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6" r:id="rId4"/>
    <p:sldId id="269" r:id="rId5"/>
    <p:sldId id="260" r:id="rId6"/>
    <p:sldId id="270" r:id="rId7"/>
    <p:sldId id="273" r:id="rId8"/>
    <p:sldId id="276" r:id="rId9"/>
    <p:sldId id="277" r:id="rId10"/>
    <p:sldId id="261" r:id="rId11"/>
    <p:sldId id="275" r:id="rId12"/>
    <p:sldId id="264" r:id="rId13"/>
    <p:sldId id="271" r:id="rId14"/>
    <p:sldId id="272" r:id="rId15"/>
    <p:sldId id="267" r:id="rId16"/>
    <p:sldId id="274" r:id="rId17"/>
    <p:sldId id="263" r:id="rId18"/>
  </p:sldIdLst>
  <p:sldSz cx="9144000" cy="6858000" type="screen4x3"/>
  <p:notesSz cx="6794500" cy="99314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mbert" initials="l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5" autoAdjust="0"/>
    <p:restoredTop sz="95838" autoAdjust="0"/>
  </p:normalViewPr>
  <p:slideViewPr>
    <p:cSldViewPr>
      <p:cViewPr varScale="1">
        <p:scale>
          <a:sx n="81" d="100"/>
          <a:sy n="81" d="100"/>
        </p:scale>
        <p:origin x="-66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204" y="-96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87408-F4BF-4D99-A62C-9AEC3234D8C1}" type="datetimeFigureOut">
              <a:rPr lang="fr-BE" smtClean="0"/>
              <a:t>17-05-17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8B99D-944A-4112-96D6-DB46B587213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595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05934" y="4717415"/>
            <a:ext cx="4982633" cy="446913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cooperative activities with GAC</a:t>
            </a:r>
            <a:r>
              <a:rPr lang="en-US" baseline="0" dirty="0" smtClean="0"/>
              <a:t> in US, WMO/SCOPE-CM and EC-FIDUCEO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0B0B18-6E54-AE49-890D-289821D5CC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3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7"/>
          <p:cNvSpPr txBox="1"/>
          <p:nvPr userDrawn="1"/>
        </p:nvSpPr>
        <p:spPr>
          <a:xfrm>
            <a:off x="609600" y="6096000"/>
            <a:ext cx="52578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</a:t>
            </a:r>
            <a:r>
              <a:rPr lang="en-US" sz="1800" b="1" dirty="0" smtClean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Validation</a:t>
            </a:r>
          </a:p>
          <a:p>
            <a:pPr>
              <a:spcAft>
                <a:spcPts val="0"/>
              </a:spcAft>
            </a:pPr>
            <a:r>
              <a:rPr lang="en-US" sz="1800" b="1" dirty="0" smtClean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Atmospheric Composition Sub Group</a:t>
            </a:r>
            <a:endParaRPr lang="en-US" sz="18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734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98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B. R. Bojkov (ESA/ESRIN), 04/01/15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115" y="6356351"/>
            <a:ext cx="3578004" cy="3604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 smtClean="0"/>
              <a:t>Bojkov/von Bargen, CEOS/ACC-11, ESA/ESRIN, 28-30 April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4287-A535-B146-861C-249B7928B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010400" y="6504801"/>
            <a:ext cx="1905000" cy="27699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sparc-climate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sparc-climate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78357" y="1981200"/>
            <a:ext cx="8413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rgbClr val="FFFFFF"/>
                </a:solidFill>
              </a:rPr>
              <a:t>CEOS / WGCV / ACSG Activities</a:t>
            </a:r>
            <a:endParaRPr sz="32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85800" y="3200400"/>
            <a:ext cx="5181600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Jean-Christopher Lambert and </a:t>
            </a:r>
            <a:r>
              <a:rPr lang="en-US" sz="2000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Bojan</a:t>
            </a:r>
            <a:r>
              <a:rPr lang="en-US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Bojkov</a:t>
            </a:r>
            <a:endParaRPr lang="en-US" sz="2000" dirty="0" smtClean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de-DE" dirty="0" smtClean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de-DE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WGCV </a:t>
            </a:r>
            <a:r>
              <a:rPr lang="de-DE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Plenary</a:t>
            </a:r>
            <a:r>
              <a:rPr lang="de-DE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# 42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USGS, Sioux Falls, SD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May 16-19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2017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867400" cy="1143000"/>
          </a:xfrm>
        </p:spPr>
        <p:txBody>
          <a:bodyPr/>
          <a:lstStyle/>
          <a:p>
            <a:r>
              <a:rPr lang="en-US" dirty="0" smtClean="0"/>
              <a:t>WGCV Cross-cutting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4525963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dirty="0" smtClean="0"/>
              <a:t>ACSG participation in cross-cutting activities within WGCV</a:t>
            </a:r>
          </a:p>
          <a:p>
            <a:pPr marL="857250" lvl="1" indent="-457200">
              <a:spcBef>
                <a:spcPts val="1200"/>
              </a:spcBef>
            </a:pPr>
            <a:r>
              <a:rPr lang="en-US" sz="2000" dirty="0" smtClean="0"/>
              <a:t>February </a:t>
            </a:r>
            <a:r>
              <a:rPr lang="en-US" sz="2000" dirty="0"/>
              <a:t>2015 </a:t>
            </a:r>
            <a:r>
              <a:rPr lang="en-US" sz="2000" dirty="0" err="1"/>
              <a:t>Radebeul</a:t>
            </a:r>
            <a:r>
              <a:rPr lang="en-US" sz="2000" dirty="0"/>
              <a:t> workshop </a:t>
            </a:r>
            <a:r>
              <a:rPr lang="en-US" sz="2000" dirty="0" smtClean="0"/>
              <a:t>follow-on: Selected </a:t>
            </a:r>
            <a:r>
              <a:rPr lang="en-US" sz="2000" dirty="0"/>
              <a:t>2-year studies </a:t>
            </a:r>
            <a:r>
              <a:rPr lang="en-US" sz="2000" dirty="0" smtClean="0"/>
              <a:t>(to follow QA4EO principles) to support EO applications:</a:t>
            </a:r>
          </a:p>
          <a:p>
            <a:pPr marL="1257300" lvl="2" indent="-457200">
              <a:spcBef>
                <a:spcPts val="1200"/>
              </a:spcBef>
            </a:pPr>
            <a:r>
              <a:rPr lang="en-US" sz="1800" dirty="0" smtClean="0"/>
              <a:t>Atmospheric Correction for land and ocean parameter retrievals: ACIX</a:t>
            </a:r>
          </a:p>
          <a:p>
            <a:pPr marL="1257300" lvl="2" indent="-457200">
              <a:spcBef>
                <a:spcPts val="1200"/>
              </a:spcBef>
            </a:pPr>
            <a:r>
              <a:rPr lang="en-US" sz="1800" dirty="0" err="1" smtClean="0"/>
              <a:t>Harmonised</a:t>
            </a:r>
            <a:r>
              <a:rPr lang="en-US" sz="1800" dirty="0" smtClean="0"/>
              <a:t> cloud screening approach (and nomenclature): Cloud masking task team</a:t>
            </a:r>
          </a:p>
          <a:p>
            <a:pPr marL="1257300" lvl="2" indent="-457200">
              <a:spcBef>
                <a:spcPts val="1200"/>
              </a:spcBef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Digital Elevation Model (DEM) characterization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09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867400" cy="1143000"/>
          </a:xfrm>
        </p:spPr>
        <p:txBody>
          <a:bodyPr/>
          <a:lstStyle/>
          <a:p>
            <a:r>
              <a:rPr lang="en-US" dirty="0" smtClean="0"/>
              <a:t>WGCV Cross-cutting activities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9074" y="1371600"/>
            <a:ext cx="473392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ISSI WG on EO Across Scales</a:t>
            </a:r>
          </a:p>
          <a:p>
            <a:pPr marL="0" indent="0">
              <a:buNone/>
            </a:pPr>
            <a:r>
              <a:rPr lang="en-US" sz="2000" dirty="0" smtClean="0"/>
              <a:t>- Atmosphere, Terrestrial, Ocean</a:t>
            </a:r>
          </a:p>
          <a:p>
            <a:pPr marL="0" indent="0">
              <a:buNone/>
            </a:pPr>
            <a:r>
              <a:rPr lang="en-US" sz="2000" dirty="0" smtClean="0"/>
              <a:t>- Team: experts from SAFs, WGCV SGs, GB networks, DA</a:t>
            </a:r>
          </a:p>
          <a:p>
            <a:pPr marL="0" indent="0">
              <a:buNone/>
            </a:pPr>
            <a:r>
              <a:rPr lang="en-US" sz="2000" dirty="0" smtClean="0"/>
              <a:t>- 2 meetings in Bern (CH), Jan/Oct 2016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- Extends </a:t>
            </a:r>
            <a:r>
              <a:rPr lang="en-US" sz="2000" dirty="0"/>
              <a:t>previous ECV CDR validation practices review by Zeng et al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- Paper submitted to </a:t>
            </a:r>
            <a:r>
              <a:rPr lang="en-US" sz="2000" i="1" dirty="0" smtClean="0"/>
              <a:t>Rev. </a:t>
            </a:r>
            <a:r>
              <a:rPr lang="en-US" sz="2000" i="1" dirty="0" err="1" smtClean="0"/>
              <a:t>Geophys</a:t>
            </a:r>
            <a:r>
              <a:rPr lang="en-US" sz="2000" i="1" dirty="0" smtClean="0"/>
              <a:t>.</a:t>
            </a:r>
            <a:endParaRPr lang="en-US" sz="2000" dirty="0"/>
          </a:p>
          <a:p>
            <a:pPr marL="0" indent="0">
              <a:buNone/>
            </a:pPr>
            <a:endParaRPr lang="en-US" sz="2000" i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6" t="5555" r="30703" b="51806"/>
          <a:stretch/>
        </p:blipFill>
        <p:spPr bwMode="auto">
          <a:xfrm>
            <a:off x="724293" y="4419600"/>
            <a:ext cx="3581400" cy="217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305693" y="1066799"/>
            <a:ext cx="4726626" cy="3971963"/>
            <a:chOff x="4305693" y="1066799"/>
            <a:chExt cx="4726626" cy="397196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5" t="1945" r="30781" b="36118"/>
            <a:stretch/>
          </p:blipFill>
          <p:spPr bwMode="auto">
            <a:xfrm>
              <a:off x="5029200" y="1066799"/>
              <a:ext cx="4003119" cy="39719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4305693" y="3052780"/>
              <a:ext cx="952107" cy="909620"/>
            </a:xfrm>
            <a:prstGeom prst="straightConnector1">
              <a:avLst/>
            </a:prstGeom>
            <a:noFill/>
            <a:ln w="57150" cap="flat">
              <a:solidFill>
                <a:srgbClr val="FF9A00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47774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4" y="0"/>
            <a:ext cx="6019800" cy="1143000"/>
          </a:xfrm>
        </p:spPr>
        <p:txBody>
          <a:bodyPr anchor="ctr"/>
          <a:lstStyle/>
          <a:p>
            <a:pPr algn="ctr"/>
            <a:r>
              <a:rPr lang="en-US" sz="3000" b="1" dirty="0" smtClean="0"/>
              <a:t>Cross-agencies/cross-domain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400"/>
              </a:spcAft>
              <a:buNone/>
            </a:pPr>
            <a:r>
              <a:rPr lang="en-US" dirty="0" smtClean="0"/>
              <a:t>Transmission of WGCV experience (incl. QA4EO) to CDRs:</a:t>
            </a:r>
          </a:p>
          <a:p>
            <a:pPr marL="857250" lvl="1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Pragmatic implementation in satellite data and algorithm evolution, in trace gases validation infrastructures, ESA CCI, Copernicus C3S data procurement (atmospheric ECVs)…</a:t>
            </a:r>
          </a:p>
          <a:p>
            <a:pPr marL="857250" lvl="1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EU FP7 QA4ECV (ACSG, IVOS and TMSG joint venture): generic QA framework applicable </a:t>
            </a:r>
            <a:r>
              <a:rPr lang="en-US" sz="2100" dirty="0"/>
              <a:t>to all ECVs</a:t>
            </a:r>
            <a:r>
              <a:rPr lang="en-US" sz="2100" dirty="0" smtClean="0"/>
              <a:t>, guidance on tools and methods like traceability chains and maturity matrix, specific tools and methods, Atmospheric ECV Validation Server, Land-Atmosphere synergies (workshop 2016/10)…</a:t>
            </a:r>
          </a:p>
          <a:p>
            <a:pPr marL="857250" lvl="1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>
                <a:sym typeface="Arial"/>
              </a:rPr>
              <a:t>Efforts </a:t>
            </a:r>
            <a:r>
              <a:rPr lang="en-US" sz="2100" dirty="0">
                <a:sym typeface="Arial"/>
              </a:rPr>
              <a:t>towards common terminology and definitions for data product validation and reporting of uncertainties</a:t>
            </a:r>
          </a:p>
          <a:p>
            <a:pPr marL="857250" lvl="1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Cross FP7/H2020 Copernicus workshop on “Dealing with uncertainties”, Brussels, Sep. 2016</a:t>
            </a:r>
          </a:p>
          <a:p>
            <a:pPr marL="857250" lvl="1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New and emerging SPARC activities with Cal/Val flavor</a:t>
            </a:r>
          </a:p>
        </p:txBody>
      </p:sp>
    </p:spTree>
    <p:extLst>
      <p:ext uri="{BB962C8B-B14F-4D97-AF65-F5344CB8AC3E}">
        <p14:creationId xmlns:p14="http://schemas.microsoft.com/office/powerpoint/2010/main" val="27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953000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SPARC </a:t>
            </a:r>
            <a:r>
              <a:rPr lang="fr-BE" dirty="0" err="1" smtClean="0"/>
              <a:t>activities</a:t>
            </a:r>
            <a:r>
              <a:rPr lang="fr-BE" dirty="0" smtClean="0"/>
              <a:t>  </a:t>
            </a:r>
            <a:r>
              <a:rPr lang="fr-BE" sz="1800" dirty="0" smtClean="0"/>
              <a:t>(</a:t>
            </a:r>
            <a:r>
              <a:rPr lang="fr-BE" sz="1800" dirty="0" smtClean="0">
                <a:hlinkClick r:id="rId2"/>
              </a:rPr>
              <a:t>www.sparc-climate.org</a:t>
            </a:r>
            <a:r>
              <a:rPr lang="fr-BE" sz="1800" dirty="0" smtClean="0"/>
              <a:t>)</a:t>
            </a:r>
            <a:r>
              <a:rPr lang="fr-BE" dirty="0" smtClean="0"/>
              <a:t> </a:t>
            </a:r>
          </a:p>
          <a:p>
            <a:pPr marL="342900" lvl="1" indent="-342900"/>
            <a:r>
              <a:rPr lang="en-US" sz="2000" dirty="0" smtClean="0"/>
              <a:t>Current, new and emerging SPARC activities with Cal/Val flavor</a:t>
            </a:r>
          </a:p>
          <a:p>
            <a:pPr marL="762692" lvl="2" indent="-342900"/>
            <a:r>
              <a:rPr lang="en-US" sz="2000" dirty="0"/>
              <a:t>Trace Gas and Aerosol </a:t>
            </a:r>
            <a:r>
              <a:rPr lang="en-US" sz="2000" dirty="0" err="1"/>
              <a:t>Climatologies</a:t>
            </a:r>
            <a:r>
              <a:rPr lang="en-US" sz="2000" dirty="0"/>
              <a:t> - SPARC Data Initiative</a:t>
            </a:r>
          </a:p>
          <a:p>
            <a:pPr marL="762692" lvl="2" indent="-342900"/>
            <a:r>
              <a:rPr lang="en-US" sz="2000" dirty="0" smtClean="0"/>
              <a:t>CCMI </a:t>
            </a:r>
            <a:r>
              <a:rPr lang="en-US" sz="2000" dirty="0"/>
              <a:t>− Chemistry-Climate Model </a:t>
            </a:r>
            <a:r>
              <a:rPr lang="en-US" sz="2000" dirty="0" smtClean="0"/>
              <a:t>Initiative</a:t>
            </a:r>
          </a:p>
          <a:p>
            <a:pPr marL="762692" lvl="2" indent="-342900"/>
            <a:r>
              <a:rPr lang="en-US" sz="2000" dirty="0"/>
              <a:t>WAVAS II - Water </a:t>
            </a:r>
            <a:r>
              <a:rPr lang="en-US" sz="2000" dirty="0" err="1"/>
              <a:t>Vapour</a:t>
            </a:r>
            <a:r>
              <a:rPr lang="en-US" sz="2000" dirty="0"/>
              <a:t> Phase II</a:t>
            </a:r>
            <a:endParaRPr lang="en-US" sz="2000" dirty="0" smtClean="0"/>
          </a:p>
          <a:p>
            <a:pPr marL="762692" lvl="2" indent="-342900"/>
            <a:r>
              <a:rPr lang="en-US" sz="2000" dirty="0" smtClean="0"/>
              <a:t>LOTUS – Long-term </a:t>
            </a:r>
            <a:r>
              <a:rPr lang="en-US" sz="2000" dirty="0"/>
              <a:t>Ozone Trends and Uncertainties in the </a:t>
            </a:r>
            <a:r>
              <a:rPr lang="en-US" sz="2000" dirty="0" smtClean="0"/>
              <a:t>Stratosphere</a:t>
            </a:r>
            <a:endParaRPr lang="en-US" sz="2000" dirty="0"/>
          </a:p>
          <a:p>
            <a:pPr marL="1250373" lvl="3" indent="-342900">
              <a:buFont typeface="Wingdings" panose="05000000000000000000" pitchFamily="2" charset="2"/>
              <a:buChar char="ü"/>
            </a:pPr>
            <a:r>
              <a:rPr lang="en-US" sz="2000" dirty="0"/>
              <a:t>1st </a:t>
            </a:r>
            <a:r>
              <a:rPr lang="en-US" sz="2000" dirty="0" smtClean="0"/>
              <a:t>workshop </a:t>
            </a:r>
            <a:r>
              <a:rPr lang="en-US" sz="2000" dirty="0"/>
              <a:t>Paris 2017/03</a:t>
            </a:r>
          </a:p>
          <a:p>
            <a:pPr marL="762692" lvl="2" indent="-342900"/>
            <a:r>
              <a:rPr lang="en-US" sz="2000" dirty="0" smtClean="0"/>
              <a:t>TUNER </a:t>
            </a:r>
            <a:r>
              <a:rPr lang="en-US" sz="2000" dirty="0"/>
              <a:t>- Towards Unified Error </a:t>
            </a:r>
            <a:r>
              <a:rPr lang="en-US" sz="2000" dirty="0" smtClean="0"/>
              <a:t>Reporting</a:t>
            </a:r>
          </a:p>
          <a:p>
            <a:pPr marL="1250373" lvl="3" indent="-342900">
              <a:buFont typeface="Wingdings" panose="05000000000000000000" pitchFamily="2" charset="2"/>
              <a:buChar char="ü"/>
            </a:pPr>
            <a:r>
              <a:rPr lang="en-US" sz="2000" dirty="0"/>
              <a:t>1st </a:t>
            </a:r>
            <a:r>
              <a:rPr lang="en-US" sz="2000" dirty="0" smtClean="0"/>
              <a:t>workshop Saskatoon 2017/06</a:t>
            </a:r>
            <a:endParaRPr lang="en-US" sz="2000" dirty="0"/>
          </a:p>
          <a:p>
            <a:pPr marL="762692" lvl="2" indent="-342900"/>
            <a:r>
              <a:rPr lang="en-US" sz="2000" dirty="0" smtClean="0"/>
              <a:t>OCTAV-UTLS </a:t>
            </a:r>
            <a:r>
              <a:rPr lang="en-US" sz="2000" dirty="0"/>
              <a:t>– Observed Composition Trends And Variability in the Upper Troposphere and Lower </a:t>
            </a:r>
            <a:r>
              <a:rPr lang="en-US" sz="2000" dirty="0" smtClean="0"/>
              <a:t>Stratosphere</a:t>
            </a:r>
          </a:p>
          <a:p>
            <a:pPr marL="1250373" lvl="3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Comparison metrics in the UTLS</a:t>
            </a: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93334" y="0"/>
            <a:ext cx="6019800" cy="1143000"/>
          </a:xfrm>
        </p:spPr>
        <p:txBody>
          <a:bodyPr anchor="ctr"/>
          <a:lstStyle/>
          <a:p>
            <a:pPr algn="ctr"/>
            <a:r>
              <a:rPr lang="en-US" sz="3000" b="1" dirty="0" smtClean="0"/>
              <a:t>Cross-agencies/cross-domain</a:t>
            </a:r>
            <a:endParaRPr lang="en-US" sz="3000" b="1" dirty="0"/>
          </a:p>
        </p:txBody>
      </p:sp>
      <p:pic>
        <p:nvPicPr>
          <p:cNvPr id="1026" name="Picture 2" descr="SPA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43000"/>
            <a:ext cx="1681163" cy="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3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953000"/>
          </a:xfrm>
        </p:spPr>
        <p:txBody>
          <a:bodyPr/>
          <a:lstStyle/>
          <a:p>
            <a:pPr marL="0" indent="0">
              <a:buNone/>
            </a:pPr>
            <a:r>
              <a:rPr lang="fr-BE" sz="2800" dirty="0" smtClean="0"/>
              <a:t>SPARC </a:t>
            </a:r>
            <a:r>
              <a:rPr lang="fr-BE" sz="2800" dirty="0" err="1" smtClean="0"/>
              <a:t>activities</a:t>
            </a:r>
            <a:r>
              <a:rPr lang="fr-BE" sz="2800" dirty="0" smtClean="0"/>
              <a:t>  </a:t>
            </a:r>
            <a:r>
              <a:rPr lang="fr-BE" sz="2000" dirty="0" smtClean="0"/>
              <a:t>(</a:t>
            </a:r>
            <a:r>
              <a:rPr lang="fr-BE" sz="2000" dirty="0" smtClean="0">
                <a:hlinkClick r:id="rId2"/>
              </a:rPr>
              <a:t>www.sparc-climate.org</a:t>
            </a:r>
            <a:r>
              <a:rPr lang="fr-BE" sz="2000" dirty="0" smtClean="0"/>
              <a:t>)</a:t>
            </a:r>
            <a:r>
              <a:rPr lang="fr-BE" sz="2800" dirty="0" smtClean="0"/>
              <a:t> </a:t>
            </a:r>
          </a:p>
          <a:p>
            <a:pPr marL="342900" lvl="1" indent="-342900"/>
            <a:r>
              <a:rPr lang="fr-BE" dirty="0" smtClean="0"/>
              <a:t>LOTUS, OCTAV-UTLS and TUNER </a:t>
            </a:r>
            <a:r>
              <a:rPr lang="fr-BE" dirty="0" err="1" smtClean="0"/>
              <a:t>follow</a:t>
            </a:r>
            <a:r>
              <a:rPr lang="fr-BE" dirty="0" smtClean="0"/>
              <a:t>-on </a:t>
            </a:r>
            <a:r>
              <a:rPr lang="fr-BE" dirty="0"/>
              <a:t>SPARC/IO3C/IGACO-WMO/NDACC (SI2N) on changes in ozone profile trends</a:t>
            </a:r>
          </a:p>
          <a:p>
            <a:r>
              <a:rPr lang="fr-BE" dirty="0" smtClean="0"/>
              <a:t>ACSG </a:t>
            </a:r>
            <a:r>
              <a:rPr lang="fr-BE" dirty="0" err="1" smtClean="0"/>
              <a:t>related</a:t>
            </a:r>
            <a:r>
              <a:rPr lang="fr-BE" dirty="0" smtClean="0"/>
              <a:t>:</a:t>
            </a:r>
          </a:p>
          <a:p>
            <a:pPr marL="762692" lvl="2" indent="-342900"/>
            <a:r>
              <a:rPr lang="fr-BE" sz="1800" dirty="0" err="1"/>
              <a:t>Harmonization</a:t>
            </a:r>
            <a:r>
              <a:rPr lang="fr-BE" sz="1800" dirty="0"/>
              <a:t> of </a:t>
            </a:r>
            <a:r>
              <a:rPr lang="fr-BE" sz="1800" dirty="0" err="1"/>
              <a:t>retrievals</a:t>
            </a:r>
            <a:r>
              <a:rPr lang="fr-BE" sz="1800" dirty="0"/>
              <a:t>, data </a:t>
            </a:r>
            <a:r>
              <a:rPr lang="fr-BE" sz="1800" dirty="0" err="1" smtClean="0"/>
              <a:t>reporting</a:t>
            </a:r>
            <a:r>
              <a:rPr lang="fr-BE" sz="1800" dirty="0" smtClean="0"/>
              <a:t>, calibration issues</a:t>
            </a:r>
          </a:p>
          <a:p>
            <a:pPr marL="762692" lvl="2" indent="-342900"/>
            <a:r>
              <a:rPr lang="fr-BE" sz="1800" dirty="0" err="1" smtClean="0"/>
              <a:t>Calculation</a:t>
            </a:r>
            <a:r>
              <a:rPr lang="fr-BE" sz="1800" dirty="0" smtClean="0"/>
              <a:t> and expression </a:t>
            </a:r>
            <a:r>
              <a:rPr lang="fr-BE" sz="1800" dirty="0"/>
              <a:t>of </a:t>
            </a:r>
            <a:r>
              <a:rPr lang="fr-BE" sz="1800" dirty="0" err="1"/>
              <a:t>uncertainties</a:t>
            </a:r>
            <a:endParaRPr lang="fr-BE" sz="1800" dirty="0"/>
          </a:p>
          <a:p>
            <a:pPr marL="762692" lvl="2" indent="-342900"/>
            <a:r>
              <a:rPr lang="fr-BE" sz="1800" dirty="0" smtClean="0"/>
              <a:t>Issues </a:t>
            </a:r>
            <a:r>
              <a:rPr lang="fr-BE" sz="1800" dirty="0"/>
              <a:t>of data </a:t>
            </a:r>
            <a:r>
              <a:rPr lang="fr-BE" sz="1800" dirty="0" err="1"/>
              <a:t>comparisons</a:t>
            </a:r>
            <a:r>
              <a:rPr lang="fr-BE" sz="1800" dirty="0"/>
              <a:t> and </a:t>
            </a:r>
            <a:r>
              <a:rPr lang="fr-BE" sz="1800" dirty="0" err="1"/>
              <a:t>merging</a:t>
            </a:r>
            <a:endParaRPr lang="fr-BE" sz="1800" dirty="0"/>
          </a:p>
          <a:p>
            <a:pPr marL="762692" lvl="2" indent="-342900"/>
            <a:r>
              <a:rPr lang="fr-BE" sz="1800" dirty="0" err="1" smtClean="0"/>
              <a:t>Uncertainties</a:t>
            </a:r>
            <a:r>
              <a:rPr lang="fr-BE" sz="1800" dirty="0" smtClean="0"/>
              <a:t> </a:t>
            </a:r>
            <a:r>
              <a:rPr lang="fr-BE" sz="1800" dirty="0"/>
              <a:t>on trend </a:t>
            </a:r>
            <a:r>
              <a:rPr lang="fr-BE" sz="1800" dirty="0" err="1" smtClean="0"/>
              <a:t>assessments</a:t>
            </a:r>
            <a:r>
              <a:rPr lang="fr-BE" sz="1800" dirty="0" smtClean="0"/>
              <a:t> (single-/multi-mission, L2/L3…)</a:t>
            </a:r>
          </a:p>
          <a:p>
            <a:pPr marL="762692" lvl="2" indent="-342900"/>
            <a:r>
              <a:rPr lang="fr-BE" sz="1800" dirty="0" smtClean="0"/>
              <a:t>Validation of L3 and </a:t>
            </a:r>
            <a:r>
              <a:rPr lang="fr-BE" sz="1800" dirty="0" err="1" smtClean="0"/>
              <a:t>higher</a:t>
            </a:r>
            <a:r>
              <a:rPr lang="fr-BE" sz="1800" dirty="0" smtClean="0"/>
              <a:t> </a:t>
            </a:r>
            <a:r>
              <a:rPr lang="fr-BE" sz="1800" dirty="0" err="1" smtClean="0"/>
              <a:t>level</a:t>
            </a:r>
            <a:r>
              <a:rPr lang="fr-BE" sz="1800" dirty="0" smtClean="0"/>
              <a:t> </a:t>
            </a:r>
            <a:r>
              <a:rPr lang="fr-BE" sz="1800" dirty="0" err="1" smtClean="0"/>
              <a:t>products</a:t>
            </a:r>
            <a:endParaRPr lang="fr-BE" sz="1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93334" y="0"/>
            <a:ext cx="6019800" cy="1143000"/>
          </a:xfrm>
        </p:spPr>
        <p:txBody>
          <a:bodyPr anchor="ctr"/>
          <a:lstStyle/>
          <a:p>
            <a:pPr algn="ctr"/>
            <a:r>
              <a:rPr lang="en-US" sz="3000" b="1" dirty="0" smtClean="0"/>
              <a:t>Cross-agencies/cross-domain</a:t>
            </a:r>
            <a:endParaRPr lang="en-US" sz="3000" b="1" dirty="0"/>
          </a:p>
        </p:txBody>
      </p:sp>
      <p:pic>
        <p:nvPicPr>
          <p:cNvPr id="1026" name="Picture 2" descr="SPA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43000"/>
            <a:ext cx="1681163" cy="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341437"/>
            <a:ext cx="8458201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Exchanges of good practices between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(semi-)</a:t>
            </a:r>
            <a:r>
              <a:rPr lang="en-US" u="sng" dirty="0" smtClean="0"/>
              <a:t>automated validation servers</a:t>
            </a:r>
            <a:r>
              <a:rPr lang="en-US" dirty="0" smtClean="0"/>
              <a:t>: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 startAt="2"/>
            </a:pPr>
            <a:endParaRPr lang="en-US" sz="600" dirty="0" smtClean="0"/>
          </a:p>
          <a:p>
            <a:pPr marL="857250" lvl="1" indent="-457200">
              <a:lnSpc>
                <a:spcPct val="90000"/>
              </a:lnSpc>
            </a:pPr>
            <a:r>
              <a:rPr lang="en-US" sz="1800" dirty="0"/>
              <a:t>CAMS-NDACC (BIRA-IASB/s[&amp;]t)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1800" dirty="0" smtClean="0"/>
              <a:t>GECA </a:t>
            </a:r>
            <a:r>
              <a:rPr lang="en-US" sz="1800" dirty="0"/>
              <a:t>(ESA, heritage), HARP tools (s[&amp;]t)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1800" dirty="0" smtClean="0"/>
              <a:t>ICARE (CNES/CNRS/NPDCRC/U</a:t>
            </a:r>
            <a:r>
              <a:rPr lang="en-US" sz="1800" dirty="0"/>
              <a:t>. </a:t>
            </a:r>
            <a:r>
              <a:rPr lang="en-US" sz="1800" dirty="0" smtClean="0"/>
              <a:t>Lille)</a:t>
            </a:r>
            <a:endParaRPr lang="en-US" sz="1800" dirty="0"/>
          </a:p>
          <a:p>
            <a:pPr marL="857250" lvl="1" indent="-457200">
              <a:lnSpc>
                <a:spcPct val="90000"/>
              </a:lnSpc>
            </a:pPr>
            <a:r>
              <a:rPr lang="en-US" sz="1800" dirty="0" smtClean="0"/>
              <a:t>Multi-TASTE (BIRA-IASB/ESA)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1800" dirty="0" smtClean="0"/>
              <a:t>NPROVS (NOAA)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1800" dirty="0" smtClean="0"/>
              <a:t>QA4ECV </a:t>
            </a:r>
            <a:r>
              <a:rPr lang="en-US" sz="1800" dirty="0"/>
              <a:t>AVS (</a:t>
            </a:r>
            <a:r>
              <a:rPr lang="en-US" sz="1800" dirty="0" smtClean="0"/>
              <a:t>BIRA-IASB)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1800" dirty="0" smtClean="0"/>
              <a:t>S-5p MPC/IDAF (KNMI/ESA)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1800" dirty="0"/>
              <a:t>S-5p </a:t>
            </a:r>
            <a:r>
              <a:rPr lang="en-US" sz="1800" dirty="0" smtClean="0"/>
              <a:t>MPC/VDAF (BIRA-IASB/ESA)</a:t>
            </a:r>
            <a:endParaRPr lang="en-US" sz="1800" dirty="0"/>
          </a:p>
          <a:p>
            <a:pPr marL="400050" lvl="1" indent="0">
              <a:lnSpc>
                <a:spcPct val="90000"/>
              </a:lnSpc>
              <a:buNone/>
            </a:pPr>
            <a:endParaRPr lang="en-US" sz="1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93334" y="0"/>
            <a:ext cx="6019800" cy="1143000"/>
          </a:xfrm>
        </p:spPr>
        <p:txBody>
          <a:bodyPr anchor="ctr"/>
          <a:lstStyle/>
          <a:p>
            <a:pPr algn="ctr"/>
            <a:r>
              <a:rPr lang="en-US" sz="3000" b="1" dirty="0" smtClean="0"/>
              <a:t>Cross-agencies/cross-domain</a:t>
            </a:r>
            <a:endParaRPr lang="en-US" sz="30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52400" y="3352800"/>
            <a:ext cx="8917681" cy="3047721"/>
            <a:chOff x="152400" y="3352800"/>
            <a:chExt cx="8917681" cy="3047721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52400" y="4648200"/>
              <a:ext cx="4730496" cy="1401763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Arial"/>
                <a:buChar char="•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Arial"/>
                <a:buChar char="o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857250" lvl="1" indent="-457200" defTabSz="914400">
                <a:lnSpc>
                  <a:spcPct val="90000"/>
                </a:lnSpc>
              </a:pPr>
              <a:endParaRPr lang="en-US" sz="1800" dirty="0" smtClean="0"/>
            </a:p>
            <a:p>
              <a:pPr marL="857250" lvl="1" indent="-457200" defTabSz="914400">
                <a:lnSpc>
                  <a:spcPct val="90000"/>
                </a:lnSpc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Prototype implementation of best commonalities into GAIA-CLIM Virtual Observatory </a:t>
              </a:r>
              <a:r>
                <a:rPr lang="en-US" sz="2000" dirty="0"/>
                <a:t>(incl. comparator</a:t>
              </a:r>
              <a:r>
                <a:rPr lang="en-US" sz="2000" dirty="0" smtClean="0"/>
                <a:t>) at </a:t>
              </a:r>
              <a:r>
                <a:rPr lang="en-US" sz="2000" dirty="0"/>
                <a:t>EUMETSAT :</a:t>
              </a:r>
              <a:endParaRPr lang="en-US" sz="2000" dirty="0" smtClean="0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61742" y="3352800"/>
              <a:ext cx="3308339" cy="3047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4400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93334" y="0"/>
            <a:ext cx="6019800" cy="1143000"/>
          </a:xfrm>
        </p:spPr>
        <p:txBody>
          <a:bodyPr anchor="ctr"/>
          <a:lstStyle/>
          <a:p>
            <a:pPr algn="ctr"/>
            <a:r>
              <a:rPr lang="en-US" sz="3000" b="1" dirty="0" smtClean="0"/>
              <a:t>Cross-agencies/cross-domain</a:t>
            </a:r>
            <a:endParaRPr lang="en-US" sz="3000" b="1" dirty="0"/>
          </a:p>
        </p:txBody>
      </p:sp>
      <p:pic>
        <p:nvPicPr>
          <p:cNvPr id="2050" name="Picture 2" descr="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0" y="6000731"/>
            <a:ext cx="635684" cy="58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GAIA_CLIM\VO\screen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8"/>
          <a:stretch/>
        </p:blipFill>
        <p:spPr bwMode="auto">
          <a:xfrm>
            <a:off x="180975" y="1828801"/>
            <a:ext cx="5381625" cy="31390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1341" t="22142" r="54059" b="32497"/>
          <a:stretch/>
        </p:blipFill>
        <p:spPr>
          <a:xfrm>
            <a:off x="5405016" y="1600200"/>
            <a:ext cx="3256696" cy="2362199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/>
          <a:srcRect l="8105" r="6176" b="4918"/>
          <a:stretch/>
        </p:blipFill>
        <p:spPr bwMode="auto">
          <a:xfrm>
            <a:off x="5553959" y="4496624"/>
            <a:ext cx="2656838" cy="20753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2" name="Picture 11" descr="extinct-lida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663" y="4617152"/>
            <a:ext cx="3839679" cy="1996337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05293" y="1290935"/>
            <a:ext cx="5814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GAIA-CLIM Virtual </a:t>
            </a:r>
            <a:r>
              <a:rPr lang="en-US" sz="2400" b="1" dirty="0" smtClean="0"/>
              <a:t>Observatory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32375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56" y="304800"/>
            <a:ext cx="6827344" cy="1143000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000" i="1" dirty="0" smtClean="0"/>
          </a:p>
          <a:p>
            <a:pPr>
              <a:lnSpc>
                <a:spcPct val="90000"/>
              </a:lnSpc>
            </a:pPr>
            <a:endParaRPr lang="en-US" sz="2000" i="1" dirty="0" smtClean="0"/>
          </a:p>
          <a:p>
            <a:pPr>
              <a:lnSpc>
                <a:spcPct val="90000"/>
              </a:lnSpc>
            </a:pPr>
            <a:endParaRPr lang="en-US" sz="2000" i="1" dirty="0"/>
          </a:p>
          <a:p>
            <a:pPr marL="0" indent="0">
              <a:lnSpc>
                <a:spcPct val="90000"/>
              </a:lnSpc>
              <a:buNone/>
            </a:pPr>
            <a:endParaRPr lang="en-US" sz="2800" i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i="1" dirty="0" smtClean="0"/>
              <a:t>Thank you!</a:t>
            </a:r>
            <a:endParaRPr lang="en-US" sz="2800" i="1" dirty="0"/>
          </a:p>
          <a:p>
            <a:pPr marL="0" indent="0">
              <a:lnSpc>
                <a:spcPct val="90000"/>
              </a:lnSpc>
              <a:buNone/>
            </a:pPr>
            <a:endParaRPr lang="en-US" sz="2800" i="1" dirty="0"/>
          </a:p>
          <a:p>
            <a:pPr marL="0" indent="0">
              <a:lnSpc>
                <a:spcPct val="90000"/>
              </a:lnSpc>
              <a:buNone/>
            </a:pPr>
            <a:endParaRPr lang="en-US" sz="2000" i="1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000" i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i="1" dirty="0" smtClean="0"/>
              <a:t>WGCV ACSG points of contact: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i="1" dirty="0" smtClean="0"/>
              <a:t>	B. </a:t>
            </a:r>
            <a:r>
              <a:rPr lang="en-US" sz="2000" i="1" dirty="0" err="1" smtClean="0"/>
              <a:t>Bojkov</a:t>
            </a:r>
            <a:r>
              <a:rPr lang="en-US" sz="2000" i="1" dirty="0" smtClean="0"/>
              <a:t> (EUMETSAT) and J.-C. Lambert (BIRA-IASB)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2000" i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1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5867400" cy="1143000"/>
          </a:xfrm>
        </p:spPr>
        <p:txBody>
          <a:bodyPr anchor="ctr"/>
          <a:lstStyle/>
          <a:p>
            <a:pPr algn="ctr"/>
            <a:r>
              <a:rPr lang="en-US" sz="2400" b="1" i="1" dirty="0" smtClean="0"/>
              <a:t>What is CEOS / WGCV / ACSG?</a:t>
            </a:r>
            <a:endParaRPr lang="en-US" sz="2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100" dirty="0"/>
              <a:t>The</a:t>
            </a:r>
            <a:r>
              <a:rPr lang="en-US" sz="2100" b="1" dirty="0"/>
              <a:t> CEOS Working Group on Calibration </a:t>
            </a:r>
            <a:r>
              <a:rPr lang="en-US" sz="2100" b="1" dirty="0" smtClean="0"/>
              <a:t>and </a:t>
            </a:r>
            <a:r>
              <a:rPr lang="en-US" sz="2100" b="1" dirty="0"/>
              <a:t>Validation </a:t>
            </a:r>
            <a:r>
              <a:rPr lang="en-US" sz="2100" dirty="0" smtClean="0"/>
              <a:t>(CEOS/WGCV</a:t>
            </a:r>
            <a:r>
              <a:rPr lang="en-US" sz="2100" dirty="0"/>
              <a:t>) Mission is to ensure long-term confidence in the accuracy and quality of Earth Observation data and products and provide a forum for the exchange of information about calibration and validation, coordination, and cooperative activities</a:t>
            </a:r>
            <a:r>
              <a:rPr lang="en-US" sz="21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100" dirty="0" smtClean="0"/>
          </a:p>
          <a:p>
            <a:pPr>
              <a:lnSpc>
                <a:spcPct val="90000"/>
              </a:lnSpc>
            </a:pPr>
            <a:r>
              <a:rPr lang="en-US" sz="2100" dirty="0"/>
              <a:t>The </a:t>
            </a:r>
            <a:r>
              <a:rPr lang="en-US" sz="2100" b="1" dirty="0" smtClean="0"/>
              <a:t>CEOS WGCV Atmospheric Composition Sub-Group </a:t>
            </a:r>
            <a:r>
              <a:rPr lang="en-US" sz="2100" dirty="0" smtClean="0"/>
              <a:t>(CEOS/WGCV/ACSG) </a:t>
            </a:r>
            <a:r>
              <a:rPr lang="en-US" sz="2100" dirty="0"/>
              <a:t>Mission is to ensure the accurate and traceable calibration of remotely-sensed atmospheric composition radiance data and validation of higher level products for application to atmospheric </a:t>
            </a:r>
            <a:r>
              <a:rPr lang="en-US" sz="2100" dirty="0" smtClean="0"/>
              <a:t>composition </a:t>
            </a:r>
            <a:r>
              <a:rPr lang="en-US" sz="2100" dirty="0"/>
              <a:t>and </a:t>
            </a:r>
            <a:r>
              <a:rPr lang="en-US" sz="2100" i="1" dirty="0" smtClean="0"/>
              <a:t>in conjunction to</a:t>
            </a:r>
            <a:r>
              <a:rPr lang="en-US" sz="2100" dirty="0" smtClean="0"/>
              <a:t> climate </a:t>
            </a:r>
            <a:r>
              <a:rPr lang="en-US" sz="2100" dirty="0"/>
              <a:t>research</a:t>
            </a:r>
            <a:r>
              <a:rPr lang="en-US" sz="2100" dirty="0" smtClean="0"/>
              <a:t>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2486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3641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105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900" b="1" dirty="0" smtClean="0"/>
              <a:t>Interaction with CEOS AC-VC since WGCV-41</a:t>
            </a:r>
          </a:p>
          <a:p>
            <a:pPr marL="857250" lvl="1" indent="-457200">
              <a:lnSpc>
                <a:spcPct val="90000"/>
              </a:lnSpc>
              <a:spcBef>
                <a:spcPts val="1000"/>
              </a:spcBef>
            </a:pPr>
            <a:r>
              <a:rPr lang="en-US" sz="2100" dirty="0" smtClean="0"/>
              <a:t>ACSG </a:t>
            </a:r>
            <a:r>
              <a:rPr lang="en-US" sz="2100" dirty="0"/>
              <a:t>contributes validation support to cross-agencies harmonization efforts in </a:t>
            </a:r>
            <a:r>
              <a:rPr lang="en-US" sz="2100" dirty="0" smtClean="0"/>
              <a:t>all AC-VC </a:t>
            </a:r>
            <a:r>
              <a:rPr lang="en-US" sz="2100" dirty="0"/>
              <a:t>key </a:t>
            </a:r>
            <a:r>
              <a:rPr lang="en-US" sz="2100" dirty="0" smtClean="0"/>
              <a:t>topics</a:t>
            </a:r>
            <a:endParaRPr lang="en-US" sz="2100" dirty="0"/>
          </a:p>
          <a:p>
            <a:pPr marL="85725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 smtClean="0"/>
              <a:t>Protocols </a:t>
            </a:r>
            <a:r>
              <a:rPr lang="en-US" sz="2100" dirty="0"/>
              <a:t>for harmonization of </a:t>
            </a:r>
            <a:r>
              <a:rPr lang="en-US" sz="2100" dirty="0" smtClean="0"/>
              <a:t>data validation, incl.:</a:t>
            </a:r>
            <a:endParaRPr lang="en-US" sz="2100" dirty="0"/>
          </a:p>
          <a:p>
            <a:pPr marL="1277042" lvl="2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Advances in error assessment of ozone trend estimates (SI2N</a:t>
            </a:r>
            <a:r>
              <a:rPr lang="en-US" sz="2000" dirty="0" smtClean="0"/>
              <a:t>) and follow-on SPARC activities</a:t>
            </a:r>
            <a:endParaRPr lang="en-US" sz="2000" dirty="0"/>
          </a:p>
          <a:p>
            <a:pPr marL="1277042" lvl="2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AC-VC/ACSG formulation of Geophysical Validation Needs for the future GEO-AQ Constellation </a:t>
            </a:r>
            <a:r>
              <a:rPr lang="en-US" sz="2000" dirty="0" smtClean="0"/>
              <a:t>(2nd iteration ongoing</a:t>
            </a:r>
            <a:r>
              <a:rPr lang="en-US" sz="2000" dirty="0"/>
              <a:t>)</a:t>
            </a:r>
          </a:p>
          <a:p>
            <a:pPr marL="85725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 smtClean="0"/>
              <a:t>Participation in AC-VC-12 </a:t>
            </a:r>
            <a:r>
              <a:rPr lang="en-US" sz="2100" dirty="0"/>
              <a:t>in </a:t>
            </a:r>
            <a:r>
              <a:rPr lang="en-US" sz="2100" dirty="0" smtClean="0"/>
              <a:t>2016/10 </a:t>
            </a:r>
            <a:r>
              <a:rPr lang="en-US" sz="2100" dirty="0"/>
              <a:t>at </a:t>
            </a:r>
            <a:r>
              <a:rPr lang="en-US" sz="2100" dirty="0" err="1"/>
              <a:t>Yonsei</a:t>
            </a:r>
            <a:r>
              <a:rPr lang="en-US" sz="2100" dirty="0"/>
              <a:t> U. in Seoul: Air Quality Constellation, Ozone Trends, GHG </a:t>
            </a:r>
            <a:r>
              <a:rPr lang="en-US" sz="2100" dirty="0" smtClean="0"/>
              <a:t>Constellation</a:t>
            </a:r>
            <a:endParaRPr lang="en-US" sz="2100" dirty="0"/>
          </a:p>
          <a:p>
            <a:pPr marL="85725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 smtClean="0"/>
              <a:t>Participation </a:t>
            </a:r>
            <a:r>
              <a:rPr lang="en-US" sz="2100" dirty="0"/>
              <a:t>in ACVE-5 at ESRIN </a:t>
            </a:r>
            <a:r>
              <a:rPr lang="en-US" sz="2100" dirty="0" smtClean="0"/>
              <a:t>2016/10</a:t>
            </a:r>
            <a:endParaRPr lang="en-US" sz="2100" dirty="0"/>
          </a:p>
          <a:p>
            <a:pPr marL="85725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 smtClean="0"/>
              <a:t>Participation </a:t>
            </a:r>
            <a:r>
              <a:rPr lang="en-US" sz="2100" dirty="0"/>
              <a:t>in </a:t>
            </a:r>
            <a:r>
              <a:rPr lang="en-US" sz="2100" dirty="0" smtClean="0"/>
              <a:t>AC-VC-13 </a:t>
            </a:r>
            <a:r>
              <a:rPr lang="en-US" sz="2100" dirty="0"/>
              <a:t>in </a:t>
            </a:r>
            <a:r>
              <a:rPr lang="en-US" sz="2100" dirty="0" smtClean="0"/>
              <a:t>2017/06 </a:t>
            </a:r>
            <a:r>
              <a:rPr lang="en-US" sz="2100" dirty="0"/>
              <a:t>at </a:t>
            </a:r>
            <a:r>
              <a:rPr lang="en-US" sz="2100" dirty="0" smtClean="0"/>
              <a:t>CNES HQ (Paris)</a:t>
            </a:r>
            <a:endParaRPr lang="en-US" sz="21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93334" y="0"/>
            <a:ext cx="6019800" cy="1143000"/>
          </a:xfrm>
        </p:spPr>
        <p:txBody>
          <a:bodyPr anchor="ctr"/>
          <a:lstStyle/>
          <a:p>
            <a:pPr algn="ctr"/>
            <a:r>
              <a:rPr lang="en-US" sz="3000" dirty="0" smtClean="0"/>
              <a:t>AC-VC Linkage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583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/>
              <a:t>Interaction with GSICS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2000" dirty="0"/>
              <a:t>Joint GSICS GRWG-UVSG / CEOS WGCV ACSG Workshop on Calibration in October 2015 at NOAA (College Park</a:t>
            </a:r>
            <a:r>
              <a:rPr lang="en-US" sz="2000" dirty="0" smtClean="0"/>
              <a:t>)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2000" dirty="0" smtClean="0"/>
              <a:t>GSICS-EP17 in June 2016 in Antibes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2000" dirty="0" smtClean="0"/>
              <a:t>Possible areas of common interest:</a:t>
            </a:r>
            <a:endParaRPr lang="en-US" sz="2000" dirty="0"/>
          </a:p>
          <a:p>
            <a:r>
              <a:rPr lang="en-US" sz="1900" dirty="0"/>
              <a:t>Solar spectrum: Work together to include the UV-Vis aspects/needs for the new CEOS WGCV solar spectrum </a:t>
            </a:r>
            <a:r>
              <a:rPr lang="en-US" sz="1900" dirty="0" smtClean="0"/>
              <a:t>recommendation.</a:t>
            </a:r>
            <a:endParaRPr lang="en-US" sz="1900" dirty="0"/>
          </a:p>
          <a:p>
            <a:r>
              <a:rPr lang="en-US" sz="1900" dirty="0" smtClean="0"/>
              <a:t>Calibration </a:t>
            </a:r>
            <a:r>
              <a:rPr lang="en-US" sz="1900" dirty="0"/>
              <a:t>in the UV-Vis: Avoid duplication in Level-1 work and benefit from independent/</a:t>
            </a:r>
            <a:r>
              <a:rPr lang="en-US" sz="1900" dirty="0" err="1"/>
              <a:t>standardised</a:t>
            </a:r>
            <a:r>
              <a:rPr lang="en-US" sz="1900" dirty="0"/>
              <a:t> Level-2 product validation activities (i.e</a:t>
            </a:r>
            <a:r>
              <a:rPr lang="en-US" sz="1900" dirty="0" smtClean="0"/>
              <a:t>., </a:t>
            </a:r>
            <a:r>
              <a:rPr lang="en-US" sz="1900" dirty="0"/>
              <a:t>develop best practices for the L2➜L1 feedback for the calibration).</a:t>
            </a:r>
          </a:p>
          <a:p>
            <a:r>
              <a:rPr lang="en-US" sz="1900" dirty="0" smtClean="0"/>
              <a:t>Atmospheric </a:t>
            </a:r>
            <a:r>
              <a:rPr lang="en-US" sz="1900" dirty="0" err="1"/>
              <a:t>characterisation</a:t>
            </a:r>
            <a:r>
              <a:rPr lang="en-US" sz="1900" dirty="0"/>
              <a:t>: Work on methodologies (forward calculations), selection of “target areas”, integration of Fiducial Reference Measurements, radiative transfer </a:t>
            </a:r>
            <a:r>
              <a:rPr lang="en-US" sz="1900" dirty="0" err="1"/>
              <a:t>intercomparisons</a:t>
            </a:r>
            <a:r>
              <a:rPr lang="en-US" sz="1900" dirty="0"/>
              <a:t>, etc.</a:t>
            </a:r>
          </a:p>
          <a:p>
            <a:endParaRPr lang="fr-BE" sz="19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867400" cy="1143000"/>
          </a:xfrm>
        </p:spPr>
        <p:txBody>
          <a:bodyPr/>
          <a:lstStyle/>
          <a:p>
            <a:pPr algn="ctr"/>
            <a:r>
              <a:rPr lang="en-US" sz="3000" dirty="0" smtClean="0"/>
              <a:t>GSICS Linkage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5786737"/>
            <a:ext cx="72390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2400" b="1" i="0" u="none" strike="noStrike" cap="none" spc="0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</a:rPr>
              <a:t>See</a:t>
            </a:r>
            <a:r>
              <a:rPr kumimoji="0" lang="fr-BE" sz="24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</a:rPr>
              <a:t> GSICS UV WG report </a:t>
            </a:r>
            <a:r>
              <a:rPr kumimoji="0" lang="fr-BE" sz="2400" b="1" i="0" u="none" strike="noStrike" cap="none" spc="0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</a:rPr>
              <a:t>on Thursday</a:t>
            </a:r>
            <a:endParaRPr kumimoji="0" lang="fr-BE" sz="24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759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867400" cy="1143000"/>
          </a:xfrm>
        </p:spPr>
        <p:txBody>
          <a:bodyPr/>
          <a:lstStyle/>
          <a:p>
            <a:r>
              <a:rPr lang="en-US" sz="2800" dirty="0" smtClean="0"/>
              <a:t>FRM for Atmospheric Composition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600" dirty="0" smtClean="0"/>
              <a:t>Support / develop Fiducial Reference Measurements (FRMs) for atmospheric </a:t>
            </a:r>
            <a:r>
              <a:rPr lang="en-US" sz="2600" dirty="0" smtClean="0"/>
              <a:t>composition</a:t>
            </a:r>
            <a:endParaRPr lang="en-US" sz="2600" dirty="0" smtClean="0"/>
          </a:p>
          <a:p>
            <a:pPr marL="857250" lvl="1" indent="-457200">
              <a:lnSpc>
                <a:spcPct val="90000"/>
              </a:lnSpc>
            </a:pPr>
            <a:r>
              <a:rPr lang="en-US" sz="2000" dirty="0" smtClean="0"/>
              <a:t>Support the calibration, harmonization, traceability, characterization and documentation of major validation data sources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000" dirty="0"/>
              <a:t>Development of PANDORA/PANDONIA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000" dirty="0"/>
              <a:t>Development of new (low-cost) instrumentation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000" dirty="0" smtClean="0"/>
              <a:t>In cooperation with networks and other coordinating bodies</a:t>
            </a:r>
            <a:r>
              <a:rPr lang="en-US" sz="2000" dirty="0"/>
              <a:t>: </a:t>
            </a:r>
            <a:r>
              <a:rPr lang="en-US" sz="2000" dirty="0" smtClean="0"/>
              <a:t>EARLINET, GAW/WMO, GRUAN, NDACC, TCCON…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000" dirty="0" smtClean="0"/>
              <a:t>Suite of ESA FRM projects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000" dirty="0" smtClean="0"/>
              <a:t>EU QA4ECV and GAIA-CLIM projects: 40+ EU partners + involvement of ACSG, ESA, EUMETSAT, NASA, NOAA, WMO/Space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000" dirty="0" smtClean="0"/>
              <a:t>Copernicus CAMS and C3S FRM procurement contracts with support to FRM related work</a:t>
            </a:r>
          </a:p>
        </p:txBody>
      </p:sp>
    </p:spTree>
    <p:extLst>
      <p:ext uri="{BB962C8B-B14F-4D97-AF65-F5344CB8AC3E}">
        <p14:creationId xmlns:p14="http://schemas.microsoft.com/office/powerpoint/2010/main" val="27868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867400" cy="1143000"/>
          </a:xfrm>
        </p:spPr>
        <p:txBody>
          <a:bodyPr/>
          <a:lstStyle/>
          <a:p>
            <a:pPr algn="ctr"/>
            <a:r>
              <a:rPr lang="en-US" sz="2800" dirty="0"/>
              <a:t>FRMs for Atmospheric Composition</a:t>
            </a:r>
            <a:endParaRPr lang="fr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6248400" cy="4602163"/>
          </a:xfrm>
        </p:spPr>
        <p:txBody>
          <a:bodyPr/>
          <a:lstStyle/>
          <a:p>
            <a:pPr marL="0" indent="0">
              <a:buNone/>
            </a:pPr>
            <a:r>
              <a:rPr lang="fr-BE" sz="2800" dirty="0" smtClean="0"/>
              <a:t>CINDI-II </a:t>
            </a:r>
            <a:r>
              <a:rPr lang="fr-BE" sz="2800" dirty="0" err="1" smtClean="0"/>
              <a:t>Campaign</a:t>
            </a:r>
            <a:endParaRPr lang="fr-BE" sz="2800" dirty="0" smtClean="0"/>
          </a:p>
          <a:p>
            <a:r>
              <a:rPr lang="fr-BE" sz="2000" dirty="0" err="1" smtClean="0"/>
              <a:t>Cabauw</a:t>
            </a:r>
            <a:r>
              <a:rPr lang="fr-BE" sz="2000" dirty="0" smtClean="0"/>
              <a:t> (NL), </a:t>
            </a:r>
            <a:r>
              <a:rPr lang="fr-BE" sz="2000" u="sng" dirty="0" err="1" smtClean="0"/>
              <a:t>September</a:t>
            </a:r>
            <a:r>
              <a:rPr lang="fr-BE" sz="2000" u="sng" dirty="0" smtClean="0"/>
              <a:t> 2016</a:t>
            </a:r>
          </a:p>
          <a:p>
            <a:r>
              <a:rPr lang="fr-BE" sz="2000" dirty="0" smtClean="0"/>
              <a:t>40 MAX-DOAS (30+ groups) + </a:t>
            </a:r>
            <a:r>
              <a:rPr lang="fr-BE" sz="2000" dirty="0" err="1" smtClean="0"/>
              <a:t>ground</a:t>
            </a:r>
            <a:r>
              <a:rPr lang="fr-BE" sz="2000" dirty="0" smtClean="0"/>
              <a:t>-/</a:t>
            </a:r>
            <a:r>
              <a:rPr lang="fr-BE" sz="2000" dirty="0" err="1" smtClean="0"/>
              <a:t>balloon-based</a:t>
            </a:r>
            <a:r>
              <a:rPr lang="fr-BE" sz="2000" dirty="0" smtClean="0"/>
              <a:t>: </a:t>
            </a:r>
            <a:r>
              <a:rPr lang="fr-BE" sz="2000" dirty="0" err="1" smtClean="0"/>
              <a:t>Pandora</a:t>
            </a:r>
            <a:r>
              <a:rPr lang="fr-BE" sz="2000" dirty="0" smtClean="0"/>
              <a:t>, sondes, lidar, in-situ, </a:t>
            </a:r>
            <a:r>
              <a:rPr lang="fr-BE" sz="2000" dirty="0" err="1" smtClean="0"/>
              <a:t>aerosols</a:t>
            </a:r>
            <a:endParaRPr lang="fr-BE" sz="2000" dirty="0" smtClean="0"/>
          </a:p>
          <a:p>
            <a:r>
              <a:rPr lang="fr-BE" sz="2000" dirty="0" smtClean="0"/>
              <a:t>Satellites: OMI</a:t>
            </a:r>
            <a:r>
              <a:rPr lang="fr-BE" sz="2000" dirty="0"/>
              <a:t>, </a:t>
            </a:r>
            <a:r>
              <a:rPr lang="fr-BE" sz="2000" dirty="0" smtClean="0"/>
              <a:t>GOME-2A/B</a:t>
            </a:r>
            <a:endParaRPr lang="fr-BE" sz="2000" dirty="0"/>
          </a:p>
          <a:p>
            <a:r>
              <a:rPr lang="fr-BE" sz="2000" dirty="0" err="1" smtClean="0"/>
              <a:t>Preparation</a:t>
            </a:r>
            <a:r>
              <a:rPr lang="fr-BE" sz="2000" dirty="0" smtClean="0"/>
              <a:t> of S-5p validation: NO</a:t>
            </a:r>
            <a:r>
              <a:rPr lang="fr-BE" sz="1200" dirty="0" smtClean="0"/>
              <a:t>2</a:t>
            </a:r>
            <a:r>
              <a:rPr lang="fr-BE" sz="2000" dirty="0" smtClean="0"/>
              <a:t>, HCHO, SO</a:t>
            </a:r>
            <a:r>
              <a:rPr lang="fr-BE" sz="1200" dirty="0" smtClean="0"/>
              <a:t>2</a:t>
            </a:r>
            <a:r>
              <a:rPr lang="fr-BE" sz="2000" dirty="0" smtClean="0"/>
              <a:t>…</a:t>
            </a:r>
            <a:endParaRPr lang="fr-BE" sz="2000" dirty="0"/>
          </a:p>
          <a:p>
            <a:r>
              <a:rPr lang="fr-BE" sz="2000" dirty="0" smtClean="0"/>
              <a:t>NDACC certification </a:t>
            </a:r>
            <a:r>
              <a:rPr lang="fr-BE" sz="2000" dirty="0" err="1" smtClean="0"/>
              <a:t>campaign</a:t>
            </a:r>
            <a:r>
              <a:rPr lang="fr-BE" sz="2000" dirty="0" smtClean="0"/>
              <a:t> for (MAX-)DOAS</a:t>
            </a:r>
          </a:p>
          <a:p>
            <a:r>
              <a:rPr lang="fr-BE" sz="2000" dirty="0" err="1" smtClean="0"/>
              <a:t>Funding</a:t>
            </a:r>
            <a:r>
              <a:rPr lang="fr-BE" sz="2000" dirty="0" smtClean="0"/>
              <a:t>: NSO, ESA FRM4DOAS, EU QA4ECV, </a:t>
            </a:r>
            <a:r>
              <a:rPr lang="fr-BE" sz="2000" dirty="0" err="1" smtClean="0"/>
              <a:t>others</a:t>
            </a:r>
            <a:endParaRPr lang="fr-BE" sz="2000" dirty="0"/>
          </a:p>
        </p:txBody>
      </p:sp>
      <p:pic>
        <p:nvPicPr>
          <p:cNvPr id="1026" name="Picture 2" descr="DOAS instru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144" y="1371600"/>
            <a:ext cx="1910371" cy="287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2278"/>
            <a:ext cx="2823159" cy="157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4024" y="6290846"/>
            <a:ext cx="3640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600" dirty="0"/>
              <a:t>http://</a:t>
            </a:r>
            <a:r>
              <a:rPr lang="fr-BE" sz="1600" dirty="0" smtClean="0"/>
              <a:t>www.tropomi.eu/science/cindi-2</a:t>
            </a:r>
            <a:endParaRPr lang="fr-BE" sz="1600" dirty="0"/>
          </a:p>
        </p:txBody>
      </p:sp>
      <p:pic>
        <p:nvPicPr>
          <p:cNvPr id="6" name="Picture 2" descr="CINDI-2 vill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560" y="4400170"/>
            <a:ext cx="377695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867400" cy="1143000"/>
          </a:xfrm>
        </p:spPr>
        <p:txBody>
          <a:bodyPr/>
          <a:lstStyle/>
          <a:p>
            <a:pPr algn="ctr"/>
            <a:r>
              <a:rPr lang="en-US" sz="2800" dirty="0"/>
              <a:t>FRMs for Atmospheric Composition</a:t>
            </a:r>
            <a:endParaRPr lang="fr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6743700" cy="4602163"/>
          </a:xfrm>
        </p:spPr>
        <p:txBody>
          <a:bodyPr/>
          <a:lstStyle/>
          <a:p>
            <a:pPr marL="0" indent="0">
              <a:buNone/>
            </a:pPr>
            <a:r>
              <a:rPr lang="fr-BE" sz="2800" dirty="0" smtClean="0"/>
              <a:t>FRM4GHG </a:t>
            </a:r>
            <a:r>
              <a:rPr lang="fr-BE" sz="2800" dirty="0" err="1" smtClean="0"/>
              <a:t>Campaign</a:t>
            </a:r>
            <a:endParaRPr lang="fr-BE" sz="2800" dirty="0" smtClean="0"/>
          </a:p>
          <a:p>
            <a:r>
              <a:rPr lang="fr-BE" sz="2000" dirty="0" err="1" smtClean="0"/>
              <a:t>Sodankylä</a:t>
            </a:r>
            <a:r>
              <a:rPr lang="fr-BE" sz="2000" dirty="0" smtClean="0"/>
              <a:t> (FI), April to </a:t>
            </a:r>
            <a:r>
              <a:rPr lang="fr-BE" sz="2000" dirty="0" err="1" smtClean="0"/>
              <a:t>October</a:t>
            </a:r>
            <a:r>
              <a:rPr lang="fr-BE" sz="2000" dirty="0"/>
              <a:t> </a:t>
            </a:r>
            <a:r>
              <a:rPr lang="fr-BE" sz="2000" dirty="0" smtClean="0"/>
              <a:t>2017</a:t>
            </a:r>
          </a:p>
          <a:p>
            <a:r>
              <a:rPr lang="en-US" sz="2000" dirty="0" smtClean="0"/>
              <a:t>Targets: CO</a:t>
            </a:r>
            <a:r>
              <a:rPr lang="en-US" sz="1100" dirty="0" smtClean="0"/>
              <a:t>2</a:t>
            </a:r>
            <a:r>
              <a:rPr lang="en-US" sz="2000" dirty="0"/>
              <a:t>, </a:t>
            </a:r>
            <a:r>
              <a:rPr lang="en-US" sz="2000" dirty="0" smtClean="0"/>
              <a:t>CH</a:t>
            </a:r>
            <a:r>
              <a:rPr lang="en-US" sz="1200" dirty="0" smtClean="0"/>
              <a:t>4</a:t>
            </a:r>
            <a:r>
              <a:rPr lang="en-US" sz="2000" dirty="0" smtClean="0"/>
              <a:t>, CO + other GHGs</a:t>
            </a:r>
          </a:p>
          <a:p>
            <a:r>
              <a:rPr lang="fr-BE" sz="2000" dirty="0" smtClean="0"/>
              <a:t>Satellites: S-5p, GOSAT, OCO-2</a:t>
            </a:r>
          </a:p>
          <a:p>
            <a:r>
              <a:rPr lang="fr-BE" sz="2000" dirty="0" smtClean="0"/>
              <a:t>5 instruments, </a:t>
            </a:r>
            <a:r>
              <a:rPr lang="nb-NO" sz="2000" dirty="0" smtClean="0"/>
              <a:t>TCCON </a:t>
            </a:r>
            <a:r>
              <a:rPr lang="nb-NO" sz="2000" dirty="0"/>
              <a:t>standard (Bruker 125HR  FTS</a:t>
            </a:r>
            <a:r>
              <a:rPr lang="nb-NO" sz="2000" dirty="0" smtClean="0"/>
              <a:t>)</a:t>
            </a:r>
          </a:p>
          <a:p>
            <a:r>
              <a:rPr lang="fr-BE" sz="2000" dirty="0"/>
              <a:t>Test of new </a:t>
            </a:r>
            <a:r>
              <a:rPr lang="fr-BE" sz="2000" dirty="0" err="1"/>
              <a:t>low</a:t>
            </a:r>
            <a:r>
              <a:rPr lang="fr-BE" sz="2000" dirty="0"/>
              <a:t> </a:t>
            </a:r>
            <a:r>
              <a:rPr lang="fr-BE" sz="2000" dirty="0" err="1"/>
              <a:t>cost</a:t>
            </a:r>
            <a:r>
              <a:rPr lang="fr-BE" sz="2000" dirty="0"/>
              <a:t> instruments	</a:t>
            </a:r>
          </a:p>
          <a:p>
            <a:r>
              <a:rPr lang="fr-BE" sz="2000" dirty="0" smtClean="0"/>
              <a:t>Regular </a:t>
            </a:r>
            <a:r>
              <a:rPr lang="fr-BE" sz="2000" dirty="0" err="1"/>
              <a:t>AirCore</a:t>
            </a:r>
            <a:r>
              <a:rPr lang="fr-BE" sz="2000" dirty="0"/>
              <a:t> </a:t>
            </a:r>
            <a:r>
              <a:rPr lang="fr-BE" sz="2000" dirty="0" err="1"/>
              <a:t>launches</a:t>
            </a:r>
            <a:r>
              <a:rPr lang="fr-BE" sz="2000" dirty="0"/>
              <a:t> </a:t>
            </a:r>
            <a:endParaRPr lang="fr-BE" sz="2000" dirty="0" smtClean="0"/>
          </a:p>
          <a:p>
            <a:r>
              <a:rPr lang="fr-BE" sz="2000" dirty="0" err="1" smtClean="0"/>
              <a:t>Funding</a:t>
            </a:r>
            <a:r>
              <a:rPr lang="fr-BE" sz="2000" dirty="0" smtClean="0"/>
              <a:t>: ESA, national </a:t>
            </a:r>
            <a:r>
              <a:rPr lang="fr-BE" sz="2000" dirty="0" err="1" smtClean="0"/>
              <a:t>agencies</a:t>
            </a:r>
            <a:endParaRPr lang="fr-BE" sz="2000" dirty="0"/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685800" y="6443246"/>
            <a:ext cx="2765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600" dirty="0" smtClean="0"/>
              <a:t>http</a:t>
            </a:r>
            <a:r>
              <a:rPr lang="fr-BE" sz="1600" dirty="0"/>
              <a:t>://</a:t>
            </a:r>
            <a:r>
              <a:rPr lang="fr-BE" sz="1600" dirty="0" smtClean="0"/>
              <a:t>frm4ghg.aeronomie.be</a:t>
            </a:r>
            <a:endParaRPr lang="fr-BE" sz="1600" dirty="0"/>
          </a:p>
        </p:txBody>
      </p:sp>
      <p:pic>
        <p:nvPicPr>
          <p:cNvPr id="2050" name="Picture 2" descr="logo uni bremen EXZELL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6228516"/>
            <a:ext cx="12954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R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6067008"/>
            <a:ext cx="307137" cy="38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mi logo 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238041"/>
            <a:ext cx="18288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go en 163 K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6142791"/>
            <a:ext cx="609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ogo ru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7" y="6157078"/>
            <a:ext cx="290513" cy="2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AL LOGO high qualit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41843"/>
            <a:ext cx="1447800" cy="30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UOW logo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7" b="19717"/>
          <a:stretch/>
        </p:blipFill>
        <p:spPr bwMode="auto">
          <a:xfrm>
            <a:off x="8001000" y="6141843"/>
            <a:ext cx="838200" cy="30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4907130"/>
            <a:ext cx="1278523" cy="12785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" b="36341"/>
          <a:stretch/>
        </p:blipFill>
        <p:spPr>
          <a:xfrm>
            <a:off x="3705157" y="4457283"/>
            <a:ext cx="3581536" cy="1609725"/>
          </a:xfrm>
          <a:prstGeom prst="rect">
            <a:avLst/>
          </a:prstGeom>
        </p:spPr>
      </p:pic>
      <p:pic>
        <p:nvPicPr>
          <p:cNvPr id="2064" name="Picture 16" descr="http://frm4ghg.aeronomie.be/ProjectDir/documents/Pictures/5instruments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0" t="1178" r="819" b="17244"/>
          <a:stretch/>
        </p:blipFill>
        <p:spPr bwMode="auto">
          <a:xfrm>
            <a:off x="7440383" y="1275429"/>
            <a:ext cx="1627417" cy="482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8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867400" cy="1143000"/>
          </a:xfrm>
        </p:spPr>
        <p:txBody>
          <a:bodyPr/>
          <a:lstStyle/>
          <a:p>
            <a:pPr algn="ctr"/>
            <a:r>
              <a:rPr lang="en-US" sz="2800" dirty="0"/>
              <a:t>FRMs for Atmospheric Composition</a:t>
            </a:r>
            <a:endParaRPr lang="fr-BE" sz="2800" dirty="0"/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831" r="19922"/>
          <a:stretch/>
        </p:blipFill>
        <p:spPr bwMode="auto">
          <a:xfrm>
            <a:off x="3505200" y="1876434"/>
            <a:ext cx="5410200" cy="4676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81000" y="1876436"/>
            <a:ext cx="3048000" cy="4021128"/>
          </a:xfrm>
        </p:spPr>
        <p:txBody>
          <a:bodyPr/>
          <a:lstStyle/>
          <a:p>
            <a:r>
              <a:rPr lang="fr-BE" sz="2000" dirty="0" smtClean="0"/>
              <a:t>Collaborative </a:t>
            </a:r>
            <a:r>
              <a:rPr lang="fr-BE" sz="2000" dirty="0" err="1" smtClean="0"/>
              <a:t>project</a:t>
            </a:r>
            <a:r>
              <a:rPr lang="fr-BE" sz="2000" dirty="0" smtClean="0"/>
              <a:t>: monitoring networks + </a:t>
            </a:r>
            <a:r>
              <a:rPr lang="fr-BE" sz="2000" dirty="0" err="1" smtClean="0"/>
              <a:t>space</a:t>
            </a:r>
            <a:r>
              <a:rPr lang="fr-BE" sz="2000" dirty="0" smtClean="0"/>
              <a:t> </a:t>
            </a:r>
            <a:r>
              <a:rPr lang="fr-BE" sz="2000" dirty="0" err="1" smtClean="0"/>
              <a:t>agencies</a:t>
            </a:r>
            <a:r>
              <a:rPr lang="fr-BE" sz="2000" dirty="0" smtClean="0"/>
              <a:t> + </a:t>
            </a:r>
            <a:r>
              <a:rPr lang="fr-BE" sz="2000" dirty="0" err="1" smtClean="0"/>
              <a:t>coordinating</a:t>
            </a:r>
            <a:r>
              <a:rPr lang="fr-BE" sz="2000" dirty="0" smtClean="0"/>
              <a:t> bodies GCOS, WMO…</a:t>
            </a:r>
          </a:p>
          <a:p>
            <a:r>
              <a:rPr lang="fr-BE" sz="2000" dirty="0" smtClean="0"/>
              <a:t>SMART </a:t>
            </a:r>
            <a:r>
              <a:rPr lang="fr-BE" sz="2000" dirty="0" err="1" smtClean="0"/>
              <a:t>analysis</a:t>
            </a:r>
            <a:r>
              <a:rPr lang="fr-BE" sz="2000" dirty="0" smtClean="0"/>
              <a:t> of gaps in satellite validation </a:t>
            </a:r>
            <a:r>
              <a:rPr lang="fr-BE" sz="2000" dirty="0" err="1" smtClean="0"/>
              <a:t>capabilities</a:t>
            </a:r>
            <a:endParaRPr lang="fr-BE" sz="2000" dirty="0" smtClean="0"/>
          </a:p>
          <a:p>
            <a:r>
              <a:rPr lang="fr-BE" sz="2000" dirty="0" smtClean="0"/>
              <a:t>Proposes </a:t>
            </a:r>
            <a:r>
              <a:rPr lang="fr-BE" sz="2000" dirty="0" err="1" smtClean="0"/>
              <a:t>remedies</a:t>
            </a:r>
            <a:r>
              <a:rPr lang="fr-BE" sz="2000" dirty="0" smtClean="0"/>
              <a:t> for key </a:t>
            </a:r>
            <a:r>
              <a:rPr lang="fr-BE" sz="2000" dirty="0" err="1" smtClean="0"/>
              <a:t>stakeholders</a:t>
            </a:r>
            <a:endParaRPr lang="fr-BE" sz="2000" dirty="0" smtClean="0"/>
          </a:p>
          <a:p>
            <a:r>
              <a:rPr lang="fr-BE" sz="2000" dirty="0" smtClean="0"/>
              <a:t>Living </a:t>
            </a:r>
            <a:r>
              <a:rPr lang="fr-BE" sz="2000" dirty="0" err="1" smtClean="0"/>
              <a:t>tool</a:t>
            </a:r>
            <a:endParaRPr lang="fr-BE" sz="2000" dirty="0" smtClean="0"/>
          </a:p>
          <a:p>
            <a:r>
              <a:rPr lang="fr-BE" sz="2000" u="sng" dirty="0" err="1" smtClean="0"/>
              <a:t>Feel</a:t>
            </a:r>
            <a:r>
              <a:rPr lang="fr-BE" sz="2000" u="sng" dirty="0" smtClean="0"/>
              <a:t> </a:t>
            </a:r>
            <a:r>
              <a:rPr lang="fr-BE" sz="2000" u="sng" dirty="0" err="1" smtClean="0"/>
              <a:t>encouraged</a:t>
            </a:r>
            <a:r>
              <a:rPr lang="fr-BE" sz="2000" u="sng" dirty="0" smtClean="0"/>
              <a:t> to </a:t>
            </a:r>
            <a:r>
              <a:rPr lang="fr-BE" sz="2000" u="sng" dirty="0" err="1" smtClean="0"/>
              <a:t>register</a:t>
            </a:r>
            <a:r>
              <a:rPr lang="fr-BE" sz="2000" u="sng" dirty="0" smtClean="0"/>
              <a:t> new gap(s) !</a:t>
            </a:r>
            <a:endParaRPr lang="fr-BE" sz="2000" u="sng" dirty="0"/>
          </a:p>
        </p:txBody>
      </p:sp>
      <p:sp>
        <p:nvSpPr>
          <p:cNvPr id="7" name="Rectangle 6"/>
          <p:cNvSpPr/>
          <p:nvPr/>
        </p:nvSpPr>
        <p:spPr>
          <a:xfrm>
            <a:off x="5715000" y="3933834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b="1" dirty="0">
                <a:solidFill>
                  <a:srgbClr val="C00000"/>
                </a:solidFill>
              </a:rPr>
              <a:t>http</a:t>
            </a:r>
            <a:r>
              <a:rPr lang="fr-BE" b="1" dirty="0" smtClean="0">
                <a:solidFill>
                  <a:srgbClr val="C00000"/>
                </a:solidFill>
              </a:rPr>
              <a:t>://www.gaia-clim.eu</a:t>
            </a:r>
            <a:endParaRPr lang="fr-BE" b="1" dirty="0">
              <a:solidFill>
                <a:srgbClr val="C00000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81000" y="1295401"/>
            <a:ext cx="8610600" cy="58103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fr-BE" sz="2600" dirty="0" smtClean="0"/>
              <a:t>GAIA-CLIM Gap </a:t>
            </a:r>
            <a:r>
              <a:rPr lang="fr-BE" sz="2600" dirty="0" err="1" smtClean="0"/>
              <a:t>Analysis</a:t>
            </a:r>
            <a:r>
              <a:rPr lang="fr-BE" sz="2600" dirty="0" smtClean="0"/>
              <a:t> and Impact Document (GAID)</a:t>
            </a:r>
          </a:p>
        </p:txBody>
      </p:sp>
      <p:sp>
        <p:nvSpPr>
          <p:cNvPr id="3" name="Oval 2"/>
          <p:cNvSpPr/>
          <p:nvPr/>
        </p:nvSpPr>
        <p:spPr>
          <a:xfrm>
            <a:off x="6705600" y="3276600"/>
            <a:ext cx="1143000" cy="533400"/>
          </a:xfrm>
          <a:prstGeom prst="ellipse">
            <a:avLst/>
          </a:prstGeom>
          <a:noFill/>
          <a:ln w="5715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BE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956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4" t="7639" r="22891" b="13750"/>
          <a:stretch/>
        </p:blipFill>
        <p:spPr bwMode="auto">
          <a:xfrm>
            <a:off x="1447800" y="1695450"/>
            <a:ext cx="6629400" cy="4902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52600" y="274638"/>
            <a:ext cx="5867400" cy="114300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en-US" sz="2800" smtClean="0"/>
              <a:t>FRMs for Atmospheric Composition</a:t>
            </a:r>
            <a:endParaRPr lang="fr-BE" sz="2800" dirty="0"/>
          </a:p>
        </p:txBody>
      </p:sp>
      <p:sp>
        <p:nvSpPr>
          <p:cNvPr id="4" name="Rectangle 3"/>
          <p:cNvSpPr/>
          <p:nvPr/>
        </p:nvSpPr>
        <p:spPr>
          <a:xfrm>
            <a:off x="1143000" y="1111221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dirty="0" err="1"/>
              <a:t>Feel</a:t>
            </a:r>
            <a:r>
              <a:rPr lang="fr-BE" sz="2400" dirty="0"/>
              <a:t> </a:t>
            </a:r>
            <a:r>
              <a:rPr lang="fr-BE" sz="2400" dirty="0" err="1"/>
              <a:t>encouraged</a:t>
            </a:r>
            <a:r>
              <a:rPr lang="fr-BE" sz="2400" dirty="0"/>
              <a:t> to </a:t>
            </a:r>
            <a:r>
              <a:rPr lang="fr-BE" sz="2400" dirty="0" err="1"/>
              <a:t>register</a:t>
            </a:r>
            <a:r>
              <a:rPr lang="fr-BE" sz="2400" dirty="0"/>
              <a:t> new </a:t>
            </a:r>
            <a:r>
              <a:rPr lang="fr-BE" sz="2400" dirty="0" smtClean="0"/>
              <a:t>/ </a:t>
            </a:r>
            <a:r>
              <a:rPr lang="fr-BE" sz="2400" dirty="0" err="1" smtClean="0"/>
              <a:t>missing</a:t>
            </a:r>
            <a:r>
              <a:rPr lang="fr-BE" sz="2400" dirty="0" smtClean="0"/>
              <a:t> gap(s</a:t>
            </a:r>
            <a:r>
              <a:rPr lang="fr-BE" sz="2400" dirty="0"/>
              <a:t>) </a:t>
            </a:r>
            <a:r>
              <a:rPr lang="fr-BE" sz="2400" dirty="0" smtClean="0"/>
              <a:t>!</a:t>
            </a:r>
            <a:endParaRPr lang="fr-BE" sz="2400" dirty="0"/>
          </a:p>
        </p:txBody>
      </p:sp>
      <p:sp>
        <p:nvSpPr>
          <p:cNvPr id="7" name="Rectangle 6"/>
          <p:cNvSpPr/>
          <p:nvPr/>
        </p:nvSpPr>
        <p:spPr>
          <a:xfrm>
            <a:off x="2438400" y="20574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b="1" dirty="0">
                <a:solidFill>
                  <a:schemeClr val="accent2">
                    <a:lumMod val="75000"/>
                  </a:schemeClr>
                </a:solidFill>
              </a:rPr>
              <a:t>http</a:t>
            </a:r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://www.gaia-clim.eu</a:t>
            </a:r>
            <a:endParaRPr lang="fr-BE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1131</Words>
  <Application>Microsoft Office PowerPoint</Application>
  <PresentationFormat>On-screen Show (4:3)</PresentationFormat>
  <Paragraphs>139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</vt:lpstr>
      <vt:lpstr>CEOS / WGCV / ACSG Activities</vt:lpstr>
      <vt:lpstr>What is CEOS / WGCV / ACSG?</vt:lpstr>
      <vt:lpstr>AC-VC Linkage</vt:lpstr>
      <vt:lpstr>GSICS Linkage</vt:lpstr>
      <vt:lpstr>FRM for Atmospheric Composition</vt:lpstr>
      <vt:lpstr>FRMs for Atmospheric Composition</vt:lpstr>
      <vt:lpstr>FRMs for Atmospheric Composition</vt:lpstr>
      <vt:lpstr>FRMs for Atmospheric Composition</vt:lpstr>
      <vt:lpstr>PowerPoint Presentation</vt:lpstr>
      <vt:lpstr>WGCV Cross-cutting activities</vt:lpstr>
      <vt:lpstr>WGCV Cross-cutting activities</vt:lpstr>
      <vt:lpstr>Cross-agencies/cross-domain</vt:lpstr>
      <vt:lpstr>Cross-agencies/cross-domain</vt:lpstr>
      <vt:lpstr>Cross-agencies/cross-domain</vt:lpstr>
      <vt:lpstr>Cross-agencies/cross-domain</vt:lpstr>
      <vt:lpstr>Cross-agencies/cross-domain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lambert</cp:lastModifiedBy>
  <cp:revision>187</cp:revision>
  <cp:lastPrinted>2016-09-02T15:36:33Z</cp:lastPrinted>
  <dcterms:modified xsi:type="dcterms:W3CDTF">2017-05-17T14:57:30Z</dcterms:modified>
</cp:coreProperties>
</file>