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72" r:id="rId1"/>
    <p:sldMasterId id="2147486981" r:id="rId2"/>
    <p:sldMasterId id="2147486993" r:id="rId3"/>
    <p:sldMasterId id="2147487005" r:id="rId4"/>
    <p:sldMasterId id="2147487017" r:id="rId5"/>
    <p:sldMasterId id="2147487029" r:id="rId6"/>
    <p:sldMasterId id="2147487059" r:id="rId7"/>
    <p:sldMasterId id="2147487074" r:id="rId8"/>
    <p:sldMasterId id="2147487090" r:id="rId9"/>
    <p:sldMasterId id="2147487099" r:id="rId10"/>
    <p:sldMasterId id="2147487109" r:id="rId11"/>
  </p:sldMasterIdLst>
  <p:notesMasterIdLst>
    <p:notesMasterId r:id="rId33"/>
  </p:notesMasterIdLst>
  <p:handoutMasterIdLst>
    <p:handoutMasterId r:id="rId34"/>
  </p:handoutMasterIdLst>
  <p:sldIdLst>
    <p:sldId id="502" r:id="rId12"/>
    <p:sldId id="659" r:id="rId13"/>
    <p:sldId id="646" r:id="rId14"/>
    <p:sldId id="643" r:id="rId15"/>
    <p:sldId id="675" r:id="rId16"/>
    <p:sldId id="674" r:id="rId17"/>
    <p:sldId id="678" r:id="rId18"/>
    <p:sldId id="679" r:id="rId19"/>
    <p:sldId id="663" r:id="rId20"/>
    <p:sldId id="664" r:id="rId21"/>
    <p:sldId id="676" r:id="rId22"/>
    <p:sldId id="680" r:id="rId23"/>
    <p:sldId id="665" r:id="rId24"/>
    <p:sldId id="666" r:id="rId25"/>
    <p:sldId id="670" r:id="rId26"/>
    <p:sldId id="671" r:id="rId27"/>
    <p:sldId id="669" r:id="rId28"/>
    <p:sldId id="672" r:id="rId29"/>
    <p:sldId id="673" r:id="rId30"/>
    <p:sldId id="667" r:id="rId31"/>
    <p:sldId id="668" r:id="rId32"/>
  </p:sldIdLst>
  <p:sldSz cx="9906000" cy="6858000" type="A4"/>
  <p:notesSz cx="7099300" cy="10234613"/>
  <p:defaultTextStyle>
    <a:defPPr>
      <a:defRPr lang="ja-JP"/>
    </a:defPPr>
    <a:lvl1pPr algn="l" rtl="0" fontAlgn="base">
      <a:spcBef>
        <a:spcPct val="0"/>
      </a:spcBef>
      <a:spcAft>
        <a:spcPct val="0"/>
      </a:spcAft>
      <a:defRPr kumimoji="1" sz="2400" kern="1200">
        <a:solidFill>
          <a:srgbClr val="FFFF00"/>
        </a:solidFill>
        <a:latin typeface="Arial" pitchFamily="34" charset="0"/>
        <a:ea typeface="ＭＳ Ｐゴシック" pitchFamily="50" charset="-128"/>
        <a:cs typeface="+mn-cs"/>
      </a:defRPr>
    </a:lvl1pPr>
    <a:lvl2pPr marL="457200" algn="l" rtl="0" fontAlgn="base">
      <a:spcBef>
        <a:spcPct val="0"/>
      </a:spcBef>
      <a:spcAft>
        <a:spcPct val="0"/>
      </a:spcAft>
      <a:defRPr kumimoji="1" sz="2400" kern="1200">
        <a:solidFill>
          <a:srgbClr val="FFFF00"/>
        </a:solidFill>
        <a:latin typeface="Arial" pitchFamily="34" charset="0"/>
        <a:ea typeface="ＭＳ Ｐゴシック" pitchFamily="50" charset="-128"/>
        <a:cs typeface="+mn-cs"/>
      </a:defRPr>
    </a:lvl2pPr>
    <a:lvl3pPr marL="914400" algn="l" rtl="0" fontAlgn="base">
      <a:spcBef>
        <a:spcPct val="0"/>
      </a:spcBef>
      <a:spcAft>
        <a:spcPct val="0"/>
      </a:spcAft>
      <a:defRPr kumimoji="1" sz="2400" kern="1200">
        <a:solidFill>
          <a:srgbClr val="FFFF00"/>
        </a:solidFill>
        <a:latin typeface="Arial" pitchFamily="34" charset="0"/>
        <a:ea typeface="ＭＳ Ｐゴシック" pitchFamily="50" charset="-128"/>
        <a:cs typeface="+mn-cs"/>
      </a:defRPr>
    </a:lvl3pPr>
    <a:lvl4pPr marL="1371600" algn="l" rtl="0" fontAlgn="base">
      <a:spcBef>
        <a:spcPct val="0"/>
      </a:spcBef>
      <a:spcAft>
        <a:spcPct val="0"/>
      </a:spcAft>
      <a:defRPr kumimoji="1" sz="2400" kern="1200">
        <a:solidFill>
          <a:srgbClr val="FFFF00"/>
        </a:solidFill>
        <a:latin typeface="Arial" pitchFamily="34" charset="0"/>
        <a:ea typeface="ＭＳ Ｐゴシック" pitchFamily="50" charset="-128"/>
        <a:cs typeface="+mn-cs"/>
      </a:defRPr>
    </a:lvl4pPr>
    <a:lvl5pPr marL="1828800" algn="l" rtl="0" fontAlgn="base">
      <a:spcBef>
        <a:spcPct val="0"/>
      </a:spcBef>
      <a:spcAft>
        <a:spcPct val="0"/>
      </a:spcAft>
      <a:defRPr kumimoji="1" sz="2400" kern="1200">
        <a:solidFill>
          <a:srgbClr val="FFFF00"/>
        </a:solidFill>
        <a:latin typeface="Arial" pitchFamily="34" charset="0"/>
        <a:ea typeface="ＭＳ Ｐゴシック" pitchFamily="50" charset="-128"/>
        <a:cs typeface="+mn-cs"/>
      </a:defRPr>
    </a:lvl5pPr>
    <a:lvl6pPr marL="2286000" algn="l" defTabSz="914400" rtl="0" eaLnBrk="1" latinLnBrk="0" hangingPunct="1">
      <a:defRPr kumimoji="1" sz="2400" kern="1200">
        <a:solidFill>
          <a:srgbClr val="FFFF00"/>
        </a:solidFill>
        <a:latin typeface="Arial" pitchFamily="34" charset="0"/>
        <a:ea typeface="ＭＳ Ｐゴシック" pitchFamily="50" charset="-128"/>
        <a:cs typeface="+mn-cs"/>
      </a:defRPr>
    </a:lvl6pPr>
    <a:lvl7pPr marL="2743200" algn="l" defTabSz="914400" rtl="0" eaLnBrk="1" latinLnBrk="0" hangingPunct="1">
      <a:defRPr kumimoji="1" sz="2400" kern="1200">
        <a:solidFill>
          <a:srgbClr val="FFFF00"/>
        </a:solidFill>
        <a:latin typeface="Arial" pitchFamily="34" charset="0"/>
        <a:ea typeface="ＭＳ Ｐゴシック" pitchFamily="50" charset="-128"/>
        <a:cs typeface="+mn-cs"/>
      </a:defRPr>
    </a:lvl7pPr>
    <a:lvl8pPr marL="3200400" algn="l" defTabSz="914400" rtl="0" eaLnBrk="1" latinLnBrk="0" hangingPunct="1">
      <a:defRPr kumimoji="1" sz="2400" kern="1200">
        <a:solidFill>
          <a:srgbClr val="FFFF00"/>
        </a:solidFill>
        <a:latin typeface="Arial" pitchFamily="34" charset="0"/>
        <a:ea typeface="ＭＳ Ｐゴシック" pitchFamily="50" charset="-128"/>
        <a:cs typeface="+mn-cs"/>
      </a:defRPr>
    </a:lvl8pPr>
    <a:lvl9pPr marL="3657600" algn="l" defTabSz="914400" rtl="0" eaLnBrk="1" latinLnBrk="0" hangingPunct="1">
      <a:defRPr kumimoji="1" sz="2400" kern="1200">
        <a:solidFill>
          <a:srgbClr val="FFFF00"/>
        </a:solidFill>
        <a:latin typeface="Arial" pitchFamily="34"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223" userDrawn="1">
          <p15:clr>
            <a:srgbClr val="A4A3A4"/>
          </p15:clr>
        </p15:guide>
        <p15:guide id="2" pos="223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000000"/>
    <a:srgbClr val="FFFF00"/>
    <a:srgbClr val="00CCFF"/>
    <a:srgbClr val="0066FF"/>
    <a:srgbClr val="0000FF"/>
    <a:srgbClr val="FF0000"/>
    <a:srgbClr val="66FFFF"/>
    <a:srgbClr val="FFCC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21" autoAdjust="0"/>
    <p:restoredTop sz="94301" autoAdjust="0"/>
  </p:normalViewPr>
  <p:slideViewPr>
    <p:cSldViewPr snapToGrid="0">
      <p:cViewPr varScale="1">
        <p:scale>
          <a:sx n="81" d="100"/>
          <a:sy n="81" d="100"/>
        </p:scale>
        <p:origin x="800" y="56"/>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628"/>
    </p:cViewPr>
  </p:sorterViewPr>
  <p:notesViewPr>
    <p:cSldViewPr snapToGrid="0">
      <p:cViewPr varScale="1">
        <p:scale>
          <a:sx n="75" d="100"/>
          <a:sy n="75" d="100"/>
        </p:scale>
        <p:origin x="-2472" y="-114"/>
      </p:cViewPr>
      <p:guideLst>
        <p:guide orient="horz" pos="3223"/>
        <p:guide pos="223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1084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idx="2"/>
          </p:nvPr>
        </p:nvSpPr>
        <p:spPr bwMode="auto">
          <a:xfrm>
            <a:off x="790575" y="776288"/>
            <a:ext cx="5521325" cy="38227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1" name="Rectangle 3"/>
          <p:cNvSpPr>
            <a:spLocks noGrp="1" noChangeArrowheads="1"/>
          </p:cNvSpPr>
          <p:nvPr>
            <p:ph type="body" sz="quarter" idx="3"/>
          </p:nvPr>
        </p:nvSpPr>
        <p:spPr bwMode="auto">
          <a:xfrm>
            <a:off x="945348" y="4859590"/>
            <a:ext cx="5208607" cy="4609280"/>
          </a:xfrm>
          <a:prstGeom prst="rect">
            <a:avLst/>
          </a:prstGeom>
          <a:noFill/>
          <a:ln w="12700">
            <a:noFill/>
            <a:miter lim="800000"/>
            <a:headEnd/>
            <a:tailEnd/>
          </a:ln>
          <a:effectLst/>
        </p:spPr>
        <p:txBody>
          <a:bodyPr vert="horz" wrap="square" lIns="94872" tIns="46604" rIns="94872" bIns="46604" numCol="1" anchor="t" anchorCtr="0" compatLnSpc="1">
            <a:prstTxWarp prst="textNoShape">
              <a:avLst/>
            </a:prstTxWarp>
          </a:bodyPr>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Tree>
    <p:extLst>
      <p:ext uri="{BB962C8B-B14F-4D97-AF65-F5344CB8AC3E}">
        <p14:creationId xmlns:p14="http://schemas.microsoft.com/office/powerpoint/2010/main" val="18930192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ＭＳ Ｐ明朝" pitchFamily="18" charset="-128"/>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ＭＳ Ｐ明朝" pitchFamily="18" charset="-128"/>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ＭＳ Ｐ明朝" pitchFamily="18" charset="-128"/>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ＭＳ Ｐ明朝" pitchFamily="18" charset="-128"/>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ＭＳ Ｐ明朝" pitchFamily="18" charset="-128"/>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 1"/>
          <p:cNvSpPr>
            <a:spLocks noGrp="1" noRot="1" noChangeAspect="1" noTextEdit="1"/>
          </p:cNvSpPr>
          <p:nvPr>
            <p:ph type="sldImg"/>
          </p:nvPr>
        </p:nvSpPr>
        <p:spPr>
          <a:xfrm>
            <a:off x="779463" y="766763"/>
            <a:ext cx="5545137" cy="3838575"/>
          </a:xfrm>
          <a:ln/>
        </p:spPr>
      </p:sp>
      <p:sp>
        <p:nvSpPr>
          <p:cNvPr id="34819" name="ノート プレースホルダ 2"/>
          <p:cNvSpPr>
            <a:spLocks noGrp="1"/>
          </p:cNvSpPr>
          <p:nvPr>
            <p:ph type="body" idx="1"/>
          </p:nvPr>
        </p:nvSpPr>
        <p:spPr>
          <a:xfrm>
            <a:off x="709429" y="4861236"/>
            <a:ext cx="5680444" cy="460598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44" tIns="47722" rIns="95444" bIns="47722"/>
          <a:lstStyle/>
          <a:p>
            <a:endParaRPr lang="en-US" altLang="ja-JP" dirty="0" smtClean="0"/>
          </a:p>
        </p:txBody>
      </p:sp>
      <p:sp>
        <p:nvSpPr>
          <p:cNvPr id="34820" name="スライド番号プレースホルダ 3"/>
          <p:cNvSpPr txBox="1">
            <a:spLocks noGrp="1"/>
          </p:cNvSpPr>
          <p:nvPr/>
        </p:nvSpPr>
        <p:spPr bwMode="auto">
          <a:xfrm>
            <a:off x="4020651" y="9720824"/>
            <a:ext cx="3076976" cy="512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44" tIns="47722" rIns="95444" bIns="47722" anchor="b"/>
          <a:lstStyle>
            <a:lvl1pPr defTabSz="876300" eaLnBrk="0" hangingPunct="0">
              <a:defRPr kumimoji="1" sz="2400">
                <a:solidFill>
                  <a:srgbClr val="FFFF00"/>
                </a:solidFill>
                <a:latin typeface="Arial" pitchFamily="34" charset="0"/>
                <a:ea typeface="ＭＳ Ｐゴシック" pitchFamily="50" charset="-128"/>
              </a:defRPr>
            </a:lvl1pPr>
            <a:lvl2pPr marL="742950" indent="-285750" defTabSz="876300" eaLnBrk="0" hangingPunct="0">
              <a:defRPr kumimoji="1" sz="2400">
                <a:solidFill>
                  <a:srgbClr val="FFFF00"/>
                </a:solidFill>
                <a:latin typeface="Arial" pitchFamily="34" charset="0"/>
                <a:ea typeface="ＭＳ Ｐゴシック" pitchFamily="50" charset="-128"/>
              </a:defRPr>
            </a:lvl2pPr>
            <a:lvl3pPr marL="1143000" indent="-228600" defTabSz="876300" eaLnBrk="0" hangingPunct="0">
              <a:defRPr kumimoji="1" sz="2400">
                <a:solidFill>
                  <a:srgbClr val="FFFF00"/>
                </a:solidFill>
                <a:latin typeface="Arial" pitchFamily="34" charset="0"/>
                <a:ea typeface="ＭＳ Ｐゴシック" pitchFamily="50" charset="-128"/>
              </a:defRPr>
            </a:lvl3pPr>
            <a:lvl4pPr marL="1600200" indent="-228600" defTabSz="876300" eaLnBrk="0" hangingPunct="0">
              <a:defRPr kumimoji="1" sz="2400">
                <a:solidFill>
                  <a:srgbClr val="FFFF00"/>
                </a:solidFill>
                <a:latin typeface="Arial" pitchFamily="34" charset="0"/>
                <a:ea typeface="ＭＳ Ｐゴシック" pitchFamily="50" charset="-128"/>
              </a:defRPr>
            </a:lvl4pPr>
            <a:lvl5pPr marL="2057400" indent="-228600" defTabSz="876300" eaLnBrk="0" hangingPunct="0">
              <a:defRPr kumimoji="1" sz="2400">
                <a:solidFill>
                  <a:srgbClr val="FFFF00"/>
                </a:solidFill>
                <a:latin typeface="Arial" pitchFamily="34" charset="0"/>
                <a:ea typeface="ＭＳ Ｐゴシック" pitchFamily="50" charset="-128"/>
              </a:defRPr>
            </a:lvl5pPr>
            <a:lvl6pPr marL="2514600" indent="-228600" defTabSz="876300" eaLnBrk="0" fontAlgn="base" hangingPunct="0">
              <a:spcBef>
                <a:spcPct val="0"/>
              </a:spcBef>
              <a:spcAft>
                <a:spcPct val="0"/>
              </a:spcAft>
              <a:defRPr kumimoji="1" sz="2400">
                <a:solidFill>
                  <a:srgbClr val="FFFF00"/>
                </a:solidFill>
                <a:latin typeface="Arial" pitchFamily="34" charset="0"/>
                <a:ea typeface="ＭＳ Ｐゴシック" pitchFamily="50" charset="-128"/>
              </a:defRPr>
            </a:lvl6pPr>
            <a:lvl7pPr marL="2971800" indent="-228600" defTabSz="876300" eaLnBrk="0" fontAlgn="base" hangingPunct="0">
              <a:spcBef>
                <a:spcPct val="0"/>
              </a:spcBef>
              <a:spcAft>
                <a:spcPct val="0"/>
              </a:spcAft>
              <a:defRPr kumimoji="1" sz="2400">
                <a:solidFill>
                  <a:srgbClr val="FFFF00"/>
                </a:solidFill>
                <a:latin typeface="Arial" pitchFamily="34" charset="0"/>
                <a:ea typeface="ＭＳ Ｐゴシック" pitchFamily="50" charset="-128"/>
              </a:defRPr>
            </a:lvl7pPr>
            <a:lvl8pPr marL="3429000" indent="-228600" defTabSz="876300" eaLnBrk="0" fontAlgn="base" hangingPunct="0">
              <a:spcBef>
                <a:spcPct val="0"/>
              </a:spcBef>
              <a:spcAft>
                <a:spcPct val="0"/>
              </a:spcAft>
              <a:defRPr kumimoji="1" sz="2400">
                <a:solidFill>
                  <a:srgbClr val="FFFF00"/>
                </a:solidFill>
                <a:latin typeface="Arial" pitchFamily="34" charset="0"/>
                <a:ea typeface="ＭＳ Ｐゴシック" pitchFamily="50" charset="-128"/>
              </a:defRPr>
            </a:lvl8pPr>
            <a:lvl9pPr marL="3886200" indent="-228600" defTabSz="876300" eaLnBrk="0" fontAlgn="base" hangingPunct="0">
              <a:spcBef>
                <a:spcPct val="0"/>
              </a:spcBef>
              <a:spcAft>
                <a:spcPct val="0"/>
              </a:spcAft>
              <a:defRPr kumimoji="1" sz="2400">
                <a:solidFill>
                  <a:srgbClr val="FFFF00"/>
                </a:solidFill>
                <a:latin typeface="Arial" pitchFamily="34" charset="0"/>
                <a:ea typeface="ＭＳ Ｐゴシック" pitchFamily="50" charset="-128"/>
              </a:defRPr>
            </a:lvl9pPr>
          </a:lstStyle>
          <a:p>
            <a:pPr algn="r" eaLnBrk="1" hangingPunct="1"/>
            <a:fld id="{03EFAB2C-A692-45B2-AE17-1156F2D2F119}" type="slidenum">
              <a:rPr lang="en-US" altLang="ja-JP" sz="1200">
                <a:solidFill>
                  <a:schemeClr val="tx1"/>
                </a:solidFill>
                <a:latin typeface="Century" pitchFamily="18" charset="0"/>
                <a:ea typeface="ＭＳ ゴシック" pitchFamily="49" charset="-128"/>
                <a:cs typeface="Arial Unicode MS" pitchFamily="50" charset="-128"/>
              </a:rPr>
              <a:pPr algn="r" eaLnBrk="1" hangingPunct="1"/>
              <a:t>1</a:t>
            </a:fld>
            <a:endParaRPr lang="en-US" altLang="ja-JP" sz="1200" dirty="0">
              <a:solidFill>
                <a:schemeClr val="tx1"/>
              </a:solidFill>
              <a:latin typeface="Century" pitchFamily="18" charset="0"/>
              <a:ea typeface="ＭＳ ゴシック" pitchFamily="49" charset="-128"/>
              <a:cs typeface="Arial Unicode MS" pitchFamily="50" charset="-128"/>
            </a:endParaRPr>
          </a:p>
        </p:txBody>
      </p:sp>
    </p:spTree>
    <p:extLst>
      <p:ext uri="{BB962C8B-B14F-4D97-AF65-F5344CB8AC3E}">
        <p14:creationId xmlns:p14="http://schemas.microsoft.com/office/powerpoint/2010/main" val="3499379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The Second-generation Global Imager (SGLI) on the Global Change Observation Mission -Climate (GCOM-C) is a multi-band optical imaging radiometer in the wavelength range from 380nm to 12000nm. </a:t>
            </a:r>
          </a:p>
          <a:p>
            <a:r>
              <a:rPr lang="en-US" altLang="ja-JP" dirty="0"/>
              <a:t>It consists of two main components, the Visible and Near Infrared Radiometer (SGLI VNR) and the Infrared Scanning Radiometer (SGLI IRS).</a:t>
            </a:r>
          </a:p>
        </p:txBody>
      </p:sp>
      <p:sp>
        <p:nvSpPr>
          <p:cNvPr id="4" name="スライド番号プレースホルダー 3"/>
          <p:cNvSpPr>
            <a:spLocks noGrp="1"/>
          </p:cNvSpPr>
          <p:nvPr>
            <p:ph type="sldNum" sz="quarter" idx="10"/>
          </p:nvPr>
        </p:nvSpPr>
        <p:spPr>
          <a:xfrm>
            <a:off x="3815374" y="9371285"/>
            <a:ext cx="2918831" cy="493316"/>
          </a:xfrm>
          <a:prstGeom prst="rect">
            <a:avLst/>
          </a:prstGeom>
        </p:spPr>
        <p:txBody>
          <a:bodyPr/>
          <a:lstStyle/>
          <a:p>
            <a:fld id="{9D6AFED7-99F5-4C3E-BBB3-162A92810136}" type="slidenum">
              <a:rPr lang="ja-JP" altLang="en-US" smtClean="0">
                <a:solidFill>
                  <a:prstClr val="black"/>
                </a:solidFill>
              </a:rPr>
              <a:pPr/>
              <a:t>16</a:t>
            </a:fld>
            <a:endParaRPr lang="ja-JP" altLang="en-US">
              <a:solidFill>
                <a:prstClr val="black"/>
              </a:solidFill>
            </a:endParaRPr>
          </a:p>
        </p:txBody>
      </p:sp>
    </p:spTree>
    <p:extLst>
      <p:ext uri="{BB962C8B-B14F-4D97-AF65-F5344CB8AC3E}">
        <p14:creationId xmlns:p14="http://schemas.microsoft.com/office/powerpoint/2010/main" val="3126735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xfrm>
            <a:off x="3815374" y="9371285"/>
            <a:ext cx="2918831" cy="493316"/>
          </a:xfrm>
          <a:prstGeom prst="rect">
            <a:avLst/>
          </a:prstGeom>
          <a:ln>
            <a:miter lim="800000"/>
            <a:headEnd/>
            <a:tailEnd/>
          </a:ln>
        </p:spPr>
        <p:txBody>
          <a:bodyPr wrap="square" numCol="1" anchorCtr="0" compatLnSpc="1">
            <a:prstTxWarp prst="textNoShape">
              <a:avLst/>
            </a:prstTxWarp>
          </a:bodyPr>
          <a:lstStyle/>
          <a:p>
            <a:pPr fontAlgn="base">
              <a:spcBef>
                <a:spcPct val="0"/>
              </a:spcBef>
              <a:spcAft>
                <a:spcPct val="0"/>
              </a:spcAft>
              <a:defRPr/>
            </a:pPr>
            <a:fld id="{8C645884-51BD-4335-8DDB-AB1383A9CDB5}" type="slidenum">
              <a:rPr lang="en-US" altLang="ja-JP" smtClean="0">
                <a:solidFill>
                  <a:prstClr val="black"/>
                </a:solidFill>
              </a:rPr>
              <a:pPr fontAlgn="base">
                <a:spcBef>
                  <a:spcPct val="0"/>
                </a:spcBef>
                <a:spcAft>
                  <a:spcPct val="0"/>
                </a:spcAft>
                <a:defRPr/>
              </a:pPr>
              <a:t>18</a:t>
            </a:fld>
            <a:endParaRPr lang="en-US" altLang="ja-JP" dirty="0">
              <a:solidFill>
                <a:prstClr val="black"/>
              </a:solidFill>
            </a:endParaRPr>
          </a:p>
        </p:txBody>
      </p:sp>
      <p:sp>
        <p:nvSpPr>
          <p:cNvPr id="450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ja-JP"/>
          </a:p>
        </p:txBody>
      </p:sp>
    </p:spTree>
    <p:extLst>
      <p:ext uri="{BB962C8B-B14F-4D97-AF65-F5344CB8AC3E}">
        <p14:creationId xmlns:p14="http://schemas.microsoft.com/office/powerpoint/2010/main" val="639603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r>
              <a:rPr lang="en-US" altLang="ja-JP" dirty="0"/>
              <a:t>We are developing</a:t>
            </a:r>
            <a:r>
              <a:rPr lang="en-US" altLang="ja-JP" baseline="0" dirty="0"/>
              <a:t> a follow-on mission to GOSAT and the satellite is called GOSAT-2. With cooperation MOE and NIES, GOSAT-2 will be capable of observing greenhouse gases emissions more accurately and with new functions to monitor other air pollutants that were previously hard to detect like CO. By providing GOSAT’s long-term and accurate data of GHG emissions, JAXA will contribute to </a:t>
            </a:r>
            <a:r>
              <a:rPr lang="en-US" altLang="ja-JP" dirty="0"/>
              <a:t>solving climate</a:t>
            </a:r>
            <a:r>
              <a:rPr lang="en-US" altLang="ja-JP" baseline="0" dirty="0"/>
              <a:t> change and policies that were adapted at </a:t>
            </a:r>
            <a:r>
              <a:rPr lang="en-US" altLang="ja-JP" dirty="0"/>
              <a:t>COP 21.  </a:t>
            </a:r>
            <a:endParaRPr lang="ja-JP" altLang="ja-JP" dirty="0"/>
          </a:p>
          <a:p>
            <a:endParaRPr lang="en-US" altLang="ja-JP" dirty="0"/>
          </a:p>
          <a:p>
            <a:pPr eaLnBrk="1" hangingPunct="1">
              <a:spcBef>
                <a:spcPct val="0"/>
              </a:spcBef>
            </a:pPr>
            <a:r>
              <a:rPr lang="en-US" altLang="ja-JP" b="1" dirty="0">
                <a:latin typeface="Times New Roman" panose="02020603050405020304" pitchFamily="18" charset="0"/>
                <a:cs typeface="Times New Roman" panose="02020603050405020304" pitchFamily="18" charset="0"/>
              </a:rPr>
              <a:t>GOSAT-2 mission requirement</a:t>
            </a:r>
          </a:p>
          <a:p>
            <a:pPr eaLnBrk="1" hangingPunct="1">
              <a:spcBef>
                <a:spcPct val="0"/>
              </a:spcBef>
            </a:pPr>
            <a:r>
              <a:rPr lang="ja-JP" altLang="en-US" b="1" i="1" dirty="0">
                <a:latin typeface="Times New Roman" panose="02020603050405020304" pitchFamily="18" charset="0"/>
                <a:cs typeface="Times New Roman" panose="02020603050405020304" pitchFamily="18" charset="0"/>
              </a:rPr>
              <a:t>・</a:t>
            </a:r>
            <a:r>
              <a:rPr lang="en-US" altLang="ja-JP" dirty="0"/>
              <a:t>Upgrade of CO</a:t>
            </a:r>
            <a:r>
              <a:rPr lang="en-US" altLang="ja-JP" baseline="-25000" dirty="0"/>
              <a:t>2</a:t>
            </a:r>
            <a:r>
              <a:rPr lang="en-US" altLang="ja-JP" dirty="0"/>
              <a:t> and CH</a:t>
            </a:r>
            <a:r>
              <a:rPr lang="en-US" altLang="ja-JP" baseline="-25000" dirty="0"/>
              <a:t>4</a:t>
            </a:r>
            <a:r>
              <a:rPr lang="en-US" altLang="ja-JP" dirty="0"/>
              <a:t> observation</a:t>
            </a:r>
            <a:r>
              <a:rPr lang="ja-JP" altLang="en-US" dirty="0"/>
              <a:t> </a:t>
            </a:r>
            <a:r>
              <a:rPr lang="en-US" altLang="ja-JP" dirty="0"/>
              <a:t>accuracy</a:t>
            </a:r>
          </a:p>
          <a:p>
            <a:pPr eaLnBrk="1" hangingPunct="1">
              <a:spcBef>
                <a:spcPct val="0"/>
              </a:spcBef>
            </a:pPr>
            <a:r>
              <a:rPr lang="ja-JP" altLang="en-US" b="1" i="1" dirty="0">
                <a:latin typeface="Times New Roman" panose="02020603050405020304" pitchFamily="18" charset="0"/>
                <a:cs typeface="Times New Roman" panose="02020603050405020304" pitchFamily="18" charset="0"/>
              </a:rPr>
              <a:t>・</a:t>
            </a:r>
            <a:r>
              <a:rPr lang="en-US" altLang="ja-JP" dirty="0"/>
              <a:t>Reduction of net flux estimation uncertainty</a:t>
            </a:r>
          </a:p>
          <a:p>
            <a:pPr eaLnBrk="1" hangingPunct="1">
              <a:spcBef>
                <a:spcPct val="0"/>
              </a:spcBef>
            </a:pPr>
            <a:r>
              <a:rPr lang="ja-JP" altLang="en-US" b="1" i="1" dirty="0">
                <a:latin typeface="Times New Roman" panose="02020603050405020304" pitchFamily="18" charset="0"/>
                <a:cs typeface="Times New Roman" panose="02020603050405020304" pitchFamily="18" charset="0"/>
              </a:rPr>
              <a:t>・</a:t>
            </a:r>
            <a:r>
              <a:rPr lang="en-US" altLang="ja-JP" dirty="0"/>
              <a:t>Anthropogenic source estimation</a:t>
            </a:r>
          </a:p>
          <a:p>
            <a:pPr eaLnBrk="1" hangingPunct="1">
              <a:spcBef>
                <a:spcPct val="0"/>
              </a:spcBef>
            </a:pPr>
            <a:r>
              <a:rPr lang="ja-JP" altLang="en-US" b="1" i="1" dirty="0">
                <a:latin typeface="Times New Roman" panose="02020603050405020304" pitchFamily="18" charset="0"/>
                <a:cs typeface="Times New Roman" panose="02020603050405020304" pitchFamily="18" charset="0"/>
              </a:rPr>
              <a:t>・</a:t>
            </a:r>
            <a:r>
              <a:rPr lang="en-US" altLang="ja-JP" dirty="0"/>
              <a:t>Upgrade of natural emissions estimation</a:t>
            </a:r>
          </a:p>
          <a:p>
            <a:pPr eaLnBrk="1" hangingPunct="1">
              <a:spcBef>
                <a:spcPct val="0"/>
              </a:spcBef>
            </a:pPr>
            <a:r>
              <a:rPr lang="ja-JP" altLang="en-US" b="1" i="1" dirty="0">
                <a:latin typeface="Times New Roman" panose="02020603050405020304" pitchFamily="18" charset="0"/>
                <a:cs typeface="Times New Roman" panose="02020603050405020304" pitchFamily="18" charset="0"/>
              </a:rPr>
              <a:t>・</a:t>
            </a:r>
            <a:r>
              <a:rPr lang="en-US" altLang="ja-JP" dirty="0"/>
              <a:t>Monitoring of large emission sources</a:t>
            </a:r>
            <a:r>
              <a:rPr lang="en-US" altLang="ja-JP" baseline="0" dirty="0">
                <a:latin typeface="Times New Roman" panose="02020603050405020304" pitchFamily="18" charset="0"/>
                <a:cs typeface="Times New Roman" panose="02020603050405020304" pitchFamily="18" charset="0"/>
              </a:rPr>
              <a:t> </a:t>
            </a:r>
            <a:r>
              <a:rPr lang="en-US" altLang="ja-JP" dirty="0">
                <a:latin typeface="Garamond" panose="02020404030301010803" pitchFamily="18" charset="0"/>
                <a:cs typeface="Times New Roman" panose="02020603050405020304" pitchFamily="18" charset="0"/>
              </a:rPr>
              <a:t>to reduce global carbon dioxide</a:t>
            </a:r>
            <a:r>
              <a:rPr lang="en-US" altLang="ja-JP" b="1" dirty="0">
                <a:latin typeface="Garamond" panose="02020404030301010803" pitchFamily="18" charset="0"/>
                <a:cs typeface="Times New Roman" panose="02020603050405020304" pitchFamily="18" charset="0"/>
              </a:rPr>
              <a:t> </a:t>
            </a:r>
          </a:p>
          <a:p>
            <a:endParaRPr kumimoji="1" lang="ja-JP" altLang="en-US" dirty="0"/>
          </a:p>
        </p:txBody>
      </p:sp>
      <p:sp>
        <p:nvSpPr>
          <p:cNvPr id="4" name="スライド番号プレースホルダー 3"/>
          <p:cNvSpPr>
            <a:spLocks noGrp="1"/>
          </p:cNvSpPr>
          <p:nvPr>
            <p:ph type="sldNum" sz="quarter" idx="10"/>
          </p:nvPr>
        </p:nvSpPr>
        <p:spPr>
          <a:xfrm>
            <a:off x="3855840" y="9440647"/>
            <a:ext cx="2949787" cy="496966"/>
          </a:xfrm>
          <a:prstGeom prst="rect">
            <a:avLst/>
          </a:prstGeom>
        </p:spPr>
        <p:txBody>
          <a:bodyPr/>
          <a:lstStyle/>
          <a:p>
            <a:pPr>
              <a:defRPr/>
            </a:pPr>
            <a:fld id="{4839E36D-4BC7-F647-98DD-423ACB9FFA9E}" type="slidenum">
              <a:rPr lang="ja-JP" altLang="en-US" smtClean="0">
                <a:solidFill>
                  <a:prstClr val="black"/>
                </a:solidFill>
              </a:rPr>
              <a:pPr>
                <a:defRPr/>
              </a:pPr>
              <a:t>20</a:t>
            </a:fld>
            <a:endParaRPr lang="ja-JP" altLang="en-US" dirty="0">
              <a:solidFill>
                <a:prstClr val="black"/>
              </a:solidFill>
            </a:endParaRPr>
          </a:p>
        </p:txBody>
      </p:sp>
    </p:spTree>
    <p:extLst>
      <p:ext uri="{BB962C8B-B14F-4D97-AF65-F5344CB8AC3E}">
        <p14:creationId xmlns:p14="http://schemas.microsoft.com/office/powerpoint/2010/main" val="102367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xfrm>
            <a:off x="3855840" y="9440647"/>
            <a:ext cx="2949787" cy="496966"/>
          </a:xfrm>
          <a:prstGeom prst="rect">
            <a:avLst/>
          </a:prstGeom>
          <a:noFill/>
        </p:spPr>
        <p:txBody>
          <a:bodyPr/>
          <a:lstStyle/>
          <a:p>
            <a:fld id="{8577051B-8EE4-48C0-AB33-FA4398B717B4}" type="slidenum">
              <a:rPr lang="en-US" altLang="ja-JP" smtClean="0">
                <a:solidFill>
                  <a:prstClr val="black"/>
                </a:solidFill>
                <a:latin typeface="Times New Roman" pitchFamily="-80" charset="0"/>
              </a:rPr>
              <a:pPr/>
              <a:t>21</a:t>
            </a:fld>
            <a:endParaRPr lang="en-US" altLang="ja-JP">
              <a:solidFill>
                <a:prstClr val="black"/>
              </a:solidFill>
              <a:latin typeface="Times New Roman" pitchFamily="-80" charset="0"/>
            </a:endParaRPr>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p:spPr>
        <p:txBody>
          <a:bodyPr>
            <a:normAutofit/>
          </a:bodyPr>
          <a:lstStyle/>
          <a:p>
            <a:pPr eaLnBrk="1" hangingPunct="1"/>
            <a:r>
              <a:rPr lang="en-US" altLang="ja-JP" sz="1400">
                <a:latin typeface="Times New Roman" pitchFamily="-80" charset="0"/>
                <a:ea typeface="ＭＳ Ｐ明朝" charset="-128"/>
              </a:rPr>
              <a:t>JAXA is developing Clorud Profile Radar for the ESA’s </a:t>
            </a:r>
            <a:r>
              <a:rPr lang="ja-JP" altLang="en-US" sz="1400">
                <a:latin typeface="Times New Roman" pitchFamily="-80" charset="0"/>
                <a:ea typeface="ＭＳ Ｐ明朝" charset="-128"/>
              </a:rPr>
              <a:t>ＥａｒｔｈＣＡＲＥ </a:t>
            </a:r>
            <a:r>
              <a:rPr lang="en-US" altLang="ja-JP" sz="1400">
                <a:latin typeface="Times New Roman" pitchFamily="-80" charset="0"/>
                <a:ea typeface="ＭＳ Ｐ明朝" charset="-128"/>
              </a:rPr>
              <a:t>satellite. Together with the Atmospheric Lidar being developed by ESA, EarthCARE will observe the cloud and aersol which are considered largest uncertainity for climate prediction.</a:t>
            </a:r>
          </a:p>
          <a:p>
            <a:pPr eaLnBrk="1" hangingPunct="1"/>
            <a:endParaRPr lang="en-US" altLang="ja-JP" sz="1400">
              <a:latin typeface="Times New Roman" pitchFamily="-80" charset="0"/>
              <a:ea typeface="ＭＳ Ｐ明朝" charset="-128"/>
            </a:endParaRPr>
          </a:p>
          <a:p>
            <a:pPr eaLnBrk="1" hangingPunct="1"/>
            <a:endParaRPr lang="ja-JP" altLang="en-US" sz="1400" dirty="0">
              <a:latin typeface="Times New Roman" pitchFamily="-80" charset="0"/>
              <a:ea typeface="ＭＳ Ｐ明朝" charset="-128"/>
            </a:endParaRPr>
          </a:p>
        </p:txBody>
      </p:sp>
    </p:spTree>
    <p:extLst>
      <p:ext uri="{BB962C8B-B14F-4D97-AF65-F5344CB8AC3E}">
        <p14:creationId xmlns:p14="http://schemas.microsoft.com/office/powerpoint/2010/main" val="185027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a:xfrm>
            <a:off x="5588920" y="6397953"/>
            <a:ext cx="4275095" cy="336734"/>
          </a:xfrm>
          <a:prstGeom prst="rect">
            <a:avLst/>
          </a:prstGeom>
        </p:spPr>
        <p:txBody>
          <a:bodyPr/>
          <a:lstStyle/>
          <a:p>
            <a:fld id="{3A815D16-EE25-4589-ABB3-DCE026C7188F}" type="slidenum">
              <a:rPr kumimoji="1" lang="ja-JP" altLang="en-US" smtClean="0"/>
              <a:pPr/>
              <a:t>2</a:t>
            </a:fld>
            <a:endParaRPr kumimoji="1" lang="ja-JP" altLang="en-US"/>
          </a:p>
        </p:txBody>
      </p:sp>
    </p:spTree>
    <p:extLst>
      <p:ext uri="{BB962C8B-B14F-4D97-AF65-F5344CB8AC3E}">
        <p14:creationId xmlns:p14="http://schemas.microsoft.com/office/powerpoint/2010/main" val="1944708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512393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スライド イメージ プレースホルダー 1"/>
          <p:cNvSpPr>
            <a:spLocks noGrp="1" noRot="1" noChangeAspect="1" noTextEdit="1"/>
          </p:cNvSpPr>
          <p:nvPr>
            <p:ph type="sldImg"/>
          </p:nvPr>
        </p:nvSpPr>
        <p:spPr bwMode="auto">
          <a:xfrm>
            <a:off x="8455025" y="279400"/>
            <a:ext cx="2012950" cy="1395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80900" name="スライド番号プレースホルダー 3"/>
          <p:cNvSpPr>
            <a:spLocks noGrp="1"/>
          </p:cNvSpPr>
          <p:nvPr>
            <p:ph type="sldNum" sz="quarter" idx="5"/>
          </p:nvPr>
        </p:nvSpPr>
        <p:spPr bwMode="auto">
          <a:xfrm>
            <a:off x="5588627" y="6397806"/>
            <a:ext cx="4275403" cy="336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fld id="{4386ED4D-BF3B-45AA-AA0B-C8752577D55A}" type="slidenum">
              <a:rPr lang="ja-JP" altLang="en-US" smtClean="0">
                <a:solidFill>
                  <a:prstClr val="black"/>
                </a:solidFill>
                <a:latin typeface="Calibri" pitchFamily="34" charset="0"/>
              </a:rPr>
              <a:pPr/>
              <a:t>8</a:t>
            </a:fld>
            <a:endParaRPr lang="ja-JP" altLang="en-US">
              <a:solidFill>
                <a:prstClr val="black"/>
              </a:solidFill>
              <a:latin typeface="Calibri" pitchFamily="34" charset="0"/>
            </a:endParaRPr>
          </a:p>
        </p:txBody>
      </p:sp>
    </p:spTree>
    <p:extLst>
      <p:ext uri="{BB962C8B-B14F-4D97-AF65-F5344CB8AC3E}">
        <p14:creationId xmlns:p14="http://schemas.microsoft.com/office/powerpoint/2010/main" val="3391071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1425"/>
            <a:ext cx="4845050" cy="3354388"/>
          </a:xfrm>
        </p:spPr>
      </p:sp>
      <p:sp>
        <p:nvSpPr>
          <p:cNvPr id="3" name="ノート プレースホルダー 2"/>
          <p:cNvSpPr>
            <a:spLocks noGrp="1"/>
          </p:cNvSpPr>
          <p:nvPr>
            <p:ph type="body" idx="1"/>
          </p:nvPr>
        </p:nvSpPr>
        <p:spPr/>
        <p:txBody>
          <a:bodyPr/>
          <a:lstStyle/>
          <a:p>
            <a:r>
              <a:rPr kumimoji="1" lang="en-US" altLang="ja-JP"/>
              <a:t>GPM core satellite was launched last February by JAXA’s H-II launch vehicle. GPM is a US-Japan space cooperation to monitor global precipitation. JAXA developed DPR for the satellite. </a:t>
            </a:r>
            <a:endParaRPr kumimoji="1" lang="ja-JP" altLang="en-US" dirty="0"/>
          </a:p>
        </p:txBody>
      </p:sp>
      <p:sp>
        <p:nvSpPr>
          <p:cNvPr id="4" name="スライド番号プレースホルダー 3"/>
          <p:cNvSpPr>
            <a:spLocks noGrp="1"/>
          </p:cNvSpPr>
          <p:nvPr>
            <p:ph type="sldNum" sz="quarter" idx="10"/>
          </p:nvPr>
        </p:nvSpPr>
        <p:spPr>
          <a:xfrm>
            <a:off x="3855840" y="9440647"/>
            <a:ext cx="2949787" cy="496966"/>
          </a:xfrm>
          <a:prstGeom prst="rect">
            <a:avLst/>
          </a:prstGeom>
        </p:spPr>
        <p:txBody>
          <a:bodyPr/>
          <a:lstStyle/>
          <a:p>
            <a:fld id="{1E1517BF-4822-4A39-8FA0-AD6379916918}" type="slidenum">
              <a:rPr lang="ja-JP" altLang="en-US" smtClean="0">
                <a:solidFill>
                  <a:prstClr val="black"/>
                </a:solidFill>
              </a:rPr>
              <a:pPr/>
              <a:t>9</a:t>
            </a:fld>
            <a:endParaRPr lang="ja-JP" altLang="en-US" dirty="0">
              <a:solidFill>
                <a:prstClr val="black"/>
              </a:solidFill>
            </a:endParaRPr>
          </a:p>
        </p:txBody>
      </p:sp>
    </p:spTree>
    <p:extLst>
      <p:ext uri="{BB962C8B-B14F-4D97-AF65-F5344CB8AC3E}">
        <p14:creationId xmlns:p14="http://schemas.microsoft.com/office/powerpoint/2010/main" val="1650524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スライド イメージ プレースホルダ 1"/>
          <p:cNvSpPr>
            <a:spLocks noGrp="1" noRot="1" noChangeAspect="1" noTextEdit="1"/>
          </p:cNvSpPr>
          <p:nvPr>
            <p:ph type="sldImg"/>
          </p:nvPr>
        </p:nvSpPr>
        <p:spPr bwMode="auto">
          <a:xfrm>
            <a:off x="889000" y="868363"/>
            <a:ext cx="4973638" cy="34448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ノート プレースホルダ 2"/>
          <p:cNvSpPr>
            <a:spLocks noGrp="1"/>
          </p:cNvSpPr>
          <p:nvPr>
            <p:ph type="body" idx="1"/>
          </p:nvPr>
        </p:nvSpPr>
        <p:spPr>
          <a:xfrm>
            <a:off x="898525" y="4684713"/>
            <a:ext cx="4937125" cy="4160837"/>
          </a:xfrm>
          <a:noFill/>
        </p:spPr>
        <p:txBody>
          <a:bodyPr lIns="91845" tIns="45116" rIns="91845" bIns="45116">
            <a:normAutofit fontScale="77500" lnSpcReduction="20000"/>
          </a:bodyPr>
          <a:lstStyle/>
          <a:p>
            <a:r>
              <a:rPr lang="en-US" altLang="ja-JP" dirty="0">
                <a:solidFill>
                  <a:srgbClr val="000090"/>
                </a:solidFill>
              </a:rPr>
              <a:t>Let</a:t>
            </a:r>
            <a:r>
              <a:rPr lang="en-US" altLang="ja-JP" baseline="0" dirty="0">
                <a:solidFill>
                  <a:srgbClr val="000090"/>
                </a:solidFill>
              </a:rPr>
              <a:t> me </a:t>
            </a:r>
            <a:r>
              <a:rPr lang="en-US" altLang="ja-JP" dirty="0">
                <a:solidFill>
                  <a:srgbClr val="000090"/>
                </a:solidFill>
              </a:rPr>
              <a:t>introduce an example of potential practical use of satellite observation data for giving early warnings against</a:t>
            </a:r>
            <a:r>
              <a:rPr lang="en-US" altLang="ja-JP" baseline="0" dirty="0">
                <a:solidFill>
                  <a:srgbClr val="000090"/>
                </a:solidFill>
              </a:rPr>
              <a:t> </a:t>
            </a:r>
            <a:r>
              <a:rPr lang="en-US" altLang="ja-JP" dirty="0">
                <a:solidFill>
                  <a:srgbClr val="000090"/>
                </a:solidFill>
              </a:rPr>
              <a:t>water-related disasters. In Asia, water related disaster risks such as drought or</a:t>
            </a:r>
            <a:r>
              <a:rPr lang="en-US" altLang="ja-JP" baseline="0" dirty="0">
                <a:solidFill>
                  <a:srgbClr val="000090"/>
                </a:solidFill>
              </a:rPr>
              <a:t> </a:t>
            </a:r>
            <a:r>
              <a:rPr lang="en-US" altLang="ja-JP" dirty="0">
                <a:solidFill>
                  <a:srgbClr val="000090"/>
                </a:solidFill>
              </a:rPr>
              <a:t>flood are increased because of climate change. To</a:t>
            </a:r>
            <a:r>
              <a:rPr lang="ja-JP" altLang="en-US" dirty="0">
                <a:solidFill>
                  <a:srgbClr val="000090"/>
                </a:solidFill>
              </a:rPr>
              <a:t> </a:t>
            </a:r>
            <a:r>
              <a:rPr lang="en-US" altLang="ja-JP" dirty="0">
                <a:solidFill>
                  <a:srgbClr val="000090"/>
                </a:solidFill>
              </a:rPr>
              <a:t>provide</a:t>
            </a:r>
            <a:r>
              <a:rPr lang="ja-JP" altLang="en-US" baseline="0" dirty="0">
                <a:solidFill>
                  <a:srgbClr val="000090"/>
                </a:solidFill>
              </a:rPr>
              <a:t> </a:t>
            </a:r>
            <a:r>
              <a:rPr lang="en-US" altLang="ja-JP" dirty="0">
                <a:solidFill>
                  <a:srgbClr val="000090"/>
                </a:solidFill>
              </a:rPr>
              <a:t>early</a:t>
            </a:r>
            <a:r>
              <a:rPr lang="ja-JP" altLang="en-US" dirty="0">
                <a:solidFill>
                  <a:srgbClr val="000090"/>
                </a:solidFill>
              </a:rPr>
              <a:t> </a:t>
            </a:r>
            <a:r>
              <a:rPr lang="en-US" altLang="ja-JP" dirty="0">
                <a:solidFill>
                  <a:srgbClr val="000090"/>
                </a:solidFill>
              </a:rPr>
              <a:t>warning</a:t>
            </a:r>
            <a:r>
              <a:rPr lang="ja-JP" altLang="en-US" dirty="0">
                <a:solidFill>
                  <a:srgbClr val="000090"/>
                </a:solidFill>
              </a:rPr>
              <a:t> </a:t>
            </a:r>
            <a:r>
              <a:rPr lang="en-US" altLang="ja-JP" dirty="0">
                <a:solidFill>
                  <a:srgbClr val="000090"/>
                </a:solidFill>
              </a:rPr>
              <a:t>information for a possible</a:t>
            </a:r>
            <a:r>
              <a:rPr lang="ja-JP" altLang="en-US" dirty="0">
                <a:solidFill>
                  <a:srgbClr val="000090"/>
                </a:solidFill>
              </a:rPr>
              <a:t> </a:t>
            </a:r>
            <a:r>
              <a:rPr lang="en-US" altLang="ja-JP" dirty="0">
                <a:solidFill>
                  <a:srgbClr val="000090"/>
                </a:solidFill>
              </a:rPr>
              <a:t>flood of a river,</a:t>
            </a:r>
            <a:r>
              <a:rPr lang="ja-JP" altLang="en-US" dirty="0">
                <a:solidFill>
                  <a:srgbClr val="000090"/>
                </a:solidFill>
              </a:rPr>
              <a:t> </a:t>
            </a:r>
            <a:r>
              <a:rPr lang="en-US" altLang="ja-JP" dirty="0">
                <a:solidFill>
                  <a:srgbClr val="000090"/>
                </a:solidFill>
              </a:rPr>
              <a:t>it</a:t>
            </a:r>
            <a:r>
              <a:rPr lang="ja-JP" altLang="en-US" dirty="0">
                <a:solidFill>
                  <a:srgbClr val="000090"/>
                </a:solidFill>
              </a:rPr>
              <a:t> </a:t>
            </a:r>
            <a:r>
              <a:rPr lang="en-US" altLang="ja-JP" dirty="0">
                <a:solidFill>
                  <a:srgbClr val="000090"/>
                </a:solidFill>
              </a:rPr>
              <a:t>is</a:t>
            </a:r>
            <a:r>
              <a:rPr lang="ja-JP" altLang="en-US" dirty="0">
                <a:solidFill>
                  <a:srgbClr val="000090"/>
                </a:solidFill>
              </a:rPr>
              <a:t> </a:t>
            </a:r>
            <a:r>
              <a:rPr lang="en-US" altLang="ja-JP" dirty="0">
                <a:solidFill>
                  <a:srgbClr val="000090"/>
                </a:solidFill>
              </a:rPr>
              <a:t>important</a:t>
            </a:r>
            <a:r>
              <a:rPr lang="ja-JP" altLang="en-US" dirty="0">
                <a:solidFill>
                  <a:srgbClr val="000090"/>
                </a:solidFill>
              </a:rPr>
              <a:t> </a:t>
            </a:r>
            <a:r>
              <a:rPr lang="en-US" altLang="ja-JP" dirty="0">
                <a:solidFill>
                  <a:srgbClr val="000090"/>
                </a:solidFill>
              </a:rPr>
              <a:t>to</a:t>
            </a:r>
            <a:r>
              <a:rPr lang="ja-JP" altLang="en-US" dirty="0">
                <a:solidFill>
                  <a:srgbClr val="000090"/>
                </a:solidFill>
              </a:rPr>
              <a:t> </a:t>
            </a:r>
            <a:r>
              <a:rPr lang="en-US" altLang="ja-JP" dirty="0">
                <a:solidFill>
                  <a:srgbClr val="000090"/>
                </a:solidFill>
              </a:rPr>
              <a:t>collect</a:t>
            </a:r>
            <a:r>
              <a:rPr lang="ja-JP" altLang="en-US" dirty="0">
                <a:solidFill>
                  <a:srgbClr val="000090"/>
                </a:solidFill>
              </a:rPr>
              <a:t> </a:t>
            </a:r>
            <a:r>
              <a:rPr lang="en-US" altLang="ja-JP" dirty="0">
                <a:solidFill>
                  <a:srgbClr val="000090"/>
                </a:solidFill>
              </a:rPr>
              <a:t>information</a:t>
            </a:r>
            <a:r>
              <a:rPr lang="ja-JP" altLang="en-US" dirty="0">
                <a:solidFill>
                  <a:srgbClr val="000090"/>
                </a:solidFill>
              </a:rPr>
              <a:t> </a:t>
            </a:r>
            <a:r>
              <a:rPr lang="en-US" altLang="ja-JP" dirty="0">
                <a:solidFill>
                  <a:srgbClr val="000090"/>
                </a:solidFill>
              </a:rPr>
              <a:t>such</a:t>
            </a:r>
            <a:r>
              <a:rPr lang="en-US" altLang="ja-JP" baseline="0" dirty="0">
                <a:solidFill>
                  <a:srgbClr val="000090"/>
                </a:solidFill>
              </a:rPr>
              <a:t> as the</a:t>
            </a:r>
            <a:r>
              <a:rPr lang="ja-JP" altLang="en-US" dirty="0">
                <a:solidFill>
                  <a:srgbClr val="000090"/>
                </a:solidFill>
              </a:rPr>
              <a:t> </a:t>
            </a:r>
            <a:r>
              <a:rPr lang="en-US" altLang="ja-JP" dirty="0">
                <a:solidFill>
                  <a:srgbClr val="000090"/>
                </a:solidFill>
              </a:rPr>
              <a:t>water level, the amount of rainfall,</a:t>
            </a:r>
            <a:r>
              <a:rPr lang="en-US" altLang="ja-JP" baseline="0" dirty="0">
                <a:solidFill>
                  <a:srgbClr val="000090"/>
                </a:solidFill>
              </a:rPr>
              <a:t> </a:t>
            </a:r>
            <a:r>
              <a:rPr lang="en-US" altLang="ja-JP" dirty="0">
                <a:solidFill>
                  <a:srgbClr val="000090"/>
                </a:solidFill>
              </a:rPr>
              <a:t>topography</a:t>
            </a:r>
            <a:r>
              <a:rPr lang="en-US" altLang="en-US" dirty="0">
                <a:solidFill>
                  <a:srgbClr val="000090"/>
                </a:solidFill>
                <a:ea typeface="ＭＳ Ｐゴシック" panose="020B0600070205080204" pitchFamily="50" charset="-128"/>
              </a:rPr>
              <a:t>, </a:t>
            </a:r>
            <a:r>
              <a:rPr lang="en-US" altLang="ja-JP" dirty="0">
                <a:solidFill>
                  <a:srgbClr val="000090"/>
                </a:solidFill>
              </a:rPr>
              <a:t>land</a:t>
            </a:r>
            <a:r>
              <a:rPr lang="ja-JP" altLang="en-US" dirty="0">
                <a:solidFill>
                  <a:srgbClr val="000090"/>
                </a:solidFill>
              </a:rPr>
              <a:t> </a:t>
            </a:r>
            <a:r>
              <a:rPr lang="ja-JP" altLang="ja-JP" dirty="0">
                <a:solidFill>
                  <a:srgbClr val="000090"/>
                </a:solidFill>
              </a:rPr>
              <a:t>u</a:t>
            </a:r>
            <a:r>
              <a:rPr lang="en-US" altLang="ja-JP" dirty="0">
                <a:solidFill>
                  <a:srgbClr val="000090"/>
                </a:solidFill>
              </a:rPr>
              <a:t>se around the river.</a:t>
            </a:r>
            <a:r>
              <a:rPr lang="ja-JP" altLang="en-US" dirty="0">
                <a:solidFill>
                  <a:srgbClr val="000090"/>
                </a:solidFill>
              </a:rPr>
              <a:t> </a:t>
            </a:r>
            <a:r>
              <a:rPr lang="en-US" altLang="ja-JP" dirty="0">
                <a:solidFill>
                  <a:srgbClr val="000090"/>
                </a:solidFill>
              </a:rPr>
              <a:t>As for international transboundary river</a:t>
            </a:r>
            <a:r>
              <a:rPr lang="en-US" altLang="ja-JP" baseline="0" dirty="0">
                <a:solidFill>
                  <a:srgbClr val="000090"/>
                </a:solidFill>
              </a:rPr>
              <a:t> like the Mekong river</a:t>
            </a:r>
            <a:r>
              <a:rPr lang="en-US" altLang="ja-JP" dirty="0">
                <a:solidFill>
                  <a:srgbClr val="000090"/>
                </a:solidFill>
              </a:rPr>
              <a:t>, one</a:t>
            </a:r>
            <a:r>
              <a:rPr lang="en-US" altLang="ja-JP" baseline="0" dirty="0">
                <a:solidFill>
                  <a:srgbClr val="000090"/>
                </a:solidFill>
              </a:rPr>
              <a:t> country cannot fully monitor the situation of the river. Since </a:t>
            </a:r>
            <a:r>
              <a:rPr lang="en-US" altLang="ja-JP" baseline="0" dirty="0" err="1">
                <a:solidFill>
                  <a:srgbClr val="000090"/>
                </a:solidFill>
              </a:rPr>
              <a:t>GSMaP</a:t>
            </a:r>
            <a:r>
              <a:rPr lang="en-US" altLang="ja-JP" baseline="0" dirty="0">
                <a:solidFill>
                  <a:srgbClr val="000090"/>
                </a:solidFill>
              </a:rPr>
              <a:t> shows the distribution of precipitation on a global scale, it can observe what is and will be happening to the river and countries around the river can share the data very easily. </a:t>
            </a:r>
            <a:endParaRPr lang="en-US" altLang="ja-JP" dirty="0">
              <a:solidFill>
                <a:srgbClr val="000090"/>
              </a:solidFill>
            </a:endParaRPr>
          </a:p>
          <a:p>
            <a:endParaRPr lang="en-US" altLang="ja-JP" dirty="0"/>
          </a:p>
          <a:p>
            <a:r>
              <a:rPr lang="en-US" altLang="ja-JP" dirty="0"/>
              <a:t>Flood warning system integrating satellite based rainfall information named “</a:t>
            </a:r>
            <a:r>
              <a:rPr lang="en-US" altLang="ja-JP" dirty="0" err="1"/>
              <a:t>GSMaP</a:t>
            </a:r>
            <a:r>
              <a:rPr lang="en-US" altLang="ja-JP" dirty="0"/>
              <a:t>” with rain gauge information and </a:t>
            </a:r>
            <a:r>
              <a:rPr lang="en-US" altLang="ja-JP" dirty="0" err="1"/>
              <a:t>hydrogical</a:t>
            </a:r>
            <a:r>
              <a:rPr lang="en-US" altLang="ja-JP" dirty="0"/>
              <a:t> model were implemented under ADB and UNESCO projects in Asia. In ADB project, flood warning information is disseminated by cell phone to citizens. In Bangladesh, since </a:t>
            </a:r>
            <a:r>
              <a:rPr lang="en-US" altLang="en-US" dirty="0">
                <a:ea typeface="ＭＳ Ｐゴシック" panose="020B0600070205080204" pitchFamily="50" charset="-128"/>
              </a:rPr>
              <a:t>an upstream of target river flows through India and Nepal and it is difficult to collect river information, the lead time of existing flood warning  is only three days with using only rain gauge information in the country.   By using “</a:t>
            </a:r>
            <a:r>
              <a:rPr lang="en-US" altLang="en-US" dirty="0" err="1">
                <a:ea typeface="ＭＳ Ｐゴシック" panose="020B0600070205080204" pitchFamily="50" charset="-128"/>
              </a:rPr>
              <a:t>GSMaP</a:t>
            </a:r>
            <a:r>
              <a:rPr lang="en-US" altLang="en-US" dirty="0">
                <a:ea typeface="ＭＳ Ｐゴシック" panose="020B0600070205080204" pitchFamily="50" charset="-128"/>
              </a:rPr>
              <a:t>” to provide upstream rainfall information in India and Nepal, </a:t>
            </a:r>
            <a:r>
              <a:rPr lang="en-US" altLang="ja-JP" dirty="0"/>
              <a:t>the target of this project is to improve the flood warning lead time date from 3 days to 5 days to protect not only human life but also their asset such as living stock and crop production. </a:t>
            </a:r>
          </a:p>
          <a:p>
            <a:endParaRPr lang="en-US" altLang="ja-JP" dirty="0"/>
          </a:p>
          <a:p>
            <a:r>
              <a:rPr lang="ja-JP" altLang="en-US" b="1" dirty="0">
                <a:solidFill>
                  <a:srgbClr val="000090"/>
                </a:solidFill>
              </a:rPr>
              <a:t>次に、観測網が不十分な地域に対し、衛星観測データによる水災害の予・警報の社会実装につながる可能性を示した事例を紹介したい。</a:t>
            </a:r>
            <a:endParaRPr lang="en-US" altLang="ja-JP" b="1" dirty="0">
              <a:solidFill>
                <a:srgbClr val="000090"/>
              </a:solidFill>
            </a:endParaRPr>
          </a:p>
          <a:p>
            <a:pPr>
              <a:spcBef>
                <a:spcPct val="0"/>
              </a:spcBef>
            </a:pPr>
            <a:r>
              <a:rPr lang="ja-JP" altLang="en-US" b="1" dirty="0">
                <a:solidFill>
                  <a:srgbClr val="000090"/>
                </a:solidFill>
              </a:rPr>
              <a:t>アジア地域で気候変動により、水災害である洪水とかんばつが増加。その中で、国際河川の洪水予・警報の発信にむけた予測は、河川流域全体における水の情報、降水の情報や河川水位の情報、地形の情報が重要となっている。国際河川といわれる複数の国にまたがる河川の場合には、このような情報の収集や共有が、各国の都合によりむずかしい状況が発生している。</a:t>
            </a:r>
            <a:endParaRPr lang="en-US" altLang="ja-JP" b="1" dirty="0">
              <a:solidFill>
                <a:srgbClr val="000090"/>
              </a:solidFill>
            </a:endParaRPr>
          </a:p>
          <a:p>
            <a:pPr>
              <a:spcBef>
                <a:spcPct val="0"/>
              </a:spcBef>
            </a:pPr>
            <a:endParaRPr lang="en-US" altLang="ja-JP" b="1" dirty="0">
              <a:solidFill>
                <a:srgbClr val="000000"/>
              </a:solidFill>
            </a:endParaRPr>
          </a:p>
          <a:p>
            <a:pPr>
              <a:spcBef>
                <a:spcPct val="0"/>
              </a:spcBef>
            </a:pPr>
            <a:r>
              <a:rPr lang="ja-JP" altLang="en-US" b="1" dirty="0">
                <a:solidFill>
                  <a:srgbClr val="000000"/>
                </a:solidFill>
              </a:rPr>
              <a:t>アジア開発銀行や</a:t>
            </a:r>
            <a:r>
              <a:rPr lang="en-US" altLang="ja-JP" b="1" dirty="0">
                <a:solidFill>
                  <a:srgbClr val="000000"/>
                </a:solidFill>
              </a:rPr>
              <a:t>UNESCO</a:t>
            </a:r>
            <a:r>
              <a:rPr lang="ja-JP" altLang="en-US" b="1" dirty="0">
                <a:solidFill>
                  <a:srgbClr val="000000"/>
                </a:solidFill>
              </a:rPr>
              <a:t>のプロジェクトとして、雨量計や地形など地上データと人工衛星の降水データ（</a:t>
            </a:r>
            <a:r>
              <a:rPr lang="en-US" altLang="ja-JP" b="1" dirty="0" err="1">
                <a:solidFill>
                  <a:srgbClr val="000000"/>
                </a:solidFill>
              </a:rPr>
              <a:t>GSMaP</a:t>
            </a:r>
            <a:r>
              <a:rPr lang="ja-JP" altLang="en-US" b="1" dirty="0">
                <a:solidFill>
                  <a:srgbClr val="000000"/>
                </a:solidFill>
              </a:rPr>
              <a:t>）にモデルをあわせて、水位変化（洪水）を予測し、市民へメッセージを発信する仕組みを構築した。</a:t>
            </a:r>
            <a:endParaRPr lang="en-US" altLang="ja-JP" b="1" dirty="0">
              <a:solidFill>
                <a:srgbClr val="000000"/>
              </a:solidFill>
            </a:endParaRPr>
          </a:p>
          <a:p>
            <a:r>
              <a:rPr lang="ja-JP" altLang="en-US" b="1" dirty="0">
                <a:solidFill>
                  <a:srgbClr val="000000"/>
                </a:solidFill>
              </a:rPr>
              <a:t>具体的な例としては、バングラデッシュでは、上流がインド、ネパールであり、雨量の取得がむずかしく、バングラの国内のデータのみを用いて予測を出すと、３日前までしか予報をだせなかったのを</a:t>
            </a:r>
            <a:r>
              <a:rPr lang="en-US" altLang="ja-JP" b="1" dirty="0" err="1">
                <a:solidFill>
                  <a:srgbClr val="000000"/>
                </a:solidFill>
              </a:rPr>
              <a:t>GSMaP</a:t>
            </a:r>
            <a:r>
              <a:rPr lang="ja-JP" altLang="en-US" b="1" dirty="0">
                <a:solidFill>
                  <a:srgbClr val="000000"/>
                </a:solidFill>
              </a:rPr>
              <a:t>を活用することで上流の降雨情報の入力が可能となり、５日前に予報を出すことが可能となった。この結果、洪水の下流（農村地域）においては、３日では人が避難するのみしかできなかった状況から、洪水予報による</a:t>
            </a:r>
            <a:r>
              <a:rPr lang="ja-JP" altLang="en-US" b="1" dirty="0">
                <a:solidFill>
                  <a:srgbClr val="FF0000"/>
                </a:solidFill>
              </a:rPr>
              <a:t>被災前の農作物収穫、家畜の避難など資産の保護等の対策が可能</a:t>
            </a:r>
            <a:r>
              <a:rPr lang="ja-JP" altLang="en-US" b="1" dirty="0">
                <a:solidFill>
                  <a:srgbClr val="000000"/>
                </a:solidFill>
              </a:rPr>
              <a:t>となった。</a:t>
            </a:r>
            <a:endParaRPr lang="en-US" altLang="ja-JP" b="1" dirty="0">
              <a:solidFill>
                <a:srgbClr val="000000"/>
              </a:solidFill>
            </a:endParaRPr>
          </a:p>
        </p:txBody>
      </p:sp>
    </p:spTree>
    <p:extLst>
      <p:ext uri="{BB962C8B-B14F-4D97-AF65-F5344CB8AC3E}">
        <p14:creationId xmlns:p14="http://schemas.microsoft.com/office/powerpoint/2010/main" val="2060040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75779" name="ノート プレースホルダ 2"/>
          <p:cNvSpPr>
            <a:spLocks noGrp="1"/>
          </p:cNvSpPr>
          <p:nvPr>
            <p:ph type="body" idx="1"/>
          </p:nvPr>
        </p:nvSpPr>
        <p:spPr>
          <a:noFill/>
        </p:spPr>
        <p:txBody>
          <a:bodyPr/>
          <a:lstStyle/>
          <a:p>
            <a:pPr eaLnBrk="1" hangingPunct="1">
              <a:spcBef>
                <a:spcPct val="0"/>
              </a:spcBef>
            </a:pPr>
            <a:r>
              <a:rPr lang="en-US" altLang="ja-JP" dirty="0"/>
              <a:t>ALOS-2 carries L-band Synthetic Aperture Radar called PALSAR-2. </a:t>
            </a:r>
          </a:p>
          <a:p>
            <a:pPr eaLnBrk="1" hangingPunct="1">
              <a:spcBef>
                <a:spcPct val="0"/>
              </a:spcBef>
            </a:pPr>
            <a:r>
              <a:rPr lang="en-US" altLang="ja-JP" dirty="0"/>
              <a:t>The local sun time is at noon in order to complement other SAR satellites which are in dawn-dusk orbits.</a:t>
            </a:r>
            <a:r>
              <a:rPr lang="ja-JP" altLang="en-US" dirty="0"/>
              <a:t>　</a:t>
            </a:r>
            <a:r>
              <a:rPr lang="en-US" altLang="ja-JP" dirty="0"/>
              <a:t>The revisit time is shortened from that of ALOS and the orbit is controlled within 500m tube for interferometry.</a:t>
            </a:r>
            <a:endParaRPr lang="ja-JP" altLang="en-US" dirty="0"/>
          </a:p>
          <a:p>
            <a:pPr eaLnBrk="1" hangingPunct="1">
              <a:spcBef>
                <a:spcPct val="0"/>
              </a:spcBef>
            </a:pPr>
            <a:r>
              <a:rPr lang="en-US" altLang="ja-JP" dirty="0"/>
              <a:t>The observation data is transmitted either directly to a ground station via X-band at 800Mbps or through inter-satellite communication via Ka-band at 278Mbps.</a:t>
            </a:r>
          </a:p>
          <a:p>
            <a:pPr eaLnBrk="1" hangingPunct="1">
              <a:spcBef>
                <a:spcPct val="0"/>
              </a:spcBef>
            </a:pPr>
            <a:r>
              <a:rPr lang="en-US" altLang="ja-JP" dirty="0"/>
              <a:t>ALOS-2 will contribute to Disaster monitoring, Land monitoring, Agricultural monitoring, Natural Resource Exploration and Global Forest monitoring as ALOS did.</a:t>
            </a:r>
          </a:p>
          <a:p>
            <a:pPr eaLnBrk="1" hangingPunct="1">
              <a:spcBef>
                <a:spcPct val="0"/>
              </a:spcBef>
            </a:pPr>
            <a:r>
              <a:rPr lang="en-US" altLang="ja-JP" dirty="0"/>
              <a:t>And potential use such as maritime safety will be expected.</a:t>
            </a:r>
            <a:endParaRPr lang="ja-JP" altLang="en-US" dirty="0"/>
          </a:p>
        </p:txBody>
      </p:sp>
      <p:sp>
        <p:nvSpPr>
          <p:cNvPr id="75780" name="スライド番号プレースホルダ 3"/>
          <p:cNvSpPr>
            <a:spLocks noGrp="1"/>
          </p:cNvSpPr>
          <p:nvPr>
            <p:ph type="sldNum" sz="quarter" idx="5"/>
          </p:nvPr>
        </p:nvSpPr>
        <p:spPr>
          <a:xfrm>
            <a:off x="5546343" y="6954082"/>
            <a:ext cx="4244578" cy="366375"/>
          </a:xfrm>
          <a:prstGeom prst="rect">
            <a:avLst/>
          </a:prstGeom>
          <a:noFill/>
          <a:ln>
            <a:miter lim="800000"/>
            <a:headEnd/>
            <a:tailEnd/>
          </a:ln>
        </p:spPr>
        <p:txBody>
          <a:bodyPr/>
          <a:lstStyle/>
          <a:p>
            <a:pPr defTabSz="912747"/>
            <a:fld id="{37C41046-2FD6-4A91-A8B9-E450CD351C23}" type="slidenum">
              <a:rPr lang="ja-JP" altLang="en-US" smtClean="0">
                <a:solidFill>
                  <a:prstClr val="black"/>
                </a:solidFill>
              </a:rPr>
              <a:pPr defTabSz="912747"/>
              <a:t>11</a:t>
            </a:fld>
            <a:endParaRPr lang="en-US" altLang="ja-JP">
              <a:solidFill>
                <a:prstClr val="black"/>
              </a:solidFill>
            </a:endParaRPr>
          </a:p>
        </p:txBody>
      </p:sp>
    </p:spTree>
    <p:extLst>
      <p:ext uri="{BB962C8B-B14F-4D97-AF65-F5344CB8AC3E}">
        <p14:creationId xmlns:p14="http://schemas.microsoft.com/office/powerpoint/2010/main" val="3842072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22355">
              <a:defRPr/>
            </a:pPr>
            <a:r>
              <a:rPr lang="en-US" altLang="ja-JP" dirty="0"/>
              <a:t>I</a:t>
            </a:r>
            <a:r>
              <a:rPr lang="en-US" altLang="ja-JP" baseline="0" dirty="0"/>
              <a:t> will briefly introduce the other GCOM program: GCOM-C (climate). The satellite will conduct surface and atmospheric measurements related to the carbon cycle and radiation budget, such as clouds, aerosols, ocean color, vegetation or snow/ice. By providing these data, GCOM-C will aim to contribute to improving accuracy of climate change models and better understanding of climate change itself.</a:t>
            </a:r>
            <a:endParaRPr lang="ja-JP" altLang="ja-JP" dirty="0"/>
          </a:p>
          <a:p>
            <a:endParaRPr kumimoji="1" lang="ja-JP" altLang="en-US" dirty="0"/>
          </a:p>
        </p:txBody>
      </p:sp>
      <p:sp>
        <p:nvSpPr>
          <p:cNvPr id="4" name="スライド番号プレースホルダー 3"/>
          <p:cNvSpPr>
            <a:spLocks noGrp="1"/>
          </p:cNvSpPr>
          <p:nvPr>
            <p:ph type="sldNum" sz="quarter" idx="10"/>
          </p:nvPr>
        </p:nvSpPr>
        <p:spPr>
          <a:xfrm>
            <a:off x="3855840" y="9440647"/>
            <a:ext cx="2949787" cy="496966"/>
          </a:xfrm>
          <a:prstGeom prst="rect">
            <a:avLst/>
          </a:prstGeom>
        </p:spPr>
        <p:txBody>
          <a:bodyPr/>
          <a:lstStyle/>
          <a:p>
            <a:pPr>
              <a:defRPr/>
            </a:pPr>
            <a:fld id="{4839E36D-4BC7-F647-98DD-423ACB9FFA9E}" type="slidenum">
              <a:rPr lang="ja-JP" altLang="en-US" smtClean="0"/>
              <a:pPr>
                <a:defRPr/>
              </a:pPr>
              <a:t>13</a:t>
            </a:fld>
            <a:endParaRPr lang="ja-JP" altLang="en-US" dirty="0"/>
          </a:p>
        </p:txBody>
      </p:sp>
    </p:spTree>
    <p:extLst>
      <p:ext uri="{BB962C8B-B14F-4D97-AF65-F5344CB8AC3E}">
        <p14:creationId xmlns:p14="http://schemas.microsoft.com/office/powerpoint/2010/main" val="257555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xfrm>
            <a:off x="3855840" y="9440647"/>
            <a:ext cx="2949787" cy="49696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itchFamily="34" charset="0"/>
                <a:ea typeface="ＭＳ Ｐ明朝" pitchFamily="18" charset="-128"/>
              </a:defRPr>
            </a:lvl1pPr>
            <a:lvl2pPr marL="749414" indent="-288236" eaLnBrk="0" hangingPunct="0">
              <a:spcBef>
                <a:spcPct val="30000"/>
              </a:spcBef>
              <a:defRPr kumimoji="1" sz="1200">
                <a:solidFill>
                  <a:schemeClr val="tx1"/>
                </a:solidFill>
                <a:latin typeface="Arial" pitchFamily="34" charset="0"/>
                <a:ea typeface="ＭＳ Ｐ明朝" pitchFamily="18" charset="-128"/>
              </a:defRPr>
            </a:lvl2pPr>
            <a:lvl3pPr marL="1152944" indent="-230589" eaLnBrk="0" hangingPunct="0">
              <a:spcBef>
                <a:spcPct val="30000"/>
              </a:spcBef>
              <a:defRPr kumimoji="1" sz="1200">
                <a:solidFill>
                  <a:schemeClr val="tx1"/>
                </a:solidFill>
                <a:latin typeface="Arial" pitchFamily="34" charset="0"/>
                <a:ea typeface="ＭＳ Ｐ明朝" pitchFamily="18" charset="-128"/>
              </a:defRPr>
            </a:lvl3pPr>
            <a:lvl4pPr marL="1614122" indent="-230589" eaLnBrk="0" hangingPunct="0">
              <a:spcBef>
                <a:spcPct val="30000"/>
              </a:spcBef>
              <a:defRPr kumimoji="1" sz="1200">
                <a:solidFill>
                  <a:schemeClr val="tx1"/>
                </a:solidFill>
                <a:latin typeface="Arial" pitchFamily="34" charset="0"/>
                <a:ea typeface="ＭＳ Ｐ明朝" pitchFamily="18" charset="-128"/>
              </a:defRPr>
            </a:lvl4pPr>
            <a:lvl5pPr marL="2075299" indent="-230589" eaLnBrk="0" hangingPunct="0">
              <a:spcBef>
                <a:spcPct val="30000"/>
              </a:spcBef>
              <a:defRPr kumimoji="1" sz="1200">
                <a:solidFill>
                  <a:schemeClr val="tx1"/>
                </a:solidFill>
                <a:latin typeface="Arial" pitchFamily="34" charset="0"/>
                <a:ea typeface="ＭＳ Ｐ明朝" pitchFamily="18" charset="-128"/>
              </a:defRPr>
            </a:lvl5pPr>
            <a:lvl6pPr marL="2536477" indent="-230589" eaLnBrk="0" fontAlgn="base" hangingPunct="0">
              <a:spcBef>
                <a:spcPct val="30000"/>
              </a:spcBef>
              <a:spcAft>
                <a:spcPct val="0"/>
              </a:spcAft>
              <a:defRPr kumimoji="1" sz="1200">
                <a:solidFill>
                  <a:schemeClr val="tx1"/>
                </a:solidFill>
                <a:latin typeface="Arial" pitchFamily="34" charset="0"/>
                <a:ea typeface="ＭＳ Ｐ明朝" pitchFamily="18" charset="-128"/>
              </a:defRPr>
            </a:lvl6pPr>
            <a:lvl7pPr marL="2997655" indent="-230589" eaLnBrk="0" fontAlgn="base" hangingPunct="0">
              <a:spcBef>
                <a:spcPct val="30000"/>
              </a:spcBef>
              <a:spcAft>
                <a:spcPct val="0"/>
              </a:spcAft>
              <a:defRPr kumimoji="1" sz="1200">
                <a:solidFill>
                  <a:schemeClr val="tx1"/>
                </a:solidFill>
                <a:latin typeface="Arial" pitchFamily="34" charset="0"/>
                <a:ea typeface="ＭＳ Ｐ明朝" pitchFamily="18" charset="-128"/>
              </a:defRPr>
            </a:lvl7pPr>
            <a:lvl8pPr marL="3458832" indent="-230589" eaLnBrk="0" fontAlgn="base" hangingPunct="0">
              <a:spcBef>
                <a:spcPct val="30000"/>
              </a:spcBef>
              <a:spcAft>
                <a:spcPct val="0"/>
              </a:spcAft>
              <a:defRPr kumimoji="1" sz="1200">
                <a:solidFill>
                  <a:schemeClr val="tx1"/>
                </a:solidFill>
                <a:latin typeface="Arial" pitchFamily="34" charset="0"/>
                <a:ea typeface="ＭＳ Ｐ明朝" pitchFamily="18" charset="-128"/>
              </a:defRPr>
            </a:lvl8pPr>
            <a:lvl9pPr marL="3920010" indent="-230589" eaLnBrk="0" fontAlgn="base" hangingPunct="0">
              <a:spcBef>
                <a:spcPct val="30000"/>
              </a:spcBef>
              <a:spcAft>
                <a:spcPct val="0"/>
              </a:spcAft>
              <a:defRPr kumimoji="1" sz="1200">
                <a:solidFill>
                  <a:schemeClr val="tx1"/>
                </a:solidFill>
                <a:latin typeface="Arial" pitchFamily="34" charset="0"/>
                <a:ea typeface="ＭＳ Ｐ明朝" pitchFamily="18" charset="-128"/>
              </a:defRPr>
            </a:lvl9pPr>
          </a:lstStyle>
          <a:p>
            <a:pPr eaLnBrk="1" hangingPunct="1">
              <a:spcBef>
                <a:spcPct val="0"/>
              </a:spcBef>
            </a:pPr>
            <a:fld id="{6C345B7E-0087-445D-B71F-6D2730D053AB}" type="slidenum">
              <a:rPr lang="en-US" altLang="ja-JP" smtClean="0">
                <a:solidFill>
                  <a:srgbClr val="000000"/>
                </a:solidFill>
                <a:ea typeface="ＭＳ Ｐゴシック" pitchFamily="50" charset="-128"/>
              </a:rPr>
              <a:pPr eaLnBrk="1" hangingPunct="1">
                <a:spcBef>
                  <a:spcPct val="0"/>
                </a:spcBef>
              </a:pPr>
              <a:t>14</a:t>
            </a:fld>
            <a:endParaRPr lang="en-US" altLang="ja-JP" dirty="0">
              <a:solidFill>
                <a:srgbClr val="000000"/>
              </a:solidFill>
              <a:ea typeface="ＭＳ Ｐゴシック" pitchFamily="50" charset="-128"/>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400" dirty="0">
                <a:latin typeface="+mn-ea"/>
              </a:rPr>
              <a:t>ＧＣＯＭ－Ｃは、２５０ｍから１ｋｍの中分解能で、１９波長の観測を行い、特に偏光と二方向の観測チャンネルにより、アエロゾル、雲による放射特性の観測や、土地利用分類を高精度を行うことができます。また、海色の観測チャンネルを持っており、海洋の基礎生産力の観測や沿岸域の環境監視が期待されています</a:t>
            </a:r>
            <a:r>
              <a:rPr lang="ja-JP" altLang="en-US" dirty="0"/>
              <a:t>。</a:t>
            </a:r>
            <a:endParaRPr lang="ja-JP" altLang="ja-JP" dirty="0"/>
          </a:p>
        </p:txBody>
      </p:sp>
    </p:spTree>
    <p:extLst>
      <p:ext uri="{BB962C8B-B14F-4D97-AF65-F5344CB8AC3E}">
        <p14:creationId xmlns:p14="http://schemas.microsoft.com/office/powerpoint/2010/main" val="1184408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615055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セクション見出し">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47039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2800" b="1">
                <a:effectLst>
                  <a:outerShdw blurRad="38100" dist="38100" dir="2700000" algn="tl">
                    <a:srgbClr val="000000">
                      <a:alpha val="43137"/>
                    </a:srgbClr>
                  </a:outerShdw>
                </a:effectLst>
              </a:defRPr>
            </a:lvl1pPr>
          </a:lstStyle>
          <a:p>
            <a:r>
              <a:rPr lang="ja-JP" altLang="en-US"/>
              <a:t>マスタ タイトルの書式設定</a:t>
            </a:r>
          </a:p>
        </p:txBody>
      </p:sp>
      <p:sp>
        <p:nvSpPr>
          <p:cNvPr id="3" name="コンテンツ プレースホルダ 2"/>
          <p:cNvSpPr>
            <a:spLocks noGrp="1"/>
          </p:cNvSpPr>
          <p:nvPr>
            <p:ph idx="1"/>
          </p:nvPr>
        </p:nvSpPr>
        <p:spPr/>
        <p:txBody>
          <a:bodyPr/>
          <a:lstStyle>
            <a:lvl1pPr marL="179388" indent="-179388">
              <a:spcBef>
                <a:spcPts val="800"/>
              </a:spcBef>
              <a:defRPr sz="1800"/>
            </a:lvl1pPr>
            <a:lvl2pPr marL="536575" indent="-179388">
              <a:spcBef>
                <a:spcPts val="800"/>
              </a:spcBef>
              <a:buFont typeface="Wingdings" pitchFamily="2" charset="2"/>
              <a:buChar char="Ø"/>
              <a:defRPr sz="1800"/>
            </a:lvl2pPr>
            <a:lvl3pPr marL="893763" indent="-177800">
              <a:spcBef>
                <a:spcPts val="800"/>
              </a:spcBef>
              <a:buFont typeface="Wingdings" pitchFamily="2" charset="2"/>
              <a:buChar char="ü"/>
              <a:defRPr sz="1800"/>
            </a:lvl3pPr>
            <a:lvl4pPr marL="1252538" indent="-179388">
              <a:spcBef>
                <a:spcPts val="800"/>
              </a:spcBef>
              <a:defRPr sz="1800"/>
            </a:lvl4pPr>
            <a:lvl5pPr marL="1609725" indent="-177800">
              <a:spcBef>
                <a:spcPts val="800"/>
              </a:spcBef>
              <a:defRPr sz="1800"/>
            </a:lvl5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EAC99746-7031-4391-AE2D-B8E533F3CA78}" type="datetime1">
              <a:rPr lang="ja-JP" altLang="en-US" smtClean="0"/>
              <a:pPr>
                <a:defRPr/>
              </a:pPr>
              <a:t>2017/5/18</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F5C0C1E7-7724-4210-ACF8-E30BECC43A04}" type="slidenum">
              <a:rPr lang="ja-JP" altLang="en-US">
                <a:solidFill>
                  <a:prstClr val="black"/>
                </a:solidFill>
              </a:rPr>
              <a:pPr>
                <a:defRPr/>
              </a:pPr>
              <a:t>‹#›</a:t>
            </a:fld>
            <a:endParaRPr lang="ja-JP" altLang="en-US">
              <a:solidFill>
                <a:prstClr val="black"/>
              </a:solidFill>
            </a:endParaRPr>
          </a:p>
        </p:txBody>
      </p:sp>
    </p:spTree>
    <p:extLst>
      <p:ext uri="{BB962C8B-B14F-4D97-AF65-F5344CB8AC3E}">
        <p14:creationId xmlns:p14="http://schemas.microsoft.com/office/powerpoint/2010/main" val="3590818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タイトルとコンテンツ（インデントなし）">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2800">
                <a:effectLst>
                  <a:outerShdw blurRad="38100" dist="38100" dir="2700000" algn="tl">
                    <a:srgbClr val="000000">
                      <a:alpha val="43137"/>
                    </a:srgbClr>
                  </a:outerShdw>
                </a:effectLst>
              </a:defRPr>
            </a:lvl1pPr>
          </a:lstStyle>
          <a:p>
            <a:r>
              <a:rPr lang="ja-JP" altLang="en-US"/>
              <a:t>マスタ タイトルの書式設定</a:t>
            </a:r>
          </a:p>
        </p:txBody>
      </p:sp>
      <p:sp>
        <p:nvSpPr>
          <p:cNvPr id="3" name="コンテンツ プレースホルダ 2"/>
          <p:cNvSpPr>
            <a:spLocks noGrp="1"/>
          </p:cNvSpPr>
          <p:nvPr>
            <p:ph idx="1"/>
          </p:nvPr>
        </p:nvSpPr>
        <p:spPr/>
        <p:txBody>
          <a:bodyPr/>
          <a:lstStyle>
            <a:lvl1pPr marL="0" indent="0">
              <a:spcBef>
                <a:spcPts val="800"/>
              </a:spcBef>
              <a:buNone/>
              <a:defRPr sz="1800"/>
            </a:lvl1pPr>
            <a:lvl2pPr marL="536575" indent="-179388">
              <a:spcBef>
                <a:spcPts val="800"/>
              </a:spcBef>
              <a:buFont typeface="Wingdings" pitchFamily="2" charset="2"/>
              <a:buChar char="Ø"/>
              <a:defRPr sz="1800"/>
            </a:lvl2pPr>
            <a:lvl3pPr marL="893763" indent="-177800">
              <a:spcBef>
                <a:spcPts val="800"/>
              </a:spcBef>
              <a:buFont typeface="Wingdings" pitchFamily="2" charset="2"/>
              <a:buChar char="ü"/>
              <a:defRPr sz="1800"/>
            </a:lvl3pPr>
            <a:lvl4pPr marL="1252538" indent="-179388">
              <a:spcBef>
                <a:spcPts val="800"/>
              </a:spcBef>
              <a:defRPr sz="1800"/>
            </a:lvl4pPr>
            <a:lvl5pPr marL="1609725" indent="-177800">
              <a:spcBef>
                <a:spcPts val="800"/>
              </a:spcBef>
              <a:defRPr sz="1800"/>
            </a:lvl5pPr>
          </a:lstStyle>
          <a:p>
            <a:pPr lvl="0"/>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9B25778-644E-4795-AB53-DF5BB777620F}" type="datetime1">
              <a:rPr lang="ja-JP" altLang="en-US" smtClean="0"/>
              <a:pPr>
                <a:defRPr/>
              </a:pPr>
              <a:t>2017/5/18</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66E71DA-259C-4890-A978-0ACAC8AC4011}" type="slidenum">
              <a:rPr lang="ja-JP" altLang="en-US">
                <a:solidFill>
                  <a:prstClr val="black"/>
                </a:solidFill>
              </a:rPr>
              <a:pPr>
                <a:defRPr/>
              </a:pPr>
              <a:t>‹#›</a:t>
            </a:fld>
            <a:endParaRPr lang="ja-JP" altLang="en-US">
              <a:solidFill>
                <a:prstClr val="black"/>
              </a:solidFill>
            </a:endParaRPr>
          </a:p>
        </p:txBody>
      </p:sp>
    </p:spTree>
    <p:extLst>
      <p:ext uri="{BB962C8B-B14F-4D97-AF65-F5344CB8AC3E}">
        <p14:creationId xmlns:p14="http://schemas.microsoft.com/office/powerpoint/2010/main" val="36286421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2800">
                <a:effectLst>
                  <a:outerShdw blurRad="38100" dist="38100" dir="2700000" algn="tl">
                    <a:srgbClr val="000000">
                      <a:alpha val="43137"/>
                    </a:srgbClr>
                  </a:outerShdw>
                </a:effectLst>
              </a:defRPr>
            </a:lvl1pPr>
          </a:lstStyle>
          <a:p>
            <a:r>
              <a:rPr lang="ja-JP" altLang="en-US"/>
              <a:t>マスタ タイトルの書式設定</a:t>
            </a:r>
          </a:p>
        </p:txBody>
      </p:sp>
      <p:sp>
        <p:nvSpPr>
          <p:cNvPr id="3" name="日付プレースホルダ 3"/>
          <p:cNvSpPr>
            <a:spLocks noGrp="1"/>
          </p:cNvSpPr>
          <p:nvPr>
            <p:ph type="dt" sz="half" idx="10"/>
          </p:nvPr>
        </p:nvSpPr>
        <p:spPr/>
        <p:txBody>
          <a:bodyPr/>
          <a:lstStyle>
            <a:lvl1pPr>
              <a:defRPr/>
            </a:lvl1pPr>
          </a:lstStyle>
          <a:p>
            <a:pPr>
              <a:defRPr/>
            </a:pPr>
            <a:fld id="{70A4B318-3E6A-4BF8-AC0D-752B9401A54E}" type="datetime1">
              <a:rPr lang="ja-JP" altLang="en-US" smtClean="0"/>
              <a:pPr>
                <a:defRPr/>
              </a:pPr>
              <a:t>2017/5/18</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66092DFC-3075-40E2-B47B-80472ADF2DBA}" type="slidenum">
              <a:rPr lang="ja-JP" altLang="en-US">
                <a:solidFill>
                  <a:prstClr val="black"/>
                </a:solidFill>
              </a:rPr>
              <a:pPr>
                <a:defRPr/>
              </a:pPr>
              <a:t>‹#›</a:t>
            </a:fld>
            <a:endParaRPr lang="ja-JP" altLang="en-US">
              <a:solidFill>
                <a:prstClr val="black"/>
              </a:solidFill>
            </a:endParaRPr>
          </a:p>
        </p:txBody>
      </p:sp>
    </p:spTree>
    <p:extLst>
      <p:ext uri="{BB962C8B-B14F-4D97-AF65-F5344CB8AC3E}">
        <p14:creationId xmlns:p14="http://schemas.microsoft.com/office/powerpoint/2010/main" val="22341936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03BEF67B-5E02-4B53-BFA8-A3262937CC80}" type="datetime1">
              <a:rPr lang="ja-JP" altLang="en-US" smtClean="0"/>
              <a:pPr>
                <a:defRPr/>
              </a:pPr>
              <a:t>2017/5/18</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7714950E-3E9A-41CC-9C9C-BCCBA8D3FBB6}" type="slidenum">
              <a:rPr lang="ja-JP" altLang="en-US">
                <a:solidFill>
                  <a:prstClr val="black"/>
                </a:solidFill>
              </a:rPr>
              <a:pPr>
                <a:defRPr/>
              </a:pPr>
              <a:t>‹#›</a:t>
            </a:fld>
            <a:endParaRPr lang="ja-JP" altLang="en-US">
              <a:solidFill>
                <a:prstClr val="black"/>
              </a:solidFill>
            </a:endParaRPr>
          </a:p>
        </p:txBody>
      </p:sp>
    </p:spTree>
    <p:extLst>
      <p:ext uri="{BB962C8B-B14F-4D97-AF65-F5344CB8AC3E}">
        <p14:creationId xmlns:p14="http://schemas.microsoft.com/office/powerpoint/2010/main" val="322593943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a:xfrm>
            <a:off x="0" y="6492876"/>
            <a:ext cx="2311400" cy="365125"/>
          </a:xfrm>
          <a:prstGeom prst="rect">
            <a:avLst/>
          </a:prstGeom>
        </p:spPr>
        <p:txBody>
          <a:bodyPr/>
          <a:lstStyle/>
          <a:p>
            <a:endParaRPr lang="ja-JP" altLang="en-US"/>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BED75559-32F5-4657-8849-F5E88CA749E1}"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389209957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セクション見出し">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87230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742957" y="609602"/>
            <a:ext cx="8500931" cy="658813"/>
          </a:xfrm>
        </p:spPr>
        <p:txBody>
          <a:bodyPr/>
          <a:lstStyle/>
          <a:p>
            <a:r>
              <a:rPr lang="ja-JP" altLang="en-US"/>
              <a:t>マスター タイトルの書式設定</a:t>
            </a:r>
          </a:p>
        </p:txBody>
      </p:sp>
      <p:sp>
        <p:nvSpPr>
          <p:cNvPr id="3" name="表プレースホルダー 2"/>
          <p:cNvSpPr>
            <a:spLocks noGrp="1"/>
          </p:cNvSpPr>
          <p:nvPr>
            <p:ph type="tbl" idx="1"/>
          </p:nvPr>
        </p:nvSpPr>
        <p:spPr>
          <a:xfrm>
            <a:off x="742950" y="1341438"/>
            <a:ext cx="8420100" cy="4754562"/>
          </a:xfrm>
        </p:spPr>
        <p:txBody>
          <a:bodyPr/>
          <a:lstStyle/>
          <a:p>
            <a:endParaRPr lang="ja-JP" altLang="en-US"/>
          </a:p>
        </p:txBody>
      </p:sp>
      <p:sp>
        <p:nvSpPr>
          <p:cNvPr id="4" name="日付プレースホルダー 3"/>
          <p:cNvSpPr>
            <a:spLocks noGrp="1"/>
          </p:cNvSpPr>
          <p:nvPr>
            <p:ph type="dt" sz="half" idx="10"/>
          </p:nvPr>
        </p:nvSpPr>
        <p:spPr>
          <a:xfrm>
            <a:off x="742950" y="6248400"/>
            <a:ext cx="2063750" cy="457200"/>
          </a:xfrm>
        </p:spPr>
        <p:txBody>
          <a:bodyPr/>
          <a:lstStyle>
            <a:lvl1pPr>
              <a:defRPr/>
            </a:lvl1pPr>
          </a:lstStyle>
          <a:p>
            <a:endParaRPr lang="en-US" altLang="ja-JP">
              <a:solidFill>
                <a:prstClr val="black">
                  <a:tint val="75000"/>
                </a:prstClr>
              </a:solidFill>
            </a:endParaRPr>
          </a:p>
        </p:txBody>
      </p:sp>
      <p:sp>
        <p:nvSpPr>
          <p:cNvPr id="5" name="フッター プレースホルダー 4"/>
          <p:cNvSpPr>
            <a:spLocks noGrp="1"/>
          </p:cNvSpPr>
          <p:nvPr>
            <p:ph type="ftr" sz="quarter" idx="11"/>
          </p:nvPr>
        </p:nvSpPr>
        <p:spPr>
          <a:xfrm>
            <a:off x="3384550" y="6248400"/>
            <a:ext cx="3136900" cy="457200"/>
          </a:xfrm>
        </p:spPr>
        <p:txBody>
          <a:bodyPr/>
          <a:lstStyle>
            <a:lvl1pPr>
              <a:defRPr/>
            </a:lvl1pPr>
          </a:lstStyle>
          <a:p>
            <a:endParaRPr lang="en-US" altLang="ja-JP">
              <a:solidFill>
                <a:prstClr val="black">
                  <a:tint val="75000"/>
                </a:prstClr>
              </a:solidFill>
            </a:endParaRPr>
          </a:p>
        </p:txBody>
      </p:sp>
      <p:sp>
        <p:nvSpPr>
          <p:cNvPr id="6" name="スライド番号プレースホルダー 5"/>
          <p:cNvSpPr>
            <a:spLocks noGrp="1"/>
          </p:cNvSpPr>
          <p:nvPr>
            <p:ph type="sldNum" sz="quarter" idx="12"/>
          </p:nvPr>
        </p:nvSpPr>
        <p:spPr>
          <a:xfrm>
            <a:off x="7842250" y="6597650"/>
            <a:ext cx="2063750" cy="260350"/>
          </a:xfrm>
        </p:spPr>
        <p:txBody>
          <a:bodyPr/>
          <a:lstStyle>
            <a:lvl1pPr>
              <a:defRPr/>
            </a:lvl1pPr>
          </a:lstStyle>
          <a:p>
            <a:fld id="{6018F479-BC66-4A1E-9AA2-81D29A443D42}" type="slidenum">
              <a:rPr lang="ja-JP" altLang="en-US">
                <a:solidFill>
                  <a:prstClr val="black">
                    <a:tint val="75000"/>
                  </a:prstClr>
                </a:solidFill>
              </a:rPr>
              <a:pPr/>
              <a:t>‹#›</a:t>
            </a:fld>
            <a:endParaRPr lang="en-US" altLang="ja-JP">
              <a:solidFill>
                <a:prstClr val="black">
                  <a:tint val="75000"/>
                </a:prstClr>
              </a:solidFill>
            </a:endParaRPr>
          </a:p>
        </p:txBody>
      </p:sp>
    </p:spTree>
    <p:extLst>
      <p:ext uri="{BB962C8B-B14F-4D97-AF65-F5344CB8AC3E}">
        <p14:creationId xmlns:p14="http://schemas.microsoft.com/office/powerpoint/2010/main" val="2429260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B043677F-1348-4A29-B261-7B7BA0E1770E}" type="datetime1">
              <a:rPr lang="ja-JP" altLang="en-US" smtClean="0">
                <a:solidFill>
                  <a:prstClr val="black">
                    <a:tint val="75000"/>
                  </a:prstClr>
                </a:solidFill>
              </a:rPr>
              <a:pPr/>
              <a:t>2017/5/18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BF5261F-A739-4518-8F98-DCF7DD5CF184}"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2195035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188640"/>
            <a:ext cx="8915400" cy="792088"/>
          </a:xfrm>
        </p:spPr>
        <p:txBody>
          <a:bodyPr/>
          <a:lstStyle/>
          <a:p>
            <a:r>
              <a:rPr kumimoji="1" lang="ja-JP" altLang="en-US"/>
              <a:t>マスター タイトルの書式設定</a:t>
            </a:r>
          </a:p>
        </p:txBody>
      </p:sp>
      <p:sp>
        <p:nvSpPr>
          <p:cNvPr id="3" name="コンテンツ プレースホルダー 2"/>
          <p:cNvSpPr>
            <a:spLocks noGrp="1"/>
          </p:cNvSpPr>
          <p:nvPr>
            <p:ph idx="1"/>
          </p:nvPr>
        </p:nvSpPr>
        <p:spPr>
          <a:xfrm>
            <a:off x="495300" y="1268761"/>
            <a:ext cx="8915400" cy="5040560"/>
          </a:xfrm>
        </p:spPr>
        <p:txBody>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10"/>
          </p:nvPr>
        </p:nvSpPr>
        <p:spPr/>
        <p:txBody>
          <a:bodyPr/>
          <a:lstStyle/>
          <a:p>
            <a:fld id="{FB298BD4-945A-4D8D-BBCB-63F82AA0A0D3}" type="datetime1">
              <a:rPr lang="ja-JP" altLang="en-US" smtClean="0">
                <a:solidFill>
                  <a:prstClr val="black">
                    <a:tint val="75000"/>
                  </a:prstClr>
                </a:solidFill>
              </a:rPr>
              <a:pPr/>
              <a:t>2017/5/18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BF5261F-A739-4518-8F98-DCF7DD5CF184}"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11074940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7D4B1264-AD99-499A-B3F4-860A20DCA354}" type="datetime1">
              <a:rPr lang="ja-JP" altLang="en-US" smtClean="0">
                <a:solidFill>
                  <a:prstClr val="black">
                    <a:tint val="75000"/>
                  </a:prstClr>
                </a:solidFill>
              </a:rPr>
              <a:pPr/>
              <a:t>2017/5/18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BF5261F-A739-4518-8F98-DCF7DD5CF184}"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4312311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6D586F7A-E1F6-4692-A494-C04C925D1C49}" type="datetime1">
              <a:rPr lang="ja-JP" altLang="en-US" smtClean="0">
                <a:solidFill>
                  <a:prstClr val="black">
                    <a:tint val="75000"/>
                  </a:prstClr>
                </a:solidFill>
              </a:rPr>
              <a:pPr/>
              <a:t>2017/5/18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BF5261F-A739-4518-8F98-DCF7DD5CF184}"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32264020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0ED0AF6F-4168-45EE-B7AE-49C4B424B13F}" type="datetime1">
              <a:rPr lang="ja-JP" altLang="en-US" smtClean="0">
                <a:solidFill>
                  <a:prstClr val="black">
                    <a:tint val="75000"/>
                  </a:prstClr>
                </a:solidFill>
              </a:rPr>
              <a:pPr/>
              <a:t>2017/5/18</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9BF5261F-A739-4518-8F98-DCF7DD5CF184}"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34369092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79EDBD06-90CB-4F7A-854A-06A23555BDF8}" type="datetime1">
              <a:rPr lang="ja-JP" altLang="en-US" smtClean="0">
                <a:solidFill>
                  <a:prstClr val="black">
                    <a:tint val="75000"/>
                  </a:prstClr>
                </a:solidFill>
              </a:rPr>
              <a:pPr/>
              <a:t>2017/5/18</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9BF5261F-A739-4518-8F98-DCF7DD5CF184}"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19523005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C6DB083-6655-4DF4-8296-17E8F92BC259}" type="datetime1">
              <a:rPr lang="ja-JP" altLang="en-US" smtClean="0">
                <a:solidFill>
                  <a:prstClr val="black">
                    <a:tint val="75000"/>
                  </a:prstClr>
                </a:solidFill>
              </a:rPr>
              <a:pPr/>
              <a:t>2017/5/18</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9BF5261F-A739-4518-8F98-DCF7DD5CF184}"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1411168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4291E63-67FF-4CD6-9536-12CDF3B5A893}" type="datetime1">
              <a:rPr lang="ja-JP" altLang="en-US" smtClean="0">
                <a:solidFill>
                  <a:prstClr val="black">
                    <a:tint val="75000"/>
                  </a:prstClr>
                </a:solidFill>
              </a:rPr>
              <a:pPr/>
              <a:t>2017/5/18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BF5261F-A739-4518-8F98-DCF7DD5CF184}"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2258756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図を追加</a:t>
            </a:r>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723B88C-D04E-494F-867A-95C5186A4A10}" type="datetime1">
              <a:rPr lang="ja-JP" altLang="en-US" smtClean="0">
                <a:solidFill>
                  <a:prstClr val="black">
                    <a:tint val="75000"/>
                  </a:prstClr>
                </a:solidFill>
              </a:rPr>
              <a:pPr/>
              <a:t>2017/5/18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BF5261F-A739-4518-8F98-DCF7DD5CF184}"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4000413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48791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DEA2C44-A0AA-45FC-AF6C-0D1AEB6F7B0F}" type="datetime1">
              <a:rPr lang="ja-JP" altLang="en-US" smtClean="0">
                <a:solidFill>
                  <a:prstClr val="black">
                    <a:tint val="75000"/>
                  </a:prstClr>
                </a:solidFill>
              </a:rPr>
              <a:pPr/>
              <a:t>2017/5/18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BF5261F-A739-4518-8F98-DCF7DD5CF184}"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111032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95300" y="274639"/>
            <a:ext cx="652145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40286F1-0D69-4018-996F-570EC6F2E4A7}" type="datetime1">
              <a:rPr lang="ja-JP" altLang="en-US" smtClean="0">
                <a:solidFill>
                  <a:prstClr val="black">
                    <a:tint val="75000"/>
                  </a:prstClr>
                </a:solidFill>
              </a:rPr>
              <a:pPr/>
              <a:t>2017/5/18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BF5261F-A739-4518-8F98-DCF7DD5CF184}"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2180497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a:xfrm>
            <a:off x="0" y="6492876"/>
            <a:ext cx="2311400" cy="365125"/>
          </a:xfrm>
          <a:prstGeom prst="rect">
            <a:avLst/>
          </a:prstGeom>
        </p:spPr>
        <p:txBody>
          <a:bodyPr/>
          <a:lstStyle/>
          <a:p>
            <a:pPr fontAlgn="auto">
              <a:spcBef>
                <a:spcPts val="0"/>
              </a:spcBef>
              <a:spcAft>
                <a:spcPts val="0"/>
              </a:spcAft>
            </a:pPr>
            <a:endParaRPr lang="ja-JP" altLang="en-US" sz="1800">
              <a:solidFill>
                <a:prstClr val="black"/>
              </a:solidFill>
              <a:latin typeface="Calibri"/>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BED75559-32F5-4657-8849-F5E88CA749E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73873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a:xfrm>
            <a:off x="0" y="6492876"/>
            <a:ext cx="2311400" cy="365125"/>
          </a:xfrm>
          <a:prstGeom prst="rect">
            <a:avLst/>
          </a:prstGeom>
        </p:spPr>
        <p:txBody>
          <a:bodyPr/>
          <a:lstStyle/>
          <a:p>
            <a:pPr fontAlgn="auto">
              <a:spcBef>
                <a:spcPts val="0"/>
              </a:spcBef>
              <a:spcAft>
                <a:spcPts val="0"/>
              </a:spcAft>
            </a:pPr>
            <a:endParaRPr lang="ja-JP" altLang="en-US" sz="1800">
              <a:solidFill>
                <a:prstClr val="black"/>
              </a:solidFill>
              <a:latin typeface="Calibri"/>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BED75559-32F5-4657-8849-F5E88CA749E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421553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a:xfrm>
            <a:off x="0" y="6492876"/>
            <a:ext cx="2311400" cy="365125"/>
          </a:xfrm>
          <a:prstGeom prst="rect">
            <a:avLst/>
          </a:prstGeom>
        </p:spPr>
        <p:txBody>
          <a:bodyPr/>
          <a:lstStyle/>
          <a:p>
            <a:pPr fontAlgn="auto">
              <a:spcBef>
                <a:spcPts val="0"/>
              </a:spcBef>
              <a:spcAft>
                <a:spcPts val="0"/>
              </a:spcAft>
            </a:pPr>
            <a:endParaRPr lang="ja-JP" altLang="en-US" sz="1800">
              <a:solidFill>
                <a:prstClr val="black"/>
              </a:solidFill>
              <a:latin typeface="Calibri"/>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BED75559-32F5-4657-8849-F5E88CA749E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166603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a:xfrm>
            <a:off x="0" y="6492876"/>
            <a:ext cx="2311400" cy="365125"/>
          </a:xfrm>
          <a:prstGeom prst="rect">
            <a:avLst/>
          </a:prstGeom>
        </p:spPr>
        <p:txBody>
          <a:bodyPr/>
          <a:lstStyle/>
          <a:p>
            <a:pPr fontAlgn="auto">
              <a:spcBef>
                <a:spcPts val="0"/>
              </a:spcBef>
              <a:spcAft>
                <a:spcPts val="0"/>
              </a:spcAft>
            </a:pPr>
            <a:endParaRPr lang="ja-JP" altLang="en-US" sz="1800">
              <a:solidFill>
                <a:prstClr val="black"/>
              </a:solidFill>
              <a:latin typeface="Calibri"/>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BED75559-32F5-4657-8849-F5E88CA749E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326333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a:xfrm>
            <a:off x="0" y="6492876"/>
            <a:ext cx="2311400" cy="365125"/>
          </a:xfrm>
          <a:prstGeom prst="rect">
            <a:avLst/>
          </a:prstGeom>
        </p:spPr>
        <p:txBody>
          <a:bodyPr/>
          <a:lstStyle/>
          <a:p>
            <a:pPr fontAlgn="auto">
              <a:spcBef>
                <a:spcPts val="0"/>
              </a:spcBef>
              <a:spcAft>
                <a:spcPts val="0"/>
              </a:spcAft>
            </a:pPr>
            <a:endParaRPr lang="ja-JP" altLang="en-US" sz="1800">
              <a:solidFill>
                <a:prstClr val="black"/>
              </a:solidFill>
              <a:latin typeface="Calibri"/>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BED75559-32F5-4657-8849-F5E88CA749E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306028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a:xfrm>
            <a:off x="0" y="6492876"/>
            <a:ext cx="2311400" cy="365125"/>
          </a:xfrm>
          <a:prstGeom prst="rect">
            <a:avLst/>
          </a:prstGeom>
        </p:spPr>
        <p:txBody>
          <a:bodyPr/>
          <a:lstStyle/>
          <a:p>
            <a:pPr fontAlgn="auto">
              <a:spcBef>
                <a:spcPts val="0"/>
              </a:spcBef>
              <a:spcAft>
                <a:spcPts val="0"/>
              </a:spcAft>
            </a:pPr>
            <a:endParaRPr lang="ja-JP" altLang="en-US" sz="1800">
              <a:solidFill>
                <a:prstClr val="black"/>
              </a:solidFill>
              <a:latin typeface="Calibri"/>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BED75559-32F5-4657-8849-F5E88CA749E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675588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a:xfrm>
            <a:off x="0" y="6492876"/>
            <a:ext cx="2311400" cy="365125"/>
          </a:xfrm>
          <a:prstGeom prst="rect">
            <a:avLst/>
          </a:prstGeom>
        </p:spPr>
        <p:txBody>
          <a:bodyPr/>
          <a:lstStyle/>
          <a:p>
            <a:pPr fontAlgn="auto">
              <a:spcBef>
                <a:spcPts val="0"/>
              </a:spcBef>
              <a:spcAft>
                <a:spcPts val="0"/>
              </a:spcAft>
            </a:pPr>
            <a:endParaRPr lang="ja-JP" altLang="en-US" sz="1800">
              <a:solidFill>
                <a:prstClr val="black"/>
              </a:solidFill>
              <a:latin typeface="Calibri"/>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BED75559-32F5-4657-8849-F5E88CA749E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962003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a:xfrm>
            <a:off x="0" y="6492876"/>
            <a:ext cx="2311400" cy="365125"/>
          </a:xfrm>
          <a:prstGeom prst="rect">
            <a:avLst/>
          </a:prstGeom>
        </p:spPr>
        <p:txBody>
          <a:bodyPr/>
          <a:lstStyle/>
          <a:p>
            <a:pPr fontAlgn="auto">
              <a:spcBef>
                <a:spcPts val="0"/>
              </a:spcBef>
              <a:spcAft>
                <a:spcPts val="0"/>
              </a:spcAft>
            </a:pPr>
            <a:endParaRPr lang="ja-JP" altLang="en-US" sz="1800">
              <a:solidFill>
                <a:prstClr val="black"/>
              </a:solidFill>
              <a:latin typeface="Calibri"/>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BED75559-32F5-4657-8849-F5E88CA749E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94134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2883230"/>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a:xfrm>
            <a:off x="0" y="6492876"/>
            <a:ext cx="2311400" cy="365125"/>
          </a:xfrm>
          <a:prstGeom prst="rect">
            <a:avLst/>
          </a:prstGeom>
        </p:spPr>
        <p:txBody>
          <a:bodyPr/>
          <a:lstStyle/>
          <a:p>
            <a:pPr fontAlgn="auto">
              <a:spcBef>
                <a:spcPts val="0"/>
              </a:spcBef>
              <a:spcAft>
                <a:spcPts val="0"/>
              </a:spcAft>
            </a:pPr>
            <a:endParaRPr lang="ja-JP" altLang="en-US" sz="1800">
              <a:solidFill>
                <a:prstClr val="black"/>
              </a:solidFill>
              <a:latin typeface="Calibri"/>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BED75559-32F5-4657-8849-F5E88CA749E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665166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a:xfrm>
            <a:off x="0" y="6492876"/>
            <a:ext cx="2311400" cy="365125"/>
          </a:xfrm>
          <a:prstGeom prst="rect">
            <a:avLst/>
          </a:prstGeom>
        </p:spPr>
        <p:txBody>
          <a:bodyPr/>
          <a:lstStyle/>
          <a:p>
            <a:pPr fontAlgn="auto">
              <a:spcBef>
                <a:spcPts val="0"/>
              </a:spcBef>
              <a:spcAft>
                <a:spcPts val="0"/>
              </a:spcAft>
            </a:pPr>
            <a:endParaRPr lang="ja-JP" altLang="en-US" sz="1800">
              <a:solidFill>
                <a:prstClr val="black"/>
              </a:solidFill>
              <a:latin typeface="Calibri"/>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BED75559-32F5-4657-8849-F5E88CA749E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348204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95300" y="274639"/>
            <a:ext cx="652145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a:xfrm>
            <a:off x="0" y="6492876"/>
            <a:ext cx="2311400" cy="365125"/>
          </a:xfrm>
          <a:prstGeom prst="rect">
            <a:avLst/>
          </a:prstGeom>
        </p:spPr>
        <p:txBody>
          <a:bodyPr/>
          <a:lstStyle/>
          <a:p>
            <a:pPr fontAlgn="auto">
              <a:spcBef>
                <a:spcPts val="0"/>
              </a:spcBef>
              <a:spcAft>
                <a:spcPts val="0"/>
              </a:spcAft>
            </a:pPr>
            <a:endParaRPr lang="ja-JP" altLang="en-US" sz="1800">
              <a:solidFill>
                <a:prstClr val="black"/>
              </a:solidFill>
              <a:latin typeface="Calibri"/>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BED75559-32F5-4657-8849-F5E88CA749E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943890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a:xfrm>
            <a:off x="0" y="6492876"/>
            <a:ext cx="2311400" cy="365125"/>
          </a:xfrm>
          <a:prstGeom prst="rect">
            <a:avLst/>
          </a:prstGeom>
        </p:spPr>
        <p:txBody>
          <a:bodyPr/>
          <a:lstStyle/>
          <a:p>
            <a:pPr fontAlgn="auto">
              <a:spcBef>
                <a:spcPts val="0"/>
              </a:spcBef>
              <a:spcAft>
                <a:spcPts val="0"/>
              </a:spcAft>
            </a:pPr>
            <a:endParaRPr lang="ja-JP" altLang="en-US" sz="1800">
              <a:solidFill>
                <a:prstClr val="black"/>
              </a:solidFill>
              <a:latin typeface="Calibri"/>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BED75559-32F5-4657-8849-F5E88CA749E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459359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a:xfrm>
            <a:off x="0" y="6492876"/>
            <a:ext cx="2311400" cy="365125"/>
          </a:xfrm>
          <a:prstGeom prst="rect">
            <a:avLst/>
          </a:prstGeom>
        </p:spPr>
        <p:txBody>
          <a:bodyPr/>
          <a:lstStyle/>
          <a:p>
            <a:pPr fontAlgn="auto">
              <a:spcBef>
                <a:spcPts val="0"/>
              </a:spcBef>
              <a:spcAft>
                <a:spcPts val="0"/>
              </a:spcAft>
            </a:pPr>
            <a:endParaRPr lang="ja-JP" altLang="en-US" sz="1800">
              <a:solidFill>
                <a:prstClr val="black"/>
              </a:solidFill>
              <a:latin typeface="Calibri"/>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BED75559-32F5-4657-8849-F5E88CA749E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602795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a:xfrm>
            <a:off x="0" y="6492876"/>
            <a:ext cx="2311400" cy="365125"/>
          </a:xfrm>
          <a:prstGeom prst="rect">
            <a:avLst/>
          </a:prstGeom>
        </p:spPr>
        <p:txBody>
          <a:bodyPr/>
          <a:lstStyle/>
          <a:p>
            <a:pPr fontAlgn="auto">
              <a:spcBef>
                <a:spcPts val="0"/>
              </a:spcBef>
              <a:spcAft>
                <a:spcPts val="0"/>
              </a:spcAft>
            </a:pPr>
            <a:endParaRPr lang="ja-JP" altLang="en-US" sz="1800">
              <a:solidFill>
                <a:prstClr val="black"/>
              </a:solidFill>
              <a:latin typeface="Calibri"/>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BED75559-32F5-4657-8849-F5E88CA749E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461674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a:xfrm>
            <a:off x="0" y="6492876"/>
            <a:ext cx="2311400" cy="365125"/>
          </a:xfrm>
          <a:prstGeom prst="rect">
            <a:avLst/>
          </a:prstGeom>
        </p:spPr>
        <p:txBody>
          <a:bodyPr/>
          <a:lstStyle/>
          <a:p>
            <a:pPr fontAlgn="auto">
              <a:spcBef>
                <a:spcPts val="0"/>
              </a:spcBef>
              <a:spcAft>
                <a:spcPts val="0"/>
              </a:spcAft>
            </a:pPr>
            <a:endParaRPr lang="ja-JP" altLang="en-US" sz="1800">
              <a:solidFill>
                <a:prstClr val="black"/>
              </a:solidFill>
              <a:latin typeface="Calibri"/>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BED75559-32F5-4657-8849-F5E88CA749E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416655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a:xfrm>
            <a:off x="0" y="6492876"/>
            <a:ext cx="2311400" cy="365125"/>
          </a:xfrm>
          <a:prstGeom prst="rect">
            <a:avLst/>
          </a:prstGeom>
        </p:spPr>
        <p:txBody>
          <a:bodyPr/>
          <a:lstStyle/>
          <a:p>
            <a:pPr fontAlgn="auto">
              <a:spcBef>
                <a:spcPts val="0"/>
              </a:spcBef>
              <a:spcAft>
                <a:spcPts val="0"/>
              </a:spcAft>
            </a:pPr>
            <a:endParaRPr lang="ja-JP" altLang="en-US" sz="1800">
              <a:solidFill>
                <a:prstClr val="black"/>
              </a:solidFill>
              <a:latin typeface="Calibri"/>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BED75559-32F5-4657-8849-F5E88CA749E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265285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a:xfrm>
            <a:off x="0" y="6492876"/>
            <a:ext cx="2311400" cy="365125"/>
          </a:xfrm>
          <a:prstGeom prst="rect">
            <a:avLst/>
          </a:prstGeom>
        </p:spPr>
        <p:txBody>
          <a:bodyPr/>
          <a:lstStyle/>
          <a:p>
            <a:pPr fontAlgn="auto">
              <a:spcBef>
                <a:spcPts val="0"/>
              </a:spcBef>
              <a:spcAft>
                <a:spcPts val="0"/>
              </a:spcAft>
            </a:pPr>
            <a:endParaRPr lang="ja-JP" altLang="en-US" sz="1800">
              <a:solidFill>
                <a:prstClr val="black"/>
              </a:solidFill>
              <a:latin typeface="Calibri"/>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BED75559-32F5-4657-8849-F5E88CA749E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795026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a:xfrm>
            <a:off x="0" y="6492876"/>
            <a:ext cx="2311400" cy="365125"/>
          </a:xfrm>
          <a:prstGeom prst="rect">
            <a:avLst/>
          </a:prstGeom>
        </p:spPr>
        <p:txBody>
          <a:bodyPr/>
          <a:lstStyle/>
          <a:p>
            <a:pPr fontAlgn="auto">
              <a:spcBef>
                <a:spcPts val="0"/>
              </a:spcBef>
              <a:spcAft>
                <a:spcPts val="0"/>
              </a:spcAft>
            </a:pPr>
            <a:endParaRPr lang="ja-JP" altLang="en-US" sz="1800">
              <a:solidFill>
                <a:prstClr val="black"/>
              </a:solidFill>
              <a:latin typeface="Calibri"/>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BED75559-32F5-4657-8849-F5E88CA749E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96686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1314" y="26988"/>
            <a:ext cx="9196387" cy="615950"/>
          </a:xfrm>
          <a:prstGeom prst="rect">
            <a:avLst/>
          </a:prstGeom>
        </p:spPr>
        <p:txBody>
          <a:bodyPr/>
          <a:lstStyle>
            <a:lvl1pPr>
              <a:defRPr sz="2800" b="1">
                <a:effectLst>
                  <a:outerShdw blurRad="38100" dist="38100" dir="2700000" algn="tl">
                    <a:srgbClr val="000000">
                      <a:alpha val="43137"/>
                    </a:srgbClr>
                  </a:outerShdw>
                </a:effectLst>
              </a:defRPr>
            </a:lvl1pPr>
          </a:lstStyle>
          <a:p>
            <a:r>
              <a:rPr lang="ja-JP" altLang="en-US"/>
              <a:t>マスタ タイトルの書式設定</a:t>
            </a:r>
          </a:p>
        </p:txBody>
      </p:sp>
      <p:sp>
        <p:nvSpPr>
          <p:cNvPr id="3" name="コンテンツ プレースホルダ 2"/>
          <p:cNvSpPr>
            <a:spLocks noGrp="1"/>
          </p:cNvSpPr>
          <p:nvPr>
            <p:ph idx="1"/>
          </p:nvPr>
        </p:nvSpPr>
        <p:spPr>
          <a:xfrm>
            <a:off x="257175" y="857251"/>
            <a:ext cx="9410700" cy="5643563"/>
          </a:xfrm>
          <a:prstGeom prst="rect">
            <a:avLst/>
          </a:prstGeom>
        </p:spPr>
        <p:txBody>
          <a:bodyPr/>
          <a:lstStyle>
            <a:lvl1pPr marL="179388" indent="-179388">
              <a:spcBef>
                <a:spcPts val="800"/>
              </a:spcBef>
              <a:defRPr sz="1800"/>
            </a:lvl1pPr>
            <a:lvl2pPr marL="536575" indent="-179388">
              <a:spcBef>
                <a:spcPts val="800"/>
              </a:spcBef>
              <a:buFont typeface="Wingdings" pitchFamily="2" charset="2"/>
              <a:buChar char="Ø"/>
              <a:defRPr sz="1800"/>
            </a:lvl2pPr>
            <a:lvl3pPr marL="893763" indent="-177800">
              <a:spcBef>
                <a:spcPts val="800"/>
              </a:spcBef>
              <a:buFont typeface="Wingdings" pitchFamily="2" charset="2"/>
              <a:buChar char="ü"/>
              <a:defRPr sz="1800"/>
            </a:lvl3pPr>
            <a:lvl4pPr marL="1252538" indent="-179388">
              <a:spcBef>
                <a:spcPts val="800"/>
              </a:spcBef>
              <a:defRPr sz="1800"/>
            </a:lvl4pPr>
            <a:lvl5pPr marL="1609725" indent="-177800">
              <a:spcBef>
                <a:spcPts val="800"/>
              </a:spcBef>
              <a:defRPr sz="1800"/>
            </a:lvl5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a:xfrm>
            <a:off x="495300" y="6492877"/>
            <a:ext cx="2311400" cy="365125"/>
          </a:xfrm>
          <a:prstGeom prst="rect">
            <a:avLst/>
          </a:prstGeom>
        </p:spPr>
        <p:txBody>
          <a:bodyPr/>
          <a:lstStyle>
            <a:lvl1pPr>
              <a:defRPr/>
            </a:lvl1pPr>
          </a:lstStyle>
          <a:p>
            <a:pPr>
              <a:defRPr/>
            </a:pPr>
            <a:fld id="{EAC99746-7031-4391-AE2D-B8E533F3CA78}" type="datetime1">
              <a:rPr lang="ja-JP" altLang="en-US" smtClean="0"/>
              <a:pPr>
                <a:defRPr/>
              </a:pPr>
              <a:t>2017/5/18</a:t>
            </a:fld>
            <a:endParaRPr lang="ja-JP" altLang="en-US"/>
          </a:p>
        </p:txBody>
      </p:sp>
      <p:sp>
        <p:nvSpPr>
          <p:cNvPr id="5" name="フッター プレースホルダ 4"/>
          <p:cNvSpPr>
            <a:spLocks noGrp="1"/>
          </p:cNvSpPr>
          <p:nvPr>
            <p:ph type="ftr" sz="quarter" idx="11"/>
          </p:nvPr>
        </p:nvSpPr>
        <p:spPr>
          <a:xfrm>
            <a:off x="3384550" y="6492877"/>
            <a:ext cx="3136900" cy="365125"/>
          </a:xfrm>
          <a:prstGeom prst="rect">
            <a:avLst/>
          </a:prstGeom>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a:xfrm>
            <a:off x="9345613" y="6597650"/>
            <a:ext cx="536575" cy="260350"/>
          </a:xfrm>
          <a:prstGeom prst="rect">
            <a:avLst/>
          </a:prstGeom>
        </p:spPr>
        <p:txBody>
          <a:bodyPr/>
          <a:lstStyle>
            <a:lvl1pPr>
              <a:defRPr/>
            </a:lvl1pPr>
          </a:lstStyle>
          <a:p>
            <a:pPr>
              <a:defRPr/>
            </a:pPr>
            <a:fld id="{F5C0C1E7-7724-4210-ACF8-E30BECC43A04}" type="slidenum">
              <a:rPr lang="ja-JP" altLang="en-US">
                <a:solidFill>
                  <a:prstClr val="black"/>
                </a:solidFill>
              </a:rPr>
              <a:pPr>
                <a:defRPr/>
              </a:pPr>
              <a:t>‹#›</a:t>
            </a:fld>
            <a:endParaRPr lang="ja-JP" altLang="en-US">
              <a:solidFill>
                <a:prstClr val="black"/>
              </a:solidFill>
            </a:endParaRPr>
          </a:p>
        </p:txBody>
      </p:sp>
    </p:spTree>
    <p:extLst>
      <p:ext uri="{BB962C8B-B14F-4D97-AF65-F5344CB8AC3E}">
        <p14:creationId xmlns:p14="http://schemas.microsoft.com/office/powerpoint/2010/main" val="13852051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a:xfrm>
            <a:off x="0" y="6492876"/>
            <a:ext cx="2311400" cy="365125"/>
          </a:xfrm>
          <a:prstGeom prst="rect">
            <a:avLst/>
          </a:prstGeom>
        </p:spPr>
        <p:txBody>
          <a:bodyPr/>
          <a:lstStyle/>
          <a:p>
            <a:pPr fontAlgn="auto">
              <a:spcBef>
                <a:spcPts val="0"/>
              </a:spcBef>
              <a:spcAft>
                <a:spcPts val="0"/>
              </a:spcAft>
            </a:pPr>
            <a:endParaRPr lang="ja-JP" altLang="en-US" sz="1800">
              <a:solidFill>
                <a:prstClr val="black"/>
              </a:solidFill>
              <a:latin typeface="Calibri"/>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BED75559-32F5-4657-8849-F5E88CA749E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33701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a:xfrm>
            <a:off x="0" y="6492876"/>
            <a:ext cx="2311400" cy="365125"/>
          </a:xfrm>
          <a:prstGeom prst="rect">
            <a:avLst/>
          </a:prstGeom>
        </p:spPr>
        <p:txBody>
          <a:bodyPr/>
          <a:lstStyle/>
          <a:p>
            <a:pPr fontAlgn="auto">
              <a:spcBef>
                <a:spcPts val="0"/>
              </a:spcBef>
              <a:spcAft>
                <a:spcPts val="0"/>
              </a:spcAft>
            </a:pPr>
            <a:endParaRPr lang="ja-JP" altLang="en-US" sz="1800">
              <a:solidFill>
                <a:prstClr val="black"/>
              </a:solidFill>
              <a:latin typeface="Calibri"/>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BED75559-32F5-4657-8849-F5E88CA749E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293225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a:xfrm>
            <a:off x="0" y="6492876"/>
            <a:ext cx="2311400" cy="365125"/>
          </a:xfrm>
          <a:prstGeom prst="rect">
            <a:avLst/>
          </a:prstGeom>
        </p:spPr>
        <p:txBody>
          <a:bodyPr/>
          <a:lstStyle/>
          <a:p>
            <a:pPr fontAlgn="auto">
              <a:spcBef>
                <a:spcPts val="0"/>
              </a:spcBef>
              <a:spcAft>
                <a:spcPts val="0"/>
              </a:spcAft>
            </a:pPr>
            <a:endParaRPr lang="ja-JP" altLang="en-US" sz="1800">
              <a:solidFill>
                <a:prstClr val="black"/>
              </a:solidFill>
              <a:latin typeface="Calibri"/>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BED75559-32F5-4657-8849-F5E88CA749E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132340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95300" y="274639"/>
            <a:ext cx="652145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a:xfrm>
            <a:off x="0" y="6492876"/>
            <a:ext cx="2311400" cy="365125"/>
          </a:xfrm>
          <a:prstGeom prst="rect">
            <a:avLst/>
          </a:prstGeom>
        </p:spPr>
        <p:txBody>
          <a:bodyPr/>
          <a:lstStyle/>
          <a:p>
            <a:pPr fontAlgn="auto">
              <a:spcBef>
                <a:spcPts val="0"/>
              </a:spcBef>
              <a:spcAft>
                <a:spcPts val="0"/>
              </a:spcAft>
            </a:pPr>
            <a:endParaRPr lang="ja-JP" altLang="en-US" sz="1800">
              <a:solidFill>
                <a:prstClr val="black"/>
              </a:solidFill>
              <a:latin typeface="Calibri"/>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BED75559-32F5-4657-8849-F5E88CA749E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237640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a:xfrm>
            <a:off x="0" y="6492876"/>
            <a:ext cx="2311400" cy="365125"/>
          </a:xfrm>
          <a:prstGeom prst="rect">
            <a:avLst/>
          </a:prstGeom>
        </p:spPr>
        <p:txBody>
          <a:bodyPr/>
          <a:lstStyle/>
          <a:p>
            <a:pPr fontAlgn="auto">
              <a:spcBef>
                <a:spcPts val="0"/>
              </a:spcBef>
              <a:spcAft>
                <a:spcPts val="0"/>
              </a:spcAft>
            </a:pPr>
            <a:endParaRPr lang="ja-JP" altLang="en-US" sz="1800">
              <a:solidFill>
                <a:prstClr val="black"/>
              </a:solidFill>
              <a:latin typeface="Calibri"/>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BED75559-32F5-4657-8849-F5E88CA749E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607154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a:xfrm>
            <a:off x="0" y="6492876"/>
            <a:ext cx="2311400" cy="365125"/>
          </a:xfrm>
          <a:prstGeom prst="rect">
            <a:avLst/>
          </a:prstGeom>
        </p:spPr>
        <p:txBody>
          <a:bodyPr/>
          <a:lstStyle/>
          <a:p>
            <a:pPr fontAlgn="auto">
              <a:spcBef>
                <a:spcPts val="0"/>
              </a:spcBef>
              <a:spcAft>
                <a:spcPts val="0"/>
              </a:spcAft>
            </a:pPr>
            <a:endParaRPr lang="ja-JP" altLang="en-US" sz="1800">
              <a:solidFill>
                <a:prstClr val="black"/>
              </a:solidFill>
              <a:latin typeface="Calibri"/>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BED75559-32F5-4657-8849-F5E88CA749E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616656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a:xfrm>
            <a:off x="0" y="6492876"/>
            <a:ext cx="2311400" cy="365125"/>
          </a:xfrm>
          <a:prstGeom prst="rect">
            <a:avLst/>
          </a:prstGeom>
        </p:spPr>
        <p:txBody>
          <a:bodyPr/>
          <a:lstStyle/>
          <a:p>
            <a:pPr fontAlgn="auto">
              <a:spcBef>
                <a:spcPts val="0"/>
              </a:spcBef>
              <a:spcAft>
                <a:spcPts val="0"/>
              </a:spcAft>
            </a:pPr>
            <a:endParaRPr lang="ja-JP" altLang="en-US" sz="1800">
              <a:solidFill>
                <a:prstClr val="black"/>
              </a:solidFill>
              <a:latin typeface="Calibri"/>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BED75559-32F5-4657-8849-F5E88CA749E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953702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a:xfrm>
            <a:off x="0" y="6492876"/>
            <a:ext cx="2311400" cy="365125"/>
          </a:xfrm>
          <a:prstGeom prst="rect">
            <a:avLst/>
          </a:prstGeom>
        </p:spPr>
        <p:txBody>
          <a:bodyPr/>
          <a:lstStyle/>
          <a:p>
            <a:pPr fontAlgn="auto">
              <a:spcBef>
                <a:spcPts val="0"/>
              </a:spcBef>
              <a:spcAft>
                <a:spcPts val="0"/>
              </a:spcAft>
            </a:pPr>
            <a:endParaRPr lang="ja-JP" altLang="en-US" sz="1800">
              <a:solidFill>
                <a:prstClr val="black"/>
              </a:solidFill>
              <a:latin typeface="Calibri"/>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BED75559-32F5-4657-8849-F5E88CA749E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151524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a:xfrm>
            <a:off x="0" y="6492876"/>
            <a:ext cx="2311400" cy="365125"/>
          </a:xfrm>
          <a:prstGeom prst="rect">
            <a:avLst/>
          </a:prstGeom>
        </p:spPr>
        <p:txBody>
          <a:bodyPr/>
          <a:lstStyle/>
          <a:p>
            <a:pPr fontAlgn="auto">
              <a:spcBef>
                <a:spcPts val="0"/>
              </a:spcBef>
              <a:spcAft>
                <a:spcPts val="0"/>
              </a:spcAft>
            </a:pPr>
            <a:endParaRPr lang="ja-JP" altLang="en-US" sz="1800">
              <a:solidFill>
                <a:prstClr val="black"/>
              </a:solidFill>
              <a:latin typeface="Calibri"/>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BED75559-32F5-4657-8849-F5E88CA749E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568677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a:xfrm>
            <a:off x="0" y="6492876"/>
            <a:ext cx="2311400" cy="365125"/>
          </a:xfrm>
          <a:prstGeom prst="rect">
            <a:avLst/>
          </a:prstGeom>
        </p:spPr>
        <p:txBody>
          <a:bodyPr/>
          <a:lstStyle/>
          <a:p>
            <a:pPr fontAlgn="auto">
              <a:spcBef>
                <a:spcPts val="0"/>
              </a:spcBef>
              <a:spcAft>
                <a:spcPts val="0"/>
              </a:spcAft>
            </a:pPr>
            <a:endParaRPr lang="ja-JP" altLang="en-US" sz="1800">
              <a:solidFill>
                <a:prstClr val="black"/>
              </a:solidFill>
              <a:latin typeface="Calibri"/>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BED75559-32F5-4657-8849-F5E88CA749E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74848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497013" y="260350"/>
            <a:ext cx="6934200" cy="685800"/>
          </a:xfrm>
          <a:prstGeom prst="rect">
            <a:avLst/>
          </a:prstGeom>
        </p:spPr>
        <p:txBody>
          <a:bodyPr/>
          <a:lstStyle/>
          <a:p>
            <a:r>
              <a:rPr kumimoji="1" lang="ja-JP" altLang="en-US" smtClean="0"/>
              <a:t>マスター タイトルの書式設定</a:t>
            </a:r>
            <a:endParaRPr kumimoji="1" lang="ja-JP" altLang="en-US"/>
          </a:p>
        </p:txBody>
      </p:sp>
      <p:sp>
        <p:nvSpPr>
          <p:cNvPr id="5" name="フッター プレースホルダー 4"/>
          <p:cNvSpPr>
            <a:spLocks noGrp="1"/>
          </p:cNvSpPr>
          <p:nvPr>
            <p:ph type="ftr" sz="quarter" idx="11"/>
          </p:nvPr>
        </p:nvSpPr>
        <p:spPr>
          <a:xfrm>
            <a:off x="3281363" y="6356351"/>
            <a:ext cx="3343275" cy="365125"/>
          </a:xfrm>
          <a:prstGeom prst="rect">
            <a:avLst/>
          </a:prstGeom>
        </p:spPr>
        <p:txBody>
          <a:bodyPr/>
          <a:lstStyle/>
          <a:p>
            <a:endParaRPr lang="ja-JP" altLang="en-US" dirty="0"/>
          </a:p>
        </p:txBody>
      </p:sp>
      <p:sp>
        <p:nvSpPr>
          <p:cNvPr id="6" name="スライド番号プレースホルダー 5"/>
          <p:cNvSpPr>
            <a:spLocks noGrp="1"/>
          </p:cNvSpPr>
          <p:nvPr>
            <p:ph type="sldNum" sz="quarter" idx="12"/>
          </p:nvPr>
        </p:nvSpPr>
        <p:spPr>
          <a:xfrm>
            <a:off x="9167813" y="6353175"/>
            <a:ext cx="609600" cy="336550"/>
          </a:xfrm>
          <a:prstGeom prst="rect">
            <a:avLst/>
          </a:prstGeom>
        </p:spPr>
        <p:txBody>
          <a:bodyPr/>
          <a:lstStyle/>
          <a:p>
            <a:fld id="{5EABC0ED-19CB-4C6E-9DED-891BB953F218}" type="slidenum">
              <a:rPr lang="ja-JP" altLang="en-US" smtClean="0"/>
              <a:pPr/>
              <a:t>‹#›</a:t>
            </a:fld>
            <a:endParaRPr lang="ja-JP" altLang="en-US" dirty="0"/>
          </a:p>
        </p:txBody>
      </p:sp>
    </p:spTree>
    <p:extLst>
      <p:ext uri="{BB962C8B-B14F-4D97-AF65-F5344CB8AC3E}">
        <p14:creationId xmlns:p14="http://schemas.microsoft.com/office/powerpoint/2010/main" val="3893531323"/>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a:xfrm>
            <a:off x="0" y="6492876"/>
            <a:ext cx="2311400" cy="365125"/>
          </a:xfrm>
          <a:prstGeom prst="rect">
            <a:avLst/>
          </a:prstGeom>
        </p:spPr>
        <p:txBody>
          <a:bodyPr/>
          <a:lstStyle/>
          <a:p>
            <a:pPr fontAlgn="auto">
              <a:spcBef>
                <a:spcPts val="0"/>
              </a:spcBef>
              <a:spcAft>
                <a:spcPts val="0"/>
              </a:spcAft>
            </a:pPr>
            <a:endParaRPr lang="ja-JP" altLang="en-US" sz="1800">
              <a:solidFill>
                <a:prstClr val="black"/>
              </a:solidFill>
              <a:latin typeface="Calibri"/>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BED75559-32F5-4657-8849-F5E88CA749E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513503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a:xfrm>
            <a:off x="0" y="6492876"/>
            <a:ext cx="2311400" cy="365125"/>
          </a:xfrm>
          <a:prstGeom prst="rect">
            <a:avLst/>
          </a:prstGeom>
        </p:spPr>
        <p:txBody>
          <a:bodyPr/>
          <a:lstStyle/>
          <a:p>
            <a:pPr fontAlgn="auto">
              <a:spcBef>
                <a:spcPts val="0"/>
              </a:spcBef>
              <a:spcAft>
                <a:spcPts val="0"/>
              </a:spcAft>
            </a:pPr>
            <a:endParaRPr lang="ja-JP" altLang="en-US" sz="1800">
              <a:solidFill>
                <a:prstClr val="black"/>
              </a:solidFill>
              <a:latin typeface="Calibri"/>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BED75559-32F5-4657-8849-F5E88CA749E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699149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a:xfrm>
            <a:off x="0" y="6492876"/>
            <a:ext cx="2311400" cy="365125"/>
          </a:xfrm>
          <a:prstGeom prst="rect">
            <a:avLst/>
          </a:prstGeom>
        </p:spPr>
        <p:txBody>
          <a:bodyPr/>
          <a:lstStyle/>
          <a:p>
            <a:pPr fontAlgn="auto">
              <a:spcBef>
                <a:spcPts val="0"/>
              </a:spcBef>
              <a:spcAft>
                <a:spcPts val="0"/>
              </a:spcAft>
            </a:pPr>
            <a:endParaRPr lang="ja-JP" altLang="en-US" sz="1800">
              <a:solidFill>
                <a:prstClr val="black"/>
              </a:solidFill>
              <a:latin typeface="Calibri"/>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BED75559-32F5-4657-8849-F5E88CA749E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881967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a:xfrm>
            <a:off x="0" y="6492876"/>
            <a:ext cx="2311400" cy="365125"/>
          </a:xfrm>
          <a:prstGeom prst="rect">
            <a:avLst/>
          </a:prstGeom>
        </p:spPr>
        <p:txBody>
          <a:bodyPr/>
          <a:lstStyle/>
          <a:p>
            <a:pPr fontAlgn="auto">
              <a:spcBef>
                <a:spcPts val="0"/>
              </a:spcBef>
              <a:spcAft>
                <a:spcPts val="0"/>
              </a:spcAft>
            </a:pPr>
            <a:endParaRPr lang="ja-JP" altLang="en-US" sz="1800">
              <a:solidFill>
                <a:prstClr val="black"/>
              </a:solidFill>
              <a:latin typeface="Calibri"/>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BED75559-32F5-4657-8849-F5E88CA749E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02330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95300" y="274639"/>
            <a:ext cx="652145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a:xfrm>
            <a:off x="0" y="6492876"/>
            <a:ext cx="2311400" cy="365125"/>
          </a:xfrm>
          <a:prstGeom prst="rect">
            <a:avLst/>
          </a:prstGeom>
        </p:spPr>
        <p:txBody>
          <a:bodyPr/>
          <a:lstStyle/>
          <a:p>
            <a:pPr fontAlgn="auto">
              <a:spcBef>
                <a:spcPts val="0"/>
              </a:spcBef>
              <a:spcAft>
                <a:spcPts val="0"/>
              </a:spcAft>
            </a:pPr>
            <a:endParaRPr lang="ja-JP" altLang="en-US" sz="1800">
              <a:solidFill>
                <a:prstClr val="black"/>
              </a:solidFill>
              <a:latin typeface="Calibri"/>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BED75559-32F5-4657-8849-F5E88CA749E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13959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a:defRPr/>
            </a:pPr>
            <a:fld id="{6E67816D-4851-48BD-9768-6753BD0BDFFC}" type="datetime1">
              <a:rPr lang="ja-JP" altLang="en-US">
                <a:solidFill>
                  <a:prstClr val="black">
                    <a:tint val="75000"/>
                  </a:prstClr>
                </a:solidFill>
              </a:rPr>
              <a:pPr>
                <a:defRPr/>
              </a:pPr>
              <a:t>2017/5/18</a:t>
            </a:fld>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a:xfrm>
            <a:off x="7553325" y="6629400"/>
            <a:ext cx="2311400" cy="222250"/>
          </a:xfrm>
        </p:spPr>
        <p:txBody>
          <a:bodyPr/>
          <a:lstStyle>
            <a:lvl1pPr>
              <a:defRPr/>
            </a:lvl1pPr>
          </a:lstStyle>
          <a:p>
            <a:pPr>
              <a:defRPr/>
            </a:pPr>
            <a:fld id="{B257A74A-EAE3-4370-A4B7-5D8E047C4A7A}" type="slidenum">
              <a:rPr lang="ja-JP" altLang="en-US">
                <a:solidFill>
                  <a:prstClr val="black">
                    <a:tint val="75000"/>
                  </a:prstClr>
                </a:solidFill>
              </a:rPr>
              <a:pPr>
                <a:def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7765482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日付プレースホルダ 3"/>
          <p:cNvSpPr>
            <a:spLocks noGrp="1"/>
          </p:cNvSpPr>
          <p:nvPr>
            <p:ph type="dt" sz="half" idx="10"/>
          </p:nvPr>
        </p:nvSpPr>
        <p:spPr/>
        <p:txBody>
          <a:bodyPr/>
          <a:lstStyle>
            <a:lvl1pPr>
              <a:defRPr/>
            </a:lvl1pPr>
          </a:lstStyle>
          <a:p>
            <a:pPr>
              <a:defRPr/>
            </a:pPr>
            <a:fld id="{6FD14A4B-969F-4B12-B0DB-05A3535E472C}" type="datetime1">
              <a:rPr lang="ja-JP" altLang="en-US">
                <a:solidFill>
                  <a:prstClr val="black">
                    <a:tint val="75000"/>
                  </a:prstClr>
                </a:solidFill>
              </a:rPr>
              <a:pPr>
                <a:defRPr/>
              </a:pPr>
              <a:t>2017/5/18</a:t>
            </a:fld>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a:xfrm>
            <a:off x="7553325" y="6629400"/>
            <a:ext cx="2311400" cy="222250"/>
          </a:xfrm>
        </p:spPr>
        <p:txBody>
          <a:bodyPr/>
          <a:lstStyle>
            <a:lvl1pPr>
              <a:defRPr/>
            </a:lvl1pPr>
          </a:lstStyle>
          <a:p>
            <a:pPr>
              <a:defRPr/>
            </a:pPr>
            <a:fld id="{9A47ED07-5DC0-4E55-B513-77A1260A2C1E}" type="slidenum">
              <a:rPr lang="ja-JP" altLang="en-US" smtClean="0">
                <a:solidFill>
                  <a:prstClr val="black">
                    <a:tint val="75000"/>
                  </a:prstClr>
                </a:solidFill>
              </a:rPr>
              <a:pPr>
                <a:def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2660138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15FE3268-3AB4-45BB-BEF8-B7FE3B557923}" type="datetime1">
              <a:rPr lang="ja-JP" altLang="en-US">
                <a:solidFill>
                  <a:prstClr val="black">
                    <a:tint val="75000"/>
                  </a:prstClr>
                </a:solidFill>
              </a:rPr>
              <a:pPr>
                <a:defRPr/>
              </a:pPr>
              <a:t>2017/5/18</a:t>
            </a:fld>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CDBDC98C-CED6-4997-9A06-153D0FB5F11F}" type="slidenum">
              <a:rPr lang="ja-JP" altLang="en-US">
                <a:solidFill>
                  <a:prstClr val="black">
                    <a:tint val="75000"/>
                  </a:prstClr>
                </a:solidFill>
              </a:rPr>
              <a:pPr>
                <a:def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0304487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p:cNvSpPr>
            <a:spLocks noGrp="1"/>
          </p:cNvSpPr>
          <p:nvPr>
            <p:ph type="dt" sz="half" idx="10"/>
          </p:nvPr>
        </p:nvSpPr>
        <p:spPr/>
        <p:txBody>
          <a:bodyPr/>
          <a:lstStyle>
            <a:lvl1pPr>
              <a:defRPr/>
            </a:lvl1pPr>
          </a:lstStyle>
          <a:p>
            <a:pPr>
              <a:defRPr/>
            </a:pPr>
            <a:fld id="{21EA9D38-0CD0-444A-9354-40567CFC133E}" type="datetime1">
              <a:rPr lang="ja-JP" altLang="en-US">
                <a:solidFill>
                  <a:prstClr val="black">
                    <a:tint val="75000"/>
                  </a:prstClr>
                </a:solidFill>
              </a:rPr>
              <a:pPr>
                <a:defRPr/>
              </a:pPr>
              <a:t>2017/5/18</a:t>
            </a:fld>
            <a:endParaRPr lang="ja-JP" altLang="en-US" dirty="0">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699998CB-4B01-4EE5-8C5C-AF57BDED8063}" type="slidenum">
              <a:rPr lang="ja-JP" altLang="en-US">
                <a:solidFill>
                  <a:prstClr val="black">
                    <a:tint val="75000"/>
                  </a:prstClr>
                </a:solidFill>
              </a:rPr>
              <a:pPr>
                <a:def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6080739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p:cNvSpPr>
            <a:spLocks noGrp="1"/>
          </p:cNvSpPr>
          <p:nvPr>
            <p:ph type="dt" sz="half" idx="10"/>
          </p:nvPr>
        </p:nvSpPr>
        <p:spPr/>
        <p:txBody>
          <a:bodyPr/>
          <a:lstStyle>
            <a:lvl1pPr>
              <a:defRPr/>
            </a:lvl1pPr>
          </a:lstStyle>
          <a:p>
            <a:pPr>
              <a:defRPr/>
            </a:pPr>
            <a:fld id="{A82BD25A-B9D2-41BC-9C7D-5ECD4727154C}" type="datetime1">
              <a:rPr lang="ja-JP" altLang="en-US">
                <a:solidFill>
                  <a:prstClr val="black">
                    <a:tint val="75000"/>
                  </a:prstClr>
                </a:solidFill>
              </a:rPr>
              <a:pPr>
                <a:defRPr/>
              </a:pPr>
              <a:t>2017/5/18</a:t>
            </a:fld>
            <a:endParaRPr lang="ja-JP" altLang="en-US" dirty="0">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8D57C938-F90E-494E-9793-51459AB1233E}" type="slidenum">
              <a:rPr lang="ja-JP" altLang="en-US">
                <a:solidFill>
                  <a:prstClr val="black">
                    <a:tint val="75000"/>
                  </a:prstClr>
                </a:solidFill>
              </a:rPr>
              <a:pPr>
                <a:def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418349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341314" y="26988"/>
            <a:ext cx="9196387" cy="615950"/>
          </a:xfrm>
          <a:prstGeom prst="rect">
            <a:avLst/>
          </a:prstGeom>
        </p:spPr>
        <p:txBody>
          <a:bodyPr/>
          <a:lstStyle>
            <a:lvl1pPr>
              <a:defRPr sz="2800">
                <a:effectLst>
                  <a:outerShdw blurRad="38100" dist="38100" dir="2700000" algn="tl">
                    <a:srgbClr val="000000">
                      <a:alpha val="43137"/>
                    </a:srgbClr>
                  </a:outerShdw>
                </a:effectLst>
              </a:defRPr>
            </a:lvl1pPr>
          </a:lstStyle>
          <a:p>
            <a:r>
              <a:rPr lang="ja-JP" altLang="en-US"/>
              <a:t>マスタ タイトルの書式設定</a:t>
            </a:r>
          </a:p>
        </p:txBody>
      </p:sp>
      <p:sp>
        <p:nvSpPr>
          <p:cNvPr id="3" name="日付プレースホルダ 3"/>
          <p:cNvSpPr>
            <a:spLocks noGrp="1"/>
          </p:cNvSpPr>
          <p:nvPr>
            <p:ph type="dt" sz="half" idx="10"/>
          </p:nvPr>
        </p:nvSpPr>
        <p:spPr>
          <a:xfrm>
            <a:off x="495300" y="6492877"/>
            <a:ext cx="2311400" cy="365125"/>
          </a:xfrm>
          <a:prstGeom prst="rect">
            <a:avLst/>
          </a:prstGeom>
        </p:spPr>
        <p:txBody>
          <a:bodyPr/>
          <a:lstStyle>
            <a:lvl1pPr>
              <a:defRPr/>
            </a:lvl1pPr>
          </a:lstStyle>
          <a:p>
            <a:pPr>
              <a:defRPr/>
            </a:pPr>
            <a:fld id="{70A4B318-3E6A-4BF8-AC0D-752B9401A54E}" type="datetime1">
              <a:rPr lang="ja-JP" altLang="en-US" smtClean="0"/>
              <a:pPr>
                <a:defRPr/>
              </a:pPr>
              <a:t>2017/5/18</a:t>
            </a:fld>
            <a:endParaRPr lang="ja-JP" altLang="en-US"/>
          </a:p>
        </p:txBody>
      </p:sp>
      <p:sp>
        <p:nvSpPr>
          <p:cNvPr id="4" name="フッター プレースホルダ 4"/>
          <p:cNvSpPr>
            <a:spLocks noGrp="1"/>
          </p:cNvSpPr>
          <p:nvPr>
            <p:ph type="ftr" sz="quarter" idx="11"/>
          </p:nvPr>
        </p:nvSpPr>
        <p:spPr>
          <a:xfrm>
            <a:off x="3384550" y="6492877"/>
            <a:ext cx="3136900" cy="365125"/>
          </a:xfrm>
          <a:prstGeom prst="rect">
            <a:avLst/>
          </a:prstGeom>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a:xfrm>
            <a:off x="9345613" y="6597650"/>
            <a:ext cx="536575" cy="260350"/>
          </a:xfrm>
          <a:prstGeom prst="rect">
            <a:avLst/>
          </a:prstGeom>
        </p:spPr>
        <p:txBody>
          <a:bodyPr/>
          <a:lstStyle>
            <a:lvl1pPr>
              <a:defRPr/>
            </a:lvl1pPr>
          </a:lstStyle>
          <a:p>
            <a:pPr>
              <a:defRPr/>
            </a:pPr>
            <a:fld id="{66092DFC-3075-40E2-B47B-80472ADF2DBA}" type="slidenum">
              <a:rPr lang="ja-JP" altLang="en-US">
                <a:solidFill>
                  <a:prstClr val="black"/>
                </a:solidFill>
              </a:rPr>
              <a:pPr>
                <a:defRPr/>
              </a:pPr>
              <a:t>‹#›</a:t>
            </a:fld>
            <a:endParaRPr lang="ja-JP" altLang="en-US">
              <a:solidFill>
                <a:prstClr val="black"/>
              </a:solidFill>
            </a:endParaRPr>
          </a:p>
        </p:txBody>
      </p:sp>
    </p:spTree>
    <p:extLst>
      <p:ext uri="{BB962C8B-B14F-4D97-AF65-F5344CB8AC3E}">
        <p14:creationId xmlns:p14="http://schemas.microsoft.com/office/powerpoint/2010/main" val="37686008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3"/>
          <p:cNvSpPr>
            <a:spLocks noGrp="1"/>
          </p:cNvSpPr>
          <p:nvPr>
            <p:ph type="dt" sz="half" idx="10"/>
          </p:nvPr>
        </p:nvSpPr>
        <p:spPr/>
        <p:txBody>
          <a:bodyPr/>
          <a:lstStyle>
            <a:lvl1pPr>
              <a:defRPr/>
            </a:lvl1pPr>
          </a:lstStyle>
          <a:p>
            <a:pPr>
              <a:defRPr/>
            </a:pPr>
            <a:fld id="{FAFD9756-AD1C-48D4-AE41-2E7164F220D6}" type="datetime1">
              <a:rPr lang="ja-JP" altLang="en-US">
                <a:solidFill>
                  <a:prstClr val="black">
                    <a:tint val="75000"/>
                  </a:prstClr>
                </a:solidFill>
              </a:rPr>
              <a:pPr>
                <a:defRPr/>
              </a:pPr>
              <a:t>2017/5/18</a:t>
            </a:fld>
            <a:endParaRPr lang="ja-JP" altLang="en-US" dirty="0">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AB7D343C-8E70-4EDF-A7DA-956C5857928A}" type="slidenum">
              <a:rPr lang="ja-JP" altLang="en-US">
                <a:solidFill>
                  <a:prstClr val="black">
                    <a:tint val="75000"/>
                  </a:prstClr>
                </a:solidFill>
              </a:rPr>
              <a:pPr>
                <a:def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599458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BAE2BA5C-EBF9-44FA-9D6C-6F4904CB0EEB}" type="datetime1">
              <a:rPr lang="ja-JP" altLang="en-US">
                <a:solidFill>
                  <a:prstClr val="black">
                    <a:tint val="75000"/>
                  </a:prstClr>
                </a:solidFill>
              </a:rPr>
              <a:pPr>
                <a:defRPr/>
              </a:pPr>
              <a:t>2017/5/18</a:t>
            </a:fld>
            <a:endParaRPr lang="ja-JP" altLang="en-US" dirty="0">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19273EC9-FB1A-4DC7-BB9E-984688CDE03E}" type="slidenum">
              <a:rPr lang="ja-JP" altLang="en-US">
                <a:solidFill>
                  <a:prstClr val="black">
                    <a:tint val="75000"/>
                  </a:prstClr>
                </a:solidFill>
              </a:rPr>
              <a:pPr>
                <a:def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1512229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763D21EB-B71A-49AE-A8E2-8A84CA89EC3F}" type="datetime1">
              <a:rPr lang="ja-JP" altLang="en-US">
                <a:solidFill>
                  <a:prstClr val="black">
                    <a:tint val="75000"/>
                  </a:prstClr>
                </a:solidFill>
              </a:rPr>
              <a:pPr>
                <a:defRPr/>
              </a:pPr>
              <a:t>2017/5/18</a:t>
            </a:fld>
            <a:endParaRPr lang="ja-JP" altLang="en-US" dirty="0">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D8BB2E8C-2F6F-49BE-B64C-512E36E9F838}" type="slidenum">
              <a:rPr lang="ja-JP" altLang="en-US">
                <a:solidFill>
                  <a:prstClr val="black">
                    <a:tint val="75000"/>
                  </a:prstClr>
                </a:solidFill>
              </a:rPr>
              <a:pPr>
                <a:def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8581270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F0B061E7-A352-4104-8D5C-74D04E3AFDC4}" type="datetime1">
              <a:rPr lang="ja-JP" altLang="en-US">
                <a:solidFill>
                  <a:prstClr val="black">
                    <a:tint val="75000"/>
                  </a:prstClr>
                </a:solidFill>
              </a:rPr>
              <a:pPr>
                <a:defRPr/>
              </a:pPr>
              <a:t>2017/5/18</a:t>
            </a:fld>
            <a:endParaRPr lang="ja-JP" altLang="en-US" dirty="0">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EEA495F5-CF64-4FBB-AB88-059DE6B18BC5}" type="slidenum">
              <a:rPr lang="ja-JP" altLang="en-US">
                <a:solidFill>
                  <a:prstClr val="black">
                    <a:tint val="75000"/>
                  </a:prstClr>
                </a:solidFill>
              </a:rPr>
              <a:pPr>
                <a:def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0087073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6FB18D1D-8531-484E-9479-2AC3D9101702}" type="datetime1">
              <a:rPr lang="ja-JP" altLang="en-US">
                <a:solidFill>
                  <a:prstClr val="black">
                    <a:tint val="75000"/>
                  </a:prstClr>
                </a:solidFill>
              </a:rPr>
              <a:pPr>
                <a:defRPr/>
              </a:pPr>
              <a:t>2017/5/18</a:t>
            </a:fld>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6F710057-EABA-4C97-ADA7-2AB5EF500CA6}" type="slidenum">
              <a:rPr lang="ja-JP" altLang="en-US">
                <a:solidFill>
                  <a:prstClr val="black">
                    <a:tint val="75000"/>
                  </a:prstClr>
                </a:solidFill>
              </a:rPr>
              <a:pPr>
                <a:def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0367348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95300" y="274639"/>
            <a:ext cx="652145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7AE5827D-ECC5-41FD-8530-013460885F08}" type="datetime1">
              <a:rPr lang="ja-JP" altLang="en-US">
                <a:solidFill>
                  <a:prstClr val="black">
                    <a:tint val="75000"/>
                  </a:prstClr>
                </a:solidFill>
              </a:rPr>
              <a:pPr>
                <a:defRPr/>
              </a:pPr>
              <a:t>2017/5/18</a:t>
            </a:fld>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2FD897EE-FFFF-4F18-B3A1-9A512BF1E328}" type="slidenum">
              <a:rPr lang="ja-JP" altLang="en-US">
                <a:solidFill>
                  <a:prstClr val="black">
                    <a:tint val="75000"/>
                  </a:prstClr>
                </a:solidFill>
              </a:rPr>
              <a:pPr>
                <a:def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5268495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246850" y="130175"/>
            <a:ext cx="7997031" cy="706438"/>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271728" y="1052514"/>
            <a:ext cx="4598723" cy="54006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1" y="1052514"/>
            <a:ext cx="4598723" cy="54006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a:xfrm>
            <a:off x="194337" y="6524625"/>
            <a:ext cx="2311400" cy="196850"/>
          </a:xfrm>
        </p:spPr>
        <p:txBody>
          <a:bodyPr/>
          <a:lstStyle>
            <a:lvl1pPr>
              <a:defRPr>
                <a:latin typeface="Arial" charset="0"/>
              </a:defRPr>
            </a:lvl1pPr>
          </a:lstStyle>
          <a:p>
            <a:pPr>
              <a:defRPr/>
            </a:pPr>
            <a:endParaRPr lang="en-US" altLang="ja-JP">
              <a:solidFill>
                <a:prstClr val="black">
                  <a:tint val="75000"/>
                </a:prstClr>
              </a:solidFill>
            </a:endParaRPr>
          </a:p>
        </p:txBody>
      </p:sp>
      <p:sp>
        <p:nvSpPr>
          <p:cNvPr id="6" name="フッター プレースホルダ 5"/>
          <p:cNvSpPr>
            <a:spLocks noGrp="1"/>
          </p:cNvSpPr>
          <p:nvPr>
            <p:ph type="ftr" sz="quarter" idx="11"/>
          </p:nvPr>
        </p:nvSpPr>
        <p:spPr>
          <a:xfrm>
            <a:off x="3384550" y="6524625"/>
            <a:ext cx="3136900" cy="196850"/>
          </a:xfrm>
        </p:spPr>
        <p:txBody>
          <a:bodyPr/>
          <a:lstStyle>
            <a:lvl1pPr>
              <a:defRPr>
                <a:latin typeface="Arial" charset="0"/>
              </a:defRPr>
            </a:lvl1pPr>
          </a:lstStyle>
          <a:p>
            <a:pPr>
              <a:defRPr/>
            </a:pPr>
            <a:endParaRPr lang="en-US" altLang="ja-JP">
              <a:solidFill>
                <a:prstClr val="black">
                  <a:tint val="75000"/>
                </a:prstClr>
              </a:solidFill>
            </a:endParaRPr>
          </a:p>
        </p:txBody>
      </p:sp>
      <p:sp>
        <p:nvSpPr>
          <p:cNvPr id="7" name="スライド番号プレースホルダ 6"/>
          <p:cNvSpPr>
            <a:spLocks noGrp="1"/>
          </p:cNvSpPr>
          <p:nvPr>
            <p:ph type="sldNum" sz="quarter" idx="12"/>
          </p:nvPr>
        </p:nvSpPr>
        <p:spPr/>
        <p:txBody>
          <a:bodyPr/>
          <a:lstStyle>
            <a:lvl1pPr>
              <a:defRPr/>
            </a:lvl1pPr>
          </a:lstStyle>
          <a:p>
            <a:pPr>
              <a:defRPr/>
            </a:pPr>
            <a:fld id="{A17D1DA2-B2CC-4187-AC5D-1542908C1BEC}" type="slidenum">
              <a:rPr lang="en-US" altLang="ja-JP">
                <a:solidFill>
                  <a:prstClr val="black">
                    <a:tint val="75000"/>
                  </a:prstClr>
                </a:solidFill>
              </a:rPr>
              <a:pPr>
                <a:defRPr/>
              </a:pPr>
              <a:t>‹#›</a:t>
            </a:fld>
            <a:endParaRPr lang="en-US" altLang="ja-JP" dirty="0">
              <a:solidFill>
                <a:prstClr val="black">
                  <a:tint val="75000"/>
                </a:prstClr>
              </a:solidFill>
            </a:endParaRPr>
          </a:p>
        </p:txBody>
      </p:sp>
    </p:spTree>
    <p:extLst>
      <p:ext uri="{BB962C8B-B14F-4D97-AF65-F5344CB8AC3E}">
        <p14:creationId xmlns:p14="http://schemas.microsoft.com/office/powerpoint/2010/main" val="28978082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271727" y="115889"/>
            <a:ext cx="9362546" cy="6408737"/>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5"/>
          <p:cNvSpPr>
            <a:spLocks noGrp="1" noChangeArrowheads="1"/>
          </p:cNvSpPr>
          <p:nvPr>
            <p:ph type="sldNum" sz="quarter" idx="10"/>
          </p:nvPr>
        </p:nvSpPr>
        <p:spPr/>
        <p:txBody>
          <a:bodyPr/>
          <a:lstStyle>
            <a:lvl1pPr>
              <a:defRPr/>
            </a:lvl1pPr>
          </a:lstStyle>
          <a:p>
            <a:pPr>
              <a:defRPr/>
            </a:pPr>
            <a:fld id="{A1D72286-B21D-46A5-85FA-AFFA7AACF272}" type="slidenum">
              <a:rPr lang="en-US" altLang="ja-JP">
                <a:solidFill>
                  <a:prstClr val="black">
                    <a:tint val="75000"/>
                  </a:prstClr>
                </a:solidFill>
              </a:rPr>
              <a:pPr>
                <a:defRPr/>
              </a:pPr>
              <a:t>‹#›</a:t>
            </a:fld>
            <a:endParaRPr lang="en-US" altLang="ja-JP" dirty="0">
              <a:solidFill>
                <a:prstClr val="black">
                  <a:tint val="75000"/>
                </a:prstClr>
              </a:solidFill>
            </a:endParaRPr>
          </a:p>
        </p:txBody>
      </p:sp>
    </p:spTree>
    <p:extLst>
      <p:ext uri="{BB962C8B-B14F-4D97-AF65-F5344CB8AC3E}">
        <p14:creationId xmlns:p14="http://schemas.microsoft.com/office/powerpoint/2010/main" val="7817841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1246850" y="130175"/>
            <a:ext cx="7997031" cy="706438"/>
          </a:xfrm>
        </p:spPr>
        <p:txBody>
          <a:bodyPr/>
          <a:lstStyle/>
          <a:p>
            <a:r>
              <a:rPr lang="ja-JP" altLang="en-US"/>
              <a:t>マスター タイトルの書式設定</a:t>
            </a:r>
          </a:p>
        </p:txBody>
      </p:sp>
      <p:sp>
        <p:nvSpPr>
          <p:cNvPr id="3" name="表プレースホルダー 2"/>
          <p:cNvSpPr>
            <a:spLocks noGrp="1"/>
          </p:cNvSpPr>
          <p:nvPr>
            <p:ph type="tbl" idx="1"/>
          </p:nvPr>
        </p:nvSpPr>
        <p:spPr>
          <a:xfrm>
            <a:off x="271727" y="1052514"/>
            <a:ext cx="9362546" cy="5400675"/>
          </a:xfrm>
        </p:spPr>
        <p:txBody>
          <a:bodyPr/>
          <a:lstStyle/>
          <a:p>
            <a:endParaRPr lang="ja-JP" altLang="en-US"/>
          </a:p>
        </p:txBody>
      </p:sp>
      <p:sp>
        <p:nvSpPr>
          <p:cNvPr id="4" name="日付プレースホルダー 3"/>
          <p:cNvSpPr>
            <a:spLocks noGrp="1"/>
          </p:cNvSpPr>
          <p:nvPr>
            <p:ph type="dt" sz="half" idx="10"/>
          </p:nvPr>
        </p:nvSpPr>
        <p:spPr>
          <a:xfrm>
            <a:off x="194337" y="6524625"/>
            <a:ext cx="2311400" cy="196850"/>
          </a:xfrm>
        </p:spPr>
        <p:txBody>
          <a:bodyPr/>
          <a:lstStyle>
            <a:lvl1pPr>
              <a:defRPr/>
            </a:lvl1pPr>
          </a:lstStyle>
          <a:p>
            <a:endParaRPr lang="en-US" altLang="ja-JP">
              <a:solidFill>
                <a:prstClr val="black">
                  <a:tint val="75000"/>
                </a:prstClr>
              </a:solidFill>
            </a:endParaRPr>
          </a:p>
        </p:txBody>
      </p:sp>
      <p:sp>
        <p:nvSpPr>
          <p:cNvPr id="5" name="フッター プレースホルダー 4"/>
          <p:cNvSpPr>
            <a:spLocks noGrp="1"/>
          </p:cNvSpPr>
          <p:nvPr>
            <p:ph type="ftr" sz="quarter" idx="11"/>
          </p:nvPr>
        </p:nvSpPr>
        <p:spPr>
          <a:xfrm>
            <a:off x="3384550" y="6524625"/>
            <a:ext cx="3136900" cy="196850"/>
          </a:xfrm>
        </p:spPr>
        <p:txBody>
          <a:bodyPr/>
          <a:lstStyle>
            <a:lvl1pPr>
              <a:defRPr/>
            </a:lvl1pPr>
          </a:lstStyle>
          <a:p>
            <a:endParaRPr lang="en-US" altLang="ja-JP">
              <a:solidFill>
                <a:prstClr val="black">
                  <a:tint val="75000"/>
                </a:prstClr>
              </a:solidFill>
            </a:endParaRPr>
          </a:p>
        </p:txBody>
      </p:sp>
      <p:sp>
        <p:nvSpPr>
          <p:cNvPr id="6" name="スライド番号プレースホルダー 5"/>
          <p:cNvSpPr>
            <a:spLocks noGrp="1"/>
          </p:cNvSpPr>
          <p:nvPr>
            <p:ph type="sldNum" sz="quarter" idx="12"/>
          </p:nvPr>
        </p:nvSpPr>
        <p:spPr>
          <a:xfrm>
            <a:off x="7517210" y="6535739"/>
            <a:ext cx="2311400" cy="268287"/>
          </a:xfrm>
        </p:spPr>
        <p:txBody>
          <a:bodyPr/>
          <a:lstStyle>
            <a:lvl1pPr>
              <a:defRPr/>
            </a:lvl1pPr>
          </a:lstStyle>
          <a:p>
            <a:fld id="{AFDD45F7-CD54-4BF1-A837-EEF4F8AE10BD}" type="slidenum">
              <a:rPr lang="en-US" altLang="ja-JP">
                <a:solidFill>
                  <a:prstClr val="black">
                    <a:tint val="75000"/>
                  </a:prstClr>
                </a:solidFill>
              </a:rPr>
              <a:pPr/>
              <a:t>‹#›</a:t>
            </a:fld>
            <a:endParaRPr lang="en-US" altLang="ja-JP">
              <a:solidFill>
                <a:prstClr val="black">
                  <a:tint val="75000"/>
                </a:prstClr>
              </a:solidFill>
            </a:endParaRPr>
          </a:p>
        </p:txBody>
      </p:sp>
    </p:spTree>
    <p:extLst>
      <p:ext uri="{BB962C8B-B14F-4D97-AF65-F5344CB8AC3E}">
        <p14:creationId xmlns:p14="http://schemas.microsoft.com/office/powerpoint/2010/main" val="7091912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a:defRPr/>
            </a:pPr>
            <a:fld id="{6E67816D-4851-48BD-9768-6753BD0BDFFC}" type="datetime1">
              <a:rPr lang="ja-JP" altLang="en-US">
                <a:solidFill>
                  <a:prstClr val="black">
                    <a:tint val="75000"/>
                  </a:prstClr>
                </a:solidFill>
              </a:rPr>
              <a:pPr>
                <a:defRPr/>
              </a:pPr>
              <a:t>2017/5/18</a:t>
            </a:fld>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a:xfrm>
            <a:off x="7553325" y="6629400"/>
            <a:ext cx="2311400" cy="222250"/>
          </a:xfrm>
        </p:spPr>
        <p:txBody>
          <a:bodyPr/>
          <a:lstStyle>
            <a:lvl1pPr>
              <a:defRPr/>
            </a:lvl1pPr>
          </a:lstStyle>
          <a:p>
            <a:pPr>
              <a:defRPr/>
            </a:pPr>
            <a:fld id="{B257A74A-EAE3-4370-A4B7-5D8E047C4A7A}" type="slidenum">
              <a:rPr lang="ja-JP" altLang="en-US">
                <a:solidFill>
                  <a:prstClr val="black">
                    <a:tint val="75000"/>
                  </a:prstClr>
                </a:solidFill>
              </a:rPr>
              <a:pPr>
                <a:def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260912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セクション見出し">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9570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日付プレースホルダ 3"/>
          <p:cNvSpPr>
            <a:spLocks noGrp="1"/>
          </p:cNvSpPr>
          <p:nvPr>
            <p:ph type="dt" sz="half" idx="10"/>
          </p:nvPr>
        </p:nvSpPr>
        <p:spPr/>
        <p:txBody>
          <a:bodyPr/>
          <a:lstStyle>
            <a:lvl1pPr>
              <a:defRPr/>
            </a:lvl1pPr>
          </a:lstStyle>
          <a:p>
            <a:pPr>
              <a:defRPr/>
            </a:pPr>
            <a:fld id="{6FD14A4B-969F-4B12-B0DB-05A3535E472C}" type="datetime1">
              <a:rPr lang="ja-JP" altLang="en-US">
                <a:solidFill>
                  <a:prstClr val="black">
                    <a:tint val="75000"/>
                  </a:prstClr>
                </a:solidFill>
              </a:rPr>
              <a:pPr>
                <a:defRPr/>
              </a:pPr>
              <a:t>2017/5/18</a:t>
            </a:fld>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a:xfrm>
            <a:off x="7553325" y="6629400"/>
            <a:ext cx="2311400" cy="222250"/>
          </a:xfrm>
        </p:spPr>
        <p:txBody>
          <a:bodyPr/>
          <a:lstStyle>
            <a:lvl1pPr>
              <a:defRPr/>
            </a:lvl1pPr>
          </a:lstStyle>
          <a:p>
            <a:pPr>
              <a:defRPr/>
            </a:pPr>
            <a:fld id="{9A47ED07-5DC0-4E55-B513-77A1260A2C1E}" type="slidenum">
              <a:rPr lang="ja-JP" altLang="en-US" smtClean="0">
                <a:solidFill>
                  <a:prstClr val="black">
                    <a:tint val="75000"/>
                  </a:prstClr>
                </a:solidFill>
              </a:rPr>
              <a:pPr>
                <a:def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2101289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15FE3268-3AB4-45BB-BEF8-B7FE3B557923}" type="datetime1">
              <a:rPr lang="ja-JP" altLang="en-US">
                <a:solidFill>
                  <a:prstClr val="black">
                    <a:tint val="75000"/>
                  </a:prstClr>
                </a:solidFill>
              </a:rPr>
              <a:pPr>
                <a:defRPr/>
              </a:pPr>
              <a:t>2017/5/18</a:t>
            </a:fld>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CDBDC98C-CED6-4997-9A06-153D0FB5F11F}" type="slidenum">
              <a:rPr lang="ja-JP" altLang="en-US">
                <a:solidFill>
                  <a:prstClr val="black">
                    <a:tint val="75000"/>
                  </a:prstClr>
                </a:solidFill>
              </a:rPr>
              <a:pPr>
                <a:def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8966126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p:cNvSpPr>
            <a:spLocks noGrp="1"/>
          </p:cNvSpPr>
          <p:nvPr>
            <p:ph type="dt" sz="half" idx="10"/>
          </p:nvPr>
        </p:nvSpPr>
        <p:spPr/>
        <p:txBody>
          <a:bodyPr/>
          <a:lstStyle>
            <a:lvl1pPr>
              <a:defRPr/>
            </a:lvl1pPr>
          </a:lstStyle>
          <a:p>
            <a:pPr>
              <a:defRPr/>
            </a:pPr>
            <a:fld id="{21EA9D38-0CD0-444A-9354-40567CFC133E}" type="datetime1">
              <a:rPr lang="ja-JP" altLang="en-US">
                <a:solidFill>
                  <a:prstClr val="black">
                    <a:tint val="75000"/>
                  </a:prstClr>
                </a:solidFill>
              </a:rPr>
              <a:pPr>
                <a:defRPr/>
              </a:pPr>
              <a:t>2017/5/18</a:t>
            </a:fld>
            <a:endParaRPr lang="ja-JP" altLang="en-US" dirty="0">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699998CB-4B01-4EE5-8C5C-AF57BDED8063}" type="slidenum">
              <a:rPr lang="ja-JP" altLang="en-US">
                <a:solidFill>
                  <a:prstClr val="black">
                    <a:tint val="75000"/>
                  </a:prstClr>
                </a:solidFill>
              </a:rPr>
              <a:pPr>
                <a:def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7409796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p:cNvSpPr>
            <a:spLocks noGrp="1"/>
          </p:cNvSpPr>
          <p:nvPr>
            <p:ph type="dt" sz="half" idx="10"/>
          </p:nvPr>
        </p:nvSpPr>
        <p:spPr/>
        <p:txBody>
          <a:bodyPr/>
          <a:lstStyle>
            <a:lvl1pPr>
              <a:defRPr/>
            </a:lvl1pPr>
          </a:lstStyle>
          <a:p>
            <a:pPr>
              <a:defRPr/>
            </a:pPr>
            <a:fld id="{A82BD25A-B9D2-41BC-9C7D-5ECD4727154C}" type="datetime1">
              <a:rPr lang="ja-JP" altLang="en-US">
                <a:solidFill>
                  <a:prstClr val="black">
                    <a:tint val="75000"/>
                  </a:prstClr>
                </a:solidFill>
              </a:rPr>
              <a:pPr>
                <a:defRPr/>
              </a:pPr>
              <a:t>2017/5/18</a:t>
            </a:fld>
            <a:endParaRPr lang="ja-JP" altLang="en-US" dirty="0">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8D57C938-F90E-494E-9793-51459AB1233E}" type="slidenum">
              <a:rPr lang="ja-JP" altLang="en-US">
                <a:solidFill>
                  <a:prstClr val="black">
                    <a:tint val="75000"/>
                  </a:prstClr>
                </a:solidFill>
              </a:rPr>
              <a:pPr>
                <a:def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1628171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3"/>
          <p:cNvSpPr>
            <a:spLocks noGrp="1"/>
          </p:cNvSpPr>
          <p:nvPr>
            <p:ph type="dt" sz="half" idx="10"/>
          </p:nvPr>
        </p:nvSpPr>
        <p:spPr/>
        <p:txBody>
          <a:bodyPr/>
          <a:lstStyle>
            <a:lvl1pPr>
              <a:defRPr/>
            </a:lvl1pPr>
          </a:lstStyle>
          <a:p>
            <a:pPr>
              <a:defRPr/>
            </a:pPr>
            <a:fld id="{FAFD9756-AD1C-48D4-AE41-2E7164F220D6}" type="datetime1">
              <a:rPr lang="ja-JP" altLang="en-US">
                <a:solidFill>
                  <a:prstClr val="black">
                    <a:tint val="75000"/>
                  </a:prstClr>
                </a:solidFill>
              </a:rPr>
              <a:pPr>
                <a:defRPr/>
              </a:pPr>
              <a:t>2017/5/18</a:t>
            </a:fld>
            <a:endParaRPr lang="ja-JP" altLang="en-US" dirty="0">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AB7D343C-8E70-4EDF-A7DA-956C5857928A}" type="slidenum">
              <a:rPr lang="ja-JP" altLang="en-US">
                <a:solidFill>
                  <a:prstClr val="black">
                    <a:tint val="75000"/>
                  </a:prstClr>
                </a:solidFill>
              </a:rPr>
              <a:pPr>
                <a:def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5877587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BAE2BA5C-EBF9-44FA-9D6C-6F4904CB0EEB}" type="datetime1">
              <a:rPr lang="ja-JP" altLang="en-US">
                <a:solidFill>
                  <a:prstClr val="black">
                    <a:tint val="75000"/>
                  </a:prstClr>
                </a:solidFill>
              </a:rPr>
              <a:pPr>
                <a:defRPr/>
              </a:pPr>
              <a:t>2017/5/18</a:t>
            </a:fld>
            <a:endParaRPr lang="ja-JP" altLang="en-US" dirty="0">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19273EC9-FB1A-4DC7-BB9E-984688CDE03E}" type="slidenum">
              <a:rPr lang="ja-JP" altLang="en-US">
                <a:solidFill>
                  <a:prstClr val="black">
                    <a:tint val="75000"/>
                  </a:prstClr>
                </a:solidFill>
              </a:rPr>
              <a:pPr>
                <a:def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604169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763D21EB-B71A-49AE-A8E2-8A84CA89EC3F}" type="datetime1">
              <a:rPr lang="ja-JP" altLang="en-US">
                <a:solidFill>
                  <a:prstClr val="black">
                    <a:tint val="75000"/>
                  </a:prstClr>
                </a:solidFill>
              </a:rPr>
              <a:pPr>
                <a:defRPr/>
              </a:pPr>
              <a:t>2017/5/18</a:t>
            </a:fld>
            <a:endParaRPr lang="ja-JP" altLang="en-US" dirty="0">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D8BB2E8C-2F6F-49BE-B64C-512E36E9F838}" type="slidenum">
              <a:rPr lang="ja-JP" altLang="en-US">
                <a:solidFill>
                  <a:prstClr val="black">
                    <a:tint val="75000"/>
                  </a:prstClr>
                </a:solidFill>
              </a:rPr>
              <a:pPr>
                <a:def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0023017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F0B061E7-A352-4104-8D5C-74D04E3AFDC4}" type="datetime1">
              <a:rPr lang="ja-JP" altLang="en-US">
                <a:solidFill>
                  <a:prstClr val="black">
                    <a:tint val="75000"/>
                  </a:prstClr>
                </a:solidFill>
              </a:rPr>
              <a:pPr>
                <a:defRPr/>
              </a:pPr>
              <a:t>2017/5/18</a:t>
            </a:fld>
            <a:endParaRPr lang="ja-JP" altLang="en-US" dirty="0">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EEA495F5-CF64-4FBB-AB88-059DE6B18BC5}" type="slidenum">
              <a:rPr lang="ja-JP" altLang="en-US">
                <a:solidFill>
                  <a:prstClr val="black">
                    <a:tint val="75000"/>
                  </a:prstClr>
                </a:solidFill>
              </a:rPr>
              <a:pPr>
                <a:def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7981849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6FB18D1D-8531-484E-9479-2AC3D9101702}" type="datetime1">
              <a:rPr lang="ja-JP" altLang="en-US">
                <a:solidFill>
                  <a:prstClr val="black">
                    <a:tint val="75000"/>
                  </a:prstClr>
                </a:solidFill>
              </a:rPr>
              <a:pPr>
                <a:defRPr/>
              </a:pPr>
              <a:t>2017/5/18</a:t>
            </a:fld>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6F710057-EABA-4C97-ADA7-2AB5EF500CA6}" type="slidenum">
              <a:rPr lang="ja-JP" altLang="en-US">
                <a:solidFill>
                  <a:prstClr val="black">
                    <a:tint val="75000"/>
                  </a:prstClr>
                </a:solidFill>
              </a:rPr>
              <a:pPr>
                <a:def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4716779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95300" y="274639"/>
            <a:ext cx="652145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7AE5827D-ECC5-41FD-8530-013460885F08}" type="datetime1">
              <a:rPr lang="ja-JP" altLang="en-US">
                <a:solidFill>
                  <a:prstClr val="black">
                    <a:tint val="75000"/>
                  </a:prstClr>
                </a:solidFill>
              </a:rPr>
              <a:pPr>
                <a:defRPr/>
              </a:pPr>
              <a:t>2017/5/18</a:t>
            </a:fld>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2FD897EE-FFFF-4F18-B3A1-9A512BF1E328}" type="slidenum">
              <a:rPr lang="ja-JP" altLang="en-US">
                <a:solidFill>
                  <a:prstClr val="black">
                    <a:tint val="75000"/>
                  </a:prstClr>
                </a:solidFill>
              </a:rPr>
              <a:pPr>
                <a:def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502001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セクション見出し">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3504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246850" y="130175"/>
            <a:ext cx="7997031" cy="706438"/>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271728" y="1052514"/>
            <a:ext cx="4598723" cy="54006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1" y="1052514"/>
            <a:ext cx="4598723" cy="54006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a:xfrm>
            <a:off x="194337" y="6524625"/>
            <a:ext cx="2311400" cy="196850"/>
          </a:xfrm>
        </p:spPr>
        <p:txBody>
          <a:bodyPr/>
          <a:lstStyle>
            <a:lvl1pPr>
              <a:defRPr>
                <a:latin typeface="Arial" charset="0"/>
              </a:defRPr>
            </a:lvl1pPr>
          </a:lstStyle>
          <a:p>
            <a:pPr>
              <a:defRPr/>
            </a:pPr>
            <a:endParaRPr lang="en-US" altLang="ja-JP">
              <a:solidFill>
                <a:prstClr val="black">
                  <a:tint val="75000"/>
                </a:prstClr>
              </a:solidFill>
            </a:endParaRPr>
          </a:p>
        </p:txBody>
      </p:sp>
      <p:sp>
        <p:nvSpPr>
          <p:cNvPr id="6" name="フッター プレースホルダ 5"/>
          <p:cNvSpPr>
            <a:spLocks noGrp="1"/>
          </p:cNvSpPr>
          <p:nvPr>
            <p:ph type="ftr" sz="quarter" idx="11"/>
          </p:nvPr>
        </p:nvSpPr>
        <p:spPr>
          <a:xfrm>
            <a:off x="3384550" y="6524625"/>
            <a:ext cx="3136900" cy="196850"/>
          </a:xfrm>
        </p:spPr>
        <p:txBody>
          <a:bodyPr/>
          <a:lstStyle>
            <a:lvl1pPr>
              <a:defRPr>
                <a:latin typeface="Arial" charset="0"/>
              </a:defRPr>
            </a:lvl1pPr>
          </a:lstStyle>
          <a:p>
            <a:pPr>
              <a:defRPr/>
            </a:pPr>
            <a:endParaRPr lang="en-US" altLang="ja-JP">
              <a:solidFill>
                <a:prstClr val="black">
                  <a:tint val="75000"/>
                </a:prstClr>
              </a:solidFill>
            </a:endParaRPr>
          </a:p>
        </p:txBody>
      </p:sp>
      <p:sp>
        <p:nvSpPr>
          <p:cNvPr id="7" name="スライド番号プレースホルダ 6"/>
          <p:cNvSpPr>
            <a:spLocks noGrp="1"/>
          </p:cNvSpPr>
          <p:nvPr>
            <p:ph type="sldNum" sz="quarter" idx="12"/>
          </p:nvPr>
        </p:nvSpPr>
        <p:spPr/>
        <p:txBody>
          <a:bodyPr/>
          <a:lstStyle>
            <a:lvl1pPr>
              <a:defRPr/>
            </a:lvl1pPr>
          </a:lstStyle>
          <a:p>
            <a:pPr>
              <a:defRPr/>
            </a:pPr>
            <a:fld id="{A17D1DA2-B2CC-4187-AC5D-1542908C1BEC}" type="slidenum">
              <a:rPr lang="en-US" altLang="ja-JP">
                <a:solidFill>
                  <a:prstClr val="black">
                    <a:tint val="75000"/>
                  </a:prstClr>
                </a:solidFill>
              </a:rPr>
              <a:pPr>
                <a:defRPr/>
              </a:pPr>
              <a:t>‹#›</a:t>
            </a:fld>
            <a:endParaRPr lang="en-US" altLang="ja-JP" dirty="0">
              <a:solidFill>
                <a:prstClr val="black">
                  <a:tint val="75000"/>
                </a:prstClr>
              </a:solidFill>
            </a:endParaRPr>
          </a:p>
        </p:txBody>
      </p:sp>
    </p:spTree>
    <p:extLst>
      <p:ext uri="{BB962C8B-B14F-4D97-AF65-F5344CB8AC3E}">
        <p14:creationId xmlns:p14="http://schemas.microsoft.com/office/powerpoint/2010/main" val="6361863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271727" y="115889"/>
            <a:ext cx="9362546" cy="6408737"/>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5"/>
          <p:cNvSpPr>
            <a:spLocks noGrp="1" noChangeArrowheads="1"/>
          </p:cNvSpPr>
          <p:nvPr>
            <p:ph type="sldNum" sz="quarter" idx="10"/>
          </p:nvPr>
        </p:nvSpPr>
        <p:spPr/>
        <p:txBody>
          <a:bodyPr/>
          <a:lstStyle>
            <a:lvl1pPr>
              <a:defRPr/>
            </a:lvl1pPr>
          </a:lstStyle>
          <a:p>
            <a:pPr>
              <a:defRPr/>
            </a:pPr>
            <a:fld id="{A1D72286-B21D-46A5-85FA-AFFA7AACF272}" type="slidenum">
              <a:rPr lang="en-US" altLang="ja-JP">
                <a:solidFill>
                  <a:prstClr val="black">
                    <a:tint val="75000"/>
                  </a:prstClr>
                </a:solidFill>
              </a:rPr>
              <a:pPr>
                <a:defRPr/>
              </a:pPr>
              <a:t>‹#›</a:t>
            </a:fld>
            <a:endParaRPr lang="en-US" altLang="ja-JP" dirty="0">
              <a:solidFill>
                <a:prstClr val="black">
                  <a:tint val="75000"/>
                </a:prstClr>
              </a:solidFill>
            </a:endParaRPr>
          </a:p>
        </p:txBody>
      </p:sp>
    </p:spTree>
    <p:extLst>
      <p:ext uri="{BB962C8B-B14F-4D97-AF65-F5344CB8AC3E}">
        <p14:creationId xmlns:p14="http://schemas.microsoft.com/office/powerpoint/2010/main" val="41201544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1246850" y="130175"/>
            <a:ext cx="7997031" cy="706438"/>
          </a:xfrm>
        </p:spPr>
        <p:txBody>
          <a:bodyPr/>
          <a:lstStyle/>
          <a:p>
            <a:r>
              <a:rPr lang="ja-JP" altLang="en-US"/>
              <a:t>マスター タイトルの書式設定</a:t>
            </a:r>
          </a:p>
        </p:txBody>
      </p:sp>
      <p:sp>
        <p:nvSpPr>
          <p:cNvPr id="3" name="表プレースホルダー 2"/>
          <p:cNvSpPr>
            <a:spLocks noGrp="1"/>
          </p:cNvSpPr>
          <p:nvPr>
            <p:ph type="tbl" idx="1"/>
          </p:nvPr>
        </p:nvSpPr>
        <p:spPr>
          <a:xfrm>
            <a:off x="271727" y="1052514"/>
            <a:ext cx="9362546" cy="5400675"/>
          </a:xfrm>
        </p:spPr>
        <p:txBody>
          <a:bodyPr/>
          <a:lstStyle/>
          <a:p>
            <a:endParaRPr lang="ja-JP" altLang="en-US"/>
          </a:p>
        </p:txBody>
      </p:sp>
      <p:sp>
        <p:nvSpPr>
          <p:cNvPr id="4" name="日付プレースホルダー 3"/>
          <p:cNvSpPr>
            <a:spLocks noGrp="1"/>
          </p:cNvSpPr>
          <p:nvPr>
            <p:ph type="dt" sz="half" idx="10"/>
          </p:nvPr>
        </p:nvSpPr>
        <p:spPr>
          <a:xfrm>
            <a:off x="194337" y="6524625"/>
            <a:ext cx="2311400" cy="196850"/>
          </a:xfrm>
        </p:spPr>
        <p:txBody>
          <a:bodyPr/>
          <a:lstStyle>
            <a:lvl1pPr>
              <a:defRPr/>
            </a:lvl1pPr>
          </a:lstStyle>
          <a:p>
            <a:endParaRPr lang="en-US" altLang="ja-JP">
              <a:solidFill>
                <a:prstClr val="black">
                  <a:tint val="75000"/>
                </a:prstClr>
              </a:solidFill>
            </a:endParaRPr>
          </a:p>
        </p:txBody>
      </p:sp>
      <p:sp>
        <p:nvSpPr>
          <p:cNvPr id="5" name="フッター プレースホルダー 4"/>
          <p:cNvSpPr>
            <a:spLocks noGrp="1"/>
          </p:cNvSpPr>
          <p:nvPr>
            <p:ph type="ftr" sz="quarter" idx="11"/>
          </p:nvPr>
        </p:nvSpPr>
        <p:spPr>
          <a:xfrm>
            <a:off x="3384550" y="6524625"/>
            <a:ext cx="3136900" cy="196850"/>
          </a:xfrm>
        </p:spPr>
        <p:txBody>
          <a:bodyPr/>
          <a:lstStyle>
            <a:lvl1pPr>
              <a:defRPr/>
            </a:lvl1pPr>
          </a:lstStyle>
          <a:p>
            <a:endParaRPr lang="en-US" altLang="ja-JP">
              <a:solidFill>
                <a:prstClr val="black">
                  <a:tint val="75000"/>
                </a:prstClr>
              </a:solidFill>
            </a:endParaRPr>
          </a:p>
        </p:txBody>
      </p:sp>
      <p:sp>
        <p:nvSpPr>
          <p:cNvPr id="6" name="スライド番号プレースホルダー 5"/>
          <p:cNvSpPr>
            <a:spLocks noGrp="1"/>
          </p:cNvSpPr>
          <p:nvPr>
            <p:ph type="sldNum" sz="quarter" idx="12"/>
          </p:nvPr>
        </p:nvSpPr>
        <p:spPr>
          <a:xfrm>
            <a:off x="7517210" y="6535739"/>
            <a:ext cx="2311400" cy="268287"/>
          </a:xfrm>
        </p:spPr>
        <p:txBody>
          <a:bodyPr/>
          <a:lstStyle>
            <a:lvl1pPr>
              <a:defRPr/>
            </a:lvl1pPr>
          </a:lstStyle>
          <a:p>
            <a:fld id="{AFDD45F7-CD54-4BF1-A837-EEF4F8AE10BD}" type="slidenum">
              <a:rPr lang="en-US" altLang="ja-JP">
                <a:solidFill>
                  <a:prstClr val="black">
                    <a:tint val="75000"/>
                  </a:prstClr>
                </a:solidFill>
              </a:rPr>
              <a:pPr/>
              <a:t>‹#›</a:t>
            </a:fld>
            <a:endParaRPr lang="en-US" altLang="ja-JP">
              <a:solidFill>
                <a:prstClr val="black">
                  <a:tint val="75000"/>
                </a:prstClr>
              </a:solidFill>
            </a:endParaRPr>
          </a:p>
        </p:txBody>
      </p:sp>
    </p:spTree>
    <p:extLst>
      <p:ext uri="{BB962C8B-B14F-4D97-AF65-F5344CB8AC3E}">
        <p14:creationId xmlns:p14="http://schemas.microsoft.com/office/powerpoint/2010/main" val="651768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30"/>
            <a:ext cx="8420100" cy="1470025"/>
          </a:xfrm>
        </p:spPr>
        <p:txBody>
          <a:bodyPr/>
          <a:lstStyle>
            <a:lvl1pPr>
              <a:defRPr>
                <a:solidFill>
                  <a:schemeClr val="tx1"/>
                </a:solidFill>
              </a:defRPr>
            </a:lvl1pPr>
          </a:lstStyle>
          <a:p>
            <a:r>
              <a:rPr lang="ja-JP" altLang="en-US"/>
              <a:t>マスタ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a:defRPr/>
            </a:pPr>
            <a:fld id="{C2F91E3D-7487-403E-89E7-085120201F09}" type="datetime1">
              <a:rPr lang="ja-JP" altLang="en-US" smtClean="0"/>
              <a:pPr>
                <a:defRPr/>
              </a:pPr>
              <a:t>2017/5/18</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591AF6D9-DD9A-48E1-A3D5-92D92873218B}" type="slidenum">
              <a:rPr lang="ja-JP" altLang="en-US">
                <a:solidFill>
                  <a:prstClr val="black"/>
                </a:solidFill>
              </a:rPr>
              <a:pPr>
                <a:defRPr/>
              </a:pPr>
              <a:t>‹#›</a:t>
            </a:fld>
            <a:endParaRPr lang="ja-JP" altLang="en-US">
              <a:solidFill>
                <a:prstClr val="black"/>
              </a:solidFill>
            </a:endParaRPr>
          </a:p>
        </p:txBody>
      </p:sp>
      <p:pic>
        <p:nvPicPr>
          <p:cNvPr id="7" name="Picture 2" descr="PPT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6988"/>
            <a:ext cx="99060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9266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2800" b="1">
                <a:effectLst>
                  <a:outerShdw blurRad="38100" dist="38100" dir="2700000" algn="tl">
                    <a:srgbClr val="000000">
                      <a:alpha val="43137"/>
                    </a:srgbClr>
                  </a:outerShdw>
                </a:effectLst>
              </a:defRPr>
            </a:lvl1pPr>
          </a:lstStyle>
          <a:p>
            <a:r>
              <a:rPr lang="ja-JP" altLang="en-US"/>
              <a:t>マスタ タイトルの書式設定</a:t>
            </a:r>
          </a:p>
        </p:txBody>
      </p:sp>
      <p:sp>
        <p:nvSpPr>
          <p:cNvPr id="3" name="コンテンツ プレースホルダ 2"/>
          <p:cNvSpPr>
            <a:spLocks noGrp="1"/>
          </p:cNvSpPr>
          <p:nvPr>
            <p:ph idx="1"/>
          </p:nvPr>
        </p:nvSpPr>
        <p:spPr/>
        <p:txBody>
          <a:bodyPr/>
          <a:lstStyle>
            <a:lvl1pPr marL="179388" indent="-179388">
              <a:spcBef>
                <a:spcPts val="800"/>
              </a:spcBef>
              <a:defRPr sz="1800"/>
            </a:lvl1pPr>
            <a:lvl2pPr marL="536575" indent="-179388">
              <a:spcBef>
                <a:spcPts val="800"/>
              </a:spcBef>
              <a:buFont typeface="Wingdings" pitchFamily="2" charset="2"/>
              <a:buChar char="Ø"/>
              <a:defRPr sz="1800"/>
            </a:lvl2pPr>
            <a:lvl3pPr marL="893763" indent="-177800">
              <a:spcBef>
                <a:spcPts val="800"/>
              </a:spcBef>
              <a:buFont typeface="Wingdings" pitchFamily="2" charset="2"/>
              <a:buChar char="ü"/>
              <a:defRPr sz="1800"/>
            </a:lvl3pPr>
            <a:lvl4pPr marL="1252538" indent="-179388">
              <a:spcBef>
                <a:spcPts val="800"/>
              </a:spcBef>
              <a:defRPr sz="1800"/>
            </a:lvl4pPr>
            <a:lvl5pPr marL="1609725" indent="-177800">
              <a:spcBef>
                <a:spcPts val="800"/>
              </a:spcBef>
              <a:defRPr sz="1800"/>
            </a:lvl5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EAC99746-7031-4391-AE2D-B8E533F3CA78}" type="datetime1">
              <a:rPr lang="ja-JP" altLang="en-US" smtClean="0"/>
              <a:pPr>
                <a:defRPr/>
              </a:pPr>
              <a:t>2017/5/18</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F5C0C1E7-7724-4210-ACF8-E30BECC43A04}" type="slidenum">
              <a:rPr lang="ja-JP" altLang="en-US">
                <a:solidFill>
                  <a:prstClr val="black"/>
                </a:solidFill>
              </a:rPr>
              <a:pPr>
                <a:defRPr/>
              </a:pPr>
              <a:t>‹#›</a:t>
            </a:fld>
            <a:endParaRPr lang="ja-JP" altLang="en-US">
              <a:solidFill>
                <a:prstClr val="black"/>
              </a:solidFill>
            </a:endParaRPr>
          </a:p>
        </p:txBody>
      </p:sp>
    </p:spTree>
    <p:extLst>
      <p:ext uri="{BB962C8B-B14F-4D97-AF65-F5344CB8AC3E}">
        <p14:creationId xmlns:p14="http://schemas.microsoft.com/office/powerpoint/2010/main" val="12729446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タイトルとコンテンツ（インデントなし）">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2800">
                <a:effectLst>
                  <a:outerShdw blurRad="38100" dist="38100" dir="2700000" algn="tl">
                    <a:srgbClr val="000000">
                      <a:alpha val="43137"/>
                    </a:srgbClr>
                  </a:outerShdw>
                </a:effectLst>
              </a:defRPr>
            </a:lvl1pPr>
          </a:lstStyle>
          <a:p>
            <a:r>
              <a:rPr lang="ja-JP" altLang="en-US"/>
              <a:t>マスタ タイトルの書式設定</a:t>
            </a:r>
          </a:p>
        </p:txBody>
      </p:sp>
      <p:sp>
        <p:nvSpPr>
          <p:cNvPr id="3" name="コンテンツ プレースホルダ 2"/>
          <p:cNvSpPr>
            <a:spLocks noGrp="1"/>
          </p:cNvSpPr>
          <p:nvPr>
            <p:ph idx="1"/>
          </p:nvPr>
        </p:nvSpPr>
        <p:spPr/>
        <p:txBody>
          <a:bodyPr/>
          <a:lstStyle>
            <a:lvl1pPr marL="0" indent="0">
              <a:spcBef>
                <a:spcPts val="800"/>
              </a:spcBef>
              <a:buNone/>
              <a:defRPr sz="1800"/>
            </a:lvl1pPr>
            <a:lvl2pPr marL="536575" indent="-179388">
              <a:spcBef>
                <a:spcPts val="800"/>
              </a:spcBef>
              <a:buFont typeface="Wingdings" pitchFamily="2" charset="2"/>
              <a:buChar char="Ø"/>
              <a:defRPr sz="1800"/>
            </a:lvl2pPr>
            <a:lvl3pPr marL="893763" indent="-177800">
              <a:spcBef>
                <a:spcPts val="800"/>
              </a:spcBef>
              <a:buFont typeface="Wingdings" pitchFamily="2" charset="2"/>
              <a:buChar char="ü"/>
              <a:defRPr sz="1800"/>
            </a:lvl3pPr>
            <a:lvl4pPr marL="1252538" indent="-179388">
              <a:spcBef>
                <a:spcPts val="800"/>
              </a:spcBef>
              <a:defRPr sz="1800"/>
            </a:lvl4pPr>
            <a:lvl5pPr marL="1609725" indent="-177800">
              <a:spcBef>
                <a:spcPts val="800"/>
              </a:spcBef>
              <a:defRPr sz="1800"/>
            </a:lvl5pPr>
          </a:lstStyle>
          <a:p>
            <a:pPr lvl="0"/>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9B25778-644E-4795-AB53-DF5BB777620F}" type="datetime1">
              <a:rPr lang="ja-JP" altLang="en-US" smtClean="0"/>
              <a:pPr>
                <a:defRPr/>
              </a:pPr>
              <a:t>2017/5/18</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66E71DA-259C-4890-A978-0ACAC8AC4011}" type="slidenum">
              <a:rPr lang="ja-JP" altLang="en-US">
                <a:solidFill>
                  <a:prstClr val="black"/>
                </a:solidFill>
              </a:rPr>
              <a:pPr>
                <a:defRPr/>
              </a:pPr>
              <a:t>‹#›</a:t>
            </a:fld>
            <a:endParaRPr lang="ja-JP" altLang="en-US">
              <a:solidFill>
                <a:prstClr val="black"/>
              </a:solidFill>
            </a:endParaRPr>
          </a:p>
        </p:txBody>
      </p:sp>
    </p:spTree>
    <p:extLst>
      <p:ext uri="{BB962C8B-B14F-4D97-AF65-F5344CB8AC3E}">
        <p14:creationId xmlns:p14="http://schemas.microsoft.com/office/powerpoint/2010/main" val="17034698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2800">
                <a:effectLst>
                  <a:outerShdw blurRad="38100" dist="38100" dir="2700000" algn="tl">
                    <a:srgbClr val="000000">
                      <a:alpha val="43137"/>
                    </a:srgbClr>
                  </a:outerShdw>
                </a:effectLst>
              </a:defRPr>
            </a:lvl1pPr>
          </a:lstStyle>
          <a:p>
            <a:r>
              <a:rPr lang="ja-JP" altLang="en-US"/>
              <a:t>マスタ タイトルの書式設定</a:t>
            </a:r>
          </a:p>
        </p:txBody>
      </p:sp>
      <p:sp>
        <p:nvSpPr>
          <p:cNvPr id="3" name="日付プレースホルダ 3"/>
          <p:cNvSpPr>
            <a:spLocks noGrp="1"/>
          </p:cNvSpPr>
          <p:nvPr>
            <p:ph type="dt" sz="half" idx="10"/>
          </p:nvPr>
        </p:nvSpPr>
        <p:spPr/>
        <p:txBody>
          <a:bodyPr/>
          <a:lstStyle>
            <a:lvl1pPr>
              <a:defRPr/>
            </a:lvl1pPr>
          </a:lstStyle>
          <a:p>
            <a:pPr>
              <a:defRPr/>
            </a:pPr>
            <a:fld id="{70A4B318-3E6A-4BF8-AC0D-752B9401A54E}" type="datetime1">
              <a:rPr lang="ja-JP" altLang="en-US" smtClean="0"/>
              <a:pPr>
                <a:defRPr/>
              </a:pPr>
              <a:t>2017/5/18</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66092DFC-3075-40E2-B47B-80472ADF2DBA}" type="slidenum">
              <a:rPr lang="ja-JP" altLang="en-US">
                <a:solidFill>
                  <a:prstClr val="black"/>
                </a:solidFill>
              </a:rPr>
              <a:pPr>
                <a:defRPr/>
              </a:pPr>
              <a:t>‹#›</a:t>
            </a:fld>
            <a:endParaRPr lang="ja-JP" altLang="en-US">
              <a:solidFill>
                <a:prstClr val="black"/>
              </a:solidFill>
            </a:endParaRPr>
          </a:p>
        </p:txBody>
      </p:sp>
    </p:spTree>
    <p:extLst>
      <p:ext uri="{BB962C8B-B14F-4D97-AF65-F5344CB8AC3E}">
        <p14:creationId xmlns:p14="http://schemas.microsoft.com/office/powerpoint/2010/main" val="32256720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03BEF67B-5E02-4B53-BFA8-A3262937CC80}" type="datetime1">
              <a:rPr lang="ja-JP" altLang="en-US" smtClean="0"/>
              <a:pPr>
                <a:defRPr/>
              </a:pPr>
              <a:t>2017/5/18</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7714950E-3E9A-41CC-9C9C-BCCBA8D3FBB6}" type="slidenum">
              <a:rPr lang="ja-JP" altLang="en-US">
                <a:solidFill>
                  <a:prstClr val="black"/>
                </a:solidFill>
              </a:rPr>
              <a:pPr>
                <a:defRPr/>
              </a:pPr>
              <a:t>‹#›</a:t>
            </a:fld>
            <a:endParaRPr lang="ja-JP" altLang="en-US">
              <a:solidFill>
                <a:prstClr val="black"/>
              </a:solidFill>
            </a:endParaRPr>
          </a:p>
        </p:txBody>
      </p:sp>
    </p:spTree>
    <p:extLst>
      <p:ext uri="{BB962C8B-B14F-4D97-AF65-F5344CB8AC3E}">
        <p14:creationId xmlns:p14="http://schemas.microsoft.com/office/powerpoint/2010/main" val="13396920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a:xfrm>
            <a:off x="0" y="6492876"/>
            <a:ext cx="2311400" cy="365125"/>
          </a:xfrm>
          <a:prstGeom prst="rect">
            <a:avLst/>
          </a:prstGeom>
        </p:spPr>
        <p:txBody>
          <a:bodyPr/>
          <a:lstStyle/>
          <a:p>
            <a:endParaRPr lang="ja-JP" altLang="en-US"/>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BED75559-32F5-4657-8849-F5E88CA749E1}"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9631133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セクション見出し">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887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セクション見出し">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5829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742957" y="609602"/>
            <a:ext cx="8500931" cy="658813"/>
          </a:xfrm>
        </p:spPr>
        <p:txBody>
          <a:bodyPr/>
          <a:lstStyle/>
          <a:p>
            <a:r>
              <a:rPr lang="ja-JP" altLang="en-US"/>
              <a:t>マスター タイトルの書式設定</a:t>
            </a:r>
          </a:p>
        </p:txBody>
      </p:sp>
      <p:sp>
        <p:nvSpPr>
          <p:cNvPr id="3" name="表プレースホルダー 2"/>
          <p:cNvSpPr>
            <a:spLocks noGrp="1"/>
          </p:cNvSpPr>
          <p:nvPr>
            <p:ph type="tbl" idx="1"/>
          </p:nvPr>
        </p:nvSpPr>
        <p:spPr>
          <a:xfrm>
            <a:off x="742950" y="1341438"/>
            <a:ext cx="8420100" cy="4754562"/>
          </a:xfrm>
        </p:spPr>
        <p:txBody>
          <a:bodyPr/>
          <a:lstStyle/>
          <a:p>
            <a:endParaRPr lang="ja-JP" altLang="en-US"/>
          </a:p>
        </p:txBody>
      </p:sp>
      <p:sp>
        <p:nvSpPr>
          <p:cNvPr id="4" name="日付プレースホルダー 3"/>
          <p:cNvSpPr>
            <a:spLocks noGrp="1"/>
          </p:cNvSpPr>
          <p:nvPr>
            <p:ph type="dt" sz="half" idx="10"/>
          </p:nvPr>
        </p:nvSpPr>
        <p:spPr>
          <a:xfrm>
            <a:off x="742950" y="6248400"/>
            <a:ext cx="2063750" cy="457200"/>
          </a:xfrm>
        </p:spPr>
        <p:txBody>
          <a:bodyPr/>
          <a:lstStyle>
            <a:lvl1pPr>
              <a:defRPr/>
            </a:lvl1pPr>
          </a:lstStyle>
          <a:p>
            <a:endParaRPr lang="en-US" altLang="ja-JP">
              <a:solidFill>
                <a:prstClr val="black">
                  <a:tint val="75000"/>
                </a:prstClr>
              </a:solidFill>
            </a:endParaRPr>
          </a:p>
        </p:txBody>
      </p:sp>
      <p:sp>
        <p:nvSpPr>
          <p:cNvPr id="5" name="フッター プレースホルダー 4"/>
          <p:cNvSpPr>
            <a:spLocks noGrp="1"/>
          </p:cNvSpPr>
          <p:nvPr>
            <p:ph type="ftr" sz="quarter" idx="11"/>
          </p:nvPr>
        </p:nvSpPr>
        <p:spPr>
          <a:xfrm>
            <a:off x="3384550" y="6248400"/>
            <a:ext cx="3136900" cy="457200"/>
          </a:xfrm>
        </p:spPr>
        <p:txBody>
          <a:bodyPr/>
          <a:lstStyle>
            <a:lvl1pPr>
              <a:defRPr/>
            </a:lvl1pPr>
          </a:lstStyle>
          <a:p>
            <a:endParaRPr lang="en-US" altLang="ja-JP">
              <a:solidFill>
                <a:prstClr val="black">
                  <a:tint val="75000"/>
                </a:prstClr>
              </a:solidFill>
            </a:endParaRPr>
          </a:p>
        </p:txBody>
      </p:sp>
      <p:sp>
        <p:nvSpPr>
          <p:cNvPr id="6" name="スライド番号プレースホルダー 5"/>
          <p:cNvSpPr>
            <a:spLocks noGrp="1"/>
          </p:cNvSpPr>
          <p:nvPr>
            <p:ph type="sldNum" sz="quarter" idx="12"/>
          </p:nvPr>
        </p:nvSpPr>
        <p:spPr>
          <a:xfrm>
            <a:off x="7842250" y="6597650"/>
            <a:ext cx="2063750" cy="260350"/>
          </a:xfrm>
        </p:spPr>
        <p:txBody>
          <a:bodyPr/>
          <a:lstStyle>
            <a:lvl1pPr>
              <a:defRPr/>
            </a:lvl1pPr>
          </a:lstStyle>
          <a:p>
            <a:fld id="{6018F479-BC66-4A1E-9AA2-81D29A443D42}" type="slidenum">
              <a:rPr lang="ja-JP" altLang="en-US">
                <a:solidFill>
                  <a:prstClr val="black">
                    <a:tint val="75000"/>
                  </a:prstClr>
                </a:solidFill>
              </a:rPr>
              <a:pPr/>
              <a:t>‹#›</a:t>
            </a:fld>
            <a:endParaRPr lang="en-US" altLang="ja-JP">
              <a:solidFill>
                <a:prstClr val="black">
                  <a:tint val="75000"/>
                </a:prstClr>
              </a:solidFill>
            </a:endParaRPr>
          </a:p>
        </p:txBody>
      </p:sp>
    </p:spTree>
    <p:extLst>
      <p:ext uri="{BB962C8B-B14F-4D97-AF65-F5344CB8AC3E}">
        <p14:creationId xmlns:p14="http://schemas.microsoft.com/office/powerpoint/2010/main" val="24012269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30"/>
            <a:ext cx="8420100" cy="1470025"/>
          </a:xfrm>
        </p:spPr>
        <p:txBody>
          <a:bodyPr/>
          <a:lstStyle>
            <a:lvl1pPr>
              <a:defRPr>
                <a:solidFill>
                  <a:schemeClr val="tx1"/>
                </a:solidFill>
              </a:defRPr>
            </a:lvl1pPr>
          </a:lstStyle>
          <a:p>
            <a:r>
              <a:rPr lang="ja-JP" altLang="en-US"/>
              <a:t>マスタ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a:defRPr/>
            </a:pPr>
            <a:fld id="{C2F91E3D-7487-403E-89E7-085120201F09}" type="datetime1">
              <a:rPr lang="ja-JP" altLang="en-US" smtClean="0"/>
              <a:pPr>
                <a:defRPr/>
              </a:pPr>
              <a:t>2017/5/18</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591AF6D9-DD9A-48E1-A3D5-92D92873218B}" type="slidenum">
              <a:rPr lang="ja-JP" altLang="en-US">
                <a:solidFill>
                  <a:prstClr val="black"/>
                </a:solidFill>
              </a:rPr>
              <a:pPr>
                <a:defRPr/>
              </a:pPr>
              <a:t>‹#›</a:t>
            </a:fld>
            <a:endParaRPr lang="ja-JP" altLang="en-US">
              <a:solidFill>
                <a:prstClr val="black"/>
              </a:solidFill>
            </a:endParaRPr>
          </a:p>
        </p:txBody>
      </p:sp>
      <p:pic>
        <p:nvPicPr>
          <p:cNvPr id="7" name="Picture 2" descr="PPT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6988"/>
            <a:ext cx="99060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18009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2800" b="1">
                <a:effectLst>
                  <a:outerShdw blurRad="38100" dist="38100" dir="2700000" algn="tl">
                    <a:srgbClr val="000000">
                      <a:alpha val="43137"/>
                    </a:srgbClr>
                  </a:outerShdw>
                </a:effectLst>
              </a:defRPr>
            </a:lvl1pPr>
          </a:lstStyle>
          <a:p>
            <a:r>
              <a:rPr lang="ja-JP" altLang="en-US"/>
              <a:t>マスタ タイトルの書式設定</a:t>
            </a:r>
          </a:p>
        </p:txBody>
      </p:sp>
      <p:sp>
        <p:nvSpPr>
          <p:cNvPr id="3" name="コンテンツ プレースホルダ 2"/>
          <p:cNvSpPr>
            <a:spLocks noGrp="1"/>
          </p:cNvSpPr>
          <p:nvPr>
            <p:ph idx="1"/>
          </p:nvPr>
        </p:nvSpPr>
        <p:spPr/>
        <p:txBody>
          <a:bodyPr/>
          <a:lstStyle>
            <a:lvl1pPr marL="179388" indent="-179388">
              <a:spcBef>
                <a:spcPts val="800"/>
              </a:spcBef>
              <a:defRPr sz="1800"/>
            </a:lvl1pPr>
            <a:lvl2pPr marL="536575" indent="-179388">
              <a:spcBef>
                <a:spcPts val="800"/>
              </a:spcBef>
              <a:buFont typeface="Wingdings" pitchFamily="2" charset="2"/>
              <a:buChar char="Ø"/>
              <a:defRPr sz="1800"/>
            </a:lvl2pPr>
            <a:lvl3pPr marL="893763" indent="-177800">
              <a:spcBef>
                <a:spcPts val="800"/>
              </a:spcBef>
              <a:buFont typeface="Wingdings" pitchFamily="2" charset="2"/>
              <a:buChar char="ü"/>
              <a:defRPr sz="1800"/>
            </a:lvl3pPr>
            <a:lvl4pPr marL="1252538" indent="-179388">
              <a:spcBef>
                <a:spcPts val="800"/>
              </a:spcBef>
              <a:defRPr sz="1800"/>
            </a:lvl4pPr>
            <a:lvl5pPr marL="1609725" indent="-177800">
              <a:spcBef>
                <a:spcPts val="800"/>
              </a:spcBef>
              <a:defRPr sz="1800"/>
            </a:lvl5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EAC99746-7031-4391-AE2D-B8E533F3CA78}" type="datetime1">
              <a:rPr lang="ja-JP" altLang="en-US" smtClean="0"/>
              <a:pPr>
                <a:defRPr/>
              </a:pPr>
              <a:t>2017/5/18</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F5C0C1E7-7724-4210-ACF8-E30BECC43A04}" type="slidenum">
              <a:rPr lang="ja-JP" altLang="en-US">
                <a:solidFill>
                  <a:prstClr val="black"/>
                </a:solidFill>
              </a:rPr>
              <a:pPr>
                <a:defRPr/>
              </a:pPr>
              <a:t>‹#›</a:t>
            </a:fld>
            <a:endParaRPr lang="ja-JP" altLang="en-US">
              <a:solidFill>
                <a:prstClr val="black"/>
              </a:solidFill>
            </a:endParaRPr>
          </a:p>
        </p:txBody>
      </p:sp>
    </p:spTree>
    <p:extLst>
      <p:ext uri="{BB962C8B-B14F-4D97-AF65-F5344CB8AC3E}">
        <p14:creationId xmlns:p14="http://schemas.microsoft.com/office/powerpoint/2010/main" val="38120256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タイトルとコンテンツ（インデントなし）">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2800">
                <a:effectLst>
                  <a:outerShdw blurRad="38100" dist="38100" dir="2700000" algn="tl">
                    <a:srgbClr val="000000">
                      <a:alpha val="43137"/>
                    </a:srgbClr>
                  </a:outerShdw>
                </a:effectLst>
              </a:defRPr>
            </a:lvl1pPr>
          </a:lstStyle>
          <a:p>
            <a:r>
              <a:rPr lang="ja-JP" altLang="en-US"/>
              <a:t>マスタ タイトルの書式設定</a:t>
            </a:r>
          </a:p>
        </p:txBody>
      </p:sp>
      <p:sp>
        <p:nvSpPr>
          <p:cNvPr id="3" name="コンテンツ プレースホルダ 2"/>
          <p:cNvSpPr>
            <a:spLocks noGrp="1"/>
          </p:cNvSpPr>
          <p:nvPr>
            <p:ph idx="1"/>
          </p:nvPr>
        </p:nvSpPr>
        <p:spPr/>
        <p:txBody>
          <a:bodyPr/>
          <a:lstStyle>
            <a:lvl1pPr marL="0" indent="0">
              <a:spcBef>
                <a:spcPts val="800"/>
              </a:spcBef>
              <a:buNone/>
              <a:defRPr sz="1800"/>
            </a:lvl1pPr>
            <a:lvl2pPr marL="536575" indent="-179388">
              <a:spcBef>
                <a:spcPts val="800"/>
              </a:spcBef>
              <a:buFont typeface="Wingdings" pitchFamily="2" charset="2"/>
              <a:buChar char="Ø"/>
              <a:defRPr sz="1800"/>
            </a:lvl2pPr>
            <a:lvl3pPr marL="893763" indent="-177800">
              <a:spcBef>
                <a:spcPts val="800"/>
              </a:spcBef>
              <a:buFont typeface="Wingdings" pitchFamily="2" charset="2"/>
              <a:buChar char="ü"/>
              <a:defRPr sz="1800"/>
            </a:lvl3pPr>
            <a:lvl4pPr marL="1252538" indent="-179388">
              <a:spcBef>
                <a:spcPts val="800"/>
              </a:spcBef>
              <a:defRPr sz="1800"/>
            </a:lvl4pPr>
            <a:lvl5pPr marL="1609725" indent="-177800">
              <a:spcBef>
                <a:spcPts val="800"/>
              </a:spcBef>
              <a:defRPr sz="1800"/>
            </a:lvl5pPr>
          </a:lstStyle>
          <a:p>
            <a:pPr lvl="0"/>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9B25778-644E-4795-AB53-DF5BB777620F}" type="datetime1">
              <a:rPr lang="ja-JP" altLang="en-US" smtClean="0"/>
              <a:pPr>
                <a:defRPr/>
              </a:pPr>
              <a:t>2017/5/18</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66E71DA-259C-4890-A978-0ACAC8AC4011}" type="slidenum">
              <a:rPr lang="ja-JP" altLang="en-US">
                <a:solidFill>
                  <a:prstClr val="black"/>
                </a:solidFill>
              </a:rPr>
              <a:pPr>
                <a:defRPr/>
              </a:pPr>
              <a:t>‹#›</a:t>
            </a:fld>
            <a:endParaRPr lang="ja-JP" altLang="en-US">
              <a:solidFill>
                <a:prstClr val="black"/>
              </a:solidFill>
            </a:endParaRPr>
          </a:p>
        </p:txBody>
      </p:sp>
    </p:spTree>
    <p:extLst>
      <p:ext uri="{BB962C8B-B14F-4D97-AF65-F5344CB8AC3E}">
        <p14:creationId xmlns:p14="http://schemas.microsoft.com/office/powerpoint/2010/main" val="539907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2800">
                <a:effectLst>
                  <a:outerShdw blurRad="38100" dist="38100" dir="2700000" algn="tl">
                    <a:srgbClr val="000000">
                      <a:alpha val="43137"/>
                    </a:srgbClr>
                  </a:outerShdw>
                </a:effectLst>
              </a:defRPr>
            </a:lvl1pPr>
          </a:lstStyle>
          <a:p>
            <a:r>
              <a:rPr lang="ja-JP" altLang="en-US"/>
              <a:t>マスタ タイトルの書式設定</a:t>
            </a:r>
          </a:p>
        </p:txBody>
      </p:sp>
      <p:sp>
        <p:nvSpPr>
          <p:cNvPr id="3" name="日付プレースホルダ 3"/>
          <p:cNvSpPr>
            <a:spLocks noGrp="1"/>
          </p:cNvSpPr>
          <p:nvPr>
            <p:ph type="dt" sz="half" idx="10"/>
          </p:nvPr>
        </p:nvSpPr>
        <p:spPr/>
        <p:txBody>
          <a:bodyPr/>
          <a:lstStyle>
            <a:lvl1pPr>
              <a:defRPr/>
            </a:lvl1pPr>
          </a:lstStyle>
          <a:p>
            <a:pPr>
              <a:defRPr/>
            </a:pPr>
            <a:fld id="{70A4B318-3E6A-4BF8-AC0D-752B9401A54E}" type="datetime1">
              <a:rPr lang="ja-JP" altLang="en-US" smtClean="0"/>
              <a:pPr>
                <a:defRPr/>
              </a:pPr>
              <a:t>2017/5/18</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66092DFC-3075-40E2-B47B-80472ADF2DBA}" type="slidenum">
              <a:rPr lang="ja-JP" altLang="en-US">
                <a:solidFill>
                  <a:prstClr val="black"/>
                </a:solidFill>
              </a:rPr>
              <a:pPr>
                <a:defRPr/>
              </a:pPr>
              <a:t>‹#›</a:t>
            </a:fld>
            <a:endParaRPr lang="ja-JP" altLang="en-US">
              <a:solidFill>
                <a:prstClr val="black"/>
              </a:solidFill>
            </a:endParaRPr>
          </a:p>
        </p:txBody>
      </p:sp>
    </p:spTree>
    <p:extLst>
      <p:ext uri="{BB962C8B-B14F-4D97-AF65-F5344CB8AC3E}">
        <p14:creationId xmlns:p14="http://schemas.microsoft.com/office/powerpoint/2010/main" val="20422242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03BEF67B-5E02-4B53-BFA8-A3262937CC80}" type="datetime1">
              <a:rPr lang="ja-JP" altLang="en-US" smtClean="0"/>
              <a:pPr>
                <a:defRPr/>
              </a:pPr>
              <a:t>2017/5/18</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7714950E-3E9A-41CC-9C9C-BCCBA8D3FBB6}" type="slidenum">
              <a:rPr lang="ja-JP" altLang="en-US">
                <a:solidFill>
                  <a:prstClr val="black"/>
                </a:solidFill>
              </a:rPr>
              <a:pPr>
                <a:defRPr/>
              </a:pPr>
              <a:t>‹#›</a:t>
            </a:fld>
            <a:endParaRPr lang="ja-JP" altLang="en-US">
              <a:solidFill>
                <a:prstClr val="black"/>
              </a:solidFill>
            </a:endParaRPr>
          </a:p>
        </p:txBody>
      </p:sp>
    </p:spTree>
    <p:extLst>
      <p:ext uri="{BB962C8B-B14F-4D97-AF65-F5344CB8AC3E}">
        <p14:creationId xmlns:p14="http://schemas.microsoft.com/office/powerpoint/2010/main" val="2840956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a:xfrm>
            <a:off x="0" y="6492876"/>
            <a:ext cx="2311400" cy="365125"/>
          </a:xfrm>
          <a:prstGeom prst="rect">
            <a:avLst/>
          </a:prstGeom>
        </p:spPr>
        <p:txBody>
          <a:bodyPr/>
          <a:lstStyle/>
          <a:p>
            <a:endParaRPr lang="ja-JP" altLang="en-US"/>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BED75559-32F5-4657-8849-F5E88CA749E1}"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372631602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セクション見出し">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27621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742957" y="609602"/>
            <a:ext cx="8500931" cy="658813"/>
          </a:xfrm>
        </p:spPr>
        <p:txBody>
          <a:bodyPr/>
          <a:lstStyle/>
          <a:p>
            <a:r>
              <a:rPr lang="ja-JP" altLang="en-US"/>
              <a:t>マスター タイトルの書式設定</a:t>
            </a:r>
          </a:p>
        </p:txBody>
      </p:sp>
      <p:sp>
        <p:nvSpPr>
          <p:cNvPr id="3" name="表プレースホルダー 2"/>
          <p:cNvSpPr>
            <a:spLocks noGrp="1"/>
          </p:cNvSpPr>
          <p:nvPr>
            <p:ph type="tbl" idx="1"/>
          </p:nvPr>
        </p:nvSpPr>
        <p:spPr>
          <a:xfrm>
            <a:off x="742950" y="1341438"/>
            <a:ext cx="8420100" cy="4754562"/>
          </a:xfrm>
        </p:spPr>
        <p:txBody>
          <a:bodyPr/>
          <a:lstStyle/>
          <a:p>
            <a:endParaRPr lang="ja-JP" altLang="en-US"/>
          </a:p>
        </p:txBody>
      </p:sp>
      <p:sp>
        <p:nvSpPr>
          <p:cNvPr id="4" name="日付プレースホルダー 3"/>
          <p:cNvSpPr>
            <a:spLocks noGrp="1"/>
          </p:cNvSpPr>
          <p:nvPr>
            <p:ph type="dt" sz="half" idx="10"/>
          </p:nvPr>
        </p:nvSpPr>
        <p:spPr>
          <a:xfrm>
            <a:off x="742950" y="6248400"/>
            <a:ext cx="2063750" cy="457200"/>
          </a:xfrm>
        </p:spPr>
        <p:txBody>
          <a:bodyPr/>
          <a:lstStyle>
            <a:lvl1pPr>
              <a:defRPr/>
            </a:lvl1pPr>
          </a:lstStyle>
          <a:p>
            <a:endParaRPr lang="en-US" altLang="ja-JP">
              <a:solidFill>
                <a:prstClr val="black">
                  <a:tint val="75000"/>
                </a:prstClr>
              </a:solidFill>
            </a:endParaRPr>
          </a:p>
        </p:txBody>
      </p:sp>
      <p:sp>
        <p:nvSpPr>
          <p:cNvPr id="5" name="フッター プレースホルダー 4"/>
          <p:cNvSpPr>
            <a:spLocks noGrp="1"/>
          </p:cNvSpPr>
          <p:nvPr>
            <p:ph type="ftr" sz="quarter" idx="11"/>
          </p:nvPr>
        </p:nvSpPr>
        <p:spPr>
          <a:xfrm>
            <a:off x="3384550" y="6248400"/>
            <a:ext cx="3136900" cy="457200"/>
          </a:xfrm>
        </p:spPr>
        <p:txBody>
          <a:bodyPr/>
          <a:lstStyle>
            <a:lvl1pPr>
              <a:defRPr/>
            </a:lvl1pPr>
          </a:lstStyle>
          <a:p>
            <a:endParaRPr lang="en-US" altLang="ja-JP">
              <a:solidFill>
                <a:prstClr val="black">
                  <a:tint val="75000"/>
                </a:prstClr>
              </a:solidFill>
            </a:endParaRPr>
          </a:p>
        </p:txBody>
      </p:sp>
      <p:sp>
        <p:nvSpPr>
          <p:cNvPr id="6" name="スライド番号プレースホルダー 5"/>
          <p:cNvSpPr>
            <a:spLocks noGrp="1"/>
          </p:cNvSpPr>
          <p:nvPr>
            <p:ph type="sldNum" sz="quarter" idx="12"/>
          </p:nvPr>
        </p:nvSpPr>
        <p:spPr>
          <a:xfrm>
            <a:off x="7842250" y="6597650"/>
            <a:ext cx="2063750" cy="260350"/>
          </a:xfrm>
        </p:spPr>
        <p:txBody>
          <a:bodyPr/>
          <a:lstStyle>
            <a:lvl1pPr>
              <a:defRPr/>
            </a:lvl1pPr>
          </a:lstStyle>
          <a:p>
            <a:fld id="{6018F479-BC66-4A1E-9AA2-81D29A443D42}" type="slidenum">
              <a:rPr lang="ja-JP" altLang="en-US">
                <a:solidFill>
                  <a:prstClr val="black">
                    <a:tint val="75000"/>
                  </a:prstClr>
                </a:solidFill>
              </a:rPr>
              <a:pPr/>
              <a:t>‹#›</a:t>
            </a:fld>
            <a:endParaRPr lang="en-US" altLang="ja-JP">
              <a:solidFill>
                <a:prstClr val="black">
                  <a:tint val="75000"/>
                </a:prstClr>
              </a:solidFill>
            </a:endParaRPr>
          </a:p>
        </p:txBody>
      </p:sp>
    </p:spTree>
    <p:extLst>
      <p:ext uri="{BB962C8B-B14F-4D97-AF65-F5344CB8AC3E}">
        <p14:creationId xmlns:p14="http://schemas.microsoft.com/office/powerpoint/2010/main" val="39959424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30"/>
            <a:ext cx="8420100" cy="1470025"/>
          </a:xfrm>
        </p:spPr>
        <p:txBody>
          <a:bodyPr/>
          <a:lstStyle>
            <a:lvl1pPr>
              <a:defRPr>
                <a:solidFill>
                  <a:schemeClr val="tx1"/>
                </a:solidFill>
              </a:defRPr>
            </a:lvl1pPr>
          </a:lstStyle>
          <a:p>
            <a:r>
              <a:rPr lang="ja-JP" altLang="en-US"/>
              <a:t>マスタ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a:defRPr/>
            </a:pPr>
            <a:fld id="{C2F91E3D-7487-403E-89E7-085120201F09}" type="datetime1">
              <a:rPr lang="ja-JP" altLang="en-US" smtClean="0"/>
              <a:pPr>
                <a:defRPr/>
              </a:pPr>
              <a:t>2017/5/18</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591AF6D9-DD9A-48E1-A3D5-92D92873218B}" type="slidenum">
              <a:rPr lang="ja-JP" altLang="en-US">
                <a:solidFill>
                  <a:prstClr val="black"/>
                </a:solidFill>
              </a:rPr>
              <a:pPr>
                <a:defRPr/>
              </a:pPr>
              <a:t>‹#›</a:t>
            </a:fld>
            <a:endParaRPr lang="ja-JP" altLang="en-US">
              <a:solidFill>
                <a:prstClr val="black"/>
              </a:solidFill>
            </a:endParaRPr>
          </a:p>
        </p:txBody>
      </p:sp>
      <p:pic>
        <p:nvPicPr>
          <p:cNvPr id="7" name="Picture 2" descr="PPT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6988"/>
            <a:ext cx="99060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314087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5" Type="http://schemas.openxmlformats.org/officeDocument/2006/relationships/slideLayout" Target="../slideLayouts/slideLayout95.xml"/><Relationship Id="rId10" Type="http://schemas.openxmlformats.org/officeDocument/2006/relationships/image" Target="../media/image11.jpeg"/><Relationship Id="rId4" Type="http://schemas.openxmlformats.org/officeDocument/2006/relationships/slideLayout" Target="../slideLayouts/slideLayout94.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5" Type="http://schemas.openxmlformats.org/officeDocument/2006/relationships/slideLayout" Target="../slideLayouts/slideLayout103.xml"/><Relationship Id="rId10" Type="http://schemas.openxmlformats.org/officeDocument/2006/relationships/image" Target="../media/image11.jpeg"/><Relationship Id="rId4" Type="http://schemas.openxmlformats.org/officeDocument/2006/relationships/slideLayout" Target="../slideLayouts/slideLayout102.xml"/><Relationship Id="rId9"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1.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gif"/><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17" Type="http://schemas.openxmlformats.org/officeDocument/2006/relationships/image" Target="../media/image6.gif"/><Relationship Id="rId2" Type="http://schemas.openxmlformats.org/officeDocument/2006/relationships/slideLayout" Target="../slideLayouts/slideLayout12.xml"/><Relationship Id="rId16" Type="http://schemas.openxmlformats.org/officeDocument/2006/relationships/image" Target="../media/image5.gif"/><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4.gif"/><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3.gi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7.jpe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9.jpe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8.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7.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image" Target="../media/image9.jpeg"/><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8.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7.jpe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image" Target="../media/image9.jpeg"/><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8.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6" Type="http://schemas.openxmlformats.org/officeDocument/2006/relationships/image" Target="../media/image10.gif"/><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theme" Target="../theme/theme7.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6" Type="http://schemas.openxmlformats.org/officeDocument/2006/relationships/image" Target="../media/image10.gif"/><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theme" Target="../theme/theme8.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5" Type="http://schemas.openxmlformats.org/officeDocument/2006/relationships/slideLayout" Target="../slideLayouts/slideLayout87.xml"/><Relationship Id="rId10" Type="http://schemas.openxmlformats.org/officeDocument/2006/relationships/image" Target="../media/image11.jpeg"/><Relationship Id="rId4" Type="http://schemas.openxmlformats.org/officeDocument/2006/relationships/slideLayout" Target="../slideLayouts/slideLayout86.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6922" r:id="rId1"/>
  </p:sldLayoutIdLst>
  <p:timing>
    <p:tnLst>
      <p:par>
        <p:cTn id="1" dur="indefinite" restart="never" nodeType="tmRoot"/>
      </p:par>
    </p:tnLst>
  </p:timing>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PPT4"/>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26988"/>
            <a:ext cx="99060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タイトル プレースホルダ 1"/>
          <p:cNvSpPr>
            <a:spLocks noGrp="1"/>
          </p:cNvSpPr>
          <p:nvPr>
            <p:ph type="title"/>
          </p:nvPr>
        </p:nvSpPr>
        <p:spPr bwMode="auto">
          <a:xfrm>
            <a:off x="341314" y="26988"/>
            <a:ext cx="919638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8" name="テキスト プレースホルダ 2"/>
          <p:cNvSpPr>
            <a:spLocks noGrp="1"/>
          </p:cNvSpPr>
          <p:nvPr>
            <p:ph type="body" idx="1"/>
          </p:nvPr>
        </p:nvSpPr>
        <p:spPr bwMode="auto">
          <a:xfrm>
            <a:off x="257175" y="857251"/>
            <a:ext cx="9410700"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95300" y="6492877"/>
            <a:ext cx="23114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ＭＳ Ｐゴシック" pitchFamily="50" charset="-128"/>
              </a:defRPr>
            </a:lvl1pPr>
          </a:lstStyle>
          <a:p>
            <a:pPr>
              <a:defRPr/>
            </a:pPr>
            <a:fld id="{D988598D-A35C-4485-A9C4-0200077E3F60}" type="datetime1">
              <a:rPr lang="ja-JP" altLang="en-US" smtClean="0"/>
              <a:pPr>
                <a:defRPr/>
              </a:pPr>
              <a:t>2017/5/18</a:t>
            </a:fld>
            <a:endParaRPr lang="ja-JP" altLang="en-US"/>
          </a:p>
        </p:txBody>
      </p:sp>
      <p:sp>
        <p:nvSpPr>
          <p:cNvPr id="5" name="フッター プレースホルダ 4"/>
          <p:cNvSpPr>
            <a:spLocks noGrp="1"/>
          </p:cNvSpPr>
          <p:nvPr>
            <p:ph type="ftr" sz="quarter" idx="3"/>
          </p:nvPr>
        </p:nvSpPr>
        <p:spPr>
          <a:xfrm>
            <a:off x="3384550" y="6492877"/>
            <a:ext cx="31369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ＭＳ Ｐゴシック" pitchFamily="50" charset="-128"/>
                <a:ea typeface="ＭＳ Ｐゴシック" pitchFamily="50" charset="-128"/>
                <a:cs typeface="+mn-cs"/>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9345613" y="6597650"/>
            <a:ext cx="536575" cy="260350"/>
          </a:xfrm>
          <a:prstGeom prst="rect">
            <a:avLst/>
          </a:prstGeom>
        </p:spPr>
        <p:txBody>
          <a:bodyPr vert="horz" wrap="square" lIns="91440" tIns="45720" rIns="91440" bIns="45720" numCol="1" anchor="ctr" anchorCtr="0" compatLnSpc="1">
            <a:prstTxWarp prst="textNoShape">
              <a:avLst/>
            </a:prstTxWarp>
          </a:bodyPr>
          <a:lstStyle>
            <a:lvl1pPr algn="r">
              <a:defRPr sz="1400">
                <a:latin typeface="ＭＳ Ｐゴシック" pitchFamily="50" charset="-128"/>
              </a:defRPr>
            </a:lvl1pPr>
          </a:lstStyle>
          <a:p>
            <a:pPr>
              <a:defRPr/>
            </a:pPr>
            <a:fld id="{694411B6-F807-4194-B357-4800C6FF1DBE}" type="slidenum">
              <a:rPr lang="ja-JP" altLang="en-US">
                <a:solidFill>
                  <a:prstClr val="black"/>
                </a:solidFill>
              </a:rPr>
              <a:pPr>
                <a:defRPr/>
              </a:pPr>
              <a:t>‹#›</a:t>
            </a:fld>
            <a:endParaRPr lang="ja-JP" altLang="en-US">
              <a:solidFill>
                <a:prstClr val="black"/>
              </a:solidFill>
            </a:endParaRPr>
          </a:p>
        </p:txBody>
      </p:sp>
    </p:spTree>
    <p:extLst>
      <p:ext uri="{BB962C8B-B14F-4D97-AF65-F5344CB8AC3E}">
        <p14:creationId xmlns:p14="http://schemas.microsoft.com/office/powerpoint/2010/main" val="142766567"/>
      </p:ext>
    </p:extLst>
  </p:cSld>
  <p:clrMap bg1="lt1" tx1="dk1" bg2="lt2" tx2="dk2" accent1="accent1" accent2="accent2" accent3="accent3" accent4="accent4" accent5="accent5" accent6="accent6" hlink="hlink" folHlink="folHlink"/>
  <p:sldLayoutIdLst>
    <p:sldLayoutId id="2147487100" r:id="rId1"/>
    <p:sldLayoutId id="2147487101" r:id="rId2"/>
    <p:sldLayoutId id="2147487102" r:id="rId3"/>
    <p:sldLayoutId id="2147487103" r:id="rId4"/>
    <p:sldLayoutId id="2147487104" r:id="rId5"/>
    <p:sldLayoutId id="2147487105" r:id="rId6"/>
    <p:sldLayoutId id="2147487106" r:id="rId7"/>
    <p:sldLayoutId id="2147487107" r:id="rId8"/>
  </p:sldLayoutIdLst>
  <p:hf hdr="0" ftr="0" dt="0"/>
  <p:txStyles>
    <p:titleStyle>
      <a:lvl1pPr algn="ctr" rtl="0" eaLnBrk="0" fontAlgn="base" hangingPunct="0">
        <a:spcBef>
          <a:spcPct val="0"/>
        </a:spcBef>
        <a:spcAft>
          <a:spcPct val="0"/>
        </a:spcAft>
        <a:defRPr kumimoji="1" sz="2800" b="1" kern="1200">
          <a:solidFill>
            <a:schemeClr val="bg1"/>
          </a:solidFill>
          <a:latin typeface="ＭＳ Ｐゴシック" pitchFamily="50" charset="-128"/>
          <a:ea typeface="ＭＳ Ｐゴシック" pitchFamily="50" charset="-128"/>
          <a:cs typeface="ＭＳ Ｐゴシック" charset="0"/>
        </a:defRPr>
      </a:lvl1pPr>
      <a:lvl2pPr algn="ctr" rtl="0" eaLnBrk="0" fontAlgn="base" hangingPunct="0">
        <a:spcBef>
          <a:spcPct val="0"/>
        </a:spcBef>
        <a:spcAft>
          <a:spcPct val="0"/>
        </a:spcAft>
        <a:defRPr kumimoji="1" sz="2800" b="1">
          <a:solidFill>
            <a:schemeClr val="bg1"/>
          </a:solidFill>
          <a:latin typeface="ＭＳ Ｐゴシック" pitchFamily="50" charset="-128"/>
          <a:ea typeface="ＭＳ Ｐゴシック" pitchFamily="50" charset="-128"/>
          <a:cs typeface="ＭＳ Ｐゴシック" charset="0"/>
        </a:defRPr>
      </a:lvl2pPr>
      <a:lvl3pPr algn="ctr" rtl="0" eaLnBrk="0" fontAlgn="base" hangingPunct="0">
        <a:spcBef>
          <a:spcPct val="0"/>
        </a:spcBef>
        <a:spcAft>
          <a:spcPct val="0"/>
        </a:spcAft>
        <a:defRPr kumimoji="1" sz="2800" b="1">
          <a:solidFill>
            <a:schemeClr val="bg1"/>
          </a:solidFill>
          <a:latin typeface="ＭＳ Ｐゴシック" pitchFamily="50" charset="-128"/>
          <a:ea typeface="ＭＳ Ｐゴシック" pitchFamily="50" charset="-128"/>
          <a:cs typeface="ＭＳ Ｐゴシック" charset="0"/>
        </a:defRPr>
      </a:lvl3pPr>
      <a:lvl4pPr algn="ctr" rtl="0" eaLnBrk="0" fontAlgn="base" hangingPunct="0">
        <a:spcBef>
          <a:spcPct val="0"/>
        </a:spcBef>
        <a:spcAft>
          <a:spcPct val="0"/>
        </a:spcAft>
        <a:defRPr kumimoji="1" sz="2800" b="1">
          <a:solidFill>
            <a:schemeClr val="bg1"/>
          </a:solidFill>
          <a:latin typeface="ＭＳ Ｐゴシック" pitchFamily="50" charset="-128"/>
          <a:ea typeface="ＭＳ Ｐゴシック" pitchFamily="50" charset="-128"/>
          <a:cs typeface="ＭＳ Ｐゴシック" charset="0"/>
        </a:defRPr>
      </a:lvl4pPr>
      <a:lvl5pPr algn="ctr" rtl="0" eaLnBrk="0" fontAlgn="base" hangingPunct="0">
        <a:spcBef>
          <a:spcPct val="0"/>
        </a:spcBef>
        <a:spcAft>
          <a:spcPct val="0"/>
        </a:spcAft>
        <a:defRPr kumimoji="1" sz="2800" b="1">
          <a:solidFill>
            <a:schemeClr val="bg1"/>
          </a:solidFill>
          <a:latin typeface="ＭＳ Ｐゴシック" pitchFamily="50" charset="-128"/>
          <a:ea typeface="ＭＳ Ｐゴシック" pitchFamily="50" charset="-128"/>
          <a:cs typeface="ＭＳ Ｐゴシック" charset="0"/>
        </a:defRPr>
      </a:lvl5pPr>
      <a:lvl6pPr marL="457200" algn="ctr" rtl="0" fontAlgn="base">
        <a:spcBef>
          <a:spcPct val="0"/>
        </a:spcBef>
        <a:spcAft>
          <a:spcPct val="0"/>
        </a:spcAft>
        <a:defRPr kumimoji="1" sz="4000">
          <a:solidFill>
            <a:schemeClr val="tx1"/>
          </a:solidFill>
          <a:latin typeface="ＭＳ Ｐゴシック" pitchFamily="50" charset="-128"/>
          <a:ea typeface="ＭＳ Ｐゴシック" pitchFamily="50" charset="-128"/>
        </a:defRPr>
      </a:lvl6pPr>
      <a:lvl7pPr marL="914400" algn="ctr" rtl="0" fontAlgn="base">
        <a:spcBef>
          <a:spcPct val="0"/>
        </a:spcBef>
        <a:spcAft>
          <a:spcPct val="0"/>
        </a:spcAft>
        <a:defRPr kumimoji="1" sz="4000">
          <a:solidFill>
            <a:schemeClr val="tx1"/>
          </a:solidFill>
          <a:latin typeface="ＭＳ Ｐゴシック" pitchFamily="50" charset="-128"/>
          <a:ea typeface="ＭＳ Ｐゴシック" pitchFamily="50" charset="-128"/>
        </a:defRPr>
      </a:lvl7pPr>
      <a:lvl8pPr marL="1371600" algn="ctr" rtl="0" fontAlgn="base">
        <a:spcBef>
          <a:spcPct val="0"/>
        </a:spcBef>
        <a:spcAft>
          <a:spcPct val="0"/>
        </a:spcAft>
        <a:defRPr kumimoji="1" sz="4000">
          <a:solidFill>
            <a:schemeClr val="tx1"/>
          </a:solidFill>
          <a:latin typeface="ＭＳ Ｐゴシック" pitchFamily="50" charset="-128"/>
          <a:ea typeface="ＭＳ Ｐゴシック" pitchFamily="50" charset="-128"/>
        </a:defRPr>
      </a:lvl8pPr>
      <a:lvl9pPr marL="1828800" algn="ctr" rtl="0" fontAlgn="base">
        <a:spcBef>
          <a:spcPct val="0"/>
        </a:spcBef>
        <a:spcAft>
          <a:spcPct val="0"/>
        </a:spcAft>
        <a:defRPr kumimoji="1" sz="4000">
          <a:solidFill>
            <a:schemeClr val="tx1"/>
          </a:solidFill>
          <a:latin typeface="ＭＳ Ｐゴシック" pitchFamily="50" charset="-128"/>
          <a:ea typeface="ＭＳ Ｐゴシック" pitchFamily="50" charset="-128"/>
        </a:defRPr>
      </a:lvl9pPr>
    </p:titleStyle>
    <p:bodyStyle>
      <a:lvl1pPr marL="342900" indent="-342900" algn="l" rtl="0" eaLnBrk="0" fontAlgn="base" hangingPunct="0">
        <a:spcBef>
          <a:spcPct val="20000"/>
        </a:spcBef>
        <a:spcAft>
          <a:spcPct val="0"/>
        </a:spcAft>
        <a:buFont typeface="Arial" pitchFamily="34" charset="0"/>
        <a:buChar char="•"/>
        <a:defRPr kumimoji="1" sz="2800" kern="1200">
          <a:solidFill>
            <a:schemeClr val="tx1"/>
          </a:solidFill>
          <a:latin typeface="ＭＳ Ｐゴシック" pitchFamily="50" charset="-128"/>
          <a:ea typeface="ＭＳ Ｐゴシック" pitchFamily="50"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ＭＳ Ｐゴシック" pitchFamily="50" charset="-128"/>
          <a:ea typeface="ＭＳ Ｐゴシック" pitchFamily="50" charset="-128"/>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ＭＳ Ｐゴシック" pitchFamily="50" charset="-128"/>
          <a:ea typeface="ＭＳ Ｐゴシック" pitchFamily="50" charset="-128"/>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ＭＳ Ｐゴシック" pitchFamily="50" charset="-128"/>
          <a:ea typeface="ＭＳ Ｐゴシック" pitchFamily="50" charset="-128"/>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ＭＳ Ｐゴシック" pitchFamily="50" charset="-128"/>
          <a:ea typeface="ＭＳ Ｐゴシック" pitchFamily="50"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PPT4"/>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26988"/>
            <a:ext cx="99060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タイトル プレースホルダ 1"/>
          <p:cNvSpPr>
            <a:spLocks noGrp="1"/>
          </p:cNvSpPr>
          <p:nvPr>
            <p:ph type="title"/>
          </p:nvPr>
        </p:nvSpPr>
        <p:spPr bwMode="auto">
          <a:xfrm>
            <a:off x="341314" y="26988"/>
            <a:ext cx="919638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8" name="テキスト プレースホルダ 2"/>
          <p:cNvSpPr>
            <a:spLocks noGrp="1"/>
          </p:cNvSpPr>
          <p:nvPr>
            <p:ph type="body" idx="1"/>
          </p:nvPr>
        </p:nvSpPr>
        <p:spPr bwMode="auto">
          <a:xfrm>
            <a:off x="257175" y="857251"/>
            <a:ext cx="9410700"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95300" y="6492877"/>
            <a:ext cx="23114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ＭＳ Ｐゴシック" pitchFamily="50" charset="-128"/>
              </a:defRPr>
            </a:lvl1pPr>
          </a:lstStyle>
          <a:p>
            <a:pPr>
              <a:defRPr/>
            </a:pPr>
            <a:fld id="{D988598D-A35C-4485-A9C4-0200077E3F60}" type="datetime1">
              <a:rPr lang="ja-JP" altLang="en-US" smtClean="0"/>
              <a:pPr>
                <a:defRPr/>
              </a:pPr>
              <a:t>2017/5/18</a:t>
            </a:fld>
            <a:endParaRPr lang="ja-JP" altLang="en-US"/>
          </a:p>
        </p:txBody>
      </p:sp>
      <p:sp>
        <p:nvSpPr>
          <p:cNvPr id="5" name="フッター プレースホルダ 4"/>
          <p:cNvSpPr>
            <a:spLocks noGrp="1"/>
          </p:cNvSpPr>
          <p:nvPr>
            <p:ph type="ftr" sz="quarter" idx="3"/>
          </p:nvPr>
        </p:nvSpPr>
        <p:spPr>
          <a:xfrm>
            <a:off x="3384550" y="6492877"/>
            <a:ext cx="31369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ＭＳ Ｐゴシック" pitchFamily="50" charset="-128"/>
                <a:ea typeface="ＭＳ Ｐゴシック" pitchFamily="50" charset="-128"/>
                <a:cs typeface="+mn-cs"/>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9345613" y="6597650"/>
            <a:ext cx="536575" cy="260350"/>
          </a:xfrm>
          <a:prstGeom prst="rect">
            <a:avLst/>
          </a:prstGeom>
        </p:spPr>
        <p:txBody>
          <a:bodyPr vert="horz" wrap="square" lIns="91440" tIns="45720" rIns="91440" bIns="45720" numCol="1" anchor="ctr" anchorCtr="0" compatLnSpc="1">
            <a:prstTxWarp prst="textNoShape">
              <a:avLst/>
            </a:prstTxWarp>
          </a:bodyPr>
          <a:lstStyle>
            <a:lvl1pPr algn="r">
              <a:defRPr sz="1400">
                <a:latin typeface="ＭＳ Ｐゴシック" pitchFamily="50" charset="-128"/>
              </a:defRPr>
            </a:lvl1pPr>
          </a:lstStyle>
          <a:p>
            <a:pPr>
              <a:defRPr/>
            </a:pPr>
            <a:fld id="{694411B6-F807-4194-B357-4800C6FF1DBE}" type="slidenum">
              <a:rPr lang="ja-JP" altLang="en-US">
                <a:solidFill>
                  <a:prstClr val="black"/>
                </a:solidFill>
              </a:rPr>
              <a:pPr>
                <a:defRPr/>
              </a:pPr>
              <a:t>‹#›</a:t>
            </a:fld>
            <a:endParaRPr lang="ja-JP" altLang="en-US">
              <a:solidFill>
                <a:prstClr val="black"/>
              </a:solidFill>
            </a:endParaRPr>
          </a:p>
        </p:txBody>
      </p:sp>
    </p:spTree>
    <p:extLst>
      <p:ext uri="{BB962C8B-B14F-4D97-AF65-F5344CB8AC3E}">
        <p14:creationId xmlns:p14="http://schemas.microsoft.com/office/powerpoint/2010/main" val="2656457289"/>
      </p:ext>
    </p:extLst>
  </p:cSld>
  <p:clrMap bg1="lt1" tx1="dk1" bg2="lt2" tx2="dk2" accent1="accent1" accent2="accent2" accent3="accent3" accent4="accent4" accent5="accent5" accent6="accent6" hlink="hlink" folHlink="folHlink"/>
  <p:sldLayoutIdLst>
    <p:sldLayoutId id="2147487110" r:id="rId1"/>
    <p:sldLayoutId id="2147487111" r:id="rId2"/>
    <p:sldLayoutId id="2147487112" r:id="rId3"/>
    <p:sldLayoutId id="2147487113" r:id="rId4"/>
    <p:sldLayoutId id="2147487114" r:id="rId5"/>
    <p:sldLayoutId id="2147487115" r:id="rId6"/>
    <p:sldLayoutId id="2147487116" r:id="rId7"/>
    <p:sldLayoutId id="2147487117" r:id="rId8"/>
  </p:sldLayoutIdLst>
  <p:hf hdr="0" ftr="0" dt="0"/>
  <p:txStyles>
    <p:titleStyle>
      <a:lvl1pPr algn="ctr" rtl="0" eaLnBrk="0" fontAlgn="base" hangingPunct="0">
        <a:spcBef>
          <a:spcPct val="0"/>
        </a:spcBef>
        <a:spcAft>
          <a:spcPct val="0"/>
        </a:spcAft>
        <a:defRPr kumimoji="1" sz="2800" b="1" kern="1200">
          <a:solidFill>
            <a:schemeClr val="bg1"/>
          </a:solidFill>
          <a:latin typeface="ＭＳ Ｐゴシック" pitchFamily="50" charset="-128"/>
          <a:ea typeface="ＭＳ Ｐゴシック" pitchFamily="50" charset="-128"/>
          <a:cs typeface="ＭＳ Ｐゴシック" charset="0"/>
        </a:defRPr>
      </a:lvl1pPr>
      <a:lvl2pPr algn="ctr" rtl="0" eaLnBrk="0" fontAlgn="base" hangingPunct="0">
        <a:spcBef>
          <a:spcPct val="0"/>
        </a:spcBef>
        <a:spcAft>
          <a:spcPct val="0"/>
        </a:spcAft>
        <a:defRPr kumimoji="1" sz="2800" b="1">
          <a:solidFill>
            <a:schemeClr val="bg1"/>
          </a:solidFill>
          <a:latin typeface="ＭＳ Ｐゴシック" pitchFamily="50" charset="-128"/>
          <a:ea typeface="ＭＳ Ｐゴシック" pitchFamily="50" charset="-128"/>
          <a:cs typeface="ＭＳ Ｐゴシック" charset="0"/>
        </a:defRPr>
      </a:lvl2pPr>
      <a:lvl3pPr algn="ctr" rtl="0" eaLnBrk="0" fontAlgn="base" hangingPunct="0">
        <a:spcBef>
          <a:spcPct val="0"/>
        </a:spcBef>
        <a:spcAft>
          <a:spcPct val="0"/>
        </a:spcAft>
        <a:defRPr kumimoji="1" sz="2800" b="1">
          <a:solidFill>
            <a:schemeClr val="bg1"/>
          </a:solidFill>
          <a:latin typeface="ＭＳ Ｐゴシック" pitchFamily="50" charset="-128"/>
          <a:ea typeface="ＭＳ Ｐゴシック" pitchFamily="50" charset="-128"/>
          <a:cs typeface="ＭＳ Ｐゴシック" charset="0"/>
        </a:defRPr>
      </a:lvl3pPr>
      <a:lvl4pPr algn="ctr" rtl="0" eaLnBrk="0" fontAlgn="base" hangingPunct="0">
        <a:spcBef>
          <a:spcPct val="0"/>
        </a:spcBef>
        <a:spcAft>
          <a:spcPct val="0"/>
        </a:spcAft>
        <a:defRPr kumimoji="1" sz="2800" b="1">
          <a:solidFill>
            <a:schemeClr val="bg1"/>
          </a:solidFill>
          <a:latin typeface="ＭＳ Ｐゴシック" pitchFamily="50" charset="-128"/>
          <a:ea typeface="ＭＳ Ｐゴシック" pitchFamily="50" charset="-128"/>
          <a:cs typeface="ＭＳ Ｐゴシック" charset="0"/>
        </a:defRPr>
      </a:lvl4pPr>
      <a:lvl5pPr algn="ctr" rtl="0" eaLnBrk="0" fontAlgn="base" hangingPunct="0">
        <a:spcBef>
          <a:spcPct val="0"/>
        </a:spcBef>
        <a:spcAft>
          <a:spcPct val="0"/>
        </a:spcAft>
        <a:defRPr kumimoji="1" sz="2800" b="1">
          <a:solidFill>
            <a:schemeClr val="bg1"/>
          </a:solidFill>
          <a:latin typeface="ＭＳ Ｐゴシック" pitchFamily="50" charset="-128"/>
          <a:ea typeface="ＭＳ Ｐゴシック" pitchFamily="50" charset="-128"/>
          <a:cs typeface="ＭＳ Ｐゴシック" charset="0"/>
        </a:defRPr>
      </a:lvl5pPr>
      <a:lvl6pPr marL="457200" algn="ctr" rtl="0" fontAlgn="base">
        <a:spcBef>
          <a:spcPct val="0"/>
        </a:spcBef>
        <a:spcAft>
          <a:spcPct val="0"/>
        </a:spcAft>
        <a:defRPr kumimoji="1" sz="4000">
          <a:solidFill>
            <a:schemeClr val="tx1"/>
          </a:solidFill>
          <a:latin typeface="ＭＳ Ｐゴシック" pitchFamily="50" charset="-128"/>
          <a:ea typeface="ＭＳ Ｐゴシック" pitchFamily="50" charset="-128"/>
        </a:defRPr>
      </a:lvl6pPr>
      <a:lvl7pPr marL="914400" algn="ctr" rtl="0" fontAlgn="base">
        <a:spcBef>
          <a:spcPct val="0"/>
        </a:spcBef>
        <a:spcAft>
          <a:spcPct val="0"/>
        </a:spcAft>
        <a:defRPr kumimoji="1" sz="4000">
          <a:solidFill>
            <a:schemeClr val="tx1"/>
          </a:solidFill>
          <a:latin typeface="ＭＳ Ｐゴシック" pitchFamily="50" charset="-128"/>
          <a:ea typeface="ＭＳ Ｐゴシック" pitchFamily="50" charset="-128"/>
        </a:defRPr>
      </a:lvl7pPr>
      <a:lvl8pPr marL="1371600" algn="ctr" rtl="0" fontAlgn="base">
        <a:spcBef>
          <a:spcPct val="0"/>
        </a:spcBef>
        <a:spcAft>
          <a:spcPct val="0"/>
        </a:spcAft>
        <a:defRPr kumimoji="1" sz="4000">
          <a:solidFill>
            <a:schemeClr val="tx1"/>
          </a:solidFill>
          <a:latin typeface="ＭＳ Ｐゴシック" pitchFamily="50" charset="-128"/>
          <a:ea typeface="ＭＳ Ｐゴシック" pitchFamily="50" charset="-128"/>
        </a:defRPr>
      </a:lvl8pPr>
      <a:lvl9pPr marL="1828800" algn="ctr" rtl="0" fontAlgn="base">
        <a:spcBef>
          <a:spcPct val="0"/>
        </a:spcBef>
        <a:spcAft>
          <a:spcPct val="0"/>
        </a:spcAft>
        <a:defRPr kumimoji="1" sz="4000">
          <a:solidFill>
            <a:schemeClr val="tx1"/>
          </a:solidFill>
          <a:latin typeface="ＭＳ Ｐゴシック" pitchFamily="50" charset="-128"/>
          <a:ea typeface="ＭＳ Ｐゴシック" pitchFamily="50" charset="-128"/>
        </a:defRPr>
      </a:lvl9pPr>
    </p:titleStyle>
    <p:bodyStyle>
      <a:lvl1pPr marL="342900" indent="-342900" algn="l" rtl="0" eaLnBrk="0" fontAlgn="base" hangingPunct="0">
        <a:spcBef>
          <a:spcPct val="20000"/>
        </a:spcBef>
        <a:spcAft>
          <a:spcPct val="0"/>
        </a:spcAft>
        <a:buFont typeface="Arial" pitchFamily="34" charset="0"/>
        <a:buChar char="•"/>
        <a:defRPr kumimoji="1" sz="2800" kern="1200">
          <a:solidFill>
            <a:schemeClr val="tx1"/>
          </a:solidFill>
          <a:latin typeface="ＭＳ Ｐゴシック" pitchFamily="50" charset="-128"/>
          <a:ea typeface="ＭＳ Ｐゴシック" pitchFamily="50"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ＭＳ Ｐゴシック" pitchFamily="50" charset="-128"/>
          <a:ea typeface="ＭＳ Ｐゴシック" pitchFamily="50" charset="-128"/>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ＭＳ Ｐゴシック" pitchFamily="50" charset="-128"/>
          <a:ea typeface="ＭＳ Ｐゴシック" pitchFamily="50" charset="-128"/>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ＭＳ Ｐゴシック" pitchFamily="50" charset="-128"/>
          <a:ea typeface="ＭＳ Ｐゴシック" pitchFamily="50" charset="-128"/>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ＭＳ Ｐゴシック" pitchFamily="50" charset="-128"/>
          <a:ea typeface="ＭＳ Ｐゴシック" pitchFamily="50"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412750" y="1143000"/>
            <a:ext cx="8915400" cy="76200"/>
          </a:xfrm>
          <a:prstGeom prst="rect">
            <a:avLst/>
          </a:prstGeom>
          <a:gradFill rotWithShape="0">
            <a:gsLst>
              <a:gs pos="0">
                <a:srgbClr val="3366FF"/>
              </a:gs>
              <a:gs pos="25000">
                <a:srgbClr val="01A78F"/>
              </a:gs>
              <a:gs pos="50000">
                <a:srgbClr val="FFFF00"/>
              </a:gs>
              <a:gs pos="75000">
                <a:srgbClr val="FF6633"/>
              </a:gs>
              <a:gs pos="100000">
                <a:srgbClr val="FF3399"/>
              </a:gs>
            </a:gsLst>
            <a:lin ang="0" scaled="1"/>
          </a:gra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algn="ctr" eaLnBrk="0" hangingPunct="0"/>
            <a:endParaRPr lang="ja-JP" altLang="ja-JP" i="1" dirty="0">
              <a:solidFill>
                <a:prstClr val="black"/>
              </a:solidFill>
              <a:latin typeface="明朝"/>
              <a:ea typeface="明朝"/>
              <a:cs typeface="明朝"/>
            </a:endParaRPr>
          </a:p>
        </p:txBody>
      </p:sp>
      <p:sp>
        <p:nvSpPr>
          <p:cNvPr id="8" name="Text Box 12"/>
          <p:cNvSpPr txBox="1">
            <a:spLocks noChangeArrowheads="1"/>
          </p:cNvSpPr>
          <p:nvPr userDrawn="1"/>
        </p:nvSpPr>
        <p:spPr bwMode="auto">
          <a:xfrm>
            <a:off x="4852988" y="60261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kumimoji="1" sz="2400">
                <a:solidFill>
                  <a:srgbClr val="FFFF00"/>
                </a:solidFill>
                <a:latin typeface="Arial" charset="0"/>
                <a:ea typeface="ＭＳ Ｐゴシック" pitchFamily="50" charset="-128"/>
              </a:defRPr>
            </a:lvl1pPr>
            <a:lvl2pPr marL="742950" indent="-285750">
              <a:defRPr kumimoji="1" sz="2400">
                <a:solidFill>
                  <a:srgbClr val="FFFF00"/>
                </a:solidFill>
                <a:latin typeface="Arial" charset="0"/>
                <a:ea typeface="ＭＳ Ｐゴシック" pitchFamily="50" charset="-128"/>
              </a:defRPr>
            </a:lvl2pPr>
            <a:lvl3pPr marL="1143000" indent="-228600">
              <a:defRPr kumimoji="1" sz="2400">
                <a:solidFill>
                  <a:srgbClr val="FFFF00"/>
                </a:solidFill>
                <a:latin typeface="Arial" charset="0"/>
                <a:ea typeface="ＭＳ Ｐゴシック" pitchFamily="50" charset="-128"/>
              </a:defRPr>
            </a:lvl3pPr>
            <a:lvl4pPr marL="1600200" indent="-228600">
              <a:defRPr kumimoji="1" sz="2400">
                <a:solidFill>
                  <a:srgbClr val="FFFF00"/>
                </a:solidFill>
                <a:latin typeface="Arial" charset="0"/>
                <a:ea typeface="ＭＳ Ｐゴシック" pitchFamily="50" charset="-128"/>
              </a:defRPr>
            </a:lvl4pPr>
            <a:lvl5pPr marL="2057400" indent="-228600">
              <a:defRPr kumimoji="1" sz="2400">
                <a:solidFill>
                  <a:srgbClr val="FFFF00"/>
                </a:solidFill>
                <a:latin typeface="Arial" charset="0"/>
                <a:ea typeface="ＭＳ Ｐゴシック" pitchFamily="50" charset="-128"/>
              </a:defRPr>
            </a:lvl5pPr>
            <a:lvl6pPr marL="2514600" indent="-228600" eaLnBrk="0" fontAlgn="base" hangingPunct="0">
              <a:spcBef>
                <a:spcPct val="0"/>
              </a:spcBef>
              <a:spcAft>
                <a:spcPct val="0"/>
              </a:spcAft>
              <a:defRPr kumimoji="1" sz="2400">
                <a:solidFill>
                  <a:srgbClr val="FFFF00"/>
                </a:solidFill>
                <a:latin typeface="Arial" charset="0"/>
                <a:ea typeface="ＭＳ Ｐゴシック" pitchFamily="50" charset="-128"/>
              </a:defRPr>
            </a:lvl6pPr>
            <a:lvl7pPr marL="2971800" indent="-228600" eaLnBrk="0" fontAlgn="base" hangingPunct="0">
              <a:spcBef>
                <a:spcPct val="0"/>
              </a:spcBef>
              <a:spcAft>
                <a:spcPct val="0"/>
              </a:spcAft>
              <a:defRPr kumimoji="1" sz="2400">
                <a:solidFill>
                  <a:srgbClr val="FFFF00"/>
                </a:solidFill>
                <a:latin typeface="Arial" charset="0"/>
                <a:ea typeface="ＭＳ Ｐゴシック" pitchFamily="50" charset="-128"/>
              </a:defRPr>
            </a:lvl7pPr>
            <a:lvl8pPr marL="3429000" indent="-228600" eaLnBrk="0" fontAlgn="base" hangingPunct="0">
              <a:spcBef>
                <a:spcPct val="0"/>
              </a:spcBef>
              <a:spcAft>
                <a:spcPct val="0"/>
              </a:spcAft>
              <a:defRPr kumimoji="1" sz="2400">
                <a:solidFill>
                  <a:srgbClr val="FFFF00"/>
                </a:solidFill>
                <a:latin typeface="Arial" charset="0"/>
                <a:ea typeface="ＭＳ Ｐゴシック" pitchFamily="50" charset="-128"/>
              </a:defRPr>
            </a:lvl8pPr>
            <a:lvl9pPr marL="3886200" indent="-228600" eaLnBrk="0" fontAlgn="base" hangingPunct="0">
              <a:spcBef>
                <a:spcPct val="0"/>
              </a:spcBef>
              <a:spcAft>
                <a:spcPct val="0"/>
              </a:spcAft>
              <a:defRPr kumimoji="1" sz="2400">
                <a:solidFill>
                  <a:srgbClr val="FFFF00"/>
                </a:solidFill>
                <a:latin typeface="Arial" charset="0"/>
                <a:ea typeface="ＭＳ Ｐゴシック" pitchFamily="50" charset="-128"/>
              </a:defRPr>
            </a:lvl9pPr>
          </a:lstStyle>
          <a:p>
            <a:pPr eaLnBrk="0" hangingPunct="0">
              <a:defRPr/>
            </a:pPr>
            <a:endParaRPr lang="ja-JP" altLang="ja-JP" dirty="0" smtClean="0">
              <a:solidFill>
                <a:prstClr val="black"/>
              </a:solidFill>
              <a:latin typeface="明朝" pitchFamily="17" charset="-128"/>
              <a:ea typeface="明朝" pitchFamily="17" charset="-128"/>
            </a:endParaRPr>
          </a:p>
        </p:txBody>
      </p:sp>
      <p:sp>
        <p:nvSpPr>
          <p:cNvPr id="9" name="Text Box 14"/>
          <p:cNvSpPr txBox="1">
            <a:spLocks noChangeArrowheads="1"/>
          </p:cNvSpPr>
          <p:nvPr userDrawn="1"/>
        </p:nvSpPr>
        <p:spPr bwMode="auto">
          <a:xfrm>
            <a:off x="7824788" y="1587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kumimoji="1" sz="2400">
                <a:solidFill>
                  <a:srgbClr val="FFFF00"/>
                </a:solidFill>
                <a:latin typeface="Arial" charset="0"/>
                <a:ea typeface="ＭＳ Ｐゴシック" pitchFamily="50" charset="-128"/>
              </a:defRPr>
            </a:lvl1pPr>
            <a:lvl2pPr marL="742950" indent="-285750">
              <a:defRPr kumimoji="1" sz="2400">
                <a:solidFill>
                  <a:srgbClr val="FFFF00"/>
                </a:solidFill>
                <a:latin typeface="Arial" charset="0"/>
                <a:ea typeface="ＭＳ Ｐゴシック" pitchFamily="50" charset="-128"/>
              </a:defRPr>
            </a:lvl2pPr>
            <a:lvl3pPr marL="1143000" indent="-228600">
              <a:defRPr kumimoji="1" sz="2400">
                <a:solidFill>
                  <a:srgbClr val="FFFF00"/>
                </a:solidFill>
                <a:latin typeface="Arial" charset="0"/>
                <a:ea typeface="ＭＳ Ｐゴシック" pitchFamily="50" charset="-128"/>
              </a:defRPr>
            </a:lvl3pPr>
            <a:lvl4pPr marL="1600200" indent="-228600">
              <a:defRPr kumimoji="1" sz="2400">
                <a:solidFill>
                  <a:srgbClr val="FFFF00"/>
                </a:solidFill>
                <a:latin typeface="Arial" charset="0"/>
                <a:ea typeface="ＭＳ Ｐゴシック" pitchFamily="50" charset="-128"/>
              </a:defRPr>
            </a:lvl4pPr>
            <a:lvl5pPr marL="2057400" indent="-228600">
              <a:defRPr kumimoji="1" sz="2400">
                <a:solidFill>
                  <a:srgbClr val="FFFF00"/>
                </a:solidFill>
                <a:latin typeface="Arial" charset="0"/>
                <a:ea typeface="ＭＳ Ｐゴシック" pitchFamily="50" charset="-128"/>
              </a:defRPr>
            </a:lvl5pPr>
            <a:lvl6pPr marL="2514600" indent="-228600" eaLnBrk="0" fontAlgn="base" hangingPunct="0">
              <a:spcBef>
                <a:spcPct val="0"/>
              </a:spcBef>
              <a:spcAft>
                <a:spcPct val="0"/>
              </a:spcAft>
              <a:defRPr kumimoji="1" sz="2400">
                <a:solidFill>
                  <a:srgbClr val="FFFF00"/>
                </a:solidFill>
                <a:latin typeface="Arial" charset="0"/>
                <a:ea typeface="ＭＳ Ｐゴシック" pitchFamily="50" charset="-128"/>
              </a:defRPr>
            </a:lvl6pPr>
            <a:lvl7pPr marL="2971800" indent="-228600" eaLnBrk="0" fontAlgn="base" hangingPunct="0">
              <a:spcBef>
                <a:spcPct val="0"/>
              </a:spcBef>
              <a:spcAft>
                <a:spcPct val="0"/>
              </a:spcAft>
              <a:defRPr kumimoji="1" sz="2400">
                <a:solidFill>
                  <a:srgbClr val="FFFF00"/>
                </a:solidFill>
                <a:latin typeface="Arial" charset="0"/>
                <a:ea typeface="ＭＳ Ｐゴシック" pitchFamily="50" charset="-128"/>
              </a:defRPr>
            </a:lvl7pPr>
            <a:lvl8pPr marL="3429000" indent="-228600" eaLnBrk="0" fontAlgn="base" hangingPunct="0">
              <a:spcBef>
                <a:spcPct val="0"/>
              </a:spcBef>
              <a:spcAft>
                <a:spcPct val="0"/>
              </a:spcAft>
              <a:defRPr kumimoji="1" sz="2400">
                <a:solidFill>
                  <a:srgbClr val="FFFF00"/>
                </a:solidFill>
                <a:latin typeface="Arial" charset="0"/>
                <a:ea typeface="ＭＳ Ｐゴシック" pitchFamily="50" charset="-128"/>
              </a:defRPr>
            </a:lvl8pPr>
            <a:lvl9pPr marL="3886200" indent="-228600" eaLnBrk="0" fontAlgn="base" hangingPunct="0">
              <a:spcBef>
                <a:spcPct val="0"/>
              </a:spcBef>
              <a:spcAft>
                <a:spcPct val="0"/>
              </a:spcAft>
              <a:defRPr kumimoji="1" sz="2400">
                <a:solidFill>
                  <a:srgbClr val="FFFF00"/>
                </a:solidFill>
                <a:latin typeface="Arial" charset="0"/>
                <a:ea typeface="ＭＳ Ｐゴシック" pitchFamily="50" charset="-128"/>
              </a:defRPr>
            </a:lvl9pPr>
          </a:lstStyle>
          <a:p>
            <a:pPr eaLnBrk="0" hangingPunct="0">
              <a:defRPr/>
            </a:pPr>
            <a:endParaRPr lang="ja-JP" altLang="ja-JP" dirty="0" smtClean="0">
              <a:solidFill>
                <a:prstClr val="black"/>
              </a:solidFill>
              <a:latin typeface="明朝" pitchFamily="17" charset="-128"/>
              <a:ea typeface="明朝" pitchFamily="17" charset="-128"/>
            </a:endParaRPr>
          </a:p>
        </p:txBody>
      </p:sp>
      <p:sp>
        <p:nvSpPr>
          <p:cNvPr id="13" name="Text Box 35"/>
          <p:cNvSpPr txBox="1">
            <a:spLocks noChangeArrowheads="1"/>
          </p:cNvSpPr>
          <p:nvPr userDrawn="1"/>
        </p:nvSpPr>
        <p:spPr bwMode="auto">
          <a:xfrm>
            <a:off x="8431213" y="6521450"/>
            <a:ext cx="1474787" cy="336550"/>
          </a:xfrm>
          <a:prstGeom prst="rect">
            <a:avLst/>
          </a:prstGeom>
          <a:noFill/>
          <a:ln w="12700">
            <a:noFill/>
            <a:miter lim="800000"/>
            <a:headEnd/>
            <a:tailEnd/>
          </a:ln>
          <a:effectLst/>
        </p:spPr>
        <p:txBody>
          <a:bodyPr>
            <a:spAutoFit/>
          </a:bodyPr>
          <a:lstStyle>
            <a:lvl1pPr>
              <a:defRPr kumimoji="1" sz="2400">
                <a:solidFill>
                  <a:srgbClr val="FFFF00"/>
                </a:solidFill>
                <a:latin typeface="Arial" pitchFamily="34" charset="0"/>
                <a:ea typeface="ＭＳ Ｐゴシック" pitchFamily="50" charset="-128"/>
              </a:defRPr>
            </a:lvl1pPr>
            <a:lvl2pPr marL="742950" indent="-285750">
              <a:defRPr kumimoji="1" sz="2400">
                <a:solidFill>
                  <a:srgbClr val="FFFF00"/>
                </a:solidFill>
                <a:latin typeface="Arial" pitchFamily="34" charset="0"/>
                <a:ea typeface="ＭＳ Ｐゴシック" pitchFamily="50" charset="-128"/>
              </a:defRPr>
            </a:lvl2pPr>
            <a:lvl3pPr marL="1143000" indent="-228600">
              <a:defRPr kumimoji="1" sz="2400">
                <a:solidFill>
                  <a:srgbClr val="FFFF00"/>
                </a:solidFill>
                <a:latin typeface="Arial" pitchFamily="34" charset="0"/>
                <a:ea typeface="ＭＳ Ｐゴシック" pitchFamily="50" charset="-128"/>
              </a:defRPr>
            </a:lvl3pPr>
            <a:lvl4pPr marL="1600200" indent="-228600">
              <a:defRPr kumimoji="1" sz="2400">
                <a:solidFill>
                  <a:srgbClr val="FFFF00"/>
                </a:solidFill>
                <a:latin typeface="Arial" pitchFamily="34" charset="0"/>
                <a:ea typeface="ＭＳ Ｐゴシック" pitchFamily="50" charset="-128"/>
              </a:defRPr>
            </a:lvl4pPr>
            <a:lvl5pPr marL="2057400" indent="-228600">
              <a:defRPr kumimoji="1" sz="2400">
                <a:solidFill>
                  <a:srgbClr val="FFFF00"/>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rgbClr val="FFFF00"/>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rgbClr val="FFFF00"/>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rgbClr val="FFFF00"/>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rgbClr val="FFFF00"/>
                </a:solidFill>
                <a:latin typeface="Arial" pitchFamily="34" charset="0"/>
                <a:ea typeface="ＭＳ Ｐゴシック" pitchFamily="50" charset="-128"/>
              </a:defRPr>
            </a:lvl9pPr>
          </a:lstStyle>
          <a:p>
            <a:pPr eaLnBrk="0" hangingPunct="0">
              <a:defRPr/>
            </a:pPr>
            <a:r>
              <a:rPr lang="en-US" altLang="ja-JP" sz="1600" i="1" dirty="0" smtClean="0">
                <a:solidFill>
                  <a:srgbClr val="006600"/>
                </a:solidFill>
              </a:rPr>
              <a:t> </a:t>
            </a:r>
          </a:p>
        </p:txBody>
      </p:sp>
      <p:sp>
        <p:nvSpPr>
          <p:cNvPr id="14" name="Rectangle 36"/>
          <p:cNvSpPr txBox="1">
            <a:spLocks noChangeArrowheads="1"/>
          </p:cNvSpPr>
          <p:nvPr userDrawn="1"/>
        </p:nvSpPr>
        <p:spPr bwMode="auto">
          <a:xfrm>
            <a:off x="9167813" y="6353175"/>
            <a:ext cx="609600" cy="336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1" fontAlgn="base" hangingPunct="1">
              <a:spcBef>
                <a:spcPct val="0"/>
              </a:spcBef>
              <a:spcAft>
                <a:spcPct val="0"/>
              </a:spcAft>
              <a:defRPr kumimoji="1" sz="2400" kern="1200">
                <a:solidFill>
                  <a:srgbClr val="008000"/>
                </a:solidFill>
                <a:latin typeface="Arial" pitchFamily="34" charset="0"/>
                <a:ea typeface="ＭＳ Ｐゴシック" pitchFamily="50" charset="-128"/>
                <a:cs typeface="Arial" pitchFamily="34" charset="0"/>
              </a:defRPr>
            </a:lvl1pPr>
            <a:lvl2pPr marL="457200" algn="l" rtl="0" fontAlgn="base">
              <a:spcBef>
                <a:spcPct val="0"/>
              </a:spcBef>
              <a:spcAft>
                <a:spcPct val="0"/>
              </a:spcAft>
              <a:defRPr kumimoji="1" sz="2400" kern="1200">
                <a:solidFill>
                  <a:srgbClr val="FFFF00"/>
                </a:solidFill>
                <a:latin typeface="Arial" pitchFamily="34" charset="0"/>
                <a:ea typeface="ＭＳ Ｐゴシック" pitchFamily="50" charset="-128"/>
                <a:cs typeface="+mn-cs"/>
              </a:defRPr>
            </a:lvl2pPr>
            <a:lvl3pPr marL="914400" algn="l" rtl="0" fontAlgn="base">
              <a:spcBef>
                <a:spcPct val="0"/>
              </a:spcBef>
              <a:spcAft>
                <a:spcPct val="0"/>
              </a:spcAft>
              <a:defRPr kumimoji="1" sz="2400" kern="1200">
                <a:solidFill>
                  <a:srgbClr val="FFFF00"/>
                </a:solidFill>
                <a:latin typeface="Arial" pitchFamily="34" charset="0"/>
                <a:ea typeface="ＭＳ Ｐゴシック" pitchFamily="50" charset="-128"/>
                <a:cs typeface="+mn-cs"/>
              </a:defRPr>
            </a:lvl3pPr>
            <a:lvl4pPr marL="1371600" algn="l" rtl="0" fontAlgn="base">
              <a:spcBef>
                <a:spcPct val="0"/>
              </a:spcBef>
              <a:spcAft>
                <a:spcPct val="0"/>
              </a:spcAft>
              <a:defRPr kumimoji="1" sz="2400" kern="1200">
                <a:solidFill>
                  <a:srgbClr val="FFFF00"/>
                </a:solidFill>
                <a:latin typeface="Arial" pitchFamily="34" charset="0"/>
                <a:ea typeface="ＭＳ Ｐゴシック" pitchFamily="50" charset="-128"/>
                <a:cs typeface="+mn-cs"/>
              </a:defRPr>
            </a:lvl4pPr>
            <a:lvl5pPr marL="1828800" algn="l" rtl="0" fontAlgn="base">
              <a:spcBef>
                <a:spcPct val="0"/>
              </a:spcBef>
              <a:spcAft>
                <a:spcPct val="0"/>
              </a:spcAft>
              <a:defRPr kumimoji="1" sz="2400" kern="1200">
                <a:solidFill>
                  <a:srgbClr val="FFFF00"/>
                </a:solidFill>
                <a:latin typeface="Arial" pitchFamily="34" charset="0"/>
                <a:ea typeface="ＭＳ Ｐゴシック" pitchFamily="50" charset="-128"/>
                <a:cs typeface="+mn-cs"/>
              </a:defRPr>
            </a:lvl5pPr>
            <a:lvl6pPr marL="2286000" algn="l" defTabSz="914400" rtl="0" eaLnBrk="1" latinLnBrk="0" hangingPunct="1">
              <a:defRPr kumimoji="1" sz="2400" kern="1200">
                <a:solidFill>
                  <a:srgbClr val="FFFF00"/>
                </a:solidFill>
                <a:latin typeface="Arial" pitchFamily="34" charset="0"/>
                <a:ea typeface="ＭＳ Ｐゴシック" pitchFamily="50" charset="-128"/>
                <a:cs typeface="+mn-cs"/>
              </a:defRPr>
            </a:lvl6pPr>
            <a:lvl7pPr marL="2743200" algn="l" defTabSz="914400" rtl="0" eaLnBrk="1" latinLnBrk="0" hangingPunct="1">
              <a:defRPr kumimoji="1" sz="2400" kern="1200">
                <a:solidFill>
                  <a:srgbClr val="FFFF00"/>
                </a:solidFill>
                <a:latin typeface="Arial" pitchFamily="34" charset="0"/>
                <a:ea typeface="ＭＳ Ｐゴシック" pitchFamily="50" charset="-128"/>
                <a:cs typeface="+mn-cs"/>
              </a:defRPr>
            </a:lvl7pPr>
            <a:lvl8pPr marL="3200400" algn="l" defTabSz="914400" rtl="0" eaLnBrk="1" latinLnBrk="0" hangingPunct="1">
              <a:defRPr kumimoji="1" sz="2400" kern="1200">
                <a:solidFill>
                  <a:srgbClr val="FFFF00"/>
                </a:solidFill>
                <a:latin typeface="Arial" pitchFamily="34" charset="0"/>
                <a:ea typeface="ＭＳ Ｐゴシック" pitchFamily="50" charset="-128"/>
                <a:cs typeface="+mn-cs"/>
              </a:defRPr>
            </a:lvl8pPr>
            <a:lvl9pPr marL="3657600" algn="l" defTabSz="914400" rtl="0" eaLnBrk="1" latinLnBrk="0" hangingPunct="1">
              <a:defRPr kumimoji="1" sz="2400" kern="1200">
                <a:solidFill>
                  <a:srgbClr val="FFFF00"/>
                </a:solidFill>
                <a:latin typeface="Arial" pitchFamily="34" charset="0"/>
                <a:ea typeface="ＭＳ Ｐゴシック" pitchFamily="50" charset="-128"/>
                <a:cs typeface="+mn-cs"/>
              </a:defRPr>
            </a:lvl9pPr>
          </a:lstStyle>
          <a:p>
            <a:pPr>
              <a:defRPr/>
            </a:pPr>
            <a:fld id="{94D22C6E-2098-4F07-BD49-D08F5B95D451}" type="slidenum">
              <a:rPr lang="en-US" altLang="ja-JP" smtClean="0"/>
              <a:pPr>
                <a:defRPr/>
              </a:pPr>
              <a:t>‹#›</a:t>
            </a:fld>
            <a:endParaRPr lang="en-US" altLang="ja-JP" dirty="0"/>
          </a:p>
        </p:txBody>
      </p:sp>
      <p:sp>
        <p:nvSpPr>
          <p:cNvPr id="15" name="Text Box 14"/>
          <p:cNvSpPr txBox="1">
            <a:spLocks noChangeArrowheads="1"/>
          </p:cNvSpPr>
          <p:nvPr userDrawn="1"/>
        </p:nvSpPr>
        <p:spPr bwMode="auto">
          <a:xfrm>
            <a:off x="8797925" y="5064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kumimoji="1" sz="2400">
                <a:solidFill>
                  <a:srgbClr val="FFFF00"/>
                </a:solidFill>
                <a:latin typeface="Arial" charset="0"/>
                <a:ea typeface="ＭＳ Ｐゴシック" pitchFamily="50" charset="-128"/>
              </a:defRPr>
            </a:lvl1pPr>
            <a:lvl2pPr marL="742950" indent="-285750">
              <a:defRPr kumimoji="1" sz="2400">
                <a:solidFill>
                  <a:srgbClr val="FFFF00"/>
                </a:solidFill>
                <a:latin typeface="Arial" charset="0"/>
                <a:ea typeface="ＭＳ Ｐゴシック" pitchFamily="50" charset="-128"/>
              </a:defRPr>
            </a:lvl2pPr>
            <a:lvl3pPr marL="1143000" indent="-228600">
              <a:defRPr kumimoji="1" sz="2400">
                <a:solidFill>
                  <a:srgbClr val="FFFF00"/>
                </a:solidFill>
                <a:latin typeface="Arial" charset="0"/>
                <a:ea typeface="ＭＳ Ｐゴシック" pitchFamily="50" charset="-128"/>
              </a:defRPr>
            </a:lvl3pPr>
            <a:lvl4pPr marL="1600200" indent="-228600">
              <a:defRPr kumimoji="1" sz="2400">
                <a:solidFill>
                  <a:srgbClr val="FFFF00"/>
                </a:solidFill>
                <a:latin typeface="Arial" charset="0"/>
                <a:ea typeface="ＭＳ Ｐゴシック" pitchFamily="50" charset="-128"/>
              </a:defRPr>
            </a:lvl4pPr>
            <a:lvl5pPr marL="2057400" indent="-228600">
              <a:defRPr kumimoji="1" sz="2400">
                <a:solidFill>
                  <a:srgbClr val="FFFF00"/>
                </a:solidFill>
                <a:latin typeface="Arial" charset="0"/>
                <a:ea typeface="ＭＳ Ｐゴシック" pitchFamily="50" charset="-128"/>
              </a:defRPr>
            </a:lvl5pPr>
            <a:lvl6pPr marL="2514600" indent="-228600" eaLnBrk="0" fontAlgn="base" hangingPunct="0">
              <a:spcBef>
                <a:spcPct val="0"/>
              </a:spcBef>
              <a:spcAft>
                <a:spcPct val="0"/>
              </a:spcAft>
              <a:defRPr kumimoji="1" sz="2400">
                <a:solidFill>
                  <a:srgbClr val="FFFF00"/>
                </a:solidFill>
                <a:latin typeface="Arial" charset="0"/>
                <a:ea typeface="ＭＳ Ｐゴシック" pitchFamily="50" charset="-128"/>
              </a:defRPr>
            </a:lvl6pPr>
            <a:lvl7pPr marL="2971800" indent="-228600" eaLnBrk="0" fontAlgn="base" hangingPunct="0">
              <a:spcBef>
                <a:spcPct val="0"/>
              </a:spcBef>
              <a:spcAft>
                <a:spcPct val="0"/>
              </a:spcAft>
              <a:defRPr kumimoji="1" sz="2400">
                <a:solidFill>
                  <a:srgbClr val="FFFF00"/>
                </a:solidFill>
                <a:latin typeface="Arial" charset="0"/>
                <a:ea typeface="ＭＳ Ｐゴシック" pitchFamily="50" charset="-128"/>
              </a:defRPr>
            </a:lvl7pPr>
            <a:lvl8pPr marL="3429000" indent="-228600" eaLnBrk="0" fontAlgn="base" hangingPunct="0">
              <a:spcBef>
                <a:spcPct val="0"/>
              </a:spcBef>
              <a:spcAft>
                <a:spcPct val="0"/>
              </a:spcAft>
              <a:defRPr kumimoji="1" sz="2400">
                <a:solidFill>
                  <a:srgbClr val="FFFF00"/>
                </a:solidFill>
                <a:latin typeface="Arial" charset="0"/>
                <a:ea typeface="ＭＳ Ｐゴシック" pitchFamily="50" charset="-128"/>
              </a:defRPr>
            </a:lvl8pPr>
            <a:lvl9pPr marL="3886200" indent="-228600" eaLnBrk="0" fontAlgn="base" hangingPunct="0">
              <a:spcBef>
                <a:spcPct val="0"/>
              </a:spcBef>
              <a:spcAft>
                <a:spcPct val="0"/>
              </a:spcAft>
              <a:defRPr kumimoji="1" sz="2400">
                <a:solidFill>
                  <a:srgbClr val="FFFF00"/>
                </a:solidFill>
                <a:latin typeface="Arial" charset="0"/>
                <a:ea typeface="ＭＳ Ｐゴシック" pitchFamily="50" charset="-128"/>
              </a:defRPr>
            </a:lvl9pPr>
          </a:lstStyle>
          <a:p>
            <a:pPr eaLnBrk="0" hangingPunct="0">
              <a:defRPr/>
            </a:pPr>
            <a:endParaRPr lang="ja-JP" altLang="ja-JP" dirty="0" smtClean="0">
              <a:solidFill>
                <a:prstClr val="black"/>
              </a:solidFill>
              <a:latin typeface="明朝" pitchFamily="17" charset="-128"/>
              <a:ea typeface="明朝" pitchFamily="17" charset="-128"/>
            </a:endParaRPr>
          </a:p>
        </p:txBody>
      </p:sp>
      <p:sp>
        <p:nvSpPr>
          <p:cNvPr id="16" name="Text Box 34"/>
          <p:cNvSpPr txBox="1">
            <a:spLocks noChangeArrowheads="1"/>
          </p:cNvSpPr>
          <p:nvPr userDrawn="1"/>
        </p:nvSpPr>
        <p:spPr bwMode="auto">
          <a:xfrm>
            <a:off x="0" y="6521450"/>
            <a:ext cx="46847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a:solidFill>
                  <a:srgbClr val="FFFF00"/>
                </a:solidFill>
                <a:latin typeface="Arial" charset="0"/>
                <a:ea typeface="ＭＳ Ｐゴシック" pitchFamily="50" charset="-128"/>
              </a:defRPr>
            </a:lvl1pPr>
            <a:lvl2pPr marL="742950" indent="-285750">
              <a:defRPr kumimoji="1" sz="2400">
                <a:solidFill>
                  <a:srgbClr val="FFFF00"/>
                </a:solidFill>
                <a:latin typeface="Arial" charset="0"/>
                <a:ea typeface="ＭＳ Ｐゴシック" pitchFamily="50" charset="-128"/>
              </a:defRPr>
            </a:lvl2pPr>
            <a:lvl3pPr marL="1143000" indent="-228600">
              <a:defRPr kumimoji="1" sz="2400">
                <a:solidFill>
                  <a:srgbClr val="FFFF00"/>
                </a:solidFill>
                <a:latin typeface="Arial" charset="0"/>
                <a:ea typeface="ＭＳ Ｐゴシック" pitchFamily="50" charset="-128"/>
              </a:defRPr>
            </a:lvl3pPr>
            <a:lvl4pPr marL="1600200" indent="-228600">
              <a:defRPr kumimoji="1" sz="2400">
                <a:solidFill>
                  <a:srgbClr val="FFFF00"/>
                </a:solidFill>
                <a:latin typeface="Arial" charset="0"/>
                <a:ea typeface="ＭＳ Ｐゴシック" pitchFamily="50" charset="-128"/>
              </a:defRPr>
            </a:lvl4pPr>
            <a:lvl5pPr marL="2057400" indent="-228600">
              <a:defRPr kumimoji="1" sz="2400">
                <a:solidFill>
                  <a:srgbClr val="FFFF00"/>
                </a:solidFill>
                <a:latin typeface="Arial" charset="0"/>
                <a:ea typeface="ＭＳ Ｐゴシック" pitchFamily="50" charset="-128"/>
              </a:defRPr>
            </a:lvl5pPr>
            <a:lvl6pPr marL="2514600" indent="-228600" eaLnBrk="0" fontAlgn="base" hangingPunct="0">
              <a:spcBef>
                <a:spcPct val="0"/>
              </a:spcBef>
              <a:spcAft>
                <a:spcPct val="0"/>
              </a:spcAft>
              <a:defRPr kumimoji="1" sz="2400">
                <a:solidFill>
                  <a:srgbClr val="FFFF00"/>
                </a:solidFill>
                <a:latin typeface="Arial" charset="0"/>
                <a:ea typeface="ＭＳ Ｐゴシック" pitchFamily="50" charset="-128"/>
              </a:defRPr>
            </a:lvl6pPr>
            <a:lvl7pPr marL="2971800" indent="-228600" eaLnBrk="0" fontAlgn="base" hangingPunct="0">
              <a:spcBef>
                <a:spcPct val="0"/>
              </a:spcBef>
              <a:spcAft>
                <a:spcPct val="0"/>
              </a:spcAft>
              <a:defRPr kumimoji="1" sz="2400">
                <a:solidFill>
                  <a:srgbClr val="FFFF00"/>
                </a:solidFill>
                <a:latin typeface="Arial" charset="0"/>
                <a:ea typeface="ＭＳ Ｐゴシック" pitchFamily="50" charset="-128"/>
              </a:defRPr>
            </a:lvl7pPr>
            <a:lvl8pPr marL="3429000" indent="-228600" eaLnBrk="0" fontAlgn="base" hangingPunct="0">
              <a:spcBef>
                <a:spcPct val="0"/>
              </a:spcBef>
              <a:spcAft>
                <a:spcPct val="0"/>
              </a:spcAft>
              <a:defRPr kumimoji="1" sz="2400">
                <a:solidFill>
                  <a:srgbClr val="FFFF00"/>
                </a:solidFill>
                <a:latin typeface="Arial" charset="0"/>
                <a:ea typeface="ＭＳ Ｐゴシック" pitchFamily="50" charset="-128"/>
              </a:defRPr>
            </a:lvl8pPr>
            <a:lvl9pPr marL="3886200" indent="-228600" eaLnBrk="0" fontAlgn="base" hangingPunct="0">
              <a:spcBef>
                <a:spcPct val="0"/>
              </a:spcBef>
              <a:spcAft>
                <a:spcPct val="0"/>
              </a:spcAft>
              <a:defRPr kumimoji="1" sz="2400">
                <a:solidFill>
                  <a:srgbClr val="FFFF00"/>
                </a:solidFill>
                <a:latin typeface="Arial" charset="0"/>
                <a:ea typeface="ＭＳ Ｐゴシック" pitchFamily="50" charset="-128"/>
              </a:defRPr>
            </a:lvl9pPr>
          </a:lstStyle>
          <a:p>
            <a:pPr eaLnBrk="0" hangingPunct="0">
              <a:defRPr/>
            </a:pPr>
            <a:r>
              <a:rPr lang="en-US" altLang="ja-JP" sz="1600" i="1" dirty="0" smtClean="0">
                <a:solidFill>
                  <a:srgbClr val="006600"/>
                </a:solidFill>
              </a:rPr>
              <a:t>May, 2017, Sioux Falls</a:t>
            </a:r>
          </a:p>
        </p:txBody>
      </p:sp>
      <p:pic>
        <p:nvPicPr>
          <p:cNvPr id="17" name="図 16"/>
          <p:cNvPicPr>
            <a:picLocks noChangeAspect="1"/>
          </p:cNvPicPr>
          <p:nvPr userDrawn="1"/>
        </p:nvPicPr>
        <p:blipFill>
          <a:blip r:embed="rId11"/>
          <a:stretch>
            <a:fillRect/>
          </a:stretch>
        </p:blipFill>
        <p:spPr>
          <a:xfrm>
            <a:off x="8337951" y="272393"/>
            <a:ext cx="1288247" cy="577666"/>
          </a:xfrm>
          <a:prstGeom prst="rect">
            <a:avLst/>
          </a:prstGeom>
        </p:spPr>
      </p:pic>
    </p:spTree>
    <p:extLst>
      <p:ext uri="{BB962C8B-B14F-4D97-AF65-F5344CB8AC3E}">
        <p14:creationId xmlns:p14="http://schemas.microsoft.com/office/powerpoint/2010/main" val="4117297506"/>
      </p:ext>
    </p:extLst>
  </p:cSld>
  <p:clrMap bg1="lt1" tx1="dk1" bg2="lt2" tx2="dk2" accent1="accent1" accent2="accent2" accent3="accent3" accent4="accent4" accent5="accent5" accent6="accent6" hlink="hlink" folHlink="folHlink"/>
  <p:sldLayoutIdLst>
    <p:sldLayoutId id="2147486984" r:id="rId1"/>
    <p:sldLayoutId id="2147486985" r:id="rId2"/>
    <p:sldLayoutId id="2147486992" r:id="rId3"/>
    <p:sldLayoutId id="2147487089" r:id="rId4"/>
    <p:sldLayoutId id="2147487136" r:id="rId5"/>
    <p:sldLayoutId id="2147487048" r:id="rId6"/>
    <p:sldLayoutId id="2147487057" r:id="rId7"/>
    <p:sldLayoutId id="2147487125" r:id="rId8"/>
    <p:sldLayoutId id="2147487134"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495300" y="1265466"/>
            <a:ext cx="8915400" cy="486069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495300" y="6356351"/>
            <a:ext cx="2311400" cy="264053"/>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D58C4A7-B84B-45B8-91DE-AA63DCCBD1CD}" type="datetime1">
              <a:rPr lang="ja-JP" altLang="en-US" smtClean="0">
                <a:solidFill>
                  <a:prstClr val="black">
                    <a:tint val="75000"/>
                  </a:prstClr>
                </a:solidFill>
                <a:latin typeface="Calibri"/>
              </a:rPr>
              <a:pPr fontAlgn="auto">
                <a:spcBef>
                  <a:spcPts val="0"/>
                </a:spcBef>
                <a:spcAft>
                  <a:spcPts val="0"/>
                </a:spcAft>
              </a:pPr>
              <a:t>2017/5/18</a:t>
            </a:fld>
            <a:endParaRPr lang="ja-JP" altLang="en-US">
              <a:solidFill>
                <a:prstClr val="black">
                  <a:tint val="75000"/>
                </a:prstClr>
              </a:solidFill>
              <a:latin typeface="Calibri"/>
            </a:endParaRPr>
          </a:p>
        </p:txBody>
      </p:sp>
      <p:sp>
        <p:nvSpPr>
          <p:cNvPr id="5" name="フッター プレースホルダー 4"/>
          <p:cNvSpPr>
            <a:spLocks noGrp="1"/>
          </p:cNvSpPr>
          <p:nvPr>
            <p:ph type="ftr" sz="quarter" idx="3"/>
          </p:nvPr>
        </p:nvSpPr>
        <p:spPr>
          <a:xfrm>
            <a:off x="3384550" y="6356351"/>
            <a:ext cx="3136900" cy="264053"/>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ja-JP" altLang="en-US" dirty="0">
              <a:solidFill>
                <a:prstClr val="black">
                  <a:tint val="75000"/>
                </a:prstClr>
              </a:solidFill>
              <a:latin typeface="Calibri"/>
            </a:endParaRPr>
          </a:p>
        </p:txBody>
      </p:sp>
      <p:sp>
        <p:nvSpPr>
          <p:cNvPr id="6" name="スライド番号プレースホルダー 5"/>
          <p:cNvSpPr>
            <a:spLocks noGrp="1"/>
          </p:cNvSpPr>
          <p:nvPr>
            <p:ph type="sldNum" sz="quarter" idx="4"/>
          </p:nvPr>
        </p:nvSpPr>
        <p:spPr>
          <a:xfrm>
            <a:off x="7605295" y="6520260"/>
            <a:ext cx="2311400" cy="365125"/>
          </a:xfrm>
          <a:prstGeom prst="rect">
            <a:avLst/>
          </a:prstGeom>
        </p:spPr>
        <p:txBody>
          <a:bodyPr vert="horz" lIns="91440" tIns="45720" rIns="91440" bIns="45720" rtlCol="0" anchor="ctr"/>
          <a:lstStyle>
            <a:lvl1pPr algn="r">
              <a:defRPr sz="1400">
                <a:solidFill>
                  <a:schemeClr val="tx1"/>
                </a:solidFill>
                <a:latin typeface="Arial" panose="020B0604020202020204" pitchFamily="34" charset="0"/>
                <a:cs typeface="Arial" panose="020B0604020202020204" pitchFamily="34" charset="0"/>
              </a:defRPr>
            </a:lvl1pPr>
          </a:lstStyle>
          <a:p>
            <a:pPr fontAlgn="auto">
              <a:spcBef>
                <a:spcPts val="0"/>
              </a:spcBef>
              <a:spcAft>
                <a:spcPts val="0"/>
              </a:spcAft>
            </a:pPr>
            <a:fld id="{9BF5261F-A739-4518-8F98-DCF7DD5CF184}" type="slidenum">
              <a:rPr lang="ja-JP" altLang="en-US" smtClean="0">
                <a:solidFill>
                  <a:prstClr val="black"/>
                </a:solidFill>
              </a:rPr>
              <a:pPr fontAlgn="auto">
                <a:spcBef>
                  <a:spcPts val="0"/>
                </a:spcBef>
                <a:spcAft>
                  <a:spcPts val="0"/>
                </a:spcAft>
              </a:pPr>
              <a:t>‹#›</a:t>
            </a:fld>
            <a:endParaRPr lang="ja-JP" altLang="en-US" dirty="0">
              <a:solidFill>
                <a:prstClr val="black"/>
              </a:solidFill>
            </a:endParaRPr>
          </a:p>
        </p:txBody>
      </p:sp>
      <p:pic>
        <p:nvPicPr>
          <p:cNvPr id="1026" name="Picture 2" descr="C:\Users\nomaki\Desktop\sozai_gcom\footer1.gi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32" y="6620403"/>
            <a:ext cx="7975060" cy="23759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nomaki\Desktop\sozai_gcom\header1.gi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572385" y="14799"/>
            <a:ext cx="6333615" cy="6132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nomaki\Desktop\sozai_gcom\gcomw.gif"/>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042062" y="1"/>
            <a:ext cx="835746" cy="66720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nomaki\Desktop\sozai_gcom\jaxa.gif"/>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228575" y="6479320"/>
            <a:ext cx="909377" cy="3651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nomaki\Desktop\sozai_gcom\gcom.gif"/>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255101" y="6520076"/>
            <a:ext cx="1189009" cy="329474"/>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プレースホルダー 1"/>
          <p:cNvSpPr>
            <a:spLocks noGrp="1"/>
          </p:cNvSpPr>
          <p:nvPr>
            <p:ph type="title"/>
          </p:nvPr>
        </p:nvSpPr>
        <p:spPr>
          <a:xfrm>
            <a:off x="495300" y="153788"/>
            <a:ext cx="8915400" cy="847624"/>
          </a:xfrm>
          <a:prstGeom prst="rect">
            <a:avLst/>
          </a:prstGeom>
        </p:spPr>
        <p:txBody>
          <a:bodyPr vert="horz" lIns="91440" tIns="45720" rIns="91440" bIns="45720" rtlCol="0" anchor="ctr">
            <a:normAutofit/>
          </a:bodyPr>
          <a:lstStyle/>
          <a:p>
            <a:r>
              <a:rPr kumimoji="1" lang="ja-JP" altLang="en-US"/>
              <a:t>マスター タイトルの書式設定</a:t>
            </a:r>
          </a:p>
        </p:txBody>
      </p:sp>
    </p:spTree>
    <p:extLst>
      <p:ext uri="{BB962C8B-B14F-4D97-AF65-F5344CB8AC3E}">
        <p14:creationId xmlns:p14="http://schemas.microsoft.com/office/powerpoint/2010/main" val="1389990208"/>
      </p:ext>
    </p:extLst>
  </p:cSld>
  <p:clrMap bg1="lt1" tx1="dk1" bg2="lt2" tx2="dk2" accent1="accent1" accent2="accent2" accent3="accent3" accent4="accent4" accent5="accent5" accent6="accent6" hlink="hlink" folHlink="folHlink"/>
  <p:sldLayoutIdLst>
    <p:sldLayoutId id="2147486994" r:id="rId1"/>
    <p:sldLayoutId id="2147486995" r:id="rId2"/>
    <p:sldLayoutId id="2147486996" r:id="rId3"/>
    <p:sldLayoutId id="2147486997" r:id="rId4"/>
    <p:sldLayoutId id="2147486998" r:id="rId5"/>
    <p:sldLayoutId id="2147486999" r:id="rId6"/>
    <p:sldLayoutId id="2147487000" r:id="rId7"/>
    <p:sldLayoutId id="2147487001" r:id="rId8"/>
    <p:sldLayoutId id="2147487002" r:id="rId9"/>
    <p:sldLayoutId id="2147487003" r:id="rId10"/>
    <p:sldLayoutId id="2147487004" r:id="rId11"/>
  </p:sldLayoutIdLst>
  <p:hf hdr="0" ftr="0" dt="0"/>
  <p:txStyles>
    <p:titleStyle>
      <a:lvl1pPr algn="ctr" defTabSz="914400" rtl="0" eaLnBrk="1" latinLnBrk="0" hangingPunct="1">
        <a:spcBef>
          <a:spcPct val="0"/>
        </a:spcBef>
        <a:buNone/>
        <a:defRPr kumimoji="1"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4" name="グループ化 13"/>
          <p:cNvGrpSpPr/>
          <p:nvPr userDrawn="1"/>
        </p:nvGrpSpPr>
        <p:grpSpPr>
          <a:xfrm>
            <a:off x="69775" y="6093360"/>
            <a:ext cx="1060800" cy="576000"/>
            <a:chOff x="-1332656" y="4725144"/>
            <a:chExt cx="979200" cy="576000"/>
          </a:xfrm>
        </p:grpSpPr>
        <p:pic>
          <p:nvPicPr>
            <p:cNvPr id="11" name="Picture 1" descr="C:\Documents and Settings\10025\デスクトップ\Stationary\Logo_1_planet_blue.jpg"/>
            <p:cNvPicPr>
              <a:picLocks noChangeAspect="1" noChangeArrowheads="1"/>
            </p:cNvPicPr>
            <p:nvPr userDrawn="1"/>
          </p:nvPicPr>
          <p:blipFill>
            <a:blip r:embed="rId13" cstate="print">
              <a:clrChange>
                <a:clrFrom>
                  <a:srgbClr val="FDFBFC"/>
                </a:clrFrom>
                <a:clrTo>
                  <a:srgbClr val="FDFBFC">
                    <a:alpha val="0"/>
                  </a:srgbClr>
                </a:clrTo>
              </a:clrChange>
              <a:lum/>
            </a:blip>
            <a:srcRect/>
            <a:stretch>
              <a:fillRect/>
            </a:stretch>
          </p:blipFill>
          <p:spPr bwMode="auto">
            <a:xfrm>
              <a:off x="-1332656" y="4725144"/>
              <a:ext cx="979200" cy="576000"/>
            </a:xfrm>
            <a:prstGeom prst="rect">
              <a:avLst/>
            </a:prstGeom>
            <a:noFill/>
          </p:spPr>
        </p:pic>
        <p:sp>
          <p:nvSpPr>
            <p:cNvPr id="13" name="正方形/長方形 12"/>
            <p:cNvSpPr/>
            <p:nvPr userDrawn="1"/>
          </p:nvSpPr>
          <p:spPr>
            <a:xfrm>
              <a:off x="-1332656" y="4725144"/>
              <a:ext cx="979200" cy="576000"/>
            </a:xfrm>
            <a:prstGeom prst="rect">
              <a:avLst/>
            </a:prstGeom>
            <a:gradFill>
              <a:gsLst>
                <a:gs pos="0">
                  <a:schemeClr val="bg1">
                    <a:alpha val="57000"/>
                  </a:schemeClr>
                </a:gs>
                <a:gs pos="25000">
                  <a:schemeClr val="bg1">
                    <a:alpha val="70000"/>
                  </a:schemeClr>
                </a:gs>
                <a:gs pos="50000">
                  <a:schemeClr val="bg1">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grpSp>
      <p:pic>
        <p:nvPicPr>
          <p:cNvPr id="1026" name="Picture 2" descr="C:\Documents and Settings\10025\デスクトップ\Stationary\Logo_A_planet_blue.JPG"/>
          <p:cNvPicPr>
            <a:picLocks noChangeAspect="1" noChangeArrowheads="1"/>
          </p:cNvPicPr>
          <p:nvPr userDrawn="1"/>
        </p:nvPicPr>
        <p:blipFill>
          <a:blip r:embed="rId14" cstate="print">
            <a:clrChange>
              <a:clrFrom>
                <a:srgbClr val="FDFBFC"/>
              </a:clrFrom>
              <a:clrTo>
                <a:srgbClr val="FDFBFC">
                  <a:alpha val="0"/>
                </a:srgbClr>
              </a:clrTo>
            </a:clrChange>
            <a:lum/>
          </a:blip>
          <a:srcRect l="5458" t="7701" r="51071" b="3788"/>
          <a:stretch>
            <a:fillRect/>
          </a:stretch>
        </p:blipFill>
        <p:spPr bwMode="auto">
          <a:xfrm rot="180000">
            <a:off x="8285608" y="-90362"/>
            <a:ext cx="1595576" cy="1764000"/>
          </a:xfrm>
          <a:prstGeom prst="rect">
            <a:avLst/>
          </a:prstGeom>
          <a:noFill/>
        </p:spPr>
      </p:pic>
      <p:sp>
        <p:nvSpPr>
          <p:cNvPr id="2" name="タイトル プレースホルダ 1"/>
          <p:cNvSpPr>
            <a:spLocks noGrp="1"/>
          </p:cNvSpPr>
          <p:nvPr>
            <p:ph type="title"/>
          </p:nvPr>
        </p:nvSpPr>
        <p:spPr>
          <a:xfrm>
            <a:off x="0" y="0"/>
            <a:ext cx="9906000" cy="540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 4"/>
          <p:cNvSpPr>
            <a:spLocks noGrp="1"/>
          </p:cNvSpPr>
          <p:nvPr>
            <p:ph type="ftr" sz="quarter" idx="3"/>
          </p:nvPr>
        </p:nvSpPr>
        <p:spPr>
          <a:xfrm>
            <a:off x="3392827" y="6492876"/>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a:endParaRPr>
          </a:p>
        </p:txBody>
      </p:sp>
      <p:sp>
        <p:nvSpPr>
          <p:cNvPr id="6" name="スライド番号プレースホルダ 5"/>
          <p:cNvSpPr>
            <a:spLocks noGrp="1"/>
          </p:cNvSpPr>
          <p:nvPr>
            <p:ph type="sldNum" sz="quarter" idx="4"/>
          </p:nvPr>
        </p:nvSpPr>
        <p:spPr>
          <a:xfrm>
            <a:off x="7594600" y="6492876"/>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ED75559-32F5-4657-8849-F5E88CA749E1}" type="slidenum">
              <a:rPr lang="ja-JP" altLang="en-US" smtClean="0">
                <a:solidFill>
                  <a:prstClr val="black">
                    <a:tint val="75000"/>
                  </a:prstClr>
                </a:solidFill>
                <a:latin typeface="Calibri"/>
              </a:rPr>
              <a:pPr fontAlgn="auto">
                <a:spcBef>
                  <a:spcPts val="0"/>
                </a:spcBef>
                <a:spcAft>
                  <a:spcPts val="0"/>
                </a:spcAft>
              </a:pPr>
              <a:t>‹#›</a:t>
            </a:fld>
            <a:endParaRPr lang="ja-JP" altLang="en-US">
              <a:solidFill>
                <a:prstClr val="black">
                  <a:tint val="75000"/>
                </a:prstClr>
              </a:solidFill>
              <a:latin typeface="Calibri"/>
            </a:endParaRPr>
          </a:p>
        </p:txBody>
      </p:sp>
      <p:sp>
        <p:nvSpPr>
          <p:cNvPr id="12" name="正方形/長方形 11"/>
          <p:cNvSpPr/>
          <p:nvPr userDrawn="1"/>
        </p:nvSpPr>
        <p:spPr>
          <a:xfrm rot="180000">
            <a:off x="8321265" y="478180"/>
            <a:ext cx="1560000" cy="1222531"/>
          </a:xfrm>
          <a:prstGeom prst="rect">
            <a:avLst/>
          </a:prstGeom>
          <a:gradFill>
            <a:gsLst>
              <a:gs pos="78000">
                <a:schemeClr val="bg1">
                  <a:alpha val="85000"/>
                </a:schemeClr>
              </a:gs>
              <a:gs pos="100000">
                <a:schemeClr val="bg1">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7" name="正方形/長方形 6"/>
          <p:cNvSpPr/>
          <p:nvPr userDrawn="1"/>
        </p:nvSpPr>
        <p:spPr>
          <a:xfrm>
            <a:off x="0" y="548680"/>
            <a:ext cx="9906000" cy="36000"/>
          </a:xfrm>
          <a:prstGeom prst="rect">
            <a:avLst/>
          </a:prstGeom>
          <a:gradFill flip="none" rotWithShape="1">
            <a:gsLst>
              <a:gs pos="50000">
                <a:srgbClr val="0051BA"/>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pic>
        <p:nvPicPr>
          <p:cNvPr id="1027" name="Picture 3" descr="C:\Documents and Settings\10025\デスクトップ\Stationary\LogotypeJ_1_.glay.jpg"/>
          <p:cNvPicPr>
            <a:picLocks noChangeAspect="1" noChangeArrowheads="1"/>
          </p:cNvPicPr>
          <p:nvPr userDrawn="1"/>
        </p:nvPicPr>
        <p:blipFill>
          <a:blip r:embed="rId15" cstate="print">
            <a:clrChange>
              <a:clrFrom>
                <a:srgbClr val="FCFCFC"/>
              </a:clrFrom>
              <a:clrTo>
                <a:srgbClr val="FCFCFC">
                  <a:alpha val="0"/>
                </a:srgbClr>
              </a:clrTo>
            </a:clrChange>
          </a:blip>
          <a:srcRect/>
          <a:stretch>
            <a:fillRect/>
          </a:stretch>
        </p:blipFill>
        <p:spPr bwMode="auto">
          <a:xfrm>
            <a:off x="163130" y="6570000"/>
            <a:ext cx="1747533" cy="216000"/>
          </a:xfrm>
          <a:prstGeom prst="rect">
            <a:avLst/>
          </a:prstGeom>
          <a:noFill/>
        </p:spPr>
      </p:pic>
      <p:sp>
        <p:nvSpPr>
          <p:cNvPr id="15" name="正方形/長方形 14"/>
          <p:cNvSpPr/>
          <p:nvPr userDrawn="1"/>
        </p:nvSpPr>
        <p:spPr>
          <a:xfrm rot="10800000">
            <a:off x="0" y="6489343"/>
            <a:ext cx="9906000" cy="36000"/>
          </a:xfrm>
          <a:prstGeom prst="rect">
            <a:avLst/>
          </a:prstGeom>
          <a:gradFill flip="none" rotWithShape="1">
            <a:gsLst>
              <a:gs pos="50000">
                <a:srgbClr val="0051BA"/>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Tree>
    <p:extLst>
      <p:ext uri="{BB962C8B-B14F-4D97-AF65-F5344CB8AC3E}">
        <p14:creationId xmlns:p14="http://schemas.microsoft.com/office/powerpoint/2010/main" val="2581001075"/>
      </p:ext>
    </p:extLst>
  </p:cSld>
  <p:clrMap bg1="lt1" tx1="dk1" bg2="lt2" tx2="dk2" accent1="accent1" accent2="accent2" accent3="accent3" accent4="accent4" accent5="accent5" accent6="accent6" hlink="hlink" folHlink="folHlink"/>
  <p:sldLayoutIdLst>
    <p:sldLayoutId id="2147487006" r:id="rId1"/>
    <p:sldLayoutId id="2147487007" r:id="rId2"/>
    <p:sldLayoutId id="2147487008" r:id="rId3"/>
    <p:sldLayoutId id="2147487009" r:id="rId4"/>
    <p:sldLayoutId id="2147487010" r:id="rId5"/>
    <p:sldLayoutId id="2147487011" r:id="rId6"/>
    <p:sldLayoutId id="2147487012" r:id="rId7"/>
    <p:sldLayoutId id="2147487013" r:id="rId8"/>
    <p:sldLayoutId id="2147487014" r:id="rId9"/>
    <p:sldLayoutId id="2147487015" r:id="rId10"/>
    <p:sldLayoutId id="2147487016" r:id="rId11"/>
  </p:sldLayoutIdLst>
  <p:hf hdr="0" ftr="0" dt="0"/>
  <p:txStyles>
    <p:titleStyle>
      <a:lvl1pPr algn="l"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4" name="グループ化 13"/>
          <p:cNvGrpSpPr/>
          <p:nvPr userDrawn="1"/>
        </p:nvGrpSpPr>
        <p:grpSpPr>
          <a:xfrm>
            <a:off x="69775" y="6093360"/>
            <a:ext cx="1060800" cy="576000"/>
            <a:chOff x="-1332656" y="4725144"/>
            <a:chExt cx="979200" cy="576000"/>
          </a:xfrm>
        </p:grpSpPr>
        <p:pic>
          <p:nvPicPr>
            <p:cNvPr id="11" name="Picture 1" descr="C:\Documents and Settings\10025\デスクトップ\Stationary\Logo_1_planet_blue.jpg"/>
            <p:cNvPicPr>
              <a:picLocks noChangeAspect="1" noChangeArrowheads="1"/>
            </p:cNvPicPr>
            <p:nvPr userDrawn="1"/>
          </p:nvPicPr>
          <p:blipFill>
            <a:blip r:embed="rId13" cstate="print">
              <a:clrChange>
                <a:clrFrom>
                  <a:srgbClr val="FDFBFC"/>
                </a:clrFrom>
                <a:clrTo>
                  <a:srgbClr val="FDFBFC">
                    <a:alpha val="0"/>
                  </a:srgbClr>
                </a:clrTo>
              </a:clrChange>
              <a:lum/>
            </a:blip>
            <a:srcRect/>
            <a:stretch>
              <a:fillRect/>
            </a:stretch>
          </p:blipFill>
          <p:spPr bwMode="auto">
            <a:xfrm>
              <a:off x="-1332656" y="4725144"/>
              <a:ext cx="979200" cy="576000"/>
            </a:xfrm>
            <a:prstGeom prst="rect">
              <a:avLst/>
            </a:prstGeom>
            <a:noFill/>
          </p:spPr>
        </p:pic>
        <p:sp>
          <p:nvSpPr>
            <p:cNvPr id="13" name="正方形/長方形 12"/>
            <p:cNvSpPr/>
            <p:nvPr userDrawn="1"/>
          </p:nvSpPr>
          <p:spPr>
            <a:xfrm>
              <a:off x="-1332656" y="4725144"/>
              <a:ext cx="979200" cy="576000"/>
            </a:xfrm>
            <a:prstGeom prst="rect">
              <a:avLst/>
            </a:prstGeom>
            <a:gradFill>
              <a:gsLst>
                <a:gs pos="0">
                  <a:schemeClr val="bg1">
                    <a:alpha val="57000"/>
                  </a:schemeClr>
                </a:gs>
                <a:gs pos="25000">
                  <a:schemeClr val="bg1">
                    <a:alpha val="70000"/>
                  </a:schemeClr>
                </a:gs>
                <a:gs pos="50000">
                  <a:schemeClr val="bg1">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grpSp>
      <p:pic>
        <p:nvPicPr>
          <p:cNvPr id="1026" name="Picture 2" descr="C:\Documents and Settings\10025\デスクトップ\Stationary\Logo_A_planet_blue.JPG"/>
          <p:cNvPicPr>
            <a:picLocks noChangeAspect="1" noChangeArrowheads="1"/>
          </p:cNvPicPr>
          <p:nvPr userDrawn="1"/>
        </p:nvPicPr>
        <p:blipFill>
          <a:blip r:embed="rId14" cstate="print">
            <a:clrChange>
              <a:clrFrom>
                <a:srgbClr val="FDFBFC"/>
              </a:clrFrom>
              <a:clrTo>
                <a:srgbClr val="FDFBFC">
                  <a:alpha val="0"/>
                </a:srgbClr>
              </a:clrTo>
            </a:clrChange>
            <a:lum/>
          </a:blip>
          <a:srcRect l="5458" t="7701" r="51071" b="3788"/>
          <a:stretch>
            <a:fillRect/>
          </a:stretch>
        </p:blipFill>
        <p:spPr bwMode="auto">
          <a:xfrm rot="180000">
            <a:off x="8285608" y="-90362"/>
            <a:ext cx="1595576" cy="1764000"/>
          </a:xfrm>
          <a:prstGeom prst="rect">
            <a:avLst/>
          </a:prstGeom>
          <a:noFill/>
        </p:spPr>
      </p:pic>
      <p:sp>
        <p:nvSpPr>
          <p:cNvPr id="2" name="タイトル プレースホルダ 1"/>
          <p:cNvSpPr>
            <a:spLocks noGrp="1"/>
          </p:cNvSpPr>
          <p:nvPr>
            <p:ph type="title"/>
          </p:nvPr>
        </p:nvSpPr>
        <p:spPr>
          <a:xfrm>
            <a:off x="0" y="0"/>
            <a:ext cx="9906000" cy="540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 4"/>
          <p:cNvSpPr>
            <a:spLocks noGrp="1"/>
          </p:cNvSpPr>
          <p:nvPr>
            <p:ph type="ftr" sz="quarter" idx="3"/>
          </p:nvPr>
        </p:nvSpPr>
        <p:spPr>
          <a:xfrm>
            <a:off x="3392827" y="6492876"/>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a:endParaRPr>
          </a:p>
        </p:txBody>
      </p:sp>
      <p:sp>
        <p:nvSpPr>
          <p:cNvPr id="6" name="スライド番号プレースホルダ 5"/>
          <p:cNvSpPr>
            <a:spLocks noGrp="1"/>
          </p:cNvSpPr>
          <p:nvPr>
            <p:ph type="sldNum" sz="quarter" idx="4"/>
          </p:nvPr>
        </p:nvSpPr>
        <p:spPr>
          <a:xfrm>
            <a:off x="7594600" y="6492876"/>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ED75559-32F5-4657-8849-F5E88CA749E1}" type="slidenum">
              <a:rPr lang="ja-JP" altLang="en-US" smtClean="0">
                <a:solidFill>
                  <a:prstClr val="black">
                    <a:tint val="75000"/>
                  </a:prstClr>
                </a:solidFill>
                <a:latin typeface="Calibri"/>
              </a:rPr>
              <a:pPr fontAlgn="auto">
                <a:spcBef>
                  <a:spcPts val="0"/>
                </a:spcBef>
                <a:spcAft>
                  <a:spcPts val="0"/>
                </a:spcAft>
              </a:pPr>
              <a:t>‹#›</a:t>
            </a:fld>
            <a:endParaRPr lang="ja-JP" altLang="en-US">
              <a:solidFill>
                <a:prstClr val="black">
                  <a:tint val="75000"/>
                </a:prstClr>
              </a:solidFill>
              <a:latin typeface="Calibri"/>
            </a:endParaRPr>
          </a:p>
        </p:txBody>
      </p:sp>
      <p:sp>
        <p:nvSpPr>
          <p:cNvPr id="12" name="正方形/長方形 11"/>
          <p:cNvSpPr/>
          <p:nvPr userDrawn="1"/>
        </p:nvSpPr>
        <p:spPr>
          <a:xfrm rot="180000">
            <a:off x="8321265" y="478180"/>
            <a:ext cx="1560000" cy="1222531"/>
          </a:xfrm>
          <a:prstGeom prst="rect">
            <a:avLst/>
          </a:prstGeom>
          <a:gradFill>
            <a:gsLst>
              <a:gs pos="78000">
                <a:schemeClr val="bg1">
                  <a:alpha val="85000"/>
                </a:schemeClr>
              </a:gs>
              <a:gs pos="100000">
                <a:schemeClr val="bg1">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7" name="正方形/長方形 6"/>
          <p:cNvSpPr/>
          <p:nvPr userDrawn="1"/>
        </p:nvSpPr>
        <p:spPr>
          <a:xfrm>
            <a:off x="0" y="548680"/>
            <a:ext cx="9906000" cy="36000"/>
          </a:xfrm>
          <a:prstGeom prst="rect">
            <a:avLst/>
          </a:prstGeom>
          <a:gradFill flip="none" rotWithShape="1">
            <a:gsLst>
              <a:gs pos="50000">
                <a:srgbClr val="0051BA"/>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pic>
        <p:nvPicPr>
          <p:cNvPr id="1027" name="Picture 3" descr="C:\Documents and Settings\10025\デスクトップ\Stationary\LogotypeJ_1_.glay.jpg"/>
          <p:cNvPicPr>
            <a:picLocks noChangeAspect="1" noChangeArrowheads="1"/>
          </p:cNvPicPr>
          <p:nvPr userDrawn="1"/>
        </p:nvPicPr>
        <p:blipFill>
          <a:blip r:embed="rId15" cstate="print">
            <a:clrChange>
              <a:clrFrom>
                <a:srgbClr val="FCFCFC"/>
              </a:clrFrom>
              <a:clrTo>
                <a:srgbClr val="FCFCFC">
                  <a:alpha val="0"/>
                </a:srgbClr>
              </a:clrTo>
            </a:clrChange>
          </a:blip>
          <a:srcRect/>
          <a:stretch>
            <a:fillRect/>
          </a:stretch>
        </p:blipFill>
        <p:spPr bwMode="auto">
          <a:xfrm>
            <a:off x="163130" y="6570000"/>
            <a:ext cx="1747533" cy="216000"/>
          </a:xfrm>
          <a:prstGeom prst="rect">
            <a:avLst/>
          </a:prstGeom>
          <a:noFill/>
        </p:spPr>
      </p:pic>
      <p:sp>
        <p:nvSpPr>
          <p:cNvPr id="15" name="正方形/長方形 14"/>
          <p:cNvSpPr/>
          <p:nvPr userDrawn="1"/>
        </p:nvSpPr>
        <p:spPr>
          <a:xfrm rot="10800000">
            <a:off x="0" y="6489343"/>
            <a:ext cx="9906000" cy="36000"/>
          </a:xfrm>
          <a:prstGeom prst="rect">
            <a:avLst/>
          </a:prstGeom>
          <a:gradFill flip="none" rotWithShape="1">
            <a:gsLst>
              <a:gs pos="50000">
                <a:srgbClr val="0051BA"/>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Tree>
    <p:extLst>
      <p:ext uri="{BB962C8B-B14F-4D97-AF65-F5344CB8AC3E}">
        <p14:creationId xmlns:p14="http://schemas.microsoft.com/office/powerpoint/2010/main" val="1360461462"/>
      </p:ext>
    </p:extLst>
  </p:cSld>
  <p:clrMap bg1="lt1" tx1="dk1" bg2="lt2" tx2="dk2" accent1="accent1" accent2="accent2" accent3="accent3" accent4="accent4" accent5="accent5" accent6="accent6" hlink="hlink" folHlink="folHlink"/>
  <p:sldLayoutIdLst>
    <p:sldLayoutId id="2147487018" r:id="rId1"/>
    <p:sldLayoutId id="2147487019" r:id="rId2"/>
    <p:sldLayoutId id="2147487020" r:id="rId3"/>
    <p:sldLayoutId id="2147487021" r:id="rId4"/>
    <p:sldLayoutId id="2147487022" r:id="rId5"/>
    <p:sldLayoutId id="2147487023" r:id="rId6"/>
    <p:sldLayoutId id="2147487024" r:id="rId7"/>
    <p:sldLayoutId id="2147487025" r:id="rId8"/>
    <p:sldLayoutId id="2147487026" r:id="rId9"/>
    <p:sldLayoutId id="2147487027" r:id="rId10"/>
    <p:sldLayoutId id="2147487028" r:id="rId11"/>
  </p:sldLayoutIdLst>
  <p:hf hdr="0" ftr="0" dt="0"/>
  <p:txStyles>
    <p:titleStyle>
      <a:lvl1pPr algn="l"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4" name="グループ化 13"/>
          <p:cNvGrpSpPr/>
          <p:nvPr userDrawn="1"/>
        </p:nvGrpSpPr>
        <p:grpSpPr>
          <a:xfrm>
            <a:off x="69775" y="6093360"/>
            <a:ext cx="1060800" cy="576000"/>
            <a:chOff x="-1332656" y="4725144"/>
            <a:chExt cx="979200" cy="576000"/>
          </a:xfrm>
        </p:grpSpPr>
        <p:pic>
          <p:nvPicPr>
            <p:cNvPr id="11" name="Picture 1" descr="C:\Documents and Settings\10025\デスクトップ\Stationary\Logo_1_planet_blue.jpg"/>
            <p:cNvPicPr>
              <a:picLocks noChangeAspect="1" noChangeArrowheads="1"/>
            </p:cNvPicPr>
            <p:nvPr userDrawn="1"/>
          </p:nvPicPr>
          <p:blipFill>
            <a:blip r:embed="rId13" cstate="print">
              <a:clrChange>
                <a:clrFrom>
                  <a:srgbClr val="FDFBFC"/>
                </a:clrFrom>
                <a:clrTo>
                  <a:srgbClr val="FDFBFC">
                    <a:alpha val="0"/>
                  </a:srgbClr>
                </a:clrTo>
              </a:clrChange>
              <a:lum/>
            </a:blip>
            <a:srcRect/>
            <a:stretch>
              <a:fillRect/>
            </a:stretch>
          </p:blipFill>
          <p:spPr bwMode="auto">
            <a:xfrm>
              <a:off x="-1332656" y="4725144"/>
              <a:ext cx="979200" cy="576000"/>
            </a:xfrm>
            <a:prstGeom prst="rect">
              <a:avLst/>
            </a:prstGeom>
            <a:noFill/>
          </p:spPr>
        </p:pic>
        <p:sp>
          <p:nvSpPr>
            <p:cNvPr id="13" name="正方形/長方形 12"/>
            <p:cNvSpPr/>
            <p:nvPr userDrawn="1"/>
          </p:nvSpPr>
          <p:spPr>
            <a:xfrm>
              <a:off x="-1332656" y="4725144"/>
              <a:ext cx="979200" cy="576000"/>
            </a:xfrm>
            <a:prstGeom prst="rect">
              <a:avLst/>
            </a:prstGeom>
            <a:gradFill>
              <a:gsLst>
                <a:gs pos="0">
                  <a:schemeClr val="bg1">
                    <a:alpha val="57000"/>
                  </a:schemeClr>
                </a:gs>
                <a:gs pos="25000">
                  <a:schemeClr val="bg1">
                    <a:alpha val="70000"/>
                  </a:schemeClr>
                </a:gs>
                <a:gs pos="50000">
                  <a:schemeClr val="bg1">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grpSp>
      <p:pic>
        <p:nvPicPr>
          <p:cNvPr id="1026" name="Picture 2" descr="C:\Documents and Settings\10025\デスクトップ\Stationary\Logo_A_planet_blue.JPG"/>
          <p:cNvPicPr>
            <a:picLocks noChangeAspect="1" noChangeArrowheads="1"/>
          </p:cNvPicPr>
          <p:nvPr userDrawn="1"/>
        </p:nvPicPr>
        <p:blipFill>
          <a:blip r:embed="rId14" cstate="print">
            <a:clrChange>
              <a:clrFrom>
                <a:srgbClr val="FDFBFC"/>
              </a:clrFrom>
              <a:clrTo>
                <a:srgbClr val="FDFBFC">
                  <a:alpha val="0"/>
                </a:srgbClr>
              </a:clrTo>
            </a:clrChange>
            <a:lum/>
          </a:blip>
          <a:srcRect l="5458" t="7701" r="51071" b="3788"/>
          <a:stretch>
            <a:fillRect/>
          </a:stretch>
        </p:blipFill>
        <p:spPr bwMode="auto">
          <a:xfrm rot="180000">
            <a:off x="8285608" y="-90362"/>
            <a:ext cx="1595576" cy="1764000"/>
          </a:xfrm>
          <a:prstGeom prst="rect">
            <a:avLst/>
          </a:prstGeom>
          <a:noFill/>
        </p:spPr>
      </p:pic>
      <p:sp>
        <p:nvSpPr>
          <p:cNvPr id="2" name="タイトル プレースホルダ 1"/>
          <p:cNvSpPr>
            <a:spLocks noGrp="1"/>
          </p:cNvSpPr>
          <p:nvPr>
            <p:ph type="title"/>
          </p:nvPr>
        </p:nvSpPr>
        <p:spPr>
          <a:xfrm>
            <a:off x="0" y="0"/>
            <a:ext cx="9906000" cy="540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 4"/>
          <p:cNvSpPr>
            <a:spLocks noGrp="1"/>
          </p:cNvSpPr>
          <p:nvPr>
            <p:ph type="ftr" sz="quarter" idx="3"/>
          </p:nvPr>
        </p:nvSpPr>
        <p:spPr>
          <a:xfrm>
            <a:off x="3392827" y="6492876"/>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a:endParaRPr>
          </a:p>
        </p:txBody>
      </p:sp>
      <p:sp>
        <p:nvSpPr>
          <p:cNvPr id="6" name="スライド番号プレースホルダ 5"/>
          <p:cNvSpPr>
            <a:spLocks noGrp="1"/>
          </p:cNvSpPr>
          <p:nvPr>
            <p:ph type="sldNum" sz="quarter" idx="4"/>
          </p:nvPr>
        </p:nvSpPr>
        <p:spPr>
          <a:xfrm>
            <a:off x="7594600" y="6492876"/>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ED75559-32F5-4657-8849-F5E88CA749E1}" type="slidenum">
              <a:rPr lang="ja-JP" altLang="en-US" smtClean="0">
                <a:solidFill>
                  <a:prstClr val="black">
                    <a:tint val="75000"/>
                  </a:prstClr>
                </a:solidFill>
                <a:latin typeface="Calibri"/>
              </a:rPr>
              <a:pPr fontAlgn="auto">
                <a:spcBef>
                  <a:spcPts val="0"/>
                </a:spcBef>
                <a:spcAft>
                  <a:spcPts val="0"/>
                </a:spcAft>
              </a:pPr>
              <a:t>‹#›</a:t>
            </a:fld>
            <a:endParaRPr lang="ja-JP" altLang="en-US">
              <a:solidFill>
                <a:prstClr val="black">
                  <a:tint val="75000"/>
                </a:prstClr>
              </a:solidFill>
              <a:latin typeface="Calibri"/>
            </a:endParaRPr>
          </a:p>
        </p:txBody>
      </p:sp>
      <p:sp>
        <p:nvSpPr>
          <p:cNvPr id="12" name="正方形/長方形 11"/>
          <p:cNvSpPr/>
          <p:nvPr userDrawn="1"/>
        </p:nvSpPr>
        <p:spPr>
          <a:xfrm rot="180000">
            <a:off x="8321265" y="478180"/>
            <a:ext cx="1560000" cy="1222531"/>
          </a:xfrm>
          <a:prstGeom prst="rect">
            <a:avLst/>
          </a:prstGeom>
          <a:gradFill>
            <a:gsLst>
              <a:gs pos="78000">
                <a:schemeClr val="bg1">
                  <a:alpha val="85000"/>
                </a:schemeClr>
              </a:gs>
              <a:gs pos="100000">
                <a:schemeClr val="bg1">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7" name="正方形/長方形 6"/>
          <p:cNvSpPr/>
          <p:nvPr userDrawn="1"/>
        </p:nvSpPr>
        <p:spPr>
          <a:xfrm>
            <a:off x="0" y="548680"/>
            <a:ext cx="9906000" cy="36000"/>
          </a:xfrm>
          <a:prstGeom prst="rect">
            <a:avLst/>
          </a:prstGeom>
          <a:gradFill flip="none" rotWithShape="1">
            <a:gsLst>
              <a:gs pos="50000">
                <a:srgbClr val="0051BA"/>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pic>
        <p:nvPicPr>
          <p:cNvPr id="1027" name="Picture 3" descr="C:\Documents and Settings\10025\デスクトップ\Stationary\LogotypeJ_1_.glay.jpg"/>
          <p:cNvPicPr>
            <a:picLocks noChangeAspect="1" noChangeArrowheads="1"/>
          </p:cNvPicPr>
          <p:nvPr userDrawn="1"/>
        </p:nvPicPr>
        <p:blipFill>
          <a:blip r:embed="rId15" cstate="print">
            <a:clrChange>
              <a:clrFrom>
                <a:srgbClr val="FCFCFC"/>
              </a:clrFrom>
              <a:clrTo>
                <a:srgbClr val="FCFCFC">
                  <a:alpha val="0"/>
                </a:srgbClr>
              </a:clrTo>
            </a:clrChange>
          </a:blip>
          <a:srcRect/>
          <a:stretch>
            <a:fillRect/>
          </a:stretch>
        </p:blipFill>
        <p:spPr bwMode="auto">
          <a:xfrm>
            <a:off x="163130" y="6570000"/>
            <a:ext cx="1747533" cy="216000"/>
          </a:xfrm>
          <a:prstGeom prst="rect">
            <a:avLst/>
          </a:prstGeom>
          <a:noFill/>
        </p:spPr>
      </p:pic>
      <p:sp>
        <p:nvSpPr>
          <p:cNvPr id="15" name="正方形/長方形 14"/>
          <p:cNvSpPr/>
          <p:nvPr userDrawn="1"/>
        </p:nvSpPr>
        <p:spPr>
          <a:xfrm rot="10800000">
            <a:off x="0" y="6489343"/>
            <a:ext cx="9906000" cy="36000"/>
          </a:xfrm>
          <a:prstGeom prst="rect">
            <a:avLst/>
          </a:prstGeom>
          <a:gradFill flip="none" rotWithShape="1">
            <a:gsLst>
              <a:gs pos="50000">
                <a:srgbClr val="0051BA"/>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Tree>
    <p:extLst>
      <p:ext uri="{BB962C8B-B14F-4D97-AF65-F5344CB8AC3E}">
        <p14:creationId xmlns:p14="http://schemas.microsoft.com/office/powerpoint/2010/main" val="1805075361"/>
      </p:ext>
    </p:extLst>
  </p:cSld>
  <p:clrMap bg1="lt1" tx1="dk1" bg2="lt2" tx2="dk2" accent1="accent1" accent2="accent2" accent3="accent3" accent4="accent4" accent5="accent5" accent6="accent6" hlink="hlink" folHlink="folHlink"/>
  <p:sldLayoutIdLst>
    <p:sldLayoutId id="2147487030" r:id="rId1"/>
    <p:sldLayoutId id="2147487031" r:id="rId2"/>
    <p:sldLayoutId id="2147487032" r:id="rId3"/>
    <p:sldLayoutId id="2147487033" r:id="rId4"/>
    <p:sldLayoutId id="2147487034" r:id="rId5"/>
    <p:sldLayoutId id="2147487035" r:id="rId6"/>
    <p:sldLayoutId id="2147487036" r:id="rId7"/>
    <p:sldLayoutId id="2147487037" r:id="rId8"/>
    <p:sldLayoutId id="2147487038" r:id="rId9"/>
    <p:sldLayoutId id="2147487039" r:id="rId10"/>
    <p:sldLayoutId id="2147487040" r:id="rId11"/>
  </p:sldLayoutIdLst>
  <p:hf hdr="0" ftr="0" dt="0"/>
  <p:txStyles>
    <p:titleStyle>
      <a:lvl1pPr algn="l"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811742" y="95251"/>
            <a:ext cx="8598958" cy="5762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テキスト プレースホルダ 2"/>
          <p:cNvSpPr>
            <a:spLocks noGrp="1"/>
          </p:cNvSpPr>
          <p:nvPr>
            <p:ph type="body" idx="1"/>
          </p:nvPr>
        </p:nvSpPr>
        <p:spPr bwMode="auto">
          <a:xfrm>
            <a:off x="233892" y="762000"/>
            <a:ext cx="9341908" cy="5822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日付プレースホルダ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3E82E4CB-D954-4619-B55F-573807FA4942}" type="datetime1">
              <a:rPr lang="ja-JP" altLang="en-US" smtClean="0">
                <a:solidFill>
                  <a:prstClr val="black">
                    <a:tint val="75000"/>
                  </a:prstClr>
                </a:solidFill>
              </a:rPr>
              <a:pPr>
                <a:defRPr/>
              </a:pPr>
              <a:t>2017/5/18</a:t>
            </a:fld>
            <a:endParaRPr lang="ja-JP" altLang="en-US" dirty="0">
              <a:solidFill>
                <a:prstClr val="black">
                  <a:tint val="75000"/>
                </a:prstClr>
              </a:solidFill>
            </a:endParaRPr>
          </a:p>
        </p:txBody>
      </p:sp>
      <p:sp>
        <p:nvSpPr>
          <p:cNvPr id="5" name="フッター プレースホルダ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7553325" y="6629401"/>
            <a:ext cx="2311400" cy="18097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73D3E1D1-D426-4D79-BE11-5A230AB55DEF}" type="slidenum">
              <a:rPr lang="ja-JP" altLang="en-US" smtClean="0">
                <a:solidFill>
                  <a:prstClr val="black">
                    <a:tint val="75000"/>
                  </a:prstClr>
                </a:solidFill>
              </a:rPr>
              <a:pPr>
                <a:defRPr/>
              </a:pPr>
              <a:t>‹#›</a:t>
            </a:fld>
            <a:endParaRPr lang="ja-JP" altLang="en-US" dirty="0">
              <a:solidFill>
                <a:prstClr val="black">
                  <a:tint val="75000"/>
                </a:prstClr>
              </a:solidFill>
            </a:endParaRPr>
          </a:p>
        </p:txBody>
      </p:sp>
      <p:pic>
        <p:nvPicPr>
          <p:cNvPr id="8"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34244" y="44625"/>
            <a:ext cx="688848" cy="635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1170250"/>
      </p:ext>
    </p:extLst>
  </p:cSld>
  <p:clrMap bg1="lt1" tx1="dk1" bg2="lt2" tx2="dk2" accent1="accent1" accent2="accent2" accent3="accent3" accent4="accent4" accent5="accent5" accent6="accent6" hlink="hlink" folHlink="folHlink"/>
  <p:sldLayoutIdLst>
    <p:sldLayoutId id="2147487060" r:id="rId1"/>
    <p:sldLayoutId id="2147487061" r:id="rId2"/>
    <p:sldLayoutId id="2147487062" r:id="rId3"/>
    <p:sldLayoutId id="2147487063" r:id="rId4"/>
    <p:sldLayoutId id="2147487064" r:id="rId5"/>
    <p:sldLayoutId id="2147487065" r:id="rId6"/>
    <p:sldLayoutId id="2147487066" r:id="rId7"/>
    <p:sldLayoutId id="2147487067" r:id="rId8"/>
    <p:sldLayoutId id="2147487068" r:id="rId9"/>
    <p:sldLayoutId id="2147487069" r:id="rId10"/>
    <p:sldLayoutId id="2147487070" r:id="rId11"/>
    <p:sldLayoutId id="2147487071" r:id="rId12"/>
    <p:sldLayoutId id="2147487072" r:id="rId13"/>
    <p:sldLayoutId id="2147487073" r:id="rId14"/>
  </p:sldLayoutIdLst>
  <p:hf hdr="0" ftr="0" dt="0"/>
  <p:txStyles>
    <p:titleStyle>
      <a:lvl1pPr algn="l" rtl="0" eaLnBrk="0" fontAlgn="base" hangingPunct="0">
        <a:spcBef>
          <a:spcPct val="0"/>
        </a:spcBef>
        <a:spcAft>
          <a:spcPct val="0"/>
        </a:spcAft>
        <a:defRPr kumimoji="1" sz="2800" kern="1200">
          <a:solidFill>
            <a:schemeClr val="tx1"/>
          </a:solidFill>
          <a:latin typeface="+mn-lt"/>
          <a:ea typeface="+mj-ea"/>
          <a:cs typeface="+mj-cs"/>
        </a:defRPr>
      </a:lvl1pPr>
      <a:lvl2pPr algn="l" rtl="0" eaLnBrk="0" fontAlgn="base" hangingPunct="0">
        <a:spcBef>
          <a:spcPct val="0"/>
        </a:spcBef>
        <a:spcAft>
          <a:spcPct val="0"/>
        </a:spcAft>
        <a:defRPr kumimoji="1" sz="2800">
          <a:solidFill>
            <a:schemeClr val="tx1"/>
          </a:solidFill>
          <a:latin typeface="Calibri" pitchFamily="34" charset="0"/>
          <a:ea typeface="ＭＳ Ｐゴシック" pitchFamily="50" charset="-128"/>
        </a:defRPr>
      </a:lvl2pPr>
      <a:lvl3pPr algn="l" rtl="0" eaLnBrk="0" fontAlgn="base" hangingPunct="0">
        <a:spcBef>
          <a:spcPct val="0"/>
        </a:spcBef>
        <a:spcAft>
          <a:spcPct val="0"/>
        </a:spcAft>
        <a:defRPr kumimoji="1" sz="2800">
          <a:solidFill>
            <a:schemeClr val="tx1"/>
          </a:solidFill>
          <a:latin typeface="Calibri" pitchFamily="34" charset="0"/>
          <a:ea typeface="ＭＳ Ｐゴシック" pitchFamily="50" charset="-128"/>
        </a:defRPr>
      </a:lvl3pPr>
      <a:lvl4pPr algn="l" rtl="0" eaLnBrk="0" fontAlgn="base" hangingPunct="0">
        <a:spcBef>
          <a:spcPct val="0"/>
        </a:spcBef>
        <a:spcAft>
          <a:spcPct val="0"/>
        </a:spcAft>
        <a:defRPr kumimoji="1" sz="2800">
          <a:solidFill>
            <a:schemeClr val="tx1"/>
          </a:solidFill>
          <a:latin typeface="Calibri" pitchFamily="34" charset="0"/>
          <a:ea typeface="ＭＳ Ｐゴシック" pitchFamily="50" charset="-128"/>
        </a:defRPr>
      </a:lvl4pPr>
      <a:lvl5pPr algn="l" rtl="0" eaLnBrk="0" fontAlgn="base" hangingPunct="0">
        <a:spcBef>
          <a:spcPct val="0"/>
        </a:spcBef>
        <a:spcAft>
          <a:spcPct val="0"/>
        </a:spcAft>
        <a:defRPr kumimoji="1" sz="2800">
          <a:solidFill>
            <a:schemeClr val="tx1"/>
          </a:solidFill>
          <a:latin typeface="Calibri" pitchFamily="34" charset="0"/>
          <a:ea typeface="ＭＳ Ｐゴシック" pitchFamily="50" charset="-128"/>
        </a:defRPr>
      </a:lvl5pPr>
      <a:lvl6pPr marL="457200" algn="l" rtl="0" fontAlgn="base">
        <a:spcBef>
          <a:spcPct val="0"/>
        </a:spcBef>
        <a:spcAft>
          <a:spcPct val="0"/>
        </a:spcAft>
        <a:defRPr kumimoji="1" sz="2800">
          <a:solidFill>
            <a:schemeClr val="tx1"/>
          </a:solidFill>
          <a:latin typeface="Calibri" pitchFamily="34" charset="0"/>
          <a:ea typeface="ＭＳ Ｐゴシック" pitchFamily="50" charset="-128"/>
        </a:defRPr>
      </a:lvl6pPr>
      <a:lvl7pPr marL="914400" algn="l" rtl="0" fontAlgn="base">
        <a:spcBef>
          <a:spcPct val="0"/>
        </a:spcBef>
        <a:spcAft>
          <a:spcPct val="0"/>
        </a:spcAft>
        <a:defRPr kumimoji="1" sz="2800">
          <a:solidFill>
            <a:schemeClr val="tx1"/>
          </a:solidFill>
          <a:latin typeface="Calibri" pitchFamily="34" charset="0"/>
          <a:ea typeface="ＭＳ Ｐゴシック" pitchFamily="50" charset="-128"/>
        </a:defRPr>
      </a:lvl7pPr>
      <a:lvl8pPr marL="1371600" algn="l" rtl="0" fontAlgn="base">
        <a:spcBef>
          <a:spcPct val="0"/>
        </a:spcBef>
        <a:spcAft>
          <a:spcPct val="0"/>
        </a:spcAft>
        <a:defRPr kumimoji="1" sz="2800">
          <a:solidFill>
            <a:schemeClr val="tx1"/>
          </a:solidFill>
          <a:latin typeface="Calibri" pitchFamily="34" charset="0"/>
          <a:ea typeface="ＭＳ Ｐゴシック" pitchFamily="50" charset="-128"/>
        </a:defRPr>
      </a:lvl8pPr>
      <a:lvl9pPr marL="1828800" algn="l" rtl="0" fontAlgn="base">
        <a:spcBef>
          <a:spcPct val="0"/>
        </a:spcBef>
        <a:spcAft>
          <a:spcPct val="0"/>
        </a:spcAft>
        <a:defRPr kumimoji="1" sz="28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811742" y="95251"/>
            <a:ext cx="8598958" cy="5762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テキスト プレースホルダ 2"/>
          <p:cNvSpPr>
            <a:spLocks noGrp="1"/>
          </p:cNvSpPr>
          <p:nvPr>
            <p:ph type="body" idx="1"/>
          </p:nvPr>
        </p:nvSpPr>
        <p:spPr bwMode="auto">
          <a:xfrm>
            <a:off x="233892" y="762000"/>
            <a:ext cx="9341908" cy="5822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日付プレースホルダ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3E82E4CB-D954-4619-B55F-573807FA4942}" type="datetime1">
              <a:rPr lang="ja-JP" altLang="en-US" smtClean="0">
                <a:solidFill>
                  <a:prstClr val="black">
                    <a:tint val="75000"/>
                  </a:prstClr>
                </a:solidFill>
              </a:rPr>
              <a:pPr>
                <a:defRPr/>
              </a:pPr>
              <a:t>2017/5/18</a:t>
            </a:fld>
            <a:endParaRPr lang="ja-JP" altLang="en-US" dirty="0">
              <a:solidFill>
                <a:prstClr val="black">
                  <a:tint val="75000"/>
                </a:prstClr>
              </a:solidFill>
            </a:endParaRPr>
          </a:p>
        </p:txBody>
      </p:sp>
      <p:sp>
        <p:nvSpPr>
          <p:cNvPr id="5" name="フッター プレースホルダ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7553325" y="6629401"/>
            <a:ext cx="2311400" cy="18097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73D3E1D1-D426-4D79-BE11-5A230AB55DEF}" type="slidenum">
              <a:rPr lang="ja-JP" altLang="en-US" smtClean="0">
                <a:solidFill>
                  <a:prstClr val="black">
                    <a:tint val="75000"/>
                  </a:prstClr>
                </a:solidFill>
              </a:rPr>
              <a:pPr>
                <a:defRPr/>
              </a:pPr>
              <a:t>‹#›</a:t>
            </a:fld>
            <a:endParaRPr lang="ja-JP" altLang="en-US" dirty="0">
              <a:solidFill>
                <a:prstClr val="black">
                  <a:tint val="75000"/>
                </a:prstClr>
              </a:solidFill>
            </a:endParaRPr>
          </a:p>
        </p:txBody>
      </p:sp>
      <p:pic>
        <p:nvPicPr>
          <p:cNvPr id="8"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34244" y="44625"/>
            <a:ext cx="688848" cy="635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3816113"/>
      </p:ext>
    </p:extLst>
  </p:cSld>
  <p:clrMap bg1="lt1" tx1="dk1" bg2="lt2" tx2="dk2" accent1="accent1" accent2="accent2" accent3="accent3" accent4="accent4" accent5="accent5" accent6="accent6" hlink="hlink" folHlink="folHlink"/>
  <p:sldLayoutIdLst>
    <p:sldLayoutId id="2147487075" r:id="rId1"/>
    <p:sldLayoutId id="2147487076" r:id="rId2"/>
    <p:sldLayoutId id="2147487077" r:id="rId3"/>
    <p:sldLayoutId id="2147487078" r:id="rId4"/>
    <p:sldLayoutId id="2147487079" r:id="rId5"/>
    <p:sldLayoutId id="2147487080" r:id="rId6"/>
    <p:sldLayoutId id="2147487081" r:id="rId7"/>
    <p:sldLayoutId id="2147487082" r:id="rId8"/>
    <p:sldLayoutId id="2147487083" r:id="rId9"/>
    <p:sldLayoutId id="2147487084" r:id="rId10"/>
    <p:sldLayoutId id="2147487085" r:id="rId11"/>
    <p:sldLayoutId id="2147487086" r:id="rId12"/>
    <p:sldLayoutId id="2147487087" r:id="rId13"/>
    <p:sldLayoutId id="2147487088" r:id="rId14"/>
  </p:sldLayoutIdLst>
  <p:hf hdr="0" ftr="0" dt="0"/>
  <p:txStyles>
    <p:titleStyle>
      <a:lvl1pPr algn="l" rtl="0" eaLnBrk="0" fontAlgn="base" hangingPunct="0">
        <a:spcBef>
          <a:spcPct val="0"/>
        </a:spcBef>
        <a:spcAft>
          <a:spcPct val="0"/>
        </a:spcAft>
        <a:defRPr kumimoji="1" sz="2800" kern="1200">
          <a:solidFill>
            <a:schemeClr val="tx1"/>
          </a:solidFill>
          <a:latin typeface="+mn-lt"/>
          <a:ea typeface="+mj-ea"/>
          <a:cs typeface="+mj-cs"/>
        </a:defRPr>
      </a:lvl1pPr>
      <a:lvl2pPr algn="l" rtl="0" eaLnBrk="0" fontAlgn="base" hangingPunct="0">
        <a:spcBef>
          <a:spcPct val="0"/>
        </a:spcBef>
        <a:spcAft>
          <a:spcPct val="0"/>
        </a:spcAft>
        <a:defRPr kumimoji="1" sz="2800">
          <a:solidFill>
            <a:schemeClr val="tx1"/>
          </a:solidFill>
          <a:latin typeface="Calibri" pitchFamily="34" charset="0"/>
          <a:ea typeface="ＭＳ Ｐゴシック" pitchFamily="50" charset="-128"/>
        </a:defRPr>
      </a:lvl2pPr>
      <a:lvl3pPr algn="l" rtl="0" eaLnBrk="0" fontAlgn="base" hangingPunct="0">
        <a:spcBef>
          <a:spcPct val="0"/>
        </a:spcBef>
        <a:spcAft>
          <a:spcPct val="0"/>
        </a:spcAft>
        <a:defRPr kumimoji="1" sz="2800">
          <a:solidFill>
            <a:schemeClr val="tx1"/>
          </a:solidFill>
          <a:latin typeface="Calibri" pitchFamily="34" charset="0"/>
          <a:ea typeface="ＭＳ Ｐゴシック" pitchFamily="50" charset="-128"/>
        </a:defRPr>
      </a:lvl3pPr>
      <a:lvl4pPr algn="l" rtl="0" eaLnBrk="0" fontAlgn="base" hangingPunct="0">
        <a:spcBef>
          <a:spcPct val="0"/>
        </a:spcBef>
        <a:spcAft>
          <a:spcPct val="0"/>
        </a:spcAft>
        <a:defRPr kumimoji="1" sz="2800">
          <a:solidFill>
            <a:schemeClr val="tx1"/>
          </a:solidFill>
          <a:latin typeface="Calibri" pitchFamily="34" charset="0"/>
          <a:ea typeface="ＭＳ Ｐゴシック" pitchFamily="50" charset="-128"/>
        </a:defRPr>
      </a:lvl4pPr>
      <a:lvl5pPr algn="l" rtl="0" eaLnBrk="0" fontAlgn="base" hangingPunct="0">
        <a:spcBef>
          <a:spcPct val="0"/>
        </a:spcBef>
        <a:spcAft>
          <a:spcPct val="0"/>
        </a:spcAft>
        <a:defRPr kumimoji="1" sz="2800">
          <a:solidFill>
            <a:schemeClr val="tx1"/>
          </a:solidFill>
          <a:latin typeface="Calibri" pitchFamily="34" charset="0"/>
          <a:ea typeface="ＭＳ Ｐゴシック" pitchFamily="50" charset="-128"/>
        </a:defRPr>
      </a:lvl5pPr>
      <a:lvl6pPr marL="457200" algn="l" rtl="0" fontAlgn="base">
        <a:spcBef>
          <a:spcPct val="0"/>
        </a:spcBef>
        <a:spcAft>
          <a:spcPct val="0"/>
        </a:spcAft>
        <a:defRPr kumimoji="1" sz="2800">
          <a:solidFill>
            <a:schemeClr val="tx1"/>
          </a:solidFill>
          <a:latin typeface="Calibri" pitchFamily="34" charset="0"/>
          <a:ea typeface="ＭＳ Ｐゴシック" pitchFamily="50" charset="-128"/>
        </a:defRPr>
      </a:lvl6pPr>
      <a:lvl7pPr marL="914400" algn="l" rtl="0" fontAlgn="base">
        <a:spcBef>
          <a:spcPct val="0"/>
        </a:spcBef>
        <a:spcAft>
          <a:spcPct val="0"/>
        </a:spcAft>
        <a:defRPr kumimoji="1" sz="2800">
          <a:solidFill>
            <a:schemeClr val="tx1"/>
          </a:solidFill>
          <a:latin typeface="Calibri" pitchFamily="34" charset="0"/>
          <a:ea typeface="ＭＳ Ｐゴシック" pitchFamily="50" charset="-128"/>
        </a:defRPr>
      </a:lvl7pPr>
      <a:lvl8pPr marL="1371600" algn="l" rtl="0" fontAlgn="base">
        <a:spcBef>
          <a:spcPct val="0"/>
        </a:spcBef>
        <a:spcAft>
          <a:spcPct val="0"/>
        </a:spcAft>
        <a:defRPr kumimoji="1" sz="2800">
          <a:solidFill>
            <a:schemeClr val="tx1"/>
          </a:solidFill>
          <a:latin typeface="Calibri" pitchFamily="34" charset="0"/>
          <a:ea typeface="ＭＳ Ｐゴシック" pitchFamily="50" charset="-128"/>
        </a:defRPr>
      </a:lvl8pPr>
      <a:lvl9pPr marL="1828800" algn="l" rtl="0" fontAlgn="base">
        <a:spcBef>
          <a:spcPct val="0"/>
        </a:spcBef>
        <a:spcAft>
          <a:spcPct val="0"/>
        </a:spcAft>
        <a:defRPr kumimoji="1" sz="28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PPT4"/>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26988"/>
            <a:ext cx="99060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タイトル プレースホルダ 1"/>
          <p:cNvSpPr>
            <a:spLocks noGrp="1"/>
          </p:cNvSpPr>
          <p:nvPr>
            <p:ph type="title"/>
          </p:nvPr>
        </p:nvSpPr>
        <p:spPr bwMode="auto">
          <a:xfrm>
            <a:off x="341314" y="26988"/>
            <a:ext cx="919638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8" name="テキスト プレースホルダ 2"/>
          <p:cNvSpPr>
            <a:spLocks noGrp="1"/>
          </p:cNvSpPr>
          <p:nvPr>
            <p:ph type="body" idx="1"/>
          </p:nvPr>
        </p:nvSpPr>
        <p:spPr bwMode="auto">
          <a:xfrm>
            <a:off x="257175" y="857251"/>
            <a:ext cx="9410700"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95300" y="6492877"/>
            <a:ext cx="23114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ＭＳ Ｐゴシック" pitchFamily="50" charset="-128"/>
              </a:defRPr>
            </a:lvl1pPr>
          </a:lstStyle>
          <a:p>
            <a:pPr>
              <a:defRPr/>
            </a:pPr>
            <a:fld id="{D988598D-A35C-4485-A9C4-0200077E3F60}" type="datetime1">
              <a:rPr lang="ja-JP" altLang="en-US" smtClean="0"/>
              <a:pPr>
                <a:defRPr/>
              </a:pPr>
              <a:t>2017/5/18</a:t>
            </a:fld>
            <a:endParaRPr lang="ja-JP" altLang="en-US"/>
          </a:p>
        </p:txBody>
      </p:sp>
      <p:sp>
        <p:nvSpPr>
          <p:cNvPr id="5" name="フッター プレースホルダ 4"/>
          <p:cNvSpPr>
            <a:spLocks noGrp="1"/>
          </p:cNvSpPr>
          <p:nvPr>
            <p:ph type="ftr" sz="quarter" idx="3"/>
          </p:nvPr>
        </p:nvSpPr>
        <p:spPr>
          <a:xfrm>
            <a:off x="3384550" y="6492877"/>
            <a:ext cx="31369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ＭＳ Ｐゴシック" pitchFamily="50" charset="-128"/>
                <a:ea typeface="ＭＳ Ｐゴシック" pitchFamily="50" charset="-128"/>
                <a:cs typeface="+mn-cs"/>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9345613" y="6597650"/>
            <a:ext cx="536575" cy="260350"/>
          </a:xfrm>
          <a:prstGeom prst="rect">
            <a:avLst/>
          </a:prstGeom>
        </p:spPr>
        <p:txBody>
          <a:bodyPr vert="horz" wrap="square" lIns="91440" tIns="45720" rIns="91440" bIns="45720" numCol="1" anchor="ctr" anchorCtr="0" compatLnSpc="1">
            <a:prstTxWarp prst="textNoShape">
              <a:avLst/>
            </a:prstTxWarp>
          </a:bodyPr>
          <a:lstStyle>
            <a:lvl1pPr algn="r">
              <a:defRPr sz="1400">
                <a:latin typeface="ＭＳ Ｐゴシック" pitchFamily="50" charset="-128"/>
              </a:defRPr>
            </a:lvl1pPr>
          </a:lstStyle>
          <a:p>
            <a:pPr>
              <a:defRPr/>
            </a:pPr>
            <a:fld id="{694411B6-F807-4194-B357-4800C6FF1DBE}" type="slidenum">
              <a:rPr lang="ja-JP" altLang="en-US">
                <a:solidFill>
                  <a:prstClr val="black"/>
                </a:solidFill>
              </a:rPr>
              <a:pPr>
                <a:defRPr/>
              </a:pPr>
              <a:t>‹#›</a:t>
            </a:fld>
            <a:endParaRPr lang="ja-JP" altLang="en-US">
              <a:solidFill>
                <a:prstClr val="black"/>
              </a:solidFill>
            </a:endParaRPr>
          </a:p>
        </p:txBody>
      </p:sp>
    </p:spTree>
    <p:extLst>
      <p:ext uri="{BB962C8B-B14F-4D97-AF65-F5344CB8AC3E}">
        <p14:creationId xmlns:p14="http://schemas.microsoft.com/office/powerpoint/2010/main" val="2513814348"/>
      </p:ext>
    </p:extLst>
  </p:cSld>
  <p:clrMap bg1="lt1" tx1="dk1" bg2="lt2" tx2="dk2" accent1="accent1" accent2="accent2" accent3="accent3" accent4="accent4" accent5="accent5" accent6="accent6" hlink="hlink" folHlink="folHlink"/>
  <p:sldLayoutIdLst>
    <p:sldLayoutId id="2147487091" r:id="rId1"/>
    <p:sldLayoutId id="2147487092" r:id="rId2"/>
    <p:sldLayoutId id="2147487093" r:id="rId3"/>
    <p:sldLayoutId id="2147487094" r:id="rId4"/>
    <p:sldLayoutId id="2147487095" r:id="rId5"/>
    <p:sldLayoutId id="2147487096" r:id="rId6"/>
    <p:sldLayoutId id="2147487097" r:id="rId7"/>
    <p:sldLayoutId id="2147487098" r:id="rId8"/>
  </p:sldLayoutIdLst>
  <p:hf hdr="0" ftr="0" dt="0"/>
  <p:txStyles>
    <p:titleStyle>
      <a:lvl1pPr algn="ctr" rtl="0" eaLnBrk="0" fontAlgn="base" hangingPunct="0">
        <a:spcBef>
          <a:spcPct val="0"/>
        </a:spcBef>
        <a:spcAft>
          <a:spcPct val="0"/>
        </a:spcAft>
        <a:defRPr kumimoji="1" sz="2800" b="1" kern="1200">
          <a:solidFill>
            <a:schemeClr val="bg1"/>
          </a:solidFill>
          <a:latin typeface="ＭＳ Ｐゴシック" pitchFamily="50" charset="-128"/>
          <a:ea typeface="ＭＳ Ｐゴシック" pitchFamily="50" charset="-128"/>
          <a:cs typeface="ＭＳ Ｐゴシック" charset="0"/>
        </a:defRPr>
      </a:lvl1pPr>
      <a:lvl2pPr algn="ctr" rtl="0" eaLnBrk="0" fontAlgn="base" hangingPunct="0">
        <a:spcBef>
          <a:spcPct val="0"/>
        </a:spcBef>
        <a:spcAft>
          <a:spcPct val="0"/>
        </a:spcAft>
        <a:defRPr kumimoji="1" sz="2800" b="1">
          <a:solidFill>
            <a:schemeClr val="bg1"/>
          </a:solidFill>
          <a:latin typeface="ＭＳ Ｐゴシック" pitchFamily="50" charset="-128"/>
          <a:ea typeface="ＭＳ Ｐゴシック" pitchFamily="50" charset="-128"/>
          <a:cs typeface="ＭＳ Ｐゴシック" charset="0"/>
        </a:defRPr>
      </a:lvl2pPr>
      <a:lvl3pPr algn="ctr" rtl="0" eaLnBrk="0" fontAlgn="base" hangingPunct="0">
        <a:spcBef>
          <a:spcPct val="0"/>
        </a:spcBef>
        <a:spcAft>
          <a:spcPct val="0"/>
        </a:spcAft>
        <a:defRPr kumimoji="1" sz="2800" b="1">
          <a:solidFill>
            <a:schemeClr val="bg1"/>
          </a:solidFill>
          <a:latin typeface="ＭＳ Ｐゴシック" pitchFamily="50" charset="-128"/>
          <a:ea typeface="ＭＳ Ｐゴシック" pitchFamily="50" charset="-128"/>
          <a:cs typeface="ＭＳ Ｐゴシック" charset="0"/>
        </a:defRPr>
      </a:lvl3pPr>
      <a:lvl4pPr algn="ctr" rtl="0" eaLnBrk="0" fontAlgn="base" hangingPunct="0">
        <a:spcBef>
          <a:spcPct val="0"/>
        </a:spcBef>
        <a:spcAft>
          <a:spcPct val="0"/>
        </a:spcAft>
        <a:defRPr kumimoji="1" sz="2800" b="1">
          <a:solidFill>
            <a:schemeClr val="bg1"/>
          </a:solidFill>
          <a:latin typeface="ＭＳ Ｐゴシック" pitchFamily="50" charset="-128"/>
          <a:ea typeface="ＭＳ Ｐゴシック" pitchFamily="50" charset="-128"/>
          <a:cs typeface="ＭＳ Ｐゴシック" charset="0"/>
        </a:defRPr>
      </a:lvl4pPr>
      <a:lvl5pPr algn="ctr" rtl="0" eaLnBrk="0" fontAlgn="base" hangingPunct="0">
        <a:spcBef>
          <a:spcPct val="0"/>
        </a:spcBef>
        <a:spcAft>
          <a:spcPct val="0"/>
        </a:spcAft>
        <a:defRPr kumimoji="1" sz="2800" b="1">
          <a:solidFill>
            <a:schemeClr val="bg1"/>
          </a:solidFill>
          <a:latin typeface="ＭＳ Ｐゴシック" pitchFamily="50" charset="-128"/>
          <a:ea typeface="ＭＳ Ｐゴシック" pitchFamily="50" charset="-128"/>
          <a:cs typeface="ＭＳ Ｐゴシック" charset="0"/>
        </a:defRPr>
      </a:lvl5pPr>
      <a:lvl6pPr marL="457200" algn="ctr" rtl="0" fontAlgn="base">
        <a:spcBef>
          <a:spcPct val="0"/>
        </a:spcBef>
        <a:spcAft>
          <a:spcPct val="0"/>
        </a:spcAft>
        <a:defRPr kumimoji="1" sz="4000">
          <a:solidFill>
            <a:schemeClr val="tx1"/>
          </a:solidFill>
          <a:latin typeface="ＭＳ Ｐゴシック" pitchFamily="50" charset="-128"/>
          <a:ea typeface="ＭＳ Ｐゴシック" pitchFamily="50" charset="-128"/>
        </a:defRPr>
      </a:lvl6pPr>
      <a:lvl7pPr marL="914400" algn="ctr" rtl="0" fontAlgn="base">
        <a:spcBef>
          <a:spcPct val="0"/>
        </a:spcBef>
        <a:spcAft>
          <a:spcPct val="0"/>
        </a:spcAft>
        <a:defRPr kumimoji="1" sz="4000">
          <a:solidFill>
            <a:schemeClr val="tx1"/>
          </a:solidFill>
          <a:latin typeface="ＭＳ Ｐゴシック" pitchFamily="50" charset="-128"/>
          <a:ea typeface="ＭＳ Ｐゴシック" pitchFamily="50" charset="-128"/>
        </a:defRPr>
      </a:lvl7pPr>
      <a:lvl8pPr marL="1371600" algn="ctr" rtl="0" fontAlgn="base">
        <a:spcBef>
          <a:spcPct val="0"/>
        </a:spcBef>
        <a:spcAft>
          <a:spcPct val="0"/>
        </a:spcAft>
        <a:defRPr kumimoji="1" sz="4000">
          <a:solidFill>
            <a:schemeClr val="tx1"/>
          </a:solidFill>
          <a:latin typeface="ＭＳ Ｐゴシック" pitchFamily="50" charset="-128"/>
          <a:ea typeface="ＭＳ Ｐゴシック" pitchFamily="50" charset="-128"/>
        </a:defRPr>
      </a:lvl8pPr>
      <a:lvl9pPr marL="1828800" algn="ctr" rtl="0" fontAlgn="base">
        <a:spcBef>
          <a:spcPct val="0"/>
        </a:spcBef>
        <a:spcAft>
          <a:spcPct val="0"/>
        </a:spcAft>
        <a:defRPr kumimoji="1" sz="4000">
          <a:solidFill>
            <a:schemeClr val="tx1"/>
          </a:solidFill>
          <a:latin typeface="ＭＳ Ｐゴシック" pitchFamily="50" charset="-128"/>
          <a:ea typeface="ＭＳ Ｐゴシック" pitchFamily="50" charset="-128"/>
        </a:defRPr>
      </a:lvl9pPr>
    </p:titleStyle>
    <p:bodyStyle>
      <a:lvl1pPr marL="342900" indent="-342900" algn="l" rtl="0" eaLnBrk="0" fontAlgn="base" hangingPunct="0">
        <a:spcBef>
          <a:spcPct val="20000"/>
        </a:spcBef>
        <a:spcAft>
          <a:spcPct val="0"/>
        </a:spcAft>
        <a:buFont typeface="Arial" pitchFamily="34" charset="0"/>
        <a:buChar char="•"/>
        <a:defRPr kumimoji="1" sz="2800" kern="1200">
          <a:solidFill>
            <a:schemeClr val="tx1"/>
          </a:solidFill>
          <a:latin typeface="ＭＳ Ｐゴシック" pitchFamily="50" charset="-128"/>
          <a:ea typeface="ＭＳ Ｐゴシック" pitchFamily="50"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ＭＳ Ｐゴシック" pitchFamily="50" charset="-128"/>
          <a:ea typeface="ＭＳ Ｐゴシック" pitchFamily="50" charset="-128"/>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ＭＳ Ｐゴシック" pitchFamily="50" charset="-128"/>
          <a:ea typeface="ＭＳ Ｐゴシック" pitchFamily="50" charset="-128"/>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ＭＳ Ｐゴシック" pitchFamily="50" charset="-128"/>
          <a:ea typeface="ＭＳ Ｐゴシック" pitchFamily="50" charset="-128"/>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ＭＳ Ｐゴシック" pitchFamily="50" charset="-128"/>
          <a:ea typeface="ＭＳ Ｐゴシック" pitchFamily="50"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6.wmf"/><Relationship Id="rId7"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91.xml"/></Relationships>
</file>

<file path=ppt/slides/_rels/slide1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emf"/><Relationship Id="rId2" Type="http://schemas.openxmlformats.org/officeDocument/2006/relationships/notesSlide" Target="../notesSlides/notesSlide10.xml"/><Relationship Id="rId1" Type="http://schemas.openxmlformats.org/officeDocument/2006/relationships/slideLayout" Target="../slideLayouts/slideLayout61.xml"/><Relationship Id="rId6" Type="http://schemas.openxmlformats.org/officeDocument/2006/relationships/image" Target="../media/image64.emf"/><Relationship Id="rId5" Type="http://schemas.openxmlformats.org/officeDocument/2006/relationships/image" Target="../media/image63.png"/><Relationship Id="rId10" Type="http://schemas.openxmlformats.org/officeDocument/2006/relationships/image" Target="../media/image68.jpeg"/><Relationship Id="rId4" Type="http://schemas.openxmlformats.org/officeDocument/2006/relationships/image" Target="../media/image62.png"/><Relationship Id="rId9" Type="http://schemas.openxmlformats.org/officeDocument/2006/relationships/image" Target="../media/image67.jpeg"/></Relationships>
</file>

<file path=ppt/slides/_rels/slide1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6.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70.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9.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87.png"/><Relationship Id="rId3" Type="http://schemas.openxmlformats.org/officeDocument/2006/relationships/image" Target="../media/image75.pn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image" Target="../media/image79.png"/><Relationship Id="rId1" Type="http://schemas.openxmlformats.org/officeDocument/2006/relationships/slideLayout" Target="../slideLayouts/slideLayout75.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7.png"/><Relationship Id="rId10" Type="http://schemas.openxmlformats.org/officeDocument/2006/relationships/image" Target="../media/image84.jpeg"/><Relationship Id="rId4" Type="http://schemas.openxmlformats.org/officeDocument/2006/relationships/image" Target="../media/image76.png"/><Relationship Id="rId9" Type="http://schemas.openxmlformats.org/officeDocument/2006/relationships/image" Target="../media/image83.jpe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emf"/><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xml"/><Relationship Id="rId1" Type="http://schemas.openxmlformats.org/officeDocument/2006/relationships/slideLayout" Target="../slideLayouts/slideLayout45.xml"/><Relationship Id="rId5" Type="http://schemas.openxmlformats.org/officeDocument/2006/relationships/image" Target="../media/image90.emf"/><Relationship Id="rId4" Type="http://schemas.openxmlformats.org/officeDocument/2006/relationships/image" Target="../media/image89.emf"/></Relationships>
</file>

<file path=ppt/slides/_rels/slide2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3.xml"/><Relationship Id="rId1" Type="http://schemas.openxmlformats.org/officeDocument/2006/relationships/slideLayout" Target="../slideLayouts/slideLayout44.xml"/><Relationship Id="rId4" Type="http://schemas.openxmlformats.org/officeDocument/2006/relationships/image" Target="../media/image9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10" Type="http://schemas.openxmlformats.org/officeDocument/2006/relationships/image" Target="../media/image23.png"/><Relationship Id="rId4" Type="http://schemas.openxmlformats.org/officeDocument/2006/relationships/image" Target="../media/image25.jpeg"/><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86.xml"/><Relationship Id="rId4" Type="http://schemas.openxmlformats.org/officeDocument/2006/relationships/image" Target="../media/image33.jpe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2.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4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idx="4294967295"/>
          </p:nvPr>
        </p:nvSpPr>
        <p:spPr>
          <a:xfrm>
            <a:off x="1330835" y="2118299"/>
            <a:ext cx="7201469" cy="1089791"/>
          </a:xfrm>
          <a:prstGeom prst="rect">
            <a:avLst/>
          </a:prstGeom>
        </p:spPr>
        <p:txBody>
          <a:bodyPr/>
          <a:lstStyle/>
          <a:p>
            <a:pPr eaLnBrk="1" hangingPunct="1">
              <a:defRPr/>
            </a:pPr>
            <a:r>
              <a:rPr lang="en-US" altLang="ja-JP" b="1" dirty="0" smtClean="0">
                <a:solidFill>
                  <a:srgbClr val="0066FF"/>
                </a:solidFill>
                <a:effectLst>
                  <a:outerShdw blurRad="38100" dist="38100" dir="2700000" algn="tl">
                    <a:srgbClr val="C0C0C0"/>
                  </a:outerShdw>
                </a:effectLst>
                <a:latin typeface="Arial" charset="0"/>
                <a:cs typeface="Arial" charset="0"/>
              </a:rPr>
              <a:t>CAL/VAL </a:t>
            </a:r>
            <a:br>
              <a:rPr lang="en-US" altLang="ja-JP" b="1" dirty="0" smtClean="0">
                <a:solidFill>
                  <a:srgbClr val="0066FF"/>
                </a:solidFill>
                <a:effectLst>
                  <a:outerShdw blurRad="38100" dist="38100" dir="2700000" algn="tl">
                    <a:srgbClr val="C0C0C0"/>
                  </a:outerShdw>
                </a:effectLst>
                <a:latin typeface="Arial" charset="0"/>
                <a:cs typeface="Arial" charset="0"/>
              </a:rPr>
            </a:br>
            <a:r>
              <a:rPr lang="en-US" altLang="ja-JP" b="1" dirty="0" smtClean="0">
                <a:solidFill>
                  <a:srgbClr val="0066FF"/>
                </a:solidFill>
                <a:effectLst>
                  <a:outerShdw blurRad="38100" dist="38100" dir="2700000" algn="tl">
                    <a:srgbClr val="C0C0C0"/>
                  </a:outerShdw>
                </a:effectLst>
                <a:latin typeface="Arial" charset="0"/>
                <a:cs typeface="Arial" charset="0"/>
              </a:rPr>
              <a:t>JAXA</a:t>
            </a:r>
            <a:r>
              <a:rPr lang="ja-JP" altLang="en-US" b="1" dirty="0">
                <a:solidFill>
                  <a:srgbClr val="0066FF"/>
                </a:solidFill>
                <a:effectLst>
                  <a:outerShdw blurRad="38100" dist="38100" dir="2700000" algn="tl">
                    <a:srgbClr val="C0C0C0"/>
                  </a:outerShdw>
                </a:effectLst>
                <a:latin typeface="Arial" charset="0"/>
                <a:cs typeface="Arial" charset="0"/>
              </a:rPr>
              <a:t> </a:t>
            </a:r>
            <a:r>
              <a:rPr lang="en-US" altLang="ja-JP" b="1" dirty="0" smtClean="0">
                <a:solidFill>
                  <a:srgbClr val="0066FF"/>
                </a:solidFill>
                <a:effectLst>
                  <a:outerShdw blurRad="38100" dist="38100" dir="2700000" algn="tl">
                    <a:srgbClr val="C0C0C0"/>
                  </a:outerShdw>
                </a:effectLst>
                <a:latin typeface="Arial" charset="0"/>
                <a:cs typeface="Arial" charset="0"/>
              </a:rPr>
              <a:t>Agency Report</a:t>
            </a:r>
            <a:endParaRPr lang="ja-JP" altLang="en-US" b="1" dirty="0" smtClean="0">
              <a:solidFill>
                <a:srgbClr val="0066FF"/>
              </a:solidFill>
              <a:effectLst>
                <a:outerShdw blurRad="38100" dist="38100" dir="2700000" algn="tl">
                  <a:srgbClr val="C0C0C0"/>
                </a:outerShdw>
              </a:effectLst>
              <a:latin typeface="Arial" charset="0"/>
              <a:cs typeface="Arial" charset="0"/>
            </a:endParaRPr>
          </a:p>
        </p:txBody>
      </p:sp>
      <p:sp>
        <p:nvSpPr>
          <p:cNvPr id="5" name="Rectangle 2"/>
          <p:cNvSpPr>
            <a:spLocks noChangeArrowheads="1"/>
          </p:cNvSpPr>
          <p:nvPr/>
        </p:nvSpPr>
        <p:spPr bwMode="auto">
          <a:xfrm>
            <a:off x="661107" y="42060"/>
            <a:ext cx="9253057" cy="369332"/>
          </a:xfrm>
          <a:prstGeom prst="rect">
            <a:avLst/>
          </a:prstGeom>
          <a:noFill/>
          <a:ln w="12700">
            <a:noFill/>
            <a:miter lim="800000"/>
            <a:headEnd/>
            <a:tailEnd/>
          </a:ln>
        </p:spPr>
        <p:txBody>
          <a:bodyPr wrap="square" anchor="ctr">
            <a:spAutoFit/>
          </a:bodyPr>
          <a:lstStyle/>
          <a:p>
            <a:pPr algn="r"/>
            <a:r>
              <a:rPr lang="en-US" altLang="ja-JP" sz="1800" dirty="0" smtClean="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CEOS WGCV-42 Working </a:t>
            </a:r>
            <a:r>
              <a:rPr lang="en-US" altLang="ja-JP" sz="1800" dirty="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Group on Calibration &amp; </a:t>
            </a:r>
            <a:r>
              <a:rPr lang="en-US" altLang="ja-JP" sz="1800" dirty="0" smtClean="0">
                <a:solidFill>
                  <a:srgbClr val="0000FF"/>
                </a:solidFill>
                <a:latin typeface="Arial Unicode MS" panose="020B0604020202020204" pitchFamily="50" charset="-128"/>
                <a:ea typeface="Arial Unicode MS" panose="020B0604020202020204" pitchFamily="50" charset="-128"/>
                <a:cs typeface="Arial Unicode MS" panose="020B0604020202020204" pitchFamily="50" charset="-128"/>
              </a:rPr>
              <a:t>Validation</a:t>
            </a:r>
          </a:p>
        </p:txBody>
      </p:sp>
      <p:sp>
        <p:nvSpPr>
          <p:cNvPr id="6" name="正方形/長方形 5"/>
          <p:cNvSpPr/>
          <p:nvPr/>
        </p:nvSpPr>
        <p:spPr>
          <a:xfrm>
            <a:off x="2255481" y="4914997"/>
            <a:ext cx="5352175" cy="1015663"/>
          </a:xfrm>
          <a:prstGeom prst="rect">
            <a:avLst/>
          </a:prstGeom>
        </p:spPr>
        <p:txBody>
          <a:bodyPr wrap="square">
            <a:spAutoFit/>
          </a:bodyPr>
          <a:lstStyle/>
          <a:p>
            <a:pPr algn="ctr"/>
            <a:r>
              <a:rPr lang="en-US" altLang="ja-JP" sz="2000" dirty="0" smtClean="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May 17, 2017</a:t>
            </a:r>
          </a:p>
          <a:p>
            <a:pPr algn="ctr"/>
            <a:endParaRPr lang="en-US" altLang="ja-JP" sz="2000" dirty="0" smtClean="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endParaRPr>
          </a:p>
          <a:p>
            <a:pPr algn="ctr"/>
            <a:r>
              <a:rPr lang="en-US" altLang="ja-JP" sz="2000" dirty="0" smtClean="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SDSU</a:t>
            </a:r>
            <a:endParaRPr lang="en-US" altLang="ja-JP" sz="20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正方形/長方形 17"/>
          <p:cNvSpPr>
            <a:spLocks noChangeArrowheads="1"/>
          </p:cNvSpPr>
          <p:nvPr/>
        </p:nvSpPr>
        <p:spPr bwMode="auto">
          <a:xfrm>
            <a:off x="2795588" y="5013176"/>
            <a:ext cx="6629400" cy="1797050"/>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ts val="0"/>
              </a:spcBef>
              <a:spcAft>
                <a:spcPts val="0"/>
              </a:spcAft>
            </a:pPr>
            <a:endParaRPr lang="en-US" altLang="ja-JP" sz="1600">
              <a:solidFill>
                <a:srgbClr val="1F497D"/>
              </a:solidFill>
              <a:latin typeface="ＭＳ Ｐゴシック" panose="020B0600070205080204" pitchFamily="50" charset="-128"/>
              <a:cs typeface="Arial" panose="020B0604020202020204" pitchFamily="34" charset="0"/>
            </a:endParaRPr>
          </a:p>
        </p:txBody>
      </p:sp>
      <p:pic>
        <p:nvPicPr>
          <p:cNvPr id="93187" name="Picture 50" descr="kiki_024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4188" y="5586414"/>
            <a:ext cx="717550" cy="12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テキスト ボックス 69"/>
          <p:cNvSpPr txBox="1">
            <a:spLocks noChangeArrowheads="1"/>
          </p:cNvSpPr>
          <p:nvPr/>
        </p:nvSpPr>
        <p:spPr bwMode="auto">
          <a:xfrm>
            <a:off x="5446280" y="5185996"/>
            <a:ext cx="392248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ts val="0"/>
              </a:spcBef>
              <a:spcAft>
                <a:spcPts val="0"/>
              </a:spcAft>
              <a:buFont typeface="Arial" panose="020B0604020202020204" pitchFamily="34" charset="0"/>
              <a:buChar char="•"/>
            </a:pPr>
            <a:r>
              <a:rPr lang="en-US" altLang="ja-JP" sz="2000" dirty="0">
                <a:solidFill>
                  <a:srgbClr val="1F497D"/>
                </a:solidFill>
                <a:latin typeface="Calibri" panose="020F0502020204030204" pitchFamily="34" charset="0"/>
                <a:cs typeface="Arial" panose="020B0604020202020204" pitchFamily="34" charset="0"/>
              </a:rPr>
              <a:t>Direct distribution of information </a:t>
            </a:r>
          </a:p>
          <a:p>
            <a:pPr eaLnBrk="1" fontAlgn="auto" hangingPunct="1">
              <a:spcBef>
                <a:spcPts val="0"/>
              </a:spcBef>
              <a:spcAft>
                <a:spcPts val="0"/>
              </a:spcAft>
              <a:buFont typeface="Arial" panose="020B0604020202020204" pitchFamily="34" charset="0"/>
              <a:buChar char="•"/>
            </a:pPr>
            <a:r>
              <a:rPr lang="en-US" altLang="ja-JP" sz="2000" dirty="0">
                <a:solidFill>
                  <a:srgbClr val="000000"/>
                </a:solidFill>
                <a:latin typeface="Calibri" panose="020F0502020204030204" pitchFamily="34" charset="0"/>
                <a:cs typeface="Arial" panose="020B0604020202020204" pitchFamily="34" charset="0"/>
              </a:rPr>
              <a:t>Improvement of the flood warning lead time from 3 days to 5 days </a:t>
            </a:r>
            <a:r>
              <a:rPr lang="en-US" altLang="ja-JP" sz="2000" b="1" dirty="0">
                <a:solidFill>
                  <a:srgbClr val="FF0066"/>
                </a:solidFill>
                <a:latin typeface="Calibri" panose="020F0502020204030204" pitchFamily="34" charset="0"/>
                <a:cs typeface="Arial" panose="020B0604020202020204" pitchFamily="34" charset="0"/>
                <a:sym typeface="Wingdings" panose="05000000000000000000" pitchFamily="2" charset="2"/>
              </a:rPr>
              <a:t>(Bangladesh)</a:t>
            </a:r>
          </a:p>
        </p:txBody>
      </p:sp>
      <p:sp>
        <p:nvSpPr>
          <p:cNvPr id="93189" name="正方形/長方形 17"/>
          <p:cNvSpPr>
            <a:spLocks noChangeArrowheads="1"/>
          </p:cNvSpPr>
          <p:nvPr/>
        </p:nvSpPr>
        <p:spPr bwMode="auto">
          <a:xfrm>
            <a:off x="1348831" y="1104182"/>
            <a:ext cx="7629525" cy="2228815"/>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ts val="0"/>
              </a:spcBef>
              <a:spcAft>
                <a:spcPts val="0"/>
              </a:spcAft>
            </a:pPr>
            <a:endParaRPr lang="en-US" altLang="ja-JP" sz="1600">
              <a:solidFill>
                <a:srgbClr val="1F497D"/>
              </a:solidFill>
              <a:latin typeface="ＭＳ Ｐゴシック" panose="020B0600070205080204" pitchFamily="50" charset="-128"/>
              <a:cs typeface="Arial" panose="020B0604020202020204" pitchFamily="34" charset="0"/>
            </a:endParaRPr>
          </a:p>
        </p:txBody>
      </p:sp>
      <p:sp>
        <p:nvSpPr>
          <p:cNvPr id="93190" name="テキスト ボックス 70"/>
          <p:cNvSpPr txBox="1">
            <a:spLocks noChangeArrowheads="1"/>
          </p:cNvSpPr>
          <p:nvPr/>
        </p:nvSpPr>
        <p:spPr bwMode="auto">
          <a:xfrm>
            <a:off x="6015277" y="3624609"/>
            <a:ext cx="33940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ts val="0"/>
              </a:spcBef>
              <a:spcAft>
                <a:spcPts val="0"/>
              </a:spcAft>
            </a:pPr>
            <a:r>
              <a:rPr lang="en-US" altLang="ja-JP" sz="2800" b="1" dirty="0" err="1">
                <a:solidFill>
                  <a:srgbClr val="FF0000"/>
                </a:solidFill>
                <a:latin typeface="Calibri" panose="020F0502020204030204" pitchFamily="34" charset="0"/>
                <a:cs typeface="Arial" panose="020B0604020202020204" pitchFamily="34" charset="0"/>
              </a:rPr>
              <a:t>GSMaP</a:t>
            </a:r>
            <a:r>
              <a:rPr lang="en-US" altLang="ja-JP" sz="2800" b="1" dirty="0">
                <a:solidFill>
                  <a:srgbClr val="FF0000"/>
                </a:solidFill>
                <a:latin typeface="Calibri" panose="020F0502020204030204" pitchFamily="34" charset="0"/>
                <a:cs typeface="Arial" panose="020B0604020202020204" pitchFamily="34" charset="0"/>
              </a:rPr>
              <a:t> </a:t>
            </a:r>
            <a:r>
              <a:rPr lang="ja-JP" altLang="en-US" sz="2800" b="1" dirty="0">
                <a:solidFill>
                  <a:srgbClr val="FF0000"/>
                </a:solidFill>
                <a:latin typeface="Calibri" panose="020F0502020204030204" pitchFamily="34" charset="0"/>
                <a:cs typeface="Arial" panose="020B0604020202020204" pitchFamily="34" charset="0"/>
              </a:rPr>
              <a:t>＋ </a:t>
            </a:r>
            <a:r>
              <a:rPr lang="en-US" altLang="ja-JP" sz="3200" b="1" dirty="0">
                <a:solidFill>
                  <a:srgbClr val="FF0000"/>
                </a:solidFill>
                <a:latin typeface="Calibri" panose="020F0502020204030204" pitchFamily="34" charset="0"/>
                <a:cs typeface="Arial" panose="020B0604020202020204" pitchFamily="34" charset="0"/>
              </a:rPr>
              <a:t>rain gauges data</a:t>
            </a:r>
            <a:endParaRPr lang="ja-JP" altLang="en-US" sz="2800" b="1" dirty="0">
              <a:solidFill>
                <a:srgbClr val="FF0000"/>
              </a:solidFill>
              <a:latin typeface="Calibri" panose="020F0502020204030204" pitchFamily="34" charset="0"/>
              <a:cs typeface="Arial" panose="020B0604020202020204" pitchFamily="34" charset="0"/>
            </a:endParaRPr>
          </a:p>
        </p:txBody>
      </p:sp>
      <p:pic>
        <p:nvPicPr>
          <p:cNvPr id="93191" name="Picture 51" descr="_44968763_madhepura2_ap2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7300" y="5570538"/>
            <a:ext cx="1587748" cy="1196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3" name="正方形/長方形 25"/>
          <p:cNvSpPr>
            <a:spLocks noChangeArrowheads="1"/>
          </p:cNvSpPr>
          <p:nvPr/>
        </p:nvSpPr>
        <p:spPr bwMode="auto">
          <a:xfrm>
            <a:off x="450851" y="692696"/>
            <a:ext cx="7292975" cy="315912"/>
          </a:xfrm>
          <a:prstGeom prst="rect">
            <a:avLst/>
          </a:prstGeom>
          <a:solidFill>
            <a:schemeClr val="bg1"/>
          </a:solidFill>
          <a:ln>
            <a:noFill/>
          </a:ln>
          <a:extLst>
            <a:ext uri="{91240B29-F687-4F45-9708-019B960494DF}">
              <a14:hiddenLine xmlns:a14="http://schemas.microsoft.com/office/drawing/2010/main" w="25400">
                <a:solidFill>
                  <a:srgbClr val="000000"/>
                </a:solidFill>
                <a:miter lim="800000"/>
                <a:headEnd/>
                <a:tailEnd/>
              </a14:hiddenLine>
            </a:ext>
          </a:extLst>
        </p:spPr>
        <p:txBody>
          <a:bodyPr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ts val="0"/>
              </a:spcBef>
              <a:spcAft>
                <a:spcPts val="0"/>
              </a:spcAft>
            </a:pPr>
            <a:r>
              <a:rPr lang="en-US" altLang="ja-JP" sz="2000" dirty="0">
                <a:solidFill>
                  <a:srgbClr val="1F497D"/>
                </a:solidFill>
                <a:latin typeface="Calibri" panose="020F0502020204030204" pitchFamily="34" charset="0"/>
                <a:cs typeface="Arial" panose="020B0604020202020204" pitchFamily="34" charset="0"/>
              </a:rPr>
              <a:t>Participating countries: Bangladesh, the Philippines, and Viet Nam</a:t>
            </a:r>
          </a:p>
        </p:txBody>
      </p:sp>
      <p:pic>
        <p:nvPicPr>
          <p:cNvPr id="93194" name="Picture 4" descr="http://sharaku.eorc.jaxa.jp/GSMaP/archive/jpg/201202/gsmap_html_image.20120226.21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4907" y="1462528"/>
            <a:ext cx="4589611" cy="175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5" name="テキスト ボックス 1"/>
          <p:cNvSpPr txBox="1">
            <a:spLocks noChangeArrowheads="1"/>
          </p:cNvSpPr>
          <p:nvPr/>
        </p:nvSpPr>
        <p:spPr bwMode="auto">
          <a:xfrm>
            <a:off x="1552899" y="1115452"/>
            <a:ext cx="50332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ts val="0"/>
              </a:spcBef>
              <a:spcAft>
                <a:spcPts val="0"/>
              </a:spcAft>
            </a:pPr>
            <a:r>
              <a:rPr lang="en-US" altLang="ja-JP" sz="1800" dirty="0">
                <a:solidFill>
                  <a:srgbClr val="000000"/>
                </a:solidFill>
                <a:latin typeface="Calibri" panose="020F0502020204030204" pitchFamily="34" charset="0"/>
                <a:cs typeface="Arial" panose="020B0604020202020204" pitchFamily="34" charset="0"/>
              </a:rPr>
              <a:t>Global Satellite Mapping of Precipitation (</a:t>
            </a:r>
            <a:r>
              <a:rPr lang="en-US" altLang="ja-JP" sz="1800" dirty="0" err="1">
                <a:solidFill>
                  <a:srgbClr val="000000"/>
                </a:solidFill>
                <a:latin typeface="Calibri" panose="020F0502020204030204" pitchFamily="34" charset="0"/>
                <a:cs typeface="Arial" panose="020B0604020202020204" pitchFamily="34" charset="0"/>
              </a:rPr>
              <a:t>GSMaP</a:t>
            </a:r>
            <a:r>
              <a:rPr lang="en-US" altLang="ja-JP" sz="1800" dirty="0">
                <a:solidFill>
                  <a:srgbClr val="000000"/>
                </a:solidFill>
                <a:latin typeface="Calibri" panose="020F0502020204030204" pitchFamily="34" charset="0"/>
                <a:cs typeface="Arial" panose="020B0604020202020204" pitchFamily="34" charset="0"/>
              </a:rPr>
              <a:t>)</a:t>
            </a:r>
            <a:endParaRPr lang="ja-JP" altLang="en-US" sz="1800" dirty="0">
              <a:solidFill>
                <a:srgbClr val="000000"/>
              </a:solidFill>
              <a:latin typeface="Calibri" panose="020F0502020204030204" pitchFamily="34" charset="0"/>
              <a:cs typeface="Arial" panose="020B0604020202020204" pitchFamily="34" charset="0"/>
            </a:endParaRPr>
          </a:p>
        </p:txBody>
      </p:sp>
      <p:sp>
        <p:nvSpPr>
          <p:cNvPr id="3" name="フローチャート : 代替処理 2"/>
          <p:cNvSpPr/>
          <p:nvPr/>
        </p:nvSpPr>
        <p:spPr>
          <a:xfrm>
            <a:off x="3590810" y="3482182"/>
            <a:ext cx="2434114" cy="567530"/>
          </a:xfrm>
          <a:prstGeom prst="flowChartAlternateProcess">
            <a:avLst/>
          </a:prstGeom>
          <a:solidFill>
            <a:srgbClr val="0070C0"/>
          </a:solidFill>
        </p:spPr>
        <p:style>
          <a:lnRef idx="0">
            <a:schemeClr val="accent5"/>
          </a:lnRef>
          <a:fillRef idx="3">
            <a:schemeClr val="accent5"/>
          </a:fillRef>
          <a:effectRef idx="3">
            <a:schemeClr val="accent5"/>
          </a:effectRef>
          <a:fontRef idx="minor">
            <a:schemeClr val="lt1"/>
          </a:fontRef>
        </p:style>
        <p:txBody>
          <a:bodyPr anchor="ctr"/>
          <a:lstStyle>
            <a:lvl1pPr>
              <a:defRPr kumimoji="1" sz="2400">
                <a:solidFill>
                  <a:schemeClr val="tx1"/>
                </a:solidFill>
                <a:latin typeface="Arial" pitchFamily="34" charset="0"/>
                <a:ea typeface="ＭＳ Ｐゴシック" pitchFamily="50" charset="-128"/>
              </a:defRPr>
            </a:lvl1pPr>
            <a:lvl2pPr marL="742950" indent="-285750">
              <a:defRPr kumimoji="1" sz="2400">
                <a:solidFill>
                  <a:schemeClr val="tx1"/>
                </a:solidFill>
                <a:latin typeface="Arial" pitchFamily="34" charset="0"/>
                <a:ea typeface="ＭＳ Ｐゴシック" pitchFamily="50" charset="-128"/>
              </a:defRPr>
            </a:lvl2pPr>
            <a:lvl3pPr marL="1143000" indent="-228600">
              <a:defRPr kumimoji="1" sz="2400">
                <a:solidFill>
                  <a:schemeClr val="tx1"/>
                </a:solidFill>
                <a:latin typeface="Arial" pitchFamily="34" charset="0"/>
                <a:ea typeface="ＭＳ Ｐゴシック" pitchFamily="50" charset="-128"/>
              </a:defRPr>
            </a:lvl3pPr>
            <a:lvl4pPr marL="1600200" indent="-228600">
              <a:defRPr kumimoji="1" sz="2400">
                <a:solidFill>
                  <a:schemeClr val="tx1"/>
                </a:solidFill>
                <a:latin typeface="Arial" pitchFamily="34" charset="0"/>
                <a:ea typeface="ＭＳ Ｐゴシック" pitchFamily="50" charset="-128"/>
              </a:defRPr>
            </a:lvl4pPr>
            <a:lvl5pPr marL="2057400" indent="-228600">
              <a:defRPr kumimoji="1" sz="2400">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50" charset="-128"/>
              </a:defRPr>
            </a:lvl9pPr>
          </a:lstStyle>
          <a:p>
            <a:pPr fontAlgn="auto">
              <a:spcBef>
                <a:spcPts val="0"/>
              </a:spcBef>
              <a:spcAft>
                <a:spcPts val="0"/>
              </a:spcAft>
              <a:defRPr/>
            </a:pPr>
            <a:r>
              <a:rPr lang="fr-FR" altLang="ja-JP" sz="1800" dirty="0">
                <a:solidFill>
                  <a:srgbClr val="FFFFFF"/>
                </a:solidFill>
              </a:rPr>
              <a:t>F</a:t>
            </a:r>
            <a:r>
              <a:rPr lang="fr-FR" altLang="ja-JP" sz="1800" b="1" dirty="0">
                <a:solidFill>
                  <a:srgbClr val="FFFFFF"/>
                </a:solidFill>
              </a:rPr>
              <a:t>lood </a:t>
            </a:r>
            <a:r>
              <a:rPr lang="fr-FR" altLang="ja-JP" sz="1800" dirty="0">
                <a:solidFill>
                  <a:srgbClr val="FFFFFF"/>
                </a:solidFill>
              </a:rPr>
              <a:t>F</a:t>
            </a:r>
            <a:r>
              <a:rPr lang="fr-FR" altLang="ja-JP" sz="1800" b="1" dirty="0">
                <a:solidFill>
                  <a:srgbClr val="FFFFFF"/>
                </a:solidFill>
              </a:rPr>
              <a:t>orecasting </a:t>
            </a:r>
            <a:r>
              <a:rPr lang="fr-FR" altLang="ja-JP" sz="1800" dirty="0">
                <a:solidFill>
                  <a:srgbClr val="FFFFFF"/>
                </a:solidFill>
              </a:rPr>
              <a:t>S</a:t>
            </a:r>
            <a:r>
              <a:rPr lang="fr-FR" altLang="ja-JP" sz="1800" b="1" dirty="0">
                <a:solidFill>
                  <a:srgbClr val="FFFFFF"/>
                </a:solidFill>
              </a:rPr>
              <a:t>ystem</a:t>
            </a:r>
            <a:endParaRPr lang="ja-JP" altLang="en-US" sz="1800" b="1" dirty="0">
              <a:solidFill>
                <a:srgbClr val="FFFFFF"/>
              </a:solidFill>
            </a:endParaRPr>
          </a:p>
        </p:txBody>
      </p:sp>
      <p:sp>
        <p:nvSpPr>
          <p:cNvPr id="93199" name="正方形/長方形 3"/>
          <p:cNvSpPr>
            <a:spLocks noChangeArrowheads="1"/>
          </p:cNvSpPr>
          <p:nvPr/>
        </p:nvSpPr>
        <p:spPr bwMode="auto">
          <a:xfrm>
            <a:off x="3674498" y="5149215"/>
            <a:ext cx="1736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ts val="0"/>
              </a:spcBef>
              <a:spcAft>
                <a:spcPts val="0"/>
              </a:spcAft>
            </a:pPr>
            <a:r>
              <a:rPr lang="en-US" altLang="ja-JP" sz="2000" b="1">
                <a:solidFill>
                  <a:srgbClr val="FF0000"/>
                </a:solidFill>
                <a:latin typeface="Calibri" panose="020F0502020204030204" pitchFamily="34" charset="0"/>
                <a:cs typeface="Arial" panose="020B0604020202020204" pitchFamily="34" charset="0"/>
              </a:rPr>
              <a:t>Flood Warning</a:t>
            </a:r>
          </a:p>
        </p:txBody>
      </p:sp>
      <p:sp>
        <p:nvSpPr>
          <p:cNvPr id="6" name="フローチャート: データ 5"/>
          <p:cNvSpPr/>
          <p:nvPr/>
        </p:nvSpPr>
        <p:spPr>
          <a:xfrm>
            <a:off x="2848224" y="4246563"/>
            <a:ext cx="3167052" cy="566102"/>
          </a:xfrm>
          <a:prstGeom prst="flowChartInputOutput">
            <a:avLst/>
          </a:prstGeom>
          <a:solidFill>
            <a:srgbClr val="FF0000"/>
          </a:solidFill>
        </p:spPr>
        <p:style>
          <a:lnRef idx="0">
            <a:schemeClr val="accent6"/>
          </a:lnRef>
          <a:fillRef idx="3">
            <a:schemeClr val="accent6"/>
          </a:fillRef>
          <a:effectRef idx="3">
            <a:schemeClr val="accent6"/>
          </a:effectRef>
          <a:fontRef idx="minor">
            <a:schemeClr val="lt1"/>
          </a:fontRef>
        </p:style>
        <p:txBody>
          <a:bodyPr anchor="ctr"/>
          <a:lstStyle/>
          <a:p>
            <a:pPr fontAlgn="auto">
              <a:spcBef>
                <a:spcPts val="0"/>
              </a:spcBef>
              <a:spcAft>
                <a:spcPts val="0"/>
              </a:spcAft>
              <a:defRPr/>
            </a:pPr>
            <a:r>
              <a:rPr lang="en-US" altLang="ja-JP" sz="1800" b="1" dirty="0">
                <a:solidFill>
                  <a:prstClr val="white"/>
                </a:solidFill>
              </a:rPr>
              <a:t>SMS distribution system</a:t>
            </a:r>
          </a:p>
        </p:txBody>
      </p:sp>
      <p:pic>
        <p:nvPicPr>
          <p:cNvPr id="93204" name="Picture 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8463" y="5320507"/>
            <a:ext cx="2449513"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cxnSp>
        <p:nvCxnSpPr>
          <p:cNvPr id="8" name="直線矢印コネクタ 7"/>
          <p:cNvCxnSpPr/>
          <p:nvPr/>
        </p:nvCxnSpPr>
        <p:spPr>
          <a:xfrm>
            <a:off x="4504780" y="2962907"/>
            <a:ext cx="0" cy="52006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a:stCxn id="3" idx="2"/>
          </p:cNvCxnSpPr>
          <p:nvPr/>
        </p:nvCxnSpPr>
        <p:spPr>
          <a:xfrm flipH="1">
            <a:off x="4427539" y="4049712"/>
            <a:ext cx="380329" cy="22701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a:off x="4818063" y="4813301"/>
            <a:ext cx="0" cy="38417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フローチャート : 磁気ディスク 14"/>
          <p:cNvSpPr/>
          <p:nvPr/>
        </p:nvSpPr>
        <p:spPr>
          <a:xfrm>
            <a:off x="1409256" y="3537903"/>
            <a:ext cx="509587" cy="550863"/>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dirty="0">
              <a:solidFill>
                <a:prstClr val="white"/>
              </a:solidFill>
            </a:endParaRPr>
          </a:p>
        </p:txBody>
      </p:sp>
      <p:cxnSp>
        <p:nvCxnSpPr>
          <p:cNvPr id="17" name="直線矢印コネクタ 16"/>
          <p:cNvCxnSpPr/>
          <p:nvPr/>
        </p:nvCxnSpPr>
        <p:spPr>
          <a:xfrm>
            <a:off x="2105025" y="3748088"/>
            <a:ext cx="14859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3210" name="テキスト ボックス 17"/>
          <p:cNvSpPr txBox="1">
            <a:spLocks noChangeArrowheads="1"/>
          </p:cNvSpPr>
          <p:nvPr/>
        </p:nvSpPr>
        <p:spPr bwMode="auto">
          <a:xfrm>
            <a:off x="488505" y="4345940"/>
            <a:ext cx="20053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ts val="0"/>
              </a:spcBef>
              <a:spcAft>
                <a:spcPts val="0"/>
              </a:spcAft>
            </a:pPr>
            <a:r>
              <a:rPr lang="en-US" altLang="ja-JP" sz="2800" dirty="0">
                <a:solidFill>
                  <a:srgbClr val="000000"/>
                </a:solidFill>
                <a:latin typeface="Calibri" panose="020F0502020204030204" pitchFamily="34" charset="0"/>
                <a:cs typeface="Arial" panose="020B0604020202020204" pitchFamily="34" charset="0"/>
              </a:rPr>
              <a:t>Rain Gauges</a:t>
            </a:r>
            <a:endParaRPr lang="ja-JP" altLang="en-US" sz="2800" dirty="0">
              <a:solidFill>
                <a:srgbClr val="000000"/>
              </a:solidFill>
              <a:latin typeface="Calibri" panose="020F0502020204030204" pitchFamily="34" charset="0"/>
              <a:cs typeface="Arial" panose="020B0604020202020204" pitchFamily="34" charset="0"/>
            </a:endParaRPr>
          </a:p>
        </p:txBody>
      </p:sp>
      <p:sp>
        <p:nvSpPr>
          <p:cNvPr id="48" name="フローチャート : 磁気ディスク 47"/>
          <p:cNvSpPr/>
          <p:nvPr/>
        </p:nvSpPr>
        <p:spPr>
          <a:xfrm>
            <a:off x="671067" y="3539490"/>
            <a:ext cx="508000" cy="550862"/>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dirty="0">
              <a:solidFill>
                <a:prstClr val="white"/>
              </a:solidFill>
            </a:endParaRPr>
          </a:p>
        </p:txBody>
      </p:sp>
      <p:sp>
        <p:nvSpPr>
          <p:cNvPr id="47" name="フローチャート : 磁気ディスク 46"/>
          <p:cNvSpPr/>
          <p:nvPr/>
        </p:nvSpPr>
        <p:spPr>
          <a:xfrm>
            <a:off x="1029842" y="3798253"/>
            <a:ext cx="509588" cy="550863"/>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dirty="0">
              <a:solidFill>
                <a:prstClr val="white"/>
              </a:solidFill>
            </a:endParaRPr>
          </a:p>
        </p:txBody>
      </p:sp>
      <p:cxnSp>
        <p:nvCxnSpPr>
          <p:cNvPr id="50" name="カギ線コネクタ 49"/>
          <p:cNvCxnSpPr>
            <a:endCxn id="93194" idx="1"/>
          </p:cNvCxnSpPr>
          <p:nvPr/>
        </p:nvCxnSpPr>
        <p:spPr>
          <a:xfrm rot="5400000" flipH="1" flipV="1">
            <a:off x="830903" y="2601662"/>
            <a:ext cx="1056345" cy="531664"/>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3214" name="テキスト ボックス 57"/>
          <p:cNvSpPr txBox="1">
            <a:spLocks noChangeArrowheads="1"/>
          </p:cNvSpPr>
          <p:nvPr/>
        </p:nvSpPr>
        <p:spPr bwMode="auto">
          <a:xfrm>
            <a:off x="344489" y="1804754"/>
            <a:ext cx="13717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ts val="0"/>
              </a:spcBef>
              <a:spcAft>
                <a:spcPts val="0"/>
              </a:spcAft>
            </a:pPr>
            <a:r>
              <a:rPr lang="en-US" altLang="ja-JP" sz="2000" dirty="0">
                <a:solidFill>
                  <a:srgbClr val="000000"/>
                </a:solidFill>
                <a:latin typeface="Calibri" panose="020F0502020204030204" pitchFamily="34" charset="0"/>
                <a:cs typeface="Arial" panose="020B0604020202020204" pitchFamily="34" charset="0"/>
              </a:rPr>
              <a:t>Calibration</a:t>
            </a:r>
            <a:endParaRPr lang="ja-JP" altLang="en-US" sz="2000" dirty="0">
              <a:solidFill>
                <a:srgbClr val="000000"/>
              </a:solidFill>
              <a:latin typeface="Calibri" panose="020F0502020204030204" pitchFamily="34" charset="0"/>
              <a:cs typeface="Arial" panose="020B0604020202020204" pitchFamily="34" charset="0"/>
            </a:endParaRPr>
          </a:p>
        </p:txBody>
      </p:sp>
      <p:sp>
        <p:nvSpPr>
          <p:cNvPr id="93215" name="AutoShape 44"/>
          <p:cNvSpPr>
            <a:spLocks noChangeArrowheads="1"/>
          </p:cNvSpPr>
          <p:nvPr/>
        </p:nvSpPr>
        <p:spPr bwMode="auto">
          <a:xfrm>
            <a:off x="974104" y="34330"/>
            <a:ext cx="7507288" cy="514350"/>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372" tIns="45685" rIns="91372" bIns="45685"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ts val="0"/>
              </a:spcBef>
              <a:spcAft>
                <a:spcPts val="0"/>
              </a:spcAft>
            </a:pPr>
            <a:r>
              <a:rPr lang="en-US" altLang="ja-JP" sz="3600" b="1" dirty="0">
                <a:solidFill>
                  <a:srgbClr val="1F497D"/>
                </a:solidFill>
                <a:latin typeface="Calibri" panose="020F0502020204030204" pitchFamily="34" charset="0"/>
                <a:ea typeface="Gungsuh" pitchFamily="18" charset="-127"/>
                <a:cs typeface="Arial" panose="020B0604020202020204" pitchFamily="34" charset="0"/>
              </a:rPr>
              <a:t>Flood Warning System establishment</a:t>
            </a:r>
          </a:p>
        </p:txBody>
      </p:sp>
      <p:sp>
        <p:nvSpPr>
          <p:cNvPr id="7" name="左矢印 6"/>
          <p:cNvSpPr/>
          <p:nvPr/>
        </p:nvSpPr>
        <p:spPr>
          <a:xfrm>
            <a:off x="6393160" y="2204865"/>
            <a:ext cx="554628" cy="102480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dirty="0">
              <a:solidFill>
                <a:prstClr val="white"/>
              </a:solidFill>
            </a:endParaRPr>
          </a:p>
        </p:txBody>
      </p:sp>
      <p:sp>
        <p:nvSpPr>
          <p:cNvPr id="93221" name="スライド番号プレースホルダー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D4DEBDC7-7660-46E6-8B12-CB99CE61771C}" type="slidenum">
              <a:rPr kumimoji="0" lang="en-US" altLang="ja-JP">
                <a:solidFill>
                  <a:srgbClr val="000000"/>
                </a:solidFill>
                <a:cs typeface="Arial" panose="020B0604020202020204" pitchFamily="34" charset="0"/>
              </a:rPr>
              <a:pPr eaLnBrk="1" hangingPunct="1"/>
              <a:t>10</a:t>
            </a:fld>
            <a:endParaRPr kumimoji="0" lang="en-US" altLang="ja-JP">
              <a:solidFill>
                <a:srgbClr val="000000"/>
              </a:solidFill>
              <a:cs typeface="Arial" panose="020B0604020202020204" pitchFamily="34" charset="0"/>
            </a:endParaRPr>
          </a:p>
        </p:txBody>
      </p:sp>
      <p:pic>
        <p:nvPicPr>
          <p:cNvPr id="32" name="Picture 11"/>
          <p:cNvPicPr>
            <a:picLocks noChangeAspect="1" noChangeArrowheads="1"/>
          </p:cNvPicPr>
          <p:nvPr/>
        </p:nvPicPr>
        <p:blipFill>
          <a:blip r:embed="rId7" cstate="print"/>
          <a:srcRect/>
          <a:stretch>
            <a:fillRect/>
          </a:stretch>
        </p:blipFill>
        <p:spPr bwMode="auto">
          <a:xfrm>
            <a:off x="6177137" y="1230798"/>
            <a:ext cx="3276257" cy="2270210"/>
          </a:xfrm>
          <a:prstGeom prst="rect">
            <a:avLst/>
          </a:prstGeom>
          <a:noFill/>
          <a:ln w="12700">
            <a:noFill/>
            <a:miter lim="800000"/>
            <a:headEnd/>
            <a:tailEnd/>
          </a:ln>
        </p:spPr>
      </p:pic>
      <p:sp>
        <p:nvSpPr>
          <p:cNvPr id="33" name="テキスト ボックス 6"/>
          <p:cNvSpPr txBox="1">
            <a:spLocks noChangeArrowheads="1"/>
          </p:cNvSpPr>
          <p:nvPr/>
        </p:nvSpPr>
        <p:spPr bwMode="auto">
          <a:xfrm>
            <a:off x="6386672" y="1125906"/>
            <a:ext cx="1518656" cy="430887"/>
          </a:xfrm>
          <a:prstGeom prst="rect">
            <a:avLst/>
          </a:prstGeom>
          <a:noFill/>
          <a:ln w="9525">
            <a:noFill/>
            <a:miter lim="800000"/>
            <a:headEnd/>
            <a:tailEnd/>
          </a:ln>
        </p:spPr>
        <p:txBody>
          <a:bodyPr wrap="square">
            <a:spAutoFit/>
          </a:bodyPr>
          <a:lstStyle/>
          <a:p>
            <a:pPr fontAlgn="auto">
              <a:spcBef>
                <a:spcPts val="0"/>
              </a:spcBef>
              <a:spcAft>
                <a:spcPts val="0"/>
              </a:spcAft>
            </a:pPr>
            <a:r>
              <a:rPr lang="en-US" altLang="ja-JP" sz="1100" b="1" dirty="0">
                <a:solidFill>
                  <a:prstClr val="black"/>
                </a:solidFill>
                <a:latin typeface="Calibri"/>
              </a:rPr>
              <a:t>Core Observatory</a:t>
            </a:r>
            <a:br>
              <a:rPr lang="en-US" altLang="ja-JP" sz="1100" b="1" dirty="0">
                <a:solidFill>
                  <a:prstClr val="black"/>
                </a:solidFill>
                <a:latin typeface="Calibri"/>
              </a:rPr>
            </a:br>
            <a:r>
              <a:rPr lang="en-US" altLang="ja-JP" sz="1100" b="1" dirty="0">
                <a:solidFill>
                  <a:prstClr val="black"/>
                </a:solidFill>
                <a:latin typeface="Calibri"/>
              </a:rPr>
              <a:t>by NASA-JAXA</a:t>
            </a:r>
            <a:endParaRPr lang="ja-JP" altLang="en-US" sz="1100" b="1" dirty="0">
              <a:solidFill>
                <a:prstClr val="black"/>
              </a:solidFill>
              <a:latin typeface="Calibri"/>
            </a:endParaRPr>
          </a:p>
        </p:txBody>
      </p:sp>
    </p:spTree>
    <p:extLst>
      <p:ext uri="{BB962C8B-B14F-4D97-AF65-F5344CB8AC3E}">
        <p14:creationId xmlns:p14="http://schemas.microsoft.com/office/powerpoint/2010/main" val="1316179454"/>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7"/>
          <p:cNvPicPr>
            <a:picLocks noChangeAspect="1" noChangeArrowheads="1"/>
          </p:cNvPicPr>
          <p:nvPr/>
        </p:nvPicPr>
        <p:blipFill>
          <a:blip r:embed="rId3" cstate="print"/>
          <a:srcRect/>
          <a:stretch>
            <a:fillRect/>
          </a:stretch>
        </p:blipFill>
        <p:spPr bwMode="auto">
          <a:xfrm>
            <a:off x="0" y="-70946"/>
            <a:ext cx="9906000" cy="7434649"/>
          </a:xfrm>
          <a:prstGeom prst="rect">
            <a:avLst/>
          </a:prstGeom>
          <a:noFill/>
          <a:ln w="9525">
            <a:noFill/>
            <a:miter lim="800000"/>
            <a:headEnd/>
            <a:tailEnd/>
          </a:ln>
        </p:spPr>
      </p:pic>
      <p:sp>
        <p:nvSpPr>
          <p:cNvPr id="28675" name="スライド番号プレースホルダ 5"/>
          <p:cNvSpPr>
            <a:spLocks noGrp="1"/>
          </p:cNvSpPr>
          <p:nvPr>
            <p:ph type="sldNum" sz="quarter" idx="4294967295"/>
          </p:nvPr>
        </p:nvSpPr>
        <p:spPr bwMode="auto">
          <a:xfrm>
            <a:off x="8948738" y="6492876"/>
            <a:ext cx="576262" cy="365125"/>
          </a:xfrm>
          <a:noFill/>
          <a:ln>
            <a:miter lim="800000"/>
            <a:headEnd/>
            <a:tailEnd/>
          </a:ln>
        </p:spPr>
        <p:txBody>
          <a:bodyPr wrap="square" numCol="1" anchorCtr="0" compatLnSpc="1">
            <a:prstTxWarp prst="textNoShape">
              <a:avLst/>
            </a:prstTxWarp>
          </a:bodyPr>
          <a:lstStyle/>
          <a:p>
            <a:fld id="{DF031C5F-AD4A-40CD-B106-D2B33BEC48ED}" type="slidenum">
              <a:rPr lang="ja-JP" altLang="en-US" smtClean="0">
                <a:solidFill>
                  <a:prstClr val="black"/>
                </a:solidFill>
              </a:rPr>
              <a:pPr/>
              <a:t>11</a:t>
            </a:fld>
            <a:endParaRPr lang="ja-JP" altLang="en-US">
              <a:solidFill>
                <a:prstClr val="black"/>
              </a:solidFill>
            </a:endParaRPr>
          </a:p>
        </p:txBody>
      </p:sp>
      <p:graphicFrame>
        <p:nvGraphicFramePr>
          <p:cNvPr id="6" name="表 5"/>
          <p:cNvGraphicFramePr>
            <a:graphicFrameLocks noGrp="1"/>
          </p:cNvGraphicFramePr>
          <p:nvPr>
            <p:extLst>
              <p:ext uri="{D42A27DB-BD31-4B8C-83A1-F6EECF244321}">
                <p14:modId xmlns:p14="http://schemas.microsoft.com/office/powerpoint/2010/main" val="3581342939"/>
              </p:ext>
            </p:extLst>
          </p:nvPr>
        </p:nvGraphicFramePr>
        <p:xfrm>
          <a:off x="5025008" y="3239813"/>
          <a:ext cx="4718082" cy="3465162"/>
        </p:xfrm>
        <a:graphic>
          <a:graphicData uri="http://schemas.openxmlformats.org/drawingml/2006/table">
            <a:tbl>
              <a:tblPr/>
              <a:tblGrid>
                <a:gridCol w="1159529">
                  <a:extLst>
                    <a:ext uri="{9D8B030D-6E8A-4147-A177-3AD203B41FA5}">
                      <a16:colId xmlns="" xmlns:a16="http://schemas.microsoft.com/office/drawing/2014/main" val="20000"/>
                    </a:ext>
                  </a:extLst>
                </a:gridCol>
                <a:gridCol w="3558553">
                  <a:extLst>
                    <a:ext uri="{9D8B030D-6E8A-4147-A177-3AD203B41FA5}">
                      <a16:colId xmlns="" xmlns:a16="http://schemas.microsoft.com/office/drawing/2014/main" val="20001"/>
                    </a:ext>
                  </a:extLst>
                </a:gridCol>
              </a:tblGrid>
              <a:tr h="369162">
                <a:tc>
                  <a:txBody>
                    <a:bodyPr/>
                    <a:lstStyle/>
                    <a:p>
                      <a:pPr marL="0" marR="0" lvl="0" indent="0" algn="l"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Application</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69804"/>
                      </a:srgb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Disaster, Land, Agriclture,</a:t>
                      </a:r>
                    </a:p>
                    <a:p>
                      <a:pPr marL="0" marR="0" lvl="0" indent="0" algn="just"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Natural Resources, Sea Ice &amp; Maritime Safety</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69804"/>
                      </a:srgbClr>
                    </a:solidFill>
                  </a:tcPr>
                </a:tc>
                <a:extLst>
                  <a:ext uri="{0D108BD9-81ED-4DB2-BD59-A6C34878D82A}">
                    <a16:rowId xmlns="" xmlns:a16="http://schemas.microsoft.com/office/drawing/2014/main" val="10000"/>
                  </a:ext>
                </a:extLst>
              </a:tr>
              <a:tr h="57600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L-band SAR</a:t>
                      </a:r>
                    </a:p>
                    <a:p>
                      <a:pPr marL="0" marR="0" lvl="0" indent="0" algn="l"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(PALSAR-2)</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69804"/>
                      </a:srgb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dirty="0" err="1">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Stripmap</a:t>
                      </a:r>
                      <a:r>
                        <a:rPr kumimoji="1" lang="en-US" altLang="ja-JP" sz="1200" b="0" i="0" u="none" strike="noStrike" cap="none" normalizeH="0" baseline="0" dirty="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 3 to 10m res., 50 to 70 km swath</a:t>
                      </a:r>
                    </a:p>
                    <a:p>
                      <a:pPr marL="0" marR="0" lvl="0" indent="0" algn="just"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dirty="0" err="1">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ScanSAR</a:t>
                      </a:r>
                      <a:r>
                        <a:rPr kumimoji="1" lang="en-US" altLang="ja-JP" sz="1200" b="0" i="0" u="none" strike="noStrike" cap="none" normalizeH="0" baseline="0" dirty="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 100m res., 350km/490km swath</a:t>
                      </a:r>
                    </a:p>
                    <a:p>
                      <a:pPr marL="0" marR="0" lvl="0" indent="0" algn="just"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dirty="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Spotlight: 1×3m res., 25km swath</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69804"/>
                      </a:srgbClr>
                    </a:solidFill>
                  </a:tcPr>
                </a:tc>
                <a:extLst>
                  <a:ext uri="{0D108BD9-81ED-4DB2-BD59-A6C34878D82A}">
                    <a16:rowId xmlns="" xmlns:a16="http://schemas.microsoft.com/office/drawing/2014/main" val="10001"/>
                  </a:ext>
                </a:extLst>
              </a:tr>
              <a:tr h="936000">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Orbit </a:t>
                      </a:r>
                      <a:endParaRPr kumimoji="1" lang="ja-JP" altLang="ja-JP" sz="1200" b="0" i="0" u="none" strike="noStrike" cap="none" normalizeH="0" baseline="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69804"/>
                      </a:srgb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Sun-synchronous orbit</a:t>
                      </a:r>
                      <a:endParaRPr kumimoji="1" lang="ja-JP" altLang="ja-JP" sz="1200" b="0" i="0" u="none" strike="noStrike" cap="none" normalizeH="0" baseline="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Altitude: 628km</a:t>
                      </a:r>
                      <a:endParaRPr kumimoji="1" lang="ja-JP" altLang="ja-JP" sz="1200" b="0" i="0" u="none" strike="noStrike" cap="none" normalizeH="0" baseline="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Local sun time : 12:00 +/- 15min</a:t>
                      </a:r>
                      <a:endParaRPr kumimoji="1" lang="ja-JP" altLang="ja-JP" sz="1200" b="0" i="0" u="none" strike="noStrike" cap="none" normalizeH="0" baseline="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Revisit: 14days</a:t>
                      </a:r>
                      <a:endParaRPr kumimoji="1" lang="ja-JP" altLang="ja-JP" sz="1200" b="0" i="0" u="none" strike="noStrike" cap="none" normalizeH="0" baseline="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Orbit control: </a:t>
                      </a:r>
                      <a:r>
                        <a:rPr kumimoji="1" lang="ja-JP" altLang="ja-JP" sz="1200" b="0" i="0" u="none" strike="noStrike" cap="none" normalizeH="0" baseline="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a:t>
                      </a:r>
                      <a:r>
                        <a:rPr kumimoji="1" lang="en-US" altLang="ja-JP" sz="1200" b="0" i="0" u="none" strike="noStrike" cap="none" normalizeH="0" baseline="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+/-500m </a:t>
                      </a:r>
                      <a:endParaRPr kumimoji="1" lang="ja-JP" altLang="ja-JP" sz="1200" b="0" i="0" u="none" strike="noStrike" cap="none" normalizeH="0" baseline="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69804"/>
                      </a:srgbClr>
                    </a:solidFill>
                  </a:tcPr>
                </a:tc>
                <a:extLst>
                  <a:ext uri="{0D108BD9-81ED-4DB2-BD59-A6C34878D82A}">
                    <a16:rowId xmlns="" xmlns:a16="http://schemas.microsoft.com/office/drawing/2014/main" val="10002"/>
                  </a:ext>
                </a:extLst>
              </a:tr>
              <a:tr h="216000">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Life time</a:t>
                      </a:r>
                      <a:endParaRPr kumimoji="1" lang="ja-JP" altLang="ja-JP" sz="1200" b="0" i="0" u="none" strike="noStrike" cap="none" normalizeH="0" baseline="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69804"/>
                      </a:srgb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5 years (target: 7 years) </a:t>
                      </a:r>
                      <a:endParaRPr kumimoji="1" lang="ja-JP" altLang="ja-JP" sz="1200" b="0" i="0" u="none" strike="noStrike" cap="none" normalizeH="0" baseline="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69804"/>
                      </a:srgbClr>
                    </a:solidFill>
                  </a:tcPr>
                </a:tc>
                <a:extLst>
                  <a:ext uri="{0D108BD9-81ED-4DB2-BD59-A6C34878D82A}">
                    <a16:rowId xmlns="" xmlns:a16="http://schemas.microsoft.com/office/drawing/2014/main" val="10003"/>
                  </a:ext>
                </a:extLst>
              </a:tr>
              <a:tr h="216000">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Launch </a:t>
                      </a:r>
                      <a:endParaRPr kumimoji="1" lang="ja-JP" altLang="ja-JP" sz="1200" b="0" i="0" u="none" strike="noStrike" cap="none" normalizeH="0" baseline="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69804"/>
                      </a:srgb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JFY2013, H-IIA launch vehicle</a:t>
                      </a:r>
                      <a:endParaRPr kumimoji="1" lang="ja-JP" altLang="ja-JP" sz="1200" b="0" i="0" u="none" strike="noStrike" cap="none" normalizeH="0" baseline="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69804"/>
                      </a:srgbClr>
                    </a:solidFill>
                  </a:tcPr>
                </a:tc>
                <a:extLst>
                  <a:ext uri="{0D108BD9-81ED-4DB2-BD59-A6C34878D82A}">
                    <a16:rowId xmlns="" xmlns:a16="http://schemas.microsoft.com/office/drawing/2014/main" val="10004"/>
                  </a:ext>
                </a:extLst>
              </a:tr>
              <a:tr h="576000">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Downlink</a:t>
                      </a:r>
                      <a:endParaRPr kumimoji="1" lang="ja-JP" altLang="ja-JP" sz="1200" b="0" i="0" u="none" strike="noStrike" cap="none" normalizeH="0" baseline="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69804"/>
                      </a:srgb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X-band: 800Mbps(16QAM)</a:t>
                      </a:r>
                      <a:endParaRPr kumimoji="1" lang="ja-JP" altLang="ja-JP" sz="1200" b="0" i="0" u="none" strike="noStrike" cap="none" normalizeH="0" baseline="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400/200Mbps(QPSK)</a:t>
                      </a:r>
                      <a:endParaRPr kumimoji="1" lang="ja-JP" altLang="ja-JP" sz="1200" b="0" i="0" u="none" strike="noStrike" cap="none" normalizeH="0" baseline="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Ka-band: 278Mbps (Data Relay)</a:t>
                      </a:r>
                      <a:endParaRPr kumimoji="1" lang="ja-JP" altLang="ja-JP" sz="1200" b="0" i="0" u="none" strike="noStrike" cap="none" normalizeH="0" baseline="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69804"/>
                      </a:srgbClr>
                    </a:solidFill>
                  </a:tcPr>
                </a:tc>
                <a:extLst>
                  <a:ext uri="{0D108BD9-81ED-4DB2-BD59-A6C34878D82A}">
                    <a16:rowId xmlns="" xmlns:a16="http://schemas.microsoft.com/office/drawing/2014/main" val="10005"/>
                  </a:ext>
                </a:extLst>
              </a:tr>
              <a:tr h="576000">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Experimental</a:t>
                      </a:r>
                    </a:p>
                    <a:p>
                      <a:pPr marL="0" marR="0" lvl="0" indent="0" algn="just"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Instrument</a:t>
                      </a:r>
                      <a:endParaRPr kumimoji="1" lang="ja-JP" altLang="ja-JP" sz="1200" b="0" i="0" u="none" strike="noStrike" cap="none" normalizeH="0" baseline="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69804"/>
                      </a:srgb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dirty="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Compact </a:t>
                      </a:r>
                      <a:r>
                        <a:rPr kumimoji="1" lang="en-US" altLang="ja-JP" sz="1200" b="0" i="0" u="none" strike="noStrike" cap="none" normalizeH="0" baseline="0" dirty="0" err="1">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InfraRed</a:t>
                      </a:r>
                      <a:r>
                        <a:rPr kumimoji="1" lang="en-US" altLang="ja-JP" sz="1200" b="0" i="0" u="none" strike="noStrike" cap="none" normalizeH="0" baseline="0" dirty="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 Camera (CIRC)</a:t>
                      </a:r>
                    </a:p>
                    <a:p>
                      <a:pPr marL="0" marR="0" lvl="0" indent="0" algn="just" defTabSz="914400" rtl="0" eaLnBrk="1" fontAlgn="base" latinLnBrk="0" hangingPunct="1">
                        <a:lnSpc>
                          <a:spcPct val="100000"/>
                        </a:lnSpc>
                        <a:spcBef>
                          <a:spcPct val="0"/>
                        </a:spcBef>
                        <a:spcAft>
                          <a:spcPct val="0"/>
                        </a:spcAft>
                        <a:buClrTx/>
                        <a:buSzTx/>
                        <a:buFontTx/>
                        <a:buNone/>
                        <a:tabLst>
                          <a:tab pos="533400" algn="l"/>
                          <a:tab pos="2698750" algn="ctr"/>
                          <a:tab pos="5399088" algn="r"/>
                        </a:tabLst>
                      </a:pPr>
                      <a:r>
                        <a:rPr kumimoji="1" lang="en-US" altLang="ja-JP" sz="1200" b="0" i="0" u="none" strike="noStrike" cap="none" normalizeH="0" baseline="0" dirty="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Space-based Automatic Identification System Experiment 2 (SPAISE2)</a:t>
                      </a:r>
                      <a:endParaRPr kumimoji="1" lang="ja-JP" altLang="ja-JP" sz="1200" b="0" i="0" u="none" strike="noStrike" cap="none" normalizeH="0" baseline="0" dirty="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69804"/>
                      </a:srgbClr>
                    </a:solidFill>
                  </a:tcPr>
                </a:tc>
                <a:extLst>
                  <a:ext uri="{0D108BD9-81ED-4DB2-BD59-A6C34878D82A}">
                    <a16:rowId xmlns="" xmlns:a16="http://schemas.microsoft.com/office/drawing/2014/main" val="10006"/>
                  </a:ext>
                </a:extLst>
              </a:tr>
            </a:tbl>
          </a:graphicData>
        </a:graphic>
      </p:graphicFrame>
      <p:sp>
        <p:nvSpPr>
          <p:cNvPr id="7" name="正方形/長方形 6"/>
          <p:cNvSpPr/>
          <p:nvPr/>
        </p:nvSpPr>
        <p:spPr>
          <a:xfrm>
            <a:off x="469610" y="5767369"/>
            <a:ext cx="4392488" cy="830997"/>
          </a:xfrm>
          <a:prstGeom prst="rect">
            <a:avLst/>
          </a:prstGeom>
          <a:solidFill>
            <a:srgbClr val="FFFFFF">
              <a:alpha val="45098"/>
            </a:srgbClr>
          </a:solidFill>
        </p:spPr>
        <p:txBody>
          <a:bodyPr wrap="square">
            <a:spAutoFit/>
          </a:bodyPr>
          <a:lstStyle/>
          <a:p>
            <a:pPr fontAlgn="auto">
              <a:spcBef>
                <a:spcPts val="0"/>
              </a:spcBef>
              <a:spcAft>
                <a:spcPts val="0"/>
              </a:spcAft>
            </a:pPr>
            <a:r>
              <a:rPr lang="en-US" altLang="ja-JP"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Carries L-band Synthetic Aperture Radar (PALSAR-2)</a:t>
            </a:r>
            <a:endParaRPr lang="ja-JP" altLang="en-US"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8" name="正方形/長方形 7"/>
          <p:cNvSpPr/>
          <p:nvPr/>
        </p:nvSpPr>
        <p:spPr>
          <a:xfrm>
            <a:off x="560512" y="244284"/>
            <a:ext cx="1877437" cy="646331"/>
          </a:xfrm>
          <a:prstGeom prst="rect">
            <a:avLst/>
          </a:prstGeom>
        </p:spPr>
        <p:txBody>
          <a:bodyPr wrap="none">
            <a:spAutoFit/>
          </a:bodyPr>
          <a:lstStyle/>
          <a:p>
            <a:r>
              <a:rPr lang="en-US" altLang="ja-JP" sz="3600" b="1" dirty="0" smtClean="0"/>
              <a:t>ALOS-2</a:t>
            </a:r>
            <a:endParaRPr lang="ja-JP" altLang="en-US" sz="3600" b="1" dirty="0"/>
          </a:p>
        </p:txBody>
      </p:sp>
    </p:spTree>
    <p:extLst>
      <p:ext uri="{BB962C8B-B14F-4D97-AF65-F5344CB8AC3E}">
        <p14:creationId xmlns:p14="http://schemas.microsoft.com/office/powerpoint/2010/main" val="111762319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0"/>
          <p:cNvSpPr>
            <a:spLocks noGrp="1"/>
          </p:cNvSpPr>
          <p:nvPr>
            <p:ph type="title"/>
          </p:nvPr>
        </p:nvSpPr>
        <p:spPr>
          <a:xfrm>
            <a:off x="1413390" y="241301"/>
            <a:ext cx="6280182" cy="615950"/>
          </a:xfrm>
        </p:spPr>
        <p:txBody>
          <a:bodyPr/>
          <a:lstStyle/>
          <a:p>
            <a:r>
              <a:rPr lang="en-US" altLang="ja-JP" b="0" dirty="0">
                <a:effectLst/>
                <a:latin typeface="Arial" panose="020B0604020202020204" pitchFamily="34" charset="0"/>
                <a:cs typeface="Arial" panose="020B0604020202020204" pitchFamily="34" charset="0"/>
              </a:rPr>
              <a:t>History of L-band SAR improvement</a:t>
            </a:r>
            <a:endParaRPr lang="ja-JP" altLang="en-US" b="0" dirty="0">
              <a:effectLst/>
              <a:latin typeface="Arial" panose="020B0604020202020204" pitchFamily="34" charset="0"/>
              <a:cs typeface="Arial" panose="020B0604020202020204" pitchFamily="34" charset="0"/>
            </a:endParaRPr>
          </a:p>
        </p:txBody>
      </p:sp>
      <p:sp>
        <p:nvSpPr>
          <p:cNvPr id="8" name="コンテンツ プレースホルダー 7"/>
          <p:cNvSpPr>
            <a:spLocks noGrp="1"/>
          </p:cNvSpPr>
          <p:nvPr>
            <p:ph idx="1"/>
          </p:nvPr>
        </p:nvSpPr>
        <p:spPr>
          <a:xfrm>
            <a:off x="112713" y="5416613"/>
            <a:ext cx="9144000" cy="1304103"/>
          </a:xfrm>
          <a:solidFill>
            <a:schemeClr val="bg1">
              <a:alpha val="50000"/>
            </a:schemeClr>
          </a:solidFill>
        </p:spPr>
        <p:txBody>
          <a:bodyPr>
            <a:normAutofit fontScale="92500" lnSpcReduction="10000"/>
          </a:bodyPr>
          <a:lstStyle/>
          <a:p>
            <a:r>
              <a:rPr lang="en-US" altLang="ja-JP" dirty="0">
                <a:latin typeface="Arial Unicode MS" panose="020B0604020202020204" pitchFamily="50" charset="-128"/>
                <a:ea typeface="Arial Unicode MS" panose="020B0604020202020204" pitchFamily="50" charset="-128"/>
                <a:cs typeface="Arial Unicode MS" panose="020B0604020202020204" pitchFamily="50" charset="-128"/>
              </a:rPr>
              <a:t>The images of the same area taken by two other L-band synthetic aperture radars are also displayed. One was shot by the ALOS, which was launched in 2006 and acquired the image in the same year, and the other is the Japanese Earth Recourse Satellite-1 (JERS-1 or FUYO-1), which was launched in 1992 and observed the area in the same year. </a:t>
            </a:r>
          </a:p>
          <a:p>
            <a:r>
              <a:rPr lang="en-US" altLang="ja-JP" dirty="0">
                <a:latin typeface="Arial Unicode MS" panose="020B0604020202020204" pitchFamily="50" charset="-128"/>
                <a:ea typeface="Arial Unicode MS" panose="020B0604020202020204" pitchFamily="50" charset="-128"/>
                <a:cs typeface="Arial Unicode MS" panose="020B0604020202020204" pitchFamily="50" charset="-128"/>
              </a:rPr>
              <a:t>You can see the resolution of the DAICHi-2 is higher compared to past satellites. </a:t>
            </a:r>
            <a:endParaRPr lang="ja-JP" altLang="ja-JP"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7" name="タイトル 1"/>
          <p:cNvSpPr txBox="1">
            <a:spLocks/>
          </p:cNvSpPr>
          <p:nvPr/>
        </p:nvSpPr>
        <p:spPr bwMode="auto">
          <a:xfrm>
            <a:off x="704530" y="288682"/>
            <a:ext cx="8560135" cy="568569"/>
          </a:xfrm>
          <a:prstGeom prst="rect">
            <a:avLst/>
          </a:prstGeom>
          <a:noFill/>
          <a:ln w="9525">
            <a:noFill/>
            <a:miter lim="800000"/>
            <a:headEnd/>
            <a:tailEnd/>
          </a:ln>
        </p:spPr>
        <p:txBody>
          <a:bodyPr vert="horz" wrap="square" lIns="84406" tIns="42203" rIns="84406" bIns="42203" numCol="1" anchor="ctr" anchorCtr="0" compatLnSpc="1">
            <a:prstTxWarp prst="textNoShape">
              <a:avLst/>
            </a:prstTxWarp>
          </a:bodyPr>
          <a:lstStyle>
            <a:lvl1pPr algn="ctr" rtl="0" eaLnBrk="0" fontAlgn="base" hangingPunct="0">
              <a:spcBef>
                <a:spcPct val="0"/>
              </a:spcBef>
              <a:spcAft>
                <a:spcPct val="0"/>
              </a:spcAft>
              <a:defRPr kumimoji="1" sz="2800" b="1" kern="1200" baseline="0">
                <a:solidFill>
                  <a:schemeClr val="bg1"/>
                </a:solidFill>
                <a:effectLst>
                  <a:outerShdw blurRad="38100" dist="38100" dir="2700000" algn="tl">
                    <a:srgbClr val="000000">
                      <a:alpha val="43137"/>
                    </a:srgbClr>
                  </a:outerShdw>
                </a:effectLst>
                <a:latin typeface="Calibri" pitchFamily="34" charset="0"/>
                <a:ea typeface="ＭＳ Ｐゴシック" pitchFamily="50" charset="-128"/>
                <a:cs typeface="ＭＳ Ｐゴシック" charset="0"/>
              </a:defRPr>
            </a:lvl1pPr>
            <a:lvl2pPr algn="ctr" rtl="0" eaLnBrk="0" fontAlgn="base" hangingPunct="0">
              <a:spcBef>
                <a:spcPct val="0"/>
              </a:spcBef>
              <a:spcAft>
                <a:spcPct val="0"/>
              </a:spcAft>
              <a:defRPr kumimoji="1" sz="2800" b="1">
                <a:solidFill>
                  <a:schemeClr val="bg1"/>
                </a:solidFill>
                <a:latin typeface="Calibri" pitchFamily="34" charset="0"/>
                <a:ea typeface="ＭＳ Ｐゴシック" pitchFamily="50" charset="-128"/>
                <a:cs typeface="ＭＳ Ｐゴシック" charset="0"/>
              </a:defRPr>
            </a:lvl2pPr>
            <a:lvl3pPr algn="ctr" rtl="0" eaLnBrk="0" fontAlgn="base" hangingPunct="0">
              <a:spcBef>
                <a:spcPct val="0"/>
              </a:spcBef>
              <a:spcAft>
                <a:spcPct val="0"/>
              </a:spcAft>
              <a:defRPr kumimoji="1" sz="2800" b="1">
                <a:solidFill>
                  <a:schemeClr val="bg1"/>
                </a:solidFill>
                <a:latin typeface="Calibri" pitchFamily="34" charset="0"/>
                <a:ea typeface="ＭＳ Ｐゴシック" pitchFamily="50" charset="-128"/>
                <a:cs typeface="ＭＳ Ｐゴシック" charset="0"/>
              </a:defRPr>
            </a:lvl3pPr>
            <a:lvl4pPr algn="ctr" rtl="0" eaLnBrk="0" fontAlgn="base" hangingPunct="0">
              <a:spcBef>
                <a:spcPct val="0"/>
              </a:spcBef>
              <a:spcAft>
                <a:spcPct val="0"/>
              </a:spcAft>
              <a:defRPr kumimoji="1" sz="2800" b="1">
                <a:solidFill>
                  <a:schemeClr val="bg1"/>
                </a:solidFill>
                <a:latin typeface="Calibri" pitchFamily="34" charset="0"/>
                <a:ea typeface="ＭＳ Ｐゴシック" pitchFamily="50" charset="-128"/>
                <a:cs typeface="ＭＳ Ｐゴシック" charset="0"/>
              </a:defRPr>
            </a:lvl4pPr>
            <a:lvl5pPr algn="ctr" rtl="0" eaLnBrk="0" fontAlgn="base" hangingPunct="0">
              <a:spcBef>
                <a:spcPct val="0"/>
              </a:spcBef>
              <a:spcAft>
                <a:spcPct val="0"/>
              </a:spcAft>
              <a:defRPr kumimoji="1" sz="2800" b="1">
                <a:solidFill>
                  <a:schemeClr val="bg1"/>
                </a:solidFill>
                <a:latin typeface="Calibri" pitchFamily="34" charset="0"/>
                <a:ea typeface="ＭＳ Ｐゴシック" pitchFamily="50" charset="-128"/>
                <a:cs typeface="ＭＳ Ｐゴシック" charset="0"/>
              </a:defRPr>
            </a:lvl5pPr>
            <a:lvl6pPr marL="457200" algn="ctr" rtl="0" fontAlgn="base">
              <a:spcBef>
                <a:spcPct val="0"/>
              </a:spcBef>
              <a:spcAft>
                <a:spcPct val="0"/>
              </a:spcAft>
              <a:defRPr kumimoji="1" sz="4000">
                <a:solidFill>
                  <a:schemeClr val="tx1"/>
                </a:solidFill>
                <a:latin typeface="ＭＳ Ｐゴシック" pitchFamily="50" charset="-128"/>
                <a:ea typeface="ＭＳ Ｐゴシック" pitchFamily="50" charset="-128"/>
              </a:defRPr>
            </a:lvl6pPr>
            <a:lvl7pPr marL="914400" algn="ctr" rtl="0" fontAlgn="base">
              <a:spcBef>
                <a:spcPct val="0"/>
              </a:spcBef>
              <a:spcAft>
                <a:spcPct val="0"/>
              </a:spcAft>
              <a:defRPr kumimoji="1" sz="4000">
                <a:solidFill>
                  <a:schemeClr val="tx1"/>
                </a:solidFill>
                <a:latin typeface="ＭＳ Ｐゴシック" pitchFamily="50" charset="-128"/>
                <a:ea typeface="ＭＳ Ｐゴシック" pitchFamily="50" charset="-128"/>
              </a:defRPr>
            </a:lvl7pPr>
            <a:lvl8pPr marL="1371600" algn="ctr" rtl="0" fontAlgn="base">
              <a:spcBef>
                <a:spcPct val="0"/>
              </a:spcBef>
              <a:spcAft>
                <a:spcPct val="0"/>
              </a:spcAft>
              <a:defRPr kumimoji="1" sz="4000">
                <a:solidFill>
                  <a:schemeClr val="tx1"/>
                </a:solidFill>
                <a:latin typeface="ＭＳ Ｐゴシック" pitchFamily="50" charset="-128"/>
                <a:ea typeface="ＭＳ Ｐゴシック" pitchFamily="50" charset="-128"/>
              </a:defRPr>
            </a:lvl8pPr>
            <a:lvl9pPr marL="1828800" algn="ctr" rtl="0" fontAlgn="base">
              <a:spcBef>
                <a:spcPct val="0"/>
              </a:spcBef>
              <a:spcAft>
                <a:spcPct val="0"/>
              </a:spcAft>
              <a:defRPr kumimoji="1" sz="4000">
                <a:solidFill>
                  <a:schemeClr val="tx1"/>
                </a:solidFill>
                <a:latin typeface="ＭＳ Ｐゴシック" pitchFamily="50" charset="-128"/>
                <a:ea typeface="ＭＳ Ｐゴシック" pitchFamily="50" charset="-128"/>
              </a:defRPr>
            </a:lvl9pPr>
          </a:lstStyle>
          <a:p>
            <a:endParaRPr lang="ja-JP" altLang="en-US" sz="2215" b="0" dirty="0">
              <a:solidFill>
                <a:prstClr val="white"/>
              </a:solidFill>
              <a:effectLst/>
            </a:endParaRPr>
          </a:p>
        </p:txBody>
      </p:sp>
      <p:pic>
        <p:nvPicPr>
          <p:cNvPr id="63490" name="Picture 2" descr="http://global.jaxa.jp/press/2014/06/images/20140627_daichi2_02l_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613" y="1262560"/>
            <a:ext cx="9144000" cy="3742266"/>
          </a:xfrm>
          <a:prstGeom prst="rect">
            <a:avLst/>
          </a:prstGeom>
          <a:noFill/>
          <a:extLst>
            <a:ext uri="{909E8E84-426E-40dd-AFC4-6F175D3DCCD1}">
              <a14:hiddenFill xmlns="" xmlns:a14="http://schemas.microsoft.com/office/drawing/2010/main">
                <a:solidFill>
                  <a:srgbClr val="FFFFFF"/>
                </a:solidFill>
              </a14:hiddenFill>
            </a:ext>
          </a:extLst>
        </p:spPr>
      </p:pic>
      <p:sp>
        <p:nvSpPr>
          <p:cNvPr id="3" name="正方形/長方形 2"/>
          <p:cNvSpPr/>
          <p:nvPr/>
        </p:nvSpPr>
        <p:spPr>
          <a:xfrm>
            <a:off x="2860394" y="5058993"/>
            <a:ext cx="3562770" cy="348109"/>
          </a:xfrm>
          <a:prstGeom prst="rect">
            <a:avLst/>
          </a:prstGeom>
        </p:spPr>
        <p:txBody>
          <a:bodyPr wrap="none">
            <a:spAutoFit/>
          </a:bodyPr>
          <a:lstStyle/>
          <a:p>
            <a:pPr fontAlgn="auto">
              <a:spcBef>
                <a:spcPts val="0"/>
              </a:spcBef>
              <a:spcAft>
                <a:spcPts val="0"/>
              </a:spcAft>
            </a:pPr>
            <a:r>
              <a:rPr lang="en-US" altLang="ja-JP" sz="1662" dirty="0">
                <a:solidFill>
                  <a:prstClr val="black"/>
                </a:solidFill>
                <a:latin typeface="Calibri"/>
              </a:rPr>
              <a:t>(</a:t>
            </a:r>
            <a:r>
              <a:rPr lang="en-US" altLang="ja-JP" sz="1662" dirty="0" err="1">
                <a:solidFill>
                  <a:prstClr val="black"/>
                </a:solidFill>
                <a:latin typeface="Calibri"/>
              </a:rPr>
              <a:t>Urayasu</a:t>
            </a:r>
            <a:r>
              <a:rPr lang="en-US" altLang="ja-JP" sz="1662" dirty="0">
                <a:solidFill>
                  <a:prstClr val="black"/>
                </a:solidFill>
                <a:latin typeface="Calibri"/>
              </a:rPr>
              <a:t> City, Tokyo Disney Land Area) </a:t>
            </a:r>
            <a:endParaRPr lang="ja-JP" altLang="en-US" sz="1662" dirty="0">
              <a:solidFill>
                <a:prstClr val="black"/>
              </a:solidFill>
              <a:latin typeface="Calibri"/>
            </a:endParaRPr>
          </a:p>
        </p:txBody>
      </p:sp>
    </p:spTree>
    <p:extLst>
      <p:ext uri="{BB962C8B-B14F-4D97-AF65-F5344CB8AC3E}">
        <p14:creationId xmlns:p14="http://schemas.microsoft.com/office/powerpoint/2010/main" val="8718383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1" y="0"/>
            <a:ext cx="9916695" cy="6858000"/>
          </a:xfrm>
          <a:prstGeom prst="rect">
            <a:avLst/>
          </a:prstGeom>
        </p:spPr>
      </p:pic>
      <p:sp>
        <p:nvSpPr>
          <p:cNvPr id="5" name="テキスト ボックス 4"/>
          <p:cNvSpPr txBox="1"/>
          <p:nvPr/>
        </p:nvSpPr>
        <p:spPr>
          <a:xfrm>
            <a:off x="5692909" y="14644"/>
            <a:ext cx="4057521" cy="646331"/>
          </a:xfrm>
          <a:prstGeom prst="rect">
            <a:avLst/>
          </a:prstGeom>
          <a:noFill/>
        </p:spPr>
        <p:txBody>
          <a:bodyPr wrap="none" rtlCol="0">
            <a:spAutoFit/>
          </a:bodyPr>
          <a:lstStyle/>
          <a:p>
            <a:r>
              <a:rPr lang="en-US" altLang="ja-JP" sz="3600" b="1" dirty="0"/>
              <a:t>GCOM-C: Climate</a:t>
            </a:r>
            <a:endParaRPr lang="ja-JP" altLang="en-US" sz="3600" b="1" dirty="0"/>
          </a:p>
        </p:txBody>
      </p:sp>
      <p:sp>
        <p:nvSpPr>
          <p:cNvPr id="9" name="Line 14"/>
          <p:cNvSpPr>
            <a:spLocks noChangeShapeType="1"/>
          </p:cNvSpPr>
          <p:nvPr/>
        </p:nvSpPr>
        <p:spPr bwMode="auto">
          <a:xfrm flipH="1">
            <a:off x="6033121" y="1625858"/>
            <a:ext cx="1076449" cy="74950"/>
          </a:xfrm>
          <a:prstGeom prst="line">
            <a:avLst/>
          </a:prstGeom>
          <a:noFill/>
          <a:ln w="28575">
            <a:solidFill>
              <a:schemeClr val="bg1"/>
            </a:solidFill>
            <a:round/>
            <a:headEnd type="triangle" w="med" len="med"/>
            <a:tailEnd type="none" w="med" len="med"/>
          </a:ln>
        </p:spPr>
        <p:txBody>
          <a:bodyPr/>
          <a:lstStyle/>
          <a:p>
            <a:endParaRPr lang="ja-JP" altLang="en-US" sz="1662" dirty="0">
              <a:solidFill>
                <a:schemeClr val="bg1"/>
              </a:solidFill>
            </a:endParaRPr>
          </a:p>
        </p:txBody>
      </p:sp>
      <p:cxnSp>
        <p:nvCxnSpPr>
          <p:cNvPr id="10" name="直線矢印コネクタ 9"/>
          <p:cNvCxnSpPr/>
          <p:nvPr/>
        </p:nvCxnSpPr>
        <p:spPr>
          <a:xfrm flipV="1">
            <a:off x="5601072" y="1169060"/>
            <a:ext cx="1096516" cy="265875"/>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 Box 224"/>
          <p:cNvSpPr txBox="1">
            <a:spLocks noChangeArrowheads="1"/>
          </p:cNvSpPr>
          <p:nvPr/>
        </p:nvSpPr>
        <p:spPr bwMode="auto">
          <a:xfrm>
            <a:off x="7545289" y="1767279"/>
            <a:ext cx="1755775" cy="535701"/>
          </a:xfrm>
          <a:prstGeom prst="rect">
            <a:avLst/>
          </a:prstGeom>
          <a:noFill/>
          <a:ln w="9525">
            <a:noFill/>
            <a:miter lim="800000"/>
            <a:headEnd/>
            <a:tailEnd/>
          </a:ln>
        </p:spPr>
        <p:txBody>
          <a:bodyPr lIns="16615" tIns="33231" rIns="16615" bIns="33231">
            <a:spAutoFit/>
          </a:bodyPr>
          <a:lstStyle/>
          <a:p>
            <a:pPr>
              <a:spcBef>
                <a:spcPct val="50000"/>
              </a:spcBef>
              <a:defRPr/>
            </a:pPr>
            <a:r>
              <a:rPr lang="en-US" altLang="ja-JP" sz="1015" b="1" dirty="0">
                <a:solidFill>
                  <a:schemeClr val="bg1"/>
                </a:solidFill>
                <a:ea typeface="ＭＳ Ｐゴシック" charset="-128"/>
              </a:rPr>
              <a:t>Visible &amp; Near infrared push-broom Radiometer (VNR)</a:t>
            </a:r>
          </a:p>
        </p:txBody>
      </p:sp>
      <p:sp>
        <p:nvSpPr>
          <p:cNvPr id="12" name="Text Box 226"/>
          <p:cNvSpPr txBox="1">
            <a:spLocks noChangeArrowheads="1"/>
          </p:cNvSpPr>
          <p:nvPr/>
        </p:nvSpPr>
        <p:spPr bwMode="auto">
          <a:xfrm>
            <a:off x="7523063" y="1384814"/>
            <a:ext cx="1511300" cy="560923"/>
          </a:xfrm>
          <a:prstGeom prst="rect">
            <a:avLst/>
          </a:prstGeom>
          <a:noFill/>
          <a:ln w="9525">
            <a:noFill/>
            <a:miter lim="800000"/>
            <a:headEnd/>
            <a:tailEnd/>
          </a:ln>
        </p:spPr>
        <p:txBody>
          <a:bodyPr lIns="16615" rIns="16615">
            <a:spAutoFit/>
          </a:bodyPr>
          <a:lstStyle/>
          <a:p>
            <a:pPr>
              <a:spcBef>
                <a:spcPct val="50000"/>
              </a:spcBef>
              <a:defRPr/>
            </a:pPr>
            <a:r>
              <a:rPr lang="en-US" altLang="ja-JP" sz="1015" b="1" dirty="0">
                <a:solidFill>
                  <a:schemeClr val="bg1"/>
                </a:solidFill>
                <a:ea typeface="ＭＳ Ｐゴシック" charset="-128"/>
              </a:rPr>
              <a:t>Polarization  (along-track slant) radiometer (P)</a:t>
            </a:r>
          </a:p>
        </p:txBody>
      </p:sp>
      <p:sp>
        <p:nvSpPr>
          <p:cNvPr id="13" name="Text Box 228"/>
          <p:cNvSpPr txBox="1">
            <a:spLocks noChangeArrowheads="1"/>
          </p:cNvSpPr>
          <p:nvPr/>
        </p:nvSpPr>
        <p:spPr bwMode="auto">
          <a:xfrm>
            <a:off x="6880128" y="1014070"/>
            <a:ext cx="1620837" cy="379504"/>
          </a:xfrm>
          <a:prstGeom prst="rect">
            <a:avLst/>
          </a:prstGeom>
          <a:noFill/>
          <a:ln w="9525">
            <a:noFill/>
            <a:miter lim="800000"/>
            <a:headEnd/>
            <a:tailEnd/>
          </a:ln>
        </p:spPr>
        <p:txBody>
          <a:bodyPr lIns="16615" tIns="33231" rIns="16615" bIns="33231">
            <a:spAutoFit/>
          </a:bodyPr>
          <a:lstStyle/>
          <a:p>
            <a:pPr>
              <a:defRPr/>
            </a:pPr>
            <a:r>
              <a:rPr lang="en-US" altLang="ja-JP" sz="1015" b="1" dirty="0">
                <a:solidFill>
                  <a:schemeClr val="bg1"/>
                </a:solidFill>
                <a:ea typeface="ＭＳ Ｐゴシック" charset="-128"/>
              </a:rPr>
              <a:t>shortwave &amp; thermal Infrared (T) Scanner (IRS)</a:t>
            </a:r>
          </a:p>
        </p:txBody>
      </p:sp>
      <p:sp>
        <p:nvSpPr>
          <p:cNvPr id="15" name="Line 14"/>
          <p:cNvSpPr>
            <a:spLocks noChangeShapeType="1"/>
          </p:cNvSpPr>
          <p:nvPr/>
        </p:nvSpPr>
        <p:spPr bwMode="auto">
          <a:xfrm flipH="1">
            <a:off x="5745087" y="1900215"/>
            <a:ext cx="1656184" cy="207888"/>
          </a:xfrm>
          <a:prstGeom prst="line">
            <a:avLst/>
          </a:prstGeom>
          <a:noFill/>
          <a:ln w="28575">
            <a:solidFill>
              <a:schemeClr val="bg1"/>
            </a:solidFill>
            <a:round/>
            <a:headEnd type="triangle" w="med" len="med"/>
            <a:tailEnd type="none" w="med" len="med"/>
          </a:ln>
        </p:spPr>
        <p:txBody>
          <a:bodyPr/>
          <a:lstStyle/>
          <a:p>
            <a:endParaRPr lang="ja-JP" altLang="en-US" sz="1662" dirty="0">
              <a:solidFill>
                <a:schemeClr val="bg1"/>
              </a:solidFill>
            </a:endParaRPr>
          </a:p>
        </p:txBody>
      </p:sp>
      <p:sp>
        <p:nvSpPr>
          <p:cNvPr id="3" name="テキスト ボックス 2"/>
          <p:cNvSpPr txBox="1"/>
          <p:nvPr/>
        </p:nvSpPr>
        <p:spPr>
          <a:xfrm>
            <a:off x="4737968" y="5546769"/>
            <a:ext cx="3268844" cy="1115434"/>
          </a:xfrm>
          <a:prstGeom prst="rect">
            <a:avLst/>
          </a:prstGeom>
          <a:noFill/>
        </p:spPr>
        <p:txBody>
          <a:bodyPr wrap="none" rtlCol="0">
            <a:spAutoFit/>
          </a:bodyPr>
          <a:lstStyle/>
          <a:p>
            <a:r>
              <a:rPr lang="ja-JP" altLang="en-US" sz="1662" dirty="0">
                <a:solidFill>
                  <a:srgbClr val="FF0000"/>
                </a:solidFill>
              </a:rPr>
              <a:t>・</a:t>
            </a:r>
            <a:r>
              <a:rPr lang="en-US" altLang="ja-JP" sz="1662" dirty="0">
                <a:solidFill>
                  <a:srgbClr val="FF0000"/>
                </a:solidFill>
              </a:rPr>
              <a:t>Multi-band Imaging Radiometer</a:t>
            </a:r>
          </a:p>
          <a:p>
            <a:r>
              <a:rPr lang="en-US" altLang="ja-JP" sz="1662" dirty="0">
                <a:solidFill>
                  <a:srgbClr val="FF0000"/>
                </a:solidFill>
              </a:rPr>
              <a:t>    (Near UV ~ TIR)</a:t>
            </a:r>
          </a:p>
          <a:p>
            <a:r>
              <a:rPr lang="ja-JP" altLang="en-US" sz="1662" dirty="0">
                <a:solidFill>
                  <a:srgbClr val="FF0000"/>
                </a:solidFill>
              </a:rPr>
              <a:t>・</a:t>
            </a:r>
            <a:r>
              <a:rPr lang="en-US" altLang="ja-JP" sz="1662" dirty="0">
                <a:solidFill>
                  <a:srgbClr val="FF0000"/>
                </a:solidFill>
              </a:rPr>
              <a:t>Polarimetry</a:t>
            </a:r>
          </a:p>
          <a:p>
            <a:r>
              <a:rPr lang="ja-JP" altLang="en-US" sz="1662" dirty="0">
                <a:solidFill>
                  <a:srgbClr val="FF0000"/>
                </a:solidFill>
              </a:rPr>
              <a:t>・</a:t>
            </a:r>
            <a:r>
              <a:rPr lang="en-US" altLang="ja-JP" sz="1662" dirty="0">
                <a:solidFill>
                  <a:srgbClr val="FF0000"/>
                </a:solidFill>
              </a:rPr>
              <a:t>Tilt Observation</a:t>
            </a:r>
          </a:p>
        </p:txBody>
      </p:sp>
      <p:sp>
        <p:nvSpPr>
          <p:cNvPr id="16" name="スライド番号プレースホルダー 15"/>
          <p:cNvSpPr>
            <a:spLocks noGrp="1"/>
          </p:cNvSpPr>
          <p:nvPr>
            <p:ph type="sldNum" sz="quarter" idx="12"/>
          </p:nvPr>
        </p:nvSpPr>
        <p:spPr/>
        <p:txBody>
          <a:bodyPr/>
          <a:lstStyle/>
          <a:p>
            <a:pPr>
              <a:defRPr/>
            </a:pPr>
            <a:fld id="{3319555C-0321-DC4F-9B34-A76D0F61DC43}" type="slidenum">
              <a:rPr lang="ja-JP" altLang="en-US" smtClean="0"/>
              <a:pPr>
                <a:defRPr/>
              </a:pPr>
              <a:t>13</a:t>
            </a:fld>
            <a:endParaRPr lang="ja-JP" altLang="en-US" dirty="0"/>
          </a:p>
        </p:txBody>
      </p:sp>
      <p:graphicFrame>
        <p:nvGraphicFramePr>
          <p:cNvPr id="6" name="表 5"/>
          <p:cNvGraphicFramePr>
            <a:graphicFrameLocks noGrp="1"/>
          </p:cNvGraphicFramePr>
          <p:nvPr>
            <p:extLst>
              <p:ext uri="{D42A27DB-BD31-4B8C-83A1-F6EECF244321}">
                <p14:modId xmlns:p14="http://schemas.microsoft.com/office/powerpoint/2010/main" val="2759314986"/>
              </p:ext>
            </p:extLst>
          </p:nvPr>
        </p:nvGraphicFramePr>
        <p:xfrm>
          <a:off x="0" y="3164957"/>
          <a:ext cx="4737968" cy="3693043"/>
        </p:xfrm>
        <a:graphic>
          <a:graphicData uri="http://schemas.openxmlformats.org/drawingml/2006/table">
            <a:tbl>
              <a:tblPr firstRow="1" bandRow="1">
                <a:tableStyleId>{5C22544A-7EE6-4342-B048-85BDC9FD1C3A}</a:tableStyleId>
              </a:tblPr>
              <a:tblGrid>
                <a:gridCol w="1343493">
                  <a:extLst>
                    <a:ext uri="{9D8B030D-6E8A-4147-A177-3AD203B41FA5}">
                      <a16:colId xmlns="" xmlns:a16="http://schemas.microsoft.com/office/drawing/2014/main" val="1125693972"/>
                    </a:ext>
                  </a:extLst>
                </a:gridCol>
                <a:gridCol w="3394475">
                  <a:extLst>
                    <a:ext uri="{9D8B030D-6E8A-4147-A177-3AD203B41FA5}">
                      <a16:colId xmlns="" xmlns:a16="http://schemas.microsoft.com/office/drawing/2014/main" val="3034826605"/>
                    </a:ext>
                  </a:extLst>
                </a:gridCol>
              </a:tblGrid>
              <a:tr h="284826">
                <a:tc gridSpan="2">
                  <a:txBody>
                    <a:bodyPr/>
                    <a:lstStyle/>
                    <a:p>
                      <a:r>
                        <a:rPr kumimoji="1" lang="en-US" altLang="ja-JP" sz="1200" b="0" i="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GCOM-C SGLI Characteristics</a:t>
                      </a:r>
                      <a:r>
                        <a:rPr kumimoji="1" lang="en-US" altLang="ja-JP" sz="1200" b="0" i="0" baseline="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 (Current Baseline)</a:t>
                      </a:r>
                      <a:endParaRPr kumimoji="1" lang="ja-JP" altLang="en-US" sz="1200" b="0" i="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hMerge="1">
                  <a:txBody>
                    <a:bodyPr/>
                    <a:lstStyle/>
                    <a:p>
                      <a:endParaRPr kumimoji="1" lang="ja-JP" altLang="en-US" dirty="0"/>
                    </a:p>
                  </a:txBody>
                  <a:tcPr/>
                </a:tc>
                <a:extLst>
                  <a:ext uri="{0D108BD9-81ED-4DB2-BD59-A6C34878D82A}">
                    <a16:rowId xmlns="" xmlns:a16="http://schemas.microsoft.com/office/drawing/2014/main" val="3156079445"/>
                  </a:ext>
                </a:extLst>
              </a:tr>
              <a:tr h="602492">
                <a:tc>
                  <a:txBody>
                    <a:bodyPr/>
                    <a:lstStyle/>
                    <a:p>
                      <a:r>
                        <a:rPr kumimoji="1" lang="en-US" altLang="ja-JP" sz="1200" b="0" i="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Orbit</a:t>
                      </a:r>
                      <a:endParaRPr kumimoji="1" lang="ja-JP" altLang="en-US" sz="1200" b="0" i="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r>
                        <a:rPr kumimoji="1" lang="en-US" altLang="ja-JP" sz="1200" b="0" i="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Sun-synchronous</a:t>
                      </a:r>
                      <a:r>
                        <a:rPr kumimoji="1" lang="en-US" altLang="ja-JP" sz="1200" b="0" i="0" baseline="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 (local time: 10:30)</a:t>
                      </a:r>
                    </a:p>
                    <a:p>
                      <a:r>
                        <a:rPr kumimoji="1" lang="en-US" altLang="ja-JP" sz="1200" b="0" i="0" baseline="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Altitude: 798km </a:t>
                      </a:r>
                    </a:p>
                    <a:p>
                      <a:r>
                        <a:rPr kumimoji="1" lang="en-US" altLang="ja-JP" sz="1200" b="0" i="0" baseline="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Inclination: 98.6 deg.</a:t>
                      </a:r>
                      <a:endParaRPr kumimoji="1" lang="ja-JP" altLang="en-US" sz="1200" b="0" i="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extLst>
                  <a:ext uri="{0D108BD9-81ED-4DB2-BD59-A6C34878D82A}">
                    <a16:rowId xmlns="" xmlns:a16="http://schemas.microsoft.com/office/drawing/2014/main" val="3673924871"/>
                  </a:ext>
                </a:extLst>
              </a:tr>
              <a:tr h="284826">
                <a:tc>
                  <a:txBody>
                    <a:bodyPr/>
                    <a:lstStyle/>
                    <a:p>
                      <a:r>
                        <a:rPr kumimoji="1" lang="en-US" altLang="ja-JP" sz="1200" b="0" i="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Launch</a:t>
                      </a:r>
                      <a:endParaRPr kumimoji="1" lang="ja-JP" altLang="en-US" sz="1200" b="0" i="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r>
                        <a:rPr kumimoji="1" lang="en-US" altLang="ja-JP" sz="1200" b="0" i="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2017</a:t>
                      </a:r>
                      <a:endParaRPr kumimoji="1" lang="ja-JP" altLang="en-US" sz="1200" b="0" i="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extLst>
                  <a:ext uri="{0D108BD9-81ED-4DB2-BD59-A6C34878D82A}">
                    <a16:rowId xmlns="" xmlns:a16="http://schemas.microsoft.com/office/drawing/2014/main" val="4252846956"/>
                  </a:ext>
                </a:extLst>
              </a:tr>
              <a:tr h="284826">
                <a:tc>
                  <a:txBody>
                    <a:bodyPr/>
                    <a:lstStyle/>
                    <a:p>
                      <a:r>
                        <a:rPr kumimoji="1" lang="en-US" altLang="ja-JP" sz="1200" b="0" i="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Power/Mass</a:t>
                      </a:r>
                      <a:endParaRPr kumimoji="1" lang="ja-JP" altLang="en-US" sz="1200" b="0" i="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r>
                        <a:rPr kumimoji="1" lang="en-US" altLang="ja-JP" sz="1200" b="0" i="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About</a:t>
                      </a:r>
                      <a:r>
                        <a:rPr kumimoji="1" lang="en-US" altLang="ja-JP" sz="1200" b="0" i="0" baseline="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 4kw/</a:t>
                      </a:r>
                      <a:r>
                        <a:rPr kumimoji="1" lang="en-US" altLang="ja-JP" sz="1200" b="0" i="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798kg</a:t>
                      </a:r>
                      <a:endParaRPr kumimoji="1" lang="ja-JP" altLang="en-US" sz="1200" b="0" i="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extLst>
                  <a:ext uri="{0D108BD9-81ED-4DB2-BD59-A6C34878D82A}">
                    <a16:rowId xmlns="" xmlns:a16="http://schemas.microsoft.com/office/drawing/2014/main" val="566316082"/>
                  </a:ext>
                </a:extLst>
              </a:tr>
              <a:tr h="284826">
                <a:tc>
                  <a:txBody>
                    <a:bodyPr/>
                    <a:lstStyle/>
                    <a:p>
                      <a:r>
                        <a:rPr kumimoji="1" lang="en-US" altLang="ja-JP" sz="1200" b="0" i="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Mission Life</a:t>
                      </a:r>
                      <a:endParaRPr kumimoji="1" lang="ja-JP" altLang="en-US" sz="1200" b="0" i="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r>
                        <a:rPr kumimoji="1" lang="en-US" altLang="ja-JP" sz="1200" b="0" i="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5 years</a:t>
                      </a:r>
                      <a:endParaRPr kumimoji="1" lang="ja-JP" altLang="en-US" sz="1200" b="0" i="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extLst>
                  <a:ext uri="{0D108BD9-81ED-4DB2-BD59-A6C34878D82A}">
                    <a16:rowId xmlns="" xmlns:a16="http://schemas.microsoft.com/office/drawing/2014/main" val="3512775066"/>
                  </a:ext>
                </a:extLst>
              </a:tr>
              <a:tr h="484558">
                <a:tc>
                  <a:txBody>
                    <a:bodyPr/>
                    <a:lstStyle/>
                    <a:p>
                      <a:r>
                        <a:rPr kumimoji="1" lang="en-US" altLang="ja-JP" sz="1200" b="0" i="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Scanning</a:t>
                      </a:r>
                      <a:endParaRPr kumimoji="1" lang="ja-JP" altLang="en-US" sz="1200" b="0" i="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r>
                        <a:rPr kumimoji="1" lang="en-US" altLang="ja-JP" sz="1200" b="0" i="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Push-broom electric scanning</a:t>
                      </a:r>
                      <a:endParaRPr kumimoji="1" lang="en-US" altLang="ja-JP" sz="1200" b="0" i="0" baseline="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a:p>
                      <a:r>
                        <a:rPr kumimoji="1" lang="en-US" altLang="ja-JP" sz="1200" b="0" i="0" baseline="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Wisk-broom mechanical scanning</a:t>
                      </a:r>
                      <a:endParaRPr kumimoji="1" lang="ja-JP" altLang="en-US" sz="1200" b="0" i="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extLst>
                  <a:ext uri="{0D108BD9-81ED-4DB2-BD59-A6C34878D82A}">
                    <a16:rowId xmlns="" xmlns:a16="http://schemas.microsoft.com/office/drawing/2014/main" val="3824699218"/>
                  </a:ext>
                </a:extLst>
              </a:tr>
              <a:tr h="284826">
                <a:tc>
                  <a:txBody>
                    <a:bodyPr/>
                    <a:lstStyle/>
                    <a:p>
                      <a:r>
                        <a:rPr kumimoji="1" lang="en-US" altLang="ja-JP" sz="1200" b="0" i="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Digitalization</a:t>
                      </a:r>
                      <a:endParaRPr kumimoji="1" lang="ja-JP" altLang="en-US" sz="1200" b="0" i="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r>
                        <a:rPr kumimoji="1" lang="en-US" altLang="ja-JP" sz="1200" b="0" i="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12 bit</a:t>
                      </a:r>
                      <a:endParaRPr kumimoji="1" lang="ja-JP" altLang="en-US" sz="1200" b="0" i="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extLst>
                  <a:ext uri="{0D108BD9-81ED-4DB2-BD59-A6C34878D82A}">
                    <a16:rowId xmlns="" xmlns:a16="http://schemas.microsoft.com/office/drawing/2014/main" val="3270507936"/>
                  </a:ext>
                </a:extLst>
              </a:tr>
              <a:tr h="254385">
                <a:tc>
                  <a:txBody>
                    <a:bodyPr/>
                    <a:lstStyle/>
                    <a:p>
                      <a:r>
                        <a:rPr kumimoji="1" lang="en-US" altLang="ja-JP" sz="1200" b="0" i="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Polarization </a:t>
                      </a:r>
                      <a:endParaRPr kumimoji="1" lang="ja-JP" altLang="en-US" sz="1200" b="0" i="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r>
                        <a:rPr kumimoji="1" lang="en-US" altLang="ja-JP" sz="1200" b="0" i="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3 Polarizations</a:t>
                      </a:r>
                      <a:r>
                        <a:rPr kumimoji="1" lang="en-US" altLang="ja-JP" sz="1200" b="0" i="0" baseline="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 angles </a:t>
                      </a:r>
                      <a:endParaRPr kumimoji="1" lang="ja-JP" altLang="en-US" sz="1200" b="0" i="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extLst>
                  <a:ext uri="{0D108BD9-81ED-4DB2-BD59-A6C34878D82A}">
                    <a16:rowId xmlns="" xmlns:a16="http://schemas.microsoft.com/office/drawing/2014/main" val="1429848587"/>
                  </a:ext>
                </a:extLst>
              </a:tr>
              <a:tr h="884023">
                <a:tc>
                  <a:txBody>
                    <a:bodyPr/>
                    <a:lstStyle/>
                    <a:p>
                      <a:r>
                        <a:rPr kumimoji="1" lang="en-US" altLang="ja-JP" sz="1200" b="0" i="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Sensor</a:t>
                      </a:r>
                      <a:endParaRPr kumimoji="1" lang="ja-JP" altLang="en-US" sz="1200" b="0" i="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r>
                        <a:rPr kumimoji="1" lang="en-US" altLang="ja-JP" sz="1200" b="0" i="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SGLI (Second</a:t>
                      </a:r>
                      <a:r>
                        <a:rPr kumimoji="1" lang="en-US" altLang="ja-JP" sz="1200" b="0" i="0" baseline="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 Generation Land Imager)</a:t>
                      </a:r>
                    </a:p>
                    <a:p>
                      <a:r>
                        <a:rPr kumimoji="1" lang="en-US" altLang="ja-JP" sz="1200" b="0" i="0" baseline="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Band: 380nm</a:t>
                      </a:r>
                      <a:r>
                        <a:rPr kumimoji="1" lang="ja-JP" altLang="en-US" sz="1200" b="0" i="0" baseline="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a:t>
                      </a:r>
                      <a:r>
                        <a:rPr kumimoji="1" lang="en-US" altLang="ja-JP" sz="1200" b="0" i="0" baseline="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12μm (19 bands)</a:t>
                      </a:r>
                    </a:p>
                    <a:p>
                      <a:r>
                        <a:rPr kumimoji="1" lang="en-US" altLang="ja-JP" sz="1200" b="0" i="0" baseline="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Resolution: 250m</a:t>
                      </a:r>
                      <a:r>
                        <a:rPr kumimoji="1" lang="ja-JP" altLang="en-US" sz="1200" b="0" i="0" baseline="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a:t>
                      </a:r>
                      <a:r>
                        <a:rPr kumimoji="1" lang="en-US" altLang="ja-JP" sz="1200" b="0" i="0" baseline="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1km </a:t>
                      </a:r>
                    </a:p>
                    <a:p>
                      <a:r>
                        <a:rPr kumimoji="1" lang="en-US" altLang="ja-JP" sz="1200" b="0" i="0" baseline="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Swath: 1150</a:t>
                      </a:r>
                      <a:r>
                        <a:rPr kumimoji="1" lang="ja-JP" altLang="en-US" sz="1200" b="0" i="0" baseline="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a:t>
                      </a:r>
                      <a:r>
                        <a:rPr kumimoji="1" lang="en-US" altLang="ja-JP" sz="1200" b="0" i="0" baseline="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1400km </a:t>
                      </a:r>
                      <a:endParaRPr kumimoji="1" lang="ja-JP" altLang="en-US" sz="1200" b="0" i="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extLst>
                  <a:ext uri="{0D108BD9-81ED-4DB2-BD59-A6C34878D82A}">
                    <a16:rowId xmlns="" xmlns:a16="http://schemas.microsoft.com/office/drawing/2014/main" val="2129450041"/>
                  </a:ext>
                </a:extLst>
              </a:tr>
            </a:tbl>
          </a:graphicData>
        </a:graphic>
      </p:graphicFrame>
    </p:spTree>
    <p:extLst>
      <p:ext uri="{BB962C8B-B14F-4D97-AF65-F5344CB8AC3E}">
        <p14:creationId xmlns:p14="http://schemas.microsoft.com/office/powerpoint/2010/main" val="35032555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スライド番号プレースホルダ 5"/>
          <p:cNvSpPr>
            <a:spLocks noGrp="1"/>
          </p:cNvSpPr>
          <p:nvPr>
            <p:ph type="sldNum" sz="quarter" idx="12"/>
          </p:nvPr>
        </p:nvSpPr>
        <p:spPr>
          <a:xfrm>
            <a:off x="7391400" y="6132836"/>
            <a:ext cx="2133600" cy="365125"/>
          </a:xfrm>
        </p:spPr>
        <p:txBody>
          <a:bodyPr/>
          <a:lstStyle/>
          <a:p>
            <a:pPr>
              <a:defRPr/>
            </a:pPr>
            <a:fld id="{29C5E215-AC48-4C91-BACC-294ADE2B0CBC}" type="slidenum">
              <a:rPr lang="en-US" altLang="ja-JP"/>
              <a:pPr>
                <a:defRPr/>
              </a:pPr>
              <a:t>14</a:t>
            </a:fld>
            <a:endParaRPr lang="en-US" altLang="ja-JP" dirty="0"/>
          </a:p>
        </p:txBody>
      </p:sp>
      <p:sp>
        <p:nvSpPr>
          <p:cNvPr id="94214" name="Rectangle 39"/>
          <p:cNvSpPr>
            <a:spLocks noChangeArrowheads="1"/>
          </p:cNvSpPr>
          <p:nvPr/>
        </p:nvSpPr>
        <p:spPr bwMode="auto">
          <a:xfrm rot="-2700000">
            <a:off x="4478339" y="1713235"/>
            <a:ext cx="663575" cy="1081088"/>
          </a:xfrm>
          <a:prstGeom prst="rect">
            <a:avLst/>
          </a:prstGeom>
          <a:solidFill>
            <a:schemeClr val="bg1">
              <a:alpha val="3019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fontAlgn="base" hangingPunct="1">
              <a:spcBef>
                <a:spcPct val="0"/>
              </a:spcBef>
              <a:spcAft>
                <a:spcPct val="0"/>
              </a:spcAft>
              <a:buFontTx/>
              <a:buNone/>
            </a:pPr>
            <a:endParaRPr lang="ja-JP" altLang="en-US" sz="1200" dirty="0">
              <a:solidFill>
                <a:srgbClr val="000000"/>
              </a:solidFill>
              <a:latin typeface="Century Gothic" pitchFamily="34" charset="0"/>
              <a:ea typeface="HGP創英角ｺﾞｼｯｸUB" pitchFamily="50" charset="-128"/>
            </a:endParaRPr>
          </a:p>
        </p:txBody>
      </p:sp>
      <p:grpSp>
        <p:nvGrpSpPr>
          <p:cNvPr id="94215" name="Group 3"/>
          <p:cNvGrpSpPr>
            <a:grpSpLocks/>
          </p:cNvGrpSpPr>
          <p:nvPr/>
        </p:nvGrpSpPr>
        <p:grpSpPr bwMode="auto">
          <a:xfrm>
            <a:off x="7189789" y="1700808"/>
            <a:ext cx="2065337" cy="1468438"/>
            <a:chOff x="3647" y="907"/>
            <a:chExt cx="1430" cy="989"/>
          </a:xfrm>
        </p:grpSpPr>
        <p:pic>
          <p:nvPicPr>
            <p:cNvPr id="94247" name="Picture 4" descr="tp040227_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7" y="907"/>
              <a:ext cx="1430" cy="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48" name="Rectangle 5"/>
            <p:cNvSpPr>
              <a:spLocks noChangeArrowheads="1"/>
            </p:cNvSpPr>
            <p:nvPr/>
          </p:nvSpPr>
          <p:spPr bwMode="auto">
            <a:xfrm>
              <a:off x="3708" y="1692"/>
              <a:ext cx="1302" cy="204"/>
            </a:xfrm>
            <a:prstGeom prst="rect">
              <a:avLst/>
            </a:prstGeom>
            <a:solidFill>
              <a:srgbClr val="FFFFFF"/>
            </a:solidFill>
            <a:ln w="9525">
              <a:solidFill>
                <a:srgbClr val="FFFFFF"/>
              </a:solidFill>
              <a:miter lim="800000"/>
              <a:headEnd/>
              <a:tailEnd/>
            </a:ln>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fontAlgn="base" hangingPunct="1">
                <a:spcBef>
                  <a:spcPct val="0"/>
                </a:spcBef>
                <a:spcAft>
                  <a:spcPct val="0"/>
                </a:spcAft>
                <a:buFontTx/>
                <a:buNone/>
              </a:pPr>
              <a:endParaRPr lang="ja-JP" altLang="en-US" sz="1200" dirty="0">
                <a:solidFill>
                  <a:srgbClr val="000000"/>
                </a:solidFill>
                <a:latin typeface="Century Gothic" pitchFamily="34" charset="0"/>
                <a:ea typeface="HGP創英角ｺﾞｼｯｸUB" pitchFamily="50" charset="-128"/>
              </a:endParaRPr>
            </a:p>
          </p:txBody>
        </p:sp>
      </p:grpSp>
      <p:pic>
        <p:nvPicPr>
          <p:cNvPr id="94216" name="Picture 7" descr="sgl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0872" y="1556793"/>
            <a:ext cx="1872208" cy="1716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7" name="AutoShape 8"/>
          <p:cNvSpPr>
            <a:spLocks noChangeArrowheads="1"/>
          </p:cNvSpPr>
          <p:nvPr/>
        </p:nvSpPr>
        <p:spPr bwMode="auto">
          <a:xfrm>
            <a:off x="2864769" y="3491236"/>
            <a:ext cx="4086894" cy="657845"/>
          </a:xfrm>
          <a:prstGeom prst="parallelogram">
            <a:avLst>
              <a:gd name="adj" fmla="val 236659"/>
            </a:avLst>
          </a:prstGeom>
          <a:solidFill>
            <a:srgbClr val="009900"/>
          </a:solidFill>
          <a:ln w="9525">
            <a:solidFill>
              <a:srgbClr val="003300"/>
            </a:solidFill>
            <a:miter lim="800000"/>
            <a:headEnd/>
            <a:tailEnd/>
          </a:ln>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fontAlgn="base" hangingPunct="1">
              <a:spcBef>
                <a:spcPct val="0"/>
              </a:spcBef>
              <a:spcAft>
                <a:spcPct val="0"/>
              </a:spcAft>
              <a:buFontTx/>
              <a:buNone/>
            </a:pPr>
            <a:endParaRPr lang="ja-JP" altLang="en-US" sz="1200" dirty="0">
              <a:solidFill>
                <a:srgbClr val="000000"/>
              </a:solidFill>
              <a:latin typeface="Century Gothic" pitchFamily="34" charset="0"/>
              <a:ea typeface="HGP創英角ｺﾞｼｯｸUB" pitchFamily="50" charset="-128"/>
            </a:endParaRPr>
          </a:p>
        </p:txBody>
      </p:sp>
      <p:sp>
        <p:nvSpPr>
          <p:cNvPr id="94218" name="Line 9"/>
          <p:cNvSpPr>
            <a:spLocks noChangeShapeType="1"/>
          </p:cNvSpPr>
          <p:nvPr/>
        </p:nvSpPr>
        <p:spPr bwMode="auto">
          <a:xfrm>
            <a:off x="2768601" y="3788098"/>
            <a:ext cx="41243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200" dirty="0">
              <a:solidFill>
                <a:srgbClr val="000000"/>
              </a:solidFill>
              <a:latin typeface="Century Gothic" pitchFamily="34" charset="0"/>
              <a:ea typeface="HGP創英角ｺﾞｼｯｸUB" pitchFamily="50" charset="-128"/>
            </a:endParaRPr>
          </a:p>
        </p:txBody>
      </p:sp>
      <p:sp>
        <p:nvSpPr>
          <p:cNvPr id="94219" name="Rectangle 10"/>
          <p:cNvSpPr>
            <a:spLocks noGrp="1" noChangeArrowheads="1"/>
          </p:cNvSpPr>
          <p:nvPr>
            <p:ph type="title"/>
          </p:nvPr>
        </p:nvSpPr>
        <p:spPr>
          <a:xfrm>
            <a:off x="1293814" y="-27384"/>
            <a:ext cx="6454775" cy="647700"/>
          </a:xfrm>
        </p:spPr>
        <p:txBody>
          <a:bodyPr>
            <a:normAutofit/>
          </a:bodyPr>
          <a:lstStyle/>
          <a:p>
            <a:pPr algn="l" eaLnBrk="1" hangingPunct="1"/>
            <a:r>
              <a:rPr lang="en-US" altLang="ja-JP" dirty="0">
                <a:solidFill>
                  <a:schemeClr val="tx2"/>
                </a:solidFill>
                <a:latin typeface="Arial" panose="020B0604020202020204" pitchFamily="34" charset="0"/>
                <a:ea typeface="HGP創英角ｺﾞｼｯｸUB" pitchFamily="50" charset="-128"/>
                <a:cs typeface="Arial" panose="020B0604020202020204" pitchFamily="34" charset="0"/>
              </a:rPr>
              <a:t>Main targets of </a:t>
            </a:r>
            <a:r>
              <a:rPr lang="en-US" altLang="ja-JP" dirty="0" smtClean="0">
                <a:solidFill>
                  <a:schemeClr val="tx2"/>
                </a:solidFill>
                <a:latin typeface="Arial" panose="020B0604020202020204" pitchFamily="34" charset="0"/>
                <a:ea typeface="HGP創英角ｺﾞｼｯｸUB" pitchFamily="50" charset="-128"/>
                <a:cs typeface="Arial" panose="020B0604020202020204" pitchFamily="34" charset="0"/>
              </a:rPr>
              <a:t>GCOM-C</a:t>
            </a:r>
            <a:endParaRPr lang="ja-JP" altLang="en-US" dirty="0">
              <a:solidFill>
                <a:schemeClr val="tx2"/>
              </a:solidFill>
              <a:latin typeface="Arial" panose="020B0604020202020204" pitchFamily="34" charset="0"/>
              <a:ea typeface="HGP創英角ｺﾞｼｯｸUB" pitchFamily="50" charset="-128"/>
              <a:cs typeface="Arial" panose="020B0604020202020204" pitchFamily="34" charset="0"/>
            </a:endParaRPr>
          </a:p>
        </p:txBody>
      </p:sp>
      <p:sp>
        <p:nvSpPr>
          <p:cNvPr id="94220" name="Rectangle 12"/>
          <p:cNvSpPr>
            <a:spLocks noChangeArrowheads="1"/>
          </p:cNvSpPr>
          <p:nvPr/>
        </p:nvSpPr>
        <p:spPr bwMode="auto">
          <a:xfrm>
            <a:off x="-11398" y="5056188"/>
            <a:ext cx="9856963" cy="17958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just" eaLnBrk="1" fontAlgn="base" hangingPunct="1">
              <a:spcBef>
                <a:spcPct val="15000"/>
              </a:spcBef>
              <a:spcAft>
                <a:spcPct val="0"/>
              </a:spcAft>
              <a:buFontTx/>
              <a:buNone/>
            </a:pPr>
            <a:r>
              <a:rPr lang="en-US" altLang="ja-JP" sz="1800" dirty="0">
                <a:solidFill>
                  <a:srgbClr val="000000"/>
                </a:solidFill>
                <a:ea typeface="HGP創英角ｺﾞｼｯｸUB" pitchFamily="50" charset="-128"/>
              </a:rPr>
              <a:t>SGLI monitors changes of vegetation biomass on a long-term by using its forward-backward observation function, which improves accuracy in measuring biomass production. It also observes ground aerosols by polarimetry observation and estimates the impact of aerosols and clouds on the Earth’s radiation budget.</a:t>
            </a:r>
          </a:p>
          <a:p>
            <a:pPr algn="just" eaLnBrk="1" fontAlgn="base" hangingPunct="1">
              <a:spcBef>
                <a:spcPct val="15000"/>
              </a:spcBef>
              <a:spcAft>
                <a:spcPct val="0"/>
              </a:spcAft>
              <a:buFontTx/>
              <a:buNone/>
            </a:pPr>
            <a:r>
              <a:rPr lang="ja-JP" altLang="en-US" sz="1800" dirty="0">
                <a:solidFill>
                  <a:srgbClr val="000000"/>
                </a:solidFill>
                <a:ea typeface="HGP創英角ｺﾞｼｯｸUB" pitchFamily="50" charset="-128"/>
              </a:rPr>
              <a:t>⇒</a:t>
            </a:r>
            <a:r>
              <a:rPr lang="en-US" altLang="ja-JP" sz="1800" dirty="0">
                <a:solidFill>
                  <a:srgbClr val="FF0000"/>
                </a:solidFill>
                <a:ea typeface="HGP創英角ｺﾞｼｯｸUB" pitchFamily="50" charset="-128"/>
              </a:rPr>
              <a:t>Contributing to improving numerical climate models by clarifying ecosystem processes and microphysical processes in the atmosphere</a:t>
            </a:r>
          </a:p>
        </p:txBody>
      </p:sp>
      <p:sp>
        <p:nvSpPr>
          <p:cNvPr id="18445" name="Text Box 13"/>
          <p:cNvSpPr txBox="1">
            <a:spLocks noChangeArrowheads="1"/>
          </p:cNvSpPr>
          <p:nvPr/>
        </p:nvSpPr>
        <p:spPr bwMode="auto">
          <a:xfrm>
            <a:off x="488504" y="620688"/>
            <a:ext cx="4347704" cy="1008112"/>
          </a:xfrm>
          <a:prstGeom prst="rect">
            <a:avLst/>
          </a:prstGeom>
          <a:noFill/>
          <a:ln w="9525">
            <a:noFill/>
            <a:miter lim="800000"/>
            <a:headEnd/>
            <a:tailEnd/>
          </a:ln>
        </p:spPr>
        <p:txBody>
          <a:bodyPr/>
          <a:lstStyle/>
          <a:p>
            <a:pPr fontAlgn="base">
              <a:spcBef>
                <a:spcPct val="0"/>
              </a:spcBef>
              <a:spcAft>
                <a:spcPct val="0"/>
              </a:spcAft>
              <a:defRPr/>
            </a:pPr>
            <a:r>
              <a:rPr lang="en-US" altLang="ja-JP" dirty="0">
                <a:solidFill>
                  <a:srgbClr val="000000"/>
                </a:solidFill>
                <a:ea typeface="HGP創英角ｺﾞｼｯｸUB" pitchFamily="50" charset="-128"/>
              </a:rPr>
              <a:t>Polarization and forward-backward observation function</a:t>
            </a:r>
          </a:p>
          <a:p>
            <a:pPr fontAlgn="base">
              <a:spcBef>
                <a:spcPct val="0"/>
              </a:spcBef>
              <a:spcAft>
                <a:spcPct val="0"/>
              </a:spcAft>
              <a:defRPr/>
            </a:pPr>
            <a:r>
              <a:rPr lang="ja-JP" altLang="en-US" sz="1600" dirty="0">
                <a:solidFill>
                  <a:srgbClr val="000000"/>
                </a:solidFill>
                <a:latin typeface="ＭＳ Ｐゴシック"/>
              </a:rPr>
              <a:t>・</a:t>
            </a:r>
            <a:r>
              <a:rPr lang="en-US" altLang="ja-JP" sz="1600" dirty="0">
                <a:solidFill>
                  <a:srgbClr val="000000"/>
                </a:solidFill>
                <a:latin typeface="ＭＳ Ｐゴシック"/>
              </a:rPr>
              <a:t>Forward or backward polarization</a:t>
            </a:r>
            <a:endParaRPr lang="ja-JP" altLang="en-US" sz="1600" dirty="0">
              <a:solidFill>
                <a:srgbClr val="000000"/>
              </a:solidFill>
              <a:latin typeface="ＭＳ Ｐゴシック"/>
            </a:endParaRPr>
          </a:p>
          <a:p>
            <a:pPr fontAlgn="base">
              <a:spcBef>
                <a:spcPct val="0"/>
              </a:spcBef>
              <a:spcAft>
                <a:spcPct val="0"/>
              </a:spcAft>
              <a:defRPr/>
            </a:pPr>
            <a:r>
              <a:rPr lang="ja-JP" altLang="en-US" sz="1600" dirty="0">
                <a:solidFill>
                  <a:srgbClr val="000000"/>
                </a:solidFill>
                <a:latin typeface="ＭＳ Ｐゴシック"/>
              </a:rPr>
              <a:t>・</a:t>
            </a:r>
            <a:r>
              <a:rPr lang="en-US" altLang="ja-JP" sz="1600" dirty="0">
                <a:solidFill>
                  <a:srgbClr val="000000"/>
                </a:solidFill>
                <a:latin typeface="ＭＳ Ｐゴシック"/>
              </a:rPr>
              <a:t>Along-track slant view (1km res: 2 chs)</a:t>
            </a:r>
            <a:endParaRPr lang="ja-JP" altLang="en-US" sz="1200" dirty="0">
              <a:solidFill>
                <a:srgbClr val="000000"/>
              </a:solidFill>
              <a:latin typeface="ＭＳ Ｐゴシック"/>
            </a:endParaRPr>
          </a:p>
        </p:txBody>
      </p:sp>
      <p:sp>
        <p:nvSpPr>
          <p:cNvPr id="94222" name="Rectangle 14"/>
          <p:cNvSpPr>
            <a:spLocks noChangeArrowheads="1"/>
          </p:cNvSpPr>
          <p:nvPr/>
        </p:nvSpPr>
        <p:spPr bwMode="auto">
          <a:xfrm>
            <a:off x="5961112" y="3815462"/>
            <a:ext cx="108555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fontAlgn="base" hangingPunct="1">
              <a:spcBef>
                <a:spcPct val="0"/>
              </a:spcBef>
              <a:spcAft>
                <a:spcPct val="0"/>
              </a:spcAft>
              <a:buFontTx/>
              <a:buNone/>
            </a:pPr>
            <a:r>
              <a:rPr lang="en-US" altLang="ja-JP" sz="1100" dirty="0">
                <a:solidFill>
                  <a:srgbClr val="000000"/>
                </a:solidFill>
              </a:rPr>
              <a:t>Orbit Direction</a:t>
            </a:r>
            <a:endParaRPr lang="ja-JP" altLang="en-US" sz="1100" dirty="0">
              <a:solidFill>
                <a:srgbClr val="000000"/>
              </a:solidFill>
            </a:endParaRPr>
          </a:p>
        </p:txBody>
      </p:sp>
      <p:sp>
        <p:nvSpPr>
          <p:cNvPr id="94223" name="Freeform 15"/>
          <p:cNvSpPr>
            <a:spLocks/>
          </p:cNvSpPr>
          <p:nvPr/>
        </p:nvSpPr>
        <p:spPr bwMode="auto">
          <a:xfrm>
            <a:off x="3662363" y="2619699"/>
            <a:ext cx="1143000" cy="1362075"/>
          </a:xfrm>
          <a:custGeom>
            <a:avLst/>
            <a:gdLst>
              <a:gd name="T0" fmla="*/ 2147483647 w 720"/>
              <a:gd name="T1" fmla="*/ 0 h 858"/>
              <a:gd name="T2" fmla="*/ 0 w 720"/>
              <a:gd name="T3" fmla="*/ 2147483647 h 858"/>
              <a:gd name="T4" fmla="*/ 2147483647 w 720"/>
              <a:gd name="T5" fmla="*/ 2147483647 h 858"/>
              <a:gd name="T6" fmla="*/ 2147483647 w 720"/>
              <a:gd name="T7" fmla="*/ 0 h 858"/>
              <a:gd name="T8" fmla="*/ 0 60000 65536"/>
              <a:gd name="T9" fmla="*/ 0 60000 65536"/>
              <a:gd name="T10" fmla="*/ 0 60000 65536"/>
              <a:gd name="T11" fmla="*/ 0 60000 65536"/>
              <a:gd name="T12" fmla="*/ 0 w 720"/>
              <a:gd name="T13" fmla="*/ 0 h 858"/>
              <a:gd name="T14" fmla="*/ 720 w 720"/>
              <a:gd name="T15" fmla="*/ 858 h 858"/>
            </a:gdLst>
            <a:ahLst/>
            <a:cxnLst>
              <a:cxn ang="T8">
                <a:pos x="T0" y="T1"/>
              </a:cxn>
              <a:cxn ang="T9">
                <a:pos x="T2" y="T3"/>
              </a:cxn>
              <a:cxn ang="T10">
                <a:pos x="T4" y="T5"/>
              </a:cxn>
              <a:cxn ang="T11">
                <a:pos x="T6" y="T7"/>
              </a:cxn>
            </a:cxnLst>
            <a:rect l="T12" t="T13" r="T14" b="T15"/>
            <a:pathLst>
              <a:path w="720" h="858">
                <a:moveTo>
                  <a:pt x="720" y="0"/>
                </a:moveTo>
                <a:lnTo>
                  <a:pt x="0" y="858"/>
                </a:lnTo>
                <a:lnTo>
                  <a:pt x="609" y="609"/>
                </a:lnTo>
                <a:lnTo>
                  <a:pt x="720" y="0"/>
                </a:lnTo>
                <a:close/>
              </a:path>
            </a:pathLst>
          </a:custGeom>
          <a:gradFill rotWithShape="1">
            <a:gsLst>
              <a:gs pos="0">
                <a:srgbClr val="FF0000">
                  <a:alpha val="29999"/>
                </a:srgbClr>
              </a:gs>
              <a:gs pos="100000">
                <a:srgbClr val="FFFF66"/>
              </a:gs>
            </a:gsLst>
            <a:lin ang="2700000" scaled="1"/>
          </a:gradFill>
          <a:ln w="9525">
            <a:solidFill>
              <a:schemeClr val="tx1"/>
            </a:solidFill>
            <a:prstDash val="dash"/>
            <a:round/>
            <a:headEnd/>
            <a:tailEnd/>
          </a:ln>
        </p:spPr>
        <p:txBody>
          <a:bodyPr/>
          <a:lstStyle/>
          <a:p>
            <a:pPr fontAlgn="base">
              <a:spcBef>
                <a:spcPct val="0"/>
              </a:spcBef>
              <a:spcAft>
                <a:spcPct val="0"/>
              </a:spcAft>
            </a:pPr>
            <a:endParaRPr lang="ja-JP" altLang="en-US" sz="1200" dirty="0">
              <a:solidFill>
                <a:srgbClr val="000000"/>
              </a:solidFill>
              <a:latin typeface="Century Gothic" pitchFamily="34" charset="0"/>
              <a:ea typeface="HGP創英角ｺﾞｼｯｸUB" pitchFamily="50" charset="-128"/>
            </a:endParaRPr>
          </a:p>
        </p:txBody>
      </p:sp>
      <p:sp>
        <p:nvSpPr>
          <p:cNvPr id="328720" name="Freeform 16"/>
          <p:cNvSpPr>
            <a:spLocks/>
          </p:cNvSpPr>
          <p:nvPr/>
        </p:nvSpPr>
        <p:spPr bwMode="auto">
          <a:xfrm>
            <a:off x="4400551" y="2648273"/>
            <a:ext cx="790575" cy="1352550"/>
          </a:xfrm>
          <a:custGeom>
            <a:avLst/>
            <a:gdLst/>
            <a:ahLst/>
            <a:cxnLst>
              <a:cxn ang="0">
                <a:pos x="231" y="18"/>
              </a:cxn>
              <a:cxn ang="0">
                <a:pos x="0" y="852"/>
              </a:cxn>
              <a:cxn ang="0">
                <a:pos x="498" y="627"/>
              </a:cxn>
              <a:cxn ang="0">
                <a:pos x="246" y="0"/>
              </a:cxn>
            </a:cxnLst>
            <a:rect l="0" t="0" r="r" b="b"/>
            <a:pathLst>
              <a:path w="498" h="852">
                <a:moveTo>
                  <a:pt x="231" y="18"/>
                </a:moveTo>
                <a:lnTo>
                  <a:pt x="0" y="852"/>
                </a:lnTo>
                <a:lnTo>
                  <a:pt x="498" y="627"/>
                </a:lnTo>
                <a:lnTo>
                  <a:pt x="246" y="0"/>
                </a:lnTo>
              </a:path>
            </a:pathLst>
          </a:custGeom>
          <a:gradFill rotWithShape="1">
            <a:gsLst>
              <a:gs pos="0">
                <a:srgbClr val="A603AB"/>
              </a:gs>
              <a:gs pos="21001">
                <a:srgbClr val="0819FB">
                  <a:alpha val="89499"/>
                </a:srgbClr>
              </a:gs>
              <a:gs pos="35001">
                <a:srgbClr val="1A8D48">
                  <a:alpha val="82499"/>
                </a:srgbClr>
              </a:gs>
              <a:gs pos="52000">
                <a:srgbClr val="FFFF00">
                  <a:alpha val="74000"/>
                </a:srgbClr>
              </a:gs>
              <a:gs pos="73000">
                <a:srgbClr val="EE3F17">
                  <a:alpha val="63500"/>
                </a:srgbClr>
              </a:gs>
              <a:gs pos="88000">
                <a:srgbClr val="E81766">
                  <a:alpha val="56000"/>
                </a:srgbClr>
              </a:gs>
              <a:gs pos="100000">
                <a:srgbClr val="A603AB">
                  <a:alpha val="50000"/>
                </a:srgbClr>
              </a:gs>
            </a:gsLst>
            <a:lin ang="0" scaled="1"/>
          </a:gradFill>
          <a:ln w="9525">
            <a:solidFill>
              <a:schemeClr val="tx1"/>
            </a:solidFill>
            <a:round/>
            <a:headEnd/>
            <a:tailEnd/>
          </a:ln>
          <a:effectLst/>
        </p:spPr>
        <p:txBody>
          <a:bodyPr/>
          <a:lstStyle/>
          <a:p>
            <a:pPr fontAlgn="base">
              <a:spcBef>
                <a:spcPct val="0"/>
              </a:spcBef>
              <a:spcAft>
                <a:spcPct val="0"/>
              </a:spcAft>
              <a:defRPr/>
            </a:pPr>
            <a:endParaRPr lang="ja-JP" altLang="en-US" sz="1200" dirty="0">
              <a:solidFill>
                <a:srgbClr val="000000"/>
              </a:solidFill>
              <a:latin typeface="Century Gothic" pitchFamily="34" charset="0"/>
              <a:ea typeface="HGP創英角ｺﾞｼｯｸUB" pitchFamily="50" charset="-128"/>
            </a:endParaRPr>
          </a:p>
        </p:txBody>
      </p:sp>
      <p:sp>
        <p:nvSpPr>
          <p:cNvPr id="94227" name="Text Box 17"/>
          <p:cNvSpPr txBox="1">
            <a:spLocks noChangeArrowheads="1"/>
          </p:cNvSpPr>
          <p:nvPr/>
        </p:nvSpPr>
        <p:spPr bwMode="auto">
          <a:xfrm>
            <a:off x="4808984" y="692696"/>
            <a:ext cx="4824536"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fontAlgn="base" hangingPunct="1">
              <a:spcBef>
                <a:spcPct val="50000"/>
              </a:spcBef>
              <a:spcAft>
                <a:spcPct val="0"/>
              </a:spcAft>
              <a:buFontTx/>
              <a:buNone/>
            </a:pPr>
            <a:r>
              <a:rPr lang="en-US" altLang="ja-JP" sz="2400" dirty="0">
                <a:solidFill>
                  <a:srgbClr val="000000"/>
                </a:solidFill>
                <a:ea typeface="HGS創英角ｺﾞｼｯｸUB" pitchFamily="50" charset="-128"/>
                <a:cs typeface="Arial" panose="020B0604020202020204" pitchFamily="34" charset="0"/>
              </a:rPr>
              <a:t>Nadir multi-channel observation </a:t>
            </a:r>
          </a:p>
          <a:p>
            <a:pPr eaLnBrk="1" fontAlgn="base" hangingPunct="1">
              <a:spcBef>
                <a:spcPct val="0"/>
              </a:spcBef>
              <a:spcAft>
                <a:spcPct val="0"/>
              </a:spcAft>
              <a:buFontTx/>
              <a:buNone/>
            </a:pPr>
            <a:r>
              <a:rPr lang="en-US" altLang="ja-JP" sz="1600" dirty="0">
                <a:solidFill>
                  <a:srgbClr val="000000"/>
                </a:solidFill>
                <a:latin typeface="ＭＳ Ｐゴシック" pitchFamily="50" charset="-128"/>
              </a:rPr>
              <a:t>17 channels in the visible, NIR, and thermal infrared wavelength ranges</a:t>
            </a:r>
          </a:p>
        </p:txBody>
      </p:sp>
      <p:sp>
        <p:nvSpPr>
          <p:cNvPr id="94228" name="Freeform 18"/>
          <p:cNvSpPr>
            <a:spLocks/>
          </p:cNvSpPr>
          <p:nvPr/>
        </p:nvSpPr>
        <p:spPr bwMode="auto">
          <a:xfrm>
            <a:off x="4814889" y="2614935"/>
            <a:ext cx="1119187" cy="1371600"/>
          </a:xfrm>
          <a:custGeom>
            <a:avLst/>
            <a:gdLst>
              <a:gd name="T0" fmla="*/ 0 w 705"/>
              <a:gd name="T1" fmla="*/ 0 h 864"/>
              <a:gd name="T2" fmla="*/ 2147483647 w 705"/>
              <a:gd name="T3" fmla="*/ 2147483647 h 864"/>
              <a:gd name="T4" fmla="*/ 2147483647 w 705"/>
              <a:gd name="T5" fmla="*/ 2147483647 h 864"/>
              <a:gd name="T6" fmla="*/ 0 w 705"/>
              <a:gd name="T7" fmla="*/ 0 h 864"/>
              <a:gd name="T8" fmla="*/ 0 60000 65536"/>
              <a:gd name="T9" fmla="*/ 0 60000 65536"/>
              <a:gd name="T10" fmla="*/ 0 60000 65536"/>
              <a:gd name="T11" fmla="*/ 0 60000 65536"/>
              <a:gd name="T12" fmla="*/ 0 w 705"/>
              <a:gd name="T13" fmla="*/ 0 h 864"/>
              <a:gd name="T14" fmla="*/ 705 w 705"/>
              <a:gd name="T15" fmla="*/ 864 h 864"/>
            </a:gdLst>
            <a:ahLst/>
            <a:cxnLst>
              <a:cxn ang="T8">
                <a:pos x="T0" y="T1"/>
              </a:cxn>
              <a:cxn ang="T9">
                <a:pos x="T2" y="T3"/>
              </a:cxn>
              <a:cxn ang="T10">
                <a:pos x="T4" y="T5"/>
              </a:cxn>
              <a:cxn ang="T11">
                <a:pos x="T6" y="T7"/>
              </a:cxn>
            </a:cxnLst>
            <a:rect l="T12" t="T13" r="T14" b="T15"/>
            <a:pathLst>
              <a:path w="705" h="864">
                <a:moveTo>
                  <a:pt x="0" y="0"/>
                </a:moveTo>
                <a:lnTo>
                  <a:pt x="243" y="864"/>
                </a:lnTo>
                <a:lnTo>
                  <a:pt x="705" y="651"/>
                </a:lnTo>
                <a:lnTo>
                  <a:pt x="0" y="0"/>
                </a:lnTo>
                <a:close/>
              </a:path>
            </a:pathLst>
          </a:custGeom>
          <a:gradFill rotWithShape="1">
            <a:gsLst>
              <a:gs pos="0">
                <a:srgbClr val="FF0000">
                  <a:alpha val="29999"/>
                </a:srgbClr>
              </a:gs>
              <a:gs pos="100000">
                <a:srgbClr val="FFFF66"/>
              </a:gs>
            </a:gsLst>
            <a:lin ang="18900000" scaled="1"/>
          </a:gradFill>
          <a:ln w="9525">
            <a:solidFill>
              <a:schemeClr val="tx1"/>
            </a:solidFill>
            <a:prstDash val="dash"/>
            <a:round/>
            <a:headEnd/>
            <a:tailEnd/>
          </a:ln>
        </p:spPr>
        <p:txBody>
          <a:bodyPr/>
          <a:lstStyle/>
          <a:p>
            <a:pPr fontAlgn="base">
              <a:spcBef>
                <a:spcPct val="0"/>
              </a:spcBef>
              <a:spcAft>
                <a:spcPct val="0"/>
              </a:spcAft>
            </a:pPr>
            <a:endParaRPr lang="ja-JP" altLang="en-US" sz="1200" dirty="0">
              <a:solidFill>
                <a:srgbClr val="000000"/>
              </a:solidFill>
              <a:latin typeface="Century Gothic" pitchFamily="34" charset="0"/>
              <a:ea typeface="HGP創英角ｺﾞｼｯｸUB" pitchFamily="50" charset="-128"/>
            </a:endParaRPr>
          </a:p>
        </p:txBody>
      </p:sp>
      <p:sp>
        <p:nvSpPr>
          <p:cNvPr id="94229" name="Line 19"/>
          <p:cNvSpPr>
            <a:spLocks noChangeShapeType="1"/>
          </p:cNvSpPr>
          <p:nvPr/>
        </p:nvSpPr>
        <p:spPr bwMode="auto">
          <a:xfrm flipH="1">
            <a:off x="4802188" y="2204864"/>
            <a:ext cx="798884" cy="1403846"/>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200" dirty="0">
              <a:solidFill>
                <a:srgbClr val="000000"/>
              </a:solidFill>
              <a:latin typeface="Century Gothic" pitchFamily="34" charset="0"/>
              <a:ea typeface="HGP創英角ｺﾞｼｯｸUB" pitchFamily="50" charset="-128"/>
            </a:endParaRPr>
          </a:p>
        </p:txBody>
      </p:sp>
      <p:sp>
        <p:nvSpPr>
          <p:cNvPr id="94230" name="Rectangle 20"/>
          <p:cNvSpPr>
            <a:spLocks noChangeArrowheads="1"/>
          </p:cNvSpPr>
          <p:nvPr/>
        </p:nvSpPr>
        <p:spPr bwMode="auto">
          <a:xfrm>
            <a:off x="3296817" y="4149081"/>
            <a:ext cx="5359159"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fontAlgn="base" hangingPunct="1">
              <a:lnSpc>
                <a:spcPct val="90000"/>
              </a:lnSpc>
              <a:spcBef>
                <a:spcPct val="0"/>
              </a:spcBef>
              <a:spcAft>
                <a:spcPct val="0"/>
              </a:spcAft>
              <a:buFontTx/>
              <a:buNone/>
            </a:pPr>
            <a:r>
              <a:rPr lang="en-US" altLang="ja-JP" sz="1400" dirty="0">
                <a:solidFill>
                  <a:srgbClr val="000000"/>
                </a:solidFill>
                <a:latin typeface="HGS創英角ｺﾞｼｯｸUB" pitchFamily="50" charset="-128"/>
                <a:ea typeface="HGS創英角ｺﾞｼｯｸUB" pitchFamily="50" charset="-128"/>
              </a:rPr>
              <a:t>Swath</a:t>
            </a:r>
            <a:r>
              <a:rPr lang="ja-JP" altLang="en-US" sz="1400" dirty="0">
                <a:solidFill>
                  <a:srgbClr val="000000"/>
                </a:solidFill>
                <a:latin typeface="HGS創英角ｺﾞｼｯｸUB" pitchFamily="50" charset="-128"/>
                <a:ea typeface="HGS創英角ｺﾞｼｯｸUB" pitchFamily="50" charset="-128"/>
              </a:rPr>
              <a:t>：</a:t>
            </a:r>
            <a:r>
              <a:rPr lang="en-US" altLang="ja-JP" sz="1400" dirty="0">
                <a:solidFill>
                  <a:srgbClr val="000000"/>
                </a:solidFill>
                <a:latin typeface="HGS創英角ｺﾞｼｯｸUB" pitchFamily="50" charset="-128"/>
                <a:ea typeface="HGS創英角ｺﾞｼｯｸUB" pitchFamily="50" charset="-128"/>
              </a:rPr>
              <a:t>1150km</a:t>
            </a:r>
            <a:r>
              <a:rPr lang="ja-JP" altLang="en-US" sz="1400" dirty="0">
                <a:solidFill>
                  <a:srgbClr val="000000"/>
                </a:solidFill>
                <a:latin typeface="HGS創英角ｺﾞｼｯｸUB" pitchFamily="50" charset="-128"/>
                <a:ea typeface="HGS創英角ｺﾞｼｯｸUB" pitchFamily="50" charset="-128"/>
              </a:rPr>
              <a:t>（</a:t>
            </a:r>
            <a:r>
              <a:rPr lang="en-US" altLang="ja-JP" sz="1400" dirty="0">
                <a:solidFill>
                  <a:srgbClr val="000000"/>
                </a:solidFill>
                <a:latin typeface="HGS創英角ｺﾞｼｯｸUB" pitchFamily="50" charset="-128"/>
                <a:ea typeface="HGS創英角ｺﾞｼｯｸUB" pitchFamily="50" charset="-128"/>
              </a:rPr>
              <a:t>Visible</a:t>
            </a:r>
            <a:r>
              <a:rPr lang="ja-JP" altLang="en-US" sz="1400" dirty="0">
                <a:solidFill>
                  <a:srgbClr val="000000"/>
                </a:solidFill>
                <a:latin typeface="HGS創英角ｺﾞｼｯｸUB" pitchFamily="50" charset="-128"/>
                <a:ea typeface="HGS創英角ｺﾞｼｯｸUB" pitchFamily="50" charset="-128"/>
              </a:rPr>
              <a:t>・</a:t>
            </a:r>
            <a:r>
              <a:rPr lang="en-US" altLang="ja-JP" sz="1400" dirty="0">
                <a:solidFill>
                  <a:srgbClr val="000000"/>
                </a:solidFill>
                <a:latin typeface="HGS創英角ｺﾞｼｯｸUB" pitchFamily="50" charset="-128"/>
                <a:ea typeface="HGS創英角ｺﾞｼｯｸUB" pitchFamily="50" charset="-128"/>
              </a:rPr>
              <a:t>Near-infrared</a:t>
            </a:r>
            <a:r>
              <a:rPr lang="ja-JP" altLang="en-US" sz="1400" dirty="0">
                <a:solidFill>
                  <a:srgbClr val="000000"/>
                </a:solidFill>
                <a:latin typeface="HGS創英角ｺﾞｼｯｸUB" pitchFamily="50" charset="-128"/>
                <a:ea typeface="HGS創英角ｺﾞｼｯｸUB" pitchFamily="50" charset="-128"/>
              </a:rPr>
              <a:t>, </a:t>
            </a:r>
            <a:r>
              <a:rPr lang="en-US" altLang="ja-JP" sz="1400" dirty="0">
                <a:solidFill>
                  <a:srgbClr val="000000"/>
                </a:solidFill>
                <a:latin typeface="HGS創英角ｺﾞｼｯｸUB" pitchFamily="50" charset="-128"/>
                <a:ea typeface="HGS創英角ｺﾞｼｯｸUB" pitchFamily="50" charset="-128"/>
              </a:rPr>
              <a:t>Polarization</a:t>
            </a:r>
            <a:r>
              <a:rPr lang="ja-JP" altLang="en-US" sz="1400" dirty="0">
                <a:solidFill>
                  <a:srgbClr val="000000"/>
                </a:solidFill>
                <a:latin typeface="HGS創英角ｺﾞｼｯｸUB" pitchFamily="50" charset="-128"/>
                <a:ea typeface="HGS創英角ｺﾞｼｯｸUB" pitchFamily="50" charset="-128"/>
              </a:rPr>
              <a:t>）</a:t>
            </a:r>
          </a:p>
          <a:p>
            <a:pPr eaLnBrk="1" fontAlgn="base" hangingPunct="1">
              <a:lnSpc>
                <a:spcPct val="90000"/>
              </a:lnSpc>
              <a:spcBef>
                <a:spcPct val="0"/>
              </a:spcBef>
              <a:spcAft>
                <a:spcPct val="0"/>
              </a:spcAft>
              <a:buFontTx/>
              <a:buNone/>
            </a:pPr>
            <a:r>
              <a:rPr lang="ja-JP" altLang="en-US" sz="1400" dirty="0">
                <a:solidFill>
                  <a:srgbClr val="000000"/>
                </a:solidFill>
                <a:latin typeface="HGS創英角ｺﾞｼｯｸUB" pitchFamily="50" charset="-128"/>
                <a:ea typeface="HGS創英角ｺﾞｼｯｸUB" pitchFamily="50" charset="-128"/>
              </a:rPr>
              <a:t>　　　  </a:t>
            </a:r>
            <a:r>
              <a:rPr lang="en-US" altLang="ja-JP" sz="1400" dirty="0">
                <a:solidFill>
                  <a:srgbClr val="000000"/>
                </a:solidFill>
                <a:latin typeface="HGS創英角ｺﾞｼｯｸUB" pitchFamily="50" charset="-128"/>
                <a:ea typeface="HGS創英角ｺﾞｼｯｸUB" pitchFamily="50" charset="-128"/>
              </a:rPr>
              <a:t>1400km</a:t>
            </a:r>
            <a:r>
              <a:rPr lang="ja-JP" altLang="en-US" sz="1400" dirty="0">
                <a:solidFill>
                  <a:srgbClr val="000000"/>
                </a:solidFill>
                <a:latin typeface="HGS創英角ｺﾞｼｯｸUB" pitchFamily="50" charset="-128"/>
                <a:ea typeface="HGS創英角ｺﾞｼｯｸUB" pitchFamily="50" charset="-128"/>
              </a:rPr>
              <a:t>（</a:t>
            </a:r>
            <a:r>
              <a:rPr lang="en-US" altLang="ja-JP" sz="1400" dirty="0">
                <a:solidFill>
                  <a:srgbClr val="000000"/>
                </a:solidFill>
                <a:latin typeface="HGS創英角ｺﾞｼｯｸUB" pitchFamily="50" charset="-128"/>
                <a:ea typeface="HGS創英角ｺﾞｼｯｸUB" pitchFamily="50" charset="-128"/>
              </a:rPr>
              <a:t>Short-wavelength infrared</a:t>
            </a:r>
            <a:r>
              <a:rPr lang="ja-JP" altLang="en-US" sz="1400" dirty="0">
                <a:solidFill>
                  <a:srgbClr val="000000"/>
                </a:solidFill>
                <a:latin typeface="HGS創英角ｺﾞｼｯｸUB" pitchFamily="50" charset="-128"/>
                <a:ea typeface="HGS創英角ｺﾞｼｯｸUB" pitchFamily="50" charset="-128"/>
              </a:rPr>
              <a:t>・</a:t>
            </a:r>
            <a:r>
              <a:rPr lang="en-US" altLang="ja-JP" sz="1400" dirty="0">
                <a:solidFill>
                  <a:srgbClr val="000000"/>
                </a:solidFill>
                <a:latin typeface="HGS創英角ｺﾞｼｯｸUB" pitchFamily="50" charset="-128"/>
                <a:ea typeface="HGS創英角ｺﾞｼｯｸUB" pitchFamily="50" charset="-128"/>
              </a:rPr>
              <a:t>Thermal infrared</a:t>
            </a:r>
            <a:r>
              <a:rPr lang="ja-JP" altLang="en-US" sz="1400" dirty="0">
                <a:solidFill>
                  <a:srgbClr val="000000"/>
                </a:solidFill>
                <a:latin typeface="HGS創英角ｺﾞｼｯｸUB" pitchFamily="50" charset="-128"/>
                <a:ea typeface="HGS創英角ｺﾞｼｯｸUB" pitchFamily="50" charset="-128"/>
              </a:rPr>
              <a:t>）</a:t>
            </a:r>
          </a:p>
        </p:txBody>
      </p:sp>
      <p:sp>
        <p:nvSpPr>
          <p:cNvPr id="94231" name="Line 21"/>
          <p:cNvSpPr>
            <a:spLocks noChangeShapeType="1"/>
          </p:cNvSpPr>
          <p:nvPr/>
        </p:nvSpPr>
        <p:spPr bwMode="auto">
          <a:xfrm flipV="1">
            <a:off x="4511675" y="3697611"/>
            <a:ext cx="731838" cy="320675"/>
          </a:xfrm>
          <a:prstGeom prst="line">
            <a:avLst/>
          </a:prstGeom>
          <a:noFill/>
          <a:ln w="1905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200" dirty="0">
              <a:solidFill>
                <a:srgbClr val="000000"/>
              </a:solidFill>
              <a:latin typeface="Century Gothic" pitchFamily="34" charset="0"/>
              <a:ea typeface="HGP創英角ｺﾞｼｯｸUB" pitchFamily="50" charset="-128"/>
            </a:endParaRPr>
          </a:p>
        </p:txBody>
      </p:sp>
      <p:sp>
        <p:nvSpPr>
          <p:cNvPr id="94232" name="Line 22"/>
          <p:cNvSpPr>
            <a:spLocks noChangeShapeType="1"/>
          </p:cNvSpPr>
          <p:nvPr/>
        </p:nvSpPr>
        <p:spPr bwMode="auto">
          <a:xfrm>
            <a:off x="3078164" y="2060848"/>
            <a:ext cx="1023937" cy="1414512"/>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200" dirty="0">
              <a:solidFill>
                <a:srgbClr val="000000"/>
              </a:solidFill>
              <a:latin typeface="Century Gothic" pitchFamily="34" charset="0"/>
              <a:ea typeface="HGP創英角ｺﾞｼｯｸUB" pitchFamily="50" charset="-128"/>
            </a:endParaRPr>
          </a:p>
        </p:txBody>
      </p:sp>
      <p:sp>
        <p:nvSpPr>
          <p:cNvPr id="94233" name="Line 23"/>
          <p:cNvSpPr>
            <a:spLocks noChangeShapeType="1"/>
          </p:cNvSpPr>
          <p:nvPr/>
        </p:nvSpPr>
        <p:spPr bwMode="auto">
          <a:xfrm>
            <a:off x="3263900" y="1973497"/>
            <a:ext cx="2032000" cy="1570126"/>
          </a:xfrm>
          <a:prstGeom prst="line">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200" dirty="0">
              <a:solidFill>
                <a:srgbClr val="000000"/>
              </a:solidFill>
              <a:latin typeface="Century Gothic" pitchFamily="34" charset="0"/>
              <a:ea typeface="HGP創英角ｺﾞｼｯｸUB" pitchFamily="50" charset="-128"/>
            </a:endParaRPr>
          </a:p>
        </p:txBody>
      </p:sp>
      <p:sp>
        <p:nvSpPr>
          <p:cNvPr id="94234" name="Line 24"/>
          <p:cNvSpPr>
            <a:spLocks noChangeShapeType="1"/>
          </p:cNvSpPr>
          <p:nvPr/>
        </p:nvSpPr>
        <p:spPr bwMode="auto">
          <a:xfrm flipH="1">
            <a:off x="4589463" y="3915099"/>
            <a:ext cx="201612" cy="3651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1200" dirty="0">
              <a:solidFill>
                <a:srgbClr val="000000"/>
              </a:solidFill>
              <a:latin typeface="Century Gothic" pitchFamily="34" charset="0"/>
              <a:ea typeface="HGP創英角ｺﾞｼｯｸUB" pitchFamily="50" charset="-128"/>
            </a:endParaRPr>
          </a:p>
        </p:txBody>
      </p:sp>
      <p:sp>
        <p:nvSpPr>
          <p:cNvPr id="94235" name="Text Box 25"/>
          <p:cNvSpPr txBox="1">
            <a:spLocks noChangeArrowheads="1"/>
          </p:cNvSpPr>
          <p:nvPr/>
        </p:nvSpPr>
        <p:spPr bwMode="auto">
          <a:xfrm>
            <a:off x="3701554" y="4587764"/>
            <a:ext cx="5823446"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000" rIns="54000"/>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fontAlgn="base" hangingPunct="1">
              <a:spcBef>
                <a:spcPct val="50000"/>
              </a:spcBef>
              <a:spcAft>
                <a:spcPct val="0"/>
              </a:spcAft>
              <a:buFontTx/>
              <a:buNone/>
            </a:pPr>
            <a:r>
              <a:rPr lang="en-US" altLang="ja-JP" sz="1400" dirty="0">
                <a:solidFill>
                  <a:srgbClr val="CC0000"/>
                </a:solidFill>
                <a:latin typeface="HGS創英角ｺﾞｼｯｸUB" pitchFamily="50" charset="-128"/>
                <a:ea typeface="HGS創英角ｺﾞｼｯｸUB" pitchFamily="50" charset="-128"/>
              </a:rPr>
              <a:t>⇒SGLI observes the whole globe at least once every 2 days.</a:t>
            </a:r>
          </a:p>
        </p:txBody>
      </p:sp>
      <p:sp>
        <p:nvSpPr>
          <p:cNvPr id="94236" name="Rectangle 26"/>
          <p:cNvSpPr>
            <a:spLocks noChangeArrowheads="1"/>
          </p:cNvSpPr>
          <p:nvPr/>
        </p:nvSpPr>
        <p:spPr bwMode="auto">
          <a:xfrm>
            <a:off x="5601072" y="1636947"/>
            <a:ext cx="174466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fontAlgn="base" hangingPunct="1">
              <a:spcBef>
                <a:spcPct val="0"/>
              </a:spcBef>
              <a:spcAft>
                <a:spcPct val="0"/>
              </a:spcAft>
              <a:buFontTx/>
              <a:buNone/>
            </a:pPr>
            <a:r>
              <a:rPr lang="en-US" altLang="ja-JP" sz="1400" dirty="0">
                <a:solidFill>
                  <a:srgbClr val="000000"/>
                </a:solidFill>
              </a:rPr>
              <a:t>(</a:t>
            </a:r>
            <a:r>
              <a:rPr lang="en-US" altLang="ja-JP" sz="1400" dirty="0">
                <a:solidFill>
                  <a:srgbClr val="CC0000"/>
                </a:solidFill>
                <a:latin typeface="HGP創英角ｺﾞｼｯｸUB" pitchFamily="50" charset="-128"/>
                <a:ea typeface="HGP創英角ｺﾞｼｯｸUB" pitchFamily="50" charset="-128"/>
              </a:rPr>
              <a:t>250m res</a:t>
            </a:r>
            <a:r>
              <a:rPr lang="ja-JP" altLang="en-US" sz="1400" dirty="0">
                <a:solidFill>
                  <a:srgbClr val="CC0000"/>
                </a:solidFill>
                <a:latin typeface="HGP創英角ｺﾞｼｯｸUB" pitchFamily="50" charset="-128"/>
                <a:ea typeface="HGP創英角ｺﾞｼｯｸUB" pitchFamily="50" charset="-128"/>
              </a:rPr>
              <a:t>：</a:t>
            </a:r>
            <a:r>
              <a:rPr lang="en-US" altLang="ja-JP" sz="1400" dirty="0">
                <a:solidFill>
                  <a:srgbClr val="CC0000"/>
                </a:solidFill>
                <a:latin typeface="HGP創英角ｺﾞｼｯｸUB" pitchFamily="50" charset="-128"/>
                <a:ea typeface="HGP創英角ｺﾞｼｯｸUB" pitchFamily="50" charset="-128"/>
              </a:rPr>
              <a:t>11 chs</a:t>
            </a:r>
            <a:r>
              <a:rPr lang="en-US" altLang="ja-JP" sz="1400" dirty="0">
                <a:solidFill>
                  <a:srgbClr val="000000"/>
                </a:solidFill>
              </a:rPr>
              <a:t>, </a:t>
            </a:r>
          </a:p>
          <a:p>
            <a:pPr eaLnBrk="1" fontAlgn="base" hangingPunct="1">
              <a:spcBef>
                <a:spcPct val="0"/>
              </a:spcBef>
              <a:spcAft>
                <a:spcPct val="0"/>
              </a:spcAft>
              <a:buFontTx/>
              <a:buNone/>
            </a:pPr>
            <a:r>
              <a:rPr lang="en-US" altLang="ja-JP" sz="1400" dirty="0">
                <a:solidFill>
                  <a:srgbClr val="000000"/>
                </a:solidFill>
              </a:rPr>
              <a:t> 500m res</a:t>
            </a:r>
            <a:r>
              <a:rPr lang="ja-JP" altLang="en-US" sz="1400" dirty="0">
                <a:solidFill>
                  <a:srgbClr val="000000"/>
                </a:solidFill>
              </a:rPr>
              <a:t>：</a:t>
            </a:r>
            <a:r>
              <a:rPr lang="en-US" altLang="ja-JP" sz="1400" dirty="0">
                <a:solidFill>
                  <a:srgbClr val="000000"/>
                </a:solidFill>
              </a:rPr>
              <a:t>2 chs, </a:t>
            </a:r>
          </a:p>
          <a:p>
            <a:pPr eaLnBrk="1" fontAlgn="base" hangingPunct="1">
              <a:spcBef>
                <a:spcPct val="0"/>
              </a:spcBef>
              <a:spcAft>
                <a:spcPct val="0"/>
              </a:spcAft>
              <a:buFontTx/>
              <a:buNone/>
            </a:pPr>
            <a:r>
              <a:rPr lang="en-US" altLang="ja-JP" sz="1400" dirty="0">
                <a:solidFill>
                  <a:srgbClr val="000000"/>
                </a:solidFill>
              </a:rPr>
              <a:t> 1km res</a:t>
            </a:r>
            <a:r>
              <a:rPr lang="ja-JP" altLang="en-US" sz="1400" dirty="0">
                <a:solidFill>
                  <a:srgbClr val="000000"/>
                </a:solidFill>
              </a:rPr>
              <a:t>： </a:t>
            </a:r>
            <a:r>
              <a:rPr lang="en-US" altLang="ja-JP" sz="1400" dirty="0">
                <a:solidFill>
                  <a:srgbClr val="000000"/>
                </a:solidFill>
              </a:rPr>
              <a:t>4 chs</a:t>
            </a:r>
            <a:r>
              <a:rPr lang="ja-JP" altLang="en-US" sz="1400" dirty="0">
                <a:solidFill>
                  <a:srgbClr val="000000"/>
                </a:solidFill>
              </a:rPr>
              <a:t>）</a:t>
            </a:r>
          </a:p>
        </p:txBody>
      </p:sp>
      <p:pic>
        <p:nvPicPr>
          <p:cNvPr id="94237" name="Picture 29" descr="A2GL10304_06_opp_mol_new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9189" y="2204864"/>
            <a:ext cx="19589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38" name="Picture 30" descr="AROP_euro_apr03_sm5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9076" y="2465711"/>
            <a:ext cx="177482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39" name="Picture 28" descr="molmap_Muramatsu_NPP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1814" y="1932310"/>
            <a:ext cx="2124075" cy="155575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4240" name="AutoShape 27"/>
          <p:cNvSpPr>
            <a:spLocks noChangeArrowheads="1"/>
          </p:cNvSpPr>
          <p:nvPr/>
        </p:nvSpPr>
        <p:spPr bwMode="auto">
          <a:xfrm>
            <a:off x="7196138" y="3356992"/>
            <a:ext cx="2197100" cy="792088"/>
          </a:xfrm>
          <a:prstGeom prst="roundRect">
            <a:avLst>
              <a:gd name="adj" fmla="val 16667"/>
            </a:avLst>
          </a:prstGeom>
          <a:solidFill>
            <a:srgbClr val="FFFF99">
              <a:alpha val="79999"/>
            </a:srgbClr>
          </a:solidFill>
          <a:ln w="9525">
            <a:solidFill>
              <a:schemeClr val="tx1"/>
            </a:solidFill>
            <a:round/>
            <a:headEnd/>
            <a:tailEnd/>
          </a:ln>
        </p:spPr>
        <p:txBody>
          <a:bodyPr lIns="54000" tIns="10800" rIns="54000"/>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fontAlgn="base" hangingPunct="1">
              <a:spcBef>
                <a:spcPct val="0"/>
              </a:spcBef>
              <a:spcAft>
                <a:spcPct val="0"/>
              </a:spcAft>
              <a:buFontTx/>
              <a:buNone/>
            </a:pPr>
            <a:r>
              <a:rPr lang="en-US" altLang="ja-JP" sz="1200" b="1" dirty="0">
                <a:solidFill>
                  <a:srgbClr val="000000"/>
                </a:solidFill>
                <a:ea typeface="HGS創英角ｺﾞｼｯｸUB" pitchFamily="50" charset="-128"/>
              </a:rPr>
              <a:t>Estimation of marine production, Obs. of vegetation, clouds, water flow, or ocean currents</a:t>
            </a:r>
            <a:endParaRPr lang="ja-JP" altLang="en-US" sz="1200" b="1" dirty="0">
              <a:solidFill>
                <a:srgbClr val="000000"/>
              </a:solidFill>
              <a:ea typeface="HGS創英角ｺﾞｼｯｸUB" pitchFamily="50" charset="-128"/>
            </a:endParaRPr>
          </a:p>
        </p:txBody>
      </p:sp>
      <p:sp>
        <p:nvSpPr>
          <p:cNvPr id="94241" name="AutoShape 33"/>
          <p:cNvSpPr>
            <a:spLocks noChangeArrowheads="1"/>
          </p:cNvSpPr>
          <p:nvPr/>
        </p:nvSpPr>
        <p:spPr bwMode="auto">
          <a:xfrm>
            <a:off x="531814" y="3697611"/>
            <a:ext cx="2546350" cy="1087511"/>
          </a:xfrm>
          <a:prstGeom prst="roundRect">
            <a:avLst>
              <a:gd name="adj" fmla="val 16667"/>
            </a:avLst>
          </a:prstGeom>
          <a:solidFill>
            <a:srgbClr val="FFFF99">
              <a:alpha val="79999"/>
            </a:srgbClr>
          </a:solidFill>
          <a:ln w="9525">
            <a:solidFill>
              <a:schemeClr val="tx1"/>
            </a:solidFill>
            <a:round/>
            <a:headEnd/>
            <a:tailEnd/>
          </a:ln>
        </p:spPr>
        <p:txBody>
          <a:bodyPr wrap="none" tIns="10800"/>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fontAlgn="base" hangingPunct="1">
              <a:lnSpc>
                <a:spcPct val="95000"/>
              </a:lnSpc>
              <a:spcBef>
                <a:spcPct val="0"/>
              </a:spcBef>
              <a:spcAft>
                <a:spcPct val="0"/>
              </a:spcAft>
              <a:buFontTx/>
              <a:buNone/>
            </a:pPr>
            <a:r>
              <a:rPr lang="en-US" altLang="ja-JP" sz="1800">
                <a:solidFill>
                  <a:srgbClr val="000000"/>
                </a:solidFill>
                <a:latin typeface="HGS創英角ｺﾞｼｯｸUB" pitchFamily="50" charset="-128"/>
                <a:ea typeface="HGS創英角ｺﾞｼｯｸUB" pitchFamily="50" charset="-128"/>
              </a:rPr>
              <a:t>Understanding </a:t>
            </a:r>
            <a:r>
              <a:rPr lang="en-US" altLang="ja-JP" sz="1800" dirty="0">
                <a:solidFill>
                  <a:srgbClr val="000000"/>
                </a:solidFill>
                <a:latin typeface="HGS創英角ｺﾞｼｯｸUB" pitchFamily="50" charset="-128"/>
                <a:ea typeface="HGS創英角ｺﾞｼｯｸUB" pitchFamily="50" charset="-128"/>
              </a:rPr>
              <a:t>changes</a:t>
            </a:r>
          </a:p>
          <a:p>
            <a:pPr algn="ctr" eaLnBrk="1" fontAlgn="base" hangingPunct="1">
              <a:lnSpc>
                <a:spcPct val="95000"/>
              </a:lnSpc>
              <a:spcBef>
                <a:spcPct val="0"/>
              </a:spcBef>
              <a:spcAft>
                <a:spcPct val="0"/>
              </a:spcAft>
              <a:buFontTx/>
              <a:buNone/>
            </a:pPr>
            <a:r>
              <a:rPr lang="en-US" altLang="ja-JP" sz="1800" dirty="0">
                <a:solidFill>
                  <a:srgbClr val="000000"/>
                </a:solidFill>
                <a:latin typeface="HGS創英角ｺﾞｼｯｸUB" pitchFamily="50" charset="-128"/>
                <a:ea typeface="HGS創英角ｺﾞｼｯｸUB" pitchFamily="50" charset="-128"/>
              </a:rPr>
              <a:t> in biomass, </a:t>
            </a:r>
          </a:p>
          <a:p>
            <a:pPr algn="ctr" eaLnBrk="1" fontAlgn="base" hangingPunct="1">
              <a:lnSpc>
                <a:spcPct val="95000"/>
              </a:lnSpc>
              <a:spcBef>
                <a:spcPct val="0"/>
              </a:spcBef>
              <a:spcAft>
                <a:spcPct val="0"/>
              </a:spcAft>
              <a:buFontTx/>
              <a:buNone/>
            </a:pPr>
            <a:r>
              <a:rPr lang="en-US" altLang="ja-JP" sz="1800" dirty="0">
                <a:solidFill>
                  <a:srgbClr val="000000"/>
                </a:solidFill>
                <a:latin typeface="HGS創英角ｺﾞｼｯｸUB" pitchFamily="50" charset="-128"/>
                <a:ea typeface="HGS創英角ｺﾞｼｯｸUB" pitchFamily="50" charset="-128"/>
              </a:rPr>
              <a:t>aerosols or </a:t>
            </a:r>
            <a:r>
              <a:rPr lang="en-US" altLang="ja-JP" sz="1800">
                <a:solidFill>
                  <a:srgbClr val="000000"/>
                </a:solidFill>
                <a:latin typeface="HGS創英角ｺﾞｼｯｸUB" pitchFamily="50" charset="-128"/>
                <a:ea typeface="HGS創英角ｺﾞｼｯｸUB" pitchFamily="50" charset="-128"/>
              </a:rPr>
              <a:t>land cover</a:t>
            </a:r>
            <a:endParaRPr lang="en-US" altLang="ja-JP" sz="1800" dirty="0">
              <a:solidFill>
                <a:srgbClr val="000000"/>
              </a:solidFill>
              <a:latin typeface="HGS創英角ｺﾞｼｯｸUB" pitchFamily="50" charset="-128"/>
              <a:ea typeface="HGS創英角ｺﾞｼｯｸUB" pitchFamily="50" charset="-128"/>
            </a:endParaRPr>
          </a:p>
        </p:txBody>
      </p:sp>
    </p:spTree>
    <p:extLst>
      <p:ext uri="{BB962C8B-B14F-4D97-AF65-F5344CB8AC3E}">
        <p14:creationId xmlns:p14="http://schemas.microsoft.com/office/powerpoint/2010/main" val="713075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2" descr="D:\Document_murakami\SGLI\POLDER2_AOT_sano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4018" y="3202645"/>
            <a:ext cx="3778250"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6" descr="A2GL1030601_gmaAvm_c121_tau_380_trn"/>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494" y="3234395"/>
            <a:ext cx="3922713"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8"/>
          <p:cNvSpPr>
            <a:spLocks noChangeArrowheads="1"/>
          </p:cNvSpPr>
          <p:nvPr/>
        </p:nvSpPr>
        <p:spPr bwMode="auto">
          <a:xfrm>
            <a:off x="722368" y="5888695"/>
            <a:ext cx="40068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ts val="0"/>
              </a:spcBef>
              <a:spcAft>
                <a:spcPts val="0"/>
              </a:spcAft>
            </a:pPr>
            <a:r>
              <a:rPr lang="en-US" altLang="ja-JP" sz="1400">
                <a:solidFill>
                  <a:prstClr val="black"/>
                </a:solidFill>
                <a:cs typeface="Arial" panose="020B0604020202020204" pitchFamily="34" charset="0"/>
              </a:rPr>
              <a:t>Global aerosol optical thickness in June 2003 using the GLI Near-UV (380nm) channel (NIR is used for the ocean area)</a:t>
            </a:r>
          </a:p>
        </p:txBody>
      </p:sp>
      <p:sp>
        <p:nvSpPr>
          <p:cNvPr id="20485" name="Rectangle 9"/>
          <p:cNvSpPr>
            <a:spLocks noChangeArrowheads="1"/>
          </p:cNvSpPr>
          <p:nvPr/>
        </p:nvSpPr>
        <p:spPr bwMode="auto">
          <a:xfrm>
            <a:off x="5037194" y="5928383"/>
            <a:ext cx="39528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ts val="0"/>
              </a:spcBef>
              <a:spcAft>
                <a:spcPts val="0"/>
              </a:spcAft>
            </a:pPr>
            <a:r>
              <a:rPr lang="en-US" altLang="ja-JP" sz="1400">
                <a:solidFill>
                  <a:prstClr val="black"/>
                </a:solidFill>
                <a:cs typeface="Arial" panose="020B0604020202020204" pitchFamily="34" charset="0"/>
              </a:rPr>
              <a:t>Global aerosol optical thickness in June 2003 using POLDER-2 polarization reflectance (provided by T. Sano, Kinki Univ.)</a:t>
            </a:r>
          </a:p>
        </p:txBody>
      </p:sp>
      <p:sp>
        <p:nvSpPr>
          <p:cNvPr id="20486" name="Text Box 10"/>
          <p:cNvSpPr txBox="1">
            <a:spLocks noChangeArrowheads="1"/>
          </p:cNvSpPr>
          <p:nvPr/>
        </p:nvSpPr>
        <p:spPr bwMode="auto">
          <a:xfrm>
            <a:off x="3619557" y="5209246"/>
            <a:ext cx="1056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50000"/>
              </a:spcBef>
              <a:spcAft>
                <a:spcPts val="0"/>
              </a:spcAft>
            </a:pPr>
            <a:r>
              <a:rPr lang="en-US" altLang="ja-JP" sz="1200">
                <a:solidFill>
                  <a:prstClr val="black"/>
                </a:solidFill>
                <a:cs typeface="Arial" panose="020B0604020202020204" pitchFamily="34" charset="0"/>
              </a:rPr>
              <a:t>JAXA/EORC</a:t>
            </a:r>
          </a:p>
        </p:txBody>
      </p:sp>
      <p:sp>
        <p:nvSpPr>
          <p:cNvPr id="20487" name="Rectangle 11"/>
          <p:cNvSpPr>
            <a:spLocks noChangeArrowheads="1"/>
          </p:cNvSpPr>
          <p:nvPr/>
        </p:nvSpPr>
        <p:spPr bwMode="auto">
          <a:xfrm>
            <a:off x="1611368" y="2891496"/>
            <a:ext cx="19030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82563" indent="-182563"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ts val="0"/>
              </a:spcBef>
              <a:spcAft>
                <a:spcPts val="0"/>
              </a:spcAft>
            </a:pPr>
            <a:r>
              <a:rPr lang="en-US" altLang="ja-JP" sz="1800" dirty="0">
                <a:solidFill>
                  <a:prstClr val="black"/>
                </a:solidFill>
                <a:cs typeface="Arial" panose="020B0604020202020204" pitchFamily="34" charset="0"/>
              </a:rPr>
              <a:t>Near-UV aerosol</a:t>
            </a:r>
          </a:p>
        </p:txBody>
      </p:sp>
      <p:sp>
        <p:nvSpPr>
          <p:cNvPr id="20488" name="Rectangle 12"/>
          <p:cNvSpPr>
            <a:spLocks noChangeArrowheads="1"/>
          </p:cNvSpPr>
          <p:nvPr/>
        </p:nvSpPr>
        <p:spPr bwMode="auto">
          <a:xfrm>
            <a:off x="5700769" y="2877207"/>
            <a:ext cx="22108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82563" indent="-182563"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ts val="0"/>
              </a:spcBef>
              <a:spcAft>
                <a:spcPts val="0"/>
              </a:spcAft>
            </a:pPr>
            <a:r>
              <a:rPr lang="en-US" altLang="ja-JP" sz="1800" dirty="0">
                <a:solidFill>
                  <a:prstClr val="black"/>
                </a:solidFill>
                <a:cs typeface="Arial" panose="020B0604020202020204" pitchFamily="34" charset="0"/>
              </a:rPr>
              <a:t>Polarization aerosol</a:t>
            </a:r>
          </a:p>
        </p:txBody>
      </p:sp>
      <p:sp>
        <p:nvSpPr>
          <p:cNvPr id="3" name="タイトル 2"/>
          <p:cNvSpPr>
            <a:spLocks noGrp="1"/>
          </p:cNvSpPr>
          <p:nvPr>
            <p:ph type="title"/>
          </p:nvPr>
        </p:nvSpPr>
        <p:spPr>
          <a:xfrm>
            <a:off x="341314" y="298550"/>
            <a:ext cx="7935583" cy="344387"/>
          </a:xfrm>
        </p:spPr>
        <p:txBody>
          <a:bodyPr/>
          <a:lstStyle/>
          <a:p>
            <a:pPr algn="ctr"/>
            <a:r>
              <a:rPr lang="en-US" altLang="ja-JP" dirty="0">
                <a:effectLst/>
                <a:latin typeface="Arial" panose="020B0604020202020204" pitchFamily="34" charset="0"/>
                <a:cs typeface="Arial" panose="020B0604020202020204" pitchFamily="34" charset="0"/>
              </a:rPr>
              <a:t>GCOM-C Observation Products</a:t>
            </a:r>
            <a:endParaRPr kumimoji="1" lang="ja-JP" altLang="en-US" dirty="0">
              <a:effectLst/>
              <a:latin typeface="Arial" panose="020B0604020202020204" pitchFamily="34" charset="0"/>
              <a:cs typeface="Arial" panose="020B0604020202020204" pitchFamily="34" charset="0"/>
            </a:endParaRPr>
          </a:p>
        </p:txBody>
      </p:sp>
      <p:sp>
        <p:nvSpPr>
          <p:cNvPr id="20490" name="Text Box 3"/>
          <p:cNvSpPr txBox="1">
            <a:spLocks noChangeArrowheads="1"/>
          </p:cNvSpPr>
          <p:nvPr/>
        </p:nvSpPr>
        <p:spPr bwMode="auto">
          <a:xfrm>
            <a:off x="524809" y="1419509"/>
            <a:ext cx="9012892" cy="1457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spAutoFit/>
          </a:bodyPr>
          <a:lstStyle>
            <a:lvl1pPr marL="182563" indent="-182563"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ts val="600"/>
              </a:spcBef>
              <a:spcAft>
                <a:spcPts val="0"/>
              </a:spcAft>
              <a:buFontTx/>
              <a:buChar char="•"/>
            </a:pPr>
            <a:r>
              <a:rPr lang="en-US" altLang="ja-JP" sz="1600" dirty="0">
                <a:solidFill>
                  <a:prstClr val="black"/>
                </a:solidFill>
                <a:ea typeface="HGS創英角ｺﾞｼｯｸUB" panose="020B0900000000000000" pitchFamily="50" charset="-128"/>
                <a:cs typeface="Arial" panose="020B0604020202020204" pitchFamily="34" charset="0"/>
              </a:rPr>
              <a:t>Not only over the ocean, SGLI will estimate </a:t>
            </a:r>
            <a:r>
              <a:rPr lang="en-US" altLang="ja-JP" sz="1600" dirty="0">
                <a:solidFill>
                  <a:srgbClr val="FF3300"/>
                </a:solidFill>
                <a:ea typeface="HGS創英角ｺﾞｼｯｸUB" panose="020B0900000000000000" pitchFamily="50" charset="-128"/>
                <a:cs typeface="Arial" panose="020B0604020202020204" pitchFamily="34" charset="0"/>
              </a:rPr>
              <a:t>land-area aerosols using </a:t>
            </a:r>
            <a:r>
              <a:rPr lang="en-US" altLang="ja-JP" sz="1600" u="sng" dirty="0">
                <a:solidFill>
                  <a:srgbClr val="FF3300"/>
                </a:solidFill>
                <a:ea typeface="HGS創英角ｺﾞｼｯｸUB" panose="020B0900000000000000" pitchFamily="50" charset="-128"/>
                <a:cs typeface="Arial" panose="020B0604020202020204" pitchFamily="34" charset="0"/>
              </a:rPr>
              <a:t>near-UV (380nm)</a:t>
            </a:r>
            <a:r>
              <a:rPr lang="en-US" altLang="ja-JP" sz="1600" dirty="0">
                <a:solidFill>
                  <a:srgbClr val="FF3300"/>
                </a:solidFill>
                <a:ea typeface="HGS創英角ｺﾞｼｯｸUB" panose="020B0900000000000000" pitchFamily="50" charset="-128"/>
                <a:cs typeface="Arial" panose="020B0604020202020204" pitchFamily="34" charset="0"/>
              </a:rPr>
              <a:t> and </a:t>
            </a:r>
            <a:r>
              <a:rPr lang="en-US" altLang="ja-JP" sz="1600" u="sng" dirty="0">
                <a:solidFill>
                  <a:srgbClr val="FF3300"/>
                </a:solidFill>
                <a:ea typeface="HGS創英角ｺﾞｼｯｸUB" panose="020B0900000000000000" pitchFamily="50" charset="-128"/>
                <a:cs typeface="Arial" panose="020B0604020202020204" pitchFamily="34" charset="0"/>
              </a:rPr>
              <a:t>polarization</a:t>
            </a:r>
            <a:r>
              <a:rPr lang="en-US" altLang="ja-JP" sz="1600" dirty="0">
                <a:solidFill>
                  <a:srgbClr val="FF3300"/>
                </a:solidFill>
                <a:ea typeface="HGS創英角ｺﾞｼｯｸUB" panose="020B0900000000000000" pitchFamily="50" charset="-128"/>
                <a:cs typeface="Arial" panose="020B0604020202020204" pitchFamily="34" charset="0"/>
              </a:rPr>
              <a:t> channels</a:t>
            </a:r>
            <a:r>
              <a:rPr lang="en-US" altLang="ja-JP" sz="1600" dirty="0">
                <a:solidFill>
                  <a:prstClr val="black"/>
                </a:solidFill>
                <a:ea typeface="HGS創英角ｺﾞｼｯｸUB" panose="020B0900000000000000" pitchFamily="50" charset="-128"/>
                <a:cs typeface="Arial" panose="020B0604020202020204" pitchFamily="34" charset="0"/>
              </a:rPr>
              <a:t> which are more sensitive to atmosphere scattering rather than land surface reflection</a:t>
            </a:r>
          </a:p>
          <a:p>
            <a:pPr eaLnBrk="1" fontAlgn="auto" hangingPunct="1">
              <a:spcBef>
                <a:spcPts val="600"/>
              </a:spcBef>
              <a:spcAft>
                <a:spcPts val="0"/>
              </a:spcAft>
              <a:buFontTx/>
              <a:buChar char="•"/>
            </a:pPr>
            <a:r>
              <a:rPr lang="en-US" altLang="ja-JP" sz="1600" dirty="0">
                <a:solidFill>
                  <a:prstClr val="black"/>
                </a:solidFill>
                <a:ea typeface="HGS創英角ｺﾞｼｯｸUB" panose="020B0900000000000000" pitchFamily="50" charset="-128"/>
                <a:cs typeface="Arial" panose="020B0604020202020204" pitchFamily="34" charset="0"/>
              </a:rPr>
              <a:t>Combination of aerosol absorption by Near-UV and fine-mode aerosol properties by polarization</a:t>
            </a:r>
          </a:p>
          <a:p>
            <a:pPr eaLnBrk="1" fontAlgn="auto" hangingPunct="1">
              <a:spcBef>
                <a:spcPts val="600"/>
              </a:spcBef>
              <a:spcAft>
                <a:spcPts val="0"/>
              </a:spcAft>
              <a:buFontTx/>
              <a:buChar char="•"/>
            </a:pPr>
            <a:r>
              <a:rPr lang="en-US" altLang="ja-JP" sz="1600" dirty="0">
                <a:solidFill>
                  <a:prstClr val="black"/>
                </a:solidFill>
                <a:ea typeface="HGS創英角ｺﾞｼｯｸUB" panose="020B0900000000000000" pitchFamily="50" charset="-128"/>
                <a:cs typeface="Arial" panose="020B0604020202020204" pitchFamily="34" charset="0"/>
              </a:rPr>
              <a:t>They will improve the atmospheric correction</a:t>
            </a:r>
          </a:p>
        </p:txBody>
      </p:sp>
      <p:sp>
        <p:nvSpPr>
          <p:cNvPr id="2" name="正方形/長方形 1"/>
          <p:cNvSpPr/>
          <p:nvPr/>
        </p:nvSpPr>
        <p:spPr>
          <a:xfrm>
            <a:off x="2328303" y="746126"/>
            <a:ext cx="4476546" cy="369332"/>
          </a:xfrm>
          <a:prstGeom prst="rect">
            <a:avLst/>
          </a:prstGeom>
        </p:spPr>
        <p:txBody>
          <a:bodyPr wrap="none">
            <a:spAutoFit/>
          </a:bodyPr>
          <a:lstStyle/>
          <a:p>
            <a:pPr fontAlgn="auto">
              <a:spcBef>
                <a:spcPts val="0"/>
              </a:spcBef>
              <a:spcAft>
                <a:spcPts val="0"/>
              </a:spcAft>
              <a:defRPr/>
            </a:pPr>
            <a:r>
              <a:rPr lang="en-US" altLang="ja-JP" sz="1800" dirty="0">
                <a:solidFill>
                  <a:srgbClr val="0066FF"/>
                </a:solidFill>
                <a:cs typeface="Arial" panose="020B0604020202020204" pitchFamily="34" charset="0"/>
              </a:rPr>
              <a:t>Land aerosol by Near-UV and polarization</a:t>
            </a:r>
          </a:p>
        </p:txBody>
      </p:sp>
    </p:spTree>
    <p:extLst>
      <p:ext uri="{BB962C8B-B14F-4D97-AF65-F5344CB8AC3E}">
        <p14:creationId xmlns:p14="http://schemas.microsoft.com/office/powerpoint/2010/main" val="782847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D:\Document_murakami\SGLI\GCOMC1_201206.png"/>
          <p:cNvPicPr>
            <a:picLocks noChangeAspect="1" noChangeArrowheads="1"/>
          </p:cNvPicPr>
          <p:nvPr/>
        </p:nvPicPr>
        <p:blipFill>
          <a:blip r:embed="rId3" cstate="print"/>
          <a:srcRect l="793" b="1585"/>
          <a:stretch>
            <a:fillRect/>
          </a:stretch>
        </p:blipFill>
        <p:spPr bwMode="auto">
          <a:xfrm rot="813528">
            <a:off x="527050" y="1032995"/>
            <a:ext cx="2643188" cy="1314450"/>
          </a:xfrm>
          <a:prstGeom prst="rect">
            <a:avLst/>
          </a:prstGeom>
          <a:noFill/>
          <a:ln w="9525">
            <a:noFill/>
            <a:miter lim="800000"/>
            <a:headEnd/>
            <a:tailEnd/>
          </a:ln>
        </p:spPr>
      </p:pic>
      <p:pic>
        <p:nvPicPr>
          <p:cNvPr id="10244" name="Picture 2" descr="VNI_NP"/>
          <p:cNvPicPr>
            <a:picLocks noChangeAspect="1" noChangeArrowheads="1"/>
          </p:cNvPicPr>
          <p:nvPr/>
        </p:nvPicPr>
        <p:blipFill>
          <a:blip r:embed="rId4" cstate="print"/>
          <a:srcRect/>
          <a:stretch>
            <a:fillRect/>
          </a:stretch>
        </p:blipFill>
        <p:spPr bwMode="auto">
          <a:xfrm>
            <a:off x="7048928" y="714376"/>
            <a:ext cx="1414463" cy="1420813"/>
          </a:xfrm>
          <a:prstGeom prst="rect">
            <a:avLst/>
          </a:prstGeom>
          <a:noFill/>
          <a:ln w="9525">
            <a:noFill/>
            <a:miter lim="800000"/>
            <a:headEnd/>
            <a:tailEnd/>
          </a:ln>
        </p:spPr>
      </p:pic>
      <p:pic>
        <p:nvPicPr>
          <p:cNvPr id="10245" name="Picture 3" descr="VNI_P"/>
          <p:cNvPicPr>
            <a:picLocks noChangeAspect="1" noChangeArrowheads="1"/>
          </p:cNvPicPr>
          <p:nvPr/>
        </p:nvPicPr>
        <p:blipFill>
          <a:blip r:embed="rId5" cstate="print"/>
          <a:srcRect/>
          <a:stretch>
            <a:fillRect/>
          </a:stretch>
        </p:blipFill>
        <p:spPr bwMode="auto">
          <a:xfrm rot="10262923">
            <a:off x="6908801" y="2013527"/>
            <a:ext cx="1609725" cy="1730375"/>
          </a:xfrm>
          <a:prstGeom prst="rect">
            <a:avLst/>
          </a:prstGeom>
          <a:noFill/>
          <a:ln w="9525">
            <a:noFill/>
            <a:miter lim="800000"/>
            <a:headEnd/>
            <a:tailEnd/>
          </a:ln>
        </p:spPr>
      </p:pic>
      <p:pic>
        <p:nvPicPr>
          <p:cNvPr id="10246" name="Picture 4"/>
          <p:cNvPicPr>
            <a:picLocks noChangeAspect="1" noChangeArrowheads="1"/>
          </p:cNvPicPr>
          <p:nvPr/>
        </p:nvPicPr>
        <p:blipFill>
          <a:blip r:embed="rId6" cstate="print"/>
          <a:srcRect/>
          <a:stretch>
            <a:fillRect/>
          </a:stretch>
        </p:blipFill>
        <p:spPr bwMode="auto">
          <a:xfrm>
            <a:off x="1487616" y="2708921"/>
            <a:ext cx="1984451" cy="1492603"/>
          </a:xfrm>
          <a:prstGeom prst="rect">
            <a:avLst/>
          </a:prstGeom>
          <a:noFill/>
          <a:ln w="9525">
            <a:noFill/>
            <a:miter lim="800000"/>
            <a:headEnd/>
            <a:tailEnd/>
          </a:ln>
        </p:spPr>
      </p:pic>
      <p:pic>
        <p:nvPicPr>
          <p:cNvPr id="10247" name="Picture 5"/>
          <p:cNvPicPr>
            <a:picLocks noChangeAspect="1" noChangeArrowheads="1"/>
          </p:cNvPicPr>
          <p:nvPr/>
        </p:nvPicPr>
        <p:blipFill>
          <a:blip r:embed="rId7" cstate="print"/>
          <a:srcRect/>
          <a:stretch>
            <a:fillRect/>
          </a:stretch>
        </p:blipFill>
        <p:spPr bwMode="auto">
          <a:xfrm>
            <a:off x="3973514" y="1088585"/>
            <a:ext cx="2079625" cy="1557338"/>
          </a:xfrm>
          <a:prstGeom prst="rect">
            <a:avLst/>
          </a:prstGeom>
          <a:noFill/>
          <a:ln w="9525">
            <a:noFill/>
            <a:miter lim="800000"/>
            <a:headEnd/>
            <a:tailEnd/>
          </a:ln>
        </p:spPr>
      </p:pic>
      <p:sp>
        <p:nvSpPr>
          <p:cNvPr id="10248" name="Text Box 22"/>
          <p:cNvSpPr txBox="1">
            <a:spLocks noChangeArrowheads="1"/>
          </p:cNvSpPr>
          <p:nvPr/>
        </p:nvSpPr>
        <p:spPr bwMode="auto">
          <a:xfrm>
            <a:off x="2972781" y="2384671"/>
            <a:ext cx="809625" cy="549275"/>
          </a:xfrm>
          <a:prstGeom prst="rect">
            <a:avLst/>
          </a:prstGeom>
          <a:noFill/>
          <a:ln w="9525">
            <a:noFill/>
            <a:miter lim="800000"/>
            <a:headEnd/>
            <a:tailEnd/>
          </a:ln>
        </p:spPr>
        <p:txBody>
          <a:bodyPr>
            <a:spAutoFit/>
          </a:bodyPr>
          <a:lstStyle/>
          <a:p>
            <a:pPr>
              <a:spcBef>
                <a:spcPct val="50000"/>
              </a:spcBef>
            </a:pPr>
            <a:r>
              <a:rPr lang="en-US" altLang="ja-JP" sz="1000" dirty="0">
                <a:solidFill>
                  <a:srgbClr val="000000"/>
                </a:solidFill>
                <a:ea typeface="HGP教科書体"/>
                <a:cs typeface="Arial" panose="020B0604020202020204" pitchFamily="34" charset="0"/>
              </a:rPr>
              <a:t>Solar calibration window</a:t>
            </a:r>
          </a:p>
        </p:txBody>
      </p:sp>
      <p:sp>
        <p:nvSpPr>
          <p:cNvPr id="10249" name="Text Box 23"/>
          <p:cNvSpPr txBox="1">
            <a:spLocks noChangeArrowheads="1"/>
          </p:cNvSpPr>
          <p:nvPr/>
        </p:nvSpPr>
        <p:spPr bwMode="auto">
          <a:xfrm>
            <a:off x="898075" y="2978950"/>
            <a:ext cx="914033" cy="553998"/>
          </a:xfrm>
          <a:prstGeom prst="rect">
            <a:avLst/>
          </a:prstGeom>
          <a:noFill/>
          <a:ln w="9525">
            <a:noFill/>
            <a:miter lim="800000"/>
            <a:headEnd/>
            <a:tailEnd/>
          </a:ln>
        </p:spPr>
        <p:txBody>
          <a:bodyPr wrap="none">
            <a:spAutoFit/>
          </a:bodyPr>
          <a:lstStyle/>
          <a:p>
            <a:r>
              <a:rPr lang="en-US" altLang="ja-JP" sz="1000" dirty="0">
                <a:solidFill>
                  <a:srgbClr val="000000"/>
                </a:solidFill>
                <a:ea typeface="HGP教科書体"/>
                <a:cs typeface="Arial" panose="020B0604020202020204" pitchFamily="34" charset="0"/>
              </a:rPr>
              <a:t>Earth view </a:t>
            </a:r>
          </a:p>
          <a:p>
            <a:r>
              <a:rPr lang="en-US" altLang="ja-JP" sz="1000" dirty="0">
                <a:solidFill>
                  <a:srgbClr val="000000"/>
                </a:solidFill>
                <a:ea typeface="HGP教科書体"/>
                <a:cs typeface="Arial" panose="020B0604020202020204" pitchFamily="34" charset="0"/>
              </a:rPr>
              <a:t>window</a:t>
            </a:r>
          </a:p>
          <a:p>
            <a:r>
              <a:rPr lang="en-US" altLang="ja-JP" sz="1000" dirty="0">
                <a:solidFill>
                  <a:srgbClr val="000000"/>
                </a:solidFill>
                <a:ea typeface="HGP教科書体"/>
                <a:cs typeface="Arial" panose="020B0604020202020204" pitchFamily="34" charset="0"/>
              </a:rPr>
              <a:t>FOV: 80-deg</a:t>
            </a:r>
          </a:p>
        </p:txBody>
      </p:sp>
      <p:sp>
        <p:nvSpPr>
          <p:cNvPr id="10250" name="Text Box 24"/>
          <p:cNvSpPr txBox="1">
            <a:spLocks noChangeArrowheads="1"/>
          </p:cNvSpPr>
          <p:nvPr/>
        </p:nvSpPr>
        <p:spPr bwMode="auto">
          <a:xfrm>
            <a:off x="918335" y="3654025"/>
            <a:ext cx="832279" cy="369332"/>
          </a:xfrm>
          <a:prstGeom prst="rect">
            <a:avLst/>
          </a:prstGeom>
          <a:noFill/>
          <a:ln w="9525">
            <a:noFill/>
            <a:miter lim="800000"/>
            <a:headEnd/>
            <a:tailEnd/>
          </a:ln>
        </p:spPr>
        <p:txBody>
          <a:bodyPr wrap="none">
            <a:spAutoFit/>
          </a:bodyPr>
          <a:lstStyle/>
          <a:p>
            <a:r>
              <a:rPr lang="en-US" altLang="ja-JP" sz="900" dirty="0">
                <a:solidFill>
                  <a:srgbClr val="000000"/>
                </a:solidFill>
                <a:ea typeface="HGP教科書体"/>
                <a:cs typeface="Arial" panose="020B0604020202020204" pitchFamily="34" charset="0"/>
              </a:rPr>
              <a:t>Deep space </a:t>
            </a:r>
          </a:p>
          <a:p>
            <a:r>
              <a:rPr lang="en-US" altLang="ja-JP" sz="900" dirty="0">
                <a:solidFill>
                  <a:srgbClr val="000000"/>
                </a:solidFill>
                <a:ea typeface="HGP教科書体"/>
                <a:cs typeface="Arial" panose="020B0604020202020204" pitchFamily="34" charset="0"/>
              </a:rPr>
              <a:t>window</a:t>
            </a:r>
          </a:p>
        </p:txBody>
      </p:sp>
      <p:sp>
        <p:nvSpPr>
          <p:cNvPr id="10251" name="Line 25"/>
          <p:cNvSpPr>
            <a:spLocks noChangeShapeType="1"/>
          </p:cNvSpPr>
          <p:nvPr/>
        </p:nvSpPr>
        <p:spPr bwMode="auto">
          <a:xfrm flipV="1">
            <a:off x="3017786" y="3924055"/>
            <a:ext cx="493713" cy="287338"/>
          </a:xfrm>
          <a:prstGeom prst="line">
            <a:avLst/>
          </a:prstGeom>
          <a:noFill/>
          <a:ln w="9525">
            <a:solidFill>
              <a:schemeClr val="tx1"/>
            </a:solidFill>
            <a:round/>
            <a:headEnd type="triangle" w="med" len="med"/>
            <a:tailEnd type="triangle" w="med" len="med"/>
          </a:ln>
        </p:spPr>
        <p:txBody>
          <a:bodyPr/>
          <a:lstStyle/>
          <a:p>
            <a:endParaRPr lang="ja-JP" altLang="en-US" sz="1800">
              <a:solidFill>
                <a:srgbClr val="000000"/>
              </a:solidFill>
              <a:ea typeface="HGP教科書体"/>
              <a:cs typeface="Arial" panose="020B0604020202020204" pitchFamily="34" charset="0"/>
            </a:endParaRPr>
          </a:p>
        </p:txBody>
      </p:sp>
      <p:sp>
        <p:nvSpPr>
          <p:cNvPr id="10252" name="Text Box 26"/>
          <p:cNvSpPr txBox="1">
            <a:spLocks noChangeArrowheads="1"/>
          </p:cNvSpPr>
          <p:nvPr/>
        </p:nvSpPr>
        <p:spPr bwMode="auto">
          <a:xfrm rot="1801439">
            <a:off x="1870114" y="3885315"/>
            <a:ext cx="857927" cy="230832"/>
          </a:xfrm>
          <a:prstGeom prst="rect">
            <a:avLst/>
          </a:prstGeom>
          <a:noFill/>
          <a:ln w="9525" algn="ctr">
            <a:noFill/>
            <a:miter lim="800000"/>
            <a:headEnd/>
            <a:tailEnd/>
          </a:ln>
        </p:spPr>
        <p:txBody>
          <a:bodyPr wrap="none">
            <a:spAutoFit/>
          </a:bodyPr>
          <a:lstStyle/>
          <a:p>
            <a:pPr>
              <a:spcBef>
                <a:spcPct val="50000"/>
              </a:spcBef>
            </a:pPr>
            <a:r>
              <a:rPr lang="en-US" altLang="ja-JP" sz="900" dirty="0">
                <a:solidFill>
                  <a:srgbClr val="000000"/>
                </a:solidFill>
                <a:ea typeface="HGP教科書体"/>
                <a:cs typeface="Arial" panose="020B0604020202020204" pitchFamily="34" charset="0"/>
              </a:rPr>
              <a:t>approx. 1.4m</a:t>
            </a:r>
          </a:p>
        </p:txBody>
      </p:sp>
      <p:sp>
        <p:nvSpPr>
          <p:cNvPr id="10253" name="Text Box 27"/>
          <p:cNvSpPr txBox="1">
            <a:spLocks noChangeArrowheads="1"/>
          </p:cNvSpPr>
          <p:nvPr/>
        </p:nvSpPr>
        <p:spPr bwMode="auto">
          <a:xfrm rot="-1842613">
            <a:off x="3027300" y="4027541"/>
            <a:ext cx="673261" cy="138499"/>
          </a:xfrm>
          <a:prstGeom prst="rect">
            <a:avLst/>
          </a:prstGeom>
          <a:noFill/>
          <a:ln w="9525" algn="ctr">
            <a:noFill/>
            <a:miter lim="800000"/>
            <a:headEnd/>
            <a:tailEnd/>
          </a:ln>
        </p:spPr>
        <p:txBody>
          <a:bodyPr wrap="none" lIns="0" tIns="0" rIns="0" bIns="0">
            <a:spAutoFit/>
          </a:bodyPr>
          <a:lstStyle/>
          <a:p>
            <a:pPr>
              <a:spcBef>
                <a:spcPct val="50000"/>
              </a:spcBef>
            </a:pPr>
            <a:r>
              <a:rPr lang="en-US" altLang="ja-JP" sz="900">
                <a:solidFill>
                  <a:srgbClr val="000000"/>
                </a:solidFill>
                <a:ea typeface="HGP教科書体"/>
                <a:cs typeface="Arial" panose="020B0604020202020204" pitchFamily="34" charset="0"/>
              </a:rPr>
              <a:t>approx. 0.6m</a:t>
            </a:r>
            <a:endParaRPr lang="en-US" altLang="ja-JP" sz="900" b="1">
              <a:solidFill>
                <a:srgbClr val="FF0000"/>
              </a:solidFill>
              <a:ea typeface="HGP教科書体"/>
              <a:cs typeface="Arial" panose="020B0604020202020204" pitchFamily="34" charset="0"/>
            </a:endParaRPr>
          </a:p>
        </p:txBody>
      </p:sp>
      <p:sp>
        <p:nvSpPr>
          <p:cNvPr id="10254" name="Line 28"/>
          <p:cNvSpPr>
            <a:spLocks noChangeShapeType="1"/>
          </p:cNvSpPr>
          <p:nvPr/>
        </p:nvSpPr>
        <p:spPr bwMode="auto">
          <a:xfrm>
            <a:off x="1893280" y="3654025"/>
            <a:ext cx="989490" cy="540060"/>
          </a:xfrm>
          <a:prstGeom prst="line">
            <a:avLst/>
          </a:prstGeom>
          <a:noFill/>
          <a:ln w="9525">
            <a:solidFill>
              <a:schemeClr val="tx1"/>
            </a:solidFill>
            <a:round/>
            <a:headEnd type="triangle" w="med" len="med"/>
            <a:tailEnd type="triangle" w="med" len="med"/>
          </a:ln>
        </p:spPr>
        <p:txBody>
          <a:bodyPr/>
          <a:lstStyle/>
          <a:p>
            <a:endParaRPr lang="ja-JP" altLang="en-US" sz="1800">
              <a:solidFill>
                <a:srgbClr val="000000"/>
              </a:solidFill>
              <a:ea typeface="HGP教科書体"/>
              <a:cs typeface="Arial" panose="020B0604020202020204" pitchFamily="34" charset="0"/>
            </a:endParaRPr>
          </a:p>
        </p:txBody>
      </p:sp>
      <p:sp>
        <p:nvSpPr>
          <p:cNvPr id="10255" name="Text Box 30"/>
          <p:cNvSpPr txBox="1">
            <a:spLocks noChangeArrowheads="1"/>
          </p:cNvSpPr>
          <p:nvPr/>
        </p:nvSpPr>
        <p:spPr bwMode="auto">
          <a:xfrm>
            <a:off x="2477726" y="1027475"/>
            <a:ext cx="1686843" cy="646331"/>
          </a:xfrm>
          <a:prstGeom prst="rect">
            <a:avLst/>
          </a:prstGeom>
          <a:noFill/>
          <a:ln w="9525">
            <a:noFill/>
            <a:miter lim="800000"/>
            <a:headEnd/>
            <a:tailEnd/>
          </a:ln>
        </p:spPr>
        <p:txBody>
          <a:bodyPr wrap="square">
            <a:spAutoFit/>
          </a:bodyPr>
          <a:lstStyle/>
          <a:p>
            <a:pPr algn="ctr"/>
            <a:r>
              <a:rPr lang="ja-JP" altLang="ja-JP" sz="1200" b="1" i="1" dirty="0">
                <a:solidFill>
                  <a:srgbClr val="FF3300"/>
                </a:solidFill>
                <a:ea typeface="HGP教科書体"/>
                <a:cs typeface="Arial" panose="020B0604020202020204" pitchFamily="34" charset="0"/>
              </a:rPr>
              <a:t>Visible and Near-infrared</a:t>
            </a:r>
            <a:r>
              <a:rPr lang="en-US" altLang="ja-JP" sz="1200" b="1" i="1" dirty="0">
                <a:solidFill>
                  <a:srgbClr val="FF3300"/>
                </a:solidFill>
                <a:ea typeface="HGP教科書体"/>
                <a:cs typeface="Arial" panose="020B0604020202020204" pitchFamily="34" charset="0"/>
              </a:rPr>
              <a:t> Radiometer</a:t>
            </a:r>
          </a:p>
          <a:p>
            <a:pPr algn="ctr"/>
            <a:r>
              <a:rPr lang="en-US" altLang="ja-JP" sz="1200" b="1" i="1" dirty="0">
                <a:solidFill>
                  <a:srgbClr val="FF3300"/>
                </a:solidFill>
                <a:ea typeface="HGP教科書体"/>
                <a:cs typeface="Arial" panose="020B0604020202020204" pitchFamily="34" charset="0"/>
              </a:rPr>
              <a:t>(SGLI-VNR)</a:t>
            </a:r>
          </a:p>
        </p:txBody>
      </p:sp>
      <p:sp>
        <p:nvSpPr>
          <p:cNvPr id="10256" name="Text Box 36"/>
          <p:cNvSpPr txBox="1">
            <a:spLocks noChangeArrowheads="1"/>
          </p:cNvSpPr>
          <p:nvPr/>
        </p:nvSpPr>
        <p:spPr bwMode="auto">
          <a:xfrm>
            <a:off x="6078125" y="1092303"/>
            <a:ext cx="1079500" cy="671512"/>
          </a:xfrm>
          <a:prstGeom prst="rect">
            <a:avLst/>
          </a:prstGeom>
          <a:noFill/>
          <a:ln w="9525">
            <a:noFill/>
            <a:miter lim="800000"/>
            <a:headEnd/>
            <a:tailEnd/>
          </a:ln>
        </p:spPr>
        <p:txBody>
          <a:bodyPr lIns="54000" rIns="54000">
            <a:spAutoFit/>
          </a:bodyPr>
          <a:lstStyle/>
          <a:p>
            <a:pPr>
              <a:spcBef>
                <a:spcPct val="50000"/>
              </a:spcBef>
            </a:pPr>
            <a:r>
              <a:rPr lang="en-US" altLang="ja-JP" sz="900" b="1" dirty="0">
                <a:solidFill>
                  <a:srgbClr val="009900"/>
                </a:solidFill>
                <a:ea typeface="HGP教科書体"/>
                <a:cs typeface="Arial" panose="020B0604020202020204" pitchFamily="34" charset="0"/>
              </a:rPr>
              <a:t>Non-polarization </a:t>
            </a:r>
            <a:r>
              <a:rPr lang="en-US" altLang="ja-JP" sz="900" b="1" dirty="0" smtClean="0">
                <a:solidFill>
                  <a:srgbClr val="009900"/>
                </a:solidFill>
                <a:ea typeface="HGP教科書体"/>
                <a:cs typeface="Arial" panose="020B0604020202020204" pitchFamily="34" charset="0"/>
              </a:rPr>
              <a:t>three </a:t>
            </a:r>
            <a:r>
              <a:rPr lang="en-US" altLang="ja-JP" sz="900" b="1" dirty="0">
                <a:solidFill>
                  <a:srgbClr val="009900"/>
                </a:solidFill>
                <a:ea typeface="HGP教科書体"/>
                <a:cs typeface="Arial" panose="020B0604020202020204" pitchFamily="34" charset="0"/>
              </a:rPr>
              <a:t>telescopes</a:t>
            </a:r>
          </a:p>
          <a:p>
            <a:pPr>
              <a:spcBef>
                <a:spcPct val="50000"/>
              </a:spcBef>
            </a:pPr>
            <a:r>
              <a:rPr lang="en-US" altLang="ja-JP" sz="800" dirty="0">
                <a:solidFill>
                  <a:srgbClr val="000000"/>
                </a:solidFill>
                <a:ea typeface="HGP教科書体"/>
                <a:cs typeface="Arial" panose="020B0604020202020204" pitchFamily="34" charset="0"/>
              </a:rPr>
              <a:t>Each has the same 11 channels</a:t>
            </a:r>
          </a:p>
        </p:txBody>
      </p:sp>
      <p:sp>
        <p:nvSpPr>
          <p:cNvPr id="10257" name="Text Box 38"/>
          <p:cNvSpPr txBox="1">
            <a:spLocks noChangeArrowheads="1"/>
          </p:cNvSpPr>
          <p:nvPr/>
        </p:nvSpPr>
        <p:spPr bwMode="auto">
          <a:xfrm>
            <a:off x="4783138" y="818710"/>
            <a:ext cx="792205" cy="215444"/>
          </a:xfrm>
          <a:prstGeom prst="rect">
            <a:avLst/>
          </a:prstGeom>
          <a:noFill/>
          <a:ln w="9525">
            <a:noFill/>
            <a:miter lim="800000"/>
            <a:headEnd/>
            <a:tailEnd/>
          </a:ln>
        </p:spPr>
        <p:txBody>
          <a:bodyPr wrap="none">
            <a:spAutoFit/>
          </a:bodyPr>
          <a:lstStyle/>
          <a:p>
            <a:pPr>
              <a:spcBef>
                <a:spcPct val="50000"/>
              </a:spcBef>
            </a:pPr>
            <a:r>
              <a:rPr lang="en-US" altLang="ja-JP" sz="800">
                <a:solidFill>
                  <a:srgbClr val="000000"/>
                </a:solidFill>
                <a:ea typeface="HGP教科書体"/>
                <a:cs typeface="Arial" panose="020B0604020202020204" pitchFamily="34" charset="0"/>
              </a:rPr>
              <a:t>Solar diffuser</a:t>
            </a:r>
          </a:p>
        </p:txBody>
      </p:sp>
      <p:sp>
        <p:nvSpPr>
          <p:cNvPr id="10258" name="Line 40"/>
          <p:cNvSpPr>
            <a:spLocks noChangeShapeType="1"/>
          </p:cNvSpPr>
          <p:nvPr/>
        </p:nvSpPr>
        <p:spPr bwMode="auto">
          <a:xfrm flipV="1">
            <a:off x="4918075" y="2079186"/>
            <a:ext cx="1081088" cy="595313"/>
          </a:xfrm>
          <a:prstGeom prst="line">
            <a:avLst/>
          </a:prstGeom>
          <a:noFill/>
          <a:ln w="9525">
            <a:solidFill>
              <a:schemeClr val="tx1"/>
            </a:solidFill>
            <a:round/>
            <a:headEnd type="triangle" w="med" len="med"/>
            <a:tailEnd type="triangle" w="med" len="med"/>
          </a:ln>
        </p:spPr>
        <p:txBody>
          <a:bodyPr/>
          <a:lstStyle/>
          <a:p>
            <a:endParaRPr lang="ja-JP" altLang="en-US" sz="1800">
              <a:solidFill>
                <a:srgbClr val="000000"/>
              </a:solidFill>
              <a:ea typeface="HGP教科書体"/>
              <a:cs typeface="Arial" panose="020B0604020202020204" pitchFamily="34" charset="0"/>
            </a:endParaRPr>
          </a:p>
        </p:txBody>
      </p:sp>
      <p:sp>
        <p:nvSpPr>
          <p:cNvPr id="10259" name="Line 41"/>
          <p:cNvSpPr>
            <a:spLocks noChangeShapeType="1"/>
          </p:cNvSpPr>
          <p:nvPr/>
        </p:nvSpPr>
        <p:spPr bwMode="auto">
          <a:xfrm>
            <a:off x="3975101" y="2249049"/>
            <a:ext cx="898525" cy="460375"/>
          </a:xfrm>
          <a:prstGeom prst="line">
            <a:avLst/>
          </a:prstGeom>
          <a:noFill/>
          <a:ln w="9525">
            <a:solidFill>
              <a:schemeClr val="tx1"/>
            </a:solidFill>
            <a:round/>
            <a:headEnd type="triangle" w="med" len="med"/>
            <a:tailEnd type="triangle" w="med" len="med"/>
          </a:ln>
        </p:spPr>
        <p:txBody>
          <a:bodyPr/>
          <a:lstStyle/>
          <a:p>
            <a:endParaRPr lang="ja-JP" altLang="en-US" sz="1800">
              <a:solidFill>
                <a:srgbClr val="000000"/>
              </a:solidFill>
              <a:ea typeface="HGP教科書体"/>
              <a:cs typeface="Arial" panose="020B0604020202020204" pitchFamily="34" charset="0"/>
            </a:endParaRPr>
          </a:p>
        </p:txBody>
      </p:sp>
      <p:sp>
        <p:nvSpPr>
          <p:cNvPr id="10260" name="Text Box 42"/>
          <p:cNvSpPr txBox="1">
            <a:spLocks noChangeArrowheads="1"/>
          </p:cNvSpPr>
          <p:nvPr/>
        </p:nvSpPr>
        <p:spPr bwMode="auto">
          <a:xfrm rot="-1606236">
            <a:off x="5063446" y="2303737"/>
            <a:ext cx="928459" cy="246221"/>
          </a:xfrm>
          <a:prstGeom prst="rect">
            <a:avLst/>
          </a:prstGeom>
          <a:noFill/>
          <a:ln w="9525" algn="ctr">
            <a:noFill/>
            <a:miter lim="800000"/>
            <a:headEnd/>
            <a:tailEnd/>
          </a:ln>
        </p:spPr>
        <p:txBody>
          <a:bodyPr wrap="none">
            <a:spAutoFit/>
          </a:bodyPr>
          <a:lstStyle/>
          <a:p>
            <a:pPr>
              <a:spcBef>
                <a:spcPct val="50000"/>
              </a:spcBef>
            </a:pPr>
            <a:r>
              <a:rPr lang="en-US" altLang="ja-JP" sz="1000">
                <a:solidFill>
                  <a:srgbClr val="000000"/>
                </a:solidFill>
                <a:ea typeface="HGP教科書体"/>
                <a:cs typeface="Arial" panose="020B0604020202020204" pitchFamily="34" charset="0"/>
              </a:rPr>
              <a:t>approx. 1.7m</a:t>
            </a:r>
          </a:p>
        </p:txBody>
      </p:sp>
      <p:sp>
        <p:nvSpPr>
          <p:cNvPr id="10261" name="Text Box 43"/>
          <p:cNvSpPr txBox="1">
            <a:spLocks noChangeArrowheads="1"/>
          </p:cNvSpPr>
          <p:nvPr/>
        </p:nvSpPr>
        <p:spPr bwMode="auto">
          <a:xfrm rot="1561124">
            <a:off x="3891871" y="2438674"/>
            <a:ext cx="928459" cy="246221"/>
          </a:xfrm>
          <a:prstGeom prst="rect">
            <a:avLst/>
          </a:prstGeom>
          <a:noFill/>
          <a:ln w="9525" algn="ctr">
            <a:noFill/>
            <a:miter lim="800000"/>
            <a:headEnd/>
            <a:tailEnd/>
          </a:ln>
        </p:spPr>
        <p:txBody>
          <a:bodyPr wrap="none">
            <a:spAutoFit/>
          </a:bodyPr>
          <a:lstStyle/>
          <a:p>
            <a:pPr>
              <a:spcBef>
                <a:spcPct val="50000"/>
              </a:spcBef>
            </a:pPr>
            <a:r>
              <a:rPr lang="en-US" altLang="ja-JP" sz="1000">
                <a:solidFill>
                  <a:srgbClr val="000000"/>
                </a:solidFill>
                <a:ea typeface="HGP教科書体"/>
                <a:cs typeface="Arial" panose="020B0604020202020204" pitchFamily="34" charset="0"/>
              </a:rPr>
              <a:t>approx. 1.3m</a:t>
            </a:r>
          </a:p>
        </p:txBody>
      </p:sp>
      <p:sp>
        <p:nvSpPr>
          <p:cNvPr id="10262" name="Line 27"/>
          <p:cNvSpPr>
            <a:spLocks noChangeShapeType="1"/>
          </p:cNvSpPr>
          <p:nvPr/>
        </p:nvSpPr>
        <p:spPr bwMode="auto">
          <a:xfrm flipH="1">
            <a:off x="5008564" y="999685"/>
            <a:ext cx="90487" cy="312738"/>
          </a:xfrm>
          <a:prstGeom prst="line">
            <a:avLst/>
          </a:prstGeom>
          <a:noFill/>
          <a:ln w="9525">
            <a:solidFill>
              <a:srgbClr val="FF3300"/>
            </a:solidFill>
            <a:round/>
            <a:headEnd/>
            <a:tailEnd type="triangle" w="med" len="med"/>
          </a:ln>
        </p:spPr>
        <p:txBody>
          <a:bodyPr/>
          <a:lstStyle/>
          <a:p>
            <a:endParaRPr lang="ja-JP" altLang="en-US" sz="1800">
              <a:solidFill>
                <a:srgbClr val="000000"/>
              </a:solidFill>
              <a:ea typeface="HGP教科書体"/>
              <a:cs typeface="Arial" panose="020B0604020202020204" pitchFamily="34" charset="0"/>
            </a:endParaRPr>
          </a:p>
        </p:txBody>
      </p:sp>
      <p:sp>
        <p:nvSpPr>
          <p:cNvPr id="10263" name="Text Box 30"/>
          <p:cNvSpPr txBox="1">
            <a:spLocks noChangeArrowheads="1"/>
          </p:cNvSpPr>
          <p:nvPr/>
        </p:nvSpPr>
        <p:spPr bwMode="auto">
          <a:xfrm>
            <a:off x="571623" y="1628800"/>
            <a:ext cx="926857" cy="523220"/>
          </a:xfrm>
          <a:prstGeom prst="rect">
            <a:avLst/>
          </a:prstGeom>
          <a:noFill/>
          <a:ln w="9525">
            <a:noFill/>
            <a:miter lim="800000"/>
            <a:headEnd/>
            <a:tailEnd/>
          </a:ln>
        </p:spPr>
        <p:txBody>
          <a:bodyPr wrap="none">
            <a:spAutoFit/>
          </a:bodyPr>
          <a:lstStyle/>
          <a:p>
            <a:pPr algn="ctr"/>
            <a:r>
              <a:rPr lang="en-US" altLang="ja-JP" sz="1400" b="1" i="1" dirty="0">
                <a:solidFill>
                  <a:srgbClr val="000000"/>
                </a:solidFill>
                <a:ea typeface="HGP教科書体"/>
                <a:cs typeface="Arial" panose="020B0604020202020204" pitchFamily="34" charset="0"/>
              </a:rPr>
              <a:t>GCOM-C</a:t>
            </a:r>
          </a:p>
          <a:p>
            <a:pPr algn="ctr"/>
            <a:r>
              <a:rPr lang="en-US" altLang="ja-JP" sz="1400" b="1" i="1" dirty="0">
                <a:solidFill>
                  <a:srgbClr val="000000"/>
                </a:solidFill>
                <a:ea typeface="HGP教科書体"/>
                <a:cs typeface="Arial" panose="020B0604020202020204" pitchFamily="34" charset="0"/>
              </a:rPr>
              <a:t>satellite</a:t>
            </a:r>
          </a:p>
        </p:txBody>
      </p:sp>
      <p:sp>
        <p:nvSpPr>
          <p:cNvPr id="10264" name="Line 29"/>
          <p:cNvSpPr>
            <a:spLocks noChangeShapeType="1"/>
          </p:cNvSpPr>
          <p:nvPr/>
        </p:nvSpPr>
        <p:spPr bwMode="auto">
          <a:xfrm flipH="1">
            <a:off x="2342710" y="2708920"/>
            <a:ext cx="675075" cy="135016"/>
          </a:xfrm>
          <a:prstGeom prst="line">
            <a:avLst/>
          </a:prstGeom>
          <a:noFill/>
          <a:ln w="9525">
            <a:solidFill>
              <a:srgbClr val="FF3300"/>
            </a:solidFill>
            <a:round/>
            <a:headEnd/>
            <a:tailEnd type="triangle" w="med" len="med"/>
          </a:ln>
        </p:spPr>
        <p:txBody>
          <a:bodyPr/>
          <a:lstStyle/>
          <a:p>
            <a:endParaRPr lang="ja-JP" altLang="en-US" sz="1800">
              <a:solidFill>
                <a:srgbClr val="000000"/>
              </a:solidFill>
              <a:ea typeface="HGP教科書体"/>
              <a:cs typeface="Arial" panose="020B0604020202020204" pitchFamily="34" charset="0"/>
            </a:endParaRPr>
          </a:p>
        </p:txBody>
      </p:sp>
      <p:sp>
        <p:nvSpPr>
          <p:cNvPr id="10265" name="Line 30"/>
          <p:cNvSpPr>
            <a:spLocks noChangeShapeType="1"/>
          </p:cNvSpPr>
          <p:nvPr/>
        </p:nvSpPr>
        <p:spPr bwMode="auto">
          <a:xfrm>
            <a:off x="1577625" y="3248980"/>
            <a:ext cx="585065" cy="0"/>
          </a:xfrm>
          <a:prstGeom prst="line">
            <a:avLst/>
          </a:prstGeom>
          <a:noFill/>
          <a:ln w="9525">
            <a:solidFill>
              <a:srgbClr val="FF3300"/>
            </a:solidFill>
            <a:round/>
            <a:headEnd/>
            <a:tailEnd type="triangle" w="med" len="med"/>
          </a:ln>
        </p:spPr>
        <p:txBody>
          <a:bodyPr/>
          <a:lstStyle/>
          <a:p>
            <a:endParaRPr lang="ja-JP" altLang="en-US" sz="1800">
              <a:solidFill>
                <a:srgbClr val="000000"/>
              </a:solidFill>
              <a:ea typeface="HGP教科書体"/>
              <a:cs typeface="Arial" panose="020B0604020202020204" pitchFamily="34" charset="0"/>
            </a:endParaRPr>
          </a:p>
        </p:txBody>
      </p:sp>
      <p:sp>
        <p:nvSpPr>
          <p:cNvPr id="10266" name="Line 31"/>
          <p:cNvSpPr>
            <a:spLocks noChangeShapeType="1"/>
          </p:cNvSpPr>
          <p:nvPr/>
        </p:nvSpPr>
        <p:spPr bwMode="auto">
          <a:xfrm flipV="1">
            <a:off x="1577625" y="3564015"/>
            <a:ext cx="585310" cy="270030"/>
          </a:xfrm>
          <a:prstGeom prst="line">
            <a:avLst/>
          </a:prstGeom>
          <a:noFill/>
          <a:ln w="9525">
            <a:solidFill>
              <a:srgbClr val="FF3300"/>
            </a:solidFill>
            <a:round/>
            <a:headEnd/>
            <a:tailEnd type="triangle" w="med" len="med"/>
          </a:ln>
        </p:spPr>
        <p:txBody>
          <a:bodyPr/>
          <a:lstStyle/>
          <a:p>
            <a:endParaRPr lang="ja-JP" altLang="en-US" sz="1800">
              <a:solidFill>
                <a:srgbClr val="000000"/>
              </a:solidFill>
              <a:ea typeface="HGP教科書体"/>
              <a:cs typeface="Arial" panose="020B0604020202020204" pitchFamily="34" charset="0"/>
            </a:endParaRPr>
          </a:p>
        </p:txBody>
      </p:sp>
      <p:sp>
        <p:nvSpPr>
          <p:cNvPr id="10267" name="Oval 32"/>
          <p:cNvSpPr>
            <a:spLocks noChangeArrowheads="1"/>
          </p:cNvSpPr>
          <p:nvPr/>
        </p:nvSpPr>
        <p:spPr bwMode="auto">
          <a:xfrm>
            <a:off x="2027238" y="1594970"/>
            <a:ext cx="336550" cy="279400"/>
          </a:xfrm>
          <a:prstGeom prst="ellipse">
            <a:avLst/>
          </a:prstGeom>
          <a:noFill/>
          <a:ln w="19050">
            <a:solidFill>
              <a:srgbClr val="FF3300">
                <a:alpha val="70195"/>
              </a:srgbClr>
            </a:solidFill>
            <a:round/>
            <a:headEnd/>
            <a:tailEnd/>
          </a:ln>
        </p:spPr>
        <p:txBody>
          <a:bodyPr wrap="none" anchor="ctr"/>
          <a:lstStyle/>
          <a:p>
            <a:endParaRPr lang="ja-JP" altLang="en-US" sz="1800">
              <a:solidFill>
                <a:srgbClr val="000000"/>
              </a:solidFill>
              <a:ea typeface="HGP教科書体"/>
              <a:cs typeface="Arial" panose="020B0604020202020204" pitchFamily="34" charset="0"/>
            </a:endParaRPr>
          </a:p>
        </p:txBody>
      </p:sp>
      <p:sp>
        <p:nvSpPr>
          <p:cNvPr id="10268" name="Oval 33"/>
          <p:cNvSpPr>
            <a:spLocks noChangeArrowheads="1"/>
          </p:cNvSpPr>
          <p:nvPr/>
        </p:nvSpPr>
        <p:spPr bwMode="auto">
          <a:xfrm rot="-1300051">
            <a:off x="1909763" y="1467971"/>
            <a:ext cx="277812" cy="217487"/>
          </a:xfrm>
          <a:prstGeom prst="ellipse">
            <a:avLst/>
          </a:prstGeom>
          <a:noFill/>
          <a:ln w="19050">
            <a:solidFill>
              <a:srgbClr val="0066FF">
                <a:alpha val="70195"/>
              </a:srgbClr>
            </a:solidFill>
            <a:round/>
            <a:headEnd/>
            <a:tailEnd/>
          </a:ln>
        </p:spPr>
        <p:txBody>
          <a:bodyPr wrap="none" anchor="ctr"/>
          <a:lstStyle/>
          <a:p>
            <a:endParaRPr lang="ja-JP" altLang="en-US" sz="1800">
              <a:solidFill>
                <a:srgbClr val="000000"/>
              </a:solidFill>
              <a:ea typeface="HGP教科書体"/>
              <a:cs typeface="Arial" panose="020B0604020202020204" pitchFamily="34" charset="0"/>
            </a:endParaRPr>
          </a:p>
        </p:txBody>
      </p:sp>
      <p:sp>
        <p:nvSpPr>
          <p:cNvPr id="10269" name="Rectangle 34"/>
          <p:cNvSpPr>
            <a:spLocks noChangeArrowheads="1"/>
          </p:cNvSpPr>
          <p:nvPr/>
        </p:nvSpPr>
        <p:spPr bwMode="auto">
          <a:xfrm>
            <a:off x="8024813" y="660401"/>
            <a:ext cx="1439862" cy="549275"/>
          </a:xfrm>
          <a:prstGeom prst="rect">
            <a:avLst/>
          </a:prstGeom>
          <a:noFill/>
          <a:ln w="9525">
            <a:noFill/>
            <a:miter lim="800000"/>
            <a:headEnd/>
            <a:tailEnd/>
          </a:ln>
        </p:spPr>
        <p:txBody>
          <a:bodyPr lIns="54000" rIns="54000">
            <a:spAutoFit/>
          </a:bodyPr>
          <a:lstStyle/>
          <a:p>
            <a:r>
              <a:rPr lang="en-US" altLang="ja-JP" sz="1000">
                <a:solidFill>
                  <a:srgbClr val="000000"/>
                </a:solidFill>
                <a:ea typeface="HGP教科書体"/>
                <a:cs typeface="Arial" panose="020B0604020202020204" pitchFamily="34" charset="0"/>
              </a:rPr>
              <a:t>Total FOV: 70deg </a:t>
            </a:r>
          </a:p>
          <a:p>
            <a:r>
              <a:rPr lang="en-US" altLang="ja-JP" sz="1000">
                <a:solidFill>
                  <a:srgbClr val="000000"/>
                </a:solidFill>
                <a:ea typeface="HGP教科書体"/>
                <a:cs typeface="Arial" panose="020B0604020202020204" pitchFamily="34" charset="0"/>
              </a:rPr>
              <a:t>= 24deg </a:t>
            </a:r>
            <a:r>
              <a:rPr lang="en-US" altLang="ja-JP" sz="1000">
                <a:solidFill>
                  <a:srgbClr val="000000"/>
                </a:solidFill>
                <a:ea typeface="HGP教科書体"/>
                <a:cs typeface="Arial" panose="020B0604020202020204" pitchFamily="34" charset="0"/>
                <a:sym typeface="Symbol" pitchFamily="18" charset="2"/>
              </a:rPr>
              <a:t> 3 telescopes</a:t>
            </a:r>
          </a:p>
          <a:p>
            <a:r>
              <a:rPr lang="en-US" altLang="ja-JP" sz="1000">
                <a:solidFill>
                  <a:srgbClr val="000000"/>
                </a:solidFill>
                <a:ea typeface="HGP教科書体"/>
                <a:cs typeface="Arial" panose="020B0604020202020204" pitchFamily="34" charset="0"/>
              </a:rPr>
              <a:t>(~1150km@nadir)</a:t>
            </a:r>
          </a:p>
        </p:txBody>
      </p:sp>
      <p:sp>
        <p:nvSpPr>
          <p:cNvPr id="10270" name="AutoShape 35"/>
          <p:cNvSpPr>
            <a:spLocks noChangeArrowheads="1"/>
          </p:cNvSpPr>
          <p:nvPr/>
        </p:nvSpPr>
        <p:spPr bwMode="auto">
          <a:xfrm>
            <a:off x="1937666" y="1048871"/>
            <a:ext cx="179387" cy="225425"/>
          </a:xfrm>
          <a:prstGeom prst="downArrow">
            <a:avLst>
              <a:gd name="adj1" fmla="val 57750"/>
              <a:gd name="adj2" fmla="val 51330"/>
            </a:avLst>
          </a:prstGeom>
          <a:solidFill>
            <a:srgbClr val="CCFFCC"/>
          </a:solidFill>
          <a:ln w="9525">
            <a:solidFill>
              <a:schemeClr val="tx1"/>
            </a:solidFill>
            <a:prstDash val="sysDot"/>
            <a:miter lim="800000"/>
            <a:headEnd/>
            <a:tailEnd/>
          </a:ln>
        </p:spPr>
        <p:txBody>
          <a:bodyPr wrap="none" anchor="ctr"/>
          <a:lstStyle/>
          <a:p>
            <a:pPr algn="ctr"/>
            <a:r>
              <a:rPr lang="en-US" altLang="ja-JP" sz="800" i="1">
                <a:solidFill>
                  <a:srgbClr val="000000"/>
                </a:solidFill>
                <a:ea typeface="HGP教科書体"/>
                <a:cs typeface="Arial" panose="020B0604020202020204" pitchFamily="34" charset="0"/>
              </a:rPr>
              <a:t>Earth direction</a:t>
            </a:r>
          </a:p>
        </p:txBody>
      </p:sp>
      <p:sp>
        <p:nvSpPr>
          <p:cNvPr id="10271" name="AutoShape 36"/>
          <p:cNvSpPr>
            <a:spLocks noChangeArrowheads="1"/>
          </p:cNvSpPr>
          <p:nvPr/>
        </p:nvSpPr>
        <p:spPr bwMode="auto">
          <a:xfrm>
            <a:off x="3152801" y="2933946"/>
            <a:ext cx="180975" cy="225425"/>
          </a:xfrm>
          <a:prstGeom prst="upArrow">
            <a:avLst>
              <a:gd name="adj1" fmla="val 57750"/>
              <a:gd name="adj2" fmla="val 51756"/>
            </a:avLst>
          </a:prstGeom>
          <a:solidFill>
            <a:srgbClr val="CCFFCC"/>
          </a:solidFill>
          <a:ln w="9525" algn="ctr">
            <a:solidFill>
              <a:schemeClr val="tx1"/>
            </a:solidFill>
            <a:prstDash val="sysDot"/>
            <a:miter lim="800000"/>
            <a:headEnd/>
            <a:tailEnd/>
          </a:ln>
        </p:spPr>
        <p:txBody>
          <a:bodyPr wrap="none" anchor="ctr"/>
          <a:lstStyle/>
          <a:p>
            <a:pPr algn="ctr"/>
            <a:r>
              <a:rPr lang="en-US" altLang="ja-JP" sz="800" i="1">
                <a:solidFill>
                  <a:srgbClr val="000000"/>
                </a:solidFill>
                <a:ea typeface="HGP教科書体"/>
                <a:cs typeface="Arial" panose="020B0604020202020204" pitchFamily="34" charset="0"/>
              </a:rPr>
              <a:t>Earth</a:t>
            </a:r>
            <a:endParaRPr lang="en-US" altLang="ja-JP" sz="1800">
              <a:solidFill>
                <a:srgbClr val="000000"/>
              </a:solidFill>
              <a:ea typeface="HGP教科書体"/>
              <a:cs typeface="Arial" panose="020B0604020202020204" pitchFamily="34" charset="0"/>
            </a:endParaRPr>
          </a:p>
        </p:txBody>
      </p:sp>
      <p:sp>
        <p:nvSpPr>
          <p:cNvPr id="10272" name="AutoShape 37"/>
          <p:cNvSpPr>
            <a:spLocks noChangeArrowheads="1"/>
          </p:cNvSpPr>
          <p:nvPr/>
        </p:nvSpPr>
        <p:spPr bwMode="auto">
          <a:xfrm>
            <a:off x="4276971" y="728701"/>
            <a:ext cx="180975" cy="225425"/>
          </a:xfrm>
          <a:prstGeom prst="upArrow">
            <a:avLst>
              <a:gd name="adj1" fmla="val 57750"/>
              <a:gd name="adj2" fmla="val 51756"/>
            </a:avLst>
          </a:prstGeom>
          <a:solidFill>
            <a:srgbClr val="CCFFCC"/>
          </a:solidFill>
          <a:ln w="9525" algn="ctr">
            <a:solidFill>
              <a:schemeClr val="tx1"/>
            </a:solidFill>
            <a:prstDash val="sysDot"/>
            <a:miter lim="800000"/>
            <a:headEnd/>
            <a:tailEnd/>
          </a:ln>
        </p:spPr>
        <p:txBody>
          <a:bodyPr wrap="none" anchor="ctr"/>
          <a:lstStyle/>
          <a:p>
            <a:pPr algn="ctr"/>
            <a:r>
              <a:rPr lang="en-US" altLang="ja-JP" sz="800" i="1">
                <a:solidFill>
                  <a:srgbClr val="000000"/>
                </a:solidFill>
                <a:ea typeface="HGP教科書体"/>
                <a:cs typeface="Arial" panose="020B0604020202020204" pitchFamily="34" charset="0"/>
              </a:rPr>
              <a:t>Earth</a:t>
            </a:r>
            <a:endParaRPr lang="en-US" altLang="ja-JP" sz="1800">
              <a:solidFill>
                <a:srgbClr val="000000"/>
              </a:solidFill>
              <a:ea typeface="HGP教科書体"/>
              <a:cs typeface="Arial" panose="020B0604020202020204" pitchFamily="34" charset="0"/>
            </a:endParaRPr>
          </a:p>
        </p:txBody>
      </p:sp>
      <p:sp>
        <p:nvSpPr>
          <p:cNvPr id="10273" name="Freeform 38"/>
          <p:cNvSpPr>
            <a:spLocks/>
          </p:cNvSpPr>
          <p:nvPr/>
        </p:nvSpPr>
        <p:spPr bwMode="auto">
          <a:xfrm>
            <a:off x="5120928" y="984251"/>
            <a:ext cx="1992313" cy="599545"/>
          </a:xfrm>
          <a:custGeom>
            <a:avLst/>
            <a:gdLst>
              <a:gd name="T0" fmla="*/ 0 w 1368"/>
              <a:gd name="T1" fmla="*/ 2147483647 h 468"/>
              <a:gd name="T2" fmla="*/ 2147483647 w 1368"/>
              <a:gd name="T3" fmla="*/ 2147483647 h 468"/>
              <a:gd name="T4" fmla="*/ 2147483647 w 1368"/>
              <a:gd name="T5" fmla="*/ 2147483647 h 468"/>
              <a:gd name="T6" fmla="*/ 2147483647 w 1368"/>
              <a:gd name="T7" fmla="*/ 2147483647 h 468"/>
              <a:gd name="T8" fmla="*/ 0 60000 65536"/>
              <a:gd name="T9" fmla="*/ 0 60000 65536"/>
              <a:gd name="T10" fmla="*/ 0 60000 65536"/>
              <a:gd name="T11" fmla="*/ 0 60000 65536"/>
              <a:gd name="T12" fmla="*/ 0 w 1368"/>
              <a:gd name="T13" fmla="*/ 0 h 468"/>
              <a:gd name="T14" fmla="*/ 1368 w 1368"/>
              <a:gd name="T15" fmla="*/ 468 h 468"/>
            </a:gdLst>
            <a:ahLst/>
            <a:cxnLst>
              <a:cxn ang="T8">
                <a:pos x="T0" y="T1"/>
              </a:cxn>
              <a:cxn ang="T9">
                <a:pos x="T2" y="T3"/>
              </a:cxn>
              <a:cxn ang="T10">
                <a:pos x="T4" y="T5"/>
              </a:cxn>
              <a:cxn ang="T11">
                <a:pos x="T6" y="T7"/>
              </a:cxn>
            </a:cxnLst>
            <a:rect l="T12" t="T13" r="T14" b="T15"/>
            <a:pathLst>
              <a:path w="1368" h="468">
                <a:moveTo>
                  <a:pt x="0" y="468"/>
                </a:moveTo>
                <a:cubicBezTo>
                  <a:pt x="78" y="403"/>
                  <a:pt x="292" y="152"/>
                  <a:pt x="468" y="76"/>
                </a:cubicBezTo>
                <a:cubicBezTo>
                  <a:pt x="644" y="0"/>
                  <a:pt x="906" y="9"/>
                  <a:pt x="1056" y="12"/>
                </a:cubicBezTo>
                <a:cubicBezTo>
                  <a:pt x="1206" y="15"/>
                  <a:pt x="1303" y="78"/>
                  <a:pt x="1368" y="96"/>
                </a:cubicBezTo>
              </a:path>
            </a:pathLst>
          </a:custGeom>
          <a:noFill/>
          <a:ln w="38100">
            <a:solidFill>
              <a:srgbClr val="FF3300">
                <a:alpha val="70195"/>
              </a:srgbClr>
            </a:solidFill>
            <a:round/>
            <a:headEnd/>
            <a:tailEnd type="arrow" w="med" len="med"/>
          </a:ln>
        </p:spPr>
        <p:txBody>
          <a:bodyPr/>
          <a:lstStyle/>
          <a:p>
            <a:endParaRPr lang="ja-JP" altLang="en-US" sz="1800">
              <a:solidFill>
                <a:srgbClr val="000000"/>
              </a:solidFill>
              <a:ea typeface="HGP教科書体"/>
              <a:cs typeface="Arial" panose="020B0604020202020204" pitchFamily="34" charset="0"/>
            </a:endParaRPr>
          </a:p>
        </p:txBody>
      </p:sp>
      <p:sp>
        <p:nvSpPr>
          <p:cNvPr id="10274" name="Text Box 9"/>
          <p:cNvSpPr txBox="1">
            <a:spLocks noChangeArrowheads="1"/>
          </p:cNvSpPr>
          <p:nvPr/>
        </p:nvSpPr>
        <p:spPr bwMode="auto">
          <a:xfrm>
            <a:off x="8463391" y="2924731"/>
            <a:ext cx="942975" cy="549275"/>
          </a:xfrm>
          <a:prstGeom prst="rect">
            <a:avLst/>
          </a:prstGeom>
          <a:noFill/>
          <a:ln w="9525" algn="ctr">
            <a:noFill/>
            <a:miter lim="800000"/>
            <a:headEnd/>
            <a:tailEnd/>
          </a:ln>
        </p:spPr>
        <p:txBody>
          <a:bodyPr lIns="0" rIns="0">
            <a:spAutoFit/>
          </a:bodyPr>
          <a:lstStyle/>
          <a:p>
            <a:pPr algn="ctr">
              <a:spcBef>
                <a:spcPct val="50000"/>
              </a:spcBef>
            </a:pPr>
            <a:r>
              <a:rPr lang="en-US" altLang="ja-JP" sz="1000">
                <a:solidFill>
                  <a:srgbClr val="000000"/>
                </a:solidFill>
                <a:ea typeface="HGP教科書体"/>
                <a:cs typeface="Arial" panose="020B0604020202020204" pitchFamily="34" charset="0"/>
                <a:sym typeface="Symbol" pitchFamily="18" charset="2"/>
              </a:rPr>
              <a:t></a:t>
            </a:r>
            <a:r>
              <a:rPr lang="en-US" altLang="ja-JP" sz="1000">
                <a:solidFill>
                  <a:srgbClr val="000000"/>
                </a:solidFill>
                <a:ea typeface="HGP教科書体"/>
                <a:cs typeface="Arial" panose="020B0604020202020204" pitchFamily="34" charset="0"/>
              </a:rPr>
              <a:t>45deg along-track slant observation</a:t>
            </a:r>
          </a:p>
        </p:txBody>
      </p:sp>
      <p:sp>
        <p:nvSpPr>
          <p:cNvPr id="10275" name="Text Box 36"/>
          <p:cNvSpPr txBox="1">
            <a:spLocks noChangeArrowheads="1"/>
          </p:cNvSpPr>
          <p:nvPr/>
        </p:nvSpPr>
        <p:spPr bwMode="auto">
          <a:xfrm>
            <a:off x="5943110" y="2117971"/>
            <a:ext cx="1125538" cy="1077218"/>
          </a:xfrm>
          <a:prstGeom prst="rect">
            <a:avLst/>
          </a:prstGeom>
          <a:noFill/>
          <a:ln w="9525">
            <a:noFill/>
            <a:miter lim="800000"/>
            <a:headEnd/>
            <a:tailEnd/>
          </a:ln>
        </p:spPr>
        <p:txBody>
          <a:bodyPr lIns="54000" rIns="54000">
            <a:spAutoFit/>
          </a:bodyPr>
          <a:lstStyle/>
          <a:p>
            <a:pPr>
              <a:spcBef>
                <a:spcPct val="50000"/>
              </a:spcBef>
            </a:pPr>
            <a:r>
              <a:rPr lang="en-US" altLang="ja-JP" sz="900" b="1" dirty="0">
                <a:solidFill>
                  <a:srgbClr val="996633"/>
                </a:solidFill>
                <a:ea typeface="HGP教科書体"/>
                <a:cs typeface="Arial" panose="020B0604020202020204" pitchFamily="34" charset="0"/>
              </a:rPr>
              <a:t>Polarization two (670nm and 865nm) telescopes</a:t>
            </a:r>
          </a:p>
          <a:p>
            <a:pPr>
              <a:spcBef>
                <a:spcPct val="50000"/>
              </a:spcBef>
            </a:pPr>
            <a:r>
              <a:rPr lang="en-US" altLang="ja-JP" sz="800" dirty="0">
                <a:solidFill>
                  <a:srgbClr val="000000"/>
                </a:solidFill>
                <a:ea typeface="HGP教科書体"/>
                <a:cs typeface="Arial" panose="020B0604020202020204" pitchFamily="34" charset="0"/>
              </a:rPr>
              <a:t>Each has tree polarization-angle filters</a:t>
            </a:r>
          </a:p>
        </p:txBody>
      </p:sp>
      <p:sp>
        <p:nvSpPr>
          <p:cNvPr id="10276" name="Freeform 41"/>
          <p:cNvSpPr>
            <a:spLocks/>
          </p:cNvSpPr>
          <p:nvPr/>
        </p:nvSpPr>
        <p:spPr bwMode="auto">
          <a:xfrm>
            <a:off x="4873626" y="1943836"/>
            <a:ext cx="2194610" cy="300890"/>
          </a:xfrm>
          <a:custGeom>
            <a:avLst/>
            <a:gdLst>
              <a:gd name="T0" fmla="*/ 0 w 1460"/>
              <a:gd name="T1" fmla="*/ 0 h 114"/>
              <a:gd name="T2" fmla="*/ 2147483647 w 1460"/>
              <a:gd name="T3" fmla="*/ 2147483647 h 114"/>
              <a:gd name="T4" fmla="*/ 2147483647 w 1460"/>
              <a:gd name="T5" fmla="*/ 2147483647 h 114"/>
              <a:gd name="T6" fmla="*/ 2147483647 w 1460"/>
              <a:gd name="T7" fmla="*/ 2147483647 h 114"/>
              <a:gd name="T8" fmla="*/ 0 60000 65536"/>
              <a:gd name="T9" fmla="*/ 0 60000 65536"/>
              <a:gd name="T10" fmla="*/ 0 60000 65536"/>
              <a:gd name="T11" fmla="*/ 0 60000 65536"/>
              <a:gd name="T12" fmla="*/ 0 w 1460"/>
              <a:gd name="T13" fmla="*/ 0 h 114"/>
              <a:gd name="T14" fmla="*/ 1460 w 1460"/>
              <a:gd name="T15" fmla="*/ 114 h 114"/>
            </a:gdLst>
            <a:ahLst/>
            <a:cxnLst>
              <a:cxn ang="T8">
                <a:pos x="T0" y="T1"/>
              </a:cxn>
              <a:cxn ang="T9">
                <a:pos x="T2" y="T3"/>
              </a:cxn>
              <a:cxn ang="T10">
                <a:pos x="T4" y="T5"/>
              </a:cxn>
              <a:cxn ang="T11">
                <a:pos x="T6" y="T7"/>
              </a:cxn>
            </a:cxnLst>
            <a:rect l="T12" t="T13" r="T14" b="T15"/>
            <a:pathLst>
              <a:path w="1460" h="114">
                <a:moveTo>
                  <a:pt x="0" y="0"/>
                </a:moveTo>
                <a:cubicBezTo>
                  <a:pt x="59" y="8"/>
                  <a:pt x="154" y="45"/>
                  <a:pt x="359" y="51"/>
                </a:cubicBezTo>
                <a:cubicBezTo>
                  <a:pt x="564" y="57"/>
                  <a:pt x="1047" y="24"/>
                  <a:pt x="1231" y="34"/>
                </a:cubicBezTo>
                <a:cubicBezTo>
                  <a:pt x="1415" y="44"/>
                  <a:pt x="1412" y="97"/>
                  <a:pt x="1460" y="114"/>
                </a:cubicBezTo>
              </a:path>
            </a:pathLst>
          </a:custGeom>
          <a:noFill/>
          <a:ln w="38100">
            <a:solidFill>
              <a:srgbClr val="FF3300">
                <a:alpha val="70195"/>
              </a:srgbClr>
            </a:solidFill>
            <a:round/>
            <a:headEnd/>
            <a:tailEnd type="arrow" w="med" len="med"/>
          </a:ln>
        </p:spPr>
        <p:txBody>
          <a:bodyPr/>
          <a:lstStyle/>
          <a:p>
            <a:endParaRPr lang="ja-JP" altLang="en-US" sz="1800">
              <a:solidFill>
                <a:srgbClr val="000000"/>
              </a:solidFill>
              <a:ea typeface="HGP教科書体"/>
              <a:cs typeface="Arial" panose="020B0604020202020204" pitchFamily="34" charset="0"/>
            </a:endParaRPr>
          </a:p>
        </p:txBody>
      </p:sp>
      <p:pic>
        <p:nvPicPr>
          <p:cNvPr id="10277" name="Picture 5" descr="Optics20061006iso1"/>
          <p:cNvPicPr>
            <a:picLocks noChangeAspect="1" noChangeArrowheads="1"/>
          </p:cNvPicPr>
          <p:nvPr/>
        </p:nvPicPr>
        <p:blipFill>
          <a:blip r:embed="rId8" cstate="print"/>
          <a:srcRect/>
          <a:stretch>
            <a:fillRect/>
          </a:stretch>
        </p:blipFill>
        <p:spPr bwMode="auto">
          <a:xfrm>
            <a:off x="4954472" y="3135917"/>
            <a:ext cx="2349500" cy="1762125"/>
          </a:xfrm>
          <a:prstGeom prst="rect">
            <a:avLst/>
          </a:prstGeom>
          <a:noFill/>
          <a:ln w="9525">
            <a:noFill/>
            <a:miter lim="800000"/>
            <a:headEnd/>
            <a:tailEnd/>
          </a:ln>
        </p:spPr>
      </p:pic>
      <p:sp>
        <p:nvSpPr>
          <p:cNvPr id="10278" name="Text Box 10"/>
          <p:cNvSpPr txBox="1">
            <a:spLocks noChangeArrowheads="1"/>
          </p:cNvSpPr>
          <p:nvPr/>
        </p:nvSpPr>
        <p:spPr bwMode="auto">
          <a:xfrm>
            <a:off x="4773497" y="3766154"/>
            <a:ext cx="450850" cy="336550"/>
          </a:xfrm>
          <a:prstGeom prst="rect">
            <a:avLst/>
          </a:prstGeom>
          <a:noFill/>
          <a:ln w="9525">
            <a:noFill/>
            <a:miter lim="800000"/>
            <a:headEnd/>
            <a:tailEnd/>
          </a:ln>
        </p:spPr>
        <p:txBody>
          <a:bodyPr lIns="54000" rIns="54000">
            <a:spAutoFit/>
          </a:bodyPr>
          <a:lstStyle/>
          <a:p>
            <a:pPr>
              <a:spcBef>
                <a:spcPct val="50000"/>
              </a:spcBef>
            </a:pPr>
            <a:r>
              <a:rPr lang="en-US" altLang="ja-JP" sz="800">
                <a:solidFill>
                  <a:srgbClr val="000000"/>
                </a:solidFill>
                <a:ea typeface="HGP教科書体"/>
                <a:cs typeface="Arial" panose="020B0604020202020204" pitchFamily="34" charset="0"/>
              </a:rPr>
              <a:t>Scan mortar</a:t>
            </a:r>
          </a:p>
        </p:txBody>
      </p:sp>
      <p:sp>
        <p:nvSpPr>
          <p:cNvPr id="10279" name="Text Box 12"/>
          <p:cNvSpPr txBox="1">
            <a:spLocks noChangeArrowheads="1"/>
          </p:cNvSpPr>
          <p:nvPr/>
        </p:nvSpPr>
        <p:spPr bwMode="auto">
          <a:xfrm>
            <a:off x="4902447" y="4170966"/>
            <a:ext cx="614001" cy="215444"/>
          </a:xfrm>
          <a:prstGeom prst="rect">
            <a:avLst/>
          </a:prstGeom>
          <a:noFill/>
          <a:ln w="9525">
            <a:noFill/>
            <a:miter lim="800000"/>
            <a:headEnd/>
            <a:tailEnd/>
          </a:ln>
        </p:spPr>
        <p:txBody>
          <a:bodyPr wrap="none" lIns="54000" rIns="54000">
            <a:spAutoFit/>
          </a:bodyPr>
          <a:lstStyle/>
          <a:p>
            <a:pPr algn="r">
              <a:spcBef>
                <a:spcPct val="50000"/>
              </a:spcBef>
            </a:pPr>
            <a:r>
              <a:rPr lang="en-US" altLang="ja-JP" sz="800">
                <a:solidFill>
                  <a:srgbClr val="000000"/>
                </a:solidFill>
                <a:ea typeface="HGP教科書体"/>
                <a:cs typeface="Arial" panose="020B0604020202020204" pitchFamily="34" charset="0"/>
              </a:rPr>
              <a:t>Black body</a:t>
            </a:r>
          </a:p>
        </p:txBody>
      </p:sp>
      <p:sp>
        <p:nvSpPr>
          <p:cNvPr id="10280" name="Text Box 14"/>
          <p:cNvSpPr txBox="1">
            <a:spLocks noChangeArrowheads="1"/>
          </p:cNvSpPr>
          <p:nvPr/>
        </p:nvSpPr>
        <p:spPr bwMode="auto">
          <a:xfrm>
            <a:off x="6309000" y="3296254"/>
            <a:ext cx="939411" cy="246221"/>
          </a:xfrm>
          <a:prstGeom prst="rect">
            <a:avLst/>
          </a:prstGeom>
          <a:noFill/>
          <a:ln w="9525">
            <a:noFill/>
            <a:miter lim="800000"/>
            <a:headEnd/>
            <a:tailEnd/>
          </a:ln>
        </p:spPr>
        <p:txBody>
          <a:bodyPr wrap="none" lIns="54000" rIns="54000">
            <a:spAutoFit/>
          </a:bodyPr>
          <a:lstStyle/>
          <a:p>
            <a:pPr algn="r">
              <a:spcBef>
                <a:spcPct val="50000"/>
              </a:spcBef>
            </a:pPr>
            <a:r>
              <a:rPr lang="en-US" altLang="ja-JP" sz="1000" dirty="0">
                <a:solidFill>
                  <a:srgbClr val="000000"/>
                </a:solidFill>
                <a:ea typeface="HGP教科書体"/>
                <a:cs typeface="Arial" panose="020B0604020202020204" pitchFamily="34" charset="0"/>
              </a:rPr>
              <a:t>SWIR detector</a:t>
            </a:r>
          </a:p>
        </p:txBody>
      </p:sp>
      <p:sp>
        <p:nvSpPr>
          <p:cNvPr id="10281" name="Text Box 18"/>
          <p:cNvSpPr txBox="1">
            <a:spLocks noChangeArrowheads="1"/>
          </p:cNvSpPr>
          <p:nvPr/>
        </p:nvSpPr>
        <p:spPr bwMode="auto">
          <a:xfrm>
            <a:off x="5492056" y="4601179"/>
            <a:ext cx="875291" cy="246221"/>
          </a:xfrm>
          <a:prstGeom prst="rect">
            <a:avLst/>
          </a:prstGeom>
          <a:noFill/>
          <a:ln w="9525" algn="ctr">
            <a:noFill/>
            <a:miter lim="800000"/>
            <a:headEnd/>
            <a:tailEnd/>
          </a:ln>
        </p:spPr>
        <p:txBody>
          <a:bodyPr wrap="none" lIns="54000" rIns="54000">
            <a:spAutoFit/>
          </a:bodyPr>
          <a:lstStyle/>
          <a:p>
            <a:pPr algn="r">
              <a:spcBef>
                <a:spcPct val="50000"/>
              </a:spcBef>
            </a:pPr>
            <a:r>
              <a:rPr lang="en-US" altLang="ja-JP" sz="1000">
                <a:solidFill>
                  <a:srgbClr val="000000"/>
                </a:solidFill>
                <a:ea typeface="HGP教科書体"/>
                <a:cs typeface="Arial" panose="020B0604020202020204" pitchFamily="34" charset="0"/>
              </a:rPr>
              <a:t>TIR detectors</a:t>
            </a:r>
          </a:p>
        </p:txBody>
      </p:sp>
      <p:sp>
        <p:nvSpPr>
          <p:cNvPr id="10282" name="Text Box 20"/>
          <p:cNvSpPr txBox="1">
            <a:spLocks noChangeArrowheads="1"/>
          </p:cNvSpPr>
          <p:nvPr/>
        </p:nvSpPr>
        <p:spPr bwMode="auto">
          <a:xfrm>
            <a:off x="4908435" y="4361466"/>
            <a:ext cx="816249" cy="215444"/>
          </a:xfrm>
          <a:prstGeom prst="rect">
            <a:avLst/>
          </a:prstGeom>
          <a:noFill/>
          <a:ln w="9525">
            <a:noFill/>
            <a:miter lim="800000"/>
            <a:headEnd/>
            <a:tailEnd/>
          </a:ln>
        </p:spPr>
        <p:txBody>
          <a:bodyPr wrap="none">
            <a:spAutoFit/>
          </a:bodyPr>
          <a:lstStyle/>
          <a:p>
            <a:pPr>
              <a:spcBef>
                <a:spcPct val="50000"/>
              </a:spcBef>
            </a:pPr>
            <a:r>
              <a:rPr lang="en-US" altLang="ja-JP" sz="800">
                <a:solidFill>
                  <a:srgbClr val="000000"/>
                </a:solidFill>
                <a:ea typeface="HGP教科書体"/>
                <a:cs typeface="Arial" panose="020B0604020202020204" pitchFamily="34" charset="0"/>
              </a:rPr>
              <a:t>Optical bench</a:t>
            </a:r>
          </a:p>
        </p:txBody>
      </p:sp>
      <p:sp>
        <p:nvSpPr>
          <p:cNvPr id="10283" name="AutoShape 48"/>
          <p:cNvSpPr>
            <a:spLocks noChangeArrowheads="1"/>
          </p:cNvSpPr>
          <p:nvPr/>
        </p:nvSpPr>
        <p:spPr bwMode="auto">
          <a:xfrm rot="-3306573">
            <a:off x="4931362" y="3134329"/>
            <a:ext cx="630238" cy="27146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662" y="12557"/>
                </a:moveTo>
                <a:cubicBezTo>
                  <a:pt x="17809" y="11983"/>
                  <a:pt x="17884" y="11392"/>
                  <a:pt x="17884" y="10800"/>
                </a:cubicBezTo>
                <a:cubicBezTo>
                  <a:pt x="17884" y="6887"/>
                  <a:pt x="14712" y="3716"/>
                  <a:pt x="10800" y="3716"/>
                </a:cubicBezTo>
                <a:cubicBezTo>
                  <a:pt x="6891" y="3715"/>
                  <a:pt x="3721" y="6881"/>
                  <a:pt x="3716" y="10790"/>
                </a:cubicBezTo>
                <a:lnTo>
                  <a:pt x="0" y="10785"/>
                </a:lnTo>
                <a:cubicBezTo>
                  <a:pt x="8" y="4826"/>
                  <a:pt x="4841" y="-1"/>
                  <a:pt x="10800" y="0"/>
                </a:cubicBezTo>
                <a:cubicBezTo>
                  <a:pt x="16764" y="0"/>
                  <a:pt x="21600" y="4835"/>
                  <a:pt x="21600" y="10800"/>
                </a:cubicBezTo>
                <a:cubicBezTo>
                  <a:pt x="21600" y="11703"/>
                  <a:pt x="21486" y="12604"/>
                  <a:pt x="21262" y="13479"/>
                </a:cubicBezTo>
                <a:lnTo>
                  <a:pt x="23877" y="14149"/>
                </a:lnTo>
                <a:lnTo>
                  <a:pt x="18331" y="17434"/>
                </a:lnTo>
                <a:lnTo>
                  <a:pt x="15046" y="11887"/>
                </a:lnTo>
                <a:lnTo>
                  <a:pt x="17662" y="12557"/>
                </a:lnTo>
                <a:close/>
              </a:path>
            </a:pathLst>
          </a:custGeom>
          <a:solidFill>
            <a:schemeClr val="accent1"/>
          </a:solidFill>
          <a:ln w="9525" cap="rnd">
            <a:solidFill>
              <a:schemeClr val="tx1"/>
            </a:solidFill>
            <a:prstDash val="sysDot"/>
            <a:miter lim="800000"/>
            <a:headEnd/>
            <a:tailEnd/>
          </a:ln>
        </p:spPr>
        <p:txBody>
          <a:bodyPr wrap="none" anchor="ctr"/>
          <a:lstStyle/>
          <a:p>
            <a:endParaRPr lang="ja-JP" altLang="en-US" sz="1800">
              <a:solidFill>
                <a:srgbClr val="000000"/>
              </a:solidFill>
              <a:ea typeface="HGP教科書体"/>
              <a:cs typeface="Arial" panose="020B0604020202020204" pitchFamily="34" charset="0"/>
            </a:endParaRPr>
          </a:p>
        </p:txBody>
      </p:sp>
      <p:sp>
        <p:nvSpPr>
          <p:cNvPr id="10284" name="Line 49"/>
          <p:cNvSpPr>
            <a:spLocks noChangeShapeType="1"/>
          </p:cNvSpPr>
          <p:nvPr/>
        </p:nvSpPr>
        <p:spPr bwMode="auto">
          <a:xfrm flipV="1">
            <a:off x="5313248" y="3989992"/>
            <a:ext cx="271463" cy="225425"/>
          </a:xfrm>
          <a:prstGeom prst="line">
            <a:avLst/>
          </a:prstGeom>
          <a:noFill/>
          <a:ln w="6350">
            <a:solidFill>
              <a:schemeClr val="tx1"/>
            </a:solidFill>
            <a:round/>
            <a:headEnd/>
            <a:tailEnd type="triangle" w="med" len="med"/>
          </a:ln>
        </p:spPr>
        <p:txBody>
          <a:bodyPr/>
          <a:lstStyle/>
          <a:p>
            <a:endParaRPr lang="ja-JP" altLang="en-US" sz="1800">
              <a:solidFill>
                <a:srgbClr val="000000"/>
              </a:solidFill>
              <a:ea typeface="HGP教科書体"/>
              <a:cs typeface="Arial" panose="020B0604020202020204" pitchFamily="34" charset="0"/>
            </a:endParaRPr>
          </a:p>
        </p:txBody>
      </p:sp>
      <p:sp>
        <p:nvSpPr>
          <p:cNvPr id="10285" name="Line 50"/>
          <p:cNvSpPr>
            <a:spLocks noChangeShapeType="1"/>
          </p:cNvSpPr>
          <p:nvPr/>
        </p:nvSpPr>
        <p:spPr bwMode="auto">
          <a:xfrm flipV="1">
            <a:off x="5673610" y="4440841"/>
            <a:ext cx="315912" cy="44450"/>
          </a:xfrm>
          <a:prstGeom prst="line">
            <a:avLst/>
          </a:prstGeom>
          <a:noFill/>
          <a:ln w="9525">
            <a:solidFill>
              <a:schemeClr val="tx1"/>
            </a:solidFill>
            <a:round/>
            <a:headEnd/>
            <a:tailEnd type="triangle" w="med" len="med"/>
          </a:ln>
        </p:spPr>
        <p:txBody>
          <a:bodyPr/>
          <a:lstStyle/>
          <a:p>
            <a:endParaRPr lang="ja-JP" altLang="en-US" sz="1800">
              <a:solidFill>
                <a:srgbClr val="000000"/>
              </a:solidFill>
              <a:ea typeface="HGP教科書体"/>
              <a:cs typeface="Arial" panose="020B0604020202020204" pitchFamily="34" charset="0"/>
            </a:endParaRPr>
          </a:p>
        </p:txBody>
      </p:sp>
      <p:sp>
        <p:nvSpPr>
          <p:cNvPr id="10286" name="AutoShape 51"/>
          <p:cNvSpPr>
            <a:spLocks noChangeArrowheads="1"/>
          </p:cNvSpPr>
          <p:nvPr/>
        </p:nvSpPr>
        <p:spPr bwMode="auto">
          <a:xfrm>
            <a:off x="6169608" y="3045507"/>
            <a:ext cx="180975" cy="225425"/>
          </a:xfrm>
          <a:prstGeom prst="upArrow">
            <a:avLst>
              <a:gd name="adj1" fmla="val 57750"/>
              <a:gd name="adj2" fmla="val 51756"/>
            </a:avLst>
          </a:prstGeom>
          <a:solidFill>
            <a:srgbClr val="CCFFCC"/>
          </a:solidFill>
          <a:ln w="9525" algn="ctr">
            <a:solidFill>
              <a:schemeClr val="tx1"/>
            </a:solidFill>
            <a:prstDash val="sysDot"/>
            <a:miter lim="800000"/>
            <a:headEnd/>
            <a:tailEnd/>
          </a:ln>
        </p:spPr>
        <p:txBody>
          <a:bodyPr wrap="none" anchor="ctr"/>
          <a:lstStyle/>
          <a:p>
            <a:pPr algn="ctr"/>
            <a:r>
              <a:rPr lang="en-US" altLang="ja-JP" sz="800" i="1" dirty="0">
                <a:solidFill>
                  <a:srgbClr val="000000"/>
                </a:solidFill>
                <a:ea typeface="HGP教科書体"/>
                <a:cs typeface="Arial" panose="020B0604020202020204" pitchFamily="34" charset="0"/>
              </a:rPr>
              <a:t>Earth</a:t>
            </a:r>
            <a:endParaRPr lang="en-US" altLang="ja-JP" sz="1800" dirty="0">
              <a:solidFill>
                <a:srgbClr val="000000"/>
              </a:solidFill>
              <a:ea typeface="HGP教科書体"/>
              <a:cs typeface="Arial" panose="020B0604020202020204" pitchFamily="34" charset="0"/>
            </a:endParaRPr>
          </a:p>
        </p:txBody>
      </p:sp>
      <p:sp>
        <p:nvSpPr>
          <p:cNvPr id="10287" name="Line 52"/>
          <p:cNvSpPr>
            <a:spLocks noChangeShapeType="1"/>
          </p:cNvSpPr>
          <p:nvPr/>
        </p:nvSpPr>
        <p:spPr bwMode="auto">
          <a:xfrm flipV="1">
            <a:off x="5043373" y="3540730"/>
            <a:ext cx="180975" cy="314325"/>
          </a:xfrm>
          <a:prstGeom prst="line">
            <a:avLst/>
          </a:prstGeom>
          <a:noFill/>
          <a:ln w="6350">
            <a:solidFill>
              <a:schemeClr val="tx1"/>
            </a:solidFill>
            <a:round/>
            <a:headEnd/>
            <a:tailEnd type="triangle" w="med" len="med"/>
          </a:ln>
        </p:spPr>
        <p:txBody>
          <a:bodyPr/>
          <a:lstStyle/>
          <a:p>
            <a:endParaRPr lang="ja-JP" altLang="en-US" sz="1800">
              <a:solidFill>
                <a:srgbClr val="000000"/>
              </a:solidFill>
              <a:ea typeface="HGP教科書体"/>
              <a:cs typeface="Arial" panose="020B0604020202020204" pitchFamily="34" charset="0"/>
            </a:endParaRPr>
          </a:p>
        </p:txBody>
      </p:sp>
      <p:sp>
        <p:nvSpPr>
          <p:cNvPr id="10288" name="Freeform 53"/>
          <p:cNvSpPr>
            <a:spLocks/>
          </p:cNvSpPr>
          <p:nvPr/>
        </p:nvSpPr>
        <p:spPr bwMode="auto">
          <a:xfrm>
            <a:off x="5854586" y="3045430"/>
            <a:ext cx="98425" cy="661987"/>
          </a:xfrm>
          <a:custGeom>
            <a:avLst/>
            <a:gdLst>
              <a:gd name="T0" fmla="*/ 0 w 68"/>
              <a:gd name="T1" fmla="*/ 0 h 308"/>
              <a:gd name="T2" fmla="*/ 0 w 68"/>
              <a:gd name="T3" fmla="*/ 2147483647 h 308"/>
              <a:gd name="T4" fmla="*/ 2147483647 w 68"/>
              <a:gd name="T5" fmla="*/ 2147483647 h 308"/>
              <a:gd name="T6" fmla="*/ 0 60000 65536"/>
              <a:gd name="T7" fmla="*/ 0 60000 65536"/>
              <a:gd name="T8" fmla="*/ 0 60000 65536"/>
              <a:gd name="T9" fmla="*/ 0 w 68"/>
              <a:gd name="T10" fmla="*/ 0 h 308"/>
              <a:gd name="T11" fmla="*/ 68 w 68"/>
              <a:gd name="T12" fmla="*/ 308 h 308"/>
            </a:gdLst>
            <a:ahLst/>
            <a:cxnLst>
              <a:cxn ang="T6">
                <a:pos x="T0" y="T1"/>
              </a:cxn>
              <a:cxn ang="T7">
                <a:pos x="T2" y="T3"/>
              </a:cxn>
              <a:cxn ang="T8">
                <a:pos x="T4" y="T5"/>
              </a:cxn>
            </a:cxnLst>
            <a:rect l="T9" t="T10" r="T11" b="T12"/>
            <a:pathLst>
              <a:path w="68" h="308">
                <a:moveTo>
                  <a:pt x="0" y="0"/>
                </a:moveTo>
                <a:lnTo>
                  <a:pt x="0" y="274"/>
                </a:lnTo>
                <a:lnTo>
                  <a:pt x="68" y="308"/>
                </a:lnTo>
              </a:path>
            </a:pathLst>
          </a:custGeom>
          <a:noFill/>
          <a:ln w="9525">
            <a:solidFill>
              <a:srgbClr val="FF9900"/>
            </a:solidFill>
            <a:round/>
            <a:headEnd/>
            <a:tailEnd type="arrow" w="med" len="med"/>
          </a:ln>
        </p:spPr>
        <p:txBody>
          <a:bodyPr/>
          <a:lstStyle/>
          <a:p>
            <a:endParaRPr lang="ja-JP" altLang="en-US" sz="1800">
              <a:solidFill>
                <a:srgbClr val="000000"/>
              </a:solidFill>
              <a:ea typeface="HGP教科書体"/>
              <a:cs typeface="Arial" panose="020B0604020202020204" pitchFamily="34" charset="0"/>
            </a:endParaRPr>
          </a:p>
        </p:txBody>
      </p:sp>
      <p:sp>
        <p:nvSpPr>
          <p:cNvPr id="10289" name="Line 54"/>
          <p:cNvSpPr>
            <a:spLocks noChangeShapeType="1"/>
          </p:cNvSpPr>
          <p:nvPr/>
        </p:nvSpPr>
        <p:spPr bwMode="auto">
          <a:xfrm flipH="1">
            <a:off x="6438786" y="3540730"/>
            <a:ext cx="90487" cy="269875"/>
          </a:xfrm>
          <a:prstGeom prst="line">
            <a:avLst/>
          </a:prstGeom>
          <a:noFill/>
          <a:ln w="9525">
            <a:solidFill>
              <a:srgbClr val="FF3300"/>
            </a:solidFill>
            <a:round/>
            <a:headEnd/>
            <a:tailEnd type="triangle" w="med" len="med"/>
          </a:ln>
        </p:spPr>
        <p:txBody>
          <a:bodyPr/>
          <a:lstStyle/>
          <a:p>
            <a:endParaRPr lang="ja-JP" altLang="en-US" sz="1800">
              <a:solidFill>
                <a:srgbClr val="000000"/>
              </a:solidFill>
              <a:ea typeface="HGP教科書体"/>
              <a:cs typeface="Arial" panose="020B0604020202020204" pitchFamily="34" charset="0"/>
            </a:endParaRPr>
          </a:p>
        </p:txBody>
      </p:sp>
      <p:sp>
        <p:nvSpPr>
          <p:cNvPr id="10290" name="Line 55"/>
          <p:cNvSpPr>
            <a:spLocks noChangeShapeType="1"/>
          </p:cNvSpPr>
          <p:nvPr/>
        </p:nvSpPr>
        <p:spPr bwMode="auto">
          <a:xfrm flipV="1">
            <a:off x="5987935" y="4080479"/>
            <a:ext cx="450850" cy="539750"/>
          </a:xfrm>
          <a:prstGeom prst="line">
            <a:avLst/>
          </a:prstGeom>
          <a:noFill/>
          <a:ln w="9525">
            <a:solidFill>
              <a:srgbClr val="FF3300"/>
            </a:solidFill>
            <a:round/>
            <a:headEnd/>
            <a:tailEnd type="triangle" w="med" len="med"/>
          </a:ln>
        </p:spPr>
        <p:txBody>
          <a:bodyPr/>
          <a:lstStyle/>
          <a:p>
            <a:endParaRPr lang="ja-JP" altLang="en-US" sz="1800">
              <a:solidFill>
                <a:srgbClr val="000000"/>
              </a:solidFill>
              <a:ea typeface="HGP教科書体"/>
              <a:cs typeface="Arial" panose="020B0604020202020204" pitchFamily="34" charset="0"/>
            </a:endParaRPr>
          </a:p>
        </p:txBody>
      </p:sp>
      <p:sp>
        <p:nvSpPr>
          <p:cNvPr id="10291" name="Rectangle 56"/>
          <p:cNvSpPr>
            <a:spLocks noChangeArrowheads="1"/>
          </p:cNvSpPr>
          <p:nvPr/>
        </p:nvSpPr>
        <p:spPr bwMode="auto">
          <a:xfrm>
            <a:off x="6843597" y="3542500"/>
            <a:ext cx="674688" cy="336550"/>
          </a:xfrm>
          <a:prstGeom prst="rect">
            <a:avLst/>
          </a:prstGeom>
          <a:noFill/>
          <a:ln w="9525" algn="ctr">
            <a:noFill/>
            <a:miter lim="800000"/>
            <a:headEnd/>
            <a:tailEnd/>
          </a:ln>
        </p:spPr>
        <p:txBody>
          <a:bodyPr lIns="54000" rIns="54000">
            <a:spAutoFit/>
          </a:bodyPr>
          <a:lstStyle/>
          <a:p>
            <a:pPr>
              <a:spcBef>
                <a:spcPct val="50000"/>
              </a:spcBef>
            </a:pPr>
            <a:r>
              <a:rPr lang="en-US" altLang="ja-JP" sz="800" dirty="0">
                <a:solidFill>
                  <a:srgbClr val="000000"/>
                </a:solidFill>
                <a:ea typeface="HGP教科書体"/>
                <a:cs typeface="Arial" panose="020B0604020202020204" pitchFamily="34" charset="0"/>
              </a:rPr>
              <a:t>mechanical cooler</a:t>
            </a:r>
          </a:p>
        </p:txBody>
      </p:sp>
      <p:sp>
        <p:nvSpPr>
          <p:cNvPr id="10292" name="Line 57"/>
          <p:cNvSpPr>
            <a:spLocks noChangeShapeType="1"/>
          </p:cNvSpPr>
          <p:nvPr/>
        </p:nvSpPr>
        <p:spPr bwMode="auto">
          <a:xfrm flipH="1">
            <a:off x="6889635" y="3855054"/>
            <a:ext cx="88900" cy="315912"/>
          </a:xfrm>
          <a:prstGeom prst="line">
            <a:avLst/>
          </a:prstGeom>
          <a:noFill/>
          <a:ln w="6350">
            <a:solidFill>
              <a:schemeClr val="tx1"/>
            </a:solidFill>
            <a:round/>
            <a:headEnd/>
            <a:tailEnd type="triangle" w="med" len="med"/>
          </a:ln>
        </p:spPr>
        <p:txBody>
          <a:bodyPr/>
          <a:lstStyle/>
          <a:p>
            <a:endParaRPr lang="ja-JP" altLang="en-US" sz="1800">
              <a:solidFill>
                <a:srgbClr val="000000"/>
              </a:solidFill>
              <a:ea typeface="HGP教科書体"/>
              <a:cs typeface="Arial" panose="020B0604020202020204" pitchFamily="34" charset="0"/>
            </a:endParaRPr>
          </a:p>
        </p:txBody>
      </p:sp>
      <p:sp>
        <p:nvSpPr>
          <p:cNvPr id="10295" name="Freeform 120"/>
          <p:cNvSpPr>
            <a:spLocks/>
          </p:cNvSpPr>
          <p:nvPr/>
        </p:nvSpPr>
        <p:spPr bwMode="auto">
          <a:xfrm flipV="1">
            <a:off x="3512841" y="3474004"/>
            <a:ext cx="1360785" cy="132171"/>
          </a:xfrm>
          <a:custGeom>
            <a:avLst/>
            <a:gdLst>
              <a:gd name="T0" fmla="*/ 0 w 873"/>
              <a:gd name="T1" fmla="*/ 2147483647 h 364"/>
              <a:gd name="T2" fmla="*/ 2147483647 w 873"/>
              <a:gd name="T3" fmla="*/ 2147483647 h 364"/>
              <a:gd name="T4" fmla="*/ 2147483647 w 873"/>
              <a:gd name="T5" fmla="*/ 2147483647 h 364"/>
              <a:gd name="T6" fmla="*/ 2147483647 w 873"/>
              <a:gd name="T7" fmla="*/ 0 h 364"/>
              <a:gd name="T8" fmla="*/ 0 60000 65536"/>
              <a:gd name="T9" fmla="*/ 0 60000 65536"/>
              <a:gd name="T10" fmla="*/ 0 60000 65536"/>
              <a:gd name="T11" fmla="*/ 0 60000 65536"/>
              <a:gd name="T12" fmla="*/ 0 w 873"/>
              <a:gd name="T13" fmla="*/ 0 h 364"/>
              <a:gd name="T14" fmla="*/ 873 w 873"/>
              <a:gd name="T15" fmla="*/ 364 h 364"/>
            </a:gdLst>
            <a:ahLst/>
            <a:cxnLst>
              <a:cxn ang="T8">
                <a:pos x="T0" y="T1"/>
              </a:cxn>
              <a:cxn ang="T9">
                <a:pos x="T2" y="T3"/>
              </a:cxn>
              <a:cxn ang="T10">
                <a:pos x="T4" y="T5"/>
              </a:cxn>
              <a:cxn ang="T11">
                <a:pos x="T6" y="T7"/>
              </a:cxn>
            </a:cxnLst>
            <a:rect l="T12" t="T13" r="T14" b="T15"/>
            <a:pathLst>
              <a:path w="873" h="364">
                <a:moveTo>
                  <a:pt x="0" y="364"/>
                </a:moveTo>
                <a:cubicBezTo>
                  <a:pt x="39" y="343"/>
                  <a:pt x="142" y="289"/>
                  <a:pt x="242" y="236"/>
                </a:cubicBezTo>
                <a:cubicBezTo>
                  <a:pt x="342" y="183"/>
                  <a:pt x="495" y="87"/>
                  <a:pt x="600" y="48"/>
                </a:cubicBezTo>
                <a:cubicBezTo>
                  <a:pt x="705" y="9"/>
                  <a:pt x="816" y="10"/>
                  <a:pt x="873" y="0"/>
                </a:cubicBezTo>
              </a:path>
            </a:pathLst>
          </a:custGeom>
          <a:noFill/>
          <a:ln w="38100">
            <a:solidFill>
              <a:srgbClr val="0066FF">
                <a:alpha val="70195"/>
              </a:srgbClr>
            </a:solidFill>
            <a:round/>
            <a:headEnd/>
            <a:tailEnd type="arrow" w="med" len="med"/>
          </a:ln>
        </p:spPr>
        <p:txBody>
          <a:bodyPr/>
          <a:lstStyle/>
          <a:p>
            <a:endParaRPr lang="ja-JP" altLang="en-US" sz="1800">
              <a:solidFill>
                <a:srgbClr val="000000"/>
              </a:solidFill>
              <a:ea typeface="HGP教科書体"/>
              <a:cs typeface="Arial" panose="020B0604020202020204" pitchFamily="34" charset="0"/>
            </a:endParaRPr>
          </a:p>
        </p:txBody>
      </p:sp>
      <p:sp>
        <p:nvSpPr>
          <p:cNvPr id="10296" name="Rectangle 121"/>
          <p:cNvSpPr>
            <a:spLocks noChangeArrowheads="1"/>
          </p:cNvSpPr>
          <p:nvPr/>
        </p:nvSpPr>
        <p:spPr bwMode="auto">
          <a:xfrm>
            <a:off x="8247064" y="2123063"/>
            <a:ext cx="1125537" cy="457200"/>
          </a:xfrm>
          <a:prstGeom prst="rect">
            <a:avLst/>
          </a:prstGeom>
          <a:noFill/>
          <a:ln w="9525" algn="ctr">
            <a:noFill/>
            <a:miter lim="800000"/>
            <a:headEnd/>
            <a:tailEnd/>
          </a:ln>
        </p:spPr>
        <p:txBody>
          <a:bodyPr lIns="0" tIns="0" rIns="0" bIns="0">
            <a:spAutoFit/>
          </a:bodyPr>
          <a:lstStyle/>
          <a:p>
            <a:r>
              <a:rPr lang="en-US" altLang="ja-JP" sz="1000">
                <a:solidFill>
                  <a:srgbClr val="000000"/>
                </a:solidFill>
                <a:ea typeface="HGP教科書体"/>
                <a:cs typeface="Arial" panose="020B0604020202020204" pitchFamily="34" charset="0"/>
              </a:rPr>
              <a:t>FOV: 55deg</a:t>
            </a:r>
            <a:endParaRPr lang="en-US" altLang="ja-JP" sz="1000">
              <a:solidFill>
                <a:srgbClr val="000000"/>
              </a:solidFill>
              <a:ea typeface="HGP教科書体"/>
              <a:cs typeface="Arial" panose="020B0604020202020204" pitchFamily="34" charset="0"/>
              <a:sym typeface="Symbol" pitchFamily="18" charset="2"/>
            </a:endParaRPr>
          </a:p>
          <a:p>
            <a:r>
              <a:rPr lang="en-US" altLang="ja-JP" sz="1000">
                <a:solidFill>
                  <a:srgbClr val="000000"/>
                </a:solidFill>
                <a:ea typeface="HGP教科書体"/>
                <a:cs typeface="Arial" panose="020B0604020202020204" pitchFamily="34" charset="0"/>
              </a:rPr>
              <a:t>(~1150km@</a:t>
            </a:r>
            <a:r>
              <a:rPr lang="en-US" altLang="ja-JP" sz="1000">
                <a:solidFill>
                  <a:srgbClr val="000000"/>
                </a:solidFill>
                <a:ea typeface="HGP教科書体"/>
                <a:cs typeface="Arial" panose="020B0604020202020204" pitchFamily="34" charset="0"/>
                <a:sym typeface="Symbol" pitchFamily="18" charset="2"/>
              </a:rPr>
              <a:t></a:t>
            </a:r>
            <a:r>
              <a:rPr lang="en-US" altLang="ja-JP" sz="1000">
                <a:solidFill>
                  <a:srgbClr val="000000"/>
                </a:solidFill>
                <a:ea typeface="HGP教科書体"/>
                <a:cs typeface="Arial" panose="020B0604020202020204" pitchFamily="34" charset="0"/>
              </a:rPr>
              <a:t>45deg along-track slant)</a:t>
            </a:r>
          </a:p>
        </p:txBody>
      </p:sp>
      <p:sp>
        <p:nvSpPr>
          <p:cNvPr id="10297" name="AutoShape 122"/>
          <p:cNvSpPr>
            <a:spLocks noChangeArrowheads="1"/>
          </p:cNvSpPr>
          <p:nvPr/>
        </p:nvSpPr>
        <p:spPr bwMode="auto">
          <a:xfrm rot="-7850422">
            <a:off x="4144653" y="966039"/>
            <a:ext cx="134937" cy="223838"/>
          </a:xfrm>
          <a:prstGeom prst="upArrow">
            <a:avLst>
              <a:gd name="adj1" fmla="val 57750"/>
              <a:gd name="adj2" fmla="val 68926"/>
            </a:avLst>
          </a:prstGeom>
          <a:solidFill>
            <a:srgbClr val="CCFFFF"/>
          </a:solidFill>
          <a:ln w="9525" algn="ctr">
            <a:solidFill>
              <a:schemeClr val="tx1"/>
            </a:solidFill>
            <a:prstDash val="sysDot"/>
            <a:miter lim="800000"/>
            <a:headEnd/>
            <a:tailEnd/>
          </a:ln>
        </p:spPr>
        <p:txBody>
          <a:bodyPr vert="eaVert" wrap="none" anchor="ctr"/>
          <a:lstStyle/>
          <a:p>
            <a:pPr algn="ctr"/>
            <a:r>
              <a:rPr lang="en-US" altLang="ja-JP" sz="800">
                <a:solidFill>
                  <a:srgbClr val="000000"/>
                </a:solidFill>
                <a:ea typeface="HGP教科書体"/>
                <a:cs typeface="Arial" panose="020B0604020202020204" pitchFamily="34" charset="0"/>
              </a:rPr>
              <a:t>Orbit</a:t>
            </a:r>
          </a:p>
        </p:txBody>
      </p:sp>
      <p:sp>
        <p:nvSpPr>
          <p:cNvPr id="10298" name="AutoShape 123"/>
          <p:cNvSpPr>
            <a:spLocks noChangeArrowheads="1"/>
          </p:cNvSpPr>
          <p:nvPr/>
        </p:nvSpPr>
        <p:spPr bwMode="auto">
          <a:xfrm rot="-1569223">
            <a:off x="2047116" y="814054"/>
            <a:ext cx="269875" cy="179387"/>
          </a:xfrm>
          <a:prstGeom prst="rightArrow">
            <a:avLst>
              <a:gd name="adj1" fmla="val 51750"/>
              <a:gd name="adj2" fmla="val 56110"/>
            </a:avLst>
          </a:prstGeom>
          <a:solidFill>
            <a:srgbClr val="CCFFFF"/>
          </a:solidFill>
          <a:ln w="9525" cap="rnd">
            <a:solidFill>
              <a:schemeClr val="tx1"/>
            </a:solidFill>
            <a:prstDash val="sysDot"/>
            <a:miter lim="800000"/>
            <a:headEnd/>
            <a:tailEnd/>
          </a:ln>
        </p:spPr>
        <p:txBody>
          <a:bodyPr wrap="none" anchor="ctr"/>
          <a:lstStyle/>
          <a:p>
            <a:pPr algn="ctr"/>
            <a:r>
              <a:rPr lang="en-US" altLang="ja-JP" sz="800" i="1">
                <a:solidFill>
                  <a:srgbClr val="000000"/>
                </a:solidFill>
                <a:ea typeface="HGP教科書体"/>
                <a:cs typeface="Arial" panose="020B0604020202020204" pitchFamily="34" charset="0"/>
              </a:rPr>
              <a:t>Orbit</a:t>
            </a:r>
          </a:p>
        </p:txBody>
      </p:sp>
      <p:sp>
        <p:nvSpPr>
          <p:cNvPr id="10299" name="AutoShape 124"/>
          <p:cNvSpPr>
            <a:spLocks noChangeArrowheads="1"/>
          </p:cNvSpPr>
          <p:nvPr/>
        </p:nvSpPr>
        <p:spPr bwMode="auto">
          <a:xfrm rot="-3597423">
            <a:off x="3007544" y="3033164"/>
            <a:ext cx="180975" cy="249238"/>
          </a:xfrm>
          <a:prstGeom prst="upArrow">
            <a:avLst>
              <a:gd name="adj1" fmla="val 57750"/>
              <a:gd name="adj2" fmla="val 57224"/>
            </a:avLst>
          </a:prstGeom>
          <a:solidFill>
            <a:srgbClr val="CCFFFF"/>
          </a:solidFill>
          <a:ln w="9525" algn="ctr">
            <a:solidFill>
              <a:schemeClr val="tx1"/>
            </a:solidFill>
            <a:prstDash val="sysDot"/>
            <a:miter lim="800000"/>
            <a:headEnd/>
            <a:tailEnd/>
          </a:ln>
        </p:spPr>
        <p:txBody>
          <a:bodyPr vert="eaVert" wrap="none" anchor="ctr"/>
          <a:lstStyle/>
          <a:p>
            <a:pPr algn="ctr"/>
            <a:r>
              <a:rPr lang="en-US" altLang="ja-JP" sz="800">
                <a:solidFill>
                  <a:srgbClr val="000000"/>
                </a:solidFill>
                <a:ea typeface="HGP教科書体"/>
                <a:cs typeface="Arial" panose="020B0604020202020204" pitchFamily="34" charset="0"/>
              </a:rPr>
              <a:t>Orbit</a:t>
            </a:r>
          </a:p>
        </p:txBody>
      </p:sp>
      <p:sp>
        <p:nvSpPr>
          <p:cNvPr id="10300" name="AutoShape 125"/>
          <p:cNvSpPr>
            <a:spLocks noChangeArrowheads="1"/>
          </p:cNvSpPr>
          <p:nvPr/>
        </p:nvSpPr>
        <p:spPr bwMode="auto">
          <a:xfrm rot="-3709016">
            <a:off x="6055404" y="3183942"/>
            <a:ext cx="144463" cy="276225"/>
          </a:xfrm>
          <a:prstGeom prst="upArrow">
            <a:avLst>
              <a:gd name="adj1" fmla="val 57750"/>
              <a:gd name="adj2" fmla="val 79449"/>
            </a:avLst>
          </a:prstGeom>
          <a:solidFill>
            <a:srgbClr val="CCFFFF"/>
          </a:solidFill>
          <a:ln w="9525" algn="ctr">
            <a:solidFill>
              <a:schemeClr val="tx1"/>
            </a:solidFill>
            <a:prstDash val="sysDot"/>
            <a:miter lim="800000"/>
            <a:headEnd/>
            <a:tailEnd/>
          </a:ln>
        </p:spPr>
        <p:txBody>
          <a:bodyPr vert="eaVert" wrap="none" anchor="ctr"/>
          <a:lstStyle/>
          <a:p>
            <a:pPr algn="ctr"/>
            <a:r>
              <a:rPr lang="en-US" altLang="ja-JP" sz="800" dirty="0">
                <a:solidFill>
                  <a:srgbClr val="000000"/>
                </a:solidFill>
                <a:ea typeface="HGP教科書体"/>
                <a:cs typeface="Arial" panose="020B0604020202020204" pitchFamily="34" charset="0"/>
              </a:rPr>
              <a:t>Orbit</a:t>
            </a:r>
          </a:p>
        </p:txBody>
      </p:sp>
      <p:sp>
        <p:nvSpPr>
          <p:cNvPr id="10301" name="Text Box 19"/>
          <p:cNvSpPr txBox="1">
            <a:spLocks noChangeArrowheads="1"/>
          </p:cNvSpPr>
          <p:nvPr/>
        </p:nvSpPr>
        <p:spPr bwMode="auto">
          <a:xfrm>
            <a:off x="626415" y="2382271"/>
            <a:ext cx="1425121" cy="461665"/>
          </a:xfrm>
          <a:prstGeom prst="rect">
            <a:avLst/>
          </a:prstGeom>
          <a:noFill/>
          <a:ln w="9525">
            <a:noFill/>
            <a:miter lim="800000"/>
            <a:headEnd/>
            <a:tailEnd/>
          </a:ln>
        </p:spPr>
        <p:txBody>
          <a:bodyPr wrap="none" lIns="54000" rIns="54000">
            <a:spAutoFit/>
          </a:bodyPr>
          <a:lstStyle/>
          <a:p>
            <a:pPr algn="ctr"/>
            <a:r>
              <a:rPr lang="en-US" altLang="ja-JP" sz="1200" b="1" dirty="0" err="1">
                <a:solidFill>
                  <a:srgbClr val="0066FF"/>
                </a:solidFill>
                <a:ea typeface="HGP教科書体"/>
                <a:cs typeface="Arial" panose="020B0604020202020204" pitchFamily="34" charset="0"/>
              </a:rPr>
              <a:t>InfraRed</a:t>
            </a:r>
            <a:r>
              <a:rPr lang="en-US" altLang="ja-JP" sz="1200" b="1" dirty="0">
                <a:solidFill>
                  <a:srgbClr val="0066FF"/>
                </a:solidFill>
                <a:ea typeface="HGP教科書体"/>
                <a:cs typeface="Arial" panose="020B0604020202020204" pitchFamily="34" charset="0"/>
              </a:rPr>
              <a:t> Scanner </a:t>
            </a:r>
          </a:p>
          <a:p>
            <a:pPr algn="ctr"/>
            <a:r>
              <a:rPr lang="en-US" altLang="ja-JP" sz="1200" b="1" dirty="0">
                <a:solidFill>
                  <a:srgbClr val="0066FF"/>
                </a:solidFill>
                <a:ea typeface="HGP教科書体"/>
                <a:cs typeface="Arial" panose="020B0604020202020204" pitchFamily="34" charset="0"/>
              </a:rPr>
              <a:t>(SGLI-IRS)</a:t>
            </a:r>
          </a:p>
        </p:txBody>
      </p:sp>
      <p:sp>
        <p:nvSpPr>
          <p:cNvPr id="10302" name="Freeform 127"/>
          <p:cNvSpPr>
            <a:spLocks/>
          </p:cNvSpPr>
          <p:nvPr/>
        </p:nvSpPr>
        <p:spPr bwMode="auto">
          <a:xfrm>
            <a:off x="1948179" y="1668389"/>
            <a:ext cx="295921" cy="992276"/>
          </a:xfrm>
          <a:custGeom>
            <a:avLst/>
            <a:gdLst>
              <a:gd name="T0" fmla="*/ 2147483647 w 213"/>
              <a:gd name="T1" fmla="*/ 0 h 1165"/>
              <a:gd name="T2" fmla="*/ 2147483647 w 213"/>
              <a:gd name="T3" fmla="*/ 2147483647 h 1165"/>
              <a:gd name="T4" fmla="*/ 2147483647 w 213"/>
              <a:gd name="T5" fmla="*/ 2147483647 h 1165"/>
              <a:gd name="T6" fmla="*/ 2147483647 w 213"/>
              <a:gd name="T7" fmla="*/ 2147483647 h 1165"/>
              <a:gd name="T8" fmla="*/ 0 60000 65536"/>
              <a:gd name="T9" fmla="*/ 0 60000 65536"/>
              <a:gd name="T10" fmla="*/ 0 60000 65536"/>
              <a:gd name="T11" fmla="*/ 0 60000 65536"/>
              <a:gd name="T12" fmla="*/ 0 w 213"/>
              <a:gd name="T13" fmla="*/ 0 h 1165"/>
              <a:gd name="T14" fmla="*/ 213 w 213"/>
              <a:gd name="T15" fmla="*/ 1165 h 1165"/>
              <a:gd name="connsiteX0" fmla="*/ 1280 w 9367"/>
              <a:gd name="connsiteY0" fmla="*/ 0 h 14501"/>
              <a:gd name="connsiteX1" fmla="*/ 353 w 9367"/>
              <a:gd name="connsiteY1" fmla="*/ 9179 h 14501"/>
              <a:gd name="connsiteX2" fmla="*/ 7865 w 9367"/>
              <a:gd name="connsiteY2" fmla="*/ 12304 h 14501"/>
              <a:gd name="connsiteX3" fmla="*/ 9367 w 9367"/>
              <a:gd name="connsiteY3" fmla="*/ 14501 h 14501"/>
              <a:gd name="connsiteX0" fmla="*/ 426 w 9060"/>
              <a:gd name="connsiteY0" fmla="*/ 0 h 10000"/>
              <a:gd name="connsiteX1" fmla="*/ 664 w 9060"/>
              <a:gd name="connsiteY1" fmla="*/ 5672 h 10000"/>
              <a:gd name="connsiteX2" fmla="*/ 7456 w 9060"/>
              <a:gd name="connsiteY2" fmla="*/ 8485 h 10000"/>
              <a:gd name="connsiteX3" fmla="*/ 9060 w 9060"/>
              <a:gd name="connsiteY3" fmla="*/ 10000 h 10000"/>
              <a:gd name="connsiteX0" fmla="*/ 541 w 10236"/>
              <a:gd name="connsiteY0" fmla="*/ 0 h 10000"/>
              <a:gd name="connsiteX1" fmla="*/ 804 w 10236"/>
              <a:gd name="connsiteY1" fmla="*/ 5672 h 10000"/>
              <a:gd name="connsiteX2" fmla="*/ 9317 w 10236"/>
              <a:gd name="connsiteY2" fmla="*/ 7733 h 10000"/>
              <a:gd name="connsiteX3" fmla="*/ 10071 w 10236"/>
              <a:gd name="connsiteY3" fmla="*/ 10000 h 10000"/>
              <a:gd name="connsiteX0" fmla="*/ 595 w 10125"/>
              <a:gd name="connsiteY0" fmla="*/ 0 h 10000"/>
              <a:gd name="connsiteX1" fmla="*/ 858 w 10125"/>
              <a:gd name="connsiteY1" fmla="*/ 5672 h 10000"/>
              <a:gd name="connsiteX2" fmla="*/ 10125 w 10125"/>
              <a:gd name="connsiteY2" fmla="*/ 10000 h 10000"/>
              <a:gd name="connsiteX0" fmla="*/ 13 w 9543"/>
              <a:gd name="connsiteY0" fmla="*/ 0 h 10000"/>
              <a:gd name="connsiteX1" fmla="*/ 5570 w 9543"/>
              <a:gd name="connsiteY1" fmla="*/ 5108 h 10000"/>
              <a:gd name="connsiteX2" fmla="*/ 9543 w 9543"/>
              <a:gd name="connsiteY2" fmla="*/ 10000 h 10000"/>
              <a:gd name="connsiteX0" fmla="*/ 15 w 14035"/>
              <a:gd name="connsiteY0" fmla="*/ 0 h 8777"/>
              <a:gd name="connsiteX1" fmla="*/ 5838 w 14035"/>
              <a:gd name="connsiteY1" fmla="*/ 5108 h 8777"/>
              <a:gd name="connsiteX2" fmla="*/ 14035 w 14035"/>
              <a:gd name="connsiteY2" fmla="*/ 8777 h 8777"/>
            </a:gdLst>
            <a:ahLst/>
            <a:cxnLst>
              <a:cxn ang="0">
                <a:pos x="connsiteX0" y="connsiteY0"/>
              </a:cxn>
              <a:cxn ang="0">
                <a:pos x="connsiteX1" y="connsiteY1"/>
              </a:cxn>
              <a:cxn ang="0">
                <a:pos x="connsiteX2" y="connsiteY2"/>
              </a:cxn>
            </a:cxnLst>
            <a:rect l="l" t="t" r="r" b="b"/>
            <a:pathLst>
              <a:path w="14035" h="8777">
                <a:moveTo>
                  <a:pt x="15" y="0"/>
                </a:moveTo>
                <a:cubicBezTo>
                  <a:pt x="-274" y="539"/>
                  <a:pt x="3501" y="3645"/>
                  <a:pt x="5838" y="5108"/>
                </a:cubicBezTo>
                <a:cubicBezTo>
                  <a:pt x="8175" y="6571"/>
                  <a:pt x="12013" y="7875"/>
                  <a:pt x="14035" y="8777"/>
                </a:cubicBezTo>
              </a:path>
            </a:pathLst>
          </a:custGeom>
          <a:noFill/>
          <a:ln w="38100">
            <a:solidFill>
              <a:srgbClr val="0066FF">
                <a:alpha val="70195"/>
              </a:srgbClr>
            </a:solidFill>
            <a:round/>
            <a:headEnd/>
            <a:tailEnd type="arrow" w="med" len="med"/>
          </a:ln>
        </p:spPr>
        <p:txBody>
          <a:bodyPr/>
          <a:lstStyle/>
          <a:p>
            <a:endParaRPr lang="ja-JP" altLang="en-US" sz="1800">
              <a:solidFill>
                <a:srgbClr val="000000"/>
              </a:solidFill>
              <a:ea typeface="HGP教科書体"/>
              <a:cs typeface="Arial" panose="020B0604020202020204" pitchFamily="34" charset="0"/>
            </a:endParaRPr>
          </a:p>
        </p:txBody>
      </p:sp>
      <p:sp>
        <p:nvSpPr>
          <p:cNvPr id="10303" name="Freeform 128"/>
          <p:cNvSpPr>
            <a:spLocks/>
          </p:cNvSpPr>
          <p:nvPr/>
        </p:nvSpPr>
        <p:spPr bwMode="auto">
          <a:xfrm>
            <a:off x="2353310" y="1763816"/>
            <a:ext cx="1620203" cy="135015"/>
          </a:xfrm>
          <a:custGeom>
            <a:avLst/>
            <a:gdLst>
              <a:gd name="T0" fmla="*/ 0 w 1028"/>
              <a:gd name="T1" fmla="*/ 2147483647 h 88"/>
              <a:gd name="T2" fmla="*/ 2147483647 w 1028"/>
              <a:gd name="T3" fmla="*/ 2147483647 h 88"/>
              <a:gd name="T4" fmla="*/ 2147483647 w 1028"/>
              <a:gd name="T5" fmla="*/ 2147483647 h 88"/>
              <a:gd name="T6" fmla="*/ 2147483647 w 1028"/>
              <a:gd name="T7" fmla="*/ 2147483647 h 88"/>
              <a:gd name="T8" fmla="*/ 0 60000 65536"/>
              <a:gd name="T9" fmla="*/ 0 60000 65536"/>
              <a:gd name="T10" fmla="*/ 0 60000 65536"/>
              <a:gd name="T11" fmla="*/ 0 60000 65536"/>
              <a:gd name="T12" fmla="*/ 0 w 1028"/>
              <a:gd name="T13" fmla="*/ 0 h 88"/>
              <a:gd name="T14" fmla="*/ 1028 w 1028"/>
              <a:gd name="T15" fmla="*/ 88 h 88"/>
              <a:gd name="connsiteX0" fmla="*/ 0 w 9935"/>
              <a:gd name="connsiteY0" fmla="*/ 2730 h 8852"/>
              <a:gd name="connsiteX1" fmla="*/ 2659 w 9935"/>
              <a:gd name="connsiteY1" fmla="*/ 155 h 8852"/>
              <a:gd name="connsiteX2" fmla="*/ 7484 w 9935"/>
              <a:gd name="connsiteY2" fmla="*/ 7883 h 8852"/>
              <a:gd name="connsiteX3" fmla="*/ 9935 w 9935"/>
              <a:gd name="connsiteY3" fmla="*/ 8792 h 8852"/>
              <a:gd name="connsiteX0" fmla="*/ 0 w 10000"/>
              <a:gd name="connsiteY0" fmla="*/ 56 h 6972"/>
              <a:gd name="connsiteX1" fmla="*/ 3267 w 10000"/>
              <a:gd name="connsiteY1" fmla="*/ 3706 h 6972"/>
              <a:gd name="connsiteX2" fmla="*/ 7533 w 10000"/>
              <a:gd name="connsiteY2" fmla="*/ 5877 h 6972"/>
              <a:gd name="connsiteX3" fmla="*/ 10000 w 10000"/>
              <a:gd name="connsiteY3" fmla="*/ 6904 h 6972"/>
              <a:gd name="connsiteX0" fmla="*/ 0 w 10000"/>
              <a:gd name="connsiteY0" fmla="*/ 82 h 10577"/>
              <a:gd name="connsiteX1" fmla="*/ 3267 w 10000"/>
              <a:gd name="connsiteY1" fmla="*/ 5318 h 10577"/>
              <a:gd name="connsiteX2" fmla="*/ 6746 w 10000"/>
              <a:gd name="connsiteY2" fmla="*/ 9421 h 10577"/>
              <a:gd name="connsiteX3" fmla="*/ 10000 w 10000"/>
              <a:gd name="connsiteY3" fmla="*/ 9904 h 10577"/>
              <a:gd name="connsiteX0" fmla="*/ 0 w 10000"/>
              <a:gd name="connsiteY0" fmla="*/ 0 h 10495"/>
              <a:gd name="connsiteX1" fmla="*/ 6746 w 10000"/>
              <a:gd name="connsiteY1" fmla="*/ 9339 h 10495"/>
              <a:gd name="connsiteX2" fmla="*/ 10000 w 10000"/>
              <a:gd name="connsiteY2" fmla="*/ 9822 h 10495"/>
              <a:gd name="connsiteX0" fmla="*/ 0 w 10000"/>
              <a:gd name="connsiteY0" fmla="*/ 0 h 10176"/>
              <a:gd name="connsiteX1" fmla="*/ 5171 w 10000"/>
              <a:gd name="connsiteY1" fmla="*/ 8844 h 10176"/>
              <a:gd name="connsiteX2" fmla="*/ 10000 w 10000"/>
              <a:gd name="connsiteY2" fmla="*/ 9822 h 10176"/>
              <a:gd name="connsiteX0" fmla="*/ 0 w 10000"/>
              <a:gd name="connsiteY0" fmla="*/ 0 h 9822"/>
              <a:gd name="connsiteX1" fmla="*/ 5171 w 10000"/>
              <a:gd name="connsiteY1" fmla="*/ 8844 h 9822"/>
              <a:gd name="connsiteX2" fmla="*/ 10000 w 10000"/>
              <a:gd name="connsiteY2" fmla="*/ 9822 h 9822"/>
            </a:gdLst>
            <a:ahLst/>
            <a:cxnLst>
              <a:cxn ang="0">
                <a:pos x="connsiteX0" y="connsiteY0"/>
              </a:cxn>
              <a:cxn ang="0">
                <a:pos x="connsiteX1" y="connsiteY1"/>
              </a:cxn>
              <a:cxn ang="0">
                <a:pos x="connsiteX2" y="connsiteY2"/>
              </a:cxn>
            </a:cxnLst>
            <a:rect l="l" t="t" r="r" b="b"/>
            <a:pathLst>
              <a:path w="10000" h="9822">
                <a:moveTo>
                  <a:pt x="0" y="0"/>
                </a:moveTo>
                <a:cubicBezTo>
                  <a:pt x="1405" y="1946"/>
                  <a:pt x="3504" y="7207"/>
                  <a:pt x="5171" y="8844"/>
                </a:cubicBezTo>
                <a:cubicBezTo>
                  <a:pt x="6592" y="10000"/>
                  <a:pt x="9491" y="9637"/>
                  <a:pt x="10000" y="9822"/>
                </a:cubicBezTo>
              </a:path>
            </a:pathLst>
          </a:custGeom>
          <a:noFill/>
          <a:ln w="38100">
            <a:solidFill>
              <a:srgbClr val="FF3300">
                <a:alpha val="70195"/>
              </a:srgbClr>
            </a:solidFill>
            <a:round/>
            <a:headEnd/>
            <a:tailEnd type="arrow" w="med" len="med"/>
          </a:ln>
        </p:spPr>
        <p:txBody>
          <a:bodyPr/>
          <a:lstStyle/>
          <a:p>
            <a:endParaRPr lang="ja-JP" altLang="en-US" sz="1800">
              <a:solidFill>
                <a:srgbClr val="000000"/>
              </a:solidFill>
              <a:ea typeface="HGP教科書体"/>
              <a:cs typeface="Arial" panose="020B0604020202020204" pitchFamily="34" charset="0"/>
            </a:endParaRPr>
          </a:p>
        </p:txBody>
      </p:sp>
      <p:grpSp>
        <p:nvGrpSpPr>
          <p:cNvPr id="14" name="Group 129"/>
          <p:cNvGrpSpPr>
            <a:grpSpLocks/>
          </p:cNvGrpSpPr>
          <p:nvPr/>
        </p:nvGrpSpPr>
        <p:grpSpPr bwMode="auto">
          <a:xfrm>
            <a:off x="8204207" y="2627888"/>
            <a:ext cx="601663" cy="393700"/>
            <a:chOff x="4950" y="2507"/>
            <a:chExt cx="379" cy="248"/>
          </a:xfrm>
        </p:grpSpPr>
        <p:sp>
          <p:nvSpPr>
            <p:cNvPr id="10313" name="Line 130"/>
            <p:cNvSpPr>
              <a:spLocks noChangeShapeType="1"/>
            </p:cNvSpPr>
            <p:nvPr/>
          </p:nvSpPr>
          <p:spPr bwMode="auto">
            <a:xfrm flipV="1">
              <a:off x="5063" y="2642"/>
              <a:ext cx="85" cy="113"/>
            </a:xfrm>
            <a:prstGeom prst="line">
              <a:avLst/>
            </a:prstGeom>
            <a:noFill/>
            <a:ln w="9525">
              <a:solidFill>
                <a:srgbClr val="FF33CC">
                  <a:alpha val="59999"/>
                </a:srgbClr>
              </a:solidFill>
              <a:prstDash val="sysDot"/>
              <a:round/>
              <a:headEnd/>
              <a:tailEnd/>
            </a:ln>
          </p:spPr>
          <p:txBody>
            <a:bodyPr/>
            <a:lstStyle/>
            <a:p>
              <a:endParaRPr lang="ja-JP" altLang="en-US" sz="1800">
                <a:solidFill>
                  <a:srgbClr val="000000"/>
                </a:solidFill>
                <a:ea typeface="HGP教科書体"/>
                <a:cs typeface="Arial" panose="020B0604020202020204" pitchFamily="34" charset="0"/>
              </a:endParaRPr>
            </a:p>
          </p:txBody>
        </p:sp>
        <p:sp>
          <p:nvSpPr>
            <p:cNvPr id="10314" name="Line 131"/>
            <p:cNvSpPr>
              <a:spLocks noChangeShapeType="1"/>
            </p:cNvSpPr>
            <p:nvPr/>
          </p:nvSpPr>
          <p:spPr bwMode="auto">
            <a:xfrm flipH="1" flipV="1">
              <a:off x="4950" y="2727"/>
              <a:ext cx="113" cy="28"/>
            </a:xfrm>
            <a:prstGeom prst="line">
              <a:avLst/>
            </a:prstGeom>
            <a:noFill/>
            <a:ln w="9525">
              <a:solidFill>
                <a:srgbClr val="FF33CC">
                  <a:alpha val="59999"/>
                </a:srgbClr>
              </a:solidFill>
              <a:prstDash val="sysDot"/>
              <a:round/>
              <a:headEnd/>
              <a:tailEnd/>
            </a:ln>
          </p:spPr>
          <p:txBody>
            <a:bodyPr/>
            <a:lstStyle/>
            <a:p>
              <a:endParaRPr lang="ja-JP" altLang="en-US" sz="1800">
                <a:solidFill>
                  <a:srgbClr val="000000"/>
                </a:solidFill>
                <a:ea typeface="HGP教科書体"/>
                <a:cs typeface="Arial" panose="020B0604020202020204" pitchFamily="34" charset="0"/>
              </a:endParaRPr>
            </a:p>
          </p:txBody>
        </p:sp>
        <p:sp>
          <p:nvSpPr>
            <p:cNvPr id="10315" name="Line 132"/>
            <p:cNvSpPr>
              <a:spLocks noChangeShapeType="1"/>
            </p:cNvSpPr>
            <p:nvPr/>
          </p:nvSpPr>
          <p:spPr bwMode="auto">
            <a:xfrm flipV="1">
              <a:off x="5063" y="2614"/>
              <a:ext cx="0" cy="141"/>
            </a:xfrm>
            <a:prstGeom prst="line">
              <a:avLst/>
            </a:prstGeom>
            <a:noFill/>
            <a:ln w="9525">
              <a:solidFill>
                <a:srgbClr val="FF33CC">
                  <a:alpha val="59999"/>
                </a:srgbClr>
              </a:solidFill>
              <a:round/>
              <a:headEnd/>
              <a:tailEnd/>
            </a:ln>
          </p:spPr>
          <p:txBody>
            <a:bodyPr/>
            <a:lstStyle/>
            <a:p>
              <a:endParaRPr lang="ja-JP" altLang="en-US" sz="1800">
                <a:solidFill>
                  <a:srgbClr val="000000"/>
                </a:solidFill>
                <a:ea typeface="HGP教科書体"/>
                <a:cs typeface="Arial" panose="020B0604020202020204" pitchFamily="34" charset="0"/>
              </a:endParaRPr>
            </a:p>
          </p:txBody>
        </p:sp>
        <p:sp>
          <p:nvSpPr>
            <p:cNvPr id="10316" name="Rectangle 133"/>
            <p:cNvSpPr>
              <a:spLocks noChangeArrowheads="1"/>
            </p:cNvSpPr>
            <p:nvPr/>
          </p:nvSpPr>
          <p:spPr bwMode="auto">
            <a:xfrm>
              <a:off x="4996" y="2507"/>
              <a:ext cx="333" cy="136"/>
            </a:xfrm>
            <a:prstGeom prst="rect">
              <a:avLst/>
            </a:prstGeom>
            <a:noFill/>
            <a:ln w="9525">
              <a:noFill/>
              <a:miter lim="800000"/>
              <a:headEnd/>
              <a:tailEnd/>
            </a:ln>
          </p:spPr>
          <p:txBody>
            <a:bodyPr wrap="none">
              <a:spAutoFit/>
            </a:bodyPr>
            <a:lstStyle/>
            <a:p>
              <a:r>
                <a:rPr lang="en-US" altLang="ja-JP" sz="800" i="1">
                  <a:solidFill>
                    <a:srgbClr val="FF33CC"/>
                  </a:solidFill>
                  <a:ea typeface="HGP教科書体"/>
                  <a:cs typeface="Arial" panose="020B0604020202020204" pitchFamily="34" charset="0"/>
                  <a:sym typeface="Symbol" pitchFamily="18" charset="2"/>
                </a:rPr>
                <a:t></a:t>
              </a:r>
              <a:r>
                <a:rPr lang="en-US" altLang="ja-JP" sz="800" i="1">
                  <a:solidFill>
                    <a:srgbClr val="FF33CC"/>
                  </a:solidFill>
                  <a:ea typeface="HGP教科書体"/>
                  <a:cs typeface="Arial" panose="020B0604020202020204" pitchFamily="34" charset="0"/>
                </a:rPr>
                <a:t>45deg</a:t>
              </a:r>
            </a:p>
          </p:txBody>
        </p:sp>
        <p:sp>
          <p:nvSpPr>
            <p:cNvPr id="10317" name="Freeform 134"/>
            <p:cNvSpPr>
              <a:spLocks/>
            </p:cNvSpPr>
            <p:nvPr/>
          </p:nvSpPr>
          <p:spPr bwMode="auto">
            <a:xfrm>
              <a:off x="4977" y="2636"/>
              <a:ext cx="145" cy="103"/>
            </a:xfrm>
            <a:custGeom>
              <a:avLst/>
              <a:gdLst>
                <a:gd name="T0" fmla="*/ 0 w 145"/>
                <a:gd name="T1" fmla="*/ 103 h 103"/>
                <a:gd name="T2" fmla="*/ 37 w 145"/>
                <a:gd name="T3" fmla="*/ 34 h 103"/>
                <a:gd name="T4" fmla="*/ 87 w 145"/>
                <a:gd name="T5" fmla="*/ 4 h 103"/>
                <a:gd name="T6" fmla="*/ 123 w 145"/>
                <a:gd name="T7" fmla="*/ 13 h 103"/>
                <a:gd name="T8" fmla="*/ 145 w 145"/>
                <a:gd name="T9" fmla="*/ 40 h 103"/>
                <a:gd name="T10" fmla="*/ 0 60000 65536"/>
                <a:gd name="T11" fmla="*/ 0 60000 65536"/>
                <a:gd name="T12" fmla="*/ 0 60000 65536"/>
                <a:gd name="T13" fmla="*/ 0 60000 65536"/>
                <a:gd name="T14" fmla="*/ 0 60000 65536"/>
                <a:gd name="T15" fmla="*/ 0 w 145"/>
                <a:gd name="T16" fmla="*/ 0 h 103"/>
                <a:gd name="T17" fmla="*/ 145 w 145"/>
                <a:gd name="T18" fmla="*/ 103 h 103"/>
              </a:gdLst>
              <a:ahLst/>
              <a:cxnLst>
                <a:cxn ang="T10">
                  <a:pos x="T0" y="T1"/>
                </a:cxn>
                <a:cxn ang="T11">
                  <a:pos x="T2" y="T3"/>
                </a:cxn>
                <a:cxn ang="T12">
                  <a:pos x="T4" y="T5"/>
                </a:cxn>
                <a:cxn ang="T13">
                  <a:pos x="T6" y="T7"/>
                </a:cxn>
                <a:cxn ang="T14">
                  <a:pos x="T8" y="T9"/>
                </a:cxn>
              </a:cxnLst>
              <a:rect l="T15" t="T16" r="T17" b="T18"/>
              <a:pathLst>
                <a:path w="145" h="103">
                  <a:moveTo>
                    <a:pt x="0" y="103"/>
                  </a:moveTo>
                  <a:cubicBezTo>
                    <a:pt x="6" y="92"/>
                    <a:pt x="22" y="51"/>
                    <a:pt x="37" y="34"/>
                  </a:cubicBezTo>
                  <a:cubicBezTo>
                    <a:pt x="52" y="17"/>
                    <a:pt x="73" y="8"/>
                    <a:pt x="87" y="4"/>
                  </a:cubicBezTo>
                  <a:cubicBezTo>
                    <a:pt x="101" y="0"/>
                    <a:pt x="114" y="7"/>
                    <a:pt x="123" y="13"/>
                  </a:cubicBezTo>
                  <a:cubicBezTo>
                    <a:pt x="132" y="19"/>
                    <a:pt x="141" y="35"/>
                    <a:pt x="145" y="40"/>
                  </a:cubicBezTo>
                </a:path>
              </a:pathLst>
            </a:custGeom>
            <a:noFill/>
            <a:ln w="19050">
              <a:solidFill>
                <a:srgbClr val="FF33CC">
                  <a:alpha val="59999"/>
                </a:srgbClr>
              </a:solidFill>
              <a:round/>
              <a:headEnd type="triangle" w="sm" len="sm"/>
              <a:tailEnd type="triangle" w="sm" len="sm"/>
            </a:ln>
          </p:spPr>
          <p:txBody>
            <a:bodyPr/>
            <a:lstStyle/>
            <a:p>
              <a:endParaRPr lang="ja-JP" altLang="en-US" sz="1800">
                <a:solidFill>
                  <a:srgbClr val="000000"/>
                </a:solidFill>
                <a:ea typeface="HGP教科書体"/>
                <a:cs typeface="Arial" panose="020B0604020202020204" pitchFamily="34" charset="0"/>
              </a:endParaRPr>
            </a:p>
          </p:txBody>
        </p:sp>
      </p:grpSp>
      <p:sp>
        <p:nvSpPr>
          <p:cNvPr id="10305" name="Rectangle 135"/>
          <p:cNvSpPr>
            <a:spLocks noChangeArrowheads="1"/>
          </p:cNvSpPr>
          <p:nvPr/>
        </p:nvSpPr>
        <p:spPr bwMode="auto">
          <a:xfrm>
            <a:off x="1108448" y="82784"/>
            <a:ext cx="8444670" cy="503590"/>
          </a:xfrm>
          <a:prstGeom prst="rect">
            <a:avLst/>
          </a:prstGeom>
          <a:noFill/>
          <a:ln w="9525">
            <a:noFill/>
            <a:miter lim="800000"/>
            <a:headEnd/>
            <a:tailEnd/>
          </a:ln>
        </p:spPr>
        <p:txBody>
          <a:bodyPr wrap="none" lIns="54000" tIns="36000" rIns="54000" bIns="36000">
            <a:spAutoFit/>
          </a:bodyPr>
          <a:lstStyle/>
          <a:p>
            <a:pPr fontAlgn="auto">
              <a:spcBef>
                <a:spcPts val="0"/>
              </a:spcBef>
              <a:spcAft>
                <a:spcPts val="0"/>
              </a:spcAft>
            </a:pPr>
            <a:r>
              <a:rPr lang="en-US" altLang="ja-JP" sz="2800" dirty="0">
                <a:solidFill>
                  <a:prstClr val="black"/>
                </a:solidFill>
                <a:ea typeface="HGP教科書体"/>
                <a:cs typeface="Arial" panose="020B0604020202020204" pitchFamily="34" charset="0"/>
              </a:rPr>
              <a:t>SGLI sensor system and onboard calibration system</a:t>
            </a:r>
            <a:endParaRPr lang="ja-JP" altLang="en-US" sz="2800" dirty="0">
              <a:solidFill>
                <a:prstClr val="black"/>
              </a:solidFill>
              <a:ea typeface="HGP教科書体"/>
              <a:cs typeface="Arial" panose="020B0604020202020204" pitchFamily="34" charset="0"/>
            </a:endParaRPr>
          </a:p>
        </p:txBody>
      </p:sp>
      <p:sp>
        <p:nvSpPr>
          <p:cNvPr id="10306" name="Text Box 38"/>
          <p:cNvSpPr txBox="1">
            <a:spLocks noChangeArrowheads="1"/>
          </p:cNvSpPr>
          <p:nvPr/>
        </p:nvSpPr>
        <p:spPr bwMode="auto">
          <a:xfrm>
            <a:off x="3692861" y="2663915"/>
            <a:ext cx="1019831" cy="215444"/>
          </a:xfrm>
          <a:prstGeom prst="rect">
            <a:avLst/>
          </a:prstGeom>
          <a:noFill/>
          <a:ln w="9525">
            <a:noFill/>
            <a:miter lim="800000"/>
            <a:headEnd/>
            <a:tailEnd/>
          </a:ln>
        </p:spPr>
        <p:txBody>
          <a:bodyPr wrap="none">
            <a:spAutoFit/>
          </a:bodyPr>
          <a:lstStyle/>
          <a:p>
            <a:pPr>
              <a:spcBef>
                <a:spcPct val="50000"/>
              </a:spcBef>
            </a:pPr>
            <a:r>
              <a:rPr lang="en-US" altLang="ja-JP" sz="800" dirty="0">
                <a:solidFill>
                  <a:srgbClr val="000000"/>
                </a:solidFill>
                <a:ea typeface="HGP教科書体"/>
                <a:cs typeface="Arial" panose="020B0604020202020204" pitchFamily="34" charset="0"/>
              </a:rPr>
              <a:t>Internal lamp (PD)</a:t>
            </a:r>
          </a:p>
        </p:txBody>
      </p:sp>
      <p:sp>
        <p:nvSpPr>
          <p:cNvPr id="10307" name="Line 137"/>
          <p:cNvSpPr>
            <a:spLocks noChangeShapeType="1"/>
          </p:cNvSpPr>
          <p:nvPr/>
        </p:nvSpPr>
        <p:spPr bwMode="auto">
          <a:xfrm flipV="1">
            <a:off x="4142910" y="1898830"/>
            <a:ext cx="450050" cy="765085"/>
          </a:xfrm>
          <a:prstGeom prst="line">
            <a:avLst/>
          </a:prstGeom>
          <a:noFill/>
          <a:ln w="9525">
            <a:solidFill>
              <a:srgbClr val="FF3300"/>
            </a:solidFill>
            <a:round/>
            <a:headEnd/>
            <a:tailEnd type="triangle" w="med" len="med"/>
          </a:ln>
        </p:spPr>
        <p:txBody>
          <a:bodyPr/>
          <a:lstStyle/>
          <a:p>
            <a:endParaRPr lang="ja-JP" altLang="en-US" sz="1800">
              <a:solidFill>
                <a:srgbClr val="000000"/>
              </a:solidFill>
              <a:ea typeface="HGP教科書体"/>
              <a:cs typeface="Arial" panose="020B0604020202020204" pitchFamily="34" charset="0"/>
            </a:endParaRPr>
          </a:p>
        </p:txBody>
      </p:sp>
      <p:grpSp>
        <p:nvGrpSpPr>
          <p:cNvPr id="15" name="Group 138"/>
          <p:cNvGrpSpPr>
            <a:grpSpLocks/>
          </p:cNvGrpSpPr>
          <p:nvPr/>
        </p:nvGrpSpPr>
        <p:grpSpPr bwMode="auto">
          <a:xfrm>
            <a:off x="4705350" y="1320361"/>
            <a:ext cx="877888" cy="309563"/>
            <a:chOff x="2689" y="1682"/>
            <a:chExt cx="553" cy="195"/>
          </a:xfrm>
        </p:grpSpPr>
        <p:sp>
          <p:nvSpPr>
            <p:cNvPr id="10310" name="AutoShape 23"/>
            <p:cNvSpPr>
              <a:spLocks noChangeArrowheads="1"/>
            </p:cNvSpPr>
            <p:nvPr/>
          </p:nvSpPr>
          <p:spPr bwMode="auto">
            <a:xfrm rot="1647404" flipH="1">
              <a:off x="2689" y="1733"/>
              <a:ext cx="465" cy="54"/>
            </a:xfrm>
            <a:prstGeom prst="parallelogram">
              <a:avLst>
                <a:gd name="adj" fmla="val 215278"/>
              </a:avLst>
            </a:prstGeom>
            <a:solidFill>
              <a:srgbClr val="FFFFFF">
                <a:alpha val="25098"/>
              </a:srgbClr>
            </a:solidFill>
            <a:ln w="9525" algn="ctr">
              <a:solidFill>
                <a:schemeClr val="tx1"/>
              </a:solidFill>
              <a:prstDash val="sysDot"/>
              <a:miter lim="800000"/>
              <a:headEnd/>
              <a:tailEnd/>
            </a:ln>
          </p:spPr>
          <p:txBody>
            <a:bodyPr wrap="none" anchor="ctr"/>
            <a:lstStyle/>
            <a:p>
              <a:endParaRPr lang="ja-JP" altLang="en-US" sz="1800">
                <a:solidFill>
                  <a:srgbClr val="000000"/>
                </a:solidFill>
                <a:ea typeface="HGP教科書体"/>
                <a:cs typeface="Arial" panose="020B0604020202020204" pitchFamily="34" charset="0"/>
              </a:endParaRPr>
            </a:p>
          </p:txBody>
        </p:sp>
        <p:sp>
          <p:nvSpPr>
            <p:cNvPr id="10311" name="AutoShape 25"/>
            <p:cNvSpPr>
              <a:spLocks noChangeArrowheads="1"/>
            </p:cNvSpPr>
            <p:nvPr/>
          </p:nvSpPr>
          <p:spPr bwMode="auto">
            <a:xfrm rot="1713855" flipH="1" flipV="1">
              <a:off x="2823" y="1739"/>
              <a:ext cx="419" cy="98"/>
            </a:xfrm>
            <a:prstGeom prst="parallelogram">
              <a:avLst>
                <a:gd name="adj" fmla="val 70467"/>
              </a:avLst>
            </a:prstGeom>
            <a:solidFill>
              <a:srgbClr val="FFFFFF">
                <a:alpha val="25098"/>
              </a:srgbClr>
            </a:solidFill>
            <a:ln w="9525" algn="ctr">
              <a:solidFill>
                <a:schemeClr val="tx1"/>
              </a:solidFill>
              <a:prstDash val="sysDot"/>
              <a:miter lim="800000"/>
              <a:headEnd/>
              <a:tailEnd/>
            </a:ln>
          </p:spPr>
          <p:txBody>
            <a:bodyPr wrap="none" anchor="ctr"/>
            <a:lstStyle/>
            <a:p>
              <a:endParaRPr lang="ja-JP" altLang="en-US" sz="1800">
                <a:solidFill>
                  <a:srgbClr val="000000"/>
                </a:solidFill>
                <a:ea typeface="HGP教科書体"/>
                <a:cs typeface="Arial" panose="020B0604020202020204" pitchFamily="34" charset="0"/>
              </a:endParaRPr>
            </a:p>
          </p:txBody>
        </p:sp>
        <p:sp>
          <p:nvSpPr>
            <p:cNvPr id="10312" name="AutoShape 24"/>
            <p:cNvSpPr>
              <a:spLocks noChangeArrowheads="1"/>
            </p:cNvSpPr>
            <p:nvPr/>
          </p:nvSpPr>
          <p:spPr bwMode="auto">
            <a:xfrm rot="13908853" flipV="1">
              <a:off x="2871" y="1698"/>
              <a:ext cx="195" cy="16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212 w 21600"/>
                <a:gd name="T19" fmla="*/ 3180 h 21600"/>
                <a:gd name="T20" fmla="*/ 18388 w 21600"/>
                <a:gd name="T21" fmla="*/ 1842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996" y="14663"/>
                  </a:moveTo>
                  <a:cubicBezTo>
                    <a:pt x="18634" y="13475"/>
                    <a:pt x="18968" y="12148"/>
                    <a:pt x="18968" y="10800"/>
                  </a:cubicBezTo>
                  <a:cubicBezTo>
                    <a:pt x="18968" y="6288"/>
                    <a:pt x="15311" y="2632"/>
                    <a:pt x="10800" y="2632"/>
                  </a:cubicBezTo>
                  <a:cubicBezTo>
                    <a:pt x="9609" y="2631"/>
                    <a:pt x="8433" y="2892"/>
                    <a:pt x="7354" y="3394"/>
                  </a:cubicBezTo>
                  <a:lnTo>
                    <a:pt x="6244" y="1007"/>
                  </a:lnTo>
                  <a:cubicBezTo>
                    <a:pt x="7671" y="343"/>
                    <a:pt x="9226" y="-1"/>
                    <a:pt x="10800" y="0"/>
                  </a:cubicBezTo>
                  <a:cubicBezTo>
                    <a:pt x="16764" y="0"/>
                    <a:pt x="21600" y="4835"/>
                    <a:pt x="21600" y="10800"/>
                  </a:cubicBezTo>
                  <a:cubicBezTo>
                    <a:pt x="21600" y="12582"/>
                    <a:pt x="21158" y="14337"/>
                    <a:pt x="20315" y="15908"/>
                  </a:cubicBezTo>
                  <a:lnTo>
                    <a:pt x="22694" y="17185"/>
                  </a:lnTo>
                  <a:lnTo>
                    <a:pt x="17255" y="18824"/>
                  </a:lnTo>
                  <a:lnTo>
                    <a:pt x="15617" y="13386"/>
                  </a:lnTo>
                  <a:lnTo>
                    <a:pt x="17996" y="14663"/>
                  </a:lnTo>
                  <a:close/>
                </a:path>
              </a:pathLst>
            </a:custGeom>
            <a:solidFill>
              <a:srgbClr val="FFFFFF">
                <a:alpha val="34901"/>
              </a:srgbClr>
            </a:solidFill>
            <a:ln w="9525" algn="ctr">
              <a:solidFill>
                <a:schemeClr val="tx1"/>
              </a:solidFill>
              <a:prstDash val="sysDot"/>
              <a:miter lim="800000"/>
              <a:headEnd/>
              <a:tailEnd/>
            </a:ln>
          </p:spPr>
          <p:txBody>
            <a:bodyPr wrap="none" anchor="ctr"/>
            <a:lstStyle/>
            <a:p>
              <a:endParaRPr lang="ja-JP" altLang="en-US" sz="1800">
                <a:solidFill>
                  <a:srgbClr val="000000"/>
                </a:solidFill>
                <a:ea typeface="HGP教科書体"/>
                <a:cs typeface="Arial" panose="020B0604020202020204" pitchFamily="34" charset="0"/>
              </a:endParaRPr>
            </a:p>
          </p:txBody>
        </p:sp>
      </p:grpSp>
      <p:sp>
        <p:nvSpPr>
          <p:cNvPr id="138" name="スライド番号プレースホルダ 5"/>
          <p:cNvSpPr>
            <a:spLocks noGrp="1"/>
          </p:cNvSpPr>
          <p:nvPr>
            <p:ph type="sldNum" sz="quarter" idx="10"/>
          </p:nvPr>
        </p:nvSpPr>
        <p:spPr>
          <a:xfrm>
            <a:off x="7353300" y="6579351"/>
            <a:ext cx="2133600" cy="180975"/>
          </a:xfrm>
        </p:spPr>
        <p:txBody>
          <a:bodyPr/>
          <a:lstStyle/>
          <a:p>
            <a:pPr algn="r">
              <a:defRPr/>
            </a:pPr>
            <a:fld id="{F693449D-7EC0-4AA3-9BF0-028169121E4D}" type="slidenum">
              <a:rPr lang="en-US" altLang="ja-JP">
                <a:solidFill>
                  <a:prstClr val="black">
                    <a:tint val="75000"/>
                  </a:prstClr>
                </a:solidFill>
              </a:rPr>
              <a:pPr algn="r">
                <a:defRPr/>
              </a:pPr>
              <a:t>16</a:t>
            </a:fld>
            <a:endParaRPr lang="en-US" altLang="ja-JP" dirty="0">
              <a:solidFill>
                <a:prstClr val="black">
                  <a:tint val="75000"/>
                </a:prstClr>
              </a:solidFill>
            </a:endParaRPr>
          </a:p>
        </p:txBody>
      </p:sp>
      <p:graphicFrame>
        <p:nvGraphicFramePr>
          <p:cNvPr id="139" name="Group 248"/>
          <p:cNvGraphicFramePr>
            <a:graphicFrameLocks noGrp="1"/>
          </p:cNvGraphicFramePr>
          <p:nvPr>
            <p:extLst>
              <p:ext uri="{D42A27DB-BD31-4B8C-83A1-F6EECF244321}">
                <p14:modId xmlns:p14="http://schemas.microsoft.com/office/powerpoint/2010/main" val="97677429"/>
              </p:ext>
            </p:extLst>
          </p:nvPr>
        </p:nvGraphicFramePr>
        <p:xfrm>
          <a:off x="250194" y="4386866"/>
          <a:ext cx="4427398" cy="2326080"/>
        </p:xfrm>
        <a:graphic>
          <a:graphicData uri="http://schemas.openxmlformats.org/drawingml/2006/table">
            <a:tbl>
              <a:tblPr/>
              <a:tblGrid>
                <a:gridCol w="1237767">
                  <a:extLst>
                    <a:ext uri="{9D8B030D-6E8A-4147-A177-3AD203B41FA5}">
                      <a16:colId xmlns="" xmlns:a16="http://schemas.microsoft.com/office/drawing/2014/main" val="20000"/>
                    </a:ext>
                  </a:extLst>
                </a:gridCol>
                <a:gridCol w="3189631">
                  <a:extLst>
                    <a:ext uri="{9D8B030D-6E8A-4147-A177-3AD203B41FA5}">
                      <a16:colId xmlns="" xmlns:a16="http://schemas.microsoft.com/office/drawing/2014/main" val="20001"/>
                    </a:ext>
                  </a:extLst>
                </a:gridCol>
              </a:tblGrid>
              <a:tr h="96220">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Arial" panose="020B0604020202020204" pitchFamily="34" charset="0"/>
                          <a:ea typeface="ＭＳ Ｐゴシック" pitchFamily="50" charset="-128"/>
                          <a:cs typeface="Arial" panose="020B0604020202020204" pitchFamily="34" charset="0"/>
                        </a:rPr>
                        <a:t>GCOM-C SGLI characteristics</a:t>
                      </a: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0066FF"/>
                    </a:solidFill>
                  </a:tcPr>
                </a:tc>
                <a:tc hMerge="1">
                  <a:txBody>
                    <a:bodyPr/>
                    <a:lstStyle/>
                    <a:p>
                      <a:endParaRPr kumimoji="1" lang="ja-JP" altLang="en-US"/>
                    </a:p>
                  </a:txBody>
                  <a:tcPr/>
                </a:tc>
                <a:extLst>
                  <a:ext uri="{0D108BD9-81ED-4DB2-BD59-A6C34878D82A}">
                    <a16:rowId xmlns="" xmlns:a16="http://schemas.microsoft.com/office/drawing/2014/main" val="10000"/>
                  </a:ext>
                </a:extLst>
              </a:tr>
              <a:tr h="18381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ゴシック" pitchFamily="49" charset="-128"/>
                          <a:cs typeface="Arial" panose="020B0604020202020204" pitchFamily="34" charset="0"/>
                        </a:rPr>
                        <a:t>Orbit</a:t>
                      </a: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Sun-synchronous (</a:t>
                      </a:r>
                      <a:r>
                        <a:rPr kumimoji="1" lang="en-US" altLang="ja-JP" sz="1200" b="0" i="0" u="none" strike="noStrike" cap="none" normalizeH="0" baseline="0" dirty="0">
                          <a:ln>
                            <a:noFill/>
                          </a:ln>
                          <a:solidFill>
                            <a:schemeClr val="tx1"/>
                          </a:solidFill>
                          <a:effectLst/>
                          <a:latin typeface="Arial" panose="020B0604020202020204" pitchFamily="34" charset="0"/>
                          <a:ea typeface="ＭＳ ゴシック" pitchFamily="49" charset="-128"/>
                          <a:cs typeface="Arial" panose="020B0604020202020204" pitchFamily="34" charset="0"/>
                        </a:rPr>
                        <a:t>descending local time: </a:t>
                      </a:r>
                      <a:r>
                        <a:rPr kumimoji="1" lang="en-US" altLang="zh-TW" sz="1200" b="0" i="0" u="none" strike="noStrike" cap="none" normalizeH="0" baseline="0" dirty="0">
                          <a:ln>
                            <a:noFill/>
                          </a:ln>
                          <a:solidFill>
                            <a:srgbClr val="FF0000"/>
                          </a:solidFill>
                          <a:effectLst/>
                          <a:latin typeface="Arial" panose="020B0604020202020204" pitchFamily="34" charset="0"/>
                          <a:ea typeface="ＭＳ ゴシック" pitchFamily="49" charset="-128"/>
                          <a:cs typeface="Arial" panose="020B0604020202020204" pitchFamily="34" charset="0"/>
                        </a:rPr>
                        <a:t>10:30</a:t>
                      </a:r>
                      <a:r>
                        <a:rPr kumimoji="1" lang="en-US" altLang="ja-JP" sz="1200" b="0" i="0" u="none" strike="noStrike" cap="none" normalizeH="0" baseline="0" dirty="0">
                          <a:ln>
                            <a:noFill/>
                          </a:ln>
                          <a:solidFill>
                            <a:schemeClr val="tx1"/>
                          </a:solidFill>
                          <a:effectLst/>
                          <a:latin typeface="Arial" panose="020B0604020202020204" pitchFamily="34" charset="0"/>
                          <a:ea typeface="ＭＳ ゴシック" pitchFamily="49" charset="-128"/>
                          <a:cs typeface="Arial" panose="020B0604020202020204" pitchFamily="34" charset="0"/>
                        </a:rPr>
                        <a:t>), Altitude: 798km, </a:t>
                      </a:r>
                      <a:r>
                        <a:rPr kumimoji="1" lang="en-US" altLang="ja-JP" sz="1200" b="0" i="0" u="none" strike="noStrike" cap="none" normalizeH="0" baseline="0" dirty="0">
                          <a:ln>
                            <a:noFill/>
                          </a:ln>
                          <a:solidFill>
                            <a:srgbClr val="000000"/>
                          </a:solidFill>
                          <a:effectLst/>
                          <a:latin typeface="Arial" panose="020B0604020202020204" pitchFamily="34" charset="0"/>
                          <a:ea typeface="ＭＳ Ｐゴシック" pitchFamily="50" charset="-128"/>
                          <a:cs typeface="Arial" panose="020B0604020202020204" pitchFamily="34" charset="0"/>
                        </a:rPr>
                        <a:t>Inclination</a:t>
                      </a:r>
                      <a:r>
                        <a:rPr kumimoji="1" lang="en-US" altLang="ja-JP" sz="1200" b="0" i="0" u="none" strike="noStrike" cap="none" normalizeH="0" baseline="0" dirty="0">
                          <a:ln>
                            <a:noFill/>
                          </a:ln>
                          <a:solidFill>
                            <a:schemeClr val="tx1"/>
                          </a:solidFill>
                          <a:effectLst/>
                          <a:latin typeface="Arial" panose="020B0604020202020204" pitchFamily="34" charset="0"/>
                          <a:ea typeface="ＭＳ ゴシック" pitchFamily="49" charset="-128"/>
                          <a:cs typeface="Arial" panose="020B0604020202020204" pitchFamily="34" charset="0"/>
                        </a:rPr>
                        <a:t>: </a:t>
                      </a:r>
                      <a:r>
                        <a:rPr kumimoji="1" lang="en-US" altLang="zh-TW" sz="1200" b="0" i="0" u="none" strike="noStrike" cap="none" normalizeH="0" baseline="0" dirty="0">
                          <a:ln>
                            <a:noFill/>
                          </a:ln>
                          <a:solidFill>
                            <a:schemeClr val="tx1"/>
                          </a:solidFill>
                          <a:effectLst/>
                          <a:latin typeface="Arial" panose="020B0604020202020204" pitchFamily="34" charset="0"/>
                          <a:ea typeface="ＭＳ ゴシック" pitchFamily="49" charset="-128"/>
                          <a:cs typeface="Arial" panose="020B0604020202020204" pitchFamily="34" charset="0"/>
                        </a:rPr>
                        <a:t>9</a:t>
                      </a:r>
                      <a:r>
                        <a:rPr kumimoji="1" lang="en-US" altLang="ja-JP" sz="1200" b="0" i="0" u="none" strike="noStrike" cap="none" normalizeH="0" baseline="0" dirty="0">
                          <a:ln>
                            <a:noFill/>
                          </a:ln>
                          <a:solidFill>
                            <a:schemeClr val="tx1"/>
                          </a:solidFill>
                          <a:effectLst/>
                          <a:latin typeface="Arial" panose="020B0604020202020204" pitchFamily="34" charset="0"/>
                          <a:ea typeface="ＭＳ ゴシック" pitchFamily="49" charset="-128"/>
                          <a:cs typeface="Arial" panose="020B0604020202020204" pitchFamily="34" charset="0"/>
                        </a:rPr>
                        <a:t>8.6</a:t>
                      </a:r>
                      <a:r>
                        <a:rPr kumimoji="1" lang="en-US" altLang="zh-TW" sz="1200" b="0" i="0" u="none" strike="noStrike" cap="none" normalizeH="0" baseline="0" dirty="0">
                          <a:ln>
                            <a:noFill/>
                          </a:ln>
                          <a:solidFill>
                            <a:schemeClr val="tx1"/>
                          </a:solidFill>
                          <a:effectLst/>
                          <a:latin typeface="Arial" panose="020B0604020202020204" pitchFamily="34" charset="0"/>
                          <a:ea typeface="ＭＳ ゴシック" pitchFamily="49" charset="-128"/>
                          <a:cs typeface="Arial" panose="020B0604020202020204" pitchFamily="34" charset="0"/>
                        </a:rPr>
                        <a:t>deg</a:t>
                      </a:r>
                      <a:endParaRPr kumimoji="1" lang="en-US" altLang="ja-JP" sz="1200" b="0" i="0" u="none" strike="noStrike" cap="none" normalizeH="0" baseline="0" dirty="0">
                        <a:ln>
                          <a:noFill/>
                        </a:ln>
                        <a:solidFill>
                          <a:schemeClr val="tx1"/>
                        </a:solidFill>
                        <a:effectLst/>
                        <a:latin typeface="Arial" panose="020B0604020202020204" pitchFamily="34" charset="0"/>
                        <a:ea typeface="ＭＳ ゴシック" pitchFamily="49" charset="-128"/>
                        <a:cs typeface="Arial" panose="020B0604020202020204" pitchFamily="34" charset="0"/>
                      </a:endParaRP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962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Launch Date</a:t>
                      </a: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rgbClr val="FF0000"/>
                          </a:solidFill>
                          <a:effectLst/>
                          <a:latin typeface="Arial" panose="020B0604020202020204" pitchFamily="34" charset="0"/>
                          <a:ea typeface="ＭＳ Ｐゴシック" pitchFamily="50" charset="-128"/>
                          <a:cs typeface="Arial" panose="020B0604020202020204" pitchFamily="34" charset="0"/>
                          <a:sym typeface="Symbol"/>
                        </a:rPr>
                        <a:t>JFY </a:t>
                      </a:r>
                      <a:r>
                        <a:rPr kumimoji="1" lang="en-US" altLang="ja-JP" sz="1200" b="0" i="0" u="none" strike="noStrike" cap="none" normalizeH="0" baseline="0" dirty="0" smtClean="0">
                          <a:ln>
                            <a:noFill/>
                          </a:ln>
                          <a:solidFill>
                            <a:srgbClr val="FF0000"/>
                          </a:solidFill>
                          <a:effectLst/>
                          <a:latin typeface="Arial" panose="020B0604020202020204" pitchFamily="34" charset="0"/>
                          <a:ea typeface="ＭＳ Ｐゴシック" pitchFamily="50" charset="-128"/>
                          <a:cs typeface="Arial" panose="020B0604020202020204" pitchFamily="34" charset="0"/>
                          <a:sym typeface="Symbol"/>
                        </a:rPr>
                        <a:t>2017</a:t>
                      </a:r>
                      <a:endPar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endParaRP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962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Mission Life</a:t>
                      </a: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ゴシック" pitchFamily="49" charset="-128"/>
                          <a:cs typeface="Arial" panose="020B0604020202020204" pitchFamily="34" charset="0"/>
                        </a:rPr>
                        <a:t>5 years (3 satellites; total 13 years)</a:t>
                      </a: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18381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ゴシック" pitchFamily="49" charset="-128"/>
                          <a:cs typeface="Arial" panose="020B0604020202020204" pitchFamily="34" charset="0"/>
                        </a:rPr>
                        <a:t>Scan</a:t>
                      </a: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ゴシック" pitchFamily="49" charset="-128"/>
                          <a:cs typeface="Arial" panose="020B0604020202020204" pitchFamily="34" charset="0"/>
                        </a:rPr>
                        <a:t>Push-broom electric scan (VNR: VN &amp; P)</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ゴシック" pitchFamily="49" charset="-128"/>
                          <a:cs typeface="Arial" panose="020B0604020202020204" pitchFamily="34" charset="0"/>
                        </a:rPr>
                        <a:t>Wisk-broom mechanical scan (IRS: SW &amp; T)</a:t>
                      </a: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18381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Scan width</a:t>
                      </a: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rgbClr val="FF0000"/>
                          </a:solidFill>
                          <a:effectLst/>
                          <a:latin typeface="Arial" panose="020B0604020202020204" pitchFamily="34" charset="0"/>
                          <a:ea typeface="ＭＳ Ｐゴシック" pitchFamily="50" charset="-128"/>
                          <a:cs typeface="Arial" panose="020B0604020202020204" pitchFamily="34" charset="0"/>
                        </a:rPr>
                        <a:t>1150km</a:t>
                      </a: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 cross track (VNR: VN &amp; P)</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rgbClr val="FF0000"/>
                          </a:solidFill>
                          <a:effectLst/>
                          <a:latin typeface="Arial" panose="020B0604020202020204" pitchFamily="34" charset="0"/>
                          <a:ea typeface="ＭＳ Ｐゴシック" pitchFamily="50" charset="-128"/>
                          <a:cs typeface="Arial" panose="020B0604020202020204" pitchFamily="34" charset="0"/>
                        </a:rPr>
                        <a:t>1400km</a:t>
                      </a: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 cross track (IRS: SW &amp; T)</a:t>
                      </a: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962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ゴシック" pitchFamily="49" charset="-128"/>
                          <a:cs typeface="Arial" panose="020B0604020202020204" pitchFamily="34" charset="0"/>
                        </a:rPr>
                        <a:t>Spatial resolution</a:t>
                      </a: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rgbClr val="FF0000"/>
                          </a:solidFill>
                          <a:effectLst/>
                          <a:latin typeface="Arial" panose="020B0604020202020204" pitchFamily="34" charset="0"/>
                          <a:ea typeface="ＭＳ ゴシック" pitchFamily="49" charset="-128"/>
                          <a:cs typeface="Arial" panose="020B0604020202020204" pitchFamily="34" charset="0"/>
                        </a:rPr>
                        <a:t>250m, 500m, 1km</a:t>
                      </a: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962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Arial" panose="020B0604020202020204" pitchFamily="34" charset="0"/>
                          <a:ea typeface="ＭＳ ゴシック" pitchFamily="49" charset="-128"/>
                          <a:cs typeface="Arial" panose="020B0604020202020204" pitchFamily="34" charset="0"/>
                        </a:rPr>
                        <a:t>Polarization</a:t>
                      </a: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rgbClr val="FF0000"/>
                          </a:solidFill>
                          <a:effectLst/>
                          <a:latin typeface="Arial" panose="020B0604020202020204" pitchFamily="34" charset="0"/>
                          <a:ea typeface="ＭＳ Ｐゴシック" pitchFamily="50" charset="-128"/>
                          <a:cs typeface="Arial" panose="020B0604020202020204" pitchFamily="34" charset="0"/>
                        </a:rPr>
                        <a:t>3 polarization angles for POL</a:t>
                      </a: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138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Arial" panose="020B0604020202020204" pitchFamily="34" charset="0"/>
                          <a:ea typeface="ＭＳ ゴシック" pitchFamily="49" charset="-128"/>
                          <a:cs typeface="Arial" panose="020B0604020202020204" pitchFamily="34" charset="0"/>
                        </a:rPr>
                        <a:t>Along track tilt</a:t>
                      </a: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Nadir for VN, SW and TIR,  &amp; +/-45 deg for P</a:t>
                      </a: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bl>
          </a:graphicData>
        </a:graphic>
      </p:graphicFrame>
      <p:pic>
        <p:nvPicPr>
          <p:cNvPr id="140" name="Picture 2" descr="A2GL1030320_gm0200_rgb_saz402"/>
          <p:cNvPicPr>
            <a:picLocks noChangeAspect="1" noChangeArrowheads="1"/>
          </p:cNvPicPr>
          <p:nvPr/>
        </p:nvPicPr>
        <p:blipFill>
          <a:blip r:embed="rId9" cstate="print"/>
          <a:srcRect l="2525" t="6120" b="4591"/>
          <a:stretch>
            <a:fillRect/>
          </a:stretch>
        </p:blipFill>
        <p:spPr bwMode="auto">
          <a:xfrm>
            <a:off x="5150368" y="5094186"/>
            <a:ext cx="2413000" cy="1217613"/>
          </a:xfrm>
          <a:prstGeom prst="rect">
            <a:avLst/>
          </a:prstGeom>
          <a:noFill/>
          <a:ln w="9525">
            <a:noFill/>
            <a:miter lim="800000"/>
            <a:headEnd/>
            <a:tailEnd/>
          </a:ln>
        </p:spPr>
      </p:pic>
      <p:pic>
        <p:nvPicPr>
          <p:cNvPr id="141" name="Picture 3" descr="ALAV22009041917227bin_O1B1_rgb_250m"/>
          <p:cNvPicPr>
            <a:picLocks noChangeAspect="1" noChangeArrowheads="1"/>
          </p:cNvPicPr>
          <p:nvPr/>
        </p:nvPicPr>
        <p:blipFill>
          <a:blip r:embed="rId10" cstate="print"/>
          <a:srcRect l="49683" t="65617" r="34235" b="15475"/>
          <a:stretch>
            <a:fillRect/>
          </a:stretch>
        </p:blipFill>
        <p:spPr bwMode="auto">
          <a:xfrm>
            <a:off x="7698306" y="5110061"/>
            <a:ext cx="1450975" cy="1154113"/>
          </a:xfrm>
          <a:prstGeom prst="rect">
            <a:avLst/>
          </a:prstGeom>
          <a:noFill/>
          <a:ln w="28575">
            <a:noFill/>
            <a:miter lim="800000"/>
            <a:headEnd/>
            <a:tailEnd/>
          </a:ln>
        </p:spPr>
      </p:pic>
      <p:sp>
        <p:nvSpPr>
          <p:cNvPr id="142" name="Rectangle 234"/>
          <p:cNvSpPr>
            <a:spLocks noChangeArrowheads="1"/>
          </p:cNvSpPr>
          <p:nvPr/>
        </p:nvSpPr>
        <p:spPr bwMode="auto">
          <a:xfrm>
            <a:off x="5348619" y="6323630"/>
            <a:ext cx="2114929" cy="288147"/>
          </a:xfrm>
          <a:prstGeom prst="rect">
            <a:avLst/>
          </a:prstGeom>
          <a:solidFill>
            <a:srgbClr val="FFFFFF">
              <a:alpha val="69804"/>
            </a:srgbClr>
          </a:solidFill>
          <a:ln w="9525">
            <a:noFill/>
            <a:prstDash val="sysDot"/>
            <a:miter lim="800000"/>
            <a:headEnd/>
            <a:tailEnd/>
          </a:ln>
        </p:spPr>
        <p:txBody>
          <a:bodyPr wrap="none" lIns="36000" tIns="36000" rIns="36000" bIns="36000">
            <a:spAutoFit/>
          </a:bodyPr>
          <a:lstStyle/>
          <a:p>
            <a:pPr algn="ctr">
              <a:defRPr/>
            </a:pPr>
            <a:r>
              <a:rPr lang="en-US" altLang="ja-JP" sz="1400" dirty="0">
                <a:solidFill>
                  <a:prstClr val="black"/>
                </a:solidFill>
                <a:ea typeface="HGP教科書体"/>
                <a:cs typeface="Arial" panose="020B0604020202020204" pitchFamily="34" charset="0"/>
              </a:rPr>
              <a:t>SGLI/VNR daily coverage</a:t>
            </a:r>
          </a:p>
        </p:txBody>
      </p:sp>
      <p:sp>
        <p:nvSpPr>
          <p:cNvPr id="143" name="Rectangle 234"/>
          <p:cNvSpPr>
            <a:spLocks noChangeArrowheads="1"/>
          </p:cNvSpPr>
          <p:nvPr/>
        </p:nvSpPr>
        <p:spPr bwMode="auto">
          <a:xfrm>
            <a:off x="7736764" y="6323630"/>
            <a:ext cx="1345488" cy="288147"/>
          </a:xfrm>
          <a:prstGeom prst="rect">
            <a:avLst/>
          </a:prstGeom>
          <a:solidFill>
            <a:srgbClr val="FFFFFF">
              <a:alpha val="69804"/>
            </a:srgbClr>
          </a:solidFill>
          <a:ln w="9525">
            <a:noFill/>
            <a:prstDash val="sysDot"/>
            <a:miter lim="800000"/>
            <a:headEnd/>
            <a:tailEnd/>
          </a:ln>
        </p:spPr>
        <p:txBody>
          <a:bodyPr wrap="none" lIns="36000" tIns="36000" rIns="36000" bIns="36000">
            <a:spAutoFit/>
          </a:bodyPr>
          <a:lstStyle/>
          <a:p>
            <a:pPr algn="ctr">
              <a:defRPr/>
            </a:pPr>
            <a:r>
              <a:rPr lang="en-US" altLang="ja-JP" sz="1400">
                <a:solidFill>
                  <a:prstClr val="black"/>
                </a:solidFill>
                <a:ea typeface="HGP教科書体"/>
                <a:cs typeface="Arial" panose="020B0604020202020204" pitchFamily="34" charset="0"/>
              </a:rPr>
              <a:t>250m</a:t>
            </a:r>
            <a:r>
              <a:rPr lang="en-US" altLang="ja-JP" sz="1400" dirty="0">
                <a:solidFill>
                  <a:prstClr val="black"/>
                </a:solidFill>
                <a:ea typeface="HGP教科書体"/>
                <a:cs typeface="Arial" panose="020B0604020202020204" pitchFamily="34" charset="0"/>
              </a:rPr>
              <a:t> resolution</a:t>
            </a:r>
          </a:p>
        </p:txBody>
      </p:sp>
    </p:spTree>
    <p:extLst>
      <p:ext uri="{BB962C8B-B14F-4D97-AF65-F5344CB8AC3E}">
        <p14:creationId xmlns:p14="http://schemas.microsoft.com/office/powerpoint/2010/main" val="26890124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Documents\JpGU\sim_sgli_rsr_r42_lin_cu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5551" y="1319246"/>
            <a:ext cx="4517136" cy="534009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D:\Document_murakami\KJWOC\IRSfilter_cu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7388"/>
          <a:stretch/>
        </p:blipFill>
        <p:spPr bwMode="auto">
          <a:xfrm>
            <a:off x="4791248" y="5741665"/>
            <a:ext cx="863337" cy="81615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D:\Document_murakami\KJWOC\TIRdetector_cu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82946" y="5753411"/>
            <a:ext cx="899726" cy="80856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5" descr="D:\Document_murakami\KJWOC\VNRPLfilter.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618"/>
          <a:stretch/>
        </p:blipFill>
        <p:spPr bwMode="auto">
          <a:xfrm>
            <a:off x="4841666" y="3616561"/>
            <a:ext cx="1686207" cy="61670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D:\Document_murakami\KJWOC\VNRNPfilter.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9499" b="11393"/>
          <a:stretch/>
        </p:blipFill>
        <p:spPr bwMode="auto">
          <a:xfrm>
            <a:off x="4750971" y="2413729"/>
            <a:ext cx="1891426" cy="870406"/>
          </a:xfrm>
          <a:prstGeom prst="rect">
            <a:avLst/>
          </a:prstGeom>
          <a:noFill/>
          <a:extLst>
            <a:ext uri="{909E8E84-426E-40DD-AFC4-6F175D3DCCD1}">
              <a14:hiddenFill xmlns:a14="http://schemas.microsoft.com/office/drawing/2010/main">
                <a:solidFill>
                  <a:srgbClr val="FFFFFF"/>
                </a:solidFill>
              </a14:hiddenFill>
            </a:ext>
          </a:extLst>
        </p:spPr>
      </p:pic>
      <p:sp>
        <p:nvSpPr>
          <p:cNvPr id="3" name="タイトル 2"/>
          <p:cNvSpPr>
            <a:spLocks noGrp="1"/>
          </p:cNvSpPr>
          <p:nvPr>
            <p:ph type="title"/>
          </p:nvPr>
        </p:nvSpPr>
        <p:spPr>
          <a:xfrm>
            <a:off x="2552088" y="169516"/>
            <a:ext cx="4088796" cy="615950"/>
          </a:xfrm>
        </p:spPr>
        <p:txBody>
          <a:bodyPr/>
          <a:lstStyle/>
          <a:p>
            <a:r>
              <a:rPr lang="en-US" altLang="ja-JP" sz="3200" dirty="0">
                <a:effectLst/>
                <a:latin typeface="Arial" panose="020B0604020202020204" pitchFamily="34" charset="0"/>
                <a:cs typeface="Arial" panose="020B0604020202020204" pitchFamily="34" charset="0"/>
              </a:rPr>
              <a:t>SGLI spectral bands</a:t>
            </a:r>
            <a:endParaRPr kumimoji="1" lang="ja-JP" altLang="en-US" sz="3200" dirty="0">
              <a:effectLst/>
              <a:latin typeface="Arial" panose="020B0604020202020204" pitchFamily="34" charset="0"/>
              <a:cs typeface="Arial" panose="020B0604020202020204" pitchFamily="34" charset="0"/>
            </a:endParaRPr>
          </a:p>
        </p:txBody>
      </p:sp>
      <p:graphicFrame>
        <p:nvGraphicFramePr>
          <p:cNvPr id="9" name="Group 229"/>
          <p:cNvGraphicFramePr>
            <a:graphicFrameLocks noGrp="1"/>
          </p:cNvGraphicFramePr>
          <p:nvPr>
            <p:extLst>
              <p:ext uri="{D42A27DB-BD31-4B8C-83A1-F6EECF244321}">
                <p14:modId xmlns:p14="http://schemas.microsoft.com/office/powerpoint/2010/main" val="3908303244"/>
              </p:ext>
            </p:extLst>
          </p:nvPr>
        </p:nvGraphicFramePr>
        <p:xfrm>
          <a:off x="559675" y="1328220"/>
          <a:ext cx="3795097" cy="4681440"/>
        </p:xfrm>
        <a:graphic>
          <a:graphicData uri="http://schemas.openxmlformats.org/drawingml/2006/table">
            <a:tbl>
              <a:tblPr/>
              <a:tblGrid>
                <a:gridCol w="401294">
                  <a:extLst>
                    <a:ext uri="{9D8B030D-6E8A-4147-A177-3AD203B41FA5}">
                      <a16:colId xmlns:a16="http://schemas.microsoft.com/office/drawing/2014/main" xmlns="" val="20000"/>
                    </a:ext>
                  </a:extLst>
                </a:gridCol>
                <a:gridCol w="433472">
                  <a:extLst>
                    <a:ext uri="{9D8B030D-6E8A-4147-A177-3AD203B41FA5}">
                      <a16:colId xmlns:a16="http://schemas.microsoft.com/office/drawing/2014/main" xmlns="" val="20001"/>
                    </a:ext>
                  </a:extLst>
                </a:gridCol>
                <a:gridCol w="288867">
                  <a:extLst>
                    <a:ext uri="{9D8B030D-6E8A-4147-A177-3AD203B41FA5}">
                      <a16:colId xmlns:a16="http://schemas.microsoft.com/office/drawing/2014/main" xmlns="" val="20002"/>
                    </a:ext>
                  </a:extLst>
                </a:gridCol>
                <a:gridCol w="495724">
                  <a:extLst>
                    <a:ext uri="{9D8B030D-6E8A-4147-A177-3AD203B41FA5}">
                      <a16:colId xmlns:a16="http://schemas.microsoft.com/office/drawing/2014/main" xmlns="" val="20003"/>
                    </a:ext>
                  </a:extLst>
                </a:gridCol>
                <a:gridCol w="494368">
                  <a:extLst>
                    <a:ext uri="{9D8B030D-6E8A-4147-A177-3AD203B41FA5}">
                      <a16:colId xmlns:a16="http://schemas.microsoft.com/office/drawing/2014/main" xmlns="" val="20004"/>
                    </a:ext>
                  </a:extLst>
                </a:gridCol>
                <a:gridCol w="736267">
                  <a:extLst>
                    <a:ext uri="{9D8B030D-6E8A-4147-A177-3AD203B41FA5}">
                      <a16:colId xmlns:a16="http://schemas.microsoft.com/office/drawing/2014/main" xmlns="" val="20005"/>
                    </a:ext>
                  </a:extLst>
                </a:gridCol>
                <a:gridCol w="945105">
                  <a:extLst>
                    <a:ext uri="{9D8B030D-6E8A-4147-A177-3AD203B41FA5}">
                      <a16:colId xmlns:a16="http://schemas.microsoft.com/office/drawing/2014/main" xmlns="" val="20006"/>
                    </a:ext>
                  </a:extLst>
                </a:gridCol>
              </a:tblGrid>
              <a:tr h="199015">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a:ln>
                            <a:noFill/>
                          </a:ln>
                          <a:solidFill>
                            <a:schemeClr val="bg1"/>
                          </a:solidFill>
                          <a:effectLst/>
                          <a:latin typeface="Arial" panose="020B0604020202020204" pitchFamily="34" charset="0"/>
                          <a:ea typeface="ＭＳ Ｐゴシック" pitchFamily="50" charset="-128"/>
                          <a:cs typeface="Arial" panose="020B0604020202020204" pitchFamily="34" charset="0"/>
                        </a:rPr>
                        <a:t>Characteristics of SGLI spectral bands</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0066FF"/>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xmlns="" val="10000"/>
                  </a:ext>
                </a:extLst>
              </a:tr>
              <a:tr h="152400">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CH</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sym typeface="Symbol" pitchFamily="18" charset="2"/>
                        </a:rPr>
                        <a:t></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sym typeface="Symbol" pitchFamily="18" charset="2"/>
                        </a:rPr>
                        <a:t></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L</a:t>
                      </a:r>
                      <a:r>
                        <a:rPr kumimoji="1" lang="en-US" altLang="ja-JP" sz="1200" b="0" i="0" u="none" strike="noStrike" cap="none" normalizeH="0" baseline="-3000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std</a:t>
                      </a:r>
                      <a:endPar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endParaRP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L</a:t>
                      </a:r>
                      <a:r>
                        <a:rPr kumimoji="1" lang="en-US" altLang="ja-JP" sz="1200" b="0" i="0" u="none" strike="noStrike" cap="none" normalizeH="0" baseline="-3000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max</a:t>
                      </a:r>
                      <a:endPar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endParaRP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SNR@L</a:t>
                      </a:r>
                      <a:r>
                        <a:rPr kumimoji="1" lang="en-US" altLang="ja-JP" sz="1200" b="0" i="0" u="none" strike="noStrike" cap="none" normalizeH="0" baseline="-2500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std</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IFOV</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1"/>
                  </a:ext>
                </a:extLst>
              </a:tr>
              <a:tr h="382588">
                <a:tc v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nm</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W/m</a:t>
                      </a:r>
                      <a:r>
                        <a:rPr kumimoji="1" lang="de-DE" altLang="ja-JP" sz="1200" b="0" i="0" u="none" strike="noStrike" cap="none" normalizeH="0" baseline="3000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2</a:t>
                      </a:r>
                      <a:r>
                        <a:rPr kumimoji="1" lang="de-DE"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/sr/</a:t>
                      </a: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sym typeface="Symbol" pitchFamily="18" charset="2"/>
                        </a:rPr>
                        <a:t></a:t>
                      </a:r>
                      <a:r>
                        <a:rPr kumimoji="1" lang="de-DE"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m</a:t>
                      </a:r>
                      <a:endPar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sym typeface="Symbol" pitchFamily="18" charset="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de-DE"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sym typeface="Symbol" pitchFamily="18" charset="2"/>
                        </a:rPr>
                        <a:t>K: Kelvin</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de-DE" altLang="ja-JP" sz="1200" b="0" i="0" u="none" strike="noStrike" cap="none" normalizeH="0" baseline="0">
                          <a:ln>
                            <a:noFill/>
                          </a:ln>
                          <a:solidFill>
                            <a:schemeClr val="tx1"/>
                          </a:solidFill>
                          <a:effectLst/>
                          <a:latin typeface="Arial" panose="020B0604020202020204" pitchFamily="34" charset="0"/>
                          <a:ea typeface="ＭＳ Ｐゴシック" pitchFamily="50" charset="-128"/>
                          <a:cs typeface="Arial" panose="020B0604020202020204" pitchFamily="34" charset="0"/>
                        </a:rPr>
                        <a:t>-</a:t>
                      </a:r>
                      <a:endPar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de-DE" altLang="ja-JP" sz="1200" b="0" i="0" u="none" strike="noStrike" cap="none" normalizeH="0" baseline="0">
                          <a:ln>
                            <a:noFill/>
                          </a:ln>
                          <a:solidFill>
                            <a:schemeClr val="tx1"/>
                          </a:solidFill>
                          <a:effectLst/>
                          <a:latin typeface="Arial" panose="020B0604020202020204" pitchFamily="34" charset="0"/>
                          <a:ea typeface="ＭＳ Ｐゴシック" pitchFamily="50" charset="-128"/>
                          <a:cs typeface="Arial" panose="020B0604020202020204" pitchFamily="34" charset="0"/>
                        </a:rPr>
                        <a:t>K: NE</a:t>
                      </a:r>
                      <a:r>
                        <a:rPr kumimoji="1" lang="de-DE" altLang="ja-JP" sz="1200" b="0" i="0" u="none" strike="noStrike" cap="none" normalizeH="0" baseline="0">
                          <a:ln>
                            <a:noFill/>
                          </a:ln>
                          <a:solidFill>
                            <a:schemeClr val="tx1"/>
                          </a:solidFill>
                          <a:effectLst/>
                          <a:latin typeface="Arial" panose="020B0604020202020204" pitchFamily="34" charset="0"/>
                          <a:ea typeface="ＭＳ Ｐゴシック" pitchFamily="50" charset="-128"/>
                          <a:cs typeface="Arial" panose="020B0604020202020204" pitchFamily="34" charset="0"/>
                          <a:sym typeface="Symbol" pitchFamily="18" charset="2"/>
                        </a:rPr>
                        <a:t></a:t>
                      </a:r>
                      <a:r>
                        <a:rPr kumimoji="1" lang="de-DE" altLang="ja-JP" sz="1200" b="0" i="0" u="none" strike="noStrike" cap="none" normalizeH="0" baseline="0">
                          <a:ln>
                            <a:noFill/>
                          </a:ln>
                          <a:solidFill>
                            <a:schemeClr val="tx1"/>
                          </a:solidFill>
                          <a:effectLst/>
                          <a:latin typeface="Arial" panose="020B0604020202020204" pitchFamily="34" charset="0"/>
                          <a:ea typeface="ＭＳ Ｐゴシック" pitchFamily="50" charset="-128"/>
                          <a:cs typeface="Arial" panose="020B0604020202020204" pitchFamily="34" charset="0"/>
                        </a:rPr>
                        <a:t>T</a:t>
                      </a:r>
                      <a:endParaRPr kumimoji="1" lang="de-DE" altLang="ja-JP" sz="1200" b="0" i="0" u="none" strike="noStrike" cap="none" normalizeH="0" baseline="0">
                        <a:ln>
                          <a:noFill/>
                        </a:ln>
                        <a:solidFill>
                          <a:schemeClr val="tx1"/>
                        </a:solidFill>
                        <a:effectLst/>
                        <a:latin typeface="Arial" panose="020B0604020202020204" pitchFamily="34" charset="0"/>
                        <a:ea typeface="ＭＳ Ｐゴシック" pitchFamily="50" charset="-128"/>
                        <a:cs typeface="Arial" panose="020B0604020202020204" pitchFamily="34" charset="0"/>
                        <a:sym typeface="Symbol" pitchFamily="18" charset="2"/>
                      </a:endParaRP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m</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2"/>
                  </a:ext>
                </a:extLst>
              </a:tr>
              <a:tr h="150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VN1</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380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a:ln>
                            <a:noFill/>
                          </a:ln>
                          <a:solidFill>
                            <a:schemeClr val="tx1"/>
                          </a:solidFill>
                          <a:effectLst/>
                          <a:latin typeface="Arial" panose="020B0604020202020204" pitchFamily="34" charset="0"/>
                          <a:ea typeface="ＭＳ Ｐゴシック" pitchFamily="50" charset="-128"/>
                          <a:cs typeface="Arial" panose="020B0604020202020204" pitchFamily="34" charset="0"/>
                        </a:rPr>
                        <a:t>10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60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210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a:ln>
                            <a:noFill/>
                          </a:ln>
                          <a:solidFill>
                            <a:schemeClr val="tx1"/>
                          </a:solidFill>
                          <a:effectLst/>
                          <a:latin typeface="Arial" panose="020B0604020202020204" pitchFamily="34" charset="0"/>
                          <a:ea typeface="ＭＳ Ｐゴシック" pitchFamily="50" charset="-128"/>
                          <a:cs typeface="Arial" panose="020B0604020202020204" pitchFamily="34" charset="0"/>
                        </a:rPr>
                        <a:t>250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1" i="0" u="none" strike="noStrike" cap="none" normalizeH="0" baseline="0">
                          <a:ln>
                            <a:noFill/>
                          </a:ln>
                          <a:solidFill>
                            <a:srgbClr val="0066FF"/>
                          </a:solidFill>
                          <a:effectLst/>
                          <a:latin typeface="Arial" panose="020B0604020202020204" pitchFamily="34" charset="0"/>
                          <a:ea typeface="ＭＳ Ｐゴシック" pitchFamily="50" charset="-128"/>
                          <a:cs typeface="Arial" panose="020B0604020202020204" pitchFamily="34" charset="0"/>
                        </a:rPr>
                        <a:t>250 </a:t>
                      </a:r>
                      <a:r>
                        <a:rPr kumimoji="1" lang="de-DE" altLang="ja-JP" sz="1200" b="0" i="0" u="none" strike="noStrike" cap="none" normalizeH="0" baseline="0">
                          <a:ln>
                            <a:noFill/>
                          </a:ln>
                          <a:solidFill>
                            <a:schemeClr val="tx1"/>
                          </a:solidFill>
                          <a:effectLst/>
                          <a:latin typeface="Arial" panose="020B0604020202020204" pitchFamily="34" charset="0"/>
                          <a:ea typeface="ＭＳ Ｐゴシック" pitchFamily="50" charset="-128"/>
                          <a:cs typeface="Arial" panose="020B0604020202020204" pitchFamily="34" charset="0"/>
                        </a:rPr>
                        <a:t>/1000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3"/>
                  </a:ext>
                </a:extLst>
              </a:tr>
              <a:tr h="150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VN2</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412</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10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rgbClr val="0066FF"/>
                          </a:solidFill>
                          <a:effectLst/>
                          <a:latin typeface="Arial" panose="020B0604020202020204" pitchFamily="34" charset="0"/>
                          <a:ea typeface="ＭＳ Ｐゴシック" pitchFamily="50" charset="-128"/>
                          <a:cs typeface="Arial" panose="020B0604020202020204" pitchFamily="34" charset="0"/>
                        </a:rPr>
                        <a:t>75</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a:ln>
                            <a:noFill/>
                          </a:ln>
                          <a:solidFill>
                            <a:srgbClr val="0066FF"/>
                          </a:solidFill>
                          <a:effectLst/>
                          <a:latin typeface="Arial" panose="020B0604020202020204" pitchFamily="34" charset="0"/>
                          <a:ea typeface="ＭＳ Ｐゴシック" pitchFamily="50" charset="-128"/>
                          <a:cs typeface="Arial" panose="020B0604020202020204" pitchFamily="34" charset="0"/>
                        </a:rPr>
                        <a:t>250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rgbClr val="0066FF"/>
                          </a:solidFill>
                          <a:effectLst/>
                          <a:latin typeface="Arial" panose="020B0604020202020204" pitchFamily="34" charset="0"/>
                          <a:ea typeface="ＭＳ Ｐゴシック" pitchFamily="50" charset="-128"/>
                          <a:cs typeface="Arial" panose="020B0604020202020204" pitchFamily="34" charset="0"/>
                        </a:rPr>
                        <a:t>400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de-DE" altLang="ja-JP" sz="1200" b="1" i="0" u="none" strike="noStrike" cap="none" normalizeH="0" baseline="0">
                          <a:ln>
                            <a:noFill/>
                          </a:ln>
                          <a:solidFill>
                            <a:srgbClr val="0066FF"/>
                          </a:solidFill>
                          <a:effectLst/>
                          <a:latin typeface="Arial" panose="020B0604020202020204" pitchFamily="34" charset="0"/>
                          <a:ea typeface="ＭＳ Ｐゴシック" pitchFamily="50" charset="-128"/>
                          <a:cs typeface="Arial" panose="020B0604020202020204" pitchFamily="34" charset="0"/>
                        </a:rPr>
                        <a:t>250 </a:t>
                      </a:r>
                      <a:r>
                        <a:rPr kumimoji="1" lang="de-DE" altLang="ja-JP" sz="1200" b="0" i="0" u="none" strike="noStrike" cap="none" normalizeH="0" baseline="0">
                          <a:ln>
                            <a:noFill/>
                          </a:ln>
                          <a:solidFill>
                            <a:schemeClr val="tx1"/>
                          </a:solidFill>
                          <a:effectLst/>
                          <a:latin typeface="Arial" panose="020B0604020202020204" pitchFamily="34" charset="0"/>
                          <a:ea typeface="ＭＳ Ｐゴシック" pitchFamily="50" charset="-128"/>
                          <a:cs typeface="Arial" panose="020B0604020202020204" pitchFamily="34" charset="0"/>
                        </a:rPr>
                        <a:t>/1000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4"/>
                  </a:ext>
                </a:extLst>
              </a:tr>
              <a:tr h="153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a:ln>
                            <a:noFill/>
                          </a:ln>
                          <a:solidFill>
                            <a:schemeClr val="tx1"/>
                          </a:solidFill>
                          <a:effectLst/>
                          <a:latin typeface="Arial" panose="020B0604020202020204" pitchFamily="34" charset="0"/>
                          <a:ea typeface="ＭＳ Ｐゴシック" pitchFamily="50" charset="-128"/>
                          <a:cs typeface="Arial" panose="020B0604020202020204" pitchFamily="34" charset="0"/>
                        </a:rPr>
                        <a:t>VN3</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443</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a:ln>
                            <a:noFill/>
                          </a:ln>
                          <a:solidFill>
                            <a:schemeClr val="tx1"/>
                          </a:solidFill>
                          <a:effectLst/>
                          <a:latin typeface="Arial" panose="020B0604020202020204" pitchFamily="34" charset="0"/>
                          <a:ea typeface="ＭＳ Ｐゴシック" pitchFamily="50" charset="-128"/>
                          <a:cs typeface="Arial" panose="020B0604020202020204" pitchFamily="34" charset="0"/>
                        </a:rPr>
                        <a:t>10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64</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400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300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1" i="0" u="none" strike="noStrike" cap="none" normalizeH="0" baseline="0">
                          <a:ln>
                            <a:noFill/>
                          </a:ln>
                          <a:solidFill>
                            <a:srgbClr val="0066FF"/>
                          </a:solidFill>
                          <a:effectLst/>
                          <a:latin typeface="Arial" panose="020B0604020202020204" pitchFamily="34" charset="0"/>
                          <a:ea typeface="ＭＳ Ｐゴシック" pitchFamily="50" charset="-128"/>
                          <a:cs typeface="Arial" panose="020B0604020202020204" pitchFamily="34" charset="0"/>
                        </a:rPr>
                        <a:t>250 </a:t>
                      </a:r>
                      <a:r>
                        <a:rPr kumimoji="1" lang="de-DE" altLang="ja-JP" sz="1200" b="0" i="0" u="none" strike="noStrike" cap="none" normalizeH="0" baseline="0">
                          <a:ln>
                            <a:noFill/>
                          </a:ln>
                          <a:solidFill>
                            <a:schemeClr val="tx1"/>
                          </a:solidFill>
                          <a:effectLst/>
                          <a:latin typeface="Arial" panose="020B0604020202020204" pitchFamily="34" charset="0"/>
                          <a:ea typeface="ＭＳ Ｐゴシック" pitchFamily="50" charset="-128"/>
                          <a:cs typeface="Arial" panose="020B0604020202020204" pitchFamily="34" charset="0"/>
                        </a:rPr>
                        <a:t>/1000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5"/>
                  </a:ext>
                </a:extLst>
              </a:tr>
              <a:tr h="150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VN4</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490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a:ln>
                            <a:noFill/>
                          </a:ln>
                          <a:solidFill>
                            <a:schemeClr val="tx1"/>
                          </a:solidFill>
                          <a:effectLst/>
                          <a:latin typeface="Arial" panose="020B0604020202020204" pitchFamily="34" charset="0"/>
                          <a:ea typeface="ＭＳ Ｐゴシック" pitchFamily="50" charset="-128"/>
                          <a:cs typeface="Arial" panose="020B0604020202020204" pitchFamily="34" charset="0"/>
                        </a:rPr>
                        <a:t>10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rgbClr val="0066FF"/>
                          </a:solidFill>
                          <a:effectLst/>
                          <a:latin typeface="Arial" panose="020B0604020202020204" pitchFamily="34" charset="0"/>
                          <a:ea typeface="ＭＳ Ｐゴシック" pitchFamily="50" charset="-128"/>
                          <a:cs typeface="Arial" panose="020B0604020202020204" pitchFamily="34" charset="0"/>
                        </a:rPr>
                        <a:t>53</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rgbClr val="0066FF"/>
                          </a:solidFill>
                          <a:effectLst/>
                          <a:latin typeface="Arial" panose="020B0604020202020204" pitchFamily="34" charset="0"/>
                          <a:ea typeface="ＭＳ Ｐゴシック" pitchFamily="50" charset="-128"/>
                          <a:cs typeface="Arial" panose="020B0604020202020204" pitchFamily="34" charset="0"/>
                        </a:rPr>
                        <a:t>120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a:ln>
                            <a:noFill/>
                          </a:ln>
                          <a:solidFill>
                            <a:srgbClr val="0066FF"/>
                          </a:solidFill>
                          <a:effectLst/>
                          <a:latin typeface="Arial" panose="020B0604020202020204" pitchFamily="34" charset="0"/>
                          <a:ea typeface="ＭＳ Ｐゴシック" pitchFamily="50" charset="-128"/>
                          <a:cs typeface="Arial" panose="020B0604020202020204" pitchFamily="34" charset="0"/>
                        </a:rPr>
                        <a:t>400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1" i="0" u="none" strike="noStrike" cap="none" normalizeH="0" baseline="0">
                          <a:ln>
                            <a:noFill/>
                          </a:ln>
                          <a:solidFill>
                            <a:srgbClr val="0066FF"/>
                          </a:solidFill>
                          <a:effectLst/>
                          <a:latin typeface="Arial" panose="020B0604020202020204" pitchFamily="34" charset="0"/>
                          <a:ea typeface="ＭＳ Ｐゴシック" pitchFamily="50" charset="-128"/>
                          <a:cs typeface="Arial" panose="020B0604020202020204" pitchFamily="34" charset="0"/>
                        </a:rPr>
                        <a:t>250 </a:t>
                      </a:r>
                      <a:r>
                        <a:rPr kumimoji="1" lang="de-DE" altLang="ja-JP" sz="1200" b="0" i="0" u="none" strike="noStrike" cap="none" normalizeH="0" baseline="0">
                          <a:ln>
                            <a:noFill/>
                          </a:ln>
                          <a:solidFill>
                            <a:schemeClr val="tx1"/>
                          </a:solidFill>
                          <a:effectLst/>
                          <a:latin typeface="Arial" panose="020B0604020202020204" pitchFamily="34" charset="0"/>
                          <a:ea typeface="ＭＳ Ｐゴシック" pitchFamily="50" charset="-128"/>
                          <a:cs typeface="Arial" panose="020B0604020202020204" pitchFamily="34" charset="0"/>
                        </a:rPr>
                        <a:t>/1000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6"/>
                  </a:ext>
                </a:extLst>
              </a:tr>
              <a:tr h="152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VN5</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530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20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41</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350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250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1" i="0" u="none" strike="noStrike" cap="none" normalizeH="0" baseline="0">
                          <a:ln>
                            <a:noFill/>
                          </a:ln>
                          <a:solidFill>
                            <a:srgbClr val="0066FF"/>
                          </a:solidFill>
                          <a:effectLst/>
                          <a:latin typeface="Arial" panose="020B0604020202020204" pitchFamily="34" charset="0"/>
                          <a:ea typeface="ＭＳ Ｐゴシック" pitchFamily="50" charset="-128"/>
                          <a:cs typeface="Arial" panose="020B0604020202020204" pitchFamily="34" charset="0"/>
                        </a:rPr>
                        <a:t>250</a:t>
                      </a:r>
                      <a:r>
                        <a:rPr kumimoji="1" lang="de-DE" altLang="ja-JP" sz="1200" b="0" i="0" u="none" strike="noStrike" cap="none" normalizeH="0" baseline="0">
                          <a:ln>
                            <a:noFill/>
                          </a:ln>
                          <a:solidFill>
                            <a:srgbClr val="0066FF"/>
                          </a:solidFill>
                          <a:effectLst/>
                          <a:latin typeface="Arial" panose="020B0604020202020204" pitchFamily="34" charset="0"/>
                          <a:ea typeface="ＭＳ Ｐゴシック" pitchFamily="50" charset="-128"/>
                          <a:cs typeface="Arial" panose="020B0604020202020204" pitchFamily="34" charset="0"/>
                        </a:rPr>
                        <a:t> </a:t>
                      </a:r>
                      <a:r>
                        <a:rPr kumimoji="1" lang="de-DE" altLang="ja-JP" sz="1200" b="0" i="0" u="none" strike="noStrike" cap="none" normalizeH="0" baseline="0">
                          <a:ln>
                            <a:noFill/>
                          </a:ln>
                          <a:solidFill>
                            <a:schemeClr val="tx1"/>
                          </a:solidFill>
                          <a:effectLst/>
                          <a:latin typeface="Arial" panose="020B0604020202020204" pitchFamily="34" charset="0"/>
                          <a:ea typeface="ＭＳ Ｐゴシック" pitchFamily="50" charset="-128"/>
                          <a:cs typeface="Arial" panose="020B0604020202020204" pitchFamily="34" charset="0"/>
                        </a:rPr>
                        <a:t>/1000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7"/>
                  </a:ext>
                </a:extLst>
              </a:tr>
              <a:tr h="150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a:ln>
                            <a:noFill/>
                          </a:ln>
                          <a:solidFill>
                            <a:schemeClr val="tx1"/>
                          </a:solidFill>
                          <a:effectLst/>
                          <a:latin typeface="Arial" panose="020B0604020202020204" pitchFamily="34" charset="0"/>
                          <a:ea typeface="ＭＳ Ｐゴシック" pitchFamily="50" charset="-128"/>
                          <a:cs typeface="Arial" panose="020B0604020202020204" pitchFamily="34" charset="0"/>
                        </a:rPr>
                        <a:t>VN6</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565</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20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rgbClr val="0066FF"/>
                          </a:solidFill>
                          <a:effectLst/>
                          <a:latin typeface="Arial" panose="020B0604020202020204" pitchFamily="34" charset="0"/>
                          <a:ea typeface="ＭＳ Ｐゴシック" pitchFamily="50" charset="-128"/>
                          <a:cs typeface="Arial" panose="020B0604020202020204" pitchFamily="34" charset="0"/>
                        </a:rPr>
                        <a:t>33</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rgbClr val="0066FF"/>
                          </a:solidFill>
                          <a:effectLst/>
                          <a:latin typeface="Arial" panose="020B0604020202020204" pitchFamily="34" charset="0"/>
                          <a:ea typeface="ＭＳ Ｐゴシック" pitchFamily="50" charset="-128"/>
                          <a:cs typeface="Arial" panose="020B0604020202020204" pitchFamily="34" charset="0"/>
                        </a:rPr>
                        <a:t>90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rgbClr val="0066FF"/>
                          </a:solidFill>
                          <a:effectLst/>
                          <a:latin typeface="Arial" panose="020B0604020202020204" pitchFamily="34" charset="0"/>
                          <a:ea typeface="ＭＳ Ｐゴシック" pitchFamily="50" charset="-128"/>
                          <a:cs typeface="Arial" panose="020B0604020202020204" pitchFamily="34" charset="0"/>
                        </a:rPr>
                        <a:t>400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1" i="0" u="none" strike="noStrike" cap="none" normalizeH="0" baseline="0">
                          <a:ln>
                            <a:noFill/>
                          </a:ln>
                          <a:solidFill>
                            <a:srgbClr val="0066FF"/>
                          </a:solidFill>
                          <a:effectLst/>
                          <a:latin typeface="Arial" panose="020B0604020202020204" pitchFamily="34" charset="0"/>
                          <a:ea typeface="ＭＳ Ｐゴシック" pitchFamily="50" charset="-128"/>
                          <a:cs typeface="Arial" panose="020B0604020202020204" pitchFamily="34" charset="0"/>
                        </a:rPr>
                        <a:t>250</a:t>
                      </a:r>
                      <a:r>
                        <a:rPr kumimoji="1" lang="de-DE" altLang="ja-JP" sz="1200" b="0" i="0" u="none" strike="noStrike" cap="none" normalizeH="0" baseline="0">
                          <a:ln>
                            <a:noFill/>
                          </a:ln>
                          <a:solidFill>
                            <a:srgbClr val="0066FF"/>
                          </a:solidFill>
                          <a:effectLst/>
                          <a:latin typeface="Arial" panose="020B0604020202020204" pitchFamily="34" charset="0"/>
                          <a:ea typeface="ＭＳ Ｐゴシック" pitchFamily="50" charset="-128"/>
                          <a:cs typeface="Arial" panose="020B0604020202020204" pitchFamily="34" charset="0"/>
                        </a:rPr>
                        <a:t> </a:t>
                      </a:r>
                      <a:r>
                        <a:rPr kumimoji="1" lang="de-DE" altLang="ja-JP" sz="1200" b="0" i="0" u="none" strike="noStrike" cap="none" normalizeH="0" baseline="0">
                          <a:ln>
                            <a:noFill/>
                          </a:ln>
                          <a:solidFill>
                            <a:schemeClr val="tx1"/>
                          </a:solidFill>
                          <a:effectLst/>
                          <a:latin typeface="Arial" panose="020B0604020202020204" pitchFamily="34" charset="0"/>
                          <a:ea typeface="ＭＳ Ｐゴシック" pitchFamily="50" charset="-128"/>
                          <a:cs typeface="Arial" panose="020B0604020202020204" pitchFamily="34" charset="0"/>
                        </a:rPr>
                        <a:t>/1000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8"/>
                  </a:ext>
                </a:extLst>
              </a:tr>
              <a:tr h="152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a:ln>
                            <a:noFill/>
                          </a:ln>
                          <a:solidFill>
                            <a:schemeClr val="tx1"/>
                          </a:solidFill>
                          <a:effectLst/>
                          <a:latin typeface="Arial" panose="020B0604020202020204" pitchFamily="34" charset="0"/>
                          <a:ea typeface="ＭＳ Ｐゴシック" pitchFamily="50" charset="-128"/>
                          <a:cs typeface="Arial" panose="020B0604020202020204" pitchFamily="34" charset="0"/>
                        </a:rPr>
                        <a:t>VN7</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673.5</a:t>
                      </a:r>
                      <a:endParaRPr kumimoji="1" lang="ja-JP" altLang="en-US"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endParaRP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20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a:ln>
                            <a:noFill/>
                          </a:ln>
                          <a:solidFill>
                            <a:srgbClr val="0066FF"/>
                          </a:solidFill>
                          <a:effectLst/>
                          <a:latin typeface="Arial" panose="020B0604020202020204" pitchFamily="34" charset="0"/>
                          <a:ea typeface="ＭＳ Ｐゴシック" pitchFamily="50" charset="-128"/>
                          <a:cs typeface="Arial" panose="020B0604020202020204" pitchFamily="34" charset="0"/>
                        </a:rPr>
                        <a:t>23</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rgbClr val="0066FF"/>
                          </a:solidFill>
                          <a:effectLst/>
                          <a:latin typeface="Arial" panose="020B0604020202020204" pitchFamily="34" charset="0"/>
                          <a:ea typeface="ＭＳ Ｐゴシック" pitchFamily="50" charset="-128"/>
                          <a:cs typeface="Arial" panose="020B0604020202020204" pitchFamily="34" charset="0"/>
                        </a:rPr>
                        <a:t>62</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rgbClr val="0066FF"/>
                          </a:solidFill>
                          <a:effectLst/>
                          <a:latin typeface="Arial" panose="020B0604020202020204" pitchFamily="34" charset="0"/>
                          <a:ea typeface="ＭＳ Ｐゴシック" pitchFamily="50" charset="-128"/>
                          <a:cs typeface="Arial" panose="020B0604020202020204" pitchFamily="34" charset="0"/>
                        </a:rPr>
                        <a:t>400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1" i="0" u="none" strike="noStrike" cap="none" normalizeH="0" baseline="0">
                          <a:ln>
                            <a:noFill/>
                          </a:ln>
                          <a:solidFill>
                            <a:srgbClr val="0066FF"/>
                          </a:solidFill>
                          <a:effectLst/>
                          <a:latin typeface="Arial" panose="020B0604020202020204" pitchFamily="34" charset="0"/>
                          <a:ea typeface="ＭＳ Ｐゴシック" pitchFamily="50" charset="-128"/>
                          <a:cs typeface="Arial" panose="020B0604020202020204" pitchFamily="34" charset="0"/>
                        </a:rPr>
                        <a:t>250</a:t>
                      </a:r>
                      <a:r>
                        <a:rPr kumimoji="1" lang="de-DE" altLang="ja-JP" sz="1200" b="0" i="0" u="none" strike="noStrike" cap="none" normalizeH="0" baseline="0">
                          <a:ln>
                            <a:noFill/>
                          </a:ln>
                          <a:solidFill>
                            <a:srgbClr val="0066FF"/>
                          </a:solidFill>
                          <a:effectLst/>
                          <a:latin typeface="Arial" panose="020B0604020202020204" pitchFamily="34" charset="0"/>
                          <a:ea typeface="ＭＳ Ｐゴシック" pitchFamily="50" charset="-128"/>
                          <a:cs typeface="Arial" panose="020B0604020202020204" pitchFamily="34" charset="0"/>
                        </a:rPr>
                        <a:t> </a:t>
                      </a:r>
                      <a:r>
                        <a:rPr kumimoji="1" lang="de-DE" altLang="ja-JP" sz="1200" b="0" i="0" u="none" strike="noStrike" cap="none" normalizeH="0" baseline="0">
                          <a:ln>
                            <a:noFill/>
                          </a:ln>
                          <a:solidFill>
                            <a:schemeClr val="tx1"/>
                          </a:solidFill>
                          <a:effectLst/>
                          <a:latin typeface="Arial" panose="020B0604020202020204" pitchFamily="34" charset="0"/>
                          <a:ea typeface="ＭＳ Ｐゴシック" pitchFamily="50" charset="-128"/>
                          <a:cs typeface="Arial" panose="020B0604020202020204" pitchFamily="34" charset="0"/>
                        </a:rPr>
                        <a:t>/1000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9"/>
                  </a:ext>
                </a:extLst>
              </a:tr>
              <a:tr h="152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a:ln>
                            <a:noFill/>
                          </a:ln>
                          <a:solidFill>
                            <a:schemeClr val="tx1"/>
                          </a:solidFill>
                          <a:effectLst/>
                          <a:latin typeface="Arial" panose="020B0604020202020204" pitchFamily="34" charset="0"/>
                          <a:ea typeface="ＭＳ Ｐゴシック" pitchFamily="50" charset="-128"/>
                          <a:cs typeface="Arial" panose="020B0604020202020204" pitchFamily="34" charset="0"/>
                        </a:rPr>
                        <a:t>VN8</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673.5</a:t>
                      </a:r>
                      <a:endParaRPr kumimoji="1" lang="ja-JP" altLang="en-US"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endParaRP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20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a:ln>
                            <a:noFill/>
                          </a:ln>
                          <a:solidFill>
                            <a:schemeClr val="tx1"/>
                          </a:solidFill>
                          <a:effectLst/>
                          <a:latin typeface="Arial" panose="020B0604020202020204" pitchFamily="34" charset="0"/>
                          <a:ea typeface="ＭＳ Ｐゴシック" pitchFamily="50" charset="-128"/>
                          <a:cs typeface="Arial" panose="020B0604020202020204" pitchFamily="34" charset="0"/>
                        </a:rPr>
                        <a:t>25</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210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250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1" i="0" u="none" strike="noStrike" cap="none" normalizeH="0" baseline="0">
                          <a:ln>
                            <a:noFill/>
                          </a:ln>
                          <a:solidFill>
                            <a:srgbClr val="0066FF"/>
                          </a:solidFill>
                          <a:effectLst/>
                          <a:latin typeface="Arial" panose="020B0604020202020204" pitchFamily="34" charset="0"/>
                          <a:ea typeface="ＭＳ Ｐゴシック" pitchFamily="50" charset="-128"/>
                          <a:cs typeface="Arial" panose="020B0604020202020204" pitchFamily="34" charset="0"/>
                        </a:rPr>
                        <a:t>250</a:t>
                      </a:r>
                      <a:r>
                        <a:rPr kumimoji="1" lang="de-DE" altLang="ja-JP" sz="1200" b="0" i="0" u="none" strike="noStrike" cap="none" normalizeH="0" baseline="0">
                          <a:ln>
                            <a:noFill/>
                          </a:ln>
                          <a:solidFill>
                            <a:srgbClr val="0066FF"/>
                          </a:solidFill>
                          <a:effectLst/>
                          <a:latin typeface="Arial" panose="020B0604020202020204" pitchFamily="34" charset="0"/>
                          <a:ea typeface="ＭＳ Ｐゴシック" pitchFamily="50" charset="-128"/>
                          <a:cs typeface="Arial" panose="020B0604020202020204" pitchFamily="34" charset="0"/>
                        </a:rPr>
                        <a:t> </a:t>
                      </a:r>
                      <a:r>
                        <a:rPr kumimoji="1" lang="de-DE" altLang="ja-JP" sz="1200" b="0" i="0" u="none" strike="noStrike" cap="none" normalizeH="0" baseline="0">
                          <a:ln>
                            <a:noFill/>
                          </a:ln>
                          <a:solidFill>
                            <a:schemeClr val="tx1"/>
                          </a:solidFill>
                          <a:effectLst/>
                          <a:latin typeface="Arial" panose="020B0604020202020204" pitchFamily="34" charset="0"/>
                          <a:ea typeface="ＭＳ Ｐゴシック" pitchFamily="50" charset="-128"/>
                          <a:cs typeface="Arial" panose="020B0604020202020204" pitchFamily="34" charset="0"/>
                        </a:rPr>
                        <a:t>/1000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10"/>
                  </a:ext>
                </a:extLst>
              </a:tr>
              <a:tr h="152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a:ln>
                            <a:noFill/>
                          </a:ln>
                          <a:solidFill>
                            <a:schemeClr val="tx1"/>
                          </a:solidFill>
                          <a:effectLst/>
                          <a:latin typeface="Arial" panose="020B0604020202020204" pitchFamily="34" charset="0"/>
                          <a:ea typeface="ＭＳ Ｐゴシック" pitchFamily="50" charset="-128"/>
                          <a:cs typeface="Arial" panose="020B0604020202020204" pitchFamily="34" charset="0"/>
                        </a:rPr>
                        <a:t>VN9</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763</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12</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40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350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1200*</a:t>
                      </a:r>
                      <a:endParaRPr kumimoji="1" lang="en-US" altLang="ja-JP" sz="800" b="0" i="0" u="none" strike="noStrike" cap="none" normalizeH="0" baseline="30000" dirty="0">
                        <a:ln>
                          <a:noFill/>
                        </a:ln>
                        <a:solidFill>
                          <a:schemeClr val="tx1"/>
                        </a:solidFill>
                        <a:effectLst/>
                        <a:latin typeface="Arial" panose="020B0604020202020204" pitchFamily="34" charset="0"/>
                        <a:ea typeface="ＭＳ Ｐゴシック" pitchFamily="50" charset="-128"/>
                        <a:cs typeface="Arial" panose="020B0604020202020204" pitchFamily="34" charset="0"/>
                      </a:endParaRP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rgbClr val="0066FF"/>
                          </a:solidFill>
                          <a:effectLst/>
                          <a:latin typeface="Arial" panose="020B0604020202020204" pitchFamily="34" charset="0"/>
                          <a:ea typeface="ＭＳ Ｐゴシック" pitchFamily="50" charset="-128"/>
                          <a:cs typeface="Arial" panose="020B0604020202020204" pitchFamily="34" charset="0"/>
                        </a:rPr>
                        <a:t>250 </a:t>
                      </a:r>
                      <a:r>
                        <a:rPr kumimoji="1" lang="de-DE"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a:t>
                      </a:r>
                      <a:r>
                        <a:rPr kumimoji="1" lang="de-DE" altLang="ja-JP" sz="1200" b="1"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1000*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11"/>
                  </a:ext>
                </a:extLst>
              </a:tr>
              <a:tr h="150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a:ln>
                            <a:noFill/>
                          </a:ln>
                          <a:solidFill>
                            <a:schemeClr val="tx1"/>
                          </a:solidFill>
                          <a:effectLst/>
                          <a:latin typeface="Arial" panose="020B0604020202020204" pitchFamily="34" charset="0"/>
                          <a:ea typeface="ＭＳ Ｐゴシック" pitchFamily="50" charset="-128"/>
                          <a:cs typeface="Arial" panose="020B0604020202020204" pitchFamily="34" charset="0"/>
                        </a:rPr>
                        <a:t>VN10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868.5</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20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a:ln>
                            <a:noFill/>
                          </a:ln>
                          <a:solidFill>
                            <a:srgbClr val="0066FF"/>
                          </a:solidFill>
                          <a:effectLst/>
                          <a:latin typeface="Arial" panose="020B0604020202020204" pitchFamily="34" charset="0"/>
                          <a:ea typeface="ＭＳ Ｐゴシック" pitchFamily="50" charset="-128"/>
                          <a:cs typeface="Arial" panose="020B0604020202020204" pitchFamily="34" charset="0"/>
                        </a:rPr>
                        <a:t>8</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rgbClr val="0066FF"/>
                          </a:solidFill>
                          <a:effectLst/>
                          <a:latin typeface="Arial" panose="020B0604020202020204" pitchFamily="34" charset="0"/>
                          <a:ea typeface="ＭＳ Ｐゴシック" pitchFamily="50" charset="-128"/>
                          <a:cs typeface="Arial" panose="020B0604020202020204" pitchFamily="34" charset="0"/>
                        </a:rPr>
                        <a:t>30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rgbClr val="0066FF"/>
                          </a:solidFill>
                          <a:effectLst/>
                          <a:latin typeface="Arial" panose="020B0604020202020204" pitchFamily="34" charset="0"/>
                          <a:ea typeface="ＭＳ Ｐゴシック" pitchFamily="50" charset="-128"/>
                          <a:cs typeface="Arial" panose="020B0604020202020204" pitchFamily="34" charset="0"/>
                        </a:rPr>
                        <a:t>400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1" i="0" u="none" strike="noStrike" cap="none" normalizeH="0" baseline="0">
                          <a:ln>
                            <a:noFill/>
                          </a:ln>
                          <a:solidFill>
                            <a:srgbClr val="0066FF"/>
                          </a:solidFill>
                          <a:effectLst/>
                          <a:latin typeface="Arial" panose="020B0604020202020204" pitchFamily="34" charset="0"/>
                          <a:ea typeface="ＭＳ Ｐゴシック" pitchFamily="50" charset="-128"/>
                          <a:cs typeface="Arial" panose="020B0604020202020204" pitchFamily="34" charset="0"/>
                        </a:rPr>
                        <a:t>250</a:t>
                      </a:r>
                      <a:r>
                        <a:rPr kumimoji="1" lang="de-DE" altLang="ja-JP" sz="1200" b="0" i="0" u="none" strike="noStrike" cap="none" normalizeH="0" baseline="0">
                          <a:ln>
                            <a:noFill/>
                          </a:ln>
                          <a:solidFill>
                            <a:srgbClr val="0066FF"/>
                          </a:solidFill>
                          <a:effectLst/>
                          <a:latin typeface="Arial" panose="020B0604020202020204" pitchFamily="34" charset="0"/>
                          <a:ea typeface="ＭＳ Ｐゴシック" pitchFamily="50" charset="-128"/>
                          <a:cs typeface="Arial" panose="020B0604020202020204" pitchFamily="34" charset="0"/>
                        </a:rPr>
                        <a:t> </a:t>
                      </a:r>
                      <a:r>
                        <a:rPr kumimoji="1" lang="de-DE" altLang="ja-JP" sz="1200" b="0" i="0" u="none" strike="noStrike" cap="none" normalizeH="0" baseline="0">
                          <a:ln>
                            <a:noFill/>
                          </a:ln>
                          <a:solidFill>
                            <a:schemeClr val="tx1"/>
                          </a:solidFill>
                          <a:effectLst/>
                          <a:latin typeface="Arial" panose="020B0604020202020204" pitchFamily="34" charset="0"/>
                          <a:ea typeface="ＭＳ Ｐゴシック" pitchFamily="50" charset="-128"/>
                          <a:cs typeface="Arial" panose="020B0604020202020204" pitchFamily="34" charset="0"/>
                        </a:rPr>
                        <a:t>/1000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12"/>
                  </a:ext>
                </a:extLst>
              </a:tr>
              <a:tr h="150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a:ln>
                            <a:noFill/>
                          </a:ln>
                          <a:solidFill>
                            <a:schemeClr val="tx1"/>
                          </a:solidFill>
                          <a:effectLst/>
                          <a:latin typeface="Arial" panose="020B0604020202020204" pitchFamily="34" charset="0"/>
                          <a:ea typeface="ＭＳ Ｐゴシック" pitchFamily="50" charset="-128"/>
                          <a:cs typeface="Arial" panose="020B0604020202020204" pitchFamily="34" charset="0"/>
                        </a:rPr>
                        <a:t>VN11</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868.5</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20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30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300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200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1" i="0" u="none" strike="noStrike" cap="none" normalizeH="0" baseline="0" dirty="0">
                          <a:ln>
                            <a:noFill/>
                          </a:ln>
                          <a:solidFill>
                            <a:srgbClr val="0066FF"/>
                          </a:solidFill>
                          <a:effectLst/>
                          <a:latin typeface="Arial" panose="020B0604020202020204" pitchFamily="34" charset="0"/>
                          <a:ea typeface="ＭＳ Ｐゴシック" pitchFamily="50" charset="-128"/>
                          <a:cs typeface="Arial" panose="020B0604020202020204" pitchFamily="34" charset="0"/>
                        </a:rPr>
                        <a:t>250</a:t>
                      </a:r>
                      <a:r>
                        <a:rPr kumimoji="1" lang="de-DE" altLang="ja-JP" sz="1200" b="0" i="0" u="none" strike="noStrike" cap="none" normalizeH="0" baseline="0" dirty="0">
                          <a:ln>
                            <a:noFill/>
                          </a:ln>
                          <a:solidFill>
                            <a:srgbClr val="0066FF"/>
                          </a:solidFill>
                          <a:effectLst/>
                          <a:latin typeface="Arial" panose="020B0604020202020204" pitchFamily="34" charset="0"/>
                          <a:ea typeface="ＭＳ Ｐゴシック" pitchFamily="50" charset="-128"/>
                          <a:cs typeface="Arial" panose="020B0604020202020204" pitchFamily="34" charset="0"/>
                        </a:rPr>
                        <a:t> </a:t>
                      </a:r>
                      <a:r>
                        <a:rPr kumimoji="1" lang="de-DE"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/1000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13"/>
                  </a:ext>
                </a:extLst>
              </a:tr>
              <a:tr h="152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POL1</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673.5 </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20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25</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250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250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1000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14"/>
                  </a:ext>
                </a:extLst>
              </a:tr>
              <a:tr h="152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POL2</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868.5</a:t>
                      </a:r>
                      <a:endPar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endParaRP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20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30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300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250</a:t>
                      </a:r>
                      <a:endPar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endParaRP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1000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15"/>
                  </a:ext>
                </a:extLst>
              </a:tr>
              <a:tr h="152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SW1</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1050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20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57</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248</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500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1000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16"/>
                  </a:ext>
                </a:extLst>
              </a:tr>
              <a:tr h="150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SW2</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1380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20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8</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103</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150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1000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17"/>
                  </a:ext>
                </a:extLst>
              </a:tr>
              <a:tr h="152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SW3</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1630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200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3</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50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57</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a:ln>
                            <a:noFill/>
                          </a:ln>
                          <a:solidFill>
                            <a:srgbClr val="3366FF"/>
                          </a:solidFill>
                          <a:effectLst/>
                          <a:latin typeface="Arial" panose="020B0604020202020204" pitchFamily="34" charset="0"/>
                          <a:ea typeface="ＭＳ Ｐゴシック" pitchFamily="50" charset="-128"/>
                          <a:cs typeface="Arial" panose="020B0604020202020204" pitchFamily="34" charset="0"/>
                        </a:rPr>
                        <a:t>250</a:t>
                      </a:r>
                      <a:r>
                        <a:rPr kumimoji="1" lang="en-US" altLang="ja-JP" sz="1200" b="0" i="0" u="none" strike="noStrike" cap="none" normalizeH="0" baseline="0" dirty="0">
                          <a:ln>
                            <a:noFill/>
                          </a:ln>
                          <a:solidFill>
                            <a:srgbClr val="3366FF"/>
                          </a:solidFill>
                          <a:effectLst/>
                          <a:latin typeface="Arial" panose="020B0604020202020204" pitchFamily="34" charset="0"/>
                          <a:ea typeface="ＭＳ Ｐゴシック" pitchFamily="50" charset="-128"/>
                          <a:cs typeface="Arial" panose="020B0604020202020204" pitchFamily="34" charset="0"/>
                        </a:rPr>
                        <a:t> </a:t>
                      </a: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/1000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18"/>
                  </a:ext>
                </a:extLst>
              </a:tr>
              <a:tr h="152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SW4</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2210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50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1.9</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20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211</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1000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19"/>
                  </a:ext>
                </a:extLst>
              </a:tr>
              <a:tr h="152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a:ln>
                            <a:noFill/>
                          </a:ln>
                          <a:solidFill>
                            <a:schemeClr val="tx1"/>
                          </a:solidFill>
                          <a:effectLst/>
                          <a:latin typeface="Arial" panose="020B0604020202020204" pitchFamily="34" charset="0"/>
                          <a:ea typeface="ＭＳ Ｐゴシック" pitchFamily="50" charset="-128"/>
                          <a:cs typeface="Arial" panose="020B0604020202020204" pitchFamily="34" charset="0"/>
                        </a:rPr>
                        <a:t>TIR1</a:t>
                      </a:r>
                      <a:endParaRPr kumimoji="1" lang="de-DE"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endParaRP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a:ln>
                            <a:noFill/>
                          </a:ln>
                          <a:solidFill>
                            <a:schemeClr val="tx1"/>
                          </a:solidFill>
                          <a:effectLst/>
                          <a:latin typeface="Arial" panose="020B0604020202020204" pitchFamily="34" charset="0"/>
                          <a:ea typeface="ＭＳ Ｐゴシック" pitchFamily="50" charset="-128"/>
                          <a:cs typeface="Arial" panose="020B0604020202020204" pitchFamily="34" charset="0"/>
                        </a:rPr>
                        <a:t>10800</a:t>
                      </a:r>
                      <a:endPar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endParaRP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a:ln>
                            <a:noFill/>
                          </a:ln>
                          <a:solidFill>
                            <a:schemeClr val="tx1"/>
                          </a:solidFill>
                          <a:effectLst/>
                          <a:latin typeface="Arial" panose="020B0604020202020204" pitchFamily="34" charset="0"/>
                          <a:ea typeface="ＭＳ Ｐゴシック" pitchFamily="50" charset="-128"/>
                          <a:cs typeface="Arial" panose="020B0604020202020204" pitchFamily="34" charset="0"/>
                        </a:rPr>
                        <a:t>700</a:t>
                      </a:r>
                      <a:endPar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endParaRP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300K</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340K</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0.2K</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rgbClr val="3366FF"/>
                          </a:solidFill>
                          <a:effectLst/>
                          <a:latin typeface="Arial" panose="020B0604020202020204" pitchFamily="34" charset="0"/>
                          <a:ea typeface="ＭＳ Ｐゴシック" pitchFamily="50" charset="-128"/>
                          <a:cs typeface="Arial" panose="020B0604020202020204" pitchFamily="34" charset="0"/>
                        </a:rPr>
                        <a:t>250/</a:t>
                      </a:r>
                      <a:r>
                        <a:rPr kumimoji="1" lang="en-US" altLang="ja-JP" sz="1200" b="1" i="0" u="none" strike="noStrike" cap="none" normalizeH="0" baseline="0" dirty="0">
                          <a:ln>
                            <a:noFill/>
                          </a:ln>
                          <a:solidFill>
                            <a:srgbClr val="3366FF"/>
                          </a:solidFill>
                          <a:effectLst/>
                          <a:latin typeface="Arial" panose="020B0604020202020204" pitchFamily="34" charset="0"/>
                          <a:ea typeface="ＭＳ Ｐゴシック" pitchFamily="50" charset="-128"/>
                          <a:cs typeface="Arial" panose="020B0604020202020204" pitchFamily="34" charset="0"/>
                        </a:rPr>
                        <a:t>500</a:t>
                      </a: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/1000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20"/>
                  </a:ext>
                </a:extLst>
              </a:tr>
              <a:tr h="150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a:ln>
                            <a:noFill/>
                          </a:ln>
                          <a:solidFill>
                            <a:schemeClr val="tx1"/>
                          </a:solidFill>
                          <a:effectLst/>
                          <a:latin typeface="Arial" panose="020B0604020202020204" pitchFamily="34" charset="0"/>
                          <a:ea typeface="ＭＳ Ｐゴシック" pitchFamily="50" charset="-128"/>
                          <a:cs typeface="Arial" panose="020B0604020202020204" pitchFamily="34" charset="0"/>
                        </a:rPr>
                        <a:t>TIR2</a:t>
                      </a:r>
                      <a:endParaRPr kumimoji="1" lang="de-DE"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endParaRP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a:ln>
                            <a:noFill/>
                          </a:ln>
                          <a:solidFill>
                            <a:schemeClr val="tx1"/>
                          </a:solidFill>
                          <a:effectLst/>
                          <a:latin typeface="Arial" panose="020B0604020202020204" pitchFamily="34" charset="0"/>
                          <a:ea typeface="ＭＳ Ｐゴシック" pitchFamily="50" charset="-128"/>
                          <a:cs typeface="Arial" panose="020B0604020202020204" pitchFamily="34" charset="0"/>
                        </a:rPr>
                        <a:t>12000</a:t>
                      </a:r>
                      <a:endPar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endParaRP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a:ln>
                            <a:noFill/>
                          </a:ln>
                          <a:solidFill>
                            <a:schemeClr val="tx1"/>
                          </a:solidFill>
                          <a:effectLst/>
                          <a:latin typeface="Arial" panose="020B0604020202020204" pitchFamily="34" charset="0"/>
                          <a:ea typeface="ＭＳ Ｐゴシック" pitchFamily="50" charset="-128"/>
                          <a:cs typeface="Arial" panose="020B0604020202020204" pitchFamily="34" charset="0"/>
                        </a:rPr>
                        <a:t>700</a:t>
                      </a:r>
                      <a:endPar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endParaRP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300K</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340K</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0.2K</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rgbClr val="3366FF"/>
                          </a:solidFill>
                          <a:effectLst/>
                          <a:latin typeface="Arial" panose="020B0604020202020204" pitchFamily="34" charset="0"/>
                          <a:ea typeface="ＭＳ Ｐゴシック" pitchFamily="50" charset="-128"/>
                          <a:cs typeface="Arial" panose="020B0604020202020204" pitchFamily="34" charset="0"/>
                        </a:rPr>
                        <a:t>250/</a:t>
                      </a:r>
                      <a:r>
                        <a:rPr kumimoji="1" lang="en-US" altLang="ja-JP" sz="1200" b="1" i="0" u="none" strike="noStrike" cap="none" normalizeH="0" baseline="0" dirty="0">
                          <a:ln>
                            <a:noFill/>
                          </a:ln>
                          <a:solidFill>
                            <a:srgbClr val="3366FF"/>
                          </a:solidFill>
                          <a:effectLst/>
                          <a:latin typeface="Arial" panose="020B0604020202020204" pitchFamily="34" charset="0"/>
                          <a:ea typeface="ＭＳ Ｐゴシック" pitchFamily="50" charset="-128"/>
                          <a:cs typeface="Arial" panose="020B0604020202020204" pitchFamily="34" charset="0"/>
                        </a:rPr>
                        <a:t>500</a:t>
                      </a: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/1000</a:t>
                      </a:r>
                    </a:p>
                  </a:txBody>
                  <a:tcPr marL="0" marR="0" marT="10800" marB="10800" anchor="ctr"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21"/>
                  </a:ext>
                </a:extLst>
              </a:tr>
            </a:tbl>
          </a:graphicData>
        </a:graphic>
      </p:graphicFrame>
      <p:sp>
        <p:nvSpPr>
          <p:cNvPr id="13" name="Rectangle 234"/>
          <p:cNvSpPr>
            <a:spLocks noChangeArrowheads="1"/>
          </p:cNvSpPr>
          <p:nvPr/>
        </p:nvSpPr>
        <p:spPr bwMode="auto">
          <a:xfrm rot="16200000">
            <a:off x="-710031" y="3559892"/>
            <a:ext cx="2254391" cy="226591"/>
          </a:xfrm>
          <a:prstGeom prst="rect">
            <a:avLst/>
          </a:prstGeom>
          <a:noFill/>
          <a:ln w="9525">
            <a:noFill/>
            <a:prstDash val="sysDot"/>
            <a:miter lim="800000"/>
            <a:headEnd/>
            <a:tailEnd/>
          </a:ln>
        </p:spPr>
        <p:txBody>
          <a:bodyPr wrap="none" lIns="36000" tIns="36000" rIns="36000" bIns="36000">
            <a:spAutoFit/>
          </a:bodyPr>
          <a:lstStyle/>
          <a:p>
            <a:pPr algn="ctr">
              <a:defRPr/>
            </a:pPr>
            <a:r>
              <a:rPr lang="en-US" altLang="ja-JP" sz="1000" i="1" dirty="0">
                <a:solidFill>
                  <a:srgbClr val="FF0000"/>
                </a:solidFill>
                <a:cs typeface="Arial" panose="020B0604020202020204" pitchFamily="34" charset="0"/>
              </a:rPr>
              <a:t>Multi-angle obs. for 674nm and 869nm</a:t>
            </a:r>
          </a:p>
        </p:txBody>
      </p:sp>
      <p:sp>
        <p:nvSpPr>
          <p:cNvPr id="14" name="Freeform 235"/>
          <p:cNvSpPr>
            <a:spLocks/>
          </p:cNvSpPr>
          <p:nvPr/>
        </p:nvSpPr>
        <p:spPr bwMode="auto">
          <a:xfrm>
            <a:off x="480469" y="3989294"/>
            <a:ext cx="128908" cy="810090"/>
          </a:xfrm>
          <a:custGeom>
            <a:avLst/>
            <a:gdLst>
              <a:gd name="T0" fmla="*/ 2147483647 w 92"/>
              <a:gd name="T1" fmla="*/ 0 h 468"/>
              <a:gd name="T2" fmla="*/ 0 w 92"/>
              <a:gd name="T3" fmla="*/ 0 h 468"/>
              <a:gd name="T4" fmla="*/ 0 w 92"/>
              <a:gd name="T5" fmla="*/ 2147483647 h 468"/>
              <a:gd name="T6" fmla="*/ 2147483647 w 92"/>
              <a:gd name="T7" fmla="*/ 2147483647 h 468"/>
              <a:gd name="T8" fmla="*/ 0 60000 65536"/>
              <a:gd name="T9" fmla="*/ 0 60000 65536"/>
              <a:gd name="T10" fmla="*/ 0 60000 65536"/>
              <a:gd name="T11" fmla="*/ 0 60000 65536"/>
              <a:gd name="T12" fmla="*/ 0 w 92"/>
              <a:gd name="T13" fmla="*/ 0 h 468"/>
              <a:gd name="T14" fmla="*/ 92 w 92"/>
              <a:gd name="T15" fmla="*/ 468 h 468"/>
            </a:gdLst>
            <a:ahLst/>
            <a:cxnLst>
              <a:cxn ang="T8">
                <a:pos x="T0" y="T1"/>
              </a:cxn>
              <a:cxn ang="T9">
                <a:pos x="T2" y="T3"/>
              </a:cxn>
              <a:cxn ang="T10">
                <a:pos x="T4" y="T5"/>
              </a:cxn>
              <a:cxn ang="T11">
                <a:pos x="T6" y="T7"/>
              </a:cxn>
            </a:cxnLst>
            <a:rect l="T12" t="T13" r="T14" b="T15"/>
            <a:pathLst>
              <a:path w="92" h="468">
                <a:moveTo>
                  <a:pt x="92" y="0"/>
                </a:moveTo>
                <a:lnTo>
                  <a:pt x="0" y="0"/>
                </a:lnTo>
                <a:lnTo>
                  <a:pt x="0" y="468"/>
                </a:lnTo>
                <a:lnTo>
                  <a:pt x="88" y="468"/>
                </a:lnTo>
              </a:path>
            </a:pathLst>
          </a:custGeom>
          <a:noFill/>
          <a:ln w="9525">
            <a:solidFill>
              <a:schemeClr val="tx1"/>
            </a:solidFill>
            <a:round/>
            <a:headEnd type="arrow" w="med" len="sm"/>
            <a:tailEnd type="arrow" w="med" len="sm"/>
          </a:ln>
        </p:spPr>
        <p:txBody>
          <a:bodyPr/>
          <a:lstStyle/>
          <a:p>
            <a:pPr>
              <a:defRPr/>
            </a:pPr>
            <a:endParaRPr lang="ja-JP" altLang="en-US" sz="1800" dirty="0">
              <a:solidFill>
                <a:prstClr val="black"/>
              </a:solidFill>
              <a:cs typeface="Arial" panose="020B0604020202020204" pitchFamily="34" charset="0"/>
            </a:endParaRPr>
          </a:p>
        </p:txBody>
      </p:sp>
      <p:sp>
        <p:nvSpPr>
          <p:cNvPr id="15" name="Freeform 236"/>
          <p:cNvSpPr>
            <a:spLocks/>
          </p:cNvSpPr>
          <p:nvPr/>
        </p:nvSpPr>
        <p:spPr bwMode="auto">
          <a:xfrm>
            <a:off x="435464" y="4619364"/>
            <a:ext cx="180021" cy="360040"/>
          </a:xfrm>
          <a:custGeom>
            <a:avLst/>
            <a:gdLst>
              <a:gd name="T0" fmla="*/ 2147483647 w 92"/>
              <a:gd name="T1" fmla="*/ 0 h 468"/>
              <a:gd name="T2" fmla="*/ 0 w 92"/>
              <a:gd name="T3" fmla="*/ 0 h 468"/>
              <a:gd name="T4" fmla="*/ 0 w 92"/>
              <a:gd name="T5" fmla="*/ 2147483647 h 468"/>
              <a:gd name="T6" fmla="*/ 2147483647 w 92"/>
              <a:gd name="T7" fmla="*/ 2147483647 h 468"/>
              <a:gd name="T8" fmla="*/ 0 60000 65536"/>
              <a:gd name="T9" fmla="*/ 0 60000 65536"/>
              <a:gd name="T10" fmla="*/ 0 60000 65536"/>
              <a:gd name="T11" fmla="*/ 0 60000 65536"/>
              <a:gd name="T12" fmla="*/ 0 w 92"/>
              <a:gd name="T13" fmla="*/ 0 h 468"/>
              <a:gd name="T14" fmla="*/ 92 w 92"/>
              <a:gd name="T15" fmla="*/ 468 h 468"/>
            </a:gdLst>
            <a:ahLst/>
            <a:cxnLst>
              <a:cxn ang="T8">
                <a:pos x="T0" y="T1"/>
              </a:cxn>
              <a:cxn ang="T9">
                <a:pos x="T2" y="T3"/>
              </a:cxn>
              <a:cxn ang="T10">
                <a:pos x="T4" y="T5"/>
              </a:cxn>
              <a:cxn ang="T11">
                <a:pos x="T6" y="T7"/>
              </a:cxn>
            </a:cxnLst>
            <a:rect l="T12" t="T13" r="T14" b="T15"/>
            <a:pathLst>
              <a:path w="92" h="468">
                <a:moveTo>
                  <a:pt x="92" y="0"/>
                </a:moveTo>
                <a:lnTo>
                  <a:pt x="0" y="0"/>
                </a:lnTo>
                <a:lnTo>
                  <a:pt x="0" y="468"/>
                </a:lnTo>
                <a:lnTo>
                  <a:pt x="88" y="468"/>
                </a:lnTo>
              </a:path>
            </a:pathLst>
          </a:custGeom>
          <a:noFill/>
          <a:ln w="9525">
            <a:solidFill>
              <a:schemeClr val="tx1"/>
            </a:solidFill>
            <a:round/>
            <a:headEnd type="arrow" w="med" len="sm"/>
            <a:tailEnd type="arrow" w="med" len="sm"/>
          </a:ln>
        </p:spPr>
        <p:txBody>
          <a:bodyPr/>
          <a:lstStyle/>
          <a:p>
            <a:pPr>
              <a:defRPr/>
            </a:pPr>
            <a:endParaRPr lang="ja-JP" altLang="en-US" sz="1800" dirty="0">
              <a:solidFill>
                <a:prstClr val="black"/>
              </a:solidFill>
              <a:cs typeface="Arial" panose="020B0604020202020204" pitchFamily="34" charset="0"/>
            </a:endParaRPr>
          </a:p>
        </p:txBody>
      </p:sp>
      <p:sp>
        <p:nvSpPr>
          <p:cNvPr id="2" name="角丸四角形 1"/>
          <p:cNvSpPr/>
          <p:nvPr/>
        </p:nvSpPr>
        <p:spPr>
          <a:xfrm>
            <a:off x="4695552" y="1328221"/>
            <a:ext cx="4517136" cy="1986077"/>
          </a:xfrm>
          <a:prstGeom prst="roundRect">
            <a:avLst>
              <a:gd name="adj" fmla="val 9184"/>
            </a:avLst>
          </a:prstGeom>
          <a:noFill/>
          <a:ln w="28575">
            <a:solidFill>
              <a:srgbClr val="00B05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dirty="0">
              <a:solidFill>
                <a:prstClr val="white"/>
              </a:solidFill>
            </a:endParaRPr>
          </a:p>
        </p:txBody>
      </p:sp>
      <p:sp>
        <p:nvSpPr>
          <p:cNvPr id="16" name="角丸四角形 15"/>
          <p:cNvSpPr/>
          <p:nvPr/>
        </p:nvSpPr>
        <p:spPr>
          <a:xfrm>
            <a:off x="4695551" y="4441536"/>
            <a:ext cx="4517136" cy="2134295"/>
          </a:xfrm>
          <a:prstGeom prst="roundRect">
            <a:avLst>
              <a:gd name="adj" fmla="val 9184"/>
            </a:avLst>
          </a:prstGeom>
          <a:noFill/>
          <a:ln w="28575">
            <a:solidFill>
              <a:srgbClr val="FF33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dirty="0">
              <a:solidFill>
                <a:prstClr val="white"/>
              </a:solidFill>
            </a:endParaRPr>
          </a:p>
        </p:txBody>
      </p:sp>
      <p:sp>
        <p:nvSpPr>
          <p:cNvPr id="17" name="角丸四角形 16"/>
          <p:cNvSpPr/>
          <p:nvPr/>
        </p:nvSpPr>
        <p:spPr>
          <a:xfrm>
            <a:off x="6621629" y="3361314"/>
            <a:ext cx="2591059" cy="1024009"/>
          </a:xfrm>
          <a:prstGeom prst="roundRect">
            <a:avLst>
              <a:gd name="adj" fmla="val 9184"/>
            </a:avLst>
          </a:prstGeom>
          <a:noFill/>
          <a:ln w="28575">
            <a:solidFill>
              <a:schemeClr val="accent6">
                <a:lumMod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dirty="0">
              <a:solidFill>
                <a:prstClr val="white"/>
              </a:solidFill>
            </a:endParaRPr>
          </a:p>
        </p:txBody>
      </p:sp>
      <p:cxnSp>
        <p:nvCxnSpPr>
          <p:cNvPr id="5" name="直線矢印コネクタ 4"/>
          <p:cNvCxnSpPr/>
          <p:nvPr/>
        </p:nvCxnSpPr>
        <p:spPr>
          <a:xfrm flipV="1">
            <a:off x="4397043" y="2331332"/>
            <a:ext cx="298509" cy="1003112"/>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a:endCxn id="30" idx="1"/>
          </p:cNvCxnSpPr>
          <p:nvPr/>
        </p:nvCxnSpPr>
        <p:spPr>
          <a:xfrm flipV="1">
            <a:off x="4370389" y="3924915"/>
            <a:ext cx="471277" cy="811713"/>
          </a:xfrm>
          <a:prstGeom prst="straightConnector1">
            <a:avLst/>
          </a:prstGeom>
          <a:ln>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a:off x="4397043" y="5508682"/>
            <a:ext cx="298509" cy="0"/>
          </a:xfrm>
          <a:prstGeom prst="straightConnector1">
            <a:avLst/>
          </a:prstGeom>
          <a:ln>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21" name="正方形/長方形 20"/>
          <p:cNvSpPr/>
          <p:nvPr/>
        </p:nvSpPr>
        <p:spPr>
          <a:xfrm>
            <a:off x="0" y="6035478"/>
            <a:ext cx="4612168" cy="553998"/>
          </a:xfrm>
          <a:prstGeom prst="rect">
            <a:avLst/>
          </a:prstGeom>
        </p:spPr>
        <p:txBody>
          <a:bodyPr wrap="square">
            <a:spAutoFit/>
          </a:bodyPr>
          <a:lstStyle/>
          <a:p>
            <a:pPr marL="95250" indent="-95250" fontAlgn="auto">
              <a:spcBef>
                <a:spcPts val="0"/>
              </a:spcBef>
              <a:spcAft>
                <a:spcPts val="0"/>
              </a:spcAft>
            </a:pPr>
            <a:r>
              <a:rPr lang="fr-FR" altLang="ja-JP" sz="600" dirty="0">
                <a:solidFill>
                  <a:prstClr val="black"/>
                </a:solidFill>
                <a:cs typeface="Arial" panose="020B0604020202020204" pitchFamily="34" charset="0"/>
              </a:rPr>
              <a:t>Uchikawa, T., K. Tanaka, Y. Okamura, S. Tsuida, and T. Amano, "Proto Flight Model (PFM) performance and development status of Cisible and Near Infrared Radiometer (VNR) on the Second-generation Global Imager (SGLI)", SPIE Asia-Pacific Remote sensing, Beijing, China, 9264-27, 2014.</a:t>
            </a:r>
          </a:p>
          <a:p>
            <a:pPr marL="95250" indent="-95250" fontAlgn="auto">
              <a:spcBef>
                <a:spcPts val="0"/>
              </a:spcBef>
              <a:spcAft>
                <a:spcPts val="0"/>
              </a:spcAft>
            </a:pPr>
            <a:r>
              <a:rPr lang="fr-FR" altLang="ja-JP" sz="600" dirty="0">
                <a:solidFill>
                  <a:prstClr val="black"/>
                </a:solidFill>
                <a:cs typeface="Arial" panose="020B0604020202020204" pitchFamily="34" charset="0"/>
              </a:rPr>
              <a:t>Tanaka, K., Y. Okamura, T. Amano, T. Hosokawa, and T. Uchikita, "The development status of Second Generation Global Imager Infrared Scanning Radiometer (SGLI-IRS)", SPIE Asia-Pacific Remote sensing, Beijing, China, 9264-15, October, 2014.</a:t>
            </a:r>
            <a:endParaRPr lang="ja-JP" altLang="en-US" sz="600" dirty="0">
              <a:solidFill>
                <a:prstClr val="black"/>
              </a:solidFill>
              <a:cs typeface="Arial" panose="020B0604020202020204" pitchFamily="34" charset="0"/>
            </a:endParaRPr>
          </a:p>
        </p:txBody>
      </p:sp>
      <p:sp>
        <p:nvSpPr>
          <p:cNvPr id="6" name="正方形/長方形 5"/>
          <p:cNvSpPr/>
          <p:nvPr/>
        </p:nvSpPr>
        <p:spPr>
          <a:xfrm>
            <a:off x="5393985" y="3343436"/>
            <a:ext cx="1223412" cy="369332"/>
          </a:xfrm>
          <a:prstGeom prst="rect">
            <a:avLst/>
          </a:prstGeom>
        </p:spPr>
        <p:txBody>
          <a:bodyPr wrap="none">
            <a:spAutoFit/>
          </a:bodyPr>
          <a:lstStyle/>
          <a:p>
            <a:pPr fontAlgn="auto">
              <a:spcBef>
                <a:spcPts val="0"/>
              </a:spcBef>
              <a:spcAft>
                <a:spcPts val="0"/>
              </a:spcAft>
            </a:pPr>
            <a:r>
              <a:rPr lang="en-US" altLang="ja-JP" sz="1800" b="1" dirty="0">
                <a:solidFill>
                  <a:srgbClr val="996633"/>
                </a:solidFill>
                <a:cs typeface="Arial" panose="020B0604020202020204" pitchFamily="34" charset="0"/>
              </a:rPr>
              <a:t>VNR-POL</a:t>
            </a:r>
            <a:endParaRPr lang="ja-JP" altLang="en-US" dirty="0">
              <a:solidFill>
                <a:prstClr val="black"/>
              </a:solidFill>
              <a:cs typeface="Arial" panose="020B0604020202020204" pitchFamily="34" charset="0"/>
            </a:endParaRPr>
          </a:p>
        </p:txBody>
      </p:sp>
      <p:sp>
        <p:nvSpPr>
          <p:cNvPr id="10" name="正方形/長方形 9"/>
          <p:cNvSpPr/>
          <p:nvPr/>
        </p:nvSpPr>
        <p:spPr>
          <a:xfrm>
            <a:off x="4791248" y="2235307"/>
            <a:ext cx="1069524" cy="369332"/>
          </a:xfrm>
          <a:prstGeom prst="rect">
            <a:avLst/>
          </a:prstGeom>
        </p:spPr>
        <p:txBody>
          <a:bodyPr wrap="none">
            <a:spAutoFit/>
          </a:bodyPr>
          <a:lstStyle/>
          <a:p>
            <a:pPr>
              <a:spcBef>
                <a:spcPts val="0"/>
              </a:spcBef>
            </a:pPr>
            <a:r>
              <a:rPr lang="en-US" altLang="ja-JP" sz="1800" b="1" i="1" dirty="0">
                <a:solidFill>
                  <a:srgbClr val="00B050"/>
                </a:solidFill>
                <a:cs typeface="Arial" panose="020B0604020202020204" pitchFamily="34" charset="0"/>
              </a:rPr>
              <a:t>VNR-NP</a:t>
            </a:r>
            <a:endParaRPr lang="en-US" altLang="ja-JP" sz="1800" b="1" dirty="0">
              <a:solidFill>
                <a:srgbClr val="009900"/>
              </a:solidFill>
              <a:cs typeface="Arial" panose="020B0604020202020204" pitchFamily="34" charset="0"/>
            </a:endParaRPr>
          </a:p>
        </p:txBody>
      </p:sp>
      <p:sp>
        <p:nvSpPr>
          <p:cNvPr id="12" name="正方形/長方形 11"/>
          <p:cNvSpPr/>
          <p:nvPr/>
        </p:nvSpPr>
        <p:spPr>
          <a:xfrm>
            <a:off x="4857283" y="4104506"/>
            <a:ext cx="1184940" cy="369332"/>
          </a:xfrm>
          <a:prstGeom prst="rect">
            <a:avLst/>
          </a:prstGeom>
        </p:spPr>
        <p:txBody>
          <a:bodyPr wrap="none">
            <a:spAutoFit/>
          </a:bodyPr>
          <a:lstStyle/>
          <a:p>
            <a:pPr fontAlgn="auto">
              <a:spcBef>
                <a:spcPts val="0"/>
              </a:spcBef>
              <a:spcAft>
                <a:spcPts val="0"/>
              </a:spcAft>
            </a:pPr>
            <a:r>
              <a:rPr lang="en-US" altLang="ja-JP" sz="1800" b="1" dirty="0">
                <a:solidFill>
                  <a:srgbClr val="FF0000"/>
                </a:solidFill>
                <a:cs typeface="Arial" panose="020B0604020202020204" pitchFamily="34" charset="0"/>
              </a:rPr>
              <a:t>SGLI-IRS</a:t>
            </a:r>
            <a:endParaRPr lang="ja-JP" altLang="en-US" dirty="0">
              <a:solidFill>
                <a:srgbClr val="FF0000"/>
              </a:solidFill>
              <a:cs typeface="Arial" panose="020B0604020202020204" pitchFamily="34" charset="0"/>
            </a:endParaRPr>
          </a:p>
        </p:txBody>
      </p:sp>
      <p:sp>
        <p:nvSpPr>
          <p:cNvPr id="25" name="正方形/長方形 24"/>
          <p:cNvSpPr/>
          <p:nvPr/>
        </p:nvSpPr>
        <p:spPr>
          <a:xfrm>
            <a:off x="7446632" y="2433334"/>
            <a:ext cx="1051891" cy="261610"/>
          </a:xfrm>
          <a:prstGeom prst="rect">
            <a:avLst/>
          </a:prstGeom>
        </p:spPr>
        <p:txBody>
          <a:bodyPr wrap="none">
            <a:spAutoFit/>
          </a:bodyPr>
          <a:lstStyle/>
          <a:p>
            <a:r>
              <a:rPr lang="en-US" altLang="ja-JP" sz="1100" dirty="0">
                <a:solidFill>
                  <a:prstClr val="black"/>
                </a:solidFill>
                <a:latin typeface="Garamond" panose="02020404030301010803" pitchFamily="18" charset="0"/>
                <a:ea typeface="ＭＳ ゴシック" pitchFamily="49" charset="-128"/>
                <a:cs typeface="Times New Roman" pitchFamily="18" charset="0"/>
              </a:rPr>
              <a:t>high-gain bands</a:t>
            </a:r>
          </a:p>
        </p:txBody>
      </p:sp>
      <p:sp>
        <p:nvSpPr>
          <p:cNvPr id="29" name="正方形/長方形 28"/>
          <p:cNvSpPr/>
          <p:nvPr/>
        </p:nvSpPr>
        <p:spPr>
          <a:xfrm>
            <a:off x="7599032" y="3458773"/>
            <a:ext cx="814647" cy="261610"/>
          </a:xfrm>
          <a:prstGeom prst="rect">
            <a:avLst/>
          </a:prstGeom>
        </p:spPr>
        <p:txBody>
          <a:bodyPr wrap="none">
            <a:spAutoFit/>
          </a:bodyPr>
          <a:lstStyle/>
          <a:p>
            <a:r>
              <a:rPr lang="en-US" altLang="ja-JP" sz="1100" dirty="0">
                <a:solidFill>
                  <a:prstClr val="black"/>
                </a:solidFill>
                <a:latin typeface="Garamond" panose="02020404030301010803" pitchFamily="18" charset="0"/>
                <a:ea typeface="ＭＳ ゴシック" pitchFamily="49" charset="-128"/>
                <a:cs typeface="Times New Roman" pitchFamily="18" charset="0"/>
              </a:rPr>
              <a:t>POL bands</a:t>
            </a:r>
          </a:p>
        </p:txBody>
      </p:sp>
    </p:spTree>
    <p:extLst>
      <p:ext uri="{BB962C8B-B14F-4D97-AF65-F5344CB8AC3E}">
        <p14:creationId xmlns:p14="http://schemas.microsoft.com/office/powerpoint/2010/main" val="7757471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3"/>
          <p:cNvSpPr>
            <a:spLocks noGrp="1" noChangeArrowheads="1"/>
          </p:cNvSpPr>
          <p:nvPr>
            <p:ph type="sldNum" sz="quarter" idx="12"/>
          </p:nvPr>
        </p:nvSpPr>
        <p:spPr>
          <a:xfrm>
            <a:off x="7353300" y="6579350"/>
            <a:ext cx="2133600" cy="222250"/>
          </a:xfrm>
        </p:spPr>
        <p:txBody>
          <a:bodyPr/>
          <a:lstStyle/>
          <a:p>
            <a:pPr>
              <a:defRPr/>
            </a:pPr>
            <a:fld id="{33BE113E-6DE3-4448-8186-2F1A3DFDFCAA}" type="slidenum">
              <a:rPr lang="en-US" altLang="ja-JP">
                <a:solidFill>
                  <a:prstClr val="black">
                    <a:tint val="75000"/>
                  </a:prstClr>
                </a:solidFill>
              </a:rPr>
              <a:pPr>
                <a:defRPr/>
              </a:pPr>
              <a:t>18</a:t>
            </a:fld>
            <a:endParaRPr lang="en-US" altLang="ja-JP" dirty="0">
              <a:solidFill>
                <a:prstClr val="black">
                  <a:tint val="75000"/>
                </a:prstClr>
              </a:solidFill>
            </a:endParaRPr>
          </a:p>
        </p:txBody>
      </p:sp>
      <p:pic>
        <p:nvPicPr>
          <p:cNvPr id="19459" name="Picture 193" descr="modis_rgb_2007"/>
          <p:cNvPicPr>
            <a:picLocks noChangeAspect="1" noChangeArrowheads="1"/>
          </p:cNvPicPr>
          <p:nvPr/>
        </p:nvPicPr>
        <p:blipFill>
          <a:blip r:embed="rId3">
            <a:lum bright="30000" contrast="-30000"/>
            <a:extLst>
              <a:ext uri="{28A0092B-C50C-407E-A947-70E740481C1C}">
                <a14:useLocalDpi xmlns:a14="http://schemas.microsoft.com/office/drawing/2010/main" val="0"/>
              </a:ext>
            </a:extLst>
          </a:blip>
          <a:srcRect/>
          <a:stretch>
            <a:fillRect/>
          </a:stretch>
        </p:blipFill>
        <p:spPr bwMode="auto">
          <a:xfrm>
            <a:off x="7499351" y="1604963"/>
            <a:ext cx="1414463"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194" descr="modis_lst_2007"/>
          <p:cNvPicPr>
            <a:picLocks noChangeAspect="1" noChangeArrowheads="1"/>
          </p:cNvPicPr>
          <p:nvPr/>
        </p:nvPicPr>
        <p:blipFill>
          <a:blip r:embed="rId4" cstate="print">
            <a:lum bright="30000" contrast="-30000"/>
            <a:extLst>
              <a:ext uri="{28A0092B-C50C-407E-A947-70E740481C1C}">
                <a14:useLocalDpi xmlns:a14="http://schemas.microsoft.com/office/drawing/2010/main" val="0"/>
              </a:ext>
            </a:extLst>
          </a:blip>
          <a:srcRect/>
          <a:stretch>
            <a:fillRect/>
          </a:stretch>
        </p:blipFill>
        <p:spPr bwMode="auto">
          <a:xfrm>
            <a:off x="5294313" y="1604963"/>
            <a:ext cx="1414462"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95" descr="modis_chla_2007"/>
          <p:cNvPicPr>
            <a:picLocks noChangeAspect="1" noChangeArrowheads="1"/>
          </p:cNvPicPr>
          <p:nvPr/>
        </p:nvPicPr>
        <p:blipFill>
          <a:blip r:embed="rId5" cstate="print">
            <a:lum bright="30000" contrast="-30000"/>
            <a:extLst>
              <a:ext uri="{28A0092B-C50C-407E-A947-70E740481C1C}">
                <a14:useLocalDpi xmlns:a14="http://schemas.microsoft.com/office/drawing/2010/main" val="0"/>
              </a:ext>
            </a:extLst>
          </a:blip>
          <a:srcRect/>
          <a:stretch>
            <a:fillRect/>
          </a:stretch>
        </p:blipFill>
        <p:spPr bwMode="auto">
          <a:xfrm>
            <a:off x="882651" y="1604963"/>
            <a:ext cx="1414463"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96" descr="modis_taua_2007"/>
          <p:cNvPicPr>
            <a:picLocks noChangeAspect="1" noChangeArrowheads="1"/>
          </p:cNvPicPr>
          <p:nvPr/>
        </p:nvPicPr>
        <p:blipFill>
          <a:blip r:embed="rId6" cstate="print">
            <a:lum bright="30000" contrast="-30000"/>
            <a:extLst>
              <a:ext uri="{28A0092B-C50C-407E-A947-70E740481C1C}">
                <a14:useLocalDpi xmlns:a14="http://schemas.microsoft.com/office/drawing/2010/main" val="0"/>
              </a:ext>
            </a:extLst>
          </a:blip>
          <a:srcRect/>
          <a:stretch>
            <a:fillRect/>
          </a:stretch>
        </p:blipFill>
        <p:spPr bwMode="auto">
          <a:xfrm>
            <a:off x="3089276" y="1604963"/>
            <a:ext cx="1414463"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558" name="Group 222"/>
          <p:cNvGraphicFramePr>
            <a:graphicFrameLocks noGrp="1"/>
          </p:cNvGraphicFramePr>
          <p:nvPr>
            <p:extLst>
              <p:ext uri="{D42A27DB-BD31-4B8C-83A1-F6EECF244321}">
                <p14:modId xmlns:p14="http://schemas.microsoft.com/office/powerpoint/2010/main" val="1206878002"/>
              </p:ext>
            </p:extLst>
          </p:nvPr>
        </p:nvGraphicFramePr>
        <p:xfrm>
          <a:off x="587375" y="2549525"/>
          <a:ext cx="2070100" cy="3775078"/>
        </p:xfrm>
        <a:graphic>
          <a:graphicData uri="http://schemas.openxmlformats.org/drawingml/2006/table">
            <a:tbl>
              <a:tblPr/>
              <a:tblGrid>
                <a:gridCol w="573088">
                  <a:extLst>
                    <a:ext uri="{9D8B030D-6E8A-4147-A177-3AD203B41FA5}">
                      <a16:colId xmlns="" xmlns:a16="http://schemas.microsoft.com/office/drawing/2014/main" val="20000"/>
                    </a:ext>
                  </a:extLst>
                </a:gridCol>
                <a:gridCol w="1497012">
                  <a:extLst>
                    <a:ext uri="{9D8B030D-6E8A-4147-A177-3AD203B41FA5}">
                      <a16:colId xmlns="" xmlns:a16="http://schemas.microsoft.com/office/drawing/2014/main" val="20001"/>
                    </a:ext>
                  </a:extLst>
                </a:gridCol>
              </a:tblGrid>
              <a:tr h="21888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50" b="0" i="1"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Land</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extLst>
                  <a:ext uri="{0D108BD9-81ED-4DB2-BD59-A6C34878D82A}">
                    <a16:rowId xmlns="" xmlns:a16="http://schemas.microsoft.com/office/drawing/2014/main" val="10000"/>
                  </a:ext>
                </a:extLst>
              </a:tr>
              <a:tr h="340808">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Surface reflectance</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8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Precise geometric correction</a:t>
                      </a:r>
                      <a:endParaRPr kumimoji="1" lang="en-US" altLang="zh-TW" sz="8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 xmlns:a16="http://schemas.microsoft.com/office/drawing/2014/main" val="10001"/>
                  </a:ext>
                </a:extLst>
              </a:tr>
              <a:tr h="341321">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8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Atmospheric corrected reflectance</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 xmlns:a16="http://schemas.microsoft.com/office/drawing/2014/main" val="10002"/>
                  </a:ext>
                </a:extLst>
              </a:tr>
              <a:tr h="188918">
                <a:tc row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Vegetation and carbon cycle</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8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Vegetation index</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 xmlns:a16="http://schemas.microsoft.com/office/drawing/2014/main" val="10003"/>
                  </a:ext>
                </a:extLst>
              </a:tr>
              <a:tr h="188405">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8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Above-ground biomass</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 xmlns:a16="http://schemas.microsoft.com/office/drawing/2014/main" val="10004"/>
                  </a:ext>
                </a:extLst>
              </a:tr>
              <a:tr h="340808">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8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Vegetation roughness index</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 xmlns:a16="http://schemas.microsoft.com/office/drawing/2014/main" val="10005"/>
                  </a:ext>
                </a:extLst>
              </a:tr>
              <a:tr h="188918">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8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Shadow index</a:t>
                      </a:r>
                      <a:endParaRPr kumimoji="1" lang="it-IT" altLang="ja-JP" sz="800" b="0" i="0" u="none" strike="noStrike" cap="none" normalizeH="0" baseline="0">
                        <a:ln>
                          <a:noFill/>
                        </a:ln>
                        <a:solidFill>
                          <a:schemeClr val="tx1"/>
                        </a:solidFill>
                        <a:effectLst/>
                        <a:latin typeface="Arial" panose="020B0604020202020204" pitchFamily="34" charset="0"/>
                        <a:ea typeface="ＭＳ Ｐゴシック" pitchFamily="50" charset="-128"/>
                        <a:cs typeface="Arial" panose="020B0604020202020204" pitchFamily="34" charset="0"/>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 xmlns:a16="http://schemas.microsoft.com/office/drawing/2014/main" val="10006"/>
                  </a:ext>
                </a:extLst>
              </a:tr>
              <a:tr h="493212">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8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Fraction of Absorbed Photosynthetically available radiation</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 xmlns:a16="http://schemas.microsoft.com/office/drawing/2014/main" val="10007"/>
                  </a:ext>
                </a:extLst>
              </a:tr>
              <a:tr h="188918">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8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Leaf area index</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 xmlns:a16="http://schemas.microsoft.com/office/drawing/2014/main" val="10008"/>
                  </a:ext>
                </a:extLst>
              </a:tr>
              <a:tr h="18891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Temp.</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8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Surface temperature</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 xmlns:a16="http://schemas.microsoft.com/office/drawing/2014/main" val="10009"/>
                  </a:ext>
                </a:extLst>
              </a:tr>
              <a:tr h="340808">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Application</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Land net primary production</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 xmlns:a16="http://schemas.microsoft.com/office/drawing/2014/main" val="10010"/>
                  </a:ext>
                </a:extLst>
              </a:tr>
              <a:tr h="188918">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Water stress trend</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 xmlns:a16="http://schemas.microsoft.com/office/drawing/2014/main" val="10011"/>
                  </a:ext>
                </a:extLst>
              </a:tr>
              <a:tr h="188918">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Fire detection index</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 xmlns:a16="http://schemas.microsoft.com/office/drawing/2014/main" val="10012"/>
                  </a:ext>
                </a:extLst>
              </a:tr>
              <a:tr h="188405">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Land cover type</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 xmlns:a16="http://schemas.microsoft.com/office/drawing/2014/main" val="10013"/>
                  </a:ext>
                </a:extLst>
              </a:tr>
              <a:tr h="188918">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Land surface albedo</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 xmlns:a16="http://schemas.microsoft.com/office/drawing/2014/main" val="10014"/>
                  </a:ext>
                </a:extLst>
              </a:tr>
            </a:tbl>
          </a:graphicData>
        </a:graphic>
      </p:graphicFrame>
      <p:graphicFrame>
        <p:nvGraphicFramePr>
          <p:cNvPr id="14559" name="Group 223"/>
          <p:cNvGraphicFramePr>
            <a:graphicFrameLocks noGrp="1"/>
          </p:cNvGraphicFramePr>
          <p:nvPr>
            <p:extLst>
              <p:ext uri="{D42A27DB-BD31-4B8C-83A1-F6EECF244321}">
                <p14:modId xmlns:p14="http://schemas.microsoft.com/office/powerpoint/2010/main" val="2379002507"/>
              </p:ext>
            </p:extLst>
          </p:nvPr>
        </p:nvGraphicFramePr>
        <p:xfrm>
          <a:off x="2792413" y="2549525"/>
          <a:ext cx="2070100" cy="3359149"/>
        </p:xfrm>
        <a:graphic>
          <a:graphicData uri="http://schemas.openxmlformats.org/drawingml/2006/table">
            <a:tbl>
              <a:tblPr/>
              <a:tblGrid>
                <a:gridCol w="581025">
                  <a:extLst>
                    <a:ext uri="{9D8B030D-6E8A-4147-A177-3AD203B41FA5}">
                      <a16:colId xmlns="" xmlns:a16="http://schemas.microsoft.com/office/drawing/2014/main" val="20000"/>
                    </a:ext>
                  </a:extLst>
                </a:gridCol>
                <a:gridCol w="1489075">
                  <a:extLst>
                    <a:ext uri="{9D8B030D-6E8A-4147-A177-3AD203B41FA5}">
                      <a16:colId xmlns="" xmlns:a16="http://schemas.microsoft.com/office/drawing/2014/main" val="20001"/>
                    </a:ext>
                  </a:extLst>
                </a:gridCol>
              </a:tblGrid>
              <a:tr h="218849">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1" i="1"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Atmosphere</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extLst>
                  <a:ext uri="{0D108BD9-81ED-4DB2-BD59-A6C34878D82A}">
                    <a16:rowId xmlns="" xmlns:a16="http://schemas.microsoft.com/office/drawing/2014/main" val="10000"/>
                  </a:ext>
                </a:extLst>
              </a:tr>
              <a:tr h="340752">
                <a:tc row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Cloud</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Cloud flag/Classification </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 xmlns:a16="http://schemas.microsoft.com/office/drawing/2014/main" val="10001"/>
                  </a:ext>
                </a:extLst>
              </a:tr>
              <a:tr h="340752">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Classified cloud fraction </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 xmlns:a16="http://schemas.microsoft.com/office/drawing/2014/main" val="10002"/>
                  </a:ext>
                </a:extLst>
              </a:tr>
              <a:tr h="188887">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Cloud top temp/height</a:t>
                      </a:r>
                      <a:endParaRPr kumimoji="1" lang="en-US" altLang="zh-TW"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endParaRP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 xmlns:a16="http://schemas.microsoft.com/office/drawing/2014/main" val="10003"/>
                  </a:ext>
                </a:extLst>
              </a:tr>
              <a:tr h="493131">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Water cloud optical thickness /effective radius</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 xmlns:a16="http://schemas.microsoft.com/office/drawing/2014/main" val="10004"/>
                  </a:ext>
                </a:extLst>
              </a:tr>
              <a:tr h="340752">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Ice cloud optical thickness</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 xmlns:a16="http://schemas.microsoft.com/office/drawing/2014/main" val="10005"/>
                  </a:ext>
                </a:extLst>
              </a:tr>
              <a:tr h="340752">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Water cloud geometrical thickness</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 xmlns:a16="http://schemas.microsoft.com/office/drawing/2014/main" val="10006"/>
                  </a:ext>
                </a:extLst>
              </a:tr>
              <a:tr h="188374">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Aerosol</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Aerosol over the ocean </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 xmlns:a16="http://schemas.microsoft.com/office/drawing/2014/main" val="10007"/>
                  </a:ext>
                </a:extLst>
              </a:tr>
              <a:tr h="340752">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Land aerosol by near ultra violet </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 xmlns:a16="http://schemas.microsoft.com/office/drawing/2014/main" val="10008"/>
                  </a:ext>
                </a:extLst>
              </a:tr>
              <a:tr h="188887">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ja-JP"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Ae</a:t>
                      </a: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r</a:t>
                      </a:r>
                      <a:r>
                        <a:rPr kumimoji="1" lang="ja-JP"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osol by Polarization </a:t>
                      </a:r>
                      <a:endPar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endParaRP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 xmlns:a16="http://schemas.microsoft.com/office/drawing/2014/main" val="10009"/>
                  </a:ext>
                </a:extLst>
              </a:tr>
              <a:tr h="188374">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Radiation budget</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Long-wave radiation flux </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 xmlns:a16="http://schemas.microsoft.com/office/drawing/2014/main" val="10010"/>
                  </a:ext>
                </a:extLst>
              </a:tr>
              <a:tr h="188887">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Short-wave radiation flux </a:t>
                      </a:r>
                    </a:p>
                  </a:txBody>
                  <a:tcPr marL="18000" marR="18000" marT="17997" marB="179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 xmlns:a16="http://schemas.microsoft.com/office/drawing/2014/main" val="10011"/>
                  </a:ext>
                </a:extLst>
              </a:tr>
            </a:tbl>
          </a:graphicData>
        </a:graphic>
      </p:graphicFrame>
      <p:graphicFrame>
        <p:nvGraphicFramePr>
          <p:cNvPr id="14561" name="Group 225"/>
          <p:cNvGraphicFramePr>
            <a:graphicFrameLocks noGrp="1"/>
          </p:cNvGraphicFramePr>
          <p:nvPr>
            <p:extLst>
              <p:ext uri="{D42A27DB-BD31-4B8C-83A1-F6EECF244321}">
                <p14:modId xmlns:p14="http://schemas.microsoft.com/office/powerpoint/2010/main" val="791448500"/>
              </p:ext>
            </p:extLst>
          </p:nvPr>
        </p:nvGraphicFramePr>
        <p:xfrm>
          <a:off x="7158246" y="2549526"/>
          <a:ext cx="2115930" cy="4003677"/>
        </p:xfrm>
        <a:graphic>
          <a:graphicData uri="http://schemas.openxmlformats.org/drawingml/2006/table">
            <a:tbl>
              <a:tblPr/>
              <a:tblGrid>
                <a:gridCol w="625268">
                  <a:extLst>
                    <a:ext uri="{9D8B030D-6E8A-4147-A177-3AD203B41FA5}">
                      <a16:colId xmlns="" xmlns:a16="http://schemas.microsoft.com/office/drawing/2014/main" val="20000"/>
                    </a:ext>
                  </a:extLst>
                </a:gridCol>
                <a:gridCol w="1490662">
                  <a:extLst>
                    <a:ext uri="{9D8B030D-6E8A-4147-A177-3AD203B41FA5}">
                      <a16:colId xmlns="" xmlns:a16="http://schemas.microsoft.com/office/drawing/2014/main" val="20001"/>
                    </a:ext>
                  </a:extLst>
                </a:gridCol>
              </a:tblGrid>
              <a:tr h="218852">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1" i="1"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Cryosphere</a:t>
                      </a:r>
                    </a:p>
                  </a:txBody>
                  <a:tcPr marL="18000" marR="18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extLst>
                  <a:ext uri="{0D108BD9-81ED-4DB2-BD59-A6C34878D82A}">
                    <a16:rowId xmlns="" xmlns:a16="http://schemas.microsoft.com/office/drawing/2014/main" val="10000"/>
                  </a:ext>
                </a:extLst>
              </a:tr>
              <a:tr h="340756">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distribution</a:t>
                      </a:r>
                    </a:p>
                  </a:txBody>
                  <a:tcPr marL="18000" marR="18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Snow and Ice covered area</a:t>
                      </a:r>
                      <a:endParaRPr kumimoji="1" lang="it-IT"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endParaRPr>
                    </a:p>
                  </a:txBody>
                  <a:tcPr marL="18000" marR="18000" marT="17998" marB="179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 xmlns:a16="http://schemas.microsoft.com/office/drawing/2014/main" val="10001"/>
                  </a:ext>
                </a:extLst>
              </a:tr>
              <a:tr h="340756">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Okhotsk sea-ice distribution</a:t>
                      </a:r>
                    </a:p>
                  </a:txBody>
                  <a:tcPr marL="18000" marR="18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 xmlns:a16="http://schemas.microsoft.com/office/drawing/2014/main" val="10002"/>
                  </a:ext>
                </a:extLst>
              </a:tr>
              <a:tr h="340756">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900" b="0" i="0" u="none" strike="noStrike" cap="none" normalizeH="0" baseline="0">
                          <a:ln>
                            <a:noFill/>
                          </a:ln>
                          <a:solidFill>
                            <a:schemeClr val="tx1"/>
                          </a:solidFill>
                          <a:effectLst/>
                          <a:latin typeface="Arial" panose="020B0604020202020204" pitchFamily="34" charset="0"/>
                          <a:ea typeface="ＭＳ Ｐゴシック" pitchFamily="50" charset="-128"/>
                          <a:cs typeface="Arial" panose="020B0604020202020204" pitchFamily="34" charset="0"/>
                        </a:rPr>
                        <a:t>Snow and </a:t>
                      </a:r>
                      <a:r>
                        <a:rPr kumimoji="1" lang="zh-TW" altLang="en-US" sz="900" b="0" i="0" u="none" strike="noStrike" cap="none" normalizeH="0" baseline="0">
                          <a:ln>
                            <a:noFill/>
                          </a:ln>
                          <a:solidFill>
                            <a:schemeClr val="tx1"/>
                          </a:solidFill>
                          <a:effectLst/>
                          <a:latin typeface="Arial" panose="020B0604020202020204" pitchFamily="34" charset="0"/>
                          <a:ea typeface="ＭＳ Ｐゴシック" pitchFamily="50" charset="-128"/>
                          <a:cs typeface="Arial" panose="020B0604020202020204" pitchFamily="34" charset="0"/>
                        </a:rPr>
                        <a:t>i</a:t>
                      </a:r>
                      <a:r>
                        <a:rPr kumimoji="1" lang="zh-TW" altLang="zh-TW" sz="900" b="0" i="0" u="none" strike="noStrike" cap="none" normalizeH="0" baseline="0">
                          <a:ln>
                            <a:noFill/>
                          </a:ln>
                          <a:solidFill>
                            <a:schemeClr val="tx1"/>
                          </a:solidFill>
                          <a:effectLst/>
                          <a:latin typeface="Arial" panose="020B0604020202020204" pitchFamily="34" charset="0"/>
                          <a:ea typeface="ＭＳ Ｐゴシック" pitchFamily="50" charset="-128"/>
                          <a:cs typeface="Arial" panose="020B0604020202020204" pitchFamily="34" charset="0"/>
                        </a:rPr>
                        <a:t>ce </a:t>
                      </a:r>
                      <a:r>
                        <a:rPr kumimoji="1" lang="en-US" altLang="zh-TW"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c</a:t>
                      </a:r>
                      <a:r>
                        <a:rPr kumimoji="1" lang="zh-TW" altLang="zh-TW" sz="900" b="0" i="0" u="none" strike="noStrike" cap="none" normalizeH="0" baseline="0">
                          <a:ln>
                            <a:noFill/>
                          </a:ln>
                          <a:solidFill>
                            <a:schemeClr val="tx1"/>
                          </a:solidFill>
                          <a:effectLst/>
                          <a:latin typeface="Arial" panose="020B0604020202020204" pitchFamily="34" charset="0"/>
                          <a:ea typeface="ＭＳ Ｐゴシック" pitchFamily="50" charset="-128"/>
                          <a:cs typeface="Arial" panose="020B0604020202020204" pitchFamily="34" charset="0"/>
                        </a:rPr>
                        <a:t>lassification</a:t>
                      </a:r>
                      <a:endParaRPr kumimoji="1" lang="en-US" altLang="zh-TW"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endParaRPr>
                    </a:p>
                  </a:txBody>
                  <a:tcPr marL="18000" marR="18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 xmlns:a16="http://schemas.microsoft.com/office/drawing/2014/main" val="10003"/>
                  </a:ext>
                </a:extLst>
              </a:tr>
              <a:tr h="340756">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Snow covered area in forest and mountain</a:t>
                      </a:r>
                    </a:p>
                  </a:txBody>
                  <a:tcPr marL="18000" marR="18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 xmlns:a16="http://schemas.microsoft.com/office/drawing/2014/main" val="10004"/>
                  </a:ext>
                </a:extLst>
              </a:tr>
              <a:tr h="340756">
                <a:tc row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Surface properties</a:t>
                      </a:r>
                    </a:p>
                  </a:txBody>
                  <a:tcPr marL="18000" marR="18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Snow and ice surface Temperature</a:t>
                      </a:r>
                    </a:p>
                  </a:txBody>
                  <a:tcPr marL="18000" marR="18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 xmlns:a16="http://schemas.microsoft.com/office/drawing/2014/main" val="10005"/>
                  </a:ext>
                </a:extLst>
              </a:tr>
              <a:tr h="340756">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Snow grain size of shallow layer</a:t>
                      </a:r>
                    </a:p>
                  </a:txBody>
                  <a:tcPr marL="18000" marR="18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 xmlns:a16="http://schemas.microsoft.com/office/drawing/2014/main" val="10006"/>
                  </a:ext>
                </a:extLst>
              </a:tr>
              <a:tr h="340756">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900" b="0" i="0" u="none" strike="noStrike" cap="none" normalizeH="0" baseline="0">
                          <a:ln>
                            <a:noFill/>
                          </a:ln>
                          <a:solidFill>
                            <a:schemeClr val="tx1"/>
                          </a:solidFill>
                          <a:effectLst/>
                          <a:latin typeface="Arial" panose="020B0604020202020204" pitchFamily="34" charset="0"/>
                          <a:ea typeface="ＭＳ Ｐゴシック" pitchFamily="50" charset="-128"/>
                          <a:cs typeface="Arial" panose="020B0604020202020204" pitchFamily="34" charset="0"/>
                        </a:rPr>
                        <a:t>S</a:t>
                      </a: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n</a:t>
                      </a:r>
                      <a:r>
                        <a:rPr kumimoji="1" lang="en-US" altLang="zh-TW"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ow </a:t>
                      </a: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g</a:t>
                      </a:r>
                      <a:r>
                        <a:rPr kumimoji="1" lang="en-US" altLang="zh-TW"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rain </a:t>
                      </a: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s</a:t>
                      </a:r>
                      <a:r>
                        <a:rPr kumimoji="1" lang="en-US" altLang="zh-TW"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ize of </a:t>
                      </a: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s</a:t>
                      </a:r>
                      <a:r>
                        <a:rPr kumimoji="1" lang="en-US" altLang="zh-TW"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ubsurface layer</a:t>
                      </a:r>
                    </a:p>
                  </a:txBody>
                  <a:tcPr marL="18000" marR="18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 xmlns:a16="http://schemas.microsoft.com/office/drawing/2014/main" val="10007"/>
                  </a:ext>
                </a:extLst>
              </a:tr>
              <a:tr h="340756">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Snow grain size of top layer</a:t>
                      </a:r>
                    </a:p>
                  </a:txBody>
                  <a:tcPr marL="18000" marR="18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 xmlns:a16="http://schemas.microsoft.com/office/drawing/2014/main" val="10008"/>
                  </a:ext>
                </a:extLst>
              </a:tr>
              <a:tr h="188889">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Snow and ice albedo</a:t>
                      </a:r>
                    </a:p>
                  </a:txBody>
                  <a:tcPr marL="18000" marR="18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 xmlns:a16="http://schemas.microsoft.com/office/drawing/2014/main" val="10009"/>
                  </a:ext>
                </a:extLst>
              </a:tr>
              <a:tr h="188376">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Snow impurity</a:t>
                      </a:r>
                    </a:p>
                  </a:txBody>
                  <a:tcPr marL="18000" marR="18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 xmlns:a16="http://schemas.microsoft.com/office/drawing/2014/main" val="10010"/>
                  </a:ext>
                </a:extLst>
              </a:tr>
              <a:tr h="340756">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Ice sheet surface roughness</a:t>
                      </a:r>
                    </a:p>
                  </a:txBody>
                  <a:tcPr marL="18000" marR="18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 xmlns:a16="http://schemas.microsoft.com/office/drawing/2014/main" val="10011"/>
                  </a:ext>
                </a:extLst>
              </a:tr>
              <a:tr h="34075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Boundary</a:t>
                      </a:r>
                    </a:p>
                  </a:txBody>
                  <a:tcPr marL="18000" marR="18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Ice sheet boundary monitoring</a:t>
                      </a:r>
                    </a:p>
                  </a:txBody>
                  <a:tcPr marL="18000" marR="18000" marT="17998" marB="179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 xmlns:a16="http://schemas.microsoft.com/office/drawing/2014/main" val="10012"/>
                  </a:ext>
                </a:extLst>
              </a:tr>
            </a:tbl>
          </a:graphicData>
        </a:graphic>
      </p:graphicFrame>
      <p:graphicFrame>
        <p:nvGraphicFramePr>
          <p:cNvPr id="14534" name="Group 198"/>
          <p:cNvGraphicFramePr>
            <a:graphicFrameLocks noGrp="1"/>
          </p:cNvGraphicFramePr>
          <p:nvPr>
            <p:extLst>
              <p:ext uri="{D42A27DB-BD31-4B8C-83A1-F6EECF244321}">
                <p14:modId xmlns:p14="http://schemas.microsoft.com/office/powerpoint/2010/main" val="3751082979"/>
              </p:ext>
            </p:extLst>
          </p:nvPr>
        </p:nvGraphicFramePr>
        <p:xfrm>
          <a:off x="677863" y="1120776"/>
          <a:ext cx="2565400" cy="530225"/>
        </p:xfrm>
        <a:graphic>
          <a:graphicData uri="http://schemas.openxmlformats.org/drawingml/2006/table">
            <a:tbl>
              <a:tblPr/>
              <a:tblGrid>
                <a:gridCol w="585787">
                  <a:extLst>
                    <a:ext uri="{9D8B030D-6E8A-4147-A177-3AD203B41FA5}">
                      <a16:colId xmlns="" xmlns:a16="http://schemas.microsoft.com/office/drawing/2014/main" val="20000"/>
                    </a:ext>
                  </a:extLst>
                </a:gridCol>
                <a:gridCol w="1979613">
                  <a:extLst>
                    <a:ext uri="{9D8B030D-6E8A-4147-A177-3AD203B41FA5}">
                      <a16:colId xmlns="" xmlns:a16="http://schemas.microsoft.com/office/drawing/2014/main" val="20001"/>
                    </a:ext>
                  </a:extLst>
                </a:gridCol>
              </a:tblGrid>
              <a:tr h="189096">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1" u="none" strike="noStrike" cap="none" normalizeH="0" baseline="0" dirty="0">
                          <a:ln>
                            <a:noFill/>
                          </a:ln>
                          <a:solidFill>
                            <a:schemeClr val="tx1"/>
                          </a:solidFill>
                          <a:effectLst/>
                          <a:latin typeface="Garamond" panose="02020404030301010803" pitchFamily="18" charset="0"/>
                          <a:ea typeface="ＭＳ Ｐゴシック" pitchFamily="50" charset="-128"/>
                        </a:rPr>
                        <a:t>Common</a:t>
                      </a:r>
                    </a:p>
                  </a:txBody>
                  <a:tcPr marL="18000" marR="18000" marT="18017" marB="180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extLst>
                  <a:ext uri="{0D108BD9-81ED-4DB2-BD59-A6C34878D82A}">
                    <a16:rowId xmlns="" xmlns:a16="http://schemas.microsoft.com/office/drawing/2014/main" val="10000"/>
                  </a:ext>
                </a:extLst>
              </a:tr>
              <a:tr h="34112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Radiance</a:t>
                      </a:r>
                      <a:endParaRPr kumimoji="1" lang="en-US" altLang="ja-JP" sz="1000" b="0" i="0" u="none" strike="noStrike" cap="none" normalizeH="0" baseline="30000" dirty="0">
                        <a:ln>
                          <a:noFill/>
                        </a:ln>
                        <a:solidFill>
                          <a:schemeClr val="tx1"/>
                        </a:solidFill>
                        <a:effectLst/>
                        <a:latin typeface="Garamond" panose="02020404030301010803" pitchFamily="18" charset="0"/>
                        <a:ea typeface="ＭＳ Ｐゴシック" pitchFamily="50" charset="-128"/>
                      </a:endParaRPr>
                    </a:p>
                  </a:txBody>
                  <a:tcPr marL="18000" marR="18000" marT="18017" marB="180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a:ln>
                            <a:noFill/>
                          </a:ln>
                          <a:solidFill>
                            <a:schemeClr val="tx1"/>
                          </a:solidFill>
                          <a:effectLst/>
                          <a:latin typeface="Garamond" panose="02020404030301010803" pitchFamily="18" charset="0"/>
                          <a:ea typeface="ＭＳ Ｐゴシック" pitchFamily="50" charset="-128"/>
                          <a:cs typeface="Times New Roman" pitchFamily="18" charset="0"/>
                        </a:rPr>
                        <a:t>TOA radiance (including system geometric correction)</a:t>
                      </a:r>
                    </a:p>
                  </a:txBody>
                  <a:tcPr marL="18000" marR="18000" marT="18017" marB="180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 xmlns:a16="http://schemas.microsoft.com/office/drawing/2014/main" val="10001"/>
                  </a:ext>
                </a:extLst>
              </a:tr>
            </a:tbl>
          </a:graphicData>
        </a:graphic>
      </p:graphicFrame>
      <p:graphicFrame>
        <p:nvGraphicFramePr>
          <p:cNvPr id="14560" name="Group 224"/>
          <p:cNvGraphicFramePr>
            <a:graphicFrameLocks noGrp="1"/>
          </p:cNvGraphicFramePr>
          <p:nvPr>
            <p:extLst>
              <p:ext uri="{D42A27DB-BD31-4B8C-83A1-F6EECF244321}">
                <p14:modId xmlns:p14="http://schemas.microsoft.com/office/powerpoint/2010/main" val="4197308314"/>
              </p:ext>
            </p:extLst>
          </p:nvPr>
        </p:nvGraphicFramePr>
        <p:xfrm>
          <a:off x="4953001" y="2549525"/>
          <a:ext cx="2114550" cy="4079870"/>
        </p:xfrm>
        <a:graphic>
          <a:graphicData uri="http://schemas.openxmlformats.org/drawingml/2006/table">
            <a:tbl>
              <a:tblPr/>
              <a:tblGrid>
                <a:gridCol w="625475">
                  <a:extLst>
                    <a:ext uri="{9D8B030D-6E8A-4147-A177-3AD203B41FA5}">
                      <a16:colId xmlns="" xmlns:a16="http://schemas.microsoft.com/office/drawing/2014/main" val="20000"/>
                    </a:ext>
                  </a:extLst>
                </a:gridCol>
                <a:gridCol w="1489075">
                  <a:extLst>
                    <a:ext uri="{9D8B030D-6E8A-4147-A177-3AD203B41FA5}">
                      <a16:colId xmlns="" xmlns:a16="http://schemas.microsoft.com/office/drawing/2014/main" val="20001"/>
                    </a:ext>
                  </a:extLst>
                </a:gridCol>
              </a:tblGrid>
              <a:tr h="218907">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1" i="1"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Ocean</a:t>
                      </a: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extLst>
                  <a:ext uri="{0D108BD9-81ED-4DB2-BD59-A6C34878D82A}">
                    <a16:rowId xmlns="" xmlns:a16="http://schemas.microsoft.com/office/drawing/2014/main" val="10000"/>
                  </a:ext>
                </a:extLst>
              </a:tr>
              <a:tr h="340842">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Ocean color</a:t>
                      </a: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Normalized water leaving radiance</a:t>
                      </a: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 xmlns:a16="http://schemas.microsoft.com/office/drawing/2014/main" val="10001"/>
                  </a:ext>
                </a:extLst>
              </a:tr>
              <a:tr h="340842">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Atmospheric correction parameter</a:t>
                      </a: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 xmlns:a16="http://schemas.microsoft.com/office/drawing/2014/main" val="10002"/>
                  </a:ext>
                </a:extLst>
              </a:tr>
              <a:tr h="340842">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Photosynthetically available radiation</a:t>
                      </a: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 xmlns:a16="http://schemas.microsoft.com/office/drawing/2014/main" val="10003"/>
                  </a:ext>
                </a:extLst>
              </a:tr>
              <a:tr h="192112">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Euphotic zone depth</a:t>
                      </a: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 xmlns:a16="http://schemas.microsoft.com/office/drawing/2014/main" val="10004"/>
                  </a:ext>
                </a:extLst>
              </a:tr>
              <a:tr h="188423">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In-water</a:t>
                      </a: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Chlorophyll-a conc.</a:t>
                      </a: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 xmlns:a16="http://schemas.microsoft.com/office/drawing/2014/main" val="10005"/>
                  </a:ext>
                </a:extLst>
              </a:tr>
              <a:tr h="188423">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Suspended solid conc.</a:t>
                      </a: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 xmlns:a16="http://schemas.microsoft.com/office/drawing/2014/main" val="10006"/>
                  </a:ext>
                </a:extLst>
              </a:tr>
              <a:tr h="340842">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Colored dissolved organic matter</a:t>
                      </a:r>
                      <a:endParaRPr kumimoji="1" lang="en-US" altLang="zh-TW"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endParaRP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 xmlns:a16="http://schemas.microsoft.com/office/drawing/2014/main" val="10007"/>
                  </a:ext>
                </a:extLst>
              </a:tr>
              <a:tr h="34084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In-water</a:t>
                      </a: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Inherent optical properties</a:t>
                      </a: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 xmlns:a16="http://schemas.microsoft.com/office/drawing/2014/main" val="10008"/>
                  </a:ext>
                </a:extLst>
              </a:tr>
              <a:tr h="18842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Temp.</a:t>
                      </a: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Sea surface temp.</a:t>
                      </a: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 xmlns:a16="http://schemas.microsoft.com/office/drawing/2014/main" val="10009"/>
                  </a:ext>
                </a:extLst>
              </a:tr>
              <a:tr h="340842">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Application</a:t>
                      </a: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900" b="0" i="0" u="none" strike="noStrike" cap="none" normalizeH="0" baseline="0">
                          <a:ln>
                            <a:noFill/>
                          </a:ln>
                          <a:solidFill>
                            <a:schemeClr val="tx1"/>
                          </a:solidFill>
                          <a:effectLst/>
                          <a:latin typeface="Arial" panose="020B0604020202020204" pitchFamily="34" charset="0"/>
                          <a:ea typeface="ＭＳ Ｐゴシック" pitchFamily="50" charset="-128"/>
                          <a:cs typeface="Arial" panose="020B0604020202020204" pitchFamily="34" charset="0"/>
                        </a:rPr>
                        <a:t>Ocean </a:t>
                      </a:r>
                      <a:r>
                        <a:rPr kumimoji="1" lang="zh-TW" altLang="en-US" sz="900" b="0" i="0" u="none" strike="noStrike" cap="none" normalizeH="0" baseline="0">
                          <a:ln>
                            <a:noFill/>
                          </a:ln>
                          <a:solidFill>
                            <a:schemeClr val="tx1"/>
                          </a:solidFill>
                          <a:effectLst/>
                          <a:latin typeface="Arial" panose="020B0604020202020204" pitchFamily="34" charset="0"/>
                          <a:ea typeface="ＭＳ Ｐゴシック" pitchFamily="50" charset="-128"/>
                          <a:cs typeface="Arial" panose="020B0604020202020204" pitchFamily="34" charset="0"/>
                        </a:rPr>
                        <a:t>n</a:t>
                      </a:r>
                      <a:r>
                        <a:rPr kumimoji="1" lang="zh-TW" altLang="zh-TW" sz="900" b="0" i="0" u="none" strike="noStrike" cap="none" normalizeH="0" baseline="0">
                          <a:ln>
                            <a:noFill/>
                          </a:ln>
                          <a:solidFill>
                            <a:schemeClr val="tx1"/>
                          </a:solidFill>
                          <a:effectLst/>
                          <a:latin typeface="Arial" panose="020B0604020202020204" pitchFamily="34" charset="0"/>
                          <a:ea typeface="ＭＳ Ｐゴシック" pitchFamily="50" charset="-128"/>
                          <a:cs typeface="Arial" panose="020B0604020202020204" pitchFamily="34" charset="0"/>
                        </a:rPr>
                        <a:t>et </a:t>
                      </a:r>
                      <a:r>
                        <a:rPr kumimoji="1" lang="zh-TW" altLang="en-US" sz="900" b="0" i="0" u="none" strike="noStrike" cap="none" normalizeH="0" baseline="0">
                          <a:ln>
                            <a:noFill/>
                          </a:ln>
                          <a:solidFill>
                            <a:schemeClr val="tx1"/>
                          </a:solidFill>
                          <a:effectLst/>
                          <a:latin typeface="Arial" panose="020B0604020202020204" pitchFamily="34" charset="0"/>
                          <a:ea typeface="ＭＳ Ｐゴシック" pitchFamily="50" charset="-128"/>
                          <a:cs typeface="Arial" panose="020B0604020202020204" pitchFamily="34" charset="0"/>
                        </a:rPr>
                        <a:t>p</a:t>
                      </a:r>
                      <a:r>
                        <a:rPr kumimoji="1" lang="zh-TW" altLang="zh-TW" sz="900" b="0" i="0" u="none" strike="noStrike" cap="none" normalizeH="0" baseline="0">
                          <a:ln>
                            <a:noFill/>
                          </a:ln>
                          <a:solidFill>
                            <a:schemeClr val="tx1"/>
                          </a:solidFill>
                          <a:effectLst/>
                          <a:latin typeface="Arial" panose="020B0604020202020204" pitchFamily="34" charset="0"/>
                          <a:ea typeface="ＭＳ Ｐゴシック" pitchFamily="50" charset="-128"/>
                          <a:cs typeface="Arial" panose="020B0604020202020204" pitchFamily="34" charset="0"/>
                        </a:rPr>
                        <a:t>rimary </a:t>
                      </a:r>
                      <a:r>
                        <a:rPr kumimoji="1" lang="zh-TW" altLang="en-US" sz="900" b="0" i="0" u="none" strike="noStrike" cap="none" normalizeH="0" baseline="0">
                          <a:ln>
                            <a:noFill/>
                          </a:ln>
                          <a:solidFill>
                            <a:schemeClr val="tx1"/>
                          </a:solidFill>
                          <a:effectLst/>
                          <a:latin typeface="Arial" panose="020B0604020202020204" pitchFamily="34" charset="0"/>
                          <a:ea typeface="ＭＳ Ｐゴシック" pitchFamily="50" charset="-128"/>
                          <a:cs typeface="Arial" panose="020B0604020202020204" pitchFamily="34" charset="0"/>
                        </a:rPr>
                        <a:t>p</a:t>
                      </a:r>
                      <a:r>
                        <a:rPr kumimoji="1" lang="zh-TW" altLang="zh-TW" sz="900" b="0" i="0" u="none" strike="noStrike" cap="none" normalizeH="0" baseline="0">
                          <a:ln>
                            <a:noFill/>
                          </a:ln>
                          <a:solidFill>
                            <a:schemeClr val="tx1"/>
                          </a:solidFill>
                          <a:effectLst/>
                          <a:latin typeface="Arial" panose="020B0604020202020204" pitchFamily="34" charset="0"/>
                          <a:ea typeface="ＭＳ Ｐゴシック" pitchFamily="50" charset="-128"/>
                          <a:cs typeface="Arial" panose="020B0604020202020204" pitchFamily="34" charset="0"/>
                        </a:rPr>
                        <a:t>roductivity</a:t>
                      </a:r>
                      <a:endParaRPr kumimoji="1" lang="en-US" altLang="zh-TW"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endParaRP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 xmlns:a16="http://schemas.microsoft.com/office/drawing/2014/main" val="10010"/>
                  </a:ext>
                </a:extLst>
              </a:tr>
              <a:tr h="340842">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Phytoplankton functional type</a:t>
                      </a: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 xmlns:a16="http://schemas.microsoft.com/office/drawing/2014/main" val="10011"/>
                  </a:ext>
                </a:extLst>
              </a:tr>
              <a:tr h="188423">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Redtide</a:t>
                      </a: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 xmlns:a16="http://schemas.microsoft.com/office/drawing/2014/main" val="10012"/>
                  </a:ext>
                </a:extLst>
              </a:tr>
              <a:tr h="340842">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multi sensor merged ocean color</a:t>
                      </a: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 xmlns:a16="http://schemas.microsoft.com/office/drawing/2014/main" val="10013"/>
                  </a:ext>
                </a:extLst>
              </a:tr>
              <a:tr h="188423">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Arial" panose="020B0604020202020204" pitchFamily="34" charset="0"/>
                          <a:ea typeface="ＭＳ Ｐゴシック" pitchFamily="50" charset="-128"/>
                          <a:cs typeface="Arial" panose="020B0604020202020204" pitchFamily="34" charset="0"/>
                        </a:rPr>
                        <a:t>multi sensor merged SST</a:t>
                      </a:r>
                    </a:p>
                  </a:txBody>
                  <a:tcPr marL="18000" marR="18000" marT="18002" marB="180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 xmlns:a16="http://schemas.microsoft.com/office/drawing/2014/main" val="10014"/>
                  </a:ext>
                </a:extLst>
              </a:tr>
            </a:tbl>
          </a:graphicData>
        </a:graphic>
      </p:graphicFrame>
      <p:sp>
        <p:nvSpPr>
          <p:cNvPr id="16546" name="Text Box 1608"/>
          <p:cNvSpPr txBox="1">
            <a:spLocks noChangeArrowheads="1"/>
          </p:cNvSpPr>
          <p:nvPr/>
        </p:nvSpPr>
        <p:spPr bwMode="auto">
          <a:xfrm>
            <a:off x="2817814" y="6200776"/>
            <a:ext cx="1805302" cy="517065"/>
          </a:xfrm>
          <a:prstGeom prst="rect">
            <a:avLst/>
          </a:prstGeom>
          <a:noFill/>
          <a:ln w="9525">
            <a:noFill/>
            <a:miter lim="800000"/>
            <a:headEnd/>
            <a:tailEnd/>
          </a:ln>
        </p:spPr>
        <p:txBody>
          <a:bodyPr wrap="none">
            <a:spAutoFit/>
          </a:bodyPr>
          <a:lstStyle/>
          <a:p>
            <a:pPr fontAlgn="auto">
              <a:spcBef>
                <a:spcPct val="30000"/>
              </a:spcBef>
              <a:spcAft>
                <a:spcPts val="0"/>
              </a:spcAft>
              <a:defRPr/>
            </a:pPr>
            <a:r>
              <a:rPr lang="en-US" altLang="ja-JP" sz="1200" i="1" dirty="0">
                <a:solidFill>
                  <a:srgbClr val="0066FF"/>
                </a:solidFill>
                <a:cs typeface="Arial" panose="020B0604020202020204" pitchFamily="34" charset="0"/>
                <a:sym typeface="Symbol" pitchFamily="18" charset="2"/>
              </a:rPr>
              <a:t>Blue: standard products</a:t>
            </a:r>
          </a:p>
          <a:p>
            <a:pPr fontAlgn="auto">
              <a:spcBef>
                <a:spcPct val="30000"/>
              </a:spcBef>
              <a:spcAft>
                <a:spcPts val="0"/>
              </a:spcAft>
              <a:defRPr/>
            </a:pPr>
            <a:r>
              <a:rPr lang="en-US" altLang="ja-JP" sz="1200" i="1" dirty="0">
                <a:solidFill>
                  <a:srgbClr val="FF3300"/>
                </a:solidFill>
                <a:cs typeface="Arial" panose="020B0604020202020204" pitchFamily="34" charset="0"/>
                <a:sym typeface="Symbol" pitchFamily="18" charset="2"/>
              </a:rPr>
              <a:t>Red: research products</a:t>
            </a:r>
          </a:p>
        </p:txBody>
      </p:sp>
      <p:cxnSp>
        <p:nvCxnSpPr>
          <p:cNvPr id="19619" name="AutoShape 186"/>
          <p:cNvCxnSpPr>
            <a:cxnSpLocks noChangeShapeType="1"/>
          </p:cNvCxnSpPr>
          <p:nvPr/>
        </p:nvCxnSpPr>
        <p:spPr bwMode="auto">
          <a:xfrm rot="5400000">
            <a:off x="1488282" y="1783557"/>
            <a:ext cx="900112" cy="631825"/>
          </a:xfrm>
          <a:prstGeom prst="bentConnector3">
            <a:avLst>
              <a:gd name="adj1" fmla="val 49912"/>
            </a:avLst>
          </a:prstGeom>
          <a:noFill/>
          <a:ln w="38100">
            <a:solidFill>
              <a:srgbClr val="000000">
                <a:alpha val="59999"/>
              </a:srgbClr>
            </a:solidFill>
            <a:miter lim="800000"/>
            <a:headEnd/>
            <a:tailEnd type="triangle" w="med" len="med"/>
          </a:ln>
          <a:extLst>
            <a:ext uri="{909E8E84-426E-40DD-AFC4-6F175D3DCCD1}">
              <a14:hiddenFill xmlns:a14="http://schemas.microsoft.com/office/drawing/2010/main">
                <a:noFill/>
              </a14:hiddenFill>
            </a:ext>
          </a:extLst>
        </p:spPr>
      </p:cxnSp>
      <p:cxnSp>
        <p:nvCxnSpPr>
          <p:cNvPr id="19620" name="AutoShape 187"/>
          <p:cNvCxnSpPr>
            <a:cxnSpLocks noChangeShapeType="1"/>
          </p:cNvCxnSpPr>
          <p:nvPr/>
        </p:nvCxnSpPr>
        <p:spPr bwMode="auto">
          <a:xfrm rot="16200000" flipH="1">
            <a:off x="2590801" y="1312863"/>
            <a:ext cx="900112" cy="1573213"/>
          </a:xfrm>
          <a:prstGeom prst="bentConnector3">
            <a:avLst>
              <a:gd name="adj1" fmla="val 49912"/>
            </a:avLst>
          </a:prstGeom>
          <a:noFill/>
          <a:ln w="38100">
            <a:solidFill>
              <a:srgbClr val="000000">
                <a:alpha val="59999"/>
              </a:srgbClr>
            </a:solidFill>
            <a:miter lim="800000"/>
            <a:headEnd/>
            <a:tailEnd type="triangle" w="med" len="med"/>
          </a:ln>
          <a:extLst>
            <a:ext uri="{909E8E84-426E-40DD-AFC4-6F175D3DCCD1}">
              <a14:hiddenFill xmlns:a14="http://schemas.microsoft.com/office/drawing/2010/main">
                <a:noFill/>
              </a14:hiddenFill>
            </a:ext>
          </a:extLst>
        </p:spPr>
      </p:cxnSp>
      <p:cxnSp>
        <p:nvCxnSpPr>
          <p:cNvPr id="19621" name="AutoShape 188"/>
          <p:cNvCxnSpPr>
            <a:cxnSpLocks noChangeShapeType="1"/>
          </p:cNvCxnSpPr>
          <p:nvPr/>
        </p:nvCxnSpPr>
        <p:spPr bwMode="auto">
          <a:xfrm rot="16200000" flipH="1">
            <a:off x="3693319" y="210344"/>
            <a:ext cx="900112" cy="3778250"/>
          </a:xfrm>
          <a:prstGeom prst="bentConnector3">
            <a:avLst>
              <a:gd name="adj1" fmla="val 49912"/>
            </a:avLst>
          </a:prstGeom>
          <a:noFill/>
          <a:ln w="38100">
            <a:solidFill>
              <a:srgbClr val="000000">
                <a:alpha val="59999"/>
              </a:srgbClr>
            </a:solidFill>
            <a:miter lim="800000"/>
            <a:headEnd/>
            <a:tailEnd type="triangle" w="med" len="med"/>
          </a:ln>
          <a:extLst>
            <a:ext uri="{909E8E84-426E-40DD-AFC4-6F175D3DCCD1}">
              <a14:hiddenFill xmlns:a14="http://schemas.microsoft.com/office/drawing/2010/main">
                <a:noFill/>
              </a14:hiddenFill>
            </a:ext>
          </a:extLst>
        </p:spPr>
      </p:cxnSp>
      <p:cxnSp>
        <p:nvCxnSpPr>
          <p:cNvPr id="19622" name="AutoShape 189"/>
          <p:cNvCxnSpPr>
            <a:cxnSpLocks noChangeShapeType="1"/>
          </p:cNvCxnSpPr>
          <p:nvPr/>
        </p:nvCxnSpPr>
        <p:spPr bwMode="auto">
          <a:xfrm rot="16200000" flipH="1">
            <a:off x="4796632" y="-892969"/>
            <a:ext cx="900112" cy="5984875"/>
          </a:xfrm>
          <a:prstGeom prst="bentConnector3">
            <a:avLst>
              <a:gd name="adj1" fmla="val 49912"/>
            </a:avLst>
          </a:prstGeom>
          <a:noFill/>
          <a:ln w="38100">
            <a:solidFill>
              <a:srgbClr val="000000">
                <a:alpha val="59999"/>
              </a:srgbClr>
            </a:solidFill>
            <a:miter lim="800000"/>
            <a:headEnd/>
            <a:tailEnd type="triangle" w="med" len="med"/>
          </a:ln>
          <a:extLst>
            <a:ext uri="{909E8E84-426E-40DD-AFC4-6F175D3DCCD1}">
              <a14:hiddenFill xmlns:a14="http://schemas.microsoft.com/office/drawing/2010/main">
                <a:noFill/>
              </a14:hiddenFill>
            </a:ext>
          </a:extLst>
        </p:spPr>
      </p:cxnSp>
      <p:sp>
        <p:nvSpPr>
          <p:cNvPr id="19" name="正方形/長方形 18"/>
          <p:cNvSpPr/>
          <p:nvPr/>
        </p:nvSpPr>
        <p:spPr>
          <a:xfrm>
            <a:off x="3827876" y="1043736"/>
            <a:ext cx="5118709" cy="584775"/>
          </a:xfrm>
          <a:prstGeom prst="rect">
            <a:avLst/>
          </a:prstGeom>
        </p:spPr>
        <p:txBody>
          <a:bodyPr wrap="none">
            <a:spAutoFit/>
          </a:bodyPr>
          <a:lstStyle/>
          <a:p>
            <a:pPr marL="174625" indent="-174625" fontAlgn="auto">
              <a:spcBef>
                <a:spcPts val="0"/>
              </a:spcBef>
              <a:spcAft>
                <a:spcPts val="0"/>
              </a:spcAft>
              <a:buFont typeface="Arial" pitchFamily="34" charset="0"/>
              <a:buChar char="•"/>
              <a:defRPr/>
            </a:pPr>
            <a:r>
              <a:rPr lang="en-US" altLang="ja-JP" sz="1600" i="1" dirty="0">
                <a:solidFill>
                  <a:srgbClr val="FF0000"/>
                </a:solidFill>
                <a:ea typeface="HGP教科書体"/>
                <a:cs typeface="Arial" panose="020B0604020202020204" pitchFamily="34" charset="0"/>
              </a:rPr>
              <a:t>Radiation budget by the atmosphere-surface system</a:t>
            </a:r>
          </a:p>
          <a:p>
            <a:pPr marL="174625" indent="-174625" fontAlgn="auto">
              <a:spcBef>
                <a:spcPts val="0"/>
              </a:spcBef>
              <a:spcAft>
                <a:spcPts val="0"/>
              </a:spcAft>
              <a:buFont typeface="Arial" pitchFamily="34" charset="0"/>
              <a:buChar char="•"/>
              <a:defRPr/>
            </a:pPr>
            <a:r>
              <a:rPr lang="en-US" altLang="ja-JP" sz="1600" i="1" dirty="0">
                <a:solidFill>
                  <a:srgbClr val="FF0000"/>
                </a:solidFill>
                <a:ea typeface="HGP教科書体"/>
                <a:cs typeface="Arial" panose="020B0604020202020204" pitchFamily="34" charset="0"/>
              </a:rPr>
              <a:t>Carbon cycle in the Land and Ocean</a:t>
            </a:r>
            <a:endParaRPr lang="ja-JP" altLang="en-US" sz="1600" dirty="0">
              <a:solidFill>
                <a:srgbClr val="FF0000"/>
              </a:solidFill>
              <a:ea typeface="HGP教科書体"/>
              <a:cs typeface="Arial" panose="020B0604020202020204" pitchFamily="34" charset="0"/>
            </a:endParaRPr>
          </a:p>
        </p:txBody>
      </p:sp>
      <p:sp>
        <p:nvSpPr>
          <p:cNvPr id="21" name="Rectangle 198"/>
          <p:cNvSpPr>
            <a:spLocks noChangeArrowheads="1"/>
          </p:cNvSpPr>
          <p:nvPr/>
        </p:nvSpPr>
        <p:spPr bwMode="auto">
          <a:xfrm>
            <a:off x="1174750" y="53976"/>
            <a:ext cx="5461482" cy="811367"/>
          </a:xfrm>
          <a:prstGeom prst="rect">
            <a:avLst/>
          </a:prstGeom>
          <a:noFill/>
          <a:ln w="9525">
            <a:noFill/>
            <a:miter lim="800000"/>
            <a:headEnd/>
            <a:tailEnd/>
          </a:ln>
        </p:spPr>
        <p:txBody>
          <a:bodyPr wrap="none" lIns="54000" tIns="36000" rIns="54000" bIns="36000">
            <a:spAutoFit/>
          </a:bodyPr>
          <a:lstStyle/>
          <a:p>
            <a:pPr marL="514350" indent="-514350" fontAlgn="auto">
              <a:spcBef>
                <a:spcPts val="0"/>
              </a:spcBef>
              <a:spcAft>
                <a:spcPts val="0"/>
              </a:spcAft>
              <a:defRPr/>
            </a:pPr>
            <a:r>
              <a:rPr lang="fr-FR" altLang="ja-JP" sz="2800" b="1" dirty="0">
                <a:solidFill>
                  <a:prstClr val="black"/>
                </a:solidFill>
                <a:cs typeface="Arial" panose="020B0604020202020204" pitchFamily="34" charset="0"/>
              </a:rPr>
              <a:t>GCOM-C Observation Products</a:t>
            </a:r>
          </a:p>
          <a:p>
            <a:pPr marL="514350" indent="-514350" fontAlgn="auto">
              <a:spcBef>
                <a:spcPts val="0"/>
              </a:spcBef>
              <a:spcAft>
                <a:spcPts val="0"/>
              </a:spcAft>
              <a:defRPr/>
            </a:pPr>
            <a:r>
              <a:rPr lang="en-US" altLang="ja-JP" sz="2000" i="1" dirty="0">
                <a:solidFill>
                  <a:srgbClr val="3366FF"/>
                </a:solidFill>
                <a:ea typeface="HGP教科書体"/>
                <a:cs typeface="Arial" panose="020B0604020202020204" pitchFamily="34" charset="0"/>
              </a:rPr>
              <a:t>Standard and research products</a:t>
            </a:r>
          </a:p>
        </p:txBody>
      </p:sp>
      <p:sp>
        <p:nvSpPr>
          <p:cNvPr id="22" name="円/楕円 21"/>
          <p:cNvSpPr/>
          <p:nvPr/>
        </p:nvSpPr>
        <p:spPr>
          <a:xfrm>
            <a:off x="5026025" y="3570417"/>
            <a:ext cx="520704" cy="302955"/>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fontAlgn="auto">
              <a:spcBef>
                <a:spcPts val="0"/>
              </a:spcBef>
              <a:spcAft>
                <a:spcPts val="0"/>
              </a:spcAft>
              <a:defRPr/>
            </a:pPr>
            <a:r>
              <a:rPr lang="en-US" altLang="ja-JP" sz="1400" b="1" i="1" dirty="0">
                <a:solidFill>
                  <a:srgbClr val="00B050"/>
                </a:solidFill>
                <a:latin typeface="Arial" panose="020B0604020202020204" pitchFamily="34" charset="0"/>
                <a:cs typeface="Arial" panose="020B0604020202020204" pitchFamily="34" charset="0"/>
              </a:rPr>
              <a:t>ECV</a:t>
            </a:r>
            <a:endParaRPr lang="ja-JP" altLang="en-US" sz="1400" b="1" i="1" dirty="0">
              <a:solidFill>
                <a:srgbClr val="00B050"/>
              </a:solidFill>
              <a:latin typeface="Arial" panose="020B0604020202020204" pitchFamily="34" charset="0"/>
              <a:cs typeface="Arial" panose="020B0604020202020204" pitchFamily="34" charset="0"/>
            </a:endParaRPr>
          </a:p>
        </p:txBody>
      </p:sp>
      <p:sp>
        <p:nvSpPr>
          <p:cNvPr id="23" name="円/楕円 22"/>
          <p:cNvSpPr/>
          <p:nvPr/>
        </p:nvSpPr>
        <p:spPr>
          <a:xfrm>
            <a:off x="2803525" y="5829430"/>
            <a:ext cx="520704" cy="302955"/>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fontAlgn="auto">
              <a:spcBef>
                <a:spcPts val="0"/>
              </a:spcBef>
              <a:spcAft>
                <a:spcPts val="0"/>
              </a:spcAft>
              <a:defRPr/>
            </a:pPr>
            <a:r>
              <a:rPr lang="en-US" altLang="ja-JP" sz="1400" b="1" i="1" dirty="0">
                <a:solidFill>
                  <a:srgbClr val="00B050"/>
                </a:solidFill>
                <a:latin typeface="Arial" panose="020B0604020202020204" pitchFamily="34" charset="0"/>
                <a:cs typeface="Arial" panose="020B0604020202020204" pitchFamily="34" charset="0"/>
              </a:rPr>
              <a:t>ECV</a:t>
            </a:r>
            <a:endParaRPr lang="ja-JP" altLang="en-US" sz="1400" b="1" i="1" dirty="0">
              <a:solidFill>
                <a:srgbClr val="00B050"/>
              </a:solidFill>
              <a:latin typeface="Arial" panose="020B0604020202020204" pitchFamily="34" charset="0"/>
              <a:cs typeface="Arial" panose="020B0604020202020204" pitchFamily="34" charset="0"/>
            </a:endParaRPr>
          </a:p>
        </p:txBody>
      </p:sp>
      <p:sp>
        <p:nvSpPr>
          <p:cNvPr id="24" name="円/楕円 23"/>
          <p:cNvSpPr/>
          <p:nvPr/>
        </p:nvSpPr>
        <p:spPr>
          <a:xfrm>
            <a:off x="2847975" y="3829180"/>
            <a:ext cx="520704" cy="302955"/>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fontAlgn="auto">
              <a:spcBef>
                <a:spcPts val="0"/>
              </a:spcBef>
              <a:spcAft>
                <a:spcPts val="0"/>
              </a:spcAft>
              <a:defRPr/>
            </a:pPr>
            <a:r>
              <a:rPr lang="en-US" altLang="ja-JP" sz="1400" b="1" i="1" dirty="0">
                <a:solidFill>
                  <a:srgbClr val="00B050"/>
                </a:solidFill>
                <a:latin typeface="Arial" panose="020B0604020202020204" pitchFamily="34" charset="0"/>
                <a:cs typeface="Arial" panose="020B0604020202020204" pitchFamily="34" charset="0"/>
              </a:rPr>
              <a:t>ECV</a:t>
            </a:r>
            <a:endParaRPr lang="ja-JP" altLang="en-US" sz="1400" b="1" i="1" dirty="0">
              <a:solidFill>
                <a:srgbClr val="00B050"/>
              </a:solidFill>
              <a:latin typeface="Arial" panose="020B0604020202020204" pitchFamily="34" charset="0"/>
              <a:cs typeface="Arial" panose="020B0604020202020204" pitchFamily="34" charset="0"/>
            </a:endParaRPr>
          </a:p>
        </p:txBody>
      </p:sp>
      <p:sp>
        <p:nvSpPr>
          <p:cNvPr id="25" name="円/楕円 24"/>
          <p:cNvSpPr/>
          <p:nvPr/>
        </p:nvSpPr>
        <p:spPr>
          <a:xfrm>
            <a:off x="2803525" y="5207130"/>
            <a:ext cx="520704" cy="302955"/>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fontAlgn="auto">
              <a:spcBef>
                <a:spcPts val="0"/>
              </a:spcBef>
              <a:spcAft>
                <a:spcPts val="0"/>
              </a:spcAft>
              <a:defRPr/>
            </a:pPr>
            <a:r>
              <a:rPr lang="en-US" altLang="ja-JP" sz="1400" b="1" i="1" dirty="0">
                <a:solidFill>
                  <a:srgbClr val="00B050"/>
                </a:solidFill>
                <a:latin typeface="Arial" panose="020B0604020202020204" pitchFamily="34" charset="0"/>
                <a:cs typeface="Arial" panose="020B0604020202020204" pitchFamily="34" charset="0"/>
              </a:rPr>
              <a:t>ECV</a:t>
            </a:r>
            <a:endParaRPr lang="ja-JP" altLang="en-US" sz="1400" b="1" i="1" dirty="0">
              <a:solidFill>
                <a:srgbClr val="00B050"/>
              </a:solidFill>
              <a:latin typeface="Arial" panose="020B0604020202020204" pitchFamily="34" charset="0"/>
              <a:cs typeface="Arial" panose="020B0604020202020204" pitchFamily="34" charset="0"/>
            </a:endParaRPr>
          </a:p>
        </p:txBody>
      </p:sp>
      <p:sp>
        <p:nvSpPr>
          <p:cNvPr id="26" name="円/楕円 25"/>
          <p:cNvSpPr/>
          <p:nvPr/>
        </p:nvSpPr>
        <p:spPr>
          <a:xfrm>
            <a:off x="6680418" y="4985088"/>
            <a:ext cx="444064" cy="259675"/>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fontAlgn="auto">
              <a:spcBef>
                <a:spcPts val="0"/>
              </a:spcBef>
              <a:spcAft>
                <a:spcPts val="0"/>
              </a:spcAft>
              <a:defRPr/>
            </a:pPr>
            <a:r>
              <a:rPr lang="en-US" altLang="ja-JP" sz="1200" b="1" i="1" dirty="0">
                <a:solidFill>
                  <a:srgbClr val="00B050"/>
                </a:solidFill>
                <a:latin typeface="Arial" panose="020B0604020202020204" pitchFamily="34" charset="0"/>
                <a:cs typeface="Arial" panose="020B0604020202020204" pitchFamily="34" charset="0"/>
              </a:rPr>
              <a:t>ECV</a:t>
            </a:r>
            <a:endParaRPr lang="ja-JP" altLang="en-US" sz="1200" b="1" i="1" dirty="0">
              <a:solidFill>
                <a:srgbClr val="00B050"/>
              </a:solidFill>
              <a:latin typeface="Arial" panose="020B0604020202020204" pitchFamily="34" charset="0"/>
              <a:cs typeface="Arial" panose="020B0604020202020204" pitchFamily="34" charset="0"/>
            </a:endParaRPr>
          </a:p>
        </p:txBody>
      </p:sp>
      <p:sp>
        <p:nvSpPr>
          <p:cNvPr id="27" name="円/楕円 26"/>
          <p:cNvSpPr/>
          <p:nvPr/>
        </p:nvSpPr>
        <p:spPr>
          <a:xfrm>
            <a:off x="8915618" y="2888941"/>
            <a:ext cx="444064" cy="259675"/>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fontAlgn="auto">
              <a:spcBef>
                <a:spcPts val="0"/>
              </a:spcBef>
              <a:spcAft>
                <a:spcPts val="0"/>
              </a:spcAft>
              <a:defRPr/>
            </a:pPr>
            <a:r>
              <a:rPr lang="en-US" altLang="ja-JP" sz="1200" b="1" i="1" dirty="0">
                <a:solidFill>
                  <a:srgbClr val="00B050"/>
                </a:solidFill>
                <a:latin typeface="Arial" panose="020B0604020202020204" pitchFamily="34" charset="0"/>
                <a:cs typeface="Arial" panose="020B0604020202020204" pitchFamily="34" charset="0"/>
              </a:rPr>
              <a:t>ECV</a:t>
            </a:r>
            <a:endParaRPr lang="ja-JP" altLang="en-US" sz="1200" b="1" i="1" dirty="0">
              <a:solidFill>
                <a:srgbClr val="00B050"/>
              </a:solidFill>
              <a:latin typeface="Arial" panose="020B0604020202020204" pitchFamily="34" charset="0"/>
              <a:cs typeface="Arial" panose="020B0604020202020204" pitchFamily="34" charset="0"/>
            </a:endParaRPr>
          </a:p>
        </p:txBody>
      </p:sp>
      <p:sp>
        <p:nvSpPr>
          <p:cNvPr id="28" name="円/楕円 27"/>
          <p:cNvSpPr/>
          <p:nvPr/>
        </p:nvSpPr>
        <p:spPr>
          <a:xfrm>
            <a:off x="8902918" y="6274138"/>
            <a:ext cx="444064" cy="259675"/>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fontAlgn="auto">
              <a:spcBef>
                <a:spcPts val="0"/>
              </a:spcBef>
              <a:spcAft>
                <a:spcPts val="0"/>
              </a:spcAft>
              <a:defRPr/>
            </a:pPr>
            <a:r>
              <a:rPr lang="en-US" altLang="ja-JP" sz="1200" b="1" i="1" dirty="0">
                <a:solidFill>
                  <a:srgbClr val="00B050"/>
                </a:solidFill>
                <a:latin typeface="Arial" panose="020B0604020202020204" pitchFamily="34" charset="0"/>
                <a:cs typeface="Arial" panose="020B0604020202020204" pitchFamily="34" charset="0"/>
              </a:rPr>
              <a:t>ECV</a:t>
            </a:r>
            <a:endParaRPr lang="ja-JP" altLang="en-US" sz="1200" b="1" i="1" dirty="0">
              <a:solidFill>
                <a:srgbClr val="00B050"/>
              </a:solidFill>
              <a:latin typeface="Arial" panose="020B0604020202020204" pitchFamily="34" charset="0"/>
              <a:cs typeface="Arial" panose="020B0604020202020204" pitchFamily="34" charset="0"/>
            </a:endParaRPr>
          </a:p>
        </p:txBody>
      </p:sp>
      <p:sp>
        <p:nvSpPr>
          <p:cNvPr id="29" name="円/楕円 28"/>
          <p:cNvSpPr/>
          <p:nvPr/>
        </p:nvSpPr>
        <p:spPr>
          <a:xfrm>
            <a:off x="2279868" y="6140788"/>
            <a:ext cx="444064" cy="259675"/>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fontAlgn="auto">
              <a:spcBef>
                <a:spcPts val="0"/>
              </a:spcBef>
              <a:spcAft>
                <a:spcPts val="0"/>
              </a:spcAft>
              <a:defRPr/>
            </a:pPr>
            <a:r>
              <a:rPr lang="en-US" altLang="ja-JP" sz="1200" b="1" i="1" dirty="0">
                <a:solidFill>
                  <a:srgbClr val="00B050"/>
                </a:solidFill>
                <a:latin typeface="Arial" panose="020B0604020202020204" pitchFamily="34" charset="0"/>
                <a:cs typeface="Arial" panose="020B0604020202020204" pitchFamily="34" charset="0"/>
              </a:rPr>
              <a:t>ECV</a:t>
            </a:r>
            <a:endParaRPr lang="ja-JP" altLang="en-US" sz="1200" b="1" i="1" dirty="0">
              <a:solidFill>
                <a:srgbClr val="00B050"/>
              </a:solidFill>
              <a:latin typeface="Arial" panose="020B0604020202020204" pitchFamily="34" charset="0"/>
              <a:cs typeface="Arial" panose="020B0604020202020204" pitchFamily="34" charset="0"/>
            </a:endParaRPr>
          </a:p>
        </p:txBody>
      </p:sp>
      <p:sp>
        <p:nvSpPr>
          <p:cNvPr id="30" name="円/楕円 29"/>
          <p:cNvSpPr/>
          <p:nvPr/>
        </p:nvSpPr>
        <p:spPr>
          <a:xfrm>
            <a:off x="2279868" y="5924888"/>
            <a:ext cx="444064" cy="259675"/>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fontAlgn="auto">
              <a:spcBef>
                <a:spcPts val="0"/>
              </a:spcBef>
              <a:spcAft>
                <a:spcPts val="0"/>
              </a:spcAft>
              <a:defRPr/>
            </a:pPr>
            <a:r>
              <a:rPr lang="en-US" altLang="ja-JP" sz="1200" b="1" i="1" dirty="0">
                <a:solidFill>
                  <a:srgbClr val="00B050"/>
                </a:solidFill>
                <a:latin typeface="Arial" panose="020B0604020202020204" pitchFamily="34" charset="0"/>
                <a:cs typeface="Arial" panose="020B0604020202020204" pitchFamily="34" charset="0"/>
              </a:rPr>
              <a:t>ECV</a:t>
            </a:r>
            <a:endParaRPr lang="ja-JP" altLang="en-US" sz="1200" b="1" i="1" dirty="0">
              <a:solidFill>
                <a:srgbClr val="00B050"/>
              </a:solidFill>
              <a:latin typeface="Arial" panose="020B0604020202020204" pitchFamily="34" charset="0"/>
              <a:cs typeface="Arial" panose="020B0604020202020204" pitchFamily="34" charset="0"/>
            </a:endParaRPr>
          </a:p>
        </p:txBody>
      </p:sp>
      <p:sp>
        <p:nvSpPr>
          <p:cNvPr id="31" name="円/楕円 30"/>
          <p:cNvSpPr/>
          <p:nvPr/>
        </p:nvSpPr>
        <p:spPr>
          <a:xfrm>
            <a:off x="2279868" y="4585038"/>
            <a:ext cx="444064" cy="259675"/>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fontAlgn="auto">
              <a:spcBef>
                <a:spcPts val="0"/>
              </a:spcBef>
              <a:spcAft>
                <a:spcPts val="0"/>
              </a:spcAft>
              <a:defRPr/>
            </a:pPr>
            <a:r>
              <a:rPr lang="en-US" altLang="ja-JP" sz="1200" b="1" i="1" dirty="0">
                <a:solidFill>
                  <a:srgbClr val="00B050"/>
                </a:solidFill>
                <a:latin typeface="Arial" panose="020B0604020202020204" pitchFamily="34" charset="0"/>
                <a:cs typeface="Arial" panose="020B0604020202020204" pitchFamily="34" charset="0"/>
              </a:rPr>
              <a:t>ECV</a:t>
            </a:r>
            <a:endParaRPr lang="ja-JP" altLang="en-US" sz="1200" b="1" i="1" dirty="0">
              <a:solidFill>
                <a:srgbClr val="00B050"/>
              </a:solidFill>
              <a:latin typeface="Arial" panose="020B0604020202020204" pitchFamily="34" charset="0"/>
              <a:cs typeface="Arial" panose="020B0604020202020204" pitchFamily="34" charset="0"/>
            </a:endParaRPr>
          </a:p>
        </p:txBody>
      </p:sp>
      <p:sp>
        <p:nvSpPr>
          <p:cNvPr id="32" name="円/楕円 31"/>
          <p:cNvSpPr/>
          <p:nvPr/>
        </p:nvSpPr>
        <p:spPr>
          <a:xfrm>
            <a:off x="2279868" y="4807288"/>
            <a:ext cx="444064" cy="259675"/>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fontAlgn="auto">
              <a:spcBef>
                <a:spcPts val="0"/>
              </a:spcBef>
              <a:spcAft>
                <a:spcPts val="0"/>
              </a:spcAft>
              <a:defRPr/>
            </a:pPr>
            <a:r>
              <a:rPr lang="en-US" altLang="ja-JP" sz="1200" b="1" i="1" dirty="0">
                <a:solidFill>
                  <a:srgbClr val="00B050"/>
                </a:solidFill>
                <a:latin typeface="Arial" panose="020B0604020202020204" pitchFamily="34" charset="0"/>
                <a:cs typeface="Arial" panose="020B0604020202020204" pitchFamily="34" charset="0"/>
              </a:rPr>
              <a:t>ECV</a:t>
            </a:r>
            <a:endParaRPr lang="ja-JP" altLang="en-US" sz="1200" b="1" i="1" dirty="0">
              <a:solidFill>
                <a:srgbClr val="00B050"/>
              </a:solidFill>
              <a:latin typeface="Arial" panose="020B0604020202020204" pitchFamily="34" charset="0"/>
              <a:cs typeface="Arial" panose="020B0604020202020204" pitchFamily="34" charset="0"/>
            </a:endParaRPr>
          </a:p>
        </p:txBody>
      </p:sp>
      <p:sp>
        <p:nvSpPr>
          <p:cNvPr id="33" name="円/楕円 32"/>
          <p:cNvSpPr/>
          <p:nvPr/>
        </p:nvSpPr>
        <p:spPr>
          <a:xfrm>
            <a:off x="2387715" y="3613488"/>
            <a:ext cx="444064" cy="259675"/>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fontAlgn="auto">
              <a:spcBef>
                <a:spcPts val="0"/>
              </a:spcBef>
              <a:spcAft>
                <a:spcPts val="0"/>
              </a:spcAft>
              <a:defRPr/>
            </a:pPr>
            <a:r>
              <a:rPr lang="en-US" altLang="ja-JP" sz="1200" b="1" i="1" dirty="0">
                <a:solidFill>
                  <a:srgbClr val="00B050"/>
                </a:solidFill>
                <a:latin typeface="Arial" panose="020B0604020202020204" pitchFamily="34" charset="0"/>
                <a:cs typeface="Arial" panose="020B0604020202020204" pitchFamily="34" charset="0"/>
              </a:rPr>
              <a:t>ECV</a:t>
            </a:r>
            <a:endParaRPr lang="ja-JP" altLang="en-US" sz="1200" b="1" i="1" dirty="0">
              <a:solidFill>
                <a:srgbClr val="00B050"/>
              </a:solidFill>
              <a:latin typeface="Arial" panose="020B0604020202020204" pitchFamily="34" charset="0"/>
              <a:cs typeface="Arial" panose="020B0604020202020204" pitchFamily="34" charset="0"/>
            </a:endParaRPr>
          </a:p>
        </p:txBody>
      </p:sp>
      <p:sp>
        <p:nvSpPr>
          <p:cNvPr id="34" name="円/楕円 33"/>
          <p:cNvSpPr/>
          <p:nvPr/>
        </p:nvSpPr>
        <p:spPr>
          <a:xfrm>
            <a:off x="8902918" y="5474038"/>
            <a:ext cx="444064" cy="259675"/>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fontAlgn="auto">
              <a:spcBef>
                <a:spcPts val="0"/>
              </a:spcBef>
              <a:spcAft>
                <a:spcPts val="0"/>
              </a:spcAft>
              <a:defRPr/>
            </a:pPr>
            <a:r>
              <a:rPr lang="en-US" altLang="ja-JP" sz="1200" b="1" i="1" dirty="0">
                <a:solidFill>
                  <a:srgbClr val="00B050"/>
                </a:solidFill>
                <a:latin typeface="Arial" panose="020B0604020202020204" pitchFamily="34" charset="0"/>
                <a:cs typeface="Arial" panose="020B0604020202020204" pitchFamily="34" charset="0"/>
              </a:rPr>
              <a:t>ECV</a:t>
            </a:r>
            <a:endParaRPr lang="ja-JP" altLang="en-US" sz="1200" b="1" i="1" dirty="0">
              <a:solidFill>
                <a:srgbClr val="00B050"/>
              </a:solidFill>
              <a:latin typeface="Arial" panose="020B0604020202020204" pitchFamily="34" charset="0"/>
              <a:cs typeface="Arial" panose="020B0604020202020204" pitchFamily="34" charset="0"/>
            </a:endParaRPr>
          </a:p>
        </p:txBody>
      </p:sp>
      <p:sp>
        <p:nvSpPr>
          <p:cNvPr id="35" name="円/楕円 34"/>
          <p:cNvSpPr/>
          <p:nvPr/>
        </p:nvSpPr>
        <p:spPr>
          <a:xfrm>
            <a:off x="2292568" y="5740738"/>
            <a:ext cx="444064" cy="259675"/>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fontAlgn="auto">
              <a:spcBef>
                <a:spcPts val="0"/>
              </a:spcBef>
              <a:spcAft>
                <a:spcPts val="0"/>
              </a:spcAft>
              <a:defRPr/>
            </a:pPr>
            <a:r>
              <a:rPr lang="en-US" altLang="ja-JP" sz="1200" b="1" i="1" dirty="0">
                <a:solidFill>
                  <a:srgbClr val="00B050"/>
                </a:solidFill>
                <a:latin typeface="Arial" panose="020B0604020202020204" pitchFamily="34" charset="0"/>
                <a:cs typeface="Arial" panose="020B0604020202020204" pitchFamily="34" charset="0"/>
              </a:rPr>
              <a:t>ECV</a:t>
            </a:r>
            <a:endParaRPr lang="ja-JP" altLang="en-US" sz="1200" b="1" i="1" dirty="0">
              <a:solidFill>
                <a:srgbClr val="00B050"/>
              </a:solidFill>
              <a:latin typeface="Arial" panose="020B0604020202020204" pitchFamily="34" charset="0"/>
              <a:cs typeface="Arial" panose="020B0604020202020204" pitchFamily="34" charset="0"/>
            </a:endParaRPr>
          </a:p>
        </p:txBody>
      </p:sp>
      <p:pic>
        <p:nvPicPr>
          <p:cNvPr id="36" name="Picture 6" descr="D:\Document_murakami\SGLI\GCOMC1_201206.png"/>
          <p:cNvPicPr>
            <a:picLocks noChangeAspect="1" noChangeArrowheads="1"/>
          </p:cNvPicPr>
          <p:nvPr/>
        </p:nvPicPr>
        <p:blipFill>
          <a:blip r:embed="rId7">
            <a:lum bright="14000"/>
            <a:extLst>
              <a:ext uri="{28A0092B-C50C-407E-A947-70E740481C1C}">
                <a14:useLocalDpi xmlns:a14="http://schemas.microsoft.com/office/drawing/2010/main" val="0"/>
              </a:ext>
            </a:extLst>
          </a:blip>
          <a:srcRect/>
          <a:stretch>
            <a:fillRect/>
          </a:stretch>
        </p:blipFill>
        <p:spPr bwMode="auto">
          <a:xfrm rot="553867">
            <a:off x="2573379" y="944602"/>
            <a:ext cx="1031790" cy="516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円/楕円 36"/>
          <p:cNvSpPr/>
          <p:nvPr/>
        </p:nvSpPr>
        <p:spPr>
          <a:xfrm>
            <a:off x="5388062" y="700474"/>
            <a:ext cx="3930476" cy="302955"/>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fontAlgn="auto">
              <a:spcBef>
                <a:spcPts val="0"/>
              </a:spcBef>
              <a:spcAft>
                <a:spcPts val="0"/>
              </a:spcAft>
              <a:defRPr/>
            </a:pPr>
            <a:r>
              <a:rPr lang="en-US" altLang="ja-JP" sz="1400" b="1" i="1" dirty="0">
                <a:solidFill>
                  <a:srgbClr val="00B050"/>
                </a:solidFill>
                <a:latin typeface="Arial" panose="020B0604020202020204" pitchFamily="34" charset="0"/>
                <a:cs typeface="Arial" panose="020B0604020202020204" pitchFamily="34" charset="0"/>
              </a:rPr>
              <a:t>ECV</a:t>
            </a:r>
            <a:r>
              <a:rPr lang="en-US" altLang="ja-JP" sz="1400" b="1" i="1" dirty="0" smtClean="0">
                <a:solidFill>
                  <a:srgbClr val="00B050"/>
                </a:solidFill>
                <a:latin typeface="Arial" panose="020B0604020202020204" pitchFamily="34" charset="0"/>
                <a:cs typeface="Arial" panose="020B0604020202020204" pitchFamily="34" charset="0"/>
              </a:rPr>
              <a:t>: Essential </a:t>
            </a:r>
            <a:r>
              <a:rPr lang="en-US" altLang="ja-JP" sz="1400" b="1" i="1" dirty="0">
                <a:solidFill>
                  <a:srgbClr val="00B050"/>
                </a:solidFill>
                <a:latin typeface="Arial" panose="020B0604020202020204" pitchFamily="34" charset="0"/>
                <a:cs typeface="Arial" panose="020B0604020202020204" pitchFamily="34" charset="0"/>
              </a:rPr>
              <a:t>Climate Variables</a:t>
            </a:r>
            <a:endParaRPr lang="ja-JP" altLang="en-US" sz="1400" b="1" i="1"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07303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円/楕円 56"/>
          <p:cNvSpPr>
            <a:spLocks noChangeArrowheads="1"/>
          </p:cNvSpPr>
          <p:nvPr/>
        </p:nvSpPr>
        <p:spPr bwMode="auto">
          <a:xfrm>
            <a:off x="3130550" y="3873500"/>
            <a:ext cx="355600" cy="1733550"/>
          </a:xfrm>
          <a:prstGeom prst="ellipse">
            <a:avLst/>
          </a:prstGeom>
          <a:solidFill>
            <a:srgbClr val="4F81B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ts val="0"/>
              </a:spcBef>
              <a:spcAft>
                <a:spcPts val="0"/>
              </a:spcAft>
            </a:pPr>
            <a:endParaRPr lang="ja-JP" altLang="en-US" sz="1800">
              <a:solidFill>
                <a:prstClr val="black"/>
              </a:solidFill>
              <a:latin typeface="Calibri" panose="020F0502020204030204" pitchFamily="34" charset="0"/>
            </a:endParaRPr>
          </a:p>
        </p:txBody>
      </p:sp>
      <p:sp>
        <p:nvSpPr>
          <p:cNvPr id="50" name="スライド番号プレースホルダ 1"/>
          <p:cNvSpPr>
            <a:spLocks noGrp="1"/>
          </p:cNvSpPr>
          <p:nvPr>
            <p:ph type="sldNum" sz="quarter" idx="12"/>
          </p:nvPr>
        </p:nvSpPr>
        <p:spPr>
          <a:xfrm>
            <a:off x="7319963" y="6149975"/>
            <a:ext cx="2133600" cy="268288"/>
          </a:xfrm>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fld id="{8EB649E2-8874-41D8-971F-D9163A5ACCD4}" type="slidenum">
              <a:rPr lang="en-US" altLang="ja-JP">
                <a:solidFill>
                  <a:srgbClr val="898989"/>
                </a:solidFill>
                <a:latin typeface="Calibri" panose="020F0502020204030204" pitchFamily="34" charset="0"/>
              </a:rPr>
              <a:pPr algn="l" eaLnBrk="1" hangingPunct="1"/>
              <a:t>19</a:t>
            </a:fld>
            <a:endParaRPr lang="en-US" altLang="ja-JP">
              <a:solidFill>
                <a:srgbClr val="898989"/>
              </a:solidFill>
              <a:latin typeface="Calibri" panose="020F0502020204030204" pitchFamily="34" charset="0"/>
            </a:endParaRPr>
          </a:p>
        </p:txBody>
      </p:sp>
      <p:sp>
        <p:nvSpPr>
          <p:cNvPr id="12292" name="Rectangle 38"/>
          <p:cNvSpPr>
            <a:spLocks noChangeArrowheads="1"/>
          </p:cNvSpPr>
          <p:nvPr/>
        </p:nvSpPr>
        <p:spPr bwMode="auto">
          <a:xfrm>
            <a:off x="3308351" y="2184400"/>
            <a:ext cx="6100763" cy="4324350"/>
          </a:xfrm>
          <a:prstGeom prst="rect">
            <a:avLst/>
          </a:prstGeom>
          <a:solidFill>
            <a:srgbClr val="4F81B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ts val="0"/>
              </a:spcBef>
              <a:spcAft>
                <a:spcPts val="0"/>
              </a:spcAft>
            </a:pPr>
            <a:endParaRPr lang="ja-JP" altLang="en-US" sz="1800">
              <a:solidFill>
                <a:prstClr val="black"/>
              </a:solidFill>
              <a:latin typeface="Calibri" panose="020F0502020204030204" pitchFamily="34" charset="0"/>
            </a:endParaRPr>
          </a:p>
        </p:txBody>
      </p:sp>
      <p:sp>
        <p:nvSpPr>
          <p:cNvPr id="12293" name="Freeform 48"/>
          <p:cNvSpPr>
            <a:spLocks/>
          </p:cNvSpPr>
          <p:nvPr/>
        </p:nvSpPr>
        <p:spPr bwMode="auto">
          <a:xfrm>
            <a:off x="7159626" y="3490913"/>
            <a:ext cx="709613" cy="1092200"/>
          </a:xfrm>
          <a:custGeom>
            <a:avLst/>
            <a:gdLst>
              <a:gd name="T0" fmla="*/ 2147483647 w 447"/>
              <a:gd name="T1" fmla="*/ 2147483647 h 688"/>
              <a:gd name="T2" fmla="*/ 2147483647 w 447"/>
              <a:gd name="T3" fmla="*/ 2147483647 h 688"/>
              <a:gd name="T4" fmla="*/ 2147483647 w 447"/>
              <a:gd name="T5" fmla="*/ 2147483647 h 688"/>
              <a:gd name="T6" fmla="*/ 0 w 447"/>
              <a:gd name="T7" fmla="*/ 0 h 688"/>
              <a:gd name="T8" fmla="*/ 0 60000 65536"/>
              <a:gd name="T9" fmla="*/ 0 60000 65536"/>
              <a:gd name="T10" fmla="*/ 0 60000 65536"/>
              <a:gd name="T11" fmla="*/ 0 60000 65536"/>
              <a:gd name="T12" fmla="*/ 0 w 447"/>
              <a:gd name="T13" fmla="*/ 0 h 688"/>
              <a:gd name="T14" fmla="*/ 447 w 447"/>
              <a:gd name="T15" fmla="*/ 688 h 688"/>
            </a:gdLst>
            <a:ahLst/>
            <a:cxnLst>
              <a:cxn ang="T8">
                <a:pos x="T0" y="T1"/>
              </a:cxn>
              <a:cxn ang="T9">
                <a:pos x="T2" y="T3"/>
              </a:cxn>
              <a:cxn ang="T10">
                <a:pos x="T4" y="T5"/>
              </a:cxn>
              <a:cxn ang="T11">
                <a:pos x="T6" y="T7"/>
              </a:cxn>
            </a:cxnLst>
            <a:rect l="T12" t="T13" r="T14" b="T15"/>
            <a:pathLst>
              <a:path w="447" h="688">
                <a:moveTo>
                  <a:pt x="447" y="688"/>
                </a:moveTo>
                <a:cubicBezTo>
                  <a:pt x="424" y="663"/>
                  <a:pt x="354" y="620"/>
                  <a:pt x="307" y="538"/>
                </a:cubicBezTo>
                <a:cubicBezTo>
                  <a:pt x="260" y="456"/>
                  <a:pt x="214" y="284"/>
                  <a:pt x="163" y="194"/>
                </a:cubicBezTo>
                <a:cubicBezTo>
                  <a:pt x="112" y="104"/>
                  <a:pt x="34" y="40"/>
                  <a:pt x="0" y="0"/>
                </a:cubicBezTo>
              </a:path>
            </a:pathLst>
          </a:custGeom>
          <a:noFill/>
          <a:ln w="28575" cap="flat" cmpd="sng">
            <a:solidFill>
              <a:srgbClr val="FF3300">
                <a:alpha val="70195"/>
              </a:srgbClr>
            </a:solidFill>
            <a:prstDash val="solid"/>
            <a:round/>
            <a:headEnd type="arrow" w="sm" len="med"/>
            <a:tailEnd type="arrow" w="sm" len="me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ja-JP" altLang="en-US" sz="1800">
              <a:solidFill>
                <a:prstClr val="black"/>
              </a:solidFill>
              <a:latin typeface="Garamond"/>
              <a:ea typeface="HGP教科書体"/>
            </a:endParaRPr>
          </a:p>
        </p:txBody>
      </p:sp>
      <p:pic>
        <p:nvPicPr>
          <p:cNvPr id="12294" name="Picture 27" descr="modis_par_200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7038" y="2322513"/>
            <a:ext cx="16954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29" descr="modis_lst_200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3075" y="4348163"/>
            <a:ext cx="16954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30" descr="modis_chla_200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82975" y="4348163"/>
            <a:ext cx="16954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31" descr="modis_taua_200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2850" y="2322513"/>
            <a:ext cx="16954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33" descr="modis_tauc_200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53338" y="4348163"/>
            <a:ext cx="16954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34" descr="modis_rgb_200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67100" y="2338388"/>
            <a:ext cx="16954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3" descr="S19970925000000_rgb"/>
          <p:cNvPicPr>
            <a:picLocks noChangeAspect="1" noChangeArrowheads="1"/>
          </p:cNvPicPr>
          <p:nvPr/>
        </p:nvPicPr>
        <p:blipFill>
          <a:blip r:embed="rId8">
            <a:extLst>
              <a:ext uri="{28A0092B-C50C-407E-A947-70E740481C1C}">
                <a14:useLocalDpi xmlns:a14="http://schemas.microsoft.com/office/drawing/2010/main" val="0"/>
              </a:ext>
            </a:extLst>
          </a:blip>
          <a:srcRect t="5321"/>
          <a:stretch>
            <a:fillRect/>
          </a:stretch>
        </p:blipFill>
        <p:spPr bwMode="auto">
          <a:xfrm>
            <a:off x="596901" y="5473700"/>
            <a:ext cx="1547813"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4" descr="MYD02SSH_A2007274_glrgb"/>
          <p:cNvPicPr>
            <a:picLocks noChangeAspect="1" noChangeArrowheads="1"/>
          </p:cNvPicPr>
          <p:nvPr/>
        </p:nvPicPr>
        <p:blipFill>
          <a:blip r:embed="rId9">
            <a:lum bright="10000" contrast="10000"/>
            <a:extLst>
              <a:ext uri="{28A0092B-C50C-407E-A947-70E740481C1C}">
                <a14:useLocalDpi xmlns:a14="http://schemas.microsoft.com/office/drawing/2010/main" val="0"/>
              </a:ext>
            </a:extLst>
          </a:blip>
          <a:srcRect t="3810"/>
          <a:stretch>
            <a:fillRect/>
          </a:stretch>
        </p:blipFill>
        <p:spPr bwMode="auto">
          <a:xfrm>
            <a:off x="596901" y="4273550"/>
            <a:ext cx="1573213"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7" descr="A2GL1030320_gm0200_rgb_saz402"/>
          <p:cNvPicPr>
            <a:picLocks noChangeArrowheads="1"/>
          </p:cNvPicPr>
          <p:nvPr/>
        </p:nvPicPr>
        <p:blipFill>
          <a:blip r:embed="rId10" cstate="print">
            <a:lum bright="10000" contrast="10000"/>
            <a:extLst>
              <a:ext uri="{28A0092B-C50C-407E-A947-70E740481C1C}">
                <a14:useLocalDpi xmlns:a14="http://schemas.microsoft.com/office/drawing/2010/main" val="0"/>
              </a:ext>
            </a:extLst>
          </a:blip>
          <a:srcRect/>
          <a:stretch>
            <a:fillRect/>
          </a:stretch>
        </p:blipFill>
        <p:spPr bwMode="auto">
          <a:xfrm>
            <a:off x="381001" y="2273300"/>
            <a:ext cx="2339975"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3" name="Text Box 13"/>
          <p:cNvSpPr txBox="1">
            <a:spLocks noChangeArrowheads="1"/>
          </p:cNvSpPr>
          <p:nvPr/>
        </p:nvSpPr>
        <p:spPr bwMode="auto">
          <a:xfrm>
            <a:off x="1263650" y="1965326"/>
            <a:ext cx="1822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000" rIns="5400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50000"/>
              </a:spcBef>
              <a:spcAft>
                <a:spcPts val="0"/>
              </a:spcAft>
            </a:pPr>
            <a:r>
              <a:rPr lang="en-US" altLang="ja-JP" sz="1400" b="1">
                <a:solidFill>
                  <a:srgbClr val="009900"/>
                </a:solidFill>
                <a:latin typeface="Calibri" panose="020F0502020204030204" pitchFamily="34" charset="0"/>
              </a:rPr>
              <a:t>GCOM-C observation</a:t>
            </a:r>
          </a:p>
        </p:txBody>
      </p:sp>
      <p:pic>
        <p:nvPicPr>
          <p:cNvPr id="12304" name="Picture 16" descr="NPOESS_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6901" y="3917950"/>
            <a:ext cx="792163"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5" name="Text Box 17"/>
          <p:cNvSpPr txBox="1">
            <a:spLocks noChangeArrowheads="1"/>
          </p:cNvSpPr>
          <p:nvPr/>
        </p:nvSpPr>
        <p:spPr bwMode="auto">
          <a:xfrm>
            <a:off x="3676650" y="5878514"/>
            <a:ext cx="1308100" cy="534987"/>
          </a:xfrm>
          <a:prstGeom prst="rect">
            <a:avLst/>
          </a:prstGeom>
          <a:solidFill>
            <a:srgbClr val="CCFFCC"/>
          </a:solidFill>
          <a:ln w="9525" algn="ctr">
            <a:solidFill>
              <a:schemeClr val="tx1"/>
            </a:solidFill>
            <a:miter lim="800000"/>
            <a:headEnd/>
            <a:tailEnd/>
          </a:ln>
        </p:spPr>
        <p:txBody>
          <a:bodyPr wrap="none" lIns="36000" tIns="36000" rIns="36000" bIns="3600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fontAlgn="auto" hangingPunct="1">
              <a:spcBef>
                <a:spcPts val="0"/>
              </a:spcBef>
              <a:spcAft>
                <a:spcPts val="0"/>
              </a:spcAft>
            </a:pPr>
            <a:r>
              <a:rPr lang="en-US" altLang="ja-JP" sz="1000">
                <a:solidFill>
                  <a:prstClr val="black"/>
                </a:solidFill>
                <a:latin typeface="Calibri" panose="020F0502020204030204" pitchFamily="34" charset="0"/>
              </a:rPr>
              <a:t>Land vegetation, </a:t>
            </a:r>
          </a:p>
          <a:p>
            <a:pPr algn="ctr" eaLnBrk="1" fontAlgn="auto" hangingPunct="1">
              <a:spcBef>
                <a:spcPts val="0"/>
              </a:spcBef>
              <a:spcAft>
                <a:spcPts val="0"/>
              </a:spcAft>
            </a:pPr>
            <a:r>
              <a:rPr lang="en-US" altLang="ja-JP" sz="1000">
                <a:solidFill>
                  <a:prstClr val="black"/>
                </a:solidFill>
                <a:latin typeface="Calibri" panose="020F0502020204030204" pitchFamily="34" charset="0"/>
              </a:rPr>
              <a:t>ocean chlorophyll-a, </a:t>
            </a:r>
          </a:p>
          <a:p>
            <a:pPr algn="ctr" eaLnBrk="1" fontAlgn="auto" hangingPunct="1">
              <a:spcBef>
                <a:spcPts val="0"/>
              </a:spcBef>
              <a:spcAft>
                <a:spcPts val="0"/>
              </a:spcAft>
            </a:pPr>
            <a:r>
              <a:rPr lang="en-US" altLang="ja-JP" sz="1000">
                <a:solidFill>
                  <a:prstClr val="black"/>
                </a:solidFill>
                <a:latin typeface="Calibri" panose="020F0502020204030204" pitchFamily="34" charset="0"/>
              </a:rPr>
              <a:t>and primary production</a:t>
            </a:r>
          </a:p>
        </p:txBody>
      </p:sp>
      <p:sp>
        <p:nvSpPr>
          <p:cNvPr id="12306" name="Text Box 18"/>
          <p:cNvSpPr txBox="1">
            <a:spLocks noChangeArrowheads="1"/>
          </p:cNvSpPr>
          <p:nvPr/>
        </p:nvSpPr>
        <p:spPr bwMode="auto">
          <a:xfrm>
            <a:off x="5286376" y="6003926"/>
            <a:ext cx="1865313" cy="227013"/>
          </a:xfrm>
          <a:prstGeom prst="rect">
            <a:avLst/>
          </a:prstGeom>
          <a:solidFill>
            <a:srgbClr val="FFCC99"/>
          </a:solidFill>
          <a:ln w="9525">
            <a:solidFill>
              <a:schemeClr val="tx1"/>
            </a:solidFill>
            <a:miter lim="800000"/>
            <a:headEnd/>
            <a:tailEnd/>
          </a:ln>
        </p:spPr>
        <p:txBody>
          <a:bodyPr wrap="none" lIns="36000" tIns="36000" rIns="36000" bIns="3600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50000"/>
              </a:spcBef>
              <a:spcAft>
                <a:spcPts val="0"/>
              </a:spcAft>
            </a:pPr>
            <a:r>
              <a:rPr lang="en-US" altLang="ja-JP" sz="1000">
                <a:solidFill>
                  <a:prstClr val="black"/>
                </a:solidFill>
                <a:latin typeface="Calibri" panose="020F0502020204030204" pitchFamily="34" charset="0"/>
              </a:rPr>
              <a:t>Sea and Land surface temperature</a:t>
            </a:r>
          </a:p>
        </p:txBody>
      </p:sp>
      <p:sp>
        <p:nvSpPr>
          <p:cNvPr id="12307" name="Text Box 19"/>
          <p:cNvSpPr txBox="1">
            <a:spLocks noChangeArrowheads="1"/>
          </p:cNvSpPr>
          <p:nvPr/>
        </p:nvSpPr>
        <p:spPr bwMode="auto">
          <a:xfrm>
            <a:off x="3827463" y="3916363"/>
            <a:ext cx="876300" cy="381000"/>
          </a:xfrm>
          <a:prstGeom prst="rect">
            <a:avLst/>
          </a:prstGeom>
          <a:solidFill>
            <a:srgbClr val="CCFFCC"/>
          </a:solidFill>
          <a:ln w="9525">
            <a:solidFill>
              <a:schemeClr val="tx1"/>
            </a:solidFill>
            <a:miter lim="800000"/>
            <a:headEnd/>
            <a:tailEnd/>
          </a:ln>
        </p:spPr>
        <p:txBody>
          <a:bodyPr wrap="none" lIns="36000" tIns="36000" rIns="36000" bIns="3600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ts val="0"/>
              </a:spcBef>
              <a:spcAft>
                <a:spcPts val="0"/>
              </a:spcAft>
            </a:pPr>
            <a:r>
              <a:rPr lang="en-US" altLang="ja-JP" sz="1000">
                <a:solidFill>
                  <a:prstClr val="black"/>
                </a:solidFill>
                <a:latin typeface="Calibri" panose="020F0502020204030204" pitchFamily="34" charset="0"/>
              </a:rPr>
              <a:t>Surface albedo </a:t>
            </a:r>
          </a:p>
          <a:p>
            <a:pPr eaLnBrk="1" fontAlgn="auto" hangingPunct="1">
              <a:spcBef>
                <a:spcPts val="0"/>
              </a:spcBef>
              <a:spcAft>
                <a:spcPts val="0"/>
              </a:spcAft>
            </a:pPr>
            <a:r>
              <a:rPr lang="en-US" altLang="ja-JP" sz="1000">
                <a:solidFill>
                  <a:prstClr val="black"/>
                </a:solidFill>
                <a:latin typeface="Calibri" panose="020F0502020204030204" pitchFamily="34" charset="0"/>
              </a:rPr>
              <a:t>and land cover</a:t>
            </a:r>
          </a:p>
        </p:txBody>
      </p:sp>
      <p:sp>
        <p:nvSpPr>
          <p:cNvPr id="12308" name="Text Box 20"/>
          <p:cNvSpPr txBox="1">
            <a:spLocks noChangeArrowheads="1"/>
          </p:cNvSpPr>
          <p:nvPr/>
        </p:nvSpPr>
        <p:spPr bwMode="auto">
          <a:xfrm>
            <a:off x="5292726" y="3916363"/>
            <a:ext cx="2022475" cy="381000"/>
          </a:xfrm>
          <a:prstGeom prst="rect">
            <a:avLst/>
          </a:prstGeom>
          <a:solidFill>
            <a:srgbClr val="FFCC99"/>
          </a:solidFill>
          <a:ln w="9525">
            <a:solidFill>
              <a:schemeClr val="tx1"/>
            </a:solidFill>
            <a:miter lim="800000"/>
            <a:headEnd/>
            <a:tailEnd/>
          </a:ln>
        </p:spPr>
        <p:txBody>
          <a:bodyPr wrap="none" lIns="36000" tIns="36000" rIns="36000" bIns="3600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fontAlgn="auto" hangingPunct="1">
              <a:spcBef>
                <a:spcPts val="0"/>
              </a:spcBef>
              <a:spcAft>
                <a:spcPts val="0"/>
              </a:spcAft>
            </a:pPr>
            <a:r>
              <a:rPr lang="en-US" altLang="ja-JP" sz="1000">
                <a:solidFill>
                  <a:prstClr val="black"/>
                </a:solidFill>
                <a:latin typeface="Calibri" panose="020F0502020204030204" pitchFamily="34" charset="0"/>
              </a:rPr>
              <a:t>Surface solar irradiance and </a:t>
            </a:r>
          </a:p>
          <a:p>
            <a:pPr algn="ctr" eaLnBrk="1" fontAlgn="auto" hangingPunct="1">
              <a:spcBef>
                <a:spcPts val="0"/>
              </a:spcBef>
              <a:spcAft>
                <a:spcPts val="0"/>
              </a:spcAft>
            </a:pPr>
            <a:r>
              <a:rPr lang="en-US" altLang="ja-JP" sz="1000">
                <a:solidFill>
                  <a:prstClr val="black"/>
                </a:solidFill>
                <a:latin typeface="Calibri" panose="020F0502020204030204" pitchFamily="34" charset="0"/>
              </a:rPr>
              <a:t>Photosynthetically available radiation</a:t>
            </a:r>
          </a:p>
        </p:txBody>
      </p:sp>
      <p:sp>
        <p:nvSpPr>
          <p:cNvPr id="12309" name="Text Box 21"/>
          <p:cNvSpPr txBox="1">
            <a:spLocks noChangeArrowheads="1"/>
          </p:cNvSpPr>
          <p:nvPr/>
        </p:nvSpPr>
        <p:spPr bwMode="auto">
          <a:xfrm>
            <a:off x="7608889" y="5969001"/>
            <a:ext cx="1601787" cy="227013"/>
          </a:xfrm>
          <a:prstGeom prst="rect">
            <a:avLst/>
          </a:prstGeom>
          <a:solidFill>
            <a:srgbClr val="CCFFFF"/>
          </a:solidFill>
          <a:ln w="9525">
            <a:solidFill>
              <a:schemeClr val="tx1"/>
            </a:solidFill>
            <a:miter lim="800000"/>
            <a:headEnd/>
            <a:tailEnd/>
          </a:ln>
        </p:spPr>
        <p:txBody>
          <a:bodyPr wrap="none" lIns="36000" tIns="36000" rIns="36000" bIns="3600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50000"/>
              </a:spcBef>
              <a:spcAft>
                <a:spcPts val="0"/>
              </a:spcAft>
            </a:pPr>
            <a:r>
              <a:rPr lang="en-US" altLang="ja-JP" sz="1000">
                <a:solidFill>
                  <a:prstClr val="black"/>
                </a:solidFill>
                <a:latin typeface="Calibri" panose="020F0502020204030204" pitchFamily="34" charset="0"/>
              </a:rPr>
              <a:t>Cloud fraction and properties</a:t>
            </a:r>
          </a:p>
        </p:txBody>
      </p:sp>
      <p:sp>
        <p:nvSpPr>
          <p:cNvPr id="12310" name="Text Box 22"/>
          <p:cNvSpPr txBox="1">
            <a:spLocks noChangeArrowheads="1"/>
          </p:cNvSpPr>
          <p:nvPr/>
        </p:nvSpPr>
        <p:spPr bwMode="auto">
          <a:xfrm>
            <a:off x="7521575" y="3995738"/>
            <a:ext cx="1701800" cy="227012"/>
          </a:xfrm>
          <a:prstGeom prst="rect">
            <a:avLst/>
          </a:prstGeom>
          <a:solidFill>
            <a:srgbClr val="CCFFFF"/>
          </a:solidFill>
          <a:ln w="9525">
            <a:solidFill>
              <a:schemeClr val="tx1"/>
            </a:solidFill>
            <a:miter lim="800000"/>
            <a:headEnd/>
            <a:tailEnd/>
          </a:ln>
        </p:spPr>
        <p:txBody>
          <a:bodyPr wrap="none" lIns="36000" tIns="36000" rIns="36000" bIns="3600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50000"/>
              </a:spcBef>
              <a:spcAft>
                <a:spcPts val="0"/>
              </a:spcAft>
            </a:pPr>
            <a:r>
              <a:rPr lang="en-US" altLang="ja-JP" sz="1000">
                <a:solidFill>
                  <a:prstClr val="black"/>
                </a:solidFill>
                <a:latin typeface="Calibri" panose="020F0502020204030204" pitchFamily="34" charset="0"/>
              </a:rPr>
              <a:t>Aerosol amount and properties</a:t>
            </a:r>
          </a:p>
        </p:txBody>
      </p:sp>
      <p:sp>
        <p:nvSpPr>
          <p:cNvPr id="12311" name="Text Box 23"/>
          <p:cNvSpPr txBox="1">
            <a:spLocks noChangeArrowheads="1"/>
          </p:cNvSpPr>
          <p:nvPr/>
        </p:nvSpPr>
        <p:spPr bwMode="auto">
          <a:xfrm>
            <a:off x="569914" y="3740150"/>
            <a:ext cx="1506537" cy="153988"/>
          </a:xfrm>
          <a:prstGeom prst="rect">
            <a:avLst/>
          </a:prstGeom>
          <a:solidFill>
            <a:srgbClr val="FFFFFF">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36000" tIns="0" rIns="3600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fontAlgn="auto" hangingPunct="1">
              <a:spcBef>
                <a:spcPct val="50000"/>
              </a:spcBef>
              <a:spcAft>
                <a:spcPts val="0"/>
              </a:spcAft>
            </a:pPr>
            <a:r>
              <a:rPr lang="en-US" altLang="ja-JP" sz="1000">
                <a:solidFill>
                  <a:prstClr val="black"/>
                </a:solidFill>
                <a:latin typeface="Calibri" panose="020F0502020204030204" pitchFamily="34" charset="0"/>
              </a:rPr>
              <a:t>SGLI VNR one-day coverage</a:t>
            </a:r>
          </a:p>
        </p:txBody>
      </p:sp>
      <p:pic>
        <p:nvPicPr>
          <p:cNvPr id="12312" name="Picture 182" descr="SGLI_20070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934818">
            <a:off x="565944" y="1859757"/>
            <a:ext cx="819150"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3" name="Picture 211" descr="Sentinel"/>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57836">
            <a:off x="488951" y="5275264"/>
            <a:ext cx="65087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4" name="Freeform 39"/>
          <p:cNvSpPr>
            <a:spLocks/>
          </p:cNvSpPr>
          <p:nvPr/>
        </p:nvSpPr>
        <p:spPr bwMode="auto">
          <a:xfrm>
            <a:off x="3470275" y="3719514"/>
            <a:ext cx="133350" cy="898525"/>
          </a:xfrm>
          <a:custGeom>
            <a:avLst/>
            <a:gdLst>
              <a:gd name="T0" fmla="*/ 2147483647 w 84"/>
              <a:gd name="T1" fmla="*/ 0 h 566"/>
              <a:gd name="T2" fmla="*/ 2147483647 w 84"/>
              <a:gd name="T3" fmla="*/ 2147483647 h 566"/>
              <a:gd name="T4" fmla="*/ 2147483647 w 84"/>
              <a:gd name="T5" fmla="*/ 2147483647 h 566"/>
              <a:gd name="T6" fmla="*/ 2147483647 w 84"/>
              <a:gd name="T7" fmla="*/ 2147483647 h 566"/>
              <a:gd name="T8" fmla="*/ 0 60000 65536"/>
              <a:gd name="T9" fmla="*/ 0 60000 65536"/>
              <a:gd name="T10" fmla="*/ 0 60000 65536"/>
              <a:gd name="T11" fmla="*/ 0 60000 65536"/>
              <a:gd name="T12" fmla="*/ 0 w 84"/>
              <a:gd name="T13" fmla="*/ 0 h 566"/>
              <a:gd name="T14" fmla="*/ 84 w 84"/>
              <a:gd name="T15" fmla="*/ 566 h 566"/>
            </a:gdLst>
            <a:ahLst/>
            <a:cxnLst>
              <a:cxn ang="T8">
                <a:pos x="T0" y="T1"/>
              </a:cxn>
              <a:cxn ang="T9">
                <a:pos x="T2" y="T3"/>
              </a:cxn>
              <a:cxn ang="T10">
                <a:pos x="T4" y="T5"/>
              </a:cxn>
              <a:cxn ang="T11">
                <a:pos x="T6" y="T7"/>
              </a:cxn>
            </a:cxnLst>
            <a:rect l="T12" t="T13" r="T14" b="T15"/>
            <a:pathLst>
              <a:path w="84" h="566">
                <a:moveTo>
                  <a:pt x="57" y="0"/>
                </a:moveTo>
                <a:cubicBezTo>
                  <a:pt x="49" y="31"/>
                  <a:pt x="14" y="121"/>
                  <a:pt x="7" y="188"/>
                </a:cubicBezTo>
                <a:cubicBezTo>
                  <a:pt x="0" y="255"/>
                  <a:pt x="1" y="337"/>
                  <a:pt x="14" y="400"/>
                </a:cubicBezTo>
                <a:cubicBezTo>
                  <a:pt x="27" y="463"/>
                  <a:pt x="70" y="532"/>
                  <a:pt x="84" y="566"/>
                </a:cubicBezTo>
              </a:path>
            </a:pathLst>
          </a:custGeom>
          <a:noFill/>
          <a:ln w="19050" cap="flat" cmpd="sng">
            <a:solidFill>
              <a:srgbClr val="0066FF"/>
            </a:solidFill>
            <a:prstDash val="sysDot"/>
            <a:round/>
            <a:headEnd type="arrow" w="med" len="med"/>
            <a:tailEnd type="arrow" w="med" len="me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ja-JP" altLang="en-US" sz="1800">
              <a:solidFill>
                <a:prstClr val="black"/>
              </a:solidFill>
              <a:latin typeface="Garamond"/>
              <a:ea typeface="HGP教科書体"/>
            </a:endParaRPr>
          </a:p>
        </p:txBody>
      </p:sp>
      <p:sp>
        <p:nvSpPr>
          <p:cNvPr id="12315" name="Freeform 40"/>
          <p:cNvSpPr>
            <a:spLocks/>
          </p:cNvSpPr>
          <p:nvPr/>
        </p:nvSpPr>
        <p:spPr bwMode="auto">
          <a:xfrm>
            <a:off x="5081588" y="2263775"/>
            <a:ext cx="2584450" cy="431800"/>
          </a:xfrm>
          <a:custGeom>
            <a:avLst/>
            <a:gdLst>
              <a:gd name="T0" fmla="*/ 0 w 1628"/>
              <a:gd name="T1" fmla="*/ 2147483647 h 272"/>
              <a:gd name="T2" fmla="*/ 2147483647 w 1628"/>
              <a:gd name="T3" fmla="*/ 2147483647 h 272"/>
              <a:gd name="T4" fmla="*/ 2147483647 w 1628"/>
              <a:gd name="T5" fmla="*/ 2147483647 h 272"/>
              <a:gd name="T6" fmla="*/ 2147483647 w 1628"/>
              <a:gd name="T7" fmla="*/ 2147483647 h 272"/>
              <a:gd name="T8" fmla="*/ 0 60000 65536"/>
              <a:gd name="T9" fmla="*/ 0 60000 65536"/>
              <a:gd name="T10" fmla="*/ 0 60000 65536"/>
              <a:gd name="T11" fmla="*/ 0 60000 65536"/>
              <a:gd name="T12" fmla="*/ 0 w 1628"/>
              <a:gd name="T13" fmla="*/ 0 h 272"/>
              <a:gd name="T14" fmla="*/ 1628 w 1628"/>
              <a:gd name="T15" fmla="*/ 272 h 272"/>
            </a:gdLst>
            <a:ahLst/>
            <a:cxnLst>
              <a:cxn ang="T8">
                <a:pos x="T0" y="T1"/>
              </a:cxn>
              <a:cxn ang="T9">
                <a:pos x="T2" y="T3"/>
              </a:cxn>
              <a:cxn ang="T10">
                <a:pos x="T4" y="T5"/>
              </a:cxn>
              <a:cxn ang="T11">
                <a:pos x="T6" y="T7"/>
              </a:cxn>
            </a:cxnLst>
            <a:rect l="T12" t="T13" r="T14" b="T15"/>
            <a:pathLst>
              <a:path w="1628" h="272">
                <a:moveTo>
                  <a:pt x="0" y="272"/>
                </a:moveTo>
                <a:cubicBezTo>
                  <a:pt x="92" y="235"/>
                  <a:pt x="378" y="93"/>
                  <a:pt x="551" y="53"/>
                </a:cubicBezTo>
                <a:cubicBezTo>
                  <a:pt x="724" y="13"/>
                  <a:pt x="861" y="0"/>
                  <a:pt x="1040" y="34"/>
                </a:cubicBezTo>
                <a:cubicBezTo>
                  <a:pt x="1219" y="68"/>
                  <a:pt x="1506" y="212"/>
                  <a:pt x="1628" y="259"/>
                </a:cubicBezTo>
              </a:path>
            </a:pathLst>
          </a:custGeom>
          <a:noFill/>
          <a:ln w="19050" cap="flat" cmpd="sng">
            <a:solidFill>
              <a:srgbClr val="0066FF"/>
            </a:solidFill>
            <a:prstDash val="sysDot"/>
            <a:round/>
            <a:headEnd type="arrow" w="med" len="med"/>
            <a:tailEnd type="arrow" w="med" len="me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ja-JP" altLang="en-US" sz="1800">
              <a:solidFill>
                <a:prstClr val="black"/>
              </a:solidFill>
              <a:latin typeface="Garamond"/>
              <a:ea typeface="HGP教科書体"/>
            </a:endParaRPr>
          </a:p>
        </p:txBody>
      </p:sp>
      <p:sp>
        <p:nvSpPr>
          <p:cNvPr id="12316" name="Freeform 41"/>
          <p:cNvSpPr>
            <a:spLocks/>
          </p:cNvSpPr>
          <p:nvPr/>
        </p:nvSpPr>
        <p:spPr bwMode="auto">
          <a:xfrm>
            <a:off x="7086601" y="3657601"/>
            <a:ext cx="690563" cy="1006475"/>
          </a:xfrm>
          <a:custGeom>
            <a:avLst/>
            <a:gdLst>
              <a:gd name="T0" fmla="*/ 2147483647 w 435"/>
              <a:gd name="T1" fmla="*/ 2147483647 h 634"/>
              <a:gd name="T2" fmla="*/ 2147483647 w 435"/>
              <a:gd name="T3" fmla="*/ 2147483647 h 634"/>
              <a:gd name="T4" fmla="*/ 2147483647 w 435"/>
              <a:gd name="T5" fmla="*/ 2147483647 h 634"/>
              <a:gd name="T6" fmla="*/ 0 w 435"/>
              <a:gd name="T7" fmla="*/ 0 h 634"/>
              <a:gd name="T8" fmla="*/ 0 60000 65536"/>
              <a:gd name="T9" fmla="*/ 0 60000 65536"/>
              <a:gd name="T10" fmla="*/ 0 60000 65536"/>
              <a:gd name="T11" fmla="*/ 0 60000 65536"/>
              <a:gd name="T12" fmla="*/ 0 w 435"/>
              <a:gd name="T13" fmla="*/ 0 h 634"/>
              <a:gd name="T14" fmla="*/ 435 w 435"/>
              <a:gd name="T15" fmla="*/ 634 h 634"/>
            </a:gdLst>
            <a:ahLst/>
            <a:cxnLst>
              <a:cxn ang="T8">
                <a:pos x="T0" y="T1"/>
              </a:cxn>
              <a:cxn ang="T9">
                <a:pos x="T2" y="T3"/>
              </a:cxn>
              <a:cxn ang="T10">
                <a:pos x="T4" y="T5"/>
              </a:cxn>
              <a:cxn ang="T11">
                <a:pos x="T6" y="T7"/>
              </a:cxn>
            </a:cxnLst>
            <a:rect l="T12" t="T13" r="T14" b="T15"/>
            <a:pathLst>
              <a:path w="435" h="634">
                <a:moveTo>
                  <a:pt x="435" y="634"/>
                </a:moveTo>
                <a:cubicBezTo>
                  <a:pt x="408" y="603"/>
                  <a:pt x="321" y="529"/>
                  <a:pt x="278" y="446"/>
                </a:cubicBezTo>
                <a:cubicBezTo>
                  <a:pt x="235" y="363"/>
                  <a:pt x="225" y="209"/>
                  <a:pt x="179" y="135"/>
                </a:cubicBezTo>
                <a:cubicBezTo>
                  <a:pt x="133" y="61"/>
                  <a:pt x="37" y="28"/>
                  <a:pt x="0" y="0"/>
                </a:cubicBezTo>
              </a:path>
            </a:pathLst>
          </a:custGeom>
          <a:noFill/>
          <a:ln w="19050" cap="flat" cmpd="sng">
            <a:solidFill>
              <a:srgbClr val="0066FF"/>
            </a:solidFill>
            <a:prstDash val="sysDot"/>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ja-JP" altLang="en-US" sz="1800">
              <a:solidFill>
                <a:prstClr val="black"/>
              </a:solidFill>
              <a:latin typeface="Garamond"/>
              <a:ea typeface="HGP教科書体"/>
            </a:endParaRPr>
          </a:p>
        </p:txBody>
      </p:sp>
      <p:sp>
        <p:nvSpPr>
          <p:cNvPr id="12317" name="Freeform 42"/>
          <p:cNvSpPr>
            <a:spLocks/>
          </p:cNvSpPr>
          <p:nvPr/>
        </p:nvSpPr>
        <p:spPr bwMode="auto">
          <a:xfrm>
            <a:off x="7189788" y="5637213"/>
            <a:ext cx="506412" cy="61912"/>
          </a:xfrm>
          <a:custGeom>
            <a:avLst/>
            <a:gdLst>
              <a:gd name="T0" fmla="*/ 2147483647 w 319"/>
              <a:gd name="T1" fmla="*/ 0 h 39"/>
              <a:gd name="T2" fmla="*/ 2147483647 w 319"/>
              <a:gd name="T3" fmla="*/ 2147483647 h 39"/>
              <a:gd name="T4" fmla="*/ 0 w 319"/>
              <a:gd name="T5" fmla="*/ 2147483647 h 39"/>
              <a:gd name="T6" fmla="*/ 0 60000 65536"/>
              <a:gd name="T7" fmla="*/ 0 60000 65536"/>
              <a:gd name="T8" fmla="*/ 0 60000 65536"/>
              <a:gd name="T9" fmla="*/ 0 w 319"/>
              <a:gd name="T10" fmla="*/ 0 h 39"/>
              <a:gd name="T11" fmla="*/ 319 w 319"/>
              <a:gd name="T12" fmla="*/ 39 h 39"/>
            </a:gdLst>
            <a:ahLst/>
            <a:cxnLst>
              <a:cxn ang="T6">
                <a:pos x="T0" y="T1"/>
              </a:cxn>
              <a:cxn ang="T7">
                <a:pos x="T2" y="T3"/>
              </a:cxn>
              <a:cxn ang="T8">
                <a:pos x="T4" y="T5"/>
              </a:cxn>
            </a:cxnLst>
            <a:rect l="T9" t="T10" r="T11" b="T12"/>
            <a:pathLst>
              <a:path w="319" h="39">
                <a:moveTo>
                  <a:pt x="319" y="0"/>
                </a:moveTo>
                <a:cubicBezTo>
                  <a:pt x="295" y="6"/>
                  <a:pt x="222" y="37"/>
                  <a:pt x="169" y="38"/>
                </a:cubicBezTo>
                <a:cubicBezTo>
                  <a:pt x="116" y="39"/>
                  <a:pt x="35" y="13"/>
                  <a:pt x="0" y="6"/>
                </a:cubicBezTo>
              </a:path>
            </a:pathLst>
          </a:custGeom>
          <a:noFill/>
          <a:ln w="19050" cap="flat" cmpd="sng">
            <a:solidFill>
              <a:srgbClr val="0066FF"/>
            </a:solidFill>
            <a:prstDash val="sysDot"/>
            <a:round/>
            <a:headEnd type="arrow" w="med" len="med"/>
            <a:tailEnd type="arrow" w="med" len="me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ja-JP" altLang="en-US" sz="1800">
              <a:solidFill>
                <a:prstClr val="black"/>
              </a:solidFill>
              <a:latin typeface="Garamond"/>
              <a:ea typeface="HGP教科書体"/>
            </a:endParaRPr>
          </a:p>
        </p:txBody>
      </p:sp>
      <p:sp>
        <p:nvSpPr>
          <p:cNvPr id="12318" name="Freeform 43"/>
          <p:cNvSpPr>
            <a:spLocks/>
          </p:cNvSpPr>
          <p:nvPr/>
        </p:nvSpPr>
        <p:spPr bwMode="auto">
          <a:xfrm>
            <a:off x="4875214" y="3806825"/>
            <a:ext cx="2820987" cy="941388"/>
          </a:xfrm>
          <a:custGeom>
            <a:avLst/>
            <a:gdLst>
              <a:gd name="T0" fmla="*/ 2147483647 w 1777"/>
              <a:gd name="T1" fmla="*/ 2147483647 h 593"/>
              <a:gd name="T2" fmla="*/ 2147483647 w 1777"/>
              <a:gd name="T3" fmla="*/ 2147483647 h 593"/>
              <a:gd name="T4" fmla="*/ 2147483647 w 1777"/>
              <a:gd name="T5" fmla="*/ 2147483647 h 593"/>
              <a:gd name="T6" fmla="*/ 2147483647 w 1777"/>
              <a:gd name="T7" fmla="*/ 2147483647 h 593"/>
              <a:gd name="T8" fmla="*/ 0 w 1777"/>
              <a:gd name="T9" fmla="*/ 0 h 593"/>
              <a:gd name="T10" fmla="*/ 0 60000 65536"/>
              <a:gd name="T11" fmla="*/ 0 60000 65536"/>
              <a:gd name="T12" fmla="*/ 0 60000 65536"/>
              <a:gd name="T13" fmla="*/ 0 60000 65536"/>
              <a:gd name="T14" fmla="*/ 0 60000 65536"/>
              <a:gd name="T15" fmla="*/ 0 w 1777"/>
              <a:gd name="T16" fmla="*/ 0 h 593"/>
              <a:gd name="T17" fmla="*/ 1777 w 1777"/>
              <a:gd name="T18" fmla="*/ 593 h 593"/>
            </a:gdLst>
            <a:ahLst/>
            <a:cxnLst>
              <a:cxn ang="T10">
                <a:pos x="T0" y="T1"/>
              </a:cxn>
              <a:cxn ang="T11">
                <a:pos x="T2" y="T3"/>
              </a:cxn>
              <a:cxn ang="T12">
                <a:pos x="T4" y="T5"/>
              </a:cxn>
              <a:cxn ang="T13">
                <a:pos x="T6" y="T7"/>
              </a:cxn>
              <a:cxn ang="T14">
                <a:pos x="T8" y="T9"/>
              </a:cxn>
            </a:cxnLst>
            <a:rect l="T15" t="T16" r="T17" b="T18"/>
            <a:pathLst>
              <a:path w="1777" h="593">
                <a:moveTo>
                  <a:pt x="1777" y="593"/>
                </a:moveTo>
                <a:cubicBezTo>
                  <a:pt x="1707" y="552"/>
                  <a:pt x="1598" y="399"/>
                  <a:pt x="1357" y="354"/>
                </a:cubicBezTo>
                <a:cubicBezTo>
                  <a:pt x="1116" y="309"/>
                  <a:pt x="540" y="354"/>
                  <a:pt x="329" y="321"/>
                </a:cubicBezTo>
                <a:cubicBezTo>
                  <a:pt x="118" y="288"/>
                  <a:pt x="145" y="211"/>
                  <a:pt x="90" y="157"/>
                </a:cubicBezTo>
                <a:cubicBezTo>
                  <a:pt x="35" y="103"/>
                  <a:pt x="19" y="33"/>
                  <a:pt x="0" y="0"/>
                </a:cubicBezTo>
              </a:path>
            </a:pathLst>
          </a:custGeom>
          <a:noFill/>
          <a:ln w="19050" cap="flat" cmpd="sng">
            <a:solidFill>
              <a:srgbClr val="0066FF"/>
            </a:solidFill>
            <a:prstDash val="sysDot"/>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ja-JP" altLang="en-US" sz="1800">
              <a:solidFill>
                <a:prstClr val="black"/>
              </a:solidFill>
              <a:latin typeface="Garamond"/>
              <a:ea typeface="HGP教科書体"/>
            </a:endParaRPr>
          </a:p>
        </p:txBody>
      </p:sp>
      <p:sp>
        <p:nvSpPr>
          <p:cNvPr id="12319" name="Rectangle 45"/>
          <p:cNvSpPr>
            <a:spLocks noChangeArrowheads="1"/>
          </p:cNvSpPr>
          <p:nvPr/>
        </p:nvSpPr>
        <p:spPr bwMode="auto">
          <a:xfrm>
            <a:off x="4986338" y="2278064"/>
            <a:ext cx="565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fontAlgn="auto" hangingPunct="1">
              <a:spcBef>
                <a:spcPts val="0"/>
              </a:spcBef>
              <a:spcAft>
                <a:spcPts val="0"/>
              </a:spcAft>
            </a:pPr>
            <a:r>
              <a:rPr lang="en-US" altLang="ja-JP" sz="1000" b="1" i="1">
                <a:solidFill>
                  <a:srgbClr val="0066FF"/>
                </a:solidFill>
                <a:latin typeface="Calibri" panose="020F0502020204030204" pitchFamily="34" charset="0"/>
              </a:rPr>
              <a:t>Algorithm </a:t>
            </a:r>
          </a:p>
          <a:p>
            <a:pPr algn="ctr" eaLnBrk="1" fontAlgn="auto" hangingPunct="1">
              <a:spcBef>
                <a:spcPts val="0"/>
              </a:spcBef>
              <a:spcAft>
                <a:spcPts val="0"/>
              </a:spcAft>
            </a:pPr>
            <a:r>
              <a:rPr lang="en-US" altLang="ja-JP" sz="1000" b="1" i="1">
                <a:solidFill>
                  <a:srgbClr val="0066FF"/>
                </a:solidFill>
                <a:latin typeface="Calibri" panose="020F0502020204030204" pitchFamily="34" charset="0"/>
              </a:rPr>
              <a:t>feedback</a:t>
            </a:r>
          </a:p>
        </p:txBody>
      </p:sp>
      <p:sp>
        <p:nvSpPr>
          <p:cNvPr id="12320" name="Freeform 46"/>
          <p:cNvSpPr>
            <a:spLocks/>
          </p:cNvSpPr>
          <p:nvPr/>
        </p:nvSpPr>
        <p:spPr bwMode="auto">
          <a:xfrm>
            <a:off x="9147175" y="3689351"/>
            <a:ext cx="255588" cy="963613"/>
          </a:xfrm>
          <a:custGeom>
            <a:avLst/>
            <a:gdLst>
              <a:gd name="T0" fmla="*/ 2147483647 w 161"/>
              <a:gd name="T1" fmla="*/ 2147483647 h 607"/>
              <a:gd name="T2" fmla="*/ 2147483647 w 161"/>
              <a:gd name="T3" fmla="*/ 2147483647 h 607"/>
              <a:gd name="T4" fmla="*/ 2147483647 w 161"/>
              <a:gd name="T5" fmla="*/ 2147483647 h 607"/>
              <a:gd name="T6" fmla="*/ 0 w 161"/>
              <a:gd name="T7" fmla="*/ 0 h 607"/>
              <a:gd name="T8" fmla="*/ 0 60000 65536"/>
              <a:gd name="T9" fmla="*/ 0 60000 65536"/>
              <a:gd name="T10" fmla="*/ 0 60000 65536"/>
              <a:gd name="T11" fmla="*/ 0 60000 65536"/>
              <a:gd name="T12" fmla="*/ 0 w 161"/>
              <a:gd name="T13" fmla="*/ 0 h 607"/>
              <a:gd name="T14" fmla="*/ 161 w 161"/>
              <a:gd name="T15" fmla="*/ 607 h 607"/>
            </a:gdLst>
            <a:ahLst/>
            <a:cxnLst>
              <a:cxn ang="T8">
                <a:pos x="T0" y="T1"/>
              </a:cxn>
              <a:cxn ang="T9">
                <a:pos x="T2" y="T3"/>
              </a:cxn>
              <a:cxn ang="T10">
                <a:pos x="T4" y="T5"/>
              </a:cxn>
              <a:cxn ang="T11">
                <a:pos x="T6" y="T7"/>
              </a:cxn>
            </a:cxnLst>
            <a:rect l="T12" t="T13" r="T14" b="T15"/>
            <a:pathLst>
              <a:path w="161" h="607">
                <a:moveTo>
                  <a:pt x="6" y="607"/>
                </a:moveTo>
                <a:cubicBezTo>
                  <a:pt x="27" y="569"/>
                  <a:pt x="116" y="460"/>
                  <a:pt x="138" y="388"/>
                </a:cubicBezTo>
                <a:cubicBezTo>
                  <a:pt x="160" y="316"/>
                  <a:pt x="161" y="240"/>
                  <a:pt x="138" y="175"/>
                </a:cubicBezTo>
                <a:cubicBezTo>
                  <a:pt x="115" y="110"/>
                  <a:pt x="29" y="37"/>
                  <a:pt x="0" y="0"/>
                </a:cubicBezTo>
              </a:path>
            </a:pathLst>
          </a:custGeom>
          <a:noFill/>
          <a:ln w="19050" cap="flat" cmpd="sng">
            <a:solidFill>
              <a:srgbClr val="0066FF"/>
            </a:solidFill>
            <a:prstDash val="sysDot"/>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ja-JP" altLang="en-US" sz="1800">
              <a:solidFill>
                <a:prstClr val="black"/>
              </a:solidFill>
              <a:latin typeface="Garamond"/>
              <a:ea typeface="HGP教科書体"/>
            </a:endParaRPr>
          </a:p>
        </p:txBody>
      </p:sp>
      <p:sp>
        <p:nvSpPr>
          <p:cNvPr id="12321" name="Freeform 47"/>
          <p:cNvSpPr>
            <a:spLocks/>
          </p:cNvSpPr>
          <p:nvPr/>
        </p:nvSpPr>
        <p:spPr bwMode="auto">
          <a:xfrm>
            <a:off x="7135814" y="2763838"/>
            <a:ext cx="471487" cy="50800"/>
          </a:xfrm>
          <a:custGeom>
            <a:avLst/>
            <a:gdLst>
              <a:gd name="T0" fmla="*/ 2147483647 w 297"/>
              <a:gd name="T1" fmla="*/ 2147483647 h 32"/>
              <a:gd name="T2" fmla="*/ 2147483647 w 297"/>
              <a:gd name="T3" fmla="*/ 2147483647 h 32"/>
              <a:gd name="T4" fmla="*/ 0 w 297"/>
              <a:gd name="T5" fmla="*/ 2147483647 h 32"/>
              <a:gd name="T6" fmla="*/ 0 60000 65536"/>
              <a:gd name="T7" fmla="*/ 0 60000 65536"/>
              <a:gd name="T8" fmla="*/ 0 60000 65536"/>
              <a:gd name="T9" fmla="*/ 0 w 297"/>
              <a:gd name="T10" fmla="*/ 0 h 32"/>
              <a:gd name="T11" fmla="*/ 297 w 297"/>
              <a:gd name="T12" fmla="*/ 32 h 32"/>
            </a:gdLst>
            <a:ahLst/>
            <a:cxnLst>
              <a:cxn ang="T6">
                <a:pos x="T0" y="T1"/>
              </a:cxn>
              <a:cxn ang="T7">
                <a:pos x="T2" y="T3"/>
              </a:cxn>
              <a:cxn ang="T8">
                <a:pos x="T4" y="T5"/>
              </a:cxn>
            </a:cxnLst>
            <a:rect l="T9" t="T10" r="T11" b="T12"/>
            <a:pathLst>
              <a:path w="297" h="32">
                <a:moveTo>
                  <a:pt x="297" y="32"/>
                </a:moveTo>
                <a:cubicBezTo>
                  <a:pt x="276" y="27"/>
                  <a:pt x="220" y="2"/>
                  <a:pt x="171" y="1"/>
                </a:cubicBezTo>
                <a:cubicBezTo>
                  <a:pt x="122" y="0"/>
                  <a:pt x="36" y="22"/>
                  <a:pt x="0" y="27"/>
                </a:cubicBezTo>
              </a:path>
            </a:pathLst>
          </a:custGeom>
          <a:noFill/>
          <a:ln w="28575" cap="flat" cmpd="sng">
            <a:solidFill>
              <a:srgbClr val="FF3300">
                <a:alpha val="70195"/>
              </a:srgbClr>
            </a:solidFill>
            <a:prstDash val="solid"/>
            <a:round/>
            <a:headEnd type="arrow" w="sm" len="med"/>
            <a:tailEnd type="arrow" w="sm" len="me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ja-JP" altLang="en-US" sz="1800">
              <a:solidFill>
                <a:prstClr val="black"/>
              </a:solidFill>
              <a:latin typeface="Garamond"/>
              <a:ea typeface="HGP教科書体"/>
            </a:endParaRPr>
          </a:p>
        </p:txBody>
      </p:sp>
      <p:sp>
        <p:nvSpPr>
          <p:cNvPr id="12322" name="Freeform 49"/>
          <p:cNvSpPr>
            <a:spLocks/>
          </p:cNvSpPr>
          <p:nvPr/>
        </p:nvSpPr>
        <p:spPr bwMode="auto">
          <a:xfrm>
            <a:off x="7240588" y="5478463"/>
            <a:ext cx="457200" cy="42862"/>
          </a:xfrm>
          <a:custGeom>
            <a:avLst/>
            <a:gdLst>
              <a:gd name="T0" fmla="*/ 2147483647 w 288"/>
              <a:gd name="T1" fmla="*/ 2147483647 h 27"/>
              <a:gd name="T2" fmla="*/ 2147483647 w 288"/>
              <a:gd name="T3" fmla="*/ 2147483647 h 27"/>
              <a:gd name="T4" fmla="*/ 0 w 288"/>
              <a:gd name="T5" fmla="*/ 0 h 27"/>
              <a:gd name="T6" fmla="*/ 0 60000 65536"/>
              <a:gd name="T7" fmla="*/ 0 60000 65536"/>
              <a:gd name="T8" fmla="*/ 0 60000 65536"/>
              <a:gd name="T9" fmla="*/ 0 w 288"/>
              <a:gd name="T10" fmla="*/ 0 h 27"/>
              <a:gd name="T11" fmla="*/ 288 w 288"/>
              <a:gd name="T12" fmla="*/ 27 h 27"/>
            </a:gdLst>
            <a:ahLst/>
            <a:cxnLst>
              <a:cxn ang="T6">
                <a:pos x="T0" y="T1"/>
              </a:cxn>
              <a:cxn ang="T7">
                <a:pos x="T2" y="T3"/>
              </a:cxn>
              <a:cxn ang="T8">
                <a:pos x="T4" y="T5"/>
              </a:cxn>
            </a:cxnLst>
            <a:rect l="T9" t="T10" r="T11" b="T12"/>
            <a:pathLst>
              <a:path w="288" h="27">
                <a:moveTo>
                  <a:pt x="288" y="12"/>
                </a:moveTo>
                <a:cubicBezTo>
                  <a:pt x="264" y="14"/>
                  <a:pt x="192" y="27"/>
                  <a:pt x="144" y="25"/>
                </a:cubicBezTo>
                <a:cubicBezTo>
                  <a:pt x="96" y="23"/>
                  <a:pt x="30" y="5"/>
                  <a:pt x="0" y="0"/>
                </a:cubicBezTo>
              </a:path>
            </a:pathLst>
          </a:custGeom>
          <a:noFill/>
          <a:ln w="28575" cap="flat" cmpd="sng">
            <a:solidFill>
              <a:srgbClr val="FF3300">
                <a:alpha val="70195"/>
              </a:srgbClr>
            </a:solidFill>
            <a:prstDash val="solid"/>
            <a:round/>
            <a:headEnd type="arrow" w="sm" len="med"/>
            <a:tailEnd type="arrow" w="sm" len="me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ja-JP" altLang="en-US" sz="1800">
              <a:solidFill>
                <a:prstClr val="black"/>
              </a:solidFill>
              <a:latin typeface="Garamond"/>
              <a:ea typeface="HGP教科書体"/>
            </a:endParaRPr>
          </a:p>
        </p:txBody>
      </p:sp>
      <p:sp>
        <p:nvSpPr>
          <p:cNvPr id="12323" name="Freeform 50"/>
          <p:cNvSpPr>
            <a:spLocks/>
          </p:cNvSpPr>
          <p:nvPr/>
        </p:nvSpPr>
        <p:spPr bwMode="auto">
          <a:xfrm>
            <a:off x="4799014" y="3416300"/>
            <a:ext cx="693737" cy="1068388"/>
          </a:xfrm>
          <a:custGeom>
            <a:avLst/>
            <a:gdLst>
              <a:gd name="T0" fmla="*/ 2147483647 w 437"/>
              <a:gd name="T1" fmla="*/ 0 h 673"/>
              <a:gd name="T2" fmla="*/ 2147483647 w 437"/>
              <a:gd name="T3" fmla="*/ 2147483647 h 673"/>
              <a:gd name="T4" fmla="*/ 2147483647 w 437"/>
              <a:gd name="T5" fmla="*/ 2147483647 h 673"/>
              <a:gd name="T6" fmla="*/ 2147483647 w 437"/>
              <a:gd name="T7" fmla="*/ 2147483647 h 673"/>
              <a:gd name="T8" fmla="*/ 0 w 437"/>
              <a:gd name="T9" fmla="*/ 2147483647 h 673"/>
              <a:gd name="T10" fmla="*/ 0 60000 65536"/>
              <a:gd name="T11" fmla="*/ 0 60000 65536"/>
              <a:gd name="T12" fmla="*/ 0 60000 65536"/>
              <a:gd name="T13" fmla="*/ 0 60000 65536"/>
              <a:gd name="T14" fmla="*/ 0 60000 65536"/>
              <a:gd name="T15" fmla="*/ 0 w 437"/>
              <a:gd name="T16" fmla="*/ 0 h 673"/>
              <a:gd name="T17" fmla="*/ 437 w 437"/>
              <a:gd name="T18" fmla="*/ 673 h 673"/>
            </a:gdLst>
            <a:ahLst/>
            <a:cxnLst>
              <a:cxn ang="T10">
                <a:pos x="T0" y="T1"/>
              </a:cxn>
              <a:cxn ang="T11">
                <a:pos x="T2" y="T3"/>
              </a:cxn>
              <a:cxn ang="T12">
                <a:pos x="T4" y="T5"/>
              </a:cxn>
              <a:cxn ang="T13">
                <a:pos x="T6" y="T7"/>
              </a:cxn>
              <a:cxn ang="T14">
                <a:pos x="T8" y="T9"/>
              </a:cxn>
            </a:cxnLst>
            <a:rect l="T15" t="T16" r="T17" b="T18"/>
            <a:pathLst>
              <a:path w="437" h="673">
                <a:moveTo>
                  <a:pt x="437" y="0"/>
                </a:moveTo>
                <a:cubicBezTo>
                  <a:pt x="406" y="24"/>
                  <a:pt x="300" y="94"/>
                  <a:pt x="249" y="145"/>
                </a:cubicBezTo>
                <a:cubicBezTo>
                  <a:pt x="198" y="196"/>
                  <a:pt x="161" y="245"/>
                  <a:pt x="133" y="309"/>
                </a:cubicBezTo>
                <a:cubicBezTo>
                  <a:pt x="105" y="373"/>
                  <a:pt x="101" y="466"/>
                  <a:pt x="79" y="527"/>
                </a:cubicBezTo>
                <a:cubicBezTo>
                  <a:pt x="57" y="588"/>
                  <a:pt x="16" y="643"/>
                  <a:pt x="0" y="673"/>
                </a:cubicBezTo>
              </a:path>
            </a:pathLst>
          </a:custGeom>
          <a:noFill/>
          <a:ln w="28575" cap="flat" cmpd="sng">
            <a:solidFill>
              <a:srgbClr val="FF3300">
                <a:alpha val="70195"/>
              </a:srgbClr>
            </a:solidFill>
            <a:prstDash val="solid"/>
            <a:round/>
            <a:headEnd type="none" w="med" len="med"/>
            <a:tailEnd type="arrow" w="sm" len="me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ja-JP" altLang="en-US" sz="1800">
              <a:solidFill>
                <a:prstClr val="black"/>
              </a:solidFill>
              <a:latin typeface="Garamond"/>
              <a:ea typeface="HGP教科書体"/>
            </a:endParaRPr>
          </a:p>
        </p:txBody>
      </p:sp>
      <p:sp>
        <p:nvSpPr>
          <p:cNvPr id="12324" name="Freeform 51"/>
          <p:cNvSpPr>
            <a:spLocks/>
          </p:cNvSpPr>
          <p:nvPr/>
        </p:nvSpPr>
        <p:spPr bwMode="auto">
          <a:xfrm>
            <a:off x="5141914" y="5518151"/>
            <a:ext cx="447675" cy="41275"/>
          </a:xfrm>
          <a:custGeom>
            <a:avLst/>
            <a:gdLst>
              <a:gd name="T0" fmla="*/ 2147483647 w 282"/>
              <a:gd name="T1" fmla="*/ 0 h 26"/>
              <a:gd name="T2" fmla="*/ 2147483647 w 282"/>
              <a:gd name="T3" fmla="*/ 2147483647 h 26"/>
              <a:gd name="T4" fmla="*/ 0 w 282"/>
              <a:gd name="T5" fmla="*/ 2147483647 h 26"/>
              <a:gd name="T6" fmla="*/ 0 60000 65536"/>
              <a:gd name="T7" fmla="*/ 0 60000 65536"/>
              <a:gd name="T8" fmla="*/ 0 60000 65536"/>
              <a:gd name="T9" fmla="*/ 0 w 282"/>
              <a:gd name="T10" fmla="*/ 0 h 26"/>
              <a:gd name="T11" fmla="*/ 282 w 282"/>
              <a:gd name="T12" fmla="*/ 26 h 26"/>
            </a:gdLst>
            <a:ahLst/>
            <a:cxnLst>
              <a:cxn ang="T6">
                <a:pos x="T0" y="T1"/>
              </a:cxn>
              <a:cxn ang="T7">
                <a:pos x="T2" y="T3"/>
              </a:cxn>
              <a:cxn ang="T8">
                <a:pos x="T4" y="T5"/>
              </a:cxn>
            </a:cxnLst>
            <a:rect l="T9" t="T10" r="T11" b="T12"/>
            <a:pathLst>
              <a:path w="282" h="26">
                <a:moveTo>
                  <a:pt x="282" y="0"/>
                </a:moveTo>
                <a:cubicBezTo>
                  <a:pt x="258" y="4"/>
                  <a:pt x="185" y="24"/>
                  <a:pt x="138" y="25"/>
                </a:cubicBezTo>
                <a:cubicBezTo>
                  <a:pt x="91" y="26"/>
                  <a:pt x="29" y="10"/>
                  <a:pt x="0" y="6"/>
                </a:cubicBezTo>
              </a:path>
            </a:pathLst>
          </a:custGeom>
          <a:noFill/>
          <a:ln w="28575" cap="flat" cmpd="sng">
            <a:solidFill>
              <a:srgbClr val="FF3300">
                <a:alpha val="70195"/>
              </a:srgbClr>
            </a:solidFill>
            <a:prstDash val="solid"/>
            <a:round/>
            <a:headEnd type="none" w="med" len="med"/>
            <a:tailEnd type="arrow" w="sm" len="me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ja-JP" altLang="en-US" sz="1800">
              <a:solidFill>
                <a:prstClr val="black"/>
              </a:solidFill>
              <a:latin typeface="Garamond"/>
              <a:ea typeface="HGP教科書体"/>
            </a:endParaRPr>
          </a:p>
        </p:txBody>
      </p:sp>
      <p:sp>
        <p:nvSpPr>
          <p:cNvPr id="12325" name="Freeform 52"/>
          <p:cNvSpPr>
            <a:spLocks/>
          </p:cNvSpPr>
          <p:nvPr/>
        </p:nvSpPr>
        <p:spPr bwMode="auto">
          <a:xfrm>
            <a:off x="5141913" y="2894013"/>
            <a:ext cx="387350" cy="49212"/>
          </a:xfrm>
          <a:custGeom>
            <a:avLst/>
            <a:gdLst>
              <a:gd name="T0" fmla="*/ 2147483647 w 244"/>
              <a:gd name="T1" fmla="*/ 2147483647 h 31"/>
              <a:gd name="T2" fmla="*/ 2147483647 w 244"/>
              <a:gd name="T3" fmla="*/ 0 h 31"/>
              <a:gd name="T4" fmla="*/ 0 w 244"/>
              <a:gd name="T5" fmla="*/ 2147483647 h 31"/>
              <a:gd name="T6" fmla="*/ 0 60000 65536"/>
              <a:gd name="T7" fmla="*/ 0 60000 65536"/>
              <a:gd name="T8" fmla="*/ 0 60000 65536"/>
              <a:gd name="T9" fmla="*/ 0 w 244"/>
              <a:gd name="T10" fmla="*/ 0 h 31"/>
              <a:gd name="T11" fmla="*/ 244 w 244"/>
              <a:gd name="T12" fmla="*/ 31 h 31"/>
            </a:gdLst>
            <a:ahLst/>
            <a:cxnLst>
              <a:cxn ang="T6">
                <a:pos x="T0" y="T1"/>
              </a:cxn>
              <a:cxn ang="T7">
                <a:pos x="T2" y="T3"/>
              </a:cxn>
              <a:cxn ang="T8">
                <a:pos x="T4" y="T5"/>
              </a:cxn>
            </a:cxnLst>
            <a:rect l="T9" t="T10" r="T11" b="T12"/>
            <a:pathLst>
              <a:path w="244" h="31">
                <a:moveTo>
                  <a:pt x="244" y="31"/>
                </a:moveTo>
                <a:cubicBezTo>
                  <a:pt x="225" y="26"/>
                  <a:pt x="172" y="0"/>
                  <a:pt x="131" y="0"/>
                </a:cubicBezTo>
                <a:cubicBezTo>
                  <a:pt x="90" y="0"/>
                  <a:pt x="27" y="25"/>
                  <a:pt x="0" y="31"/>
                </a:cubicBezTo>
              </a:path>
            </a:pathLst>
          </a:custGeom>
          <a:noFill/>
          <a:ln w="28575" cap="flat" cmpd="sng">
            <a:solidFill>
              <a:srgbClr val="FF3300">
                <a:alpha val="70195"/>
              </a:srgbClr>
            </a:solidFill>
            <a:prstDash val="solid"/>
            <a:round/>
            <a:headEnd type="none" w="sm" len="med"/>
            <a:tailEnd type="arrow" w="sm" len="me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ja-JP" altLang="en-US" sz="1800">
              <a:solidFill>
                <a:prstClr val="black"/>
              </a:solidFill>
              <a:latin typeface="Garamond"/>
              <a:ea typeface="HGP教科書体"/>
            </a:endParaRPr>
          </a:p>
        </p:txBody>
      </p:sp>
      <p:sp>
        <p:nvSpPr>
          <p:cNvPr id="12326" name="Freeform 53"/>
          <p:cNvSpPr>
            <a:spLocks/>
          </p:cNvSpPr>
          <p:nvPr/>
        </p:nvSpPr>
        <p:spPr bwMode="auto">
          <a:xfrm>
            <a:off x="5132388" y="2773363"/>
            <a:ext cx="406400" cy="44450"/>
          </a:xfrm>
          <a:custGeom>
            <a:avLst/>
            <a:gdLst>
              <a:gd name="T0" fmla="*/ 0 w 250"/>
              <a:gd name="T1" fmla="*/ 2147483647 h 33"/>
              <a:gd name="T2" fmla="*/ 2147483647 w 250"/>
              <a:gd name="T3" fmla="*/ 2147483647 h 33"/>
              <a:gd name="T4" fmla="*/ 2147483647 w 250"/>
              <a:gd name="T5" fmla="*/ 2147483647 h 33"/>
              <a:gd name="T6" fmla="*/ 0 60000 65536"/>
              <a:gd name="T7" fmla="*/ 0 60000 65536"/>
              <a:gd name="T8" fmla="*/ 0 60000 65536"/>
              <a:gd name="T9" fmla="*/ 0 w 250"/>
              <a:gd name="T10" fmla="*/ 0 h 33"/>
              <a:gd name="T11" fmla="*/ 250 w 250"/>
              <a:gd name="T12" fmla="*/ 33 h 33"/>
            </a:gdLst>
            <a:ahLst/>
            <a:cxnLst>
              <a:cxn ang="T6">
                <a:pos x="T0" y="T1"/>
              </a:cxn>
              <a:cxn ang="T7">
                <a:pos x="T2" y="T3"/>
              </a:cxn>
              <a:cxn ang="T8">
                <a:pos x="T4" y="T5"/>
              </a:cxn>
            </a:cxnLst>
            <a:rect l="T9" t="T10" r="T11" b="T12"/>
            <a:pathLst>
              <a:path w="250" h="33">
                <a:moveTo>
                  <a:pt x="0" y="33"/>
                </a:moveTo>
                <a:cubicBezTo>
                  <a:pt x="20" y="28"/>
                  <a:pt x="77" y="4"/>
                  <a:pt x="119" y="2"/>
                </a:cubicBezTo>
                <a:cubicBezTo>
                  <a:pt x="161" y="0"/>
                  <a:pt x="223" y="16"/>
                  <a:pt x="250" y="20"/>
                </a:cubicBezTo>
              </a:path>
            </a:pathLst>
          </a:custGeom>
          <a:noFill/>
          <a:ln w="19050" cap="flat" cmpd="sng">
            <a:solidFill>
              <a:srgbClr val="0066FF"/>
            </a:solidFill>
            <a:prstDash val="sysDot"/>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ja-JP" altLang="en-US" sz="1800">
              <a:solidFill>
                <a:prstClr val="black"/>
              </a:solidFill>
              <a:latin typeface="Garamond"/>
              <a:ea typeface="HGP教科書体"/>
            </a:endParaRPr>
          </a:p>
        </p:txBody>
      </p:sp>
      <p:sp>
        <p:nvSpPr>
          <p:cNvPr id="12327" name="Freeform 55"/>
          <p:cNvSpPr>
            <a:spLocks/>
          </p:cNvSpPr>
          <p:nvPr/>
        </p:nvSpPr>
        <p:spPr bwMode="auto">
          <a:xfrm>
            <a:off x="5141913" y="3768726"/>
            <a:ext cx="2614612" cy="1063625"/>
          </a:xfrm>
          <a:custGeom>
            <a:avLst/>
            <a:gdLst>
              <a:gd name="T0" fmla="*/ 0 w 1647"/>
              <a:gd name="T1" fmla="*/ 2147483647 h 670"/>
              <a:gd name="T2" fmla="*/ 2147483647 w 1647"/>
              <a:gd name="T3" fmla="*/ 2147483647 h 670"/>
              <a:gd name="T4" fmla="*/ 2147483647 w 1647"/>
              <a:gd name="T5" fmla="*/ 2147483647 h 670"/>
              <a:gd name="T6" fmla="*/ 2147483647 w 1647"/>
              <a:gd name="T7" fmla="*/ 2147483647 h 670"/>
              <a:gd name="T8" fmla="*/ 2147483647 w 1647"/>
              <a:gd name="T9" fmla="*/ 0 h 670"/>
              <a:gd name="T10" fmla="*/ 0 60000 65536"/>
              <a:gd name="T11" fmla="*/ 0 60000 65536"/>
              <a:gd name="T12" fmla="*/ 0 60000 65536"/>
              <a:gd name="T13" fmla="*/ 0 60000 65536"/>
              <a:gd name="T14" fmla="*/ 0 60000 65536"/>
              <a:gd name="T15" fmla="*/ 0 w 1647"/>
              <a:gd name="T16" fmla="*/ 0 h 670"/>
              <a:gd name="T17" fmla="*/ 1647 w 1647"/>
              <a:gd name="T18" fmla="*/ 670 h 670"/>
            </a:gdLst>
            <a:ahLst/>
            <a:cxnLst>
              <a:cxn ang="T10">
                <a:pos x="T0" y="T1"/>
              </a:cxn>
              <a:cxn ang="T11">
                <a:pos x="T2" y="T3"/>
              </a:cxn>
              <a:cxn ang="T12">
                <a:pos x="T4" y="T5"/>
              </a:cxn>
              <a:cxn ang="T13">
                <a:pos x="T6" y="T7"/>
              </a:cxn>
              <a:cxn ang="T14">
                <a:pos x="T8" y="T9"/>
              </a:cxn>
            </a:cxnLst>
            <a:rect l="T15" t="T16" r="T17" b="T18"/>
            <a:pathLst>
              <a:path w="1647" h="670">
                <a:moveTo>
                  <a:pt x="0" y="670"/>
                </a:moveTo>
                <a:cubicBezTo>
                  <a:pt x="79" y="629"/>
                  <a:pt x="251" y="482"/>
                  <a:pt x="476" y="426"/>
                </a:cubicBezTo>
                <a:cubicBezTo>
                  <a:pt x="701" y="370"/>
                  <a:pt x="1171" y="386"/>
                  <a:pt x="1352" y="332"/>
                </a:cubicBezTo>
                <a:cubicBezTo>
                  <a:pt x="1533" y="278"/>
                  <a:pt x="1516" y="155"/>
                  <a:pt x="1565" y="100"/>
                </a:cubicBezTo>
                <a:cubicBezTo>
                  <a:pt x="1614" y="45"/>
                  <a:pt x="1630" y="21"/>
                  <a:pt x="1647" y="0"/>
                </a:cubicBezTo>
              </a:path>
            </a:pathLst>
          </a:custGeom>
          <a:noFill/>
          <a:ln w="28575" cap="flat" cmpd="sng">
            <a:solidFill>
              <a:srgbClr val="FF3300">
                <a:alpha val="70195"/>
              </a:srgbClr>
            </a:solidFill>
            <a:prstDash val="solid"/>
            <a:round/>
            <a:headEnd type="arrow" w="sm" len="med"/>
            <a:tailEnd type="arrow" w="sm" len="me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ja-JP" altLang="en-US" sz="1800">
              <a:solidFill>
                <a:prstClr val="black"/>
              </a:solidFill>
              <a:latin typeface="Garamond"/>
              <a:ea typeface="HGP教科書体"/>
            </a:endParaRPr>
          </a:p>
        </p:txBody>
      </p:sp>
      <p:sp>
        <p:nvSpPr>
          <p:cNvPr id="12328" name="Freeform 56"/>
          <p:cNvSpPr>
            <a:spLocks/>
          </p:cNvSpPr>
          <p:nvPr/>
        </p:nvSpPr>
        <p:spPr bwMode="auto">
          <a:xfrm>
            <a:off x="9058276" y="3778250"/>
            <a:ext cx="288925" cy="736600"/>
          </a:xfrm>
          <a:custGeom>
            <a:avLst/>
            <a:gdLst>
              <a:gd name="T0" fmla="*/ 0 w 182"/>
              <a:gd name="T1" fmla="*/ 2147483647 h 464"/>
              <a:gd name="T2" fmla="*/ 2147483647 w 182"/>
              <a:gd name="T3" fmla="*/ 2147483647 h 464"/>
              <a:gd name="T4" fmla="*/ 2147483647 w 182"/>
              <a:gd name="T5" fmla="*/ 2147483647 h 464"/>
              <a:gd name="T6" fmla="*/ 2147483647 w 182"/>
              <a:gd name="T7" fmla="*/ 0 h 464"/>
              <a:gd name="T8" fmla="*/ 0 60000 65536"/>
              <a:gd name="T9" fmla="*/ 0 60000 65536"/>
              <a:gd name="T10" fmla="*/ 0 60000 65536"/>
              <a:gd name="T11" fmla="*/ 0 60000 65536"/>
              <a:gd name="T12" fmla="*/ 0 w 182"/>
              <a:gd name="T13" fmla="*/ 0 h 464"/>
              <a:gd name="T14" fmla="*/ 182 w 182"/>
              <a:gd name="T15" fmla="*/ 464 h 464"/>
            </a:gdLst>
            <a:ahLst/>
            <a:cxnLst>
              <a:cxn ang="T8">
                <a:pos x="T0" y="T1"/>
              </a:cxn>
              <a:cxn ang="T9">
                <a:pos x="T2" y="T3"/>
              </a:cxn>
              <a:cxn ang="T10">
                <a:pos x="T4" y="T5"/>
              </a:cxn>
              <a:cxn ang="T11">
                <a:pos x="T6" y="T7"/>
              </a:cxn>
            </a:cxnLst>
            <a:rect l="T12" t="T13" r="T14" b="T15"/>
            <a:pathLst>
              <a:path w="182" h="464">
                <a:moveTo>
                  <a:pt x="0" y="464"/>
                </a:moveTo>
                <a:cubicBezTo>
                  <a:pt x="26" y="436"/>
                  <a:pt x="130" y="349"/>
                  <a:pt x="156" y="295"/>
                </a:cubicBezTo>
                <a:cubicBezTo>
                  <a:pt x="182" y="241"/>
                  <a:pt x="181" y="187"/>
                  <a:pt x="156" y="138"/>
                </a:cubicBezTo>
                <a:cubicBezTo>
                  <a:pt x="131" y="89"/>
                  <a:pt x="37" y="29"/>
                  <a:pt x="6" y="0"/>
                </a:cubicBezTo>
              </a:path>
            </a:pathLst>
          </a:custGeom>
          <a:noFill/>
          <a:ln w="28575" cap="flat" cmpd="sng">
            <a:solidFill>
              <a:srgbClr val="FF3300">
                <a:alpha val="70195"/>
              </a:srgbClr>
            </a:solidFill>
            <a:prstDash val="solid"/>
            <a:round/>
            <a:headEnd type="arrow" w="sm" len="med"/>
            <a:tailEnd type="arrow" w="sm" len="me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ja-JP" altLang="en-US" sz="1800">
              <a:solidFill>
                <a:prstClr val="black"/>
              </a:solidFill>
              <a:latin typeface="Garamond"/>
              <a:ea typeface="HGP教科書体"/>
            </a:endParaRPr>
          </a:p>
        </p:txBody>
      </p:sp>
      <p:sp>
        <p:nvSpPr>
          <p:cNvPr id="12329" name="Freeform 57"/>
          <p:cNvSpPr>
            <a:spLocks/>
          </p:cNvSpPr>
          <p:nvPr/>
        </p:nvSpPr>
        <p:spPr bwMode="auto">
          <a:xfrm>
            <a:off x="5029201" y="3538538"/>
            <a:ext cx="665163" cy="1154112"/>
          </a:xfrm>
          <a:custGeom>
            <a:avLst/>
            <a:gdLst>
              <a:gd name="T0" fmla="*/ 2147483647 w 419"/>
              <a:gd name="T1" fmla="*/ 0 h 727"/>
              <a:gd name="T2" fmla="*/ 2147483647 w 419"/>
              <a:gd name="T3" fmla="*/ 2147483647 h 727"/>
              <a:gd name="T4" fmla="*/ 2147483647 w 419"/>
              <a:gd name="T5" fmla="*/ 2147483647 h 727"/>
              <a:gd name="T6" fmla="*/ 2147483647 w 419"/>
              <a:gd name="T7" fmla="*/ 2147483647 h 727"/>
              <a:gd name="T8" fmla="*/ 0 60000 65536"/>
              <a:gd name="T9" fmla="*/ 0 60000 65536"/>
              <a:gd name="T10" fmla="*/ 0 60000 65536"/>
              <a:gd name="T11" fmla="*/ 0 60000 65536"/>
              <a:gd name="T12" fmla="*/ 0 w 419"/>
              <a:gd name="T13" fmla="*/ 0 h 727"/>
              <a:gd name="T14" fmla="*/ 419 w 419"/>
              <a:gd name="T15" fmla="*/ 727 h 727"/>
            </a:gdLst>
            <a:ahLst/>
            <a:cxnLst>
              <a:cxn ang="T8">
                <a:pos x="T0" y="T1"/>
              </a:cxn>
              <a:cxn ang="T9">
                <a:pos x="T2" y="T3"/>
              </a:cxn>
              <a:cxn ang="T10">
                <a:pos x="T4" y="T5"/>
              </a:cxn>
              <a:cxn ang="T11">
                <a:pos x="T6" y="T7"/>
              </a:cxn>
            </a:cxnLst>
            <a:rect l="T12" t="T13" r="T14" b="T15"/>
            <a:pathLst>
              <a:path w="419" h="727">
                <a:moveTo>
                  <a:pt x="340" y="0"/>
                </a:moveTo>
                <a:cubicBezTo>
                  <a:pt x="295" y="39"/>
                  <a:pt x="116" y="156"/>
                  <a:pt x="69" y="234"/>
                </a:cubicBezTo>
                <a:cubicBezTo>
                  <a:pt x="22" y="312"/>
                  <a:pt x="0" y="388"/>
                  <a:pt x="58" y="470"/>
                </a:cubicBezTo>
                <a:cubicBezTo>
                  <a:pt x="116" y="552"/>
                  <a:pt x="344" y="674"/>
                  <a:pt x="419" y="727"/>
                </a:cubicBezTo>
              </a:path>
            </a:pathLst>
          </a:custGeom>
          <a:noFill/>
          <a:ln w="28575" cap="flat" cmpd="sng">
            <a:solidFill>
              <a:srgbClr val="FF3300">
                <a:alpha val="70195"/>
              </a:srgbClr>
            </a:solidFill>
            <a:prstDash val="solid"/>
            <a:round/>
            <a:headEnd type="none" w="med" len="med"/>
            <a:tailEnd type="arrow" w="sm" len="me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ja-JP" altLang="en-US" sz="1800">
              <a:solidFill>
                <a:prstClr val="black"/>
              </a:solidFill>
              <a:latin typeface="Garamond"/>
              <a:ea typeface="HGP教科書体"/>
            </a:endParaRPr>
          </a:p>
        </p:txBody>
      </p:sp>
      <p:sp>
        <p:nvSpPr>
          <p:cNvPr id="12330" name="Freeform 58"/>
          <p:cNvSpPr>
            <a:spLocks/>
          </p:cNvSpPr>
          <p:nvPr/>
        </p:nvSpPr>
        <p:spPr bwMode="auto">
          <a:xfrm>
            <a:off x="7167563" y="2882901"/>
            <a:ext cx="406400" cy="42863"/>
          </a:xfrm>
          <a:custGeom>
            <a:avLst/>
            <a:gdLst>
              <a:gd name="T0" fmla="*/ 2147483647 w 256"/>
              <a:gd name="T1" fmla="*/ 2147483647 h 27"/>
              <a:gd name="T2" fmla="*/ 2147483647 w 256"/>
              <a:gd name="T3" fmla="*/ 2147483647 h 27"/>
              <a:gd name="T4" fmla="*/ 0 w 256"/>
              <a:gd name="T5" fmla="*/ 2147483647 h 27"/>
              <a:gd name="T6" fmla="*/ 0 60000 65536"/>
              <a:gd name="T7" fmla="*/ 0 60000 65536"/>
              <a:gd name="T8" fmla="*/ 0 60000 65536"/>
              <a:gd name="T9" fmla="*/ 0 w 256"/>
              <a:gd name="T10" fmla="*/ 0 h 27"/>
              <a:gd name="T11" fmla="*/ 256 w 256"/>
              <a:gd name="T12" fmla="*/ 27 h 27"/>
            </a:gdLst>
            <a:ahLst/>
            <a:cxnLst>
              <a:cxn ang="T6">
                <a:pos x="T0" y="T1"/>
              </a:cxn>
              <a:cxn ang="T7">
                <a:pos x="T2" y="T3"/>
              </a:cxn>
              <a:cxn ang="T8">
                <a:pos x="T4" y="T5"/>
              </a:cxn>
            </a:cxnLst>
            <a:rect l="T9" t="T10" r="T11" b="T12"/>
            <a:pathLst>
              <a:path w="256" h="27">
                <a:moveTo>
                  <a:pt x="256" y="15"/>
                </a:moveTo>
                <a:cubicBezTo>
                  <a:pt x="238" y="13"/>
                  <a:pt x="190" y="0"/>
                  <a:pt x="147" y="2"/>
                </a:cubicBezTo>
                <a:cubicBezTo>
                  <a:pt x="104" y="4"/>
                  <a:pt x="31" y="22"/>
                  <a:pt x="0" y="27"/>
                </a:cubicBezTo>
              </a:path>
            </a:pathLst>
          </a:custGeom>
          <a:noFill/>
          <a:ln w="19050" cap="flat" cmpd="sng">
            <a:solidFill>
              <a:srgbClr val="0066FF"/>
            </a:solidFill>
            <a:prstDash val="sysDot"/>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ja-JP" altLang="en-US" sz="1800">
              <a:solidFill>
                <a:prstClr val="black"/>
              </a:solidFill>
              <a:latin typeface="Garamond"/>
              <a:ea typeface="HGP教科書体"/>
            </a:endParaRPr>
          </a:p>
        </p:txBody>
      </p:sp>
      <p:sp>
        <p:nvSpPr>
          <p:cNvPr id="12331" name="Rectangle 59"/>
          <p:cNvSpPr>
            <a:spLocks noChangeArrowheads="1"/>
          </p:cNvSpPr>
          <p:nvPr/>
        </p:nvSpPr>
        <p:spPr bwMode="auto">
          <a:xfrm>
            <a:off x="5091113" y="5564189"/>
            <a:ext cx="671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fontAlgn="auto" hangingPunct="1">
              <a:spcBef>
                <a:spcPts val="0"/>
              </a:spcBef>
              <a:spcAft>
                <a:spcPts val="0"/>
              </a:spcAft>
            </a:pPr>
            <a:r>
              <a:rPr lang="en-US" altLang="ja-JP" sz="1000" b="1" i="1">
                <a:solidFill>
                  <a:srgbClr val="FF3300"/>
                </a:solidFill>
                <a:latin typeface="Calibri" panose="020F0502020204030204" pitchFamily="34" charset="0"/>
              </a:rPr>
              <a:t>Geophysical </a:t>
            </a:r>
          </a:p>
          <a:p>
            <a:pPr algn="ctr" eaLnBrk="1" fontAlgn="auto" hangingPunct="1">
              <a:spcBef>
                <a:spcPts val="0"/>
              </a:spcBef>
              <a:spcAft>
                <a:spcPts val="0"/>
              </a:spcAft>
            </a:pPr>
            <a:r>
              <a:rPr lang="en-US" altLang="ja-JP" sz="1000" b="1" i="1">
                <a:solidFill>
                  <a:srgbClr val="FF3300"/>
                </a:solidFill>
                <a:latin typeface="Calibri" panose="020F0502020204030204" pitchFamily="34" charset="0"/>
              </a:rPr>
              <a:t>connection</a:t>
            </a:r>
          </a:p>
        </p:txBody>
      </p:sp>
      <p:sp>
        <p:nvSpPr>
          <p:cNvPr id="12332" name="Freeform 60"/>
          <p:cNvSpPr>
            <a:spLocks/>
          </p:cNvSpPr>
          <p:nvPr/>
        </p:nvSpPr>
        <p:spPr bwMode="auto">
          <a:xfrm>
            <a:off x="3625850" y="3829050"/>
            <a:ext cx="84138" cy="674688"/>
          </a:xfrm>
          <a:custGeom>
            <a:avLst/>
            <a:gdLst>
              <a:gd name="T0" fmla="*/ 2147483647 w 53"/>
              <a:gd name="T1" fmla="*/ 0 h 425"/>
              <a:gd name="T2" fmla="*/ 2147483647 w 53"/>
              <a:gd name="T3" fmla="*/ 2147483647 h 425"/>
              <a:gd name="T4" fmla="*/ 2147483647 w 53"/>
              <a:gd name="T5" fmla="*/ 2147483647 h 425"/>
              <a:gd name="T6" fmla="*/ 0 60000 65536"/>
              <a:gd name="T7" fmla="*/ 0 60000 65536"/>
              <a:gd name="T8" fmla="*/ 0 60000 65536"/>
              <a:gd name="T9" fmla="*/ 0 w 53"/>
              <a:gd name="T10" fmla="*/ 0 h 425"/>
              <a:gd name="T11" fmla="*/ 53 w 53"/>
              <a:gd name="T12" fmla="*/ 425 h 425"/>
            </a:gdLst>
            <a:ahLst/>
            <a:cxnLst>
              <a:cxn ang="T6">
                <a:pos x="T0" y="T1"/>
              </a:cxn>
              <a:cxn ang="T7">
                <a:pos x="T2" y="T3"/>
              </a:cxn>
              <a:cxn ang="T8">
                <a:pos x="T4" y="T5"/>
              </a:cxn>
            </a:cxnLst>
            <a:rect l="T9" t="T10" r="T11" b="T12"/>
            <a:pathLst>
              <a:path w="53" h="425">
                <a:moveTo>
                  <a:pt x="35" y="0"/>
                </a:moveTo>
                <a:cubicBezTo>
                  <a:pt x="30" y="35"/>
                  <a:pt x="0" y="141"/>
                  <a:pt x="3" y="212"/>
                </a:cubicBezTo>
                <a:cubicBezTo>
                  <a:pt x="6" y="283"/>
                  <a:pt x="43" y="381"/>
                  <a:pt x="53" y="425"/>
                </a:cubicBezTo>
              </a:path>
            </a:pathLst>
          </a:custGeom>
          <a:noFill/>
          <a:ln w="28575" cap="flat" cmpd="sng">
            <a:solidFill>
              <a:srgbClr val="FF3300">
                <a:alpha val="70195"/>
              </a:srgbClr>
            </a:solidFill>
            <a:prstDash val="solid"/>
            <a:round/>
            <a:headEnd type="arrow" w="sm" len="med"/>
            <a:tailEnd type="none" w="sm" len="me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ja-JP" altLang="en-US" sz="1800">
              <a:solidFill>
                <a:prstClr val="black"/>
              </a:solidFill>
              <a:latin typeface="Garamond"/>
              <a:ea typeface="HGP教科書体"/>
            </a:endParaRPr>
          </a:p>
        </p:txBody>
      </p:sp>
      <p:sp>
        <p:nvSpPr>
          <p:cNvPr id="12333" name="Text Box 13"/>
          <p:cNvSpPr txBox="1">
            <a:spLocks noChangeArrowheads="1"/>
          </p:cNvSpPr>
          <p:nvPr/>
        </p:nvSpPr>
        <p:spPr bwMode="auto">
          <a:xfrm>
            <a:off x="1263650" y="4051301"/>
            <a:ext cx="1169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000" rIns="5400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50000"/>
              </a:spcBef>
              <a:spcAft>
                <a:spcPts val="0"/>
              </a:spcAft>
            </a:pPr>
            <a:r>
              <a:rPr lang="en-US" altLang="ja-JP" sz="1200" dirty="0">
                <a:solidFill>
                  <a:srgbClr val="0066FF"/>
                </a:solidFill>
                <a:latin typeface="Calibri" panose="020F0502020204030204" pitchFamily="34" charset="0"/>
              </a:rPr>
              <a:t>NPP/VIIRS</a:t>
            </a:r>
          </a:p>
        </p:txBody>
      </p:sp>
      <p:sp>
        <p:nvSpPr>
          <p:cNvPr id="12334" name="Text Box 13"/>
          <p:cNvSpPr txBox="1">
            <a:spLocks noChangeArrowheads="1"/>
          </p:cNvSpPr>
          <p:nvPr/>
        </p:nvSpPr>
        <p:spPr bwMode="auto">
          <a:xfrm>
            <a:off x="1130300" y="5251451"/>
            <a:ext cx="1333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000" rIns="5400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50000"/>
              </a:spcBef>
              <a:spcAft>
                <a:spcPts val="0"/>
              </a:spcAft>
            </a:pPr>
            <a:r>
              <a:rPr lang="en-US" altLang="ja-JP" sz="1200">
                <a:solidFill>
                  <a:srgbClr val="0066FF"/>
                </a:solidFill>
                <a:latin typeface="Calibri" panose="020F0502020204030204" pitchFamily="34" charset="0"/>
              </a:rPr>
              <a:t>Sentinel-3/ OLCI</a:t>
            </a:r>
          </a:p>
        </p:txBody>
      </p:sp>
      <p:sp>
        <p:nvSpPr>
          <p:cNvPr id="12335" name="右矢印 53"/>
          <p:cNvSpPr>
            <a:spLocks noChangeArrowheads="1"/>
          </p:cNvSpPr>
          <p:nvPr/>
        </p:nvSpPr>
        <p:spPr bwMode="auto">
          <a:xfrm>
            <a:off x="2152650" y="4451350"/>
            <a:ext cx="1155700" cy="533400"/>
          </a:xfrm>
          <a:prstGeom prst="rightArrow">
            <a:avLst>
              <a:gd name="adj1" fmla="val 50000"/>
              <a:gd name="adj2" fmla="val 50004"/>
            </a:avLst>
          </a:prstGeom>
          <a:solidFill>
            <a:srgbClr val="FF99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ts val="0"/>
              </a:spcBef>
              <a:spcAft>
                <a:spcPts val="0"/>
              </a:spcAft>
            </a:pPr>
            <a:endParaRPr lang="ja-JP" altLang="en-US" sz="1800">
              <a:solidFill>
                <a:prstClr val="black"/>
              </a:solidFill>
              <a:latin typeface="Calibri" panose="020F0502020204030204" pitchFamily="34" charset="0"/>
            </a:endParaRPr>
          </a:p>
        </p:txBody>
      </p:sp>
      <p:sp>
        <p:nvSpPr>
          <p:cNvPr id="12336" name="右矢印 54"/>
          <p:cNvSpPr>
            <a:spLocks noChangeArrowheads="1"/>
          </p:cNvSpPr>
          <p:nvPr/>
        </p:nvSpPr>
        <p:spPr bwMode="auto">
          <a:xfrm rot="2608174">
            <a:off x="2214564" y="3744913"/>
            <a:ext cx="1214437" cy="533400"/>
          </a:xfrm>
          <a:prstGeom prst="rightArrow">
            <a:avLst>
              <a:gd name="adj1" fmla="val 50000"/>
              <a:gd name="adj2" fmla="val 50015"/>
            </a:avLst>
          </a:prstGeom>
          <a:solidFill>
            <a:srgbClr val="0066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ts val="0"/>
              </a:spcBef>
              <a:spcAft>
                <a:spcPts val="0"/>
              </a:spcAft>
            </a:pPr>
            <a:endParaRPr lang="ja-JP" altLang="en-US" sz="1800">
              <a:solidFill>
                <a:prstClr val="black"/>
              </a:solidFill>
              <a:latin typeface="Calibri" panose="020F0502020204030204" pitchFamily="34" charset="0"/>
            </a:endParaRPr>
          </a:p>
        </p:txBody>
      </p:sp>
      <p:sp>
        <p:nvSpPr>
          <p:cNvPr id="12337" name="右矢印 55"/>
          <p:cNvSpPr>
            <a:spLocks noChangeArrowheads="1"/>
          </p:cNvSpPr>
          <p:nvPr/>
        </p:nvSpPr>
        <p:spPr bwMode="auto">
          <a:xfrm rot="-2178576">
            <a:off x="2141538" y="5143500"/>
            <a:ext cx="1287462" cy="533400"/>
          </a:xfrm>
          <a:prstGeom prst="rightArrow">
            <a:avLst>
              <a:gd name="adj1" fmla="val 50000"/>
              <a:gd name="adj2" fmla="val 49961"/>
            </a:avLst>
          </a:prstGeom>
          <a:solidFill>
            <a:srgbClr val="0099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ts val="0"/>
              </a:spcBef>
              <a:spcAft>
                <a:spcPts val="0"/>
              </a:spcAft>
            </a:pPr>
            <a:endParaRPr lang="ja-JP" altLang="en-US" sz="1800">
              <a:solidFill>
                <a:prstClr val="black"/>
              </a:solidFill>
              <a:latin typeface="Calibri" panose="020F0502020204030204" pitchFamily="34" charset="0"/>
            </a:endParaRPr>
          </a:p>
        </p:txBody>
      </p:sp>
      <p:sp>
        <p:nvSpPr>
          <p:cNvPr id="12338" name="Text Box 15"/>
          <p:cNvSpPr txBox="1">
            <a:spLocks noChangeArrowheads="1"/>
          </p:cNvSpPr>
          <p:nvPr/>
        </p:nvSpPr>
        <p:spPr bwMode="auto">
          <a:xfrm>
            <a:off x="2419350" y="4362451"/>
            <a:ext cx="1022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000" rIns="5400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50000"/>
              </a:spcBef>
              <a:spcAft>
                <a:spcPts val="0"/>
              </a:spcAft>
            </a:pPr>
            <a:r>
              <a:rPr lang="en-US" altLang="ja-JP" sz="1200" b="1" i="1" dirty="0">
                <a:solidFill>
                  <a:prstClr val="black"/>
                </a:solidFill>
                <a:cs typeface="Arial" panose="020B0604020202020204" pitchFamily="34" charset="0"/>
              </a:rPr>
              <a:t>synthetic use of the global data </a:t>
            </a:r>
          </a:p>
        </p:txBody>
      </p:sp>
      <p:sp>
        <p:nvSpPr>
          <p:cNvPr id="12339" name="Text Box 36"/>
          <p:cNvSpPr txBox="1">
            <a:spLocks noChangeArrowheads="1"/>
          </p:cNvSpPr>
          <p:nvPr/>
        </p:nvSpPr>
        <p:spPr bwMode="auto">
          <a:xfrm>
            <a:off x="908050" y="909638"/>
            <a:ext cx="8223250"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000" rIns="54000">
            <a:spAutoFit/>
          </a:bodyPr>
          <a:lstStyle>
            <a:lvl1pPr marL="342900" indent="-342900" eaLnBrk="0" hangingPunct="0">
              <a:defRPr kumimoji="1">
                <a:solidFill>
                  <a:schemeClr val="tx1"/>
                </a:solidFill>
                <a:latin typeface="Arial" panose="020B0604020202020204" pitchFamily="34" charset="0"/>
                <a:ea typeface="ＭＳ Ｐゴシック" panose="020B0600070205080204" pitchFamily="50" charset="-128"/>
              </a:defRPr>
            </a:lvl1pPr>
            <a:lvl2pPr marL="185738" indent="-177800" eaLnBrk="0" hangingPunct="0">
              <a:defRPr kumimoji="1">
                <a:solidFill>
                  <a:schemeClr val="tx1"/>
                </a:solidFill>
                <a:latin typeface="Arial" panose="020B0604020202020204" pitchFamily="34" charset="0"/>
                <a:ea typeface="ＭＳ Ｐゴシック" panose="020B0600070205080204" pitchFamily="50" charset="-128"/>
              </a:defRPr>
            </a:lvl2pPr>
            <a:lvl3pPr marL="358775" indent="-1778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lvl="1" eaLnBrk="1" fontAlgn="auto" hangingPunct="1">
              <a:spcBef>
                <a:spcPts val="400"/>
              </a:spcBef>
              <a:spcAft>
                <a:spcPts val="0"/>
              </a:spcAft>
              <a:buFont typeface="Arial" panose="020B0604020202020204" pitchFamily="34" charset="0"/>
              <a:buChar char="•"/>
            </a:pPr>
            <a:r>
              <a:rPr lang="en-US" altLang="ja-JP" sz="1800" i="1">
                <a:solidFill>
                  <a:prstClr val="black"/>
                </a:solidFill>
                <a:latin typeface="Calibri" panose="020F0502020204030204" pitchFamily="34" charset="0"/>
              </a:rPr>
              <a:t>Data merger</a:t>
            </a:r>
            <a:r>
              <a:rPr lang="ja-JP" altLang="en-US" sz="1800" i="1">
                <a:solidFill>
                  <a:prstClr val="black"/>
                </a:solidFill>
                <a:latin typeface="Calibri" panose="020F0502020204030204" pitchFamily="34" charset="0"/>
              </a:rPr>
              <a:t> </a:t>
            </a:r>
            <a:r>
              <a:rPr lang="en-US" altLang="ja-JP" sz="1800" i="1">
                <a:solidFill>
                  <a:prstClr val="black"/>
                </a:solidFill>
                <a:latin typeface="Calibri" panose="020F0502020204030204" pitchFamily="34" charset="0"/>
              </a:rPr>
              <a:t>through </a:t>
            </a:r>
            <a:r>
              <a:rPr lang="en-US" altLang="ja-JP" sz="1800">
                <a:solidFill>
                  <a:prstClr val="black"/>
                </a:solidFill>
                <a:latin typeface="Calibri" panose="020F0502020204030204" pitchFamily="34" charset="0"/>
              </a:rPr>
              <a:t>sensor cross-calibration and product cross-validation</a:t>
            </a:r>
            <a:endParaRPr lang="en-US" altLang="ja-JP" sz="1800" i="1">
              <a:solidFill>
                <a:prstClr val="black"/>
              </a:solidFill>
              <a:latin typeface="Calibri" panose="020F0502020204030204" pitchFamily="34" charset="0"/>
            </a:endParaRPr>
          </a:p>
          <a:p>
            <a:pPr lvl="2" eaLnBrk="1" fontAlgn="auto" hangingPunct="1">
              <a:spcBef>
                <a:spcPts val="400"/>
              </a:spcBef>
              <a:spcAft>
                <a:spcPts val="0"/>
              </a:spcAft>
              <a:buFont typeface="Arial" panose="020B0604020202020204" pitchFamily="34" charset="0"/>
              <a:buChar char="•"/>
            </a:pPr>
            <a:r>
              <a:rPr lang="en-US" altLang="ja-JP" sz="1600" i="1">
                <a:solidFill>
                  <a:srgbClr val="FF3300"/>
                </a:solidFill>
                <a:latin typeface="Calibri" panose="020F0502020204030204" pitchFamily="34" charset="0"/>
              </a:rPr>
              <a:t>Sensor cross-calibration </a:t>
            </a:r>
            <a:r>
              <a:rPr lang="en-US" altLang="ja-JP" sz="1600" i="1">
                <a:solidFill>
                  <a:prstClr val="black"/>
                </a:solidFill>
                <a:latin typeface="Calibri" panose="020F0502020204030204" pitchFamily="34" charset="0"/>
              </a:rPr>
              <a:t>in cooperation with CEOS/WGCV/IVOS</a:t>
            </a:r>
          </a:p>
          <a:p>
            <a:pPr lvl="2" eaLnBrk="1" fontAlgn="auto" hangingPunct="1">
              <a:spcBef>
                <a:spcPts val="400"/>
              </a:spcBef>
              <a:spcAft>
                <a:spcPts val="0"/>
              </a:spcAft>
              <a:buFont typeface="Arial" panose="020B0604020202020204" pitchFamily="34" charset="0"/>
              <a:buChar char="•"/>
            </a:pPr>
            <a:r>
              <a:rPr lang="en-US" altLang="ja-JP" sz="1600" i="1">
                <a:solidFill>
                  <a:srgbClr val="FF3300"/>
                </a:solidFill>
                <a:latin typeface="Calibri" panose="020F0502020204030204" pitchFamily="34" charset="0"/>
              </a:rPr>
              <a:t>Product cross-validation </a:t>
            </a:r>
            <a:r>
              <a:rPr lang="en-US" altLang="ja-JP" sz="1600" i="1">
                <a:solidFill>
                  <a:prstClr val="black"/>
                </a:solidFill>
                <a:latin typeface="Calibri" panose="020F0502020204030204" pitchFamily="34" charset="0"/>
              </a:rPr>
              <a:t>in cooperation with CEOS/OCR-VC, IOCCG..</a:t>
            </a:r>
          </a:p>
        </p:txBody>
      </p:sp>
      <p:sp>
        <p:nvSpPr>
          <p:cNvPr id="12340" name="スライド番号プレースホルダ 6"/>
          <p:cNvSpPr txBox="1">
            <a:spLocks/>
          </p:cNvSpPr>
          <p:nvPr/>
        </p:nvSpPr>
        <p:spPr bwMode="auto">
          <a:xfrm>
            <a:off x="7319963" y="6535739"/>
            <a:ext cx="21336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r" eaLnBrk="1" fontAlgn="auto" hangingPunct="1">
              <a:spcBef>
                <a:spcPts val="0"/>
              </a:spcBef>
              <a:spcAft>
                <a:spcPts val="0"/>
              </a:spcAft>
            </a:pPr>
            <a:fld id="{E849BF1E-DB38-459F-99E9-CF2C9004D156}" type="slidenum">
              <a:rPr lang="en-US" altLang="ja-JP" sz="1400">
                <a:solidFill>
                  <a:prstClr val="black"/>
                </a:solidFill>
                <a:latin typeface="Calibri" panose="020F0502020204030204" pitchFamily="34" charset="0"/>
              </a:rPr>
              <a:pPr algn="r" eaLnBrk="1" fontAlgn="auto" hangingPunct="1">
                <a:spcBef>
                  <a:spcPts val="0"/>
                </a:spcBef>
                <a:spcAft>
                  <a:spcPts val="0"/>
                </a:spcAft>
              </a:pPr>
              <a:t>19</a:t>
            </a:fld>
            <a:endParaRPr lang="en-US" altLang="ja-JP" sz="1400">
              <a:solidFill>
                <a:prstClr val="black"/>
              </a:solidFill>
              <a:latin typeface="Calibri" panose="020F0502020204030204" pitchFamily="34" charset="0"/>
            </a:endParaRPr>
          </a:p>
        </p:txBody>
      </p:sp>
      <p:sp>
        <p:nvSpPr>
          <p:cNvPr id="12341" name="右矢印 54"/>
          <p:cNvSpPr>
            <a:spLocks noChangeArrowheads="1"/>
          </p:cNvSpPr>
          <p:nvPr/>
        </p:nvSpPr>
        <p:spPr bwMode="auto">
          <a:xfrm>
            <a:off x="7131050" y="1473200"/>
            <a:ext cx="444500" cy="266700"/>
          </a:xfrm>
          <a:prstGeom prst="rightArrow">
            <a:avLst>
              <a:gd name="adj1" fmla="val 50000"/>
              <a:gd name="adj2" fmla="val 50015"/>
            </a:avLst>
          </a:prstGeom>
          <a:solidFill>
            <a:srgbClr val="FF33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ts val="0"/>
              </a:spcBef>
              <a:spcAft>
                <a:spcPts val="0"/>
              </a:spcAft>
            </a:pPr>
            <a:endParaRPr lang="ja-JP" altLang="en-US" sz="1800">
              <a:solidFill>
                <a:prstClr val="black"/>
              </a:solidFill>
              <a:latin typeface="Calibri" panose="020F0502020204030204" pitchFamily="34" charset="0"/>
            </a:endParaRPr>
          </a:p>
        </p:txBody>
      </p:sp>
      <p:sp>
        <p:nvSpPr>
          <p:cNvPr id="12342" name="正方形/長方形 56"/>
          <p:cNvSpPr>
            <a:spLocks noChangeArrowheads="1"/>
          </p:cNvSpPr>
          <p:nvPr/>
        </p:nvSpPr>
        <p:spPr bwMode="auto">
          <a:xfrm>
            <a:off x="7575550" y="1289050"/>
            <a:ext cx="1322388" cy="5842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ts val="0"/>
              </a:spcBef>
              <a:spcAft>
                <a:spcPts val="0"/>
              </a:spcAft>
            </a:pPr>
            <a:r>
              <a:rPr lang="en-US" altLang="ja-JP" sz="1600" b="1" i="1">
                <a:solidFill>
                  <a:srgbClr val="FF3300"/>
                </a:solidFill>
                <a:latin typeface="Calibri" panose="020F0502020204030204" pitchFamily="34" charset="0"/>
              </a:rPr>
              <a:t>GCOS</a:t>
            </a:r>
          </a:p>
          <a:p>
            <a:pPr eaLnBrk="1" fontAlgn="auto" hangingPunct="1">
              <a:spcBef>
                <a:spcPts val="0"/>
              </a:spcBef>
              <a:spcAft>
                <a:spcPts val="0"/>
              </a:spcAft>
            </a:pPr>
            <a:r>
              <a:rPr lang="en-US" altLang="ja-JP" sz="1600" b="1" i="1">
                <a:solidFill>
                  <a:srgbClr val="FF3300"/>
                </a:solidFill>
                <a:latin typeface="Calibri" panose="020F0502020204030204" pitchFamily="34" charset="0"/>
              </a:rPr>
              <a:t>requirements</a:t>
            </a:r>
            <a:endParaRPr lang="ja-JP" altLang="en-US" sz="1600" b="1">
              <a:solidFill>
                <a:srgbClr val="FF3300"/>
              </a:solidFill>
              <a:latin typeface="Calibri" panose="020F0502020204030204" pitchFamily="34" charset="0"/>
            </a:endParaRPr>
          </a:p>
        </p:txBody>
      </p:sp>
      <p:sp>
        <p:nvSpPr>
          <p:cNvPr id="58" name="Rectangle 198"/>
          <p:cNvSpPr>
            <a:spLocks noChangeArrowheads="1"/>
          </p:cNvSpPr>
          <p:nvPr/>
        </p:nvSpPr>
        <p:spPr bwMode="auto">
          <a:xfrm>
            <a:off x="1174750" y="53976"/>
            <a:ext cx="5857423" cy="811367"/>
          </a:xfrm>
          <a:prstGeom prst="rect">
            <a:avLst/>
          </a:prstGeom>
          <a:noFill/>
          <a:ln w="9525">
            <a:noFill/>
            <a:miter lim="800000"/>
            <a:headEnd/>
            <a:tailEnd/>
          </a:ln>
        </p:spPr>
        <p:txBody>
          <a:bodyPr wrap="none" lIns="54000" tIns="36000" rIns="54000" bIns="36000">
            <a:spAutoFit/>
          </a:bodyPr>
          <a:lstStyle/>
          <a:p>
            <a:pPr marL="514350" indent="-514350" fontAlgn="auto">
              <a:spcBef>
                <a:spcPts val="0"/>
              </a:spcBef>
              <a:spcAft>
                <a:spcPts val="0"/>
              </a:spcAft>
              <a:defRPr/>
            </a:pPr>
            <a:r>
              <a:rPr lang="fr-FR" altLang="ja-JP" sz="2800" b="1" dirty="0">
                <a:solidFill>
                  <a:prstClr val="black"/>
                </a:solidFill>
                <a:cs typeface="Arial" panose="020B0604020202020204" pitchFamily="34" charset="0"/>
              </a:rPr>
              <a:t>GCOM-C Observation Products</a:t>
            </a:r>
          </a:p>
          <a:p>
            <a:pPr fontAlgn="auto">
              <a:spcBef>
                <a:spcPts val="0"/>
              </a:spcBef>
              <a:spcAft>
                <a:spcPts val="0"/>
              </a:spcAft>
              <a:defRPr/>
            </a:pPr>
            <a:r>
              <a:rPr lang="en-US" altLang="ja-JP" sz="2000" i="1" dirty="0">
                <a:solidFill>
                  <a:srgbClr val="3366FF"/>
                </a:solidFill>
                <a:ea typeface="HGP教科書体"/>
                <a:cs typeface="Arial" panose="020B0604020202020204" pitchFamily="34" charset="0"/>
              </a:rPr>
              <a:t>Integrated use of different sensors and parameters</a:t>
            </a:r>
          </a:p>
        </p:txBody>
      </p:sp>
    </p:spTree>
    <p:extLst>
      <p:ext uri="{BB962C8B-B14F-4D97-AF65-F5344CB8AC3E}">
        <p14:creationId xmlns:p14="http://schemas.microsoft.com/office/powerpoint/2010/main" val="17200491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62454" y="278482"/>
            <a:ext cx="6128543" cy="615950"/>
          </a:xfrm>
        </p:spPr>
        <p:txBody>
          <a:bodyPr/>
          <a:lstStyle/>
          <a:p>
            <a:r>
              <a:rPr lang="en-US" altLang="ja-JP" dirty="0">
                <a:latin typeface="+mj-lt"/>
              </a:rPr>
              <a:t>JAXA Earth Observation Satellite Lineup</a:t>
            </a:r>
            <a:endParaRPr kumimoji="1" lang="ja-JP" altLang="en-US" dirty="0">
              <a:latin typeface="+mj-lt"/>
            </a:endParaRPr>
          </a:p>
        </p:txBody>
      </p:sp>
      <p:sp>
        <p:nvSpPr>
          <p:cNvPr id="3" name="スライド番号プレースホルダー 2"/>
          <p:cNvSpPr>
            <a:spLocks noGrp="1"/>
          </p:cNvSpPr>
          <p:nvPr>
            <p:ph type="sldNum" sz="quarter" idx="12"/>
          </p:nvPr>
        </p:nvSpPr>
        <p:spPr/>
        <p:txBody>
          <a:bodyPr/>
          <a:lstStyle/>
          <a:p>
            <a:fld id="{BED75559-32F5-4657-8849-F5E88CA749E1}" type="slidenum">
              <a:rPr kumimoji="1" lang="ja-JP" altLang="en-US" smtClean="0"/>
              <a:pPr/>
              <a:t>2</a:t>
            </a:fld>
            <a:endParaRPr kumimoji="1" lang="ja-JP" altLang="en-US"/>
          </a:p>
        </p:txBody>
      </p:sp>
      <p:graphicFrame>
        <p:nvGraphicFramePr>
          <p:cNvPr id="111" name="Group 178"/>
          <p:cNvGraphicFramePr>
            <a:graphicFrameLocks noGrp="1"/>
          </p:cNvGraphicFramePr>
          <p:nvPr>
            <p:extLst>
              <p:ext uri="{D42A27DB-BD31-4B8C-83A1-F6EECF244321}">
                <p14:modId xmlns:p14="http://schemas.microsoft.com/office/powerpoint/2010/main" val="1596270971"/>
              </p:ext>
            </p:extLst>
          </p:nvPr>
        </p:nvGraphicFramePr>
        <p:xfrm>
          <a:off x="1140952" y="1373334"/>
          <a:ext cx="7958175" cy="5004023"/>
        </p:xfrm>
        <a:graphic>
          <a:graphicData uri="http://schemas.openxmlformats.org/drawingml/2006/table">
            <a:tbl>
              <a:tblPr/>
              <a:tblGrid>
                <a:gridCol w="1026894">
                  <a:extLst>
                    <a:ext uri="{9D8B030D-6E8A-4147-A177-3AD203B41FA5}">
                      <a16:colId xmlns:a16="http://schemas.microsoft.com/office/drawing/2014/main" xmlns="" val="20000"/>
                    </a:ext>
                  </a:extLst>
                </a:gridCol>
                <a:gridCol w="64555">
                  <a:extLst>
                    <a:ext uri="{9D8B030D-6E8A-4147-A177-3AD203B41FA5}">
                      <a16:colId xmlns:a16="http://schemas.microsoft.com/office/drawing/2014/main" xmlns="" val="20001"/>
                    </a:ext>
                  </a:extLst>
                </a:gridCol>
                <a:gridCol w="559071">
                  <a:extLst>
                    <a:ext uri="{9D8B030D-6E8A-4147-A177-3AD203B41FA5}">
                      <a16:colId xmlns:a16="http://schemas.microsoft.com/office/drawing/2014/main" xmlns="" val="20002"/>
                    </a:ext>
                  </a:extLst>
                </a:gridCol>
                <a:gridCol w="525759">
                  <a:extLst>
                    <a:ext uri="{9D8B030D-6E8A-4147-A177-3AD203B41FA5}">
                      <a16:colId xmlns:a16="http://schemas.microsoft.com/office/drawing/2014/main" xmlns="" val="20003"/>
                    </a:ext>
                  </a:extLst>
                </a:gridCol>
                <a:gridCol w="525758">
                  <a:extLst>
                    <a:ext uri="{9D8B030D-6E8A-4147-A177-3AD203B41FA5}">
                      <a16:colId xmlns:a16="http://schemas.microsoft.com/office/drawing/2014/main" xmlns="" val="20004"/>
                    </a:ext>
                  </a:extLst>
                </a:gridCol>
                <a:gridCol w="525759">
                  <a:extLst>
                    <a:ext uri="{9D8B030D-6E8A-4147-A177-3AD203B41FA5}">
                      <a16:colId xmlns:a16="http://schemas.microsoft.com/office/drawing/2014/main" xmlns="" val="20005"/>
                    </a:ext>
                  </a:extLst>
                </a:gridCol>
                <a:gridCol w="541160">
                  <a:extLst>
                    <a:ext uri="{9D8B030D-6E8A-4147-A177-3AD203B41FA5}">
                      <a16:colId xmlns:a16="http://schemas.microsoft.com/office/drawing/2014/main" xmlns="" val="20006"/>
                    </a:ext>
                  </a:extLst>
                </a:gridCol>
                <a:gridCol w="508908">
                  <a:extLst>
                    <a:ext uri="{9D8B030D-6E8A-4147-A177-3AD203B41FA5}">
                      <a16:colId xmlns:a16="http://schemas.microsoft.com/office/drawing/2014/main" xmlns="" val="20007"/>
                    </a:ext>
                  </a:extLst>
                </a:gridCol>
                <a:gridCol w="525759">
                  <a:extLst>
                    <a:ext uri="{9D8B030D-6E8A-4147-A177-3AD203B41FA5}">
                      <a16:colId xmlns:a16="http://schemas.microsoft.com/office/drawing/2014/main" xmlns="" val="20008"/>
                    </a:ext>
                  </a:extLst>
                </a:gridCol>
                <a:gridCol w="525758">
                  <a:extLst>
                    <a:ext uri="{9D8B030D-6E8A-4147-A177-3AD203B41FA5}">
                      <a16:colId xmlns:a16="http://schemas.microsoft.com/office/drawing/2014/main" xmlns="" val="20009"/>
                    </a:ext>
                  </a:extLst>
                </a:gridCol>
                <a:gridCol w="525759">
                  <a:extLst>
                    <a:ext uri="{9D8B030D-6E8A-4147-A177-3AD203B41FA5}">
                      <a16:colId xmlns:a16="http://schemas.microsoft.com/office/drawing/2014/main" xmlns="" val="20010"/>
                    </a:ext>
                  </a:extLst>
                </a:gridCol>
                <a:gridCol w="525758">
                  <a:extLst>
                    <a:ext uri="{9D8B030D-6E8A-4147-A177-3AD203B41FA5}">
                      <a16:colId xmlns:a16="http://schemas.microsoft.com/office/drawing/2014/main" xmlns="" val="20011"/>
                    </a:ext>
                  </a:extLst>
                </a:gridCol>
                <a:gridCol w="525759">
                  <a:extLst>
                    <a:ext uri="{9D8B030D-6E8A-4147-A177-3AD203B41FA5}">
                      <a16:colId xmlns:a16="http://schemas.microsoft.com/office/drawing/2014/main" xmlns="" val="20012"/>
                    </a:ext>
                  </a:extLst>
                </a:gridCol>
                <a:gridCol w="525759">
                  <a:extLst>
                    <a:ext uri="{9D8B030D-6E8A-4147-A177-3AD203B41FA5}">
                      <a16:colId xmlns:a16="http://schemas.microsoft.com/office/drawing/2014/main" xmlns="" val="20013"/>
                    </a:ext>
                  </a:extLst>
                </a:gridCol>
                <a:gridCol w="525759">
                  <a:extLst>
                    <a:ext uri="{9D8B030D-6E8A-4147-A177-3AD203B41FA5}">
                      <a16:colId xmlns:a16="http://schemas.microsoft.com/office/drawing/2014/main" xmlns="" val="20014"/>
                    </a:ext>
                  </a:extLst>
                </a:gridCol>
              </a:tblGrid>
              <a:tr h="270371">
                <a:tc>
                  <a:txBody>
                    <a:bodyPr/>
                    <a:lstStyle/>
                    <a:p>
                      <a:pPr marL="84138" marR="0" lvl="0" indent="0" algn="l" defTabSz="914400" rtl="0" eaLnBrk="1" fontAlgn="base" latinLnBrk="0" hangingPunct="1">
                        <a:lnSpc>
                          <a:spcPct val="85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Arial" pitchFamily="34" charset="0"/>
                          <a:ea typeface="HGPｺﾞｼｯｸM" pitchFamily="50" charset="-128"/>
                          <a:cs typeface="Arial" pitchFamily="34" charset="0"/>
                        </a:rPr>
                        <a:t>Targets (JFY)</a:t>
                      </a:r>
                    </a:p>
                  </a:txBody>
                  <a:tcPr marL="18000" marR="18000" marT="18000" marB="18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endParaRPr kumimoji="1" lang="ja-JP" altLang="ja-JP" sz="900" b="0" i="0" u="none" strike="noStrike" cap="none" normalizeH="0" baseline="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Arial" pitchFamily="34" charset="0"/>
                          <a:ea typeface="HGPｺﾞｼｯｸM" pitchFamily="50" charset="-128"/>
                          <a:cs typeface="Arial" pitchFamily="34" charset="0"/>
                        </a:rPr>
                        <a:t>2008</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en-US" altLang="ja-JP" sz="900" b="0" i="0" u="none" strike="noStrike" cap="none" normalizeH="0" baseline="0">
                          <a:ln>
                            <a:noFill/>
                          </a:ln>
                          <a:solidFill>
                            <a:schemeClr val="tx1"/>
                          </a:solidFill>
                          <a:effectLst/>
                          <a:latin typeface="Arial" pitchFamily="34" charset="0"/>
                          <a:ea typeface="HGPｺﾞｼｯｸM" pitchFamily="50" charset="-128"/>
                          <a:cs typeface="Arial" pitchFamily="34" charset="0"/>
                        </a:rPr>
                        <a:t>2009</a:t>
                      </a: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en-US" altLang="ja-JP" sz="900" b="0" i="0" u="none" strike="noStrike" cap="none" normalizeH="0" baseline="0">
                          <a:ln>
                            <a:noFill/>
                          </a:ln>
                          <a:solidFill>
                            <a:schemeClr val="tx1"/>
                          </a:solidFill>
                          <a:effectLst/>
                          <a:latin typeface="Arial" pitchFamily="34" charset="0"/>
                          <a:ea typeface="HGPｺﾞｼｯｸM" pitchFamily="50" charset="-128"/>
                          <a:cs typeface="Arial" pitchFamily="34" charset="0"/>
                        </a:rPr>
                        <a:t>2010</a:t>
                      </a: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Arial" pitchFamily="34" charset="0"/>
                          <a:ea typeface="HGPｺﾞｼｯｸM" pitchFamily="50" charset="-128"/>
                          <a:cs typeface="Arial" pitchFamily="34" charset="0"/>
                        </a:rPr>
                        <a:t>2011</a:t>
                      </a: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Arial" pitchFamily="34" charset="0"/>
                          <a:ea typeface="HGPｺﾞｼｯｸM" pitchFamily="50" charset="-128"/>
                          <a:cs typeface="Arial" pitchFamily="34" charset="0"/>
                        </a:rPr>
                        <a:t>2012</a:t>
                      </a: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en-US" altLang="ja-JP" sz="900" b="0" i="0" u="none" strike="noStrike" cap="none" normalizeH="0" baseline="0">
                          <a:ln>
                            <a:noFill/>
                          </a:ln>
                          <a:solidFill>
                            <a:schemeClr val="tx1"/>
                          </a:solidFill>
                          <a:effectLst/>
                          <a:latin typeface="Arial" pitchFamily="34" charset="0"/>
                          <a:ea typeface="HGPｺﾞｼｯｸM" pitchFamily="50" charset="-128"/>
                          <a:cs typeface="Arial" pitchFamily="34" charset="0"/>
                        </a:rPr>
                        <a:t>2013</a:t>
                      </a: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en-US" altLang="ja-JP" sz="900" b="0" i="0" u="none" strike="noStrike" cap="none" normalizeH="0" baseline="0">
                          <a:ln>
                            <a:noFill/>
                          </a:ln>
                          <a:solidFill>
                            <a:schemeClr val="tx1"/>
                          </a:solidFill>
                          <a:effectLst/>
                          <a:latin typeface="Arial" pitchFamily="34" charset="0"/>
                          <a:ea typeface="HGPｺﾞｼｯｸM" pitchFamily="50" charset="-128"/>
                          <a:cs typeface="Arial" pitchFamily="34" charset="0"/>
                        </a:rPr>
                        <a:t>2014</a:t>
                      </a: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en-US" altLang="ja-JP" sz="900" b="0" i="0" u="none" strike="noStrike" cap="none" normalizeH="0" baseline="0">
                          <a:ln>
                            <a:noFill/>
                          </a:ln>
                          <a:solidFill>
                            <a:schemeClr val="tx1"/>
                          </a:solidFill>
                          <a:effectLst/>
                          <a:latin typeface="Arial" pitchFamily="34" charset="0"/>
                          <a:ea typeface="HGPｺﾞｼｯｸM" pitchFamily="50" charset="-128"/>
                          <a:cs typeface="Arial" pitchFamily="34" charset="0"/>
                        </a:rPr>
                        <a:t>2015</a:t>
                      </a: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Arial" pitchFamily="34" charset="0"/>
                          <a:ea typeface="HGPｺﾞｼｯｸM" pitchFamily="50" charset="-128"/>
                          <a:cs typeface="Arial" pitchFamily="34" charset="0"/>
                        </a:rPr>
                        <a:t>2016</a:t>
                      </a: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Arial" pitchFamily="34" charset="0"/>
                          <a:ea typeface="HGPｺﾞｼｯｸM" pitchFamily="50" charset="-128"/>
                          <a:cs typeface="Arial" pitchFamily="34" charset="0"/>
                        </a:rPr>
                        <a:t>2017</a:t>
                      </a: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en-US" altLang="ja-JP" sz="900" b="0" i="0" u="none" strike="noStrike" cap="none" normalizeH="0" baseline="0">
                          <a:ln>
                            <a:noFill/>
                          </a:ln>
                          <a:solidFill>
                            <a:schemeClr val="tx1"/>
                          </a:solidFill>
                          <a:effectLst/>
                          <a:latin typeface="Arial" pitchFamily="34" charset="0"/>
                          <a:ea typeface="HGPｺﾞｼｯｸM" pitchFamily="50" charset="-128"/>
                          <a:cs typeface="Arial" pitchFamily="34" charset="0"/>
                        </a:rPr>
                        <a:t>2018</a:t>
                      </a: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en-US" altLang="ja-JP" sz="900" b="0" i="0" u="none" strike="noStrike" cap="none" normalizeH="0" baseline="0">
                          <a:ln>
                            <a:noFill/>
                          </a:ln>
                          <a:solidFill>
                            <a:schemeClr val="tx1"/>
                          </a:solidFill>
                          <a:effectLst/>
                          <a:latin typeface="Arial" pitchFamily="34" charset="0"/>
                          <a:ea typeface="HGPｺﾞｼｯｸM" pitchFamily="50" charset="-128"/>
                          <a:cs typeface="Arial" pitchFamily="34" charset="0"/>
                        </a:rPr>
                        <a:t>2019</a:t>
                      </a: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en-US" altLang="ja-JP" sz="900" b="0" i="0" u="none" strike="noStrike" cap="none" normalizeH="0" baseline="0">
                          <a:ln>
                            <a:noFill/>
                          </a:ln>
                          <a:solidFill>
                            <a:schemeClr val="tx1"/>
                          </a:solidFill>
                          <a:effectLst/>
                          <a:latin typeface="Arial" pitchFamily="34" charset="0"/>
                          <a:ea typeface="HGPｺﾞｼｯｸM" pitchFamily="50" charset="-128"/>
                          <a:cs typeface="Arial" pitchFamily="34" charset="0"/>
                        </a:rPr>
                        <a:t>2020</a:t>
                      </a:r>
                    </a:p>
                  </a:txBody>
                  <a:tcPr marL="18000" marR="18000" marT="18000" marB="18000" anchor="ctr" horzOverflow="overflow">
                    <a:lnL w="1270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035050">
                <a:tc>
                  <a:txBody>
                    <a:bodyPr/>
                    <a:lstStyle/>
                    <a:p>
                      <a:pPr marL="84138" marR="0" lvl="0" indent="0" algn="ctr" defTabSz="914400" rtl="0" eaLnBrk="1" fontAlgn="base" latinLnBrk="0" hangingPunct="1">
                        <a:lnSpc>
                          <a:spcPct val="90000"/>
                        </a:lnSpc>
                        <a:spcBef>
                          <a:spcPct val="0"/>
                        </a:spcBef>
                        <a:spcAft>
                          <a:spcPct val="0"/>
                        </a:spcAft>
                        <a:buClrTx/>
                        <a:buSzTx/>
                        <a:buFontTx/>
                        <a:buNone/>
                        <a:tabLst/>
                      </a:pPr>
                      <a:endParaRPr kumimoji="1" lang="en-US" altLang="ja-JP" sz="1000" b="1" i="0" u="none" strike="noStrike" cap="none" normalizeH="0" baseline="0">
                        <a:ln>
                          <a:noFill/>
                        </a:ln>
                        <a:solidFill>
                          <a:srgbClr val="0066FF"/>
                        </a:solidFill>
                        <a:effectLst/>
                        <a:latin typeface="Arial" pitchFamily="34" charset="0"/>
                        <a:ea typeface="HGPｺﾞｼｯｸM" pitchFamily="50" charset="-128"/>
                        <a:cs typeface="Arial" pitchFamily="34" charset="0"/>
                      </a:endParaRPr>
                    </a:p>
                    <a:p>
                      <a:pPr marL="84138" marR="0" lvl="0" indent="0" algn="l" defTabSz="914400" rtl="0" eaLnBrk="1" fontAlgn="base" latinLnBrk="0" hangingPunct="1">
                        <a:lnSpc>
                          <a:spcPct val="90000"/>
                        </a:lnSpc>
                        <a:spcBef>
                          <a:spcPct val="0"/>
                        </a:spcBef>
                        <a:spcAft>
                          <a:spcPct val="0"/>
                        </a:spcAft>
                        <a:buClrTx/>
                        <a:buSzTx/>
                        <a:buFontTx/>
                        <a:buNone/>
                        <a:tabLst/>
                      </a:pPr>
                      <a:r>
                        <a:rPr kumimoji="1" lang="en-US" altLang="ja-JP" sz="1000" b="1" i="0" u="none" strike="noStrike" cap="none" normalizeH="0" baseline="0">
                          <a:ln>
                            <a:noFill/>
                          </a:ln>
                          <a:solidFill>
                            <a:schemeClr val="tx1"/>
                          </a:solidFill>
                          <a:effectLst/>
                          <a:latin typeface="Arial" pitchFamily="34" charset="0"/>
                          <a:ea typeface="HGPｺﾞｼｯｸM" pitchFamily="50" charset="-128"/>
                          <a:cs typeface="Arial" pitchFamily="34" charset="0"/>
                        </a:rPr>
                        <a:t>Disasters &amp; Resources</a:t>
                      </a:r>
                    </a:p>
                  </a:txBody>
                  <a:tcPr marL="18000" marR="18000" marT="18000" marB="180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900" b="0" i="0" u="none" strike="noStrike" cap="none" normalizeH="0" baseline="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dirty="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dirty="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dirty="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dirty="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dirty="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dirty="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385887">
                <a:tc>
                  <a:txBody>
                    <a:bodyPr/>
                    <a:lstStyle/>
                    <a:p>
                      <a:pPr marL="84138" marR="0" lvl="0" indent="0" algn="l" defTabSz="914400" rtl="0" eaLnBrk="1" fontAlgn="base" latinLnBrk="0" hangingPunct="1">
                        <a:lnSpc>
                          <a:spcPct val="90000"/>
                        </a:lnSpc>
                        <a:spcBef>
                          <a:spcPct val="0"/>
                        </a:spcBef>
                        <a:spcAft>
                          <a:spcPct val="0"/>
                        </a:spcAft>
                        <a:buClrTx/>
                        <a:buSzTx/>
                        <a:buFontTx/>
                        <a:buNone/>
                        <a:tabLst/>
                      </a:pPr>
                      <a:r>
                        <a:rPr kumimoji="1" lang="en-US" altLang="ja-JP" sz="1000" b="1" i="0" u="none" strike="noStrike" cap="none" normalizeH="0" baseline="0">
                          <a:ln>
                            <a:noFill/>
                          </a:ln>
                          <a:solidFill>
                            <a:schemeClr val="tx1"/>
                          </a:solidFill>
                          <a:effectLst/>
                          <a:latin typeface="Arial" pitchFamily="34" charset="0"/>
                          <a:ea typeface="HGPｺﾞｼｯｸM" pitchFamily="50" charset="-128"/>
                          <a:cs typeface="Arial" pitchFamily="34" charset="0"/>
                        </a:rPr>
                        <a:t>Climate Change &amp; </a:t>
                      </a:r>
                    </a:p>
                    <a:p>
                      <a:pPr marL="84138" marR="0" lvl="0" indent="0" algn="l" defTabSz="914400" rtl="0" eaLnBrk="1" fontAlgn="base" latinLnBrk="0" hangingPunct="1">
                        <a:lnSpc>
                          <a:spcPct val="90000"/>
                        </a:lnSpc>
                        <a:spcBef>
                          <a:spcPct val="0"/>
                        </a:spcBef>
                        <a:spcAft>
                          <a:spcPct val="0"/>
                        </a:spcAft>
                        <a:buClrTx/>
                        <a:buSzTx/>
                        <a:buFontTx/>
                        <a:buNone/>
                        <a:tabLst/>
                      </a:pPr>
                      <a:r>
                        <a:rPr kumimoji="1" lang="en-US" altLang="ja-JP" sz="1000" b="1" i="0" u="none" strike="noStrike" cap="none" normalizeH="0" baseline="0">
                          <a:ln>
                            <a:noFill/>
                          </a:ln>
                          <a:solidFill>
                            <a:schemeClr val="tx1"/>
                          </a:solidFill>
                          <a:effectLst/>
                          <a:latin typeface="Arial" pitchFamily="34" charset="0"/>
                          <a:ea typeface="HGPｺﾞｼｯｸM" pitchFamily="50" charset="-128"/>
                          <a:cs typeface="Arial" pitchFamily="34" charset="0"/>
                        </a:rPr>
                        <a:t>Water</a:t>
                      </a:r>
                    </a:p>
                    <a:p>
                      <a:pPr marL="84138" marR="0" lvl="0" indent="0" algn="l" defTabSz="914400" rtl="0" eaLnBrk="1" fontAlgn="base" latinLnBrk="0" hangingPunct="1">
                        <a:lnSpc>
                          <a:spcPct val="90000"/>
                        </a:lnSpc>
                        <a:spcBef>
                          <a:spcPct val="0"/>
                        </a:spcBef>
                        <a:spcAft>
                          <a:spcPct val="0"/>
                        </a:spcAft>
                        <a:buClrTx/>
                        <a:buSzTx/>
                        <a:buFontTx/>
                        <a:buNone/>
                        <a:tabLst/>
                      </a:pPr>
                      <a:endParaRPr kumimoji="1" lang="en-US" altLang="ja-JP" sz="1000" b="1" i="0" u="none" strike="noStrike" cap="none" normalizeH="0" baseline="0">
                        <a:ln>
                          <a:noFill/>
                        </a:ln>
                        <a:solidFill>
                          <a:srgbClr val="FFFF00"/>
                        </a:solidFill>
                        <a:effectLst/>
                        <a:latin typeface="Arial" pitchFamily="34" charset="0"/>
                        <a:ea typeface="HGPｺﾞｼｯｸM" pitchFamily="50" charset="-128"/>
                        <a:cs typeface="Arial" pitchFamily="34" charset="0"/>
                      </a:endParaRPr>
                    </a:p>
                    <a:p>
                      <a:pPr marL="84138" marR="0" lvl="0" indent="0" algn="l" defTabSz="914400" rtl="0" eaLnBrk="1" fontAlgn="base" latinLnBrk="0" hangingPunct="1">
                        <a:lnSpc>
                          <a:spcPct val="90000"/>
                        </a:lnSpc>
                        <a:spcBef>
                          <a:spcPct val="0"/>
                        </a:spcBef>
                        <a:spcAft>
                          <a:spcPct val="0"/>
                        </a:spcAft>
                        <a:buClrTx/>
                        <a:buSzTx/>
                        <a:buFontTx/>
                        <a:buNone/>
                        <a:tabLst/>
                      </a:pPr>
                      <a:endParaRPr kumimoji="1" lang="en-US" altLang="ja-JP" sz="1000" b="1" i="0" u="none" strike="noStrike" cap="none" normalizeH="0" baseline="0">
                        <a:ln>
                          <a:noFill/>
                        </a:ln>
                        <a:solidFill>
                          <a:srgbClr val="FFFF00"/>
                        </a:solidFill>
                        <a:effectLst/>
                        <a:latin typeface="Arial" pitchFamily="34" charset="0"/>
                        <a:ea typeface="HGPｺﾞｼｯｸM" pitchFamily="50" charset="-128"/>
                        <a:cs typeface="Arial" pitchFamily="34" charset="0"/>
                      </a:endParaRPr>
                    </a:p>
                    <a:p>
                      <a:pPr marL="84138" marR="0" lvl="0" indent="0" algn="l" defTabSz="914400" rtl="0" eaLnBrk="1" fontAlgn="base" latinLnBrk="0" hangingPunct="1">
                        <a:lnSpc>
                          <a:spcPct val="90000"/>
                        </a:lnSpc>
                        <a:spcBef>
                          <a:spcPct val="0"/>
                        </a:spcBef>
                        <a:spcAft>
                          <a:spcPct val="0"/>
                        </a:spcAft>
                        <a:buClrTx/>
                        <a:buSzTx/>
                        <a:buFontTx/>
                        <a:buNone/>
                        <a:tabLst/>
                      </a:pPr>
                      <a:r>
                        <a:rPr kumimoji="1" lang="en-US" altLang="ja-JP" sz="900" b="1" i="1" u="none" strike="noStrike" cap="none" normalizeH="0" baseline="0">
                          <a:ln>
                            <a:noFill/>
                          </a:ln>
                          <a:solidFill>
                            <a:schemeClr val="tx1"/>
                          </a:solidFill>
                          <a:effectLst/>
                          <a:latin typeface="Arial" pitchFamily="34" charset="0"/>
                          <a:ea typeface="HGPｺﾞｼｯｸM" pitchFamily="50" charset="-128"/>
                          <a:cs typeface="Arial" pitchFamily="34" charset="0"/>
                        </a:rPr>
                        <a:t>Water Cycle</a:t>
                      </a:r>
                    </a:p>
                    <a:p>
                      <a:pPr marL="84138" marR="0" lvl="0" indent="0" algn="l" defTabSz="914400" rtl="0" eaLnBrk="1" fontAlgn="base" latinLnBrk="0" hangingPunct="1">
                        <a:lnSpc>
                          <a:spcPct val="90000"/>
                        </a:lnSpc>
                        <a:spcBef>
                          <a:spcPct val="0"/>
                        </a:spcBef>
                        <a:spcAft>
                          <a:spcPct val="0"/>
                        </a:spcAft>
                        <a:buClrTx/>
                        <a:buSzTx/>
                        <a:buFontTx/>
                        <a:buNone/>
                        <a:tabLst/>
                      </a:pPr>
                      <a:endParaRPr kumimoji="1" lang="en-US" altLang="ja-JP" sz="900" b="1" i="1" u="none" strike="noStrike" cap="none" normalizeH="0" baseline="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endParaRPr kumimoji="1" lang="en-US" altLang="ja-JP" sz="900" b="1" i="0" u="none" strike="noStrike" cap="none" normalizeH="0" baseline="0">
                        <a:ln>
                          <a:noFill/>
                        </a:ln>
                        <a:solidFill>
                          <a:schemeClr val="tx1"/>
                        </a:solidFill>
                        <a:effectLst/>
                        <a:latin typeface="Arial" pitchFamily="34" charset="0"/>
                        <a:ea typeface="HGPｺﾞｼｯｸM" pitchFamily="50" charset="-128"/>
                        <a:cs typeface="Arial" pitchFamily="34" charset="0"/>
                      </a:endParaRPr>
                    </a:p>
                    <a:p>
                      <a:pPr marL="0" marR="0" lvl="0" indent="0" algn="ctr" defTabSz="914400" rtl="0" eaLnBrk="1" fontAlgn="base" latinLnBrk="0" hangingPunct="1">
                        <a:lnSpc>
                          <a:spcPct val="85000"/>
                        </a:lnSpc>
                        <a:spcBef>
                          <a:spcPct val="0"/>
                        </a:spcBef>
                        <a:spcAft>
                          <a:spcPct val="0"/>
                        </a:spcAft>
                        <a:buClrTx/>
                        <a:buSzTx/>
                        <a:buFontTx/>
                        <a:buNone/>
                        <a:tabLst/>
                      </a:pPr>
                      <a:endParaRPr kumimoji="1" lang="en-US" altLang="ja-JP" sz="900" b="0" i="0" u="none" strike="noStrike" cap="none" normalizeH="0" baseline="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dirty="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dirty="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dirty="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dirty="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dirty="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412602">
                <a:tc>
                  <a:txBody>
                    <a:bodyPr/>
                    <a:lstStyle/>
                    <a:p>
                      <a:pPr marL="84138" marR="0" lvl="0" indent="0" algn="l" defTabSz="914400" rtl="0" eaLnBrk="1" fontAlgn="base" latinLnBrk="0" hangingPunct="1">
                        <a:lnSpc>
                          <a:spcPct val="90000"/>
                        </a:lnSpc>
                        <a:spcBef>
                          <a:spcPct val="0"/>
                        </a:spcBef>
                        <a:spcAft>
                          <a:spcPct val="0"/>
                        </a:spcAft>
                        <a:buClrTx/>
                        <a:buSzTx/>
                        <a:buFontTx/>
                        <a:buNone/>
                        <a:tabLst/>
                      </a:pPr>
                      <a:endParaRPr kumimoji="1" lang="en-US" altLang="ja-JP" sz="900" b="1" i="1" u="none" strike="noStrike" cap="none" normalizeH="0" baseline="0">
                        <a:ln>
                          <a:noFill/>
                        </a:ln>
                        <a:solidFill>
                          <a:schemeClr val="tx1"/>
                        </a:solidFill>
                        <a:effectLst/>
                        <a:latin typeface="Arial" pitchFamily="34" charset="0"/>
                        <a:ea typeface="HGPｺﾞｼｯｸM" pitchFamily="50" charset="-128"/>
                        <a:cs typeface="Arial" pitchFamily="34" charset="0"/>
                      </a:endParaRPr>
                    </a:p>
                    <a:p>
                      <a:pPr marL="84138" marR="0" lvl="0" indent="0" algn="l" defTabSz="914400" rtl="0" eaLnBrk="1" fontAlgn="base" latinLnBrk="0" hangingPunct="1">
                        <a:lnSpc>
                          <a:spcPct val="90000"/>
                        </a:lnSpc>
                        <a:spcBef>
                          <a:spcPct val="0"/>
                        </a:spcBef>
                        <a:spcAft>
                          <a:spcPct val="0"/>
                        </a:spcAft>
                        <a:buClrTx/>
                        <a:buSzTx/>
                        <a:buFontTx/>
                        <a:buNone/>
                        <a:tabLst/>
                      </a:pPr>
                      <a:r>
                        <a:rPr kumimoji="1" lang="en-US" altLang="ja-JP" sz="900" b="1" i="1" u="none" strike="noStrike" cap="none" normalizeH="0" baseline="0">
                          <a:ln>
                            <a:noFill/>
                          </a:ln>
                          <a:solidFill>
                            <a:schemeClr val="tx1"/>
                          </a:solidFill>
                          <a:effectLst/>
                          <a:latin typeface="Arial" pitchFamily="34" charset="0"/>
                          <a:ea typeface="HGPｺﾞｼｯｸM" pitchFamily="50" charset="-128"/>
                          <a:cs typeface="Arial" pitchFamily="34" charset="0"/>
                        </a:rPr>
                        <a:t>Climate Change</a:t>
                      </a:r>
                    </a:p>
                  </a:txBody>
                  <a:tcPr marL="18000" marR="18000" marT="18000" marB="18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endParaRPr kumimoji="1" lang="en-US" altLang="ja-JP" sz="900" b="1" i="0" u="none" strike="noStrike" cap="none" normalizeH="0" baseline="0">
                        <a:ln>
                          <a:noFill/>
                        </a:ln>
                        <a:solidFill>
                          <a:schemeClr val="tx1"/>
                        </a:solidFill>
                        <a:effectLst/>
                        <a:latin typeface="Arial" pitchFamily="34" charset="0"/>
                        <a:ea typeface="HGPｺﾞｼｯｸM" pitchFamily="50" charset="-128"/>
                        <a:cs typeface="Arial" pitchFamily="34" charset="0"/>
                      </a:endParaRPr>
                    </a:p>
                    <a:p>
                      <a:pPr marL="0" marR="0" lvl="0" indent="0" algn="ctr" defTabSz="914400" rtl="0" eaLnBrk="1" fontAlgn="base" latinLnBrk="0" hangingPunct="1">
                        <a:lnSpc>
                          <a:spcPct val="85000"/>
                        </a:lnSpc>
                        <a:spcBef>
                          <a:spcPct val="0"/>
                        </a:spcBef>
                        <a:spcAft>
                          <a:spcPct val="0"/>
                        </a:spcAft>
                        <a:buClrTx/>
                        <a:buSzTx/>
                        <a:buFontTx/>
                        <a:buNone/>
                        <a:tabLst/>
                      </a:pPr>
                      <a:endParaRPr kumimoji="1" lang="en-US" altLang="ja-JP" sz="900" b="1" i="0" u="none" strike="noStrike" cap="none" normalizeH="0" baseline="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dirty="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dirty="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dirty="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dirty="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dirty="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dirty="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900113">
                <a:tc>
                  <a:txBody>
                    <a:bodyPr/>
                    <a:lstStyle/>
                    <a:p>
                      <a:pPr marL="84138" marR="0" lvl="0" indent="0" algn="l" defTabSz="914400" rtl="0" eaLnBrk="1" fontAlgn="base" latinLnBrk="0" hangingPunct="1">
                        <a:lnSpc>
                          <a:spcPct val="90000"/>
                        </a:lnSpc>
                        <a:spcBef>
                          <a:spcPct val="0"/>
                        </a:spcBef>
                        <a:spcAft>
                          <a:spcPct val="0"/>
                        </a:spcAft>
                        <a:buClrTx/>
                        <a:buSzTx/>
                        <a:buFontTx/>
                        <a:buNone/>
                        <a:tabLst/>
                      </a:pPr>
                      <a:r>
                        <a:rPr kumimoji="1" lang="en-US" altLang="ja-JP" sz="900" b="1" i="1" u="none" strike="noStrike" cap="none" normalizeH="0" baseline="0">
                          <a:ln>
                            <a:noFill/>
                          </a:ln>
                          <a:solidFill>
                            <a:schemeClr val="tx1"/>
                          </a:solidFill>
                          <a:effectLst/>
                          <a:latin typeface="Arial" pitchFamily="34" charset="0"/>
                          <a:ea typeface="HGPｺﾞｼｯｸM" pitchFamily="50" charset="-128"/>
                          <a:cs typeface="Arial" pitchFamily="34" charset="0"/>
                        </a:rPr>
                        <a:t>Greenhouse gases</a:t>
                      </a:r>
                    </a:p>
                    <a:p>
                      <a:pPr marL="84138" marR="0" lvl="0" indent="0" algn="l" defTabSz="914400" rtl="0" eaLnBrk="1" fontAlgn="base" latinLnBrk="0" hangingPunct="1">
                        <a:lnSpc>
                          <a:spcPct val="90000"/>
                        </a:lnSpc>
                        <a:spcBef>
                          <a:spcPct val="0"/>
                        </a:spcBef>
                        <a:spcAft>
                          <a:spcPct val="0"/>
                        </a:spcAft>
                        <a:buClrTx/>
                        <a:buSzTx/>
                        <a:buFontTx/>
                        <a:buNone/>
                        <a:tabLst/>
                      </a:pPr>
                      <a:endParaRPr kumimoji="1" lang="en-US" altLang="ja-JP" sz="900" b="1" i="1" u="none" strike="noStrike" cap="none" normalizeH="0" baseline="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endParaRPr kumimoji="1" lang="en-US" altLang="ja-JP" sz="900" b="1" i="0" u="none" strike="noStrike" cap="none" normalizeH="0" baseline="0">
                        <a:ln>
                          <a:noFill/>
                        </a:ln>
                        <a:solidFill>
                          <a:schemeClr val="tx1"/>
                        </a:solidFill>
                        <a:effectLst/>
                        <a:latin typeface="Arial" pitchFamily="34" charset="0"/>
                        <a:ea typeface="HGPｺﾞｼｯｸM" pitchFamily="50" charset="-128"/>
                        <a:cs typeface="Arial" pitchFamily="34" charset="0"/>
                      </a:endParaRPr>
                    </a:p>
                    <a:p>
                      <a:pPr marL="0" marR="0" lvl="0" indent="0" algn="ctr" defTabSz="914400" rtl="0" eaLnBrk="1" fontAlgn="base" latinLnBrk="0" hangingPunct="1">
                        <a:lnSpc>
                          <a:spcPct val="85000"/>
                        </a:lnSpc>
                        <a:spcBef>
                          <a:spcPct val="0"/>
                        </a:spcBef>
                        <a:spcAft>
                          <a:spcPct val="0"/>
                        </a:spcAft>
                        <a:buClrTx/>
                        <a:buSzTx/>
                        <a:buFontTx/>
                        <a:buNone/>
                        <a:tabLst/>
                      </a:pPr>
                      <a:endParaRPr kumimoji="1" lang="en-US" altLang="ja-JP" sz="900" b="0" i="0" u="none" strike="noStrike" cap="none" normalizeH="0" baseline="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dirty="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dirty="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dirty="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dirty="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dirty="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dirty="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dirty="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dirty="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900" b="0" i="0" u="none" strike="noStrike" cap="none" normalizeH="0" baseline="0" dirty="0">
                        <a:ln>
                          <a:noFill/>
                        </a:ln>
                        <a:solidFill>
                          <a:schemeClr val="tx1"/>
                        </a:solidFill>
                        <a:effectLst/>
                        <a:latin typeface="Arial" pitchFamily="34" charset="0"/>
                        <a:ea typeface="HGPｺﾞｼｯｸM" pitchFamily="50" charset="-128"/>
                        <a:cs typeface="Arial" pitchFamily="34" charset="0"/>
                      </a:endParaRPr>
                    </a:p>
                  </a:txBody>
                  <a:tcPr marL="18000" marR="18000" marT="18000" marB="18000" anchor="ctr" horzOverflow="overflow">
                    <a:lnL w="1270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sp>
        <p:nvSpPr>
          <p:cNvPr id="137" name="Rectangle 113"/>
          <p:cNvSpPr>
            <a:spLocks noChangeArrowheads="1"/>
          </p:cNvSpPr>
          <p:nvPr/>
        </p:nvSpPr>
        <p:spPr bwMode="auto">
          <a:xfrm>
            <a:off x="5941758" y="2128041"/>
            <a:ext cx="1754188" cy="152400"/>
          </a:xfrm>
          <a:prstGeom prst="rect">
            <a:avLst/>
          </a:prstGeom>
          <a:solidFill>
            <a:schemeClr val="bg1"/>
          </a:solidFill>
          <a:ln w="9525">
            <a:noFill/>
            <a:miter lim="800000"/>
            <a:headEnd/>
            <a:tailEnd/>
          </a:ln>
        </p:spPr>
        <p:txBody>
          <a:bodyPr wrap="none" lIns="0" tIns="0" rIns="0" bIns="0">
            <a:spAutoFit/>
          </a:bodyPr>
          <a:lstStyle/>
          <a:p>
            <a:pPr algn="ctr"/>
            <a:r>
              <a:rPr lang="en-US" altLang="ja-JP" sz="1000">
                <a:solidFill>
                  <a:srgbClr val="000000"/>
                </a:solidFill>
                <a:cs typeface="Arial" pitchFamily="34" charset="0"/>
              </a:rPr>
              <a:t>[Land and Disaster monitoring] </a:t>
            </a:r>
          </a:p>
        </p:txBody>
      </p:sp>
      <p:sp>
        <p:nvSpPr>
          <p:cNvPr id="143" name="Text Box 119"/>
          <p:cNvSpPr txBox="1">
            <a:spLocks noChangeArrowheads="1"/>
          </p:cNvSpPr>
          <p:nvPr/>
        </p:nvSpPr>
        <p:spPr bwMode="auto">
          <a:xfrm>
            <a:off x="3056372" y="3652685"/>
            <a:ext cx="822325" cy="152400"/>
          </a:xfrm>
          <a:prstGeom prst="rect">
            <a:avLst/>
          </a:prstGeom>
          <a:solidFill>
            <a:schemeClr val="bg1"/>
          </a:solidFill>
          <a:ln w="9525" algn="ctr">
            <a:noFill/>
            <a:miter lim="800000"/>
            <a:headEnd/>
            <a:tailEnd/>
          </a:ln>
        </p:spPr>
        <p:txBody>
          <a:bodyPr wrap="none" lIns="0" tIns="0" rIns="0" bIns="0">
            <a:spAutoFit/>
          </a:bodyPr>
          <a:lstStyle/>
          <a:p>
            <a:pPr algn="ctr"/>
            <a:r>
              <a:rPr lang="en-US" altLang="ja-JP" sz="1000">
                <a:solidFill>
                  <a:srgbClr val="000000"/>
                </a:solidFill>
                <a:cs typeface="Arial" pitchFamily="34" charset="0"/>
              </a:rPr>
              <a:t>Aqua/AMSR-E</a:t>
            </a:r>
          </a:p>
        </p:txBody>
      </p:sp>
      <p:sp>
        <p:nvSpPr>
          <p:cNvPr id="144" name="Rectangle 123"/>
          <p:cNvSpPr>
            <a:spLocks noChangeArrowheads="1"/>
          </p:cNvSpPr>
          <p:nvPr/>
        </p:nvSpPr>
        <p:spPr bwMode="auto">
          <a:xfrm>
            <a:off x="6054273" y="4172591"/>
            <a:ext cx="2565400" cy="152400"/>
          </a:xfrm>
          <a:prstGeom prst="rect">
            <a:avLst/>
          </a:prstGeom>
          <a:solidFill>
            <a:schemeClr val="bg1"/>
          </a:solidFill>
          <a:ln w="9525">
            <a:noFill/>
            <a:miter lim="800000"/>
            <a:headEnd/>
            <a:tailEnd/>
          </a:ln>
        </p:spPr>
        <p:txBody>
          <a:bodyPr wrap="none" lIns="0" tIns="0" rIns="0" bIns="0">
            <a:spAutoFit/>
          </a:bodyPr>
          <a:lstStyle/>
          <a:p>
            <a:pPr algn="ctr"/>
            <a:r>
              <a:rPr lang="en-US" altLang="ja-JP" sz="1000">
                <a:solidFill>
                  <a:srgbClr val="000000"/>
                </a:solidFill>
                <a:ea typeface="ＭＳ ゴシック" pitchFamily="49" charset="-128"/>
                <a:cs typeface="Arial" pitchFamily="34" charset="0"/>
              </a:rPr>
              <a:t>[Vegetation, aerosol, cloud, SST, ocean color]</a:t>
            </a:r>
          </a:p>
        </p:txBody>
      </p:sp>
      <p:sp>
        <p:nvSpPr>
          <p:cNvPr id="145" name="Rectangle 124"/>
          <p:cNvSpPr>
            <a:spLocks noChangeArrowheads="1"/>
          </p:cNvSpPr>
          <p:nvPr/>
        </p:nvSpPr>
        <p:spPr bwMode="auto">
          <a:xfrm>
            <a:off x="6818853" y="4893341"/>
            <a:ext cx="1831975" cy="152400"/>
          </a:xfrm>
          <a:prstGeom prst="rect">
            <a:avLst/>
          </a:prstGeom>
          <a:solidFill>
            <a:schemeClr val="bg1"/>
          </a:solidFill>
          <a:ln w="9525">
            <a:noFill/>
            <a:miter lim="800000"/>
            <a:headEnd/>
            <a:tailEnd/>
          </a:ln>
        </p:spPr>
        <p:txBody>
          <a:bodyPr wrap="none" lIns="0" tIns="0" rIns="0" bIns="0">
            <a:spAutoFit/>
          </a:bodyPr>
          <a:lstStyle/>
          <a:p>
            <a:pPr algn="ctr"/>
            <a:r>
              <a:rPr lang="en-US" altLang="ja-JP" sz="1000">
                <a:solidFill>
                  <a:srgbClr val="000000"/>
                </a:solidFill>
                <a:ea typeface="ＭＳ ゴシック" pitchFamily="49" charset="-128"/>
                <a:cs typeface="Arial" pitchFamily="34" charset="0"/>
              </a:rPr>
              <a:t>[Cloud and Aerosol 3D structure]</a:t>
            </a:r>
          </a:p>
        </p:txBody>
      </p:sp>
      <p:sp>
        <p:nvSpPr>
          <p:cNvPr id="146" name="Rectangle 127"/>
          <p:cNvSpPr>
            <a:spLocks noChangeArrowheads="1"/>
          </p:cNvSpPr>
          <p:nvPr/>
        </p:nvSpPr>
        <p:spPr bwMode="auto">
          <a:xfrm>
            <a:off x="4246111" y="5621980"/>
            <a:ext cx="854075" cy="153987"/>
          </a:xfrm>
          <a:prstGeom prst="rect">
            <a:avLst/>
          </a:prstGeom>
          <a:solidFill>
            <a:schemeClr val="bg1"/>
          </a:solidFill>
          <a:ln w="9525">
            <a:noFill/>
            <a:miter lim="800000"/>
            <a:headEnd/>
            <a:tailEnd/>
          </a:ln>
        </p:spPr>
        <p:txBody>
          <a:bodyPr wrap="none" lIns="0" tIns="0" rIns="0" bIns="0">
            <a:spAutoFit/>
          </a:bodyPr>
          <a:lstStyle/>
          <a:p>
            <a:pPr algn="ctr"/>
            <a:r>
              <a:rPr lang="en-US" altLang="ja-JP" sz="1000">
                <a:solidFill>
                  <a:srgbClr val="000000"/>
                </a:solidFill>
                <a:ea typeface="ＭＳ ゴシック" pitchFamily="49" charset="-128"/>
                <a:cs typeface="Arial" pitchFamily="34" charset="0"/>
              </a:rPr>
              <a:t>[CO</a:t>
            </a:r>
            <a:r>
              <a:rPr lang="en-US" altLang="ja-JP" sz="1000" baseline="-25000">
                <a:solidFill>
                  <a:srgbClr val="000000"/>
                </a:solidFill>
                <a:ea typeface="ＭＳ ゴシック" pitchFamily="49" charset="-128"/>
                <a:cs typeface="Arial" pitchFamily="34" charset="0"/>
              </a:rPr>
              <a:t>2, </a:t>
            </a:r>
            <a:r>
              <a:rPr lang="en-US" altLang="ja-JP" sz="1000">
                <a:solidFill>
                  <a:srgbClr val="000000"/>
                </a:solidFill>
                <a:ea typeface="ＭＳ ゴシック" pitchFamily="49" charset="-128"/>
                <a:cs typeface="Arial" pitchFamily="34" charset="0"/>
              </a:rPr>
              <a:t>Methane]</a:t>
            </a:r>
          </a:p>
        </p:txBody>
      </p:sp>
      <p:sp>
        <p:nvSpPr>
          <p:cNvPr id="147" name="Text Box 128"/>
          <p:cNvSpPr txBox="1">
            <a:spLocks noChangeArrowheads="1"/>
          </p:cNvSpPr>
          <p:nvPr/>
        </p:nvSpPr>
        <p:spPr bwMode="auto">
          <a:xfrm>
            <a:off x="2873809" y="3100422"/>
            <a:ext cx="593725" cy="152400"/>
          </a:xfrm>
          <a:prstGeom prst="rect">
            <a:avLst/>
          </a:prstGeom>
          <a:solidFill>
            <a:schemeClr val="bg1"/>
          </a:solidFill>
          <a:ln w="9525" algn="ctr">
            <a:noFill/>
            <a:miter lim="800000"/>
            <a:headEnd/>
            <a:tailEnd/>
          </a:ln>
        </p:spPr>
        <p:txBody>
          <a:bodyPr wrap="none" lIns="0" tIns="0" rIns="0" bIns="0">
            <a:spAutoFit/>
          </a:bodyPr>
          <a:lstStyle/>
          <a:p>
            <a:pPr algn="ctr"/>
            <a:r>
              <a:rPr lang="en-US" altLang="ja-JP" sz="1000">
                <a:solidFill>
                  <a:srgbClr val="000000"/>
                </a:solidFill>
                <a:cs typeface="Arial" pitchFamily="34" charset="0"/>
              </a:rPr>
              <a:t>TRMM/PR</a:t>
            </a:r>
          </a:p>
        </p:txBody>
      </p:sp>
      <p:sp>
        <p:nvSpPr>
          <p:cNvPr id="148" name="Rectangle 131"/>
          <p:cNvSpPr>
            <a:spLocks noChangeArrowheads="1"/>
          </p:cNvSpPr>
          <p:nvPr/>
        </p:nvSpPr>
        <p:spPr bwMode="auto">
          <a:xfrm>
            <a:off x="5374003" y="3872554"/>
            <a:ext cx="1482778" cy="153888"/>
          </a:xfrm>
          <a:prstGeom prst="rect">
            <a:avLst/>
          </a:prstGeom>
          <a:solidFill>
            <a:schemeClr val="bg1"/>
          </a:solidFill>
          <a:ln w="9525">
            <a:noFill/>
            <a:miter lim="800000"/>
            <a:headEnd/>
            <a:tailEnd/>
          </a:ln>
        </p:spPr>
        <p:txBody>
          <a:bodyPr wrap="none" lIns="0" tIns="0" rIns="0" bIns="0">
            <a:spAutoFit/>
          </a:bodyPr>
          <a:lstStyle/>
          <a:p>
            <a:pPr algn="ctr"/>
            <a:r>
              <a:rPr lang="en-US" altLang="ja-JP" sz="1000">
                <a:solidFill>
                  <a:srgbClr val="000000"/>
                </a:solidFill>
                <a:ea typeface="ＭＳ ゴシック" pitchFamily="49" charset="-128"/>
                <a:cs typeface="Arial" pitchFamily="34" charset="0"/>
              </a:rPr>
              <a:t>[Wind, SST , Water vapor]</a:t>
            </a:r>
          </a:p>
        </p:txBody>
      </p:sp>
      <p:pic>
        <p:nvPicPr>
          <p:cNvPr id="149" name="Picture 135"/>
          <p:cNvPicPr>
            <a:picLocks noChangeAspect="1" noChangeArrowheads="1"/>
          </p:cNvPicPr>
          <p:nvPr/>
        </p:nvPicPr>
        <p:blipFill>
          <a:blip r:embed="rId3" cstate="print"/>
          <a:srcRect/>
          <a:stretch>
            <a:fillRect/>
          </a:stretch>
        </p:blipFill>
        <p:spPr bwMode="auto">
          <a:xfrm rot="879379">
            <a:off x="2931017" y="5494446"/>
            <a:ext cx="804863" cy="336550"/>
          </a:xfrm>
          <a:prstGeom prst="rect">
            <a:avLst/>
          </a:prstGeom>
          <a:noFill/>
          <a:ln w="9525" algn="ctr">
            <a:noFill/>
            <a:miter lim="800000"/>
            <a:headEnd/>
            <a:tailEnd/>
          </a:ln>
        </p:spPr>
      </p:pic>
      <p:sp>
        <p:nvSpPr>
          <p:cNvPr id="150" name="Rectangle 136"/>
          <p:cNvSpPr>
            <a:spLocks noChangeArrowheads="1"/>
          </p:cNvSpPr>
          <p:nvPr/>
        </p:nvSpPr>
        <p:spPr bwMode="auto">
          <a:xfrm>
            <a:off x="6373510" y="3397935"/>
            <a:ext cx="765175" cy="152400"/>
          </a:xfrm>
          <a:prstGeom prst="rect">
            <a:avLst/>
          </a:prstGeom>
          <a:solidFill>
            <a:schemeClr val="bg1"/>
          </a:solidFill>
          <a:ln w="9525">
            <a:noFill/>
            <a:miter lim="800000"/>
            <a:headEnd/>
            <a:tailEnd/>
          </a:ln>
        </p:spPr>
        <p:txBody>
          <a:bodyPr wrap="none" lIns="0" tIns="0" rIns="0" bIns="0">
            <a:spAutoFit/>
          </a:bodyPr>
          <a:lstStyle/>
          <a:p>
            <a:pPr algn="ctr"/>
            <a:r>
              <a:rPr lang="en-US" altLang="ja-JP" sz="1000">
                <a:solidFill>
                  <a:srgbClr val="000000"/>
                </a:solidFill>
                <a:ea typeface="ＭＳ ゴシック" pitchFamily="49" charset="-128"/>
                <a:cs typeface="Arial" pitchFamily="34" charset="0"/>
              </a:rPr>
              <a:t>[Precipitation]</a:t>
            </a:r>
          </a:p>
        </p:txBody>
      </p:sp>
      <p:pic>
        <p:nvPicPr>
          <p:cNvPr id="151" name="Picture 137"/>
          <p:cNvPicPr>
            <a:picLocks noChangeAspect="1" noChangeArrowheads="1"/>
          </p:cNvPicPr>
          <p:nvPr/>
        </p:nvPicPr>
        <p:blipFill>
          <a:blip r:embed="rId4" cstate="print"/>
          <a:srcRect/>
          <a:stretch>
            <a:fillRect/>
          </a:stretch>
        </p:blipFill>
        <p:spPr bwMode="auto">
          <a:xfrm>
            <a:off x="5822498" y="3233585"/>
            <a:ext cx="539750" cy="381000"/>
          </a:xfrm>
          <a:prstGeom prst="rect">
            <a:avLst/>
          </a:prstGeom>
          <a:noFill/>
          <a:ln w="9525">
            <a:noFill/>
            <a:round/>
            <a:headEnd/>
            <a:tailEnd/>
          </a:ln>
        </p:spPr>
      </p:pic>
      <p:pic>
        <p:nvPicPr>
          <p:cNvPr id="152" name="Picture 138" descr="ALOS詳細"/>
          <p:cNvPicPr>
            <a:picLocks noChangeAspect="1" noChangeArrowheads="1"/>
          </p:cNvPicPr>
          <p:nvPr/>
        </p:nvPicPr>
        <p:blipFill>
          <a:blip r:embed="rId5" cstate="print"/>
          <a:srcRect/>
          <a:stretch>
            <a:fillRect/>
          </a:stretch>
        </p:blipFill>
        <p:spPr bwMode="auto">
          <a:xfrm>
            <a:off x="2353811" y="1775466"/>
            <a:ext cx="925513" cy="317500"/>
          </a:xfrm>
          <a:prstGeom prst="rect">
            <a:avLst/>
          </a:prstGeom>
          <a:noFill/>
          <a:ln w="9525">
            <a:noFill/>
            <a:miter lim="800000"/>
            <a:headEnd/>
            <a:tailEnd/>
          </a:ln>
        </p:spPr>
      </p:pic>
      <p:sp>
        <p:nvSpPr>
          <p:cNvPr id="153" name="Rectangle 140"/>
          <p:cNvSpPr>
            <a:spLocks noChangeArrowheads="1"/>
          </p:cNvSpPr>
          <p:nvPr/>
        </p:nvSpPr>
        <p:spPr bwMode="auto">
          <a:xfrm>
            <a:off x="7502073" y="5625154"/>
            <a:ext cx="1117600" cy="152400"/>
          </a:xfrm>
          <a:prstGeom prst="rect">
            <a:avLst/>
          </a:prstGeom>
          <a:solidFill>
            <a:schemeClr val="bg1"/>
          </a:solidFill>
          <a:ln w="9525">
            <a:noFill/>
            <a:miter lim="800000"/>
            <a:headEnd/>
            <a:tailEnd/>
          </a:ln>
        </p:spPr>
        <p:txBody>
          <a:bodyPr wrap="none" lIns="0" tIns="0" rIns="0" bIns="0">
            <a:spAutoFit/>
          </a:bodyPr>
          <a:lstStyle/>
          <a:p>
            <a:pPr algn="ctr"/>
            <a:r>
              <a:rPr lang="en-US" altLang="ja-JP" sz="1000">
                <a:solidFill>
                  <a:srgbClr val="000000"/>
                </a:solidFill>
                <a:ea typeface="ＭＳ ゴシック" pitchFamily="49" charset="-128"/>
                <a:cs typeface="Arial" pitchFamily="34" charset="0"/>
              </a:rPr>
              <a:t>[CO</a:t>
            </a:r>
            <a:r>
              <a:rPr lang="en-US" altLang="ja-JP" sz="1000" baseline="-25000">
                <a:solidFill>
                  <a:srgbClr val="000000"/>
                </a:solidFill>
                <a:ea typeface="ＭＳ ゴシック" pitchFamily="49" charset="-128"/>
                <a:cs typeface="Arial" pitchFamily="34" charset="0"/>
              </a:rPr>
              <a:t>2, </a:t>
            </a:r>
            <a:r>
              <a:rPr lang="en-US" altLang="ja-JP" sz="1000">
                <a:solidFill>
                  <a:srgbClr val="000000"/>
                </a:solidFill>
                <a:ea typeface="ＭＳ ゴシック" pitchFamily="49" charset="-128"/>
                <a:cs typeface="Arial" pitchFamily="34" charset="0"/>
              </a:rPr>
              <a:t>Methane, CO]</a:t>
            </a:r>
          </a:p>
        </p:txBody>
      </p:sp>
      <p:sp>
        <p:nvSpPr>
          <p:cNvPr id="154" name="Text Box 148"/>
          <p:cNvSpPr txBox="1">
            <a:spLocks noChangeArrowheads="1"/>
          </p:cNvSpPr>
          <p:nvPr/>
        </p:nvSpPr>
        <p:spPr bwMode="auto">
          <a:xfrm>
            <a:off x="2922135" y="2019941"/>
            <a:ext cx="869950" cy="152400"/>
          </a:xfrm>
          <a:prstGeom prst="rect">
            <a:avLst/>
          </a:prstGeom>
          <a:noFill/>
          <a:ln w="9525" algn="ctr">
            <a:noFill/>
            <a:miter lim="800000"/>
            <a:headEnd/>
            <a:tailEnd/>
          </a:ln>
        </p:spPr>
        <p:txBody>
          <a:bodyPr wrap="none" lIns="0" tIns="0" rIns="0" bIns="0">
            <a:spAutoFit/>
          </a:bodyPr>
          <a:lstStyle/>
          <a:p>
            <a:pPr algn="ctr"/>
            <a:r>
              <a:rPr lang="en-US" altLang="ja-JP" sz="1000">
                <a:solidFill>
                  <a:srgbClr val="000000"/>
                </a:solidFill>
                <a:cs typeface="Arial" pitchFamily="34" charset="0"/>
              </a:rPr>
              <a:t>ALOS/PALSAR</a:t>
            </a:r>
          </a:p>
        </p:txBody>
      </p:sp>
      <p:sp>
        <p:nvSpPr>
          <p:cNvPr id="155" name="Text Box 149"/>
          <p:cNvSpPr txBox="1">
            <a:spLocks noChangeArrowheads="1"/>
          </p:cNvSpPr>
          <p:nvPr/>
        </p:nvSpPr>
        <p:spPr bwMode="auto">
          <a:xfrm>
            <a:off x="3006273" y="2362841"/>
            <a:ext cx="1446212" cy="152400"/>
          </a:xfrm>
          <a:prstGeom prst="rect">
            <a:avLst/>
          </a:prstGeom>
          <a:noFill/>
          <a:ln w="9525" algn="ctr">
            <a:noFill/>
            <a:miter lim="800000"/>
            <a:headEnd/>
            <a:tailEnd/>
          </a:ln>
        </p:spPr>
        <p:txBody>
          <a:bodyPr lIns="0" tIns="0" rIns="0" bIns="0">
            <a:spAutoFit/>
          </a:bodyPr>
          <a:lstStyle/>
          <a:p>
            <a:r>
              <a:rPr lang="en-US" altLang="ja-JP" sz="1000">
                <a:solidFill>
                  <a:srgbClr val="000000"/>
                </a:solidFill>
                <a:cs typeface="Arial" pitchFamily="34" charset="0"/>
              </a:rPr>
              <a:t>ALOS/PRISM/AVNIR2</a:t>
            </a:r>
          </a:p>
        </p:txBody>
      </p:sp>
      <p:pic>
        <p:nvPicPr>
          <p:cNvPr id="156" name="Picture 150" descr="EarhCARE5"/>
          <p:cNvPicPr>
            <a:picLocks noChangeAspect="1" noChangeArrowheads="1"/>
          </p:cNvPicPr>
          <p:nvPr/>
        </p:nvPicPr>
        <p:blipFill>
          <a:blip r:embed="rId6" cstate="print"/>
          <a:srcRect/>
          <a:stretch>
            <a:fillRect/>
          </a:stretch>
        </p:blipFill>
        <p:spPr bwMode="auto">
          <a:xfrm>
            <a:off x="7425280" y="5058661"/>
            <a:ext cx="503238" cy="400050"/>
          </a:xfrm>
          <a:prstGeom prst="rect">
            <a:avLst/>
          </a:prstGeom>
          <a:noFill/>
          <a:ln w="9525">
            <a:noFill/>
            <a:miter lim="800000"/>
            <a:headEnd/>
            <a:tailEnd/>
          </a:ln>
        </p:spPr>
      </p:pic>
      <p:pic>
        <p:nvPicPr>
          <p:cNvPr id="157" name="Picture 159" descr="amsr2"/>
          <p:cNvPicPr>
            <a:picLocks noChangeAspect="1" noChangeArrowheads="1"/>
          </p:cNvPicPr>
          <p:nvPr/>
        </p:nvPicPr>
        <p:blipFill>
          <a:blip r:embed="rId7" cstate="print"/>
          <a:srcRect/>
          <a:stretch>
            <a:fillRect/>
          </a:stretch>
        </p:blipFill>
        <p:spPr bwMode="auto">
          <a:xfrm rot="1800000">
            <a:off x="4495311" y="3866819"/>
            <a:ext cx="723900" cy="327025"/>
          </a:xfrm>
          <a:prstGeom prst="rect">
            <a:avLst/>
          </a:prstGeom>
          <a:noFill/>
          <a:ln w="9525">
            <a:noFill/>
            <a:miter lim="800000"/>
            <a:headEnd/>
            <a:tailEnd/>
          </a:ln>
        </p:spPr>
      </p:pic>
      <p:pic>
        <p:nvPicPr>
          <p:cNvPr id="158" name="Picture 2" descr="C1_Orbit_-Z-Up"/>
          <p:cNvPicPr>
            <a:picLocks noChangeAspect="1" noChangeArrowheads="1"/>
          </p:cNvPicPr>
          <p:nvPr/>
        </p:nvPicPr>
        <p:blipFill>
          <a:blip r:embed="rId8" cstate="print"/>
          <a:srcRect/>
          <a:stretch>
            <a:fillRect/>
          </a:stretch>
        </p:blipFill>
        <p:spPr bwMode="auto">
          <a:xfrm>
            <a:off x="6073273" y="4421830"/>
            <a:ext cx="735012" cy="407987"/>
          </a:xfrm>
          <a:prstGeom prst="rect">
            <a:avLst/>
          </a:prstGeom>
          <a:noFill/>
          <a:ln w="9525">
            <a:noFill/>
            <a:miter lim="800000"/>
            <a:headEnd/>
            <a:tailEnd/>
          </a:ln>
        </p:spPr>
      </p:pic>
      <p:pic>
        <p:nvPicPr>
          <p:cNvPr id="159" name="Picture 164" descr="aqua_sm"/>
          <p:cNvPicPr>
            <a:picLocks noChangeAspect="1" noChangeArrowheads="1"/>
          </p:cNvPicPr>
          <p:nvPr/>
        </p:nvPicPr>
        <p:blipFill>
          <a:blip r:embed="rId9" cstate="print"/>
          <a:srcRect/>
          <a:stretch>
            <a:fillRect/>
          </a:stretch>
        </p:blipFill>
        <p:spPr bwMode="auto">
          <a:xfrm>
            <a:off x="2509385" y="3595156"/>
            <a:ext cx="514350" cy="317500"/>
          </a:xfrm>
          <a:prstGeom prst="rect">
            <a:avLst/>
          </a:prstGeom>
          <a:noFill/>
          <a:ln w="9525">
            <a:noFill/>
            <a:miter lim="800000"/>
            <a:headEnd/>
            <a:tailEnd/>
          </a:ln>
        </p:spPr>
      </p:pic>
      <p:sp>
        <p:nvSpPr>
          <p:cNvPr id="160" name="Rectangle 154"/>
          <p:cNvSpPr>
            <a:spLocks noChangeArrowheads="1"/>
          </p:cNvSpPr>
          <p:nvPr/>
        </p:nvSpPr>
        <p:spPr bwMode="auto">
          <a:xfrm>
            <a:off x="6890860" y="4383729"/>
            <a:ext cx="1720850" cy="152400"/>
          </a:xfrm>
          <a:prstGeom prst="rect">
            <a:avLst/>
          </a:prstGeom>
          <a:solidFill>
            <a:schemeClr val="bg1"/>
          </a:solidFill>
          <a:ln w="9525">
            <a:noFill/>
            <a:miter lim="800000"/>
            <a:headEnd/>
            <a:tailEnd/>
          </a:ln>
        </p:spPr>
        <p:txBody>
          <a:bodyPr wrap="none" lIns="0" tIns="0" rIns="0" bIns="0">
            <a:spAutoFit/>
          </a:bodyPr>
          <a:lstStyle/>
          <a:p>
            <a:pPr algn="ctr"/>
            <a:r>
              <a:rPr lang="en-US" altLang="ja-JP" sz="1000" i="1">
                <a:solidFill>
                  <a:srgbClr val="000000"/>
                </a:solidFill>
                <a:ea typeface="ＭＳ ゴシック" pitchFamily="49" charset="-128"/>
                <a:cs typeface="Arial" pitchFamily="34" charset="0"/>
              </a:rPr>
              <a:t>250m, multi-angle, polarization</a:t>
            </a:r>
          </a:p>
        </p:txBody>
      </p:sp>
      <p:pic>
        <p:nvPicPr>
          <p:cNvPr id="161" name="Picture 53" descr="C:\Documents and Settings\02027\デスクトップ\2.png"/>
          <p:cNvPicPr>
            <a:picLocks noChangeAspect="1" noChangeArrowheads="1"/>
          </p:cNvPicPr>
          <p:nvPr/>
        </p:nvPicPr>
        <p:blipFill>
          <a:blip r:embed="rId10" cstate="print"/>
          <a:srcRect/>
          <a:stretch>
            <a:fillRect/>
          </a:stretch>
        </p:blipFill>
        <p:spPr bwMode="auto">
          <a:xfrm>
            <a:off x="4780250" y="1607190"/>
            <a:ext cx="800100" cy="565150"/>
          </a:xfrm>
          <a:prstGeom prst="rect">
            <a:avLst/>
          </a:prstGeom>
          <a:noFill/>
          <a:ln w="9525">
            <a:noFill/>
            <a:miter lim="800000"/>
            <a:headEnd/>
            <a:tailEnd/>
          </a:ln>
        </p:spPr>
      </p:pic>
      <p:sp>
        <p:nvSpPr>
          <p:cNvPr id="162" name="正方形/長方形 161"/>
          <p:cNvSpPr/>
          <p:nvPr/>
        </p:nvSpPr>
        <p:spPr>
          <a:xfrm>
            <a:off x="2241438" y="2172341"/>
            <a:ext cx="1782423" cy="173039"/>
          </a:xfrm>
          <a:prstGeom prst="rect">
            <a:avLst/>
          </a:prstGeom>
          <a:solidFill>
            <a:srgbClr val="0066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000">
                <a:latin typeface="Arial" pitchFamily="34" charset="0"/>
                <a:cs typeface="Arial" pitchFamily="34" charset="0"/>
              </a:rPr>
              <a:t>ALOS</a:t>
            </a:r>
            <a:endParaRPr lang="ja-JP" altLang="en-US" sz="1000">
              <a:latin typeface="Arial" pitchFamily="34" charset="0"/>
              <a:cs typeface="Arial" pitchFamily="34" charset="0"/>
            </a:endParaRPr>
          </a:p>
        </p:txBody>
      </p:sp>
      <p:sp>
        <p:nvSpPr>
          <p:cNvPr id="163" name="正方形/長方形 162"/>
          <p:cNvSpPr/>
          <p:nvPr/>
        </p:nvSpPr>
        <p:spPr>
          <a:xfrm>
            <a:off x="2245162" y="2872156"/>
            <a:ext cx="3836098" cy="165278"/>
          </a:xfrm>
          <a:prstGeom prst="rect">
            <a:avLst/>
          </a:prstGeom>
          <a:solidFill>
            <a:srgbClr val="0066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000">
                <a:latin typeface="Arial" pitchFamily="34" charset="0"/>
                <a:cs typeface="Arial" pitchFamily="34" charset="0"/>
              </a:rPr>
              <a:t>TRMM</a:t>
            </a:r>
            <a:endParaRPr lang="ja-JP" altLang="en-US" sz="1000">
              <a:latin typeface="Arial" pitchFamily="34" charset="0"/>
              <a:cs typeface="Arial" pitchFamily="34" charset="0"/>
            </a:endParaRPr>
          </a:p>
        </p:txBody>
      </p:sp>
      <p:sp>
        <p:nvSpPr>
          <p:cNvPr id="164" name="正方形/長方形 163"/>
          <p:cNvSpPr/>
          <p:nvPr/>
        </p:nvSpPr>
        <p:spPr>
          <a:xfrm>
            <a:off x="5504998" y="1855934"/>
            <a:ext cx="2862263" cy="180975"/>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000">
                <a:solidFill>
                  <a:schemeClr val="bg1"/>
                </a:solidFill>
                <a:latin typeface="Arial" pitchFamily="34" charset="0"/>
                <a:cs typeface="Arial" pitchFamily="34" charset="0"/>
              </a:rPr>
              <a:t>ALOS-2 PALSAR-2</a:t>
            </a:r>
            <a:endParaRPr lang="ja-JP" altLang="en-US" sz="1000">
              <a:solidFill>
                <a:schemeClr val="bg1"/>
              </a:solidFill>
              <a:latin typeface="Arial" pitchFamily="34" charset="0"/>
              <a:cs typeface="Arial" pitchFamily="34" charset="0"/>
            </a:endParaRPr>
          </a:p>
        </p:txBody>
      </p:sp>
      <p:sp>
        <p:nvSpPr>
          <p:cNvPr id="165" name="正方形/長方形 164"/>
          <p:cNvSpPr/>
          <p:nvPr/>
        </p:nvSpPr>
        <p:spPr>
          <a:xfrm>
            <a:off x="5774873" y="3071847"/>
            <a:ext cx="1727200" cy="173644"/>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000">
                <a:solidFill>
                  <a:schemeClr val="bg1"/>
                </a:solidFill>
                <a:latin typeface="Arial" pitchFamily="34" charset="0"/>
                <a:cs typeface="Arial" pitchFamily="34" charset="0"/>
              </a:rPr>
              <a:t>GPM / DPR</a:t>
            </a:r>
            <a:endParaRPr lang="ja-JP" altLang="en-US" sz="1000">
              <a:solidFill>
                <a:schemeClr val="bg1"/>
              </a:solidFill>
              <a:latin typeface="Arial" pitchFamily="34" charset="0"/>
              <a:cs typeface="Arial" pitchFamily="34" charset="0"/>
            </a:endParaRPr>
          </a:p>
        </p:txBody>
      </p:sp>
      <p:sp>
        <p:nvSpPr>
          <p:cNvPr id="166" name="正方形/長方形 165"/>
          <p:cNvSpPr/>
          <p:nvPr/>
        </p:nvSpPr>
        <p:spPr>
          <a:xfrm>
            <a:off x="2245162" y="3397936"/>
            <a:ext cx="3590944" cy="197433"/>
          </a:xfrm>
          <a:prstGeom prst="rect">
            <a:avLst/>
          </a:prstGeom>
          <a:solidFill>
            <a:srgbClr val="0066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100">
                <a:latin typeface="Arial" pitchFamily="34" charset="0"/>
                <a:cs typeface="Arial" pitchFamily="34" charset="0"/>
              </a:rPr>
              <a:t>Aqua</a:t>
            </a:r>
            <a:endParaRPr lang="ja-JP" altLang="en-US" sz="1100">
              <a:latin typeface="Arial" pitchFamily="34" charset="0"/>
              <a:cs typeface="Arial" pitchFamily="34" charset="0"/>
            </a:endParaRPr>
          </a:p>
        </p:txBody>
      </p:sp>
      <p:sp>
        <p:nvSpPr>
          <p:cNvPr id="167" name="正方形/長方形 166"/>
          <p:cNvSpPr/>
          <p:nvPr/>
        </p:nvSpPr>
        <p:spPr>
          <a:xfrm>
            <a:off x="4537796" y="3664212"/>
            <a:ext cx="3054765" cy="179388"/>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000">
                <a:latin typeface="Arial" pitchFamily="34" charset="0"/>
                <a:cs typeface="Arial" pitchFamily="34" charset="0"/>
              </a:rPr>
              <a:t>GCOM-W / AMSR2</a:t>
            </a:r>
            <a:endParaRPr lang="ja-JP" altLang="en-US" sz="1000">
              <a:latin typeface="Arial" pitchFamily="34" charset="0"/>
              <a:cs typeface="Arial" pitchFamily="34" charset="0"/>
            </a:endParaRPr>
          </a:p>
        </p:txBody>
      </p:sp>
      <p:sp>
        <p:nvSpPr>
          <p:cNvPr id="168" name="正方形/長方形 167"/>
          <p:cNvSpPr/>
          <p:nvPr/>
        </p:nvSpPr>
        <p:spPr>
          <a:xfrm>
            <a:off x="3170671" y="5848991"/>
            <a:ext cx="2567690" cy="180976"/>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000">
                <a:latin typeface="Arial" pitchFamily="34" charset="0"/>
                <a:cs typeface="Arial" pitchFamily="34" charset="0"/>
              </a:rPr>
              <a:t>GOSAT</a:t>
            </a:r>
            <a:endParaRPr lang="ja-JP" altLang="en-US" sz="1000">
              <a:latin typeface="Arial" pitchFamily="34" charset="0"/>
              <a:cs typeface="Arial" pitchFamily="34" charset="0"/>
            </a:endParaRPr>
          </a:p>
        </p:txBody>
      </p:sp>
      <p:sp>
        <p:nvSpPr>
          <p:cNvPr id="169" name="正方形/長方形 168"/>
          <p:cNvSpPr/>
          <p:nvPr/>
        </p:nvSpPr>
        <p:spPr>
          <a:xfrm>
            <a:off x="7844971" y="6101403"/>
            <a:ext cx="1270419" cy="223279"/>
          </a:xfrm>
          <a:prstGeom prst="rect">
            <a:avLst/>
          </a:pr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000">
                <a:latin typeface="Arial" pitchFamily="34" charset="0"/>
                <a:cs typeface="Arial" pitchFamily="34" charset="0"/>
              </a:rPr>
              <a:t>GOSAT-2</a:t>
            </a:r>
            <a:endParaRPr lang="ja-JP" altLang="en-US" sz="1000">
              <a:latin typeface="Arial" pitchFamily="34" charset="0"/>
              <a:cs typeface="Arial" pitchFamily="34" charset="0"/>
            </a:endParaRPr>
          </a:p>
        </p:txBody>
      </p:sp>
      <p:grpSp>
        <p:nvGrpSpPr>
          <p:cNvPr id="177" name="グループ化 118"/>
          <p:cNvGrpSpPr>
            <a:grpSpLocks/>
          </p:cNvGrpSpPr>
          <p:nvPr/>
        </p:nvGrpSpPr>
        <p:grpSpPr bwMode="auto">
          <a:xfrm>
            <a:off x="5774873" y="5848992"/>
            <a:ext cx="539750" cy="180975"/>
            <a:chOff x="7308304" y="2996952"/>
            <a:chExt cx="540048" cy="180000"/>
          </a:xfrm>
        </p:grpSpPr>
        <p:grpSp>
          <p:nvGrpSpPr>
            <p:cNvPr id="178" name="グループ化 119"/>
            <p:cNvGrpSpPr>
              <a:grpSpLocks/>
            </p:cNvGrpSpPr>
            <p:nvPr/>
          </p:nvGrpSpPr>
          <p:grpSpPr bwMode="auto">
            <a:xfrm>
              <a:off x="7308304" y="2996952"/>
              <a:ext cx="252016" cy="180000"/>
              <a:chOff x="1619672" y="5013176"/>
              <a:chExt cx="252016" cy="180000"/>
            </a:xfrm>
          </p:grpSpPr>
          <p:sp>
            <p:nvSpPr>
              <p:cNvPr id="182" name="正方形/長方形 181"/>
              <p:cNvSpPr/>
              <p:nvPr/>
            </p:nvSpPr>
            <p:spPr>
              <a:xfrm>
                <a:off x="1619672" y="5013176"/>
                <a:ext cx="108010" cy="180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latin typeface="Arial" pitchFamily="34" charset="0"/>
                  <a:cs typeface="Arial" pitchFamily="34" charset="0"/>
                </a:endParaRPr>
              </a:p>
            </p:txBody>
          </p:sp>
          <p:sp>
            <p:nvSpPr>
              <p:cNvPr id="183" name="正方形/長方形 182"/>
              <p:cNvSpPr/>
              <p:nvPr/>
            </p:nvSpPr>
            <p:spPr>
              <a:xfrm>
                <a:off x="1764214" y="5013176"/>
                <a:ext cx="108010" cy="180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latin typeface="Arial" pitchFamily="34" charset="0"/>
                  <a:cs typeface="Arial" pitchFamily="34" charset="0"/>
                </a:endParaRPr>
              </a:p>
            </p:txBody>
          </p:sp>
        </p:grpSp>
        <p:grpSp>
          <p:nvGrpSpPr>
            <p:cNvPr id="179" name="グループ化 120"/>
            <p:cNvGrpSpPr>
              <a:grpSpLocks/>
            </p:cNvGrpSpPr>
            <p:nvPr/>
          </p:nvGrpSpPr>
          <p:grpSpPr bwMode="auto">
            <a:xfrm>
              <a:off x="7596336" y="2996952"/>
              <a:ext cx="252016" cy="180000"/>
              <a:chOff x="1619672" y="5013176"/>
              <a:chExt cx="252016" cy="180000"/>
            </a:xfrm>
          </p:grpSpPr>
          <p:sp>
            <p:nvSpPr>
              <p:cNvPr id="180" name="正方形/長方形 179"/>
              <p:cNvSpPr/>
              <p:nvPr/>
            </p:nvSpPr>
            <p:spPr>
              <a:xfrm>
                <a:off x="1619136" y="5013176"/>
                <a:ext cx="108010" cy="180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latin typeface="Arial" pitchFamily="34" charset="0"/>
                  <a:cs typeface="Arial" pitchFamily="34" charset="0"/>
                </a:endParaRPr>
              </a:p>
            </p:txBody>
          </p:sp>
          <p:sp>
            <p:nvSpPr>
              <p:cNvPr id="181" name="正方形/長方形 180"/>
              <p:cNvSpPr/>
              <p:nvPr/>
            </p:nvSpPr>
            <p:spPr>
              <a:xfrm>
                <a:off x="1763678" y="5013176"/>
                <a:ext cx="108010" cy="180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latin typeface="Arial" pitchFamily="34" charset="0"/>
                  <a:cs typeface="Arial" pitchFamily="34" charset="0"/>
                </a:endParaRPr>
              </a:p>
            </p:txBody>
          </p:sp>
        </p:grpSp>
      </p:grpSp>
      <p:sp>
        <p:nvSpPr>
          <p:cNvPr id="184" name="正方形/長方形 183"/>
          <p:cNvSpPr/>
          <p:nvPr/>
        </p:nvSpPr>
        <p:spPr>
          <a:xfrm>
            <a:off x="6987724" y="4625822"/>
            <a:ext cx="2111410" cy="203994"/>
          </a:xfrm>
          <a:prstGeom prst="rect">
            <a:avLst/>
          </a:pr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100">
                <a:solidFill>
                  <a:schemeClr val="bg1"/>
                </a:solidFill>
                <a:latin typeface="Arial" pitchFamily="34" charset="0"/>
                <a:cs typeface="Arial" pitchFamily="34" charset="0"/>
              </a:rPr>
              <a:t>GCOM-C / SGLI</a:t>
            </a:r>
            <a:endParaRPr lang="ja-JP" altLang="en-US" sz="1100">
              <a:solidFill>
                <a:schemeClr val="bg1"/>
              </a:solidFill>
              <a:latin typeface="Arial" pitchFamily="34" charset="0"/>
              <a:cs typeface="Arial" pitchFamily="34" charset="0"/>
            </a:endParaRPr>
          </a:p>
        </p:txBody>
      </p:sp>
      <p:sp>
        <p:nvSpPr>
          <p:cNvPr id="185" name="正方形/長方形 184"/>
          <p:cNvSpPr/>
          <p:nvPr/>
        </p:nvSpPr>
        <p:spPr>
          <a:xfrm>
            <a:off x="8024360" y="5058662"/>
            <a:ext cx="1074774" cy="325683"/>
          </a:xfrm>
          <a:prstGeom prst="rect">
            <a:avLst/>
          </a:pr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000">
                <a:solidFill>
                  <a:schemeClr val="bg1"/>
                </a:solidFill>
                <a:latin typeface="Arial" pitchFamily="34" charset="0"/>
                <a:cs typeface="Arial" pitchFamily="34" charset="0"/>
              </a:rPr>
              <a:t>EarthCARE / CPR</a:t>
            </a:r>
            <a:endParaRPr lang="ja-JP" altLang="en-US" sz="1000">
              <a:solidFill>
                <a:schemeClr val="bg1"/>
              </a:solidFill>
              <a:latin typeface="Arial" pitchFamily="34" charset="0"/>
              <a:cs typeface="Arial" pitchFamily="34" charset="0"/>
            </a:endParaRPr>
          </a:p>
        </p:txBody>
      </p:sp>
      <p:grpSp>
        <p:nvGrpSpPr>
          <p:cNvPr id="186" name="グループ化 118"/>
          <p:cNvGrpSpPr>
            <a:grpSpLocks/>
          </p:cNvGrpSpPr>
          <p:nvPr/>
        </p:nvGrpSpPr>
        <p:grpSpPr bwMode="auto">
          <a:xfrm>
            <a:off x="6386804" y="5848992"/>
            <a:ext cx="539750" cy="180975"/>
            <a:chOff x="7308304" y="2996952"/>
            <a:chExt cx="540048" cy="180000"/>
          </a:xfrm>
        </p:grpSpPr>
        <p:grpSp>
          <p:nvGrpSpPr>
            <p:cNvPr id="187" name="グループ化 119"/>
            <p:cNvGrpSpPr>
              <a:grpSpLocks/>
            </p:cNvGrpSpPr>
            <p:nvPr/>
          </p:nvGrpSpPr>
          <p:grpSpPr bwMode="auto">
            <a:xfrm>
              <a:off x="7308304" y="2996952"/>
              <a:ext cx="252016" cy="180000"/>
              <a:chOff x="1619672" y="5013176"/>
              <a:chExt cx="252016" cy="180000"/>
            </a:xfrm>
          </p:grpSpPr>
          <p:sp>
            <p:nvSpPr>
              <p:cNvPr id="191" name="正方形/長方形 190"/>
              <p:cNvSpPr/>
              <p:nvPr/>
            </p:nvSpPr>
            <p:spPr>
              <a:xfrm>
                <a:off x="1619672" y="5013176"/>
                <a:ext cx="108010" cy="180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latin typeface="Arial" pitchFamily="34" charset="0"/>
                  <a:cs typeface="Arial" pitchFamily="34" charset="0"/>
                </a:endParaRPr>
              </a:p>
            </p:txBody>
          </p:sp>
          <p:sp>
            <p:nvSpPr>
              <p:cNvPr id="192" name="正方形/長方形 191"/>
              <p:cNvSpPr/>
              <p:nvPr/>
            </p:nvSpPr>
            <p:spPr>
              <a:xfrm>
                <a:off x="1764214" y="5013176"/>
                <a:ext cx="108010" cy="180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latin typeface="Arial" pitchFamily="34" charset="0"/>
                  <a:cs typeface="Arial" pitchFamily="34" charset="0"/>
                </a:endParaRPr>
              </a:p>
            </p:txBody>
          </p:sp>
        </p:grpSp>
        <p:grpSp>
          <p:nvGrpSpPr>
            <p:cNvPr id="188" name="グループ化 120"/>
            <p:cNvGrpSpPr>
              <a:grpSpLocks/>
            </p:cNvGrpSpPr>
            <p:nvPr/>
          </p:nvGrpSpPr>
          <p:grpSpPr bwMode="auto">
            <a:xfrm>
              <a:off x="7596336" y="2996952"/>
              <a:ext cx="252016" cy="180000"/>
              <a:chOff x="1619672" y="5013176"/>
              <a:chExt cx="252016" cy="180000"/>
            </a:xfrm>
          </p:grpSpPr>
          <p:sp>
            <p:nvSpPr>
              <p:cNvPr id="189" name="正方形/長方形 188"/>
              <p:cNvSpPr/>
              <p:nvPr/>
            </p:nvSpPr>
            <p:spPr>
              <a:xfrm>
                <a:off x="1619136" y="5013176"/>
                <a:ext cx="108010" cy="180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latin typeface="Arial" pitchFamily="34" charset="0"/>
                  <a:cs typeface="Arial" pitchFamily="34" charset="0"/>
                </a:endParaRPr>
              </a:p>
            </p:txBody>
          </p:sp>
          <p:sp>
            <p:nvSpPr>
              <p:cNvPr id="190" name="正方形/長方形 189"/>
              <p:cNvSpPr/>
              <p:nvPr/>
            </p:nvSpPr>
            <p:spPr>
              <a:xfrm>
                <a:off x="1763678" y="5013176"/>
                <a:ext cx="108010" cy="180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latin typeface="Arial" pitchFamily="34" charset="0"/>
                  <a:cs typeface="Arial" pitchFamily="34" charset="0"/>
                </a:endParaRPr>
              </a:p>
            </p:txBody>
          </p:sp>
        </p:grpSp>
      </p:grpSp>
      <p:grpSp>
        <p:nvGrpSpPr>
          <p:cNvPr id="193" name="グループ化 118"/>
          <p:cNvGrpSpPr>
            <a:grpSpLocks/>
          </p:cNvGrpSpPr>
          <p:nvPr/>
        </p:nvGrpSpPr>
        <p:grpSpPr bwMode="auto">
          <a:xfrm>
            <a:off x="6973584" y="5848992"/>
            <a:ext cx="539750" cy="180975"/>
            <a:chOff x="7308304" y="2996952"/>
            <a:chExt cx="540048" cy="180000"/>
          </a:xfrm>
        </p:grpSpPr>
        <p:grpSp>
          <p:nvGrpSpPr>
            <p:cNvPr id="194" name="グループ化 119"/>
            <p:cNvGrpSpPr>
              <a:grpSpLocks/>
            </p:cNvGrpSpPr>
            <p:nvPr/>
          </p:nvGrpSpPr>
          <p:grpSpPr bwMode="auto">
            <a:xfrm>
              <a:off x="7308304" y="2996952"/>
              <a:ext cx="252016" cy="180000"/>
              <a:chOff x="1619672" y="5013176"/>
              <a:chExt cx="252016" cy="180000"/>
            </a:xfrm>
          </p:grpSpPr>
          <p:sp>
            <p:nvSpPr>
              <p:cNvPr id="198" name="正方形/長方形 197"/>
              <p:cNvSpPr/>
              <p:nvPr/>
            </p:nvSpPr>
            <p:spPr>
              <a:xfrm>
                <a:off x="1619672" y="5013176"/>
                <a:ext cx="108010" cy="180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latin typeface="Arial" pitchFamily="34" charset="0"/>
                  <a:cs typeface="Arial" pitchFamily="34" charset="0"/>
                </a:endParaRPr>
              </a:p>
            </p:txBody>
          </p:sp>
          <p:sp>
            <p:nvSpPr>
              <p:cNvPr id="199" name="正方形/長方形 198"/>
              <p:cNvSpPr/>
              <p:nvPr/>
            </p:nvSpPr>
            <p:spPr>
              <a:xfrm>
                <a:off x="1764214" y="5013176"/>
                <a:ext cx="108010" cy="180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latin typeface="Arial" pitchFamily="34" charset="0"/>
                  <a:cs typeface="Arial" pitchFamily="34" charset="0"/>
                </a:endParaRPr>
              </a:p>
            </p:txBody>
          </p:sp>
        </p:grpSp>
        <p:grpSp>
          <p:nvGrpSpPr>
            <p:cNvPr id="195" name="グループ化 120"/>
            <p:cNvGrpSpPr>
              <a:grpSpLocks/>
            </p:cNvGrpSpPr>
            <p:nvPr/>
          </p:nvGrpSpPr>
          <p:grpSpPr bwMode="auto">
            <a:xfrm>
              <a:off x="7596336" y="2996952"/>
              <a:ext cx="252016" cy="180000"/>
              <a:chOff x="1619672" y="5013176"/>
              <a:chExt cx="252016" cy="180000"/>
            </a:xfrm>
          </p:grpSpPr>
          <p:sp>
            <p:nvSpPr>
              <p:cNvPr id="196" name="正方形/長方形 195"/>
              <p:cNvSpPr/>
              <p:nvPr/>
            </p:nvSpPr>
            <p:spPr>
              <a:xfrm>
                <a:off x="1619136" y="5013176"/>
                <a:ext cx="108010" cy="180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latin typeface="Arial" pitchFamily="34" charset="0"/>
                  <a:cs typeface="Arial" pitchFamily="34" charset="0"/>
                </a:endParaRPr>
              </a:p>
            </p:txBody>
          </p:sp>
          <p:sp>
            <p:nvSpPr>
              <p:cNvPr id="197" name="正方形/長方形 196"/>
              <p:cNvSpPr/>
              <p:nvPr/>
            </p:nvSpPr>
            <p:spPr>
              <a:xfrm>
                <a:off x="1763678" y="5013176"/>
                <a:ext cx="108010" cy="180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latin typeface="Arial" pitchFamily="34" charset="0"/>
                  <a:cs typeface="Arial" pitchFamily="34" charset="0"/>
                </a:endParaRPr>
              </a:p>
            </p:txBody>
          </p:sp>
        </p:grpSp>
      </p:grpSp>
      <p:sp>
        <p:nvSpPr>
          <p:cNvPr id="200" name="正方形/長方形 199"/>
          <p:cNvSpPr/>
          <p:nvPr/>
        </p:nvSpPr>
        <p:spPr>
          <a:xfrm>
            <a:off x="7879899" y="2086236"/>
            <a:ext cx="1219236" cy="260183"/>
          </a:xfrm>
          <a:prstGeom prst="rect">
            <a:avLst/>
          </a:pr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900">
                <a:solidFill>
                  <a:schemeClr val="bg1"/>
                </a:solidFill>
                <a:latin typeface="Arial" pitchFamily="34" charset="0"/>
                <a:cs typeface="Arial" pitchFamily="34" charset="0"/>
              </a:rPr>
              <a:t>Advanced Optical Satellite</a:t>
            </a:r>
            <a:endParaRPr lang="ja-JP" altLang="en-US" sz="900">
              <a:solidFill>
                <a:schemeClr val="bg1"/>
              </a:solidFill>
              <a:latin typeface="Arial" pitchFamily="34" charset="0"/>
              <a:cs typeface="Arial" pitchFamily="34" charset="0"/>
            </a:endParaRPr>
          </a:p>
        </p:txBody>
      </p:sp>
      <p:sp>
        <p:nvSpPr>
          <p:cNvPr id="201" name="正方形/長方形 200"/>
          <p:cNvSpPr/>
          <p:nvPr/>
        </p:nvSpPr>
        <p:spPr>
          <a:xfrm>
            <a:off x="8654599" y="2407142"/>
            <a:ext cx="444537" cy="239908"/>
          </a:xfrm>
          <a:prstGeom prst="rect">
            <a:avLst/>
          </a:pr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900">
              <a:solidFill>
                <a:schemeClr val="bg1"/>
              </a:solidFill>
              <a:latin typeface="Arial" pitchFamily="34" charset="0"/>
              <a:cs typeface="Arial" pitchFamily="34" charset="0"/>
            </a:endParaRPr>
          </a:p>
        </p:txBody>
      </p:sp>
      <p:pic>
        <p:nvPicPr>
          <p:cNvPr id="211" name="Picture 2" descr="Z:\riyo\000_本部共通\000_受渡し専用30日過ぎたら削除します\田尻さま←菅谷\GOSAT_2_Angle0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50284" y="5255442"/>
            <a:ext cx="1142276" cy="1044225"/>
          </a:xfrm>
          <a:prstGeom prst="rect">
            <a:avLst/>
          </a:prstGeom>
          <a:noFill/>
          <a:extLst>
            <a:ext uri="{909E8E84-426E-40DD-AFC4-6F175D3DCCD1}">
              <a14:hiddenFill xmlns:a14="http://schemas.microsoft.com/office/drawing/2010/main">
                <a:solidFill>
                  <a:srgbClr val="FFFFFF"/>
                </a:solidFill>
              </a14:hiddenFill>
            </a:ext>
          </a:extLst>
        </p:spPr>
      </p:pic>
      <p:sp>
        <p:nvSpPr>
          <p:cNvPr id="212" name="正方形/長方形 211"/>
          <p:cNvSpPr/>
          <p:nvPr/>
        </p:nvSpPr>
        <p:spPr>
          <a:xfrm>
            <a:off x="8393559" y="1855933"/>
            <a:ext cx="96395" cy="180975"/>
          </a:xfrm>
          <a:prstGeom prst="rect">
            <a:avLst/>
          </a:prstGeom>
          <a:solidFill>
            <a:srgbClr val="0033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solidFill>
                <a:schemeClr val="bg1"/>
              </a:solidFill>
              <a:latin typeface="Arial" pitchFamily="34" charset="0"/>
              <a:cs typeface="Arial" pitchFamily="34" charset="0"/>
            </a:endParaRPr>
          </a:p>
        </p:txBody>
      </p:sp>
      <p:sp>
        <p:nvSpPr>
          <p:cNvPr id="213" name="正方形/長方形 212"/>
          <p:cNvSpPr/>
          <p:nvPr/>
        </p:nvSpPr>
        <p:spPr>
          <a:xfrm>
            <a:off x="8515462" y="1855524"/>
            <a:ext cx="96395" cy="180975"/>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solidFill>
                <a:schemeClr val="bg1"/>
              </a:solidFill>
              <a:latin typeface="Arial" pitchFamily="34" charset="0"/>
              <a:cs typeface="Arial" pitchFamily="34" charset="0"/>
            </a:endParaRPr>
          </a:p>
        </p:txBody>
      </p:sp>
      <p:sp>
        <p:nvSpPr>
          <p:cNvPr id="214" name="正方形/長方形 213"/>
          <p:cNvSpPr/>
          <p:nvPr/>
        </p:nvSpPr>
        <p:spPr>
          <a:xfrm>
            <a:off x="8641535" y="1855934"/>
            <a:ext cx="96395" cy="180975"/>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solidFill>
                <a:schemeClr val="bg1"/>
              </a:solidFill>
              <a:latin typeface="Arial" pitchFamily="34" charset="0"/>
              <a:cs typeface="Arial" pitchFamily="34" charset="0"/>
            </a:endParaRPr>
          </a:p>
        </p:txBody>
      </p:sp>
      <p:sp>
        <p:nvSpPr>
          <p:cNvPr id="215" name="正方形/長方形 214"/>
          <p:cNvSpPr/>
          <p:nvPr/>
        </p:nvSpPr>
        <p:spPr>
          <a:xfrm>
            <a:off x="8789751" y="1855934"/>
            <a:ext cx="96395" cy="180975"/>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solidFill>
                <a:schemeClr val="bg1"/>
              </a:solidFill>
              <a:latin typeface="Arial" pitchFamily="34" charset="0"/>
              <a:cs typeface="Arial" pitchFamily="34" charset="0"/>
            </a:endParaRPr>
          </a:p>
        </p:txBody>
      </p:sp>
      <p:sp>
        <p:nvSpPr>
          <p:cNvPr id="216" name="正方形/長方形 215"/>
          <p:cNvSpPr/>
          <p:nvPr/>
        </p:nvSpPr>
        <p:spPr>
          <a:xfrm>
            <a:off x="8921755" y="1852982"/>
            <a:ext cx="96395" cy="180975"/>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solidFill>
                <a:schemeClr val="bg1"/>
              </a:solidFill>
              <a:latin typeface="Arial" pitchFamily="34" charset="0"/>
              <a:cs typeface="Arial" pitchFamily="34" charset="0"/>
            </a:endParaRPr>
          </a:p>
        </p:txBody>
      </p:sp>
      <p:sp>
        <p:nvSpPr>
          <p:cNvPr id="217" name="正方形/長方形 216"/>
          <p:cNvSpPr/>
          <p:nvPr/>
        </p:nvSpPr>
        <p:spPr>
          <a:xfrm>
            <a:off x="9042051" y="1856076"/>
            <a:ext cx="79665" cy="180975"/>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solidFill>
                <a:schemeClr val="bg1"/>
              </a:solidFill>
              <a:latin typeface="Arial" pitchFamily="34" charset="0"/>
              <a:cs typeface="Arial" pitchFamily="34" charset="0"/>
            </a:endParaRPr>
          </a:p>
        </p:txBody>
      </p:sp>
      <p:pic>
        <p:nvPicPr>
          <p:cNvPr id="218" name="Picture 163"/>
          <p:cNvPicPr>
            <a:picLocks noChangeAspect="1" noChangeArrowheads="1"/>
          </p:cNvPicPr>
          <p:nvPr/>
        </p:nvPicPr>
        <p:blipFill>
          <a:blip r:embed="rId12" cstate="print"/>
          <a:srcRect/>
          <a:stretch>
            <a:fillRect/>
          </a:stretch>
        </p:blipFill>
        <p:spPr bwMode="auto">
          <a:xfrm>
            <a:off x="2485905" y="2889097"/>
            <a:ext cx="336550" cy="531812"/>
          </a:xfrm>
          <a:prstGeom prst="rect">
            <a:avLst/>
          </a:prstGeom>
          <a:noFill/>
          <a:ln w="9525">
            <a:noFill/>
            <a:miter lim="800000"/>
            <a:headEnd/>
            <a:tailEnd/>
          </a:ln>
        </p:spPr>
      </p:pic>
      <p:pic>
        <p:nvPicPr>
          <p:cNvPr id="239" name="Picture 2" descr="\\tknas02.fsad.in-jaxa\第一宇宙技術\riyou_moss\☆新領域\61500_国際業務推進\61508_共通\0.広報素材\0.素材\先進レーダパス.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876866" y="2492521"/>
            <a:ext cx="660835" cy="404812"/>
          </a:xfrm>
          <a:prstGeom prst="rect">
            <a:avLst/>
          </a:prstGeom>
          <a:noFill/>
          <a:extLst>
            <a:ext uri="{909E8E84-426E-40DD-AFC4-6F175D3DCCD1}">
              <a14:hiddenFill xmlns:a14="http://schemas.microsoft.com/office/drawing/2010/main">
                <a:solidFill>
                  <a:srgbClr val="FFFFFF"/>
                </a:solidFill>
              </a14:hiddenFill>
            </a:ext>
          </a:extLst>
        </p:spPr>
      </p:pic>
      <p:pic>
        <p:nvPicPr>
          <p:cNvPr id="240" name="Picture 2" descr="\\tknas02.fsad.in-jaxa\第一宇宙技術\riyou_moss\☆新領域\61500_国際業務推進\61508_共通\0.広報素材\0.素材\先進光学衛星1.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837948" y="1932893"/>
            <a:ext cx="692007" cy="507241"/>
          </a:xfrm>
          <a:prstGeom prst="rect">
            <a:avLst/>
          </a:prstGeom>
          <a:noFill/>
          <a:extLst>
            <a:ext uri="{909E8E84-426E-40DD-AFC4-6F175D3DCCD1}">
              <a14:hiddenFill xmlns:a14="http://schemas.microsoft.com/office/drawing/2010/main">
                <a:solidFill>
                  <a:srgbClr val="FFFFFF"/>
                </a:solidFill>
              </a14:hiddenFill>
            </a:ext>
          </a:extLst>
        </p:spPr>
      </p:pic>
      <p:sp>
        <p:nvSpPr>
          <p:cNvPr id="241" name="Rectangle 104"/>
          <p:cNvSpPr>
            <a:spLocks noChangeArrowheads="1"/>
          </p:cNvSpPr>
          <p:nvPr/>
        </p:nvSpPr>
        <p:spPr bwMode="auto">
          <a:xfrm>
            <a:off x="6768542" y="6524666"/>
            <a:ext cx="1465145" cy="184666"/>
          </a:xfrm>
          <a:prstGeom prst="rect">
            <a:avLst/>
          </a:prstGeom>
          <a:noFill/>
          <a:ln w="9525">
            <a:noFill/>
            <a:miter lim="800000"/>
            <a:headEnd/>
            <a:tailEnd/>
          </a:ln>
        </p:spPr>
        <p:txBody>
          <a:bodyPr wrap="none" lIns="0" tIns="0" rIns="0" bIns="0">
            <a:spAutoFit/>
          </a:bodyPr>
          <a:lstStyle/>
          <a:p>
            <a:r>
              <a:rPr lang="ja-JP" altLang="en-US" sz="1200">
                <a:solidFill>
                  <a:srgbClr val="FF3300"/>
                </a:solidFill>
                <a:ea typeface="System" charset="-128"/>
                <a:cs typeface="Arial" pitchFamily="34" charset="0"/>
              </a:rPr>
              <a:t>　</a:t>
            </a:r>
            <a:r>
              <a:rPr lang="en-US" altLang="ja-JP" sz="1200">
                <a:solidFill>
                  <a:srgbClr val="FF3300"/>
                </a:solidFill>
                <a:ea typeface="System" charset="-128"/>
                <a:cs typeface="Arial" pitchFamily="34" charset="0"/>
              </a:rPr>
              <a:t>Under Development</a:t>
            </a:r>
          </a:p>
        </p:txBody>
      </p:sp>
      <p:sp>
        <p:nvSpPr>
          <p:cNvPr id="242" name="Rectangle 105"/>
          <p:cNvSpPr>
            <a:spLocks noChangeArrowheads="1"/>
          </p:cNvSpPr>
          <p:nvPr/>
        </p:nvSpPr>
        <p:spPr bwMode="auto">
          <a:xfrm>
            <a:off x="5623697" y="6518341"/>
            <a:ext cx="546625" cy="184666"/>
          </a:xfrm>
          <a:prstGeom prst="rect">
            <a:avLst/>
          </a:prstGeom>
          <a:noFill/>
          <a:ln w="9525">
            <a:noFill/>
            <a:miter lim="800000"/>
            <a:headEnd/>
            <a:tailEnd/>
          </a:ln>
        </p:spPr>
        <p:txBody>
          <a:bodyPr wrap="none" lIns="0" tIns="0" rIns="0" bIns="0">
            <a:spAutoFit/>
          </a:bodyPr>
          <a:lstStyle/>
          <a:p>
            <a:r>
              <a:rPr lang="en-US" altLang="ja-JP" sz="1200" dirty="0">
                <a:solidFill>
                  <a:srgbClr val="006600"/>
                </a:solidFill>
                <a:ea typeface="System" charset="-128"/>
                <a:cs typeface="Arial" pitchFamily="34" charset="0"/>
              </a:rPr>
              <a:t>On orbit</a:t>
            </a:r>
          </a:p>
        </p:txBody>
      </p:sp>
      <p:sp>
        <p:nvSpPr>
          <p:cNvPr id="243" name="Text Box 107"/>
          <p:cNvSpPr txBox="1">
            <a:spLocks noChangeArrowheads="1"/>
          </p:cNvSpPr>
          <p:nvPr/>
        </p:nvSpPr>
        <p:spPr bwMode="auto">
          <a:xfrm>
            <a:off x="2191005" y="6481358"/>
            <a:ext cx="1253869" cy="276999"/>
          </a:xfrm>
          <a:prstGeom prst="rect">
            <a:avLst/>
          </a:prstGeom>
          <a:noFill/>
          <a:ln w="9525" algn="ctr">
            <a:noFill/>
            <a:miter lim="800000"/>
            <a:headEnd/>
            <a:tailEnd/>
          </a:ln>
        </p:spPr>
        <p:txBody>
          <a:bodyPr wrap="none">
            <a:spAutoFit/>
          </a:bodyPr>
          <a:lstStyle/>
          <a:p>
            <a:pPr algn="ctr"/>
            <a:r>
              <a:rPr lang="en-US" altLang="ja-JP" sz="1200" b="1" dirty="0">
                <a:solidFill>
                  <a:srgbClr val="000000"/>
                </a:solidFill>
                <a:cs typeface="Arial" pitchFamily="34" charset="0"/>
              </a:rPr>
              <a:t>Mission status</a:t>
            </a:r>
          </a:p>
        </p:txBody>
      </p:sp>
      <p:sp>
        <p:nvSpPr>
          <p:cNvPr id="244" name="Line 108"/>
          <p:cNvSpPr>
            <a:spLocks noChangeShapeType="1"/>
          </p:cNvSpPr>
          <p:nvPr/>
        </p:nvSpPr>
        <p:spPr bwMode="auto">
          <a:xfrm>
            <a:off x="5063309" y="6610416"/>
            <a:ext cx="485775" cy="0"/>
          </a:xfrm>
          <a:prstGeom prst="line">
            <a:avLst/>
          </a:prstGeom>
          <a:noFill/>
          <a:ln w="152400">
            <a:solidFill>
              <a:srgbClr val="006600"/>
            </a:solidFill>
            <a:round/>
            <a:headEnd/>
            <a:tailEnd/>
          </a:ln>
        </p:spPr>
        <p:txBody>
          <a:bodyPr wrap="none" anchor="ctr"/>
          <a:lstStyle/>
          <a:p>
            <a:endParaRPr lang="ja-JP" altLang="en-US"/>
          </a:p>
        </p:txBody>
      </p:sp>
      <p:sp>
        <p:nvSpPr>
          <p:cNvPr id="245" name="正方形/長方形 244"/>
          <p:cNvSpPr/>
          <p:nvPr/>
        </p:nvSpPr>
        <p:spPr>
          <a:xfrm>
            <a:off x="3677072" y="6547457"/>
            <a:ext cx="485775" cy="154484"/>
          </a:xfrm>
          <a:prstGeom prst="rect">
            <a:avLst/>
          </a:prstGeom>
          <a:solidFill>
            <a:srgbClr val="0066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latin typeface="Arial" pitchFamily="34" charset="0"/>
              <a:cs typeface="Arial" pitchFamily="34" charset="0"/>
            </a:endParaRPr>
          </a:p>
        </p:txBody>
      </p:sp>
      <p:sp>
        <p:nvSpPr>
          <p:cNvPr id="246" name="Rectangle 105"/>
          <p:cNvSpPr>
            <a:spLocks noChangeArrowheads="1"/>
          </p:cNvSpPr>
          <p:nvPr/>
        </p:nvSpPr>
        <p:spPr bwMode="auto">
          <a:xfrm>
            <a:off x="4199818" y="6523893"/>
            <a:ext cx="758797" cy="184666"/>
          </a:xfrm>
          <a:prstGeom prst="rect">
            <a:avLst/>
          </a:prstGeom>
          <a:noFill/>
          <a:ln w="9525">
            <a:noFill/>
            <a:miter lim="800000"/>
            <a:headEnd/>
            <a:tailEnd/>
          </a:ln>
        </p:spPr>
        <p:txBody>
          <a:bodyPr wrap="none" lIns="0" tIns="0" rIns="0" bIns="0">
            <a:spAutoFit/>
          </a:bodyPr>
          <a:lstStyle/>
          <a:p>
            <a:r>
              <a:rPr lang="en-US" altLang="ja-JP" sz="1200">
                <a:solidFill>
                  <a:srgbClr val="006600"/>
                </a:solidFill>
                <a:ea typeface="System" charset="-128"/>
                <a:cs typeface="Arial" pitchFamily="34" charset="0"/>
              </a:rPr>
              <a:t>Terminated</a:t>
            </a:r>
            <a:endParaRPr lang="en-US" altLang="ja-JP" sz="1200" dirty="0">
              <a:solidFill>
                <a:srgbClr val="006600"/>
              </a:solidFill>
              <a:ea typeface="System" charset="-128"/>
              <a:cs typeface="Arial" pitchFamily="34" charset="0"/>
            </a:endParaRPr>
          </a:p>
        </p:txBody>
      </p:sp>
      <p:sp>
        <p:nvSpPr>
          <p:cNvPr id="247" name="正方形/長方形 246"/>
          <p:cNvSpPr/>
          <p:nvPr/>
        </p:nvSpPr>
        <p:spPr>
          <a:xfrm>
            <a:off x="6331609" y="6547482"/>
            <a:ext cx="484529" cy="149566"/>
          </a:xfrm>
          <a:prstGeom prst="rect">
            <a:avLst/>
          </a:pr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latin typeface="Arial" pitchFamily="34" charset="0"/>
              <a:cs typeface="Arial" pitchFamily="34" charset="0"/>
            </a:endParaRPr>
          </a:p>
        </p:txBody>
      </p:sp>
      <p:sp>
        <p:nvSpPr>
          <p:cNvPr id="248" name="Rectangle 2"/>
          <p:cNvSpPr txBox="1">
            <a:spLocks noChangeArrowheads="1"/>
          </p:cNvSpPr>
          <p:nvPr/>
        </p:nvSpPr>
        <p:spPr>
          <a:xfrm>
            <a:off x="152112" y="0"/>
            <a:ext cx="10009112" cy="579438"/>
          </a:xfrm>
          <a:prstGeom prst="rect">
            <a:avLst/>
          </a:prstGeom>
        </p:spPr>
        <p:txBody>
          <a:bodyPr anchor="t" anchorCtr="0">
            <a:noAutofit/>
            <a:scene3d>
              <a:camera prst="orthographicFront"/>
              <a:lightRig rig="soft" dir="t"/>
            </a:scene3d>
            <a:sp3d prstMaterial="softEdge">
              <a:bevelT w="25400" h="25400"/>
            </a:sp3d>
          </a:bodyPr>
          <a:lstStyle/>
          <a:p>
            <a:pPr algn="ctr">
              <a:defRPr/>
            </a:pPr>
            <a:endParaRPr lang="en-US" altLang="ja-JP" sz="3400" b="1" dirty="0">
              <a:solidFill>
                <a:schemeClr val="tx2"/>
              </a:solidFill>
              <a:effectLst>
                <a:outerShdw blurRad="31750" dist="25400" dir="5400000" algn="tl" rotWithShape="0">
                  <a:srgbClr val="000000">
                    <a:alpha val="25000"/>
                  </a:srgbClr>
                </a:outerShdw>
              </a:effectLst>
              <a:ea typeface="+mj-ea"/>
              <a:cs typeface="Arial" charset="0"/>
            </a:endParaRPr>
          </a:p>
        </p:txBody>
      </p:sp>
      <p:grpSp>
        <p:nvGrpSpPr>
          <p:cNvPr id="112" name="グループ化 111"/>
          <p:cNvGrpSpPr/>
          <p:nvPr/>
        </p:nvGrpSpPr>
        <p:grpSpPr>
          <a:xfrm>
            <a:off x="7646535" y="3664212"/>
            <a:ext cx="1471079" cy="179388"/>
            <a:chOff x="5181600" y="3660201"/>
            <a:chExt cx="1471079" cy="179388"/>
          </a:xfrm>
        </p:grpSpPr>
        <p:grpSp>
          <p:nvGrpSpPr>
            <p:cNvPr id="113" name="グループ化 96"/>
            <p:cNvGrpSpPr>
              <a:grpSpLocks/>
            </p:cNvGrpSpPr>
            <p:nvPr/>
          </p:nvGrpSpPr>
          <p:grpSpPr bwMode="auto">
            <a:xfrm>
              <a:off x="5181600" y="3660201"/>
              <a:ext cx="539750" cy="179388"/>
              <a:chOff x="7308304" y="2996952"/>
              <a:chExt cx="540048" cy="180000"/>
            </a:xfrm>
          </p:grpSpPr>
          <p:grpSp>
            <p:nvGrpSpPr>
              <p:cNvPr id="128" name="グループ化 89"/>
              <p:cNvGrpSpPr>
                <a:grpSpLocks/>
              </p:cNvGrpSpPr>
              <p:nvPr/>
            </p:nvGrpSpPr>
            <p:grpSpPr bwMode="auto">
              <a:xfrm>
                <a:off x="7308304" y="2996952"/>
                <a:ext cx="252016" cy="180000"/>
                <a:chOff x="1619672" y="5013176"/>
                <a:chExt cx="252016" cy="180000"/>
              </a:xfrm>
            </p:grpSpPr>
            <p:sp>
              <p:nvSpPr>
                <p:cNvPr id="132" name="正方形/長方形 131"/>
                <p:cNvSpPr/>
                <p:nvPr/>
              </p:nvSpPr>
              <p:spPr>
                <a:xfrm>
                  <a:off x="1619672" y="5013176"/>
                  <a:ext cx="108010" cy="180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latin typeface="Arial" pitchFamily="34" charset="0"/>
                    <a:cs typeface="Arial" pitchFamily="34" charset="0"/>
                  </a:endParaRPr>
                </a:p>
              </p:txBody>
            </p:sp>
            <p:sp>
              <p:nvSpPr>
                <p:cNvPr id="133" name="正方形/長方形 132"/>
                <p:cNvSpPr/>
                <p:nvPr/>
              </p:nvSpPr>
              <p:spPr>
                <a:xfrm>
                  <a:off x="1764214" y="5013176"/>
                  <a:ext cx="108010" cy="180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latin typeface="Arial" pitchFamily="34" charset="0"/>
                    <a:cs typeface="Arial" pitchFamily="34" charset="0"/>
                  </a:endParaRPr>
                </a:p>
              </p:txBody>
            </p:sp>
          </p:grpSp>
          <p:grpSp>
            <p:nvGrpSpPr>
              <p:cNvPr id="129" name="グループ化 90"/>
              <p:cNvGrpSpPr>
                <a:grpSpLocks/>
              </p:cNvGrpSpPr>
              <p:nvPr/>
            </p:nvGrpSpPr>
            <p:grpSpPr bwMode="auto">
              <a:xfrm>
                <a:off x="7596336" y="2996952"/>
                <a:ext cx="252016" cy="180000"/>
                <a:chOff x="1619672" y="5013176"/>
                <a:chExt cx="252016" cy="180000"/>
              </a:xfrm>
            </p:grpSpPr>
            <p:sp>
              <p:nvSpPr>
                <p:cNvPr id="130" name="正方形/長方形 129"/>
                <p:cNvSpPr/>
                <p:nvPr/>
              </p:nvSpPr>
              <p:spPr>
                <a:xfrm>
                  <a:off x="1619136" y="5013176"/>
                  <a:ext cx="108010" cy="180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latin typeface="Arial" pitchFamily="34" charset="0"/>
                    <a:cs typeface="Arial" pitchFamily="34" charset="0"/>
                  </a:endParaRPr>
                </a:p>
              </p:txBody>
            </p:sp>
            <p:sp>
              <p:nvSpPr>
                <p:cNvPr id="131" name="正方形/長方形 130"/>
                <p:cNvSpPr/>
                <p:nvPr/>
              </p:nvSpPr>
              <p:spPr>
                <a:xfrm>
                  <a:off x="1763678" y="5013176"/>
                  <a:ext cx="108010" cy="180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latin typeface="Arial" pitchFamily="34" charset="0"/>
                    <a:cs typeface="Arial" pitchFamily="34" charset="0"/>
                  </a:endParaRPr>
                </a:p>
              </p:txBody>
            </p:sp>
          </p:grpSp>
        </p:grpSp>
        <p:grpSp>
          <p:nvGrpSpPr>
            <p:cNvPr id="114" name="グループ化 96"/>
            <p:cNvGrpSpPr>
              <a:grpSpLocks/>
            </p:cNvGrpSpPr>
            <p:nvPr/>
          </p:nvGrpSpPr>
          <p:grpSpPr bwMode="auto">
            <a:xfrm>
              <a:off x="5784859" y="3660201"/>
              <a:ext cx="557203" cy="179388"/>
              <a:chOff x="7308304" y="2996952"/>
              <a:chExt cx="557510" cy="180000"/>
            </a:xfrm>
          </p:grpSpPr>
          <p:grpSp>
            <p:nvGrpSpPr>
              <p:cNvPr id="122" name="グループ化 89"/>
              <p:cNvGrpSpPr>
                <a:grpSpLocks/>
              </p:cNvGrpSpPr>
              <p:nvPr/>
            </p:nvGrpSpPr>
            <p:grpSpPr bwMode="auto">
              <a:xfrm>
                <a:off x="7308304" y="2996952"/>
                <a:ext cx="252016" cy="180000"/>
                <a:chOff x="1619672" y="5013176"/>
                <a:chExt cx="252016" cy="180000"/>
              </a:xfrm>
            </p:grpSpPr>
            <p:sp>
              <p:nvSpPr>
                <p:cNvPr id="126" name="正方形/長方形 125"/>
                <p:cNvSpPr/>
                <p:nvPr/>
              </p:nvSpPr>
              <p:spPr>
                <a:xfrm>
                  <a:off x="1619672" y="5013176"/>
                  <a:ext cx="108010" cy="180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latin typeface="Arial" pitchFamily="34" charset="0"/>
                    <a:cs typeface="Arial" pitchFamily="34" charset="0"/>
                  </a:endParaRPr>
                </a:p>
              </p:txBody>
            </p:sp>
            <p:sp>
              <p:nvSpPr>
                <p:cNvPr id="127" name="正方形/長方形 126"/>
                <p:cNvSpPr/>
                <p:nvPr/>
              </p:nvSpPr>
              <p:spPr>
                <a:xfrm>
                  <a:off x="1764214" y="5013176"/>
                  <a:ext cx="108010" cy="180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latin typeface="Arial" pitchFamily="34" charset="0"/>
                    <a:cs typeface="Arial" pitchFamily="34" charset="0"/>
                  </a:endParaRPr>
                </a:p>
              </p:txBody>
            </p:sp>
          </p:grpSp>
          <p:grpSp>
            <p:nvGrpSpPr>
              <p:cNvPr id="123" name="グループ化 90"/>
              <p:cNvGrpSpPr>
                <a:grpSpLocks/>
              </p:cNvGrpSpPr>
              <p:nvPr/>
            </p:nvGrpSpPr>
            <p:grpSpPr bwMode="auto">
              <a:xfrm>
                <a:off x="7595800" y="2996952"/>
                <a:ext cx="270014" cy="180000"/>
                <a:chOff x="1619136" y="5013176"/>
                <a:chExt cx="270014" cy="180000"/>
              </a:xfrm>
            </p:grpSpPr>
            <p:sp>
              <p:nvSpPr>
                <p:cNvPr id="124" name="正方形/長方形 123"/>
                <p:cNvSpPr/>
                <p:nvPr/>
              </p:nvSpPr>
              <p:spPr>
                <a:xfrm>
                  <a:off x="1619136" y="5013176"/>
                  <a:ext cx="108010" cy="180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latin typeface="Arial" pitchFamily="34" charset="0"/>
                    <a:cs typeface="Arial" pitchFamily="34" charset="0"/>
                  </a:endParaRPr>
                </a:p>
              </p:txBody>
            </p:sp>
            <p:sp>
              <p:nvSpPr>
                <p:cNvPr id="125" name="正方形/長方形 124"/>
                <p:cNvSpPr/>
                <p:nvPr/>
              </p:nvSpPr>
              <p:spPr>
                <a:xfrm>
                  <a:off x="1781140" y="5013176"/>
                  <a:ext cx="108010" cy="180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latin typeface="Arial" pitchFamily="34" charset="0"/>
                    <a:cs typeface="Arial" pitchFamily="34" charset="0"/>
                  </a:endParaRPr>
                </a:p>
              </p:txBody>
            </p:sp>
          </p:grpSp>
        </p:grpSp>
        <p:grpSp>
          <p:nvGrpSpPr>
            <p:cNvPr id="116" name="グループ化 89"/>
            <p:cNvGrpSpPr>
              <a:grpSpLocks/>
            </p:cNvGrpSpPr>
            <p:nvPr/>
          </p:nvGrpSpPr>
          <p:grpSpPr bwMode="auto">
            <a:xfrm>
              <a:off x="6400802" y="3660201"/>
              <a:ext cx="251877" cy="179388"/>
              <a:chOff x="1619672" y="5013176"/>
              <a:chExt cx="252016" cy="180000"/>
            </a:xfrm>
          </p:grpSpPr>
          <p:sp>
            <p:nvSpPr>
              <p:cNvPr id="120" name="正方形/長方形 119"/>
              <p:cNvSpPr/>
              <p:nvPr/>
            </p:nvSpPr>
            <p:spPr>
              <a:xfrm>
                <a:off x="1619672" y="5013176"/>
                <a:ext cx="108010" cy="180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latin typeface="Arial" pitchFamily="34" charset="0"/>
                  <a:cs typeface="Arial" pitchFamily="34" charset="0"/>
                </a:endParaRPr>
              </a:p>
            </p:txBody>
          </p:sp>
          <p:sp>
            <p:nvSpPr>
              <p:cNvPr id="121" name="正方形/長方形 120"/>
              <p:cNvSpPr/>
              <p:nvPr/>
            </p:nvSpPr>
            <p:spPr>
              <a:xfrm>
                <a:off x="1764214" y="5013176"/>
                <a:ext cx="108010" cy="180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latin typeface="Arial" pitchFamily="34" charset="0"/>
                  <a:cs typeface="Arial" pitchFamily="34" charset="0"/>
                </a:endParaRPr>
              </a:p>
            </p:txBody>
          </p:sp>
        </p:grpSp>
      </p:grpSp>
      <p:grpSp>
        <p:nvGrpSpPr>
          <p:cNvPr id="134" name="グループ化 133"/>
          <p:cNvGrpSpPr/>
          <p:nvPr/>
        </p:nvGrpSpPr>
        <p:grpSpPr>
          <a:xfrm>
            <a:off x="7700509" y="3073768"/>
            <a:ext cx="1420812" cy="179388"/>
            <a:chOff x="5181600" y="3660201"/>
            <a:chExt cx="1420812" cy="179388"/>
          </a:xfrm>
          <a:solidFill>
            <a:srgbClr val="006600"/>
          </a:solidFill>
        </p:grpSpPr>
        <p:grpSp>
          <p:nvGrpSpPr>
            <p:cNvPr id="135" name="グループ化 96"/>
            <p:cNvGrpSpPr>
              <a:grpSpLocks/>
            </p:cNvGrpSpPr>
            <p:nvPr/>
          </p:nvGrpSpPr>
          <p:grpSpPr bwMode="auto">
            <a:xfrm>
              <a:off x="5181600" y="3660201"/>
              <a:ext cx="539750" cy="179388"/>
              <a:chOff x="7308304" y="2996952"/>
              <a:chExt cx="540048" cy="180000"/>
            </a:xfrm>
            <a:grpFill/>
          </p:grpSpPr>
          <p:grpSp>
            <p:nvGrpSpPr>
              <p:cNvPr id="253" name="グループ化 89"/>
              <p:cNvGrpSpPr>
                <a:grpSpLocks/>
              </p:cNvGrpSpPr>
              <p:nvPr/>
            </p:nvGrpSpPr>
            <p:grpSpPr bwMode="auto">
              <a:xfrm>
                <a:off x="7308304" y="2996952"/>
                <a:ext cx="252016" cy="180000"/>
                <a:chOff x="1619672" y="5013176"/>
                <a:chExt cx="252016" cy="180000"/>
              </a:xfrm>
              <a:grpFill/>
            </p:grpSpPr>
            <p:sp>
              <p:nvSpPr>
                <p:cNvPr id="257" name="正方形/長方形 256"/>
                <p:cNvSpPr/>
                <p:nvPr/>
              </p:nvSpPr>
              <p:spPr>
                <a:xfrm>
                  <a:off x="1619672" y="5013176"/>
                  <a:ext cx="10801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latin typeface="Arial" pitchFamily="34" charset="0"/>
                    <a:cs typeface="Arial" pitchFamily="34" charset="0"/>
                  </a:endParaRPr>
                </a:p>
              </p:txBody>
            </p:sp>
            <p:sp>
              <p:nvSpPr>
                <p:cNvPr id="258" name="正方形/長方形 257"/>
                <p:cNvSpPr/>
                <p:nvPr/>
              </p:nvSpPr>
              <p:spPr>
                <a:xfrm>
                  <a:off x="1764214" y="5013176"/>
                  <a:ext cx="10801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latin typeface="Arial" pitchFamily="34" charset="0"/>
                    <a:cs typeface="Arial" pitchFamily="34" charset="0"/>
                  </a:endParaRPr>
                </a:p>
              </p:txBody>
            </p:sp>
          </p:grpSp>
          <p:grpSp>
            <p:nvGrpSpPr>
              <p:cNvPr id="254" name="グループ化 90"/>
              <p:cNvGrpSpPr>
                <a:grpSpLocks/>
              </p:cNvGrpSpPr>
              <p:nvPr/>
            </p:nvGrpSpPr>
            <p:grpSpPr bwMode="auto">
              <a:xfrm>
                <a:off x="7596336" y="2996952"/>
                <a:ext cx="252016" cy="180000"/>
                <a:chOff x="1619672" y="5013176"/>
                <a:chExt cx="252016" cy="180000"/>
              </a:xfrm>
              <a:grpFill/>
            </p:grpSpPr>
            <p:sp>
              <p:nvSpPr>
                <p:cNvPr id="255" name="正方形/長方形 254"/>
                <p:cNvSpPr/>
                <p:nvPr/>
              </p:nvSpPr>
              <p:spPr>
                <a:xfrm>
                  <a:off x="1619136" y="5013176"/>
                  <a:ext cx="10801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latin typeface="Arial" pitchFamily="34" charset="0"/>
                    <a:cs typeface="Arial" pitchFamily="34" charset="0"/>
                  </a:endParaRPr>
                </a:p>
              </p:txBody>
            </p:sp>
            <p:sp>
              <p:nvSpPr>
                <p:cNvPr id="256" name="正方形/長方形 255"/>
                <p:cNvSpPr/>
                <p:nvPr/>
              </p:nvSpPr>
              <p:spPr>
                <a:xfrm>
                  <a:off x="1763678" y="5013176"/>
                  <a:ext cx="10801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latin typeface="Arial" pitchFamily="34" charset="0"/>
                    <a:cs typeface="Arial" pitchFamily="34" charset="0"/>
                  </a:endParaRPr>
                </a:p>
              </p:txBody>
            </p:sp>
          </p:grpSp>
        </p:grpSp>
        <p:grpSp>
          <p:nvGrpSpPr>
            <p:cNvPr id="136" name="グループ化 96"/>
            <p:cNvGrpSpPr>
              <a:grpSpLocks/>
            </p:cNvGrpSpPr>
            <p:nvPr/>
          </p:nvGrpSpPr>
          <p:grpSpPr bwMode="auto">
            <a:xfrm>
              <a:off x="5784859" y="3660201"/>
              <a:ext cx="557203" cy="179388"/>
              <a:chOff x="7308304" y="2996952"/>
              <a:chExt cx="557510" cy="180000"/>
            </a:xfrm>
            <a:grpFill/>
          </p:grpSpPr>
          <p:grpSp>
            <p:nvGrpSpPr>
              <p:cNvPr id="141" name="グループ化 89"/>
              <p:cNvGrpSpPr>
                <a:grpSpLocks/>
              </p:cNvGrpSpPr>
              <p:nvPr/>
            </p:nvGrpSpPr>
            <p:grpSpPr bwMode="auto">
              <a:xfrm>
                <a:off x="7308304" y="2996952"/>
                <a:ext cx="252016" cy="180000"/>
                <a:chOff x="1619672" y="5013176"/>
                <a:chExt cx="252016" cy="180000"/>
              </a:xfrm>
              <a:grpFill/>
            </p:grpSpPr>
            <p:sp>
              <p:nvSpPr>
                <p:cNvPr id="251" name="正方形/長方形 250"/>
                <p:cNvSpPr/>
                <p:nvPr/>
              </p:nvSpPr>
              <p:spPr>
                <a:xfrm>
                  <a:off x="1619672" y="5013176"/>
                  <a:ext cx="10801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latin typeface="Arial" pitchFamily="34" charset="0"/>
                    <a:cs typeface="Arial" pitchFamily="34" charset="0"/>
                  </a:endParaRPr>
                </a:p>
              </p:txBody>
            </p:sp>
            <p:sp>
              <p:nvSpPr>
                <p:cNvPr id="252" name="正方形/長方形 251"/>
                <p:cNvSpPr/>
                <p:nvPr/>
              </p:nvSpPr>
              <p:spPr>
                <a:xfrm>
                  <a:off x="1764214" y="5013176"/>
                  <a:ext cx="10801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latin typeface="Arial" pitchFamily="34" charset="0"/>
                    <a:cs typeface="Arial" pitchFamily="34" charset="0"/>
                  </a:endParaRPr>
                </a:p>
              </p:txBody>
            </p:sp>
          </p:grpSp>
          <p:grpSp>
            <p:nvGrpSpPr>
              <p:cNvPr id="142" name="グループ化 90"/>
              <p:cNvGrpSpPr>
                <a:grpSpLocks/>
              </p:cNvGrpSpPr>
              <p:nvPr/>
            </p:nvGrpSpPr>
            <p:grpSpPr bwMode="auto">
              <a:xfrm>
                <a:off x="7595800" y="2996952"/>
                <a:ext cx="270014" cy="180000"/>
                <a:chOff x="1619136" y="5013176"/>
                <a:chExt cx="270014" cy="180000"/>
              </a:xfrm>
              <a:grpFill/>
            </p:grpSpPr>
            <p:sp>
              <p:nvSpPr>
                <p:cNvPr id="249" name="正方形/長方形 248"/>
                <p:cNvSpPr/>
                <p:nvPr/>
              </p:nvSpPr>
              <p:spPr>
                <a:xfrm>
                  <a:off x="1619136" y="5013176"/>
                  <a:ext cx="10801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latin typeface="Arial" pitchFamily="34" charset="0"/>
                    <a:cs typeface="Arial" pitchFamily="34" charset="0"/>
                  </a:endParaRPr>
                </a:p>
              </p:txBody>
            </p:sp>
            <p:sp>
              <p:nvSpPr>
                <p:cNvPr id="250" name="正方形/長方形 249"/>
                <p:cNvSpPr/>
                <p:nvPr/>
              </p:nvSpPr>
              <p:spPr>
                <a:xfrm>
                  <a:off x="1781140" y="5013176"/>
                  <a:ext cx="10801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latin typeface="Arial" pitchFamily="34" charset="0"/>
                    <a:cs typeface="Arial" pitchFamily="34" charset="0"/>
                  </a:endParaRPr>
                </a:p>
              </p:txBody>
            </p:sp>
          </p:grpSp>
        </p:grpSp>
        <p:grpSp>
          <p:nvGrpSpPr>
            <p:cNvPr id="138" name="グループ化 89"/>
            <p:cNvGrpSpPr>
              <a:grpSpLocks/>
            </p:cNvGrpSpPr>
            <p:nvPr/>
          </p:nvGrpSpPr>
          <p:grpSpPr bwMode="auto">
            <a:xfrm>
              <a:off x="6400804" y="3660201"/>
              <a:ext cx="201608" cy="179388"/>
              <a:chOff x="1619672" y="5013176"/>
              <a:chExt cx="201719" cy="180000"/>
            </a:xfrm>
            <a:grpFill/>
          </p:grpSpPr>
          <p:sp>
            <p:nvSpPr>
              <p:cNvPr id="139" name="正方形/長方形 138"/>
              <p:cNvSpPr/>
              <p:nvPr/>
            </p:nvSpPr>
            <p:spPr>
              <a:xfrm>
                <a:off x="1619672" y="5013176"/>
                <a:ext cx="10801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latin typeface="Arial" pitchFamily="34" charset="0"/>
                  <a:cs typeface="Arial" pitchFamily="34" charset="0"/>
                </a:endParaRPr>
              </a:p>
            </p:txBody>
          </p:sp>
          <p:sp>
            <p:nvSpPr>
              <p:cNvPr id="140" name="正方形/長方形 139"/>
              <p:cNvSpPr/>
              <p:nvPr/>
            </p:nvSpPr>
            <p:spPr>
              <a:xfrm>
                <a:off x="1765965" y="5013176"/>
                <a:ext cx="55426"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latin typeface="Arial" pitchFamily="34" charset="0"/>
                  <a:cs typeface="Arial" pitchFamily="34" charset="0"/>
                </a:endParaRPr>
              </a:p>
            </p:txBody>
          </p:sp>
        </p:grpSp>
      </p:grpSp>
      <p:sp>
        <p:nvSpPr>
          <p:cNvPr id="259" name="正方形/長方形 258"/>
          <p:cNvSpPr/>
          <p:nvPr/>
        </p:nvSpPr>
        <p:spPr bwMode="auto">
          <a:xfrm>
            <a:off x="7538585" y="3073768"/>
            <a:ext cx="107950" cy="179388"/>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latin typeface="Arial" pitchFamily="34" charset="0"/>
              <a:cs typeface="Arial" pitchFamily="34" charset="0"/>
            </a:endParaRPr>
          </a:p>
        </p:txBody>
      </p:sp>
      <p:sp>
        <p:nvSpPr>
          <p:cNvPr id="115" name="正方形/長方形 114"/>
          <p:cNvSpPr/>
          <p:nvPr/>
        </p:nvSpPr>
        <p:spPr>
          <a:xfrm>
            <a:off x="7405385" y="2405156"/>
            <a:ext cx="1745991" cy="253916"/>
          </a:xfrm>
          <a:prstGeom prst="rect">
            <a:avLst/>
          </a:prstGeom>
        </p:spPr>
        <p:txBody>
          <a:bodyPr wrap="none">
            <a:spAutoFit/>
          </a:bodyPr>
          <a:lstStyle/>
          <a:p>
            <a:r>
              <a:rPr lang="en-US" altLang="ja-JP" sz="1050" dirty="0">
                <a:solidFill>
                  <a:srgbClr val="FF0000"/>
                </a:solidFill>
              </a:rPr>
              <a:t>Advanced Radar Satellite </a:t>
            </a:r>
          </a:p>
        </p:txBody>
      </p:sp>
      <p:grpSp>
        <p:nvGrpSpPr>
          <p:cNvPr id="117" name="グループ化 118"/>
          <p:cNvGrpSpPr>
            <a:grpSpLocks/>
          </p:cNvGrpSpPr>
          <p:nvPr/>
        </p:nvGrpSpPr>
        <p:grpSpPr bwMode="auto">
          <a:xfrm>
            <a:off x="7542197" y="5848991"/>
            <a:ext cx="539750" cy="180975"/>
            <a:chOff x="7308304" y="2996952"/>
            <a:chExt cx="540048" cy="180000"/>
          </a:xfrm>
        </p:grpSpPr>
        <p:grpSp>
          <p:nvGrpSpPr>
            <p:cNvPr id="118" name="グループ化 119"/>
            <p:cNvGrpSpPr>
              <a:grpSpLocks/>
            </p:cNvGrpSpPr>
            <p:nvPr/>
          </p:nvGrpSpPr>
          <p:grpSpPr bwMode="auto">
            <a:xfrm>
              <a:off x="7308304" y="2996952"/>
              <a:ext cx="252016" cy="180000"/>
              <a:chOff x="1619672" y="5013176"/>
              <a:chExt cx="252016" cy="180000"/>
            </a:xfrm>
          </p:grpSpPr>
          <p:sp>
            <p:nvSpPr>
              <p:cNvPr id="172" name="正方形/長方形 171"/>
              <p:cNvSpPr/>
              <p:nvPr/>
            </p:nvSpPr>
            <p:spPr>
              <a:xfrm>
                <a:off x="1619672" y="5013176"/>
                <a:ext cx="108010" cy="180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latin typeface="Arial" pitchFamily="34" charset="0"/>
                  <a:cs typeface="Arial" pitchFamily="34" charset="0"/>
                </a:endParaRPr>
              </a:p>
            </p:txBody>
          </p:sp>
          <p:sp>
            <p:nvSpPr>
              <p:cNvPr id="173" name="正方形/長方形 172"/>
              <p:cNvSpPr/>
              <p:nvPr/>
            </p:nvSpPr>
            <p:spPr>
              <a:xfrm>
                <a:off x="1764214" y="5013176"/>
                <a:ext cx="108010" cy="180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latin typeface="Arial" pitchFamily="34" charset="0"/>
                  <a:cs typeface="Arial" pitchFamily="34" charset="0"/>
                </a:endParaRPr>
              </a:p>
            </p:txBody>
          </p:sp>
        </p:grpSp>
        <p:grpSp>
          <p:nvGrpSpPr>
            <p:cNvPr id="119" name="グループ化 120"/>
            <p:cNvGrpSpPr>
              <a:grpSpLocks/>
            </p:cNvGrpSpPr>
            <p:nvPr/>
          </p:nvGrpSpPr>
          <p:grpSpPr bwMode="auto">
            <a:xfrm>
              <a:off x="7596336" y="2996952"/>
              <a:ext cx="252016" cy="180000"/>
              <a:chOff x="1619672" y="5013176"/>
              <a:chExt cx="252016" cy="180000"/>
            </a:xfrm>
          </p:grpSpPr>
          <p:sp>
            <p:nvSpPr>
              <p:cNvPr id="170" name="正方形/長方形 169"/>
              <p:cNvSpPr/>
              <p:nvPr/>
            </p:nvSpPr>
            <p:spPr>
              <a:xfrm>
                <a:off x="1619136" y="5013176"/>
                <a:ext cx="108010" cy="180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latin typeface="Arial" pitchFamily="34" charset="0"/>
                  <a:cs typeface="Arial" pitchFamily="34" charset="0"/>
                </a:endParaRPr>
              </a:p>
            </p:txBody>
          </p:sp>
          <p:sp>
            <p:nvSpPr>
              <p:cNvPr id="171" name="正方形/長方形 170"/>
              <p:cNvSpPr/>
              <p:nvPr/>
            </p:nvSpPr>
            <p:spPr>
              <a:xfrm>
                <a:off x="1763678" y="5013176"/>
                <a:ext cx="108010" cy="180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latin typeface="Arial" pitchFamily="34" charset="0"/>
                  <a:cs typeface="Arial" pitchFamily="34" charset="0"/>
                </a:endParaRPr>
              </a:p>
            </p:txBody>
          </p:sp>
        </p:grpSp>
      </p:grpSp>
    </p:spTree>
    <p:extLst>
      <p:ext uri="{BB962C8B-B14F-4D97-AF65-F5344CB8AC3E}">
        <p14:creationId xmlns:p14="http://schemas.microsoft.com/office/powerpoint/2010/main" val="37607811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Documents\外部発表\素材\GOSAT2_v40_image4a.bmp"/>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Line 14"/>
          <p:cNvSpPr>
            <a:spLocks noChangeShapeType="1"/>
          </p:cNvSpPr>
          <p:nvPr/>
        </p:nvSpPr>
        <p:spPr bwMode="auto">
          <a:xfrm flipH="1" flipV="1">
            <a:off x="5772398" y="2642489"/>
            <a:ext cx="428377" cy="456801"/>
          </a:xfrm>
          <a:prstGeom prst="line">
            <a:avLst/>
          </a:prstGeom>
          <a:noFill/>
          <a:ln w="28575">
            <a:solidFill>
              <a:schemeClr val="bg1"/>
            </a:solidFill>
            <a:round/>
            <a:headEnd type="triangle" w="med" len="med"/>
            <a:tailEnd type="none" w="med" len="med"/>
          </a:ln>
        </p:spPr>
        <p:txBody>
          <a:bodyPr/>
          <a:lstStyle/>
          <a:p>
            <a:pPr fontAlgn="auto">
              <a:spcBef>
                <a:spcPts val="0"/>
              </a:spcBef>
              <a:spcAft>
                <a:spcPts val="0"/>
              </a:spcAft>
            </a:pPr>
            <a:endParaRPr lang="ja-JP" altLang="en-US" sz="1662" dirty="0">
              <a:solidFill>
                <a:prstClr val="white"/>
              </a:solidFill>
              <a:latin typeface="Calibri"/>
            </a:endParaRPr>
          </a:p>
        </p:txBody>
      </p:sp>
      <p:cxnSp>
        <p:nvCxnSpPr>
          <p:cNvPr id="8" name="直線矢印コネクタ 7"/>
          <p:cNvCxnSpPr/>
          <p:nvPr/>
        </p:nvCxnSpPr>
        <p:spPr>
          <a:xfrm flipV="1">
            <a:off x="6200775" y="1202570"/>
            <a:ext cx="952500" cy="881209"/>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7153276" y="1032109"/>
            <a:ext cx="1455335" cy="376385"/>
          </a:xfrm>
          <a:prstGeom prst="rect">
            <a:avLst/>
          </a:prstGeom>
          <a:noFill/>
        </p:spPr>
        <p:txBody>
          <a:bodyPr wrap="none" rtlCol="0">
            <a:spAutoFit/>
          </a:bodyPr>
          <a:lstStyle/>
          <a:p>
            <a:pPr fontAlgn="auto">
              <a:spcBef>
                <a:spcPts val="0"/>
              </a:spcBef>
              <a:spcAft>
                <a:spcPts val="0"/>
              </a:spcAft>
            </a:pPr>
            <a:r>
              <a:rPr lang="en-US" altLang="ja-JP" sz="1846" b="1" dirty="0">
                <a:solidFill>
                  <a:prstClr val="white"/>
                </a:solidFill>
                <a:latin typeface="Calibri"/>
              </a:rPr>
              <a:t>TANSO-FTS-2</a:t>
            </a:r>
            <a:endParaRPr lang="ja-JP" altLang="en-US" sz="1846" b="1" dirty="0">
              <a:solidFill>
                <a:prstClr val="white"/>
              </a:solidFill>
              <a:latin typeface="Calibri"/>
            </a:endParaRPr>
          </a:p>
        </p:txBody>
      </p:sp>
      <p:sp>
        <p:nvSpPr>
          <p:cNvPr id="10" name="テキスト ボックス 9"/>
          <p:cNvSpPr txBox="1"/>
          <p:nvPr/>
        </p:nvSpPr>
        <p:spPr>
          <a:xfrm>
            <a:off x="6177026" y="2973885"/>
            <a:ext cx="1448473" cy="376385"/>
          </a:xfrm>
          <a:prstGeom prst="rect">
            <a:avLst/>
          </a:prstGeom>
          <a:noFill/>
        </p:spPr>
        <p:txBody>
          <a:bodyPr wrap="none" rtlCol="0">
            <a:spAutoFit/>
          </a:bodyPr>
          <a:lstStyle/>
          <a:p>
            <a:pPr fontAlgn="auto">
              <a:spcBef>
                <a:spcPts val="0"/>
              </a:spcBef>
              <a:spcAft>
                <a:spcPts val="0"/>
              </a:spcAft>
            </a:pPr>
            <a:r>
              <a:rPr lang="en-US" altLang="ja-JP" sz="1846" b="1" dirty="0">
                <a:solidFill>
                  <a:prstClr val="white"/>
                </a:solidFill>
                <a:latin typeface="Calibri"/>
              </a:rPr>
              <a:t>TANSO-CAI-2</a:t>
            </a:r>
            <a:endParaRPr lang="ja-JP" altLang="en-US" sz="1846" b="1" dirty="0">
              <a:solidFill>
                <a:prstClr val="white"/>
              </a:solidFill>
              <a:latin typeface="Calibri"/>
            </a:endParaRPr>
          </a:p>
        </p:txBody>
      </p:sp>
      <p:sp>
        <p:nvSpPr>
          <p:cNvPr id="20" name="Title 1"/>
          <p:cNvSpPr txBox="1">
            <a:spLocks noGrp="1"/>
          </p:cNvSpPr>
          <p:nvPr>
            <p:ph type="title"/>
          </p:nvPr>
        </p:nvSpPr>
        <p:spPr bwMode="auto">
          <a:xfrm>
            <a:off x="1654298" y="160886"/>
            <a:ext cx="7887822" cy="710338"/>
          </a:xfrm>
          <a:prstGeom prst="rect">
            <a:avLst/>
          </a:prstGeom>
          <a:noFill/>
          <a:ln w="9525">
            <a:noFill/>
            <a:miter lim="800000"/>
            <a:headEnd/>
            <a:tailEnd/>
          </a:ln>
          <a:effectLst/>
        </p:spPr>
        <p:txBody>
          <a:bodyPr vert="horz" wrap="square" lIns="84406" tIns="42203" rIns="84406" bIns="42203" numCol="1" rtlCol="0" anchor="ctr" anchorCtr="0" compatLnSpc="1">
            <a:prstTxWarp prst="textNoShape">
              <a:avLst/>
            </a:prstTxWarp>
            <a:spAutoFit/>
          </a:bodyPr>
          <a:lstStyle/>
          <a:p>
            <a:pPr lvl="0" algn="r" eaLnBrk="0" fontAlgn="base" hangingPunct="0">
              <a:spcBef>
                <a:spcPct val="0"/>
              </a:spcBef>
              <a:spcAft>
                <a:spcPct val="0"/>
              </a:spcAft>
              <a:defRPr/>
            </a:pPr>
            <a:r>
              <a:rPr lang="en-US" altLang="ja-JP" sz="4062" b="1" kern="0" dirty="0">
                <a:solidFill>
                  <a:srgbClr val="FFFF00"/>
                </a:solidFill>
                <a:latin typeface="Arial Unicode MS" panose="020B0604020202020204" pitchFamily="50" charset="-128"/>
                <a:ea typeface="Arial Unicode MS" panose="020B0604020202020204" pitchFamily="50" charset="-128"/>
                <a:cs typeface="Arial Unicode MS" panose="020B0604020202020204" pitchFamily="50" charset="-128"/>
              </a:rPr>
              <a:t>GOSAT-2</a:t>
            </a:r>
            <a:r>
              <a:rPr lang="ja-JP" altLang="en-US" sz="4062" b="1" kern="0" dirty="0">
                <a:solidFill>
                  <a:srgbClr val="FFFF00"/>
                </a:solidFill>
                <a:latin typeface="Arial Unicode MS" panose="020B0604020202020204" pitchFamily="50" charset="-128"/>
                <a:ea typeface="Arial Unicode MS" panose="020B0604020202020204" pitchFamily="50" charset="-128"/>
                <a:cs typeface="Arial Unicode MS" panose="020B0604020202020204" pitchFamily="50" charset="-128"/>
              </a:rPr>
              <a:t> </a:t>
            </a:r>
            <a:endParaRPr lang="en-US" sz="4062" b="1" kern="0" dirty="0">
              <a:solidFill>
                <a:srgbClr val="FFFF00"/>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pic>
        <p:nvPicPr>
          <p:cNvPr id="2" name="図 1"/>
          <p:cNvPicPr>
            <a:picLocks noChangeAspect="1"/>
          </p:cNvPicPr>
          <p:nvPr/>
        </p:nvPicPr>
        <p:blipFill>
          <a:blip r:embed="rId4"/>
          <a:stretch>
            <a:fillRect/>
          </a:stretch>
        </p:blipFill>
        <p:spPr>
          <a:xfrm>
            <a:off x="416131" y="4891317"/>
            <a:ext cx="4364566" cy="1702914"/>
          </a:xfrm>
          <a:prstGeom prst="rect">
            <a:avLst/>
          </a:prstGeom>
        </p:spPr>
      </p:pic>
      <p:pic>
        <p:nvPicPr>
          <p:cNvPr id="4" name="図 3"/>
          <p:cNvPicPr>
            <a:picLocks noChangeAspect="1"/>
          </p:cNvPicPr>
          <p:nvPr/>
        </p:nvPicPr>
        <p:blipFill>
          <a:blip r:embed="rId5"/>
          <a:stretch>
            <a:fillRect/>
          </a:stretch>
        </p:blipFill>
        <p:spPr>
          <a:xfrm>
            <a:off x="5073410" y="4966761"/>
            <a:ext cx="4539876" cy="1462316"/>
          </a:xfrm>
          <a:prstGeom prst="rect">
            <a:avLst/>
          </a:prstGeom>
        </p:spPr>
      </p:pic>
      <p:sp>
        <p:nvSpPr>
          <p:cNvPr id="19" name="テキスト ボックス 18"/>
          <p:cNvSpPr txBox="1"/>
          <p:nvPr/>
        </p:nvSpPr>
        <p:spPr>
          <a:xfrm>
            <a:off x="2958934" y="4455517"/>
            <a:ext cx="1737976" cy="376385"/>
          </a:xfrm>
          <a:prstGeom prst="rect">
            <a:avLst/>
          </a:prstGeom>
          <a:noFill/>
        </p:spPr>
        <p:txBody>
          <a:bodyPr wrap="none" rtlCol="0">
            <a:spAutoFit/>
          </a:bodyPr>
          <a:lstStyle/>
          <a:p>
            <a:pPr fontAlgn="auto">
              <a:spcBef>
                <a:spcPts val="0"/>
              </a:spcBef>
              <a:spcAft>
                <a:spcPts val="0"/>
              </a:spcAft>
            </a:pPr>
            <a:r>
              <a:rPr lang="en-US" altLang="ja-JP" sz="1846"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TANSO-FTS-2</a:t>
            </a:r>
            <a:endParaRPr lang="ja-JP" altLang="en-US" sz="1846"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21" name="テキスト ボックス 20"/>
          <p:cNvSpPr txBox="1"/>
          <p:nvPr/>
        </p:nvSpPr>
        <p:spPr>
          <a:xfrm>
            <a:off x="6211529" y="4506430"/>
            <a:ext cx="3039615" cy="376385"/>
          </a:xfrm>
          <a:prstGeom prst="rect">
            <a:avLst/>
          </a:prstGeom>
          <a:noFill/>
        </p:spPr>
        <p:txBody>
          <a:bodyPr wrap="none" rtlCol="0">
            <a:spAutoFit/>
          </a:bodyPr>
          <a:lstStyle/>
          <a:p>
            <a:pPr fontAlgn="auto">
              <a:spcBef>
                <a:spcPts val="0"/>
              </a:spcBef>
              <a:spcAft>
                <a:spcPts val="0"/>
              </a:spcAft>
            </a:pPr>
            <a:r>
              <a:rPr lang="en-US" altLang="ja-JP" sz="1846" b="1" dirty="0" smtClean="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TANSO-CAI-2 (radiometer)</a:t>
            </a:r>
            <a:endParaRPr lang="ja-JP" altLang="en-US" sz="1846" b="1"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12" name="スライド番号プレースホルダー 11"/>
          <p:cNvSpPr>
            <a:spLocks noGrp="1"/>
          </p:cNvSpPr>
          <p:nvPr>
            <p:ph type="sldNum" sz="quarter" idx="12"/>
          </p:nvPr>
        </p:nvSpPr>
        <p:spPr/>
        <p:txBody>
          <a:bodyPr/>
          <a:lstStyle/>
          <a:p>
            <a:pPr>
              <a:defRPr/>
            </a:pPr>
            <a:fld id="{BCFDF513-833D-1C49-9F81-A1DBBBF8F49E}" type="slidenum">
              <a:rPr lang="ja-JP" altLang="en-US" smtClean="0">
                <a:solidFill>
                  <a:prstClr val="black">
                    <a:tint val="75000"/>
                  </a:prstClr>
                </a:solidFill>
              </a:rPr>
              <a:pPr>
                <a:defRPr/>
              </a:pPr>
              <a:t>20</a:t>
            </a:fld>
            <a:endParaRPr lang="ja-JP" altLang="en-US" dirty="0">
              <a:solidFill>
                <a:prstClr val="black">
                  <a:tint val="75000"/>
                </a:prstClr>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2497690535"/>
              </p:ext>
            </p:extLst>
          </p:nvPr>
        </p:nvGraphicFramePr>
        <p:xfrm>
          <a:off x="145032" y="2714693"/>
          <a:ext cx="2747434" cy="2110152"/>
        </p:xfrm>
        <a:graphic>
          <a:graphicData uri="http://schemas.openxmlformats.org/drawingml/2006/table">
            <a:tbl>
              <a:tblPr firstRow="1" bandRow="1">
                <a:tableStyleId>{5C22544A-7EE6-4342-B048-85BDC9FD1C3A}</a:tableStyleId>
              </a:tblPr>
              <a:tblGrid>
                <a:gridCol w="1051281">
                  <a:extLst>
                    <a:ext uri="{9D8B030D-6E8A-4147-A177-3AD203B41FA5}">
                      <a16:colId xmlns="" xmlns:a16="http://schemas.microsoft.com/office/drawing/2014/main" val="1125693972"/>
                    </a:ext>
                  </a:extLst>
                </a:gridCol>
                <a:gridCol w="1696153">
                  <a:extLst>
                    <a:ext uri="{9D8B030D-6E8A-4147-A177-3AD203B41FA5}">
                      <a16:colId xmlns="" xmlns:a16="http://schemas.microsoft.com/office/drawing/2014/main" val="3034826605"/>
                    </a:ext>
                  </a:extLst>
                </a:gridCol>
              </a:tblGrid>
              <a:tr h="253218">
                <a:tc gridSpan="2">
                  <a:txBody>
                    <a:bodyPr/>
                    <a:lstStyle/>
                    <a:p>
                      <a:r>
                        <a:rPr kumimoji="1" lang="en-US" altLang="ja-JP" sz="1100" b="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Characteristics</a:t>
                      </a:r>
                      <a:r>
                        <a:rPr kumimoji="1" lang="en-US" altLang="ja-JP" sz="1100" b="0" baseline="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 </a:t>
                      </a:r>
                      <a:endParaRPr kumimoji="1" lang="ja-JP" altLang="en-US" sz="1100" b="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hMerge="1">
                  <a:txBody>
                    <a:bodyPr/>
                    <a:lstStyle/>
                    <a:p>
                      <a:endParaRPr kumimoji="1" lang="ja-JP" altLang="en-US" dirty="0"/>
                    </a:p>
                  </a:txBody>
                  <a:tcPr/>
                </a:tc>
                <a:extLst>
                  <a:ext uri="{0D108BD9-81ED-4DB2-BD59-A6C34878D82A}">
                    <a16:rowId xmlns="" xmlns:a16="http://schemas.microsoft.com/office/drawing/2014/main" val="3156079445"/>
                  </a:ext>
                </a:extLst>
              </a:tr>
              <a:tr h="253218">
                <a:tc>
                  <a:txBody>
                    <a:bodyPr/>
                    <a:lstStyle/>
                    <a:p>
                      <a:r>
                        <a:rPr kumimoji="1" lang="en-US" altLang="ja-JP" sz="1100" b="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Life</a:t>
                      </a:r>
                      <a:endParaRPr kumimoji="1" lang="ja-JP" altLang="en-US" sz="1100" b="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r>
                        <a:rPr kumimoji="1" lang="en-US" altLang="ja-JP" sz="1100" b="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5</a:t>
                      </a:r>
                      <a:r>
                        <a:rPr kumimoji="1" lang="en-US" altLang="ja-JP" sz="1100" b="0" baseline="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 years</a:t>
                      </a:r>
                      <a:endParaRPr kumimoji="1" lang="ja-JP" altLang="en-US" sz="1100" b="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extLst>
                  <a:ext uri="{0D108BD9-81ED-4DB2-BD59-A6C34878D82A}">
                    <a16:rowId xmlns="" xmlns:a16="http://schemas.microsoft.com/office/drawing/2014/main" val="3512775066"/>
                  </a:ext>
                </a:extLst>
              </a:tr>
              <a:tr h="422031">
                <a:tc>
                  <a:txBody>
                    <a:bodyPr/>
                    <a:lstStyle/>
                    <a:p>
                      <a:r>
                        <a:rPr kumimoji="1" lang="en-US" altLang="ja-JP" sz="1100" b="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Orbit</a:t>
                      </a:r>
                      <a:endParaRPr kumimoji="1" lang="ja-JP" altLang="en-US" sz="1100" b="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r>
                        <a:rPr kumimoji="1" lang="en-US" altLang="ja-JP" sz="1100" b="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Sun-Synchronous</a:t>
                      </a:r>
                      <a:r>
                        <a:rPr kumimoji="1" lang="en-US" altLang="ja-JP" sz="1100" b="0" baseline="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 (628km)</a:t>
                      </a:r>
                      <a:endParaRPr kumimoji="1" lang="ja-JP" altLang="en-US" sz="1100" b="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extLst>
                  <a:ext uri="{0D108BD9-81ED-4DB2-BD59-A6C34878D82A}">
                    <a16:rowId xmlns="" xmlns:a16="http://schemas.microsoft.com/office/drawing/2014/main" val="1304683331"/>
                  </a:ext>
                </a:extLst>
              </a:tr>
              <a:tr h="253218">
                <a:tc>
                  <a:txBody>
                    <a:bodyPr/>
                    <a:lstStyle/>
                    <a:p>
                      <a:r>
                        <a:rPr kumimoji="1" lang="en-US" altLang="ja-JP" sz="1100" b="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Mass</a:t>
                      </a:r>
                      <a:endParaRPr kumimoji="1" lang="ja-JP" altLang="en-US" sz="1100" b="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r>
                        <a:rPr kumimoji="1" lang="en-US" altLang="ja-JP" sz="1100" b="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About</a:t>
                      </a:r>
                      <a:r>
                        <a:rPr kumimoji="1" lang="en-US" altLang="ja-JP" sz="1100" b="0" baseline="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 2 t</a:t>
                      </a:r>
                      <a:endParaRPr kumimoji="1" lang="ja-JP" altLang="en-US" sz="1100" b="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extLst>
                  <a:ext uri="{0D108BD9-81ED-4DB2-BD59-A6C34878D82A}">
                    <a16:rowId xmlns="" xmlns:a16="http://schemas.microsoft.com/office/drawing/2014/main" val="3270507936"/>
                  </a:ext>
                </a:extLst>
              </a:tr>
              <a:tr h="253218">
                <a:tc>
                  <a:txBody>
                    <a:bodyPr/>
                    <a:lstStyle/>
                    <a:p>
                      <a:r>
                        <a:rPr kumimoji="1" lang="en-US" altLang="ja-JP" sz="1100" b="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Launch</a:t>
                      </a:r>
                      <a:endParaRPr kumimoji="1" lang="ja-JP" altLang="en-US" sz="1100" b="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r>
                        <a:rPr kumimoji="1" lang="en-US" altLang="ja-JP" sz="1100" b="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FY</a:t>
                      </a:r>
                      <a:r>
                        <a:rPr kumimoji="1" lang="en-US" altLang="ja-JP" sz="1100" b="0" baseline="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 2018</a:t>
                      </a:r>
                      <a:endParaRPr kumimoji="1" lang="ja-JP" altLang="en-US" sz="1100" b="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extLst>
                  <a:ext uri="{0D108BD9-81ED-4DB2-BD59-A6C34878D82A}">
                    <a16:rowId xmlns="" xmlns:a16="http://schemas.microsoft.com/office/drawing/2014/main" val="2658563939"/>
                  </a:ext>
                </a:extLst>
              </a:tr>
              <a:tr h="675249">
                <a:tc>
                  <a:txBody>
                    <a:bodyPr/>
                    <a:lstStyle/>
                    <a:p>
                      <a:r>
                        <a:rPr kumimoji="1" lang="en-US" altLang="ja-JP" sz="1100" b="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Observation Valuables</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tc>
                  <a:txBody>
                    <a:bodyPr/>
                    <a:lstStyle/>
                    <a:p>
                      <a:r>
                        <a:rPr kumimoji="1" lang="en-US" altLang="ja-JP" sz="1100" b="0" u="none"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CO</a:t>
                      </a:r>
                      <a:r>
                        <a:rPr kumimoji="1" lang="en-US" altLang="ja-JP" sz="1100" b="0" u="none" baseline="-2500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2</a:t>
                      </a:r>
                      <a:r>
                        <a:rPr kumimoji="1" lang="en-US" altLang="ja-JP" sz="1100" b="0" u="none"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a:t>
                      </a:r>
                      <a:r>
                        <a:rPr kumimoji="1" lang="en-US" altLang="ja-JP" sz="1100" b="0" u="none" baseline="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 CH</a:t>
                      </a:r>
                      <a:r>
                        <a:rPr kumimoji="1" lang="en-US" altLang="ja-JP" sz="1100" b="0" u="none" baseline="-2500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4</a:t>
                      </a:r>
                      <a:r>
                        <a:rPr kumimoji="1" lang="en-US" altLang="ja-JP" sz="1100" b="0" u="none" baseline="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 and CO</a:t>
                      </a:r>
                    </a:p>
                    <a:p>
                      <a:r>
                        <a:rPr kumimoji="1" lang="en-US" altLang="ja-JP" sz="900" b="0" u="none" baseline="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Accuracy: 0.5 ppm (CO</a:t>
                      </a:r>
                      <a:r>
                        <a:rPr kumimoji="1" lang="en-US" altLang="ja-JP" sz="900" b="0" u="none" baseline="-2500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2</a:t>
                      </a:r>
                      <a:r>
                        <a:rPr kumimoji="1" lang="en-US" altLang="ja-JP" sz="900" b="0" u="none" baseline="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 and 5 ppb (CH</a:t>
                      </a:r>
                      <a:r>
                        <a:rPr kumimoji="1" lang="en-US" altLang="ja-JP" sz="900" b="0" u="none" baseline="-2500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4</a:t>
                      </a:r>
                      <a:r>
                        <a:rPr kumimoji="1" lang="en-US" altLang="ja-JP" sz="900" b="0" u="none" baseline="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 at 500-km mesh over earth’s surface</a:t>
                      </a: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0000"/>
                      </a:srgbClr>
                    </a:solidFill>
                  </a:tcPr>
                </a:tc>
                <a:extLst>
                  <a:ext uri="{0D108BD9-81ED-4DB2-BD59-A6C34878D82A}">
                    <a16:rowId xmlns="" xmlns:a16="http://schemas.microsoft.com/office/drawing/2014/main" val="2129450041"/>
                  </a:ext>
                </a:extLst>
              </a:tr>
            </a:tbl>
          </a:graphicData>
        </a:graphic>
      </p:graphicFrame>
    </p:spTree>
    <p:extLst>
      <p:ext uri="{BB962C8B-B14F-4D97-AF65-F5344CB8AC3E}">
        <p14:creationId xmlns:p14="http://schemas.microsoft.com/office/powerpoint/2010/main" val="38875905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0994" name="Picture 2" descr="F:\EarthCARE\計画・スケジュール\2009\20090903_パンフレット\EarthCARE20090902.jpg"/>
          <p:cNvPicPr>
            <a:picLocks noChangeAspect="1" noChangeArrowheads="1"/>
          </p:cNvPicPr>
          <p:nvPr/>
        </p:nvPicPr>
        <p:blipFill>
          <a:blip r:embed="rId3" cstate="print">
            <a:lum/>
            <a:extLst>
              <a:ext uri="{28A0092B-C50C-407E-A947-70E740481C1C}">
                <a14:useLocalDpi xmlns:a14="http://schemas.microsoft.com/office/drawing/2010/main" val="0"/>
              </a:ext>
            </a:extLst>
          </a:blip>
          <a:srcRect/>
          <a:stretch>
            <a:fillRect/>
          </a:stretch>
        </p:blipFill>
        <p:spPr bwMode="auto">
          <a:xfrm>
            <a:off x="0" y="1"/>
            <a:ext cx="9906000" cy="6858000"/>
          </a:xfrm>
          <a:prstGeom prst="rect">
            <a:avLst/>
          </a:prstGeom>
          <a:noFill/>
          <a:effectLst>
            <a:outerShdw blurRad="50800" dist="50800" dir="5400000" sx="6000" sy="6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6" name="タイトル 5"/>
          <p:cNvSpPr>
            <a:spLocks noGrp="1"/>
          </p:cNvSpPr>
          <p:nvPr>
            <p:ph type="ctrTitle"/>
          </p:nvPr>
        </p:nvSpPr>
        <p:spPr>
          <a:xfrm>
            <a:off x="6779173" y="37084"/>
            <a:ext cx="2918770" cy="813719"/>
          </a:xfrm>
        </p:spPr>
        <p:txBody>
          <a:bodyPr>
            <a:noAutofit/>
          </a:bodyPr>
          <a:lstStyle/>
          <a:p>
            <a:pPr algn="r"/>
            <a:r>
              <a:rPr lang="en-US" altLang="ja-JP" sz="3600" b="1" dirty="0" smtClean="0">
                <a:solidFill>
                  <a:srgbClr val="FFFF00"/>
                </a:solidFill>
                <a:latin typeface="Arial" pitchFamily="34" charset="0"/>
                <a:cs typeface="Arial" pitchFamily="34" charset="0"/>
              </a:rPr>
              <a:t>EarthCARE</a:t>
            </a:r>
            <a:endParaRPr lang="ja-JP" altLang="en-US" sz="3600" b="1" dirty="0">
              <a:solidFill>
                <a:srgbClr val="FFFF00"/>
              </a:solidFill>
              <a:latin typeface="Arial" pitchFamily="34" charset="0"/>
              <a:ea typeface="Arial Unicode MS" pitchFamily="50" charset="-128"/>
              <a:cs typeface="Arial" pitchFamily="34" charset="0"/>
            </a:endParaRPr>
          </a:p>
        </p:txBody>
      </p:sp>
      <p:sp>
        <p:nvSpPr>
          <p:cNvPr id="7" name="スライド番号プレースホルダ 6"/>
          <p:cNvSpPr>
            <a:spLocks noGrp="1"/>
          </p:cNvSpPr>
          <p:nvPr>
            <p:ph type="sldNum" sz="quarter" idx="4294967295"/>
          </p:nvPr>
        </p:nvSpPr>
        <p:spPr>
          <a:xfrm>
            <a:off x="9067802" y="-65316"/>
            <a:ext cx="478971" cy="365125"/>
          </a:xfrm>
          <a:prstGeom prst="rect">
            <a:avLst/>
          </a:prstGeom>
        </p:spPr>
        <p:txBody>
          <a:bodyPr/>
          <a:lstStyle/>
          <a:p>
            <a:pPr>
              <a:defRPr/>
            </a:pPr>
            <a:fld id="{67C1EA4D-0082-45C3-A311-5308A49DFB1A}" type="slidenum">
              <a:rPr lang="en-US" altLang="ja-JP" smtClean="0">
                <a:solidFill>
                  <a:prstClr val="black"/>
                </a:solidFill>
              </a:rPr>
              <a:pPr>
                <a:defRPr/>
              </a:pPr>
              <a:t>21</a:t>
            </a:fld>
            <a:endParaRPr lang="en-US" altLang="ja-JP">
              <a:solidFill>
                <a:prstClr val="black"/>
              </a:solidFill>
            </a:endParaRPr>
          </a:p>
        </p:txBody>
      </p:sp>
      <p:sp>
        <p:nvSpPr>
          <p:cNvPr id="5" name="Rectangle 4"/>
          <p:cNvSpPr txBox="1">
            <a:spLocks noChangeArrowheads="1"/>
          </p:cNvSpPr>
          <p:nvPr/>
        </p:nvSpPr>
        <p:spPr bwMode="auto">
          <a:xfrm>
            <a:off x="1860669" y="850803"/>
            <a:ext cx="7584141" cy="1311423"/>
          </a:xfrm>
          <a:prstGeom prst="rect">
            <a:avLst/>
          </a:prstGeom>
          <a:noFill/>
          <a:ln w="9525">
            <a:noFill/>
            <a:miter lim="800000"/>
            <a:headEnd/>
            <a:tailEnd/>
          </a:ln>
        </p:spPr>
        <p:txBody>
          <a:bodyPr/>
          <a:lstStyle/>
          <a:p>
            <a:pPr>
              <a:buClr>
                <a:srgbClr val="DA1F28"/>
              </a:buClr>
              <a:buSzPct val="80000"/>
            </a:pPr>
            <a:r>
              <a:rPr lang="en-US" altLang="ja-JP" sz="1800" dirty="0">
                <a:solidFill>
                  <a:schemeClr val="bg1"/>
                </a:solidFill>
                <a:latin typeface="Arial" charset="0"/>
              </a:rPr>
              <a:t>Earth Cloud, Aerosol and Radiation Explorer </a:t>
            </a:r>
            <a:r>
              <a:rPr lang="en-US" altLang="ja-JP" sz="1800" dirty="0" smtClean="0">
                <a:solidFill>
                  <a:schemeClr val="bg1"/>
                </a:solidFill>
                <a:latin typeface="Arial" charset="0"/>
              </a:rPr>
              <a:t>: To </a:t>
            </a:r>
            <a:r>
              <a:rPr lang="en-US" altLang="ja-JP" sz="1800" dirty="0">
                <a:solidFill>
                  <a:schemeClr val="bg1"/>
                </a:solidFill>
                <a:latin typeface="Arial" charset="0"/>
              </a:rPr>
              <a:t>reduce the uncertainties in global warming prediction by measuring the three dimensional structure of clouds and aerosols, which are most uncertain parameter in the numerical climate models.</a:t>
            </a:r>
            <a:endParaRPr lang="en-US" altLang="ja-JP" sz="1800" b="1" dirty="0">
              <a:solidFill>
                <a:schemeClr val="bg1"/>
              </a:solidFill>
              <a:latin typeface="Arial" charset="0"/>
            </a:endParaRPr>
          </a:p>
        </p:txBody>
      </p:sp>
      <p:sp>
        <p:nvSpPr>
          <p:cNvPr id="10" name="スライド番号プレースホルダ 6"/>
          <p:cNvSpPr txBox="1">
            <a:spLocks noGrp="1"/>
          </p:cNvSpPr>
          <p:nvPr/>
        </p:nvSpPr>
        <p:spPr bwMode="auto">
          <a:xfrm>
            <a:off x="9002487" y="6615875"/>
            <a:ext cx="522747" cy="239483"/>
          </a:xfrm>
          <a:prstGeom prst="rect">
            <a:avLst/>
          </a:prstGeom>
          <a:noFill/>
          <a:ln w="9525">
            <a:noFill/>
            <a:miter lim="800000"/>
            <a:headEnd/>
            <a:tailEnd/>
          </a:ln>
        </p:spPr>
        <p:txBody>
          <a:bodyPr/>
          <a:lstStyle/>
          <a:p>
            <a:pPr algn="r"/>
            <a:fld id="{89FBB806-39FB-4EB3-BC59-67A71223A732}" type="slidenum">
              <a:rPr lang="en-US" altLang="ja-JP" sz="1400">
                <a:solidFill>
                  <a:prstClr val="black"/>
                </a:solidFill>
                <a:latin typeface="Arial" charset="0"/>
                <a:cs typeface="Arial" pitchFamily="34" charset="0"/>
              </a:rPr>
              <a:pPr algn="r"/>
              <a:t>21</a:t>
            </a:fld>
            <a:endParaRPr lang="en-US" altLang="ja-JP" sz="1400">
              <a:solidFill>
                <a:prstClr val="black"/>
              </a:solidFill>
              <a:latin typeface="Arial" charset="0"/>
              <a:cs typeface="Arial" pitchFamily="34" charset="0"/>
            </a:endParaRPr>
          </a:p>
        </p:txBody>
      </p:sp>
      <p:pic>
        <p:nvPicPr>
          <p:cNvPr id="9" name="Picture 8"/>
          <p:cNvPicPr>
            <a:picLocks noChangeAspect="1" noChangeArrowheads="1"/>
          </p:cNvPicPr>
          <p:nvPr/>
        </p:nvPicPr>
        <p:blipFill>
          <a:blip r:embed="rId4" cstate="print"/>
          <a:srcRect/>
          <a:stretch>
            <a:fillRect/>
          </a:stretch>
        </p:blipFill>
        <p:spPr bwMode="auto">
          <a:xfrm>
            <a:off x="6197492" y="2564904"/>
            <a:ext cx="3327509" cy="3882442"/>
          </a:xfrm>
          <a:prstGeom prst="rect">
            <a:avLst/>
          </a:prstGeom>
          <a:noFill/>
          <a:ln w="9525" algn="ctr">
            <a:noFill/>
            <a:miter lim="800000"/>
            <a:headEnd/>
            <a:tailEnd/>
          </a:ln>
        </p:spPr>
      </p:pic>
      <p:sp>
        <p:nvSpPr>
          <p:cNvPr id="3" name="正方形/長方形 2"/>
          <p:cNvSpPr/>
          <p:nvPr/>
        </p:nvSpPr>
        <p:spPr>
          <a:xfrm>
            <a:off x="5652740" y="6421683"/>
            <a:ext cx="3188693" cy="313932"/>
          </a:xfrm>
          <a:prstGeom prst="rect">
            <a:avLst/>
          </a:prstGeom>
        </p:spPr>
        <p:txBody>
          <a:bodyPr wrap="none">
            <a:spAutoFit/>
          </a:bodyPr>
          <a:lstStyle/>
          <a:p>
            <a:pPr lvl="1">
              <a:lnSpc>
                <a:spcPct val="90000"/>
              </a:lnSpc>
            </a:pPr>
            <a:r>
              <a:rPr lang="en-US" altLang="ja-JP" sz="1600" b="1">
                <a:cs typeface="Arial" panose="020B0604020202020204" pitchFamily="34" charset="0"/>
              </a:rPr>
              <a:t>CPR (Cloud Profile Radar)</a:t>
            </a:r>
          </a:p>
        </p:txBody>
      </p:sp>
      <p:graphicFrame>
        <p:nvGraphicFramePr>
          <p:cNvPr id="11" name="表 10"/>
          <p:cNvGraphicFramePr>
            <a:graphicFrameLocks noGrp="1"/>
          </p:cNvGraphicFramePr>
          <p:nvPr>
            <p:extLst>
              <p:ext uri="{D42A27DB-BD31-4B8C-83A1-F6EECF244321}">
                <p14:modId xmlns:p14="http://schemas.microsoft.com/office/powerpoint/2010/main" val="1651701220"/>
              </p:ext>
            </p:extLst>
          </p:nvPr>
        </p:nvGraphicFramePr>
        <p:xfrm>
          <a:off x="0" y="3558438"/>
          <a:ext cx="4698124" cy="3296920"/>
        </p:xfrm>
        <a:graphic>
          <a:graphicData uri="http://schemas.openxmlformats.org/drawingml/2006/table">
            <a:tbl>
              <a:tblPr firstRow="1" bandRow="1">
                <a:tableStyleId>{5C22544A-7EE6-4342-B048-85BDC9FD1C3A}</a:tableStyleId>
              </a:tblPr>
              <a:tblGrid>
                <a:gridCol w="1523716">
                  <a:extLst>
                    <a:ext uri="{9D8B030D-6E8A-4147-A177-3AD203B41FA5}">
                      <a16:colId xmlns="" xmlns:a16="http://schemas.microsoft.com/office/drawing/2014/main" val="1125693972"/>
                    </a:ext>
                  </a:extLst>
                </a:gridCol>
                <a:gridCol w="3174408">
                  <a:extLst>
                    <a:ext uri="{9D8B030D-6E8A-4147-A177-3AD203B41FA5}">
                      <a16:colId xmlns="" xmlns:a16="http://schemas.microsoft.com/office/drawing/2014/main" val="3034826605"/>
                    </a:ext>
                  </a:extLst>
                </a:gridCol>
              </a:tblGrid>
              <a:tr h="334041">
                <a:tc gridSpan="2">
                  <a:txBody>
                    <a:bodyPr/>
                    <a:lstStyle/>
                    <a:p>
                      <a:r>
                        <a:rPr kumimoji="1" lang="en-US" altLang="ja-JP" sz="1400" b="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Characteristics</a:t>
                      </a:r>
                      <a:r>
                        <a:rPr kumimoji="1" lang="en-US" altLang="ja-JP" sz="1400" b="0" baseline="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 </a:t>
                      </a:r>
                      <a:endParaRPr kumimoji="1" lang="ja-JP" altLang="en-US" sz="1400" b="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9804"/>
                      </a:srgbClr>
                    </a:solidFill>
                  </a:tcPr>
                </a:tc>
                <a:tc hMerge="1">
                  <a:txBody>
                    <a:bodyPr/>
                    <a:lstStyle/>
                    <a:p>
                      <a:endParaRPr kumimoji="1" lang="ja-JP" altLang="en-US" dirty="0"/>
                    </a:p>
                  </a:txBody>
                  <a:tcPr/>
                </a:tc>
                <a:extLst>
                  <a:ext uri="{0D108BD9-81ED-4DB2-BD59-A6C34878D82A}">
                    <a16:rowId xmlns="" xmlns:a16="http://schemas.microsoft.com/office/drawing/2014/main" val="3156079445"/>
                  </a:ext>
                </a:extLst>
              </a:tr>
              <a:tr h="334041">
                <a:tc>
                  <a:txBody>
                    <a:bodyPr/>
                    <a:lstStyle/>
                    <a:p>
                      <a:r>
                        <a:rPr kumimoji="1" lang="en-US" altLang="ja-JP" sz="1400" b="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Life</a:t>
                      </a:r>
                      <a:endParaRPr kumimoji="1" lang="ja-JP" altLang="en-US" sz="1400" b="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9804"/>
                      </a:srgbClr>
                    </a:solidFill>
                  </a:tcPr>
                </a:tc>
                <a:tc>
                  <a:txBody>
                    <a:bodyPr/>
                    <a:lstStyle/>
                    <a:p>
                      <a:r>
                        <a:rPr kumimoji="1" lang="en-US" altLang="ja-JP" sz="1400" b="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3 years</a:t>
                      </a:r>
                      <a:endParaRPr kumimoji="1" lang="ja-JP" altLang="en-US" sz="1400" b="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9804"/>
                      </a:srgbClr>
                    </a:solidFill>
                  </a:tcPr>
                </a:tc>
                <a:extLst>
                  <a:ext uri="{0D108BD9-81ED-4DB2-BD59-A6C34878D82A}">
                    <a16:rowId xmlns="" xmlns:a16="http://schemas.microsoft.com/office/drawing/2014/main" val="3512775066"/>
                  </a:ext>
                </a:extLst>
              </a:tr>
              <a:tr h="375796">
                <a:tc>
                  <a:txBody>
                    <a:bodyPr/>
                    <a:lstStyle/>
                    <a:p>
                      <a:r>
                        <a:rPr kumimoji="1" lang="en-US" altLang="ja-JP" sz="1400" b="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Orbit</a:t>
                      </a:r>
                      <a:endParaRPr kumimoji="1" lang="ja-JP" altLang="en-US" sz="1400" b="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9804"/>
                      </a:srgbClr>
                    </a:solidFill>
                  </a:tcPr>
                </a:tc>
                <a:tc>
                  <a:txBody>
                    <a:bodyPr/>
                    <a:lstStyle/>
                    <a:p>
                      <a:r>
                        <a:rPr kumimoji="1" lang="en-US" altLang="ja-JP" sz="1400" b="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Sun-Synchronous</a:t>
                      </a:r>
                      <a:r>
                        <a:rPr kumimoji="1" lang="en-US" altLang="ja-JP" sz="1400" b="0" baseline="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 (a</a:t>
                      </a:r>
                      <a:r>
                        <a:rPr kumimoji="1" lang="en-US" altLang="ja-JP" sz="1400" b="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round</a:t>
                      </a:r>
                      <a:r>
                        <a:rPr kumimoji="1" lang="en-US" altLang="ja-JP" sz="1400" b="0" baseline="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 400km)</a:t>
                      </a:r>
                      <a:endParaRPr kumimoji="1" lang="ja-JP" altLang="en-US" sz="1400" b="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9804"/>
                      </a:srgbClr>
                    </a:solidFill>
                  </a:tcPr>
                </a:tc>
                <a:extLst>
                  <a:ext uri="{0D108BD9-81ED-4DB2-BD59-A6C34878D82A}">
                    <a16:rowId xmlns="" xmlns:a16="http://schemas.microsoft.com/office/drawing/2014/main" val="1304683331"/>
                  </a:ext>
                </a:extLst>
              </a:tr>
              <a:tr h="334041">
                <a:tc>
                  <a:txBody>
                    <a:bodyPr/>
                    <a:lstStyle/>
                    <a:p>
                      <a:r>
                        <a:rPr kumimoji="1" lang="en-US" altLang="ja-JP" sz="1400" b="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Mass/Power</a:t>
                      </a:r>
                      <a:endParaRPr kumimoji="1" lang="ja-JP" altLang="en-US" sz="1400" b="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9804"/>
                      </a:srgbClr>
                    </a:solidFill>
                  </a:tcPr>
                </a:tc>
                <a:tc>
                  <a:txBody>
                    <a:bodyPr/>
                    <a:lstStyle/>
                    <a:p>
                      <a:r>
                        <a:rPr kumimoji="1" lang="en-US" altLang="ja-JP" sz="1400" b="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About</a:t>
                      </a:r>
                      <a:r>
                        <a:rPr kumimoji="1" lang="en-US" altLang="ja-JP" sz="1400" b="0" baseline="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 2.2 t/ about 3.4 kw</a:t>
                      </a:r>
                      <a:endParaRPr kumimoji="1" lang="ja-JP" altLang="en-US" sz="1400" b="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9804"/>
                      </a:srgbClr>
                    </a:solidFill>
                  </a:tcPr>
                </a:tc>
                <a:extLst>
                  <a:ext uri="{0D108BD9-81ED-4DB2-BD59-A6C34878D82A}">
                    <a16:rowId xmlns="" xmlns:a16="http://schemas.microsoft.com/office/drawing/2014/main" val="3270507936"/>
                  </a:ext>
                </a:extLst>
              </a:tr>
              <a:tr h="334041">
                <a:tc>
                  <a:txBody>
                    <a:bodyPr/>
                    <a:lstStyle/>
                    <a:p>
                      <a:r>
                        <a:rPr kumimoji="1" lang="en-US" altLang="ja-JP" sz="1400" b="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Launch</a:t>
                      </a:r>
                      <a:endParaRPr kumimoji="1" lang="ja-JP" altLang="en-US" sz="1400" b="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9804"/>
                      </a:srgbClr>
                    </a:solidFill>
                  </a:tcPr>
                </a:tc>
                <a:tc>
                  <a:txBody>
                    <a:bodyPr/>
                    <a:lstStyle/>
                    <a:p>
                      <a:r>
                        <a:rPr kumimoji="1" lang="en-US" altLang="ja-JP" sz="1400" b="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FY</a:t>
                      </a:r>
                      <a:r>
                        <a:rPr kumimoji="1" lang="en-US" altLang="ja-JP" sz="1400" b="0" baseline="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 2019</a:t>
                      </a:r>
                      <a:r>
                        <a:rPr kumimoji="1" lang="ja-JP" altLang="en-US" sz="1400" b="0" baseline="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 </a:t>
                      </a:r>
                      <a:r>
                        <a:rPr kumimoji="1" lang="en-US" altLang="ja-JP" sz="1400" b="0" baseline="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(TBC)</a:t>
                      </a:r>
                      <a:endParaRPr kumimoji="1" lang="ja-JP" altLang="en-US" sz="1400" b="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9804"/>
                      </a:srgbClr>
                    </a:solidFill>
                  </a:tcPr>
                </a:tc>
                <a:extLst>
                  <a:ext uri="{0D108BD9-81ED-4DB2-BD59-A6C34878D82A}">
                    <a16:rowId xmlns="" xmlns:a16="http://schemas.microsoft.com/office/drawing/2014/main" val="2658563939"/>
                  </a:ext>
                </a:extLst>
              </a:tr>
              <a:tr h="1531776">
                <a:tc>
                  <a:txBody>
                    <a:bodyPr/>
                    <a:lstStyle/>
                    <a:p>
                      <a:r>
                        <a:rPr kumimoji="1" lang="en-US" altLang="ja-JP" sz="1400" b="0" baseline="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Instruments</a:t>
                      </a:r>
                      <a:endParaRPr kumimoji="1" lang="ja-JP" altLang="en-US" sz="1400" b="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9804"/>
                      </a:srgbClr>
                    </a:solidFill>
                  </a:tcPr>
                </a:tc>
                <a:tc>
                  <a:txBody>
                    <a:bodyPr/>
                    <a:lstStyle/>
                    <a:p>
                      <a:r>
                        <a:rPr kumimoji="1" lang="en-US" altLang="ja-JP" sz="1400" b="0" u="none"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CPR:</a:t>
                      </a:r>
                      <a:r>
                        <a:rPr kumimoji="1" lang="en-US" altLang="ja-JP" sz="1400" b="0" u="none" baseline="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 Cloud Profiling Radar (JAXA/NICT)</a:t>
                      </a:r>
                    </a:p>
                    <a:p>
                      <a:r>
                        <a:rPr kumimoji="1" lang="en-US" altLang="ja-JP" sz="1400" b="0" u="none" baseline="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ATLID: Atmospheric Lidar (ESA)</a:t>
                      </a:r>
                    </a:p>
                    <a:p>
                      <a:r>
                        <a:rPr kumimoji="1" lang="en-US" altLang="ja-JP" sz="1400" b="0" u="none" baseline="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MSI: Multi-Spectral Imager (ESA)</a:t>
                      </a:r>
                    </a:p>
                    <a:p>
                      <a:r>
                        <a:rPr kumimoji="1" lang="en-US" altLang="ja-JP" sz="1400" b="0" u="none" baseline="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BBR: Broadband Radiometer (ESA)</a:t>
                      </a:r>
                    </a:p>
                    <a:p>
                      <a:r>
                        <a:rPr kumimoji="1" lang="en-US" altLang="ja-JP" sz="1400" b="0" u="none" baseline="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Satellite bus: Airbus DS</a:t>
                      </a:r>
                    </a:p>
                    <a:p>
                      <a:r>
                        <a:rPr kumimoji="1" lang="en-US" altLang="ja-JP" sz="1400" b="0" u="none" baseline="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Satellite launch: ESA</a:t>
                      </a:r>
                      <a:endParaRPr kumimoji="1" lang="en-US" altLang="ja-JP" sz="1400" b="0" u="none"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89804"/>
                      </a:srgbClr>
                    </a:solidFill>
                  </a:tcPr>
                </a:tc>
                <a:extLst>
                  <a:ext uri="{0D108BD9-81ED-4DB2-BD59-A6C34878D82A}">
                    <a16:rowId xmlns="" xmlns:a16="http://schemas.microsoft.com/office/drawing/2014/main" val="2129450041"/>
                  </a:ext>
                </a:extLst>
              </a:tr>
            </a:tbl>
          </a:graphicData>
        </a:graphic>
      </p:graphicFrame>
    </p:spTree>
    <p:extLst>
      <p:ext uri="{BB962C8B-B14F-4D97-AF65-F5344CB8AC3E}">
        <p14:creationId xmlns:p14="http://schemas.microsoft.com/office/powerpoint/2010/main" val="37786648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970124" y="296965"/>
            <a:ext cx="6700873" cy="523220"/>
          </a:xfrm>
          <a:prstGeom prst="rect">
            <a:avLst/>
          </a:prstGeom>
        </p:spPr>
        <p:txBody>
          <a:bodyPr wrap="none">
            <a:spAutoFit/>
          </a:bodyPr>
          <a:lstStyle/>
          <a:p>
            <a:r>
              <a:rPr lang="en-US" altLang="ja-JP" sz="2800" dirty="0" smtClean="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Updates since the 41</a:t>
            </a:r>
            <a:r>
              <a:rPr lang="en-US" altLang="ja-JP" sz="2800" baseline="30000" dirty="0" smtClean="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th</a:t>
            </a:r>
            <a:r>
              <a:rPr lang="en-US" altLang="ja-JP" sz="2800" dirty="0" smtClean="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 meeting in Tokyo</a:t>
            </a:r>
            <a:endParaRPr lang="en-US" altLang="ja-JP" sz="28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3" name="正方形/長方形 2"/>
          <p:cNvSpPr/>
          <p:nvPr/>
        </p:nvSpPr>
        <p:spPr>
          <a:xfrm>
            <a:off x="345483" y="1513336"/>
            <a:ext cx="9172103" cy="4154984"/>
          </a:xfrm>
          <a:prstGeom prst="rect">
            <a:avLst/>
          </a:prstGeom>
        </p:spPr>
        <p:txBody>
          <a:bodyPr wrap="square">
            <a:spAutoFit/>
          </a:bodyPr>
          <a:lstStyle/>
          <a:p>
            <a:pPr marL="457200" indent="-457200">
              <a:buFont typeface="+mj-lt"/>
              <a:buAutoNum type="arabicPeriod"/>
            </a:pPr>
            <a:r>
              <a:rPr lang="en-US" altLang="ja-JP" sz="20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GOSAT :Estimating GHG Flux from column amount density data. </a:t>
            </a:r>
            <a:r>
              <a:rPr lang="en-US" altLang="ja-JP" sz="2000" dirty="0" smtClean="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2017</a:t>
            </a:r>
            <a:r>
              <a:rPr lang="en-US" altLang="ja-JP" sz="20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 June 9</a:t>
            </a:r>
            <a:r>
              <a:rPr lang="en-US" altLang="ja-JP" sz="2000" baseline="300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th</a:t>
            </a:r>
            <a:r>
              <a:rPr lang="en-US" altLang="ja-JP" sz="20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 </a:t>
            </a:r>
            <a:r>
              <a:rPr lang="en-US" altLang="ja-JP" sz="2000" dirty="0" smtClean="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joint annual </a:t>
            </a:r>
            <a:r>
              <a:rPr lang="en-US" altLang="ja-JP" sz="20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vicarious calibration and validation </a:t>
            </a:r>
            <a:r>
              <a:rPr lang="en-US" altLang="ja-JP" sz="2000" dirty="0" smtClean="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campaign with NASA-OCO-2</a:t>
            </a:r>
            <a:endParaRPr lang="en-US" altLang="ja-JP" sz="20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endParaRPr>
          </a:p>
          <a:p>
            <a:pPr marL="457200" indent="-457200">
              <a:buFont typeface="+mj-lt"/>
              <a:buAutoNum type="arabicPeriod"/>
            </a:pPr>
            <a:endParaRPr lang="en-US" altLang="ja-JP" sz="20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endParaRPr>
          </a:p>
          <a:p>
            <a:pPr marL="457200" indent="-457200">
              <a:buFont typeface="+mj-lt"/>
              <a:buAutoNum type="arabicPeriod"/>
            </a:pPr>
            <a:r>
              <a:rPr lang="en-US" altLang="ja-JP" sz="2000" dirty="0" smtClean="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SGLI on GCOM-C :  </a:t>
            </a:r>
            <a:r>
              <a:rPr lang="en-US" altLang="ja-JP" sz="2000" dirty="0" smtClean="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Ready </a:t>
            </a:r>
            <a:r>
              <a:rPr lang="en-US" altLang="ja-JP" sz="2000" dirty="0" smtClean="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for launch </a:t>
            </a:r>
          </a:p>
          <a:p>
            <a:pPr marL="457200" indent="-457200">
              <a:buFont typeface="+mj-lt"/>
              <a:buAutoNum type="arabicPeriod"/>
            </a:pPr>
            <a:endParaRPr lang="en-US" altLang="ja-JP" sz="20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endParaRPr>
          </a:p>
          <a:p>
            <a:pPr marL="457200" indent="-457200">
              <a:buFont typeface="+mj-lt"/>
              <a:buAutoNum type="arabicPeriod"/>
            </a:pPr>
            <a:r>
              <a:rPr lang="en-US" altLang="ja-JP" sz="2000" dirty="0" smtClean="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EarthCARE : </a:t>
            </a:r>
            <a:r>
              <a:rPr lang="en-US" altLang="ja-JP" sz="20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Cloud Profiling </a:t>
            </a:r>
            <a:r>
              <a:rPr lang="en-US" altLang="ja-JP" sz="2000" dirty="0" smtClean="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Radar (CPR) delivered to ESA</a:t>
            </a:r>
          </a:p>
          <a:p>
            <a:pPr marL="457200" indent="-457200">
              <a:buFont typeface="+mj-lt"/>
              <a:buAutoNum type="arabicPeriod"/>
            </a:pPr>
            <a:endParaRPr lang="en-US" altLang="ja-JP" sz="20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endParaRPr>
          </a:p>
          <a:p>
            <a:pPr marL="457200" indent="-457200">
              <a:buFont typeface="+mj-lt"/>
              <a:buAutoNum type="arabicPeriod"/>
            </a:pPr>
            <a:r>
              <a:rPr lang="en-US" altLang="ja-JP" sz="20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Himawari 9: lunched Nov. 2016 and AHI initial test completed in </a:t>
            </a:r>
            <a:r>
              <a:rPr lang="en-US" altLang="ja-JP" sz="2000" dirty="0" smtClean="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Feb. </a:t>
            </a:r>
            <a:r>
              <a:rPr lang="en-US" altLang="ja-JP" sz="20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2017</a:t>
            </a:r>
          </a:p>
          <a:p>
            <a:pPr marL="457200" indent="-457200">
              <a:buFont typeface="+mj-lt"/>
              <a:buAutoNum type="arabicPeriod"/>
            </a:pPr>
            <a:endParaRPr lang="en-US" altLang="ja-JP" sz="20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endParaRPr>
          </a:p>
          <a:p>
            <a:pPr marL="457200" indent="-457200">
              <a:buFont typeface="+mj-lt"/>
              <a:buAutoNum type="arabicPeriod"/>
            </a:pPr>
            <a:r>
              <a:rPr lang="en-US" altLang="ja-JP" sz="2000" dirty="0" smtClean="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AMSR </a:t>
            </a:r>
            <a:r>
              <a:rPr lang="en-US" altLang="ja-JP" sz="20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follow on: </a:t>
            </a:r>
            <a:r>
              <a:rPr lang="en-US" altLang="ja-JP" sz="2000" dirty="0" smtClean="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Study </a:t>
            </a:r>
            <a:r>
              <a:rPr lang="en-US" altLang="ja-JP" sz="20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started </a:t>
            </a:r>
          </a:p>
          <a:p>
            <a:pPr marL="457200" indent="-457200">
              <a:buFont typeface="+mj-lt"/>
              <a:buAutoNum type="arabicPeriod"/>
            </a:pPr>
            <a:endParaRPr lang="en-US" altLang="ja-JP" sz="2000" dirty="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endParaRPr>
          </a:p>
          <a:p>
            <a:pPr marL="457200" indent="-457200">
              <a:buFont typeface="+mj-lt"/>
              <a:buAutoNum type="arabicPeriod"/>
            </a:pPr>
            <a:r>
              <a:rPr lang="en-US" altLang="ja-JP" sz="2000" dirty="0" smtClean="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GOSAT-III : </a:t>
            </a:r>
            <a:r>
              <a:rPr lang="en-US" altLang="ja-JP" sz="2000" dirty="0" smtClean="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Study </a:t>
            </a:r>
            <a:r>
              <a:rPr lang="en-US" altLang="ja-JP" sz="2000" dirty="0" smtClean="0">
                <a:solidFill>
                  <a:prstClr val="black"/>
                </a:solidFill>
                <a:latin typeface="Arial Unicode MS" panose="020B0604020202020204" pitchFamily="50" charset="-128"/>
                <a:ea typeface="Arial Unicode MS" panose="020B0604020202020204" pitchFamily="50" charset="-128"/>
                <a:cs typeface="Arial Unicode MS" panose="020B0604020202020204" pitchFamily="50" charset="-128"/>
              </a:rPr>
              <a:t>started</a:t>
            </a:r>
            <a:endParaRPr lang="ja-JP" altLang="en-US" dirty="0"/>
          </a:p>
        </p:txBody>
      </p:sp>
    </p:spTree>
    <p:extLst>
      <p:ext uri="{BB962C8B-B14F-4D97-AF65-F5344CB8AC3E}">
        <p14:creationId xmlns:p14="http://schemas.microsoft.com/office/powerpoint/2010/main" val="8040160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402282" y="3076993"/>
            <a:ext cx="2563522" cy="307777"/>
          </a:xfrm>
          <a:prstGeom prst="rect">
            <a:avLst/>
          </a:prstGeom>
        </p:spPr>
        <p:txBody>
          <a:bodyPr wrap="none">
            <a:spAutoFit/>
          </a:bodyPr>
          <a:lstStyle/>
          <a:p>
            <a:r>
              <a:rPr lang="en-US" altLang="ja-JP" sz="1400" dirty="0" smtClean="0">
                <a:solidFill>
                  <a:prstClr val="black"/>
                </a:solidFill>
              </a:rPr>
              <a:t>AMSR2 on GCOM-W (2012-) </a:t>
            </a:r>
            <a:endParaRPr lang="en-US" altLang="ja-JP" sz="1400" dirty="0">
              <a:solidFill>
                <a:prstClr val="black"/>
              </a:solidFill>
            </a:endParaRPr>
          </a:p>
        </p:txBody>
      </p:sp>
      <p:sp>
        <p:nvSpPr>
          <p:cNvPr id="8" name="正方形/長方形 7"/>
          <p:cNvSpPr/>
          <p:nvPr/>
        </p:nvSpPr>
        <p:spPr>
          <a:xfrm>
            <a:off x="5147374" y="3112999"/>
            <a:ext cx="2156103" cy="307777"/>
          </a:xfrm>
          <a:prstGeom prst="rect">
            <a:avLst/>
          </a:prstGeom>
        </p:spPr>
        <p:txBody>
          <a:bodyPr wrap="none">
            <a:spAutoFit/>
          </a:bodyPr>
          <a:lstStyle/>
          <a:p>
            <a:r>
              <a:rPr lang="en-US" altLang="ja-JP" sz="1400" dirty="0" smtClean="0">
                <a:solidFill>
                  <a:prstClr val="black"/>
                </a:solidFill>
              </a:rPr>
              <a:t>SAR</a:t>
            </a:r>
            <a:r>
              <a:rPr lang="ja-JP" altLang="en-US" sz="1400" dirty="0" smtClean="0">
                <a:solidFill>
                  <a:prstClr val="black"/>
                </a:solidFill>
              </a:rPr>
              <a:t> </a:t>
            </a:r>
            <a:r>
              <a:rPr lang="en-US" altLang="ja-JP" sz="1400" dirty="0" smtClean="0">
                <a:solidFill>
                  <a:prstClr val="black"/>
                </a:solidFill>
              </a:rPr>
              <a:t>on</a:t>
            </a:r>
            <a:r>
              <a:rPr lang="ja-JP" altLang="en-US" sz="1400" dirty="0" smtClean="0">
                <a:solidFill>
                  <a:prstClr val="black"/>
                </a:solidFill>
              </a:rPr>
              <a:t> </a:t>
            </a:r>
            <a:r>
              <a:rPr lang="en-US" altLang="ja-JP" sz="1400" dirty="0" smtClean="0">
                <a:solidFill>
                  <a:prstClr val="black"/>
                </a:solidFill>
              </a:rPr>
              <a:t>ALOS-2 (2014-) </a:t>
            </a:r>
            <a:endParaRPr lang="en-US" altLang="ja-JP" sz="1400" dirty="0">
              <a:solidFill>
                <a:prstClr val="black"/>
              </a:solidFill>
            </a:endParaRPr>
          </a:p>
        </p:txBody>
      </p:sp>
      <p:sp>
        <p:nvSpPr>
          <p:cNvPr id="9" name="正方形/長方形 8"/>
          <p:cNvSpPr/>
          <p:nvPr/>
        </p:nvSpPr>
        <p:spPr>
          <a:xfrm>
            <a:off x="2998833" y="3076993"/>
            <a:ext cx="1946367" cy="307777"/>
          </a:xfrm>
          <a:prstGeom prst="rect">
            <a:avLst/>
          </a:prstGeom>
        </p:spPr>
        <p:txBody>
          <a:bodyPr wrap="none">
            <a:spAutoFit/>
          </a:bodyPr>
          <a:lstStyle/>
          <a:p>
            <a:r>
              <a:rPr lang="en-US" altLang="ja-JP" sz="1400" dirty="0">
                <a:solidFill>
                  <a:prstClr val="black"/>
                </a:solidFill>
              </a:rPr>
              <a:t>D</a:t>
            </a:r>
            <a:r>
              <a:rPr lang="en-US" altLang="ja-JP" sz="1400" dirty="0" smtClean="0">
                <a:solidFill>
                  <a:prstClr val="black"/>
                </a:solidFill>
              </a:rPr>
              <a:t>PR on GPM (2014-) </a:t>
            </a:r>
            <a:endParaRPr lang="en-US" altLang="ja-JP" sz="1400" dirty="0">
              <a:solidFill>
                <a:prstClr val="black"/>
              </a:solidFill>
            </a:endParaRPr>
          </a:p>
        </p:txBody>
      </p:sp>
      <p:sp>
        <p:nvSpPr>
          <p:cNvPr id="10" name="Text Box 3"/>
          <p:cNvSpPr txBox="1">
            <a:spLocks noChangeArrowheads="1"/>
          </p:cNvSpPr>
          <p:nvPr/>
        </p:nvSpPr>
        <p:spPr bwMode="auto">
          <a:xfrm>
            <a:off x="555120" y="146995"/>
            <a:ext cx="7725705" cy="830997"/>
          </a:xfrm>
          <a:prstGeom prst="rect">
            <a:avLst/>
          </a:prstGeom>
          <a:noFill/>
          <a:ln w="12700">
            <a:noFill/>
            <a:miter lim="800000"/>
            <a:headEnd/>
            <a:tailEnd/>
          </a:ln>
        </p:spPr>
        <p:txBody>
          <a:bodyPr wrap="none">
            <a:spAutoFit/>
          </a:bodyPr>
          <a:lstStyle/>
          <a:p>
            <a:pPr algn="ctr"/>
            <a:r>
              <a:rPr lang="en-US" altLang="ja-JP" sz="2800" dirty="0" smtClean="0">
                <a:solidFill>
                  <a:schemeClr val="tx1"/>
                </a:solidFill>
              </a:rPr>
              <a:t>JAXA’s earth observing instruments from space</a:t>
            </a:r>
          </a:p>
          <a:p>
            <a:pPr algn="ctr"/>
            <a:r>
              <a:rPr lang="en-US" altLang="ja-JP" sz="2000" dirty="0" smtClean="0">
                <a:solidFill>
                  <a:schemeClr val="tx1"/>
                </a:solidFill>
              </a:rPr>
              <a:t>On orbit and under development: GCOM-C is ready to launch</a:t>
            </a:r>
          </a:p>
        </p:txBody>
      </p:sp>
      <p:sp>
        <p:nvSpPr>
          <p:cNvPr id="3" name="正方形/長方形 2"/>
          <p:cNvSpPr/>
          <p:nvPr/>
        </p:nvSpPr>
        <p:spPr>
          <a:xfrm>
            <a:off x="76662" y="1205659"/>
            <a:ext cx="1744387" cy="461665"/>
          </a:xfrm>
          <a:prstGeom prst="rect">
            <a:avLst/>
          </a:prstGeom>
        </p:spPr>
        <p:txBody>
          <a:bodyPr wrap="none">
            <a:spAutoFit/>
          </a:bodyPr>
          <a:lstStyle/>
          <a:p>
            <a:pPr algn="ctr"/>
            <a:r>
              <a:rPr lang="en-US" altLang="ja-JP" dirty="0" smtClean="0">
                <a:solidFill>
                  <a:schemeClr val="tx1"/>
                </a:solidFill>
              </a:rPr>
              <a:t>Non-optical</a:t>
            </a:r>
            <a:endParaRPr lang="ja-JP" altLang="en-US" dirty="0">
              <a:solidFill>
                <a:schemeClr val="tx1"/>
              </a:solidFill>
            </a:endParaRPr>
          </a:p>
        </p:txBody>
      </p:sp>
      <p:sp>
        <p:nvSpPr>
          <p:cNvPr id="6" name="正方形/長方形 5"/>
          <p:cNvSpPr/>
          <p:nvPr/>
        </p:nvSpPr>
        <p:spPr>
          <a:xfrm>
            <a:off x="201531" y="4066412"/>
            <a:ext cx="1228221" cy="461665"/>
          </a:xfrm>
          <a:prstGeom prst="rect">
            <a:avLst/>
          </a:prstGeom>
        </p:spPr>
        <p:txBody>
          <a:bodyPr wrap="none">
            <a:spAutoFit/>
          </a:bodyPr>
          <a:lstStyle/>
          <a:p>
            <a:pPr algn="ctr"/>
            <a:r>
              <a:rPr lang="en-US" altLang="ja-JP" dirty="0" smtClean="0">
                <a:solidFill>
                  <a:schemeClr val="tx1"/>
                </a:solidFill>
              </a:rPr>
              <a:t>Optical </a:t>
            </a:r>
            <a:endParaRPr lang="ja-JP" altLang="en-US" dirty="0">
              <a:solidFill>
                <a:schemeClr val="tx1"/>
              </a:solidFill>
            </a:endParaRPr>
          </a:p>
        </p:txBody>
      </p:sp>
      <p:pic>
        <p:nvPicPr>
          <p:cNvPr id="15" name="図 14"/>
          <p:cNvPicPr>
            <a:picLocks noChangeAspect="1"/>
          </p:cNvPicPr>
          <p:nvPr/>
        </p:nvPicPr>
        <p:blipFill>
          <a:blip r:embed="rId3"/>
          <a:stretch>
            <a:fillRect/>
          </a:stretch>
        </p:blipFill>
        <p:spPr>
          <a:xfrm>
            <a:off x="402282" y="1755296"/>
            <a:ext cx="2229018" cy="1300825"/>
          </a:xfrm>
          <a:prstGeom prst="rect">
            <a:avLst/>
          </a:prstGeom>
        </p:spPr>
      </p:pic>
      <p:pic>
        <p:nvPicPr>
          <p:cNvPr id="16" name="図 15"/>
          <p:cNvPicPr>
            <a:picLocks noChangeAspect="1"/>
          </p:cNvPicPr>
          <p:nvPr/>
        </p:nvPicPr>
        <p:blipFill>
          <a:blip r:embed="rId4"/>
          <a:stretch>
            <a:fillRect/>
          </a:stretch>
        </p:blipFill>
        <p:spPr>
          <a:xfrm>
            <a:off x="2965804" y="1804025"/>
            <a:ext cx="1979396" cy="1272968"/>
          </a:xfrm>
          <a:prstGeom prst="rect">
            <a:avLst/>
          </a:prstGeom>
        </p:spPr>
      </p:pic>
      <p:pic>
        <p:nvPicPr>
          <p:cNvPr id="17" name="図 16"/>
          <p:cNvPicPr>
            <a:picLocks noChangeAspect="1"/>
          </p:cNvPicPr>
          <p:nvPr/>
        </p:nvPicPr>
        <p:blipFill>
          <a:blip r:embed="rId5"/>
          <a:stretch>
            <a:fillRect/>
          </a:stretch>
        </p:blipFill>
        <p:spPr>
          <a:xfrm>
            <a:off x="5147374" y="1761790"/>
            <a:ext cx="1941474" cy="1351209"/>
          </a:xfrm>
          <a:prstGeom prst="rect">
            <a:avLst/>
          </a:prstGeom>
        </p:spPr>
      </p:pic>
      <p:sp>
        <p:nvSpPr>
          <p:cNvPr id="13" name="正方形/長方形 12"/>
          <p:cNvSpPr/>
          <p:nvPr/>
        </p:nvSpPr>
        <p:spPr>
          <a:xfrm>
            <a:off x="7088848" y="3133719"/>
            <a:ext cx="2704587" cy="307777"/>
          </a:xfrm>
          <a:prstGeom prst="rect">
            <a:avLst/>
          </a:prstGeom>
        </p:spPr>
        <p:txBody>
          <a:bodyPr wrap="none">
            <a:spAutoFit/>
          </a:bodyPr>
          <a:lstStyle/>
          <a:p>
            <a:r>
              <a:rPr lang="en-US" altLang="ja-JP" sz="1400" dirty="0" smtClean="0">
                <a:solidFill>
                  <a:prstClr val="black"/>
                </a:solidFill>
              </a:rPr>
              <a:t>CPR</a:t>
            </a:r>
            <a:r>
              <a:rPr lang="ja-JP" altLang="en-US" sz="1400" dirty="0" smtClean="0">
                <a:solidFill>
                  <a:prstClr val="black"/>
                </a:solidFill>
              </a:rPr>
              <a:t> </a:t>
            </a:r>
            <a:r>
              <a:rPr lang="en-US" altLang="ja-JP" sz="1400" dirty="0" smtClean="0">
                <a:solidFill>
                  <a:prstClr val="black"/>
                </a:solidFill>
              </a:rPr>
              <a:t>on</a:t>
            </a:r>
            <a:r>
              <a:rPr lang="ja-JP" altLang="en-US" sz="1400" dirty="0" smtClean="0">
                <a:solidFill>
                  <a:prstClr val="black"/>
                </a:solidFill>
              </a:rPr>
              <a:t> </a:t>
            </a:r>
            <a:r>
              <a:rPr lang="en-US" altLang="ja-JP" sz="1400" dirty="0" smtClean="0">
                <a:solidFill>
                  <a:prstClr val="black"/>
                </a:solidFill>
              </a:rPr>
              <a:t>EarthCARE (Fy2019) </a:t>
            </a:r>
            <a:endParaRPr lang="en-US" altLang="ja-JP" sz="1400" dirty="0">
              <a:solidFill>
                <a:prstClr val="black"/>
              </a:solidFill>
            </a:endParaRPr>
          </a:p>
        </p:txBody>
      </p:sp>
      <p:pic>
        <p:nvPicPr>
          <p:cNvPr id="4" name="図 3"/>
          <p:cNvPicPr>
            <a:picLocks noChangeAspect="1"/>
          </p:cNvPicPr>
          <p:nvPr/>
        </p:nvPicPr>
        <p:blipFill>
          <a:blip r:embed="rId6"/>
          <a:stretch>
            <a:fillRect/>
          </a:stretch>
        </p:blipFill>
        <p:spPr>
          <a:xfrm>
            <a:off x="7508722" y="1755296"/>
            <a:ext cx="1724931" cy="1309552"/>
          </a:xfrm>
          <a:prstGeom prst="rect">
            <a:avLst/>
          </a:prstGeom>
        </p:spPr>
      </p:pic>
      <p:sp>
        <p:nvSpPr>
          <p:cNvPr id="5" name="正方形/長方形 4"/>
          <p:cNvSpPr/>
          <p:nvPr/>
        </p:nvSpPr>
        <p:spPr>
          <a:xfrm>
            <a:off x="402282" y="6096986"/>
            <a:ext cx="1603581" cy="338554"/>
          </a:xfrm>
          <a:prstGeom prst="rect">
            <a:avLst/>
          </a:prstGeom>
        </p:spPr>
        <p:txBody>
          <a:bodyPr wrap="none">
            <a:spAutoFit/>
          </a:bodyPr>
          <a:lstStyle/>
          <a:p>
            <a:r>
              <a:rPr lang="en-US" altLang="ja-JP" sz="1600" dirty="0" smtClean="0">
                <a:solidFill>
                  <a:prstClr val="black"/>
                </a:solidFill>
              </a:rPr>
              <a:t>GOSAT (2009-)</a:t>
            </a:r>
            <a:endParaRPr lang="ja-JP" altLang="en-US" sz="1600" dirty="0"/>
          </a:p>
        </p:txBody>
      </p:sp>
      <p:sp>
        <p:nvSpPr>
          <p:cNvPr id="18" name="正方形/長方形 17"/>
          <p:cNvSpPr/>
          <p:nvPr/>
        </p:nvSpPr>
        <p:spPr>
          <a:xfrm>
            <a:off x="7812057" y="5024623"/>
            <a:ext cx="1937390" cy="1323439"/>
          </a:xfrm>
          <a:prstGeom prst="rect">
            <a:avLst/>
          </a:prstGeom>
        </p:spPr>
        <p:txBody>
          <a:bodyPr wrap="none">
            <a:spAutoFit/>
          </a:bodyPr>
          <a:lstStyle/>
          <a:p>
            <a:r>
              <a:rPr lang="en-US" altLang="ja-JP" sz="1600" dirty="0" smtClean="0">
                <a:solidFill>
                  <a:prstClr val="black"/>
                </a:solidFill>
              </a:rPr>
              <a:t>GOSAT-3 (Fy2023)</a:t>
            </a:r>
          </a:p>
          <a:p>
            <a:r>
              <a:rPr lang="en-US" altLang="ja-JP" sz="1600" dirty="0" smtClean="0">
                <a:solidFill>
                  <a:prstClr val="black"/>
                </a:solidFill>
              </a:rPr>
              <a:t>New spectrometer</a:t>
            </a:r>
          </a:p>
          <a:p>
            <a:endParaRPr lang="en-US" altLang="ja-JP" sz="1600" dirty="0">
              <a:solidFill>
                <a:prstClr val="black"/>
              </a:solidFill>
            </a:endParaRPr>
          </a:p>
          <a:p>
            <a:endParaRPr lang="en-US" altLang="ja-JP" sz="1600" dirty="0" smtClean="0">
              <a:solidFill>
                <a:prstClr val="black"/>
              </a:solidFill>
            </a:endParaRPr>
          </a:p>
          <a:p>
            <a:endParaRPr lang="ja-JP" altLang="en-US" sz="1600" dirty="0"/>
          </a:p>
        </p:txBody>
      </p:sp>
      <p:pic>
        <p:nvPicPr>
          <p:cNvPr id="12" name="図 11"/>
          <p:cNvPicPr>
            <a:picLocks noChangeAspect="1"/>
          </p:cNvPicPr>
          <p:nvPr/>
        </p:nvPicPr>
        <p:blipFill>
          <a:blip r:embed="rId7"/>
          <a:stretch>
            <a:fillRect/>
          </a:stretch>
        </p:blipFill>
        <p:spPr>
          <a:xfrm>
            <a:off x="2231542" y="4688646"/>
            <a:ext cx="1932921" cy="1286459"/>
          </a:xfrm>
          <a:prstGeom prst="rect">
            <a:avLst/>
          </a:prstGeom>
        </p:spPr>
      </p:pic>
      <p:sp>
        <p:nvSpPr>
          <p:cNvPr id="14" name="正方形/長方形 13"/>
          <p:cNvSpPr/>
          <p:nvPr/>
        </p:nvSpPr>
        <p:spPr>
          <a:xfrm>
            <a:off x="2352257" y="6096986"/>
            <a:ext cx="1691489" cy="338554"/>
          </a:xfrm>
          <a:prstGeom prst="rect">
            <a:avLst/>
          </a:prstGeom>
          <a:solidFill>
            <a:srgbClr val="FFFF00"/>
          </a:solidFill>
        </p:spPr>
        <p:txBody>
          <a:bodyPr wrap="none">
            <a:spAutoFit/>
          </a:bodyPr>
          <a:lstStyle/>
          <a:p>
            <a:r>
              <a:rPr lang="en-US" altLang="ja-JP" sz="1600" dirty="0" smtClean="0">
                <a:solidFill>
                  <a:srgbClr val="FF0000"/>
                </a:solidFill>
              </a:rPr>
              <a:t>GCOM-C (2017)</a:t>
            </a:r>
            <a:endParaRPr lang="ja-JP" altLang="en-US" sz="1600" dirty="0">
              <a:solidFill>
                <a:srgbClr val="FF0000"/>
              </a:solidFill>
            </a:endParaRPr>
          </a:p>
        </p:txBody>
      </p:sp>
      <p:pic>
        <p:nvPicPr>
          <p:cNvPr id="20" name="図 19"/>
          <p:cNvPicPr>
            <a:picLocks noChangeAspect="1"/>
          </p:cNvPicPr>
          <p:nvPr/>
        </p:nvPicPr>
        <p:blipFill>
          <a:blip r:embed="rId8"/>
          <a:stretch>
            <a:fillRect/>
          </a:stretch>
        </p:blipFill>
        <p:spPr>
          <a:xfrm>
            <a:off x="4276838" y="4688646"/>
            <a:ext cx="1854541" cy="1285815"/>
          </a:xfrm>
          <a:prstGeom prst="rect">
            <a:avLst/>
          </a:prstGeom>
        </p:spPr>
      </p:pic>
      <p:pic>
        <p:nvPicPr>
          <p:cNvPr id="21" name="図 20"/>
          <p:cNvPicPr>
            <a:picLocks noChangeAspect="1"/>
          </p:cNvPicPr>
          <p:nvPr/>
        </p:nvPicPr>
        <p:blipFill>
          <a:blip r:embed="rId9"/>
          <a:stretch>
            <a:fillRect/>
          </a:stretch>
        </p:blipFill>
        <p:spPr>
          <a:xfrm>
            <a:off x="270828" y="4688646"/>
            <a:ext cx="1848339" cy="1281515"/>
          </a:xfrm>
          <a:prstGeom prst="rect">
            <a:avLst/>
          </a:prstGeom>
        </p:spPr>
      </p:pic>
      <p:sp>
        <p:nvSpPr>
          <p:cNvPr id="22" name="正方形/長方形 21"/>
          <p:cNvSpPr/>
          <p:nvPr/>
        </p:nvSpPr>
        <p:spPr>
          <a:xfrm>
            <a:off x="4235413" y="6096986"/>
            <a:ext cx="1937390" cy="338554"/>
          </a:xfrm>
          <a:prstGeom prst="rect">
            <a:avLst/>
          </a:prstGeom>
        </p:spPr>
        <p:txBody>
          <a:bodyPr wrap="none">
            <a:spAutoFit/>
          </a:bodyPr>
          <a:lstStyle/>
          <a:p>
            <a:r>
              <a:rPr lang="en-US" altLang="ja-JP" sz="1600" dirty="0" smtClean="0">
                <a:solidFill>
                  <a:prstClr val="black"/>
                </a:solidFill>
              </a:rPr>
              <a:t>GOSAT-2 (Fy2018)</a:t>
            </a:r>
            <a:endParaRPr lang="ja-JP" altLang="en-US" sz="1600" dirty="0"/>
          </a:p>
        </p:txBody>
      </p:sp>
      <p:sp>
        <p:nvSpPr>
          <p:cNvPr id="11" name="正方形/長方形 10"/>
          <p:cNvSpPr/>
          <p:nvPr/>
        </p:nvSpPr>
        <p:spPr>
          <a:xfrm>
            <a:off x="578525" y="3421941"/>
            <a:ext cx="1653017" cy="338554"/>
          </a:xfrm>
          <a:prstGeom prst="rect">
            <a:avLst/>
          </a:prstGeom>
        </p:spPr>
        <p:txBody>
          <a:bodyPr wrap="none">
            <a:spAutoFit/>
          </a:bodyPr>
          <a:lstStyle/>
          <a:p>
            <a:r>
              <a:rPr lang="en-US" altLang="ja-JP" sz="1600" dirty="0">
                <a:solidFill>
                  <a:schemeClr val="tx1"/>
                </a:solidFill>
              </a:rPr>
              <a:t>AMSR</a:t>
            </a:r>
            <a:r>
              <a:rPr lang="en-US" altLang="ja-JP" sz="1600" dirty="0">
                <a:solidFill>
                  <a:srgbClr val="FF0000"/>
                </a:solidFill>
              </a:rPr>
              <a:t> </a:t>
            </a:r>
            <a:r>
              <a:rPr lang="en-US" altLang="ja-JP" sz="1600" dirty="0">
                <a:solidFill>
                  <a:schemeClr val="tx1"/>
                </a:solidFill>
              </a:rPr>
              <a:t>follow-on</a:t>
            </a:r>
          </a:p>
        </p:txBody>
      </p:sp>
      <p:sp>
        <p:nvSpPr>
          <p:cNvPr id="23" name="正方形/長方形 22"/>
          <p:cNvSpPr/>
          <p:nvPr/>
        </p:nvSpPr>
        <p:spPr>
          <a:xfrm>
            <a:off x="6225425" y="6016093"/>
            <a:ext cx="1701107" cy="584775"/>
          </a:xfrm>
          <a:prstGeom prst="rect">
            <a:avLst/>
          </a:prstGeom>
        </p:spPr>
        <p:txBody>
          <a:bodyPr wrap="none">
            <a:spAutoFit/>
          </a:bodyPr>
          <a:lstStyle/>
          <a:p>
            <a:r>
              <a:rPr lang="en-US" altLang="ja-JP" sz="1600" dirty="0" smtClean="0">
                <a:solidFill>
                  <a:prstClr val="black"/>
                </a:solidFill>
              </a:rPr>
              <a:t>Advanced</a:t>
            </a:r>
            <a:r>
              <a:rPr lang="ja-JP" altLang="en-US" sz="1600" dirty="0" smtClean="0">
                <a:solidFill>
                  <a:prstClr val="black"/>
                </a:solidFill>
              </a:rPr>
              <a:t> </a:t>
            </a:r>
            <a:endParaRPr lang="en-US" altLang="ja-JP" sz="1600" dirty="0" smtClean="0">
              <a:solidFill>
                <a:prstClr val="black"/>
              </a:solidFill>
            </a:endParaRPr>
          </a:p>
          <a:p>
            <a:r>
              <a:rPr lang="en-US" altLang="ja-JP" sz="1600" dirty="0" smtClean="0">
                <a:solidFill>
                  <a:prstClr val="black"/>
                </a:solidFill>
              </a:rPr>
              <a:t>Opt</a:t>
            </a:r>
            <a:r>
              <a:rPr lang="en-US" altLang="ja-JP" sz="1600" dirty="0">
                <a:solidFill>
                  <a:prstClr val="black"/>
                </a:solidFill>
              </a:rPr>
              <a:t>i</a:t>
            </a:r>
            <a:r>
              <a:rPr lang="en-US" altLang="ja-JP" sz="1600" dirty="0" smtClean="0">
                <a:solidFill>
                  <a:prstClr val="black"/>
                </a:solidFill>
              </a:rPr>
              <a:t>cal (Fy2019)</a:t>
            </a:r>
            <a:endParaRPr lang="ja-JP" altLang="en-US" sz="1600" dirty="0"/>
          </a:p>
        </p:txBody>
      </p:sp>
      <p:pic>
        <p:nvPicPr>
          <p:cNvPr id="24" name="Picture 2" descr="\\tknas02.fsad.in-jaxa\第一宇宙技術\riyou_moss\☆新領域\61500_国際業務推進\61508_共通\0.広報素材\0.素材\先進光学衛星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56005" y="4911129"/>
            <a:ext cx="1238834" cy="908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1595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GOSAT</a:t>
            </a:r>
            <a:endParaRPr kumimoji="1" lang="ja-JP" altLang="en-US" dirty="0"/>
          </a:p>
        </p:txBody>
      </p:sp>
      <p:sp>
        <p:nvSpPr>
          <p:cNvPr id="3" name="スライド番号プレースホルダー 2"/>
          <p:cNvSpPr>
            <a:spLocks noGrp="1"/>
          </p:cNvSpPr>
          <p:nvPr>
            <p:ph type="sldNum" sz="quarter" idx="12"/>
          </p:nvPr>
        </p:nvSpPr>
        <p:spPr/>
        <p:txBody>
          <a:bodyPr/>
          <a:lstStyle/>
          <a:p>
            <a:pPr>
              <a:defRPr/>
            </a:pPr>
            <a:fld id="{66092DFC-3075-40E2-B47B-80472ADF2DBA}" type="slidenum">
              <a:rPr lang="ja-JP" altLang="en-US" smtClean="0">
                <a:solidFill>
                  <a:prstClr val="black"/>
                </a:solidFill>
              </a:rPr>
              <a:pPr>
                <a:defRPr/>
              </a:pPr>
              <a:t>5</a:t>
            </a:fld>
            <a:endParaRPr lang="ja-JP" altLang="en-US">
              <a:solidFill>
                <a:prstClr val="black"/>
              </a:solidFill>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23955" cy="6858000"/>
          </a:xfrm>
          <a:prstGeom prst="rect">
            <a:avLst/>
          </a:prstGeom>
        </p:spPr>
      </p:pic>
      <p:graphicFrame>
        <p:nvGraphicFramePr>
          <p:cNvPr id="5" name="Group 88"/>
          <p:cNvGraphicFramePr>
            <a:graphicFrameLocks noGrp="1"/>
          </p:cNvGraphicFramePr>
          <p:nvPr>
            <p:extLst>
              <p:ext uri="{D42A27DB-BD31-4B8C-83A1-F6EECF244321}">
                <p14:modId xmlns:p14="http://schemas.microsoft.com/office/powerpoint/2010/main" val="2159672391"/>
              </p:ext>
            </p:extLst>
          </p:nvPr>
        </p:nvGraphicFramePr>
        <p:xfrm>
          <a:off x="61503" y="2539171"/>
          <a:ext cx="4524703" cy="2157954"/>
        </p:xfrm>
        <a:graphic>
          <a:graphicData uri="http://schemas.openxmlformats.org/drawingml/2006/table">
            <a:tbl>
              <a:tblPr>
                <a:effectLst>
                  <a:outerShdw dist="38100" sx="1000" sy="1000" rotWithShape="0">
                    <a:prstClr val="black"/>
                  </a:outerShdw>
                </a:effectLst>
              </a:tblPr>
              <a:tblGrid>
                <a:gridCol w="887381">
                  <a:extLst>
                    <a:ext uri="{9D8B030D-6E8A-4147-A177-3AD203B41FA5}">
                      <a16:colId xmlns="" xmlns:a16="http://schemas.microsoft.com/office/drawing/2014/main" val="20000"/>
                    </a:ext>
                  </a:extLst>
                </a:gridCol>
                <a:gridCol w="871171">
                  <a:extLst>
                    <a:ext uri="{9D8B030D-6E8A-4147-A177-3AD203B41FA5}">
                      <a16:colId xmlns="" xmlns:a16="http://schemas.microsoft.com/office/drawing/2014/main" val="20001"/>
                    </a:ext>
                  </a:extLst>
                </a:gridCol>
                <a:gridCol w="322222">
                  <a:extLst>
                    <a:ext uri="{9D8B030D-6E8A-4147-A177-3AD203B41FA5}">
                      <a16:colId xmlns="" xmlns:a16="http://schemas.microsoft.com/office/drawing/2014/main" val="20002"/>
                    </a:ext>
                  </a:extLst>
                </a:gridCol>
                <a:gridCol w="2443929">
                  <a:extLst>
                    <a:ext uri="{9D8B030D-6E8A-4147-A177-3AD203B41FA5}">
                      <a16:colId xmlns="" xmlns:a16="http://schemas.microsoft.com/office/drawing/2014/main" val="20003"/>
                    </a:ext>
                  </a:extLst>
                </a:gridCol>
              </a:tblGrid>
              <a:tr h="199551">
                <a:tc rowSpan="2">
                  <a:txBody>
                    <a:bodyPr/>
                    <a:lstStyle/>
                    <a:p>
                      <a:pPr marL="0" marR="0" lvl="0" indent="0" algn="l" defTabSz="1042988" rtl="0" eaLnBrk="1" fontAlgn="base" latinLnBrk="0" hangingPunct="1">
                        <a:lnSpc>
                          <a:spcPct val="100000"/>
                        </a:lnSpc>
                        <a:spcBef>
                          <a:spcPct val="0"/>
                        </a:spcBef>
                        <a:spcAft>
                          <a:spcPct val="0"/>
                        </a:spcAft>
                        <a:buClrTx/>
                        <a:buSzPct val="100000"/>
                        <a:buFontTx/>
                        <a:buNone/>
                        <a:tabLst/>
                      </a:pPr>
                      <a:r>
                        <a:rPr kumimoji="1" lang="en-US" altLang="ja-JP" sz="800" b="0" i="0" u="none" strike="noStrike" cap="none" normalizeH="0" baseline="0" dirty="0">
                          <a:ln>
                            <a:noFill/>
                          </a:ln>
                          <a:solidFill>
                            <a:schemeClr val="tx1"/>
                          </a:solidFill>
                          <a:effectLst/>
                          <a:latin typeface="Arial" pitchFamily="34" charset="0"/>
                          <a:ea typeface="ＭＳ 明朝" charset="-128"/>
                          <a:cs typeface="Arial" pitchFamily="34" charset="0"/>
                        </a:rPr>
                        <a:t>Size</a:t>
                      </a:r>
                    </a:p>
                  </a:txBody>
                  <a:tcPr marL="104306" marR="104306" marT="52153" marB="52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61961"/>
                      </a:srgbClr>
                    </a:solidFill>
                  </a:tcPr>
                </a:tc>
                <a:tc>
                  <a:txBody>
                    <a:bodyPr/>
                    <a:lstStyle/>
                    <a:p>
                      <a:pPr marL="0" marR="0" lvl="0" indent="0" algn="l" defTabSz="1042988" rtl="0" eaLnBrk="1" fontAlgn="base" latinLnBrk="0" hangingPunct="1">
                        <a:lnSpc>
                          <a:spcPct val="100000"/>
                        </a:lnSpc>
                        <a:spcBef>
                          <a:spcPct val="0"/>
                        </a:spcBef>
                        <a:spcAft>
                          <a:spcPct val="0"/>
                        </a:spcAft>
                        <a:buClrTx/>
                        <a:buSzPct val="100000"/>
                        <a:buFontTx/>
                        <a:buNone/>
                        <a:tabLst/>
                      </a:pPr>
                      <a:r>
                        <a:rPr kumimoji="1" lang="en-US" altLang="ja-JP" sz="800" b="0" i="0" u="none" strike="noStrike" cap="none" normalizeH="0" baseline="0" dirty="0">
                          <a:ln>
                            <a:noFill/>
                          </a:ln>
                          <a:solidFill>
                            <a:schemeClr val="tx1"/>
                          </a:solidFill>
                          <a:effectLst/>
                          <a:latin typeface="Arial" pitchFamily="34" charset="0"/>
                          <a:ea typeface="ＭＳ 明朝" charset="-128"/>
                          <a:cs typeface="Arial" pitchFamily="34" charset="0"/>
                        </a:rPr>
                        <a:t>Main  body</a:t>
                      </a:r>
                    </a:p>
                  </a:txBody>
                  <a:tcPr marL="104306" marR="104306" marT="52153" marB="52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61961"/>
                      </a:srgbClr>
                    </a:solidFill>
                  </a:tcPr>
                </a:tc>
                <a:tc gridSpan="2">
                  <a:txBody>
                    <a:bodyPr/>
                    <a:lstStyle/>
                    <a:p>
                      <a:pPr marL="0" marR="0" lvl="0" indent="0" algn="ctr" defTabSz="1042988" rtl="0" eaLnBrk="1" fontAlgn="base" latinLnBrk="0" hangingPunct="1">
                        <a:lnSpc>
                          <a:spcPct val="100000"/>
                        </a:lnSpc>
                        <a:spcBef>
                          <a:spcPct val="0"/>
                        </a:spcBef>
                        <a:spcAft>
                          <a:spcPct val="0"/>
                        </a:spcAft>
                        <a:buClrTx/>
                        <a:buSzPct val="100000"/>
                        <a:buFontTx/>
                        <a:buNone/>
                        <a:tabLst/>
                      </a:pPr>
                      <a:r>
                        <a:rPr kumimoji="1" lang="en-US" altLang="ja-JP" sz="800" b="0" i="0" u="none" strike="noStrike" cap="none" normalizeH="0" baseline="0" dirty="0">
                          <a:ln>
                            <a:noFill/>
                          </a:ln>
                          <a:solidFill>
                            <a:schemeClr val="tx1"/>
                          </a:solidFill>
                          <a:effectLst/>
                          <a:latin typeface="Arial" pitchFamily="34" charset="0"/>
                          <a:ea typeface="ＭＳ 明朝" charset="-128"/>
                          <a:cs typeface="Arial" pitchFamily="34" charset="0"/>
                        </a:rPr>
                        <a:t>3.7m(H) x1.8m(W) x 2.0m(D)(Except attachment) </a:t>
                      </a:r>
                    </a:p>
                  </a:txBody>
                  <a:tcPr marL="104306" marR="104306" marT="52153" marB="52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61961"/>
                      </a:srgbClr>
                    </a:solidFill>
                  </a:tcPr>
                </a:tc>
                <a:tc hMerge="1">
                  <a:txBody>
                    <a:bodyPr/>
                    <a:lstStyle/>
                    <a:p>
                      <a:pPr marL="0" marR="0" lvl="0" indent="0" algn="ctr" defTabSz="1042988" rtl="0" eaLnBrk="1" fontAlgn="base" latinLnBrk="0" hangingPunct="1">
                        <a:lnSpc>
                          <a:spcPct val="100000"/>
                        </a:lnSpc>
                        <a:spcBef>
                          <a:spcPct val="0"/>
                        </a:spcBef>
                        <a:spcAft>
                          <a:spcPct val="0"/>
                        </a:spcAft>
                        <a:buClrTx/>
                        <a:buSzPct val="100000"/>
                        <a:buFontTx/>
                        <a:buNone/>
                        <a:tabLst/>
                      </a:pPr>
                      <a:endParaRPr kumimoji="1" lang="en-US" altLang="ja-JP" sz="1600" b="0" i="0" u="none" strike="noStrike" cap="none" normalizeH="0" baseline="0" dirty="0">
                        <a:ln>
                          <a:noFill/>
                        </a:ln>
                        <a:solidFill>
                          <a:schemeClr val="tx1"/>
                        </a:solidFill>
                        <a:effectLst/>
                        <a:latin typeface="Arial" pitchFamily="34" charset="0"/>
                        <a:ea typeface="ＭＳ 明朝" charset="-128"/>
                        <a:cs typeface="Arial" pitchFamily="34" charset="0"/>
                      </a:endParaRPr>
                    </a:p>
                  </a:txBody>
                  <a:tcPr marL="104306" marR="104306" marT="52153" marB="52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214519">
                <a:tc vMerge="1">
                  <a:txBody>
                    <a:bodyPr/>
                    <a:lstStyle/>
                    <a:p>
                      <a:endParaRPr kumimoji="1" lang="ja-JP" altLang="en-US"/>
                    </a:p>
                  </a:txBody>
                  <a:tcPr/>
                </a:tc>
                <a:tc>
                  <a:txBody>
                    <a:bodyPr/>
                    <a:lstStyle/>
                    <a:p>
                      <a:pPr marL="0" marR="0" lvl="0" indent="0" algn="l" defTabSz="1042988" rtl="0" eaLnBrk="1" fontAlgn="base" latinLnBrk="0" hangingPunct="1">
                        <a:lnSpc>
                          <a:spcPct val="100000"/>
                        </a:lnSpc>
                        <a:spcBef>
                          <a:spcPct val="0"/>
                        </a:spcBef>
                        <a:spcAft>
                          <a:spcPct val="0"/>
                        </a:spcAft>
                        <a:buClrTx/>
                        <a:buSzPct val="100000"/>
                        <a:buFontTx/>
                        <a:buNone/>
                        <a:tabLst/>
                      </a:pPr>
                      <a:r>
                        <a:rPr kumimoji="1" lang="en-US" altLang="ja-JP" sz="800" b="0" i="0" u="none" strike="noStrike" cap="none" normalizeH="0" baseline="0" dirty="0">
                          <a:ln>
                            <a:noFill/>
                          </a:ln>
                          <a:solidFill>
                            <a:schemeClr val="tx1"/>
                          </a:solidFill>
                          <a:effectLst/>
                          <a:latin typeface="Arial" pitchFamily="34" charset="0"/>
                          <a:ea typeface="ＭＳ 明朝" charset="-128"/>
                          <a:cs typeface="Arial" pitchFamily="34" charset="0"/>
                        </a:rPr>
                        <a:t>Wing Span</a:t>
                      </a:r>
                    </a:p>
                  </a:txBody>
                  <a:tcPr marL="104306" marR="104306" marT="52153" marB="52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61961"/>
                      </a:srgbClr>
                    </a:solidFill>
                  </a:tcPr>
                </a:tc>
                <a:tc gridSpan="2">
                  <a:txBody>
                    <a:bodyPr/>
                    <a:lstStyle/>
                    <a:p>
                      <a:pPr marL="0" marR="0" lvl="0" indent="0" algn="ctr" defTabSz="1042988" rtl="0" eaLnBrk="1" fontAlgn="base" latinLnBrk="0" hangingPunct="1">
                        <a:lnSpc>
                          <a:spcPct val="100000"/>
                        </a:lnSpc>
                        <a:spcBef>
                          <a:spcPct val="0"/>
                        </a:spcBef>
                        <a:spcAft>
                          <a:spcPct val="0"/>
                        </a:spcAft>
                        <a:buClrTx/>
                        <a:buSzPct val="100000"/>
                        <a:buFontTx/>
                        <a:buNone/>
                        <a:tabLst/>
                      </a:pPr>
                      <a:r>
                        <a:rPr kumimoji="1" lang="en-US" altLang="ja-JP" sz="800" b="0" i="0" u="none" strike="noStrike" cap="none" normalizeH="0" baseline="0" dirty="0">
                          <a:ln>
                            <a:noFill/>
                          </a:ln>
                          <a:solidFill>
                            <a:schemeClr val="tx1"/>
                          </a:solidFill>
                          <a:effectLst/>
                          <a:latin typeface="Arial" pitchFamily="34" charset="0"/>
                          <a:ea typeface="ＭＳ 明朝" charset="-128"/>
                          <a:cs typeface="Arial" pitchFamily="34" charset="0"/>
                        </a:rPr>
                        <a:t>13.7 m</a:t>
                      </a:r>
                    </a:p>
                  </a:txBody>
                  <a:tcPr marL="104306" marR="104306" marT="52153" marB="52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61961"/>
                      </a:srgbClr>
                    </a:solidFill>
                  </a:tcPr>
                </a:tc>
                <a:tc hMerge="1">
                  <a:txBody>
                    <a:bodyPr/>
                    <a:lstStyle/>
                    <a:p>
                      <a:pPr marL="0" marR="0" lvl="0" indent="0" algn="ctr" defTabSz="1042988" rtl="0" eaLnBrk="1" fontAlgn="base" latinLnBrk="0" hangingPunct="1">
                        <a:lnSpc>
                          <a:spcPct val="100000"/>
                        </a:lnSpc>
                        <a:spcBef>
                          <a:spcPct val="0"/>
                        </a:spcBef>
                        <a:spcAft>
                          <a:spcPct val="0"/>
                        </a:spcAft>
                        <a:buClrTx/>
                        <a:buSzPct val="100000"/>
                        <a:buFontTx/>
                        <a:buNone/>
                        <a:tabLst/>
                      </a:pPr>
                      <a:endParaRPr kumimoji="1" lang="en-US" altLang="ja-JP" sz="1600" b="0" i="0" u="none" strike="noStrike" cap="none" normalizeH="0" baseline="0" dirty="0">
                        <a:ln>
                          <a:noFill/>
                        </a:ln>
                        <a:solidFill>
                          <a:schemeClr val="tx1"/>
                        </a:solidFill>
                        <a:effectLst/>
                        <a:latin typeface="Arial" pitchFamily="34" charset="0"/>
                        <a:ea typeface="ＭＳ 明朝" charset="-128"/>
                        <a:cs typeface="Arial" pitchFamily="34" charset="0"/>
                      </a:endParaRPr>
                    </a:p>
                  </a:txBody>
                  <a:tcPr marL="104306" marR="104306" marT="52153" marB="52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214519">
                <a:tc>
                  <a:txBody>
                    <a:bodyPr/>
                    <a:lstStyle/>
                    <a:p>
                      <a:pPr marL="0" marR="0" lvl="0" indent="0" algn="l" defTabSz="1042988" rtl="0" eaLnBrk="1" fontAlgn="base" latinLnBrk="0" hangingPunct="1">
                        <a:lnSpc>
                          <a:spcPct val="100000"/>
                        </a:lnSpc>
                        <a:spcBef>
                          <a:spcPct val="0"/>
                        </a:spcBef>
                        <a:spcAft>
                          <a:spcPct val="0"/>
                        </a:spcAft>
                        <a:buClrTx/>
                        <a:buSzPct val="100000"/>
                        <a:buFontTx/>
                        <a:buNone/>
                        <a:tabLst/>
                      </a:pPr>
                      <a:r>
                        <a:rPr kumimoji="1" lang="en-US" altLang="ja-JP" sz="800" b="0" i="0" u="none" strike="noStrike" cap="none" normalizeH="0" baseline="0" dirty="0">
                          <a:ln>
                            <a:noFill/>
                          </a:ln>
                          <a:solidFill>
                            <a:schemeClr val="tx1"/>
                          </a:solidFill>
                          <a:effectLst/>
                          <a:latin typeface="Arial" pitchFamily="34" charset="0"/>
                          <a:ea typeface="ＭＳ 明朝" charset="-128"/>
                          <a:cs typeface="Arial" pitchFamily="34" charset="0"/>
                        </a:rPr>
                        <a:t>Mass</a:t>
                      </a:r>
                    </a:p>
                  </a:txBody>
                  <a:tcPr marL="104306" marR="104306" marT="52153" marB="52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61961"/>
                      </a:srgbClr>
                    </a:solidFill>
                  </a:tcPr>
                </a:tc>
                <a:tc>
                  <a:txBody>
                    <a:bodyPr/>
                    <a:lstStyle/>
                    <a:p>
                      <a:pPr marL="0" marR="0" lvl="0" indent="0" algn="l" defTabSz="1042988" rtl="0" eaLnBrk="1" fontAlgn="base" latinLnBrk="0" hangingPunct="1">
                        <a:lnSpc>
                          <a:spcPct val="100000"/>
                        </a:lnSpc>
                        <a:spcBef>
                          <a:spcPct val="0"/>
                        </a:spcBef>
                        <a:spcAft>
                          <a:spcPct val="0"/>
                        </a:spcAft>
                        <a:buClrTx/>
                        <a:buSzPct val="100000"/>
                        <a:buFontTx/>
                        <a:buNone/>
                        <a:tabLst/>
                      </a:pPr>
                      <a:r>
                        <a:rPr kumimoji="1" lang="en-US" altLang="ja-JP" sz="800" b="0" i="0" u="none" strike="noStrike" cap="none" normalizeH="0" baseline="0" dirty="0">
                          <a:ln>
                            <a:noFill/>
                          </a:ln>
                          <a:solidFill>
                            <a:schemeClr val="tx1"/>
                          </a:solidFill>
                          <a:effectLst/>
                          <a:latin typeface="Arial" pitchFamily="34" charset="0"/>
                          <a:ea typeface="ＭＳ 明朝" charset="-128"/>
                          <a:cs typeface="Arial" pitchFamily="34" charset="0"/>
                        </a:rPr>
                        <a:t>Total</a:t>
                      </a:r>
                    </a:p>
                  </a:txBody>
                  <a:tcPr marL="104306" marR="104306" marT="52153" marB="52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61961"/>
                      </a:srgbClr>
                    </a:solidFill>
                  </a:tcPr>
                </a:tc>
                <a:tc gridSpan="2">
                  <a:txBody>
                    <a:bodyPr/>
                    <a:lstStyle/>
                    <a:p>
                      <a:pPr marL="0" marR="0" lvl="0" indent="0" algn="ctr" defTabSz="1042988" rtl="0" eaLnBrk="1" fontAlgn="base" latinLnBrk="0" hangingPunct="1">
                        <a:lnSpc>
                          <a:spcPct val="100000"/>
                        </a:lnSpc>
                        <a:spcBef>
                          <a:spcPct val="0"/>
                        </a:spcBef>
                        <a:spcAft>
                          <a:spcPct val="0"/>
                        </a:spcAft>
                        <a:buClrTx/>
                        <a:buSzPct val="100000"/>
                        <a:buFontTx/>
                        <a:buNone/>
                        <a:tabLst/>
                      </a:pPr>
                      <a:r>
                        <a:rPr kumimoji="1" lang="en-US" altLang="ja-JP" sz="800" b="0" i="0" u="none" strike="noStrike" cap="none" normalizeH="0" baseline="0" dirty="0">
                          <a:ln>
                            <a:noFill/>
                          </a:ln>
                          <a:solidFill>
                            <a:schemeClr val="tx1"/>
                          </a:solidFill>
                          <a:effectLst/>
                          <a:latin typeface="Arial" pitchFamily="34" charset="0"/>
                          <a:ea typeface="ＭＳ 明朝" charset="-128"/>
                          <a:cs typeface="Arial" pitchFamily="34" charset="0"/>
                        </a:rPr>
                        <a:t>1,750 kg</a:t>
                      </a:r>
                    </a:p>
                  </a:txBody>
                  <a:tcPr marL="104306" marR="104306" marT="52153" marB="52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61961"/>
                      </a:srgbClr>
                    </a:solidFill>
                  </a:tcPr>
                </a:tc>
                <a:tc hMerge="1">
                  <a:txBody>
                    <a:bodyPr/>
                    <a:lstStyle/>
                    <a:p>
                      <a:pPr marL="0" marR="0" lvl="0" indent="0" algn="ctr" defTabSz="1042988" rtl="0" eaLnBrk="1" fontAlgn="base" latinLnBrk="0" hangingPunct="1">
                        <a:lnSpc>
                          <a:spcPct val="100000"/>
                        </a:lnSpc>
                        <a:spcBef>
                          <a:spcPct val="0"/>
                        </a:spcBef>
                        <a:spcAft>
                          <a:spcPct val="0"/>
                        </a:spcAft>
                        <a:buClrTx/>
                        <a:buSzPct val="100000"/>
                        <a:buFontTx/>
                        <a:buNone/>
                        <a:tabLst/>
                      </a:pPr>
                      <a:endParaRPr kumimoji="1" lang="en-US" altLang="ja-JP" sz="1600" b="0" i="0" u="none" strike="noStrike" cap="none" normalizeH="0" baseline="0" dirty="0">
                        <a:ln>
                          <a:noFill/>
                        </a:ln>
                        <a:solidFill>
                          <a:schemeClr val="tx1"/>
                        </a:solidFill>
                        <a:effectLst/>
                        <a:latin typeface="Arial" pitchFamily="34" charset="0"/>
                        <a:ea typeface="ＭＳ 明朝" charset="-128"/>
                        <a:cs typeface="Arial" pitchFamily="34" charset="0"/>
                      </a:endParaRPr>
                    </a:p>
                  </a:txBody>
                  <a:tcPr marL="104306" marR="104306" marT="52153" marB="52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214519">
                <a:tc>
                  <a:txBody>
                    <a:bodyPr/>
                    <a:lstStyle/>
                    <a:p>
                      <a:pPr marL="0" marR="0" lvl="0" indent="0" algn="l" defTabSz="1042988" rtl="0" eaLnBrk="1" fontAlgn="base" latinLnBrk="0" hangingPunct="1">
                        <a:lnSpc>
                          <a:spcPct val="100000"/>
                        </a:lnSpc>
                        <a:spcBef>
                          <a:spcPct val="0"/>
                        </a:spcBef>
                        <a:spcAft>
                          <a:spcPct val="0"/>
                        </a:spcAft>
                        <a:buClrTx/>
                        <a:buSzPct val="100000"/>
                        <a:buFontTx/>
                        <a:buNone/>
                        <a:tabLst/>
                      </a:pPr>
                      <a:r>
                        <a:rPr kumimoji="1" lang="en-US" altLang="ja-JP" sz="800" b="0" i="0" u="none" strike="noStrike" cap="none" normalizeH="0" baseline="0" dirty="0">
                          <a:ln>
                            <a:noFill/>
                          </a:ln>
                          <a:solidFill>
                            <a:schemeClr val="tx1"/>
                          </a:solidFill>
                          <a:effectLst/>
                          <a:latin typeface="Arial" pitchFamily="34" charset="0"/>
                          <a:ea typeface="ＭＳ 明朝" charset="-128"/>
                          <a:cs typeface="Arial" pitchFamily="34" charset="0"/>
                        </a:rPr>
                        <a:t>Power</a:t>
                      </a:r>
                    </a:p>
                  </a:txBody>
                  <a:tcPr marL="104306" marR="104306" marT="52153" marB="52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61961"/>
                      </a:srgbClr>
                    </a:solidFill>
                  </a:tcPr>
                </a:tc>
                <a:tc>
                  <a:txBody>
                    <a:bodyPr/>
                    <a:lstStyle/>
                    <a:p>
                      <a:pPr marL="0" marR="0" lvl="0" indent="0" algn="l" defTabSz="1042988" rtl="0" eaLnBrk="1" fontAlgn="base" latinLnBrk="0" hangingPunct="1">
                        <a:lnSpc>
                          <a:spcPct val="100000"/>
                        </a:lnSpc>
                        <a:spcBef>
                          <a:spcPct val="0"/>
                        </a:spcBef>
                        <a:spcAft>
                          <a:spcPct val="0"/>
                        </a:spcAft>
                        <a:buClrTx/>
                        <a:buSzPct val="100000"/>
                        <a:buFontTx/>
                        <a:buNone/>
                        <a:tabLst/>
                      </a:pPr>
                      <a:r>
                        <a:rPr kumimoji="1" lang="en-US" altLang="ja-JP" sz="800" b="0" i="0" u="none" strike="noStrike" cap="none" normalizeH="0" baseline="0" dirty="0">
                          <a:ln>
                            <a:noFill/>
                          </a:ln>
                          <a:solidFill>
                            <a:schemeClr val="tx1"/>
                          </a:solidFill>
                          <a:effectLst/>
                          <a:latin typeface="Arial" pitchFamily="34" charset="0"/>
                          <a:ea typeface="ＭＳ 明朝" charset="-128"/>
                          <a:cs typeface="Arial" pitchFamily="34" charset="0"/>
                        </a:rPr>
                        <a:t>Total</a:t>
                      </a:r>
                    </a:p>
                  </a:txBody>
                  <a:tcPr marL="104306" marR="104306" marT="52153" marB="52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61961"/>
                      </a:srgbClr>
                    </a:solidFill>
                  </a:tcPr>
                </a:tc>
                <a:tc gridSpan="2">
                  <a:txBody>
                    <a:bodyPr/>
                    <a:lstStyle/>
                    <a:p>
                      <a:pPr marL="0" marR="0" lvl="0" indent="0" algn="ctr" defTabSz="1042988" rtl="0" eaLnBrk="1" fontAlgn="base" latinLnBrk="0" hangingPunct="1">
                        <a:lnSpc>
                          <a:spcPct val="100000"/>
                        </a:lnSpc>
                        <a:spcBef>
                          <a:spcPct val="0"/>
                        </a:spcBef>
                        <a:spcAft>
                          <a:spcPct val="0"/>
                        </a:spcAft>
                        <a:buClrTx/>
                        <a:buSzPct val="100000"/>
                        <a:buFontTx/>
                        <a:buNone/>
                        <a:tabLst/>
                      </a:pPr>
                      <a:r>
                        <a:rPr kumimoji="1" lang="en-US" altLang="ja-JP" sz="800" b="0" i="0" u="none" strike="noStrike" cap="none" normalizeH="0" baseline="0" dirty="0">
                          <a:ln>
                            <a:noFill/>
                          </a:ln>
                          <a:solidFill>
                            <a:schemeClr val="tx1"/>
                          </a:solidFill>
                          <a:effectLst/>
                          <a:latin typeface="Arial" pitchFamily="34" charset="0"/>
                          <a:ea typeface="ＭＳ 明朝" charset="-128"/>
                          <a:cs typeface="Arial" pitchFamily="34" charset="0"/>
                        </a:rPr>
                        <a:t>3.8KW(EOL)</a:t>
                      </a:r>
                    </a:p>
                  </a:txBody>
                  <a:tcPr marL="104306" marR="104306" marT="52153" marB="52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61961"/>
                      </a:srgbClr>
                    </a:solidFill>
                  </a:tcPr>
                </a:tc>
                <a:tc hMerge="1">
                  <a:txBody>
                    <a:bodyPr/>
                    <a:lstStyle/>
                    <a:p>
                      <a:pPr marL="0" marR="0" lvl="0" indent="0" algn="ctr" defTabSz="1042988" rtl="0" eaLnBrk="1" fontAlgn="base" latinLnBrk="0" hangingPunct="1">
                        <a:lnSpc>
                          <a:spcPct val="100000"/>
                        </a:lnSpc>
                        <a:spcBef>
                          <a:spcPct val="0"/>
                        </a:spcBef>
                        <a:spcAft>
                          <a:spcPct val="0"/>
                        </a:spcAft>
                        <a:buClrTx/>
                        <a:buSzPct val="100000"/>
                        <a:buFontTx/>
                        <a:buNone/>
                        <a:tabLst/>
                      </a:pPr>
                      <a:endParaRPr kumimoji="1" lang="en-US" altLang="ja-JP" sz="1600" b="0" i="0" u="none" strike="noStrike" cap="none" normalizeH="0" baseline="0" dirty="0">
                        <a:ln>
                          <a:noFill/>
                        </a:ln>
                        <a:solidFill>
                          <a:schemeClr val="tx1"/>
                        </a:solidFill>
                        <a:effectLst/>
                        <a:latin typeface="Arial" pitchFamily="34" charset="0"/>
                        <a:ea typeface="ＭＳ 明朝" charset="-128"/>
                        <a:cs typeface="Arial" pitchFamily="34" charset="0"/>
                      </a:endParaRPr>
                    </a:p>
                  </a:txBody>
                  <a:tcPr marL="104306" marR="104306" marT="52153" marB="52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214519">
                <a:tc>
                  <a:txBody>
                    <a:bodyPr/>
                    <a:lstStyle/>
                    <a:p>
                      <a:pPr marL="0" marR="0" lvl="0" indent="0" algn="l" defTabSz="1042988" rtl="0" eaLnBrk="1" fontAlgn="base" latinLnBrk="0" hangingPunct="1">
                        <a:lnSpc>
                          <a:spcPct val="100000"/>
                        </a:lnSpc>
                        <a:spcBef>
                          <a:spcPct val="0"/>
                        </a:spcBef>
                        <a:spcAft>
                          <a:spcPct val="0"/>
                        </a:spcAft>
                        <a:buClrTx/>
                        <a:buSzPct val="100000"/>
                        <a:buFontTx/>
                        <a:buNone/>
                        <a:tabLst/>
                      </a:pPr>
                      <a:r>
                        <a:rPr kumimoji="1" lang="en-US" altLang="ja-JP" sz="800" b="0" i="0" u="none" strike="noStrike" cap="none" normalizeH="0" baseline="0" dirty="0">
                          <a:ln>
                            <a:noFill/>
                          </a:ln>
                          <a:solidFill>
                            <a:schemeClr val="tx1"/>
                          </a:solidFill>
                          <a:effectLst/>
                          <a:latin typeface="Arial" pitchFamily="34" charset="0"/>
                          <a:ea typeface="ＭＳ 明朝" charset="-128"/>
                          <a:cs typeface="Arial" pitchFamily="34" charset="0"/>
                        </a:rPr>
                        <a:t>Design Life </a:t>
                      </a:r>
                    </a:p>
                  </a:txBody>
                  <a:tcPr marL="104306" marR="104306" marT="52153" marB="52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61961"/>
                      </a:srgbClr>
                    </a:solidFill>
                  </a:tcPr>
                </a:tc>
                <a:tc gridSpan="3">
                  <a:txBody>
                    <a:bodyPr/>
                    <a:lstStyle/>
                    <a:p>
                      <a:pPr marL="0" marR="0" lvl="0" indent="0" algn="ctr" defTabSz="1042988" rtl="0" eaLnBrk="1" fontAlgn="base" latinLnBrk="0" hangingPunct="1">
                        <a:lnSpc>
                          <a:spcPct val="100000"/>
                        </a:lnSpc>
                        <a:spcBef>
                          <a:spcPct val="0"/>
                        </a:spcBef>
                        <a:spcAft>
                          <a:spcPct val="0"/>
                        </a:spcAft>
                        <a:buClrTx/>
                        <a:buSzPct val="100000"/>
                        <a:buFontTx/>
                        <a:buNone/>
                        <a:tabLst/>
                      </a:pPr>
                      <a:r>
                        <a:rPr kumimoji="1" lang="en-US" altLang="ja-JP" sz="800" b="0" i="0" u="none" strike="noStrike" cap="none" normalizeH="0" baseline="0" dirty="0">
                          <a:ln>
                            <a:noFill/>
                          </a:ln>
                          <a:solidFill>
                            <a:schemeClr val="tx1"/>
                          </a:solidFill>
                          <a:effectLst/>
                          <a:latin typeface="Arial" pitchFamily="34" charset="0"/>
                          <a:ea typeface="ＭＳ 明朝" charset="-128"/>
                          <a:cs typeface="Arial" pitchFamily="34" charset="0"/>
                        </a:rPr>
                        <a:t>5 years</a:t>
                      </a:r>
                    </a:p>
                  </a:txBody>
                  <a:tcPr marL="104306" marR="104306" marT="52153" marB="52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61961"/>
                      </a:srgb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 xmlns:a16="http://schemas.microsoft.com/office/drawing/2014/main" val="10004"/>
                  </a:ext>
                </a:extLst>
              </a:tr>
              <a:tr h="214519">
                <a:tc rowSpan="3">
                  <a:txBody>
                    <a:bodyPr/>
                    <a:lstStyle/>
                    <a:p>
                      <a:pPr marL="0" marR="0" lvl="0" indent="0" algn="l" defTabSz="1042988" rtl="0" eaLnBrk="1" fontAlgn="base" latinLnBrk="0" hangingPunct="1">
                        <a:lnSpc>
                          <a:spcPct val="100000"/>
                        </a:lnSpc>
                        <a:spcBef>
                          <a:spcPct val="0"/>
                        </a:spcBef>
                        <a:spcAft>
                          <a:spcPct val="0"/>
                        </a:spcAft>
                        <a:buClrTx/>
                        <a:buSzPct val="100000"/>
                        <a:buFontTx/>
                        <a:buNone/>
                        <a:tabLst/>
                      </a:pPr>
                      <a:r>
                        <a:rPr kumimoji="1" lang="en-US" altLang="ja-JP" sz="800" b="0" i="0" u="none" strike="noStrike" cap="none" normalizeH="0" baseline="0" dirty="0">
                          <a:ln>
                            <a:noFill/>
                          </a:ln>
                          <a:solidFill>
                            <a:schemeClr val="tx1"/>
                          </a:solidFill>
                          <a:effectLst/>
                          <a:latin typeface="Arial" pitchFamily="34" charset="0"/>
                          <a:ea typeface="ＭＳ 明朝" charset="-128"/>
                          <a:cs typeface="Arial" pitchFamily="34" charset="0"/>
                        </a:rPr>
                        <a:t>Orbit</a:t>
                      </a:r>
                    </a:p>
                  </a:txBody>
                  <a:tcPr marL="104306" marR="104306" marT="52153" marB="52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61961"/>
                      </a:srgbClr>
                    </a:solidFill>
                  </a:tcPr>
                </a:tc>
                <a:tc gridSpan="3">
                  <a:txBody>
                    <a:bodyPr/>
                    <a:lstStyle/>
                    <a:p>
                      <a:pPr marL="0" marR="0" lvl="0" indent="0" algn="ctr" defTabSz="1042988" rtl="0" eaLnBrk="1" fontAlgn="base" latinLnBrk="0" hangingPunct="1">
                        <a:lnSpc>
                          <a:spcPct val="100000"/>
                        </a:lnSpc>
                        <a:spcBef>
                          <a:spcPct val="0"/>
                        </a:spcBef>
                        <a:spcAft>
                          <a:spcPct val="0"/>
                        </a:spcAft>
                        <a:buClrTx/>
                        <a:buSzPct val="100000"/>
                        <a:buFontTx/>
                        <a:buNone/>
                        <a:tabLst/>
                      </a:pPr>
                      <a:r>
                        <a:rPr kumimoji="1" lang="en-US" altLang="ja-JP" sz="800" b="0" i="0" u="none" strike="noStrike" cap="none" normalizeH="0" baseline="0" dirty="0">
                          <a:ln>
                            <a:noFill/>
                          </a:ln>
                          <a:solidFill>
                            <a:schemeClr val="tx1"/>
                          </a:solidFill>
                          <a:effectLst/>
                          <a:latin typeface="Arial" pitchFamily="34" charset="0"/>
                          <a:ea typeface="ＭＳ 明朝" charset="-128"/>
                          <a:cs typeface="Arial" pitchFamily="34" charset="0"/>
                        </a:rPr>
                        <a:t>Sun Synchronous Orbit </a:t>
                      </a:r>
                    </a:p>
                  </a:txBody>
                  <a:tcPr marL="104306" marR="104306" marT="52153" marB="52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61961"/>
                      </a:srgb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 xmlns:a16="http://schemas.microsoft.com/office/drawing/2014/main" val="10005"/>
                  </a:ext>
                </a:extLst>
              </a:tr>
              <a:tr h="214519">
                <a:tc vMerge="1">
                  <a:txBody>
                    <a:bodyPr/>
                    <a:lstStyle/>
                    <a:p>
                      <a:endParaRPr kumimoji="1" lang="ja-JP" altLang="en-US"/>
                    </a:p>
                  </a:txBody>
                  <a:tcPr/>
                </a:tc>
                <a:tc gridSpan="2">
                  <a:txBody>
                    <a:bodyPr/>
                    <a:lstStyle/>
                    <a:p>
                      <a:pPr marL="0" marR="0" lvl="0" indent="0" algn="l" defTabSz="1042988" rtl="0" eaLnBrk="1" fontAlgn="base" latinLnBrk="0" hangingPunct="1">
                        <a:lnSpc>
                          <a:spcPct val="100000"/>
                        </a:lnSpc>
                        <a:spcBef>
                          <a:spcPct val="0"/>
                        </a:spcBef>
                        <a:spcAft>
                          <a:spcPct val="0"/>
                        </a:spcAft>
                        <a:buClrTx/>
                        <a:buSzPct val="100000"/>
                        <a:buFontTx/>
                        <a:buNone/>
                        <a:tabLst/>
                      </a:pPr>
                      <a:r>
                        <a:rPr kumimoji="1" lang="en-US" altLang="ja-JP" sz="800" b="0" i="0" u="none" strike="noStrike" cap="none" normalizeH="0" baseline="0" dirty="0">
                          <a:ln>
                            <a:noFill/>
                          </a:ln>
                          <a:solidFill>
                            <a:schemeClr val="tx1"/>
                          </a:solidFill>
                          <a:effectLst/>
                          <a:latin typeface="Arial" pitchFamily="34" charset="0"/>
                          <a:ea typeface="ＭＳ 明朝" charset="-128"/>
                          <a:cs typeface="Arial" pitchFamily="34" charset="0"/>
                        </a:rPr>
                        <a:t>Local time</a:t>
                      </a:r>
                    </a:p>
                  </a:txBody>
                  <a:tcPr marL="104306" marR="104306" marT="52153" marB="52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61961"/>
                      </a:srgbClr>
                    </a:solidFill>
                  </a:tcPr>
                </a:tc>
                <a:tc hMerge="1">
                  <a:txBody>
                    <a:bodyPr/>
                    <a:lstStyle/>
                    <a:p>
                      <a:endParaRPr kumimoji="1" lang="ja-JP" altLang="en-US"/>
                    </a:p>
                  </a:txBody>
                  <a:tcPr/>
                </a:tc>
                <a:tc>
                  <a:txBody>
                    <a:bodyPr/>
                    <a:lstStyle/>
                    <a:p>
                      <a:pPr marL="0" marR="0" lvl="0" indent="0" algn="ctr" defTabSz="1042988" rtl="0" eaLnBrk="1" fontAlgn="base" latinLnBrk="0" hangingPunct="1">
                        <a:lnSpc>
                          <a:spcPct val="100000"/>
                        </a:lnSpc>
                        <a:spcBef>
                          <a:spcPct val="0"/>
                        </a:spcBef>
                        <a:spcAft>
                          <a:spcPct val="0"/>
                        </a:spcAft>
                        <a:buClrTx/>
                        <a:buSzPct val="100000"/>
                        <a:buFontTx/>
                        <a:buNone/>
                        <a:tabLst/>
                      </a:pPr>
                      <a:r>
                        <a:rPr kumimoji="1" lang="en-US" altLang="ja-JP" sz="800" b="0" i="0" u="none" strike="noStrike" cap="none" normalizeH="0" baseline="0" dirty="0">
                          <a:ln>
                            <a:noFill/>
                          </a:ln>
                          <a:solidFill>
                            <a:schemeClr val="tx1"/>
                          </a:solidFill>
                          <a:effectLst/>
                          <a:latin typeface="Arial" pitchFamily="34" charset="0"/>
                          <a:ea typeface="ＭＳ 明朝" charset="-128"/>
                          <a:cs typeface="Arial" pitchFamily="34" charset="0"/>
                        </a:rPr>
                        <a:t>13:00±0:15 </a:t>
                      </a:r>
                      <a:r>
                        <a:rPr kumimoji="1" lang="en-US" altLang="ja-JP" sz="800" b="0" i="0" u="none" strike="noStrike" cap="none" normalizeH="0" baseline="0" dirty="0" smtClean="0">
                          <a:ln>
                            <a:noFill/>
                          </a:ln>
                          <a:solidFill>
                            <a:schemeClr val="tx1"/>
                          </a:solidFill>
                          <a:effectLst/>
                          <a:latin typeface="Arial" pitchFamily="34" charset="0"/>
                          <a:ea typeface="ＭＳ 明朝" charset="-128"/>
                          <a:cs typeface="Arial" pitchFamily="34" charset="0"/>
                        </a:rPr>
                        <a:t> 12:46- shifting to 12:55 (April 2917)</a:t>
                      </a:r>
                      <a:endParaRPr kumimoji="1" lang="en-US" altLang="ja-JP" sz="800" b="0" i="0" u="none" strike="noStrike" cap="none" normalizeH="0" baseline="0" dirty="0">
                        <a:ln>
                          <a:noFill/>
                        </a:ln>
                        <a:solidFill>
                          <a:schemeClr val="tx1"/>
                        </a:solidFill>
                        <a:effectLst/>
                        <a:latin typeface="Arial" pitchFamily="34" charset="0"/>
                        <a:ea typeface="ＭＳ 明朝" charset="-128"/>
                        <a:cs typeface="Arial" pitchFamily="34" charset="0"/>
                      </a:endParaRPr>
                    </a:p>
                  </a:txBody>
                  <a:tcPr marL="104306" marR="104306" marT="52153" marB="52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61961"/>
                      </a:srgbClr>
                    </a:solidFill>
                  </a:tcPr>
                </a:tc>
                <a:extLst>
                  <a:ext uri="{0D108BD9-81ED-4DB2-BD59-A6C34878D82A}">
                    <a16:rowId xmlns="" xmlns:a16="http://schemas.microsoft.com/office/drawing/2014/main" val="10006"/>
                  </a:ext>
                </a:extLst>
              </a:tr>
              <a:tr h="214519">
                <a:tc vMerge="1">
                  <a:txBody>
                    <a:bodyPr/>
                    <a:lstStyle/>
                    <a:p>
                      <a:endParaRPr kumimoji="1" lang="ja-JP" altLang="en-US"/>
                    </a:p>
                  </a:txBody>
                  <a:tcPr/>
                </a:tc>
                <a:tc gridSpan="2">
                  <a:txBody>
                    <a:bodyPr/>
                    <a:lstStyle/>
                    <a:p>
                      <a:pPr marL="0" marR="0" lvl="0" indent="0" algn="l" defTabSz="1042988" rtl="0" eaLnBrk="1" fontAlgn="base" latinLnBrk="0" hangingPunct="1">
                        <a:lnSpc>
                          <a:spcPct val="100000"/>
                        </a:lnSpc>
                        <a:spcBef>
                          <a:spcPct val="0"/>
                        </a:spcBef>
                        <a:spcAft>
                          <a:spcPct val="0"/>
                        </a:spcAft>
                        <a:buClrTx/>
                        <a:buSzPct val="100000"/>
                        <a:buFontTx/>
                        <a:buNone/>
                        <a:tabLst/>
                      </a:pPr>
                      <a:r>
                        <a:rPr kumimoji="1" lang="en-US" altLang="ja-JP" sz="800" b="0" i="0" u="none" strike="noStrike" cap="none" normalizeH="0" baseline="0" dirty="0">
                          <a:ln>
                            <a:noFill/>
                          </a:ln>
                          <a:solidFill>
                            <a:schemeClr val="tx1"/>
                          </a:solidFill>
                          <a:effectLst/>
                          <a:latin typeface="Arial" pitchFamily="34" charset="0"/>
                          <a:ea typeface="ＭＳ 明朝" charset="-128"/>
                          <a:cs typeface="Arial" pitchFamily="34" charset="0"/>
                        </a:rPr>
                        <a:t>Altitude, inclination, period, revisit</a:t>
                      </a:r>
                    </a:p>
                  </a:txBody>
                  <a:tcPr marL="104306" marR="104306" marT="52153" marB="52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61961"/>
                      </a:srgbClr>
                    </a:solidFill>
                  </a:tcPr>
                </a:tc>
                <a:tc hMerge="1">
                  <a:txBody>
                    <a:bodyPr/>
                    <a:lstStyle/>
                    <a:p>
                      <a:endParaRPr kumimoji="1" lang="ja-JP" altLang="en-US"/>
                    </a:p>
                  </a:txBody>
                  <a:tcPr/>
                </a:tc>
                <a:tc>
                  <a:txBody>
                    <a:bodyPr/>
                    <a:lstStyle/>
                    <a:p>
                      <a:pPr marL="0" marR="0" lvl="0" indent="0" algn="ctr" defTabSz="1042988" rtl="0" eaLnBrk="1" fontAlgn="base" latinLnBrk="0" hangingPunct="1">
                        <a:lnSpc>
                          <a:spcPct val="100000"/>
                        </a:lnSpc>
                        <a:spcBef>
                          <a:spcPct val="0"/>
                        </a:spcBef>
                        <a:spcAft>
                          <a:spcPct val="0"/>
                        </a:spcAft>
                        <a:buClrTx/>
                        <a:buSzPct val="100000"/>
                        <a:buFontTx/>
                        <a:buNone/>
                        <a:tabLst/>
                        <a:defRPr/>
                      </a:pPr>
                      <a:r>
                        <a:rPr kumimoji="1" lang="en-US" altLang="ja-JP" sz="800" b="0" i="0" u="none" strike="noStrike" cap="none" normalizeH="0" baseline="0" dirty="0">
                          <a:ln>
                            <a:noFill/>
                          </a:ln>
                          <a:solidFill>
                            <a:schemeClr val="tx1"/>
                          </a:solidFill>
                          <a:effectLst/>
                          <a:latin typeface="Arial" pitchFamily="34" charset="0"/>
                          <a:ea typeface="ＭＳ 明朝" charset="-128"/>
                          <a:cs typeface="Arial" pitchFamily="34" charset="0"/>
                        </a:rPr>
                        <a:t>666±0.6 km, 98.0±0.1 deg, 98.1 min, </a:t>
                      </a:r>
                      <a:r>
                        <a:rPr kumimoji="1" lang="en-US" altLang="ja-JP" sz="800" b="0" i="0" u="none" strike="noStrike" cap="none" normalizeH="0" baseline="0" dirty="0">
                          <a:ln>
                            <a:noFill/>
                          </a:ln>
                          <a:solidFill>
                            <a:schemeClr val="tx1"/>
                          </a:solidFill>
                          <a:effectLst/>
                          <a:latin typeface="Arial" pitchFamily="34" charset="0"/>
                          <a:ea typeface="ＭＳ ゴシック" pitchFamily="49" charset="-128"/>
                          <a:cs typeface="Arial" pitchFamily="34" charset="0"/>
                        </a:rPr>
                        <a:t>3 days (44 rotations)</a:t>
                      </a:r>
                      <a:endParaRPr kumimoji="1" lang="en-US" altLang="ja-JP" sz="800" b="0" i="0" u="none" strike="noStrike" cap="none" normalizeH="0" baseline="0" dirty="0">
                        <a:ln>
                          <a:noFill/>
                        </a:ln>
                        <a:solidFill>
                          <a:schemeClr val="tx1"/>
                        </a:solidFill>
                        <a:effectLst/>
                        <a:latin typeface="Arial" pitchFamily="34" charset="0"/>
                        <a:ea typeface="ＭＳ 明朝" charset="-128"/>
                        <a:cs typeface="Arial" pitchFamily="34" charset="0"/>
                      </a:endParaRPr>
                    </a:p>
                  </a:txBody>
                  <a:tcPr marL="104306" marR="104306" marT="52153" marB="52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61961"/>
                      </a:srgbClr>
                    </a:solidFill>
                  </a:tcPr>
                </a:tc>
                <a:extLst>
                  <a:ext uri="{0D108BD9-81ED-4DB2-BD59-A6C34878D82A}">
                    <a16:rowId xmlns="" xmlns:a16="http://schemas.microsoft.com/office/drawing/2014/main" val="10007"/>
                  </a:ext>
                </a:extLst>
              </a:tr>
              <a:tr h="214519">
                <a:tc>
                  <a:txBody>
                    <a:bodyPr/>
                    <a:lstStyle/>
                    <a:p>
                      <a:pPr marL="0" marR="0" lvl="0" indent="0" algn="l" defTabSz="1042988" rtl="0" eaLnBrk="1" fontAlgn="base" latinLnBrk="0" hangingPunct="1">
                        <a:lnSpc>
                          <a:spcPct val="100000"/>
                        </a:lnSpc>
                        <a:spcBef>
                          <a:spcPct val="0"/>
                        </a:spcBef>
                        <a:spcAft>
                          <a:spcPct val="0"/>
                        </a:spcAft>
                        <a:buClrTx/>
                        <a:buSzPct val="100000"/>
                        <a:buFontTx/>
                        <a:buNone/>
                        <a:tabLst/>
                      </a:pPr>
                      <a:r>
                        <a:rPr kumimoji="1" lang="en-US" altLang="ja-JP" sz="800" b="0" i="0" u="none" strike="noStrike" cap="none" normalizeH="0" baseline="0" dirty="0">
                          <a:ln>
                            <a:noFill/>
                          </a:ln>
                          <a:solidFill>
                            <a:schemeClr val="tx1"/>
                          </a:solidFill>
                          <a:effectLst/>
                          <a:latin typeface="Arial" pitchFamily="34" charset="0"/>
                          <a:ea typeface="ＭＳ 明朝" charset="-128"/>
                          <a:cs typeface="Arial" pitchFamily="34" charset="0"/>
                        </a:rPr>
                        <a:t>Launch</a:t>
                      </a:r>
                    </a:p>
                  </a:txBody>
                  <a:tcPr marL="104306" marR="104306" marT="52153" marB="52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61961"/>
                      </a:srgbClr>
                    </a:solidFill>
                  </a:tcPr>
                </a:tc>
                <a:tc gridSpan="2">
                  <a:txBody>
                    <a:bodyPr/>
                    <a:lstStyle/>
                    <a:p>
                      <a:pPr marL="0" marR="0" lvl="0" indent="0" algn="l" defTabSz="1042988" rtl="0" eaLnBrk="1" fontAlgn="base" latinLnBrk="0" hangingPunct="1">
                        <a:lnSpc>
                          <a:spcPct val="100000"/>
                        </a:lnSpc>
                        <a:spcBef>
                          <a:spcPct val="0"/>
                        </a:spcBef>
                        <a:spcAft>
                          <a:spcPct val="0"/>
                        </a:spcAft>
                        <a:buClrTx/>
                        <a:buSzPct val="100000"/>
                        <a:buFontTx/>
                        <a:buNone/>
                        <a:tabLst/>
                      </a:pPr>
                      <a:r>
                        <a:rPr kumimoji="1" lang="en-US" altLang="ja-JP" sz="800" b="0" i="0" u="none" strike="noStrike" cap="none" normalizeH="0" baseline="0" dirty="0">
                          <a:ln>
                            <a:noFill/>
                          </a:ln>
                          <a:solidFill>
                            <a:schemeClr val="tx1"/>
                          </a:solidFill>
                          <a:effectLst/>
                          <a:latin typeface="Arial" pitchFamily="34" charset="0"/>
                          <a:ea typeface="ＭＳ 明朝" charset="-128"/>
                          <a:cs typeface="Arial" pitchFamily="34" charset="0"/>
                        </a:rPr>
                        <a:t>Vehicle, date</a:t>
                      </a:r>
                    </a:p>
                  </a:txBody>
                  <a:tcPr marL="104306" marR="104306" marT="52153" marB="52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61961"/>
                      </a:srgbClr>
                    </a:solidFill>
                  </a:tcPr>
                </a:tc>
                <a:tc hMerge="1">
                  <a:txBody>
                    <a:bodyPr/>
                    <a:lstStyle/>
                    <a:p>
                      <a:endParaRPr kumimoji="1" lang="ja-JP" altLang="en-US"/>
                    </a:p>
                  </a:txBody>
                  <a:tcPr/>
                </a:tc>
                <a:tc>
                  <a:txBody>
                    <a:bodyPr/>
                    <a:lstStyle/>
                    <a:p>
                      <a:pPr marL="0" marR="0" lvl="0" indent="0" algn="ctr" defTabSz="1042988" rtl="0" eaLnBrk="1" fontAlgn="base" latinLnBrk="0" hangingPunct="1">
                        <a:lnSpc>
                          <a:spcPct val="100000"/>
                        </a:lnSpc>
                        <a:spcBef>
                          <a:spcPct val="0"/>
                        </a:spcBef>
                        <a:spcAft>
                          <a:spcPct val="0"/>
                        </a:spcAft>
                        <a:buClrTx/>
                        <a:buSzPct val="100000"/>
                        <a:buFontTx/>
                        <a:buNone/>
                        <a:tabLst/>
                        <a:defRPr/>
                      </a:pPr>
                      <a:r>
                        <a:rPr kumimoji="1" lang="en-US" altLang="ja-JP" sz="800" b="0" i="0" u="none" strike="noStrike" cap="none" normalizeH="0" baseline="0" dirty="0">
                          <a:ln>
                            <a:noFill/>
                          </a:ln>
                          <a:solidFill>
                            <a:schemeClr val="tx1"/>
                          </a:solidFill>
                          <a:effectLst/>
                          <a:latin typeface="Arial" pitchFamily="34" charset="0"/>
                          <a:ea typeface="ＭＳ 明朝" charset="-128"/>
                          <a:cs typeface="Arial" pitchFamily="34" charset="0"/>
                        </a:rPr>
                        <a:t>H-IIA, Jan. 23, 2009</a:t>
                      </a:r>
                    </a:p>
                  </a:txBody>
                  <a:tcPr marL="104306" marR="104306" marT="52153" marB="5215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61961"/>
                      </a:srgbClr>
                    </a:solidFill>
                  </a:tcPr>
                </a:tc>
                <a:extLst>
                  <a:ext uri="{0D108BD9-81ED-4DB2-BD59-A6C34878D82A}">
                    <a16:rowId xmlns="" xmlns:a16="http://schemas.microsoft.com/office/drawing/2014/main" val="10008"/>
                  </a:ext>
                </a:extLst>
              </a:tr>
            </a:tbl>
          </a:graphicData>
        </a:graphic>
      </p:graphicFrame>
      <p:sp>
        <p:nvSpPr>
          <p:cNvPr id="6" name="正方形/長方形 5"/>
          <p:cNvSpPr/>
          <p:nvPr/>
        </p:nvSpPr>
        <p:spPr>
          <a:xfrm>
            <a:off x="7006527" y="346760"/>
            <a:ext cx="1791901" cy="646331"/>
          </a:xfrm>
          <a:prstGeom prst="rect">
            <a:avLst/>
          </a:prstGeom>
        </p:spPr>
        <p:txBody>
          <a:bodyPr wrap="none">
            <a:spAutoFit/>
          </a:bodyPr>
          <a:lstStyle/>
          <a:p>
            <a:r>
              <a:rPr lang="en-US" altLang="ja-JP" sz="3600" b="1" dirty="0"/>
              <a:t>GOSAT</a:t>
            </a:r>
            <a:endParaRPr lang="ja-JP" altLang="en-US" sz="3600" b="1" dirty="0"/>
          </a:p>
        </p:txBody>
      </p:sp>
      <p:pic>
        <p:nvPicPr>
          <p:cNvPr id="7" name="図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05111" y="4775291"/>
            <a:ext cx="1692007" cy="1658700"/>
          </a:xfrm>
          <a:prstGeom prst="rect">
            <a:avLst/>
          </a:prstGeom>
          <a:noFill/>
          <a:ln w="9525">
            <a:noFill/>
            <a:miter lim="800000"/>
            <a:headEnd/>
            <a:tailEnd/>
          </a:ln>
        </p:spPr>
      </p:pic>
      <p:pic>
        <p:nvPicPr>
          <p:cNvPr id="8" name="図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702229" y="5235677"/>
            <a:ext cx="916622" cy="1083770"/>
          </a:xfrm>
          <a:prstGeom prst="rect">
            <a:avLst/>
          </a:prstGeom>
          <a:noFill/>
          <a:ln w="9525">
            <a:noFill/>
            <a:miter lim="800000"/>
            <a:headEnd/>
            <a:tailEnd/>
          </a:ln>
        </p:spPr>
      </p:pic>
      <p:graphicFrame>
        <p:nvGraphicFramePr>
          <p:cNvPr id="9" name="表 8"/>
          <p:cNvGraphicFramePr>
            <a:graphicFrameLocks noGrp="1"/>
          </p:cNvGraphicFramePr>
          <p:nvPr>
            <p:extLst>
              <p:ext uri="{D42A27DB-BD31-4B8C-83A1-F6EECF244321}">
                <p14:modId xmlns:p14="http://schemas.microsoft.com/office/powerpoint/2010/main" val="1364135704"/>
              </p:ext>
            </p:extLst>
          </p:nvPr>
        </p:nvGraphicFramePr>
        <p:xfrm>
          <a:off x="4731020" y="4572000"/>
          <a:ext cx="5229425" cy="2286000"/>
        </p:xfrm>
        <a:graphic>
          <a:graphicData uri="http://schemas.openxmlformats.org/drawingml/2006/table">
            <a:tbl>
              <a:tblPr/>
              <a:tblGrid>
                <a:gridCol w="1611675"/>
                <a:gridCol w="827689"/>
                <a:gridCol w="882869"/>
                <a:gridCol w="938049"/>
                <a:gridCol w="969143"/>
              </a:tblGrid>
              <a:tr h="30638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FOV</a:t>
                      </a:r>
                      <a:endParaRPr kumimoji="1" lang="ja-JP" altLang="en-US"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69804"/>
                      </a:srgbClr>
                    </a:solidFill>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IFOV</a:t>
                      </a:r>
                      <a:r>
                        <a:rPr kumimoji="1" lang="ja-JP" altLang="en-US"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　</a:t>
                      </a:r>
                      <a:r>
                        <a:rPr kumimoji="1" lang="en-US" altLang="ja-JP"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15.8 </a:t>
                      </a:r>
                      <a:r>
                        <a:rPr kumimoji="1" lang="en-US" altLang="ja-JP" sz="800" b="0" i="0" u="none" strike="noStrike" cap="none" normalizeH="0" baseline="0" dirty="0" err="1" smtClean="0">
                          <a:ln>
                            <a:noFill/>
                          </a:ln>
                          <a:solidFill>
                            <a:schemeClr val="tx1"/>
                          </a:solidFill>
                          <a:effectLst/>
                          <a:latin typeface="Arial" pitchFamily="34" charset="0"/>
                          <a:ea typeface="ＭＳ Ｐゴシック" pitchFamily="50" charset="-128"/>
                          <a:cs typeface="Arial" pitchFamily="34" charset="0"/>
                        </a:rPr>
                        <a:t>mrad</a:t>
                      </a:r>
                      <a:r>
                        <a:rPr kumimoji="1" lang="en-US" altLang="ja-JP"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 (10.5 km</a:t>
                      </a:r>
                      <a:r>
                        <a:rPr kumimoji="1" lang="ja-JP" altLang="en-US"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 </a:t>
                      </a:r>
                      <a:r>
                        <a:rPr kumimoji="1" lang="en-US" altLang="ja-JP"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on the ground at nadir) </a:t>
                      </a:r>
                    </a:p>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Coverage (cross track ±35 deg, along track ±20deg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alpha val="69804"/>
                      </a:srgb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16859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Aperture, Speed</a:t>
                      </a:r>
                      <a:endParaRPr kumimoji="1" lang="ja-JP" altLang="en-US"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alpha val="69804"/>
                      </a:srgbClr>
                    </a:solidFill>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68 </a:t>
                      </a:r>
                      <a:r>
                        <a:rPr kumimoji="1" lang="en-US" altLang="ja-JP" sz="800" b="0" i="0" u="none" strike="noStrike" cap="none" normalizeH="0" baseline="0" dirty="0" smtClean="0">
                          <a:ln>
                            <a:noFill/>
                          </a:ln>
                          <a:solidFill>
                            <a:schemeClr val="tx1"/>
                          </a:solidFill>
                          <a:effectLst/>
                          <a:latin typeface="Arial" pitchFamily="34" charset="0"/>
                          <a:ea typeface="+mn-ea"/>
                          <a:cs typeface="Arial" pitchFamily="34" charset="0"/>
                        </a:rPr>
                        <a:t>mm, 4 sec/interferogram</a:t>
                      </a:r>
                      <a:endParaRPr kumimoji="1" lang="en-US" altLang="ja-JP"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alpha val="69804"/>
                      </a:srgb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160666">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MOPD</a:t>
                      </a:r>
                      <a:endParaRPr kumimoji="1" lang="ja-JP" altLang="en-US"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alpha val="69804"/>
                      </a:srgbClr>
                    </a:solidFill>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±2.5 cm (both sides) (maximum optical path difference) </a:t>
                      </a:r>
                      <a:endParaRPr kumimoji="1" lang="ja-JP" altLang="en-US"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alpha val="69804"/>
                      </a:srgb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band</a:t>
                      </a:r>
                      <a:endParaRPr kumimoji="1" lang="ja-JP" altLang="en-US"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alpha val="69804"/>
                      </a:srgb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1P, 1S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alpha val="69804"/>
                      </a:srgb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2P, 2S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alpha val="69804"/>
                      </a:srgb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3P, 3S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alpha val="69804"/>
                      </a:srgb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4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alpha val="69804"/>
                      </a:srgbClr>
                    </a:solidFill>
                  </a:tcPr>
                </a:tc>
              </a:tr>
              <a:tr h="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Coverage</a:t>
                      </a:r>
                      <a:r>
                        <a:rPr kumimoji="1" lang="ja-JP" altLang="en-US"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　</a:t>
                      </a:r>
                      <a:r>
                        <a:rPr kumimoji="1" lang="en-US" altLang="ja-JP"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(cm</a:t>
                      </a:r>
                      <a:r>
                        <a:rPr kumimoji="1" lang="en-US" altLang="ja-JP" sz="800" b="0" i="0" u="none" strike="noStrike" cap="none" normalizeH="0" baseline="30000" dirty="0" smtClean="0">
                          <a:ln>
                            <a:noFill/>
                          </a:ln>
                          <a:solidFill>
                            <a:schemeClr val="tx1"/>
                          </a:solidFill>
                          <a:effectLst/>
                          <a:latin typeface="Arial" pitchFamily="34" charset="0"/>
                          <a:ea typeface="ＭＳ Ｐゴシック" pitchFamily="50" charset="-128"/>
                          <a:cs typeface="Arial" pitchFamily="34" charset="0"/>
                        </a:rPr>
                        <a:t>-1</a:t>
                      </a:r>
                      <a:r>
                        <a:rPr kumimoji="1" lang="en-US" altLang="ja-JP"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alpha val="69804"/>
                      </a:srgbClr>
                    </a:solid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Arial" pitchFamily="34" charset="0"/>
                          <a:ea typeface="ＭＳ 明朝" pitchFamily="17" charset="-128"/>
                          <a:cs typeface="Arial" pitchFamily="34" charset="0"/>
                        </a:rPr>
                        <a:t>12900-13200 </a:t>
                      </a:r>
                      <a:endParaRPr kumimoji="1" lang="ja-JP" altLang="ja-JP" sz="800" b="0" i="0" u="none" strike="noStrike" cap="none" normalizeH="0" baseline="0" dirty="0" smtClean="0">
                        <a:ln>
                          <a:noFill/>
                        </a:ln>
                        <a:solidFill>
                          <a:schemeClr val="tx1"/>
                        </a:solidFill>
                        <a:effectLst/>
                        <a:latin typeface="Arial" pitchFamily="34" charset="0"/>
                        <a:ea typeface="ＭＳ 明朝" pitchFamily="17" charset="-128"/>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alpha val="69804"/>
                      </a:srgbClr>
                    </a:solid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Arial" pitchFamily="34" charset="0"/>
                          <a:ea typeface="ＭＳ 明朝" pitchFamily="17" charset="-128"/>
                          <a:cs typeface="Arial" pitchFamily="34" charset="0"/>
                        </a:rPr>
                        <a:t>5800-6400  </a:t>
                      </a:r>
                      <a:endParaRPr kumimoji="1" lang="ja-JP" altLang="ja-JP" sz="800" b="0" i="0" u="none" strike="noStrike" cap="none" normalizeH="0" baseline="0" dirty="0" smtClean="0">
                        <a:ln>
                          <a:noFill/>
                        </a:ln>
                        <a:solidFill>
                          <a:schemeClr val="tx1"/>
                        </a:solidFill>
                        <a:effectLst/>
                        <a:latin typeface="Arial" pitchFamily="34" charset="0"/>
                        <a:ea typeface="ＭＳ 明朝" pitchFamily="17" charset="-128"/>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alpha val="69804"/>
                      </a:srgbClr>
                    </a:solid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Arial" pitchFamily="34" charset="0"/>
                          <a:ea typeface="ＭＳ 明朝" pitchFamily="17" charset="-128"/>
                          <a:cs typeface="Arial" pitchFamily="34" charset="0"/>
                        </a:rPr>
                        <a:t>4800-5200</a:t>
                      </a:r>
                      <a:endParaRPr kumimoji="1" lang="ja-JP" altLang="ja-JP" sz="800" b="0" i="0" u="none" strike="noStrike" cap="none" normalizeH="0" baseline="0" dirty="0" smtClean="0">
                        <a:ln>
                          <a:noFill/>
                        </a:ln>
                        <a:solidFill>
                          <a:schemeClr val="tx1"/>
                        </a:solidFill>
                        <a:effectLst/>
                        <a:latin typeface="Arial" pitchFamily="34" charset="0"/>
                        <a:ea typeface="ＭＳ 明朝" pitchFamily="17" charset="-128"/>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alpha val="69804"/>
                      </a:srgbClr>
                    </a:solid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Arial" pitchFamily="34" charset="0"/>
                          <a:ea typeface="ＭＳ 明朝" pitchFamily="17" charset="-128"/>
                          <a:cs typeface="Arial" pitchFamily="34" charset="0"/>
                        </a:rPr>
                        <a:t>700 -1800</a:t>
                      </a:r>
                      <a:endParaRPr kumimoji="1" lang="ja-JP" altLang="ja-JP" sz="800" b="0" i="0" u="none" strike="noStrike" cap="none" normalizeH="0" baseline="0" dirty="0" smtClean="0">
                        <a:ln>
                          <a:noFill/>
                        </a:ln>
                        <a:solidFill>
                          <a:schemeClr val="tx1"/>
                        </a:solidFill>
                        <a:effectLst/>
                        <a:latin typeface="Arial" pitchFamily="34" charset="0"/>
                        <a:ea typeface="ＭＳ 明朝" pitchFamily="17" charset="-128"/>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alpha val="69804"/>
                      </a:srgbClr>
                    </a:solidFill>
                  </a:tcPr>
                </a:tc>
              </a:tr>
              <a:tr h="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Resolution </a:t>
                      </a:r>
                      <a:r>
                        <a:rPr kumimoji="1" lang="ja-JP" altLang="en-US"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 </a:t>
                      </a:r>
                      <a:r>
                        <a:rPr kumimoji="1" lang="en-US" altLang="ja-JP"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(cm</a:t>
                      </a:r>
                      <a:r>
                        <a:rPr kumimoji="1" lang="en-US" altLang="ja-JP" sz="800" b="0" i="0" u="none" strike="noStrike" cap="none" normalizeH="0" baseline="30000" dirty="0" smtClean="0">
                          <a:ln>
                            <a:noFill/>
                          </a:ln>
                          <a:solidFill>
                            <a:schemeClr val="tx1"/>
                          </a:solidFill>
                          <a:effectLst/>
                          <a:latin typeface="Arial" pitchFamily="34" charset="0"/>
                          <a:ea typeface="ＭＳ Ｐゴシック" pitchFamily="50" charset="-128"/>
                          <a:cs typeface="Arial" pitchFamily="34" charset="0"/>
                        </a:rPr>
                        <a:t>-1</a:t>
                      </a:r>
                      <a:r>
                        <a:rPr kumimoji="1" lang="en-US" altLang="ja-JP"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alpha val="69804"/>
                      </a:srgb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0.5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alpha val="69804"/>
                      </a:srgb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0.2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alpha val="69804"/>
                      </a:srgb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0.2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alpha val="69804"/>
                      </a:srgb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0.2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alpha val="69804"/>
                      </a:srgbClr>
                    </a:solidFill>
                  </a:tcPr>
                </a:tc>
              </a:tr>
              <a:tr h="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Detector</a:t>
                      </a:r>
                      <a:endParaRPr kumimoji="1" lang="ja-JP" altLang="en-US"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alpha val="69804"/>
                      </a:srgb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Si</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alpha val="69804"/>
                      </a:srgb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InGaAs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alpha val="69804"/>
                      </a:srgb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InGaAs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alpha val="69804"/>
                      </a:srgb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PC-MCT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alpha val="69804"/>
                      </a:srgbClr>
                    </a:solidFill>
                  </a:tcPr>
                </a:tc>
              </a:tr>
              <a:tr h="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SNR(prelaunch)(Measured</a:t>
                      </a:r>
                      <a:r>
                        <a:rPr kumimoji="1" lang="ja-JP" altLang="en-US"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alpha val="69804"/>
                      </a:srgb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&gt;340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alpha val="69804"/>
                      </a:srgb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&gt;320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alpha val="69804"/>
                      </a:srgb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&gt;410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alpha val="69804"/>
                      </a:srgb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&gt;280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alpha val="69804"/>
                      </a:srgbClr>
                    </a:solidFill>
                  </a:tcPr>
                </a:tc>
              </a:tr>
              <a:tr h="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Onboard Calibration</a:t>
                      </a:r>
                      <a:endParaRPr kumimoji="1" lang="ja-JP" altLang="en-US"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alpha val="69804"/>
                      </a:srgbClr>
                    </a:solidFill>
                  </a:tcPr>
                </a:tc>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Solar irradiance, Deep Space, </a:t>
                      </a:r>
                    </a:p>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Lunar</a:t>
                      </a:r>
                      <a:r>
                        <a:rPr kumimoji="1" lang="ja-JP" altLang="en-US"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a:t>
                      </a:r>
                      <a:r>
                        <a:rPr kumimoji="1" lang="en-US" altLang="ja-JP"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radiance</a:t>
                      </a:r>
                      <a:r>
                        <a:rPr kumimoji="1" lang="ja-JP" altLang="en-US"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 </a:t>
                      </a:r>
                      <a:r>
                        <a:rPr kumimoji="1" lang="en-US" altLang="ja-JP"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Diode laser(ILS)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alpha val="69804"/>
                      </a:srgbClr>
                    </a:solidFill>
                  </a:tcPr>
                </a:tc>
                <a:tc hMerge="1">
                  <a:txBody>
                    <a:bodyPr/>
                    <a:lstStyle/>
                    <a:p>
                      <a:endParaRPr kumimoji="1" lang="ja-JP" altLang="en-US"/>
                    </a:p>
                  </a:txBody>
                  <a:tcPr/>
                </a:tc>
                <a:tc hMerge="1">
                  <a:txBody>
                    <a:bodyPr/>
                    <a:lstStyle/>
                    <a:p>
                      <a:endParaRPr kumimoji="1" lang="ja-JP" alt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Black body, </a:t>
                      </a:r>
                    </a:p>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deep space (Radiance)</a:t>
                      </a:r>
                      <a:endParaRPr kumimoji="1" lang="ja-JP" altLang="en-US"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alpha val="69804"/>
                      </a:srgbClr>
                    </a:solidFill>
                  </a:tcPr>
                </a:tc>
              </a:tr>
            </a:tbl>
          </a:graphicData>
        </a:graphic>
      </p:graphicFrame>
      <p:sp>
        <p:nvSpPr>
          <p:cNvPr id="10" name="正方形/長方形 9"/>
          <p:cNvSpPr/>
          <p:nvPr/>
        </p:nvSpPr>
        <p:spPr>
          <a:xfrm>
            <a:off x="-36490" y="6211668"/>
            <a:ext cx="4953000" cy="523220"/>
          </a:xfrm>
          <a:prstGeom prst="rect">
            <a:avLst/>
          </a:prstGeom>
        </p:spPr>
        <p:txBody>
          <a:bodyPr>
            <a:spAutoFit/>
          </a:bodyPr>
          <a:lstStyle/>
          <a:p>
            <a:r>
              <a:rPr lang="en-US" altLang="ja-JP" sz="1400" dirty="0">
                <a:solidFill>
                  <a:schemeClr val="tx1"/>
                </a:solidFill>
              </a:rPr>
              <a:t>Thermal And Near infrared Sensor for carbon </a:t>
            </a:r>
            <a:r>
              <a:rPr lang="en-US" altLang="ja-JP" sz="1400" dirty="0" smtClean="0">
                <a:solidFill>
                  <a:schemeClr val="tx1"/>
                </a:solidFill>
              </a:rPr>
              <a:t>Observation (TANSO-FTS)</a:t>
            </a:r>
            <a:endParaRPr lang="en-US" altLang="ja-JP" sz="1400" dirty="0">
              <a:solidFill>
                <a:schemeClr val="tx1"/>
              </a:solidFill>
            </a:endParaRPr>
          </a:p>
        </p:txBody>
      </p:sp>
    </p:spTree>
    <p:extLst>
      <p:ext uri="{BB962C8B-B14F-4D97-AF65-F5344CB8AC3E}">
        <p14:creationId xmlns:p14="http://schemas.microsoft.com/office/powerpoint/2010/main" val="13537453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141829" y="1254625"/>
            <a:ext cx="5602442" cy="3005782"/>
          </a:xfrm>
          <a:prstGeom prst="rect">
            <a:avLst/>
          </a:prstGeom>
        </p:spPr>
      </p:pic>
      <p:sp>
        <p:nvSpPr>
          <p:cNvPr id="2" name="タイトル 1"/>
          <p:cNvSpPr>
            <a:spLocks noGrp="1"/>
          </p:cNvSpPr>
          <p:nvPr>
            <p:ph type="title"/>
          </p:nvPr>
        </p:nvSpPr>
        <p:spPr>
          <a:xfrm>
            <a:off x="322447" y="233584"/>
            <a:ext cx="7851629" cy="633046"/>
          </a:xfrm>
        </p:spPr>
        <p:txBody>
          <a:bodyPr/>
          <a:lstStyle/>
          <a:p>
            <a:r>
              <a:rPr lang="en-US" altLang="ja-JP" sz="1400" dirty="0">
                <a:latin typeface="Arial Unicode MS" panose="020B0604020202020204" pitchFamily="50" charset="-128"/>
                <a:ea typeface="Arial Unicode MS" panose="020B0604020202020204" pitchFamily="50" charset="-128"/>
                <a:cs typeface="Arial Unicode MS" panose="020B0604020202020204" pitchFamily="50" charset="-128"/>
              </a:rPr>
              <a:t>GHG</a:t>
            </a:r>
            <a:r>
              <a:rPr lang="ja-JP" altLang="en-US" sz="1400" dirty="0">
                <a:latin typeface="Arial Unicode MS" panose="020B0604020202020204" pitchFamily="50" charset="-128"/>
                <a:ea typeface="Arial Unicode MS" panose="020B0604020202020204" pitchFamily="50" charset="-128"/>
                <a:cs typeface="Arial Unicode MS" panose="020B0604020202020204" pitchFamily="50" charset="-128"/>
              </a:rPr>
              <a:t> </a:t>
            </a:r>
            <a:r>
              <a:rPr lang="en-US" altLang="ja-JP" sz="1400" dirty="0">
                <a:latin typeface="Arial Unicode MS" panose="020B0604020202020204" pitchFamily="50" charset="-128"/>
                <a:ea typeface="Arial Unicode MS" panose="020B0604020202020204" pitchFamily="50" charset="-128"/>
                <a:cs typeface="Arial Unicode MS" panose="020B0604020202020204" pitchFamily="50" charset="-128"/>
              </a:rPr>
              <a:t>trend </a:t>
            </a:r>
            <a:r>
              <a:rPr lang="en-US" altLang="ja-JP" sz="1400" dirty="0" smtClean="0">
                <a:latin typeface="Arial Unicode MS" panose="020B0604020202020204" pitchFamily="50" charset="-128"/>
                <a:ea typeface="Arial Unicode MS" panose="020B0604020202020204" pitchFamily="50" charset="-128"/>
                <a:cs typeface="Arial Unicode MS" panose="020B0604020202020204" pitchFamily="50" charset="-128"/>
              </a:rPr>
              <a:t>viewer 8 year data of selected target </a:t>
            </a:r>
            <a:r>
              <a:rPr lang="en-US" altLang="ja-JP" sz="1400" dirty="0">
                <a:latin typeface="Arial Unicode MS" panose="020B0604020202020204" pitchFamily="50" charset="-128"/>
                <a:ea typeface="Arial Unicode MS" panose="020B0604020202020204" pitchFamily="50" charset="-128"/>
                <a:cs typeface="Arial Unicode MS" panose="020B0604020202020204" pitchFamily="50" charset="-128"/>
              </a:rPr>
              <a:t>points</a:t>
            </a:r>
            <a:r>
              <a:rPr lang="en-US" altLang="ja-JP" sz="1800" dirty="0">
                <a:latin typeface="Arial Unicode MS" panose="020B0604020202020204" pitchFamily="50" charset="-128"/>
                <a:ea typeface="Arial Unicode MS" panose="020B0604020202020204" pitchFamily="50" charset="-128"/>
                <a:cs typeface="Arial Unicode MS" panose="020B0604020202020204" pitchFamily="50" charset="-128"/>
              </a:rPr>
              <a:t/>
            </a:r>
            <a:br>
              <a:rPr lang="en-US" altLang="ja-JP" sz="1800" dirty="0">
                <a:latin typeface="Arial Unicode MS" panose="020B0604020202020204" pitchFamily="50" charset="-128"/>
                <a:ea typeface="Arial Unicode MS" panose="020B0604020202020204" pitchFamily="50" charset="-128"/>
                <a:cs typeface="Arial Unicode MS" panose="020B0604020202020204" pitchFamily="50" charset="-128"/>
              </a:rPr>
            </a:br>
            <a:r>
              <a:rPr lang="en-US" altLang="ja-JP" sz="1800" dirty="0" smtClean="0">
                <a:latin typeface="Arial Unicode MS" panose="020B0604020202020204" pitchFamily="50" charset="-128"/>
                <a:ea typeface="Arial Unicode MS" panose="020B0604020202020204" pitchFamily="50" charset="-128"/>
                <a:cs typeface="Arial Unicode MS" panose="020B0604020202020204" pitchFamily="50" charset="-128"/>
              </a:rPr>
              <a:t/>
            </a:r>
            <a:br>
              <a:rPr lang="en-US" altLang="ja-JP" sz="1800" dirty="0" smtClean="0">
                <a:latin typeface="Arial Unicode MS" panose="020B0604020202020204" pitchFamily="50" charset="-128"/>
                <a:ea typeface="Arial Unicode MS" panose="020B0604020202020204" pitchFamily="50" charset="-128"/>
                <a:cs typeface="Arial Unicode MS" panose="020B0604020202020204" pitchFamily="50" charset="-128"/>
              </a:rPr>
            </a:br>
            <a:r>
              <a:rPr lang="en-US" altLang="ja-JP" sz="1400" dirty="0" smtClean="0">
                <a:latin typeface="Arial Unicode MS" panose="020B0604020202020204" pitchFamily="50" charset="-128"/>
                <a:ea typeface="Arial Unicode MS" panose="020B0604020202020204" pitchFamily="50" charset="-128"/>
                <a:cs typeface="Arial Unicode MS" panose="020B0604020202020204" pitchFamily="50" charset="-128"/>
              </a:rPr>
              <a:t>CMS </a:t>
            </a:r>
            <a:r>
              <a:rPr lang="en-US" altLang="ja-JP" sz="1400" dirty="0">
                <a:latin typeface="Arial Unicode MS" panose="020B0604020202020204" pitchFamily="50" charset="-128"/>
                <a:ea typeface="Arial Unicode MS" panose="020B0604020202020204" pitchFamily="50" charset="-128"/>
                <a:cs typeface="Arial Unicode MS" panose="020B0604020202020204" pitchFamily="50" charset="-128"/>
              </a:rPr>
              <a:t>(Carbon Monitoring System) Methane (CH4) Flux for North </a:t>
            </a:r>
            <a:r>
              <a:rPr lang="en-US" altLang="ja-JP" sz="1400" dirty="0" smtClean="0">
                <a:latin typeface="Arial Unicode MS" panose="020B0604020202020204" pitchFamily="50" charset="-128"/>
                <a:ea typeface="Arial Unicode MS" panose="020B0604020202020204" pitchFamily="50" charset="-128"/>
                <a:cs typeface="Arial Unicode MS" panose="020B0604020202020204" pitchFamily="50" charset="-128"/>
              </a:rPr>
              <a:t>America  </a:t>
            </a:r>
            <a:r>
              <a:rPr lang="en-US" altLang="ja-JP" sz="1200" dirty="0">
                <a:latin typeface="Arial Unicode MS" panose="020B0604020202020204" pitchFamily="50" charset="-128"/>
                <a:ea typeface="Arial Unicode MS" panose="020B0604020202020204" pitchFamily="50" charset="-128"/>
                <a:cs typeface="Arial Unicode MS" panose="020B0604020202020204" pitchFamily="50" charset="-128"/>
              </a:rPr>
              <a:t>0.5 degree x 0.667 degree</a:t>
            </a:r>
            <a:endParaRPr lang="ja-JP" altLang="en-US" sz="1200" dirty="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29" name="正方形/長方形 28"/>
          <p:cNvSpPr/>
          <p:nvPr/>
        </p:nvSpPr>
        <p:spPr>
          <a:xfrm>
            <a:off x="44657" y="3644836"/>
            <a:ext cx="6174099" cy="276999"/>
          </a:xfrm>
          <a:prstGeom prst="rect">
            <a:avLst/>
          </a:prstGeom>
        </p:spPr>
        <p:txBody>
          <a:bodyPr wrap="square">
            <a:spAutoFit/>
          </a:bodyPr>
          <a:lstStyle/>
          <a:p>
            <a:r>
              <a:rPr lang="en-US" altLang="ja-JP" sz="1200" dirty="0">
                <a:solidFill>
                  <a:schemeClr val="bg1"/>
                </a:solidFill>
              </a:rPr>
              <a:t>http://</a:t>
            </a:r>
            <a:r>
              <a:rPr lang="en-US" altLang="ja-JP" sz="1200" dirty="0" smtClean="0">
                <a:solidFill>
                  <a:schemeClr val="bg1"/>
                </a:solidFill>
              </a:rPr>
              <a:t>www.eorc.jaxa.jp/GOSAT/CO2_monitor/index.html</a:t>
            </a:r>
            <a:endParaRPr lang="en-US" altLang="ja-JP" sz="1200" dirty="0">
              <a:solidFill>
                <a:schemeClr val="bg1"/>
              </a:solidFill>
            </a:endParaRPr>
          </a:p>
        </p:txBody>
      </p:sp>
      <p:sp>
        <p:nvSpPr>
          <p:cNvPr id="7" name="正方形/長方形 6"/>
          <p:cNvSpPr/>
          <p:nvPr/>
        </p:nvSpPr>
        <p:spPr>
          <a:xfrm>
            <a:off x="6079911" y="2985981"/>
            <a:ext cx="1245624" cy="369332"/>
          </a:xfrm>
          <a:prstGeom prst="rect">
            <a:avLst/>
          </a:prstGeom>
        </p:spPr>
        <p:txBody>
          <a:bodyPr wrap="square">
            <a:spAutoFit/>
          </a:bodyPr>
          <a:lstStyle/>
          <a:p>
            <a:pPr algn="ctr"/>
            <a:r>
              <a:rPr lang="en-US" altLang="ja-JP" sz="1800" dirty="0" smtClean="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rPr>
              <a:t>July 2017</a:t>
            </a:r>
            <a:endParaRPr lang="en-US" altLang="ja-JP" sz="1800" dirty="0">
              <a:solidFill>
                <a:schemeClr val="tx1"/>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8" name="正方形/長方形 7"/>
          <p:cNvSpPr/>
          <p:nvPr/>
        </p:nvSpPr>
        <p:spPr>
          <a:xfrm>
            <a:off x="5848068" y="3394059"/>
            <a:ext cx="1997347" cy="230832"/>
          </a:xfrm>
          <a:prstGeom prst="rect">
            <a:avLst/>
          </a:prstGeom>
        </p:spPr>
        <p:txBody>
          <a:bodyPr wrap="square">
            <a:spAutoFit/>
          </a:bodyPr>
          <a:lstStyle/>
          <a:p>
            <a:r>
              <a:rPr lang="en-US" altLang="ja-JP" sz="900" dirty="0">
                <a:solidFill>
                  <a:schemeClr val="tx1"/>
                </a:solidFill>
              </a:rPr>
              <a:t>https://mirador.gsfc.nasa.gov/</a:t>
            </a:r>
          </a:p>
        </p:txBody>
      </p:sp>
      <p:grpSp>
        <p:nvGrpSpPr>
          <p:cNvPr id="9" name="グループ化 8"/>
          <p:cNvGrpSpPr/>
          <p:nvPr/>
        </p:nvGrpSpPr>
        <p:grpSpPr>
          <a:xfrm>
            <a:off x="4006144" y="3644836"/>
            <a:ext cx="5236397" cy="2984553"/>
            <a:chOff x="1057105" y="2778481"/>
            <a:chExt cx="5916188" cy="3586015"/>
          </a:xfrm>
        </p:grpSpPr>
        <p:pic>
          <p:nvPicPr>
            <p:cNvPr id="10" name="Picture 2" descr="C:\Users\KATAOK~1.FUM\AppData\Local\Temp\ffftp00001cc4\file\CH4_flux_201007.nc_ALL.png"/>
            <p:cNvPicPr>
              <a:picLocks noChangeAspect="1" noChangeArrowheads="1"/>
            </p:cNvPicPr>
            <p:nvPr/>
          </p:nvPicPr>
          <p:blipFill>
            <a:blip r:embed="rId3" cstate="print"/>
            <a:srcRect/>
            <a:stretch>
              <a:fillRect/>
            </a:stretch>
          </p:blipFill>
          <p:spPr bwMode="auto">
            <a:xfrm>
              <a:off x="1127636" y="2778481"/>
              <a:ext cx="5845657" cy="3564425"/>
            </a:xfrm>
            <a:prstGeom prst="rect">
              <a:avLst/>
            </a:prstGeom>
            <a:noFill/>
          </p:spPr>
        </p:pic>
        <p:sp>
          <p:nvSpPr>
            <p:cNvPr id="11" name="テキスト ボックス 10"/>
            <p:cNvSpPr txBox="1"/>
            <p:nvPr/>
          </p:nvSpPr>
          <p:spPr>
            <a:xfrm>
              <a:off x="1112737" y="3649019"/>
              <a:ext cx="476412" cy="261610"/>
            </a:xfrm>
            <a:prstGeom prst="rect">
              <a:avLst/>
            </a:prstGeom>
            <a:solidFill>
              <a:schemeClr val="bg1"/>
            </a:solidFill>
          </p:spPr>
          <p:txBody>
            <a:bodyPr wrap="none" rtlCol="0">
              <a:spAutoFit/>
            </a:bodyPr>
            <a:lstStyle/>
            <a:p>
              <a:r>
                <a:rPr lang="en-US" altLang="ja-JP" sz="1100" dirty="0" smtClean="0">
                  <a:solidFill>
                    <a:schemeClr val="tx1"/>
                  </a:solidFill>
                </a:rPr>
                <a:t>Coal</a:t>
              </a:r>
              <a:endParaRPr kumimoji="1" lang="ja-JP" altLang="en-US" sz="1100" dirty="0">
                <a:solidFill>
                  <a:schemeClr val="tx1"/>
                </a:solidFill>
              </a:endParaRPr>
            </a:p>
          </p:txBody>
        </p:sp>
        <p:sp>
          <p:nvSpPr>
            <p:cNvPr id="12" name="テキスト ボックス 11"/>
            <p:cNvSpPr txBox="1"/>
            <p:nvPr/>
          </p:nvSpPr>
          <p:spPr>
            <a:xfrm>
              <a:off x="3062821" y="3671180"/>
              <a:ext cx="772969" cy="261610"/>
            </a:xfrm>
            <a:prstGeom prst="rect">
              <a:avLst/>
            </a:prstGeom>
            <a:solidFill>
              <a:schemeClr val="bg1"/>
            </a:solidFill>
          </p:spPr>
          <p:txBody>
            <a:bodyPr wrap="none" rtlCol="0">
              <a:spAutoFit/>
            </a:bodyPr>
            <a:lstStyle/>
            <a:p>
              <a:r>
                <a:rPr lang="en-US" altLang="ja-JP" sz="1100" dirty="0" smtClean="0">
                  <a:solidFill>
                    <a:schemeClr val="tx1"/>
                  </a:solidFill>
                </a:rPr>
                <a:t>Livestock</a:t>
              </a:r>
              <a:endParaRPr kumimoji="1" lang="ja-JP" altLang="en-US" sz="1100" dirty="0">
                <a:solidFill>
                  <a:schemeClr val="tx1"/>
                </a:solidFill>
              </a:endParaRPr>
            </a:p>
          </p:txBody>
        </p:sp>
        <p:sp>
          <p:nvSpPr>
            <p:cNvPr id="13" name="テキスト ボックス 12"/>
            <p:cNvSpPr txBox="1"/>
            <p:nvPr/>
          </p:nvSpPr>
          <p:spPr>
            <a:xfrm>
              <a:off x="4807421" y="3607685"/>
              <a:ext cx="744078" cy="261610"/>
            </a:xfrm>
            <a:prstGeom prst="rect">
              <a:avLst/>
            </a:prstGeom>
            <a:solidFill>
              <a:schemeClr val="bg1"/>
            </a:solidFill>
          </p:spPr>
          <p:txBody>
            <a:bodyPr wrap="square" rtlCol="0">
              <a:spAutoFit/>
            </a:bodyPr>
            <a:lstStyle/>
            <a:p>
              <a:r>
                <a:rPr lang="en-US" altLang="ja-JP" sz="1100" dirty="0" smtClean="0">
                  <a:solidFill>
                    <a:schemeClr val="tx1"/>
                  </a:solidFill>
                </a:rPr>
                <a:t>Oil /Gas</a:t>
              </a:r>
              <a:endParaRPr kumimoji="1" lang="ja-JP" altLang="en-US" sz="1100" dirty="0">
                <a:solidFill>
                  <a:schemeClr val="tx1"/>
                </a:solidFill>
              </a:endParaRPr>
            </a:p>
          </p:txBody>
        </p:sp>
        <p:sp>
          <p:nvSpPr>
            <p:cNvPr id="14" name="テキスト ボックス 13"/>
            <p:cNvSpPr txBox="1"/>
            <p:nvPr/>
          </p:nvSpPr>
          <p:spPr>
            <a:xfrm>
              <a:off x="4680589" y="6102886"/>
              <a:ext cx="1085531" cy="261610"/>
            </a:xfrm>
            <a:prstGeom prst="rect">
              <a:avLst/>
            </a:prstGeom>
            <a:solidFill>
              <a:schemeClr val="bg1"/>
            </a:solidFill>
          </p:spPr>
          <p:txBody>
            <a:bodyPr wrap="square" rtlCol="0">
              <a:spAutoFit/>
            </a:bodyPr>
            <a:lstStyle/>
            <a:p>
              <a:r>
                <a:rPr lang="en-US" altLang="ja-JP" sz="1100" dirty="0" smtClean="0">
                  <a:solidFill>
                    <a:schemeClr val="tx1"/>
                  </a:solidFill>
                </a:rPr>
                <a:t>Total</a:t>
              </a:r>
              <a:endParaRPr kumimoji="1" lang="ja-JP" altLang="en-US" sz="1100" dirty="0">
                <a:solidFill>
                  <a:schemeClr val="tx1"/>
                </a:solidFill>
              </a:endParaRPr>
            </a:p>
          </p:txBody>
        </p:sp>
        <p:sp>
          <p:nvSpPr>
            <p:cNvPr id="15" name="テキスト ボックス 14"/>
            <p:cNvSpPr txBox="1"/>
            <p:nvPr/>
          </p:nvSpPr>
          <p:spPr>
            <a:xfrm>
              <a:off x="1057105" y="4834359"/>
              <a:ext cx="428322" cy="261610"/>
            </a:xfrm>
            <a:prstGeom prst="rect">
              <a:avLst/>
            </a:prstGeom>
            <a:solidFill>
              <a:schemeClr val="bg1"/>
            </a:solidFill>
          </p:spPr>
          <p:txBody>
            <a:bodyPr wrap="none" rtlCol="0">
              <a:spAutoFit/>
            </a:bodyPr>
            <a:lstStyle/>
            <a:p>
              <a:r>
                <a:rPr lang="en-US" altLang="ja-JP" sz="1100" dirty="0" smtClean="0">
                  <a:solidFill>
                    <a:schemeClr val="tx1"/>
                  </a:solidFill>
                </a:rPr>
                <a:t>Fire</a:t>
              </a:r>
              <a:endParaRPr kumimoji="1" lang="ja-JP" altLang="en-US" sz="1100" dirty="0">
                <a:solidFill>
                  <a:schemeClr val="tx1"/>
                </a:solidFill>
              </a:endParaRPr>
            </a:p>
          </p:txBody>
        </p:sp>
        <p:sp>
          <p:nvSpPr>
            <p:cNvPr id="16" name="テキスト ボックス 15"/>
            <p:cNvSpPr txBox="1"/>
            <p:nvPr/>
          </p:nvSpPr>
          <p:spPr>
            <a:xfrm>
              <a:off x="3062821" y="4825488"/>
              <a:ext cx="468398" cy="261610"/>
            </a:xfrm>
            <a:prstGeom prst="rect">
              <a:avLst/>
            </a:prstGeom>
            <a:solidFill>
              <a:schemeClr val="bg1"/>
            </a:solidFill>
          </p:spPr>
          <p:txBody>
            <a:bodyPr wrap="none" rtlCol="0">
              <a:spAutoFit/>
            </a:bodyPr>
            <a:lstStyle/>
            <a:p>
              <a:r>
                <a:rPr lang="en-US" altLang="ja-JP" sz="1100" dirty="0" smtClean="0">
                  <a:solidFill>
                    <a:schemeClr val="tx1"/>
                  </a:solidFill>
                </a:rPr>
                <a:t>Rice</a:t>
              </a:r>
              <a:endParaRPr kumimoji="1" lang="ja-JP" altLang="en-US" sz="1100" dirty="0">
                <a:solidFill>
                  <a:schemeClr val="tx1"/>
                </a:solidFill>
              </a:endParaRPr>
            </a:p>
          </p:txBody>
        </p:sp>
        <p:sp>
          <p:nvSpPr>
            <p:cNvPr id="17" name="テキスト ボックス 16"/>
            <p:cNvSpPr txBox="1"/>
            <p:nvPr/>
          </p:nvSpPr>
          <p:spPr>
            <a:xfrm>
              <a:off x="4838521" y="4893341"/>
              <a:ext cx="583814" cy="261610"/>
            </a:xfrm>
            <a:prstGeom prst="rect">
              <a:avLst/>
            </a:prstGeom>
            <a:solidFill>
              <a:schemeClr val="bg1"/>
            </a:solidFill>
          </p:spPr>
          <p:txBody>
            <a:bodyPr wrap="none" rtlCol="0">
              <a:spAutoFit/>
            </a:bodyPr>
            <a:lstStyle/>
            <a:p>
              <a:r>
                <a:rPr lang="en-US" altLang="ja-JP" sz="1100" dirty="0" smtClean="0">
                  <a:solidFill>
                    <a:schemeClr val="tx1"/>
                  </a:solidFill>
                </a:rPr>
                <a:t>Waste</a:t>
              </a:r>
              <a:endParaRPr kumimoji="1" lang="ja-JP" altLang="en-US" sz="1100" dirty="0">
                <a:solidFill>
                  <a:schemeClr val="tx1"/>
                </a:solidFill>
              </a:endParaRPr>
            </a:p>
          </p:txBody>
        </p:sp>
        <p:sp>
          <p:nvSpPr>
            <p:cNvPr id="18" name="テキスト ボックス 17"/>
            <p:cNvSpPr txBox="1"/>
            <p:nvPr/>
          </p:nvSpPr>
          <p:spPr>
            <a:xfrm>
              <a:off x="1195190" y="6019699"/>
              <a:ext cx="702436" cy="261610"/>
            </a:xfrm>
            <a:prstGeom prst="rect">
              <a:avLst/>
            </a:prstGeom>
            <a:solidFill>
              <a:schemeClr val="bg1"/>
            </a:solidFill>
          </p:spPr>
          <p:txBody>
            <a:bodyPr wrap="none" rtlCol="0">
              <a:spAutoFit/>
            </a:bodyPr>
            <a:lstStyle/>
            <a:p>
              <a:r>
                <a:rPr lang="en-US" altLang="ja-JP" sz="1100" dirty="0" smtClean="0">
                  <a:solidFill>
                    <a:schemeClr val="tx1"/>
                  </a:solidFill>
                </a:rPr>
                <a:t>Wetland</a:t>
              </a:r>
              <a:endParaRPr kumimoji="1" lang="ja-JP" altLang="en-US" sz="1100" dirty="0">
                <a:solidFill>
                  <a:schemeClr val="tx1"/>
                </a:solidFill>
              </a:endParaRPr>
            </a:p>
          </p:txBody>
        </p:sp>
        <p:sp>
          <p:nvSpPr>
            <p:cNvPr id="19" name="テキスト ボックス 18"/>
            <p:cNvSpPr txBox="1"/>
            <p:nvPr/>
          </p:nvSpPr>
          <p:spPr>
            <a:xfrm>
              <a:off x="2958163" y="6050259"/>
              <a:ext cx="535724" cy="261610"/>
            </a:xfrm>
            <a:prstGeom prst="rect">
              <a:avLst/>
            </a:prstGeom>
            <a:solidFill>
              <a:schemeClr val="bg1"/>
            </a:solidFill>
          </p:spPr>
          <p:txBody>
            <a:bodyPr wrap="none" rtlCol="0">
              <a:spAutoFit/>
            </a:bodyPr>
            <a:lstStyle/>
            <a:p>
              <a:r>
                <a:rPr lang="en-US" altLang="ja-JP" sz="1100" dirty="0" smtClean="0">
                  <a:solidFill>
                    <a:schemeClr val="tx1"/>
                  </a:solidFill>
                </a:rPr>
                <a:t>Other</a:t>
              </a:r>
              <a:endParaRPr kumimoji="1" lang="ja-JP" altLang="en-US" sz="1100" dirty="0">
                <a:solidFill>
                  <a:schemeClr val="tx1"/>
                </a:solidFill>
              </a:endParaRPr>
            </a:p>
          </p:txBody>
        </p:sp>
      </p:grpSp>
      <p:grpSp>
        <p:nvGrpSpPr>
          <p:cNvPr id="20" name="グループ化 19"/>
          <p:cNvGrpSpPr/>
          <p:nvPr/>
        </p:nvGrpSpPr>
        <p:grpSpPr>
          <a:xfrm>
            <a:off x="7662112" y="2933094"/>
            <a:ext cx="1845739" cy="674819"/>
            <a:chOff x="6878689" y="5470497"/>
            <a:chExt cx="2085354" cy="810812"/>
          </a:xfrm>
        </p:grpSpPr>
        <p:pic>
          <p:nvPicPr>
            <p:cNvPr id="21" name="Picture 3" descr="C:\Users\KATAOK~1.FUM\AppData\Local\Temp\ffftp00001cc4\file\colorbar_ch4.png"/>
            <p:cNvPicPr>
              <a:picLocks noChangeAspect="1" noChangeArrowheads="1"/>
            </p:cNvPicPr>
            <p:nvPr/>
          </p:nvPicPr>
          <p:blipFill>
            <a:blip r:embed="rId4" cstate="print"/>
            <a:srcRect/>
            <a:stretch>
              <a:fillRect/>
            </a:stretch>
          </p:blipFill>
          <p:spPr bwMode="auto">
            <a:xfrm rot="5400000">
              <a:off x="7581362" y="4767824"/>
              <a:ext cx="680007" cy="2085354"/>
            </a:xfrm>
            <a:prstGeom prst="rect">
              <a:avLst/>
            </a:prstGeom>
            <a:noFill/>
          </p:spPr>
        </p:pic>
        <p:sp>
          <p:nvSpPr>
            <p:cNvPr id="22" name="テキスト ボックス 21"/>
            <p:cNvSpPr txBox="1"/>
            <p:nvPr/>
          </p:nvSpPr>
          <p:spPr>
            <a:xfrm>
              <a:off x="7085788" y="6019699"/>
              <a:ext cx="1635384" cy="261610"/>
            </a:xfrm>
            <a:prstGeom prst="rect">
              <a:avLst/>
            </a:prstGeom>
            <a:solidFill>
              <a:schemeClr val="bg1"/>
            </a:solidFill>
          </p:spPr>
          <p:txBody>
            <a:bodyPr wrap="none" rtlCol="0">
              <a:spAutoFit/>
            </a:bodyPr>
            <a:lstStyle/>
            <a:p>
              <a:r>
                <a:rPr lang="en-US" altLang="ja-JP" sz="1100" dirty="0" smtClean="0">
                  <a:solidFill>
                    <a:schemeClr val="tx1"/>
                  </a:solidFill>
                  <a:latin typeface="+mj-ea"/>
                  <a:ea typeface="+mj-ea"/>
                </a:rPr>
                <a:t>CH4 emission (Gg/year</a:t>
              </a:r>
              <a:r>
                <a:rPr lang="ja-JP" altLang="en-US" sz="1100" dirty="0" smtClean="0">
                  <a:solidFill>
                    <a:schemeClr val="tx1"/>
                  </a:solidFill>
                  <a:latin typeface="+mj-ea"/>
                  <a:ea typeface="+mj-ea"/>
                </a:rPr>
                <a:t>）</a:t>
              </a:r>
              <a:endParaRPr kumimoji="1" lang="ja-JP" altLang="en-US" sz="1100" dirty="0">
                <a:solidFill>
                  <a:schemeClr val="tx1"/>
                </a:solidFill>
                <a:latin typeface="+mj-ea"/>
                <a:ea typeface="+mj-ea"/>
              </a:endParaRPr>
            </a:p>
          </p:txBody>
        </p:sp>
      </p:grpSp>
      <p:sp>
        <p:nvSpPr>
          <p:cNvPr id="3" name="正方形/長方形 2"/>
          <p:cNvSpPr/>
          <p:nvPr/>
        </p:nvSpPr>
        <p:spPr>
          <a:xfrm>
            <a:off x="5688764" y="1261735"/>
            <a:ext cx="4138935" cy="1600438"/>
          </a:xfrm>
          <a:prstGeom prst="rect">
            <a:avLst/>
          </a:prstGeom>
        </p:spPr>
        <p:txBody>
          <a:bodyPr wrap="square">
            <a:spAutoFit/>
          </a:bodyPr>
          <a:lstStyle/>
          <a:p>
            <a:r>
              <a:rPr lang="en-US" altLang="ja-JP" sz="1400" dirty="0" smtClean="0">
                <a:solidFill>
                  <a:schemeClr val="tx1"/>
                </a:solidFill>
              </a:rPr>
              <a:t>NASA GES DISC</a:t>
            </a:r>
          </a:p>
          <a:p>
            <a:r>
              <a:rPr lang="en-US" altLang="ja-JP" sz="1400" dirty="0" smtClean="0">
                <a:solidFill>
                  <a:schemeClr val="tx1"/>
                </a:solidFill>
              </a:rPr>
              <a:t>The </a:t>
            </a:r>
            <a:r>
              <a:rPr lang="en-US" altLang="ja-JP" sz="1400" dirty="0">
                <a:solidFill>
                  <a:schemeClr val="tx1"/>
                </a:solidFill>
              </a:rPr>
              <a:t>CMS Methane (CH4) Flux for North America data set contains estimates of methane emission in North America based on an inversion of the GEOS-</a:t>
            </a:r>
            <a:r>
              <a:rPr lang="en-US" altLang="ja-JP" sz="1400" dirty="0" err="1">
                <a:solidFill>
                  <a:schemeClr val="tx1"/>
                </a:solidFill>
              </a:rPr>
              <a:t>Chem</a:t>
            </a:r>
            <a:r>
              <a:rPr lang="en-US" altLang="ja-JP" sz="1400" dirty="0">
                <a:solidFill>
                  <a:schemeClr val="tx1"/>
                </a:solidFill>
              </a:rPr>
              <a:t> chemical transport model constrained by Greenhouse Gases Observing SATellite (GOSAT) observations . </a:t>
            </a:r>
            <a:endParaRPr lang="ja-JP" altLang="en-US" sz="1400" dirty="0">
              <a:solidFill>
                <a:schemeClr val="tx1"/>
              </a:solidFill>
            </a:endParaRPr>
          </a:p>
        </p:txBody>
      </p:sp>
      <p:pic>
        <p:nvPicPr>
          <p:cNvPr id="23" name="図 22"/>
          <p:cNvPicPr>
            <a:picLocks noChangeAspect="1"/>
          </p:cNvPicPr>
          <p:nvPr/>
        </p:nvPicPr>
        <p:blipFill>
          <a:blip r:embed="rId5"/>
          <a:stretch>
            <a:fillRect/>
          </a:stretch>
        </p:blipFill>
        <p:spPr>
          <a:xfrm>
            <a:off x="207593" y="4255898"/>
            <a:ext cx="3563331" cy="2329691"/>
          </a:xfrm>
          <a:prstGeom prst="rect">
            <a:avLst/>
          </a:prstGeom>
        </p:spPr>
      </p:pic>
    </p:spTree>
    <p:extLst>
      <p:ext uri="{BB962C8B-B14F-4D97-AF65-F5344CB8AC3E}">
        <p14:creationId xmlns:p14="http://schemas.microsoft.com/office/powerpoint/2010/main" val="21843121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436" y="-103475"/>
            <a:ext cx="9976241" cy="6961475"/>
          </a:xfrm>
          <a:prstGeom prst="rect">
            <a:avLst/>
          </a:prstGeom>
        </p:spPr>
      </p:pic>
      <p:sp>
        <p:nvSpPr>
          <p:cNvPr id="5" name="Text Box 4"/>
          <p:cNvSpPr txBox="1">
            <a:spLocks noChangeArrowheads="1"/>
          </p:cNvSpPr>
          <p:nvPr/>
        </p:nvSpPr>
        <p:spPr bwMode="auto">
          <a:xfrm>
            <a:off x="341314" y="419126"/>
            <a:ext cx="4393801" cy="2648354"/>
          </a:xfrm>
          <a:prstGeom prst="rect">
            <a:avLst/>
          </a:prstGeom>
          <a:solidFill>
            <a:schemeClr val="bg1">
              <a:alpha val="64000"/>
            </a:schemeClr>
          </a:solidFill>
          <a:ln w="9525">
            <a:noFill/>
            <a:miter lim="800000"/>
            <a:headEnd/>
            <a:tailEnd/>
          </a:ln>
          <a:effectLst/>
        </p:spPr>
        <p:txBody>
          <a:bodyPr wrap="square">
            <a:spAutoFit/>
          </a:bodyPr>
          <a:lstStyle/>
          <a:p>
            <a:pPr fontAlgn="auto">
              <a:spcBef>
                <a:spcPct val="50000"/>
              </a:spcBef>
              <a:spcAft>
                <a:spcPts val="0"/>
              </a:spcAft>
              <a:buFont typeface="Wingdings" pitchFamily="2" charset="2"/>
              <a:buChar char="n"/>
              <a:defRPr/>
            </a:pPr>
            <a:r>
              <a:rPr lang="en-US" sz="1477" u="sng" dirty="0">
                <a:solidFill>
                  <a:prstClr val="black">
                    <a:lumMod val="50000"/>
                  </a:prstClr>
                </a:solidFill>
                <a:latin typeface="Calibri"/>
                <a:ea typeface="ＭＳ Ｐゴシック" charset="-128"/>
              </a:rPr>
              <a:t>GCOM-W “</a:t>
            </a:r>
            <a:r>
              <a:rPr lang="en-US" sz="1477" i="1" u="sng" dirty="0">
                <a:solidFill>
                  <a:prstClr val="black">
                    <a:lumMod val="50000"/>
                  </a:prstClr>
                </a:solidFill>
                <a:latin typeface="Calibri"/>
                <a:ea typeface="ＭＳ Ｐゴシック" charset="-128"/>
              </a:rPr>
              <a:t>SHIZUKU”</a:t>
            </a:r>
            <a:r>
              <a:rPr lang="en-US" sz="1477" u="sng" dirty="0">
                <a:solidFill>
                  <a:prstClr val="black">
                    <a:lumMod val="50000"/>
                  </a:prstClr>
                </a:solidFill>
                <a:latin typeface="Calibri"/>
                <a:ea typeface="ＭＳ Ｐゴシック" charset="-128"/>
              </a:rPr>
              <a:t>: Medium size satellite</a:t>
            </a:r>
          </a:p>
          <a:p>
            <a:pPr lvl="1" indent="-263776" fontAlgn="auto">
              <a:lnSpc>
                <a:spcPts val="1200"/>
              </a:lnSpc>
              <a:spcBef>
                <a:spcPts val="277"/>
              </a:spcBef>
              <a:spcAft>
                <a:spcPts val="0"/>
              </a:spcAft>
              <a:buFont typeface="Wingdings" pitchFamily="2" charset="2"/>
              <a:buChar char="Ø"/>
              <a:defRPr/>
            </a:pPr>
            <a:r>
              <a:rPr lang="en-US" sz="1292" dirty="0">
                <a:solidFill>
                  <a:prstClr val="black">
                    <a:lumMod val="50000"/>
                  </a:prstClr>
                </a:solidFill>
                <a:latin typeface="Calibri"/>
                <a:ea typeface="ＭＳ Ｐゴシック" charset="-128"/>
              </a:rPr>
              <a:t>Weight: Approx. 2 tons</a:t>
            </a:r>
          </a:p>
          <a:p>
            <a:pPr lvl="1" indent="-263776" fontAlgn="auto">
              <a:lnSpc>
                <a:spcPts val="1200"/>
              </a:lnSpc>
              <a:spcBef>
                <a:spcPts val="277"/>
              </a:spcBef>
              <a:spcAft>
                <a:spcPts val="0"/>
              </a:spcAft>
              <a:buFont typeface="Wingdings" pitchFamily="2" charset="2"/>
              <a:buChar char="Ø"/>
              <a:defRPr/>
            </a:pPr>
            <a:r>
              <a:rPr lang="en-US" sz="1292" dirty="0">
                <a:solidFill>
                  <a:prstClr val="black">
                    <a:lumMod val="50000"/>
                  </a:prstClr>
                </a:solidFill>
                <a:latin typeface="Calibri"/>
                <a:ea typeface="ＭＳ Ｐゴシック" charset="-128"/>
              </a:rPr>
              <a:t>Size: 5.1m（L）×17.5m（W）×3.4m（H)</a:t>
            </a:r>
          </a:p>
          <a:p>
            <a:pPr lvl="1" indent="-263776" fontAlgn="auto">
              <a:lnSpc>
                <a:spcPts val="1200"/>
              </a:lnSpc>
              <a:spcBef>
                <a:spcPts val="277"/>
              </a:spcBef>
              <a:spcAft>
                <a:spcPts val="0"/>
              </a:spcAft>
              <a:buFont typeface="Wingdings" pitchFamily="2" charset="2"/>
              <a:buChar char="Ø"/>
              <a:defRPr/>
            </a:pPr>
            <a:r>
              <a:rPr lang="en-US" sz="1292" dirty="0">
                <a:solidFill>
                  <a:prstClr val="black">
                    <a:lumMod val="50000"/>
                  </a:prstClr>
                </a:solidFill>
                <a:latin typeface="Arial Unicode MS" panose="020B0604020202020204" pitchFamily="50" charset="-128"/>
                <a:ea typeface="Arial Unicode MS" panose="020B0604020202020204" pitchFamily="50" charset="-128"/>
                <a:cs typeface="Arial Unicode MS" panose="020B0604020202020204" pitchFamily="50" charset="-128"/>
              </a:rPr>
              <a:t>Power</a:t>
            </a:r>
            <a:r>
              <a:rPr lang="en-US" sz="1292" dirty="0">
                <a:solidFill>
                  <a:prstClr val="black">
                    <a:lumMod val="50000"/>
                  </a:prstClr>
                </a:solidFill>
                <a:latin typeface="Calibri"/>
                <a:ea typeface="ＭＳ Ｐゴシック" charset="-128"/>
              </a:rPr>
              <a:t> generation: Approx. 4000W</a:t>
            </a:r>
          </a:p>
          <a:p>
            <a:pPr fontAlgn="auto">
              <a:spcBef>
                <a:spcPct val="50000"/>
              </a:spcBef>
              <a:spcAft>
                <a:spcPts val="0"/>
              </a:spcAft>
              <a:buFont typeface="Wingdings" pitchFamily="2" charset="2"/>
              <a:buChar char="n"/>
              <a:defRPr/>
            </a:pPr>
            <a:r>
              <a:rPr lang="en-US" sz="1477" u="sng" dirty="0">
                <a:solidFill>
                  <a:prstClr val="black">
                    <a:lumMod val="50000"/>
                  </a:prstClr>
                </a:solidFill>
                <a:latin typeface="Calibri"/>
                <a:ea typeface="ＭＳ Ｐゴシック" charset="-128"/>
              </a:rPr>
              <a:t>Mission instrument: AMSR2</a:t>
            </a:r>
          </a:p>
          <a:p>
            <a:pPr lvl="1" indent="-263776" fontAlgn="auto">
              <a:lnSpc>
                <a:spcPts val="1385"/>
              </a:lnSpc>
              <a:spcBef>
                <a:spcPts val="277"/>
              </a:spcBef>
              <a:spcAft>
                <a:spcPts val="0"/>
              </a:spcAft>
              <a:buFont typeface="Wingdings" pitchFamily="2" charset="2"/>
              <a:buChar char="Ø"/>
              <a:defRPr/>
            </a:pPr>
            <a:r>
              <a:rPr lang="en-US" sz="1292" dirty="0">
                <a:solidFill>
                  <a:prstClr val="black">
                    <a:lumMod val="50000"/>
                  </a:prstClr>
                </a:solidFill>
                <a:latin typeface="Calibri"/>
                <a:ea typeface="ＭＳ Ｐゴシック" charset="-128"/>
              </a:rPr>
              <a:t>Advanced Microwave Scanning Radiometer 2  (AMSR2)</a:t>
            </a:r>
          </a:p>
          <a:p>
            <a:pPr lvl="1" indent="-263776" fontAlgn="auto">
              <a:lnSpc>
                <a:spcPts val="1385"/>
              </a:lnSpc>
              <a:spcBef>
                <a:spcPts val="277"/>
              </a:spcBef>
              <a:spcAft>
                <a:spcPts val="0"/>
              </a:spcAft>
              <a:buFont typeface="Wingdings" pitchFamily="2" charset="2"/>
              <a:buChar char="Ø"/>
              <a:defRPr/>
            </a:pPr>
            <a:r>
              <a:rPr lang="en-US" sz="1292" dirty="0">
                <a:solidFill>
                  <a:prstClr val="black">
                    <a:lumMod val="50000"/>
                  </a:prstClr>
                </a:solidFill>
                <a:latin typeface="Calibri"/>
                <a:ea typeface="ＭＳ Ｐゴシック" charset="-128"/>
              </a:rPr>
              <a:t>Observe weak microwave from the ground, sea surface, atmosphere</a:t>
            </a:r>
          </a:p>
          <a:p>
            <a:pPr lvl="1" indent="-263776" fontAlgn="auto">
              <a:lnSpc>
                <a:spcPts val="1385"/>
              </a:lnSpc>
              <a:spcBef>
                <a:spcPts val="277"/>
              </a:spcBef>
              <a:spcAft>
                <a:spcPts val="0"/>
              </a:spcAft>
              <a:buFont typeface="Wingdings" pitchFamily="2" charset="2"/>
              <a:buChar char="Ø"/>
              <a:defRPr/>
            </a:pPr>
            <a:r>
              <a:rPr lang="en-US" sz="1292" dirty="0">
                <a:solidFill>
                  <a:prstClr val="black">
                    <a:lumMod val="50000"/>
                  </a:prstClr>
                </a:solidFill>
                <a:latin typeface="Calibri"/>
                <a:ea typeface="ＭＳ Ｐゴシック" charset="-128"/>
              </a:rPr>
              <a:t>Follow-on instrument of AMSR-E loaded on Aqua operated by NASA</a:t>
            </a:r>
          </a:p>
          <a:p>
            <a:pPr lvl="1" indent="-263776" fontAlgn="auto">
              <a:lnSpc>
                <a:spcPts val="1385"/>
              </a:lnSpc>
              <a:spcBef>
                <a:spcPts val="277"/>
              </a:spcBef>
              <a:spcAft>
                <a:spcPts val="0"/>
              </a:spcAft>
              <a:buFont typeface="Wingdings" pitchFamily="2" charset="2"/>
              <a:buChar char="Ø"/>
              <a:defRPr/>
            </a:pPr>
            <a:r>
              <a:rPr lang="en-US" sz="1292" dirty="0">
                <a:solidFill>
                  <a:prstClr val="black">
                    <a:lumMod val="50000"/>
                  </a:prstClr>
                </a:solidFill>
                <a:latin typeface="Calibri"/>
                <a:ea typeface="ＭＳ Ｐゴシック" charset="-128"/>
              </a:rPr>
              <a:t>Improvement from AMSR-E in accuracy and spatial resolution</a:t>
            </a:r>
          </a:p>
        </p:txBody>
      </p:sp>
      <p:sp>
        <p:nvSpPr>
          <p:cNvPr id="2" name="タイトル 1"/>
          <p:cNvSpPr>
            <a:spLocks noGrp="1"/>
          </p:cNvSpPr>
          <p:nvPr>
            <p:ph type="title"/>
          </p:nvPr>
        </p:nvSpPr>
        <p:spPr/>
        <p:txBody>
          <a:bodyPr/>
          <a:lstStyle/>
          <a:p>
            <a:pPr algn="r"/>
            <a:r>
              <a:rPr lang="en-US" altLang="ja-JP" sz="3600" dirty="0">
                <a:solidFill>
                  <a:srgbClr val="FFFF00"/>
                </a:solidFill>
                <a:effectLst/>
              </a:rPr>
              <a:t>GCOM-W</a:t>
            </a:r>
            <a:endParaRPr kumimoji="1" lang="ja-JP" altLang="en-US" sz="3600" dirty="0">
              <a:solidFill>
                <a:srgbClr val="FFFF00"/>
              </a:solidFill>
              <a:effectLst/>
            </a:endParaRPr>
          </a:p>
        </p:txBody>
      </p:sp>
      <p:sp>
        <p:nvSpPr>
          <p:cNvPr id="8" name="スライド番号プレースホルダー 7"/>
          <p:cNvSpPr>
            <a:spLocks noGrp="1"/>
          </p:cNvSpPr>
          <p:nvPr>
            <p:ph type="sldNum" sz="quarter" idx="12"/>
          </p:nvPr>
        </p:nvSpPr>
        <p:spPr/>
        <p:txBody>
          <a:bodyPr/>
          <a:lstStyle/>
          <a:p>
            <a:pPr>
              <a:defRPr/>
            </a:pPr>
            <a:fld id="{3319555C-0321-DC4F-9B34-A76D0F61DC43}" type="slidenum">
              <a:rPr lang="ja-JP" altLang="en-US" smtClean="0">
                <a:solidFill>
                  <a:prstClr val="black"/>
                </a:solidFill>
              </a:rPr>
              <a:pPr>
                <a:defRPr/>
              </a:pPr>
              <a:t>7</a:t>
            </a:fld>
            <a:endParaRPr lang="ja-JP" altLang="en-US" dirty="0">
              <a:solidFill>
                <a:prstClr val="black"/>
              </a:solidFill>
            </a:endParaRPr>
          </a:p>
        </p:txBody>
      </p:sp>
    </p:spTree>
    <p:extLst>
      <p:ext uri="{BB962C8B-B14F-4D97-AF65-F5344CB8AC3E}">
        <p14:creationId xmlns:p14="http://schemas.microsoft.com/office/powerpoint/2010/main" val="23030473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図 10" descr="north pol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0632" y="1300763"/>
            <a:ext cx="2727114" cy="2727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11"/>
          <p:cNvSpPr txBox="1">
            <a:spLocks noChangeArrowheads="1"/>
          </p:cNvSpPr>
          <p:nvPr/>
        </p:nvSpPr>
        <p:spPr bwMode="auto">
          <a:xfrm>
            <a:off x="3314984" y="2999441"/>
            <a:ext cx="3074626" cy="1001556"/>
          </a:xfrm>
          <a:prstGeom prst="rect">
            <a:avLst/>
          </a:prstGeom>
          <a:noFill/>
          <a:ln w="9525">
            <a:noFill/>
            <a:miter lim="800000"/>
            <a:headEnd/>
            <a:tailEnd/>
          </a:ln>
        </p:spPr>
        <p:txBody>
          <a:bodyPr wrap="square">
            <a:spAutoFit/>
          </a:bodyPr>
          <a:lstStyle/>
          <a:p>
            <a:pPr fontAlgn="auto">
              <a:spcBef>
                <a:spcPts val="0"/>
              </a:spcBef>
              <a:spcAft>
                <a:spcPts val="0"/>
              </a:spcAft>
              <a:defRPr/>
            </a:pPr>
            <a:r>
              <a:rPr lang="en-US" altLang="ja-JP" sz="1477" dirty="0">
                <a:solidFill>
                  <a:prstClr val="white"/>
                </a:solidFill>
                <a:latin typeface="Arial" charset="0"/>
                <a:ea typeface="ＭＳ Ｐゴシック" charset="-128"/>
              </a:rPr>
              <a:t>AMSR2 Observation on 16 Sep 2012 </a:t>
            </a:r>
          </a:p>
          <a:p>
            <a:pPr fontAlgn="auto">
              <a:spcBef>
                <a:spcPts val="0"/>
              </a:spcBef>
              <a:spcAft>
                <a:spcPts val="0"/>
              </a:spcAft>
              <a:defRPr/>
            </a:pPr>
            <a:r>
              <a:rPr lang="en-US" altLang="ja-JP" sz="1477" dirty="0">
                <a:solidFill>
                  <a:prstClr val="white"/>
                </a:solidFill>
                <a:latin typeface="Arial" charset="0"/>
                <a:ea typeface="ＭＳ Ｐゴシック" charset="-128"/>
              </a:rPr>
              <a:t>(Minimum area in observation history: 3,490,000 km</a:t>
            </a:r>
            <a:r>
              <a:rPr lang="en-US" altLang="ja-JP" sz="1477" baseline="30000" dirty="0">
                <a:solidFill>
                  <a:prstClr val="white"/>
                </a:solidFill>
                <a:latin typeface="Arial" charset="0"/>
                <a:ea typeface="ＭＳ Ｐゴシック" charset="-128"/>
              </a:rPr>
              <a:t>2</a:t>
            </a:r>
            <a:r>
              <a:rPr lang="en-US" altLang="ja-JP" sz="1477" dirty="0">
                <a:solidFill>
                  <a:prstClr val="white"/>
                </a:solidFill>
                <a:latin typeface="Arial" charset="0"/>
                <a:ea typeface="ＭＳ Ｐゴシック" charset="-128"/>
              </a:rPr>
              <a:t>)</a:t>
            </a:r>
            <a:endParaRPr lang="ja-JP" altLang="en-US" sz="1477" dirty="0">
              <a:solidFill>
                <a:prstClr val="white"/>
              </a:solidFill>
              <a:latin typeface="Arial" charset="0"/>
              <a:ea typeface="ＭＳ Ｐゴシック" charset="-128"/>
            </a:endParaRPr>
          </a:p>
        </p:txBody>
      </p:sp>
      <p:pic>
        <p:nvPicPr>
          <p:cNvPr id="68614" name="Picture 4" descr="http://www.jaxa.jp/press/2012/09/img/20120920_arctic_sea_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965" y="1265232"/>
            <a:ext cx="2737236" cy="273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11"/>
          <p:cNvSpPr txBox="1">
            <a:spLocks noChangeArrowheads="1"/>
          </p:cNvSpPr>
          <p:nvPr/>
        </p:nvSpPr>
        <p:spPr bwMode="auto">
          <a:xfrm>
            <a:off x="365620" y="3253626"/>
            <a:ext cx="2853669" cy="774251"/>
          </a:xfrm>
          <a:prstGeom prst="rect">
            <a:avLst/>
          </a:prstGeom>
          <a:noFill/>
          <a:ln w="9525">
            <a:noFill/>
            <a:miter lim="800000"/>
            <a:headEnd/>
            <a:tailEnd/>
          </a:ln>
        </p:spPr>
        <p:txBody>
          <a:bodyPr wrap="square">
            <a:spAutoFit/>
          </a:bodyPr>
          <a:lstStyle/>
          <a:p>
            <a:pPr fontAlgn="auto">
              <a:spcBef>
                <a:spcPts val="0"/>
              </a:spcBef>
              <a:spcAft>
                <a:spcPts val="0"/>
              </a:spcAft>
              <a:defRPr/>
            </a:pPr>
            <a:r>
              <a:rPr lang="en-US" altLang="ja-JP" sz="1477" dirty="0">
                <a:solidFill>
                  <a:prstClr val="white"/>
                </a:solidFill>
                <a:latin typeface="Arial" charset="0"/>
                <a:ea typeface="ＭＳ Ｐゴシック" charset="-128"/>
              </a:rPr>
              <a:t>Average Distribution in the September minimum period of the 1980s</a:t>
            </a:r>
          </a:p>
        </p:txBody>
      </p:sp>
      <p:sp>
        <p:nvSpPr>
          <p:cNvPr id="13" name="テキスト ボックス 12"/>
          <p:cNvSpPr txBox="1">
            <a:spLocks noChangeArrowheads="1"/>
          </p:cNvSpPr>
          <p:nvPr/>
        </p:nvSpPr>
        <p:spPr bwMode="auto">
          <a:xfrm>
            <a:off x="6243345" y="5224400"/>
            <a:ext cx="3446198" cy="6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800">
                <a:solidFill>
                  <a:schemeClr val="tx1"/>
                </a:solidFill>
                <a:latin typeface="ＭＳ Ｐゴシック" panose="020B0600070205080204" pitchFamily="50" charset="-128"/>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ＭＳ Ｐゴシック" panose="020B0600070205080204" pitchFamily="50" charset="-128"/>
                <a:ea typeface="ＭＳ Ｐゴシック" panose="020B0600070205080204" pitchFamily="50" charset="-128"/>
              </a:defRPr>
            </a:lvl9pPr>
          </a:lstStyle>
          <a:p>
            <a:pPr fontAlgn="auto">
              <a:spcBef>
                <a:spcPct val="0"/>
              </a:spcBef>
              <a:spcAft>
                <a:spcPts val="0"/>
              </a:spcAft>
              <a:buNone/>
              <a:defRPr/>
            </a:pPr>
            <a:r>
              <a:rPr lang="en-US" altLang="ja-JP" sz="1846" dirty="0">
                <a:solidFill>
                  <a:prstClr val="black"/>
                </a:solidFill>
                <a:latin typeface="Arial" panose="020B0604020202020204" pitchFamily="34" charset="0"/>
              </a:rPr>
              <a:t>Change in sea ice area in the Arctic ocean (since1978)</a:t>
            </a:r>
          </a:p>
        </p:txBody>
      </p:sp>
      <p:sp>
        <p:nvSpPr>
          <p:cNvPr id="2" name="タイトル 1"/>
          <p:cNvSpPr>
            <a:spLocks noGrp="1"/>
          </p:cNvSpPr>
          <p:nvPr>
            <p:ph type="title"/>
          </p:nvPr>
        </p:nvSpPr>
        <p:spPr>
          <a:xfrm>
            <a:off x="341315" y="26988"/>
            <a:ext cx="8865748" cy="615950"/>
          </a:xfrm>
        </p:spPr>
        <p:txBody>
          <a:bodyPr/>
          <a:lstStyle/>
          <a:p>
            <a:pPr algn="ctr"/>
            <a:r>
              <a:rPr lang="en-US" altLang="ja-JP" b="0" dirty="0">
                <a:solidFill>
                  <a:schemeClr val="tx1"/>
                </a:solidFill>
                <a:effectLst/>
                <a:latin typeface="Arial" panose="020B0604020202020204" pitchFamily="34" charset="0"/>
                <a:cs typeface="Arial" panose="020B0604020202020204" pitchFamily="34" charset="0"/>
              </a:rPr>
              <a:t>Long-term Arctic Sea Ice Dataset</a:t>
            </a:r>
            <a:endParaRPr kumimoji="1" lang="ja-JP" altLang="en-US" b="0" dirty="0">
              <a:solidFill>
                <a:schemeClr val="tx1"/>
              </a:solidFill>
              <a:effectLst/>
              <a:latin typeface="Arial" panose="020B0604020202020204" pitchFamily="34" charset="0"/>
              <a:cs typeface="Arial" panose="020B0604020202020204" pitchFamily="34" charset="0"/>
            </a:endParaRPr>
          </a:p>
        </p:txBody>
      </p:sp>
      <p:sp>
        <p:nvSpPr>
          <p:cNvPr id="3" name="正方形/長方形 2"/>
          <p:cNvSpPr/>
          <p:nvPr/>
        </p:nvSpPr>
        <p:spPr>
          <a:xfrm>
            <a:off x="6233349" y="6103504"/>
            <a:ext cx="3179771" cy="707886"/>
          </a:xfrm>
          <a:prstGeom prst="rect">
            <a:avLst/>
          </a:prstGeom>
        </p:spPr>
        <p:txBody>
          <a:bodyPr wrap="square">
            <a:spAutoFit/>
          </a:bodyPr>
          <a:lstStyle/>
          <a:p>
            <a:pPr fontAlgn="auto">
              <a:spcBef>
                <a:spcPts val="0"/>
              </a:spcBef>
              <a:spcAft>
                <a:spcPts val="0"/>
              </a:spcAft>
              <a:defRPr/>
            </a:pPr>
            <a:r>
              <a:rPr lang="en-US" altLang="ja-JP" sz="2000" u="sng" dirty="0">
                <a:solidFill>
                  <a:srgbClr val="CC0000"/>
                </a:solidFill>
                <a:latin typeface="ＭＳ Ｐゴシック" panose="020B0600070205080204" pitchFamily="50" charset="-128"/>
                <a:ea typeface="ＭＳ Ｐゴシック" charset="-128"/>
                <a:sym typeface="Wingdings" panose="05000000000000000000" pitchFamily="2" charset="2"/>
              </a:rPr>
              <a:t> Contribution to Climate and Global Warming Studies</a:t>
            </a:r>
            <a:endParaRPr lang="ja-JP" altLang="en-US" sz="2000" dirty="0">
              <a:solidFill>
                <a:srgbClr val="CC0000"/>
              </a:solidFill>
              <a:latin typeface="ＭＳ Ｐゴシック" panose="020B0600070205080204" pitchFamily="50" charset="-128"/>
              <a:ea typeface="ＭＳ Ｐゴシック" charset="-128"/>
            </a:endParaRPr>
          </a:p>
        </p:txBody>
      </p:sp>
      <p:pic>
        <p:nvPicPr>
          <p:cNvPr id="17" name="Picture 2" descr="http://tse1.mm.bing.net/th?&amp;id=OIP.Mcfa3e44497007e39c4cc61c5d38ffd92o0&amp;w=300&amp;h=195&amp;c=0&amp;pid=1.9&amp;rs=0&amp;p=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4286" y="1482266"/>
            <a:ext cx="2497311" cy="16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図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4287" y="3556786"/>
            <a:ext cx="2533667" cy="1425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円/楕円 6"/>
          <p:cNvSpPr/>
          <p:nvPr/>
        </p:nvSpPr>
        <p:spPr>
          <a:xfrm>
            <a:off x="6451612" y="1524188"/>
            <a:ext cx="968179" cy="972047"/>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dirty="0">
              <a:solidFill>
                <a:prstClr val="white"/>
              </a:solidFill>
            </a:endParaRPr>
          </a:p>
        </p:txBody>
      </p:sp>
      <p:sp>
        <p:nvSpPr>
          <p:cNvPr id="21" name="円/楕円 14"/>
          <p:cNvSpPr/>
          <p:nvPr/>
        </p:nvSpPr>
        <p:spPr>
          <a:xfrm>
            <a:off x="8211879" y="3638352"/>
            <a:ext cx="851025" cy="995993"/>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dirty="0">
              <a:solidFill>
                <a:prstClr val="white"/>
              </a:solidFill>
            </a:endParaRPr>
          </a:p>
        </p:txBody>
      </p:sp>
      <p:sp>
        <p:nvSpPr>
          <p:cNvPr id="22" name="テキスト ボックス 4"/>
          <p:cNvSpPr txBox="1">
            <a:spLocks noChangeArrowheads="1"/>
          </p:cNvSpPr>
          <p:nvPr/>
        </p:nvSpPr>
        <p:spPr bwMode="auto">
          <a:xfrm>
            <a:off x="6465712" y="1164672"/>
            <a:ext cx="28262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SzPct val="60000"/>
              <a:buFont typeface="Wingdings" panose="05000000000000000000" pitchFamily="2" charset="2"/>
              <a:buChar char="u"/>
              <a:defRPr kumimoji="1" sz="32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eaLnBrk="0" hangingPunct="0">
              <a:spcBef>
                <a:spcPct val="20000"/>
              </a:spcBef>
              <a:buClr>
                <a:schemeClr val="tx2"/>
              </a:buClr>
              <a:buSzPct val="60000"/>
              <a:buFont typeface="Wingdings" panose="05000000000000000000" pitchFamily="2" charset="2"/>
              <a:buChar char="v"/>
              <a:defRPr kumimoji="1" sz="28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eaLnBrk="0" hangingPunct="0">
              <a:spcBef>
                <a:spcPct val="20000"/>
              </a:spcBef>
              <a:buClr>
                <a:schemeClr val="tx2"/>
              </a:buClr>
              <a:buSzPct val="40000"/>
              <a:buFont typeface="Wingdings" panose="05000000000000000000" pitchFamily="2" charset="2"/>
              <a:buChar char="u"/>
              <a:defRPr kumimoji="1" sz="24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eaLnBrk="0" hangingPunct="0">
              <a:spcBef>
                <a:spcPct val="20000"/>
              </a:spcBef>
              <a:buClr>
                <a:schemeClr val="tx2"/>
              </a:buClr>
              <a:buSzPct val="50000"/>
              <a:buFont typeface="Wingdings" panose="05000000000000000000" pitchFamily="2" charset="2"/>
              <a:buChar char="v"/>
              <a:defRPr kumimoji="1" sz="20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eaLnBrk="0" hangingPunct="0">
              <a:spcBef>
                <a:spcPct val="20000"/>
              </a:spcBef>
              <a:buSzPct val="80000"/>
              <a:buChar char="•"/>
              <a:defRPr kumimoji="1" sz="20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20000"/>
              </a:spcBef>
              <a:spcAft>
                <a:spcPct val="0"/>
              </a:spcAft>
              <a:buSzPct val="80000"/>
              <a:buChar char="•"/>
              <a:defRPr kumimoji="1" sz="20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20000"/>
              </a:spcBef>
              <a:spcAft>
                <a:spcPct val="0"/>
              </a:spcAft>
              <a:buSzPct val="80000"/>
              <a:buChar char="•"/>
              <a:defRPr kumimoji="1" sz="20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20000"/>
              </a:spcBef>
              <a:spcAft>
                <a:spcPct val="0"/>
              </a:spcAft>
              <a:buSzPct val="80000"/>
              <a:buChar char="•"/>
              <a:defRPr kumimoji="1" sz="20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20000"/>
              </a:spcBef>
              <a:spcAft>
                <a:spcPct val="0"/>
              </a:spcAft>
              <a:buSzPct val="80000"/>
              <a:buChar char="•"/>
              <a:defRPr kumimoji="1" sz="20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9pPr>
          </a:lstStyle>
          <a:p>
            <a:pPr eaLnBrk="1" fontAlgn="auto" hangingPunct="1">
              <a:spcBef>
                <a:spcPct val="0"/>
              </a:spcBef>
              <a:spcAft>
                <a:spcPts val="0"/>
              </a:spcAft>
              <a:buClrTx/>
              <a:buSzTx/>
              <a:buNone/>
            </a:pPr>
            <a:r>
              <a:rPr lang="en-US" altLang="ja-JP" sz="1600" dirty="0">
                <a:solidFill>
                  <a:prstClr val="black"/>
                </a:solidFill>
              </a:rPr>
              <a:t>AMSR-E on Aqua</a:t>
            </a:r>
            <a:r>
              <a:rPr lang="en-US" altLang="ja-JP" sz="1100" dirty="0">
                <a:solidFill>
                  <a:prstClr val="black"/>
                </a:solidFill>
              </a:rPr>
              <a:t> (NASA satellite)</a:t>
            </a:r>
            <a:endParaRPr lang="ja-JP" altLang="en-US" sz="1600" dirty="0">
              <a:solidFill>
                <a:prstClr val="black"/>
              </a:solidFill>
            </a:endParaRPr>
          </a:p>
        </p:txBody>
      </p:sp>
      <p:sp>
        <p:nvSpPr>
          <p:cNvPr id="23" name="テキスト ボックス 4"/>
          <p:cNvSpPr txBox="1">
            <a:spLocks noChangeArrowheads="1"/>
          </p:cNvSpPr>
          <p:nvPr/>
        </p:nvSpPr>
        <p:spPr bwMode="auto">
          <a:xfrm>
            <a:off x="6411679" y="3192117"/>
            <a:ext cx="21355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SzPct val="60000"/>
              <a:buFont typeface="Wingdings" panose="05000000000000000000" pitchFamily="2" charset="2"/>
              <a:buChar char="u"/>
              <a:defRPr kumimoji="1" sz="32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1pPr>
            <a:lvl2pPr marL="742950" indent="-285750" eaLnBrk="0" hangingPunct="0">
              <a:spcBef>
                <a:spcPct val="20000"/>
              </a:spcBef>
              <a:buClr>
                <a:schemeClr val="tx2"/>
              </a:buClr>
              <a:buSzPct val="60000"/>
              <a:buFont typeface="Wingdings" panose="05000000000000000000" pitchFamily="2" charset="2"/>
              <a:buChar char="v"/>
              <a:defRPr kumimoji="1" sz="28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2pPr>
            <a:lvl3pPr marL="1143000" indent="-228600" eaLnBrk="0" hangingPunct="0">
              <a:spcBef>
                <a:spcPct val="20000"/>
              </a:spcBef>
              <a:buClr>
                <a:schemeClr val="tx2"/>
              </a:buClr>
              <a:buSzPct val="40000"/>
              <a:buFont typeface="Wingdings" panose="05000000000000000000" pitchFamily="2" charset="2"/>
              <a:buChar char="u"/>
              <a:defRPr kumimoji="1" sz="24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3pPr>
            <a:lvl4pPr marL="1600200" indent="-228600" eaLnBrk="0" hangingPunct="0">
              <a:spcBef>
                <a:spcPct val="20000"/>
              </a:spcBef>
              <a:buClr>
                <a:schemeClr val="tx2"/>
              </a:buClr>
              <a:buSzPct val="50000"/>
              <a:buFont typeface="Wingdings" panose="05000000000000000000" pitchFamily="2" charset="2"/>
              <a:buChar char="v"/>
              <a:defRPr kumimoji="1" sz="20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4pPr>
            <a:lvl5pPr marL="2057400" indent="-228600" eaLnBrk="0" hangingPunct="0">
              <a:spcBef>
                <a:spcPct val="20000"/>
              </a:spcBef>
              <a:buSzPct val="80000"/>
              <a:buChar char="•"/>
              <a:defRPr kumimoji="1" sz="20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5pPr>
            <a:lvl6pPr marL="2514600" indent="-228600" eaLnBrk="0" fontAlgn="base" hangingPunct="0">
              <a:spcBef>
                <a:spcPct val="20000"/>
              </a:spcBef>
              <a:spcAft>
                <a:spcPct val="0"/>
              </a:spcAft>
              <a:buSzPct val="80000"/>
              <a:buChar char="•"/>
              <a:defRPr kumimoji="1" sz="20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6pPr>
            <a:lvl7pPr marL="2971800" indent="-228600" eaLnBrk="0" fontAlgn="base" hangingPunct="0">
              <a:spcBef>
                <a:spcPct val="20000"/>
              </a:spcBef>
              <a:spcAft>
                <a:spcPct val="0"/>
              </a:spcAft>
              <a:buSzPct val="80000"/>
              <a:buChar char="•"/>
              <a:defRPr kumimoji="1" sz="20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7pPr>
            <a:lvl8pPr marL="3429000" indent="-228600" eaLnBrk="0" fontAlgn="base" hangingPunct="0">
              <a:spcBef>
                <a:spcPct val="20000"/>
              </a:spcBef>
              <a:spcAft>
                <a:spcPct val="0"/>
              </a:spcAft>
              <a:buSzPct val="80000"/>
              <a:buChar char="•"/>
              <a:defRPr kumimoji="1" sz="20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8pPr>
            <a:lvl9pPr marL="3886200" indent="-228600" eaLnBrk="0" fontAlgn="base" hangingPunct="0">
              <a:spcBef>
                <a:spcPct val="20000"/>
              </a:spcBef>
              <a:spcAft>
                <a:spcPct val="0"/>
              </a:spcAft>
              <a:buSzPct val="80000"/>
              <a:buChar char="•"/>
              <a:defRPr kumimoji="1" sz="2000">
                <a:solidFill>
                  <a:schemeClr val="tx1"/>
                </a:solidFill>
                <a:latin typeface="Arial" panose="020B0604020202020204" pitchFamily="34" charset="0"/>
                <a:ea typeface="ＭＳ Ｐゴシック" panose="020B0600070205080204" pitchFamily="50" charset="-128"/>
                <a:cs typeface="Arial" panose="020B0604020202020204" pitchFamily="34" charset="0"/>
              </a:defRPr>
            </a:lvl9pPr>
          </a:lstStyle>
          <a:p>
            <a:pPr eaLnBrk="1" fontAlgn="auto" hangingPunct="1">
              <a:spcBef>
                <a:spcPct val="0"/>
              </a:spcBef>
              <a:spcAft>
                <a:spcPts val="0"/>
              </a:spcAft>
              <a:buClrTx/>
              <a:buSzTx/>
              <a:buNone/>
            </a:pPr>
            <a:r>
              <a:rPr lang="en-US" altLang="ja-JP" sz="1600" dirty="0">
                <a:solidFill>
                  <a:prstClr val="black"/>
                </a:solidFill>
              </a:rPr>
              <a:t>AMSR2 on GCOM-W</a:t>
            </a:r>
          </a:p>
        </p:txBody>
      </p:sp>
      <p:sp>
        <p:nvSpPr>
          <p:cNvPr id="5" name="正方形/長方形 4"/>
          <p:cNvSpPr/>
          <p:nvPr/>
        </p:nvSpPr>
        <p:spPr>
          <a:xfrm>
            <a:off x="7307624" y="1422228"/>
            <a:ext cx="1808508" cy="369332"/>
          </a:xfrm>
          <a:prstGeom prst="rect">
            <a:avLst/>
          </a:prstGeom>
        </p:spPr>
        <p:txBody>
          <a:bodyPr wrap="none">
            <a:spAutoFit/>
          </a:bodyPr>
          <a:lstStyle/>
          <a:p>
            <a:pPr fontAlgn="auto">
              <a:spcAft>
                <a:spcPts val="0"/>
              </a:spcAft>
            </a:pPr>
            <a:r>
              <a:rPr lang="en-US" altLang="ja-JP" sz="1800" b="1" dirty="0">
                <a:solidFill>
                  <a:prstClr val="black"/>
                </a:solidFill>
                <a:latin typeface="Calibri"/>
              </a:rPr>
              <a:t>2002.6 – 2011.10</a:t>
            </a:r>
            <a:endParaRPr lang="ja-JP" altLang="en-US" sz="1800" b="1" dirty="0">
              <a:solidFill>
                <a:prstClr val="black"/>
              </a:solidFill>
              <a:latin typeface="Calibri"/>
            </a:endParaRPr>
          </a:p>
        </p:txBody>
      </p:sp>
      <p:sp>
        <p:nvSpPr>
          <p:cNvPr id="8" name="正方形/長方形 7"/>
          <p:cNvSpPr/>
          <p:nvPr/>
        </p:nvSpPr>
        <p:spPr>
          <a:xfrm>
            <a:off x="6523406" y="3542024"/>
            <a:ext cx="1763303" cy="369332"/>
          </a:xfrm>
          <a:prstGeom prst="rect">
            <a:avLst/>
          </a:prstGeom>
        </p:spPr>
        <p:txBody>
          <a:bodyPr wrap="none">
            <a:spAutoFit/>
          </a:bodyPr>
          <a:lstStyle/>
          <a:p>
            <a:pPr fontAlgn="auto">
              <a:spcBef>
                <a:spcPts val="0"/>
              </a:spcBef>
              <a:spcAft>
                <a:spcPts val="0"/>
              </a:spcAft>
            </a:pPr>
            <a:r>
              <a:rPr lang="en-US" altLang="ja-JP" sz="1800" b="1" dirty="0">
                <a:solidFill>
                  <a:prstClr val="white"/>
                </a:solidFill>
                <a:latin typeface="Calibri"/>
              </a:rPr>
              <a:t>2012.7 – Current</a:t>
            </a:r>
            <a:endParaRPr lang="ja-JP" altLang="en-US" sz="1800" b="1" dirty="0">
              <a:solidFill>
                <a:prstClr val="white"/>
              </a:solidFill>
              <a:latin typeface="Calibri"/>
            </a:endParaRPr>
          </a:p>
        </p:txBody>
      </p:sp>
      <p:grpSp>
        <p:nvGrpSpPr>
          <p:cNvPr id="68630" name="グループ化 68629"/>
          <p:cNvGrpSpPr/>
          <p:nvPr/>
        </p:nvGrpSpPr>
        <p:grpSpPr>
          <a:xfrm>
            <a:off x="442965" y="4145034"/>
            <a:ext cx="5878188" cy="2466652"/>
            <a:chOff x="29508" y="4145037"/>
            <a:chExt cx="7035800" cy="2465387"/>
          </a:xfrm>
        </p:grpSpPr>
        <p:pic>
          <p:nvPicPr>
            <p:cNvPr id="1042" name="Picture 1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508" y="4145037"/>
              <a:ext cx="7035800" cy="2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09" name="Freeform 19"/>
            <p:cNvSpPr>
              <a:spLocks/>
            </p:cNvSpPr>
            <p:nvPr/>
          </p:nvSpPr>
          <p:spPr bwMode="auto">
            <a:xfrm>
              <a:off x="1082019" y="5402337"/>
              <a:ext cx="1370013" cy="303212"/>
            </a:xfrm>
            <a:custGeom>
              <a:avLst/>
              <a:gdLst>
                <a:gd name="T0" fmla="*/ 2 w 1725"/>
                <a:gd name="T1" fmla="*/ 182 h 382"/>
                <a:gd name="T2" fmla="*/ 9 w 1725"/>
                <a:gd name="T3" fmla="*/ 163 h 382"/>
                <a:gd name="T4" fmla="*/ 27 w 1725"/>
                <a:gd name="T5" fmla="*/ 143 h 382"/>
                <a:gd name="T6" fmla="*/ 68 w 1725"/>
                <a:gd name="T7" fmla="*/ 117 h 382"/>
                <a:gd name="T8" fmla="*/ 147 w 1725"/>
                <a:gd name="T9" fmla="*/ 84 h 382"/>
                <a:gd name="T10" fmla="*/ 253 w 1725"/>
                <a:gd name="T11" fmla="*/ 57 h 382"/>
                <a:gd name="T12" fmla="*/ 380 w 1725"/>
                <a:gd name="T13" fmla="*/ 33 h 382"/>
                <a:gd name="T14" fmla="*/ 527 w 1725"/>
                <a:gd name="T15" fmla="*/ 16 h 382"/>
                <a:gd name="T16" fmla="*/ 688 w 1725"/>
                <a:gd name="T17" fmla="*/ 4 h 382"/>
                <a:gd name="T18" fmla="*/ 862 w 1725"/>
                <a:gd name="T19" fmla="*/ 0 h 382"/>
                <a:gd name="T20" fmla="*/ 1037 w 1725"/>
                <a:gd name="T21" fmla="*/ 4 h 382"/>
                <a:gd name="T22" fmla="*/ 1198 w 1725"/>
                <a:gd name="T23" fmla="*/ 16 h 382"/>
                <a:gd name="T24" fmla="*/ 1345 w 1725"/>
                <a:gd name="T25" fmla="*/ 33 h 382"/>
                <a:gd name="T26" fmla="*/ 1472 w 1725"/>
                <a:gd name="T27" fmla="*/ 57 h 382"/>
                <a:gd name="T28" fmla="*/ 1578 w 1725"/>
                <a:gd name="T29" fmla="*/ 84 h 382"/>
                <a:gd name="T30" fmla="*/ 1656 w 1725"/>
                <a:gd name="T31" fmla="*/ 117 h 382"/>
                <a:gd name="T32" fmla="*/ 1698 w 1725"/>
                <a:gd name="T33" fmla="*/ 143 h 382"/>
                <a:gd name="T34" fmla="*/ 1715 w 1725"/>
                <a:gd name="T35" fmla="*/ 163 h 382"/>
                <a:gd name="T36" fmla="*/ 1723 w 1725"/>
                <a:gd name="T37" fmla="*/ 182 h 382"/>
                <a:gd name="T38" fmla="*/ 1723 w 1725"/>
                <a:gd name="T39" fmla="*/ 202 h 382"/>
                <a:gd name="T40" fmla="*/ 1715 w 1725"/>
                <a:gd name="T41" fmla="*/ 219 h 382"/>
                <a:gd name="T42" fmla="*/ 1698 w 1725"/>
                <a:gd name="T43" fmla="*/ 239 h 382"/>
                <a:gd name="T44" fmla="*/ 1656 w 1725"/>
                <a:gd name="T45" fmla="*/ 264 h 382"/>
                <a:gd name="T46" fmla="*/ 1578 w 1725"/>
                <a:gd name="T47" fmla="*/ 298 h 382"/>
                <a:gd name="T48" fmla="*/ 1472 w 1725"/>
                <a:gd name="T49" fmla="*/ 325 h 382"/>
                <a:gd name="T50" fmla="*/ 1345 w 1725"/>
                <a:gd name="T51" fmla="*/ 349 h 382"/>
                <a:gd name="T52" fmla="*/ 1198 w 1725"/>
                <a:gd name="T53" fmla="*/ 366 h 382"/>
                <a:gd name="T54" fmla="*/ 1037 w 1725"/>
                <a:gd name="T55" fmla="*/ 378 h 382"/>
                <a:gd name="T56" fmla="*/ 862 w 1725"/>
                <a:gd name="T57" fmla="*/ 382 h 382"/>
                <a:gd name="T58" fmla="*/ 688 w 1725"/>
                <a:gd name="T59" fmla="*/ 378 h 382"/>
                <a:gd name="T60" fmla="*/ 527 w 1725"/>
                <a:gd name="T61" fmla="*/ 366 h 382"/>
                <a:gd name="T62" fmla="*/ 380 w 1725"/>
                <a:gd name="T63" fmla="*/ 349 h 382"/>
                <a:gd name="T64" fmla="*/ 253 w 1725"/>
                <a:gd name="T65" fmla="*/ 325 h 382"/>
                <a:gd name="T66" fmla="*/ 147 w 1725"/>
                <a:gd name="T67" fmla="*/ 298 h 382"/>
                <a:gd name="T68" fmla="*/ 68 w 1725"/>
                <a:gd name="T69" fmla="*/ 264 h 382"/>
                <a:gd name="T70" fmla="*/ 27 w 1725"/>
                <a:gd name="T71" fmla="*/ 239 h 382"/>
                <a:gd name="T72" fmla="*/ 9 w 1725"/>
                <a:gd name="T73" fmla="*/ 219 h 382"/>
                <a:gd name="T74" fmla="*/ 2 w 1725"/>
                <a:gd name="T75" fmla="*/ 202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25" h="382">
                  <a:moveTo>
                    <a:pt x="0" y="192"/>
                  </a:moveTo>
                  <a:lnTo>
                    <a:pt x="2" y="182"/>
                  </a:lnTo>
                  <a:lnTo>
                    <a:pt x="3" y="172"/>
                  </a:lnTo>
                  <a:lnTo>
                    <a:pt x="9" y="163"/>
                  </a:lnTo>
                  <a:lnTo>
                    <a:pt x="17" y="153"/>
                  </a:lnTo>
                  <a:lnTo>
                    <a:pt x="27" y="143"/>
                  </a:lnTo>
                  <a:lnTo>
                    <a:pt x="39" y="135"/>
                  </a:lnTo>
                  <a:lnTo>
                    <a:pt x="68" y="117"/>
                  </a:lnTo>
                  <a:lnTo>
                    <a:pt x="103" y="100"/>
                  </a:lnTo>
                  <a:lnTo>
                    <a:pt x="147" y="84"/>
                  </a:lnTo>
                  <a:lnTo>
                    <a:pt x="198" y="70"/>
                  </a:lnTo>
                  <a:lnTo>
                    <a:pt x="253" y="57"/>
                  </a:lnTo>
                  <a:lnTo>
                    <a:pt x="313" y="43"/>
                  </a:lnTo>
                  <a:lnTo>
                    <a:pt x="380" y="33"/>
                  </a:lnTo>
                  <a:lnTo>
                    <a:pt x="451" y="23"/>
                  </a:lnTo>
                  <a:lnTo>
                    <a:pt x="527" y="16"/>
                  </a:lnTo>
                  <a:lnTo>
                    <a:pt x="605" y="8"/>
                  </a:lnTo>
                  <a:lnTo>
                    <a:pt x="688" y="4"/>
                  </a:lnTo>
                  <a:lnTo>
                    <a:pt x="774" y="2"/>
                  </a:lnTo>
                  <a:lnTo>
                    <a:pt x="862" y="0"/>
                  </a:lnTo>
                  <a:lnTo>
                    <a:pt x="951" y="2"/>
                  </a:lnTo>
                  <a:lnTo>
                    <a:pt x="1037" y="4"/>
                  </a:lnTo>
                  <a:lnTo>
                    <a:pt x="1119" y="8"/>
                  </a:lnTo>
                  <a:lnTo>
                    <a:pt x="1198" y="16"/>
                  </a:lnTo>
                  <a:lnTo>
                    <a:pt x="1274" y="23"/>
                  </a:lnTo>
                  <a:lnTo>
                    <a:pt x="1345" y="33"/>
                  </a:lnTo>
                  <a:lnTo>
                    <a:pt x="1411" y="43"/>
                  </a:lnTo>
                  <a:lnTo>
                    <a:pt x="1472" y="57"/>
                  </a:lnTo>
                  <a:lnTo>
                    <a:pt x="1529" y="70"/>
                  </a:lnTo>
                  <a:lnTo>
                    <a:pt x="1578" y="84"/>
                  </a:lnTo>
                  <a:lnTo>
                    <a:pt x="1621" y="100"/>
                  </a:lnTo>
                  <a:lnTo>
                    <a:pt x="1656" y="117"/>
                  </a:lnTo>
                  <a:lnTo>
                    <a:pt x="1686" y="135"/>
                  </a:lnTo>
                  <a:lnTo>
                    <a:pt x="1698" y="143"/>
                  </a:lnTo>
                  <a:lnTo>
                    <a:pt x="1707" y="153"/>
                  </a:lnTo>
                  <a:lnTo>
                    <a:pt x="1715" y="163"/>
                  </a:lnTo>
                  <a:lnTo>
                    <a:pt x="1721" y="172"/>
                  </a:lnTo>
                  <a:lnTo>
                    <a:pt x="1723" y="182"/>
                  </a:lnTo>
                  <a:lnTo>
                    <a:pt x="1725" y="192"/>
                  </a:lnTo>
                  <a:lnTo>
                    <a:pt x="1723" y="202"/>
                  </a:lnTo>
                  <a:lnTo>
                    <a:pt x="1721" y="212"/>
                  </a:lnTo>
                  <a:lnTo>
                    <a:pt x="1715" y="219"/>
                  </a:lnTo>
                  <a:lnTo>
                    <a:pt x="1707" y="229"/>
                  </a:lnTo>
                  <a:lnTo>
                    <a:pt x="1698" y="239"/>
                  </a:lnTo>
                  <a:lnTo>
                    <a:pt x="1686" y="249"/>
                  </a:lnTo>
                  <a:lnTo>
                    <a:pt x="1656" y="264"/>
                  </a:lnTo>
                  <a:lnTo>
                    <a:pt x="1621" y="282"/>
                  </a:lnTo>
                  <a:lnTo>
                    <a:pt x="1578" y="298"/>
                  </a:lnTo>
                  <a:lnTo>
                    <a:pt x="1529" y="313"/>
                  </a:lnTo>
                  <a:lnTo>
                    <a:pt x="1472" y="325"/>
                  </a:lnTo>
                  <a:lnTo>
                    <a:pt x="1411" y="339"/>
                  </a:lnTo>
                  <a:lnTo>
                    <a:pt x="1345" y="349"/>
                  </a:lnTo>
                  <a:lnTo>
                    <a:pt x="1274" y="359"/>
                  </a:lnTo>
                  <a:lnTo>
                    <a:pt x="1198" y="366"/>
                  </a:lnTo>
                  <a:lnTo>
                    <a:pt x="1119" y="374"/>
                  </a:lnTo>
                  <a:lnTo>
                    <a:pt x="1037" y="378"/>
                  </a:lnTo>
                  <a:lnTo>
                    <a:pt x="951" y="382"/>
                  </a:lnTo>
                  <a:lnTo>
                    <a:pt x="862" y="382"/>
                  </a:lnTo>
                  <a:lnTo>
                    <a:pt x="774" y="382"/>
                  </a:lnTo>
                  <a:lnTo>
                    <a:pt x="688" y="378"/>
                  </a:lnTo>
                  <a:lnTo>
                    <a:pt x="605" y="374"/>
                  </a:lnTo>
                  <a:lnTo>
                    <a:pt x="527" y="366"/>
                  </a:lnTo>
                  <a:lnTo>
                    <a:pt x="451" y="359"/>
                  </a:lnTo>
                  <a:lnTo>
                    <a:pt x="380" y="349"/>
                  </a:lnTo>
                  <a:lnTo>
                    <a:pt x="313" y="339"/>
                  </a:lnTo>
                  <a:lnTo>
                    <a:pt x="253" y="325"/>
                  </a:lnTo>
                  <a:lnTo>
                    <a:pt x="198" y="313"/>
                  </a:lnTo>
                  <a:lnTo>
                    <a:pt x="147" y="298"/>
                  </a:lnTo>
                  <a:lnTo>
                    <a:pt x="103" y="282"/>
                  </a:lnTo>
                  <a:lnTo>
                    <a:pt x="68" y="264"/>
                  </a:lnTo>
                  <a:lnTo>
                    <a:pt x="39" y="249"/>
                  </a:lnTo>
                  <a:lnTo>
                    <a:pt x="27" y="239"/>
                  </a:lnTo>
                  <a:lnTo>
                    <a:pt x="17" y="229"/>
                  </a:lnTo>
                  <a:lnTo>
                    <a:pt x="9" y="219"/>
                  </a:lnTo>
                  <a:lnTo>
                    <a:pt x="3" y="212"/>
                  </a:lnTo>
                  <a:lnTo>
                    <a:pt x="2" y="202"/>
                  </a:lnTo>
                  <a:lnTo>
                    <a:pt x="0" y="192"/>
                  </a:lnTo>
                </a:path>
              </a:pathLst>
            </a:custGeom>
            <a:noFill/>
            <a:ln w="30163">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sz="1800">
                <a:solidFill>
                  <a:prstClr val="black"/>
                </a:solidFill>
                <a:latin typeface="Calibri"/>
              </a:endParaRPr>
            </a:p>
          </p:txBody>
        </p:sp>
        <p:sp>
          <p:nvSpPr>
            <p:cNvPr id="68610" name="Freeform 20"/>
            <p:cNvSpPr>
              <a:spLocks/>
            </p:cNvSpPr>
            <p:nvPr/>
          </p:nvSpPr>
          <p:spPr bwMode="auto">
            <a:xfrm>
              <a:off x="6058832" y="5865887"/>
              <a:ext cx="271463" cy="303212"/>
            </a:xfrm>
            <a:custGeom>
              <a:avLst/>
              <a:gdLst>
                <a:gd name="T0" fmla="*/ 0 w 342"/>
                <a:gd name="T1" fmla="*/ 192 h 382"/>
                <a:gd name="T2" fmla="*/ 4 w 342"/>
                <a:gd name="T3" fmla="*/ 153 h 382"/>
                <a:gd name="T4" fmla="*/ 14 w 342"/>
                <a:gd name="T5" fmla="*/ 118 h 382"/>
                <a:gd name="T6" fmla="*/ 30 w 342"/>
                <a:gd name="T7" fmla="*/ 84 h 382"/>
                <a:gd name="T8" fmla="*/ 51 w 342"/>
                <a:gd name="T9" fmla="*/ 57 h 382"/>
                <a:gd name="T10" fmla="*/ 75 w 342"/>
                <a:gd name="T11" fmla="*/ 33 h 382"/>
                <a:gd name="T12" fmla="*/ 104 w 342"/>
                <a:gd name="T13" fmla="*/ 16 h 382"/>
                <a:gd name="T14" fmla="*/ 138 w 342"/>
                <a:gd name="T15" fmla="*/ 4 h 382"/>
                <a:gd name="T16" fmla="*/ 153 w 342"/>
                <a:gd name="T17" fmla="*/ 2 h 382"/>
                <a:gd name="T18" fmla="*/ 171 w 342"/>
                <a:gd name="T19" fmla="*/ 0 h 382"/>
                <a:gd name="T20" fmla="*/ 189 w 342"/>
                <a:gd name="T21" fmla="*/ 2 h 382"/>
                <a:gd name="T22" fmla="*/ 206 w 342"/>
                <a:gd name="T23" fmla="*/ 4 h 382"/>
                <a:gd name="T24" fmla="*/ 238 w 342"/>
                <a:gd name="T25" fmla="*/ 16 h 382"/>
                <a:gd name="T26" fmla="*/ 267 w 342"/>
                <a:gd name="T27" fmla="*/ 33 h 382"/>
                <a:gd name="T28" fmla="*/ 293 w 342"/>
                <a:gd name="T29" fmla="*/ 57 h 382"/>
                <a:gd name="T30" fmla="*/ 312 w 342"/>
                <a:gd name="T31" fmla="*/ 84 h 382"/>
                <a:gd name="T32" fmla="*/ 328 w 342"/>
                <a:gd name="T33" fmla="*/ 118 h 382"/>
                <a:gd name="T34" fmla="*/ 338 w 342"/>
                <a:gd name="T35" fmla="*/ 153 h 382"/>
                <a:gd name="T36" fmla="*/ 342 w 342"/>
                <a:gd name="T37" fmla="*/ 192 h 382"/>
                <a:gd name="T38" fmla="*/ 338 w 342"/>
                <a:gd name="T39" fmla="*/ 229 h 382"/>
                <a:gd name="T40" fmla="*/ 328 w 342"/>
                <a:gd name="T41" fmla="*/ 267 h 382"/>
                <a:gd name="T42" fmla="*/ 312 w 342"/>
                <a:gd name="T43" fmla="*/ 298 h 382"/>
                <a:gd name="T44" fmla="*/ 293 w 342"/>
                <a:gd name="T45" fmla="*/ 327 h 382"/>
                <a:gd name="T46" fmla="*/ 267 w 342"/>
                <a:gd name="T47" fmla="*/ 349 h 382"/>
                <a:gd name="T48" fmla="*/ 238 w 342"/>
                <a:gd name="T49" fmla="*/ 367 h 382"/>
                <a:gd name="T50" fmla="*/ 206 w 342"/>
                <a:gd name="T51" fmla="*/ 378 h 382"/>
                <a:gd name="T52" fmla="*/ 189 w 342"/>
                <a:gd name="T53" fmla="*/ 382 h 382"/>
                <a:gd name="T54" fmla="*/ 171 w 342"/>
                <a:gd name="T55" fmla="*/ 382 h 382"/>
                <a:gd name="T56" fmla="*/ 153 w 342"/>
                <a:gd name="T57" fmla="*/ 382 h 382"/>
                <a:gd name="T58" fmla="*/ 138 w 342"/>
                <a:gd name="T59" fmla="*/ 378 h 382"/>
                <a:gd name="T60" fmla="*/ 104 w 342"/>
                <a:gd name="T61" fmla="*/ 367 h 382"/>
                <a:gd name="T62" fmla="*/ 75 w 342"/>
                <a:gd name="T63" fmla="*/ 349 h 382"/>
                <a:gd name="T64" fmla="*/ 51 w 342"/>
                <a:gd name="T65" fmla="*/ 327 h 382"/>
                <a:gd name="T66" fmla="*/ 30 w 342"/>
                <a:gd name="T67" fmla="*/ 298 h 382"/>
                <a:gd name="T68" fmla="*/ 14 w 342"/>
                <a:gd name="T69" fmla="*/ 267 h 382"/>
                <a:gd name="T70" fmla="*/ 4 w 342"/>
                <a:gd name="T71" fmla="*/ 229 h 382"/>
                <a:gd name="T72" fmla="*/ 0 w 342"/>
                <a:gd name="T73" fmla="*/ 192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2" h="382">
                  <a:moveTo>
                    <a:pt x="0" y="192"/>
                  </a:moveTo>
                  <a:lnTo>
                    <a:pt x="4" y="153"/>
                  </a:lnTo>
                  <a:lnTo>
                    <a:pt x="14" y="118"/>
                  </a:lnTo>
                  <a:lnTo>
                    <a:pt x="30" y="84"/>
                  </a:lnTo>
                  <a:lnTo>
                    <a:pt x="51" y="57"/>
                  </a:lnTo>
                  <a:lnTo>
                    <a:pt x="75" y="33"/>
                  </a:lnTo>
                  <a:lnTo>
                    <a:pt x="104" y="16"/>
                  </a:lnTo>
                  <a:lnTo>
                    <a:pt x="138" y="4"/>
                  </a:lnTo>
                  <a:lnTo>
                    <a:pt x="153" y="2"/>
                  </a:lnTo>
                  <a:lnTo>
                    <a:pt x="171" y="0"/>
                  </a:lnTo>
                  <a:lnTo>
                    <a:pt x="189" y="2"/>
                  </a:lnTo>
                  <a:lnTo>
                    <a:pt x="206" y="4"/>
                  </a:lnTo>
                  <a:lnTo>
                    <a:pt x="238" y="16"/>
                  </a:lnTo>
                  <a:lnTo>
                    <a:pt x="267" y="33"/>
                  </a:lnTo>
                  <a:lnTo>
                    <a:pt x="293" y="57"/>
                  </a:lnTo>
                  <a:lnTo>
                    <a:pt x="312" y="84"/>
                  </a:lnTo>
                  <a:lnTo>
                    <a:pt x="328" y="118"/>
                  </a:lnTo>
                  <a:lnTo>
                    <a:pt x="338" y="153"/>
                  </a:lnTo>
                  <a:lnTo>
                    <a:pt x="342" y="192"/>
                  </a:lnTo>
                  <a:lnTo>
                    <a:pt x="338" y="229"/>
                  </a:lnTo>
                  <a:lnTo>
                    <a:pt x="328" y="267"/>
                  </a:lnTo>
                  <a:lnTo>
                    <a:pt x="312" y="298"/>
                  </a:lnTo>
                  <a:lnTo>
                    <a:pt x="293" y="327"/>
                  </a:lnTo>
                  <a:lnTo>
                    <a:pt x="267" y="349"/>
                  </a:lnTo>
                  <a:lnTo>
                    <a:pt x="238" y="367"/>
                  </a:lnTo>
                  <a:lnTo>
                    <a:pt x="206" y="378"/>
                  </a:lnTo>
                  <a:lnTo>
                    <a:pt x="189" y="382"/>
                  </a:lnTo>
                  <a:lnTo>
                    <a:pt x="171" y="382"/>
                  </a:lnTo>
                  <a:lnTo>
                    <a:pt x="153" y="382"/>
                  </a:lnTo>
                  <a:lnTo>
                    <a:pt x="138" y="378"/>
                  </a:lnTo>
                  <a:lnTo>
                    <a:pt x="104" y="367"/>
                  </a:lnTo>
                  <a:lnTo>
                    <a:pt x="75" y="349"/>
                  </a:lnTo>
                  <a:lnTo>
                    <a:pt x="51" y="327"/>
                  </a:lnTo>
                  <a:lnTo>
                    <a:pt x="30" y="298"/>
                  </a:lnTo>
                  <a:lnTo>
                    <a:pt x="14" y="267"/>
                  </a:lnTo>
                  <a:lnTo>
                    <a:pt x="4" y="229"/>
                  </a:lnTo>
                  <a:lnTo>
                    <a:pt x="0" y="192"/>
                  </a:lnTo>
                </a:path>
              </a:pathLst>
            </a:custGeom>
            <a:noFill/>
            <a:ln w="30163">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sz="1800">
                <a:solidFill>
                  <a:prstClr val="black"/>
                </a:solidFill>
                <a:latin typeface="Calibri"/>
              </a:endParaRPr>
            </a:p>
          </p:txBody>
        </p:sp>
        <p:sp>
          <p:nvSpPr>
            <p:cNvPr id="68613" name="Freeform 21"/>
            <p:cNvSpPr>
              <a:spLocks/>
            </p:cNvSpPr>
            <p:nvPr/>
          </p:nvSpPr>
          <p:spPr bwMode="auto">
            <a:xfrm>
              <a:off x="5234919" y="5762699"/>
              <a:ext cx="269875" cy="303212"/>
            </a:xfrm>
            <a:custGeom>
              <a:avLst/>
              <a:gdLst>
                <a:gd name="T0" fmla="*/ 0 w 341"/>
                <a:gd name="T1" fmla="*/ 192 h 382"/>
                <a:gd name="T2" fmla="*/ 4 w 341"/>
                <a:gd name="T3" fmla="*/ 152 h 382"/>
                <a:gd name="T4" fmla="*/ 14 w 341"/>
                <a:gd name="T5" fmla="*/ 117 h 382"/>
                <a:gd name="T6" fmla="*/ 30 w 341"/>
                <a:gd name="T7" fmla="*/ 84 h 382"/>
                <a:gd name="T8" fmla="*/ 51 w 341"/>
                <a:gd name="T9" fmla="*/ 56 h 382"/>
                <a:gd name="T10" fmla="*/ 75 w 341"/>
                <a:gd name="T11" fmla="*/ 33 h 382"/>
                <a:gd name="T12" fmla="*/ 104 w 341"/>
                <a:gd name="T13" fmla="*/ 15 h 382"/>
                <a:gd name="T14" fmla="*/ 137 w 341"/>
                <a:gd name="T15" fmla="*/ 4 h 382"/>
                <a:gd name="T16" fmla="*/ 153 w 341"/>
                <a:gd name="T17" fmla="*/ 2 h 382"/>
                <a:gd name="T18" fmla="*/ 171 w 341"/>
                <a:gd name="T19" fmla="*/ 0 h 382"/>
                <a:gd name="T20" fmla="*/ 188 w 341"/>
                <a:gd name="T21" fmla="*/ 2 h 382"/>
                <a:gd name="T22" fmla="*/ 206 w 341"/>
                <a:gd name="T23" fmla="*/ 4 h 382"/>
                <a:gd name="T24" fmla="*/ 237 w 341"/>
                <a:gd name="T25" fmla="*/ 15 h 382"/>
                <a:gd name="T26" fmla="*/ 267 w 341"/>
                <a:gd name="T27" fmla="*/ 33 h 382"/>
                <a:gd name="T28" fmla="*/ 292 w 341"/>
                <a:gd name="T29" fmla="*/ 56 h 382"/>
                <a:gd name="T30" fmla="*/ 312 w 341"/>
                <a:gd name="T31" fmla="*/ 84 h 382"/>
                <a:gd name="T32" fmla="*/ 328 w 341"/>
                <a:gd name="T33" fmla="*/ 117 h 382"/>
                <a:gd name="T34" fmla="*/ 337 w 341"/>
                <a:gd name="T35" fmla="*/ 152 h 382"/>
                <a:gd name="T36" fmla="*/ 341 w 341"/>
                <a:gd name="T37" fmla="*/ 192 h 382"/>
                <a:gd name="T38" fmla="*/ 337 w 341"/>
                <a:gd name="T39" fmla="*/ 229 h 382"/>
                <a:gd name="T40" fmla="*/ 328 w 341"/>
                <a:gd name="T41" fmla="*/ 266 h 382"/>
                <a:gd name="T42" fmla="*/ 312 w 341"/>
                <a:gd name="T43" fmla="*/ 298 h 382"/>
                <a:gd name="T44" fmla="*/ 292 w 341"/>
                <a:gd name="T45" fmla="*/ 327 h 382"/>
                <a:gd name="T46" fmla="*/ 267 w 341"/>
                <a:gd name="T47" fmla="*/ 349 h 382"/>
                <a:gd name="T48" fmla="*/ 237 w 341"/>
                <a:gd name="T49" fmla="*/ 366 h 382"/>
                <a:gd name="T50" fmla="*/ 206 w 341"/>
                <a:gd name="T51" fmla="*/ 378 h 382"/>
                <a:gd name="T52" fmla="*/ 188 w 341"/>
                <a:gd name="T53" fmla="*/ 382 h 382"/>
                <a:gd name="T54" fmla="*/ 171 w 341"/>
                <a:gd name="T55" fmla="*/ 382 h 382"/>
                <a:gd name="T56" fmla="*/ 153 w 341"/>
                <a:gd name="T57" fmla="*/ 382 h 382"/>
                <a:gd name="T58" fmla="*/ 137 w 341"/>
                <a:gd name="T59" fmla="*/ 378 h 382"/>
                <a:gd name="T60" fmla="*/ 104 w 341"/>
                <a:gd name="T61" fmla="*/ 366 h 382"/>
                <a:gd name="T62" fmla="*/ 75 w 341"/>
                <a:gd name="T63" fmla="*/ 349 h 382"/>
                <a:gd name="T64" fmla="*/ 51 w 341"/>
                <a:gd name="T65" fmla="*/ 327 h 382"/>
                <a:gd name="T66" fmla="*/ 30 w 341"/>
                <a:gd name="T67" fmla="*/ 298 h 382"/>
                <a:gd name="T68" fmla="*/ 14 w 341"/>
                <a:gd name="T69" fmla="*/ 266 h 382"/>
                <a:gd name="T70" fmla="*/ 4 w 341"/>
                <a:gd name="T71" fmla="*/ 229 h 382"/>
                <a:gd name="T72" fmla="*/ 0 w 341"/>
                <a:gd name="T73" fmla="*/ 192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1" h="382">
                  <a:moveTo>
                    <a:pt x="0" y="192"/>
                  </a:moveTo>
                  <a:lnTo>
                    <a:pt x="4" y="152"/>
                  </a:lnTo>
                  <a:lnTo>
                    <a:pt x="14" y="117"/>
                  </a:lnTo>
                  <a:lnTo>
                    <a:pt x="30" y="84"/>
                  </a:lnTo>
                  <a:lnTo>
                    <a:pt x="51" y="56"/>
                  </a:lnTo>
                  <a:lnTo>
                    <a:pt x="75" y="33"/>
                  </a:lnTo>
                  <a:lnTo>
                    <a:pt x="104" y="15"/>
                  </a:lnTo>
                  <a:lnTo>
                    <a:pt x="137" y="4"/>
                  </a:lnTo>
                  <a:lnTo>
                    <a:pt x="153" y="2"/>
                  </a:lnTo>
                  <a:lnTo>
                    <a:pt x="171" y="0"/>
                  </a:lnTo>
                  <a:lnTo>
                    <a:pt x="188" y="2"/>
                  </a:lnTo>
                  <a:lnTo>
                    <a:pt x="206" y="4"/>
                  </a:lnTo>
                  <a:lnTo>
                    <a:pt x="237" y="15"/>
                  </a:lnTo>
                  <a:lnTo>
                    <a:pt x="267" y="33"/>
                  </a:lnTo>
                  <a:lnTo>
                    <a:pt x="292" y="56"/>
                  </a:lnTo>
                  <a:lnTo>
                    <a:pt x="312" y="84"/>
                  </a:lnTo>
                  <a:lnTo>
                    <a:pt x="328" y="117"/>
                  </a:lnTo>
                  <a:lnTo>
                    <a:pt x="337" y="152"/>
                  </a:lnTo>
                  <a:lnTo>
                    <a:pt x="341" y="192"/>
                  </a:lnTo>
                  <a:lnTo>
                    <a:pt x="337" y="229"/>
                  </a:lnTo>
                  <a:lnTo>
                    <a:pt x="328" y="266"/>
                  </a:lnTo>
                  <a:lnTo>
                    <a:pt x="312" y="298"/>
                  </a:lnTo>
                  <a:lnTo>
                    <a:pt x="292" y="327"/>
                  </a:lnTo>
                  <a:lnTo>
                    <a:pt x="267" y="349"/>
                  </a:lnTo>
                  <a:lnTo>
                    <a:pt x="237" y="366"/>
                  </a:lnTo>
                  <a:lnTo>
                    <a:pt x="206" y="378"/>
                  </a:lnTo>
                  <a:lnTo>
                    <a:pt x="188" y="382"/>
                  </a:lnTo>
                  <a:lnTo>
                    <a:pt x="171" y="382"/>
                  </a:lnTo>
                  <a:lnTo>
                    <a:pt x="153" y="382"/>
                  </a:lnTo>
                  <a:lnTo>
                    <a:pt x="137" y="378"/>
                  </a:lnTo>
                  <a:lnTo>
                    <a:pt x="104" y="366"/>
                  </a:lnTo>
                  <a:lnTo>
                    <a:pt x="75" y="349"/>
                  </a:lnTo>
                  <a:lnTo>
                    <a:pt x="51" y="327"/>
                  </a:lnTo>
                  <a:lnTo>
                    <a:pt x="30" y="298"/>
                  </a:lnTo>
                  <a:lnTo>
                    <a:pt x="14" y="266"/>
                  </a:lnTo>
                  <a:lnTo>
                    <a:pt x="4" y="229"/>
                  </a:lnTo>
                  <a:lnTo>
                    <a:pt x="0" y="192"/>
                  </a:lnTo>
                </a:path>
              </a:pathLst>
            </a:custGeom>
            <a:noFill/>
            <a:ln w="30163">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sz="1800">
                <a:solidFill>
                  <a:prstClr val="black"/>
                </a:solidFill>
                <a:latin typeface="Calibri"/>
              </a:endParaRPr>
            </a:p>
          </p:txBody>
        </p:sp>
        <p:sp>
          <p:nvSpPr>
            <p:cNvPr id="68620" name="Rectangle 28"/>
            <p:cNvSpPr>
              <a:spLocks noChangeArrowheads="1"/>
            </p:cNvSpPr>
            <p:nvPr/>
          </p:nvSpPr>
          <p:spPr bwMode="auto">
            <a:xfrm>
              <a:off x="4609444" y="4208537"/>
              <a:ext cx="459865" cy="180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ja-JP" altLang="ja-JP" sz="1200" b="1">
                  <a:solidFill>
                    <a:srgbClr val="FF0000"/>
                  </a:solidFill>
                  <a:latin typeface="Calibri" panose="020F0502020204030204" pitchFamily="34" charset="0"/>
                </a:rPr>
                <a:t>AMSR</a:t>
              </a:r>
              <a:endParaRPr kumimoji="0" lang="ja-JP" altLang="ja-JP" sz="1800">
                <a:solidFill>
                  <a:prstClr val="black"/>
                </a:solidFill>
              </a:endParaRPr>
            </a:p>
          </p:txBody>
        </p:sp>
        <p:sp>
          <p:nvSpPr>
            <p:cNvPr id="68625" name="Rectangle 34"/>
            <p:cNvSpPr>
              <a:spLocks noChangeArrowheads="1"/>
            </p:cNvSpPr>
            <p:nvPr/>
          </p:nvSpPr>
          <p:spPr bwMode="auto">
            <a:xfrm>
              <a:off x="6181070" y="4208537"/>
              <a:ext cx="553364" cy="180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ja-JP" altLang="ja-JP" sz="1200" b="1">
                  <a:solidFill>
                    <a:srgbClr val="FF0000"/>
                  </a:solidFill>
                  <a:latin typeface="Calibri" panose="020F0502020204030204" pitchFamily="34" charset="0"/>
                </a:rPr>
                <a:t>AMSR2</a:t>
              </a:r>
              <a:endParaRPr kumimoji="0" lang="ja-JP" altLang="ja-JP" sz="1800">
                <a:solidFill>
                  <a:prstClr val="black"/>
                </a:solidFill>
              </a:endParaRPr>
            </a:p>
          </p:txBody>
        </p:sp>
        <p:sp>
          <p:nvSpPr>
            <p:cNvPr id="68627" name="Rectangle 36"/>
            <p:cNvSpPr>
              <a:spLocks noChangeArrowheads="1"/>
            </p:cNvSpPr>
            <p:nvPr/>
          </p:nvSpPr>
          <p:spPr bwMode="auto">
            <a:xfrm>
              <a:off x="3372971" y="5876107"/>
              <a:ext cx="1778398" cy="240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ja-JP" altLang="ja-JP" sz="1600" b="1" dirty="0">
                  <a:solidFill>
                    <a:srgbClr val="FF0000"/>
                  </a:solidFill>
                </a:rPr>
                <a:t>Second  lowest</a:t>
              </a:r>
              <a:endParaRPr kumimoji="0" lang="ja-JP" altLang="ja-JP" sz="1200" dirty="0">
                <a:solidFill>
                  <a:srgbClr val="FF0000"/>
                </a:solidFill>
              </a:endParaRPr>
            </a:p>
          </p:txBody>
        </p:sp>
        <p:sp>
          <p:nvSpPr>
            <p:cNvPr id="68629" name="正方形/長方形 68628"/>
            <p:cNvSpPr/>
            <p:nvPr/>
          </p:nvSpPr>
          <p:spPr>
            <a:xfrm>
              <a:off x="4561819" y="4208538"/>
              <a:ext cx="1422400" cy="1958918"/>
            </a:xfrm>
            <a:prstGeom prst="rect">
              <a:avLst/>
            </a:prstGeom>
            <a:solidFill>
              <a:schemeClr val="accent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60" name="正方形/長方形 59"/>
            <p:cNvSpPr/>
            <p:nvPr/>
          </p:nvSpPr>
          <p:spPr>
            <a:xfrm>
              <a:off x="6180564" y="4179991"/>
              <a:ext cx="612775" cy="1958918"/>
            </a:xfrm>
            <a:prstGeom prst="rect">
              <a:avLst/>
            </a:prstGeom>
            <a:solidFill>
              <a:schemeClr val="accent6">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6" name="テキスト ボックス 5"/>
            <p:cNvSpPr txBox="1"/>
            <p:nvPr/>
          </p:nvSpPr>
          <p:spPr>
            <a:xfrm>
              <a:off x="1249852" y="5726115"/>
              <a:ext cx="1229831" cy="369143"/>
            </a:xfrm>
            <a:prstGeom prst="rect">
              <a:avLst/>
            </a:prstGeom>
            <a:noFill/>
          </p:spPr>
          <p:txBody>
            <a:bodyPr wrap="square" rtlCol="0">
              <a:spAutoFit/>
            </a:bodyPr>
            <a:lstStyle/>
            <a:p>
              <a:pPr fontAlgn="auto">
                <a:spcBef>
                  <a:spcPts val="0"/>
                </a:spcBef>
                <a:spcAft>
                  <a:spcPts val="0"/>
                </a:spcAft>
              </a:pPr>
              <a:r>
                <a:rPr lang="en-US" altLang="ja-JP" sz="1800" dirty="0">
                  <a:solidFill>
                    <a:srgbClr val="FF0000"/>
                  </a:solidFill>
                  <a:cs typeface="Arial" panose="020B0604020202020204" pitchFamily="34" charset="0"/>
                </a:rPr>
                <a:t>SSM/I</a:t>
              </a:r>
              <a:endParaRPr lang="ja-JP" altLang="en-US" sz="1800" dirty="0">
                <a:solidFill>
                  <a:srgbClr val="FF0000"/>
                </a:solidFill>
                <a:cs typeface="Arial" panose="020B0604020202020204" pitchFamily="34" charset="0"/>
              </a:endParaRPr>
            </a:p>
          </p:txBody>
        </p:sp>
      </p:grpSp>
      <p:sp>
        <p:nvSpPr>
          <p:cNvPr id="20" name="テキスト ボックス 19"/>
          <p:cNvSpPr txBox="1"/>
          <p:nvPr/>
        </p:nvSpPr>
        <p:spPr>
          <a:xfrm>
            <a:off x="5721416" y="5884837"/>
            <a:ext cx="1174617" cy="369332"/>
          </a:xfrm>
          <a:prstGeom prst="rect">
            <a:avLst/>
          </a:prstGeom>
          <a:noFill/>
        </p:spPr>
        <p:txBody>
          <a:bodyPr wrap="square" rtlCol="0">
            <a:spAutoFit/>
          </a:bodyPr>
          <a:lstStyle/>
          <a:p>
            <a:pPr fontAlgn="auto">
              <a:spcBef>
                <a:spcPts val="0"/>
              </a:spcBef>
              <a:spcAft>
                <a:spcPts val="0"/>
              </a:spcAft>
            </a:pPr>
            <a:r>
              <a:rPr lang="en-US" altLang="ja-JP" sz="1800" b="1" dirty="0">
                <a:solidFill>
                  <a:srgbClr val="FF0000"/>
                </a:solidFill>
                <a:latin typeface="Calibri"/>
              </a:rPr>
              <a:t>Lowest</a:t>
            </a:r>
            <a:endParaRPr lang="ja-JP" altLang="en-US" sz="1800" b="1" dirty="0">
              <a:solidFill>
                <a:srgbClr val="FF0000"/>
              </a:solidFill>
              <a:latin typeface="Calibri"/>
            </a:endParaRPr>
          </a:p>
        </p:txBody>
      </p:sp>
    </p:spTree>
    <p:extLst>
      <p:ext uri="{BB962C8B-B14F-4D97-AF65-F5344CB8AC3E}">
        <p14:creationId xmlns:p14="http://schemas.microsoft.com/office/powerpoint/2010/main" val="3657268035"/>
      </p:ext>
    </p:extLst>
  </p:cSld>
  <p:clrMapOvr>
    <a:masterClrMapping/>
  </p:clrMapOvr>
  <p:transition spd="slow"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12729\Desktop\583769main_GPM_Banner_1_800-600.jpg"/>
          <p:cNvPicPr>
            <a:picLocks noChangeAspect="1" noChangeArrowheads="1"/>
          </p:cNvPicPr>
          <p:nvPr/>
        </p:nvPicPr>
        <p:blipFill rotWithShape="1">
          <a:blip r:embed="rId3">
            <a:extLst>
              <a:ext uri="{28A0092B-C50C-407E-A947-70E740481C1C}">
                <a14:useLocalDpi xmlns:a14="http://schemas.microsoft.com/office/drawing/2010/main" val="0"/>
              </a:ext>
            </a:extLst>
          </a:blip>
          <a:srcRect b="13250"/>
          <a:stretch/>
        </p:blipFill>
        <p:spPr bwMode="auto">
          <a:xfrm>
            <a:off x="-1" y="0"/>
            <a:ext cx="1000026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7441324" y="139419"/>
            <a:ext cx="2061696" cy="646331"/>
          </a:xfrm>
          <a:prstGeom prst="rect">
            <a:avLst/>
          </a:prstGeom>
          <a:noFill/>
          <a:effectLst/>
        </p:spPr>
        <p:txBody>
          <a:bodyPr wrap="square">
            <a:spAutoFit/>
          </a:bodyPr>
          <a:lstStyle/>
          <a:p>
            <a:pPr algn="r" fontAlgn="auto">
              <a:spcBef>
                <a:spcPts val="0"/>
              </a:spcBef>
              <a:spcAft>
                <a:spcPts val="0"/>
              </a:spcAft>
              <a:defRPr/>
            </a:pPr>
            <a:r>
              <a:rPr lang="en-US" altLang="ja-JP" sz="3600" b="1" dirty="0" smtClean="0">
                <a:cs typeface="Arial" pitchFamily="34" charset="0"/>
              </a:rPr>
              <a:t>GPM </a:t>
            </a:r>
            <a:endParaRPr lang="en-US" altLang="ja-JP" sz="3600" b="1" dirty="0">
              <a:cs typeface="Arial" pitchFamily="34" charset="0"/>
            </a:endParaRPr>
          </a:p>
        </p:txBody>
      </p:sp>
      <p:sp>
        <p:nvSpPr>
          <p:cNvPr id="6" name="Rectangle 124"/>
          <p:cNvSpPr>
            <a:spLocks noChangeArrowheads="1"/>
          </p:cNvSpPr>
          <p:nvPr/>
        </p:nvSpPr>
        <p:spPr bwMode="auto">
          <a:xfrm>
            <a:off x="560512" y="1992512"/>
            <a:ext cx="4860032"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57263" eaLnBrk="0" hangingPunct="0">
              <a:defRPr kumimoji="1">
                <a:solidFill>
                  <a:schemeClr val="tx1"/>
                </a:solidFill>
                <a:latin typeface="Arial" pitchFamily="34" charset="0"/>
                <a:ea typeface="ＭＳ Ｐゴシック" pitchFamily="50" charset="-128"/>
              </a:defRPr>
            </a:lvl1pPr>
            <a:lvl2pPr marL="742950" indent="-285750" defTabSz="957263" eaLnBrk="0" hangingPunct="0">
              <a:defRPr kumimoji="1">
                <a:solidFill>
                  <a:schemeClr val="tx1"/>
                </a:solidFill>
                <a:latin typeface="Arial" pitchFamily="34" charset="0"/>
                <a:ea typeface="ＭＳ Ｐゴシック" pitchFamily="50" charset="-128"/>
              </a:defRPr>
            </a:lvl2pPr>
            <a:lvl3pPr marL="1143000" indent="-228600" defTabSz="957263" eaLnBrk="0" hangingPunct="0">
              <a:defRPr kumimoji="1">
                <a:solidFill>
                  <a:schemeClr val="tx1"/>
                </a:solidFill>
                <a:latin typeface="Arial" pitchFamily="34" charset="0"/>
                <a:ea typeface="ＭＳ Ｐゴシック" pitchFamily="50" charset="-128"/>
              </a:defRPr>
            </a:lvl3pPr>
            <a:lvl4pPr marL="1600200" indent="-228600" defTabSz="957263" eaLnBrk="0" hangingPunct="0">
              <a:defRPr kumimoji="1">
                <a:solidFill>
                  <a:schemeClr val="tx1"/>
                </a:solidFill>
                <a:latin typeface="Arial" pitchFamily="34" charset="0"/>
                <a:ea typeface="ＭＳ Ｐゴシック" pitchFamily="50" charset="-128"/>
              </a:defRPr>
            </a:lvl4pPr>
            <a:lvl5pPr marL="2057400" indent="-228600" defTabSz="957263" eaLnBrk="0" hangingPunct="0">
              <a:defRPr kumimoji="1">
                <a:solidFill>
                  <a:schemeClr val="tx1"/>
                </a:solidFill>
                <a:latin typeface="Arial" pitchFamily="34" charset="0"/>
                <a:ea typeface="ＭＳ Ｐゴシック" pitchFamily="50" charset="-128"/>
              </a:defRPr>
            </a:lvl5pPr>
            <a:lvl6pPr marL="2514600" indent="-228600" defTabSz="957263"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957263"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957263"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957263"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lnSpc>
                <a:spcPct val="150000"/>
              </a:lnSpc>
            </a:pPr>
            <a:r>
              <a:rPr lang="en-US" altLang="ja-JP" sz="2000" b="1" dirty="0" smtClean="0">
                <a:solidFill>
                  <a:prstClr val="white"/>
                </a:solidFill>
                <a:cs typeface="Arial" pitchFamily="34" charset="0"/>
              </a:rPr>
              <a:t>Global </a:t>
            </a:r>
            <a:r>
              <a:rPr lang="en-US" altLang="ja-JP" sz="2000" b="1" dirty="0">
                <a:solidFill>
                  <a:prstClr val="white"/>
                </a:solidFill>
                <a:cs typeface="Arial" pitchFamily="34" charset="0"/>
              </a:rPr>
              <a:t>Precipitation Measurement </a:t>
            </a:r>
            <a:r>
              <a:rPr lang="en-US" altLang="ja-JP" sz="2000" b="1" dirty="0" smtClean="0">
                <a:solidFill>
                  <a:prstClr val="white"/>
                </a:solidFill>
                <a:cs typeface="Arial" pitchFamily="34" charset="0"/>
              </a:rPr>
              <a:t>Mission (GPM) </a:t>
            </a:r>
            <a:r>
              <a:rPr lang="en-US" altLang="ja-JP" sz="2000" b="1" dirty="0">
                <a:solidFill>
                  <a:prstClr val="white"/>
                </a:solidFill>
                <a:cs typeface="Arial" pitchFamily="34" charset="0"/>
              </a:rPr>
              <a:t>is US-Japan space cooperation for monitoring global precipitation. GPM core satellite with DPR was launched on February 28, 2014. </a:t>
            </a:r>
          </a:p>
        </p:txBody>
      </p:sp>
      <p:pic>
        <p:nvPicPr>
          <p:cNvPr id="8" name="Picture 2" descr="http://jda-strm.tksc.jaxa.jp/archive/common/P100008842/0c66416d26c6554f5113b670dbbed259.jpg"/>
          <p:cNvPicPr>
            <a:picLocks noChangeAspect="1" noChangeArrowheads="1"/>
          </p:cNvPicPr>
          <p:nvPr/>
        </p:nvPicPr>
        <p:blipFill rotWithShape="1">
          <a:blip r:embed="rId4">
            <a:extLst>
              <a:ext uri="{28A0092B-C50C-407E-A947-70E740481C1C}">
                <a14:useLocalDpi xmlns:a14="http://schemas.microsoft.com/office/drawing/2010/main" val="0"/>
              </a:ext>
            </a:extLst>
          </a:blip>
          <a:srcRect l="9001" t="11631" r="6575" b="20594"/>
          <a:stretch/>
        </p:blipFill>
        <p:spPr bwMode="auto">
          <a:xfrm>
            <a:off x="8399762" y="4784592"/>
            <a:ext cx="1711216" cy="207340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1" name="スライド番号プレースホルダー 3"/>
          <p:cNvSpPr>
            <a:spLocks noGrp="1"/>
          </p:cNvSpPr>
          <p:nvPr>
            <p:ph type="sldNum" sz="quarter" idx="12"/>
          </p:nvPr>
        </p:nvSpPr>
        <p:spPr>
          <a:xfrm>
            <a:off x="9007720" y="6597650"/>
            <a:ext cx="495300" cy="260350"/>
          </a:xfrm>
        </p:spPr>
        <p:txBody>
          <a:bodyPr/>
          <a:lstStyle/>
          <a:p>
            <a:pPr>
              <a:defRPr/>
            </a:pPr>
            <a:fld id="{88F37BC6-FEF5-474E-9231-C5DFFD4B31A0}" type="slidenum">
              <a:rPr lang="ja-JP" altLang="en-US" smtClean="0">
                <a:solidFill>
                  <a:prstClr val="black"/>
                </a:solidFill>
              </a:rPr>
              <a:pPr>
                <a:defRPr/>
              </a:pPr>
              <a:t>9</a:t>
            </a:fld>
            <a:endParaRPr lang="ja-JP" altLang="en-US" dirty="0">
              <a:solidFill>
                <a:prstClr val="black"/>
              </a:solidFill>
            </a:endParaRPr>
          </a:p>
        </p:txBody>
      </p:sp>
    </p:spTree>
    <p:extLst>
      <p:ext uri="{BB962C8B-B14F-4D97-AF65-F5344CB8AC3E}">
        <p14:creationId xmlns:p14="http://schemas.microsoft.com/office/powerpoint/2010/main" val="624870898"/>
      </p:ext>
    </p:extLst>
  </p:cSld>
  <p:clrMapOvr>
    <a:masterClrMapping/>
  </p:clrMapOvr>
  <p:timing>
    <p:tnLst>
      <p:par>
        <p:cTn id="1" dur="indefinite" restart="never" nodeType="tmRoot"/>
      </p:par>
    </p:tnLst>
  </p:timing>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Garamond"/>
        <a:ea typeface="HGP教科書体"/>
        <a:cs typeface=""/>
      </a:majorFont>
      <a:minorFont>
        <a:latin typeface="Garamond"/>
        <a:ea typeface="HGP教科書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Garamond"/>
        <a:ea typeface="HGP教科書体"/>
        <a:cs typeface=""/>
      </a:majorFont>
      <a:minorFont>
        <a:latin typeface="Garamond"/>
        <a:ea typeface="HGP教科書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39164</TotalTime>
  <Words>3471</Words>
  <Application>Microsoft Office PowerPoint</Application>
  <PresentationFormat>A4 210 x 297 mm</PresentationFormat>
  <Paragraphs>727</Paragraphs>
  <Slides>21</Slides>
  <Notes>13</Notes>
  <HiddenSlides>0</HiddenSlides>
  <MMClips>0</MMClips>
  <ScaleCrop>false</ScaleCrop>
  <HeadingPairs>
    <vt:vector size="6" baseType="variant">
      <vt:variant>
        <vt:lpstr>使用されているフォント</vt:lpstr>
      </vt:variant>
      <vt:variant>
        <vt:i4>21</vt:i4>
      </vt:variant>
      <vt:variant>
        <vt:lpstr>テーマ</vt:lpstr>
      </vt:variant>
      <vt:variant>
        <vt:i4>11</vt:i4>
      </vt:variant>
      <vt:variant>
        <vt:lpstr>スライド タイトル</vt:lpstr>
      </vt:variant>
      <vt:variant>
        <vt:i4>21</vt:i4>
      </vt:variant>
    </vt:vector>
  </HeadingPairs>
  <TitlesOfParts>
    <vt:vector size="53" baseType="lpstr">
      <vt:lpstr>Arial Unicode MS</vt:lpstr>
      <vt:lpstr>Gungsuh</vt:lpstr>
      <vt:lpstr>HGPｺﾞｼｯｸM</vt:lpstr>
      <vt:lpstr>HGP教科書体</vt:lpstr>
      <vt:lpstr>HGP創英角ｺﾞｼｯｸUB</vt:lpstr>
      <vt:lpstr>HGS創英角ｺﾞｼｯｸUB</vt:lpstr>
      <vt:lpstr>ＭＳ Ｐゴシック</vt:lpstr>
      <vt:lpstr>ＭＳ Ｐ明朝</vt:lpstr>
      <vt:lpstr>ＭＳ ゴシック</vt:lpstr>
      <vt:lpstr>ＭＳ 明朝</vt:lpstr>
      <vt:lpstr>System</vt:lpstr>
      <vt:lpstr>明朝</vt:lpstr>
      <vt:lpstr>Arial</vt:lpstr>
      <vt:lpstr>Calibri</vt:lpstr>
      <vt:lpstr>Calibri Light</vt:lpstr>
      <vt:lpstr>Century</vt:lpstr>
      <vt:lpstr>Century Gothic</vt:lpstr>
      <vt:lpstr>Garamond</vt:lpstr>
      <vt:lpstr>Symbol</vt:lpstr>
      <vt:lpstr>Times New Roman</vt:lpstr>
      <vt:lpstr>Wingdings</vt:lpstr>
      <vt:lpstr>デザインの設定</vt:lpstr>
      <vt:lpstr>6_デザインの設定</vt:lpstr>
      <vt:lpstr>Office ​​テーマ</vt:lpstr>
      <vt:lpstr>Office テーマ</vt:lpstr>
      <vt:lpstr>1_Office テーマ</vt:lpstr>
      <vt:lpstr>2_Office テーマ</vt:lpstr>
      <vt:lpstr>5_Office テーマ</vt:lpstr>
      <vt:lpstr>6_Office テーマ</vt:lpstr>
      <vt:lpstr>7_Office テーマ</vt:lpstr>
      <vt:lpstr>8_Office テーマ</vt:lpstr>
      <vt:lpstr>9_Office テーマ</vt:lpstr>
      <vt:lpstr>CAL/VAL  JAXA Agency Report</vt:lpstr>
      <vt:lpstr>JAXA Earth Observation Satellite Lineup</vt:lpstr>
      <vt:lpstr>PowerPoint プレゼンテーション</vt:lpstr>
      <vt:lpstr>PowerPoint プレゼンテーション</vt:lpstr>
      <vt:lpstr>GOSAT</vt:lpstr>
      <vt:lpstr>GHG trend viewer 8 year data of selected target points  CMS (Carbon Monitoring System) Methane (CH4) Flux for North America  0.5 degree x 0.667 degree</vt:lpstr>
      <vt:lpstr>GCOM-W</vt:lpstr>
      <vt:lpstr>Long-term Arctic Sea Ice Dataset</vt:lpstr>
      <vt:lpstr>PowerPoint プレゼンテーション</vt:lpstr>
      <vt:lpstr>PowerPoint プレゼンテーション</vt:lpstr>
      <vt:lpstr>PowerPoint プレゼンテーション</vt:lpstr>
      <vt:lpstr>History of L-band SAR improvement</vt:lpstr>
      <vt:lpstr>PowerPoint プレゼンテーション</vt:lpstr>
      <vt:lpstr>Main targets of GCOM-C</vt:lpstr>
      <vt:lpstr>GCOM-C Observation Products</vt:lpstr>
      <vt:lpstr>PowerPoint プレゼンテーション</vt:lpstr>
      <vt:lpstr>SGLI spectral bands</vt:lpstr>
      <vt:lpstr>PowerPoint プレゼンテーション</vt:lpstr>
      <vt:lpstr>PowerPoint プレゼンテーション</vt:lpstr>
      <vt:lpstr>GOSAT-2 </vt:lpstr>
      <vt:lpstr>EarthCARE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ｽﾗｲﾄﾞ ﾀｲﾄﾙなし</dc:title>
  <dc:creator>GOSAT-04</dc:creator>
  <cp:lastModifiedBy>Akihiko Kuze</cp:lastModifiedBy>
  <cp:revision>1270</cp:revision>
  <cp:lastPrinted>2016-03-03T09:58:11Z</cp:lastPrinted>
  <dcterms:created xsi:type="dcterms:W3CDTF">2000-01-10T04:16:10Z</dcterms:created>
  <dcterms:modified xsi:type="dcterms:W3CDTF">2017-05-17T18:47:05Z</dcterms:modified>
</cp:coreProperties>
</file>