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7" r:id="rId2"/>
  </p:sldMasterIdLst>
  <p:notesMasterIdLst>
    <p:notesMasterId r:id="rId26"/>
  </p:notesMasterIdLst>
  <p:sldIdLst>
    <p:sldId id="256" r:id="rId3"/>
    <p:sldId id="325" r:id="rId4"/>
    <p:sldId id="319" r:id="rId5"/>
    <p:sldId id="302" r:id="rId6"/>
    <p:sldId id="318" r:id="rId7"/>
    <p:sldId id="328" r:id="rId8"/>
    <p:sldId id="314" r:id="rId9"/>
    <p:sldId id="313" r:id="rId10"/>
    <p:sldId id="264" r:id="rId11"/>
    <p:sldId id="327" r:id="rId12"/>
    <p:sldId id="312" r:id="rId13"/>
    <p:sldId id="323" r:id="rId14"/>
    <p:sldId id="324" r:id="rId15"/>
    <p:sldId id="278" r:id="rId16"/>
    <p:sldId id="322" r:id="rId17"/>
    <p:sldId id="326" r:id="rId18"/>
    <p:sldId id="329" r:id="rId19"/>
    <p:sldId id="330" r:id="rId20"/>
    <p:sldId id="331" r:id="rId21"/>
    <p:sldId id="332" r:id="rId22"/>
    <p:sldId id="333" r:id="rId23"/>
    <p:sldId id="334" r:id="rId24"/>
    <p:sldId id="269" r:id="rId25"/>
  </p:sldIdLst>
  <p:sldSz cx="9144000" cy="6858000" type="screen4x3"/>
  <p:notesSz cx="6858000" cy="9144000"/>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65" autoAdjust="0"/>
    <p:restoredTop sz="78010" autoAdjust="0"/>
  </p:normalViewPr>
  <p:slideViewPr>
    <p:cSldViewPr>
      <p:cViewPr>
        <p:scale>
          <a:sx n="107" d="100"/>
          <a:sy n="107" d="100"/>
        </p:scale>
        <p:origin x="96" y="2004"/>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50" d="100"/>
        <a:sy n="150" d="100"/>
      </p:scale>
      <p:origin x="0" y="3888"/>
    </p:cViewPr>
  </p:sorterViewPr>
  <p:notesViewPr>
    <p:cSldViewPr>
      <p:cViewPr varScale="1">
        <p:scale>
          <a:sx n="99" d="100"/>
          <a:sy n="99" d="100"/>
        </p:scale>
        <p:origin x="-349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1143000" y="685800"/>
            <a:ext cx="4572000" cy="3429000"/>
          </a:xfrm>
          <a:prstGeom prst="rect">
            <a:avLst/>
          </a:prstGeom>
        </p:spPr>
        <p:txBody>
          <a:bodyPr/>
          <a:lstStyle/>
          <a:p>
            <a:pPr lvl="0"/>
            <a:endParaRPr dirty="0"/>
          </a:p>
        </p:txBody>
      </p:sp>
      <p:sp>
        <p:nvSpPr>
          <p:cNvPr id="8" name="Shape 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4272899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3857745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08909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28483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90" name="Shape 9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txBox="1"/>
          <p:nvPr/>
        </p:nvSpPr>
        <p:spPr>
          <a:xfrm>
            <a:off x="3884612" y="8685210"/>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Times New Roman"/>
              <a:buNone/>
            </a:pPr>
            <a:fld id="{00000000-1234-1234-1234-123412341234}" type="slidenum">
              <a:rPr lang="en-AU" sz="2400" b="0" i="0" u="none" strike="noStrike" cap="none">
                <a:solidFill>
                  <a:srgbClr val="000000"/>
                </a:solidFill>
                <a:latin typeface="Times New Roman"/>
                <a:ea typeface="Times New Roman"/>
                <a:cs typeface="Times New Roman"/>
                <a:sym typeface="Times New Roman"/>
              </a:rPr>
              <a:t>18</a:t>
            </a:fld>
            <a:endParaRPr lang="en-AU" sz="2400" b="0" i="0" u="none" strike="noStrike" cap="none">
              <a:solidFill>
                <a:srgbClr val="000000"/>
              </a:solidFill>
              <a:latin typeface="Times New Roman"/>
              <a:ea typeface="Times New Roman"/>
              <a:cs typeface="Times New Roman"/>
              <a:sym typeface="Times New Roman"/>
            </a:endParaRPr>
          </a:p>
        </p:txBody>
      </p:sp>
      <p:sp>
        <p:nvSpPr>
          <p:cNvPr id="114" name="Shape 114"/>
          <p:cNvSpPr txBox="1"/>
          <p:nvPr/>
        </p:nvSpPr>
        <p:spPr>
          <a:xfrm>
            <a:off x="1143000" y="685800"/>
            <a:ext cx="4572000" cy="3429000"/>
          </a:xfrm>
          <a:prstGeom prst="rect">
            <a:avLst/>
          </a:prstGeom>
          <a:solidFill>
            <a:srgbClr val="FFFFFF"/>
          </a:solidFill>
          <a:ln w="9525" cap="flat" cmpd="sng">
            <a:solidFill>
              <a:srgbClr val="00000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2400" b="0" i="0" u="none" strike="noStrike" cap="none">
              <a:solidFill>
                <a:srgbClr val="000000"/>
              </a:solidFill>
              <a:latin typeface="Times New Roman"/>
              <a:ea typeface="Times New Roman"/>
              <a:cs typeface="Times New Roman"/>
              <a:sym typeface="Times New Roman"/>
            </a:endParaRPr>
          </a:p>
        </p:txBody>
      </p:sp>
      <p:sp>
        <p:nvSpPr>
          <p:cNvPr id="115" name="Shape 115"/>
          <p:cNvSpPr txBox="1">
            <a:spLocks noGrp="1"/>
          </p:cNvSpPr>
          <p:nvPr>
            <p:ph type="body" idx="1"/>
          </p:nvPr>
        </p:nvSpPr>
        <p:spPr>
          <a:xfrm>
            <a:off x="685800" y="4343400"/>
            <a:ext cx="5484898" cy="4208399"/>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alibri"/>
              <a:buNone/>
            </a:pPr>
            <a:endParaRPr lang="en-AU" sz="1200" b="0" i="0" u="none" strike="noStrike" cap="none" dirty="0">
              <a:solidFill>
                <a:schemeClr val="dk1"/>
              </a:solidFill>
              <a:latin typeface="Calibri"/>
              <a:ea typeface="Calibri"/>
              <a:cs typeface="Calibri"/>
              <a:sym typeface="Calibri"/>
            </a:endParaRPr>
          </a:p>
        </p:txBody>
      </p:sp>
      <p:sp>
        <p:nvSpPr>
          <p:cNvPr id="116" name="Shape 1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幻灯片图像占位符 1"/>
          <p:cNvSpPr>
            <a:spLocks noGrp="1" noRot="1" noChangeAspect="1" noTextEdit="1"/>
          </p:cNvSpPr>
          <p:nvPr>
            <p:ph type="sldImg"/>
          </p:nvPr>
        </p:nvSpPr>
        <p:spPr>
          <a:ln/>
        </p:spPr>
      </p:sp>
      <p:sp>
        <p:nvSpPr>
          <p:cNvPr id="157699" name="备注占位符 2"/>
          <p:cNvSpPr>
            <a:spLocks noGrp="1"/>
          </p:cNvSpPr>
          <p:nvPr>
            <p:ph type="body" idx="1"/>
          </p:nvPr>
        </p:nvSpPr>
        <p:spPr>
          <a:noFill/>
        </p:spPr>
        <p:txBody>
          <a:bodyPr/>
          <a:lstStyle/>
          <a:p>
            <a:endParaRPr lang="zh-CN" altLang="en-US" dirty="0" smtClean="0"/>
          </a:p>
        </p:txBody>
      </p:sp>
      <p:sp>
        <p:nvSpPr>
          <p:cNvPr id="157700" name="灯片编号占位符 3"/>
          <p:cNvSpPr>
            <a:spLocks noGrp="1"/>
          </p:cNvSpPr>
          <p:nvPr>
            <p:ph type="sldNum" sz="quarter" idx="5"/>
          </p:nvPr>
        </p:nvSpPr>
        <p:spPr>
          <a:xfrm>
            <a:off x="3884815" y="8685413"/>
            <a:ext cx="2971587" cy="457126"/>
          </a:xfrm>
          <a:prstGeom prst="rect">
            <a:avLst/>
          </a:prstGeom>
          <a:noFill/>
        </p:spPr>
        <p:txBody>
          <a:bodyPr/>
          <a:lstStyle/>
          <a:p>
            <a:fld id="{CB6FE6DD-DAC4-4A61-AC56-8644DF366779}" type="slidenum">
              <a:rPr lang="en-US" altLang="en-US">
                <a:solidFill>
                  <a:srgbClr val="000000"/>
                </a:solidFill>
              </a:rPr>
              <a:pPr/>
              <a:t>19</a:t>
            </a:fld>
            <a:endParaRPr lang="en-US" altLang="en-US">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幻灯片图像占位符 1"/>
          <p:cNvSpPr>
            <a:spLocks noGrp="1" noRot="1" noChangeAspect="1" noTextEdit="1"/>
          </p:cNvSpPr>
          <p:nvPr>
            <p:ph type="sldImg"/>
          </p:nvPr>
        </p:nvSpPr>
        <p:spPr>
          <a:ln/>
        </p:spPr>
      </p:sp>
      <p:sp>
        <p:nvSpPr>
          <p:cNvPr id="159747" name="备注占位符 2"/>
          <p:cNvSpPr>
            <a:spLocks noGrp="1"/>
          </p:cNvSpPr>
          <p:nvPr>
            <p:ph type="body" idx="1"/>
          </p:nvPr>
        </p:nvSpPr>
        <p:spPr>
          <a:noFill/>
        </p:spPr>
        <p:txBody>
          <a:bodyPr/>
          <a:lstStyle/>
          <a:p>
            <a:pPr eaLnBrk="1" hangingPunct="1">
              <a:spcBef>
                <a:spcPct val="0"/>
              </a:spcBef>
            </a:pPr>
            <a:endParaRPr lang="zh-CN" altLang="en-US" dirty="0" smtClean="0"/>
          </a:p>
        </p:txBody>
      </p:sp>
      <p:sp>
        <p:nvSpPr>
          <p:cNvPr id="159748" name="灯片编号占位符 3"/>
          <p:cNvSpPr>
            <a:spLocks noGrp="1"/>
          </p:cNvSpPr>
          <p:nvPr>
            <p:ph type="sldNum" sz="quarter" idx="5"/>
          </p:nvPr>
        </p:nvSpPr>
        <p:spPr>
          <a:xfrm>
            <a:off x="3884815" y="8685413"/>
            <a:ext cx="2971587" cy="457126"/>
          </a:xfrm>
          <a:prstGeom prst="rect">
            <a:avLst/>
          </a:prstGeom>
          <a:noFill/>
        </p:spPr>
        <p:txBody>
          <a:bodyPr/>
          <a:lstStyle/>
          <a:p>
            <a:fld id="{B431E9F7-13ED-4F2E-A4D5-8D8B3CDAB221}" type="slidenum">
              <a:rPr lang="en-US" altLang="en-US">
                <a:solidFill>
                  <a:srgbClr val="000000"/>
                </a:solidFill>
              </a:rPr>
              <a:pPr/>
              <a:t>20</a:t>
            </a:fld>
            <a:endParaRPr lang="en-US" altLang="en-US">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a:xfrm>
            <a:off x="3883852" y="8684826"/>
            <a:ext cx="2972547" cy="457711"/>
          </a:xfrm>
          <a:prstGeom prst="rect">
            <a:avLst/>
          </a:prstGeom>
        </p:spPr>
        <p:txBody>
          <a:bodyPr/>
          <a:lstStyle/>
          <a:p>
            <a:fld id="{A8B1FB28-8C22-4CB6-A269-760C99C5B398}" type="slidenum">
              <a:rPr lang="en-AU" smtClean="0">
                <a:solidFill>
                  <a:prstClr val="black"/>
                </a:solidFill>
              </a:rPr>
              <a:pPr/>
              <a:t>23</a:t>
            </a:fld>
            <a:endParaRPr lang="en-AU">
              <a:solidFill>
                <a:prstClr val="black"/>
              </a:solidFill>
            </a:endParaRPr>
          </a:p>
        </p:txBody>
      </p:sp>
    </p:spTree>
    <p:extLst>
      <p:ext uri="{BB962C8B-B14F-4D97-AF65-F5344CB8AC3E}">
        <p14:creationId xmlns:p14="http://schemas.microsoft.com/office/powerpoint/2010/main" val="689507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08909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1371600"/>
          </a:xfrm>
        </p:spPr>
        <p:txBody>
          <a:bodyPr/>
          <a:lstStyle/>
          <a:p>
            <a:endParaRPr lang="en-AU" sz="900" dirty="0"/>
          </a:p>
        </p:txBody>
      </p:sp>
      <p:sp>
        <p:nvSpPr>
          <p:cNvPr id="4" name="Slide Number Placeholder 3"/>
          <p:cNvSpPr>
            <a:spLocks noGrp="1"/>
          </p:cNvSpPr>
          <p:nvPr>
            <p:ph type="sldNum" sz="quarter" idx="10"/>
          </p:nvPr>
        </p:nvSpPr>
        <p:spPr>
          <a:xfrm>
            <a:off x="3883852" y="8684826"/>
            <a:ext cx="2972547" cy="457711"/>
          </a:xfrm>
          <a:prstGeom prst="rect">
            <a:avLst/>
          </a:prstGeom>
        </p:spPr>
        <p:txBody>
          <a:bodyPr/>
          <a:lstStyle/>
          <a:p>
            <a:fld id="{5CA48CDD-808B-4F16-9C5C-FA0EB0B1C8AF}" type="slidenum">
              <a:rPr lang="en-AU" smtClean="0"/>
              <a:pPr/>
              <a:t>4</a:t>
            </a:fld>
            <a:endParaRPr lang="en-AU"/>
          </a:p>
        </p:txBody>
      </p:sp>
    </p:spTree>
    <p:extLst>
      <p:ext uri="{BB962C8B-B14F-4D97-AF65-F5344CB8AC3E}">
        <p14:creationId xmlns:p14="http://schemas.microsoft.com/office/powerpoint/2010/main" val="200174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08909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a:xfrm>
            <a:off x="3883853" y="8684827"/>
            <a:ext cx="2972547" cy="457711"/>
          </a:xfrm>
          <a:prstGeom prst="rect">
            <a:avLst/>
          </a:prstGeom>
        </p:spPr>
        <p:txBody>
          <a:bodyPr/>
          <a:lstStyle/>
          <a:p>
            <a:fld id="{27884230-34D9-4471-9399-5E5375172E0F}" type="slidenum">
              <a:rPr lang="en-AU" smtClean="0"/>
              <a:pPr/>
              <a:t>6</a:t>
            </a:fld>
            <a:endParaRPr lang="en-AU"/>
          </a:p>
        </p:txBody>
      </p:sp>
    </p:spTree>
    <p:extLst>
      <p:ext uri="{BB962C8B-B14F-4D97-AF65-F5344CB8AC3E}">
        <p14:creationId xmlns:p14="http://schemas.microsoft.com/office/powerpoint/2010/main" val="3234828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1238650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Tree>
    <p:extLst>
      <p:ext uri="{BB962C8B-B14F-4D97-AF65-F5344CB8AC3E}">
        <p14:creationId xmlns:p14="http://schemas.microsoft.com/office/powerpoint/2010/main" val="4070997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a:xfrm>
            <a:off x="3883852" y="8684826"/>
            <a:ext cx="2972547" cy="457711"/>
          </a:xfrm>
          <a:prstGeom prst="rect">
            <a:avLst/>
          </a:prstGeom>
        </p:spPr>
        <p:txBody>
          <a:bodyPr/>
          <a:lstStyle/>
          <a:p>
            <a:fld id="{27884230-34D9-4471-9399-5E5375172E0F}" type="slidenum">
              <a:rPr lang="en-AU" smtClean="0"/>
              <a:pPr/>
              <a:t>9</a:t>
            </a:fld>
            <a:endParaRPr lang="en-AU"/>
          </a:p>
        </p:txBody>
      </p:sp>
    </p:spTree>
    <p:extLst>
      <p:ext uri="{BB962C8B-B14F-4D97-AF65-F5344CB8AC3E}">
        <p14:creationId xmlns:p14="http://schemas.microsoft.com/office/powerpoint/2010/main" val="3234828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a:xfrm>
            <a:off x="3883852" y="8684826"/>
            <a:ext cx="2972547" cy="457711"/>
          </a:xfrm>
          <a:prstGeom prst="rect">
            <a:avLst/>
          </a:prstGeom>
        </p:spPr>
        <p:txBody>
          <a:bodyPr/>
          <a:lstStyle/>
          <a:p>
            <a:fld id="{27884230-34D9-4471-9399-5E5375172E0F}" type="slidenum">
              <a:rPr lang="en-AU" smtClean="0"/>
              <a:pPr/>
              <a:t>11</a:t>
            </a:fld>
            <a:endParaRPr lang="en-AU"/>
          </a:p>
        </p:txBody>
      </p:sp>
    </p:spTree>
    <p:extLst>
      <p:ext uri="{BB962C8B-B14F-4D97-AF65-F5344CB8AC3E}">
        <p14:creationId xmlns:p14="http://schemas.microsoft.com/office/powerpoint/2010/main" val="34952641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 name="Textfeld 7"/>
          <p:cNvSpPr txBox="1"/>
          <p:nvPr userDrawn="1"/>
        </p:nvSpPr>
        <p:spPr>
          <a:xfrm>
            <a:off x="609600" y="6172200"/>
            <a:ext cx="5257800" cy="3048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1800" b="1" dirty="0">
                <a:solidFill>
                  <a:srgbClr val="92D050"/>
                </a:solidFill>
                <a:effectLst/>
                <a:latin typeface="Frutiger 45 Light"/>
                <a:ea typeface="Times New Roman"/>
                <a:cs typeface="Arial"/>
              </a:rPr>
              <a:t>Working Group on Calibration and Validation</a:t>
            </a:r>
            <a:endParaRPr lang="en-US" sz="1800" dirty="0">
              <a:effectLst/>
              <a:latin typeface="Times New Roman"/>
              <a:ea typeface="Times New Roman"/>
              <a:cs typeface="Times"/>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981075"/>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981075"/>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Footer Placeholder 4"/>
          <p:cNvSpPr>
            <a:spLocks noGrp="1"/>
          </p:cNvSpPr>
          <p:nvPr>
            <p:ph type="ftr" sz="quarter" idx="10"/>
          </p:nvPr>
        </p:nvSpPr>
        <p:spPr/>
        <p:txBody>
          <a:bodyPr/>
          <a:lstStyle>
            <a:lvl1pPr>
              <a:defRPr/>
            </a:lvl1pPr>
          </a:lstStyle>
          <a:p>
            <a:endParaRPr lang="en-AU">
              <a:solidFill>
                <a:srgbClr val="FFFFFF"/>
              </a:solidFill>
            </a:endParaRPr>
          </a:p>
        </p:txBody>
      </p:sp>
    </p:spTree>
    <p:extLst>
      <p:ext uri="{BB962C8B-B14F-4D97-AF65-F5344CB8AC3E}">
        <p14:creationId xmlns:p14="http://schemas.microsoft.com/office/powerpoint/2010/main" val="239163063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Footer Placeholder 6"/>
          <p:cNvSpPr>
            <a:spLocks noGrp="1"/>
          </p:cNvSpPr>
          <p:nvPr>
            <p:ph type="ftr" sz="quarter" idx="10"/>
          </p:nvPr>
        </p:nvSpPr>
        <p:spPr/>
        <p:txBody>
          <a:bodyPr/>
          <a:lstStyle>
            <a:lvl1pPr>
              <a:defRPr/>
            </a:lvl1pPr>
          </a:lstStyle>
          <a:p>
            <a:endParaRPr lang="en-AU">
              <a:solidFill>
                <a:srgbClr val="FFFFFF"/>
              </a:solidFill>
            </a:endParaRPr>
          </a:p>
        </p:txBody>
      </p:sp>
    </p:spTree>
    <p:extLst>
      <p:ext uri="{BB962C8B-B14F-4D97-AF65-F5344CB8AC3E}">
        <p14:creationId xmlns:p14="http://schemas.microsoft.com/office/powerpoint/2010/main" val="29338758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Footer Placeholder 2"/>
          <p:cNvSpPr>
            <a:spLocks noGrp="1"/>
          </p:cNvSpPr>
          <p:nvPr>
            <p:ph type="ftr" sz="quarter" idx="10"/>
          </p:nvPr>
        </p:nvSpPr>
        <p:spPr/>
        <p:txBody>
          <a:bodyPr/>
          <a:lstStyle>
            <a:lvl1pPr>
              <a:defRPr/>
            </a:lvl1pPr>
          </a:lstStyle>
          <a:p>
            <a:endParaRPr lang="en-AU">
              <a:solidFill>
                <a:srgbClr val="FFFFFF"/>
              </a:solidFill>
            </a:endParaRPr>
          </a:p>
        </p:txBody>
      </p:sp>
    </p:spTree>
    <p:extLst>
      <p:ext uri="{BB962C8B-B14F-4D97-AF65-F5344CB8AC3E}">
        <p14:creationId xmlns:p14="http://schemas.microsoft.com/office/powerpoint/2010/main" val="395421374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AU">
              <a:solidFill>
                <a:srgbClr val="FFFFFF"/>
              </a:solidFill>
            </a:endParaRPr>
          </a:p>
        </p:txBody>
      </p:sp>
    </p:spTree>
    <p:extLst>
      <p:ext uri="{BB962C8B-B14F-4D97-AF65-F5344CB8AC3E}">
        <p14:creationId xmlns:p14="http://schemas.microsoft.com/office/powerpoint/2010/main" val="132337760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AU">
              <a:solidFill>
                <a:srgbClr val="FFFFFF"/>
              </a:solidFill>
            </a:endParaRPr>
          </a:p>
        </p:txBody>
      </p:sp>
    </p:spTree>
    <p:extLst>
      <p:ext uri="{BB962C8B-B14F-4D97-AF65-F5344CB8AC3E}">
        <p14:creationId xmlns:p14="http://schemas.microsoft.com/office/powerpoint/2010/main" val="274810248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AU">
              <a:solidFill>
                <a:srgbClr val="FFFFFF"/>
              </a:solidFill>
            </a:endParaRPr>
          </a:p>
        </p:txBody>
      </p:sp>
    </p:spTree>
    <p:extLst>
      <p:ext uri="{BB962C8B-B14F-4D97-AF65-F5344CB8AC3E}">
        <p14:creationId xmlns:p14="http://schemas.microsoft.com/office/powerpoint/2010/main" val="21492956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p:txBody>
          <a:bodyPr/>
          <a:lstStyle>
            <a:lvl1pPr>
              <a:defRPr/>
            </a:lvl1pPr>
          </a:lstStyle>
          <a:p>
            <a:endParaRPr lang="en-AU">
              <a:solidFill>
                <a:srgbClr val="FFFFFF"/>
              </a:solidFill>
            </a:endParaRPr>
          </a:p>
        </p:txBody>
      </p:sp>
    </p:spTree>
    <p:extLst>
      <p:ext uri="{BB962C8B-B14F-4D97-AF65-F5344CB8AC3E}">
        <p14:creationId xmlns:p14="http://schemas.microsoft.com/office/powerpoint/2010/main" val="39763980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15925"/>
            <a:ext cx="2057400" cy="5821363"/>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415925"/>
            <a:ext cx="6019800" cy="5821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p:txBody>
          <a:bodyPr/>
          <a:lstStyle>
            <a:lvl1pPr>
              <a:defRPr/>
            </a:lvl1pPr>
          </a:lstStyle>
          <a:p>
            <a:endParaRPr lang="en-AU">
              <a:solidFill>
                <a:srgbClr val="FFFFFF"/>
              </a:solidFill>
            </a:endParaRPr>
          </a:p>
        </p:txBody>
      </p:sp>
    </p:spTree>
    <p:extLst>
      <p:ext uri="{BB962C8B-B14F-4D97-AF65-F5344CB8AC3E}">
        <p14:creationId xmlns:p14="http://schemas.microsoft.com/office/powerpoint/2010/main" val="229600563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7010400" y="6504801"/>
            <a:ext cx="1905000" cy="276999"/>
          </a:xfrm>
          <a:prstGeom prst="rect">
            <a:avLst/>
          </a:prstGeom>
        </p:spPr>
        <p:txBody>
          <a:bodyPr/>
          <a:lstStyle>
            <a:lvl1pPr>
              <a:defRPr sz="1200"/>
            </a:lvl1pPr>
          </a:lstStyle>
          <a:p>
            <a:fld id="{86CB4B4D-7CA3-9044-876B-883B54F8677D}" type="slidenum">
              <a:rPr lang="en-US" smtClean="0"/>
              <a:pPr/>
              <a:t>‹#›</a:t>
            </a:fld>
            <a:endParaRPr lang="en-US" dirty="0"/>
          </a:p>
        </p:txBody>
      </p:sp>
      <p:sp>
        <p:nvSpPr>
          <p:cNvPr id="4" name="Textfeld 7"/>
          <p:cNvSpPr txBox="1"/>
          <p:nvPr userDrawn="1"/>
        </p:nvSpPr>
        <p:spPr>
          <a:xfrm>
            <a:off x="3733800" y="6477000"/>
            <a:ext cx="4572000" cy="3048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1600" b="1" dirty="0">
                <a:solidFill>
                  <a:srgbClr val="92D050"/>
                </a:solidFill>
                <a:effectLst/>
                <a:latin typeface="Frutiger 45 Light"/>
                <a:ea typeface="Times New Roman"/>
                <a:cs typeface="Arial"/>
              </a:rPr>
              <a:t>Working Group on Calibration and Validation</a:t>
            </a:r>
            <a:endParaRPr lang="en-US" sz="1600" dirty="0">
              <a:effectLst/>
              <a:latin typeface="Times New Roman"/>
              <a:ea typeface="Times New Roman"/>
              <a:cs typeface="Times"/>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15925"/>
            <a:ext cx="8229600" cy="488950"/>
          </a:xfrm>
          <a:prstGeom prst="rect">
            <a:avLst/>
          </a:prstGeom>
        </p:spPr>
        <p:txBody>
          <a:bodyPr/>
          <a:lstStyle/>
          <a:p>
            <a:r>
              <a:rPr lang="en-US" smtClean="0"/>
              <a:t>Click to edit Master title style</a:t>
            </a:r>
            <a:endParaRPr lang="en-AU"/>
          </a:p>
        </p:txBody>
      </p:sp>
      <p:sp>
        <p:nvSpPr>
          <p:cNvPr id="3" name="Content Placeholder 2"/>
          <p:cNvSpPr>
            <a:spLocks noGrp="1"/>
          </p:cNvSpPr>
          <p:nvPr>
            <p:ph idx="1"/>
          </p:nvPr>
        </p:nvSpPr>
        <p:spPr>
          <a:xfrm>
            <a:off x="457200" y="981075"/>
            <a:ext cx="8229600" cy="525621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Tree>
    <p:extLst>
      <p:ext uri="{BB962C8B-B14F-4D97-AF65-F5344CB8AC3E}">
        <p14:creationId xmlns:p14="http://schemas.microsoft.com/office/powerpoint/2010/main" val="367175698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415925"/>
            <a:ext cx="8229600" cy="488950"/>
          </a:xfrm>
          <a:prstGeom prst="rect">
            <a:avLst/>
          </a:prstGeom>
        </p:spPr>
        <p:txBody>
          <a:bodyPr/>
          <a:lstStyle/>
          <a:p>
            <a:r>
              <a:rPr lang="en-US" smtClean="0"/>
              <a:t>Click to edit Master title style</a:t>
            </a:r>
            <a:endParaRPr lang="en-AU"/>
          </a:p>
        </p:txBody>
      </p:sp>
      <p:sp>
        <p:nvSpPr>
          <p:cNvPr id="3" name="Footer Placeholder 2"/>
          <p:cNvSpPr>
            <a:spLocks noGrp="1"/>
          </p:cNvSpPr>
          <p:nvPr>
            <p:ph type="ftr" sz="quarter" idx="10"/>
          </p:nvPr>
        </p:nvSpPr>
        <p:spPr>
          <a:xfrm>
            <a:off x="4284663" y="6459538"/>
            <a:ext cx="4751387" cy="414337"/>
          </a:xfrm>
          <a:prstGeom prst="rect">
            <a:avLst/>
          </a:prstGeom>
        </p:spPr>
        <p:txBody>
          <a:bodyPr/>
          <a:lstStyle>
            <a:lvl1pPr>
              <a:defRPr/>
            </a:lvl1pPr>
          </a:lstStyle>
          <a:p>
            <a:endParaRPr lang="en-AU"/>
          </a:p>
        </p:txBody>
      </p:sp>
    </p:spTree>
    <p:extLst>
      <p:ext uri="{BB962C8B-B14F-4D97-AF65-F5344CB8AC3E}">
        <p14:creationId xmlns:p14="http://schemas.microsoft.com/office/powerpoint/2010/main" val="254819805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311702" y="740818"/>
            <a:ext cx="2808008" cy="1007728"/>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2350" b="0" i="0" u="none" strike="noStrike" cap="none">
                <a:solidFill>
                  <a:schemeClr val="dk1"/>
                </a:solidFill>
                <a:latin typeface="Calibri"/>
                <a:ea typeface="Calibri"/>
                <a:cs typeface="Calibri"/>
                <a:sym typeface="Calibri"/>
              </a:defRPr>
            </a:lvl1pPr>
            <a:lvl2pPr lvl="1" indent="0">
              <a:spcBef>
                <a:spcPts val="0"/>
              </a:spcBef>
              <a:buNone/>
              <a:defRPr sz="2350"/>
            </a:lvl2pPr>
            <a:lvl3pPr lvl="2" indent="0">
              <a:spcBef>
                <a:spcPts val="0"/>
              </a:spcBef>
              <a:buNone/>
              <a:defRPr sz="2350"/>
            </a:lvl3pPr>
            <a:lvl4pPr lvl="3" indent="0">
              <a:spcBef>
                <a:spcPts val="0"/>
              </a:spcBef>
              <a:buNone/>
              <a:defRPr sz="2350"/>
            </a:lvl4pPr>
            <a:lvl5pPr lvl="4" indent="0">
              <a:spcBef>
                <a:spcPts val="0"/>
              </a:spcBef>
              <a:buNone/>
              <a:defRPr sz="2350"/>
            </a:lvl5pPr>
            <a:lvl6pPr lvl="5" indent="0">
              <a:spcBef>
                <a:spcPts val="0"/>
              </a:spcBef>
              <a:buNone/>
              <a:defRPr sz="2350"/>
            </a:lvl6pPr>
            <a:lvl7pPr lvl="6" indent="0">
              <a:spcBef>
                <a:spcPts val="0"/>
              </a:spcBef>
              <a:buNone/>
              <a:defRPr sz="2350"/>
            </a:lvl7pPr>
            <a:lvl8pPr lvl="7" indent="0">
              <a:spcBef>
                <a:spcPts val="0"/>
              </a:spcBef>
              <a:buNone/>
              <a:defRPr sz="2350"/>
            </a:lvl8pPr>
            <a:lvl9pPr lvl="8" indent="0">
              <a:spcBef>
                <a:spcPts val="0"/>
              </a:spcBef>
              <a:buNone/>
              <a:defRPr sz="2350"/>
            </a:lvl9pPr>
          </a:lstStyle>
          <a:p>
            <a:endParaRPr/>
          </a:p>
        </p:txBody>
      </p:sp>
      <p:sp>
        <p:nvSpPr>
          <p:cNvPr id="17" name="Shape 17"/>
          <p:cNvSpPr txBox="1">
            <a:spLocks noGrp="1"/>
          </p:cNvSpPr>
          <p:nvPr>
            <p:ph type="body" idx="1"/>
          </p:nvPr>
        </p:nvSpPr>
        <p:spPr>
          <a:xfrm>
            <a:off x="311702" y="1852850"/>
            <a:ext cx="2808008" cy="4239403"/>
          </a:xfrm>
          <a:prstGeom prst="rect">
            <a:avLst/>
          </a:prstGeom>
          <a:noFill/>
          <a:ln>
            <a:noFill/>
          </a:ln>
        </p:spPr>
        <p:txBody>
          <a:bodyPr lIns="91425" tIns="91425" rIns="91425" bIns="91425" anchor="t" anchorCtr="0"/>
          <a:lstStyle>
            <a:lvl1pPr marL="228600" marR="0" lvl="0" indent="-152654" algn="l" rtl="0">
              <a:lnSpc>
                <a:spcPct val="90000"/>
              </a:lnSpc>
              <a:spcBef>
                <a:spcPts val="0"/>
              </a:spcBef>
              <a:buClr>
                <a:schemeClr val="dk1"/>
              </a:buClr>
              <a:buSzPct val="99666"/>
              <a:buFont typeface="Arial"/>
              <a:buChar char="•"/>
              <a:defRPr sz="1196" b="0" i="0" u="none" strike="noStrike" cap="none">
                <a:solidFill>
                  <a:schemeClr val="dk1"/>
                </a:solidFill>
                <a:latin typeface="Calibri"/>
                <a:ea typeface="Calibri"/>
                <a:cs typeface="Calibri"/>
                <a:sym typeface="Calibri"/>
              </a:defRPr>
            </a:lvl1pPr>
            <a:lvl2pPr marL="685800" marR="0" lvl="1" indent="-152654" algn="l" rtl="0">
              <a:lnSpc>
                <a:spcPct val="90000"/>
              </a:lnSpc>
              <a:spcBef>
                <a:spcPts val="0"/>
              </a:spcBef>
              <a:buClr>
                <a:schemeClr val="dk1"/>
              </a:buClr>
              <a:buSzPct val="99666"/>
              <a:buFont typeface="Arial"/>
              <a:buChar char="•"/>
              <a:defRPr sz="1196" b="0" i="0" u="none" strike="noStrike" cap="none">
                <a:solidFill>
                  <a:schemeClr val="dk1"/>
                </a:solidFill>
                <a:latin typeface="Calibri"/>
                <a:ea typeface="Calibri"/>
                <a:cs typeface="Calibri"/>
                <a:sym typeface="Calibri"/>
              </a:defRPr>
            </a:lvl2pPr>
            <a:lvl3pPr marL="1143000" marR="0" lvl="2" indent="-152653" algn="l" rtl="0">
              <a:lnSpc>
                <a:spcPct val="90000"/>
              </a:lnSpc>
              <a:spcBef>
                <a:spcPts val="0"/>
              </a:spcBef>
              <a:buClr>
                <a:schemeClr val="dk1"/>
              </a:buClr>
              <a:buSzPct val="99666"/>
              <a:buFont typeface="Arial"/>
              <a:buChar char="•"/>
              <a:defRPr sz="1196" b="0" i="0" u="none" strike="noStrike" cap="none">
                <a:solidFill>
                  <a:schemeClr val="dk1"/>
                </a:solidFill>
                <a:latin typeface="Calibri"/>
                <a:ea typeface="Calibri"/>
                <a:cs typeface="Calibri"/>
                <a:sym typeface="Calibri"/>
              </a:defRPr>
            </a:lvl3pPr>
            <a:lvl4pPr marL="1600200" marR="0" lvl="3" indent="-152653" algn="l" rtl="0">
              <a:lnSpc>
                <a:spcPct val="90000"/>
              </a:lnSpc>
              <a:spcBef>
                <a:spcPts val="0"/>
              </a:spcBef>
              <a:buClr>
                <a:schemeClr val="dk1"/>
              </a:buClr>
              <a:buSzPct val="99666"/>
              <a:buFont typeface="Arial"/>
              <a:buChar char="•"/>
              <a:defRPr sz="1196" b="0" i="0" u="none" strike="noStrike" cap="none">
                <a:solidFill>
                  <a:schemeClr val="dk1"/>
                </a:solidFill>
                <a:latin typeface="Calibri"/>
                <a:ea typeface="Calibri"/>
                <a:cs typeface="Calibri"/>
                <a:sym typeface="Calibri"/>
              </a:defRPr>
            </a:lvl4pPr>
            <a:lvl5pPr marL="2057400" marR="0" lvl="4" indent="-152654" algn="l" rtl="0">
              <a:lnSpc>
                <a:spcPct val="90000"/>
              </a:lnSpc>
              <a:spcBef>
                <a:spcPts val="0"/>
              </a:spcBef>
              <a:buClr>
                <a:schemeClr val="dk1"/>
              </a:buClr>
              <a:buSzPct val="99666"/>
              <a:buFont typeface="Arial"/>
              <a:buChar char="•"/>
              <a:defRPr sz="1196" b="0" i="0" u="none" strike="noStrike" cap="none">
                <a:solidFill>
                  <a:schemeClr val="dk1"/>
                </a:solidFill>
                <a:latin typeface="Calibri"/>
                <a:ea typeface="Calibri"/>
                <a:cs typeface="Calibri"/>
                <a:sym typeface="Calibri"/>
              </a:defRPr>
            </a:lvl5pPr>
            <a:lvl6pPr marL="2514600" marR="0" lvl="5" indent="-152654" algn="l" rtl="0">
              <a:lnSpc>
                <a:spcPct val="90000"/>
              </a:lnSpc>
              <a:spcBef>
                <a:spcPts val="0"/>
              </a:spcBef>
              <a:buClr>
                <a:schemeClr val="dk1"/>
              </a:buClr>
              <a:buSzPct val="99666"/>
              <a:buFont typeface="Arial"/>
              <a:buChar char="•"/>
              <a:defRPr sz="1196" b="0" i="0" u="none" strike="noStrike" cap="none">
                <a:solidFill>
                  <a:schemeClr val="dk1"/>
                </a:solidFill>
                <a:latin typeface="Calibri"/>
                <a:ea typeface="Calibri"/>
                <a:cs typeface="Calibri"/>
                <a:sym typeface="Calibri"/>
              </a:defRPr>
            </a:lvl6pPr>
            <a:lvl7pPr marL="2971800" marR="0" lvl="6" indent="-152654" algn="l" rtl="0">
              <a:lnSpc>
                <a:spcPct val="90000"/>
              </a:lnSpc>
              <a:spcBef>
                <a:spcPts val="0"/>
              </a:spcBef>
              <a:buClr>
                <a:schemeClr val="dk1"/>
              </a:buClr>
              <a:buSzPct val="99666"/>
              <a:buFont typeface="Arial"/>
              <a:buChar char="•"/>
              <a:defRPr sz="1196" b="0" i="0" u="none" strike="noStrike" cap="none">
                <a:solidFill>
                  <a:schemeClr val="dk1"/>
                </a:solidFill>
                <a:latin typeface="Calibri"/>
                <a:ea typeface="Calibri"/>
                <a:cs typeface="Calibri"/>
                <a:sym typeface="Calibri"/>
              </a:defRPr>
            </a:lvl7pPr>
            <a:lvl8pPr marL="3429000" marR="0" lvl="7" indent="-152653" algn="l" rtl="0">
              <a:lnSpc>
                <a:spcPct val="90000"/>
              </a:lnSpc>
              <a:spcBef>
                <a:spcPts val="0"/>
              </a:spcBef>
              <a:buClr>
                <a:schemeClr val="dk1"/>
              </a:buClr>
              <a:buSzPct val="99666"/>
              <a:buFont typeface="Arial"/>
              <a:buChar char="•"/>
              <a:defRPr sz="1196" b="0" i="0" u="none" strike="noStrike" cap="none">
                <a:solidFill>
                  <a:schemeClr val="dk1"/>
                </a:solidFill>
                <a:latin typeface="Calibri"/>
                <a:ea typeface="Calibri"/>
                <a:cs typeface="Calibri"/>
                <a:sym typeface="Calibri"/>
              </a:defRPr>
            </a:lvl8pPr>
            <a:lvl9pPr marL="3886200" marR="0" lvl="8" indent="-152653" algn="l" rtl="0">
              <a:lnSpc>
                <a:spcPct val="90000"/>
              </a:lnSpc>
              <a:spcBef>
                <a:spcPts val="0"/>
              </a:spcBef>
              <a:buClr>
                <a:schemeClr val="dk1"/>
              </a:buClr>
              <a:buSzPct val="99666"/>
              <a:buFont typeface="Arial"/>
              <a:buChar char="•"/>
              <a:defRPr sz="1196" b="0" i="0" u="none" strike="noStrike" cap="none">
                <a:solidFill>
                  <a:schemeClr val="dk1"/>
                </a:solidFill>
                <a:latin typeface="Calibri"/>
                <a:ea typeface="Calibri"/>
                <a:cs typeface="Calibri"/>
                <a:sym typeface="Calibri"/>
              </a:defRPr>
            </a:lvl9pPr>
          </a:lstStyle>
          <a:p>
            <a:endParaRPr/>
          </a:p>
        </p:txBody>
      </p:sp>
      <p:sp>
        <p:nvSpPr>
          <p:cNvPr id="18" name="Shape 18"/>
          <p:cNvSpPr txBox="1">
            <a:spLocks noGrp="1"/>
          </p:cNvSpPr>
          <p:nvPr>
            <p:ph type="sldNum" idx="12"/>
          </p:nvPr>
        </p:nvSpPr>
        <p:spPr>
          <a:xfrm>
            <a:off x="8472505" y="6217786"/>
            <a:ext cx="548720" cy="524693"/>
          </a:xfrm>
          <a:prstGeom prst="rect">
            <a:avLst/>
          </a:prstGeom>
          <a:noFill/>
          <a:ln>
            <a:noFill/>
          </a:ln>
        </p:spPr>
        <p:txBody>
          <a:bodyPr lIns="421275" tIns="421275" rIns="421275" bIns="421275" anchor="ctr" anchorCtr="0">
            <a:noAutofit/>
          </a:bodyPr>
          <a:lstStyle/>
          <a:p>
            <a:pPr marL="0" marR="0" lvl="0" indent="0" algn="r" rtl="0">
              <a:spcBef>
                <a:spcPts val="0"/>
              </a:spcBef>
              <a:buSzPct val="25000"/>
              <a:buNone/>
            </a:pPr>
            <a:fld id="{00000000-1234-1234-1234-123412341234}" type="slidenum">
              <a:rPr lang="en-AU" sz="1200" b="0" i="0" u="none" strike="noStrike" cap="none">
                <a:solidFill>
                  <a:srgbClr val="888888"/>
                </a:solidFill>
                <a:latin typeface="Calibri"/>
                <a:ea typeface="Calibri"/>
                <a:cs typeface="Calibri"/>
                <a:sym typeface="Calibri"/>
              </a:rPr>
              <a:t>‹#›</a:t>
            </a:fld>
            <a:endParaRPr lang="en-AU"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452281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Slide Number Placeholder 6"/>
          <p:cNvSpPr txBox="1">
            <a:spLocks/>
          </p:cNvSpPr>
          <p:nvPr userDrawn="1"/>
        </p:nvSpPr>
        <p:spPr>
          <a:xfrm>
            <a:off x="4076700" y="6356350"/>
            <a:ext cx="990600" cy="365125"/>
          </a:xfrm>
          <a:prstGeom prst="rect">
            <a:avLst/>
          </a:prstGeom>
        </p:spPr>
        <p:txBody>
          <a:bodyPr anchor="ctr"/>
          <a:lstStyle>
            <a:lvl1pPr defTabSz="457200">
              <a:defRPr b="1">
                <a:solidFill>
                  <a:schemeClr val="tx1"/>
                </a:solidFill>
                <a:latin typeface="Arial" pitchFamily="34" charset="0"/>
                <a:ea typeface="MS PGothic" pitchFamily="34" charset="-128"/>
              </a:defRPr>
            </a:lvl1pPr>
            <a:lvl2pPr marL="457200" defTabSz="457200">
              <a:defRPr b="1">
                <a:solidFill>
                  <a:schemeClr val="tx1"/>
                </a:solidFill>
                <a:latin typeface="Arial" pitchFamily="34" charset="0"/>
                <a:ea typeface="MS PGothic" pitchFamily="34" charset="-128"/>
              </a:defRPr>
            </a:lvl2pPr>
            <a:lvl3pPr marL="914400" defTabSz="457200">
              <a:defRPr b="1">
                <a:solidFill>
                  <a:schemeClr val="tx1"/>
                </a:solidFill>
                <a:latin typeface="Arial" pitchFamily="34" charset="0"/>
                <a:ea typeface="MS PGothic" pitchFamily="34" charset="-128"/>
              </a:defRPr>
            </a:lvl3pPr>
            <a:lvl4pPr marL="1371600" defTabSz="457200">
              <a:defRPr b="1">
                <a:solidFill>
                  <a:schemeClr val="tx1"/>
                </a:solidFill>
                <a:latin typeface="Arial" pitchFamily="34" charset="0"/>
                <a:ea typeface="MS PGothic" pitchFamily="34" charset="-128"/>
              </a:defRPr>
            </a:lvl4pPr>
            <a:lvl5pPr marL="1828800" defTabSz="457200">
              <a:defRPr b="1">
                <a:solidFill>
                  <a:schemeClr val="tx1"/>
                </a:solidFill>
                <a:latin typeface="Arial" pitchFamily="34" charset="0"/>
                <a:ea typeface="MS PGothic" pitchFamily="34" charset="-128"/>
              </a:defRPr>
            </a:lvl5pPr>
            <a:lvl6pPr indent="763588" defTabSz="457200" eaLnBrk="0" fontAlgn="base" hangingPunct="0">
              <a:spcBef>
                <a:spcPct val="0"/>
              </a:spcBef>
              <a:spcAft>
                <a:spcPct val="0"/>
              </a:spcAft>
              <a:defRPr b="1">
                <a:solidFill>
                  <a:schemeClr val="tx1"/>
                </a:solidFill>
                <a:latin typeface="Arial" pitchFamily="34" charset="0"/>
                <a:ea typeface="MS PGothic" pitchFamily="34" charset="-128"/>
              </a:defRPr>
            </a:lvl6pPr>
            <a:lvl7pPr indent="763588" defTabSz="457200" eaLnBrk="0" fontAlgn="base" hangingPunct="0">
              <a:spcBef>
                <a:spcPct val="0"/>
              </a:spcBef>
              <a:spcAft>
                <a:spcPct val="0"/>
              </a:spcAft>
              <a:defRPr b="1">
                <a:solidFill>
                  <a:schemeClr val="tx1"/>
                </a:solidFill>
                <a:latin typeface="Arial" pitchFamily="34" charset="0"/>
                <a:ea typeface="MS PGothic" pitchFamily="34" charset="-128"/>
              </a:defRPr>
            </a:lvl7pPr>
            <a:lvl8pPr indent="763588" defTabSz="457200" eaLnBrk="0" fontAlgn="base" hangingPunct="0">
              <a:spcBef>
                <a:spcPct val="0"/>
              </a:spcBef>
              <a:spcAft>
                <a:spcPct val="0"/>
              </a:spcAft>
              <a:defRPr b="1">
                <a:solidFill>
                  <a:schemeClr val="tx1"/>
                </a:solidFill>
                <a:latin typeface="Arial" pitchFamily="34" charset="0"/>
                <a:ea typeface="MS PGothic" pitchFamily="34" charset="-128"/>
              </a:defRPr>
            </a:lvl8pPr>
            <a:lvl9pPr indent="763588" defTabSz="457200" eaLnBrk="0" fontAlgn="base" hangingPunct="0">
              <a:spcBef>
                <a:spcPct val="0"/>
              </a:spcBef>
              <a:spcAft>
                <a:spcPct val="0"/>
              </a:spcAft>
              <a:defRPr b="1">
                <a:solidFill>
                  <a:schemeClr val="tx1"/>
                </a:solidFill>
                <a:latin typeface="Arial" pitchFamily="34" charset="0"/>
                <a:ea typeface="MS PGothic" pitchFamily="34" charset="-128"/>
              </a:defRPr>
            </a:lvl9pPr>
          </a:lstStyle>
          <a:p>
            <a:pPr algn="ctr" eaLnBrk="1" hangingPunct="1"/>
            <a:fld id="{8C8BD951-6E5F-425E-A92E-7478FB2A8F9C}" type="slidenum">
              <a:rPr lang="en-US" altLang="en-US" sz="2400" b="0">
                <a:solidFill>
                  <a:srgbClr val="000000"/>
                </a:solidFill>
                <a:latin typeface="Arial Narrow" pitchFamily="34" charset="0"/>
              </a:rPr>
              <a:pPr algn="ctr" eaLnBrk="1" hangingPunct="1"/>
              <a:t>‹#›</a:t>
            </a:fld>
            <a:endParaRPr lang="en-US" altLang="en-US" sz="2400" b="0">
              <a:solidFill>
                <a:srgbClr val="000000"/>
              </a:solidFill>
              <a:latin typeface="Arial Narrow" pitchFamily="34" charset="0"/>
            </a:endParaRPr>
          </a:p>
        </p:txBody>
      </p:sp>
      <p:sp>
        <p:nvSpPr>
          <p:cNvPr id="7" name="Title 1"/>
          <p:cNvSpPr>
            <a:spLocks noGrp="1"/>
          </p:cNvSpPr>
          <p:nvPr>
            <p:ph type="title"/>
          </p:nvPr>
        </p:nvSpPr>
        <p:spPr>
          <a:xfrm>
            <a:off x="457200" y="141896"/>
            <a:ext cx="8229600" cy="510825"/>
          </a:xfrm>
          <a:prstGeom prst="rect">
            <a:avLst/>
          </a:prstGeom>
        </p:spPr>
        <p:txBody>
          <a:bodyPr/>
          <a:lstStyle>
            <a:lvl1pPr algn="l">
              <a:defRPr sz="2400">
                <a:latin typeface="Arial Narrow"/>
                <a:cs typeface="Arial Narrow"/>
              </a:defRPr>
            </a:lvl1pPr>
          </a:lstStyle>
          <a:p>
            <a:r>
              <a:rPr lang="en-US" smtClean="0"/>
              <a:t>Click to edit Master title style</a:t>
            </a:r>
            <a:endParaRPr lang="en-US" dirty="0"/>
          </a:p>
        </p:txBody>
      </p:sp>
      <p:sp>
        <p:nvSpPr>
          <p:cNvPr id="12" name="Content Placeholder 2"/>
          <p:cNvSpPr>
            <a:spLocks noGrp="1"/>
          </p:cNvSpPr>
          <p:nvPr>
            <p:ph sz="half" idx="1"/>
          </p:nvPr>
        </p:nvSpPr>
        <p:spPr>
          <a:xfrm>
            <a:off x="457199" y="1231260"/>
            <a:ext cx="8319621" cy="4525963"/>
          </a:xfrm>
          <a:prstGeom prst="rect">
            <a:avLst/>
          </a:prstGeom>
        </p:spPr>
        <p:txBody>
          <a:bodyPr/>
          <a:lstStyle>
            <a:lvl1pPr marL="342900" indent="-342900">
              <a:buFont typeface="Wingdings" charset="2"/>
              <a:buChar char="§"/>
              <a:defRPr sz="2400">
                <a:latin typeface="Arial"/>
                <a:cs typeface="Arial"/>
              </a:defRPr>
            </a:lvl1pPr>
            <a:lvl2pPr>
              <a:defRPr sz="2000">
                <a:latin typeface="Arial"/>
                <a:cs typeface="Arial"/>
              </a:defRPr>
            </a:lvl2pPr>
            <a:lvl3pPr marL="1143000" indent="-228600">
              <a:buFont typeface="Wingdings" charset="2"/>
              <a:buChar char="§"/>
              <a:defRPr sz="1800">
                <a:latin typeface="Arial"/>
                <a:cs typeface="Arial"/>
              </a:defRPr>
            </a:lvl3pPr>
            <a:lvl4pPr>
              <a:defRPr sz="16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p:txBody>
      </p:sp>
    </p:spTree>
    <p:extLst>
      <p:ext uri="{BB962C8B-B14F-4D97-AF65-F5344CB8AC3E}">
        <p14:creationId xmlns:p14="http://schemas.microsoft.com/office/powerpoint/2010/main" val="1282067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86050" name="Rectangle 2"/>
          <p:cNvSpPr>
            <a:spLocks noGrp="1" noChangeArrowheads="1"/>
          </p:cNvSpPr>
          <p:nvPr>
            <p:ph type="ctrTitle"/>
          </p:nvPr>
        </p:nvSpPr>
        <p:spPr>
          <a:xfrm>
            <a:off x="614363" y="1860550"/>
            <a:ext cx="7916862" cy="549275"/>
          </a:xfrm>
        </p:spPr>
        <p:txBody>
          <a:bodyPr lIns="90000" tIns="46800" rIns="90000" bIns="46800"/>
          <a:lstStyle>
            <a:lvl1pPr>
              <a:defRPr sz="3000">
                <a:solidFill>
                  <a:srgbClr val="4D4D4D"/>
                </a:solidFill>
              </a:defRPr>
            </a:lvl1pPr>
          </a:lstStyle>
          <a:p>
            <a:pPr lvl="0"/>
            <a:r>
              <a:rPr lang="en-AU" noProof="0" smtClean="0"/>
              <a:t>Click to edit Master Title style</a:t>
            </a:r>
          </a:p>
        </p:txBody>
      </p:sp>
      <p:sp>
        <p:nvSpPr>
          <p:cNvPr id="386051" name="Rectangle 3"/>
          <p:cNvSpPr>
            <a:spLocks noGrp="1" noChangeArrowheads="1"/>
          </p:cNvSpPr>
          <p:nvPr>
            <p:ph type="subTitle" idx="1"/>
          </p:nvPr>
        </p:nvSpPr>
        <p:spPr>
          <a:xfrm>
            <a:off x="611188" y="2482850"/>
            <a:ext cx="7916862" cy="396875"/>
          </a:xfrm>
        </p:spPr>
        <p:txBody>
          <a:bodyPr lIns="90000" tIns="46800" rIns="90000" bIns="46800">
            <a:spAutoFit/>
          </a:bodyPr>
          <a:lstStyle>
            <a:lvl1pPr>
              <a:defRPr sz="2000"/>
            </a:lvl1pPr>
          </a:lstStyle>
          <a:p>
            <a:pPr lvl="0"/>
            <a:r>
              <a:rPr lang="en-AU" noProof="0" smtClean="0"/>
              <a:t>Click to edit Master Author style</a:t>
            </a:r>
          </a:p>
        </p:txBody>
      </p:sp>
    </p:spTree>
    <p:extLst>
      <p:ext uri="{BB962C8B-B14F-4D97-AF65-F5344CB8AC3E}">
        <p14:creationId xmlns:p14="http://schemas.microsoft.com/office/powerpoint/2010/main" val="387315348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Footer Placeholder 3"/>
          <p:cNvSpPr>
            <a:spLocks noGrp="1"/>
          </p:cNvSpPr>
          <p:nvPr>
            <p:ph type="ftr" sz="quarter" idx="10"/>
          </p:nvPr>
        </p:nvSpPr>
        <p:spPr/>
        <p:txBody>
          <a:bodyPr/>
          <a:lstStyle>
            <a:lvl1pPr>
              <a:defRPr/>
            </a:lvl1pPr>
          </a:lstStyle>
          <a:p>
            <a:endParaRPr lang="en-AU" dirty="0">
              <a:solidFill>
                <a:srgbClr val="FFFFFF"/>
              </a:solidFill>
            </a:endParaRPr>
          </a:p>
        </p:txBody>
      </p:sp>
    </p:spTree>
    <p:extLst>
      <p:ext uri="{BB962C8B-B14F-4D97-AF65-F5344CB8AC3E}">
        <p14:creationId xmlns:p14="http://schemas.microsoft.com/office/powerpoint/2010/main" val="259029170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AU">
              <a:solidFill>
                <a:srgbClr val="FFFFFF"/>
              </a:solidFill>
            </a:endParaRPr>
          </a:p>
        </p:txBody>
      </p:sp>
    </p:spTree>
    <p:extLst>
      <p:ext uri="{BB962C8B-B14F-4D97-AF65-F5344CB8AC3E}">
        <p14:creationId xmlns:p14="http://schemas.microsoft.com/office/powerpoint/2010/main" val="321455996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3.jp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8"/>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010400" y="6504801"/>
            <a:ext cx="1905000" cy="276999"/>
          </a:xfrm>
          <a:prstGeom prst="rect">
            <a:avLst/>
          </a:prstGeom>
          <a:ln w="12700">
            <a:miter lim="400000"/>
          </a:ln>
        </p:spPr>
        <p:txBody>
          <a:bodyPr lIns="45719" rIns="45719">
            <a:spAutoFit/>
          </a:bodyPr>
          <a:lstStyle>
            <a:lvl1pPr algn="r">
              <a:spcBef>
                <a:spcPts val="600"/>
              </a:spcBef>
              <a:defRPr sz="1200" b="1">
                <a:latin typeface="Calibri"/>
                <a:ea typeface="Calibri"/>
                <a:cs typeface="Calibri"/>
                <a:sym typeface="Calibri"/>
              </a:defRPr>
            </a:lvl1pPr>
          </a:lstStyle>
          <a:p>
            <a:fld id="{86CB4B4D-7CA3-9044-876B-883B54F8677D}" type="slidenum">
              <a:rPr lang="en-US" smtClean="0"/>
              <a:pPr/>
              <a:t>‹#›</a:t>
            </a:fld>
            <a:endParaRPr lang="en-US" dirty="0"/>
          </a:p>
        </p:txBody>
      </p:sp>
      <p:sp>
        <p:nvSpPr>
          <p:cNvPr id="4" name="Textfeld 7"/>
          <p:cNvSpPr txBox="1"/>
          <p:nvPr userDrawn="1"/>
        </p:nvSpPr>
        <p:spPr>
          <a:xfrm>
            <a:off x="3733800" y="6477000"/>
            <a:ext cx="4572000" cy="3048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1600" b="1" dirty="0">
                <a:solidFill>
                  <a:srgbClr val="92D050"/>
                </a:solidFill>
                <a:effectLst/>
                <a:latin typeface="Frutiger 45 Light"/>
                <a:ea typeface="Times New Roman"/>
                <a:cs typeface="Arial"/>
              </a:rPr>
              <a:t>Working Group on Calibration and Validation</a:t>
            </a:r>
            <a:endParaRPr lang="en-US" sz="1600" dirty="0">
              <a:effectLst/>
              <a:latin typeface="Times New Roman"/>
              <a:ea typeface="Times New Roman"/>
              <a:cs typeface="Time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89" r:id="rId5"/>
    <p:sldLayoutId id="2147483690" r:id="rId6"/>
  </p:sldLayoutIdLst>
  <p:transition spd="med"/>
  <p:timing>
    <p:tnLst>
      <p:par>
        <p:cTn id="1" dur="indefinite" restart="never" nodeType="tmRoot"/>
      </p:par>
    </p:tnLst>
  </p:timing>
  <p:hf sldNum="0" hdr="0" ftr="0" dt="0"/>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bwMode="auto">
          <a:xfrm>
            <a:off x="457200" y="415925"/>
            <a:ext cx="82296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AU" smtClean="0"/>
              <a:t>Click to edit Master Title style</a:t>
            </a:r>
          </a:p>
        </p:txBody>
      </p:sp>
      <p:sp>
        <p:nvSpPr>
          <p:cNvPr id="385027" name="Rectangle 3"/>
          <p:cNvSpPr>
            <a:spLocks noGrp="1" noChangeArrowheads="1"/>
          </p:cNvSpPr>
          <p:nvPr>
            <p:ph type="body" idx="1"/>
          </p:nvPr>
        </p:nvSpPr>
        <p:spPr bwMode="auto">
          <a:xfrm>
            <a:off x="457200" y="981075"/>
            <a:ext cx="8229600" cy="525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p>
        </p:txBody>
      </p:sp>
      <p:sp>
        <p:nvSpPr>
          <p:cNvPr id="385028" name="Rectangle 4"/>
          <p:cNvSpPr>
            <a:spLocks noGrp="1" noChangeArrowheads="1"/>
          </p:cNvSpPr>
          <p:nvPr>
            <p:ph type="ftr" sz="quarter" idx="3"/>
          </p:nvPr>
        </p:nvSpPr>
        <p:spPr bwMode="auto">
          <a:xfrm>
            <a:off x="4284663" y="6459538"/>
            <a:ext cx="4751387"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0" marR="0" indent="0" algn="r" defTabSz="914400" rtl="0" eaLnBrk="1" fontAlgn="base" latinLnBrk="0" hangingPunct="1">
              <a:lnSpc>
                <a:spcPct val="100000"/>
              </a:lnSpc>
              <a:spcBef>
                <a:spcPct val="50000"/>
              </a:spcBef>
              <a:spcAft>
                <a:spcPct val="0"/>
              </a:spcAft>
              <a:buClrTx/>
              <a:buSzTx/>
              <a:buFontTx/>
              <a:buNone/>
              <a:tabLst/>
              <a:defRPr sz="1000">
                <a:solidFill>
                  <a:schemeClr val="bg1"/>
                </a:solidFill>
              </a:defRPr>
            </a:lvl1pPr>
          </a:lstStyle>
          <a:p>
            <a:endParaRPr lang="en-AU" kern="1200" dirty="0" smtClean="0">
              <a:solidFill>
                <a:srgbClr val="FFFFFF"/>
              </a:solidFill>
              <a:latin typeface="Arial" charset="0"/>
              <a:ea typeface="+mn-ea"/>
              <a:cs typeface="+mn-cs"/>
            </a:endParaRPr>
          </a:p>
        </p:txBody>
      </p:sp>
    </p:spTree>
    <p:extLst>
      <p:ext uri="{BB962C8B-B14F-4D97-AF65-F5344CB8AC3E}">
        <p14:creationId xmlns:p14="http://schemas.microsoft.com/office/powerpoint/2010/main" val="276619296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iming>
    <p:tnLst>
      <p:par>
        <p:cTn id="1" dur="indefinite" restart="never" nodeType="tmRoot"/>
      </p:par>
    </p:tnLst>
  </p:timing>
  <p:hf sldNum="0" hdr="0" ftr="0" dt="0"/>
  <p:txStyles>
    <p:titleStyle>
      <a:lvl1pPr algn="l" rtl="0" fontAlgn="base">
        <a:spcBef>
          <a:spcPct val="0"/>
        </a:spcBef>
        <a:spcAft>
          <a:spcPct val="0"/>
        </a:spcAft>
        <a:defRPr sz="2600" b="1">
          <a:solidFill>
            <a:schemeClr val="tx2"/>
          </a:solidFill>
          <a:latin typeface="+mj-lt"/>
          <a:ea typeface="+mj-ea"/>
          <a:cs typeface="+mj-cs"/>
        </a:defRPr>
      </a:lvl1pPr>
      <a:lvl2pPr algn="l" rtl="0" fontAlgn="base">
        <a:spcBef>
          <a:spcPct val="0"/>
        </a:spcBef>
        <a:spcAft>
          <a:spcPct val="0"/>
        </a:spcAft>
        <a:defRPr sz="2600" b="1">
          <a:solidFill>
            <a:schemeClr val="tx2"/>
          </a:solidFill>
          <a:latin typeface="Arial" charset="0"/>
        </a:defRPr>
      </a:lvl2pPr>
      <a:lvl3pPr algn="l" rtl="0" fontAlgn="base">
        <a:spcBef>
          <a:spcPct val="0"/>
        </a:spcBef>
        <a:spcAft>
          <a:spcPct val="0"/>
        </a:spcAft>
        <a:defRPr sz="2600" b="1">
          <a:solidFill>
            <a:schemeClr val="tx2"/>
          </a:solidFill>
          <a:latin typeface="Arial" charset="0"/>
        </a:defRPr>
      </a:lvl3pPr>
      <a:lvl4pPr algn="l" rtl="0" fontAlgn="base">
        <a:spcBef>
          <a:spcPct val="0"/>
        </a:spcBef>
        <a:spcAft>
          <a:spcPct val="0"/>
        </a:spcAft>
        <a:defRPr sz="2600" b="1">
          <a:solidFill>
            <a:schemeClr val="tx2"/>
          </a:solidFill>
          <a:latin typeface="Arial" charset="0"/>
        </a:defRPr>
      </a:lvl4pPr>
      <a:lvl5pPr algn="l" rtl="0" fontAlgn="base">
        <a:spcBef>
          <a:spcPct val="0"/>
        </a:spcBef>
        <a:spcAft>
          <a:spcPct val="0"/>
        </a:spcAft>
        <a:defRPr sz="2600" b="1">
          <a:solidFill>
            <a:schemeClr val="tx2"/>
          </a:solidFill>
          <a:latin typeface="Arial" charset="0"/>
        </a:defRPr>
      </a:lvl5pPr>
      <a:lvl6pPr marL="457200" algn="l" rtl="0" fontAlgn="base">
        <a:spcBef>
          <a:spcPct val="0"/>
        </a:spcBef>
        <a:spcAft>
          <a:spcPct val="0"/>
        </a:spcAft>
        <a:defRPr sz="2600" b="1">
          <a:solidFill>
            <a:schemeClr val="tx2"/>
          </a:solidFill>
          <a:latin typeface="Arial" charset="0"/>
        </a:defRPr>
      </a:lvl6pPr>
      <a:lvl7pPr marL="914400" algn="l" rtl="0" fontAlgn="base">
        <a:spcBef>
          <a:spcPct val="0"/>
        </a:spcBef>
        <a:spcAft>
          <a:spcPct val="0"/>
        </a:spcAft>
        <a:defRPr sz="2600" b="1">
          <a:solidFill>
            <a:schemeClr val="tx2"/>
          </a:solidFill>
          <a:latin typeface="Arial" charset="0"/>
        </a:defRPr>
      </a:lvl7pPr>
      <a:lvl8pPr marL="1371600" algn="l" rtl="0" fontAlgn="base">
        <a:spcBef>
          <a:spcPct val="0"/>
        </a:spcBef>
        <a:spcAft>
          <a:spcPct val="0"/>
        </a:spcAft>
        <a:defRPr sz="2600" b="1">
          <a:solidFill>
            <a:schemeClr val="tx2"/>
          </a:solidFill>
          <a:latin typeface="Arial" charset="0"/>
        </a:defRPr>
      </a:lvl8pPr>
      <a:lvl9pPr marL="1828800" algn="l" rtl="0" fontAlgn="base">
        <a:spcBef>
          <a:spcPct val="0"/>
        </a:spcBef>
        <a:spcAft>
          <a:spcPct val="0"/>
        </a:spcAft>
        <a:defRPr sz="2600" b="1">
          <a:solidFill>
            <a:schemeClr val="tx2"/>
          </a:solidFill>
          <a:latin typeface="Arial" charset="0"/>
        </a:defRPr>
      </a:lvl9pPr>
    </p:titleStyle>
    <p:bodyStyle>
      <a:lvl1pPr algn="l" rtl="0" fontAlgn="base">
        <a:spcBef>
          <a:spcPct val="50000"/>
        </a:spcBef>
        <a:spcAft>
          <a:spcPct val="0"/>
        </a:spcAft>
        <a:defRPr sz="2200">
          <a:solidFill>
            <a:srgbClr val="4D4D4D"/>
          </a:solidFill>
          <a:latin typeface="+mn-lt"/>
          <a:ea typeface="+mn-ea"/>
          <a:cs typeface="+mn-cs"/>
        </a:defRPr>
      </a:lvl1pPr>
      <a:lvl2pPr marL="447675" indent="-268288" algn="l" rtl="0" fontAlgn="base">
        <a:spcBef>
          <a:spcPct val="50000"/>
        </a:spcBef>
        <a:spcAft>
          <a:spcPct val="0"/>
        </a:spcAft>
        <a:buChar char="•"/>
        <a:defRPr sz="2200">
          <a:solidFill>
            <a:srgbClr val="4D4D4D"/>
          </a:solidFill>
          <a:latin typeface="+mn-lt"/>
        </a:defRPr>
      </a:lvl2pPr>
      <a:lvl3pPr marL="895350" indent="-268288" algn="l" rtl="0" fontAlgn="base">
        <a:spcBef>
          <a:spcPct val="25000"/>
        </a:spcBef>
        <a:spcAft>
          <a:spcPct val="0"/>
        </a:spcAft>
        <a:buFont typeface="Arial" charset="0"/>
        <a:buChar char="–"/>
        <a:defRPr sz="2000">
          <a:solidFill>
            <a:srgbClr val="4D4D4D"/>
          </a:solidFill>
          <a:latin typeface="+mn-lt"/>
        </a:defRPr>
      </a:lvl3pPr>
      <a:lvl4pPr marL="1350963" indent="-271463" algn="l" rtl="0" fontAlgn="base">
        <a:spcBef>
          <a:spcPct val="25000"/>
        </a:spcBef>
        <a:spcAft>
          <a:spcPct val="0"/>
        </a:spcAft>
        <a:buChar char="•"/>
        <a:defRPr sz="2000">
          <a:solidFill>
            <a:srgbClr val="4D4D4D"/>
          </a:solidFill>
          <a:latin typeface="+mn-lt"/>
        </a:defRPr>
      </a:lvl4pPr>
      <a:lvl5pPr marL="1792288" indent="-261938" algn="l" rtl="0" fontAlgn="base">
        <a:spcBef>
          <a:spcPct val="25000"/>
        </a:spcBef>
        <a:spcAft>
          <a:spcPct val="0"/>
        </a:spcAft>
        <a:buFont typeface="Arial" charset="0"/>
        <a:buChar char="–"/>
        <a:defRPr sz="2000">
          <a:solidFill>
            <a:srgbClr val="4D4D4D"/>
          </a:solidFill>
          <a:latin typeface="+mn-lt"/>
        </a:defRPr>
      </a:lvl5pPr>
      <a:lvl6pPr marL="2249488" indent="-261938" algn="l" rtl="0" fontAlgn="base">
        <a:spcBef>
          <a:spcPct val="25000"/>
        </a:spcBef>
        <a:spcAft>
          <a:spcPct val="0"/>
        </a:spcAft>
        <a:buFont typeface="Arial" charset="0"/>
        <a:buChar char="–"/>
        <a:defRPr sz="2000">
          <a:solidFill>
            <a:srgbClr val="4D4D4D"/>
          </a:solidFill>
          <a:latin typeface="+mn-lt"/>
        </a:defRPr>
      </a:lvl6pPr>
      <a:lvl7pPr marL="2706688" indent="-261938" algn="l" rtl="0" fontAlgn="base">
        <a:spcBef>
          <a:spcPct val="25000"/>
        </a:spcBef>
        <a:spcAft>
          <a:spcPct val="0"/>
        </a:spcAft>
        <a:buFont typeface="Arial" charset="0"/>
        <a:buChar char="–"/>
        <a:defRPr sz="2000">
          <a:solidFill>
            <a:srgbClr val="4D4D4D"/>
          </a:solidFill>
          <a:latin typeface="+mn-lt"/>
        </a:defRPr>
      </a:lvl7pPr>
      <a:lvl8pPr marL="3163888" indent="-261938" algn="l" rtl="0" fontAlgn="base">
        <a:spcBef>
          <a:spcPct val="25000"/>
        </a:spcBef>
        <a:spcAft>
          <a:spcPct val="0"/>
        </a:spcAft>
        <a:buFont typeface="Arial" charset="0"/>
        <a:buChar char="–"/>
        <a:defRPr sz="2000">
          <a:solidFill>
            <a:srgbClr val="4D4D4D"/>
          </a:solidFill>
          <a:latin typeface="+mn-lt"/>
        </a:defRPr>
      </a:lvl8pPr>
      <a:lvl9pPr marL="3621088" indent="-261938" algn="l" rtl="0" fontAlgn="base">
        <a:spcBef>
          <a:spcPct val="25000"/>
        </a:spcBef>
        <a:spcAft>
          <a:spcPct val="0"/>
        </a:spcAft>
        <a:buFont typeface="Arial" charset="0"/>
        <a:buChar char="–"/>
        <a:defRPr sz="2000">
          <a:solidFill>
            <a:srgbClr val="4D4D4D"/>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arcv.ceos.org/targets/target_group/4/"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png"/><Relationship Id="rId18" Type="http://schemas.openxmlformats.org/officeDocument/2006/relationships/image" Target="../media/image60.jpeg"/><Relationship Id="rId3" Type="http://schemas.openxmlformats.org/officeDocument/2006/relationships/image" Target="../media/image45.jpeg"/><Relationship Id="rId7" Type="http://schemas.openxmlformats.org/officeDocument/2006/relationships/image" Target="../media/image49.png"/><Relationship Id="rId12" Type="http://schemas.openxmlformats.org/officeDocument/2006/relationships/image" Target="../media/image54.gif"/><Relationship Id="rId17" Type="http://schemas.openxmlformats.org/officeDocument/2006/relationships/image" Target="../media/image59.gif"/><Relationship Id="rId2" Type="http://schemas.openxmlformats.org/officeDocument/2006/relationships/notesSlide" Target="../notesSlides/notesSlide12.xml"/><Relationship Id="rId16" Type="http://schemas.openxmlformats.org/officeDocument/2006/relationships/image" Target="../media/image58.png"/><Relationship Id="rId1" Type="http://schemas.openxmlformats.org/officeDocument/2006/relationships/slideLayout" Target="../slideLayouts/slideLayout3.xml"/><Relationship Id="rId6" Type="http://schemas.openxmlformats.org/officeDocument/2006/relationships/image" Target="../media/image48.png"/><Relationship Id="rId11" Type="http://schemas.openxmlformats.org/officeDocument/2006/relationships/image" Target="../media/image53.jpe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png"/><Relationship Id="rId19" Type="http://schemas.openxmlformats.org/officeDocument/2006/relationships/image" Target="../media/image61.jpeg"/><Relationship Id="rId4" Type="http://schemas.openxmlformats.org/officeDocument/2006/relationships/image" Target="../media/image46.png"/><Relationship Id="rId9" Type="http://schemas.openxmlformats.org/officeDocument/2006/relationships/image" Target="../media/image51.WMF"/><Relationship Id="rId14" Type="http://schemas.openxmlformats.org/officeDocument/2006/relationships/image" Target="../media/image56.png"/></Relationships>
</file>

<file path=ppt/slides/_rels/slide1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65.jpg"/><Relationship Id="rId11" Type="http://schemas.openxmlformats.org/officeDocument/2006/relationships/image" Target="../media/image70.png"/><Relationship Id="rId5" Type="http://schemas.openxmlformats.org/officeDocument/2006/relationships/image" Target="../media/image64.jp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jpg"/></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1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hyperlink" Target="http://www.oznet.org.au/" TargetMode="External"/><Relationship Id="rId5" Type="http://schemas.openxmlformats.org/officeDocument/2006/relationships/hyperlink" Target="http://smapex.monash.edu.au/" TargetMode="External"/><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77.png"/><Relationship Id="rId4" Type="http://schemas.openxmlformats.org/officeDocument/2006/relationships/image" Target="../media/image76.png"/></Relationships>
</file>

<file path=ppt/slides/_rels/slide2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JPG"/><Relationship Id="rId4" Type="http://schemas.openxmlformats.org/officeDocument/2006/relationships/image" Target="../media/image12.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578357" y="1752600"/>
            <a:ext cx="7575043" cy="12192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l">
              <a:defRPr sz="4200" b="1">
                <a:latin typeface="Droid Serif"/>
                <a:ea typeface="Droid Serif"/>
                <a:cs typeface="Droid Serif"/>
                <a:sym typeface="Droid Serif"/>
              </a:defRPr>
            </a:lvl1pPr>
          </a:lstStyle>
          <a:p>
            <a:pPr lvl="0">
              <a:defRPr sz="1800" b="0">
                <a:solidFill>
                  <a:srgbClr val="000000"/>
                </a:solidFill>
              </a:defRPr>
            </a:pPr>
            <a:r>
              <a:rPr lang="en-US" sz="4200" b="1" dirty="0" smtClean="0">
                <a:solidFill>
                  <a:srgbClr val="FFFFFF"/>
                </a:solidFill>
              </a:rPr>
              <a:t>Geoscience Australia</a:t>
            </a:r>
            <a:br>
              <a:rPr lang="en-US" sz="4200" b="1" dirty="0" smtClean="0">
                <a:solidFill>
                  <a:srgbClr val="FFFFFF"/>
                </a:solidFill>
              </a:rPr>
            </a:br>
            <a:r>
              <a:rPr lang="en-US" sz="4200" b="1" dirty="0" smtClean="0">
                <a:solidFill>
                  <a:srgbClr val="FFFFFF"/>
                </a:solidFill>
              </a:rPr>
              <a:t>Report on Cal/Val Activities</a:t>
            </a:r>
            <a:endParaRPr sz="4200" b="1" dirty="0">
              <a:solidFill>
                <a:srgbClr val="FFFFFF"/>
              </a:solidFill>
            </a:endParaRPr>
          </a:p>
        </p:txBody>
      </p:sp>
      <p:sp>
        <p:nvSpPr>
          <p:cNvPr id="11" name="Shape 11"/>
          <p:cNvSpPr/>
          <p:nvPr/>
        </p:nvSpPr>
        <p:spPr>
          <a:xfrm>
            <a:off x="685800" y="3200400"/>
            <a:ext cx="4810858" cy="2541589"/>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lvl="0" defTabSz="914400">
              <a:lnSpc>
                <a:spcPct val="150000"/>
              </a:lnSpc>
              <a:defRPr>
                <a:solidFill>
                  <a:srgbClr val="000000"/>
                </a:solidFill>
              </a:defRPr>
            </a:pPr>
            <a:r>
              <a:rPr lang="en-US" dirty="0" smtClean="0">
                <a:solidFill>
                  <a:srgbClr val="FFFFFF"/>
                </a:solidFill>
                <a:latin typeface="Arial Bold"/>
                <a:ea typeface="Arial Bold"/>
                <a:cs typeface="Arial Bold"/>
                <a:sym typeface="Arial Bold"/>
              </a:rPr>
              <a:t>Medhavy Thankappan</a:t>
            </a:r>
          </a:p>
          <a:p>
            <a:pPr lvl="0" defTabSz="914400">
              <a:lnSpc>
                <a:spcPct val="150000"/>
              </a:lnSpc>
              <a:defRPr>
                <a:solidFill>
                  <a:srgbClr val="000000"/>
                </a:solidFill>
              </a:defRPr>
            </a:pPr>
            <a:r>
              <a:rPr lang="en-AU" dirty="0" smtClean="0">
                <a:solidFill>
                  <a:srgbClr val="FFFFFF"/>
                </a:solidFill>
                <a:latin typeface="Arial Bold"/>
                <a:ea typeface="Arial Bold"/>
                <a:cs typeface="Arial Bold"/>
                <a:sym typeface="Arial Bold"/>
              </a:rPr>
              <a:t>Geoscience Australia</a:t>
            </a:r>
            <a:endParaRPr lang="en-US" dirty="0" smtClean="0">
              <a:solidFill>
                <a:srgbClr val="FFFFFF"/>
              </a:solidFill>
              <a:latin typeface="Arial Bold"/>
              <a:ea typeface="Arial Bold"/>
              <a:cs typeface="Arial Bold"/>
              <a:sym typeface="Arial Bold"/>
            </a:endParaRPr>
          </a:p>
          <a:p>
            <a:pPr lvl="0" defTabSz="914400">
              <a:lnSpc>
                <a:spcPct val="150000"/>
              </a:lnSpc>
              <a:defRPr>
                <a:solidFill>
                  <a:srgbClr val="000000"/>
                </a:solidFill>
              </a:defRPr>
            </a:pPr>
            <a:r>
              <a:rPr lang="de-DE" dirty="0" smtClean="0">
                <a:solidFill>
                  <a:srgbClr val="FFFFFF"/>
                </a:solidFill>
                <a:latin typeface="Arial Bold"/>
                <a:ea typeface="Arial Bold"/>
                <a:cs typeface="Arial Bold"/>
                <a:sym typeface="Arial Bold"/>
              </a:rPr>
              <a:t>WGCV Plenary # 42</a:t>
            </a:r>
            <a:endParaRPr dirty="0">
              <a:solidFill>
                <a:srgbClr val="FFFFFF"/>
              </a:solidFill>
              <a:latin typeface="Arial Bold"/>
              <a:ea typeface="Arial Bold"/>
              <a:cs typeface="Arial Bold"/>
              <a:sym typeface="Arial Bold"/>
            </a:endParaRPr>
          </a:p>
          <a:p>
            <a:pPr lvl="0" defTabSz="914400">
              <a:lnSpc>
                <a:spcPct val="150000"/>
              </a:lnSpc>
              <a:defRPr>
                <a:solidFill>
                  <a:srgbClr val="000000"/>
                </a:solidFill>
              </a:defRPr>
            </a:pPr>
            <a:r>
              <a:rPr lang="en-AU" dirty="0" smtClean="0">
                <a:solidFill>
                  <a:srgbClr val="FFFFFF"/>
                </a:solidFill>
                <a:latin typeface="Arial Bold"/>
                <a:ea typeface="Arial Bold"/>
                <a:cs typeface="Arial Bold"/>
                <a:sym typeface="Arial Bold"/>
              </a:rPr>
              <a:t>Sioux Falls</a:t>
            </a:r>
            <a:endParaRPr dirty="0">
              <a:solidFill>
                <a:srgbClr val="FFFFFF"/>
              </a:solidFill>
              <a:latin typeface="Arial Bold"/>
              <a:ea typeface="Arial Bold"/>
              <a:cs typeface="Arial Bold"/>
              <a:sym typeface="Arial Bold"/>
            </a:endParaRPr>
          </a:p>
          <a:p>
            <a:pPr lvl="0" defTabSz="914400">
              <a:lnSpc>
                <a:spcPct val="150000"/>
              </a:lnSpc>
              <a:defRPr>
                <a:solidFill>
                  <a:srgbClr val="000000"/>
                </a:solidFill>
              </a:defRPr>
            </a:pPr>
            <a:r>
              <a:rPr lang="en-US" dirty="0" smtClean="0">
                <a:solidFill>
                  <a:srgbClr val="FFFFFF"/>
                </a:solidFill>
                <a:latin typeface="Arial Bold"/>
                <a:ea typeface="Arial Bold"/>
                <a:cs typeface="Arial Bold"/>
                <a:sym typeface="Arial Bold"/>
              </a:rPr>
              <a:t>May 15-19, 2017</a:t>
            </a:r>
            <a:endParaRPr dirty="0">
              <a:solidFill>
                <a:srgbClr val="FFFFFF"/>
              </a:solidFill>
              <a:latin typeface="Arial Bold"/>
              <a:ea typeface="Arial Bold"/>
              <a:cs typeface="Arial Bold"/>
              <a:sym typeface="Arial Bold"/>
            </a:endParaRPr>
          </a:p>
        </p:txBody>
      </p:sp>
      <p:pic>
        <p:nvPicPr>
          <p:cNvPr id="12" name="ceos_logo.png"/>
          <p:cNvPicPr/>
          <p:nvPr/>
        </p:nvPicPr>
        <p:blipFill>
          <a:blip r:embed="rId2">
            <a:extLst/>
          </a:blip>
          <a:stretch>
            <a:fillRect/>
          </a:stretch>
        </p:blipFill>
        <p:spPr>
          <a:xfrm>
            <a:off x="533400" y="304800"/>
            <a:ext cx="2507906" cy="993132"/>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373287"/>
            <a:ext cx="5472608" cy="615553"/>
          </a:xfrm>
        </p:spPr>
        <p:txBody>
          <a:bodyPr/>
          <a:lstStyle/>
          <a:p>
            <a:pPr algn="l"/>
            <a:r>
              <a:rPr lang="en-AU" sz="2400" dirty="0" smtClean="0">
                <a:solidFill>
                  <a:schemeClr val="tx1"/>
                </a:solidFill>
              </a:rPr>
              <a:t>Ground Based </a:t>
            </a:r>
            <a:r>
              <a:rPr lang="en-AU" sz="2400" dirty="0">
                <a:solidFill>
                  <a:schemeClr val="tx1"/>
                </a:solidFill>
              </a:rPr>
              <a:t>S</a:t>
            </a:r>
            <a:r>
              <a:rPr lang="en-AU" sz="2400" dirty="0" smtClean="0">
                <a:solidFill>
                  <a:schemeClr val="tx1"/>
                </a:solidFill>
              </a:rPr>
              <a:t>pectrometers</a:t>
            </a:r>
            <a:endParaRPr lang="en-AU" sz="2400" dirty="0">
              <a:solidFill>
                <a:schemeClr val="tx1"/>
              </a:solidFill>
            </a:endParaRPr>
          </a:p>
        </p:txBody>
      </p:sp>
      <p:sp>
        <p:nvSpPr>
          <p:cNvPr id="3" name="Content Placeholder 2"/>
          <p:cNvSpPr>
            <a:spLocks noGrp="1"/>
          </p:cNvSpPr>
          <p:nvPr>
            <p:ph idx="1"/>
          </p:nvPr>
        </p:nvSpPr>
        <p:spPr>
          <a:xfrm>
            <a:off x="175314" y="1905000"/>
            <a:ext cx="6048672" cy="3849772"/>
          </a:xfrm>
        </p:spPr>
        <p:txBody>
          <a:bodyPr wrap="square">
            <a:spAutoFit/>
          </a:bodyPr>
          <a:lstStyle/>
          <a:p>
            <a:pPr defTabSz="457200"/>
            <a:r>
              <a:rPr lang="en-AU" sz="2000" dirty="0">
                <a:latin typeface="+mn-lt"/>
              </a:rPr>
              <a:t>An ESA proposal for collaborative operation of two spectrometers in Australia (Canberra and Alice Springs) was signed between GA and ESA recently; the instruments hosted by GA will support </a:t>
            </a:r>
            <a:r>
              <a:rPr lang="en-AU" sz="2000" dirty="0" err="1" smtClean="0">
                <a:latin typeface="+mn-lt"/>
              </a:rPr>
              <a:t>cal</a:t>
            </a:r>
            <a:r>
              <a:rPr lang="en-AU" sz="2000" dirty="0" smtClean="0">
                <a:latin typeface="+mn-lt"/>
              </a:rPr>
              <a:t>/</a:t>
            </a:r>
            <a:r>
              <a:rPr lang="en-AU" sz="2000" dirty="0" err="1" smtClean="0">
                <a:latin typeface="+mn-lt"/>
              </a:rPr>
              <a:t>val</a:t>
            </a:r>
            <a:r>
              <a:rPr lang="en-AU" sz="2000" dirty="0" smtClean="0">
                <a:latin typeface="+mn-lt"/>
              </a:rPr>
              <a:t>, </a:t>
            </a:r>
            <a:r>
              <a:rPr lang="en-AU" sz="2000" dirty="0">
                <a:latin typeface="+mn-lt"/>
              </a:rPr>
              <a:t>which will benefit both the Australian the global Earth observation data user community. </a:t>
            </a:r>
          </a:p>
          <a:p>
            <a:pPr defTabSz="457200"/>
            <a:r>
              <a:rPr lang="en-AU" sz="2000" dirty="0">
                <a:latin typeface="+mn-lt"/>
              </a:rPr>
              <a:t>The spectrometers when installed (Q4 2017), will measure direct solar irradiance and enable atmospheric characterisation to support  validation of a </a:t>
            </a:r>
            <a:r>
              <a:rPr lang="en-AU" sz="2000" dirty="0" smtClean="0">
                <a:latin typeface="+mn-lt"/>
              </a:rPr>
              <a:t>number </a:t>
            </a:r>
            <a:r>
              <a:rPr lang="en-AU" sz="2000" dirty="0">
                <a:latin typeface="+mn-lt"/>
              </a:rPr>
              <a:t>of space-based atmospheric observations.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2362200"/>
            <a:ext cx="2507654" cy="2549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hape 3"/>
          <p:cNvSpPr/>
          <p:nvPr/>
        </p:nvSpPr>
        <p:spPr>
          <a:xfrm>
            <a:off x="2130871" y="190714"/>
            <a:ext cx="2638523" cy="69249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defTabSz="914400">
              <a:defRPr>
                <a:solidFill>
                  <a:srgbClr val="000000"/>
                </a:solidFill>
              </a:defRPr>
            </a:pPr>
            <a:r>
              <a:rPr lang="en-AU" sz="1500" dirty="0" smtClean="0">
                <a:solidFill>
                  <a:srgbClr val="FFFFFF"/>
                </a:solidFill>
                <a:latin typeface="Proxima Nova Regular"/>
                <a:ea typeface="Proxima Nova Regular"/>
                <a:cs typeface="Proxima Nova Regular"/>
                <a:sym typeface="Proxima Nova Regular"/>
              </a:rPr>
              <a:t>Geoscience Australia</a:t>
            </a:r>
            <a:endParaRPr sz="1500" dirty="0">
              <a:solidFill>
                <a:srgbClr val="FFFFFF"/>
              </a:solidFill>
              <a:latin typeface="Proxima Nova Regular"/>
              <a:ea typeface="Proxima Nova Regular"/>
              <a:cs typeface="Proxima Nova Regular"/>
              <a:sym typeface="Proxima Nova Regular"/>
            </a:endParaRPr>
          </a:p>
          <a:p>
            <a:pPr lvl="0" defTabSz="914400">
              <a:defRPr>
                <a:solidFill>
                  <a:srgbClr val="000000"/>
                </a:solidFill>
              </a:defRPr>
            </a:pPr>
            <a:r>
              <a:rPr lang="en-US" sz="1500" dirty="0" smtClean="0">
                <a:solidFill>
                  <a:srgbClr val="FFFFFF"/>
                </a:solidFill>
                <a:latin typeface="Proxima Nova Regular"/>
                <a:ea typeface="Proxima Nova Regular"/>
                <a:cs typeface="Proxima Nova Regular"/>
                <a:sym typeface="Proxima Nova Regular"/>
              </a:rPr>
              <a:t>Report on Cal/Val Activities</a:t>
            </a:r>
            <a:r>
              <a:rPr sz="1500" dirty="0">
                <a:solidFill>
                  <a:srgbClr val="FFFFFF"/>
                </a:solidFill>
                <a:latin typeface="Proxima Nova Regular"/>
                <a:ea typeface="Proxima Nova Regular"/>
                <a:cs typeface="Proxima Nova Regular"/>
                <a:sym typeface="Proxima Nova Regular"/>
              </a:rPr>
              <a:t/>
            </a:r>
            <a:br>
              <a:rPr sz="1500" dirty="0">
                <a:solidFill>
                  <a:srgbClr val="FFFFFF"/>
                </a:solidFill>
                <a:latin typeface="Proxima Nova Regular"/>
                <a:ea typeface="Proxima Nova Regular"/>
                <a:cs typeface="Proxima Nova Regular"/>
                <a:sym typeface="Proxima Nova Regular"/>
              </a:rPr>
            </a:br>
            <a:r>
              <a:rPr lang="en-US" sz="1500" dirty="0" smtClean="0">
                <a:solidFill>
                  <a:srgbClr val="FFFFFF"/>
                </a:solidFill>
                <a:latin typeface="Proxima Nova Regular"/>
                <a:ea typeface="Proxima Nova Regular"/>
                <a:cs typeface="Proxima Nova Regular"/>
                <a:sym typeface="Proxima Nova Regular"/>
              </a:rPr>
              <a:t>WGCV Plenary # 42</a:t>
            </a:r>
            <a:endParaRPr sz="1500" dirty="0">
              <a:solidFill>
                <a:srgbClr val="FFFFFF"/>
              </a:solidFill>
              <a:latin typeface="Proxima Nova Regular"/>
              <a:ea typeface="Proxima Nova Regular"/>
              <a:cs typeface="Proxima Nova Regular"/>
              <a:sym typeface="Proxima Nova Regular"/>
            </a:endParaRPr>
          </a:p>
        </p:txBody>
      </p:sp>
    </p:spTree>
    <p:extLst>
      <p:ext uri="{BB962C8B-B14F-4D97-AF65-F5344CB8AC3E}">
        <p14:creationId xmlns:p14="http://schemas.microsoft.com/office/powerpoint/2010/main" val="26670478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143000"/>
            <a:ext cx="4724400" cy="381000"/>
          </a:xfrm>
        </p:spPr>
        <p:txBody>
          <a:bodyPr/>
          <a:lstStyle/>
          <a:p>
            <a:r>
              <a:rPr lang="en-AU" sz="2000" dirty="0" smtClean="0">
                <a:solidFill>
                  <a:schemeClr val="tx1"/>
                </a:solidFill>
              </a:rPr>
              <a:t>Corner Reflectors for SAR calibration </a:t>
            </a:r>
            <a:endParaRPr lang="en-AU" sz="2000" dirty="0">
              <a:solidFill>
                <a:schemeClr val="tx1"/>
              </a:solidFill>
            </a:endParaRPr>
          </a:p>
        </p:txBody>
      </p:sp>
      <p:sp>
        <p:nvSpPr>
          <p:cNvPr id="3" name="Content Placeholder 2"/>
          <p:cNvSpPr>
            <a:spLocks noGrp="1"/>
          </p:cNvSpPr>
          <p:nvPr>
            <p:ph idx="1"/>
          </p:nvPr>
        </p:nvSpPr>
        <p:spPr>
          <a:xfrm>
            <a:off x="457200" y="1508041"/>
            <a:ext cx="8229600" cy="1387559"/>
          </a:xfrm>
        </p:spPr>
        <p:txBody>
          <a:bodyPr wrap="square">
            <a:spAutoFit/>
          </a:bodyPr>
          <a:lstStyle/>
          <a:p>
            <a:pPr defTabSz="457200"/>
            <a:r>
              <a:rPr lang="en-AU" sz="2000" dirty="0">
                <a:latin typeface="+mn-lt"/>
              </a:rPr>
              <a:t>40 corner reflectors spread over 100km x 100km</a:t>
            </a:r>
          </a:p>
          <a:p>
            <a:pPr defTabSz="457200"/>
            <a:r>
              <a:rPr lang="en-AU" sz="2000" dirty="0">
                <a:latin typeface="+mn-lt"/>
              </a:rPr>
              <a:t>Details of individual CR sites available from the Point and Distributed Targets Database maintained by the CEOS WGCV SAR Subgroup at </a:t>
            </a:r>
            <a:r>
              <a:rPr lang="en-AU" sz="2000" dirty="0">
                <a:latin typeface="+mn-lt"/>
                <a:hlinkClick r:id="rId3"/>
              </a:rPr>
              <a:t>http://sarcv.ceos.org/targets/target_group/4/</a:t>
            </a:r>
            <a:r>
              <a:rPr lang="en-AU" sz="2000" dirty="0">
                <a:latin typeface="+mn-lt"/>
              </a:rPr>
              <a:t> </a:t>
            </a: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872" y="2859844"/>
            <a:ext cx="6552728" cy="3693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hape 3"/>
          <p:cNvSpPr/>
          <p:nvPr/>
        </p:nvSpPr>
        <p:spPr>
          <a:xfrm>
            <a:off x="2130871" y="190714"/>
            <a:ext cx="2638523" cy="69249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defTabSz="914400">
              <a:defRPr>
                <a:solidFill>
                  <a:srgbClr val="000000"/>
                </a:solidFill>
              </a:defRPr>
            </a:pPr>
            <a:r>
              <a:rPr lang="en-AU" sz="1500" dirty="0" smtClean="0">
                <a:solidFill>
                  <a:srgbClr val="FFFFFF"/>
                </a:solidFill>
                <a:latin typeface="Proxima Nova Regular"/>
                <a:ea typeface="Proxima Nova Regular"/>
                <a:cs typeface="Proxima Nova Regular"/>
                <a:sym typeface="Proxima Nova Regular"/>
              </a:rPr>
              <a:t>Geoscience Australia</a:t>
            </a:r>
            <a:endParaRPr sz="1500" dirty="0">
              <a:solidFill>
                <a:srgbClr val="FFFFFF"/>
              </a:solidFill>
              <a:latin typeface="Proxima Nova Regular"/>
              <a:ea typeface="Proxima Nova Regular"/>
              <a:cs typeface="Proxima Nova Regular"/>
              <a:sym typeface="Proxima Nova Regular"/>
            </a:endParaRPr>
          </a:p>
          <a:p>
            <a:pPr lvl="0" defTabSz="914400">
              <a:defRPr>
                <a:solidFill>
                  <a:srgbClr val="000000"/>
                </a:solidFill>
              </a:defRPr>
            </a:pPr>
            <a:r>
              <a:rPr lang="en-US" sz="1500" dirty="0" smtClean="0">
                <a:solidFill>
                  <a:srgbClr val="FFFFFF"/>
                </a:solidFill>
                <a:latin typeface="Proxima Nova Regular"/>
                <a:ea typeface="Proxima Nova Regular"/>
                <a:cs typeface="Proxima Nova Regular"/>
                <a:sym typeface="Proxima Nova Regular"/>
              </a:rPr>
              <a:t>Report on Cal/Val Activities</a:t>
            </a:r>
            <a:r>
              <a:rPr sz="1500" dirty="0">
                <a:solidFill>
                  <a:srgbClr val="FFFFFF"/>
                </a:solidFill>
                <a:latin typeface="Proxima Nova Regular"/>
                <a:ea typeface="Proxima Nova Regular"/>
                <a:cs typeface="Proxima Nova Regular"/>
                <a:sym typeface="Proxima Nova Regular"/>
              </a:rPr>
              <a:t/>
            </a:r>
            <a:br>
              <a:rPr sz="1500" dirty="0">
                <a:solidFill>
                  <a:srgbClr val="FFFFFF"/>
                </a:solidFill>
                <a:latin typeface="Proxima Nova Regular"/>
                <a:ea typeface="Proxima Nova Regular"/>
                <a:cs typeface="Proxima Nova Regular"/>
                <a:sym typeface="Proxima Nova Regular"/>
              </a:rPr>
            </a:br>
            <a:r>
              <a:rPr lang="en-US" sz="1500" dirty="0" smtClean="0">
                <a:solidFill>
                  <a:srgbClr val="FFFFFF"/>
                </a:solidFill>
                <a:latin typeface="Proxima Nova Regular"/>
                <a:ea typeface="Proxima Nova Regular"/>
                <a:cs typeface="Proxima Nova Regular"/>
                <a:sym typeface="Proxima Nova Regular"/>
              </a:rPr>
              <a:t>WGCV Plenary # 42</a:t>
            </a:r>
            <a:endParaRPr sz="1500" dirty="0">
              <a:solidFill>
                <a:srgbClr val="FFFFFF"/>
              </a:solidFill>
              <a:latin typeface="Proxima Nova Regular"/>
              <a:ea typeface="Proxima Nova Regular"/>
              <a:cs typeface="Proxima Nova Regular"/>
              <a:sym typeface="Proxima Nova Regular"/>
            </a:endParaRPr>
          </a:p>
        </p:txBody>
      </p:sp>
    </p:spTree>
    <p:extLst>
      <p:ext uri="{BB962C8B-B14F-4D97-AF65-F5344CB8AC3E}">
        <p14:creationId xmlns:p14="http://schemas.microsoft.com/office/powerpoint/2010/main" val="6453203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219200"/>
            <a:ext cx="5638800" cy="488950"/>
          </a:xfrm>
        </p:spPr>
        <p:txBody>
          <a:bodyPr/>
          <a:lstStyle/>
          <a:p>
            <a:pPr algn="l"/>
            <a:r>
              <a:rPr lang="en-US" sz="2400" dirty="0">
                <a:solidFill>
                  <a:schemeClr val="tx1"/>
                </a:solidFill>
              </a:rPr>
              <a:t>Sentinel-1 </a:t>
            </a:r>
            <a:r>
              <a:rPr lang="en-US" sz="2400" dirty="0" smtClean="0">
                <a:solidFill>
                  <a:schemeClr val="tx1"/>
                </a:solidFill>
              </a:rPr>
              <a:t>Geometric Cal/</a:t>
            </a:r>
            <a:r>
              <a:rPr lang="en-US" sz="2400" dirty="0">
                <a:solidFill>
                  <a:schemeClr val="tx1"/>
                </a:solidFill>
              </a:rPr>
              <a:t>V</a:t>
            </a:r>
            <a:r>
              <a:rPr lang="en-US" sz="2400" dirty="0" smtClean="0">
                <a:solidFill>
                  <a:schemeClr val="tx1"/>
                </a:solidFill>
              </a:rPr>
              <a:t>al</a:t>
            </a:r>
            <a:endParaRPr lang="en-AU" sz="2400" dirty="0">
              <a:solidFill>
                <a:schemeClr val="tx1"/>
              </a:solidFill>
            </a:endParaRPr>
          </a:p>
        </p:txBody>
      </p:sp>
      <p:sp>
        <p:nvSpPr>
          <p:cNvPr id="3" name="Content Placeholder 2"/>
          <p:cNvSpPr>
            <a:spLocks noGrp="1"/>
          </p:cNvSpPr>
          <p:nvPr>
            <p:ph idx="1"/>
          </p:nvPr>
        </p:nvSpPr>
        <p:spPr>
          <a:xfrm>
            <a:off x="228600" y="1828800"/>
            <a:ext cx="4258816" cy="4657685"/>
          </a:xfrm>
        </p:spPr>
        <p:txBody>
          <a:bodyPr wrap="square">
            <a:spAutoFit/>
          </a:bodyPr>
          <a:lstStyle/>
          <a:p>
            <a:pPr defTabSz="457200"/>
            <a:r>
              <a:rPr lang="en-AU" sz="2000" dirty="0">
                <a:latin typeface="+mn-lt"/>
              </a:rPr>
              <a:t>40 permanently deployed corner reflectors in QLD</a:t>
            </a:r>
          </a:p>
          <a:p>
            <a:pPr defTabSz="457200"/>
            <a:r>
              <a:rPr lang="en-AU" sz="2000" dirty="0">
                <a:latin typeface="+mn-lt"/>
              </a:rPr>
              <a:t>Active research for routine S1 geometric </a:t>
            </a:r>
            <a:r>
              <a:rPr lang="en-AU" sz="2000" dirty="0" err="1">
                <a:latin typeface="+mn-lt"/>
              </a:rPr>
              <a:t>cal</a:t>
            </a:r>
            <a:r>
              <a:rPr lang="en-AU" sz="2000" dirty="0">
                <a:latin typeface="+mn-lt"/>
              </a:rPr>
              <a:t>/</a:t>
            </a:r>
            <a:r>
              <a:rPr lang="en-AU" sz="2000" dirty="0" err="1">
                <a:latin typeface="+mn-lt"/>
              </a:rPr>
              <a:t>val</a:t>
            </a:r>
            <a:r>
              <a:rPr lang="en-AU" sz="2000" dirty="0">
                <a:latin typeface="+mn-lt"/>
              </a:rPr>
              <a:t> under ESA “FRM4SAR” project (DLR, University of Zurich, TUM, GA)</a:t>
            </a:r>
          </a:p>
          <a:p>
            <a:pPr defTabSz="457200"/>
            <a:r>
              <a:rPr lang="en-AU" sz="2000" dirty="0">
                <a:latin typeface="+mn-lt"/>
              </a:rPr>
              <a:t>CR position errors recently identified and corrected</a:t>
            </a:r>
          </a:p>
          <a:p>
            <a:pPr defTabSz="457200"/>
            <a:r>
              <a:rPr lang="en-AU" sz="2000" dirty="0" smtClean="0">
                <a:latin typeface="+mn-lt"/>
              </a:rPr>
              <a:t>Two independent </a:t>
            </a:r>
            <a:r>
              <a:rPr lang="en-AU" sz="2000" dirty="0">
                <a:latin typeface="+mn-lt"/>
              </a:rPr>
              <a:t>ALE </a:t>
            </a:r>
            <a:r>
              <a:rPr lang="en-AU" sz="2000" dirty="0" smtClean="0">
                <a:latin typeface="+mn-lt"/>
              </a:rPr>
              <a:t>analyses </a:t>
            </a:r>
            <a:r>
              <a:rPr lang="en-AU" sz="2000" dirty="0">
                <a:latin typeface="+mn-lt"/>
              </a:rPr>
              <a:t>of S1 data </a:t>
            </a:r>
            <a:r>
              <a:rPr lang="en-AU" sz="2000" dirty="0" smtClean="0">
                <a:latin typeface="+mn-lt"/>
              </a:rPr>
              <a:t>confirms </a:t>
            </a:r>
            <a:r>
              <a:rPr lang="en-AU" sz="2000" dirty="0">
                <a:latin typeface="+mn-lt"/>
              </a:rPr>
              <a:t>consistency </a:t>
            </a:r>
            <a:r>
              <a:rPr lang="en-AU" sz="2000" dirty="0" smtClean="0">
                <a:latin typeface="+mn-lt"/>
              </a:rPr>
              <a:t>(next </a:t>
            </a:r>
            <a:r>
              <a:rPr lang="en-AU" sz="2000" dirty="0">
                <a:latin typeface="+mn-lt"/>
              </a:rPr>
              <a:t>slide)</a:t>
            </a:r>
          </a:p>
          <a:p>
            <a:pPr defTabSz="457200"/>
            <a:r>
              <a:rPr lang="en-AU" sz="2000" dirty="0">
                <a:latin typeface="+mn-lt"/>
              </a:rPr>
              <a:t>Current work to compare S1 IWS data and TSX </a:t>
            </a:r>
            <a:r>
              <a:rPr lang="en-AU" sz="2000" dirty="0" err="1">
                <a:latin typeface="+mn-lt"/>
              </a:rPr>
              <a:t>ScanSAR</a:t>
            </a:r>
            <a:r>
              <a:rPr lang="en-AU" sz="2000" dirty="0">
                <a:latin typeface="+mn-lt"/>
              </a:rPr>
              <a:t> data for the CR array</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3201" y="3497623"/>
            <a:ext cx="4031287" cy="2949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504112" y="6352401"/>
            <a:ext cx="2563688" cy="276999"/>
          </a:xfrm>
          <a:prstGeom prst="rect">
            <a:avLst/>
          </a:prstGeom>
          <a:noFill/>
        </p:spPr>
        <p:txBody>
          <a:bodyPr wrap="square" rtlCol="0">
            <a:spAutoFit/>
          </a:bodyPr>
          <a:lstStyle/>
          <a:p>
            <a:r>
              <a:rPr lang="en-AU" sz="1200" dirty="0" smtClean="0"/>
              <a:t>Image courtesy C. </a:t>
            </a:r>
            <a:r>
              <a:rPr lang="en-AU" sz="1200" dirty="0" err="1" smtClean="0"/>
              <a:t>Gisinger</a:t>
            </a:r>
            <a:r>
              <a:rPr lang="en-AU" sz="1200" dirty="0" smtClean="0"/>
              <a:t>, TUM</a:t>
            </a:r>
            <a:endParaRPr lang="en-AU" sz="1200" dirty="0"/>
          </a:p>
        </p:txBody>
      </p:sp>
      <p:pic>
        <p:nvPicPr>
          <p:cNvPr id="3074" name="Picture 2" descr="I:\CORNER_REFLECTORS\Surat\CR_install_photos\AGOS_03_4Sept2014\Site_3_DSC078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2804" y="1252329"/>
            <a:ext cx="2941684" cy="220626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Shape 3"/>
          <p:cNvSpPr/>
          <p:nvPr/>
        </p:nvSpPr>
        <p:spPr>
          <a:xfrm>
            <a:off x="2130871" y="190714"/>
            <a:ext cx="2638523" cy="69249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defTabSz="914400">
              <a:defRPr>
                <a:solidFill>
                  <a:srgbClr val="000000"/>
                </a:solidFill>
              </a:defRPr>
            </a:pPr>
            <a:r>
              <a:rPr lang="en-AU" sz="1500" dirty="0" smtClean="0">
                <a:solidFill>
                  <a:srgbClr val="FFFFFF"/>
                </a:solidFill>
                <a:latin typeface="Proxima Nova Regular"/>
                <a:ea typeface="Proxima Nova Regular"/>
                <a:cs typeface="Proxima Nova Regular"/>
                <a:sym typeface="Proxima Nova Regular"/>
              </a:rPr>
              <a:t>Geoscience Australia</a:t>
            </a:r>
            <a:endParaRPr sz="1500" dirty="0">
              <a:solidFill>
                <a:srgbClr val="FFFFFF"/>
              </a:solidFill>
              <a:latin typeface="Proxima Nova Regular"/>
              <a:ea typeface="Proxima Nova Regular"/>
              <a:cs typeface="Proxima Nova Regular"/>
              <a:sym typeface="Proxima Nova Regular"/>
            </a:endParaRPr>
          </a:p>
          <a:p>
            <a:pPr lvl="0" defTabSz="914400">
              <a:defRPr>
                <a:solidFill>
                  <a:srgbClr val="000000"/>
                </a:solidFill>
              </a:defRPr>
            </a:pPr>
            <a:r>
              <a:rPr lang="en-US" sz="1500" dirty="0" smtClean="0">
                <a:solidFill>
                  <a:srgbClr val="FFFFFF"/>
                </a:solidFill>
                <a:latin typeface="Proxima Nova Regular"/>
                <a:ea typeface="Proxima Nova Regular"/>
                <a:cs typeface="Proxima Nova Regular"/>
                <a:sym typeface="Proxima Nova Regular"/>
              </a:rPr>
              <a:t>Report on Cal/Val Activities</a:t>
            </a:r>
            <a:r>
              <a:rPr sz="1500" dirty="0">
                <a:solidFill>
                  <a:srgbClr val="FFFFFF"/>
                </a:solidFill>
                <a:latin typeface="Proxima Nova Regular"/>
                <a:ea typeface="Proxima Nova Regular"/>
                <a:cs typeface="Proxima Nova Regular"/>
                <a:sym typeface="Proxima Nova Regular"/>
              </a:rPr>
              <a:t/>
            </a:r>
            <a:br>
              <a:rPr sz="1500" dirty="0">
                <a:solidFill>
                  <a:srgbClr val="FFFFFF"/>
                </a:solidFill>
                <a:latin typeface="Proxima Nova Regular"/>
                <a:ea typeface="Proxima Nova Regular"/>
                <a:cs typeface="Proxima Nova Regular"/>
                <a:sym typeface="Proxima Nova Regular"/>
              </a:rPr>
            </a:br>
            <a:r>
              <a:rPr lang="en-US" sz="1500" dirty="0" smtClean="0">
                <a:solidFill>
                  <a:srgbClr val="FFFFFF"/>
                </a:solidFill>
                <a:latin typeface="Proxima Nova Regular"/>
                <a:ea typeface="Proxima Nova Regular"/>
                <a:cs typeface="Proxima Nova Regular"/>
                <a:sym typeface="Proxima Nova Regular"/>
              </a:rPr>
              <a:t>WGCV Plenary # 42</a:t>
            </a:r>
            <a:endParaRPr sz="1500" dirty="0">
              <a:solidFill>
                <a:srgbClr val="FFFFFF"/>
              </a:solidFill>
              <a:latin typeface="Proxima Nova Regular"/>
              <a:ea typeface="Proxima Nova Regular"/>
              <a:cs typeface="Proxima Nova Regular"/>
              <a:sym typeface="Proxima Nova Regular"/>
            </a:endParaRPr>
          </a:p>
        </p:txBody>
      </p:sp>
    </p:spTree>
    <p:extLst>
      <p:ext uri="{BB962C8B-B14F-4D97-AF65-F5344CB8AC3E}">
        <p14:creationId xmlns:p14="http://schemas.microsoft.com/office/powerpoint/2010/main" val="40418143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bwMode="auto">
          <a:xfrm>
            <a:off x="76200" y="1219200"/>
            <a:ext cx="8991600" cy="772006"/>
          </a:xfrm>
          <a:prstGeom prst="rect">
            <a:avLst/>
          </a:prstGeom>
          <a:extLst/>
        </p:spPr>
        <p:txBody>
          <a:bodyPr wrap="square">
            <a:spAutoFit/>
          </a:bodyPr>
          <a:lstStyle>
            <a:lvl1pPr marL="342900" indent="-342900">
              <a:spcBef>
                <a:spcPts val="500"/>
              </a:spcBef>
              <a:buSzPct val="100000"/>
              <a:buFont typeface="Arial"/>
              <a:buChar char="•"/>
              <a:defRPr sz="2000">
                <a:latin typeface="+mn-lt"/>
                <a:ea typeface="Arial Bold"/>
                <a:cs typeface="Arial Bold"/>
                <a:sym typeface="Arial Bold"/>
              </a:defRPr>
            </a:lvl1pPr>
            <a:lvl2pPr marL="768927" indent="-311727">
              <a:spcBef>
                <a:spcPts val="500"/>
              </a:spcBef>
              <a:buSzPct val="100000"/>
              <a:buFont typeface="Arial"/>
              <a:buChar char="•"/>
              <a:defRPr sz="2400">
                <a:latin typeface="Arial Bold"/>
                <a:ea typeface="Arial Bold"/>
                <a:cs typeface="Arial Bold"/>
                <a:sym typeface="Arial Bold"/>
              </a:defRPr>
            </a:lvl2pPr>
            <a:lvl3pPr marL="1188719" indent="-274319">
              <a:spcBef>
                <a:spcPts val="500"/>
              </a:spcBef>
              <a:buSzPct val="100000"/>
              <a:buFont typeface="Arial"/>
              <a:buChar char="o"/>
              <a:defRPr sz="2400">
                <a:latin typeface="Arial Bold"/>
                <a:ea typeface="Arial Bold"/>
                <a:cs typeface="Arial Bold"/>
                <a:sym typeface="Arial Bold"/>
              </a:defRPr>
            </a:lvl3pPr>
            <a:lvl4pPr marL="1676400" indent="-304800">
              <a:spcBef>
                <a:spcPts val="500"/>
              </a:spcBef>
              <a:buSzPct val="100000"/>
              <a:buFont typeface="Arial"/>
              <a:buChar char="▪"/>
              <a:defRPr sz="2400">
                <a:latin typeface="Arial Bold"/>
                <a:ea typeface="Arial Bold"/>
                <a:cs typeface="Arial Bold"/>
                <a:sym typeface="Arial Bold"/>
              </a:defRPr>
            </a:lvl4pPr>
            <a:lvl5pPr marL="2171700" indent="-342900">
              <a:spcBef>
                <a:spcPts val="500"/>
              </a:spcBef>
              <a:buSzPct val="100000"/>
              <a:buFont typeface="Arial"/>
              <a:buChar char="•"/>
              <a:defRPr sz="2400">
                <a:latin typeface="Arial Bold"/>
                <a:ea typeface="Arial Bold"/>
                <a:cs typeface="Arial Bold"/>
                <a:sym typeface="Arial Bold"/>
              </a:defRPr>
            </a:lvl5pPr>
            <a:lvl6pPr>
              <a:spcBef>
                <a:spcPts val="500"/>
              </a:spcBef>
              <a:buFont typeface="Arial"/>
              <a:defRPr sz="2400">
                <a:latin typeface="Arial Bold"/>
                <a:ea typeface="Arial Bold"/>
                <a:cs typeface="Arial Bold"/>
                <a:sym typeface="Arial Bold"/>
              </a:defRPr>
            </a:lvl6pPr>
            <a:lvl7pPr>
              <a:spcBef>
                <a:spcPts val="500"/>
              </a:spcBef>
              <a:buFont typeface="Arial"/>
              <a:defRPr sz="2400">
                <a:latin typeface="Arial Bold"/>
                <a:ea typeface="Arial Bold"/>
                <a:cs typeface="Arial Bold"/>
                <a:sym typeface="Arial Bold"/>
              </a:defRPr>
            </a:lvl7pPr>
            <a:lvl8pPr>
              <a:spcBef>
                <a:spcPts val="500"/>
              </a:spcBef>
              <a:buFont typeface="Arial"/>
              <a:defRPr sz="2400">
                <a:latin typeface="Arial Bold"/>
                <a:ea typeface="Arial Bold"/>
                <a:cs typeface="Arial Bold"/>
                <a:sym typeface="Arial Bold"/>
              </a:defRPr>
            </a:lvl8pPr>
            <a:lvl9pPr>
              <a:spcBef>
                <a:spcPts val="500"/>
              </a:spcBef>
              <a:buFont typeface="Arial"/>
              <a:defRPr sz="2400">
                <a:latin typeface="Arial Bold"/>
                <a:ea typeface="Arial Bold"/>
                <a:cs typeface="Arial Bold"/>
                <a:sym typeface="Arial Bold"/>
              </a:defRPr>
            </a:lvl9pPr>
          </a:lstStyle>
          <a:p>
            <a:r>
              <a:rPr lang="en-AU" dirty="0"/>
              <a:t>Sentinel-1 IWS Absolute Location Error measured at QLD corner reflectors</a:t>
            </a:r>
          </a:p>
          <a:p>
            <a:r>
              <a:rPr lang="en-AU" dirty="0"/>
              <a:t>Independent analysis by U Zurich and TUM/DLR</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630" t="3471" r="23037" b="6120"/>
          <a:stretch/>
        </p:blipFill>
        <p:spPr bwMode="auto">
          <a:xfrm>
            <a:off x="971600" y="2084901"/>
            <a:ext cx="3140969" cy="4241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2041285"/>
            <a:ext cx="2880320" cy="4283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644007" y="6245423"/>
            <a:ext cx="4248473" cy="276999"/>
          </a:xfrm>
          <a:prstGeom prst="rect">
            <a:avLst/>
          </a:prstGeom>
          <a:noFill/>
        </p:spPr>
        <p:txBody>
          <a:bodyPr wrap="square" rtlCol="0">
            <a:spAutoFit/>
          </a:bodyPr>
          <a:lstStyle/>
          <a:p>
            <a:pPr algn="ctr"/>
            <a:r>
              <a:rPr lang="en-AU" sz="1200" dirty="0" smtClean="0"/>
              <a:t>Image courtesy A. Schubert, U. Zurich</a:t>
            </a:r>
            <a:endParaRPr lang="en-AU" sz="1200" dirty="0"/>
          </a:p>
        </p:txBody>
      </p:sp>
      <p:sp>
        <p:nvSpPr>
          <p:cNvPr id="10" name="TextBox 9"/>
          <p:cNvSpPr txBox="1"/>
          <p:nvPr/>
        </p:nvSpPr>
        <p:spPr>
          <a:xfrm>
            <a:off x="803902" y="6245423"/>
            <a:ext cx="3635449" cy="276999"/>
          </a:xfrm>
          <a:prstGeom prst="rect">
            <a:avLst/>
          </a:prstGeom>
          <a:noFill/>
        </p:spPr>
        <p:txBody>
          <a:bodyPr wrap="square" rtlCol="0">
            <a:spAutoFit/>
          </a:bodyPr>
          <a:lstStyle/>
          <a:p>
            <a:pPr algn="ctr"/>
            <a:r>
              <a:rPr lang="en-AU" sz="1200" dirty="0" smtClean="0"/>
              <a:t>Image courtesy C. </a:t>
            </a:r>
            <a:r>
              <a:rPr lang="en-AU" sz="1200" dirty="0" err="1" smtClean="0"/>
              <a:t>Gisinger</a:t>
            </a:r>
            <a:r>
              <a:rPr lang="en-AU" sz="1200" dirty="0" smtClean="0"/>
              <a:t>, TUM</a:t>
            </a:r>
            <a:endParaRPr lang="en-AU" sz="1200" dirty="0"/>
          </a:p>
        </p:txBody>
      </p:sp>
      <p:sp>
        <p:nvSpPr>
          <p:cNvPr id="11" name="Shape 3"/>
          <p:cNvSpPr/>
          <p:nvPr/>
        </p:nvSpPr>
        <p:spPr>
          <a:xfrm>
            <a:off x="2130871" y="190714"/>
            <a:ext cx="2638523" cy="69249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defTabSz="914400">
              <a:defRPr>
                <a:solidFill>
                  <a:srgbClr val="000000"/>
                </a:solidFill>
              </a:defRPr>
            </a:pPr>
            <a:r>
              <a:rPr lang="en-AU" sz="1500" dirty="0" smtClean="0">
                <a:solidFill>
                  <a:srgbClr val="FFFFFF"/>
                </a:solidFill>
                <a:latin typeface="Proxima Nova Regular"/>
                <a:ea typeface="Proxima Nova Regular"/>
                <a:cs typeface="Proxima Nova Regular"/>
                <a:sym typeface="Proxima Nova Regular"/>
              </a:rPr>
              <a:t>Geoscience Australia</a:t>
            </a:r>
            <a:endParaRPr sz="1500" dirty="0">
              <a:solidFill>
                <a:srgbClr val="FFFFFF"/>
              </a:solidFill>
              <a:latin typeface="Proxima Nova Regular"/>
              <a:ea typeface="Proxima Nova Regular"/>
              <a:cs typeface="Proxima Nova Regular"/>
              <a:sym typeface="Proxima Nova Regular"/>
            </a:endParaRPr>
          </a:p>
          <a:p>
            <a:pPr lvl="0" defTabSz="914400">
              <a:defRPr>
                <a:solidFill>
                  <a:srgbClr val="000000"/>
                </a:solidFill>
              </a:defRPr>
            </a:pPr>
            <a:r>
              <a:rPr lang="en-US" sz="1500" dirty="0" smtClean="0">
                <a:solidFill>
                  <a:srgbClr val="FFFFFF"/>
                </a:solidFill>
                <a:latin typeface="Proxima Nova Regular"/>
                <a:ea typeface="Proxima Nova Regular"/>
                <a:cs typeface="Proxima Nova Regular"/>
                <a:sym typeface="Proxima Nova Regular"/>
              </a:rPr>
              <a:t>Report on Cal/Val Activities</a:t>
            </a:r>
            <a:r>
              <a:rPr sz="1500" dirty="0">
                <a:solidFill>
                  <a:srgbClr val="FFFFFF"/>
                </a:solidFill>
                <a:latin typeface="Proxima Nova Regular"/>
                <a:ea typeface="Proxima Nova Regular"/>
                <a:cs typeface="Proxima Nova Regular"/>
                <a:sym typeface="Proxima Nova Regular"/>
              </a:rPr>
              <a:t/>
            </a:r>
            <a:br>
              <a:rPr sz="1500" dirty="0">
                <a:solidFill>
                  <a:srgbClr val="FFFFFF"/>
                </a:solidFill>
                <a:latin typeface="Proxima Nova Regular"/>
                <a:ea typeface="Proxima Nova Regular"/>
                <a:cs typeface="Proxima Nova Regular"/>
                <a:sym typeface="Proxima Nova Regular"/>
              </a:rPr>
            </a:br>
            <a:r>
              <a:rPr lang="en-US" sz="1500" dirty="0" smtClean="0">
                <a:solidFill>
                  <a:srgbClr val="FFFFFF"/>
                </a:solidFill>
                <a:latin typeface="Proxima Nova Regular"/>
                <a:ea typeface="Proxima Nova Regular"/>
                <a:cs typeface="Proxima Nova Regular"/>
                <a:sym typeface="Proxima Nova Regular"/>
              </a:rPr>
              <a:t>WGCV Plenary # 42</a:t>
            </a:r>
            <a:endParaRPr sz="1500" dirty="0">
              <a:solidFill>
                <a:srgbClr val="FFFFFF"/>
              </a:solidFill>
              <a:latin typeface="Proxima Nova Regular"/>
              <a:ea typeface="Proxima Nova Regular"/>
              <a:cs typeface="Proxima Nova Regular"/>
              <a:sym typeface="Proxima Nova Regular"/>
            </a:endParaRPr>
          </a:p>
        </p:txBody>
      </p:sp>
    </p:spTree>
    <p:extLst>
      <p:ext uri="{BB962C8B-B14F-4D97-AF65-F5344CB8AC3E}">
        <p14:creationId xmlns:p14="http://schemas.microsoft.com/office/powerpoint/2010/main" val="15089642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usgs.gov/climate_landuse/lcs/great_dismal_swamp/images/USGS-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55598" y="1349922"/>
            <a:ext cx="1545822" cy="639540"/>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3" descr="Copernicus_logo.jpg"/>
          <p:cNvPicPr>
            <a:picLocks noChangeAspect="1"/>
          </p:cNvPicPr>
          <p:nvPr/>
        </p:nvPicPr>
        <p:blipFill>
          <a:blip r:embed="rId3" cstate="print">
            <a:extLst>
              <a:ext uri="{28A0092B-C50C-407E-A947-70E740481C1C}">
                <a14:useLocalDpi xmlns:a14="http://schemas.microsoft.com/office/drawing/2010/main" val="0"/>
              </a:ext>
            </a:extLst>
          </a:blip>
          <a:srcRect t="1027" b="1027"/>
          <a:stretch>
            <a:fillRect/>
          </a:stretch>
        </p:blipFill>
        <p:spPr bwMode="auto">
          <a:xfrm>
            <a:off x="5734382" y="2362200"/>
            <a:ext cx="1428418" cy="785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u65672\Pictures\03_logo_dark_blue.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2600" y="1400483"/>
            <a:ext cx="1499406" cy="74431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52049" y="1828800"/>
            <a:ext cx="5582333" cy="4657685"/>
          </a:xfrm>
          <a:prstGeom prst="rect">
            <a:avLst/>
          </a:prstGeom>
        </p:spPr>
        <p:txBody>
          <a:bodyPr wrap="square">
            <a:spAutoFit/>
          </a:bodyPr>
          <a:lstStyle/>
          <a:p>
            <a:pPr marL="342900" indent="-342900">
              <a:spcBef>
                <a:spcPts val="500"/>
              </a:spcBef>
              <a:buSzPct val="100000"/>
              <a:buFont typeface="Arial"/>
              <a:buChar char="•"/>
            </a:pPr>
            <a:r>
              <a:rPr lang="en-AU" sz="2000" dirty="0">
                <a:latin typeface="+mn-lt"/>
                <a:ea typeface="Arial Bold"/>
                <a:cs typeface="Arial Bold"/>
              </a:rPr>
              <a:t>European Space Agency (ESA): Active discussion to collaborate on cal/</a:t>
            </a:r>
            <a:r>
              <a:rPr lang="en-AU" sz="2000" dirty="0" err="1">
                <a:latin typeface="+mn-lt"/>
                <a:ea typeface="Arial Bold"/>
                <a:cs typeface="Arial Bold"/>
              </a:rPr>
              <a:t>val</a:t>
            </a:r>
            <a:r>
              <a:rPr lang="en-AU" sz="2000" dirty="0">
                <a:latin typeface="+mn-lt"/>
                <a:ea typeface="Arial Bold"/>
                <a:cs typeface="Arial Bold"/>
              </a:rPr>
              <a:t> for Copernicus, GA to host Pandora Spectrometers; work on geometric calibration with corner reflectors dedicated for Sentinel-1 (joint work with DLR)</a:t>
            </a:r>
          </a:p>
          <a:p>
            <a:pPr marL="342900" indent="-342900">
              <a:spcBef>
                <a:spcPts val="500"/>
              </a:spcBef>
              <a:buSzPct val="100000"/>
              <a:buFont typeface="Arial"/>
              <a:buChar char="•"/>
            </a:pPr>
            <a:r>
              <a:rPr lang="en-AU" sz="2000" dirty="0">
                <a:latin typeface="+mn-lt"/>
                <a:ea typeface="Arial Bold"/>
                <a:cs typeface="Arial Bold"/>
              </a:rPr>
              <a:t>USGS / NASA: Collaboration on data cubes; GA representation on LTWG, LGSOWG, Landsat Science Team</a:t>
            </a:r>
          </a:p>
          <a:p>
            <a:pPr marL="342900" indent="-342900">
              <a:spcBef>
                <a:spcPts val="500"/>
              </a:spcBef>
              <a:buSzPct val="100000"/>
              <a:buFont typeface="Arial"/>
              <a:buChar char="•"/>
            </a:pPr>
            <a:r>
              <a:rPr lang="en-AU" sz="2000" dirty="0">
                <a:latin typeface="+mn-lt"/>
                <a:ea typeface="Arial Bold"/>
                <a:cs typeface="Arial Bold"/>
              </a:rPr>
              <a:t>ISRO: </a:t>
            </a:r>
            <a:r>
              <a:rPr lang="en-AU" sz="2000" dirty="0" smtClean="0">
                <a:latin typeface="+mn-lt"/>
                <a:ea typeface="Arial Bold"/>
                <a:cs typeface="Arial Bold"/>
              </a:rPr>
              <a:t>Collaborative agreement </a:t>
            </a:r>
            <a:r>
              <a:rPr lang="en-AU" sz="2000" dirty="0">
                <a:latin typeface="+mn-lt"/>
                <a:ea typeface="Arial Bold"/>
                <a:cs typeface="Arial Bold"/>
              </a:rPr>
              <a:t>for </a:t>
            </a:r>
            <a:r>
              <a:rPr lang="en-AU" sz="2000" dirty="0" smtClean="0">
                <a:latin typeface="+mn-lt"/>
                <a:ea typeface="Arial Bold"/>
                <a:cs typeface="Arial Bold"/>
              </a:rPr>
              <a:t>SAR calibration </a:t>
            </a:r>
            <a:r>
              <a:rPr lang="en-AU" sz="2000" dirty="0">
                <a:latin typeface="+mn-lt"/>
                <a:ea typeface="Arial Bold"/>
                <a:cs typeface="Arial Bold"/>
              </a:rPr>
              <a:t>support </a:t>
            </a:r>
            <a:r>
              <a:rPr lang="en-AU" sz="2000" dirty="0" smtClean="0">
                <a:latin typeface="+mn-lt"/>
                <a:ea typeface="Arial Bold"/>
                <a:cs typeface="Arial Bold"/>
              </a:rPr>
              <a:t>using </a:t>
            </a:r>
            <a:r>
              <a:rPr lang="en-AU" sz="2000" dirty="0">
                <a:latin typeface="+mn-lt"/>
                <a:ea typeface="Arial Bold"/>
                <a:cs typeface="Arial Bold"/>
              </a:rPr>
              <a:t>corner reflectors</a:t>
            </a:r>
          </a:p>
          <a:p>
            <a:pPr marL="342900" indent="-342900">
              <a:spcBef>
                <a:spcPts val="500"/>
              </a:spcBef>
              <a:buSzPct val="100000"/>
              <a:buFont typeface="Arial"/>
              <a:buChar char="•"/>
            </a:pPr>
            <a:r>
              <a:rPr lang="en-AU" sz="2000" dirty="0">
                <a:latin typeface="+mn-lt"/>
                <a:ea typeface="Arial Bold"/>
                <a:cs typeface="Arial Bold"/>
              </a:rPr>
              <a:t>CEOS: Executive Officer, ACIX and SAR workshops</a:t>
            </a:r>
          </a:p>
          <a:p>
            <a:pPr marL="342900" indent="-342900">
              <a:spcBef>
                <a:spcPts val="500"/>
              </a:spcBef>
              <a:buSzPct val="100000"/>
              <a:buFont typeface="Arial"/>
              <a:buChar char="•"/>
            </a:pPr>
            <a:endParaRPr lang="en-AU" sz="2000" dirty="0">
              <a:latin typeface="+mn-lt"/>
              <a:ea typeface="Arial Bold"/>
              <a:cs typeface="Arial Bold"/>
            </a:endParaRPr>
          </a:p>
        </p:txBody>
      </p:sp>
      <p:sp>
        <p:nvSpPr>
          <p:cNvPr id="10" name="Title 1"/>
          <p:cNvSpPr txBox="1">
            <a:spLocks/>
          </p:cNvSpPr>
          <p:nvPr/>
        </p:nvSpPr>
        <p:spPr bwMode="auto">
          <a:xfrm>
            <a:off x="219141" y="1219200"/>
            <a:ext cx="450525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sz="2600" b="1">
                <a:solidFill>
                  <a:schemeClr val="tx2"/>
                </a:solidFill>
                <a:latin typeface="+mj-lt"/>
                <a:ea typeface="+mj-ea"/>
                <a:cs typeface="+mj-cs"/>
              </a:defRPr>
            </a:lvl1pPr>
            <a:lvl2pPr algn="l" rtl="0" eaLnBrk="0" fontAlgn="base" hangingPunct="0">
              <a:spcBef>
                <a:spcPct val="0"/>
              </a:spcBef>
              <a:spcAft>
                <a:spcPct val="0"/>
              </a:spcAft>
              <a:defRPr sz="2600" b="1">
                <a:solidFill>
                  <a:schemeClr val="tx2"/>
                </a:solidFill>
                <a:latin typeface="Arial" charset="0"/>
              </a:defRPr>
            </a:lvl2pPr>
            <a:lvl3pPr algn="l" rtl="0" eaLnBrk="0" fontAlgn="base" hangingPunct="0">
              <a:spcBef>
                <a:spcPct val="0"/>
              </a:spcBef>
              <a:spcAft>
                <a:spcPct val="0"/>
              </a:spcAft>
              <a:defRPr sz="2600" b="1">
                <a:solidFill>
                  <a:schemeClr val="tx2"/>
                </a:solidFill>
                <a:latin typeface="Arial" charset="0"/>
              </a:defRPr>
            </a:lvl3pPr>
            <a:lvl4pPr algn="l" rtl="0" eaLnBrk="0" fontAlgn="base" hangingPunct="0">
              <a:spcBef>
                <a:spcPct val="0"/>
              </a:spcBef>
              <a:spcAft>
                <a:spcPct val="0"/>
              </a:spcAft>
              <a:defRPr sz="2600" b="1">
                <a:solidFill>
                  <a:schemeClr val="tx2"/>
                </a:solidFill>
                <a:latin typeface="Arial" charset="0"/>
              </a:defRPr>
            </a:lvl4pPr>
            <a:lvl5pPr algn="l" rtl="0" eaLnBrk="0" fontAlgn="base" hangingPunct="0">
              <a:spcBef>
                <a:spcPct val="0"/>
              </a:spcBef>
              <a:spcAft>
                <a:spcPct val="0"/>
              </a:spcAft>
              <a:defRPr sz="2600" b="1">
                <a:solidFill>
                  <a:schemeClr val="tx2"/>
                </a:solidFill>
                <a:latin typeface="Arial" charset="0"/>
              </a:defRPr>
            </a:lvl5pPr>
            <a:lvl6pPr marL="457200" algn="l" rtl="0" fontAlgn="base">
              <a:spcBef>
                <a:spcPct val="0"/>
              </a:spcBef>
              <a:spcAft>
                <a:spcPct val="0"/>
              </a:spcAft>
              <a:defRPr sz="2600" b="1">
                <a:solidFill>
                  <a:schemeClr val="tx2"/>
                </a:solidFill>
                <a:latin typeface="Arial" charset="0"/>
              </a:defRPr>
            </a:lvl6pPr>
            <a:lvl7pPr marL="914400" algn="l" rtl="0" fontAlgn="base">
              <a:spcBef>
                <a:spcPct val="0"/>
              </a:spcBef>
              <a:spcAft>
                <a:spcPct val="0"/>
              </a:spcAft>
              <a:defRPr sz="2600" b="1">
                <a:solidFill>
                  <a:schemeClr val="tx2"/>
                </a:solidFill>
                <a:latin typeface="Arial" charset="0"/>
              </a:defRPr>
            </a:lvl7pPr>
            <a:lvl8pPr marL="1371600" algn="l" rtl="0" fontAlgn="base">
              <a:spcBef>
                <a:spcPct val="0"/>
              </a:spcBef>
              <a:spcAft>
                <a:spcPct val="0"/>
              </a:spcAft>
              <a:defRPr sz="2600" b="1">
                <a:solidFill>
                  <a:schemeClr val="tx2"/>
                </a:solidFill>
                <a:latin typeface="Arial" charset="0"/>
              </a:defRPr>
            </a:lvl8pPr>
            <a:lvl9pPr marL="1828800" algn="l" rtl="0" fontAlgn="base">
              <a:spcBef>
                <a:spcPct val="0"/>
              </a:spcBef>
              <a:spcAft>
                <a:spcPct val="0"/>
              </a:spcAft>
              <a:defRPr sz="2600" b="1">
                <a:solidFill>
                  <a:schemeClr val="tx2"/>
                </a:solidFill>
                <a:latin typeface="Arial" charset="0"/>
              </a:defRPr>
            </a:lvl9pPr>
          </a:lstStyle>
          <a:p>
            <a:pPr eaLnBrk="1" hangingPunct="1"/>
            <a:r>
              <a:rPr lang="en-AU" altLang="en-US" sz="2400" kern="0" dirty="0" smtClean="0">
                <a:solidFill>
                  <a:schemeClr val="tx1"/>
                </a:solidFill>
              </a:rPr>
              <a:t>International collaboration</a:t>
            </a:r>
          </a:p>
        </p:txBody>
      </p:sp>
      <p:sp>
        <p:nvSpPr>
          <p:cNvPr id="11" name="Shape 3"/>
          <p:cNvSpPr/>
          <p:nvPr/>
        </p:nvSpPr>
        <p:spPr>
          <a:xfrm>
            <a:off x="2130871" y="190714"/>
            <a:ext cx="2638523" cy="69249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defTabSz="914400">
              <a:defRPr>
                <a:solidFill>
                  <a:srgbClr val="000000"/>
                </a:solidFill>
              </a:defRPr>
            </a:pPr>
            <a:r>
              <a:rPr lang="en-AU" sz="1500" dirty="0" smtClean="0">
                <a:solidFill>
                  <a:srgbClr val="FFFFFF"/>
                </a:solidFill>
                <a:latin typeface="Proxima Nova Regular"/>
                <a:ea typeface="Proxima Nova Regular"/>
                <a:cs typeface="Proxima Nova Regular"/>
                <a:sym typeface="Proxima Nova Regular"/>
              </a:rPr>
              <a:t>Geoscience Australia</a:t>
            </a:r>
            <a:endParaRPr sz="1500" dirty="0">
              <a:solidFill>
                <a:srgbClr val="FFFFFF"/>
              </a:solidFill>
              <a:latin typeface="Proxima Nova Regular"/>
              <a:ea typeface="Proxima Nova Regular"/>
              <a:cs typeface="Proxima Nova Regular"/>
              <a:sym typeface="Proxima Nova Regular"/>
            </a:endParaRPr>
          </a:p>
          <a:p>
            <a:pPr lvl="0" defTabSz="914400">
              <a:defRPr>
                <a:solidFill>
                  <a:srgbClr val="000000"/>
                </a:solidFill>
              </a:defRPr>
            </a:pPr>
            <a:r>
              <a:rPr lang="en-US" sz="1500" dirty="0" smtClean="0">
                <a:solidFill>
                  <a:srgbClr val="FFFFFF"/>
                </a:solidFill>
                <a:latin typeface="Proxima Nova Regular"/>
                <a:ea typeface="Proxima Nova Regular"/>
                <a:cs typeface="Proxima Nova Regular"/>
                <a:sym typeface="Proxima Nova Regular"/>
              </a:rPr>
              <a:t>Report on Cal/Val Activities</a:t>
            </a:r>
            <a:r>
              <a:rPr sz="1500" dirty="0">
                <a:solidFill>
                  <a:srgbClr val="FFFFFF"/>
                </a:solidFill>
                <a:latin typeface="Proxima Nova Regular"/>
                <a:ea typeface="Proxima Nova Regular"/>
                <a:cs typeface="Proxima Nova Regular"/>
                <a:sym typeface="Proxima Nova Regular"/>
              </a:rPr>
              <a:t/>
            </a:r>
            <a:br>
              <a:rPr sz="1500" dirty="0">
                <a:solidFill>
                  <a:srgbClr val="FFFFFF"/>
                </a:solidFill>
                <a:latin typeface="Proxima Nova Regular"/>
                <a:ea typeface="Proxima Nova Regular"/>
                <a:cs typeface="Proxima Nova Regular"/>
                <a:sym typeface="Proxima Nova Regular"/>
              </a:rPr>
            </a:br>
            <a:r>
              <a:rPr lang="en-US" sz="1500" dirty="0" smtClean="0">
                <a:solidFill>
                  <a:srgbClr val="FFFFFF"/>
                </a:solidFill>
                <a:latin typeface="Proxima Nova Regular"/>
                <a:ea typeface="Proxima Nova Regular"/>
                <a:cs typeface="Proxima Nova Regular"/>
                <a:sym typeface="Proxima Nova Regular"/>
              </a:rPr>
              <a:t>WGCV Plenary # 42</a:t>
            </a:r>
            <a:endParaRPr sz="1500" dirty="0">
              <a:solidFill>
                <a:srgbClr val="FFFFFF"/>
              </a:solidFill>
              <a:latin typeface="Proxima Nova Regular"/>
              <a:ea typeface="Proxima Nova Regular"/>
              <a:cs typeface="Proxima Nova Regular"/>
              <a:sym typeface="Proxima Nova Regular"/>
            </a:endParaRPr>
          </a:p>
        </p:txBody>
      </p:sp>
      <p:sp>
        <p:nvSpPr>
          <p:cNvPr id="8" name="AutoShape 2" descr="https://qph.ec.quoracdn.net/main-qimg-e90f770f1ff98fa4aceaf47d2a3c6821.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12" name="AutoShape 4" descr="https://qph.ec.quoracdn.net/main-qimg-e90f770f1ff98fa4aceaf47d2a3c6821.web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38633" y="2070038"/>
            <a:ext cx="1248167" cy="1206562"/>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8446" y="3276600"/>
            <a:ext cx="1218154" cy="1012897"/>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58284" y="3556000"/>
            <a:ext cx="1128516" cy="940430"/>
          </a:xfrm>
          <a:prstGeom prst="rect">
            <a:avLst/>
          </a:prstGeom>
        </p:spPr>
      </p:pic>
    </p:spTree>
    <p:extLst>
      <p:ext uri="{BB962C8B-B14F-4D97-AF65-F5344CB8AC3E}">
        <p14:creationId xmlns:p14="http://schemas.microsoft.com/office/powerpoint/2010/main" val="4004963182"/>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83202" y="1299085"/>
            <a:ext cx="2577950" cy="461665"/>
          </a:xfrm>
          <a:prstGeom prst="rect">
            <a:avLst/>
          </a:prstGeom>
        </p:spPr>
        <p:txBody>
          <a:bodyPr wrap="none">
            <a:spAutoFit/>
          </a:bodyPr>
          <a:lstStyle/>
          <a:p>
            <a:r>
              <a:rPr lang="en-AU" sz="2400" b="1" dirty="0" smtClean="0"/>
              <a:t>Open Data Cube</a:t>
            </a:r>
            <a:endParaRPr lang="en-AU" sz="2400" b="1" dirty="0"/>
          </a:p>
        </p:txBody>
      </p:sp>
      <p:sp>
        <p:nvSpPr>
          <p:cNvPr id="7" name="Shape 3"/>
          <p:cNvSpPr/>
          <p:nvPr/>
        </p:nvSpPr>
        <p:spPr>
          <a:xfrm>
            <a:off x="2130871" y="190714"/>
            <a:ext cx="2638523" cy="69249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defTabSz="914400">
              <a:defRPr>
                <a:solidFill>
                  <a:srgbClr val="000000"/>
                </a:solidFill>
              </a:defRPr>
            </a:pPr>
            <a:r>
              <a:rPr lang="en-AU" sz="1500" dirty="0" smtClean="0">
                <a:solidFill>
                  <a:srgbClr val="FFFFFF"/>
                </a:solidFill>
                <a:latin typeface="Proxima Nova Regular"/>
                <a:ea typeface="Proxima Nova Regular"/>
                <a:cs typeface="Proxima Nova Regular"/>
                <a:sym typeface="Proxima Nova Regular"/>
              </a:rPr>
              <a:t>Geoscience Australia</a:t>
            </a:r>
            <a:endParaRPr sz="1500" dirty="0">
              <a:solidFill>
                <a:srgbClr val="FFFFFF"/>
              </a:solidFill>
              <a:latin typeface="Proxima Nova Regular"/>
              <a:ea typeface="Proxima Nova Regular"/>
              <a:cs typeface="Proxima Nova Regular"/>
              <a:sym typeface="Proxima Nova Regular"/>
            </a:endParaRPr>
          </a:p>
          <a:p>
            <a:pPr lvl="0" defTabSz="914400">
              <a:defRPr>
                <a:solidFill>
                  <a:srgbClr val="000000"/>
                </a:solidFill>
              </a:defRPr>
            </a:pPr>
            <a:r>
              <a:rPr lang="en-US" sz="1500" dirty="0" smtClean="0">
                <a:solidFill>
                  <a:srgbClr val="FFFFFF"/>
                </a:solidFill>
                <a:latin typeface="Proxima Nova Regular"/>
                <a:ea typeface="Proxima Nova Regular"/>
                <a:cs typeface="Proxima Nova Regular"/>
                <a:sym typeface="Proxima Nova Regular"/>
              </a:rPr>
              <a:t>Report on Cal/Val Activities</a:t>
            </a:r>
            <a:r>
              <a:rPr sz="1500" dirty="0">
                <a:solidFill>
                  <a:srgbClr val="FFFFFF"/>
                </a:solidFill>
                <a:latin typeface="Proxima Nova Regular"/>
                <a:ea typeface="Proxima Nova Regular"/>
                <a:cs typeface="Proxima Nova Regular"/>
                <a:sym typeface="Proxima Nova Regular"/>
              </a:rPr>
              <a:t/>
            </a:r>
            <a:br>
              <a:rPr sz="1500" dirty="0">
                <a:solidFill>
                  <a:srgbClr val="FFFFFF"/>
                </a:solidFill>
                <a:latin typeface="Proxima Nova Regular"/>
                <a:ea typeface="Proxima Nova Regular"/>
                <a:cs typeface="Proxima Nova Regular"/>
                <a:sym typeface="Proxima Nova Regular"/>
              </a:rPr>
            </a:br>
            <a:r>
              <a:rPr lang="en-US" sz="1500" dirty="0" smtClean="0">
                <a:solidFill>
                  <a:srgbClr val="FFFFFF"/>
                </a:solidFill>
                <a:latin typeface="Proxima Nova Regular"/>
                <a:ea typeface="Proxima Nova Regular"/>
                <a:cs typeface="Proxima Nova Regular"/>
                <a:sym typeface="Proxima Nova Regular"/>
              </a:rPr>
              <a:t>WGCV Plenary # 42</a:t>
            </a:r>
            <a:endParaRPr sz="1500" dirty="0">
              <a:solidFill>
                <a:srgbClr val="FFFFFF"/>
              </a:solidFill>
              <a:latin typeface="Proxima Nova Regular"/>
              <a:ea typeface="Proxima Nova Regular"/>
              <a:cs typeface="Proxima Nova Regular"/>
              <a:sym typeface="Proxima Nova Regular"/>
            </a:endParaRPr>
          </a:p>
        </p:txBody>
      </p:sp>
      <p:sp>
        <p:nvSpPr>
          <p:cNvPr id="6" name="Content Placeholder 5"/>
          <p:cNvSpPr txBox="1">
            <a:spLocks/>
          </p:cNvSpPr>
          <p:nvPr/>
        </p:nvSpPr>
        <p:spPr>
          <a:xfrm>
            <a:off x="752383" y="1782944"/>
            <a:ext cx="7632848" cy="4617856"/>
          </a:xfrm>
          <a:prstGeom prst="rect">
            <a:avLst/>
          </a:prstGeom>
        </p:spPr>
        <p:txBody>
          <a:bodyPr wrap="square">
            <a:spAutoFit/>
          </a:bodyPr>
          <a:lstStyle>
            <a:lvl1pPr marL="342900" indent="-342900">
              <a:spcBef>
                <a:spcPts val="500"/>
              </a:spcBef>
              <a:buSzPct val="100000"/>
              <a:buFont typeface="Arial"/>
              <a:buChar char="•"/>
              <a:defRPr sz="2000">
                <a:latin typeface="+mn-lt"/>
                <a:ea typeface="Arial Bold"/>
                <a:cs typeface="Arial Bold"/>
              </a:defRPr>
            </a:lvl1pPr>
          </a:lstStyle>
          <a:p>
            <a:r>
              <a:rPr lang="en-AU" dirty="0"/>
              <a:t>Initiated though a CEOS Data Cube meeting in Canberra in February 2017.</a:t>
            </a:r>
          </a:p>
          <a:p>
            <a:r>
              <a:rPr lang="en-AU" dirty="0"/>
              <a:t>Building off active collaborations between GA, CSIRO, NCI, USGS, NASA and CEOS.</a:t>
            </a:r>
          </a:p>
          <a:p>
            <a:r>
              <a:rPr lang="en-AU" dirty="0"/>
              <a:t>The foundation of Project participation is openness and transparency.</a:t>
            </a:r>
          </a:p>
          <a:p>
            <a:r>
              <a:rPr lang="en-AU" dirty="0"/>
              <a:t>Software developed  using tools like </a:t>
            </a:r>
            <a:r>
              <a:rPr lang="en-AU" dirty="0" err="1"/>
              <a:t>github</a:t>
            </a:r>
            <a:r>
              <a:rPr lang="en-AU" dirty="0"/>
              <a:t>, released under open source license to support local regional national and international capabilities. </a:t>
            </a:r>
          </a:p>
          <a:p>
            <a:r>
              <a:rPr lang="en-AU" dirty="0"/>
              <a:t>The community governs itself through:</a:t>
            </a:r>
          </a:p>
          <a:p>
            <a:pPr lvl="2"/>
            <a:r>
              <a:rPr lang="en-AU" dirty="0" smtClean="0"/>
              <a:t>a </a:t>
            </a:r>
            <a:r>
              <a:rPr lang="en-AU" dirty="0"/>
              <a:t>Steering Council made up of active contributors (i.e. </a:t>
            </a:r>
            <a:endParaRPr lang="en-AU" dirty="0" smtClean="0"/>
          </a:p>
          <a:p>
            <a:pPr lvl="2"/>
            <a:r>
              <a:rPr lang="en-AU" dirty="0" smtClean="0"/>
              <a:t>individuals</a:t>
            </a:r>
            <a:r>
              <a:rPr lang="en-AU" dirty="0"/>
              <a:t>, not institutions)</a:t>
            </a:r>
          </a:p>
          <a:p>
            <a:pPr lvl="2"/>
            <a:r>
              <a:rPr lang="en-AU" dirty="0" smtClean="0"/>
              <a:t>engagement </a:t>
            </a:r>
            <a:r>
              <a:rPr lang="en-AU" dirty="0"/>
              <a:t>in public forums to discuss and debate the direction </a:t>
            </a:r>
            <a:endParaRPr lang="en-AU" dirty="0" smtClean="0"/>
          </a:p>
          <a:p>
            <a:pPr lvl="2"/>
            <a:r>
              <a:rPr lang="en-AU" dirty="0" smtClean="0"/>
              <a:t>of </a:t>
            </a:r>
            <a:r>
              <a:rPr lang="en-AU" dirty="0"/>
              <a:t>the Project.</a:t>
            </a:r>
          </a:p>
        </p:txBody>
      </p:sp>
    </p:spTree>
    <p:extLst>
      <p:ext uri="{BB962C8B-B14F-4D97-AF65-F5344CB8AC3E}">
        <p14:creationId xmlns:p14="http://schemas.microsoft.com/office/powerpoint/2010/main" val="1714741242"/>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396" y="1143000"/>
            <a:ext cx="8487809" cy="400110"/>
          </a:xfrm>
        </p:spPr>
        <p:txBody>
          <a:bodyPr/>
          <a:lstStyle/>
          <a:p>
            <a:pPr algn="l"/>
            <a:r>
              <a:rPr lang="en-AU" sz="1800" b="1" dirty="0" smtClean="0">
                <a:solidFill>
                  <a:schemeClr val="tx1"/>
                </a:solidFill>
              </a:rPr>
              <a:t>Australia’s Regional Copernicus Data Hub</a:t>
            </a:r>
            <a:endParaRPr lang="en-AU" sz="1800" b="1" dirty="0">
              <a:solidFill>
                <a:schemeClr val="tx1"/>
              </a:solidFill>
            </a:endParaRPr>
          </a:p>
        </p:txBody>
      </p:sp>
      <p:pic>
        <p:nvPicPr>
          <p:cNvPr id="5" name="Picture 4" descr="C:\Users\u98219\Desktop\SAA_16002-01.jpg"/>
          <p:cNvPicPr/>
          <p:nvPr/>
        </p:nvPicPr>
        <p:blipFill rotWithShape="1">
          <a:blip r:embed="rId3" cstate="print">
            <a:extLst>
              <a:ext uri="{28A0092B-C50C-407E-A947-70E740481C1C}">
                <a14:useLocalDpi xmlns:a14="http://schemas.microsoft.com/office/drawing/2010/main" val="0"/>
              </a:ext>
            </a:extLst>
          </a:blip>
          <a:srcRect t="9552"/>
          <a:stretch/>
        </p:blipFill>
        <p:spPr bwMode="auto">
          <a:xfrm>
            <a:off x="5381364" y="1780344"/>
            <a:ext cx="3421832" cy="2715456"/>
          </a:xfrm>
          <a:prstGeom prst="rect">
            <a:avLst/>
          </a:prstGeom>
          <a:noFill/>
          <a:ln>
            <a:no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2568" y="5653311"/>
            <a:ext cx="1547664" cy="58400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4576" y="4917162"/>
            <a:ext cx="1296144" cy="643312"/>
          </a:xfrm>
          <a:prstGeom prst="rect">
            <a:avLst/>
          </a:prstGeom>
        </p:spPr>
      </p:pic>
      <p:sp>
        <p:nvSpPr>
          <p:cNvPr id="8" name="Rectangle 7"/>
          <p:cNvSpPr/>
          <p:nvPr/>
        </p:nvSpPr>
        <p:spPr bwMode="auto">
          <a:xfrm>
            <a:off x="5040560" y="4445359"/>
            <a:ext cx="1584176" cy="371513"/>
          </a:xfrm>
          <a:prstGeom prst="rect">
            <a:avLst/>
          </a:prstGeom>
          <a:solidFill>
            <a:schemeClr val="accent2"/>
          </a:solidFill>
          <a:ln w="9525" cap="flat" cmpd="sng" algn="ctr">
            <a:solidFill>
              <a:schemeClr val="tx1"/>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algn="ctr" defTabSz="914400" rtl="0" eaLnBrk="0" fontAlgn="base" hangingPunct="0">
              <a:spcBef>
                <a:spcPct val="0"/>
              </a:spcBef>
              <a:spcAft>
                <a:spcPct val="0"/>
              </a:spcAft>
            </a:pPr>
            <a:r>
              <a:rPr lang="en-AU" kern="1200" dirty="0" smtClean="0">
                <a:solidFill>
                  <a:srgbClr val="FFFFFF"/>
                </a:solidFill>
                <a:latin typeface="Arial" charset="0"/>
                <a:ea typeface="+mn-ea"/>
                <a:cs typeface="+mn-cs"/>
              </a:rPr>
              <a:t>Partners</a:t>
            </a:r>
          </a:p>
        </p:txBody>
      </p:sp>
      <p:sp>
        <p:nvSpPr>
          <p:cNvPr id="9" name="Rectangle 8"/>
          <p:cNvSpPr/>
          <p:nvPr/>
        </p:nvSpPr>
        <p:spPr bwMode="auto">
          <a:xfrm>
            <a:off x="1875130" y="4443279"/>
            <a:ext cx="3081185" cy="371513"/>
          </a:xfrm>
          <a:prstGeom prst="rect">
            <a:avLst/>
          </a:prstGeom>
          <a:solidFill>
            <a:srgbClr val="002060"/>
          </a:solidFill>
          <a:ln w="9525" cap="flat" cmpd="sng" algn="ctr">
            <a:solidFill>
              <a:schemeClr val="tx1"/>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algn="ctr" defTabSz="914400" rtl="0" eaLnBrk="0" fontAlgn="base" hangingPunct="0">
              <a:spcBef>
                <a:spcPct val="0"/>
              </a:spcBef>
              <a:spcAft>
                <a:spcPct val="0"/>
              </a:spcAft>
            </a:pPr>
            <a:r>
              <a:rPr lang="en-AU" kern="1200" dirty="0" smtClean="0">
                <a:solidFill>
                  <a:srgbClr val="FFFFFF"/>
                </a:solidFill>
                <a:latin typeface="Arial" charset="0"/>
                <a:ea typeface="+mn-ea"/>
                <a:cs typeface="+mn-cs"/>
              </a:rPr>
              <a:t>Consortium</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27440" y="4945019"/>
            <a:ext cx="658209" cy="658209"/>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63344" y="4945019"/>
            <a:ext cx="682433" cy="682433"/>
          </a:xfrm>
          <a:prstGeom prst="rect">
            <a:avLst/>
          </a:prstGeom>
        </p:spPr>
      </p:pic>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r="68322"/>
          <a:stretch/>
        </p:blipFill>
        <p:spPr>
          <a:xfrm>
            <a:off x="1847320" y="5733146"/>
            <a:ext cx="517250" cy="497871"/>
          </a:xfrm>
          <a:prstGeom prst="rect">
            <a:avLst/>
          </a:prstGeom>
        </p:spPr>
      </p:pic>
      <p:pic>
        <p:nvPicPr>
          <p:cNvPr id="15" name="Picture 14"/>
          <p:cNvPicPr>
            <a:picLocks noChangeAspect="1"/>
          </p:cNvPicPr>
          <p:nvPr/>
        </p:nvPicPr>
        <p:blipFill rotWithShape="1">
          <a:blip r:embed="rId8" cstate="print">
            <a:extLst>
              <a:ext uri="{28A0092B-C50C-407E-A947-70E740481C1C}">
                <a14:useLocalDpi xmlns:a14="http://schemas.microsoft.com/office/drawing/2010/main" val="0"/>
              </a:ext>
            </a:extLst>
          </a:blip>
          <a:srcRect l="46099"/>
          <a:stretch/>
        </p:blipFill>
        <p:spPr>
          <a:xfrm>
            <a:off x="2454932" y="5731503"/>
            <a:ext cx="880123" cy="497871"/>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58540" y="4914029"/>
            <a:ext cx="1051245" cy="695246"/>
          </a:xfrm>
          <a:prstGeom prst="rect">
            <a:avLst/>
          </a:prstGeom>
        </p:spPr>
      </p:pic>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56847" y="5704693"/>
            <a:ext cx="1499469" cy="548958"/>
          </a:xfrm>
          <a:prstGeom prst="rect">
            <a:avLst/>
          </a:prstGeom>
        </p:spPr>
      </p:pic>
      <p:sp>
        <p:nvSpPr>
          <p:cNvPr id="18" name="Rectangle 17"/>
          <p:cNvSpPr/>
          <p:nvPr/>
        </p:nvSpPr>
        <p:spPr bwMode="auto">
          <a:xfrm>
            <a:off x="6732240" y="4440403"/>
            <a:ext cx="2170483" cy="371513"/>
          </a:xfrm>
          <a:prstGeom prst="rect">
            <a:avLst/>
          </a:prstGeom>
          <a:solidFill>
            <a:schemeClr val="accent2"/>
          </a:solidFill>
          <a:ln w="9525" cap="flat" cmpd="sng" algn="ctr">
            <a:solidFill>
              <a:schemeClr val="tx1"/>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algn="ctr" defTabSz="914400" rtl="0" eaLnBrk="0" fontAlgn="base" hangingPunct="0">
              <a:spcBef>
                <a:spcPct val="0"/>
              </a:spcBef>
              <a:spcAft>
                <a:spcPct val="0"/>
              </a:spcAft>
            </a:pPr>
            <a:r>
              <a:rPr lang="en-AU" kern="1200" dirty="0" smtClean="0">
                <a:solidFill>
                  <a:srgbClr val="FFFFFF"/>
                </a:solidFill>
                <a:latin typeface="Arial" charset="0"/>
                <a:ea typeface="+mn-ea"/>
                <a:cs typeface="+mn-cs"/>
              </a:rPr>
              <a:t>Collaborators</a:t>
            </a:r>
          </a:p>
        </p:txBody>
      </p:sp>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33331" y="4924406"/>
            <a:ext cx="1040795" cy="728557"/>
          </a:xfrm>
          <a:prstGeom prst="rect">
            <a:avLst/>
          </a:prstGeom>
        </p:spPr>
      </p:pic>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46134" y="5748165"/>
            <a:ext cx="946346" cy="400377"/>
          </a:xfrm>
          <a:prstGeom prst="rect">
            <a:avLst/>
          </a:prstGeom>
        </p:spPr>
      </p:pic>
      <p:pic>
        <p:nvPicPr>
          <p:cNvPr id="21" name="Picture 2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60437" y="4869160"/>
            <a:ext cx="533769" cy="500634"/>
          </a:xfrm>
          <a:prstGeom prst="rect">
            <a:avLst/>
          </a:prstGeom>
        </p:spPr>
      </p:pic>
      <p:pic>
        <p:nvPicPr>
          <p:cNvPr id="22" name="Pictur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040576" y="5757906"/>
            <a:ext cx="761541" cy="390635"/>
          </a:xfrm>
          <a:prstGeom prst="rect">
            <a:avLst/>
          </a:prstGeom>
        </p:spPr>
      </p:pic>
      <p:sp>
        <p:nvSpPr>
          <p:cNvPr id="23" name="Rectangle 22"/>
          <p:cNvSpPr/>
          <p:nvPr/>
        </p:nvSpPr>
        <p:spPr bwMode="auto">
          <a:xfrm>
            <a:off x="107505" y="4445359"/>
            <a:ext cx="1656184" cy="371513"/>
          </a:xfrm>
          <a:prstGeom prst="rect">
            <a:avLst/>
          </a:prstGeom>
          <a:solidFill>
            <a:schemeClr val="accent2"/>
          </a:solidFill>
          <a:ln w="9525" cap="flat" cmpd="sng" algn="ctr">
            <a:solidFill>
              <a:schemeClr val="tx1"/>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algn="ctr" defTabSz="914400" rtl="0" eaLnBrk="0" fontAlgn="base" hangingPunct="0">
              <a:spcBef>
                <a:spcPct val="0"/>
              </a:spcBef>
              <a:spcAft>
                <a:spcPct val="0"/>
              </a:spcAft>
            </a:pPr>
            <a:r>
              <a:rPr lang="en-AU" kern="1200" dirty="0" smtClean="0">
                <a:solidFill>
                  <a:srgbClr val="FFFFFF"/>
                </a:solidFill>
                <a:latin typeface="Arial" charset="0"/>
                <a:ea typeface="+mn-ea"/>
                <a:cs typeface="+mn-cs"/>
              </a:rPr>
              <a:t>Supporting</a:t>
            </a:r>
          </a:p>
        </p:txBody>
      </p:sp>
      <p:pic>
        <p:nvPicPr>
          <p:cNvPr id="24" name="Picture 2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79352" y="4885344"/>
            <a:ext cx="1056434" cy="732075"/>
          </a:xfrm>
          <a:prstGeom prst="rect">
            <a:avLst/>
          </a:prstGeom>
        </p:spPr>
      </p:pic>
      <p:pic>
        <p:nvPicPr>
          <p:cNvPr id="25" name="Picture 2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033068" y="5471474"/>
            <a:ext cx="611673" cy="243140"/>
          </a:xfrm>
          <a:prstGeom prst="rect">
            <a:avLst/>
          </a:prstGeom>
        </p:spPr>
      </p:pic>
      <p:pic>
        <p:nvPicPr>
          <p:cNvPr id="26" name="Picture 2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4170" y="5783384"/>
            <a:ext cx="837430" cy="365158"/>
          </a:xfrm>
          <a:prstGeom prst="rect">
            <a:avLst/>
          </a:prstGeom>
        </p:spPr>
      </p:pic>
      <p:pic>
        <p:nvPicPr>
          <p:cNvPr id="1026" name="Picture 2" descr="http://www.nesdis.noaa.gov/news_archives/NESDISNews/images/EUMETSAT.jpg"/>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6649" t="17134" r="6463" b="18799"/>
          <a:stretch/>
        </p:blipFill>
        <p:spPr bwMode="auto">
          <a:xfrm>
            <a:off x="1022671" y="5712468"/>
            <a:ext cx="669009" cy="493296"/>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bwMode="auto">
          <a:xfrm>
            <a:off x="5527110" y="1457287"/>
            <a:ext cx="3117631" cy="371513"/>
          </a:xfrm>
          <a:prstGeom prst="rect">
            <a:avLst/>
          </a:prstGeom>
          <a:solidFill>
            <a:schemeClr val="accent4">
              <a:lumMod val="75000"/>
            </a:schemeClr>
          </a:solidFill>
          <a:ln w="9525" cap="flat" cmpd="sng" algn="ctr">
            <a:solidFill>
              <a:schemeClr val="tx1"/>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algn="ctr" defTabSz="914400" rtl="0" eaLnBrk="0" fontAlgn="base" hangingPunct="0">
              <a:spcBef>
                <a:spcPct val="0"/>
              </a:spcBef>
              <a:spcAft>
                <a:spcPct val="0"/>
              </a:spcAft>
            </a:pPr>
            <a:r>
              <a:rPr lang="en-AU" kern="1200" dirty="0" smtClean="0">
                <a:solidFill>
                  <a:srgbClr val="FFFFFF"/>
                </a:solidFill>
                <a:latin typeface="Arial" charset="0"/>
                <a:ea typeface="+mn-ea"/>
                <a:cs typeface="+mn-cs"/>
              </a:rPr>
              <a:t>All Sentinel Products For</a:t>
            </a:r>
          </a:p>
        </p:txBody>
      </p:sp>
      <p:sp>
        <p:nvSpPr>
          <p:cNvPr id="28" name="Rectangle 27"/>
          <p:cNvSpPr/>
          <p:nvPr/>
        </p:nvSpPr>
        <p:spPr>
          <a:xfrm>
            <a:off x="578599" y="1566446"/>
            <a:ext cx="3902030" cy="338554"/>
          </a:xfrm>
          <a:prstGeom prst="rect">
            <a:avLst/>
          </a:prstGeom>
        </p:spPr>
        <p:txBody>
          <a:bodyPr wrap="none">
            <a:spAutoFit/>
          </a:bodyPr>
          <a:lstStyle/>
          <a:p>
            <a:r>
              <a:rPr lang="en-AU" sz="1600" dirty="0" smtClean="0"/>
              <a:t>Archive size &amp; growth (end of April 2017)</a:t>
            </a:r>
            <a:endParaRPr lang="en-AU" sz="1600" dirty="0"/>
          </a:p>
        </p:txBody>
      </p:sp>
      <p:graphicFrame>
        <p:nvGraphicFramePr>
          <p:cNvPr id="29" name="Table 28"/>
          <p:cNvGraphicFramePr>
            <a:graphicFrameLocks noGrp="1"/>
          </p:cNvGraphicFramePr>
          <p:nvPr>
            <p:extLst>
              <p:ext uri="{D42A27DB-BD31-4B8C-83A1-F6EECF244321}">
                <p14:modId xmlns:p14="http://schemas.microsoft.com/office/powerpoint/2010/main" val="874310220"/>
              </p:ext>
            </p:extLst>
          </p:nvPr>
        </p:nvGraphicFramePr>
        <p:xfrm>
          <a:off x="228600" y="2316480"/>
          <a:ext cx="4724400" cy="1874520"/>
        </p:xfrm>
        <a:graphic>
          <a:graphicData uri="http://schemas.openxmlformats.org/drawingml/2006/table">
            <a:tbl>
              <a:tblPr/>
              <a:tblGrid>
                <a:gridCol w="1286401"/>
                <a:gridCol w="999599"/>
                <a:gridCol w="914400"/>
                <a:gridCol w="1524000"/>
              </a:tblGrid>
              <a:tr h="685800">
                <a:tc>
                  <a:txBody>
                    <a:bodyPr/>
                    <a:lstStyle/>
                    <a:p>
                      <a:r>
                        <a:rPr lang="en-AU" sz="1400" dirty="0">
                          <a:effectLst/>
                        </a:rPr>
                        <a:t>Sentinel-3</a:t>
                      </a:r>
                    </a:p>
                  </a:txBody>
                  <a:tcPr anchor="ctr">
                    <a:lnL>
                      <a:noFill/>
                    </a:lnL>
                    <a:lnR>
                      <a:noFill/>
                    </a:lnR>
                    <a:lnT>
                      <a:noFill/>
                    </a:lnT>
                    <a:lnB>
                      <a:noFill/>
                    </a:lnB>
                  </a:tcPr>
                </a:tc>
                <a:tc>
                  <a:txBody>
                    <a:bodyPr/>
                    <a:lstStyle/>
                    <a:p>
                      <a:r>
                        <a:rPr lang="en-AU" sz="1400" dirty="0">
                          <a:solidFill>
                            <a:srgbClr val="000000"/>
                          </a:solidFill>
                          <a:effectLst/>
                        </a:rPr>
                        <a:t>218</a:t>
                      </a:r>
                      <a:endParaRPr lang="en-AU" sz="1400" dirty="0">
                        <a:effectLst/>
                      </a:endParaRPr>
                    </a:p>
                  </a:txBody>
                  <a:tcPr anchor="ctr">
                    <a:lnL>
                      <a:noFill/>
                    </a:lnL>
                    <a:lnR>
                      <a:noFill/>
                    </a:lnR>
                    <a:lnT>
                      <a:noFill/>
                    </a:lnT>
                    <a:lnB>
                      <a:noFill/>
                    </a:lnB>
                  </a:tcPr>
                </a:tc>
                <a:tc>
                  <a:txBody>
                    <a:bodyPr/>
                    <a:lstStyle/>
                    <a:p>
                      <a:r>
                        <a:rPr lang="en-AU" sz="1400" dirty="0">
                          <a:solidFill>
                            <a:srgbClr val="FF0000"/>
                          </a:solidFill>
                          <a:effectLst/>
                        </a:rPr>
                        <a:t>+51</a:t>
                      </a:r>
                      <a:endParaRPr lang="en-AU" sz="1400" dirty="0">
                        <a:effectLst/>
                      </a:endParaRPr>
                    </a:p>
                  </a:txBody>
                  <a:tcPr anchor="ctr">
                    <a:lnL>
                      <a:noFill/>
                    </a:lnL>
                    <a:lnR>
                      <a:noFill/>
                    </a:lnR>
                    <a:lnT>
                      <a:noFill/>
                    </a:lnT>
                    <a:lnB>
                      <a:noFill/>
                    </a:lnB>
                  </a:tcPr>
                </a:tc>
                <a:tc>
                  <a:txBody>
                    <a:bodyPr/>
                    <a:lstStyle/>
                    <a:p>
                      <a:r>
                        <a:rPr lang="en-AU" sz="1400" dirty="0">
                          <a:effectLst/>
                        </a:rPr>
                        <a:t> </a:t>
                      </a:r>
                      <a:r>
                        <a:rPr lang="en-AU" sz="1400" dirty="0" err="1">
                          <a:effectLst/>
                        </a:rPr>
                        <a:t>n.a</a:t>
                      </a:r>
                      <a:r>
                        <a:rPr lang="en-AU" sz="1400" dirty="0">
                          <a:effectLst/>
                        </a:rPr>
                        <a:t>.</a:t>
                      </a:r>
                    </a:p>
                  </a:txBody>
                  <a:tcPr anchor="ctr">
                    <a:lnL>
                      <a:noFill/>
                    </a:lnL>
                    <a:lnR>
                      <a:noFill/>
                    </a:lnR>
                    <a:lnT>
                      <a:noFill/>
                    </a:lnT>
                    <a:lnB>
                      <a:noFill/>
                    </a:lnB>
                  </a:tcPr>
                </a:tc>
              </a:tr>
              <a:tr h="838200">
                <a:tc>
                  <a:txBody>
                    <a:bodyPr/>
                    <a:lstStyle/>
                    <a:p>
                      <a:r>
                        <a:rPr lang="en-AU" sz="1400" dirty="0">
                          <a:effectLst/>
                        </a:rPr>
                        <a:t>Sentinel-2</a:t>
                      </a:r>
                    </a:p>
                  </a:txBody>
                  <a:tcPr anchor="ctr">
                    <a:lnL>
                      <a:noFill/>
                    </a:lnL>
                    <a:lnR>
                      <a:noFill/>
                    </a:lnR>
                    <a:lnT>
                      <a:noFill/>
                    </a:lnT>
                    <a:lnB>
                      <a:noFill/>
                    </a:lnB>
                  </a:tcPr>
                </a:tc>
                <a:tc>
                  <a:txBody>
                    <a:bodyPr/>
                    <a:lstStyle/>
                    <a:p>
                      <a:r>
                        <a:rPr lang="en-AU" sz="1400" dirty="0">
                          <a:solidFill>
                            <a:srgbClr val="000000"/>
                          </a:solidFill>
                          <a:effectLst/>
                        </a:rPr>
                        <a:t>117</a:t>
                      </a:r>
                      <a:endParaRPr lang="en-AU" sz="1400" dirty="0">
                        <a:effectLst/>
                      </a:endParaRPr>
                    </a:p>
                  </a:txBody>
                  <a:tcPr anchor="ctr">
                    <a:lnL>
                      <a:noFill/>
                    </a:lnL>
                    <a:lnR>
                      <a:noFill/>
                    </a:lnR>
                    <a:lnT>
                      <a:noFill/>
                    </a:lnT>
                    <a:lnB>
                      <a:noFill/>
                    </a:lnB>
                  </a:tcPr>
                </a:tc>
                <a:tc>
                  <a:txBody>
                    <a:bodyPr/>
                    <a:lstStyle/>
                    <a:p>
                      <a:r>
                        <a:rPr lang="en-AU" sz="1400">
                          <a:solidFill>
                            <a:srgbClr val="FF0000"/>
                          </a:solidFill>
                          <a:effectLst/>
                        </a:rPr>
                        <a:t>+14</a:t>
                      </a:r>
                      <a:endParaRPr lang="en-AU" sz="1400">
                        <a:effectLst/>
                      </a:endParaRPr>
                    </a:p>
                  </a:txBody>
                  <a:tcPr anchor="ctr">
                    <a:lnL>
                      <a:noFill/>
                    </a:lnL>
                    <a:lnR>
                      <a:noFill/>
                    </a:lnR>
                    <a:lnT>
                      <a:noFill/>
                    </a:lnT>
                    <a:lnB>
                      <a:noFill/>
                    </a:lnB>
                  </a:tcPr>
                </a:tc>
                <a:tc>
                  <a:txBody>
                    <a:bodyPr/>
                    <a:lstStyle/>
                    <a:p>
                      <a:r>
                        <a:rPr lang="en-AU" sz="1400">
                          <a:effectLst/>
                        </a:rPr>
                        <a:t>103,420 (2017)</a:t>
                      </a:r>
                    </a:p>
                    <a:p>
                      <a:r>
                        <a:rPr lang="en-AU" sz="1400">
                          <a:effectLst/>
                        </a:rPr>
                        <a:t>89,285 (2016)</a:t>
                      </a:r>
                    </a:p>
                    <a:p>
                      <a:r>
                        <a:rPr lang="en-AU" sz="1400">
                          <a:effectLst/>
                        </a:rPr>
                        <a:t>3,012 (2015)</a:t>
                      </a:r>
                    </a:p>
                  </a:txBody>
                  <a:tcPr anchor="ctr">
                    <a:lnL>
                      <a:noFill/>
                    </a:lnL>
                    <a:lnR>
                      <a:noFill/>
                    </a:lnR>
                    <a:lnT>
                      <a:noFill/>
                    </a:lnT>
                    <a:lnB>
                      <a:noFill/>
                    </a:lnB>
                  </a:tcPr>
                </a:tc>
              </a:tr>
              <a:tr h="211893">
                <a:tc>
                  <a:txBody>
                    <a:bodyPr/>
                    <a:lstStyle/>
                    <a:p>
                      <a:r>
                        <a:rPr lang="en-AU" sz="1400" dirty="0">
                          <a:effectLst/>
                        </a:rPr>
                        <a:t>Sentinel-1</a:t>
                      </a:r>
                    </a:p>
                  </a:txBody>
                  <a:tcPr anchor="ctr">
                    <a:lnL>
                      <a:noFill/>
                    </a:lnL>
                    <a:lnR>
                      <a:noFill/>
                    </a:lnR>
                    <a:lnT>
                      <a:noFill/>
                    </a:lnT>
                    <a:lnB>
                      <a:noFill/>
                    </a:lnB>
                  </a:tcPr>
                </a:tc>
                <a:tc>
                  <a:txBody>
                    <a:bodyPr/>
                    <a:lstStyle/>
                    <a:p>
                      <a:r>
                        <a:rPr lang="en-AU" sz="1400" dirty="0">
                          <a:solidFill>
                            <a:srgbClr val="000000"/>
                          </a:solidFill>
                          <a:effectLst/>
                        </a:rPr>
                        <a:t>221</a:t>
                      </a:r>
                      <a:endParaRPr lang="en-AU" sz="1400" dirty="0">
                        <a:effectLst/>
                      </a:endParaRPr>
                    </a:p>
                  </a:txBody>
                  <a:tcPr anchor="ctr">
                    <a:lnL>
                      <a:noFill/>
                    </a:lnL>
                    <a:lnR>
                      <a:noFill/>
                    </a:lnR>
                    <a:lnT>
                      <a:noFill/>
                    </a:lnT>
                    <a:lnB>
                      <a:noFill/>
                    </a:lnB>
                  </a:tcPr>
                </a:tc>
                <a:tc>
                  <a:txBody>
                    <a:bodyPr/>
                    <a:lstStyle/>
                    <a:p>
                      <a:r>
                        <a:rPr lang="en-AU" sz="1400">
                          <a:solidFill>
                            <a:srgbClr val="FF0000"/>
                          </a:solidFill>
                          <a:effectLst/>
                        </a:rPr>
                        <a:t>+42</a:t>
                      </a:r>
                      <a:endParaRPr lang="en-AU" sz="1400">
                        <a:effectLst/>
                      </a:endParaRPr>
                    </a:p>
                  </a:txBody>
                  <a:tcPr anchor="ctr">
                    <a:lnL>
                      <a:noFill/>
                    </a:lnL>
                    <a:lnR>
                      <a:noFill/>
                    </a:lnR>
                    <a:lnT>
                      <a:noFill/>
                    </a:lnT>
                    <a:lnB>
                      <a:noFill/>
                    </a:lnB>
                  </a:tcPr>
                </a:tc>
                <a:tc>
                  <a:txBody>
                    <a:bodyPr/>
                    <a:lstStyle/>
                    <a:p>
                      <a:r>
                        <a:rPr lang="en-AU" sz="1400" dirty="0">
                          <a:effectLst/>
                        </a:rPr>
                        <a:t> </a:t>
                      </a:r>
                      <a:r>
                        <a:rPr lang="en-AU" sz="1400" dirty="0" err="1">
                          <a:effectLst/>
                        </a:rPr>
                        <a:t>n.a</a:t>
                      </a:r>
                      <a:r>
                        <a:rPr lang="en-AU" sz="1400" dirty="0">
                          <a:effectLst/>
                        </a:rPr>
                        <a:t>.</a:t>
                      </a:r>
                    </a:p>
                  </a:txBody>
                  <a:tcPr anchor="ctr">
                    <a:lnL>
                      <a:noFill/>
                    </a:lnL>
                    <a:lnR>
                      <a:noFill/>
                    </a:lnR>
                    <a:lnT>
                      <a:noFill/>
                    </a:lnT>
                    <a:lnB>
                      <a:noFill/>
                    </a:lnB>
                  </a:tcPr>
                </a:tc>
              </a:tr>
            </a:tbl>
          </a:graphicData>
        </a:graphic>
      </p:graphicFrame>
      <p:sp>
        <p:nvSpPr>
          <p:cNvPr id="30" name="Shape 15"/>
          <p:cNvSpPr/>
          <p:nvPr/>
        </p:nvSpPr>
        <p:spPr>
          <a:xfrm>
            <a:off x="381000" y="1947446"/>
            <a:ext cx="4800600" cy="30777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lvl="1" indent="0">
              <a:buSzPct val="100000"/>
              <a:defRPr>
                <a:solidFill>
                  <a:srgbClr val="000000"/>
                </a:solidFill>
              </a:defRPr>
            </a:pPr>
            <a:r>
              <a:rPr lang="en-AU" sz="1400" dirty="0" smtClean="0">
                <a:solidFill>
                  <a:schemeClr val="tx1"/>
                </a:solidFill>
                <a:latin typeface="Arial"/>
                <a:ea typeface="Arial"/>
                <a:cs typeface="Arial"/>
                <a:sym typeface="Arial"/>
              </a:rPr>
              <a:t>    Data                   Size (TB)     Change (TB)    Files</a:t>
            </a:r>
          </a:p>
        </p:txBody>
      </p:sp>
      <p:sp>
        <p:nvSpPr>
          <p:cNvPr id="31" name="Shape 3"/>
          <p:cNvSpPr/>
          <p:nvPr/>
        </p:nvSpPr>
        <p:spPr>
          <a:xfrm>
            <a:off x="2130871" y="190714"/>
            <a:ext cx="2638523" cy="69249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defTabSz="914400">
              <a:defRPr>
                <a:solidFill>
                  <a:srgbClr val="000000"/>
                </a:solidFill>
              </a:defRPr>
            </a:pPr>
            <a:r>
              <a:rPr lang="en-AU" sz="1500" dirty="0" smtClean="0">
                <a:solidFill>
                  <a:srgbClr val="FFFFFF"/>
                </a:solidFill>
                <a:latin typeface="Proxima Nova Regular"/>
                <a:ea typeface="Proxima Nova Regular"/>
                <a:cs typeface="Proxima Nova Regular"/>
                <a:sym typeface="Proxima Nova Regular"/>
              </a:rPr>
              <a:t>Geoscience Australia</a:t>
            </a:r>
            <a:endParaRPr sz="1500" dirty="0">
              <a:solidFill>
                <a:srgbClr val="FFFFFF"/>
              </a:solidFill>
              <a:latin typeface="Proxima Nova Regular"/>
              <a:ea typeface="Proxima Nova Regular"/>
              <a:cs typeface="Proxima Nova Regular"/>
              <a:sym typeface="Proxima Nova Regular"/>
            </a:endParaRPr>
          </a:p>
          <a:p>
            <a:pPr lvl="0" defTabSz="914400">
              <a:defRPr>
                <a:solidFill>
                  <a:srgbClr val="000000"/>
                </a:solidFill>
              </a:defRPr>
            </a:pPr>
            <a:r>
              <a:rPr lang="en-US" sz="1500" dirty="0" smtClean="0">
                <a:solidFill>
                  <a:srgbClr val="FFFFFF"/>
                </a:solidFill>
                <a:latin typeface="Proxima Nova Regular"/>
                <a:ea typeface="Proxima Nova Regular"/>
                <a:cs typeface="Proxima Nova Regular"/>
                <a:sym typeface="Proxima Nova Regular"/>
              </a:rPr>
              <a:t>Report on Cal/Val Activities</a:t>
            </a:r>
            <a:r>
              <a:rPr sz="1500" dirty="0">
                <a:solidFill>
                  <a:srgbClr val="FFFFFF"/>
                </a:solidFill>
                <a:latin typeface="Proxima Nova Regular"/>
                <a:ea typeface="Proxima Nova Regular"/>
                <a:cs typeface="Proxima Nova Regular"/>
                <a:sym typeface="Proxima Nova Regular"/>
              </a:rPr>
              <a:t/>
            </a:r>
            <a:br>
              <a:rPr sz="1500" dirty="0">
                <a:solidFill>
                  <a:srgbClr val="FFFFFF"/>
                </a:solidFill>
                <a:latin typeface="Proxima Nova Regular"/>
                <a:ea typeface="Proxima Nova Regular"/>
                <a:cs typeface="Proxima Nova Regular"/>
                <a:sym typeface="Proxima Nova Regular"/>
              </a:rPr>
            </a:br>
            <a:r>
              <a:rPr lang="en-US" sz="1500" dirty="0" smtClean="0">
                <a:solidFill>
                  <a:srgbClr val="FFFFFF"/>
                </a:solidFill>
                <a:latin typeface="Proxima Nova Regular"/>
                <a:ea typeface="Proxima Nova Regular"/>
                <a:cs typeface="Proxima Nova Regular"/>
                <a:sym typeface="Proxima Nova Regular"/>
              </a:rPr>
              <a:t>WGCV Plenary # 42</a:t>
            </a:r>
            <a:endParaRPr sz="1500" dirty="0">
              <a:solidFill>
                <a:srgbClr val="FFFFFF"/>
              </a:solidFill>
              <a:latin typeface="Proxima Nova Regular"/>
              <a:ea typeface="Proxima Nova Regular"/>
              <a:cs typeface="Proxima Nova Regular"/>
              <a:sym typeface="Proxima Nova Regular"/>
            </a:endParaRPr>
          </a:p>
        </p:txBody>
      </p:sp>
      <p:pic>
        <p:nvPicPr>
          <p:cNvPr id="32" name="Picture 2" descr="C:\Users\u65672\Pictures\S2 Coverage April 2017.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040560" y="1160365"/>
            <a:ext cx="3874840" cy="3355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9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Shape 92"/>
          <p:cNvPicPr preferRelativeResize="0"/>
          <p:nvPr/>
        </p:nvPicPr>
        <p:blipFill rotWithShape="1">
          <a:blip r:embed="rId3">
            <a:alphaModFix/>
          </a:blip>
          <a:srcRect/>
          <a:stretch/>
        </p:blipFill>
        <p:spPr>
          <a:xfrm>
            <a:off x="2964385" y="1514167"/>
            <a:ext cx="3207815" cy="3515553"/>
          </a:xfrm>
          <a:prstGeom prst="rect">
            <a:avLst/>
          </a:prstGeom>
          <a:noFill/>
          <a:ln>
            <a:noFill/>
          </a:ln>
        </p:spPr>
      </p:pic>
      <p:sp>
        <p:nvSpPr>
          <p:cNvPr id="94" name="Shape 94"/>
          <p:cNvSpPr txBox="1"/>
          <p:nvPr/>
        </p:nvSpPr>
        <p:spPr>
          <a:xfrm>
            <a:off x="2001785" y="2961135"/>
            <a:ext cx="238832" cy="388933"/>
          </a:xfrm>
          <a:prstGeom prst="rect">
            <a:avLst/>
          </a:prstGeom>
          <a:solidFill>
            <a:srgbClr val="FFFFFF"/>
          </a:solidFill>
          <a:ln>
            <a:noFill/>
          </a:ln>
        </p:spPr>
        <p:txBody>
          <a:bodyPr lIns="19525" tIns="9750" rIns="19525" bIns="9750" anchor="t" anchorCtr="0">
            <a:noAutofit/>
          </a:bodyPr>
          <a:lstStyle/>
          <a:p>
            <a:pPr marL="0" marR="0" lvl="0" indent="0" algn="l" rtl="0">
              <a:spcBef>
                <a:spcPts val="0"/>
              </a:spcBef>
              <a:buNone/>
            </a:pPr>
            <a:endParaRPr sz="299">
              <a:solidFill>
                <a:schemeClr val="dk1"/>
              </a:solidFill>
              <a:latin typeface="Calibri"/>
              <a:ea typeface="Calibri"/>
              <a:cs typeface="Calibri"/>
              <a:sym typeface="Calibri"/>
            </a:endParaRPr>
          </a:p>
        </p:txBody>
      </p:sp>
      <p:pic>
        <p:nvPicPr>
          <p:cNvPr id="95" name="Shape 95"/>
          <p:cNvPicPr preferRelativeResize="0"/>
          <p:nvPr/>
        </p:nvPicPr>
        <p:blipFill rotWithShape="1">
          <a:blip r:embed="rId4">
            <a:alphaModFix/>
          </a:blip>
          <a:srcRect/>
          <a:stretch/>
        </p:blipFill>
        <p:spPr>
          <a:xfrm>
            <a:off x="2932199" y="5178242"/>
            <a:ext cx="1606816" cy="1660972"/>
          </a:xfrm>
          <a:prstGeom prst="rect">
            <a:avLst/>
          </a:prstGeom>
          <a:noFill/>
          <a:ln w="9525" cap="flat" cmpd="sng">
            <a:solidFill>
              <a:srgbClr val="000000"/>
            </a:solidFill>
            <a:prstDash val="solid"/>
            <a:miter/>
            <a:headEnd type="none" w="med" len="med"/>
            <a:tailEnd type="none" w="med" len="med"/>
          </a:ln>
        </p:spPr>
      </p:pic>
      <p:pic>
        <p:nvPicPr>
          <p:cNvPr id="96" name="Shape 96" descr="I:\Students\_Common\EXAMPLES\Simon_Research (7.b.iv SJ &amp; others)\CRC_207\FieldWork\WattsCreek\MtAsh_16to20April_2012\general_pics\WC_120418_forest.jpg"/>
          <p:cNvPicPr preferRelativeResize="0"/>
          <p:nvPr/>
        </p:nvPicPr>
        <p:blipFill rotWithShape="1">
          <a:blip r:embed="rId5">
            <a:alphaModFix/>
          </a:blip>
          <a:srcRect/>
          <a:stretch/>
        </p:blipFill>
        <p:spPr>
          <a:xfrm>
            <a:off x="4645224" y="5155462"/>
            <a:ext cx="1618447" cy="1677572"/>
          </a:xfrm>
          <a:prstGeom prst="rect">
            <a:avLst/>
          </a:prstGeom>
          <a:noFill/>
          <a:ln w="9525" cap="flat" cmpd="sng">
            <a:solidFill>
              <a:srgbClr val="000000"/>
            </a:solidFill>
            <a:prstDash val="solid"/>
            <a:miter/>
            <a:headEnd type="none" w="med" len="med"/>
            <a:tailEnd type="none" w="med" len="med"/>
          </a:ln>
        </p:spPr>
      </p:pic>
      <p:pic>
        <p:nvPicPr>
          <p:cNvPr id="97" name="Shape 97" descr="I:\Students\_Common\EXAMPLES\Simon_Research (7.b.iv SJ &amp; others)\CRC_207\FieldWork\Litchfield\photos\1_Photos_May2013_3_ 053.jpg"/>
          <p:cNvPicPr preferRelativeResize="0"/>
          <p:nvPr/>
        </p:nvPicPr>
        <p:blipFill rotWithShape="1">
          <a:blip r:embed="rId6">
            <a:alphaModFix/>
          </a:blip>
          <a:srcRect/>
          <a:stretch/>
        </p:blipFill>
        <p:spPr>
          <a:xfrm>
            <a:off x="1175358" y="1768028"/>
            <a:ext cx="1606816" cy="1660972"/>
          </a:xfrm>
          <a:prstGeom prst="rect">
            <a:avLst/>
          </a:prstGeom>
          <a:noFill/>
          <a:ln w="9525" cap="flat" cmpd="sng">
            <a:solidFill>
              <a:srgbClr val="000000"/>
            </a:solidFill>
            <a:prstDash val="solid"/>
            <a:miter/>
            <a:headEnd type="none" w="med" len="med"/>
            <a:tailEnd type="none" w="med" len="med"/>
          </a:ln>
        </p:spPr>
      </p:pic>
      <p:pic>
        <p:nvPicPr>
          <p:cNvPr id="98" name="Shape 98"/>
          <p:cNvPicPr preferRelativeResize="0"/>
          <p:nvPr/>
        </p:nvPicPr>
        <p:blipFill rotWithShape="1">
          <a:blip r:embed="rId7">
            <a:alphaModFix/>
          </a:blip>
          <a:srcRect/>
          <a:stretch/>
        </p:blipFill>
        <p:spPr>
          <a:xfrm>
            <a:off x="1175358" y="3428730"/>
            <a:ext cx="1606816" cy="1752870"/>
          </a:xfrm>
          <a:prstGeom prst="rect">
            <a:avLst/>
          </a:prstGeom>
          <a:noFill/>
          <a:ln w="9525" cap="flat" cmpd="sng">
            <a:solidFill>
              <a:srgbClr val="000000"/>
            </a:solidFill>
            <a:prstDash val="solid"/>
            <a:miter/>
            <a:headEnd type="none" w="med" len="med"/>
            <a:tailEnd type="none" w="med" len="med"/>
          </a:ln>
        </p:spPr>
      </p:pic>
      <p:pic>
        <p:nvPicPr>
          <p:cNvPr id="99" name="Shape 99"/>
          <p:cNvPicPr preferRelativeResize="0"/>
          <p:nvPr/>
        </p:nvPicPr>
        <p:blipFill rotWithShape="1">
          <a:blip r:embed="rId8">
            <a:alphaModFix/>
          </a:blip>
          <a:srcRect/>
          <a:stretch/>
        </p:blipFill>
        <p:spPr>
          <a:xfrm>
            <a:off x="1175358" y="5189687"/>
            <a:ext cx="1606816" cy="1649708"/>
          </a:xfrm>
          <a:prstGeom prst="rect">
            <a:avLst/>
          </a:prstGeom>
          <a:noFill/>
          <a:ln w="9525" cap="flat" cmpd="sng">
            <a:solidFill>
              <a:srgbClr val="000000"/>
            </a:solidFill>
            <a:prstDash val="solid"/>
            <a:miter/>
            <a:headEnd type="none" w="med" len="med"/>
            <a:tailEnd type="none" w="med" len="med"/>
          </a:ln>
        </p:spPr>
      </p:pic>
      <p:pic>
        <p:nvPicPr>
          <p:cNvPr id="100" name="Shape 100" descr="C:\Kasper\Photos\2013\February2013\Fieldwork_SEQ_21Jan-6Feb2013\Fieldwork_SEQ_UQ_Camera\DSCN0813.jpg"/>
          <p:cNvPicPr preferRelativeResize="0"/>
          <p:nvPr/>
        </p:nvPicPr>
        <p:blipFill rotWithShape="1">
          <a:blip r:embed="rId9">
            <a:alphaModFix/>
          </a:blip>
          <a:srcRect/>
          <a:stretch/>
        </p:blipFill>
        <p:spPr>
          <a:xfrm>
            <a:off x="6369879" y="5125817"/>
            <a:ext cx="1606816" cy="1707217"/>
          </a:xfrm>
          <a:prstGeom prst="rect">
            <a:avLst/>
          </a:prstGeom>
          <a:noFill/>
          <a:ln w="9525" cap="flat" cmpd="sng">
            <a:solidFill>
              <a:srgbClr val="000000"/>
            </a:solidFill>
            <a:prstDash val="solid"/>
            <a:miter/>
            <a:headEnd type="none" w="med" len="med"/>
            <a:tailEnd type="none" w="med" len="med"/>
          </a:ln>
        </p:spPr>
      </p:pic>
      <p:cxnSp>
        <p:nvCxnSpPr>
          <p:cNvPr id="101" name="Shape 101"/>
          <p:cNvCxnSpPr>
            <a:stCxn id="96" idx="0"/>
          </p:cNvCxnSpPr>
          <p:nvPr/>
        </p:nvCxnSpPr>
        <p:spPr>
          <a:xfrm rot="10800000">
            <a:off x="5422273" y="4193962"/>
            <a:ext cx="32175" cy="961500"/>
          </a:xfrm>
          <a:prstGeom prst="straightConnector1">
            <a:avLst/>
          </a:prstGeom>
          <a:noFill/>
          <a:ln w="25400" cap="flat" cmpd="sng">
            <a:solidFill>
              <a:srgbClr val="000000"/>
            </a:solidFill>
            <a:prstDash val="solid"/>
            <a:miter/>
            <a:headEnd type="none" w="med" len="med"/>
            <a:tailEnd type="stealth" w="lg" len="lg"/>
          </a:ln>
        </p:spPr>
      </p:cxnSp>
      <p:cxnSp>
        <p:nvCxnSpPr>
          <p:cNvPr id="102" name="Shape 102"/>
          <p:cNvCxnSpPr/>
          <p:nvPr/>
        </p:nvCxnSpPr>
        <p:spPr>
          <a:xfrm rot="10800000">
            <a:off x="5561135" y="3583460"/>
            <a:ext cx="929248" cy="1446259"/>
          </a:xfrm>
          <a:prstGeom prst="straightConnector1">
            <a:avLst/>
          </a:prstGeom>
          <a:noFill/>
          <a:ln w="25400" cap="flat" cmpd="sng">
            <a:solidFill>
              <a:srgbClr val="000000"/>
            </a:solidFill>
            <a:prstDash val="solid"/>
            <a:miter/>
            <a:headEnd type="none" w="med" len="med"/>
            <a:tailEnd type="stealth" w="lg" len="lg"/>
          </a:ln>
        </p:spPr>
      </p:cxnSp>
      <p:cxnSp>
        <p:nvCxnSpPr>
          <p:cNvPr id="103" name="Shape 103"/>
          <p:cNvCxnSpPr/>
          <p:nvPr/>
        </p:nvCxnSpPr>
        <p:spPr>
          <a:xfrm flipH="1">
            <a:off x="5673237" y="1569308"/>
            <a:ext cx="696644" cy="449952"/>
          </a:xfrm>
          <a:prstGeom prst="straightConnector1">
            <a:avLst/>
          </a:prstGeom>
          <a:noFill/>
          <a:ln w="25400" cap="flat" cmpd="sng">
            <a:solidFill>
              <a:srgbClr val="000000"/>
            </a:solidFill>
            <a:prstDash val="solid"/>
            <a:miter/>
            <a:headEnd type="none" w="med" len="med"/>
            <a:tailEnd type="stealth" w="lg" len="lg"/>
          </a:ln>
        </p:spPr>
      </p:cxnSp>
      <p:cxnSp>
        <p:nvCxnSpPr>
          <p:cNvPr id="104" name="Shape 104"/>
          <p:cNvCxnSpPr/>
          <p:nvPr/>
        </p:nvCxnSpPr>
        <p:spPr>
          <a:xfrm rot="10800000" flipH="1">
            <a:off x="3854532" y="3350070"/>
            <a:ext cx="1249915" cy="1798741"/>
          </a:xfrm>
          <a:prstGeom prst="straightConnector1">
            <a:avLst/>
          </a:prstGeom>
          <a:noFill/>
          <a:ln w="25400" cap="flat" cmpd="sng">
            <a:solidFill>
              <a:srgbClr val="000000"/>
            </a:solidFill>
            <a:prstDash val="solid"/>
            <a:miter/>
            <a:headEnd type="none" w="med" len="med"/>
            <a:tailEnd type="stealth" w="lg" len="lg"/>
          </a:ln>
        </p:spPr>
      </p:cxnSp>
      <p:cxnSp>
        <p:nvCxnSpPr>
          <p:cNvPr id="105" name="Shape 105"/>
          <p:cNvCxnSpPr/>
          <p:nvPr/>
        </p:nvCxnSpPr>
        <p:spPr>
          <a:xfrm rot="10800000" flipH="1">
            <a:off x="2764817" y="3499339"/>
            <a:ext cx="964908" cy="1698524"/>
          </a:xfrm>
          <a:prstGeom prst="straightConnector1">
            <a:avLst/>
          </a:prstGeom>
          <a:noFill/>
          <a:ln w="25400" cap="flat" cmpd="sng">
            <a:solidFill>
              <a:srgbClr val="000000"/>
            </a:solidFill>
            <a:prstDash val="solid"/>
            <a:miter/>
            <a:headEnd type="none" w="med" len="med"/>
            <a:tailEnd type="stealth" w="lg" len="lg"/>
          </a:ln>
        </p:spPr>
      </p:cxnSp>
      <p:cxnSp>
        <p:nvCxnSpPr>
          <p:cNvPr id="106" name="Shape 106"/>
          <p:cNvCxnSpPr/>
          <p:nvPr/>
        </p:nvCxnSpPr>
        <p:spPr>
          <a:xfrm rot="10800000" flipH="1">
            <a:off x="2754427" y="2465983"/>
            <a:ext cx="1715797" cy="1600436"/>
          </a:xfrm>
          <a:prstGeom prst="straightConnector1">
            <a:avLst/>
          </a:prstGeom>
          <a:noFill/>
          <a:ln w="25400" cap="flat" cmpd="sng">
            <a:solidFill>
              <a:srgbClr val="000000"/>
            </a:solidFill>
            <a:prstDash val="solid"/>
            <a:miter/>
            <a:headEnd type="none" w="med" len="med"/>
            <a:tailEnd type="stealth" w="lg" len="lg"/>
          </a:ln>
        </p:spPr>
      </p:cxnSp>
      <p:cxnSp>
        <p:nvCxnSpPr>
          <p:cNvPr id="107" name="Shape 107"/>
          <p:cNvCxnSpPr/>
          <p:nvPr/>
        </p:nvCxnSpPr>
        <p:spPr>
          <a:xfrm rot="10800000" flipH="1">
            <a:off x="2764818" y="1514169"/>
            <a:ext cx="1596167" cy="495374"/>
          </a:xfrm>
          <a:prstGeom prst="straightConnector1">
            <a:avLst/>
          </a:prstGeom>
          <a:noFill/>
          <a:ln w="25400" cap="flat" cmpd="sng">
            <a:solidFill>
              <a:srgbClr val="000000"/>
            </a:solidFill>
            <a:prstDash val="solid"/>
            <a:miter/>
            <a:headEnd type="none" w="med" len="med"/>
            <a:tailEnd type="stealth" w="lg" len="lg"/>
          </a:ln>
        </p:spPr>
      </p:cxnSp>
      <p:cxnSp>
        <p:nvCxnSpPr>
          <p:cNvPr id="108" name="Shape 108"/>
          <p:cNvCxnSpPr/>
          <p:nvPr/>
        </p:nvCxnSpPr>
        <p:spPr>
          <a:xfrm rot="10800000">
            <a:off x="5857876" y="2887977"/>
            <a:ext cx="456422" cy="695482"/>
          </a:xfrm>
          <a:prstGeom prst="straightConnector1">
            <a:avLst/>
          </a:prstGeom>
          <a:noFill/>
          <a:ln w="25400" cap="flat" cmpd="sng">
            <a:solidFill>
              <a:srgbClr val="000000"/>
            </a:solidFill>
            <a:prstDash val="solid"/>
            <a:miter/>
            <a:headEnd type="none" w="med" len="med"/>
            <a:tailEnd type="stealth" w="lg" len="lg"/>
          </a:ln>
        </p:spPr>
      </p:cxnSp>
      <p:sp>
        <p:nvSpPr>
          <p:cNvPr id="109" name="Shape 109"/>
          <p:cNvSpPr/>
          <p:nvPr/>
        </p:nvSpPr>
        <p:spPr>
          <a:xfrm>
            <a:off x="228600" y="1447800"/>
            <a:ext cx="4572000" cy="2308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AU" sz="900" dirty="0">
                <a:solidFill>
                  <a:schemeClr val="dk1"/>
                </a:solidFill>
                <a:latin typeface="Calibri"/>
                <a:ea typeface="Calibri"/>
                <a:cs typeface="Calibri"/>
                <a:sym typeface="Calibri"/>
              </a:rPr>
              <a:t>Primarily collected by State Agencies and hosted by ABARES and TERN </a:t>
            </a:r>
            <a:r>
              <a:rPr lang="en-AU" sz="900" dirty="0" err="1">
                <a:solidFill>
                  <a:schemeClr val="dk1"/>
                </a:solidFill>
                <a:latin typeface="Calibri"/>
                <a:ea typeface="Calibri"/>
                <a:cs typeface="Calibri"/>
                <a:sym typeface="Calibri"/>
              </a:rPr>
              <a:t>AusCover</a:t>
            </a:r>
            <a:endParaRPr lang="en-AU" sz="900" dirty="0">
              <a:solidFill>
                <a:schemeClr val="dk1"/>
              </a:solidFill>
              <a:latin typeface="Calibri"/>
              <a:ea typeface="Calibri"/>
              <a:cs typeface="Calibri"/>
              <a:sym typeface="Calibri"/>
            </a:endParaRPr>
          </a:p>
        </p:txBody>
      </p:sp>
      <p:pic>
        <p:nvPicPr>
          <p:cNvPr id="110" name="Shape 110"/>
          <p:cNvPicPr preferRelativeResize="0"/>
          <p:nvPr/>
        </p:nvPicPr>
        <p:blipFill rotWithShape="1">
          <a:blip r:embed="rId10">
            <a:alphaModFix/>
          </a:blip>
          <a:srcRect/>
          <a:stretch/>
        </p:blipFill>
        <p:spPr>
          <a:xfrm>
            <a:off x="6369880" y="1575669"/>
            <a:ext cx="1627772" cy="1700931"/>
          </a:xfrm>
          <a:prstGeom prst="rect">
            <a:avLst/>
          </a:prstGeom>
          <a:noFill/>
          <a:ln>
            <a:noFill/>
          </a:ln>
        </p:spPr>
      </p:pic>
      <p:pic>
        <p:nvPicPr>
          <p:cNvPr id="111" name="Shape 111"/>
          <p:cNvPicPr preferRelativeResize="0"/>
          <p:nvPr/>
        </p:nvPicPr>
        <p:blipFill rotWithShape="1">
          <a:blip r:embed="rId11">
            <a:alphaModFix/>
          </a:blip>
          <a:srcRect/>
          <a:stretch/>
        </p:blipFill>
        <p:spPr>
          <a:xfrm>
            <a:off x="6369880" y="3236807"/>
            <a:ext cx="1627772" cy="1944793"/>
          </a:xfrm>
          <a:prstGeom prst="rect">
            <a:avLst/>
          </a:prstGeom>
          <a:noFill/>
          <a:ln>
            <a:noFill/>
          </a:ln>
        </p:spPr>
      </p:pic>
      <p:sp>
        <p:nvSpPr>
          <p:cNvPr id="2" name="Rectangle 1"/>
          <p:cNvSpPr/>
          <p:nvPr/>
        </p:nvSpPr>
        <p:spPr>
          <a:xfrm>
            <a:off x="228600" y="1143000"/>
            <a:ext cx="8839200" cy="369332"/>
          </a:xfrm>
          <a:prstGeom prst="rect">
            <a:avLst/>
          </a:prstGeom>
        </p:spPr>
        <p:txBody>
          <a:bodyPr wrap="square">
            <a:spAutoFit/>
          </a:bodyPr>
          <a:lstStyle/>
          <a:p>
            <a:r>
              <a:rPr lang="en-AU" dirty="0"/>
              <a:t>3100 vegetation cover and strata transects for </a:t>
            </a:r>
            <a:r>
              <a:rPr lang="en-AU" dirty="0" err="1"/>
              <a:t>landcover</a:t>
            </a:r>
            <a:r>
              <a:rPr lang="en-AU" dirty="0"/>
              <a:t> Cal </a:t>
            </a:r>
            <a:r>
              <a:rPr lang="en-AU" dirty="0" smtClean="0"/>
              <a:t>Val   </a:t>
            </a:r>
            <a:r>
              <a:rPr lang="en-AU" sz="1200" b="1" dirty="0" smtClean="0"/>
              <a:t>Peter Scarth et al </a:t>
            </a:r>
            <a:endParaRPr lang="en-AU" b="1" dirty="0"/>
          </a:p>
        </p:txBody>
      </p:sp>
      <p:sp>
        <p:nvSpPr>
          <p:cNvPr id="23" name="Shape 3"/>
          <p:cNvSpPr/>
          <p:nvPr/>
        </p:nvSpPr>
        <p:spPr>
          <a:xfrm>
            <a:off x="2130871" y="190714"/>
            <a:ext cx="2638523" cy="69249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defTabSz="914400">
              <a:defRPr>
                <a:solidFill>
                  <a:srgbClr val="000000"/>
                </a:solidFill>
              </a:defRPr>
            </a:pPr>
            <a:r>
              <a:rPr lang="en-AU" sz="1500" dirty="0" smtClean="0">
                <a:solidFill>
                  <a:srgbClr val="FFFFFF"/>
                </a:solidFill>
                <a:latin typeface="Proxima Nova Regular"/>
                <a:ea typeface="Proxima Nova Regular"/>
                <a:cs typeface="Proxima Nova Regular"/>
                <a:sym typeface="Proxima Nova Regular"/>
              </a:rPr>
              <a:t>Geoscience Australia</a:t>
            </a:r>
            <a:endParaRPr sz="1500" dirty="0">
              <a:solidFill>
                <a:srgbClr val="FFFFFF"/>
              </a:solidFill>
              <a:latin typeface="Proxima Nova Regular"/>
              <a:ea typeface="Proxima Nova Regular"/>
              <a:cs typeface="Proxima Nova Regular"/>
              <a:sym typeface="Proxima Nova Regular"/>
            </a:endParaRPr>
          </a:p>
          <a:p>
            <a:pPr lvl="0" defTabSz="914400">
              <a:defRPr>
                <a:solidFill>
                  <a:srgbClr val="000000"/>
                </a:solidFill>
              </a:defRPr>
            </a:pPr>
            <a:r>
              <a:rPr lang="en-US" sz="1500" dirty="0" smtClean="0">
                <a:solidFill>
                  <a:srgbClr val="FFFFFF"/>
                </a:solidFill>
                <a:latin typeface="Proxima Nova Regular"/>
                <a:ea typeface="Proxima Nova Regular"/>
                <a:cs typeface="Proxima Nova Regular"/>
                <a:sym typeface="Proxima Nova Regular"/>
              </a:rPr>
              <a:t>Report on Cal/Val Activities</a:t>
            </a:r>
            <a:r>
              <a:rPr sz="1500" dirty="0">
                <a:solidFill>
                  <a:srgbClr val="FFFFFF"/>
                </a:solidFill>
                <a:latin typeface="Proxima Nova Regular"/>
                <a:ea typeface="Proxima Nova Regular"/>
                <a:cs typeface="Proxima Nova Regular"/>
                <a:sym typeface="Proxima Nova Regular"/>
              </a:rPr>
              <a:t/>
            </a:r>
            <a:br>
              <a:rPr sz="1500" dirty="0">
                <a:solidFill>
                  <a:srgbClr val="FFFFFF"/>
                </a:solidFill>
                <a:latin typeface="Proxima Nova Regular"/>
                <a:ea typeface="Proxima Nova Regular"/>
                <a:cs typeface="Proxima Nova Regular"/>
                <a:sym typeface="Proxima Nova Regular"/>
              </a:rPr>
            </a:br>
            <a:r>
              <a:rPr lang="en-US" sz="1500" dirty="0" smtClean="0">
                <a:solidFill>
                  <a:srgbClr val="FFFFFF"/>
                </a:solidFill>
                <a:latin typeface="Proxima Nova Regular"/>
                <a:ea typeface="Proxima Nova Regular"/>
                <a:cs typeface="Proxima Nova Regular"/>
                <a:sym typeface="Proxima Nova Regular"/>
              </a:rPr>
              <a:t>WGCV Plenary # 42</a:t>
            </a:r>
            <a:endParaRPr sz="1500" dirty="0">
              <a:solidFill>
                <a:srgbClr val="FFFFFF"/>
              </a:solidFill>
              <a:latin typeface="Proxima Nova Regular"/>
              <a:ea typeface="Proxima Nova Regular"/>
              <a:cs typeface="Proxima Nova Regular"/>
              <a:sym typeface="Proxima Nova Regular"/>
            </a:endParaRPr>
          </a:p>
        </p:txBody>
      </p:sp>
    </p:spTree>
    <p:extLst>
      <p:ext uri="{BB962C8B-B14F-4D97-AF65-F5344CB8AC3E}">
        <p14:creationId xmlns:p14="http://schemas.microsoft.com/office/powerpoint/2010/main" val="15204458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Shape 118"/>
          <p:cNvSpPr txBox="1"/>
          <p:nvPr/>
        </p:nvSpPr>
        <p:spPr>
          <a:xfrm>
            <a:off x="1066800" y="609601"/>
            <a:ext cx="6852373" cy="914400"/>
          </a:xfrm>
          <a:prstGeom prst="rect">
            <a:avLst/>
          </a:prstGeom>
          <a:noFill/>
          <a:ln>
            <a:noFill/>
          </a:ln>
        </p:spPr>
        <p:txBody>
          <a:bodyPr lIns="421275" tIns="421275" rIns="421275" bIns="421275" anchor="b" anchorCtr="0">
            <a:noAutofit/>
          </a:bodyPr>
          <a:lstStyle/>
          <a:p>
            <a:pPr marL="39687" marR="0" lvl="0" indent="-1587" algn="ctr" rtl="0">
              <a:spcBef>
                <a:spcPts val="0"/>
              </a:spcBef>
              <a:buSzPct val="25000"/>
              <a:buNone/>
            </a:pPr>
            <a:endParaRPr lang="en-AU" sz="3000" b="1" dirty="0">
              <a:solidFill>
                <a:schemeClr val="accent6"/>
              </a:solidFill>
              <a:latin typeface="Calibri"/>
              <a:ea typeface="Calibri"/>
              <a:cs typeface="Calibri"/>
              <a:sym typeface="Calibri"/>
            </a:endParaRPr>
          </a:p>
        </p:txBody>
      </p:sp>
      <p:pic>
        <p:nvPicPr>
          <p:cNvPr id="119" name="Shape 119"/>
          <p:cNvPicPr preferRelativeResize="0"/>
          <p:nvPr/>
        </p:nvPicPr>
        <p:blipFill rotWithShape="1">
          <a:blip r:embed="rId3">
            <a:alphaModFix/>
          </a:blip>
          <a:srcRect/>
          <a:stretch/>
        </p:blipFill>
        <p:spPr>
          <a:xfrm>
            <a:off x="5241304" y="1828800"/>
            <a:ext cx="2759696" cy="3629132"/>
          </a:xfrm>
          <a:prstGeom prst="rect">
            <a:avLst/>
          </a:prstGeom>
          <a:noFill/>
          <a:ln>
            <a:noFill/>
          </a:ln>
        </p:spPr>
      </p:pic>
      <p:pic>
        <p:nvPicPr>
          <p:cNvPr id="120" name="Shape 120"/>
          <p:cNvPicPr preferRelativeResize="0"/>
          <p:nvPr/>
        </p:nvPicPr>
        <p:blipFill rotWithShape="1">
          <a:blip r:embed="rId4">
            <a:alphaModFix/>
          </a:blip>
          <a:srcRect/>
          <a:stretch/>
        </p:blipFill>
        <p:spPr>
          <a:xfrm>
            <a:off x="457200" y="1828800"/>
            <a:ext cx="3458288" cy="3600629"/>
          </a:xfrm>
          <a:prstGeom prst="rect">
            <a:avLst/>
          </a:prstGeom>
          <a:noFill/>
          <a:ln>
            <a:noFill/>
          </a:ln>
        </p:spPr>
      </p:pic>
      <p:sp>
        <p:nvSpPr>
          <p:cNvPr id="121" name="Shape 121"/>
          <p:cNvSpPr/>
          <p:nvPr/>
        </p:nvSpPr>
        <p:spPr>
          <a:xfrm>
            <a:off x="538801" y="5562600"/>
            <a:ext cx="8000999" cy="9144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AU" sz="900" dirty="0">
                <a:solidFill>
                  <a:schemeClr val="dk1"/>
                </a:solidFill>
                <a:latin typeface="Calibri"/>
                <a:ea typeface="Calibri"/>
                <a:cs typeface="Calibri"/>
                <a:sym typeface="Calibri"/>
              </a:rPr>
              <a:t>The Biomass Plot Library is a collation of stem inventory data across federal, state and local government departments, universities, private companies and other agencies. It was motivated to the need for calibration/validation data to underpin national mapping of above-ground biomass from integration of Landsat time-series, </a:t>
            </a:r>
            <a:r>
              <a:rPr lang="en-AU" sz="900" dirty="0" err="1">
                <a:solidFill>
                  <a:schemeClr val="dk1"/>
                </a:solidFill>
                <a:latin typeface="Calibri"/>
                <a:ea typeface="Calibri"/>
                <a:cs typeface="Calibri"/>
                <a:sym typeface="Calibri"/>
              </a:rPr>
              <a:t>ICESat</a:t>
            </a:r>
            <a:r>
              <a:rPr lang="en-AU" sz="900" dirty="0">
                <a:solidFill>
                  <a:schemeClr val="dk1"/>
                </a:solidFill>
                <a:latin typeface="Calibri"/>
                <a:ea typeface="Calibri"/>
                <a:cs typeface="Calibri"/>
                <a:sym typeface="Calibri"/>
              </a:rPr>
              <a:t>/GLAS </a:t>
            </a:r>
            <a:r>
              <a:rPr lang="en-AU" sz="900" dirty="0" err="1">
                <a:solidFill>
                  <a:schemeClr val="dk1"/>
                </a:solidFill>
                <a:latin typeface="Calibri"/>
                <a:ea typeface="Calibri"/>
                <a:cs typeface="Calibri"/>
                <a:sym typeface="Calibri"/>
              </a:rPr>
              <a:t>lidar</a:t>
            </a:r>
            <a:r>
              <a:rPr lang="en-AU" sz="900" dirty="0">
                <a:solidFill>
                  <a:schemeClr val="dk1"/>
                </a:solidFill>
                <a:latin typeface="Calibri"/>
                <a:ea typeface="Calibri"/>
                <a:cs typeface="Calibri"/>
                <a:sym typeface="Calibri"/>
              </a:rPr>
              <a:t>, and ALOS PALSAR </a:t>
            </a:r>
            <a:r>
              <a:rPr lang="en-AU" sz="900" dirty="0" smtClean="0">
                <a:solidFill>
                  <a:schemeClr val="dk1"/>
                </a:solidFill>
                <a:latin typeface="Calibri"/>
                <a:ea typeface="Calibri"/>
                <a:cs typeface="Calibri"/>
                <a:sym typeface="Calibri"/>
              </a:rPr>
              <a:t>backscatter </a:t>
            </a:r>
            <a:r>
              <a:rPr lang="en-AU" sz="900" dirty="0">
                <a:solidFill>
                  <a:schemeClr val="dk1"/>
                </a:solidFill>
                <a:latin typeface="Calibri"/>
                <a:ea typeface="Calibri"/>
                <a:cs typeface="Calibri"/>
                <a:sym typeface="Calibri"/>
              </a:rPr>
              <a:t>data under the auspices of the JAXA Kyoto &amp; Carbon (K&amp;C) Initiative (</a:t>
            </a:r>
            <a:r>
              <a:rPr lang="en-AU" sz="900" dirty="0" err="1">
                <a:solidFill>
                  <a:schemeClr val="dk1"/>
                </a:solidFill>
                <a:latin typeface="Calibri"/>
                <a:ea typeface="Calibri"/>
                <a:cs typeface="Calibri"/>
                <a:sym typeface="Calibri"/>
              </a:rPr>
              <a:t>Armston</a:t>
            </a:r>
            <a:r>
              <a:rPr lang="en-AU" sz="900" dirty="0">
                <a:solidFill>
                  <a:schemeClr val="dk1"/>
                </a:solidFill>
                <a:latin typeface="Calibri"/>
                <a:ea typeface="Calibri"/>
                <a:cs typeface="Calibri"/>
                <a:sym typeface="Calibri"/>
              </a:rPr>
              <a:t> et al., 2016). At the time of Version 1.0 publication 1,073,837 hugs of 839,866 trees across 1,467 species had been collated. This has resulted from 16,391 visits to 12,663 sites across most of Australia's bioregions. Data provided for each project by the various source organisation were imported to a </a:t>
            </a:r>
            <a:r>
              <a:rPr lang="en-AU" sz="900" dirty="0" err="1">
                <a:solidFill>
                  <a:schemeClr val="dk1"/>
                </a:solidFill>
                <a:latin typeface="Calibri"/>
                <a:ea typeface="Calibri"/>
                <a:cs typeface="Calibri"/>
                <a:sym typeface="Calibri"/>
              </a:rPr>
              <a:t>PostGIS</a:t>
            </a:r>
            <a:r>
              <a:rPr lang="en-AU" sz="900" dirty="0">
                <a:solidFill>
                  <a:schemeClr val="dk1"/>
                </a:solidFill>
                <a:latin typeface="Calibri"/>
                <a:ea typeface="Calibri"/>
                <a:cs typeface="Calibri"/>
                <a:sym typeface="Calibri"/>
              </a:rPr>
              <a:t> database in their native form and then translated to a common set of tree, plot and site level observations with explicit plot footprints where available</a:t>
            </a:r>
          </a:p>
        </p:txBody>
      </p:sp>
      <p:sp>
        <p:nvSpPr>
          <p:cNvPr id="2" name="Rectangle 1"/>
          <p:cNvSpPr/>
          <p:nvPr/>
        </p:nvSpPr>
        <p:spPr>
          <a:xfrm>
            <a:off x="431003" y="1295400"/>
            <a:ext cx="7625806" cy="461665"/>
          </a:xfrm>
          <a:prstGeom prst="rect">
            <a:avLst/>
          </a:prstGeom>
        </p:spPr>
        <p:txBody>
          <a:bodyPr wrap="none">
            <a:spAutoFit/>
          </a:bodyPr>
          <a:lstStyle/>
          <a:p>
            <a:r>
              <a:rPr lang="en-AU" sz="2400" dirty="0"/>
              <a:t>National Above-Ground Biomass </a:t>
            </a:r>
            <a:r>
              <a:rPr lang="en-AU" sz="2400" dirty="0" smtClean="0"/>
              <a:t>Library  </a:t>
            </a:r>
            <a:r>
              <a:rPr lang="en-AU" sz="1400" dirty="0" smtClean="0"/>
              <a:t>Peter </a:t>
            </a:r>
            <a:r>
              <a:rPr lang="en-AU" sz="1400" dirty="0"/>
              <a:t>Scarth et al</a:t>
            </a:r>
            <a:r>
              <a:rPr lang="en-AU" sz="2400" dirty="0"/>
              <a:t>  </a:t>
            </a:r>
            <a:endParaRPr lang="en-AU" sz="2400" dirty="0"/>
          </a:p>
        </p:txBody>
      </p:sp>
      <p:sp>
        <p:nvSpPr>
          <p:cNvPr id="7" name="Shape 3"/>
          <p:cNvSpPr/>
          <p:nvPr/>
        </p:nvSpPr>
        <p:spPr>
          <a:xfrm>
            <a:off x="2130871" y="190714"/>
            <a:ext cx="2638523" cy="69249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defTabSz="914400">
              <a:defRPr>
                <a:solidFill>
                  <a:srgbClr val="000000"/>
                </a:solidFill>
              </a:defRPr>
            </a:pPr>
            <a:r>
              <a:rPr lang="en-AU" sz="1500" dirty="0" smtClean="0">
                <a:solidFill>
                  <a:srgbClr val="FFFFFF"/>
                </a:solidFill>
                <a:latin typeface="Proxima Nova Regular"/>
                <a:ea typeface="Proxima Nova Regular"/>
                <a:cs typeface="Proxima Nova Regular"/>
                <a:sym typeface="Proxima Nova Regular"/>
              </a:rPr>
              <a:t>Geoscience Australia</a:t>
            </a:r>
            <a:endParaRPr sz="1500" dirty="0">
              <a:solidFill>
                <a:srgbClr val="FFFFFF"/>
              </a:solidFill>
              <a:latin typeface="Proxima Nova Regular"/>
              <a:ea typeface="Proxima Nova Regular"/>
              <a:cs typeface="Proxima Nova Regular"/>
              <a:sym typeface="Proxima Nova Regular"/>
            </a:endParaRPr>
          </a:p>
          <a:p>
            <a:pPr lvl="0" defTabSz="914400">
              <a:defRPr>
                <a:solidFill>
                  <a:srgbClr val="000000"/>
                </a:solidFill>
              </a:defRPr>
            </a:pPr>
            <a:r>
              <a:rPr lang="en-US" sz="1500" dirty="0" smtClean="0">
                <a:solidFill>
                  <a:srgbClr val="FFFFFF"/>
                </a:solidFill>
                <a:latin typeface="Proxima Nova Regular"/>
                <a:ea typeface="Proxima Nova Regular"/>
                <a:cs typeface="Proxima Nova Regular"/>
                <a:sym typeface="Proxima Nova Regular"/>
              </a:rPr>
              <a:t>Report on Cal/Val Activities</a:t>
            </a:r>
            <a:r>
              <a:rPr sz="1500" dirty="0">
                <a:solidFill>
                  <a:srgbClr val="FFFFFF"/>
                </a:solidFill>
                <a:latin typeface="Proxima Nova Regular"/>
                <a:ea typeface="Proxima Nova Regular"/>
                <a:cs typeface="Proxima Nova Regular"/>
                <a:sym typeface="Proxima Nova Regular"/>
              </a:rPr>
              <a:t/>
            </a:r>
            <a:br>
              <a:rPr sz="1500" dirty="0">
                <a:solidFill>
                  <a:srgbClr val="FFFFFF"/>
                </a:solidFill>
                <a:latin typeface="Proxima Nova Regular"/>
                <a:ea typeface="Proxima Nova Regular"/>
                <a:cs typeface="Proxima Nova Regular"/>
                <a:sym typeface="Proxima Nova Regular"/>
              </a:rPr>
            </a:br>
            <a:r>
              <a:rPr lang="en-US" sz="1500" dirty="0" smtClean="0">
                <a:solidFill>
                  <a:srgbClr val="FFFFFF"/>
                </a:solidFill>
                <a:latin typeface="Proxima Nova Regular"/>
                <a:ea typeface="Proxima Nova Regular"/>
                <a:cs typeface="Proxima Nova Regular"/>
                <a:sym typeface="Proxima Nova Regular"/>
              </a:rPr>
              <a:t>WGCV Plenary # 42</a:t>
            </a:r>
            <a:endParaRPr sz="1500" dirty="0">
              <a:solidFill>
                <a:srgbClr val="FFFFFF"/>
              </a:solidFill>
              <a:latin typeface="Proxima Nova Regular"/>
              <a:ea typeface="Proxima Nova Regular"/>
              <a:cs typeface="Proxima Nova Regular"/>
              <a:sym typeface="Proxima Nova Regular"/>
            </a:endParaRPr>
          </a:p>
        </p:txBody>
      </p:sp>
    </p:spTree>
    <p:extLst>
      <p:ext uri="{BB962C8B-B14F-4D97-AF65-F5344CB8AC3E}">
        <p14:creationId xmlns:p14="http://schemas.microsoft.com/office/powerpoint/2010/main" val="2881956927"/>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2"/>
          <p:cNvSpPr>
            <a:spLocks noGrp="1"/>
          </p:cNvSpPr>
          <p:nvPr>
            <p:ph type="title"/>
          </p:nvPr>
        </p:nvSpPr>
        <p:spPr bwMode="auto">
          <a:xfrm>
            <a:off x="152400" y="1089025"/>
            <a:ext cx="3810000" cy="51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smtClean="0">
                <a:solidFill>
                  <a:schemeClr val="tx1"/>
                </a:solidFill>
                <a:latin typeface="Arial Narrow" pitchFamily="34" charset="0"/>
                <a:ea typeface="Arial Narrow" pitchFamily="34" charset="0"/>
                <a:cs typeface="Arial Narrow" pitchFamily="34" charset="0"/>
              </a:rPr>
              <a:t>SMAP experiments (</a:t>
            </a:r>
            <a:r>
              <a:rPr lang="en-US" altLang="en-US" dirty="0" err="1" smtClean="0">
                <a:solidFill>
                  <a:schemeClr val="tx1"/>
                </a:solidFill>
                <a:latin typeface="Arial Narrow" pitchFamily="34" charset="0"/>
                <a:ea typeface="Arial Narrow" pitchFamily="34" charset="0"/>
                <a:cs typeface="Arial Narrow" pitchFamily="34" charset="0"/>
              </a:rPr>
              <a:t>SMAPEx</a:t>
            </a:r>
            <a:r>
              <a:rPr lang="en-US" altLang="en-US" dirty="0" smtClean="0">
                <a:solidFill>
                  <a:schemeClr val="tx1"/>
                </a:solidFill>
                <a:latin typeface="Arial Narrow" pitchFamily="34" charset="0"/>
                <a:ea typeface="Arial Narrow" pitchFamily="34" charset="0"/>
                <a:cs typeface="Arial Narrow" pitchFamily="34" charset="0"/>
              </a:rPr>
              <a:t>)</a:t>
            </a:r>
            <a:br>
              <a:rPr lang="en-US" altLang="en-US" dirty="0" smtClean="0">
                <a:solidFill>
                  <a:schemeClr val="tx1"/>
                </a:solidFill>
                <a:latin typeface="Arial Narrow" pitchFamily="34" charset="0"/>
                <a:ea typeface="Arial Narrow" pitchFamily="34" charset="0"/>
                <a:cs typeface="Arial Narrow" pitchFamily="34" charset="0"/>
              </a:rPr>
            </a:br>
            <a:r>
              <a:rPr lang="en-US" altLang="en-US" sz="1200" dirty="0" smtClean="0">
                <a:solidFill>
                  <a:schemeClr val="tx1"/>
                </a:solidFill>
                <a:latin typeface="Arial Narrow" pitchFamily="34" charset="0"/>
                <a:ea typeface="Arial Narrow" pitchFamily="34" charset="0"/>
                <a:cs typeface="Arial Narrow" pitchFamily="34" charset="0"/>
              </a:rPr>
              <a:t>Jeff Walker, Ye Nan, et. al.</a:t>
            </a:r>
            <a:endParaRPr lang="en-US" altLang="en-US" dirty="0" smtClean="0">
              <a:solidFill>
                <a:schemeClr val="tx1"/>
              </a:solidFill>
              <a:latin typeface="Arial Narrow" pitchFamily="34" charset="0"/>
              <a:ea typeface="Arial Narrow" pitchFamily="34" charset="0"/>
              <a:cs typeface="Arial Narrow" pitchFamily="34" charset="0"/>
            </a:endParaRPr>
          </a:p>
        </p:txBody>
      </p:sp>
      <p:pic>
        <p:nvPicPr>
          <p:cNvPr id="156675" name="Picture 6" descr="Image result for smap satell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898" y="1751556"/>
            <a:ext cx="2851150" cy="2088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7484" y="1579485"/>
            <a:ext cx="4800600" cy="2247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6677" name="TextBox 7"/>
          <p:cNvSpPr txBox="1">
            <a:spLocks noChangeArrowheads="1"/>
          </p:cNvSpPr>
          <p:nvPr/>
        </p:nvSpPr>
        <p:spPr bwMode="auto">
          <a:xfrm>
            <a:off x="7086600" y="1224756"/>
            <a:ext cx="13620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b="1">
                <a:solidFill>
                  <a:schemeClr val="tx1"/>
                </a:solidFill>
                <a:latin typeface="Arial" pitchFamily="34" charset="0"/>
                <a:ea typeface="MS PGothic" pitchFamily="34" charset="-128"/>
              </a:defRPr>
            </a:lvl1pPr>
            <a:lvl2pPr marL="742950" indent="-285750" defTabSz="457200">
              <a:defRPr b="1">
                <a:solidFill>
                  <a:schemeClr val="tx1"/>
                </a:solidFill>
                <a:latin typeface="Arial" pitchFamily="34" charset="0"/>
                <a:ea typeface="MS PGothic" pitchFamily="34" charset="-128"/>
              </a:defRPr>
            </a:lvl2pPr>
            <a:lvl3pPr marL="1143000" indent="-228600" defTabSz="457200">
              <a:defRPr b="1">
                <a:solidFill>
                  <a:schemeClr val="tx1"/>
                </a:solidFill>
                <a:latin typeface="Arial" pitchFamily="34" charset="0"/>
                <a:ea typeface="MS PGothic" pitchFamily="34" charset="-128"/>
              </a:defRPr>
            </a:lvl3pPr>
            <a:lvl4pPr marL="1600200" indent="-228600" defTabSz="457200">
              <a:defRPr b="1">
                <a:solidFill>
                  <a:schemeClr val="tx1"/>
                </a:solidFill>
                <a:latin typeface="Arial" pitchFamily="34" charset="0"/>
                <a:ea typeface="MS PGothic" pitchFamily="34" charset="-128"/>
              </a:defRPr>
            </a:lvl4pPr>
            <a:lvl5pPr marL="2057400" indent="-228600" defTabSz="457200">
              <a:defRPr b="1">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b="1">
                <a:solidFill>
                  <a:schemeClr val="tx1"/>
                </a:solidFill>
                <a:latin typeface="Arial" pitchFamily="34" charset="0"/>
                <a:ea typeface="MS PGothic" pitchFamily="34" charset="-128"/>
              </a:defRPr>
            </a:lvl9pPr>
          </a:lstStyle>
          <a:p>
            <a:pPr eaLnBrk="1" hangingPunct="1"/>
            <a:r>
              <a:rPr lang="en-US" altLang="zh-CN" sz="1000" dirty="0" err="1">
                <a:solidFill>
                  <a:srgbClr val="000000"/>
                </a:solidFill>
                <a:ea typeface="SimSun" pitchFamily="2" charset="-122"/>
                <a:cs typeface="Arial" pitchFamily="34" charset="0"/>
              </a:rPr>
              <a:t>Murrumbidgee</a:t>
            </a:r>
            <a:endParaRPr lang="zh-CN" altLang="en-US" sz="1000" dirty="0">
              <a:solidFill>
                <a:srgbClr val="000000"/>
              </a:solidFill>
              <a:ea typeface="SimSun" pitchFamily="2" charset="-122"/>
              <a:cs typeface="Arial" pitchFamily="34" charset="0"/>
            </a:endParaRPr>
          </a:p>
        </p:txBody>
      </p:sp>
      <p:sp>
        <p:nvSpPr>
          <p:cNvPr id="156678" name="TextBox 6"/>
          <p:cNvSpPr txBox="1">
            <a:spLocks noChangeArrowheads="1"/>
          </p:cNvSpPr>
          <p:nvPr/>
        </p:nvSpPr>
        <p:spPr bwMode="auto">
          <a:xfrm>
            <a:off x="6015038" y="1852613"/>
            <a:ext cx="11731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b="1">
                <a:solidFill>
                  <a:schemeClr val="tx1"/>
                </a:solidFill>
                <a:latin typeface="Arial" pitchFamily="34" charset="0"/>
                <a:ea typeface="MS PGothic" pitchFamily="34" charset="-128"/>
              </a:defRPr>
            </a:lvl1pPr>
            <a:lvl2pPr marL="742950" indent="-285750" defTabSz="457200">
              <a:defRPr b="1">
                <a:solidFill>
                  <a:schemeClr val="tx1"/>
                </a:solidFill>
                <a:latin typeface="Arial" pitchFamily="34" charset="0"/>
                <a:ea typeface="MS PGothic" pitchFamily="34" charset="-128"/>
              </a:defRPr>
            </a:lvl2pPr>
            <a:lvl3pPr marL="1143000" indent="-228600" defTabSz="457200">
              <a:defRPr b="1">
                <a:solidFill>
                  <a:schemeClr val="tx1"/>
                </a:solidFill>
                <a:latin typeface="Arial" pitchFamily="34" charset="0"/>
                <a:ea typeface="MS PGothic" pitchFamily="34" charset="-128"/>
              </a:defRPr>
            </a:lvl3pPr>
            <a:lvl4pPr marL="1600200" indent="-228600" defTabSz="457200">
              <a:defRPr b="1">
                <a:solidFill>
                  <a:schemeClr val="tx1"/>
                </a:solidFill>
                <a:latin typeface="Arial" pitchFamily="34" charset="0"/>
                <a:ea typeface="MS PGothic" pitchFamily="34" charset="-128"/>
              </a:defRPr>
            </a:lvl4pPr>
            <a:lvl5pPr marL="2057400" indent="-228600" defTabSz="457200">
              <a:defRPr b="1">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b="1">
                <a:solidFill>
                  <a:schemeClr val="tx1"/>
                </a:solidFill>
                <a:latin typeface="Arial" pitchFamily="34" charset="0"/>
                <a:ea typeface="MS PGothic" pitchFamily="34" charset="-128"/>
              </a:defRPr>
            </a:lvl9pPr>
          </a:lstStyle>
          <a:p>
            <a:pPr eaLnBrk="1" hangingPunct="1"/>
            <a:r>
              <a:rPr lang="en-US" altLang="zh-CN" sz="1000">
                <a:solidFill>
                  <a:srgbClr val="000000"/>
                </a:solidFill>
                <a:ea typeface="SimSun" pitchFamily="2" charset="-122"/>
                <a:cs typeface="Arial" pitchFamily="34" charset="0"/>
              </a:rPr>
              <a:t>Kyeamba</a:t>
            </a:r>
            <a:endParaRPr lang="zh-CN" altLang="en-US" sz="1000">
              <a:solidFill>
                <a:srgbClr val="000000"/>
              </a:solidFill>
              <a:ea typeface="SimSun" pitchFamily="2" charset="-122"/>
              <a:cs typeface="Arial" pitchFamily="34" charset="0"/>
            </a:endParaRPr>
          </a:p>
        </p:txBody>
      </p:sp>
      <p:sp>
        <p:nvSpPr>
          <p:cNvPr id="156679" name="TextBox 5"/>
          <p:cNvSpPr txBox="1">
            <a:spLocks noChangeArrowheads="1"/>
          </p:cNvSpPr>
          <p:nvPr/>
        </p:nvSpPr>
        <p:spPr bwMode="auto">
          <a:xfrm>
            <a:off x="4840288" y="2063750"/>
            <a:ext cx="11747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b="1">
                <a:solidFill>
                  <a:schemeClr val="tx1"/>
                </a:solidFill>
                <a:latin typeface="Arial" pitchFamily="34" charset="0"/>
                <a:ea typeface="MS PGothic" pitchFamily="34" charset="-128"/>
              </a:defRPr>
            </a:lvl1pPr>
            <a:lvl2pPr marL="742950" indent="-285750" defTabSz="457200">
              <a:defRPr b="1">
                <a:solidFill>
                  <a:schemeClr val="tx1"/>
                </a:solidFill>
                <a:latin typeface="Arial" pitchFamily="34" charset="0"/>
                <a:ea typeface="MS PGothic" pitchFamily="34" charset="-128"/>
              </a:defRPr>
            </a:lvl2pPr>
            <a:lvl3pPr marL="1143000" indent="-228600" defTabSz="457200">
              <a:defRPr b="1">
                <a:solidFill>
                  <a:schemeClr val="tx1"/>
                </a:solidFill>
                <a:latin typeface="Arial" pitchFamily="34" charset="0"/>
                <a:ea typeface="MS PGothic" pitchFamily="34" charset="-128"/>
              </a:defRPr>
            </a:lvl3pPr>
            <a:lvl4pPr marL="1600200" indent="-228600" defTabSz="457200">
              <a:defRPr b="1">
                <a:solidFill>
                  <a:schemeClr val="tx1"/>
                </a:solidFill>
                <a:latin typeface="Arial" pitchFamily="34" charset="0"/>
                <a:ea typeface="MS PGothic" pitchFamily="34" charset="-128"/>
              </a:defRPr>
            </a:lvl4pPr>
            <a:lvl5pPr marL="2057400" indent="-228600" defTabSz="457200">
              <a:defRPr b="1">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b="1">
                <a:solidFill>
                  <a:schemeClr val="tx1"/>
                </a:solidFill>
                <a:latin typeface="Arial" pitchFamily="34" charset="0"/>
                <a:ea typeface="MS PGothic" pitchFamily="34" charset="-128"/>
              </a:defRPr>
            </a:lvl9pPr>
          </a:lstStyle>
          <a:p>
            <a:pPr algn="ctr" eaLnBrk="1" hangingPunct="1"/>
            <a:r>
              <a:rPr lang="en-US" altLang="zh-CN" sz="1000">
                <a:solidFill>
                  <a:srgbClr val="000000"/>
                </a:solidFill>
                <a:ea typeface="SimSun" pitchFamily="2" charset="-122"/>
                <a:cs typeface="Arial" pitchFamily="34" charset="0"/>
              </a:rPr>
              <a:t>Yanco</a:t>
            </a:r>
            <a:endParaRPr lang="zh-CN" altLang="en-US" sz="1000">
              <a:solidFill>
                <a:srgbClr val="000000"/>
              </a:solidFill>
              <a:ea typeface="SimSun" pitchFamily="2" charset="-122"/>
              <a:cs typeface="Arial" pitchFamily="34" charset="0"/>
            </a:endParaRPr>
          </a:p>
        </p:txBody>
      </p:sp>
      <p:sp>
        <p:nvSpPr>
          <p:cNvPr id="21" name="TextBox 1"/>
          <p:cNvSpPr txBox="1">
            <a:spLocks noChangeArrowheads="1"/>
          </p:cNvSpPr>
          <p:nvPr/>
        </p:nvSpPr>
        <p:spPr bwMode="auto">
          <a:xfrm>
            <a:off x="106363" y="3768725"/>
            <a:ext cx="8893175" cy="2708275"/>
          </a:xfrm>
          <a:prstGeom prst="rect">
            <a:avLst/>
          </a:prstGeom>
          <a:noFill/>
          <a:ln w="9525">
            <a:noFill/>
            <a:miter lim="800000"/>
            <a:headEnd/>
            <a:tailEnd/>
          </a:ln>
        </p:spPr>
        <p:txBody>
          <a:bodyPr>
            <a:spAutoFit/>
          </a:bodyPr>
          <a:lstStyle/>
          <a:p>
            <a:pPr marL="285750" indent="-285750" defTabSz="457200" eaLnBrk="1" fontAlgn="auto" hangingPunct="1">
              <a:spcBef>
                <a:spcPts val="0"/>
              </a:spcBef>
              <a:spcAft>
                <a:spcPts val="600"/>
              </a:spcAft>
              <a:buFont typeface="Arial" charset="0"/>
              <a:buChar char="•"/>
              <a:defRPr/>
            </a:pPr>
            <a:r>
              <a:rPr lang="en-AU" altLang="en-US" sz="1600" dirty="0" err="1">
                <a:solidFill>
                  <a:srgbClr val="000000"/>
                </a:solidFill>
                <a:latin typeface="Calibri"/>
                <a:ea typeface="+mn-ea"/>
              </a:rPr>
              <a:t>SMAPEx</a:t>
            </a:r>
            <a:r>
              <a:rPr lang="en-AU" altLang="en-US" sz="1600" dirty="0">
                <a:solidFill>
                  <a:srgbClr val="000000"/>
                </a:solidFill>
                <a:latin typeface="Calibri"/>
                <a:ea typeface="+mn-ea"/>
              </a:rPr>
              <a:t> </a:t>
            </a:r>
            <a:r>
              <a:rPr lang="en-AU" altLang="en-US" sz="1600" b="0" dirty="0">
                <a:solidFill>
                  <a:srgbClr val="000000"/>
                </a:solidFill>
                <a:latin typeface="Calibri"/>
                <a:ea typeface="+mn-ea"/>
              </a:rPr>
              <a:t>is series of five airborne field experiments in the Murrumbidgee River Catchment, southeast of Australia. Airborne radar and radiometer observations at L-band were collected together with intensive ground sampling during the campaigns </a:t>
            </a:r>
            <a:r>
              <a:rPr lang="en-AU" altLang="en-US" sz="1600" dirty="0">
                <a:solidFill>
                  <a:srgbClr val="000000"/>
                </a:solidFill>
                <a:latin typeface="Calibri"/>
                <a:ea typeface="+mn-ea"/>
              </a:rPr>
              <a:t>(</a:t>
            </a:r>
            <a:r>
              <a:rPr lang="en-AU" altLang="en-US" sz="1600" dirty="0">
                <a:solidFill>
                  <a:srgbClr val="000000"/>
                </a:solidFill>
                <a:latin typeface="Calibri"/>
                <a:ea typeface="+mn-ea"/>
                <a:hlinkClick r:id="rId5"/>
              </a:rPr>
              <a:t>http://smapex.monash.edu.au</a:t>
            </a:r>
            <a:r>
              <a:rPr lang="en-AU" altLang="en-US" sz="1600" dirty="0">
                <a:solidFill>
                  <a:srgbClr val="000000"/>
                </a:solidFill>
                <a:latin typeface="Calibri"/>
                <a:ea typeface="+mn-ea"/>
              </a:rPr>
              <a:t>).</a:t>
            </a:r>
          </a:p>
          <a:p>
            <a:pPr marL="285750" indent="-285750" defTabSz="457200" eaLnBrk="1" fontAlgn="auto" hangingPunct="1">
              <a:spcBef>
                <a:spcPts val="0"/>
              </a:spcBef>
              <a:spcAft>
                <a:spcPts val="600"/>
              </a:spcAft>
              <a:buFont typeface="Arial" charset="0"/>
              <a:buChar char="•"/>
              <a:defRPr/>
            </a:pPr>
            <a:r>
              <a:rPr lang="en-AU" altLang="en-US" sz="1600" dirty="0">
                <a:solidFill>
                  <a:srgbClr val="000000"/>
                </a:solidFill>
                <a:latin typeface="Calibri"/>
                <a:ea typeface="+mn-ea"/>
              </a:rPr>
              <a:t>SMAPEx-1 to -3 </a:t>
            </a:r>
            <a:r>
              <a:rPr lang="en-AU" altLang="en-US" sz="1600" b="0" dirty="0">
                <a:solidFill>
                  <a:srgbClr val="000000"/>
                </a:solidFill>
                <a:latin typeface="Calibri"/>
                <a:ea typeface="+mn-ea"/>
              </a:rPr>
              <a:t>were conducted </a:t>
            </a:r>
            <a:r>
              <a:rPr lang="en-AU" altLang="en-US" sz="1600" dirty="0">
                <a:solidFill>
                  <a:srgbClr val="000000"/>
                </a:solidFill>
                <a:latin typeface="Calibri"/>
                <a:ea typeface="+mn-ea"/>
              </a:rPr>
              <a:t>before SMAP launch </a:t>
            </a:r>
            <a:r>
              <a:rPr lang="en-AU" altLang="en-US" sz="1600" b="0" dirty="0">
                <a:solidFill>
                  <a:srgbClr val="000000"/>
                </a:solidFill>
                <a:latin typeface="Calibri"/>
                <a:ea typeface="+mn-ea"/>
              </a:rPr>
              <a:t>from Jul 2010 to Sep 2011 to develop/test SMAP baseline radar and radiometer soil moisture retrieval and downscaling algorithm.</a:t>
            </a:r>
          </a:p>
          <a:p>
            <a:pPr marL="285750" indent="-285750" defTabSz="457200" eaLnBrk="1" fontAlgn="auto" hangingPunct="1">
              <a:spcBef>
                <a:spcPts val="0"/>
              </a:spcBef>
              <a:spcAft>
                <a:spcPts val="0"/>
              </a:spcAft>
              <a:buFont typeface="Arial" charset="0"/>
              <a:buChar char="•"/>
              <a:defRPr/>
            </a:pPr>
            <a:r>
              <a:rPr lang="en-AU" altLang="en-US" sz="1600" dirty="0">
                <a:solidFill>
                  <a:srgbClr val="000000"/>
                </a:solidFill>
                <a:latin typeface="Calibri"/>
                <a:ea typeface="+mn-ea"/>
              </a:rPr>
              <a:t>SMAPEx-4 and -5 </a:t>
            </a:r>
            <a:r>
              <a:rPr lang="en-AU" altLang="en-US" sz="1600" b="0" dirty="0">
                <a:solidFill>
                  <a:srgbClr val="000000"/>
                </a:solidFill>
                <a:latin typeface="Calibri"/>
                <a:ea typeface="+mn-ea"/>
              </a:rPr>
              <a:t>were conducted </a:t>
            </a:r>
            <a:r>
              <a:rPr lang="en-AU" altLang="en-US" sz="1600" dirty="0">
                <a:solidFill>
                  <a:srgbClr val="000000"/>
                </a:solidFill>
                <a:latin typeface="Calibri"/>
                <a:ea typeface="+mn-ea"/>
              </a:rPr>
              <a:t>after SMAP launch </a:t>
            </a:r>
            <a:r>
              <a:rPr lang="en-AU" altLang="en-US" sz="1600" b="0" dirty="0">
                <a:solidFill>
                  <a:srgbClr val="000000"/>
                </a:solidFill>
                <a:latin typeface="Calibri"/>
                <a:ea typeface="+mn-ea"/>
              </a:rPr>
              <a:t>from May and Sep 2015 to </a:t>
            </a:r>
            <a:r>
              <a:rPr lang="en-AU" altLang="en-US" sz="1600" dirty="0">
                <a:solidFill>
                  <a:srgbClr val="FF0000"/>
                </a:solidFill>
                <a:latin typeface="Calibri"/>
                <a:ea typeface="+mn-ea"/>
              </a:rPr>
              <a:t>evaluate SMAP radar and radiometer observations</a:t>
            </a:r>
            <a:r>
              <a:rPr lang="en-AU" altLang="en-US" sz="1600" b="0" dirty="0">
                <a:solidFill>
                  <a:srgbClr val="000000"/>
                </a:solidFill>
                <a:latin typeface="Calibri"/>
                <a:ea typeface="+mn-ea"/>
              </a:rPr>
              <a:t>,</a:t>
            </a:r>
            <a:r>
              <a:rPr lang="en-AU" altLang="en-US" sz="1600" b="0" dirty="0">
                <a:solidFill>
                  <a:srgbClr val="FF0000"/>
                </a:solidFill>
                <a:latin typeface="Calibri"/>
                <a:ea typeface="+mn-ea"/>
              </a:rPr>
              <a:t> </a:t>
            </a:r>
            <a:r>
              <a:rPr lang="en-AU" altLang="en-US" sz="1600" b="0" dirty="0">
                <a:solidFill>
                  <a:srgbClr val="000000"/>
                </a:solidFill>
                <a:latin typeface="Calibri"/>
                <a:ea typeface="+mn-ea"/>
              </a:rPr>
              <a:t>inter-compare between airborne, SMAP, Aquarius, and SMOS radiometer and radar observations, </a:t>
            </a:r>
            <a:r>
              <a:rPr lang="en-AU" altLang="en-US" sz="1600" dirty="0">
                <a:solidFill>
                  <a:srgbClr val="FF0000"/>
                </a:solidFill>
                <a:latin typeface="Calibri"/>
                <a:ea typeface="+mn-ea"/>
              </a:rPr>
              <a:t>validate SMAP SM_P, SM_A, SM_AP retrieval algorithms using airborne soil moisture retrieval results (</a:t>
            </a:r>
            <a:r>
              <a:rPr lang="en-AU" altLang="en-US" sz="1600" dirty="0" err="1">
                <a:solidFill>
                  <a:srgbClr val="FF0000"/>
                </a:solidFill>
                <a:latin typeface="Calibri"/>
                <a:ea typeface="+mn-ea"/>
              </a:rPr>
              <a:t>SMAPEx</a:t>
            </a:r>
            <a:r>
              <a:rPr lang="en-AU" altLang="en-US" sz="1600" dirty="0">
                <a:solidFill>
                  <a:srgbClr val="FF0000"/>
                </a:solidFill>
                <a:latin typeface="Calibri"/>
                <a:ea typeface="+mn-ea"/>
              </a:rPr>
              <a:t>) and monitoring network (</a:t>
            </a:r>
            <a:r>
              <a:rPr lang="en-AU" altLang="en-US" sz="1600" dirty="0" err="1">
                <a:solidFill>
                  <a:srgbClr val="FF0000"/>
                </a:solidFill>
                <a:latin typeface="Calibri"/>
                <a:ea typeface="+mn-ea"/>
              </a:rPr>
              <a:t>OzNet</a:t>
            </a:r>
            <a:r>
              <a:rPr lang="en-AU" altLang="en-US" sz="1600" dirty="0">
                <a:solidFill>
                  <a:srgbClr val="FF0000"/>
                </a:solidFill>
                <a:latin typeface="Calibri"/>
                <a:ea typeface="+mn-ea"/>
              </a:rPr>
              <a:t> </a:t>
            </a:r>
            <a:r>
              <a:rPr lang="en-AU" altLang="en-US" sz="1600" dirty="0">
                <a:solidFill>
                  <a:srgbClr val="FF0000"/>
                </a:solidFill>
                <a:latin typeface="Calibri"/>
                <a:ea typeface="+mn-ea"/>
                <a:hlinkClick r:id="rId6"/>
              </a:rPr>
              <a:t>http://www.oznet.org.au</a:t>
            </a:r>
            <a:r>
              <a:rPr lang="en-AU" altLang="en-US" sz="1600" dirty="0">
                <a:solidFill>
                  <a:srgbClr val="FF0000"/>
                </a:solidFill>
                <a:latin typeface="Calibri"/>
                <a:ea typeface="+mn-ea"/>
              </a:rPr>
              <a:t>)</a:t>
            </a:r>
            <a:r>
              <a:rPr lang="en-AU" altLang="en-US" sz="1600" b="0" dirty="0">
                <a:solidFill>
                  <a:srgbClr val="000000"/>
                </a:solidFill>
                <a:latin typeface="Calibri"/>
                <a:ea typeface="+mn-ea"/>
              </a:rPr>
              <a:t>, and develop/test alternative spatial enhancement algorithms.</a:t>
            </a:r>
          </a:p>
        </p:txBody>
      </p:sp>
      <p:sp>
        <p:nvSpPr>
          <p:cNvPr id="22" name="TextBox 21"/>
          <p:cNvSpPr txBox="1"/>
          <p:nvPr/>
        </p:nvSpPr>
        <p:spPr>
          <a:xfrm>
            <a:off x="3819525" y="1233271"/>
            <a:ext cx="3216275" cy="307975"/>
          </a:xfrm>
          <a:prstGeom prst="rect">
            <a:avLst/>
          </a:prstGeom>
          <a:noFill/>
        </p:spPr>
        <p:txBody>
          <a:bodyPr wrap="none">
            <a:spAutoFit/>
          </a:bodyPr>
          <a:lstStyle/>
          <a:p>
            <a:pPr algn="ctr" defTabSz="457200" eaLnBrk="1" fontAlgn="auto" hangingPunct="1">
              <a:spcBef>
                <a:spcPts val="0"/>
              </a:spcBef>
              <a:spcAft>
                <a:spcPts val="0"/>
              </a:spcAft>
              <a:defRPr/>
            </a:pPr>
            <a:r>
              <a:rPr lang="en-US" sz="1400" dirty="0">
                <a:solidFill>
                  <a:srgbClr val="000000"/>
                </a:solidFill>
                <a:latin typeface="Calibri"/>
                <a:ea typeface="+mn-ea"/>
              </a:rPr>
              <a:t>Soil Moisture Active and Passive satellite</a:t>
            </a:r>
          </a:p>
        </p:txBody>
      </p:sp>
      <p:sp>
        <p:nvSpPr>
          <p:cNvPr id="10" name="Shape 3"/>
          <p:cNvSpPr/>
          <p:nvPr/>
        </p:nvSpPr>
        <p:spPr>
          <a:xfrm>
            <a:off x="2130871" y="190714"/>
            <a:ext cx="2638523" cy="69249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defTabSz="914400">
              <a:defRPr>
                <a:solidFill>
                  <a:srgbClr val="000000"/>
                </a:solidFill>
              </a:defRPr>
            </a:pPr>
            <a:r>
              <a:rPr lang="en-AU" sz="1500" dirty="0" smtClean="0">
                <a:solidFill>
                  <a:srgbClr val="FFFFFF"/>
                </a:solidFill>
                <a:latin typeface="Proxima Nova Regular"/>
                <a:ea typeface="Proxima Nova Regular"/>
                <a:cs typeface="Proxima Nova Regular"/>
                <a:sym typeface="Proxima Nova Regular"/>
              </a:rPr>
              <a:t>Geoscience Australia</a:t>
            </a:r>
            <a:endParaRPr sz="1500" dirty="0">
              <a:solidFill>
                <a:srgbClr val="FFFFFF"/>
              </a:solidFill>
              <a:latin typeface="Proxima Nova Regular"/>
              <a:ea typeface="Proxima Nova Regular"/>
              <a:cs typeface="Proxima Nova Regular"/>
              <a:sym typeface="Proxima Nova Regular"/>
            </a:endParaRPr>
          </a:p>
          <a:p>
            <a:pPr lvl="0" defTabSz="914400">
              <a:defRPr>
                <a:solidFill>
                  <a:srgbClr val="000000"/>
                </a:solidFill>
              </a:defRPr>
            </a:pPr>
            <a:r>
              <a:rPr lang="en-US" sz="1500" dirty="0" smtClean="0">
                <a:solidFill>
                  <a:srgbClr val="FFFFFF"/>
                </a:solidFill>
                <a:latin typeface="Proxima Nova Regular"/>
                <a:ea typeface="Proxima Nova Regular"/>
                <a:cs typeface="Proxima Nova Regular"/>
                <a:sym typeface="Proxima Nova Regular"/>
              </a:rPr>
              <a:t>Report on Cal/Val Activities</a:t>
            </a:r>
            <a:r>
              <a:rPr sz="1500" dirty="0">
                <a:solidFill>
                  <a:srgbClr val="FFFFFF"/>
                </a:solidFill>
                <a:latin typeface="Proxima Nova Regular"/>
                <a:ea typeface="Proxima Nova Regular"/>
                <a:cs typeface="Proxima Nova Regular"/>
                <a:sym typeface="Proxima Nova Regular"/>
              </a:rPr>
              <a:t/>
            </a:r>
            <a:br>
              <a:rPr sz="1500" dirty="0">
                <a:solidFill>
                  <a:srgbClr val="FFFFFF"/>
                </a:solidFill>
                <a:latin typeface="Proxima Nova Regular"/>
                <a:ea typeface="Proxima Nova Regular"/>
                <a:cs typeface="Proxima Nova Regular"/>
                <a:sym typeface="Proxima Nova Regular"/>
              </a:rPr>
            </a:br>
            <a:r>
              <a:rPr lang="en-US" sz="1500" dirty="0" smtClean="0">
                <a:solidFill>
                  <a:srgbClr val="FFFFFF"/>
                </a:solidFill>
                <a:latin typeface="Proxima Nova Regular"/>
                <a:ea typeface="Proxima Nova Regular"/>
                <a:cs typeface="Proxima Nova Regular"/>
                <a:sym typeface="Proxima Nova Regular"/>
              </a:rPr>
              <a:t>WGCV Plenary # 42</a:t>
            </a:r>
            <a:endParaRPr sz="1500" dirty="0">
              <a:solidFill>
                <a:srgbClr val="FFFFFF"/>
              </a:solidFill>
              <a:latin typeface="Proxima Nova Regular"/>
              <a:ea typeface="Proxima Nova Regular"/>
              <a:cs typeface="Proxima Nova Regular"/>
              <a:sym typeface="Proxima Nova Regular"/>
            </a:endParaRPr>
          </a:p>
        </p:txBody>
      </p:sp>
    </p:spTree>
    <p:extLst>
      <p:ext uri="{BB962C8B-B14F-4D97-AF65-F5344CB8AC3E}">
        <p14:creationId xmlns:p14="http://schemas.microsoft.com/office/powerpoint/2010/main" val="23441963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u65672\Pictures\Intertidal-8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5166" y="4556972"/>
            <a:ext cx="2803929" cy="193120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u65672\Pictures\WOfS-Gulf-80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30156" y="4571832"/>
            <a:ext cx="2762302" cy="191634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u65672\Pictures\Mangroves-8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4557670"/>
            <a:ext cx="2438400" cy="193852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a:spLocks noGrp="1" noChangeArrowheads="1"/>
          </p:cNvSpPr>
          <p:nvPr>
            <p:ph type="title"/>
          </p:nvPr>
        </p:nvSpPr>
        <p:spPr>
          <a:xfrm>
            <a:off x="228600" y="1143000"/>
            <a:ext cx="6096000" cy="488950"/>
          </a:xfrm>
        </p:spPr>
        <p:txBody>
          <a:bodyPr/>
          <a:lstStyle/>
          <a:p>
            <a:pPr algn="l"/>
            <a:r>
              <a:rPr lang="en-US" sz="2800" dirty="0" smtClean="0">
                <a:solidFill>
                  <a:schemeClr val="tx1"/>
                </a:solidFill>
              </a:rPr>
              <a:t>Digital Earth Australia</a:t>
            </a:r>
            <a:endParaRPr lang="en-US" sz="2800" dirty="0">
              <a:solidFill>
                <a:schemeClr val="tx1"/>
              </a:solidFill>
            </a:endParaRPr>
          </a:p>
        </p:txBody>
      </p:sp>
      <p:sp>
        <p:nvSpPr>
          <p:cNvPr id="2" name="Rectangle 1"/>
          <p:cNvSpPr/>
          <p:nvPr/>
        </p:nvSpPr>
        <p:spPr>
          <a:xfrm>
            <a:off x="228600" y="1676400"/>
            <a:ext cx="8763000" cy="2800767"/>
          </a:xfrm>
          <a:prstGeom prst="rect">
            <a:avLst/>
          </a:prstGeom>
        </p:spPr>
        <p:txBody>
          <a:bodyPr wrap="square">
            <a:spAutoFit/>
          </a:bodyPr>
          <a:lstStyle/>
          <a:p>
            <a:r>
              <a:rPr lang="en-AU" sz="1600" dirty="0" smtClean="0">
                <a:latin typeface="+mn-lt"/>
              </a:rPr>
              <a:t>Australian Government investing $15.3M over two years, in the Digital </a:t>
            </a:r>
            <a:r>
              <a:rPr lang="en-AU" sz="1600" dirty="0">
                <a:latin typeface="+mn-lt"/>
              </a:rPr>
              <a:t>Earth Australia </a:t>
            </a:r>
            <a:r>
              <a:rPr lang="en-AU" sz="1600" dirty="0" smtClean="0">
                <a:latin typeface="+mn-lt"/>
              </a:rPr>
              <a:t>(DEA) initiative at Geoscience Australia</a:t>
            </a:r>
          </a:p>
          <a:p>
            <a:endParaRPr lang="en-AU" sz="1600" dirty="0" smtClean="0">
              <a:latin typeface="+mn-lt"/>
            </a:endParaRPr>
          </a:p>
          <a:p>
            <a:r>
              <a:rPr lang="en-AU" sz="1600" dirty="0" smtClean="0">
                <a:latin typeface="+mn-lt"/>
              </a:rPr>
              <a:t>Builds </a:t>
            </a:r>
            <a:r>
              <a:rPr lang="en-AU" sz="1600" dirty="0">
                <a:latin typeface="+mn-lt"/>
              </a:rPr>
              <a:t>on the </a:t>
            </a:r>
            <a:r>
              <a:rPr lang="en-AU" sz="1600" dirty="0" smtClean="0">
                <a:latin typeface="+mn-lt"/>
              </a:rPr>
              <a:t>Australian </a:t>
            </a:r>
            <a:r>
              <a:rPr lang="en-AU" sz="1600" dirty="0">
                <a:latin typeface="+mn-lt"/>
              </a:rPr>
              <a:t>Geoscience Data </a:t>
            </a:r>
            <a:r>
              <a:rPr lang="en-AU" sz="1600" dirty="0" smtClean="0">
                <a:latin typeface="+mn-lt"/>
              </a:rPr>
              <a:t>Cube - 2016 </a:t>
            </a:r>
            <a:r>
              <a:rPr lang="en-AU" sz="1600" dirty="0">
                <a:latin typeface="+mn-lt"/>
              </a:rPr>
              <a:t>Content Platform of the Year at the Geospatial World Leadership </a:t>
            </a:r>
            <a:r>
              <a:rPr lang="en-AU" sz="1600" dirty="0" smtClean="0">
                <a:latin typeface="+mn-lt"/>
              </a:rPr>
              <a:t>Awards</a:t>
            </a:r>
          </a:p>
          <a:p>
            <a:endParaRPr lang="en-AU" sz="1600" dirty="0" smtClean="0">
              <a:latin typeface="+mn-lt"/>
            </a:endParaRPr>
          </a:p>
          <a:p>
            <a:r>
              <a:rPr lang="en-AU" sz="1600" dirty="0" smtClean="0">
                <a:latin typeface="+mn-lt"/>
              </a:rPr>
              <a:t>Will </a:t>
            </a:r>
            <a:r>
              <a:rPr lang="en-AU" sz="1600" dirty="0">
                <a:latin typeface="+mn-lt"/>
              </a:rPr>
              <a:t>benefit government </a:t>
            </a:r>
            <a:r>
              <a:rPr lang="en-AU" sz="1600" dirty="0" smtClean="0">
                <a:latin typeface="+mn-lt"/>
              </a:rPr>
              <a:t>with information </a:t>
            </a:r>
            <a:r>
              <a:rPr lang="en-AU" sz="1600" dirty="0">
                <a:latin typeface="+mn-lt"/>
              </a:rPr>
              <a:t>on </a:t>
            </a:r>
            <a:r>
              <a:rPr lang="en-AU" sz="1600" dirty="0" smtClean="0">
                <a:latin typeface="+mn-lt"/>
              </a:rPr>
              <a:t>health </a:t>
            </a:r>
            <a:r>
              <a:rPr lang="en-AU" sz="1600" dirty="0">
                <a:latin typeface="+mn-lt"/>
              </a:rPr>
              <a:t>and productivity of Australia’s </a:t>
            </a:r>
            <a:r>
              <a:rPr lang="en-AU" sz="1600" dirty="0" smtClean="0">
                <a:latin typeface="+mn-lt"/>
              </a:rPr>
              <a:t>landscape; enable </a:t>
            </a:r>
            <a:r>
              <a:rPr lang="en-AU" sz="1600" dirty="0">
                <a:latin typeface="+mn-lt"/>
              </a:rPr>
              <a:t>the Australian spatial industry to exploit the full </a:t>
            </a:r>
            <a:r>
              <a:rPr lang="en-AU" sz="1600" dirty="0" smtClean="0">
                <a:latin typeface="+mn-lt"/>
              </a:rPr>
              <a:t>EOS information potential to grow the digital economy</a:t>
            </a:r>
          </a:p>
          <a:p>
            <a:endParaRPr lang="en-AU" sz="1600" dirty="0">
              <a:latin typeface="+mn-lt"/>
            </a:endParaRPr>
          </a:p>
          <a:p>
            <a:r>
              <a:rPr lang="en-AU" sz="1600" dirty="0">
                <a:latin typeface="+mn-lt"/>
              </a:rPr>
              <a:t>F</a:t>
            </a:r>
            <a:r>
              <a:rPr lang="en-AU" sz="1600" dirty="0" smtClean="0">
                <a:latin typeface="+mn-lt"/>
              </a:rPr>
              <a:t>ocus </a:t>
            </a:r>
            <a:r>
              <a:rPr lang="en-AU" sz="1600" dirty="0" smtClean="0">
                <a:latin typeface="+mn-lt"/>
              </a:rPr>
              <a:t>on calibration / validation to support the </a:t>
            </a:r>
            <a:r>
              <a:rPr lang="en-AU" sz="1600" dirty="0" smtClean="0">
                <a:latin typeface="+mn-lt"/>
              </a:rPr>
              <a:t>initiative (QA4EO, WGCV, LPV, GSICS, TERN)</a:t>
            </a:r>
            <a:endParaRPr lang="en-AU" sz="1600" dirty="0">
              <a:latin typeface="+mn-lt"/>
            </a:endParaRPr>
          </a:p>
        </p:txBody>
      </p:sp>
      <p:sp>
        <p:nvSpPr>
          <p:cNvPr id="8" name="Shape 3"/>
          <p:cNvSpPr/>
          <p:nvPr/>
        </p:nvSpPr>
        <p:spPr>
          <a:xfrm>
            <a:off x="2130871" y="190714"/>
            <a:ext cx="2638523" cy="69249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defTabSz="914400">
              <a:defRPr>
                <a:solidFill>
                  <a:srgbClr val="000000"/>
                </a:solidFill>
              </a:defRPr>
            </a:pPr>
            <a:r>
              <a:rPr lang="en-AU" sz="1500" dirty="0" smtClean="0">
                <a:solidFill>
                  <a:srgbClr val="FFFFFF"/>
                </a:solidFill>
                <a:latin typeface="Proxima Nova Regular"/>
                <a:ea typeface="Proxima Nova Regular"/>
                <a:cs typeface="Proxima Nova Regular"/>
                <a:sym typeface="Proxima Nova Regular"/>
              </a:rPr>
              <a:t>Geoscience Australia</a:t>
            </a:r>
            <a:endParaRPr sz="1500" dirty="0">
              <a:solidFill>
                <a:srgbClr val="FFFFFF"/>
              </a:solidFill>
              <a:latin typeface="Proxima Nova Regular"/>
              <a:ea typeface="Proxima Nova Regular"/>
              <a:cs typeface="Proxima Nova Regular"/>
              <a:sym typeface="Proxima Nova Regular"/>
            </a:endParaRPr>
          </a:p>
          <a:p>
            <a:pPr lvl="0" defTabSz="914400">
              <a:defRPr>
                <a:solidFill>
                  <a:srgbClr val="000000"/>
                </a:solidFill>
              </a:defRPr>
            </a:pPr>
            <a:r>
              <a:rPr lang="en-US" sz="1500" dirty="0" smtClean="0">
                <a:solidFill>
                  <a:srgbClr val="FFFFFF"/>
                </a:solidFill>
                <a:latin typeface="Proxima Nova Regular"/>
                <a:ea typeface="Proxima Nova Regular"/>
                <a:cs typeface="Proxima Nova Regular"/>
                <a:sym typeface="Proxima Nova Regular"/>
              </a:rPr>
              <a:t>Report on Cal/Val Activities</a:t>
            </a:r>
            <a:r>
              <a:rPr sz="1500" dirty="0">
                <a:solidFill>
                  <a:srgbClr val="FFFFFF"/>
                </a:solidFill>
                <a:latin typeface="Proxima Nova Regular"/>
                <a:ea typeface="Proxima Nova Regular"/>
                <a:cs typeface="Proxima Nova Regular"/>
                <a:sym typeface="Proxima Nova Regular"/>
              </a:rPr>
              <a:t/>
            </a:r>
            <a:br>
              <a:rPr sz="1500" dirty="0">
                <a:solidFill>
                  <a:srgbClr val="FFFFFF"/>
                </a:solidFill>
                <a:latin typeface="Proxima Nova Regular"/>
                <a:ea typeface="Proxima Nova Regular"/>
                <a:cs typeface="Proxima Nova Regular"/>
                <a:sym typeface="Proxima Nova Regular"/>
              </a:rPr>
            </a:br>
            <a:r>
              <a:rPr lang="en-US" sz="1500" dirty="0" smtClean="0">
                <a:solidFill>
                  <a:srgbClr val="FFFFFF"/>
                </a:solidFill>
                <a:latin typeface="Proxima Nova Regular"/>
                <a:ea typeface="Proxima Nova Regular"/>
                <a:cs typeface="Proxima Nova Regular"/>
                <a:sym typeface="Proxima Nova Regular"/>
              </a:rPr>
              <a:t>WGCV Plenary # 42</a:t>
            </a:r>
            <a:endParaRPr sz="1500" dirty="0">
              <a:solidFill>
                <a:srgbClr val="FFFFFF"/>
              </a:solidFill>
              <a:latin typeface="Proxima Nova Regular"/>
              <a:ea typeface="Proxima Nova Regular"/>
              <a:cs typeface="Proxima Nova Regular"/>
              <a:sym typeface="Proxima Nova Regular"/>
            </a:endParaRPr>
          </a:p>
        </p:txBody>
      </p:sp>
    </p:spTree>
    <p:extLst>
      <p:ext uri="{BB962C8B-B14F-4D97-AF65-F5344CB8AC3E}">
        <p14:creationId xmlns:p14="http://schemas.microsoft.com/office/powerpoint/2010/main" val="2963133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标题 1"/>
          <p:cNvSpPr>
            <a:spLocks noGrp="1"/>
          </p:cNvSpPr>
          <p:nvPr>
            <p:ph type="title"/>
          </p:nvPr>
        </p:nvSpPr>
        <p:spPr bwMode="auto">
          <a:xfrm>
            <a:off x="419470" y="1250522"/>
            <a:ext cx="3962400" cy="51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zh-CN" dirty="0" smtClean="0">
                <a:solidFill>
                  <a:schemeClr val="tx1"/>
                </a:solidFill>
                <a:latin typeface="Arial Narrow" pitchFamily="34" charset="0"/>
                <a:cs typeface="Arial Narrow" pitchFamily="34" charset="0"/>
              </a:rPr>
              <a:t>Key outcomes</a:t>
            </a:r>
            <a:endParaRPr lang="zh-CN" altLang="en-US" dirty="0" smtClean="0">
              <a:solidFill>
                <a:schemeClr val="tx1"/>
              </a:solidFill>
              <a:latin typeface="Arial Narrow" pitchFamily="34" charset="0"/>
              <a:cs typeface="Arial Narrow" pitchFamily="34" charset="0"/>
            </a:endParaRPr>
          </a:p>
        </p:txBody>
      </p:sp>
      <p:pic>
        <p:nvPicPr>
          <p:cNvPr id="15872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1250522"/>
            <a:ext cx="5080000" cy="4828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8724" name="Picture 3" descr="Figure7_P"/>
          <p:cNvPicPr>
            <a:picLocks noChangeAspect="1" noChangeArrowheads="1"/>
          </p:cNvPicPr>
          <p:nvPr/>
        </p:nvPicPr>
        <p:blipFill>
          <a:blip r:embed="rId4" cstate="print">
            <a:extLst>
              <a:ext uri="{28A0092B-C50C-407E-A947-70E740481C1C}">
                <a14:useLocalDpi xmlns:a14="http://schemas.microsoft.com/office/drawing/2010/main" val="0"/>
              </a:ext>
            </a:extLst>
          </a:blip>
          <a:srcRect t="11423" b="7060"/>
          <a:stretch>
            <a:fillRect/>
          </a:stretch>
        </p:blipFill>
        <p:spPr bwMode="auto">
          <a:xfrm>
            <a:off x="530224" y="1814680"/>
            <a:ext cx="1984376" cy="2161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5" name="Picture 4" descr="PlotSigma_PLIS_SMAP"/>
          <p:cNvPicPr>
            <a:picLocks noChangeAspect="1" noChangeArrowheads="1"/>
          </p:cNvPicPr>
          <p:nvPr/>
        </p:nvPicPr>
        <p:blipFill>
          <a:blip r:embed="rId5" cstate="print">
            <a:extLst>
              <a:ext uri="{28A0092B-C50C-407E-A947-70E740481C1C}">
                <a14:useLocalDpi xmlns:a14="http://schemas.microsoft.com/office/drawing/2010/main" val="0"/>
              </a:ext>
            </a:extLst>
          </a:blip>
          <a:srcRect t="11826" b="6490"/>
          <a:stretch>
            <a:fillRect/>
          </a:stretch>
        </p:blipFill>
        <p:spPr bwMode="auto">
          <a:xfrm>
            <a:off x="457200" y="4056062"/>
            <a:ext cx="2079969" cy="22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hape 3"/>
          <p:cNvSpPr/>
          <p:nvPr/>
        </p:nvSpPr>
        <p:spPr>
          <a:xfrm>
            <a:off x="2130871" y="190714"/>
            <a:ext cx="2638523" cy="69249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defTabSz="914400">
              <a:defRPr>
                <a:solidFill>
                  <a:srgbClr val="000000"/>
                </a:solidFill>
              </a:defRPr>
            </a:pPr>
            <a:r>
              <a:rPr lang="en-AU" sz="1500" dirty="0" smtClean="0">
                <a:solidFill>
                  <a:srgbClr val="FFFFFF"/>
                </a:solidFill>
                <a:latin typeface="Proxima Nova Regular"/>
                <a:ea typeface="Proxima Nova Regular"/>
                <a:cs typeface="Proxima Nova Regular"/>
                <a:sym typeface="Proxima Nova Regular"/>
              </a:rPr>
              <a:t>Geoscience Australia</a:t>
            </a:r>
            <a:endParaRPr sz="1500" dirty="0">
              <a:solidFill>
                <a:srgbClr val="FFFFFF"/>
              </a:solidFill>
              <a:latin typeface="Proxima Nova Regular"/>
              <a:ea typeface="Proxima Nova Regular"/>
              <a:cs typeface="Proxima Nova Regular"/>
              <a:sym typeface="Proxima Nova Regular"/>
            </a:endParaRPr>
          </a:p>
          <a:p>
            <a:pPr lvl="0" defTabSz="914400">
              <a:defRPr>
                <a:solidFill>
                  <a:srgbClr val="000000"/>
                </a:solidFill>
              </a:defRPr>
            </a:pPr>
            <a:r>
              <a:rPr lang="en-US" sz="1500" dirty="0" smtClean="0">
                <a:solidFill>
                  <a:srgbClr val="FFFFFF"/>
                </a:solidFill>
                <a:latin typeface="Proxima Nova Regular"/>
                <a:ea typeface="Proxima Nova Regular"/>
                <a:cs typeface="Proxima Nova Regular"/>
                <a:sym typeface="Proxima Nova Regular"/>
              </a:rPr>
              <a:t>Report on Cal/Val Activities</a:t>
            </a:r>
            <a:r>
              <a:rPr sz="1500" dirty="0">
                <a:solidFill>
                  <a:srgbClr val="FFFFFF"/>
                </a:solidFill>
                <a:latin typeface="Proxima Nova Regular"/>
                <a:ea typeface="Proxima Nova Regular"/>
                <a:cs typeface="Proxima Nova Regular"/>
                <a:sym typeface="Proxima Nova Regular"/>
              </a:rPr>
              <a:t/>
            </a:r>
            <a:br>
              <a:rPr sz="1500" dirty="0">
                <a:solidFill>
                  <a:srgbClr val="FFFFFF"/>
                </a:solidFill>
                <a:latin typeface="Proxima Nova Regular"/>
                <a:ea typeface="Proxima Nova Regular"/>
                <a:cs typeface="Proxima Nova Regular"/>
                <a:sym typeface="Proxima Nova Regular"/>
              </a:rPr>
            </a:br>
            <a:r>
              <a:rPr lang="en-US" sz="1500" dirty="0" smtClean="0">
                <a:solidFill>
                  <a:srgbClr val="FFFFFF"/>
                </a:solidFill>
                <a:latin typeface="Proxima Nova Regular"/>
                <a:ea typeface="Proxima Nova Regular"/>
                <a:cs typeface="Proxima Nova Regular"/>
                <a:sym typeface="Proxima Nova Regular"/>
              </a:rPr>
              <a:t>WGCV Plenary # 42</a:t>
            </a:r>
            <a:endParaRPr sz="1500" dirty="0">
              <a:solidFill>
                <a:srgbClr val="FFFFFF"/>
              </a:solidFill>
              <a:latin typeface="Proxima Nova Regular"/>
              <a:ea typeface="Proxima Nova Regular"/>
              <a:cs typeface="Proxima Nova Regular"/>
              <a:sym typeface="Proxima Nova Regular"/>
            </a:endParaRPr>
          </a:p>
        </p:txBody>
      </p:sp>
    </p:spTree>
    <p:extLst>
      <p:ext uri="{BB962C8B-B14F-4D97-AF65-F5344CB8AC3E}">
        <p14:creationId xmlns:p14="http://schemas.microsoft.com/office/powerpoint/2010/main" val="41047518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56127" y="1219200"/>
            <a:ext cx="5598573" cy="746125"/>
          </a:xfrm>
          <a:prstGeom prst="rect">
            <a:avLst/>
          </a:prstGeom>
        </p:spPr>
        <p:txBody>
          <a:bodyPr anchor="ctr">
            <a:norm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defTabSz="457200" eaLnBrk="1" hangingPunct="1">
              <a:defRPr/>
            </a:pPr>
            <a:r>
              <a:rPr lang="en-US" altLang="en-US" sz="2000" b="0" dirty="0" smtClean="0">
                <a:solidFill>
                  <a:srgbClr val="004F8C"/>
                </a:solidFill>
                <a:latin typeface="Gill Sans"/>
                <a:ea typeface="Gill Sans"/>
                <a:cs typeface="Gill Sans"/>
              </a:rPr>
              <a:t>EO Calibration &amp; Validation in Tasmania – 2017</a:t>
            </a:r>
          </a:p>
          <a:p>
            <a:pPr defTabSz="457200" eaLnBrk="1" hangingPunct="1">
              <a:defRPr/>
            </a:pPr>
            <a:r>
              <a:rPr lang="en-US" altLang="en-US" sz="1100" b="0" dirty="0" smtClean="0">
                <a:solidFill>
                  <a:srgbClr val="004F8C"/>
                </a:solidFill>
                <a:latin typeface="Gill Sans"/>
                <a:ea typeface="Gill Sans"/>
                <a:cs typeface="Gill Sans"/>
              </a:rPr>
              <a:t>Lindsay Mitchell, et. al.</a:t>
            </a:r>
            <a:endParaRPr lang="en-AU" altLang="en-US" sz="1100" b="0" dirty="0">
              <a:solidFill>
                <a:srgbClr val="004F8C"/>
              </a:solidFill>
              <a:latin typeface="Gill Sans"/>
              <a:ea typeface="Gill Sans"/>
              <a:cs typeface="Gill Sans"/>
            </a:endParaRPr>
          </a:p>
        </p:txBody>
      </p:sp>
      <p:sp>
        <p:nvSpPr>
          <p:cNvPr id="5124" name="TextBox 6"/>
          <p:cNvSpPr txBox="1">
            <a:spLocks noChangeArrowheads="1"/>
          </p:cNvSpPr>
          <p:nvPr/>
        </p:nvSpPr>
        <p:spPr bwMode="auto">
          <a:xfrm>
            <a:off x="263525" y="6118225"/>
            <a:ext cx="38957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defTabSz="457200" eaLnBrk="1" hangingPunct="1">
              <a:defRPr/>
            </a:pPr>
            <a:r>
              <a:rPr lang="en-AU" altLang="en-US" sz="1200" b="0" dirty="0" smtClean="0">
                <a:solidFill>
                  <a:prstClr val="white"/>
                </a:solidFill>
                <a:ea typeface="+mn-ea"/>
                <a:cs typeface="Arial" pitchFamily="34" charset="0"/>
              </a:rPr>
              <a:t>Tasmanian EO Calibration &amp; Validation activities</a:t>
            </a:r>
            <a:endParaRPr lang="en-AU" altLang="en-US" sz="1200" b="0" dirty="0">
              <a:solidFill>
                <a:prstClr val="white"/>
              </a:solidFill>
              <a:ea typeface="+mn-ea"/>
              <a:cs typeface="Arial" pitchFamily="34" charset="0"/>
            </a:endParaRPr>
          </a:p>
        </p:txBody>
      </p:sp>
      <p:sp>
        <p:nvSpPr>
          <p:cNvPr id="4" name="TextBox 3"/>
          <p:cNvSpPr txBox="1"/>
          <p:nvPr/>
        </p:nvSpPr>
        <p:spPr>
          <a:xfrm>
            <a:off x="263525" y="1887538"/>
            <a:ext cx="5591175" cy="3446462"/>
          </a:xfrm>
          <a:prstGeom prst="rect">
            <a:avLst/>
          </a:prstGeom>
          <a:noFill/>
        </p:spPr>
        <p:txBody>
          <a:bodyPr>
            <a:spAutoFit/>
          </a:bodyPr>
          <a:lstStyle/>
          <a:p>
            <a:pPr marL="285750" indent="-285750" defTabSz="457200" eaLnBrk="1" hangingPunct="1">
              <a:spcBef>
                <a:spcPts val="600"/>
              </a:spcBef>
              <a:buFont typeface="Arial" panose="020B0604020202020204" pitchFamily="34" charset="0"/>
              <a:buChar char="•"/>
              <a:defRPr/>
            </a:pPr>
            <a:r>
              <a:rPr lang="en-US" sz="1600" dirty="0">
                <a:solidFill>
                  <a:prstClr val="black"/>
                </a:solidFill>
                <a:latin typeface="Calibri" pitchFamily="34" charset="0"/>
                <a:ea typeface="+mn-ea"/>
                <a:cs typeface="Arial" pitchFamily="34" charset="0"/>
              </a:rPr>
              <a:t>67</a:t>
            </a:r>
            <a:r>
              <a:rPr lang="en-US" sz="1600" b="0" dirty="0">
                <a:solidFill>
                  <a:prstClr val="black"/>
                </a:solidFill>
                <a:latin typeface="Calibri" pitchFamily="34" charset="0"/>
                <a:ea typeface="+mn-ea"/>
                <a:cs typeface="Arial" pitchFamily="34" charset="0"/>
              </a:rPr>
              <a:t> star transect field sites have been collected within Tasmania as part of the Land Cover Program. The majority of sites (61) have been in non-forested environments and a focus on forested sites (particularly high canopy cover) sites has been identified for future campaigns. All data is publicly available via the </a:t>
            </a:r>
            <a:r>
              <a:rPr lang="en-US" sz="1600" b="0" dirty="0" err="1">
                <a:solidFill>
                  <a:prstClr val="black"/>
                </a:solidFill>
                <a:latin typeface="Calibri" pitchFamily="34" charset="0"/>
                <a:ea typeface="+mn-ea"/>
                <a:cs typeface="Arial" pitchFamily="34" charset="0"/>
              </a:rPr>
              <a:t>AusCover</a:t>
            </a:r>
            <a:r>
              <a:rPr lang="en-US" sz="1600" b="0" dirty="0">
                <a:solidFill>
                  <a:prstClr val="black"/>
                </a:solidFill>
                <a:latin typeface="Calibri" pitchFamily="34" charset="0"/>
                <a:ea typeface="+mn-ea"/>
                <a:cs typeface="Arial" pitchFamily="34" charset="0"/>
              </a:rPr>
              <a:t> website.</a:t>
            </a:r>
          </a:p>
          <a:p>
            <a:pPr marL="285750" indent="-285750" defTabSz="457200" eaLnBrk="1" hangingPunct="1">
              <a:spcBef>
                <a:spcPts val="600"/>
              </a:spcBef>
              <a:buFont typeface="Arial" panose="020B0604020202020204" pitchFamily="34" charset="0"/>
              <a:buChar char="•"/>
              <a:defRPr/>
            </a:pPr>
            <a:r>
              <a:rPr lang="en-US" sz="1600" b="0" dirty="0">
                <a:solidFill>
                  <a:prstClr val="black"/>
                </a:solidFill>
                <a:latin typeface="Calibri" pitchFamily="34" charset="0"/>
                <a:ea typeface="+mn-ea"/>
                <a:cs typeface="Arial" pitchFamily="34" charset="0"/>
              </a:rPr>
              <a:t>At least 10 -15 new star transects are planned for each summer with a spread across all vegetation communities (alpine to coastal).</a:t>
            </a:r>
          </a:p>
          <a:p>
            <a:pPr marL="285750" indent="-285750" defTabSz="457200" eaLnBrk="1" hangingPunct="1">
              <a:spcBef>
                <a:spcPts val="600"/>
              </a:spcBef>
              <a:buFont typeface="Arial" panose="020B0604020202020204" pitchFamily="34" charset="0"/>
              <a:buChar char="•"/>
              <a:defRPr/>
            </a:pPr>
            <a:r>
              <a:rPr lang="en-US" sz="1600" b="0" dirty="0">
                <a:solidFill>
                  <a:prstClr val="black"/>
                </a:solidFill>
                <a:latin typeface="Calibri" pitchFamily="34" charset="0"/>
                <a:ea typeface="+mn-ea"/>
                <a:cs typeface="Arial" pitchFamily="34" charset="0"/>
              </a:rPr>
              <a:t>Available LiDAR coverage for the state has recently been expanded through the acquisition of data commissioned by Forestry Tasmania. This data will also be explored and shared for validation purposes. </a:t>
            </a:r>
          </a:p>
        </p:txBody>
      </p:sp>
      <p:sp>
        <p:nvSpPr>
          <p:cNvPr id="8" name="TextBox 7"/>
          <p:cNvSpPr txBox="1"/>
          <p:nvPr/>
        </p:nvSpPr>
        <p:spPr>
          <a:xfrm>
            <a:off x="218397" y="5331041"/>
            <a:ext cx="8656638" cy="584200"/>
          </a:xfrm>
          <a:prstGeom prst="rect">
            <a:avLst/>
          </a:prstGeom>
          <a:noFill/>
        </p:spPr>
        <p:txBody>
          <a:bodyPr>
            <a:spAutoFit/>
          </a:bodyPr>
          <a:lstStyle/>
          <a:p>
            <a:pPr marL="285750" indent="-285750" defTabSz="457200" eaLnBrk="1" hangingPunct="1">
              <a:spcBef>
                <a:spcPts val="600"/>
              </a:spcBef>
              <a:buFont typeface="Arial" panose="020B0604020202020204" pitchFamily="34" charset="0"/>
              <a:buChar char="•"/>
              <a:defRPr/>
            </a:pPr>
            <a:r>
              <a:rPr lang="en-US" sz="1600" b="0" dirty="0">
                <a:solidFill>
                  <a:prstClr val="black"/>
                </a:solidFill>
                <a:latin typeface="Calibri" pitchFamily="34" charset="0"/>
                <a:ea typeface="+mn-ea"/>
                <a:cs typeface="Arial" pitchFamily="34" charset="0"/>
              </a:rPr>
              <a:t>A collaborative arrangement is currently been progressed with the University of Tasmania to further research into UAS technology as a means of EO validation. </a:t>
            </a:r>
            <a:endParaRPr lang="en-AU" sz="1600" b="0" dirty="0">
              <a:solidFill>
                <a:prstClr val="black"/>
              </a:solidFill>
              <a:latin typeface="Calibri" pitchFamily="34" charset="0"/>
              <a:ea typeface="+mn-ea"/>
              <a:cs typeface="Arial" pitchFamily="34" charset="0"/>
            </a:endParaRPr>
          </a:p>
        </p:txBody>
      </p:sp>
      <p:pic>
        <p:nvPicPr>
          <p:cNvPr id="16487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2200" y="1308889"/>
            <a:ext cx="2747963" cy="290592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Shape 3"/>
          <p:cNvSpPr/>
          <p:nvPr/>
        </p:nvSpPr>
        <p:spPr>
          <a:xfrm>
            <a:off x="2130871" y="190714"/>
            <a:ext cx="2638523" cy="69249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defTabSz="914400">
              <a:defRPr>
                <a:solidFill>
                  <a:srgbClr val="000000"/>
                </a:solidFill>
              </a:defRPr>
            </a:pPr>
            <a:r>
              <a:rPr lang="en-AU" sz="1500" dirty="0" smtClean="0">
                <a:solidFill>
                  <a:srgbClr val="FFFFFF"/>
                </a:solidFill>
                <a:latin typeface="Proxima Nova Regular"/>
                <a:ea typeface="Proxima Nova Regular"/>
                <a:cs typeface="Proxima Nova Regular"/>
                <a:sym typeface="Proxima Nova Regular"/>
              </a:rPr>
              <a:t>Geoscience Australia</a:t>
            </a:r>
            <a:endParaRPr sz="1500" dirty="0">
              <a:solidFill>
                <a:srgbClr val="FFFFFF"/>
              </a:solidFill>
              <a:latin typeface="Proxima Nova Regular"/>
              <a:ea typeface="Proxima Nova Regular"/>
              <a:cs typeface="Proxima Nova Regular"/>
              <a:sym typeface="Proxima Nova Regular"/>
            </a:endParaRPr>
          </a:p>
          <a:p>
            <a:pPr lvl="0" defTabSz="914400">
              <a:defRPr>
                <a:solidFill>
                  <a:srgbClr val="000000"/>
                </a:solidFill>
              </a:defRPr>
            </a:pPr>
            <a:r>
              <a:rPr lang="en-US" sz="1500" dirty="0" smtClean="0">
                <a:solidFill>
                  <a:srgbClr val="FFFFFF"/>
                </a:solidFill>
                <a:latin typeface="Proxima Nova Regular"/>
                <a:ea typeface="Proxima Nova Regular"/>
                <a:cs typeface="Proxima Nova Regular"/>
                <a:sym typeface="Proxima Nova Regular"/>
              </a:rPr>
              <a:t>Report on Cal/Val Activities</a:t>
            </a:r>
            <a:r>
              <a:rPr sz="1500" dirty="0">
                <a:solidFill>
                  <a:srgbClr val="FFFFFF"/>
                </a:solidFill>
                <a:latin typeface="Proxima Nova Regular"/>
                <a:ea typeface="Proxima Nova Regular"/>
                <a:cs typeface="Proxima Nova Regular"/>
                <a:sym typeface="Proxima Nova Regular"/>
              </a:rPr>
              <a:t/>
            </a:r>
            <a:br>
              <a:rPr sz="1500" dirty="0">
                <a:solidFill>
                  <a:srgbClr val="FFFFFF"/>
                </a:solidFill>
                <a:latin typeface="Proxima Nova Regular"/>
                <a:ea typeface="Proxima Nova Regular"/>
                <a:cs typeface="Proxima Nova Regular"/>
                <a:sym typeface="Proxima Nova Regular"/>
              </a:rPr>
            </a:br>
            <a:r>
              <a:rPr lang="en-US" sz="1500" dirty="0" smtClean="0">
                <a:solidFill>
                  <a:srgbClr val="FFFFFF"/>
                </a:solidFill>
                <a:latin typeface="Proxima Nova Regular"/>
                <a:ea typeface="Proxima Nova Regular"/>
                <a:cs typeface="Proxima Nova Regular"/>
                <a:sym typeface="Proxima Nova Regular"/>
              </a:rPr>
              <a:t>WGCV Plenary # 42</a:t>
            </a:r>
            <a:endParaRPr sz="1500" dirty="0">
              <a:solidFill>
                <a:srgbClr val="FFFFFF"/>
              </a:solidFill>
              <a:latin typeface="Proxima Nova Regular"/>
              <a:ea typeface="Proxima Nova Regular"/>
              <a:cs typeface="Proxima Nova Regular"/>
              <a:sym typeface="Proxima Nova Regular"/>
            </a:endParaRPr>
          </a:p>
        </p:txBody>
      </p:sp>
    </p:spTree>
    <p:extLst>
      <p:ext uri="{BB962C8B-B14F-4D97-AF65-F5344CB8AC3E}">
        <p14:creationId xmlns:p14="http://schemas.microsoft.com/office/powerpoint/2010/main" val="31727967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el 1"/>
          <p:cNvSpPr>
            <a:spLocks noGrp="1"/>
          </p:cNvSpPr>
          <p:nvPr>
            <p:ph type="title"/>
          </p:nvPr>
        </p:nvSpPr>
        <p:spPr>
          <a:xfrm>
            <a:off x="228600" y="1295400"/>
            <a:ext cx="7543800" cy="457200"/>
          </a:xfrm>
        </p:spPr>
        <p:txBody>
          <a:bodyPr/>
          <a:lstStyle/>
          <a:p>
            <a:pPr algn="l" eaLnBrk="1" hangingPunct="1"/>
            <a:r>
              <a:rPr lang="en-GB" altLang="en-US" sz="2000" dirty="0" smtClean="0">
                <a:solidFill>
                  <a:schemeClr val="tx1"/>
                </a:solidFill>
              </a:rPr>
              <a:t>Results of the first SIF UAS test </a:t>
            </a:r>
            <a:r>
              <a:rPr lang="en-GB" altLang="en-US" sz="2000" dirty="0" smtClean="0">
                <a:solidFill>
                  <a:schemeClr val="tx1"/>
                </a:solidFill>
              </a:rPr>
              <a:t>flight             </a:t>
            </a:r>
            <a:r>
              <a:rPr lang="en-GB" altLang="en-US" sz="1200" dirty="0" smtClean="0">
                <a:solidFill>
                  <a:schemeClr val="tx1"/>
                </a:solidFill>
              </a:rPr>
              <a:t>Arko </a:t>
            </a:r>
            <a:r>
              <a:rPr lang="en-GB" altLang="en-US" sz="1200" dirty="0" err="1" smtClean="0">
                <a:solidFill>
                  <a:schemeClr val="tx1"/>
                </a:solidFill>
              </a:rPr>
              <a:t>Lucier</a:t>
            </a:r>
            <a:r>
              <a:rPr lang="en-GB" altLang="en-US" sz="1200" dirty="0" smtClean="0">
                <a:solidFill>
                  <a:schemeClr val="tx1"/>
                </a:solidFill>
              </a:rPr>
              <a:t> et al</a:t>
            </a:r>
            <a:endParaRPr lang="en-GB" altLang="en-US" sz="1200" dirty="0" smtClean="0">
              <a:solidFill>
                <a:schemeClr val="tx1"/>
              </a:solidFill>
            </a:endParaRPr>
          </a:p>
        </p:txBody>
      </p:sp>
      <p:pic>
        <p:nvPicPr>
          <p:cNvPr id="166915" name="Inhaltsplatzhalter 6"/>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481263" y="1847850"/>
            <a:ext cx="5156200" cy="4171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943350" y="5688013"/>
            <a:ext cx="2287588" cy="369887"/>
          </a:xfrm>
          <a:prstGeom prst="rect">
            <a:avLst/>
          </a:prstGeom>
          <a:noFill/>
        </p:spPr>
        <p:txBody>
          <a:bodyPr wrap="none">
            <a:spAutoFit/>
          </a:bodyPr>
          <a:lstStyle/>
          <a:p>
            <a:pPr defTabSz="685800" eaLnBrk="1" fontAlgn="auto" hangingPunct="1">
              <a:spcBef>
                <a:spcPts val="0"/>
              </a:spcBef>
              <a:spcAft>
                <a:spcPts val="0"/>
              </a:spcAft>
              <a:defRPr/>
            </a:pPr>
            <a:r>
              <a:rPr lang="en-AU" b="0" dirty="0">
                <a:solidFill>
                  <a:prstClr val="black"/>
                </a:solidFill>
                <a:latin typeface="Calibri" panose="020F0502020204030204"/>
                <a:ea typeface="+mn-ea"/>
              </a:rPr>
              <a:t>Source: Juliane Bendig</a:t>
            </a:r>
          </a:p>
        </p:txBody>
      </p:sp>
      <p:sp>
        <p:nvSpPr>
          <p:cNvPr id="5" name="Shape 3"/>
          <p:cNvSpPr/>
          <p:nvPr/>
        </p:nvSpPr>
        <p:spPr>
          <a:xfrm>
            <a:off x="2130871" y="190714"/>
            <a:ext cx="2638523" cy="69249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defTabSz="914400">
              <a:defRPr>
                <a:solidFill>
                  <a:srgbClr val="000000"/>
                </a:solidFill>
              </a:defRPr>
            </a:pPr>
            <a:r>
              <a:rPr lang="en-AU" sz="1500" dirty="0" smtClean="0">
                <a:solidFill>
                  <a:srgbClr val="FFFFFF"/>
                </a:solidFill>
                <a:latin typeface="Proxima Nova Regular"/>
                <a:ea typeface="Proxima Nova Regular"/>
                <a:cs typeface="Proxima Nova Regular"/>
                <a:sym typeface="Proxima Nova Regular"/>
              </a:rPr>
              <a:t>Geoscience Australia</a:t>
            </a:r>
            <a:endParaRPr sz="1500" dirty="0">
              <a:solidFill>
                <a:srgbClr val="FFFFFF"/>
              </a:solidFill>
              <a:latin typeface="Proxima Nova Regular"/>
              <a:ea typeface="Proxima Nova Regular"/>
              <a:cs typeface="Proxima Nova Regular"/>
              <a:sym typeface="Proxima Nova Regular"/>
            </a:endParaRPr>
          </a:p>
          <a:p>
            <a:pPr lvl="0" defTabSz="914400">
              <a:defRPr>
                <a:solidFill>
                  <a:srgbClr val="000000"/>
                </a:solidFill>
              </a:defRPr>
            </a:pPr>
            <a:r>
              <a:rPr lang="en-US" sz="1500" dirty="0" smtClean="0">
                <a:solidFill>
                  <a:srgbClr val="FFFFFF"/>
                </a:solidFill>
                <a:latin typeface="Proxima Nova Regular"/>
                <a:ea typeface="Proxima Nova Regular"/>
                <a:cs typeface="Proxima Nova Regular"/>
                <a:sym typeface="Proxima Nova Regular"/>
              </a:rPr>
              <a:t>Report on Cal/Val Activities</a:t>
            </a:r>
            <a:r>
              <a:rPr sz="1500" dirty="0">
                <a:solidFill>
                  <a:srgbClr val="FFFFFF"/>
                </a:solidFill>
                <a:latin typeface="Proxima Nova Regular"/>
                <a:ea typeface="Proxima Nova Regular"/>
                <a:cs typeface="Proxima Nova Regular"/>
                <a:sym typeface="Proxima Nova Regular"/>
              </a:rPr>
              <a:t/>
            </a:r>
            <a:br>
              <a:rPr sz="1500" dirty="0">
                <a:solidFill>
                  <a:srgbClr val="FFFFFF"/>
                </a:solidFill>
                <a:latin typeface="Proxima Nova Regular"/>
                <a:ea typeface="Proxima Nova Regular"/>
                <a:cs typeface="Proxima Nova Regular"/>
                <a:sym typeface="Proxima Nova Regular"/>
              </a:rPr>
            </a:br>
            <a:r>
              <a:rPr lang="en-US" sz="1500" dirty="0" smtClean="0">
                <a:solidFill>
                  <a:srgbClr val="FFFFFF"/>
                </a:solidFill>
                <a:latin typeface="Proxima Nova Regular"/>
                <a:ea typeface="Proxima Nova Regular"/>
                <a:cs typeface="Proxima Nova Regular"/>
                <a:sym typeface="Proxima Nova Regular"/>
              </a:rPr>
              <a:t>WGCV Plenary # 42</a:t>
            </a:r>
            <a:endParaRPr sz="1500" dirty="0">
              <a:solidFill>
                <a:srgbClr val="FFFFFF"/>
              </a:solidFill>
              <a:latin typeface="Proxima Nova Regular"/>
              <a:ea typeface="Proxima Nova Regular"/>
              <a:cs typeface="Proxima Nova Regular"/>
              <a:sym typeface="Proxima Nova Regular"/>
            </a:endParaRPr>
          </a:p>
        </p:txBody>
      </p:sp>
    </p:spTree>
    <p:extLst>
      <p:ext uri="{BB962C8B-B14F-4D97-AF65-F5344CB8AC3E}">
        <p14:creationId xmlns:p14="http://schemas.microsoft.com/office/powerpoint/2010/main" val="1475425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2"/>
          <p:cNvSpPr>
            <a:spLocks noGrp="1" noChangeArrowheads="1"/>
          </p:cNvSpPr>
          <p:nvPr>
            <p:ph type="title"/>
          </p:nvPr>
        </p:nvSpPr>
        <p:spPr>
          <a:xfrm>
            <a:off x="533400" y="1371600"/>
            <a:ext cx="8229600" cy="488950"/>
          </a:xfrm>
        </p:spPr>
        <p:txBody>
          <a:bodyPr/>
          <a:lstStyle/>
          <a:p>
            <a:pPr algn="l"/>
            <a:r>
              <a:rPr lang="en-AU" dirty="0" smtClean="0">
                <a:solidFill>
                  <a:schemeClr val="tx1"/>
                </a:solidFill>
              </a:rPr>
              <a:t>Thank you</a:t>
            </a:r>
            <a:endParaRPr lang="en-AU" dirty="0">
              <a:solidFill>
                <a:schemeClr val="tx1"/>
              </a:solidFill>
            </a:endParaRPr>
          </a:p>
        </p:txBody>
      </p:sp>
      <p:sp>
        <p:nvSpPr>
          <p:cNvPr id="502787" name="Rectangle 3"/>
          <p:cNvSpPr>
            <a:spLocks noGrp="1" noChangeArrowheads="1"/>
          </p:cNvSpPr>
          <p:nvPr>
            <p:ph type="body" idx="1"/>
          </p:nvPr>
        </p:nvSpPr>
        <p:spPr>
          <a:xfrm>
            <a:off x="611560" y="3284984"/>
            <a:ext cx="5103440" cy="427038"/>
          </a:xfrm>
        </p:spPr>
        <p:txBody>
          <a:bodyPr/>
          <a:lstStyle/>
          <a:p>
            <a:pPr marL="0" indent="0">
              <a:buNone/>
            </a:pPr>
            <a:r>
              <a:rPr lang="en-US" dirty="0"/>
              <a:t>m</a:t>
            </a:r>
            <a:r>
              <a:rPr lang="en-US" dirty="0" smtClean="0"/>
              <a:t>edhavy.thankappan@ga.gov.au</a:t>
            </a:r>
            <a:endParaRPr lang="en-US" dirty="0"/>
          </a:p>
        </p:txBody>
      </p:sp>
      <p:sp>
        <p:nvSpPr>
          <p:cNvPr id="6" name="Shape 3"/>
          <p:cNvSpPr/>
          <p:nvPr/>
        </p:nvSpPr>
        <p:spPr>
          <a:xfrm>
            <a:off x="2130871" y="190714"/>
            <a:ext cx="2638523" cy="69249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defTabSz="914400">
              <a:defRPr>
                <a:solidFill>
                  <a:srgbClr val="000000"/>
                </a:solidFill>
              </a:defRPr>
            </a:pPr>
            <a:r>
              <a:rPr lang="en-AU" sz="1500" dirty="0" smtClean="0">
                <a:solidFill>
                  <a:srgbClr val="FFFFFF"/>
                </a:solidFill>
                <a:latin typeface="Proxima Nova Regular"/>
                <a:ea typeface="Proxima Nova Regular"/>
                <a:cs typeface="Proxima Nova Regular"/>
                <a:sym typeface="Proxima Nova Regular"/>
              </a:rPr>
              <a:t>Geoscience Australia</a:t>
            </a:r>
            <a:endParaRPr sz="1500" dirty="0">
              <a:solidFill>
                <a:srgbClr val="FFFFFF"/>
              </a:solidFill>
              <a:latin typeface="Proxima Nova Regular"/>
              <a:ea typeface="Proxima Nova Regular"/>
              <a:cs typeface="Proxima Nova Regular"/>
              <a:sym typeface="Proxima Nova Regular"/>
            </a:endParaRPr>
          </a:p>
          <a:p>
            <a:pPr lvl="0" defTabSz="914400">
              <a:defRPr>
                <a:solidFill>
                  <a:srgbClr val="000000"/>
                </a:solidFill>
              </a:defRPr>
            </a:pPr>
            <a:r>
              <a:rPr lang="en-US" sz="1500" dirty="0" smtClean="0">
                <a:solidFill>
                  <a:srgbClr val="FFFFFF"/>
                </a:solidFill>
                <a:latin typeface="Proxima Nova Regular"/>
                <a:ea typeface="Proxima Nova Regular"/>
                <a:cs typeface="Proxima Nova Regular"/>
                <a:sym typeface="Proxima Nova Regular"/>
              </a:rPr>
              <a:t>Report on Cal/Val Activities</a:t>
            </a:r>
            <a:r>
              <a:rPr sz="1500" dirty="0">
                <a:solidFill>
                  <a:srgbClr val="FFFFFF"/>
                </a:solidFill>
                <a:latin typeface="Proxima Nova Regular"/>
                <a:ea typeface="Proxima Nova Regular"/>
                <a:cs typeface="Proxima Nova Regular"/>
                <a:sym typeface="Proxima Nova Regular"/>
              </a:rPr>
              <a:t/>
            </a:r>
            <a:br>
              <a:rPr sz="1500" dirty="0">
                <a:solidFill>
                  <a:srgbClr val="FFFFFF"/>
                </a:solidFill>
                <a:latin typeface="Proxima Nova Regular"/>
                <a:ea typeface="Proxima Nova Regular"/>
                <a:cs typeface="Proxima Nova Regular"/>
                <a:sym typeface="Proxima Nova Regular"/>
              </a:rPr>
            </a:br>
            <a:r>
              <a:rPr lang="en-US" sz="1500" dirty="0" smtClean="0">
                <a:solidFill>
                  <a:srgbClr val="FFFFFF"/>
                </a:solidFill>
                <a:latin typeface="Proxima Nova Regular"/>
                <a:ea typeface="Proxima Nova Regular"/>
                <a:cs typeface="Proxima Nova Regular"/>
                <a:sym typeface="Proxima Nova Regular"/>
              </a:rPr>
              <a:t>WGCV Plenary # 42</a:t>
            </a:r>
            <a:endParaRPr sz="1500" dirty="0">
              <a:solidFill>
                <a:srgbClr val="FFFFFF"/>
              </a:solidFill>
              <a:latin typeface="Proxima Nova Regular"/>
              <a:ea typeface="Proxima Nova Regular"/>
              <a:cs typeface="Proxima Nova Regular"/>
              <a:sym typeface="Proxima Nova Regular"/>
            </a:endParaRPr>
          </a:p>
        </p:txBody>
      </p:sp>
    </p:spTree>
    <p:extLst>
      <p:ext uri="{BB962C8B-B14F-4D97-AF65-F5344CB8AC3E}">
        <p14:creationId xmlns:p14="http://schemas.microsoft.com/office/powerpoint/2010/main" val="4395015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3"/>
          <p:cNvSpPr/>
          <p:nvPr/>
        </p:nvSpPr>
        <p:spPr>
          <a:xfrm>
            <a:off x="2130871" y="190714"/>
            <a:ext cx="2638523" cy="69249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defTabSz="914400">
              <a:defRPr>
                <a:solidFill>
                  <a:srgbClr val="000000"/>
                </a:solidFill>
              </a:defRPr>
            </a:pPr>
            <a:r>
              <a:rPr lang="en-AU" sz="1500" dirty="0" smtClean="0">
                <a:solidFill>
                  <a:srgbClr val="FFFFFF"/>
                </a:solidFill>
                <a:latin typeface="Proxima Nova Regular"/>
                <a:ea typeface="Proxima Nova Regular"/>
                <a:cs typeface="Proxima Nova Regular"/>
                <a:sym typeface="Proxima Nova Regular"/>
              </a:rPr>
              <a:t>Geoscience Australia</a:t>
            </a:r>
            <a:endParaRPr sz="1500" dirty="0">
              <a:solidFill>
                <a:srgbClr val="FFFFFF"/>
              </a:solidFill>
              <a:latin typeface="Proxima Nova Regular"/>
              <a:ea typeface="Proxima Nova Regular"/>
              <a:cs typeface="Proxima Nova Regular"/>
              <a:sym typeface="Proxima Nova Regular"/>
            </a:endParaRPr>
          </a:p>
          <a:p>
            <a:pPr lvl="0" defTabSz="914400">
              <a:defRPr>
                <a:solidFill>
                  <a:srgbClr val="000000"/>
                </a:solidFill>
              </a:defRPr>
            </a:pPr>
            <a:r>
              <a:rPr lang="en-US" sz="1500" dirty="0" smtClean="0">
                <a:solidFill>
                  <a:srgbClr val="FFFFFF"/>
                </a:solidFill>
                <a:latin typeface="Proxima Nova Regular"/>
                <a:ea typeface="Proxima Nova Regular"/>
                <a:cs typeface="Proxima Nova Regular"/>
                <a:sym typeface="Proxima Nova Regular"/>
              </a:rPr>
              <a:t>Report on Cal/Val Activities</a:t>
            </a:r>
            <a:r>
              <a:rPr sz="1500" dirty="0">
                <a:solidFill>
                  <a:srgbClr val="FFFFFF"/>
                </a:solidFill>
                <a:latin typeface="Proxima Nova Regular"/>
                <a:ea typeface="Proxima Nova Regular"/>
                <a:cs typeface="Proxima Nova Regular"/>
                <a:sym typeface="Proxima Nova Regular"/>
              </a:rPr>
              <a:t/>
            </a:r>
            <a:br>
              <a:rPr sz="1500" dirty="0">
                <a:solidFill>
                  <a:srgbClr val="FFFFFF"/>
                </a:solidFill>
                <a:latin typeface="Proxima Nova Regular"/>
                <a:ea typeface="Proxima Nova Regular"/>
                <a:cs typeface="Proxima Nova Regular"/>
                <a:sym typeface="Proxima Nova Regular"/>
              </a:rPr>
            </a:br>
            <a:r>
              <a:rPr lang="en-US" sz="1500" dirty="0" smtClean="0">
                <a:solidFill>
                  <a:srgbClr val="FFFFFF"/>
                </a:solidFill>
                <a:latin typeface="Proxima Nova Regular"/>
                <a:ea typeface="Proxima Nova Regular"/>
                <a:cs typeface="Proxima Nova Regular"/>
                <a:sym typeface="Proxima Nova Regular"/>
              </a:rPr>
              <a:t>WGCV Plenary # 42</a:t>
            </a:r>
            <a:endParaRPr sz="1500" dirty="0">
              <a:solidFill>
                <a:srgbClr val="FFFFFF"/>
              </a:solidFill>
              <a:latin typeface="Proxima Nova Regular"/>
              <a:ea typeface="Proxima Nova Regular"/>
              <a:cs typeface="Proxima Nova Regular"/>
              <a:sym typeface="Proxima Nova Regular"/>
            </a:endParaRPr>
          </a:p>
        </p:txBody>
      </p:sp>
      <p:sp>
        <p:nvSpPr>
          <p:cNvPr id="4" name="Rectangle 3"/>
          <p:cNvSpPr/>
          <p:nvPr/>
        </p:nvSpPr>
        <p:spPr>
          <a:xfrm>
            <a:off x="649797" y="5149334"/>
            <a:ext cx="7656003" cy="369332"/>
          </a:xfrm>
          <a:prstGeom prst="rect">
            <a:avLst/>
          </a:prstGeom>
        </p:spPr>
        <p:txBody>
          <a:bodyPr wrap="square">
            <a:spAutoFit/>
          </a:bodyPr>
          <a:lstStyle/>
          <a:p>
            <a:r>
              <a:rPr lang="en-AU" dirty="0"/>
              <a:t>http://www.ga.gov.au/about/projects/geographic/digital-earth-australia</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219200"/>
            <a:ext cx="8610600" cy="376659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3750" y="5657850"/>
            <a:ext cx="2000250" cy="819150"/>
          </a:xfrm>
          <a:prstGeom prst="rect">
            <a:avLst/>
          </a:prstGeom>
        </p:spPr>
      </p:pic>
    </p:spTree>
    <p:extLst>
      <p:ext uri="{BB962C8B-B14F-4D97-AF65-F5344CB8AC3E}">
        <p14:creationId xmlns:p14="http://schemas.microsoft.com/office/powerpoint/2010/main" val="3038491031"/>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hape 3"/>
          <p:cNvSpPr/>
          <p:nvPr/>
        </p:nvSpPr>
        <p:spPr>
          <a:xfrm>
            <a:off x="2130871" y="190714"/>
            <a:ext cx="2638523" cy="69249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defTabSz="914400">
              <a:defRPr>
                <a:solidFill>
                  <a:srgbClr val="000000"/>
                </a:solidFill>
              </a:defRPr>
            </a:pPr>
            <a:r>
              <a:rPr lang="en-AU" sz="1500" dirty="0" smtClean="0">
                <a:solidFill>
                  <a:srgbClr val="FFFFFF"/>
                </a:solidFill>
                <a:latin typeface="Proxima Nova Regular"/>
                <a:ea typeface="Proxima Nova Regular"/>
                <a:cs typeface="Proxima Nova Regular"/>
                <a:sym typeface="Proxima Nova Regular"/>
              </a:rPr>
              <a:t>Geoscience Australia</a:t>
            </a:r>
            <a:endParaRPr sz="1500" dirty="0">
              <a:solidFill>
                <a:srgbClr val="FFFFFF"/>
              </a:solidFill>
              <a:latin typeface="Proxima Nova Regular"/>
              <a:ea typeface="Proxima Nova Regular"/>
              <a:cs typeface="Proxima Nova Regular"/>
              <a:sym typeface="Proxima Nova Regular"/>
            </a:endParaRPr>
          </a:p>
          <a:p>
            <a:pPr lvl="0" defTabSz="914400">
              <a:defRPr>
                <a:solidFill>
                  <a:srgbClr val="000000"/>
                </a:solidFill>
              </a:defRPr>
            </a:pPr>
            <a:r>
              <a:rPr lang="en-US" sz="1500" dirty="0" smtClean="0">
                <a:solidFill>
                  <a:srgbClr val="FFFFFF"/>
                </a:solidFill>
                <a:latin typeface="Proxima Nova Regular"/>
                <a:ea typeface="Proxima Nova Regular"/>
                <a:cs typeface="Proxima Nova Regular"/>
                <a:sym typeface="Proxima Nova Regular"/>
              </a:rPr>
              <a:t>Report on Cal/Val Activities</a:t>
            </a:r>
            <a:r>
              <a:rPr sz="1500" dirty="0">
                <a:solidFill>
                  <a:srgbClr val="FFFFFF"/>
                </a:solidFill>
                <a:latin typeface="Proxima Nova Regular"/>
                <a:ea typeface="Proxima Nova Regular"/>
                <a:cs typeface="Proxima Nova Regular"/>
                <a:sym typeface="Proxima Nova Regular"/>
              </a:rPr>
              <a:t/>
            </a:r>
            <a:br>
              <a:rPr sz="1500" dirty="0">
                <a:solidFill>
                  <a:srgbClr val="FFFFFF"/>
                </a:solidFill>
                <a:latin typeface="Proxima Nova Regular"/>
                <a:ea typeface="Proxima Nova Regular"/>
                <a:cs typeface="Proxima Nova Regular"/>
                <a:sym typeface="Proxima Nova Regular"/>
              </a:rPr>
            </a:br>
            <a:r>
              <a:rPr lang="en-US" sz="1500" dirty="0" smtClean="0">
                <a:solidFill>
                  <a:srgbClr val="FFFFFF"/>
                </a:solidFill>
                <a:latin typeface="Proxima Nova Regular"/>
                <a:ea typeface="Proxima Nova Regular"/>
                <a:cs typeface="Proxima Nova Regular"/>
                <a:sym typeface="Proxima Nova Regular"/>
              </a:rPr>
              <a:t>WGCV Plenary # 42</a:t>
            </a:r>
            <a:endParaRPr sz="1500" dirty="0">
              <a:solidFill>
                <a:srgbClr val="FFFFFF"/>
              </a:solidFill>
              <a:latin typeface="Proxima Nova Regular"/>
              <a:ea typeface="Proxima Nova Regular"/>
              <a:cs typeface="Proxima Nova Regular"/>
              <a:sym typeface="Proxima Nova Regular"/>
            </a:endParaRPr>
          </a:p>
        </p:txBody>
      </p:sp>
      <p:sp>
        <p:nvSpPr>
          <p:cNvPr id="17" name="Title 1"/>
          <p:cNvSpPr txBox="1">
            <a:spLocks/>
          </p:cNvSpPr>
          <p:nvPr/>
        </p:nvSpPr>
        <p:spPr>
          <a:xfrm>
            <a:off x="228600" y="1295400"/>
            <a:ext cx="6553200" cy="762000"/>
          </a:xfrm>
          <a:prstGeom prst="rect">
            <a:avLst/>
          </a:prstGeom>
        </p:spPr>
        <p:txBody>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defTabSz="914400"/>
            <a:r>
              <a:rPr lang="en-AU" sz="2000" dirty="0" smtClean="0">
                <a:solidFill>
                  <a:schemeClr val="tx1"/>
                </a:solidFill>
              </a:rPr>
              <a:t>BRDF Correction</a:t>
            </a:r>
            <a:endParaRPr lang="en-AU" sz="2000" dirty="0">
              <a:solidFill>
                <a:schemeClr val="tx1"/>
              </a:solidFill>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752600"/>
            <a:ext cx="2557725" cy="4691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752600"/>
            <a:ext cx="2207903" cy="1622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362741"/>
            <a:ext cx="2207903" cy="1557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4950107"/>
            <a:ext cx="2207903" cy="1570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05401" y="1143000"/>
            <a:ext cx="3962399" cy="1846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15792" y="3124199"/>
            <a:ext cx="1973028" cy="1537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07548" y="3124200"/>
            <a:ext cx="1960252" cy="1537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89255" y="4675804"/>
            <a:ext cx="3321346" cy="1857355"/>
          </a:xfrm>
          <a:prstGeom prst="rect">
            <a:avLst/>
          </a:prstGeom>
        </p:spPr>
      </p:pic>
    </p:spTree>
    <p:extLst>
      <p:ext uri="{BB962C8B-B14F-4D97-AF65-F5344CB8AC3E}">
        <p14:creationId xmlns:p14="http://schemas.microsoft.com/office/powerpoint/2010/main" val="1187170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1527" y="1143000"/>
            <a:ext cx="3398687" cy="461665"/>
          </a:xfrm>
          <a:prstGeom prst="rect">
            <a:avLst/>
          </a:prstGeom>
        </p:spPr>
        <p:txBody>
          <a:bodyPr wrap="none">
            <a:spAutoFit/>
          </a:bodyPr>
          <a:lstStyle/>
          <a:p>
            <a:r>
              <a:rPr lang="en-AU" sz="2400" b="1" dirty="0" err="1" smtClean="0"/>
              <a:t>Geomedian</a:t>
            </a:r>
            <a:r>
              <a:rPr lang="en-AU" sz="2400" b="1" dirty="0" smtClean="0"/>
              <a:t> Landsat-8</a:t>
            </a:r>
            <a:endParaRPr lang="en-AU" sz="2400" b="1" dirty="0"/>
          </a:p>
        </p:txBody>
      </p:sp>
      <p:sp>
        <p:nvSpPr>
          <p:cNvPr id="7" name="Shape 3"/>
          <p:cNvSpPr/>
          <p:nvPr/>
        </p:nvSpPr>
        <p:spPr>
          <a:xfrm>
            <a:off x="2130871" y="190714"/>
            <a:ext cx="2638523" cy="69249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defTabSz="914400">
              <a:defRPr>
                <a:solidFill>
                  <a:srgbClr val="000000"/>
                </a:solidFill>
              </a:defRPr>
            </a:pPr>
            <a:r>
              <a:rPr lang="en-AU" sz="1500" dirty="0" smtClean="0">
                <a:solidFill>
                  <a:srgbClr val="FFFFFF"/>
                </a:solidFill>
                <a:latin typeface="Proxima Nova Regular"/>
                <a:ea typeface="Proxima Nova Regular"/>
                <a:cs typeface="Proxima Nova Regular"/>
                <a:sym typeface="Proxima Nova Regular"/>
              </a:rPr>
              <a:t>Geoscience Australia</a:t>
            </a:r>
            <a:endParaRPr sz="1500" dirty="0">
              <a:solidFill>
                <a:srgbClr val="FFFFFF"/>
              </a:solidFill>
              <a:latin typeface="Proxima Nova Regular"/>
              <a:ea typeface="Proxima Nova Regular"/>
              <a:cs typeface="Proxima Nova Regular"/>
              <a:sym typeface="Proxima Nova Regular"/>
            </a:endParaRPr>
          </a:p>
          <a:p>
            <a:pPr lvl="0" defTabSz="914400">
              <a:defRPr>
                <a:solidFill>
                  <a:srgbClr val="000000"/>
                </a:solidFill>
              </a:defRPr>
            </a:pPr>
            <a:r>
              <a:rPr lang="en-US" sz="1500" dirty="0" smtClean="0">
                <a:solidFill>
                  <a:srgbClr val="FFFFFF"/>
                </a:solidFill>
                <a:latin typeface="Proxima Nova Regular"/>
                <a:ea typeface="Proxima Nova Regular"/>
                <a:cs typeface="Proxima Nova Regular"/>
                <a:sym typeface="Proxima Nova Regular"/>
              </a:rPr>
              <a:t>Report on Cal/Val Activities</a:t>
            </a:r>
            <a:r>
              <a:rPr sz="1500" dirty="0">
                <a:solidFill>
                  <a:srgbClr val="FFFFFF"/>
                </a:solidFill>
                <a:latin typeface="Proxima Nova Regular"/>
                <a:ea typeface="Proxima Nova Regular"/>
                <a:cs typeface="Proxima Nova Regular"/>
                <a:sym typeface="Proxima Nova Regular"/>
              </a:rPr>
              <a:t/>
            </a:r>
            <a:br>
              <a:rPr sz="1500" dirty="0">
                <a:solidFill>
                  <a:srgbClr val="FFFFFF"/>
                </a:solidFill>
                <a:latin typeface="Proxima Nova Regular"/>
                <a:ea typeface="Proxima Nova Regular"/>
                <a:cs typeface="Proxima Nova Regular"/>
                <a:sym typeface="Proxima Nova Regular"/>
              </a:rPr>
            </a:br>
            <a:r>
              <a:rPr lang="en-US" sz="1500" dirty="0" smtClean="0">
                <a:solidFill>
                  <a:srgbClr val="FFFFFF"/>
                </a:solidFill>
                <a:latin typeface="Proxima Nova Regular"/>
                <a:ea typeface="Proxima Nova Regular"/>
                <a:cs typeface="Proxima Nova Regular"/>
                <a:sym typeface="Proxima Nova Regular"/>
              </a:rPr>
              <a:t>WGCV Plenary # 42</a:t>
            </a:r>
            <a:endParaRPr sz="1500" dirty="0">
              <a:solidFill>
                <a:srgbClr val="FFFFFF"/>
              </a:solidFill>
              <a:latin typeface="Proxima Nova Regular"/>
              <a:ea typeface="Proxima Nova Regular"/>
              <a:cs typeface="Proxima Nova Regular"/>
              <a:sym typeface="Proxima Nova Regular"/>
            </a:endParaRPr>
          </a:p>
        </p:txBody>
      </p:sp>
      <p:pic>
        <p:nvPicPr>
          <p:cNvPr id="8" name="Picture 4" descr="C:\Users\u05092\Documents\Projects\Data Cube\CEOS\Frascati\GeoMedianMDB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1600200"/>
            <a:ext cx="6959873" cy="4920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4596873"/>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0" y="4667071"/>
            <a:ext cx="4292278" cy="923330"/>
          </a:xfrm>
          <a:prstGeom prst="rect">
            <a:avLst/>
          </a:prstGeom>
        </p:spPr>
        <p:txBody>
          <a:bodyPr wrap="square">
            <a:spAutoFit/>
          </a:bodyPr>
          <a:lstStyle/>
          <a:p>
            <a:r>
              <a:rPr lang="en-AU" dirty="0"/>
              <a:t>Satellite based water observations over 27 years, in a grid of </a:t>
            </a:r>
            <a:r>
              <a:rPr lang="en-AU" dirty="0" smtClean="0"/>
              <a:t>25m </a:t>
            </a:r>
            <a:r>
              <a:rPr lang="en-AU" dirty="0"/>
              <a:t>by </a:t>
            </a:r>
            <a:r>
              <a:rPr lang="en-AU" dirty="0" smtClean="0"/>
              <a:t>25m </a:t>
            </a:r>
            <a:r>
              <a:rPr lang="en-AU" dirty="0"/>
              <a:t>cells covering </a:t>
            </a:r>
            <a:r>
              <a:rPr lang="en-AU" dirty="0" smtClean="0"/>
              <a:t>Australia</a:t>
            </a:r>
            <a:endParaRPr lang="en-AU" dirty="0"/>
          </a:p>
        </p:txBody>
      </p:sp>
      <p:sp>
        <p:nvSpPr>
          <p:cNvPr id="6" name="Title 1"/>
          <p:cNvSpPr txBox="1">
            <a:spLocks/>
          </p:cNvSpPr>
          <p:nvPr/>
        </p:nvSpPr>
        <p:spPr bwMode="auto">
          <a:xfrm>
            <a:off x="198948" y="1200090"/>
            <a:ext cx="650665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sz="2600" b="1">
                <a:solidFill>
                  <a:schemeClr val="tx2"/>
                </a:solidFill>
                <a:latin typeface="+mj-lt"/>
                <a:ea typeface="+mj-ea"/>
                <a:cs typeface="+mj-cs"/>
              </a:defRPr>
            </a:lvl1pPr>
            <a:lvl2pPr algn="l" rtl="0" eaLnBrk="0" fontAlgn="base" hangingPunct="0">
              <a:spcBef>
                <a:spcPct val="0"/>
              </a:spcBef>
              <a:spcAft>
                <a:spcPct val="0"/>
              </a:spcAft>
              <a:defRPr sz="2600" b="1">
                <a:solidFill>
                  <a:schemeClr val="tx2"/>
                </a:solidFill>
                <a:latin typeface="Arial" charset="0"/>
              </a:defRPr>
            </a:lvl2pPr>
            <a:lvl3pPr algn="l" rtl="0" eaLnBrk="0" fontAlgn="base" hangingPunct="0">
              <a:spcBef>
                <a:spcPct val="0"/>
              </a:spcBef>
              <a:spcAft>
                <a:spcPct val="0"/>
              </a:spcAft>
              <a:defRPr sz="2600" b="1">
                <a:solidFill>
                  <a:schemeClr val="tx2"/>
                </a:solidFill>
                <a:latin typeface="Arial" charset="0"/>
              </a:defRPr>
            </a:lvl3pPr>
            <a:lvl4pPr algn="l" rtl="0" eaLnBrk="0" fontAlgn="base" hangingPunct="0">
              <a:spcBef>
                <a:spcPct val="0"/>
              </a:spcBef>
              <a:spcAft>
                <a:spcPct val="0"/>
              </a:spcAft>
              <a:defRPr sz="2600" b="1">
                <a:solidFill>
                  <a:schemeClr val="tx2"/>
                </a:solidFill>
                <a:latin typeface="Arial" charset="0"/>
              </a:defRPr>
            </a:lvl4pPr>
            <a:lvl5pPr algn="l" rtl="0" eaLnBrk="0" fontAlgn="base" hangingPunct="0">
              <a:spcBef>
                <a:spcPct val="0"/>
              </a:spcBef>
              <a:spcAft>
                <a:spcPct val="0"/>
              </a:spcAft>
              <a:defRPr sz="2600" b="1">
                <a:solidFill>
                  <a:schemeClr val="tx2"/>
                </a:solidFill>
                <a:latin typeface="Arial" charset="0"/>
              </a:defRPr>
            </a:lvl5pPr>
            <a:lvl6pPr marL="457200" algn="l" rtl="0" fontAlgn="base">
              <a:spcBef>
                <a:spcPct val="0"/>
              </a:spcBef>
              <a:spcAft>
                <a:spcPct val="0"/>
              </a:spcAft>
              <a:defRPr sz="2600" b="1">
                <a:solidFill>
                  <a:schemeClr val="tx2"/>
                </a:solidFill>
                <a:latin typeface="Arial" charset="0"/>
              </a:defRPr>
            </a:lvl6pPr>
            <a:lvl7pPr marL="914400" algn="l" rtl="0" fontAlgn="base">
              <a:spcBef>
                <a:spcPct val="0"/>
              </a:spcBef>
              <a:spcAft>
                <a:spcPct val="0"/>
              </a:spcAft>
              <a:defRPr sz="2600" b="1">
                <a:solidFill>
                  <a:schemeClr val="tx2"/>
                </a:solidFill>
                <a:latin typeface="Arial" charset="0"/>
              </a:defRPr>
            </a:lvl7pPr>
            <a:lvl8pPr marL="1371600" algn="l" rtl="0" fontAlgn="base">
              <a:spcBef>
                <a:spcPct val="0"/>
              </a:spcBef>
              <a:spcAft>
                <a:spcPct val="0"/>
              </a:spcAft>
              <a:defRPr sz="2600" b="1">
                <a:solidFill>
                  <a:schemeClr val="tx2"/>
                </a:solidFill>
                <a:latin typeface="Arial" charset="0"/>
              </a:defRPr>
            </a:lvl8pPr>
            <a:lvl9pPr marL="1828800" algn="l" rtl="0" fontAlgn="base">
              <a:spcBef>
                <a:spcPct val="0"/>
              </a:spcBef>
              <a:spcAft>
                <a:spcPct val="0"/>
              </a:spcAft>
              <a:defRPr sz="2600" b="1">
                <a:solidFill>
                  <a:schemeClr val="tx2"/>
                </a:solidFill>
                <a:latin typeface="Arial" charset="0"/>
              </a:defRPr>
            </a:lvl9pPr>
          </a:lstStyle>
          <a:p>
            <a:pPr lvl="2" indent="0"/>
            <a:r>
              <a:rPr lang="en-AU" sz="2000" dirty="0">
                <a:solidFill>
                  <a:schemeClr val="accent4"/>
                </a:solidFill>
              </a:rPr>
              <a:t>Water Observations from Space (</a:t>
            </a:r>
            <a:r>
              <a:rPr lang="en-AU" sz="2000" dirty="0" err="1">
                <a:solidFill>
                  <a:schemeClr val="accent4"/>
                </a:solidFill>
              </a:rPr>
              <a:t>WOfS</a:t>
            </a:r>
            <a:r>
              <a:rPr lang="en-AU" sz="2000" dirty="0">
                <a:solidFill>
                  <a:schemeClr val="accent4"/>
                </a:solidFill>
              </a:rPr>
              <a:t>)</a:t>
            </a:r>
          </a:p>
        </p:txBody>
      </p:sp>
      <p:sp>
        <p:nvSpPr>
          <p:cNvPr id="7" name="Shape 3"/>
          <p:cNvSpPr/>
          <p:nvPr/>
        </p:nvSpPr>
        <p:spPr>
          <a:xfrm>
            <a:off x="2130871" y="190714"/>
            <a:ext cx="2638523" cy="692497"/>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defTabSz="914400">
              <a:defRPr>
                <a:solidFill>
                  <a:srgbClr val="000000"/>
                </a:solidFill>
              </a:defRPr>
            </a:pPr>
            <a:r>
              <a:rPr lang="en-AU" sz="1500" dirty="0" smtClean="0">
                <a:solidFill>
                  <a:srgbClr val="FFFFFF"/>
                </a:solidFill>
                <a:latin typeface="Proxima Nova Regular"/>
                <a:ea typeface="Proxima Nova Regular"/>
                <a:cs typeface="Proxima Nova Regular"/>
                <a:sym typeface="Proxima Nova Regular"/>
              </a:rPr>
              <a:t>Geoscience Australia</a:t>
            </a:r>
            <a:endParaRPr sz="1500" dirty="0">
              <a:solidFill>
                <a:srgbClr val="FFFFFF"/>
              </a:solidFill>
              <a:latin typeface="Proxima Nova Regular"/>
              <a:ea typeface="Proxima Nova Regular"/>
              <a:cs typeface="Proxima Nova Regular"/>
              <a:sym typeface="Proxima Nova Regular"/>
            </a:endParaRPr>
          </a:p>
          <a:p>
            <a:pPr lvl="0" defTabSz="914400">
              <a:defRPr>
                <a:solidFill>
                  <a:srgbClr val="000000"/>
                </a:solidFill>
              </a:defRPr>
            </a:pPr>
            <a:r>
              <a:rPr lang="en-US" sz="1500" dirty="0" smtClean="0">
                <a:solidFill>
                  <a:srgbClr val="FFFFFF"/>
                </a:solidFill>
                <a:latin typeface="Proxima Nova Regular"/>
                <a:ea typeface="Proxima Nova Regular"/>
                <a:cs typeface="Proxima Nova Regular"/>
                <a:sym typeface="Proxima Nova Regular"/>
              </a:rPr>
              <a:t>Report on Cal/Val Activities</a:t>
            </a:r>
            <a:r>
              <a:rPr sz="1500" dirty="0">
                <a:solidFill>
                  <a:srgbClr val="FFFFFF"/>
                </a:solidFill>
                <a:latin typeface="Proxima Nova Regular"/>
                <a:ea typeface="Proxima Nova Regular"/>
                <a:cs typeface="Proxima Nova Regular"/>
                <a:sym typeface="Proxima Nova Regular"/>
              </a:rPr>
              <a:t/>
            </a:r>
            <a:br>
              <a:rPr sz="1500" dirty="0">
                <a:solidFill>
                  <a:srgbClr val="FFFFFF"/>
                </a:solidFill>
                <a:latin typeface="Proxima Nova Regular"/>
                <a:ea typeface="Proxima Nova Regular"/>
                <a:cs typeface="Proxima Nova Regular"/>
                <a:sym typeface="Proxima Nova Regular"/>
              </a:rPr>
            </a:br>
            <a:r>
              <a:rPr lang="en-US" sz="1500" dirty="0" smtClean="0">
                <a:solidFill>
                  <a:srgbClr val="FFFFFF"/>
                </a:solidFill>
                <a:latin typeface="Proxima Nova Regular"/>
                <a:ea typeface="Proxima Nova Regular"/>
                <a:cs typeface="Proxima Nova Regular"/>
                <a:sym typeface="Proxima Nova Regular"/>
              </a:rPr>
              <a:t>WGCV Plenary # 42</a:t>
            </a:r>
            <a:endParaRPr sz="1500" dirty="0">
              <a:solidFill>
                <a:srgbClr val="FFFFFF"/>
              </a:solidFill>
              <a:latin typeface="Proxima Nova Regular"/>
              <a:ea typeface="Proxima Nova Regular"/>
              <a:cs typeface="Proxima Nova Regular"/>
              <a:sym typeface="Proxima Nova Regular"/>
            </a:endParaRPr>
          </a:p>
        </p:txBody>
      </p:sp>
      <p:pic>
        <p:nvPicPr>
          <p:cNvPr id="1026" name="Picture 2" descr="C:\Users\u65672\Pictures\wof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3122" y="1600200"/>
            <a:ext cx="4063678" cy="2745877"/>
          </a:xfrm>
          <a:prstGeom prst="rect">
            <a:avLst/>
          </a:prstGeom>
          <a:noFill/>
          <a:extLst>
            <a:ext uri="{909E8E84-426E-40DD-AFC4-6F175D3DCCD1}">
              <a14:hiddenFill xmlns:a14="http://schemas.microsoft.com/office/drawing/2010/main">
                <a:solidFill>
                  <a:srgbClr val="FFFFFF"/>
                </a:solidFill>
              </a14:hiddenFill>
            </a:ext>
          </a:extLst>
        </p:spPr>
      </p:pic>
      <p:pic>
        <p:nvPicPr>
          <p:cNvPr id="10" name="Content Placeholder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1752600"/>
            <a:ext cx="4031723" cy="4038600"/>
          </a:xfrm>
          <a:prstGeom prst="rect">
            <a:avLst/>
          </a:prstGeom>
        </p:spPr>
      </p:pic>
    </p:spTree>
    <p:extLst>
      <p:ext uri="{BB962C8B-B14F-4D97-AF65-F5344CB8AC3E}">
        <p14:creationId xmlns:p14="http://schemas.microsoft.com/office/powerpoint/2010/main" val="903049061"/>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0588" y="3276600"/>
            <a:ext cx="5181600" cy="4313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1" y="4622082"/>
            <a:ext cx="2667000" cy="1854918"/>
          </a:xfrm>
          <a:prstGeom prst="rect">
            <a:avLst/>
          </a:prstGeom>
        </p:spPr>
      </p:pic>
      <p:sp>
        <p:nvSpPr>
          <p:cNvPr id="2" name="Rectangle 1"/>
          <p:cNvSpPr/>
          <p:nvPr/>
        </p:nvSpPr>
        <p:spPr>
          <a:xfrm>
            <a:off x="183080" y="1600200"/>
            <a:ext cx="3855519" cy="2554545"/>
          </a:xfrm>
          <a:prstGeom prst="rect">
            <a:avLst/>
          </a:prstGeom>
        </p:spPr>
        <p:txBody>
          <a:bodyPr wrap="square">
            <a:spAutoFit/>
          </a:bodyPr>
          <a:lstStyle/>
          <a:p>
            <a:r>
              <a:rPr lang="en-AU" sz="2000" dirty="0">
                <a:latin typeface="+mn-lt"/>
              </a:rPr>
              <a:t>Gridded dataset characterising the spatial extents of the exposed intertidal zone, at intervals of the observed tidal range. Utilises all Landsat observations (5,7, and 8) for Australian coastal </a:t>
            </a:r>
            <a:r>
              <a:rPr lang="en-AU" sz="2000" dirty="0" smtClean="0">
                <a:latin typeface="+mn-lt"/>
              </a:rPr>
              <a:t>regions </a:t>
            </a:r>
            <a:r>
              <a:rPr lang="en-AU" sz="2000" dirty="0">
                <a:latin typeface="+mn-lt"/>
              </a:rPr>
              <a:t>between 1987 and </a:t>
            </a:r>
            <a:r>
              <a:rPr lang="en-AU" sz="2000" dirty="0" smtClean="0">
                <a:latin typeface="+mn-lt"/>
              </a:rPr>
              <a:t>2015</a:t>
            </a:r>
            <a:endParaRPr lang="en-AU" sz="2000" dirty="0">
              <a:latin typeface="+mn-lt"/>
            </a:endParaRPr>
          </a:p>
        </p:txBody>
      </p:sp>
      <p:sp>
        <p:nvSpPr>
          <p:cNvPr id="3" name="Rectangle 2"/>
          <p:cNvSpPr/>
          <p:nvPr/>
        </p:nvSpPr>
        <p:spPr>
          <a:xfrm>
            <a:off x="190500" y="1143000"/>
            <a:ext cx="3619500" cy="461665"/>
          </a:xfrm>
          <a:prstGeom prst="rect">
            <a:avLst/>
          </a:prstGeom>
        </p:spPr>
        <p:txBody>
          <a:bodyPr wrap="square">
            <a:spAutoFit/>
          </a:bodyPr>
          <a:lstStyle/>
          <a:p>
            <a:r>
              <a:rPr lang="en-AU" sz="2400" b="1" dirty="0" smtClean="0">
                <a:solidFill>
                  <a:schemeClr val="tx1"/>
                </a:solidFill>
              </a:rPr>
              <a:t>Intertidal </a:t>
            </a:r>
            <a:r>
              <a:rPr lang="en-AU" sz="2400" b="1" dirty="0">
                <a:solidFill>
                  <a:schemeClr val="tx1"/>
                </a:solidFill>
              </a:rPr>
              <a:t>Extents </a:t>
            </a:r>
            <a:r>
              <a:rPr lang="en-AU" sz="2400" b="1" dirty="0" smtClean="0">
                <a:solidFill>
                  <a:schemeClr val="tx1"/>
                </a:solidFill>
              </a:rPr>
              <a:t>Model</a:t>
            </a:r>
            <a:endParaRPr lang="en-AU" sz="2400" b="1" dirty="0">
              <a:solidFill>
                <a:schemeClr val="tx1"/>
              </a:solidFill>
            </a:endParaRPr>
          </a:p>
        </p:txBody>
      </p:sp>
      <p:sp>
        <p:nvSpPr>
          <p:cNvPr id="6" name="Shape 3"/>
          <p:cNvSpPr/>
          <p:nvPr/>
        </p:nvSpPr>
        <p:spPr>
          <a:xfrm>
            <a:off x="2130871" y="190714"/>
            <a:ext cx="2638523" cy="69249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defTabSz="914400">
              <a:defRPr>
                <a:solidFill>
                  <a:srgbClr val="000000"/>
                </a:solidFill>
              </a:defRPr>
            </a:pPr>
            <a:r>
              <a:rPr lang="en-AU" sz="1500" dirty="0" smtClean="0">
                <a:solidFill>
                  <a:srgbClr val="FFFFFF"/>
                </a:solidFill>
                <a:latin typeface="Proxima Nova Regular"/>
                <a:ea typeface="Proxima Nova Regular"/>
                <a:cs typeface="Proxima Nova Regular"/>
                <a:sym typeface="Proxima Nova Regular"/>
              </a:rPr>
              <a:t>Geoscience Australia</a:t>
            </a:r>
            <a:endParaRPr sz="1500" dirty="0">
              <a:solidFill>
                <a:srgbClr val="FFFFFF"/>
              </a:solidFill>
              <a:latin typeface="Proxima Nova Regular"/>
              <a:ea typeface="Proxima Nova Regular"/>
              <a:cs typeface="Proxima Nova Regular"/>
              <a:sym typeface="Proxima Nova Regular"/>
            </a:endParaRPr>
          </a:p>
          <a:p>
            <a:pPr lvl="0" defTabSz="914400">
              <a:defRPr>
                <a:solidFill>
                  <a:srgbClr val="000000"/>
                </a:solidFill>
              </a:defRPr>
            </a:pPr>
            <a:r>
              <a:rPr lang="en-US" sz="1500" dirty="0" smtClean="0">
                <a:solidFill>
                  <a:srgbClr val="FFFFFF"/>
                </a:solidFill>
                <a:latin typeface="Proxima Nova Regular"/>
                <a:ea typeface="Proxima Nova Regular"/>
                <a:cs typeface="Proxima Nova Regular"/>
                <a:sym typeface="Proxima Nova Regular"/>
              </a:rPr>
              <a:t>Report on Cal/Val Activities</a:t>
            </a:r>
            <a:r>
              <a:rPr sz="1500" dirty="0">
                <a:solidFill>
                  <a:srgbClr val="FFFFFF"/>
                </a:solidFill>
                <a:latin typeface="Proxima Nova Regular"/>
                <a:ea typeface="Proxima Nova Regular"/>
                <a:cs typeface="Proxima Nova Regular"/>
                <a:sym typeface="Proxima Nova Regular"/>
              </a:rPr>
              <a:t/>
            </a:r>
            <a:br>
              <a:rPr sz="1500" dirty="0">
                <a:solidFill>
                  <a:srgbClr val="FFFFFF"/>
                </a:solidFill>
                <a:latin typeface="Proxima Nova Regular"/>
                <a:ea typeface="Proxima Nova Regular"/>
                <a:cs typeface="Proxima Nova Regular"/>
                <a:sym typeface="Proxima Nova Regular"/>
              </a:rPr>
            </a:br>
            <a:r>
              <a:rPr lang="en-US" sz="1500" dirty="0" smtClean="0">
                <a:solidFill>
                  <a:srgbClr val="FFFFFF"/>
                </a:solidFill>
                <a:latin typeface="Proxima Nova Regular"/>
                <a:ea typeface="Proxima Nova Regular"/>
                <a:cs typeface="Proxima Nova Regular"/>
                <a:sym typeface="Proxima Nova Regular"/>
              </a:rPr>
              <a:t>WGCV Plenary # 41</a:t>
            </a:r>
            <a:endParaRPr sz="1500" dirty="0">
              <a:solidFill>
                <a:srgbClr val="FFFFFF"/>
              </a:solidFill>
              <a:latin typeface="Proxima Nova Regular"/>
              <a:ea typeface="Proxima Nova Regular"/>
              <a:cs typeface="Proxima Nova Regular"/>
              <a:sym typeface="Proxima Nova Regular"/>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0719" y="4512131"/>
            <a:ext cx="5403306" cy="207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79031" y="1192049"/>
            <a:ext cx="4864970" cy="2008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015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9272" y="1219200"/>
            <a:ext cx="7961327" cy="533400"/>
          </a:xfrm>
        </p:spPr>
        <p:txBody>
          <a:bodyPr/>
          <a:lstStyle/>
          <a:p>
            <a:pPr algn="l"/>
            <a:r>
              <a:rPr lang="en-AU" sz="1800" dirty="0" smtClean="0">
                <a:solidFill>
                  <a:schemeClr val="tx1"/>
                </a:solidFill>
              </a:rPr>
              <a:t>Land Surface Brightness </a:t>
            </a:r>
            <a:r>
              <a:rPr lang="en-AU" sz="1800" dirty="0">
                <a:solidFill>
                  <a:schemeClr val="tx1"/>
                </a:solidFill>
              </a:rPr>
              <a:t>T</a:t>
            </a:r>
            <a:r>
              <a:rPr lang="en-AU" sz="1800" dirty="0" smtClean="0">
                <a:solidFill>
                  <a:schemeClr val="tx1"/>
                </a:solidFill>
              </a:rPr>
              <a:t>emperature (K) from </a:t>
            </a:r>
            <a:r>
              <a:rPr lang="en-AU" sz="1800" dirty="0">
                <a:solidFill>
                  <a:schemeClr val="tx1"/>
                </a:solidFill>
              </a:rPr>
              <a:t>Landsat </a:t>
            </a:r>
            <a:r>
              <a:rPr lang="en-AU" sz="1800" dirty="0" smtClean="0">
                <a:solidFill>
                  <a:schemeClr val="tx1"/>
                </a:solidFill>
              </a:rPr>
              <a:t/>
            </a:r>
            <a:br>
              <a:rPr lang="en-AU" sz="1800" dirty="0" smtClean="0">
                <a:solidFill>
                  <a:schemeClr val="tx1"/>
                </a:solidFill>
              </a:rPr>
            </a:br>
            <a:r>
              <a:rPr lang="en-AU" sz="1400" i="1" dirty="0" smtClean="0">
                <a:solidFill>
                  <a:schemeClr val="tx1"/>
                </a:solidFill>
              </a:rPr>
              <a:t>Li </a:t>
            </a:r>
            <a:r>
              <a:rPr lang="en-AU" sz="1400" i="1" dirty="0">
                <a:solidFill>
                  <a:schemeClr val="tx1"/>
                </a:solidFill>
              </a:rPr>
              <a:t>et al., </a:t>
            </a:r>
            <a:r>
              <a:rPr lang="en-AU" sz="1400" i="1" dirty="0" smtClean="0">
                <a:solidFill>
                  <a:schemeClr val="tx1"/>
                </a:solidFill>
              </a:rPr>
              <a:t>MODSIM 2015 Land </a:t>
            </a:r>
            <a:r>
              <a:rPr lang="en-AU" sz="1400" i="1" dirty="0">
                <a:solidFill>
                  <a:schemeClr val="tx1"/>
                </a:solidFill>
              </a:rPr>
              <a:t>surface brightness temperature retrieved </a:t>
            </a:r>
            <a:r>
              <a:rPr lang="en-AU" sz="1400" i="1" dirty="0" smtClean="0">
                <a:solidFill>
                  <a:schemeClr val="tx1"/>
                </a:solidFill>
              </a:rPr>
              <a:t>from Landsat </a:t>
            </a:r>
            <a:r>
              <a:rPr lang="en-AU" sz="1400" i="1" dirty="0">
                <a:solidFill>
                  <a:schemeClr val="tx1"/>
                </a:solidFill>
              </a:rPr>
              <a:t>data</a:t>
            </a:r>
            <a:br>
              <a:rPr lang="en-AU" sz="1400" i="1" dirty="0">
                <a:solidFill>
                  <a:schemeClr val="tx1"/>
                </a:solidFill>
              </a:rPr>
            </a:br>
            <a:endParaRPr lang="en-AU" sz="1400" i="1" dirty="0">
              <a:solidFill>
                <a:schemeClr val="tx1"/>
              </a:solidFill>
            </a:endParaRPr>
          </a:p>
        </p:txBody>
      </p:sp>
      <p:grpSp>
        <p:nvGrpSpPr>
          <p:cNvPr id="12" name="Group 11"/>
          <p:cNvGrpSpPr/>
          <p:nvPr/>
        </p:nvGrpSpPr>
        <p:grpSpPr>
          <a:xfrm>
            <a:off x="649273" y="1916637"/>
            <a:ext cx="7729149" cy="1909685"/>
            <a:chOff x="179513" y="1274400"/>
            <a:chExt cx="8667750" cy="1801432"/>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3" y="1275607"/>
              <a:ext cx="1719263" cy="180022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6633" y="1274400"/>
              <a:ext cx="1719263" cy="180022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4000" y="1275606"/>
              <a:ext cx="1719263" cy="1800225"/>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89200" y="1274400"/>
              <a:ext cx="1719263" cy="1800225"/>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28000" y="1275581"/>
              <a:ext cx="1719263" cy="1800225"/>
            </a:xfrm>
            <a:prstGeom prst="rect">
              <a:avLst/>
            </a:prstGeom>
          </p:spPr>
        </p:pic>
      </p:gr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84856" y="4267200"/>
            <a:ext cx="2906344" cy="611862"/>
          </a:xfrm>
          <a:prstGeom prst="rect">
            <a:avLst/>
          </a:prstGeom>
        </p:spPr>
      </p:pic>
      <p:sp>
        <p:nvSpPr>
          <p:cNvPr id="13" name="TextBox 12"/>
          <p:cNvSpPr txBox="1"/>
          <p:nvPr/>
        </p:nvSpPr>
        <p:spPr>
          <a:xfrm>
            <a:off x="797749" y="3886200"/>
            <a:ext cx="1031051" cy="369332"/>
          </a:xfrm>
          <a:prstGeom prst="rect">
            <a:avLst/>
          </a:prstGeom>
          <a:noFill/>
        </p:spPr>
        <p:txBody>
          <a:bodyPr wrap="none" rtlCol="0">
            <a:spAutoFit/>
          </a:bodyPr>
          <a:lstStyle/>
          <a:p>
            <a:r>
              <a:rPr lang="en-AU" b="1" dirty="0"/>
              <a:t>B</a:t>
            </a:r>
            <a:r>
              <a:rPr lang="en-AU" b="1" dirty="0" smtClean="0"/>
              <a:t>alloon</a:t>
            </a:r>
            <a:endParaRPr lang="en-AU" b="1" dirty="0"/>
          </a:p>
        </p:txBody>
      </p:sp>
      <p:sp>
        <p:nvSpPr>
          <p:cNvPr id="14" name="TextBox 13"/>
          <p:cNvSpPr txBox="1"/>
          <p:nvPr/>
        </p:nvSpPr>
        <p:spPr>
          <a:xfrm>
            <a:off x="2551093" y="3886200"/>
            <a:ext cx="954107" cy="369332"/>
          </a:xfrm>
          <a:prstGeom prst="rect">
            <a:avLst/>
          </a:prstGeom>
          <a:noFill/>
        </p:spPr>
        <p:txBody>
          <a:bodyPr wrap="none" rtlCol="0">
            <a:spAutoFit/>
          </a:bodyPr>
          <a:lstStyle/>
          <a:p>
            <a:r>
              <a:rPr lang="en-AU" b="1" dirty="0" smtClean="0"/>
              <a:t>NCEP1</a:t>
            </a:r>
            <a:endParaRPr lang="en-AU" b="1" dirty="0"/>
          </a:p>
        </p:txBody>
      </p:sp>
      <p:sp>
        <p:nvSpPr>
          <p:cNvPr id="15" name="TextBox 14"/>
          <p:cNvSpPr txBox="1"/>
          <p:nvPr/>
        </p:nvSpPr>
        <p:spPr>
          <a:xfrm>
            <a:off x="4139953" y="3911356"/>
            <a:ext cx="954107" cy="369332"/>
          </a:xfrm>
          <a:prstGeom prst="rect">
            <a:avLst/>
          </a:prstGeom>
          <a:noFill/>
        </p:spPr>
        <p:txBody>
          <a:bodyPr wrap="none" rtlCol="0">
            <a:spAutoFit/>
          </a:bodyPr>
          <a:lstStyle/>
          <a:p>
            <a:r>
              <a:rPr lang="en-AU" b="1" dirty="0" smtClean="0"/>
              <a:t>NCEP2</a:t>
            </a:r>
            <a:endParaRPr lang="en-AU" b="1" dirty="0"/>
          </a:p>
        </p:txBody>
      </p:sp>
      <p:sp>
        <p:nvSpPr>
          <p:cNvPr id="16" name="TextBox 15"/>
          <p:cNvSpPr txBox="1"/>
          <p:nvPr/>
        </p:nvSpPr>
        <p:spPr>
          <a:xfrm>
            <a:off x="5638800" y="3886200"/>
            <a:ext cx="1031051" cy="369332"/>
          </a:xfrm>
          <a:prstGeom prst="rect">
            <a:avLst/>
          </a:prstGeom>
          <a:noFill/>
        </p:spPr>
        <p:txBody>
          <a:bodyPr wrap="none" rtlCol="0">
            <a:spAutoFit/>
          </a:bodyPr>
          <a:lstStyle/>
          <a:p>
            <a:r>
              <a:rPr lang="en-AU" b="1" dirty="0" smtClean="0"/>
              <a:t>MERRA</a:t>
            </a:r>
            <a:endParaRPr lang="en-AU" b="1" dirty="0"/>
          </a:p>
        </p:txBody>
      </p:sp>
      <p:sp>
        <p:nvSpPr>
          <p:cNvPr id="17" name="TextBox 16"/>
          <p:cNvSpPr txBox="1"/>
          <p:nvPr/>
        </p:nvSpPr>
        <p:spPr>
          <a:xfrm>
            <a:off x="7086600" y="3915956"/>
            <a:ext cx="1056700" cy="369332"/>
          </a:xfrm>
          <a:prstGeom prst="rect">
            <a:avLst/>
          </a:prstGeom>
          <a:noFill/>
        </p:spPr>
        <p:txBody>
          <a:bodyPr wrap="none" rtlCol="0">
            <a:spAutoFit/>
          </a:bodyPr>
          <a:lstStyle/>
          <a:p>
            <a:r>
              <a:rPr lang="en-AU" b="1" dirty="0" smtClean="0"/>
              <a:t>ECMWF</a:t>
            </a:r>
            <a:endParaRPr lang="en-AU" b="1" dirty="0"/>
          </a:p>
        </p:txBody>
      </p:sp>
      <p:sp>
        <p:nvSpPr>
          <p:cNvPr id="18" name="Shape 3"/>
          <p:cNvSpPr/>
          <p:nvPr/>
        </p:nvSpPr>
        <p:spPr>
          <a:xfrm>
            <a:off x="2130871" y="190714"/>
            <a:ext cx="2638523" cy="69249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defTabSz="914400">
              <a:defRPr>
                <a:solidFill>
                  <a:srgbClr val="000000"/>
                </a:solidFill>
              </a:defRPr>
            </a:pPr>
            <a:r>
              <a:rPr lang="en-AU" sz="1500" dirty="0" smtClean="0">
                <a:solidFill>
                  <a:srgbClr val="FFFFFF"/>
                </a:solidFill>
                <a:latin typeface="Proxima Nova Regular"/>
                <a:ea typeface="Proxima Nova Regular"/>
                <a:cs typeface="Proxima Nova Regular"/>
                <a:sym typeface="Proxima Nova Regular"/>
              </a:rPr>
              <a:t>Geoscience Australia</a:t>
            </a:r>
            <a:endParaRPr sz="1500" dirty="0">
              <a:solidFill>
                <a:srgbClr val="FFFFFF"/>
              </a:solidFill>
              <a:latin typeface="Proxima Nova Regular"/>
              <a:ea typeface="Proxima Nova Regular"/>
              <a:cs typeface="Proxima Nova Regular"/>
              <a:sym typeface="Proxima Nova Regular"/>
            </a:endParaRPr>
          </a:p>
          <a:p>
            <a:pPr lvl="0" defTabSz="914400">
              <a:defRPr>
                <a:solidFill>
                  <a:srgbClr val="000000"/>
                </a:solidFill>
              </a:defRPr>
            </a:pPr>
            <a:r>
              <a:rPr lang="en-US" sz="1500" dirty="0" smtClean="0">
                <a:solidFill>
                  <a:srgbClr val="FFFFFF"/>
                </a:solidFill>
                <a:latin typeface="Proxima Nova Regular"/>
                <a:ea typeface="Proxima Nova Regular"/>
                <a:cs typeface="Proxima Nova Regular"/>
                <a:sym typeface="Proxima Nova Regular"/>
              </a:rPr>
              <a:t>Report on Cal/Val Activities</a:t>
            </a:r>
            <a:r>
              <a:rPr sz="1500" dirty="0">
                <a:solidFill>
                  <a:srgbClr val="FFFFFF"/>
                </a:solidFill>
                <a:latin typeface="Proxima Nova Regular"/>
                <a:ea typeface="Proxima Nova Regular"/>
                <a:cs typeface="Proxima Nova Regular"/>
                <a:sym typeface="Proxima Nova Regular"/>
              </a:rPr>
              <a:t/>
            </a:r>
            <a:br>
              <a:rPr sz="1500" dirty="0">
                <a:solidFill>
                  <a:srgbClr val="FFFFFF"/>
                </a:solidFill>
                <a:latin typeface="Proxima Nova Regular"/>
                <a:ea typeface="Proxima Nova Regular"/>
                <a:cs typeface="Proxima Nova Regular"/>
                <a:sym typeface="Proxima Nova Regular"/>
              </a:rPr>
            </a:br>
            <a:r>
              <a:rPr lang="en-US" sz="1500" dirty="0" smtClean="0">
                <a:solidFill>
                  <a:srgbClr val="FFFFFF"/>
                </a:solidFill>
                <a:latin typeface="Proxima Nova Regular"/>
                <a:ea typeface="Proxima Nova Regular"/>
                <a:cs typeface="Proxima Nova Regular"/>
                <a:sym typeface="Proxima Nova Regular"/>
              </a:rPr>
              <a:t>WGCV Plenary # 42</a:t>
            </a:r>
            <a:endParaRPr sz="1500" dirty="0">
              <a:solidFill>
                <a:srgbClr val="FFFFFF"/>
              </a:solidFill>
              <a:latin typeface="Proxima Nova Regular"/>
              <a:ea typeface="Proxima Nova Regular"/>
              <a:cs typeface="Proxima Nova Regular"/>
              <a:sym typeface="Proxima Nova Regular"/>
            </a:endParaRPr>
          </a:p>
        </p:txBody>
      </p:sp>
      <p:sp>
        <p:nvSpPr>
          <p:cNvPr id="3" name="Rectangle 2"/>
          <p:cNvSpPr/>
          <p:nvPr/>
        </p:nvSpPr>
        <p:spPr>
          <a:xfrm>
            <a:off x="84113" y="4957533"/>
            <a:ext cx="8859469" cy="1477328"/>
          </a:xfrm>
          <a:prstGeom prst="rect">
            <a:avLst/>
          </a:prstGeom>
        </p:spPr>
        <p:txBody>
          <a:bodyPr wrap="square">
            <a:spAutoFit/>
          </a:bodyPr>
          <a:lstStyle/>
          <a:p>
            <a:pPr marL="285750" indent="-285750">
              <a:buFont typeface="Arial" panose="020B0604020202020204" pitchFamily="34" charset="0"/>
              <a:buChar char="•"/>
            </a:pPr>
            <a:r>
              <a:rPr lang="en-AU" dirty="0" smtClean="0"/>
              <a:t>NCEP1</a:t>
            </a:r>
            <a:r>
              <a:rPr lang="en-AU" dirty="0"/>
              <a:t>, NCEP2, MERRA and ECMWF </a:t>
            </a:r>
            <a:r>
              <a:rPr lang="en-AU" dirty="0" smtClean="0"/>
              <a:t>generally </a:t>
            </a:r>
            <a:r>
              <a:rPr lang="en-AU" dirty="0"/>
              <a:t>give satisfactory T</a:t>
            </a:r>
            <a:r>
              <a:rPr lang="en-AU" baseline="-25000" dirty="0"/>
              <a:t>B</a:t>
            </a:r>
            <a:r>
              <a:rPr lang="en-AU" dirty="0"/>
              <a:t> products </a:t>
            </a:r>
            <a:r>
              <a:rPr lang="en-AU" dirty="0" smtClean="0"/>
              <a:t>meeting </a:t>
            </a:r>
            <a:r>
              <a:rPr lang="en-AU" dirty="0"/>
              <a:t>1 K accuracy </a:t>
            </a:r>
            <a:r>
              <a:rPr lang="en-AU" dirty="0" smtClean="0"/>
              <a:t>demanded </a:t>
            </a:r>
            <a:r>
              <a:rPr lang="en-AU" dirty="0"/>
              <a:t>by many </a:t>
            </a:r>
            <a:r>
              <a:rPr lang="en-AU" dirty="0" smtClean="0"/>
              <a:t>practitioners </a:t>
            </a:r>
            <a:endParaRPr lang="en-AU" dirty="0"/>
          </a:p>
          <a:p>
            <a:pPr marL="285750" indent="-285750">
              <a:buFont typeface="Arial" panose="020B0604020202020204" pitchFamily="34" charset="0"/>
              <a:buChar char="•"/>
            </a:pPr>
            <a:r>
              <a:rPr lang="en-AU" dirty="0" smtClean="0"/>
              <a:t>The </a:t>
            </a:r>
            <a:r>
              <a:rPr lang="en-AU" dirty="0"/>
              <a:t>ECMWF data set performs </a:t>
            </a:r>
            <a:r>
              <a:rPr lang="en-AU" dirty="0" smtClean="0"/>
              <a:t>best; Root Mean Square Difference </a:t>
            </a:r>
            <a:r>
              <a:rPr lang="en-AU" dirty="0"/>
              <a:t>(RMSD) </a:t>
            </a:r>
            <a:r>
              <a:rPr lang="en-AU" dirty="0" smtClean="0"/>
              <a:t>for </a:t>
            </a:r>
            <a:r>
              <a:rPr lang="en-AU" dirty="0"/>
              <a:t>9 days and 3 test sites are </a:t>
            </a:r>
            <a:r>
              <a:rPr lang="en-AU" dirty="0" smtClean="0"/>
              <a:t>within </a:t>
            </a:r>
            <a:r>
              <a:rPr lang="en-AU" dirty="0"/>
              <a:t>0.4 K </a:t>
            </a:r>
            <a:r>
              <a:rPr lang="en-AU" dirty="0" smtClean="0"/>
              <a:t>compared to </a:t>
            </a:r>
            <a:r>
              <a:rPr lang="en-AU" dirty="0"/>
              <a:t>T</a:t>
            </a:r>
            <a:r>
              <a:rPr lang="en-AU" baseline="-25000" dirty="0"/>
              <a:t>B</a:t>
            </a:r>
            <a:r>
              <a:rPr lang="en-AU" dirty="0"/>
              <a:t> products estimated using ground-released radiosonde measurements.</a:t>
            </a:r>
          </a:p>
        </p:txBody>
      </p:sp>
    </p:spTree>
    <p:extLst>
      <p:ext uri="{BB962C8B-B14F-4D97-AF65-F5344CB8AC3E}">
        <p14:creationId xmlns:p14="http://schemas.microsoft.com/office/powerpoint/2010/main" val="6084160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304" y="3124200"/>
            <a:ext cx="2456696" cy="1449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962400" y="1231374"/>
            <a:ext cx="5105400" cy="4401205"/>
          </a:xfrm>
          <a:prstGeom prst="rect">
            <a:avLst/>
          </a:prstGeom>
        </p:spPr>
        <p:txBody>
          <a:bodyPr wrap="square">
            <a:spAutoFit/>
          </a:bodyPr>
          <a:lstStyle/>
          <a:p>
            <a:r>
              <a:rPr lang="en-AU" sz="2000" dirty="0">
                <a:latin typeface="+mn-lt"/>
              </a:rPr>
              <a:t>Development of </a:t>
            </a:r>
            <a:r>
              <a:rPr lang="en-AU" sz="2000" dirty="0" err="1">
                <a:latin typeface="+mn-lt"/>
              </a:rPr>
              <a:t>Aus</a:t>
            </a:r>
            <a:r>
              <a:rPr lang="en-AU" sz="2000" dirty="0">
                <a:latin typeface="+mn-lt"/>
              </a:rPr>
              <a:t>-SPECCHIO was led by University of Wollongong (</a:t>
            </a:r>
            <a:r>
              <a:rPr lang="en-AU" sz="2000" dirty="0" err="1">
                <a:latin typeface="+mn-lt"/>
              </a:rPr>
              <a:t>UoW</a:t>
            </a:r>
            <a:r>
              <a:rPr lang="en-AU" sz="2000" dirty="0">
                <a:latin typeface="+mn-lt"/>
              </a:rPr>
              <a:t>), supported by ANDS funding.</a:t>
            </a:r>
          </a:p>
          <a:p>
            <a:endParaRPr lang="en-AU" sz="2000" dirty="0" smtClean="0">
              <a:latin typeface="+mn-lt"/>
            </a:endParaRPr>
          </a:p>
          <a:p>
            <a:r>
              <a:rPr lang="en-AU" sz="2000" dirty="0" smtClean="0">
                <a:latin typeface="+mn-lt"/>
              </a:rPr>
              <a:t>Consolidation </a:t>
            </a:r>
            <a:r>
              <a:rPr lang="en-AU" sz="2000" dirty="0">
                <a:latin typeface="+mn-lt"/>
              </a:rPr>
              <a:t>of </a:t>
            </a:r>
            <a:r>
              <a:rPr lang="en-AU" sz="2000" dirty="0" smtClean="0">
                <a:latin typeface="+mn-lt"/>
              </a:rPr>
              <a:t>s/w versions </a:t>
            </a:r>
            <a:r>
              <a:rPr lang="en-AU" sz="2000" dirty="0">
                <a:latin typeface="+mn-lt"/>
              </a:rPr>
              <a:t>has been completed; migration  of </a:t>
            </a:r>
            <a:r>
              <a:rPr lang="en-AU" sz="2000" dirty="0" smtClean="0">
                <a:latin typeface="+mn-lt"/>
              </a:rPr>
              <a:t>field spectral data + SPECCHIO </a:t>
            </a:r>
            <a:r>
              <a:rPr lang="en-AU" sz="2000" dirty="0">
                <a:latin typeface="+mn-lt"/>
              </a:rPr>
              <a:t>from </a:t>
            </a:r>
            <a:r>
              <a:rPr lang="en-AU" sz="2000" dirty="0" err="1">
                <a:latin typeface="+mn-lt"/>
              </a:rPr>
              <a:t>UoW</a:t>
            </a:r>
            <a:r>
              <a:rPr lang="en-AU" sz="2000" dirty="0">
                <a:latin typeface="+mn-lt"/>
              </a:rPr>
              <a:t> to GA is being discussed.</a:t>
            </a:r>
          </a:p>
          <a:p>
            <a:endParaRPr lang="en-AU" sz="2000" dirty="0" smtClean="0">
              <a:latin typeface="+mn-lt"/>
            </a:endParaRPr>
          </a:p>
          <a:p>
            <a:r>
              <a:rPr lang="en-AU" sz="2000" dirty="0" smtClean="0">
                <a:latin typeface="+mn-lt"/>
              </a:rPr>
              <a:t>As </a:t>
            </a:r>
            <a:r>
              <a:rPr lang="en-AU" sz="2000" dirty="0">
                <a:latin typeface="+mn-lt"/>
              </a:rPr>
              <a:t>a useful national resource for </a:t>
            </a:r>
            <a:r>
              <a:rPr lang="en-AU" sz="2000" dirty="0" smtClean="0">
                <a:latin typeface="+mn-lt"/>
              </a:rPr>
              <a:t>EO calibration </a:t>
            </a:r>
            <a:r>
              <a:rPr lang="en-AU" sz="2000" dirty="0">
                <a:latin typeface="+mn-lt"/>
              </a:rPr>
              <a:t>and validation, long-term management plan of </a:t>
            </a:r>
            <a:r>
              <a:rPr lang="en-AU" sz="2000" dirty="0" smtClean="0">
                <a:latin typeface="+mn-lt"/>
              </a:rPr>
              <a:t>field spectral data in SPECCHIO </a:t>
            </a:r>
            <a:r>
              <a:rPr lang="en-AU" sz="2000" dirty="0">
                <a:latin typeface="+mn-lt"/>
              </a:rPr>
              <a:t>fits with GA’s role as the custodian of </a:t>
            </a:r>
            <a:r>
              <a:rPr lang="en-AU" sz="2000" dirty="0" smtClean="0">
                <a:latin typeface="+mn-lt"/>
              </a:rPr>
              <a:t>national </a:t>
            </a:r>
            <a:r>
              <a:rPr lang="en-AU" sz="2000" dirty="0">
                <a:latin typeface="+mn-lt"/>
              </a:rPr>
              <a:t>datasets.</a:t>
            </a:r>
          </a:p>
        </p:txBody>
      </p:sp>
      <p:sp>
        <p:nvSpPr>
          <p:cNvPr id="6" name="Title 1"/>
          <p:cNvSpPr txBox="1">
            <a:spLocks/>
          </p:cNvSpPr>
          <p:nvPr/>
        </p:nvSpPr>
        <p:spPr bwMode="auto">
          <a:xfrm>
            <a:off x="122748" y="1447800"/>
            <a:ext cx="368725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sz="2600" b="1">
                <a:solidFill>
                  <a:schemeClr val="tx2"/>
                </a:solidFill>
                <a:latin typeface="+mj-lt"/>
                <a:ea typeface="+mj-ea"/>
                <a:cs typeface="+mj-cs"/>
              </a:defRPr>
            </a:lvl1pPr>
            <a:lvl2pPr algn="l" rtl="0" eaLnBrk="0" fontAlgn="base" hangingPunct="0">
              <a:spcBef>
                <a:spcPct val="0"/>
              </a:spcBef>
              <a:spcAft>
                <a:spcPct val="0"/>
              </a:spcAft>
              <a:defRPr sz="2600" b="1">
                <a:solidFill>
                  <a:schemeClr val="tx2"/>
                </a:solidFill>
                <a:latin typeface="Arial" charset="0"/>
              </a:defRPr>
            </a:lvl2pPr>
            <a:lvl3pPr algn="l" rtl="0" eaLnBrk="0" fontAlgn="base" hangingPunct="0">
              <a:spcBef>
                <a:spcPct val="0"/>
              </a:spcBef>
              <a:spcAft>
                <a:spcPct val="0"/>
              </a:spcAft>
              <a:defRPr sz="2600" b="1">
                <a:solidFill>
                  <a:schemeClr val="tx2"/>
                </a:solidFill>
                <a:latin typeface="Arial" charset="0"/>
              </a:defRPr>
            </a:lvl3pPr>
            <a:lvl4pPr algn="l" rtl="0" eaLnBrk="0" fontAlgn="base" hangingPunct="0">
              <a:spcBef>
                <a:spcPct val="0"/>
              </a:spcBef>
              <a:spcAft>
                <a:spcPct val="0"/>
              </a:spcAft>
              <a:defRPr sz="2600" b="1">
                <a:solidFill>
                  <a:schemeClr val="tx2"/>
                </a:solidFill>
                <a:latin typeface="Arial" charset="0"/>
              </a:defRPr>
            </a:lvl4pPr>
            <a:lvl5pPr algn="l" rtl="0" eaLnBrk="0" fontAlgn="base" hangingPunct="0">
              <a:spcBef>
                <a:spcPct val="0"/>
              </a:spcBef>
              <a:spcAft>
                <a:spcPct val="0"/>
              </a:spcAft>
              <a:defRPr sz="2600" b="1">
                <a:solidFill>
                  <a:schemeClr val="tx2"/>
                </a:solidFill>
                <a:latin typeface="Arial" charset="0"/>
              </a:defRPr>
            </a:lvl5pPr>
            <a:lvl6pPr marL="457200" algn="l" rtl="0" fontAlgn="base">
              <a:spcBef>
                <a:spcPct val="0"/>
              </a:spcBef>
              <a:spcAft>
                <a:spcPct val="0"/>
              </a:spcAft>
              <a:defRPr sz="2600" b="1">
                <a:solidFill>
                  <a:schemeClr val="tx2"/>
                </a:solidFill>
                <a:latin typeface="Arial" charset="0"/>
              </a:defRPr>
            </a:lvl6pPr>
            <a:lvl7pPr marL="914400" algn="l" rtl="0" fontAlgn="base">
              <a:spcBef>
                <a:spcPct val="0"/>
              </a:spcBef>
              <a:spcAft>
                <a:spcPct val="0"/>
              </a:spcAft>
              <a:defRPr sz="2600" b="1">
                <a:solidFill>
                  <a:schemeClr val="tx2"/>
                </a:solidFill>
                <a:latin typeface="Arial" charset="0"/>
              </a:defRPr>
            </a:lvl7pPr>
            <a:lvl8pPr marL="1371600" algn="l" rtl="0" fontAlgn="base">
              <a:spcBef>
                <a:spcPct val="0"/>
              </a:spcBef>
              <a:spcAft>
                <a:spcPct val="0"/>
              </a:spcAft>
              <a:defRPr sz="2600" b="1">
                <a:solidFill>
                  <a:schemeClr val="tx2"/>
                </a:solidFill>
                <a:latin typeface="Arial" charset="0"/>
              </a:defRPr>
            </a:lvl8pPr>
            <a:lvl9pPr marL="1828800" algn="l" rtl="0" fontAlgn="base">
              <a:spcBef>
                <a:spcPct val="0"/>
              </a:spcBef>
              <a:spcAft>
                <a:spcPct val="0"/>
              </a:spcAft>
              <a:defRPr sz="2600" b="1">
                <a:solidFill>
                  <a:schemeClr val="tx2"/>
                </a:solidFill>
                <a:latin typeface="Arial" charset="0"/>
              </a:defRPr>
            </a:lvl9pPr>
          </a:lstStyle>
          <a:p>
            <a:pPr eaLnBrk="1" hangingPunct="1"/>
            <a:r>
              <a:rPr lang="en-AU" altLang="en-US" sz="2400" kern="0" dirty="0" smtClean="0">
                <a:solidFill>
                  <a:schemeClr val="tx1"/>
                </a:solidFill>
              </a:rPr>
              <a:t>National Spectroscopy Database</a:t>
            </a:r>
          </a:p>
        </p:txBody>
      </p:sp>
      <p:sp>
        <p:nvSpPr>
          <p:cNvPr id="7" name="Shape 3"/>
          <p:cNvSpPr/>
          <p:nvPr/>
        </p:nvSpPr>
        <p:spPr>
          <a:xfrm>
            <a:off x="2130871" y="190714"/>
            <a:ext cx="2638523" cy="69249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defTabSz="914400">
              <a:defRPr>
                <a:solidFill>
                  <a:srgbClr val="000000"/>
                </a:solidFill>
              </a:defRPr>
            </a:pPr>
            <a:r>
              <a:rPr lang="en-AU" sz="1500" dirty="0" smtClean="0">
                <a:solidFill>
                  <a:srgbClr val="FFFFFF"/>
                </a:solidFill>
                <a:latin typeface="Proxima Nova Regular"/>
                <a:ea typeface="Proxima Nova Regular"/>
                <a:cs typeface="Proxima Nova Regular"/>
                <a:sym typeface="Proxima Nova Regular"/>
              </a:rPr>
              <a:t>Geoscience Australia</a:t>
            </a:r>
            <a:endParaRPr sz="1500" dirty="0">
              <a:solidFill>
                <a:srgbClr val="FFFFFF"/>
              </a:solidFill>
              <a:latin typeface="Proxima Nova Regular"/>
              <a:ea typeface="Proxima Nova Regular"/>
              <a:cs typeface="Proxima Nova Regular"/>
              <a:sym typeface="Proxima Nova Regular"/>
            </a:endParaRPr>
          </a:p>
          <a:p>
            <a:pPr lvl="0" defTabSz="914400">
              <a:defRPr>
                <a:solidFill>
                  <a:srgbClr val="000000"/>
                </a:solidFill>
              </a:defRPr>
            </a:pPr>
            <a:r>
              <a:rPr lang="en-US" sz="1500" dirty="0" smtClean="0">
                <a:solidFill>
                  <a:srgbClr val="FFFFFF"/>
                </a:solidFill>
                <a:latin typeface="Proxima Nova Regular"/>
                <a:ea typeface="Proxima Nova Regular"/>
                <a:cs typeface="Proxima Nova Regular"/>
                <a:sym typeface="Proxima Nova Regular"/>
              </a:rPr>
              <a:t>Report on Cal/Val Activities</a:t>
            </a:r>
            <a:r>
              <a:rPr sz="1500" dirty="0">
                <a:solidFill>
                  <a:srgbClr val="FFFFFF"/>
                </a:solidFill>
                <a:latin typeface="Proxima Nova Regular"/>
                <a:ea typeface="Proxima Nova Regular"/>
                <a:cs typeface="Proxima Nova Regular"/>
                <a:sym typeface="Proxima Nova Regular"/>
              </a:rPr>
              <a:t/>
            </a:r>
            <a:br>
              <a:rPr sz="1500" dirty="0">
                <a:solidFill>
                  <a:srgbClr val="FFFFFF"/>
                </a:solidFill>
                <a:latin typeface="Proxima Nova Regular"/>
                <a:ea typeface="Proxima Nova Regular"/>
                <a:cs typeface="Proxima Nova Regular"/>
                <a:sym typeface="Proxima Nova Regular"/>
              </a:rPr>
            </a:br>
            <a:r>
              <a:rPr lang="en-US" sz="1500" dirty="0" smtClean="0">
                <a:solidFill>
                  <a:srgbClr val="FFFFFF"/>
                </a:solidFill>
                <a:latin typeface="Proxima Nova Regular"/>
                <a:ea typeface="Proxima Nova Regular"/>
                <a:cs typeface="Proxima Nova Regular"/>
                <a:sym typeface="Proxima Nova Regular"/>
              </a:rPr>
              <a:t>WGCV Plenary # 42</a:t>
            </a:r>
            <a:endParaRPr sz="1500" dirty="0">
              <a:solidFill>
                <a:srgbClr val="FFFFFF"/>
              </a:solidFill>
              <a:latin typeface="Proxima Nova Regular"/>
              <a:ea typeface="Proxima Nova Regular"/>
              <a:cs typeface="Proxima Nova Regular"/>
              <a:sym typeface="Proxima Nova Regular"/>
            </a:endParaRPr>
          </a:p>
        </p:txBody>
      </p:sp>
    </p:spTree>
    <p:extLst>
      <p:ext uri="{BB962C8B-B14F-4D97-AF65-F5344CB8AC3E}">
        <p14:creationId xmlns:p14="http://schemas.microsoft.com/office/powerpoint/2010/main" val="3705889211"/>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Default">
  <a:themeElements>
    <a:clrScheme name="Default">
      <a:dk1>
        <a:srgbClr val="002569"/>
      </a:dk1>
      <a:lt1>
        <a:srgbClr val="696969"/>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GA White Pages">
  <a:themeElements>
    <a:clrScheme name="GA White Pages 13">
      <a:dk1>
        <a:srgbClr val="4D4D4F"/>
      </a:dk1>
      <a:lt1>
        <a:srgbClr val="FFFFFF"/>
      </a:lt1>
      <a:dk2>
        <a:srgbClr val="267485"/>
      </a:dk2>
      <a:lt2>
        <a:srgbClr val="808080"/>
      </a:lt2>
      <a:accent1>
        <a:srgbClr val="A0D7E4"/>
      </a:accent1>
      <a:accent2>
        <a:srgbClr val="333399"/>
      </a:accent2>
      <a:accent3>
        <a:srgbClr val="FFFFFF"/>
      </a:accent3>
      <a:accent4>
        <a:srgbClr val="404042"/>
      </a:accent4>
      <a:accent5>
        <a:srgbClr val="CDE8EF"/>
      </a:accent5>
      <a:accent6>
        <a:srgbClr val="2D2D8A"/>
      </a:accent6>
      <a:hlink>
        <a:srgbClr val="0000FF"/>
      </a:hlink>
      <a:folHlink>
        <a:srgbClr val="99CC00"/>
      </a:folHlink>
    </a:clrScheme>
    <a:fontScheme name="GA White Pag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lnDef>
  </a:objectDefaults>
  <a:extraClrSchemeLst>
    <a:extraClrScheme>
      <a:clrScheme name="GA White Pag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A White Pag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A White Pag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A White Pag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A White Pag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A White Pag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A White Pag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A White Pag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A White Pag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A White Pag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A White Pag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A White Pag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A White Pages 13">
        <a:dk1>
          <a:srgbClr val="4D4D4F"/>
        </a:dk1>
        <a:lt1>
          <a:srgbClr val="FFFFFF"/>
        </a:lt1>
        <a:dk2>
          <a:srgbClr val="267485"/>
        </a:dk2>
        <a:lt2>
          <a:srgbClr val="808080"/>
        </a:lt2>
        <a:accent1>
          <a:srgbClr val="A0D7E4"/>
        </a:accent1>
        <a:accent2>
          <a:srgbClr val="333399"/>
        </a:accent2>
        <a:accent3>
          <a:srgbClr val="FFFFFF"/>
        </a:accent3>
        <a:accent4>
          <a:srgbClr val="404042"/>
        </a:accent4>
        <a:accent5>
          <a:srgbClr val="CDE8EF"/>
        </a:accent5>
        <a:accent6>
          <a:srgbClr val="2D2D8A"/>
        </a:accent6>
        <a:hlink>
          <a:srgbClr val="0000FF"/>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6783</TotalTime>
  <Words>1453</Words>
  <Application>Microsoft Office PowerPoint</Application>
  <PresentationFormat>On-screen Show (4:3)</PresentationFormat>
  <Paragraphs>165</Paragraphs>
  <Slides>23</Slides>
  <Notes>17</Notes>
  <HiddenSlides>0</HiddenSlides>
  <MMClips>0</MMClips>
  <ScaleCrop>false</ScaleCrop>
  <HeadingPairs>
    <vt:vector size="4" baseType="variant">
      <vt:variant>
        <vt:lpstr>Theme</vt:lpstr>
      </vt:variant>
      <vt:variant>
        <vt:i4>2</vt:i4>
      </vt:variant>
      <vt:variant>
        <vt:lpstr>Slide Titles</vt:lpstr>
      </vt:variant>
      <vt:variant>
        <vt:i4>23</vt:i4>
      </vt:variant>
    </vt:vector>
  </HeadingPairs>
  <TitlesOfParts>
    <vt:vector size="25" baseType="lpstr">
      <vt:lpstr>Default</vt:lpstr>
      <vt:lpstr>GA White Pages</vt:lpstr>
      <vt:lpstr>Geoscience Australia Report on Cal/Val Activities</vt:lpstr>
      <vt:lpstr>Digital Earth Australia</vt:lpstr>
      <vt:lpstr>PowerPoint Presentation</vt:lpstr>
      <vt:lpstr>PowerPoint Presentation</vt:lpstr>
      <vt:lpstr>PowerPoint Presentation</vt:lpstr>
      <vt:lpstr>PowerPoint Presentation</vt:lpstr>
      <vt:lpstr>PowerPoint Presentation</vt:lpstr>
      <vt:lpstr>Land Surface Brightness Temperature (K) from Landsat  Li et al., MODSIM 2015 Land surface brightness temperature retrieved from Landsat data </vt:lpstr>
      <vt:lpstr>PowerPoint Presentation</vt:lpstr>
      <vt:lpstr>Ground Based Spectrometers</vt:lpstr>
      <vt:lpstr>Corner Reflectors for SAR calibration </vt:lpstr>
      <vt:lpstr>Sentinel-1 Geometric Cal/Val</vt:lpstr>
      <vt:lpstr>PowerPoint Presentation</vt:lpstr>
      <vt:lpstr>PowerPoint Presentation</vt:lpstr>
      <vt:lpstr>PowerPoint Presentation</vt:lpstr>
      <vt:lpstr>Australia’s Regional Copernicus Data Hub</vt:lpstr>
      <vt:lpstr>PowerPoint Presentation</vt:lpstr>
      <vt:lpstr>PowerPoint Presentation</vt:lpstr>
      <vt:lpstr>SMAP experiments (SMAPEx) Jeff Walker, Ye Nan, et. al.</vt:lpstr>
      <vt:lpstr>Key outcomes</vt:lpstr>
      <vt:lpstr>PowerPoint Presentation</vt:lpstr>
      <vt:lpstr>Results of the first SIF UAS test flight             Arko Lucier et al</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Brian R. Williams</dc:creator>
  <cp:lastModifiedBy>Geoscience Australia</cp:lastModifiedBy>
  <cp:revision>215</cp:revision>
  <dcterms:modified xsi:type="dcterms:W3CDTF">2017-05-17T18:33:28Z</dcterms:modified>
</cp:coreProperties>
</file>