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m4v"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2"/>
    <p:sldMasterId id="2147483663" r:id="rId3"/>
    <p:sldMasterId id="2147483676" r:id="rId4"/>
  </p:sldMasterIdLst>
  <p:notesMasterIdLst>
    <p:notesMasterId r:id="rId20"/>
  </p:notesMasterIdLst>
  <p:sldIdLst>
    <p:sldId id="256" r:id="rId5"/>
    <p:sldId id="322" r:id="rId6"/>
    <p:sldId id="310" r:id="rId7"/>
    <p:sldId id="338" r:id="rId8"/>
    <p:sldId id="339" r:id="rId9"/>
    <p:sldId id="312" r:id="rId10"/>
    <p:sldId id="313" r:id="rId11"/>
    <p:sldId id="314" r:id="rId12"/>
    <p:sldId id="323" r:id="rId13"/>
    <p:sldId id="343" r:id="rId14"/>
    <p:sldId id="344" r:id="rId15"/>
    <p:sldId id="340" r:id="rId16"/>
    <p:sldId id="341" r:id="rId17"/>
    <p:sldId id="342" r:id="rId18"/>
    <p:sldId id="291" r:id="rId19"/>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52"/>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62" autoAdjust="0"/>
    <p:restoredTop sz="94681" autoAdjust="0"/>
  </p:normalViewPr>
  <p:slideViewPr>
    <p:cSldViewPr>
      <p:cViewPr varScale="1">
        <p:scale>
          <a:sx n="60" d="100"/>
          <a:sy n="60" d="100"/>
        </p:scale>
        <p:origin x="9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02" d="100"/>
          <a:sy n="102" d="100"/>
        </p:scale>
        <p:origin x="-320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xfrm>
            <a:off x="3884027" y="8684926"/>
            <a:ext cx="2972421" cy="45751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lstStyle>
            <a:lvl1pPr defTabSz="922226" eaLnBrk="0" hangingPunct="0">
              <a:defRPr sz="3200">
                <a:solidFill>
                  <a:schemeClr val="tx1"/>
                </a:solidFill>
                <a:latin typeface="Arial" charset="0"/>
                <a:ea typeface="ヒラギノ角ゴ Pro W3" charset="0"/>
                <a:cs typeface="ヒラギノ角ゴ Pro W3" charset="0"/>
              </a:defRPr>
            </a:lvl1pPr>
            <a:lvl2pPr marL="729057" indent="-280406" defTabSz="922226" eaLnBrk="0" hangingPunct="0">
              <a:defRPr sz="3200">
                <a:solidFill>
                  <a:schemeClr val="tx1"/>
                </a:solidFill>
                <a:latin typeface="Arial" charset="0"/>
                <a:ea typeface="ヒラギノ角ゴ Pro W3" charset="0"/>
                <a:cs typeface="ヒラギノ角ゴ Pro W3" charset="0"/>
              </a:defRPr>
            </a:lvl2pPr>
            <a:lvl3pPr marL="1121626" indent="-224325" defTabSz="922226" eaLnBrk="0" hangingPunct="0">
              <a:defRPr sz="3200">
                <a:solidFill>
                  <a:schemeClr val="tx1"/>
                </a:solidFill>
                <a:latin typeface="Arial" charset="0"/>
                <a:ea typeface="ヒラギノ角ゴ Pro W3" charset="0"/>
                <a:cs typeface="ヒラギノ角ゴ Pro W3" charset="0"/>
              </a:defRPr>
            </a:lvl3pPr>
            <a:lvl4pPr marL="1570276" indent="-224325" defTabSz="922226" eaLnBrk="0" hangingPunct="0">
              <a:defRPr sz="3200">
                <a:solidFill>
                  <a:schemeClr val="tx1"/>
                </a:solidFill>
                <a:latin typeface="Arial" charset="0"/>
                <a:ea typeface="ヒラギノ角ゴ Pro W3" charset="0"/>
                <a:cs typeface="ヒラギノ角ゴ Pro W3" charset="0"/>
              </a:defRPr>
            </a:lvl4pPr>
            <a:lvl5pPr marL="2018927" indent="-224325" defTabSz="922226" eaLnBrk="0" hangingPunct="0">
              <a:defRPr sz="3200">
                <a:solidFill>
                  <a:schemeClr val="tx1"/>
                </a:solidFill>
                <a:latin typeface="Arial" charset="0"/>
                <a:ea typeface="ヒラギノ角ゴ Pro W3" charset="0"/>
                <a:cs typeface="ヒラギノ角ゴ Pro W3" charset="0"/>
              </a:defRPr>
            </a:lvl5pPr>
            <a:lvl6pPr marL="2467577" indent="-224325" algn="ctr" defTabSz="922226" eaLnBrk="0" fontAlgn="base" hangingPunct="0">
              <a:lnSpc>
                <a:spcPct val="85000"/>
              </a:lnSpc>
              <a:spcBef>
                <a:spcPct val="0"/>
              </a:spcBef>
              <a:spcAft>
                <a:spcPct val="0"/>
              </a:spcAft>
              <a:defRPr sz="3200">
                <a:solidFill>
                  <a:schemeClr val="tx1"/>
                </a:solidFill>
                <a:latin typeface="Arial" charset="0"/>
                <a:ea typeface="ヒラギノ角ゴ Pro W3" charset="0"/>
                <a:cs typeface="ヒラギノ角ゴ Pro W3" charset="0"/>
              </a:defRPr>
            </a:lvl6pPr>
            <a:lvl7pPr marL="2916227" indent="-224325" algn="ctr" defTabSz="922226" eaLnBrk="0" fontAlgn="base" hangingPunct="0">
              <a:lnSpc>
                <a:spcPct val="85000"/>
              </a:lnSpc>
              <a:spcBef>
                <a:spcPct val="0"/>
              </a:spcBef>
              <a:spcAft>
                <a:spcPct val="0"/>
              </a:spcAft>
              <a:defRPr sz="3200">
                <a:solidFill>
                  <a:schemeClr val="tx1"/>
                </a:solidFill>
                <a:latin typeface="Arial" charset="0"/>
                <a:ea typeface="ヒラギノ角ゴ Pro W3" charset="0"/>
                <a:cs typeface="ヒラギノ角ゴ Pro W3" charset="0"/>
              </a:defRPr>
            </a:lvl7pPr>
            <a:lvl8pPr marL="3364878" indent="-224325" algn="ctr" defTabSz="922226" eaLnBrk="0" fontAlgn="base" hangingPunct="0">
              <a:lnSpc>
                <a:spcPct val="85000"/>
              </a:lnSpc>
              <a:spcBef>
                <a:spcPct val="0"/>
              </a:spcBef>
              <a:spcAft>
                <a:spcPct val="0"/>
              </a:spcAft>
              <a:defRPr sz="3200">
                <a:solidFill>
                  <a:schemeClr val="tx1"/>
                </a:solidFill>
                <a:latin typeface="Arial" charset="0"/>
                <a:ea typeface="ヒラギノ角ゴ Pro W3" charset="0"/>
                <a:cs typeface="ヒラギノ角ゴ Pro W3" charset="0"/>
              </a:defRPr>
            </a:lvl8pPr>
            <a:lvl9pPr marL="3813528" indent="-224325" algn="ctr" defTabSz="922226" eaLnBrk="0" fontAlgn="base" hangingPunct="0">
              <a:lnSpc>
                <a:spcPct val="85000"/>
              </a:lnSpc>
              <a:spcBef>
                <a:spcPct val="0"/>
              </a:spcBef>
              <a:spcAft>
                <a:spcPct val="0"/>
              </a:spcAft>
              <a:defRPr sz="3200">
                <a:solidFill>
                  <a:schemeClr val="tx1"/>
                </a:solidFill>
                <a:latin typeface="Arial" charset="0"/>
                <a:ea typeface="ヒラギノ角ゴ Pro W3" charset="0"/>
                <a:cs typeface="ヒラギノ角ゴ Pro W3" charset="0"/>
              </a:defRPr>
            </a:lvl9pPr>
          </a:lstStyle>
          <a:p>
            <a:pPr eaLnBrk="1" hangingPunct="1"/>
            <a:fld id="{B1338387-19A2-1D45-A234-F87FD52FC207}" type="slidenum">
              <a:rPr lang="en-US" sz="1200">
                <a:solidFill>
                  <a:srgbClr val="000000"/>
                </a:solidFill>
              </a:rPr>
              <a:pPr eaLnBrk="1" hangingPunct="1"/>
              <a:t>7</a:t>
            </a:fld>
            <a:endParaRPr lang="en-US" sz="1200">
              <a:solidFill>
                <a:srgbClr val="000000"/>
              </a:solidFill>
            </a:endParaRPr>
          </a:p>
        </p:txBody>
      </p:sp>
      <p:sp>
        <p:nvSpPr>
          <p:cNvPr id="36866" name="Rectangle 7"/>
          <p:cNvSpPr txBox="1">
            <a:spLocks noGrp="1" noChangeArrowheads="1"/>
          </p:cNvSpPr>
          <p:nvPr/>
        </p:nvSpPr>
        <p:spPr bwMode="auto">
          <a:xfrm>
            <a:off x="3885579" y="8686489"/>
            <a:ext cx="2972421" cy="45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eaLnBrk="0" hangingPunct="0">
              <a:defRPr sz="3300">
                <a:solidFill>
                  <a:schemeClr val="tx1"/>
                </a:solidFill>
                <a:latin typeface="Arial" charset="0"/>
                <a:ea typeface="ヒラギノ角ゴ Pro W3" charset="0"/>
                <a:cs typeface="ヒラギノ角ゴ Pro W3" charset="0"/>
              </a:defRPr>
            </a:lvl1pPr>
            <a:lvl2pPr marL="742950" indent="-285750" eaLnBrk="0" hangingPunct="0">
              <a:defRPr sz="3300">
                <a:solidFill>
                  <a:schemeClr val="tx1"/>
                </a:solidFill>
                <a:latin typeface="Arial" charset="0"/>
                <a:ea typeface="ヒラギノ角ゴ Pro W3" charset="0"/>
                <a:cs typeface="ヒラギノ角ゴ Pro W3" charset="0"/>
              </a:defRPr>
            </a:lvl2pPr>
            <a:lvl3pPr marL="1143000" indent="-228600" eaLnBrk="0" hangingPunct="0">
              <a:defRPr sz="3300">
                <a:solidFill>
                  <a:schemeClr val="tx1"/>
                </a:solidFill>
                <a:latin typeface="Arial" charset="0"/>
                <a:ea typeface="ヒラギノ角ゴ Pro W3" charset="0"/>
                <a:cs typeface="ヒラギノ角ゴ Pro W3" charset="0"/>
              </a:defRPr>
            </a:lvl3pPr>
            <a:lvl4pPr marL="1600200" indent="-228600" eaLnBrk="0" hangingPunct="0">
              <a:defRPr sz="3300">
                <a:solidFill>
                  <a:schemeClr val="tx1"/>
                </a:solidFill>
                <a:latin typeface="Arial" charset="0"/>
                <a:ea typeface="ヒラギノ角ゴ Pro W3" charset="0"/>
                <a:cs typeface="ヒラギノ角ゴ Pro W3" charset="0"/>
              </a:defRPr>
            </a:lvl4pPr>
            <a:lvl5pPr marL="2057400" indent="-228600" eaLnBrk="0" hangingPunct="0">
              <a:defRPr sz="3300">
                <a:solidFill>
                  <a:schemeClr val="tx1"/>
                </a:solidFill>
                <a:latin typeface="Arial" charset="0"/>
                <a:ea typeface="ヒラギノ角ゴ Pro W3" charset="0"/>
                <a:cs typeface="ヒラギノ角ゴ Pro W3" charset="0"/>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9pPr>
          </a:lstStyle>
          <a:p>
            <a:pPr algn="r" eaLnBrk="1" hangingPunct="1"/>
            <a:fld id="{A74CF335-8208-ED49-B1A7-C9E195336FFD}" type="slidenum">
              <a:rPr lang="en-US" sz="1200">
                <a:solidFill>
                  <a:srgbClr val="000000"/>
                </a:solidFill>
                <a:latin typeface="Times New Roman" charset="0"/>
              </a:rPr>
              <a:pPr algn="r" eaLnBrk="1" hangingPunct="1"/>
              <a:t>7</a:t>
            </a:fld>
            <a:endParaRPr lang="en-US" sz="1200">
              <a:solidFill>
                <a:srgbClr val="000000"/>
              </a:solidFill>
              <a:latin typeface="Times New Roman"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711" y="4342464"/>
            <a:ext cx="5028579" cy="411604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89730" tIns="44865" rIns="89730" bIns="44865"/>
          <a:lstStyle/>
          <a:p>
            <a:endParaRPr lang="en-US" dirty="0">
              <a:latin typeface="Arial" charset="0"/>
              <a:ea typeface="ヒラギノ角ゴ Pro W3" charset="0"/>
              <a:cs typeface="ヒラギノ角ゴ Pro W3"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xfrm>
            <a:off x="3884027" y="8684926"/>
            <a:ext cx="2972421" cy="45751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lstStyle>
            <a:lvl1pPr defTabSz="922226" eaLnBrk="0" hangingPunct="0">
              <a:defRPr sz="3200">
                <a:solidFill>
                  <a:schemeClr val="tx1"/>
                </a:solidFill>
                <a:latin typeface="Arial" charset="0"/>
                <a:ea typeface="ヒラギノ角ゴ Pro W3" charset="0"/>
                <a:cs typeface="ヒラギノ角ゴ Pro W3" charset="0"/>
              </a:defRPr>
            </a:lvl1pPr>
            <a:lvl2pPr marL="729057" indent="-280406" defTabSz="922226" eaLnBrk="0" hangingPunct="0">
              <a:defRPr sz="3200">
                <a:solidFill>
                  <a:schemeClr val="tx1"/>
                </a:solidFill>
                <a:latin typeface="Arial" charset="0"/>
                <a:ea typeface="ヒラギノ角ゴ Pro W3" charset="0"/>
                <a:cs typeface="ヒラギノ角ゴ Pro W3" charset="0"/>
              </a:defRPr>
            </a:lvl2pPr>
            <a:lvl3pPr marL="1121626" indent="-224325" defTabSz="922226" eaLnBrk="0" hangingPunct="0">
              <a:defRPr sz="3200">
                <a:solidFill>
                  <a:schemeClr val="tx1"/>
                </a:solidFill>
                <a:latin typeface="Arial" charset="0"/>
                <a:ea typeface="ヒラギノ角ゴ Pro W3" charset="0"/>
                <a:cs typeface="ヒラギノ角ゴ Pro W3" charset="0"/>
              </a:defRPr>
            </a:lvl3pPr>
            <a:lvl4pPr marL="1570276" indent="-224325" defTabSz="922226" eaLnBrk="0" hangingPunct="0">
              <a:defRPr sz="3200">
                <a:solidFill>
                  <a:schemeClr val="tx1"/>
                </a:solidFill>
                <a:latin typeface="Arial" charset="0"/>
                <a:ea typeface="ヒラギノ角ゴ Pro W3" charset="0"/>
                <a:cs typeface="ヒラギノ角ゴ Pro W3" charset="0"/>
              </a:defRPr>
            </a:lvl4pPr>
            <a:lvl5pPr marL="2018927" indent="-224325" defTabSz="922226" eaLnBrk="0" hangingPunct="0">
              <a:defRPr sz="3200">
                <a:solidFill>
                  <a:schemeClr val="tx1"/>
                </a:solidFill>
                <a:latin typeface="Arial" charset="0"/>
                <a:ea typeface="ヒラギノ角ゴ Pro W3" charset="0"/>
                <a:cs typeface="ヒラギノ角ゴ Pro W3" charset="0"/>
              </a:defRPr>
            </a:lvl5pPr>
            <a:lvl6pPr marL="2467577" indent="-224325" algn="ctr" defTabSz="922226" eaLnBrk="0" fontAlgn="base" hangingPunct="0">
              <a:lnSpc>
                <a:spcPct val="85000"/>
              </a:lnSpc>
              <a:spcBef>
                <a:spcPct val="0"/>
              </a:spcBef>
              <a:spcAft>
                <a:spcPct val="0"/>
              </a:spcAft>
              <a:defRPr sz="3200">
                <a:solidFill>
                  <a:schemeClr val="tx1"/>
                </a:solidFill>
                <a:latin typeface="Arial" charset="0"/>
                <a:ea typeface="ヒラギノ角ゴ Pro W3" charset="0"/>
                <a:cs typeface="ヒラギノ角ゴ Pro W3" charset="0"/>
              </a:defRPr>
            </a:lvl6pPr>
            <a:lvl7pPr marL="2916227" indent="-224325" algn="ctr" defTabSz="922226" eaLnBrk="0" fontAlgn="base" hangingPunct="0">
              <a:lnSpc>
                <a:spcPct val="85000"/>
              </a:lnSpc>
              <a:spcBef>
                <a:spcPct val="0"/>
              </a:spcBef>
              <a:spcAft>
                <a:spcPct val="0"/>
              </a:spcAft>
              <a:defRPr sz="3200">
                <a:solidFill>
                  <a:schemeClr val="tx1"/>
                </a:solidFill>
                <a:latin typeface="Arial" charset="0"/>
                <a:ea typeface="ヒラギノ角ゴ Pro W3" charset="0"/>
                <a:cs typeface="ヒラギノ角ゴ Pro W3" charset="0"/>
              </a:defRPr>
            </a:lvl7pPr>
            <a:lvl8pPr marL="3364878" indent="-224325" algn="ctr" defTabSz="922226" eaLnBrk="0" fontAlgn="base" hangingPunct="0">
              <a:lnSpc>
                <a:spcPct val="85000"/>
              </a:lnSpc>
              <a:spcBef>
                <a:spcPct val="0"/>
              </a:spcBef>
              <a:spcAft>
                <a:spcPct val="0"/>
              </a:spcAft>
              <a:defRPr sz="3200">
                <a:solidFill>
                  <a:schemeClr val="tx1"/>
                </a:solidFill>
                <a:latin typeface="Arial" charset="0"/>
                <a:ea typeface="ヒラギノ角ゴ Pro W3" charset="0"/>
                <a:cs typeface="ヒラギノ角ゴ Pro W3" charset="0"/>
              </a:defRPr>
            </a:lvl8pPr>
            <a:lvl9pPr marL="3813528" indent="-224325" algn="ctr" defTabSz="922226" eaLnBrk="0" fontAlgn="base" hangingPunct="0">
              <a:lnSpc>
                <a:spcPct val="85000"/>
              </a:lnSpc>
              <a:spcBef>
                <a:spcPct val="0"/>
              </a:spcBef>
              <a:spcAft>
                <a:spcPct val="0"/>
              </a:spcAft>
              <a:defRPr sz="3200">
                <a:solidFill>
                  <a:schemeClr val="tx1"/>
                </a:solidFill>
                <a:latin typeface="Arial" charset="0"/>
                <a:ea typeface="ヒラギノ角ゴ Pro W3" charset="0"/>
                <a:cs typeface="ヒラギノ角ゴ Pro W3" charset="0"/>
              </a:defRPr>
            </a:lvl9pPr>
          </a:lstStyle>
          <a:p>
            <a:pPr eaLnBrk="1" hangingPunct="1"/>
            <a:fld id="{B1338387-19A2-1D45-A234-F87FD52FC207}" type="slidenum">
              <a:rPr lang="en-US" sz="1200">
                <a:solidFill>
                  <a:srgbClr val="000000"/>
                </a:solidFill>
              </a:rPr>
              <a:pPr eaLnBrk="1" hangingPunct="1"/>
              <a:t>8</a:t>
            </a:fld>
            <a:endParaRPr lang="en-US" sz="1200">
              <a:solidFill>
                <a:srgbClr val="000000"/>
              </a:solidFill>
            </a:endParaRPr>
          </a:p>
        </p:txBody>
      </p:sp>
      <p:sp>
        <p:nvSpPr>
          <p:cNvPr id="36866" name="Rectangle 7"/>
          <p:cNvSpPr txBox="1">
            <a:spLocks noGrp="1" noChangeArrowheads="1"/>
          </p:cNvSpPr>
          <p:nvPr/>
        </p:nvSpPr>
        <p:spPr bwMode="auto">
          <a:xfrm>
            <a:off x="3885579" y="8686489"/>
            <a:ext cx="2972421" cy="45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eaLnBrk="0" hangingPunct="0">
              <a:defRPr sz="3300">
                <a:solidFill>
                  <a:schemeClr val="tx1"/>
                </a:solidFill>
                <a:latin typeface="Arial" charset="0"/>
                <a:ea typeface="ヒラギノ角ゴ Pro W3" charset="0"/>
                <a:cs typeface="ヒラギノ角ゴ Pro W3" charset="0"/>
              </a:defRPr>
            </a:lvl1pPr>
            <a:lvl2pPr marL="742950" indent="-285750" eaLnBrk="0" hangingPunct="0">
              <a:defRPr sz="3300">
                <a:solidFill>
                  <a:schemeClr val="tx1"/>
                </a:solidFill>
                <a:latin typeface="Arial" charset="0"/>
                <a:ea typeface="ヒラギノ角ゴ Pro W3" charset="0"/>
                <a:cs typeface="ヒラギノ角ゴ Pro W3" charset="0"/>
              </a:defRPr>
            </a:lvl2pPr>
            <a:lvl3pPr marL="1143000" indent="-228600" eaLnBrk="0" hangingPunct="0">
              <a:defRPr sz="3300">
                <a:solidFill>
                  <a:schemeClr val="tx1"/>
                </a:solidFill>
                <a:latin typeface="Arial" charset="0"/>
                <a:ea typeface="ヒラギノ角ゴ Pro W3" charset="0"/>
                <a:cs typeface="ヒラギノ角ゴ Pro W3" charset="0"/>
              </a:defRPr>
            </a:lvl3pPr>
            <a:lvl4pPr marL="1600200" indent="-228600" eaLnBrk="0" hangingPunct="0">
              <a:defRPr sz="3300">
                <a:solidFill>
                  <a:schemeClr val="tx1"/>
                </a:solidFill>
                <a:latin typeface="Arial" charset="0"/>
                <a:ea typeface="ヒラギノ角ゴ Pro W3" charset="0"/>
                <a:cs typeface="ヒラギノ角ゴ Pro W3" charset="0"/>
              </a:defRPr>
            </a:lvl4pPr>
            <a:lvl5pPr marL="2057400" indent="-228600" eaLnBrk="0" hangingPunct="0">
              <a:defRPr sz="3300">
                <a:solidFill>
                  <a:schemeClr val="tx1"/>
                </a:solidFill>
                <a:latin typeface="Arial" charset="0"/>
                <a:ea typeface="ヒラギノ角ゴ Pro W3" charset="0"/>
                <a:cs typeface="ヒラギノ角ゴ Pro W3" charset="0"/>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9pPr>
          </a:lstStyle>
          <a:p>
            <a:pPr algn="r" eaLnBrk="1" hangingPunct="1"/>
            <a:fld id="{A74CF335-8208-ED49-B1A7-C9E195336FFD}" type="slidenum">
              <a:rPr lang="en-US" sz="1200">
                <a:solidFill>
                  <a:srgbClr val="000000"/>
                </a:solidFill>
                <a:latin typeface="Times New Roman" charset="0"/>
              </a:rPr>
              <a:pPr algn="r" eaLnBrk="1" hangingPunct="1"/>
              <a:t>8</a:t>
            </a:fld>
            <a:endParaRPr lang="en-US" sz="1200">
              <a:solidFill>
                <a:srgbClr val="000000"/>
              </a:solidFill>
              <a:latin typeface="Times New Roman"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711" y="4342464"/>
            <a:ext cx="5028579" cy="411604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89730" tIns="44865" rIns="89730" bIns="44865"/>
          <a:lstStyle/>
          <a:p>
            <a:endParaRPr lang="en-US" dirty="0">
              <a:latin typeface="Arial" charset="0"/>
              <a:ea typeface="ヒラギノ角ゴ Pro W3" charset="0"/>
              <a:cs typeface="ヒラギノ角ゴ Pro W3"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 name="Textfeld 7"/>
          <p:cNvSpPr txBox="1"/>
          <p:nvPr userDrawn="1"/>
        </p:nvSpPr>
        <p:spPr>
          <a:xfrm>
            <a:off x="609600" y="6172200"/>
            <a:ext cx="5257800" cy="3048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1800" b="1" dirty="0">
                <a:solidFill>
                  <a:srgbClr val="92D050"/>
                </a:solidFill>
                <a:effectLst/>
                <a:latin typeface="Frutiger 45 Light"/>
                <a:ea typeface="Times New Roman"/>
                <a:cs typeface="Arial"/>
              </a:rPr>
              <a:t>Working Group on Calibration and Validation</a:t>
            </a:r>
            <a:endParaRPr lang="en-US" sz="1800" dirty="0">
              <a:effectLst/>
              <a:latin typeface="Times New Roman"/>
              <a:ea typeface="Times New Roman"/>
              <a:cs typeface="Times"/>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010400" cy="609600"/>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81000" y="1828800"/>
            <a:ext cx="8229600" cy="4800600"/>
          </a:xfrm>
        </p:spPr>
        <p:txBody>
          <a:bodyPr/>
          <a:lstStyle>
            <a:lvl1pPr>
              <a:buSzPct val="60000"/>
              <a:defRPr sz="2400"/>
            </a:lvl1pPr>
            <a:lvl2pPr>
              <a:buClr>
                <a:srgbClr val="005426"/>
              </a:buClr>
              <a:buSzPct val="70000"/>
              <a:defRPr sz="2400">
                <a:solidFill>
                  <a:srgbClr val="005426"/>
                </a:solidFill>
              </a:defRPr>
            </a:lvl2pPr>
            <a:lvl3pPr>
              <a:buSzPct val="60000"/>
              <a:defRPr sz="2400"/>
            </a:lvl3pPr>
            <a:lvl4pPr>
              <a:defRPr sz="2400">
                <a:solidFill>
                  <a:srgbClr val="C00000"/>
                </a:solidFill>
              </a:defRPr>
            </a:lvl4pPr>
            <a:lvl5pP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50516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NK_WITH HEADER">
    <p:spTree>
      <p:nvGrpSpPr>
        <p:cNvPr id="1" name=""/>
        <p:cNvGrpSpPr/>
        <p:nvPr/>
      </p:nvGrpSpPr>
      <p:grpSpPr>
        <a:xfrm>
          <a:off x="0" y="0"/>
          <a:ext cx="0" cy="0"/>
          <a:chOff x="0" y="0"/>
          <a:chExt cx="0" cy="0"/>
        </a:xfrm>
      </p:grpSpPr>
      <p:sp>
        <p:nvSpPr>
          <p:cNvPr id="4" name="Slide Number Placeholder 5"/>
          <p:cNvSpPr txBox="1">
            <a:spLocks/>
          </p:cNvSpPr>
          <p:nvPr userDrawn="1"/>
        </p:nvSpPr>
        <p:spPr>
          <a:xfrm>
            <a:off x="8659090" y="6338455"/>
            <a:ext cx="484910" cy="364644"/>
          </a:xfrm>
          <a:prstGeom prst="rect">
            <a:avLst/>
          </a:prstGeom>
        </p:spPr>
        <p:txBody>
          <a:bodyPr vert="horz" lIns="46533" tIns="23267" rIns="46533" bIns="23267" rtlCol="0" anchor="ctr"/>
          <a:lstStyle>
            <a:defPPr>
              <a:defRPr lang="ja-JP"/>
            </a:defPPr>
            <a:lvl1pPr algn="r" rtl="0" fontAlgn="base">
              <a:spcBef>
                <a:spcPct val="0"/>
              </a:spcBef>
              <a:spcAft>
                <a:spcPct val="0"/>
              </a:spcAft>
              <a:defRPr kumimoji="1" sz="1200" kern="1200">
                <a:solidFill>
                  <a:schemeClr val="tx1">
                    <a:tint val="75000"/>
                  </a:schemeClr>
                </a:solidFill>
                <a:latin typeface="Osaka" charset="0"/>
                <a:ea typeface="New MingLiu" charset="0"/>
                <a:cs typeface="New MingLiu" charset="0"/>
              </a:defRPr>
            </a:lvl1pPr>
            <a:lvl2pPr marL="457153" algn="l" rtl="0" fontAlgn="base">
              <a:spcBef>
                <a:spcPct val="0"/>
              </a:spcBef>
              <a:spcAft>
                <a:spcPct val="0"/>
              </a:spcAft>
              <a:defRPr kumimoji="1" sz="2400" kern="1200">
                <a:solidFill>
                  <a:schemeClr val="tx1"/>
                </a:solidFill>
                <a:latin typeface="Osaka" charset="0"/>
                <a:ea typeface="New MingLiu" charset="0"/>
                <a:cs typeface="New MingLiu" charset="0"/>
              </a:defRPr>
            </a:lvl2pPr>
            <a:lvl3pPr marL="914309" algn="l" rtl="0" fontAlgn="base">
              <a:spcBef>
                <a:spcPct val="0"/>
              </a:spcBef>
              <a:spcAft>
                <a:spcPct val="0"/>
              </a:spcAft>
              <a:defRPr kumimoji="1" sz="2400" kern="1200">
                <a:solidFill>
                  <a:schemeClr val="tx1"/>
                </a:solidFill>
                <a:latin typeface="Osaka" charset="0"/>
                <a:ea typeface="New MingLiu" charset="0"/>
                <a:cs typeface="New MingLiu" charset="0"/>
              </a:defRPr>
            </a:lvl3pPr>
            <a:lvl4pPr marL="1371462" algn="l" rtl="0" fontAlgn="base">
              <a:spcBef>
                <a:spcPct val="0"/>
              </a:spcBef>
              <a:spcAft>
                <a:spcPct val="0"/>
              </a:spcAft>
              <a:defRPr kumimoji="1" sz="2400" kern="1200">
                <a:solidFill>
                  <a:schemeClr val="tx1"/>
                </a:solidFill>
                <a:latin typeface="Osaka" charset="0"/>
                <a:ea typeface="New MingLiu" charset="0"/>
                <a:cs typeface="New MingLiu" charset="0"/>
              </a:defRPr>
            </a:lvl4pPr>
            <a:lvl5pPr marL="1828618" algn="l" rtl="0" fontAlgn="base">
              <a:spcBef>
                <a:spcPct val="0"/>
              </a:spcBef>
              <a:spcAft>
                <a:spcPct val="0"/>
              </a:spcAft>
              <a:defRPr kumimoji="1" sz="2400" kern="1200">
                <a:solidFill>
                  <a:schemeClr val="tx1"/>
                </a:solidFill>
                <a:latin typeface="Osaka" charset="0"/>
                <a:ea typeface="New MingLiu" charset="0"/>
                <a:cs typeface="New MingLiu" charset="0"/>
              </a:defRPr>
            </a:lvl5pPr>
            <a:lvl6pPr marL="2285771" algn="l" defTabSz="457153" rtl="0" eaLnBrk="1" latinLnBrk="0" hangingPunct="1">
              <a:defRPr kumimoji="1" sz="2400" kern="1200">
                <a:solidFill>
                  <a:schemeClr val="tx1"/>
                </a:solidFill>
                <a:latin typeface="Osaka" charset="0"/>
                <a:ea typeface="New MingLiu" charset="0"/>
                <a:cs typeface="New MingLiu" charset="0"/>
              </a:defRPr>
            </a:lvl6pPr>
            <a:lvl7pPr marL="2742925" algn="l" defTabSz="457153" rtl="0" eaLnBrk="1" latinLnBrk="0" hangingPunct="1">
              <a:defRPr kumimoji="1" sz="2400" kern="1200">
                <a:solidFill>
                  <a:schemeClr val="tx1"/>
                </a:solidFill>
                <a:latin typeface="Osaka" charset="0"/>
                <a:ea typeface="New MingLiu" charset="0"/>
                <a:cs typeface="New MingLiu" charset="0"/>
              </a:defRPr>
            </a:lvl7pPr>
            <a:lvl8pPr marL="3200080" algn="l" defTabSz="457153" rtl="0" eaLnBrk="1" latinLnBrk="0" hangingPunct="1">
              <a:defRPr kumimoji="1" sz="2400" kern="1200">
                <a:solidFill>
                  <a:schemeClr val="tx1"/>
                </a:solidFill>
                <a:latin typeface="Osaka" charset="0"/>
                <a:ea typeface="New MingLiu" charset="0"/>
                <a:cs typeface="New MingLiu" charset="0"/>
              </a:defRPr>
            </a:lvl8pPr>
            <a:lvl9pPr marL="3657234" algn="l" defTabSz="457153" rtl="0" eaLnBrk="1" latinLnBrk="0" hangingPunct="1">
              <a:defRPr kumimoji="1" sz="2400" kern="1200">
                <a:solidFill>
                  <a:schemeClr val="tx1"/>
                </a:solidFill>
                <a:latin typeface="Osaka" charset="0"/>
                <a:ea typeface="New MingLiu" charset="0"/>
                <a:cs typeface="New MingLiu" charset="0"/>
              </a:defRPr>
            </a:lvl9pPr>
          </a:lstStyle>
          <a:p>
            <a:pPr algn="l" defTabSz="914400" eaLnBrk="0" hangingPunct="0"/>
            <a:fld id="{EE7F2C5A-0B04-E34A-98E0-1549F1689F62}" type="slidenum">
              <a:rPr lang="en-US" sz="1000" smtClean="0">
                <a:solidFill>
                  <a:srgbClr val="262626"/>
                </a:solidFill>
                <a:latin typeface="Alte DIN 1451 Mittelschrift" panose="020B0603020202020204" pitchFamily="34" charset="0"/>
                <a:ea typeface="Arial Unicode MS" panose="020B0604020202020204" pitchFamily="34" charset="-128"/>
                <a:cs typeface="Arial Unicode MS" panose="020B0604020202020204" pitchFamily="34" charset="-128"/>
              </a:rPr>
              <a:pPr algn="l" defTabSz="914400" eaLnBrk="0" hangingPunct="0"/>
              <a:t>‹#›</a:t>
            </a:fld>
            <a:endParaRPr lang="en-US" sz="1000" dirty="0">
              <a:solidFill>
                <a:srgbClr val="262626"/>
              </a:solidFill>
              <a:latin typeface="Alte DIN 1451 Mittelschrift" panose="020B0603020202020204" pitchFamily="34" charset="0"/>
              <a:ea typeface="Arial Unicode MS" panose="020B0604020202020204" pitchFamily="34" charset="-128"/>
              <a:cs typeface="Arial Unicode MS" panose="020B0604020202020204" pitchFamily="34" charset="-128"/>
            </a:endParaRPr>
          </a:p>
        </p:txBody>
      </p:sp>
      <p:sp>
        <p:nvSpPr>
          <p:cNvPr id="7" name="Picture Placeholder 5"/>
          <p:cNvSpPr>
            <a:spLocks noGrp="1"/>
          </p:cNvSpPr>
          <p:nvPr>
            <p:ph type="pic" sz="quarter" idx="10" hasCustomPrompt="1"/>
          </p:nvPr>
        </p:nvSpPr>
        <p:spPr>
          <a:xfrm>
            <a:off x="0" y="0"/>
            <a:ext cx="9144000" cy="1397000"/>
          </a:xfrm>
          <a:prstGeom prst="rect">
            <a:avLst/>
          </a:prstGeom>
          <a:pattFill prst="lgCheck">
            <a:fgClr>
              <a:schemeClr val="accent6">
                <a:lumMod val="60000"/>
                <a:lumOff val="40000"/>
              </a:schemeClr>
            </a:fgClr>
            <a:bgClr>
              <a:prstClr val="white"/>
            </a:bgClr>
          </a:pattFill>
        </p:spPr>
        <p:txBody>
          <a:bodyPr vert="horz" lIns="8090611" tIns="332842" rIns="51206" bIns="25603"/>
          <a:lstStyle>
            <a:lvl1pPr marL="0" indent="0" algn="l">
              <a:buNone/>
              <a:defRPr sz="1500" b="0" i="0">
                <a:solidFill>
                  <a:schemeClr val="accent5">
                    <a:lumMod val="75000"/>
                  </a:schemeClr>
                </a:solidFill>
                <a:latin typeface="Alte DIN 1451 Mittelschrift" panose="020B0603020202020204" pitchFamily="34" charset="0"/>
                <a:cs typeface="Arial Unicode MS" panose="020B0604020202020204" pitchFamily="34" charset="-128"/>
              </a:defRPr>
            </a:lvl1pPr>
          </a:lstStyle>
          <a:p>
            <a:r>
              <a:rPr lang="en-US" dirty="0"/>
              <a:t>Header Image</a:t>
            </a:r>
          </a:p>
        </p:txBody>
      </p:sp>
      <p:sp>
        <p:nvSpPr>
          <p:cNvPr id="3" name="Text Placeholder 2"/>
          <p:cNvSpPr>
            <a:spLocks noGrp="1"/>
          </p:cNvSpPr>
          <p:nvPr>
            <p:ph type="body" sz="quarter" idx="11" hasCustomPrompt="1"/>
          </p:nvPr>
        </p:nvSpPr>
        <p:spPr>
          <a:xfrm>
            <a:off x="321469" y="501523"/>
            <a:ext cx="2442976" cy="393954"/>
          </a:xfrm>
          <a:prstGeom prst="rect">
            <a:avLst/>
          </a:prstGeom>
        </p:spPr>
        <p:txBody>
          <a:bodyPr vert="horz" wrap="none" lIns="0" tIns="0" rIns="0" bIns="0" anchor="ctr" anchorCtr="0">
            <a:spAutoFit/>
          </a:bodyPr>
          <a:lstStyle>
            <a:lvl1pPr marL="0" indent="0">
              <a:lnSpc>
                <a:spcPct val="80000"/>
              </a:lnSpc>
              <a:spcBef>
                <a:spcPts val="726"/>
              </a:spcBef>
              <a:buNone/>
              <a:defRPr b="0" i="0" baseline="0">
                <a:solidFill>
                  <a:schemeClr val="bg1"/>
                </a:solidFill>
                <a:effectLst>
                  <a:outerShdw blurRad="38100" dist="38100" dir="2700000" algn="tl">
                    <a:srgbClr val="000000">
                      <a:alpha val="43137"/>
                    </a:srgbClr>
                  </a:outerShdw>
                </a:effectLst>
                <a:latin typeface="Alte DIN 1451 Mittelschrift" panose="020B0603020202020204" pitchFamily="34" charset="0"/>
                <a:cs typeface="Alte DIN 1451 Mittelschrift" panose="020B0603020202020204" pitchFamily="34" charset="0"/>
              </a:defRPr>
            </a:lvl1pPr>
            <a:lvl2pPr marL="457196" indent="0">
              <a:buNone/>
              <a:defRPr/>
            </a:lvl2pPr>
            <a:lvl3pPr marL="914393" indent="0">
              <a:buNone/>
              <a:defRPr/>
            </a:lvl3pPr>
            <a:lvl4pPr marL="1371589" indent="0">
              <a:buNone/>
              <a:defRPr/>
            </a:lvl4pPr>
            <a:lvl5pPr marL="1828785" indent="0">
              <a:buNone/>
              <a:defRPr/>
            </a:lvl5pPr>
          </a:lstStyle>
          <a:p>
            <a:pPr lvl="0"/>
            <a:r>
              <a:rPr lang="en-US" dirty="0"/>
              <a:t>HEADER TEXT</a:t>
            </a:r>
          </a:p>
        </p:txBody>
      </p:sp>
      <p:sp>
        <p:nvSpPr>
          <p:cNvPr id="5" name="Text Placeholder 4"/>
          <p:cNvSpPr>
            <a:spLocks noGrp="1"/>
          </p:cNvSpPr>
          <p:nvPr>
            <p:ph type="body" sz="quarter" idx="12"/>
          </p:nvPr>
        </p:nvSpPr>
        <p:spPr>
          <a:xfrm>
            <a:off x="321469" y="1547284"/>
            <a:ext cx="8522350" cy="4718050"/>
          </a:xfrm>
          <a:prstGeom prst="rect">
            <a:avLst/>
          </a:prstGeom>
        </p:spPr>
        <p:txBody>
          <a:bodyPr vert="horz" lIns="51206" tIns="25603" rIns="51206" bIns="25603"/>
          <a:lstStyle>
            <a:lvl1pPr>
              <a:defRPr sz="2200" b="0" i="0">
                <a:solidFill>
                  <a:srgbClr val="313131"/>
                </a:solidFill>
                <a:latin typeface="Alte DIN 1451 Mittelschrift" panose="020B0603020202020204" pitchFamily="34" charset="0"/>
                <a:cs typeface="Alte DIN 1451 Mittelschrift" panose="020B0603020202020204" pitchFamily="34" charset="0"/>
              </a:defRPr>
            </a:lvl1pPr>
            <a:lvl2pPr marL="742944" indent="-285748">
              <a:buFont typeface="Arial"/>
              <a:buChar char="•"/>
              <a:defRPr sz="2000" b="0" i="0">
                <a:solidFill>
                  <a:schemeClr val="tx1">
                    <a:lumMod val="75000"/>
                    <a:lumOff val="25000"/>
                  </a:schemeClr>
                </a:solidFill>
                <a:latin typeface="Alte DIN 1451 Mittelschrift" panose="020B0603020202020204" pitchFamily="34" charset="0"/>
                <a:cs typeface="Alte DIN 1451 Mittelschrift" panose="020B0603020202020204" pitchFamily="34" charset="0"/>
              </a:defRPr>
            </a:lvl2pPr>
            <a:lvl3pPr>
              <a:defRPr sz="1800" b="0" i="0">
                <a:solidFill>
                  <a:schemeClr val="tx1">
                    <a:lumMod val="75000"/>
                    <a:lumOff val="25000"/>
                  </a:schemeClr>
                </a:solidFill>
                <a:latin typeface="Alte DIN 1451 Mittelschrift" panose="020B0603020202020204" pitchFamily="34" charset="0"/>
                <a:cs typeface="Alte DIN 1451 Mittelschrift" panose="020B0603020202020204" pitchFamily="34" charset="0"/>
              </a:defRPr>
            </a:lvl3pPr>
            <a:lvl4pPr marL="1600187" indent="-228598">
              <a:buFont typeface="Arial"/>
              <a:buChar char="•"/>
              <a:defRPr sz="2200" b="0" i="0">
                <a:solidFill>
                  <a:srgbClr val="313131"/>
                </a:solidFill>
                <a:latin typeface="Alte DIN 1451 Mittelschrift" panose="020B0603020202020204" pitchFamily="34" charset="0"/>
                <a:cs typeface="Alte DIN 1451 Mittelschrift" panose="020B0603020202020204" pitchFamily="34" charset="0"/>
              </a:defRPr>
            </a:lvl4pPr>
            <a:lvl5pPr marL="2057383" indent="-228598">
              <a:buFont typeface="Arial"/>
              <a:buChar char="•"/>
              <a:defRPr sz="2200" b="0" i="0">
                <a:solidFill>
                  <a:srgbClr val="313131"/>
                </a:solidFill>
                <a:latin typeface="Alte DIN 1451 Mittelschrift" panose="020B0603020202020204" pitchFamily="34" charset="0"/>
                <a:cs typeface="Alte DIN 1451 Mittelschrift" panose="020B0603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693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index"/>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9171" name="Rectangle 3"/>
          <p:cNvSpPr>
            <a:spLocks noGrp="1" noChangeArrowheads="1"/>
          </p:cNvSpPr>
          <p:nvPr>
            <p:ph type="ctrTitle"/>
          </p:nvPr>
        </p:nvSpPr>
        <p:spPr>
          <a:xfrm>
            <a:off x="690563" y="5516563"/>
            <a:ext cx="6138862" cy="519112"/>
          </a:xfrm>
        </p:spPr>
        <p:txBody>
          <a:bodyPr anchor="t">
            <a:spAutoFit/>
          </a:bodyPr>
          <a:lstStyle>
            <a:lvl1pPr>
              <a:defRPr sz="3300"/>
            </a:lvl1pPr>
          </a:lstStyle>
          <a:p>
            <a:r>
              <a:rPr lang="en-US"/>
              <a:t>Click to edit Master title style</a:t>
            </a:r>
          </a:p>
        </p:txBody>
      </p:sp>
      <p:sp>
        <p:nvSpPr>
          <p:cNvPr id="519172" name="Rectangle 4"/>
          <p:cNvSpPr>
            <a:spLocks noGrp="1" noChangeArrowheads="1"/>
          </p:cNvSpPr>
          <p:nvPr>
            <p:ph type="subTitle" idx="1"/>
          </p:nvPr>
        </p:nvSpPr>
        <p:spPr>
          <a:xfrm>
            <a:off x="695325" y="6075363"/>
            <a:ext cx="6137275" cy="350837"/>
          </a:xfrm>
        </p:spPr>
        <p:txBody>
          <a:bodyPr>
            <a:spAutoFit/>
          </a:bodyPr>
          <a:lstStyle>
            <a:lvl1pPr marL="0" indent="0">
              <a:defRPr sz="2000">
                <a:solidFill>
                  <a:schemeClr val="bg1"/>
                </a:solidFill>
              </a:defRPr>
            </a:lvl1pPr>
          </a:lstStyle>
          <a:p>
            <a:r>
              <a:rPr lang="en-US"/>
              <a:t>Click to edit Master subtitle style</a:t>
            </a:r>
          </a:p>
        </p:txBody>
      </p:sp>
    </p:spTree>
    <p:extLst>
      <p:ext uri="{BB962C8B-B14F-4D97-AF65-F5344CB8AC3E}">
        <p14:creationId xmlns:p14="http://schemas.microsoft.com/office/powerpoint/2010/main" val="5346694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821535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76795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4098925" cy="5122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8525" y="1143000"/>
            <a:ext cx="4100513" cy="5122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108174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788756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5032888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952136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4871524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hape 3"/>
          <p:cNvSpPr/>
          <p:nvPr userDrawn="1"/>
        </p:nvSpPr>
        <p:spPr>
          <a:xfrm>
            <a:off x="2130871" y="0"/>
            <a:ext cx="2638523" cy="106182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defTabSz="914400">
              <a:defRPr>
                <a:solidFill>
                  <a:srgbClr val="000000"/>
                </a:solidFill>
              </a:defRPr>
            </a:pPr>
            <a:r>
              <a:rPr lang="de-DE" sz="1500" dirty="0">
                <a:solidFill>
                  <a:srgbClr val="FFFFFF"/>
                </a:solidFill>
                <a:latin typeface="Proxima Nova Regular"/>
                <a:ea typeface="Proxima Nova Regular"/>
                <a:cs typeface="Proxima Nova Regular"/>
                <a:sym typeface="Proxima Nova Regular"/>
              </a:rPr>
              <a:t>NASA</a:t>
            </a:r>
            <a:endParaRPr dirty="0">
              <a:solidFill>
                <a:srgbClr val="FFFFFF"/>
              </a:solidFill>
              <a:latin typeface="Proxima Nova Regular"/>
              <a:ea typeface="Proxima Nova Regular"/>
              <a:cs typeface="Proxima Nova Regular"/>
              <a:sym typeface="Proxima Nova Regular"/>
            </a:endParaRPr>
          </a:p>
          <a:p>
            <a:pPr lvl="0" defTabSz="914400">
              <a:defRPr>
                <a:solidFill>
                  <a:srgbClr val="000000"/>
                </a:solidFill>
              </a:defRPr>
            </a:pPr>
            <a:r>
              <a:rPr lang="en-US" dirty="0">
                <a:solidFill>
                  <a:srgbClr val="FFFFFF"/>
                </a:solidFill>
                <a:latin typeface="Proxima Nova Regular"/>
                <a:ea typeface="Proxima Nova Regular"/>
                <a:cs typeface="Proxima Nova Regular"/>
                <a:sym typeface="Proxima Nova Regular"/>
              </a:rPr>
              <a:t>Report on Cal/Val Activities</a:t>
            </a:r>
            <a:br>
              <a:rPr dirty="0">
                <a:solidFill>
                  <a:srgbClr val="FFFFFF"/>
                </a:solidFill>
                <a:latin typeface="Proxima Nova Regular"/>
                <a:ea typeface="Proxima Nova Regular"/>
                <a:cs typeface="Proxima Nova Regular"/>
                <a:sym typeface="Proxima Nova Regular"/>
              </a:rPr>
            </a:br>
            <a:r>
              <a:rPr lang="en-US" dirty="0">
                <a:solidFill>
                  <a:srgbClr val="FFFFFF"/>
                </a:solidFill>
                <a:latin typeface="Proxima Nova Regular"/>
                <a:ea typeface="Proxima Nova Regular"/>
                <a:cs typeface="Proxima Nova Regular"/>
                <a:sym typeface="Proxima Nova Regular"/>
              </a:rPr>
              <a:t>WGCV Plenary # 42</a:t>
            </a:r>
            <a:endParaRPr dirty="0">
              <a:solidFill>
                <a:srgbClr val="FFFFFF"/>
              </a:solidFill>
              <a:latin typeface="Proxima Nova Regular"/>
              <a:ea typeface="Proxima Nova Regular"/>
              <a:cs typeface="Proxima Nova Regular"/>
              <a:sym typeface="Proxima Nova Regular"/>
            </a:endParaRPr>
          </a:p>
        </p:txBody>
      </p:sp>
    </p:spTree>
    <p:extLst>
      <p:ext uri="{BB962C8B-B14F-4D97-AF65-F5344CB8AC3E}">
        <p14:creationId xmlns:p14="http://schemas.microsoft.com/office/powerpoint/2010/main" val="1093955425"/>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8051233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685015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1788" y="123825"/>
            <a:ext cx="2151062" cy="61420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23825"/>
            <a:ext cx="6300788" cy="61420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681357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23825"/>
            <a:ext cx="8604250" cy="638175"/>
          </a:xfrm>
        </p:spPr>
        <p:txBody>
          <a:bodyPr/>
          <a:lstStyle/>
          <a:p>
            <a:r>
              <a:rPr lang="en-US"/>
              <a:t>Click to edit Master title style</a:t>
            </a:r>
          </a:p>
        </p:txBody>
      </p:sp>
      <p:sp>
        <p:nvSpPr>
          <p:cNvPr id="3" name="Table Placeholder 2"/>
          <p:cNvSpPr>
            <a:spLocks noGrp="1"/>
          </p:cNvSpPr>
          <p:nvPr>
            <p:ph type="tbl" idx="1"/>
          </p:nvPr>
        </p:nvSpPr>
        <p:spPr>
          <a:xfrm>
            <a:off x="457200" y="1143000"/>
            <a:ext cx="8351838" cy="5122863"/>
          </a:xfrm>
        </p:spPr>
        <p:txBody>
          <a:bodyPr/>
          <a:lstStyle/>
          <a:p>
            <a:pPr lvl="0"/>
            <a:endParaRPr lang="en-US" noProof="0"/>
          </a:p>
        </p:txBody>
      </p:sp>
    </p:spTree>
    <p:extLst>
      <p:ext uri="{BB962C8B-B14F-4D97-AF65-F5344CB8AC3E}">
        <p14:creationId xmlns:p14="http://schemas.microsoft.com/office/powerpoint/2010/main" val="281693807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
          <p:cNvSpPr>
            <a:spLocks noChangeArrowheads="1"/>
          </p:cNvSpPr>
          <p:nvPr/>
        </p:nvSpPr>
        <p:spPr bwMode="auto">
          <a:xfrm>
            <a:off x="1044575" y="6316663"/>
            <a:ext cx="184150" cy="244475"/>
          </a:xfrm>
          <a:prstGeom prst="rect">
            <a:avLst/>
          </a:prstGeom>
          <a:noFill/>
          <a:ln w="9525">
            <a:noFill/>
            <a:miter lim="800000"/>
            <a:headEnd/>
            <a:tailEnd/>
          </a:ln>
          <a:effectLst/>
        </p:spPr>
        <p:txBody>
          <a:bodyPr wrap="none" anchor="ctr"/>
          <a:lstStyle/>
          <a:p>
            <a:pPr algn="l" defTabSz="914400" rtl="0" fontAlgn="base">
              <a:spcBef>
                <a:spcPct val="0"/>
              </a:spcBef>
              <a:spcAft>
                <a:spcPct val="0"/>
              </a:spcAft>
              <a:defRPr/>
            </a:pPr>
            <a:endParaRPr lang="en-US" kern="1200">
              <a:solidFill>
                <a:srgbClr val="000000"/>
              </a:solidFill>
              <a:latin typeface="Arial" charset="0"/>
              <a:ea typeface="+mn-ea"/>
              <a:cs typeface="+mn-cs"/>
            </a:endParaRPr>
          </a:p>
        </p:txBody>
      </p:sp>
      <p:sp>
        <p:nvSpPr>
          <p:cNvPr id="5" name="Line 17"/>
          <p:cNvSpPr>
            <a:spLocks noChangeShapeType="1"/>
          </p:cNvSpPr>
          <p:nvPr userDrawn="1"/>
        </p:nvSpPr>
        <p:spPr bwMode="auto">
          <a:xfrm>
            <a:off x="66675" y="696913"/>
            <a:ext cx="9001125" cy="0"/>
          </a:xfrm>
          <a:prstGeom prst="line">
            <a:avLst/>
          </a:prstGeom>
          <a:noFill/>
          <a:ln w="12699">
            <a:solidFill>
              <a:srgbClr val="3333CC"/>
            </a:solidFill>
            <a:round/>
            <a:headEnd/>
            <a:tailEnd/>
          </a:ln>
          <a:effectLst/>
        </p:spPr>
        <p:txBody>
          <a:bodyPr wrap="none" anchor="ctr"/>
          <a:lstStyle/>
          <a:p>
            <a:pPr algn="l" defTabSz="914400" rtl="0" fontAlgn="base">
              <a:spcBef>
                <a:spcPct val="0"/>
              </a:spcBef>
              <a:spcAft>
                <a:spcPct val="0"/>
              </a:spcAft>
              <a:defRPr/>
            </a:pPr>
            <a:endParaRPr lang="en-US" kern="1200">
              <a:solidFill>
                <a:srgbClr val="000000"/>
              </a:solidFill>
              <a:latin typeface="Arial" charset="0"/>
              <a:ea typeface="+mn-ea"/>
              <a:cs typeface="+mn-cs"/>
            </a:endParaRPr>
          </a:p>
        </p:txBody>
      </p:sp>
      <p:sp>
        <p:nvSpPr>
          <p:cNvPr id="7" name="Line 22"/>
          <p:cNvSpPr>
            <a:spLocks noChangeShapeType="1"/>
          </p:cNvSpPr>
          <p:nvPr userDrawn="1"/>
        </p:nvSpPr>
        <p:spPr bwMode="auto">
          <a:xfrm>
            <a:off x="65088" y="6608763"/>
            <a:ext cx="9001125" cy="0"/>
          </a:xfrm>
          <a:prstGeom prst="line">
            <a:avLst/>
          </a:prstGeom>
          <a:noFill/>
          <a:ln w="12699">
            <a:solidFill>
              <a:srgbClr val="FC0128"/>
            </a:solidFill>
            <a:round/>
            <a:headEnd/>
            <a:tailEnd/>
          </a:ln>
          <a:effectLst/>
        </p:spPr>
        <p:txBody>
          <a:bodyPr wrap="none" anchor="ctr"/>
          <a:lstStyle/>
          <a:p>
            <a:pPr algn="l" defTabSz="914400" rtl="0" fontAlgn="base">
              <a:spcBef>
                <a:spcPct val="0"/>
              </a:spcBef>
              <a:spcAft>
                <a:spcPct val="0"/>
              </a:spcAft>
              <a:defRPr/>
            </a:pPr>
            <a:endParaRPr lang="en-US" kern="1200">
              <a:solidFill>
                <a:srgbClr val="000000"/>
              </a:solidFill>
              <a:latin typeface="Arial" charset="0"/>
              <a:ea typeface="+mn-ea"/>
              <a:cs typeface="+mn-cs"/>
            </a:endParaRPr>
          </a:p>
        </p:txBody>
      </p:sp>
      <p:sp>
        <p:nvSpPr>
          <p:cNvPr id="9" name="Text Box 26"/>
          <p:cNvSpPr txBox="1">
            <a:spLocks noChangeArrowheads="1"/>
          </p:cNvSpPr>
          <p:nvPr userDrawn="1"/>
        </p:nvSpPr>
        <p:spPr bwMode="auto">
          <a:xfrm>
            <a:off x="8382000" y="6613525"/>
            <a:ext cx="560388" cy="244475"/>
          </a:xfrm>
          <a:prstGeom prst="rect">
            <a:avLst/>
          </a:prstGeom>
          <a:noFill/>
          <a:ln w="12699">
            <a:noFill/>
            <a:miter lim="800000"/>
            <a:headEnd/>
            <a:tailEnd/>
          </a:ln>
          <a:effectLst/>
        </p:spPr>
        <p:txBody>
          <a:bodyPr>
            <a:spAutoFit/>
          </a:bodyPr>
          <a:lstStyle/>
          <a:p>
            <a:pPr algn="ctr" defTabSz="914400" rtl="0" fontAlgn="base">
              <a:spcBef>
                <a:spcPct val="50000"/>
              </a:spcBef>
              <a:spcAft>
                <a:spcPct val="0"/>
              </a:spcAft>
              <a:defRPr/>
            </a:pPr>
            <a:fld id="{62039593-FE3E-485E-99F4-38DCEB745BCB}" type="slidenum">
              <a:rPr lang="en-US" sz="1000" kern="1200">
                <a:solidFill>
                  <a:srgbClr val="000000"/>
                </a:solidFill>
                <a:latin typeface="Arial" charset="0"/>
                <a:ea typeface="+mn-ea"/>
                <a:cs typeface="+mn-cs"/>
              </a:rPr>
              <a:pPr algn="ctr" defTabSz="914400" rtl="0" fontAlgn="base">
                <a:spcBef>
                  <a:spcPct val="50000"/>
                </a:spcBef>
                <a:spcAft>
                  <a:spcPct val="0"/>
                </a:spcAft>
                <a:defRPr/>
              </a:pPr>
              <a:t>‹#›</a:t>
            </a:fld>
            <a:endParaRPr lang="en-US" sz="1000" kern="1200">
              <a:solidFill>
                <a:srgbClr val="000000"/>
              </a:solidFill>
              <a:latin typeface="Arial" charset="0"/>
              <a:ea typeface="+mn-ea"/>
              <a:cs typeface="+mn-cs"/>
            </a:endParaRPr>
          </a:p>
        </p:txBody>
      </p:sp>
      <p:sp>
        <p:nvSpPr>
          <p:cNvPr id="3077" name="Rectangle 5"/>
          <p:cNvSpPr>
            <a:spLocks noGrp="1" noChangeArrowheads="1"/>
          </p:cNvSpPr>
          <p:nvPr>
            <p:ph type="ctrTitle" sz="quarter"/>
          </p:nvPr>
        </p:nvSpPr>
        <p:spPr>
          <a:xfrm>
            <a:off x="717550" y="2614613"/>
            <a:ext cx="7708900" cy="485775"/>
          </a:xfrm>
          <a:ln w="9525"/>
        </p:spPr>
        <p:txBody>
          <a:bodyPr wrap="square" lIns="60325" tIns="23812" rIns="60325" bIns="23812" anchor="ctr">
            <a:spAutoFit/>
          </a:bodyPr>
          <a:lstStyle>
            <a:lvl1pPr>
              <a:defRPr/>
            </a:lvl1pPr>
          </a:lstStyle>
          <a:p>
            <a:r>
              <a:rPr lang="en-US" altLang="en-US"/>
              <a:t>Click to edit Master title style</a:t>
            </a:r>
          </a:p>
        </p:txBody>
      </p:sp>
      <p:sp>
        <p:nvSpPr>
          <p:cNvPr id="3078" name="Rectangle 6"/>
          <p:cNvSpPr>
            <a:spLocks noGrp="1" noChangeArrowheads="1"/>
          </p:cNvSpPr>
          <p:nvPr>
            <p:ph type="subTitle" sz="quarter" idx="1"/>
          </p:nvPr>
        </p:nvSpPr>
        <p:spPr>
          <a:xfrm>
            <a:off x="1371600" y="3886200"/>
            <a:ext cx="6400800" cy="1752600"/>
          </a:xfrm>
          <a:ln w="9525"/>
        </p:spPr>
        <p:txBody>
          <a:bodyPr lIns="92075" tIns="46038" rIns="92075" bIns="46038"/>
          <a:lstStyle>
            <a:lvl1pPr algn="ctr">
              <a:defRPr/>
            </a:lvl1pPr>
          </a:lstStyle>
          <a:p>
            <a:r>
              <a:rPr lang="en-US" altLang="en-US"/>
              <a:t>Click to edit Master subtitle style</a:t>
            </a:r>
          </a:p>
        </p:txBody>
      </p:sp>
      <p:pic>
        <p:nvPicPr>
          <p:cNvPr id="10" name="Picture 9"/>
          <p:cNvPicPr>
            <a:picLocks noChangeAspect="1" noChangeArrowheads="1"/>
          </p:cNvPicPr>
          <p:nvPr userDrawn="1"/>
        </p:nvPicPr>
        <p:blipFill>
          <a:blip r:embed="rId2" cstate="print"/>
          <a:srcRect/>
          <a:stretch>
            <a:fillRect/>
          </a:stretch>
        </p:blipFill>
        <p:spPr bwMode="auto">
          <a:xfrm>
            <a:off x="152400" y="76200"/>
            <a:ext cx="1447800" cy="589844"/>
          </a:xfrm>
          <a:prstGeom prst="rect">
            <a:avLst/>
          </a:prstGeom>
          <a:noFill/>
          <a:ln w="9525">
            <a:noFill/>
            <a:miter lim="800000"/>
            <a:headEnd/>
            <a:tailEnd/>
          </a:ln>
        </p:spPr>
      </p:pic>
      <p:pic>
        <p:nvPicPr>
          <p:cNvPr id="11" name="Picture 27" descr="terr5"/>
          <p:cNvPicPr>
            <a:picLocks noChangeAspect="1" noChangeArrowheads="1"/>
          </p:cNvPicPr>
          <p:nvPr userDrawn="1"/>
        </p:nvPicPr>
        <p:blipFill>
          <a:blip r:embed="rId3" cstate="print"/>
          <a:srcRect/>
          <a:stretch>
            <a:fillRect/>
          </a:stretch>
        </p:blipFill>
        <p:spPr bwMode="auto">
          <a:xfrm>
            <a:off x="7848600" y="0"/>
            <a:ext cx="506412" cy="555625"/>
          </a:xfrm>
          <a:prstGeom prst="rect">
            <a:avLst/>
          </a:prstGeom>
          <a:noFill/>
          <a:ln w="9525">
            <a:noFill/>
            <a:miter lim="800000"/>
            <a:headEnd/>
            <a:tailEnd/>
          </a:ln>
        </p:spPr>
      </p:pic>
      <p:pic>
        <p:nvPicPr>
          <p:cNvPr id="12" name="Picture 2" descr="Image result for NASA"/>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458200" y="5918"/>
            <a:ext cx="607361" cy="6073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28107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60512" y="152400"/>
            <a:ext cx="6035675" cy="392112"/>
          </a:xfrm>
        </p:spPr>
        <p:txBody>
          <a:bodyPr/>
          <a:lstStyle>
            <a:lvl1pPr>
              <a:defRPr sz="2800">
                <a:solidFill>
                  <a:schemeClr val="accent2">
                    <a:lumMod val="50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lvl3pPr marL="628650" indent="-228600">
              <a:defRPr/>
            </a:lvl3pPr>
            <a:lvl4pPr marL="914400" indent="-228600">
              <a:defRPr/>
            </a:lvl4pPr>
            <a:lvl5pPr marL="1144588" indent="-2286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84321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961713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30238" y="1338263"/>
            <a:ext cx="3871912" cy="4529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4550" y="1338263"/>
            <a:ext cx="3871913" cy="4529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08437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547812" y="116612"/>
            <a:ext cx="6035675" cy="392112"/>
          </a:xfrm>
        </p:spPr>
        <p:txBody>
          <a:bodyPr/>
          <a:lstStyle/>
          <a:p>
            <a:r>
              <a:rPr lang="en-US" dirty="0"/>
              <a:t>Click to edit Master title style</a:t>
            </a:r>
          </a:p>
        </p:txBody>
      </p:sp>
    </p:spTree>
    <p:extLst>
      <p:ext uri="{BB962C8B-B14F-4D97-AF65-F5344CB8AC3E}">
        <p14:creationId xmlns:p14="http://schemas.microsoft.com/office/powerpoint/2010/main" val="25990422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258582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0" y="1143000"/>
            <a:ext cx="8305800" cy="762000"/>
          </a:xfrm>
          <a:prstGeom prst="rect">
            <a:avLst/>
          </a:prstGeom>
        </p:spPr>
        <p:txBody>
          <a:bodyPr/>
          <a:lstStyle>
            <a:lvl1pPr algn="just">
              <a:buNone/>
              <a:defRPr sz="2200">
                <a:solidFill>
                  <a:schemeClr val="tx1"/>
                </a:solidFill>
              </a:defRPr>
            </a:lvl1pPr>
            <a:lvl2pPr>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5" name="Content Placeholder 3"/>
          <p:cNvSpPr>
            <a:spLocks noGrp="1"/>
          </p:cNvSpPr>
          <p:nvPr>
            <p:ph sz="half" idx="11"/>
          </p:nvPr>
        </p:nvSpPr>
        <p:spPr>
          <a:xfrm>
            <a:off x="0" y="1905000"/>
            <a:ext cx="8839200" cy="4572000"/>
          </a:xfrm>
          <a:prstGeom prst="rect">
            <a:avLst/>
          </a:prstGeom>
        </p:spPr>
        <p:txBody>
          <a:bodyPr/>
          <a:lstStyle>
            <a:lvl1pPr>
              <a:buSzPct val="90000"/>
              <a:defRPr sz="2000" baseline="0">
                <a:solidFill>
                  <a:schemeClr val="tx1"/>
                </a:solidFill>
                <a:latin typeface="Century Gothic" pitchFamily="34" charset="0"/>
              </a:defRPr>
            </a:lvl1pPr>
            <a:lvl2pPr marL="768927" indent="-311727">
              <a:buClr>
                <a:srgbClr val="005426"/>
              </a:buClr>
              <a:buSzPct val="80000"/>
              <a:buFont typeface="Wingdings" panose="05000000000000000000" pitchFamily="2" charset="2"/>
              <a:buChar char="§"/>
              <a:defRPr sz="2000" baseline="0">
                <a:solidFill>
                  <a:schemeClr val="tx1"/>
                </a:solidFill>
                <a:latin typeface="Century Gothic" pitchFamily="34" charset="0"/>
              </a:defRPr>
            </a:lvl2pPr>
            <a:lvl3pPr>
              <a:buSzPct val="60000"/>
              <a:defRPr sz="2000" baseline="0">
                <a:solidFill>
                  <a:schemeClr val="tx1"/>
                </a:solidFill>
                <a:latin typeface="Century Gothic" pitchFamily="34" charset="0"/>
              </a:defRPr>
            </a:lvl3pPr>
            <a:lvl4pPr>
              <a:defRPr sz="2400">
                <a:solidFill>
                  <a:srgbClr val="C00000"/>
                </a:solidFill>
              </a:defRPr>
            </a:lvl4pPr>
            <a:lvl5pPr>
              <a:defRPr sz="24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6" name="Shape 3"/>
          <p:cNvSpPr/>
          <p:nvPr userDrawn="1"/>
        </p:nvSpPr>
        <p:spPr>
          <a:xfrm>
            <a:off x="1981200" y="76200"/>
            <a:ext cx="3581400" cy="101566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defTabSz="914400">
              <a:defRPr>
                <a:solidFill>
                  <a:srgbClr val="000000"/>
                </a:solidFill>
              </a:defRPr>
            </a:pPr>
            <a:r>
              <a:rPr lang="de-DE" sz="2200" dirty="0">
                <a:solidFill>
                  <a:srgbClr val="FFFFFF"/>
                </a:solidFill>
                <a:latin typeface="Proxima Nova Regular"/>
                <a:ea typeface="Proxima Nova Regular"/>
                <a:cs typeface="Proxima Nova Regular"/>
                <a:sym typeface="Proxima Nova Regular"/>
              </a:rPr>
              <a:t>NASA</a:t>
            </a:r>
            <a:endParaRPr sz="2200" dirty="0">
              <a:solidFill>
                <a:srgbClr val="FFFFFF"/>
              </a:solidFill>
              <a:latin typeface="Proxima Nova Regular"/>
              <a:ea typeface="Proxima Nova Regular"/>
              <a:cs typeface="Proxima Nova Regular"/>
              <a:sym typeface="Proxima Nova Regular"/>
            </a:endParaRPr>
          </a:p>
          <a:p>
            <a:pPr lvl="0" defTabSz="914400">
              <a:defRPr>
                <a:solidFill>
                  <a:srgbClr val="000000"/>
                </a:solidFill>
              </a:defRPr>
            </a:pPr>
            <a:r>
              <a:rPr lang="en-US" sz="2200" dirty="0">
                <a:solidFill>
                  <a:srgbClr val="FFFFFF"/>
                </a:solidFill>
                <a:latin typeface="Proxima Nova Regular"/>
                <a:ea typeface="Proxima Nova Regular"/>
                <a:cs typeface="Proxima Nova Regular"/>
                <a:sym typeface="Proxima Nova Regular"/>
              </a:rPr>
              <a:t>Report on Cal/Val Activities</a:t>
            </a:r>
            <a:br>
              <a:rPr sz="2200" dirty="0">
                <a:solidFill>
                  <a:srgbClr val="FFFFFF"/>
                </a:solidFill>
                <a:latin typeface="Proxima Nova Regular"/>
                <a:ea typeface="Proxima Nova Regular"/>
                <a:cs typeface="Proxima Nova Regular"/>
                <a:sym typeface="Proxima Nova Regular"/>
              </a:rPr>
            </a:br>
            <a:r>
              <a:rPr lang="en-US" sz="2200" dirty="0">
                <a:solidFill>
                  <a:srgbClr val="FFFFFF"/>
                </a:solidFill>
                <a:latin typeface="Proxima Nova Regular"/>
                <a:ea typeface="Proxima Nova Regular"/>
                <a:cs typeface="Proxima Nova Regular"/>
                <a:sym typeface="Proxima Nova Regular"/>
              </a:rPr>
              <a:t>WGCV Plenary # 42</a:t>
            </a:r>
            <a:endParaRPr sz="2200" dirty="0">
              <a:solidFill>
                <a:srgbClr val="FFFFFF"/>
              </a:solidFill>
              <a:latin typeface="Proxima Nova Regular"/>
              <a:ea typeface="Proxima Nova Regular"/>
              <a:cs typeface="Proxima Nova Regular"/>
              <a:sym typeface="Proxima Nova Regular"/>
            </a:endParaRPr>
          </a:p>
        </p:txBody>
      </p:sp>
    </p:spTree>
    <p:extLst>
      <p:ext uri="{BB962C8B-B14F-4D97-AF65-F5344CB8AC3E}">
        <p14:creationId xmlns:p14="http://schemas.microsoft.com/office/powerpoint/2010/main" val="3344838444"/>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itle 1"/>
          <p:cNvSpPr txBox="1">
            <a:spLocks/>
          </p:cNvSpPr>
          <p:nvPr userDrawn="1"/>
        </p:nvSpPr>
        <p:spPr bwMode="auto">
          <a:xfrm>
            <a:off x="1547812" y="116612"/>
            <a:ext cx="6035675" cy="392112"/>
          </a:xfrm>
          <a:prstGeom prst="rect">
            <a:avLst/>
          </a:prstGeom>
          <a:noFill/>
          <a:ln w="12699">
            <a:noFill/>
            <a:miter lim="800000"/>
            <a:headEnd/>
            <a:tailEnd/>
          </a:ln>
        </p:spPr>
        <p:txBody>
          <a:bodyPr vert="horz" wrap="none" lIns="90488" tIns="44450" rIns="90488" bIns="44450" numCol="1" anchor="t" anchorCtr="0" compatLnSpc="1">
            <a:prstTxWarp prst="textNoShape">
              <a:avLst/>
            </a:prstTxWarp>
          </a:bodyPr>
          <a:lstStyle>
            <a:lvl1pPr algn="ctr" rtl="0" eaLnBrk="0" fontAlgn="base" hangingPunct="0">
              <a:lnSpc>
                <a:spcPct val="90000"/>
              </a:lnSpc>
              <a:spcBef>
                <a:spcPct val="0"/>
              </a:spcBef>
              <a:spcAft>
                <a:spcPct val="0"/>
              </a:spcAft>
              <a:defRPr sz="2800" b="1">
                <a:solidFill>
                  <a:schemeClr val="tx2"/>
                </a:solidFill>
                <a:latin typeface="+mj-lt"/>
                <a:ea typeface="+mj-ea"/>
                <a:cs typeface="+mj-cs"/>
              </a:defRPr>
            </a:lvl1pPr>
            <a:lvl2pPr algn="ctr" rtl="0" eaLnBrk="0" fontAlgn="base" hangingPunct="0">
              <a:lnSpc>
                <a:spcPct val="90000"/>
              </a:lnSpc>
              <a:spcBef>
                <a:spcPct val="0"/>
              </a:spcBef>
              <a:spcAft>
                <a:spcPct val="0"/>
              </a:spcAft>
              <a:defRPr sz="3200" b="1">
                <a:solidFill>
                  <a:schemeClr val="tx2"/>
                </a:solidFill>
                <a:latin typeface="Arial" charset="0"/>
              </a:defRPr>
            </a:lvl2pPr>
            <a:lvl3pPr algn="ctr" rtl="0" eaLnBrk="0" fontAlgn="base" hangingPunct="0">
              <a:lnSpc>
                <a:spcPct val="90000"/>
              </a:lnSpc>
              <a:spcBef>
                <a:spcPct val="0"/>
              </a:spcBef>
              <a:spcAft>
                <a:spcPct val="0"/>
              </a:spcAft>
              <a:defRPr sz="3200" b="1">
                <a:solidFill>
                  <a:schemeClr val="tx2"/>
                </a:solidFill>
                <a:latin typeface="Arial" charset="0"/>
              </a:defRPr>
            </a:lvl3pPr>
            <a:lvl4pPr algn="ctr" rtl="0" eaLnBrk="0" fontAlgn="base" hangingPunct="0">
              <a:lnSpc>
                <a:spcPct val="90000"/>
              </a:lnSpc>
              <a:spcBef>
                <a:spcPct val="0"/>
              </a:spcBef>
              <a:spcAft>
                <a:spcPct val="0"/>
              </a:spcAft>
              <a:defRPr sz="3200" b="1">
                <a:solidFill>
                  <a:schemeClr val="tx2"/>
                </a:solidFill>
                <a:latin typeface="Arial" charset="0"/>
              </a:defRPr>
            </a:lvl4pPr>
            <a:lvl5pPr algn="ctr" rtl="0" eaLnBrk="0" fontAlgn="base" hangingPunct="0">
              <a:lnSpc>
                <a:spcPct val="90000"/>
              </a:lnSpc>
              <a:spcBef>
                <a:spcPct val="0"/>
              </a:spcBef>
              <a:spcAft>
                <a:spcPct val="0"/>
              </a:spcAft>
              <a:defRPr sz="3200" b="1">
                <a:solidFill>
                  <a:schemeClr val="tx2"/>
                </a:solidFill>
                <a:latin typeface="Arial" charset="0"/>
              </a:defRPr>
            </a:lvl5pPr>
            <a:lvl6pPr marL="457200" algn="ctr" rtl="0" eaLnBrk="0" fontAlgn="base" hangingPunct="0">
              <a:lnSpc>
                <a:spcPct val="90000"/>
              </a:lnSpc>
              <a:spcBef>
                <a:spcPct val="0"/>
              </a:spcBef>
              <a:spcAft>
                <a:spcPct val="0"/>
              </a:spcAft>
              <a:defRPr sz="3200" b="1">
                <a:solidFill>
                  <a:schemeClr val="tx2"/>
                </a:solidFill>
                <a:latin typeface="Arial" charset="0"/>
              </a:defRPr>
            </a:lvl6pPr>
            <a:lvl7pPr marL="914400" algn="ctr" rtl="0" eaLnBrk="0" fontAlgn="base" hangingPunct="0">
              <a:lnSpc>
                <a:spcPct val="90000"/>
              </a:lnSpc>
              <a:spcBef>
                <a:spcPct val="0"/>
              </a:spcBef>
              <a:spcAft>
                <a:spcPct val="0"/>
              </a:spcAft>
              <a:defRPr sz="3200" b="1">
                <a:solidFill>
                  <a:schemeClr val="tx2"/>
                </a:solidFill>
                <a:latin typeface="Arial" charset="0"/>
              </a:defRPr>
            </a:lvl7pPr>
            <a:lvl8pPr marL="1371600" algn="ctr" rtl="0" eaLnBrk="0" fontAlgn="base" hangingPunct="0">
              <a:lnSpc>
                <a:spcPct val="90000"/>
              </a:lnSpc>
              <a:spcBef>
                <a:spcPct val="0"/>
              </a:spcBef>
              <a:spcAft>
                <a:spcPct val="0"/>
              </a:spcAft>
              <a:defRPr sz="3200" b="1">
                <a:solidFill>
                  <a:schemeClr val="tx2"/>
                </a:solidFill>
                <a:latin typeface="Arial" charset="0"/>
              </a:defRPr>
            </a:lvl8pPr>
            <a:lvl9pPr marL="1828800" algn="ctr" rtl="0" eaLnBrk="0" fontAlgn="base" hangingPunct="0">
              <a:lnSpc>
                <a:spcPct val="90000"/>
              </a:lnSpc>
              <a:spcBef>
                <a:spcPct val="0"/>
              </a:spcBef>
              <a:spcAft>
                <a:spcPct val="0"/>
              </a:spcAft>
              <a:defRPr sz="3200" b="1">
                <a:solidFill>
                  <a:schemeClr val="tx2"/>
                </a:solidFill>
                <a:latin typeface="Arial" charset="0"/>
              </a:defRPr>
            </a:lvl9pPr>
          </a:lstStyle>
          <a:p>
            <a:pPr defTabSz="914400"/>
            <a:r>
              <a:rPr lang="en-US" dirty="0">
                <a:solidFill>
                  <a:srgbClr val="000000"/>
                </a:solidFill>
                <a:latin typeface="Calibri"/>
              </a:rPr>
              <a:t>Click to edit Master title style</a:t>
            </a:r>
          </a:p>
        </p:txBody>
      </p:sp>
    </p:spTree>
    <p:extLst>
      <p:ext uri="{BB962C8B-B14F-4D97-AF65-F5344CB8AC3E}">
        <p14:creationId xmlns:p14="http://schemas.microsoft.com/office/powerpoint/2010/main" val="29591659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191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819150"/>
            <a:ext cx="5111750" cy="53070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981200"/>
            <a:ext cx="3008313"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2335000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838199"/>
            <a:ext cx="5486400" cy="3889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1"/>
          <p:cNvSpPr txBox="1">
            <a:spLocks/>
          </p:cNvSpPr>
          <p:nvPr userDrawn="1"/>
        </p:nvSpPr>
        <p:spPr bwMode="auto">
          <a:xfrm>
            <a:off x="1547812" y="116612"/>
            <a:ext cx="6035675" cy="392112"/>
          </a:xfrm>
          <a:prstGeom prst="rect">
            <a:avLst/>
          </a:prstGeom>
          <a:noFill/>
          <a:ln w="12699">
            <a:noFill/>
            <a:miter lim="800000"/>
            <a:headEnd/>
            <a:tailEnd/>
          </a:ln>
        </p:spPr>
        <p:txBody>
          <a:bodyPr vert="horz" wrap="none" lIns="90488" tIns="44450" rIns="90488" bIns="44450" numCol="1" anchor="t" anchorCtr="0" compatLnSpc="1">
            <a:prstTxWarp prst="textNoShape">
              <a:avLst/>
            </a:prstTxWarp>
          </a:bodyPr>
          <a:lstStyle>
            <a:lvl1pPr algn="ctr" rtl="0" eaLnBrk="0" fontAlgn="base" hangingPunct="0">
              <a:lnSpc>
                <a:spcPct val="90000"/>
              </a:lnSpc>
              <a:spcBef>
                <a:spcPct val="0"/>
              </a:spcBef>
              <a:spcAft>
                <a:spcPct val="0"/>
              </a:spcAft>
              <a:defRPr sz="2800" b="1">
                <a:solidFill>
                  <a:schemeClr val="tx2"/>
                </a:solidFill>
                <a:latin typeface="+mj-lt"/>
                <a:ea typeface="+mj-ea"/>
                <a:cs typeface="+mj-cs"/>
              </a:defRPr>
            </a:lvl1pPr>
            <a:lvl2pPr algn="ctr" rtl="0" eaLnBrk="0" fontAlgn="base" hangingPunct="0">
              <a:lnSpc>
                <a:spcPct val="90000"/>
              </a:lnSpc>
              <a:spcBef>
                <a:spcPct val="0"/>
              </a:spcBef>
              <a:spcAft>
                <a:spcPct val="0"/>
              </a:spcAft>
              <a:defRPr sz="3200" b="1">
                <a:solidFill>
                  <a:schemeClr val="tx2"/>
                </a:solidFill>
                <a:latin typeface="Arial" charset="0"/>
              </a:defRPr>
            </a:lvl2pPr>
            <a:lvl3pPr algn="ctr" rtl="0" eaLnBrk="0" fontAlgn="base" hangingPunct="0">
              <a:lnSpc>
                <a:spcPct val="90000"/>
              </a:lnSpc>
              <a:spcBef>
                <a:spcPct val="0"/>
              </a:spcBef>
              <a:spcAft>
                <a:spcPct val="0"/>
              </a:spcAft>
              <a:defRPr sz="3200" b="1">
                <a:solidFill>
                  <a:schemeClr val="tx2"/>
                </a:solidFill>
                <a:latin typeface="Arial" charset="0"/>
              </a:defRPr>
            </a:lvl3pPr>
            <a:lvl4pPr algn="ctr" rtl="0" eaLnBrk="0" fontAlgn="base" hangingPunct="0">
              <a:lnSpc>
                <a:spcPct val="90000"/>
              </a:lnSpc>
              <a:spcBef>
                <a:spcPct val="0"/>
              </a:spcBef>
              <a:spcAft>
                <a:spcPct val="0"/>
              </a:spcAft>
              <a:defRPr sz="3200" b="1">
                <a:solidFill>
                  <a:schemeClr val="tx2"/>
                </a:solidFill>
                <a:latin typeface="Arial" charset="0"/>
              </a:defRPr>
            </a:lvl4pPr>
            <a:lvl5pPr algn="ctr" rtl="0" eaLnBrk="0" fontAlgn="base" hangingPunct="0">
              <a:lnSpc>
                <a:spcPct val="90000"/>
              </a:lnSpc>
              <a:spcBef>
                <a:spcPct val="0"/>
              </a:spcBef>
              <a:spcAft>
                <a:spcPct val="0"/>
              </a:spcAft>
              <a:defRPr sz="3200" b="1">
                <a:solidFill>
                  <a:schemeClr val="tx2"/>
                </a:solidFill>
                <a:latin typeface="Arial" charset="0"/>
              </a:defRPr>
            </a:lvl5pPr>
            <a:lvl6pPr marL="457200" algn="ctr" rtl="0" eaLnBrk="0" fontAlgn="base" hangingPunct="0">
              <a:lnSpc>
                <a:spcPct val="90000"/>
              </a:lnSpc>
              <a:spcBef>
                <a:spcPct val="0"/>
              </a:spcBef>
              <a:spcAft>
                <a:spcPct val="0"/>
              </a:spcAft>
              <a:defRPr sz="3200" b="1">
                <a:solidFill>
                  <a:schemeClr val="tx2"/>
                </a:solidFill>
                <a:latin typeface="Arial" charset="0"/>
              </a:defRPr>
            </a:lvl6pPr>
            <a:lvl7pPr marL="914400" algn="ctr" rtl="0" eaLnBrk="0" fontAlgn="base" hangingPunct="0">
              <a:lnSpc>
                <a:spcPct val="90000"/>
              </a:lnSpc>
              <a:spcBef>
                <a:spcPct val="0"/>
              </a:spcBef>
              <a:spcAft>
                <a:spcPct val="0"/>
              </a:spcAft>
              <a:defRPr sz="3200" b="1">
                <a:solidFill>
                  <a:schemeClr val="tx2"/>
                </a:solidFill>
                <a:latin typeface="Arial" charset="0"/>
              </a:defRPr>
            </a:lvl7pPr>
            <a:lvl8pPr marL="1371600" algn="ctr" rtl="0" eaLnBrk="0" fontAlgn="base" hangingPunct="0">
              <a:lnSpc>
                <a:spcPct val="90000"/>
              </a:lnSpc>
              <a:spcBef>
                <a:spcPct val="0"/>
              </a:spcBef>
              <a:spcAft>
                <a:spcPct val="0"/>
              </a:spcAft>
              <a:defRPr sz="3200" b="1">
                <a:solidFill>
                  <a:schemeClr val="tx2"/>
                </a:solidFill>
                <a:latin typeface="Arial" charset="0"/>
              </a:defRPr>
            </a:lvl8pPr>
            <a:lvl9pPr marL="1828800" algn="ctr" rtl="0" eaLnBrk="0" fontAlgn="base" hangingPunct="0">
              <a:lnSpc>
                <a:spcPct val="90000"/>
              </a:lnSpc>
              <a:spcBef>
                <a:spcPct val="0"/>
              </a:spcBef>
              <a:spcAft>
                <a:spcPct val="0"/>
              </a:spcAft>
              <a:defRPr sz="3200" b="1">
                <a:solidFill>
                  <a:schemeClr val="tx2"/>
                </a:solidFill>
                <a:latin typeface="Arial" charset="0"/>
              </a:defRPr>
            </a:lvl9pPr>
          </a:lstStyle>
          <a:p>
            <a:pPr defTabSz="914400"/>
            <a:r>
              <a:rPr lang="en-US" dirty="0">
                <a:solidFill>
                  <a:srgbClr val="000000"/>
                </a:solidFill>
                <a:latin typeface="Calibri"/>
              </a:rPr>
              <a:t>Click to edit Master title style</a:t>
            </a:r>
          </a:p>
        </p:txBody>
      </p:sp>
    </p:spTree>
    <p:extLst>
      <p:ext uri="{BB962C8B-B14F-4D97-AF65-F5344CB8AC3E}">
        <p14:creationId xmlns:p14="http://schemas.microsoft.com/office/powerpoint/2010/main" val="27896357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a:xfrm>
            <a:off x="630238" y="838201"/>
            <a:ext cx="7896225" cy="50292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93306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762000"/>
            <a:ext cx="1973263"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30238" y="762000"/>
            <a:ext cx="5770562"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27204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3138802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23051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6867" name="Picture 3"/>
          <p:cNvPicPr>
            <a:picLocks noChangeAspect="1" noChangeArrowheads="1"/>
          </p:cNvPicPr>
          <p:nvPr userDrawn="1"/>
        </p:nvPicPr>
        <p:blipFill>
          <a:blip r:embed="rId2" cstate="print"/>
          <a:srcRect/>
          <a:stretch>
            <a:fillRect/>
          </a:stretch>
        </p:blipFill>
        <p:spPr bwMode="auto">
          <a:xfrm>
            <a:off x="-9526" y="-9526"/>
            <a:ext cx="9153526" cy="6867526"/>
          </a:xfrm>
          <a:prstGeom prst="rect">
            <a:avLst/>
          </a:prstGeom>
          <a:noFill/>
          <a:ln w="9525">
            <a:noFill/>
            <a:miter lim="800000"/>
            <a:headEnd/>
            <a:tailEnd/>
          </a:ln>
          <a:effectLst/>
        </p:spPr>
      </p:pic>
      <p:pic>
        <p:nvPicPr>
          <p:cNvPr id="5" name="Picture 25" descr="312312main_nasameatball_226"/>
          <p:cNvPicPr>
            <a:picLocks noChangeAspect="1" noChangeArrowheads="1"/>
          </p:cNvPicPr>
          <p:nvPr userDrawn="1"/>
        </p:nvPicPr>
        <p:blipFill>
          <a:blip r:embed="rId3" cstate="print"/>
          <a:srcRect/>
          <a:stretch>
            <a:fillRect/>
          </a:stretch>
        </p:blipFill>
        <p:spPr bwMode="auto">
          <a:xfrm>
            <a:off x="8334947" y="0"/>
            <a:ext cx="809053" cy="609599"/>
          </a:xfrm>
          <a:prstGeom prst="rect">
            <a:avLst/>
          </a:prstGeom>
          <a:noFill/>
          <a:ln w="9525">
            <a:noFill/>
            <a:miter lim="800000"/>
            <a:headEnd/>
            <a:tailEnd/>
          </a:ln>
        </p:spPr>
      </p:pic>
      <p:pic>
        <p:nvPicPr>
          <p:cNvPr id="6" name="Picture 36"/>
          <p:cNvPicPr>
            <a:picLocks noChangeAspect="1" noChangeArrowheads="1"/>
          </p:cNvPicPr>
          <p:nvPr userDrawn="1"/>
        </p:nvPicPr>
        <p:blipFill>
          <a:blip r:embed="rId4" cstate="print"/>
          <a:srcRect/>
          <a:stretch>
            <a:fillRect/>
          </a:stretch>
        </p:blipFill>
        <p:spPr bwMode="auto">
          <a:xfrm>
            <a:off x="5091112" y="152400"/>
            <a:ext cx="3367088" cy="323850"/>
          </a:xfrm>
          <a:prstGeom prst="rect">
            <a:avLst/>
          </a:prstGeom>
          <a:noFill/>
          <a:ln w="9525">
            <a:noFill/>
            <a:miter lim="800000"/>
            <a:headEnd/>
            <a:tailEnd/>
          </a:ln>
        </p:spPr>
      </p:pic>
      <p:sp>
        <p:nvSpPr>
          <p:cNvPr id="5139" name="Rectangle 19"/>
          <p:cNvSpPr>
            <a:spLocks noGrp="1" noChangeArrowheads="1"/>
          </p:cNvSpPr>
          <p:nvPr>
            <p:ph type="ctrTitle"/>
          </p:nvPr>
        </p:nvSpPr>
        <p:spPr>
          <a:xfrm>
            <a:off x="304800" y="1447800"/>
            <a:ext cx="7543800" cy="1828800"/>
          </a:xfrm>
          <a:prstGeom prst="rect">
            <a:avLst/>
          </a:prstGeom>
        </p:spPr>
        <p:txBody>
          <a:bodyPr/>
          <a:lstStyle>
            <a:lvl1pPr>
              <a:defRPr sz="3700">
                <a:solidFill>
                  <a:schemeClr val="bg2"/>
                </a:solidFill>
              </a:defRPr>
            </a:lvl1pPr>
          </a:lstStyle>
          <a:p>
            <a:r>
              <a:rPr lang="en-US" dirty="0"/>
              <a:t>Click to edit Master title style</a:t>
            </a:r>
          </a:p>
        </p:txBody>
      </p:sp>
      <p:sp>
        <p:nvSpPr>
          <p:cNvPr id="5140" name="Rectangle 20"/>
          <p:cNvSpPr>
            <a:spLocks noGrp="1" noChangeArrowheads="1"/>
          </p:cNvSpPr>
          <p:nvPr>
            <p:ph type="subTitle" idx="1"/>
          </p:nvPr>
        </p:nvSpPr>
        <p:spPr>
          <a:xfrm>
            <a:off x="1524000" y="3505200"/>
            <a:ext cx="6781800" cy="990600"/>
          </a:xfrm>
        </p:spPr>
        <p:txBody>
          <a:bodyPr/>
          <a:lstStyle>
            <a:lvl1pPr marL="0" indent="0">
              <a:buFont typeface="Wingdings" pitchFamily="2" charset="2"/>
              <a:buNone/>
              <a:defRPr>
                <a:solidFill>
                  <a:srgbClr val="A40000"/>
                </a:solidFill>
              </a:defRPr>
            </a:lvl1pPr>
          </a:lstStyle>
          <a:p>
            <a:r>
              <a:rPr lang="en-US" dirty="0"/>
              <a:t>Click to edit Master subtitle style</a:t>
            </a:r>
          </a:p>
        </p:txBody>
      </p:sp>
      <p:sp>
        <p:nvSpPr>
          <p:cNvPr id="7" name="Rectangle 17"/>
          <p:cNvSpPr>
            <a:spLocks noGrp="1" noChangeArrowheads="1"/>
          </p:cNvSpPr>
          <p:nvPr>
            <p:ph type="ftr" sz="quarter" idx="10"/>
          </p:nvPr>
        </p:nvSpPr>
        <p:spPr>
          <a:xfrm>
            <a:off x="457200" y="6324600"/>
            <a:ext cx="5943600" cy="457200"/>
          </a:xfrm>
          <a:prstGeom prst="rect">
            <a:avLst/>
          </a:prstGeom>
        </p:spPr>
        <p:txBody>
          <a:bodyPr/>
          <a:lstStyle>
            <a:lvl1pPr>
              <a:defRPr/>
            </a:lvl1pPr>
          </a:lstStyle>
          <a:p>
            <a:pPr algn="l" defTabSz="914400" rtl="0" eaLnBrk="0" fontAlgn="base" hangingPunct="0">
              <a:spcBef>
                <a:spcPct val="0"/>
              </a:spcBef>
              <a:spcAft>
                <a:spcPct val="0"/>
              </a:spcAft>
              <a:defRPr/>
            </a:pPr>
            <a:r>
              <a:rPr lang="en-US" sz="2000" kern="1200" dirty="0" err="1">
                <a:solidFill>
                  <a:srgbClr val="000000"/>
                </a:solidFill>
                <a:latin typeface="Arial" charset="0"/>
                <a:ea typeface="+mn-ea"/>
                <a:cs typeface="+mn-cs"/>
              </a:rPr>
              <a:t>Calcon</a:t>
            </a:r>
            <a:r>
              <a:rPr lang="en-US" sz="2000" kern="1200" dirty="0">
                <a:solidFill>
                  <a:srgbClr val="000000"/>
                </a:solidFill>
                <a:latin typeface="Arial" charset="0"/>
                <a:ea typeface="+mn-ea"/>
                <a:cs typeface="+mn-cs"/>
              </a:rPr>
              <a:t> 2011		Logan, Utah</a:t>
            </a:r>
          </a:p>
        </p:txBody>
      </p:sp>
      <p:sp>
        <p:nvSpPr>
          <p:cNvPr id="8" name="Rectangle 18"/>
          <p:cNvSpPr>
            <a:spLocks noGrp="1" noChangeArrowheads="1"/>
          </p:cNvSpPr>
          <p:nvPr>
            <p:ph type="sldNum" sz="quarter" idx="11"/>
          </p:nvPr>
        </p:nvSpPr>
        <p:spPr>
          <a:xfrm>
            <a:off x="6934200" y="6324600"/>
            <a:ext cx="2209800" cy="533400"/>
          </a:xfrm>
          <a:prstGeom prst="rect">
            <a:avLst/>
          </a:prstGeom>
        </p:spPr>
        <p:txBody>
          <a:bodyPr/>
          <a:lstStyle>
            <a:lvl1pPr>
              <a:defRPr/>
            </a:lvl1pPr>
          </a:lstStyle>
          <a:p>
            <a:pPr algn="l" defTabSz="914400" rtl="0" eaLnBrk="0" fontAlgn="base" hangingPunct="0">
              <a:spcBef>
                <a:spcPct val="0"/>
              </a:spcBef>
              <a:spcAft>
                <a:spcPct val="0"/>
              </a:spcAft>
              <a:defRPr/>
            </a:pPr>
            <a:r>
              <a:rPr lang="en-US" sz="2000" kern="1200" dirty="0">
                <a:solidFill>
                  <a:srgbClr val="000000"/>
                </a:solidFill>
                <a:latin typeface="Arial" charset="0"/>
                <a:ea typeface="+mn-ea"/>
                <a:cs typeface="+mn-cs"/>
              </a:rPr>
              <a:t>August  30, 2011</a:t>
            </a:r>
          </a:p>
        </p:txBody>
      </p:sp>
      <p:sp>
        <p:nvSpPr>
          <p:cNvPr id="15" name="Text Placeholder 13"/>
          <p:cNvSpPr>
            <a:spLocks noGrp="1"/>
          </p:cNvSpPr>
          <p:nvPr>
            <p:ph type="body" sz="quarter" idx="12" hasCustomPrompt="1"/>
          </p:nvPr>
        </p:nvSpPr>
        <p:spPr>
          <a:xfrm>
            <a:off x="2209800" y="5638800"/>
            <a:ext cx="6781800" cy="685800"/>
          </a:xfrm>
        </p:spPr>
        <p:txBody>
          <a:bodyPr/>
          <a:lstStyle>
            <a:lvl1pPr>
              <a:buNone/>
              <a:defRPr sz="1800">
                <a:solidFill>
                  <a:srgbClr val="A40000"/>
                </a:solidFill>
              </a:defRPr>
            </a:lvl1pPr>
          </a:lstStyle>
          <a:p>
            <a:pPr lvl="0"/>
            <a:r>
              <a:rPr lang="en-US" dirty="0"/>
              <a:t>Affiliations</a:t>
            </a:r>
          </a:p>
        </p:txBody>
      </p:sp>
    </p:spTree>
    <p:extLst>
      <p:ext uri="{BB962C8B-B14F-4D97-AF65-F5344CB8AC3E}">
        <p14:creationId xmlns:p14="http://schemas.microsoft.com/office/powerpoint/2010/main" val="3143277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685800"/>
            <a:ext cx="8382000" cy="990600"/>
          </a:xfrm>
        </p:spPr>
        <p:txBody>
          <a:bodyPr/>
          <a:lstStyle>
            <a:lvl1pPr algn="ctr">
              <a:buNone/>
              <a:defRPr sz="2800">
                <a:solidFill>
                  <a:srgbClr val="C00000"/>
                </a:solidFill>
              </a:defRPr>
            </a:lvl1pPr>
            <a:lvl2pPr>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381000" y="1752600"/>
            <a:ext cx="8229600" cy="4800600"/>
          </a:xfrm>
        </p:spPr>
        <p:txBody>
          <a:bodyPr/>
          <a:lstStyle>
            <a:lvl1pPr>
              <a:buSzPct val="60000"/>
              <a:defRPr sz="2400" baseline="0">
                <a:latin typeface="Century Gothic" pitchFamily="34" charset="0"/>
              </a:defRPr>
            </a:lvl1pPr>
            <a:lvl2pPr>
              <a:buClr>
                <a:srgbClr val="005426"/>
              </a:buClr>
              <a:buSzPct val="60000"/>
              <a:defRPr sz="2400" baseline="0">
                <a:solidFill>
                  <a:srgbClr val="005426"/>
                </a:solidFill>
                <a:latin typeface="Century Gothic" pitchFamily="34" charset="0"/>
              </a:defRPr>
            </a:lvl2pPr>
            <a:lvl3pPr>
              <a:buSzPct val="60000"/>
              <a:defRPr sz="2400" baseline="0">
                <a:latin typeface="Century Gothic" pitchFamily="34" charset="0"/>
              </a:defRPr>
            </a:lvl3pPr>
            <a:lvl4pPr>
              <a:defRPr sz="2400">
                <a:solidFill>
                  <a:srgbClr val="C00000"/>
                </a:solidFill>
              </a:defRPr>
            </a:lvl4pPr>
            <a:lvl5pPr>
              <a:defRPr sz="24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Title 1"/>
          <p:cNvSpPr>
            <a:spLocks noGrp="1"/>
          </p:cNvSpPr>
          <p:nvPr>
            <p:ph type="title"/>
          </p:nvPr>
        </p:nvSpPr>
        <p:spPr>
          <a:xfrm>
            <a:off x="0" y="0"/>
            <a:ext cx="9144000" cy="685800"/>
          </a:xfrm>
          <a:prstGeom prst="rect">
            <a:avLst/>
          </a:prstGeom>
          <a:gradFill flip="none" rotWithShape="1">
            <a:gsLst>
              <a:gs pos="0">
                <a:schemeClr val="bg1"/>
              </a:gs>
              <a:gs pos="64999">
                <a:srgbClr val="F0EBD5"/>
              </a:gs>
              <a:gs pos="100000">
                <a:srgbClr val="D1C39F"/>
              </a:gs>
            </a:gsLst>
            <a:lin ang="16200000" scaled="0"/>
            <a:tileRect/>
          </a:gradFill>
        </p:spPr>
        <p:txBody>
          <a:bodyPr anchor="ctr" anchorCtr="0"/>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448510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1219200" y="228600"/>
            <a:ext cx="7010400" cy="609600"/>
          </a:xfrm>
          <a:prstGeom prst="rect">
            <a:avLst/>
          </a:prstGeo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942726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4927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81000" y="1676400"/>
            <a:ext cx="4038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676400"/>
            <a:ext cx="4038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p:cNvSpPr>
            <a:spLocks noGrp="1"/>
          </p:cNvSpPr>
          <p:nvPr>
            <p:ph type="title"/>
          </p:nvPr>
        </p:nvSpPr>
        <p:spPr>
          <a:xfrm>
            <a:off x="1219200" y="228600"/>
            <a:ext cx="7010400" cy="609600"/>
          </a:xfrm>
          <a:prstGeom prst="rect">
            <a:avLst/>
          </a:prstGeo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199421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81000" y="1676400"/>
            <a:ext cx="4038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0" y="1676400"/>
            <a:ext cx="4038600" cy="2209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572000" y="4038600"/>
            <a:ext cx="40386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p:nvPr>
        </p:nvSpPr>
        <p:spPr>
          <a:xfrm>
            <a:off x="1219200" y="228600"/>
            <a:ext cx="7010400" cy="609600"/>
          </a:xfrm>
          <a:prstGeom prst="rect">
            <a:avLst/>
          </a:prstGeo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2654862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4.png"/><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8.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12.png"/><Relationship Id="rId2" Type="http://schemas.openxmlformats.org/officeDocument/2006/relationships/slideLayout" Target="../slideLayouts/slideLayout25.xml"/><Relationship Id="rId16" Type="http://schemas.openxmlformats.org/officeDocument/2006/relationships/image" Target="../media/image11.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10.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4" name="Textfeld 7"/>
          <p:cNvSpPr txBox="1"/>
          <p:nvPr userDrawn="1"/>
        </p:nvSpPr>
        <p:spPr>
          <a:xfrm>
            <a:off x="3733800" y="6477000"/>
            <a:ext cx="4572000" cy="3048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1600" b="1" dirty="0">
                <a:solidFill>
                  <a:srgbClr val="92D050"/>
                </a:solidFill>
                <a:effectLst/>
                <a:latin typeface="Frutiger 45 Light"/>
                <a:ea typeface="Times New Roman"/>
                <a:cs typeface="Arial"/>
              </a:rPr>
              <a:t>Working Group on Calibration and Validation</a:t>
            </a:r>
            <a:endParaRPr lang="en-US" sz="1600" dirty="0">
              <a:effectLst/>
              <a:latin typeface="Times New Roman"/>
              <a:ea typeface="Times New Roman"/>
              <a:cs typeface="Times"/>
            </a:endParaRPr>
          </a:p>
        </p:txBody>
      </p:sp>
      <p:pic>
        <p:nvPicPr>
          <p:cNvPr id="5" name="Picture 4" descr="NASALogo"/>
          <p:cNvPicPr>
            <a:picLocks noChangeAspect="1" noChangeArrowheads="1"/>
          </p:cNvPicPr>
          <p:nvPr userDrawn="1"/>
        </p:nvPicPr>
        <p:blipFill>
          <a:blip r:embed="rId6" cstate="print"/>
          <a:srcRect/>
          <a:stretch>
            <a:fillRect/>
          </a:stretch>
        </p:blipFill>
        <p:spPr bwMode="auto">
          <a:xfrm>
            <a:off x="8444355" y="1205355"/>
            <a:ext cx="699645" cy="699645"/>
          </a:xfrm>
          <a:prstGeom prst="rect">
            <a:avLst/>
          </a:prstGeom>
          <a:noFill/>
        </p:spPr>
      </p:pic>
      <p:sp>
        <p:nvSpPr>
          <p:cNvPr id="3" name="Rectangle 2"/>
          <p:cNvSpPr/>
          <p:nvPr userDrawn="1"/>
        </p:nvSpPr>
        <p:spPr>
          <a:xfrm>
            <a:off x="8153400" y="6504801"/>
            <a:ext cx="972224" cy="276999"/>
          </a:xfrm>
          <a:prstGeom prst="rect">
            <a:avLst/>
          </a:prstGeom>
        </p:spPr>
        <p:txBody>
          <a:bodyPr wrap="square">
            <a:spAutoFit/>
          </a:bodyPr>
          <a:lstStyle/>
          <a:p>
            <a:pPr algn="r"/>
            <a:fld id="{D9245422-3BB8-6D4A-8024-718D9EB8D280}" type="slidenum">
              <a:rPr lang="en-US" sz="1200" smtClean="0"/>
              <a:pPr algn="r"/>
              <a:t>‹#›</a:t>
            </a:fld>
            <a:endParaRPr lang="en-US" sz="1200"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1" name="Rectangle 15"/>
          <p:cNvSpPr>
            <a:spLocks noGrp="1" noChangeArrowheads="1"/>
          </p:cNvSpPr>
          <p:nvPr>
            <p:ph type="body" idx="1"/>
          </p:nvPr>
        </p:nvSpPr>
        <p:spPr bwMode="auto">
          <a:xfrm>
            <a:off x="381000" y="1143000"/>
            <a:ext cx="82296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25" name="Text Box 29"/>
          <p:cNvSpPr txBox="1">
            <a:spLocks noChangeArrowheads="1"/>
          </p:cNvSpPr>
          <p:nvPr userDrawn="1"/>
        </p:nvSpPr>
        <p:spPr bwMode="auto">
          <a:xfrm>
            <a:off x="457200" y="914400"/>
            <a:ext cx="8229600" cy="457200"/>
          </a:xfrm>
          <a:prstGeom prst="rect">
            <a:avLst/>
          </a:prstGeom>
          <a:noFill/>
          <a:ln w="9525">
            <a:noFill/>
            <a:miter lim="800000"/>
            <a:headEnd/>
            <a:tailEnd/>
          </a:ln>
          <a:effectLst/>
        </p:spPr>
        <p:txBody>
          <a:bodyPr>
            <a:spAutoFit/>
          </a:bodyPr>
          <a:lstStyle/>
          <a:p>
            <a:pPr algn="l" defTabSz="914400" rtl="0" eaLnBrk="0" fontAlgn="base" hangingPunct="0">
              <a:spcBef>
                <a:spcPct val="50000"/>
              </a:spcBef>
              <a:spcAft>
                <a:spcPct val="0"/>
              </a:spcAft>
              <a:defRPr/>
            </a:pPr>
            <a:endParaRPr lang="en-US" sz="2400" kern="1200">
              <a:solidFill>
                <a:srgbClr val="000000"/>
              </a:solidFill>
              <a:latin typeface="Arial" charset="0"/>
              <a:ea typeface="+mn-ea"/>
              <a:cs typeface="+mn-cs"/>
            </a:endParaRPr>
          </a:p>
        </p:txBody>
      </p:sp>
      <p:sp>
        <p:nvSpPr>
          <p:cNvPr id="4182" name="Text Box 86"/>
          <p:cNvSpPr txBox="1">
            <a:spLocks noChangeArrowheads="1"/>
          </p:cNvSpPr>
          <p:nvPr userDrawn="1"/>
        </p:nvSpPr>
        <p:spPr bwMode="auto">
          <a:xfrm>
            <a:off x="304800" y="990600"/>
            <a:ext cx="8305800" cy="366713"/>
          </a:xfrm>
          <a:prstGeom prst="rect">
            <a:avLst/>
          </a:prstGeom>
          <a:noFill/>
          <a:ln w="9525">
            <a:noFill/>
            <a:miter lim="800000"/>
            <a:headEnd/>
            <a:tailEnd/>
          </a:ln>
          <a:effectLst/>
        </p:spPr>
        <p:txBody>
          <a:bodyPr>
            <a:spAutoFit/>
          </a:bodyPr>
          <a:lstStyle/>
          <a:p>
            <a:pPr algn="l" defTabSz="914400" rtl="0" eaLnBrk="0" fontAlgn="base" hangingPunct="0">
              <a:spcBef>
                <a:spcPct val="50000"/>
              </a:spcBef>
              <a:spcAft>
                <a:spcPct val="0"/>
              </a:spcAft>
              <a:defRPr/>
            </a:pPr>
            <a:endParaRPr lang="en-US" kern="1200">
              <a:solidFill>
                <a:srgbClr val="000000"/>
              </a:solidFill>
              <a:latin typeface="Arial" charset="0"/>
              <a:ea typeface="+mn-ea"/>
              <a:cs typeface="+mn-cs"/>
            </a:endParaRPr>
          </a:p>
        </p:txBody>
      </p:sp>
      <p:pic>
        <p:nvPicPr>
          <p:cNvPr id="6" name="Picture 10" descr="blue_white_border"/>
          <p:cNvPicPr>
            <a:picLocks noChangeAspect="1" noChangeArrowheads="1"/>
          </p:cNvPicPr>
          <p:nvPr userDrawn="1"/>
        </p:nvPicPr>
        <p:blipFill>
          <a:blip r:embed="rId10" cstate="print"/>
          <a:srcRect/>
          <a:stretch>
            <a:fillRect/>
          </a:stretch>
        </p:blipFill>
        <p:spPr bwMode="auto">
          <a:xfrm>
            <a:off x="8381999" y="6225441"/>
            <a:ext cx="762001" cy="632559"/>
          </a:xfrm>
          <a:prstGeom prst="rect">
            <a:avLst/>
          </a:prstGeom>
          <a:noFill/>
          <a:ln w="9525">
            <a:noFill/>
            <a:miter lim="800000"/>
            <a:headEnd/>
            <a:tailEnd/>
          </a:ln>
        </p:spPr>
      </p:pic>
    </p:spTree>
    <p:extLst>
      <p:ext uri="{BB962C8B-B14F-4D97-AF65-F5344CB8AC3E}">
        <p14:creationId xmlns:p14="http://schemas.microsoft.com/office/powerpoint/2010/main" val="2689902117"/>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Lst>
  <p:txStyles>
    <p:titleStyle>
      <a:lvl1pPr algn="l" rtl="0" eaLnBrk="0" fontAlgn="base" hangingPunct="0">
        <a:spcBef>
          <a:spcPct val="0"/>
        </a:spcBef>
        <a:spcAft>
          <a:spcPct val="0"/>
        </a:spcAft>
        <a:defRPr sz="3200" b="1">
          <a:solidFill>
            <a:schemeClr val="bg2"/>
          </a:solidFill>
          <a:latin typeface="+mj-lt"/>
          <a:ea typeface="+mj-ea"/>
          <a:cs typeface="+mj-cs"/>
        </a:defRPr>
      </a:lvl1pPr>
      <a:lvl2pPr algn="l" rtl="0" eaLnBrk="0" fontAlgn="base" hangingPunct="0">
        <a:spcBef>
          <a:spcPct val="0"/>
        </a:spcBef>
        <a:spcAft>
          <a:spcPct val="0"/>
        </a:spcAft>
        <a:defRPr sz="3200" b="1">
          <a:solidFill>
            <a:srgbClr val="0000BE"/>
          </a:solidFill>
          <a:latin typeface="Arial" charset="0"/>
        </a:defRPr>
      </a:lvl2pPr>
      <a:lvl3pPr algn="l" rtl="0" eaLnBrk="0" fontAlgn="base" hangingPunct="0">
        <a:spcBef>
          <a:spcPct val="0"/>
        </a:spcBef>
        <a:spcAft>
          <a:spcPct val="0"/>
        </a:spcAft>
        <a:defRPr sz="3200" b="1">
          <a:solidFill>
            <a:srgbClr val="0000BE"/>
          </a:solidFill>
          <a:latin typeface="Arial" charset="0"/>
        </a:defRPr>
      </a:lvl3pPr>
      <a:lvl4pPr algn="l" rtl="0" eaLnBrk="0" fontAlgn="base" hangingPunct="0">
        <a:spcBef>
          <a:spcPct val="0"/>
        </a:spcBef>
        <a:spcAft>
          <a:spcPct val="0"/>
        </a:spcAft>
        <a:defRPr sz="3200" b="1">
          <a:solidFill>
            <a:srgbClr val="0000BE"/>
          </a:solidFill>
          <a:latin typeface="Arial" charset="0"/>
        </a:defRPr>
      </a:lvl4pPr>
      <a:lvl5pPr algn="l" rtl="0" eaLnBrk="0" fontAlgn="base" hangingPunct="0">
        <a:spcBef>
          <a:spcPct val="0"/>
        </a:spcBef>
        <a:spcAft>
          <a:spcPct val="0"/>
        </a:spcAft>
        <a:defRPr sz="3200" b="1">
          <a:solidFill>
            <a:srgbClr val="0000BE"/>
          </a:solidFill>
          <a:latin typeface="Arial" charset="0"/>
        </a:defRPr>
      </a:lvl5pPr>
      <a:lvl6pPr marL="457200" algn="l" rtl="0" fontAlgn="base">
        <a:spcBef>
          <a:spcPct val="0"/>
        </a:spcBef>
        <a:spcAft>
          <a:spcPct val="0"/>
        </a:spcAft>
        <a:defRPr sz="3200" b="1">
          <a:solidFill>
            <a:srgbClr val="0000BE"/>
          </a:solidFill>
          <a:latin typeface="Arial" charset="0"/>
        </a:defRPr>
      </a:lvl6pPr>
      <a:lvl7pPr marL="914400" algn="l" rtl="0" fontAlgn="base">
        <a:spcBef>
          <a:spcPct val="0"/>
        </a:spcBef>
        <a:spcAft>
          <a:spcPct val="0"/>
        </a:spcAft>
        <a:defRPr sz="3200" b="1">
          <a:solidFill>
            <a:srgbClr val="0000BE"/>
          </a:solidFill>
          <a:latin typeface="Arial" charset="0"/>
        </a:defRPr>
      </a:lvl7pPr>
      <a:lvl8pPr marL="1371600" algn="l" rtl="0" fontAlgn="base">
        <a:spcBef>
          <a:spcPct val="0"/>
        </a:spcBef>
        <a:spcAft>
          <a:spcPct val="0"/>
        </a:spcAft>
        <a:defRPr sz="3200" b="1">
          <a:solidFill>
            <a:srgbClr val="0000BE"/>
          </a:solidFill>
          <a:latin typeface="Arial" charset="0"/>
        </a:defRPr>
      </a:lvl8pPr>
      <a:lvl9pPr marL="1828800" algn="l" rtl="0" fontAlgn="base">
        <a:spcBef>
          <a:spcPct val="0"/>
        </a:spcBef>
        <a:spcAft>
          <a:spcPct val="0"/>
        </a:spcAft>
        <a:defRPr sz="3200" b="1">
          <a:solidFill>
            <a:srgbClr val="0000BE"/>
          </a:solidFill>
          <a:latin typeface="Arial" charset="0"/>
        </a:defRPr>
      </a:lvl9pPr>
    </p:titleStyle>
    <p:bodyStyle>
      <a:lvl1pPr marL="342900" indent="-342900" algn="l" rtl="0" eaLnBrk="0" fontAlgn="base" hangingPunct="0">
        <a:spcBef>
          <a:spcPct val="20000"/>
        </a:spcBef>
        <a:spcAft>
          <a:spcPct val="0"/>
        </a:spcAft>
        <a:buClr>
          <a:schemeClr val="tx1"/>
        </a:buClr>
        <a:buSzPct val="9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08A3E"/>
        </a:buClr>
        <a:buSzPct val="90000"/>
        <a:buFont typeface="Wingdings" pitchFamily="2" charset="2"/>
        <a:buChar char="l"/>
        <a:defRPr sz="2400">
          <a:solidFill>
            <a:srgbClr val="008A3E"/>
          </a:solidFill>
          <a:latin typeface="+mn-lt"/>
        </a:defRPr>
      </a:lvl2pPr>
      <a:lvl3pPr marL="1143000" indent="-228600" algn="l" rtl="0" eaLnBrk="0" fontAlgn="base" hangingPunct="0">
        <a:spcBef>
          <a:spcPct val="20000"/>
        </a:spcBef>
        <a:spcAft>
          <a:spcPct val="0"/>
        </a:spcAft>
        <a:buClr>
          <a:srgbClr val="0000BE"/>
        </a:buClr>
        <a:buFont typeface="Wingdings" pitchFamily="2" charset="2"/>
        <a:buChar char="w"/>
        <a:defRPr sz="2400">
          <a:solidFill>
            <a:srgbClr val="0000BE"/>
          </a:solidFill>
          <a:latin typeface="+mn-lt"/>
        </a:defRPr>
      </a:lvl3pPr>
      <a:lvl4pPr marL="1600200" indent="-228600" algn="l" rtl="0" eaLnBrk="0" fontAlgn="base" hangingPunct="0">
        <a:spcBef>
          <a:spcPct val="20000"/>
        </a:spcBef>
        <a:spcAft>
          <a:spcPct val="0"/>
        </a:spcAft>
        <a:buClr>
          <a:srgbClr val="69235C"/>
        </a:buClr>
        <a:buSzPct val="80000"/>
        <a:buFont typeface="Wingdings" pitchFamily="2" charset="2"/>
        <a:buChar char="¨"/>
        <a:defRPr sz="2400">
          <a:solidFill>
            <a:srgbClr val="C00000"/>
          </a:solidFill>
          <a:latin typeface="+mn-lt"/>
        </a:defRPr>
      </a:lvl4pPr>
      <a:lvl5pPr marL="2057400" indent="-228600" algn="l" rtl="0" eaLnBrk="0" fontAlgn="base" hangingPunct="0">
        <a:spcBef>
          <a:spcPct val="20000"/>
        </a:spcBef>
        <a:spcAft>
          <a:spcPct val="0"/>
        </a:spcAft>
        <a:buClr>
          <a:schemeClr val="bg2"/>
        </a:buClr>
        <a:buSzPct val="80000"/>
        <a:buFont typeface="Wingdings" pitchFamily="2" charset="2"/>
        <a:buChar char="¡"/>
        <a:defRPr sz="2400">
          <a:solidFill>
            <a:schemeClr val="tx1"/>
          </a:solidFill>
          <a:latin typeface="+mn-lt"/>
        </a:defRPr>
      </a:lvl5pPr>
      <a:lvl6pPr marL="2514600" indent="-228600" algn="l" rtl="0" fontAlgn="base">
        <a:spcBef>
          <a:spcPct val="20000"/>
        </a:spcBef>
        <a:spcAft>
          <a:spcPct val="0"/>
        </a:spcAft>
        <a:buClr>
          <a:schemeClr val="bg2"/>
        </a:buClr>
        <a:buSzPct val="80000"/>
        <a:buFont typeface="Wingdings" pitchFamily="2" charset="2"/>
        <a:buChar char="¡"/>
        <a:defRPr sz="2400">
          <a:solidFill>
            <a:schemeClr val="bg2"/>
          </a:solidFill>
          <a:latin typeface="+mn-lt"/>
        </a:defRPr>
      </a:lvl6pPr>
      <a:lvl7pPr marL="2971800" indent="-228600" algn="l" rtl="0" fontAlgn="base">
        <a:spcBef>
          <a:spcPct val="20000"/>
        </a:spcBef>
        <a:spcAft>
          <a:spcPct val="0"/>
        </a:spcAft>
        <a:buClr>
          <a:schemeClr val="bg2"/>
        </a:buClr>
        <a:buSzPct val="80000"/>
        <a:buFont typeface="Wingdings" pitchFamily="2" charset="2"/>
        <a:buChar char="¡"/>
        <a:defRPr sz="2400">
          <a:solidFill>
            <a:schemeClr val="bg2"/>
          </a:solidFill>
          <a:latin typeface="+mn-lt"/>
        </a:defRPr>
      </a:lvl7pPr>
      <a:lvl8pPr marL="3429000" indent="-228600" algn="l" rtl="0" fontAlgn="base">
        <a:spcBef>
          <a:spcPct val="20000"/>
        </a:spcBef>
        <a:spcAft>
          <a:spcPct val="0"/>
        </a:spcAft>
        <a:buClr>
          <a:schemeClr val="bg2"/>
        </a:buClr>
        <a:buSzPct val="80000"/>
        <a:buFont typeface="Wingdings" pitchFamily="2" charset="2"/>
        <a:buChar char="¡"/>
        <a:defRPr sz="2400">
          <a:solidFill>
            <a:schemeClr val="bg2"/>
          </a:solidFill>
          <a:latin typeface="+mn-lt"/>
        </a:defRPr>
      </a:lvl8pPr>
      <a:lvl9pPr marL="3886200" indent="-228600" algn="l" rtl="0" fontAlgn="base">
        <a:spcBef>
          <a:spcPct val="20000"/>
        </a:spcBef>
        <a:spcAft>
          <a:spcPct val="0"/>
        </a:spcAft>
        <a:buClr>
          <a:schemeClr val="bg2"/>
        </a:buClr>
        <a:buSzPct val="80000"/>
        <a:buFont typeface="Wingdings" pitchFamily="2" charset="2"/>
        <a:buChar char="¡"/>
        <a:defRPr sz="24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ndex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228600" y="123825"/>
            <a:ext cx="8604250"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457200" y="1143000"/>
            <a:ext cx="8351838" cy="5122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ChangeArrowheads="1"/>
          </p:cNvSpPr>
          <p:nvPr userDrawn="1"/>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defTabSz="914400" rtl="0" fontAlgn="base">
              <a:lnSpc>
                <a:spcPct val="85000"/>
              </a:lnSpc>
              <a:spcBef>
                <a:spcPct val="0"/>
              </a:spcBef>
              <a:spcAft>
                <a:spcPct val="0"/>
              </a:spcAft>
            </a:pPr>
            <a:endParaRPr lang="en-US" sz="3300" kern="1200">
              <a:solidFill>
                <a:srgbClr val="000000"/>
              </a:solidFill>
              <a:latin typeface="Arial" charset="0"/>
            </a:endParaRPr>
          </a:p>
        </p:txBody>
      </p:sp>
      <p:sp>
        <p:nvSpPr>
          <p:cNvPr id="1030" name="Rectangle 6"/>
          <p:cNvSpPr>
            <a:spLocks noChangeArrowheads="1"/>
          </p:cNvSpPr>
          <p:nvPr userDrawn="1"/>
        </p:nvSpPr>
        <p:spPr bwMode="auto">
          <a:xfrm>
            <a:off x="6908800" y="6259513"/>
            <a:ext cx="1905000"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defTabSz="914400" rtl="0" eaLnBrk="0" fontAlgn="base" hangingPunct="0">
              <a:spcBef>
                <a:spcPct val="0"/>
              </a:spcBef>
              <a:spcAft>
                <a:spcPct val="0"/>
              </a:spcAft>
            </a:pPr>
            <a:fld id="{D9245422-3BB8-6D4A-8024-718D9EB8D280}" type="slidenum">
              <a:rPr lang="en-US" sz="1400" kern="1200">
                <a:solidFill>
                  <a:srgbClr val="000000"/>
                </a:solidFill>
                <a:latin typeface="Arial" charset="0"/>
              </a:rPr>
              <a:pPr algn="r" defTabSz="914400" rtl="0" eaLnBrk="0" fontAlgn="base" hangingPunct="0">
                <a:spcBef>
                  <a:spcPct val="0"/>
                </a:spcBef>
                <a:spcAft>
                  <a:spcPct val="0"/>
                </a:spcAft>
              </a:pPr>
              <a:t>‹#›</a:t>
            </a:fld>
            <a:endParaRPr lang="en-US" sz="1400" kern="1200">
              <a:solidFill>
                <a:srgbClr val="000000"/>
              </a:solidFill>
              <a:latin typeface="Arial" charset="0"/>
            </a:endParaRPr>
          </a:p>
        </p:txBody>
      </p:sp>
    </p:spTree>
    <p:extLst>
      <p:ext uri="{BB962C8B-B14F-4D97-AF65-F5344CB8AC3E}">
        <p14:creationId xmlns:p14="http://schemas.microsoft.com/office/powerpoint/2010/main" val="352429659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ransition/>
  <p:txStyles>
    <p:titleStyle>
      <a:lvl1pPr algn="l" rtl="0" eaLnBrk="0" fontAlgn="base" hangingPunct="0">
        <a:lnSpc>
          <a:spcPct val="85000"/>
        </a:lnSpc>
        <a:spcBef>
          <a:spcPct val="0"/>
        </a:spcBef>
        <a:spcAft>
          <a:spcPct val="0"/>
        </a:spcAft>
        <a:defRPr sz="3000">
          <a:solidFill>
            <a:schemeClr val="bg1"/>
          </a:solidFill>
          <a:latin typeface="+mj-lt"/>
          <a:ea typeface="ヒラギノ角ゴ Pro W3" pitchFamily="-108" charset="-128"/>
          <a:cs typeface="ヒラギノ角ゴ Pro W3" pitchFamily="-108" charset="-128"/>
        </a:defRPr>
      </a:lvl1pPr>
      <a:lvl2pPr algn="l" rtl="0" eaLnBrk="0" fontAlgn="base" hangingPunct="0">
        <a:lnSpc>
          <a:spcPct val="85000"/>
        </a:lnSpc>
        <a:spcBef>
          <a:spcPct val="0"/>
        </a:spcBef>
        <a:spcAft>
          <a:spcPct val="0"/>
        </a:spcAft>
        <a:defRPr sz="3000">
          <a:solidFill>
            <a:schemeClr val="bg1"/>
          </a:solidFill>
          <a:latin typeface="Arial" pitchFamily="-65" charset="0"/>
          <a:ea typeface="ヒラギノ角ゴ Pro W3" pitchFamily="-108" charset="-128"/>
          <a:cs typeface="ヒラギノ角ゴ Pro W3" pitchFamily="-108" charset="-128"/>
        </a:defRPr>
      </a:lvl2pPr>
      <a:lvl3pPr algn="l" rtl="0" eaLnBrk="0" fontAlgn="base" hangingPunct="0">
        <a:lnSpc>
          <a:spcPct val="85000"/>
        </a:lnSpc>
        <a:spcBef>
          <a:spcPct val="0"/>
        </a:spcBef>
        <a:spcAft>
          <a:spcPct val="0"/>
        </a:spcAft>
        <a:defRPr sz="3000">
          <a:solidFill>
            <a:schemeClr val="bg1"/>
          </a:solidFill>
          <a:latin typeface="Arial" pitchFamily="-65" charset="0"/>
          <a:ea typeface="ヒラギノ角ゴ Pro W3" pitchFamily="-108" charset="-128"/>
          <a:cs typeface="ヒラギノ角ゴ Pro W3" pitchFamily="-108" charset="-128"/>
        </a:defRPr>
      </a:lvl3pPr>
      <a:lvl4pPr algn="l" rtl="0" eaLnBrk="0" fontAlgn="base" hangingPunct="0">
        <a:lnSpc>
          <a:spcPct val="85000"/>
        </a:lnSpc>
        <a:spcBef>
          <a:spcPct val="0"/>
        </a:spcBef>
        <a:spcAft>
          <a:spcPct val="0"/>
        </a:spcAft>
        <a:defRPr sz="3000">
          <a:solidFill>
            <a:schemeClr val="bg1"/>
          </a:solidFill>
          <a:latin typeface="Arial" pitchFamily="-65" charset="0"/>
          <a:ea typeface="ヒラギノ角ゴ Pro W3" pitchFamily="-108" charset="-128"/>
          <a:cs typeface="ヒラギノ角ゴ Pro W3" pitchFamily="-108" charset="-128"/>
        </a:defRPr>
      </a:lvl4pPr>
      <a:lvl5pPr algn="l" rtl="0" eaLnBrk="0" fontAlgn="base" hangingPunct="0">
        <a:lnSpc>
          <a:spcPct val="85000"/>
        </a:lnSpc>
        <a:spcBef>
          <a:spcPct val="0"/>
        </a:spcBef>
        <a:spcAft>
          <a:spcPct val="0"/>
        </a:spcAft>
        <a:defRPr sz="3000">
          <a:solidFill>
            <a:schemeClr val="bg1"/>
          </a:solidFill>
          <a:latin typeface="Arial" pitchFamily="-65" charset="0"/>
          <a:ea typeface="ヒラギノ角ゴ Pro W3" pitchFamily="-108" charset="-128"/>
          <a:cs typeface="ヒラギノ角ゴ Pro W3" pitchFamily="-108" charset="-128"/>
        </a:defRPr>
      </a:lvl5pPr>
      <a:lvl6pPr marL="457200" algn="l" rtl="0" fontAlgn="base">
        <a:lnSpc>
          <a:spcPct val="85000"/>
        </a:lnSpc>
        <a:spcBef>
          <a:spcPct val="0"/>
        </a:spcBef>
        <a:spcAft>
          <a:spcPct val="0"/>
        </a:spcAft>
        <a:defRPr sz="3000">
          <a:solidFill>
            <a:schemeClr val="bg1"/>
          </a:solidFill>
          <a:latin typeface="Arial" pitchFamily="-65" charset="0"/>
        </a:defRPr>
      </a:lvl6pPr>
      <a:lvl7pPr marL="914400" algn="l" rtl="0" fontAlgn="base">
        <a:lnSpc>
          <a:spcPct val="85000"/>
        </a:lnSpc>
        <a:spcBef>
          <a:spcPct val="0"/>
        </a:spcBef>
        <a:spcAft>
          <a:spcPct val="0"/>
        </a:spcAft>
        <a:defRPr sz="3000">
          <a:solidFill>
            <a:schemeClr val="bg1"/>
          </a:solidFill>
          <a:latin typeface="Arial" pitchFamily="-65" charset="0"/>
        </a:defRPr>
      </a:lvl7pPr>
      <a:lvl8pPr marL="1371600" algn="l" rtl="0" fontAlgn="base">
        <a:lnSpc>
          <a:spcPct val="85000"/>
        </a:lnSpc>
        <a:spcBef>
          <a:spcPct val="0"/>
        </a:spcBef>
        <a:spcAft>
          <a:spcPct val="0"/>
        </a:spcAft>
        <a:defRPr sz="3000">
          <a:solidFill>
            <a:schemeClr val="bg1"/>
          </a:solidFill>
          <a:latin typeface="Arial" pitchFamily="-65" charset="0"/>
        </a:defRPr>
      </a:lvl8pPr>
      <a:lvl9pPr marL="1828800" algn="l" rtl="0" fontAlgn="base">
        <a:lnSpc>
          <a:spcPct val="85000"/>
        </a:lnSpc>
        <a:spcBef>
          <a:spcPct val="0"/>
        </a:spcBef>
        <a:spcAft>
          <a:spcPct val="0"/>
        </a:spcAft>
        <a:defRPr sz="3000">
          <a:solidFill>
            <a:schemeClr val="bg1"/>
          </a:solidFill>
          <a:latin typeface="Arial" pitchFamily="-65" charset="0"/>
        </a:defRPr>
      </a:lvl9pPr>
    </p:titleStyle>
    <p:bodyStyle>
      <a:lvl1pPr marL="406400" indent="-406400" algn="l" rtl="0" eaLnBrk="0" fontAlgn="base" hangingPunct="0">
        <a:lnSpc>
          <a:spcPct val="85000"/>
        </a:lnSpc>
        <a:spcBef>
          <a:spcPts val="200"/>
        </a:spcBef>
        <a:spcAft>
          <a:spcPct val="0"/>
        </a:spcAft>
        <a:buClr>
          <a:srgbClr val="A40303"/>
        </a:buClr>
        <a:buSzPct val="75000"/>
        <a:buFont typeface="Wingdings" charset="0"/>
        <a:buChar char=""/>
        <a:defRPr sz="2400">
          <a:solidFill>
            <a:schemeClr val="tx1"/>
          </a:solidFill>
          <a:latin typeface="+mn-lt"/>
          <a:ea typeface="ヒラギノ角ゴ Pro W3" pitchFamily="-108" charset="-128"/>
          <a:cs typeface="ヒラギノ角ゴ Pro W3" pitchFamily="-108" charset="-128"/>
        </a:defRPr>
      </a:lvl1pPr>
      <a:lvl2pPr marL="914400" indent="-393700" algn="l" rtl="0" eaLnBrk="0" fontAlgn="base" hangingPunct="0">
        <a:lnSpc>
          <a:spcPct val="85000"/>
        </a:lnSpc>
        <a:spcBef>
          <a:spcPts val="200"/>
        </a:spcBef>
        <a:spcAft>
          <a:spcPct val="0"/>
        </a:spcAft>
        <a:buClr>
          <a:srgbClr val="0000FF"/>
        </a:buClr>
        <a:buSzPct val="75000"/>
        <a:buFont typeface="Zapf Dingbats" charset="0"/>
        <a:buChar char=""/>
        <a:defRPr sz="2000">
          <a:solidFill>
            <a:schemeClr val="tx1"/>
          </a:solidFill>
          <a:latin typeface="+mn-lt"/>
          <a:ea typeface="ヒラギノ角ゴ Pro W3" pitchFamily="-65" charset="-128"/>
          <a:cs typeface="ヒラギノ角ゴ Pro W3" pitchFamily="-108" charset="-128"/>
        </a:defRPr>
      </a:lvl2pPr>
      <a:lvl3pPr marL="1371600" indent="-342900" algn="l" rtl="0" eaLnBrk="0" fontAlgn="base" hangingPunct="0">
        <a:lnSpc>
          <a:spcPct val="85000"/>
        </a:lnSpc>
        <a:spcBef>
          <a:spcPts val="200"/>
        </a:spcBef>
        <a:spcAft>
          <a:spcPct val="0"/>
        </a:spcAft>
        <a:buClr>
          <a:srgbClr val="008000"/>
        </a:buClr>
        <a:buSzPct val="75000"/>
        <a:buFont typeface="Wingdings" charset="0"/>
        <a:buChar char="v"/>
        <a:defRPr sz="2000">
          <a:solidFill>
            <a:schemeClr val="tx1"/>
          </a:solidFill>
          <a:latin typeface="+mn-lt"/>
          <a:ea typeface="ヒラギノ角ゴ Pro W3" pitchFamily="-65" charset="-128"/>
          <a:cs typeface="ヒラギノ角ゴ Pro W3" pitchFamily="-108" charset="-128"/>
        </a:defRPr>
      </a:lvl3pPr>
      <a:lvl4pPr marL="1828800" indent="-342900" algn="l" rtl="0" eaLnBrk="0" fontAlgn="base" hangingPunct="0">
        <a:lnSpc>
          <a:spcPct val="85000"/>
        </a:lnSpc>
        <a:spcBef>
          <a:spcPts val="200"/>
        </a:spcBef>
        <a:spcAft>
          <a:spcPct val="0"/>
        </a:spcAft>
        <a:buChar char="–"/>
        <a:defRPr sz="2000">
          <a:solidFill>
            <a:schemeClr val="tx1"/>
          </a:solidFill>
          <a:latin typeface="+mn-lt"/>
          <a:ea typeface="ヒラギノ角ゴ Pro W3" pitchFamily="-65" charset="-128"/>
          <a:cs typeface="ヒラギノ角ゴ Pro W3" pitchFamily="-108" charset="-128"/>
        </a:defRPr>
      </a:lvl4pPr>
      <a:lvl5pPr marL="2286000" indent="-342900" algn="l" rtl="0" eaLnBrk="0" fontAlgn="base" hangingPunct="0">
        <a:lnSpc>
          <a:spcPct val="85000"/>
        </a:lnSpc>
        <a:spcBef>
          <a:spcPts val="200"/>
        </a:spcBef>
        <a:spcAft>
          <a:spcPct val="0"/>
        </a:spcAft>
        <a:buChar char="»"/>
        <a:defRPr>
          <a:solidFill>
            <a:schemeClr val="tx1"/>
          </a:solidFill>
          <a:latin typeface="+mn-lt"/>
          <a:ea typeface="ヒラギノ角ゴ Pro W3" pitchFamily="-65" charset="-128"/>
          <a:cs typeface="ヒラギノ角ゴ Pro W3" pitchFamily="-108" charset="-128"/>
        </a:defRPr>
      </a:lvl5pPr>
      <a:lvl6pPr marL="2743200" indent="-342900" algn="l" rtl="0" fontAlgn="base">
        <a:lnSpc>
          <a:spcPct val="85000"/>
        </a:lnSpc>
        <a:spcBef>
          <a:spcPct val="20000"/>
        </a:spcBef>
        <a:spcAft>
          <a:spcPct val="0"/>
        </a:spcAft>
        <a:buChar char="»"/>
        <a:defRPr>
          <a:solidFill>
            <a:schemeClr val="tx1"/>
          </a:solidFill>
          <a:latin typeface="+mn-lt"/>
          <a:ea typeface="ヒラギノ角ゴ Pro W3" pitchFamily="-65" charset="-128"/>
        </a:defRPr>
      </a:lvl6pPr>
      <a:lvl7pPr marL="3200400" indent="-342900" algn="l" rtl="0" fontAlgn="base">
        <a:lnSpc>
          <a:spcPct val="85000"/>
        </a:lnSpc>
        <a:spcBef>
          <a:spcPct val="20000"/>
        </a:spcBef>
        <a:spcAft>
          <a:spcPct val="0"/>
        </a:spcAft>
        <a:buChar char="»"/>
        <a:defRPr>
          <a:solidFill>
            <a:schemeClr val="tx1"/>
          </a:solidFill>
          <a:latin typeface="+mn-lt"/>
          <a:ea typeface="ヒラギノ角ゴ Pro W3" pitchFamily="-65" charset="-128"/>
        </a:defRPr>
      </a:lvl7pPr>
      <a:lvl8pPr marL="3657600" indent="-342900" algn="l" rtl="0" fontAlgn="base">
        <a:lnSpc>
          <a:spcPct val="85000"/>
        </a:lnSpc>
        <a:spcBef>
          <a:spcPct val="20000"/>
        </a:spcBef>
        <a:spcAft>
          <a:spcPct val="0"/>
        </a:spcAft>
        <a:buChar char="»"/>
        <a:defRPr>
          <a:solidFill>
            <a:schemeClr val="tx1"/>
          </a:solidFill>
          <a:latin typeface="+mn-lt"/>
          <a:ea typeface="ヒラギノ角ゴ Pro W3" pitchFamily="-65" charset="-128"/>
        </a:defRPr>
      </a:lvl8pPr>
      <a:lvl9pPr marL="4114800" indent="-342900" algn="l" rtl="0" fontAlgn="base">
        <a:lnSpc>
          <a:spcPct val="85000"/>
        </a:lnSpc>
        <a:spcBef>
          <a:spcPct val="20000"/>
        </a:spcBef>
        <a:spcAft>
          <a:spcPct val="0"/>
        </a:spcAft>
        <a:buChar char="»"/>
        <a:defRPr>
          <a:solidFill>
            <a:schemeClr val="tx1"/>
          </a:solidFill>
          <a:latin typeface="+mn-lt"/>
          <a:ea typeface="ヒラギノ角ゴ Pro W3"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6"/>
          <p:cNvSpPr>
            <a:spLocks noGrp="1" noChangeArrowheads="1"/>
          </p:cNvSpPr>
          <p:nvPr>
            <p:ph type="title"/>
          </p:nvPr>
        </p:nvSpPr>
        <p:spPr bwMode="auto">
          <a:xfrm>
            <a:off x="1547812" y="116903"/>
            <a:ext cx="6035675" cy="392112"/>
          </a:xfrm>
          <a:prstGeom prst="rect">
            <a:avLst/>
          </a:prstGeom>
          <a:noFill/>
          <a:ln w="12699">
            <a:noFill/>
            <a:miter lim="800000"/>
            <a:headEnd/>
            <a:tailEnd/>
          </a:ln>
        </p:spPr>
        <p:txBody>
          <a:bodyPr vert="horz" wrap="none" lIns="90488" tIns="44450" rIns="90488" bIns="44450" numCol="1" anchor="t" anchorCtr="0" compatLnSpc="1">
            <a:prstTxWarp prst="textNoShape">
              <a:avLst/>
            </a:prstTxWarp>
          </a:bodyPr>
          <a:lstStyle/>
          <a:p>
            <a:pPr lvl="0"/>
            <a:r>
              <a:rPr lang="en-US" dirty="0"/>
              <a:t>#1 Title – 28 Pt. Calibri-H Bold Title Case</a:t>
            </a:r>
          </a:p>
        </p:txBody>
      </p:sp>
      <p:sp>
        <p:nvSpPr>
          <p:cNvPr id="1027" name="Rectangle 17"/>
          <p:cNvSpPr>
            <a:spLocks noGrp="1" noChangeArrowheads="1"/>
          </p:cNvSpPr>
          <p:nvPr>
            <p:ph type="body" idx="1"/>
          </p:nvPr>
        </p:nvSpPr>
        <p:spPr bwMode="auto">
          <a:xfrm>
            <a:off x="630238" y="1338263"/>
            <a:ext cx="7896225" cy="4529137"/>
          </a:xfrm>
          <a:prstGeom prst="rect">
            <a:avLst/>
          </a:prstGeom>
          <a:noFill/>
          <a:ln w="12699">
            <a:noFill/>
            <a:miter lim="800000"/>
            <a:headEnd/>
            <a:tailEnd/>
          </a:ln>
        </p:spPr>
        <p:txBody>
          <a:bodyPr vert="horz" wrap="square" lIns="90488" tIns="44450" rIns="90488" bIns="44450" numCol="1" anchor="t" anchorCtr="0" compatLnSpc="1">
            <a:prstTxWarp prst="textNoShape">
              <a:avLst/>
            </a:prstTxWarp>
          </a:bodyPr>
          <a:lstStyle/>
          <a:p>
            <a:pPr lvl="0"/>
            <a:r>
              <a:rPr lang="en-US" dirty="0"/>
              <a:t>Bullet level – 20 pt. Calibri-B bold sentence case</a:t>
            </a:r>
          </a:p>
          <a:p>
            <a:pPr lvl="1"/>
            <a:r>
              <a:rPr lang="en-US" dirty="0"/>
              <a:t>Second level – 18 pt. Calibri-B bold sentence case</a:t>
            </a:r>
          </a:p>
          <a:p>
            <a:pPr lvl="2"/>
            <a:r>
              <a:rPr lang="en-US" dirty="0"/>
              <a:t>Third level – 18 pt. Calibri-B bold sentence case</a:t>
            </a:r>
          </a:p>
        </p:txBody>
      </p:sp>
      <p:sp>
        <p:nvSpPr>
          <p:cNvPr id="1043" name="Text Box 19"/>
          <p:cNvSpPr txBox="1">
            <a:spLocks noChangeArrowheads="1"/>
          </p:cNvSpPr>
          <p:nvPr userDrawn="1"/>
        </p:nvSpPr>
        <p:spPr bwMode="auto">
          <a:xfrm>
            <a:off x="7848600" y="6613525"/>
            <a:ext cx="1093788" cy="246221"/>
          </a:xfrm>
          <a:prstGeom prst="rect">
            <a:avLst/>
          </a:prstGeom>
          <a:noFill/>
          <a:ln w="12699">
            <a:noFill/>
            <a:miter lim="800000"/>
            <a:headEnd/>
            <a:tailEnd/>
          </a:ln>
          <a:effectLst/>
        </p:spPr>
        <p:txBody>
          <a:bodyPr wrap="square">
            <a:spAutoFit/>
          </a:bodyPr>
          <a:lstStyle/>
          <a:p>
            <a:pPr algn="ctr" defTabSz="914400" rtl="0" fontAlgn="base">
              <a:spcBef>
                <a:spcPct val="50000"/>
              </a:spcBef>
              <a:spcAft>
                <a:spcPct val="0"/>
              </a:spcAft>
              <a:defRPr/>
            </a:pPr>
            <a:r>
              <a:rPr lang="en-US" sz="1000" kern="1200" dirty="0">
                <a:solidFill>
                  <a:srgbClr val="000000"/>
                </a:solidFill>
                <a:latin typeface="Arial" charset="0"/>
                <a:ea typeface="+mn-ea"/>
                <a:cs typeface="+mn-cs"/>
              </a:rPr>
              <a:t>Terra FOT - </a:t>
            </a:r>
            <a:fld id="{4B759C8C-253B-4E8D-ACC0-41C794F99FF9}" type="slidenum">
              <a:rPr lang="en-US" sz="1000" kern="1200" smtClean="0">
                <a:solidFill>
                  <a:srgbClr val="000000"/>
                </a:solidFill>
                <a:latin typeface="Arial" charset="0"/>
                <a:ea typeface="+mn-ea"/>
                <a:cs typeface="+mn-cs"/>
              </a:rPr>
              <a:pPr algn="ctr" defTabSz="914400" rtl="0" fontAlgn="base">
                <a:spcBef>
                  <a:spcPct val="50000"/>
                </a:spcBef>
                <a:spcAft>
                  <a:spcPct val="0"/>
                </a:spcAft>
                <a:defRPr/>
              </a:pPr>
              <a:t>‹#›</a:t>
            </a:fld>
            <a:endParaRPr lang="en-US" sz="1000" kern="1200" dirty="0">
              <a:solidFill>
                <a:srgbClr val="000000"/>
              </a:solidFill>
              <a:latin typeface="Arial" charset="0"/>
              <a:ea typeface="+mn-ea"/>
              <a:cs typeface="+mn-cs"/>
            </a:endParaRPr>
          </a:p>
        </p:txBody>
      </p:sp>
      <p:sp>
        <p:nvSpPr>
          <p:cNvPr id="1044" name="Line 20"/>
          <p:cNvSpPr>
            <a:spLocks noChangeShapeType="1"/>
          </p:cNvSpPr>
          <p:nvPr userDrawn="1"/>
        </p:nvSpPr>
        <p:spPr bwMode="auto">
          <a:xfrm>
            <a:off x="66675" y="696913"/>
            <a:ext cx="9001125" cy="0"/>
          </a:xfrm>
          <a:prstGeom prst="line">
            <a:avLst/>
          </a:prstGeom>
          <a:noFill/>
          <a:ln w="12699">
            <a:solidFill>
              <a:srgbClr val="3333CC"/>
            </a:solidFill>
            <a:round/>
            <a:headEnd/>
            <a:tailEnd/>
          </a:ln>
          <a:effectLst/>
        </p:spPr>
        <p:txBody>
          <a:bodyPr wrap="none" anchor="ctr"/>
          <a:lstStyle/>
          <a:p>
            <a:pPr algn="l" defTabSz="914400" rtl="0" fontAlgn="base">
              <a:spcBef>
                <a:spcPct val="0"/>
              </a:spcBef>
              <a:spcAft>
                <a:spcPct val="0"/>
              </a:spcAft>
              <a:defRPr/>
            </a:pPr>
            <a:endParaRPr lang="en-US" kern="1200">
              <a:solidFill>
                <a:srgbClr val="000000"/>
              </a:solidFill>
              <a:latin typeface="Arial" charset="0"/>
              <a:ea typeface="+mn-ea"/>
              <a:cs typeface="+mn-cs"/>
            </a:endParaRPr>
          </a:p>
        </p:txBody>
      </p:sp>
      <p:sp>
        <p:nvSpPr>
          <p:cNvPr id="1045" name="Line 21"/>
          <p:cNvSpPr>
            <a:spLocks noChangeShapeType="1"/>
          </p:cNvSpPr>
          <p:nvPr userDrawn="1"/>
        </p:nvSpPr>
        <p:spPr bwMode="auto">
          <a:xfrm>
            <a:off x="65088" y="6608763"/>
            <a:ext cx="9001125" cy="0"/>
          </a:xfrm>
          <a:prstGeom prst="line">
            <a:avLst/>
          </a:prstGeom>
          <a:noFill/>
          <a:ln w="12699">
            <a:solidFill>
              <a:srgbClr val="0000FF"/>
            </a:solidFill>
            <a:round/>
            <a:headEnd/>
            <a:tailEnd/>
          </a:ln>
          <a:effectLst/>
        </p:spPr>
        <p:txBody>
          <a:bodyPr wrap="none" anchor="ctr"/>
          <a:lstStyle/>
          <a:p>
            <a:pPr algn="l" defTabSz="914400" rtl="0" fontAlgn="base">
              <a:spcBef>
                <a:spcPct val="0"/>
              </a:spcBef>
              <a:spcAft>
                <a:spcPct val="0"/>
              </a:spcAft>
              <a:defRPr/>
            </a:pPr>
            <a:endParaRPr lang="en-US" kern="1200">
              <a:solidFill>
                <a:srgbClr val="000000"/>
              </a:solidFill>
              <a:latin typeface="Arial" charset="0"/>
              <a:ea typeface="+mn-ea"/>
              <a:cs typeface="+mn-cs"/>
            </a:endParaRPr>
          </a:p>
        </p:txBody>
      </p:sp>
      <p:sp>
        <p:nvSpPr>
          <p:cNvPr id="1047" name="Text Box 23"/>
          <p:cNvSpPr txBox="1">
            <a:spLocks noChangeArrowheads="1"/>
          </p:cNvSpPr>
          <p:nvPr userDrawn="1"/>
        </p:nvSpPr>
        <p:spPr bwMode="auto">
          <a:xfrm>
            <a:off x="381000" y="6564313"/>
            <a:ext cx="1549400" cy="244475"/>
          </a:xfrm>
          <a:prstGeom prst="rect">
            <a:avLst/>
          </a:prstGeom>
          <a:noFill/>
          <a:ln w="12699">
            <a:noFill/>
            <a:miter lim="800000"/>
            <a:headEnd/>
            <a:tailEnd/>
          </a:ln>
          <a:effectLst/>
        </p:spPr>
        <p:txBody>
          <a:bodyPr>
            <a:spAutoFit/>
          </a:bodyPr>
          <a:lstStyle/>
          <a:p>
            <a:pPr algn="ctr" defTabSz="914400" rtl="0" fontAlgn="base">
              <a:spcBef>
                <a:spcPct val="50000"/>
              </a:spcBef>
              <a:spcAft>
                <a:spcPct val="0"/>
              </a:spcAft>
              <a:defRPr/>
            </a:pPr>
            <a:endParaRPr lang="en-US" sz="1000" kern="1200">
              <a:solidFill>
                <a:srgbClr val="000000"/>
              </a:solidFill>
              <a:latin typeface="Arial" charset="0"/>
              <a:ea typeface="+mn-ea"/>
              <a:cs typeface="+mn-cs"/>
            </a:endParaRPr>
          </a:p>
        </p:txBody>
      </p:sp>
      <p:pic>
        <p:nvPicPr>
          <p:cNvPr id="1033" name="Picture 27" descr="terr5"/>
          <p:cNvPicPr>
            <a:picLocks noChangeAspect="1" noChangeArrowheads="1"/>
          </p:cNvPicPr>
          <p:nvPr userDrawn="1"/>
        </p:nvPicPr>
        <p:blipFill>
          <a:blip r:embed="rId15" cstate="print"/>
          <a:srcRect/>
          <a:stretch>
            <a:fillRect/>
          </a:stretch>
        </p:blipFill>
        <p:spPr bwMode="auto">
          <a:xfrm>
            <a:off x="7848600" y="0"/>
            <a:ext cx="506412" cy="555625"/>
          </a:xfrm>
          <a:prstGeom prst="rect">
            <a:avLst/>
          </a:prstGeom>
          <a:noFill/>
          <a:ln w="9525">
            <a:noFill/>
            <a:miter lim="800000"/>
            <a:headEnd/>
            <a:tailEnd/>
          </a:ln>
        </p:spPr>
      </p:pic>
      <p:pic>
        <p:nvPicPr>
          <p:cNvPr id="10" name="Picture 9"/>
          <p:cNvPicPr>
            <a:picLocks noChangeAspect="1" noChangeArrowheads="1"/>
          </p:cNvPicPr>
          <p:nvPr userDrawn="1"/>
        </p:nvPicPr>
        <p:blipFill>
          <a:blip r:embed="rId16" cstate="print"/>
          <a:srcRect/>
          <a:stretch>
            <a:fillRect/>
          </a:stretch>
        </p:blipFill>
        <p:spPr bwMode="auto">
          <a:xfrm>
            <a:off x="152400" y="76200"/>
            <a:ext cx="1447800" cy="589844"/>
          </a:xfrm>
          <a:prstGeom prst="rect">
            <a:avLst/>
          </a:prstGeom>
          <a:noFill/>
          <a:ln w="9525">
            <a:noFill/>
            <a:miter lim="800000"/>
            <a:headEnd/>
            <a:tailEnd/>
          </a:ln>
        </p:spPr>
      </p:pic>
      <p:sp>
        <p:nvSpPr>
          <p:cNvPr id="13" name="Date Placeholder 3"/>
          <p:cNvSpPr>
            <a:spLocks noGrp="1"/>
          </p:cNvSpPr>
          <p:nvPr>
            <p:ph type="dt" sz="quarter" idx="2"/>
          </p:nvPr>
        </p:nvSpPr>
        <p:spPr>
          <a:xfrm>
            <a:off x="381000" y="6626304"/>
            <a:ext cx="789853" cy="220661"/>
          </a:xfrm>
          <a:prstGeom prst="rect">
            <a:avLst/>
          </a:prstGeom>
          <a:noFill/>
        </p:spPr>
        <p:txBody>
          <a:bodyPr/>
          <a:lstStyle>
            <a:lvl1pPr>
              <a:defRPr lang="en-US" sz="1000" b="0" kern="1200" smtClean="0">
                <a:solidFill>
                  <a:schemeClr val="tx1"/>
                </a:solidFill>
                <a:latin typeface="Arial" charset="0"/>
                <a:ea typeface="+mn-ea"/>
                <a:cs typeface="+mn-cs"/>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l" defTabSz="914400" rtl="0" fontAlgn="base">
              <a:spcBef>
                <a:spcPct val="0"/>
              </a:spcBef>
              <a:spcAft>
                <a:spcPct val="0"/>
              </a:spcAft>
            </a:pPr>
            <a:fld id="{5763ACA1-3CEF-4F5C-A0F9-8FDF0AFBA77D}" type="datetime1">
              <a:rPr lang="en-US">
                <a:solidFill>
                  <a:srgbClr val="000000"/>
                </a:solidFill>
              </a:rPr>
              <a:pPr algn="l" defTabSz="914400" rtl="0" fontAlgn="base">
                <a:spcBef>
                  <a:spcPct val="0"/>
                </a:spcBef>
                <a:spcAft>
                  <a:spcPct val="0"/>
                </a:spcAft>
              </a:pPr>
              <a:t>5/17/2017</a:t>
            </a:fld>
            <a:endParaRPr dirty="0">
              <a:solidFill>
                <a:srgbClr val="000000"/>
              </a:solidFill>
            </a:endParaRPr>
          </a:p>
        </p:txBody>
      </p:sp>
      <p:sp>
        <p:nvSpPr>
          <p:cNvPr id="14" name="Footer Placeholder 4"/>
          <p:cNvSpPr>
            <a:spLocks noGrp="1"/>
          </p:cNvSpPr>
          <p:nvPr>
            <p:ph type="ftr" sz="quarter" idx="3"/>
          </p:nvPr>
        </p:nvSpPr>
        <p:spPr>
          <a:xfrm>
            <a:off x="3130550" y="6619913"/>
            <a:ext cx="2895600" cy="233442"/>
          </a:xfrm>
          <a:prstGeom prst="rect">
            <a:avLst/>
          </a:prstGeom>
          <a:noFill/>
        </p:spPr>
        <p:txBody>
          <a:bodyPr/>
          <a:lstStyle>
            <a:lvl1pPr algn="ctr">
              <a:defRPr lang="pt-BR" sz="1000" b="0" kern="1200" dirty="0" smtClean="0">
                <a:solidFill>
                  <a:schemeClr val="tx1"/>
                </a:solidFill>
                <a:latin typeface="Arial" charset="0"/>
                <a:ea typeface="+mn-ea"/>
                <a:cs typeface="+mn-cs"/>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defTabSz="914400" rtl="0" fontAlgn="base">
              <a:spcBef>
                <a:spcPct val="0"/>
              </a:spcBef>
              <a:spcAft>
                <a:spcPct val="0"/>
              </a:spcAft>
            </a:pPr>
            <a:r>
              <a:rPr lang="nn-NO">
                <a:solidFill>
                  <a:srgbClr val="000000"/>
                </a:solidFill>
              </a:rPr>
              <a:t>Lunar DSC August 5, 2017</a:t>
            </a:r>
          </a:p>
        </p:txBody>
      </p:sp>
      <p:pic>
        <p:nvPicPr>
          <p:cNvPr id="2050" name="Picture 2" descr="Image result for NASA"/>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458200" y="5918"/>
            <a:ext cx="607361" cy="6073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6711018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sldNum="0" hdr="0" ftr="0"/>
  <p:txStyles>
    <p:titleStyle>
      <a:lvl1pPr algn="ctr" rtl="0" eaLnBrk="0" fontAlgn="base" hangingPunct="0">
        <a:lnSpc>
          <a:spcPct val="90000"/>
        </a:lnSpc>
        <a:spcBef>
          <a:spcPct val="0"/>
        </a:spcBef>
        <a:spcAft>
          <a:spcPct val="0"/>
        </a:spcAft>
        <a:defRPr sz="2800" b="1">
          <a:solidFill>
            <a:schemeClr val="accent2">
              <a:lumMod val="50000"/>
            </a:schemeClr>
          </a:solidFill>
          <a:latin typeface="+mj-lt"/>
          <a:ea typeface="+mj-ea"/>
          <a:cs typeface="+mj-cs"/>
        </a:defRPr>
      </a:lvl1pPr>
      <a:lvl2pPr algn="ctr" rtl="0" eaLnBrk="0" fontAlgn="base" hangingPunct="0">
        <a:lnSpc>
          <a:spcPct val="90000"/>
        </a:lnSpc>
        <a:spcBef>
          <a:spcPct val="0"/>
        </a:spcBef>
        <a:spcAft>
          <a:spcPct val="0"/>
        </a:spcAft>
        <a:defRPr sz="3200" b="1">
          <a:solidFill>
            <a:schemeClr val="tx2"/>
          </a:solidFill>
          <a:latin typeface="Arial" charset="0"/>
        </a:defRPr>
      </a:lvl2pPr>
      <a:lvl3pPr algn="ctr" rtl="0" eaLnBrk="0" fontAlgn="base" hangingPunct="0">
        <a:lnSpc>
          <a:spcPct val="90000"/>
        </a:lnSpc>
        <a:spcBef>
          <a:spcPct val="0"/>
        </a:spcBef>
        <a:spcAft>
          <a:spcPct val="0"/>
        </a:spcAft>
        <a:defRPr sz="3200" b="1">
          <a:solidFill>
            <a:schemeClr val="tx2"/>
          </a:solidFill>
          <a:latin typeface="Arial" charset="0"/>
        </a:defRPr>
      </a:lvl3pPr>
      <a:lvl4pPr algn="ctr" rtl="0" eaLnBrk="0" fontAlgn="base" hangingPunct="0">
        <a:lnSpc>
          <a:spcPct val="90000"/>
        </a:lnSpc>
        <a:spcBef>
          <a:spcPct val="0"/>
        </a:spcBef>
        <a:spcAft>
          <a:spcPct val="0"/>
        </a:spcAft>
        <a:defRPr sz="3200" b="1">
          <a:solidFill>
            <a:schemeClr val="tx2"/>
          </a:solidFill>
          <a:latin typeface="Arial" charset="0"/>
        </a:defRPr>
      </a:lvl4pPr>
      <a:lvl5pPr algn="ctr" rtl="0" eaLnBrk="0" fontAlgn="base" hangingPunct="0">
        <a:lnSpc>
          <a:spcPct val="90000"/>
        </a:lnSpc>
        <a:spcBef>
          <a:spcPct val="0"/>
        </a:spcBef>
        <a:spcAft>
          <a:spcPct val="0"/>
        </a:spcAft>
        <a:defRPr sz="3200" b="1">
          <a:solidFill>
            <a:schemeClr val="tx2"/>
          </a:solidFill>
          <a:latin typeface="Arial" charset="0"/>
        </a:defRPr>
      </a:lvl5pPr>
      <a:lvl6pPr marL="457200" algn="ctr" rtl="0" eaLnBrk="0" fontAlgn="base" hangingPunct="0">
        <a:lnSpc>
          <a:spcPct val="90000"/>
        </a:lnSpc>
        <a:spcBef>
          <a:spcPct val="0"/>
        </a:spcBef>
        <a:spcAft>
          <a:spcPct val="0"/>
        </a:spcAft>
        <a:defRPr sz="3200" b="1">
          <a:solidFill>
            <a:schemeClr val="tx2"/>
          </a:solidFill>
          <a:latin typeface="Arial" charset="0"/>
        </a:defRPr>
      </a:lvl6pPr>
      <a:lvl7pPr marL="914400" algn="ctr" rtl="0" eaLnBrk="0" fontAlgn="base" hangingPunct="0">
        <a:lnSpc>
          <a:spcPct val="90000"/>
        </a:lnSpc>
        <a:spcBef>
          <a:spcPct val="0"/>
        </a:spcBef>
        <a:spcAft>
          <a:spcPct val="0"/>
        </a:spcAft>
        <a:defRPr sz="3200" b="1">
          <a:solidFill>
            <a:schemeClr val="tx2"/>
          </a:solidFill>
          <a:latin typeface="Arial" charset="0"/>
        </a:defRPr>
      </a:lvl7pPr>
      <a:lvl8pPr marL="1371600" algn="ctr" rtl="0" eaLnBrk="0" fontAlgn="base" hangingPunct="0">
        <a:lnSpc>
          <a:spcPct val="90000"/>
        </a:lnSpc>
        <a:spcBef>
          <a:spcPct val="0"/>
        </a:spcBef>
        <a:spcAft>
          <a:spcPct val="0"/>
        </a:spcAft>
        <a:defRPr sz="3200" b="1">
          <a:solidFill>
            <a:schemeClr val="tx2"/>
          </a:solidFill>
          <a:latin typeface="Arial" charset="0"/>
        </a:defRPr>
      </a:lvl8pPr>
      <a:lvl9pPr marL="1828800" algn="ctr" rtl="0" eaLnBrk="0" fontAlgn="base" hangingPunct="0">
        <a:lnSpc>
          <a:spcPct val="90000"/>
        </a:lnSpc>
        <a:spcBef>
          <a:spcPct val="0"/>
        </a:spcBef>
        <a:spcAft>
          <a:spcPct val="0"/>
        </a:spcAft>
        <a:defRPr sz="3200" b="1">
          <a:solidFill>
            <a:schemeClr val="tx2"/>
          </a:solidFill>
          <a:latin typeface="Arial" charset="0"/>
        </a:defRPr>
      </a:lvl9pPr>
    </p:titleStyle>
    <p:bodyStyle>
      <a:lvl1pPr marL="342900" indent="-342900" algn="l" rtl="0" eaLnBrk="0" fontAlgn="base" hangingPunct="0">
        <a:lnSpc>
          <a:spcPct val="90000"/>
        </a:lnSpc>
        <a:spcBef>
          <a:spcPct val="30000"/>
        </a:spcBef>
        <a:spcAft>
          <a:spcPct val="0"/>
        </a:spcAft>
        <a:defRPr sz="2000" b="1">
          <a:solidFill>
            <a:schemeClr val="tx1"/>
          </a:solidFill>
          <a:latin typeface="+mn-lt"/>
          <a:ea typeface="+mn-ea"/>
          <a:cs typeface="+mn-cs"/>
        </a:defRPr>
      </a:lvl1pPr>
      <a:lvl2pPr marL="461963" indent="-228600" algn="l" rtl="0" eaLnBrk="0" fontAlgn="base" hangingPunct="0">
        <a:lnSpc>
          <a:spcPct val="90000"/>
        </a:lnSpc>
        <a:spcBef>
          <a:spcPct val="30000"/>
        </a:spcBef>
        <a:spcAft>
          <a:spcPct val="0"/>
        </a:spcAft>
        <a:buSzPct val="100000"/>
        <a:buChar char="•"/>
        <a:defRPr lang="en-US" sz="1800" b="1" dirty="0" smtClean="0">
          <a:solidFill>
            <a:schemeClr val="tx1"/>
          </a:solidFill>
          <a:latin typeface="+mn-lt"/>
          <a:ea typeface="+mn-ea"/>
          <a:cs typeface="+mn-cs"/>
        </a:defRPr>
      </a:lvl2pPr>
      <a:lvl3pPr marL="684213" indent="-228600" algn="l" rtl="0" eaLnBrk="0" fontAlgn="base" hangingPunct="0">
        <a:lnSpc>
          <a:spcPct val="90000"/>
        </a:lnSpc>
        <a:spcBef>
          <a:spcPct val="30000"/>
        </a:spcBef>
        <a:spcAft>
          <a:spcPct val="0"/>
        </a:spcAft>
        <a:buSzPct val="100000"/>
        <a:buChar char="-"/>
        <a:defRPr lang="en-US" sz="1800" b="0" dirty="0" smtClean="0">
          <a:solidFill>
            <a:schemeClr val="tx1"/>
          </a:solidFill>
          <a:latin typeface="+mn-lt"/>
          <a:ea typeface="+mn-ea"/>
          <a:cs typeface="+mn-cs"/>
        </a:defRPr>
      </a:lvl3pPr>
      <a:lvl4pPr marL="1085850" indent="-228600" algn="l" rtl="0" eaLnBrk="0" fontAlgn="base" hangingPunct="0">
        <a:lnSpc>
          <a:spcPct val="90000"/>
        </a:lnSpc>
        <a:spcBef>
          <a:spcPct val="30000"/>
        </a:spcBef>
        <a:spcAft>
          <a:spcPct val="0"/>
        </a:spcAft>
        <a:buSzPct val="100000"/>
        <a:buChar char="&gt;"/>
        <a:defRPr b="1">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video" Target="../media/media1.m4v"/><Relationship Id="rId1" Type="http://schemas.microsoft.com/office/2007/relationships/media" Target="../media/media1.m4v"/><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emf"/><Relationship Id="rId1" Type="http://schemas.openxmlformats.org/officeDocument/2006/relationships/slideLayout" Target="../slideLayouts/slideLayout25.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png"/></Relationships>
</file>

<file path=ppt/slides/_rels/slide12.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png"/><Relationship Id="rId1" Type="http://schemas.openxmlformats.org/officeDocument/2006/relationships/slideLayout" Target="../slideLayouts/slideLayout25.xml"/><Relationship Id="rId4" Type="http://schemas.openxmlformats.org/officeDocument/2006/relationships/image" Target="../media/image59.emf"/></Relationships>
</file>

<file path=ppt/slides/_rels/slide14.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26" Type="http://schemas.openxmlformats.org/officeDocument/2006/relationships/image" Target="../media/image38.png"/><Relationship Id="rId3" Type="http://schemas.openxmlformats.org/officeDocument/2006/relationships/image" Target="../media/image15.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5" Type="http://schemas.openxmlformats.org/officeDocument/2006/relationships/image" Target="../media/image37.png"/><Relationship Id="rId2" Type="http://schemas.openxmlformats.org/officeDocument/2006/relationships/image" Target="../media/image14.jpeg"/><Relationship Id="rId16" Type="http://schemas.openxmlformats.org/officeDocument/2006/relationships/image" Target="../media/image28.png"/><Relationship Id="rId20" Type="http://schemas.openxmlformats.org/officeDocument/2006/relationships/image" Target="../media/image32.png"/><Relationship Id="rId29" Type="http://schemas.openxmlformats.org/officeDocument/2006/relationships/image" Target="../media/image41.png"/><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23.png"/><Relationship Id="rId24" Type="http://schemas.openxmlformats.org/officeDocument/2006/relationships/image" Target="../media/image36.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png"/><Relationship Id="rId28" Type="http://schemas.openxmlformats.org/officeDocument/2006/relationships/image" Target="../media/image40.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 Id="rId27" Type="http://schemas.openxmlformats.org/officeDocument/2006/relationships/image" Target="../media/image39.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26" Type="http://schemas.openxmlformats.org/officeDocument/2006/relationships/image" Target="../media/image38.png"/><Relationship Id="rId3" Type="http://schemas.openxmlformats.org/officeDocument/2006/relationships/image" Target="../media/image15.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5" Type="http://schemas.openxmlformats.org/officeDocument/2006/relationships/image" Target="../media/image37.png"/><Relationship Id="rId2" Type="http://schemas.openxmlformats.org/officeDocument/2006/relationships/image" Target="../media/image14.jpeg"/><Relationship Id="rId16" Type="http://schemas.openxmlformats.org/officeDocument/2006/relationships/image" Target="../media/image28.png"/><Relationship Id="rId20" Type="http://schemas.openxmlformats.org/officeDocument/2006/relationships/image" Target="../media/image32.png"/><Relationship Id="rId29" Type="http://schemas.openxmlformats.org/officeDocument/2006/relationships/image" Target="../media/image41.png"/><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23.png"/><Relationship Id="rId24" Type="http://schemas.openxmlformats.org/officeDocument/2006/relationships/image" Target="../media/image36.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png"/><Relationship Id="rId28" Type="http://schemas.openxmlformats.org/officeDocument/2006/relationships/image" Target="../media/image40.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 Id="rId27" Type="http://schemas.openxmlformats.org/officeDocument/2006/relationships/image" Target="../media/image39.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26" Type="http://schemas.openxmlformats.org/officeDocument/2006/relationships/image" Target="../media/image38.png"/><Relationship Id="rId3" Type="http://schemas.openxmlformats.org/officeDocument/2006/relationships/image" Target="../media/image15.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5" Type="http://schemas.openxmlformats.org/officeDocument/2006/relationships/image" Target="../media/image37.png"/><Relationship Id="rId2" Type="http://schemas.openxmlformats.org/officeDocument/2006/relationships/image" Target="../media/image14.jpeg"/><Relationship Id="rId16" Type="http://schemas.openxmlformats.org/officeDocument/2006/relationships/image" Target="../media/image28.png"/><Relationship Id="rId20" Type="http://schemas.openxmlformats.org/officeDocument/2006/relationships/image" Target="../media/image32.png"/><Relationship Id="rId29" Type="http://schemas.openxmlformats.org/officeDocument/2006/relationships/image" Target="../media/image41.png"/><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23.png"/><Relationship Id="rId24" Type="http://schemas.openxmlformats.org/officeDocument/2006/relationships/image" Target="../media/image36.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png"/><Relationship Id="rId28" Type="http://schemas.openxmlformats.org/officeDocument/2006/relationships/image" Target="../media/image40.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 Id="rId27" Type="http://schemas.openxmlformats.org/officeDocument/2006/relationships/image" Target="../media/image39.png"/></Relationships>
</file>

<file path=ppt/slides/_rels/slide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578357" y="1752600"/>
            <a:ext cx="7575043" cy="12192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200" b="1" dirty="0">
                <a:solidFill>
                  <a:srgbClr val="FFFFFF"/>
                </a:solidFill>
              </a:rPr>
              <a:t>NASA</a:t>
            </a:r>
            <a:br>
              <a:rPr lang="en-US" sz="4200" b="1" dirty="0">
                <a:solidFill>
                  <a:srgbClr val="FFFFFF"/>
                </a:solidFill>
              </a:rPr>
            </a:br>
            <a:r>
              <a:rPr lang="en-US" sz="4200" b="1" dirty="0">
                <a:solidFill>
                  <a:srgbClr val="FFFFFF"/>
                </a:solidFill>
              </a:rPr>
              <a:t>Report on Cal/Val Activities</a:t>
            </a:r>
            <a:endParaRPr sz="4200" b="1" dirty="0">
              <a:solidFill>
                <a:srgbClr val="FFFFFF"/>
              </a:solidFill>
            </a:endParaRPr>
          </a:p>
        </p:txBody>
      </p:sp>
      <p:sp>
        <p:nvSpPr>
          <p:cNvPr id="11" name="Shape 11"/>
          <p:cNvSpPr/>
          <p:nvPr/>
        </p:nvSpPr>
        <p:spPr>
          <a:xfrm>
            <a:off x="685800" y="3200400"/>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US" dirty="0">
                <a:solidFill>
                  <a:srgbClr val="FFFFFF"/>
                </a:solidFill>
                <a:latin typeface="Arial Bold"/>
                <a:ea typeface="Arial Bold"/>
                <a:cs typeface="Arial Bold"/>
                <a:sym typeface="Arial Bold"/>
              </a:rPr>
              <a:t>K. </a:t>
            </a:r>
            <a:r>
              <a:rPr lang="en-US" dirty="0" err="1">
                <a:solidFill>
                  <a:srgbClr val="FFFFFF"/>
                </a:solidFill>
                <a:latin typeface="Arial Bold"/>
                <a:ea typeface="Arial Bold"/>
                <a:cs typeface="Arial Bold"/>
                <a:sym typeface="Arial Bold"/>
              </a:rPr>
              <a:t>Thome</a:t>
            </a:r>
            <a:endParaRPr lang="en-US"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US" dirty="0">
                <a:solidFill>
                  <a:srgbClr val="FFFFFF"/>
                </a:solidFill>
                <a:latin typeface="Arial Bold"/>
                <a:ea typeface="Arial Bold"/>
                <a:cs typeface="Arial Bold"/>
                <a:sym typeface="Arial Bold"/>
              </a:rPr>
              <a:t>NASA/GSFC</a:t>
            </a:r>
            <a:endParaRPr dirty="0">
              <a:solidFill>
                <a:srgbClr val="FFFFFF"/>
              </a:solidFill>
              <a:latin typeface="Arial Bold"/>
              <a:ea typeface="Arial Bold"/>
              <a:cs typeface="Arial Bold"/>
              <a:sym typeface="Arial Bold"/>
            </a:endParaRPr>
          </a:p>
          <a:p>
            <a:pPr defTabSz="914400">
              <a:lnSpc>
                <a:spcPct val="150000"/>
              </a:lnSpc>
              <a:defRPr>
                <a:solidFill>
                  <a:srgbClr val="000000"/>
                </a:solidFill>
              </a:defRPr>
            </a:pPr>
            <a:r>
              <a:rPr lang="en-US" dirty="0">
                <a:solidFill>
                  <a:srgbClr val="FFFFFF"/>
                </a:solidFill>
                <a:latin typeface="Arial Bold"/>
                <a:ea typeface="Arial Bold"/>
                <a:cs typeface="Arial Bold"/>
                <a:sym typeface="Arial Bold"/>
              </a:rPr>
              <a:t>Agency Report</a:t>
            </a:r>
          </a:p>
          <a:p>
            <a:pPr lvl="0" defTabSz="914400">
              <a:lnSpc>
                <a:spcPct val="150000"/>
              </a:lnSpc>
              <a:defRPr>
                <a:solidFill>
                  <a:srgbClr val="000000"/>
                </a:solidFill>
              </a:defRPr>
            </a:pPr>
            <a:r>
              <a:rPr lang="de-DE" dirty="0">
                <a:solidFill>
                  <a:srgbClr val="FFFFFF"/>
                </a:solidFill>
                <a:latin typeface="Arial Bold"/>
                <a:ea typeface="Arial Bold"/>
                <a:cs typeface="Arial Bold"/>
                <a:sym typeface="Arial Bold"/>
              </a:rPr>
              <a:t>WGCV Plenary # 42</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US" dirty="0">
                <a:solidFill>
                  <a:srgbClr val="FFFFFF"/>
                </a:solidFill>
                <a:latin typeface="Arial Bold"/>
                <a:ea typeface="Arial Bold"/>
                <a:cs typeface="Arial Bold"/>
                <a:sym typeface="Arial Bold"/>
              </a:rPr>
              <a:t>September 5-7, 2016</a:t>
            </a:r>
            <a:endParaRPr dirty="0">
              <a:solidFill>
                <a:srgbClr val="FFFFFF"/>
              </a:solidFill>
              <a:latin typeface="Arial Bold"/>
              <a:ea typeface="Arial Bold"/>
              <a:cs typeface="Arial Bold"/>
              <a:sym typeface="Arial Bold"/>
            </a:endParaRPr>
          </a:p>
        </p:txBody>
      </p:sp>
      <p:pic>
        <p:nvPicPr>
          <p:cNvPr id="12" name="ceos_logo.png"/>
          <p:cNvPicPr/>
          <p:nvPr/>
        </p:nvPicPr>
        <p:blipFill>
          <a:blip r:embed="rId2">
            <a:extLst/>
          </a:blip>
          <a:stretch>
            <a:fillRect/>
          </a:stretch>
        </p:blipFill>
        <p:spPr>
          <a:xfrm>
            <a:off x="533400" y="304800"/>
            <a:ext cx="2507906" cy="993132"/>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Terra Gymnastics</a:t>
            </a:r>
          </a:p>
        </p:txBody>
      </p:sp>
      <p:pic>
        <p:nvPicPr>
          <p:cNvPr id="7" name="Terra_DSC">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630238" y="1295400"/>
            <a:ext cx="7904162" cy="4479661"/>
          </a:xfrm>
          <a:prstGeom prst="roundRect">
            <a:avLst>
              <a:gd name="adj" fmla="val 5299"/>
            </a:avLst>
          </a:prstGeom>
          <a:ln>
            <a:noFill/>
          </a:ln>
          <a:effectLst/>
          <a:scene3d>
            <a:camera prst="orthographicFront"/>
            <a:lightRig rig="balanced" dir="t"/>
          </a:scene3d>
          <a:sp3d prstMaterial="plastic">
            <a:bevelT/>
            <a:contourClr>
              <a:srgbClr val="FFFFFF"/>
            </a:contourClr>
          </a:sp3d>
        </p:spPr>
      </p:pic>
    </p:spTree>
    <p:extLst>
      <p:ext uri="{BB962C8B-B14F-4D97-AF65-F5344CB8AC3E}">
        <p14:creationId xmlns:p14="http://schemas.microsoft.com/office/powerpoint/2010/main" val="393152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59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90809"/>
          </a:xfrm>
        </p:spPr>
        <p:txBody>
          <a:bodyPr anchor="ctr">
            <a:noAutofit/>
          </a:bodyPr>
          <a:lstStyle/>
          <a:p>
            <a:r>
              <a:rPr lang="en-US" dirty="0"/>
              <a:t>Background</a:t>
            </a:r>
            <a:br>
              <a:rPr lang="en-US" dirty="0"/>
            </a:br>
            <a:r>
              <a:rPr lang="en-US" sz="2400" dirty="0"/>
              <a:t>DSC Concept Diagram - Animation</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r="4245"/>
          <a:stretch>
            <a:fillRect/>
          </a:stretch>
        </p:blipFill>
        <p:spPr bwMode="auto">
          <a:xfrm>
            <a:off x="511089" y="1446609"/>
            <a:ext cx="7832588" cy="46023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506995" y="1039104"/>
            <a:ext cx="3968679" cy="264975"/>
          </a:xfrm>
          <a:prstGeom prst="rect">
            <a:avLst/>
          </a:prstGeom>
          <a:noFill/>
        </p:spPr>
        <p:txBody>
          <a:bodyPr wrap="square" lIns="64291" tIns="32146" rIns="64291" bIns="32146" rtlCol="0">
            <a:spAutoFit/>
          </a:bodyPr>
          <a:lstStyle/>
          <a:p>
            <a:pPr algn="l"/>
            <a:r>
              <a:rPr lang="en-US" sz="1300" dirty="0"/>
              <a:t>Note: The Blue block on S/C is the Instrument Deck.</a:t>
            </a:r>
          </a:p>
        </p:txBody>
      </p:sp>
      <p:sp>
        <p:nvSpPr>
          <p:cNvPr id="23" name="Rectangle 22"/>
          <p:cNvSpPr/>
          <p:nvPr/>
        </p:nvSpPr>
        <p:spPr>
          <a:xfrm rot="198112">
            <a:off x="3882619" y="5212409"/>
            <a:ext cx="1619067" cy="42857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Rectangle 23"/>
          <p:cNvSpPr/>
          <p:nvPr/>
        </p:nvSpPr>
        <p:spPr>
          <a:xfrm rot="16417315">
            <a:off x="5654928" y="3858174"/>
            <a:ext cx="1619067" cy="483210"/>
          </a:xfrm>
          <a:prstGeom prst="rect">
            <a:avLst/>
          </a:prstGeom>
          <a:solidFill>
            <a:srgbClr val="B8B8B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rot="16417315">
            <a:off x="6087022" y="2623710"/>
            <a:ext cx="519540" cy="483210"/>
          </a:xfrm>
          <a:prstGeom prst="rect">
            <a:avLst/>
          </a:prstGeom>
          <a:solidFill>
            <a:srgbClr val="B8B8B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rot="16417315">
            <a:off x="5099727" y="5074435"/>
            <a:ext cx="81545" cy="232956"/>
          </a:xfrm>
          <a:prstGeom prst="rect">
            <a:avLst/>
          </a:prstGeom>
          <a:solidFill>
            <a:srgbClr val="B8B8B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Rectangle 27"/>
          <p:cNvSpPr/>
          <p:nvPr/>
        </p:nvSpPr>
        <p:spPr>
          <a:xfrm rot="2823346">
            <a:off x="5262647" y="4954156"/>
            <a:ext cx="122861" cy="274930"/>
          </a:xfrm>
          <a:prstGeom prst="rect">
            <a:avLst/>
          </a:prstGeom>
          <a:solidFill>
            <a:srgbClr val="B8B8B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Oval 25"/>
          <p:cNvSpPr/>
          <p:nvPr/>
        </p:nvSpPr>
        <p:spPr>
          <a:xfrm>
            <a:off x="2133600" y="1981200"/>
            <a:ext cx="4343400" cy="3429000"/>
          </a:xfrm>
          <a:prstGeom prst="ellipse">
            <a:avLst/>
          </a:prstGeom>
          <a:no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21"/>
          <p:cNvGrpSpPr/>
          <p:nvPr/>
        </p:nvGrpSpPr>
        <p:grpSpPr>
          <a:xfrm>
            <a:off x="4044553" y="5349969"/>
            <a:ext cx="521494" cy="304800"/>
            <a:chOff x="4114800" y="5257800"/>
            <a:chExt cx="521494" cy="304800"/>
          </a:xfrm>
        </p:grpSpPr>
        <p:sp>
          <p:nvSpPr>
            <p:cNvPr id="11" name="Rectangle 10"/>
            <p:cNvSpPr/>
            <p:nvPr/>
          </p:nvSpPr>
          <p:spPr>
            <a:xfrm>
              <a:off x="4114800" y="5486400"/>
              <a:ext cx="304800" cy="76200"/>
            </a:xfrm>
            <a:prstGeom prst="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flipV="1">
              <a:off x="4114800" y="5438772"/>
              <a:ext cx="304800" cy="45719"/>
            </a:xfrm>
            <a:prstGeom prst="rect">
              <a:avLst/>
            </a:prstGeom>
            <a:solidFill>
              <a:srgbClr val="0033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3" idx="2"/>
            </p:cNvCxnSpPr>
            <p:nvPr/>
          </p:nvCxnSpPr>
          <p:spPr>
            <a:xfrm flipV="1">
              <a:off x="4267200" y="5257800"/>
              <a:ext cx="0" cy="180972"/>
            </a:xfrm>
            <a:prstGeom prst="straightConnector1">
              <a:avLst/>
            </a:prstGeom>
            <a:ln>
              <a:solidFill>
                <a:srgbClr val="33CC3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1" idx="3"/>
            </p:cNvCxnSpPr>
            <p:nvPr/>
          </p:nvCxnSpPr>
          <p:spPr>
            <a:xfrm flipV="1">
              <a:off x="4419600" y="5519738"/>
              <a:ext cx="216694" cy="4762"/>
            </a:xfrm>
            <a:prstGeom prst="straightConnector1">
              <a:avLst/>
            </a:prstGeom>
            <a:ln>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5349969"/>
            <a:ext cx="990600" cy="124383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2156" y="5557590"/>
            <a:ext cx="968217" cy="127030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5504" y="4887262"/>
            <a:ext cx="1861296" cy="1650014"/>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62718" y="4868581"/>
            <a:ext cx="1824082" cy="1734688"/>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79243" y="3787650"/>
            <a:ext cx="1474145" cy="1622549"/>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16103" y="2590801"/>
            <a:ext cx="1600423" cy="1562318"/>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35049" y="1446609"/>
            <a:ext cx="1181265" cy="1571844"/>
          </a:xfrm>
          <a:prstGeom prst="rect">
            <a:avLst/>
          </a:prstGeom>
        </p:spPr>
      </p:pic>
    </p:spTree>
    <p:extLst>
      <p:ext uri="{BB962C8B-B14F-4D97-AF65-F5344CB8AC3E}">
        <p14:creationId xmlns:p14="http://schemas.microsoft.com/office/powerpoint/2010/main" val="22736606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fill="hold" nodeType="clickEffect">
                                  <p:stCondLst>
                                    <p:cond delay="0"/>
                                  </p:stCondLst>
                                  <p:childTnLst>
                                    <p:animMotion origin="layout" path="M 0 4.44444E-6 C 0.02569 -0.00278 0.05174 -0.00533 0.07396 -0.01181 C 0.09618 -0.01829 0.12326 -0.0345 0.13333 -0.03889 " pathEditMode="relative" rAng="0" ptsTypes="aaA">
                                      <p:cBhvr>
                                        <p:cTn id="6" dur="2000" fill="hold"/>
                                        <p:tgtEl>
                                          <p:spTgt spid="6"/>
                                        </p:tgtEl>
                                        <p:attrNameLst>
                                          <p:attrName>ppt_x</p:attrName>
                                          <p:attrName>ppt_y</p:attrName>
                                        </p:attrNameLst>
                                      </p:cBhvr>
                                      <p:rCtr x="6700" y="-1900"/>
                                    </p:animMotion>
                                  </p:childTnLst>
                                </p:cTn>
                              </p:par>
                              <p:par>
                                <p:cTn id="7" presetID="8" presetClass="emph" presetSubtype="0" fill="hold" nodeType="withEffect">
                                  <p:stCondLst>
                                    <p:cond delay="0"/>
                                  </p:stCondLst>
                                  <p:childTnLst>
                                    <p:animRot by="1800000">
                                      <p:cBhvr>
                                        <p:cTn id="8" dur="2000" fill="hold"/>
                                        <p:tgtEl>
                                          <p:spTgt spid="6"/>
                                        </p:tgtEl>
                                        <p:attrNameLst>
                                          <p:attrName>r</p:attrName>
                                        </p:attrNameLst>
                                      </p:cBhvr>
                                    </p:animRot>
                                  </p:childTnLst>
                                </p:cTn>
                              </p:par>
                              <p:par>
                                <p:cTn id="9" presetID="1" presetClass="exit" presetSubtype="0" fill="hold"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nodeType="withEffect">
                                  <p:stCondLst>
                                    <p:cond delay="40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0" presetClass="path" presetSubtype="0" fill="hold" nodeType="clickEffect">
                                  <p:stCondLst>
                                    <p:cond delay="0"/>
                                  </p:stCondLst>
                                  <p:childTnLst>
                                    <p:animMotion origin="layout" path="M 0.13333 -0.03889 C 0.15364 -0.05232 0.17396 -0.06575 0.18923 -0.08102 C 0.20451 -0.0963 0.21562 -0.11806 0.225 -0.13102 " pathEditMode="relative" ptsTypes="aaA">
                                      <p:cBhvr>
                                        <p:cTn id="36" dur="2000" fill="hold"/>
                                        <p:tgtEl>
                                          <p:spTgt spid="6"/>
                                        </p:tgtEl>
                                        <p:attrNameLst>
                                          <p:attrName>ppt_x</p:attrName>
                                          <p:attrName>ppt_y</p:attrName>
                                        </p:attrNameLst>
                                      </p:cBhvr>
                                    </p:animMotion>
                                  </p:childTnLst>
                                </p:cTn>
                              </p:par>
                              <p:par>
                                <p:cTn id="37" presetID="8" presetClass="emph" presetSubtype="0" fill="hold" nodeType="withEffect">
                                  <p:stCondLst>
                                    <p:cond delay="0"/>
                                  </p:stCondLst>
                                  <p:childTnLst>
                                    <p:animRot by="5400000">
                                      <p:cBhvr>
                                        <p:cTn id="38" dur="2000" fill="hold"/>
                                        <p:tgtEl>
                                          <p:spTgt spid="6"/>
                                        </p:tgtEl>
                                        <p:attrNameLst>
                                          <p:attrName>r</p:attrName>
                                        </p:attrNameLst>
                                      </p:cBhvr>
                                    </p:animRot>
                                  </p:childTnLst>
                                </p:cTn>
                              </p:par>
                              <p:par>
                                <p:cTn id="39" presetID="1" presetClass="entr" presetSubtype="0" fill="hold" nodeType="withEffect">
                                  <p:stCondLst>
                                    <p:cond delay="50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0" presetClass="path" presetSubtype="0" fill="hold" nodeType="clickEffect">
                                  <p:stCondLst>
                                    <p:cond delay="0"/>
                                  </p:stCondLst>
                                  <p:childTnLst>
                                    <p:animMotion origin="layout" path="M 0.22501 -0.13102 C 0.23994 -0.16018 0.25487 -0.18912 0.26077 -0.21551 C 0.26667 -0.2419 0.26094 -0.27754 0.26077 -0.29004 " pathEditMode="relative" ptsTypes="aaA">
                                      <p:cBhvr>
                                        <p:cTn id="48" dur="2000" fill="hold"/>
                                        <p:tgtEl>
                                          <p:spTgt spid="6"/>
                                        </p:tgtEl>
                                        <p:attrNameLst>
                                          <p:attrName>ppt_x</p:attrName>
                                          <p:attrName>ppt_y</p:attrName>
                                        </p:attrNameLst>
                                      </p:cBhvr>
                                    </p:animMotion>
                                  </p:childTnLst>
                                </p:cTn>
                              </p:par>
                              <p:par>
                                <p:cTn id="49" presetID="8" presetClass="emph" presetSubtype="0" fill="hold" nodeType="withEffect">
                                  <p:stCondLst>
                                    <p:cond delay="0"/>
                                  </p:stCondLst>
                                  <p:childTnLst>
                                    <p:animRot by="6000000">
                                      <p:cBhvr>
                                        <p:cTn id="50" dur="2000" fill="hold"/>
                                        <p:tgtEl>
                                          <p:spTgt spid="6"/>
                                        </p:tgtEl>
                                        <p:attrNameLst>
                                          <p:attrName>r</p:attrName>
                                        </p:attrNameLst>
                                      </p:cBhvr>
                                    </p:animRot>
                                  </p:childTnLst>
                                </p:cTn>
                              </p:par>
                              <p:par>
                                <p:cTn id="51" presetID="1" presetClass="entr" presetSubtype="0" fill="hold" nodeType="withEffect">
                                  <p:stCondLst>
                                    <p:cond delay="50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1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0" presetClass="path" presetSubtype="0" fill="hold" nodeType="clickEffect">
                                  <p:stCondLst>
                                    <p:cond delay="0"/>
                                  </p:stCondLst>
                                  <p:childTnLst>
                                    <p:animMotion origin="layout" path="M 0.26077 -0.29004 C 0.25851 -0.31458 0.25643 -0.33889 0.24671 -0.36435 C 0.23698 -0.38981 0.21042 -0.43055 0.20244 -0.44328 " pathEditMode="relative" ptsTypes="aaA">
                                      <p:cBhvr>
                                        <p:cTn id="60" dur="2000" fill="hold"/>
                                        <p:tgtEl>
                                          <p:spTgt spid="6"/>
                                        </p:tgtEl>
                                        <p:attrNameLst>
                                          <p:attrName>ppt_x</p:attrName>
                                          <p:attrName>ppt_y</p:attrName>
                                        </p:attrNameLst>
                                      </p:cBhvr>
                                    </p:animMotion>
                                  </p:childTnLst>
                                </p:cTn>
                              </p:par>
                              <p:par>
                                <p:cTn id="61" presetID="8" presetClass="emph" presetSubtype="0" fill="hold" nodeType="withEffect">
                                  <p:stCondLst>
                                    <p:cond delay="0"/>
                                  </p:stCondLst>
                                  <p:childTnLst>
                                    <p:animRot by="600000">
                                      <p:cBhvr>
                                        <p:cTn id="62" dur="2000" fill="hold"/>
                                        <p:tgtEl>
                                          <p:spTgt spid="6"/>
                                        </p:tgtEl>
                                        <p:attrNameLst>
                                          <p:attrName>r</p:attrName>
                                        </p:attrNameLst>
                                      </p:cBhvr>
                                    </p:animRot>
                                  </p:childTnLst>
                                </p:cTn>
                              </p:par>
                              <p:par>
                                <p:cTn id="63" presetID="1" presetClass="entr" presetSubtype="0" fill="hold" nodeType="withEffect">
                                  <p:stCondLst>
                                    <p:cond delay="500"/>
                                  </p:stCondLst>
                                  <p:childTnLst>
                                    <p:set>
                                      <p:cBhvr>
                                        <p:cTn id="64" dur="1" fill="hold">
                                          <p:stCondLst>
                                            <p:cond delay="0"/>
                                          </p:stCondLst>
                                        </p:cTn>
                                        <p:tgtEl>
                                          <p:spTgt spid="1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16"/>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0" presetClass="path" presetSubtype="0" fill="hold" nodeType="clickEffect">
                                  <p:stCondLst>
                                    <p:cond delay="0"/>
                                  </p:stCondLst>
                                  <p:childTnLst>
                                    <p:animMotion origin="layout" path="M 0.20243 -0.44329 C 0.19097 -0.45347 0.154 -0.48889 0.13316 -0.5044 C 0.11233 -0.51991 0.09497 -0.5287 0.07743 -0.53565 C 0.0599 -0.54259 0.04306 -0.54468 0.02813 -0.54676 C 0.0132 -0.54884 -0.00399 -0.54838 -0.0125 -0.54884 " pathEditMode="relative" rAng="0" ptsTypes="aaaaa">
                                      <p:cBhvr>
                                        <p:cTn id="72" dur="5000" fill="hold"/>
                                        <p:tgtEl>
                                          <p:spTgt spid="6"/>
                                        </p:tgtEl>
                                        <p:attrNameLst>
                                          <p:attrName>ppt_x</p:attrName>
                                          <p:attrName>ppt_y</p:attrName>
                                        </p:attrNameLst>
                                      </p:cBhvr>
                                      <p:rCtr x="-10700" y="-5300"/>
                                    </p:animMotion>
                                  </p:childTnLst>
                                </p:cTn>
                              </p:par>
                              <p:par>
                                <p:cTn id="73" presetID="8" presetClass="emph" presetSubtype="0" fill="hold" nodeType="withEffect">
                                  <p:stCondLst>
                                    <p:cond delay="0"/>
                                  </p:stCondLst>
                                  <p:childTnLst>
                                    <p:animRot by="-3000000">
                                      <p:cBhvr>
                                        <p:cTn id="74" dur="5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426344" y="4038600"/>
            <a:ext cx="4661014" cy="2438400"/>
          </a:xfrm>
          <a:prstGeom prst="rect">
            <a:avLst/>
          </a:prstGeom>
        </p:spPr>
      </p:pic>
      <p:pic>
        <p:nvPicPr>
          <p:cNvPr id="5" name="Picture 4"/>
          <p:cNvPicPr>
            <a:picLocks noChangeAspect="1"/>
          </p:cNvPicPr>
          <p:nvPr/>
        </p:nvPicPr>
        <p:blipFill>
          <a:blip r:embed="rId3"/>
          <a:stretch>
            <a:fillRect/>
          </a:stretch>
        </p:blipFill>
        <p:spPr>
          <a:xfrm>
            <a:off x="4419600" y="763844"/>
            <a:ext cx="4686300" cy="3350956"/>
          </a:xfrm>
          <a:prstGeom prst="rect">
            <a:avLst/>
          </a:prstGeom>
        </p:spPr>
      </p:pic>
      <p:sp>
        <p:nvSpPr>
          <p:cNvPr id="2" name="Title 1"/>
          <p:cNvSpPr>
            <a:spLocks noGrp="1"/>
          </p:cNvSpPr>
          <p:nvPr>
            <p:ph type="title"/>
          </p:nvPr>
        </p:nvSpPr>
        <p:spPr/>
        <p:txBody>
          <a:bodyPr/>
          <a:lstStyle/>
          <a:p>
            <a:r>
              <a:rPr lang="en-US" dirty="0"/>
              <a:t>Terra lunar </a:t>
            </a:r>
            <a:r>
              <a:rPr lang="en-US" dirty="0" err="1"/>
              <a:t>manuever</a:t>
            </a:r>
            <a:endParaRPr lang="en-US" dirty="0"/>
          </a:p>
        </p:txBody>
      </p:sp>
      <p:sp>
        <p:nvSpPr>
          <p:cNvPr id="3" name="Content Placeholder 2"/>
          <p:cNvSpPr>
            <a:spLocks noGrp="1"/>
          </p:cNvSpPr>
          <p:nvPr>
            <p:ph idx="1"/>
          </p:nvPr>
        </p:nvSpPr>
        <p:spPr>
          <a:xfrm>
            <a:off x="76201" y="685800"/>
            <a:ext cx="4572000" cy="5715000"/>
          </a:xfrm>
        </p:spPr>
        <p:txBody>
          <a:bodyPr/>
          <a:lstStyle/>
          <a:p>
            <a:r>
              <a:rPr lang="en-US" dirty="0">
                <a:solidFill>
                  <a:srgbClr val="FF0000"/>
                </a:solidFill>
              </a:rPr>
              <a:t>Geometry - </a:t>
            </a:r>
            <a:r>
              <a:rPr lang="en-US" dirty="0"/>
              <a:t>ASTER Science Team determined several opportunities in 2016 and 2017 for which the geometry is close to that of April 2013</a:t>
            </a:r>
          </a:p>
          <a:p>
            <a:pPr lvl="1"/>
            <a:r>
              <a:rPr lang="en-US" dirty="0"/>
              <a:t>Lunar reflectance varies with phase angle, </a:t>
            </a:r>
            <a:r>
              <a:rPr lang="en-US" dirty="0" err="1"/>
              <a:t>libration</a:t>
            </a:r>
            <a:r>
              <a:rPr lang="en-US" dirty="0"/>
              <a:t>, and nutation</a:t>
            </a:r>
          </a:p>
          <a:p>
            <a:pPr lvl="1"/>
            <a:r>
              <a:rPr lang="en-US" dirty="0"/>
              <a:t>Terra FOT and PSO were evaluating Terra end of mission fuel use scenarios in 2016</a:t>
            </a:r>
          </a:p>
          <a:p>
            <a:pPr lvl="1"/>
            <a:r>
              <a:rPr lang="en-US" dirty="0"/>
              <a:t>Next best options are July and August 2017 with August more closely </a:t>
            </a:r>
            <a:r>
              <a:rPr lang="en-US" dirty="0" err="1"/>
              <a:t>mathcing</a:t>
            </a:r>
            <a:r>
              <a:rPr lang="en-US" dirty="0"/>
              <a:t> the the April 2003 geometry</a:t>
            </a:r>
          </a:p>
          <a:p>
            <a:pPr lvl="1"/>
            <a:r>
              <a:rPr lang="en-US" dirty="0"/>
              <a:t>More similar geometry  provides better relative agreement between the two data points</a:t>
            </a:r>
          </a:p>
          <a:p>
            <a:r>
              <a:rPr lang="en-US" dirty="0">
                <a:solidFill>
                  <a:srgbClr val="FF0000"/>
                </a:solidFill>
              </a:rPr>
              <a:t>ASTER TIR -</a:t>
            </a:r>
            <a:r>
              <a:rPr kumimoji="1" lang="en-US" altLang="ja-JP" dirty="0"/>
              <a:t>Most ASTER TIR detectors saturated  in </a:t>
            </a:r>
            <a:r>
              <a:rPr lang="en-US" altLang="ja-JP" dirty="0"/>
              <a:t>April 2003</a:t>
            </a:r>
            <a:endParaRPr lang="en-US" dirty="0">
              <a:solidFill>
                <a:srgbClr val="FF0000"/>
              </a:solidFill>
            </a:endParaRPr>
          </a:p>
          <a:p>
            <a:pPr lvl="1"/>
            <a:r>
              <a:rPr kumimoji="1" lang="en-US" altLang="ja-JP" dirty="0"/>
              <a:t>TIR response has degraded since 2003</a:t>
            </a:r>
          </a:p>
          <a:p>
            <a:pPr lvl="1"/>
            <a:r>
              <a:rPr kumimoji="1" lang="en-US" altLang="ja-JP" dirty="0"/>
              <a:t>Only Band 10 will be saturated</a:t>
            </a:r>
          </a:p>
          <a:p>
            <a:pPr lvl="1"/>
            <a:r>
              <a:rPr lang="en-US" altLang="ja-JP" dirty="0"/>
              <a:t>Non-saturated Lunar image provide an additional calibration source to the OBC</a:t>
            </a:r>
          </a:p>
          <a:p>
            <a:pPr lvl="1"/>
            <a:endParaRPr lang="en-US" dirty="0"/>
          </a:p>
          <a:p>
            <a:endParaRPr lang="en-US" dirty="0"/>
          </a:p>
        </p:txBody>
      </p:sp>
    </p:spTree>
    <p:extLst>
      <p:ext uri="{BB962C8B-B14F-4D97-AF65-F5344CB8AC3E}">
        <p14:creationId xmlns:p14="http://schemas.microsoft.com/office/powerpoint/2010/main" val="3906853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now? - Moon is better understood</a:t>
            </a:r>
          </a:p>
        </p:txBody>
      </p:sp>
      <p:sp>
        <p:nvSpPr>
          <p:cNvPr id="3" name="Content Placeholder 2"/>
          <p:cNvSpPr>
            <a:spLocks noGrp="1"/>
          </p:cNvSpPr>
          <p:nvPr>
            <p:ph idx="1"/>
          </p:nvPr>
        </p:nvSpPr>
        <p:spPr>
          <a:xfrm>
            <a:off x="381001" y="914400"/>
            <a:ext cx="6248400" cy="4529137"/>
          </a:xfrm>
        </p:spPr>
        <p:txBody>
          <a:bodyPr/>
          <a:lstStyle/>
          <a:p>
            <a:r>
              <a:rPr lang="en-US" dirty="0"/>
              <a:t>Lunar models providing better absolute and relative knowledge</a:t>
            </a:r>
          </a:p>
          <a:p>
            <a:r>
              <a:rPr lang="en-US" dirty="0"/>
              <a:t>Two new NASA projects have been funded to measure the lunar irradiance from high altitude and space</a:t>
            </a:r>
          </a:p>
          <a:p>
            <a:r>
              <a:rPr lang="en-US" dirty="0"/>
              <a:t>USGS Robotic Lunar Observatory (ROLO) model combined with meteorological sensors have improved phase, nutation, and </a:t>
            </a:r>
            <a:r>
              <a:rPr lang="en-US" dirty="0" err="1"/>
              <a:t>libration</a:t>
            </a:r>
            <a:r>
              <a:rPr lang="en-US" dirty="0"/>
              <a:t> corrections</a:t>
            </a:r>
          </a:p>
          <a:p>
            <a:r>
              <a:rPr lang="en-US" dirty="0"/>
              <a:t>French and Japanese sensors have provided additional on-orbit measurements of lunar radiance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582" y="762000"/>
            <a:ext cx="2498218" cy="4038600"/>
          </a:xfrm>
          <a:prstGeom prst="rect">
            <a:avLst/>
          </a:prstGeom>
        </p:spPr>
      </p:pic>
      <p:pic>
        <p:nvPicPr>
          <p:cNvPr id="5" name="Picture 4"/>
          <p:cNvPicPr>
            <a:picLocks noChangeAspect="1"/>
          </p:cNvPicPr>
          <p:nvPr/>
        </p:nvPicPr>
        <p:blipFill>
          <a:blip r:embed="rId3"/>
          <a:stretch>
            <a:fillRect/>
          </a:stretch>
        </p:blipFill>
        <p:spPr>
          <a:xfrm>
            <a:off x="228600" y="3733800"/>
            <a:ext cx="4648199" cy="2145975"/>
          </a:xfrm>
          <a:prstGeom prst="rect">
            <a:avLst/>
          </a:prstGeom>
        </p:spPr>
      </p:pic>
      <p:pic>
        <p:nvPicPr>
          <p:cNvPr id="6" name="Picture 5"/>
          <p:cNvPicPr>
            <a:picLocks noChangeAspect="1"/>
          </p:cNvPicPr>
          <p:nvPr/>
        </p:nvPicPr>
        <p:blipFill>
          <a:blip r:embed="rId4"/>
          <a:stretch>
            <a:fillRect/>
          </a:stretch>
        </p:blipFill>
        <p:spPr>
          <a:xfrm>
            <a:off x="4668033" y="5105400"/>
            <a:ext cx="4323567" cy="1447800"/>
          </a:xfrm>
          <a:prstGeom prst="rect">
            <a:avLst/>
          </a:prstGeom>
        </p:spPr>
      </p:pic>
    </p:spTree>
    <p:extLst>
      <p:ext uri="{BB962C8B-B14F-4D97-AF65-F5344CB8AC3E}">
        <p14:creationId xmlns:p14="http://schemas.microsoft.com/office/powerpoint/2010/main" val="1693412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Science Gain from 2017</a:t>
            </a:r>
          </a:p>
        </p:txBody>
      </p:sp>
      <p:sp>
        <p:nvSpPr>
          <p:cNvPr id="3" name="Content Placeholder 2"/>
          <p:cNvSpPr>
            <a:spLocks noGrp="1"/>
          </p:cNvSpPr>
          <p:nvPr>
            <p:ph idx="1"/>
          </p:nvPr>
        </p:nvSpPr>
        <p:spPr>
          <a:xfrm>
            <a:off x="152400" y="685800"/>
            <a:ext cx="5486399" cy="4529137"/>
          </a:xfrm>
        </p:spPr>
        <p:txBody>
          <a:bodyPr/>
          <a:lstStyle/>
          <a:p>
            <a:r>
              <a:rPr lang="en-US" dirty="0"/>
              <a:t>Second lunar view will provide key data for ASTER, MISR, MODIS radiometric calibration</a:t>
            </a:r>
          </a:p>
          <a:p>
            <a:r>
              <a:rPr lang="en-US" dirty="0"/>
              <a:t>MODIS will view the moon with a near-nadir view</a:t>
            </a:r>
          </a:p>
          <a:p>
            <a:pPr lvl="1"/>
            <a:r>
              <a:rPr lang="en-US" dirty="0"/>
              <a:t>Monthly collects are at edge of scan (possible with a platform roll maneuver)</a:t>
            </a:r>
          </a:p>
          <a:p>
            <a:pPr lvl="1"/>
            <a:r>
              <a:rPr lang="en-US" dirty="0"/>
              <a:t>Provides a validation point for the MODIS scan mirror response versus scan </a:t>
            </a:r>
          </a:p>
          <a:p>
            <a:r>
              <a:rPr lang="en-US" dirty="0"/>
              <a:t>MISR will obtain another evaluation of band-to-band and camera-to-camera differences</a:t>
            </a:r>
          </a:p>
          <a:p>
            <a:r>
              <a:rPr lang="en-US" dirty="0"/>
              <a:t>CERES will use deep space for zero-radiance</a:t>
            </a:r>
          </a:p>
          <a:p>
            <a:r>
              <a:rPr lang="en-US" dirty="0"/>
              <a:t>ASTER VNIR calibration degradation model will be validated</a:t>
            </a:r>
          </a:p>
          <a:p>
            <a:r>
              <a:rPr lang="en-US" dirty="0"/>
              <a:t>ASTER VNIR calibration differs between OBC and vicarious</a:t>
            </a:r>
          </a:p>
        </p:txBody>
      </p:sp>
      <p:pic>
        <p:nvPicPr>
          <p:cNvPr id="4" name="Picture 3"/>
          <p:cNvPicPr>
            <a:picLocks noChangeAspect="1"/>
          </p:cNvPicPr>
          <p:nvPr/>
        </p:nvPicPr>
        <p:blipFill>
          <a:blip r:embed="rId2"/>
          <a:stretch>
            <a:fillRect/>
          </a:stretch>
        </p:blipFill>
        <p:spPr>
          <a:xfrm>
            <a:off x="5638800" y="762000"/>
            <a:ext cx="3505200" cy="2513277"/>
          </a:xfrm>
          <a:prstGeom prst="rect">
            <a:avLst/>
          </a:prstGeom>
        </p:spPr>
      </p:pic>
      <p:pic>
        <p:nvPicPr>
          <p:cNvPr id="5" name="Picture 4"/>
          <p:cNvPicPr>
            <a:picLocks noChangeAspect="1"/>
          </p:cNvPicPr>
          <p:nvPr/>
        </p:nvPicPr>
        <p:blipFill>
          <a:blip r:embed="rId3"/>
          <a:stretch>
            <a:fillRect/>
          </a:stretch>
        </p:blipFill>
        <p:spPr>
          <a:xfrm>
            <a:off x="5486400" y="3352800"/>
            <a:ext cx="3606799" cy="1626379"/>
          </a:xfrm>
          <a:prstGeom prst="rect">
            <a:avLst/>
          </a:prstGeom>
        </p:spPr>
      </p:pic>
      <p:sp>
        <p:nvSpPr>
          <p:cNvPr id="6" name="Content Placeholder 2"/>
          <p:cNvSpPr txBox="1">
            <a:spLocks/>
          </p:cNvSpPr>
          <p:nvPr/>
        </p:nvSpPr>
        <p:spPr bwMode="auto">
          <a:xfrm>
            <a:off x="152400" y="5105400"/>
            <a:ext cx="8610600" cy="1600199"/>
          </a:xfrm>
          <a:prstGeom prst="rect">
            <a:avLst/>
          </a:prstGeom>
          <a:noFill/>
          <a:ln w="12699">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lnSpc>
                <a:spcPct val="90000"/>
              </a:lnSpc>
              <a:spcBef>
                <a:spcPct val="30000"/>
              </a:spcBef>
              <a:spcAft>
                <a:spcPct val="0"/>
              </a:spcAft>
              <a:defRPr sz="2000" b="1">
                <a:solidFill>
                  <a:schemeClr val="tx1"/>
                </a:solidFill>
                <a:latin typeface="+mn-lt"/>
                <a:ea typeface="+mn-ea"/>
                <a:cs typeface="+mn-cs"/>
              </a:defRPr>
            </a:lvl1pPr>
            <a:lvl2pPr marL="461963" indent="-228600" algn="l" rtl="0" eaLnBrk="0" fontAlgn="base" hangingPunct="0">
              <a:lnSpc>
                <a:spcPct val="90000"/>
              </a:lnSpc>
              <a:spcBef>
                <a:spcPct val="30000"/>
              </a:spcBef>
              <a:spcAft>
                <a:spcPct val="0"/>
              </a:spcAft>
              <a:buSzPct val="100000"/>
              <a:buChar char="•"/>
              <a:defRPr lang="en-US" sz="1800" b="1" dirty="0" smtClean="0">
                <a:solidFill>
                  <a:schemeClr val="tx1"/>
                </a:solidFill>
                <a:latin typeface="+mn-lt"/>
                <a:ea typeface="+mn-ea"/>
                <a:cs typeface="+mn-cs"/>
              </a:defRPr>
            </a:lvl2pPr>
            <a:lvl3pPr marL="628650" indent="-228600" algn="l" rtl="0" eaLnBrk="0" fontAlgn="base" hangingPunct="0">
              <a:lnSpc>
                <a:spcPct val="90000"/>
              </a:lnSpc>
              <a:spcBef>
                <a:spcPct val="30000"/>
              </a:spcBef>
              <a:spcAft>
                <a:spcPct val="0"/>
              </a:spcAft>
              <a:buSzPct val="100000"/>
              <a:buChar char="-"/>
              <a:defRPr lang="en-US" sz="1800" b="0">
                <a:solidFill>
                  <a:schemeClr val="tx1"/>
                </a:solidFill>
                <a:latin typeface="+mn-lt"/>
                <a:ea typeface="+mn-ea"/>
                <a:cs typeface="+mn-cs"/>
              </a:defRPr>
            </a:lvl3pPr>
            <a:lvl4pPr marL="914400" indent="-228600" algn="l" rtl="0" eaLnBrk="0" fontAlgn="base" hangingPunct="0">
              <a:lnSpc>
                <a:spcPct val="90000"/>
              </a:lnSpc>
              <a:spcBef>
                <a:spcPct val="30000"/>
              </a:spcBef>
              <a:spcAft>
                <a:spcPct val="0"/>
              </a:spcAft>
              <a:buSzPct val="100000"/>
              <a:buChar char="&gt;"/>
              <a:defRPr b="1">
                <a:solidFill>
                  <a:schemeClr val="tx1"/>
                </a:solidFill>
                <a:latin typeface="+mn-lt"/>
              </a:defRPr>
            </a:lvl4pPr>
            <a:lvl5pPr marL="1144588"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a:lstStyle>
          <a:p>
            <a:pPr defTabSz="914400"/>
            <a:r>
              <a:rPr kumimoji="1" lang="en-US" altLang="ja-JP" kern="1200" dirty="0">
                <a:solidFill>
                  <a:prstClr val="black"/>
                </a:solidFill>
                <a:latin typeface="Calibri"/>
                <a:ea typeface="ＭＳ Ｐゴシック"/>
              </a:rPr>
              <a:t>Two lunar points are enough to determine whether the OBC is valid</a:t>
            </a:r>
          </a:p>
          <a:p>
            <a:pPr defTabSz="914400"/>
            <a:r>
              <a:rPr kumimoji="1" lang="en-US" altLang="ja-JP" kern="1200" dirty="0">
                <a:solidFill>
                  <a:prstClr val="black"/>
                </a:solidFill>
                <a:latin typeface="Calibri"/>
                <a:ea typeface="ＭＳ Ｐゴシック"/>
              </a:rPr>
              <a:t>Only requires knowledge of the lunar reflectance in a relative sense</a:t>
            </a:r>
          </a:p>
          <a:p>
            <a:pPr defTabSz="914400"/>
            <a:r>
              <a:rPr kumimoji="1" lang="en-US" altLang="ja-JP" kern="1200" dirty="0">
                <a:solidFill>
                  <a:prstClr val="black"/>
                </a:solidFill>
                <a:latin typeface="Calibri"/>
                <a:ea typeface="ＭＳ Ｐゴシック"/>
              </a:rPr>
              <a:t>Comparison is more precise if the 2003 geometry is replicated</a:t>
            </a:r>
            <a:endParaRPr lang="en-US" kern="1200" dirty="0">
              <a:solidFill>
                <a:srgbClr val="000000"/>
              </a:solidFill>
              <a:latin typeface="Calibri"/>
            </a:endParaRPr>
          </a:p>
          <a:p>
            <a:pPr defTabSz="914400"/>
            <a:r>
              <a:rPr lang="en-US" kern="1200" dirty="0">
                <a:solidFill>
                  <a:srgbClr val="000000"/>
                </a:solidFill>
                <a:latin typeface="Calibri"/>
              </a:rPr>
              <a:t>ASTER TIR calibration can be evaluated</a:t>
            </a:r>
          </a:p>
          <a:p>
            <a:pPr defTabSz="914400"/>
            <a:endParaRPr lang="en-US" kern="1200" dirty="0">
              <a:solidFill>
                <a:srgbClr val="000000"/>
              </a:solidFill>
              <a:latin typeface="Calibri"/>
            </a:endParaRPr>
          </a:p>
        </p:txBody>
      </p:sp>
    </p:spTree>
    <p:extLst>
      <p:ext uri="{BB962C8B-B14F-4D97-AF65-F5344CB8AC3E}">
        <p14:creationId xmlns:p14="http://schemas.microsoft.com/office/powerpoint/2010/main" val="1145726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lvl="0"/>
            <a:r>
              <a:rPr lang="en-US" dirty="0"/>
              <a:t>Recommendations- </a:t>
            </a:r>
            <a:r>
              <a:rPr lang="en-US" dirty="0">
                <a:latin typeface="Arial"/>
                <a:cs typeface="Arial"/>
                <a:sym typeface="Arial"/>
              </a:rPr>
              <a:t>For C</a:t>
            </a:r>
            <a:r>
              <a:rPr lang="en-US" dirty="0">
                <a:latin typeface="Arial"/>
                <a:ea typeface="Arial"/>
                <a:cs typeface="Arial"/>
                <a:sym typeface="Arial"/>
              </a:rPr>
              <a:t>ross-cutting tasks and Sub-group projects</a:t>
            </a:r>
          </a:p>
          <a:p>
            <a:endParaRPr lang="en-US" dirty="0"/>
          </a:p>
        </p:txBody>
      </p:sp>
      <p:sp>
        <p:nvSpPr>
          <p:cNvPr id="3" name="Content Placeholder 2"/>
          <p:cNvSpPr>
            <a:spLocks noGrp="1"/>
          </p:cNvSpPr>
          <p:nvPr>
            <p:ph sz="half" idx="11"/>
          </p:nvPr>
        </p:nvSpPr>
        <p:spPr/>
        <p:txBody>
          <a:bodyPr/>
          <a:lstStyle/>
          <a:p>
            <a:r>
              <a:rPr lang="en-US" dirty="0"/>
              <a:t>None</a:t>
            </a:r>
          </a:p>
        </p:txBody>
      </p:sp>
    </p:spTree>
    <p:extLst>
      <p:ext uri="{BB962C8B-B14F-4D97-AF65-F5344CB8AC3E}">
        <p14:creationId xmlns:p14="http://schemas.microsoft.com/office/powerpoint/2010/main" val="408782400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a:t>NASA ESD Flight Portfolio through 2022</a:t>
            </a:r>
          </a:p>
        </p:txBody>
      </p:sp>
      <p:sp>
        <p:nvSpPr>
          <p:cNvPr id="3" name="Content Placeholder 2"/>
          <p:cNvSpPr>
            <a:spLocks noGrp="1"/>
          </p:cNvSpPr>
          <p:nvPr>
            <p:ph sz="half" idx="11"/>
          </p:nvPr>
        </p:nvSpPr>
        <p:spPr>
          <a:xfrm>
            <a:off x="0" y="1752600"/>
            <a:ext cx="8839200" cy="4572000"/>
          </a:xfrm>
        </p:spPr>
        <p:txBody>
          <a:bodyPr/>
          <a:lstStyle/>
          <a:p>
            <a:pPr marL="228600" indent="-228600" algn="l" rtl="0" eaLnBrk="0" fontAlgn="base" hangingPunct="0">
              <a:lnSpc>
                <a:spcPct val="90000"/>
              </a:lnSpc>
              <a:spcBef>
                <a:spcPts val="0"/>
              </a:spcBef>
              <a:spcAft>
                <a:spcPct val="0"/>
              </a:spcAft>
            </a:pPr>
            <a:r>
              <a:rPr lang="en-US" altLang="en-US" kern="1200" dirty="0">
                <a:solidFill>
                  <a:schemeClr val="tx1">
                    <a:lumMod val="50000"/>
                  </a:schemeClr>
                </a:solidFill>
                <a:ea typeface="Optima"/>
                <a:cs typeface="Optima"/>
              </a:rPr>
              <a:t>SAGE III launched to ISS</a:t>
            </a:r>
          </a:p>
          <a:p>
            <a:pPr marL="228600" indent="-228600" algn="l" rtl="0" eaLnBrk="0" fontAlgn="base" hangingPunct="0">
              <a:lnSpc>
                <a:spcPct val="90000"/>
              </a:lnSpc>
              <a:spcBef>
                <a:spcPts val="0"/>
              </a:spcBef>
              <a:spcAft>
                <a:spcPct val="0"/>
              </a:spcAft>
            </a:pPr>
            <a:r>
              <a:rPr lang="en-US" altLang="en-US" kern="1200" dirty="0">
                <a:solidFill>
                  <a:schemeClr val="tx1">
                    <a:lumMod val="50000"/>
                  </a:schemeClr>
                </a:solidFill>
                <a:ea typeface="Optima"/>
                <a:cs typeface="Optima"/>
              </a:rPr>
              <a:t>The Earth Systematic Missions (ESM) </a:t>
            </a:r>
            <a:r>
              <a:rPr lang="en-US" altLang="en-US" b="1" i="1" kern="1200" dirty="0">
                <a:solidFill>
                  <a:schemeClr val="tx1">
                    <a:lumMod val="50000"/>
                  </a:schemeClr>
                </a:solidFill>
                <a:ea typeface="Optima"/>
                <a:cs typeface="Optima"/>
              </a:rPr>
              <a:t>development</a:t>
            </a:r>
            <a:r>
              <a:rPr lang="en-US" altLang="en-US" kern="1200" dirty="0">
                <a:solidFill>
                  <a:schemeClr val="tx1">
                    <a:lumMod val="50000"/>
                  </a:schemeClr>
                </a:solidFill>
                <a:ea typeface="Optima"/>
                <a:cs typeface="Optima"/>
              </a:rPr>
              <a:t> missions in this period include:</a:t>
            </a:r>
          </a:p>
          <a:p>
            <a:pPr marL="628650" lvl="1" indent="-228600" algn="l" defTabSz="914400" rtl="0" eaLnBrk="0" fontAlgn="base" hangingPunct="0">
              <a:lnSpc>
                <a:spcPct val="90000"/>
              </a:lnSpc>
              <a:spcBef>
                <a:spcPts val="0"/>
              </a:spcBef>
              <a:spcAft>
                <a:spcPct val="0"/>
              </a:spcAft>
              <a:buFont typeface="Arial"/>
              <a:buChar char="•"/>
            </a:pPr>
            <a:r>
              <a:rPr lang="en-US" altLang="en-US" sz="1800" kern="1200" dirty="0">
                <a:solidFill>
                  <a:schemeClr val="tx1">
                    <a:lumMod val="50000"/>
                  </a:schemeClr>
                </a:solidFill>
                <a:ea typeface="Optima"/>
                <a:cs typeface="Optima"/>
              </a:rPr>
              <a:t>ICESat-2, GRACE-FO, SWOT, Landsat-9, RBI, TSIS-1 and -2, OMPS-Limb, NISAR, PACE, Jason CS/Sentinel 6A and -B, CLARREO Pathfinder</a:t>
            </a:r>
          </a:p>
          <a:p>
            <a:pPr marL="228600" indent="-228600" algn="l" rtl="0" fontAlgn="base">
              <a:lnSpc>
                <a:spcPct val="90000"/>
              </a:lnSpc>
              <a:spcBef>
                <a:spcPts val="0"/>
              </a:spcBef>
              <a:spcAft>
                <a:spcPct val="0"/>
              </a:spcAft>
            </a:pPr>
            <a:r>
              <a:rPr lang="en-US" altLang="en-US" kern="1200" dirty="0">
                <a:solidFill>
                  <a:schemeClr val="tx1">
                    <a:lumMod val="50000"/>
                  </a:schemeClr>
                </a:solidFill>
                <a:ea typeface="Optima"/>
                <a:cs typeface="Optima"/>
              </a:rPr>
              <a:t>The Earth Systematic Missions (ESM) </a:t>
            </a:r>
            <a:r>
              <a:rPr lang="en-US" altLang="en-US" b="1" i="1" kern="1200" dirty="0">
                <a:solidFill>
                  <a:schemeClr val="tx1">
                    <a:lumMod val="50000"/>
                  </a:schemeClr>
                </a:solidFill>
                <a:ea typeface="Optima"/>
                <a:cs typeface="Optima"/>
              </a:rPr>
              <a:t>on-orbit* </a:t>
            </a:r>
            <a:r>
              <a:rPr lang="en-US" altLang="en-US" kern="1200" dirty="0">
                <a:solidFill>
                  <a:schemeClr val="tx1">
                    <a:lumMod val="50000"/>
                  </a:schemeClr>
                </a:solidFill>
                <a:ea typeface="Optima"/>
                <a:cs typeface="Optima"/>
              </a:rPr>
              <a:t>missions include:</a:t>
            </a:r>
          </a:p>
          <a:p>
            <a:pPr marL="628650" lvl="2" algn="l" rtl="0" eaLnBrk="0" fontAlgn="base" hangingPunct="0">
              <a:lnSpc>
                <a:spcPct val="90000"/>
              </a:lnSpc>
              <a:spcBef>
                <a:spcPts val="0"/>
              </a:spcBef>
              <a:spcAft>
                <a:spcPct val="0"/>
              </a:spcAft>
              <a:buFont typeface="Arial"/>
              <a:buChar char="•"/>
            </a:pPr>
            <a:r>
              <a:rPr lang="en-US" altLang="en-US" sz="1800" kern="1200" dirty="0">
                <a:solidFill>
                  <a:schemeClr val="tx1">
                    <a:lumMod val="50000"/>
                  </a:schemeClr>
                </a:solidFill>
                <a:ea typeface="Optima"/>
                <a:cs typeface="Optima"/>
              </a:rPr>
              <a:t>SMAP (&gt;2021), DSCOVR (2019), S-NPP (&gt;2021),  GPM (&gt;2021),  LDCM (&gt;2021), Terra (&gt;2021),  Aqua (&gt;2021),  Aura (&gt;2021),  OSTM (&gt;2021), </a:t>
            </a:r>
            <a:r>
              <a:rPr lang="en-US" altLang="en-US" sz="1800" kern="1200" dirty="0" err="1">
                <a:solidFill>
                  <a:schemeClr val="tx1">
                    <a:lumMod val="50000"/>
                  </a:schemeClr>
                </a:solidFill>
                <a:ea typeface="Optima"/>
                <a:cs typeface="Optima"/>
              </a:rPr>
              <a:t>QuikScat</a:t>
            </a:r>
            <a:r>
              <a:rPr lang="en-US" altLang="en-US" sz="1800" kern="1200" dirty="0">
                <a:solidFill>
                  <a:schemeClr val="tx1">
                    <a:lumMod val="50000"/>
                  </a:schemeClr>
                </a:solidFill>
                <a:ea typeface="Optima"/>
                <a:cs typeface="Optima"/>
              </a:rPr>
              <a:t> (2015), SORCE (2017),  and EO-1 (2016); also </a:t>
            </a:r>
            <a:r>
              <a:rPr lang="en-US" altLang="en-US" sz="1800" kern="1200" dirty="0" err="1">
                <a:solidFill>
                  <a:schemeClr val="tx1">
                    <a:lumMod val="50000"/>
                  </a:schemeClr>
                </a:solidFill>
                <a:ea typeface="Optima"/>
                <a:cs typeface="Optima"/>
              </a:rPr>
              <a:t>RapidScat</a:t>
            </a:r>
            <a:r>
              <a:rPr lang="en-US" altLang="en-US" sz="1800" kern="1200" dirty="0">
                <a:solidFill>
                  <a:schemeClr val="tx1">
                    <a:lumMod val="50000"/>
                  </a:schemeClr>
                </a:solidFill>
                <a:ea typeface="Optima"/>
                <a:cs typeface="Optima"/>
              </a:rPr>
              <a:t> (2017) and CATS (&gt;2016)</a:t>
            </a:r>
          </a:p>
          <a:p>
            <a:pPr marL="628650" lvl="2" algn="l" rtl="0" eaLnBrk="0" fontAlgn="base" hangingPunct="0">
              <a:lnSpc>
                <a:spcPct val="90000"/>
              </a:lnSpc>
              <a:spcBef>
                <a:spcPts val="0"/>
              </a:spcBef>
              <a:spcAft>
                <a:spcPct val="0"/>
              </a:spcAft>
              <a:buFont typeface="Arial"/>
              <a:buChar char="•"/>
            </a:pPr>
            <a:r>
              <a:rPr lang="en-US" altLang="en-US" sz="1800" kern="1200" dirty="0">
                <a:solidFill>
                  <a:schemeClr val="tx1">
                    <a:lumMod val="50000"/>
                  </a:schemeClr>
                </a:solidFill>
                <a:ea typeface="Optima"/>
                <a:cs typeface="Optima"/>
              </a:rPr>
              <a:t>Many have recently completed their Senior Review process</a:t>
            </a:r>
          </a:p>
          <a:p>
            <a:pPr marL="228600" indent="-228600" algn="l" rtl="0" eaLnBrk="0" fontAlgn="base" hangingPunct="0">
              <a:lnSpc>
                <a:spcPct val="90000"/>
              </a:lnSpc>
              <a:spcBef>
                <a:spcPts val="0"/>
              </a:spcBef>
              <a:spcAft>
                <a:spcPct val="0"/>
              </a:spcAft>
            </a:pPr>
            <a:r>
              <a:rPr lang="en-US" altLang="en-US" kern="1200" dirty="0">
                <a:solidFill>
                  <a:schemeClr val="tx1">
                    <a:lumMod val="50000"/>
                  </a:schemeClr>
                </a:solidFill>
                <a:ea typeface="Optima"/>
                <a:cs typeface="Optima"/>
              </a:rPr>
              <a:t>The Earth System Science Pathfinder (ESSP) </a:t>
            </a:r>
            <a:r>
              <a:rPr lang="en-US" altLang="en-US" b="1" i="1" kern="1200" dirty="0">
                <a:solidFill>
                  <a:schemeClr val="tx1">
                    <a:lumMod val="50000"/>
                  </a:schemeClr>
                </a:solidFill>
                <a:ea typeface="Optima"/>
                <a:cs typeface="Optima"/>
              </a:rPr>
              <a:t>development </a:t>
            </a:r>
            <a:r>
              <a:rPr lang="en-US" altLang="en-US" kern="1200" dirty="0">
                <a:solidFill>
                  <a:schemeClr val="tx1">
                    <a:lumMod val="50000"/>
                  </a:schemeClr>
                </a:solidFill>
                <a:ea typeface="Optima"/>
                <a:cs typeface="Optima"/>
              </a:rPr>
              <a:t>missions in this period include:</a:t>
            </a:r>
          </a:p>
          <a:p>
            <a:pPr marL="635000" lvl="1" indent="-228600" algn="l" defTabSz="914400" rtl="0" eaLnBrk="0" fontAlgn="base" hangingPunct="0">
              <a:lnSpc>
                <a:spcPct val="90000"/>
              </a:lnSpc>
              <a:spcBef>
                <a:spcPts val="0"/>
              </a:spcBef>
              <a:spcAft>
                <a:spcPct val="0"/>
              </a:spcAft>
              <a:buFont typeface="Arial"/>
              <a:buChar char="•"/>
            </a:pPr>
            <a:r>
              <a:rPr lang="en-US" altLang="en-US" sz="1800" kern="1200" dirty="0">
                <a:solidFill>
                  <a:schemeClr val="tx1">
                    <a:lumMod val="50000"/>
                  </a:schemeClr>
                </a:solidFill>
                <a:ea typeface="Optima"/>
                <a:cs typeface="Optima"/>
              </a:rPr>
              <a:t>OCO-3, CYGNSS, TEMPO, GEDI, ECOSTRESS, EVS-2 and -3 and Venture Technology selections (</a:t>
            </a:r>
            <a:r>
              <a:rPr lang="en-US" altLang="en-US" sz="1800" kern="1200" dirty="0" err="1">
                <a:solidFill>
                  <a:schemeClr val="tx1">
                    <a:lumMod val="50000"/>
                  </a:schemeClr>
                </a:solidFill>
                <a:ea typeface="Optima"/>
                <a:cs typeface="Optima"/>
              </a:rPr>
              <a:t>GrAOWL</a:t>
            </a:r>
            <a:r>
              <a:rPr lang="en-US" altLang="en-US" sz="1800" kern="1200" dirty="0">
                <a:solidFill>
                  <a:schemeClr val="tx1">
                    <a:lumMod val="50000"/>
                  </a:schemeClr>
                </a:solidFill>
                <a:ea typeface="Optima"/>
                <a:cs typeface="Optima"/>
              </a:rPr>
              <a:t>, Tempest), EVM-2 &amp; 3, EVI-3, 4, 5, and 6</a:t>
            </a:r>
          </a:p>
          <a:p>
            <a:pPr marL="228600" indent="-228600" algn="l" rtl="0" fontAlgn="base">
              <a:lnSpc>
                <a:spcPct val="90000"/>
              </a:lnSpc>
              <a:spcBef>
                <a:spcPts val="0"/>
              </a:spcBef>
              <a:spcAft>
                <a:spcPct val="0"/>
              </a:spcAft>
            </a:pPr>
            <a:r>
              <a:rPr lang="en-US" altLang="en-US" kern="1200" dirty="0">
                <a:solidFill>
                  <a:schemeClr val="tx1">
                    <a:lumMod val="50000"/>
                  </a:schemeClr>
                </a:solidFill>
                <a:ea typeface="Optima"/>
                <a:cs typeface="Optima"/>
              </a:rPr>
              <a:t>The Earth System Science Pathfinder (ESSP) </a:t>
            </a:r>
            <a:r>
              <a:rPr lang="en-US" altLang="en-US" b="1" i="1" kern="1200" dirty="0">
                <a:solidFill>
                  <a:schemeClr val="tx1">
                    <a:lumMod val="50000"/>
                  </a:schemeClr>
                </a:solidFill>
                <a:ea typeface="Optima"/>
                <a:cs typeface="Optima"/>
              </a:rPr>
              <a:t>on-orbit </a:t>
            </a:r>
            <a:r>
              <a:rPr lang="en-US" altLang="en-US" kern="1200" dirty="0">
                <a:solidFill>
                  <a:schemeClr val="tx1">
                    <a:lumMod val="50000"/>
                  </a:schemeClr>
                </a:solidFill>
                <a:ea typeface="Optima"/>
                <a:cs typeface="Optima"/>
              </a:rPr>
              <a:t>missions include:</a:t>
            </a:r>
          </a:p>
          <a:p>
            <a:pPr marL="635000" lvl="1" indent="-228600" algn="l" defTabSz="914400" rtl="0" fontAlgn="base">
              <a:lnSpc>
                <a:spcPct val="90000"/>
              </a:lnSpc>
              <a:spcBef>
                <a:spcPts val="0"/>
              </a:spcBef>
              <a:spcAft>
                <a:spcPct val="0"/>
              </a:spcAft>
              <a:buFont typeface="Arial"/>
              <a:buChar char="•"/>
            </a:pPr>
            <a:r>
              <a:rPr lang="en-US" altLang="en-US" sz="1800" kern="1200" dirty="0">
                <a:solidFill>
                  <a:schemeClr val="tx1">
                    <a:lumMod val="50000"/>
                  </a:schemeClr>
                </a:solidFill>
                <a:ea typeface="Optima"/>
                <a:cs typeface="Optima"/>
              </a:rPr>
              <a:t>OCO-2 (&gt;2021), GRACE (2018), CALIPSO (&gt;2021), </a:t>
            </a:r>
            <a:r>
              <a:rPr lang="en-US" altLang="en-US" sz="1800" kern="1200" dirty="0" err="1">
                <a:solidFill>
                  <a:schemeClr val="tx1">
                    <a:lumMod val="50000"/>
                  </a:schemeClr>
                </a:solidFill>
                <a:ea typeface="Optima"/>
                <a:cs typeface="Optima"/>
              </a:rPr>
              <a:t>CloudSat</a:t>
            </a:r>
            <a:r>
              <a:rPr lang="en-US" altLang="en-US" sz="1800" kern="1200" dirty="0">
                <a:solidFill>
                  <a:schemeClr val="tx1">
                    <a:lumMod val="50000"/>
                  </a:schemeClr>
                </a:solidFill>
                <a:ea typeface="Optima"/>
                <a:cs typeface="Optima"/>
              </a:rPr>
              <a:t> (2018), Aquarius (&gt;2021)</a:t>
            </a:r>
          </a:p>
          <a:p>
            <a:pPr marL="354331" lvl="2" indent="0" algn="l" rtl="0" eaLnBrk="0" fontAlgn="base" hangingPunct="0">
              <a:lnSpc>
                <a:spcPct val="90000"/>
              </a:lnSpc>
              <a:spcBef>
                <a:spcPts val="0"/>
              </a:spcBef>
              <a:spcAft>
                <a:spcPct val="0"/>
              </a:spcAft>
              <a:buNone/>
            </a:pPr>
            <a:endParaRPr lang="en-US" altLang="en-US" sz="1800" kern="1200" dirty="0">
              <a:solidFill>
                <a:prstClr val="black"/>
              </a:solidFill>
              <a:ea typeface="Optima"/>
              <a:cs typeface="Optima"/>
            </a:endParaRPr>
          </a:p>
          <a:p>
            <a:endParaRPr lang="en-US" dirty="0"/>
          </a:p>
        </p:txBody>
      </p:sp>
    </p:spTree>
    <p:extLst>
      <p:ext uri="{BB962C8B-B14F-4D97-AF65-F5344CB8AC3E}">
        <p14:creationId xmlns:p14="http://schemas.microsoft.com/office/powerpoint/2010/main" val="423354870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endParaRPr lang="en-US"/>
          </a:p>
        </p:txBody>
      </p:sp>
      <p:sp>
        <p:nvSpPr>
          <p:cNvPr id="3" name="Content Placeholder 2"/>
          <p:cNvSpPr>
            <a:spLocks noGrp="1"/>
          </p:cNvSpPr>
          <p:nvPr>
            <p:ph sz="half" idx="2"/>
          </p:nvPr>
        </p:nvSpPr>
        <p:spPr/>
        <p:txBody>
          <a:bodyPr/>
          <a:lstStyle/>
          <a:p>
            <a:endParaRPr lang="en-US"/>
          </a:p>
        </p:txBody>
      </p:sp>
      <p:sp>
        <p:nvSpPr>
          <p:cNvPr id="4" name="Title 3"/>
          <p:cNvSpPr>
            <a:spLocks noGrp="1"/>
          </p:cNvSpPr>
          <p:nvPr>
            <p:ph type="title"/>
          </p:nvPr>
        </p:nvSpPr>
        <p:spPr/>
        <p:txBody>
          <a:bodyPr/>
          <a:lstStyle/>
          <a:p>
            <a:endParaRPr lang="en-US"/>
          </a:p>
        </p:txBody>
      </p:sp>
      <p:pic>
        <p:nvPicPr>
          <p:cNvPr id="5" name="Picture 4" descr="Background.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Landsat_9.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083823" y="330882"/>
            <a:ext cx="762000" cy="304800"/>
          </a:xfrm>
          <a:prstGeom prst="rect">
            <a:avLst/>
          </a:prstGeom>
        </p:spPr>
      </p:pic>
      <p:pic>
        <p:nvPicPr>
          <p:cNvPr id="7" name="Picture 6" descr="PACE.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15350" y="480120"/>
            <a:ext cx="408432" cy="432816"/>
          </a:xfrm>
          <a:prstGeom prst="rect">
            <a:avLst/>
          </a:prstGeom>
        </p:spPr>
      </p:pic>
      <p:pic>
        <p:nvPicPr>
          <p:cNvPr id="8" name="Picture 7" descr="NI-SAR.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167272" y="532725"/>
            <a:ext cx="341376" cy="585216"/>
          </a:xfrm>
          <a:prstGeom prst="rect">
            <a:avLst/>
          </a:prstGeom>
        </p:spPr>
      </p:pic>
      <p:pic>
        <p:nvPicPr>
          <p:cNvPr id="9" name="Picture 8" descr="SWOT.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481825" y="912936"/>
            <a:ext cx="560832" cy="377952"/>
          </a:xfrm>
          <a:prstGeom prst="rect">
            <a:avLst/>
          </a:prstGeom>
        </p:spPr>
      </p:pic>
      <p:pic>
        <p:nvPicPr>
          <p:cNvPr id="10" name="Picture 9" descr="TEMPO.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787480" y="1182148"/>
            <a:ext cx="749808" cy="310896"/>
          </a:xfrm>
          <a:prstGeom prst="rect">
            <a:avLst/>
          </a:prstGeom>
        </p:spPr>
      </p:pic>
      <p:pic>
        <p:nvPicPr>
          <p:cNvPr id="11" name="Picture 10" descr="JPSS-2.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141304" y="1270540"/>
            <a:ext cx="646176" cy="445008"/>
          </a:xfrm>
          <a:prstGeom prst="rect">
            <a:avLst/>
          </a:prstGeom>
        </p:spPr>
      </p:pic>
      <p:pic>
        <p:nvPicPr>
          <p:cNvPr id="12" name="Picture 11" descr="GRACE-FO.pn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708612" y="1511122"/>
            <a:ext cx="487680" cy="438912"/>
          </a:xfrm>
          <a:prstGeom prst="rect">
            <a:avLst/>
          </a:prstGeom>
        </p:spPr>
      </p:pic>
      <p:pic>
        <p:nvPicPr>
          <p:cNvPr id="13" name="Picture 12" descr="ICESat-2.png"/>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3978450" y="1716547"/>
            <a:ext cx="658368" cy="512064"/>
          </a:xfrm>
          <a:prstGeom prst="rect">
            <a:avLst/>
          </a:prstGeom>
        </p:spPr>
      </p:pic>
      <p:pic>
        <p:nvPicPr>
          <p:cNvPr id="14" name="Picture 13" descr="CYGNSS.png"/>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3131131" y="2169608"/>
            <a:ext cx="1042416" cy="304800"/>
          </a:xfrm>
          <a:prstGeom prst="rect">
            <a:avLst/>
          </a:prstGeom>
        </p:spPr>
      </p:pic>
      <p:pic>
        <p:nvPicPr>
          <p:cNvPr id="15" name="Picture 14" descr="ISS.png"/>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2745536" y="2515282"/>
            <a:ext cx="701040" cy="426720"/>
          </a:xfrm>
          <a:prstGeom prst="rect">
            <a:avLst/>
          </a:prstGeom>
        </p:spPr>
      </p:pic>
      <p:pic>
        <p:nvPicPr>
          <p:cNvPr id="16" name="Picture 15" descr="SORCE.png"/>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3391115" y="3098944"/>
            <a:ext cx="414528" cy="445008"/>
          </a:xfrm>
          <a:prstGeom prst="rect">
            <a:avLst/>
          </a:prstGeom>
        </p:spPr>
      </p:pic>
      <p:pic>
        <p:nvPicPr>
          <p:cNvPr id="17" name="Picture 16" descr="DSCOVR.png"/>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4226659" y="3292327"/>
            <a:ext cx="536448" cy="298704"/>
          </a:xfrm>
          <a:prstGeom prst="rect">
            <a:avLst/>
          </a:prstGeom>
        </p:spPr>
      </p:pic>
      <p:pic>
        <p:nvPicPr>
          <p:cNvPr id="18" name="Picture 17" descr="QuikSCAT.png"/>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5196292" y="3284812"/>
            <a:ext cx="347472" cy="402336"/>
          </a:xfrm>
          <a:prstGeom prst="rect">
            <a:avLst/>
          </a:prstGeom>
        </p:spPr>
      </p:pic>
      <p:pic>
        <p:nvPicPr>
          <p:cNvPr id="19" name="Picture 18" descr="EO-1.png"/>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5819428" y="3445306"/>
            <a:ext cx="475488" cy="426720"/>
          </a:xfrm>
          <a:prstGeom prst="rect">
            <a:avLst/>
          </a:prstGeom>
        </p:spPr>
      </p:pic>
      <p:pic>
        <p:nvPicPr>
          <p:cNvPr id="20" name="Picture 19" descr="Landsat-7.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89139" y="3664603"/>
            <a:ext cx="762000" cy="304800"/>
          </a:xfrm>
          <a:prstGeom prst="rect">
            <a:avLst/>
          </a:prstGeom>
        </p:spPr>
      </p:pic>
      <p:pic>
        <p:nvPicPr>
          <p:cNvPr id="21" name="Picture 20" descr="Terra.png"/>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3709584" y="3872026"/>
            <a:ext cx="609600" cy="390144"/>
          </a:xfrm>
          <a:prstGeom prst="rect">
            <a:avLst/>
          </a:prstGeom>
        </p:spPr>
      </p:pic>
      <p:pic>
        <p:nvPicPr>
          <p:cNvPr id="22" name="Picture 21" descr="SMAP.png"/>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2836574" y="3246817"/>
            <a:ext cx="627888" cy="865632"/>
          </a:xfrm>
          <a:prstGeom prst="rect">
            <a:avLst/>
          </a:prstGeom>
        </p:spPr>
      </p:pic>
      <p:pic>
        <p:nvPicPr>
          <p:cNvPr id="23" name="Picture 22" descr="Suomi NPP.png"/>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1820086" y="3732238"/>
            <a:ext cx="883920" cy="609600"/>
          </a:xfrm>
          <a:prstGeom prst="rect">
            <a:avLst/>
          </a:prstGeom>
        </p:spPr>
      </p:pic>
      <p:pic>
        <p:nvPicPr>
          <p:cNvPr id="24" name="Picture 23" descr="Aqua.png"/>
          <p:cNvPicPr>
            <a:picLocks noChangeAspect="1"/>
          </p:cNvPicPr>
          <p:nvPr/>
        </p:nvPicPr>
        <p:blipFill>
          <a:blip r:embed="rId20" cstate="email">
            <a:extLst>
              <a:ext uri="{28A0092B-C50C-407E-A947-70E740481C1C}">
                <a14:useLocalDpi xmlns:a14="http://schemas.microsoft.com/office/drawing/2010/main" val="0"/>
              </a:ext>
            </a:extLst>
          </a:blip>
          <a:stretch>
            <a:fillRect/>
          </a:stretch>
        </p:blipFill>
        <p:spPr>
          <a:xfrm>
            <a:off x="3185465" y="4195441"/>
            <a:ext cx="701040" cy="536448"/>
          </a:xfrm>
          <a:prstGeom prst="rect">
            <a:avLst/>
          </a:prstGeom>
        </p:spPr>
      </p:pic>
      <p:pic>
        <p:nvPicPr>
          <p:cNvPr id="25" name="Picture 24" descr="Cloudsat.png"/>
          <p:cNvPicPr>
            <a:picLocks noChangeAspect="1"/>
          </p:cNvPicPr>
          <p:nvPr/>
        </p:nvPicPr>
        <p:blipFill>
          <a:blip r:embed="rId21" cstate="email">
            <a:extLst>
              <a:ext uri="{28A0092B-C50C-407E-A947-70E740481C1C}">
                <a14:useLocalDpi xmlns:a14="http://schemas.microsoft.com/office/drawing/2010/main" val="0"/>
              </a:ext>
            </a:extLst>
          </a:blip>
          <a:stretch>
            <a:fillRect/>
          </a:stretch>
        </p:blipFill>
        <p:spPr>
          <a:xfrm>
            <a:off x="3275645" y="4857933"/>
            <a:ext cx="755904" cy="579120"/>
          </a:xfrm>
          <a:prstGeom prst="rect">
            <a:avLst/>
          </a:prstGeom>
        </p:spPr>
      </p:pic>
      <p:pic>
        <p:nvPicPr>
          <p:cNvPr id="26" name="Picture 25" descr="Landsat-8.png"/>
          <p:cNvPicPr>
            <a:picLocks noChangeAspect="1"/>
          </p:cNvPicPr>
          <p:nvPr/>
        </p:nvPicPr>
        <p:blipFill>
          <a:blip r:embed="rId22" cstate="email">
            <a:extLst>
              <a:ext uri="{28A0092B-C50C-407E-A947-70E740481C1C}">
                <a14:useLocalDpi xmlns:a14="http://schemas.microsoft.com/office/drawing/2010/main" val="0"/>
              </a:ext>
            </a:extLst>
          </a:blip>
          <a:stretch>
            <a:fillRect/>
          </a:stretch>
        </p:blipFill>
        <p:spPr>
          <a:xfrm>
            <a:off x="983602" y="4454521"/>
            <a:ext cx="1219200" cy="554736"/>
          </a:xfrm>
          <a:prstGeom prst="rect">
            <a:avLst/>
          </a:prstGeom>
        </p:spPr>
      </p:pic>
      <p:pic>
        <p:nvPicPr>
          <p:cNvPr id="27" name="Picture 26" descr="GPM.png"/>
          <p:cNvPicPr>
            <a:picLocks noChangeAspect="1"/>
          </p:cNvPicPr>
          <p:nvPr/>
        </p:nvPicPr>
        <p:blipFill>
          <a:blip r:embed="rId23" cstate="email">
            <a:extLst>
              <a:ext uri="{28A0092B-C50C-407E-A947-70E740481C1C}">
                <a14:useLocalDpi xmlns:a14="http://schemas.microsoft.com/office/drawing/2010/main" val="0"/>
              </a:ext>
            </a:extLst>
          </a:blip>
          <a:stretch>
            <a:fillRect/>
          </a:stretch>
        </p:blipFill>
        <p:spPr>
          <a:xfrm>
            <a:off x="654467" y="5080262"/>
            <a:ext cx="1652016" cy="810768"/>
          </a:xfrm>
          <a:prstGeom prst="rect">
            <a:avLst/>
          </a:prstGeom>
        </p:spPr>
      </p:pic>
      <p:pic>
        <p:nvPicPr>
          <p:cNvPr id="28" name="Picture 27" descr="OCO-2.png"/>
          <p:cNvPicPr>
            <a:picLocks noChangeAspect="1"/>
          </p:cNvPicPr>
          <p:nvPr/>
        </p:nvPicPr>
        <p:blipFill>
          <a:blip r:embed="rId24" cstate="email">
            <a:extLst>
              <a:ext uri="{28A0092B-C50C-407E-A947-70E740481C1C}">
                <a14:useLocalDpi xmlns:a14="http://schemas.microsoft.com/office/drawing/2010/main" val="0"/>
              </a:ext>
            </a:extLst>
          </a:blip>
          <a:stretch>
            <a:fillRect/>
          </a:stretch>
        </p:blipFill>
        <p:spPr>
          <a:xfrm>
            <a:off x="499500" y="6042324"/>
            <a:ext cx="2548128" cy="737616"/>
          </a:xfrm>
          <a:prstGeom prst="rect">
            <a:avLst/>
          </a:prstGeom>
        </p:spPr>
      </p:pic>
      <p:pic>
        <p:nvPicPr>
          <p:cNvPr id="29" name="Picture 28" descr="CALIPSO.png"/>
          <p:cNvPicPr>
            <a:picLocks noChangeAspect="1"/>
          </p:cNvPicPr>
          <p:nvPr/>
        </p:nvPicPr>
        <p:blipFill>
          <a:blip r:embed="rId25" cstate="email">
            <a:extLst>
              <a:ext uri="{28A0092B-C50C-407E-A947-70E740481C1C}">
                <a14:useLocalDpi xmlns:a14="http://schemas.microsoft.com/office/drawing/2010/main" val="0"/>
              </a:ext>
            </a:extLst>
          </a:blip>
          <a:stretch>
            <a:fillRect/>
          </a:stretch>
        </p:blipFill>
        <p:spPr>
          <a:xfrm>
            <a:off x="3865093" y="5133600"/>
            <a:ext cx="1018032" cy="938784"/>
          </a:xfrm>
          <a:prstGeom prst="rect">
            <a:avLst/>
          </a:prstGeom>
        </p:spPr>
      </p:pic>
      <p:pic>
        <p:nvPicPr>
          <p:cNvPr id="30" name="Picture 29" descr="Aura.png"/>
          <p:cNvPicPr>
            <a:picLocks noChangeAspect="1"/>
          </p:cNvPicPr>
          <p:nvPr/>
        </p:nvPicPr>
        <p:blipFill>
          <a:blip r:embed="rId26" cstate="email">
            <a:extLst>
              <a:ext uri="{28A0092B-C50C-407E-A947-70E740481C1C}">
                <a14:useLocalDpi xmlns:a14="http://schemas.microsoft.com/office/drawing/2010/main" val="0"/>
              </a:ext>
            </a:extLst>
          </a:blip>
          <a:stretch>
            <a:fillRect/>
          </a:stretch>
        </p:blipFill>
        <p:spPr>
          <a:xfrm>
            <a:off x="4799831" y="5599403"/>
            <a:ext cx="1158240" cy="719328"/>
          </a:xfrm>
          <a:prstGeom prst="rect">
            <a:avLst/>
          </a:prstGeom>
        </p:spPr>
      </p:pic>
      <p:pic>
        <p:nvPicPr>
          <p:cNvPr id="31" name="Picture 30" descr="GRACE.png"/>
          <p:cNvPicPr>
            <a:picLocks noChangeAspect="1"/>
          </p:cNvPicPr>
          <p:nvPr/>
        </p:nvPicPr>
        <p:blipFill>
          <a:blip r:embed="rId27" cstate="email">
            <a:extLst>
              <a:ext uri="{28A0092B-C50C-407E-A947-70E740481C1C}">
                <a14:useLocalDpi xmlns:a14="http://schemas.microsoft.com/office/drawing/2010/main" val="0"/>
              </a:ext>
            </a:extLst>
          </a:blip>
          <a:stretch>
            <a:fillRect/>
          </a:stretch>
        </p:blipFill>
        <p:spPr>
          <a:xfrm>
            <a:off x="5746647" y="6057354"/>
            <a:ext cx="768096" cy="499872"/>
          </a:xfrm>
          <a:prstGeom prst="rect">
            <a:avLst/>
          </a:prstGeom>
        </p:spPr>
      </p:pic>
      <p:pic>
        <p:nvPicPr>
          <p:cNvPr id="32" name="Picture 31" descr="OSTM_Jason-2.png"/>
          <p:cNvPicPr>
            <a:picLocks noChangeAspect="1"/>
          </p:cNvPicPr>
          <p:nvPr/>
        </p:nvPicPr>
        <p:blipFill>
          <a:blip r:embed="rId28" cstate="email">
            <a:extLst>
              <a:ext uri="{28A0092B-C50C-407E-A947-70E740481C1C}">
                <a14:useLocalDpi xmlns:a14="http://schemas.microsoft.com/office/drawing/2010/main" val="0"/>
              </a:ext>
            </a:extLst>
          </a:blip>
          <a:stretch>
            <a:fillRect/>
          </a:stretch>
        </p:blipFill>
        <p:spPr>
          <a:xfrm>
            <a:off x="6779546" y="6223995"/>
            <a:ext cx="865632" cy="591312"/>
          </a:xfrm>
          <a:prstGeom prst="rect">
            <a:avLst/>
          </a:prstGeom>
        </p:spPr>
      </p:pic>
      <p:sp>
        <p:nvSpPr>
          <p:cNvPr id="33" name="TextBox 32"/>
          <p:cNvSpPr txBox="1"/>
          <p:nvPr/>
        </p:nvSpPr>
        <p:spPr>
          <a:xfrm>
            <a:off x="8174584" y="640226"/>
            <a:ext cx="950851" cy="276999"/>
          </a:xfrm>
          <a:prstGeom prst="rect">
            <a:avLst/>
          </a:prstGeom>
          <a:noFill/>
        </p:spPr>
        <p:txBody>
          <a:bodyPr wrap="square" rtlCol="0">
            <a:spAutoFit/>
          </a:bodyPr>
          <a:lstStyle/>
          <a:p>
            <a:r>
              <a:rPr lang="en-US" sz="1200" dirty="0">
                <a:solidFill>
                  <a:srgbClr val="FDFD5F"/>
                </a:solidFill>
                <a:latin typeface="Arial Narrow"/>
                <a:ea typeface="+mn-ea"/>
                <a:cs typeface="Arial Narrow"/>
              </a:rPr>
              <a:t>Landsat 9</a:t>
            </a:r>
          </a:p>
        </p:txBody>
      </p:sp>
      <p:sp>
        <p:nvSpPr>
          <p:cNvPr id="34" name="TextBox 33"/>
          <p:cNvSpPr txBox="1"/>
          <p:nvPr/>
        </p:nvSpPr>
        <p:spPr>
          <a:xfrm>
            <a:off x="7681482" y="901716"/>
            <a:ext cx="950851" cy="276999"/>
          </a:xfrm>
          <a:prstGeom prst="rect">
            <a:avLst/>
          </a:prstGeom>
          <a:noFill/>
        </p:spPr>
        <p:txBody>
          <a:bodyPr wrap="square" rtlCol="0">
            <a:spAutoFit/>
          </a:bodyPr>
          <a:lstStyle/>
          <a:p>
            <a:r>
              <a:rPr lang="en-US" sz="1200" dirty="0">
                <a:solidFill>
                  <a:srgbClr val="FDFD5F"/>
                </a:solidFill>
                <a:latin typeface="Arial Narrow"/>
                <a:ea typeface="+mn-ea"/>
                <a:cs typeface="Arial Narrow"/>
              </a:rPr>
              <a:t>PACE</a:t>
            </a:r>
          </a:p>
        </p:txBody>
      </p:sp>
      <p:sp>
        <p:nvSpPr>
          <p:cNvPr id="35" name="TextBox 34"/>
          <p:cNvSpPr txBox="1"/>
          <p:nvPr/>
        </p:nvSpPr>
        <p:spPr>
          <a:xfrm>
            <a:off x="7214523" y="1072771"/>
            <a:ext cx="950851" cy="276999"/>
          </a:xfrm>
          <a:prstGeom prst="rect">
            <a:avLst/>
          </a:prstGeom>
          <a:noFill/>
        </p:spPr>
        <p:txBody>
          <a:bodyPr wrap="square" rtlCol="0">
            <a:spAutoFit/>
          </a:bodyPr>
          <a:lstStyle/>
          <a:p>
            <a:r>
              <a:rPr lang="en-US" sz="1200" dirty="0">
                <a:solidFill>
                  <a:srgbClr val="FDFD5F"/>
                </a:solidFill>
                <a:latin typeface="Arial Narrow"/>
                <a:ea typeface="+mn-ea"/>
                <a:cs typeface="Arial Narrow"/>
              </a:rPr>
              <a:t>NI-SAR</a:t>
            </a:r>
          </a:p>
        </p:txBody>
      </p:sp>
      <p:sp>
        <p:nvSpPr>
          <p:cNvPr id="36" name="TextBox 35"/>
          <p:cNvSpPr txBox="1"/>
          <p:nvPr/>
        </p:nvSpPr>
        <p:spPr>
          <a:xfrm>
            <a:off x="6806828" y="1258707"/>
            <a:ext cx="950851" cy="276999"/>
          </a:xfrm>
          <a:prstGeom prst="rect">
            <a:avLst/>
          </a:prstGeom>
          <a:noFill/>
        </p:spPr>
        <p:txBody>
          <a:bodyPr wrap="square" rtlCol="0">
            <a:spAutoFit/>
          </a:bodyPr>
          <a:lstStyle/>
          <a:p>
            <a:r>
              <a:rPr lang="en-US" sz="1200" dirty="0">
                <a:solidFill>
                  <a:srgbClr val="FDFD5F"/>
                </a:solidFill>
                <a:latin typeface="Arial Narrow"/>
                <a:ea typeface="+mn-ea"/>
                <a:cs typeface="Arial Narrow"/>
              </a:rPr>
              <a:t>SWOT</a:t>
            </a:r>
          </a:p>
        </p:txBody>
      </p:sp>
      <p:sp>
        <p:nvSpPr>
          <p:cNvPr id="37" name="TextBox 36"/>
          <p:cNvSpPr txBox="1"/>
          <p:nvPr/>
        </p:nvSpPr>
        <p:spPr>
          <a:xfrm>
            <a:off x="6331402" y="1450699"/>
            <a:ext cx="950851" cy="276999"/>
          </a:xfrm>
          <a:prstGeom prst="rect">
            <a:avLst/>
          </a:prstGeom>
          <a:noFill/>
        </p:spPr>
        <p:txBody>
          <a:bodyPr wrap="square" rtlCol="0">
            <a:spAutoFit/>
          </a:bodyPr>
          <a:lstStyle/>
          <a:p>
            <a:r>
              <a:rPr lang="en-US" sz="1200" dirty="0">
                <a:solidFill>
                  <a:srgbClr val="F1A947"/>
                </a:solidFill>
                <a:latin typeface="Arial Narrow"/>
                <a:ea typeface="+mn-ea"/>
                <a:cs typeface="Arial Narrow"/>
              </a:rPr>
              <a:t>TEMPO</a:t>
            </a:r>
          </a:p>
        </p:txBody>
      </p:sp>
      <p:sp>
        <p:nvSpPr>
          <p:cNvPr id="38" name="TextBox 37"/>
          <p:cNvSpPr txBox="1"/>
          <p:nvPr/>
        </p:nvSpPr>
        <p:spPr>
          <a:xfrm>
            <a:off x="5560698" y="1626359"/>
            <a:ext cx="1185703" cy="461665"/>
          </a:xfrm>
          <a:prstGeom prst="rect">
            <a:avLst/>
          </a:prstGeom>
          <a:noFill/>
        </p:spPr>
        <p:txBody>
          <a:bodyPr wrap="square" rtlCol="0">
            <a:spAutoFit/>
          </a:bodyPr>
          <a:lstStyle/>
          <a:p>
            <a:r>
              <a:rPr lang="en-US" sz="1200" dirty="0">
                <a:solidFill>
                  <a:srgbClr val="F1A947"/>
                </a:solidFill>
                <a:latin typeface="Arial Narrow"/>
                <a:ea typeface="+mn-ea"/>
                <a:cs typeface="Arial Narrow"/>
              </a:rPr>
              <a:t>JPSS-2 </a:t>
            </a:r>
            <a:r>
              <a:rPr lang="en-US" sz="1000" dirty="0">
                <a:solidFill>
                  <a:srgbClr val="F1A947"/>
                </a:solidFill>
                <a:latin typeface="Arial Narrow"/>
                <a:ea typeface="+mn-ea"/>
                <a:cs typeface="Arial Narrow"/>
              </a:rPr>
              <a:t>(NOAA)</a:t>
            </a:r>
          </a:p>
          <a:p>
            <a:r>
              <a:rPr lang="en-US" sz="1200" dirty="0">
                <a:solidFill>
                  <a:srgbClr val="F1A947"/>
                </a:solidFill>
                <a:latin typeface="Arial Narrow"/>
                <a:ea typeface="+mn-ea"/>
                <a:cs typeface="Arial Narrow"/>
              </a:rPr>
              <a:t>RBI, OMPS-Limb</a:t>
            </a:r>
          </a:p>
        </p:txBody>
      </p:sp>
      <p:sp>
        <p:nvSpPr>
          <p:cNvPr id="39" name="TextBox 38"/>
          <p:cNvSpPr txBox="1"/>
          <p:nvPr/>
        </p:nvSpPr>
        <p:spPr>
          <a:xfrm>
            <a:off x="4808298" y="1988773"/>
            <a:ext cx="1185703" cy="276999"/>
          </a:xfrm>
          <a:prstGeom prst="rect">
            <a:avLst/>
          </a:prstGeom>
          <a:noFill/>
        </p:spPr>
        <p:txBody>
          <a:bodyPr wrap="square" rtlCol="0">
            <a:spAutoFit/>
          </a:bodyPr>
          <a:lstStyle/>
          <a:p>
            <a:r>
              <a:rPr lang="en-US" sz="1200" dirty="0">
                <a:solidFill>
                  <a:srgbClr val="F1A947"/>
                </a:solidFill>
                <a:latin typeface="Arial Narrow"/>
                <a:ea typeface="+mn-ea"/>
                <a:cs typeface="Arial Narrow"/>
              </a:rPr>
              <a:t>GRACE-FO (2)</a:t>
            </a:r>
          </a:p>
        </p:txBody>
      </p:sp>
      <p:sp>
        <p:nvSpPr>
          <p:cNvPr id="40" name="TextBox 39"/>
          <p:cNvSpPr txBox="1"/>
          <p:nvPr/>
        </p:nvSpPr>
        <p:spPr>
          <a:xfrm>
            <a:off x="4356107" y="2220144"/>
            <a:ext cx="1185703" cy="276999"/>
          </a:xfrm>
          <a:prstGeom prst="rect">
            <a:avLst/>
          </a:prstGeom>
          <a:noFill/>
        </p:spPr>
        <p:txBody>
          <a:bodyPr wrap="square" rtlCol="0">
            <a:spAutoFit/>
          </a:bodyPr>
          <a:lstStyle/>
          <a:p>
            <a:r>
              <a:rPr lang="en-US" sz="1200" dirty="0">
                <a:solidFill>
                  <a:srgbClr val="F1A947"/>
                </a:solidFill>
                <a:latin typeface="Arial Narrow"/>
                <a:ea typeface="+mn-ea"/>
                <a:cs typeface="Arial Narrow"/>
              </a:rPr>
              <a:t>ICESat-2</a:t>
            </a:r>
          </a:p>
        </p:txBody>
      </p:sp>
      <p:sp>
        <p:nvSpPr>
          <p:cNvPr id="41" name="TextBox 40"/>
          <p:cNvSpPr txBox="1"/>
          <p:nvPr/>
        </p:nvSpPr>
        <p:spPr>
          <a:xfrm>
            <a:off x="3763255" y="2436051"/>
            <a:ext cx="1185703" cy="276999"/>
          </a:xfrm>
          <a:prstGeom prst="rect">
            <a:avLst/>
          </a:prstGeom>
          <a:noFill/>
        </p:spPr>
        <p:txBody>
          <a:bodyPr wrap="square" rtlCol="0">
            <a:spAutoFit/>
          </a:bodyPr>
          <a:lstStyle/>
          <a:p>
            <a:r>
              <a:rPr lang="en-US" sz="1200" dirty="0">
                <a:solidFill>
                  <a:srgbClr val="F1A947"/>
                </a:solidFill>
                <a:latin typeface="Arial Narrow"/>
                <a:ea typeface="+mn-ea"/>
                <a:cs typeface="Arial Narrow"/>
              </a:rPr>
              <a:t>CYGNSS</a:t>
            </a:r>
          </a:p>
        </p:txBody>
      </p:sp>
      <p:sp>
        <p:nvSpPr>
          <p:cNvPr id="42" name="TextBox 41"/>
          <p:cNvSpPr txBox="1"/>
          <p:nvPr/>
        </p:nvSpPr>
        <p:spPr>
          <a:xfrm>
            <a:off x="3326329" y="2652115"/>
            <a:ext cx="394591" cy="276999"/>
          </a:xfrm>
          <a:prstGeom prst="rect">
            <a:avLst/>
          </a:prstGeom>
          <a:noFill/>
        </p:spPr>
        <p:txBody>
          <a:bodyPr wrap="square" rtlCol="0">
            <a:spAutoFit/>
          </a:bodyPr>
          <a:lstStyle/>
          <a:p>
            <a:r>
              <a:rPr lang="en-US" sz="1200" dirty="0">
                <a:solidFill>
                  <a:srgbClr val="A6FA8C"/>
                </a:solidFill>
                <a:latin typeface="Arial Narrow"/>
                <a:ea typeface="+mn-ea"/>
                <a:cs typeface="Arial Narrow"/>
              </a:rPr>
              <a:t>ISS</a:t>
            </a:r>
          </a:p>
        </p:txBody>
      </p:sp>
      <p:sp>
        <p:nvSpPr>
          <p:cNvPr id="43" name="TextBox 42"/>
          <p:cNvSpPr txBox="1"/>
          <p:nvPr/>
        </p:nvSpPr>
        <p:spPr>
          <a:xfrm>
            <a:off x="3609184" y="2781595"/>
            <a:ext cx="1139404" cy="461665"/>
          </a:xfrm>
          <a:prstGeom prst="rect">
            <a:avLst/>
          </a:prstGeom>
          <a:noFill/>
        </p:spPr>
        <p:txBody>
          <a:bodyPr wrap="square" rtlCol="0">
            <a:spAutoFit/>
          </a:bodyPr>
          <a:lstStyle/>
          <a:p>
            <a:r>
              <a:rPr lang="en-US" sz="1200" dirty="0">
                <a:solidFill>
                  <a:srgbClr val="B6EEFD"/>
                </a:solidFill>
                <a:latin typeface="Arial Narrow"/>
                <a:ea typeface="+mn-ea"/>
                <a:cs typeface="Arial Narrow"/>
              </a:rPr>
              <a:t>SORCE,</a:t>
            </a:r>
          </a:p>
          <a:p>
            <a:r>
              <a:rPr lang="en-US" sz="1200" dirty="0">
                <a:solidFill>
                  <a:srgbClr val="A6FA8C"/>
                </a:solidFill>
                <a:latin typeface="Arial Narrow"/>
                <a:ea typeface="+mn-ea"/>
                <a:cs typeface="Arial Narrow"/>
              </a:rPr>
              <a:t>TCTE </a:t>
            </a:r>
            <a:r>
              <a:rPr lang="en-US" sz="1000" dirty="0">
                <a:solidFill>
                  <a:srgbClr val="A6FA8C"/>
                </a:solidFill>
                <a:latin typeface="Arial Narrow"/>
                <a:ea typeface="+mn-ea"/>
                <a:cs typeface="Arial Narrow"/>
              </a:rPr>
              <a:t>(NOAA)</a:t>
            </a:r>
          </a:p>
        </p:txBody>
      </p:sp>
      <p:sp>
        <p:nvSpPr>
          <p:cNvPr id="44" name="TextBox 43"/>
          <p:cNvSpPr txBox="1"/>
          <p:nvPr/>
        </p:nvSpPr>
        <p:spPr>
          <a:xfrm>
            <a:off x="4433610" y="2841165"/>
            <a:ext cx="1513496" cy="430887"/>
          </a:xfrm>
          <a:prstGeom prst="rect">
            <a:avLst/>
          </a:prstGeom>
          <a:noFill/>
        </p:spPr>
        <p:txBody>
          <a:bodyPr wrap="square" rtlCol="0">
            <a:spAutoFit/>
          </a:bodyPr>
          <a:lstStyle/>
          <a:p>
            <a:r>
              <a:rPr lang="en-US" sz="1200" dirty="0">
                <a:solidFill>
                  <a:srgbClr val="A6FA8C"/>
                </a:solidFill>
                <a:latin typeface="Arial Narrow"/>
                <a:ea typeface="+mn-ea"/>
                <a:cs typeface="Arial Narrow"/>
              </a:rPr>
              <a:t>NISTAR, EPIC</a:t>
            </a:r>
          </a:p>
          <a:p>
            <a:r>
              <a:rPr lang="en-US" sz="1000" dirty="0">
                <a:solidFill>
                  <a:srgbClr val="A6FA8C"/>
                </a:solidFill>
                <a:latin typeface="Arial Narrow"/>
                <a:ea typeface="+mn-ea"/>
                <a:cs typeface="Arial Narrow"/>
              </a:rPr>
              <a:t>(NOAA’S DSCOVR)</a:t>
            </a:r>
          </a:p>
        </p:txBody>
      </p:sp>
      <p:sp>
        <p:nvSpPr>
          <p:cNvPr id="45" name="TextBox 44"/>
          <p:cNvSpPr txBox="1"/>
          <p:nvPr/>
        </p:nvSpPr>
        <p:spPr>
          <a:xfrm>
            <a:off x="5399825" y="3140556"/>
            <a:ext cx="1513496" cy="276999"/>
          </a:xfrm>
          <a:prstGeom prst="rect">
            <a:avLst/>
          </a:prstGeom>
          <a:noFill/>
        </p:spPr>
        <p:txBody>
          <a:bodyPr wrap="square" rtlCol="0">
            <a:spAutoFit/>
          </a:bodyPr>
          <a:lstStyle/>
          <a:p>
            <a:r>
              <a:rPr lang="en-US" sz="1200" dirty="0" err="1">
                <a:solidFill>
                  <a:srgbClr val="B6EEFD"/>
                </a:solidFill>
                <a:latin typeface="Arial Narrow"/>
                <a:ea typeface="+mn-ea"/>
                <a:cs typeface="Arial Narrow"/>
              </a:rPr>
              <a:t>QuikSCAT</a:t>
            </a:r>
            <a:endParaRPr lang="en-US" sz="1000" dirty="0">
              <a:solidFill>
                <a:srgbClr val="A6FA8C"/>
              </a:solidFill>
              <a:latin typeface="Arial Narrow"/>
              <a:ea typeface="+mn-ea"/>
              <a:cs typeface="Arial Narrow"/>
            </a:endParaRPr>
          </a:p>
        </p:txBody>
      </p:sp>
      <p:sp>
        <p:nvSpPr>
          <p:cNvPr id="46" name="TextBox 45"/>
          <p:cNvSpPr txBox="1"/>
          <p:nvPr/>
        </p:nvSpPr>
        <p:spPr>
          <a:xfrm>
            <a:off x="5684093" y="3796570"/>
            <a:ext cx="630375" cy="276999"/>
          </a:xfrm>
          <a:prstGeom prst="rect">
            <a:avLst/>
          </a:prstGeom>
          <a:noFill/>
        </p:spPr>
        <p:txBody>
          <a:bodyPr wrap="square" rtlCol="0">
            <a:spAutoFit/>
          </a:bodyPr>
          <a:lstStyle/>
          <a:p>
            <a:r>
              <a:rPr lang="en-US" sz="1200" dirty="0">
                <a:solidFill>
                  <a:srgbClr val="B6EEFD"/>
                </a:solidFill>
                <a:latin typeface="Arial Narrow"/>
                <a:ea typeface="+mn-ea"/>
                <a:cs typeface="Arial Narrow"/>
              </a:rPr>
              <a:t>EO-1</a:t>
            </a:r>
            <a:endParaRPr lang="en-US" sz="1000" dirty="0">
              <a:solidFill>
                <a:srgbClr val="A6FA8C"/>
              </a:solidFill>
              <a:latin typeface="Arial Narrow"/>
              <a:ea typeface="+mn-ea"/>
              <a:cs typeface="Arial Narrow"/>
            </a:endParaRPr>
          </a:p>
        </p:txBody>
      </p:sp>
      <p:sp>
        <p:nvSpPr>
          <p:cNvPr id="47" name="TextBox 46"/>
          <p:cNvSpPr txBox="1"/>
          <p:nvPr/>
        </p:nvSpPr>
        <p:spPr>
          <a:xfrm>
            <a:off x="4786414" y="3910134"/>
            <a:ext cx="1009533" cy="430887"/>
          </a:xfrm>
          <a:prstGeom prst="rect">
            <a:avLst/>
          </a:prstGeom>
          <a:noFill/>
        </p:spPr>
        <p:txBody>
          <a:bodyPr wrap="square" rtlCol="0">
            <a:spAutoFit/>
          </a:bodyPr>
          <a:lstStyle/>
          <a:p>
            <a:r>
              <a:rPr lang="en-US" sz="1200" dirty="0">
                <a:solidFill>
                  <a:srgbClr val="B6EEFD"/>
                </a:solidFill>
                <a:latin typeface="Arial Narrow"/>
                <a:ea typeface="+mn-ea"/>
                <a:cs typeface="Arial Narrow"/>
              </a:rPr>
              <a:t>Landsat 7</a:t>
            </a:r>
          </a:p>
          <a:p>
            <a:r>
              <a:rPr lang="en-US" sz="1000" dirty="0">
                <a:solidFill>
                  <a:srgbClr val="B6EEFD"/>
                </a:solidFill>
                <a:latin typeface="Arial Narrow"/>
                <a:ea typeface="+mn-ea"/>
                <a:cs typeface="Arial Narrow"/>
              </a:rPr>
              <a:t>(USGS)</a:t>
            </a:r>
            <a:endParaRPr lang="en-US" sz="1000" dirty="0">
              <a:solidFill>
                <a:srgbClr val="A6FA8C"/>
              </a:solidFill>
              <a:latin typeface="Arial Narrow"/>
              <a:ea typeface="+mn-ea"/>
              <a:cs typeface="Arial Narrow"/>
            </a:endParaRPr>
          </a:p>
        </p:txBody>
      </p:sp>
      <p:sp>
        <p:nvSpPr>
          <p:cNvPr id="48" name="TextBox 47"/>
          <p:cNvSpPr txBox="1"/>
          <p:nvPr/>
        </p:nvSpPr>
        <p:spPr>
          <a:xfrm>
            <a:off x="4027823" y="4124623"/>
            <a:ext cx="599655" cy="276999"/>
          </a:xfrm>
          <a:prstGeom prst="rect">
            <a:avLst/>
          </a:prstGeom>
          <a:noFill/>
        </p:spPr>
        <p:txBody>
          <a:bodyPr wrap="square" rtlCol="0">
            <a:spAutoFit/>
          </a:bodyPr>
          <a:lstStyle/>
          <a:p>
            <a:r>
              <a:rPr lang="en-US" sz="1200" dirty="0">
                <a:solidFill>
                  <a:srgbClr val="B6EEFD"/>
                </a:solidFill>
                <a:latin typeface="Arial Narrow"/>
                <a:ea typeface="+mn-ea"/>
                <a:cs typeface="Arial Narrow"/>
              </a:rPr>
              <a:t>Terra</a:t>
            </a:r>
            <a:endParaRPr lang="en-US" sz="1000" dirty="0">
              <a:solidFill>
                <a:srgbClr val="A6FA8C"/>
              </a:solidFill>
              <a:latin typeface="Arial Narrow"/>
              <a:ea typeface="+mn-ea"/>
              <a:cs typeface="Arial Narrow"/>
            </a:endParaRPr>
          </a:p>
        </p:txBody>
      </p:sp>
      <p:sp>
        <p:nvSpPr>
          <p:cNvPr id="49" name="TextBox 48"/>
          <p:cNvSpPr txBox="1"/>
          <p:nvPr/>
        </p:nvSpPr>
        <p:spPr>
          <a:xfrm>
            <a:off x="3638300" y="4420533"/>
            <a:ext cx="599655" cy="276999"/>
          </a:xfrm>
          <a:prstGeom prst="rect">
            <a:avLst/>
          </a:prstGeom>
          <a:noFill/>
        </p:spPr>
        <p:txBody>
          <a:bodyPr wrap="square" rtlCol="0">
            <a:spAutoFit/>
          </a:bodyPr>
          <a:lstStyle/>
          <a:p>
            <a:r>
              <a:rPr lang="en-US" sz="1200" dirty="0">
                <a:solidFill>
                  <a:srgbClr val="B6EEFD"/>
                </a:solidFill>
                <a:latin typeface="Arial Narrow"/>
                <a:ea typeface="+mn-ea"/>
                <a:cs typeface="Arial Narrow"/>
              </a:rPr>
              <a:t>Aqua</a:t>
            </a:r>
            <a:endParaRPr lang="en-US" sz="1000" dirty="0">
              <a:solidFill>
                <a:srgbClr val="A6FA8C"/>
              </a:solidFill>
              <a:latin typeface="Arial Narrow"/>
              <a:ea typeface="+mn-ea"/>
              <a:cs typeface="Arial Narrow"/>
            </a:endParaRPr>
          </a:p>
        </p:txBody>
      </p:sp>
      <p:sp>
        <p:nvSpPr>
          <p:cNvPr id="50" name="TextBox 49"/>
          <p:cNvSpPr txBox="1"/>
          <p:nvPr/>
        </p:nvSpPr>
        <p:spPr>
          <a:xfrm>
            <a:off x="3940638" y="4731516"/>
            <a:ext cx="735590" cy="276999"/>
          </a:xfrm>
          <a:prstGeom prst="rect">
            <a:avLst/>
          </a:prstGeom>
          <a:noFill/>
        </p:spPr>
        <p:txBody>
          <a:bodyPr wrap="square" rtlCol="0">
            <a:spAutoFit/>
          </a:bodyPr>
          <a:lstStyle/>
          <a:p>
            <a:r>
              <a:rPr lang="en-US" sz="1200" dirty="0" err="1">
                <a:solidFill>
                  <a:srgbClr val="B6EEFD"/>
                </a:solidFill>
                <a:latin typeface="Arial Narrow"/>
                <a:ea typeface="+mn-ea"/>
                <a:cs typeface="Arial Narrow"/>
              </a:rPr>
              <a:t>CloudSat</a:t>
            </a:r>
            <a:endParaRPr lang="en-US" sz="1000" dirty="0">
              <a:solidFill>
                <a:srgbClr val="A6FA8C"/>
              </a:solidFill>
              <a:latin typeface="Arial Narrow"/>
              <a:ea typeface="+mn-ea"/>
              <a:cs typeface="Arial Narrow"/>
            </a:endParaRPr>
          </a:p>
        </p:txBody>
      </p:sp>
      <p:sp>
        <p:nvSpPr>
          <p:cNvPr id="51" name="TextBox 50"/>
          <p:cNvSpPr txBox="1"/>
          <p:nvPr/>
        </p:nvSpPr>
        <p:spPr>
          <a:xfrm>
            <a:off x="4851081" y="5104195"/>
            <a:ext cx="735590" cy="276999"/>
          </a:xfrm>
          <a:prstGeom prst="rect">
            <a:avLst/>
          </a:prstGeom>
          <a:noFill/>
        </p:spPr>
        <p:txBody>
          <a:bodyPr wrap="square" rtlCol="0">
            <a:spAutoFit/>
          </a:bodyPr>
          <a:lstStyle/>
          <a:p>
            <a:r>
              <a:rPr lang="en-US" sz="1200" dirty="0">
                <a:solidFill>
                  <a:srgbClr val="B6EEFD"/>
                </a:solidFill>
                <a:latin typeface="Arial Narrow"/>
                <a:ea typeface="+mn-ea"/>
                <a:cs typeface="Arial Narrow"/>
              </a:rPr>
              <a:t>CALIPSO</a:t>
            </a:r>
            <a:endParaRPr lang="en-US" sz="1000" dirty="0">
              <a:solidFill>
                <a:srgbClr val="A6FA8C"/>
              </a:solidFill>
              <a:latin typeface="Arial Narrow"/>
              <a:ea typeface="+mn-ea"/>
              <a:cs typeface="Arial Narrow"/>
            </a:endParaRPr>
          </a:p>
        </p:txBody>
      </p:sp>
      <p:sp>
        <p:nvSpPr>
          <p:cNvPr id="52" name="TextBox 51"/>
          <p:cNvSpPr txBox="1"/>
          <p:nvPr/>
        </p:nvSpPr>
        <p:spPr>
          <a:xfrm>
            <a:off x="5419284" y="5453987"/>
            <a:ext cx="735590" cy="276999"/>
          </a:xfrm>
          <a:prstGeom prst="rect">
            <a:avLst/>
          </a:prstGeom>
          <a:noFill/>
        </p:spPr>
        <p:txBody>
          <a:bodyPr wrap="square" rtlCol="0">
            <a:spAutoFit/>
          </a:bodyPr>
          <a:lstStyle/>
          <a:p>
            <a:r>
              <a:rPr lang="en-US" sz="1200" dirty="0">
                <a:solidFill>
                  <a:srgbClr val="B6EEFD"/>
                </a:solidFill>
                <a:latin typeface="Arial Narrow"/>
                <a:ea typeface="+mn-ea"/>
                <a:cs typeface="Arial Narrow"/>
              </a:rPr>
              <a:t>Aura</a:t>
            </a:r>
            <a:endParaRPr lang="en-US" sz="1000" dirty="0">
              <a:solidFill>
                <a:srgbClr val="A6FA8C"/>
              </a:solidFill>
              <a:latin typeface="Arial Narrow"/>
              <a:ea typeface="+mn-ea"/>
              <a:cs typeface="Arial Narrow"/>
            </a:endParaRPr>
          </a:p>
        </p:txBody>
      </p:sp>
      <p:sp>
        <p:nvSpPr>
          <p:cNvPr id="53" name="TextBox 52"/>
          <p:cNvSpPr txBox="1"/>
          <p:nvPr/>
        </p:nvSpPr>
        <p:spPr>
          <a:xfrm>
            <a:off x="2868508" y="4014606"/>
            <a:ext cx="678802" cy="276999"/>
          </a:xfrm>
          <a:prstGeom prst="rect">
            <a:avLst/>
          </a:prstGeom>
          <a:noFill/>
        </p:spPr>
        <p:txBody>
          <a:bodyPr wrap="square" rtlCol="0">
            <a:spAutoFit/>
          </a:bodyPr>
          <a:lstStyle/>
          <a:p>
            <a:r>
              <a:rPr lang="en-US" sz="1200" dirty="0">
                <a:solidFill>
                  <a:srgbClr val="A6FA8C"/>
                </a:solidFill>
                <a:latin typeface="Arial Narrow"/>
                <a:ea typeface="+mn-ea"/>
                <a:cs typeface="Arial Narrow"/>
              </a:rPr>
              <a:t>SMAP</a:t>
            </a:r>
            <a:endParaRPr lang="en-US" sz="1000" dirty="0">
              <a:solidFill>
                <a:srgbClr val="A6FA8C"/>
              </a:solidFill>
              <a:latin typeface="Arial Narrow"/>
              <a:ea typeface="+mn-ea"/>
              <a:cs typeface="Arial Narrow"/>
            </a:endParaRPr>
          </a:p>
        </p:txBody>
      </p:sp>
      <p:sp>
        <p:nvSpPr>
          <p:cNvPr id="54" name="TextBox 53"/>
          <p:cNvSpPr txBox="1"/>
          <p:nvPr/>
        </p:nvSpPr>
        <p:spPr>
          <a:xfrm>
            <a:off x="2278662" y="4309096"/>
            <a:ext cx="1053896" cy="430887"/>
          </a:xfrm>
          <a:prstGeom prst="rect">
            <a:avLst/>
          </a:prstGeom>
          <a:noFill/>
        </p:spPr>
        <p:txBody>
          <a:bodyPr wrap="square" rtlCol="0">
            <a:spAutoFit/>
          </a:bodyPr>
          <a:lstStyle/>
          <a:p>
            <a:r>
              <a:rPr lang="en-US" sz="1200" dirty="0" err="1">
                <a:solidFill>
                  <a:srgbClr val="A6FA8C"/>
                </a:solidFill>
                <a:latin typeface="Arial Narrow"/>
                <a:ea typeface="+mn-ea"/>
                <a:cs typeface="Arial Narrow"/>
              </a:rPr>
              <a:t>Suomi</a:t>
            </a:r>
            <a:r>
              <a:rPr lang="en-US" sz="1200" dirty="0">
                <a:solidFill>
                  <a:srgbClr val="A6FA8C"/>
                </a:solidFill>
                <a:latin typeface="Arial Narrow"/>
                <a:ea typeface="+mn-ea"/>
                <a:cs typeface="Arial Narrow"/>
              </a:rPr>
              <a:t> NPP </a:t>
            </a:r>
            <a:r>
              <a:rPr lang="en-US" sz="1000" dirty="0">
                <a:solidFill>
                  <a:srgbClr val="A6FA8C"/>
                </a:solidFill>
                <a:latin typeface="Arial Narrow"/>
                <a:ea typeface="+mn-ea"/>
                <a:cs typeface="Arial Narrow"/>
              </a:rPr>
              <a:t>(NOAA)</a:t>
            </a:r>
          </a:p>
        </p:txBody>
      </p:sp>
      <p:sp>
        <p:nvSpPr>
          <p:cNvPr id="55" name="TextBox 54"/>
          <p:cNvSpPr txBox="1"/>
          <p:nvPr/>
        </p:nvSpPr>
        <p:spPr>
          <a:xfrm>
            <a:off x="2178839" y="4807131"/>
            <a:ext cx="1053896" cy="430887"/>
          </a:xfrm>
          <a:prstGeom prst="rect">
            <a:avLst/>
          </a:prstGeom>
          <a:noFill/>
        </p:spPr>
        <p:txBody>
          <a:bodyPr wrap="square" rtlCol="0">
            <a:spAutoFit/>
          </a:bodyPr>
          <a:lstStyle/>
          <a:p>
            <a:r>
              <a:rPr lang="en-US" sz="1200" dirty="0">
                <a:solidFill>
                  <a:srgbClr val="A6FA8C"/>
                </a:solidFill>
                <a:latin typeface="Arial Narrow"/>
                <a:ea typeface="+mn-ea"/>
                <a:cs typeface="Arial Narrow"/>
              </a:rPr>
              <a:t>Landsat 8</a:t>
            </a:r>
          </a:p>
          <a:p>
            <a:r>
              <a:rPr lang="en-US" sz="1000" dirty="0">
                <a:solidFill>
                  <a:srgbClr val="A6FA8C"/>
                </a:solidFill>
                <a:latin typeface="Arial Narrow"/>
                <a:ea typeface="+mn-ea"/>
                <a:cs typeface="Arial Narrow"/>
              </a:rPr>
              <a:t>(USGS)</a:t>
            </a:r>
          </a:p>
        </p:txBody>
      </p:sp>
      <p:sp>
        <p:nvSpPr>
          <p:cNvPr id="56" name="TextBox 55"/>
          <p:cNvSpPr txBox="1"/>
          <p:nvPr/>
        </p:nvSpPr>
        <p:spPr>
          <a:xfrm>
            <a:off x="2275758" y="5462454"/>
            <a:ext cx="526948" cy="276999"/>
          </a:xfrm>
          <a:prstGeom prst="rect">
            <a:avLst/>
          </a:prstGeom>
          <a:noFill/>
        </p:spPr>
        <p:txBody>
          <a:bodyPr wrap="square" rtlCol="0">
            <a:spAutoFit/>
          </a:bodyPr>
          <a:lstStyle/>
          <a:p>
            <a:r>
              <a:rPr lang="en-US" sz="1200" dirty="0">
                <a:solidFill>
                  <a:srgbClr val="A6FA8C"/>
                </a:solidFill>
                <a:latin typeface="Arial Narrow"/>
                <a:ea typeface="+mn-ea"/>
                <a:cs typeface="Arial Narrow"/>
              </a:rPr>
              <a:t>GPM</a:t>
            </a:r>
            <a:endParaRPr lang="en-US" sz="1000" dirty="0">
              <a:solidFill>
                <a:srgbClr val="A6FA8C"/>
              </a:solidFill>
              <a:latin typeface="Arial Narrow"/>
              <a:ea typeface="+mn-ea"/>
              <a:cs typeface="Arial Narrow"/>
            </a:endParaRPr>
          </a:p>
        </p:txBody>
      </p:sp>
      <p:sp>
        <p:nvSpPr>
          <p:cNvPr id="57" name="TextBox 56"/>
          <p:cNvSpPr txBox="1"/>
          <p:nvPr/>
        </p:nvSpPr>
        <p:spPr>
          <a:xfrm>
            <a:off x="2828107" y="6188698"/>
            <a:ext cx="599665" cy="276999"/>
          </a:xfrm>
          <a:prstGeom prst="rect">
            <a:avLst/>
          </a:prstGeom>
          <a:noFill/>
        </p:spPr>
        <p:txBody>
          <a:bodyPr wrap="square" rtlCol="0">
            <a:spAutoFit/>
          </a:bodyPr>
          <a:lstStyle/>
          <a:p>
            <a:r>
              <a:rPr lang="en-US" sz="1200" dirty="0">
                <a:solidFill>
                  <a:srgbClr val="A6FA8C"/>
                </a:solidFill>
                <a:latin typeface="Arial Narrow"/>
                <a:ea typeface="+mn-ea"/>
                <a:cs typeface="Arial Narrow"/>
              </a:rPr>
              <a:t>OCO-2</a:t>
            </a:r>
            <a:endParaRPr lang="en-US" sz="1000" dirty="0">
              <a:solidFill>
                <a:srgbClr val="A6FA8C"/>
              </a:solidFill>
              <a:latin typeface="Arial Narrow"/>
              <a:ea typeface="+mn-ea"/>
              <a:cs typeface="Arial Narrow"/>
            </a:endParaRPr>
          </a:p>
        </p:txBody>
      </p:sp>
      <p:sp>
        <p:nvSpPr>
          <p:cNvPr id="58" name="TextBox 57"/>
          <p:cNvSpPr txBox="1"/>
          <p:nvPr/>
        </p:nvSpPr>
        <p:spPr>
          <a:xfrm>
            <a:off x="6023924" y="5746525"/>
            <a:ext cx="907456" cy="276999"/>
          </a:xfrm>
          <a:prstGeom prst="rect">
            <a:avLst/>
          </a:prstGeom>
          <a:noFill/>
        </p:spPr>
        <p:txBody>
          <a:bodyPr wrap="square" rtlCol="0">
            <a:spAutoFit/>
          </a:bodyPr>
          <a:lstStyle/>
          <a:p>
            <a:r>
              <a:rPr lang="en-US" sz="1200" dirty="0">
                <a:solidFill>
                  <a:srgbClr val="B6EEFD"/>
                </a:solidFill>
                <a:latin typeface="Arial Narrow"/>
                <a:ea typeface="+mn-ea"/>
                <a:cs typeface="Arial Narrow"/>
              </a:rPr>
              <a:t>GRACE (2)</a:t>
            </a:r>
            <a:endParaRPr lang="en-US" sz="1000" dirty="0">
              <a:solidFill>
                <a:srgbClr val="A6FA8C"/>
              </a:solidFill>
              <a:latin typeface="Arial Narrow"/>
              <a:ea typeface="+mn-ea"/>
              <a:cs typeface="Arial Narrow"/>
            </a:endParaRPr>
          </a:p>
        </p:txBody>
      </p:sp>
      <p:sp>
        <p:nvSpPr>
          <p:cNvPr id="59" name="TextBox 58"/>
          <p:cNvSpPr txBox="1"/>
          <p:nvPr/>
        </p:nvSpPr>
        <p:spPr>
          <a:xfrm>
            <a:off x="6883951" y="5922452"/>
            <a:ext cx="1168888" cy="430887"/>
          </a:xfrm>
          <a:prstGeom prst="rect">
            <a:avLst/>
          </a:prstGeom>
          <a:noFill/>
        </p:spPr>
        <p:txBody>
          <a:bodyPr wrap="square" rtlCol="0">
            <a:spAutoFit/>
          </a:bodyPr>
          <a:lstStyle/>
          <a:p>
            <a:r>
              <a:rPr lang="en-US" sz="1200" dirty="0">
                <a:solidFill>
                  <a:srgbClr val="B6EEFD"/>
                </a:solidFill>
                <a:latin typeface="Arial Narrow"/>
                <a:ea typeface="+mn-ea"/>
                <a:cs typeface="Arial Narrow"/>
              </a:rPr>
              <a:t>OSTM/Jason 2</a:t>
            </a:r>
          </a:p>
          <a:p>
            <a:r>
              <a:rPr lang="en-US" sz="1000" dirty="0">
                <a:solidFill>
                  <a:srgbClr val="B6EEFD"/>
                </a:solidFill>
                <a:latin typeface="Arial Narrow"/>
                <a:ea typeface="+mn-ea"/>
                <a:cs typeface="Arial Narrow"/>
              </a:rPr>
              <a:t>(NOAA)</a:t>
            </a:r>
            <a:endParaRPr lang="en-US" sz="1000" dirty="0">
              <a:solidFill>
                <a:srgbClr val="A6FA8C"/>
              </a:solidFill>
              <a:latin typeface="Arial Narrow"/>
              <a:ea typeface="+mn-ea"/>
              <a:cs typeface="Arial Narrow"/>
            </a:endParaRPr>
          </a:p>
        </p:txBody>
      </p:sp>
      <p:pic>
        <p:nvPicPr>
          <p:cNvPr id="60" name="Picture 59" descr="OSTM.png"/>
          <p:cNvPicPr>
            <a:picLocks noChangeAspect="1"/>
          </p:cNvPicPr>
          <p:nvPr/>
        </p:nvPicPr>
        <p:blipFill>
          <a:blip r:embed="rId29" cstate="email">
            <a:extLst>
              <a:ext uri="{28A0092B-C50C-407E-A947-70E740481C1C}">
                <a14:useLocalDpi xmlns:a14="http://schemas.microsoft.com/office/drawing/2010/main" val="0"/>
              </a:ext>
            </a:extLst>
          </a:blip>
          <a:stretch>
            <a:fillRect/>
          </a:stretch>
        </p:blipFill>
        <p:spPr>
          <a:xfrm>
            <a:off x="327740" y="1430842"/>
            <a:ext cx="694944" cy="475488"/>
          </a:xfrm>
          <a:prstGeom prst="rect">
            <a:avLst/>
          </a:prstGeom>
        </p:spPr>
      </p:pic>
      <p:grpSp>
        <p:nvGrpSpPr>
          <p:cNvPr id="61" name="Group 60"/>
          <p:cNvGrpSpPr/>
          <p:nvPr/>
        </p:nvGrpSpPr>
        <p:grpSpPr>
          <a:xfrm>
            <a:off x="286427" y="227316"/>
            <a:ext cx="1313774" cy="1063572"/>
            <a:chOff x="286427" y="227316"/>
            <a:chExt cx="1313774" cy="1063572"/>
          </a:xfrm>
        </p:grpSpPr>
        <p:sp>
          <p:nvSpPr>
            <p:cNvPr id="62" name="Rectangle 61"/>
            <p:cNvSpPr/>
            <p:nvPr/>
          </p:nvSpPr>
          <p:spPr>
            <a:xfrm>
              <a:off x="286427" y="227316"/>
              <a:ext cx="1296840" cy="1063572"/>
            </a:xfrm>
            <a:prstGeom prst="rect">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3" name="Rectangle 62"/>
            <p:cNvSpPr/>
            <p:nvPr/>
          </p:nvSpPr>
          <p:spPr>
            <a:xfrm>
              <a:off x="397563" y="356283"/>
              <a:ext cx="118871" cy="118871"/>
            </a:xfrm>
            <a:prstGeom prst="rect">
              <a:avLst/>
            </a:prstGeom>
            <a:solidFill>
              <a:srgbClr val="FDFD5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4" name="Rectangle 63"/>
            <p:cNvSpPr/>
            <p:nvPr/>
          </p:nvSpPr>
          <p:spPr>
            <a:xfrm>
              <a:off x="397563" y="580394"/>
              <a:ext cx="118871" cy="118871"/>
            </a:xfrm>
            <a:prstGeom prst="rect">
              <a:avLst/>
            </a:prstGeom>
            <a:solidFill>
              <a:srgbClr val="E49E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1A947"/>
                </a:solidFill>
              </a:endParaRPr>
            </a:p>
          </p:txBody>
        </p:sp>
        <p:sp>
          <p:nvSpPr>
            <p:cNvPr id="65" name="Rectangle 64"/>
            <p:cNvSpPr/>
            <p:nvPr/>
          </p:nvSpPr>
          <p:spPr>
            <a:xfrm>
              <a:off x="397563" y="804505"/>
              <a:ext cx="118871" cy="118871"/>
            </a:xfrm>
            <a:prstGeom prst="rect">
              <a:avLst/>
            </a:prstGeom>
            <a:solidFill>
              <a:srgbClr val="A6FA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6" name="Rectangle 65"/>
            <p:cNvSpPr/>
            <p:nvPr/>
          </p:nvSpPr>
          <p:spPr>
            <a:xfrm>
              <a:off x="397563" y="1028617"/>
              <a:ext cx="118871" cy="118871"/>
            </a:xfrm>
            <a:prstGeom prst="rect">
              <a:avLst/>
            </a:prstGeom>
            <a:solidFill>
              <a:srgbClr val="B6EEF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white"/>
                  </a:solidFill>
                </a:rPr>
                <a:t>      </a:t>
              </a:r>
            </a:p>
          </p:txBody>
        </p:sp>
        <p:sp>
          <p:nvSpPr>
            <p:cNvPr id="67" name="TextBox 66"/>
            <p:cNvSpPr txBox="1"/>
            <p:nvPr/>
          </p:nvSpPr>
          <p:spPr>
            <a:xfrm>
              <a:off x="475027" y="266700"/>
              <a:ext cx="950851" cy="276999"/>
            </a:xfrm>
            <a:prstGeom prst="rect">
              <a:avLst/>
            </a:prstGeom>
            <a:noFill/>
          </p:spPr>
          <p:txBody>
            <a:bodyPr wrap="square" rtlCol="0">
              <a:spAutoFit/>
            </a:bodyPr>
            <a:lstStyle/>
            <a:p>
              <a:r>
                <a:rPr lang="en-US" sz="1200" dirty="0">
                  <a:solidFill>
                    <a:srgbClr val="FDFD5F"/>
                  </a:solidFill>
                  <a:latin typeface="Arial Narrow"/>
                  <a:ea typeface="+mn-ea"/>
                  <a:cs typeface="Arial Narrow"/>
                </a:rPr>
                <a:t>Formulation</a:t>
              </a:r>
            </a:p>
          </p:txBody>
        </p:sp>
        <p:sp>
          <p:nvSpPr>
            <p:cNvPr id="68" name="TextBox 67"/>
            <p:cNvSpPr txBox="1"/>
            <p:nvPr/>
          </p:nvSpPr>
          <p:spPr>
            <a:xfrm>
              <a:off x="475027" y="492277"/>
              <a:ext cx="1125174" cy="276999"/>
            </a:xfrm>
            <a:prstGeom prst="rect">
              <a:avLst/>
            </a:prstGeom>
            <a:noFill/>
          </p:spPr>
          <p:txBody>
            <a:bodyPr wrap="square" rtlCol="0">
              <a:spAutoFit/>
            </a:bodyPr>
            <a:lstStyle/>
            <a:p>
              <a:r>
                <a:rPr lang="en-US" sz="1200" dirty="0">
                  <a:solidFill>
                    <a:srgbClr val="F1A947"/>
                  </a:solidFill>
                  <a:latin typeface="Arial Narrow"/>
                  <a:ea typeface="+mn-ea"/>
                  <a:cs typeface="Arial Narrow"/>
                </a:rPr>
                <a:t>Implementation</a:t>
              </a:r>
            </a:p>
          </p:txBody>
        </p:sp>
        <p:sp>
          <p:nvSpPr>
            <p:cNvPr id="69" name="TextBox 68"/>
            <p:cNvSpPr txBox="1"/>
            <p:nvPr/>
          </p:nvSpPr>
          <p:spPr>
            <a:xfrm>
              <a:off x="475027" y="717854"/>
              <a:ext cx="1023574" cy="276999"/>
            </a:xfrm>
            <a:prstGeom prst="rect">
              <a:avLst/>
            </a:prstGeom>
            <a:noFill/>
          </p:spPr>
          <p:txBody>
            <a:bodyPr wrap="square" rtlCol="0">
              <a:spAutoFit/>
            </a:bodyPr>
            <a:lstStyle/>
            <a:p>
              <a:r>
                <a:rPr lang="en-US" sz="1200" dirty="0">
                  <a:solidFill>
                    <a:srgbClr val="A6FA8C"/>
                  </a:solidFill>
                  <a:latin typeface="Arial Narrow"/>
                  <a:ea typeface="+mn-ea"/>
                  <a:cs typeface="Arial Narrow"/>
                </a:rPr>
                <a:t>Primary Ops</a:t>
              </a:r>
            </a:p>
          </p:txBody>
        </p:sp>
        <p:sp>
          <p:nvSpPr>
            <p:cNvPr id="70" name="TextBox 69"/>
            <p:cNvSpPr txBox="1"/>
            <p:nvPr/>
          </p:nvSpPr>
          <p:spPr>
            <a:xfrm>
              <a:off x="475027" y="943430"/>
              <a:ext cx="1023574" cy="276999"/>
            </a:xfrm>
            <a:prstGeom prst="rect">
              <a:avLst/>
            </a:prstGeom>
            <a:noFill/>
          </p:spPr>
          <p:txBody>
            <a:bodyPr wrap="square" rtlCol="0">
              <a:spAutoFit/>
            </a:bodyPr>
            <a:lstStyle/>
            <a:p>
              <a:r>
                <a:rPr lang="en-US" sz="1200" dirty="0">
                  <a:solidFill>
                    <a:srgbClr val="B6EEFD"/>
                  </a:solidFill>
                  <a:latin typeface="Arial Narrow"/>
                  <a:ea typeface="+mn-ea"/>
                  <a:cs typeface="Arial Narrow"/>
                </a:rPr>
                <a:t>Extended Ops</a:t>
              </a:r>
            </a:p>
          </p:txBody>
        </p:sp>
      </p:grpSp>
      <p:sp>
        <p:nvSpPr>
          <p:cNvPr id="71" name="TextBox 70"/>
          <p:cNvSpPr txBox="1"/>
          <p:nvPr/>
        </p:nvSpPr>
        <p:spPr>
          <a:xfrm>
            <a:off x="327740" y="2367944"/>
            <a:ext cx="2540001" cy="1117229"/>
          </a:xfrm>
          <a:prstGeom prst="rect">
            <a:avLst/>
          </a:prstGeom>
          <a:noFill/>
        </p:spPr>
        <p:txBody>
          <a:bodyPr wrap="square" rtlCol="0">
            <a:spAutoFit/>
          </a:bodyPr>
          <a:lstStyle/>
          <a:p>
            <a:pPr>
              <a:lnSpc>
                <a:spcPct val="50000"/>
              </a:lnSpc>
            </a:pPr>
            <a:r>
              <a:rPr lang="en-US" sz="1400" dirty="0">
                <a:solidFill>
                  <a:prstClr val="white"/>
                </a:solidFill>
                <a:latin typeface="Arial Narrow"/>
                <a:ea typeface="+mn-ea"/>
                <a:cs typeface="Arial Narrow"/>
              </a:rPr>
              <a:t>Earth Science Instruments on ISS:</a:t>
            </a:r>
          </a:p>
          <a:p>
            <a:pPr>
              <a:lnSpc>
                <a:spcPct val="50000"/>
              </a:lnSpc>
            </a:pPr>
            <a:endParaRPr lang="en-US" sz="1400" dirty="0">
              <a:solidFill>
                <a:prstClr val="black"/>
              </a:solidFill>
              <a:latin typeface="Arial Narrow"/>
              <a:ea typeface="+mn-ea"/>
              <a:cs typeface="Arial Narrow"/>
            </a:endParaRPr>
          </a:p>
          <a:p>
            <a:pPr>
              <a:lnSpc>
                <a:spcPct val="110000"/>
              </a:lnSpc>
            </a:pPr>
            <a:r>
              <a:rPr lang="en-US" sz="1200" dirty="0" err="1">
                <a:solidFill>
                  <a:srgbClr val="9AFFA1"/>
                </a:solidFill>
                <a:latin typeface="Arial Narrow"/>
                <a:ea typeface="+mn-ea"/>
                <a:cs typeface="Arial Narrow"/>
              </a:rPr>
              <a:t>RapidScat</a:t>
            </a:r>
            <a:r>
              <a:rPr lang="en-US" sz="1200" dirty="0">
                <a:solidFill>
                  <a:srgbClr val="9AFFA1"/>
                </a:solidFill>
                <a:latin typeface="Arial Narrow"/>
                <a:ea typeface="+mn-ea"/>
                <a:cs typeface="Arial Narrow"/>
              </a:rPr>
              <a:t>, CATS,</a:t>
            </a:r>
          </a:p>
          <a:p>
            <a:pPr>
              <a:lnSpc>
                <a:spcPct val="110000"/>
              </a:lnSpc>
            </a:pPr>
            <a:r>
              <a:rPr lang="en-US" sz="1200" dirty="0">
                <a:solidFill>
                  <a:srgbClr val="F1A947"/>
                </a:solidFill>
                <a:latin typeface="Arial Narrow"/>
                <a:ea typeface="+mn-ea"/>
                <a:cs typeface="Arial Narrow"/>
              </a:rPr>
              <a:t>LIS, SAGE III (on ISS), TSIS-1, OCO-3, ECOSTRESS</a:t>
            </a:r>
            <a:r>
              <a:rPr lang="en-US" sz="1200" dirty="0">
                <a:solidFill>
                  <a:srgbClr val="E49E42"/>
                </a:solidFill>
                <a:latin typeface="Arial Narrow"/>
                <a:ea typeface="+mn-ea"/>
                <a:cs typeface="Arial Narrow"/>
              </a:rPr>
              <a:t>, </a:t>
            </a:r>
          </a:p>
          <a:p>
            <a:pPr>
              <a:lnSpc>
                <a:spcPct val="110000"/>
              </a:lnSpc>
            </a:pPr>
            <a:r>
              <a:rPr lang="en-US" sz="1200" dirty="0">
                <a:solidFill>
                  <a:srgbClr val="F5E952"/>
                </a:solidFill>
                <a:latin typeface="Arial Narrow"/>
                <a:ea typeface="+mn-ea"/>
                <a:cs typeface="Arial Narrow"/>
              </a:rPr>
              <a:t>GEDI, CLARREO-PF </a:t>
            </a:r>
          </a:p>
        </p:txBody>
      </p:sp>
      <p:sp>
        <p:nvSpPr>
          <p:cNvPr id="72" name="TextBox 71"/>
          <p:cNvSpPr txBox="1"/>
          <p:nvPr/>
        </p:nvSpPr>
        <p:spPr>
          <a:xfrm>
            <a:off x="327741" y="1872424"/>
            <a:ext cx="958333" cy="295466"/>
          </a:xfrm>
          <a:prstGeom prst="rect">
            <a:avLst/>
          </a:prstGeom>
          <a:noFill/>
        </p:spPr>
        <p:txBody>
          <a:bodyPr wrap="square" rtlCol="0">
            <a:spAutoFit/>
          </a:bodyPr>
          <a:lstStyle/>
          <a:p>
            <a:pPr>
              <a:lnSpc>
                <a:spcPct val="110000"/>
              </a:lnSpc>
            </a:pPr>
            <a:r>
              <a:rPr lang="en-US" sz="1200" dirty="0">
                <a:solidFill>
                  <a:srgbClr val="F5E952"/>
                </a:solidFill>
                <a:latin typeface="Arial Narrow"/>
                <a:ea typeface="+mn-ea"/>
                <a:cs typeface="Arial Narrow"/>
              </a:rPr>
              <a:t>Sentinel-6A/B</a:t>
            </a:r>
            <a:endParaRPr lang="en-US" sz="900" dirty="0">
              <a:solidFill>
                <a:srgbClr val="F5E952"/>
              </a:solidFill>
              <a:latin typeface="Arial Narrow"/>
              <a:ea typeface="+mn-ea"/>
              <a:cs typeface="Arial Narrow"/>
            </a:endParaRPr>
          </a:p>
        </p:txBody>
      </p:sp>
    </p:spTree>
    <p:extLst>
      <p:ext uri="{BB962C8B-B14F-4D97-AF65-F5344CB8AC3E}">
        <p14:creationId xmlns:p14="http://schemas.microsoft.com/office/powerpoint/2010/main" val="57708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endParaRPr lang="en-US"/>
          </a:p>
        </p:txBody>
      </p:sp>
      <p:sp>
        <p:nvSpPr>
          <p:cNvPr id="3" name="Content Placeholder 2"/>
          <p:cNvSpPr>
            <a:spLocks noGrp="1"/>
          </p:cNvSpPr>
          <p:nvPr>
            <p:ph sz="half" idx="2"/>
          </p:nvPr>
        </p:nvSpPr>
        <p:spPr/>
        <p:txBody>
          <a:bodyPr/>
          <a:lstStyle/>
          <a:p>
            <a:endParaRPr lang="en-US"/>
          </a:p>
        </p:txBody>
      </p:sp>
      <p:sp>
        <p:nvSpPr>
          <p:cNvPr id="4" name="Title 3"/>
          <p:cNvSpPr>
            <a:spLocks noGrp="1"/>
          </p:cNvSpPr>
          <p:nvPr>
            <p:ph type="title"/>
          </p:nvPr>
        </p:nvSpPr>
        <p:spPr/>
        <p:txBody>
          <a:bodyPr/>
          <a:lstStyle/>
          <a:p>
            <a:endParaRPr lang="en-US"/>
          </a:p>
        </p:txBody>
      </p:sp>
      <p:pic>
        <p:nvPicPr>
          <p:cNvPr id="5" name="Picture 4" descr="Background.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Landsat_9.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083823" y="330882"/>
            <a:ext cx="762000" cy="304800"/>
          </a:xfrm>
          <a:prstGeom prst="rect">
            <a:avLst/>
          </a:prstGeom>
        </p:spPr>
      </p:pic>
      <p:pic>
        <p:nvPicPr>
          <p:cNvPr id="7" name="Picture 6" descr="PACE.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15350" y="480120"/>
            <a:ext cx="408432" cy="432816"/>
          </a:xfrm>
          <a:prstGeom prst="rect">
            <a:avLst/>
          </a:prstGeom>
        </p:spPr>
      </p:pic>
      <p:pic>
        <p:nvPicPr>
          <p:cNvPr id="8" name="Picture 7" descr="NI-SAR.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167272" y="532725"/>
            <a:ext cx="341376" cy="585216"/>
          </a:xfrm>
          <a:prstGeom prst="rect">
            <a:avLst/>
          </a:prstGeom>
        </p:spPr>
      </p:pic>
      <p:pic>
        <p:nvPicPr>
          <p:cNvPr id="9" name="Picture 8" descr="SWOT.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481825" y="912936"/>
            <a:ext cx="560832" cy="377952"/>
          </a:xfrm>
          <a:prstGeom prst="rect">
            <a:avLst/>
          </a:prstGeom>
        </p:spPr>
      </p:pic>
      <p:pic>
        <p:nvPicPr>
          <p:cNvPr id="10" name="Picture 9" descr="TEMPO.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787480" y="1182148"/>
            <a:ext cx="749808" cy="310896"/>
          </a:xfrm>
          <a:prstGeom prst="rect">
            <a:avLst/>
          </a:prstGeom>
        </p:spPr>
      </p:pic>
      <p:pic>
        <p:nvPicPr>
          <p:cNvPr id="11" name="Picture 10" descr="JPSS-2.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141304" y="1270540"/>
            <a:ext cx="646176" cy="445008"/>
          </a:xfrm>
          <a:prstGeom prst="rect">
            <a:avLst/>
          </a:prstGeom>
        </p:spPr>
      </p:pic>
      <p:pic>
        <p:nvPicPr>
          <p:cNvPr id="12" name="Picture 11" descr="GRACE-FO.pn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708612" y="1511122"/>
            <a:ext cx="487680" cy="438912"/>
          </a:xfrm>
          <a:prstGeom prst="rect">
            <a:avLst/>
          </a:prstGeom>
        </p:spPr>
      </p:pic>
      <p:pic>
        <p:nvPicPr>
          <p:cNvPr id="13" name="Picture 12" descr="ICESat-2.png"/>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3978450" y="1716547"/>
            <a:ext cx="658368" cy="512064"/>
          </a:xfrm>
          <a:prstGeom prst="rect">
            <a:avLst/>
          </a:prstGeom>
        </p:spPr>
      </p:pic>
      <p:pic>
        <p:nvPicPr>
          <p:cNvPr id="14" name="Picture 13" descr="CYGNSS.png"/>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3131131" y="2169608"/>
            <a:ext cx="1042416" cy="304800"/>
          </a:xfrm>
          <a:prstGeom prst="rect">
            <a:avLst/>
          </a:prstGeom>
        </p:spPr>
      </p:pic>
      <p:pic>
        <p:nvPicPr>
          <p:cNvPr id="15" name="Picture 14" descr="ISS.png"/>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2745536" y="2515282"/>
            <a:ext cx="701040" cy="426720"/>
          </a:xfrm>
          <a:prstGeom prst="rect">
            <a:avLst/>
          </a:prstGeom>
        </p:spPr>
      </p:pic>
      <p:pic>
        <p:nvPicPr>
          <p:cNvPr id="16" name="Picture 15" descr="SORCE.png"/>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3391115" y="3098944"/>
            <a:ext cx="414528" cy="445008"/>
          </a:xfrm>
          <a:prstGeom prst="rect">
            <a:avLst/>
          </a:prstGeom>
        </p:spPr>
      </p:pic>
      <p:pic>
        <p:nvPicPr>
          <p:cNvPr id="17" name="Picture 16" descr="DSCOVR.png"/>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4226659" y="3292327"/>
            <a:ext cx="536448" cy="298704"/>
          </a:xfrm>
          <a:prstGeom prst="rect">
            <a:avLst/>
          </a:prstGeom>
        </p:spPr>
      </p:pic>
      <p:pic>
        <p:nvPicPr>
          <p:cNvPr id="18" name="Picture 17" descr="QuikSCAT.png"/>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5196292" y="3284812"/>
            <a:ext cx="347472" cy="402336"/>
          </a:xfrm>
          <a:prstGeom prst="rect">
            <a:avLst/>
          </a:prstGeom>
        </p:spPr>
      </p:pic>
      <p:pic>
        <p:nvPicPr>
          <p:cNvPr id="19" name="Picture 18" descr="EO-1.png"/>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5819428" y="3445306"/>
            <a:ext cx="475488" cy="426720"/>
          </a:xfrm>
          <a:prstGeom prst="rect">
            <a:avLst/>
          </a:prstGeom>
        </p:spPr>
      </p:pic>
      <p:pic>
        <p:nvPicPr>
          <p:cNvPr id="20" name="Picture 19" descr="Landsat-7.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89139" y="3664603"/>
            <a:ext cx="762000" cy="304800"/>
          </a:xfrm>
          <a:prstGeom prst="rect">
            <a:avLst/>
          </a:prstGeom>
        </p:spPr>
      </p:pic>
      <p:pic>
        <p:nvPicPr>
          <p:cNvPr id="21" name="Picture 20" descr="Terra.png"/>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3709584" y="3872026"/>
            <a:ext cx="609600" cy="390144"/>
          </a:xfrm>
          <a:prstGeom prst="rect">
            <a:avLst/>
          </a:prstGeom>
        </p:spPr>
      </p:pic>
      <p:pic>
        <p:nvPicPr>
          <p:cNvPr id="22" name="Picture 21" descr="SMAP.png"/>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2836574" y="3246817"/>
            <a:ext cx="627888" cy="865632"/>
          </a:xfrm>
          <a:prstGeom prst="rect">
            <a:avLst/>
          </a:prstGeom>
        </p:spPr>
      </p:pic>
      <p:pic>
        <p:nvPicPr>
          <p:cNvPr id="23" name="Picture 22" descr="Suomi NPP.png"/>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1820086" y="3732238"/>
            <a:ext cx="883920" cy="609600"/>
          </a:xfrm>
          <a:prstGeom prst="rect">
            <a:avLst/>
          </a:prstGeom>
        </p:spPr>
      </p:pic>
      <p:pic>
        <p:nvPicPr>
          <p:cNvPr id="24" name="Picture 23" descr="Aqua.png"/>
          <p:cNvPicPr>
            <a:picLocks noChangeAspect="1"/>
          </p:cNvPicPr>
          <p:nvPr/>
        </p:nvPicPr>
        <p:blipFill>
          <a:blip r:embed="rId20" cstate="email">
            <a:extLst>
              <a:ext uri="{28A0092B-C50C-407E-A947-70E740481C1C}">
                <a14:useLocalDpi xmlns:a14="http://schemas.microsoft.com/office/drawing/2010/main" val="0"/>
              </a:ext>
            </a:extLst>
          </a:blip>
          <a:stretch>
            <a:fillRect/>
          </a:stretch>
        </p:blipFill>
        <p:spPr>
          <a:xfrm>
            <a:off x="3185465" y="4195441"/>
            <a:ext cx="701040" cy="536448"/>
          </a:xfrm>
          <a:prstGeom prst="rect">
            <a:avLst/>
          </a:prstGeom>
        </p:spPr>
      </p:pic>
      <p:pic>
        <p:nvPicPr>
          <p:cNvPr id="25" name="Picture 24" descr="Cloudsat.png"/>
          <p:cNvPicPr>
            <a:picLocks noChangeAspect="1"/>
          </p:cNvPicPr>
          <p:nvPr/>
        </p:nvPicPr>
        <p:blipFill>
          <a:blip r:embed="rId21" cstate="email">
            <a:extLst>
              <a:ext uri="{28A0092B-C50C-407E-A947-70E740481C1C}">
                <a14:useLocalDpi xmlns:a14="http://schemas.microsoft.com/office/drawing/2010/main" val="0"/>
              </a:ext>
            </a:extLst>
          </a:blip>
          <a:stretch>
            <a:fillRect/>
          </a:stretch>
        </p:blipFill>
        <p:spPr>
          <a:xfrm>
            <a:off x="3275645" y="4857933"/>
            <a:ext cx="755904" cy="579120"/>
          </a:xfrm>
          <a:prstGeom prst="rect">
            <a:avLst/>
          </a:prstGeom>
        </p:spPr>
      </p:pic>
      <p:pic>
        <p:nvPicPr>
          <p:cNvPr id="26" name="Picture 25" descr="Landsat-8.png"/>
          <p:cNvPicPr>
            <a:picLocks noChangeAspect="1"/>
          </p:cNvPicPr>
          <p:nvPr/>
        </p:nvPicPr>
        <p:blipFill>
          <a:blip r:embed="rId22" cstate="email">
            <a:extLst>
              <a:ext uri="{28A0092B-C50C-407E-A947-70E740481C1C}">
                <a14:useLocalDpi xmlns:a14="http://schemas.microsoft.com/office/drawing/2010/main" val="0"/>
              </a:ext>
            </a:extLst>
          </a:blip>
          <a:stretch>
            <a:fillRect/>
          </a:stretch>
        </p:blipFill>
        <p:spPr>
          <a:xfrm>
            <a:off x="983602" y="4454521"/>
            <a:ext cx="1219200" cy="554736"/>
          </a:xfrm>
          <a:prstGeom prst="rect">
            <a:avLst/>
          </a:prstGeom>
        </p:spPr>
      </p:pic>
      <p:pic>
        <p:nvPicPr>
          <p:cNvPr id="27" name="Picture 26" descr="GPM.png"/>
          <p:cNvPicPr>
            <a:picLocks noChangeAspect="1"/>
          </p:cNvPicPr>
          <p:nvPr/>
        </p:nvPicPr>
        <p:blipFill>
          <a:blip r:embed="rId23" cstate="email">
            <a:extLst>
              <a:ext uri="{28A0092B-C50C-407E-A947-70E740481C1C}">
                <a14:useLocalDpi xmlns:a14="http://schemas.microsoft.com/office/drawing/2010/main" val="0"/>
              </a:ext>
            </a:extLst>
          </a:blip>
          <a:stretch>
            <a:fillRect/>
          </a:stretch>
        </p:blipFill>
        <p:spPr>
          <a:xfrm>
            <a:off x="654467" y="5080262"/>
            <a:ext cx="1652016" cy="810768"/>
          </a:xfrm>
          <a:prstGeom prst="rect">
            <a:avLst/>
          </a:prstGeom>
        </p:spPr>
      </p:pic>
      <p:pic>
        <p:nvPicPr>
          <p:cNvPr id="28" name="Picture 27" descr="OCO-2.png"/>
          <p:cNvPicPr>
            <a:picLocks noChangeAspect="1"/>
          </p:cNvPicPr>
          <p:nvPr/>
        </p:nvPicPr>
        <p:blipFill>
          <a:blip r:embed="rId24" cstate="email">
            <a:extLst>
              <a:ext uri="{28A0092B-C50C-407E-A947-70E740481C1C}">
                <a14:useLocalDpi xmlns:a14="http://schemas.microsoft.com/office/drawing/2010/main" val="0"/>
              </a:ext>
            </a:extLst>
          </a:blip>
          <a:stretch>
            <a:fillRect/>
          </a:stretch>
        </p:blipFill>
        <p:spPr>
          <a:xfrm>
            <a:off x="499500" y="6042324"/>
            <a:ext cx="2548128" cy="737616"/>
          </a:xfrm>
          <a:prstGeom prst="rect">
            <a:avLst/>
          </a:prstGeom>
        </p:spPr>
      </p:pic>
      <p:pic>
        <p:nvPicPr>
          <p:cNvPr id="29" name="Picture 28" descr="CALIPSO.png"/>
          <p:cNvPicPr>
            <a:picLocks noChangeAspect="1"/>
          </p:cNvPicPr>
          <p:nvPr/>
        </p:nvPicPr>
        <p:blipFill>
          <a:blip r:embed="rId25" cstate="email">
            <a:extLst>
              <a:ext uri="{28A0092B-C50C-407E-A947-70E740481C1C}">
                <a14:useLocalDpi xmlns:a14="http://schemas.microsoft.com/office/drawing/2010/main" val="0"/>
              </a:ext>
            </a:extLst>
          </a:blip>
          <a:stretch>
            <a:fillRect/>
          </a:stretch>
        </p:blipFill>
        <p:spPr>
          <a:xfrm>
            <a:off x="3865093" y="5133600"/>
            <a:ext cx="1018032" cy="938784"/>
          </a:xfrm>
          <a:prstGeom prst="rect">
            <a:avLst/>
          </a:prstGeom>
        </p:spPr>
      </p:pic>
      <p:pic>
        <p:nvPicPr>
          <p:cNvPr id="30" name="Picture 29" descr="Aura.png"/>
          <p:cNvPicPr>
            <a:picLocks noChangeAspect="1"/>
          </p:cNvPicPr>
          <p:nvPr/>
        </p:nvPicPr>
        <p:blipFill>
          <a:blip r:embed="rId26" cstate="email">
            <a:extLst>
              <a:ext uri="{28A0092B-C50C-407E-A947-70E740481C1C}">
                <a14:useLocalDpi xmlns:a14="http://schemas.microsoft.com/office/drawing/2010/main" val="0"/>
              </a:ext>
            </a:extLst>
          </a:blip>
          <a:stretch>
            <a:fillRect/>
          </a:stretch>
        </p:blipFill>
        <p:spPr>
          <a:xfrm>
            <a:off x="4799831" y="5599403"/>
            <a:ext cx="1158240" cy="719328"/>
          </a:xfrm>
          <a:prstGeom prst="rect">
            <a:avLst/>
          </a:prstGeom>
        </p:spPr>
      </p:pic>
      <p:pic>
        <p:nvPicPr>
          <p:cNvPr id="31" name="Picture 30" descr="GRACE.png"/>
          <p:cNvPicPr>
            <a:picLocks noChangeAspect="1"/>
          </p:cNvPicPr>
          <p:nvPr/>
        </p:nvPicPr>
        <p:blipFill>
          <a:blip r:embed="rId27" cstate="email">
            <a:extLst>
              <a:ext uri="{28A0092B-C50C-407E-A947-70E740481C1C}">
                <a14:useLocalDpi xmlns:a14="http://schemas.microsoft.com/office/drawing/2010/main" val="0"/>
              </a:ext>
            </a:extLst>
          </a:blip>
          <a:stretch>
            <a:fillRect/>
          </a:stretch>
        </p:blipFill>
        <p:spPr>
          <a:xfrm>
            <a:off x="5746647" y="6057354"/>
            <a:ext cx="768096" cy="499872"/>
          </a:xfrm>
          <a:prstGeom prst="rect">
            <a:avLst/>
          </a:prstGeom>
        </p:spPr>
      </p:pic>
      <p:pic>
        <p:nvPicPr>
          <p:cNvPr id="32" name="Picture 31" descr="OSTM_Jason-2.png"/>
          <p:cNvPicPr>
            <a:picLocks noChangeAspect="1"/>
          </p:cNvPicPr>
          <p:nvPr/>
        </p:nvPicPr>
        <p:blipFill>
          <a:blip r:embed="rId28" cstate="email">
            <a:extLst>
              <a:ext uri="{28A0092B-C50C-407E-A947-70E740481C1C}">
                <a14:useLocalDpi xmlns:a14="http://schemas.microsoft.com/office/drawing/2010/main" val="0"/>
              </a:ext>
            </a:extLst>
          </a:blip>
          <a:stretch>
            <a:fillRect/>
          </a:stretch>
        </p:blipFill>
        <p:spPr>
          <a:xfrm>
            <a:off x="6779546" y="6223995"/>
            <a:ext cx="865632" cy="591312"/>
          </a:xfrm>
          <a:prstGeom prst="rect">
            <a:avLst/>
          </a:prstGeom>
        </p:spPr>
      </p:pic>
      <p:sp>
        <p:nvSpPr>
          <p:cNvPr id="33" name="TextBox 32"/>
          <p:cNvSpPr txBox="1"/>
          <p:nvPr/>
        </p:nvSpPr>
        <p:spPr>
          <a:xfrm>
            <a:off x="8174584" y="640226"/>
            <a:ext cx="950851" cy="276999"/>
          </a:xfrm>
          <a:prstGeom prst="rect">
            <a:avLst/>
          </a:prstGeom>
          <a:noFill/>
        </p:spPr>
        <p:txBody>
          <a:bodyPr wrap="square" rtlCol="0">
            <a:spAutoFit/>
          </a:bodyPr>
          <a:lstStyle/>
          <a:p>
            <a:r>
              <a:rPr lang="en-US" sz="1200" dirty="0">
                <a:solidFill>
                  <a:srgbClr val="FDFD5F"/>
                </a:solidFill>
                <a:latin typeface="Arial Narrow"/>
                <a:ea typeface="+mn-ea"/>
                <a:cs typeface="Arial Narrow"/>
              </a:rPr>
              <a:t>Landsat 9</a:t>
            </a:r>
          </a:p>
        </p:txBody>
      </p:sp>
      <p:sp>
        <p:nvSpPr>
          <p:cNvPr id="34" name="TextBox 33"/>
          <p:cNvSpPr txBox="1"/>
          <p:nvPr/>
        </p:nvSpPr>
        <p:spPr>
          <a:xfrm>
            <a:off x="7681482" y="901716"/>
            <a:ext cx="950851" cy="276999"/>
          </a:xfrm>
          <a:prstGeom prst="rect">
            <a:avLst/>
          </a:prstGeom>
          <a:noFill/>
        </p:spPr>
        <p:txBody>
          <a:bodyPr wrap="square" rtlCol="0">
            <a:spAutoFit/>
          </a:bodyPr>
          <a:lstStyle/>
          <a:p>
            <a:r>
              <a:rPr lang="en-US" sz="1200" dirty="0">
                <a:solidFill>
                  <a:srgbClr val="FDFD5F"/>
                </a:solidFill>
                <a:latin typeface="Arial Narrow"/>
                <a:ea typeface="+mn-ea"/>
                <a:cs typeface="Arial Narrow"/>
              </a:rPr>
              <a:t>PACE</a:t>
            </a:r>
          </a:p>
        </p:txBody>
      </p:sp>
      <p:sp>
        <p:nvSpPr>
          <p:cNvPr id="35" name="TextBox 34"/>
          <p:cNvSpPr txBox="1"/>
          <p:nvPr/>
        </p:nvSpPr>
        <p:spPr>
          <a:xfrm>
            <a:off x="7214523" y="1072771"/>
            <a:ext cx="950851" cy="276999"/>
          </a:xfrm>
          <a:prstGeom prst="rect">
            <a:avLst/>
          </a:prstGeom>
          <a:noFill/>
        </p:spPr>
        <p:txBody>
          <a:bodyPr wrap="square" rtlCol="0">
            <a:spAutoFit/>
          </a:bodyPr>
          <a:lstStyle/>
          <a:p>
            <a:r>
              <a:rPr lang="en-US" sz="1200" dirty="0">
                <a:solidFill>
                  <a:srgbClr val="FDFD5F"/>
                </a:solidFill>
                <a:latin typeface="Arial Narrow"/>
                <a:ea typeface="+mn-ea"/>
                <a:cs typeface="Arial Narrow"/>
              </a:rPr>
              <a:t>NI-SAR</a:t>
            </a:r>
          </a:p>
        </p:txBody>
      </p:sp>
      <p:sp>
        <p:nvSpPr>
          <p:cNvPr id="36" name="TextBox 35"/>
          <p:cNvSpPr txBox="1"/>
          <p:nvPr/>
        </p:nvSpPr>
        <p:spPr>
          <a:xfrm>
            <a:off x="6806828" y="1258707"/>
            <a:ext cx="950851" cy="276999"/>
          </a:xfrm>
          <a:prstGeom prst="rect">
            <a:avLst/>
          </a:prstGeom>
          <a:noFill/>
        </p:spPr>
        <p:txBody>
          <a:bodyPr wrap="square" rtlCol="0">
            <a:spAutoFit/>
          </a:bodyPr>
          <a:lstStyle/>
          <a:p>
            <a:r>
              <a:rPr lang="en-US" sz="1200" dirty="0">
                <a:solidFill>
                  <a:srgbClr val="FDFD5F"/>
                </a:solidFill>
                <a:latin typeface="Arial Narrow"/>
                <a:ea typeface="+mn-ea"/>
                <a:cs typeface="Arial Narrow"/>
              </a:rPr>
              <a:t>SWOT</a:t>
            </a:r>
          </a:p>
        </p:txBody>
      </p:sp>
      <p:sp>
        <p:nvSpPr>
          <p:cNvPr id="37" name="TextBox 36"/>
          <p:cNvSpPr txBox="1"/>
          <p:nvPr/>
        </p:nvSpPr>
        <p:spPr>
          <a:xfrm>
            <a:off x="6331402" y="1450699"/>
            <a:ext cx="950851" cy="276999"/>
          </a:xfrm>
          <a:prstGeom prst="rect">
            <a:avLst/>
          </a:prstGeom>
          <a:noFill/>
        </p:spPr>
        <p:txBody>
          <a:bodyPr wrap="square" rtlCol="0">
            <a:spAutoFit/>
          </a:bodyPr>
          <a:lstStyle/>
          <a:p>
            <a:r>
              <a:rPr lang="en-US" sz="1200" dirty="0">
                <a:solidFill>
                  <a:srgbClr val="F1A947"/>
                </a:solidFill>
                <a:latin typeface="Arial Narrow"/>
                <a:ea typeface="+mn-ea"/>
                <a:cs typeface="Arial Narrow"/>
              </a:rPr>
              <a:t>TEMPO</a:t>
            </a:r>
          </a:p>
        </p:txBody>
      </p:sp>
      <p:sp>
        <p:nvSpPr>
          <p:cNvPr id="38" name="TextBox 37"/>
          <p:cNvSpPr txBox="1"/>
          <p:nvPr/>
        </p:nvSpPr>
        <p:spPr>
          <a:xfrm>
            <a:off x="5560698" y="1626359"/>
            <a:ext cx="1185703" cy="461665"/>
          </a:xfrm>
          <a:prstGeom prst="rect">
            <a:avLst/>
          </a:prstGeom>
          <a:noFill/>
        </p:spPr>
        <p:txBody>
          <a:bodyPr wrap="square" rtlCol="0">
            <a:spAutoFit/>
          </a:bodyPr>
          <a:lstStyle/>
          <a:p>
            <a:r>
              <a:rPr lang="en-US" sz="1200" dirty="0">
                <a:solidFill>
                  <a:srgbClr val="F1A947"/>
                </a:solidFill>
                <a:latin typeface="Arial Narrow"/>
                <a:ea typeface="+mn-ea"/>
                <a:cs typeface="Arial Narrow"/>
              </a:rPr>
              <a:t>JPSS-2 </a:t>
            </a:r>
            <a:r>
              <a:rPr lang="en-US" sz="1000" dirty="0">
                <a:solidFill>
                  <a:srgbClr val="F1A947"/>
                </a:solidFill>
                <a:latin typeface="Arial Narrow"/>
                <a:ea typeface="+mn-ea"/>
                <a:cs typeface="Arial Narrow"/>
              </a:rPr>
              <a:t>(NOAA)</a:t>
            </a:r>
          </a:p>
          <a:p>
            <a:r>
              <a:rPr lang="en-US" sz="1200" dirty="0">
                <a:solidFill>
                  <a:srgbClr val="F1A947"/>
                </a:solidFill>
                <a:latin typeface="Arial Narrow"/>
                <a:ea typeface="+mn-ea"/>
                <a:cs typeface="Arial Narrow"/>
              </a:rPr>
              <a:t>RBI, OMPS-Limb</a:t>
            </a:r>
          </a:p>
        </p:txBody>
      </p:sp>
      <p:sp>
        <p:nvSpPr>
          <p:cNvPr id="39" name="TextBox 38"/>
          <p:cNvSpPr txBox="1"/>
          <p:nvPr/>
        </p:nvSpPr>
        <p:spPr>
          <a:xfrm>
            <a:off x="4808298" y="1988773"/>
            <a:ext cx="1185703" cy="276999"/>
          </a:xfrm>
          <a:prstGeom prst="rect">
            <a:avLst/>
          </a:prstGeom>
          <a:noFill/>
        </p:spPr>
        <p:txBody>
          <a:bodyPr wrap="square" rtlCol="0">
            <a:spAutoFit/>
          </a:bodyPr>
          <a:lstStyle/>
          <a:p>
            <a:r>
              <a:rPr lang="en-US" sz="1200" dirty="0">
                <a:solidFill>
                  <a:srgbClr val="F1A947"/>
                </a:solidFill>
                <a:latin typeface="Arial Narrow"/>
                <a:ea typeface="+mn-ea"/>
                <a:cs typeface="Arial Narrow"/>
              </a:rPr>
              <a:t>GRACE-FO (2)</a:t>
            </a:r>
          </a:p>
        </p:txBody>
      </p:sp>
      <p:sp>
        <p:nvSpPr>
          <p:cNvPr id="40" name="TextBox 39"/>
          <p:cNvSpPr txBox="1"/>
          <p:nvPr/>
        </p:nvSpPr>
        <p:spPr>
          <a:xfrm>
            <a:off x="4356107" y="2220144"/>
            <a:ext cx="1185703" cy="276999"/>
          </a:xfrm>
          <a:prstGeom prst="rect">
            <a:avLst/>
          </a:prstGeom>
          <a:noFill/>
        </p:spPr>
        <p:txBody>
          <a:bodyPr wrap="square" rtlCol="0">
            <a:spAutoFit/>
          </a:bodyPr>
          <a:lstStyle/>
          <a:p>
            <a:r>
              <a:rPr lang="en-US" sz="1200" dirty="0">
                <a:solidFill>
                  <a:srgbClr val="F1A947"/>
                </a:solidFill>
                <a:latin typeface="Arial Narrow"/>
                <a:ea typeface="+mn-ea"/>
                <a:cs typeface="Arial Narrow"/>
              </a:rPr>
              <a:t>ICESat-2</a:t>
            </a:r>
          </a:p>
        </p:txBody>
      </p:sp>
      <p:sp>
        <p:nvSpPr>
          <p:cNvPr id="41" name="TextBox 40"/>
          <p:cNvSpPr txBox="1"/>
          <p:nvPr/>
        </p:nvSpPr>
        <p:spPr>
          <a:xfrm>
            <a:off x="3763255" y="2436051"/>
            <a:ext cx="1185703" cy="276999"/>
          </a:xfrm>
          <a:prstGeom prst="rect">
            <a:avLst/>
          </a:prstGeom>
          <a:noFill/>
        </p:spPr>
        <p:txBody>
          <a:bodyPr wrap="square" rtlCol="0">
            <a:spAutoFit/>
          </a:bodyPr>
          <a:lstStyle/>
          <a:p>
            <a:r>
              <a:rPr lang="en-US" sz="1200" dirty="0">
                <a:solidFill>
                  <a:srgbClr val="F1A947"/>
                </a:solidFill>
                <a:latin typeface="Arial Narrow"/>
                <a:ea typeface="+mn-ea"/>
                <a:cs typeface="Arial Narrow"/>
              </a:rPr>
              <a:t>CYGNSS</a:t>
            </a:r>
          </a:p>
        </p:txBody>
      </p:sp>
      <p:sp>
        <p:nvSpPr>
          <p:cNvPr id="42" name="TextBox 41"/>
          <p:cNvSpPr txBox="1"/>
          <p:nvPr/>
        </p:nvSpPr>
        <p:spPr>
          <a:xfrm>
            <a:off x="3326329" y="2652115"/>
            <a:ext cx="394591" cy="276999"/>
          </a:xfrm>
          <a:prstGeom prst="rect">
            <a:avLst/>
          </a:prstGeom>
          <a:noFill/>
        </p:spPr>
        <p:txBody>
          <a:bodyPr wrap="square" rtlCol="0">
            <a:spAutoFit/>
          </a:bodyPr>
          <a:lstStyle/>
          <a:p>
            <a:r>
              <a:rPr lang="en-US" sz="1200" dirty="0">
                <a:solidFill>
                  <a:srgbClr val="A6FA8C"/>
                </a:solidFill>
                <a:latin typeface="Arial Narrow"/>
                <a:ea typeface="+mn-ea"/>
                <a:cs typeface="Arial Narrow"/>
              </a:rPr>
              <a:t>ISS</a:t>
            </a:r>
          </a:p>
        </p:txBody>
      </p:sp>
      <p:sp>
        <p:nvSpPr>
          <p:cNvPr id="43" name="TextBox 42"/>
          <p:cNvSpPr txBox="1"/>
          <p:nvPr/>
        </p:nvSpPr>
        <p:spPr>
          <a:xfrm>
            <a:off x="3609184" y="2781595"/>
            <a:ext cx="1139404" cy="461665"/>
          </a:xfrm>
          <a:prstGeom prst="rect">
            <a:avLst/>
          </a:prstGeom>
          <a:noFill/>
        </p:spPr>
        <p:txBody>
          <a:bodyPr wrap="square" rtlCol="0">
            <a:spAutoFit/>
          </a:bodyPr>
          <a:lstStyle/>
          <a:p>
            <a:r>
              <a:rPr lang="en-US" sz="1200" dirty="0">
                <a:solidFill>
                  <a:srgbClr val="B6EEFD"/>
                </a:solidFill>
                <a:latin typeface="Arial Narrow"/>
                <a:ea typeface="+mn-ea"/>
                <a:cs typeface="Arial Narrow"/>
              </a:rPr>
              <a:t>SORCE,</a:t>
            </a:r>
          </a:p>
          <a:p>
            <a:r>
              <a:rPr lang="en-US" sz="1200" dirty="0">
                <a:solidFill>
                  <a:srgbClr val="A6FA8C"/>
                </a:solidFill>
                <a:latin typeface="Arial Narrow"/>
                <a:ea typeface="+mn-ea"/>
                <a:cs typeface="Arial Narrow"/>
              </a:rPr>
              <a:t>TCTE </a:t>
            </a:r>
            <a:r>
              <a:rPr lang="en-US" sz="1000" dirty="0">
                <a:solidFill>
                  <a:srgbClr val="A6FA8C"/>
                </a:solidFill>
                <a:latin typeface="Arial Narrow"/>
                <a:ea typeface="+mn-ea"/>
                <a:cs typeface="Arial Narrow"/>
              </a:rPr>
              <a:t>(NOAA)</a:t>
            </a:r>
          </a:p>
        </p:txBody>
      </p:sp>
      <p:sp>
        <p:nvSpPr>
          <p:cNvPr id="44" name="TextBox 43"/>
          <p:cNvSpPr txBox="1"/>
          <p:nvPr/>
        </p:nvSpPr>
        <p:spPr>
          <a:xfrm>
            <a:off x="4433610" y="2841165"/>
            <a:ext cx="1513496" cy="430887"/>
          </a:xfrm>
          <a:prstGeom prst="rect">
            <a:avLst/>
          </a:prstGeom>
          <a:noFill/>
        </p:spPr>
        <p:txBody>
          <a:bodyPr wrap="square" rtlCol="0">
            <a:spAutoFit/>
          </a:bodyPr>
          <a:lstStyle/>
          <a:p>
            <a:r>
              <a:rPr lang="en-US" sz="1200" dirty="0">
                <a:solidFill>
                  <a:srgbClr val="A6FA8C"/>
                </a:solidFill>
                <a:latin typeface="Arial Narrow"/>
                <a:ea typeface="+mn-ea"/>
                <a:cs typeface="Arial Narrow"/>
              </a:rPr>
              <a:t>NISTAR, EPIC</a:t>
            </a:r>
          </a:p>
          <a:p>
            <a:r>
              <a:rPr lang="en-US" sz="1000" dirty="0">
                <a:solidFill>
                  <a:srgbClr val="A6FA8C"/>
                </a:solidFill>
                <a:latin typeface="Arial Narrow"/>
                <a:ea typeface="+mn-ea"/>
                <a:cs typeface="Arial Narrow"/>
              </a:rPr>
              <a:t>(NOAA’S DSCOVR)</a:t>
            </a:r>
          </a:p>
        </p:txBody>
      </p:sp>
      <p:sp>
        <p:nvSpPr>
          <p:cNvPr id="45" name="TextBox 44"/>
          <p:cNvSpPr txBox="1"/>
          <p:nvPr/>
        </p:nvSpPr>
        <p:spPr>
          <a:xfrm>
            <a:off x="5399825" y="3140556"/>
            <a:ext cx="1513496" cy="276999"/>
          </a:xfrm>
          <a:prstGeom prst="rect">
            <a:avLst/>
          </a:prstGeom>
          <a:noFill/>
        </p:spPr>
        <p:txBody>
          <a:bodyPr wrap="square" rtlCol="0">
            <a:spAutoFit/>
          </a:bodyPr>
          <a:lstStyle/>
          <a:p>
            <a:r>
              <a:rPr lang="en-US" sz="1200" dirty="0" err="1">
                <a:solidFill>
                  <a:srgbClr val="B6EEFD"/>
                </a:solidFill>
                <a:latin typeface="Arial Narrow"/>
                <a:ea typeface="+mn-ea"/>
                <a:cs typeface="Arial Narrow"/>
              </a:rPr>
              <a:t>QuikSCAT</a:t>
            </a:r>
            <a:endParaRPr lang="en-US" sz="1000" dirty="0">
              <a:solidFill>
                <a:srgbClr val="A6FA8C"/>
              </a:solidFill>
              <a:latin typeface="Arial Narrow"/>
              <a:ea typeface="+mn-ea"/>
              <a:cs typeface="Arial Narrow"/>
            </a:endParaRPr>
          </a:p>
        </p:txBody>
      </p:sp>
      <p:sp>
        <p:nvSpPr>
          <p:cNvPr id="46" name="TextBox 45"/>
          <p:cNvSpPr txBox="1"/>
          <p:nvPr/>
        </p:nvSpPr>
        <p:spPr>
          <a:xfrm>
            <a:off x="5684093" y="3796570"/>
            <a:ext cx="630375" cy="276999"/>
          </a:xfrm>
          <a:prstGeom prst="rect">
            <a:avLst/>
          </a:prstGeom>
          <a:noFill/>
        </p:spPr>
        <p:txBody>
          <a:bodyPr wrap="square" rtlCol="0">
            <a:spAutoFit/>
          </a:bodyPr>
          <a:lstStyle/>
          <a:p>
            <a:r>
              <a:rPr lang="en-US" sz="1200" dirty="0">
                <a:solidFill>
                  <a:srgbClr val="B6EEFD"/>
                </a:solidFill>
                <a:latin typeface="Arial Narrow"/>
                <a:ea typeface="+mn-ea"/>
                <a:cs typeface="Arial Narrow"/>
              </a:rPr>
              <a:t>EO-1</a:t>
            </a:r>
            <a:endParaRPr lang="en-US" sz="1000" dirty="0">
              <a:solidFill>
                <a:srgbClr val="A6FA8C"/>
              </a:solidFill>
              <a:latin typeface="Arial Narrow"/>
              <a:ea typeface="+mn-ea"/>
              <a:cs typeface="Arial Narrow"/>
            </a:endParaRPr>
          </a:p>
        </p:txBody>
      </p:sp>
      <p:sp>
        <p:nvSpPr>
          <p:cNvPr id="47" name="TextBox 46"/>
          <p:cNvSpPr txBox="1"/>
          <p:nvPr/>
        </p:nvSpPr>
        <p:spPr>
          <a:xfrm>
            <a:off x="4786414" y="3910134"/>
            <a:ext cx="1009533" cy="430887"/>
          </a:xfrm>
          <a:prstGeom prst="rect">
            <a:avLst/>
          </a:prstGeom>
          <a:noFill/>
        </p:spPr>
        <p:txBody>
          <a:bodyPr wrap="square" rtlCol="0">
            <a:spAutoFit/>
          </a:bodyPr>
          <a:lstStyle/>
          <a:p>
            <a:r>
              <a:rPr lang="en-US" sz="1200" dirty="0">
                <a:solidFill>
                  <a:srgbClr val="B6EEFD"/>
                </a:solidFill>
                <a:latin typeface="Arial Narrow"/>
                <a:ea typeface="+mn-ea"/>
                <a:cs typeface="Arial Narrow"/>
              </a:rPr>
              <a:t>Landsat 7</a:t>
            </a:r>
          </a:p>
          <a:p>
            <a:r>
              <a:rPr lang="en-US" sz="1000" dirty="0">
                <a:solidFill>
                  <a:srgbClr val="B6EEFD"/>
                </a:solidFill>
                <a:latin typeface="Arial Narrow"/>
                <a:ea typeface="+mn-ea"/>
                <a:cs typeface="Arial Narrow"/>
              </a:rPr>
              <a:t>(USGS)</a:t>
            </a:r>
            <a:endParaRPr lang="en-US" sz="1000" dirty="0">
              <a:solidFill>
                <a:srgbClr val="A6FA8C"/>
              </a:solidFill>
              <a:latin typeface="Arial Narrow"/>
              <a:ea typeface="+mn-ea"/>
              <a:cs typeface="Arial Narrow"/>
            </a:endParaRPr>
          </a:p>
        </p:txBody>
      </p:sp>
      <p:sp>
        <p:nvSpPr>
          <p:cNvPr id="48" name="TextBox 47"/>
          <p:cNvSpPr txBox="1"/>
          <p:nvPr/>
        </p:nvSpPr>
        <p:spPr>
          <a:xfrm>
            <a:off x="4027823" y="4124623"/>
            <a:ext cx="599655" cy="276999"/>
          </a:xfrm>
          <a:prstGeom prst="rect">
            <a:avLst/>
          </a:prstGeom>
          <a:noFill/>
        </p:spPr>
        <p:txBody>
          <a:bodyPr wrap="square" rtlCol="0">
            <a:spAutoFit/>
          </a:bodyPr>
          <a:lstStyle/>
          <a:p>
            <a:r>
              <a:rPr lang="en-US" sz="1200" dirty="0">
                <a:solidFill>
                  <a:srgbClr val="B6EEFD"/>
                </a:solidFill>
                <a:latin typeface="Arial Narrow"/>
                <a:ea typeface="+mn-ea"/>
                <a:cs typeface="Arial Narrow"/>
              </a:rPr>
              <a:t>Terra</a:t>
            </a:r>
            <a:endParaRPr lang="en-US" sz="1000" dirty="0">
              <a:solidFill>
                <a:srgbClr val="A6FA8C"/>
              </a:solidFill>
              <a:latin typeface="Arial Narrow"/>
              <a:ea typeface="+mn-ea"/>
              <a:cs typeface="Arial Narrow"/>
            </a:endParaRPr>
          </a:p>
        </p:txBody>
      </p:sp>
      <p:sp>
        <p:nvSpPr>
          <p:cNvPr id="49" name="TextBox 48"/>
          <p:cNvSpPr txBox="1"/>
          <p:nvPr/>
        </p:nvSpPr>
        <p:spPr>
          <a:xfrm>
            <a:off x="3638300" y="4420533"/>
            <a:ext cx="599655" cy="276999"/>
          </a:xfrm>
          <a:prstGeom prst="rect">
            <a:avLst/>
          </a:prstGeom>
          <a:noFill/>
        </p:spPr>
        <p:txBody>
          <a:bodyPr wrap="square" rtlCol="0">
            <a:spAutoFit/>
          </a:bodyPr>
          <a:lstStyle/>
          <a:p>
            <a:r>
              <a:rPr lang="en-US" sz="1200" dirty="0">
                <a:solidFill>
                  <a:srgbClr val="B6EEFD"/>
                </a:solidFill>
                <a:latin typeface="Arial Narrow"/>
                <a:ea typeface="+mn-ea"/>
                <a:cs typeface="Arial Narrow"/>
              </a:rPr>
              <a:t>Aqua</a:t>
            </a:r>
            <a:endParaRPr lang="en-US" sz="1000" dirty="0">
              <a:solidFill>
                <a:srgbClr val="A6FA8C"/>
              </a:solidFill>
              <a:latin typeface="Arial Narrow"/>
              <a:ea typeface="+mn-ea"/>
              <a:cs typeface="Arial Narrow"/>
            </a:endParaRPr>
          </a:p>
        </p:txBody>
      </p:sp>
      <p:sp>
        <p:nvSpPr>
          <p:cNvPr id="50" name="TextBox 49"/>
          <p:cNvSpPr txBox="1"/>
          <p:nvPr/>
        </p:nvSpPr>
        <p:spPr>
          <a:xfrm>
            <a:off x="3940638" y="4731516"/>
            <a:ext cx="735590" cy="276999"/>
          </a:xfrm>
          <a:prstGeom prst="rect">
            <a:avLst/>
          </a:prstGeom>
          <a:noFill/>
        </p:spPr>
        <p:txBody>
          <a:bodyPr wrap="square" rtlCol="0">
            <a:spAutoFit/>
          </a:bodyPr>
          <a:lstStyle/>
          <a:p>
            <a:r>
              <a:rPr lang="en-US" sz="1200" dirty="0" err="1">
                <a:solidFill>
                  <a:srgbClr val="B6EEFD"/>
                </a:solidFill>
                <a:latin typeface="Arial Narrow"/>
                <a:ea typeface="+mn-ea"/>
                <a:cs typeface="Arial Narrow"/>
              </a:rPr>
              <a:t>CloudSat</a:t>
            </a:r>
            <a:endParaRPr lang="en-US" sz="1000" dirty="0">
              <a:solidFill>
                <a:srgbClr val="A6FA8C"/>
              </a:solidFill>
              <a:latin typeface="Arial Narrow"/>
              <a:ea typeface="+mn-ea"/>
              <a:cs typeface="Arial Narrow"/>
            </a:endParaRPr>
          </a:p>
        </p:txBody>
      </p:sp>
      <p:sp>
        <p:nvSpPr>
          <p:cNvPr id="51" name="TextBox 50"/>
          <p:cNvSpPr txBox="1"/>
          <p:nvPr/>
        </p:nvSpPr>
        <p:spPr>
          <a:xfrm>
            <a:off x="4851081" y="5104195"/>
            <a:ext cx="735590" cy="276999"/>
          </a:xfrm>
          <a:prstGeom prst="rect">
            <a:avLst/>
          </a:prstGeom>
          <a:noFill/>
        </p:spPr>
        <p:txBody>
          <a:bodyPr wrap="square" rtlCol="0">
            <a:spAutoFit/>
          </a:bodyPr>
          <a:lstStyle/>
          <a:p>
            <a:r>
              <a:rPr lang="en-US" sz="1200" dirty="0">
                <a:solidFill>
                  <a:srgbClr val="B6EEFD"/>
                </a:solidFill>
                <a:latin typeface="Arial Narrow"/>
                <a:ea typeface="+mn-ea"/>
                <a:cs typeface="Arial Narrow"/>
              </a:rPr>
              <a:t>CALIPSO</a:t>
            </a:r>
            <a:endParaRPr lang="en-US" sz="1000" dirty="0">
              <a:solidFill>
                <a:srgbClr val="A6FA8C"/>
              </a:solidFill>
              <a:latin typeface="Arial Narrow"/>
              <a:ea typeface="+mn-ea"/>
              <a:cs typeface="Arial Narrow"/>
            </a:endParaRPr>
          </a:p>
        </p:txBody>
      </p:sp>
      <p:sp>
        <p:nvSpPr>
          <p:cNvPr id="52" name="TextBox 51"/>
          <p:cNvSpPr txBox="1"/>
          <p:nvPr/>
        </p:nvSpPr>
        <p:spPr>
          <a:xfrm>
            <a:off x="5419284" y="5453987"/>
            <a:ext cx="735590" cy="276999"/>
          </a:xfrm>
          <a:prstGeom prst="rect">
            <a:avLst/>
          </a:prstGeom>
          <a:noFill/>
        </p:spPr>
        <p:txBody>
          <a:bodyPr wrap="square" rtlCol="0">
            <a:spAutoFit/>
          </a:bodyPr>
          <a:lstStyle/>
          <a:p>
            <a:r>
              <a:rPr lang="en-US" sz="1200" dirty="0">
                <a:solidFill>
                  <a:srgbClr val="B6EEFD"/>
                </a:solidFill>
                <a:latin typeface="Arial Narrow"/>
                <a:ea typeface="+mn-ea"/>
                <a:cs typeface="Arial Narrow"/>
              </a:rPr>
              <a:t>Aura</a:t>
            </a:r>
            <a:endParaRPr lang="en-US" sz="1000" dirty="0">
              <a:solidFill>
                <a:srgbClr val="A6FA8C"/>
              </a:solidFill>
              <a:latin typeface="Arial Narrow"/>
              <a:ea typeface="+mn-ea"/>
              <a:cs typeface="Arial Narrow"/>
            </a:endParaRPr>
          </a:p>
        </p:txBody>
      </p:sp>
      <p:sp>
        <p:nvSpPr>
          <p:cNvPr id="53" name="TextBox 52"/>
          <p:cNvSpPr txBox="1"/>
          <p:nvPr/>
        </p:nvSpPr>
        <p:spPr>
          <a:xfrm>
            <a:off x="2868508" y="4014606"/>
            <a:ext cx="678802" cy="276999"/>
          </a:xfrm>
          <a:prstGeom prst="rect">
            <a:avLst/>
          </a:prstGeom>
          <a:noFill/>
        </p:spPr>
        <p:txBody>
          <a:bodyPr wrap="square" rtlCol="0">
            <a:spAutoFit/>
          </a:bodyPr>
          <a:lstStyle/>
          <a:p>
            <a:r>
              <a:rPr lang="en-US" sz="1200" dirty="0">
                <a:solidFill>
                  <a:srgbClr val="A6FA8C"/>
                </a:solidFill>
                <a:latin typeface="Arial Narrow"/>
                <a:ea typeface="+mn-ea"/>
                <a:cs typeface="Arial Narrow"/>
              </a:rPr>
              <a:t>SMAP</a:t>
            </a:r>
            <a:endParaRPr lang="en-US" sz="1000" dirty="0">
              <a:solidFill>
                <a:srgbClr val="A6FA8C"/>
              </a:solidFill>
              <a:latin typeface="Arial Narrow"/>
              <a:ea typeface="+mn-ea"/>
              <a:cs typeface="Arial Narrow"/>
            </a:endParaRPr>
          </a:p>
        </p:txBody>
      </p:sp>
      <p:sp>
        <p:nvSpPr>
          <p:cNvPr id="54" name="TextBox 53"/>
          <p:cNvSpPr txBox="1"/>
          <p:nvPr/>
        </p:nvSpPr>
        <p:spPr>
          <a:xfrm>
            <a:off x="2278662" y="4309096"/>
            <a:ext cx="1053896" cy="430887"/>
          </a:xfrm>
          <a:prstGeom prst="rect">
            <a:avLst/>
          </a:prstGeom>
          <a:noFill/>
        </p:spPr>
        <p:txBody>
          <a:bodyPr wrap="square" rtlCol="0">
            <a:spAutoFit/>
          </a:bodyPr>
          <a:lstStyle/>
          <a:p>
            <a:r>
              <a:rPr lang="en-US" sz="1200" dirty="0" err="1">
                <a:solidFill>
                  <a:srgbClr val="A6FA8C"/>
                </a:solidFill>
                <a:latin typeface="Arial Narrow"/>
                <a:ea typeface="+mn-ea"/>
                <a:cs typeface="Arial Narrow"/>
              </a:rPr>
              <a:t>Suomi</a:t>
            </a:r>
            <a:r>
              <a:rPr lang="en-US" sz="1200" dirty="0">
                <a:solidFill>
                  <a:srgbClr val="A6FA8C"/>
                </a:solidFill>
                <a:latin typeface="Arial Narrow"/>
                <a:ea typeface="+mn-ea"/>
                <a:cs typeface="Arial Narrow"/>
              </a:rPr>
              <a:t> NPP </a:t>
            </a:r>
            <a:r>
              <a:rPr lang="en-US" sz="1000" dirty="0">
                <a:solidFill>
                  <a:srgbClr val="A6FA8C"/>
                </a:solidFill>
                <a:latin typeface="Arial Narrow"/>
                <a:ea typeface="+mn-ea"/>
                <a:cs typeface="Arial Narrow"/>
              </a:rPr>
              <a:t>(NOAA)</a:t>
            </a:r>
          </a:p>
        </p:txBody>
      </p:sp>
      <p:sp>
        <p:nvSpPr>
          <p:cNvPr id="55" name="TextBox 54"/>
          <p:cNvSpPr txBox="1"/>
          <p:nvPr/>
        </p:nvSpPr>
        <p:spPr>
          <a:xfrm>
            <a:off x="2178839" y="4807131"/>
            <a:ext cx="1053896" cy="430887"/>
          </a:xfrm>
          <a:prstGeom prst="rect">
            <a:avLst/>
          </a:prstGeom>
          <a:noFill/>
        </p:spPr>
        <p:txBody>
          <a:bodyPr wrap="square" rtlCol="0">
            <a:spAutoFit/>
          </a:bodyPr>
          <a:lstStyle/>
          <a:p>
            <a:r>
              <a:rPr lang="en-US" sz="1200" dirty="0">
                <a:solidFill>
                  <a:srgbClr val="A6FA8C"/>
                </a:solidFill>
                <a:latin typeface="Arial Narrow"/>
                <a:ea typeface="+mn-ea"/>
                <a:cs typeface="Arial Narrow"/>
              </a:rPr>
              <a:t>Landsat 8</a:t>
            </a:r>
          </a:p>
          <a:p>
            <a:r>
              <a:rPr lang="en-US" sz="1000" dirty="0">
                <a:solidFill>
                  <a:srgbClr val="A6FA8C"/>
                </a:solidFill>
                <a:latin typeface="Arial Narrow"/>
                <a:ea typeface="+mn-ea"/>
                <a:cs typeface="Arial Narrow"/>
              </a:rPr>
              <a:t>(USGS)</a:t>
            </a:r>
          </a:p>
        </p:txBody>
      </p:sp>
      <p:sp>
        <p:nvSpPr>
          <p:cNvPr id="56" name="TextBox 55"/>
          <p:cNvSpPr txBox="1"/>
          <p:nvPr/>
        </p:nvSpPr>
        <p:spPr>
          <a:xfrm>
            <a:off x="2275758" y="5462454"/>
            <a:ext cx="526948" cy="276999"/>
          </a:xfrm>
          <a:prstGeom prst="rect">
            <a:avLst/>
          </a:prstGeom>
          <a:noFill/>
        </p:spPr>
        <p:txBody>
          <a:bodyPr wrap="square" rtlCol="0">
            <a:spAutoFit/>
          </a:bodyPr>
          <a:lstStyle/>
          <a:p>
            <a:r>
              <a:rPr lang="en-US" sz="1200" dirty="0">
                <a:solidFill>
                  <a:srgbClr val="A6FA8C"/>
                </a:solidFill>
                <a:latin typeface="Arial Narrow"/>
                <a:ea typeface="+mn-ea"/>
                <a:cs typeface="Arial Narrow"/>
              </a:rPr>
              <a:t>GPM</a:t>
            </a:r>
            <a:endParaRPr lang="en-US" sz="1000" dirty="0">
              <a:solidFill>
                <a:srgbClr val="A6FA8C"/>
              </a:solidFill>
              <a:latin typeface="Arial Narrow"/>
              <a:ea typeface="+mn-ea"/>
              <a:cs typeface="Arial Narrow"/>
            </a:endParaRPr>
          </a:p>
        </p:txBody>
      </p:sp>
      <p:sp>
        <p:nvSpPr>
          <p:cNvPr id="57" name="TextBox 56"/>
          <p:cNvSpPr txBox="1"/>
          <p:nvPr/>
        </p:nvSpPr>
        <p:spPr>
          <a:xfrm>
            <a:off x="2828107" y="6188698"/>
            <a:ext cx="599665" cy="276999"/>
          </a:xfrm>
          <a:prstGeom prst="rect">
            <a:avLst/>
          </a:prstGeom>
          <a:noFill/>
        </p:spPr>
        <p:txBody>
          <a:bodyPr wrap="square" rtlCol="0">
            <a:spAutoFit/>
          </a:bodyPr>
          <a:lstStyle/>
          <a:p>
            <a:r>
              <a:rPr lang="en-US" sz="1200" dirty="0">
                <a:solidFill>
                  <a:srgbClr val="A6FA8C"/>
                </a:solidFill>
                <a:latin typeface="Arial Narrow"/>
                <a:ea typeface="+mn-ea"/>
                <a:cs typeface="Arial Narrow"/>
              </a:rPr>
              <a:t>OCO-2</a:t>
            </a:r>
            <a:endParaRPr lang="en-US" sz="1000" dirty="0">
              <a:solidFill>
                <a:srgbClr val="A6FA8C"/>
              </a:solidFill>
              <a:latin typeface="Arial Narrow"/>
              <a:ea typeface="+mn-ea"/>
              <a:cs typeface="Arial Narrow"/>
            </a:endParaRPr>
          </a:p>
        </p:txBody>
      </p:sp>
      <p:sp>
        <p:nvSpPr>
          <p:cNvPr id="58" name="TextBox 57"/>
          <p:cNvSpPr txBox="1"/>
          <p:nvPr/>
        </p:nvSpPr>
        <p:spPr>
          <a:xfrm>
            <a:off x="6023924" y="5746525"/>
            <a:ext cx="907456" cy="276999"/>
          </a:xfrm>
          <a:prstGeom prst="rect">
            <a:avLst/>
          </a:prstGeom>
          <a:noFill/>
        </p:spPr>
        <p:txBody>
          <a:bodyPr wrap="square" rtlCol="0">
            <a:spAutoFit/>
          </a:bodyPr>
          <a:lstStyle/>
          <a:p>
            <a:r>
              <a:rPr lang="en-US" sz="1200" dirty="0">
                <a:solidFill>
                  <a:srgbClr val="B6EEFD"/>
                </a:solidFill>
                <a:latin typeface="Arial Narrow"/>
                <a:ea typeface="+mn-ea"/>
                <a:cs typeface="Arial Narrow"/>
              </a:rPr>
              <a:t>GRACE (2)</a:t>
            </a:r>
            <a:endParaRPr lang="en-US" sz="1000" dirty="0">
              <a:solidFill>
                <a:srgbClr val="A6FA8C"/>
              </a:solidFill>
              <a:latin typeface="Arial Narrow"/>
              <a:ea typeface="+mn-ea"/>
              <a:cs typeface="Arial Narrow"/>
            </a:endParaRPr>
          </a:p>
        </p:txBody>
      </p:sp>
      <p:sp>
        <p:nvSpPr>
          <p:cNvPr id="59" name="TextBox 58"/>
          <p:cNvSpPr txBox="1"/>
          <p:nvPr/>
        </p:nvSpPr>
        <p:spPr>
          <a:xfrm>
            <a:off x="6883951" y="5922452"/>
            <a:ext cx="1168888" cy="430887"/>
          </a:xfrm>
          <a:prstGeom prst="rect">
            <a:avLst/>
          </a:prstGeom>
          <a:noFill/>
        </p:spPr>
        <p:txBody>
          <a:bodyPr wrap="square" rtlCol="0">
            <a:spAutoFit/>
          </a:bodyPr>
          <a:lstStyle/>
          <a:p>
            <a:r>
              <a:rPr lang="en-US" sz="1200" dirty="0">
                <a:solidFill>
                  <a:srgbClr val="B6EEFD"/>
                </a:solidFill>
                <a:latin typeface="Arial Narrow"/>
                <a:ea typeface="+mn-ea"/>
                <a:cs typeface="Arial Narrow"/>
              </a:rPr>
              <a:t>OSTM/Jason 2</a:t>
            </a:r>
          </a:p>
          <a:p>
            <a:r>
              <a:rPr lang="en-US" sz="1000" dirty="0">
                <a:solidFill>
                  <a:srgbClr val="B6EEFD"/>
                </a:solidFill>
                <a:latin typeface="Arial Narrow"/>
                <a:ea typeface="+mn-ea"/>
                <a:cs typeface="Arial Narrow"/>
              </a:rPr>
              <a:t>(NOAA)</a:t>
            </a:r>
            <a:endParaRPr lang="en-US" sz="1000" dirty="0">
              <a:solidFill>
                <a:srgbClr val="A6FA8C"/>
              </a:solidFill>
              <a:latin typeface="Arial Narrow"/>
              <a:ea typeface="+mn-ea"/>
              <a:cs typeface="Arial Narrow"/>
            </a:endParaRPr>
          </a:p>
        </p:txBody>
      </p:sp>
      <p:pic>
        <p:nvPicPr>
          <p:cNvPr id="60" name="Picture 59" descr="OSTM.png"/>
          <p:cNvPicPr>
            <a:picLocks noChangeAspect="1"/>
          </p:cNvPicPr>
          <p:nvPr/>
        </p:nvPicPr>
        <p:blipFill>
          <a:blip r:embed="rId29" cstate="email">
            <a:extLst>
              <a:ext uri="{28A0092B-C50C-407E-A947-70E740481C1C}">
                <a14:useLocalDpi xmlns:a14="http://schemas.microsoft.com/office/drawing/2010/main" val="0"/>
              </a:ext>
            </a:extLst>
          </a:blip>
          <a:stretch>
            <a:fillRect/>
          </a:stretch>
        </p:blipFill>
        <p:spPr>
          <a:xfrm>
            <a:off x="327740" y="1430842"/>
            <a:ext cx="694944" cy="475488"/>
          </a:xfrm>
          <a:prstGeom prst="rect">
            <a:avLst/>
          </a:prstGeom>
        </p:spPr>
      </p:pic>
      <p:grpSp>
        <p:nvGrpSpPr>
          <p:cNvPr id="61" name="Group 60"/>
          <p:cNvGrpSpPr/>
          <p:nvPr/>
        </p:nvGrpSpPr>
        <p:grpSpPr>
          <a:xfrm>
            <a:off x="286427" y="227316"/>
            <a:ext cx="1313774" cy="1063572"/>
            <a:chOff x="286427" y="227316"/>
            <a:chExt cx="1313774" cy="1063572"/>
          </a:xfrm>
        </p:grpSpPr>
        <p:sp>
          <p:nvSpPr>
            <p:cNvPr id="62" name="Rectangle 61"/>
            <p:cNvSpPr/>
            <p:nvPr/>
          </p:nvSpPr>
          <p:spPr>
            <a:xfrm>
              <a:off x="286427" y="227316"/>
              <a:ext cx="1296840" cy="1063572"/>
            </a:xfrm>
            <a:prstGeom prst="rect">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3" name="Rectangle 62"/>
            <p:cNvSpPr/>
            <p:nvPr/>
          </p:nvSpPr>
          <p:spPr>
            <a:xfrm>
              <a:off x="397563" y="356283"/>
              <a:ext cx="118871" cy="118871"/>
            </a:xfrm>
            <a:prstGeom prst="rect">
              <a:avLst/>
            </a:prstGeom>
            <a:solidFill>
              <a:srgbClr val="FDFD5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4" name="Rectangle 63"/>
            <p:cNvSpPr/>
            <p:nvPr/>
          </p:nvSpPr>
          <p:spPr>
            <a:xfrm>
              <a:off x="397563" y="580394"/>
              <a:ext cx="118871" cy="118871"/>
            </a:xfrm>
            <a:prstGeom prst="rect">
              <a:avLst/>
            </a:prstGeom>
            <a:solidFill>
              <a:srgbClr val="E49E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1A947"/>
                </a:solidFill>
              </a:endParaRPr>
            </a:p>
          </p:txBody>
        </p:sp>
        <p:sp>
          <p:nvSpPr>
            <p:cNvPr id="65" name="Rectangle 64"/>
            <p:cNvSpPr/>
            <p:nvPr/>
          </p:nvSpPr>
          <p:spPr>
            <a:xfrm>
              <a:off x="397563" y="804505"/>
              <a:ext cx="118871" cy="118871"/>
            </a:xfrm>
            <a:prstGeom prst="rect">
              <a:avLst/>
            </a:prstGeom>
            <a:solidFill>
              <a:srgbClr val="A6FA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6" name="Rectangle 65"/>
            <p:cNvSpPr/>
            <p:nvPr/>
          </p:nvSpPr>
          <p:spPr>
            <a:xfrm>
              <a:off x="397563" y="1028617"/>
              <a:ext cx="118871" cy="118871"/>
            </a:xfrm>
            <a:prstGeom prst="rect">
              <a:avLst/>
            </a:prstGeom>
            <a:solidFill>
              <a:srgbClr val="B6EEF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white"/>
                  </a:solidFill>
                </a:rPr>
                <a:t>      </a:t>
              </a:r>
            </a:p>
          </p:txBody>
        </p:sp>
        <p:sp>
          <p:nvSpPr>
            <p:cNvPr id="67" name="TextBox 66"/>
            <p:cNvSpPr txBox="1"/>
            <p:nvPr/>
          </p:nvSpPr>
          <p:spPr>
            <a:xfrm>
              <a:off x="475027" y="266700"/>
              <a:ext cx="950851" cy="276999"/>
            </a:xfrm>
            <a:prstGeom prst="rect">
              <a:avLst/>
            </a:prstGeom>
            <a:noFill/>
          </p:spPr>
          <p:txBody>
            <a:bodyPr wrap="square" rtlCol="0">
              <a:spAutoFit/>
            </a:bodyPr>
            <a:lstStyle/>
            <a:p>
              <a:r>
                <a:rPr lang="en-US" sz="1200" dirty="0">
                  <a:solidFill>
                    <a:srgbClr val="FDFD5F"/>
                  </a:solidFill>
                  <a:latin typeface="Arial Narrow"/>
                  <a:ea typeface="+mn-ea"/>
                  <a:cs typeface="Arial Narrow"/>
                </a:rPr>
                <a:t>Formulation</a:t>
              </a:r>
            </a:p>
          </p:txBody>
        </p:sp>
        <p:sp>
          <p:nvSpPr>
            <p:cNvPr id="68" name="TextBox 67"/>
            <p:cNvSpPr txBox="1"/>
            <p:nvPr/>
          </p:nvSpPr>
          <p:spPr>
            <a:xfrm>
              <a:off x="475027" y="492277"/>
              <a:ext cx="1125174" cy="276999"/>
            </a:xfrm>
            <a:prstGeom prst="rect">
              <a:avLst/>
            </a:prstGeom>
            <a:noFill/>
          </p:spPr>
          <p:txBody>
            <a:bodyPr wrap="square" rtlCol="0">
              <a:spAutoFit/>
            </a:bodyPr>
            <a:lstStyle/>
            <a:p>
              <a:r>
                <a:rPr lang="en-US" sz="1200" dirty="0">
                  <a:solidFill>
                    <a:srgbClr val="F1A947"/>
                  </a:solidFill>
                  <a:latin typeface="Arial Narrow"/>
                  <a:ea typeface="+mn-ea"/>
                  <a:cs typeface="Arial Narrow"/>
                </a:rPr>
                <a:t>Implementation</a:t>
              </a:r>
            </a:p>
          </p:txBody>
        </p:sp>
        <p:sp>
          <p:nvSpPr>
            <p:cNvPr id="69" name="TextBox 68"/>
            <p:cNvSpPr txBox="1"/>
            <p:nvPr/>
          </p:nvSpPr>
          <p:spPr>
            <a:xfrm>
              <a:off x="475027" y="717854"/>
              <a:ext cx="1023574" cy="276999"/>
            </a:xfrm>
            <a:prstGeom prst="rect">
              <a:avLst/>
            </a:prstGeom>
            <a:noFill/>
          </p:spPr>
          <p:txBody>
            <a:bodyPr wrap="square" rtlCol="0">
              <a:spAutoFit/>
            </a:bodyPr>
            <a:lstStyle/>
            <a:p>
              <a:r>
                <a:rPr lang="en-US" sz="1200" dirty="0">
                  <a:solidFill>
                    <a:srgbClr val="A6FA8C"/>
                  </a:solidFill>
                  <a:latin typeface="Arial Narrow"/>
                  <a:ea typeface="+mn-ea"/>
                  <a:cs typeface="Arial Narrow"/>
                </a:rPr>
                <a:t>Primary Ops</a:t>
              </a:r>
            </a:p>
          </p:txBody>
        </p:sp>
        <p:sp>
          <p:nvSpPr>
            <p:cNvPr id="70" name="TextBox 69"/>
            <p:cNvSpPr txBox="1"/>
            <p:nvPr/>
          </p:nvSpPr>
          <p:spPr>
            <a:xfrm>
              <a:off x="475027" y="943430"/>
              <a:ext cx="1023574" cy="276999"/>
            </a:xfrm>
            <a:prstGeom prst="rect">
              <a:avLst/>
            </a:prstGeom>
            <a:noFill/>
          </p:spPr>
          <p:txBody>
            <a:bodyPr wrap="square" rtlCol="0">
              <a:spAutoFit/>
            </a:bodyPr>
            <a:lstStyle/>
            <a:p>
              <a:r>
                <a:rPr lang="en-US" sz="1200" dirty="0">
                  <a:solidFill>
                    <a:srgbClr val="B6EEFD"/>
                  </a:solidFill>
                  <a:latin typeface="Arial Narrow"/>
                  <a:ea typeface="+mn-ea"/>
                  <a:cs typeface="Arial Narrow"/>
                </a:rPr>
                <a:t>Extended Ops</a:t>
              </a:r>
            </a:p>
          </p:txBody>
        </p:sp>
      </p:grpSp>
      <p:sp>
        <p:nvSpPr>
          <p:cNvPr id="71" name="TextBox 70"/>
          <p:cNvSpPr txBox="1"/>
          <p:nvPr/>
        </p:nvSpPr>
        <p:spPr>
          <a:xfrm>
            <a:off x="327740" y="2367944"/>
            <a:ext cx="2540001" cy="1117229"/>
          </a:xfrm>
          <a:prstGeom prst="rect">
            <a:avLst/>
          </a:prstGeom>
          <a:noFill/>
        </p:spPr>
        <p:txBody>
          <a:bodyPr wrap="square" rtlCol="0">
            <a:spAutoFit/>
          </a:bodyPr>
          <a:lstStyle/>
          <a:p>
            <a:pPr>
              <a:lnSpc>
                <a:spcPct val="50000"/>
              </a:lnSpc>
            </a:pPr>
            <a:r>
              <a:rPr lang="en-US" sz="1400" dirty="0">
                <a:solidFill>
                  <a:prstClr val="white"/>
                </a:solidFill>
                <a:latin typeface="Arial Narrow"/>
                <a:ea typeface="+mn-ea"/>
                <a:cs typeface="Arial Narrow"/>
              </a:rPr>
              <a:t>Earth Science Instruments on ISS:</a:t>
            </a:r>
          </a:p>
          <a:p>
            <a:pPr>
              <a:lnSpc>
                <a:spcPct val="50000"/>
              </a:lnSpc>
            </a:pPr>
            <a:endParaRPr lang="en-US" sz="1400" dirty="0">
              <a:solidFill>
                <a:prstClr val="black"/>
              </a:solidFill>
              <a:latin typeface="Arial Narrow"/>
              <a:ea typeface="+mn-ea"/>
              <a:cs typeface="Arial Narrow"/>
            </a:endParaRPr>
          </a:p>
          <a:p>
            <a:pPr>
              <a:lnSpc>
                <a:spcPct val="110000"/>
              </a:lnSpc>
            </a:pPr>
            <a:r>
              <a:rPr lang="en-US" sz="1200" dirty="0" err="1">
                <a:solidFill>
                  <a:srgbClr val="9AFFA1"/>
                </a:solidFill>
                <a:latin typeface="Arial Narrow"/>
                <a:ea typeface="+mn-ea"/>
                <a:cs typeface="Arial Narrow"/>
              </a:rPr>
              <a:t>RapidScat</a:t>
            </a:r>
            <a:r>
              <a:rPr lang="en-US" sz="1200" dirty="0">
                <a:solidFill>
                  <a:srgbClr val="9AFFA1"/>
                </a:solidFill>
                <a:latin typeface="Arial Narrow"/>
                <a:ea typeface="+mn-ea"/>
                <a:cs typeface="Arial Narrow"/>
              </a:rPr>
              <a:t>, CATS,</a:t>
            </a:r>
          </a:p>
          <a:p>
            <a:pPr>
              <a:lnSpc>
                <a:spcPct val="110000"/>
              </a:lnSpc>
            </a:pPr>
            <a:r>
              <a:rPr lang="en-US" sz="1200" dirty="0">
                <a:solidFill>
                  <a:srgbClr val="F1A947"/>
                </a:solidFill>
                <a:latin typeface="Arial Narrow"/>
                <a:ea typeface="+mn-ea"/>
                <a:cs typeface="Arial Narrow"/>
              </a:rPr>
              <a:t>LIS, SAGE III (on ISS), TSIS-1, OCO-3, ECOSTRESS</a:t>
            </a:r>
            <a:r>
              <a:rPr lang="en-US" sz="1200" dirty="0">
                <a:solidFill>
                  <a:srgbClr val="E49E42"/>
                </a:solidFill>
                <a:latin typeface="Arial Narrow"/>
                <a:ea typeface="+mn-ea"/>
                <a:cs typeface="Arial Narrow"/>
              </a:rPr>
              <a:t>, </a:t>
            </a:r>
          </a:p>
          <a:p>
            <a:pPr>
              <a:lnSpc>
                <a:spcPct val="110000"/>
              </a:lnSpc>
            </a:pPr>
            <a:r>
              <a:rPr lang="en-US" sz="1200" dirty="0">
                <a:solidFill>
                  <a:srgbClr val="F5E952"/>
                </a:solidFill>
                <a:latin typeface="Arial Narrow"/>
                <a:ea typeface="+mn-ea"/>
                <a:cs typeface="Arial Narrow"/>
              </a:rPr>
              <a:t>GEDI, CLARREO-PF </a:t>
            </a:r>
          </a:p>
        </p:txBody>
      </p:sp>
      <p:sp>
        <p:nvSpPr>
          <p:cNvPr id="72" name="TextBox 71"/>
          <p:cNvSpPr txBox="1"/>
          <p:nvPr/>
        </p:nvSpPr>
        <p:spPr>
          <a:xfrm>
            <a:off x="327741" y="1872424"/>
            <a:ext cx="958333" cy="295466"/>
          </a:xfrm>
          <a:prstGeom prst="rect">
            <a:avLst/>
          </a:prstGeom>
          <a:noFill/>
        </p:spPr>
        <p:txBody>
          <a:bodyPr wrap="square" rtlCol="0">
            <a:spAutoFit/>
          </a:bodyPr>
          <a:lstStyle/>
          <a:p>
            <a:pPr>
              <a:lnSpc>
                <a:spcPct val="110000"/>
              </a:lnSpc>
            </a:pPr>
            <a:r>
              <a:rPr lang="en-US" sz="1200" dirty="0">
                <a:solidFill>
                  <a:srgbClr val="F5E952"/>
                </a:solidFill>
                <a:latin typeface="Arial Narrow"/>
                <a:ea typeface="+mn-ea"/>
                <a:cs typeface="Arial Narrow"/>
              </a:rPr>
              <a:t>Sentinel-6A/B</a:t>
            </a:r>
            <a:endParaRPr lang="en-US" sz="900" dirty="0">
              <a:solidFill>
                <a:srgbClr val="F5E952"/>
              </a:solidFill>
              <a:latin typeface="Arial Narrow"/>
              <a:ea typeface="+mn-ea"/>
              <a:cs typeface="Arial Narrow"/>
            </a:endParaRPr>
          </a:p>
        </p:txBody>
      </p:sp>
      <p:sp>
        <p:nvSpPr>
          <p:cNvPr id="73" name="Dodecagon 72"/>
          <p:cNvSpPr/>
          <p:nvPr/>
        </p:nvSpPr>
        <p:spPr bwMode="auto">
          <a:xfrm>
            <a:off x="5562600" y="3276600"/>
            <a:ext cx="914400" cy="914400"/>
          </a:xfrm>
          <a:prstGeom prst="dodecagon">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cxnSp>
        <p:nvCxnSpPr>
          <p:cNvPr id="75" name="Straight Connector 74"/>
          <p:cNvCxnSpPr>
            <a:stCxn id="73" idx="0"/>
            <a:endCxn id="73" idx="6"/>
          </p:cNvCxnSpPr>
          <p:nvPr/>
        </p:nvCxnSpPr>
        <p:spPr bwMode="auto">
          <a:xfrm flipH="1">
            <a:off x="5685113" y="3399113"/>
            <a:ext cx="669374" cy="669374"/>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76" name="Straight Connector 75"/>
          <p:cNvCxnSpPr/>
          <p:nvPr/>
        </p:nvCxnSpPr>
        <p:spPr bwMode="auto">
          <a:xfrm>
            <a:off x="5638800" y="3505200"/>
            <a:ext cx="838200" cy="457200"/>
          </a:xfrm>
          <a:prstGeom prst="line">
            <a:avLst/>
          </a:prstGeom>
          <a:solidFill>
            <a:schemeClr val="accent1"/>
          </a:solidFill>
          <a:ln w="57150" cap="flat" cmpd="sng" algn="ctr">
            <a:solidFill>
              <a:srgbClr val="FF0000"/>
            </a:solidFill>
            <a:prstDash val="solid"/>
            <a:round/>
            <a:headEnd type="none" w="med" len="med"/>
            <a:tailEnd type="none" w="med" len="med"/>
          </a:ln>
          <a:effectLst/>
        </p:spPr>
      </p:cxnSp>
      <p:sp>
        <p:nvSpPr>
          <p:cNvPr id="80" name="TextBox 79"/>
          <p:cNvSpPr txBox="1"/>
          <p:nvPr/>
        </p:nvSpPr>
        <p:spPr>
          <a:xfrm>
            <a:off x="4343400" y="2438400"/>
            <a:ext cx="3429000" cy="646331"/>
          </a:xfrm>
          <a:prstGeom prst="rect">
            <a:avLst/>
          </a:prstGeom>
          <a:solidFill>
            <a:srgbClr val="CCFFCC"/>
          </a:solidFill>
        </p:spPr>
        <p:txBody>
          <a:bodyPr wrap="square" rtlCol="0">
            <a:spAutoFit/>
          </a:bodyPr>
          <a:lstStyle/>
          <a:p>
            <a:r>
              <a:rPr lang="en-US" dirty="0"/>
              <a:t>EO-1 (Hyperion and ALI) was turned off in March 2017</a:t>
            </a:r>
          </a:p>
        </p:txBody>
      </p:sp>
    </p:spTree>
    <p:extLst>
      <p:ext uri="{BB962C8B-B14F-4D97-AF65-F5344CB8AC3E}">
        <p14:creationId xmlns:p14="http://schemas.microsoft.com/office/powerpoint/2010/main" val="1999179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endParaRPr lang="en-US"/>
          </a:p>
        </p:txBody>
      </p:sp>
      <p:sp>
        <p:nvSpPr>
          <p:cNvPr id="3" name="Content Placeholder 2"/>
          <p:cNvSpPr>
            <a:spLocks noGrp="1"/>
          </p:cNvSpPr>
          <p:nvPr>
            <p:ph sz="half" idx="2"/>
          </p:nvPr>
        </p:nvSpPr>
        <p:spPr/>
        <p:txBody>
          <a:bodyPr/>
          <a:lstStyle/>
          <a:p>
            <a:endParaRPr lang="en-US"/>
          </a:p>
        </p:txBody>
      </p:sp>
      <p:sp>
        <p:nvSpPr>
          <p:cNvPr id="4" name="Title 3"/>
          <p:cNvSpPr>
            <a:spLocks noGrp="1"/>
          </p:cNvSpPr>
          <p:nvPr>
            <p:ph type="title"/>
          </p:nvPr>
        </p:nvSpPr>
        <p:spPr/>
        <p:txBody>
          <a:bodyPr/>
          <a:lstStyle/>
          <a:p>
            <a:endParaRPr lang="en-US"/>
          </a:p>
        </p:txBody>
      </p:sp>
      <p:pic>
        <p:nvPicPr>
          <p:cNvPr id="5" name="Picture 4" descr="Background.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Landsat_9.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083823" y="330882"/>
            <a:ext cx="762000" cy="304800"/>
          </a:xfrm>
          <a:prstGeom prst="rect">
            <a:avLst/>
          </a:prstGeom>
        </p:spPr>
      </p:pic>
      <p:pic>
        <p:nvPicPr>
          <p:cNvPr id="7" name="Picture 6" descr="PACE.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15350" y="480120"/>
            <a:ext cx="408432" cy="432816"/>
          </a:xfrm>
          <a:prstGeom prst="rect">
            <a:avLst/>
          </a:prstGeom>
        </p:spPr>
      </p:pic>
      <p:pic>
        <p:nvPicPr>
          <p:cNvPr id="8" name="Picture 7" descr="NI-SAR.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167272" y="532725"/>
            <a:ext cx="341376" cy="585216"/>
          </a:xfrm>
          <a:prstGeom prst="rect">
            <a:avLst/>
          </a:prstGeom>
        </p:spPr>
      </p:pic>
      <p:pic>
        <p:nvPicPr>
          <p:cNvPr id="9" name="Picture 8" descr="SWOT.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481825" y="912936"/>
            <a:ext cx="560832" cy="377952"/>
          </a:xfrm>
          <a:prstGeom prst="rect">
            <a:avLst/>
          </a:prstGeom>
        </p:spPr>
      </p:pic>
      <p:pic>
        <p:nvPicPr>
          <p:cNvPr id="10" name="Picture 9" descr="TEMPO.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787480" y="1182148"/>
            <a:ext cx="749808" cy="310896"/>
          </a:xfrm>
          <a:prstGeom prst="rect">
            <a:avLst/>
          </a:prstGeom>
        </p:spPr>
      </p:pic>
      <p:pic>
        <p:nvPicPr>
          <p:cNvPr id="11" name="Picture 10" descr="JPSS-2.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141304" y="1270540"/>
            <a:ext cx="646176" cy="445008"/>
          </a:xfrm>
          <a:prstGeom prst="rect">
            <a:avLst/>
          </a:prstGeom>
        </p:spPr>
      </p:pic>
      <p:pic>
        <p:nvPicPr>
          <p:cNvPr id="12" name="Picture 11" descr="GRACE-FO.pn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708612" y="1511122"/>
            <a:ext cx="487680" cy="438912"/>
          </a:xfrm>
          <a:prstGeom prst="rect">
            <a:avLst/>
          </a:prstGeom>
        </p:spPr>
      </p:pic>
      <p:pic>
        <p:nvPicPr>
          <p:cNvPr id="13" name="Picture 12" descr="ICESat-2.png"/>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3978450" y="1716547"/>
            <a:ext cx="658368" cy="512064"/>
          </a:xfrm>
          <a:prstGeom prst="rect">
            <a:avLst/>
          </a:prstGeom>
        </p:spPr>
      </p:pic>
      <p:pic>
        <p:nvPicPr>
          <p:cNvPr id="14" name="Picture 13" descr="CYGNSS.png"/>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3131131" y="2169608"/>
            <a:ext cx="1042416" cy="304800"/>
          </a:xfrm>
          <a:prstGeom prst="rect">
            <a:avLst/>
          </a:prstGeom>
        </p:spPr>
      </p:pic>
      <p:pic>
        <p:nvPicPr>
          <p:cNvPr id="15" name="Picture 14" descr="ISS.png"/>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2745536" y="2515282"/>
            <a:ext cx="701040" cy="426720"/>
          </a:xfrm>
          <a:prstGeom prst="rect">
            <a:avLst/>
          </a:prstGeom>
        </p:spPr>
      </p:pic>
      <p:pic>
        <p:nvPicPr>
          <p:cNvPr id="16" name="Picture 15" descr="SORCE.png"/>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3391115" y="3098944"/>
            <a:ext cx="414528" cy="445008"/>
          </a:xfrm>
          <a:prstGeom prst="rect">
            <a:avLst/>
          </a:prstGeom>
        </p:spPr>
      </p:pic>
      <p:pic>
        <p:nvPicPr>
          <p:cNvPr id="17" name="Picture 16" descr="DSCOVR.png"/>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4226659" y="3292327"/>
            <a:ext cx="536448" cy="298704"/>
          </a:xfrm>
          <a:prstGeom prst="rect">
            <a:avLst/>
          </a:prstGeom>
        </p:spPr>
      </p:pic>
      <p:pic>
        <p:nvPicPr>
          <p:cNvPr id="18" name="Picture 17" descr="QuikSCAT.png"/>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5196292" y="3284812"/>
            <a:ext cx="347472" cy="402336"/>
          </a:xfrm>
          <a:prstGeom prst="rect">
            <a:avLst/>
          </a:prstGeom>
        </p:spPr>
      </p:pic>
      <p:pic>
        <p:nvPicPr>
          <p:cNvPr id="19" name="Picture 18" descr="EO-1.png"/>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5819428" y="3445306"/>
            <a:ext cx="475488" cy="426720"/>
          </a:xfrm>
          <a:prstGeom prst="rect">
            <a:avLst/>
          </a:prstGeom>
        </p:spPr>
      </p:pic>
      <p:pic>
        <p:nvPicPr>
          <p:cNvPr id="20" name="Picture 19" descr="Landsat-7.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89139" y="3664603"/>
            <a:ext cx="762000" cy="304800"/>
          </a:xfrm>
          <a:prstGeom prst="rect">
            <a:avLst/>
          </a:prstGeom>
        </p:spPr>
      </p:pic>
      <p:pic>
        <p:nvPicPr>
          <p:cNvPr id="21" name="Picture 20" descr="Terra.png"/>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3709584" y="3872026"/>
            <a:ext cx="609600" cy="390144"/>
          </a:xfrm>
          <a:prstGeom prst="rect">
            <a:avLst/>
          </a:prstGeom>
        </p:spPr>
      </p:pic>
      <p:pic>
        <p:nvPicPr>
          <p:cNvPr id="22" name="Picture 21" descr="SMAP.png"/>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2836574" y="3246817"/>
            <a:ext cx="627888" cy="865632"/>
          </a:xfrm>
          <a:prstGeom prst="rect">
            <a:avLst/>
          </a:prstGeom>
        </p:spPr>
      </p:pic>
      <p:pic>
        <p:nvPicPr>
          <p:cNvPr id="23" name="Picture 22" descr="Suomi NPP.png"/>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1820086" y="3732238"/>
            <a:ext cx="883920" cy="609600"/>
          </a:xfrm>
          <a:prstGeom prst="rect">
            <a:avLst/>
          </a:prstGeom>
        </p:spPr>
      </p:pic>
      <p:pic>
        <p:nvPicPr>
          <p:cNvPr id="24" name="Picture 23" descr="Aqua.png"/>
          <p:cNvPicPr>
            <a:picLocks noChangeAspect="1"/>
          </p:cNvPicPr>
          <p:nvPr/>
        </p:nvPicPr>
        <p:blipFill>
          <a:blip r:embed="rId20" cstate="email">
            <a:extLst>
              <a:ext uri="{28A0092B-C50C-407E-A947-70E740481C1C}">
                <a14:useLocalDpi xmlns:a14="http://schemas.microsoft.com/office/drawing/2010/main" val="0"/>
              </a:ext>
            </a:extLst>
          </a:blip>
          <a:stretch>
            <a:fillRect/>
          </a:stretch>
        </p:blipFill>
        <p:spPr>
          <a:xfrm>
            <a:off x="3185465" y="4195441"/>
            <a:ext cx="701040" cy="536448"/>
          </a:xfrm>
          <a:prstGeom prst="rect">
            <a:avLst/>
          </a:prstGeom>
        </p:spPr>
      </p:pic>
      <p:pic>
        <p:nvPicPr>
          <p:cNvPr id="25" name="Picture 24" descr="Cloudsat.png"/>
          <p:cNvPicPr>
            <a:picLocks noChangeAspect="1"/>
          </p:cNvPicPr>
          <p:nvPr/>
        </p:nvPicPr>
        <p:blipFill>
          <a:blip r:embed="rId21" cstate="email">
            <a:extLst>
              <a:ext uri="{28A0092B-C50C-407E-A947-70E740481C1C}">
                <a14:useLocalDpi xmlns:a14="http://schemas.microsoft.com/office/drawing/2010/main" val="0"/>
              </a:ext>
            </a:extLst>
          </a:blip>
          <a:stretch>
            <a:fillRect/>
          </a:stretch>
        </p:blipFill>
        <p:spPr>
          <a:xfrm>
            <a:off x="3275645" y="4857933"/>
            <a:ext cx="755904" cy="579120"/>
          </a:xfrm>
          <a:prstGeom prst="rect">
            <a:avLst/>
          </a:prstGeom>
        </p:spPr>
      </p:pic>
      <p:pic>
        <p:nvPicPr>
          <p:cNvPr id="26" name="Picture 25" descr="Landsat-8.png"/>
          <p:cNvPicPr>
            <a:picLocks noChangeAspect="1"/>
          </p:cNvPicPr>
          <p:nvPr/>
        </p:nvPicPr>
        <p:blipFill>
          <a:blip r:embed="rId22" cstate="email">
            <a:extLst>
              <a:ext uri="{28A0092B-C50C-407E-A947-70E740481C1C}">
                <a14:useLocalDpi xmlns:a14="http://schemas.microsoft.com/office/drawing/2010/main" val="0"/>
              </a:ext>
            </a:extLst>
          </a:blip>
          <a:stretch>
            <a:fillRect/>
          </a:stretch>
        </p:blipFill>
        <p:spPr>
          <a:xfrm>
            <a:off x="983602" y="4454521"/>
            <a:ext cx="1219200" cy="554736"/>
          </a:xfrm>
          <a:prstGeom prst="rect">
            <a:avLst/>
          </a:prstGeom>
        </p:spPr>
      </p:pic>
      <p:pic>
        <p:nvPicPr>
          <p:cNvPr id="27" name="Picture 26" descr="GPM.png"/>
          <p:cNvPicPr>
            <a:picLocks noChangeAspect="1"/>
          </p:cNvPicPr>
          <p:nvPr/>
        </p:nvPicPr>
        <p:blipFill>
          <a:blip r:embed="rId23" cstate="email">
            <a:extLst>
              <a:ext uri="{28A0092B-C50C-407E-A947-70E740481C1C}">
                <a14:useLocalDpi xmlns:a14="http://schemas.microsoft.com/office/drawing/2010/main" val="0"/>
              </a:ext>
            </a:extLst>
          </a:blip>
          <a:stretch>
            <a:fillRect/>
          </a:stretch>
        </p:blipFill>
        <p:spPr>
          <a:xfrm>
            <a:off x="654467" y="5080262"/>
            <a:ext cx="1652016" cy="810768"/>
          </a:xfrm>
          <a:prstGeom prst="rect">
            <a:avLst/>
          </a:prstGeom>
        </p:spPr>
      </p:pic>
      <p:pic>
        <p:nvPicPr>
          <p:cNvPr id="28" name="Picture 27" descr="OCO-2.png"/>
          <p:cNvPicPr>
            <a:picLocks noChangeAspect="1"/>
          </p:cNvPicPr>
          <p:nvPr/>
        </p:nvPicPr>
        <p:blipFill>
          <a:blip r:embed="rId24" cstate="email">
            <a:extLst>
              <a:ext uri="{28A0092B-C50C-407E-A947-70E740481C1C}">
                <a14:useLocalDpi xmlns:a14="http://schemas.microsoft.com/office/drawing/2010/main" val="0"/>
              </a:ext>
            </a:extLst>
          </a:blip>
          <a:stretch>
            <a:fillRect/>
          </a:stretch>
        </p:blipFill>
        <p:spPr>
          <a:xfrm>
            <a:off x="499500" y="6042324"/>
            <a:ext cx="2548128" cy="737616"/>
          </a:xfrm>
          <a:prstGeom prst="rect">
            <a:avLst/>
          </a:prstGeom>
        </p:spPr>
      </p:pic>
      <p:pic>
        <p:nvPicPr>
          <p:cNvPr id="29" name="Picture 28" descr="CALIPSO.png"/>
          <p:cNvPicPr>
            <a:picLocks noChangeAspect="1"/>
          </p:cNvPicPr>
          <p:nvPr/>
        </p:nvPicPr>
        <p:blipFill>
          <a:blip r:embed="rId25" cstate="email">
            <a:extLst>
              <a:ext uri="{28A0092B-C50C-407E-A947-70E740481C1C}">
                <a14:useLocalDpi xmlns:a14="http://schemas.microsoft.com/office/drawing/2010/main" val="0"/>
              </a:ext>
            </a:extLst>
          </a:blip>
          <a:stretch>
            <a:fillRect/>
          </a:stretch>
        </p:blipFill>
        <p:spPr>
          <a:xfrm>
            <a:off x="3865093" y="5133600"/>
            <a:ext cx="1018032" cy="938784"/>
          </a:xfrm>
          <a:prstGeom prst="rect">
            <a:avLst/>
          </a:prstGeom>
        </p:spPr>
      </p:pic>
      <p:pic>
        <p:nvPicPr>
          <p:cNvPr id="30" name="Picture 29" descr="Aura.png"/>
          <p:cNvPicPr>
            <a:picLocks noChangeAspect="1"/>
          </p:cNvPicPr>
          <p:nvPr/>
        </p:nvPicPr>
        <p:blipFill>
          <a:blip r:embed="rId26" cstate="email">
            <a:extLst>
              <a:ext uri="{28A0092B-C50C-407E-A947-70E740481C1C}">
                <a14:useLocalDpi xmlns:a14="http://schemas.microsoft.com/office/drawing/2010/main" val="0"/>
              </a:ext>
            </a:extLst>
          </a:blip>
          <a:stretch>
            <a:fillRect/>
          </a:stretch>
        </p:blipFill>
        <p:spPr>
          <a:xfrm>
            <a:off x="4799831" y="5599403"/>
            <a:ext cx="1158240" cy="719328"/>
          </a:xfrm>
          <a:prstGeom prst="rect">
            <a:avLst/>
          </a:prstGeom>
        </p:spPr>
      </p:pic>
      <p:pic>
        <p:nvPicPr>
          <p:cNvPr id="31" name="Picture 30" descr="GRACE.png"/>
          <p:cNvPicPr>
            <a:picLocks noChangeAspect="1"/>
          </p:cNvPicPr>
          <p:nvPr/>
        </p:nvPicPr>
        <p:blipFill>
          <a:blip r:embed="rId27" cstate="email">
            <a:extLst>
              <a:ext uri="{28A0092B-C50C-407E-A947-70E740481C1C}">
                <a14:useLocalDpi xmlns:a14="http://schemas.microsoft.com/office/drawing/2010/main" val="0"/>
              </a:ext>
            </a:extLst>
          </a:blip>
          <a:stretch>
            <a:fillRect/>
          </a:stretch>
        </p:blipFill>
        <p:spPr>
          <a:xfrm>
            <a:off x="5746647" y="6057354"/>
            <a:ext cx="768096" cy="499872"/>
          </a:xfrm>
          <a:prstGeom prst="rect">
            <a:avLst/>
          </a:prstGeom>
        </p:spPr>
      </p:pic>
      <p:pic>
        <p:nvPicPr>
          <p:cNvPr id="32" name="Picture 31" descr="OSTM_Jason-2.png"/>
          <p:cNvPicPr>
            <a:picLocks noChangeAspect="1"/>
          </p:cNvPicPr>
          <p:nvPr/>
        </p:nvPicPr>
        <p:blipFill>
          <a:blip r:embed="rId28" cstate="email">
            <a:extLst>
              <a:ext uri="{28A0092B-C50C-407E-A947-70E740481C1C}">
                <a14:useLocalDpi xmlns:a14="http://schemas.microsoft.com/office/drawing/2010/main" val="0"/>
              </a:ext>
            </a:extLst>
          </a:blip>
          <a:stretch>
            <a:fillRect/>
          </a:stretch>
        </p:blipFill>
        <p:spPr>
          <a:xfrm>
            <a:off x="6779546" y="6223995"/>
            <a:ext cx="865632" cy="591312"/>
          </a:xfrm>
          <a:prstGeom prst="rect">
            <a:avLst/>
          </a:prstGeom>
        </p:spPr>
      </p:pic>
      <p:sp>
        <p:nvSpPr>
          <p:cNvPr id="33" name="TextBox 32"/>
          <p:cNvSpPr txBox="1"/>
          <p:nvPr/>
        </p:nvSpPr>
        <p:spPr>
          <a:xfrm>
            <a:off x="8174584" y="640226"/>
            <a:ext cx="950851" cy="276999"/>
          </a:xfrm>
          <a:prstGeom prst="rect">
            <a:avLst/>
          </a:prstGeom>
          <a:noFill/>
        </p:spPr>
        <p:txBody>
          <a:bodyPr wrap="square" rtlCol="0">
            <a:spAutoFit/>
          </a:bodyPr>
          <a:lstStyle/>
          <a:p>
            <a:r>
              <a:rPr lang="en-US" sz="1200" dirty="0">
                <a:solidFill>
                  <a:srgbClr val="FDFD5F"/>
                </a:solidFill>
                <a:latin typeface="Arial Narrow"/>
                <a:ea typeface="+mn-ea"/>
                <a:cs typeface="Arial Narrow"/>
              </a:rPr>
              <a:t>Landsat 9</a:t>
            </a:r>
          </a:p>
        </p:txBody>
      </p:sp>
      <p:sp>
        <p:nvSpPr>
          <p:cNvPr id="34" name="TextBox 33"/>
          <p:cNvSpPr txBox="1"/>
          <p:nvPr/>
        </p:nvSpPr>
        <p:spPr>
          <a:xfrm>
            <a:off x="7681482" y="901716"/>
            <a:ext cx="950851" cy="276999"/>
          </a:xfrm>
          <a:prstGeom prst="rect">
            <a:avLst/>
          </a:prstGeom>
          <a:noFill/>
        </p:spPr>
        <p:txBody>
          <a:bodyPr wrap="square" rtlCol="0">
            <a:spAutoFit/>
          </a:bodyPr>
          <a:lstStyle/>
          <a:p>
            <a:r>
              <a:rPr lang="en-US" sz="1200" dirty="0">
                <a:solidFill>
                  <a:srgbClr val="FDFD5F"/>
                </a:solidFill>
                <a:latin typeface="Arial Narrow"/>
                <a:ea typeface="+mn-ea"/>
                <a:cs typeface="Arial Narrow"/>
              </a:rPr>
              <a:t>PACE</a:t>
            </a:r>
          </a:p>
        </p:txBody>
      </p:sp>
      <p:sp>
        <p:nvSpPr>
          <p:cNvPr id="35" name="TextBox 34"/>
          <p:cNvSpPr txBox="1"/>
          <p:nvPr/>
        </p:nvSpPr>
        <p:spPr>
          <a:xfrm>
            <a:off x="7214523" y="1072771"/>
            <a:ext cx="950851" cy="276999"/>
          </a:xfrm>
          <a:prstGeom prst="rect">
            <a:avLst/>
          </a:prstGeom>
          <a:noFill/>
        </p:spPr>
        <p:txBody>
          <a:bodyPr wrap="square" rtlCol="0">
            <a:spAutoFit/>
          </a:bodyPr>
          <a:lstStyle/>
          <a:p>
            <a:r>
              <a:rPr lang="en-US" sz="1200" dirty="0">
                <a:solidFill>
                  <a:srgbClr val="FDFD5F"/>
                </a:solidFill>
                <a:latin typeface="Arial Narrow"/>
                <a:ea typeface="+mn-ea"/>
                <a:cs typeface="Arial Narrow"/>
              </a:rPr>
              <a:t>NI-SAR</a:t>
            </a:r>
          </a:p>
        </p:txBody>
      </p:sp>
      <p:sp>
        <p:nvSpPr>
          <p:cNvPr id="36" name="TextBox 35"/>
          <p:cNvSpPr txBox="1"/>
          <p:nvPr/>
        </p:nvSpPr>
        <p:spPr>
          <a:xfrm>
            <a:off x="6806828" y="1258707"/>
            <a:ext cx="950851" cy="276999"/>
          </a:xfrm>
          <a:prstGeom prst="rect">
            <a:avLst/>
          </a:prstGeom>
          <a:noFill/>
        </p:spPr>
        <p:txBody>
          <a:bodyPr wrap="square" rtlCol="0">
            <a:spAutoFit/>
          </a:bodyPr>
          <a:lstStyle/>
          <a:p>
            <a:r>
              <a:rPr lang="en-US" sz="1200" dirty="0">
                <a:solidFill>
                  <a:srgbClr val="FDFD5F"/>
                </a:solidFill>
                <a:latin typeface="Arial Narrow"/>
                <a:ea typeface="+mn-ea"/>
                <a:cs typeface="Arial Narrow"/>
              </a:rPr>
              <a:t>SWOT</a:t>
            </a:r>
          </a:p>
        </p:txBody>
      </p:sp>
      <p:sp>
        <p:nvSpPr>
          <p:cNvPr id="37" name="TextBox 36"/>
          <p:cNvSpPr txBox="1"/>
          <p:nvPr/>
        </p:nvSpPr>
        <p:spPr>
          <a:xfrm>
            <a:off x="6331402" y="1450699"/>
            <a:ext cx="950851" cy="276999"/>
          </a:xfrm>
          <a:prstGeom prst="rect">
            <a:avLst/>
          </a:prstGeom>
          <a:noFill/>
        </p:spPr>
        <p:txBody>
          <a:bodyPr wrap="square" rtlCol="0">
            <a:spAutoFit/>
          </a:bodyPr>
          <a:lstStyle/>
          <a:p>
            <a:r>
              <a:rPr lang="en-US" sz="1200" dirty="0">
                <a:solidFill>
                  <a:srgbClr val="F1A947"/>
                </a:solidFill>
                <a:latin typeface="Arial Narrow"/>
                <a:ea typeface="+mn-ea"/>
                <a:cs typeface="Arial Narrow"/>
              </a:rPr>
              <a:t>TEMPO</a:t>
            </a:r>
          </a:p>
        </p:txBody>
      </p:sp>
      <p:sp>
        <p:nvSpPr>
          <p:cNvPr id="38" name="TextBox 37"/>
          <p:cNvSpPr txBox="1"/>
          <p:nvPr/>
        </p:nvSpPr>
        <p:spPr>
          <a:xfrm>
            <a:off x="5560698" y="1626359"/>
            <a:ext cx="1185703" cy="461665"/>
          </a:xfrm>
          <a:prstGeom prst="rect">
            <a:avLst/>
          </a:prstGeom>
          <a:noFill/>
        </p:spPr>
        <p:txBody>
          <a:bodyPr wrap="square" rtlCol="0">
            <a:spAutoFit/>
          </a:bodyPr>
          <a:lstStyle/>
          <a:p>
            <a:r>
              <a:rPr lang="en-US" sz="1200" dirty="0">
                <a:solidFill>
                  <a:srgbClr val="F1A947"/>
                </a:solidFill>
                <a:latin typeface="Arial Narrow"/>
                <a:ea typeface="+mn-ea"/>
                <a:cs typeface="Arial Narrow"/>
              </a:rPr>
              <a:t>JPSS-2 </a:t>
            </a:r>
            <a:r>
              <a:rPr lang="en-US" sz="1000" dirty="0">
                <a:solidFill>
                  <a:srgbClr val="F1A947"/>
                </a:solidFill>
                <a:latin typeface="Arial Narrow"/>
                <a:ea typeface="+mn-ea"/>
                <a:cs typeface="Arial Narrow"/>
              </a:rPr>
              <a:t>(NOAA)</a:t>
            </a:r>
          </a:p>
          <a:p>
            <a:r>
              <a:rPr lang="en-US" sz="1200" dirty="0">
                <a:solidFill>
                  <a:srgbClr val="F1A947"/>
                </a:solidFill>
                <a:latin typeface="Arial Narrow"/>
                <a:ea typeface="+mn-ea"/>
                <a:cs typeface="Arial Narrow"/>
              </a:rPr>
              <a:t>RBI, OMPS-Limb</a:t>
            </a:r>
          </a:p>
        </p:txBody>
      </p:sp>
      <p:sp>
        <p:nvSpPr>
          <p:cNvPr id="39" name="TextBox 38"/>
          <p:cNvSpPr txBox="1"/>
          <p:nvPr/>
        </p:nvSpPr>
        <p:spPr>
          <a:xfrm>
            <a:off x="4808298" y="1988773"/>
            <a:ext cx="1185703" cy="276999"/>
          </a:xfrm>
          <a:prstGeom prst="rect">
            <a:avLst/>
          </a:prstGeom>
          <a:noFill/>
        </p:spPr>
        <p:txBody>
          <a:bodyPr wrap="square" rtlCol="0">
            <a:spAutoFit/>
          </a:bodyPr>
          <a:lstStyle/>
          <a:p>
            <a:r>
              <a:rPr lang="en-US" sz="1200" dirty="0">
                <a:solidFill>
                  <a:srgbClr val="F1A947"/>
                </a:solidFill>
                <a:latin typeface="Arial Narrow"/>
                <a:ea typeface="+mn-ea"/>
                <a:cs typeface="Arial Narrow"/>
              </a:rPr>
              <a:t>GRACE-FO (2)</a:t>
            </a:r>
          </a:p>
        </p:txBody>
      </p:sp>
      <p:sp>
        <p:nvSpPr>
          <p:cNvPr id="40" name="TextBox 39"/>
          <p:cNvSpPr txBox="1"/>
          <p:nvPr/>
        </p:nvSpPr>
        <p:spPr>
          <a:xfrm>
            <a:off x="4356107" y="2220144"/>
            <a:ext cx="1185703" cy="276999"/>
          </a:xfrm>
          <a:prstGeom prst="rect">
            <a:avLst/>
          </a:prstGeom>
          <a:noFill/>
        </p:spPr>
        <p:txBody>
          <a:bodyPr wrap="square" rtlCol="0">
            <a:spAutoFit/>
          </a:bodyPr>
          <a:lstStyle/>
          <a:p>
            <a:r>
              <a:rPr lang="en-US" sz="1200" dirty="0">
                <a:solidFill>
                  <a:srgbClr val="F1A947"/>
                </a:solidFill>
                <a:latin typeface="Arial Narrow"/>
                <a:ea typeface="+mn-ea"/>
                <a:cs typeface="Arial Narrow"/>
              </a:rPr>
              <a:t>ICESat-2</a:t>
            </a:r>
          </a:p>
        </p:txBody>
      </p:sp>
      <p:sp>
        <p:nvSpPr>
          <p:cNvPr id="41" name="TextBox 40"/>
          <p:cNvSpPr txBox="1"/>
          <p:nvPr/>
        </p:nvSpPr>
        <p:spPr>
          <a:xfrm>
            <a:off x="3763255" y="2436051"/>
            <a:ext cx="1185703" cy="276999"/>
          </a:xfrm>
          <a:prstGeom prst="rect">
            <a:avLst/>
          </a:prstGeom>
          <a:noFill/>
        </p:spPr>
        <p:txBody>
          <a:bodyPr wrap="square" rtlCol="0">
            <a:spAutoFit/>
          </a:bodyPr>
          <a:lstStyle/>
          <a:p>
            <a:r>
              <a:rPr lang="en-US" sz="1200" dirty="0">
                <a:solidFill>
                  <a:srgbClr val="F1A947"/>
                </a:solidFill>
                <a:latin typeface="Arial Narrow"/>
                <a:ea typeface="+mn-ea"/>
                <a:cs typeface="Arial Narrow"/>
              </a:rPr>
              <a:t>CYGNSS</a:t>
            </a:r>
          </a:p>
        </p:txBody>
      </p:sp>
      <p:sp>
        <p:nvSpPr>
          <p:cNvPr id="42" name="TextBox 41"/>
          <p:cNvSpPr txBox="1"/>
          <p:nvPr/>
        </p:nvSpPr>
        <p:spPr>
          <a:xfrm>
            <a:off x="3326329" y="2652115"/>
            <a:ext cx="394591" cy="276999"/>
          </a:xfrm>
          <a:prstGeom prst="rect">
            <a:avLst/>
          </a:prstGeom>
          <a:noFill/>
        </p:spPr>
        <p:txBody>
          <a:bodyPr wrap="square" rtlCol="0">
            <a:spAutoFit/>
          </a:bodyPr>
          <a:lstStyle/>
          <a:p>
            <a:r>
              <a:rPr lang="en-US" sz="1200" dirty="0">
                <a:solidFill>
                  <a:srgbClr val="A6FA8C"/>
                </a:solidFill>
                <a:latin typeface="Arial Narrow"/>
                <a:ea typeface="+mn-ea"/>
                <a:cs typeface="Arial Narrow"/>
              </a:rPr>
              <a:t>ISS</a:t>
            </a:r>
          </a:p>
        </p:txBody>
      </p:sp>
      <p:sp>
        <p:nvSpPr>
          <p:cNvPr id="43" name="TextBox 42"/>
          <p:cNvSpPr txBox="1"/>
          <p:nvPr/>
        </p:nvSpPr>
        <p:spPr>
          <a:xfrm>
            <a:off x="3609184" y="2781595"/>
            <a:ext cx="1139404" cy="461665"/>
          </a:xfrm>
          <a:prstGeom prst="rect">
            <a:avLst/>
          </a:prstGeom>
          <a:noFill/>
        </p:spPr>
        <p:txBody>
          <a:bodyPr wrap="square" rtlCol="0">
            <a:spAutoFit/>
          </a:bodyPr>
          <a:lstStyle/>
          <a:p>
            <a:r>
              <a:rPr lang="en-US" sz="1200" dirty="0">
                <a:solidFill>
                  <a:srgbClr val="B6EEFD"/>
                </a:solidFill>
                <a:latin typeface="Arial Narrow"/>
                <a:ea typeface="+mn-ea"/>
                <a:cs typeface="Arial Narrow"/>
              </a:rPr>
              <a:t>SORCE,</a:t>
            </a:r>
          </a:p>
          <a:p>
            <a:r>
              <a:rPr lang="en-US" sz="1200" dirty="0">
                <a:solidFill>
                  <a:srgbClr val="A6FA8C"/>
                </a:solidFill>
                <a:latin typeface="Arial Narrow"/>
                <a:ea typeface="+mn-ea"/>
                <a:cs typeface="Arial Narrow"/>
              </a:rPr>
              <a:t>TCTE </a:t>
            </a:r>
            <a:r>
              <a:rPr lang="en-US" sz="1000" dirty="0">
                <a:solidFill>
                  <a:srgbClr val="A6FA8C"/>
                </a:solidFill>
                <a:latin typeface="Arial Narrow"/>
                <a:ea typeface="+mn-ea"/>
                <a:cs typeface="Arial Narrow"/>
              </a:rPr>
              <a:t>(NOAA)</a:t>
            </a:r>
          </a:p>
        </p:txBody>
      </p:sp>
      <p:sp>
        <p:nvSpPr>
          <p:cNvPr id="44" name="TextBox 43"/>
          <p:cNvSpPr txBox="1"/>
          <p:nvPr/>
        </p:nvSpPr>
        <p:spPr>
          <a:xfrm>
            <a:off x="4433610" y="2841165"/>
            <a:ext cx="1513496" cy="430887"/>
          </a:xfrm>
          <a:prstGeom prst="rect">
            <a:avLst/>
          </a:prstGeom>
          <a:noFill/>
        </p:spPr>
        <p:txBody>
          <a:bodyPr wrap="square" rtlCol="0">
            <a:spAutoFit/>
          </a:bodyPr>
          <a:lstStyle/>
          <a:p>
            <a:r>
              <a:rPr lang="en-US" sz="1200" dirty="0">
                <a:solidFill>
                  <a:srgbClr val="A6FA8C"/>
                </a:solidFill>
                <a:latin typeface="Arial Narrow"/>
                <a:ea typeface="+mn-ea"/>
                <a:cs typeface="Arial Narrow"/>
              </a:rPr>
              <a:t>NISTAR, EPIC</a:t>
            </a:r>
          </a:p>
          <a:p>
            <a:r>
              <a:rPr lang="en-US" sz="1000" dirty="0">
                <a:solidFill>
                  <a:srgbClr val="A6FA8C"/>
                </a:solidFill>
                <a:latin typeface="Arial Narrow"/>
                <a:ea typeface="+mn-ea"/>
                <a:cs typeface="Arial Narrow"/>
              </a:rPr>
              <a:t>(NOAA’S DSCOVR)</a:t>
            </a:r>
          </a:p>
        </p:txBody>
      </p:sp>
      <p:sp>
        <p:nvSpPr>
          <p:cNvPr id="45" name="TextBox 44"/>
          <p:cNvSpPr txBox="1"/>
          <p:nvPr/>
        </p:nvSpPr>
        <p:spPr>
          <a:xfrm>
            <a:off x="5399825" y="3140556"/>
            <a:ext cx="1513496" cy="276999"/>
          </a:xfrm>
          <a:prstGeom prst="rect">
            <a:avLst/>
          </a:prstGeom>
          <a:noFill/>
        </p:spPr>
        <p:txBody>
          <a:bodyPr wrap="square" rtlCol="0">
            <a:spAutoFit/>
          </a:bodyPr>
          <a:lstStyle/>
          <a:p>
            <a:r>
              <a:rPr lang="en-US" sz="1200" dirty="0" err="1">
                <a:solidFill>
                  <a:srgbClr val="B6EEFD"/>
                </a:solidFill>
                <a:latin typeface="Arial Narrow"/>
                <a:ea typeface="+mn-ea"/>
                <a:cs typeface="Arial Narrow"/>
              </a:rPr>
              <a:t>QuikSCAT</a:t>
            </a:r>
            <a:endParaRPr lang="en-US" sz="1000" dirty="0">
              <a:solidFill>
                <a:srgbClr val="A6FA8C"/>
              </a:solidFill>
              <a:latin typeface="Arial Narrow"/>
              <a:ea typeface="+mn-ea"/>
              <a:cs typeface="Arial Narrow"/>
            </a:endParaRPr>
          </a:p>
        </p:txBody>
      </p:sp>
      <p:sp>
        <p:nvSpPr>
          <p:cNvPr id="46" name="TextBox 45"/>
          <p:cNvSpPr txBox="1"/>
          <p:nvPr/>
        </p:nvSpPr>
        <p:spPr>
          <a:xfrm>
            <a:off x="5684093" y="3796570"/>
            <a:ext cx="630375" cy="276999"/>
          </a:xfrm>
          <a:prstGeom prst="rect">
            <a:avLst/>
          </a:prstGeom>
          <a:noFill/>
        </p:spPr>
        <p:txBody>
          <a:bodyPr wrap="square" rtlCol="0">
            <a:spAutoFit/>
          </a:bodyPr>
          <a:lstStyle/>
          <a:p>
            <a:r>
              <a:rPr lang="en-US" sz="1200" dirty="0">
                <a:solidFill>
                  <a:srgbClr val="B6EEFD"/>
                </a:solidFill>
                <a:latin typeface="Arial Narrow"/>
                <a:ea typeface="+mn-ea"/>
                <a:cs typeface="Arial Narrow"/>
              </a:rPr>
              <a:t>EO-1</a:t>
            </a:r>
            <a:endParaRPr lang="en-US" sz="1000" dirty="0">
              <a:solidFill>
                <a:srgbClr val="A6FA8C"/>
              </a:solidFill>
              <a:latin typeface="Arial Narrow"/>
              <a:ea typeface="+mn-ea"/>
              <a:cs typeface="Arial Narrow"/>
            </a:endParaRPr>
          </a:p>
        </p:txBody>
      </p:sp>
      <p:sp>
        <p:nvSpPr>
          <p:cNvPr id="47" name="TextBox 46"/>
          <p:cNvSpPr txBox="1"/>
          <p:nvPr/>
        </p:nvSpPr>
        <p:spPr>
          <a:xfrm>
            <a:off x="4786414" y="3910134"/>
            <a:ext cx="1009533" cy="430887"/>
          </a:xfrm>
          <a:prstGeom prst="rect">
            <a:avLst/>
          </a:prstGeom>
          <a:noFill/>
        </p:spPr>
        <p:txBody>
          <a:bodyPr wrap="square" rtlCol="0">
            <a:spAutoFit/>
          </a:bodyPr>
          <a:lstStyle/>
          <a:p>
            <a:r>
              <a:rPr lang="en-US" sz="1200" dirty="0">
                <a:solidFill>
                  <a:srgbClr val="B6EEFD"/>
                </a:solidFill>
                <a:latin typeface="Arial Narrow"/>
                <a:ea typeface="+mn-ea"/>
                <a:cs typeface="Arial Narrow"/>
              </a:rPr>
              <a:t>Landsat 7</a:t>
            </a:r>
          </a:p>
          <a:p>
            <a:r>
              <a:rPr lang="en-US" sz="1000" dirty="0">
                <a:solidFill>
                  <a:srgbClr val="B6EEFD"/>
                </a:solidFill>
                <a:latin typeface="Arial Narrow"/>
                <a:ea typeface="+mn-ea"/>
                <a:cs typeface="Arial Narrow"/>
              </a:rPr>
              <a:t>(USGS)</a:t>
            </a:r>
            <a:endParaRPr lang="en-US" sz="1000" dirty="0">
              <a:solidFill>
                <a:srgbClr val="A6FA8C"/>
              </a:solidFill>
              <a:latin typeface="Arial Narrow"/>
              <a:ea typeface="+mn-ea"/>
              <a:cs typeface="Arial Narrow"/>
            </a:endParaRPr>
          </a:p>
        </p:txBody>
      </p:sp>
      <p:sp>
        <p:nvSpPr>
          <p:cNvPr id="48" name="TextBox 47"/>
          <p:cNvSpPr txBox="1"/>
          <p:nvPr/>
        </p:nvSpPr>
        <p:spPr>
          <a:xfrm>
            <a:off x="4027823" y="4124623"/>
            <a:ext cx="599655" cy="276999"/>
          </a:xfrm>
          <a:prstGeom prst="rect">
            <a:avLst/>
          </a:prstGeom>
          <a:noFill/>
        </p:spPr>
        <p:txBody>
          <a:bodyPr wrap="square" rtlCol="0">
            <a:spAutoFit/>
          </a:bodyPr>
          <a:lstStyle/>
          <a:p>
            <a:r>
              <a:rPr lang="en-US" sz="1200" dirty="0">
                <a:solidFill>
                  <a:srgbClr val="B6EEFD"/>
                </a:solidFill>
                <a:latin typeface="Arial Narrow"/>
                <a:ea typeface="+mn-ea"/>
                <a:cs typeface="Arial Narrow"/>
              </a:rPr>
              <a:t>Terra</a:t>
            </a:r>
            <a:endParaRPr lang="en-US" sz="1000" dirty="0">
              <a:solidFill>
                <a:srgbClr val="A6FA8C"/>
              </a:solidFill>
              <a:latin typeface="Arial Narrow"/>
              <a:ea typeface="+mn-ea"/>
              <a:cs typeface="Arial Narrow"/>
            </a:endParaRPr>
          </a:p>
        </p:txBody>
      </p:sp>
      <p:sp>
        <p:nvSpPr>
          <p:cNvPr id="49" name="TextBox 48"/>
          <p:cNvSpPr txBox="1"/>
          <p:nvPr/>
        </p:nvSpPr>
        <p:spPr>
          <a:xfrm>
            <a:off x="3638300" y="4420533"/>
            <a:ext cx="599655" cy="276999"/>
          </a:xfrm>
          <a:prstGeom prst="rect">
            <a:avLst/>
          </a:prstGeom>
          <a:noFill/>
        </p:spPr>
        <p:txBody>
          <a:bodyPr wrap="square" rtlCol="0">
            <a:spAutoFit/>
          </a:bodyPr>
          <a:lstStyle/>
          <a:p>
            <a:r>
              <a:rPr lang="en-US" sz="1200" dirty="0">
                <a:solidFill>
                  <a:srgbClr val="B6EEFD"/>
                </a:solidFill>
                <a:latin typeface="Arial Narrow"/>
                <a:ea typeface="+mn-ea"/>
                <a:cs typeface="Arial Narrow"/>
              </a:rPr>
              <a:t>Aqua</a:t>
            </a:r>
            <a:endParaRPr lang="en-US" sz="1000" dirty="0">
              <a:solidFill>
                <a:srgbClr val="A6FA8C"/>
              </a:solidFill>
              <a:latin typeface="Arial Narrow"/>
              <a:ea typeface="+mn-ea"/>
              <a:cs typeface="Arial Narrow"/>
            </a:endParaRPr>
          </a:p>
        </p:txBody>
      </p:sp>
      <p:sp>
        <p:nvSpPr>
          <p:cNvPr id="50" name="TextBox 49"/>
          <p:cNvSpPr txBox="1"/>
          <p:nvPr/>
        </p:nvSpPr>
        <p:spPr>
          <a:xfrm>
            <a:off x="3940638" y="4731516"/>
            <a:ext cx="735590" cy="276999"/>
          </a:xfrm>
          <a:prstGeom prst="rect">
            <a:avLst/>
          </a:prstGeom>
          <a:noFill/>
        </p:spPr>
        <p:txBody>
          <a:bodyPr wrap="square" rtlCol="0">
            <a:spAutoFit/>
          </a:bodyPr>
          <a:lstStyle/>
          <a:p>
            <a:r>
              <a:rPr lang="en-US" sz="1200" dirty="0" err="1">
                <a:solidFill>
                  <a:srgbClr val="B6EEFD"/>
                </a:solidFill>
                <a:latin typeface="Arial Narrow"/>
                <a:ea typeface="+mn-ea"/>
                <a:cs typeface="Arial Narrow"/>
              </a:rPr>
              <a:t>CloudSat</a:t>
            </a:r>
            <a:endParaRPr lang="en-US" sz="1000" dirty="0">
              <a:solidFill>
                <a:srgbClr val="A6FA8C"/>
              </a:solidFill>
              <a:latin typeface="Arial Narrow"/>
              <a:ea typeface="+mn-ea"/>
              <a:cs typeface="Arial Narrow"/>
            </a:endParaRPr>
          </a:p>
        </p:txBody>
      </p:sp>
      <p:sp>
        <p:nvSpPr>
          <p:cNvPr id="51" name="TextBox 50"/>
          <p:cNvSpPr txBox="1"/>
          <p:nvPr/>
        </p:nvSpPr>
        <p:spPr>
          <a:xfrm>
            <a:off x="4851081" y="5104195"/>
            <a:ext cx="735590" cy="276999"/>
          </a:xfrm>
          <a:prstGeom prst="rect">
            <a:avLst/>
          </a:prstGeom>
          <a:noFill/>
        </p:spPr>
        <p:txBody>
          <a:bodyPr wrap="square" rtlCol="0">
            <a:spAutoFit/>
          </a:bodyPr>
          <a:lstStyle/>
          <a:p>
            <a:r>
              <a:rPr lang="en-US" sz="1200" dirty="0">
                <a:solidFill>
                  <a:srgbClr val="B6EEFD"/>
                </a:solidFill>
                <a:latin typeface="Arial Narrow"/>
                <a:ea typeface="+mn-ea"/>
                <a:cs typeface="Arial Narrow"/>
              </a:rPr>
              <a:t>CALIPSO</a:t>
            </a:r>
            <a:endParaRPr lang="en-US" sz="1000" dirty="0">
              <a:solidFill>
                <a:srgbClr val="A6FA8C"/>
              </a:solidFill>
              <a:latin typeface="Arial Narrow"/>
              <a:ea typeface="+mn-ea"/>
              <a:cs typeface="Arial Narrow"/>
            </a:endParaRPr>
          </a:p>
        </p:txBody>
      </p:sp>
      <p:sp>
        <p:nvSpPr>
          <p:cNvPr id="52" name="TextBox 51"/>
          <p:cNvSpPr txBox="1"/>
          <p:nvPr/>
        </p:nvSpPr>
        <p:spPr>
          <a:xfrm>
            <a:off x="5419284" y="5453987"/>
            <a:ext cx="735590" cy="276999"/>
          </a:xfrm>
          <a:prstGeom prst="rect">
            <a:avLst/>
          </a:prstGeom>
          <a:noFill/>
        </p:spPr>
        <p:txBody>
          <a:bodyPr wrap="square" rtlCol="0">
            <a:spAutoFit/>
          </a:bodyPr>
          <a:lstStyle/>
          <a:p>
            <a:r>
              <a:rPr lang="en-US" sz="1200" dirty="0">
                <a:solidFill>
                  <a:srgbClr val="B6EEFD"/>
                </a:solidFill>
                <a:latin typeface="Arial Narrow"/>
                <a:ea typeface="+mn-ea"/>
                <a:cs typeface="Arial Narrow"/>
              </a:rPr>
              <a:t>Aura</a:t>
            </a:r>
            <a:endParaRPr lang="en-US" sz="1000" dirty="0">
              <a:solidFill>
                <a:srgbClr val="A6FA8C"/>
              </a:solidFill>
              <a:latin typeface="Arial Narrow"/>
              <a:ea typeface="+mn-ea"/>
              <a:cs typeface="Arial Narrow"/>
            </a:endParaRPr>
          </a:p>
        </p:txBody>
      </p:sp>
      <p:sp>
        <p:nvSpPr>
          <p:cNvPr id="53" name="TextBox 52"/>
          <p:cNvSpPr txBox="1"/>
          <p:nvPr/>
        </p:nvSpPr>
        <p:spPr>
          <a:xfrm>
            <a:off x="2868508" y="4014606"/>
            <a:ext cx="678802" cy="276999"/>
          </a:xfrm>
          <a:prstGeom prst="rect">
            <a:avLst/>
          </a:prstGeom>
          <a:noFill/>
        </p:spPr>
        <p:txBody>
          <a:bodyPr wrap="square" rtlCol="0">
            <a:spAutoFit/>
          </a:bodyPr>
          <a:lstStyle/>
          <a:p>
            <a:r>
              <a:rPr lang="en-US" sz="1200" dirty="0">
                <a:solidFill>
                  <a:srgbClr val="A6FA8C"/>
                </a:solidFill>
                <a:latin typeface="Arial Narrow"/>
                <a:ea typeface="+mn-ea"/>
                <a:cs typeface="Arial Narrow"/>
              </a:rPr>
              <a:t>SMAP</a:t>
            </a:r>
            <a:endParaRPr lang="en-US" sz="1000" dirty="0">
              <a:solidFill>
                <a:srgbClr val="A6FA8C"/>
              </a:solidFill>
              <a:latin typeface="Arial Narrow"/>
              <a:ea typeface="+mn-ea"/>
              <a:cs typeface="Arial Narrow"/>
            </a:endParaRPr>
          </a:p>
        </p:txBody>
      </p:sp>
      <p:sp>
        <p:nvSpPr>
          <p:cNvPr id="54" name="TextBox 53"/>
          <p:cNvSpPr txBox="1"/>
          <p:nvPr/>
        </p:nvSpPr>
        <p:spPr>
          <a:xfrm>
            <a:off x="2278662" y="4309096"/>
            <a:ext cx="1053896" cy="430887"/>
          </a:xfrm>
          <a:prstGeom prst="rect">
            <a:avLst/>
          </a:prstGeom>
          <a:noFill/>
        </p:spPr>
        <p:txBody>
          <a:bodyPr wrap="square" rtlCol="0">
            <a:spAutoFit/>
          </a:bodyPr>
          <a:lstStyle/>
          <a:p>
            <a:r>
              <a:rPr lang="en-US" sz="1200" dirty="0" err="1">
                <a:solidFill>
                  <a:srgbClr val="A6FA8C"/>
                </a:solidFill>
                <a:latin typeface="Arial Narrow"/>
                <a:ea typeface="+mn-ea"/>
                <a:cs typeface="Arial Narrow"/>
              </a:rPr>
              <a:t>Suomi</a:t>
            </a:r>
            <a:r>
              <a:rPr lang="en-US" sz="1200" dirty="0">
                <a:solidFill>
                  <a:srgbClr val="A6FA8C"/>
                </a:solidFill>
                <a:latin typeface="Arial Narrow"/>
                <a:ea typeface="+mn-ea"/>
                <a:cs typeface="Arial Narrow"/>
              </a:rPr>
              <a:t> NPP </a:t>
            </a:r>
            <a:r>
              <a:rPr lang="en-US" sz="1000" dirty="0">
                <a:solidFill>
                  <a:srgbClr val="A6FA8C"/>
                </a:solidFill>
                <a:latin typeface="Arial Narrow"/>
                <a:ea typeface="+mn-ea"/>
                <a:cs typeface="Arial Narrow"/>
              </a:rPr>
              <a:t>(NOAA)</a:t>
            </a:r>
          </a:p>
        </p:txBody>
      </p:sp>
      <p:sp>
        <p:nvSpPr>
          <p:cNvPr id="55" name="TextBox 54"/>
          <p:cNvSpPr txBox="1"/>
          <p:nvPr/>
        </p:nvSpPr>
        <p:spPr>
          <a:xfrm>
            <a:off x="2178839" y="4807131"/>
            <a:ext cx="1053896" cy="430887"/>
          </a:xfrm>
          <a:prstGeom prst="rect">
            <a:avLst/>
          </a:prstGeom>
          <a:noFill/>
        </p:spPr>
        <p:txBody>
          <a:bodyPr wrap="square" rtlCol="0">
            <a:spAutoFit/>
          </a:bodyPr>
          <a:lstStyle/>
          <a:p>
            <a:r>
              <a:rPr lang="en-US" sz="1200" dirty="0">
                <a:solidFill>
                  <a:srgbClr val="A6FA8C"/>
                </a:solidFill>
                <a:latin typeface="Arial Narrow"/>
                <a:ea typeface="+mn-ea"/>
                <a:cs typeface="Arial Narrow"/>
              </a:rPr>
              <a:t>Landsat 8</a:t>
            </a:r>
          </a:p>
          <a:p>
            <a:r>
              <a:rPr lang="en-US" sz="1000" dirty="0">
                <a:solidFill>
                  <a:srgbClr val="A6FA8C"/>
                </a:solidFill>
                <a:latin typeface="Arial Narrow"/>
                <a:ea typeface="+mn-ea"/>
                <a:cs typeface="Arial Narrow"/>
              </a:rPr>
              <a:t>(USGS)</a:t>
            </a:r>
          </a:p>
        </p:txBody>
      </p:sp>
      <p:sp>
        <p:nvSpPr>
          <p:cNvPr id="56" name="TextBox 55"/>
          <p:cNvSpPr txBox="1"/>
          <p:nvPr/>
        </p:nvSpPr>
        <p:spPr>
          <a:xfrm>
            <a:off x="2275758" y="5462454"/>
            <a:ext cx="526948" cy="276999"/>
          </a:xfrm>
          <a:prstGeom prst="rect">
            <a:avLst/>
          </a:prstGeom>
          <a:noFill/>
        </p:spPr>
        <p:txBody>
          <a:bodyPr wrap="square" rtlCol="0">
            <a:spAutoFit/>
          </a:bodyPr>
          <a:lstStyle/>
          <a:p>
            <a:r>
              <a:rPr lang="en-US" sz="1200" dirty="0">
                <a:solidFill>
                  <a:srgbClr val="A6FA8C"/>
                </a:solidFill>
                <a:latin typeface="Arial Narrow"/>
                <a:ea typeface="+mn-ea"/>
                <a:cs typeface="Arial Narrow"/>
              </a:rPr>
              <a:t>GPM</a:t>
            </a:r>
            <a:endParaRPr lang="en-US" sz="1000" dirty="0">
              <a:solidFill>
                <a:srgbClr val="A6FA8C"/>
              </a:solidFill>
              <a:latin typeface="Arial Narrow"/>
              <a:ea typeface="+mn-ea"/>
              <a:cs typeface="Arial Narrow"/>
            </a:endParaRPr>
          </a:p>
        </p:txBody>
      </p:sp>
      <p:sp>
        <p:nvSpPr>
          <p:cNvPr id="57" name="TextBox 56"/>
          <p:cNvSpPr txBox="1"/>
          <p:nvPr/>
        </p:nvSpPr>
        <p:spPr>
          <a:xfrm>
            <a:off x="2828107" y="6188698"/>
            <a:ext cx="599665" cy="276999"/>
          </a:xfrm>
          <a:prstGeom prst="rect">
            <a:avLst/>
          </a:prstGeom>
          <a:noFill/>
        </p:spPr>
        <p:txBody>
          <a:bodyPr wrap="square" rtlCol="0">
            <a:spAutoFit/>
          </a:bodyPr>
          <a:lstStyle/>
          <a:p>
            <a:r>
              <a:rPr lang="en-US" sz="1200" dirty="0">
                <a:solidFill>
                  <a:srgbClr val="A6FA8C"/>
                </a:solidFill>
                <a:latin typeface="Arial Narrow"/>
                <a:ea typeface="+mn-ea"/>
                <a:cs typeface="Arial Narrow"/>
              </a:rPr>
              <a:t>OCO-2</a:t>
            </a:r>
            <a:endParaRPr lang="en-US" sz="1000" dirty="0">
              <a:solidFill>
                <a:srgbClr val="A6FA8C"/>
              </a:solidFill>
              <a:latin typeface="Arial Narrow"/>
              <a:ea typeface="+mn-ea"/>
              <a:cs typeface="Arial Narrow"/>
            </a:endParaRPr>
          </a:p>
        </p:txBody>
      </p:sp>
      <p:sp>
        <p:nvSpPr>
          <p:cNvPr id="58" name="TextBox 57"/>
          <p:cNvSpPr txBox="1"/>
          <p:nvPr/>
        </p:nvSpPr>
        <p:spPr>
          <a:xfrm>
            <a:off x="6023924" y="5746525"/>
            <a:ext cx="907456" cy="276999"/>
          </a:xfrm>
          <a:prstGeom prst="rect">
            <a:avLst/>
          </a:prstGeom>
          <a:noFill/>
        </p:spPr>
        <p:txBody>
          <a:bodyPr wrap="square" rtlCol="0">
            <a:spAutoFit/>
          </a:bodyPr>
          <a:lstStyle/>
          <a:p>
            <a:r>
              <a:rPr lang="en-US" sz="1200" dirty="0">
                <a:solidFill>
                  <a:srgbClr val="B6EEFD"/>
                </a:solidFill>
                <a:latin typeface="Arial Narrow"/>
                <a:ea typeface="+mn-ea"/>
                <a:cs typeface="Arial Narrow"/>
              </a:rPr>
              <a:t>GRACE (2)</a:t>
            </a:r>
            <a:endParaRPr lang="en-US" sz="1000" dirty="0">
              <a:solidFill>
                <a:srgbClr val="A6FA8C"/>
              </a:solidFill>
              <a:latin typeface="Arial Narrow"/>
              <a:ea typeface="+mn-ea"/>
              <a:cs typeface="Arial Narrow"/>
            </a:endParaRPr>
          </a:p>
        </p:txBody>
      </p:sp>
      <p:sp>
        <p:nvSpPr>
          <p:cNvPr id="59" name="TextBox 58"/>
          <p:cNvSpPr txBox="1"/>
          <p:nvPr/>
        </p:nvSpPr>
        <p:spPr>
          <a:xfrm>
            <a:off x="6883951" y="5922452"/>
            <a:ext cx="1168888" cy="430887"/>
          </a:xfrm>
          <a:prstGeom prst="rect">
            <a:avLst/>
          </a:prstGeom>
          <a:noFill/>
        </p:spPr>
        <p:txBody>
          <a:bodyPr wrap="square" rtlCol="0">
            <a:spAutoFit/>
          </a:bodyPr>
          <a:lstStyle/>
          <a:p>
            <a:r>
              <a:rPr lang="en-US" sz="1200" dirty="0">
                <a:solidFill>
                  <a:srgbClr val="B6EEFD"/>
                </a:solidFill>
                <a:latin typeface="Arial Narrow"/>
                <a:ea typeface="+mn-ea"/>
                <a:cs typeface="Arial Narrow"/>
              </a:rPr>
              <a:t>OSTM/Jason 2</a:t>
            </a:r>
          </a:p>
          <a:p>
            <a:r>
              <a:rPr lang="en-US" sz="1000" dirty="0">
                <a:solidFill>
                  <a:srgbClr val="B6EEFD"/>
                </a:solidFill>
                <a:latin typeface="Arial Narrow"/>
                <a:ea typeface="+mn-ea"/>
                <a:cs typeface="Arial Narrow"/>
              </a:rPr>
              <a:t>(NOAA)</a:t>
            </a:r>
            <a:endParaRPr lang="en-US" sz="1000" dirty="0">
              <a:solidFill>
                <a:srgbClr val="A6FA8C"/>
              </a:solidFill>
              <a:latin typeface="Arial Narrow"/>
              <a:ea typeface="+mn-ea"/>
              <a:cs typeface="Arial Narrow"/>
            </a:endParaRPr>
          </a:p>
        </p:txBody>
      </p:sp>
      <p:pic>
        <p:nvPicPr>
          <p:cNvPr id="60" name="Picture 59" descr="OSTM.png"/>
          <p:cNvPicPr>
            <a:picLocks noChangeAspect="1"/>
          </p:cNvPicPr>
          <p:nvPr/>
        </p:nvPicPr>
        <p:blipFill>
          <a:blip r:embed="rId29" cstate="email">
            <a:extLst>
              <a:ext uri="{28A0092B-C50C-407E-A947-70E740481C1C}">
                <a14:useLocalDpi xmlns:a14="http://schemas.microsoft.com/office/drawing/2010/main" val="0"/>
              </a:ext>
            </a:extLst>
          </a:blip>
          <a:stretch>
            <a:fillRect/>
          </a:stretch>
        </p:blipFill>
        <p:spPr>
          <a:xfrm>
            <a:off x="327740" y="1430842"/>
            <a:ext cx="694944" cy="475488"/>
          </a:xfrm>
          <a:prstGeom prst="rect">
            <a:avLst/>
          </a:prstGeom>
        </p:spPr>
      </p:pic>
      <p:grpSp>
        <p:nvGrpSpPr>
          <p:cNvPr id="61" name="Group 60"/>
          <p:cNvGrpSpPr/>
          <p:nvPr/>
        </p:nvGrpSpPr>
        <p:grpSpPr>
          <a:xfrm>
            <a:off x="286427" y="227316"/>
            <a:ext cx="1313774" cy="1063572"/>
            <a:chOff x="286427" y="227316"/>
            <a:chExt cx="1313774" cy="1063572"/>
          </a:xfrm>
        </p:grpSpPr>
        <p:sp>
          <p:nvSpPr>
            <p:cNvPr id="62" name="Rectangle 61"/>
            <p:cNvSpPr/>
            <p:nvPr/>
          </p:nvSpPr>
          <p:spPr>
            <a:xfrm>
              <a:off x="286427" y="227316"/>
              <a:ext cx="1296840" cy="1063572"/>
            </a:xfrm>
            <a:prstGeom prst="rect">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3" name="Rectangle 62"/>
            <p:cNvSpPr/>
            <p:nvPr/>
          </p:nvSpPr>
          <p:spPr>
            <a:xfrm>
              <a:off x="397563" y="356283"/>
              <a:ext cx="118871" cy="118871"/>
            </a:xfrm>
            <a:prstGeom prst="rect">
              <a:avLst/>
            </a:prstGeom>
            <a:solidFill>
              <a:srgbClr val="FDFD5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4" name="Rectangle 63"/>
            <p:cNvSpPr/>
            <p:nvPr/>
          </p:nvSpPr>
          <p:spPr>
            <a:xfrm>
              <a:off x="397563" y="580394"/>
              <a:ext cx="118871" cy="118871"/>
            </a:xfrm>
            <a:prstGeom prst="rect">
              <a:avLst/>
            </a:prstGeom>
            <a:solidFill>
              <a:srgbClr val="E49E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1A947"/>
                </a:solidFill>
              </a:endParaRPr>
            </a:p>
          </p:txBody>
        </p:sp>
        <p:sp>
          <p:nvSpPr>
            <p:cNvPr id="65" name="Rectangle 64"/>
            <p:cNvSpPr/>
            <p:nvPr/>
          </p:nvSpPr>
          <p:spPr>
            <a:xfrm>
              <a:off x="397563" y="804505"/>
              <a:ext cx="118871" cy="118871"/>
            </a:xfrm>
            <a:prstGeom prst="rect">
              <a:avLst/>
            </a:prstGeom>
            <a:solidFill>
              <a:srgbClr val="A6FA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6" name="Rectangle 65"/>
            <p:cNvSpPr/>
            <p:nvPr/>
          </p:nvSpPr>
          <p:spPr>
            <a:xfrm>
              <a:off x="397563" y="1028617"/>
              <a:ext cx="118871" cy="118871"/>
            </a:xfrm>
            <a:prstGeom prst="rect">
              <a:avLst/>
            </a:prstGeom>
            <a:solidFill>
              <a:srgbClr val="B6EEF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white"/>
                  </a:solidFill>
                </a:rPr>
                <a:t>      </a:t>
              </a:r>
            </a:p>
          </p:txBody>
        </p:sp>
        <p:sp>
          <p:nvSpPr>
            <p:cNvPr id="67" name="TextBox 66"/>
            <p:cNvSpPr txBox="1"/>
            <p:nvPr/>
          </p:nvSpPr>
          <p:spPr>
            <a:xfrm>
              <a:off x="475027" y="266700"/>
              <a:ext cx="950851" cy="276999"/>
            </a:xfrm>
            <a:prstGeom prst="rect">
              <a:avLst/>
            </a:prstGeom>
            <a:noFill/>
          </p:spPr>
          <p:txBody>
            <a:bodyPr wrap="square" rtlCol="0">
              <a:spAutoFit/>
            </a:bodyPr>
            <a:lstStyle/>
            <a:p>
              <a:r>
                <a:rPr lang="en-US" sz="1200" dirty="0">
                  <a:solidFill>
                    <a:srgbClr val="FDFD5F"/>
                  </a:solidFill>
                  <a:latin typeface="Arial Narrow"/>
                  <a:ea typeface="+mn-ea"/>
                  <a:cs typeface="Arial Narrow"/>
                </a:rPr>
                <a:t>Formulation</a:t>
              </a:r>
            </a:p>
          </p:txBody>
        </p:sp>
        <p:sp>
          <p:nvSpPr>
            <p:cNvPr id="68" name="TextBox 67"/>
            <p:cNvSpPr txBox="1"/>
            <p:nvPr/>
          </p:nvSpPr>
          <p:spPr>
            <a:xfrm>
              <a:off x="475027" y="492277"/>
              <a:ext cx="1125174" cy="276999"/>
            </a:xfrm>
            <a:prstGeom prst="rect">
              <a:avLst/>
            </a:prstGeom>
            <a:noFill/>
          </p:spPr>
          <p:txBody>
            <a:bodyPr wrap="square" rtlCol="0">
              <a:spAutoFit/>
            </a:bodyPr>
            <a:lstStyle/>
            <a:p>
              <a:r>
                <a:rPr lang="en-US" sz="1200" dirty="0">
                  <a:solidFill>
                    <a:srgbClr val="F1A947"/>
                  </a:solidFill>
                  <a:latin typeface="Arial Narrow"/>
                  <a:ea typeface="+mn-ea"/>
                  <a:cs typeface="Arial Narrow"/>
                </a:rPr>
                <a:t>Implementation</a:t>
              </a:r>
            </a:p>
          </p:txBody>
        </p:sp>
        <p:sp>
          <p:nvSpPr>
            <p:cNvPr id="69" name="TextBox 68"/>
            <p:cNvSpPr txBox="1"/>
            <p:nvPr/>
          </p:nvSpPr>
          <p:spPr>
            <a:xfrm>
              <a:off x="475027" y="717854"/>
              <a:ext cx="1023574" cy="276999"/>
            </a:xfrm>
            <a:prstGeom prst="rect">
              <a:avLst/>
            </a:prstGeom>
            <a:noFill/>
          </p:spPr>
          <p:txBody>
            <a:bodyPr wrap="square" rtlCol="0">
              <a:spAutoFit/>
            </a:bodyPr>
            <a:lstStyle/>
            <a:p>
              <a:r>
                <a:rPr lang="en-US" sz="1200" dirty="0">
                  <a:solidFill>
                    <a:srgbClr val="A6FA8C"/>
                  </a:solidFill>
                  <a:latin typeface="Arial Narrow"/>
                  <a:ea typeface="+mn-ea"/>
                  <a:cs typeface="Arial Narrow"/>
                </a:rPr>
                <a:t>Primary Ops</a:t>
              </a:r>
            </a:p>
          </p:txBody>
        </p:sp>
        <p:sp>
          <p:nvSpPr>
            <p:cNvPr id="70" name="TextBox 69"/>
            <p:cNvSpPr txBox="1"/>
            <p:nvPr/>
          </p:nvSpPr>
          <p:spPr>
            <a:xfrm>
              <a:off x="475027" y="943430"/>
              <a:ext cx="1023574" cy="276999"/>
            </a:xfrm>
            <a:prstGeom prst="rect">
              <a:avLst/>
            </a:prstGeom>
            <a:noFill/>
          </p:spPr>
          <p:txBody>
            <a:bodyPr wrap="square" rtlCol="0">
              <a:spAutoFit/>
            </a:bodyPr>
            <a:lstStyle/>
            <a:p>
              <a:r>
                <a:rPr lang="en-US" sz="1200" dirty="0">
                  <a:solidFill>
                    <a:srgbClr val="B6EEFD"/>
                  </a:solidFill>
                  <a:latin typeface="Arial Narrow"/>
                  <a:ea typeface="+mn-ea"/>
                  <a:cs typeface="Arial Narrow"/>
                </a:rPr>
                <a:t>Extended Ops</a:t>
              </a:r>
            </a:p>
          </p:txBody>
        </p:sp>
      </p:grpSp>
      <p:sp>
        <p:nvSpPr>
          <p:cNvPr id="71" name="TextBox 70"/>
          <p:cNvSpPr txBox="1"/>
          <p:nvPr/>
        </p:nvSpPr>
        <p:spPr>
          <a:xfrm>
            <a:off x="327740" y="2367944"/>
            <a:ext cx="2540001" cy="1117229"/>
          </a:xfrm>
          <a:prstGeom prst="rect">
            <a:avLst/>
          </a:prstGeom>
          <a:noFill/>
        </p:spPr>
        <p:txBody>
          <a:bodyPr wrap="square" rtlCol="0">
            <a:spAutoFit/>
          </a:bodyPr>
          <a:lstStyle/>
          <a:p>
            <a:pPr>
              <a:lnSpc>
                <a:spcPct val="50000"/>
              </a:lnSpc>
            </a:pPr>
            <a:r>
              <a:rPr lang="en-US" sz="1400" dirty="0">
                <a:solidFill>
                  <a:prstClr val="white"/>
                </a:solidFill>
                <a:latin typeface="Arial Narrow"/>
                <a:ea typeface="+mn-ea"/>
                <a:cs typeface="Arial Narrow"/>
              </a:rPr>
              <a:t>Earth Science Instruments on ISS:</a:t>
            </a:r>
          </a:p>
          <a:p>
            <a:pPr>
              <a:lnSpc>
                <a:spcPct val="50000"/>
              </a:lnSpc>
            </a:pPr>
            <a:endParaRPr lang="en-US" sz="1400" dirty="0">
              <a:solidFill>
                <a:prstClr val="black"/>
              </a:solidFill>
              <a:latin typeface="Arial Narrow"/>
              <a:ea typeface="+mn-ea"/>
              <a:cs typeface="Arial Narrow"/>
            </a:endParaRPr>
          </a:p>
          <a:p>
            <a:pPr>
              <a:lnSpc>
                <a:spcPct val="110000"/>
              </a:lnSpc>
            </a:pPr>
            <a:r>
              <a:rPr lang="en-US" sz="1200" dirty="0" err="1">
                <a:solidFill>
                  <a:srgbClr val="9AFFA1"/>
                </a:solidFill>
                <a:latin typeface="Arial Narrow"/>
                <a:ea typeface="+mn-ea"/>
                <a:cs typeface="Arial Narrow"/>
              </a:rPr>
              <a:t>RapidScat</a:t>
            </a:r>
            <a:r>
              <a:rPr lang="en-US" sz="1200" dirty="0">
                <a:solidFill>
                  <a:srgbClr val="9AFFA1"/>
                </a:solidFill>
                <a:latin typeface="Arial Narrow"/>
                <a:ea typeface="+mn-ea"/>
                <a:cs typeface="Arial Narrow"/>
              </a:rPr>
              <a:t>, CATS,</a:t>
            </a:r>
          </a:p>
          <a:p>
            <a:pPr>
              <a:lnSpc>
                <a:spcPct val="110000"/>
              </a:lnSpc>
            </a:pPr>
            <a:r>
              <a:rPr lang="en-US" sz="1200" dirty="0">
                <a:solidFill>
                  <a:srgbClr val="F1A947"/>
                </a:solidFill>
                <a:latin typeface="Arial Narrow"/>
                <a:ea typeface="+mn-ea"/>
                <a:cs typeface="Arial Narrow"/>
              </a:rPr>
              <a:t>LIS, SAGE III (on ISS), TSIS-1, OCO-3, ECOSTRESS</a:t>
            </a:r>
            <a:r>
              <a:rPr lang="en-US" sz="1200" dirty="0">
                <a:solidFill>
                  <a:srgbClr val="E49E42"/>
                </a:solidFill>
                <a:latin typeface="Arial Narrow"/>
                <a:ea typeface="+mn-ea"/>
                <a:cs typeface="Arial Narrow"/>
              </a:rPr>
              <a:t>, </a:t>
            </a:r>
          </a:p>
          <a:p>
            <a:pPr>
              <a:lnSpc>
                <a:spcPct val="110000"/>
              </a:lnSpc>
            </a:pPr>
            <a:r>
              <a:rPr lang="en-US" sz="1200" dirty="0">
                <a:solidFill>
                  <a:srgbClr val="F5E952"/>
                </a:solidFill>
                <a:latin typeface="Arial Narrow"/>
                <a:ea typeface="+mn-ea"/>
                <a:cs typeface="Arial Narrow"/>
              </a:rPr>
              <a:t>GEDI, CLARREO-PF </a:t>
            </a:r>
          </a:p>
        </p:txBody>
      </p:sp>
      <p:sp>
        <p:nvSpPr>
          <p:cNvPr id="72" name="TextBox 71"/>
          <p:cNvSpPr txBox="1"/>
          <p:nvPr/>
        </p:nvSpPr>
        <p:spPr>
          <a:xfrm>
            <a:off x="327741" y="1872424"/>
            <a:ext cx="958333" cy="295466"/>
          </a:xfrm>
          <a:prstGeom prst="rect">
            <a:avLst/>
          </a:prstGeom>
          <a:noFill/>
        </p:spPr>
        <p:txBody>
          <a:bodyPr wrap="square" rtlCol="0">
            <a:spAutoFit/>
          </a:bodyPr>
          <a:lstStyle/>
          <a:p>
            <a:pPr>
              <a:lnSpc>
                <a:spcPct val="110000"/>
              </a:lnSpc>
            </a:pPr>
            <a:r>
              <a:rPr lang="en-US" sz="1200" dirty="0">
                <a:solidFill>
                  <a:srgbClr val="F5E952"/>
                </a:solidFill>
                <a:latin typeface="Arial Narrow"/>
                <a:ea typeface="+mn-ea"/>
                <a:cs typeface="Arial Narrow"/>
              </a:rPr>
              <a:t>Sentinel-6A/B</a:t>
            </a:r>
            <a:endParaRPr lang="en-US" sz="900" dirty="0">
              <a:solidFill>
                <a:srgbClr val="F5E952"/>
              </a:solidFill>
              <a:latin typeface="Arial Narrow"/>
              <a:ea typeface="+mn-ea"/>
              <a:cs typeface="Arial Narrow"/>
            </a:endParaRPr>
          </a:p>
        </p:txBody>
      </p:sp>
      <p:sp>
        <p:nvSpPr>
          <p:cNvPr id="73" name="Dodecagon 72"/>
          <p:cNvSpPr/>
          <p:nvPr/>
        </p:nvSpPr>
        <p:spPr bwMode="auto">
          <a:xfrm>
            <a:off x="5562600" y="3276600"/>
            <a:ext cx="914400" cy="914400"/>
          </a:xfrm>
          <a:prstGeom prst="dodecagon">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cxnSp>
        <p:nvCxnSpPr>
          <p:cNvPr id="75" name="Straight Connector 74"/>
          <p:cNvCxnSpPr>
            <a:stCxn id="73" idx="0"/>
            <a:endCxn id="73" idx="6"/>
          </p:cNvCxnSpPr>
          <p:nvPr/>
        </p:nvCxnSpPr>
        <p:spPr bwMode="auto">
          <a:xfrm flipH="1">
            <a:off x="5685113" y="3399113"/>
            <a:ext cx="669374" cy="669374"/>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76" name="Straight Connector 75"/>
          <p:cNvCxnSpPr/>
          <p:nvPr/>
        </p:nvCxnSpPr>
        <p:spPr bwMode="auto">
          <a:xfrm>
            <a:off x="5638800" y="3505200"/>
            <a:ext cx="838200" cy="457200"/>
          </a:xfrm>
          <a:prstGeom prst="line">
            <a:avLst/>
          </a:prstGeom>
          <a:solidFill>
            <a:schemeClr val="accent1"/>
          </a:solidFill>
          <a:ln w="57150" cap="flat" cmpd="sng" algn="ctr">
            <a:solidFill>
              <a:srgbClr val="FF0000"/>
            </a:solidFill>
            <a:prstDash val="solid"/>
            <a:round/>
            <a:headEnd type="none" w="med" len="med"/>
            <a:tailEnd type="none" w="med" len="med"/>
          </a:ln>
          <a:effectLst/>
        </p:spPr>
      </p:cxnSp>
      <p:sp>
        <p:nvSpPr>
          <p:cNvPr id="80" name="TextBox 79"/>
          <p:cNvSpPr txBox="1"/>
          <p:nvPr/>
        </p:nvSpPr>
        <p:spPr>
          <a:xfrm>
            <a:off x="4343400" y="2438400"/>
            <a:ext cx="3429000" cy="646331"/>
          </a:xfrm>
          <a:prstGeom prst="rect">
            <a:avLst/>
          </a:prstGeom>
          <a:solidFill>
            <a:srgbClr val="CCFFCC"/>
          </a:solidFill>
        </p:spPr>
        <p:txBody>
          <a:bodyPr wrap="square" rtlCol="0">
            <a:spAutoFit/>
          </a:bodyPr>
          <a:lstStyle/>
          <a:p>
            <a:r>
              <a:rPr lang="en-US" dirty="0"/>
              <a:t>EO-1 (Hyperion and ALI) was turned off in March 2017</a:t>
            </a:r>
          </a:p>
        </p:txBody>
      </p:sp>
      <p:cxnSp>
        <p:nvCxnSpPr>
          <p:cNvPr id="77" name="Straight Arrow Connector 76"/>
          <p:cNvCxnSpPr/>
          <p:nvPr/>
        </p:nvCxnSpPr>
        <p:spPr bwMode="auto">
          <a:xfrm>
            <a:off x="5257800" y="381000"/>
            <a:ext cx="2514600" cy="152400"/>
          </a:xfrm>
          <a:prstGeom prst="straightConnector1">
            <a:avLst/>
          </a:prstGeom>
          <a:solidFill>
            <a:schemeClr val="accent1"/>
          </a:solidFill>
          <a:ln w="38100" cap="flat" cmpd="sng" algn="ctr">
            <a:solidFill>
              <a:srgbClr val="FF6600"/>
            </a:solidFill>
            <a:prstDash val="solid"/>
            <a:round/>
            <a:headEnd type="none" w="med" len="med"/>
            <a:tailEnd type="arrow"/>
          </a:ln>
          <a:effectLst/>
        </p:spPr>
      </p:cxnSp>
      <p:sp>
        <p:nvSpPr>
          <p:cNvPr id="82" name="TextBox 81"/>
          <p:cNvSpPr txBox="1"/>
          <p:nvPr/>
        </p:nvSpPr>
        <p:spPr>
          <a:xfrm>
            <a:off x="2209800" y="152400"/>
            <a:ext cx="3048000" cy="1754326"/>
          </a:xfrm>
          <a:prstGeom prst="rect">
            <a:avLst/>
          </a:prstGeom>
          <a:solidFill>
            <a:srgbClr val="FFC052"/>
          </a:solidFill>
        </p:spPr>
        <p:txBody>
          <a:bodyPr wrap="square" rtlCol="0">
            <a:spAutoFit/>
          </a:bodyPr>
          <a:lstStyle/>
          <a:p>
            <a:r>
              <a:rPr lang="en-US" dirty="0"/>
              <a:t>Guidance in President’s FY18 budget proposes significant changes in the funding and schedule of PACE and three other missions </a:t>
            </a:r>
          </a:p>
        </p:txBody>
      </p:sp>
    </p:spTree>
    <p:extLst>
      <p:ext uri="{BB962C8B-B14F-4D97-AF65-F5344CB8AC3E}">
        <p14:creationId xmlns:p14="http://schemas.microsoft.com/office/powerpoint/2010/main" val="29735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1" descr="Space Station layout.jpg"/>
          <p:cNvPicPr>
            <a:picLocks noChangeAspect="1"/>
          </p:cNvPicPr>
          <p:nvPr/>
        </p:nvPicPr>
        <p:blipFill>
          <a:blip r:embed="rId2" cstate="print"/>
          <a:srcRect/>
          <a:stretch>
            <a:fillRect/>
          </a:stretch>
        </p:blipFill>
        <p:spPr bwMode="auto">
          <a:xfrm>
            <a:off x="0" y="0"/>
            <a:ext cx="9144000" cy="6854825"/>
          </a:xfrm>
          <a:prstGeom prst="rect">
            <a:avLst/>
          </a:prstGeom>
          <a:noFill/>
          <a:ln w="9525">
            <a:noFill/>
            <a:miter lim="800000"/>
            <a:headEnd/>
            <a:tailEnd/>
          </a:ln>
        </p:spPr>
      </p:pic>
      <p:sp>
        <p:nvSpPr>
          <p:cNvPr id="6" name="TextBox 5"/>
          <p:cNvSpPr txBox="1">
            <a:spLocks noChangeArrowheads="1"/>
          </p:cNvSpPr>
          <p:nvPr/>
        </p:nvSpPr>
        <p:spPr bwMode="auto">
          <a:xfrm>
            <a:off x="0" y="4762500"/>
            <a:ext cx="2326278" cy="327782"/>
          </a:xfrm>
          <a:prstGeom prst="rect">
            <a:avLst/>
          </a:prstGeom>
          <a:noFill/>
          <a:ln w="9525">
            <a:noFill/>
            <a:miter lim="800000"/>
            <a:headEnd/>
            <a:tailEnd/>
          </a:ln>
        </p:spPr>
        <p:txBody>
          <a:bodyPr wrap="none">
            <a:spAutoFit/>
          </a:bodyPr>
          <a:lstStyle/>
          <a:p>
            <a:pPr>
              <a:lnSpc>
                <a:spcPct val="85000"/>
              </a:lnSpc>
            </a:pPr>
            <a:r>
              <a:rPr lang="en-US" b="1" dirty="0">
                <a:solidFill>
                  <a:srgbClr val="FFFF00"/>
                </a:solidFill>
                <a:latin typeface="Arial"/>
                <a:ea typeface="ヒラギノ角ゴ Pro W3" charset="-128"/>
                <a:cs typeface="Arial" pitchFamily="34" charset="0"/>
              </a:rPr>
              <a:t>SAGE III (launched)</a:t>
            </a:r>
          </a:p>
        </p:txBody>
      </p:sp>
      <p:sp>
        <p:nvSpPr>
          <p:cNvPr id="7" name="TextBox 6"/>
          <p:cNvSpPr txBox="1">
            <a:spLocks noChangeArrowheads="1"/>
          </p:cNvSpPr>
          <p:nvPr/>
        </p:nvSpPr>
        <p:spPr bwMode="auto">
          <a:xfrm>
            <a:off x="6553200" y="5105400"/>
            <a:ext cx="2474618" cy="1041054"/>
          </a:xfrm>
          <a:prstGeom prst="rect">
            <a:avLst/>
          </a:prstGeom>
          <a:noFill/>
          <a:ln w="9525">
            <a:noFill/>
            <a:miter lim="800000"/>
            <a:headEnd/>
            <a:tailEnd/>
          </a:ln>
        </p:spPr>
        <p:txBody>
          <a:bodyPr wrap="none">
            <a:spAutoFit/>
          </a:bodyPr>
          <a:lstStyle/>
          <a:p>
            <a:r>
              <a:rPr lang="en-US" b="1" dirty="0">
                <a:solidFill>
                  <a:srgbClr val="FFFF00"/>
                </a:solidFill>
                <a:latin typeface="Arial"/>
                <a:ea typeface="ヒラギノ角ゴ Pro W3" charset="-128"/>
                <a:cs typeface="Arial" pitchFamily="34" charset="0"/>
              </a:rPr>
              <a:t>CATS (2014)</a:t>
            </a:r>
          </a:p>
          <a:p>
            <a:pPr>
              <a:lnSpc>
                <a:spcPct val="85000"/>
              </a:lnSpc>
            </a:pPr>
            <a:r>
              <a:rPr lang="en-US" dirty="0">
                <a:solidFill>
                  <a:srgbClr val="FFFF00"/>
                </a:solidFill>
                <a:latin typeface="Arial"/>
                <a:ea typeface="ヒラギノ角ゴ Pro W3" charset="-128"/>
                <a:cs typeface="Arial" pitchFamily="34" charset="0"/>
              </a:rPr>
              <a:t>OCO-3 (2017)</a:t>
            </a:r>
          </a:p>
          <a:p>
            <a:pPr>
              <a:lnSpc>
                <a:spcPct val="85000"/>
              </a:lnSpc>
            </a:pPr>
            <a:r>
              <a:rPr lang="en-US" dirty="0">
                <a:solidFill>
                  <a:srgbClr val="FFFF00"/>
                </a:solidFill>
                <a:latin typeface="Arial"/>
                <a:ea typeface="ヒラギノ角ゴ Pro W3" charset="-128"/>
                <a:cs typeface="Arial" pitchFamily="34" charset="0"/>
              </a:rPr>
              <a:t>GEDI (&gt;2018)</a:t>
            </a:r>
          </a:p>
          <a:p>
            <a:pPr>
              <a:lnSpc>
                <a:spcPct val="85000"/>
              </a:lnSpc>
            </a:pPr>
            <a:r>
              <a:rPr lang="en-US" dirty="0">
                <a:solidFill>
                  <a:srgbClr val="FFFF00"/>
                </a:solidFill>
                <a:latin typeface="Arial"/>
                <a:ea typeface="ヒラギノ角ゴ Pro W3" charset="-128"/>
                <a:cs typeface="Arial" pitchFamily="34" charset="0"/>
              </a:rPr>
              <a:t>ECOSTRESS (&gt;2018)</a:t>
            </a:r>
          </a:p>
        </p:txBody>
      </p:sp>
      <p:sp>
        <p:nvSpPr>
          <p:cNvPr id="8" name="TextBox 7"/>
          <p:cNvSpPr txBox="1">
            <a:spLocks noChangeArrowheads="1"/>
          </p:cNvSpPr>
          <p:nvPr/>
        </p:nvSpPr>
        <p:spPr bwMode="auto">
          <a:xfrm>
            <a:off x="3614950" y="5638800"/>
            <a:ext cx="2177624" cy="334707"/>
          </a:xfrm>
          <a:prstGeom prst="rect">
            <a:avLst/>
          </a:prstGeom>
          <a:noFill/>
          <a:ln w="9525">
            <a:noFill/>
            <a:miter lim="800000"/>
            <a:headEnd/>
            <a:tailEnd/>
          </a:ln>
        </p:spPr>
        <p:txBody>
          <a:bodyPr wrap="none">
            <a:spAutoFit/>
          </a:bodyPr>
          <a:lstStyle/>
          <a:p>
            <a:pPr>
              <a:lnSpc>
                <a:spcPct val="85000"/>
              </a:lnSpc>
            </a:pPr>
            <a:r>
              <a:rPr lang="en-US" b="1" dirty="0" err="1">
                <a:solidFill>
                  <a:srgbClr val="FFFF00"/>
                </a:solidFill>
                <a:latin typeface="Arial"/>
                <a:ea typeface="ヒラギノ角ゴ Pro W3" charset="-128"/>
                <a:cs typeface="Arial" pitchFamily="34" charset="0"/>
              </a:rPr>
              <a:t>RapidSCAT</a:t>
            </a:r>
            <a:r>
              <a:rPr lang="en-US" b="1" dirty="0">
                <a:solidFill>
                  <a:srgbClr val="FFFF00"/>
                </a:solidFill>
                <a:latin typeface="Arial"/>
                <a:ea typeface="ヒラギノ角ゴ Pro W3" charset="-128"/>
                <a:cs typeface="Arial" pitchFamily="34" charset="0"/>
              </a:rPr>
              <a:t> (2014)</a:t>
            </a:r>
          </a:p>
        </p:txBody>
      </p:sp>
      <p:sp>
        <p:nvSpPr>
          <p:cNvPr id="9" name="Oval 8"/>
          <p:cNvSpPr>
            <a:spLocks noChangeArrowheads="1"/>
          </p:cNvSpPr>
          <p:nvPr/>
        </p:nvSpPr>
        <p:spPr bwMode="auto">
          <a:xfrm>
            <a:off x="1962150" y="3581400"/>
            <a:ext cx="765175" cy="401638"/>
          </a:xfrm>
          <a:prstGeom prst="ellipse">
            <a:avLst/>
          </a:prstGeom>
          <a:noFill/>
          <a:ln w="28575">
            <a:solidFill>
              <a:srgbClr val="FFFF00"/>
            </a:solidFill>
            <a:round/>
            <a:headEnd/>
            <a:tailEnd/>
          </a:ln>
        </p:spPr>
        <p:txBody>
          <a:bodyPr/>
          <a:lstStyle/>
          <a:p>
            <a:endParaRPr lang="en-US" sz="1200">
              <a:solidFill>
                <a:srgbClr val="FFFF00"/>
              </a:solidFill>
              <a:latin typeface="Times New Roman" pitchFamily="18" charset="0"/>
              <a:ea typeface="ヒラギノ角ゴ Pro W3" charset="-128"/>
            </a:endParaRPr>
          </a:p>
        </p:txBody>
      </p:sp>
      <p:sp>
        <p:nvSpPr>
          <p:cNvPr id="10" name="Oval 9"/>
          <p:cNvSpPr>
            <a:spLocks noChangeArrowheads="1"/>
          </p:cNvSpPr>
          <p:nvPr/>
        </p:nvSpPr>
        <p:spPr bwMode="auto">
          <a:xfrm>
            <a:off x="3048000" y="3581400"/>
            <a:ext cx="1143000" cy="450850"/>
          </a:xfrm>
          <a:prstGeom prst="ellipse">
            <a:avLst/>
          </a:prstGeom>
          <a:noFill/>
          <a:ln w="28575">
            <a:solidFill>
              <a:srgbClr val="FFFF00"/>
            </a:solidFill>
            <a:round/>
            <a:headEnd/>
            <a:tailEnd/>
          </a:ln>
        </p:spPr>
        <p:txBody>
          <a:bodyPr/>
          <a:lstStyle/>
          <a:p>
            <a:endParaRPr lang="en-US" sz="1200">
              <a:solidFill>
                <a:srgbClr val="FFFF00"/>
              </a:solidFill>
              <a:latin typeface="Times New Roman" pitchFamily="18" charset="0"/>
              <a:ea typeface="ヒラギノ角ゴ Pro W3" charset="-128"/>
            </a:endParaRPr>
          </a:p>
        </p:txBody>
      </p:sp>
      <p:sp>
        <p:nvSpPr>
          <p:cNvPr id="11" name="Oval 10"/>
          <p:cNvSpPr>
            <a:spLocks noChangeArrowheads="1"/>
          </p:cNvSpPr>
          <p:nvPr/>
        </p:nvSpPr>
        <p:spPr bwMode="auto">
          <a:xfrm>
            <a:off x="5867400" y="3581400"/>
            <a:ext cx="838200" cy="457200"/>
          </a:xfrm>
          <a:prstGeom prst="ellipse">
            <a:avLst/>
          </a:prstGeom>
          <a:noFill/>
          <a:ln w="28575">
            <a:solidFill>
              <a:srgbClr val="FFFF00"/>
            </a:solidFill>
            <a:round/>
            <a:headEnd/>
            <a:tailEnd/>
          </a:ln>
        </p:spPr>
        <p:txBody>
          <a:bodyPr/>
          <a:lstStyle/>
          <a:p>
            <a:endParaRPr lang="en-US" sz="1200">
              <a:solidFill>
                <a:srgbClr val="FFFF00"/>
              </a:solidFill>
              <a:latin typeface="Times New Roman" pitchFamily="18" charset="0"/>
              <a:ea typeface="ヒラギノ角ゴ Pro W3" charset="-128"/>
            </a:endParaRPr>
          </a:p>
        </p:txBody>
      </p:sp>
      <p:cxnSp>
        <p:nvCxnSpPr>
          <p:cNvPr id="12" name="Curved Connector 13"/>
          <p:cNvCxnSpPr>
            <a:cxnSpLocks noChangeShapeType="1"/>
            <a:stCxn id="6" idx="0"/>
            <a:endCxn id="9" idx="3"/>
          </p:cNvCxnSpPr>
          <p:nvPr/>
        </p:nvCxnSpPr>
        <p:spPr bwMode="auto">
          <a:xfrm rot="5400000" flipH="1" flipV="1">
            <a:off x="1199533" y="3887826"/>
            <a:ext cx="838281" cy="911068"/>
          </a:xfrm>
          <a:prstGeom prst="curvedConnector3">
            <a:avLst>
              <a:gd name="adj1" fmla="val 50000"/>
            </a:avLst>
          </a:prstGeom>
          <a:noFill/>
          <a:ln w="28575">
            <a:solidFill>
              <a:srgbClr val="FFFF00"/>
            </a:solidFill>
            <a:round/>
            <a:headEnd/>
            <a:tailEnd type="arrow" w="med" len="med"/>
          </a:ln>
        </p:spPr>
      </p:cxnSp>
      <p:cxnSp>
        <p:nvCxnSpPr>
          <p:cNvPr id="13" name="Curved Connector 18"/>
          <p:cNvCxnSpPr>
            <a:cxnSpLocks noChangeShapeType="1"/>
            <a:stCxn id="7" idx="0"/>
            <a:endCxn id="11" idx="4"/>
          </p:cNvCxnSpPr>
          <p:nvPr/>
        </p:nvCxnSpPr>
        <p:spPr bwMode="auto">
          <a:xfrm rot="16200000" flipV="1">
            <a:off x="6505105" y="3819995"/>
            <a:ext cx="1066800" cy="1504009"/>
          </a:xfrm>
          <a:prstGeom prst="curvedConnector3">
            <a:avLst>
              <a:gd name="adj1" fmla="val 50000"/>
            </a:avLst>
          </a:prstGeom>
          <a:noFill/>
          <a:ln w="28575">
            <a:solidFill>
              <a:srgbClr val="FFFF00"/>
            </a:solidFill>
            <a:round/>
            <a:headEnd/>
            <a:tailEnd type="arrow" w="med" len="med"/>
          </a:ln>
        </p:spPr>
      </p:cxnSp>
      <p:cxnSp>
        <p:nvCxnSpPr>
          <p:cNvPr id="14" name="Curved Connector 19"/>
          <p:cNvCxnSpPr>
            <a:cxnSpLocks noChangeShapeType="1"/>
            <a:stCxn id="8" idx="0"/>
            <a:endCxn id="10" idx="4"/>
          </p:cNvCxnSpPr>
          <p:nvPr/>
        </p:nvCxnSpPr>
        <p:spPr bwMode="auto">
          <a:xfrm rot="16200000" flipV="1">
            <a:off x="3358356" y="4293394"/>
            <a:ext cx="1606550" cy="1084262"/>
          </a:xfrm>
          <a:prstGeom prst="curvedConnector3">
            <a:avLst>
              <a:gd name="adj1" fmla="val 50000"/>
            </a:avLst>
          </a:prstGeom>
          <a:noFill/>
          <a:ln w="28575">
            <a:solidFill>
              <a:srgbClr val="FFFF00"/>
            </a:solidFill>
            <a:round/>
            <a:headEnd/>
            <a:tailEnd type="arrow" w="med" len="med"/>
          </a:ln>
        </p:spPr>
      </p:cxnSp>
      <p:sp>
        <p:nvSpPr>
          <p:cNvPr id="15" name="TextBox 6"/>
          <p:cNvSpPr txBox="1">
            <a:spLocks noChangeArrowheads="1"/>
          </p:cNvSpPr>
          <p:nvPr/>
        </p:nvSpPr>
        <p:spPr bwMode="auto">
          <a:xfrm>
            <a:off x="4861242" y="4892040"/>
            <a:ext cx="1604601" cy="334707"/>
          </a:xfrm>
          <a:prstGeom prst="rect">
            <a:avLst/>
          </a:prstGeom>
          <a:noFill/>
          <a:ln w="9525">
            <a:noFill/>
            <a:miter lim="800000"/>
            <a:headEnd/>
            <a:tailEnd/>
          </a:ln>
        </p:spPr>
        <p:txBody>
          <a:bodyPr wrap="none">
            <a:spAutoFit/>
          </a:bodyPr>
          <a:lstStyle/>
          <a:p>
            <a:pPr>
              <a:lnSpc>
                <a:spcPct val="85000"/>
              </a:lnSpc>
            </a:pPr>
            <a:r>
              <a:rPr lang="en-US" dirty="0">
                <a:solidFill>
                  <a:srgbClr val="FFFF00"/>
                </a:solidFill>
                <a:latin typeface="Arial"/>
                <a:ea typeface="ヒラギノ角ゴ Pro W3" charset="-128"/>
                <a:cs typeface="Arial" pitchFamily="34" charset="0"/>
              </a:rPr>
              <a:t>ISERV (2012)</a:t>
            </a:r>
          </a:p>
        </p:txBody>
      </p:sp>
      <p:cxnSp>
        <p:nvCxnSpPr>
          <p:cNvPr id="16" name="Curved Connector 18"/>
          <p:cNvCxnSpPr>
            <a:cxnSpLocks noChangeShapeType="1"/>
          </p:cNvCxnSpPr>
          <p:nvPr/>
        </p:nvCxnSpPr>
        <p:spPr bwMode="auto">
          <a:xfrm rot="16200000" flipV="1">
            <a:off x="4320540" y="3909060"/>
            <a:ext cx="1173480" cy="609600"/>
          </a:xfrm>
          <a:prstGeom prst="curvedConnector3">
            <a:avLst>
              <a:gd name="adj1" fmla="val 50000"/>
            </a:avLst>
          </a:prstGeom>
          <a:noFill/>
          <a:ln w="28575">
            <a:solidFill>
              <a:srgbClr val="FFFF00"/>
            </a:solidFill>
            <a:round/>
            <a:headEnd/>
            <a:tailEnd type="arrow" w="med" len="med"/>
          </a:ln>
        </p:spPr>
      </p:cxnSp>
      <p:sp>
        <p:nvSpPr>
          <p:cNvPr id="17" name="TextBox 5"/>
          <p:cNvSpPr txBox="1">
            <a:spLocks noChangeArrowheads="1"/>
          </p:cNvSpPr>
          <p:nvPr/>
        </p:nvSpPr>
        <p:spPr bwMode="auto">
          <a:xfrm>
            <a:off x="7729078" y="2027493"/>
            <a:ext cx="1262523" cy="334707"/>
          </a:xfrm>
          <a:prstGeom prst="rect">
            <a:avLst/>
          </a:prstGeom>
          <a:noFill/>
          <a:ln w="9525">
            <a:noFill/>
            <a:miter lim="800000"/>
            <a:headEnd/>
            <a:tailEnd/>
          </a:ln>
        </p:spPr>
        <p:txBody>
          <a:bodyPr wrap="none">
            <a:spAutoFit/>
          </a:bodyPr>
          <a:lstStyle/>
          <a:p>
            <a:pPr>
              <a:lnSpc>
                <a:spcPct val="85000"/>
              </a:lnSpc>
            </a:pPr>
            <a:r>
              <a:rPr lang="en-US" dirty="0">
                <a:solidFill>
                  <a:srgbClr val="FFFF00"/>
                </a:solidFill>
                <a:latin typeface="Arial"/>
                <a:ea typeface="ヒラギノ角ゴ Pro W3" charset="-128"/>
                <a:cs typeface="Arial" pitchFamily="34" charset="0"/>
              </a:rPr>
              <a:t>LIS (2016)</a:t>
            </a:r>
          </a:p>
        </p:txBody>
      </p:sp>
      <p:sp>
        <p:nvSpPr>
          <p:cNvPr id="18" name="Oval 8"/>
          <p:cNvSpPr>
            <a:spLocks noChangeArrowheads="1"/>
          </p:cNvSpPr>
          <p:nvPr/>
        </p:nvSpPr>
        <p:spPr bwMode="auto">
          <a:xfrm>
            <a:off x="6854825" y="3581400"/>
            <a:ext cx="765175" cy="401638"/>
          </a:xfrm>
          <a:prstGeom prst="ellipse">
            <a:avLst/>
          </a:prstGeom>
          <a:noFill/>
          <a:ln w="28575">
            <a:solidFill>
              <a:srgbClr val="FFFF00"/>
            </a:solidFill>
            <a:round/>
            <a:headEnd/>
            <a:tailEnd/>
          </a:ln>
        </p:spPr>
        <p:txBody>
          <a:bodyPr/>
          <a:lstStyle/>
          <a:p>
            <a:endParaRPr lang="en-US" sz="1200">
              <a:solidFill>
                <a:srgbClr val="FFFF00"/>
              </a:solidFill>
              <a:latin typeface="Times New Roman" pitchFamily="18" charset="0"/>
              <a:ea typeface="ヒラギノ角ゴ Pro W3" charset="-128"/>
            </a:endParaRPr>
          </a:p>
        </p:txBody>
      </p:sp>
      <p:cxnSp>
        <p:nvCxnSpPr>
          <p:cNvPr id="19" name="Curved Connector 13"/>
          <p:cNvCxnSpPr>
            <a:cxnSpLocks noChangeShapeType="1"/>
            <a:stCxn id="17" idx="2"/>
            <a:endCxn id="18" idx="6"/>
          </p:cNvCxnSpPr>
          <p:nvPr/>
        </p:nvCxnSpPr>
        <p:spPr bwMode="auto">
          <a:xfrm rot="5400000">
            <a:off x="7280161" y="2702039"/>
            <a:ext cx="1420019" cy="740340"/>
          </a:xfrm>
          <a:prstGeom prst="curvedConnector2">
            <a:avLst/>
          </a:prstGeom>
          <a:noFill/>
          <a:ln w="28575">
            <a:solidFill>
              <a:srgbClr val="FFFF00"/>
            </a:solidFill>
            <a:round/>
            <a:headEnd/>
            <a:tailEnd type="arrow" w="med" len="med"/>
          </a:ln>
        </p:spPr>
      </p:cxnSp>
      <p:sp>
        <p:nvSpPr>
          <p:cNvPr id="20" name="TextBox 19"/>
          <p:cNvSpPr txBox="1"/>
          <p:nvPr/>
        </p:nvSpPr>
        <p:spPr>
          <a:xfrm rot="20511502">
            <a:off x="2411200" y="1198600"/>
            <a:ext cx="920294" cy="461665"/>
          </a:xfrm>
          <a:prstGeom prst="rect">
            <a:avLst/>
          </a:prstGeom>
          <a:noFill/>
        </p:spPr>
        <p:txBody>
          <a:bodyPr wrap="none" rtlCol="0">
            <a:spAutoFit/>
          </a:bodyPr>
          <a:lstStyle/>
          <a:p>
            <a:r>
              <a:rPr lang="en-US" sz="2400" dirty="0">
                <a:solidFill>
                  <a:srgbClr val="FFFF00"/>
                </a:solidFill>
                <a:latin typeface="Arial"/>
                <a:ea typeface="ＭＳ Ｐゴシック" charset="-128"/>
                <a:cs typeface="Marker Felt"/>
              </a:rPr>
              <a:t>Earth</a:t>
            </a:r>
          </a:p>
        </p:txBody>
      </p:sp>
    </p:spTree>
    <p:extLst>
      <p:ext uri="{BB962C8B-B14F-4D97-AF65-F5344CB8AC3E}">
        <p14:creationId xmlns:p14="http://schemas.microsoft.com/office/powerpoint/2010/main" val="296679941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28599" y="123825"/>
            <a:ext cx="6230637" cy="638175"/>
          </a:xfrm>
        </p:spPr>
        <p:txBody>
          <a:bodyPr/>
          <a:lstStyle/>
          <a:p>
            <a:r>
              <a:rPr lang="en-US" dirty="0">
                <a:latin typeface="Arial" charset="0"/>
                <a:ea typeface="ヒラギノ角ゴ Pro W3" charset="0"/>
                <a:cs typeface="ヒラギノ角ゴ Pro W3" charset="0"/>
              </a:rPr>
              <a:t>Venture Class Activities - GEDI</a:t>
            </a:r>
            <a:endParaRPr lang="en-US" sz="2000" dirty="0">
              <a:latin typeface="Arial" charset="0"/>
              <a:ea typeface="ヒラギノ角ゴ Pro W3" charset="0"/>
              <a:cs typeface="ヒラギノ角ゴ Pro W3" charset="0"/>
            </a:endParaRPr>
          </a:p>
        </p:txBody>
      </p:sp>
      <p:sp>
        <p:nvSpPr>
          <p:cNvPr id="4" name="Title 1"/>
          <p:cNvSpPr txBox="1">
            <a:spLocks/>
          </p:cNvSpPr>
          <p:nvPr/>
        </p:nvSpPr>
        <p:spPr bwMode="auto">
          <a:xfrm>
            <a:off x="2667000" y="728663"/>
            <a:ext cx="6324600"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3000">
                <a:solidFill>
                  <a:schemeClr val="bg1"/>
                </a:solidFill>
                <a:latin typeface="+mj-lt"/>
                <a:ea typeface="ヒラギノ角ゴ Pro W3" pitchFamily="-108" charset="-128"/>
                <a:cs typeface="ヒラギノ角ゴ Pro W3" pitchFamily="-108" charset="-128"/>
              </a:defRPr>
            </a:lvl1pPr>
            <a:lvl2pPr algn="l" rtl="0" eaLnBrk="0" fontAlgn="base" hangingPunct="0">
              <a:lnSpc>
                <a:spcPct val="85000"/>
              </a:lnSpc>
              <a:spcBef>
                <a:spcPct val="0"/>
              </a:spcBef>
              <a:spcAft>
                <a:spcPct val="0"/>
              </a:spcAft>
              <a:defRPr sz="3000">
                <a:solidFill>
                  <a:schemeClr val="bg1"/>
                </a:solidFill>
                <a:latin typeface="Arial" pitchFamily="-65" charset="0"/>
                <a:ea typeface="ヒラギノ角ゴ Pro W3" pitchFamily="-108" charset="-128"/>
                <a:cs typeface="ヒラギノ角ゴ Pro W3" pitchFamily="-108" charset="-128"/>
              </a:defRPr>
            </a:lvl2pPr>
            <a:lvl3pPr algn="l" rtl="0" eaLnBrk="0" fontAlgn="base" hangingPunct="0">
              <a:lnSpc>
                <a:spcPct val="85000"/>
              </a:lnSpc>
              <a:spcBef>
                <a:spcPct val="0"/>
              </a:spcBef>
              <a:spcAft>
                <a:spcPct val="0"/>
              </a:spcAft>
              <a:defRPr sz="3000">
                <a:solidFill>
                  <a:schemeClr val="bg1"/>
                </a:solidFill>
                <a:latin typeface="Arial" pitchFamily="-65" charset="0"/>
                <a:ea typeface="ヒラギノ角ゴ Pro W3" pitchFamily="-108" charset="-128"/>
                <a:cs typeface="ヒラギノ角ゴ Pro W3" pitchFamily="-108" charset="-128"/>
              </a:defRPr>
            </a:lvl3pPr>
            <a:lvl4pPr algn="l" rtl="0" eaLnBrk="0" fontAlgn="base" hangingPunct="0">
              <a:lnSpc>
                <a:spcPct val="85000"/>
              </a:lnSpc>
              <a:spcBef>
                <a:spcPct val="0"/>
              </a:spcBef>
              <a:spcAft>
                <a:spcPct val="0"/>
              </a:spcAft>
              <a:defRPr sz="3000">
                <a:solidFill>
                  <a:schemeClr val="bg1"/>
                </a:solidFill>
                <a:latin typeface="Arial" pitchFamily="-65" charset="0"/>
                <a:ea typeface="ヒラギノ角ゴ Pro W3" pitchFamily="-108" charset="-128"/>
                <a:cs typeface="ヒラギノ角ゴ Pro W3" pitchFamily="-108" charset="-128"/>
              </a:defRPr>
            </a:lvl4pPr>
            <a:lvl5pPr algn="l" rtl="0" eaLnBrk="0" fontAlgn="base" hangingPunct="0">
              <a:lnSpc>
                <a:spcPct val="85000"/>
              </a:lnSpc>
              <a:spcBef>
                <a:spcPct val="0"/>
              </a:spcBef>
              <a:spcAft>
                <a:spcPct val="0"/>
              </a:spcAft>
              <a:defRPr sz="3000">
                <a:solidFill>
                  <a:schemeClr val="bg1"/>
                </a:solidFill>
                <a:latin typeface="Arial" pitchFamily="-65" charset="0"/>
                <a:ea typeface="ヒラギノ角ゴ Pro W3" pitchFamily="-108" charset="-128"/>
                <a:cs typeface="ヒラギノ角ゴ Pro W3" pitchFamily="-108" charset="-128"/>
              </a:defRPr>
            </a:lvl5pPr>
            <a:lvl6pPr marL="457200" algn="l" rtl="0" fontAlgn="base">
              <a:lnSpc>
                <a:spcPct val="85000"/>
              </a:lnSpc>
              <a:spcBef>
                <a:spcPct val="0"/>
              </a:spcBef>
              <a:spcAft>
                <a:spcPct val="0"/>
              </a:spcAft>
              <a:defRPr sz="3000">
                <a:solidFill>
                  <a:schemeClr val="bg1"/>
                </a:solidFill>
                <a:latin typeface="Arial" pitchFamily="-65" charset="0"/>
              </a:defRPr>
            </a:lvl6pPr>
            <a:lvl7pPr marL="914400" algn="l" rtl="0" fontAlgn="base">
              <a:lnSpc>
                <a:spcPct val="85000"/>
              </a:lnSpc>
              <a:spcBef>
                <a:spcPct val="0"/>
              </a:spcBef>
              <a:spcAft>
                <a:spcPct val="0"/>
              </a:spcAft>
              <a:defRPr sz="3000">
                <a:solidFill>
                  <a:schemeClr val="bg1"/>
                </a:solidFill>
                <a:latin typeface="Arial" pitchFamily="-65" charset="0"/>
              </a:defRPr>
            </a:lvl7pPr>
            <a:lvl8pPr marL="1371600" algn="l" rtl="0" fontAlgn="base">
              <a:lnSpc>
                <a:spcPct val="85000"/>
              </a:lnSpc>
              <a:spcBef>
                <a:spcPct val="0"/>
              </a:spcBef>
              <a:spcAft>
                <a:spcPct val="0"/>
              </a:spcAft>
              <a:defRPr sz="3000">
                <a:solidFill>
                  <a:schemeClr val="bg1"/>
                </a:solidFill>
                <a:latin typeface="Arial" pitchFamily="-65" charset="0"/>
              </a:defRPr>
            </a:lvl8pPr>
            <a:lvl9pPr marL="1828800" algn="l" rtl="0" fontAlgn="base">
              <a:lnSpc>
                <a:spcPct val="85000"/>
              </a:lnSpc>
              <a:spcBef>
                <a:spcPct val="0"/>
              </a:spcBef>
              <a:spcAft>
                <a:spcPct val="0"/>
              </a:spcAft>
              <a:defRPr sz="3000">
                <a:solidFill>
                  <a:schemeClr val="bg1"/>
                </a:solidFill>
                <a:latin typeface="Arial" pitchFamily="-65" charset="0"/>
              </a:defRPr>
            </a:lvl9pPr>
          </a:lstStyle>
          <a:p>
            <a:pPr algn="r" eaLnBrk="1" hangingPunct="1">
              <a:lnSpc>
                <a:spcPct val="90000"/>
              </a:lnSpc>
            </a:pPr>
            <a:r>
              <a:rPr lang="en-US" sz="1400" b="1" dirty="0">
                <a:solidFill>
                  <a:srgbClr val="000000"/>
                </a:solidFill>
                <a:latin typeface="Arial Black" pitchFamily="-128" charset="0"/>
                <a:ea typeface="Arial" pitchFamily="-128" charset="0"/>
                <a:cs typeface="Arial" pitchFamily="-128" charset="0"/>
              </a:rPr>
              <a:t>12</a:t>
            </a:r>
            <a:r>
              <a:rPr lang="en-US" sz="1400" b="1" dirty="0">
                <a:solidFill>
                  <a:srgbClr val="000000"/>
                </a:solidFill>
                <a:latin typeface="Arial Black"/>
                <a:ea typeface="Arial" pitchFamily="-128" charset="0"/>
                <a:cs typeface="Arial Black"/>
              </a:rPr>
              <a:t> GEDI </a:t>
            </a:r>
            <a:r>
              <a:rPr lang="en-US" sz="1400" b="1" dirty="0" err="1">
                <a:solidFill>
                  <a:srgbClr val="000000"/>
                </a:solidFill>
                <a:latin typeface="Arial Black"/>
                <a:ea typeface="Arial" pitchFamily="-128" charset="0"/>
                <a:cs typeface="Arial Black"/>
              </a:rPr>
              <a:t>Lidar</a:t>
            </a:r>
            <a:r>
              <a:rPr lang="en-US" sz="1400" b="1" dirty="0">
                <a:solidFill>
                  <a:srgbClr val="000000"/>
                </a:solidFill>
                <a:latin typeface="Arial Black"/>
                <a:ea typeface="Arial" pitchFamily="-128" charset="0"/>
                <a:cs typeface="Arial Black"/>
              </a:rPr>
              <a:t>: </a:t>
            </a:r>
            <a:r>
              <a:rPr lang="en-US" sz="1400" b="1" dirty="0">
                <a:solidFill>
                  <a:srgbClr val="000000"/>
                </a:solidFill>
                <a:latin typeface="Arial Black"/>
                <a:cs typeface="Arial Black"/>
              </a:rPr>
              <a:t>Global Ecosystem Dynamics Investigation </a:t>
            </a:r>
            <a:r>
              <a:rPr lang="en-US" sz="1400" b="1" dirty="0" err="1">
                <a:solidFill>
                  <a:srgbClr val="000000"/>
                </a:solidFill>
                <a:latin typeface="Arial Black"/>
                <a:cs typeface="Arial Black"/>
              </a:rPr>
              <a:t>Lidar</a:t>
            </a:r>
            <a:br>
              <a:rPr lang="en-US" sz="1400" b="1" dirty="0">
                <a:solidFill>
                  <a:srgbClr val="000000"/>
                </a:solidFill>
                <a:latin typeface="Arial Black"/>
                <a:ea typeface="Arial" pitchFamily="-128" charset="0"/>
                <a:cs typeface="Arial Black"/>
              </a:rPr>
            </a:br>
            <a:r>
              <a:rPr lang="en-US" sz="1400" b="1" dirty="0">
                <a:solidFill>
                  <a:srgbClr val="000000"/>
                </a:solidFill>
                <a:latin typeface="Arial Black"/>
                <a:ea typeface="Arial" pitchFamily="-128" charset="0"/>
                <a:cs typeface="Arial Black"/>
              </a:rPr>
              <a:t>PI: </a:t>
            </a:r>
            <a:r>
              <a:rPr lang="en-US" sz="1400" b="1" dirty="0">
                <a:solidFill>
                  <a:srgbClr val="000000"/>
                </a:solidFill>
                <a:latin typeface="Arial Black"/>
                <a:cs typeface="Arial Black"/>
              </a:rPr>
              <a:t>Ralph </a:t>
            </a:r>
            <a:r>
              <a:rPr lang="en-US" sz="1400" b="1" dirty="0" err="1">
                <a:solidFill>
                  <a:srgbClr val="000000"/>
                </a:solidFill>
                <a:latin typeface="Arial Black"/>
                <a:cs typeface="Arial Black"/>
              </a:rPr>
              <a:t>Dubayah</a:t>
            </a:r>
            <a:endParaRPr lang="en-US" sz="1400" b="1" dirty="0">
              <a:solidFill>
                <a:srgbClr val="000000"/>
              </a:solidFill>
              <a:latin typeface="Arial Black"/>
              <a:ea typeface="Arial" pitchFamily="-128" charset="0"/>
              <a:cs typeface="Arial Black"/>
            </a:endParaRPr>
          </a:p>
        </p:txBody>
      </p:sp>
      <p:sp>
        <p:nvSpPr>
          <p:cNvPr id="6" name="Rectangle 5"/>
          <p:cNvSpPr>
            <a:spLocks noChangeArrowheads="1"/>
          </p:cNvSpPr>
          <p:nvPr/>
        </p:nvSpPr>
        <p:spPr bwMode="auto">
          <a:xfrm>
            <a:off x="37628" y="2971800"/>
            <a:ext cx="4564063" cy="3374000"/>
          </a:xfrm>
          <a:prstGeom prst="rect">
            <a:avLst/>
          </a:prstGeom>
          <a:noFill/>
          <a:ln w="9525">
            <a:noFill/>
            <a:miter lim="800000"/>
            <a:headEnd/>
            <a:tailEnd/>
          </a:ln>
        </p:spPr>
        <p:txBody>
          <a:bodyPr wrap="square">
            <a:prstTxWarp prst="textNoShape">
              <a:avLst/>
            </a:prstTxWarp>
            <a:spAutoFit/>
          </a:bodyPr>
          <a:lstStyle/>
          <a:p>
            <a:pPr algn="l">
              <a:lnSpc>
                <a:spcPct val="80000"/>
              </a:lnSpc>
              <a:spcAft>
                <a:spcPts val="600"/>
              </a:spcAft>
              <a:defRPr/>
            </a:pPr>
            <a:r>
              <a:rPr lang="en-US" sz="1400" b="1" u="sng" dirty="0"/>
              <a:t>Mission</a:t>
            </a:r>
            <a:r>
              <a:rPr lang="en-US" sz="1400" dirty="0"/>
              <a:t>:</a:t>
            </a:r>
            <a:endParaRPr lang="en-US" sz="1200" dirty="0"/>
          </a:p>
          <a:p>
            <a:pPr algn="l">
              <a:spcAft>
                <a:spcPts val="600"/>
              </a:spcAft>
            </a:pPr>
            <a:r>
              <a:rPr lang="en-US" sz="1200" dirty="0"/>
              <a:t>GEDI will characterize the effects of changing climate and land use on ecosystem structure and dynamics, enabling improved understanding of Earth’s carbon cycle and biodiversity. GEDI will provide the first global, high-resolution observations of forest vertical structure.</a:t>
            </a:r>
          </a:p>
          <a:p>
            <a:pPr algn="l">
              <a:spcAft>
                <a:spcPts val="600"/>
              </a:spcAft>
            </a:pPr>
            <a:r>
              <a:rPr lang="en-US" sz="1400" b="1" u="sng" dirty="0"/>
              <a:t>Goals</a:t>
            </a:r>
            <a:r>
              <a:rPr lang="en-US" sz="1400" b="1" dirty="0"/>
              <a:t>: </a:t>
            </a:r>
            <a:endParaRPr lang="en-US" sz="1200" b="1" dirty="0"/>
          </a:p>
          <a:p>
            <a:pPr algn="l">
              <a:defRPr/>
            </a:pPr>
            <a:r>
              <a:rPr lang="en-US" sz="1000" dirty="0"/>
              <a:t>GEDI will address the following questions:</a:t>
            </a:r>
          </a:p>
          <a:p>
            <a:pPr marL="112713" indent="-112713" algn="l">
              <a:buFont typeface="Arial"/>
              <a:buChar char="•"/>
            </a:pPr>
            <a:r>
              <a:rPr lang="en-US" sz="1000" dirty="0"/>
              <a:t>What is the above-ground carbon balance of the land surface? </a:t>
            </a:r>
          </a:p>
          <a:p>
            <a:pPr marL="112713" indent="-112713" algn="l">
              <a:buFont typeface="Arial"/>
              <a:buChar char="•"/>
            </a:pPr>
            <a:r>
              <a:rPr lang="en-US" sz="1000" dirty="0"/>
              <a:t>What role will land surface play in mitigating atmospheric CO2? </a:t>
            </a:r>
          </a:p>
          <a:p>
            <a:pPr marL="112713" indent="-112713" algn="l">
              <a:spcAft>
                <a:spcPts val="600"/>
              </a:spcAft>
              <a:buFont typeface="Arial"/>
              <a:buChar char="•"/>
            </a:pPr>
            <a:r>
              <a:rPr lang="en-US" sz="1000" dirty="0"/>
              <a:t>How does ecosystem structure affect habitat quality and biodiversity?</a:t>
            </a:r>
          </a:p>
          <a:p>
            <a:pPr marL="112713" indent="-112713" algn="l"/>
            <a:r>
              <a:rPr lang="en-US" sz="1000" dirty="0"/>
              <a:t>GEDI measurements will quantify the following:</a:t>
            </a:r>
          </a:p>
          <a:p>
            <a:pPr marL="112713" indent="-112713" algn="l">
              <a:buFont typeface="Arial"/>
              <a:buChar char="•"/>
            </a:pPr>
            <a:r>
              <a:rPr lang="en-US" sz="1000" dirty="0"/>
              <a:t>Distribution of above-ground carbon at fine spatial resolution</a:t>
            </a:r>
          </a:p>
          <a:p>
            <a:pPr marL="112713" indent="-112713" algn="l">
              <a:buFont typeface="Arial"/>
              <a:buChar char="•"/>
            </a:pPr>
            <a:r>
              <a:rPr lang="en-US" sz="1000" dirty="0"/>
              <a:t>Changes in carbon resulting from disturbance and subsequent recovery</a:t>
            </a:r>
          </a:p>
          <a:p>
            <a:pPr marL="112713" indent="-112713" algn="l">
              <a:buFont typeface="Arial"/>
              <a:buChar char="•"/>
            </a:pPr>
            <a:r>
              <a:rPr lang="en-US" sz="1000" dirty="0"/>
              <a:t>Spatial and temporal distribution of forest structure and its relationship to habitat quality and biodiversity</a:t>
            </a:r>
          </a:p>
          <a:p>
            <a:pPr marL="112713" indent="-112713" algn="l">
              <a:spcAft>
                <a:spcPts val="600"/>
              </a:spcAft>
              <a:buFont typeface="Arial"/>
              <a:buChar char="•"/>
            </a:pPr>
            <a:r>
              <a:rPr lang="en-US" sz="1000" dirty="0"/>
              <a:t>Sequestration potential of forests over time w/changing land use, climate</a:t>
            </a:r>
          </a:p>
          <a:p>
            <a:pPr algn="l">
              <a:spcAft>
                <a:spcPts val="600"/>
              </a:spcAft>
            </a:pPr>
            <a:r>
              <a:rPr lang="en-US" sz="1400" b="1" u="sng" dirty="0"/>
              <a:t>Instrument</a:t>
            </a:r>
            <a:r>
              <a:rPr lang="en-US" sz="1400" b="1" dirty="0"/>
              <a:t>:</a:t>
            </a:r>
            <a:r>
              <a:rPr lang="en-US" sz="1200" b="1" dirty="0"/>
              <a:t> </a:t>
            </a:r>
            <a:r>
              <a:rPr lang="en-US" sz="1200" dirty="0"/>
              <a:t>Lidar</a:t>
            </a:r>
          </a:p>
          <a:p>
            <a:pPr algn="l">
              <a:spcAft>
                <a:spcPts val="600"/>
              </a:spcAft>
              <a:defRPr/>
            </a:pPr>
            <a:r>
              <a:rPr lang="en-US" sz="1400" b="1" u="sng" dirty="0"/>
              <a:t>Heritage</a:t>
            </a:r>
            <a:r>
              <a:rPr lang="en-US" sz="1400" b="1" dirty="0"/>
              <a:t>:</a:t>
            </a:r>
            <a:r>
              <a:rPr lang="en-US" sz="1200" b="1" dirty="0"/>
              <a:t> </a:t>
            </a:r>
            <a:r>
              <a:rPr lang="en-US" sz="1000" dirty="0"/>
              <a:t>HOMER (laser); GLAS, CALIPSO (optics); IceSat, (detectors)</a:t>
            </a:r>
          </a:p>
        </p:txBody>
      </p:sp>
      <p:sp>
        <p:nvSpPr>
          <p:cNvPr id="7" name="Rectangle 6"/>
          <p:cNvSpPr>
            <a:spLocks noChangeArrowheads="1"/>
          </p:cNvSpPr>
          <p:nvPr/>
        </p:nvSpPr>
        <p:spPr bwMode="auto">
          <a:xfrm>
            <a:off x="4656137" y="1124396"/>
            <a:ext cx="4694825" cy="1923604"/>
          </a:xfrm>
          <a:prstGeom prst="rect">
            <a:avLst/>
          </a:prstGeom>
          <a:noFill/>
          <a:ln w="9525">
            <a:noFill/>
            <a:miter lim="800000"/>
            <a:headEnd/>
            <a:tailEnd/>
          </a:ln>
        </p:spPr>
        <p:txBody>
          <a:bodyPr wrap="square">
            <a:prstTxWarp prst="textNoShape">
              <a:avLst/>
            </a:prstTxWarp>
            <a:spAutoFit/>
          </a:bodyPr>
          <a:lstStyle/>
          <a:p>
            <a:pPr algn="l"/>
            <a:r>
              <a:rPr lang="en-US" sz="1200" b="1" u="sng" dirty="0"/>
              <a:t>Mission &amp; Science Team</a:t>
            </a:r>
            <a:r>
              <a:rPr lang="en-US" sz="1200" b="1" dirty="0"/>
              <a:t>:</a:t>
            </a:r>
          </a:p>
          <a:p>
            <a:pPr algn="l"/>
            <a:r>
              <a:rPr lang="en-US" sz="1000" dirty="0"/>
              <a:t>Principal Investigator: Ralph Dubayah, UMD</a:t>
            </a:r>
          </a:p>
          <a:p>
            <a:pPr algn="l"/>
            <a:r>
              <a:rPr lang="en-US" sz="1000" dirty="0"/>
              <a:t>Project Manager: TBD, GSFC</a:t>
            </a:r>
          </a:p>
          <a:p>
            <a:pPr algn="l"/>
            <a:r>
              <a:rPr lang="en-US" sz="1000" dirty="0"/>
              <a:t>Instrument System Engineer: Cheryl Salerno, GSFC</a:t>
            </a:r>
          </a:p>
          <a:p>
            <a:pPr algn="l"/>
            <a:r>
              <a:rPr lang="en-US" sz="1000" dirty="0"/>
              <a:t>Deputy PI Instrument / Instrument Scientist: Bryan Blair, GSFC</a:t>
            </a:r>
          </a:p>
          <a:p>
            <a:pPr algn="l"/>
            <a:r>
              <a:rPr lang="en-US" sz="1000" dirty="0"/>
              <a:t>Deputy PI Science: Scott Goetz, WHRC</a:t>
            </a:r>
          </a:p>
          <a:p>
            <a:pPr algn="l">
              <a:spcAft>
                <a:spcPts val="600"/>
              </a:spcAft>
            </a:pPr>
            <a:r>
              <a:rPr lang="en-US" sz="1000" dirty="0"/>
              <a:t>Instrument Deputy Project Manager: Thomas Johnson, GSFC</a:t>
            </a:r>
          </a:p>
          <a:p>
            <a:pPr algn="l"/>
            <a:r>
              <a:rPr lang="en-US" sz="1200" b="1" u="sng" dirty="0"/>
              <a:t>Mission &amp; Science Team</a:t>
            </a:r>
            <a:r>
              <a:rPr lang="en-US" sz="1200" b="1" dirty="0"/>
              <a:t>:</a:t>
            </a:r>
          </a:p>
          <a:p>
            <a:pPr algn="l"/>
            <a:r>
              <a:rPr lang="en-US" sz="1000" dirty="0"/>
              <a:t>University of Maryland, College Park</a:t>
            </a:r>
          </a:p>
          <a:p>
            <a:pPr algn="l"/>
            <a:r>
              <a:rPr lang="en-US" sz="1000" dirty="0"/>
              <a:t>Goddard Space Flight Center	Woods Hole Research Center</a:t>
            </a:r>
          </a:p>
          <a:p>
            <a:pPr algn="l"/>
            <a:r>
              <a:rPr lang="en-US" sz="1000" dirty="0"/>
              <a:t>US Forest Service		Brown University</a:t>
            </a:r>
            <a:endParaRPr lang="en-US" sz="1000" i="1" dirty="0"/>
          </a:p>
        </p:txBody>
      </p:sp>
      <p:sp>
        <p:nvSpPr>
          <p:cNvPr id="8" name="Rectangle 7"/>
          <p:cNvSpPr>
            <a:spLocks noChangeArrowheads="1"/>
          </p:cNvSpPr>
          <p:nvPr/>
        </p:nvSpPr>
        <p:spPr bwMode="auto">
          <a:xfrm>
            <a:off x="4656138" y="2971800"/>
            <a:ext cx="4487862" cy="3227806"/>
          </a:xfrm>
          <a:prstGeom prst="rect">
            <a:avLst/>
          </a:prstGeom>
          <a:noFill/>
          <a:ln w="9525">
            <a:noFill/>
            <a:miter lim="800000"/>
            <a:headEnd/>
            <a:tailEnd/>
          </a:ln>
        </p:spPr>
        <p:txBody>
          <a:bodyPr>
            <a:prstTxWarp prst="textNoShape">
              <a:avLst/>
            </a:prstTxWarp>
            <a:spAutoFit/>
          </a:bodyPr>
          <a:lstStyle/>
          <a:p>
            <a:pPr marL="173038" indent="-173038" algn="l">
              <a:spcAft>
                <a:spcPts val="600"/>
              </a:spcAft>
            </a:pPr>
            <a:r>
              <a:rPr lang="en-US" sz="1000" b="1" u="sng" dirty="0"/>
              <a:t>Instrument Details</a:t>
            </a:r>
            <a:r>
              <a:rPr lang="en-US" sz="1000" b="1" dirty="0"/>
              <a:t>:</a:t>
            </a:r>
          </a:p>
          <a:p>
            <a:pPr marL="112713" indent="-112713" algn="l">
              <a:buFont typeface="Arial"/>
              <a:buChar char="•"/>
            </a:pPr>
            <a:r>
              <a:rPr lang="en-US" sz="1000" dirty="0"/>
              <a:t>Self-contained laser altimeter</a:t>
            </a:r>
          </a:p>
          <a:p>
            <a:pPr marL="338138" indent="-112713" algn="l">
              <a:buFont typeface="Arial"/>
              <a:buChar char="•"/>
            </a:pPr>
            <a:r>
              <a:rPr lang="en-US" sz="1000" dirty="0"/>
              <a:t>3 lasers are split into 7 beams dithered to produce 14 ground track spot beams.</a:t>
            </a:r>
          </a:p>
          <a:p>
            <a:pPr marL="338138" indent="-112713" algn="l">
              <a:buFont typeface="Arial"/>
              <a:buChar char="•"/>
            </a:pPr>
            <a:r>
              <a:rPr lang="en-US" sz="1000" dirty="0"/>
              <a:t>Beams have a 25 meter footprint and are spaced 500 </a:t>
            </a:r>
            <a:r>
              <a:rPr lang="en-US" sz="1000" dirty="0" err="1"/>
              <a:t>m</a:t>
            </a:r>
            <a:r>
              <a:rPr lang="en-US" sz="1000" dirty="0"/>
              <a:t> cross-track and 60 </a:t>
            </a:r>
            <a:r>
              <a:rPr lang="en-US" sz="1000" dirty="0" err="1"/>
              <a:t>m</a:t>
            </a:r>
            <a:r>
              <a:rPr lang="en-US" sz="1000" dirty="0"/>
              <a:t> along-track to produce fine grids of forest structure.</a:t>
            </a:r>
          </a:p>
          <a:p>
            <a:pPr marL="112713" indent="-112713" algn="l">
              <a:buFont typeface="Arial"/>
              <a:buChar char="•"/>
            </a:pPr>
            <a:r>
              <a:rPr lang="en-US" sz="1000" dirty="0"/>
              <a:t>70 cm diameter telescope/receiver. </a:t>
            </a:r>
          </a:p>
          <a:p>
            <a:pPr marL="338138" indent="-112713" algn="l">
              <a:buFont typeface="Arial"/>
              <a:buChar char="•"/>
            </a:pPr>
            <a:r>
              <a:rPr lang="en-US" sz="1000" dirty="0"/>
              <a:t>Detector has 75% transmission and 50% quantum efficiency.  </a:t>
            </a:r>
          </a:p>
          <a:p>
            <a:pPr marL="338138" indent="-112713" algn="l">
              <a:buFont typeface="Arial"/>
              <a:buChar char="•"/>
            </a:pPr>
            <a:r>
              <a:rPr lang="en-US" sz="1000" dirty="0" err="1"/>
              <a:t>Si:APD</a:t>
            </a:r>
            <a:r>
              <a:rPr lang="en-US" sz="1000" dirty="0"/>
              <a:t> detectors: Near-photon-noise limited, &gt;500:1 dynamic range </a:t>
            </a:r>
          </a:p>
          <a:p>
            <a:pPr marL="338138" indent="-112713" algn="l">
              <a:buFont typeface="Arial"/>
              <a:buChar char="•"/>
            </a:pPr>
            <a:r>
              <a:rPr lang="en-US" sz="1000" dirty="0"/>
              <a:t>IFOV matched to contain return spot beams</a:t>
            </a:r>
          </a:p>
          <a:p>
            <a:pPr marL="112713" indent="-112713" algn="l">
              <a:buFont typeface="Arial"/>
              <a:buChar char="•"/>
            </a:pPr>
            <a:r>
              <a:rPr lang="en-US" sz="1000" dirty="0"/>
              <a:t>GPS, IMU, Star Trackers give precise ranging, attitude and position.</a:t>
            </a:r>
          </a:p>
          <a:p>
            <a:pPr marL="112713" indent="-112713" algn="l">
              <a:buFont typeface="Arial"/>
              <a:buChar char="•"/>
            </a:pPr>
            <a:r>
              <a:rPr lang="en-US" sz="1000" dirty="0"/>
              <a:t>A single-axis mechanism rotates the instrument about the roll axis, providing off-nadir pointing for global coverage.</a:t>
            </a:r>
          </a:p>
          <a:p>
            <a:pPr marL="112713" indent="-112713" algn="l">
              <a:buFont typeface="Arial"/>
              <a:buChar char="•"/>
            </a:pPr>
            <a:r>
              <a:rPr lang="en-US" sz="1000" dirty="0"/>
              <a:t>Canopy profile accurate to 1 </a:t>
            </a:r>
            <a:r>
              <a:rPr lang="en-US" sz="1000" dirty="0" err="1"/>
              <a:t>m</a:t>
            </a:r>
            <a:endParaRPr lang="en-US" sz="1000" dirty="0"/>
          </a:p>
          <a:p>
            <a:pPr marL="112713" indent="-112713" algn="l">
              <a:buFont typeface="Arial"/>
              <a:buChar char="•"/>
            </a:pPr>
            <a:r>
              <a:rPr lang="en-US" sz="1000" dirty="0"/>
              <a:t>Geolocation &lt; 10 m for plot calibration</a:t>
            </a:r>
          </a:p>
          <a:p>
            <a:pPr marL="112713" indent="-112713" algn="l">
              <a:spcAft>
                <a:spcPts val="600"/>
              </a:spcAft>
            </a:pPr>
            <a:r>
              <a:rPr lang="en-US" sz="1000" dirty="0"/>
              <a:t>• 	Biomass error &lt; 20% at pixel level</a:t>
            </a:r>
            <a:endParaRPr lang="en-US" sz="1000" b="1" u="sng" dirty="0"/>
          </a:p>
          <a:p>
            <a:pPr algn="l">
              <a:spcAft>
                <a:spcPts val="600"/>
              </a:spcAft>
            </a:pPr>
            <a:r>
              <a:rPr lang="en-US" sz="1000" b="1" u="sng" dirty="0"/>
              <a:t>FY16 Cost</a:t>
            </a:r>
            <a:r>
              <a:rPr lang="en-US" sz="1000" dirty="0"/>
              <a:t>: </a:t>
            </a:r>
            <a:r>
              <a:rPr lang="en-US" sz="1000" dirty="0">
                <a:solidFill>
                  <a:srgbClr val="000000"/>
                </a:solidFill>
              </a:rPr>
              <a:t>$94.034M, $18.652M reserve, $2.815 contribution</a:t>
            </a:r>
          </a:p>
          <a:p>
            <a:pPr marL="173038" indent="-173038" algn="l">
              <a:spcAft>
                <a:spcPts val="600"/>
              </a:spcAft>
            </a:pPr>
            <a:r>
              <a:rPr lang="en-US" sz="1000" b="1" u="sng" dirty="0"/>
              <a:t>Descopes</a:t>
            </a:r>
            <a:r>
              <a:rPr lang="en-US" sz="1000" dirty="0"/>
              <a:t>: Reduce lasers from 3 to 2, elim. dithering unit.: $11.4M (FY16 $)</a:t>
            </a:r>
          </a:p>
          <a:p>
            <a:pPr algn="l">
              <a:spcAft>
                <a:spcPts val="600"/>
              </a:spcAft>
            </a:pPr>
            <a:r>
              <a:rPr lang="en-US" sz="1000" b="1" u="sng" dirty="0"/>
              <a:t>Threshold</a:t>
            </a:r>
            <a:r>
              <a:rPr lang="en-US" sz="1000" dirty="0"/>
              <a:t>: Acquire canopy vertical profile to estimate above-ground woody carbon density for vegetated areas at &lt;1 km.</a:t>
            </a:r>
          </a:p>
          <a:p>
            <a:pPr marL="173038" indent="-173038" algn="l">
              <a:spcAft>
                <a:spcPts val="600"/>
              </a:spcAft>
            </a:pPr>
            <a:r>
              <a:rPr lang="en-US" sz="1000" b="1" u="sng" dirty="0"/>
              <a:t>Schedule</a:t>
            </a:r>
            <a:r>
              <a:rPr lang="en-US" sz="1000" dirty="0"/>
              <a:t>: 40.5 mo. A/B/C, 19.5 mo. E/F, 12 weeks reserve</a:t>
            </a:r>
          </a:p>
        </p:txBody>
      </p:sp>
      <p:cxnSp>
        <p:nvCxnSpPr>
          <p:cNvPr id="9" name="Straight Connector 8"/>
          <p:cNvCxnSpPr/>
          <p:nvPr/>
        </p:nvCxnSpPr>
        <p:spPr>
          <a:xfrm flipH="1">
            <a:off x="4564064" y="1447802"/>
            <a:ext cx="7936" cy="527526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Rectangle 6"/>
          <p:cNvSpPr>
            <a:spLocks noChangeArrowheads="1"/>
          </p:cNvSpPr>
          <p:nvPr/>
        </p:nvSpPr>
        <p:spPr bwMode="auto">
          <a:xfrm>
            <a:off x="3781775" y="4445"/>
            <a:ext cx="5354924" cy="246221"/>
          </a:xfrm>
          <a:prstGeom prst="rect">
            <a:avLst/>
          </a:prstGeom>
          <a:noFill/>
          <a:ln w="9525">
            <a:noFill/>
            <a:miter lim="800000"/>
            <a:headEnd/>
            <a:tailEnd/>
          </a:ln>
        </p:spPr>
        <p:txBody>
          <a:bodyPr wrap="square">
            <a:prstTxWarp prst="textNoShape">
              <a:avLst/>
            </a:prstTxWarp>
            <a:spAutoFit/>
          </a:bodyPr>
          <a:lstStyle/>
          <a:p>
            <a:pPr algn="r">
              <a:spcAft>
                <a:spcPts val="600"/>
              </a:spcAft>
            </a:pPr>
            <a:r>
              <a:rPr lang="en-US" sz="1000" i="1" dirty="0"/>
              <a:t>Mission type: Class C, ISS</a:t>
            </a:r>
          </a:p>
        </p:txBody>
      </p:sp>
      <p:pic>
        <p:nvPicPr>
          <p:cNvPr id="11" name="Picture 10"/>
          <p:cNvPicPr>
            <a:picLocks noChangeAspect="1"/>
          </p:cNvPicPr>
          <p:nvPr/>
        </p:nvPicPr>
        <p:blipFill>
          <a:blip r:embed="rId3"/>
          <a:stretch>
            <a:fillRect/>
          </a:stretch>
        </p:blipFill>
        <p:spPr>
          <a:xfrm>
            <a:off x="93903" y="685800"/>
            <a:ext cx="3411297" cy="2612908"/>
          </a:xfrm>
          <a:prstGeom prst="rect">
            <a:avLst/>
          </a:prstGeom>
        </p:spPr>
      </p:pic>
      <p:sp>
        <p:nvSpPr>
          <p:cNvPr id="12" name="Rectangle 6"/>
          <p:cNvSpPr>
            <a:spLocks noChangeArrowheads="1"/>
          </p:cNvSpPr>
          <p:nvPr/>
        </p:nvSpPr>
        <p:spPr bwMode="auto">
          <a:xfrm>
            <a:off x="2743200" y="2209800"/>
            <a:ext cx="1610137" cy="938719"/>
          </a:xfrm>
          <a:prstGeom prst="rect">
            <a:avLst/>
          </a:prstGeom>
          <a:noFill/>
          <a:ln w="9525">
            <a:noFill/>
            <a:miter lim="800000"/>
            <a:headEnd/>
            <a:tailEnd/>
          </a:ln>
        </p:spPr>
        <p:txBody>
          <a:bodyPr wrap="square">
            <a:prstTxWarp prst="textNoShape">
              <a:avLst/>
            </a:prstTxWarp>
            <a:spAutoFit/>
          </a:bodyPr>
          <a:lstStyle/>
          <a:p>
            <a:pPr algn="r">
              <a:spcAft>
                <a:spcPts val="600"/>
              </a:spcAft>
            </a:pPr>
            <a:r>
              <a:rPr lang="en-US" sz="1000" i="1" dirty="0"/>
              <a:t>Mass = 230 kg</a:t>
            </a:r>
          </a:p>
          <a:p>
            <a:pPr algn="r">
              <a:spcAft>
                <a:spcPts val="600"/>
              </a:spcAft>
            </a:pPr>
            <a:r>
              <a:rPr lang="en-US" sz="1000" i="1" dirty="0"/>
              <a:t>Pwr</a:t>
            </a:r>
            <a:r>
              <a:rPr lang="en-US" sz="1000" i="1" baseline="-25000" dirty="0"/>
              <a:t>Orb Avg</a:t>
            </a:r>
            <a:r>
              <a:rPr lang="en-US" sz="1000" i="1" dirty="0"/>
              <a:t> = 516 W </a:t>
            </a:r>
          </a:p>
          <a:p>
            <a:pPr algn="r">
              <a:spcAft>
                <a:spcPts val="600"/>
              </a:spcAft>
            </a:pPr>
            <a:r>
              <a:rPr lang="en-US" sz="1000" i="1" dirty="0"/>
              <a:t>Volume =  .xx m</a:t>
            </a:r>
            <a:r>
              <a:rPr lang="en-US" sz="1000" i="1" baseline="30000" dirty="0"/>
              <a:t>3</a:t>
            </a:r>
          </a:p>
          <a:p>
            <a:pPr algn="r">
              <a:spcAft>
                <a:spcPts val="600"/>
              </a:spcAft>
            </a:pPr>
            <a:r>
              <a:rPr lang="en-US" sz="1000" i="1" dirty="0"/>
              <a:t>Data rate</a:t>
            </a:r>
            <a:r>
              <a:rPr lang="en-US" sz="1000" i="1" baseline="-25000" dirty="0"/>
              <a:t>avg</a:t>
            </a:r>
            <a:r>
              <a:rPr lang="en-US" sz="1000" i="1" dirty="0"/>
              <a:t> = 2.1 Mbps</a:t>
            </a:r>
          </a:p>
        </p:txBody>
      </p:sp>
    </p:spTree>
    <p:extLst>
      <p:ext uri="{BB962C8B-B14F-4D97-AF65-F5344CB8AC3E}">
        <p14:creationId xmlns:p14="http://schemas.microsoft.com/office/powerpoint/2010/main" val="418685054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28600" y="123825"/>
            <a:ext cx="7315200" cy="638175"/>
          </a:xfrm>
        </p:spPr>
        <p:txBody>
          <a:bodyPr/>
          <a:lstStyle/>
          <a:p>
            <a:r>
              <a:rPr lang="en-US" dirty="0">
                <a:latin typeface="Arial" charset="0"/>
                <a:ea typeface="ヒラギノ角ゴ Pro W3" charset="0"/>
                <a:cs typeface="ヒラギノ角ゴ Pro W3" charset="0"/>
              </a:rPr>
              <a:t>Venture Class Activities - ECOSTRESS</a:t>
            </a:r>
            <a:endParaRPr lang="en-US" sz="2000" dirty="0">
              <a:latin typeface="Arial" charset="0"/>
              <a:ea typeface="ヒラギノ角ゴ Pro W3" charset="0"/>
              <a:cs typeface="ヒラギノ角ゴ Pro W3" charset="0"/>
            </a:endParaRPr>
          </a:p>
        </p:txBody>
      </p:sp>
      <p:sp>
        <p:nvSpPr>
          <p:cNvPr id="10" name="Rectangle 6"/>
          <p:cNvSpPr>
            <a:spLocks noChangeArrowheads="1"/>
          </p:cNvSpPr>
          <p:nvPr/>
        </p:nvSpPr>
        <p:spPr bwMode="auto">
          <a:xfrm>
            <a:off x="3781775" y="4445"/>
            <a:ext cx="5354924" cy="246221"/>
          </a:xfrm>
          <a:prstGeom prst="rect">
            <a:avLst/>
          </a:prstGeom>
          <a:noFill/>
          <a:ln w="9525">
            <a:noFill/>
            <a:miter lim="800000"/>
            <a:headEnd/>
            <a:tailEnd/>
          </a:ln>
        </p:spPr>
        <p:txBody>
          <a:bodyPr wrap="square">
            <a:prstTxWarp prst="textNoShape">
              <a:avLst/>
            </a:prstTxWarp>
            <a:spAutoFit/>
          </a:bodyPr>
          <a:lstStyle/>
          <a:p>
            <a:pPr algn="r">
              <a:spcAft>
                <a:spcPts val="600"/>
              </a:spcAft>
            </a:pPr>
            <a:r>
              <a:rPr lang="en-US" sz="1000" i="1" dirty="0"/>
              <a:t>Mission type: Class C, ISS</a:t>
            </a:r>
          </a:p>
        </p:txBody>
      </p:sp>
      <p:sp>
        <p:nvSpPr>
          <p:cNvPr id="2" name="Rectangle 1"/>
          <p:cNvSpPr/>
          <p:nvPr/>
        </p:nvSpPr>
        <p:spPr>
          <a:xfrm>
            <a:off x="152400" y="762000"/>
            <a:ext cx="8991600" cy="463973"/>
          </a:xfrm>
          <a:prstGeom prst="rect">
            <a:avLst/>
          </a:prstGeom>
        </p:spPr>
        <p:txBody>
          <a:bodyPr wrap="square">
            <a:spAutoFit/>
          </a:bodyPr>
          <a:lstStyle/>
          <a:p>
            <a:pPr algn="r"/>
            <a:r>
              <a:rPr lang="en-US" sz="1400" b="1" dirty="0">
                <a:latin typeface="Arial Black"/>
                <a:ea typeface="Arial" pitchFamily="-128" charset="0"/>
                <a:cs typeface="Arial Black"/>
              </a:rPr>
              <a:t>ECOSTRESS: </a:t>
            </a:r>
            <a:r>
              <a:rPr lang="en-US" sz="1400" b="1" dirty="0" err="1">
                <a:latin typeface="Arial Black"/>
                <a:cs typeface="Arial Black"/>
              </a:rPr>
              <a:t>ECOsystem</a:t>
            </a:r>
            <a:r>
              <a:rPr lang="en-US" sz="1400" b="1" dirty="0">
                <a:latin typeface="Arial Black"/>
                <a:cs typeface="Arial Black"/>
              </a:rPr>
              <a:t> </a:t>
            </a:r>
            <a:r>
              <a:rPr lang="en-US" sz="1400" b="1" dirty="0" err="1">
                <a:latin typeface="Arial Black"/>
                <a:cs typeface="Arial Black"/>
              </a:rPr>
              <a:t>Spaceborne</a:t>
            </a:r>
            <a:r>
              <a:rPr lang="en-US" sz="1400" b="1" dirty="0">
                <a:latin typeface="Arial Black"/>
                <a:cs typeface="Arial Black"/>
              </a:rPr>
              <a:t> Thermal Radiometer Experiment on Space Station</a:t>
            </a:r>
            <a:r>
              <a:rPr lang="en-US" sz="1400" b="1" dirty="0">
                <a:latin typeface="Arial Black"/>
                <a:ea typeface="Arial" pitchFamily="-128" charset="0"/>
                <a:cs typeface="Arial Black"/>
              </a:rPr>
              <a:t>        PI: </a:t>
            </a:r>
            <a:r>
              <a:rPr lang="en-US" sz="1400" b="1" dirty="0">
                <a:latin typeface="Arial Black"/>
                <a:ea typeface="Arial Black" pitchFamily="-128" charset="0"/>
                <a:cs typeface="Arial Black"/>
              </a:rPr>
              <a:t>Simon Hook</a:t>
            </a:r>
            <a:endParaRPr lang="en-US" sz="1400" dirty="0"/>
          </a:p>
        </p:txBody>
      </p:sp>
      <p:pic>
        <p:nvPicPr>
          <p:cNvPr id="13" name="Picture 12" descr="Picture 1.png"/>
          <p:cNvPicPr>
            <a:picLocks noChangeAspect="1"/>
          </p:cNvPicPr>
          <p:nvPr/>
        </p:nvPicPr>
        <p:blipFill>
          <a:blip r:embed="rId3"/>
          <a:stretch>
            <a:fillRect/>
          </a:stretch>
        </p:blipFill>
        <p:spPr>
          <a:xfrm>
            <a:off x="152400" y="1219200"/>
            <a:ext cx="3087401" cy="2083741"/>
          </a:xfrm>
          <a:prstGeom prst="rect">
            <a:avLst/>
          </a:prstGeom>
        </p:spPr>
      </p:pic>
      <p:sp>
        <p:nvSpPr>
          <p:cNvPr id="14" name="Rectangle 6"/>
          <p:cNvSpPr>
            <a:spLocks noChangeArrowheads="1"/>
          </p:cNvSpPr>
          <p:nvPr/>
        </p:nvSpPr>
        <p:spPr bwMode="auto">
          <a:xfrm>
            <a:off x="2536648" y="2590800"/>
            <a:ext cx="1882952" cy="938719"/>
          </a:xfrm>
          <a:prstGeom prst="rect">
            <a:avLst/>
          </a:prstGeom>
          <a:noFill/>
          <a:ln w="9525">
            <a:noFill/>
            <a:miter lim="800000"/>
            <a:headEnd/>
            <a:tailEnd/>
          </a:ln>
        </p:spPr>
        <p:txBody>
          <a:bodyPr wrap="square">
            <a:prstTxWarp prst="textNoShape">
              <a:avLst/>
            </a:prstTxWarp>
            <a:spAutoFit/>
          </a:bodyPr>
          <a:lstStyle/>
          <a:p>
            <a:pPr algn="r">
              <a:spcAft>
                <a:spcPts val="600"/>
              </a:spcAft>
            </a:pPr>
            <a:r>
              <a:rPr lang="en-US" sz="1000" i="1" dirty="0">
                <a:solidFill>
                  <a:prstClr val="black"/>
                </a:solidFill>
                <a:ea typeface="ＭＳ Ｐゴシック" charset="0"/>
                <a:cs typeface="Arial" charset="0"/>
              </a:rPr>
              <a:t>Mass = 266 kg</a:t>
            </a:r>
          </a:p>
          <a:p>
            <a:pPr algn="r">
              <a:spcAft>
                <a:spcPts val="600"/>
              </a:spcAft>
            </a:pPr>
            <a:r>
              <a:rPr lang="en-US" sz="1000" i="1" dirty="0">
                <a:solidFill>
                  <a:prstClr val="black"/>
                </a:solidFill>
                <a:ea typeface="ＭＳ Ｐゴシック" charset="0"/>
                <a:cs typeface="Arial" charset="0"/>
              </a:rPr>
              <a:t>Pwr</a:t>
            </a:r>
            <a:r>
              <a:rPr lang="en-US" sz="1000" i="1" baseline="-25000" dirty="0">
                <a:solidFill>
                  <a:prstClr val="black"/>
                </a:solidFill>
                <a:ea typeface="ＭＳ Ｐゴシック" charset="0"/>
                <a:cs typeface="Arial" charset="0"/>
              </a:rPr>
              <a:t>Orb Avg</a:t>
            </a:r>
            <a:r>
              <a:rPr lang="en-US" sz="1000" i="1" dirty="0">
                <a:solidFill>
                  <a:prstClr val="black"/>
                </a:solidFill>
                <a:ea typeface="ＭＳ Ｐゴシック" charset="0"/>
                <a:cs typeface="Arial" charset="0"/>
              </a:rPr>
              <a:t> = 527 W </a:t>
            </a:r>
          </a:p>
          <a:p>
            <a:pPr algn="r">
              <a:spcAft>
                <a:spcPts val="600"/>
              </a:spcAft>
            </a:pPr>
            <a:r>
              <a:rPr lang="en-US" sz="1000" i="1" dirty="0">
                <a:solidFill>
                  <a:prstClr val="black"/>
                </a:solidFill>
                <a:ea typeface="ＭＳ Ｐゴシック" charset="0"/>
                <a:cs typeface="Arial" charset="0"/>
              </a:rPr>
              <a:t>Volume =  1.30 m</a:t>
            </a:r>
            <a:r>
              <a:rPr lang="en-US" sz="1000" i="1" baseline="30000" dirty="0">
                <a:solidFill>
                  <a:prstClr val="black"/>
                </a:solidFill>
                <a:ea typeface="ＭＳ Ｐゴシック" charset="0"/>
                <a:cs typeface="Arial" charset="0"/>
              </a:rPr>
              <a:t>3</a:t>
            </a:r>
          </a:p>
          <a:p>
            <a:pPr algn="r">
              <a:spcAft>
                <a:spcPts val="600"/>
              </a:spcAft>
            </a:pPr>
            <a:r>
              <a:rPr lang="en-US" sz="1000" i="1" dirty="0">
                <a:solidFill>
                  <a:prstClr val="black"/>
                </a:solidFill>
                <a:ea typeface="ＭＳ Ｐゴシック" charset="0"/>
                <a:cs typeface="Arial" charset="0"/>
              </a:rPr>
              <a:t>Data Rate</a:t>
            </a:r>
            <a:r>
              <a:rPr lang="en-US" sz="1000" i="1" baseline="-25000" dirty="0">
                <a:solidFill>
                  <a:prstClr val="black"/>
                </a:solidFill>
                <a:ea typeface="ＭＳ Ｐゴシック" charset="0"/>
                <a:cs typeface="Arial" charset="0"/>
              </a:rPr>
              <a:t>avg</a:t>
            </a:r>
            <a:r>
              <a:rPr lang="en-US" sz="1000" i="1" dirty="0">
                <a:solidFill>
                  <a:prstClr val="black"/>
                </a:solidFill>
                <a:ea typeface="ＭＳ Ｐゴシック" charset="0"/>
                <a:cs typeface="Arial" charset="0"/>
              </a:rPr>
              <a:t> = 2.32 Mbps</a:t>
            </a:r>
          </a:p>
        </p:txBody>
      </p:sp>
      <p:sp>
        <p:nvSpPr>
          <p:cNvPr id="15" name="Rectangle 5"/>
          <p:cNvSpPr>
            <a:spLocks noChangeArrowheads="1"/>
          </p:cNvSpPr>
          <p:nvPr/>
        </p:nvSpPr>
        <p:spPr bwMode="auto">
          <a:xfrm>
            <a:off x="144462" y="3352800"/>
            <a:ext cx="4427538" cy="3034676"/>
          </a:xfrm>
          <a:prstGeom prst="rect">
            <a:avLst/>
          </a:prstGeom>
          <a:noFill/>
          <a:ln w="9525">
            <a:noFill/>
            <a:miter lim="800000"/>
            <a:headEnd/>
            <a:tailEnd/>
          </a:ln>
        </p:spPr>
        <p:txBody>
          <a:bodyPr>
            <a:prstTxWarp prst="textNoShape">
              <a:avLst/>
            </a:prstTxWarp>
            <a:spAutoFit/>
          </a:bodyPr>
          <a:lstStyle/>
          <a:p>
            <a:pPr algn="l">
              <a:lnSpc>
                <a:spcPct val="80000"/>
              </a:lnSpc>
              <a:spcAft>
                <a:spcPts val="600"/>
              </a:spcAft>
              <a:defRPr/>
            </a:pPr>
            <a:r>
              <a:rPr lang="en-US" sz="1400" b="1" u="sng" dirty="0">
                <a:solidFill>
                  <a:prstClr val="black"/>
                </a:solidFill>
                <a:ea typeface="ＭＳ Ｐゴシック" charset="0"/>
                <a:cs typeface="Arial" charset="0"/>
              </a:rPr>
              <a:t>Mission</a:t>
            </a:r>
            <a:r>
              <a:rPr lang="en-US" sz="1400" dirty="0">
                <a:solidFill>
                  <a:prstClr val="black"/>
                </a:solidFill>
                <a:ea typeface="ＭＳ Ｐゴシック" charset="0"/>
                <a:cs typeface="Arial" charset="0"/>
              </a:rPr>
              <a:t>:</a:t>
            </a:r>
            <a:endParaRPr lang="en-US" sz="1200" dirty="0">
              <a:solidFill>
                <a:prstClr val="black"/>
              </a:solidFill>
              <a:ea typeface="ＭＳ Ｐゴシック" charset="0"/>
              <a:cs typeface="Arial" charset="0"/>
            </a:endParaRPr>
          </a:p>
          <a:p>
            <a:pPr algn="l">
              <a:spcAft>
                <a:spcPts val="600"/>
              </a:spcAft>
            </a:pPr>
            <a:r>
              <a:rPr lang="en-US" sz="1200" dirty="0">
                <a:solidFill>
                  <a:prstClr val="black"/>
                </a:solidFill>
                <a:ea typeface="ＭＳ Ｐゴシック" charset="0"/>
                <a:cs typeface="Arial" charset="0"/>
              </a:rPr>
              <a:t>An Earth Venture Instrument-2 selection, ECOSTRESS will provide the first high spatiotemporal resolution thermal infrared measurements of Earth’s surface from ISS. Measurements at varying times over the diurnal cycle will reveal answers related to water stress in plants and how selected regions will respond to future climate changes.</a:t>
            </a:r>
          </a:p>
          <a:p>
            <a:pPr algn="l">
              <a:spcAft>
                <a:spcPts val="600"/>
              </a:spcAft>
            </a:pPr>
            <a:r>
              <a:rPr lang="en-US" sz="1400" b="1" u="sng" dirty="0">
                <a:solidFill>
                  <a:prstClr val="black"/>
                </a:solidFill>
                <a:ea typeface="ＭＳ Ｐゴシック" charset="0"/>
                <a:cs typeface="Arial" charset="0"/>
              </a:rPr>
              <a:t>Goals</a:t>
            </a:r>
            <a:r>
              <a:rPr lang="en-US" sz="1400" b="1" dirty="0">
                <a:solidFill>
                  <a:prstClr val="black"/>
                </a:solidFill>
                <a:ea typeface="ＭＳ Ｐゴシック" charset="0"/>
                <a:cs typeface="Arial" charset="0"/>
              </a:rPr>
              <a:t>: </a:t>
            </a:r>
          </a:p>
          <a:p>
            <a:pPr marL="112713" indent="-112713" algn="l">
              <a:spcAft>
                <a:spcPts val="600"/>
              </a:spcAft>
            </a:pPr>
            <a:r>
              <a:rPr lang="en-US" sz="1000" dirty="0">
                <a:solidFill>
                  <a:prstClr val="black"/>
                </a:solidFill>
                <a:ea typeface="ＭＳ Ｐゴシック" charset="0"/>
                <a:cs typeface="Arial" charset="0"/>
              </a:rPr>
              <a:t>•</a:t>
            </a:r>
            <a:r>
              <a:rPr lang="en-US" sz="1200" dirty="0">
                <a:solidFill>
                  <a:prstClr val="black"/>
                </a:solidFill>
                <a:ea typeface="ＭＳ Ｐゴシック" charset="0"/>
                <a:cs typeface="Arial" charset="0"/>
              </a:rPr>
              <a:t>	Identify critical thresholds of water use and water stress in key climate-sensitive biomes.</a:t>
            </a:r>
          </a:p>
          <a:p>
            <a:pPr marL="112713" indent="-112713" algn="l">
              <a:spcAft>
                <a:spcPts val="600"/>
              </a:spcAft>
            </a:pPr>
            <a:r>
              <a:rPr lang="en-US" sz="1200" dirty="0">
                <a:solidFill>
                  <a:prstClr val="black"/>
                </a:solidFill>
                <a:ea typeface="ＭＳ Ｐゴシック" charset="0"/>
                <a:cs typeface="Arial" charset="0"/>
              </a:rPr>
              <a:t>•	Detect the timing, location, and predictive factors leading to plant water uptake decline and/or cessation over the diurnal cycle</a:t>
            </a:r>
          </a:p>
          <a:p>
            <a:pPr marL="112713" indent="-112713" algn="l">
              <a:spcAft>
                <a:spcPts val="600"/>
              </a:spcAft>
            </a:pPr>
            <a:r>
              <a:rPr lang="en-US" sz="1200" dirty="0">
                <a:solidFill>
                  <a:prstClr val="black"/>
                </a:solidFill>
                <a:ea typeface="ＭＳ Ｐゴシック" charset="0"/>
                <a:cs typeface="Arial" charset="0"/>
              </a:rPr>
              <a:t>•	Measure agricultural water consumptive use over the contiguous United States (CONUS) at spatiotemporal scales applicable to improve drought estimation accuracy</a:t>
            </a:r>
          </a:p>
        </p:txBody>
      </p:sp>
      <p:sp>
        <p:nvSpPr>
          <p:cNvPr id="16" name="Rectangle 6"/>
          <p:cNvSpPr>
            <a:spLocks noChangeArrowheads="1"/>
          </p:cNvSpPr>
          <p:nvPr/>
        </p:nvSpPr>
        <p:spPr bwMode="auto">
          <a:xfrm>
            <a:off x="4953000" y="1354232"/>
            <a:ext cx="3200400" cy="1007968"/>
          </a:xfrm>
          <a:prstGeom prst="rect">
            <a:avLst/>
          </a:prstGeom>
          <a:noFill/>
          <a:ln w="9525">
            <a:noFill/>
            <a:miter lim="800000"/>
            <a:headEnd/>
            <a:tailEnd/>
          </a:ln>
        </p:spPr>
        <p:txBody>
          <a:bodyPr wrap="square">
            <a:prstTxWarp prst="textNoShape">
              <a:avLst/>
            </a:prstTxWarp>
            <a:spAutoFit/>
          </a:bodyPr>
          <a:lstStyle/>
          <a:p>
            <a:pPr algn="l">
              <a:spcAft>
                <a:spcPts val="600"/>
              </a:spcAft>
            </a:pPr>
            <a:r>
              <a:rPr lang="en-US" sz="1400" b="1" u="sng" dirty="0">
                <a:solidFill>
                  <a:prstClr val="black"/>
                </a:solidFill>
                <a:ea typeface="ＭＳ Ｐゴシック" charset="0"/>
                <a:cs typeface="Arial" charset="0"/>
              </a:rPr>
              <a:t>Mission &amp; Science Lead</a:t>
            </a:r>
            <a:r>
              <a:rPr lang="en-US" sz="1400" b="1" dirty="0">
                <a:solidFill>
                  <a:prstClr val="black"/>
                </a:solidFill>
                <a:ea typeface="ＭＳ Ｐゴシック" charset="0"/>
                <a:cs typeface="Arial" charset="0"/>
              </a:rPr>
              <a:t>:</a:t>
            </a:r>
          </a:p>
          <a:p>
            <a:pPr algn="l">
              <a:spcAft>
                <a:spcPts val="600"/>
              </a:spcAft>
            </a:pPr>
            <a:r>
              <a:rPr lang="en-US" sz="1200" dirty="0">
                <a:solidFill>
                  <a:prstClr val="black"/>
                </a:solidFill>
                <a:ea typeface="ＭＳ Ｐゴシック" charset="0"/>
                <a:cs typeface="Arial" charset="0"/>
              </a:rPr>
              <a:t>Principal Investigator: Simon Hook, JPL</a:t>
            </a:r>
          </a:p>
          <a:p>
            <a:pPr algn="l">
              <a:spcAft>
                <a:spcPts val="600"/>
              </a:spcAft>
            </a:pPr>
            <a:r>
              <a:rPr lang="en-US" sz="1400" b="1" u="sng" dirty="0">
                <a:solidFill>
                  <a:prstClr val="black"/>
                </a:solidFill>
                <a:ea typeface="ＭＳ Ｐゴシック" charset="0"/>
                <a:cs typeface="Arial" charset="0"/>
              </a:rPr>
              <a:t>Major Partners</a:t>
            </a:r>
            <a:r>
              <a:rPr lang="en-US" sz="1400" b="1" dirty="0">
                <a:solidFill>
                  <a:prstClr val="black"/>
                </a:solidFill>
                <a:ea typeface="ＭＳ Ｐゴシック" charset="0"/>
                <a:cs typeface="Arial" charset="0"/>
              </a:rPr>
              <a:t>:</a:t>
            </a:r>
          </a:p>
          <a:p>
            <a:pPr algn="l">
              <a:spcAft>
                <a:spcPts val="600"/>
              </a:spcAft>
            </a:pPr>
            <a:r>
              <a:rPr lang="en-US" sz="1200" dirty="0">
                <a:solidFill>
                  <a:prstClr val="black"/>
                </a:solidFill>
                <a:ea typeface="ＭＳ Ｐゴシック" charset="0"/>
                <a:cs typeface="Arial" charset="0"/>
              </a:rPr>
              <a:t>Jet Propulsion Laboratory</a:t>
            </a:r>
          </a:p>
        </p:txBody>
      </p:sp>
      <p:sp>
        <p:nvSpPr>
          <p:cNvPr id="17" name="Rectangle 7"/>
          <p:cNvSpPr>
            <a:spLocks noChangeArrowheads="1"/>
          </p:cNvSpPr>
          <p:nvPr/>
        </p:nvSpPr>
        <p:spPr bwMode="auto">
          <a:xfrm>
            <a:off x="4973638" y="2644676"/>
            <a:ext cx="4094162" cy="2308324"/>
          </a:xfrm>
          <a:prstGeom prst="rect">
            <a:avLst/>
          </a:prstGeom>
          <a:noFill/>
          <a:ln w="9525">
            <a:noFill/>
            <a:miter lim="800000"/>
            <a:headEnd/>
            <a:tailEnd/>
          </a:ln>
        </p:spPr>
        <p:txBody>
          <a:bodyPr wrap="square">
            <a:prstTxWarp prst="textNoShape">
              <a:avLst/>
            </a:prstTxWarp>
            <a:spAutoFit/>
          </a:bodyPr>
          <a:lstStyle/>
          <a:p>
            <a:pPr marL="173038" indent="-173038" algn="l">
              <a:spcAft>
                <a:spcPts val="600"/>
              </a:spcAft>
            </a:pPr>
            <a:r>
              <a:rPr lang="en-US" sz="1400" b="1" u="sng" dirty="0">
                <a:solidFill>
                  <a:prstClr val="black"/>
                </a:solidFill>
                <a:ea typeface="ＭＳ Ｐゴシック" charset="0"/>
                <a:cs typeface="Arial" charset="0"/>
              </a:rPr>
              <a:t>Instrument Details</a:t>
            </a:r>
            <a:r>
              <a:rPr lang="en-US" sz="1400" b="1" dirty="0">
                <a:solidFill>
                  <a:prstClr val="black"/>
                </a:solidFill>
                <a:ea typeface="ＭＳ Ｐゴシック" charset="0"/>
                <a:cs typeface="Arial" charset="0"/>
              </a:rPr>
              <a:t>:</a:t>
            </a:r>
          </a:p>
          <a:p>
            <a:pPr marL="173038" indent="-173038" algn="l">
              <a:spcAft>
                <a:spcPts val="600"/>
              </a:spcAft>
              <a:buFont typeface="Arial" pitchFamily="-128" charset="0"/>
              <a:buChar char="•"/>
            </a:pPr>
            <a:r>
              <a:rPr lang="en-US" sz="1200" dirty="0">
                <a:solidFill>
                  <a:prstClr val="black"/>
                </a:solidFill>
                <a:ea typeface="ＭＳ Ｐゴシック" charset="0"/>
                <a:cs typeface="Arial" charset="0"/>
              </a:rPr>
              <a:t>Thermal infrared radiometer</a:t>
            </a:r>
          </a:p>
          <a:p>
            <a:pPr marL="173038" indent="-173038" algn="l">
              <a:spcAft>
                <a:spcPts val="600"/>
              </a:spcAft>
              <a:buFont typeface="Arial" pitchFamily="-128" charset="0"/>
              <a:buChar char="•"/>
            </a:pPr>
            <a:r>
              <a:rPr lang="en-US" sz="1200" dirty="0">
                <a:solidFill>
                  <a:prstClr val="black"/>
                </a:solidFill>
                <a:ea typeface="ＭＳ Ｐゴシック" charset="0"/>
                <a:cs typeface="Arial" charset="0"/>
              </a:rPr>
              <a:t>Cross-track whisk broom scanner</a:t>
            </a:r>
          </a:p>
          <a:p>
            <a:pPr marL="173038" indent="-173038" algn="l">
              <a:spcAft>
                <a:spcPts val="600"/>
              </a:spcAft>
              <a:buFont typeface="Arial" pitchFamily="-128" charset="0"/>
              <a:buChar char="•"/>
            </a:pPr>
            <a:r>
              <a:rPr lang="en-US" sz="1200" dirty="0">
                <a:solidFill>
                  <a:prstClr val="black"/>
                </a:solidFill>
                <a:ea typeface="ＭＳ Ｐゴシック" charset="0"/>
                <a:cs typeface="Arial" charset="0"/>
              </a:rPr>
              <a:t>Swath width: 384 km (51°)</a:t>
            </a:r>
          </a:p>
          <a:p>
            <a:pPr marL="173038" indent="-173038" algn="l">
              <a:spcAft>
                <a:spcPts val="600"/>
              </a:spcAft>
              <a:buFont typeface="Arial" pitchFamily="-128" charset="0"/>
              <a:buChar char="•"/>
            </a:pPr>
            <a:r>
              <a:rPr lang="en-US" sz="1200" dirty="0">
                <a:solidFill>
                  <a:prstClr val="black"/>
                </a:solidFill>
                <a:ea typeface="ＭＳ Ｐゴシック" charset="0"/>
                <a:cs typeface="Arial" charset="0"/>
              </a:rPr>
              <a:t>Spatial resolution: 38 </a:t>
            </a:r>
            <a:r>
              <a:rPr lang="en-US" sz="1200" dirty="0" err="1">
                <a:solidFill>
                  <a:prstClr val="black"/>
                </a:solidFill>
                <a:ea typeface="ＭＳ Ｐゴシック" charset="0"/>
                <a:cs typeface="Arial" charset="0"/>
              </a:rPr>
              <a:t>m</a:t>
            </a:r>
            <a:r>
              <a:rPr lang="en-US" sz="1200" dirty="0">
                <a:solidFill>
                  <a:prstClr val="black"/>
                </a:solidFill>
                <a:ea typeface="ＭＳ Ｐゴシック" charset="0"/>
                <a:cs typeface="Arial" charset="0"/>
              </a:rPr>
              <a:t> x 57 </a:t>
            </a:r>
            <a:r>
              <a:rPr lang="en-US" sz="1200" dirty="0" err="1">
                <a:solidFill>
                  <a:prstClr val="black"/>
                </a:solidFill>
                <a:ea typeface="ＭＳ Ｐゴシック" charset="0"/>
                <a:cs typeface="Arial" charset="0"/>
              </a:rPr>
              <a:t>m</a:t>
            </a:r>
            <a:r>
              <a:rPr lang="en-US" sz="1200" dirty="0">
                <a:solidFill>
                  <a:prstClr val="black"/>
                </a:solidFill>
                <a:ea typeface="ＭＳ Ｐゴシック" charset="0"/>
                <a:cs typeface="Arial" charset="0"/>
              </a:rPr>
              <a:t> (nadir) pixels</a:t>
            </a:r>
          </a:p>
          <a:p>
            <a:pPr marL="173038" indent="-173038" algn="l">
              <a:spcAft>
                <a:spcPts val="600"/>
              </a:spcAft>
              <a:buFont typeface="Arial" pitchFamily="-128" charset="0"/>
              <a:buChar char="•"/>
            </a:pPr>
            <a:r>
              <a:rPr lang="en-US" sz="1200" dirty="0">
                <a:solidFill>
                  <a:prstClr val="black"/>
                </a:solidFill>
                <a:ea typeface="ＭＳ Ｐゴシック" charset="0"/>
                <a:cs typeface="Arial" charset="0"/>
              </a:rPr>
              <a:t>Five thermal IR bands between 8.3 and 12.1 microns</a:t>
            </a:r>
          </a:p>
          <a:p>
            <a:pPr marL="173038" indent="-173038" algn="l">
              <a:spcAft>
                <a:spcPts val="600"/>
              </a:spcAft>
              <a:buFont typeface="Arial" pitchFamily="-128" charset="0"/>
              <a:buChar char="•"/>
            </a:pPr>
            <a:r>
              <a:rPr lang="en-US" sz="1200" dirty="0">
                <a:solidFill>
                  <a:prstClr val="black"/>
                </a:solidFill>
                <a:ea typeface="ＭＳ Ｐゴシック" charset="0"/>
                <a:cs typeface="Arial" charset="0"/>
              </a:rPr>
              <a:t>Noise equivalent delta temperature: ≤ 0.1 K</a:t>
            </a:r>
          </a:p>
          <a:p>
            <a:pPr marL="173038" indent="-173038" algn="l">
              <a:spcAft>
                <a:spcPts val="600"/>
              </a:spcAft>
              <a:buFont typeface="Arial" pitchFamily="-128" charset="0"/>
              <a:buChar char="•"/>
            </a:pPr>
            <a:r>
              <a:rPr lang="en-US" sz="1200" dirty="0">
                <a:solidFill>
                  <a:prstClr val="black"/>
                </a:solidFill>
                <a:ea typeface="ＭＳ Ｐゴシック" charset="0"/>
                <a:cs typeface="Arial" charset="0"/>
              </a:rPr>
              <a:t>Two COTS cryocoolers for 60 K focal plane</a:t>
            </a:r>
          </a:p>
          <a:p>
            <a:pPr marL="173038" indent="-173038" algn="l">
              <a:spcAft>
                <a:spcPts val="600"/>
              </a:spcAft>
              <a:buFont typeface="Arial" pitchFamily="-128" charset="0"/>
              <a:buChar char="•"/>
            </a:pPr>
            <a:r>
              <a:rPr lang="en-US" sz="1200" dirty="0">
                <a:solidFill>
                  <a:prstClr val="black"/>
                </a:solidFill>
                <a:ea typeface="ＭＳ Ｐゴシック" charset="0"/>
                <a:cs typeface="Arial" charset="0"/>
              </a:rPr>
              <a:t>Typical revisit of 90% of CONUS every 4 days at varying times over diurnal cycle</a:t>
            </a:r>
            <a:endParaRPr lang="en-US" sz="1200" b="1" dirty="0">
              <a:solidFill>
                <a:prstClr val="black"/>
              </a:solidFill>
              <a:ea typeface="ＭＳ Ｐゴシック" charset="0"/>
              <a:cs typeface="Arial" charset="0"/>
            </a:endParaRPr>
          </a:p>
        </p:txBody>
      </p:sp>
      <p:sp>
        <p:nvSpPr>
          <p:cNvPr id="18" name="Rectangle 17"/>
          <p:cNvSpPr/>
          <p:nvPr/>
        </p:nvSpPr>
        <p:spPr>
          <a:xfrm>
            <a:off x="5029200" y="5181600"/>
            <a:ext cx="3695700" cy="827919"/>
          </a:xfrm>
          <a:prstGeom prst="rect">
            <a:avLst/>
          </a:prstGeom>
        </p:spPr>
        <p:txBody>
          <a:bodyPr wrap="square">
            <a:spAutoFit/>
          </a:bodyPr>
          <a:lstStyle/>
          <a:p>
            <a:pPr algn="l">
              <a:spcAft>
                <a:spcPts val="600"/>
              </a:spcAft>
              <a:defRPr/>
            </a:pPr>
            <a:r>
              <a:rPr lang="en-US" sz="1400" b="1" u="sng" dirty="0">
                <a:solidFill>
                  <a:prstClr val="black"/>
                </a:solidFill>
                <a:ea typeface="ＭＳ Ｐゴシック" charset="0"/>
                <a:cs typeface="Arial" charset="0"/>
              </a:rPr>
              <a:t>Heritage</a:t>
            </a:r>
            <a:r>
              <a:rPr lang="en-US" sz="1400" b="1" dirty="0">
                <a:solidFill>
                  <a:prstClr val="black"/>
                </a:solidFill>
                <a:ea typeface="ＭＳ Ｐゴシック" charset="0"/>
                <a:cs typeface="Arial" charset="0"/>
              </a:rPr>
              <a:t>: </a:t>
            </a:r>
          </a:p>
          <a:p>
            <a:pPr algn="l">
              <a:spcAft>
                <a:spcPts val="600"/>
              </a:spcAft>
              <a:defRPr/>
            </a:pPr>
            <a:r>
              <a:rPr lang="en-US" sz="1200" dirty="0">
                <a:solidFill>
                  <a:prstClr val="black"/>
                </a:solidFill>
                <a:ea typeface="ＭＳ Ｐゴシック" charset="0"/>
                <a:cs typeface="Arial" charset="0"/>
              </a:rPr>
              <a:t>Prototype </a:t>
            </a:r>
            <a:r>
              <a:rPr lang="en-US" sz="1200" dirty="0" err="1">
                <a:solidFill>
                  <a:prstClr val="black"/>
                </a:solidFill>
                <a:ea typeface="ＭＳ Ｐゴシック" charset="0"/>
                <a:cs typeface="Arial" charset="0"/>
              </a:rPr>
              <a:t>Hyperspectral</a:t>
            </a:r>
            <a:r>
              <a:rPr lang="en-US" sz="1200" dirty="0">
                <a:solidFill>
                  <a:prstClr val="black"/>
                </a:solidFill>
                <a:ea typeface="ＭＳ Ｐゴシック" charset="0"/>
                <a:cs typeface="Arial" charset="0"/>
              </a:rPr>
              <a:t> Infrared Imager (</a:t>
            </a:r>
            <a:r>
              <a:rPr lang="en-US" sz="1200" dirty="0" err="1">
                <a:solidFill>
                  <a:prstClr val="black"/>
                </a:solidFill>
                <a:ea typeface="ＭＳ Ｐゴシック" charset="0"/>
                <a:cs typeface="Arial" charset="0"/>
              </a:rPr>
              <a:t>HyspIRI</a:t>
            </a:r>
            <a:r>
              <a:rPr lang="en-US" sz="1200" dirty="0">
                <a:solidFill>
                  <a:prstClr val="black"/>
                </a:solidFill>
                <a:ea typeface="ＭＳ Ｐゴシック" charset="0"/>
                <a:cs typeface="Arial" charset="0"/>
              </a:rPr>
              <a:t>) Thermal Infrared Radiometer (</a:t>
            </a:r>
            <a:r>
              <a:rPr lang="en-US" sz="1200" dirty="0" err="1">
                <a:solidFill>
                  <a:prstClr val="black"/>
                </a:solidFill>
                <a:ea typeface="ＭＳ Ｐゴシック" charset="0"/>
                <a:cs typeface="Arial" charset="0"/>
              </a:rPr>
              <a:t>PHyTIR</a:t>
            </a:r>
            <a:r>
              <a:rPr lang="en-US" sz="1200" dirty="0">
                <a:solidFill>
                  <a:prstClr val="black"/>
                </a:solidFill>
                <a:ea typeface="ＭＳ Ｐゴシック" charset="0"/>
                <a:cs typeface="Arial" charset="0"/>
              </a:rPr>
              <a:t>; a laboratory instrument); Algorithms: ASTER, MODIS, Landsat</a:t>
            </a:r>
          </a:p>
        </p:txBody>
      </p:sp>
      <p:cxnSp>
        <p:nvCxnSpPr>
          <p:cNvPr id="19" name="Straight Connector 18"/>
          <p:cNvCxnSpPr/>
          <p:nvPr/>
        </p:nvCxnSpPr>
        <p:spPr>
          <a:xfrm flipH="1">
            <a:off x="4716464" y="1371602"/>
            <a:ext cx="7936" cy="535146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1524352"/>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a:t>CLARREO Pathfinder is in Phase A and moving towards Phase B later this </a:t>
            </a:r>
            <a:r>
              <a:rPr lang="en-US" dirty="0" err="1"/>
              <a:t>summerr</a:t>
            </a:r>
            <a:endParaRPr lang="en-US" dirty="0"/>
          </a:p>
        </p:txBody>
      </p:sp>
      <p:sp>
        <p:nvSpPr>
          <p:cNvPr id="3" name="Content Placeholder 2"/>
          <p:cNvSpPr>
            <a:spLocks noGrp="1"/>
          </p:cNvSpPr>
          <p:nvPr>
            <p:ph sz="half" idx="11"/>
          </p:nvPr>
        </p:nvSpPr>
        <p:spPr>
          <a:xfrm>
            <a:off x="0" y="1905000"/>
            <a:ext cx="7315200" cy="4572000"/>
          </a:xfrm>
        </p:spPr>
        <p:txBody>
          <a:bodyPr/>
          <a:lstStyle/>
          <a:p>
            <a:r>
              <a:rPr lang="en-US" dirty="0"/>
              <a:t>Demonstrate </a:t>
            </a:r>
          </a:p>
          <a:p>
            <a:pPr lvl="1"/>
            <a:r>
              <a:rPr lang="en-US" dirty="0"/>
              <a:t>Essential measurement technologies for the Reflected Solar portion of the full Tier 1 Decadal Survey-recommended CLARREO mission</a:t>
            </a:r>
          </a:p>
          <a:p>
            <a:pPr lvl="1"/>
            <a:r>
              <a:rPr lang="en-US" dirty="0"/>
              <a:t>On-orbit, high accuracy, SI-Traceable calibration</a:t>
            </a:r>
          </a:p>
          <a:p>
            <a:pPr lvl="1"/>
            <a:r>
              <a:rPr lang="en-US" dirty="0"/>
              <a:t>Ability to transfer calibration to operational sensors</a:t>
            </a:r>
          </a:p>
          <a:p>
            <a:r>
              <a:rPr lang="en-US" dirty="0"/>
              <a:t>Formulation, implementation, launch to ISS, and operation of a Reflected Solar (RS) Spectrometer</a:t>
            </a:r>
          </a:p>
          <a:p>
            <a:r>
              <a:rPr lang="en-US" dirty="0"/>
              <a:t>Class D Mission with Nominal 1-year mission life </a:t>
            </a:r>
          </a:p>
          <a:p>
            <a:r>
              <a:rPr lang="en-US" dirty="0"/>
              <a:t>Additional 1 year science data analysis</a:t>
            </a:r>
          </a:p>
          <a:p>
            <a:r>
              <a:rPr lang="en-US" dirty="0"/>
              <a:t>One of the missions specifically identified in the</a:t>
            </a:r>
            <a:endParaRPr lang="en-US" dirty="0">
              <a:latin typeface="Avenir Book"/>
              <a:cs typeface="Avenir Book"/>
            </a:endParaRPr>
          </a:p>
          <a:p>
            <a:endParaRPr lang="en-US" dirty="0"/>
          </a:p>
        </p:txBody>
      </p:sp>
      <p:pic>
        <p:nvPicPr>
          <p:cNvPr id="4" name="Picture 3" descr="clarreo_pathfinder_mission_patch_design_rgb_v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2316" y="1524000"/>
            <a:ext cx="2271684" cy="2057400"/>
          </a:xfrm>
          <a:prstGeom prst="rect">
            <a:avLst/>
          </a:prstGeom>
        </p:spPr>
      </p:pic>
    </p:spTree>
    <p:extLst>
      <p:ext uri="{BB962C8B-B14F-4D97-AF65-F5344CB8AC3E}">
        <p14:creationId xmlns:p14="http://schemas.microsoft.com/office/powerpoint/2010/main" val="132967158"/>
      </p:ext>
    </p:extLst>
  </p:cSld>
  <p:clrMapOvr>
    <a:masterClrMapping/>
  </p:clrMapOvr>
  <p:transition spd="med"/>
</p:sld>
</file>

<file path=ppt/theme/theme1.xml><?xml version="1.0" encoding="utf-8"?>
<a:theme xmlns:a="http://schemas.openxmlformats.org/drawingml/2006/main" name="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Custom 1">
      <a:majorFont>
        <a:latin typeface="Calibri"/>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85000"/>
          </a:lnSpc>
          <a:spcBef>
            <a:spcPct val="0"/>
          </a:spcBef>
          <a:spcAft>
            <a:spcPct val="0"/>
          </a:spcAft>
          <a:buClrTx/>
          <a:buSzTx/>
          <a:buFontTx/>
          <a:buNone/>
          <a:tabLst/>
          <a:defRPr kumimoji="0" lang="en-US" sz="3300" b="0"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85000"/>
          </a:lnSpc>
          <a:spcBef>
            <a:spcPct val="0"/>
          </a:spcBef>
          <a:spcAft>
            <a:spcPct val="0"/>
          </a:spcAft>
          <a:buClrTx/>
          <a:buSzTx/>
          <a:buFontTx/>
          <a:buNone/>
          <a:tabLst/>
          <a:defRPr kumimoji="0" lang="en-US" sz="3300" b="0" i="0" u="none" strike="noStrike" cap="none" normalizeH="0" baseline="0">
            <a:ln>
              <a:noFill/>
            </a:ln>
            <a:solidFill>
              <a:schemeClr val="tx1"/>
            </a:solidFill>
            <a:effectLst/>
            <a:latin typeface="Arial" pitchFamily="-65"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os_templat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folHlink"/>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folHlink"/>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eos_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os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eos_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os_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os_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os_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eos_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4159</TotalTime>
  <Words>1663</Words>
  <Application>Microsoft Office PowerPoint</Application>
  <PresentationFormat>On-screen Show (4:3)</PresentationFormat>
  <Paragraphs>285</Paragraphs>
  <Slides>15</Slides>
  <Notes>2</Notes>
  <HiddenSlides>0</HiddenSlides>
  <MMClips>1</MMClips>
  <ScaleCrop>false</ScaleCrop>
  <HeadingPairs>
    <vt:vector size="6" baseType="variant">
      <vt:variant>
        <vt:lpstr>Fonts Used</vt:lpstr>
      </vt:variant>
      <vt:variant>
        <vt:i4>21</vt:i4>
      </vt:variant>
      <vt:variant>
        <vt:lpstr>Theme</vt:lpstr>
      </vt:variant>
      <vt:variant>
        <vt:i4>4</vt:i4>
      </vt:variant>
      <vt:variant>
        <vt:lpstr>Slide Titles</vt:lpstr>
      </vt:variant>
      <vt:variant>
        <vt:i4>15</vt:i4>
      </vt:variant>
    </vt:vector>
  </HeadingPairs>
  <TitlesOfParts>
    <vt:vector size="40" baseType="lpstr">
      <vt:lpstr>ＭＳ Ｐゴシック</vt:lpstr>
      <vt:lpstr>Alte DIN 1451 Mittelschrift</vt:lpstr>
      <vt:lpstr>Arial</vt:lpstr>
      <vt:lpstr>Arial Black</vt:lpstr>
      <vt:lpstr>Arial Bold</vt:lpstr>
      <vt:lpstr>Arial Narrow</vt:lpstr>
      <vt:lpstr>Arial Unicode MS</vt:lpstr>
      <vt:lpstr>Avenir Book</vt:lpstr>
      <vt:lpstr>Avenir Roman</vt:lpstr>
      <vt:lpstr>Calibri</vt:lpstr>
      <vt:lpstr>Century Gothic</vt:lpstr>
      <vt:lpstr>Droid Serif</vt:lpstr>
      <vt:lpstr>Frutiger 45 Light</vt:lpstr>
      <vt:lpstr>Marker Felt</vt:lpstr>
      <vt:lpstr>Optima</vt:lpstr>
      <vt:lpstr>Proxima Nova Regular</vt:lpstr>
      <vt:lpstr>Times</vt:lpstr>
      <vt:lpstr>Times New Roman</vt:lpstr>
      <vt:lpstr>Wingdings</vt:lpstr>
      <vt:lpstr>Zapf Dingbats</vt:lpstr>
      <vt:lpstr>ヒラギノ角ゴ Pro W3</vt:lpstr>
      <vt:lpstr>Default</vt:lpstr>
      <vt:lpstr>Pixel</vt:lpstr>
      <vt:lpstr>Blank</vt:lpstr>
      <vt:lpstr>eos_template</vt:lpstr>
      <vt:lpstr>NASA Report on Cal/Val Activities</vt:lpstr>
      <vt:lpstr>PowerPoint Presentation</vt:lpstr>
      <vt:lpstr>PowerPoint Presentation</vt:lpstr>
      <vt:lpstr>PowerPoint Presentation</vt:lpstr>
      <vt:lpstr>PowerPoint Presentation</vt:lpstr>
      <vt:lpstr>PowerPoint Presentation</vt:lpstr>
      <vt:lpstr>Venture Class Activities - GEDI</vt:lpstr>
      <vt:lpstr>Venture Class Activities - ECOSTRESS</vt:lpstr>
      <vt:lpstr>PowerPoint Presentation</vt:lpstr>
      <vt:lpstr>Terra Gymnastics</vt:lpstr>
      <vt:lpstr>Background DSC Concept Diagram - Animation</vt:lpstr>
      <vt:lpstr>Terra lunar manuever</vt:lpstr>
      <vt:lpstr>Why now? - Moon is better understood</vt:lpstr>
      <vt:lpstr>Science Gain from 2017</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Owner</cp:lastModifiedBy>
  <cp:revision>105</cp:revision>
  <dcterms:modified xsi:type="dcterms:W3CDTF">2017-05-17T16:45:42Z</dcterms:modified>
</cp:coreProperties>
</file>