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343" r:id="rId3"/>
    <p:sldId id="344" r:id="rId4"/>
    <p:sldId id="345" r:id="rId5"/>
    <p:sldId id="346" r:id="rId6"/>
    <p:sldId id="349" r:id="rId7"/>
    <p:sldId id="348" r:id="rId8"/>
    <p:sldId id="350" r:id="rId9"/>
    <p:sldId id="352" r:id="rId10"/>
    <p:sldId id="353" r:id="rId11"/>
    <p:sldId id="351" r:id="rId1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2" autoAdjust="0"/>
    <p:restoredTop sz="94681" autoAdjust="0"/>
  </p:normalViewPr>
  <p:slideViewPr>
    <p:cSldViewPr>
      <p:cViewPr>
        <p:scale>
          <a:sx n="50" d="100"/>
          <a:sy n="50" d="100"/>
        </p:scale>
        <p:origin x="24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3505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RadCalNet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/</a:t>
            </a: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Landnet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process for adding new sites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RadCalNet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/</a:t>
            </a: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Landnet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process for adding new sites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RadCalNet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/</a:t>
            </a:r>
            <a:r>
              <a:rPr lang="en-US" sz="2200" dirty="0" err="1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Landnet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process for adding new sites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os.org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err="1">
                <a:solidFill>
                  <a:srgbClr val="FFFFFF"/>
                </a:solidFill>
              </a:rPr>
              <a:t>RadCalNet</a:t>
            </a:r>
            <a:r>
              <a:rPr lang="en-US" sz="4200" b="1" dirty="0">
                <a:solidFill>
                  <a:srgbClr val="FFFFFF"/>
                </a:solidFill>
              </a:rPr>
              <a:t>/</a:t>
            </a:r>
            <a:r>
              <a:rPr lang="en-US" sz="4200" b="1" dirty="0" err="1">
                <a:solidFill>
                  <a:srgbClr val="FFFFFF"/>
                </a:solidFill>
              </a:rPr>
              <a:t>Landnet</a:t>
            </a:r>
            <a:r>
              <a:rPr lang="en-US" sz="4200" b="1" dirty="0">
                <a:solidFill>
                  <a:srgbClr val="FFFFFF"/>
                </a:solidFill>
              </a:rPr>
              <a:t> process for adding new sites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May 16-19,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RadCalNet</a:t>
            </a:r>
            <a:r>
              <a:rPr lang="en-US" dirty="0"/>
              <a:t> and </a:t>
            </a:r>
            <a:r>
              <a:rPr lang="en-US" dirty="0" err="1"/>
              <a:t>Landnet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 err="1"/>
              <a:t>RadCalNet</a:t>
            </a:r>
            <a:r>
              <a:rPr lang="en-US" dirty="0"/>
              <a:t> Panel will evaluate </a:t>
            </a:r>
            <a:r>
              <a:rPr lang="en-US" dirty="0" err="1"/>
              <a:t>RadCalNet</a:t>
            </a:r>
            <a:r>
              <a:rPr lang="en-US" dirty="0"/>
              <a:t> admissions</a:t>
            </a:r>
          </a:p>
          <a:p>
            <a:r>
              <a:rPr lang="en-US" dirty="0"/>
              <a:t>Also evaluate </a:t>
            </a:r>
            <a:r>
              <a:rPr lang="en-US" dirty="0" err="1"/>
              <a:t>Landnet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RadCalNet</a:t>
            </a:r>
            <a:r>
              <a:rPr lang="en-US" dirty="0"/>
              <a:t> panel can recommend changes to the requirements, admissions criteria, admissions evaluation</a:t>
            </a:r>
          </a:p>
          <a:p>
            <a:pPr lvl="1"/>
            <a:r>
              <a:rPr lang="en-US" dirty="0"/>
              <a:t>Recommendation would be evaluated by WGCV</a:t>
            </a:r>
          </a:p>
          <a:p>
            <a:pPr lvl="1"/>
            <a:r>
              <a:rPr lang="en-US" dirty="0"/>
              <a:t>Allows for </a:t>
            </a:r>
            <a:r>
              <a:rPr lang="en-US"/>
              <a:t>iterative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1969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do we need to do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5029200"/>
          </a:xfrm>
        </p:spPr>
        <p:txBody>
          <a:bodyPr/>
          <a:lstStyle/>
          <a:p>
            <a:r>
              <a:rPr lang="en-US" dirty="0"/>
              <a:t>Agree upon the process</a:t>
            </a:r>
          </a:p>
          <a:p>
            <a:pPr lvl="1"/>
            <a:r>
              <a:rPr lang="en-US" dirty="0"/>
              <a:t>Five member panel</a:t>
            </a:r>
          </a:p>
          <a:p>
            <a:pPr lvl="1"/>
            <a:r>
              <a:rPr lang="en-US" dirty="0"/>
              <a:t>Approval approach</a:t>
            </a:r>
          </a:p>
          <a:p>
            <a:pPr lvl="1"/>
            <a:r>
              <a:rPr lang="en-US" dirty="0"/>
              <a:t>Voting levels</a:t>
            </a:r>
          </a:p>
          <a:p>
            <a:r>
              <a:rPr lang="en-US" dirty="0"/>
              <a:t>Agree on panel membership (Proposed make up below)</a:t>
            </a:r>
          </a:p>
          <a:p>
            <a:pPr lvl="1"/>
            <a:r>
              <a:rPr lang="en-US" dirty="0"/>
              <a:t>Panel Lead – is representative from </a:t>
            </a:r>
            <a:r>
              <a:rPr lang="en-US" dirty="0" err="1"/>
              <a:t>RadCalNet</a:t>
            </a:r>
            <a:r>
              <a:rPr lang="en-US" dirty="0"/>
              <a:t> WG</a:t>
            </a:r>
          </a:p>
          <a:p>
            <a:pPr lvl="1"/>
            <a:r>
              <a:rPr lang="en-US" dirty="0"/>
              <a:t>Two members from IVOS</a:t>
            </a:r>
          </a:p>
          <a:p>
            <a:pPr lvl="2"/>
            <a:r>
              <a:rPr lang="en-US" dirty="0"/>
              <a:t>Chair</a:t>
            </a:r>
          </a:p>
          <a:p>
            <a:pPr lvl="2"/>
            <a:r>
              <a:rPr lang="en-US" dirty="0"/>
              <a:t>Member at large</a:t>
            </a:r>
          </a:p>
          <a:p>
            <a:pPr lvl="1"/>
            <a:r>
              <a:rPr lang="en-US" dirty="0"/>
              <a:t>Two members from WGCV at large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 the WGCV members that will serve on the panel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7608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RadCalNet</a:t>
            </a:r>
            <a:r>
              <a:rPr lang="en-US" dirty="0"/>
              <a:t> is very close to being publicly available</a:t>
            </a:r>
          </a:p>
          <a:p>
            <a:r>
              <a:rPr lang="en-US" dirty="0" err="1"/>
              <a:t>Landnet</a:t>
            </a:r>
            <a:r>
              <a:rPr lang="en-US" dirty="0"/>
              <a:t> has suffered from lack of oversight for too long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Need to finalize steps needed to allow open access to </a:t>
            </a:r>
            <a:r>
              <a:rPr lang="en-US" dirty="0" err="1"/>
              <a:t>RadCalNet</a:t>
            </a:r>
            <a:r>
              <a:rPr lang="en-US" dirty="0"/>
              <a:t> portal</a:t>
            </a:r>
          </a:p>
          <a:p>
            <a:r>
              <a:rPr lang="en-US" dirty="0"/>
              <a:t>Develop a method to allow incorporation of new sites</a:t>
            </a:r>
          </a:p>
          <a:p>
            <a:r>
              <a:rPr lang="en-US" dirty="0"/>
              <a:t>Use the </a:t>
            </a:r>
            <a:r>
              <a:rPr lang="en-US" dirty="0" err="1"/>
              <a:t>RadCalNet</a:t>
            </a:r>
            <a:r>
              <a:rPr lang="en-US" dirty="0"/>
              <a:t> effort as a means to update </a:t>
            </a:r>
            <a:r>
              <a:rPr lang="en-US" dirty="0" err="1"/>
              <a:t>Landnet</a:t>
            </a:r>
            <a:endParaRPr lang="en-US" dirty="0"/>
          </a:p>
          <a:p>
            <a:pPr lvl="1"/>
            <a:r>
              <a:rPr lang="en-US" dirty="0"/>
              <a:t>Incorporate </a:t>
            </a:r>
            <a:r>
              <a:rPr lang="en-US" dirty="0" err="1"/>
              <a:t>Landnet</a:t>
            </a:r>
            <a:r>
              <a:rPr lang="en-US" dirty="0"/>
              <a:t> maintenance as part of the same group overseeing </a:t>
            </a:r>
            <a:r>
              <a:rPr lang="en-US" dirty="0" err="1"/>
              <a:t>RadCalNet</a:t>
            </a:r>
            <a:r>
              <a:rPr lang="en-US" dirty="0"/>
              <a:t> membership</a:t>
            </a:r>
          </a:p>
          <a:p>
            <a:pPr lvl="1"/>
            <a:r>
              <a:rPr lang="en-US" dirty="0"/>
              <a:t>Improve definitions of the purpose of </a:t>
            </a:r>
            <a:r>
              <a:rPr lang="en-US" dirty="0" err="1"/>
              <a:t>Landnet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988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Landnet</a:t>
            </a:r>
            <a:r>
              <a:rPr lang="en-US" dirty="0"/>
              <a:t> issue raised several years ago by CSIRO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76400"/>
            <a:ext cx="8839200" cy="4572000"/>
          </a:xfrm>
        </p:spPr>
        <p:txBody>
          <a:bodyPr/>
          <a:lstStyle/>
          <a:p>
            <a:r>
              <a:rPr lang="en-US" dirty="0"/>
              <a:t>The selection of original sites was very ad hoc</a:t>
            </a:r>
          </a:p>
          <a:p>
            <a:r>
              <a:rPr lang="en-US" dirty="0"/>
              <a:t>Many of the sites are no longer active</a:t>
            </a:r>
          </a:p>
          <a:p>
            <a:r>
              <a:rPr lang="en-US" dirty="0"/>
              <a:t>There is a lack of understanding regarding the purpose of the </a:t>
            </a:r>
            <a:r>
              <a:rPr lang="en-US" dirty="0" err="1"/>
              <a:t>Landnet</a:t>
            </a:r>
            <a:r>
              <a:rPr lang="en-US" dirty="0"/>
              <a:t> sites</a:t>
            </a:r>
          </a:p>
          <a:p>
            <a:r>
              <a:rPr lang="en-US" dirty="0"/>
              <a:t>Some of the information should be updated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68"/>
            <a:ext cx="9144000" cy="26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839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Landnet</a:t>
            </a:r>
            <a:r>
              <a:rPr lang="en-US" dirty="0"/>
              <a:t> description from Cal/Val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The LANDNET Sites are a set of Land Equipped Sites (LES) endorsed by </a:t>
            </a:r>
            <a:r>
              <a:rPr lang="en-US" dirty="0">
                <a:hlinkClick r:id="rId2"/>
              </a:rPr>
              <a:t>CEOS </a:t>
            </a:r>
            <a:r>
              <a:rPr lang="en-US" dirty="0"/>
              <a:t>as standard reference sites for the post-launch calibration of space-based optical imaging sensors. During the </a:t>
            </a:r>
            <a:r>
              <a:rPr lang="en-US" dirty="0">
                <a:hlinkClick r:id="rId2"/>
              </a:rPr>
              <a:t>CEOS </a:t>
            </a:r>
            <a:r>
              <a:rPr lang="en-US" dirty="0"/>
              <a:t>IVOS-19 Meeting, held in Phoenix AZ, eight instrumented sites have been selected.</a:t>
            </a:r>
          </a:p>
          <a:p>
            <a:r>
              <a:rPr lang="en-US" dirty="0"/>
              <a:t>These instrumented sites are primarily used for field campaigns to obtain radiometric gain and these sites can serve as a focus for international efforts, facilitating traceability and cross-comparison to evaluate biases of in-flight and future sensors in a harmonized manner.</a:t>
            </a:r>
          </a:p>
          <a:p>
            <a:endParaRPr lang="en-US" dirty="0"/>
          </a:p>
          <a:p>
            <a:r>
              <a:rPr lang="en-US" dirty="0"/>
              <a:t>USGS-based web site on these sites is more extensive</a:t>
            </a:r>
          </a:p>
        </p:txBody>
      </p:sp>
    </p:spTree>
    <p:extLst>
      <p:ext uri="{BB962C8B-B14F-4D97-AF65-F5344CB8AC3E}">
        <p14:creationId xmlns:p14="http://schemas.microsoft.com/office/powerpoint/2010/main" val="420825759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Goals for </a:t>
            </a:r>
            <a:r>
              <a:rPr lang="en-US" dirty="0" err="1"/>
              <a:t>Landnet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524000"/>
            <a:ext cx="8839200" cy="5105400"/>
          </a:xfrm>
        </p:spPr>
        <p:txBody>
          <a:bodyPr/>
          <a:lstStyle/>
          <a:p>
            <a:r>
              <a:rPr lang="en-US" dirty="0"/>
              <a:t>Assume we wish to continue </a:t>
            </a:r>
            <a:r>
              <a:rPr lang="en-US" dirty="0" err="1"/>
              <a:t>Landnet</a:t>
            </a:r>
            <a:r>
              <a:rPr lang="en-US" dirty="0"/>
              <a:t>?</a:t>
            </a:r>
          </a:p>
          <a:p>
            <a:r>
              <a:rPr lang="en-US" dirty="0"/>
              <a:t>Do we want to reboot/restart the site?</a:t>
            </a:r>
          </a:p>
          <a:p>
            <a:pPr lvl="1"/>
            <a:r>
              <a:rPr lang="en-US" dirty="0"/>
              <a:t>Redefine purpose</a:t>
            </a:r>
          </a:p>
          <a:p>
            <a:pPr lvl="1"/>
            <a:r>
              <a:rPr lang="en-US" dirty="0"/>
              <a:t>Repopulate using published literature</a:t>
            </a:r>
          </a:p>
          <a:p>
            <a:r>
              <a:rPr lang="en-US" dirty="0" err="1"/>
              <a:t>RadCalNet</a:t>
            </a:r>
            <a:r>
              <a:rPr lang="en-US" dirty="0"/>
              <a:t> Admission Panel (coming up) would evaluate </a:t>
            </a:r>
            <a:r>
              <a:rPr lang="en-US" dirty="0" err="1"/>
              <a:t>Landnet</a:t>
            </a:r>
            <a:r>
              <a:rPr lang="en-US" dirty="0"/>
              <a:t> status on a yearly basis</a:t>
            </a:r>
          </a:p>
          <a:p>
            <a:pPr lvl="1"/>
            <a:r>
              <a:rPr lang="en-US" dirty="0"/>
              <a:t>Identify sites that are no longer active</a:t>
            </a:r>
          </a:p>
          <a:p>
            <a:pPr lvl="2"/>
            <a:r>
              <a:rPr lang="en-US" dirty="0"/>
              <a:t>Yearly email to site administrator receives no response</a:t>
            </a:r>
          </a:p>
          <a:p>
            <a:pPr lvl="2"/>
            <a:r>
              <a:rPr lang="en-US" dirty="0"/>
              <a:t>No published results within a three-year period</a:t>
            </a:r>
          </a:p>
          <a:p>
            <a:pPr lvl="1"/>
            <a:r>
              <a:rPr lang="en-US" dirty="0"/>
              <a:t>Evaluate proposals from sites wanting to be added to </a:t>
            </a:r>
            <a:r>
              <a:rPr lang="en-US" dirty="0" err="1"/>
              <a:t>LandNet</a:t>
            </a:r>
            <a:endParaRPr lang="en-US" dirty="0"/>
          </a:p>
          <a:p>
            <a:pPr lvl="2"/>
            <a:r>
              <a:rPr lang="en-US" dirty="0"/>
              <a:t>Five years of demonstrated use for a single application or sensor</a:t>
            </a:r>
          </a:p>
          <a:p>
            <a:pPr lvl="2"/>
            <a:r>
              <a:rPr lang="en-US" dirty="0"/>
              <a:t>Use of site for a minimum of three sensors, one of which provides globally-available products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154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One view of </a:t>
            </a:r>
            <a:r>
              <a:rPr lang="en-US" dirty="0" err="1"/>
              <a:t>RadCalNet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18666"/>
            <a:ext cx="9144000" cy="414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034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Guidance that will be provided by </a:t>
            </a:r>
            <a:r>
              <a:rPr lang="en-US" dirty="0" err="1"/>
              <a:t>RadCalNet</a:t>
            </a:r>
            <a:r>
              <a:rPr lang="en-US" dirty="0"/>
              <a:t> Working Group to prospective test sites – NOTE: draft version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60" y="2204074"/>
            <a:ext cx="8664940" cy="431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897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 for approval of a </a:t>
            </a:r>
            <a:r>
              <a:rPr lang="en-US" dirty="0" err="1"/>
              <a:t>RadCalNet</a:t>
            </a:r>
            <a:r>
              <a:rPr lang="en-US" dirty="0"/>
              <a:t> site at WGCV level</a:t>
            </a:r>
          </a:p>
          <a:p>
            <a:r>
              <a:rPr lang="en-US" dirty="0"/>
              <a:t>Steps 1 and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Prospective site manager documents that they meet requirements for membership</a:t>
            </a:r>
          </a:p>
          <a:p>
            <a:pPr lvl="1"/>
            <a:r>
              <a:rPr lang="en-US" dirty="0" err="1"/>
              <a:t>RadCalNet</a:t>
            </a:r>
            <a:r>
              <a:rPr lang="en-US" dirty="0"/>
              <a:t> group will provide advice and guidance to prospective sites</a:t>
            </a:r>
          </a:p>
          <a:p>
            <a:pPr marL="457200" indent="-457200">
              <a:buAutoNum type="arabicParenR"/>
            </a:pPr>
            <a:r>
              <a:rPr lang="en-US" dirty="0"/>
              <a:t>Submission of documentation to a </a:t>
            </a:r>
            <a:r>
              <a:rPr lang="en-US" dirty="0" err="1"/>
              <a:t>RadCalNet</a:t>
            </a:r>
            <a:r>
              <a:rPr lang="en-US" dirty="0"/>
              <a:t> Admission Review Panel</a:t>
            </a:r>
          </a:p>
          <a:p>
            <a:pPr lvl="1"/>
            <a:r>
              <a:rPr lang="en-US" dirty="0"/>
              <a:t>Panel made up of five WGCV members</a:t>
            </a:r>
          </a:p>
          <a:p>
            <a:pPr lvl="1"/>
            <a:r>
              <a:rPr lang="en-US" dirty="0"/>
              <a:t>Panel members distributed geographically</a:t>
            </a:r>
          </a:p>
        </p:txBody>
      </p:sp>
    </p:spTree>
    <p:extLst>
      <p:ext uri="{BB962C8B-B14F-4D97-AF65-F5344CB8AC3E}">
        <p14:creationId xmlns:p14="http://schemas.microsoft.com/office/powerpoint/2010/main" val="29196593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 for approval of a </a:t>
            </a:r>
            <a:r>
              <a:rPr lang="en-US" dirty="0" err="1"/>
              <a:t>RadCalNet</a:t>
            </a:r>
            <a:r>
              <a:rPr lang="en-US" dirty="0"/>
              <a:t> site at WGCV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3) Panel formulates a recommendation to be carried forward to the WGCV membership</a:t>
            </a:r>
          </a:p>
          <a:p>
            <a:pPr lvl="1"/>
            <a:r>
              <a:rPr lang="en-US" dirty="0"/>
              <a:t>A recommendation for approval requires concurrence by majority of panel</a:t>
            </a:r>
          </a:p>
          <a:p>
            <a:pPr lvl="1"/>
            <a:r>
              <a:rPr lang="en-US" dirty="0"/>
              <a:t>Much of the evaluation process can take place via telecon/email</a:t>
            </a:r>
          </a:p>
          <a:p>
            <a:pPr marL="0" indent="0">
              <a:buNone/>
            </a:pPr>
            <a:r>
              <a:rPr lang="en-US" dirty="0"/>
              <a:t>4) WGCV plenary acts on the recommendation either via email or at a WGCV meeting</a:t>
            </a:r>
          </a:p>
          <a:p>
            <a:pPr lvl="1"/>
            <a:r>
              <a:rPr lang="en-US" dirty="0"/>
              <a:t>Recommendation is accepted at a WGCV meeting unless three members that are present indicate disapproval</a:t>
            </a:r>
          </a:p>
          <a:p>
            <a:pPr lvl="1"/>
            <a:r>
              <a:rPr lang="en-US" dirty="0"/>
              <a:t>To act on the recommendation outside a WGCV meeting</a:t>
            </a:r>
          </a:p>
          <a:p>
            <a:pPr lvl="2"/>
            <a:r>
              <a:rPr lang="en-US" dirty="0"/>
              <a:t>Panel recommendation forwarded to full WGCV membership with at least one month for evaluation</a:t>
            </a:r>
          </a:p>
          <a:p>
            <a:pPr lvl="2"/>
            <a:r>
              <a:rPr lang="en-US" dirty="0"/>
              <a:t>Recommendation is accepted unless five members register disapproval by email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824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4892</TotalTime>
  <Words>526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Bold</vt:lpstr>
      <vt:lpstr>Avenir Roman</vt:lpstr>
      <vt:lpstr>Century Gothic</vt:lpstr>
      <vt:lpstr>Droid Serif</vt:lpstr>
      <vt:lpstr>Frutiger 45 Light</vt:lpstr>
      <vt:lpstr>Proxima Nova Regular</vt:lpstr>
      <vt:lpstr>Times</vt:lpstr>
      <vt:lpstr>Times New Roman</vt:lpstr>
      <vt:lpstr>Wingdings</vt:lpstr>
      <vt:lpstr>Default</vt:lpstr>
      <vt:lpstr>RadCalNet/Landnet process for adding new sites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Owner</cp:lastModifiedBy>
  <cp:revision>143</cp:revision>
  <dcterms:modified xsi:type="dcterms:W3CDTF">2017-05-17T21:10:53Z</dcterms:modified>
</cp:coreProperties>
</file>