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589" r:id="rId2"/>
    <p:sldId id="590" r:id="rId3"/>
    <p:sldId id="591" r:id="rId4"/>
    <p:sldId id="592" r:id="rId5"/>
    <p:sldId id="593" r:id="rId6"/>
    <p:sldId id="595" r:id="rId7"/>
    <p:sldId id="596" r:id="rId8"/>
    <p:sldId id="597" r:id="rId9"/>
    <p:sldId id="609" r:id="rId10"/>
    <p:sldId id="600" r:id="rId11"/>
    <p:sldId id="606" r:id="rId12"/>
    <p:sldId id="608" r:id="rId13"/>
    <p:sldId id="607" r:id="rId14"/>
    <p:sldId id="605" r:id="rId15"/>
    <p:sldId id="610" r:id="rId16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B5E2"/>
    <a:srgbClr val="00205B"/>
    <a:srgbClr val="FE5000"/>
    <a:srgbClr val="C5B9AC"/>
    <a:srgbClr val="CB333B"/>
    <a:srgbClr val="FEDB00"/>
    <a:srgbClr val="968C83"/>
    <a:srgbClr val="99C2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0299" autoAdjust="0"/>
  </p:normalViewPr>
  <p:slideViewPr>
    <p:cSldViewPr snapToGrid="0">
      <p:cViewPr varScale="1">
        <p:scale>
          <a:sx n="62" d="100"/>
          <a:sy n="62" d="100"/>
        </p:scale>
        <p:origin x="-1608" y="-7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3127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381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429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4467" y="9734644"/>
            <a:ext cx="187979" cy="18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30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126" y="4713178"/>
            <a:ext cx="4987425" cy="447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b" anchorCtr="0" compatLnSpc="1">
            <a:prstTxWarp prst="textNoShape">
              <a:avLst/>
            </a:prstTxWarp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30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b" anchorCtr="0" compatLnSpc="1">
            <a:prstTxWarp prst="textNoShape">
              <a:avLst/>
            </a:prstTxWarp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848"/>
            <a:fld id="{B3123BCD-06C1-4979-A4B6-929E88FE602B}" type="slidenum">
              <a:rPr lang="de-DE" smtClean="0"/>
              <a:pPr defTabSz="917848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="" xmlns:p14="http://schemas.microsoft.com/office/powerpoint/2010/main" val="390220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7393">
              <a:defRPr/>
            </a:pPr>
            <a:fld id="{F81BA267-B48A-4E4D-A92E-A47674C1D67D}" type="slidenum">
              <a:rPr lang="de-DE" smtClean="0"/>
              <a:pPr defTabSz="917393">
                <a:defRPr/>
              </a:pPr>
              <a:t>3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xmlns="" val="94845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A1C72-E76E-4197-A764-6EA0574AAFD2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7784"/>
            <a:fld id="{EA826945-4B9F-40BD-B6BE-A1CAF80C6850}" type="slidenum">
              <a:rPr lang="de-DE" smtClean="0"/>
              <a:pPr defTabSz="907784"/>
              <a:t>6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7784"/>
            <a:fld id="{EA826945-4B9F-40BD-B6BE-A1CAF80C6850}" type="slidenum">
              <a:rPr lang="de-DE" smtClean="0"/>
              <a:pPr defTabSz="907784"/>
              <a:t>7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848"/>
            <a:fld id="{6338AC98-A635-4354-9C25-E8BAEA637FF1}" type="slidenum">
              <a:rPr lang="de-DE" smtClean="0">
                <a:solidFill>
                  <a:srgbClr val="FFFFFF"/>
                </a:solidFill>
              </a:rPr>
              <a:pPr defTabSz="917848"/>
              <a:t>8</a:t>
            </a:fld>
            <a:endParaRPr lang="de-DE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A1C72-E76E-4197-A764-6EA0574AAFD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A1C72-E76E-4197-A764-6EA0574AAFD2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p:oleObj spid="_x0000_s365574" name="Clip" r:id="rId5" imgW="3809524" imgH="2619048" progId="">
                <p:embed/>
              </p:oleObj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p:oleObj spid="_x0000_s365575" name="Clip" r:id="rId6" imgW="2835360" imgH="1920600" progId="">
                <p:embed/>
              </p:oleObj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39" y="6652878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8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3" y="6652878"/>
            <a:ext cx="252793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800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CEOS WGCV Pleary #42, Sioux Falls, 16-19 May 2017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965700" y="3096929"/>
            <a:ext cx="4711700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Rosemary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Munro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247"/>
          <p:cNvSpPr txBox="1">
            <a:spLocks/>
          </p:cNvSpPr>
          <p:nvPr/>
        </p:nvSpPr>
        <p:spPr>
          <a:xfrm>
            <a:off x="2565400" y="1103029"/>
            <a:ext cx="7112000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EUMETSAT</a:t>
            </a:r>
            <a:r>
              <a:rPr kumimoji="0" lang="en-GB" sz="2800" b="1" i="0" u="none" strike="noStrike" kern="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Agency Report</a:t>
            </a:r>
          </a:p>
          <a:p>
            <a:pPr marL="179388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CEOS WGCV Plenary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#42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LEO-LEO TIR radiometric calibration (L1)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992188"/>
            <a:ext cx="6656614" cy="539115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L1: IASI/SLSTR – on going work</a:t>
            </a:r>
          </a:p>
          <a:p>
            <a:pPr lvl="1"/>
            <a:r>
              <a:rPr lang="hr-HR" sz="2800" dirty="0" smtClean="0"/>
              <a:t>GSICS methodology</a:t>
            </a:r>
          </a:p>
          <a:p>
            <a:pPr lvl="1"/>
            <a:r>
              <a:rPr lang="hr-HR" sz="2800" dirty="0" smtClean="0"/>
              <a:t>SNOs &amp; QSNOs (for </a:t>
            </a:r>
            <a:r>
              <a:rPr lang="en-GB" sz="2800" dirty="0" smtClean="0"/>
              <a:t>&lt;</a:t>
            </a:r>
            <a:r>
              <a:rPr lang="hr-HR" sz="2800" dirty="0" smtClean="0"/>
              <a:t> 280 K)</a:t>
            </a:r>
          </a:p>
          <a:p>
            <a:pPr lvl="1"/>
            <a:r>
              <a:rPr lang="hr-HR" sz="2800" dirty="0" smtClean="0"/>
              <a:t>IASI@Metop A/B </a:t>
            </a:r>
            <a:r>
              <a:rPr lang="hr-HR" sz="2800" dirty="0" smtClean="0">
                <a:sym typeface="Wingdings" pitchFamily="2" charset="2"/>
              </a:rPr>
              <a:t></a:t>
            </a:r>
            <a:r>
              <a:rPr lang="hr-HR" sz="2800" dirty="0" smtClean="0"/>
              <a:t> double differences</a:t>
            </a:r>
          </a:p>
          <a:p>
            <a:pPr lvl="1"/>
            <a:r>
              <a:rPr lang="hr-HR" sz="2800" dirty="0" smtClean="0"/>
              <a:t>Future collaboration on SLSTR/CrIS@Suomi NPP</a:t>
            </a:r>
          </a:p>
          <a:p>
            <a:pPr lvl="1"/>
            <a:endParaRPr lang="hr-HR" sz="2800" dirty="0" smtClean="0"/>
          </a:p>
          <a:p>
            <a:pPr lvl="1">
              <a:buNone/>
            </a:pPr>
            <a:endParaRPr lang="hr-HR" sz="2800" dirty="0" smtClean="0"/>
          </a:p>
        </p:txBody>
      </p:sp>
      <p:pic>
        <p:nvPicPr>
          <p:cNvPr id="5" name="Picture 2" descr="C:\Users\tomazic\Projects\L1_intercomparison\output\plots\v_mt_iasi_l1c_umarf_sl1rbt_r04_nt_4meta_SNO_v8_100_td5_ellip_szaiasi20_N874882\analyses_SLSTR_Band_S8_td5_szaiasi20.0_nosgn_N350240_v8_sd04.png_N350240_Nh98928.png"/>
          <p:cNvPicPr>
            <a:picLocks noChangeAspect="1" noChangeArrowheads="1"/>
          </p:cNvPicPr>
          <p:nvPr/>
        </p:nvPicPr>
        <p:blipFill>
          <a:blip r:embed="rId2" cstate="print"/>
          <a:srcRect l="50340" b="49397"/>
          <a:stretch>
            <a:fillRect/>
          </a:stretch>
        </p:blipFill>
        <p:spPr bwMode="auto">
          <a:xfrm>
            <a:off x="6721434" y="1044106"/>
            <a:ext cx="2970810" cy="2362134"/>
          </a:xfrm>
          <a:prstGeom prst="rect">
            <a:avLst/>
          </a:prstGeom>
          <a:noFill/>
        </p:spPr>
      </p:pic>
      <p:pic>
        <p:nvPicPr>
          <p:cNvPr id="6" name="Picture 2" descr="C:\Users\tomazic\Projects\L1_intercomparison\output\plots\v_mt_iasi_l1c_umarf_sl1rbt_r04_nt_4meta_SNO_v8_100_td5_ellip_szaiasi20_N874882\binned_04_SLSTR_Band_S8_td5_szaiasi20.0_nosgn_N350240_v8_N98928.png"/>
          <p:cNvPicPr>
            <a:picLocks noChangeAspect="1" noChangeArrowheads="1"/>
          </p:cNvPicPr>
          <p:nvPr/>
        </p:nvPicPr>
        <p:blipFill>
          <a:blip r:embed="rId3" cstate="print"/>
          <a:srcRect r="6303"/>
          <a:stretch>
            <a:fillRect/>
          </a:stretch>
        </p:blipFill>
        <p:spPr bwMode="auto">
          <a:xfrm>
            <a:off x="6460177" y="3515177"/>
            <a:ext cx="3445823" cy="2758212"/>
          </a:xfrm>
          <a:prstGeom prst="rect">
            <a:avLst/>
          </a:prstGeom>
          <a:noFill/>
        </p:spPr>
      </p:pic>
      <p:pic>
        <p:nvPicPr>
          <p:cNvPr id="8" name="Picture 7" descr="http://tcweb/~igort/www/L1_inter/100/IASIB_L1C-IASIA_L1C_SLSTR_L1-SNO-100_SNO_v8_100_td5_elips_szadiff1_v2/diff_iasib_iasia_binned_04_SLSTR_Band_S8_td5_szadiff1.0_N14180_v8_N3974_binned_04_SLSTR_Band_S8_td5_szadiff1.0_N8364_v8_N27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62809" y="4857009"/>
            <a:ext cx="5140382" cy="172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77000" y="6303158"/>
            <a:ext cx="3440281" cy="292388"/>
          </a:xfrm>
          <a:prstGeom prst="rect">
            <a:avLst/>
          </a:prstGeom>
          <a:ln w="19050"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i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300" b="1" i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.g. Tomazic et al, 2016, GSICS Quarterly</a:t>
            </a:r>
            <a:endParaRPr lang="en-GB" sz="11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Mission Integrated Calibration Monitoring </a:t>
            </a:r>
            <a:br>
              <a:rPr lang="en-GB" dirty="0" smtClean="0"/>
            </a:br>
            <a:r>
              <a:rPr lang="en-GB" dirty="0" smtClean="0"/>
              <a:t>Inter-Calibration System (MICMICS)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091044"/>
            <a:ext cx="9447213" cy="53911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MICMICS will allow near-real-time monitoring and re-analysis </a:t>
            </a:r>
          </a:p>
          <a:p>
            <a:pPr lvl="1"/>
            <a:r>
              <a:rPr lang="en-US" dirty="0" smtClean="0"/>
              <a:t>of the onboard and vicarious calibration systems, </a:t>
            </a:r>
          </a:p>
          <a:p>
            <a:pPr lvl="1"/>
            <a:r>
              <a:rPr lang="en-US" dirty="0" smtClean="0"/>
              <a:t>as well as analysis of their medium- to long-term trends, </a:t>
            </a:r>
          </a:p>
          <a:p>
            <a:pPr lvl="1"/>
            <a:r>
              <a:rPr lang="en-US" dirty="0" smtClean="0"/>
              <a:t>for all channels of EUMETSAT imaging instruments </a:t>
            </a:r>
          </a:p>
          <a:p>
            <a:pPr lvl="1"/>
            <a:r>
              <a:rPr lang="en-US" dirty="0" smtClean="0"/>
              <a:t>and selected third party reference instruments: </a:t>
            </a:r>
          </a:p>
          <a:p>
            <a:pPr lvl="2"/>
            <a:r>
              <a:rPr lang="en-US" dirty="0" smtClean="0"/>
              <a:t>to support scientific enhancements to improve accuracy</a:t>
            </a:r>
          </a:p>
          <a:p>
            <a:pPr lvl="2"/>
            <a:r>
              <a:rPr lang="en-US" sz="2900" dirty="0" smtClean="0"/>
              <a:t>to act as inter-calibration references</a:t>
            </a:r>
          </a:p>
          <a:p>
            <a:endParaRPr lang="en-US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MICMICS will </a:t>
            </a: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not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address requirements for monitoring other aspects of instrument performance:</a:t>
            </a:r>
          </a:p>
          <a:p>
            <a:pPr lvl="1"/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Short-term variations in onboard calibration </a:t>
            </a:r>
            <a:b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(between calibration intervals)</a:t>
            </a:r>
          </a:p>
          <a:p>
            <a:pPr lvl="1"/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Radiometric Noise</a:t>
            </a:r>
          </a:p>
          <a:p>
            <a:pPr lvl="1"/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Housekeeping parameters (temperatures, voltages)</a:t>
            </a:r>
          </a:p>
          <a:p>
            <a:pPr lvl="1"/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Geometric factors (including stray light)</a:t>
            </a:r>
          </a:p>
          <a:p>
            <a:pPr lvl="1"/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Navigation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8372" y="0"/>
            <a:ext cx="2893600" cy="854075"/>
          </a:xfrm>
        </p:spPr>
        <p:txBody>
          <a:bodyPr/>
          <a:lstStyle/>
          <a:p>
            <a:r>
              <a:rPr lang="de-DE" sz="3600" dirty="0" smtClean="0"/>
              <a:t>MICMICS</a:t>
            </a:r>
            <a:endParaRPr lang="en-GB" sz="3600" dirty="0"/>
          </a:p>
        </p:txBody>
      </p:sp>
      <p:cxnSp>
        <p:nvCxnSpPr>
          <p:cNvPr id="237" name="Shape 111"/>
          <p:cNvCxnSpPr>
            <a:endCxn id="186" idx="1"/>
          </p:cNvCxnSpPr>
          <p:nvPr/>
        </p:nvCxnSpPr>
        <p:spPr>
          <a:xfrm flipV="1">
            <a:off x="1460310" y="583815"/>
            <a:ext cx="503590" cy="3039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TextBox 311"/>
          <p:cNvSpPr txBox="1"/>
          <p:nvPr/>
        </p:nvSpPr>
        <p:spPr>
          <a:xfrm>
            <a:off x="359147" y="132000"/>
            <a:ext cx="1378233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Cal Coefficient Injectors</a:t>
            </a:r>
            <a:endParaRPr lang="en-GB" sz="600" dirty="0" smtClean="0">
              <a:solidFill>
                <a:schemeClr val="tx1"/>
              </a:solidFill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209504" y="0"/>
            <a:ext cx="1615860" cy="101657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">
              <a:solidFill>
                <a:schemeClr val="tx1"/>
              </a:solidFill>
            </a:endParaRPr>
          </a:p>
        </p:txBody>
      </p:sp>
      <p:sp>
        <p:nvSpPr>
          <p:cNvPr id="118" name="Content Placeholder 2"/>
          <p:cNvSpPr txBox="1">
            <a:spLocks/>
          </p:cNvSpPr>
          <p:nvPr/>
        </p:nvSpPr>
        <p:spPr bwMode="auto">
          <a:xfrm>
            <a:off x="6537472" y="887495"/>
            <a:ext cx="3368527" cy="56137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52000" lvl="0" indent="-252000">
              <a:spcBef>
                <a:spcPts val="0"/>
              </a:spcBef>
            </a:pPr>
            <a:r>
              <a:rPr lang="en-GB" sz="1600" i="1" dirty="0" smtClean="0">
                <a:solidFill>
                  <a:srgbClr val="C00000"/>
                </a:solidFill>
              </a:rPr>
              <a:t>Schematic Diagram of Mission Integrated Calibration Monitoring Inter-Calibration System (MICMICS) Concept</a:t>
            </a:r>
            <a:endParaRPr lang="de-DE" sz="1600" i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52000" lvl="0" indent="-252000">
              <a:spcBef>
                <a:spcPts val="0"/>
              </a:spcBef>
            </a:pPr>
            <a:endParaRPr lang="de-DE" sz="160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52000" lvl="0" indent="-252000">
              <a:spcBef>
                <a:spcPts val="0"/>
              </a:spcBef>
            </a:pPr>
            <a:endParaRPr lang="de-DE" sz="160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52000" lvl="0" indent="-252000">
              <a:spcBef>
                <a:spcPts val="0"/>
              </a:spcBef>
            </a:pPr>
            <a:endParaRPr lang="de-DE" sz="160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52000" lvl="0" indent="-252000">
              <a:spcBef>
                <a:spcPts val="0"/>
              </a:spcBef>
            </a:pPr>
            <a:r>
              <a:rPr lang="de-DE" sz="16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Prototype work focusing on:</a:t>
            </a:r>
            <a:br>
              <a:rPr lang="de-DE" sz="16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de-DE" sz="160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52000" lvl="0" indent="-252000">
              <a:spcBef>
                <a:spcPts val="0"/>
              </a:spcBef>
              <a:buFont typeface="Arial" pitchFamily="34" charset="0"/>
              <a:buChar char="•"/>
            </a:pPr>
            <a:r>
              <a:rPr lang="de-DE" sz="16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 Acceptance Modules</a:t>
            </a:r>
          </a:p>
          <a:p>
            <a:pPr marL="252000" lvl="0" indent="-252000">
              <a:spcBef>
                <a:spcPts val="0"/>
              </a:spcBef>
              <a:buFont typeface="Arial" pitchFamily="34" charset="0"/>
              <a:buChar char="•"/>
            </a:pPr>
            <a:r>
              <a:rPr lang="de-DE" sz="16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Wrappers for Calibration Processing Modules:</a:t>
            </a:r>
          </a:p>
          <a:p>
            <a:pPr marL="709200" lvl="1" indent="-252000">
              <a:spcBef>
                <a:spcPts val="0"/>
              </a:spcBef>
              <a:buFont typeface="Arial" pitchFamily="34" charset="0"/>
              <a:buChar char="•"/>
            </a:pPr>
            <a:r>
              <a:rPr lang="de-DE" sz="1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SSCC</a:t>
            </a:r>
          </a:p>
          <a:p>
            <a:pPr marL="709200" lvl="1" indent="-252000">
              <a:spcBef>
                <a:spcPts val="0"/>
              </a:spcBef>
              <a:buFont typeface="Arial" pitchFamily="34" charset="0"/>
              <a:buChar char="•"/>
            </a:pPr>
            <a:r>
              <a:rPr lang="de-DE" sz="1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LCS</a:t>
            </a:r>
          </a:p>
          <a:p>
            <a:pPr marL="709200" lvl="1" indent="-252000">
              <a:spcBef>
                <a:spcPts val="0"/>
              </a:spcBef>
              <a:buFont typeface="Arial" pitchFamily="34" charset="0"/>
              <a:buChar char="•"/>
            </a:pPr>
            <a:r>
              <a:rPr lang="de-DE" sz="1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GEO-LEO IR inter-cal</a:t>
            </a:r>
          </a:p>
          <a:p>
            <a:pPr marL="252000" indent="-252000">
              <a:spcBef>
                <a:spcPts val="0"/>
              </a:spcBef>
              <a:buFont typeface="Arial" pitchFamily="34" charset="0"/>
              <a:buChar char="•"/>
            </a:pPr>
            <a:r>
              <a:rPr lang="de-DE" sz="16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Calibration Output Database</a:t>
            </a:r>
          </a:p>
          <a:p>
            <a:pPr marL="252000" indent="-252000">
              <a:spcBef>
                <a:spcPts val="0"/>
              </a:spcBef>
              <a:buFont typeface="Arial" pitchFamily="34" charset="0"/>
              <a:buChar char="•"/>
            </a:pPr>
            <a:r>
              <a:rPr lang="de-DE" sz="16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Defining Interfaces</a:t>
            </a:r>
          </a:p>
          <a:p>
            <a:pPr marL="252000" indent="-252000">
              <a:spcBef>
                <a:spcPts val="0"/>
              </a:spcBef>
              <a:buFont typeface="Arial" pitchFamily="34" charset="0"/>
              <a:buChar char="•"/>
            </a:pPr>
            <a:endParaRPr lang="de-DE" sz="160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52000" indent="-252000">
              <a:spcBef>
                <a:spcPts val="0"/>
              </a:spcBef>
              <a:buFont typeface="Arial" pitchFamily="34" charset="0"/>
              <a:buChar char="•"/>
            </a:pPr>
            <a:r>
              <a:rPr lang="de-DE" sz="16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Requirements for Data Analysis &amp; Reporting</a:t>
            </a:r>
            <a:endParaRPr lang="en-GB" sz="1600" dirty="0" smtClean="0">
              <a:solidFill>
                <a:srgbClr val="FF00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945337" y="3274022"/>
            <a:ext cx="95051" cy="2994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">
              <a:solidFill>
                <a:schemeClr val="tx1"/>
              </a:solidFill>
            </a:endParaRPr>
          </a:p>
        </p:txBody>
      </p:sp>
      <p:cxnSp>
        <p:nvCxnSpPr>
          <p:cNvPr id="122" name="Straight Arrow Connector 121"/>
          <p:cNvCxnSpPr>
            <a:stCxn id="131" idx="1"/>
          </p:cNvCxnSpPr>
          <p:nvPr/>
        </p:nvCxnSpPr>
        <p:spPr>
          <a:xfrm flipH="1" flipV="1">
            <a:off x="3457919" y="5469815"/>
            <a:ext cx="9124" cy="772976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28" idx="1"/>
          </p:cNvCxnSpPr>
          <p:nvPr/>
        </p:nvCxnSpPr>
        <p:spPr>
          <a:xfrm flipH="1" flipV="1">
            <a:off x="2554939" y="5469815"/>
            <a:ext cx="9124" cy="772976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3" idx="1"/>
          </p:cNvCxnSpPr>
          <p:nvPr/>
        </p:nvCxnSpPr>
        <p:spPr>
          <a:xfrm flipH="1" flipV="1">
            <a:off x="4313375" y="5469815"/>
            <a:ext cx="9124" cy="772976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24"/>
          <p:cNvGrpSpPr/>
          <p:nvPr/>
        </p:nvGrpSpPr>
        <p:grpSpPr>
          <a:xfrm>
            <a:off x="1343044" y="5464909"/>
            <a:ext cx="3345022" cy="1394463"/>
            <a:chOff x="1452228" y="5574093"/>
            <a:chExt cx="3345022" cy="1394463"/>
          </a:xfrm>
        </p:grpSpPr>
        <p:sp>
          <p:nvSpPr>
            <p:cNvPr id="126" name="Can 125"/>
            <p:cNvSpPr/>
            <p:nvPr/>
          </p:nvSpPr>
          <p:spPr>
            <a:xfrm>
              <a:off x="1461355" y="5652282"/>
              <a:ext cx="731126" cy="56925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61363" y="5807198"/>
              <a:ext cx="790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Reports</a:t>
              </a:r>
              <a:endParaRPr lang="en-GB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8" name="Can 127"/>
            <p:cNvSpPr/>
            <p:nvPr/>
          </p:nvSpPr>
          <p:spPr>
            <a:xfrm>
              <a:off x="2307683" y="6351975"/>
              <a:ext cx="731126" cy="569256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307691" y="6506891"/>
              <a:ext cx="731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Alerts</a:t>
              </a:r>
            </a:p>
          </p:txBody>
        </p:sp>
        <p:cxnSp>
          <p:nvCxnSpPr>
            <p:cNvPr id="130" name="Straight Arrow Connector 129"/>
            <p:cNvCxnSpPr>
              <a:stCxn id="126" idx="1"/>
            </p:cNvCxnSpPr>
            <p:nvPr/>
          </p:nvCxnSpPr>
          <p:spPr>
            <a:xfrm flipV="1">
              <a:off x="1826919" y="5574093"/>
              <a:ext cx="0" cy="7818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Can 130"/>
            <p:cNvSpPr/>
            <p:nvPr/>
          </p:nvSpPr>
          <p:spPr>
            <a:xfrm>
              <a:off x="3210664" y="6351975"/>
              <a:ext cx="731126" cy="569256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210671" y="6506891"/>
              <a:ext cx="731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Events</a:t>
              </a:r>
            </a:p>
          </p:txBody>
        </p:sp>
        <p:sp>
          <p:nvSpPr>
            <p:cNvPr id="133" name="Can 132"/>
            <p:cNvSpPr/>
            <p:nvPr/>
          </p:nvSpPr>
          <p:spPr>
            <a:xfrm>
              <a:off x="4066119" y="6351975"/>
              <a:ext cx="731126" cy="569256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066126" y="6506891"/>
              <a:ext cx="731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Reprocessing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452228" y="6458216"/>
              <a:ext cx="731121" cy="3564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Web</a:t>
              </a:r>
            </a:p>
            <a:p>
              <a:pPr algn="ctr"/>
              <a:endParaRPr lang="en-GB" sz="200" dirty="0">
                <a:solidFill>
                  <a:schemeClr val="tx1"/>
                </a:solidFill>
              </a:endParaRPr>
            </a:p>
          </p:txBody>
        </p:sp>
        <p:cxnSp>
          <p:nvCxnSpPr>
            <p:cNvPr id="136" name="Straight Arrow Connector 135"/>
            <p:cNvCxnSpPr>
              <a:stCxn id="135" idx="0"/>
              <a:endCxn id="126" idx="3"/>
            </p:cNvCxnSpPr>
            <p:nvPr/>
          </p:nvCxnSpPr>
          <p:spPr>
            <a:xfrm flipV="1">
              <a:off x="1817789" y="6221538"/>
              <a:ext cx="9130" cy="236678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5"/>
          <p:cNvGrpSpPr/>
          <p:nvPr/>
        </p:nvGrpSpPr>
        <p:grpSpPr>
          <a:xfrm>
            <a:off x="5230486" y="184879"/>
            <a:ext cx="932294" cy="770424"/>
            <a:chOff x="7801372" y="7798992"/>
            <a:chExt cx="1412567" cy="1167309"/>
          </a:xfrm>
        </p:grpSpPr>
        <p:sp>
          <p:nvSpPr>
            <p:cNvPr id="138" name="Can 137"/>
            <p:cNvSpPr/>
            <p:nvPr/>
          </p:nvSpPr>
          <p:spPr>
            <a:xfrm>
              <a:off x="8106172" y="8103792"/>
              <a:ext cx="1107767" cy="862509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flipV="1">
              <a:off x="8292866" y="8359922"/>
              <a:ext cx="0" cy="180022"/>
            </a:xfrm>
            <a:prstGeom prst="straightConnector1">
              <a:avLst/>
            </a:prstGeom>
            <a:ln w="254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Can 139"/>
            <p:cNvSpPr/>
            <p:nvPr/>
          </p:nvSpPr>
          <p:spPr>
            <a:xfrm>
              <a:off x="7801372" y="7798992"/>
              <a:ext cx="1107767" cy="862509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801383" y="8033713"/>
              <a:ext cx="1107764" cy="699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OPS DBs</a:t>
              </a:r>
            </a:p>
          </p:txBody>
        </p:sp>
      </p:grpSp>
      <p:sp>
        <p:nvSpPr>
          <p:cNvPr id="142" name="Rectangle 141"/>
          <p:cNvSpPr/>
          <p:nvPr/>
        </p:nvSpPr>
        <p:spPr>
          <a:xfrm>
            <a:off x="264096" y="1016572"/>
            <a:ext cx="4728766" cy="525154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">
              <a:solidFill>
                <a:schemeClr val="tx1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4992862" y="3250260"/>
            <a:ext cx="1069319" cy="301785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">
              <a:solidFill>
                <a:schemeClr val="tx1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4945337" y="3274022"/>
            <a:ext cx="95051" cy="2994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">
              <a:solidFill>
                <a:schemeClr val="tx1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214602" y="4741249"/>
            <a:ext cx="356439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Data Analysis and Reporting</a:t>
            </a:r>
          </a:p>
          <a:p>
            <a:pPr algn="ctr"/>
            <a:endParaRPr lang="en-GB" sz="600" dirty="0" smtClean="0">
              <a:solidFill>
                <a:schemeClr val="tx1"/>
              </a:solidFill>
            </a:endParaRPr>
          </a:p>
          <a:p>
            <a:pPr algn="ctr"/>
            <a:endParaRPr lang="en-GB" sz="600" dirty="0" smtClean="0">
              <a:solidFill>
                <a:schemeClr val="tx1"/>
              </a:solidFill>
            </a:endParaRPr>
          </a:p>
        </p:txBody>
      </p:sp>
      <p:cxnSp>
        <p:nvCxnSpPr>
          <p:cNvPr id="146" name="Shape 111"/>
          <p:cNvCxnSpPr>
            <a:stCxn id="145" idx="1"/>
            <a:endCxn id="155" idx="1"/>
          </p:cNvCxnSpPr>
          <p:nvPr/>
        </p:nvCxnSpPr>
        <p:spPr>
          <a:xfrm rot="10800000" flipH="1">
            <a:off x="1214602" y="4041028"/>
            <a:ext cx="18172" cy="1054165"/>
          </a:xfrm>
          <a:prstGeom prst="bentConnector3">
            <a:avLst>
              <a:gd name="adj1" fmla="val -1257979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277743" y="5785312"/>
            <a:ext cx="122351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MICMICS Boundary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8" name="Shape 111"/>
          <p:cNvCxnSpPr>
            <a:endCxn id="159" idx="4"/>
          </p:cNvCxnSpPr>
          <p:nvPr/>
        </p:nvCxnSpPr>
        <p:spPr>
          <a:xfrm rot="5400000" flipH="1" flipV="1">
            <a:off x="3907901" y="2832102"/>
            <a:ext cx="3311610" cy="1214573"/>
          </a:xfrm>
          <a:prstGeom prst="bentConnector4">
            <a:avLst>
              <a:gd name="adj1" fmla="val 370"/>
              <a:gd name="adj2" fmla="val 118821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hape 63"/>
          <p:cNvCxnSpPr>
            <a:stCxn id="145" idx="3"/>
            <a:endCxn id="155" idx="3"/>
          </p:cNvCxnSpPr>
          <p:nvPr/>
        </p:nvCxnSpPr>
        <p:spPr>
          <a:xfrm flipV="1">
            <a:off x="4778999" y="4041027"/>
            <a:ext cx="12700" cy="1054165"/>
          </a:xfrm>
          <a:prstGeom prst="bentConnector3">
            <a:avLst>
              <a:gd name="adj1" fmla="val 180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hape 111"/>
          <p:cNvCxnSpPr>
            <a:endCxn id="166" idx="2"/>
          </p:cNvCxnSpPr>
          <p:nvPr/>
        </p:nvCxnSpPr>
        <p:spPr>
          <a:xfrm rot="5400000" flipH="1" flipV="1">
            <a:off x="4928785" y="4399582"/>
            <a:ext cx="784625" cy="59744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 flipV="1">
            <a:off x="1799561" y="1784335"/>
            <a:ext cx="15591" cy="1668549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54" idx="1"/>
          </p:cNvCxnSpPr>
          <p:nvPr/>
        </p:nvCxnSpPr>
        <p:spPr>
          <a:xfrm flipH="1" flipV="1">
            <a:off x="2996755" y="3000419"/>
            <a:ext cx="16" cy="38171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52"/>
          <p:cNvGrpSpPr/>
          <p:nvPr/>
        </p:nvGrpSpPr>
        <p:grpSpPr>
          <a:xfrm>
            <a:off x="1214544" y="3382136"/>
            <a:ext cx="3564455" cy="1235658"/>
            <a:chOff x="1214544" y="3382136"/>
            <a:chExt cx="3564455" cy="1235658"/>
          </a:xfrm>
        </p:grpSpPr>
        <p:sp>
          <p:nvSpPr>
            <p:cNvPr id="154" name="Can 153"/>
            <p:cNvSpPr/>
            <p:nvPr/>
          </p:nvSpPr>
          <p:spPr>
            <a:xfrm>
              <a:off x="1214544" y="3382136"/>
              <a:ext cx="3564454" cy="1235658"/>
            </a:xfrm>
            <a:prstGeom prst="can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232774" y="3887138"/>
              <a:ext cx="3546225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Calibration Output Database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56" name="Straight Arrow Connector 155"/>
          <p:cNvCxnSpPr>
            <a:stCxn id="163" idx="2"/>
          </p:cNvCxnSpPr>
          <p:nvPr/>
        </p:nvCxnSpPr>
        <p:spPr>
          <a:xfrm flipH="1" flipV="1">
            <a:off x="4440783" y="2815753"/>
            <a:ext cx="813461" cy="30018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65" idx="2"/>
            <a:endCxn id="170" idx="2"/>
          </p:cNvCxnSpPr>
          <p:nvPr/>
        </p:nvCxnSpPr>
        <p:spPr>
          <a:xfrm flipH="1" flipV="1">
            <a:off x="3578985" y="3187165"/>
            <a:ext cx="1675266" cy="78687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57"/>
          <p:cNvGrpSpPr/>
          <p:nvPr/>
        </p:nvGrpSpPr>
        <p:grpSpPr>
          <a:xfrm>
            <a:off x="5238699" y="1297787"/>
            <a:ext cx="932294" cy="3008204"/>
            <a:chOff x="5238699" y="1297787"/>
            <a:chExt cx="932294" cy="3008204"/>
          </a:xfrm>
        </p:grpSpPr>
        <p:sp>
          <p:nvSpPr>
            <p:cNvPr id="159" name="Can 158"/>
            <p:cNvSpPr/>
            <p:nvPr/>
          </p:nvSpPr>
          <p:spPr>
            <a:xfrm>
              <a:off x="5439867" y="1498955"/>
              <a:ext cx="731126" cy="569256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cxnSp>
          <p:nvCxnSpPr>
            <p:cNvPr id="160" name="Straight Arrow Connector 159"/>
            <p:cNvCxnSpPr/>
            <p:nvPr/>
          </p:nvCxnSpPr>
          <p:spPr>
            <a:xfrm flipV="1">
              <a:off x="5563085" y="1668001"/>
              <a:ext cx="0" cy="118815"/>
            </a:xfrm>
            <a:prstGeom prst="straightConnector1">
              <a:avLst/>
            </a:prstGeom>
            <a:ln w="254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Can 160"/>
            <p:cNvSpPr/>
            <p:nvPr/>
          </p:nvSpPr>
          <p:spPr>
            <a:xfrm>
              <a:off x="5238699" y="1297787"/>
              <a:ext cx="731126" cy="569256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238706" y="1452703"/>
              <a:ext cx="731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Ext Data</a:t>
              </a:r>
            </a:p>
          </p:txBody>
        </p:sp>
        <p:sp>
          <p:nvSpPr>
            <p:cNvPr id="163" name="Can 162"/>
            <p:cNvSpPr/>
            <p:nvPr/>
          </p:nvSpPr>
          <p:spPr>
            <a:xfrm>
              <a:off x="5254244" y="2561143"/>
              <a:ext cx="731126" cy="569256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254251" y="2716059"/>
              <a:ext cx="731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GSICS</a:t>
              </a:r>
            </a:p>
          </p:txBody>
        </p:sp>
        <p:sp>
          <p:nvSpPr>
            <p:cNvPr id="165" name="Can 164"/>
            <p:cNvSpPr/>
            <p:nvPr/>
          </p:nvSpPr>
          <p:spPr>
            <a:xfrm>
              <a:off x="5254251" y="3689409"/>
              <a:ext cx="731126" cy="569256"/>
            </a:xfrm>
            <a:prstGeom prst="can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254258" y="3844326"/>
              <a:ext cx="731124" cy="461665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Site Data</a:t>
              </a:r>
            </a:p>
          </p:txBody>
        </p:sp>
      </p:grpSp>
      <p:cxnSp>
        <p:nvCxnSpPr>
          <p:cNvPr id="167" name="Straight Arrow Connector 166"/>
          <p:cNvCxnSpPr/>
          <p:nvPr/>
        </p:nvCxnSpPr>
        <p:spPr>
          <a:xfrm flipV="1">
            <a:off x="4778998" y="1940597"/>
            <a:ext cx="665354" cy="525499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Freeform 167"/>
          <p:cNvSpPr/>
          <p:nvPr/>
        </p:nvSpPr>
        <p:spPr bwMode="auto">
          <a:xfrm>
            <a:off x="3431263" y="988337"/>
            <a:ext cx="1973656" cy="958158"/>
          </a:xfrm>
          <a:custGeom>
            <a:avLst/>
            <a:gdLst>
              <a:gd name="connsiteX0" fmla="*/ 1973656 w 1973656"/>
              <a:gd name="connsiteY0" fmla="*/ 958158 h 958158"/>
              <a:gd name="connsiteX1" fmla="*/ 1439501 w 1973656"/>
              <a:gd name="connsiteY1" fmla="*/ 134293 h 958158"/>
              <a:gd name="connsiteX2" fmla="*/ 0 w 1973656"/>
              <a:gd name="connsiteY2" fmla="*/ 152400 h 958158"/>
              <a:gd name="connsiteX3" fmla="*/ 0 w 1973656"/>
              <a:gd name="connsiteY3" fmla="*/ 152400 h 95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656" h="958158">
                <a:moveTo>
                  <a:pt x="1973656" y="958158"/>
                </a:moveTo>
                <a:cubicBezTo>
                  <a:pt x="1871050" y="613372"/>
                  <a:pt x="1768444" y="268586"/>
                  <a:pt x="1439501" y="134293"/>
                </a:cubicBezTo>
                <a:cubicBezTo>
                  <a:pt x="1110558" y="0"/>
                  <a:pt x="0" y="152400"/>
                  <a:pt x="0" y="152400"/>
                </a:cubicBezTo>
                <a:lnTo>
                  <a:pt x="0" y="152400"/>
                </a:lnTo>
              </a:path>
            </a:pathLst>
          </a:custGeom>
          <a:ln w="2540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169" name="Straight Arrow Connector 168"/>
          <p:cNvCxnSpPr/>
          <p:nvPr/>
        </p:nvCxnSpPr>
        <p:spPr>
          <a:xfrm flipH="1" flipV="1">
            <a:off x="3068088" y="2336704"/>
            <a:ext cx="28" cy="12345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2378971" y="2479279"/>
            <a:ext cx="240002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Calibration Processing Modules</a:t>
            </a:r>
          </a:p>
          <a:p>
            <a:pPr algn="ctr"/>
            <a:endParaRPr lang="en-GB" sz="600" dirty="0" smtClean="0">
              <a:solidFill>
                <a:schemeClr val="tx1"/>
              </a:solidFill>
            </a:endParaRPr>
          </a:p>
          <a:p>
            <a:pPr algn="ctr"/>
            <a:endParaRPr lang="en-GB" sz="600" dirty="0" smtClean="0">
              <a:solidFill>
                <a:schemeClr val="tx1"/>
              </a:solidFill>
            </a:endParaRPr>
          </a:p>
        </p:txBody>
      </p:sp>
      <p:grpSp>
        <p:nvGrpSpPr>
          <p:cNvPr id="7" name="Group 170"/>
          <p:cNvGrpSpPr/>
          <p:nvPr/>
        </p:nvGrpSpPr>
        <p:grpSpPr>
          <a:xfrm>
            <a:off x="2402735" y="1651378"/>
            <a:ext cx="1378233" cy="749930"/>
            <a:chOff x="2402735" y="1884251"/>
            <a:chExt cx="1378233" cy="475065"/>
          </a:xfrm>
        </p:grpSpPr>
        <p:cxnSp>
          <p:nvCxnSpPr>
            <p:cNvPr id="172" name="Straight Arrow Connector 171"/>
            <p:cNvCxnSpPr/>
            <p:nvPr/>
          </p:nvCxnSpPr>
          <p:spPr>
            <a:xfrm flipV="1">
              <a:off x="3068116" y="1884251"/>
              <a:ext cx="16278" cy="19570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Can 172"/>
            <p:cNvSpPr/>
            <p:nvPr/>
          </p:nvSpPr>
          <p:spPr>
            <a:xfrm>
              <a:off x="2402735" y="2074164"/>
              <a:ext cx="1378233" cy="285152"/>
            </a:xfrm>
            <a:prstGeom prst="can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402735" y="2169214"/>
              <a:ext cx="1378233" cy="17547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Cal Data Buffer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174"/>
          <p:cNvGrpSpPr/>
          <p:nvPr/>
        </p:nvGrpSpPr>
        <p:grpSpPr>
          <a:xfrm>
            <a:off x="3780967" y="1289668"/>
            <a:ext cx="1122395" cy="770424"/>
            <a:chOff x="3780967" y="1289668"/>
            <a:chExt cx="1122395" cy="770424"/>
          </a:xfrm>
        </p:grpSpPr>
        <p:cxnSp>
          <p:nvCxnSpPr>
            <p:cNvPr id="176" name="Straight Arrow Connector 175"/>
            <p:cNvCxnSpPr/>
            <p:nvPr/>
          </p:nvCxnSpPr>
          <p:spPr>
            <a:xfrm>
              <a:off x="3780967" y="1533292"/>
              <a:ext cx="190101" cy="29824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Can 176"/>
            <p:cNvSpPr/>
            <p:nvPr/>
          </p:nvSpPr>
          <p:spPr>
            <a:xfrm>
              <a:off x="4172236" y="1490836"/>
              <a:ext cx="731126" cy="569256"/>
            </a:xfrm>
            <a:prstGeom prst="can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178" name="Can 177"/>
            <p:cNvSpPr/>
            <p:nvPr/>
          </p:nvSpPr>
          <p:spPr>
            <a:xfrm>
              <a:off x="4071652" y="1390252"/>
              <a:ext cx="731126" cy="569256"/>
            </a:xfrm>
            <a:prstGeom prst="can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179" name="Can 178"/>
            <p:cNvSpPr/>
            <p:nvPr/>
          </p:nvSpPr>
          <p:spPr>
            <a:xfrm>
              <a:off x="3971068" y="1289668"/>
              <a:ext cx="731126" cy="569256"/>
            </a:xfrm>
            <a:prstGeom prst="can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971076" y="1444584"/>
              <a:ext cx="731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Inst. Info</a:t>
              </a:r>
            </a:p>
          </p:txBody>
        </p:sp>
      </p:grpSp>
      <p:grpSp>
        <p:nvGrpSpPr>
          <p:cNvPr id="9" name="Group 180"/>
          <p:cNvGrpSpPr/>
          <p:nvPr/>
        </p:nvGrpSpPr>
        <p:grpSpPr>
          <a:xfrm>
            <a:off x="1143314" y="198066"/>
            <a:ext cx="2959266" cy="1658391"/>
            <a:chOff x="1143314" y="198066"/>
            <a:chExt cx="2959266" cy="1658391"/>
          </a:xfrm>
        </p:grpSpPr>
        <p:sp>
          <p:nvSpPr>
            <p:cNvPr id="182" name="TextBox 181"/>
            <p:cNvSpPr txBox="1"/>
            <p:nvPr/>
          </p:nvSpPr>
          <p:spPr>
            <a:xfrm>
              <a:off x="1143314" y="1148571"/>
              <a:ext cx="2637653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Data Acceptance Modules</a:t>
              </a:r>
            </a:p>
            <a:p>
              <a:pPr algn="ctr"/>
              <a:endParaRPr lang="en-GB" sz="600" dirty="0" smtClean="0">
                <a:solidFill>
                  <a:schemeClr val="tx1"/>
                </a:solidFill>
              </a:endParaRPr>
            </a:p>
            <a:p>
              <a:pPr algn="ctr"/>
              <a:endParaRPr lang="en-GB" sz="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3" name="Can 182"/>
            <p:cNvSpPr/>
            <p:nvPr/>
          </p:nvSpPr>
          <p:spPr>
            <a:xfrm>
              <a:off x="2165061" y="399234"/>
              <a:ext cx="731126" cy="569256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184" name="Can 183"/>
            <p:cNvSpPr/>
            <p:nvPr/>
          </p:nvSpPr>
          <p:spPr>
            <a:xfrm>
              <a:off x="2064477" y="298650"/>
              <a:ext cx="731126" cy="569256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185" name="Can 184"/>
            <p:cNvSpPr/>
            <p:nvPr/>
          </p:nvSpPr>
          <p:spPr>
            <a:xfrm>
              <a:off x="1963893" y="198066"/>
              <a:ext cx="731126" cy="569256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963900" y="352982"/>
              <a:ext cx="731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L1 data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87" name="Straight Arrow Connector 186"/>
            <p:cNvCxnSpPr>
              <a:stCxn id="182" idx="0"/>
            </p:cNvCxnSpPr>
            <p:nvPr/>
          </p:nvCxnSpPr>
          <p:spPr>
            <a:xfrm flipV="1">
              <a:off x="2462141" y="846161"/>
              <a:ext cx="8104" cy="30241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/>
            <p:cNvSpPr txBox="1"/>
            <p:nvPr/>
          </p:nvSpPr>
          <p:spPr>
            <a:xfrm>
              <a:off x="3371456" y="352982"/>
              <a:ext cx="731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Reference Instruments’</a:t>
              </a:r>
            </a:p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L1 data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89" name="Shape 111"/>
          <p:cNvCxnSpPr>
            <a:endCxn id="138" idx="4"/>
          </p:cNvCxnSpPr>
          <p:nvPr/>
        </p:nvCxnSpPr>
        <p:spPr>
          <a:xfrm rot="5400000" flipH="1" flipV="1">
            <a:off x="3164246" y="2310444"/>
            <a:ext cx="4638304" cy="1358767"/>
          </a:xfrm>
          <a:prstGeom prst="bentConnector4">
            <a:avLst>
              <a:gd name="adj1" fmla="val 148"/>
              <a:gd name="adj2" fmla="val 127873"/>
            </a:avLst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hape 111"/>
          <p:cNvCxnSpPr>
            <a:endCxn id="312" idx="2"/>
          </p:cNvCxnSpPr>
          <p:nvPr/>
        </p:nvCxnSpPr>
        <p:spPr>
          <a:xfrm rot="16200000" flipV="1">
            <a:off x="-323426" y="2242355"/>
            <a:ext cx="2923417" cy="180035"/>
          </a:xfrm>
          <a:prstGeom prst="bentConnector3">
            <a:avLst>
              <a:gd name="adj1" fmla="val -419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Potential Instruments for MICMICS</a:t>
            </a:r>
            <a:endParaRPr lang="en-GB" dirty="0"/>
          </a:p>
        </p:txBody>
      </p:sp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0" y="0"/>
            <a:ext cx="3268663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550925" y="960959"/>
            <a:ext cx="3355075" cy="528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Deployment phases:</a:t>
            </a:r>
          </a:p>
          <a:p>
            <a:pPr marL="709200" lvl="1" indent="-252000">
              <a:spcBef>
                <a:spcPts val="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Prototype: 2017/18</a:t>
            </a:r>
          </a:p>
          <a:p>
            <a:pPr marL="709200" lvl="1" indent="-252000">
              <a:spcBef>
                <a:spcPts val="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Phase 1: 2018/19 </a:t>
            </a:r>
          </a:p>
          <a:p>
            <a:pPr marL="709200" lvl="1" indent="-252000">
              <a:spcBef>
                <a:spcPts val="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Phase 2: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2020/21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09200" lvl="1" indent="-25200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Phase 3: 2022/23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900" b="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Role of MICMICS for each instrument to:</a:t>
            </a:r>
          </a:p>
          <a:p>
            <a:pPr marL="709200" lvl="1" indent="-252000">
              <a:spcBef>
                <a:spcPts val="0"/>
              </a:spcBef>
              <a:buFont typeface="Arial" pitchFamily="34" charset="0"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passively monitor </a:t>
            </a:r>
          </a:p>
          <a:p>
            <a:pPr marL="709200" lvl="1" indent="-252000">
              <a:spcBef>
                <a:spcPts val="0"/>
              </a:spcBef>
              <a:buFont typeface="Arial" pitchFamily="34" charset="0"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actively calibrate </a:t>
            </a:r>
          </a:p>
          <a:p>
            <a:pPr marL="709200" lvl="1" indent="-252000">
              <a:spcBef>
                <a:spcPts val="0"/>
              </a:spcBef>
              <a:buFont typeface="Arial" pitchFamily="34" charset="0"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 as a reference</a:t>
            </a:r>
          </a:p>
          <a:p>
            <a:pPr marL="709200" lvl="1" indent="-252000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inter-calibrate</a:t>
            </a:r>
            <a:endParaRPr kumimoji="0" lang="en-US" sz="2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36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3600" b="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1225" y="911452"/>
          <a:ext cx="6329701" cy="5029359"/>
        </p:xfrm>
        <a:graphic>
          <a:graphicData uri="http://schemas.openxmlformats.org/drawingml/2006/table">
            <a:tbl>
              <a:tblPr/>
              <a:tblGrid>
                <a:gridCol w="1208798"/>
                <a:gridCol w="1076424"/>
                <a:gridCol w="2502281"/>
                <a:gridCol w="1542198"/>
              </a:tblGrid>
              <a:tr h="42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Satellite Programme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Sensor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Function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Deployment </a:t>
                      </a: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phase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309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MSG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SEVIRI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Monitor &amp; </a:t>
                      </a: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inter-calibrate</a:t>
                      </a:r>
                      <a:br>
                        <a:rPr lang="en-GB" sz="1400" b="1" dirty="0" smtClean="0">
                          <a:latin typeface="+mn-lt"/>
                          <a:ea typeface="Times New Roman"/>
                        </a:rPr>
                      </a:b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Calibrate</a:t>
                      </a:r>
                      <a:r>
                        <a:rPr lang="en-GB" sz="1400" b="1" baseline="0" dirty="0" smtClean="0">
                          <a:latin typeface="+mn-lt"/>
                          <a:ea typeface="Times New Roman"/>
                        </a:rPr>
                        <a:t> VIS/NIR</a:t>
                      </a:r>
                      <a:endParaRPr lang="en-GB" sz="1400" b="1" dirty="0">
                        <a:latin typeface="+mn-lt"/>
                        <a:ea typeface="Times New Roman"/>
                      </a:endParaRP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Prototype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Sentinel-3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OLCI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Calibrate </a:t>
                      </a: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&amp; </a:t>
                      </a: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inter-calibrate</a:t>
                      </a:r>
                      <a:endParaRPr lang="en-GB" sz="1400" b="1" dirty="0">
                        <a:latin typeface="+mn-lt"/>
                        <a:ea typeface="Times New Roman"/>
                      </a:endParaRP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Prototype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Sentinel-3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SLSTR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Monitor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Prototype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JPSS</a:t>
                      </a:r>
                      <a:endParaRPr lang="en-GB" sz="1400" b="1" dirty="0">
                        <a:latin typeface="+mn-lt"/>
                        <a:ea typeface="Times New Roman"/>
                      </a:endParaRP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VIIRS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Reference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Prototype 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EPS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IASI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Reference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Prototype 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Terra/Aqua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MODIS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Reference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Prototype- </a:t>
                      </a: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TBD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MTG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FCI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Monitor &amp; inter-calibrate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Phase 1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JPSS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CrIS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Reference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Phase 1 – TBD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EPS</a:t>
                      </a:r>
                    </a:p>
                  </a:txBody>
                  <a:tcPr marL="67389" marR="67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AVHRR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Monitor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Phase </a:t>
                      </a: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1 – TBD</a:t>
                      </a:r>
                      <a:endParaRPr lang="en-GB" sz="1400" b="1" dirty="0">
                        <a:latin typeface="+mn-lt"/>
                        <a:ea typeface="Times New Roman"/>
                      </a:endParaRPr>
                    </a:p>
                  </a:txBody>
                  <a:tcPr marL="67389" marR="673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EPS</a:t>
                      </a:r>
                    </a:p>
                  </a:txBody>
                  <a:tcPr marL="67389" marR="67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GOME-2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Reference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Phase </a:t>
                      </a: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1 – </a:t>
                      </a: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TBD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MFG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MVIRI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Recalibrate</a:t>
                      </a:r>
                      <a:endParaRPr lang="en-GB" sz="1400" b="1" dirty="0">
                        <a:latin typeface="+mn-lt"/>
                        <a:ea typeface="Times New Roman"/>
                      </a:endParaRP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Phase </a:t>
                      </a: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1 – </a:t>
                      </a: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TBD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MTG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LI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Calibrate &amp; inter-calibrate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Phase 2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EPS-SG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METimage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Monitor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Phase 2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EPS-SG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3MI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Calibrate &amp; </a:t>
                      </a: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inter-calibrate</a:t>
                      </a:r>
                      <a:endParaRPr lang="en-GB" sz="1400" b="1" dirty="0">
                        <a:latin typeface="+mn-lt"/>
                        <a:ea typeface="Times New Roman"/>
                      </a:endParaRP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Phase 2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EPS-SG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IASI-NG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Reference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Phase 2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EPS-SG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MWI/ICI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Monitor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Phase </a:t>
                      </a: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2 </a:t>
                      </a: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- TBD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Sentinel-4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UVN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Monitor &amp; Reference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Phase 3 - TBD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MTG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UVNS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Monitor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Phase 3 - TBD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MTG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IRS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Monitor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Phase 3 - TBD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65889" cy="853440"/>
          </a:xfrm>
        </p:spPr>
        <p:txBody>
          <a:bodyPr>
            <a:normAutofit/>
          </a:bodyPr>
          <a:lstStyle/>
          <a:p>
            <a:r>
              <a:rPr lang="en-US" dirty="0" smtClean="0"/>
              <a:t>Copernicus / EUMETSAT – FRM drifters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2" y="997506"/>
            <a:ext cx="9711528" cy="5613920"/>
          </a:xfrm>
        </p:spPr>
        <p:txBody>
          <a:bodyPr>
            <a:noAutofit/>
          </a:bodyPr>
          <a:lstStyle/>
          <a:p>
            <a:r>
              <a:rPr lang="en-US" sz="2400" dirty="0" smtClean="0"/>
              <a:t>New project to provide measurements from a significant number of drifting buoys equipped with additional digital SST probes in order to achieve a better calibrated capability, plus near surface water pressure sensor for better understanding of buoy depth.</a:t>
            </a:r>
          </a:p>
          <a:p>
            <a:pPr>
              <a:buNone/>
            </a:pPr>
            <a:r>
              <a:rPr lang="en-GB" sz="2600" dirty="0" smtClean="0">
                <a:solidFill>
                  <a:srgbClr val="00B0F0"/>
                </a:solidFill>
              </a:rPr>
              <a:t>“Assess and establish the benefit of improved HRSST-2 capability of drifting buoys for satellite SST validation”</a:t>
            </a:r>
          </a:p>
          <a:p>
            <a:pPr>
              <a:buNone/>
            </a:pPr>
            <a:r>
              <a:rPr lang="en-US" sz="2600" dirty="0" smtClean="0">
                <a:solidFill>
                  <a:srgbClr val="00B050"/>
                </a:solidFill>
              </a:rPr>
              <a:t>“Well calibrated, towards traceable drifting buoys, HRSST-FRM”</a:t>
            </a:r>
            <a:endParaRPr lang="en-US" sz="2600" dirty="0" smtClean="0"/>
          </a:p>
          <a:p>
            <a:pPr lvl="0"/>
            <a:r>
              <a:rPr lang="en-US" sz="2400" dirty="0" smtClean="0"/>
              <a:t>Include </a:t>
            </a:r>
            <a:r>
              <a:rPr lang="en-US" sz="2400" dirty="0"/>
              <a:t>assessment through Sentinel-3 </a:t>
            </a:r>
            <a:r>
              <a:rPr lang="en-US" sz="2400" dirty="0" smtClean="0"/>
              <a:t>SST Cal/Val </a:t>
            </a:r>
            <a:r>
              <a:rPr lang="en-US" sz="2400" dirty="0"/>
              <a:t>activities, and </a:t>
            </a:r>
            <a:r>
              <a:rPr lang="en-US" sz="2400" dirty="0" smtClean="0"/>
              <a:t>together with </a:t>
            </a:r>
            <a:r>
              <a:rPr lang="en-US" sz="2400" dirty="0"/>
              <a:t>GHRSST.</a:t>
            </a:r>
          </a:p>
          <a:p>
            <a:endParaRPr lang="en-US" sz="2400" dirty="0" smtClean="0"/>
          </a:p>
          <a:p>
            <a:pPr>
              <a:buNone/>
            </a:pPr>
            <a:endParaRPr lang="en-GB" sz="2400" dirty="0"/>
          </a:p>
        </p:txBody>
      </p:sp>
      <p:pic>
        <p:nvPicPr>
          <p:cNvPr id="8" name="Picture 7" descr="Drifter-SST-stu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4478" y="4170865"/>
            <a:ext cx="6141522" cy="235462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6255" y="4512623"/>
            <a:ext cx="3182586" cy="2345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Endorsed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by S3VT meeting, February 2017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GTS and ftp data access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GB" dirty="0" smtClean="0">
                <a:latin typeface="Arial" charset="0"/>
                <a:cs typeface="Arial" charset="0"/>
              </a:rPr>
              <a:t>Summary</a:t>
            </a:r>
            <a:endParaRPr lang="en-GB" i="1" dirty="0" smtClean="0"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64339" y="1015999"/>
            <a:ext cx="9378184" cy="483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52000" lvl="0" indent="-252000" eaLnBrk="0" hangingPunct="0">
              <a:spcBef>
                <a:spcPts val="0"/>
              </a:spcBef>
              <a:buClr>
                <a:srgbClr val="00B5E2"/>
              </a:buClr>
            </a:pP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EUMETSAT maintains a fleet of satellites in support of </a:t>
            </a:r>
            <a:r>
              <a:rPr lang="en-IE" sz="2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operational</a:t>
            </a: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meteorology, climate and environmental monitoring. </a:t>
            </a:r>
          </a:p>
          <a:p>
            <a:pPr marL="252000" lvl="0" indent="-252000" eaLnBrk="0" hangingPunct="0">
              <a:spcBef>
                <a:spcPts val="0"/>
              </a:spcBef>
              <a:buClr>
                <a:srgbClr val="00B5E2"/>
              </a:buClr>
            </a:pPr>
            <a:endParaRPr lang="en-IE" sz="2400" b="0" kern="0" dirty="0" smtClean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  <a:p>
            <a:pPr marL="252000" lvl="0" indent="-252000" eaLnBrk="0" hangingPunct="0">
              <a:spcBef>
                <a:spcPts val="0"/>
              </a:spcBef>
              <a:buClr>
                <a:srgbClr val="00B5E2"/>
              </a:buClr>
            </a:pPr>
            <a:endParaRPr lang="en-IE" sz="2400" b="0" kern="0" dirty="0" smtClean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  <a:p>
            <a:pPr marL="252000" lvl="0" indent="-252000" eaLnBrk="0" hangingPunct="0">
              <a:spcBef>
                <a:spcPts val="0"/>
              </a:spcBef>
              <a:buClr>
                <a:srgbClr val="00B5E2"/>
              </a:buClr>
            </a:pP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52000" lvl="0" indent="-252000" eaLnBrk="0" hangingPunct="0">
              <a:spcBef>
                <a:spcPts val="0"/>
              </a:spcBef>
              <a:buClr>
                <a:srgbClr val="00B5E2"/>
              </a:buClr>
            </a:pP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Extensive calibration activities with a focus on </a:t>
            </a:r>
            <a:r>
              <a:rPr lang="en-IE" sz="2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interoperability,</a:t>
            </a: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E" sz="2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traceability</a:t>
            </a: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IE" sz="2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long-term continuity</a:t>
            </a: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guarantee the production of high quality products.</a:t>
            </a:r>
          </a:p>
          <a:p>
            <a:pPr marL="709200" lvl="1" indent="-252000" eaLnBrk="0" hangingPunct="0">
              <a:spcBef>
                <a:spcPts val="0"/>
              </a:spcBef>
              <a:buClr>
                <a:srgbClr val="00B5E2"/>
              </a:buClr>
              <a:buFont typeface="Wingdings" pitchFamily="2" charset="2"/>
              <a:buChar char="§"/>
            </a:pPr>
            <a:endParaRPr lang="en-IE" sz="2400" b="0" kern="0" dirty="0" smtClean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Overview of EUMETSAT: </a:t>
            </a:r>
            <a:r>
              <a:rPr lang="en-US" sz="2800" i="1" dirty="0" smtClean="0"/>
              <a:t>Missions, activities, structure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Calibration activities at EUMETSAT</a:t>
            </a:r>
          </a:p>
          <a:p>
            <a:pPr lvl="1"/>
            <a:endParaRPr lang="en-US" sz="2400" dirty="0" smtClean="0"/>
          </a:p>
          <a:p>
            <a:r>
              <a:rPr lang="en-US" sz="2800" dirty="0" err="1" smtClean="0"/>
              <a:t>Fiducial</a:t>
            </a:r>
            <a:r>
              <a:rPr lang="en-US" sz="2800" dirty="0" smtClean="0"/>
              <a:t> Reference Measurements (FRM)</a:t>
            </a:r>
          </a:p>
          <a:p>
            <a:endParaRPr lang="en-US" sz="2800" dirty="0" smtClean="0"/>
          </a:p>
          <a:p>
            <a:r>
              <a:rPr lang="en-US" sz="2800" dirty="0" smtClean="0"/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79"/>
          <p:cNvSpPr>
            <a:spLocks noChangeArrowheads="1"/>
          </p:cNvSpPr>
          <p:nvPr/>
        </p:nvSpPr>
        <p:spPr bwMode="auto">
          <a:xfrm>
            <a:off x="293688" y="4065588"/>
            <a:ext cx="388937" cy="257175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 dirty="0">
              <a:latin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40088" y="4708525"/>
            <a:ext cx="390525" cy="255588"/>
            <a:chOff x="4182" y="1087"/>
            <a:chExt cx="238" cy="161"/>
          </a:xfrm>
        </p:grpSpPr>
        <p:sp>
          <p:nvSpPr>
            <p:cNvPr id="8461" name="Freeform 5"/>
            <p:cNvSpPr>
              <a:spLocks/>
            </p:cNvSpPr>
            <p:nvPr/>
          </p:nvSpPr>
          <p:spPr bwMode="auto">
            <a:xfrm>
              <a:off x="4182" y="1087"/>
              <a:ext cx="238" cy="161"/>
            </a:xfrm>
            <a:custGeom>
              <a:avLst/>
              <a:gdLst>
                <a:gd name="T0" fmla="*/ 10 w 250"/>
                <a:gd name="T1" fmla="*/ 81 h 162"/>
                <a:gd name="T2" fmla="*/ 10 w 250"/>
                <a:gd name="T3" fmla="*/ 0 h 162"/>
                <a:gd name="T4" fmla="*/ 0 w 250"/>
                <a:gd name="T5" fmla="*/ 0 h 162"/>
                <a:gd name="T6" fmla="*/ 0 w 250"/>
                <a:gd name="T7" fmla="*/ 81 h 162"/>
                <a:gd name="T8" fmla="*/ 10 w 250"/>
                <a:gd name="T9" fmla="*/ 81 h 162"/>
                <a:gd name="T10" fmla="*/ 10 w 250"/>
                <a:gd name="T11" fmla="*/ 81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0"/>
                <a:gd name="T19" fmla="*/ 0 h 162"/>
                <a:gd name="T20" fmla="*/ 250 w 250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0" h="162">
                  <a:moveTo>
                    <a:pt x="250" y="162"/>
                  </a:moveTo>
                  <a:lnTo>
                    <a:pt x="250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250" y="162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62" name="Freeform 6"/>
            <p:cNvSpPr>
              <a:spLocks/>
            </p:cNvSpPr>
            <p:nvPr/>
          </p:nvSpPr>
          <p:spPr bwMode="auto">
            <a:xfrm>
              <a:off x="4182" y="1087"/>
              <a:ext cx="238" cy="51"/>
            </a:xfrm>
            <a:custGeom>
              <a:avLst/>
              <a:gdLst>
                <a:gd name="T0" fmla="*/ 10 w 250"/>
                <a:gd name="T1" fmla="*/ 51 h 51"/>
                <a:gd name="T2" fmla="*/ 10 w 250"/>
                <a:gd name="T3" fmla="*/ 0 h 51"/>
                <a:gd name="T4" fmla="*/ 0 w 250"/>
                <a:gd name="T5" fmla="*/ 0 h 51"/>
                <a:gd name="T6" fmla="*/ 0 w 250"/>
                <a:gd name="T7" fmla="*/ 51 h 51"/>
                <a:gd name="T8" fmla="*/ 10 w 250"/>
                <a:gd name="T9" fmla="*/ 51 h 51"/>
                <a:gd name="T10" fmla="*/ 10 w 250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0"/>
                <a:gd name="T19" fmla="*/ 0 h 51"/>
                <a:gd name="T20" fmla="*/ 250 w 25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0" h="51">
                  <a:moveTo>
                    <a:pt x="250" y="51"/>
                  </a:moveTo>
                  <a:lnTo>
                    <a:pt x="25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50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63" name="Freeform 7"/>
            <p:cNvSpPr>
              <a:spLocks/>
            </p:cNvSpPr>
            <p:nvPr/>
          </p:nvSpPr>
          <p:spPr bwMode="auto">
            <a:xfrm>
              <a:off x="4182" y="1198"/>
              <a:ext cx="238" cy="50"/>
            </a:xfrm>
            <a:custGeom>
              <a:avLst/>
              <a:gdLst>
                <a:gd name="T0" fmla="*/ 10 w 250"/>
                <a:gd name="T1" fmla="*/ 50 h 50"/>
                <a:gd name="T2" fmla="*/ 10 w 250"/>
                <a:gd name="T3" fmla="*/ 0 h 50"/>
                <a:gd name="T4" fmla="*/ 0 w 250"/>
                <a:gd name="T5" fmla="*/ 0 h 50"/>
                <a:gd name="T6" fmla="*/ 0 w 250"/>
                <a:gd name="T7" fmla="*/ 50 h 50"/>
                <a:gd name="T8" fmla="*/ 10 w 250"/>
                <a:gd name="T9" fmla="*/ 50 h 50"/>
                <a:gd name="T10" fmla="*/ 10 w 250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0"/>
                <a:gd name="T19" fmla="*/ 0 h 50"/>
                <a:gd name="T20" fmla="*/ 250 w 2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0" h="50">
                  <a:moveTo>
                    <a:pt x="250" y="50"/>
                  </a:moveTo>
                  <a:lnTo>
                    <a:pt x="250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50" y="50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64" name="Freeform 8"/>
            <p:cNvSpPr>
              <a:spLocks/>
            </p:cNvSpPr>
            <p:nvPr/>
          </p:nvSpPr>
          <p:spPr bwMode="auto">
            <a:xfrm>
              <a:off x="4182" y="1087"/>
              <a:ext cx="238" cy="161"/>
            </a:xfrm>
            <a:custGeom>
              <a:avLst/>
              <a:gdLst>
                <a:gd name="T0" fmla="*/ 10 w 250"/>
                <a:gd name="T1" fmla="*/ 81 h 162"/>
                <a:gd name="T2" fmla="*/ 0 w 250"/>
                <a:gd name="T3" fmla="*/ 81 h 162"/>
                <a:gd name="T4" fmla="*/ 0 w 250"/>
                <a:gd name="T5" fmla="*/ 0 h 162"/>
                <a:gd name="T6" fmla="*/ 10 w 250"/>
                <a:gd name="T7" fmla="*/ 0 h 162"/>
                <a:gd name="T8" fmla="*/ 10 w 250"/>
                <a:gd name="T9" fmla="*/ 81 h 162"/>
                <a:gd name="T10" fmla="*/ 10 w 250"/>
                <a:gd name="T11" fmla="*/ 81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0"/>
                <a:gd name="T19" fmla="*/ 0 h 162"/>
                <a:gd name="T20" fmla="*/ 250 w 250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0" h="162">
                  <a:moveTo>
                    <a:pt x="250" y="162"/>
                  </a:moveTo>
                  <a:lnTo>
                    <a:pt x="0" y="16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250" y="16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65" name="Freeform 9"/>
            <p:cNvSpPr>
              <a:spLocks/>
            </p:cNvSpPr>
            <p:nvPr/>
          </p:nvSpPr>
          <p:spPr bwMode="auto">
            <a:xfrm>
              <a:off x="4238" y="1132"/>
              <a:ext cx="69" cy="83"/>
            </a:xfrm>
            <a:custGeom>
              <a:avLst/>
              <a:gdLst>
                <a:gd name="T0" fmla="*/ 11 w 72"/>
                <a:gd name="T1" fmla="*/ 42 h 84"/>
                <a:gd name="T2" fmla="*/ 11 w 72"/>
                <a:gd name="T3" fmla="*/ 42 h 84"/>
                <a:gd name="T4" fmla="*/ 11 w 72"/>
                <a:gd name="T5" fmla="*/ 42 h 84"/>
                <a:gd name="T6" fmla="*/ 11 w 72"/>
                <a:gd name="T7" fmla="*/ 42 h 84"/>
                <a:gd name="T8" fmla="*/ 11 w 72"/>
                <a:gd name="T9" fmla="*/ 42 h 84"/>
                <a:gd name="T10" fmla="*/ 11 w 72"/>
                <a:gd name="T11" fmla="*/ 42 h 84"/>
                <a:gd name="T12" fmla="*/ 11 w 72"/>
                <a:gd name="T13" fmla="*/ 42 h 84"/>
                <a:gd name="T14" fmla="*/ 6 w 72"/>
                <a:gd name="T15" fmla="*/ 42 h 84"/>
                <a:gd name="T16" fmla="*/ 0 w 72"/>
                <a:gd name="T17" fmla="*/ 42 h 84"/>
                <a:gd name="T18" fmla="*/ 0 w 72"/>
                <a:gd name="T19" fmla="*/ 42 h 84"/>
                <a:gd name="T20" fmla="*/ 0 w 72"/>
                <a:gd name="T21" fmla="*/ 39 h 84"/>
                <a:gd name="T22" fmla="*/ 0 w 72"/>
                <a:gd name="T23" fmla="*/ 22 h 84"/>
                <a:gd name="T24" fmla="*/ 0 w 72"/>
                <a:gd name="T25" fmla="*/ 0 h 84"/>
                <a:gd name="T26" fmla="*/ 11 w 72"/>
                <a:gd name="T27" fmla="*/ 0 h 84"/>
                <a:gd name="T28" fmla="*/ 11 w 72"/>
                <a:gd name="T29" fmla="*/ 6 h 84"/>
                <a:gd name="T30" fmla="*/ 11 w 72"/>
                <a:gd name="T31" fmla="*/ 22 h 84"/>
                <a:gd name="T32" fmla="*/ 11 w 72"/>
                <a:gd name="T33" fmla="*/ 39 h 84"/>
                <a:gd name="T34" fmla="*/ 11 w 72"/>
                <a:gd name="T35" fmla="*/ 42 h 84"/>
                <a:gd name="T36" fmla="*/ 11 w 72"/>
                <a:gd name="T37" fmla="*/ 42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84"/>
                <a:gd name="T59" fmla="*/ 72 w 72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84">
                  <a:moveTo>
                    <a:pt x="72" y="45"/>
                  </a:moveTo>
                  <a:lnTo>
                    <a:pt x="66" y="61"/>
                  </a:lnTo>
                  <a:lnTo>
                    <a:pt x="54" y="73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18" y="78"/>
                  </a:lnTo>
                  <a:lnTo>
                    <a:pt x="6" y="67"/>
                  </a:lnTo>
                  <a:lnTo>
                    <a:pt x="0" y="50"/>
                  </a:lnTo>
                  <a:lnTo>
                    <a:pt x="0" y="39"/>
                  </a:lnTo>
                  <a:lnTo>
                    <a:pt x="0" y="2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2" y="22"/>
                  </a:lnTo>
                  <a:lnTo>
                    <a:pt x="72" y="39"/>
                  </a:lnTo>
                  <a:lnTo>
                    <a:pt x="72" y="45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66" name="Freeform 10"/>
            <p:cNvSpPr>
              <a:spLocks/>
            </p:cNvSpPr>
            <p:nvPr/>
          </p:nvSpPr>
          <p:spPr bwMode="auto">
            <a:xfrm>
              <a:off x="4267" y="1138"/>
              <a:ext cx="5" cy="49"/>
            </a:xfrm>
            <a:custGeom>
              <a:avLst/>
              <a:gdLst>
                <a:gd name="T0" fmla="*/ 3 w 6"/>
                <a:gd name="T1" fmla="*/ 25 h 50"/>
                <a:gd name="T2" fmla="*/ 0 w 6"/>
                <a:gd name="T3" fmla="*/ 25 h 50"/>
                <a:gd name="T4" fmla="*/ 0 w 6"/>
                <a:gd name="T5" fmla="*/ 0 h 50"/>
                <a:gd name="T6" fmla="*/ 3 w 6"/>
                <a:gd name="T7" fmla="*/ 0 h 50"/>
                <a:gd name="T8" fmla="*/ 3 w 6"/>
                <a:gd name="T9" fmla="*/ 25 h 50"/>
                <a:gd name="T10" fmla="*/ 3 w 6"/>
                <a:gd name="T11" fmla="*/ 25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50"/>
                <a:gd name="T20" fmla="*/ 6 w 6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50">
                  <a:moveTo>
                    <a:pt x="6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67" name="Freeform 11"/>
            <p:cNvSpPr>
              <a:spLocks/>
            </p:cNvSpPr>
            <p:nvPr/>
          </p:nvSpPr>
          <p:spPr bwMode="auto">
            <a:xfrm>
              <a:off x="4255" y="1149"/>
              <a:ext cx="35" cy="5"/>
            </a:xfrm>
            <a:custGeom>
              <a:avLst/>
              <a:gdLst>
                <a:gd name="T0" fmla="*/ 18 w 36"/>
                <a:gd name="T1" fmla="*/ 5 h 5"/>
                <a:gd name="T2" fmla="*/ 0 w 36"/>
                <a:gd name="T3" fmla="*/ 5 h 5"/>
                <a:gd name="T4" fmla="*/ 0 w 36"/>
                <a:gd name="T5" fmla="*/ 0 h 5"/>
                <a:gd name="T6" fmla="*/ 18 w 36"/>
                <a:gd name="T7" fmla="*/ 0 h 5"/>
                <a:gd name="T8" fmla="*/ 18 w 36"/>
                <a:gd name="T9" fmla="*/ 5 h 5"/>
                <a:gd name="T10" fmla="*/ 18 w 36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5"/>
                <a:gd name="T20" fmla="*/ 36 w 36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5">
                  <a:moveTo>
                    <a:pt x="36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68" name="Freeform 12"/>
            <p:cNvSpPr>
              <a:spLocks/>
            </p:cNvSpPr>
            <p:nvPr/>
          </p:nvSpPr>
          <p:spPr bwMode="auto">
            <a:xfrm>
              <a:off x="4250" y="1165"/>
              <a:ext cx="40" cy="5"/>
            </a:xfrm>
            <a:custGeom>
              <a:avLst/>
              <a:gdLst>
                <a:gd name="T0" fmla="*/ 10 w 42"/>
                <a:gd name="T1" fmla="*/ 3 h 6"/>
                <a:gd name="T2" fmla="*/ 0 w 42"/>
                <a:gd name="T3" fmla="*/ 3 h 6"/>
                <a:gd name="T4" fmla="*/ 0 w 42"/>
                <a:gd name="T5" fmla="*/ 0 h 6"/>
                <a:gd name="T6" fmla="*/ 10 w 42"/>
                <a:gd name="T7" fmla="*/ 0 h 6"/>
                <a:gd name="T8" fmla="*/ 10 w 42"/>
                <a:gd name="T9" fmla="*/ 3 h 6"/>
                <a:gd name="T10" fmla="*/ 10 w 42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6"/>
                <a:gd name="T20" fmla="*/ 42 w 4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6">
                  <a:moveTo>
                    <a:pt x="42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69" name="Freeform 13"/>
            <p:cNvSpPr>
              <a:spLocks/>
            </p:cNvSpPr>
            <p:nvPr/>
          </p:nvSpPr>
          <p:spPr bwMode="auto">
            <a:xfrm>
              <a:off x="4244" y="1181"/>
              <a:ext cx="57" cy="34"/>
            </a:xfrm>
            <a:custGeom>
              <a:avLst/>
              <a:gdLst>
                <a:gd name="T0" fmla="*/ 0 w 60"/>
                <a:gd name="T1" fmla="*/ 11 h 34"/>
                <a:gd name="T2" fmla="*/ 6 w 60"/>
                <a:gd name="T3" fmla="*/ 6 h 34"/>
                <a:gd name="T4" fmla="*/ 10 w 60"/>
                <a:gd name="T5" fmla="*/ 6 h 34"/>
                <a:gd name="T6" fmla="*/ 10 w 60"/>
                <a:gd name="T7" fmla="*/ 6 h 34"/>
                <a:gd name="T8" fmla="*/ 10 w 60"/>
                <a:gd name="T9" fmla="*/ 11 h 34"/>
                <a:gd name="T10" fmla="*/ 10 w 60"/>
                <a:gd name="T11" fmla="*/ 6 h 34"/>
                <a:gd name="T12" fmla="*/ 10 w 60"/>
                <a:gd name="T13" fmla="*/ 0 h 34"/>
                <a:gd name="T14" fmla="*/ 10 w 60"/>
                <a:gd name="T15" fmla="*/ 6 h 34"/>
                <a:gd name="T16" fmla="*/ 10 w 60"/>
                <a:gd name="T17" fmla="*/ 11 h 34"/>
                <a:gd name="T18" fmla="*/ 10 w 60"/>
                <a:gd name="T19" fmla="*/ 11 h 34"/>
                <a:gd name="T20" fmla="*/ 10 w 60"/>
                <a:gd name="T21" fmla="*/ 6 h 34"/>
                <a:gd name="T22" fmla="*/ 10 w 60"/>
                <a:gd name="T23" fmla="*/ 6 h 34"/>
                <a:gd name="T24" fmla="*/ 10 w 60"/>
                <a:gd name="T25" fmla="*/ 11 h 34"/>
                <a:gd name="T26" fmla="*/ 10 w 60"/>
                <a:gd name="T27" fmla="*/ 11 h 34"/>
                <a:gd name="T28" fmla="*/ 10 w 60"/>
                <a:gd name="T29" fmla="*/ 23 h 34"/>
                <a:gd name="T30" fmla="*/ 10 w 60"/>
                <a:gd name="T31" fmla="*/ 34 h 34"/>
                <a:gd name="T32" fmla="*/ 10 w 60"/>
                <a:gd name="T33" fmla="*/ 34 h 34"/>
                <a:gd name="T34" fmla="*/ 10 w 60"/>
                <a:gd name="T35" fmla="*/ 34 h 34"/>
                <a:gd name="T36" fmla="*/ 10 w 60"/>
                <a:gd name="T37" fmla="*/ 28 h 34"/>
                <a:gd name="T38" fmla="*/ 10 w 60"/>
                <a:gd name="T39" fmla="*/ 23 h 34"/>
                <a:gd name="T40" fmla="*/ 6 w 60"/>
                <a:gd name="T41" fmla="*/ 17 h 34"/>
                <a:gd name="T42" fmla="*/ 6 w 60"/>
                <a:gd name="T43" fmla="*/ 11 h 34"/>
                <a:gd name="T44" fmla="*/ 0 w 60"/>
                <a:gd name="T45" fmla="*/ 11 h 34"/>
                <a:gd name="T46" fmla="*/ 0 w 60"/>
                <a:gd name="T47" fmla="*/ 11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4"/>
                <a:gd name="T74" fmla="*/ 60 w 60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4">
                  <a:moveTo>
                    <a:pt x="0" y="11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11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42" y="11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11"/>
                  </a:lnTo>
                  <a:lnTo>
                    <a:pt x="60" y="11"/>
                  </a:lnTo>
                  <a:lnTo>
                    <a:pt x="48" y="23"/>
                  </a:lnTo>
                  <a:lnTo>
                    <a:pt x="42" y="34"/>
                  </a:lnTo>
                  <a:lnTo>
                    <a:pt x="30" y="34"/>
                  </a:lnTo>
                  <a:lnTo>
                    <a:pt x="24" y="34"/>
                  </a:lnTo>
                  <a:lnTo>
                    <a:pt x="18" y="28"/>
                  </a:lnTo>
                  <a:lnTo>
                    <a:pt x="12" y="23"/>
                  </a:lnTo>
                  <a:lnTo>
                    <a:pt x="6" y="17"/>
                  </a:lnTo>
                  <a:lnTo>
                    <a:pt x="6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70" name="Freeform 14"/>
            <p:cNvSpPr>
              <a:spLocks/>
            </p:cNvSpPr>
            <p:nvPr/>
          </p:nvSpPr>
          <p:spPr bwMode="auto">
            <a:xfrm>
              <a:off x="4238" y="1132"/>
              <a:ext cx="69" cy="83"/>
            </a:xfrm>
            <a:custGeom>
              <a:avLst/>
              <a:gdLst>
                <a:gd name="T0" fmla="*/ 11 w 72"/>
                <a:gd name="T1" fmla="*/ 42 h 84"/>
                <a:gd name="T2" fmla="*/ 11 w 72"/>
                <a:gd name="T3" fmla="*/ 42 h 84"/>
                <a:gd name="T4" fmla="*/ 11 w 72"/>
                <a:gd name="T5" fmla="*/ 42 h 84"/>
                <a:gd name="T6" fmla="*/ 11 w 72"/>
                <a:gd name="T7" fmla="*/ 42 h 84"/>
                <a:gd name="T8" fmla="*/ 11 w 72"/>
                <a:gd name="T9" fmla="*/ 42 h 84"/>
                <a:gd name="T10" fmla="*/ 11 w 72"/>
                <a:gd name="T11" fmla="*/ 42 h 84"/>
                <a:gd name="T12" fmla="*/ 11 w 72"/>
                <a:gd name="T13" fmla="*/ 42 h 84"/>
                <a:gd name="T14" fmla="*/ 6 w 72"/>
                <a:gd name="T15" fmla="*/ 42 h 84"/>
                <a:gd name="T16" fmla="*/ 0 w 72"/>
                <a:gd name="T17" fmla="*/ 42 h 84"/>
                <a:gd name="T18" fmla="*/ 0 w 72"/>
                <a:gd name="T19" fmla="*/ 42 h 84"/>
                <a:gd name="T20" fmla="*/ 0 w 72"/>
                <a:gd name="T21" fmla="*/ 39 h 84"/>
                <a:gd name="T22" fmla="*/ 0 w 72"/>
                <a:gd name="T23" fmla="*/ 22 h 84"/>
                <a:gd name="T24" fmla="*/ 0 w 72"/>
                <a:gd name="T25" fmla="*/ 0 h 84"/>
                <a:gd name="T26" fmla="*/ 11 w 72"/>
                <a:gd name="T27" fmla="*/ 0 h 84"/>
                <a:gd name="T28" fmla="*/ 11 w 72"/>
                <a:gd name="T29" fmla="*/ 6 h 84"/>
                <a:gd name="T30" fmla="*/ 11 w 72"/>
                <a:gd name="T31" fmla="*/ 22 h 84"/>
                <a:gd name="T32" fmla="*/ 11 w 72"/>
                <a:gd name="T33" fmla="*/ 39 h 84"/>
                <a:gd name="T34" fmla="*/ 11 w 72"/>
                <a:gd name="T35" fmla="*/ 42 h 84"/>
                <a:gd name="T36" fmla="*/ 11 w 72"/>
                <a:gd name="T37" fmla="*/ 42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84"/>
                <a:gd name="T59" fmla="*/ 72 w 72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84">
                  <a:moveTo>
                    <a:pt x="72" y="45"/>
                  </a:moveTo>
                  <a:lnTo>
                    <a:pt x="66" y="61"/>
                  </a:lnTo>
                  <a:lnTo>
                    <a:pt x="54" y="73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18" y="78"/>
                  </a:lnTo>
                  <a:lnTo>
                    <a:pt x="6" y="67"/>
                  </a:lnTo>
                  <a:lnTo>
                    <a:pt x="0" y="50"/>
                  </a:lnTo>
                  <a:lnTo>
                    <a:pt x="0" y="39"/>
                  </a:lnTo>
                  <a:lnTo>
                    <a:pt x="0" y="2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2" y="22"/>
                  </a:lnTo>
                  <a:lnTo>
                    <a:pt x="72" y="39"/>
                  </a:lnTo>
                  <a:lnTo>
                    <a:pt x="72" y="45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240088" y="2222500"/>
            <a:ext cx="387350" cy="239713"/>
            <a:chOff x="1117" y="1646"/>
            <a:chExt cx="244" cy="151"/>
          </a:xfrm>
        </p:grpSpPr>
        <p:sp>
          <p:nvSpPr>
            <p:cNvPr id="8458" name="Freeform 17"/>
            <p:cNvSpPr>
              <a:spLocks/>
            </p:cNvSpPr>
            <p:nvPr/>
          </p:nvSpPr>
          <p:spPr bwMode="auto">
            <a:xfrm>
              <a:off x="1117" y="1646"/>
              <a:ext cx="244" cy="151"/>
            </a:xfrm>
            <a:custGeom>
              <a:avLst/>
              <a:gdLst>
                <a:gd name="T0" fmla="*/ 244 w 244"/>
                <a:gd name="T1" fmla="*/ 151 h 151"/>
                <a:gd name="T2" fmla="*/ 244 w 244"/>
                <a:gd name="T3" fmla="*/ 0 h 151"/>
                <a:gd name="T4" fmla="*/ 0 w 244"/>
                <a:gd name="T5" fmla="*/ 0 h 151"/>
                <a:gd name="T6" fmla="*/ 0 w 244"/>
                <a:gd name="T7" fmla="*/ 151 h 151"/>
                <a:gd name="T8" fmla="*/ 244 w 244"/>
                <a:gd name="T9" fmla="*/ 151 h 151"/>
                <a:gd name="T10" fmla="*/ 244 w 244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1"/>
                <a:gd name="T20" fmla="*/ 244 w 24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1">
                  <a:moveTo>
                    <a:pt x="244" y="151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44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59" name="Freeform 18"/>
            <p:cNvSpPr>
              <a:spLocks/>
            </p:cNvSpPr>
            <p:nvPr/>
          </p:nvSpPr>
          <p:spPr bwMode="auto">
            <a:xfrm>
              <a:off x="1117" y="1646"/>
              <a:ext cx="244" cy="151"/>
            </a:xfrm>
            <a:custGeom>
              <a:avLst/>
              <a:gdLst>
                <a:gd name="T0" fmla="*/ 244 w 244"/>
                <a:gd name="T1" fmla="*/ 151 h 151"/>
                <a:gd name="T2" fmla="*/ 244 w 244"/>
                <a:gd name="T3" fmla="*/ 0 h 151"/>
                <a:gd name="T4" fmla="*/ 0 w 244"/>
                <a:gd name="T5" fmla="*/ 0 h 151"/>
                <a:gd name="T6" fmla="*/ 0 w 244"/>
                <a:gd name="T7" fmla="*/ 151 h 151"/>
                <a:gd name="T8" fmla="*/ 244 w 244"/>
                <a:gd name="T9" fmla="*/ 151 h 151"/>
                <a:gd name="T10" fmla="*/ 244 w 244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1"/>
                <a:gd name="T20" fmla="*/ 244 w 24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1">
                  <a:moveTo>
                    <a:pt x="244" y="151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44" y="1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60" name="Freeform 19"/>
            <p:cNvSpPr>
              <a:spLocks/>
            </p:cNvSpPr>
            <p:nvPr/>
          </p:nvSpPr>
          <p:spPr bwMode="auto">
            <a:xfrm>
              <a:off x="1117" y="1646"/>
              <a:ext cx="244" cy="151"/>
            </a:xfrm>
            <a:custGeom>
              <a:avLst/>
              <a:gdLst>
                <a:gd name="T0" fmla="*/ 244 w 244"/>
                <a:gd name="T1" fmla="*/ 61 h 151"/>
                <a:gd name="T2" fmla="*/ 89 w 244"/>
                <a:gd name="T3" fmla="*/ 61 h 151"/>
                <a:gd name="T4" fmla="*/ 89 w 244"/>
                <a:gd name="T5" fmla="*/ 0 h 151"/>
                <a:gd name="T6" fmla="*/ 59 w 244"/>
                <a:gd name="T7" fmla="*/ 0 h 151"/>
                <a:gd name="T8" fmla="*/ 59 w 244"/>
                <a:gd name="T9" fmla="*/ 61 h 151"/>
                <a:gd name="T10" fmla="*/ 0 w 244"/>
                <a:gd name="T11" fmla="*/ 61 h 151"/>
                <a:gd name="T12" fmla="*/ 0 w 244"/>
                <a:gd name="T13" fmla="*/ 89 h 151"/>
                <a:gd name="T14" fmla="*/ 59 w 244"/>
                <a:gd name="T15" fmla="*/ 89 h 151"/>
                <a:gd name="T16" fmla="*/ 59 w 244"/>
                <a:gd name="T17" fmla="*/ 151 h 151"/>
                <a:gd name="T18" fmla="*/ 89 w 244"/>
                <a:gd name="T19" fmla="*/ 151 h 151"/>
                <a:gd name="T20" fmla="*/ 89 w 244"/>
                <a:gd name="T21" fmla="*/ 89 h 151"/>
                <a:gd name="T22" fmla="*/ 244 w 244"/>
                <a:gd name="T23" fmla="*/ 89 h 151"/>
                <a:gd name="T24" fmla="*/ 244 w 244"/>
                <a:gd name="T25" fmla="*/ 61 h 151"/>
                <a:gd name="T26" fmla="*/ 244 w 244"/>
                <a:gd name="T27" fmla="*/ 61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4"/>
                <a:gd name="T43" fmla="*/ 0 h 151"/>
                <a:gd name="T44" fmla="*/ 244 w 244"/>
                <a:gd name="T45" fmla="*/ 151 h 1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4" h="151">
                  <a:moveTo>
                    <a:pt x="244" y="61"/>
                  </a:moveTo>
                  <a:lnTo>
                    <a:pt x="89" y="61"/>
                  </a:lnTo>
                  <a:lnTo>
                    <a:pt x="89" y="0"/>
                  </a:lnTo>
                  <a:lnTo>
                    <a:pt x="59" y="0"/>
                  </a:lnTo>
                  <a:lnTo>
                    <a:pt x="59" y="61"/>
                  </a:lnTo>
                  <a:lnTo>
                    <a:pt x="0" y="61"/>
                  </a:lnTo>
                  <a:lnTo>
                    <a:pt x="0" y="89"/>
                  </a:lnTo>
                  <a:lnTo>
                    <a:pt x="59" y="89"/>
                  </a:lnTo>
                  <a:lnTo>
                    <a:pt x="59" y="151"/>
                  </a:lnTo>
                  <a:lnTo>
                    <a:pt x="89" y="151"/>
                  </a:lnTo>
                  <a:lnTo>
                    <a:pt x="89" y="89"/>
                  </a:lnTo>
                  <a:lnTo>
                    <a:pt x="244" y="89"/>
                  </a:lnTo>
                  <a:lnTo>
                    <a:pt x="244" y="61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190750" y="3452813"/>
            <a:ext cx="387350" cy="247650"/>
            <a:chOff x="1117" y="2897"/>
            <a:chExt cx="244" cy="156"/>
          </a:xfrm>
        </p:grpSpPr>
        <p:sp>
          <p:nvSpPr>
            <p:cNvPr id="8454" name="Freeform 21"/>
            <p:cNvSpPr>
              <a:spLocks/>
            </p:cNvSpPr>
            <p:nvPr/>
          </p:nvSpPr>
          <p:spPr bwMode="auto">
            <a:xfrm>
              <a:off x="1117" y="2897"/>
              <a:ext cx="244" cy="156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55" name="Freeform 22"/>
            <p:cNvSpPr>
              <a:spLocks/>
            </p:cNvSpPr>
            <p:nvPr/>
          </p:nvSpPr>
          <p:spPr bwMode="auto">
            <a:xfrm>
              <a:off x="1117" y="2897"/>
              <a:ext cx="77" cy="156"/>
            </a:xfrm>
            <a:custGeom>
              <a:avLst/>
              <a:gdLst>
                <a:gd name="T0" fmla="*/ 77 w 77"/>
                <a:gd name="T1" fmla="*/ 156 h 156"/>
                <a:gd name="T2" fmla="*/ 77 w 77"/>
                <a:gd name="T3" fmla="*/ 0 h 156"/>
                <a:gd name="T4" fmla="*/ 0 w 77"/>
                <a:gd name="T5" fmla="*/ 0 h 156"/>
                <a:gd name="T6" fmla="*/ 0 w 77"/>
                <a:gd name="T7" fmla="*/ 156 h 156"/>
                <a:gd name="T8" fmla="*/ 77 w 77"/>
                <a:gd name="T9" fmla="*/ 156 h 156"/>
                <a:gd name="T10" fmla="*/ 77 w 77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156"/>
                <a:gd name="T20" fmla="*/ 77 w 77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156">
                  <a:moveTo>
                    <a:pt x="77" y="156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8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56" name="Freeform 23"/>
            <p:cNvSpPr>
              <a:spLocks/>
            </p:cNvSpPr>
            <p:nvPr/>
          </p:nvSpPr>
          <p:spPr bwMode="auto">
            <a:xfrm>
              <a:off x="1277" y="2897"/>
              <a:ext cx="84" cy="156"/>
            </a:xfrm>
            <a:custGeom>
              <a:avLst/>
              <a:gdLst>
                <a:gd name="T0" fmla="*/ 84 w 84"/>
                <a:gd name="T1" fmla="*/ 156 h 156"/>
                <a:gd name="T2" fmla="*/ 84 w 84"/>
                <a:gd name="T3" fmla="*/ 0 h 156"/>
                <a:gd name="T4" fmla="*/ 0 w 84"/>
                <a:gd name="T5" fmla="*/ 0 h 156"/>
                <a:gd name="T6" fmla="*/ 0 w 84"/>
                <a:gd name="T7" fmla="*/ 156 h 156"/>
                <a:gd name="T8" fmla="*/ 84 w 84"/>
                <a:gd name="T9" fmla="*/ 156 h 156"/>
                <a:gd name="T10" fmla="*/ 84 w 8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56"/>
                <a:gd name="T20" fmla="*/ 84 w 8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56">
                  <a:moveTo>
                    <a:pt x="84" y="156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57" name="Freeform 24"/>
            <p:cNvSpPr>
              <a:spLocks/>
            </p:cNvSpPr>
            <p:nvPr/>
          </p:nvSpPr>
          <p:spPr bwMode="auto">
            <a:xfrm>
              <a:off x="1117" y="2897"/>
              <a:ext cx="244" cy="156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223963" y="3452813"/>
            <a:ext cx="387350" cy="247650"/>
            <a:chOff x="1117" y="2646"/>
            <a:chExt cx="244" cy="156"/>
          </a:xfrm>
        </p:grpSpPr>
        <p:sp>
          <p:nvSpPr>
            <p:cNvPr id="8450" name="Freeform 26"/>
            <p:cNvSpPr>
              <a:spLocks/>
            </p:cNvSpPr>
            <p:nvPr/>
          </p:nvSpPr>
          <p:spPr bwMode="auto">
            <a:xfrm>
              <a:off x="1117" y="2646"/>
              <a:ext cx="244" cy="156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51" name="Freeform 27"/>
            <p:cNvSpPr>
              <a:spLocks/>
            </p:cNvSpPr>
            <p:nvPr/>
          </p:nvSpPr>
          <p:spPr bwMode="auto">
            <a:xfrm>
              <a:off x="1117" y="2646"/>
              <a:ext cx="77" cy="156"/>
            </a:xfrm>
            <a:custGeom>
              <a:avLst/>
              <a:gdLst>
                <a:gd name="T0" fmla="*/ 77 w 77"/>
                <a:gd name="T1" fmla="*/ 156 h 156"/>
                <a:gd name="T2" fmla="*/ 77 w 77"/>
                <a:gd name="T3" fmla="*/ 0 h 156"/>
                <a:gd name="T4" fmla="*/ 0 w 77"/>
                <a:gd name="T5" fmla="*/ 0 h 156"/>
                <a:gd name="T6" fmla="*/ 0 w 77"/>
                <a:gd name="T7" fmla="*/ 156 h 156"/>
                <a:gd name="T8" fmla="*/ 77 w 77"/>
                <a:gd name="T9" fmla="*/ 156 h 156"/>
                <a:gd name="T10" fmla="*/ 77 w 77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156"/>
                <a:gd name="T20" fmla="*/ 77 w 77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156">
                  <a:moveTo>
                    <a:pt x="77" y="156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88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52" name="Freeform 28"/>
            <p:cNvSpPr>
              <a:spLocks/>
            </p:cNvSpPr>
            <p:nvPr/>
          </p:nvSpPr>
          <p:spPr bwMode="auto">
            <a:xfrm>
              <a:off x="1277" y="2646"/>
              <a:ext cx="84" cy="156"/>
            </a:xfrm>
            <a:custGeom>
              <a:avLst/>
              <a:gdLst>
                <a:gd name="T0" fmla="*/ 84 w 84"/>
                <a:gd name="T1" fmla="*/ 156 h 156"/>
                <a:gd name="T2" fmla="*/ 84 w 84"/>
                <a:gd name="T3" fmla="*/ 0 h 156"/>
                <a:gd name="T4" fmla="*/ 0 w 84"/>
                <a:gd name="T5" fmla="*/ 0 h 156"/>
                <a:gd name="T6" fmla="*/ 0 w 84"/>
                <a:gd name="T7" fmla="*/ 156 h 156"/>
                <a:gd name="T8" fmla="*/ 84 w 84"/>
                <a:gd name="T9" fmla="*/ 156 h 156"/>
                <a:gd name="T10" fmla="*/ 84 w 8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56"/>
                <a:gd name="T20" fmla="*/ 84 w 8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56">
                  <a:moveTo>
                    <a:pt x="84" y="156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53" name="Freeform 29"/>
            <p:cNvSpPr>
              <a:spLocks/>
            </p:cNvSpPr>
            <p:nvPr/>
          </p:nvSpPr>
          <p:spPr bwMode="auto">
            <a:xfrm>
              <a:off x="1117" y="2646"/>
              <a:ext cx="244" cy="156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223963" y="2832100"/>
            <a:ext cx="387350" cy="247650"/>
            <a:chOff x="1117" y="2143"/>
            <a:chExt cx="244" cy="156"/>
          </a:xfrm>
        </p:grpSpPr>
        <p:sp>
          <p:nvSpPr>
            <p:cNvPr id="8446" name="Freeform 31"/>
            <p:cNvSpPr>
              <a:spLocks/>
            </p:cNvSpPr>
            <p:nvPr/>
          </p:nvSpPr>
          <p:spPr bwMode="auto">
            <a:xfrm>
              <a:off x="1117" y="2143"/>
              <a:ext cx="244" cy="156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47" name="Freeform 32"/>
            <p:cNvSpPr>
              <a:spLocks/>
            </p:cNvSpPr>
            <p:nvPr/>
          </p:nvSpPr>
          <p:spPr bwMode="auto">
            <a:xfrm>
              <a:off x="1117" y="2143"/>
              <a:ext cx="244" cy="50"/>
            </a:xfrm>
            <a:custGeom>
              <a:avLst/>
              <a:gdLst>
                <a:gd name="T0" fmla="*/ 244 w 244"/>
                <a:gd name="T1" fmla="*/ 50 h 50"/>
                <a:gd name="T2" fmla="*/ 244 w 244"/>
                <a:gd name="T3" fmla="*/ 0 h 50"/>
                <a:gd name="T4" fmla="*/ 0 w 244"/>
                <a:gd name="T5" fmla="*/ 0 h 50"/>
                <a:gd name="T6" fmla="*/ 0 w 244"/>
                <a:gd name="T7" fmla="*/ 50 h 50"/>
                <a:gd name="T8" fmla="*/ 244 w 244"/>
                <a:gd name="T9" fmla="*/ 50 h 50"/>
                <a:gd name="T10" fmla="*/ 244 w 244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0"/>
                <a:gd name="T20" fmla="*/ 244 w 24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0">
                  <a:moveTo>
                    <a:pt x="244" y="50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4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48" name="Freeform 33"/>
            <p:cNvSpPr>
              <a:spLocks/>
            </p:cNvSpPr>
            <p:nvPr/>
          </p:nvSpPr>
          <p:spPr bwMode="auto">
            <a:xfrm>
              <a:off x="1117" y="2249"/>
              <a:ext cx="244" cy="50"/>
            </a:xfrm>
            <a:custGeom>
              <a:avLst/>
              <a:gdLst>
                <a:gd name="T0" fmla="*/ 244 w 244"/>
                <a:gd name="T1" fmla="*/ 50 h 50"/>
                <a:gd name="T2" fmla="*/ 244 w 244"/>
                <a:gd name="T3" fmla="*/ 0 h 50"/>
                <a:gd name="T4" fmla="*/ 0 w 244"/>
                <a:gd name="T5" fmla="*/ 0 h 50"/>
                <a:gd name="T6" fmla="*/ 0 w 244"/>
                <a:gd name="T7" fmla="*/ 50 h 50"/>
                <a:gd name="T8" fmla="*/ 244 w 244"/>
                <a:gd name="T9" fmla="*/ 50 h 50"/>
                <a:gd name="T10" fmla="*/ 244 w 244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0"/>
                <a:gd name="T20" fmla="*/ 244 w 24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0">
                  <a:moveTo>
                    <a:pt x="244" y="50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4" y="5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49" name="Freeform 34"/>
            <p:cNvSpPr>
              <a:spLocks/>
            </p:cNvSpPr>
            <p:nvPr/>
          </p:nvSpPr>
          <p:spPr bwMode="auto">
            <a:xfrm>
              <a:off x="1117" y="2143"/>
              <a:ext cx="244" cy="156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93688" y="2832100"/>
            <a:ext cx="387350" cy="247650"/>
            <a:chOff x="1117" y="1892"/>
            <a:chExt cx="244" cy="156"/>
          </a:xfrm>
        </p:grpSpPr>
        <p:sp>
          <p:nvSpPr>
            <p:cNvPr id="8442" name="Freeform 36"/>
            <p:cNvSpPr>
              <a:spLocks/>
            </p:cNvSpPr>
            <p:nvPr/>
          </p:nvSpPr>
          <p:spPr bwMode="auto">
            <a:xfrm>
              <a:off x="1117" y="1892"/>
              <a:ext cx="244" cy="156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43" name="Freeform 37"/>
            <p:cNvSpPr>
              <a:spLocks/>
            </p:cNvSpPr>
            <p:nvPr/>
          </p:nvSpPr>
          <p:spPr bwMode="auto">
            <a:xfrm>
              <a:off x="1117" y="1892"/>
              <a:ext cx="77" cy="156"/>
            </a:xfrm>
            <a:custGeom>
              <a:avLst/>
              <a:gdLst>
                <a:gd name="T0" fmla="*/ 77 w 77"/>
                <a:gd name="T1" fmla="*/ 156 h 156"/>
                <a:gd name="T2" fmla="*/ 77 w 77"/>
                <a:gd name="T3" fmla="*/ 0 h 156"/>
                <a:gd name="T4" fmla="*/ 0 w 77"/>
                <a:gd name="T5" fmla="*/ 0 h 156"/>
                <a:gd name="T6" fmla="*/ 0 w 77"/>
                <a:gd name="T7" fmla="*/ 156 h 156"/>
                <a:gd name="T8" fmla="*/ 77 w 77"/>
                <a:gd name="T9" fmla="*/ 156 h 156"/>
                <a:gd name="T10" fmla="*/ 77 w 77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156"/>
                <a:gd name="T20" fmla="*/ 77 w 77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156">
                  <a:moveTo>
                    <a:pt x="77" y="156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44" name="Freeform 38"/>
            <p:cNvSpPr>
              <a:spLocks/>
            </p:cNvSpPr>
            <p:nvPr/>
          </p:nvSpPr>
          <p:spPr bwMode="auto">
            <a:xfrm>
              <a:off x="1277" y="1892"/>
              <a:ext cx="84" cy="156"/>
            </a:xfrm>
            <a:custGeom>
              <a:avLst/>
              <a:gdLst>
                <a:gd name="T0" fmla="*/ 84 w 84"/>
                <a:gd name="T1" fmla="*/ 156 h 156"/>
                <a:gd name="T2" fmla="*/ 84 w 84"/>
                <a:gd name="T3" fmla="*/ 0 h 156"/>
                <a:gd name="T4" fmla="*/ 0 w 84"/>
                <a:gd name="T5" fmla="*/ 0 h 156"/>
                <a:gd name="T6" fmla="*/ 0 w 84"/>
                <a:gd name="T7" fmla="*/ 156 h 156"/>
                <a:gd name="T8" fmla="*/ 84 w 84"/>
                <a:gd name="T9" fmla="*/ 156 h 156"/>
                <a:gd name="T10" fmla="*/ 84 w 8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56"/>
                <a:gd name="T20" fmla="*/ 84 w 8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56">
                  <a:moveTo>
                    <a:pt x="84" y="156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45" name="Freeform 39"/>
            <p:cNvSpPr>
              <a:spLocks/>
            </p:cNvSpPr>
            <p:nvPr/>
          </p:nvSpPr>
          <p:spPr bwMode="auto">
            <a:xfrm>
              <a:off x="1117" y="1892"/>
              <a:ext cx="244" cy="156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1223963" y="2222500"/>
            <a:ext cx="387350" cy="249238"/>
            <a:chOff x="522" y="1730"/>
            <a:chExt cx="244" cy="157"/>
          </a:xfrm>
        </p:grpSpPr>
        <p:sp>
          <p:nvSpPr>
            <p:cNvPr id="8439" name="Freeform 41"/>
            <p:cNvSpPr>
              <a:spLocks/>
            </p:cNvSpPr>
            <p:nvPr/>
          </p:nvSpPr>
          <p:spPr bwMode="auto">
            <a:xfrm>
              <a:off x="522" y="1730"/>
              <a:ext cx="244" cy="157"/>
            </a:xfrm>
            <a:custGeom>
              <a:avLst/>
              <a:gdLst>
                <a:gd name="T0" fmla="*/ 244 w 244"/>
                <a:gd name="T1" fmla="*/ 17674 h 151"/>
                <a:gd name="T2" fmla="*/ 244 w 244"/>
                <a:gd name="T3" fmla="*/ 0 h 151"/>
                <a:gd name="T4" fmla="*/ 0 w 244"/>
                <a:gd name="T5" fmla="*/ 0 h 151"/>
                <a:gd name="T6" fmla="*/ 0 w 244"/>
                <a:gd name="T7" fmla="*/ 17674 h 151"/>
                <a:gd name="T8" fmla="*/ 244 w 244"/>
                <a:gd name="T9" fmla="*/ 17674 h 151"/>
                <a:gd name="T10" fmla="*/ 244 w 244"/>
                <a:gd name="T11" fmla="*/ 17674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1"/>
                <a:gd name="T20" fmla="*/ 244 w 24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1">
                  <a:moveTo>
                    <a:pt x="244" y="151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44" y="1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40" name="Freeform 42"/>
            <p:cNvSpPr>
              <a:spLocks/>
            </p:cNvSpPr>
            <p:nvPr/>
          </p:nvSpPr>
          <p:spPr bwMode="auto">
            <a:xfrm>
              <a:off x="522" y="1733"/>
              <a:ext cx="244" cy="154"/>
            </a:xfrm>
            <a:custGeom>
              <a:avLst/>
              <a:gdLst>
                <a:gd name="T0" fmla="*/ 244 w 244"/>
                <a:gd name="T1" fmla="*/ 650 h 151"/>
                <a:gd name="T2" fmla="*/ 95 w 244"/>
                <a:gd name="T3" fmla="*/ 650 h 151"/>
                <a:gd name="T4" fmla="*/ 95 w 244"/>
                <a:gd name="T5" fmla="*/ 0 h 151"/>
                <a:gd name="T6" fmla="*/ 65 w 244"/>
                <a:gd name="T7" fmla="*/ 0 h 151"/>
                <a:gd name="T8" fmla="*/ 65 w 244"/>
                <a:gd name="T9" fmla="*/ 650 h 151"/>
                <a:gd name="T10" fmla="*/ 0 w 244"/>
                <a:gd name="T11" fmla="*/ 650 h 151"/>
                <a:gd name="T12" fmla="*/ 0 w 244"/>
                <a:gd name="T13" fmla="*/ 982 h 151"/>
                <a:gd name="T14" fmla="*/ 65 w 244"/>
                <a:gd name="T15" fmla="*/ 982 h 151"/>
                <a:gd name="T16" fmla="*/ 65 w 244"/>
                <a:gd name="T17" fmla="*/ 1642 h 151"/>
                <a:gd name="T18" fmla="*/ 95 w 244"/>
                <a:gd name="T19" fmla="*/ 1642 h 151"/>
                <a:gd name="T20" fmla="*/ 95 w 244"/>
                <a:gd name="T21" fmla="*/ 982 h 151"/>
                <a:gd name="T22" fmla="*/ 244 w 244"/>
                <a:gd name="T23" fmla="*/ 982 h 151"/>
                <a:gd name="T24" fmla="*/ 244 w 244"/>
                <a:gd name="T25" fmla="*/ 650 h 151"/>
                <a:gd name="T26" fmla="*/ 244 w 244"/>
                <a:gd name="T27" fmla="*/ 650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4"/>
                <a:gd name="T43" fmla="*/ 0 h 151"/>
                <a:gd name="T44" fmla="*/ 244 w 244"/>
                <a:gd name="T45" fmla="*/ 151 h 1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4" h="151">
                  <a:moveTo>
                    <a:pt x="244" y="62"/>
                  </a:moveTo>
                  <a:lnTo>
                    <a:pt x="95" y="62"/>
                  </a:lnTo>
                  <a:lnTo>
                    <a:pt x="95" y="0"/>
                  </a:lnTo>
                  <a:lnTo>
                    <a:pt x="65" y="0"/>
                  </a:lnTo>
                  <a:lnTo>
                    <a:pt x="65" y="62"/>
                  </a:lnTo>
                  <a:lnTo>
                    <a:pt x="0" y="62"/>
                  </a:lnTo>
                  <a:lnTo>
                    <a:pt x="0" y="90"/>
                  </a:lnTo>
                  <a:lnTo>
                    <a:pt x="65" y="90"/>
                  </a:lnTo>
                  <a:lnTo>
                    <a:pt x="65" y="151"/>
                  </a:lnTo>
                  <a:lnTo>
                    <a:pt x="95" y="151"/>
                  </a:lnTo>
                  <a:lnTo>
                    <a:pt x="95" y="90"/>
                  </a:lnTo>
                  <a:lnTo>
                    <a:pt x="244" y="90"/>
                  </a:lnTo>
                  <a:lnTo>
                    <a:pt x="244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41" name="Freeform 43"/>
            <p:cNvSpPr>
              <a:spLocks/>
            </p:cNvSpPr>
            <p:nvPr/>
          </p:nvSpPr>
          <p:spPr bwMode="auto">
            <a:xfrm>
              <a:off x="522" y="1731"/>
              <a:ext cx="244" cy="156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1223963" y="1598613"/>
            <a:ext cx="387350" cy="258762"/>
            <a:chOff x="530" y="1457"/>
            <a:chExt cx="244" cy="151"/>
          </a:xfrm>
        </p:grpSpPr>
        <p:sp>
          <p:nvSpPr>
            <p:cNvPr id="8435" name="Freeform 45"/>
            <p:cNvSpPr>
              <a:spLocks/>
            </p:cNvSpPr>
            <p:nvPr/>
          </p:nvSpPr>
          <p:spPr bwMode="auto">
            <a:xfrm>
              <a:off x="530" y="1457"/>
              <a:ext cx="244" cy="151"/>
            </a:xfrm>
            <a:custGeom>
              <a:avLst/>
              <a:gdLst>
                <a:gd name="T0" fmla="*/ 244 w 244"/>
                <a:gd name="T1" fmla="*/ 151 h 151"/>
                <a:gd name="T2" fmla="*/ 244 w 244"/>
                <a:gd name="T3" fmla="*/ 0 h 151"/>
                <a:gd name="T4" fmla="*/ 0 w 244"/>
                <a:gd name="T5" fmla="*/ 0 h 151"/>
                <a:gd name="T6" fmla="*/ 0 w 244"/>
                <a:gd name="T7" fmla="*/ 151 h 151"/>
                <a:gd name="T8" fmla="*/ 244 w 244"/>
                <a:gd name="T9" fmla="*/ 151 h 151"/>
                <a:gd name="T10" fmla="*/ 244 w 244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1"/>
                <a:gd name="T20" fmla="*/ 244 w 24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1">
                  <a:moveTo>
                    <a:pt x="244" y="151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44" y="151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36" name="Freeform 46"/>
            <p:cNvSpPr>
              <a:spLocks/>
            </p:cNvSpPr>
            <p:nvPr/>
          </p:nvSpPr>
          <p:spPr bwMode="auto">
            <a:xfrm>
              <a:off x="530" y="1457"/>
              <a:ext cx="77" cy="151"/>
            </a:xfrm>
            <a:custGeom>
              <a:avLst/>
              <a:gdLst>
                <a:gd name="T0" fmla="*/ 77 w 77"/>
                <a:gd name="T1" fmla="*/ 151 h 151"/>
                <a:gd name="T2" fmla="*/ 77 w 77"/>
                <a:gd name="T3" fmla="*/ 0 h 151"/>
                <a:gd name="T4" fmla="*/ 0 w 77"/>
                <a:gd name="T5" fmla="*/ 0 h 151"/>
                <a:gd name="T6" fmla="*/ 0 w 77"/>
                <a:gd name="T7" fmla="*/ 151 h 151"/>
                <a:gd name="T8" fmla="*/ 77 w 77"/>
                <a:gd name="T9" fmla="*/ 151 h 151"/>
                <a:gd name="T10" fmla="*/ 77 w 77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151"/>
                <a:gd name="T20" fmla="*/ 77 w 77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151">
                  <a:moveTo>
                    <a:pt x="77" y="151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77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37" name="Freeform 47"/>
            <p:cNvSpPr>
              <a:spLocks/>
            </p:cNvSpPr>
            <p:nvPr/>
          </p:nvSpPr>
          <p:spPr bwMode="auto">
            <a:xfrm>
              <a:off x="690" y="1457"/>
              <a:ext cx="84" cy="151"/>
            </a:xfrm>
            <a:custGeom>
              <a:avLst/>
              <a:gdLst>
                <a:gd name="T0" fmla="*/ 84 w 84"/>
                <a:gd name="T1" fmla="*/ 151 h 151"/>
                <a:gd name="T2" fmla="*/ 84 w 84"/>
                <a:gd name="T3" fmla="*/ 0 h 151"/>
                <a:gd name="T4" fmla="*/ 0 w 84"/>
                <a:gd name="T5" fmla="*/ 0 h 151"/>
                <a:gd name="T6" fmla="*/ 0 w 84"/>
                <a:gd name="T7" fmla="*/ 151 h 151"/>
                <a:gd name="T8" fmla="*/ 84 w 84"/>
                <a:gd name="T9" fmla="*/ 151 h 151"/>
                <a:gd name="T10" fmla="*/ 84 w 84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51"/>
                <a:gd name="T20" fmla="*/ 84 w 8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51">
                  <a:moveTo>
                    <a:pt x="84" y="151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84" y="1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38" name="Freeform 48"/>
            <p:cNvSpPr>
              <a:spLocks/>
            </p:cNvSpPr>
            <p:nvPr/>
          </p:nvSpPr>
          <p:spPr bwMode="auto">
            <a:xfrm>
              <a:off x="530" y="1457"/>
              <a:ext cx="244" cy="148"/>
            </a:xfrm>
            <a:custGeom>
              <a:avLst/>
              <a:gdLst>
                <a:gd name="T0" fmla="*/ 244 w 244"/>
                <a:gd name="T1" fmla="*/ 8 h 157"/>
                <a:gd name="T2" fmla="*/ 244 w 244"/>
                <a:gd name="T3" fmla="*/ 0 h 157"/>
                <a:gd name="T4" fmla="*/ 0 w 244"/>
                <a:gd name="T5" fmla="*/ 0 h 157"/>
                <a:gd name="T6" fmla="*/ 0 w 244"/>
                <a:gd name="T7" fmla="*/ 8 h 157"/>
                <a:gd name="T8" fmla="*/ 244 w 244"/>
                <a:gd name="T9" fmla="*/ 8 h 157"/>
                <a:gd name="T10" fmla="*/ 244 w 244"/>
                <a:gd name="T11" fmla="*/ 8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7"/>
                <a:gd name="T20" fmla="*/ 244 w 244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7">
                  <a:moveTo>
                    <a:pt x="244" y="157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4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293688" y="1598613"/>
            <a:ext cx="387350" cy="249237"/>
            <a:chOff x="530" y="1166"/>
            <a:chExt cx="244" cy="157"/>
          </a:xfrm>
        </p:grpSpPr>
        <p:sp>
          <p:nvSpPr>
            <p:cNvPr id="8431" name="Freeform 50"/>
            <p:cNvSpPr>
              <a:spLocks/>
            </p:cNvSpPr>
            <p:nvPr/>
          </p:nvSpPr>
          <p:spPr bwMode="auto">
            <a:xfrm>
              <a:off x="530" y="1166"/>
              <a:ext cx="244" cy="151"/>
            </a:xfrm>
            <a:custGeom>
              <a:avLst/>
              <a:gdLst>
                <a:gd name="T0" fmla="*/ 244 w 244"/>
                <a:gd name="T1" fmla="*/ 151 h 151"/>
                <a:gd name="T2" fmla="*/ 244 w 244"/>
                <a:gd name="T3" fmla="*/ 0 h 151"/>
                <a:gd name="T4" fmla="*/ 0 w 244"/>
                <a:gd name="T5" fmla="*/ 0 h 151"/>
                <a:gd name="T6" fmla="*/ 0 w 244"/>
                <a:gd name="T7" fmla="*/ 151 h 151"/>
                <a:gd name="T8" fmla="*/ 244 w 244"/>
                <a:gd name="T9" fmla="*/ 151 h 151"/>
                <a:gd name="T10" fmla="*/ 244 w 244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1"/>
                <a:gd name="T20" fmla="*/ 244 w 24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1">
                  <a:moveTo>
                    <a:pt x="244" y="151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44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32" name="Freeform 51"/>
            <p:cNvSpPr>
              <a:spLocks/>
            </p:cNvSpPr>
            <p:nvPr/>
          </p:nvSpPr>
          <p:spPr bwMode="auto">
            <a:xfrm>
              <a:off x="530" y="1166"/>
              <a:ext cx="244" cy="50"/>
            </a:xfrm>
            <a:custGeom>
              <a:avLst/>
              <a:gdLst>
                <a:gd name="T0" fmla="*/ 244 w 244"/>
                <a:gd name="T1" fmla="*/ 50 h 50"/>
                <a:gd name="T2" fmla="*/ 244 w 244"/>
                <a:gd name="T3" fmla="*/ 0 h 50"/>
                <a:gd name="T4" fmla="*/ 0 w 244"/>
                <a:gd name="T5" fmla="*/ 0 h 50"/>
                <a:gd name="T6" fmla="*/ 0 w 244"/>
                <a:gd name="T7" fmla="*/ 50 h 50"/>
                <a:gd name="T8" fmla="*/ 244 w 244"/>
                <a:gd name="T9" fmla="*/ 50 h 50"/>
                <a:gd name="T10" fmla="*/ 244 w 244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0"/>
                <a:gd name="T20" fmla="*/ 244 w 24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0">
                  <a:moveTo>
                    <a:pt x="244" y="50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4" y="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33" name="Freeform 52"/>
            <p:cNvSpPr>
              <a:spLocks/>
            </p:cNvSpPr>
            <p:nvPr/>
          </p:nvSpPr>
          <p:spPr bwMode="auto">
            <a:xfrm>
              <a:off x="530" y="1272"/>
              <a:ext cx="244" cy="51"/>
            </a:xfrm>
            <a:custGeom>
              <a:avLst/>
              <a:gdLst>
                <a:gd name="T0" fmla="*/ 244 w 244"/>
                <a:gd name="T1" fmla="*/ 51 h 51"/>
                <a:gd name="T2" fmla="*/ 244 w 244"/>
                <a:gd name="T3" fmla="*/ 0 h 51"/>
                <a:gd name="T4" fmla="*/ 0 w 244"/>
                <a:gd name="T5" fmla="*/ 0 h 51"/>
                <a:gd name="T6" fmla="*/ 0 w 244"/>
                <a:gd name="T7" fmla="*/ 51 h 51"/>
                <a:gd name="T8" fmla="*/ 244 w 244"/>
                <a:gd name="T9" fmla="*/ 51 h 51"/>
                <a:gd name="T10" fmla="*/ 244 w 244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1"/>
                <a:gd name="T20" fmla="*/ 244 w 244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1">
                  <a:moveTo>
                    <a:pt x="244" y="51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44" y="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34" name="Freeform 53"/>
            <p:cNvSpPr>
              <a:spLocks/>
            </p:cNvSpPr>
            <p:nvPr/>
          </p:nvSpPr>
          <p:spPr bwMode="auto">
            <a:xfrm>
              <a:off x="530" y="1166"/>
              <a:ext cx="244" cy="156"/>
            </a:xfrm>
            <a:custGeom>
              <a:avLst/>
              <a:gdLst>
                <a:gd name="T0" fmla="*/ 244 w 244"/>
                <a:gd name="T1" fmla="*/ 156 h 156"/>
                <a:gd name="T2" fmla="*/ 244 w 244"/>
                <a:gd name="T3" fmla="*/ 0 h 156"/>
                <a:gd name="T4" fmla="*/ 0 w 244"/>
                <a:gd name="T5" fmla="*/ 0 h 156"/>
                <a:gd name="T6" fmla="*/ 0 w 244"/>
                <a:gd name="T7" fmla="*/ 156 h 156"/>
                <a:gd name="T8" fmla="*/ 244 w 244"/>
                <a:gd name="T9" fmla="*/ 156 h 156"/>
                <a:gd name="T10" fmla="*/ 244 w 244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2190750" y="2832100"/>
            <a:ext cx="387350" cy="249238"/>
            <a:chOff x="1117" y="2394"/>
            <a:chExt cx="244" cy="157"/>
          </a:xfrm>
        </p:grpSpPr>
        <p:sp>
          <p:nvSpPr>
            <p:cNvPr id="8420" name="Freeform 55"/>
            <p:cNvSpPr>
              <a:spLocks/>
            </p:cNvSpPr>
            <p:nvPr/>
          </p:nvSpPr>
          <p:spPr bwMode="auto">
            <a:xfrm>
              <a:off x="1117" y="2394"/>
              <a:ext cx="244" cy="157"/>
            </a:xfrm>
            <a:custGeom>
              <a:avLst/>
              <a:gdLst>
                <a:gd name="T0" fmla="*/ 244 w 244"/>
                <a:gd name="T1" fmla="*/ 157 h 157"/>
                <a:gd name="T2" fmla="*/ 0 w 244"/>
                <a:gd name="T3" fmla="*/ 157 h 157"/>
                <a:gd name="T4" fmla="*/ 0 w 244"/>
                <a:gd name="T5" fmla="*/ 0 h 157"/>
                <a:gd name="T6" fmla="*/ 244 w 244"/>
                <a:gd name="T7" fmla="*/ 0 h 157"/>
                <a:gd name="T8" fmla="*/ 244 w 244"/>
                <a:gd name="T9" fmla="*/ 157 h 157"/>
                <a:gd name="T10" fmla="*/ 244 w 244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7"/>
                <a:gd name="T20" fmla="*/ 244 w 244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7">
                  <a:moveTo>
                    <a:pt x="244" y="157"/>
                  </a:moveTo>
                  <a:lnTo>
                    <a:pt x="0" y="157"/>
                  </a:lnTo>
                  <a:lnTo>
                    <a:pt x="0" y="0"/>
                  </a:lnTo>
                  <a:lnTo>
                    <a:pt x="244" y="0"/>
                  </a:lnTo>
                  <a:lnTo>
                    <a:pt x="244" y="1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21" name="Freeform 56"/>
            <p:cNvSpPr>
              <a:spLocks/>
            </p:cNvSpPr>
            <p:nvPr/>
          </p:nvSpPr>
          <p:spPr bwMode="auto">
            <a:xfrm>
              <a:off x="1117" y="2394"/>
              <a:ext cx="35" cy="34"/>
            </a:xfrm>
            <a:custGeom>
              <a:avLst/>
              <a:gdLst>
                <a:gd name="T0" fmla="*/ 35 w 35"/>
                <a:gd name="T1" fmla="*/ 34 h 34"/>
                <a:gd name="T2" fmla="*/ 0 w 35"/>
                <a:gd name="T3" fmla="*/ 34 h 34"/>
                <a:gd name="T4" fmla="*/ 0 w 35"/>
                <a:gd name="T5" fmla="*/ 0 h 34"/>
                <a:gd name="T6" fmla="*/ 35 w 35"/>
                <a:gd name="T7" fmla="*/ 0 h 34"/>
                <a:gd name="T8" fmla="*/ 35 w 35"/>
                <a:gd name="T9" fmla="*/ 34 h 34"/>
                <a:gd name="T10" fmla="*/ 35 w 35"/>
                <a:gd name="T11" fmla="*/ 3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4"/>
                <a:gd name="T20" fmla="*/ 35 w 35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4">
                  <a:moveTo>
                    <a:pt x="35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22" name="Freeform 57"/>
            <p:cNvSpPr>
              <a:spLocks/>
            </p:cNvSpPr>
            <p:nvPr/>
          </p:nvSpPr>
          <p:spPr bwMode="auto">
            <a:xfrm>
              <a:off x="1117" y="2445"/>
              <a:ext cx="35" cy="33"/>
            </a:xfrm>
            <a:custGeom>
              <a:avLst/>
              <a:gdLst>
                <a:gd name="T0" fmla="*/ 35 w 35"/>
                <a:gd name="T1" fmla="*/ 33 h 33"/>
                <a:gd name="T2" fmla="*/ 0 w 35"/>
                <a:gd name="T3" fmla="*/ 33 h 33"/>
                <a:gd name="T4" fmla="*/ 0 w 35"/>
                <a:gd name="T5" fmla="*/ 0 h 33"/>
                <a:gd name="T6" fmla="*/ 35 w 35"/>
                <a:gd name="T7" fmla="*/ 0 h 33"/>
                <a:gd name="T8" fmla="*/ 35 w 35"/>
                <a:gd name="T9" fmla="*/ 33 h 33"/>
                <a:gd name="T10" fmla="*/ 35 w 35"/>
                <a:gd name="T11" fmla="*/ 33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3"/>
                <a:gd name="T20" fmla="*/ 35 w 35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3">
                  <a:moveTo>
                    <a:pt x="35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3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23" name="Freeform 58"/>
            <p:cNvSpPr>
              <a:spLocks/>
            </p:cNvSpPr>
            <p:nvPr/>
          </p:nvSpPr>
          <p:spPr bwMode="auto">
            <a:xfrm>
              <a:off x="1176" y="2394"/>
              <a:ext cx="36" cy="34"/>
            </a:xfrm>
            <a:custGeom>
              <a:avLst/>
              <a:gdLst>
                <a:gd name="T0" fmla="*/ 36 w 36"/>
                <a:gd name="T1" fmla="*/ 34 h 34"/>
                <a:gd name="T2" fmla="*/ 0 w 36"/>
                <a:gd name="T3" fmla="*/ 34 h 34"/>
                <a:gd name="T4" fmla="*/ 0 w 36"/>
                <a:gd name="T5" fmla="*/ 0 h 34"/>
                <a:gd name="T6" fmla="*/ 36 w 36"/>
                <a:gd name="T7" fmla="*/ 0 h 34"/>
                <a:gd name="T8" fmla="*/ 36 w 36"/>
                <a:gd name="T9" fmla="*/ 34 h 34"/>
                <a:gd name="T10" fmla="*/ 36 w 36"/>
                <a:gd name="T11" fmla="*/ 3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4"/>
                <a:gd name="T20" fmla="*/ 36 w 3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4">
                  <a:moveTo>
                    <a:pt x="36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4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24" name="Freeform 59"/>
            <p:cNvSpPr>
              <a:spLocks/>
            </p:cNvSpPr>
            <p:nvPr/>
          </p:nvSpPr>
          <p:spPr bwMode="auto">
            <a:xfrm>
              <a:off x="1176" y="2445"/>
              <a:ext cx="36" cy="33"/>
            </a:xfrm>
            <a:custGeom>
              <a:avLst/>
              <a:gdLst>
                <a:gd name="T0" fmla="*/ 36 w 36"/>
                <a:gd name="T1" fmla="*/ 33 h 33"/>
                <a:gd name="T2" fmla="*/ 0 w 36"/>
                <a:gd name="T3" fmla="*/ 33 h 33"/>
                <a:gd name="T4" fmla="*/ 0 w 36"/>
                <a:gd name="T5" fmla="*/ 0 h 33"/>
                <a:gd name="T6" fmla="*/ 36 w 36"/>
                <a:gd name="T7" fmla="*/ 0 h 33"/>
                <a:gd name="T8" fmla="*/ 36 w 36"/>
                <a:gd name="T9" fmla="*/ 33 h 33"/>
                <a:gd name="T10" fmla="*/ 36 w 36"/>
                <a:gd name="T11" fmla="*/ 33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3"/>
                <a:gd name="T20" fmla="*/ 36 w 3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3">
                  <a:moveTo>
                    <a:pt x="36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3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25" name="Freeform 60"/>
            <p:cNvSpPr>
              <a:spLocks/>
            </p:cNvSpPr>
            <p:nvPr/>
          </p:nvSpPr>
          <p:spPr bwMode="auto">
            <a:xfrm>
              <a:off x="1117" y="2500"/>
              <a:ext cx="244" cy="17"/>
            </a:xfrm>
            <a:custGeom>
              <a:avLst/>
              <a:gdLst>
                <a:gd name="T0" fmla="*/ 244 w 244"/>
                <a:gd name="T1" fmla="*/ 0 h 17"/>
                <a:gd name="T2" fmla="*/ 0 w 244"/>
                <a:gd name="T3" fmla="*/ 0 h 17"/>
                <a:gd name="T4" fmla="*/ 0 w 244"/>
                <a:gd name="T5" fmla="*/ 17 h 17"/>
                <a:gd name="T6" fmla="*/ 244 w 244"/>
                <a:gd name="T7" fmla="*/ 17 h 17"/>
                <a:gd name="T8" fmla="*/ 244 w 244"/>
                <a:gd name="T9" fmla="*/ 0 h 17"/>
                <a:gd name="T10" fmla="*/ 244 w 244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7"/>
                <a:gd name="T20" fmla="*/ 244 w 24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7">
                  <a:moveTo>
                    <a:pt x="24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44" y="17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26" name="Freeform 61"/>
            <p:cNvSpPr>
              <a:spLocks/>
            </p:cNvSpPr>
            <p:nvPr/>
          </p:nvSpPr>
          <p:spPr bwMode="auto">
            <a:xfrm>
              <a:off x="1117" y="2534"/>
              <a:ext cx="244" cy="17"/>
            </a:xfrm>
            <a:custGeom>
              <a:avLst/>
              <a:gdLst>
                <a:gd name="T0" fmla="*/ 244 w 244"/>
                <a:gd name="T1" fmla="*/ 0 h 17"/>
                <a:gd name="T2" fmla="*/ 0 w 244"/>
                <a:gd name="T3" fmla="*/ 0 h 17"/>
                <a:gd name="T4" fmla="*/ 0 w 244"/>
                <a:gd name="T5" fmla="*/ 17 h 17"/>
                <a:gd name="T6" fmla="*/ 244 w 244"/>
                <a:gd name="T7" fmla="*/ 17 h 17"/>
                <a:gd name="T8" fmla="*/ 244 w 244"/>
                <a:gd name="T9" fmla="*/ 0 h 17"/>
                <a:gd name="T10" fmla="*/ 244 w 244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7"/>
                <a:gd name="T20" fmla="*/ 244 w 24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7">
                  <a:moveTo>
                    <a:pt x="24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44" y="17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27" name="Freeform 62"/>
            <p:cNvSpPr>
              <a:spLocks/>
            </p:cNvSpPr>
            <p:nvPr/>
          </p:nvSpPr>
          <p:spPr bwMode="auto">
            <a:xfrm>
              <a:off x="1212" y="2428"/>
              <a:ext cx="149" cy="17"/>
            </a:xfrm>
            <a:custGeom>
              <a:avLst/>
              <a:gdLst>
                <a:gd name="T0" fmla="*/ 149 w 149"/>
                <a:gd name="T1" fmla="*/ 0 h 17"/>
                <a:gd name="T2" fmla="*/ 0 w 149"/>
                <a:gd name="T3" fmla="*/ 0 h 17"/>
                <a:gd name="T4" fmla="*/ 0 w 149"/>
                <a:gd name="T5" fmla="*/ 17 h 17"/>
                <a:gd name="T6" fmla="*/ 149 w 149"/>
                <a:gd name="T7" fmla="*/ 17 h 17"/>
                <a:gd name="T8" fmla="*/ 149 w 149"/>
                <a:gd name="T9" fmla="*/ 0 h 17"/>
                <a:gd name="T10" fmla="*/ 149 w 14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17"/>
                <a:gd name="T20" fmla="*/ 149 w 14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17">
                  <a:moveTo>
                    <a:pt x="149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149" y="17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28" name="Freeform 63"/>
            <p:cNvSpPr>
              <a:spLocks/>
            </p:cNvSpPr>
            <p:nvPr/>
          </p:nvSpPr>
          <p:spPr bwMode="auto">
            <a:xfrm>
              <a:off x="1212" y="2394"/>
              <a:ext cx="149" cy="17"/>
            </a:xfrm>
            <a:custGeom>
              <a:avLst/>
              <a:gdLst>
                <a:gd name="T0" fmla="*/ 149 w 149"/>
                <a:gd name="T1" fmla="*/ 0 h 17"/>
                <a:gd name="T2" fmla="*/ 0 w 149"/>
                <a:gd name="T3" fmla="*/ 0 h 17"/>
                <a:gd name="T4" fmla="*/ 0 w 149"/>
                <a:gd name="T5" fmla="*/ 17 h 17"/>
                <a:gd name="T6" fmla="*/ 149 w 149"/>
                <a:gd name="T7" fmla="*/ 17 h 17"/>
                <a:gd name="T8" fmla="*/ 149 w 149"/>
                <a:gd name="T9" fmla="*/ 0 h 17"/>
                <a:gd name="T10" fmla="*/ 149 w 14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17"/>
                <a:gd name="T20" fmla="*/ 149 w 14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17">
                  <a:moveTo>
                    <a:pt x="149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149" y="17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29" name="Freeform 64"/>
            <p:cNvSpPr>
              <a:spLocks/>
            </p:cNvSpPr>
            <p:nvPr/>
          </p:nvSpPr>
          <p:spPr bwMode="auto">
            <a:xfrm>
              <a:off x="1212" y="2461"/>
              <a:ext cx="149" cy="17"/>
            </a:xfrm>
            <a:custGeom>
              <a:avLst/>
              <a:gdLst>
                <a:gd name="T0" fmla="*/ 149 w 149"/>
                <a:gd name="T1" fmla="*/ 0 h 17"/>
                <a:gd name="T2" fmla="*/ 0 w 149"/>
                <a:gd name="T3" fmla="*/ 0 h 17"/>
                <a:gd name="T4" fmla="*/ 0 w 149"/>
                <a:gd name="T5" fmla="*/ 17 h 17"/>
                <a:gd name="T6" fmla="*/ 149 w 149"/>
                <a:gd name="T7" fmla="*/ 17 h 17"/>
                <a:gd name="T8" fmla="*/ 149 w 149"/>
                <a:gd name="T9" fmla="*/ 0 h 17"/>
                <a:gd name="T10" fmla="*/ 149 w 14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17"/>
                <a:gd name="T20" fmla="*/ 149 w 14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17">
                  <a:moveTo>
                    <a:pt x="149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149" y="17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34AA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30" name="Freeform 65"/>
            <p:cNvSpPr>
              <a:spLocks/>
            </p:cNvSpPr>
            <p:nvPr/>
          </p:nvSpPr>
          <p:spPr bwMode="auto">
            <a:xfrm>
              <a:off x="1117" y="2394"/>
              <a:ext cx="244" cy="157"/>
            </a:xfrm>
            <a:custGeom>
              <a:avLst/>
              <a:gdLst>
                <a:gd name="T0" fmla="*/ 244 w 244"/>
                <a:gd name="T1" fmla="*/ 157 h 157"/>
                <a:gd name="T2" fmla="*/ 244 w 244"/>
                <a:gd name="T3" fmla="*/ 0 h 157"/>
                <a:gd name="T4" fmla="*/ 0 w 244"/>
                <a:gd name="T5" fmla="*/ 0 h 157"/>
                <a:gd name="T6" fmla="*/ 0 w 244"/>
                <a:gd name="T7" fmla="*/ 157 h 157"/>
                <a:gd name="T8" fmla="*/ 244 w 244"/>
                <a:gd name="T9" fmla="*/ 157 h 157"/>
                <a:gd name="T10" fmla="*/ 244 w 244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7"/>
                <a:gd name="T20" fmla="*/ 244 w 244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7">
                  <a:moveTo>
                    <a:pt x="244" y="157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4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2" name="Group 66"/>
          <p:cNvGrpSpPr>
            <a:grpSpLocks/>
          </p:cNvGrpSpPr>
          <p:nvPr/>
        </p:nvGrpSpPr>
        <p:grpSpPr bwMode="auto">
          <a:xfrm>
            <a:off x="1223963" y="5948363"/>
            <a:ext cx="388937" cy="247650"/>
            <a:chOff x="1593" y="2897"/>
            <a:chExt cx="245" cy="156"/>
          </a:xfrm>
        </p:grpSpPr>
        <p:sp>
          <p:nvSpPr>
            <p:cNvPr id="8405" name="Freeform 67"/>
            <p:cNvSpPr>
              <a:spLocks/>
            </p:cNvSpPr>
            <p:nvPr/>
          </p:nvSpPr>
          <p:spPr bwMode="auto">
            <a:xfrm>
              <a:off x="1593" y="2897"/>
              <a:ext cx="245" cy="156"/>
            </a:xfrm>
            <a:custGeom>
              <a:avLst/>
              <a:gdLst>
                <a:gd name="T0" fmla="*/ 0 w 245"/>
                <a:gd name="T1" fmla="*/ 156 h 156"/>
                <a:gd name="T2" fmla="*/ 0 w 245"/>
                <a:gd name="T3" fmla="*/ 0 h 156"/>
                <a:gd name="T4" fmla="*/ 245 w 245"/>
                <a:gd name="T5" fmla="*/ 0 h 156"/>
                <a:gd name="T6" fmla="*/ 245 w 245"/>
                <a:gd name="T7" fmla="*/ 156 h 156"/>
                <a:gd name="T8" fmla="*/ 0 w 245"/>
                <a:gd name="T9" fmla="*/ 156 h 156"/>
                <a:gd name="T10" fmla="*/ 0 w 245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6"/>
                <a:gd name="T20" fmla="*/ 245 w 24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6">
                  <a:moveTo>
                    <a:pt x="0" y="156"/>
                  </a:moveTo>
                  <a:lnTo>
                    <a:pt x="0" y="0"/>
                  </a:lnTo>
                  <a:lnTo>
                    <a:pt x="245" y="0"/>
                  </a:lnTo>
                  <a:lnTo>
                    <a:pt x="245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06" name="Freeform 68"/>
            <p:cNvSpPr>
              <a:spLocks/>
            </p:cNvSpPr>
            <p:nvPr/>
          </p:nvSpPr>
          <p:spPr bwMode="auto">
            <a:xfrm>
              <a:off x="1593" y="2897"/>
              <a:ext cx="245" cy="156"/>
            </a:xfrm>
            <a:custGeom>
              <a:avLst/>
              <a:gdLst>
                <a:gd name="T0" fmla="*/ 0 w 245"/>
                <a:gd name="T1" fmla="*/ 67 h 156"/>
                <a:gd name="T2" fmla="*/ 114 w 245"/>
                <a:gd name="T3" fmla="*/ 67 h 156"/>
                <a:gd name="T4" fmla="*/ 114 w 245"/>
                <a:gd name="T5" fmla="*/ 0 h 156"/>
                <a:gd name="T6" fmla="*/ 137 w 245"/>
                <a:gd name="T7" fmla="*/ 0 h 156"/>
                <a:gd name="T8" fmla="*/ 137 w 245"/>
                <a:gd name="T9" fmla="*/ 67 h 156"/>
                <a:gd name="T10" fmla="*/ 245 w 245"/>
                <a:gd name="T11" fmla="*/ 67 h 156"/>
                <a:gd name="T12" fmla="*/ 245 w 245"/>
                <a:gd name="T13" fmla="*/ 89 h 156"/>
                <a:gd name="T14" fmla="*/ 137 w 245"/>
                <a:gd name="T15" fmla="*/ 89 h 156"/>
                <a:gd name="T16" fmla="*/ 137 w 245"/>
                <a:gd name="T17" fmla="*/ 156 h 156"/>
                <a:gd name="T18" fmla="*/ 114 w 245"/>
                <a:gd name="T19" fmla="*/ 156 h 156"/>
                <a:gd name="T20" fmla="*/ 114 w 245"/>
                <a:gd name="T21" fmla="*/ 89 h 156"/>
                <a:gd name="T22" fmla="*/ 0 w 245"/>
                <a:gd name="T23" fmla="*/ 89 h 156"/>
                <a:gd name="T24" fmla="*/ 0 w 245"/>
                <a:gd name="T25" fmla="*/ 67 h 156"/>
                <a:gd name="T26" fmla="*/ 0 w 245"/>
                <a:gd name="T27" fmla="*/ 67 h 1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5"/>
                <a:gd name="T43" fmla="*/ 0 h 156"/>
                <a:gd name="T44" fmla="*/ 245 w 245"/>
                <a:gd name="T45" fmla="*/ 156 h 1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5" h="156">
                  <a:moveTo>
                    <a:pt x="0" y="67"/>
                  </a:moveTo>
                  <a:lnTo>
                    <a:pt x="114" y="67"/>
                  </a:lnTo>
                  <a:lnTo>
                    <a:pt x="114" y="0"/>
                  </a:lnTo>
                  <a:lnTo>
                    <a:pt x="137" y="0"/>
                  </a:lnTo>
                  <a:lnTo>
                    <a:pt x="137" y="67"/>
                  </a:lnTo>
                  <a:lnTo>
                    <a:pt x="245" y="67"/>
                  </a:lnTo>
                  <a:lnTo>
                    <a:pt x="245" y="89"/>
                  </a:lnTo>
                  <a:lnTo>
                    <a:pt x="137" y="89"/>
                  </a:lnTo>
                  <a:lnTo>
                    <a:pt x="137" y="156"/>
                  </a:lnTo>
                  <a:lnTo>
                    <a:pt x="114" y="156"/>
                  </a:lnTo>
                  <a:lnTo>
                    <a:pt x="114" y="89"/>
                  </a:lnTo>
                  <a:lnTo>
                    <a:pt x="0" y="8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07" name="Freeform 69"/>
            <p:cNvSpPr>
              <a:spLocks/>
            </p:cNvSpPr>
            <p:nvPr/>
          </p:nvSpPr>
          <p:spPr bwMode="auto">
            <a:xfrm>
              <a:off x="1742" y="2897"/>
              <a:ext cx="66" cy="50"/>
            </a:xfrm>
            <a:custGeom>
              <a:avLst/>
              <a:gdLst>
                <a:gd name="T0" fmla="*/ 0 w 66"/>
                <a:gd name="T1" fmla="*/ 0 h 50"/>
                <a:gd name="T2" fmla="*/ 0 w 66"/>
                <a:gd name="T3" fmla="*/ 50 h 50"/>
                <a:gd name="T4" fmla="*/ 66 w 66"/>
                <a:gd name="T5" fmla="*/ 0 h 50"/>
                <a:gd name="T6" fmla="*/ 0 w 66"/>
                <a:gd name="T7" fmla="*/ 0 h 50"/>
                <a:gd name="T8" fmla="*/ 0 w 66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0"/>
                <a:gd name="T17" fmla="*/ 66 w 66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0">
                  <a:moveTo>
                    <a:pt x="0" y="0"/>
                  </a:moveTo>
                  <a:lnTo>
                    <a:pt x="0" y="50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08" name="Freeform 70"/>
            <p:cNvSpPr>
              <a:spLocks/>
            </p:cNvSpPr>
            <p:nvPr/>
          </p:nvSpPr>
          <p:spPr bwMode="auto">
            <a:xfrm>
              <a:off x="1778" y="2914"/>
              <a:ext cx="60" cy="39"/>
            </a:xfrm>
            <a:custGeom>
              <a:avLst/>
              <a:gdLst>
                <a:gd name="T0" fmla="*/ 0 w 60"/>
                <a:gd name="T1" fmla="*/ 39 h 39"/>
                <a:gd name="T2" fmla="*/ 60 w 60"/>
                <a:gd name="T3" fmla="*/ 39 h 39"/>
                <a:gd name="T4" fmla="*/ 60 w 60"/>
                <a:gd name="T5" fmla="*/ 0 h 39"/>
                <a:gd name="T6" fmla="*/ 0 w 60"/>
                <a:gd name="T7" fmla="*/ 39 h 39"/>
                <a:gd name="T8" fmla="*/ 0 w 60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39"/>
                <a:gd name="T17" fmla="*/ 60 w 6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39">
                  <a:moveTo>
                    <a:pt x="0" y="39"/>
                  </a:moveTo>
                  <a:lnTo>
                    <a:pt x="60" y="39"/>
                  </a:lnTo>
                  <a:lnTo>
                    <a:pt x="60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09" name="Freeform 71"/>
            <p:cNvSpPr>
              <a:spLocks/>
            </p:cNvSpPr>
            <p:nvPr/>
          </p:nvSpPr>
          <p:spPr bwMode="auto">
            <a:xfrm>
              <a:off x="1742" y="2897"/>
              <a:ext cx="96" cy="56"/>
            </a:xfrm>
            <a:custGeom>
              <a:avLst/>
              <a:gdLst>
                <a:gd name="T0" fmla="*/ 0 w 96"/>
                <a:gd name="T1" fmla="*/ 56 h 56"/>
                <a:gd name="T2" fmla="*/ 78 w 96"/>
                <a:gd name="T3" fmla="*/ 0 h 56"/>
                <a:gd name="T4" fmla="*/ 96 w 96"/>
                <a:gd name="T5" fmla="*/ 0 h 56"/>
                <a:gd name="T6" fmla="*/ 18 w 96"/>
                <a:gd name="T7" fmla="*/ 56 h 56"/>
                <a:gd name="T8" fmla="*/ 0 w 96"/>
                <a:gd name="T9" fmla="*/ 56 h 56"/>
                <a:gd name="T10" fmla="*/ 0 w 96"/>
                <a:gd name="T11" fmla="*/ 5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56"/>
                <a:gd name="T20" fmla="*/ 96 w 96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56">
                  <a:moveTo>
                    <a:pt x="0" y="56"/>
                  </a:moveTo>
                  <a:lnTo>
                    <a:pt x="78" y="0"/>
                  </a:lnTo>
                  <a:lnTo>
                    <a:pt x="96" y="0"/>
                  </a:lnTo>
                  <a:lnTo>
                    <a:pt x="18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10" name="Freeform 72"/>
            <p:cNvSpPr>
              <a:spLocks/>
            </p:cNvSpPr>
            <p:nvPr/>
          </p:nvSpPr>
          <p:spPr bwMode="auto">
            <a:xfrm>
              <a:off x="1617" y="2897"/>
              <a:ext cx="78" cy="45"/>
            </a:xfrm>
            <a:custGeom>
              <a:avLst/>
              <a:gdLst>
                <a:gd name="T0" fmla="*/ 78 w 78"/>
                <a:gd name="T1" fmla="*/ 0 h 45"/>
                <a:gd name="T2" fmla="*/ 78 w 78"/>
                <a:gd name="T3" fmla="*/ 45 h 45"/>
                <a:gd name="T4" fmla="*/ 0 w 78"/>
                <a:gd name="T5" fmla="*/ 0 h 45"/>
                <a:gd name="T6" fmla="*/ 78 w 78"/>
                <a:gd name="T7" fmla="*/ 0 h 45"/>
                <a:gd name="T8" fmla="*/ 78 w 78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45"/>
                <a:gd name="T17" fmla="*/ 78 w 78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45">
                  <a:moveTo>
                    <a:pt x="78" y="0"/>
                  </a:moveTo>
                  <a:lnTo>
                    <a:pt x="78" y="45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11" name="Freeform 73"/>
            <p:cNvSpPr>
              <a:spLocks/>
            </p:cNvSpPr>
            <p:nvPr/>
          </p:nvSpPr>
          <p:spPr bwMode="auto">
            <a:xfrm>
              <a:off x="1593" y="2914"/>
              <a:ext cx="60" cy="39"/>
            </a:xfrm>
            <a:custGeom>
              <a:avLst/>
              <a:gdLst>
                <a:gd name="T0" fmla="*/ 60 w 60"/>
                <a:gd name="T1" fmla="*/ 39 h 39"/>
                <a:gd name="T2" fmla="*/ 0 w 60"/>
                <a:gd name="T3" fmla="*/ 39 h 39"/>
                <a:gd name="T4" fmla="*/ 0 w 60"/>
                <a:gd name="T5" fmla="*/ 0 h 39"/>
                <a:gd name="T6" fmla="*/ 60 w 60"/>
                <a:gd name="T7" fmla="*/ 39 h 39"/>
                <a:gd name="T8" fmla="*/ 60 w 60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39"/>
                <a:gd name="T17" fmla="*/ 60 w 6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39">
                  <a:moveTo>
                    <a:pt x="60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60" y="39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12" name="Freeform 74"/>
            <p:cNvSpPr>
              <a:spLocks/>
            </p:cNvSpPr>
            <p:nvPr/>
          </p:nvSpPr>
          <p:spPr bwMode="auto">
            <a:xfrm>
              <a:off x="1593" y="2897"/>
              <a:ext cx="96" cy="56"/>
            </a:xfrm>
            <a:custGeom>
              <a:avLst/>
              <a:gdLst>
                <a:gd name="T0" fmla="*/ 96 w 96"/>
                <a:gd name="T1" fmla="*/ 56 h 56"/>
                <a:gd name="T2" fmla="*/ 0 w 96"/>
                <a:gd name="T3" fmla="*/ 0 h 56"/>
                <a:gd name="T4" fmla="*/ 6 w 96"/>
                <a:gd name="T5" fmla="*/ 11 h 56"/>
                <a:gd name="T6" fmla="*/ 78 w 96"/>
                <a:gd name="T7" fmla="*/ 56 h 56"/>
                <a:gd name="T8" fmla="*/ 96 w 96"/>
                <a:gd name="T9" fmla="*/ 56 h 56"/>
                <a:gd name="T10" fmla="*/ 96 w 96"/>
                <a:gd name="T11" fmla="*/ 5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56"/>
                <a:gd name="T20" fmla="*/ 96 w 96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56">
                  <a:moveTo>
                    <a:pt x="96" y="56"/>
                  </a:moveTo>
                  <a:lnTo>
                    <a:pt x="0" y="0"/>
                  </a:lnTo>
                  <a:lnTo>
                    <a:pt x="6" y="11"/>
                  </a:lnTo>
                  <a:lnTo>
                    <a:pt x="78" y="56"/>
                  </a:lnTo>
                  <a:lnTo>
                    <a:pt x="96" y="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13" name="Freeform 75"/>
            <p:cNvSpPr>
              <a:spLocks/>
            </p:cNvSpPr>
            <p:nvPr/>
          </p:nvSpPr>
          <p:spPr bwMode="auto">
            <a:xfrm>
              <a:off x="1742" y="3009"/>
              <a:ext cx="72" cy="44"/>
            </a:xfrm>
            <a:custGeom>
              <a:avLst/>
              <a:gdLst>
                <a:gd name="T0" fmla="*/ 0 w 72"/>
                <a:gd name="T1" fmla="*/ 44 h 44"/>
                <a:gd name="T2" fmla="*/ 0 w 72"/>
                <a:gd name="T3" fmla="*/ 0 h 44"/>
                <a:gd name="T4" fmla="*/ 72 w 72"/>
                <a:gd name="T5" fmla="*/ 44 h 44"/>
                <a:gd name="T6" fmla="*/ 0 w 72"/>
                <a:gd name="T7" fmla="*/ 44 h 44"/>
                <a:gd name="T8" fmla="*/ 0 w 72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44"/>
                <a:gd name="T17" fmla="*/ 72 w 7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44">
                  <a:moveTo>
                    <a:pt x="0" y="44"/>
                  </a:moveTo>
                  <a:lnTo>
                    <a:pt x="0" y="0"/>
                  </a:lnTo>
                  <a:lnTo>
                    <a:pt x="72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14" name="Freeform 76"/>
            <p:cNvSpPr>
              <a:spLocks/>
            </p:cNvSpPr>
            <p:nvPr/>
          </p:nvSpPr>
          <p:spPr bwMode="auto">
            <a:xfrm>
              <a:off x="1778" y="2998"/>
              <a:ext cx="60" cy="39"/>
            </a:xfrm>
            <a:custGeom>
              <a:avLst/>
              <a:gdLst>
                <a:gd name="T0" fmla="*/ 0 w 60"/>
                <a:gd name="T1" fmla="*/ 0 h 39"/>
                <a:gd name="T2" fmla="*/ 60 w 60"/>
                <a:gd name="T3" fmla="*/ 0 h 39"/>
                <a:gd name="T4" fmla="*/ 60 w 60"/>
                <a:gd name="T5" fmla="*/ 39 h 39"/>
                <a:gd name="T6" fmla="*/ 0 w 60"/>
                <a:gd name="T7" fmla="*/ 0 h 39"/>
                <a:gd name="T8" fmla="*/ 0 w 60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39"/>
                <a:gd name="T17" fmla="*/ 60 w 6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39">
                  <a:moveTo>
                    <a:pt x="0" y="0"/>
                  </a:moveTo>
                  <a:lnTo>
                    <a:pt x="60" y="0"/>
                  </a:lnTo>
                  <a:lnTo>
                    <a:pt x="6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15" name="Freeform 77"/>
            <p:cNvSpPr>
              <a:spLocks/>
            </p:cNvSpPr>
            <p:nvPr/>
          </p:nvSpPr>
          <p:spPr bwMode="auto">
            <a:xfrm>
              <a:off x="1754" y="2998"/>
              <a:ext cx="84" cy="55"/>
            </a:xfrm>
            <a:custGeom>
              <a:avLst/>
              <a:gdLst>
                <a:gd name="T0" fmla="*/ 0 w 84"/>
                <a:gd name="T1" fmla="*/ 0 h 55"/>
                <a:gd name="T2" fmla="*/ 84 w 84"/>
                <a:gd name="T3" fmla="*/ 55 h 55"/>
                <a:gd name="T4" fmla="*/ 84 w 84"/>
                <a:gd name="T5" fmla="*/ 44 h 55"/>
                <a:gd name="T6" fmla="*/ 18 w 84"/>
                <a:gd name="T7" fmla="*/ 0 h 55"/>
                <a:gd name="T8" fmla="*/ 0 w 84"/>
                <a:gd name="T9" fmla="*/ 0 h 55"/>
                <a:gd name="T10" fmla="*/ 0 w 84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55"/>
                <a:gd name="T20" fmla="*/ 84 w 84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55">
                  <a:moveTo>
                    <a:pt x="0" y="0"/>
                  </a:moveTo>
                  <a:lnTo>
                    <a:pt x="84" y="55"/>
                  </a:lnTo>
                  <a:lnTo>
                    <a:pt x="84" y="44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16" name="Freeform 78"/>
            <p:cNvSpPr>
              <a:spLocks/>
            </p:cNvSpPr>
            <p:nvPr/>
          </p:nvSpPr>
          <p:spPr bwMode="auto">
            <a:xfrm>
              <a:off x="1623" y="3003"/>
              <a:ext cx="72" cy="50"/>
            </a:xfrm>
            <a:custGeom>
              <a:avLst/>
              <a:gdLst>
                <a:gd name="T0" fmla="*/ 72 w 72"/>
                <a:gd name="T1" fmla="*/ 50 h 50"/>
                <a:gd name="T2" fmla="*/ 72 w 72"/>
                <a:gd name="T3" fmla="*/ 0 h 50"/>
                <a:gd name="T4" fmla="*/ 0 w 72"/>
                <a:gd name="T5" fmla="*/ 50 h 50"/>
                <a:gd name="T6" fmla="*/ 72 w 72"/>
                <a:gd name="T7" fmla="*/ 50 h 50"/>
                <a:gd name="T8" fmla="*/ 72 w 72"/>
                <a:gd name="T9" fmla="*/ 5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50"/>
                <a:gd name="T17" fmla="*/ 72 w 72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50">
                  <a:moveTo>
                    <a:pt x="72" y="50"/>
                  </a:moveTo>
                  <a:lnTo>
                    <a:pt x="72" y="0"/>
                  </a:lnTo>
                  <a:lnTo>
                    <a:pt x="0" y="50"/>
                  </a:lnTo>
                  <a:lnTo>
                    <a:pt x="72" y="5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17" name="Freeform 79"/>
            <p:cNvSpPr>
              <a:spLocks/>
            </p:cNvSpPr>
            <p:nvPr/>
          </p:nvSpPr>
          <p:spPr bwMode="auto">
            <a:xfrm>
              <a:off x="1593" y="2998"/>
              <a:ext cx="54" cy="39"/>
            </a:xfrm>
            <a:custGeom>
              <a:avLst/>
              <a:gdLst>
                <a:gd name="T0" fmla="*/ 54 w 54"/>
                <a:gd name="T1" fmla="*/ 0 h 39"/>
                <a:gd name="T2" fmla="*/ 0 w 54"/>
                <a:gd name="T3" fmla="*/ 0 h 39"/>
                <a:gd name="T4" fmla="*/ 0 w 54"/>
                <a:gd name="T5" fmla="*/ 39 h 39"/>
                <a:gd name="T6" fmla="*/ 54 w 54"/>
                <a:gd name="T7" fmla="*/ 0 h 39"/>
                <a:gd name="T8" fmla="*/ 54 w 54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9"/>
                <a:gd name="T17" fmla="*/ 54 w 54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9">
                  <a:moveTo>
                    <a:pt x="54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18" name="Freeform 80"/>
            <p:cNvSpPr>
              <a:spLocks/>
            </p:cNvSpPr>
            <p:nvPr/>
          </p:nvSpPr>
          <p:spPr bwMode="auto">
            <a:xfrm>
              <a:off x="1599" y="2998"/>
              <a:ext cx="96" cy="55"/>
            </a:xfrm>
            <a:custGeom>
              <a:avLst/>
              <a:gdLst>
                <a:gd name="T0" fmla="*/ 96 w 96"/>
                <a:gd name="T1" fmla="*/ 0 h 55"/>
                <a:gd name="T2" fmla="*/ 18 w 96"/>
                <a:gd name="T3" fmla="*/ 55 h 55"/>
                <a:gd name="T4" fmla="*/ 0 w 96"/>
                <a:gd name="T5" fmla="*/ 55 h 55"/>
                <a:gd name="T6" fmla="*/ 78 w 96"/>
                <a:gd name="T7" fmla="*/ 0 h 55"/>
                <a:gd name="T8" fmla="*/ 96 w 96"/>
                <a:gd name="T9" fmla="*/ 0 h 55"/>
                <a:gd name="T10" fmla="*/ 96 w 96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55"/>
                <a:gd name="T20" fmla="*/ 96 w 96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55">
                  <a:moveTo>
                    <a:pt x="96" y="0"/>
                  </a:moveTo>
                  <a:lnTo>
                    <a:pt x="18" y="55"/>
                  </a:lnTo>
                  <a:lnTo>
                    <a:pt x="0" y="55"/>
                  </a:lnTo>
                  <a:lnTo>
                    <a:pt x="78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19" name="Freeform 81"/>
            <p:cNvSpPr>
              <a:spLocks/>
            </p:cNvSpPr>
            <p:nvPr/>
          </p:nvSpPr>
          <p:spPr bwMode="auto">
            <a:xfrm>
              <a:off x="1593" y="2897"/>
              <a:ext cx="245" cy="156"/>
            </a:xfrm>
            <a:custGeom>
              <a:avLst/>
              <a:gdLst>
                <a:gd name="T0" fmla="*/ 245 w 245"/>
                <a:gd name="T1" fmla="*/ 156 h 156"/>
                <a:gd name="T2" fmla="*/ 245 w 245"/>
                <a:gd name="T3" fmla="*/ 0 h 156"/>
                <a:gd name="T4" fmla="*/ 0 w 245"/>
                <a:gd name="T5" fmla="*/ 0 h 156"/>
                <a:gd name="T6" fmla="*/ 0 w 245"/>
                <a:gd name="T7" fmla="*/ 156 h 156"/>
                <a:gd name="T8" fmla="*/ 245 w 245"/>
                <a:gd name="T9" fmla="*/ 156 h 156"/>
                <a:gd name="T10" fmla="*/ 245 w 245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6"/>
                <a:gd name="T20" fmla="*/ 245 w 24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6">
                  <a:moveTo>
                    <a:pt x="245" y="156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5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3" name="Group 82"/>
          <p:cNvGrpSpPr>
            <a:grpSpLocks/>
          </p:cNvGrpSpPr>
          <p:nvPr/>
        </p:nvGrpSpPr>
        <p:grpSpPr bwMode="auto">
          <a:xfrm>
            <a:off x="3240088" y="5354638"/>
            <a:ext cx="390525" cy="249237"/>
            <a:chOff x="1780" y="2004"/>
            <a:chExt cx="245" cy="157"/>
          </a:xfrm>
        </p:grpSpPr>
        <p:sp>
          <p:nvSpPr>
            <p:cNvPr id="8402" name="Freeform 83"/>
            <p:cNvSpPr>
              <a:spLocks/>
            </p:cNvSpPr>
            <p:nvPr/>
          </p:nvSpPr>
          <p:spPr bwMode="auto">
            <a:xfrm>
              <a:off x="1780" y="2004"/>
              <a:ext cx="245" cy="157"/>
            </a:xfrm>
            <a:custGeom>
              <a:avLst/>
              <a:gdLst>
                <a:gd name="T0" fmla="*/ 4919 w 239"/>
                <a:gd name="T1" fmla="*/ 17674 h 151"/>
                <a:gd name="T2" fmla="*/ 4919 w 239"/>
                <a:gd name="T3" fmla="*/ 0 h 151"/>
                <a:gd name="T4" fmla="*/ 0 w 239"/>
                <a:gd name="T5" fmla="*/ 0 h 151"/>
                <a:gd name="T6" fmla="*/ 0 w 239"/>
                <a:gd name="T7" fmla="*/ 17674 h 151"/>
                <a:gd name="T8" fmla="*/ 4919 w 239"/>
                <a:gd name="T9" fmla="*/ 17674 h 151"/>
                <a:gd name="T10" fmla="*/ 4919 w 239"/>
                <a:gd name="T11" fmla="*/ 17674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9"/>
                <a:gd name="T19" fmla="*/ 0 h 151"/>
                <a:gd name="T20" fmla="*/ 239 w 239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9" h="151">
                  <a:moveTo>
                    <a:pt x="239" y="151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39" y="1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03" name="Freeform 84"/>
            <p:cNvSpPr>
              <a:spLocks/>
            </p:cNvSpPr>
            <p:nvPr/>
          </p:nvSpPr>
          <p:spPr bwMode="auto">
            <a:xfrm>
              <a:off x="1846" y="2027"/>
              <a:ext cx="119" cy="117"/>
            </a:xfrm>
            <a:custGeom>
              <a:avLst/>
              <a:gdLst>
                <a:gd name="T0" fmla="*/ 77 w 119"/>
                <a:gd name="T1" fmla="*/ 78 h 117"/>
                <a:gd name="T2" fmla="*/ 119 w 119"/>
                <a:gd name="T3" fmla="*/ 78 h 117"/>
                <a:gd name="T4" fmla="*/ 119 w 119"/>
                <a:gd name="T5" fmla="*/ 44 h 117"/>
                <a:gd name="T6" fmla="*/ 77 w 119"/>
                <a:gd name="T7" fmla="*/ 44 h 117"/>
                <a:gd name="T8" fmla="*/ 77 w 119"/>
                <a:gd name="T9" fmla="*/ 0 h 117"/>
                <a:gd name="T10" fmla="*/ 42 w 119"/>
                <a:gd name="T11" fmla="*/ 0 h 117"/>
                <a:gd name="T12" fmla="*/ 42 w 119"/>
                <a:gd name="T13" fmla="*/ 44 h 117"/>
                <a:gd name="T14" fmla="*/ 0 w 119"/>
                <a:gd name="T15" fmla="*/ 44 h 117"/>
                <a:gd name="T16" fmla="*/ 0 w 119"/>
                <a:gd name="T17" fmla="*/ 78 h 117"/>
                <a:gd name="T18" fmla="*/ 42 w 119"/>
                <a:gd name="T19" fmla="*/ 78 h 117"/>
                <a:gd name="T20" fmla="*/ 42 w 119"/>
                <a:gd name="T21" fmla="*/ 117 h 117"/>
                <a:gd name="T22" fmla="*/ 77 w 119"/>
                <a:gd name="T23" fmla="*/ 117 h 117"/>
                <a:gd name="T24" fmla="*/ 77 w 119"/>
                <a:gd name="T25" fmla="*/ 78 h 117"/>
                <a:gd name="T26" fmla="*/ 77 w 119"/>
                <a:gd name="T27" fmla="*/ 78 h 1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"/>
                <a:gd name="T43" fmla="*/ 0 h 117"/>
                <a:gd name="T44" fmla="*/ 119 w 119"/>
                <a:gd name="T45" fmla="*/ 117 h 1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" h="117">
                  <a:moveTo>
                    <a:pt x="77" y="78"/>
                  </a:moveTo>
                  <a:lnTo>
                    <a:pt x="119" y="78"/>
                  </a:lnTo>
                  <a:lnTo>
                    <a:pt x="119" y="44"/>
                  </a:lnTo>
                  <a:lnTo>
                    <a:pt x="77" y="44"/>
                  </a:lnTo>
                  <a:lnTo>
                    <a:pt x="77" y="0"/>
                  </a:lnTo>
                  <a:lnTo>
                    <a:pt x="42" y="0"/>
                  </a:lnTo>
                  <a:lnTo>
                    <a:pt x="42" y="44"/>
                  </a:lnTo>
                  <a:lnTo>
                    <a:pt x="0" y="44"/>
                  </a:lnTo>
                  <a:lnTo>
                    <a:pt x="0" y="78"/>
                  </a:lnTo>
                  <a:lnTo>
                    <a:pt x="42" y="78"/>
                  </a:lnTo>
                  <a:lnTo>
                    <a:pt x="42" y="117"/>
                  </a:lnTo>
                  <a:lnTo>
                    <a:pt x="77" y="117"/>
                  </a:lnTo>
                  <a:lnTo>
                    <a:pt x="77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04" name="Freeform 85"/>
            <p:cNvSpPr>
              <a:spLocks/>
            </p:cNvSpPr>
            <p:nvPr/>
          </p:nvSpPr>
          <p:spPr bwMode="auto">
            <a:xfrm>
              <a:off x="1780" y="2004"/>
              <a:ext cx="245" cy="157"/>
            </a:xfrm>
            <a:custGeom>
              <a:avLst/>
              <a:gdLst>
                <a:gd name="T0" fmla="*/ 245 w 245"/>
                <a:gd name="T1" fmla="*/ 157 h 157"/>
                <a:gd name="T2" fmla="*/ 245 w 245"/>
                <a:gd name="T3" fmla="*/ 0 h 157"/>
                <a:gd name="T4" fmla="*/ 0 w 245"/>
                <a:gd name="T5" fmla="*/ 0 h 157"/>
                <a:gd name="T6" fmla="*/ 0 w 245"/>
                <a:gd name="T7" fmla="*/ 157 h 157"/>
                <a:gd name="T8" fmla="*/ 245 w 245"/>
                <a:gd name="T9" fmla="*/ 157 h 157"/>
                <a:gd name="T10" fmla="*/ 245 w 245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7"/>
                <a:gd name="T20" fmla="*/ 245 w 24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7">
                  <a:moveTo>
                    <a:pt x="245" y="157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5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4" name="Group 86"/>
          <p:cNvGrpSpPr>
            <a:grpSpLocks/>
          </p:cNvGrpSpPr>
          <p:nvPr/>
        </p:nvGrpSpPr>
        <p:grpSpPr bwMode="auto">
          <a:xfrm>
            <a:off x="2190750" y="5354638"/>
            <a:ext cx="387350" cy="247650"/>
            <a:chOff x="1593" y="2143"/>
            <a:chExt cx="245" cy="156"/>
          </a:xfrm>
        </p:grpSpPr>
        <p:sp>
          <p:nvSpPr>
            <p:cNvPr id="8396" name="Freeform 87"/>
            <p:cNvSpPr>
              <a:spLocks/>
            </p:cNvSpPr>
            <p:nvPr/>
          </p:nvSpPr>
          <p:spPr bwMode="auto">
            <a:xfrm>
              <a:off x="1593" y="2143"/>
              <a:ext cx="245" cy="156"/>
            </a:xfrm>
            <a:custGeom>
              <a:avLst/>
              <a:gdLst>
                <a:gd name="T0" fmla="*/ 245 w 245"/>
                <a:gd name="T1" fmla="*/ 156 h 156"/>
                <a:gd name="T2" fmla="*/ 245 w 245"/>
                <a:gd name="T3" fmla="*/ 0 h 156"/>
                <a:gd name="T4" fmla="*/ 0 w 245"/>
                <a:gd name="T5" fmla="*/ 0 h 156"/>
                <a:gd name="T6" fmla="*/ 0 w 245"/>
                <a:gd name="T7" fmla="*/ 156 h 156"/>
                <a:gd name="T8" fmla="*/ 245 w 245"/>
                <a:gd name="T9" fmla="*/ 156 h 156"/>
                <a:gd name="T10" fmla="*/ 245 w 245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6"/>
                <a:gd name="T20" fmla="*/ 245 w 24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6">
                  <a:moveTo>
                    <a:pt x="245" y="156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5" y="15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97" name="Freeform 88"/>
            <p:cNvSpPr>
              <a:spLocks/>
            </p:cNvSpPr>
            <p:nvPr/>
          </p:nvSpPr>
          <p:spPr bwMode="auto">
            <a:xfrm>
              <a:off x="1593" y="2143"/>
              <a:ext cx="66" cy="67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0 h 67"/>
                <a:gd name="T4" fmla="*/ 0 w 66"/>
                <a:gd name="T5" fmla="*/ 67 h 67"/>
                <a:gd name="T6" fmla="*/ 66 w 66"/>
                <a:gd name="T7" fmla="*/ 67 h 67"/>
                <a:gd name="T8" fmla="*/ 66 w 66"/>
                <a:gd name="T9" fmla="*/ 0 h 67"/>
                <a:gd name="T10" fmla="*/ 66 w 66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67"/>
                <a:gd name="T20" fmla="*/ 66 w 66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67">
                  <a:moveTo>
                    <a:pt x="66" y="0"/>
                  </a:moveTo>
                  <a:lnTo>
                    <a:pt x="0" y="0"/>
                  </a:lnTo>
                  <a:lnTo>
                    <a:pt x="0" y="67"/>
                  </a:lnTo>
                  <a:lnTo>
                    <a:pt x="66" y="6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98" name="Freeform 89"/>
            <p:cNvSpPr>
              <a:spLocks/>
            </p:cNvSpPr>
            <p:nvPr/>
          </p:nvSpPr>
          <p:spPr bwMode="auto">
            <a:xfrm>
              <a:off x="1593" y="2238"/>
              <a:ext cx="66" cy="61"/>
            </a:xfrm>
            <a:custGeom>
              <a:avLst/>
              <a:gdLst>
                <a:gd name="T0" fmla="*/ 0 w 66"/>
                <a:gd name="T1" fmla="*/ 0 h 61"/>
                <a:gd name="T2" fmla="*/ 0 w 66"/>
                <a:gd name="T3" fmla="*/ 61 h 61"/>
                <a:gd name="T4" fmla="*/ 66 w 66"/>
                <a:gd name="T5" fmla="*/ 61 h 61"/>
                <a:gd name="T6" fmla="*/ 66 w 66"/>
                <a:gd name="T7" fmla="*/ 0 h 61"/>
                <a:gd name="T8" fmla="*/ 0 w 66"/>
                <a:gd name="T9" fmla="*/ 0 h 61"/>
                <a:gd name="T10" fmla="*/ 0 w 66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61"/>
                <a:gd name="T20" fmla="*/ 66 w 66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61">
                  <a:moveTo>
                    <a:pt x="0" y="0"/>
                  </a:moveTo>
                  <a:lnTo>
                    <a:pt x="0" y="61"/>
                  </a:lnTo>
                  <a:lnTo>
                    <a:pt x="66" y="61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99" name="Freeform 90"/>
            <p:cNvSpPr>
              <a:spLocks/>
            </p:cNvSpPr>
            <p:nvPr/>
          </p:nvSpPr>
          <p:spPr bwMode="auto">
            <a:xfrm>
              <a:off x="1689" y="2238"/>
              <a:ext cx="149" cy="61"/>
            </a:xfrm>
            <a:custGeom>
              <a:avLst/>
              <a:gdLst>
                <a:gd name="T0" fmla="*/ 0 w 149"/>
                <a:gd name="T1" fmla="*/ 61 h 61"/>
                <a:gd name="T2" fmla="*/ 149 w 149"/>
                <a:gd name="T3" fmla="*/ 61 h 61"/>
                <a:gd name="T4" fmla="*/ 149 w 149"/>
                <a:gd name="T5" fmla="*/ 0 h 61"/>
                <a:gd name="T6" fmla="*/ 0 w 149"/>
                <a:gd name="T7" fmla="*/ 0 h 61"/>
                <a:gd name="T8" fmla="*/ 0 w 149"/>
                <a:gd name="T9" fmla="*/ 61 h 61"/>
                <a:gd name="T10" fmla="*/ 0 w 149"/>
                <a:gd name="T11" fmla="*/ 6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61"/>
                <a:gd name="T20" fmla="*/ 149 w 149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61">
                  <a:moveTo>
                    <a:pt x="0" y="61"/>
                  </a:moveTo>
                  <a:lnTo>
                    <a:pt x="149" y="61"/>
                  </a:lnTo>
                  <a:lnTo>
                    <a:pt x="149" y="0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00" name="Freeform 91"/>
            <p:cNvSpPr>
              <a:spLocks/>
            </p:cNvSpPr>
            <p:nvPr/>
          </p:nvSpPr>
          <p:spPr bwMode="auto">
            <a:xfrm>
              <a:off x="1689" y="2143"/>
              <a:ext cx="149" cy="67"/>
            </a:xfrm>
            <a:custGeom>
              <a:avLst/>
              <a:gdLst>
                <a:gd name="T0" fmla="*/ 0 w 149"/>
                <a:gd name="T1" fmla="*/ 0 h 67"/>
                <a:gd name="T2" fmla="*/ 0 w 149"/>
                <a:gd name="T3" fmla="*/ 67 h 67"/>
                <a:gd name="T4" fmla="*/ 149 w 149"/>
                <a:gd name="T5" fmla="*/ 67 h 67"/>
                <a:gd name="T6" fmla="*/ 149 w 149"/>
                <a:gd name="T7" fmla="*/ 0 h 67"/>
                <a:gd name="T8" fmla="*/ 0 w 149"/>
                <a:gd name="T9" fmla="*/ 0 h 67"/>
                <a:gd name="T10" fmla="*/ 0 w 149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67"/>
                <a:gd name="T20" fmla="*/ 149 w 149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67">
                  <a:moveTo>
                    <a:pt x="0" y="0"/>
                  </a:moveTo>
                  <a:lnTo>
                    <a:pt x="0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01" name="Freeform 92"/>
            <p:cNvSpPr>
              <a:spLocks/>
            </p:cNvSpPr>
            <p:nvPr/>
          </p:nvSpPr>
          <p:spPr bwMode="auto">
            <a:xfrm>
              <a:off x="1593" y="2143"/>
              <a:ext cx="245" cy="156"/>
            </a:xfrm>
            <a:custGeom>
              <a:avLst/>
              <a:gdLst>
                <a:gd name="T0" fmla="*/ 245 w 245"/>
                <a:gd name="T1" fmla="*/ 156 h 156"/>
                <a:gd name="T2" fmla="*/ 245 w 245"/>
                <a:gd name="T3" fmla="*/ 0 h 156"/>
                <a:gd name="T4" fmla="*/ 0 w 245"/>
                <a:gd name="T5" fmla="*/ 0 h 156"/>
                <a:gd name="T6" fmla="*/ 0 w 245"/>
                <a:gd name="T7" fmla="*/ 156 h 156"/>
                <a:gd name="T8" fmla="*/ 245 w 245"/>
                <a:gd name="T9" fmla="*/ 156 h 156"/>
                <a:gd name="T10" fmla="*/ 245 w 245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6"/>
                <a:gd name="T20" fmla="*/ 245 w 24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6">
                  <a:moveTo>
                    <a:pt x="245" y="156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5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5" name="Group 93"/>
          <p:cNvGrpSpPr>
            <a:grpSpLocks/>
          </p:cNvGrpSpPr>
          <p:nvPr/>
        </p:nvGrpSpPr>
        <p:grpSpPr bwMode="auto">
          <a:xfrm>
            <a:off x="1223963" y="5354638"/>
            <a:ext cx="388937" cy="249237"/>
            <a:chOff x="1593" y="1897"/>
            <a:chExt cx="245" cy="157"/>
          </a:xfrm>
        </p:grpSpPr>
        <p:sp>
          <p:nvSpPr>
            <p:cNvPr id="8392" name="Freeform 94"/>
            <p:cNvSpPr>
              <a:spLocks/>
            </p:cNvSpPr>
            <p:nvPr/>
          </p:nvSpPr>
          <p:spPr bwMode="auto">
            <a:xfrm>
              <a:off x="1593" y="1897"/>
              <a:ext cx="245" cy="157"/>
            </a:xfrm>
            <a:custGeom>
              <a:avLst/>
              <a:gdLst>
                <a:gd name="T0" fmla="*/ 245 w 245"/>
                <a:gd name="T1" fmla="*/ 157 h 157"/>
                <a:gd name="T2" fmla="*/ 245 w 245"/>
                <a:gd name="T3" fmla="*/ 0 h 157"/>
                <a:gd name="T4" fmla="*/ 0 w 245"/>
                <a:gd name="T5" fmla="*/ 0 h 157"/>
                <a:gd name="T6" fmla="*/ 0 w 245"/>
                <a:gd name="T7" fmla="*/ 157 h 157"/>
                <a:gd name="T8" fmla="*/ 245 w 245"/>
                <a:gd name="T9" fmla="*/ 157 h 157"/>
                <a:gd name="T10" fmla="*/ 245 w 245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7"/>
                <a:gd name="T20" fmla="*/ 245 w 24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7">
                  <a:moveTo>
                    <a:pt x="245" y="157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5" y="157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93" name="Freeform 95"/>
            <p:cNvSpPr>
              <a:spLocks/>
            </p:cNvSpPr>
            <p:nvPr/>
          </p:nvSpPr>
          <p:spPr bwMode="auto">
            <a:xfrm>
              <a:off x="1593" y="1897"/>
              <a:ext cx="245" cy="45"/>
            </a:xfrm>
            <a:custGeom>
              <a:avLst/>
              <a:gdLst>
                <a:gd name="T0" fmla="*/ 245 w 245"/>
                <a:gd name="T1" fmla="*/ 45 h 45"/>
                <a:gd name="T2" fmla="*/ 245 w 245"/>
                <a:gd name="T3" fmla="*/ 0 h 45"/>
                <a:gd name="T4" fmla="*/ 0 w 245"/>
                <a:gd name="T5" fmla="*/ 0 h 45"/>
                <a:gd name="T6" fmla="*/ 0 w 245"/>
                <a:gd name="T7" fmla="*/ 45 h 45"/>
                <a:gd name="T8" fmla="*/ 245 w 245"/>
                <a:gd name="T9" fmla="*/ 45 h 45"/>
                <a:gd name="T10" fmla="*/ 245 w 245"/>
                <a:gd name="T11" fmla="*/ 45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45"/>
                <a:gd name="T20" fmla="*/ 245 w 24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45">
                  <a:moveTo>
                    <a:pt x="245" y="45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245" y="4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94" name="Freeform 96"/>
            <p:cNvSpPr>
              <a:spLocks/>
            </p:cNvSpPr>
            <p:nvPr/>
          </p:nvSpPr>
          <p:spPr bwMode="auto">
            <a:xfrm>
              <a:off x="1593" y="2003"/>
              <a:ext cx="245" cy="51"/>
            </a:xfrm>
            <a:custGeom>
              <a:avLst/>
              <a:gdLst>
                <a:gd name="T0" fmla="*/ 245 w 245"/>
                <a:gd name="T1" fmla="*/ 51 h 51"/>
                <a:gd name="T2" fmla="*/ 245 w 245"/>
                <a:gd name="T3" fmla="*/ 0 h 51"/>
                <a:gd name="T4" fmla="*/ 0 w 245"/>
                <a:gd name="T5" fmla="*/ 0 h 51"/>
                <a:gd name="T6" fmla="*/ 0 w 245"/>
                <a:gd name="T7" fmla="*/ 51 h 51"/>
                <a:gd name="T8" fmla="*/ 245 w 245"/>
                <a:gd name="T9" fmla="*/ 51 h 51"/>
                <a:gd name="T10" fmla="*/ 245 w 245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51"/>
                <a:gd name="T20" fmla="*/ 245 w 245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51">
                  <a:moveTo>
                    <a:pt x="245" y="51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45" y="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95" name="Freeform 97"/>
            <p:cNvSpPr>
              <a:spLocks/>
            </p:cNvSpPr>
            <p:nvPr/>
          </p:nvSpPr>
          <p:spPr bwMode="auto">
            <a:xfrm>
              <a:off x="1593" y="1897"/>
              <a:ext cx="245" cy="157"/>
            </a:xfrm>
            <a:custGeom>
              <a:avLst/>
              <a:gdLst>
                <a:gd name="T0" fmla="*/ 245 w 245"/>
                <a:gd name="T1" fmla="*/ 157 h 157"/>
                <a:gd name="T2" fmla="*/ 245 w 245"/>
                <a:gd name="T3" fmla="*/ 0 h 157"/>
                <a:gd name="T4" fmla="*/ 0 w 245"/>
                <a:gd name="T5" fmla="*/ 0 h 157"/>
                <a:gd name="T6" fmla="*/ 0 w 245"/>
                <a:gd name="T7" fmla="*/ 157 h 157"/>
                <a:gd name="T8" fmla="*/ 245 w 245"/>
                <a:gd name="T9" fmla="*/ 157 h 157"/>
                <a:gd name="T10" fmla="*/ 245 w 245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7"/>
                <a:gd name="T20" fmla="*/ 245 w 24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7">
                  <a:moveTo>
                    <a:pt x="245" y="157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5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6" name="Group 98"/>
          <p:cNvGrpSpPr>
            <a:grpSpLocks/>
          </p:cNvGrpSpPr>
          <p:nvPr/>
        </p:nvGrpSpPr>
        <p:grpSpPr bwMode="auto">
          <a:xfrm>
            <a:off x="1223963" y="4708525"/>
            <a:ext cx="388937" cy="247650"/>
            <a:chOff x="1779" y="1164"/>
            <a:chExt cx="245" cy="156"/>
          </a:xfrm>
        </p:grpSpPr>
        <p:sp>
          <p:nvSpPr>
            <p:cNvPr id="8343" name="Freeform 99"/>
            <p:cNvSpPr>
              <a:spLocks/>
            </p:cNvSpPr>
            <p:nvPr/>
          </p:nvSpPr>
          <p:spPr bwMode="auto">
            <a:xfrm>
              <a:off x="1779" y="1164"/>
              <a:ext cx="102" cy="156"/>
            </a:xfrm>
            <a:custGeom>
              <a:avLst/>
              <a:gdLst>
                <a:gd name="T0" fmla="*/ 156307 w 96"/>
                <a:gd name="T1" fmla="*/ 156 h 156"/>
                <a:gd name="T2" fmla="*/ 0 w 96"/>
                <a:gd name="T3" fmla="*/ 156 h 156"/>
                <a:gd name="T4" fmla="*/ 0 w 96"/>
                <a:gd name="T5" fmla="*/ 0 h 156"/>
                <a:gd name="T6" fmla="*/ 156307 w 96"/>
                <a:gd name="T7" fmla="*/ 0 h 156"/>
                <a:gd name="T8" fmla="*/ 156307 w 96"/>
                <a:gd name="T9" fmla="*/ 156 h 156"/>
                <a:gd name="T10" fmla="*/ 156307 w 96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156"/>
                <a:gd name="T20" fmla="*/ 96 w 96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156">
                  <a:moveTo>
                    <a:pt x="96" y="156"/>
                  </a:moveTo>
                  <a:lnTo>
                    <a:pt x="0" y="156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156"/>
                  </a:lnTo>
                  <a:close/>
                </a:path>
              </a:pathLst>
            </a:custGeom>
            <a:solidFill>
              <a:srgbClr val="1386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44" name="Freeform 100"/>
            <p:cNvSpPr>
              <a:spLocks/>
            </p:cNvSpPr>
            <p:nvPr/>
          </p:nvSpPr>
          <p:spPr bwMode="auto">
            <a:xfrm>
              <a:off x="1881" y="1164"/>
              <a:ext cx="143" cy="156"/>
            </a:xfrm>
            <a:custGeom>
              <a:avLst/>
              <a:gdLst>
                <a:gd name="T0" fmla="*/ 143 w 143"/>
                <a:gd name="T1" fmla="*/ 156 h 156"/>
                <a:gd name="T2" fmla="*/ 0 w 143"/>
                <a:gd name="T3" fmla="*/ 156 h 156"/>
                <a:gd name="T4" fmla="*/ 0 w 143"/>
                <a:gd name="T5" fmla="*/ 0 h 156"/>
                <a:gd name="T6" fmla="*/ 143 w 143"/>
                <a:gd name="T7" fmla="*/ 0 h 156"/>
                <a:gd name="T8" fmla="*/ 143 w 143"/>
                <a:gd name="T9" fmla="*/ 156 h 156"/>
                <a:gd name="T10" fmla="*/ 143 w 143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56"/>
                <a:gd name="T20" fmla="*/ 143 w 143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56">
                  <a:moveTo>
                    <a:pt x="143" y="156"/>
                  </a:moveTo>
                  <a:lnTo>
                    <a:pt x="0" y="156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156"/>
                  </a:lnTo>
                  <a:close/>
                </a:path>
              </a:pathLst>
            </a:custGeom>
            <a:solidFill>
              <a:srgbClr val="FF17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45" name="Freeform 101"/>
            <p:cNvSpPr>
              <a:spLocks/>
            </p:cNvSpPr>
            <p:nvPr/>
          </p:nvSpPr>
          <p:spPr bwMode="auto">
            <a:xfrm>
              <a:off x="1875" y="1197"/>
              <a:ext cx="12" cy="90"/>
            </a:xfrm>
            <a:custGeom>
              <a:avLst/>
              <a:gdLst>
                <a:gd name="T0" fmla="*/ 12 w 12"/>
                <a:gd name="T1" fmla="*/ 90 h 90"/>
                <a:gd name="T2" fmla="*/ 0 w 12"/>
                <a:gd name="T3" fmla="*/ 90 h 90"/>
                <a:gd name="T4" fmla="*/ 0 w 12"/>
                <a:gd name="T5" fmla="*/ 0 h 90"/>
                <a:gd name="T6" fmla="*/ 12 w 12"/>
                <a:gd name="T7" fmla="*/ 0 h 90"/>
                <a:gd name="T8" fmla="*/ 12 w 12"/>
                <a:gd name="T9" fmla="*/ 90 h 90"/>
                <a:gd name="T10" fmla="*/ 12 w 12"/>
                <a:gd name="T11" fmla="*/ 9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90"/>
                <a:gd name="T20" fmla="*/ 12 w 12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90">
                  <a:moveTo>
                    <a:pt x="12" y="9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9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46" name="Freeform 102"/>
            <p:cNvSpPr>
              <a:spLocks/>
            </p:cNvSpPr>
            <p:nvPr/>
          </p:nvSpPr>
          <p:spPr bwMode="auto">
            <a:xfrm>
              <a:off x="1875" y="1197"/>
              <a:ext cx="12" cy="90"/>
            </a:xfrm>
            <a:custGeom>
              <a:avLst/>
              <a:gdLst>
                <a:gd name="T0" fmla="*/ 12 w 12"/>
                <a:gd name="T1" fmla="*/ 90 h 90"/>
                <a:gd name="T2" fmla="*/ 0 w 12"/>
                <a:gd name="T3" fmla="*/ 90 h 90"/>
                <a:gd name="T4" fmla="*/ 0 w 12"/>
                <a:gd name="T5" fmla="*/ 0 h 90"/>
                <a:gd name="T6" fmla="*/ 12 w 12"/>
                <a:gd name="T7" fmla="*/ 0 h 90"/>
                <a:gd name="T8" fmla="*/ 12 w 12"/>
                <a:gd name="T9" fmla="*/ 90 h 90"/>
                <a:gd name="T10" fmla="*/ 12 w 12"/>
                <a:gd name="T11" fmla="*/ 9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90"/>
                <a:gd name="T20" fmla="*/ 12 w 12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90">
                  <a:moveTo>
                    <a:pt x="12" y="9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9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47" name="Freeform 103"/>
            <p:cNvSpPr>
              <a:spLocks/>
            </p:cNvSpPr>
            <p:nvPr/>
          </p:nvSpPr>
          <p:spPr bwMode="auto">
            <a:xfrm>
              <a:off x="1839" y="1220"/>
              <a:ext cx="48" cy="22"/>
            </a:xfrm>
            <a:custGeom>
              <a:avLst/>
              <a:gdLst>
                <a:gd name="T0" fmla="*/ 42 w 48"/>
                <a:gd name="T1" fmla="*/ 22 h 22"/>
                <a:gd name="T2" fmla="*/ 0 w 48"/>
                <a:gd name="T3" fmla="*/ 5 h 22"/>
                <a:gd name="T4" fmla="*/ 6 w 48"/>
                <a:gd name="T5" fmla="*/ 0 h 22"/>
                <a:gd name="T6" fmla="*/ 48 w 48"/>
                <a:gd name="T7" fmla="*/ 16 h 22"/>
                <a:gd name="T8" fmla="*/ 42 w 48"/>
                <a:gd name="T9" fmla="*/ 22 h 22"/>
                <a:gd name="T10" fmla="*/ 42 w 48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2"/>
                <a:gd name="T20" fmla="*/ 48 w 48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2">
                  <a:moveTo>
                    <a:pt x="42" y="22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48" y="16"/>
                  </a:lnTo>
                  <a:lnTo>
                    <a:pt x="42" y="22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48" name="Freeform 104"/>
            <p:cNvSpPr>
              <a:spLocks/>
            </p:cNvSpPr>
            <p:nvPr/>
          </p:nvSpPr>
          <p:spPr bwMode="auto">
            <a:xfrm>
              <a:off x="1839" y="1220"/>
              <a:ext cx="48" cy="22"/>
            </a:xfrm>
            <a:custGeom>
              <a:avLst/>
              <a:gdLst>
                <a:gd name="T0" fmla="*/ 42 w 48"/>
                <a:gd name="T1" fmla="*/ 22 h 22"/>
                <a:gd name="T2" fmla="*/ 0 w 48"/>
                <a:gd name="T3" fmla="*/ 5 h 22"/>
                <a:gd name="T4" fmla="*/ 6 w 48"/>
                <a:gd name="T5" fmla="*/ 0 h 22"/>
                <a:gd name="T6" fmla="*/ 48 w 48"/>
                <a:gd name="T7" fmla="*/ 16 h 22"/>
                <a:gd name="T8" fmla="*/ 42 w 48"/>
                <a:gd name="T9" fmla="*/ 22 h 22"/>
                <a:gd name="T10" fmla="*/ 42 w 48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2"/>
                <a:gd name="T20" fmla="*/ 48 w 48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2">
                  <a:moveTo>
                    <a:pt x="42" y="22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48" y="16"/>
                  </a:lnTo>
                  <a:lnTo>
                    <a:pt x="42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49" name="Freeform 105"/>
            <p:cNvSpPr>
              <a:spLocks/>
            </p:cNvSpPr>
            <p:nvPr/>
          </p:nvSpPr>
          <p:spPr bwMode="auto">
            <a:xfrm>
              <a:off x="1881" y="1236"/>
              <a:ext cx="47" cy="28"/>
            </a:xfrm>
            <a:custGeom>
              <a:avLst/>
              <a:gdLst>
                <a:gd name="T0" fmla="*/ 41 w 47"/>
                <a:gd name="T1" fmla="*/ 28 h 28"/>
                <a:gd name="T2" fmla="*/ 0 w 47"/>
                <a:gd name="T3" fmla="*/ 6 h 28"/>
                <a:gd name="T4" fmla="*/ 6 w 47"/>
                <a:gd name="T5" fmla="*/ 0 h 28"/>
                <a:gd name="T6" fmla="*/ 47 w 47"/>
                <a:gd name="T7" fmla="*/ 23 h 28"/>
                <a:gd name="T8" fmla="*/ 41 w 47"/>
                <a:gd name="T9" fmla="*/ 28 h 28"/>
                <a:gd name="T10" fmla="*/ 41 w 47"/>
                <a:gd name="T11" fmla="*/ 2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28"/>
                <a:gd name="T20" fmla="*/ 47 w 47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28">
                  <a:moveTo>
                    <a:pt x="41" y="28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47" y="23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50" name="Freeform 106"/>
            <p:cNvSpPr>
              <a:spLocks/>
            </p:cNvSpPr>
            <p:nvPr/>
          </p:nvSpPr>
          <p:spPr bwMode="auto">
            <a:xfrm>
              <a:off x="1881" y="1236"/>
              <a:ext cx="47" cy="28"/>
            </a:xfrm>
            <a:custGeom>
              <a:avLst/>
              <a:gdLst>
                <a:gd name="T0" fmla="*/ 41 w 47"/>
                <a:gd name="T1" fmla="*/ 28 h 28"/>
                <a:gd name="T2" fmla="*/ 0 w 47"/>
                <a:gd name="T3" fmla="*/ 6 h 28"/>
                <a:gd name="T4" fmla="*/ 6 w 47"/>
                <a:gd name="T5" fmla="*/ 0 h 28"/>
                <a:gd name="T6" fmla="*/ 47 w 47"/>
                <a:gd name="T7" fmla="*/ 23 h 28"/>
                <a:gd name="T8" fmla="*/ 41 w 47"/>
                <a:gd name="T9" fmla="*/ 28 h 28"/>
                <a:gd name="T10" fmla="*/ 41 w 47"/>
                <a:gd name="T11" fmla="*/ 2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28"/>
                <a:gd name="T20" fmla="*/ 47 w 47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28">
                  <a:moveTo>
                    <a:pt x="41" y="28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47" y="23"/>
                  </a:lnTo>
                  <a:lnTo>
                    <a:pt x="41" y="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51" name="Freeform 107"/>
            <p:cNvSpPr>
              <a:spLocks/>
            </p:cNvSpPr>
            <p:nvPr/>
          </p:nvSpPr>
          <p:spPr bwMode="auto">
            <a:xfrm>
              <a:off x="1881" y="1220"/>
              <a:ext cx="41" cy="28"/>
            </a:xfrm>
            <a:custGeom>
              <a:avLst/>
              <a:gdLst>
                <a:gd name="T0" fmla="*/ 0 w 41"/>
                <a:gd name="T1" fmla="*/ 28 h 28"/>
                <a:gd name="T2" fmla="*/ 41 w 41"/>
                <a:gd name="T3" fmla="*/ 5 h 28"/>
                <a:gd name="T4" fmla="*/ 41 w 41"/>
                <a:gd name="T5" fmla="*/ 0 h 28"/>
                <a:gd name="T6" fmla="*/ 0 w 41"/>
                <a:gd name="T7" fmla="*/ 22 h 28"/>
                <a:gd name="T8" fmla="*/ 0 w 41"/>
                <a:gd name="T9" fmla="*/ 28 h 28"/>
                <a:gd name="T10" fmla="*/ 0 w 41"/>
                <a:gd name="T11" fmla="*/ 2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28"/>
                <a:gd name="T20" fmla="*/ 41 w 41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28">
                  <a:moveTo>
                    <a:pt x="0" y="28"/>
                  </a:moveTo>
                  <a:lnTo>
                    <a:pt x="41" y="5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52" name="Freeform 108"/>
            <p:cNvSpPr>
              <a:spLocks/>
            </p:cNvSpPr>
            <p:nvPr/>
          </p:nvSpPr>
          <p:spPr bwMode="auto">
            <a:xfrm>
              <a:off x="1881" y="1220"/>
              <a:ext cx="41" cy="28"/>
            </a:xfrm>
            <a:custGeom>
              <a:avLst/>
              <a:gdLst>
                <a:gd name="T0" fmla="*/ 0 w 41"/>
                <a:gd name="T1" fmla="*/ 28 h 28"/>
                <a:gd name="T2" fmla="*/ 41 w 41"/>
                <a:gd name="T3" fmla="*/ 5 h 28"/>
                <a:gd name="T4" fmla="*/ 41 w 41"/>
                <a:gd name="T5" fmla="*/ 0 h 28"/>
                <a:gd name="T6" fmla="*/ 0 w 41"/>
                <a:gd name="T7" fmla="*/ 22 h 28"/>
                <a:gd name="T8" fmla="*/ 0 w 41"/>
                <a:gd name="T9" fmla="*/ 28 h 28"/>
                <a:gd name="T10" fmla="*/ 0 w 41"/>
                <a:gd name="T11" fmla="*/ 2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28"/>
                <a:gd name="T20" fmla="*/ 41 w 41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28">
                  <a:moveTo>
                    <a:pt x="0" y="28"/>
                  </a:moveTo>
                  <a:lnTo>
                    <a:pt x="41" y="5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53" name="Freeform 109"/>
            <p:cNvSpPr>
              <a:spLocks/>
            </p:cNvSpPr>
            <p:nvPr/>
          </p:nvSpPr>
          <p:spPr bwMode="auto">
            <a:xfrm>
              <a:off x="1833" y="1225"/>
              <a:ext cx="54" cy="17"/>
            </a:xfrm>
            <a:custGeom>
              <a:avLst/>
              <a:gdLst>
                <a:gd name="T0" fmla="*/ 54 w 54"/>
                <a:gd name="T1" fmla="*/ 6 h 17"/>
                <a:gd name="T2" fmla="*/ 0 w 54"/>
                <a:gd name="T3" fmla="*/ 17 h 17"/>
                <a:gd name="T4" fmla="*/ 0 w 54"/>
                <a:gd name="T5" fmla="*/ 11 h 17"/>
                <a:gd name="T6" fmla="*/ 54 w 54"/>
                <a:gd name="T7" fmla="*/ 0 h 17"/>
                <a:gd name="T8" fmla="*/ 54 w 54"/>
                <a:gd name="T9" fmla="*/ 6 h 17"/>
                <a:gd name="T10" fmla="*/ 54 w 54"/>
                <a:gd name="T11" fmla="*/ 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7"/>
                <a:gd name="T20" fmla="*/ 54 w 5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7">
                  <a:moveTo>
                    <a:pt x="54" y="6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54" y="0"/>
                  </a:lnTo>
                  <a:lnTo>
                    <a:pt x="54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54" name="Freeform 110"/>
            <p:cNvSpPr>
              <a:spLocks/>
            </p:cNvSpPr>
            <p:nvPr/>
          </p:nvSpPr>
          <p:spPr bwMode="auto">
            <a:xfrm>
              <a:off x="1833" y="1225"/>
              <a:ext cx="54" cy="17"/>
            </a:xfrm>
            <a:custGeom>
              <a:avLst/>
              <a:gdLst>
                <a:gd name="T0" fmla="*/ 54 w 54"/>
                <a:gd name="T1" fmla="*/ 6 h 17"/>
                <a:gd name="T2" fmla="*/ 0 w 54"/>
                <a:gd name="T3" fmla="*/ 17 h 17"/>
                <a:gd name="T4" fmla="*/ 0 w 54"/>
                <a:gd name="T5" fmla="*/ 11 h 17"/>
                <a:gd name="T6" fmla="*/ 54 w 54"/>
                <a:gd name="T7" fmla="*/ 0 h 17"/>
                <a:gd name="T8" fmla="*/ 54 w 54"/>
                <a:gd name="T9" fmla="*/ 6 h 17"/>
                <a:gd name="T10" fmla="*/ 54 w 54"/>
                <a:gd name="T11" fmla="*/ 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7"/>
                <a:gd name="T20" fmla="*/ 54 w 5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7">
                  <a:moveTo>
                    <a:pt x="54" y="6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54" y="0"/>
                  </a:lnTo>
                  <a:lnTo>
                    <a:pt x="54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55" name="Freeform 111"/>
            <p:cNvSpPr>
              <a:spLocks/>
            </p:cNvSpPr>
            <p:nvPr/>
          </p:nvSpPr>
          <p:spPr bwMode="auto">
            <a:xfrm>
              <a:off x="1839" y="1248"/>
              <a:ext cx="54" cy="16"/>
            </a:xfrm>
            <a:custGeom>
              <a:avLst/>
              <a:gdLst>
                <a:gd name="T0" fmla="*/ 54 w 54"/>
                <a:gd name="T1" fmla="*/ 5 h 16"/>
                <a:gd name="T2" fmla="*/ 0 w 54"/>
                <a:gd name="T3" fmla="*/ 16 h 16"/>
                <a:gd name="T4" fmla="*/ 0 w 54"/>
                <a:gd name="T5" fmla="*/ 11 h 16"/>
                <a:gd name="T6" fmla="*/ 54 w 54"/>
                <a:gd name="T7" fmla="*/ 0 h 16"/>
                <a:gd name="T8" fmla="*/ 54 w 54"/>
                <a:gd name="T9" fmla="*/ 5 h 16"/>
                <a:gd name="T10" fmla="*/ 54 w 54"/>
                <a:gd name="T11" fmla="*/ 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6"/>
                <a:gd name="T20" fmla="*/ 54 w 5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6">
                  <a:moveTo>
                    <a:pt x="54" y="5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54" y="0"/>
                  </a:lnTo>
                  <a:lnTo>
                    <a:pt x="54" y="5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56" name="Freeform 112"/>
            <p:cNvSpPr>
              <a:spLocks/>
            </p:cNvSpPr>
            <p:nvPr/>
          </p:nvSpPr>
          <p:spPr bwMode="auto">
            <a:xfrm>
              <a:off x="1839" y="1248"/>
              <a:ext cx="54" cy="16"/>
            </a:xfrm>
            <a:custGeom>
              <a:avLst/>
              <a:gdLst>
                <a:gd name="T0" fmla="*/ 54 w 54"/>
                <a:gd name="T1" fmla="*/ 5 h 16"/>
                <a:gd name="T2" fmla="*/ 0 w 54"/>
                <a:gd name="T3" fmla="*/ 16 h 16"/>
                <a:gd name="T4" fmla="*/ 0 w 54"/>
                <a:gd name="T5" fmla="*/ 11 h 16"/>
                <a:gd name="T6" fmla="*/ 54 w 54"/>
                <a:gd name="T7" fmla="*/ 0 h 16"/>
                <a:gd name="T8" fmla="*/ 54 w 54"/>
                <a:gd name="T9" fmla="*/ 5 h 16"/>
                <a:gd name="T10" fmla="*/ 54 w 54"/>
                <a:gd name="T11" fmla="*/ 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6"/>
                <a:gd name="T20" fmla="*/ 54 w 5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6">
                  <a:moveTo>
                    <a:pt x="54" y="5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54" y="0"/>
                  </a:lnTo>
                  <a:lnTo>
                    <a:pt x="54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57" name="Freeform 113"/>
            <p:cNvSpPr>
              <a:spLocks/>
            </p:cNvSpPr>
            <p:nvPr/>
          </p:nvSpPr>
          <p:spPr bwMode="auto">
            <a:xfrm>
              <a:off x="1833" y="1242"/>
              <a:ext cx="54" cy="11"/>
            </a:xfrm>
            <a:custGeom>
              <a:avLst/>
              <a:gdLst>
                <a:gd name="T0" fmla="*/ 0 w 54"/>
                <a:gd name="T1" fmla="*/ 0 h 11"/>
                <a:gd name="T2" fmla="*/ 54 w 54"/>
                <a:gd name="T3" fmla="*/ 11 h 11"/>
                <a:gd name="T4" fmla="*/ 54 w 54"/>
                <a:gd name="T5" fmla="*/ 11 h 11"/>
                <a:gd name="T6" fmla="*/ 0 w 54"/>
                <a:gd name="T7" fmla="*/ 0 h 11"/>
                <a:gd name="T8" fmla="*/ 0 w 54"/>
                <a:gd name="T9" fmla="*/ 0 h 11"/>
                <a:gd name="T10" fmla="*/ 0 w 54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1"/>
                <a:gd name="T20" fmla="*/ 54 w 5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1">
                  <a:moveTo>
                    <a:pt x="0" y="0"/>
                  </a:moveTo>
                  <a:lnTo>
                    <a:pt x="54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58" name="Freeform 114"/>
            <p:cNvSpPr>
              <a:spLocks/>
            </p:cNvSpPr>
            <p:nvPr/>
          </p:nvSpPr>
          <p:spPr bwMode="auto">
            <a:xfrm>
              <a:off x="1833" y="1242"/>
              <a:ext cx="54" cy="11"/>
            </a:xfrm>
            <a:custGeom>
              <a:avLst/>
              <a:gdLst>
                <a:gd name="T0" fmla="*/ 0 w 54"/>
                <a:gd name="T1" fmla="*/ 0 h 11"/>
                <a:gd name="T2" fmla="*/ 54 w 54"/>
                <a:gd name="T3" fmla="*/ 11 h 11"/>
                <a:gd name="T4" fmla="*/ 54 w 54"/>
                <a:gd name="T5" fmla="*/ 11 h 11"/>
                <a:gd name="T6" fmla="*/ 0 w 54"/>
                <a:gd name="T7" fmla="*/ 0 h 11"/>
                <a:gd name="T8" fmla="*/ 0 w 54"/>
                <a:gd name="T9" fmla="*/ 0 h 11"/>
                <a:gd name="T10" fmla="*/ 0 w 54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1"/>
                <a:gd name="T20" fmla="*/ 54 w 5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1">
                  <a:moveTo>
                    <a:pt x="0" y="0"/>
                  </a:moveTo>
                  <a:lnTo>
                    <a:pt x="54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59" name="Freeform 115"/>
            <p:cNvSpPr>
              <a:spLocks/>
            </p:cNvSpPr>
            <p:nvPr/>
          </p:nvSpPr>
          <p:spPr bwMode="auto">
            <a:xfrm>
              <a:off x="1881" y="1225"/>
              <a:ext cx="47" cy="17"/>
            </a:xfrm>
            <a:custGeom>
              <a:avLst/>
              <a:gdLst>
                <a:gd name="T0" fmla="*/ 0 w 47"/>
                <a:gd name="T1" fmla="*/ 6 h 17"/>
                <a:gd name="T2" fmla="*/ 47 w 47"/>
                <a:gd name="T3" fmla="*/ 17 h 17"/>
                <a:gd name="T4" fmla="*/ 47 w 47"/>
                <a:gd name="T5" fmla="*/ 11 h 17"/>
                <a:gd name="T6" fmla="*/ 0 w 47"/>
                <a:gd name="T7" fmla="*/ 0 h 17"/>
                <a:gd name="T8" fmla="*/ 0 w 47"/>
                <a:gd name="T9" fmla="*/ 6 h 17"/>
                <a:gd name="T10" fmla="*/ 0 w 47"/>
                <a:gd name="T11" fmla="*/ 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17"/>
                <a:gd name="T20" fmla="*/ 47 w 4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17">
                  <a:moveTo>
                    <a:pt x="0" y="6"/>
                  </a:moveTo>
                  <a:lnTo>
                    <a:pt x="47" y="17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60" name="Freeform 116"/>
            <p:cNvSpPr>
              <a:spLocks/>
            </p:cNvSpPr>
            <p:nvPr/>
          </p:nvSpPr>
          <p:spPr bwMode="auto">
            <a:xfrm>
              <a:off x="1881" y="1225"/>
              <a:ext cx="47" cy="17"/>
            </a:xfrm>
            <a:custGeom>
              <a:avLst/>
              <a:gdLst>
                <a:gd name="T0" fmla="*/ 0 w 47"/>
                <a:gd name="T1" fmla="*/ 6 h 17"/>
                <a:gd name="T2" fmla="*/ 47 w 47"/>
                <a:gd name="T3" fmla="*/ 17 h 17"/>
                <a:gd name="T4" fmla="*/ 47 w 47"/>
                <a:gd name="T5" fmla="*/ 11 h 17"/>
                <a:gd name="T6" fmla="*/ 0 w 47"/>
                <a:gd name="T7" fmla="*/ 0 h 17"/>
                <a:gd name="T8" fmla="*/ 0 w 47"/>
                <a:gd name="T9" fmla="*/ 6 h 17"/>
                <a:gd name="T10" fmla="*/ 0 w 47"/>
                <a:gd name="T11" fmla="*/ 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17"/>
                <a:gd name="T20" fmla="*/ 47 w 4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17">
                  <a:moveTo>
                    <a:pt x="0" y="6"/>
                  </a:moveTo>
                  <a:lnTo>
                    <a:pt x="47" y="17"/>
                  </a:lnTo>
                  <a:lnTo>
                    <a:pt x="47" y="11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61" name="Freeform 117"/>
            <p:cNvSpPr>
              <a:spLocks/>
            </p:cNvSpPr>
            <p:nvPr/>
          </p:nvSpPr>
          <p:spPr bwMode="auto">
            <a:xfrm>
              <a:off x="1881" y="1242"/>
              <a:ext cx="47" cy="11"/>
            </a:xfrm>
            <a:custGeom>
              <a:avLst/>
              <a:gdLst>
                <a:gd name="T0" fmla="*/ 47 w 47"/>
                <a:gd name="T1" fmla="*/ 0 h 11"/>
                <a:gd name="T2" fmla="*/ 0 w 47"/>
                <a:gd name="T3" fmla="*/ 11 h 11"/>
                <a:gd name="T4" fmla="*/ 0 w 47"/>
                <a:gd name="T5" fmla="*/ 11 h 11"/>
                <a:gd name="T6" fmla="*/ 47 w 47"/>
                <a:gd name="T7" fmla="*/ 0 h 11"/>
                <a:gd name="T8" fmla="*/ 47 w 47"/>
                <a:gd name="T9" fmla="*/ 0 h 11"/>
                <a:gd name="T10" fmla="*/ 47 w 4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11"/>
                <a:gd name="T20" fmla="*/ 47 w 4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11">
                  <a:moveTo>
                    <a:pt x="47" y="0"/>
                  </a:moveTo>
                  <a:lnTo>
                    <a:pt x="0" y="1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62" name="Freeform 118"/>
            <p:cNvSpPr>
              <a:spLocks/>
            </p:cNvSpPr>
            <p:nvPr/>
          </p:nvSpPr>
          <p:spPr bwMode="auto">
            <a:xfrm>
              <a:off x="1881" y="1242"/>
              <a:ext cx="47" cy="11"/>
            </a:xfrm>
            <a:custGeom>
              <a:avLst/>
              <a:gdLst>
                <a:gd name="T0" fmla="*/ 47 w 47"/>
                <a:gd name="T1" fmla="*/ 0 h 11"/>
                <a:gd name="T2" fmla="*/ 0 w 47"/>
                <a:gd name="T3" fmla="*/ 11 h 11"/>
                <a:gd name="T4" fmla="*/ 0 w 47"/>
                <a:gd name="T5" fmla="*/ 11 h 11"/>
                <a:gd name="T6" fmla="*/ 47 w 47"/>
                <a:gd name="T7" fmla="*/ 0 h 11"/>
                <a:gd name="T8" fmla="*/ 47 w 47"/>
                <a:gd name="T9" fmla="*/ 0 h 11"/>
                <a:gd name="T10" fmla="*/ 47 w 4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11"/>
                <a:gd name="T20" fmla="*/ 47 w 4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11">
                  <a:moveTo>
                    <a:pt x="47" y="0"/>
                  </a:moveTo>
                  <a:lnTo>
                    <a:pt x="0" y="11"/>
                  </a:lnTo>
                  <a:lnTo>
                    <a:pt x="4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63" name="Freeform 119"/>
            <p:cNvSpPr>
              <a:spLocks/>
            </p:cNvSpPr>
            <p:nvPr/>
          </p:nvSpPr>
          <p:spPr bwMode="auto">
            <a:xfrm>
              <a:off x="1839" y="1264"/>
              <a:ext cx="83" cy="1"/>
            </a:xfrm>
            <a:custGeom>
              <a:avLst/>
              <a:gdLst>
                <a:gd name="T0" fmla="*/ 83 w 83"/>
                <a:gd name="T1" fmla="*/ 0 h 1"/>
                <a:gd name="T2" fmla="*/ 0 w 83"/>
                <a:gd name="T3" fmla="*/ 0 h 1"/>
                <a:gd name="T4" fmla="*/ 0 w 83"/>
                <a:gd name="T5" fmla="*/ 0 h 1"/>
                <a:gd name="T6" fmla="*/ 83 w 83"/>
                <a:gd name="T7" fmla="*/ 0 h 1"/>
                <a:gd name="T8" fmla="*/ 83 w 83"/>
                <a:gd name="T9" fmla="*/ 0 h 1"/>
                <a:gd name="T10" fmla="*/ 83 w 8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"/>
                <a:gd name="T20" fmla="*/ 83 w 8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">
                  <a:moveTo>
                    <a:pt x="83" y="0"/>
                  </a:move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64" name="Freeform 120"/>
            <p:cNvSpPr>
              <a:spLocks/>
            </p:cNvSpPr>
            <p:nvPr/>
          </p:nvSpPr>
          <p:spPr bwMode="auto">
            <a:xfrm>
              <a:off x="1839" y="1264"/>
              <a:ext cx="83" cy="1"/>
            </a:xfrm>
            <a:custGeom>
              <a:avLst/>
              <a:gdLst>
                <a:gd name="T0" fmla="*/ 83 w 83"/>
                <a:gd name="T1" fmla="*/ 0 h 1"/>
                <a:gd name="T2" fmla="*/ 0 w 83"/>
                <a:gd name="T3" fmla="*/ 0 h 1"/>
                <a:gd name="T4" fmla="*/ 0 w 83"/>
                <a:gd name="T5" fmla="*/ 0 h 1"/>
                <a:gd name="T6" fmla="*/ 83 w 83"/>
                <a:gd name="T7" fmla="*/ 0 h 1"/>
                <a:gd name="T8" fmla="*/ 83 w 83"/>
                <a:gd name="T9" fmla="*/ 0 h 1"/>
                <a:gd name="T10" fmla="*/ 83 w 8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"/>
                <a:gd name="T20" fmla="*/ 83 w 8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">
                  <a:moveTo>
                    <a:pt x="83" y="0"/>
                  </a:moveTo>
                  <a:lnTo>
                    <a:pt x="0" y="0"/>
                  </a:lnTo>
                  <a:lnTo>
                    <a:pt x="8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65" name="Freeform 121"/>
            <p:cNvSpPr>
              <a:spLocks/>
            </p:cNvSpPr>
            <p:nvPr/>
          </p:nvSpPr>
          <p:spPr bwMode="auto">
            <a:xfrm>
              <a:off x="1839" y="1214"/>
              <a:ext cx="83" cy="6"/>
            </a:xfrm>
            <a:custGeom>
              <a:avLst/>
              <a:gdLst>
                <a:gd name="T0" fmla="*/ 83 w 83"/>
                <a:gd name="T1" fmla="*/ 6 h 6"/>
                <a:gd name="T2" fmla="*/ 0 w 83"/>
                <a:gd name="T3" fmla="*/ 6 h 6"/>
                <a:gd name="T4" fmla="*/ 0 w 83"/>
                <a:gd name="T5" fmla="*/ 0 h 6"/>
                <a:gd name="T6" fmla="*/ 83 w 83"/>
                <a:gd name="T7" fmla="*/ 0 h 6"/>
                <a:gd name="T8" fmla="*/ 83 w 83"/>
                <a:gd name="T9" fmla="*/ 6 h 6"/>
                <a:gd name="T10" fmla="*/ 83 w 83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6"/>
                <a:gd name="T20" fmla="*/ 83 w 83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6">
                  <a:moveTo>
                    <a:pt x="83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66" name="Freeform 122"/>
            <p:cNvSpPr>
              <a:spLocks/>
            </p:cNvSpPr>
            <p:nvPr/>
          </p:nvSpPr>
          <p:spPr bwMode="auto">
            <a:xfrm>
              <a:off x="1839" y="1214"/>
              <a:ext cx="83" cy="6"/>
            </a:xfrm>
            <a:custGeom>
              <a:avLst/>
              <a:gdLst>
                <a:gd name="T0" fmla="*/ 83 w 83"/>
                <a:gd name="T1" fmla="*/ 6 h 6"/>
                <a:gd name="T2" fmla="*/ 0 w 83"/>
                <a:gd name="T3" fmla="*/ 6 h 6"/>
                <a:gd name="T4" fmla="*/ 0 w 83"/>
                <a:gd name="T5" fmla="*/ 0 h 6"/>
                <a:gd name="T6" fmla="*/ 83 w 83"/>
                <a:gd name="T7" fmla="*/ 0 h 6"/>
                <a:gd name="T8" fmla="*/ 83 w 83"/>
                <a:gd name="T9" fmla="*/ 6 h 6"/>
                <a:gd name="T10" fmla="*/ 83 w 83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6"/>
                <a:gd name="T20" fmla="*/ 83 w 83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6">
                  <a:moveTo>
                    <a:pt x="83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67" name="Freeform 123"/>
            <p:cNvSpPr>
              <a:spLocks noEditPoints="1"/>
            </p:cNvSpPr>
            <p:nvPr/>
          </p:nvSpPr>
          <p:spPr bwMode="auto">
            <a:xfrm>
              <a:off x="1833" y="1197"/>
              <a:ext cx="101" cy="90"/>
            </a:xfrm>
            <a:custGeom>
              <a:avLst/>
              <a:gdLst>
                <a:gd name="T0" fmla="*/ 48 w 101"/>
                <a:gd name="T1" fmla="*/ 0 h 90"/>
                <a:gd name="T2" fmla="*/ 30 w 101"/>
                <a:gd name="T3" fmla="*/ 6 h 90"/>
                <a:gd name="T4" fmla="*/ 18 w 101"/>
                <a:gd name="T5" fmla="*/ 12 h 90"/>
                <a:gd name="T6" fmla="*/ 6 w 101"/>
                <a:gd name="T7" fmla="*/ 28 h 90"/>
                <a:gd name="T8" fmla="*/ 0 w 101"/>
                <a:gd name="T9" fmla="*/ 45 h 90"/>
                <a:gd name="T10" fmla="*/ 6 w 101"/>
                <a:gd name="T11" fmla="*/ 62 h 90"/>
                <a:gd name="T12" fmla="*/ 18 w 101"/>
                <a:gd name="T13" fmla="*/ 79 h 90"/>
                <a:gd name="T14" fmla="*/ 30 w 101"/>
                <a:gd name="T15" fmla="*/ 84 h 90"/>
                <a:gd name="T16" fmla="*/ 48 w 101"/>
                <a:gd name="T17" fmla="*/ 90 h 90"/>
                <a:gd name="T18" fmla="*/ 71 w 101"/>
                <a:gd name="T19" fmla="*/ 84 h 90"/>
                <a:gd name="T20" fmla="*/ 83 w 101"/>
                <a:gd name="T21" fmla="*/ 79 h 90"/>
                <a:gd name="T22" fmla="*/ 95 w 101"/>
                <a:gd name="T23" fmla="*/ 62 h 90"/>
                <a:gd name="T24" fmla="*/ 101 w 101"/>
                <a:gd name="T25" fmla="*/ 45 h 90"/>
                <a:gd name="T26" fmla="*/ 95 w 101"/>
                <a:gd name="T27" fmla="*/ 28 h 90"/>
                <a:gd name="T28" fmla="*/ 83 w 101"/>
                <a:gd name="T29" fmla="*/ 12 h 90"/>
                <a:gd name="T30" fmla="*/ 71 w 101"/>
                <a:gd name="T31" fmla="*/ 6 h 90"/>
                <a:gd name="T32" fmla="*/ 48 w 101"/>
                <a:gd name="T33" fmla="*/ 0 h 90"/>
                <a:gd name="T34" fmla="*/ 48 w 101"/>
                <a:gd name="T35" fmla="*/ 0 h 90"/>
                <a:gd name="T36" fmla="*/ 48 w 101"/>
                <a:gd name="T37" fmla="*/ 84 h 90"/>
                <a:gd name="T38" fmla="*/ 30 w 101"/>
                <a:gd name="T39" fmla="*/ 84 h 90"/>
                <a:gd name="T40" fmla="*/ 18 w 101"/>
                <a:gd name="T41" fmla="*/ 73 h 90"/>
                <a:gd name="T42" fmla="*/ 12 w 101"/>
                <a:gd name="T43" fmla="*/ 62 h 90"/>
                <a:gd name="T44" fmla="*/ 6 w 101"/>
                <a:gd name="T45" fmla="*/ 45 h 90"/>
                <a:gd name="T46" fmla="*/ 12 w 101"/>
                <a:gd name="T47" fmla="*/ 28 h 90"/>
                <a:gd name="T48" fmla="*/ 18 w 101"/>
                <a:gd name="T49" fmla="*/ 17 h 90"/>
                <a:gd name="T50" fmla="*/ 30 w 101"/>
                <a:gd name="T51" fmla="*/ 6 h 90"/>
                <a:gd name="T52" fmla="*/ 48 w 101"/>
                <a:gd name="T53" fmla="*/ 0 h 90"/>
                <a:gd name="T54" fmla="*/ 66 w 101"/>
                <a:gd name="T55" fmla="*/ 6 h 90"/>
                <a:gd name="T56" fmla="*/ 83 w 101"/>
                <a:gd name="T57" fmla="*/ 17 h 90"/>
                <a:gd name="T58" fmla="*/ 89 w 101"/>
                <a:gd name="T59" fmla="*/ 28 h 90"/>
                <a:gd name="T60" fmla="*/ 95 w 101"/>
                <a:gd name="T61" fmla="*/ 45 h 90"/>
                <a:gd name="T62" fmla="*/ 89 w 101"/>
                <a:gd name="T63" fmla="*/ 62 h 90"/>
                <a:gd name="T64" fmla="*/ 83 w 101"/>
                <a:gd name="T65" fmla="*/ 73 h 90"/>
                <a:gd name="T66" fmla="*/ 66 w 101"/>
                <a:gd name="T67" fmla="*/ 84 h 90"/>
                <a:gd name="T68" fmla="*/ 48 w 101"/>
                <a:gd name="T69" fmla="*/ 84 h 90"/>
                <a:gd name="T70" fmla="*/ 48 w 101"/>
                <a:gd name="T71" fmla="*/ 84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90"/>
                <a:gd name="T110" fmla="*/ 101 w 101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90">
                  <a:moveTo>
                    <a:pt x="48" y="0"/>
                  </a:moveTo>
                  <a:lnTo>
                    <a:pt x="30" y="6"/>
                  </a:lnTo>
                  <a:lnTo>
                    <a:pt x="18" y="12"/>
                  </a:lnTo>
                  <a:lnTo>
                    <a:pt x="6" y="28"/>
                  </a:lnTo>
                  <a:lnTo>
                    <a:pt x="0" y="45"/>
                  </a:lnTo>
                  <a:lnTo>
                    <a:pt x="6" y="62"/>
                  </a:lnTo>
                  <a:lnTo>
                    <a:pt x="18" y="79"/>
                  </a:lnTo>
                  <a:lnTo>
                    <a:pt x="30" y="84"/>
                  </a:lnTo>
                  <a:lnTo>
                    <a:pt x="48" y="90"/>
                  </a:lnTo>
                  <a:lnTo>
                    <a:pt x="71" y="84"/>
                  </a:lnTo>
                  <a:lnTo>
                    <a:pt x="83" y="79"/>
                  </a:lnTo>
                  <a:lnTo>
                    <a:pt x="95" y="62"/>
                  </a:lnTo>
                  <a:lnTo>
                    <a:pt x="101" y="45"/>
                  </a:lnTo>
                  <a:lnTo>
                    <a:pt x="95" y="28"/>
                  </a:lnTo>
                  <a:lnTo>
                    <a:pt x="83" y="12"/>
                  </a:lnTo>
                  <a:lnTo>
                    <a:pt x="71" y="6"/>
                  </a:lnTo>
                  <a:lnTo>
                    <a:pt x="48" y="0"/>
                  </a:lnTo>
                  <a:close/>
                  <a:moveTo>
                    <a:pt x="48" y="84"/>
                  </a:moveTo>
                  <a:lnTo>
                    <a:pt x="30" y="84"/>
                  </a:lnTo>
                  <a:lnTo>
                    <a:pt x="18" y="73"/>
                  </a:lnTo>
                  <a:lnTo>
                    <a:pt x="12" y="62"/>
                  </a:lnTo>
                  <a:lnTo>
                    <a:pt x="6" y="45"/>
                  </a:lnTo>
                  <a:lnTo>
                    <a:pt x="12" y="28"/>
                  </a:lnTo>
                  <a:lnTo>
                    <a:pt x="18" y="17"/>
                  </a:lnTo>
                  <a:lnTo>
                    <a:pt x="30" y="6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83" y="17"/>
                  </a:lnTo>
                  <a:lnTo>
                    <a:pt x="89" y="28"/>
                  </a:lnTo>
                  <a:lnTo>
                    <a:pt x="95" y="45"/>
                  </a:lnTo>
                  <a:lnTo>
                    <a:pt x="89" y="62"/>
                  </a:lnTo>
                  <a:lnTo>
                    <a:pt x="83" y="73"/>
                  </a:lnTo>
                  <a:lnTo>
                    <a:pt x="66" y="84"/>
                  </a:lnTo>
                  <a:lnTo>
                    <a:pt x="48" y="84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68" name="Freeform 124"/>
            <p:cNvSpPr>
              <a:spLocks/>
            </p:cNvSpPr>
            <p:nvPr/>
          </p:nvSpPr>
          <p:spPr bwMode="auto">
            <a:xfrm>
              <a:off x="1833" y="1197"/>
              <a:ext cx="101" cy="90"/>
            </a:xfrm>
            <a:custGeom>
              <a:avLst/>
              <a:gdLst>
                <a:gd name="T0" fmla="*/ 48 w 101"/>
                <a:gd name="T1" fmla="*/ 0 h 90"/>
                <a:gd name="T2" fmla="*/ 30 w 101"/>
                <a:gd name="T3" fmla="*/ 6 h 90"/>
                <a:gd name="T4" fmla="*/ 18 w 101"/>
                <a:gd name="T5" fmla="*/ 12 h 90"/>
                <a:gd name="T6" fmla="*/ 6 w 101"/>
                <a:gd name="T7" fmla="*/ 28 h 90"/>
                <a:gd name="T8" fmla="*/ 0 w 101"/>
                <a:gd name="T9" fmla="*/ 45 h 90"/>
                <a:gd name="T10" fmla="*/ 6 w 101"/>
                <a:gd name="T11" fmla="*/ 62 h 90"/>
                <a:gd name="T12" fmla="*/ 18 w 101"/>
                <a:gd name="T13" fmla="*/ 79 h 90"/>
                <a:gd name="T14" fmla="*/ 30 w 101"/>
                <a:gd name="T15" fmla="*/ 84 h 90"/>
                <a:gd name="T16" fmla="*/ 48 w 101"/>
                <a:gd name="T17" fmla="*/ 90 h 90"/>
                <a:gd name="T18" fmla="*/ 71 w 101"/>
                <a:gd name="T19" fmla="*/ 84 h 90"/>
                <a:gd name="T20" fmla="*/ 83 w 101"/>
                <a:gd name="T21" fmla="*/ 79 h 90"/>
                <a:gd name="T22" fmla="*/ 95 w 101"/>
                <a:gd name="T23" fmla="*/ 62 h 90"/>
                <a:gd name="T24" fmla="*/ 101 w 101"/>
                <a:gd name="T25" fmla="*/ 45 h 90"/>
                <a:gd name="T26" fmla="*/ 95 w 101"/>
                <a:gd name="T27" fmla="*/ 28 h 90"/>
                <a:gd name="T28" fmla="*/ 83 w 101"/>
                <a:gd name="T29" fmla="*/ 12 h 90"/>
                <a:gd name="T30" fmla="*/ 71 w 101"/>
                <a:gd name="T31" fmla="*/ 6 h 90"/>
                <a:gd name="T32" fmla="*/ 48 w 101"/>
                <a:gd name="T33" fmla="*/ 0 h 90"/>
                <a:gd name="T34" fmla="*/ 48 w 101"/>
                <a:gd name="T35" fmla="*/ 0 h 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1"/>
                <a:gd name="T55" fmla="*/ 0 h 90"/>
                <a:gd name="T56" fmla="*/ 101 w 101"/>
                <a:gd name="T57" fmla="*/ 90 h 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1" h="90">
                  <a:moveTo>
                    <a:pt x="48" y="0"/>
                  </a:moveTo>
                  <a:lnTo>
                    <a:pt x="30" y="6"/>
                  </a:lnTo>
                  <a:lnTo>
                    <a:pt x="18" y="12"/>
                  </a:lnTo>
                  <a:lnTo>
                    <a:pt x="6" y="28"/>
                  </a:lnTo>
                  <a:lnTo>
                    <a:pt x="0" y="45"/>
                  </a:lnTo>
                  <a:lnTo>
                    <a:pt x="6" y="62"/>
                  </a:lnTo>
                  <a:lnTo>
                    <a:pt x="18" y="79"/>
                  </a:lnTo>
                  <a:lnTo>
                    <a:pt x="30" y="84"/>
                  </a:lnTo>
                  <a:lnTo>
                    <a:pt x="48" y="90"/>
                  </a:lnTo>
                  <a:lnTo>
                    <a:pt x="71" y="84"/>
                  </a:lnTo>
                  <a:lnTo>
                    <a:pt x="83" y="79"/>
                  </a:lnTo>
                  <a:lnTo>
                    <a:pt x="95" y="62"/>
                  </a:lnTo>
                  <a:lnTo>
                    <a:pt x="101" y="45"/>
                  </a:lnTo>
                  <a:lnTo>
                    <a:pt x="95" y="28"/>
                  </a:lnTo>
                  <a:lnTo>
                    <a:pt x="83" y="12"/>
                  </a:lnTo>
                  <a:lnTo>
                    <a:pt x="71" y="6"/>
                  </a:lnTo>
                  <a:lnTo>
                    <a:pt x="4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69" name="Freeform 125"/>
            <p:cNvSpPr>
              <a:spLocks/>
            </p:cNvSpPr>
            <p:nvPr/>
          </p:nvSpPr>
          <p:spPr bwMode="auto">
            <a:xfrm>
              <a:off x="1839" y="1197"/>
              <a:ext cx="89" cy="84"/>
            </a:xfrm>
            <a:custGeom>
              <a:avLst/>
              <a:gdLst>
                <a:gd name="T0" fmla="*/ 42 w 89"/>
                <a:gd name="T1" fmla="*/ 84 h 84"/>
                <a:gd name="T2" fmla="*/ 24 w 89"/>
                <a:gd name="T3" fmla="*/ 84 h 84"/>
                <a:gd name="T4" fmla="*/ 12 w 89"/>
                <a:gd name="T5" fmla="*/ 73 h 84"/>
                <a:gd name="T6" fmla="*/ 6 w 89"/>
                <a:gd name="T7" fmla="*/ 62 h 84"/>
                <a:gd name="T8" fmla="*/ 0 w 89"/>
                <a:gd name="T9" fmla="*/ 45 h 84"/>
                <a:gd name="T10" fmla="*/ 6 w 89"/>
                <a:gd name="T11" fmla="*/ 28 h 84"/>
                <a:gd name="T12" fmla="*/ 12 w 89"/>
                <a:gd name="T13" fmla="*/ 17 h 84"/>
                <a:gd name="T14" fmla="*/ 24 w 89"/>
                <a:gd name="T15" fmla="*/ 6 h 84"/>
                <a:gd name="T16" fmla="*/ 42 w 89"/>
                <a:gd name="T17" fmla="*/ 0 h 84"/>
                <a:gd name="T18" fmla="*/ 60 w 89"/>
                <a:gd name="T19" fmla="*/ 6 h 84"/>
                <a:gd name="T20" fmla="*/ 77 w 89"/>
                <a:gd name="T21" fmla="*/ 17 h 84"/>
                <a:gd name="T22" fmla="*/ 83 w 89"/>
                <a:gd name="T23" fmla="*/ 28 h 84"/>
                <a:gd name="T24" fmla="*/ 89 w 89"/>
                <a:gd name="T25" fmla="*/ 45 h 84"/>
                <a:gd name="T26" fmla="*/ 83 w 89"/>
                <a:gd name="T27" fmla="*/ 62 h 84"/>
                <a:gd name="T28" fmla="*/ 77 w 89"/>
                <a:gd name="T29" fmla="*/ 73 h 84"/>
                <a:gd name="T30" fmla="*/ 60 w 89"/>
                <a:gd name="T31" fmla="*/ 84 h 84"/>
                <a:gd name="T32" fmla="*/ 42 w 89"/>
                <a:gd name="T33" fmla="*/ 84 h 84"/>
                <a:gd name="T34" fmla="*/ 42 w 89"/>
                <a:gd name="T35" fmla="*/ 84 h 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84"/>
                <a:gd name="T56" fmla="*/ 89 w 89"/>
                <a:gd name="T57" fmla="*/ 84 h 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84">
                  <a:moveTo>
                    <a:pt x="42" y="84"/>
                  </a:moveTo>
                  <a:lnTo>
                    <a:pt x="24" y="84"/>
                  </a:lnTo>
                  <a:lnTo>
                    <a:pt x="12" y="73"/>
                  </a:lnTo>
                  <a:lnTo>
                    <a:pt x="6" y="62"/>
                  </a:lnTo>
                  <a:lnTo>
                    <a:pt x="0" y="45"/>
                  </a:lnTo>
                  <a:lnTo>
                    <a:pt x="6" y="28"/>
                  </a:lnTo>
                  <a:lnTo>
                    <a:pt x="12" y="17"/>
                  </a:lnTo>
                  <a:lnTo>
                    <a:pt x="24" y="6"/>
                  </a:lnTo>
                  <a:lnTo>
                    <a:pt x="42" y="0"/>
                  </a:lnTo>
                  <a:lnTo>
                    <a:pt x="60" y="6"/>
                  </a:lnTo>
                  <a:lnTo>
                    <a:pt x="77" y="17"/>
                  </a:lnTo>
                  <a:lnTo>
                    <a:pt x="83" y="28"/>
                  </a:lnTo>
                  <a:lnTo>
                    <a:pt x="89" y="45"/>
                  </a:lnTo>
                  <a:lnTo>
                    <a:pt x="83" y="62"/>
                  </a:lnTo>
                  <a:lnTo>
                    <a:pt x="77" y="73"/>
                  </a:lnTo>
                  <a:lnTo>
                    <a:pt x="60" y="84"/>
                  </a:lnTo>
                  <a:lnTo>
                    <a:pt x="42" y="8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70" name="Freeform 126"/>
            <p:cNvSpPr>
              <a:spLocks/>
            </p:cNvSpPr>
            <p:nvPr/>
          </p:nvSpPr>
          <p:spPr bwMode="auto">
            <a:xfrm>
              <a:off x="1857" y="1209"/>
              <a:ext cx="53" cy="67"/>
            </a:xfrm>
            <a:custGeom>
              <a:avLst/>
              <a:gdLst>
                <a:gd name="T0" fmla="*/ 53 w 53"/>
                <a:gd name="T1" fmla="*/ 50 h 67"/>
                <a:gd name="T2" fmla="*/ 53 w 53"/>
                <a:gd name="T3" fmla="*/ 55 h 67"/>
                <a:gd name="T4" fmla="*/ 47 w 53"/>
                <a:gd name="T5" fmla="*/ 61 h 67"/>
                <a:gd name="T6" fmla="*/ 36 w 53"/>
                <a:gd name="T7" fmla="*/ 67 h 67"/>
                <a:gd name="T8" fmla="*/ 24 w 53"/>
                <a:gd name="T9" fmla="*/ 67 h 67"/>
                <a:gd name="T10" fmla="*/ 18 w 53"/>
                <a:gd name="T11" fmla="*/ 67 h 67"/>
                <a:gd name="T12" fmla="*/ 6 w 53"/>
                <a:gd name="T13" fmla="*/ 61 h 67"/>
                <a:gd name="T14" fmla="*/ 0 w 53"/>
                <a:gd name="T15" fmla="*/ 55 h 67"/>
                <a:gd name="T16" fmla="*/ 0 w 53"/>
                <a:gd name="T17" fmla="*/ 50 h 67"/>
                <a:gd name="T18" fmla="*/ 0 w 53"/>
                <a:gd name="T19" fmla="*/ 0 h 67"/>
                <a:gd name="T20" fmla="*/ 53 w 53"/>
                <a:gd name="T21" fmla="*/ 0 h 67"/>
                <a:gd name="T22" fmla="*/ 53 w 53"/>
                <a:gd name="T23" fmla="*/ 50 h 67"/>
                <a:gd name="T24" fmla="*/ 53 w 53"/>
                <a:gd name="T25" fmla="*/ 50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67"/>
                <a:gd name="T41" fmla="*/ 53 w 53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67">
                  <a:moveTo>
                    <a:pt x="53" y="50"/>
                  </a:moveTo>
                  <a:lnTo>
                    <a:pt x="53" y="55"/>
                  </a:lnTo>
                  <a:lnTo>
                    <a:pt x="47" y="61"/>
                  </a:lnTo>
                  <a:lnTo>
                    <a:pt x="36" y="67"/>
                  </a:lnTo>
                  <a:lnTo>
                    <a:pt x="24" y="67"/>
                  </a:lnTo>
                  <a:lnTo>
                    <a:pt x="18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50"/>
                  </a:lnTo>
                  <a:close/>
                </a:path>
              </a:pathLst>
            </a:custGeom>
            <a:solidFill>
              <a:srgbClr val="FF16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71" name="Freeform 127"/>
            <p:cNvSpPr>
              <a:spLocks/>
            </p:cNvSpPr>
            <p:nvPr/>
          </p:nvSpPr>
          <p:spPr bwMode="auto">
            <a:xfrm>
              <a:off x="1857" y="1209"/>
              <a:ext cx="53" cy="67"/>
            </a:xfrm>
            <a:custGeom>
              <a:avLst/>
              <a:gdLst>
                <a:gd name="T0" fmla="*/ 53 w 53"/>
                <a:gd name="T1" fmla="*/ 50 h 67"/>
                <a:gd name="T2" fmla="*/ 53 w 53"/>
                <a:gd name="T3" fmla="*/ 55 h 67"/>
                <a:gd name="T4" fmla="*/ 47 w 53"/>
                <a:gd name="T5" fmla="*/ 61 h 67"/>
                <a:gd name="T6" fmla="*/ 36 w 53"/>
                <a:gd name="T7" fmla="*/ 67 h 67"/>
                <a:gd name="T8" fmla="*/ 24 w 53"/>
                <a:gd name="T9" fmla="*/ 67 h 67"/>
                <a:gd name="T10" fmla="*/ 18 w 53"/>
                <a:gd name="T11" fmla="*/ 67 h 67"/>
                <a:gd name="T12" fmla="*/ 6 w 53"/>
                <a:gd name="T13" fmla="*/ 61 h 67"/>
                <a:gd name="T14" fmla="*/ 0 w 53"/>
                <a:gd name="T15" fmla="*/ 55 h 67"/>
                <a:gd name="T16" fmla="*/ 0 w 53"/>
                <a:gd name="T17" fmla="*/ 50 h 67"/>
                <a:gd name="T18" fmla="*/ 0 w 53"/>
                <a:gd name="T19" fmla="*/ 0 h 67"/>
                <a:gd name="T20" fmla="*/ 53 w 53"/>
                <a:gd name="T21" fmla="*/ 0 h 67"/>
                <a:gd name="T22" fmla="*/ 53 w 53"/>
                <a:gd name="T23" fmla="*/ 50 h 67"/>
                <a:gd name="T24" fmla="*/ 53 w 53"/>
                <a:gd name="T25" fmla="*/ 50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67"/>
                <a:gd name="T41" fmla="*/ 53 w 53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67">
                  <a:moveTo>
                    <a:pt x="53" y="50"/>
                  </a:moveTo>
                  <a:lnTo>
                    <a:pt x="53" y="55"/>
                  </a:lnTo>
                  <a:lnTo>
                    <a:pt x="47" y="61"/>
                  </a:lnTo>
                  <a:lnTo>
                    <a:pt x="36" y="67"/>
                  </a:lnTo>
                  <a:lnTo>
                    <a:pt x="24" y="67"/>
                  </a:lnTo>
                  <a:lnTo>
                    <a:pt x="18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5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72" name="Freeform 128"/>
            <p:cNvSpPr>
              <a:spLocks/>
            </p:cNvSpPr>
            <p:nvPr/>
          </p:nvSpPr>
          <p:spPr bwMode="auto">
            <a:xfrm>
              <a:off x="1869" y="1225"/>
              <a:ext cx="30" cy="34"/>
            </a:xfrm>
            <a:custGeom>
              <a:avLst/>
              <a:gdLst>
                <a:gd name="T0" fmla="*/ 30 w 30"/>
                <a:gd name="T1" fmla="*/ 28 h 34"/>
                <a:gd name="T2" fmla="*/ 24 w 30"/>
                <a:gd name="T3" fmla="*/ 34 h 34"/>
                <a:gd name="T4" fmla="*/ 12 w 30"/>
                <a:gd name="T5" fmla="*/ 34 h 34"/>
                <a:gd name="T6" fmla="*/ 6 w 30"/>
                <a:gd name="T7" fmla="*/ 34 h 34"/>
                <a:gd name="T8" fmla="*/ 0 w 30"/>
                <a:gd name="T9" fmla="*/ 28 h 34"/>
                <a:gd name="T10" fmla="*/ 0 w 30"/>
                <a:gd name="T11" fmla="*/ 0 h 34"/>
                <a:gd name="T12" fmla="*/ 30 w 30"/>
                <a:gd name="T13" fmla="*/ 0 h 34"/>
                <a:gd name="T14" fmla="*/ 30 w 30"/>
                <a:gd name="T15" fmla="*/ 28 h 34"/>
                <a:gd name="T16" fmla="*/ 30 w 30"/>
                <a:gd name="T17" fmla="*/ 28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4"/>
                <a:gd name="T29" fmla="*/ 30 w 30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4">
                  <a:moveTo>
                    <a:pt x="30" y="28"/>
                  </a:moveTo>
                  <a:lnTo>
                    <a:pt x="24" y="34"/>
                  </a:lnTo>
                  <a:lnTo>
                    <a:pt x="12" y="34"/>
                  </a:lnTo>
                  <a:lnTo>
                    <a:pt x="6" y="3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73" name="Freeform 129"/>
            <p:cNvSpPr>
              <a:spLocks/>
            </p:cNvSpPr>
            <p:nvPr/>
          </p:nvSpPr>
          <p:spPr bwMode="auto">
            <a:xfrm>
              <a:off x="1881" y="1225"/>
              <a:ext cx="6" cy="11"/>
            </a:xfrm>
            <a:custGeom>
              <a:avLst/>
              <a:gdLst>
                <a:gd name="T0" fmla="*/ 6 w 6"/>
                <a:gd name="T1" fmla="*/ 6 h 11"/>
                <a:gd name="T2" fmla="*/ 6 w 6"/>
                <a:gd name="T3" fmla="*/ 11 h 11"/>
                <a:gd name="T4" fmla="*/ 0 w 6"/>
                <a:gd name="T5" fmla="*/ 11 h 11"/>
                <a:gd name="T6" fmla="*/ 0 w 6"/>
                <a:gd name="T7" fmla="*/ 11 h 11"/>
                <a:gd name="T8" fmla="*/ 0 w 6"/>
                <a:gd name="T9" fmla="*/ 6 h 11"/>
                <a:gd name="T10" fmla="*/ 0 w 6"/>
                <a:gd name="T11" fmla="*/ 0 h 11"/>
                <a:gd name="T12" fmla="*/ 6 w 6"/>
                <a:gd name="T13" fmla="*/ 0 h 11"/>
                <a:gd name="T14" fmla="*/ 6 w 6"/>
                <a:gd name="T15" fmla="*/ 6 h 11"/>
                <a:gd name="T16" fmla="*/ 6 w 6"/>
                <a:gd name="T17" fmla="*/ 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1"/>
                <a:gd name="T29" fmla="*/ 6 w 6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1">
                  <a:moveTo>
                    <a:pt x="6" y="6"/>
                  </a:moveTo>
                  <a:lnTo>
                    <a:pt x="6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A50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74" name="Freeform 130"/>
            <p:cNvSpPr>
              <a:spLocks/>
            </p:cNvSpPr>
            <p:nvPr/>
          </p:nvSpPr>
          <p:spPr bwMode="auto">
            <a:xfrm>
              <a:off x="1881" y="1248"/>
              <a:ext cx="6" cy="5"/>
            </a:xfrm>
            <a:custGeom>
              <a:avLst/>
              <a:gdLst>
                <a:gd name="T0" fmla="*/ 6 w 6"/>
                <a:gd name="T1" fmla="*/ 5 h 5"/>
                <a:gd name="T2" fmla="*/ 6 w 6"/>
                <a:gd name="T3" fmla="*/ 5 h 5"/>
                <a:gd name="T4" fmla="*/ 0 w 6"/>
                <a:gd name="T5" fmla="*/ 5 h 5"/>
                <a:gd name="T6" fmla="*/ 0 w 6"/>
                <a:gd name="T7" fmla="*/ 5 h 5"/>
                <a:gd name="T8" fmla="*/ 0 w 6"/>
                <a:gd name="T9" fmla="*/ 0 h 5"/>
                <a:gd name="T10" fmla="*/ 6 w 6"/>
                <a:gd name="T11" fmla="*/ 0 h 5"/>
                <a:gd name="T12" fmla="*/ 6 w 6"/>
                <a:gd name="T13" fmla="*/ 5 h 5"/>
                <a:gd name="T14" fmla="*/ 6 w 6"/>
                <a:gd name="T15" fmla="*/ 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5"/>
                <a:gd name="T26" fmla="*/ 6 w 6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5">
                  <a:moveTo>
                    <a:pt x="6" y="5"/>
                  </a:move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A50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75" name="Freeform 131"/>
            <p:cNvSpPr>
              <a:spLocks/>
            </p:cNvSpPr>
            <p:nvPr/>
          </p:nvSpPr>
          <p:spPr bwMode="auto">
            <a:xfrm>
              <a:off x="1887" y="1236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0 w 6"/>
                <a:gd name="T5" fmla="*/ 6 h 6"/>
                <a:gd name="T6" fmla="*/ 0 w 6"/>
                <a:gd name="T7" fmla="*/ 6 h 6"/>
                <a:gd name="T8" fmla="*/ 0 w 6"/>
                <a:gd name="T9" fmla="*/ 0 h 6"/>
                <a:gd name="T10" fmla="*/ 6 w 6"/>
                <a:gd name="T11" fmla="*/ 0 h 6"/>
                <a:gd name="T12" fmla="*/ 6 w 6"/>
                <a:gd name="T13" fmla="*/ 6 h 6"/>
                <a:gd name="T14" fmla="*/ 6 w 6"/>
                <a:gd name="T15" fmla="*/ 6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A50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76" name="Freeform 132"/>
            <p:cNvSpPr>
              <a:spLocks/>
            </p:cNvSpPr>
            <p:nvPr/>
          </p:nvSpPr>
          <p:spPr bwMode="auto">
            <a:xfrm>
              <a:off x="1875" y="1236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0 w 6"/>
                <a:gd name="T5" fmla="*/ 6 h 6"/>
                <a:gd name="T6" fmla="*/ 0 w 6"/>
                <a:gd name="T7" fmla="*/ 6 h 6"/>
                <a:gd name="T8" fmla="*/ 0 w 6"/>
                <a:gd name="T9" fmla="*/ 0 h 6"/>
                <a:gd name="T10" fmla="*/ 6 w 6"/>
                <a:gd name="T11" fmla="*/ 0 h 6"/>
                <a:gd name="T12" fmla="*/ 6 w 6"/>
                <a:gd name="T13" fmla="*/ 6 h 6"/>
                <a:gd name="T14" fmla="*/ 6 w 6"/>
                <a:gd name="T15" fmla="*/ 6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A50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77" name="Freeform 133"/>
            <p:cNvSpPr>
              <a:spLocks/>
            </p:cNvSpPr>
            <p:nvPr/>
          </p:nvSpPr>
          <p:spPr bwMode="auto">
            <a:xfrm>
              <a:off x="1863" y="1209"/>
              <a:ext cx="6" cy="11"/>
            </a:xfrm>
            <a:custGeom>
              <a:avLst/>
              <a:gdLst>
                <a:gd name="T0" fmla="*/ 6 w 6"/>
                <a:gd name="T1" fmla="*/ 11 h 11"/>
                <a:gd name="T2" fmla="*/ 0 w 6"/>
                <a:gd name="T3" fmla="*/ 11 h 11"/>
                <a:gd name="T4" fmla="*/ 0 w 6"/>
                <a:gd name="T5" fmla="*/ 0 h 11"/>
                <a:gd name="T6" fmla="*/ 6 w 6"/>
                <a:gd name="T7" fmla="*/ 0 h 11"/>
                <a:gd name="T8" fmla="*/ 6 w 6"/>
                <a:gd name="T9" fmla="*/ 11 h 11"/>
                <a:gd name="T10" fmla="*/ 6 w 6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78" name="Freeform 134"/>
            <p:cNvSpPr>
              <a:spLocks/>
            </p:cNvSpPr>
            <p:nvPr/>
          </p:nvSpPr>
          <p:spPr bwMode="auto">
            <a:xfrm>
              <a:off x="1863" y="1209"/>
              <a:ext cx="6" cy="11"/>
            </a:xfrm>
            <a:custGeom>
              <a:avLst/>
              <a:gdLst>
                <a:gd name="T0" fmla="*/ 6 w 6"/>
                <a:gd name="T1" fmla="*/ 11 h 11"/>
                <a:gd name="T2" fmla="*/ 0 w 6"/>
                <a:gd name="T3" fmla="*/ 11 h 11"/>
                <a:gd name="T4" fmla="*/ 0 w 6"/>
                <a:gd name="T5" fmla="*/ 0 h 11"/>
                <a:gd name="T6" fmla="*/ 6 w 6"/>
                <a:gd name="T7" fmla="*/ 0 h 11"/>
                <a:gd name="T8" fmla="*/ 6 w 6"/>
                <a:gd name="T9" fmla="*/ 11 h 11"/>
                <a:gd name="T10" fmla="*/ 6 w 6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79" name="Freeform 135"/>
            <p:cNvSpPr>
              <a:spLocks/>
            </p:cNvSpPr>
            <p:nvPr/>
          </p:nvSpPr>
          <p:spPr bwMode="auto">
            <a:xfrm>
              <a:off x="1899" y="1209"/>
              <a:ext cx="5" cy="11"/>
            </a:xfrm>
            <a:custGeom>
              <a:avLst/>
              <a:gdLst>
                <a:gd name="T0" fmla="*/ 5 w 5"/>
                <a:gd name="T1" fmla="*/ 11 h 11"/>
                <a:gd name="T2" fmla="*/ 0 w 5"/>
                <a:gd name="T3" fmla="*/ 11 h 11"/>
                <a:gd name="T4" fmla="*/ 0 w 5"/>
                <a:gd name="T5" fmla="*/ 0 h 11"/>
                <a:gd name="T6" fmla="*/ 5 w 5"/>
                <a:gd name="T7" fmla="*/ 0 h 11"/>
                <a:gd name="T8" fmla="*/ 5 w 5"/>
                <a:gd name="T9" fmla="*/ 11 h 11"/>
                <a:gd name="T10" fmla="*/ 5 w 5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1"/>
                <a:gd name="T20" fmla="*/ 5 w 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1">
                  <a:moveTo>
                    <a:pt x="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80" name="Freeform 136"/>
            <p:cNvSpPr>
              <a:spLocks/>
            </p:cNvSpPr>
            <p:nvPr/>
          </p:nvSpPr>
          <p:spPr bwMode="auto">
            <a:xfrm>
              <a:off x="1899" y="1209"/>
              <a:ext cx="5" cy="11"/>
            </a:xfrm>
            <a:custGeom>
              <a:avLst/>
              <a:gdLst>
                <a:gd name="T0" fmla="*/ 5 w 5"/>
                <a:gd name="T1" fmla="*/ 11 h 11"/>
                <a:gd name="T2" fmla="*/ 0 w 5"/>
                <a:gd name="T3" fmla="*/ 11 h 11"/>
                <a:gd name="T4" fmla="*/ 0 w 5"/>
                <a:gd name="T5" fmla="*/ 0 h 11"/>
                <a:gd name="T6" fmla="*/ 5 w 5"/>
                <a:gd name="T7" fmla="*/ 0 h 11"/>
                <a:gd name="T8" fmla="*/ 5 w 5"/>
                <a:gd name="T9" fmla="*/ 11 h 11"/>
                <a:gd name="T10" fmla="*/ 5 w 5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1"/>
                <a:gd name="T20" fmla="*/ 5 w 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1">
                  <a:moveTo>
                    <a:pt x="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81" name="Freeform 137"/>
            <p:cNvSpPr>
              <a:spLocks/>
            </p:cNvSpPr>
            <p:nvPr/>
          </p:nvSpPr>
          <p:spPr bwMode="auto">
            <a:xfrm>
              <a:off x="1863" y="1236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6 h 6"/>
                <a:gd name="T10" fmla="*/ 6 w 6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82" name="Freeform 138"/>
            <p:cNvSpPr>
              <a:spLocks/>
            </p:cNvSpPr>
            <p:nvPr/>
          </p:nvSpPr>
          <p:spPr bwMode="auto">
            <a:xfrm>
              <a:off x="1863" y="1236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0 h 6"/>
                <a:gd name="T8" fmla="*/ 6 w 6"/>
                <a:gd name="T9" fmla="*/ 6 h 6"/>
                <a:gd name="T10" fmla="*/ 6 w 6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83" name="Freeform 139"/>
            <p:cNvSpPr>
              <a:spLocks/>
            </p:cNvSpPr>
            <p:nvPr/>
          </p:nvSpPr>
          <p:spPr bwMode="auto">
            <a:xfrm>
              <a:off x="1863" y="1253"/>
              <a:ext cx="12" cy="11"/>
            </a:xfrm>
            <a:custGeom>
              <a:avLst/>
              <a:gdLst>
                <a:gd name="T0" fmla="*/ 12 w 12"/>
                <a:gd name="T1" fmla="*/ 6 h 11"/>
                <a:gd name="T2" fmla="*/ 12 w 12"/>
                <a:gd name="T3" fmla="*/ 11 h 11"/>
                <a:gd name="T4" fmla="*/ 0 w 12"/>
                <a:gd name="T5" fmla="*/ 6 h 11"/>
                <a:gd name="T6" fmla="*/ 6 w 12"/>
                <a:gd name="T7" fmla="*/ 0 h 11"/>
                <a:gd name="T8" fmla="*/ 12 w 12"/>
                <a:gd name="T9" fmla="*/ 6 h 11"/>
                <a:gd name="T10" fmla="*/ 12 w 12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1"/>
                <a:gd name="T20" fmla="*/ 12 w 12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1">
                  <a:moveTo>
                    <a:pt x="12" y="6"/>
                  </a:moveTo>
                  <a:lnTo>
                    <a:pt x="12" y="11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84" name="Freeform 140"/>
            <p:cNvSpPr>
              <a:spLocks/>
            </p:cNvSpPr>
            <p:nvPr/>
          </p:nvSpPr>
          <p:spPr bwMode="auto">
            <a:xfrm>
              <a:off x="1863" y="1253"/>
              <a:ext cx="12" cy="11"/>
            </a:xfrm>
            <a:custGeom>
              <a:avLst/>
              <a:gdLst>
                <a:gd name="T0" fmla="*/ 12 w 12"/>
                <a:gd name="T1" fmla="*/ 6 h 11"/>
                <a:gd name="T2" fmla="*/ 12 w 12"/>
                <a:gd name="T3" fmla="*/ 11 h 11"/>
                <a:gd name="T4" fmla="*/ 0 w 12"/>
                <a:gd name="T5" fmla="*/ 6 h 11"/>
                <a:gd name="T6" fmla="*/ 6 w 12"/>
                <a:gd name="T7" fmla="*/ 0 h 11"/>
                <a:gd name="T8" fmla="*/ 12 w 12"/>
                <a:gd name="T9" fmla="*/ 6 h 11"/>
                <a:gd name="T10" fmla="*/ 12 w 12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1"/>
                <a:gd name="T20" fmla="*/ 12 w 12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1">
                  <a:moveTo>
                    <a:pt x="12" y="6"/>
                  </a:moveTo>
                  <a:lnTo>
                    <a:pt x="12" y="11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85" name="Freeform 141"/>
            <p:cNvSpPr>
              <a:spLocks/>
            </p:cNvSpPr>
            <p:nvPr/>
          </p:nvSpPr>
          <p:spPr bwMode="auto">
            <a:xfrm>
              <a:off x="1893" y="1253"/>
              <a:ext cx="6" cy="11"/>
            </a:xfrm>
            <a:custGeom>
              <a:avLst/>
              <a:gdLst>
                <a:gd name="T0" fmla="*/ 0 w 6"/>
                <a:gd name="T1" fmla="*/ 6 h 11"/>
                <a:gd name="T2" fmla="*/ 0 w 6"/>
                <a:gd name="T3" fmla="*/ 11 h 11"/>
                <a:gd name="T4" fmla="*/ 6 w 6"/>
                <a:gd name="T5" fmla="*/ 6 h 11"/>
                <a:gd name="T6" fmla="*/ 6 w 6"/>
                <a:gd name="T7" fmla="*/ 0 h 11"/>
                <a:gd name="T8" fmla="*/ 0 w 6"/>
                <a:gd name="T9" fmla="*/ 6 h 11"/>
                <a:gd name="T10" fmla="*/ 0 w 6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0" y="6"/>
                  </a:moveTo>
                  <a:lnTo>
                    <a:pt x="0" y="11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86" name="Freeform 142"/>
            <p:cNvSpPr>
              <a:spLocks/>
            </p:cNvSpPr>
            <p:nvPr/>
          </p:nvSpPr>
          <p:spPr bwMode="auto">
            <a:xfrm>
              <a:off x="1893" y="1253"/>
              <a:ext cx="6" cy="11"/>
            </a:xfrm>
            <a:custGeom>
              <a:avLst/>
              <a:gdLst>
                <a:gd name="T0" fmla="*/ 0 w 6"/>
                <a:gd name="T1" fmla="*/ 6 h 11"/>
                <a:gd name="T2" fmla="*/ 0 w 6"/>
                <a:gd name="T3" fmla="*/ 11 h 11"/>
                <a:gd name="T4" fmla="*/ 6 w 6"/>
                <a:gd name="T5" fmla="*/ 6 h 11"/>
                <a:gd name="T6" fmla="*/ 6 w 6"/>
                <a:gd name="T7" fmla="*/ 0 h 11"/>
                <a:gd name="T8" fmla="*/ 0 w 6"/>
                <a:gd name="T9" fmla="*/ 6 h 11"/>
                <a:gd name="T10" fmla="*/ 0 w 6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0" y="6"/>
                  </a:moveTo>
                  <a:lnTo>
                    <a:pt x="0" y="11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87" name="Freeform 143"/>
            <p:cNvSpPr>
              <a:spLocks/>
            </p:cNvSpPr>
            <p:nvPr/>
          </p:nvSpPr>
          <p:spPr bwMode="auto">
            <a:xfrm>
              <a:off x="1899" y="1236"/>
              <a:ext cx="5" cy="6"/>
            </a:xfrm>
            <a:custGeom>
              <a:avLst/>
              <a:gdLst>
                <a:gd name="T0" fmla="*/ 5 w 5"/>
                <a:gd name="T1" fmla="*/ 6 h 6"/>
                <a:gd name="T2" fmla="*/ 0 w 5"/>
                <a:gd name="T3" fmla="*/ 6 h 6"/>
                <a:gd name="T4" fmla="*/ 0 w 5"/>
                <a:gd name="T5" fmla="*/ 0 h 6"/>
                <a:gd name="T6" fmla="*/ 5 w 5"/>
                <a:gd name="T7" fmla="*/ 0 h 6"/>
                <a:gd name="T8" fmla="*/ 5 w 5"/>
                <a:gd name="T9" fmla="*/ 6 h 6"/>
                <a:gd name="T10" fmla="*/ 5 w 5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6"/>
                <a:gd name="T20" fmla="*/ 5 w 5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6">
                  <a:moveTo>
                    <a:pt x="5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88" name="Freeform 144"/>
            <p:cNvSpPr>
              <a:spLocks/>
            </p:cNvSpPr>
            <p:nvPr/>
          </p:nvSpPr>
          <p:spPr bwMode="auto">
            <a:xfrm>
              <a:off x="1899" y="1236"/>
              <a:ext cx="5" cy="6"/>
            </a:xfrm>
            <a:custGeom>
              <a:avLst/>
              <a:gdLst>
                <a:gd name="T0" fmla="*/ 5 w 5"/>
                <a:gd name="T1" fmla="*/ 6 h 6"/>
                <a:gd name="T2" fmla="*/ 0 w 5"/>
                <a:gd name="T3" fmla="*/ 6 h 6"/>
                <a:gd name="T4" fmla="*/ 0 w 5"/>
                <a:gd name="T5" fmla="*/ 0 h 6"/>
                <a:gd name="T6" fmla="*/ 5 w 5"/>
                <a:gd name="T7" fmla="*/ 0 h 6"/>
                <a:gd name="T8" fmla="*/ 5 w 5"/>
                <a:gd name="T9" fmla="*/ 6 h 6"/>
                <a:gd name="T10" fmla="*/ 5 w 5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6"/>
                <a:gd name="T20" fmla="*/ 5 w 5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6">
                  <a:moveTo>
                    <a:pt x="5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89" name="Freeform 145"/>
            <p:cNvSpPr>
              <a:spLocks/>
            </p:cNvSpPr>
            <p:nvPr/>
          </p:nvSpPr>
          <p:spPr bwMode="auto">
            <a:xfrm>
              <a:off x="1881" y="1209"/>
              <a:ext cx="6" cy="11"/>
            </a:xfrm>
            <a:custGeom>
              <a:avLst/>
              <a:gdLst>
                <a:gd name="T0" fmla="*/ 6 w 6"/>
                <a:gd name="T1" fmla="*/ 11 h 11"/>
                <a:gd name="T2" fmla="*/ 0 w 6"/>
                <a:gd name="T3" fmla="*/ 11 h 11"/>
                <a:gd name="T4" fmla="*/ 0 w 6"/>
                <a:gd name="T5" fmla="*/ 0 h 11"/>
                <a:gd name="T6" fmla="*/ 6 w 6"/>
                <a:gd name="T7" fmla="*/ 0 h 11"/>
                <a:gd name="T8" fmla="*/ 6 w 6"/>
                <a:gd name="T9" fmla="*/ 11 h 11"/>
                <a:gd name="T10" fmla="*/ 6 w 6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90" name="Freeform 146"/>
            <p:cNvSpPr>
              <a:spLocks/>
            </p:cNvSpPr>
            <p:nvPr/>
          </p:nvSpPr>
          <p:spPr bwMode="auto">
            <a:xfrm>
              <a:off x="1881" y="1209"/>
              <a:ext cx="6" cy="11"/>
            </a:xfrm>
            <a:custGeom>
              <a:avLst/>
              <a:gdLst>
                <a:gd name="T0" fmla="*/ 6 w 6"/>
                <a:gd name="T1" fmla="*/ 11 h 11"/>
                <a:gd name="T2" fmla="*/ 0 w 6"/>
                <a:gd name="T3" fmla="*/ 11 h 11"/>
                <a:gd name="T4" fmla="*/ 0 w 6"/>
                <a:gd name="T5" fmla="*/ 0 h 11"/>
                <a:gd name="T6" fmla="*/ 6 w 6"/>
                <a:gd name="T7" fmla="*/ 0 h 11"/>
                <a:gd name="T8" fmla="*/ 6 w 6"/>
                <a:gd name="T9" fmla="*/ 11 h 11"/>
                <a:gd name="T10" fmla="*/ 6 w 6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91" name="Freeform 147"/>
            <p:cNvSpPr>
              <a:spLocks/>
            </p:cNvSpPr>
            <p:nvPr/>
          </p:nvSpPr>
          <p:spPr bwMode="auto">
            <a:xfrm>
              <a:off x="1779" y="1164"/>
              <a:ext cx="245" cy="156"/>
            </a:xfrm>
            <a:custGeom>
              <a:avLst/>
              <a:gdLst>
                <a:gd name="T0" fmla="*/ 245 w 245"/>
                <a:gd name="T1" fmla="*/ 156 h 156"/>
                <a:gd name="T2" fmla="*/ 245 w 245"/>
                <a:gd name="T3" fmla="*/ 0 h 156"/>
                <a:gd name="T4" fmla="*/ 0 w 245"/>
                <a:gd name="T5" fmla="*/ 0 h 156"/>
                <a:gd name="T6" fmla="*/ 0 w 245"/>
                <a:gd name="T7" fmla="*/ 156 h 156"/>
                <a:gd name="T8" fmla="*/ 245 w 245"/>
                <a:gd name="T9" fmla="*/ 156 h 156"/>
                <a:gd name="T10" fmla="*/ 245 w 245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6"/>
                <a:gd name="T20" fmla="*/ 245 w 24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6">
                  <a:moveTo>
                    <a:pt x="245" y="156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5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7" name="Group 148"/>
          <p:cNvGrpSpPr>
            <a:grpSpLocks/>
          </p:cNvGrpSpPr>
          <p:nvPr/>
        </p:nvGrpSpPr>
        <p:grpSpPr bwMode="auto">
          <a:xfrm>
            <a:off x="3240088" y="4065588"/>
            <a:ext cx="388937" cy="249237"/>
            <a:chOff x="1593" y="1394"/>
            <a:chExt cx="245" cy="157"/>
          </a:xfrm>
        </p:grpSpPr>
        <p:sp>
          <p:nvSpPr>
            <p:cNvPr id="8336" name="Freeform 149"/>
            <p:cNvSpPr>
              <a:spLocks/>
            </p:cNvSpPr>
            <p:nvPr/>
          </p:nvSpPr>
          <p:spPr bwMode="auto">
            <a:xfrm>
              <a:off x="1593" y="1394"/>
              <a:ext cx="245" cy="157"/>
            </a:xfrm>
            <a:custGeom>
              <a:avLst/>
              <a:gdLst>
                <a:gd name="T0" fmla="*/ 245 w 245"/>
                <a:gd name="T1" fmla="*/ 157 h 157"/>
                <a:gd name="T2" fmla="*/ 245 w 245"/>
                <a:gd name="T3" fmla="*/ 0 h 157"/>
                <a:gd name="T4" fmla="*/ 0 w 245"/>
                <a:gd name="T5" fmla="*/ 0 h 157"/>
                <a:gd name="T6" fmla="*/ 0 w 245"/>
                <a:gd name="T7" fmla="*/ 157 h 157"/>
                <a:gd name="T8" fmla="*/ 245 w 245"/>
                <a:gd name="T9" fmla="*/ 157 h 157"/>
                <a:gd name="T10" fmla="*/ 245 w 245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7"/>
                <a:gd name="T20" fmla="*/ 245 w 24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7">
                  <a:moveTo>
                    <a:pt x="245" y="157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5" y="1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37" name="Freeform 150"/>
            <p:cNvSpPr>
              <a:spLocks/>
            </p:cNvSpPr>
            <p:nvPr/>
          </p:nvSpPr>
          <p:spPr bwMode="auto">
            <a:xfrm>
              <a:off x="1593" y="1394"/>
              <a:ext cx="72" cy="45"/>
            </a:xfrm>
            <a:custGeom>
              <a:avLst/>
              <a:gdLst>
                <a:gd name="T0" fmla="*/ 72 w 72"/>
                <a:gd name="T1" fmla="*/ 0 h 45"/>
                <a:gd name="T2" fmla="*/ 0 w 72"/>
                <a:gd name="T3" fmla="*/ 0 h 45"/>
                <a:gd name="T4" fmla="*/ 0 w 72"/>
                <a:gd name="T5" fmla="*/ 45 h 45"/>
                <a:gd name="T6" fmla="*/ 72 w 72"/>
                <a:gd name="T7" fmla="*/ 45 h 45"/>
                <a:gd name="T8" fmla="*/ 72 w 72"/>
                <a:gd name="T9" fmla="*/ 0 h 45"/>
                <a:gd name="T10" fmla="*/ 72 w 72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5"/>
                <a:gd name="T20" fmla="*/ 72 w 72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5">
                  <a:moveTo>
                    <a:pt x="72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72" y="4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38" name="Freeform 151"/>
            <p:cNvSpPr>
              <a:spLocks/>
            </p:cNvSpPr>
            <p:nvPr/>
          </p:nvSpPr>
          <p:spPr bwMode="auto">
            <a:xfrm>
              <a:off x="1593" y="1506"/>
              <a:ext cx="72" cy="45"/>
            </a:xfrm>
            <a:custGeom>
              <a:avLst/>
              <a:gdLst>
                <a:gd name="T0" fmla="*/ 0 w 72"/>
                <a:gd name="T1" fmla="*/ 0 h 45"/>
                <a:gd name="T2" fmla="*/ 0 w 72"/>
                <a:gd name="T3" fmla="*/ 45 h 45"/>
                <a:gd name="T4" fmla="*/ 72 w 72"/>
                <a:gd name="T5" fmla="*/ 45 h 45"/>
                <a:gd name="T6" fmla="*/ 72 w 72"/>
                <a:gd name="T7" fmla="*/ 0 h 45"/>
                <a:gd name="T8" fmla="*/ 0 w 72"/>
                <a:gd name="T9" fmla="*/ 0 h 45"/>
                <a:gd name="T10" fmla="*/ 0 w 72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5"/>
                <a:gd name="T20" fmla="*/ 72 w 72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5">
                  <a:moveTo>
                    <a:pt x="0" y="0"/>
                  </a:moveTo>
                  <a:lnTo>
                    <a:pt x="0" y="45"/>
                  </a:lnTo>
                  <a:lnTo>
                    <a:pt x="72" y="45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39" name="Freeform 152"/>
            <p:cNvSpPr>
              <a:spLocks/>
            </p:cNvSpPr>
            <p:nvPr/>
          </p:nvSpPr>
          <p:spPr bwMode="auto">
            <a:xfrm>
              <a:off x="1736" y="1506"/>
              <a:ext cx="102" cy="45"/>
            </a:xfrm>
            <a:custGeom>
              <a:avLst/>
              <a:gdLst>
                <a:gd name="T0" fmla="*/ 0 w 102"/>
                <a:gd name="T1" fmla="*/ 45 h 45"/>
                <a:gd name="T2" fmla="*/ 102 w 102"/>
                <a:gd name="T3" fmla="*/ 45 h 45"/>
                <a:gd name="T4" fmla="*/ 102 w 102"/>
                <a:gd name="T5" fmla="*/ 0 h 45"/>
                <a:gd name="T6" fmla="*/ 0 w 102"/>
                <a:gd name="T7" fmla="*/ 0 h 45"/>
                <a:gd name="T8" fmla="*/ 0 w 102"/>
                <a:gd name="T9" fmla="*/ 45 h 45"/>
                <a:gd name="T10" fmla="*/ 0 w 102"/>
                <a:gd name="T11" fmla="*/ 45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45"/>
                <a:gd name="T20" fmla="*/ 102 w 102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45">
                  <a:moveTo>
                    <a:pt x="0" y="45"/>
                  </a:moveTo>
                  <a:lnTo>
                    <a:pt x="102" y="45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40" name="Freeform 153"/>
            <p:cNvSpPr>
              <a:spLocks/>
            </p:cNvSpPr>
            <p:nvPr/>
          </p:nvSpPr>
          <p:spPr bwMode="auto">
            <a:xfrm>
              <a:off x="1736" y="1394"/>
              <a:ext cx="102" cy="45"/>
            </a:xfrm>
            <a:custGeom>
              <a:avLst/>
              <a:gdLst>
                <a:gd name="T0" fmla="*/ 0 w 102"/>
                <a:gd name="T1" fmla="*/ 0 h 45"/>
                <a:gd name="T2" fmla="*/ 0 w 102"/>
                <a:gd name="T3" fmla="*/ 45 h 45"/>
                <a:gd name="T4" fmla="*/ 102 w 102"/>
                <a:gd name="T5" fmla="*/ 45 h 45"/>
                <a:gd name="T6" fmla="*/ 102 w 102"/>
                <a:gd name="T7" fmla="*/ 0 h 45"/>
                <a:gd name="T8" fmla="*/ 0 w 102"/>
                <a:gd name="T9" fmla="*/ 0 h 45"/>
                <a:gd name="T10" fmla="*/ 0 w 102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45"/>
                <a:gd name="T20" fmla="*/ 102 w 102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45">
                  <a:moveTo>
                    <a:pt x="0" y="0"/>
                  </a:moveTo>
                  <a:lnTo>
                    <a:pt x="0" y="45"/>
                  </a:lnTo>
                  <a:lnTo>
                    <a:pt x="102" y="45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41" name="Freeform 154"/>
            <p:cNvSpPr>
              <a:spLocks/>
            </p:cNvSpPr>
            <p:nvPr/>
          </p:nvSpPr>
          <p:spPr bwMode="auto">
            <a:xfrm>
              <a:off x="1593" y="1394"/>
              <a:ext cx="245" cy="157"/>
            </a:xfrm>
            <a:custGeom>
              <a:avLst/>
              <a:gdLst>
                <a:gd name="T0" fmla="*/ 125 w 245"/>
                <a:gd name="T1" fmla="*/ 157 h 157"/>
                <a:gd name="T2" fmla="*/ 125 w 245"/>
                <a:gd name="T3" fmla="*/ 95 h 157"/>
                <a:gd name="T4" fmla="*/ 245 w 245"/>
                <a:gd name="T5" fmla="*/ 95 h 157"/>
                <a:gd name="T6" fmla="*/ 245 w 245"/>
                <a:gd name="T7" fmla="*/ 62 h 157"/>
                <a:gd name="T8" fmla="*/ 125 w 245"/>
                <a:gd name="T9" fmla="*/ 62 h 157"/>
                <a:gd name="T10" fmla="*/ 125 w 245"/>
                <a:gd name="T11" fmla="*/ 0 h 157"/>
                <a:gd name="T12" fmla="*/ 90 w 245"/>
                <a:gd name="T13" fmla="*/ 0 h 157"/>
                <a:gd name="T14" fmla="*/ 90 w 245"/>
                <a:gd name="T15" fmla="*/ 62 h 157"/>
                <a:gd name="T16" fmla="*/ 0 w 245"/>
                <a:gd name="T17" fmla="*/ 62 h 157"/>
                <a:gd name="T18" fmla="*/ 0 w 245"/>
                <a:gd name="T19" fmla="*/ 95 h 157"/>
                <a:gd name="T20" fmla="*/ 90 w 245"/>
                <a:gd name="T21" fmla="*/ 95 h 157"/>
                <a:gd name="T22" fmla="*/ 90 w 245"/>
                <a:gd name="T23" fmla="*/ 157 h 157"/>
                <a:gd name="T24" fmla="*/ 125 w 245"/>
                <a:gd name="T25" fmla="*/ 157 h 157"/>
                <a:gd name="T26" fmla="*/ 125 w 245"/>
                <a:gd name="T27" fmla="*/ 157 h 1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5"/>
                <a:gd name="T43" fmla="*/ 0 h 157"/>
                <a:gd name="T44" fmla="*/ 245 w 245"/>
                <a:gd name="T45" fmla="*/ 157 h 1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5" h="157">
                  <a:moveTo>
                    <a:pt x="125" y="157"/>
                  </a:moveTo>
                  <a:lnTo>
                    <a:pt x="125" y="95"/>
                  </a:lnTo>
                  <a:lnTo>
                    <a:pt x="245" y="95"/>
                  </a:lnTo>
                  <a:lnTo>
                    <a:pt x="245" y="62"/>
                  </a:lnTo>
                  <a:lnTo>
                    <a:pt x="125" y="62"/>
                  </a:lnTo>
                  <a:lnTo>
                    <a:pt x="125" y="0"/>
                  </a:lnTo>
                  <a:lnTo>
                    <a:pt x="90" y="0"/>
                  </a:lnTo>
                  <a:lnTo>
                    <a:pt x="90" y="62"/>
                  </a:lnTo>
                  <a:lnTo>
                    <a:pt x="0" y="62"/>
                  </a:lnTo>
                  <a:lnTo>
                    <a:pt x="0" y="95"/>
                  </a:lnTo>
                  <a:lnTo>
                    <a:pt x="90" y="95"/>
                  </a:lnTo>
                  <a:lnTo>
                    <a:pt x="90" y="157"/>
                  </a:lnTo>
                  <a:lnTo>
                    <a:pt x="125" y="157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42" name="Freeform 155"/>
            <p:cNvSpPr>
              <a:spLocks/>
            </p:cNvSpPr>
            <p:nvPr/>
          </p:nvSpPr>
          <p:spPr bwMode="auto">
            <a:xfrm>
              <a:off x="1593" y="1394"/>
              <a:ext cx="245" cy="157"/>
            </a:xfrm>
            <a:custGeom>
              <a:avLst/>
              <a:gdLst>
                <a:gd name="T0" fmla="*/ 245 w 245"/>
                <a:gd name="T1" fmla="*/ 157 h 157"/>
                <a:gd name="T2" fmla="*/ 245 w 245"/>
                <a:gd name="T3" fmla="*/ 0 h 157"/>
                <a:gd name="T4" fmla="*/ 0 w 245"/>
                <a:gd name="T5" fmla="*/ 0 h 157"/>
                <a:gd name="T6" fmla="*/ 0 w 245"/>
                <a:gd name="T7" fmla="*/ 157 h 157"/>
                <a:gd name="T8" fmla="*/ 245 w 245"/>
                <a:gd name="T9" fmla="*/ 157 h 157"/>
                <a:gd name="T10" fmla="*/ 245 w 245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7"/>
                <a:gd name="T20" fmla="*/ 245 w 24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7">
                  <a:moveTo>
                    <a:pt x="245" y="157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5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8" name="Group 156"/>
          <p:cNvGrpSpPr>
            <a:grpSpLocks/>
          </p:cNvGrpSpPr>
          <p:nvPr/>
        </p:nvGrpSpPr>
        <p:grpSpPr bwMode="auto">
          <a:xfrm>
            <a:off x="2190750" y="4065588"/>
            <a:ext cx="390525" cy="249237"/>
            <a:chOff x="1593" y="1143"/>
            <a:chExt cx="245" cy="157"/>
          </a:xfrm>
        </p:grpSpPr>
        <p:sp>
          <p:nvSpPr>
            <p:cNvPr id="8332" name="Freeform 157"/>
            <p:cNvSpPr>
              <a:spLocks/>
            </p:cNvSpPr>
            <p:nvPr/>
          </p:nvSpPr>
          <p:spPr bwMode="auto">
            <a:xfrm>
              <a:off x="1593" y="1143"/>
              <a:ext cx="245" cy="157"/>
            </a:xfrm>
            <a:custGeom>
              <a:avLst/>
              <a:gdLst>
                <a:gd name="T0" fmla="*/ 245 w 245"/>
                <a:gd name="T1" fmla="*/ 157 h 157"/>
                <a:gd name="T2" fmla="*/ 245 w 245"/>
                <a:gd name="T3" fmla="*/ 0 h 157"/>
                <a:gd name="T4" fmla="*/ 0 w 245"/>
                <a:gd name="T5" fmla="*/ 0 h 157"/>
                <a:gd name="T6" fmla="*/ 0 w 245"/>
                <a:gd name="T7" fmla="*/ 157 h 157"/>
                <a:gd name="T8" fmla="*/ 245 w 245"/>
                <a:gd name="T9" fmla="*/ 157 h 157"/>
                <a:gd name="T10" fmla="*/ 245 w 245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7"/>
                <a:gd name="T20" fmla="*/ 245 w 24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7">
                  <a:moveTo>
                    <a:pt x="245" y="157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5" y="1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33" name="Freeform 158"/>
            <p:cNvSpPr>
              <a:spLocks/>
            </p:cNvSpPr>
            <p:nvPr/>
          </p:nvSpPr>
          <p:spPr bwMode="auto">
            <a:xfrm>
              <a:off x="1593" y="1143"/>
              <a:ext cx="245" cy="45"/>
            </a:xfrm>
            <a:custGeom>
              <a:avLst/>
              <a:gdLst>
                <a:gd name="T0" fmla="*/ 245 w 245"/>
                <a:gd name="T1" fmla="*/ 45 h 45"/>
                <a:gd name="T2" fmla="*/ 245 w 245"/>
                <a:gd name="T3" fmla="*/ 0 h 45"/>
                <a:gd name="T4" fmla="*/ 0 w 245"/>
                <a:gd name="T5" fmla="*/ 0 h 45"/>
                <a:gd name="T6" fmla="*/ 0 w 245"/>
                <a:gd name="T7" fmla="*/ 45 h 45"/>
                <a:gd name="T8" fmla="*/ 245 w 245"/>
                <a:gd name="T9" fmla="*/ 45 h 45"/>
                <a:gd name="T10" fmla="*/ 245 w 245"/>
                <a:gd name="T11" fmla="*/ 45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45"/>
                <a:gd name="T20" fmla="*/ 245 w 24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45">
                  <a:moveTo>
                    <a:pt x="245" y="45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245" y="4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34" name="Freeform 159"/>
            <p:cNvSpPr>
              <a:spLocks/>
            </p:cNvSpPr>
            <p:nvPr/>
          </p:nvSpPr>
          <p:spPr bwMode="auto">
            <a:xfrm>
              <a:off x="1593" y="1249"/>
              <a:ext cx="245" cy="51"/>
            </a:xfrm>
            <a:custGeom>
              <a:avLst/>
              <a:gdLst>
                <a:gd name="T0" fmla="*/ 245 w 245"/>
                <a:gd name="T1" fmla="*/ 51 h 51"/>
                <a:gd name="T2" fmla="*/ 245 w 245"/>
                <a:gd name="T3" fmla="*/ 0 h 51"/>
                <a:gd name="T4" fmla="*/ 0 w 245"/>
                <a:gd name="T5" fmla="*/ 0 h 51"/>
                <a:gd name="T6" fmla="*/ 0 w 245"/>
                <a:gd name="T7" fmla="*/ 51 h 51"/>
                <a:gd name="T8" fmla="*/ 245 w 245"/>
                <a:gd name="T9" fmla="*/ 51 h 51"/>
                <a:gd name="T10" fmla="*/ 245 w 245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51"/>
                <a:gd name="T20" fmla="*/ 245 w 245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51">
                  <a:moveTo>
                    <a:pt x="245" y="51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45" y="51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35" name="Freeform 160"/>
            <p:cNvSpPr>
              <a:spLocks/>
            </p:cNvSpPr>
            <p:nvPr/>
          </p:nvSpPr>
          <p:spPr bwMode="auto">
            <a:xfrm>
              <a:off x="1593" y="1143"/>
              <a:ext cx="245" cy="157"/>
            </a:xfrm>
            <a:custGeom>
              <a:avLst/>
              <a:gdLst>
                <a:gd name="T0" fmla="*/ 245 w 245"/>
                <a:gd name="T1" fmla="*/ 157 h 157"/>
                <a:gd name="T2" fmla="*/ 245 w 245"/>
                <a:gd name="T3" fmla="*/ 0 h 157"/>
                <a:gd name="T4" fmla="*/ 0 w 245"/>
                <a:gd name="T5" fmla="*/ 0 h 157"/>
                <a:gd name="T6" fmla="*/ 0 w 245"/>
                <a:gd name="T7" fmla="*/ 157 h 157"/>
                <a:gd name="T8" fmla="*/ 245 w 245"/>
                <a:gd name="T9" fmla="*/ 157 h 157"/>
                <a:gd name="T10" fmla="*/ 245 w 245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7"/>
                <a:gd name="T20" fmla="*/ 245 w 24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7">
                  <a:moveTo>
                    <a:pt x="245" y="157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5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9" name="Group 161"/>
          <p:cNvGrpSpPr>
            <a:grpSpLocks/>
          </p:cNvGrpSpPr>
          <p:nvPr/>
        </p:nvGrpSpPr>
        <p:grpSpPr bwMode="auto">
          <a:xfrm>
            <a:off x="1223963" y="4065588"/>
            <a:ext cx="388937" cy="247650"/>
            <a:chOff x="1593" y="892"/>
            <a:chExt cx="245" cy="156"/>
          </a:xfrm>
        </p:grpSpPr>
        <p:sp>
          <p:nvSpPr>
            <p:cNvPr id="8328" name="Freeform 162"/>
            <p:cNvSpPr>
              <a:spLocks/>
            </p:cNvSpPr>
            <p:nvPr/>
          </p:nvSpPr>
          <p:spPr bwMode="auto">
            <a:xfrm>
              <a:off x="1593" y="892"/>
              <a:ext cx="245" cy="156"/>
            </a:xfrm>
            <a:custGeom>
              <a:avLst/>
              <a:gdLst>
                <a:gd name="T0" fmla="*/ 245 w 245"/>
                <a:gd name="T1" fmla="*/ 156 h 156"/>
                <a:gd name="T2" fmla="*/ 245 w 245"/>
                <a:gd name="T3" fmla="*/ 0 h 156"/>
                <a:gd name="T4" fmla="*/ 0 w 245"/>
                <a:gd name="T5" fmla="*/ 0 h 156"/>
                <a:gd name="T6" fmla="*/ 0 w 245"/>
                <a:gd name="T7" fmla="*/ 156 h 156"/>
                <a:gd name="T8" fmla="*/ 245 w 245"/>
                <a:gd name="T9" fmla="*/ 156 h 156"/>
                <a:gd name="T10" fmla="*/ 245 w 245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6"/>
                <a:gd name="T20" fmla="*/ 245 w 24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6">
                  <a:moveTo>
                    <a:pt x="245" y="156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5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29" name="Freeform 163"/>
            <p:cNvSpPr>
              <a:spLocks/>
            </p:cNvSpPr>
            <p:nvPr/>
          </p:nvSpPr>
          <p:spPr bwMode="auto">
            <a:xfrm>
              <a:off x="1593" y="892"/>
              <a:ext cx="245" cy="50"/>
            </a:xfrm>
            <a:custGeom>
              <a:avLst/>
              <a:gdLst>
                <a:gd name="T0" fmla="*/ 245 w 245"/>
                <a:gd name="T1" fmla="*/ 50 h 50"/>
                <a:gd name="T2" fmla="*/ 245 w 245"/>
                <a:gd name="T3" fmla="*/ 0 h 50"/>
                <a:gd name="T4" fmla="*/ 0 w 245"/>
                <a:gd name="T5" fmla="*/ 0 h 50"/>
                <a:gd name="T6" fmla="*/ 0 w 245"/>
                <a:gd name="T7" fmla="*/ 50 h 50"/>
                <a:gd name="T8" fmla="*/ 245 w 245"/>
                <a:gd name="T9" fmla="*/ 50 h 50"/>
                <a:gd name="T10" fmla="*/ 245 w 24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50"/>
                <a:gd name="T20" fmla="*/ 245 w 245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50">
                  <a:moveTo>
                    <a:pt x="245" y="50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5" y="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30" name="Freeform 164"/>
            <p:cNvSpPr>
              <a:spLocks/>
            </p:cNvSpPr>
            <p:nvPr/>
          </p:nvSpPr>
          <p:spPr bwMode="auto">
            <a:xfrm>
              <a:off x="1593" y="998"/>
              <a:ext cx="245" cy="50"/>
            </a:xfrm>
            <a:custGeom>
              <a:avLst/>
              <a:gdLst>
                <a:gd name="T0" fmla="*/ 245 w 245"/>
                <a:gd name="T1" fmla="*/ 50 h 50"/>
                <a:gd name="T2" fmla="*/ 245 w 245"/>
                <a:gd name="T3" fmla="*/ 0 h 50"/>
                <a:gd name="T4" fmla="*/ 0 w 245"/>
                <a:gd name="T5" fmla="*/ 0 h 50"/>
                <a:gd name="T6" fmla="*/ 0 w 245"/>
                <a:gd name="T7" fmla="*/ 50 h 50"/>
                <a:gd name="T8" fmla="*/ 245 w 245"/>
                <a:gd name="T9" fmla="*/ 50 h 50"/>
                <a:gd name="T10" fmla="*/ 245 w 245"/>
                <a:gd name="T11" fmla="*/ 5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50"/>
                <a:gd name="T20" fmla="*/ 245 w 245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50">
                  <a:moveTo>
                    <a:pt x="245" y="50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5" y="50"/>
                  </a:lnTo>
                  <a:close/>
                </a:path>
              </a:pathLst>
            </a:custGeom>
            <a:solidFill>
              <a:srgbClr val="1D93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31" name="Freeform 165"/>
            <p:cNvSpPr>
              <a:spLocks/>
            </p:cNvSpPr>
            <p:nvPr/>
          </p:nvSpPr>
          <p:spPr bwMode="auto">
            <a:xfrm>
              <a:off x="1593" y="892"/>
              <a:ext cx="245" cy="156"/>
            </a:xfrm>
            <a:custGeom>
              <a:avLst/>
              <a:gdLst>
                <a:gd name="T0" fmla="*/ 245 w 245"/>
                <a:gd name="T1" fmla="*/ 156 h 156"/>
                <a:gd name="T2" fmla="*/ 245 w 245"/>
                <a:gd name="T3" fmla="*/ 0 h 156"/>
                <a:gd name="T4" fmla="*/ 0 w 245"/>
                <a:gd name="T5" fmla="*/ 0 h 156"/>
                <a:gd name="T6" fmla="*/ 0 w 245"/>
                <a:gd name="T7" fmla="*/ 156 h 156"/>
                <a:gd name="T8" fmla="*/ 245 w 245"/>
                <a:gd name="T9" fmla="*/ 156 h 156"/>
                <a:gd name="T10" fmla="*/ 245 w 245"/>
                <a:gd name="T11" fmla="*/ 156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156"/>
                <a:gd name="T20" fmla="*/ 245 w 245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156">
                  <a:moveTo>
                    <a:pt x="245" y="156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5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aphicFrame>
        <p:nvGraphicFramePr>
          <p:cNvPr id="8194" name="Object 166"/>
          <p:cNvGraphicFramePr>
            <a:graphicFrameLocks noChangeAspect="1"/>
          </p:cNvGraphicFramePr>
          <p:nvPr/>
        </p:nvGraphicFramePr>
        <p:xfrm>
          <a:off x="293688" y="5948363"/>
          <a:ext cx="361950" cy="249237"/>
        </p:xfrm>
        <a:graphic>
          <a:graphicData uri="http://schemas.openxmlformats.org/presentationml/2006/ole">
            <p:oleObj spid="_x0000_s367618" name="Clip" r:id="rId4" imgW="3809524" imgH="2619048" progId="">
              <p:embed/>
            </p:oleObj>
          </a:graphicData>
        </a:graphic>
      </p:graphicFrame>
      <p:grpSp>
        <p:nvGrpSpPr>
          <p:cNvPr id="20" name="Group 185"/>
          <p:cNvGrpSpPr>
            <a:grpSpLocks/>
          </p:cNvGrpSpPr>
          <p:nvPr/>
        </p:nvGrpSpPr>
        <p:grpSpPr bwMode="auto">
          <a:xfrm>
            <a:off x="3240088" y="1598613"/>
            <a:ext cx="390525" cy="246062"/>
            <a:chOff x="4185" y="1590"/>
            <a:chExt cx="238" cy="161"/>
          </a:xfrm>
        </p:grpSpPr>
        <p:sp>
          <p:nvSpPr>
            <p:cNvPr id="8301" name="Freeform 186"/>
            <p:cNvSpPr>
              <a:spLocks/>
            </p:cNvSpPr>
            <p:nvPr/>
          </p:nvSpPr>
          <p:spPr bwMode="auto">
            <a:xfrm>
              <a:off x="4185" y="1590"/>
              <a:ext cx="238" cy="52"/>
            </a:xfrm>
            <a:custGeom>
              <a:avLst/>
              <a:gdLst>
                <a:gd name="T0" fmla="*/ 0 w 244"/>
                <a:gd name="T1" fmla="*/ 0 h 50"/>
                <a:gd name="T2" fmla="*/ 20 w 244"/>
                <a:gd name="T3" fmla="*/ 0 h 50"/>
                <a:gd name="T4" fmla="*/ 20 w 244"/>
                <a:gd name="T5" fmla="*/ 5847 h 50"/>
                <a:gd name="T6" fmla="*/ 0 w 244"/>
                <a:gd name="T7" fmla="*/ 5847 h 50"/>
                <a:gd name="T8" fmla="*/ 0 w 244"/>
                <a:gd name="T9" fmla="*/ 0 h 50"/>
                <a:gd name="T10" fmla="*/ 0 w 244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0"/>
                <a:gd name="T20" fmla="*/ 244 w 24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0">
                  <a:moveTo>
                    <a:pt x="0" y="0"/>
                  </a:moveTo>
                  <a:lnTo>
                    <a:pt x="244" y="0"/>
                  </a:lnTo>
                  <a:lnTo>
                    <a:pt x="244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02" name="Freeform 187"/>
            <p:cNvSpPr>
              <a:spLocks/>
            </p:cNvSpPr>
            <p:nvPr/>
          </p:nvSpPr>
          <p:spPr bwMode="auto">
            <a:xfrm>
              <a:off x="4185" y="1694"/>
              <a:ext cx="238" cy="57"/>
            </a:xfrm>
            <a:custGeom>
              <a:avLst/>
              <a:gdLst>
                <a:gd name="T0" fmla="*/ 0 w 244"/>
                <a:gd name="T1" fmla="*/ 0 h 55"/>
                <a:gd name="T2" fmla="*/ 20 w 244"/>
                <a:gd name="T3" fmla="*/ 0 h 55"/>
                <a:gd name="T4" fmla="*/ 20 w 244"/>
                <a:gd name="T5" fmla="*/ 4238 h 55"/>
                <a:gd name="T6" fmla="*/ 0 w 244"/>
                <a:gd name="T7" fmla="*/ 4238 h 55"/>
                <a:gd name="T8" fmla="*/ 0 w 244"/>
                <a:gd name="T9" fmla="*/ 0 h 55"/>
                <a:gd name="T10" fmla="*/ 0 w 244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5"/>
                <a:gd name="T20" fmla="*/ 244 w 244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5">
                  <a:moveTo>
                    <a:pt x="0" y="0"/>
                  </a:moveTo>
                  <a:lnTo>
                    <a:pt x="244" y="0"/>
                  </a:lnTo>
                  <a:lnTo>
                    <a:pt x="244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0A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03" name="Freeform 188"/>
            <p:cNvSpPr>
              <a:spLocks/>
            </p:cNvSpPr>
            <p:nvPr/>
          </p:nvSpPr>
          <p:spPr bwMode="auto">
            <a:xfrm>
              <a:off x="4185" y="1642"/>
              <a:ext cx="238" cy="57"/>
            </a:xfrm>
            <a:custGeom>
              <a:avLst/>
              <a:gdLst>
                <a:gd name="T0" fmla="*/ 0 w 244"/>
                <a:gd name="T1" fmla="*/ 0 h 56"/>
                <a:gd name="T2" fmla="*/ 20 w 244"/>
                <a:gd name="T3" fmla="*/ 0 h 56"/>
                <a:gd name="T4" fmla="*/ 20 w 244"/>
                <a:gd name="T5" fmla="*/ 456 h 56"/>
                <a:gd name="T6" fmla="*/ 0 w 244"/>
                <a:gd name="T7" fmla="*/ 456 h 56"/>
                <a:gd name="T8" fmla="*/ 0 w 244"/>
                <a:gd name="T9" fmla="*/ 0 h 56"/>
                <a:gd name="T10" fmla="*/ 0 w 244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6"/>
                <a:gd name="T20" fmla="*/ 244 w 244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6">
                  <a:moveTo>
                    <a:pt x="0" y="0"/>
                  </a:moveTo>
                  <a:lnTo>
                    <a:pt x="244" y="0"/>
                  </a:lnTo>
                  <a:lnTo>
                    <a:pt x="244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04" name="Freeform 189"/>
            <p:cNvSpPr>
              <a:spLocks/>
            </p:cNvSpPr>
            <p:nvPr/>
          </p:nvSpPr>
          <p:spPr bwMode="auto">
            <a:xfrm>
              <a:off x="4266" y="1642"/>
              <a:ext cx="69" cy="64"/>
            </a:xfrm>
            <a:custGeom>
              <a:avLst/>
              <a:gdLst>
                <a:gd name="T0" fmla="*/ 17 w 71"/>
                <a:gd name="T1" fmla="*/ 1532 h 62"/>
                <a:gd name="T2" fmla="*/ 17 w 71"/>
                <a:gd name="T3" fmla="*/ 0 h 62"/>
                <a:gd name="T4" fmla="*/ 0 w 71"/>
                <a:gd name="T5" fmla="*/ 0 h 62"/>
                <a:gd name="T6" fmla="*/ 0 w 71"/>
                <a:gd name="T7" fmla="*/ 1532 h 62"/>
                <a:gd name="T8" fmla="*/ 6 w 71"/>
                <a:gd name="T9" fmla="*/ 2173 h 62"/>
                <a:gd name="T10" fmla="*/ 12 w 71"/>
                <a:gd name="T11" fmla="*/ 2467 h 62"/>
                <a:gd name="T12" fmla="*/ 17 w 71"/>
                <a:gd name="T13" fmla="*/ 2661 h 62"/>
                <a:gd name="T14" fmla="*/ 17 w 71"/>
                <a:gd name="T15" fmla="*/ 2927 h 62"/>
                <a:gd name="T16" fmla="*/ 17 w 71"/>
                <a:gd name="T17" fmla="*/ 2661 h 62"/>
                <a:gd name="T18" fmla="*/ 17 w 71"/>
                <a:gd name="T19" fmla="*/ 2467 h 62"/>
                <a:gd name="T20" fmla="*/ 17 w 71"/>
                <a:gd name="T21" fmla="*/ 2173 h 62"/>
                <a:gd name="T22" fmla="*/ 17 w 71"/>
                <a:gd name="T23" fmla="*/ 1532 h 62"/>
                <a:gd name="T24" fmla="*/ 17 w 71"/>
                <a:gd name="T25" fmla="*/ 1532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62"/>
                <a:gd name="T41" fmla="*/ 71 w 71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62">
                  <a:moveTo>
                    <a:pt x="71" y="34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6" y="45"/>
                  </a:lnTo>
                  <a:lnTo>
                    <a:pt x="12" y="51"/>
                  </a:lnTo>
                  <a:lnTo>
                    <a:pt x="24" y="56"/>
                  </a:lnTo>
                  <a:lnTo>
                    <a:pt x="36" y="62"/>
                  </a:lnTo>
                  <a:lnTo>
                    <a:pt x="54" y="56"/>
                  </a:lnTo>
                  <a:lnTo>
                    <a:pt x="60" y="51"/>
                  </a:lnTo>
                  <a:lnTo>
                    <a:pt x="66" y="45"/>
                  </a:lnTo>
                  <a:lnTo>
                    <a:pt x="71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05" name="Freeform 190"/>
            <p:cNvSpPr>
              <a:spLocks/>
            </p:cNvSpPr>
            <p:nvPr/>
          </p:nvSpPr>
          <p:spPr bwMode="auto">
            <a:xfrm>
              <a:off x="4266" y="1642"/>
              <a:ext cx="69" cy="64"/>
            </a:xfrm>
            <a:custGeom>
              <a:avLst/>
              <a:gdLst>
                <a:gd name="T0" fmla="*/ 17 w 71"/>
                <a:gd name="T1" fmla="*/ 1532 h 62"/>
                <a:gd name="T2" fmla="*/ 17 w 71"/>
                <a:gd name="T3" fmla="*/ 0 h 62"/>
                <a:gd name="T4" fmla="*/ 0 w 71"/>
                <a:gd name="T5" fmla="*/ 0 h 62"/>
                <a:gd name="T6" fmla="*/ 0 w 71"/>
                <a:gd name="T7" fmla="*/ 1532 h 62"/>
                <a:gd name="T8" fmla="*/ 6 w 71"/>
                <a:gd name="T9" fmla="*/ 2173 h 62"/>
                <a:gd name="T10" fmla="*/ 12 w 71"/>
                <a:gd name="T11" fmla="*/ 2467 h 62"/>
                <a:gd name="T12" fmla="*/ 17 w 71"/>
                <a:gd name="T13" fmla="*/ 2661 h 62"/>
                <a:gd name="T14" fmla="*/ 17 w 71"/>
                <a:gd name="T15" fmla="*/ 2927 h 62"/>
                <a:gd name="T16" fmla="*/ 17 w 71"/>
                <a:gd name="T17" fmla="*/ 2661 h 62"/>
                <a:gd name="T18" fmla="*/ 17 w 71"/>
                <a:gd name="T19" fmla="*/ 2467 h 62"/>
                <a:gd name="T20" fmla="*/ 17 w 71"/>
                <a:gd name="T21" fmla="*/ 2173 h 62"/>
                <a:gd name="T22" fmla="*/ 17 w 71"/>
                <a:gd name="T23" fmla="*/ 1532 h 62"/>
                <a:gd name="T24" fmla="*/ 17 w 71"/>
                <a:gd name="T25" fmla="*/ 1532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62"/>
                <a:gd name="T41" fmla="*/ 71 w 71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62">
                  <a:moveTo>
                    <a:pt x="71" y="34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6" y="45"/>
                  </a:lnTo>
                  <a:lnTo>
                    <a:pt x="12" y="51"/>
                  </a:lnTo>
                  <a:lnTo>
                    <a:pt x="24" y="56"/>
                  </a:lnTo>
                  <a:lnTo>
                    <a:pt x="36" y="62"/>
                  </a:lnTo>
                  <a:lnTo>
                    <a:pt x="54" y="56"/>
                  </a:lnTo>
                  <a:lnTo>
                    <a:pt x="60" y="51"/>
                  </a:lnTo>
                  <a:lnTo>
                    <a:pt x="66" y="45"/>
                  </a:lnTo>
                  <a:lnTo>
                    <a:pt x="71" y="34"/>
                  </a:lnTo>
                </a:path>
              </a:pathLst>
            </a:custGeom>
            <a:noFill/>
            <a:ln w="0">
              <a:solidFill>
                <a:srgbClr val="FB0F0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06" name="Freeform 191"/>
            <p:cNvSpPr>
              <a:spLocks/>
            </p:cNvSpPr>
            <p:nvPr/>
          </p:nvSpPr>
          <p:spPr bwMode="auto">
            <a:xfrm>
              <a:off x="4266" y="1642"/>
              <a:ext cx="69" cy="64"/>
            </a:xfrm>
            <a:custGeom>
              <a:avLst/>
              <a:gdLst>
                <a:gd name="T0" fmla="*/ 17 w 71"/>
                <a:gd name="T1" fmla="*/ 0 h 62"/>
                <a:gd name="T2" fmla="*/ 17 w 71"/>
                <a:gd name="T3" fmla="*/ 1080 h 62"/>
                <a:gd name="T4" fmla="*/ 0 w 71"/>
                <a:gd name="T5" fmla="*/ 1080 h 62"/>
                <a:gd name="T6" fmla="*/ 0 w 71"/>
                <a:gd name="T7" fmla="*/ 1532 h 62"/>
                <a:gd name="T8" fmla="*/ 17 w 71"/>
                <a:gd name="T9" fmla="*/ 1532 h 62"/>
                <a:gd name="T10" fmla="*/ 17 w 71"/>
                <a:gd name="T11" fmla="*/ 2467 h 62"/>
                <a:gd name="T12" fmla="*/ 17 w 71"/>
                <a:gd name="T13" fmla="*/ 2661 h 62"/>
                <a:gd name="T14" fmla="*/ 12 w 71"/>
                <a:gd name="T15" fmla="*/ 2467 h 62"/>
                <a:gd name="T16" fmla="*/ 6 w 71"/>
                <a:gd name="T17" fmla="*/ 2467 h 62"/>
                <a:gd name="T18" fmla="*/ 17 w 71"/>
                <a:gd name="T19" fmla="*/ 2467 h 62"/>
                <a:gd name="T20" fmla="*/ 17 w 71"/>
                <a:gd name="T21" fmla="*/ 2467 h 62"/>
                <a:gd name="T22" fmla="*/ 17 w 71"/>
                <a:gd name="T23" fmla="*/ 2661 h 62"/>
                <a:gd name="T24" fmla="*/ 17 w 71"/>
                <a:gd name="T25" fmla="*/ 2927 h 62"/>
                <a:gd name="T26" fmla="*/ 17 w 71"/>
                <a:gd name="T27" fmla="*/ 2661 h 62"/>
                <a:gd name="T28" fmla="*/ 17 w 71"/>
                <a:gd name="T29" fmla="*/ 1532 h 62"/>
                <a:gd name="T30" fmla="*/ 17 w 71"/>
                <a:gd name="T31" fmla="*/ 1080 h 62"/>
                <a:gd name="T32" fmla="*/ 17 w 71"/>
                <a:gd name="T33" fmla="*/ 1080 h 62"/>
                <a:gd name="T34" fmla="*/ 17 w 71"/>
                <a:gd name="T35" fmla="*/ 1532 h 62"/>
                <a:gd name="T36" fmla="*/ 17 w 71"/>
                <a:gd name="T37" fmla="*/ 1532 h 62"/>
                <a:gd name="T38" fmla="*/ 17 w 71"/>
                <a:gd name="T39" fmla="*/ 1532 h 62"/>
                <a:gd name="T40" fmla="*/ 17 w 71"/>
                <a:gd name="T41" fmla="*/ 1080 h 62"/>
                <a:gd name="T42" fmla="*/ 17 w 71"/>
                <a:gd name="T43" fmla="*/ 0 h 62"/>
                <a:gd name="T44" fmla="*/ 0 w 71"/>
                <a:gd name="T45" fmla="*/ 0 h 62"/>
                <a:gd name="T46" fmla="*/ 0 w 71"/>
                <a:gd name="T47" fmla="*/ 11 h 62"/>
                <a:gd name="T48" fmla="*/ 17 w 71"/>
                <a:gd name="T49" fmla="*/ 11 h 62"/>
                <a:gd name="T50" fmla="*/ 17 w 71"/>
                <a:gd name="T51" fmla="*/ 11 h 62"/>
                <a:gd name="T52" fmla="*/ 17 w 71"/>
                <a:gd name="T53" fmla="*/ 11 h 62"/>
                <a:gd name="T54" fmla="*/ 17 w 71"/>
                <a:gd name="T55" fmla="*/ 0 h 62"/>
                <a:gd name="T56" fmla="*/ 17 w 71"/>
                <a:gd name="T57" fmla="*/ 0 h 62"/>
                <a:gd name="T58" fmla="*/ 17 w 71"/>
                <a:gd name="T59" fmla="*/ 11 h 62"/>
                <a:gd name="T60" fmla="*/ 17 w 71"/>
                <a:gd name="T61" fmla="*/ 1532 h 62"/>
                <a:gd name="T62" fmla="*/ 17 w 71"/>
                <a:gd name="T63" fmla="*/ 1532 h 62"/>
                <a:gd name="T64" fmla="*/ 17 w 71"/>
                <a:gd name="T65" fmla="*/ 2467 h 62"/>
                <a:gd name="T66" fmla="*/ 17 w 71"/>
                <a:gd name="T67" fmla="*/ 2467 h 62"/>
                <a:gd name="T68" fmla="*/ 17 w 71"/>
                <a:gd name="T69" fmla="*/ 2661 h 62"/>
                <a:gd name="T70" fmla="*/ 17 w 71"/>
                <a:gd name="T71" fmla="*/ 2467 h 62"/>
                <a:gd name="T72" fmla="*/ 17 w 71"/>
                <a:gd name="T73" fmla="*/ 2467 h 62"/>
                <a:gd name="T74" fmla="*/ 17 w 71"/>
                <a:gd name="T75" fmla="*/ 2467 h 62"/>
                <a:gd name="T76" fmla="*/ 17 w 71"/>
                <a:gd name="T77" fmla="*/ 1532 h 62"/>
                <a:gd name="T78" fmla="*/ 17 w 71"/>
                <a:gd name="T79" fmla="*/ 1532 h 62"/>
                <a:gd name="T80" fmla="*/ 17 w 71"/>
                <a:gd name="T81" fmla="*/ 1080 h 62"/>
                <a:gd name="T82" fmla="*/ 17 w 71"/>
                <a:gd name="T83" fmla="*/ 1080 h 62"/>
                <a:gd name="T84" fmla="*/ 17 w 71"/>
                <a:gd name="T85" fmla="*/ 1080 h 62"/>
                <a:gd name="T86" fmla="*/ 17 w 71"/>
                <a:gd name="T87" fmla="*/ 0 h 62"/>
                <a:gd name="T88" fmla="*/ 17 w 71"/>
                <a:gd name="T89" fmla="*/ 0 h 62"/>
                <a:gd name="T90" fmla="*/ 17 w 71"/>
                <a:gd name="T91" fmla="*/ 0 h 6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62"/>
                <a:gd name="T140" fmla="*/ 71 w 71"/>
                <a:gd name="T141" fmla="*/ 62 h 6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62">
                  <a:moveTo>
                    <a:pt x="30" y="0"/>
                  </a:moveTo>
                  <a:lnTo>
                    <a:pt x="3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18" y="34"/>
                  </a:lnTo>
                  <a:lnTo>
                    <a:pt x="18" y="51"/>
                  </a:lnTo>
                  <a:lnTo>
                    <a:pt x="18" y="56"/>
                  </a:lnTo>
                  <a:lnTo>
                    <a:pt x="12" y="51"/>
                  </a:lnTo>
                  <a:lnTo>
                    <a:pt x="6" y="51"/>
                  </a:lnTo>
                  <a:lnTo>
                    <a:pt x="30" y="51"/>
                  </a:lnTo>
                  <a:lnTo>
                    <a:pt x="42" y="51"/>
                  </a:lnTo>
                  <a:lnTo>
                    <a:pt x="42" y="56"/>
                  </a:lnTo>
                  <a:lnTo>
                    <a:pt x="36" y="62"/>
                  </a:lnTo>
                  <a:lnTo>
                    <a:pt x="30" y="56"/>
                  </a:lnTo>
                  <a:lnTo>
                    <a:pt x="30" y="34"/>
                  </a:lnTo>
                  <a:lnTo>
                    <a:pt x="30" y="23"/>
                  </a:lnTo>
                  <a:lnTo>
                    <a:pt x="42" y="23"/>
                  </a:lnTo>
                  <a:lnTo>
                    <a:pt x="42" y="34"/>
                  </a:lnTo>
                  <a:lnTo>
                    <a:pt x="30" y="34"/>
                  </a:lnTo>
                  <a:lnTo>
                    <a:pt x="18" y="34"/>
                  </a:lnTo>
                  <a:lnTo>
                    <a:pt x="18" y="23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" y="11"/>
                  </a:lnTo>
                  <a:lnTo>
                    <a:pt x="60" y="11"/>
                  </a:lnTo>
                  <a:lnTo>
                    <a:pt x="71" y="11"/>
                  </a:lnTo>
                  <a:lnTo>
                    <a:pt x="71" y="0"/>
                  </a:lnTo>
                  <a:lnTo>
                    <a:pt x="60" y="0"/>
                  </a:lnTo>
                  <a:lnTo>
                    <a:pt x="60" y="11"/>
                  </a:lnTo>
                  <a:lnTo>
                    <a:pt x="60" y="34"/>
                  </a:lnTo>
                  <a:lnTo>
                    <a:pt x="42" y="34"/>
                  </a:lnTo>
                  <a:lnTo>
                    <a:pt x="42" y="51"/>
                  </a:lnTo>
                  <a:lnTo>
                    <a:pt x="60" y="51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66" y="51"/>
                  </a:lnTo>
                  <a:lnTo>
                    <a:pt x="60" y="51"/>
                  </a:lnTo>
                  <a:lnTo>
                    <a:pt x="60" y="34"/>
                  </a:lnTo>
                  <a:lnTo>
                    <a:pt x="71" y="34"/>
                  </a:lnTo>
                  <a:lnTo>
                    <a:pt x="71" y="23"/>
                  </a:lnTo>
                  <a:lnTo>
                    <a:pt x="60" y="23"/>
                  </a:lnTo>
                  <a:lnTo>
                    <a:pt x="42" y="23"/>
                  </a:lnTo>
                  <a:lnTo>
                    <a:pt x="42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07" name="Freeform 192"/>
            <p:cNvSpPr>
              <a:spLocks/>
            </p:cNvSpPr>
            <p:nvPr/>
          </p:nvSpPr>
          <p:spPr bwMode="auto">
            <a:xfrm>
              <a:off x="4254" y="1608"/>
              <a:ext cx="93" cy="34"/>
            </a:xfrm>
            <a:custGeom>
              <a:avLst/>
              <a:gdLst>
                <a:gd name="T0" fmla="*/ 23 w 95"/>
                <a:gd name="T1" fmla="*/ 1006 h 33"/>
                <a:gd name="T2" fmla="*/ 23 w 95"/>
                <a:gd name="T3" fmla="*/ 1006 h 33"/>
                <a:gd name="T4" fmla="*/ 23 w 95"/>
                <a:gd name="T5" fmla="*/ 1006 h 33"/>
                <a:gd name="T6" fmla="*/ 23 w 95"/>
                <a:gd name="T7" fmla="*/ 1006 h 33"/>
                <a:gd name="T8" fmla="*/ 23 w 95"/>
                <a:gd name="T9" fmla="*/ 1006 h 33"/>
                <a:gd name="T10" fmla="*/ 23 w 95"/>
                <a:gd name="T11" fmla="*/ 1166 h 33"/>
                <a:gd name="T12" fmla="*/ 23 w 95"/>
                <a:gd name="T13" fmla="*/ 1166 h 33"/>
                <a:gd name="T14" fmla="*/ 23 w 95"/>
                <a:gd name="T15" fmla="*/ 11 h 33"/>
                <a:gd name="T16" fmla="*/ 23 w 95"/>
                <a:gd name="T17" fmla="*/ 5 h 33"/>
                <a:gd name="T18" fmla="*/ 23 w 95"/>
                <a:gd name="T19" fmla="*/ 5 h 33"/>
                <a:gd name="T20" fmla="*/ 23 w 95"/>
                <a:gd name="T21" fmla="*/ 0 h 33"/>
                <a:gd name="T22" fmla="*/ 23 w 95"/>
                <a:gd name="T23" fmla="*/ 5 h 33"/>
                <a:gd name="T24" fmla="*/ 23 w 95"/>
                <a:gd name="T25" fmla="*/ 0 h 33"/>
                <a:gd name="T26" fmla="*/ 23 w 95"/>
                <a:gd name="T27" fmla="*/ 5 h 33"/>
                <a:gd name="T28" fmla="*/ 23 w 95"/>
                <a:gd name="T29" fmla="*/ 0 h 33"/>
                <a:gd name="T30" fmla="*/ 18 w 95"/>
                <a:gd name="T31" fmla="*/ 5 h 33"/>
                <a:gd name="T32" fmla="*/ 12 w 95"/>
                <a:gd name="T33" fmla="*/ 5 h 33"/>
                <a:gd name="T34" fmla="*/ 0 w 95"/>
                <a:gd name="T35" fmla="*/ 11 h 33"/>
                <a:gd name="T36" fmla="*/ 12 w 95"/>
                <a:gd name="T37" fmla="*/ 1166 h 33"/>
                <a:gd name="T38" fmla="*/ 18 w 95"/>
                <a:gd name="T39" fmla="*/ 1006 h 33"/>
                <a:gd name="T40" fmla="*/ 23 w 95"/>
                <a:gd name="T41" fmla="*/ 1006 h 33"/>
                <a:gd name="T42" fmla="*/ 23 w 95"/>
                <a:gd name="T43" fmla="*/ 1006 h 33"/>
                <a:gd name="T44" fmla="*/ 23 w 95"/>
                <a:gd name="T45" fmla="*/ 1006 h 33"/>
                <a:gd name="T46" fmla="*/ 23 w 95"/>
                <a:gd name="T47" fmla="*/ 1006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5"/>
                <a:gd name="T73" fmla="*/ 0 h 33"/>
                <a:gd name="T74" fmla="*/ 95 w 95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5" h="33">
                  <a:moveTo>
                    <a:pt x="48" y="28"/>
                  </a:moveTo>
                  <a:lnTo>
                    <a:pt x="54" y="28"/>
                  </a:lnTo>
                  <a:lnTo>
                    <a:pt x="60" y="28"/>
                  </a:lnTo>
                  <a:lnTo>
                    <a:pt x="66" y="28"/>
                  </a:lnTo>
                  <a:lnTo>
                    <a:pt x="78" y="28"/>
                  </a:lnTo>
                  <a:lnTo>
                    <a:pt x="78" y="33"/>
                  </a:lnTo>
                  <a:lnTo>
                    <a:pt x="83" y="33"/>
                  </a:lnTo>
                  <a:lnTo>
                    <a:pt x="95" y="11"/>
                  </a:lnTo>
                  <a:lnTo>
                    <a:pt x="89" y="5"/>
                  </a:lnTo>
                  <a:lnTo>
                    <a:pt x="78" y="5"/>
                  </a:lnTo>
                  <a:lnTo>
                    <a:pt x="72" y="0"/>
                  </a:lnTo>
                  <a:lnTo>
                    <a:pt x="60" y="5"/>
                  </a:lnTo>
                  <a:lnTo>
                    <a:pt x="48" y="0"/>
                  </a:lnTo>
                  <a:lnTo>
                    <a:pt x="36" y="5"/>
                  </a:lnTo>
                  <a:lnTo>
                    <a:pt x="30" y="0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0" y="11"/>
                  </a:lnTo>
                  <a:lnTo>
                    <a:pt x="12" y="33"/>
                  </a:lnTo>
                  <a:lnTo>
                    <a:pt x="18" y="28"/>
                  </a:lnTo>
                  <a:lnTo>
                    <a:pt x="30" y="28"/>
                  </a:lnTo>
                  <a:lnTo>
                    <a:pt x="36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2F30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08" name="Freeform 193"/>
            <p:cNvSpPr>
              <a:spLocks/>
            </p:cNvSpPr>
            <p:nvPr/>
          </p:nvSpPr>
          <p:spPr bwMode="auto">
            <a:xfrm>
              <a:off x="4254" y="1608"/>
              <a:ext cx="93" cy="34"/>
            </a:xfrm>
            <a:custGeom>
              <a:avLst/>
              <a:gdLst>
                <a:gd name="T0" fmla="*/ 23 w 95"/>
                <a:gd name="T1" fmla="*/ 1006 h 33"/>
                <a:gd name="T2" fmla="*/ 23 w 95"/>
                <a:gd name="T3" fmla="*/ 1006 h 33"/>
                <a:gd name="T4" fmla="*/ 23 w 95"/>
                <a:gd name="T5" fmla="*/ 1006 h 33"/>
                <a:gd name="T6" fmla="*/ 23 w 95"/>
                <a:gd name="T7" fmla="*/ 1006 h 33"/>
                <a:gd name="T8" fmla="*/ 23 w 95"/>
                <a:gd name="T9" fmla="*/ 1006 h 33"/>
                <a:gd name="T10" fmla="*/ 23 w 95"/>
                <a:gd name="T11" fmla="*/ 1166 h 33"/>
                <a:gd name="T12" fmla="*/ 23 w 95"/>
                <a:gd name="T13" fmla="*/ 1166 h 33"/>
                <a:gd name="T14" fmla="*/ 23 w 95"/>
                <a:gd name="T15" fmla="*/ 11 h 33"/>
                <a:gd name="T16" fmla="*/ 23 w 95"/>
                <a:gd name="T17" fmla="*/ 5 h 33"/>
                <a:gd name="T18" fmla="*/ 23 w 95"/>
                <a:gd name="T19" fmla="*/ 5 h 33"/>
                <a:gd name="T20" fmla="*/ 23 w 95"/>
                <a:gd name="T21" fmla="*/ 0 h 33"/>
                <a:gd name="T22" fmla="*/ 23 w 95"/>
                <a:gd name="T23" fmla="*/ 5 h 33"/>
                <a:gd name="T24" fmla="*/ 23 w 95"/>
                <a:gd name="T25" fmla="*/ 0 h 33"/>
                <a:gd name="T26" fmla="*/ 23 w 95"/>
                <a:gd name="T27" fmla="*/ 5 h 33"/>
                <a:gd name="T28" fmla="*/ 23 w 95"/>
                <a:gd name="T29" fmla="*/ 0 h 33"/>
                <a:gd name="T30" fmla="*/ 18 w 95"/>
                <a:gd name="T31" fmla="*/ 5 h 33"/>
                <a:gd name="T32" fmla="*/ 12 w 95"/>
                <a:gd name="T33" fmla="*/ 5 h 33"/>
                <a:gd name="T34" fmla="*/ 0 w 95"/>
                <a:gd name="T35" fmla="*/ 11 h 33"/>
                <a:gd name="T36" fmla="*/ 12 w 95"/>
                <a:gd name="T37" fmla="*/ 1166 h 33"/>
                <a:gd name="T38" fmla="*/ 18 w 95"/>
                <a:gd name="T39" fmla="*/ 1006 h 33"/>
                <a:gd name="T40" fmla="*/ 23 w 95"/>
                <a:gd name="T41" fmla="*/ 1006 h 33"/>
                <a:gd name="T42" fmla="*/ 23 w 95"/>
                <a:gd name="T43" fmla="*/ 1006 h 33"/>
                <a:gd name="T44" fmla="*/ 23 w 95"/>
                <a:gd name="T45" fmla="*/ 1006 h 33"/>
                <a:gd name="T46" fmla="*/ 23 w 95"/>
                <a:gd name="T47" fmla="*/ 1006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5"/>
                <a:gd name="T73" fmla="*/ 0 h 33"/>
                <a:gd name="T74" fmla="*/ 95 w 95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5" h="33">
                  <a:moveTo>
                    <a:pt x="48" y="28"/>
                  </a:moveTo>
                  <a:lnTo>
                    <a:pt x="54" y="28"/>
                  </a:lnTo>
                  <a:lnTo>
                    <a:pt x="60" y="28"/>
                  </a:lnTo>
                  <a:lnTo>
                    <a:pt x="66" y="28"/>
                  </a:lnTo>
                  <a:lnTo>
                    <a:pt x="78" y="28"/>
                  </a:lnTo>
                  <a:lnTo>
                    <a:pt x="78" y="33"/>
                  </a:lnTo>
                  <a:lnTo>
                    <a:pt x="83" y="33"/>
                  </a:lnTo>
                  <a:lnTo>
                    <a:pt x="95" y="11"/>
                  </a:lnTo>
                  <a:lnTo>
                    <a:pt x="89" y="5"/>
                  </a:lnTo>
                  <a:lnTo>
                    <a:pt x="78" y="5"/>
                  </a:lnTo>
                  <a:lnTo>
                    <a:pt x="72" y="0"/>
                  </a:lnTo>
                  <a:lnTo>
                    <a:pt x="60" y="5"/>
                  </a:lnTo>
                  <a:lnTo>
                    <a:pt x="48" y="0"/>
                  </a:lnTo>
                  <a:lnTo>
                    <a:pt x="36" y="5"/>
                  </a:lnTo>
                  <a:lnTo>
                    <a:pt x="30" y="0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0" y="11"/>
                  </a:lnTo>
                  <a:lnTo>
                    <a:pt x="12" y="33"/>
                  </a:lnTo>
                  <a:lnTo>
                    <a:pt x="18" y="28"/>
                  </a:lnTo>
                  <a:lnTo>
                    <a:pt x="30" y="28"/>
                  </a:lnTo>
                  <a:lnTo>
                    <a:pt x="36" y="28"/>
                  </a:lnTo>
                  <a:lnTo>
                    <a:pt x="48" y="2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09" name="Freeform 194"/>
            <p:cNvSpPr>
              <a:spLocks/>
            </p:cNvSpPr>
            <p:nvPr/>
          </p:nvSpPr>
          <p:spPr bwMode="auto">
            <a:xfrm>
              <a:off x="4272" y="1608"/>
              <a:ext cx="23" cy="28"/>
            </a:xfrm>
            <a:custGeom>
              <a:avLst/>
              <a:gdLst>
                <a:gd name="T0" fmla="*/ 12 w 24"/>
                <a:gd name="T1" fmla="*/ 5 h 28"/>
                <a:gd name="T2" fmla="*/ 12 w 24"/>
                <a:gd name="T3" fmla="*/ 0 h 28"/>
                <a:gd name="T4" fmla="*/ 0 w 24"/>
                <a:gd name="T5" fmla="*/ 5 h 28"/>
                <a:gd name="T6" fmla="*/ 6 w 24"/>
                <a:gd name="T7" fmla="*/ 28 h 28"/>
                <a:gd name="T8" fmla="*/ 12 w 24"/>
                <a:gd name="T9" fmla="*/ 28 h 28"/>
                <a:gd name="T10" fmla="*/ 12 w 24"/>
                <a:gd name="T11" fmla="*/ 28 h 28"/>
                <a:gd name="T12" fmla="*/ 12 w 24"/>
                <a:gd name="T13" fmla="*/ 5 h 28"/>
                <a:gd name="T14" fmla="*/ 12 w 24"/>
                <a:gd name="T15" fmla="*/ 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8"/>
                <a:gd name="T26" fmla="*/ 24 w 24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8">
                  <a:moveTo>
                    <a:pt x="18" y="5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6" y="28"/>
                  </a:lnTo>
                  <a:lnTo>
                    <a:pt x="18" y="28"/>
                  </a:lnTo>
                  <a:lnTo>
                    <a:pt x="24" y="28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1606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10" name="Freeform 195"/>
            <p:cNvSpPr>
              <a:spLocks/>
            </p:cNvSpPr>
            <p:nvPr/>
          </p:nvSpPr>
          <p:spPr bwMode="auto">
            <a:xfrm>
              <a:off x="4272" y="1608"/>
              <a:ext cx="23" cy="28"/>
            </a:xfrm>
            <a:custGeom>
              <a:avLst/>
              <a:gdLst>
                <a:gd name="T0" fmla="*/ 12 w 24"/>
                <a:gd name="T1" fmla="*/ 5 h 28"/>
                <a:gd name="T2" fmla="*/ 12 w 24"/>
                <a:gd name="T3" fmla="*/ 0 h 28"/>
                <a:gd name="T4" fmla="*/ 0 w 24"/>
                <a:gd name="T5" fmla="*/ 5 h 28"/>
                <a:gd name="T6" fmla="*/ 6 w 24"/>
                <a:gd name="T7" fmla="*/ 28 h 28"/>
                <a:gd name="T8" fmla="*/ 12 w 24"/>
                <a:gd name="T9" fmla="*/ 28 h 28"/>
                <a:gd name="T10" fmla="*/ 12 w 24"/>
                <a:gd name="T11" fmla="*/ 28 h 28"/>
                <a:gd name="T12" fmla="*/ 12 w 24"/>
                <a:gd name="T13" fmla="*/ 5 h 28"/>
                <a:gd name="T14" fmla="*/ 12 w 24"/>
                <a:gd name="T15" fmla="*/ 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8"/>
                <a:gd name="T26" fmla="*/ 24 w 24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8">
                  <a:moveTo>
                    <a:pt x="18" y="5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6" y="28"/>
                  </a:lnTo>
                  <a:lnTo>
                    <a:pt x="18" y="28"/>
                  </a:lnTo>
                  <a:lnTo>
                    <a:pt x="24" y="28"/>
                  </a:lnTo>
                  <a:lnTo>
                    <a:pt x="18" y="5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11" name="Freeform 196"/>
            <p:cNvSpPr>
              <a:spLocks/>
            </p:cNvSpPr>
            <p:nvPr/>
          </p:nvSpPr>
          <p:spPr bwMode="auto">
            <a:xfrm>
              <a:off x="4313" y="1608"/>
              <a:ext cx="17" cy="28"/>
            </a:xfrm>
            <a:custGeom>
              <a:avLst/>
              <a:gdLst>
                <a:gd name="T0" fmla="*/ 0 w 18"/>
                <a:gd name="T1" fmla="*/ 5 h 28"/>
                <a:gd name="T2" fmla="*/ 9 w 18"/>
                <a:gd name="T3" fmla="*/ 0 h 28"/>
                <a:gd name="T4" fmla="*/ 9 w 18"/>
                <a:gd name="T5" fmla="*/ 5 h 28"/>
                <a:gd name="T6" fmla="*/ 9 w 18"/>
                <a:gd name="T7" fmla="*/ 28 h 28"/>
                <a:gd name="T8" fmla="*/ 6 w 18"/>
                <a:gd name="T9" fmla="*/ 28 h 28"/>
                <a:gd name="T10" fmla="*/ 0 w 18"/>
                <a:gd name="T11" fmla="*/ 28 h 28"/>
                <a:gd name="T12" fmla="*/ 0 w 18"/>
                <a:gd name="T13" fmla="*/ 5 h 28"/>
                <a:gd name="T14" fmla="*/ 0 w 18"/>
                <a:gd name="T15" fmla="*/ 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28"/>
                <a:gd name="T26" fmla="*/ 18 w 18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28">
                  <a:moveTo>
                    <a:pt x="0" y="5"/>
                  </a:moveTo>
                  <a:lnTo>
                    <a:pt x="12" y="0"/>
                  </a:lnTo>
                  <a:lnTo>
                    <a:pt x="18" y="5"/>
                  </a:lnTo>
                  <a:lnTo>
                    <a:pt x="12" y="28"/>
                  </a:lnTo>
                  <a:lnTo>
                    <a:pt x="6" y="28"/>
                  </a:lnTo>
                  <a:lnTo>
                    <a:pt x="0" y="2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606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12" name="Freeform 197"/>
            <p:cNvSpPr>
              <a:spLocks/>
            </p:cNvSpPr>
            <p:nvPr/>
          </p:nvSpPr>
          <p:spPr bwMode="auto">
            <a:xfrm>
              <a:off x="4313" y="1608"/>
              <a:ext cx="17" cy="28"/>
            </a:xfrm>
            <a:custGeom>
              <a:avLst/>
              <a:gdLst>
                <a:gd name="T0" fmla="*/ 0 w 18"/>
                <a:gd name="T1" fmla="*/ 5 h 28"/>
                <a:gd name="T2" fmla="*/ 9 w 18"/>
                <a:gd name="T3" fmla="*/ 0 h 28"/>
                <a:gd name="T4" fmla="*/ 9 w 18"/>
                <a:gd name="T5" fmla="*/ 5 h 28"/>
                <a:gd name="T6" fmla="*/ 9 w 18"/>
                <a:gd name="T7" fmla="*/ 28 h 28"/>
                <a:gd name="T8" fmla="*/ 6 w 18"/>
                <a:gd name="T9" fmla="*/ 28 h 28"/>
                <a:gd name="T10" fmla="*/ 0 w 18"/>
                <a:gd name="T11" fmla="*/ 28 h 28"/>
                <a:gd name="T12" fmla="*/ 0 w 18"/>
                <a:gd name="T13" fmla="*/ 5 h 28"/>
                <a:gd name="T14" fmla="*/ 0 w 18"/>
                <a:gd name="T15" fmla="*/ 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28"/>
                <a:gd name="T26" fmla="*/ 18 w 18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28">
                  <a:moveTo>
                    <a:pt x="0" y="5"/>
                  </a:moveTo>
                  <a:lnTo>
                    <a:pt x="12" y="0"/>
                  </a:lnTo>
                  <a:lnTo>
                    <a:pt x="18" y="5"/>
                  </a:lnTo>
                  <a:lnTo>
                    <a:pt x="12" y="28"/>
                  </a:lnTo>
                  <a:lnTo>
                    <a:pt x="6" y="28"/>
                  </a:lnTo>
                  <a:lnTo>
                    <a:pt x="0" y="28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13" name="Freeform 198"/>
            <p:cNvSpPr>
              <a:spLocks/>
            </p:cNvSpPr>
            <p:nvPr/>
          </p:nvSpPr>
          <p:spPr bwMode="auto">
            <a:xfrm>
              <a:off x="4260" y="1619"/>
              <a:ext cx="12" cy="5"/>
            </a:xfrm>
            <a:custGeom>
              <a:avLst/>
              <a:gdLst>
                <a:gd name="T0" fmla="*/ 0 w 12"/>
                <a:gd name="T1" fmla="*/ 5 h 5"/>
                <a:gd name="T2" fmla="*/ 6 w 12"/>
                <a:gd name="T3" fmla="*/ 5 h 5"/>
                <a:gd name="T4" fmla="*/ 6 w 12"/>
                <a:gd name="T5" fmla="*/ 5 h 5"/>
                <a:gd name="T6" fmla="*/ 6 w 12"/>
                <a:gd name="T7" fmla="*/ 5 h 5"/>
                <a:gd name="T8" fmla="*/ 6 w 12"/>
                <a:gd name="T9" fmla="*/ 5 h 5"/>
                <a:gd name="T10" fmla="*/ 6 w 12"/>
                <a:gd name="T11" fmla="*/ 5 h 5"/>
                <a:gd name="T12" fmla="*/ 12 w 12"/>
                <a:gd name="T13" fmla="*/ 5 h 5"/>
                <a:gd name="T14" fmla="*/ 12 w 12"/>
                <a:gd name="T15" fmla="*/ 5 h 5"/>
                <a:gd name="T16" fmla="*/ 12 w 12"/>
                <a:gd name="T17" fmla="*/ 0 h 5"/>
                <a:gd name="T18" fmla="*/ 6 w 12"/>
                <a:gd name="T19" fmla="*/ 0 h 5"/>
                <a:gd name="T20" fmla="*/ 6 w 12"/>
                <a:gd name="T21" fmla="*/ 0 h 5"/>
                <a:gd name="T22" fmla="*/ 6 w 12"/>
                <a:gd name="T23" fmla="*/ 0 h 5"/>
                <a:gd name="T24" fmla="*/ 0 w 12"/>
                <a:gd name="T25" fmla="*/ 5 h 5"/>
                <a:gd name="T26" fmla="*/ 0 w 12"/>
                <a:gd name="T27" fmla="*/ 5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5"/>
                <a:gd name="T44" fmla="*/ 12 w 12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5">
                  <a:moveTo>
                    <a:pt x="0" y="5"/>
                  </a:moveTo>
                  <a:lnTo>
                    <a:pt x="6" y="5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14" name="Freeform 199"/>
            <p:cNvSpPr>
              <a:spLocks/>
            </p:cNvSpPr>
            <p:nvPr/>
          </p:nvSpPr>
          <p:spPr bwMode="auto">
            <a:xfrm>
              <a:off x="4266" y="1630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0 w 12"/>
                <a:gd name="T3" fmla="*/ 6 h 6"/>
                <a:gd name="T4" fmla="*/ 0 w 12"/>
                <a:gd name="T5" fmla="*/ 6 h 6"/>
                <a:gd name="T6" fmla="*/ 6 w 12"/>
                <a:gd name="T7" fmla="*/ 6 h 6"/>
                <a:gd name="T8" fmla="*/ 6 w 12"/>
                <a:gd name="T9" fmla="*/ 6 h 6"/>
                <a:gd name="T10" fmla="*/ 6 w 12"/>
                <a:gd name="T11" fmla="*/ 6 h 6"/>
                <a:gd name="T12" fmla="*/ 12 w 12"/>
                <a:gd name="T13" fmla="*/ 0 h 6"/>
                <a:gd name="T14" fmla="*/ 12 w 12"/>
                <a:gd name="T15" fmla="*/ 0 h 6"/>
                <a:gd name="T16" fmla="*/ 12 w 12"/>
                <a:gd name="T17" fmla="*/ 0 h 6"/>
                <a:gd name="T18" fmla="*/ 6 w 12"/>
                <a:gd name="T19" fmla="*/ 0 h 6"/>
                <a:gd name="T20" fmla="*/ 6 w 12"/>
                <a:gd name="T21" fmla="*/ 0 h 6"/>
                <a:gd name="T22" fmla="*/ 6 w 12"/>
                <a:gd name="T23" fmla="*/ 6 h 6"/>
                <a:gd name="T24" fmla="*/ 0 w 12"/>
                <a:gd name="T25" fmla="*/ 6 h 6"/>
                <a:gd name="T26" fmla="*/ 0 w 12"/>
                <a:gd name="T27" fmla="*/ 6 h 6"/>
                <a:gd name="T28" fmla="*/ 0 w 12"/>
                <a:gd name="T29" fmla="*/ 6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6"/>
                <a:gd name="T47" fmla="*/ 12 w 12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15" name="Freeform 200"/>
            <p:cNvSpPr>
              <a:spLocks/>
            </p:cNvSpPr>
            <p:nvPr/>
          </p:nvSpPr>
          <p:spPr bwMode="auto">
            <a:xfrm>
              <a:off x="4272" y="1613"/>
              <a:ext cx="17" cy="11"/>
            </a:xfrm>
            <a:custGeom>
              <a:avLst/>
              <a:gdLst>
                <a:gd name="T0" fmla="*/ 9 w 18"/>
                <a:gd name="T1" fmla="*/ 0 h 11"/>
                <a:gd name="T2" fmla="*/ 9 w 18"/>
                <a:gd name="T3" fmla="*/ 0 h 11"/>
                <a:gd name="T4" fmla="*/ 6 w 18"/>
                <a:gd name="T5" fmla="*/ 0 h 11"/>
                <a:gd name="T6" fmla="*/ 0 w 18"/>
                <a:gd name="T7" fmla="*/ 6 h 11"/>
                <a:gd name="T8" fmla="*/ 6 w 18"/>
                <a:gd name="T9" fmla="*/ 11 h 11"/>
                <a:gd name="T10" fmla="*/ 9 w 18"/>
                <a:gd name="T11" fmla="*/ 6 h 11"/>
                <a:gd name="T12" fmla="*/ 9 w 18"/>
                <a:gd name="T13" fmla="*/ 6 h 11"/>
                <a:gd name="T14" fmla="*/ 9 w 18"/>
                <a:gd name="T15" fmla="*/ 6 h 11"/>
                <a:gd name="T16" fmla="*/ 9 w 18"/>
                <a:gd name="T17" fmla="*/ 0 h 11"/>
                <a:gd name="T18" fmla="*/ 9 w 18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1"/>
                <a:gd name="T32" fmla="*/ 18 w 1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1">
                  <a:moveTo>
                    <a:pt x="18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1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16" name="Freeform 201"/>
            <p:cNvSpPr>
              <a:spLocks/>
            </p:cNvSpPr>
            <p:nvPr/>
          </p:nvSpPr>
          <p:spPr bwMode="auto">
            <a:xfrm>
              <a:off x="4278" y="1624"/>
              <a:ext cx="17" cy="6"/>
            </a:xfrm>
            <a:custGeom>
              <a:avLst/>
              <a:gdLst>
                <a:gd name="T0" fmla="*/ 9 w 18"/>
                <a:gd name="T1" fmla="*/ 0 h 6"/>
                <a:gd name="T2" fmla="*/ 9 w 18"/>
                <a:gd name="T3" fmla="*/ 0 h 6"/>
                <a:gd name="T4" fmla="*/ 6 w 18"/>
                <a:gd name="T5" fmla="*/ 0 h 6"/>
                <a:gd name="T6" fmla="*/ 0 w 18"/>
                <a:gd name="T7" fmla="*/ 0 h 6"/>
                <a:gd name="T8" fmla="*/ 0 w 18"/>
                <a:gd name="T9" fmla="*/ 6 h 6"/>
                <a:gd name="T10" fmla="*/ 6 w 18"/>
                <a:gd name="T11" fmla="*/ 6 h 6"/>
                <a:gd name="T12" fmla="*/ 9 w 18"/>
                <a:gd name="T13" fmla="*/ 6 h 6"/>
                <a:gd name="T14" fmla="*/ 9 w 18"/>
                <a:gd name="T15" fmla="*/ 6 h 6"/>
                <a:gd name="T16" fmla="*/ 9 w 18"/>
                <a:gd name="T17" fmla="*/ 0 h 6"/>
                <a:gd name="T18" fmla="*/ 9 w 1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6"/>
                <a:gd name="T32" fmla="*/ 18 w 1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6">
                  <a:moveTo>
                    <a:pt x="12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17" name="Freeform 202"/>
            <p:cNvSpPr>
              <a:spLocks/>
            </p:cNvSpPr>
            <p:nvPr/>
          </p:nvSpPr>
          <p:spPr bwMode="auto">
            <a:xfrm>
              <a:off x="4330" y="1613"/>
              <a:ext cx="11" cy="11"/>
            </a:xfrm>
            <a:custGeom>
              <a:avLst/>
              <a:gdLst>
                <a:gd name="T0" fmla="*/ 5 w 11"/>
                <a:gd name="T1" fmla="*/ 0 h 11"/>
                <a:gd name="T2" fmla="*/ 5 w 11"/>
                <a:gd name="T3" fmla="*/ 6 h 11"/>
                <a:gd name="T4" fmla="*/ 5 w 11"/>
                <a:gd name="T5" fmla="*/ 6 h 11"/>
                <a:gd name="T6" fmla="*/ 5 w 11"/>
                <a:gd name="T7" fmla="*/ 6 h 11"/>
                <a:gd name="T8" fmla="*/ 0 w 11"/>
                <a:gd name="T9" fmla="*/ 6 h 11"/>
                <a:gd name="T10" fmla="*/ 5 w 11"/>
                <a:gd name="T11" fmla="*/ 11 h 11"/>
                <a:gd name="T12" fmla="*/ 5 w 11"/>
                <a:gd name="T13" fmla="*/ 11 h 11"/>
                <a:gd name="T14" fmla="*/ 5 w 11"/>
                <a:gd name="T15" fmla="*/ 11 h 11"/>
                <a:gd name="T16" fmla="*/ 11 w 11"/>
                <a:gd name="T17" fmla="*/ 11 h 11"/>
                <a:gd name="T18" fmla="*/ 11 w 11"/>
                <a:gd name="T19" fmla="*/ 6 h 11"/>
                <a:gd name="T20" fmla="*/ 11 w 11"/>
                <a:gd name="T21" fmla="*/ 6 h 11"/>
                <a:gd name="T22" fmla="*/ 11 w 11"/>
                <a:gd name="T23" fmla="*/ 6 h 11"/>
                <a:gd name="T24" fmla="*/ 5 w 11"/>
                <a:gd name="T25" fmla="*/ 0 h 11"/>
                <a:gd name="T26" fmla="*/ 5 w 11"/>
                <a:gd name="T27" fmla="*/ 0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11"/>
                <a:gd name="T44" fmla="*/ 11 w 11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11">
                  <a:moveTo>
                    <a:pt x="5" y="0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18" name="Freeform 203"/>
            <p:cNvSpPr>
              <a:spLocks/>
            </p:cNvSpPr>
            <p:nvPr/>
          </p:nvSpPr>
          <p:spPr bwMode="auto">
            <a:xfrm>
              <a:off x="4324" y="1624"/>
              <a:ext cx="17" cy="12"/>
            </a:xfrm>
            <a:custGeom>
              <a:avLst/>
              <a:gdLst>
                <a:gd name="T0" fmla="*/ 6 w 17"/>
                <a:gd name="T1" fmla="*/ 0 h 12"/>
                <a:gd name="T2" fmla="*/ 6 w 17"/>
                <a:gd name="T3" fmla="*/ 0 h 12"/>
                <a:gd name="T4" fmla="*/ 11 w 17"/>
                <a:gd name="T5" fmla="*/ 0 h 12"/>
                <a:gd name="T6" fmla="*/ 11 w 17"/>
                <a:gd name="T7" fmla="*/ 0 h 12"/>
                <a:gd name="T8" fmla="*/ 17 w 17"/>
                <a:gd name="T9" fmla="*/ 0 h 12"/>
                <a:gd name="T10" fmla="*/ 17 w 17"/>
                <a:gd name="T11" fmla="*/ 6 h 12"/>
                <a:gd name="T12" fmla="*/ 11 w 17"/>
                <a:gd name="T13" fmla="*/ 12 h 12"/>
                <a:gd name="T14" fmla="*/ 11 w 17"/>
                <a:gd name="T15" fmla="*/ 12 h 12"/>
                <a:gd name="T16" fmla="*/ 6 w 17"/>
                <a:gd name="T17" fmla="*/ 12 h 12"/>
                <a:gd name="T18" fmla="*/ 0 w 17"/>
                <a:gd name="T19" fmla="*/ 12 h 12"/>
                <a:gd name="T20" fmla="*/ 6 w 17"/>
                <a:gd name="T21" fmla="*/ 0 h 12"/>
                <a:gd name="T22" fmla="*/ 6 w 17"/>
                <a:gd name="T23" fmla="*/ 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2"/>
                <a:gd name="T38" fmla="*/ 17 w 17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2">
                  <a:moveTo>
                    <a:pt x="6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19" name="Freeform 204"/>
            <p:cNvSpPr>
              <a:spLocks/>
            </p:cNvSpPr>
            <p:nvPr/>
          </p:nvSpPr>
          <p:spPr bwMode="auto">
            <a:xfrm>
              <a:off x="4324" y="1624"/>
              <a:ext cx="17" cy="12"/>
            </a:xfrm>
            <a:custGeom>
              <a:avLst/>
              <a:gdLst>
                <a:gd name="T0" fmla="*/ 0 w 17"/>
                <a:gd name="T1" fmla="*/ 0 h 12"/>
                <a:gd name="T2" fmla="*/ 6 w 17"/>
                <a:gd name="T3" fmla="*/ 0 h 12"/>
                <a:gd name="T4" fmla="*/ 11 w 17"/>
                <a:gd name="T5" fmla="*/ 6 h 12"/>
                <a:gd name="T6" fmla="*/ 11 w 17"/>
                <a:gd name="T7" fmla="*/ 6 h 12"/>
                <a:gd name="T8" fmla="*/ 17 w 17"/>
                <a:gd name="T9" fmla="*/ 6 h 12"/>
                <a:gd name="T10" fmla="*/ 11 w 17"/>
                <a:gd name="T11" fmla="*/ 12 h 12"/>
                <a:gd name="T12" fmla="*/ 11 w 17"/>
                <a:gd name="T13" fmla="*/ 12 h 12"/>
                <a:gd name="T14" fmla="*/ 6 w 17"/>
                <a:gd name="T15" fmla="*/ 12 h 12"/>
                <a:gd name="T16" fmla="*/ 0 w 17"/>
                <a:gd name="T17" fmla="*/ 6 h 12"/>
                <a:gd name="T18" fmla="*/ 0 w 17"/>
                <a:gd name="T19" fmla="*/ 0 h 12"/>
                <a:gd name="T20" fmla="*/ 0 w 17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2"/>
                <a:gd name="T35" fmla="*/ 17 w 17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2">
                  <a:moveTo>
                    <a:pt x="0" y="0"/>
                  </a:moveTo>
                  <a:lnTo>
                    <a:pt x="6" y="0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20" name="Freeform 205"/>
            <p:cNvSpPr>
              <a:spLocks/>
            </p:cNvSpPr>
            <p:nvPr/>
          </p:nvSpPr>
          <p:spPr bwMode="auto">
            <a:xfrm>
              <a:off x="4330" y="1630"/>
              <a:ext cx="11" cy="6"/>
            </a:xfrm>
            <a:custGeom>
              <a:avLst/>
              <a:gdLst>
                <a:gd name="T0" fmla="*/ 5 w 11"/>
                <a:gd name="T1" fmla="*/ 6 h 6"/>
                <a:gd name="T2" fmla="*/ 5 w 11"/>
                <a:gd name="T3" fmla="*/ 6 h 6"/>
                <a:gd name="T4" fmla="*/ 5 w 11"/>
                <a:gd name="T5" fmla="*/ 0 h 6"/>
                <a:gd name="T6" fmla="*/ 5 w 11"/>
                <a:gd name="T7" fmla="*/ 0 h 6"/>
                <a:gd name="T8" fmla="*/ 5 w 11"/>
                <a:gd name="T9" fmla="*/ 0 h 6"/>
                <a:gd name="T10" fmla="*/ 11 w 11"/>
                <a:gd name="T11" fmla="*/ 0 h 6"/>
                <a:gd name="T12" fmla="*/ 11 w 11"/>
                <a:gd name="T13" fmla="*/ 0 h 6"/>
                <a:gd name="T14" fmla="*/ 11 w 11"/>
                <a:gd name="T15" fmla="*/ 0 h 6"/>
                <a:gd name="T16" fmla="*/ 5 w 11"/>
                <a:gd name="T17" fmla="*/ 0 h 6"/>
                <a:gd name="T18" fmla="*/ 5 w 11"/>
                <a:gd name="T19" fmla="*/ 0 h 6"/>
                <a:gd name="T20" fmla="*/ 5 w 11"/>
                <a:gd name="T21" fmla="*/ 0 h 6"/>
                <a:gd name="T22" fmla="*/ 0 w 11"/>
                <a:gd name="T23" fmla="*/ 0 h 6"/>
                <a:gd name="T24" fmla="*/ 0 w 11"/>
                <a:gd name="T25" fmla="*/ 0 h 6"/>
                <a:gd name="T26" fmla="*/ 0 w 11"/>
                <a:gd name="T27" fmla="*/ 0 h 6"/>
                <a:gd name="T28" fmla="*/ 0 w 11"/>
                <a:gd name="T29" fmla="*/ 0 h 6"/>
                <a:gd name="T30" fmla="*/ 0 w 11"/>
                <a:gd name="T31" fmla="*/ 0 h 6"/>
                <a:gd name="T32" fmla="*/ 0 w 11"/>
                <a:gd name="T33" fmla="*/ 0 h 6"/>
                <a:gd name="T34" fmla="*/ 0 w 11"/>
                <a:gd name="T35" fmla="*/ 0 h 6"/>
                <a:gd name="T36" fmla="*/ 0 w 11"/>
                <a:gd name="T37" fmla="*/ 0 h 6"/>
                <a:gd name="T38" fmla="*/ 0 w 11"/>
                <a:gd name="T39" fmla="*/ 0 h 6"/>
                <a:gd name="T40" fmla="*/ 0 w 11"/>
                <a:gd name="T41" fmla="*/ 0 h 6"/>
                <a:gd name="T42" fmla="*/ 0 w 11"/>
                <a:gd name="T43" fmla="*/ 0 h 6"/>
                <a:gd name="T44" fmla="*/ 0 w 11"/>
                <a:gd name="T45" fmla="*/ 0 h 6"/>
                <a:gd name="T46" fmla="*/ 0 w 11"/>
                <a:gd name="T47" fmla="*/ 0 h 6"/>
                <a:gd name="T48" fmla="*/ 0 w 11"/>
                <a:gd name="T49" fmla="*/ 0 h 6"/>
                <a:gd name="T50" fmla="*/ 0 w 11"/>
                <a:gd name="T51" fmla="*/ 0 h 6"/>
                <a:gd name="T52" fmla="*/ 0 w 11"/>
                <a:gd name="T53" fmla="*/ 0 h 6"/>
                <a:gd name="T54" fmla="*/ 0 w 11"/>
                <a:gd name="T55" fmla="*/ 0 h 6"/>
                <a:gd name="T56" fmla="*/ 0 w 11"/>
                <a:gd name="T57" fmla="*/ 0 h 6"/>
                <a:gd name="T58" fmla="*/ 0 w 11"/>
                <a:gd name="T59" fmla="*/ 0 h 6"/>
                <a:gd name="T60" fmla="*/ 0 w 11"/>
                <a:gd name="T61" fmla="*/ 0 h 6"/>
                <a:gd name="T62" fmla="*/ 0 w 11"/>
                <a:gd name="T63" fmla="*/ 0 h 6"/>
                <a:gd name="T64" fmla="*/ 5 w 11"/>
                <a:gd name="T65" fmla="*/ 0 h 6"/>
                <a:gd name="T66" fmla="*/ 5 w 11"/>
                <a:gd name="T67" fmla="*/ 0 h 6"/>
                <a:gd name="T68" fmla="*/ 5 w 11"/>
                <a:gd name="T69" fmla="*/ 6 h 6"/>
                <a:gd name="T70" fmla="*/ 5 w 11"/>
                <a:gd name="T71" fmla="*/ 6 h 6"/>
                <a:gd name="T72" fmla="*/ 5 w 11"/>
                <a:gd name="T73" fmla="*/ 6 h 6"/>
                <a:gd name="T74" fmla="*/ 5 w 11"/>
                <a:gd name="T75" fmla="*/ 0 h 6"/>
                <a:gd name="T76" fmla="*/ 5 w 11"/>
                <a:gd name="T77" fmla="*/ 0 h 6"/>
                <a:gd name="T78" fmla="*/ 5 w 11"/>
                <a:gd name="T79" fmla="*/ 0 h 6"/>
                <a:gd name="T80" fmla="*/ 5 w 11"/>
                <a:gd name="T81" fmla="*/ 0 h 6"/>
                <a:gd name="T82" fmla="*/ 5 w 11"/>
                <a:gd name="T83" fmla="*/ 6 h 6"/>
                <a:gd name="T84" fmla="*/ 5 w 11"/>
                <a:gd name="T85" fmla="*/ 6 h 6"/>
                <a:gd name="T86" fmla="*/ 5 w 11"/>
                <a:gd name="T87" fmla="*/ 6 h 6"/>
                <a:gd name="T88" fmla="*/ 5 w 11"/>
                <a:gd name="T89" fmla="*/ 6 h 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"/>
                <a:gd name="T136" fmla="*/ 0 h 6"/>
                <a:gd name="T137" fmla="*/ 11 w 11"/>
                <a:gd name="T138" fmla="*/ 6 h 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" h="6">
                  <a:moveTo>
                    <a:pt x="5" y="6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5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21" name="Freeform 206"/>
            <p:cNvSpPr>
              <a:spLocks/>
            </p:cNvSpPr>
            <p:nvPr/>
          </p:nvSpPr>
          <p:spPr bwMode="auto">
            <a:xfrm>
              <a:off x="4313" y="1619"/>
              <a:ext cx="11" cy="11"/>
            </a:xfrm>
            <a:custGeom>
              <a:avLst/>
              <a:gdLst>
                <a:gd name="T0" fmla="*/ 6 w 12"/>
                <a:gd name="T1" fmla="*/ 11 h 11"/>
                <a:gd name="T2" fmla="*/ 6 w 12"/>
                <a:gd name="T3" fmla="*/ 11 h 11"/>
                <a:gd name="T4" fmla="*/ 6 w 12"/>
                <a:gd name="T5" fmla="*/ 5 h 11"/>
                <a:gd name="T6" fmla="*/ 6 w 12"/>
                <a:gd name="T7" fmla="*/ 5 h 11"/>
                <a:gd name="T8" fmla="*/ 6 w 12"/>
                <a:gd name="T9" fmla="*/ 5 h 11"/>
                <a:gd name="T10" fmla="*/ 6 w 12"/>
                <a:gd name="T11" fmla="*/ 5 h 11"/>
                <a:gd name="T12" fmla="*/ 6 w 12"/>
                <a:gd name="T13" fmla="*/ 5 h 11"/>
                <a:gd name="T14" fmla="*/ 6 w 12"/>
                <a:gd name="T15" fmla="*/ 5 h 11"/>
                <a:gd name="T16" fmla="*/ 6 w 12"/>
                <a:gd name="T17" fmla="*/ 5 h 11"/>
                <a:gd name="T18" fmla="*/ 6 w 12"/>
                <a:gd name="T19" fmla="*/ 5 h 11"/>
                <a:gd name="T20" fmla="*/ 6 w 12"/>
                <a:gd name="T21" fmla="*/ 5 h 11"/>
                <a:gd name="T22" fmla="*/ 6 w 12"/>
                <a:gd name="T23" fmla="*/ 0 h 11"/>
                <a:gd name="T24" fmla="*/ 0 w 12"/>
                <a:gd name="T25" fmla="*/ 0 h 11"/>
                <a:gd name="T26" fmla="*/ 0 w 12"/>
                <a:gd name="T27" fmla="*/ 0 h 11"/>
                <a:gd name="T28" fmla="*/ 0 w 12"/>
                <a:gd name="T29" fmla="*/ 0 h 11"/>
                <a:gd name="T30" fmla="*/ 0 w 12"/>
                <a:gd name="T31" fmla="*/ 5 h 11"/>
                <a:gd name="T32" fmla="*/ 0 w 12"/>
                <a:gd name="T33" fmla="*/ 5 h 11"/>
                <a:gd name="T34" fmla="*/ 0 w 12"/>
                <a:gd name="T35" fmla="*/ 5 h 11"/>
                <a:gd name="T36" fmla="*/ 0 w 12"/>
                <a:gd name="T37" fmla="*/ 5 h 11"/>
                <a:gd name="T38" fmla="*/ 0 w 12"/>
                <a:gd name="T39" fmla="*/ 5 h 11"/>
                <a:gd name="T40" fmla="*/ 6 w 12"/>
                <a:gd name="T41" fmla="*/ 5 h 11"/>
                <a:gd name="T42" fmla="*/ 0 w 12"/>
                <a:gd name="T43" fmla="*/ 5 h 11"/>
                <a:gd name="T44" fmla="*/ 6 w 12"/>
                <a:gd name="T45" fmla="*/ 11 h 11"/>
                <a:gd name="T46" fmla="*/ 6 w 12"/>
                <a:gd name="T47" fmla="*/ 11 h 11"/>
                <a:gd name="T48" fmla="*/ 6 w 12"/>
                <a:gd name="T49" fmla="*/ 5 h 11"/>
                <a:gd name="T50" fmla="*/ 6 w 12"/>
                <a:gd name="T51" fmla="*/ 5 h 11"/>
                <a:gd name="T52" fmla="*/ 6 w 12"/>
                <a:gd name="T53" fmla="*/ 5 h 11"/>
                <a:gd name="T54" fmla="*/ 6 w 12"/>
                <a:gd name="T55" fmla="*/ 11 h 11"/>
                <a:gd name="T56" fmla="*/ 6 w 12"/>
                <a:gd name="T57" fmla="*/ 11 h 11"/>
                <a:gd name="T58" fmla="*/ 6 w 12"/>
                <a:gd name="T59" fmla="*/ 11 h 11"/>
                <a:gd name="T60" fmla="*/ 6 w 12"/>
                <a:gd name="T61" fmla="*/ 5 h 11"/>
                <a:gd name="T62" fmla="*/ 6 w 12"/>
                <a:gd name="T63" fmla="*/ 5 h 11"/>
                <a:gd name="T64" fmla="*/ 6 w 12"/>
                <a:gd name="T65" fmla="*/ 5 h 11"/>
                <a:gd name="T66" fmla="*/ 6 w 12"/>
                <a:gd name="T67" fmla="*/ 5 h 11"/>
                <a:gd name="T68" fmla="*/ 6 w 12"/>
                <a:gd name="T69" fmla="*/ 5 h 11"/>
                <a:gd name="T70" fmla="*/ 6 w 12"/>
                <a:gd name="T71" fmla="*/ 11 h 11"/>
                <a:gd name="T72" fmla="*/ 6 w 12"/>
                <a:gd name="T73" fmla="*/ 11 h 11"/>
                <a:gd name="T74" fmla="*/ 6 w 12"/>
                <a:gd name="T75" fmla="*/ 5 h 11"/>
                <a:gd name="T76" fmla="*/ 6 w 12"/>
                <a:gd name="T77" fmla="*/ 5 h 11"/>
                <a:gd name="T78" fmla="*/ 6 w 12"/>
                <a:gd name="T79" fmla="*/ 5 h 11"/>
                <a:gd name="T80" fmla="*/ 6 w 12"/>
                <a:gd name="T81" fmla="*/ 11 h 11"/>
                <a:gd name="T82" fmla="*/ 6 w 12"/>
                <a:gd name="T83" fmla="*/ 11 h 11"/>
                <a:gd name="T84" fmla="*/ 6 w 12"/>
                <a:gd name="T85" fmla="*/ 11 h 11"/>
                <a:gd name="T86" fmla="*/ 6 w 12"/>
                <a:gd name="T87" fmla="*/ 11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"/>
                <a:gd name="T133" fmla="*/ 0 h 11"/>
                <a:gd name="T134" fmla="*/ 12 w 12"/>
                <a:gd name="T135" fmla="*/ 11 h 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" h="11">
                  <a:moveTo>
                    <a:pt x="12" y="11"/>
                  </a:moveTo>
                  <a:lnTo>
                    <a:pt x="12" y="11"/>
                  </a:lnTo>
                  <a:lnTo>
                    <a:pt x="12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0" y="5"/>
                  </a:lnTo>
                  <a:lnTo>
                    <a:pt x="6" y="11"/>
                  </a:lnTo>
                  <a:lnTo>
                    <a:pt x="6" y="5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22" name="Freeform 207"/>
            <p:cNvSpPr>
              <a:spLocks/>
            </p:cNvSpPr>
            <p:nvPr/>
          </p:nvSpPr>
          <p:spPr bwMode="auto">
            <a:xfrm>
              <a:off x="4313" y="1619"/>
              <a:ext cx="6" cy="1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6 w 6"/>
                <a:gd name="T5" fmla="*/ 0 h 1"/>
                <a:gd name="T6" fmla="*/ 6 w 6"/>
                <a:gd name="T7" fmla="*/ 0 h 1"/>
                <a:gd name="T8" fmla="*/ 6 w 6"/>
                <a:gd name="T9" fmla="*/ 0 h 1"/>
                <a:gd name="T10" fmla="*/ 6 w 6"/>
                <a:gd name="T11" fmla="*/ 0 h 1"/>
                <a:gd name="T12" fmla="*/ 6 w 6"/>
                <a:gd name="T13" fmla="*/ 0 h 1"/>
                <a:gd name="T14" fmla="*/ 6 w 6"/>
                <a:gd name="T15" fmla="*/ 0 h 1"/>
                <a:gd name="T16" fmla="*/ 0 w 6"/>
                <a:gd name="T17" fmla="*/ 0 h 1"/>
                <a:gd name="T18" fmla="*/ 0 w 6"/>
                <a:gd name="T19" fmla="*/ 0 h 1"/>
                <a:gd name="T20" fmla="*/ 0 w 6"/>
                <a:gd name="T21" fmla="*/ 0 h 1"/>
                <a:gd name="T22" fmla="*/ 0 w 6"/>
                <a:gd name="T23" fmla="*/ 0 h 1"/>
                <a:gd name="T24" fmla="*/ 0 w 6"/>
                <a:gd name="T25" fmla="*/ 0 h 1"/>
                <a:gd name="T26" fmla="*/ 0 w 6"/>
                <a:gd name="T27" fmla="*/ 0 h 1"/>
                <a:gd name="T28" fmla="*/ 0 w 6"/>
                <a:gd name="T29" fmla="*/ 0 h 1"/>
                <a:gd name="T30" fmla="*/ 6 w 6"/>
                <a:gd name="T31" fmla="*/ 0 h 1"/>
                <a:gd name="T32" fmla="*/ 6 w 6"/>
                <a:gd name="T33" fmla="*/ 0 h 1"/>
                <a:gd name="T34" fmla="*/ 6 w 6"/>
                <a:gd name="T35" fmla="*/ 0 h 1"/>
                <a:gd name="T36" fmla="*/ 6 w 6"/>
                <a:gd name="T37" fmla="*/ 0 h 1"/>
                <a:gd name="T38" fmla="*/ 6 w 6"/>
                <a:gd name="T39" fmla="*/ 0 h 1"/>
                <a:gd name="T40" fmla="*/ 6 w 6"/>
                <a:gd name="T41" fmla="*/ 0 h 1"/>
                <a:gd name="T42" fmla="*/ 6 w 6"/>
                <a:gd name="T43" fmla="*/ 0 h 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1"/>
                <a:gd name="T68" fmla="*/ 6 w 6"/>
                <a:gd name="T69" fmla="*/ 1 h 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23" name="Freeform 208"/>
            <p:cNvSpPr>
              <a:spLocks/>
            </p:cNvSpPr>
            <p:nvPr/>
          </p:nvSpPr>
          <p:spPr bwMode="auto">
            <a:xfrm>
              <a:off x="4313" y="1619"/>
              <a:ext cx="6" cy="5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0 h 5"/>
                <a:gd name="T4" fmla="*/ 6 w 6"/>
                <a:gd name="T5" fmla="*/ 5 h 5"/>
                <a:gd name="T6" fmla="*/ 6 w 6"/>
                <a:gd name="T7" fmla="*/ 0 h 5"/>
                <a:gd name="T8" fmla="*/ 6 w 6"/>
                <a:gd name="T9" fmla="*/ 0 h 5"/>
                <a:gd name="T10" fmla="*/ 6 w 6"/>
                <a:gd name="T11" fmla="*/ 0 h 5"/>
                <a:gd name="T12" fmla="*/ 6 w 6"/>
                <a:gd name="T13" fmla="*/ 5 h 5"/>
                <a:gd name="T14" fmla="*/ 6 w 6"/>
                <a:gd name="T15" fmla="*/ 5 h 5"/>
                <a:gd name="T16" fmla="*/ 6 w 6"/>
                <a:gd name="T17" fmla="*/ 5 h 5"/>
                <a:gd name="T18" fmla="*/ 6 w 6"/>
                <a:gd name="T19" fmla="*/ 0 h 5"/>
                <a:gd name="T20" fmla="*/ 6 w 6"/>
                <a:gd name="T21" fmla="*/ 0 h 5"/>
                <a:gd name="T22" fmla="*/ 6 w 6"/>
                <a:gd name="T23" fmla="*/ 0 h 5"/>
                <a:gd name="T24" fmla="*/ 6 w 6"/>
                <a:gd name="T25" fmla="*/ 0 h 5"/>
                <a:gd name="T26" fmla="*/ 6 w 6"/>
                <a:gd name="T27" fmla="*/ 0 h 5"/>
                <a:gd name="T28" fmla="*/ 6 w 6"/>
                <a:gd name="T29" fmla="*/ 0 h 5"/>
                <a:gd name="T30" fmla="*/ 6 w 6"/>
                <a:gd name="T31" fmla="*/ 0 h 5"/>
                <a:gd name="T32" fmla="*/ 6 w 6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5"/>
                <a:gd name="T53" fmla="*/ 6 w 6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5">
                  <a:moveTo>
                    <a:pt x="6" y="0"/>
                  </a:moveTo>
                  <a:lnTo>
                    <a:pt x="0" y="0"/>
                  </a:lnTo>
                  <a:lnTo>
                    <a:pt x="6" y="5"/>
                  </a:lnTo>
                  <a:lnTo>
                    <a:pt x="6" y="0"/>
                  </a:lnTo>
                  <a:lnTo>
                    <a:pt x="6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24" name="Freeform 209"/>
            <p:cNvSpPr>
              <a:spLocks/>
            </p:cNvSpPr>
            <p:nvPr/>
          </p:nvSpPr>
          <p:spPr bwMode="auto">
            <a:xfrm>
              <a:off x="4301" y="1624"/>
              <a:ext cx="6" cy="1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6 w 6"/>
                <a:gd name="T7" fmla="*/ 0 h 1"/>
                <a:gd name="T8" fmla="*/ 6 w 6"/>
                <a:gd name="T9" fmla="*/ 0 h 1"/>
                <a:gd name="T10" fmla="*/ 0 w 6"/>
                <a:gd name="T11" fmla="*/ 0 h 1"/>
                <a:gd name="T12" fmla="*/ 0 w 6"/>
                <a:gd name="T13" fmla="*/ 0 h 1"/>
                <a:gd name="T14" fmla="*/ 0 w 6"/>
                <a:gd name="T15" fmla="*/ 0 h 1"/>
                <a:gd name="T16" fmla="*/ 0 w 6"/>
                <a:gd name="T17" fmla="*/ 0 h 1"/>
                <a:gd name="T18" fmla="*/ 0 w 6"/>
                <a:gd name="T19" fmla="*/ 0 h 1"/>
                <a:gd name="T20" fmla="*/ 0 w 6"/>
                <a:gd name="T21" fmla="*/ 0 h 1"/>
                <a:gd name="T22" fmla="*/ 0 w 6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"/>
                <a:gd name="T38" fmla="*/ 6 w 6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F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25" name="Freeform 210"/>
            <p:cNvSpPr>
              <a:spLocks/>
            </p:cNvSpPr>
            <p:nvPr/>
          </p:nvSpPr>
          <p:spPr bwMode="auto">
            <a:xfrm>
              <a:off x="4295" y="1619"/>
              <a:ext cx="6" cy="1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6 w 6"/>
                <a:gd name="T7" fmla="*/ 0 h 1"/>
                <a:gd name="T8" fmla="*/ 6 w 6"/>
                <a:gd name="T9" fmla="*/ 0 h 1"/>
                <a:gd name="T10" fmla="*/ 6 w 6"/>
                <a:gd name="T11" fmla="*/ 0 h 1"/>
                <a:gd name="T12" fmla="*/ 6 w 6"/>
                <a:gd name="T13" fmla="*/ 0 h 1"/>
                <a:gd name="T14" fmla="*/ 0 w 6"/>
                <a:gd name="T15" fmla="*/ 0 h 1"/>
                <a:gd name="T16" fmla="*/ 0 w 6"/>
                <a:gd name="T17" fmla="*/ 0 h 1"/>
                <a:gd name="T18" fmla="*/ 0 w 6"/>
                <a:gd name="T19" fmla="*/ 0 h 1"/>
                <a:gd name="T20" fmla="*/ 0 w 6"/>
                <a:gd name="T21" fmla="*/ 0 h 1"/>
                <a:gd name="T22" fmla="*/ 0 w 6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"/>
                <a:gd name="T38" fmla="*/ 6 w 6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F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26" name="Freeform 211"/>
            <p:cNvSpPr>
              <a:spLocks/>
            </p:cNvSpPr>
            <p:nvPr/>
          </p:nvSpPr>
          <p:spPr bwMode="auto">
            <a:xfrm>
              <a:off x="4307" y="161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1"/>
                <a:gd name="T38" fmla="*/ 1 w 1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CCF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27" name="Freeform 212"/>
            <p:cNvSpPr>
              <a:spLocks/>
            </p:cNvSpPr>
            <p:nvPr/>
          </p:nvSpPr>
          <p:spPr bwMode="auto">
            <a:xfrm>
              <a:off x="4185" y="1590"/>
              <a:ext cx="238" cy="161"/>
            </a:xfrm>
            <a:custGeom>
              <a:avLst/>
              <a:gdLst>
                <a:gd name="T0" fmla="*/ 20 w 244"/>
                <a:gd name="T1" fmla="*/ 7271 h 156"/>
                <a:gd name="T2" fmla="*/ 20 w 244"/>
                <a:gd name="T3" fmla="*/ 0 h 156"/>
                <a:gd name="T4" fmla="*/ 0 w 244"/>
                <a:gd name="T5" fmla="*/ 0 h 156"/>
                <a:gd name="T6" fmla="*/ 0 w 244"/>
                <a:gd name="T7" fmla="*/ 7271 h 156"/>
                <a:gd name="T8" fmla="*/ 20 w 244"/>
                <a:gd name="T9" fmla="*/ 7271 h 156"/>
                <a:gd name="T10" fmla="*/ 20 w 244"/>
                <a:gd name="T11" fmla="*/ 7271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21" name="Group 219"/>
          <p:cNvGrpSpPr>
            <a:grpSpLocks/>
          </p:cNvGrpSpPr>
          <p:nvPr/>
        </p:nvGrpSpPr>
        <p:grpSpPr bwMode="auto">
          <a:xfrm>
            <a:off x="293688" y="4708525"/>
            <a:ext cx="390525" cy="250825"/>
            <a:chOff x="4451" y="1314"/>
            <a:chExt cx="241" cy="158"/>
          </a:xfrm>
        </p:grpSpPr>
        <p:sp>
          <p:nvSpPr>
            <p:cNvPr id="8298" name="Freeform 220"/>
            <p:cNvSpPr>
              <a:spLocks/>
            </p:cNvSpPr>
            <p:nvPr/>
          </p:nvSpPr>
          <p:spPr bwMode="auto">
            <a:xfrm>
              <a:off x="4451" y="1314"/>
              <a:ext cx="232" cy="71"/>
            </a:xfrm>
            <a:custGeom>
              <a:avLst/>
              <a:gdLst>
                <a:gd name="T0" fmla="*/ 19 w 238"/>
                <a:gd name="T1" fmla="*/ 36 h 72"/>
                <a:gd name="T2" fmla="*/ 0 w 238"/>
                <a:gd name="T3" fmla="*/ 36 h 72"/>
                <a:gd name="T4" fmla="*/ 0 w 238"/>
                <a:gd name="T5" fmla="*/ 0 h 72"/>
                <a:gd name="T6" fmla="*/ 19 w 238"/>
                <a:gd name="T7" fmla="*/ 0 h 72"/>
                <a:gd name="T8" fmla="*/ 19 w 238"/>
                <a:gd name="T9" fmla="*/ 36 h 72"/>
                <a:gd name="T10" fmla="*/ 19 w 238"/>
                <a:gd name="T11" fmla="*/ 36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72"/>
                <a:gd name="T20" fmla="*/ 238 w 23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72">
                  <a:moveTo>
                    <a:pt x="238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238" y="0"/>
                  </a:lnTo>
                  <a:lnTo>
                    <a:pt x="238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99" name="Freeform 221"/>
            <p:cNvSpPr>
              <a:spLocks/>
            </p:cNvSpPr>
            <p:nvPr/>
          </p:nvSpPr>
          <p:spPr bwMode="auto">
            <a:xfrm>
              <a:off x="4454" y="1388"/>
              <a:ext cx="238" cy="84"/>
            </a:xfrm>
            <a:custGeom>
              <a:avLst/>
              <a:gdLst>
                <a:gd name="T0" fmla="*/ 238 w 238"/>
                <a:gd name="T1" fmla="*/ 84 h 84"/>
                <a:gd name="T2" fmla="*/ 238 w 238"/>
                <a:gd name="T3" fmla="*/ 0 h 84"/>
                <a:gd name="T4" fmla="*/ 0 w 238"/>
                <a:gd name="T5" fmla="*/ 0 h 84"/>
                <a:gd name="T6" fmla="*/ 0 w 238"/>
                <a:gd name="T7" fmla="*/ 84 h 84"/>
                <a:gd name="T8" fmla="*/ 238 w 238"/>
                <a:gd name="T9" fmla="*/ 84 h 84"/>
                <a:gd name="T10" fmla="*/ 238 w 238"/>
                <a:gd name="T11" fmla="*/ 84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84"/>
                <a:gd name="T20" fmla="*/ 238 w 238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84">
                  <a:moveTo>
                    <a:pt x="238" y="84"/>
                  </a:moveTo>
                  <a:lnTo>
                    <a:pt x="238" y="0"/>
                  </a:lnTo>
                  <a:lnTo>
                    <a:pt x="0" y="0"/>
                  </a:lnTo>
                  <a:lnTo>
                    <a:pt x="0" y="84"/>
                  </a:lnTo>
                  <a:lnTo>
                    <a:pt x="238" y="8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00" name="Freeform 222"/>
            <p:cNvSpPr>
              <a:spLocks/>
            </p:cNvSpPr>
            <p:nvPr/>
          </p:nvSpPr>
          <p:spPr bwMode="auto">
            <a:xfrm>
              <a:off x="4451" y="1317"/>
              <a:ext cx="238" cy="155"/>
            </a:xfrm>
            <a:custGeom>
              <a:avLst/>
              <a:gdLst>
                <a:gd name="T0" fmla="*/ 20 w 244"/>
                <a:gd name="T1" fmla="*/ 78 h 156"/>
                <a:gd name="T2" fmla="*/ 20 w 244"/>
                <a:gd name="T3" fmla="*/ 0 h 156"/>
                <a:gd name="T4" fmla="*/ 0 w 244"/>
                <a:gd name="T5" fmla="*/ 0 h 156"/>
                <a:gd name="T6" fmla="*/ 0 w 244"/>
                <a:gd name="T7" fmla="*/ 78 h 156"/>
                <a:gd name="T8" fmla="*/ 20 w 244"/>
                <a:gd name="T9" fmla="*/ 78 h 156"/>
                <a:gd name="T10" fmla="*/ 20 w 244"/>
                <a:gd name="T11" fmla="*/ 78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22" name="Group 223"/>
          <p:cNvGrpSpPr>
            <a:grpSpLocks/>
          </p:cNvGrpSpPr>
          <p:nvPr/>
        </p:nvGrpSpPr>
        <p:grpSpPr bwMode="auto">
          <a:xfrm>
            <a:off x="3240088" y="2832100"/>
            <a:ext cx="390525" cy="246063"/>
            <a:chOff x="4185" y="1339"/>
            <a:chExt cx="238" cy="161"/>
          </a:xfrm>
        </p:grpSpPr>
        <p:sp>
          <p:nvSpPr>
            <p:cNvPr id="8294" name="Freeform 224"/>
            <p:cNvSpPr>
              <a:spLocks/>
            </p:cNvSpPr>
            <p:nvPr/>
          </p:nvSpPr>
          <p:spPr bwMode="auto">
            <a:xfrm>
              <a:off x="4185" y="1339"/>
              <a:ext cx="238" cy="161"/>
            </a:xfrm>
            <a:custGeom>
              <a:avLst/>
              <a:gdLst>
                <a:gd name="T0" fmla="*/ 20 w 244"/>
                <a:gd name="T1" fmla="*/ 7271 h 156"/>
                <a:gd name="T2" fmla="*/ 20 w 244"/>
                <a:gd name="T3" fmla="*/ 0 h 156"/>
                <a:gd name="T4" fmla="*/ 0 w 244"/>
                <a:gd name="T5" fmla="*/ 0 h 156"/>
                <a:gd name="T6" fmla="*/ 0 w 244"/>
                <a:gd name="T7" fmla="*/ 7271 h 156"/>
                <a:gd name="T8" fmla="*/ 20 w 244"/>
                <a:gd name="T9" fmla="*/ 7271 h 156"/>
                <a:gd name="T10" fmla="*/ 20 w 244"/>
                <a:gd name="T11" fmla="*/ 7271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95" name="Freeform 225"/>
            <p:cNvSpPr>
              <a:spLocks/>
            </p:cNvSpPr>
            <p:nvPr/>
          </p:nvSpPr>
          <p:spPr bwMode="auto">
            <a:xfrm>
              <a:off x="4185" y="1339"/>
              <a:ext cx="238" cy="52"/>
            </a:xfrm>
            <a:custGeom>
              <a:avLst/>
              <a:gdLst>
                <a:gd name="T0" fmla="*/ 20 w 244"/>
                <a:gd name="T1" fmla="*/ 5847 h 50"/>
                <a:gd name="T2" fmla="*/ 20 w 244"/>
                <a:gd name="T3" fmla="*/ 0 h 50"/>
                <a:gd name="T4" fmla="*/ 0 w 244"/>
                <a:gd name="T5" fmla="*/ 0 h 50"/>
                <a:gd name="T6" fmla="*/ 0 w 244"/>
                <a:gd name="T7" fmla="*/ 5847 h 50"/>
                <a:gd name="T8" fmla="*/ 20 w 244"/>
                <a:gd name="T9" fmla="*/ 5847 h 50"/>
                <a:gd name="T10" fmla="*/ 20 w 244"/>
                <a:gd name="T11" fmla="*/ 5847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0"/>
                <a:gd name="T20" fmla="*/ 244 w 24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0">
                  <a:moveTo>
                    <a:pt x="244" y="50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4" y="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96" name="Freeform 226"/>
            <p:cNvSpPr>
              <a:spLocks/>
            </p:cNvSpPr>
            <p:nvPr/>
          </p:nvSpPr>
          <p:spPr bwMode="auto">
            <a:xfrm>
              <a:off x="4185" y="1448"/>
              <a:ext cx="238" cy="52"/>
            </a:xfrm>
            <a:custGeom>
              <a:avLst/>
              <a:gdLst>
                <a:gd name="T0" fmla="*/ 20 w 244"/>
                <a:gd name="T1" fmla="*/ 5847 h 50"/>
                <a:gd name="T2" fmla="*/ 20 w 244"/>
                <a:gd name="T3" fmla="*/ 0 h 50"/>
                <a:gd name="T4" fmla="*/ 0 w 244"/>
                <a:gd name="T5" fmla="*/ 0 h 50"/>
                <a:gd name="T6" fmla="*/ 0 w 244"/>
                <a:gd name="T7" fmla="*/ 5847 h 50"/>
                <a:gd name="T8" fmla="*/ 20 w 244"/>
                <a:gd name="T9" fmla="*/ 5847 h 50"/>
                <a:gd name="T10" fmla="*/ 20 w 244"/>
                <a:gd name="T11" fmla="*/ 5847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0"/>
                <a:gd name="T20" fmla="*/ 244 w 24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0">
                  <a:moveTo>
                    <a:pt x="244" y="50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44" y="50"/>
                  </a:lnTo>
                  <a:close/>
                </a:path>
              </a:pathLst>
            </a:custGeom>
            <a:solidFill>
              <a:srgbClr val="409D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97" name="Freeform 227"/>
            <p:cNvSpPr>
              <a:spLocks/>
            </p:cNvSpPr>
            <p:nvPr/>
          </p:nvSpPr>
          <p:spPr bwMode="auto">
            <a:xfrm>
              <a:off x="4185" y="1339"/>
              <a:ext cx="238" cy="161"/>
            </a:xfrm>
            <a:custGeom>
              <a:avLst/>
              <a:gdLst>
                <a:gd name="T0" fmla="*/ 20 w 244"/>
                <a:gd name="T1" fmla="*/ 7271 h 156"/>
                <a:gd name="T2" fmla="*/ 20 w 244"/>
                <a:gd name="T3" fmla="*/ 0 h 156"/>
                <a:gd name="T4" fmla="*/ 0 w 244"/>
                <a:gd name="T5" fmla="*/ 0 h 156"/>
                <a:gd name="T6" fmla="*/ 0 w 244"/>
                <a:gd name="T7" fmla="*/ 7271 h 156"/>
                <a:gd name="T8" fmla="*/ 20 w 244"/>
                <a:gd name="T9" fmla="*/ 7271 h 156"/>
                <a:gd name="T10" fmla="*/ 20 w 244"/>
                <a:gd name="T11" fmla="*/ 7271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23" name="Group 228"/>
          <p:cNvGrpSpPr>
            <a:grpSpLocks/>
          </p:cNvGrpSpPr>
          <p:nvPr/>
        </p:nvGrpSpPr>
        <p:grpSpPr bwMode="auto">
          <a:xfrm>
            <a:off x="293688" y="5354638"/>
            <a:ext cx="390525" cy="255587"/>
            <a:chOff x="4188" y="2157"/>
            <a:chExt cx="238" cy="161"/>
          </a:xfrm>
        </p:grpSpPr>
        <p:sp>
          <p:nvSpPr>
            <p:cNvPr id="8281" name="Freeform 229"/>
            <p:cNvSpPr>
              <a:spLocks/>
            </p:cNvSpPr>
            <p:nvPr/>
          </p:nvSpPr>
          <p:spPr bwMode="auto">
            <a:xfrm>
              <a:off x="4188" y="2157"/>
              <a:ext cx="238" cy="156"/>
            </a:xfrm>
            <a:custGeom>
              <a:avLst/>
              <a:gdLst>
                <a:gd name="T0" fmla="*/ 0 w 238"/>
                <a:gd name="T1" fmla="*/ 0 h 151"/>
                <a:gd name="T2" fmla="*/ 238 w 238"/>
                <a:gd name="T3" fmla="*/ 0 h 151"/>
                <a:gd name="T4" fmla="*/ 238 w 238"/>
                <a:gd name="T5" fmla="*/ 8019 h 151"/>
                <a:gd name="T6" fmla="*/ 0 w 238"/>
                <a:gd name="T7" fmla="*/ 8019 h 151"/>
                <a:gd name="T8" fmla="*/ 0 w 238"/>
                <a:gd name="T9" fmla="*/ 0 h 151"/>
                <a:gd name="T10" fmla="*/ 0 w 238"/>
                <a:gd name="T11" fmla="*/ 0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151"/>
                <a:gd name="T20" fmla="*/ 238 w 238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151">
                  <a:moveTo>
                    <a:pt x="0" y="0"/>
                  </a:moveTo>
                  <a:lnTo>
                    <a:pt x="238" y="0"/>
                  </a:lnTo>
                  <a:lnTo>
                    <a:pt x="238" y="151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0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82" name="Freeform 230"/>
            <p:cNvSpPr>
              <a:spLocks/>
            </p:cNvSpPr>
            <p:nvPr/>
          </p:nvSpPr>
          <p:spPr bwMode="auto">
            <a:xfrm>
              <a:off x="4188" y="2157"/>
              <a:ext cx="238" cy="58"/>
            </a:xfrm>
            <a:custGeom>
              <a:avLst/>
              <a:gdLst>
                <a:gd name="T0" fmla="*/ 0 w 238"/>
                <a:gd name="T1" fmla="*/ 0 h 56"/>
                <a:gd name="T2" fmla="*/ 238 w 238"/>
                <a:gd name="T3" fmla="*/ 0 h 56"/>
                <a:gd name="T4" fmla="*/ 238 w 238"/>
                <a:gd name="T5" fmla="*/ 4025 h 56"/>
                <a:gd name="T6" fmla="*/ 0 w 238"/>
                <a:gd name="T7" fmla="*/ 4025 h 56"/>
                <a:gd name="T8" fmla="*/ 0 w 238"/>
                <a:gd name="T9" fmla="*/ 0 h 56"/>
                <a:gd name="T10" fmla="*/ 0 w 238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56"/>
                <a:gd name="T20" fmla="*/ 238 w 238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56">
                  <a:moveTo>
                    <a:pt x="0" y="0"/>
                  </a:moveTo>
                  <a:lnTo>
                    <a:pt x="238" y="0"/>
                  </a:lnTo>
                  <a:lnTo>
                    <a:pt x="238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83" name="Freeform 231"/>
            <p:cNvSpPr>
              <a:spLocks/>
            </p:cNvSpPr>
            <p:nvPr/>
          </p:nvSpPr>
          <p:spPr bwMode="auto">
            <a:xfrm>
              <a:off x="4188" y="2261"/>
              <a:ext cx="238" cy="57"/>
            </a:xfrm>
            <a:custGeom>
              <a:avLst/>
              <a:gdLst>
                <a:gd name="T0" fmla="*/ 0 w 238"/>
                <a:gd name="T1" fmla="*/ 0 h 55"/>
                <a:gd name="T2" fmla="*/ 238 w 238"/>
                <a:gd name="T3" fmla="*/ 0 h 55"/>
                <a:gd name="T4" fmla="*/ 238 w 238"/>
                <a:gd name="T5" fmla="*/ 4238 h 55"/>
                <a:gd name="T6" fmla="*/ 0 w 238"/>
                <a:gd name="T7" fmla="*/ 4238 h 55"/>
                <a:gd name="T8" fmla="*/ 0 w 238"/>
                <a:gd name="T9" fmla="*/ 0 h 55"/>
                <a:gd name="T10" fmla="*/ 0 w 238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55"/>
                <a:gd name="T20" fmla="*/ 238 w 238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55">
                  <a:moveTo>
                    <a:pt x="0" y="0"/>
                  </a:moveTo>
                  <a:lnTo>
                    <a:pt x="238" y="0"/>
                  </a:lnTo>
                  <a:lnTo>
                    <a:pt x="238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F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84" name="Freeform 232"/>
            <p:cNvSpPr>
              <a:spLocks/>
            </p:cNvSpPr>
            <p:nvPr/>
          </p:nvSpPr>
          <p:spPr bwMode="auto">
            <a:xfrm>
              <a:off x="4217" y="2186"/>
              <a:ext cx="42" cy="46"/>
            </a:xfrm>
            <a:custGeom>
              <a:avLst/>
              <a:gdLst>
                <a:gd name="T0" fmla="*/ 42 w 42"/>
                <a:gd name="T1" fmla="*/ 422 h 45"/>
                <a:gd name="T2" fmla="*/ 42 w 42"/>
                <a:gd name="T3" fmla="*/ 11 h 45"/>
                <a:gd name="T4" fmla="*/ 42 w 42"/>
                <a:gd name="T5" fmla="*/ 0 h 45"/>
                <a:gd name="T6" fmla="*/ 0 w 42"/>
                <a:gd name="T7" fmla="*/ 0 h 45"/>
                <a:gd name="T8" fmla="*/ 0 w 42"/>
                <a:gd name="T9" fmla="*/ 11 h 45"/>
                <a:gd name="T10" fmla="*/ 0 w 42"/>
                <a:gd name="T11" fmla="*/ 422 h 45"/>
                <a:gd name="T12" fmla="*/ 6 w 42"/>
                <a:gd name="T13" fmla="*/ 481 h 45"/>
                <a:gd name="T14" fmla="*/ 6 w 42"/>
                <a:gd name="T15" fmla="*/ 537 h 45"/>
                <a:gd name="T16" fmla="*/ 12 w 42"/>
                <a:gd name="T17" fmla="*/ 612 h 45"/>
                <a:gd name="T18" fmla="*/ 18 w 42"/>
                <a:gd name="T19" fmla="*/ 612 h 45"/>
                <a:gd name="T20" fmla="*/ 24 w 42"/>
                <a:gd name="T21" fmla="*/ 612 h 45"/>
                <a:gd name="T22" fmla="*/ 30 w 42"/>
                <a:gd name="T23" fmla="*/ 612 h 45"/>
                <a:gd name="T24" fmla="*/ 30 w 42"/>
                <a:gd name="T25" fmla="*/ 612 h 45"/>
                <a:gd name="T26" fmla="*/ 36 w 42"/>
                <a:gd name="T27" fmla="*/ 537 h 45"/>
                <a:gd name="T28" fmla="*/ 36 w 42"/>
                <a:gd name="T29" fmla="*/ 481 h 45"/>
                <a:gd name="T30" fmla="*/ 42 w 42"/>
                <a:gd name="T31" fmla="*/ 422 h 45"/>
                <a:gd name="T32" fmla="*/ 42 w 42"/>
                <a:gd name="T33" fmla="*/ 422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45"/>
                <a:gd name="T53" fmla="*/ 42 w 42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45">
                  <a:moveTo>
                    <a:pt x="42" y="28"/>
                  </a:moveTo>
                  <a:lnTo>
                    <a:pt x="42" y="11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8"/>
                  </a:lnTo>
                  <a:lnTo>
                    <a:pt x="6" y="34"/>
                  </a:lnTo>
                  <a:lnTo>
                    <a:pt x="6" y="39"/>
                  </a:lnTo>
                  <a:lnTo>
                    <a:pt x="12" y="45"/>
                  </a:lnTo>
                  <a:lnTo>
                    <a:pt x="18" y="45"/>
                  </a:lnTo>
                  <a:lnTo>
                    <a:pt x="24" y="45"/>
                  </a:lnTo>
                  <a:lnTo>
                    <a:pt x="30" y="45"/>
                  </a:lnTo>
                  <a:lnTo>
                    <a:pt x="36" y="39"/>
                  </a:lnTo>
                  <a:lnTo>
                    <a:pt x="36" y="34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1A0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85" name="Freeform 233"/>
            <p:cNvSpPr>
              <a:spLocks/>
            </p:cNvSpPr>
            <p:nvPr/>
          </p:nvSpPr>
          <p:spPr bwMode="auto">
            <a:xfrm>
              <a:off x="4217" y="2186"/>
              <a:ext cx="42" cy="46"/>
            </a:xfrm>
            <a:custGeom>
              <a:avLst/>
              <a:gdLst>
                <a:gd name="T0" fmla="*/ 42 w 42"/>
                <a:gd name="T1" fmla="*/ 422 h 45"/>
                <a:gd name="T2" fmla="*/ 42 w 42"/>
                <a:gd name="T3" fmla="*/ 11 h 45"/>
                <a:gd name="T4" fmla="*/ 42 w 42"/>
                <a:gd name="T5" fmla="*/ 0 h 45"/>
                <a:gd name="T6" fmla="*/ 0 w 42"/>
                <a:gd name="T7" fmla="*/ 0 h 45"/>
                <a:gd name="T8" fmla="*/ 0 w 42"/>
                <a:gd name="T9" fmla="*/ 11 h 45"/>
                <a:gd name="T10" fmla="*/ 0 w 42"/>
                <a:gd name="T11" fmla="*/ 422 h 45"/>
                <a:gd name="T12" fmla="*/ 6 w 42"/>
                <a:gd name="T13" fmla="*/ 481 h 45"/>
                <a:gd name="T14" fmla="*/ 6 w 42"/>
                <a:gd name="T15" fmla="*/ 537 h 45"/>
                <a:gd name="T16" fmla="*/ 12 w 42"/>
                <a:gd name="T17" fmla="*/ 612 h 45"/>
                <a:gd name="T18" fmla="*/ 18 w 42"/>
                <a:gd name="T19" fmla="*/ 612 h 45"/>
                <a:gd name="T20" fmla="*/ 24 w 42"/>
                <a:gd name="T21" fmla="*/ 612 h 45"/>
                <a:gd name="T22" fmla="*/ 30 w 42"/>
                <a:gd name="T23" fmla="*/ 612 h 45"/>
                <a:gd name="T24" fmla="*/ 30 w 42"/>
                <a:gd name="T25" fmla="*/ 612 h 45"/>
                <a:gd name="T26" fmla="*/ 36 w 42"/>
                <a:gd name="T27" fmla="*/ 537 h 45"/>
                <a:gd name="T28" fmla="*/ 36 w 42"/>
                <a:gd name="T29" fmla="*/ 481 h 45"/>
                <a:gd name="T30" fmla="*/ 42 w 42"/>
                <a:gd name="T31" fmla="*/ 422 h 45"/>
                <a:gd name="T32" fmla="*/ 42 w 42"/>
                <a:gd name="T33" fmla="*/ 422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45"/>
                <a:gd name="T53" fmla="*/ 42 w 42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45">
                  <a:moveTo>
                    <a:pt x="42" y="28"/>
                  </a:moveTo>
                  <a:lnTo>
                    <a:pt x="42" y="11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8"/>
                  </a:lnTo>
                  <a:lnTo>
                    <a:pt x="6" y="34"/>
                  </a:lnTo>
                  <a:lnTo>
                    <a:pt x="6" y="39"/>
                  </a:lnTo>
                  <a:lnTo>
                    <a:pt x="12" y="45"/>
                  </a:lnTo>
                  <a:lnTo>
                    <a:pt x="18" y="45"/>
                  </a:lnTo>
                  <a:lnTo>
                    <a:pt x="24" y="45"/>
                  </a:lnTo>
                  <a:lnTo>
                    <a:pt x="30" y="45"/>
                  </a:lnTo>
                  <a:lnTo>
                    <a:pt x="36" y="39"/>
                  </a:lnTo>
                  <a:lnTo>
                    <a:pt x="36" y="34"/>
                  </a:lnTo>
                  <a:lnTo>
                    <a:pt x="42" y="28"/>
                  </a:lnTo>
                </a:path>
              </a:pathLst>
            </a:custGeom>
            <a:noFill/>
            <a:ln w="0">
              <a:solidFill>
                <a:srgbClr val="FF1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86" name="Freeform 234"/>
            <p:cNvSpPr>
              <a:spLocks/>
            </p:cNvSpPr>
            <p:nvPr/>
          </p:nvSpPr>
          <p:spPr bwMode="auto">
            <a:xfrm>
              <a:off x="4217" y="2180"/>
              <a:ext cx="42" cy="12"/>
            </a:xfrm>
            <a:custGeom>
              <a:avLst/>
              <a:gdLst>
                <a:gd name="T0" fmla="*/ 42 w 42"/>
                <a:gd name="T1" fmla="*/ 6 h 12"/>
                <a:gd name="T2" fmla="*/ 42 w 42"/>
                <a:gd name="T3" fmla="*/ 6 h 12"/>
                <a:gd name="T4" fmla="*/ 36 w 42"/>
                <a:gd name="T5" fmla="*/ 6 h 12"/>
                <a:gd name="T6" fmla="*/ 30 w 42"/>
                <a:gd name="T7" fmla="*/ 0 h 12"/>
                <a:gd name="T8" fmla="*/ 24 w 42"/>
                <a:gd name="T9" fmla="*/ 0 h 12"/>
                <a:gd name="T10" fmla="*/ 12 w 42"/>
                <a:gd name="T11" fmla="*/ 0 h 12"/>
                <a:gd name="T12" fmla="*/ 6 w 42"/>
                <a:gd name="T13" fmla="*/ 6 h 12"/>
                <a:gd name="T14" fmla="*/ 0 w 42"/>
                <a:gd name="T15" fmla="*/ 6 h 12"/>
                <a:gd name="T16" fmla="*/ 0 w 42"/>
                <a:gd name="T17" fmla="*/ 12 h 12"/>
                <a:gd name="T18" fmla="*/ 42 w 42"/>
                <a:gd name="T19" fmla="*/ 6 h 12"/>
                <a:gd name="T20" fmla="*/ 42 w 42"/>
                <a:gd name="T21" fmla="*/ 6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12"/>
                <a:gd name="T35" fmla="*/ 42 w 4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12">
                  <a:moveTo>
                    <a:pt x="42" y="6"/>
                  </a:moveTo>
                  <a:lnTo>
                    <a:pt x="42" y="6"/>
                  </a:lnTo>
                  <a:lnTo>
                    <a:pt x="36" y="6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1A0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87" name="Freeform 235"/>
            <p:cNvSpPr>
              <a:spLocks/>
            </p:cNvSpPr>
            <p:nvPr/>
          </p:nvSpPr>
          <p:spPr bwMode="auto">
            <a:xfrm>
              <a:off x="4223" y="2197"/>
              <a:ext cx="30" cy="35"/>
            </a:xfrm>
            <a:custGeom>
              <a:avLst/>
              <a:gdLst>
                <a:gd name="T0" fmla="*/ 30 w 30"/>
                <a:gd name="T1" fmla="*/ 658 h 34"/>
                <a:gd name="T2" fmla="*/ 24 w 30"/>
                <a:gd name="T3" fmla="*/ 6 h 34"/>
                <a:gd name="T4" fmla="*/ 18 w 30"/>
                <a:gd name="T5" fmla="*/ 6 h 34"/>
                <a:gd name="T6" fmla="*/ 18 w 30"/>
                <a:gd name="T7" fmla="*/ 0 h 34"/>
                <a:gd name="T8" fmla="*/ 12 w 30"/>
                <a:gd name="T9" fmla="*/ 6 h 34"/>
                <a:gd name="T10" fmla="*/ 6 w 30"/>
                <a:gd name="T11" fmla="*/ 6 h 34"/>
                <a:gd name="T12" fmla="*/ 0 w 30"/>
                <a:gd name="T13" fmla="*/ 658 h 34"/>
                <a:gd name="T14" fmla="*/ 0 w 30"/>
                <a:gd name="T15" fmla="*/ 782 h 34"/>
                <a:gd name="T16" fmla="*/ 6 w 30"/>
                <a:gd name="T17" fmla="*/ 904 h 34"/>
                <a:gd name="T18" fmla="*/ 6 w 30"/>
                <a:gd name="T19" fmla="*/ 904 h 34"/>
                <a:gd name="T20" fmla="*/ 12 w 30"/>
                <a:gd name="T21" fmla="*/ 1076 h 34"/>
                <a:gd name="T22" fmla="*/ 18 w 30"/>
                <a:gd name="T23" fmla="*/ 1076 h 34"/>
                <a:gd name="T24" fmla="*/ 18 w 30"/>
                <a:gd name="T25" fmla="*/ 1076 h 34"/>
                <a:gd name="T26" fmla="*/ 24 w 30"/>
                <a:gd name="T27" fmla="*/ 904 h 34"/>
                <a:gd name="T28" fmla="*/ 30 w 30"/>
                <a:gd name="T29" fmla="*/ 904 h 34"/>
                <a:gd name="T30" fmla="*/ 30 w 30"/>
                <a:gd name="T31" fmla="*/ 782 h 34"/>
                <a:gd name="T32" fmla="*/ 30 w 30"/>
                <a:gd name="T33" fmla="*/ 658 h 34"/>
                <a:gd name="T34" fmla="*/ 30 w 30"/>
                <a:gd name="T35" fmla="*/ 658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34"/>
                <a:gd name="T56" fmla="*/ 30 w 30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34">
                  <a:moveTo>
                    <a:pt x="30" y="17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6" y="2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28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88" name="Freeform 236"/>
            <p:cNvSpPr>
              <a:spLocks/>
            </p:cNvSpPr>
            <p:nvPr/>
          </p:nvSpPr>
          <p:spPr bwMode="auto">
            <a:xfrm>
              <a:off x="4223" y="2215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30 w 30"/>
                <a:gd name="T3" fmla="*/ 6 h 6"/>
                <a:gd name="T4" fmla="*/ 30 w 30"/>
                <a:gd name="T5" fmla="*/ 6 h 6"/>
                <a:gd name="T6" fmla="*/ 30 w 30"/>
                <a:gd name="T7" fmla="*/ 6 h 6"/>
                <a:gd name="T8" fmla="*/ 30 w 30"/>
                <a:gd name="T9" fmla="*/ 0 h 6"/>
                <a:gd name="T10" fmla="*/ 30 w 30"/>
                <a:gd name="T11" fmla="*/ 0 h 6"/>
                <a:gd name="T12" fmla="*/ 30 w 30"/>
                <a:gd name="T13" fmla="*/ 0 h 6"/>
                <a:gd name="T14" fmla="*/ 30 w 30"/>
                <a:gd name="T15" fmla="*/ 0 h 6"/>
                <a:gd name="T16" fmla="*/ 24 w 30"/>
                <a:gd name="T17" fmla="*/ 0 h 6"/>
                <a:gd name="T18" fmla="*/ 24 w 30"/>
                <a:gd name="T19" fmla="*/ 0 h 6"/>
                <a:gd name="T20" fmla="*/ 24 w 30"/>
                <a:gd name="T21" fmla="*/ 0 h 6"/>
                <a:gd name="T22" fmla="*/ 18 w 30"/>
                <a:gd name="T23" fmla="*/ 0 h 6"/>
                <a:gd name="T24" fmla="*/ 18 w 30"/>
                <a:gd name="T25" fmla="*/ 0 h 6"/>
                <a:gd name="T26" fmla="*/ 12 w 30"/>
                <a:gd name="T27" fmla="*/ 0 h 6"/>
                <a:gd name="T28" fmla="*/ 12 w 30"/>
                <a:gd name="T29" fmla="*/ 0 h 6"/>
                <a:gd name="T30" fmla="*/ 12 w 30"/>
                <a:gd name="T31" fmla="*/ 0 h 6"/>
                <a:gd name="T32" fmla="*/ 6 w 30"/>
                <a:gd name="T33" fmla="*/ 0 h 6"/>
                <a:gd name="T34" fmla="*/ 6 w 30"/>
                <a:gd name="T35" fmla="*/ 0 h 6"/>
                <a:gd name="T36" fmla="*/ 6 w 30"/>
                <a:gd name="T37" fmla="*/ 0 h 6"/>
                <a:gd name="T38" fmla="*/ 0 w 30"/>
                <a:gd name="T39" fmla="*/ 0 h 6"/>
                <a:gd name="T40" fmla="*/ 0 w 30"/>
                <a:gd name="T41" fmla="*/ 0 h 6"/>
                <a:gd name="T42" fmla="*/ 0 w 30"/>
                <a:gd name="T43" fmla="*/ 0 h 6"/>
                <a:gd name="T44" fmla="*/ 0 w 30"/>
                <a:gd name="T45" fmla="*/ 6 h 6"/>
                <a:gd name="T46" fmla="*/ 0 w 30"/>
                <a:gd name="T47" fmla="*/ 6 h 6"/>
                <a:gd name="T48" fmla="*/ 0 w 30"/>
                <a:gd name="T49" fmla="*/ 6 h 6"/>
                <a:gd name="T50" fmla="*/ 0 w 30"/>
                <a:gd name="T51" fmla="*/ 6 h 6"/>
                <a:gd name="T52" fmla="*/ 6 w 30"/>
                <a:gd name="T53" fmla="*/ 6 h 6"/>
                <a:gd name="T54" fmla="*/ 6 w 30"/>
                <a:gd name="T55" fmla="*/ 6 h 6"/>
                <a:gd name="T56" fmla="*/ 12 w 30"/>
                <a:gd name="T57" fmla="*/ 6 h 6"/>
                <a:gd name="T58" fmla="*/ 12 w 30"/>
                <a:gd name="T59" fmla="*/ 6 h 6"/>
                <a:gd name="T60" fmla="*/ 12 w 30"/>
                <a:gd name="T61" fmla="*/ 6 h 6"/>
                <a:gd name="T62" fmla="*/ 18 w 30"/>
                <a:gd name="T63" fmla="*/ 6 h 6"/>
                <a:gd name="T64" fmla="*/ 18 w 30"/>
                <a:gd name="T65" fmla="*/ 6 h 6"/>
                <a:gd name="T66" fmla="*/ 18 w 30"/>
                <a:gd name="T67" fmla="*/ 6 h 6"/>
                <a:gd name="T68" fmla="*/ 24 w 30"/>
                <a:gd name="T69" fmla="*/ 6 h 6"/>
                <a:gd name="T70" fmla="*/ 24 w 30"/>
                <a:gd name="T71" fmla="*/ 6 h 6"/>
                <a:gd name="T72" fmla="*/ 24 w 30"/>
                <a:gd name="T73" fmla="*/ 6 h 6"/>
                <a:gd name="T74" fmla="*/ 30 w 30"/>
                <a:gd name="T75" fmla="*/ 6 h 6"/>
                <a:gd name="T76" fmla="*/ 30 w 30"/>
                <a:gd name="T77" fmla="*/ 6 h 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"/>
                <a:gd name="T118" fmla="*/ 0 h 6"/>
                <a:gd name="T119" fmla="*/ 30 w 30"/>
                <a:gd name="T120" fmla="*/ 6 h 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" h="6">
                  <a:moveTo>
                    <a:pt x="30" y="6"/>
                  </a:moveTo>
                  <a:lnTo>
                    <a:pt x="30" y="6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1A0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89" name="Freeform 237"/>
            <p:cNvSpPr>
              <a:spLocks/>
            </p:cNvSpPr>
            <p:nvPr/>
          </p:nvSpPr>
          <p:spPr bwMode="auto">
            <a:xfrm>
              <a:off x="4223" y="2221"/>
              <a:ext cx="30" cy="1"/>
            </a:xfrm>
            <a:custGeom>
              <a:avLst/>
              <a:gdLst>
                <a:gd name="T0" fmla="*/ 30 w 30"/>
                <a:gd name="T1" fmla="*/ 0 h 1"/>
                <a:gd name="T2" fmla="*/ 30 w 30"/>
                <a:gd name="T3" fmla="*/ 0 h 1"/>
                <a:gd name="T4" fmla="*/ 30 w 30"/>
                <a:gd name="T5" fmla="*/ 0 h 1"/>
                <a:gd name="T6" fmla="*/ 30 w 30"/>
                <a:gd name="T7" fmla="*/ 0 h 1"/>
                <a:gd name="T8" fmla="*/ 30 w 30"/>
                <a:gd name="T9" fmla="*/ 0 h 1"/>
                <a:gd name="T10" fmla="*/ 30 w 30"/>
                <a:gd name="T11" fmla="*/ 0 h 1"/>
                <a:gd name="T12" fmla="*/ 30 w 30"/>
                <a:gd name="T13" fmla="*/ 0 h 1"/>
                <a:gd name="T14" fmla="*/ 30 w 30"/>
                <a:gd name="T15" fmla="*/ 0 h 1"/>
                <a:gd name="T16" fmla="*/ 24 w 30"/>
                <a:gd name="T17" fmla="*/ 0 h 1"/>
                <a:gd name="T18" fmla="*/ 24 w 30"/>
                <a:gd name="T19" fmla="*/ 0 h 1"/>
                <a:gd name="T20" fmla="*/ 24 w 30"/>
                <a:gd name="T21" fmla="*/ 0 h 1"/>
                <a:gd name="T22" fmla="*/ 18 w 30"/>
                <a:gd name="T23" fmla="*/ 0 h 1"/>
                <a:gd name="T24" fmla="*/ 18 w 30"/>
                <a:gd name="T25" fmla="*/ 0 h 1"/>
                <a:gd name="T26" fmla="*/ 12 w 30"/>
                <a:gd name="T27" fmla="*/ 0 h 1"/>
                <a:gd name="T28" fmla="*/ 12 w 30"/>
                <a:gd name="T29" fmla="*/ 0 h 1"/>
                <a:gd name="T30" fmla="*/ 12 w 30"/>
                <a:gd name="T31" fmla="*/ 0 h 1"/>
                <a:gd name="T32" fmla="*/ 6 w 30"/>
                <a:gd name="T33" fmla="*/ 0 h 1"/>
                <a:gd name="T34" fmla="*/ 6 w 30"/>
                <a:gd name="T35" fmla="*/ 0 h 1"/>
                <a:gd name="T36" fmla="*/ 6 w 30"/>
                <a:gd name="T37" fmla="*/ 0 h 1"/>
                <a:gd name="T38" fmla="*/ 0 w 30"/>
                <a:gd name="T39" fmla="*/ 0 h 1"/>
                <a:gd name="T40" fmla="*/ 0 w 30"/>
                <a:gd name="T41" fmla="*/ 0 h 1"/>
                <a:gd name="T42" fmla="*/ 0 w 30"/>
                <a:gd name="T43" fmla="*/ 0 h 1"/>
                <a:gd name="T44" fmla="*/ 0 w 30"/>
                <a:gd name="T45" fmla="*/ 0 h 1"/>
                <a:gd name="T46" fmla="*/ 0 w 30"/>
                <a:gd name="T47" fmla="*/ 0 h 1"/>
                <a:gd name="T48" fmla="*/ 0 w 30"/>
                <a:gd name="T49" fmla="*/ 0 h 1"/>
                <a:gd name="T50" fmla="*/ 6 w 30"/>
                <a:gd name="T51" fmla="*/ 0 h 1"/>
                <a:gd name="T52" fmla="*/ 6 w 30"/>
                <a:gd name="T53" fmla="*/ 0 h 1"/>
                <a:gd name="T54" fmla="*/ 6 w 30"/>
                <a:gd name="T55" fmla="*/ 0 h 1"/>
                <a:gd name="T56" fmla="*/ 12 w 30"/>
                <a:gd name="T57" fmla="*/ 0 h 1"/>
                <a:gd name="T58" fmla="*/ 12 w 30"/>
                <a:gd name="T59" fmla="*/ 0 h 1"/>
                <a:gd name="T60" fmla="*/ 12 w 30"/>
                <a:gd name="T61" fmla="*/ 0 h 1"/>
                <a:gd name="T62" fmla="*/ 18 w 30"/>
                <a:gd name="T63" fmla="*/ 0 h 1"/>
                <a:gd name="T64" fmla="*/ 18 w 30"/>
                <a:gd name="T65" fmla="*/ 0 h 1"/>
                <a:gd name="T66" fmla="*/ 24 w 30"/>
                <a:gd name="T67" fmla="*/ 0 h 1"/>
                <a:gd name="T68" fmla="*/ 24 w 30"/>
                <a:gd name="T69" fmla="*/ 0 h 1"/>
                <a:gd name="T70" fmla="*/ 24 w 30"/>
                <a:gd name="T71" fmla="*/ 0 h 1"/>
                <a:gd name="T72" fmla="*/ 30 w 30"/>
                <a:gd name="T73" fmla="*/ 0 h 1"/>
                <a:gd name="T74" fmla="*/ 30 w 30"/>
                <a:gd name="T75" fmla="*/ 0 h 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"/>
                <a:gd name="T115" fmla="*/ 0 h 1"/>
                <a:gd name="T116" fmla="*/ 30 w 30"/>
                <a:gd name="T117" fmla="*/ 1 h 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" h="1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1A0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90" name="Freeform 238"/>
            <p:cNvSpPr>
              <a:spLocks/>
            </p:cNvSpPr>
            <p:nvPr/>
          </p:nvSpPr>
          <p:spPr bwMode="auto">
            <a:xfrm>
              <a:off x="4235" y="2192"/>
              <a:ext cx="6" cy="5"/>
            </a:xfrm>
            <a:custGeom>
              <a:avLst/>
              <a:gdLst>
                <a:gd name="T0" fmla="*/ 6 w 6"/>
                <a:gd name="T1" fmla="*/ 0 h 5"/>
                <a:gd name="T2" fmla="*/ 6 w 6"/>
                <a:gd name="T3" fmla="*/ 0 h 5"/>
                <a:gd name="T4" fmla="*/ 6 w 6"/>
                <a:gd name="T5" fmla="*/ 0 h 5"/>
                <a:gd name="T6" fmla="*/ 0 w 6"/>
                <a:gd name="T7" fmla="*/ 0 h 5"/>
                <a:gd name="T8" fmla="*/ 0 w 6"/>
                <a:gd name="T9" fmla="*/ 0 h 5"/>
                <a:gd name="T10" fmla="*/ 0 w 6"/>
                <a:gd name="T11" fmla="*/ 0 h 5"/>
                <a:gd name="T12" fmla="*/ 0 w 6"/>
                <a:gd name="T13" fmla="*/ 0 h 5"/>
                <a:gd name="T14" fmla="*/ 0 w 6"/>
                <a:gd name="T15" fmla="*/ 0 h 5"/>
                <a:gd name="T16" fmla="*/ 6 w 6"/>
                <a:gd name="T17" fmla="*/ 5 h 5"/>
                <a:gd name="T18" fmla="*/ 6 w 6"/>
                <a:gd name="T19" fmla="*/ 0 h 5"/>
                <a:gd name="T20" fmla="*/ 6 w 6"/>
                <a:gd name="T21" fmla="*/ 0 h 5"/>
                <a:gd name="T22" fmla="*/ 6 w 6"/>
                <a:gd name="T23" fmla="*/ 0 h 5"/>
                <a:gd name="T24" fmla="*/ 6 w 6"/>
                <a:gd name="T25" fmla="*/ 0 h 5"/>
                <a:gd name="T26" fmla="*/ 6 w 6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5"/>
                <a:gd name="T44" fmla="*/ 6 w 6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5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91" name="Freeform 239"/>
            <p:cNvSpPr>
              <a:spLocks/>
            </p:cNvSpPr>
            <p:nvPr/>
          </p:nvSpPr>
          <p:spPr bwMode="auto">
            <a:xfrm>
              <a:off x="4241" y="2186"/>
              <a:ext cx="6" cy="1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6 w 6"/>
                <a:gd name="T5" fmla="*/ 0 h 1"/>
                <a:gd name="T6" fmla="*/ 0 w 6"/>
                <a:gd name="T7" fmla="*/ 0 h 1"/>
                <a:gd name="T8" fmla="*/ 0 w 6"/>
                <a:gd name="T9" fmla="*/ 0 h 1"/>
                <a:gd name="T10" fmla="*/ 0 w 6"/>
                <a:gd name="T11" fmla="*/ 0 h 1"/>
                <a:gd name="T12" fmla="*/ 0 w 6"/>
                <a:gd name="T13" fmla="*/ 0 h 1"/>
                <a:gd name="T14" fmla="*/ 0 w 6"/>
                <a:gd name="T15" fmla="*/ 0 h 1"/>
                <a:gd name="T16" fmla="*/ 6 w 6"/>
                <a:gd name="T17" fmla="*/ 0 h 1"/>
                <a:gd name="T18" fmla="*/ 6 w 6"/>
                <a:gd name="T19" fmla="*/ 0 h 1"/>
                <a:gd name="T20" fmla="*/ 6 w 6"/>
                <a:gd name="T21" fmla="*/ 0 h 1"/>
                <a:gd name="T22" fmla="*/ 6 w 6"/>
                <a:gd name="T23" fmla="*/ 0 h 1"/>
                <a:gd name="T24" fmla="*/ 6 w 6"/>
                <a:gd name="T25" fmla="*/ 0 h 1"/>
                <a:gd name="T26" fmla="*/ 6 w 6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1"/>
                <a:gd name="T44" fmla="*/ 6 w 6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92" name="Freeform 240"/>
            <p:cNvSpPr>
              <a:spLocks/>
            </p:cNvSpPr>
            <p:nvPr/>
          </p:nvSpPr>
          <p:spPr bwMode="auto">
            <a:xfrm>
              <a:off x="4229" y="2186"/>
              <a:ext cx="6" cy="1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6 w 6"/>
                <a:gd name="T5" fmla="*/ 0 h 1"/>
                <a:gd name="T6" fmla="*/ 6 w 6"/>
                <a:gd name="T7" fmla="*/ 0 h 1"/>
                <a:gd name="T8" fmla="*/ 0 w 6"/>
                <a:gd name="T9" fmla="*/ 0 h 1"/>
                <a:gd name="T10" fmla="*/ 0 w 6"/>
                <a:gd name="T11" fmla="*/ 0 h 1"/>
                <a:gd name="T12" fmla="*/ 0 w 6"/>
                <a:gd name="T13" fmla="*/ 0 h 1"/>
                <a:gd name="T14" fmla="*/ 6 w 6"/>
                <a:gd name="T15" fmla="*/ 0 h 1"/>
                <a:gd name="T16" fmla="*/ 6 w 6"/>
                <a:gd name="T17" fmla="*/ 0 h 1"/>
                <a:gd name="T18" fmla="*/ 6 w 6"/>
                <a:gd name="T19" fmla="*/ 0 h 1"/>
                <a:gd name="T20" fmla="*/ 6 w 6"/>
                <a:gd name="T21" fmla="*/ 0 h 1"/>
                <a:gd name="T22" fmla="*/ 6 w 6"/>
                <a:gd name="T23" fmla="*/ 0 h 1"/>
                <a:gd name="T24" fmla="*/ 6 w 6"/>
                <a:gd name="T25" fmla="*/ 0 h 1"/>
                <a:gd name="T26" fmla="*/ 6 w 6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1"/>
                <a:gd name="T44" fmla="*/ 6 w 6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7F6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93" name="Freeform 241"/>
            <p:cNvSpPr>
              <a:spLocks/>
            </p:cNvSpPr>
            <p:nvPr/>
          </p:nvSpPr>
          <p:spPr bwMode="auto">
            <a:xfrm>
              <a:off x="4188" y="2157"/>
              <a:ext cx="238" cy="161"/>
            </a:xfrm>
            <a:custGeom>
              <a:avLst/>
              <a:gdLst>
                <a:gd name="T0" fmla="*/ 238 w 238"/>
                <a:gd name="T1" fmla="*/ 0 h 156"/>
                <a:gd name="T2" fmla="*/ 0 w 238"/>
                <a:gd name="T3" fmla="*/ 0 h 156"/>
                <a:gd name="T4" fmla="*/ 0 w 238"/>
                <a:gd name="T5" fmla="*/ 7271 h 156"/>
                <a:gd name="T6" fmla="*/ 238 w 238"/>
                <a:gd name="T7" fmla="*/ 7271 h 156"/>
                <a:gd name="T8" fmla="*/ 238 w 238"/>
                <a:gd name="T9" fmla="*/ 0 h 156"/>
                <a:gd name="T10" fmla="*/ 238 w 238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156"/>
                <a:gd name="T20" fmla="*/ 238 w 238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156">
                  <a:moveTo>
                    <a:pt x="238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238" y="156"/>
                  </a:lnTo>
                  <a:lnTo>
                    <a:pt x="2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aphicFrame>
        <p:nvGraphicFramePr>
          <p:cNvPr id="8195" name="Object 252"/>
          <p:cNvGraphicFramePr>
            <a:graphicFrameLocks noChangeAspect="1"/>
          </p:cNvGraphicFramePr>
          <p:nvPr/>
        </p:nvGraphicFramePr>
        <p:xfrm>
          <a:off x="3240088" y="3452813"/>
          <a:ext cx="379412" cy="247650"/>
        </p:xfrm>
        <a:graphic>
          <a:graphicData uri="http://schemas.openxmlformats.org/presentationml/2006/ole">
            <p:oleObj spid="_x0000_s367619" name="Clip" r:id="rId5" imgW="2835360" imgH="1920600" progId="">
              <p:embed/>
            </p:oleObj>
          </a:graphicData>
        </a:graphic>
      </p:graphicFrame>
      <p:sp>
        <p:nvSpPr>
          <p:cNvPr id="8219" name="Text Box 259"/>
          <p:cNvSpPr txBox="1">
            <a:spLocks noChangeArrowheads="1"/>
          </p:cNvSpPr>
          <p:nvPr/>
        </p:nvSpPr>
        <p:spPr bwMode="auto">
          <a:xfrm>
            <a:off x="3038475" y="3089275"/>
            <a:ext cx="8175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HUNGARY</a:t>
            </a:r>
          </a:p>
        </p:txBody>
      </p:sp>
      <p:sp>
        <p:nvSpPr>
          <p:cNvPr id="8220" name="Rectangle 283"/>
          <p:cNvSpPr>
            <a:spLocks noChangeArrowheads="1"/>
          </p:cNvSpPr>
          <p:nvPr/>
        </p:nvSpPr>
        <p:spPr bwMode="auto">
          <a:xfrm>
            <a:off x="214313" y="1176338"/>
            <a:ext cx="13557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GB" sz="1200" dirty="0">
                <a:solidFill>
                  <a:schemeClr val="tx1"/>
                </a:solidFill>
                <a:latin typeface="Arial" pitchFamily="34" charset="0"/>
              </a:rPr>
              <a:t>Member States</a:t>
            </a:r>
          </a:p>
        </p:txBody>
      </p:sp>
      <p:grpSp>
        <p:nvGrpSpPr>
          <p:cNvPr id="24" name="Group 214"/>
          <p:cNvGrpSpPr>
            <a:grpSpLocks/>
          </p:cNvGrpSpPr>
          <p:nvPr/>
        </p:nvGrpSpPr>
        <p:grpSpPr bwMode="auto">
          <a:xfrm>
            <a:off x="2190750" y="4708525"/>
            <a:ext cx="390525" cy="250825"/>
            <a:chOff x="4188" y="2402"/>
            <a:chExt cx="238" cy="161"/>
          </a:xfrm>
        </p:grpSpPr>
        <p:sp>
          <p:nvSpPr>
            <p:cNvPr id="8277" name="Freeform 215"/>
            <p:cNvSpPr>
              <a:spLocks/>
            </p:cNvSpPr>
            <p:nvPr/>
          </p:nvSpPr>
          <p:spPr bwMode="auto">
            <a:xfrm>
              <a:off x="4235" y="2403"/>
              <a:ext cx="191" cy="160"/>
            </a:xfrm>
            <a:custGeom>
              <a:avLst/>
              <a:gdLst>
                <a:gd name="T0" fmla="*/ 191 w 191"/>
                <a:gd name="T1" fmla="*/ 3410 h 156"/>
                <a:gd name="T2" fmla="*/ 191 w 191"/>
                <a:gd name="T3" fmla="*/ 0 h 156"/>
                <a:gd name="T4" fmla="*/ 0 w 191"/>
                <a:gd name="T5" fmla="*/ 0 h 156"/>
                <a:gd name="T6" fmla="*/ 0 w 191"/>
                <a:gd name="T7" fmla="*/ 3410 h 156"/>
                <a:gd name="T8" fmla="*/ 191 w 191"/>
                <a:gd name="T9" fmla="*/ 3410 h 156"/>
                <a:gd name="T10" fmla="*/ 191 w 191"/>
                <a:gd name="T11" fmla="*/ 341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"/>
                <a:gd name="T19" fmla="*/ 0 h 156"/>
                <a:gd name="T20" fmla="*/ 191 w 191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" h="156">
                  <a:moveTo>
                    <a:pt x="191" y="156"/>
                  </a:moveTo>
                  <a:lnTo>
                    <a:pt x="191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191" y="15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78" name="Freeform 216"/>
            <p:cNvSpPr>
              <a:spLocks/>
            </p:cNvSpPr>
            <p:nvPr/>
          </p:nvSpPr>
          <p:spPr bwMode="auto">
            <a:xfrm>
              <a:off x="4188" y="2403"/>
              <a:ext cx="77" cy="160"/>
            </a:xfrm>
            <a:custGeom>
              <a:avLst/>
              <a:gdLst>
                <a:gd name="T0" fmla="*/ 77 w 77"/>
                <a:gd name="T1" fmla="*/ 3410 h 156"/>
                <a:gd name="T2" fmla="*/ 77 w 77"/>
                <a:gd name="T3" fmla="*/ 0 h 156"/>
                <a:gd name="T4" fmla="*/ 0 w 77"/>
                <a:gd name="T5" fmla="*/ 0 h 156"/>
                <a:gd name="T6" fmla="*/ 0 w 77"/>
                <a:gd name="T7" fmla="*/ 3410 h 156"/>
                <a:gd name="T8" fmla="*/ 77 w 77"/>
                <a:gd name="T9" fmla="*/ 3410 h 156"/>
                <a:gd name="T10" fmla="*/ 77 w 77"/>
                <a:gd name="T11" fmla="*/ 341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156"/>
                <a:gd name="T20" fmla="*/ 77 w 77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156">
                  <a:moveTo>
                    <a:pt x="77" y="156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C4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79" name="Freeform 217"/>
            <p:cNvSpPr>
              <a:spLocks/>
            </p:cNvSpPr>
            <p:nvPr/>
          </p:nvSpPr>
          <p:spPr bwMode="auto">
            <a:xfrm>
              <a:off x="4348" y="2403"/>
              <a:ext cx="78" cy="160"/>
            </a:xfrm>
            <a:custGeom>
              <a:avLst/>
              <a:gdLst>
                <a:gd name="T0" fmla="*/ 78 w 78"/>
                <a:gd name="T1" fmla="*/ 3410 h 156"/>
                <a:gd name="T2" fmla="*/ 78 w 78"/>
                <a:gd name="T3" fmla="*/ 0 h 156"/>
                <a:gd name="T4" fmla="*/ 0 w 78"/>
                <a:gd name="T5" fmla="*/ 0 h 156"/>
                <a:gd name="T6" fmla="*/ 0 w 78"/>
                <a:gd name="T7" fmla="*/ 3410 h 156"/>
                <a:gd name="T8" fmla="*/ 78 w 78"/>
                <a:gd name="T9" fmla="*/ 3410 h 156"/>
                <a:gd name="T10" fmla="*/ 78 w 78"/>
                <a:gd name="T11" fmla="*/ 341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156"/>
                <a:gd name="T20" fmla="*/ 78 w 78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156">
                  <a:moveTo>
                    <a:pt x="78" y="156"/>
                  </a:moveTo>
                  <a:lnTo>
                    <a:pt x="78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80" name="Freeform 218"/>
            <p:cNvSpPr>
              <a:spLocks/>
            </p:cNvSpPr>
            <p:nvPr/>
          </p:nvSpPr>
          <p:spPr bwMode="auto">
            <a:xfrm>
              <a:off x="4188" y="2402"/>
              <a:ext cx="236" cy="161"/>
            </a:xfrm>
            <a:custGeom>
              <a:avLst/>
              <a:gdLst>
                <a:gd name="T0" fmla="*/ 15 w 244"/>
                <a:gd name="T1" fmla="*/ 379275 h 151"/>
                <a:gd name="T2" fmla="*/ 15 w 244"/>
                <a:gd name="T3" fmla="*/ 0 h 151"/>
                <a:gd name="T4" fmla="*/ 0 w 244"/>
                <a:gd name="T5" fmla="*/ 0 h 151"/>
                <a:gd name="T6" fmla="*/ 0 w 244"/>
                <a:gd name="T7" fmla="*/ 379275 h 151"/>
                <a:gd name="T8" fmla="*/ 15 w 244"/>
                <a:gd name="T9" fmla="*/ 379275 h 151"/>
                <a:gd name="T10" fmla="*/ 15 w 244"/>
                <a:gd name="T11" fmla="*/ 379275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1"/>
                <a:gd name="T20" fmla="*/ 244 w 244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1">
                  <a:moveTo>
                    <a:pt x="244" y="151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44" y="1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25" name="Group 247"/>
          <p:cNvGrpSpPr>
            <a:grpSpLocks/>
          </p:cNvGrpSpPr>
          <p:nvPr/>
        </p:nvGrpSpPr>
        <p:grpSpPr bwMode="auto">
          <a:xfrm>
            <a:off x="293688" y="2222500"/>
            <a:ext cx="390525" cy="246063"/>
            <a:chOff x="528" y="1773"/>
            <a:chExt cx="246" cy="155"/>
          </a:xfrm>
        </p:grpSpPr>
        <p:sp>
          <p:nvSpPr>
            <p:cNvPr id="8273" name="Freeform 248"/>
            <p:cNvSpPr>
              <a:spLocks/>
            </p:cNvSpPr>
            <p:nvPr/>
          </p:nvSpPr>
          <p:spPr bwMode="auto">
            <a:xfrm>
              <a:off x="528" y="1773"/>
              <a:ext cx="246" cy="155"/>
            </a:xfrm>
            <a:custGeom>
              <a:avLst/>
              <a:gdLst>
                <a:gd name="T0" fmla="*/ 649 w 244"/>
                <a:gd name="T1" fmla="*/ 39 h 157"/>
                <a:gd name="T2" fmla="*/ 649 w 244"/>
                <a:gd name="T3" fmla="*/ 0 h 157"/>
                <a:gd name="T4" fmla="*/ 0 w 244"/>
                <a:gd name="T5" fmla="*/ 0 h 157"/>
                <a:gd name="T6" fmla="*/ 0 w 244"/>
                <a:gd name="T7" fmla="*/ 39 h 157"/>
                <a:gd name="T8" fmla="*/ 649 w 244"/>
                <a:gd name="T9" fmla="*/ 39 h 157"/>
                <a:gd name="T10" fmla="*/ 649 w 244"/>
                <a:gd name="T11" fmla="*/ 39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7"/>
                <a:gd name="T20" fmla="*/ 244 w 244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7">
                  <a:moveTo>
                    <a:pt x="244" y="157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4" y="1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74" name="Freeform 249"/>
            <p:cNvSpPr>
              <a:spLocks/>
            </p:cNvSpPr>
            <p:nvPr/>
          </p:nvSpPr>
          <p:spPr bwMode="auto">
            <a:xfrm>
              <a:off x="528" y="1850"/>
              <a:ext cx="246" cy="78"/>
            </a:xfrm>
            <a:custGeom>
              <a:avLst/>
              <a:gdLst>
                <a:gd name="T0" fmla="*/ 13402 w 238"/>
                <a:gd name="T1" fmla="*/ 39 h 79"/>
                <a:gd name="T2" fmla="*/ 13402 w 238"/>
                <a:gd name="T3" fmla="*/ 0 h 79"/>
                <a:gd name="T4" fmla="*/ 0 w 238"/>
                <a:gd name="T5" fmla="*/ 0 h 79"/>
                <a:gd name="T6" fmla="*/ 0 w 238"/>
                <a:gd name="T7" fmla="*/ 39 h 79"/>
                <a:gd name="T8" fmla="*/ 13402 w 238"/>
                <a:gd name="T9" fmla="*/ 39 h 79"/>
                <a:gd name="T10" fmla="*/ 13402 w 238"/>
                <a:gd name="T11" fmla="*/ 39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79"/>
                <a:gd name="T20" fmla="*/ 238 w 238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79">
                  <a:moveTo>
                    <a:pt x="238" y="79"/>
                  </a:moveTo>
                  <a:lnTo>
                    <a:pt x="238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238" y="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75" name="Freeform 250"/>
            <p:cNvSpPr>
              <a:spLocks/>
            </p:cNvSpPr>
            <p:nvPr/>
          </p:nvSpPr>
          <p:spPr bwMode="auto">
            <a:xfrm>
              <a:off x="528" y="1773"/>
              <a:ext cx="120" cy="155"/>
            </a:xfrm>
            <a:custGeom>
              <a:avLst/>
              <a:gdLst>
                <a:gd name="T0" fmla="*/ 0 w 119"/>
                <a:gd name="T1" fmla="*/ 0 h 157"/>
                <a:gd name="T2" fmla="*/ 0 w 119"/>
                <a:gd name="T3" fmla="*/ 39 h 157"/>
                <a:gd name="T4" fmla="*/ 305 w 119"/>
                <a:gd name="T5" fmla="*/ 39 h 157"/>
                <a:gd name="T6" fmla="*/ 0 w 119"/>
                <a:gd name="T7" fmla="*/ 0 h 157"/>
                <a:gd name="T8" fmla="*/ 0 w 119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157"/>
                <a:gd name="T17" fmla="*/ 119 w 119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157">
                  <a:moveTo>
                    <a:pt x="0" y="0"/>
                  </a:moveTo>
                  <a:lnTo>
                    <a:pt x="0" y="157"/>
                  </a:lnTo>
                  <a:lnTo>
                    <a:pt x="119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0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76" name="Freeform 251"/>
            <p:cNvSpPr>
              <a:spLocks/>
            </p:cNvSpPr>
            <p:nvPr/>
          </p:nvSpPr>
          <p:spPr bwMode="auto">
            <a:xfrm>
              <a:off x="528" y="1773"/>
              <a:ext cx="246" cy="155"/>
            </a:xfrm>
            <a:custGeom>
              <a:avLst/>
              <a:gdLst>
                <a:gd name="T0" fmla="*/ 649 w 244"/>
                <a:gd name="T1" fmla="*/ 39 h 157"/>
                <a:gd name="T2" fmla="*/ 649 w 244"/>
                <a:gd name="T3" fmla="*/ 0 h 157"/>
                <a:gd name="T4" fmla="*/ 0 w 244"/>
                <a:gd name="T5" fmla="*/ 0 h 157"/>
                <a:gd name="T6" fmla="*/ 0 w 244"/>
                <a:gd name="T7" fmla="*/ 39 h 157"/>
                <a:gd name="T8" fmla="*/ 649 w 244"/>
                <a:gd name="T9" fmla="*/ 39 h 157"/>
                <a:gd name="T10" fmla="*/ 649 w 244"/>
                <a:gd name="T11" fmla="*/ 39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7"/>
                <a:gd name="T20" fmla="*/ 244 w 244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7">
                  <a:moveTo>
                    <a:pt x="244" y="157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244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26" name="Group 253"/>
          <p:cNvGrpSpPr>
            <a:grpSpLocks/>
          </p:cNvGrpSpPr>
          <p:nvPr/>
        </p:nvGrpSpPr>
        <p:grpSpPr bwMode="auto">
          <a:xfrm>
            <a:off x="2190750" y="1598613"/>
            <a:ext cx="390525" cy="249237"/>
            <a:chOff x="528" y="1164"/>
            <a:chExt cx="238" cy="157"/>
          </a:xfrm>
        </p:grpSpPr>
        <p:sp>
          <p:nvSpPr>
            <p:cNvPr id="8269" name="Rectangle 254"/>
            <p:cNvSpPr>
              <a:spLocks noChangeArrowheads="1"/>
            </p:cNvSpPr>
            <p:nvPr/>
          </p:nvSpPr>
          <p:spPr bwMode="auto">
            <a:xfrm>
              <a:off x="528" y="1164"/>
              <a:ext cx="238" cy="15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8270" name="Rectangle 255"/>
            <p:cNvSpPr>
              <a:spLocks noChangeArrowheads="1"/>
            </p:cNvSpPr>
            <p:nvPr/>
          </p:nvSpPr>
          <p:spPr bwMode="auto">
            <a:xfrm>
              <a:off x="528" y="1164"/>
              <a:ext cx="238" cy="5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787" name="Rectangle 256"/>
            <p:cNvSpPr>
              <a:spLocks noChangeArrowheads="1"/>
            </p:cNvSpPr>
            <p:nvPr/>
          </p:nvSpPr>
          <p:spPr bwMode="auto">
            <a:xfrm>
              <a:off x="528" y="1218"/>
              <a:ext cx="238" cy="56"/>
            </a:xfrm>
            <a:prstGeom prst="rect">
              <a:avLst/>
            </a:prstGeom>
            <a:solidFill>
              <a:srgbClr val="00FF00"/>
            </a:solidFill>
            <a:ln w="317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8272" name="Rectangle 257"/>
            <p:cNvSpPr>
              <a:spLocks noChangeArrowheads="1"/>
            </p:cNvSpPr>
            <p:nvPr/>
          </p:nvSpPr>
          <p:spPr bwMode="auto">
            <a:xfrm>
              <a:off x="528" y="1266"/>
              <a:ext cx="238" cy="55"/>
            </a:xfrm>
            <a:prstGeom prst="rect">
              <a:avLst/>
            </a:prstGeom>
            <a:solidFill>
              <a:srgbClr val="FF0000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8224" name="Text Box 264"/>
          <p:cNvSpPr txBox="1">
            <a:spLocks noChangeArrowheads="1"/>
          </p:cNvSpPr>
          <p:nvPr/>
        </p:nvSpPr>
        <p:spPr bwMode="auto">
          <a:xfrm>
            <a:off x="1962150" y="1846263"/>
            <a:ext cx="863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rgbClr val="00205B"/>
                </a:solidFill>
                <a:latin typeface="Arial" pitchFamily="34" charset="0"/>
              </a:rPr>
              <a:t>BULGARIA</a:t>
            </a:r>
          </a:p>
        </p:txBody>
      </p:sp>
      <p:sp>
        <p:nvSpPr>
          <p:cNvPr id="8225" name="Text Box 267"/>
          <p:cNvSpPr txBox="1">
            <a:spLocks noChangeArrowheads="1"/>
          </p:cNvSpPr>
          <p:nvPr/>
        </p:nvSpPr>
        <p:spPr bwMode="auto">
          <a:xfrm>
            <a:off x="134938" y="3725863"/>
            <a:ext cx="708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ICELAND</a:t>
            </a:r>
          </a:p>
        </p:txBody>
      </p:sp>
      <p:pic>
        <p:nvPicPr>
          <p:cNvPr id="8226" name="Picture 2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688" y="3452813"/>
            <a:ext cx="3968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9"/>
          <p:cNvGrpSpPr>
            <a:grpSpLocks noChangeAspect="1"/>
          </p:cNvGrpSpPr>
          <p:nvPr/>
        </p:nvGrpSpPr>
        <p:grpSpPr bwMode="auto">
          <a:xfrm>
            <a:off x="293688" y="4065588"/>
            <a:ext cx="382587" cy="247650"/>
            <a:chOff x="4214" y="2064"/>
            <a:chExt cx="241" cy="156"/>
          </a:xfrm>
        </p:grpSpPr>
        <p:sp>
          <p:nvSpPr>
            <p:cNvPr id="8265" name="AutoShape 270"/>
            <p:cNvSpPr>
              <a:spLocks noChangeAspect="1" noChangeArrowheads="1" noTextEdit="1"/>
            </p:cNvSpPr>
            <p:nvPr/>
          </p:nvSpPr>
          <p:spPr bwMode="auto">
            <a:xfrm>
              <a:off x="4214" y="2064"/>
              <a:ext cx="241" cy="156"/>
            </a:xfrm>
            <a:prstGeom prst="rect">
              <a:avLst/>
            </a:prstGeom>
            <a:no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66" name="Rectangle 271"/>
            <p:cNvSpPr>
              <a:spLocks noChangeArrowheads="1"/>
            </p:cNvSpPr>
            <p:nvPr/>
          </p:nvSpPr>
          <p:spPr bwMode="auto">
            <a:xfrm>
              <a:off x="4214" y="2064"/>
              <a:ext cx="241" cy="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8267" name="Rectangle 272"/>
            <p:cNvSpPr>
              <a:spLocks noChangeArrowheads="1"/>
            </p:cNvSpPr>
            <p:nvPr/>
          </p:nvSpPr>
          <p:spPr bwMode="auto">
            <a:xfrm>
              <a:off x="4214" y="2116"/>
              <a:ext cx="241" cy="52"/>
            </a:xfrm>
            <a:prstGeom prst="rect">
              <a:avLst/>
            </a:prstGeom>
            <a:solidFill>
              <a:srgbClr val="51D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8268" name="Rectangle 273"/>
            <p:cNvSpPr>
              <a:spLocks noChangeArrowheads="1"/>
            </p:cNvSpPr>
            <p:nvPr/>
          </p:nvSpPr>
          <p:spPr bwMode="auto">
            <a:xfrm>
              <a:off x="4214" y="2168"/>
              <a:ext cx="241" cy="5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797" name="Rectangle 284"/>
          <p:cNvSpPr>
            <a:spLocks noChangeArrowheads="1"/>
          </p:cNvSpPr>
          <p:nvPr/>
        </p:nvSpPr>
        <p:spPr bwMode="auto">
          <a:xfrm>
            <a:off x="4551363" y="1176338"/>
            <a:ext cx="296545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1200" dirty="0">
                <a:solidFill>
                  <a:srgbClr val="00205B">
                    <a:alpha val="50000"/>
                  </a:srgbClr>
                </a:solidFill>
                <a:latin typeface="Arial" charset="0"/>
                <a:cs typeface="Arial" charset="0"/>
              </a:rPr>
              <a:t>Cooperating States</a:t>
            </a:r>
          </a:p>
        </p:txBody>
      </p:sp>
      <p:sp>
        <p:nvSpPr>
          <p:cNvPr id="8229" name="Text Box 299"/>
          <p:cNvSpPr txBox="1">
            <a:spLocks noChangeArrowheads="1"/>
          </p:cNvSpPr>
          <p:nvPr/>
        </p:nvSpPr>
        <p:spPr bwMode="auto">
          <a:xfrm>
            <a:off x="4384675" y="1846263"/>
            <a:ext cx="9382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rgbClr val="677E97"/>
                </a:solidFill>
                <a:latin typeface="Arial" pitchFamily="34" charset="0"/>
              </a:rPr>
              <a:t>SERBIA</a:t>
            </a:r>
          </a:p>
        </p:txBody>
      </p:sp>
      <p:pic>
        <p:nvPicPr>
          <p:cNvPr id="799" name="Picture 3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9313" y="1598613"/>
            <a:ext cx="390525" cy="246062"/>
          </a:xfrm>
          <a:prstGeom prst="rect">
            <a:avLst/>
          </a:prstGeom>
          <a:noFill/>
          <a:ln w="3175" algn="ctr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8231" name="Text Box 167"/>
          <p:cNvSpPr txBox="1">
            <a:spLocks noChangeArrowheads="1"/>
          </p:cNvSpPr>
          <p:nvPr/>
        </p:nvSpPr>
        <p:spPr bwMode="auto">
          <a:xfrm>
            <a:off x="134938" y="1846263"/>
            <a:ext cx="708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AUSTRIA</a:t>
            </a:r>
          </a:p>
        </p:txBody>
      </p:sp>
      <p:sp>
        <p:nvSpPr>
          <p:cNvPr id="8232" name="Text Box 168"/>
          <p:cNvSpPr txBox="1">
            <a:spLocks noChangeArrowheads="1"/>
          </p:cNvSpPr>
          <p:nvPr/>
        </p:nvSpPr>
        <p:spPr bwMode="auto">
          <a:xfrm>
            <a:off x="1063625" y="1846263"/>
            <a:ext cx="708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BELGIUM</a:t>
            </a:r>
          </a:p>
        </p:txBody>
      </p:sp>
      <p:sp>
        <p:nvSpPr>
          <p:cNvPr id="8233" name="Text Box 169"/>
          <p:cNvSpPr txBox="1">
            <a:spLocks noChangeArrowheads="1"/>
          </p:cNvSpPr>
          <p:nvPr/>
        </p:nvSpPr>
        <p:spPr bwMode="auto">
          <a:xfrm>
            <a:off x="933450" y="2470150"/>
            <a:ext cx="9699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DENMARK</a:t>
            </a:r>
          </a:p>
        </p:txBody>
      </p:sp>
      <p:sp>
        <p:nvSpPr>
          <p:cNvPr id="8234" name="Text Box 170"/>
          <p:cNvSpPr txBox="1">
            <a:spLocks noChangeArrowheads="1"/>
          </p:cNvSpPr>
          <p:nvPr/>
        </p:nvSpPr>
        <p:spPr bwMode="auto">
          <a:xfrm>
            <a:off x="3094038" y="2470150"/>
            <a:ext cx="7064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FINLAND</a:t>
            </a:r>
          </a:p>
        </p:txBody>
      </p:sp>
      <p:sp>
        <p:nvSpPr>
          <p:cNvPr id="8235" name="Text Box 171"/>
          <p:cNvSpPr txBox="1">
            <a:spLocks noChangeArrowheads="1"/>
          </p:cNvSpPr>
          <p:nvPr/>
        </p:nvSpPr>
        <p:spPr bwMode="auto">
          <a:xfrm>
            <a:off x="134938" y="3089275"/>
            <a:ext cx="708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FRANCE</a:t>
            </a:r>
          </a:p>
        </p:txBody>
      </p:sp>
      <p:sp>
        <p:nvSpPr>
          <p:cNvPr id="8236" name="Text Box 172"/>
          <p:cNvSpPr txBox="1">
            <a:spLocks noChangeArrowheads="1"/>
          </p:cNvSpPr>
          <p:nvPr/>
        </p:nvSpPr>
        <p:spPr bwMode="auto">
          <a:xfrm>
            <a:off x="952500" y="3089275"/>
            <a:ext cx="9302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GERMANY</a:t>
            </a:r>
          </a:p>
        </p:txBody>
      </p:sp>
      <p:sp>
        <p:nvSpPr>
          <p:cNvPr id="8237" name="Text Box 173"/>
          <p:cNvSpPr txBox="1">
            <a:spLocks noChangeArrowheads="1"/>
          </p:cNvSpPr>
          <p:nvPr/>
        </p:nvSpPr>
        <p:spPr bwMode="auto">
          <a:xfrm>
            <a:off x="2038350" y="3089275"/>
            <a:ext cx="7096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GREECE</a:t>
            </a:r>
          </a:p>
        </p:txBody>
      </p:sp>
      <p:sp>
        <p:nvSpPr>
          <p:cNvPr id="8238" name="Text Box 174"/>
          <p:cNvSpPr txBox="1">
            <a:spLocks noChangeArrowheads="1"/>
          </p:cNvSpPr>
          <p:nvPr/>
        </p:nvSpPr>
        <p:spPr bwMode="auto">
          <a:xfrm>
            <a:off x="1063625" y="3725863"/>
            <a:ext cx="708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IRELAND</a:t>
            </a:r>
          </a:p>
        </p:txBody>
      </p:sp>
      <p:sp>
        <p:nvSpPr>
          <p:cNvPr id="8239" name="Text Box 175"/>
          <p:cNvSpPr txBox="1">
            <a:spLocks noChangeArrowheads="1"/>
          </p:cNvSpPr>
          <p:nvPr/>
        </p:nvSpPr>
        <p:spPr bwMode="auto">
          <a:xfrm>
            <a:off x="2038350" y="3725863"/>
            <a:ext cx="7096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ITALY</a:t>
            </a:r>
          </a:p>
        </p:txBody>
      </p:sp>
      <p:sp>
        <p:nvSpPr>
          <p:cNvPr id="8240" name="Text Box 176"/>
          <p:cNvSpPr txBox="1">
            <a:spLocks noChangeArrowheads="1"/>
          </p:cNvSpPr>
          <p:nvPr/>
        </p:nvSpPr>
        <p:spPr bwMode="auto">
          <a:xfrm>
            <a:off x="722313" y="6211888"/>
            <a:ext cx="1392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UNITED KINGDOM</a:t>
            </a:r>
          </a:p>
        </p:txBody>
      </p:sp>
      <p:sp>
        <p:nvSpPr>
          <p:cNvPr id="8241" name="Text Box 177"/>
          <p:cNvSpPr txBox="1">
            <a:spLocks noChangeArrowheads="1"/>
          </p:cNvSpPr>
          <p:nvPr/>
        </p:nvSpPr>
        <p:spPr bwMode="auto">
          <a:xfrm>
            <a:off x="134938" y="6213475"/>
            <a:ext cx="7096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TURKEY</a:t>
            </a:r>
          </a:p>
        </p:txBody>
      </p:sp>
      <p:sp>
        <p:nvSpPr>
          <p:cNvPr id="8242" name="Text Box 179"/>
          <p:cNvSpPr txBox="1">
            <a:spLocks noChangeArrowheads="1"/>
          </p:cNvSpPr>
          <p:nvPr/>
        </p:nvSpPr>
        <p:spPr bwMode="auto">
          <a:xfrm>
            <a:off x="2039938" y="5611813"/>
            <a:ext cx="708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SWEDEN</a:t>
            </a:r>
          </a:p>
        </p:txBody>
      </p:sp>
      <p:sp>
        <p:nvSpPr>
          <p:cNvPr id="8243" name="Text Box 180"/>
          <p:cNvSpPr txBox="1">
            <a:spLocks noChangeArrowheads="1"/>
          </p:cNvSpPr>
          <p:nvPr/>
        </p:nvSpPr>
        <p:spPr bwMode="auto">
          <a:xfrm>
            <a:off x="1063625" y="5611813"/>
            <a:ext cx="708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SPAIN</a:t>
            </a:r>
          </a:p>
        </p:txBody>
      </p:sp>
      <p:sp>
        <p:nvSpPr>
          <p:cNvPr id="8244" name="Text Box 181"/>
          <p:cNvSpPr txBox="1">
            <a:spLocks noChangeArrowheads="1"/>
          </p:cNvSpPr>
          <p:nvPr/>
        </p:nvSpPr>
        <p:spPr bwMode="auto">
          <a:xfrm>
            <a:off x="998538" y="5022850"/>
            <a:ext cx="8397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PORTUGAL</a:t>
            </a:r>
          </a:p>
        </p:txBody>
      </p:sp>
      <p:sp>
        <p:nvSpPr>
          <p:cNvPr id="8245" name="Text Box 182"/>
          <p:cNvSpPr txBox="1">
            <a:spLocks noChangeArrowheads="1"/>
          </p:cNvSpPr>
          <p:nvPr/>
        </p:nvSpPr>
        <p:spPr bwMode="auto">
          <a:xfrm>
            <a:off x="3092450" y="4340225"/>
            <a:ext cx="708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NORWAY</a:t>
            </a:r>
          </a:p>
        </p:txBody>
      </p:sp>
      <p:sp>
        <p:nvSpPr>
          <p:cNvPr id="8246" name="Text Box 183"/>
          <p:cNvSpPr txBox="1">
            <a:spLocks noChangeArrowheads="1"/>
          </p:cNvSpPr>
          <p:nvPr/>
        </p:nvSpPr>
        <p:spPr bwMode="auto">
          <a:xfrm>
            <a:off x="1676400" y="4340225"/>
            <a:ext cx="14335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THE NETHERLANDS</a:t>
            </a:r>
          </a:p>
        </p:txBody>
      </p:sp>
      <p:sp>
        <p:nvSpPr>
          <p:cNvPr id="8247" name="Text Box 184"/>
          <p:cNvSpPr txBox="1">
            <a:spLocks noChangeArrowheads="1"/>
          </p:cNvSpPr>
          <p:nvPr/>
        </p:nvSpPr>
        <p:spPr bwMode="auto">
          <a:xfrm>
            <a:off x="866775" y="4340225"/>
            <a:ext cx="1101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LUXEMBOURG</a:t>
            </a:r>
          </a:p>
        </p:txBody>
      </p:sp>
      <p:sp>
        <p:nvSpPr>
          <p:cNvPr id="8248" name="Text Box 213"/>
          <p:cNvSpPr txBox="1">
            <a:spLocks noChangeArrowheads="1"/>
          </p:cNvSpPr>
          <p:nvPr/>
        </p:nvSpPr>
        <p:spPr bwMode="auto">
          <a:xfrm>
            <a:off x="3092450" y="1846263"/>
            <a:ext cx="708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CROATIA</a:t>
            </a:r>
          </a:p>
        </p:txBody>
      </p:sp>
      <p:sp>
        <p:nvSpPr>
          <p:cNvPr id="8249" name="Text Box 258"/>
          <p:cNvSpPr txBox="1">
            <a:spLocks noChangeArrowheads="1"/>
          </p:cNvSpPr>
          <p:nvPr/>
        </p:nvSpPr>
        <p:spPr bwMode="auto">
          <a:xfrm>
            <a:off x="134938" y="5022850"/>
            <a:ext cx="708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POLAND</a:t>
            </a:r>
          </a:p>
        </p:txBody>
      </p:sp>
      <p:sp>
        <p:nvSpPr>
          <p:cNvPr id="8250" name="Text Box 262"/>
          <p:cNvSpPr txBox="1">
            <a:spLocks noChangeArrowheads="1"/>
          </p:cNvSpPr>
          <p:nvPr/>
        </p:nvSpPr>
        <p:spPr bwMode="auto">
          <a:xfrm>
            <a:off x="3092450" y="3725863"/>
            <a:ext cx="7096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LATVIA</a:t>
            </a:r>
          </a:p>
        </p:txBody>
      </p:sp>
      <p:sp>
        <p:nvSpPr>
          <p:cNvPr id="8251" name="Text Box 265"/>
          <p:cNvSpPr txBox="1">
            <a:spLocks noChangeArrowheads="1"/>
          </p:cNvSpPr>
          <p:nvPr/>
        </p:nvSpPr>
        <p:spPr bwMode="auto">
          <a:xfrm>
            <a:off x="80963" y="5611813"/>
            <a:ext cx="8175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SLOVENIA</a:t>
            </a:r>
          </a:p>
        </p:txBody>
      </p:sp>
      <p:sp>
        <p:nvSpPr>
          <p:cNvPr id="8252" name="Text Box 260"/>
          <p:cNvSpPr txBox="1">
            <a:spLocks noChangeArrowheads="1"/>
          </p:cNvSpPr>
          <p:nvPr/>
        </p:nvSpPr>
        <p:spPr bwMode="auto">
          <a:xfrm>
            <a:off x="2012950" y="5022850"/>
            <a:ext cx="7604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ROMANIA</a:t>
            </a:r>
          </a:p>
        </p:txBody>
      </p:sp>
      <p:sp>
        <p:nvSpPr>
          <p:cNvPr id="8253" name="Text Box 261"/>
          <p:cNvSpPr txBox="1">
            <a:spLocks noChangeArrowheads="1"/>
          </p:cNvSpPr>
          <p:nvPr/>
        </p:nvSpPr>
        <p:spPr bwMode="auto">
          <a:xfrm>
            <a:off x="-122238" y="2468563"/>
            <a:ext cx="1222376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CZECH REPUBLIC</a:t>
            </a:r>
          </a:p>
        </p:txBody>
      </p:sp>
      <p:sp>
        <p:nvSpPr>
          <p:cNvPr id="8254" name="Text Box 263"/>
          <p:cNvSpPr txBox="1">
            <a:spLocks noChangeArrowheads="1"/>
          </p:cNvSpPr>
          <p:nvPr/>
        </p:nvSpPr>
        <p:spPr bwMode="auto">
          <a:xfrm>
            <a:off x="20638" y="4340225"/>
            <a:ext cx="9382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LITHUANIA</a:t>
            </a:r>
          </a:p>
        </p:txBody>
      </p:sp>
      <p:grpSp>
        <p:nvGrpSpPr>
          <p:cNvPr id="28" name="Group 242"/>
          <p:cNvGrpSpPr>
            <a:grpSpLocks/>
          </p:cNvGrpSpPr>
          <p:nvPr/>
        </p:nvGrpSpPr>
        <p:grpSpPr bwMode="auto">
          <a:xfrm>
            <a:off x="2190750" y="2222500"/>
            <a:ext cx="390525" cy="250825"/>
            <a:chOff x="5554" y="2058"/>
            <a:chExt cx="246" cy="158"/>
          </a:xfrm>
        </p:grpSpPr>
        <p:sp>
          <p:nvSpPr>
            <p:cNvPr id="8261" name="Freeform 243"/>
            <p:cNvSpPr>
              <a:spLocks/>
            </p:cNvSpPr>
            <p:nvPr/>
          </p:nvSpPr>
          <p:spPr bwMode="auto">
            <a:xfrm>
              <a:off x="5554" y="2058"/>
              <a:ext cx="246" cy="158"/>
            </a:xfrm>
            <a:custGeom>
              <a:avLst/>
              <a:gdLst>
                <a:gd name="T0" fmla="*/ 0 w 244"/>
                <a:gd name="T1" fmla="*/ 0 h 156"/>
                <a:gd name="T2" fmla="*/ 0 w 244"/>
                <a:gd name="T3" fmla="*/ 723 h 156"/>
                <a:gd name="T4" fmla="*/ 649 w 244"/>
                <a:gd name="T5" fmla="*/ 723 h 156"/>
                <a:gd name="T6" fmla="*/ 649 w 244"/>
                <a:gd name="T7" fmla="*/ 0 h 156"/>
                <a:gd name="T8" fmla="*/ 0 w 244"/>
                <a:gd name="T9" fmla="*/ 0 h 156"/>
                <a:gd name="T10" fmla="*/ 0 w 244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0" y="0"/>
                  </a:moveTo>
                  <a:lnTo>
                    <a:pt x="0" y="156"/>
                  </a:lnTo>
                  <a:lnTo>
                    <a:pt x="244" y="156"/>
                  </a:lnTo>
                  <a:lnTo>
                    <a:pt x="2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62" name="Freeform 244"/>
            <p:cNvSpPr>
              <a:spLocks/>
            </p:cNvSpPr>
            <p:nvPr/>
          </p:nvSpPr>
          <p:spPr bwMode="auto">
            <a:xfrm>
              <a:off x="5554" y="2162"/>
              <a:ext cx="246" cy="54"/>
            </a:xfrm>
            <a:custGeom>
              <a:avLst/>
              <a:gdLst>
                <a:gd name="T0" fmla="*/ 0 w 244"/>
                <a:gd name="T1" fmla="*/ 0 h 45"/>
                <a:gd name="T2" fmla="*/ 0 w 244"/>
                <a:gd name="T3" fmla="*/ 2147483647 h 45"/>
                <a:gd name="T4" fmla="*/ 649 w 244"/>
                <a:gd name="T5" fmla="*/ 2147483647 h 45"/>
                <a:gd name="T6" fmla="*/ 649 w 244"/>
                <a:gd name="T7" fmla="*/ 0 h 45"/>
                <a:gd name="T8" fmla="*/ 0 w 244"/>
                <a:gd name="T9" fmla="*/ 0 h 45"/>
                <a:gd name="T10" fmla="*/ 0 w 244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45"/>
                <a:gd name="T20" fmla="*/ 244 w 244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45">
                  <a:moveTo>
                    <a:pt x="0" y="0"/>
                  </a:moveTo>
                  <a:lnTo>
                    <a:pt x="0" y="45"/>
                  </a:lnTo>
                  <a:lnTo>
                    <a:pt x="244" y="45"/>
                  </a:lnTo>
                  <a:lnTo>
                    <a:pt x="2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63" name="Freeform 245"/>
            <p:cNvSpPr>
              <a:spLocks/>
            </p:cNvSpPr>
            <p:nvPr/>
          </p:nvSpPr>
          <p:spPr bwMode="auto">
            <a:xfrm>
              <a:off x="5554" y="2060"/>
              <a:ext cx="246" cy="54"/>
            </a:xfrm>
            <a:custGeom>
              <a:avLst/>
              <a:gdLst>
                <a:gd name="T0" fmla="*/ 0 w 244"/>
                <a:gd name="T1" fmla="*/ 0 h 50"/>
                <a:gd name="T2" fmla="*/ 0 w 244"/>
                <a:gd name="T3" fmla="*/ 599125 h 50"/>
                <a:gd name="T4" fmla="*/ 649 w 244"/>
                <a:gd name="T5" fmla="*/ 599125 h 50"/>
                <a:gd name="T6" fmla="*/ 649 w 244"/>
                <a:gd name="T7" fmla="*/ 0 h 50"/>
                <a:gd name="T8" fmla="*/ 0 w 244"/>
                <a:gd name="T9" fmla="*/ 0 h 50"/>
                <a:gd name="T10" fmla="*/ 0 w 244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50"/>
                <a:gd name="T20" fmla="*/ 244 w 24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50">
                  <a:moveTo>
                    <a:pt x="0" y="0"/>
                  </a:moveTo>
                  <a:lnTo>
                    <a:pt x="0" y="50"/>
                  </a:lnTo>
                  <a:lnTo>
                    <a:pt x="244" y="50"/>
                  </a:lnTo>
                  <a:lnTo>
                    <a:pt x="2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64" name="Freeform 246"/>
            <p:cNvSpPr>
              <a:spLocks/>
            </p:cNvSpPr>
            <p:nvPr/>
          </p:nvSpPr>
          <p:spPr bwMode="auto">
            <a:xfrm>
              <a:off x="5554" y="2058"/>
              <a:ext cx="246" cy="158"/>
            </a:xfrm>
            <a:custGeom>
              <a:avLst/>
              <a:gdLst>
                <a:gd name="T0" fmla="*/ 649 w 244"/>
                <a:gd name="T1" fmla="*/ 723 h 156"/>
                <a:gd name="T2" fmla="*/ 649 w 244"/>
                <a:gd name="T3" fmla="*/ 0 h 156"/>
                <a:gd name="T4" fmla="*/ 0 w 244"/>
                <a:gd name="T5" fmla="*/ 0 h 156"/>
                <a:gd name="T6" fmla="*/ 0 w 244"/>
                <a:gd name="T7" fmla="*/ 723 h 156"/>
                <a:gd name="T8" fmla="*/ 649 w 244"/>
                <a:gd name="T9" fmla="*/ 723 h 156"/>
                <a:gd name="T10" fmla="*/ 649 w 244"/>
                <a:gd name="T11" fmla="*/ 723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56"/>
                <a:gd name="T20" fmla="*/ 244 w 244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56">
                  <a:moveTo>
                    <a:pt x="244" y="156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244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8256" name="Text Box 266"/>
          <p:cNvSpPr txBox="1">
            <a:spLocks noChangeArrowheads="1"/>
          </p:cNvSpPr>
          <p:nvPr/>
        </p:nvSpPr>
        <p:spPr bwMode="auto">
          <a:xfrm>
            <a:off x="2049463" y="2470150"/>
            <a:ext cx="6873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ESTONIA</a:t>
            </a:r>
          </a:p>
        </p:txBody>
      </p:sp>
      <p:sp>
        <p:nvSpPr>
          <p:cNvPr id="8257" name="Text Box 182"/>
          <p:cNvSpPr txBox="1">
            <a:spLocks noChangeArrowheads="1"/>
          </p:cNvSpPr>
          <p:nvPr/>
        </p:nvSpPr>
        <p:spPr bwMode="auto">
          <a:xfrm>
            <a:off x="3092450" y="4960938"/>
            <a:ext cx="708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SLOVAK REPUBLIC</a:t>
            </a:r>
          </a:p>
        </p:txBody>
      </p:sp>
      <p:sp>
        <p:nvSpPr>
          <p:cNvPr id="8258" name="Text Box 182"/>
          <p:cNvSpPr txBox="1">
            <a:spLocks noChangeArrowheads="1"/>
          </p:cNvSpPr>
          <p:nvPr/>
        </p:nvSpPr>
        <p:spPr bwMode="auto">
          <a:xfrm>
            <a:off x="2960688" y="5611813"/>
            <a:ext cx="952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</a:rPr>
              <a:t>SWITZERLAND</a:t>
            </a:r>
          </a:p>
        </p:txBody>
      </p:sp>
      <p:sp>
        <p:nvSpPr>
          <p:cNvPr id="832" name="Rectangle 300"/>
          <p:cNvSpPr txBox="1">
            <a:spLocks noChangeArrowheads="1"/>
          </p:cNvSpPr>
          <p:nvPr/>
        </p:nvSpPr>
        <p:spPr bwMode="auto">
          <a:xfrm>
            <a:off x="0" y="0"/>
            <a:ext cx="979963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9388" eaLnBrk="0" hangingPunct="0">
              <a:defRPr/>
            </a:pPr>
            <a:r>
              <a:rPr lang="en-GB" sz="2800" kern="0" dirty="0">
                <a:latin typeface="Arial" charset="0"/>
                <a:ea typeface="+mj-ea"/>
                <a:cs typeface="Arial" charset="0"/>
              </a:rPr>
              <a:t>EUMETSAT is an intergovernmental organisation with </a:t>
            </a:r>
            <a:br>
              <a:rPr lang="en-GB" sz="2800" kern="0" dirty="0">
                <a:latin typeface="Arial" charset="0"/>
                <a:ea typeface="+mj-ea"/>
                <a:cs typeface="Arial" charset="0"/>
              </a:rPr>
            </a:br>
            <a:r>
              <a:rPr lang="en-GB" sz="2800" kern="0" dirty="0">
                <a:latin typeface="Arial" charset="0"/>
                <a:ea typeface="+mj-ea"/>
                <a:cs typeface="Arial" charset="0"/>
              </a:rPr>
              <a:t>30 Member States and 1 Cooperating State</a:t>
            </a:r>
          </a:p>
        </p:txBody>
      </p:sp>
      <p:pic>
        <p:nvPicPr>
          <p:cNvPr id="8260" name="Picture 278" descr="graphic-vector-map-europe.wmf"/>
          <p:cNvPicPr>
            <a:picLocks noChangeAspect="1"/>
          </p:cNvPicPr>
          <p:nvPr/>
        </p:nvPicPr>
        <p:blipFill>
          <a:blip r:embed="rId8" cstate="print"/>
          <a:srcRect l="5505" t="28075" r="5937" b="12190"/>
          <a:stretch>
            <a:fillRect/>
          </a:stretch>
        </p:blipFill>
        <p:spPr bwMode="auto">
          <a:xfrm>
            <a:off x="4170363" y="952500"/>
            <a:ext cx="5734050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GB" dirty="0" smtClean="0">
                <a:latin typeface="Arial" charset="0"/>
                <a:cs typeface="Arial" charset="0"/>
              </a:rPr>
              <a:t>EUMETSAT’s mission</a:t>
            </a:r>
            <a:endParaRPr lang="en-GB" i="1" dirty="0" smtClean="0"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8206" y="903500"/>
            <a:ext cx="9378184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52000" lvl="0" indent="-252000" eaLnBrk="0" hangingPunct="0">
              <a:spcBef>
                <a:spcPts val="0"/>
              </a:spcBef>
              <a:buClr>
                <a:srgbClr val="00B5E2"/>
              </a:buClr>
            </a:pP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IE" sz="2400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establish, maintain </a:t>
            </a: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IE" sz="2400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exploit</a:t>
            </a: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European </a:t>
            </a:r>
            <a:r>
              <a:rPr lang="en-IE" sz="2400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operational </a:t>
            </a: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meteorological satellite systems, while considering the recommendations of </a:t>
            </a:r>
            <a:r>
              <a:rPr lang="en-IE" sz="2400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WMO</a:t>
            </a: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as much as possible</a:t>
            </a:r>
          </a:p>
          <a:p>
            <a:pPr marL="709200" lvl="1" indent="-252000" eaLnBrk="0" hangingPunct="0">
              <a:spcBef>
                <a:spcPts val="0"/>
              </a:spcBef>
              <a:buClr>
                <a:srgbClr val="00B5E2"/>
              </a:buClr>
              <a:buFont typeface="Wingdings" pitchFamily="2" charset="2"/>
              <a:buChar char="§"/>
            </a:pPr>
            <a:endParaRPr lang="en-IE" sz="2400" b="0" kern="0" dirty="0" smtClean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  <a:p>
            <a:pPr marL="252000" lvl="0" indent="-252000" eaLnBrk="0" hangingPunct="0">
              <a:spcBef>
                <a:spcPts val="0"/>
              </a:spcBef>
              <a:buClr>
                <a:srgbClr val="00B5E2"/>
              </a:buClr>
            </a:pP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A further objective is to contribute to </a:t>
            </a:r>
            <a:r>
              <a:rPr lang="en-IE" sz="2400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operational climate monitoring </a:t>
            </a: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and detection of </a:t>
            </a:r>
            <a:r>
              <a:rPr lang="en-IE" sz="2400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global climate changes</a:t>
            </a:r>
          </a:p>
          <a:p>
            <a:pPr marL="709200" lvl="1" indent="-252000" eaLnBrk="0" hangingPunct="0">
              <a:spcBef>
                <a:spcPts val="0"/>
              </a:spcBef>
              <a:buClr>
                <a:srgbClr val="00B5E2"/>
              </a:buClr>
              <a:buFont typeface="Wingdings" pitchFamily="2" charset="2"/>
              <a:buChar char="§"/>
            </a:pPr>
            <a:endParaRPr lang="en-IE" sz="2400" b="0" kern="0" dirty="0" smtClean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  <a:p>
            <a:pPr marL="252000" lvl="0" indent="-252000" eaLnBrk="0" hangingPunct="0">
              <a:spcBef>
                <a:spcPts val="0"/>
              </a:spcBef>
              <a:buClr>
                <a:srgbClr val="00B5E2"/>
              </a:buClr>
            </a:pP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By fulfilling these objectives, contribute to </a:t>
            </a:r>
            <a:r>
              <a:rPr lang="en-IE" sz="2400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environmental monitoring</a:t>
            </a: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, where </a:t>
            </a:r>
            <a:r>
              <a:rPr lang="en-IE" sz="2400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interactions</a:t>
            </a: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with the </a:t>
            </a:r>
            <a:r>
              <a:rPr lang="en-IE" sz="2400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ocean</a:t>
            </a: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and the </a:t>
            </a:r>
            <a:r>
              <a:rPr lang="en-IE" sz="2400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atmosphere</a:t>
            </a: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are involved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bojkov\Desktop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9120" y="-1573530"/>
            <a:ext cx="11277600" cy="84582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606233" y="3024188"/>
            <a:ext cx="6642100" cy="1549400"/>
          </a:xfrm>
          <a:prstGeom prst="ellipse">
            <a:avLst/>
          </a:prstGeom>
          <a:noFill/>
          <a:ln w="19050">
            <a:solidFill>
              <a:schemeClr val="bg1"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7" descr="globe-rea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1145" y="2513013"/>
            <a:ext cx="17176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leo-orbi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0433" y="2432050"/>
            <a:ext cx="4889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leo-orbi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8221">
            <a:off x="4933633" y="2543175"/>
            <a:ext cx="4873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ms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5595" y="4230688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ms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0470" y="4373563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MetOpCutou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632114">
            <a:off x="4619308" y="2286000"/>
            <a:ext cx="3794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Jaso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68495" flipH="1">
            <a:off x="5341620" y="2471738"/>
            <a:ext cx="3492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45720" y="1695450"/>
            <a:ext cx="396557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GB" sz="1800" dirty="0">
                <a:solidFill>
                  <a:srgbClr val="FFFFFF"/>
                </a:solidFill>
                <a:latin typeface="Arial" charset="0"/>
                <a:cs typeface="Arial" charset="0"/>
              </a:rPr>
              <a:t>METOP </a:t>
            </a:r>
            <a:r>
              <a:rPr lang="en-GB" sz="1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-A and -B</a:t>
            </a:r>
            <a:endParaRPr lang="en-GB" sz="18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en-GB" sz="1100" dirty="0">
                <a:solidFill>
                  <a:srgbClr val="FFFFFF"/>
                </a:solidFill>
                <a:latin typeface="Arial" charset="0"/>
                <a:cs typeface="Arial" charset="0"/>
              </a:rPr>
              <a:t>(LOW-EARTH, SUN – SYNCHRONOUS ORBIT)</a:t>
            </a:r>
          </a:p>
          <a:p>
            <a:endParaRPr lang="en-GB" sz="11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en-GB" sz="1100" dirty="0">
                <a:solidFill>
                  <a:srgbClr val="FFFFFF"/>
                </a:solidFill>
                <a:latin typeface="Arial" charset="0"/>
                <a:cs typeface="Arial" charset="0"/>
              </a:rPr>
              <a:t>EUMETSAT POLAR SYSTEM/INITIAL JOINT POLAR SYSTEM</a:t>
            </a:r>
          </a:p>
          <a:p>
            <a:endParaRPr lang="en-GB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endParaRPr lang="en-GB" sz="1200" b="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5608320" y="1358900"/>
            <a:ext cx="380523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GB" sz="1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Sentinel -3a</a:t>
            </a:r>
            <a:endParaRPr lang="en-GB" sz="18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en-GB" sz="1100" dirty="0">
                <a:solidFill>
                  <a:srgbClr val="FFFFFF"/>
                </a:solidFill>
                <a:latin typeface="Arial" charset="0"/>
                <a:cs typeface="Arial" charset="0"/>
              </a:rPr>
              <a:t>(LOW-EARTH, </a:t>
            </a:r>
            <a:r>
              <a:rPr lang="en-GB" sz="11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SUN-SYNCHRONOUS </a:t>
            </a:r>
            <a:r>
              <a:rPr lang="en-GB" sz="1100" dirty="0">
                <a:solidFill>
                  <a:srgbClr val="FFFFFF"/>
                </a:solidFill>
                <a:latin typeface="Arial" charset="0"/>
                <a:cs typeface="Arial" charset="0"/>
              </a:rPr>
              <a:t>ORBIT</a:t>
            </a:r>
            <a:r>
              <a:rPr lang="en-GB" sz="11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</a:p>
          <a:p>
            <a:endParaRPr lang="en-GB" sz="11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en-US" sz="11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Copernicus Global Marine and Land Environment </a:t>
            </a:r>
            <a:r>
              <a:rPr lang="en-GB" sz="11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Mission</a:t>
            </a:r>
          </a:p>
          <a:p>
            <a:r>
              <a:rPr lang="en-US" sz="11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Operated by EUMETSAT</a:t>
            </a:r>
            <a:endParaRPr lang="en-GB" sz="11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endParaRPr lang="en-GB" sz="11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255270" y="4781551"/>
            <a:ext cx="3581400" cy="185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GB" sz="1600" dirty="0">
                <a:solidFill>
                  <a:srgbClr val="FFFFFF"/>
                </a:solidFill>
                <a:latin typeface="Arial" charset="0"/>
                <a:cs typeface="Arial" charset="0"/>
              </a:rPr>
              <a:t>METEOSAT </a:t>
            </a:r>
            <a:r>
              <a:rPr lang="en-GB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SECOND GENERATION -9, -10, -11</a:t>
            </a:r>
            <a:endParaRPr lang="en-GB" sz="16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en-GB" sz="1100" dirty="0">
                <a:solidFill>
                  <a:srgbClr val="FFFFFF"/>
                </a:solidFill>
                <a:latin typeface="Arial" charset="0"/>
                <a:cs typeface="Arial" charset="0"/>
              </a:rPr>
              <a:t>(GEOSTATIONARY ORBIT)</a:t>
            </a:r>
          </a:p>
          <a:p>
            <a:endParaRPr lang="en-GB" sz="11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en-GB" sz="1100" dirty="0">
                <a:solidFill>
                  <a:srgbClr val="FFFFFF"/>
                </a:solidFill>
                <a:latin typeface="Arial" charset="0"/>
                <a:cs typeface="Arial" charset="0"/>
              </a:rPr>
              <a:t>TWO-SATELLITE SYSTEM:</a:t>
            </a:r>
          </a:p>
          <a:p>
            <a:r>
              <a:rPr lang="en-GB" sz="1100" dirty="0">
                <a:solidFill>
                  <a:srgbClr val="FFFFFF"/>
                </a:solidFill>
                <a:latin typeface="Arial" charset="0"/>
                <a:cs typeface="Arial" charset="0"/>
              </a:rPr>
              <a:t>    </a:t>
            </a:r>
            <a:r>
              <a:rPr lang="en-GB" sz="11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 - METEOSAT-11: IN-ORBIT BACKUP</a:t>
            </a:r>
            <a:endParaRPr lang="en-GB" sz="11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en-GB" sz="1100" dirty="0">
                <a:solidFill>
                  <a:srgbClr val="FFFFFF"/>
                </a:solidFill>
                <a:latin typeface="Arial" charset="0"/>
                <a:cs typeface="Arial" charset="0"/>
              </a:rPr>
              <a:t>      - METEOSAT-10</a:t>
            </a:r>
            <a:r>
              <a:rPr lang="en-GB" sz="11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: FULL </a:t>
            </a:r>
            <a:r>
              <a:rPr lang="en-GB" sz="1100" dirty="0">
                <a:solidFill>
                  <a:srgbClr val="FFFFFF"/>
                </a:solidFill>
                <a:latin typeface="Arial" charset="0"/>
                <a:cs typeface="Arial" charset="0"/>
              </a:rPr>
              <a:t>DISK IMAGERY MISSION AT 0° (15 MN) </a:t>
            </a:r>
          </a:p>
          <a:p>
            <a:r>
              <a:rPr lang="en-GB" sz="11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     </a:t>
            </a:r>
            <a:r>
              <a:rPr lang="en-GB" sz="1100" dirty="0">
                <a:solidFill>
                  <a:srgbClr val="FFFFFF"/>
                </a:solidFill>
                <a:latin typeface="Arial" charset="0"/>
                <a:cs typeface="Arial" charset="0"/>
              </a:rPr>
              <a:t>- </a:t>
            </a:r>
            <a:r>
              <a:rPr lang="en-GB" sz="11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METEOSAT-9:   RAPID </a:t>
            </a:r>
            <a:r>
              <a:rPr lang="en-GB" sz="1100" dirty="0">
                <a:solidFill>
                  <a:srgbClr val="FFFFFF"/>
                </a:solidFill>
                <a:latin typeface="Arial" charset="0"/>
                <a:cs typeface="Arial" charset="0"/>
              </a:rPr>
              <a:t>SCAN  SERVICE OVER EUROPE AT 9.5°E (5 MN</a:t>
            </a:r>
            <a:r>
              <a:rPr lang="en-GB" sz="11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) </a:t>
            </a:r>
          </a:p>
          <a:p>
            <a:r>
              <a:rPr lang="en-GB" sz="11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     </a:t>
            </a:r>
          </a:p>
          <a:p>
            <a:endParaRPr lang="en-GB" sz="11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en-GB" sz="11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6427470" y="4765675"/>
            <a:ext cx="35242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GB" sz="1600" dirty="0">
                <a:solidFill>
                  <a:srgbClr val="FFFFFF"/>
                </a:solidFill>
                <a:latin typeface="Arial" charset="0"/>
                <a:cs typeface="Arial" charset="0"/>
              </a:rPr>
              <a:t>METEOSAT </a:t>
            </a:r>
            <a:r>
              <a:rPr lang="en-GB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-8 (2</a:t>
            </a:r>
            <a:r>
              <a:rPr lang="en-GB" sz="1600" baseline="30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nd </a:t>
            </a:r>
            <a:r>
              <a:rPr lang="en-GB" sz="1600" dirty="0">
                <a:solidFill>
                  <a:srgbClr val="FFFFFF"/>
                </a:solidFill>
                <a:latin typeface="Arial" charset="0"/>
                <a:cs typeface="Arial" charset="0"/>
              </a:rPr>
              <a:t>GENERATION) </a:t>
            </a:r>
          </a:p>
          <a:p>
            <a:r>
              <a:rPr lang="en-GB" sz="1100" dirty="0">
                <a:solidFill>
                  <a:srgbClr val="FFFFFF"/>
                </a:solidFill>
                <a:latin typeface="Arial" charset="0"/>
                <a:cs typeface="Arial" charset="0"/>
              </a:rPr>
              <a:t>(GEOSTATIONARY ORBIT)</a:t>
            </a:r>
          </a:p>
          <a:p>
            <a:endParaRPr lang="en-GB" sz="11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en-GB" sz="1100" dirty="0">
                <a:solidFill>
                  <a:srgbClr val="FFFFFF"/>
                </a:solidFill>
                <a:latin typeface="Arial" charset="0"/>
                <a:cs typeface="Arial" charset="0"/>
              </a:rPr>
              <a:t>INDIAN OCEAN DATA COVERAGE MISSION </a:t>
            </a:r>
            <a:endParaRPr lang="en-GB" sz="11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en-GB" sz="11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AT 40° E (TBD June 2016)</a:t>
            </a:r>
            <a:endParaRPr lang="en-GB" sz="11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endParaRPr lang="en-GB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GB" sz="1200" b="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rc 17"/>
          <p:cNvSpPr/>
          <p:nvPr/>
        </p:nvSpPr>
        <p:spPr bwMode="auto">
          <a:xfrm flipH="1">
            <a:off x="5254308" y="1738313"/>
            <a:ext cx="1306512" cy="1025525"/>
          </a:xfrm>
          <a:prstGeom prst="arc">
            <a:avLst>
              <a:gd name="adj1" fmla="val 18257845"/>
              <a:gd name="adj2" fmla="val 0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Arc 18"/>
          <p:cNvSpPr/>
          <p:nvPr/>
        </p:nvSpPr>
        <p:spPr bwMode="auto">
          <a:xfrm flipV="1">
            <a:off x="2911158" y="4506913"/>
            <a:ext cx="2114550" cy="622300"/>
          </a:xfrm>
          <a:prstGeom prst="arc">
            <a:avLst>
              <a:gd name="adj1" fmla="val 18897009"/>
              <a:gd name="adj2" fmla="val 0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Arc 19"/>
          <p:cNvSpPr/>
          <p:nvPr/>
        </p:nvSpPr>
        <p:spPr bwMode="auto">
          <a:xfrm rot="16200000">
            <a:off x="6446520" y="4384675"/>
            <a:ext cx="952500" cy="1123950"/>
          </a:xfrm>
          <a:prstGeom prst="arc">
            <a:avLst>
              <a:gd name="adj1" fmla="val 15857368"/>
              <a:gd name="adj2" fmla="val 19375616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 300"/>
          <p:cNvSpPr txBox="1">
            <a:spLocks noChangeArrowheads="1"/>
          </p:cNvSpPr>
          <p:nvPr/>
        </p:nvSpPr>
        <p:spPr bwMode="auto">
          <a:xfrm>
            <a:off x="-1" y="1"/>
            <a:ext cx="10086975" cy="80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0000"/>
            <a:r>
              <a:rPr lang="en-GB" sz="2800" dirty="0">
                <a:latin typeface="Arial" pitchFamily="34" charset="0"/>
                <a:ea typeface="+mj-ea"/>
                <a:cs typeface="Arial" pitchFamily="34" charset="0"/>
              </a:rPr>
              <a:t>Current EUMETSAT </a:t>
            </a:r>
            <a:r>
              <a:rPr lang="en-GB" sz="2800" dirty="0" smtClean="0">
                <a:latin typeface="Arial" pitchFamily="34" charset="0"/>
                <a:ea typeface="+mj-ea"/>
                <a:cs typeface="Arial" pitchFamily="34" charset="0"/>
              </a:rPr>
              <a:t>satellite fleet</a:t>
            </a:r>
            <a:endParaRPr lang="en-GB" sz="28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2" name="Picture 13" descr="ms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1945" y="4403725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ms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9770" y="4383088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8" descr="Jaso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68495" flipH="1">
            <a:off x="4589145" y="4195763"/>
            <a:ext cx="3492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 descr="Jaso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68495" flipH="1">
            <a:off x="4979671" y="2347914"/>
            <a:ext cx="3492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 descr="leo-orbi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0000">
            <a:off x="4771709" y="2514601"/>
            <a:ext cx="4873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5989320" y="2435225"/>
            <a:ext cx="38052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GB" sz="1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JASON-2, -3</a:t>
            </a:r>
            <a:endParaRPr lang="en-GB" sz="18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en-GB" sz="1100" dirty="0">
                <a:solidFill>
                  <a:srgbClr val="FFFFFF"/>
                </a:solidFill>
                <a:latin typeface="Arial" charset="0"/>
                <a:cs typeface="Arial" charset="0"/>
              </a:rPr>
              <a:t>(LOW-EARTH, 63° INCL.  NON SYNCHRONOUS ORBIT)</a:t>
            </a:r>
          </a:p>
          <a:p>
            <a:endParaRPr lang="en-GB" sz="11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en-GB" sz="1100" dirty="0">
                <a:solidFill>
                  <a:srgbClr val="FFFFFF"/>
                </a:solidFill>
                <a:latin typeface="Arial" charset="0"/>
                <a:cs typeface="Arial" charset="0"/>
              </a:rPr>
              <a:t>OCEAN SURFACE TOPOGRAPHY MISSION</a:t>
            </a:r>
          </a:p>
          <a:p>
            <a:endParaRPr lang="en-GB" sz="11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Arc 27"/>
          <p:cNvSpPr/>
          <p:nvPr/>
        </p:nvSpPr>
        <p:spPr bwMode="auto">
          <a:xfrm flipH="1" flipV="1">
            <a:off x="5682933" y="2486025"/>
            <a:ext cx="935037" cy="390524"/>
          </a:xfrm>
          <a:prstGeom prst="arc">
            <a:avLst>
              <a:gd name="adj1" fmla="val 18257845"/>
              <a:gd name="adj2" fmla="val 0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Straight Connector 11"/>
          <p:cNvCxnSpPr>
            <a:cxnSpLocks noChangeShapeType="1"/>
            <a:stCxn id="133" idx="2"/>
            <a:endCxn id="202" idx="0"/>
          </p:cNvCxnSpPr>
          <p:nvPr/>
        </p:nvCxnSpPr>
        <p:spPr bwMode="auto">
          <a:xfrm flipH="1">
            <a:off x="3238015" y="1083893"/>
            <a:ext cx="1588" cy="5310619"/>
          </a:xfrm>
          <a:prstGeom prst="line">
            <a:avLst/>
          </a:prstGeom>
          <a:noFill/>
          <a:ln w="25400" algn="ctr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83992" name="Rectangle 300"/>
          <p:cNvSpPr txBox="1">
            <a:spLocks noChangeArrowheads="1"/>
          </p:cNvSpPr>
          <p:nvPr/>
        </p:nvSpPr>
        <p:spPr bwMode="auto">
          <a:xfrm>
            <a:off x="0" y="0"/>
            <a:ext cx="9906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9388"/>
            <a:r>
              <a:rPr lang="en-GB" sz="2800" dirty="0" smtClean="0">
                <a:latin typeface="Arial" charset="0"/>
                <a:cs typeface="Arial" charset="0"/>
              </a:rPr>
              <a:t>EUMETSAT programmes overview</a:t>
            </a:r>
            <a:endParaRPr lang="en-GB" sz="2800" dirty="0">
              <a:latin typeface="Arial" charset="0"/>
              <a:cs typeface="Arial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875021" y="884877"/>
            <a:ext cx="8343900" cy="5588000"/>
            <a:chOff x="847725" y="898525"/>
            <a:chExt cx="8343900" cy="5588000"/>
          </a:xfrm>
          <a:solidFill>
            <a:srgbClr val="C5B9AC">
              <a:alpha val="20000"/>
            </a:srgbClr>
          </a:solidFill>
        </p:grpSpPr>
        <p:sp>
          <p:nvSpPr>
            <p:cNvPr id="108" name="Rectangle 103"/>
            <p:cNvSpPr>
              <a:spLocks noChangeArrowheads="1"/>
            </p:cNvSpPr>
            <p:nvPr/>
          </p:nvSpPr>
          <p:spPr bwMode="auto">
            <a:xfrm>
              <a:off x="31019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" name="Rectangle 96"/>
            <p:cNvSpPr>
              <a:spLocks noChangeArrowheads="1"/>
            </p:cNvSpPr>
            <p:nvPr/>
          </p:nvSpPr>
          <p:spPr bwMode="auto">
            <a:xfrm>
              <a:off x="8477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Rectangle 97"/>
            <p:cNvSpPr>
              <a:spLocks noChangeArrowheads="1"/>
            </p:cNvSpPr>
            <p:nvPr/>
          </p:nvSpPr>
          <p:spPr bwMode="auto">
            <a:xfrm>
              <a:off x="12985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Rectangle 98"/>
            <p:cNvSpPr>
              <a:spLocks noChangeArrowheads="1"/>
            </p:cNvSpPr>
            <p:nvPr/>
          </p:nvSpPr>
          <p:spPr bwMode="auto">
            <a:xfrm>
              <a:off x="17494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1"/>
            <p:cNvSpPr>
              <a:spLocks noChangeArrowheads="1"/>
            </p:cNvSpPr>
            <p:nvPr/>
          </p:nvSpPr>
          <p:spPr bwMode="auto">
            <a:xfrm>
              <a:off x="22002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Rectangle 102"/>
            <p:cNvSpPr>
              <a:spLocks noChangeArrowheads="1"/>
            </p:cNvSpPr>
            <p:nvPr/>
          </p:nvSpPr>
          <p:spPr bwMode="auto">
            <a:xfrm>
              <a:off x="26511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Rectangle 104"/>
            <p:cNvSpPr>
              <a:spLocks noChangeArrowheads="1"/>
            </p:cNvSpPr>
            <p:nvPr/>
          </p:nvSpPr>
          <p:spPr bwMode="auto">
            <a:xfrm>
              <a:off x="35528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Rectangle 105"/>
            <p:cNvSpPr>
              <a:spLocks noChangeArrowheads="1"/>
            </p:cNvSpPr>
            <p:nvPr/>
          </p:nvSpPr>
          <p:spPr bwMode="auto">
            <a:xfrm>
              <a:off x="40036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Rectangle 106"/>
            <p:cNvSpPr>
              <a:spLocks noChangeArrowheads="1"/>
            </p:cNvSpPr>
            <p:nvPr/>
          </p:nvSpPr>
          <p:spPr bwMode="auto">
            <a:xfrm>
              <a:off x="44545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" name="Rectangle 107"/>
            <p:cNvSpPr>
              <a:spLocks noChangeArrowheads="1"/>
            </p:cNvSpPr>
            <p:nvPr/>
          </p:nvSpPr>
          <p:spPr bwMode="auto">
            <a:xfrm>
              <a:off x="49053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" name="Rectangle 108"/>
            <p:cNvSpPr>
              <a:spLocks noChangeArrowheads="1"/>
            </p:cNvSpPr>
            <p:nvPr/>
          </p:nvSpPr>
          <p:spPr bwMode="auto">
            <a:xfrm>
              <a:off x="53562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" name="Rectangle 109"/>
            <p:cNvSpPr>
              <a:spLocks noChangeArrowheads="1"/>
            </p:cNvSpPr>
            <p:nvPr/>
          </p:nvSpPr>
          <p:spPr bwMode="auto">
            <a:xfrm>
              <a:off x="58070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Rectangle 110"/>
            <p:cNvSpPr>
              <a:spLocks noChangeArrowheads="1"/>
            </p:cNvSpPr>
            <p:nvPr/>
          </p:nvSpPr>
          <p:spPr bwMode="auto">
            <a:xfrm>
              <a:off x="62579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6" name="Rectangle 111"/>
            <p:cNvSpPr>
              <a:spLocks noChangeArrowheads="1"/>
            </p:cNvSpPr>
            <p:nvPr/>
          </p:nvSpPr>
          <p:spPr bwMode="auto">
            <a:xfrm>
              <a:off x="67087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" name="Rectangle 112"/>
            <p:cNvSpPr>
              <a:spLocks noChangeArrowheads="1"/>
            </p:cNvSpPr>
            <p:nvPr/>
          </p:nvSpPr>
          <p:spPr bwMode="auto">
            <a:xfrm>
              <a:off x="71596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8" name="Rectangle 113"/>
            <p:cNvSpPr>
              <a:spLocks noChangeArrowheads="1"/>
            </p:cNvSpPr>
            <p:nvPr/>
          </p:nvSpPr>
          <p:spPr bwMode="auto">
            <a:xfrm>
              <a:off x="76104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Rectangle 114"/>
            <p:cNvSpPr>
              <a:spLocks noChangeArrowheads="1"/>
            </p:cNvSpPr>
            <p:nvPr/>
          </p:nvSpPr>
          <p:spPr bwMode="auto">
            <a:xfrm>
              <a:off x="80613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0" name="Rectangle 115"/>
            <p:cNvSpPr>
              <a:spLocks noChangeArrowheads="1"/>
            </p:cNvSpPr>
            <p:nvPr/>
          </p:nvSpPr>
          <p:spPr bwMode="auto">
            <a:xfrm>
              <a:off x="85121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1" name="Rectangle 116"/>
            <p:cNvSpPr>
              <a:spLocks noChangeArrowheads="1"/>
            </p:cNvSpPr>
            <p:nvPr/>
          </p:nvSpPr>
          <p:spPr bwMode="auto">
            <a:xfrm>
              <a:off x="89630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2" name="TextBox 177"/>
          <p:cNvSpPr txBox="1">
            <a:spLocks noChangeArrowheads="1"/>
          </p:cNvSpPr>
          <p:nvPr/>
        </p:nvSpPr>
        <p:spPr bwMode="auto">
          <a:xfrm>
            <a:off x="61943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03</a:t>
            </a:r>
          </a:p>
        </p:txBody>
      </p:sp>
      <p:sp>
        <p:nvSpPr>
          <p:cNvPr id="123" name="TextBox 178"/>
          <p:cNvSpPr txBox="1">
            <a:spLocks noChangeArrowheads="1"/>
          </p:cNvSpPr>
          <p:nvPr/>
        </p:nvSpPr>
        <p:spPr bwMode="auto">
          <a:xfrm>
            <a:off x="840096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04</a:t>
            </a:r>
          </a:p>
        </p:txBody>
      </p:sp>
      <p:sp>
        <p:nvSpPr>
          <p:cNvPr id="124" name="TextBox 179"/>
          <p:cNvSpPr txBox="1">
            <a:spLocks noChangeArrowheads="1"/>
          </p:cNvSpPr>
          <p:nvPr/>
        </p:nvSpPr>
        <p:spPr bwMode="auto">
          <a:xfrm>
            <a:off x="107028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05</a:t>
            </a:r>
          </a:p>
        </p:txBody>
      </p:sp>
      <p:sp>
        <p:nvSpPr>
          <p:cNvPr id="125" name="TextBox 180"/>
          <p:cNvSpPr txBox="1">
            <a:spLocks noChangeArrowheads="1"/>
          </p:cNvSpPr>
          <p:nvPr/>
        </p:nvSpPr>
        <p:spPr bwMode="auto">
          <a:xfrm>
            <a:off x="1289359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06</a:t>
            </a:r>
          </a:p>
        </p:txBody>
      </p:sp>
      <p:sp>
        <p:nvSpPr>
          <p:cNvPr id="126" name="TextBox 181"/>
          <p:cNvSpPr txBox="1">
            <a:spLocks noChangeArrowheads="1"/>
          </p:cNvSpPr>
          <p:nvPr/>
        </p:nvSpPr>
        <p:spPr bwMode="auto">
          <a:xfrm>
            <a:off x="1519546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rgbClr val="002569"/>
                </a:solidFill>
                <a:latin typeface="Arial" charset="0"/>
                <a:cs typeface="Arial" charset="0"/>
              </a:rPr>
              <a:t>07</a:t>
            </a:r>
          </a:p>
        </p:txBody>
      </p:sp>
      <p:sp>
        <p:nvSpPr>
          <p:cNvPr id="127" name="TextBox 182"/>
          <p:cNvSpPr txBox="1">
            <a:spLocks noChangeArrowheads="1"/>
          </p:cNvSpPr>
          <p:nvPr/>
        </p:nvSpPr>
        <p:spPr bwMode="auto">
          <a:xfrm>
            <a:off x="174338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08</a:t>
            </a:r>
          </a:p>
        </p:txBody>
      </p:sp>
      <p:sp>
        <p:nvSpPr>
          <p:cNvPr id="128" name="TextBox 183"/>
          <p:cNvSpPr txBox="1">
            <a:spLocks noChangeArrowheads="1"/>
          </p:cNvSpPr>
          <p:nvPr/>
        </p:nvSpPr>
        <p:spPr bwMode="auto">
          <a:xfrm>
            <a:off x="1975159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09</a:t>
            </a:r>
          </a:p>
        </p:txBody>
      </p:sp>
      <p:sp>
        <p:nvSpPr>
          <p:cNvPr id="129" name="TextBox 184"/>
          <p:cNvSpPr txBox="1">
            <a:spLocks noChangeArrowheads="1"/>
          </p:cNvSpPr>
          <p:nvPr/>
        </p:nvSpPr>
        <p:spPr bwMode="auto">
          <a:xfrm>
            <a:off x="218788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30" name="TextBox 185"/>
          <p:cNvSpPr txBox="1">
            <a:spLocks noChangeArrowheads="1"/>
          </p:cNvSpPr>
          <p:nvPr/>
        </p:nvSpPr>
        <p:spPr bwMode="auto">
          <a:xfrm>
            <a:off x="241807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131" name="TextBox 186"/>
          <p:cNvSpPr txBox="1">
            <a:spLocks noChangeArrowheads="1"/>
          </p:cNvSpPr>
          <p:nvPr/>
        </p:nvSpPr>
        <p:spPr bwMode="auto">
          <a:xfrm>
            <a:off x="264032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132" name="TextBox 187"/>
          <p:cNvSpPr txBox="1">
            <a:spLocks noChangeArrowheads="1"/>
          </p:cNvSpPr>
          <p:nvPr/>
        </p:nvSpPr>
        <p:spPr bwMode="auto">
          <a:xfrm>
            <a:off x="2870509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133" name="TextBox 188"/>
          <p:cNvSpPr txBox="1">
            <a:spLocks noChangeArrowheads="1"/>
          </p:cNvSpPr>
          <p:nvPr/>
        </p:nvSpPr>
        <p:spPr bwMode="auto">
          <a:xfrm>
            <a:off x="308958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134" name="TextBox 189"/>
          <p:cNvSpPr txBox="1">
            <a:spLocks noChangeArrowheads="1"/>
          </p:cNvSpPr>
          <p:nvPr/>
        </p:nvSpPr>
        <p:spPr bwMode="auto">
          <a:xfrm>
            <a:off x="331977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135" name="TextBox 190"/>
          <p:cNvSpPr txBox="1">
            <a:spLocks noChangeArrowheads="1"/>
          </p:cNvSpPr>
          <p:nvPr/>
        </p:nvSpPr>
        <p:spPr bwMode="auto">
          <a:xfrm>
            <a:off x="354678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16</a:t>
            </a:r>
          </a:p>
        </p:txBody>
      </p:sp>
      <p:sp>
        <p:nvSpPr>
          <p:cNvPr id="136" name="TextBox 191"/>
          <p:cNvSpPr txBox="1">
            <a:spLocks noChangeArrowheads="1"/>
          </p:cNvSpPr>
          <p:nvPr/>
        </p:nvSpPr>
        <p:spPr bwMode="auto">
          <a:xfrm>
            <a:off x="377697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17</a:t>
            </a:r>
          </a:p>
        </p:txBody>
      </p:sp>
      <p:sp>
        <p:nvSpPr>
          <p:cNvPr id="137" name="TextBox 192"/>
          <p:cNvSpPr txBox="1">
            <a:spLocks noChangeArrowheads="1"/>
          </p:cNvSpPr>
          <p:nvPr/>
        </p:nvSpPr>
        <p:spPr bwMode="auto">
          <a:xfrm>
            <a:off x="3989696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18</a:t>
            </a:r>
          </a:p>
        </p:txBody>
      </p:sp>
      <p:sp>
        <p:nvSpPr>
          <p:cNvPr id="138" name="TextBox 193"/>
          <p:cNvSpPr txBox="1">
            <a:spLocks noChangeArrowheads="1"/>
          </p:cNvSpPr>
          <p:nvPr/>
        </p:nvSpPr>
        <p:spPr bwMode="auto">
          <a:xfrm>
            <a:off x="422147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19</a:t>
            </a:r>
          </a:p>
        </p:txBody>
      </p:sp>
      <p:sp>
        <p:nvSpPr>
          <p:cNvPr id="139" name="TextBox 194"/>
          <p:cNvSpPr txBox="1">
            <a:spLocks noChangeArrowheads="1"/>
          </p:cNvSpPr>
          <p:nvPr/>
        </p:nvSpPr>
        <p:spPr bwMode="auto">
          <a:xfrm>
            <a:off x="444213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140" name="TextBox 195"/>
          <p:cNvSpPr txBox="1">
            <a:spLocks noChangeArrowheads="1"/>
          </p:cNvSpPr>
          <p:nvPr/>
        </p:nvSpPr>
        <p:spPr bwMode="auto">
          <a:xfrm>
            <a:off x="467232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21</a:t>
            </a:r>
          </a:p>
        </p:txBody>
      </p:sp>
      <p:sp>
        <p:nvSpPr>
          <p:cNvPr id="141" name="TextBox 196"/>
          <p:cNvSpPr txBox="1">
            <a:spLocks noChangeArrowheads="1"/>
          </p:cNvSpPr>
          <p:nvPr/>
        </p:nvSpPr>
        <p:spPr bwMode="auto">
          <a:xfrm>
            <a:off x="4891396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22</a:t>
            </a:r>
          </a:p>
        </p:txBody>
      </p:sp>
      <p:sp>
        <p:nvSpPr>
          <p:cNvPr id="142" name="TextBox 197"/>
          <p:cNvSpPr txBox="1">
            <a:spLocks noChangeArrowheads="1"/>
          </p:cNvSpPr>
          <p:nvPr/>
        </p:nvSpPr>
        <p:spPr bwMode="auto">
          <a:xfrm>
            <a:off x="512158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23</a:t>
            </a:r>
          </a:p>
        </p:txBody>
      </p:sp>
      <p:sp>
        <p:nvSpPr>
          <p:cNvPr id="143" name="TextBox 198"/>
          <p:cNvSpPr txBox="1">
            <a:spLocks noChangeArrowheads="1"/>
          </p:cNvSpPr>
          <p:nvPr/>
        </p:nvSpPr>
        <p:spPr bwMode="auto">
          <a:xfrm>
            <a:off x="534542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24</a:t>
            </a:r>
          </a:p>
        </p:txBody>
      </p:sp>
      <p:sp>
        <p:nvSpPr>
          <p:cNvPr id="144" name="TextBox 199"/>
          <p:cNvSpPr txBox="1">
            <a:spLocks noChangeArrowheads="1"/>
          </p:cNvSpPr>
          <p:nvPr/>
        </p:nvSpPr>
        <p:spPr bwMode="auto">
          <a:xfrm>
            <a:off x="5577196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25</a:t>
            </a:r>
          </a:p>
        </p:txBody>
      </p:sp>
      <p:sp>
        <p:nvSpPr>
          <p:cNvPr id="145" name="TextBox 200"/>
          <p:cNvSpPr txBox="1">
            <a:spLocks noChangeArrowheads="1"/>
          </p:cNvSpPr>
          <p:nvPr/>
        </p:nvSpPr>
        <p:spPr bwMode="auto">
          <a:xfrm>
            <a:off x="578992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26</a:t>
            </a:r>
          </a:p>
        </p:txBody>
      </p:sp>
      <p:sp>
        <p:nvSpPr>
          <p:cNvPr id="146" name="TextBox 201"/>
          <p:cNvSpPr txBox="1">
            <a:spLocks noChangeArrowheads="1"/>
          </p:cNvSpPr>
          <p:nvPr/>
        </p:nvSpPr>
        <p:spPr bwMode="auto">
          <a:xfrm>
            <a:off x="6020109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27</a:t>
            </a:r>
          </a:p>
        </p:txBody>
      </p:sp>
      <p:sp>
        <p:nvSpPr>
          <p:cNvPr id="147" name="TextBox 202"/>
          <p:cNvSpPr txBox="1">
            <a:spLocks noChangeArrowheads="1"/>
          </p:cNvSpPr>
          <p:nvPr/>
        </p:nvSpPr>
        <p:spPr bwMode="auto">
          <a:xfrm>
            <a:off x="6242359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28</a:t>
            </a:r>
          </a:p>
        </p:txBody>
      </p:sp>
      <p:sp>
        <p:nvSpPr>
          <p:cNvPr id="148" name="TextBox 203"/>
          <p:cNvSpPr txBox="1">
            <a:spLocks noChangeArrowheads="1"/>
          </p:cNvSpPr>
          <p:nvPr/>
        </p:nvSpPr>
        <p:spPr bwMode="auto">
          <a:xfrm>
            <a:off x="6472546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29</a:t>
            </a:r>
          </a:p>
        </p:txBody>
      </p:sp>
      <p:sp>
        <p:nvSpPr>
          <p:cNvPr id="149" name="TextBox 204"/>
          <p:cNvSpPr txBox="1">
            <a:spLocks noChangeArrowheads="1"/>
          </p:cNvSpPr>
          <p:nvPr/>
        </p:nvSpPr>
        <p:spPr bwMode="auto">
          <a:xfrm>
            <a:off x="669162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150" name="TextBox 205"/>
          <p:cNvSpPr txBox="1">
            <a:spLocks noChangeArrowheads="1"/>
          </p:cNvSpPr>
          <p:nvPr/>
        </p:nvSpPr>
        <p:spPr bwMode="auto">
          <a:xfrm>
            <a:off x="6921809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31</a:t>
            </a:r>
          </a:p>
        </p:txBody>
      </p:sp>
      <p:sp>
        <p:nvSpPr>
          <p:cNvPr id="151" name="TextBox 206"/>
          <p:cNvSpPr txBox="1">
            <a:spLocks noChangeArrowheads="1"/>
          </p:cNvSpPr>
          <p:nvPr/>
        </p:nvSpPr>
        <p:spPr bwMode="auto">
          <a:xfrm>
            <a:off x="7151996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32</a:t>
            </a:r>
          </a:p>
        </p:txBody>
      </p:sp>
      <p:sp>
        <p:nvSpPr>
          <p:cNvPr id="152" name="TextBox 207"/>
          <p:cNvSpPr txBox="1">
            <a:spLocks noChangeArrowheads="1"/>
          </p:cNvSpPr>
          <p:nvPr/>
        </p:nvSpPr>
        <p:spPr bwMode="auto">
          <a:xfrm>
            <a:off x="737583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33</a:t>
            </a:r>
          </a:p>
        </p:txBody>
      </p:sp>
      <p:sp>
        <p:nvSpPr>
          <p:cNvPr id="153" name="TextBox 208"/>
          <p:cNvSpPr txBox="1">
            <a:spLocks noChangeArrowheads="1"/>
          </p:cNvSpPr>
          <p:nvPr/>
        </p:nvSpPr>
        <p:spPr bwMode="auto">
          <a:xfrm>
            <a:off x="760602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34</a:t>
            </a:r>
          </a:p>
        </p:txBody>
      </p:sp>
      <p:sp>
        <p:nvSpPr>
          <p:cNvPr id="154" name="TextBox 209"/>
          <p:cNvSpPr txBox="1">
            <a:spLocks noChangeArrowheads="1"/>
          </p:cNvSpPr>
          <p:nvPr/>
        </p:nvSpPr>
        <p:spPr bwMode="auto">
          <a:xfrm>
            <a:off x="782033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35</a:t>
            </a:r>
          </a:p>
        </p:txBody>
      </p:sp>
      <p:sp>
        <p:nvSpPr>
          <p:cNvPr id="155" name="TextBox 210"/>
          <p:cNvSpPr txBox="1">
            <a:spLocks noChangeArrowheads="1"/>
          </p:cNvSpPr>
          <p:nvPr/>
        </p:nvSpPr>
        <p:spPr bwMode="auto">
          <a:xfrm>
            <a:off x="805052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36</a:t>
            </a:r>
          </a:p>
        </p:txBody>
      </p:sp>
      <p:sp>
        <p:nvSpPr>
          <p:cNvPr id="156" name="TextBox 211"/>
          <p:cNvSpPr txBox="1">
            <a:spLocks noChangeArrowheads="1"/>
          </p:cNvSpPr>
          <p:nvPr/>
        </p:nvSpPr>
        <p:spPr bwMode="auto">
          <a:xfrm>
            <a:off x="827118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37</a:t>
            </a:r>
          </a:p>
        </p:txBody>
      </p:sp>
      <p:sp>
        <p:nvSpPr>
          <p:cNvPr id="157" name="TextBox 212"/>
          <p:cNvSpPr txBox="1">
            <a:spLocks noChangeArrowheads="1"/>
          </p:cNvSpPr>
          <p:nvPr/>
        </p:nvSpPr>
        <p:spPr bwMode="auto">
          <a:xfrm>
            <a:off x="8502959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38</a:t>
            </a:r>
          </a:p>
        </p:txBody>
      </p:sp>
      <p:sp>
        <p:nvSpPr>
          <p:cNvPr id="158" name="TextBox 213"/>
          <p:cNvSpPr txBox="1">
            <a:spLocks noChangeArrowheads="1"/>
          </p:cNvSpPr>
          <p:nvPr/>
        </p:nvSpPr>
        <p:spPr bwMode="auto">
          <a:xfrm>
            <a:off x="8720446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39</a:t>
            </a:r>
          </a:p>
        </p:txBody>
      </p:sp>
      <p:sp>
        <p:nvSpPr>
          <p:cNvPr id="159" name="TextBox 214"/>
          <p:cNvSpPr txBox="1">
            <a:spLocks noChangeArrowheads="1"/>
          </p:cNvSpPr>
          <p:nvPr/>
        </p:nvSpPr>
        <p:spPr bwMode="auto">
          <a:xfrm>
            <a:off x="895222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40</a:t>
            </a:r>
          </a:p>
        </p:txBody>
      </p:sp>
      <p:sp>
        <p:nvSpPr>
          <p:cNvPr id="160" name="TextBox 215"/>
          <p:cNvSpPr txBox="1">
            <a:spLocks noChangeArrowheads="1"/>
          </p:cNvSpPr>
          <p:nvPr/>
        </p:nvSpPr>
        <p:spPr bwMode="auto">
          <a:xfrm>
            <a:off x="170171" y="867993"/>
            <a:ext cx="552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0">
                <a:solidFill>
                  <a:srgbClr val="002569"/>
                </a:solidFill>
                <a:latin typeface="Arial" charset="0"/>
                <a:cs typeface="Arial" charset="0"/>
              </a:rPr>
              <a:t>YEAR...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651183" y="1088803"/>
            <a:ext cx="3358841" cy="130398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tabLst>
                <a:tab pos="266700" algn="l"/>
                <a:tab pos="717550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METEOSAT FIRST GENERATION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873434" y="1430403"/>
            <a:ext cx="4962525" cy="154800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METEOSAT SECOND GENERATION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1595745" y="3123553"/>
            <a:ext cx="3853655" cy="154800"/>
          </a:xfrm>
          <a:prstGeom prst="rect">
            <a:avLst/>
          </a:prstGeom>
          <a:solidFill>
            <a:srgbClr val="FE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EUMETSAT POLAR SYSTEM (EPS)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651184" y="1259964"/>
            <a:ext cx="3235016" cy="121162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tabLst>
                <a:tab pos="266700" algn="l"/>
                <a:tab pos="717550" algn="l"/>
              </a:tabLst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METEOSAT-7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873432" y="1598967"/>
            <a:ext cx="1354379" cy="115533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tabLst>
                <a:tab pos="266700" algn="l"/>
                <a:tab pos="717550" algn="l"/>
              </a:tabLst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METEOSAT-8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1438584" y="1764645"/>
            <a:ext cx="1583924" cy="121305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tabLst>
                <a:tab pos="266700" algn="l"/>
                <a:tab pos="717550" algn="l"/>
              </a:tabLst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METEOSAT-9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2902259" y="1933210"/>
            <a:ext cx="2917516" cy="133715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tabLst>
                <a:tab pos="266700" algn="l"/>
                <a:tab pos="717550" algn="l"/>
              </a:tabLst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METEOSAT-10</a:t>
            </a:r>
            <a:endParaRPr lang="en-GB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3465821" y="2094125"/>
            <a:ext cx="2353954" cy="125200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tabLst>
                <a:tab pos="266700" algn="l"/>
                <a:tab pos="717550" algn="l"/>
              </a:tabLst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METEOSAT-11           …….............………..</a:t>
            </a:r>
            <a:endParaRPr lang="en-GB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1595746" y="3299766"/>
            <a:ext cx="1208125" cy="147600"/>
          </a:xfrm>
          <a:prstGeom prst="rect">
            <a:avLst/>
          </a:prstGeom>
          <a:solidFill>
            <a:srgbClr val="FEDB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METOP-A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2951470" y="3474390"/>
            <a:ext cx="2287279" cy="147600"/>
          </a:xfrm>
          <a:prstGeom prst="rect">
            <a:avLst/>
          </a:prstGeom>
          <a:solidFill>
            <a:srgbClr val="FEDB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METOP-B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4175434" y="3645841"/>
            <a:ext cx="1268412" cy="147600"/>
          </a:xfrm>
          <a:prstGeom prst="rect">
            <a:avLst/>
          </a:prstGeom>
          <a:solidFill>
            <a:srgbClr val="FEDB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METOP-C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2002146" y="5030560"/>
            <a:ext cx="2471738" cy="15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JASON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2002146" y="5194362"/>
            <a:ext cx="1619250" cy="1548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JASON-2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3590926" y="5362926"/>
            <a:ext cx="1060758" cy="1711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JASON-3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3657600" y="5734050"/>
            <a:ext cx="5602966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COPERNICUS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3657600" y="5895975"/>
            <a:ext cx="3371146" cy="161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SENTINEL-3</a:t>
            </a:r>
          </a:p>
        </p:txBody>
      </p:sp>
      <p:cxnSp>
        <p:nvCxnSpPr>
          <p:cNvPr id="190" name="Straight Connector 11"/>
          <p:cNvCxnSpPr>
            <a:cxnSpLocks noChangeShapeType="1"/>
          </p:cNvCxnSpPr>
          <p:nvPr/>
        </p:nvCxnSpPr>
        <p:spPr bwMode="auto">
          <a:xfrm>
            <a:off x="27296" y="4968505"/>
            <a:ext cx="9906000" cy="17463"/>
          </a:xfrm>
          <a:prstGeom prst="line">
            <a:avLst/>
          </a:prstGeom>
          <a:noFill/>
          <a:ln w="25400" algn="ctr">
            <a:solidFill>
              <a:srgbClr val="080808"/>
            </a:solidFill>
            <a:prstDash val="dash"/>
            <a:round/>
            <a:headEnd/>
            <a:tailEnd/>
          </a:ln>
        </p:spPr>
      </p:cxnSp>
      <p:sp>
        <p:nvSpPr>
          <p:cNvPr id="191" name="TextBox 177"/>
          <p:cNvSpPr txBox="1">
            <a:spLocks noChangeArrowheads="1"/>
          </p:cNvSpPr>
          <p:nvPr/>
        </p:nvSpPr>
        <p:spPr bwMode="auto">
          <a:xfrm>
            <a:off x="61784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03</a:t>
            </a:r>
          </a:p>
        </p:txBody>
      </p:sp>
      <p:sp>
        <p:nvSpPr>
          <p:cNvPr id="192" name="TextBox 178"/>
          <p:cNvSpPr txBox="1">
            <a:spLocks noChangeArrowheads="1"/>
          </p:cNvSpPr>
          <p:nvPr/>
        </p:nvSpPr>
        <p:spPr bwMode="auto">
          <a:xfrm>
            <a:off x="838509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04</a:t>
            </a:r>
          </a:p>
        </p:txBody>
      </p:sp>
      <p:sp>
        <p:nvSpPr>
          <p:cNvPr id="193" name="TextBox 179"/>
          <p:cNvSpPr txBox="1">
            <a:spLocks noChangeArrowheads="1"/>
          </p:cNvSpPr>
          <p:nvPr/>
        </p:nvSpPr>
        <p:spPr bwMode="auto">
          <a:xfrm>
            <a:off x="106869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05</a:t>
            </a:r>
          </a:p>
        </p:txBody>
      </p:sp>
      <p:sp>
        <p:nvSpPr>
          <p:cNvPr id="194" name="TextBox 180"/>
          <p:cNvSpPr txBox="1">
            <a:spLocks noChangeArrowheads="1"/>
          </p:cNvSpPr>
          <p:nvPr/>
        </p:nvSpPr>
        <p:spPr bwMode="auto">
          <a:xfrm>
            <a:off x="1287771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06</a:t>
            </a:r>
          </a:p>
        </p:txBody>
      </p:sp>
      <p:sp>
        <p:nvSpPr>
          <p:cNvPr id="195" name="TextBox 181"/>
          <p:cNvSpPr txBox="1">
            <a:spLocks noChangeArrowheads="1"/>
          </p:cNvSpPr>
          <p:nvPr/>
        </p:nvSpPr>
        <p:spPr bwMode="auto">
          <a:xfrm>
            <a:off x="1517959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07</a:t>
            </a:r>
          </a:p>
        </p:txBody>
      </p:sp>
      <p:sp>
        <p:nvSpPr>
          <p:cNvPr id="196" name="TextBox 182"/>
          <p:cNvSpPr txBox="1">
            <a:spLocks noChangeArrowheads="1"/>
          </p:cNvSpPr>
          <p:nvPr/>
        </p:nvSpPr>
        <p:spPr bwMode="auto">
          <a:xfrm>
            <a:off x="174179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08</a:t>
            </a:r>
          </a:p>
        </p:txBody>
      </p:sp>
      <p:sp>
        <p:nvSpPr>
          <p:cNvPr id="197" name="TextBox 183"/>
          <p:cNvSpPr txBox="1">
            <a:spLocks noChangeArrowheads="1"/>
          </p:cNvSpPr>
          <p:nvPr/>
        </p:nvSpPr>
        <p:spPr bwMode="auto">
          <a:xfrm>
            <a:off x="1973571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09</a:t>
            </a:r>
          </a:p>
        </p:txBody>
      </p:sp>
      <p:sp>
        <p:nvSpPr>
          <p:cNvPr id="198" name="TextBox 184"/>
          <p:cNvSpPr txBox="1">
            <a:spLocks noChangeArrowheads="1"/>
          </p:cNvSpPr>
          <p:nvPr/>
        </p:nvSpPr>
        <p:spPr bwMode="auto">
          <a:xfrm>
            <a:off x="218629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99" name="TextBox 185"/>
          <p:cNvSpPr txBox="1">
            <a:spLocks noChangeArrowheads="1"/>
          </p:cNvSpPr>
          <p:nvPr/>
        </p:nvSpPr>
        <p:spPr bwMode="auto">
          <a:xfrm>
            <a:off x="241648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200" name="TextBox 186"/>
          <p:cNvSpPr txBox="1">
            <a:spLocks noChangeArrowheads="1"/>
          </p:cNvSpPr>
          <p:nvPr/>
        </p:nvSpPr>
        <p:spPr bwMode="auto">
          <a:xfrm>
            <a:off x="263873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201" name="TextBox 187"/>
          <p:cNvSpPr txBox="1">
            <a:spLocks noChangeArrowheads="1"/>
          </p:cNvSpPr>
          <p:nvPr/>
        </p:nvSpPr>
        <p:spPr bwMode="auto">
          <a:xfrm>
            <a:off x="2868921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202" name="TextBox 188"/>
          <p:cNvSpPr txBox="1">
            <a:spLocks noChangeArrowheads="1"/>
          </p:cNvSpPr>
          <p:nvPr/>
        </p:nvSpPr>
        <p:spPr bwMode="auto">
          <a:xfrm>
            <a:off x="308799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203" name="TextBox 189"/>
          <p:cNvSpPr txBox="1">
            <a:spLocks noChangeArrowheads="1"/>
          </p:cNvSpPr>
          <p:nvPr/>
        </p:nvSpPr>
        <p:spPr bwMode="auto">
          <a:xfrm>
            <a:off x="331818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204" name="TextBox 190"/>
          <p:cNvSpPr txBox="1">
            <a:spLocks noChangeArrowheads="1"/>
          </p:cNvSpPr>
          <p:nvPr/>
        </p:nvSpPr>
        <p:spPr bwMode="auto">
          <a:xfrm>
            <a:off x="354519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16</a:t>
            </a:r>
          </a:p>
        </p:txBody>
      </p:sp>
      <p:sp>
        <p:nvSpPr>
          <p:cNvPr id="205" name="TextBox 191"/>
          <p:cNvSpPr txBox="1">
            <a:spLocks noChangeArrowheads="1"/>
          </p:cNvSpPr>
          <p:nvPr/>
        </p:nvSpPr>
        <p:spPr bwMode="auto">
          <a:xfrm>
            <a:off x="377538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17</a:t>
            </a:r>
          </a:p>
        </p:txBody>
      </p:sp>
      <p:sp>
        <p:nvSpPr>
          <p:cNvPr id="206" name="TextBox 192"/>
          <p:cNvSpPr txBox="1">
            <a:spLocks noChangeArrowheads="1"/>
          </p:cNvSpPr>
          <p:nvPr/>
        </p:nvSpPr>
        <p:spPr bwMode="auto">
          <a:xfrm>
            <a:off x="3988109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18</a:t>
            </a:r>
          </a:p>
        </p:txBody>
      </p:sp>
      <p:sp>
        <p:nvSpPr>
          <p:cNvPr id="207" name="TextBox 193"/>
          <p:cNvSpPr txBox="1">
            <a:spLocks noChangeArrowheads="1"/>
          </p:cNvSpPr>
          <p:nvPr/>
        </p:nvSpPr>
        <p:spPr bwMode="auto">
          <a:xfrm>
            <a:off x="421988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19</a:t>
            </a:r>
          </a:p>
        </p:txBody>
      </p:sp>
      <p:sp>
        <p:nvSpPr>
          <p:cNvPr id="208" name="TextBox 194"/>
          <p:cNvSpPr txBox="1">
            <a:spLocks noChangeArrowheads="1"/>
          </p:cNvSpPr>
          <p:nvPr/>
        </p:nvSpPr>
        <p:spPr bwMode="auto">
          <a:xfrm>
            <a:off x="444054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09" name="TextBox 195"/>
          <p:cNvSpPr txBox="1">
            <a:spLocks noChangeArrowheads="1"/>
          </p:cNvSpPr>
          <p:nvPr/>
        </p:nvSpPr>
        <p:spPr bwMode="auto">
          <a:xfrm>
            <a:off x="467073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21</a:t>
            </a:r>
          </a:p>
        </p:txBody>
      </p:sp>
      <p:sp>
        <p:nvSpPr>
          <p:cNvPr id="210" name="TextBox 196"/>
          <p:cNvSpPr txBox="1">
            <a:spLocks noChangeArrowheads="1"/>
          </p:cNvSpPr>
          <p:nvPr/>
        </p:nvSpPr>
        <p:spPr bwMode="auto">
          <a:xfrm>
            <a:off x="4889809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22</a:t>
            </a:r>
          </a:p>
        </p:txBody>
      </p:sp>
      <p:sp>
        <p:nvSpPr>
          <p:cNvPr id="211" name="TextBox 197"/>
          <p:cNvSpPr txBox="1">
            <a:spLocks noChangeArrowheads="1"/>
          </p:cNvSpPr>
          <p:nvPr/>
        </p:nvSpPr>
        <p:spPr bwMode="auto">
          <a:xfrm>
            <a:off x="511999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23</a:t>
            </a:r>
          </a:p>
        </p:txBody>
      </p:sp>
      <p:sp>
        <p:nvSpPr>
          <p:cNvPr id="212" name="TextBox 198"/>
          <p:cNvSpPr txBox="1">
            <a:spLocks noChangeArrowheads="1"/>
          </p:cNvSpPr>
          <p:nvPr/>
        </p:nvSpPr>
        <p:spPr bwMode="auto">
          <a:xfrm>
            <a:off x="534383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24</a:t>
            </a:r>
          </a:p>
        </p:txBody>
      </p:sp>
      <p:sp>
        <p:nvSpPr>
          <p:cNvPr id="213" name="TextBox 199"/>
          <p:cNvSpPr txBox="1">
            <a:spLocks noChangeArrowheads="1"/>
          </p:cNvSpPr>
          <p:nvPr/>
        </p:nvSpPr>
        <p:spPr bwMode="auto">
          <a:xfrm>
            <a:off x="5575609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25</a:t>
            </a:r>
          </a:p>
        </p:txBody>
      </p:sp>
      <p:sp>
        <p:nvSpPr>
          <p:cNvPr id="214" name="TextBox 200"/>
          <p:cNvSpPr txBox="1">
            <a:spLocks noChangeArrowheads="1"/>
          </p:cNvSpPr>
          <p:nvPr/>
        </p:nvSpPr>
        <p:spPr bwMode="auto">
          <a:xfrm>
            <a:off x="578833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26</a:t>
            </a:r>
          </a:p>
        </p:txBody>
      </p:sp>
      <p:sp>
        <p:nvSpPr>
          <p:cNvPr id="215" name="TextBox 201"/>
          <p:cNvSpPr txBox="1">
            <a:spLocks noChangeArrowheads="1"/>
          </p:cNvSpPr>
          <p:nvPr/>
        </p:nvSpPr>
        <p:spPr bwMode="auto">
          <a:xfrm>
            <a:off x="6018521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27</a:t>
            </a:r>
          </a:p>
        </p:txBody>
      </p:sp>
      <p:sp>
        <p:nvSpPr>
          <p:cNvPr id="216" name="TextBox 202"/>
          <p:cNvSpPr txBox="1">
            <a:spLocks noChangeArrowheads="1"/>
          </p:cNvSpPr>
          <p:nvPr/>
        </p:nvSpPr>
        <p:spPr bwMode="auto">
          <a:xfrm>
            <a:off x="6240771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28</a:t>
            </a:r>
          </a:p>
        </p:txBody>
      </p:sp>
      <p:sp>
        <p:nvSpPr>
          <p:cNvPr id="217" name="TextBox 203"/>
          <p:cNvSpPr txBox="1">
            <a:spLocks noChangeArrowheads="1"/>
          </p:cNvSpPr>
          <p:nvPr/>
        </p:nvSpPr>
        <p:spPr bwMode="auto">
          <a:xfrm>
            <a:off x="6470959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29</a:t>
            </a:r>
          </a:p>
        </p:txBody>
      </p:sp>
      <p:sp>
        <p:nvSpPr>
          <p:cNvPr id="218" name="TextBox 204"/>
          <p:cNvSpPr txBox="1">
            <a:spLocks noChangeArrowheads="1"/>
          </p:cNvSpPr>
          <p:nvPr/>
        </p:nvSpPr>
        <p:spPr bwMode="auto">
          <a:xfrm>
            <a:off x="669003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219" name="TextBox 205"/>
          <p:cNvSpPr txBox="1">
            <a:spLocks noChangeArrowheads="1"/>
          </p:cNvSpPr>
          <p:nvPr/>
        </p:nvSpPr>
        <p:spPr bwMode="auto">
          <a:xfrm>
            <a:off x="6920221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31</a:t>
            </a:r>
          </a:p>
        </p:txBody>
      </p:sp>
      <p:sp>
        <p:nvSpPr>
          <p:cNvPr id="220" name="TextBox 206"/>
          <p:cNvSpPr txBox="1">
            <a:spLocks noChangeArrowheads="1"/>
          </p:cNvSpPr>
          <p:nvPr/>
        </p:nvSpPr>
        <p:spPr bwMode="auto">
          <a:xfrm>
            <a:off x="7150409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32</a:t>
            </a:r>
          </a:p>
        </p:txBody>
      </p:sp>
      <p:sp>
        <p:nvSpPr>
          <p:cNvPr id="221" name="TextBox 207"/>
          <p:cNvSpPr txBox="1">
            <a:spLocks noChangeArrowheads="1"/>
          </p:cNvSpPr>
          <p:nvPr/>
        </p:nvSpPr>
        <p:spPr bwMode="auto">
          <a:xfrm>
            <a:off x="737424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33</a:t>
            </a:r>
          </a:p>
        </p:txBody>
      </p:sp>
      <p:sp>
        <p:nvSpPr>
          <p:cNvPr id="222" name="TextBox 208"/>
          <p:cNvSpPr txBox="1">
            <a:spLocks noChangeArrowheads="1"/>
          </p:cNvSpPr>
          <p:nvPr/>
        </p:nvSpPr>
        <p:spPr bwMode="auto">
          <a:xfrm>
            <a:off x="760443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34</a:t>
            </a:r>
          </a:p>
        </p:txBody>
      </p:sp>
      <p:sp>
        <p:nvSpPr>
          <p:cNvPr id="223" name="TextBox 209"/>
          <p:cNvSpPr txBox="1">
            <a:spLocks noChangeArrowheads="1"/>
          </p:cNvSpPr>
          <p:nvPr/>
        </p:nvSpPr>
        <p:spPr bwMode="auto">
          <a:xfrm>
            <a:off x="781874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35</a:t>
            </a:r>
          </a:p>
        </p:txBody>
      </p:sp>
      <p:sp>
        <p:nvSpPr>
          <p:cNvPr id="224" name="TextBox 210"/>
          <p:cNvSpPr txBox="1">
            <a:spLocks noChangeArrowheads="1"/>
          </p:cNvSpPr>
          <p:nvPr/>
        </p:nvSpPr>
        <p:spPr bwMode="auto">
          <a:xfrm>
            <a:off x="804893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36</a:t>
            </a:r>
          </a:p>
        </p:txBody>
      </p:sp>
      <p:sp>
        <p:nvSpPr>
          <p:cNvPr id="225" name="TextBox 211"/>
          <p:cNvSpPr txBox="1">
            <a:spLocks noChangeArrowheads="1"/>
          </p:cNvSpPr>
          <p:nvPr/>
        </p:nvSpPr>
        <p:spPr bwMode="auto">
          <a:xfrm>
            <a:off x="826959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37</a:t>
            </a:r>
          </a:p>
        </p:txBody>
      </p:sp>
      <p:sp>
        <p:nvSpPr>
          <p:cNvPr id="226" name="TextBox 212"/>
          <p:cNvSpPr txBox="1">
            <a:spLocks noChangeArrowheads="1"/>
          </p:cNvSpPr>
          <p:nvPr/>
        </p:nvSpPr>
        <p:spPr bwMode="auto">
          <a:xfrm>
            <a:off x="8501371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38</a:t>
            </a:r>
          </a:p>
        </p:txBody>
      </p:sp>
      <p:sp>
        <p:nvSpPr>
          <p:cNvPr id="227" name="TextBox 213"/>
          <p:cNvSpPr txBox="1">
            <a:spLocks noChangeArrowheads="1"/>
          </p:cNvSpPr>
          <p:nvPr/>
        </p:nvSpPr>
        <p:spPr bwMode="auto">
          <a:xfrm>
            <a:off x="8718859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39</a:t>
            </a:r>
          </a:p>
        </p:txBody>
      </p:sp>
      <p:sp>
        <p:nvSpPr>
          <p:cNvPr id="228" name="TextBox 214"/>
          <p:cNvSpPr txBox="1">
            <a:spLocks noChangeArrowheads="1"/>
          </p:cNvSpPr>
          <p:nvPr/>
        </p:nvSpPr>
        <p:spPr bwMode="auto">
          <a:xfrm>
            <a:off x="895063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40</a:t>
            </a:r>
          </a:p>
        </p:txBody>
      </p:sp>
      <p:pic>
        <p:nvPicPr>
          <p:cNvPr id="229" name="Content Placeholder 3" descr="ms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2071" y="1232975"/>
            <a:ext cx="519113" cy="523875"/>
          </a:xfrm>
        </p:spPr>
      </p:pic>
      <p:pic>
        <p:nvPicPr>
          <p:cNvPr id="230" name="Picture 6" descr="meto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286163">
            <a:off x="654359" y="3230486"/>
            <a:ext cx="8794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" name="Picture 5" descr="jason-bi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5958">
            <a:off x="1157596" y="5008624"/>
            <a:ext cx="657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" name="TextBox 99"/>
          <p:cNvSpPr txBox="1">
            <a:spLocks noChangeArrowheads="1"/>
          </p:cNvSpPr>
          <p:nvPr/>
        </p:nvSpPr>
        <p:spPr bwMode="auto">
          <a:xfrm>
            <a:off x="213034" y="2477009"/>
            <a:ext cx="2119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002569"/>
                </a:solidFill>
              </a:rPr>
              <a:t>Mandatory Programmes</a:t>
            </a:r>
          </a:p>
        </p:txBody>
      </p:sp>
      <p:sp>
        <p:nvSpPr>
          <p:cNvPr id="238" name="TextBox 99"/>
          <p:cNvSpPr txBox="1">
            <a:spLocks noChangeArrowheads="1"/>
          </p:cNvSpPr>
          <p:nvPr/>
        </p:nvSpPr>
        <p:spPr bwMode="auto">
          <a:xfrm>
            <a:off x="227321" y="5647955"/>
            <a:ext cx="2192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002569"/>
                </a:solidFill>
              </a:rPr>
              <a:t>Optional and Third Party </a:t>
            </a:r>
          </a:p>
          <a:p>
            <a:r>
              <a:rPr lang="en-GB" sz="1200" dirty="0">
                <a:solidFill>
                  <a:srgbClr val="002569"/>
                </a:solidFill>
              </a:rPr>
              <a:t>Programmes</a:t>
            </a:r>
          </a:p>
        </p:txBody>
      </p:sp>
      <p:sp>
        <p:nvSpPr>
          <p:cNvPr id="239" name="TextBox 215"/>
          <p:cNvSpPr txBox="1">
            <a:spLocks noChangeArrowheads="1"/>
          </p:cNvSpPr>
          <p:nvPr/>
        </p:nvSpPr>
        <p:spPr bwMode="auto">
          <a:xfrm>
            <a:off x="168584" y="6394512"/>
            <a:ext cx="552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0" dirty="0">
                <a:solidFill>
                  <a:srgbClr val="002569"/>
                </a:solidFill>
                <a:latin typeface="Arial" charset="0"/>
                <a:cs typeface="Arial" charset="0"/>
              </a:rPr>
              <a:t>YEAR...</a:t>
            </a:r>
          </a:p>
        </p:txBody>
      </p:sp>
      <p:cxnSp>
        <p:nvCxnSpPr>
          <p:cNvPr id="250" name="Straight Arrow Connector 249"/>
          <p:cNvCxnSpPr/>
          <p:nvPr/>
        </p:nvCxnSpPr>
        <p:spPr bwMode="auto">
          <a:xfrm>
            <a:off x="1860605" y="4810534"/>
            <a:ext cx="2775005" cy="0"/>
          </a:xfrm>
          <a:prstGeom prst="straightConnector1">
            <a:avLst/>
          </a:prstGeom>
          <a:noFill/>
          <a:ln w="25400" cap="rnd" algn="ctr">
            <a:solidFill>
              <a:schemeClr val="bg1">
                <a:lumMod val="75000"/>
              </a:schemeClr>
            </a:solidFill>
            <a:round/>
            <a:headEnd type="arrow"/>
            <a:tailEnd type="arrow"/>
          </a:ln>
        </p:spPr>
      </p:cxnSp>
      <p:sp>
        <p:nvSpPr>
          <p:cNvPr id="251" name="TextBox 99"/>
          <p:cNvSpPr txBox="1">
            <a:spLocks noChangeArrowheads="1"/>
          </p:cNvSpPr>
          <p:nvPr/>
        </p:nvSpPr>
        <p:spPr bwMode="auto">
          <a:xfrm>
            <a:off x="2202113" y="4569517"/>
            <a:ext cx="22525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Operational   Development</a:t>
            </a:r>
            <a:endParaRPr lang="en-GB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2801223" y="3301612"/>
            <a:ext cx="1875479" cy="14787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…Extended lifetime ..............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4115040" y="3474556"/>
            <a:ext cx="1666769" cy="148284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…Extended lifetime ..............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5424524" y="3646800"/>
            <a:ext cx="1666769" cy="148284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…Extended lifetime ..............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4490808" y="1933508"/>
            <a:ext cx="1324776" cy="131373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3000"/>
                </a:srgbClr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…Extended lifetime ...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2229192" y="1598400"/>
            <a:ext cx="2485787" cy="116109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3000"/>
                </a:srgbClr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…Extended lifetime ........................................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3020009" y="1764000"/>
            <a:ext cx="2586094" cy="122400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3000"/>
                </a:srgbClr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…Extended lifetime ...........................................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53"/>
          <p:cNvGrpSpPr/>
          <p:nvPr/>
        </p:nvGrpSpPr>
        <p:grpSpPr>
          <a:xfrm>
            <a:off x="3729516" y="2465362"/>
            <a:ext cx="5690730" cy="1504949"/>
            <a:chOff x="4410074" y="1219201"/>
            <a:chExt cx="5690730" cy="1504949"/>
          </a:xfrm>
        </p:grpSpPr>
        <p:sp>
          <p:nvSpPr>
            <p:cNvPr id="243" name="Oval 242"/>
            <p:cNvSpPr/>
            <p:nvPr/>
          </p:nvSpPr>
          <p:spPr bwMode="auto">
            <a:xfrm>
              <a:off x="4410074" y="2235368"/>
              <a:ext cx="1104901" cy="488782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6336632" y="1219201"/>
              <a:ext cx="3764172" cy="95410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rgbClr val="C00000"/>
                  </a:solidFill>
                </a:rPr>
                <a:t>Currently scheduled</a:t>
              </a:r>
            </a:p>
            <a:p>
              <a:r>
                <a:rPr lang="en-US" sz="2800" dirty="0" smtClean="0">
                  <a:solidFill>
                    <a:srgbClr val="C00000"/>
                  </a:solidFill>
                </a:rPr>
                <a:t>for launch 10/</a:t>
              </a:r>
              <a:r>
                <a:rPr lang="en-GB" sz="2800" dirty="0" smtClean="0">
                  <a:solidFill>
                    <a:srgbClr val="C00000"/>
                  </a:solidFill>
                </a:rPr>
                <a:t>2018</a:t>
              </a:r>
              <a:endParaRPr lang="en-GB" sz="2800" dirty="0">
                <a:solidFill>
                  <a:srgbClr val="C00000"/>
                </a:solidFill>
              </a:endParaRPr>
            </a:p>
          </p:txBody>
        </p:sp>
        <p:cxnSp>
          <p:nvCxnSpPr>
            <p:cNvPr id="248" name="Straight Arrow Connector 247"/>
            <p:cNvCxnSpPr>
              <a:stCxn id="244" idx="1"/>
              <a:endCxn id="243" idx="7"/>
            </p:cNvCxnSpPr>
            <p:nvPr/>
          </p:nvCxnSpPr>
          <p:spPr bwMode="auto">
            <a:xfrm flipH="1">
              <a:off x="5353166" y="1696255"/>
              <a:ext cx="983466" cy="610693"/>
            </a:xfrm>
            <a:prstGeom prst="straightConnector1">
              <a:avLst/>
            </a:prstGeom>
            <a:noFill/>
            <a:ln w="38100" cap="rnd" algn="ctr">
              <a:solidFill>
                <a:srgbClr val="C00000"/>
              </a:solidFill>
              <a:round/>
              <a:headEnd/>
              <a:tailEnd type="arrow"/>
            </a:ln>
          </p:spPr>
        </p:cxnSp>
      </p:grpSp>
      <p:grpSp>
        <p:nvGrpSpPr>
          <p:cNvPr id="4" name="Group 275"/>
          <p:cNvGrpSpPr/>
          <p:nvPr/>
        </p:nvGrpSpPr>
        <p:grpSpPr>
          <a:xfrm>
            <a:off x="3257549" y="3810000"/>
            <a:ext cx="4363444" cy="1838325"/>
            <a:chOff x="4410074" y="885825"/>
            <a:chExt cx="4363444" cy="1838325"/>
          </a:xfrm>
        </p:grpSpPr>
        <p:sp>
          <p:nvSpPr>
            <p:cNvPr id="277" name="Oval 276"/>
            <p:cNvSpPr/>
            <p:nvPr/>
          </p:nvSpPr>
          <p:spPr bwMode="auto">
            <a:xfrm>
              <a:off x="4410074" y="2235368"/>
              <a:ext cx="1104901" cy="488782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6336632" y="885825"/>
              <a:ext cx="2436886" cy="95410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C00000"/>
                  </a:solidFill>
                </a:rPr>
                <a:t>Launched</a:t>
              </a:r>
            </a:p>
            <a:p>
              <a:r>
                <a:rPr lang="en-GB" sz="2800" dirty="0" smtClean="0">
                  <a:solidFill>
                    <a:srgbClr val="C00000"/>
                  </a:solidFill>
                </a:rPr>
                <a:t>17.01.2016</a:t>
              </a:r>
              <a:endParaRPr lang="en-GB" sz="2800" dirty="0">
                <a:solidFill>
                  <a:srgbClr val="C00000"/>
                </a:solidFill>
              </a:endParaRPr>
            </a:p>
          </p:txBody>
        </p:sp>
        <p:cxnSp>
          <p:nvCxnSpPr>
            <p:cNvPr id="279" name="Straight Arrow Connector 278"/>
            <p:cNvCxnSpPr>
              <a:stCxn id="278" idx="1"/>
              <a:endCxn id="277" idx="7"/>
            </p:cNvCxnSpPr>
            <p:nvPr/>
          </p:nvCxnSpPr>
          <p:spPr bwMode="auto">
            <a:xfrm flipH="1">
              <a:off x="5353166" y="1362879"/>
              <a:ext cx="983466" cy="944069"/>
            </a:xfrm>
            <a:prstGeom prst="straightConnector1">
              <a:avLst/>
            </a:prstGeom>
            <a:noFill/>
            <a:ln w="38100" cap="rnd" algn="ctr">
              <a:solidFill>
                <a:srgbClr val="C00000"/>
              </a:solidFill>
              <a:round/>
              <a:headEnd/>
              <a:tailEnd type="arrow"/>
            </a:ln>
          </p:spPr>
        </p:cxnSp>
      </p:grpSp>
      <p:grpSp>
        <p:nvGrpSpPr>
          <p:cNvPr id="5" name="Group 279"/>
          <p:cNvGrpSpPr/>
          <p:nvPr/>
        </p:nvGrpSpPr>
        <p:grpSpPr>
          <a:xfrm>
            <a:off x="3257549" y="4863153"/>
            <a:ext cx="4363444" cy="1299522"/>
            <a:chOff x="4410074" y="1424628"/>
            <a:chExt cx="4363444" cy="1299522"/>
          </a:xfrm>
        </p:grpSpPr>
        <p:sp>
          <p:nvSpPr>
            <p:cNvPr id="281" name="Oval 280"/>
            <p:cNvSpPr/>
            <p:nvPr/>
          </p:nvSpPr>
          <p:spPr bwMode="auto">
            <a:xfrm>
              <a:off x="4410074" y="2235368"/>
              <a:ext cx="1104901" cy="488782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6336632" y="1424628"/>
              <a:ext cx="2436886" cy="95410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C00000"/>
                  </a:solidFill>
                </a:rPr>
                <a:t>Launched 16.02.2016</a:t>
              </a:r>
              <a:endParaRPr lang="en-GB" sz="2800" dirty="0">
                <a:solidFill>
                  <a:srgbClr val="C00000"/>
                </a:solidFill>
              </a:endParaRPr>
            </a:p>
          </p:txBody>
        </p:sp>
        <p:cxnSp>
          <p:nvCxnSpPr>
            <p:cNvPr id="283" name="Straight Arrow Connector 282"/>
            <p:cNvCxnSpPr>
              <a:stCxn id="282" idx="1"/>
              <a:endCxn id="281" idx="7"/>
            </p:cNvCxnSpPr>
            <p:nvPr/>
          </p:nvCxnSpPr>
          <p:spPr bwMode="auto">
            <a:xfrm flipH="1">
              <a:off x="5353166" y="1901682"/>
              <a:ext cx="983466" cy="405266"/>
            </a:xfrm>
            <a:prstGeom prst="straightConnector1">
              <a:avLst/>
            </a:prstGeom>
            <a:noFill/>
            <a:ln w="38100" cap="rnd" algn="ctr">
              <a:solidFill>
                <a:srgbClr val="C00000"/>
              </a:solidFill>
              <a:round/>
              <a:headEnd/>
              <a:tailEnd type="arrow"/>
            </a:ln>
          </p:spPr>
        </p:cxnSp>
      </p:grpSp>
      <p:grpSp>
        <p:nvGrpSpPr>
          <p:cNvPr id="6" name="Group 253"/>
          <p:cNvGrpSpPr/>
          <p:nvPr/>
        </p:nvGrpSpPr>
        <p:grpSpPr>
          <a:xfrm>
            <a:off x="4014119" y="1306755"/>
            <a:ext cx="5338856" cy="2254096"/>
            <a:chOff x="4553293" y="1241235"/>
            <a:chExt cx="5338856" cy="2254096"/>
          </a:xfrm>
        </p:grpSpPr>
        <p:sp>
          <p:nvSpPr>
            <p:cNvPr id="252" name="Oval 251"/>
            <p:cNvSpPr/>
            <p:nvPr/>
          </p:nvSpPr>
          <p:spPr bwMode="auto">
            <a:xfrm>
              <a:off x="4553293" y="3006549"/>
              <a:ext cx="1104901" cy="488782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6523919" y="1241235"/>
              <a:ext cx="3368230" cy="95410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Extended lifetime</a:t>
              </a:r>
            </a:p>
            <a:p>
              <a:r>
                <a:rPr lang="en-US" sz="2800" dirty="0" smtClean="0">
                  <a:solidFill>
                    <a:srgbClr val="C00000"/>
                  </a:solidFill>
                </a:rPr>
                <a:t>2021-2022</a:t>
              </a:r>
              <a:endParaRPr lang="en-GB" sz="2800" dirty="0">
                <a:solidFill>
                  <a:srgbClr val="C00000"/>
                </a:solidFill>
              </a:endParaRPr>
            </a:p>
          </p:txBody>
        </p:sp>
        <p:cxnSp>
          <p:nvCxnSpPr>
            <p:cNvPr id="254" name="Straight Arrow Connector 253"/>
            <p:cNvCxnSpPr>
              <a:stCxn id="253" idx="1"/>
              <a:endCxn id="252" idx="7"/>
            </p:cNvCxnSpPr>
            <p:nvPr/>
          </p:nvCxnSpPr>
          <p:spPr bwMode="auto">
            <a:xfrm flipH="1">
              <a:off x="5496385" y="1718289"/>
              <a:ext cx="1027534" cy="1359840"/>
            </a:xfrm>
            <a:prstGeom prst="straightConnector1">
              <a:avLst/>
            </a:prstGeom>
            <a:noFill/>
            <a:ln w="38100" cap="rnd" algn="ctr">
              <a:solidFill>
                <a:srgbClr val="C00000"/>
              </a:solidFill>
              <a:round/>
              <a:headEnd/>
              <a:tailEnd type="arrow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/>
          <p:cNvSpPr/>
          <p:nvPr/>
        </p:nvSpPr>
        <p:spPr>
          <a:xfrm>
            <a:off x="4644000" y="2429954"/>
            <a:ext cx="1916112" cy="154800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MTG-I-1 : IMAGERY</a:t>
            </a:r>
          </a:p>
        </p:txBody>
      </p:sp>
      <p:cxnSp>
        <p:nvCxnSpPr>
          <p:cNvPr id="181" name="Straight Connector 11"/>
          <p:cNvCxnSpPr>
            <a:cxnSpLocks noChangeShapeType="1"/>
            <a:stCxn id="133" idx="2"/>
            <a:endCxn id="202" idx="0"/>
          </p:cNvCxnSpPr>
          <p:nvPr/>
        </p:nvCxnSpPr>
        <p:spPr bwMode="auto">
          <a:xfrm flipH="1">
            <a:off x="3238015" y="1083893"/>
            <a:ext cx="1588" cy="5310619"/>
          </a:xfrm>
          <a:prstGeom prst="line">
            <a:avLst/>
          </a:prstGeom>
          <a:noFill/>
          <a:ln w="25400" algn="ctr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83992" name="Rectangle 300"/>
          <p:cNvSpPr txBox="1">
            <a:spLocks noChangeArrowheads="1"/>
          </p:cNvSpPr>
          <p:nvPr/>
        </p:nvSpPr>
        <p:spPr bwMode="auto">
          <a:xfrm>
            <a:off x="0" y="0"/>
            <a:ext cx="9906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9388"/>
            <a:r>
              <a:rPr lang="en-GB" sz="2800" dirty="0" smtClean="0">
                <a:latin typeface="Arial" charset="0"/>
                <a:cs typeface="Arial" charset="0"/>
              </a:rPr>
              <a:t>EUMETSAT programmes overview</a:t>
            </a:r>
            <a:endParaRPr lang="en-GB" sz="2800" dirty="0">
              <a:latin typeface="Arial" charset="0"/>
              <a:cs typeface="Arial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875021" y="884877"/>
            <a:ext cx="8343900" cy="5588000"/>
            <a:chOff x="847725" y="898525"/>
            <a:chExt cx="8343900" cy="5588000"/>
          </a:xfrm>
          <a:solidFill>
            <a:srgbClr val="C5B9AC">
              <a:alpha val="20000"/>
            </a:srgbClr>
          </a:solidFill>
        </p:grpSpPr>
        <p:sp>
          <p:nvSpPr>
            <p:cNvPr id="108" name="Rectangle 103"/>
            <p:cNvSpPr>
              <a:spLocks noChangeArrowheads="1"/>
            </p:cNvSpPr>
            <p:nvPr/>
          </p:nvSpPr>
          <p:spPr bwMode="auto">
            <a:xfrm>
              <a:off x="31019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" name="Rectangle 96"/>
            <p:cNvSpPr>
              <a:spLocks noChangeArrowheads="1"/>
            </p:cNvSpPr>
            <p:nvPr/>
          </p:nvSpPr>
          <p:spPr bwMode="auto">
            <a:xfrm>
              <a:off x="8477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Rectangle 97"/>
            <p:cNvSpPr>
              <a:spLocks noChangeArrowheads="1"/>
            </p:cNvSpPr>
            <p:nvPr/>
          </p:nvSpPr>
          <p:spPr bwMode="auto">
            <a:xfrm>
              <a:off x="12985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Rectangle 98"/>
            <p:cNvSpPr>
              <a:spLocks noChangeArrowheads="1"/>
            </p:cNvSpPr>
            <p:nvPr/>
          </p:nvSpPr>
          <p:spPr bwMode="auto">
            <a:xfrm>
              <a:off x="17494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Rectangle 101"/>
            <p:cNvSpPr>
              <a:spLocks noChangeArrowheads="1"/>
            </p:cNvSpPr>
            <p:nvPr/>
          </p:nvSpPr>
          <p:spPr bwMode="auto">
            <a:xfrm>
              <a:off x="22002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Rectangle 102"/>
            <p:cNvSpPr>
              <a:spLocks noChangeArrowheads="1"/>
            </p:cNvSpPr>
            <p:nvPr/>
          </p:nvSpPr>
          <p:spPr bwMode="auto">
            <a:xfrm>
              <a:off x="26511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Rectangle 104"/>
            <p:cNvSpPr>
              <a:spLocks noChangeArrowheads="1"/>
            </p:cNvSpPr>
            <p:nvPr/>
          </p:nvSpPr>
          <p:spPr bwMode="auto">
            <a:xfrm>
              <a:off x="35528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Rectangle 105"/>
            <p:cNvSpPr>
              <a:spLocks noChangeArrowheads="1"/>
            </p:cNvSpPr>
            <p:nvPr/>
          </p:nvSpPr>
          <p:spPr bwMode="auto">
            <a:xfrm>
              <a:off x="40036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Rectangle 106"/>
            <p:cNvSpPr>
              <a:spLocks noChangeArrowheads="1"/>
            </p:cNvSpPr>
            <p:nvPr/>
          </p:nvSpPr>
          <p:spPr bwMode="auto">
            <a:xfrm>
              <a:off x="44545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" name="Rectangle 107"/>
            <p:cNvSpPr>
              <a:spLocks noChangeArrowheads="1"/>
            </p:cNvSpPr>
            <p:nvPr/>
          </p:nvSpPr>
          <p:spPr bwMode="auto">
            <a:xfrm>
              <a:off x="49053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" name="Rectangle 108"/>
            <p:cNvSpPr>
              <a:spLocks noChangeArrowheads="1"/>
            </p:cNvSpPr>
            <p:nvPr/>
          </p:nvSpPr>
          <p:spPr bwMode="auto">
            <a:xfrm>
              <a:off x="53562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" name="Rectangle 109"/>
            <p:cNvSpPr>
              <a:spLocks noChangeArrowheads="1"/>
            </p:cNvSpPr>
            <p:nvPr/>
          </p:nvSpPr>
          <p:spPr bwMode="auto">
            <a:xfrm>
              <a:off x="58070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Rectangle 110"/>
            <p:cNvSpPr>
              <a:spLocks noChangeArrowheads="1"/>
            </p:cNvSpPr>
            <p:nvPr/>
          </p:nvSpPr>
          <p:spPr bwMode="auto">
            <a:xfrm>
              <a:off x="62579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6" name="Rectangle 111"/>
            <p:cNvSpPr>
              <a:spLocks noChangeArrowheads="1"/>
            </p:cNvSpPr>
            <p:nvPr/>
          </p:nvSpPr>
          <p:spPr bwMode="auto">
            <a:xfrm>
              <a:off x="67087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" name="Rectangle 112"/>
            <p:cNvSpPr>
              <a:spLocks noChangeArrowheads="1"/>
            </p:cNvSpPr>
            <p:nvPr/>
          </p:nvSpPr>
          <p:spPr bwMode="auto">
            <a:xfrm>
              <a:off x="71596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8" name="Rectangle 113"/>
            <p:cNvSpPr>
              <a:spLocks noChangeArrowheads="1"/>
            </p:cNvSpPr>
            <p:nvPr/>
          </p:nvSpPr>
          <p:spPr bwMode="auto">
            <a:xfrm>
              <a:off x="76104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Rectangle 114"/>
            <p:cNvSpPr>
              <a:spLocks noChangeArrowheads="1"/>
            </p:cNvSpPr>
            <p:nvPr/>
          </p:nvSpPr>
          <p:spPr bwMode="auto">
            <a:xfrm>
              <a:off x="80613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0" name="Rectangle 115"/>
            <p:cNvSpPr>
              <a:spLocks noChangeArrowheads="1"/>
            </p:cNvSpPr>
            <p:nvPr/>
          </p:nvSpPr>
          <p:spPr bwMode="auto">
            <a:xfrm>
              <a:off x="85121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1" name="Rectangle 116"/>
            <p:cNvSpPr>
              <a:spLocks noChangeArrowheads="1"/>
            </p:cNvSpPr>
            <p:nvPr/>
          </p:nvSpPr>
          <p:spPr bwMode="auto">
            <a:xfrm>
              <a:off x="89630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2" name="TextBox 177"/>
          <p:cNvSpPr txBox="1">
            <a:spLocks noChangeArrowheads="1"/>
          </p:cNvSpPr>
          <p:nvPr/>
        </p:nvSpPr>
        <p:spPr bwMode="auto">
          <a:xfrm>
            <a:off x="61943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03</a:t>
            </a:r>
          </a:p>
        </p:txBody>
      </p:sp>
      <p:sp>
        <p:nvSpPr>
          <p:cNvPr id="123" name="TextBox 178"/>
          <p:cNvSpPr txBox="1">
            <a:spLocks noChangeArrowheads="1"/>
          </p:cNvSpPr>
          <p:nvPr/>
        </p:nvSpPr>
        <p:spPr bwMode="auto">
          <a:xfrm>
            <a:off x="840096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04</a:t>
            </a:r>
          </a:p>
        </p:txBody>
      </p:sp>
      <p:sp>
        <p:nvSpPr>
          <p:cNvPr id="124" name="TextBox 179"/>
          <p:cNvSpPr txBox="1">
            <a:spLocks noChangeArrowheads="1"/>
          </p:cNvSpPr>
          <p:nvPr/>
        </p:nvSpPr>
        <p:spPr bwMode="auto">
          <a:xfrm>
            <a:off x="107028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05</a:t>
            </a:r>
          </a:p>
        </p:txBody>
      </p:sp>
      <p:sp>
        <p:nvSpPr>
          <p:cNvPr id="125" name="TextBox 180"/>
          <p:cNvSpPr txBox="1">
            <a:spLocks noChangeArrowheads="1"/>
          </p:cNvSpPr>
          <p:nvPr/>
        </p:nvSpPr>
        <p:spPr bwMode="auto">
          <a:xfrm>
            <a:off x="1289359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06</a:t>
            </a:r>
          </a:p>
        </p:txBody>
      </p:sp>
      <p:sp>
        <p:nvSpPr>
          <p:cNvPr id="126" name="TextBox 181"/>
          <p:cNvSpPr txBox="1">
            <a:spLocks noChangeArrowheads="1"/>
          </p:cNvSpPr>
          <p:nvPr/>
        </p:nvSpPr>
        <p:spPr bwMode="auto">
          <a:xfrm>
            <a:off x="1519546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rgbClr val="002569"/>
                </a:solidFill>
                <a:latin typeface="Arial" charset="0"/>
                <a:cs typeface="Arial" charset="0"/>
              </a:rPr>
              <a:t>07</a:t>
            </a:r>
          </a:p>
        </p:txBody>
      </p:sp>
      <p:sp>
        <p:nvSpPr>
          <p:cNvPr id="127" name="TextBox 182"/>
          <p:cNvSpPr txBox="1">
            <a:spLocks noChangeArrowheads="1"/>
          </p:cNvSpPr>
          <p:nvPr/>
        </p:nvSpPr>
        <p:spPr bwMode="auto">
          <a:xfrm>
            <a:off x="174338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08</a:t>
            </a:r>
          </a:p>
        </p:txBody>
      </p:sp>
      <p:sp>
        <p:nvSpPr>
          <p:cNvPr id="128" name="TextBox 183"/>
          <p:cNvSpPr txBox="1">
            <a:spLocks noChangeArrowheads="1"/>
          </p:cNvSpPr>
          <p:nvPr/>
        </p:nvSpPr>
        <p:spPr bwMode="auto">
          <a:xfrm>
            <a:off x="1975159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09</a:t>
            </a:r>
          </a:p>
        </p:txBody>
      </p:sp>
      <p:sp>
        <p:nvSpPr>
          <p:cNvPr id="129" name="TextBox 184"/>
          <p:cNvSpPr txBox="1">
            <a:spLocks noChangeArrowheads="1"/>
          </p:cNvSpPr>
          <p:nvPr/>
        </p:nvSpPr>
        <p:spPr bwMode="auto">
          <a:xfrm>
            <a:off x="218788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30" name="TextBox 185"/>
          <p:cNvSpPr txBox="1">
            <a:spLocks noChangeArrowheads="1"/>
          </p:cNvSpPr>
          <p:nvPr/>
        </p:nvSpPr>
        <p:spPr bwMode="auto">
          <a:xfrm>
            <a:off x="241807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131" name="TextBox 186"/>
          <p:cNvSpPr txBox="1">
            <a:spLocks noChangeArrowheads="1"/>
          </p:cNvSpPr>
          <p:nvPr/>
        </p:nvSpPr>
        <p:spPr bwMode="auto">
          <a:xfrm>
            <a:off x="264032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132" name="TextBox 187"/>
          <p:cNvSpPr txBox="1">
            <a:spLocks noChangeArrowheads="1"/>
          </p:cNvSpPr>
          <p:nvPr/>
        </p:nvSpPr>
        <p:spPr bwMode="auto">
          <a:xfrm>
            <a:off x="2870509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133" name="TextBox 188"/>
          <p:cNvSpPr txBox="1">
            <a:spLocks noChangeArrowheads="1"/>
          </p:cNvSpPr>
          <p:nvPr/>
        </p:nvSpPr>
        <p:spPr bwMode="auto">
          <a:xfrm>
            <a:off x="308958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134" name="TextBox 189"/>
          <p:cNvSpPr txBox="1">
            <a:spLocks noChangeArrowheads="1"/>
          </p:cNvSpPr>
          <p:nvPr/>
        </p:nvSpPr>
        <p:spPr bwMode="auto">
          <a:xfrm>
            <a:off x="331977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135" name="TextBox 190"/>
          <p:cNvSpPr txBox="1">
            <a:spLocks noChangeArrowheads="1"/>
          </p:cNvSpPr>
          <p:nvPr/>
        </p:nvSpPr>
        <p:spPr bwMode="auto">
          <a:xfrm>
            <a:off x="354678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16</a:t>
            </a:r>
          </a:p>
        </p:txBody>
      </p:sp>
      <p:sp>
        <p:nvSpPr>
          <p:cNvPr id="136" name="TextBox 191"/>
          <p:cNvSpPr txBox="1">
            <a:spLocks noChangeArrowheads="1"/>
          </p:cNvSpPr>
          <p:nvPr/>
        </p:nvSpPr>
        <p:spPr bwMode="auto">
          <a:xfrm>
            <a:off x="377697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17</a:t>
            </a:r>
          </a:p>
        </p:txBody>
      </p:sp>
      <p:sp>
        <p:nvSpPr>
          <p:cNvPr id="137" name="TextBox 192"/>
          <p:cNvSpPr txBox="1">
            <a:spLocks noChangeArrowheads="1"/>
          </p:cNvSpPr>
          <p:nvPr/>
        </p:nvSpPr>
        <p:spPr bwMode="auto">
          <a:xfrm>
            <a:off x="3989696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18</a:t>
            </a:r>
          </a:p>
        </p:txBody>
      </p:sp>
      <p:sp>
        <p:nvSpPr>
          <p:cNvPr id="138" name="TextBox 193"/>
          <p:cNvSpPr txBox="1">
            <a:spLocks noChangeArrowheads="1"/>
          </p:cNvSpPr>
          <p:nvPr/>
        </p:nvSpPr>
        <p:spPr bwMode="auto">
          <a:xfrm>
            <a:off x="422147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19</a:t>
            </a:r>
          </a:p>
        </p:txBody>
      </p:sp>
      <p:sp>
        <p:nvSpPr>
          <p:cNvPr id="139" name="TextBox 194"/>
          <p:cNvSpPr txBox="1">
            <a:spLocks noChangeArrowheads="1"/>
          </p:cNvSpPr>
          <p:nvPr/>
        </p:nvSpPr>
        <p:spPr bwMode="auto">
          <a:xfrm>
            <a:off x="444213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140" name="TextBox 195"/>
          <p:cNvSpPr txBox="1">
            <a:spLocks noChangeArrowheads="1"/>
          </p:cNvSpPr>
          <p:nvPr/>
        </p:nvSpPr>
        <p:spPr bwMode="auto">
          <a:xfrm>
            <a:off x="467232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21</a:t>
            </a:r>
          </a:p>
        </p:txBody>
      </p:sp>
      <p:sp>
        <p:nvSpPr>
          <p:cNvPr id="141" name="TextBox 196"/>
          <p:cNvSpPr txBox="1">
            <a:spLocks noChangeArrowheads="1"/>
          </p:cNvSpPr>
          <p:nvPr/>
        </p:nvSpPr>
        <p:spPr bwMode="auto">
          <a:xfrm>
            <a:off x="4891396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22</a:t>
            </a:r>
          </a:p>
        </p:txBody>
      </p:sp>
      <p:sp>
        <p:nvSpPr>
          <p:cNvPr id="142" name="TextBox 197"/>
          <p:cNvSpPr txBox="1">
            <a:spLocks noChangeArrowheads="1"/>
          </p:cNvSpPr>
          <p:nvPr/>
        </p:nvSpPr>
        <p:spPr bwMode="auto">
          <a:xfrm>
            <a:off x="512158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23</a:t>
            </a:r>
          </a:p>
        </p:txBody>
      </p:sp>
      <p:sp>
        <p:nvSpPr>
          <p:cNvPr id="143" name="TextBox 198"/>
          <p:cNvSpPr txBox="1">
            <a:spLocks noChangeArrowheads="1"/>
          </p:cNvSpPr>
          <p:nvPr/>
        </p:nvSpPr>
        <p:spPr bwMode="auto">
          <a:xfrm>
            <a:off x="534542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24</a:t>
            </a:r>
          </a:p>
        </p:txBody>
      </p:sp>
      <p:sp>
        <p:nvSpPr>
          <p:cNvPr id="144" name="TextBox 199"/>
          <p:cNvSpPr txBox="1">
            <a:spLocks noChangeArrowheads="1"/>
          </p:cNvSpPr>
          <p:nvPr/>
        </p:nvSpPr>
        <p:spPr bwMode="auto">
          <a:xfrm>
            <a:off x="5577196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25</a:t>
            </a:r>
          </a:p>
        </p:txBody>
      </p:sp>
      <p:sp>
        <p:nvSpPr>
          <p:cNvPr id="145" name="TextBox 200"/>
          <p:cNvSpPr txBox="1">
            <a:spLocks noChangeArrowheads="1"/>
          </p:cNvSpPr>
          <p:nvPr/>
        </p:nvSpPr>
        <p:spPr bwMode="auto">
          <a:xfrm>
            <a:off x="578992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26</a:t>
            </a:r>
          </a:p>
        </p:txBody>
      </p:sp>
      <p:sp>
        <p:nvSpPr>
          <p:cNvPr id="146" name="TextBox 201"/>
          <p:cNvSpPr txBox="1">
            <a:spLocks noChangeArrowheads="1"/>
          </p:cNvSpPr>
          <p:nvPr/>
        </p:nvSpPr>
        <p:spPr bwMode="auto">
          <a:xfrm>
            <a:off x="6020109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27</a:t>
            </a:r>
          </a:p>
        </p:txBody>
      </p:sp>
      <p:sp>
        <p:nvSpPr>
          <p:cNvPr id="147" name="TextBox 202"/>
          <p:cNvSpPr txBox="1">
            <a:spLocks noChangeArrowheads="1"/>
          </p:cNvSpPr>
          <p:nvPr/>
        </p:nvSpPr>
        <p:spPr bwMode="auto">
          <a:xfrm>
            <a:off x="6242359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28</a:t>
            </a:r>
          </a:p>
        </p:txBody>
      </p:sp>
      <p:sp>
        <p:nvSpPr>
          <p:cNvPr id="148" name="TextBox 203"/>
          <p:cNvSpPr txBox="1">
            <a:spLocks noChangeArrowheads="1"/>
          </p:cNvSpPr>
          <p:nvPr/>
        </p:nvSpPr>
        <p:spPr bwMode="auto">
          <a:xfrm>
            <a:off x="6472546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29</a:t>
            </a:r>
          </a:p>
        </p:txBody>
      </p:sp>
      <p:sp>
        <p:nvSpPr>
          <p:cNvPr id="149" name="TextBox 204"/>
          <p:cNvSpPr txBox="1">
            <a:spLocks noChangeArrowheads="1"/>
          </p:cNvSpPr>
          <p:nvPr/>
        </p:nvSpPr>
        <p:spPr bwMode="auto">
          <a:xfrm>
            <a:off x="669162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150" name="TextBox 205"/>
          <p:cNvSpPr txBox="1">
            <a:spLocks noChangeArrowheads="1"/>
          </p:cNvSpPr>
          <p:nvPr/>
        </p:nvSpPr>
        <p:spPr bwMode="auto">
          <a:xfrm>
            <a:off x="6921809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31</a:t>
            </a:r>
          </a:p>
        </p:txBody>
      </p:sp>
      <p:sp>
        <p:nvSpPr>
          <p:cNvPr id="151" name="TextBox 206"/>
          <p:cNvSpPr txBox="1">
            <a:spLocks noChangeArrowheads="1"/>
          </p:cNvSpPr>
          <p:nvPr/>
        </p:nvSpPr>
        <p:spPr bwMode="auto">
          <a:xfrm>
            <a:off x="7151996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32</a:t>
            </a:r>
          </a:p>
        </p:txBody>
      </p:sp>
      <p:sp>
        <p:nvSpPr>
          <p:cNvPr id="152" name="TextBox 207"/>
          <p:cNvSpPr txBox="1">
            <a:spLocks noChangeArrowheads="1"/>
          </p:cNvSpPr>
          <p:nvPr/>
        </p:nvSpPr>
        <p:spPr bwMode="auto">
          <a:xfrm>
            <a:off x="737583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33</a:t>
            </a:r>
          </a:p>
        </p:txBody>
      </p:sp>
      <p:sp>
        <p:nvSpPr>
          <p:cNvPr id="153" name="TextBox 208"/>
          <p:cNvSpPr txBox="1">
            <a:spLocks noChangeArrowheads="1"/>
          </p:cNvSpPr>
          <p:nvPr/>
        </p:nvSpPr>
        <p:spPr bwMode="auto">
          <a:xfrm>
            <a:off x="760602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34</a:t>
            </a:r>
          </a:p>
        </p:txBody>
      </p:sp>
      <p:sp>
        <p:nvSpPr>
          <p:cNvPr id="154" name="TextBox 209"/>
          <p:cNvSpPr txBox="1">
            <a:spLocks noChangeArrowheads="1"/>
          </p:cNvSpPr>
          <p:nvPr/>
        </p:nvSpPr>
        <p:spPr bwMode="auto">
          <a:xfrm>
            <a:off x="782033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35</a:t>
            </a:r>
          </a:p>
        </p:txBody>
      </p:sp>
      <p:sp>
        <p:nvSpPr>
          <p:cNvPr id="155" name="TextBox 210"/>
          <p:cNvSpPr txBox="1">
            <a:spLocks noChangeArrowheads="1"/>
          </p:cNvSpPr>
          <p:nvPr/>
        </p:nvSpPr>
        <p:spPr bwMode="auto">
          <a:xfrm>
            <a:off x="805052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36</a:t>
            </a:r>
          </a:p>
        </p:txBody>
      </p:sp>
      <p:sp>
        <p:nvSpPr>
          <p:cNvPr id="156" name="TextBox 211"/>
          <p:cNvSpPr txBox="1">
            <a:spLocks noChangeArrowheads="1"/>
          </p:cNvSpPr>
          <p:nvPr/>
        </p:nvSpPr>
        <p:spPr bwMode="auto">
          <a:xfrm>
            <a:off x="8271184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37</a:t>
            </a:r>
          </a:p>
        </p:txBody>
      </p:sp>
      <p:sp>
        <p:nvSpPr>
          <p:cNvPr id="157" name="TextBox 212"/>
          <p:cNvSpPr txBox="1">
            <a:spLocks noChangeArrowheads="1"/>
          </p:cNvSpPr>
          <p:nvPr/>
        </p:nvSpPr>
        <p:spPr bwMode="auto">
          <a:xfrm>
            <a:off x="8502959" y="867993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38</a:t>
            </a:r>
          </a:p>
        </p:txBody>
      </p:sp>
      <p:sp>
        <p:nvSpPr>
          <p:cNvPr id="158" name="TextBox 213"/>
          <p:cNvSpPr txBox="1">
            <a:spLocks noChangeArrowheads="1"/>
          </p:cNvSpPr>
          <p:nvPr/>
        </p:nvSpPr>
        <p:spPr bwMode="auto">
          <a:xfrm>
            <a:off x="8720446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39</a:t>
            </a:r>
          </a:p>
        </p:txBody>
      </p:sp>
      <p:sp>
        <p:nvSpPr>
          <p:cNvPr id="159" name="TextBox 214"/>
          <p:cNvSpPr txBox="1">
            <a:spLocks noChangeArrowheads="1"/>
          </p:cNvSpPr>
          <p:nvPr/>
        </p:nvSpPr>
        <p:spPr bwMode="auto">
          <a:xfrm>
            <a:off x="8952221" y="867993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40</a:t>
            </a:r>
          </a:p>
        </p:txBody>
      </p:sp>
      <p:sp>
        <p:nvSpPr>
          <p:cNvPr id="160" name="TextBox 215"/>
          <p:cNvSpPr txBox="1">
            <a:spLocks noChangeArrowheads="1"/>
          </p:cNvSpPr>
          <p:nvPr/>
        </p:nvSpPr>
        <p:spPr bwMode="auto">
          <a:xfrm>
            <a:off x="170171" y="867993"/>
            <a:ext cx="552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0">
                <a:solidFill>
                  <a:srgbClr val="002569"/>
                </a:solidFill>
                <a:latin typeface="Arial" charset="0"/>
                <a:cs typeface="Arial" charset="0"/>
              </a:rPr>
              <a:t>YEAR...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651183" y="1088803"/>
            <a:ext cx="3358841" cy="130398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tabLst>
                <a:tab pos="266700" algn="l"/>
                <a:tab pos="717550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METEOSAT FIRST GENERATION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873434" y="1430403"/>
            <a:ext cx="4962525" cy="154800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METEOSAT SECOND GENERATION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4644000" y="2265864"/>
            <a:ext cx="4841875" cy="154800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METEOSAT THIRD GENERATION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1595745" y="3123553"/>
            <a:ext cx="3853655" cy="154800"/>
          </a:xfrm>
          <a:prstGeom prst="rect">
            <a:avLst/>
          </a:prstGeom>
          <a:solidFill>
            <a:srgbClr val="FE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EUMETSAT POLAR SYSTEM (EPS)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651184" y="1259964"/>
            <a:ext cx="3235016" cy="121162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tabLst>
                <a:tab pos="266700" algn="l"/>
                <a:tab pos="717550" algn="l"/>
              </a:tabLst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METEOSAT-7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873432" y="1598967"/>
            <a:ext cx="1354379" cy="115533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tabLst>
                <a:tab pos="266700" algn="l"/>
                <a:tab pos="717550" algn="l"/>
              </a:tabLst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METEOSAT-8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1438584" y="1764645"/>
            <a:ext cx="1583924" cy="121305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tabLst>
                <a:tab pos="266700" algn="l"/>
                <a:tab pos="717550" algn="l"/>
              </a:tabLst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METEOSAT-9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2902259" y="1933210"/>
            <a:ext cx="2917516" cy="133715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tabLst>
                <a:tab pos="266700" algn="l"/>
                <a:tab pos="717550" algn="l"/>
              </a:tabLst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METEOSAT-10</a:t>
            </a:r>
            <a:endParaRPr lang="en-GB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3465821" y="2094125"/>
            <a:ext cx="2353954" cy="125200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tabLst>
                <a:tab pos="266700" algn="l"/>
                <a:tab pos="717550" algn="l"/>
              </a:tabLst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MSG-4/METEOSAT-11           ……………..</a:t>
            </a:r>
            <a:endParaRPr lang="en-GB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5076000" y="2594045"/>
            <a:ext cx="1821171" cy="130105"/>
          </a:xfrm>
          <a:prstGeom prst="rect">
            <a:avLst/>
          </a:prstGeom>
          <a:solidFill>
            <a:srgbClr val="00B5E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MTG-S-1: SOUNDING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5521634" y="2764196"/>
            <a:ext cx="1916112" cy="168275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MTG-I-2: IMAGERY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6204259" y="2937523"/>
            <a:ext cx="1917700" cy="154800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MTG-I-3: IMAGERY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6539221" y="3107674"/>
            <a:ext cx="1916113" cy="154800"/>
          </a:xfrm>
          <a:prstGeom prst="rect">
            <a:avLst/>
          </a:prstGeom>
          <a:solidFill>
            <a:srgbClr val="00B5E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MTG-S-2: SOUNDING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7326621" y="3267002"/>
            <a:ext cx="1916113" cy="154800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MTG-I-4: IMAGERY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1595746" y="3299766"/>
            <a:ext cx="1208125" cy="147600"/>
          </a:xfrm>
          <a:prstGeom prst="rect">
            <a:avLst/>
          </a:prstGeom>
          <a:solidFill>
            <a:srgbClr val="FEDB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METOP-A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2951470" y="3474390"/>
            <a:ext cx="2287279" cy="147600"/>
          </a:xfrm>
          <a:prstGeom prst="rect">
            <a:avLst/>
          </a:prstGeom>
          <a:solidFill>
            <a:srgbClr val="FEDB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METOP-B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4175434" y="3645841"/>
            <a:ext cx="1268412" cy="147600"/>
          </a:xfrm>
          <a:prstGeom prst="rect">
            <a:avLst/>
          </a:prstGeom>
          <a:solidFill>
            <a:srgbClr val="FEDB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METOP-C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4837151" y="3809500"/>
            <a:ext cx="4424543" cy="154800"/>
          </a:xfrm>
          <a:prstGeom prst="rect">
            <a:avLst/>
          </a:prstGeom>
          <a:solidFill>
            <a:srgbClr val="FEDB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METOP SECOND GENERATION</a:t>
            </a:r>
            <a:endParaRPr lang="en-GB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832625" y="3972003"/>
            <a:ext cx="1690397" cy="154800"/>
          </a:xfrm>
          <a:prstGeom prst="rect">
            <a:avLst/>
          </a:prstGeom>
          <a:solidFill>
            <a:srgbClr val="FEDB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METOP-SG-A1</a:t>
            </a:r>
            <a:endParaRPr lang="en-GB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2002146" y="5030560"/>
            <a:ext cx="2471738" cy="15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JASON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2002146" y="5194362"/>
            <a:ext cx="1619250" cy="1548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JASON-2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3590926" y="5362926"/>
            <a:ext cx="1060758" cy="1711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JASON-3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4610101" y="5534376"/>
            <a:ext cx="3194358" cy="142524"/>
          </a:xfrm>
          <a:prstGeom prst="rect">
            <a:avLst/>
          </a:prstGeom>
          <a:solidFill>
            <a:srgbClr val="27998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JASON CONTINUITY OF SERVICE (JASON-CS)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3657600" y="5734050"/>
            <a:ext cx="5602966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COPERNICUS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3657600" y="5895975"/>
            <a:ext cx="3371146" cy="161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SENTINEL-3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4741081" y="6081196"/>
            <a:ext cx="3722688" cy="1548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SENTINEL-4 ON MTG-S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4893449" y="6252646"/>
            <a:ext cx="4394200" cy="154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SENTINEL-5 ON EPS-SG</a:t>
            </a:r>
          </a:p>
        </p:txBody>
      </p:sp>
      <p:cxnSp>
        <p:nvCxnSpPr>
          <p:cNvPr id="190" name="Straight Connector 11"/>
          <p:cNvCxnSpPr>
            <a:cxnSpLocks noChangeShapeType="1"/>
          </p:cNvCxnSpPr>
          <p:nvPr/>
        </p:nvCxnSpPr>
        <p:spPr bwMode="auto">
          <a:xfrm>
            <a:off x="27296" y="4968505"/>
            <a:ext cx="9906000" cy="17463"/>
          </a:xfrm>
          <a:prstGeom prst="line">
            <a:avLst/>
          </a:prstGeom>
          <a:noFill/>
          <a:ln w="25400" algn="ctr">
            <a:solidFill>
              <a:srgbClr val="080808"/>
            </a:solidFill>
            <a:prstDash val="dash"/>
            <a:round/>
            <a:headEnd/>
            <a:tailEnd/>
          </a:ln>
        </p:spPr>
      </p:cxnSp>
      <p:sp>
        <p:nvSpPr>
          <p:cNvPr id="191" name="TextBox 177"/>
          <p:cNvSpPr txBox="1">
            <a:spLocks noChangeArrowheads="1"/>
          </p:cNvSpPr>
          <p:nvPr/>
        </p:nvSpPr>
        <p:spPr bwMode="auto">
          <a:xfrm>
            <a:off x="61784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03</a:t>
            </a:r>
          </a:p>
        </p:txBody>
      </p:sp>
      <p:sp>
        <p:nvSpPr>
          <p:cNvPr id="192" name="TextBox 178"/>
          <p:cNvSpPr txBox="1">
            <a:spLocks noChangeArrowheads="1"/>
          </p:cNvSpPr>
          <p:nvPr/>
        </p:nvSpPr>
        <p:spPr bwMode="auto">
          <a:xfrm>
            <a:off x="838509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04</a:t>
            </a:r>
          </a:p>
        </p:txBody>
      </p:sp>
      <p:sp>
        <p:nvSpPr>
          <p:cNvPr id="193" name="TextBox 179"/>
          <p:cNvSpPr txBox="1">
            <a:spLocks noChangeArrowheads="1"/>
          </p:cNvSpPr>
          <p:nvPr/>
        </p:nvSpPr>
        <p:spPr bwMode="auto">
          <a:xfrm>
            <a:off x="106869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05</a:t>
            </a:r>
          </a:p>
        </p:txBody>
      </p:sp>
      <p:sp>
        <p:nvSpPr>
          <p:cNvPr id="194" name="TextBox 180"/>
          <p:cNvSpPr txBox="1">
            <a:spLocks noChangeArrowheads="1"/>
          </p:cNvSpPr>
          <p:nvPr/>
        </p:nvSpPr>
        <p:spPr bwMode="auto">
          <a:xfrm>
            <a:off x="1287771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06</a:t>
            </a:r>
          </a:p>
        </p:txBody>
      </p:sp>
      <p:sp>
        <p:nvSpPr>
          <p:cNvPr id="195" name="TextBox 181"/>
          <p:cNvSpPr txBox="1">
            <a:spLocks noChangeArrowheads="1"/>
          </p:cNvSpPr>
          <p:nvPr/>
        </p:nvSpPr>
        <p:spPr bwMode="auto">
          <a:xfrm>
            <a:off x="1517959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07</a:t>
            </a:r>
          </a:p>
        </p:txBody>
      </p:sp>
      <p:sp>
        <p:nvSpPr>
          <p:cNvPr id="196" name="TextBox 182"/>
          <p:cNvSpPr txBox="1">
            <a:spLocks noChangeArrowheads="1"/>
          </p:cNvSpPr>
          <p:nvPr/>
        </p:nvSpPr>
        <p:spPr bwMode="auto">
          <a:xfrm>
            <a:off x="174179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08</a:t>
            </a:r>
          </a:p>
        </p:txBody>
      </p:sp>
      <p:sp>
        <p:nvSpPr>
          <p:cNvPr id="197" name="TextBox 183"/>
          <p:cNvSpPr txBox="1">
            <a:spLocks noChangeArrowheads="1"/>
          </p:cNvSpPr>
          <p:nvPr/>
        </p:nvSpPr>
        <p:spPr bwMode="auto">
          <a:xfrm>
            <a:off x="1973571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09</a:t>
            </a:r>
          </a:p>
        </p:txBody>
      </p:sp>
      <p:sp>
        <p:nvSpPr>
          <p:cNvPr id="198" name="TextBox 184"/>
          <p:cNvSpPr txBox="1">
            <a:spLocks noChangeArrowheads="1"/>
          </p:cNvSpPr>
          <p:nvPr/>
        </p:nvSpPr>
        <p:spPr bwMode="auto">
          <a:xfrm>
            <a:off x="218629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99" name="TextBox 185"/>
          <p:cNvSpPr txBox="1">
            <a:spLocks noChangeArrowheads="1"/>
          </p:cNvSpPr>
          <p:nvPr/>
        </p:nvSpPr>
        <p:spPr bwMode="auto">
          <a:xfrm>
            <a:off x="241648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11</a:t>
            </a:r>
          </a:p>
        </p:txBody>
      </p:sp>
      <p:sp>
        <p:nvSpPr>
          <p:cNvPr id="200" name="TextBox 186"/>
          <p:cNvSpPr txBox="1">
            <a:spLocks noChangeArrowheads="1"/>
          </p:cNvSpPr>
          <p:nvPr/>
        </p:nvSpPr>
        <p:spPr bwMode="auto">
          <a:xfrm>
            <a:off x="263873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201" name="TextBox 187"/>
          <p:cNvSpPr txBox="1">
            <a:spLocks noChangeArrowheads="1"/>
          </p:cNvSpPr>
          <p:nvPr/>
        </p:nvSpPr>
        <p:spPr bwMode="auto">
          <a:xfrm>
            <a:off x="2868921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202" name="TextBox 188"/>
          <p:cNvSpPr txBox="1">
            <a:spLocks noChangeArrowheads="1"/>
          </p:cNvSpPr>
          <p:nvPr/>
        </p:nvSpPr>
        <p:spPr bwMode="auto">
          <a:xfrm>
            <a:off x="308799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203" name="TextBox 189"/>
          <p:cNvSpPr txBox="1">
            <a:spLocks noChangeArrowheads="1"/>
          </p:cNvSpPr>
          <p:nvPr/>
        </p:nvSpPr>
        <p:spPr bwMode="auto">
          <a:xfrm>
            <a:off x="331818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204" name="TextBox 190"/>
          <p:cNvSpPr txBox="1">
            <a:spLocks noChangeArrowheads="1"/>
          </p:cNvSpPr>
          <p:nvPr/>
        </p:nvSpPr>
        <p:spPr bwMode="auto">
          <a:xfrm>
            <a:off x="354519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16</a:t>
            </a:r>
          </a:p>
        </p:txBody>
      </p:sp>
      <p:sp>
        <p:nvSpPr>
          <p:cNvPr id="205" name="TextBox 191"/>
          <p:cNvSpPr txBox="1">
            <a:spLocks noChangeArrowheads="1"/>
          </p:cNvSpPr>
          <p:nvPr/>
        </p:nvSpPr>
        <p:spPr bwMode="auto">
          <a:xfrm>
            <a:off x="377538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17</a:t>
            </a:r>
          </a:p>
        </p:txBody>
      </p:sp>
      <p:sp>
        <p:nvSpPr>
          <p:cNvPr id="206" name="TextBox 192"/>
          <p:cNvSpPr txBox="1">
            <a:spLocks noChangeArrowheads="1"/>
          </p:cNvSpPr>
          <p:nvPr/>
        </p:nvSpPr>
        <p:spPr bwMode="auto">
          <a:xfrm>
            <a:off x="3988109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18</a:t>
            </a:r>
          </a:p>
        </p:txBody>
      </p:sp>
      <p:sp>
        <p:nvSpPr>
          <p:cNvPr id="207" name="TextBox 193"/>
          <p:cNvSpPr txBox="1">
            <a:spLocks noChangeArrowheads="1"/>
          </p:cNvSpPr>
          <p:nvPr/>
        </p:nvSpPr>
        <p:spPr bwMode="auto">
          <a:xfrm>
            <a:off x="421988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19</a:t>
            </a:r>
          </a:p>
        </p:txBody>
      </p:sp>
      <p:sp>
        <p:nvSpPr>
          <p:cNvPr id="208" name="TextBox 194"/>
          <p:cNvSpPr txBox="1">
            <a:spLocks noChangeArrowheads="1"/>
          </p:cNvSpPr>
          <p:nvPr/>
        </p:nvSpPr>
        <p:spPr bwMode="auto">
          <a:xfrm>
            <a:off x="444054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09" name="TextBox 195"/>
          <p:cNvSpPr txBox="1">
            <a:spLocks noChangeArrowheads="1"/>
          </p:cNvSpPr>
          <p:nvPr/>
        </p:nvSpPr>
        <p:spPr bwMode="auto">
          <a:xfrm>
            <a:off x="467073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21</a:t>
            </a:r>
          </a:p>
        </p:txBody>
      </p:sp>
      <p:sp>
        <p:nvSpPr>
          <p:cNvPr id="210" name="TextBox 196"/>
          <p:cNvSpPr txBox="1">
            <a:spLocks noChangeArrowheads="1"/>
          </p:cNvSpPr>
          <p:nvPr/>
        </p:nvSpPr>
        <p:spPr bwMode="auto">
          <a:xfrm>
            <a:off x="4889809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22</a:t>
            </a:r>
          </a:p>
        </p:txBody>
      </p:sp>
      <p:sp>
        <p:nvSpPr>
          <p:cNvPr id="211" name="TextBox 197"/>
          <p:cNvSpPr txBox="1">
            <a:spLocks noChangeArrowheads="1"/>
          </p:cNvSpPr>
          <p:nvPr/>
        </p:nvSpPr>
        <p:spPr bwMode="auto">
          <a:xfrm>
            <a:off x="511999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23</a:t>
            </a:r>
          </a:p>
        </p:txBody>
      </p:sp>
      <p:sp>
        <p:nvSpPr>
          <p:cNvPr id="212" name="TextBox 198"/>
          <p:cNvSpPr txBox="1">
            <a:spLocks noChangeArrowheads="1"/>
          </p:cNvSpPr>
          <p:nvPr/>
        </p:nvSpPr>
        <p:spPr bwMode="auto">
          <a:xfrm>
            <a:off x="534383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24</a:t>
            </a:r>
          </a:p>
        </p:txBody>
      </p:sp>
      <p:sp>
        <p:nvSpPr>
          <p:cNvPr id="213" name="TextBox 199"/>
          <p:cNvSpPr txBox="1">
            <a:spLocks noChangeArrowheads="1"/>
          </p:cNvSpPr>
          <p:nvPr/>
        </p:nvSpPr>
        <p:spPr bwMode="auto">
          <a:xfrm>
            <a:off x="5575609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25</a:t>
            </a:r>
          </a:p>
        </p:txBody>
      </p:sp>
      <p:sp>
        <p:nvSpPr>
          <p:cNvPr id="214" name="TextBox 200"/>
          <p:cNvSpPr txBox="1">
            <a:spLocks noChangeArrowheads="1"/>
          </p:cNvSpPr>
          <p:nvPr/>
        </p:nvSpPr>
        <p:spPr bwMode="auto">
          <a:xfrm>
            <a:off x="578833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26</a:t>
            </a:r>
          </a:p>
        </p:txBody>
      </p:sp>
      <p:sp>
        <p:nvSpPr>
          <p:cNvPr id="215" name="TextBox 201"/>
          <p:cNvSpPr txBox="1">
            <a:spLocks noChangeArrowheads="1"/>
          </p:cNvSpPr>
          <p:nvPr/>
        </p:nvSpPr>
        <p:spPr bwMode="auto">
          <a:xfrm>
            <a:off x="6018521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27</a:t>
            </a:r>
          </a:p>
        </p:txBody>
      </p:sp>
      <p:sp>
        <p:nvSpPr>
          <p:cNvPr id="216" name="TextBox 202"/>
          <p:cNvSpPr txBox="1">
            <a:spLocks noChangeArrowheads="1"/>
          </p:cNvSpPr>
          <p:nvPr/>
        </p:nvSpPr>
        <p:spPr bwMode="auto">
          <a:xfrm>
            <a:off x="6240771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28</a:t>
            </a:r>
          </a:p>
        </p:txBody>
      </p:sp>
      <p:sp>
        <p:nvSpPr>
          <p:cNvPr id="217" name="TextBox 203"/>
          <p:cNvSpPr txBox="1">
            <a:spLocks noChangeArrowheads="1"/>
          </p:cNvSpPr>
          <p:nvPr/>
        </p:nvSpPr>
        <p:spPr bwMode="auto">
          <a:xfrm>
            <a:off x="6470959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29</a:t>
            </a:r>
          </a:p>
        </p:txBody>
      </p:sp>
      <p:sp>
        <p:nvSpPr>
          <p:cNvPr id="218" name="TextBox 204"/>
          <p:cNvSpPr txBox="1">
            <a:spLocks noChangeArrowheads="1"/>
          </p:cNvSpPr>
          <p:nvPr/>
        </p:nvSpPr>
        <p:spPr bwMode="auto">
          <a:xfrm>
            <a:off x="669003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30</a:t>
            </a:r>
          </a:p>
        </p:txBody>
      </p:sp>
      <p:sp>
        <p:nvSpPr>
          <p:cNvPr id="219" name="TextBox 205"/>
          <p:cNvSpPr txBox="1">
            <a:spLocks noChangeArrowheads="1"/>
          </p:cNvSpPr>
          <p:nvPr/>
        </p:nvSpPr>
        <p:spPr bwMode="auto">
          <a:xfrm>
            <a:off x="6920221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31</a:t>
            </a:r>
          </a:p>
        </p:txBody>
      </p:sp>
      <p:sp>
        <p:nvSpPr>
          <p:cNvPr id="220" name="TextBox 206"/>
          <p:cNvSpPr txBox="1">
            <a:spLocks noChangeArrowheads="1"/>
          </p:cNvSpPr>
          <p:nvPr/>
        </p:nvSpPr>
        <p:spPr bwMode="auto">
          <a:xfrm>
            <a:off x="7150409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32</a:t>
            </a:r>
          </a:p>
        </p:txBody>
      </p:sp>
      <p:sp>
        <p:nvSpPr>
          <p:cNvPr id="221" name="TextBox 207"/>
          <p:cNvSpPr txBox="1">
            <a:spLocks noChangeArrowheads="1"/>
          </p:cNvSpPr>
          <p:nvPr/>
        </p:nvSpPr>
        <p:spPr bwMode="auto">
          <a:xfrm>
            <a:off x="737424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33</a:t>
            </a:r>
          </a:p>
        </p:txBody>
      </p:sp>
      <p:sp>
        <p:nvSpPr>
          <p:cNvPr id="222" name="TextBox 208"/>
          <p:cNvSpPr txBox="1">
            <a:spLocks noChangeArrowheads="1"/>
          </p:cNvSpPr>
          <p:nvPr/>
        </p:nvSpPr>
        <p:spPr bwMode="auto">
          <a:xfrm>
            <a:off x="760443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34</a:t>
            </a:r>
          </a:p>
        </p:txBody>
      </p:sp>
      <p:sp>
        <p:nvSpPr>
          <p:cNvPr id="223" name="TextBox 209"/>
          <p:cNvSpPr txBox="1">
            <a:spLocks noChangeArrowheads="1"/>
          </p:cNvSpPr>
          <p:nvPr/>
        </p:nvSpPr>
        <p:spPr bwMode="auto">
          <a:xfrm>
            <a:off x="781874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35</a:t>
            </a:r>
          </a:p>
        </p:txBody>
      </p:sp>
      <p:sp>
        <p:nvSpPr>
          <p:cNvPr id="224" name="TextBox 210"/>
          <p:cNvSpPr txBox="1">
            <a:spLocks noChangeArrowheads="1"/>
          </p:cNvSpPr>
          <p:nvPr/>
        </p:nvSpPr>
        <p:spPr bwMode="auto">
          <a:xfrm>
            <a:off x="804893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36</a:t>
            </a:r>
          </a:p>
        </p:txBody>
      </p:sp>
      <p:sp>
        <p:nvSpPr>
          <p:cNvPr id="225" name="TextBox 211"/>
          <p:cNvSpPr txBox="1">
            <a:spLocks noChangeArrowheads="1"/>
          </p:cNvSpPr>
          <p:nvPr/>
        </p:nvSpPr>
        <p:spPr bwMode="auto">
          <a:xfrm>
            <a:off x="8269596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37</a:t>
            </a:r>
          </a:p>
        </p:txBody>
      </p:sp>
      <p:sp>
        <p:nvSpPr>
          <p:cNvPr id="226" name="TextBox 212"/>
          <p:cNvSpPr txBox="1">
            <a:spLocks noChangeArrowheads="1"/>
          </p:cNvSpPr>
          <p:nvPr/>
        </p:nvSpPr>
        <p:spPr bwMode="auto">
          <a:xfrm>
            <a:off x="8501371" y="6394512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38</a:t>
            </a:r>
          </a:p>
        </p:txBody>
      </p:sp>
      <p:sp>
        <p:nvSpPr>
          <p:cNvPr id="227" name="TextBox 213"/>
          <p:cNvSpPr txBox="1">
            <a:spLocks noChangeArrowheads="1"/>
          </p:cNvSpPr>
          <p:nvPr/>
        </p:nvSpPr>
        <p:spPr bwMode="auto">
          <a:xfrm>
            <a:off x="8718859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39</a:t>
            </a:r>
          </a:p>
        </p:txBody>
      </p:sp>
      <p:sp>
        <p:nvSpPr>
          <p:cNvPr id="228" name="TextBox 214"/>
          <p:cNvSpPr txBox="1">
            <a:spLocks noChangeArrowheads="1"/>
          </p:cNvSpPr>
          <p:nvPr/>
        </p:nvSpPr>
        <p:spPr bwMode="auto">
          <a:xfrm>
            <a:off x="8950634" y="6394512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solidFill>
                  <a:srgbClr val="002569"/>
                </a:solidFill>
                <a:latin typeface="Arial" charset="0"/>
                <a:cs typeface="Arial" charset="0"/>
              </a:rPr>
              <a:t>40</a:t>
            </a:r>
          </a:p>
        </p:txBody>
      </p:sp>
      <p:pic>
        <p:nvPicPr>
          <p:cNvPr id="229" name="Content Placeholder 3" descr="ms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2071" y="1232975"/>
            <a:ext cx="519113" cy="523875"/>
          </a:xfrm>
        </p:spPr>
      </p:pic>
      <p:pic>
        <p:nvPicPr>
          <p:cNvPr id="230" name="Picture 6" descr="meto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286163">
            <a:off x="654359" y="3230486"/>
            <a:ext cx="8794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" name="Picture 5" descr="jason-bi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5958">
            <a:off x="1157596" y="5008624"/>
            <a:ext cx="657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" name="Picture 5" descr="mtg.png"/>
          <p:cNvPicPr>
            <a:picLocks noChangeAspect="1"/>
          </p:cNvPicPr>
          <p:nvPr/>
        </p:nvPicPr>
        <p:blipFill>
          <a:blip r:embed="rId6" cstate="print"/>
          <a:srcRect l="38713" t="16418" r="8209" b="28761"/>
          <a:stretch>
            <a:fillRect/>
          </a:stretch>
        </p:blipFill>
        <p:spPr bwMode="auto">
          <a:xfrm>
            <a:off x="3243571" y="2282891"/>
            <a:ext cx="714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" name="Picture 5" descr="mtg.png"/>
          <p:cNvPicPr>
            <a:picLocks noChangeAspect="1"/>
          </p:cNvPicPr>
          <p:nvPr/>
        </p:nvPicPr>
        <p:blipFill>
          <a:blip r:embed="rId7" cstate="print"/>
          <a:srcRect l="38713" t="16418" r="8209" b="28761"/>
          <a:stretch>
            <a:fillRect/>
          </a:stretch>
        </p:blipFill>
        <p:spPr bwMode="auto">
          <a:xfrm>
            <a:off x="3635967" y="2490853"/>
            <a:ext cx="714375" cy="55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4" name="Content Placeholder 3" descr="Screen Shot 2013-03-29 at 10.30.45.png"/>
          <p:cNvPicPr>
            <a:picLocks noChangeAspect="1"/>
          </p:cNvPicPr>
          <p:nvPr/>
        </p:nvPicPr>
        <p:blipFill>
          <a:blip r:embed="rId8" cstate="print"/>
          <a:srcRect t="4185" r="24763" b="4185"/>
          <a:stretch>
            <a:fillRect/>
          </a:stretch>
        </p:blipFill>
        <p:spPr bwMode="auto">
          <a:xfrm>
            <a:off x="8014009" y="5202299"/>
            <a:ext cx="687387" cy="4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" name="Picture 4" descr="eps-sg.png"/>
          <p:cNvPicPr>
            <a:picLocks noChangeAspect="1"/>
          </p:cNvPicPr>
          <p:nvPr/>
        </p:nvPicPr>
        <p:blipFill>
          <a:blip r:embed="rId9" cstate="print"/>
          <a:srcRect t="56575" r="64468"/>
          <a:stretch>
            <a:fillRect/>
          </a:stretch>
        </p:blipFill>
        <p:spPr bwMode="auto">
          <a:xfrm>
            <a:off x="4305838" y="4193528"/>
            <a:ext cx="12080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" name="Picture 4" descr="eps-sg.png"/>
          <p:cNvPicPr>
            <a:picLocks noChangeAspect="1"/>
          </p:cNvPicPr>
          <p:nvPr/>
        </p:nvPicPr>
        <p:blipFill>
          <a:blip r:embed="rId10" cstate="print"/>
          <a:srcRect l="38553"/>
          <a:stretch>
            <a:fillRect/>
          </a:stretch>
        </p:blipFill>
        <p:spPr bwMode="auto">
          <a:xfrm>
            <a:off x="3675371" y="3847453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" name="TextBox 99"/>
          <p:cNvSpPr txBox="1">
            <a:spLocks noChangeArrowheads="1"/>
          </p:cNvSpPr>
          <p:nvPr/>
        </p:nvSpPr>
        <p:spPr bwMode="auto">
          <a:xfrm>
            <a:off x="213034" y="2477009"/>
            <a:ext cx="2119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002569"/>
                </a:solidFill>
              </a:rPr>
              <a:t>Mandatory Programmes</a:t>
            </a:r>
          </a:p>
        </p:txBody>
      </p:sp>
      <p:sp>
        <p:nvSpPr>
          <p:cNvPr id="238" name="TextBox 99"/>
          <p:cNvSpPr txBox="1">
            <a:spLocks noChangeArrowheads="1"/>
          </p:cNvSpPr>
          <p:nvPr/>
        </p:nvSpPr>
        <p:spPr bwMode="auto">
          <a:xfrm>
            <a:off x="227321" y="5647955"/>
            <a:ext cx="2192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002569"/>
                </a:solidFill>
              </a:rPr>
              <a:t>Optional and Third Party </a:t>
            </a:r>
          </a:p>
          <a:p>
            <a:r>
              <a:rPr lang="en-GB" sz="1200" dirty="0">
                <a:solidFill>
                  <a:srgbClr val="002569"/>
                </a:solidFill>
              </a:rPr>
              <a:t>Programmes</a:t>
            </a:r>
          </a:p>
        </p:txBody>
      </p:sp>
      <p:sp>
        <p:nvSpPr>
          <p:cNvPr id="239" name="TextBox 215"/>
          <p:cNvSpPr txBox="1">
            <a:spLocks noChangeArrowheads="1"/>
          </p:cNvSpPr>
          <p:nvPr/>
        </p:nvSpPr>
        <p:spPr bwMode="auto">
          <a:xfrm>
            <a:off x="168584" y="6394512"/>
            <a:ext cx="552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0" dirty="0">
                <a:solidFill>
                  <a:srgbClr val="002569"/>
                </a:solidFill>
                <a:latin typeface="Arial" charset="0"/>
                <a:cs typeface="Arial" charset="0"/>
              </a:rPr>
              <a:t>YEAR...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5089749" y="4142875"/>
            <a:ext cx="1727510" cy="154800"/>
          </a:xfrm>
          <a:prstGeom prst="rect">
            <a:avLst/>
          </a:prstGeom>
          <a:solidFill>
            <a:srgbClr val="FEDB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METOP-SG-B1</a:t>
            </a:r>
            <a:endParaRPr lang="en-GB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6391560" y="4313747"/>
            <a:ext cx="1693186" cy="154800"/>
          </a:xfrm>
          <a:prstGeom prst="rect">
            <a:avLst/>
          </a:prstGeom>
          <a:solidFill>
            <a:srgbClr val="FEDB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METOP-SG-A2</a:t>
            </a:r>
            <a:endParaRPr lang="en-GB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6639027" y="4484619"/>
            <a:ext cx="1708268" cy="154800"/>
          </a:xfrm>
          <a:prstGeom prst="rect">
            <a:avLst/>
          </a:prstGeom>
          <a:solidFill>
            <a:srgbClr val="FEDB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METOP-SG-B2</a:t>
            </a:r>
            <a:endParaRPr lang="en-GB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7982028" y="4655491"/>
            <a:ext cx="1306827" cy="154800"/>
          </a:xfrm>
          <a:prstGeom prst="rect">
            <a:avLst/>
          </a:prstGeom>
          <a:solidFill>
            <a:srgbClr val="FEDB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METOP-SG-A3</a:t>
            </a:r>
            <a:endParaRPr lang="en-GB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8202504" y="4817115"/>
            <a:ext cx="1081826" cy="154800"/>
          </a:xfrm>
          <a:prstGeom prst="rect">
            <a:avLst/>
          </a:prstGeom>
          <a:solidFill>
            <a:srgbClr val="FEDB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METOP-SG-B3</a:t>
            </a:r>
            <a:endParaRPr lang="en-GB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0" name="Straight Arrow Connector 249"/>
          <p:cNvCxnSpPr/>
          <p:nvPr/>
        </p:nvCxnSpPr>
        <p:spPr bwMode="auto">
          <a:xfrm>
            <a:off x="1860605" y="4810534"/>
            <a:ext cx="2775005" cy="0"/>
          </a:xfrm>
          <a:prstGeom prst="straightConnector1">
            <a:avLst/>
          </a:prstGeom>
          <a:noFill/>
          <a:ln w="25400" cap="rnd" algn="ctr">
            <a:solidFill>
              <a:schemeClr val="bg1">
                <a:lumMod val="75000"/>
              </a:schemeClr>
            </a:solidFill>
            <a:round/>
            <a:headEnd type="arrow"/>
            <a:tailEnd type="arrow"/>
          </a:ln>
        </p:spPr>
      </p:cxnSp>
      <p:sp>
        <p:nvSpPr>
          <p:cNvPr id="251" name="TextBox 99"/>
          <p:cNvSpPr txBox="1">
            <a:spLocks noChangeArrowheads="1"/>
          </p:cNvSpPr>
          <p:nvPr/>
        </p:nvSpPr>
        <p:spPr bwMode="auto">
          <a:xfrm>
            <a:off x="2202113" y="4569517"/>
            <a:ext cx="22525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Operational   Development</a:t>
            </a:r>
            <a:endParaRPr lang="en-GB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2801223" y="3301200"/>
            <a:ext cx="1666769" cy="148284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…Extended lifetime ..............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4115040" y="3474556"/>
            <a:ext cx="1666769" cy="148284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…Extended lifetime ..............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5424524" y="3646800"/>
            <a:ext cx="1666769" cy="148284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…Extended lifetime ..............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4490808" y="1933508"/>
            <a:ext cx="1324776" cy="131373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3000"/>
                </a:srgbClr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…Extended lifetime ...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2229192" y="1598400"/>
            <a:ext cx="2485787" cy="116109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3000"/>
                </a:srgbClr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…Extended lifetime ........................................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3020009" y="1764000"/>
            <a:ext cx="2586094" cy="122400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3000"/>
                </a:srgbClr>
              </a:gs>
              <a:gs pos="100000">
                <a:srgbClr val="D1C39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…Extended lifetime ...........................................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53"/>
          <p:cNvGrpSpPr/>
          <p:nvPr/>
        </p:nvGrpSpPr>
        <p:grpSpPr>
          <a:xfrm>
            <a:off x="4276724" y="1171576"/>
            <a:ext cx="4329780" cy="1504949"/>
            <a:chOff x="4410074" y="1219201"/>
            <a:chExt cx="4329780" cy="1504949"/>
          </a:xfrm>
        </p:grpSpPr>
        <p:sp>
          <p:nvSpPr>
            <p:cNvPr id="243" name="Oval 242"/>
            <p:cNvSpPr/>
            <p:nvPr/>
          </p:nvSpPr>
          <p:spPr bwMode="auto">
            <a:xfrm>
              <a:off x="4410074" y="2235368"/>
              <a:ext cx="1104901" cy="488782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6336632" y="1219201"/>
              <a:ext cx="2403222" cy="95410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rgbClr val="C00000"/>
                  </a:solidFill>
                </a:rPr>
                <a:t>First launch </a:t>
              </a:r>
            </a:p>
            <a:p>
              <a:r>
                <a:rPr lang="en-GB" sz="2800" dirty="0" smtClean="0">
                  <a:solidFill>
                    <a:srgbClr val="C00000"/>
                  </a:solidFill>
                </a:rPr>
                <a:t>2020</a:t>
              </a:r>
              <a:endParaRPr lang="en-GB" sz="2800" dirty="0">
                <a:solidFill>
                  <a:srgbClr val="C00000"/>
                </a:solidFill>
              </a:endParaRPr>
            </a:p>
          </p:txBody>
        </p:sp>
        <p:cxnSp>
          <p:nvCxnSpPr>
            <p:cNvPr id="248" name="Straight Arrow Connector 247"/>
            <p:cNvCxnSpPr>
              <a:stCxn id="244" idx="1"/>
              <a:endCxn id="243" idx="7"/>
            </p:cNvCxnSpPr>
            <p:nvPr/>
          </p:nvCxnSpPr>
          <p:spPr bwMode="auto">
            <a:xfrm flipH="1">
              <a:off x="5353166" y="1696255"/>
              <a:ext cx="983466" cy="610693"/>
            </a:xfrm>
            <a:prstGeom prst="straightConnector1">
              <a:avLst/>
            </a:prstGeom>
            <a:noFill/>
            <a:ln w="38100" cap="rnd" algn="ctr">
              <a:solidFill>
                <a:srgbClr val="C00000"/>
              </a:solidFill>
              <a:round/>
              <a:headEnd/>
              <a:tailEnd type="arrow"/>
            </a:ln>
          </p:spPr>
        </p:cxnSp>
      </p:grpSp>
      <p:grpSp>
        <p:nvGrpSpPr>
          <p:cNvPr id="4" name="Group 275"/>
          <p:cNvGrpSpPr/>
          <p:nvPr/>
        </p:nvGrpSpPr>
        <p:grpSpPr>
          <a:xfrm>
            <a:off x="4583429" y="2453640"/>
            <a:ext cx="4363444" cy="1838325"/>
            <a:chOff x="4410074" y="885825"/>
            <a:chExt cx="4363444" cy="1838325"/>
          </a:xfrm>
        </p:grpSpPr>
        <p:sp>
          <p:nvSpPr>
            <p:cNvPr id="277" name="Oval 276"/>
            <p:cNvSpPr/>
            <p:nvPr/>
          </p:nvSpPr>
          <p:spPr bwMode="auto">
            <a:xfrm>
              <a:off x="4410074" y="2235368"/>
              <a:ext cx="1104901" cy="488782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6336632" y="885825"/>
              <a:ext cx="2436886" cy="95410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C00000"/>
                  </a:solidFill>
                </a:rPr>
                <a:t>First Launch</a:t>
              </a:r>
            </a:p>
            <a:p>
              <a:r>
                <a:rPr lang="en-US" sz="2800" dirty="0" smtClean="0">
                  <a:solidFill>
                    <a:srgbClr val="C00000"/>
                  </a:solidFill>
                </a:rPr>
                <a:t>2021</a:t>
              </a:r>
              <a:endParaRPr lang="en-GB" sz="2800" dirty="0">
                <a:solidFill>
                  <a:srgbClr val="C00000"/>
                </a:solidFill>
              </a:endParaRPr>
            </a:p>
          </p:txBody>
        </p:sp>
        <p:cxnSp>
          <p:nvCxnSpPr>
            <p:cNvPr id="279" name="Straight Arrow Connector 278"/>
            <p:cNvCxnSpPr>
              <a:stCxn id="278" idx="1"/>
              <a:endCxn id="277" idx="7"/>
            </p:cNvCxnSpPr>
            <p:nvPr/>
          </p:nvCxnSpPr>
          <p:spPr bwMode="auto">
            <a:xfrm flipH="1">
              <a:off x="5353166" y="1362879"/>
              <a:ext cx="983466" cy="944069"/>
            </a:xfrm>
            <a:prstGeom prst="straightConnector1">
              <a:avLst/>
            </a:prstGeom>
            <a:noFill/>
            <a:ln w="38100" cap="rnd" algn="ctr">
              <a:solidFill>
                <a:srgbClr val="C00000"/>
              </a:solidFill>
              <a:round/>
              <a:headEnd/>
              <a:tailEnd type="arrow"/>
            </a:ln>
          </p:spPr>
        </p:cxnSp>
      </p:grpSp>
      <p:grpSp>
        <p:nvGrpSpPr>
          <p:cNvPr id="5" name="Group 279"/>
          <p:cNvGrpSpPr/>
          <p:nvPr/>
        </p:nvGrpSpPr>
        <p:grpSpPr>
          <a:xfrm>
            <a:off x="4147184" y="4526281"/>
            <a:ext cx="4926331" cy="1285874"/>
            <a:chOff x="4410074" y="1438276"/>
            <a:chExt cx="4926331" cy="1285874"/>
          </a:xfrm>
        </p:grpSpPr>
        <p:sp>
          <p:nvSpPr>
            <p:cNvPr id="281" name="Oval 280"/>
            <p:cNvSpPr/>
            <p:nvPr/>
          </p:nvSpPr>
          <p:spPr bwMode="auto">
            <a:xfrm>
              <a:off x="4410074" y="2235368"/>
              <a:ext cx="1104901" cy="488782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6336631" y="1438276"/>
              <a:ext cx="2999774" cy="95410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800" smtClean="0">
                  <a:solidFill>
                    <a:srgbClr val="C00000"/>
                  </a:solidFill>
                </a:rPr>
                <a:t>Current Launch </a:t>
              </a:r>
              <a:r>
                <a:rPr lang="en-GB" sz="2800" dirty="0" smtClean="0">
                  <a:solidFill>
                    <a:srgbClr val="C00000"/>
                  </a:solidFill>
                </a:rPr>
                <a:t>year 2020</a:t>
              </a:r>
              <a:endParaRPr lang="en-GB" sz="2800" dirty="0">
                <a:solidFill>
                  <a:srgbClr val="C00000"/>
                </a:solidFill>
              </a:endParaRPr>
            </a:p>
          </p:txBody>
        </p:sp>
        <p:cxnSp>
          <p:nvCxnSpPr>
            <p:cNvPr id="283" name="Straight Arrow Connector 282"/>
            <p:cNvCxnSpPr>
              <a:stCxn id="282" idx="1"/>
              <a:endCxn id="281" idx="7"/>
            </p:cNvCxnSpPr>
            <p:nvPr/>
          </p:nvCxnSpPr>
          <p:spPr bwMode="auto">
            <a:xfrm flipH="1">
              <a:off x="5353166" y="1915330"/>
              <a:ext cx="983465" cy="391618"/>
            </a:xfrm>
            <a:prstGeom prst="straightConnector1">
              <a:avLst/>
            </a:prstGeom>
            <a:noFill/>
            <a:ln w="38100" cap="rnd" algn="ctr">
              <a:solidFill>
                <a:srgbClr val="C00000"/>
              </a:solidFill>
              <a:round/>
              <a:headEnd/>
              <a:tailEnd type="arrow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63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9" grpId="0" animBg="1"/>
      <p:bldP spid="180" grpId="0" animBg="1"/>
      <p:bldP spid="185" grpId="0" animBg="1"/>
      <p:bldP spid="188" grpId="0" animBg="1"/>
      <p:bldP spid="189" grpId="0" animBg="1"/>
      <p:bldP spid="240" grpId="0" animBg="1"/>
      <p:bldP spid="241" grpId="0" animBg="1"/>
      <p:bldP spid="242" grpId="0" animBg="1"/>
      <p:bldP spid="245" grpId="0" animBg="1"/>
      <p:bldP spid="2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EUMETSAT SAF network across Europe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26606" y="1330752"/>
            <a:ext cx="7269117" cy="5207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14846"/>
            <a:ext cx="2375065" cy="604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GB" dirty="0" smtClean="0">
                <a:latin typeface="Arial" charset="0"/>
                <a:cs typeface="Arial" charset="0"/>
              </a:rPr>
              <a:t>Calibration Activities at EUMETSAT</a:t>
            </a:r>
            <a:endParaRPr lang="en-GB" i="1" dirty="0" smtClean="0"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2465" y="945835"/>
            <a:ext cx="9474199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52000" lvl="0" indent="-252000" eaLnBrk="0" hangingPunct="0">
              <a:spcBef>
                <a:spcPts val="0"/>
              </a:spcBef>
              <a:buClr>
                <a:srgbClr val="00B5E2"/>
              </a:buClr>
            </a:pP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Operational </a:t>
            </a:r>
            <a:r>
              <a:rPr lang="en-IE" sz="2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near-real time calibration</a:t>
            </a: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in ‘level 0 to 1 product processors’ – instrument specific and strongly linked to on-ground instrument characterisation and in-flight calibration measurements.</a:t>
            </a:r>
          </a:p>
          <a:p>
            <a:pPr marL="709200" lvl="1" indent="-252000" eaLnBrk="0" hangingPunct="0">
              <a:spcBef>
                <a:spcPts val="0"/>
              </a:spcBef>
              <a:buClr>
                <a:srgbClr val="00B5E2"/>
              </a:buClr>
              <a:buFont typeface="Wingdings" pitchFamily="2" charset="2"/>
              <a:buChar char="§"/>
            </a:pPr>
            <a:endParaRPr lang="en-IE" sz="2400" b="0" kern="0" dirty="0" smtClean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  <a:p>
            <a:pPr marL="252000" lvl="0" indent="-252000" eaLnBrk="0" hangingPunct="0">
              <a:spcBef>
                <a:spcPts val="0"/>
              </a:spcBef>
              <a:buClr>
                <a:srgbClr val="00B5E2"/>
              </a:buClr>
            </a:pP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Off-line operational </a:t>
            </a:r>
            <a:r>
              <a:rPr lang="en-IE" sz="2400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inter-calibration </a:t>
            </a: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to selected reference using GSICS methodology and off-line </a:t>
            </a:r>
            <a:r>
              <a:rPr lang="en-IE" sz="2400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vicarious</a:t>
            </a: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E" sz="2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calibration</a:t>
            </a: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52000" lvl="0" indent="-252000" eaLnBrk="0" hangingPunct="0">
              <a:spcBef>
                <a:spcPts val="0"/>
              </a:spcBef>
              <a:buClr>
                <a:srgbClr val="00B5E2"/>
              </a:buClr>
            </a:pPr>
            <a:endParaRPr lang="en-IE" sz="2400" b="0" kern="0" dirty="0" smtClean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  <a:p>
            <a:pPr marL="252000" lvl="0" indent="-252000" eaLnBrk="0" hangingPunct="0">
              <a:spcBef>
                <a:spcPts val="0"/>
              </a:spcBef>
              <a:buClr>
                <a:srgbClr val="00B5E2"/>
              </a:buClr>
            </a:pP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Near-real time </a:t>
            </a:r>
            <a:r>
              <a:rPr lang="en-IE" sz="2400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monitoring </a:t>
            </a: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IE" sz="2400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reanalysis </a:t>
            </a: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of calibration performance.</a:t>
            </a:r>
            <a:endParaRPr lang="en-IE" sz="2400" kern="0" dirty="0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09200" lvl="1" indent="-252000" eaLnBrk="0" hangingPunct="0">
              <a:spcBef>
                <a:spcPts val="0"/>
              </a:spcBef>
              <a:buClr>
                <a:srgbClr val="00B5E2"/>
              </a:buClr>
              <a:buFont typeface="Wingdings" pitchFamily="2" charset="2"/>
              <a:buChar char="§"/>
            </a:pPr>
            <a:endParaRPr lang="en-IE" sz="2400" b="0" kern="0" dirty="0" smtClean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  <a:p>
            <a:pPr marL="252000" lvl="0" indent="-252000" eaLnBrk="0" hangingPunct="0">
              <a:spcBef>
                <a:spcPts val="0"/>
              </a:spcBef>
              <a:buClr>
                <a:srgbClr val="00B5E2"/>
              </a:buClr>
            </a:pP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Focus on </a:t>
            </a:r>
            <a:r>
              <a:rPr lang="en-IE" sz="2400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traceability</a:t>
            </a: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IE" sz="2400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interoperability</a:t>
            </a:r>
            <a:r>
              <a:rPr lang="en-IE" sz="2400" b="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, and long-term continuity across similar instrument types and similar spectral regions.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Viewgraph Landscape Template.pptx" id="{D55F3037-2A64-4527-BC21-0A1CE6F8BEE0}" vid="{7B301C5A-72A2-45EE-9B21-304DC13331F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2896</TotalTime>
  <Words>1262</Words>
  <Application>Microsoft Office PowerPoint</Application>
  <PresentationFormat>A4 Paper (210x297 mm)</PresentationFormat>
  <Paragraphs>505</Paragraphs>
  <Slides>15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Viewgraph Landscape Template</vt:lpstr>
      <vt:lpstr>Clip</vt:lpstr>
      <vt:lpstr>Slide 1</vt:lpstr>
      <vt:lpstr>Outline</vt:lpstr>
      <vt:lpstr>Slide 3</vt:lpstr>
      <vt:lpstr>EUMETSAT’s mission</vt:lpstr>
      <vt:lpstr>Slide 5</vt:lpstr>
      <vt:lpstr>Slide 6</vt:lpstr>
      <vt:lpstr>Slide 7</vt:lpstr>
      <vt:lpstr>EUMETSAT SAF network across Europe</vt:lpstr>
      <vt:lpstr>Calibration Activities at EUMETSAT</vt:lpstr>
      <vt:lpstr>LEO-LEO TIR radiometric calibration (L1)</vt:lpstr>
      <vt:lpstr>Mission Integrated Calibration Monitoring  Inter-Calibration System (MICMICS)</vt:lpstr>
      <vt:lpstr>MICMICS</vt:lpstr>
      <vt:lpstr>Potential Instruments for MICMICS</vt:lpstr>
      <vt:lpstr>Copernicus / EUMETSAT – FRM drifters</vt:lpstr>
      <vt:lpstr>Summary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Rosemary Munro</dc:creator>
  <cp:lastModifiedBy>Rosemary Munro</cp:lastModifiedBy>
  <cp:revision>286</cp:revision>
  <cp:lastPrinted>2006-03-06T14:11:17Z</cp:lastPrinted>
  <dcterms:created xsi:type="dcterms:W3CDTF">2017-05-03T07:51:22Z</dcterms:created>
  <dcterms:modified xsi:type="dcterms:W3CDTF">2017-05-18T14:12:28Z</dcterms:modified>
</cp:coreProperties>
</file>