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681" r:id="rId3"/>
    <p:sldMasterId id="2147483709" r:id="rId4"/>
    <p:sldMasterId id="2147483796" r:id="rId5"/>
    <p:sldMasterId id="2147483810" r:id="rId6"/>
    <p:sldMasterId id="2147483814" r:id="rId7"/>
    <p:sldMasterId id="2147483874" r:id="rId8"/>
    <p:sldMasterId id="2147483900" r:id="rId9"/>
    <p:sldMasterId id="2147483976" r:id="rId10"/>
    <p:sldMasterId id="2147483988" r:id="rId11"/>
  </p:sldMasterIdLst>
  <p:notesMasterIdLst>
    <p:notesMasterId r:id="rId63"/>
  </p:notesMasterIdLst>
  <p:handoutMasterIdLst>
    <p:handoutMasterId r:id="rId64"/>
  </p:handoutMasterIdLst>
  <p:sldIdLst>
    <p:sldId id="789" r:id="rId12"/>
    <p:sldId id="1037" r:id="rId13"/>
    <p:sldId id="1031" r:id="rId14"/>
    <p:sldId id="966" r:id="rId15"/>
    <p:sldId id="967" r:id="rId16"/>
    <p:sldId id="1097" r:id="rId17"/>
    <p:sldId id="873" r:id="rId18"/>
    <p:sldId id="1103" r:id="rId19"/>
    <p:sldId id="1108" r:id="rId20"/>
    <p:sldId id="1109" r:id="rId21"/>
    <p:sldId id="1131" r:id="rId22"/>
    <p:sldId id="1132" r:id="rId23"/>
    <p:sldId id="889" r:id="rId24"/>
    <p:sldId id="1153" r:id="rId25"/>
    <p:sldId id="990" r:id="rId26"/>
    <p:sldId id="861" r:id="rId27"/>
    <p:sldId id="862" r:id="rId28"/>
    <p:sldId id="863" r:id="rId29"/>
    <p:sldId id="1155" r:id="rId30"/>
    <p:sldId id="941" r:id="rId31"/>
    <p:sldId id="940" r:id="rId32"/>
    <p:sldId id="942" r:id="rId33"/>
    <p:sldId id="911" r:id="rId34"/>
    <p:sldId id="1163" r:id="rId35"/>
    <p:sldId id="1166" r:id="rId36"/>
    <p:sldId id="864" r:id="rId37"/>
    <p:sldId id="884" r:id="rId38"/>
    <p:sldId id="1167" r:id="rId39"/>
    <p:sldId id="1170" r:id="rId40"/>
    <p:sldId id="1177" r:id="rId41"/>
    <p:sldId id="893" r:id="rId42"/>
    <p:sldId id="925" r:id="rId43"/>
    <p:sldId id="1077" r:id="rId44"/>
    <p:sldId id="1081" r:id="rId45"/>
    <p:sldId id="1214" r:id="rId46"/>
    <p:sldId id="1215" r:id="rId47"/>
    <p:sldId id="1216" r:id="rId48"/>
    <p:sldId id="1186" r:id="rId49"/>
    <p:sldId id="1179" r:id="rId50"/>
    <p:sldId id="899" r:id="rId51"/>
    <p:sldId id="900" r:id="rId52"/>
    <p:sldId id="901" r:id="rId53"/>
    <p:sldId id="1217" r:id="rId54"/>
    <p:sldId id="1218" r:id="rId55"/>
    <p:sldId id="1219" r:id="rId56"/>
    <p:sldId id="1005" r:id="rId57"/>
    <p:sldId id="1198" r:id="rId58"/>
    <p:sldId id="1199" r:id="rId59"/>
    <p:sldId id="1201" r:id="rId60"/>
    <p:sldId id="1210" r:id="rId61"/>
    <p:sldId id="1043" r:id="rId62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9CDA00"/>
    <a:srgbClr val="B3FA00"/>
    <a:srgbClr val="6E9B00"/>
    <a:srgbClr val="87B901"/>
    <a:srgbClr val="A0CD01"/>
    <a:srgbClr val="8B4E21"/>
    <a:srgbClr val="A1AD01"/>
    <a:srgbClr val="74A10F"/>
    <a:srgbClr val="628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975" autoAdjust="0"/>
    <p:restoredTop sz="94622" autoAdjust="0"/>
  </p:normalViewPr>
  <p:slideViewPr>
    <p:cSldViewPr>
      <p:cViewPr varScale="1">
        <p:scale>
          <a:sx n="109" d="100"/>
          <a:sy n="109" d="100"/>
        </p:scale>
        <p:origin x="870" y="96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686" y="-78"/>
      </p:cViewPr>
      <p:guideLst>
        <p:guide orient="horz" pos="2904"/>
        <p:guide pos="218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61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78" tIns="46139" rIns="92278" bIns="46139" numCol="1" anchor="t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78" tIns="46139" rIns="92278" bIns="46139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78" tIns="46139" rIns="92278" bIns="46139" numCol="1" anchor="b" anchorCtr="0" compatLnSpc="1">
            <a:prstTxWarp prst="textNoShape">
              <a:avLst/>
            </a:prstTxWarp>
          </a:bodyPr>
          <a:lstStyle>
            <a:lvl1pPr defTabSz="922338">
              <a:defRPr sz="1200"/>
            </a:lvl1pPr>
          </a:lstStyle>
          <a:p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278" tIns="46139" rIns="92278" bIns="46139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fld id="{75EBD548-B46C-49E0-B53E-C1A06C6C05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323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6" tIns="45499" rIns="90996" bIns="45499" numCol="1" anchor="t" anchorCtr="0" compatLnSpc="1">
            <a:prstTxWarp prst="textNoShape">
              <a:avLst/>
            </a:prstTxWarp>
          </a:bodyPr>
          <a:lstStyle>
            <a:lvl1pPr defTabSz="909638">
              <a:defRPr sz="1200"/>
            </a:lvl1pPr>
          </a:lstStyle>
          <a:p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5250" y="0"/>
            <a:ext cx="300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6" tIns="45499" rIns="90996" bIns="45499" numCol="1" anchor="t" anchorCtr="0" compatLnSpc="1">
            <a:prstTxWarp prst="textNoShape">
              <a:avLst/>
            </a:prstTxWarp>
          </a:bodyPr>
          <a:lstStyle>
            <a:lvl1pPr algn="r" defTabSz="909638">
              <a:defRPr sz="1200"/>
            </a:lvl1pPr>
          </a:lstStyle>
          <a:p>
            <a:endParaRPr lang="en-US" alt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3638" y="688975"/>
            <a:ext cx="4583112" cy="34369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0113" y="4354513"/>
            <a:ext cx="5108575" cy="420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6" tIns="45499" rIns="90996" bIns="454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88400"/>
            <a:ext cx="300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6" tIns="45499" rIns="90996" bIns="45499" numCol="1" anchor="b" anchorCtr="0" compatLnSpc="1">
            <a:prstTxWarp prst="textNoShape">
              <a:avLst/>
            </a:prstTxWarp>
          </a:bodyPr>
          <a:lstStyle>
            <a:lvl1pPr defTabSz="909638">
              <a:defRPr sz="1200"/>
            </a:lvl1pPr>
          </a:lstStyle>
          <a:p>
            <a:endParaRPr lang="en-US" alt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5250" y="8788400"/>
            <a:ext cx="3003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996" tIns="45499" rIns="90996" bIns="45499" numCol="1" anchor="b" anchorCtr="0" compatLnSpc="1">
            <a:prstTxWarp prst="textNoShape">
              <a:avLst/>
            </a:prstTxWarp>
          </a:bodyPr>
          <a:lstStyle>
            <a:lvl1pPr algn="r" defTabSz="909638">
              <a:defRPr sz="1200"/>
            </a:lvl1pPr>
          </a:lstStyle>
          <a:p>
            <a:fld id="{EA08613C-092D-4057-9974-A6C638EC15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596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3937E-05FE-4A21-A72E-385DC0405F9E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5000"/>
              </a:lnSpc>
            </a:pPr>
            <a:r>
              <a:rPr lang="en-US" altLang="en-US" sz="1600"/>
              <a:t>	These 3 components of land remote sensing also are important parts of an “energy flow” known as the </a:t>
            </a:r>
            <a:r>
              <a:rPr lang="en-US" altLang="en-US" sz="1600" u="sng"/>
              <a:t>energy path concept</a:t>
            </a:r>
            <a:r>
              <a:rPr lang="en-US" altLang="en-US" sz="1600"/>
              <a:t>.  The energy path concept describes the flow of energy from its source to the points where it is detected and recorded by the remote sensing system – or sensor.</a:t>
            </a:r>
          </a:p>
          <a:p>
            <a:pPr>
              <a:lnSpc>
                <a:spcPct val="125000"/>
              </a:lnSpc>
            </a:pPr>
            <a:r>
              <a:rPr lang="en-US" altLang="en-US" sz="1600"/>
              <a:t> (read each of the steps list – then discuss each step with the graphic on the next slide.)</a:t>
            </a:r>
          </a:p>
        </p:txBody>
      </p:sp>
    </p:spTree>
    <p:extLst>
      <p:ext uri="{BB962C8B-B14F-4D97-AF65-F5344CB8AC3E}">
        <p14:creationId xmlns:p14="http://schemas.microsoft.com/office/powerpoint/2010/main" val="2717961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GOS</a:t>
            </a:r>
          </a:p>
          <a:p>
            <a:r>
              <a:rPr lang="en-US" altLang="en-US" smtClean="0"/>
              <a:t>Harvesting requirements – clearing house for metadata?</a:t>
            </a:r>
          </a:p>
          <a:p>
            <a:r>
              <a:rPr lang="en-US" altLang="en-US" smtClean="0"/>
              <a:t>Data Requests and Planned Acquisitions</a:t>
            </a:r>
          </a:p>
        </p:txBody>
      </p:sp>
    </p:spTree>
    <p:extLst>
      <p:ext uri="{BB962C8B-B14F-4D97-AF65-F5344CB8AC3E}">
        <p14:creationId xmlns:p14="http://schemas.microsoft.com/office/powerpoint/2010/main" val="2831867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GOS</a:t>
            </a:r>
          </a:p>
          <a:p>
            <a:r>
              <a:rPr lang="en-US" altLang="en-US" smtClean="0"/>
              <a:t>Harvesting requirements – clearing house for metadata?</a:t>
            </a:r>
          </a:p>
          <a:p>
            <a:r>
              <a:rPr lang="en-US" altLang="en-US" smtClean="0"/>
              <a:t>Data Requests and Planned Acquisitions</a:t>
            </a:r>
          </a:p>
        </p:txBody>
      </p:sp>
    </p:spTree>
    <p:extLst>
      <p:ext uri="{BB962C8B-B14F-4D97-AF65-F5344CB8AC3E}">
        <p14:creationId xmlns:p14="http://schemas.microsoft.com/office/powerpoint/2010/main" val="1469785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smtClean="0"/>
              <a:t>GOS</a:t>
            </a:r>
          </a:p>
          <a:p>
            <a:r>
              <a:rPr lang="en-US" altLang="en-US" smtClean="0"/>
              <a:t>Harvesting requirements – clearing house for metadata?</a:t>
            </a:r>
          </a:p>
          <a:p>
            <a:r>
              <a:rPr lang="en-US" altLang="en-US" smtClean="0"/>
              <a:t>Data Requests and Planned Acquisitions</a:t>
            </a:r>
          </a:p>
        </p:txBody>
      </p:sp>
    </p:spTree>
    <p:extLst>
      <p:ext uri="{BB962C8B-B14F-4D97-AF65-F5344CB8AC3E}">
        <p14:creationId xmlns:p14="http://schemas.microsoft.com/office/powerpoint/2010/main" val="1251484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jpe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8.jpe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8.png"/><Relationship Id="rId5" Type="http://schemas.openxmlformats.org/officeDocument/2006/relationships/image" Target="../media/image22.jpeg"/><Relationship Id="rId4" Type="http://schemas.openxmlformats.org/officeDocument/2006/relationships/hyperlink" Target="http://www.nasa.gov/" TargetMode="Externa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70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41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529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8188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249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3048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88188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003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34" name="Picture 14" descr="DugaldRiverCrop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-69850"/>
            <a:ext cx="838835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3" name="Group 2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2" name="Rectangle 18"/>
            <p:cNvSpPr>
              <a:spLocks noChangeArrowheads="1"/>
            </p:cNvSpPr>
            <p:nvPr userDrawn="1"/>
          </p:nvSpPr>
          <p:spPr bwMode="auto">
            <a:xfrm>
              <a:off x="474" y="2397"/>
              <a:ext cx="5286" cy="861"/>
            </a:xfrm>
            <a:prstGeom prst="rect">
              <a:avLst/>
            </a:prstGeom>
            <a:solidFill>
              <a:srgbClr val="E2E3E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Rectangle 27"/>
            <p:cNvSpPr>
              <a:spLocks noChangeArrowheads="1"/>
            </p:cNvSpPr>
            <p:nvPr userDrawn="1"/>
          </p:nvSpPr>
          <p:spPr bwMode="auto">
            <a:xfrm>
              <a:off x="472" y="3258"/>
              <a:ext cx="5288" cy="15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107526" name="Picture 23" descr="flagships_ppt_title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" t="2022" b="943"/>
            <a:stretch>
              <a:fillRect/>
            </a:stretch>
          </p:blipFill>
          <p:spPr bwMode="auto">
            <a:xfrm>
              <a:off x="0" y="0"/>
              <a:ext cx="88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1238250" y="5480050"/>
            <a:ext cx="7189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1200" b="1" dirty="0">
                <a:solidFill>
                  <a:srgbClr val="0099CC"/>
                </a:solidFill>
                <a:latin typeface="Arial" charset="0"/>
              </a:rPr>
              <a:t>A water information R &amp; D alliance between the Bureau of Meteorology and </a:t>
            </a:r>
            <a:br>
              <a:rPr lang="en-AU" sz="1200" b="1" dirty="0">
                <a:solidFill>
                  <a:srgbClr val="0099CC"/>
                </a:solidFill>
                <a:latin typeface="Arial" charset="0"/>
              </a:rPr>
            </a:br>
            <a:r>
              <a:rPr lang="en-AU" sz="1200" b="1" dirty="0">
                <a:solidFill>
                  <a:srgbClr val="0099CC"/>
                </a:solidFill>
                <a:latin typeface="Arial" charset="0"/>
              </a:rPr>
              <a:t>CSIRO’s Water for a Healthy Country Flagship</a:t>
            </a:r>
          </a:p>
        </p:txBody>
      </p:sp>
      <p:pic>
        <p:nvPicPr>
          <p:cNvPr id="107528" name="Picture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6007100"/>
            <a:ext cx="17764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6019800"/>
            <a:ext cx="22748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50" descr="Wi_Horizontal_COLOU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6170613"/>
            <a:ext cx="2670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1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AU" altLang="en-US" noProof="0" smtClean="0"/>
              <a:t>Click to edit Master title style</a:t>
            </a:r>
          </a:p>
        </p:txBody>
      </p:sp>
      <p:sp>
        <p:nvSpPr>
          <p:cNvPr id="107532" name="Rectangle 3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pPr lvl="0"/>
            <a:r>
              <a:rPr lang="en-AU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71711035"/>
      </p:ext>
    </p:extLst>
  </p:cSld>
  <p:clrMapOvr>
    <a:masterClrMapping/>
  </p:clrMapOvr>
  <p:transition/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303338" y="4113213"/>
            <a:ext cx="7348537" cy="960437"/>
          </a:xfrm>
        </p:spPr>
        <p:txBody>
          <a:bodyPr tIns="45720" bIns="45720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104900" y="6588125"/>
            <a:ext cx="4368800" cy="2698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en-AU">
                <a:solidFill>
                  <a:srgbClr val="000000"/>
                </a:solidFill>
              </a:rPr>
              <a:t>Insert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41726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6"/>
          <p:cNvGrpSpPr>
            <a:grpSpLocks/>
          </p:cNvGrpSpPr>
          <p:nvPr userDrawn="1"/>
        </p:nvGrpSpPr>
        <p:grpSpPr bwMode="auto">
          <a:xfrm>
            <a:off x="596900" y="0"/>
            <a:ext cx="8547100" cy="1138238"/>
            <a:chOff x="376" y="0"/>
            <a:chExt cx="5384" cy="717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376" y="650"/>
              <a:ext cx="5384" cy="6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384" y="0"/>
              <a:ext cx="5376" cy="650"/>
            </a:xfrm>
            <a:prstGeom prst="rect">
              <a:avLst/>
            </a:prstGeom>
            <a:solidFill>
              <a:srgbClr val="E2E3E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6" name="Group 47"/>
          <p:cNvGrpSpPr>
            <a:grpSpLocks/>
          </p:cNvGrpSpPr>
          <p:nvPr userDrawn="1"/>
        </p:nvGrpSpPr>
        <p:grpSpPr bwMode="auto">
          <a:xfrm>
            <a:off x="-7938" y="0"/>
            <a:ext cx="822326" cy="6858000"/>
            <a:chOff x="-5" y="0"/>
            <a:chExt cx="518" cy="4320"/>
          </a:xfrm>
        </p:grpSpPr>
        <p:sp>
          <p:nvSpPr>
            <p:cNvPr id="7" name="Freeform 45"/>
            <p:cNvSpPr>
              <a:spLocks/>
            </p:cNvSpPr>
            <p:nvPr userDrawn="1"/>
          </p:nvSpPr>
          <p:spPr bwMode="auto">
            <a:xfrm>
              <a:off x="-5" y="649"/>
              <a:ext cx="460" cy="36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0" y="0"/>
                </a:cxn>
                <a:cxn ang="0">
                  <a:pos x="140" y="3669"/>
                </a:cxn>
                <a:cxn ang="0">
                  <a:pos x="3" y="3669"/>
                </a:cxn>
                <a:cxn ang="0">
                  <a:pos x="0" y="0"/>
                </a:cxn>
              </a:cxnLst>
              <a:rect l="0" t="0" r="r" b="b"/>
              <a:pathLst>
                <a:path w="460" h="3669">
                  <a:moveTo>
                    <a:pt x="0" y="0"/>
                  </a:moveTo>
                  <a:lnTo>
                    <a:pt x="460" y="0"/>
                  </a:lnTo>
                  <a:lnTo>
                    <a:pt x="140" y="3669"/>
                  </a:lnTo>
                  <a:lnTo>
                    <a:pt x="3" y="3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Freeform 44"/>
            <p:cNvSpPr>
              <a:spLocks/>
            </p:cNvSpPr>
            <p:nvPr userDrawn="1"/>
          </p:nvSpPr>
          <p:spPr bwMode="auto">
            <a:xfrm>
              <a:off x="-3" y="0"/>
              <a:ext cx="516" cy="6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6" y="0"/>
                </a:cxn>
                <a:cxn ang="0">
                  <a:pos x="459" y="651"/>
                </a:cxn>
                <a:cxn ang="0">
                  <a:pos x="0" y="650"/>
                </a:cxn>
                <a:cxn ang="0">
                  <a:pos x="0" y="0"/>
                </a:cxn>
              </a:cxnLst>
              <a:rect l="0" t="0" r="r" b="b"/>
              <a:pathLst>
                <a:path w="516" h="651">
                  <a:moveTo>
                    <a:pt x="0" y="0"/>
                  </a:moveTo>
                  <a:lnTo>
                    <a:pt x="516" y="0"/>
                  </a:lnTo>
                  <a:lnTo>
                    <a:pt x="459" y="651"/>
                  </a:lnTo>
                  <a:lnTo>
                    <a:pt x="0" y="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A634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9" name="Group 51"/>
          <p:cNvGrpSpPr>
            <a:grpSpLocks/>
          </p:cNvGrpSpPr>
          <p:nvPr userDrawn="1"/>
        </p:nvGrpSpPr>
        <p:grpSpPr bwMode="auto">
          <a:xfrm>
            <a:off x="115888" y="-19050"/>
            <a:ext cx="411162" cy="6889750"/>
            <a:chOff x="73" y="-12"/>
            <a:chExt cx="259" cy="4340"/>
          </a:xfrm>
        </p:grpSpPr>
        <p:sp>
          <p:nvSpPr>
            <p:cNvPr id="10" name="Line 52"/>
            <p:cNvSpPr>
              <a:spLocks noChangeShapeType="1"/>
            </p:cNvSpPr>
            <p:nvPr userDrawn="1"/>
          </p:nvSpPr>
          <p:spPr bwMode="auto">
            <a:xfrm rot="286749" flipH="1">
              <a:off x="315" y="-12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Line 53"/>
            <p:cNvSpPr>
              <a:spLocks noChangeShapeType="1"/>
            </p:cNvSpPr>
            <p:nvPr userDrawn="1"/>
          </p:nvSpPr>
          <p:spPr bwMode="auto">
            <a:xfrm rot="286749" flipH="1">
              <a:off x="233" y="-12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Line 54"/>
            <p:cNvSpPr>
              <a:spLocks noChangeShapeType="1"/>
            </p:cNvSpPr>
            <p:nvPr userDrawn="1"/>
          </p:nvSpPr>
          <p:spPr bwMode="auto">
            <a:xfrm rot="286749" flipH="1">
              <a:off x="273" y="-11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Line 55"/>
            <p:cNvSpPr>
              <a:spLocks noChangeShapeType="1"/>
            </p:cNvSpPr>
            <p:nvPr userDrawn="1"/>
          </p:nvSpPr>
          <p:spPr bwMode="auto">
            <a:xfrm rot="286749" flipH="1">
              <a:off x="193" y="-11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Line 56"/>
            <p:cNvSpPr>
              <a:spLocks noChangeShapeType="1"/>
            </p:cNvSpPr>
            <p:nvPr userDrawn="1"/>
          </p:nvSpPr>
          <p:spPr bwMode="auto">
            <a:xfrm rot="286749" flipH="1">
              <a:off x="111" y="-11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Line 57"/>
            <p:cNvSpPr>
              <a:spLocks noChangeShapeType="1"/>
            </p:cNvSpPr>
            <p:nvPr userDrawn="1"/>
          </p:nvSpPr>
          <p:spPr bwMode="auto">
            <a:xfrm rot="286749" flipH="1">
              <a:off x="151" y="-12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Line 58"/>
            <p:cNvSpPr>
              <a:spLocks noChangeShapeType="1"/>
            </p:cNvSpPr>
            <p:nvPr userDrawn="1"/>
          </p:nvSpPr>
          <p:spPr bwMode="auto">
            <a:xfrm rot="286749" flipH="1">
              <a:off x="73" y="-12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7" name="Picture 20" descr="Flagship-logo_RGB_smal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6335713"/>
            <a:ext cx="13350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6419850"/>
            <a:ext cx="13303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0" descr="Wi_Horizontal_COLOU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526213"/>
            <a:ext cx="14843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303338" y="4113213"/>
            <a:ext cx="7348537" cy="960437"/>
          </a:xfrm>
        </p:spPr>
        <p:txBody>
          <a:bodyPr tIns="45720" bIns="45720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33"/>
          <p:cNvSpPr>
            <a:spLocks noGrp="1" noChangeArrowheads="1"/>
          </p:cNvSpPr>
          <p:nvPr>
            <p:ph type="ftr" sz="quarter" idx="10"/>
          </p:nvPr>
        </p:nvSpPr>
        <p:spPr/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en-AU">
                <a:solidFill>
                  <a:srgbClr val="000000"/>
                </a:solidFill>
              </a:rPr>
              <a:t>Insert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804496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34" name="Picture 14" descr="DugaldRiverCrop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-69850"/>
            <a:ext cx="838835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3" name="Group 2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2" name="Rectangle 18"/>
            <p:cNvSpPr>
              <a:spLocks noChangeArrowheads="1"/>
            </p:cNvSpPr>
            <p:nvPr userDrawn="1"/>
          </p:nvSpPr>
          <p:spPr bwMode="auto">
            <a:xfrm>
              <a:off x="474" y="2397"/>
              <a:ext cx="5286" cy="861"/>
            </a:xfrm>
            <a:prstGeom prst="rect">
              <a:avLst/>
            </a:prstGeom>
            <a:solidFill>
              <a:srgbClr val="E2E3E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Rectangle 27"/>
            <p:cNvSpPr>
              <a:spLocks noChangeArrowheads="1"/>
            </p:cNvSpPr>
            <p:nvPr userDrawn="1"/>
          </p:nvSpPr>
          <p:spPr bwMode="auto">
            <a:xfrm>
              <a:off x="472" y="3258"/>
              <a:ext cx="5288" cy="15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107526" name="Picture 23" descr="flagships_ppt_title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" t="2022" b="943"/>
            <a:stretch>
              <a:fillRect/>
            </a:stretch>
          </p:blipFill>
          <p:spPr bwMode="auto">
            <a:xfrm>
              <a:off x="0" y="0"/>
              <a:ext cx="88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1238250" y="5480050"/>
            <a:ext cx="7189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1200" b="1" dirty="0">
                <a:solidFill>
                  <a:srgbClr val="0099CC"/>
                </a:solidFill>
                <a:latin typeface="Arial" charset="0"/>
              </a:rPr>
              <a:t>A water information R &amp; D alliance between the Bureau of Meteorology and </a:t>
            </a:r>
            <a:br>
              <a:rPr lang="en-AU" sz="1200" b="1" dirty="0">
                <a:solidFill>
                  <a:srgbClr val="0099CC"/>
                </a:solidFill>
                <a:latin typeface="Arial" charset="0"/>
              </a:rPr>
            </a:br>
            <a:r>
              <a:rPr lang="en-AU" sz="1200" b="1" dirty="0">
                <a:solidFill>
                  <a:srgbClr val="0099CC"/>
                </a:solidFill>
                <a:latin typeface="Arial" charset="0"/>
              </a:rPr>
              <a:t>CSIRO’s Water for a Healthy Country Flagship</a:t>
            </a:r>
          </a:p>
        </p:txBody>
      </p:sp>
      <p:pic>
        <p:nvPicPr>
          <p:cNvPr id="107528" name="Picture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6007100"/>
            <a:ext cx="17764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6019800"/>
            <a:ext cx="22748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50" descr="Wi_Horizontal_COLOU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6170613"/>
            <a:ext cx="2670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1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AU" altLang="en-US" noProof="0" smtClean="0"/>
              <a:t>Click to edit Master title style</a:t>
            </a:r>
          </a:p>
        </p:txBody>
      </p:sp>
      <p:sp>
        <p:nvSpPr>
          <p:cNvPr id="107532" name="Rectangle 3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pPr lvl="0"/>
            <a:r>
              <a:rPr lang="en-AU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4176827"/>
      </p:ext>
    </p:extLst>
  </p:cSld>
  <p:clrMapOvr>
    <a:masterClrMapping/>
  </p:clrMapOvr>
  <p:transition/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303338" y="4113213"/>
            <a:ext cx="7348537" cy="960437"/>
          </a:xfrm>
        </p:spPr>
        <p:txBody>
          <a:bodyPr tIns="45720" bIns="45720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104900" y="6588125"/>
            <a:ext cx="4368800" cy="2698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en-AU">
                <a:solidFill>
                  <a:srgbClr val="000000"/>
                </a:solidFill>
              </a:rPr>
              <a:t>Insert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14862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6"/>
          <p:cNvGrpSpPr>
            <a:grpSpLocks/>
          </p:cNvGrpSpPr>
          <p:nvPr userDrawn="1"/>
        </p:nvGrpSpPr>
        <p:grpSpPr bwMode="auto">
          <a:xfrm>
            <a:off x="596900" y="0"/>
            <a:ext cx="8547100" cy="1138238"/>
            <a:chOff x="376" y="0"/>
            <a:chExt cx="5384" cy="717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376" y="650"/>
              <a:ext cx="5384" cy="6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384" y="0"/>
              <a:ext cx="5376" cy="650"/>
            </a:xfrm>
            <a:prstGeom prst="rect">
              <a:avLst/>
            </a:prstGeom>
            <a:solidFill>
              <a:srgbClr val="E2E3E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6" name="Group 47"/>
          <p:cNvGrpSpPr>
            <a:grpSpLocks/>
          </p:cNvGrpSpPr>
          <p:nvPr userDrawn="1"/>
        </p:nvGrpSpPr>
        <p:grpSpPr bwMode="auto">
          <a:xfrm>
            <a:off x="-7938" y="0"/>
            <a:ext cx="822326" cy="6858000"/>
            <a:chOff x="-5" y="0"/>
            <a:chExt cx="518" cy="4320"/>
          </a:xfrm>
        </p:grpSpPr>
        <p:sp>
          <p:nvSpPr>
            <p:cNvPr id="7" name="Freeform 45"/>
            <p:cNvSpPr>
              <a:spLocks/>
            </p:cNvSpPr>
            <p:nvPr userDrawn="1"/>
          </p:nvSpPr>
          <p:spPr bwMode="auto">
            <a:xfrm>
              <a:off x="-5" y="649"/>
              <a:ext cx="460" cy="36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0" y="0"/>
                </a:cxn>
                <a:cxn ang="0">
                  <a:pos x="140" y="3669"/>
                </a:cxn>
                <a:cxn ang="0">
                  <a:pos x="3" y="3669"/>
                </a:cxn>
                <a:cxn ang="0">
                  <a:pos x="0" y="0"/>
                </a:cxn>
              </a:cxnLst>
              <a:rect l="0" t="0" r="r" b="b"/>
              <a:pathLst>
                <a:path w="460" h="3669">
                  <a:moveTo>
                    <a:pt x="0" y="0"/>
                  </a:moveTo>
                  <a:lnTo>
                    <a:pt x="460" y="0"/>
                  </a:lnTo>
                  <a:lnTo>
                    <a:pt x="140" y="3669"/>
                  </a:lnTo>
                  <a:lnTo>
                    <a:pt x="3" y="3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Freeform 44"/>
            <p:cNvSpPr>
              <a:spLocks/>
            </p:cNvSpPr>
            <p:nvPr userDrawn="1"/>
          </p:nvSpPr>
          <p:spPr bwMode="auto">
            <a:xfrm>
              <a:off x="-3" y="0"/>
              <a:ext cx="516" cy="6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6" y="0"/>
                </a:cxn>
                <a:cxn ang="0">
                  <a:pos x="459" y="651"/>
                </a:cxn>
                <a:cxn ang="0">
                  <a:pos x="0" y="650"/>
                </a:cxn>
                <a:cxn ang="0">
                  <a:pos x="0" y="0"/>
                </a:cxn>
              </a:cxnLst>
              <a:rect l="0" t="0" r="r" b="b"/>
              <a:pathLst>
                <a:path w="516" h="651">
                  <a:moveTo>
                    <a:pt x="0" y="0"/>
                  </a:moveTo>
                  <a:lnTo>
                    <a:pt x="516" y="0"/>
                  </a:lnTo>
                  <a:lnTo>
                    <a:pt x="459" y="651"/>
                  </a:lnTo>
                  <a:lnTo>
                    <a:pt x="0" y="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A634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9" name="Group 51"/>
          <p:cNvGrpSpPr>
            <a:grpSpLocks/>
          </p:cNvGrpSpPr>
          <p:nvPr userDrawn="1"/>
        </p:nvGrpSpPr>
        <p:grpSpPr bwMode="auto">
          <a:xfrm>
            <a:off x="115888" y="-19050"/>
            <a:ext cx="411162" cy="6889750"/>
            <a:chOff x="73" y="-12"/>
            <a:chExt cx="259" cy="4340"/>
          </a:xfrm>
        </p:grpSpPr>
        <p:sp>
          <p:nvSpPr>
            <p:cNvPr id="10" name="Line 52"/>
            <p:cNvSpPr>
              <a:spLocks noChangeShapeType="1"/>
            </p:cNvSpPr>
            <p:nvPr userDrawn="1"/>
          </p:nvSpPr>
          <p:spPr bwMode="auto">
            <a:xfrm rot="286749" flipH="1">
              <a:off x="315" y="-12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Line 53"/>
            <p:cNvSpPr>
              <a:spLocks noChangeShapeType="1"/>
            </p:cNvSpPr>
            <p:nvPr userDrawn="1"/>
          </p:nvSpPr>
          <p:spPr bwMode="auto">
            <a:xfrm rot="286749" flipH="1">
              <a:off x="233" y="-12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Line 54"/>
            <p:cNvSpPr>
              <a:spLocks noChangeShapeType="1"/>
            </p:cNvSpPr>
            <p:nvPr userDrawn="1"/>
          </p:nvSpPr>
          <p:spPr bwMode="auto">
            <a:xfrm rot="286749" flipH="1">
              <a:off x="273" y="-11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Line 55"/>
            <p:cNvSpPr>
              <a:spLocks noChangeShapeType="1"/>
            </p:cNvSpPr>
            <p:nvPr userDrawn="1"/>
          </p:nvSpPr>
          <p:spPr bwMode="auto">
            <a:xfrm rot="286749" flipH="1">
              <a:off x="193" y="-11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Line 56"/>
            <p:cNvSpPr>
              <a:spLocks noChangeShapeType="1"/>
            </p:cNvSpPr>
            <p:nvPr userDrawn="1"/>
          </p:nvSpPr>
          <p:spPr bwMode="auto">
            <a:xfrm rot="286749" flipH="1">
              <a:off x="111" y="-11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Line 57"/>
            <p:cNvSpPr>
              <a:spLocks noChangeShapeType="1"/>
            </p:cNvSpPr>
            <p:nvPr userDrawn="1"/>
          </p:nvSpPr>
          <p:spPr bwMode="auto">
            <a:xfrm rot="286749" flipH="1">
              <a:off x="151" y="-12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Line 58"/>
            <p:cNvSpPr>
              <a:spLocks noChangeShapeType="1"/>
            </p:cNvSpPr>
            <p:nvPr userDrawn="1"/>
          </p:nvSpPr>
          <p:spPr bwMode="auto">
            <a:xfrm rot="286749" flipH="1">
              <a:off x="73" y="-12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7" name="Picture 20" descr="Flagship-logo_RGB_smal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6335713"/>
            <a:ext cx="13350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6419850"/>
            <a:ext cx="13303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0" descr="Wi_Horizontal_COLOU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526213"/>
            <a:ext cx="14843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303338" y="4113213"/>
            <a:ext cx="7348537" cy="960437"/>
          </a:xfrm>
        </p:spPr>
        <p:txBody>
          <a:bodyPr tIns="45720" bIns="45720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33"/>
          <p:cNvSpPr>
            <a:spLocks noGrp="1" noChangeArrowheads="1"/>
          </p:cNvSpPr>
          <p:nvPr>
            <p:ph type="ftr" sz="quarter" idx="10"/>
          </p:nvPr>
        </p:nvSpPr>
        <p:spPr/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en-AU">
                <a:solidFill>
                  <a:srgbClr val="000000"/>
                </a:solidFill>
              </a:rPr>
              <a:t>Insert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4481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505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550" y="6400800"/>
            <a:ext cx="965200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6286500"/>
            <a:ext cx="6096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019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019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324600" y="6019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D997F02-1451-4982-B3DE-FECC02E627C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9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B56CD6-7F1A-448C-BFFF-BD56D888264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355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82B80C-7D40-4A92-BA5E-E8D24DCE2F4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832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05050"/>
            <a:ext cx="39243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305050"/>
            <a:ext cx="39243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DFFDE6-B287-4A62-823C-9B10FFBA321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49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612793-1F87-4DDB-9788-6175718188E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2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095F15-A1C8-4065-BB68-970806638BB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813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C9BB42-9744-4769-9B3E-62A866946291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430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2C7E58-AF8D-4CA5-B21B-0A052BC0B04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087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01898-7A85-4648-8798-4C3625907E3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196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9E5C03-66F5-4C31-B53C-39642AF0576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86321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150" y="1295400"/>
            <a:ext cx="2000250" cy="466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295400"/>
            <a:ext cx="5848350" cy="466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3F5106-B44E-4C80-AA24-A042BDC51AD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602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9"/>
          <p:cNvSpPr>
            <a:spLocks noChangeArrowheads="1"/>
          </p:cNvSpPr>
          <p:nvPr userDrawn="1"/>
        </p:nvSpPr>
        <p:spPr bwMode="auto">
          <a:xfrm>
            <a:off x="431800" y="6080125"/>
            <a:ext cx="20161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00" tIns="44450" rIns="88900" bIns="44450">
            <a:spAutoFit/>
          </a:bodyPr>
          <a:lstStyle>
            <a:lvl1pPr defTabSz="885825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85825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85825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85825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85825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8582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000" b="1" smtClean="0">
                <a:solidFill>
                  <a:srgbClr val="FFFFFF"/>
                </a:solidFill>
              </a:rPr>
              <a:t>U.S. Department of the Interior</a:t>
            </a:r>
          </a:p>
          <a:p>
            <a:pPr eaLnBrk="0" hangingPunct="0"/>
            <a:r>
              <a:rPr lang="en-US" altLang="en-US" sz="1000" b="1" smtClean="0">
                <a:solidFill>
                  <a:srgbClr val="FFFFFF"/>
                </a:solidFill>
              </a:rPr>
              <a:t>U.S. Geological Survey</a:t>
            </a:r>
          </a:p>
        </p:txBody>
      </p:sp>
      <p:pic>
        <p:nvPicPr>
          <p:cNvPr id="5" name="Picture 1044" descr="Geog banner HR for PPT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92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45" descr="VisID for Geography PPT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3500"/>
            <a:ext cx="209232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81000" y="2286000"/>
            <a:ext cx="8305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445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86200"/>
            <a:ext cx="8305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2780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0524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095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364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08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305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24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44640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0691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382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23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152400"/>
            <a:ext cx="20764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0769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320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371600"/>
            <a:ext cx="40767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767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662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81000" y="1371600"/>
            <a:ext cx="8305800" cy="4495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91043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34" name="Picture 14" descr="DugaldRiverCrop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3" y="-69850"/>
            <a:ext cx="8388350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523" name="Group 2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22" name="Rectangle 18"/>
            <p:cNvSpPr>
              <a:spLocks noChangeArrowheads="1"/>
            </p:cNvSpPr>
            <p:nvPr userDrawn="1"/>
          </p:nvSpPr>
          <p:spPr bwMode="auto">
            <a:xfrm>
              <a:off x="474" y="2397"/>
              <a:ext cx="5286" cy="861"/>
            </a:xfrm>
            <a:prstGeom prst="rect">
              <a:avLst/>
            </a:prstGeom>
            <a:solidFill>
              <a:srgbClr val="E2E3E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23" name="Rectangle 27"/>
            <p:cNvSpPr>
              <a:spLocks noChangeArrowheads="1"/>
            </p:cNvSpPr>
            <p:nvPr userDrawn="1"/>
          </p:nvSpPr>
          <p:spPr bwMode="auto">
            <a:xfrm>
              <a:off x="472" y="3258"/>
              <a:ext cx="5288" cy="15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pic>
          <p:nvPicPr>
            <p:cNvPr id="107526" name="Picture 23" descr="flagships_ppt_title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" t="2022" b="943"/>
            <a:stretch>
              <a:fillRect/>
            </a:stretch>
          </p:blipFill>
          <p:spPr bwMode="auto">
            <a:xfrm>
              <a:off x="0" y="0"/>
              <a:ext cx="88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 Box 47"/>
          <p:cNvSpPr txBox="1">
            <a:spLocks noChangeArrowheads="1"/>
          </p:cNvSpPr>
          <p:nvPr/>
        </p:nvSpPr>
        <p:spPr bwMode="auto">
          <a:xfrm>
            <a:off x="1238250" y="5480050"/>
            <a:ext cx="7189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AU" sz="1200" b="1" dirty="0">
                <a:solidFill>
                  <a:srgbClr val="0099CC"/>
                </a:solidFill>
                <a:latin typeface="Arial" charset="0"/>
              </a:rPr>
              <a:t>A water information R &amp; D alliance between the Bureau of Meteorology and </a:t>
            </a:r>
            <a:br>
              <a:rPr lang="en-AU" sz="1200" b="1" dirty="0">
                <a:solidFill>
                  <a:srgbClr val="0099CC"/>
                </a:solidFill>
                <a:latin typeface="Arial" charset="0"/>
              </a:rPr>
            </a:br>
            <a:r>
              <a:rPr lang="en-AU" sz="1200" b="1" dirty="0">
                <a:solidFill>
                  <a:srgbClr val="0099CC"/>
                </a:solidFill>
                <a:latin typeface="Arial" charset="0"/>
              </a:rPr>
              <a:t>CSIRO’s Water for a Healthy Country Flagship</a:t>
            </a:r>
          </a:p>
        </p:txBody>
      </p:sp>
      <p:pic>
        <p:nvPicPr>
          <p:cNvPr id="107528" name="Picture 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6007100"/>
            <a:ext cx="177641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6019800"/>
            <a:ext cx="2274888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50" descr="Wi_Horizontal_COLOU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6170613"/>
            <a:ext cx="26701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31" name="Rectangle 8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mtClean="0"/>
            </a:lvl1pPr>
          </a:lstStyle>
          <a:p>
            <a:pPr lvl="0"/>
            <a:r>
              <a:rPr lang="en-AU" altLang="en-US" noProof="0" smtClean="0"/>
              <a:t>Click to edit Master title style</a:t>
            </a:r>
          </a:p>
        </p:txBody>
      </p:sp>
      <p:sp>
        <p:nvSpPr>
          <p:cNvPr id="107532" name="Rectangle 3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mtClean="0"/>
            </a:lvl1pPr>
          </a:lstStyle>
          <a:p>
            <a:pPr lvl="0"/>
            <a:r>
              <a:rPr lang="en-AU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95305745"/>
      </p:ext>
    </p:extLst>
  </p:cSld>
  <p:clrMapOvr>
    <a:masterClrMapping/>
  </p:clrMapOvr>
  <p:transition/>
  <p:hf sldNum="0"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303338" y="4113213"/>
            <a:ext cx="7348537" cy="960437"/>
          </a:xfrm>
        </p:spPr>
        <p:txBody>
          <a:bodyPr tIns="45720" bIns="45720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1104900" y="6588125"/>
            <a:ext cx="4368800" cy="2698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en-AU">
                <a:solidFill>
                  <a:srgbClr val="000000"/>
                </a:solidFill>
              </a:rPr>
              <a:t>Insert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503336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6"/>
          <p:cNvGrpSpPr>
            <a:grpSpLocks/>
          </p:cNvGrpSpPr>
          <p:nvPr userDrawn="1"/>
        </p:nvGrpSpPr>
        <p:grpSpPr bwMode="auto">
          <a:xfrm>
            <a:off x="596900" y="0"/>
            <a:ext cx="8547100" cy="1138238"/>
            <a:chOff x="376" y="0"/>
            <a:chExt cx="5384" cy="717"/>
          </a:xfrm>
        </p:grpSpPr>
        <p:sp>
          <p:nvSpPr>
            <p:cNvPr id="4" name="Rectangle 13"/>
            <p:cNvSpPr>
              <a:spLocks noChangeArrowheads="1"/>
            </p:cNvSpPr>
            <p:nvPr/>
          </p:nvSpPr>
          <p:spPr bwMode="auto">
            <a:xfrm>
              <a:off x="376" y="650"/>
              <a:ext cx="5384" cy="6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384" y="0"/>
              <a:ext cx="5376" cy="650"/>
            </a:xfrm>
            <a:prstGeom prst="rect">
              <a:avLst/>
            </a:prstGeom>
            <a:solidFill>
              <a:srgbClr val="E2E3E4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6" name="Group 47"/>
          <p:cNvGrpSpPr>
            <a:grpSpLocks/>
          </p:cNvGrpSpPr>
          <p:nvPr userDrawn="1"/>
        </p:nvGrpSpPr>
        <p:grpSpPr bwMode="auto">
          <a:xfrm>
            <a:off x="-7938" y="0"/>
            <a:ext cx="822326" cy="6858000"/>
            <a:chOff x="-5" y="0"/>
            <a:chExt cx="518" cy="4320"/>
          </a:xfrm>
        </p:grpSpPr>
        <p:sp>
          <p:nvSpPr>
            <p:cNvPr id="7" name="Freeform 45"/>
            <p:cNvSpPr>
              <a:spLocks/>
            </p:cNvSpPr>
            <p:nvPr userDrawn="1"/>
          </p:nvSpPr>
          <p:spPr bwMode="auto">
            <a:xfrm>
              <a:off x="-5" y="649"/>
              <a:ext cx="460" cy="367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60" y="0"/>
                </a:cxn>
                <a:cxn ang="0">
                  <a:pos x="140" y="3669"/>
                </a:cxn>
                <a:cxn ang="0">
                  <a:pos x="3" y="3669"/>
                </a:cxn>
                <a:cxn ang="0">
                  <a:pos x="0" y="0"/>
                </a:cxn>
              </a:cxnLst>
              <a:rect l="0" t="0" r="r" b="b"/>
              <a:pathLst>
                <a:path w="460" h="3669">
                  <a:moveTo>
                    <a:pt x="0" y="0"/>
                  </a:moveTo>
                  <a:lnTo>
                    <a:pt x="460" y="0"/>
                  </a:lnTo>
                  <a:lnTo>
                    <a:pt x="140" y="3669"/>
                  </a:lnTo>
                  <a:lnTo>
                    <a:pt x="3" y="36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Freeform 44"/>
            <p:cNvSpPr>
              <a:spLocks/>
            </p:cNvSpPr>
            <p:nvPr userDrawn="1"/>
          </p:nvSpPr>
          <p:spPr bwMode="auto">
            <a:xfrm>
              <a:off x="-3" y="0"/>
              <a:ext cx="516" cy="6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16" y="0"/>
                </a:cxn>
                <a:cxn ang="0">
                  <a:pos x="459" y="651"/>
                </a:cxn>
                <a:cxn ang="0">
                  <a:pos x="0" y="650"/>
                </a:cxn>
                <a:cxn ang="0">
                  <a:pos x="0" y="0"/>
                </a:cxn>
              </a:cxnLst>
              <a:rect l="0" t="0" r="r" b="b"/>
              <a:pathLst>
                <a:path w="516" h="651">
                  <a:moveTo>
                    <a:pt x="0" y="0"/>
                  </a:moveTo>
                  <a:lnTo>
                    <a:pt x="516" y="0"/>
                  </a:lnTo>
                  <a:lnTo>
                    <a:pt x="459" y="651"/>
                  </a:lnTo>
                  <a:lnTo>
                    <a:pt x="0" y="6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A634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9" name="Group 51"/>
          <p:cNvGrpSpPr>
            <a:grpSpLocks/>
          </p:cNvGrpSpPr>
          <p:nvPr userDrawn="1"/>
        </p:nvGrpSpPr>
        <p:grpSpPr bwMode="auto">
          <a:xfrm>
            <a:off x="115888" y="-19050"/>
            <a:ext cx="411162" cy="6889750"/>
            <a:chOff x="73" y="-12"/>
            <a:chExt cx="259" cy="4340"/>
          </a:xfrm>
        </p:grpSpPr>
        <p:sp>
          <p:nvSpPr>
            <p:cNvPr id="10" name="Line 52"/>
            <p:cNvSpPr>
              <a:spLocks noChangeShapeType="1"/>
            </p:cNvSpPr>
            <p:nvPr userDrawn="1"/>
          </p:nvSpPr>
          <p:spPr bwMode="auto">
            <a:xfrm rot="286749" flipH="1">
              <a:off x="315" y="-12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1" name="Line 53"/>
            <p:cNvSpPr>
              <a:spLocks noChangeShapeType="1"/>
            </p:cNvSpPr>
            <p:nvPr userDrawn="1"/>
          </p:nvSpPr>
          <p:spPr bwMode="auto">
            <a:xfrm rot="286749" flipH="1">
              <a:off x="233" y="-12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2" name="Line 54"/>
            <p:cNvSpPr>
              <a:spLocks noChangeShapeType="1"/>
            </p:cNvSpPr>
            <p:nvPr userDrawn="1"/>
          </p:nvSpPr>
          <p:spPr bwMode="auto">
            <a:xfrm rot="286749" flipH="1">
              <a:off x="273" y="-11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3" name="Line 55"/>
            <p:cNvSpPr>
              <a:spLocks noChangeShapeType="1"/>
            </p:cNvSpPr>
            <p:nvPr userDrawn="1"/>
          </p:nvSpPr>
          <p:spPr bwMode="auto">
            <a:xfrm rot="286749" flipH="1">
              <a:off x="193" y="-11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4" name="Line 56"/>
            <p:cNvSpPr>
              <a:spLocks noChangeShapeType="1"/>
            </p:cNvSpPr>
            <p:nvPr userDrawn="1"/>
          </p:nvSpPr>
          <p:spPr bwMode="auto">
            <a:xfrm rot="286749" flipH="1">
              <a:off x="111" y="-11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" name="Line 57"/>
            <p:cNvSpPr>
              <a:spLocks noChangeShapeType="1"/>
            </p:cNvSpPr>
            <p:nvPr userDrawn="1"/>
          </p:nvSpPr>
          <p:spPr bwMode="auto">
            <a:xfrm rot="286749" flipH="1">
              <a:off x="151" y="-12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6" name="Line 58"/>
            <p:cNvSpPr>
              <a:spLocks noChangeShapeType="1"/>
            </p:cNvSpPr>
            <p:nvPr userDrawn="1"/>
          </p:nvSpPr>
          <p:spPr bwMode="auto">
            <a:xfrm rot="286749" flipH="1">
              <a:off x="73" y="-12"/>
              <a:ext cx="17" cy="4339"/>
            </a:xfrm>
            <a:prstGeom prst="line">
              <a:avLst/>
            </a:prstGeom>
            <a:noFill/>
            <a:ln w="63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AU" sz="1800">
                <a:solidFill>
                  <a:srgbClr val="000000"/>
                </a:solidFill>
                <a:latin typeface="Arial" charset="0"/>
              </a:endParaRPr>
            </a:p>
          </p:txBody>
        </p:sp>
      </p:grpSp>
      <p:pic>
        <p:nvPicPr>
          <p:cNvPr id="17" name="Picture 20" descr="Flagship-logo_RGB_small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6335713"/>
            <a:ext cx="1335088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63" y="6419850"/>
            <a:ext cx="13303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0" descr="Wi_Horizontal_COLOUR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526213"/>
            <a:ext cx="14843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1303338" y="4113213"/>
            <a:ext cx="7348537" cy="960437"/>
          </a:xfrm>
        </p:spPr>
        <p:txBody>
          <a:bodyPr tIns="45720" bIns="45720"/>
          <a:lstStyle>
            <a:lvl1pPr>
              <a:defRPr sz="2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Rectangle 33"/>
          <p:cNvSpPr>
            <a:spLocks noGrp="1" noChangeArrowheads="1"/>
          </p:cNvSpPr>
          <p:nvPr>
            <p:ph type="ftr" sz="quarter" idx="10"/>
          </p:nvPr>
        </p:nvSpPr>
        <p:spPr/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>
              <a:defRPr sz="800">
                <a:latin typeface="Arial" charset="0"/>
              </a:defRPr>
            </a:lvl1pPr>
          </a:lstStyle>
          <a:p>
            <a:pPr>
              <a:defRPr/>
            </a:pPr>
            <a:r>
              <a:rPr lang="en-AU">
                <a:solidFill>
                  <a:srgbClr val="000000"/>
                </a:solidFill>
              </a:rPr>
              <a:t>Insert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370734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078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086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9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20355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683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5471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646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86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0124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8467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5488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2119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04813" y="6083300"/>
            <a:ext cx="2016125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8900" tIns="44450" rIns="88900" bIns="44450">
            <a:spAutoFit/>
          </a:bodyPr>
          <a:lstStyle/>
          <a:p>
            <a:pPr defTabSz="8858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FFFFFF"/>
                </a:solidFill>
                <a:latin typeface="Arial" pitchFamily="-107" charset="0"/>
              </a:rPr>
              <a:t>U.S. Department of the Interior</a:t>
            </a:r>
          </a:p>
          <a:p>
            <a:pPr defTabSz="88582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rgbClr val="FFFFFF"/>
                </a:solidFill>
                <a:latin typeface="Arial" pitchFamily="-107" charset="0"/>
              </a:rPr>
              <a:t>U.S. Geological Survey</a:t>
            </a:r>
          </a:p>
        </p:txBody>
      </p:sp>
      <p:pic>
        <p:nvPicPr>
          <p:cNvPr id="3" name="Picture 5" descr="ident_4_onscreen_png"/>
          <p:cNvPicPr>
            <a:picLocks noChangeAspect="1" noChangeArrowheads="1"/>
          </p:cNvPicPr>
          <p:nvPr/>
        </p:nvPicPr>
        <p:blipFill>
          <a:blip r:embed="rId3" cstate="print">
            <a:lum bright="100000"/>
          </a:blip>
          <a:srcRect/>
          <a:stretch>
            <a:fillRect/>
          </a:stretch>
        </p:blipFill>
        <p:spPr bwMode="black">
          <a:xfrm>
            <a:off x="457200" y="461963"/>
            <a:ext cx="20574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4439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7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038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0149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3716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0767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726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593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1436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5249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61388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3643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574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0350" y="152400"/>
            <a:ext cx="207645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152400"/>
            <a:ext cx="607695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8219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83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755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2286000"/>
            <a:ext cx="8305800" cy="1143000"/>
          </a:xfrm>
        </p:spPr>
        <p:txBody>
          <a:bodyPr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altLang="en-US" smtClean="0"/>
              <a:t>Click to edit Master title style</a:t>
            </a:r>
            <a:endParaRPr lang="en-US" altLang="en-US" dirty="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886200"/>
            <a:ext cx="7010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en-US" smtClean="0"/>
              <a:t>Click to edit Master subtitle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841263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682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089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17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420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846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801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294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130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96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798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25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3309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1032" descr="usgslarge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025"/>
            <a:ext cx="1901825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036" descr="nasa_3_c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88" y="268288"/>
            <a:ext cx="915987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037" descr="Back to NASA Homepage.">
            <a:hlinkClick r:id="rId4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913" y="382588"/>
            <a:ext cx="5364162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038" descr="meti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35700"/>
            <a:ext cx="1792288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039" descr="silc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242050"/>
            <a:ext cx="1344613" cy="61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5501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3521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73928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872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317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983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6896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5710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65707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70317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991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12800"/>
            <a:ext cx="1943100" cy="528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12800"/>
            <a:ext cx="5676900" cy="528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6875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D2533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Clr>
                <a:schemeClr val="tx1"/>
              </a:buClr>
              <a:defRPr baseline="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baseline="0">
                <a:solidFill>
                  <a:schemeClr val="accent1"/>
                </a:solidFill>
              </a:defRPr>
            </a:lvl2pPr>
            <a:lvl3pPr>
              <a:buClr>
                <a:schemeClr val="accent2"/>
              </a:buClr>
              <a:defRPr baseline="0">
                <a:solidFill>
                  <a:schemeClr val="accent2"/>
                </a:solidFill>
              </a:defRPr>
            </a:lvl3pPr>
            <a:lvl4pPr>
              <a:buClr>
                <a:schemeClr val="accent3"/>
              </a:buClr>
              <a:defRPr baseline="0">
                <a:solidFill>
                  <a:schemeClr val="accent3"/>
                </a:solidFill>
              </a:defRPr>
            </a:lvl4pPr>
            <a:lvl5pPr>
              <a:buClr>
                <a:schemeClr val="accent4"/>
              </a:buClr>
              <a:defRPr baseline="0"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Box 15"/>
          <p:cNvSpPr txBox="1"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0" hangingPunct="0">
              <a:defRPr/>
            </a:pPr>
            <a:endParaRPr lang="en-US" sz="1000" dirty="0">
              <a:solidFill>
                <a:srgbClr val="FFFFFF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7543800" y="6400799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28600" rIns="228600" anchor="ctr" anchorCtr="0">
            <a:noAutofit/>
          </a:bodyPr>
          <a:lstStyle/>
          <a:p>
            <a:pPr algn="r" eaLnBrk="0" hangingPunct="0">
              <a:defRPr/>
            </a:pPr>
            <a:r>
              <a:rPr lang="en-US" sz="1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NASADEM | </a:t>
            </a:r>
            <a:fld id="{271EACF4-BDC2-4E6A-8158-2001A37DC42C}" type="slidenum">
              <a:rPr lang="en-US" sz="100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pPr algn="r" eaLnBrk="0" hangingPunct="0">
                <a:defRPr/>
              </a:pPr>
              <a:t>‹#›</a:t>
            </a:fld>
            <a:endParaRPr lang="en-US" sz="1000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677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2812"/>
            <a:ext cx="4267200" cy="5487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2812"/>
            <a:ext cx="4267200" cy="54879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0" hangingPunct="0">
              <a:defRPr/>
            </a:pPr>
            <a:endParaRPr lang="en-US" sz="1000" dirty="0">
              <a:solidFill>
                <a:srgbClr val="FFFFFF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 userDrawn="1"/>
        </p:nvSpPr>
        <p:spPr bwMode="auto">
          <a:xfrm>
            <a:off x="7543800" y="6400799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28600" rIns="228600" anchor="ctr" anchorCtr="0">
            <a:noAutofit/>
          </a:bodyPr>
          <a:lstStyle/>
          <a:p>
            <a:pPr algn="r" eaLnBrk="0" hangingPunct="0">
              <a:defRPr/>
            </a:pPr>
            <a:r>
              <a:rPr lang="en-US" sz="1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NASADEM | </a:t>
            </a:r>
            <a:fld id="{271EACF4-BDC2-4E6A-8158-2001A37DC42C}" type="slidenum">
              <a:rPr lang="en-US" sz="100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pPr algn="r" eaLnBrk="0" hangingPunct="0">
                <a:defRPr/>
              </a:pPr>
              <a:t>‹#›</a:t>
            </a:fld>
            <a:endParaRPr lang="en-US" sz="1000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905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Box 15"/>
          <p:cNvSpPr txBox="1"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0" hangingPunct="0">
              <a:defRPr/>
            </a:pPr>
            <a:endParaRPr lang="en-US" sz="1000" dirty="0">
              <a:solidFill>
                <a:srgbClr val="FFFFFF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 userDrawn="1"/>
        </p:nvSpPr>
        <p:spPr bwMode="auto">
          <a:xfrm>
            <a:off x="7543800" y="6400799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28600" rIns="228600" anchor="ctr" anchorCtr="0">
            <a:noAutofit/>
          </a:bodyPr>
          <a:lstStyle/>
          <a:p>
            <a:pPr algn="r" eaLnBrk="0" hangingPunct="0">
              <a:defRPr/>
            </a:pPr>
            <a:r>
              <a:rPr lang="en-US" sz="1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NASADEM | </a:t>
            </a:r>
            <a:fld id="{271EACF4-BDC2-4E6A-8158-2001A37DC42C}" type="slidenum">
              <a:rPr lang="en-US" sz="100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pPr algn="r" eaLnBrk="0" hangingPunct="0">
                <a:defRPr/>
              </a:pPr>
              <a:t>‹#›</a:t>
            </a:fld>
            <a:endParaRPr lang="en-US" sz="1000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34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5"/>
          <p:cNvSpPr txBox="1"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0" hangingPunct="0">
              <a:defRPr/>
            </a:pPr>
            <a:endParaRPr lang="en-US" sz="1000" dirty="0">
              <a:solidFill>
                <a:srgbClr val="FFFFFF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 userDrawn="1"/>
        </p:nvSpPr>
        <p:spPr bwMode="auto">
          <a:xfrm>
            <a:off x="7543800" y="6400799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28600" rIns="228600" anchor="ctr" anchorCtr="0">
            <a:noAutofit/>
          </a:bodyPr>
          <a:lstStyle/>
          <a:p>
            <a:pPr algn="r" eaLnBrk="0" hangingPunct="0">
              <a:defRPr/>
            </a:pPr>
            <a:r>
              <a:rPr lang="en-US" sz="1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NASADEM | </a:t>
            </a:r>
            <a:fld id="{271EACF4-BDC2-4E6A-8158-2001A37DC42C}" type="slidenum">
              <a:rPr lang="en-US" sz="100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pPr algn="r" eaLnBrk="0" hangingPunct="0">
                <a:defRPr/>
              </a:pPr>
              <a:t>‹#›</a:t>
            </a:fld>
            <a:endParaRPr lang="en-US" sz="1000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668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148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none" baseline="0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43200"/>
            <a:ext cx="7772400" cy="1371600"/>
          </a:xfrm>
        </p:spPr>
        <p:txBody>
          <a:bodyPr anchor="b"/>
          <a:lstStyle>
            <a:lvl1pPr marL="0" indent="0">
              <a:buNone/>
              <a:defRPr sz="28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Box 15"/>
          <p:cNvSpPr txBox="1"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0" hangingPunct="0">
              <a:defRPr/>
            </a:pPr>
            <a:endParaRPr lang="en-US" sz="1000" dirty="0">
              <a:solidFill>
                <a:srgbClr val="FFFFFF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7543800" y="6400799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28600" rIns="228600" anchor="ctr" anchorCtr="0">
            <a:noAutofit/>
          </a:bodyPr>
          <a:lstStyle/>
          <a:p>
            <a:pPr algn="r" eaLnBrk="0" hangingPunct="0">
              <a:defRPr/>
            </a:pPr>
            <a:r>
              <a:rPr lang="en-US" sz="1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NASADEM | </a:t>
            </a:r>
            <a:fld id="{271EACF4-BDC2-4E6A-8158-2001A37DC42C}" type="slidenum">
              <a:rPr lang="en-US" sz="100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pPr algn="r" eaLnBrk="0" hangingPunct="0">
                <a:defRPr/>
              </a:pPr>
              <a:t>‹#›</a:t>
            </a:fld>
            <a:endParaRPr lang="en-US" sz="1000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99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5813"/>
            <a:ext cx="7772400" cy="1371600"/>
          </a:xfrm>
        </p:spPr>
        <p:txBody>
          <a:bodyPr>
            <a:normAutofit/>
          </a:bodyPr>
          <a:lstStyle>
            <a:lvl1pPr>
              <a:defRPr sz="3200" b="1" cap="none" baseline="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828800"/>
          </a:xfrm>
        </p:spPr>
        <p:txBody>
          <a:bodyPr/>
          <a:lstStyle>
            <a:lvl1pPr marL="0" indent="0" algn="ctr">
              <a:buFontTx/>
              <a:buNone/>
              <a:defRPr sz="28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 Box 15"/>
          <p:cNvSpPr txBox="1"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0" hangingPunct="0">
              <a:defRPr/>
            </a:pPr>
            <a:endParaRPr lang="en-US" sz="1000" dirty="0">
              <a:solidFill>
                <a:srgbClr val="FFFFFF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7543800" y="6400799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Ins="182880" anchor="ctr" anchorCtr="0">
            <a:noAutofit/>
          </a:bodyPr>
          <a:lstStyle/>
          <a:p>
            <a:pPr algn="r" eaLnBrk="0" hangingPunct="0">
              <a:defRPr/>
            </a:pPr>
            <a:endParaRPr lang="en-US" sz="1000" dirty="0">
              <a:solidFill>
                <a:srgbClr val="FFFFFF">
                  <a:lumMod val="50000"/>
                </a:srgb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63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8.png"/><Relationship Id="rId18" Type="http://schemas.openxmlformats.org/officeDocument/2006/relationships/image" Target="../media/image22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0.xml"/><Relationship Id="rId17" Type="http://schemas.openxmlformats.org/officeDocument/2006/relationships/hyperlink" Target="http://www.nasa.gov/" TargetMode="Externa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19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2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2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8188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endParaRPr lang="en-US" altLang="en-US"/>
          </a:p>
        </p:txBody>
      </p:sp>
      <p:pic>
        <p:nvPicPr>
          <p:cNvPr id="1052" name="Picture 28" descr="dark_blue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33" b="26343"/>
          <a:stretch>
            <a:fillRect/>
          </a:stretch>
        </p:blipFill>
        <p:spPr bwMode="auto">
          <a:xfrm>
            <a:off x="152400" y="6248400"/>
            <a:ext cx="1516063" cy="457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3600" i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12800"/>
            <a:ext cx="77724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pic>
        <p:nvPicPr>
          <p:cNvPr id="1033" name="Picture 9" descr="meti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351588"/>
            <a:ext cx="1335088" cy="46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ilc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025" y="6354763"/>
            <a:ext cx="1066800" cy="48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usgslarge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0013"/>
            <a:ext cx="15240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nasa_3_c"/>
          <p:cNvPicPr>
            <a:picLocks noChangeAspect="1" noChangeArrowheads="1"/>
          </p:cNvPicPr>
          <p:nvPr userDrawn="1"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63" y="55563"/>
            <a:ext cx="779462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Back to NASA Homepage.">
            <a:hlinkClick r:id="rId17"/>
          </p:cNvPr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68263"/>
            <a:ext cx="5262562" cy="60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00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800" b="1" kern="1200">
          <a:solidFill>
            <a:srgbClr val="00006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Times New Roman" panose="02020603050405020304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Times New Roman" panose="02020603050405020304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Times New Roman" panose="02020603050405020304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Times New Roman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Times New Roman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Times New Roman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Times New Roman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rgbClr val="000066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 b="1" kern="1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85000"/>
        </a:lnSpc>
        <a:spcBef>
          <a:spcPct val="15000"/>
        </a:spcBef>
        <a:spcAft>
          <a:spcPct val="15000"/>
        </a:spcAft>
        <a:buFont typeface="Times New Roman" panose="02020603050405020304" pitchFamily="18" charset="0"/>
        <a:buChar char="–"/>
        <a:defRPr sz="2000" b="1" kern="1200">
          <a:solidFill>
            <a:srgbClr val="000066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b="1" kern="1200">
          <a:solidFill>
            <a:srgbClr val="000066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 kern="1200">
          <a:solidFill>
            <a:srgbClr val="000066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7013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12812"/>
            <a:ext cx="8686800" cy="548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" name="Text Box 15"/>
          <p:cNvSpPr txBox="1"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0" hangingPunct="0">
              <a:defRPr/>
            </a:pPr>
            <a:endParaRPr lang="en-US" sz="1000" dirty="0">
              <a:solidFill>
                <a:srgbClr val="FFFFFF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 userDrawn="1"/>
        </p:nvSpPr>
        <p:spPr bwMode="auto">
          <a:xfrm>
            <a:off x="7543800" y="6400799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228600" rIns="228600" anchor="ctr" anchorCtr="0">
            <a:noAutofit/>
          </a:bodyPr>
          <a:lstStyle/>
          <a:p>
            <a:pPr algn="r" eaLnBrk="0" hangingPunct="0">
              <a:defRPr/>
            </a:pPr>
            <a:r>
              <a:rPr lang="en-US" sz="1000" dirty="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t>NASADEM | </a:t>
            </a:r>
            <a:fld id="{271EACF4-BDC2-4E6A-8158-2001A37DC42C}" type="slidenum">
              <a:rPr lang="en-US" sz="1000" smtClean="0">
                <a:solidFill>
                  <a:srgbClr val="000000">
                    <a:lumMod val="50000"/>
                    <a:lumOff val="50000"/>
                  </a:srgbClr>
                </a:solidFill>
                <a:latin typeface="Calibri"/>
              </a:rPr>
              <a:pPr algn="r" eaLnBrk="0" hangingPunct="0">
                <a:defRPr/>
              </a:pPr>
              <a:t>‹#›</a:t>
            </a:fld>
            <a:endParaRPr lang="en-US" sz="1000" dirty="0">
              <a:solidFill>
                <a:srgbClr val="000000">
                  <a:lumMod val="50000"/>
                  <a:lumOff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05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0" baseline="0">
          <a:solidFill>
            <a:srgbClr val="D2533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D66205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D66205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D66205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D66205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rgbClr val="D66205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rgbClr val="D66205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rgbClr val="D66205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rgbClr val="D66205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–"/>
        <a:defRPr sz="2000" baseline="0">
          <a:solidFill>
            <a:schemeClr val="accent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Calibri" panose="020F0502020204030204" pitchFamily="34" charset="0"/>
        <a:buChar char="»"/>
        <a:defRPr baseline="0">
          <a:solidFill>
            <a:schemeClr val="accent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3"/>
        </a:buClr>
        <a:buFont typeface="Calibri" panose="020F0502020204030204" pitchFamily="34" charset="0"/>
        <a:buChar char="•"/>
        <a:defRPr sz="1600" baseline="0">
          <a:solidFill>
            <a:schemeClr val="accent3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4"/>
        </a:buClr>
        <a:buChar char="»"/>
        <a:defRPr sz="1600" baseline="0">
          <a:solidFill>
            <a:schemeClr val="accent4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3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2200" y="1384300"/>
            <a:ext cx="7364413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03313" y="82550"/>
            <a:ext cx="74295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5352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42925" indent="-1809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2pPr>
      <a:lvl3pPr marL="904875" indent="-18256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262063" indent="-1778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1624013" indent="-182563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0812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5384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29956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4528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3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2200" y="1384300"/>
            <a:ext cx="7364413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03313" y="82550"/>
            <a:ext cx="74295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795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42925" indent="-1809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2pPr>
      <a:lvl3pPr marL="904875" indent="-18256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262063" indent="-1778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1624013" indent="-182563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0812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5384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29956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4528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2305050"/>
            <a:ext cx="8001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096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rajan Pro" charset="0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0960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rajan Pro" charset="0"/>
                <a:ea typeface="+mn-ea"/>
                <a:cs typeface="+mn-cs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0960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rajan Pro" charset="0"/>
              </a:defRPr>
            </a:lvl1pPr>
          </a:lstStyle>
          <a:p>
            <a:pPr eaLnBrk="0" hangingPunct="0"/>
            <a:fld id="{49FF9D35-8A7F-4A8D-B631-C158AFA581FE}" type="slidenum">
              <a:rPr lang="en-US" altLang="en-US" smtClean="0">
                <a:solidFill>
                  <a:srgbClr val="FFFFFF"/>
                </a:solidFill>
                <a:ea typeface="MS PGothic" panose="020B0600070205080204" pitchFamily="34" charset="-128"/>
              </a:rPr>
              <a:pPr eaLnBrk="0" hangingPunct="0"/>
              <a:t>‹#›</a:t>
            </a:fld>
            <a:endParaRPr lang="en-US" altLang="en-US" smtClean="0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295400"/>
            <a:ext cx="7391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31290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ajan Pro" pitchFamily="-109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ajan Pro" pitchFamily="-109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ajan Pro" pitchFamily="-109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ajan Pro" pitchFamily="-109" charset="0"/>
          <a:ea typeface="MS PGothic" panose="020B0600070205080204" pitchFamily="34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ajan Pro" pitchFamily="-109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ajan Pro" pitchFamily="-109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ajan Pro" pitchFamily="-109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Trajan Pro" pitchFamily="-109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60429"/>
            </a:gs>
            <a:gs pos="50000">
              <a:srgbClr val="180F9B"/>
            </a:gs>
            <a:gs pos="100000">
              <a:srgbClr val="0604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305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371600"/>
            <a:ext cx="8305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First level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8" name="Picture 29" descr="Geog banner HR for PPT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265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30" descr="ident-small_4_onscreen_png"/>
          <p:cNvPicPr>
            <a:picLocks noChangeAspect="1" noChangeArrowheads="1"/>
          </p:cNvPicPr>
          <p:nvPr userDrawn="1"/>
        </p:nvPicPr>
        <p:blipFill>
          <a:blip r:embed="rId1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476250" y="6094413"/>
            <a:ext cx="1143000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72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anose="05000000000000000000" pitchFamily="2" charset="2"/>
        <a:buChar char="§"/>
        <a:defRPr sz="28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anose="05000000000000000000" pitchFamily="2" charset="2"/>
        <a:buChar char="§"/>
        <a:defRPr sz="24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anose="05000000000000000000" pitchFamily="2" charset="2"/>
        <a:buChar char="§"/>
        <a:defRPr sz="20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anose="05000000000000000000" pitchFamily="2" charset="2"/>
        <a:buChar char="§"/>
        <a:defRPr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anose="05000000000000000000" pitchFamily="2" charset="2"/>
        <a:buChar char="§"/>
        <a:defRPr b="1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3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92200" y="1384300"/>
            <a:ext cx="7364413" cy="495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03313" y="82550"/>
            <a:ext cx="74295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6800" rIns="0" bIns="46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911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</p:sldLayoutIdLst>
  <p:transition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accent1"/>
          </a:solidFill>
          <a:latin typeface="+mn-lt"/>
          <a:ea typeface="+mn-ea"/>
          <a:cs typeface="+mn-cs"/>
        </a:defRPr>
      </a:lvl1pPr>
      <a:lvl2pPr marL="542925" indent="-1809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>
          <a:solidFill>
            <a:schemeClr val="tx1"/>
          </a:solidFill>
          <a:latin typeface="+mn-lt"/>
        </a:defRPr>
      </a:lvl2pPr>
      <a:lvl3pPr marL="904875" indent="-182563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262063" indent="-1778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4pPr>
      <a:lvl5pPr marL="1624013" indent="-182563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5pPr>
      <a:lvl6pPr marL="20812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6pPr>
      <a:lvl7pPr marL="25384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7pPr>
      <a:lvl8pPr marL="29956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8pPr>
      <a:lvl9pPr marL="3452813" indent="-182563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anose="02020603050405020304" pitchFamily="18" charset="0"/>
              </a:defRPr>
            </a:lvl1pPr>
          </a:lstStyle>
          <a:p>
            <a:endParaRPr lang="en-US" altLang="en-US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anose="02020603050405020304" pitchFamily="18" charset="0"/>
              </a:defRPr>
            </a:lvl1pPr>
          </a:lstStyle>
          <a:p>
            <a:endParaRPr lang="en-US" altLang="en-US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8188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endParaRPr lang="en-US" altLang="en-US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pic>
        <p:nvPicPr>
          <p:cNvPr id="1046" name="Picture 22" descr="dark_blu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33" b="26343"/>
          <a:stretch>
            <a:fillRect/>
          </a:stretch>
        </p:blipFill>
        <p:spPr bwMode="auto">
          <a:xfrm>
            <a:off x="158750" y="6248400"/>
            <a:ext cx="1516063" cy="457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56315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600" i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35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304800"/>
            <a:ext cx="8305800" cy="842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198563"/>
            <a:ext cx="8305800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28" name="Picture 4" descr="ident-small_4_onscreen_png"/>
          <p:cNvPicPr>
            <a:picLocks noChangeAspect="1" noChangeArrowheads="1"/>
          </p:cNvPicPr>
          <p:nvPr/>
        </p:nvPicPr>
        <p:blipFill>
          <a:blip r:embed="rId15" cstate="print">
            <a:lum bright="100000"/>
          </a:blip>
          <a:srcRect/>
          <a:stretch>
            <a:fillRect/>
          </a:stretch>
        </p:blipFill>
        <p:spPr bwMode="black">
          <a:xfrm>
            <a:off x="457200" y="6107113"/>
            <a:ext cx="11430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7125" name="Line 5"/>
          <p:cNvSpPr>
            <a:spLocks noChangeShapeType="1"/>
          </p:cNvSpPr>
          <p:nvPr/>
        </p:nvSpPr>
        <p:spPr bwMode="auto">
          <a:xfrm>
            <a:off x="457200" y="1014413"/>
            <a:ext cx="8229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Arial" pitchFamily="-107" charset="0"/>
            </a:endParaRPr>
          </a:p>
        </p:txBody>
      </p:sp>
      <p:sp>
        <p:nvSpPr>
          <p:cNvPr id="517126" name="Line 6"/>
          <p:cNvSpPr>
            <a:spLocks noChangeShapeType="1"/>
          </p:cNvSpPr>
          <p:nvPr/>
        </p:nvSpPr>
        <p:spPr bwMode="auto">
          <a:xfrm>
            <a:off x="457200" y="5867400"/>
            <a:ext cx="8229600" cy="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000000"/>
              </a:solidFill>
              <a:latin typeface="Arial" pitchFamily="-107" charset="0"/>
            </a:endParaRPr>
          </a:p>
        </p:txBody>
      </p:sp>
      <p:pic>
        <p:nvPicPr>
          <p:cNvPr id="7" name="Picture 11" descr="ident-small_4_onscreen_png"/>
          <p:cNvPicPr>
            <a:picLocks noChangeAspect="1" noChangeArrowheads="1"/>
          </p:cNvPicPr>
          <p:nvPr/>
        </p:nvPicPr>
        <p:blipFill>
          <a:blip r:embed="rId16" cstate="print">
            <a:biLevel thresh="50000"/>
          </a:blip>
          <a:srcRect/>
          <a:stretch>
            <a:fillRect/>
          </a:stretch>
        </p:blipFill>
        <p:spPr bwMode="black">
          <a:xfrm>
            <a:off x="457200" y="6094413"/>
            <a:ext cx="1143000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010400" y="6096000"/>
            <a:ext cx="17526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en-US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239000" y="6172200"/>
            <a:ext cx="1447800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</a:pPr>
            <a:fld id="{B9E08BDB-7DA8-4432-89A8-C0F53911ED85}" type="slidenum">
              <a:rPr lang="en-US" sz="1200">
                <a:solidFill>
                  <a:srgbClr val="000000"/>
                </a:solidFill>
                <a:latin typeface="Arial"/>
              </a:rPr>
              <a:pPr algn="r" fontAlgn="auto">
                <a:spcBef>
                  <a:spcPct val="50000"/>
                </a:spcBef>
                <a:spcAft>
                  <a:spcPts val="0"/>
                </a:spcAft>
              </a:pPr>
              <a:t>‹#›</a:t>
            </a:fld>
            <a:endParaRPr lang="en-US" sz="1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252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88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CC539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CC53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CC53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CC53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CC539"/>
          </a:solidFill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pitchFamily="-107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pitchFamily="-107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pitchFamily="-107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FFFF99"/>
          </a:solidFill>
          <a:latin typeface="Arial" pitchFamily="-107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CC539"/>
        </a:buClr>
        <a:buSzPct val="125000"/>
        <a:buFont typeface="Wingdings" charset="2"/>
        <a:buChar char="§"/>
        <a:defRPr sz="2800" b="1">
          <a:solidFill>
            <a:schemeClr val="bg1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CC539"/>
        </a:buClr>
        <a:buSzPct val="125000"/>
        <a:buFont typeface="Wingdings" charset="2"/>
        <a:buChar char="§"/>
        <a:defRPr sz="2400">
          <a:solidFill>
            <a:schemeClr val="bg1"/>
          </a:solidFill>
          <a:latin typeface="+mn-lt"/>
          <a:ea typeface="ＭＳ Ｐゴシック" pitchFamily="-107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CC539"/>
        </a:buClr>
        <a:buSzPct val="125000"/>
        <a:buFont typeface="Wingdings" charset="2"/>
        <a:buChar char="§"/>
        <a:defRPr sz="2000">
          <a:solidFill>
            <a:schemeClr val="bg1"/>
          </a:solidFill>
          <a:latin typeface="+mn-lt"/>
          <a:ea typeface="ＭＳ Ｐゴシック" pitchFamily="-107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CC539"/>
        </a:buClr>
        <a:buSzPct val="125000"/>
        <a:buFont typeface="Wingdings" charset="2"/>
        <a:buChar char="§"/>
        <a:defRPr>
          <a:solidFill>
            <a:schemeClr val="bg1"/>
          </a:solidFill>
          <a:latin typeface="+mn-lt"/>
          <a:ea typeface="ＭＳ Ｐゴシック" pitchFamily="-107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CC539"/>
        </a:buClr>
        <a:buSzPct val="125000"/>
        <a:buFont typeface="Wingdings" charset="2"/>
        <a:buChar char="§"/>
        <a:defRPr>
          <a:solidFill>
            <a:schemeClr val="bg1"/>
          </a:solidFill>
          <a:latin typeface="+mn-lt"/>
          <a:ea typeface="ＭＳ Ｐゴシック" pitchFamily="-107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-107" charset="2"/>
        <a:buChar char="§"/>
        <a:defRPr b="1">
          <a:solidFill>
            <a:schemeClr val="bg1"/>
          </a:solidFill>
          <a:latin typeface="+mn-lt"/>
          <a:ea typeface="ＭＳ Ｐゴシック" pitchFamily="-107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-107" charset="2"/>
        <a:buChar char="§"/>
        <a:defRPr b="1">
          <a:solidFill>
            <a:schemeClr val="bg1"/>
          </a:solidFill>
          <a:latin typeface="+mn-lt"/>
          <a:ea typeface="ＭＳ Ｐゴシック" pitchFamily="-107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-107" charset="2"/>
        <a:buChar char="§"/>
        <a:defRPr b="1">
          <a:solidFill>
            <a:schemeClr val="bg1"/>
          </a:solidFill>
          <a:latin typeface="+mn-lt"/>
          <a:ea typeface="ＭＳ Ｐゴシック" pitchFamily="-107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-107" charset="2"/>
        <a:buChar char="§"/>
        <a:defRPr b="1">
          <a:solidFill>
            <a:schemeClr val="bg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8"/>
            </a:gs>
            <a:gs pos="50000">
              <a:srgbClr val="000099"/>
            </a:gs>
            <a:gs pos="100000">
              <a:srgbClr val="00002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8188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1031" name="Picture 28" descr="dark_blu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33" b="26343"/>
          <a:stretch>
            <a:fillRect/>
          </a:stretch>
        </p:blipFill>
        <p:spPr bwMode="auto">
          <a:xfrm>
            <a:off x="152400" y="6248400"/>
            <a:ext cx="1516063" cy="457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0388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.png"/><Relationship Id="rId4" Type="http://schemas.openxmlformats.org/officeDocument/2006/relationships/image" Target="../media/image5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.pn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3.xml"/><Relationship Id="rId4" Type="http://schemas.openxmlformats.org/officeDocument/2006/relationships/image" Target="../media/image9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9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00.png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77" name="Rectangle 13"/>
          <p:cNvSpPr>
            <a:spLocks noChangeArrowheads="1"/>
          </p:cNvSpPr>
          <p:nvPr/>
        </p:nvSpPr>
        <p:spPr bwMode="auto">
          <a:xfrm>
            <a:off x="360363" y="4887486"/>
            <a:ext cx="8437562" cy="20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altLang="en-US" sz="1600" b="1" dirty="0" smtClean="0">
                <a:solidFill>
                  <a:srgbClr val="FFCC00"/>
                </a:solidFill>
              </a:rPr>
              <a:t>CEOS WGCV Plenary</a:t>
            </a:r>
            <a:endParaRPr lang="en-US" altLang="en-US" sz="1600" b="1" dirty="0" smtClean="0">
              <a:solidFill>
                <a:srgbClr val="FFCC00"/>
              </a:solidFill>
            </a:endParaRPr>
          </a:p>
          <a:p>
            <a:pPr eaLnBrk="0" hangingPunct="0"/>
            <a:r>
              <a:rPr lang="en-US" altLang="en-US" sz="1600" b="1" dirty="0" smtClean="0">
                <a:solidFill>
                  <a:srgbClr val="FFCC00"/>
                </a:solidFill>
              </a:rPr>
              <a:t>May 16 to 19, 2017</a:t>
            </a:r>
          </a:p>
          <a:p>
            <a:pPr eaLnBrk="0" hangingPunct="0"/>
            <a:endParaRPr lang="en-US" altLang="en-US" sz="1000" b="1" dirty="0">
              <a:solidFill>
                <a:srgbClr val="FFCC00"/>
              </a:solidFill>
            </a:endParaRPr>
          </a:p>
          <a:p>
            <a:pPr eaLnBrk="0" hangingPunct="0"/>
            <a:endParaRPr lang="en-US" altLang="en-US" sz="500" b="1" dirty="0"/>
          </a:p>
          <a:p>
            <a:pPr eaLnBrk="0" hangingPunct="0"/>
            <a:r>
              <a:rPr lang="en-US" altLang="en-US" sz="4000" b="1" dirty="0">
                <a:solidFill>
                  <a:srgbClr val="FFCC00"/>
                </a:solidFill>
              </a:rPr>
              <a:t/>
            </a:r>
            <a:br>
              <a:rPr lang="en-US" altLang="en-US" sz="4000" b="1" dirty="0">
                <a:solidFill>
                  <a:srgbClr val="FFCC00"/>
                </a:solidFill>
              </a:rPr>
            </a:br>
            <a:endParaRPr lang="en-US" altLang="en-US" sz="4000" b="1" dirty="0">
              <a:solidFill>
                <a:srgbClr val="FFCC00"/>
              </a:solidFill>
            </a:endParaRPr>
          </a:p>
        </p:txBody>
      </p:sp>
      <p:sp>
        <p:nvSpPr>
          <p:cNvPr id="881668" name="Rectangle 4"/>
          <p:cNvSpPr>
            <a:spLocks noChangeArrowheads="1"/>
          </p:cNvSpPr>
          <p:nvPr/>
        </p:nvSpPr>
        <p:spPr bwMode="auto">
          <a:xfrm>
            <a:off x="381000" y="6235700"/>
            <a:ext cx="201612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8900" tIns="44450" rIns="88900" bIns="44450">
            <a:spAutoFit/>
          </a:bodyPr>
          <a:lstStyle>
            <a:lvl1pPr defTabSz="8858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42913" defTabSz="8858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85825" defTabSz="8858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27150" defTabSz="8858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770063" defTabSz="8858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227263" defTabSz="8858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684463" defTabSz="8858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41663" defTabSz="8858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98863" defTabSz="8858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/>
            <a:r>
              <a:rPr lang="en-US" altLang="en-US" sz="1000" b="1">
                <a:latin typeface="Arial" panose="020B0604020202020204" pitchFamily="34" charset="0"/>
              </a:rPr>
              <a:t>U.S. Department of the Interior</a:t>
            </a:r>
          </a:p>
          <a:p>
            <a:pPr eaLnBrk="0" hangingPunct="0"/>
            <a:r>
              <a:rPr lang="en-US" altLang="en-US" sz="1000" b="1">
                <a:latin typeface="Arial" panose="020B0604020202020204" pitchFamily="34" charset="0"/>
              </a:rPr>
              <a:t>U.S. Geological Survey</a:t>
            </a:r>
          </a:p>
        </p:txBody>
      </p:sp>
      <p:pic>
        <p:nvPicPr>
          <p:cNvPr id="881669" name="Picture 5" descr="Geog banner HR for P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9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670" name="Picture 6" descr="VisID for Geography PP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3500"/>
            <a:ext cx="2092325" cy="83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1675" name="Rectangle 11"/>
          <p:cNvSpPr>
            <a:spLocks noChangeArrowheads="1"/>
          </p:cNvSpPr>
          <p:nvPr/>
        </p:nvSpPr>
        <p:spPr bwMode="auto">
          <a:xfrm>
            <a:off x="346075" y="1676400"/>
            <a:ext cx="8459788" cy="118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 algn="ctr"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DEM Update / Discussion</a:t>
            </a:r>
            <a:r>
              <a:rPr lang="en-US" altLang="en-US" sz="1800" dirty="0"/>
              <a:t/>
            </a:r>
            <a:br>
              <a:rPr lang="en-US" altLang="en-US" sz="1800" dirty="0"/>
            </a:br>
            <a:endParaRPr lang="en-US" altLang="en-US" sz="1800" dirty="0"/>
          </a:p>
        </p:txBody>
      </p:sp>
      <p:sp>
        <p:nvSpPr>
          <p:cNvPr id="881676" name="Rectangle 12"/>
          <p:cNvSpPr>
            <a:spLocks noChangeArrowheads="1"/>
          </p:cNvSpPr>
          <p:nvPr/>
        </p:nvSpPr>
        <p:spPr bwMode="auto">
          <a:xfrm>
            <a:off x="349250" y="3200400"/>
            <a:ext cx="8467725" cy="143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lnSpc>
                <a:spcPct val="80000"/>
              </a:lnSpc>
            </a:pPr>
            <a:r>
              <a:rPr lang="en-US" altLang="en-US" sz="2400" b="1" dirty="0"/>
              <a:t>Dean </a:t>
            </a:r>
            <a:r>
              <a:rPr lang="en-US" altLang="en-US" sz="2400" b="1" dirty="0" smtClean="0"/>
              <a:t>Gesch</a:t>
            </a:r>
            <a:r>
              <a:rPr lang="en-US" altLang="en-US" sz="2400" b="1" dirty="0"/>
              <a:t> </a:t>
            </a:r>
            <a:r>
              <a:rPr lang="en-US" altLang="en-US" sz="2400" b="1" dirty="0" smtClean="0"/>
              <a:t>(gesch@usgs.gov)</a:t>
            </a:r>
            <a:endParaRPr lang="en-US" altLang="en-US" sz="2200" b="1" dirty="0"/>
          </a:p>
          <a:p>
            <a:pPr algn="l">
              <a:lnSpc>
                <a:spcPct val="80000"/>
              </a:lnSpc>
            </a:pPr>
            <a:endParaRPr lang="en-US" altLang="en-US" sz="600" b="1" dirty="0"/>
          </a:p>
          <a:p>
            <a:pPr algn="l">
              <a:lnSpc>
                <a:spcPct val="80000"/>
              </a:lnSpc>
            </a:pPr>
            <a:r>
              <a:rPr lang="en-US" altLang="en-US" sz="2200" b="1" dirty="0"/>
              <a:t>U.S. Geological Survey, Earth Resources Observation and Science Center (EROS), Sioux Falls, South Dakota, USA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  <a:p>
            <a:pPr>
              <a:lnSpc>
                <a:spcPct val="80000"/>
              </a:lnSpc>
            </a:pPr>
            <a:endParaRPr lang="en-US" altLang="en-US" sz="18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nama_adj_SRT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914400"/>
            <a:ext cx="2916237" cy="358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anama_adj_GDE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63" y="914400"/>
            <a:ext cx="29162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anama_adj_NAS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3" y="914400"/>
            <a:ext cx="2916237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28600" y="6400800"/>
            <a:ext cx="16827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Southeast Panama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4572000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SRTM Version 2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940175" y="4572000"/>
            <a:ext cx="1241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GDEM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477000" y="4572000"/>
            <a:ext cx="2155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“SRTM Plus”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2938" y="4992688"/>
            <a:ext cx="19478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Voids &amp;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Water-Mask Errors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706813" y="4992688"/>
            <a:ext cx="1703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Clouds &amp;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Shoreline Errors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05600" y="4992688"/>
            <a:ext cx="17224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Clean Shoreline</a:t>
            </a: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,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sng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No Clouds</a:t>
            </a: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57200" y="228600"/>
            <a:ext cx="824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“SRTM Plus”:  Synergism of inputs for a superior DEM</a:t>
            </a: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143000" y="5791200"/>
            <a:ext cx="68548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B038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“SRTM Plus” also includes a ‘NUM’ (number) file that identifies the data source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0" cap="none" spc="0" normalizeH="0" baseline="0" noProof="0" smtClean="0">
                <a:ln>
                  <a:noFill/>
                </a:ln>
                <a:solidFill>
                  <a:srgbClr val="FFB038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and number of data takes (ASTER scenes or SRTM swaths) for each pixel.</a:t>
            </a: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7370763" y="6429375"/>
            <a:ext cx="162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Crippen / Kobrick, JPL</a:t>
            </a:r>
          </a:p>
        </p:txBody>
      </p:sp>
    </p:spTree>
    <p:extLst>
      <p:ext uri="{BB962C8B-B14F-4D97-AF65-F5344CB8AC3E}">
        <p14:creationId xmlns:p14="http://schemas.microsoft.com/office/powerpoint/2010/main" val="197969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152400"/>
            <a:ext cx="8686800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ASTER Global Digital Elevation Model (GDEM)</a:t>
            </a:r>
            <a:endParaRPr lang="en-US" alt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371600"/>
            <a:ext cx="8229600" cy="160020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1-arc-sec (30-m) data for land areas ±83°</a:t>
            </a:r>
          </a:p>
          <a:p>
            <a:pPr lvl="1"/>
            <a:r>
              <a:rPr lang="en-US" altLang="en-US" dirty="0" smtClean="0"/>
              <a:t>Release dates:</a:t>
            </a:r>
          </a:p>
          <a:p>
            <a:pPr lvl="2"/>
            <a:r>
              <a:rPr lang="en-US" altLang="en-US" dirty="0" smtClean="0"/>
              <a:t>Version 1 – 2009</a:t>
            </a:r>
          </a:p>
          <a:p>
            <a:pPr lvl="2"/>
            <a:r>
              <a:rPr lang="en-US" altLang="en-US" dirty="0" smtClean="0"/>
              <a:t>Version 2 – 2011</a:t>
            </a:r>
          </a:p>
          <a:p>
            <a:pPr lvl="2"/>
            <a:r>
              <a:rPr lang="en-US" altLang="en-US" dirty="0" smtClean="0"/>
              <a:t>Version 3 – 2017?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86200"/>
            <a:ext cx="5715000" cy="2857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1981200"/>
            <a:ext cx="2451540" cy="1790700"/>
          </a:xfrm>
          <a:prstGeom prst="rect">
            <a:avLst/>
          </a:prstGeom>
          <a:noFill/>
          <a:ln w="12700" cap="flat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53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154363" y="741363"/>
            <a:ext cx="2967037" cy="490537"/>
          </a:xfrm>
        </p:spPr>
        <p:txBody>
          <a:bodyPr/>
          <a:lstStyle/>
          <a:p>
            <a:pPr algn="ctr"/>
            <a:r>
              <a:rPr lang="en-US" altLang="en-US"/>
              <a:t>Methodology</a:t>
            </a:r>
          </a:p>
        </p:txBody>
      </p:sp>
      <p:sp>
        <p:nvSpPr>
          <p:cNvPr id="695323" name="AutoShape 27"/>
          <p:cNvSpPr>
            <a:spLocks noChangeArrowheads="1"/>
          </p:cNvSpPr>
          <p:nvPr/>
        </p:nvSpPr>
        <p:spPr bwMode="auto">
          <a:xfrm>
            <a:off x="1450975" y="2341563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24" name="AutoShape 28"/>
          <p:cNvSpPr>
            <a:spLocks noChangeArrowheads="1"/>
          </p:cNvSpPr>
          <p:nvPr/>
        </p:nvSpPr>
        <p:spPr bwMode="auto">
          <a:xfrm>
            <a:off x="1420813" y="2759075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25" name="AutoShape 29"/>
          <p:cNvSpPr>
            <a:spLocks noChangeArrowheads="1"/>
          </p:cNvSpPr>
          <p:nvPr/>
        </p:nvSpPr>
        <p:spPr bwMode="auto">
          <a:xfrm>
            <a:off x="1309688" y="3148013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26" name="AutoShape 30"/>
          <p:cNvSpPr>
            <a:spLocks noChangeArrowheads="1"/>
          </p:cNvSpPr>
          <p:nvPr/>
        </p:nvSpPr>
        <p:spPr bwMode="auto">
          <a:xfrm>
            <a:off x="1585913" y="1938338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27" name="AutoShape 31"/>
          <p:cNvSpPr>
            <a:spLocks noChangeArrowheads="1"/>
          </p:cNvSpPr>
          <p:nvPr/>
        </p:nvSpPr>
        <p:spPr bwMode="auto">
          <a:xfrm>
            <a:off x="1333500" y="2725738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28" name="Rectangle 32"/>
          <p:cNvSpPr>
            <a:spLocks noChangeArrowheads="1"/>
          </p:cNvSpPr>
          <p:nvPr/>
        </p:nvSpPr>
        <p:spPr bwMode="auto">
          <a:xfrm>
            <a:off x="381000" y="2247900"/>
            <a:ext cx="1304925" cy="1304925"/>
          </a:xfrm>
          <a:prstGeom prst="rect">
            <a:avLst/>
          </a:prstGeom>
          <a:noFill/>
          <a:ln w="3175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29" name="AutoShape 33"/>
          <p:cNvSpPr>
            <a:spLocks noChangeArrowheads="1"/>
          </p:cNvSpPr>
          <p:nvPr/>
        </p:nvSpPr>
        <p:spPr bwMode="auto">
          <a:xfrm>
            <a:off x="965200" y="3294063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30" name="AutoShape 34"/>
          <p:cNvSpPr>
            <a:spLocks noChangeArrowheads="1"/>
          </p:cNvSpPr>
          <p:nvPr/>
        </p:nvSpPr>
        <p:spPr bwMode="auto">
          <a:xfrm>
            <a:off x="949325" y="2065338"/>
            <a:ext cx="557213" cy="442912"/>
          </a:xfrm>
          <a:prstGeom prst="parallelogram">
            <a:avLst>
              <a:gd name="adj" fmla="val 3145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31" name="AutoShape 35"/>
          <p:cNvSpPr>
            <a:spLocks noChangeArrowheads="1"/>
          </p:cNvSpPr>
          <p:nvPr/>
        </p:nvSpPr>
        <p:spPr bwMode="auto">
          <a:xfrm>
            <a:off x="115888" y="3228975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32" name="AutoShape 36"/>
          <p:cNvSpPr>
            <a:spLocks noChangeArrowheads="1"/>
          </p:cNvSpPr>
          <p:nvPr/>
        </p:nvSpPr>
        <p:spPr bwMode="auto">
          <a:xfrm>
            <a:off x="250825" y="2103438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33" name="AutoShape 37"/>
          <p:cNvSpPr>
            <a:spLocks noChangeArrowheads="1"/>
          </p:cNvSpPr>
          <p:nvPr/>
        </p:nvSpPr>
        <p:spPr bwMode="auto">
          <a:xfrm>
            <a:off x="57150" y="2735263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34" name="AutoShape 38"/>
          <p:cNvSpPr>
            <a:spLocks noChangeArrowheads="1"/>
          </p:cNvSpPr>
          <p:nvPr/>
        </p:nvSpPr>
        <p:spPr bwMode="auto">
          <a:xfrm>
            <a:off x="261938" y="2403475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35" name="AutoShape 39"/>
          <p:cNvSpPr>
            <a:spLocks noChangeArrowheads="1"/>
          </p:cNvSpPr>
          <p:nvPr/>
        </p:nvSpPr>
        <p:spPr bwMode="auto">
          <a:xfrm>
            <a:off x="150813" y="2790825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36" name="AutoShape 40"/>
          <p:cNvSpPr>
            <a:spLocks noChangeArrowheads="1"/>
          </p:cNvSpPr>
          <p:nvPr/>
        </p:nvSpPr>
        <p:spPr bwMode="auto">
          <a:xfrm>
            <a:off x="687388" y="2224088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37" name="AutoShape 41"/>
          <p:cNvSpPr>
            <a:spLocks noChangeArrowheads="1"/>
          </p:cNvSpPr>
          <p:nvPr/>
        </p:nvSpPr>
        <p:spPr bwMode="auto">
          <a:xfrm>
            <a:off x="576263" y="2613025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38" name="AutoShape 42"/>
          <p:cNvSpPr>
            <a:spLocks noChangeArrowheads="1"/>
          </p:cNvSpPr>
          <p:nvPr/>
        </p:nvSpPr>
        <p:spPr bwMode="auto">
          <a:xfrm>
            <a:off x="465138" y="3000375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39" name="AutoShape 43"/>
          <p:cNvSpPr>
            <a:spLocks noChangeArrowheads="1"/>
          </p:cNvSpPr>
          <p:nvPr/>
        </p:nvSpPr>
        <p:spPr bwMode="auto">
          <a:xfrm>
            <a:off x="333375" y="3422650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40" name="AutoShape 44"/>
          <p:cNvSpPr>
            <a:spLocks noChangeArrowheads="1"/>
          </p:cNvSpPr>
          <p:nvPr/>
        </p:nvSpPr>
        <p:spPr bwMode="auto">
          <a:xfrm>
            <a:off x="990600" y="2605088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41" name="AutoShape 45"/>
          <p:cNvSpPr>
            <a:spLocks noChangeArrowheads="1"/>
          </p:cNvSpPr>
          <p:nvPr/>
        </p:nvSpPr>
        <p:spPr bwMode="auto">
          <a:xfrm>
            <a:off x="657225" y="3105150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42" name="AutoShape 46"/>
          <p:cNvSpPr>
            <a:spLocks noChangeArrowheads="1"/>
          </p:cNvSpPr>
          <p:nvPr/>
        </p:nvSpPr>
        <p:spPr bwMode="auto">
          <a:xfrm>
            <a:off x="379413" y="2994025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43" name="AutoShape 47"/>
          <p:cNvSpPr>
            <a:spLocks noChangeArrowheads="1"/>
          </p:cNvSpPr>
          <p:nvPr/>
        </p:nvSpPr>
        <p:spPr bwMode="auto">
          <a:xfrm>
            <a:off x="749300" y="3381375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44" name="AutoShape 48"/>
          <p:cNvSpPr>
            <a:spLocks noChangeArrowheads="1"/>
          </p:cNvSpPr>
          <p:nvPr/>
        </p:nvSpPr>
        <p:spPr bwMode="auto">
          <a:xfrm>
            <a:off x="320675" y="2500313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46" name="AutoShape 50"/>
          <p:cNvSpPr>
            <a:spLocks noChangeArrowheads="1"/>
          </p:cNvSpPr>
          <p:nvPr/>
        </p:nvSpPr>
        <p:spPr bwMode="auto">
          <a:xfrm>
            <a:off x="525463" y="2166938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47" name="AutoShape 51"/>
          <p:cNvSpPr>
            <a:spLocks noChangeArrowheads="1"/>
          </p:cNvSpPr>
          <p:nvPr/>
        </p:nvSpPr>
        <p:spPr bwMode="auto">
          <a:xfrm>
            <a:off x="1123950" y="3451225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48" name="AutoShape 52"/>
          <p:cNvSpPr>
            <a:spLocks noChangeArrowheads="1"/>
          </p:cNvSpPr>
          <p:nvPr/>
        </p:nvSpPr>
        <p:spPr bwMode="auto">
          <a:xfrm>
            <a:off x="560388" y="2176463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49" name="AutoShape 53"/>
          <p:cNvSpPr>
            <a:spLocks noChangeArrowheads="1"/>
          </p:cNvSpPr>
          <p:nvPr/>
        </p:nvSpPr>
        <p:spPr bwMode="auto">
          <a:xfrm>
            <a:off x="449263" y="2563813"/>
            <a:ext cx="557212" cy="442912"/>
          </a:xfrm>
          <a:prstGeom prst="parallelogram">
            <a:avLst>
              <a:gd name="adj" fmla="val 3145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50" name="AutoShape 54"/>
          <p:cNvSpPr>
            <a:spLocks noChangeArrowheads="1"/>
          </p:cNvSpPr>
          <p:nvPr/>
        </p:nvSpPr>
        <p:spPr bwMode="auto">
          <a:xfrm>
            <a:off x="727075" y="2841625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51" name="AutoShape 55"/>
          <p:cNvSpPr>
            <a:spLocks noChangeArrowheads="1"/>
          </p:cNvSpPr>
          <p:nvPr/>
        </p:nvSpPr>
        <p:spPr bwMode="auto">
          <a:xfrm>
            <a:off x="393700" y="3340100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52" name="AutoShape 56"/>
          <p:cNvSpPr>
            <a:spLocks noChangeArrowheads="1"/>
          </p:cNvSpPr>
          <p:nvPr/>
        </p:nvSpPr>
        <p:spPr bwMode="auto">
          <a:xfrm>
            <a:off x="1339850" y="2730500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53" name="AutoShape 57"/>
          <p:cNvSpPr>
            <a:spLocks noChangeArrowheads="1"/>
          </p:cNvSpPr>
          <p:nvPr/>
        </p:nvSpPr>
        <p:spPr bwMode="auto">
          <a:xfrm>
            <a:off x="1228725" y="3117850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54" name="AutoShape 58"/>
          <p:cNvSpPr>
            <a:spLocks noChangeArrowheads="1"/>
          </p:cNvSpPr>
          <p:nvPr/>
        </p:nvSpPr>
        <p:spPr bwMode="auto">
          <a:xfrm>
            <a:off x="893763" y="3335338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55" name="AutoShape 59"/>
          <p:cNvSpPr>
            <a:spLocks noChangeArrowheads="1"/>
          </p:cNvSpPr>
          <p:nvPr/>
        </p:nvSpPr>
        <p:spPr bwMode="auto">
          <a:xfrm>
            <a:off x="1316038" y="2109788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56" name="AutoShape 60"/>
          <p:cNvSpPr>
            <a:spLocks noChangeArrowheads="1"/>
          </p:cNvSpPr>
          <p:nvPr/>
        </p:nvSpPr>
        <p:spPr bwMode="auto">
          <a:xfrm>
            <a:off x="1204913" y="2498725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57" name="AutoShape 61"/>
          <p:cNvSpPr>
            <a:spLocks noChangeArrowheads="1"/>
          </p:cNvSpPr>
          <p:nvPr/>
        </p:nvSpPr>
        <p:spPr bwMode="auto">
          <a:xfrm>
            <a:off x="1093788" y="2886075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58" name="AutoShape 62"/>
          <p:cNvSpPr>
            <a:spLocks noChangeArrowheads="1"/>
          </p:cNvSpPr>
          <p:nvPr/>
        </p:nvSpPr>
        <p:spPr bwMode="auto">
          <a:xfrm>
            <a:off x="1228725" y="2176463"/>
            <a:ext cx="555625" cy="442912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59" name="AutoShape 63"/>
          <p:cNvSpPr>
            <a:spLocks noChangeArrowheads="1"/>
          </p:cNvSpPr>
          <p:nvPr/>
        </p:nvSpPr>
        <p:spPr bwMode="auto">
          <a:xfrm>
            <a:off x="1116013" y="2563813"/>
            <a:ext cx="557212" cy="442912"/>
          </a:xfrm>
          <a:prstGeom prst="parallelogram">
            <a:avLst>
              <a:gd name="adj" fmla="val 3145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60" name="AutoShape 64"/>
          <p:cNvSpPr>
            <a:spLocks noChangeArrowheads="1"/>
          </p:cNvSpPr>
          <p:nvPr/>
        </p:nvSpPr>
        <p:spPr bwMode="auto">
          <a:xfrm>
            <a:off x="1006475" y="2952750"/>
            <a:ext cx="555625" cy="442913"/>
          </a:xfrm>
          <a:prstGeom prst="parallelogram">
            <a:avLst>
              <a:gd name="adj" fmla="val 3136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61" name="AutoShape 65"/>
          <p:cNvSpPr>
            <a:spLocks noChangeArrowheads="1"/>
          </p:cNvSpPr>
          <p:nvPr/>
        </p:nvSpPr>
        <p:spPr bwMode="auto">
          <a:xfrm>
            <a:off x="617538" y="3340100"/>
            <a:ext cx="557212" cy="442913"/>
          </a:xfrm>
          <a:prstGeom prst="parallelogram">
            <a:avLst>
              <a:gd name="adj" fmla="val 31452"/>
            </a:avLst>
          </a:prstGeom>
          <a:solidFill>
            <a:srgbClr val="FFCCCC">
              <a:alpha val="2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62" name="Text Box 66" descr="格子 (小)"/>
          <p:cNvSpPr txBox="1">
            <a:spLocks noChangeArrowheads="1"/>
          </p:cNvSpPr>
          <p:nvPr/>
        </p:nvSpPr>
        <p:spPr bwMode="auto">
          <a:xfrm>
            <a:off x="4033838" y="5583238"/>
            <a:ext cx="1593850" cy="415925"/>
          </a:xfrm>
          <a:prstGeom prst="rect">
            <a:avLst/>
          </a:prstGeom>
          <a:pattFill prst="smGrid">
            <a:fgClr>
              <a:srgbClr val="CCFFFF"/>
            </a:fgClr>
            <a:bgClr>
              <a:schemeClr val="bg1"/>
            </a:bgClr>
          </a:pattFill>
          <a:ln w="19050">
            <a:solidFill>
              <a:srgbClr val="0033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b="1" smtClean="0">
                <a:solidFill>
                  <a:srgbClr val="00000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ASTER GDEM</a:t>
            </a:r>
          </a:p>
        </p:txBody>
      </p:sp>
      <p:pic>
        <p:nvPicPr>
          <p:cNvPr id="695363" name="Picture 67" descr="spid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4530725"/>
            <a:ext cx="2341562" cy="16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5364" name="Picture 68" descr="redcover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2041525"/>
            <a:ext cx="4238625" cy="24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5365" name="Text Box 69"/>
          <p:cNvSpPr txBox="1">
            <a:spLocks noChangeArrowheads="1"/>
          </p:cNvSpPr>
          <p:nvPr/>
        </p:nvSpPr>
        <p:spPr bwMode="auto">
          <a:xfrm>
            <a:off x="4368800" y="4437063"/>
            <a:ext cx="4613275" cy="581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ja-JP" sz="1600" b="1" smtClean="0">
                <a:solidFill>
                  <a:srgbClr val="0000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ASTER coverage (~1.5 million scenes in summer 2008)</a:t>
            </a:r>
          </a:p>
          <a:p>
            <a:pPr algn="ctr"/>
            <a:r>
              <a:rPr kumimoji="1" lang="en-US" altLang="ja-JP" sz="1600" smtClean="0">
                <a:solidFill>
                  <a:srgbClr val="0000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Deeper red indicates more data accumulated.</a:t>
            </a:r>
          </a:p>
        </p:txBody>
      </p:sp>
      <p:sp>
        <p:nvSpPr>
          <p:cNvPr id="695366" name="AutoShape 70"/>
          <p:cNvSpPr>
            <a:spLocks noChangeArrowheads="1"/>
          </p:cNvSpPr>
          <p:nvPr/>
        </p:nvSpPr>
        <p:spPr bwMode="auto">
          <a:xfrm>
            <a:off x="881063" y="3648075"/>
            <a:ext cx="269875" cy="1260475"/>
          </a:xfrm>
          <a:prstGeom prst="downArrow">
            <a:avLst>
              <a:gd name="adj1" fmla="val 49407"/>
              <a:gd name="adj2" fmla="val 79681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67" name="Text Box 71"/>
          <p:cNvSpPr txBox="1">
            <a:spLocks noChangeArrowheads="1"/>
          </p:cNvSpPr>
          <p:nvPr/>
        </p:nvSpPr>
        <p:spPr bwMode="auto">
          <a:xfrm>
            <a:off x="1219200" y="3814763"/>
            <a:ext cx="3241675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ja-JP" sz="1600" b="1" smtClean="0">
                <a:solidFill>
                  <a:srgbClr val="0000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Generation of a seamless tile of DEM using all ASTER data ever acquired over the tile</a:t>
            </a:r>
          </a:p>
        </p:txBody>
      </p:sp>
      <p:sp>
        <p:nvSpPr>
          <p:cNvPr id="695368" name="AutoShape 72"/>
          <p:cNvSpPr>
            <a:spLocks noChangeArrowheads="1"/>
          </p:cNvSpPr>
          <p:nvPr/>
        </p:nvSpPr>
        <p:spPr bwMode="auto">
          <a:xfrm rot="16200000">
            <a:off x="3064669" y="5022056"/>
            <a:ext cx="314325" cy="1528763"/>
          </a:xfrm>
          <a:prstGeom prst="downArrow">
            <a:avLst>
              <a:gd name="adj1" fmla="val 57648"/>
              <a:gd name="adj2" fmla="val 87433"/>
            </a:avLst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69" name="Text Box 73"/>
          <p:cNvSpPr txBox="1">
            <a:spLocks noChangeArrowheads="1"/>
          </p:cNvSpPr>
          <p:nvPr/>
        </p:nvSpPr>
        <p:spPr bwMode="auto">
          <a:xfrm>
            <a:off x="71438" y="5981700"/>
            <a:ext cx="259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en-US" altLang="ja-JP" sz="1800" b="1" smtClean="0">
                <a:solidFill>
                  <a:srgbClr val="0033CC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 seamless Tile of DEM </a:t>
            </a:r>
          </a:p>
        </p:txBody>
      </p:sp>
      <p:sp>
        <p:nvSpPr>
          <p:cNvPr id="695370" name="AutoShape 74"/>
          <p:cNvSpPr>
            <a:spLocks noChangeArrowheads="1"/>
          </p:cNvSpPr>
          <p:nvPr/>
        </p:nvSpPr>
        <p:spPr bwMode="auto">
          <a:xfrm rot="16200000">
            <a:off x="6102350" y="5268913"/>
            <a:ext cx="314325" cy="1035050"/>
          </a:xfrm>
          <a:prstGeom prst="downArrow">
            <a:avLst>
              <a:gd name="adj1" fmla="val 57583"/>
              <a:gd name="adj2" fmla="val 100099"/>
            </a:avLst>
          </a:prstGeom>
          <a:solidFill>
            <a:srgbClr val="CCFFCC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71" name="Text Box 75"/>
          <p:cNvSpPr txBox="1">
            <a:spLocks noChangeArrowheads="1"/>
          </p:cNvSpPr>
          <p:nvPr/>
        </p:nvSpPr>
        <p:spPr bwMode="auto">
          <a:xfrm>
            <a:off x="7181850" y="5232400"/>
            <a:ext cx="1200150" cy="396875"/>
          </a:xfrm>
          <a:prstGeom prst="rect">
            <a:avLst/>
          </a:prstGeom>
          <a:solidFill>
            <a:srgbClr val="CCFFCC"/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10800" rIns="54000" bIns="10800">
            <a:spAutoFit/>
          </a:bodyPr>
          <a:lstStyle/>
          <a:p>
            <a:r>
              <a:rPr kumimoji="1" lang="en-US" altLang="ja-JP" sz="2400" b="1" smtClean="0">
                <a:solidFill>
                  <a:srgbClr val="006600"/>
                </a:solidFill>
                <a:ea typeface="ＭＳ Ｐゴシック" panose="020B0600070205080204" pitchFamily="34" charset="-128"/>
              </a:rPr>
              <a:t>GEOSS</a:t>
            </a:r>
          </a:p>
        </p:txBody>
      </p:sp>
      <p:sp>
        <p:nvSpPr>
          <p:cNvPr id="695372" name="Text Box 76"/>
          <p:cNvSpPr txBox="1">
            <a:spLocks noChangeArrowheads="1"/>
          </p:cNvSpPr>
          <p:nvPr/>
        </p:nvSpPr>
        <p:spPr bwMode="auto">
          <a:xfrm>
            <a:off x="6821488" y="5629275"/>
            <a:ext cx="2295525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kumimoji="1" lang="en-US" altLang="ja-JP" sz="1600" dirty="0" smtClean="0">
                <a:solidFill>
                  <a:srgbClr val="0000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Both US and Japan committed to contribute to GEOSS</a:t>
            </a:r>
            <a:br>
              <a:rPr kumimoji="1" lang="en-US" altLang="ja-JP" sz="1600" dirty="0" smtClean="0">
                <a:solidFill>
                  <a:srgbClr val="0000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</a:br>
            <a:r>
              <a:rPr kumimoji="1" lang="en-US" altLang="ja-JP" sz="1600" dirty="0" smtClean="0">
                <a:solidFill>
                  <a:srgbClr val="0000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at </a:t>
            </a:r>
            <a:r>
              <a:rPr kumimoji="1" lang="en-US" altLang="ja-JP" sz="1600" dirty="0" err="1" smtClean="0">
                <a:solidFill>
                  <a:srgbClr val="0000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Capetown</a:t>
            </a:r>
            <a:r>
              <a:rPr kumimoji="1" lang="en-US" altLang="ja-JP" sz="1600" dirty="0" smtClean="0">
                <a:solidFill>
                  <a:srgbClr val="0000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 Summit 2007.</a:t>
            </a:r>
          </a:p>
        </p:txBody>
      </p:sp>
      <p:sp>
        <p:nvSpPr>
          <p:cNvPr id="695373" name="Text Box 77"/>
          <p:cNvSpPr txBox="1">
            <a:spLocks noChangeArrowheads="1"/>
          </p:cNvSpPr>
          <p:nvPr/>
        </p:nvSpPr>
        <p:spPr bwMode="auto">
          <a:xfrm>
            <a:off x="5741988" y="5313363"/>
            <a:ext cx="13509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kumimoji="1" lang="en-US" altLang="ja-JP" sz="1800" b="1" smtClean="0">
                <a:solidFill>
                  <a:srgbClr val="0000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Contribution to</a:t>
            </a:r>
          </a:p>
        </p:txBody>
      </p:sp>
      <p:sp>
        <p:nvSpPr>
          <p:cNvPr id="695374" name="Text Box 78"/>
          <p:cNvSpPr txBox="1">
            <a:spLocks noChangeArrowheads="1"/>
          </p:cNvSpPr>
          <p:nvPr/>
        </p:nvSpPr>
        <p:spPr bwMode="auto">
          <a:xfrm>
            <a:off x="2378075" y="5808663"/>
            <a:ext cx="1698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800" b="1" smtClean="0">
                <a:solidFill>
                  <a:srgbClr val="FF000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Global coverage </a:t>
            </a:r>
          </a:p>
        </p:txBody>
      </p:sp>
      <p:sp>
        <p:nvSpPr>
          <p:cNvPr id="695375" name="Text Box 79"/>
          <p:cNvSpPr txBox="1">
            <a:spLocks noChangeArrowheads="1"/>
          </p:cNvSpPr>
          <p:nvPr/>
        </p:nvSpPr>
        <p:spPr bwMode="auto">
          <a:xfrm>
            <a:off x="1600200" y="3486150"/>
            <a:ext cx="2268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800" b="1" smtClean="0">
                <a:solidFill>
                  <a:srgbClr val="FF0000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Automated processing </a:t>
            </a:r>
          </a:p>
        </p:txBody>
      </p:sp>
      <p:sp>
        <p:nvSpPr>
          <p:cNvPr id="695376" name="Rectangle 80"/>
          <p:cNvSpPr>
            <a:spLocks noChangeArrowheads="1"/>
          </p:cNvSpPr>
          <p:nvPr/>
        </p:nvSpPr>
        <p:spPr bwMode="auto">
          <a:xfrm>
            <a:off x="4976813" y="2657475"/>
            <a:ext cx="90487" cy="90488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77" name="Text Box 81"/>
          <p:cNvSpPr txBox="1">
            <a:spLocks noChangeArrowheads="1"/>
          </p:cNvSpPr>
          <p:nvPr/>
        </p:nvSpPr>
        <p:spPr bwMode="auto">
          <a:xfrm>
            <a:off x="2209800" y="2171700"/>
            <a:ext cx="1327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600" b="1" smtClean="0">
                <a:solidFill>
                  <a:srgbClr val="0000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ASTER scene </a:t>
            </a:r>
          </a:p>
          <a:p>
            <a:r>
              <a:rPr kumimoji="1" lang="en-US" altLang="ja-JP" sz="1600" b="1" smtClean="0">
                <a:solidFill>
                  <a:srgbClr val="0000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(60km x 60km)</a:t>
            </a:r>
          </a:p>
        </p:txBody>
      </p:sp>
      <p:sp>
        <p:nvSpPr>
          <p:cNvPr id="695378" name="Freeform 82"/>
          <p:cNvSpPr>
            <a:spLocks/>
          </p:cNvSpPr>
          <p:nvPr/>
        </p:nvSpPr>
        <p:spPr bwMode="auto">
          <a:xfrm rot="210062">
            <a:off x="1060450" y="1892300"/>
            <a:ext cx="3954463" cy="674688"/>
          </a:xfrm>
          <a:custGeom>
            <a:avLst/>
            <a:gdLst>
              <a:gd name="T0" fmla="*/ 2674 w 2674"/>
              <a:gd name="T1" fmla="*/ 406 h 406"/>
              <a:gd name="T2" fmla="*/ 1427 w 2674"/>
              <a:gd name="T3" fmla="*/ 66 h 406"/>
              <a:gd name="T4" fmla="*/ 236 w 2674"/>
              <a:gd name="T5" fmla="*/ 38 h 406"/>
              <a:gd name="T6" fmla="*/ 9 w 2674"/>
              <a:gd name="T7" fmla="*/ 293 h 4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74" h="406">
                <a:moveTo>
                  <a:pt x="2674" y="406"/>
                </a:moveTo>
                <a:cubicBezTo>
                  <a:pt x="2253" y="266"/>
                  <a:pt x="1833" y="127"/>
                  <a:pt x="1427" y="66"/>
                </a:cubicBezTo>
                <a:cubicBezTo>
                  <a:pt x="1021" y="5"/>
                  <a:pt x="472" y="0"/>
                  <a:pt x="236" y="38"/>
                </a:cubicBezTo>
                <a:cubicBezTo>
                  <a:pt x="0" y="76"/>
                  <a:pt x="4" y="184"/>
                  <a:pt x="9" y="293"/>
                </a:cubicBezTo>
              </a:path>
            </a:pathLst>
          </a:custGeom>
          <a:noFill/>
          <a:ln w="9525">
            <a:solidFill>
              <a:srgbClr val="000066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endParaRPr lang="en-US" sz="2400" smtClean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695379" name="Text Box 83"/>
          <p:cNvSpPr txBox="1">
            <a:spLocks noChangeArrowheads="1"/>
          </p:cNvSpPr>
          <p:nvPr/>
        </p:nvSpPr>
        <p:spPr bwMode="auto">
          <a:xfrm>
            <a:off x="2006600" y="2906713"/>
            <a:ext cx="219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ja-JP" sz="1600" b="1" smtClean="0">
                <a:solidFill>
                  <a:srgbClr val="000066"/>
                </a:solidFill>
                <a:latin typeface="Arial Narrow" panose="020B0606020202030204" pitchFamily="34" charset="0"/>
                <a:ea typeface="ＭＳ Ｐゴシック" panose="020B0600070205080204" pitchFamily="34" charset="-128"/>
              </a:rPr>
              <a:t>Tile (1 arc degree square)</a:t>
            </a:r>
          </a:p>
        </p:txBody>
      </p:sp>
      <p:sp>
        <p:nvSpPr>
          <p:cNvPr id="695381" name="Text Box 85"/>
          <p:cNvSpPr txBox="1">
            <a:spLocks noChangeArrowheads="1"/>
          </p:cNvSpPr>
          <p:nvPr/>
        </p:nvSpPr>
        <p:spPr bwMode="auto">
          <a:xfrm>
            <a:off x="187325" y="1211263"/>
            <a:ext cx="8626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en-US" sz="1600" smtClean="0">
                <a:solidFill>
                  <a:srgbClr val="000066"/>
                </a:solidFill>
              </a:rPr>
              <a:t>1. Stereo-correlate entire ~ 1.5 million scene ASTER Archive;  2. Cloud mask to remove cloudy pixels;</a:t>
            </a:r>
          </a:p>
          <a:p>
            <a:pPr>
              <a:lnSpc>
                <a:spcPct val="85000"/>
              </a:lnSpc>
              <a:spcBef>
                <a:spcPct val="15000"/>
              </a:spcBef>
              <a:spcAft>
                <a:spcPct val="15000"/>
              </a:spcAft>
            </a:pPr>
            <a:r>
              <a:rPr lang="en-US" altLang="en-US" sz="1600" smtClean="0">
                <a:solidFill>
                  <a:srgbClr val="000066"/>
                </a:solidFill>
              </a:rPr>
              <a:t>3. Stack all DEMS &amp; remove residual bad values and outliers;  4.  Partition data into 1</a:t>
            </a:r>
            <a:r>
              <a:rPr lang="en-US" altLang="en-US" sz="1600" smtClean="0">
                <a:solidFill>
                  <a:srgbClr val="000066"/>
                </a:solidFill>
                <a:cs typeface="Times New Roman" panose="02020603050405020304" pitchFamily="18" charset="0"/>
              </a:rPr>
              <a:t>º x </a:t>
            </a:r>
            <a:r>
              <a:rPr lang="en-US" altLang="en-US" sz="1600" smtClean="0">
                <a:solidFill>
                  <a:srgbClr val="000066"/>
                </a:solidFill>
              </a:rPr>
              <a:t>1º tiles ---</a:t>
            </a:r>
          </a:p>
        </p:txBody>
      </p:sp>
      <p:sp>
        <p:nvSpPr>
          <p:cNvPr id="695387" name="Rectangle 91" descr="格子 (大)"/>
          <p:cNvSpPr>
            <a:spLocks noChangeArrowheads="1"/>
          </p:cNvSpPr>
          <p:nvPr/>
        </p:nvSpPr>
        <p:spPr bwMode="auto">
          <a:xfrm>
            <a:off x="4651375" y="2581275"/>
            <a:ext cx="3963988" cy="1144588"/>
          </a:xfrm>
          <a:prstGeom prst="rect">
            <a:avLst/>
          </a:prstGeom>
          <a:pattFill prst="lgGrid">
            <a:fgClr>
              <a:srgbClr val="0066FF">
                <a:alpha val="30000"/>
              </a:srgbClr>
            </a:fgClr>
            <a:bgClr>
              <a:schemeClr val="bg1">
                <a:alpha val="30000"/>
              </a:schemeClr>
            </a:bgClr>
          </a:patt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/>
          <a:lstStyle/>
          <a:p>
            <a:pPr algn="r"/>
            <a:r>
              <a:rPr kumimoji="1" lang="en-US" altLang="ja-JP" b="1" smtClean="0">
                <a:solidFill>
                  <a:srgbClr val="0000F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SRTM3 coverage</a:t>
            </a:r>
            <a:r>
              <a:rPr kumimoji="1" lang="en-US" altLang="ja-JP" b="1" smtClean="0">
                <a:solidFill>
                  <a:srgbClr val="0000FF"/>
                </a:solidFill>
                <a:ea typeface="ＭＳ Ｐゴシック" panose="020B0600070205080204" pitchFamily="34" charset="-128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Text Box 5"/>
          <p:cNvSpPr txBox="1">
            <a:spLocks noChangeArrowheads="1"/>
          </p:cNvSpPr>
          <p:nvPr/>
        </p:nvSpPr>
        <p:spPr bwMode="auto">
          <a:xfrm>
            <a:off x="3657600" y="6579367"/>
            <a:ext cx="19050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(Courtesy of B. Bailey)</a:t>
            </a:r>
            <a:endParaRPr lang="en-US" sz="1200" b="1" i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102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534400" cy="6575846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581400" y="6477000"/>
            <a:ext cx="21336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(Courtesy of T. </a:t>
            </a:r>
            <a:r>
              <a:rPr lang="en-US" sz="1200" b="1" i="1" kern="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Tachikawa</a:t>
            </a:r>
            <a:r>
              <a:rPr lang="en-US" sz="1200" b="1" i="1" kern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)</a:t>
            </a:r>
            <a:endParaRPr lang="en-US" sz="1200" b="1" i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Oval 3"/>
          <p:cNvSpPr/>
          <p:nvPr/>
        </p:nvSpPr>
        <p:spPr>
          <a:xfrm>
            <a:off x="2514600" y="4648200"/>
            <a:ext cx="3048000" cy="6858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5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28600" y="2514600"/>
            <a:ext cx="8686800" cy="1828800"/>
          </a:xfrm>
          <a:prstGeom prst="rect">
            <a:avLst/>
          </a:prstGeom>
          <a:noFill/>
          <a:ln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 smtClean="0">
                <a:solidFill>
                  <a:srgbClr val="FFFF00"/>
                </a:solidFill>
              </a:rPr>
              <a:t>Question:  What is a deep, dark secret about global DEMs?</a:t>
            </a:r>
          </a:p>
          <a:p>
            <a:endParaRPr lang="en-US" altLang="en-US" sz="3200" dirty="0">
              <a:solidFill>
                <a:srgbClr val="FFFF00"/>
              </a:solidFill>
            </a:endParaRPr>
          </a:p>
          <a:p>
            <a:r>
              <a:rPr lang="en-US" altLang="en-US" sz="3200" dirty="0" smtClean="0">
                <a:solidFill>
                  <a:srgbClr val="FFFF00"/>
                </a:solidFill>
              </a:rPr>
              <a:t>Answer:  Grid spacing ≠ true spatial resolution!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57200"/>
            <a:ext cx="3352800" cy="18062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1" y="5105400"/>
            <a:ext cx="3352800" cy="1317139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655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1"/>
            <a:ext cx="9144000" cy="2133599"/>
            <a:chOff x="0" y="1"/>
            <a:chExt cx="9144000" cy="21335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b="66759"/>
            <a:stretch/>
          </p:blipFill>
          <p:spPr>
            <a:xfrm>
              <a:off x="0" y="1"/>
              <a:ext cx="9144000" cy="20574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7088187" y="1856601"/>
              <a:ext cx="2055813" cy="27699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bg2"/>
                  </a:solidFill>
                  <a:latin typeface="Arial" charset="0"/>
                  <a:ea typeface="ＭＳ Ｐゴシック" charset="-128"/>
                </a:rPr>
                <a:t>Smith and </a:t>
              </a:r>
              <a:r>
                <a:rPr lang="en-US" sz="1200" b="1" kern="0" dirty="0" err="1" smtClean="0">
                  <a:solidFill>
                    <a:schemeClr val="bg2"/>
                  </a:solidFill>
                  <a:latin typeface="Arial" charset="0"/>
                  <a:ea typeface="ＭＳ Ｐゴシック" charset="-128"/>
                </a:rPr>
                <a:t>Sandwell</a:t>
              </a:r>
              <a:r>
                <a:rPr lang="en-US" sz="1200" b="1" kern="0" dirty="0" smtClean="0">
                  <a:solidFill>
                    <a:schemeClr val="bg2"/>
                  </a:solidFill>
                  <a:latin typeface="Arial" charset="0"/>
                  <a:ea typeface="ＭＳ Ｐゴシック" charset="-128"/>
                </a:rPr>
                <a:t>, 2003</a:t>
              </a:r>
              <a:endParaRPr lang="en-US" sz="1200" b="1" kern="0" dirty="0">
                <a:solidFill>
                  <a:srgbClr val="FFFFFF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2209800"/>
            <a:ext cx="9144000" cy="2667000"/>
            <a:chOff x="0" y="2209800"/>
            <a:chExt cx="9144000" cy="2667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b="53299"/>
            <a:stretch/>
          </p:blipFill>
          <p:spPr>
            <a:xfrm>
              <a:off x="0" y="2209800"/>
              <a:ext cx="9144000" cy="25908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8154987" y="4599801"/>
              <a:ext cx="989013" cy="27699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err="1" smtClean="0">
                  <a:solidFill>
                    <a:schemeClr val="bg2"/>
                  </a:solidFill>
                  <a:latin typeface="Arial" charset="0"/>
                  <a:ea typeface="ＭＳ Ｐゴシック" charset="-128"/>
                </a:rPr>
                <a:t>Guth</a:t>
              </a:r>
              <a:r>
                <a:rPr lang="en-US" sz="1200" b="1" kern="0" dirty="0" smtClean="0">
                  <a:solidFill>
                    <a:schemeClr val="bg2"/>
                  </a:solidFill>
                  <a:latin typeface="Arial" charset="0"/>
                  <a:ea typeface="ＭＳ Ｐゴシック" charset="-128"/>
                </a:rPr>
                <a:t>, 2006</a:t>
              </a:r>
              <a:endParaRPr lang="en-US" sz="1200" b="1" kern="0" dirty="0">
                <a:solidFill>
                  <a:srgbClr val="FFFFFF"/>
                </a:solidFill>
                <a:latin typeface="Arial" charset="0"/>
                <a:ea typeface="ＭＳ Ｐゴシック" charset="-128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0" y="4953000"/>
            <a:ext cx="9144000" cy="1866900"/>
            <a:chOff x="0" y="4953000"/>
            <a:chExt cx="9144000" cy="18669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b="66901"/>
            <a:stretch/>
          </p:blipFill>
          <p:spPr>
            <a:xfrm>
              <a:off x="0" y="4953000"/>
              <a:ext cx="9144000" cy="17907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7620000" y="6542901"/>
              <a:ext cx="1524000" cy="276999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  <a:extLst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 smtClean="0">
                  <a:solidFill>
                    <a:schemeClr val="bg2"/>
                  </a:solidFill>
                  <a:latin typeface="Arial" charset="0"/>
                  <a:ea typeface="ＭＳ Ｐゴシック" charset="-128"/>
                </a:rPr>
                <a:t>Pierce et al., 2006</a:t>
              </a:r>
              <a:endParaRPr lang="en-US" sz="1200" b="1" kern="0" dirty="0">
                <a:solidFill>
                  <a:srgbClr val="FFFFFF"/>
                </a:solidFill>
                <a:latin typeface="Arial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85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6366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010400" y="0"/>
            <a:ext cx="21336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(Courtesy of T. </a:t>
            </a:r>
            <a:r>
              <a:rPr lang="en-US" sz="1200" b="1" i="1" kern="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Tachikawa</a:t>
            </a:r>
            <a:r>
              <a:rPr lang="en-US" sz="1200" b="1" i="1" kern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)</a:t>
            </a:r>
            <a:endParaRPr lang="en-US" sz="1200" b="1" i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823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1270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010400" y="0"/>
            <a:ext cx="21336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(Courtesy of T. </a:t>
            </a:r>
            <a:r>
              <a:rPr lang="en-US" sz="1200" b="1" i="1" kern="0" dirty="0" err="1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Tachikawa</a:t>
            </a:r>
            <a:r>
              <a:rPr lang="en-US" sz="1200" b="1" i="1" kern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)</a:t>
            </a:r>
            <a:endParaRPr lang="en-US" sz="1200" b="1" i="1" kern="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8564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3714119" y="390525"/>
            <a:ext cx="1737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Resolution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990600" y="4114800"/>
            <a:ext cx="14208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GDEM1</a:t>
            </a: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3913188" y="4114800"/>
            <a:ext cx="1420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GDEM2</a:t>
            </a: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935788" y="4114800"/>
            <a:ext cx="1141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SRTM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1198563" y="4724400"/>
            <a:ext cx="962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121 m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221163" y="4724400"/>
            <a:ext cx="8080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82 m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7116763" y="4724400"/>
            <a:ext cx="8080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77 m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76200" y="4732338"/>
            <a:ext cx="9028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Res =</a:t>
            </a:r>
          </a:p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MS PGothic" panose="020B0600070205080204" pitchFamily="34" charset="-128"/>
            </a:endParaRPr>
          </a:p>
        </p:txBody>
      </p:sp>
      <p:pic>
        <p:nvPicPr>
          <p:cNvPr id="10" name="Picture 10" descr="WV_Comp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7450"/>
            <a:ext cx="8686800" cy="292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43263" y="5715000"/>
            <a:ext cx="2776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West Virginia: Keyser-Romney area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447800" y="6107113"/>
            <a:ext cx="6296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But at its best, GDEM2 nearly matches SRTM 1-arc-second data.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295400" y="4524375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9x9 kernel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191000" y="4495800"/>
            <a:ext cx="838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anose="02020603050405020304" pitchFamily="18" charset="0"/>
                <a:ea typeface="MS PGothic" panose="020B0600070205080204" pitchFamily="34" charset="-128"/>
              </a:rPr>
              <a:t>5x5 kernel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904327" y="6396335"/>
            <a:ext cx="1239673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(Courtesy of R. Crippen)</a:t>
            </a:r>
            <a:endParaRPr lang="en-US" sz="1200" b="1" i="1" kern="0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423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400" dirty="0" smtClean="0"/>
              <a:t>Global Multi-resolution Terrain Elevation Data (GMTED2010)</a:t>
            </a:r>
            <a:endParaRPr lang="en-US" altLang="en-US" sz="34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1371600"/>
            <a:ext cx="9144000" cy="160020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 dirty="0" smtClean="0"/>
              <a:t>A global DEM to replace GTOPO30:</a:t>
            </a:r>
          </a:p>
          <a:p>
            <a:pPr lvl="1"/>
            <a:r>
              <a:rPr lang="en-US" altLang="en-US" sz="2500" dirty="0" smtClean="0"/>
              <a:t>Multiple elevation layers at three grid </a:t>
            </a:r>
            <a:r>
              <a:rPr lang="en-US" altLang="en-US" sz="2500" dirty="0" err="1" smtClean="0"/>
              <a:t>spacings</a:t>
            </a:r>
            <a:r>
              <a:rPr lang="en-US" altLang="en-US" sz="2500" dirty="0" smtClean="0"/>
              <a:t>:              30-arc-sec (1 km), 15-arc-sec (500 m) 7.5 arc-sec (250 m)</a:t>
            </a:r>
          </a:p>
          <a:p>
            <a:pPr lvl="1"/>
            <a:r>
              <a:rPr lang="en-US" altLang="en-US" sz="2500" dirty="0" smtClean="0"/>
              <a:t>Derived from “best available” higher resolution data:</a:t>
            </a:r>
          </a:p>
          <a:p>
            <a:pPr lvl="2"/>
            <a:r>
              <a:rPr lang="en-US" altLang="en-US" sz="2100" dirty="0" smtClean="0"/>
              <a:t>SRTM (void-filled), 1-arc-second</a:t>
            </a:r>
          </a:p>
          <a:p>
            <a:pPr lvl="2"/>
            <a:r>
              <a:rPr lang="en-US" altLang="en-US" sz="2100" dirty="0" smtClean="0"/>
              <a:t>Canadian Digital Elevation Data (CDED), 0.75 and 3-arc-second</a:t>
            </a:r>
          </a:p>
          <a:p>
            <a:pPr lvl="2"/>
            <a:r>
              <a:rPr lang="en-US" altLang="en-US" sz="2100" dirty="0" smtClean="0"/>
              <a:t>U.S. National Elevation Dataset (NED), 1 and 2-arc-second</a:t>
            </a:r>
          </a:p>
          <a:p>
            <a:pPr lvl="2"/>
            <a:r>
              <a:rPr lang="en-US" altLang="en-US" sz="2100" dirty="0" smtClean="0"/>
              <a:t>Digital Terrain Elevation Data (DTED</a:t>
            </a:r>
            <a:r>
              <a:rPr lang="en-US" altLang="en-US" sz="2100" baseline="30000" dirty="0" smtClean="0"/>
              <a:t>®</a:t>
            </a:r>
            <a:r>
              <a:rPr lang="en-US" altLang="en-US" sz="2100" dirty="0" smtClean="0"/>
              <a:t>), 3-arc-second</a:t>
            </a:r>
          </a:p>
          <a:p>
            <a:pPr lvl="2"/>
            <a:r>
              <a:rPr lang="en-US" altLang="en-US" sz="2100" dirty="0" smtClean="0"/>
              <a:t>SPOT Reference3D</a:t>
            </a:r>
            <a:r>
              <a:rPr lang="en-US" altLang="en-US" sz="2100" baseline="30000" dirty="0" smtClean="0"/>
              <a:t>®</a:t>
            </a:r>
            <a:r>
              <a:rPr lang="en-US" altLang="en-US" sz="2100" dirty="0" smtClean="0"/>
              <a:t>, 15-arc-second</a:t>
            </a:r>
          </a:p>
          <a:p>
            <a:pPr lvl="2"/>
            <a:r>
              <a:rPr lang="en-US" altLang="en-US" sz="2100" dirty="0" smtClean="0"/>
              <a:t>Australia GEODATA, 9-arc-second</a:t>
            </a:r>
          </a:p>
          <a:p>
            <a:pPr lvl="2"/>
            <a:r>
              <a:rPr lang="en-US" altLang="en-US" sz="2100" dirty="0" smtClean="0"/>
              <a:t>University of Bristol Greenland radar altimeter DEM, 30-arc-sec</a:t>
            </a:r>
          </a:p>
          <a:p>
            <a:pPr lvl="2"/>
            <a:r>
              <a:rPr lang="en-US" altLang="en-US" sz="2100" dirty="0">
                <a:solidFill>
                  <a:srgbClr val="FFFFFF"/>
                </a:solidFill>
                <a:latin typeface="Arial" panose="020B0604020202020204" pitchFamily="34" charset="0"/>
              </a:rPr>
              <a:t>University of </a:t>
            </a:r>
            <a:r>
              <a:rPr lang="en-US" altLang="en-US" sz="2100" dirty="0" smtClean="0">
                <a:solidFill>
                  <a:srgbClr val="FFFFFF"/>
                </a:solidFill>
                <a:latin typeface="Arial" panose="020B0604020202020204" pitchFamily="34" charset="0"/>
              </a:rPr>
              <a:t>Bristol Antarctica ERS-1 radar altimeter and </a:t>
            </a:r>
            <a:r>
              <a:rPr lang="en-US" altLang="en-US" sz="2100" dirty="0" err="1" smtClean="0">
                <a:solidFill>
                  <a:srgbClr val="FFFFFF"/>
                </a:solidFill>
                <a:latin typeface="Arial" panose="020B0604020202020204" pitchFamily="34" charset="0"/>
              </a:rPr>
              <a:t>ICEsat</a:t>
            </a:r>
            <a:r>
              <a:rPr lang="en-US" altLang="en-US" sz="2100" dirty="0" smtClean="0">
                <a:solidFill>
                  <a:srgbClr val="FFFFFF"/>
                </a:solidFill>
                <a:latin typeface="Arial" panose="020B0604020202020204" pitchFamily="34" charset="0"/>
              </a:rPr>
              <a:t> laser altimeter DEM, 30-arc-second</a:t>
            </a:r>
            <a:endParaRPr lang="en-US" altLang="en-US" sz="2100" dirty="0" smtClean="0"/>
          </a:p>
          <a:p>
            <a:pPr lvl="2"/>
            <a:endParaRPr lang="en-US" altLang="en-US" sz="2100" dirty="0" smtClean="0"/>
          </a:p>
        </p:txBody>
      </p:sp>
    </p:spTree>
    <p:extLst>
      <p:ext uri="{BB962C8B-B14F-4D97-AF65-F5344CB8AC3E}">
        <p14:creationId xmlns:p14="http://schemas.microsoft.com/office/powerpoint/2010/main" val="60635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/>
          <p:cNvSpPr/>
          <p:nvPr/>
        </p:nvSpPr>
        <p:spPr>
          <a:xfrm>
            <a:off x="0" y="2209800"/>
            <a:ext cx="9144000" cy="2438400"/>
          </a:xfrm>
          <a:prstGeom prst="rightArrow">
            <a:avLst/>
          </a:prstGeom>
          <a:gradFill flip="none" rotWithShape="1">
            <a:gsLst>
              <a:gs pos="35000">
                <a:srgbClr val="00B0F0"/>
              </a:gs>
              <a:gs pos="100000">
                <a:schemeClr val="tx1"/>
              </a:gs>
            </a:gsLst>
            <a:lin ang="0" scaled="1"/>
            <a:tileRect/>
          </a:gradFill>
          <a:ln>
            <a:solidFill>
              <a:schemeClr val="bg2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-76200" y="4724400"/>
            <a:ext cx="8417169" cy="2161502"/>
            <a:chOff x="-76200" y="4724400"/>
            <a:chExt cx="8417169" cy="2161502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7951176" y="4733192"/>
              <a:ext cx="0" cy="1752600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76200" y="4724400"/>
              <a:ext cx="0" cy="1752600"/>
            </a:xfrm>
            <a:prstGeom prst="line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-76200" y="6477000"/>
              <a:ext cx="7620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1985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78969" y="6485792"/>
              <a:ext cx="762000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2"/>
                  </a:solidFill>
                </a:rPr>
                <a:t>2020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60549" y="838200"/>
            <a:ext cx="1216967" cy="3048000"/>
            <a:chOff x="460549" y="838200"/>
            <a:chExt cx="1216967" cy="3048000"/>
          </a:xfrm>
        </p:grpSpPr>
        <p:sp>
          <p:nvSpPr>
            <p:cNvPr id="8" name="TextBox 7"/>
            <p:cNvSpPr txBox="1"/>
            <p:nvPr/>
          </p:nvSpPr>
          <p:spPr>
            <a:xfrm rot="16200000">
              <a:off x="611833" y="3198167"/>
              <a:ext cx="914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2"/>
                  </a:solidFill>
                </a:rPr>
                <a:t>1988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0549" y="838200"/>
              <a:ext cx="12169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ETOPO5 10 km</a:t>
              </a:r>
              <a:endParaRPr lang="en-US" i="1" dirty="0"/>
            </a:p>
          </p:txBody>
        </p:sp>
        <p:cxnSp>
          <p:nvCxnSpPr>
            <p:cNvPr id="31" name="Straight Arrow Connector 30"/>
            <p:cNvCxnSpPr>
              <a:endCxn id="17" idx="2"/>
            </p:cNvCxnSpPr>
            <p:nvPr/>
          </p:nvCxnSpPr>
          <p:spPr>
            <a:xfrm flipV="1">
              <a:off x="1066800" y="1546086"/>
              <a:ext cx="2233" cy="1218543"/>
            </a:xfrm>
            <a:prstGeom prst="straightConnector1">
              <a:avLst/>
            </a:prstGeom>
            <a:ln w="508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3280507" y="816114"/>
            <a:ext cx="911051" cy="3070088"/>
            <a:chOff x="3280507" y="816114"/>
            <a:chExt cx="911051" cy="3070088"/>
          </a:xfrm>
        </p:grpSpPr>
        <p:sp>
          <p:nvSpPr>
            <p:cNvPr id="10" name="TextBox 9"/>
            <p:cNvSpPr txBox="1"/>
            <p:nvPr/>
          </p:nvSpPr>
          <p:spPr>
            <a:xfrm rot="16200000">
              <a:off x="3278833" y="3198169"/>
              <a:ext cx="914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2"/>
                  </a:solidFill>
                </a:rPr>
                <a:t>2000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80507" y="816114"/>
              <a:ext cx="9110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SRTM flight</a:t>
              </a:r>
              <a:endParaRPr lang="en-US" i="1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3731567" y="1546086"/>
              <a:ext cx="2233" cy="1218543"/>
            </a:xfrm>
            <a:prstGeom prst="straightConnector1">
              <a:avLst/>
            </a:prstGeom>
            <a:ln w="508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5071206" y="816114"/>
            <a:ext cx="1292051" cy="3070088"/>
            <a:chOff x="5071206" y="816114"/>
            <a:chExt cx="1292051" cy="3070088"/>
          </a:xfrm>
        </p:grpSpPr>
        <p:sp>
          <p:nvSpPr>
            <p:cNvPr id="12" name="TextBox 11"/>
            <p:cNvSpPr txBox="1"/>
            <p:nvPr/>
          </p:nvSpPr>
          <p:spPr>
            <a:xfrm rot="16200000">
              <a:off x="5260032" y="3198169"/>
              <a:ext cx="914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2"/>
                  </a:solidFill>
                </a:rPr>
                <a:t>2009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71206" y="816114"/>
              <a:ext cx="12920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ASTER GDEM v1 30 m</a:t>
              </a:r>
              <a:endParaRPr lang="en-US" i="1" dirty="0"/>
            </a:p>
          </p:txBody>
        </p:sp>
        <p:cxnSp>
          <p:nvCxnSpPr>
            <p:cNvPr id="35" name="Straight Arrow Connector 34"/>
            <p:cNvCxnSpPr>
              <a:endCxn id="21" idx="2"/>
            </p:cNvCxnSpPr>
            <p:nvPr/>
          </p:nvCxnSpPr>
          <p:spPr>
            <a:xfrm flipV="1">
              <a:off x="5712767" y="1831777"/>
              <a:ext cx="4465" cy="949523"/>
            </a:xfrm>
            <a:prstGeom prst="straightConnector1">
              <a:avLst/>
            </a:prstGeom>
            <a:ln w="508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6328923" y="813137"/>
            <a:ext cx="1292051" cy="3073065"/>
            <a:chOff x="6328923" y="813137"/>
            <a:chExt cx="1292051" cy="3073065"/>
          </a:xfrm>
        </p:grpSpPr>
        <p:sp>
          <p:nvSpPr>
            <p:cNvPr id="14" name="TextBox 13"/>
            <p:cNvSpPr txBox="1"/>
            <p:nvPr/>
          </p:nvSpPr>
          <p:spPr>
            <a:xfrm rot="16200000">
              <a:off x="6555432" y="3198169"/>
              <a:ext cx="914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2"/>
                  </a:solidFill>
                </a:rPr>
                <a:t>2015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28923" y="813137"/>
              <a:ext cx="12920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ASTER GDEM v3 30 m</a:t>
              </a:r>
              <a:endParaRPr lang="en-US" i="1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7005935" y="1828800"/>
              <a:ext cx="4465" cy="949523"/>
            </a:xfrm>
            <a:prstGeom prst="straightConnector1">
              <a:avLst/>
            </a:prstGeom>
            <a:ln w="508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2097732" y="2971798"/>
            <a:ext cx="1447800" cy="2899235"/>
            <a:chOff x="2097732" y="2971798"/>
            <a:chExt cx="1447800" cy="2899235"/>
          </a:xfrm>
        </p:grpSpPr>
        <p:sp>
          <p:nvSpPr>
            <p:cNvPr id="9" name="TextBox 8"/>
            <p:cNvSpPr txBox="1"/>
            <p:nvPr/>
          </p:nvSpPr>
          <p:spPr>
            <a:xfrm rot="16200000">
              <a:off x="2364432" y="3198166"/>
              <a:ext cx="914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2"/>
                  </a:solidFill>
                </a:rPr>
                <a:t>1996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97732" y="5163147"/>
              <a:ext cx="144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GTOPO30 1 km</a:t>
              </a:r>
              <a:endParaRPr lang="en-US" i="1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2821632" y="4124189"/>
              <a:ext cx="0" cy="1038958"/>
            </a:xfrm>
            <a:prstGeom prst="straightConnector1">
              <a:avLst/>
            </a:prstGeom>
            <a:ln w="508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4423506" y="2971800"/>
            <a:ext cx="911051" cy="3207010"/>
            <a:chOff x="4423506" y="2971800"/>
            <a:chExt cx="911051" cy="3207010"/>
          </a:xfrm>
        </p:grpSpPr>
        <p:sp>
          <p:nvSpPr>
            <p:cNvPr id="11" name="TextBox 10"/>
            <p:cNvSpPr txBox="1"/>
            <p:nvPr/>
          </p:nvSpPr>
          <p:spPr>
            <a:xfrm rot="16200000">
              <a:off x="4421832" y="3198168"/>
              <a:ext cx="914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2"/>
                  </a:solidFill>
                </a:rPr>
                <a:t>2005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423506" y="5163147"/>
              <a:ext cx="9110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SRTM 90 m 30 m</a:t>
              </a:r>
              <a:endParaRPr lang="en-US" i="1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4885067" y="4124189"/>
              <a:ext cx="0" cy="1038958"/>
            </a:xfrm>
            <a:prstGeom prst="straightConnector1">
              <a:avLst/>
            </a:prstGeom>
            <a:ln w="508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5528406" y="2971801"/>
            <a:ext cx="1292051" cy="3207009"/>
            <a:chOff x="5528406" y="2971801"/>
            <a:chExt cx="1292051" cy="3207009"/>
          </a:xfrm>
        </p:grpSpPr>
        <p:sp>
          <p:nvSpPr>
            <p:cNvPr id="13" name="TextBox 12"/>
            <p:cNvSpPr txBox="1"/>
            <p:nvPr/>
          </p:nvSpPr>
          <p:spPr>
            <a:xfrm rot="16200000">
              <a:off x="5717232" y="3198169"/>
              <a:ext cx="914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2"/>
                  </a:solidFill>
                </a:rPr>
                <a:t>2011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528406" y="5163147"/>
              <a:ext cx="129205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ASTER GDEM v2 30 m</a:t>
              </a:r>
              <a:endParaRPr lang="en-US" i="1" dirty="0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6172200" y="4124189"/>
              <a:ext cx="0" cy="1038958"/>
            </a:xfrm>
            <a:prstGeom prst="straightConnector1">
              <a:avLst/>
            </a:prstGeom>
            <a:ln w="508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6269682" y="4124189"/>
            <a:ext cx="1485900" cy="927097"/>
            <a:chOff x="6269682" y="4124189"/>
            <a:chExt cx="1485900" cy="927097"/>
          </a:xfrm>
        </p:grpSpPr>
        <p:sp>
          <p:nvSpPr>
            <p:cNvPr id="24" name="TextBox 23"/>
            <p:cNvSpPr txBox="1"/>
            <p:nvPr/>
          </p:nvSpPr>
          <p:spPr>
            <a:xfrm>
              <a:off x="6269682" y="4343400"/>
              <a:ext cx="14859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err="1" smtClean="0"/>
                <a:t>TanDEM</a:t>
              </a:r>
              <a:r>
                <a:rPr lang="en-US" i="1" dirty="0" smtClean="0"/>
                <a:t>-X 12 m</a:t>
              </a:r>
              <a:endParaRPr lang="en-US" i="1" dirty="0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7031290" y="4124189"/>
              <a:ext cx="0" cy="280218"/>
            </a:xfrm>
            <a:prstGeom prst="straightConnector1">
              <a:avLst/>
            </a:prstGeom>
            <a:ln w="508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7064550" y="838200"/>
            <a:ext cx="1925026" cy="3048002"/>
            <a:chOff x="7064550" y="838200"/>
            <a:chExt cx="1925026" cy="3048002"/>
          </a:xfrm>
        </p:grpSpPr>
        <p:sp>
          <p:nvSpPr>
            <p:cNvPr id="15" name="TextBox 14"/>
            <p:cNvSpPr txBox="1"/>
            <p:nvPr/>
          </p:nvSpPr>
          <p:spPr>
            <a:xfrm rot="16200000">
              <a:off x="6838182" y="3198169"/>
              <a:ext cx="914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2"/>
                  </a:solidFill>
                </a:rPr>
                <a:t>2016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92361" y="838200"/>
              <a:ext cx="12972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ALOS World 3D 5 m</a:t>
              </a:r>
              <a:endParaRPr lang="en-US" i="1" dirty="0"/>
            </a:p>
          </p:txBody>
        </p:sp>
        <p:cxnSp>
          <p:nvCxnSpPr>
            <p:cNvPr id="46" name="Curved Connector 45"/>
            <p:cNvCxnSpPr/>
            <p:nvPr/>
          </p:nvCxnSpPr>
          <p:spPr>
            <a:xfrm flipV="1">
              <a:off x="7263420" y="1828800"/>
              <a:ext cx="1063730" cy="924462"/>
            </a:xfrm>
            <a:prstGeom prst="curvedConnector2">
              <a:avLst/>
            </a:prstGeom>
            <a:ln w="508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7331256" y="2971801"/>
            <a:ext cx="1750640" cy="2899232"/>
            <a:chOff x="7331256" y="2971801"/>
            <a:chExt cx="1750640" cy="2899232"/>
          </a:xfrm>
        </p:grpSpPr>
        <p:sp>
          <p:nvSpPr>
            <p:cNvPr id="16" name="TextBox 15"/>
            <p:cNvSpPr txBox="1"/>
            <p:nvPr/>
          </p:nvSpPr>
          <p:spPr>
            <a:xfrm rot="16200000">
              <a:off x="7104888" y="3198169"/>
              <a:ext cx="914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2"/>
                  </a:solidFill>
                </a:rPr>
                <a:t>2017</a:t>
              </a:r>
              <a:endParaRPr lang="en-US" b="1" dirty="0">
                <a:solidFill>
                  <a:schemeClr val="bg2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102180" y="4855370"/>
              <a:ext cx="9797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NASA-DEM      30 m</a:t>
              </a:r>
              <a:endParaRPr lang="en-US" i="1" dirty="0"/>
            </a:p>
          </p:txBody>
        </p:sp>
        <p:cxnSp>
          <p:nvCxnSpPr>
            <p:cNvPr id="63" name="Curved Connector 62"/>
            <p:cNvCxnSpPr/>
            <p:nvPr/>
          </p:nvCxnSpPr>
          <p:spPr>
            <a:xfrm>
              <a:off x="7600683" y="4119222"/>
              <a:ext cx="991355" cy="729033"/>
            </a:xfrm>
            <a:prstGeom prst="curvedConnector2">
              <a:avLst/>
            </a:prstGeom>
            <a:ln w="5080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4850221" y="6150114"/>
            <a:ext cx="2714104" cy="707886"/>
            <a:chOff x="4850221" y="6150114"/>
            <a:chExt cx="2714104" cy="707886"/>
          </a:xfrm>
        </p:grpSpPr>
        <p:sp>
          <p:nvSpPr>
            <p:cNvPr id="75" name="TextBox 74"/>
            <p:cNvSpPr txBox="1"/>
            <p:nvPr/>
          </p:nvSpPr>
          <p:spPr>
            <a:xfrm>
              <a:off x="4850221" y="6150114"/>
              <a:ext cx="27141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 smtClean="0"/>
                <a:t>GMTED2010         250 m, 500 m, 1 km</a:t>
              </a:r>
              <a:endParaRPr lang="en-US" i="1" dirty="0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5486400" y="6150114"/>
              <a:ext cx="1488548" cy="0"/>
            </a:xfrm>
            <a:prstGeom prst="line">
              <a:avLst/>
            </a:prstGeom>
            <a:ln>
              <a:solidFill>
                <a:schemeClr val="tx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609600" y="762000"/>
            <a:ext cx="8077200" cy="5262979"/>
          </a:xfrm>
          <a:prstGeom prst="rect">
            <a:avLst/>
          </a:prstGeom>
          <a:solidFill>
            <a:schemeClr val="tx1"/>
          </a:solidFill>
          <a:ln w="254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2"/>
                </a:solidFill>
              </a:rPr>
              <a:t>→ WGCV / Terrain Mapping Subgroup</a:t>
            </a:r>
          </a:p>
          <a:p>
            <a:r>
              <a:rPr lang="en-US" sz="2400" b="1" dirty="0" smtClean="0">
                <a:solidFill>
                  <a:schemeClr val="bg2"/>
                </a:solidFill>
              </a:rPr>
              <a:t>→ GEO Global DEM Task</a:t>
            </a:r>
          </a:p>
          <a:p>
            <a:r>
              <a:rPr lang="en-US" sz="2400" b="1" dirty="0" smtClean="0">
                <a:solidFill>
                  <a:schemeClr val="bg2"/>
                </a:solidFill>
              </a:rPr>
              <a:t>→ ISPRS WG IV/3 – Global DEM Interoperability</a:t>
            </a:r>
          </a:p>
          <a:p>
            <a:pPr lvl="1"/>
            <a:endParaRPr lang="en-US" sz="2400" b="1" dirty="0">
              <a:solidFill>
                <a:schemeClr val="bg2"/>
              </a:solidFill>
            </a:endParaRPr>
          </a:p>
          <a:p>
            <a:r>
              <a:rPr lang="en-US" sz="2400" b="1" dirty="0" smtClean="0">
                <a:solidFill>
                  <a:schemeClr val="bg2"/>
                </a:solidFill>
              </a:rPr>
              <a:t>Activities:</a:t>
            </a:r>
          </a:p>
          <a:p>
            <a:pPr lvl="1"/>
            <a:r>
              <a:rPr lang="en-US" sz="2400" b="1" dirty="0" smtClean="0">
                <a:solidFill>
                  <a:schemeClr val="bg2"/>
                </a:solidFill>
              </a:rPr>
              <a:t>- SRTM workshop / PE&amp;RS special issue</a:t>
            </a:r>
          </a:p>
          <a:p>
            <a:pPr lvl="1"/>
            <a:r>
              <a:rPr lang="en-US" sz="2400" b="1" dirty="0" smtClean="0">
                <a:solidFill>
                  <a:schemeClr val="bg2"/>
                </a:solidFill>
              </a:rPr>
              <a:t>- ASTER GDEM evaluation / IGARSS session</a:t>
            </a:r>
          </a:p>
          <a:p>
            <a:pPr lvl="1"/>
            <a:r>
              <a:rPr lang="en-US" sz="2400" b="1" dirty="0" smtClean="0">
                <a:solidFill>
                  <a:schemeClr val="bg2"/>
                </a:solidFill>
              </a:rPr>
              <a:t>- ISPRS sessions (2008, 2010, 2012, 2014, 2016)</a:t>
            </a:r>
          </a:p>
          <a:p>
            <a:pPr marL="800100" lvl="1" indent="-342900">
              <a:buFontTx/>
              <a:buChar char="-"/>
            </a:pPr>
            <a:endParaRPr lang="en-US" sz="2400" b="1" dirty="0">
              <a:solidFill>
                <a:schemeClr val="bg2"/>
              </a:solidFill>
            </a:endParaRPr>
          </a:p>
          <a:p>
            <a:r>
              <a:rPr lang="en-US" sz="2400" b="1" dirty="0" smtClean="0">
                <a:solidFill>
                  <a:schemeClr val="bg2"/>
                </a:solidFill>
              </a:rPr>
              <a:t>Key Participants:</a:t>
            </a:r>
          </a:p>
          <a:p>
            <a:pPr lvl="1"/>
            <a:r>
              <a:rPr lang="en-US" sz="2400" b="1" dirty="0" smtClean="0">
                <a:solidFill>
                  <a:schemeClr val="bg2"/>
                </a:solidFill>
              </a:rPr>
              <a:t>- J-P. Muller (UCL), R. Crippen &amp; M. </a:t>
            </a:r>
            <a:r>
              <a:rPr lang="en-US" sz="2400" b="1" dirty="0" err="1" smtClean="0">
                <a:solidFill>
                  <a:schemeClr val="bg2"/>
                </a:solidFill>
              </a:rPr>
              <a:t>Kobrick</a:t>
            </a:r>
            <a:r>
              <a:rPr lang="en-US" sz="2400" b="1" dirty="0" smtClean="0">
                <a:solidFill>
                  <a:schemeClr val="bg2"/>
                </a:solidFill>
              </a:rPr>
              <a:t> (NASA/JPL), T. </a:t>
            </a:r>
            <a:r>
              <a:rPr lang="en-US" sz="2400" b="1" dirty="0" err="1" smtClean="0">
                <a:solidFill>
                  <a:schemeClr val="bg2"/>
                </a:solidFill>
              </a:rPr>
              <a:t>Tadono</a:t>
            </a:r>
            <a:r>
              <a:rPr lang="en-US" sz="2400" b="1" dirty="0" smtClean="0">
                <a:solidFill>
                  <a:schemeClr val="bg2"/>
                </a:solidFill>
              </a:rPr>
              <a:t> (JAXA), D. Gesch (USGS), C. </a:t>
            </a:r>
            <a:r>
              <a:rPr lang="en-US" sz="2400" b="1" dirty="0" err="1" smtClean="0">
                <a:solidFill>
                  <a:schemeClr val="bg2"/>
                </a:solidFill>
              </a:rPr>
              <a:t>Carabajal</a:t>
            </a:r>
            <a:r>
              <a:rPr lang="en-US" sz="2400" b="1" dirty="0" smtClean="0">
                <a:solidFill>
                  <a:schemeClr val="bg2"/>
                </a:solidFill>
              </a:rPr>
              <a:t> (NASA/GSFC), M. Bernard (SPOT/Airbus), J. Slater (NGA)</a:t>
            </a:r>
            <a:endParaRPr lang="en-US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4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9" name="Picture 9" descr="GMTED2010_sour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4" t="14296" r="4355" b="14296"/>
          <a:stretch>
            <a:fillRect/>
          </a:stretch>
        </p:blipFill>
        <p:spPr bwMode="auto">
          <a:xfrm>
            <a:off x="117475" y="1077913"/>
            <a:ext cx="8912225" cy="438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5750" y="-38100"/>
            <a:ext cx="8305800" cy="1143000"/>
          </a:xfrm>
          <a:noFill/>
        </p:spPr>
        <p:txBody>
          <a:bodyPr/>
          <a:lstStyle/>
          <a:p>
            <a:r>
              <a:rPr lang="en-US" altLang="en-US" sz="2800" dirty="0" smtClean="0"/>
              <a:t>GMTED2010 Source Data</a:t>
            </a:r>
          </a:p>
        </p:txBody>
      </p:sp>
      <p:pic>
        <p:nvPicPr>
          <p:cNvPr id="7168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8" r="17339"/>
          <a:stretch>
            <a:fillRect/>
          </a:stretch>
        </p:blipFill>
        <p:spPr bwMode="auto">
          <a:xfrm>
            <a:off x="76200" y="3140075"/>
            <a:ext cx="2136775" cy="27955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8" descr="dark_bl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33" b="26343"/>
          <a:stretch>
            <a:fillRect/>
          </a:stretch>
        </p:blipFill>
        <p:spPr bwMode="auto">
          <a:xfrm>
            <a:off x="152400" y="6248400"/>
            <a:ext cx="1516063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051675" y="6582399"/>
            <a:ext cx="2133427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(Courtesy of J. Danielson)</a:t>
            </a:r>
            <a:endParaRPr lang="en-US" sz="1200" b="1" i="1" kern="0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46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75" y="-177800"/>
            <a:ext cx="8620125" cy="1143000"/>
          </a:xfrm>
          <a:noFill/>
        </p:spPr>
        <p:txBody>
          <a:bodyPr/>
          <a:lstStyle/>
          <a:p>
            <a:r>
              <a:rPr lang="en-US" altLang="en-US" sz="2800" dirty="0" smtClean="0"/>
              <a:t>GMTED2010 Spatially Referenced Metadata</a:t>
            </a:r>
          </a:p>
        </p:txBody>
      </p:sp>
      <p:pic>
        <p:nvPicPr>
          <p:cNvPr id="19459" name="Picture 12" descr="metadata_fiel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3" y="1503363"/>
            <a:ext cx="1824037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13"/>
          <p:cNvSpPr txBox="1">
            <a:spLocks noChangeArrowheads="1"/>
          </p:cNvSpPr>
          <p:nvPr/>
        </p:nvSpPr>
        <p:spPr bwMode="auto">
          <a:xfrm>
            <a:off x="7162800" y="4527550"/>
            <a:ext cx="187007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/>
            <a:r>
              <a:rPr lang="en-US" altLang="en-US" sz="1600" dirty="0" smtClean="0">
                <a:solidFill>
                  <a:srgbClr val="FFFFFF"/>
                </a:solidFill>
              </a:rPr>
              <a:t>Metadata fields and values captured at full resolution from the input source data</a:t>
            </a:r>
          </a:p>
        </p:txBody>
      </p:sp>
      <p:pic>
        <p:nvPicPr>
          <p:cNvPr id="19461" name="Picture 16" descr="spatial_metda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06450"/>
            <a:ext cx="6746875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8" descr="dark_blu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33" b="26343"/>
          <a:stretch>
            <a:fillRect/>
          </a:stretch>
        </p:blipFill>
        <p:spPr bwMode="auto">
          <a:xfrm>
            <a:off x="152400" y="6248400"/>
            <a:ext cx="1516063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051675" y="6582399"/>
            <a:ext cx="2133427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(Courtesy of J. Danielson)</a:t>
            </a:r>
            <a:endParaRPr lang="en-US" sz="1200" b="1" i="1" kern="0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324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" y="76200"/>
            <a:ext cx="8305800" cy="692150"/>
          </a:xfrm>
          <a:noFill/>
        </p:spPr>
        <p:txBody>
          <a:bodyPr/>
          <a:lstStyle/>
          <a:p>
            <a:r>
              <a:rPr lang="en-US" altLang="en-US" sz="2800" dirty="0" smtClean="0"/>
              <a:t>              GMTED2010    vs.   GTOPO30</a:t>
            </a:r>
          </a:p>
        </p:txBody>
      </p:sp>
      <p:grpSp>
        <p:nvGrpSpPr>
          <p:cNvPr id="7171" name="Group 3"/>
          <p:cNvGrpSpPr>
            <a:grpSpLocks/>
          </p:cNvGrpSpPr>
          <p:nvPr/>
        </p:nvGrpSpPr>
        <p:grpSpPr bwMode="auto">
          <a:xfrm>
            <a:off x="496888" y="1347788"/>
            <a:ext cx="1470025" cy="3484562"/>
            <a:chOff x="313" y="849"/>
            <a:chExt cx="926" cy="2195"/>
          </a:xfrm>
        </p:grpSpPr>
        <p:grpSp>
          <p:nvGrpSpPr>
            <p:cNvPr id="7272" name="Group 4"/>
            <p:cNvGrpSpPr>
              <a:grpSpLocks/>
            </p:cNvGrpSpPr>
            <p:nvPr/>
          </p:nvGrpSpPr>
          <p:grpSpPr bwMode="auto">
            <a:xfrm>
              <a:off x="337" y="1150"/>
              <a:ext cx="902" cy="396"/>
              <a:chOff x="337" y="2501"/>
              <a:chExt cx="1150" cy="709"/>
            </a:xfrm>
          </p:grpSpPr>
          <p:sp>
            <p:nvSpPr>
              <p:cNvPr id="7310" name="Line 5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11" name="Line 6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12" name="Line 7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13" name="Line 8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273" name="Group 9"/>
            <p:cNvGrpSpPr>
              <a:grpSpLocks/>
            </p:cNvGrpSpPr>
            <p:nvPr/>
          </p:nvGrpSpPr>
          <p:grpSpPr bwMode="auto">
            <a:xfrm>
              <a:off x="327" y="1455"/>
              <a:ext cx="902" cy="396"/>
              <a:chOff x="337" y="2501"/>
              <a:chExt cx="1150" cy="709"/>
            </a:xfrm>
          </p:grpSpPr>
          <p:sp>
            <p:nvSpPr>
              <p:cNvPr id="7306" name="Line 10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07" name="Line 11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08" name="Line 12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09" name="Line 13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274" name="Group 14"/>
            <p:cNvGrpSpPr>
              <a:grpSpLocks/>
            </p:cNvGrpSpPr>
            <p:nvPr/>
          </p:nvGrpSpPr>
          <p:grpSpPr bwMode="auto">
            <a:xfrm>
              <a:off x="327" y="1749"/>
              <a:ext cx="902" cy="396"/>
              <a:chOff x="337" y="2501"/>
              <a:chExt cx="1150" cy="709"/>
            </a:xfrm>
          </p:grpSpPr>
          <p:sp>
            <p:nvSpPr>
              <p:cNvPr id="7302" name="Line 15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03" name="Line 16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04" name="Line 17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05" name="Line 18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275" name="Group 19"/>
            <p:cNvGrpSpPr>
              <a:grpSpLocks/>
            </p:cNvGrpSpPr>
            <p:nvPr/>
          </p:nvGrpSpPr>
          <p:grpSpPr bwMode="auto">
            <a:xfrm>
              <a:off x="313" y="2057"/>
              <a:ext cx="902" cy="396"/>
              <a:chOff x="337" y="2501"/>
              <a:chExt cx="1150" cy="709"/>
            </a:xfrm>
          </p:grpSpPr>
          <p:sp>
            <p:nvSpPr>
              <p:cNvPr id="7298" name="Line 20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9" name="Line 21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00" name="Line 22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01" name="Line 23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276" name="Group 24"/>
            <p:cNvGrpSpPr>
              <a:grpSpLocks/>
            </p:cNvGrpSpPr>
            <p:nvPr/>
          </p:nvGrpSpPr>
          <p:grpSpPr bwMode="auto">
            <a:xfrm>
              <a:off x="337" y="2347"/>
              <a:ext cx="902" cy="396"/>
              <a:chOff x="337" y="2501"/>
              <a:chExt cx="1150" cy="709"/>
            </a:xfrm>
          </p:grpSpPr>
          <p:sp>
            <p:nvSpPr>
              <p:cNvPr id="7294" name="Line 25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5" name="Line 26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6" name="Line 27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7" name="Line 28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277" name="Group 29"/>
            <p:cNvGrpSpPr>
              <a:grpSpLocks/>
            </p:cNvGrpSpPr>
            <p:nvPr/>
          </p:nvGrpSpPr>
          <p:grpSpPr bwMode="auto">
            <a:xfrm>
              <a:off x="337" y="2648"/>
              <a:ext cx="902" cy="396"/>
              <a:chOff x="337" y="2501"/>
              <a:chExt cx="1150" cy="709"/>
            </a:xfrm>
          </p:grpSpPr>
          <p:sp>
            <p:nvSpPr>
              <p:cNvPr id="7290" name="Line 30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1" name="Line 31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2" name="Line 32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93" name="Line 33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278" name="Group 34"/>
            <p:cNvGrpSpPr>
              <a:grpSpLocks/>
            </p:cNvGrpSpPr>
            <p:nvPr/>
          </p:nvGrpSpPr>
          <p:grpSpPr bwMode="auto">
            <a:xfrm>
              <a:off x="337" y="849"/>
              <a:ext cx="902" cy="396"/>
              <a:chOff x="337" y="2501"/>
              <a:chExt cx="1150" cy="709"/>
            </a:xfrm>
          </p:grpSpPr>
          <p:sp>
            <p:nvSpPr>
              <p:cNvPr id="7286" name="Line 35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7" name="Line 36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8" name="Line 37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89" name="Line 38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279" name="Text Box 39"/>
            <p:cNvSpPr txBox="1">
              <a:spLocks noChangeArrowheads="1"/>
            </p:cNvSpPr>
            <p:nvPr/>
          </p:nvSpPr>
          <p:spPr bwMode="auto">
            <a:xfrm>
              <a:off x="620" y="963"/>
              <a:ext cx="3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Min.</a:t>
              </a:r>
            </a:p>
          </p:txBody>
        </p:sp>
        <p:sp>
          <p:nvSpPr>
            <p:cNvPr id="7280" name="Text Box 40"/>
            <p:cNvSpPr txBox="1">
              <a:spLocks noChangeArrowheads="1"/>
            </p:cNvSpPr>
            <p:nvPr/>
          </p:nvSpPr>
          <p:spPr bwMode="auto">
            <a:xfrm>
              <a:off x="624" y="1254"/>
              <a:ext cx="4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Max.</a:t>
              </a:r>
            </a:p>
          </p:txBody>
        </p:sp>
        <p:sp>
          <p:nvSpPr>
            <p:cNvPr id="7281" name="Text Box 41"/>
            <p:cNvSpPr txBox="1">
              <a:spLocks noChangeArrowheads="1"/>
            </p:cNvSpPr>
            <p:nvPr/>
          </p:nvSpPr>
          <p:spPr bwMode="auto">
            <a:xfrm>
              <a:off x="628" y="1559"/>
              <a:ext cx="4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Mean</a:t>
              </a:r>
            </a:p>
          </p:txBody>
        </p:sp>
        <p:sp>
          <p:nvSpPr>
            <p:cNvPr id="7282" name="Text Box 42"/>
            <p:cNvSpPr txBox="1">
              <a:spLocks noChangeArrowheads="1"/>
            </p:cNvSpPr>
            <p:nvPr/>
          </p:nvSpPr>
          <p:spPr bwMode="auto">
            <a:xfrm>
              <a:off x="513" y="1850"/>
              <a:ext cx="5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Std.Dev.</a:t>
              </a:r>
            </a:p>
          </p:txBody>
        </p:sp>
        <p:sp>
          <p:nvSpPr>
            <p:cNvPr id="7283" name="Text Box 43"/>
            <p:cNvSpPr txBox="1">
              <a:spLocks noChangeArrowheads="1"/>
            </p:cNvSpPr>
            <p:nvPr/>
          </p:nvSpPr>
          <p:spPr bwMode="auto">
            <a:xfrm>
              <a:off x="566" y="2141"/>
              <a:ext cx="5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Median</a:t>
              </a:r>
            </a:p>
          </p:txBody>
        </p:sp>
        <p:sp>
          <p:nvSpPr>
            <p:cNvPr id="7284" name="Text Box 44"/>
            <p:cNvSpPr txBox="1">
              <a:spLocks noChangeArrowheads="1"/>
            </p:cNvSpPr>
            <p:nvPr/>
          </p:nvSpPr>
          <p:spPr bwMode="auto">
            <a:xfrm>
              <a:off x="598" y="2432"/>
              <a:ext cx="5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Sample</a:t>
              </a:r>
            </a:p>
          </p:txBody>
        </p:sp>
        <p:sp>
          <p:nvSpPr>
            <p:cNvPr id="7285" name="Text Box 45"/>
            <p:cNvSpPr txBox="1">
              <a:spLocks noChangeArrowheads="1"/>
            </p:cNvSpPr>
            <p:nvPr/>
          </p:nvSpPr>
          <p:spPr bwMode="auto">
            <a:xfrm>
              <a:off x="507" y="2740"/>
              <a:ext cx="7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Breakline</a:t>
              </a:r>
            </a:p>
          </p:txBody>
        </p:sp>
      </p:grpSp>
      <p:grpSp>
        <p:nvGrpSpPr>
          <p:cNvPr id="7172" name="Group 46"/>
          <p:cNvGrpSpPr>
            <a:grpSpLocks/>
          </p:cNvGrpSpPr>
          <p:nvPr/>
        </p:nvGrpSpPr>
        <p:grpSpPr bwMode="auto">
          <a:xfrm>
            <a:off x="2170113" y="1343025"/>
            <a:ext cx="1470025" cy="3484563"/>
            <a:chOff x="313" y="849"/>
            <a:chExt cx="926" cy="2195"/>
          </a:xfrm>
        </p:grpSpPr>
        <p:grpSp>
          <p:nvGrpSpPr>
            <p:cNvPr id="7230" name="Group 47"/>
            <p:cNvGrpSpPr>
              <a:grpSpLocks/>
            </p:cNvGrpSpPr>
            <p:nvPr/>
          </p:nvGrpSpPr>
          <p:grpSpPr bwMode="auto">
            <a:xfrm>
              <a:off x="337" y="1150"/>
              <a:ext cx="902" cy="396"/>
              <a:chOff x="337" y="2501"/>
              <a:chExt cx="1150" cy="709"/>
            </a:xfrm>
          </p:grpSpPr>
          <p:sp>
            <p:nvSpPr>
              <p:cNvPr id="7268" name="Line 48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69" name="Line 49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0" name="Line 50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71" name="Line 51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231" name="Group 52"/>
            <p:cNvGrpSpPr>
              <a:grpSpLocks/>
            </p:cNvGrpSpPr>
            <p:nvPr/>
          </p:nvGrpSpPr>
          <p:grpSpPr bwMode="auto">
            <a:xfrm>
              <a:off x="327" y="1455"/>
              <a:ext cx="902" cy="396"/>
              <a:chOff x="337" y="2501"/>
              <a:chExt cx="1150" cy="709"/>
            </a:xfrm>
          </p:grpSpPr>
          <p:sp>
            <p:nvSpPr>
              <p:cNvPr id="7264" name="Line 53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65" name="Line 54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66" name="Line 55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67" name="Line 56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232" name="Group 57"/>
            <p:cNvGrpSpPr>
              <a:grpSpLocks/>
            </p:cNvGrpSpPr>
            <p:nvPr/>
          </p:nvGrpSpPr>
          <p:grpSpPr bwMode="auto">
            <a:xfrm>
              <a:off x="327" y="1749"/>
              <a:ext cx="902" cy="396"/>
              <a:chOff x="337" y="2501"/>
              <a:chExt cx="1150" cy="709"/>
            </a:xfrm>
          </p:grpSpPr>
          <p:sp>
            <p:nvSpPr>
              <p:cNvPr id="7260" name="Line 58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61" name="Line 59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62" name="Line 60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63" name="Line 61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233" name="Group 62"/>
            <p:cNvGrpSpPr>
              <a:grpSpLocks/>
            </p:cNvGrpSpPr>
            <p:nvPr/>
          </p:nvGrpSpPr>
          <p:grpSpPr bwMode="auto">
            <a:xfrm>
              <a:off x="313" y="2057"/>
              <a:ext cx="902" cy="396"/>
              <a:chOff x="337" y="2501"/>
              <a:chExt cx="1150" cy="709"/>
            </a:xfrm>
          </p:grpSpPr>
          <p:sp>
            <p:nvSpPr>
              <p:cNvPr id="7256" name="Line 63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57" name="Line 64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58" name="Line 65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59" name="Line 66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234" name="Group 67"/>
            <p:cNvGrpSpPr>
              <a:grpSpLocks/>
            </p:cNvGrpSpPr>
            <p:nvPr/>
          </p:nvGrpSpPr>
          <p:grpSpPr bwMode="auto">
            <a:xfrm>
              <a:off x="337" y="2347"/>
              <a:ext cx="902" cy="396"/>
              <a:chOff x="337" y="2501"/>
              <a:chExt cx="1150" cy="709"/>
            </a:xfrm>
          </p:grpSpPr>
          <p:sp>
            <p:nvSpPr>
              <p:cNvPr id="7252" name="Line 68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53" name="Line 69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54" name="Line 70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55" name="Line 71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235" name="Group 72"/>
            <p:cNvGrpSpPr>
              <a:grpSpLocks/>
            </p:cNvGrpSpPr>
            <p:nvPr/>
          </p:nvGrpSpPr>
          <p:grpSpPr bwMode="auto">
            <a:xfrm>
              <a:off x="337" y="2648"/>
              <a:ext cx="902" cy="396"/>
              <a:chOff x="337" y="2501"/>
              <a:chExt cx="1150" cy="709"/>
            </a:xfrm>
          </p:grpSpPr>
          <p:sp>
            <p:nvSpPr>
              <p:cNvPr id="7248" name="Line 73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49" name="Line 74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50" name="Line 75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51" name="Line 76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236" name="Group 77"/>
            <p:cNvGrpSpPr>
              <a:grpSpLocks/>
            </p:cNvGrpSpPr>
            <p:nvPr/>
          </p:nvGrpSpPr>
          <p:grpSpPr bwMode="auto">
            <a:xfrm>
              <a:off x="337" y="849"/>
              <a:ext cx="902" cy="396"/>
              <a:chOff x="337" y="2501"/>
              <a:chExt cx="1150" cy="709"/>
            </a:xfrm>
          </p:grpSpPr>
          <p:sp>
            <p:nvSpPr>
              <p:cNvPr id="7244" name="Line 78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45" name="Line 79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46" name="Line 80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47" name="Line 81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237" name="Text Box 82"/>
            <p:cNvSpPr txBox="1">
              <a:spLocks noChangeArrowheads="1"/>
            </p:cNvSpPr>
            <p:nvPr/>
          </p:nvSpPr>
          <p:spPr bwMode="auto">
            <a:xfrm>
              <a:off x="620" y="963"/>
              <a:ext cx="3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Min.</a:t>
              </a:r>
            </a:p>
          </p:txBody>
        </p:sp>
        <p:sp>
          <p:nvSpPr>
            <p:cNvPr id="7238" name="Text Box 83"/>
            <p:cNvSpPr txBox="1">
              <a:spLocks noChangeArrowheads="1"/>
            </p:cNvSpPr>
            <p:nvPr/>
          </p:nvSpPr>
          <p:spPr bwMode="auto">
            <a:xfrm>
              <a:off x="624" y="1254"/>
              <a:ext cx="4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Max.</a:t>
              </a:r>
            </a:p>
          </p:txBody>
        </p:sp>
        <p:sp>
          <p:nvSpPr>
            <p:cNvPr id="7239" name="Text Box 84"/>
            <p:cNvSpPr txBox="1">
              <a:spLocks noChangeArrowheads="1"/>
            </p:cNvSpPr>
            <p:nvPr/>
          </p:nvSpPr>
          <p:spPr bwMode="auto">
            <a:xfrm>
              <a:off x="628" y="1559"/>
              <a:ext cx="4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Mean</a:t>
              </a:r>
            </a:p>
          </p:txBody>
        </p:sp>
        <p:sp>
          <p:nvSpPr>
            <p:cNvPr id="7240" name="Text Box 85"/>
            <p:cNvSpPr txBox="1">
              <a:spLocks noChangeArrowheads="1"/>
            </p:cNvSpPr>
            <p:nvPr/>
          </p:nvSpPr>
          <p:spPr bwMode="auto">
            <a:xfrm>
              <a:off x="513" y="1850"/>
              <a:ext cx="5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Std.Dev.</a:t>
              </a:r>
            </a:p>
          </p:txBody>
        </p:sp>
        <p:sp>
          <p:nvSpPr>
            <p:cNvPr id="7241" name="Text Box 86"/>
            <p:cNvSpPr txBox="1">
              <a:spLocks noChangeArrowheads="1"/>
            </p:cNvSpPr>
            <p:nvPr/>
          </p:nvSpPr>
          <p:spPr bwMode="auto">
            <a:xfrm>
              <a:off x="566" y="2141"/>
              <a:ext cx="5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Median</a:t>
              </a:r>
            </a:p>
          </p:txBody>
        </p:sp>
        <p:sp>
          <p:nvSpPr>
            <p:cNvPr id="7242" name="Text Box 87"/>
            <p:cNvSpPr txBox="1">
              <a:spLocks noChangeArrowheads="1"/>
            </p:cNvSpPr>
            <p:nvPr/>
          </p:nvSpPr>
          <p:spPr bwMode="auto">
            <a:xfrm>
              <a:off x="598" y="2432"/>
              <a:ext cx="5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Sample</a:t>
              </a:r>
            </a:p>
          </p:txBody>
        </p:sp>
        <p:sp>
          <p:nvSpPr>
            <p:cNvPr id="7243" name="Text Box 88"/>
            <p:cNvSpPr txBox="1">
              <a:spLocks noChangeArrowheads="1"/>
            </p:cNvSpPr>
            <p:nvPr/>
          </p:nvSpPr>
          <p:spPr bwMode="auto">
            <a:xfrm>
              <a:off x="507" y="2740"/>
              <a:ext cx="7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Breakline</a:t>
              </a:r>
            </a:p>
          </p:txBody>
        </p:sp>
      </p:grpSp>
      <p:grpSp>
        <p:nvGrpSpPr>
          <p:cNvPr id="7173" name="Group 89"/>
          <p:cNvGrpSpPr>
            <a:grpSpLocks/>
          </p:cNvGrpSpPr>
          <p:nvPr/>
        </p:nvGrpSpPr>
        <p:grpSpPr bwMode="auto">
          <a:xfrm>
            <a:off x="3781425" y="1343025"/>
            <a:ext cx="1470025" cy="3484563"/>
            <a:chOff x="2382" y="846"/>
            <a:chExt cx="926" cy="2195"/>
          </a:xfrm>
        </p:grpSpPr>
        <p:grpSp>
          <p:nvGrpSpPr>
            <p:cNvPr id="7188" name="Group 90"/>
            <p:cNvGrpSpPr>
              <a:grpSpLocks/>
            </p:cNvGrpSpPr>
            <p:nvPr/>
          </p:nvGrpSpPr>
          <p:grpSpPr bwMode="auto">
            <a:xfrm>
              <a:off x="2406" y="1147"/>
              <a:ext cx="902" cy="396"/>
              <a:chOff x="337" y="2501"/>
              <a:chExt cx="1150" cy="709"/>
            </a:xfrm>
          </p:grpSpPr>
          <p:sp>
            <p:nvSpPr>
              <p:cNvPr id="7226" name="Line 91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27" name="Line 92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28" name="Line 93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29" name="Line 94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189" name="Group 95"/>
            <p:cNvGrpSpPr>
              <a:grpSpLocks/>
            </p:cNvGrpSpPr>
            <p:nvPr/>
          </p:nvGrpSpPr>
          <p:grpSpPr bwMode="auto">
            <a:xfrm>
              <a:off x="2396" y="1452"/>
              <a:ext cx="902" cy="396"/>
              <a:chOff x="337" y="2501"/>
              <a:chExt cx="1150" cy="709"/>
            </a:xfrm>
          </p:grpSpPr>
          <p:sp>
            <p:nvSpPr>
              <p:cNvPr id="7222" name="Line 96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23" name="Line 97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24" name="Line 98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25" name="Line 99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190" name="Group 100"/>
            <p:cNvGrpSpPr>
              <a:grpSpLocks/>
            </p:cNvGrpSpPr>
            <p:nvPr/>
          </p:nvGrpSpPr>
          <p:grpSpPr bwMode="auto">
            <a:xfrm>
              <a:off x="2396" y="1746"/>
              <a:ext cx="902" cy="396"/>
              <a:chOff x="337" y="2501"/>
              <a:chExt cx="1150" cy="709"/>
            </a:xfrm>
          </p:grpSpPr>
          <p:sp>
            <p:nvSpPr>
              <p:cNvPr id="7218" name="Line 101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19" name="Line 102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20" name="Line 103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21" name="Line 104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191" name="Group 105"/>
            <p:cNvGrpSpPr>
              <a:grpSpLocks/>
            </p:cNvGrpSpPr>
            <p:nvPr/>
          </p:nvGrpSpPr>
          <p:grpSpPr bwMode="auto">
            <a:xfrm>
              <a:off x="2382" y="2054"/>
              <a:ext cx="902" cy="396"/>
              <a:chOff x="337" y="2501"/>
              <a:chExt cx="1150" cy="709"/>
            </a:xfrm>
          </p:grpSpPr>
          <p:sp>
            <p:nvSpPr>
              <p:cNvPr id="7214" name="Line 106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15" name="Line 107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16" name="Line 108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17" name="Line 109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192" name="Group 110"/>
            <p:cNvGrpSpPr>
              <a:grpSpLocks/>
            </p:cNvGrpSpPr>
            <p:nvPr/>
          </p:nvGrpSpPr>
          <p:grpSpPr bwMode="auto">
            <a:xfrm>
              <a:off x="2406" y="2344"/>
              <a:ext cx="902" cy="396"/>
              <a:chOff x="337" y="2501"/>
              <a:chExt cx="1150" cy="709"/>
            </a:xfrm>
          </p:grpSpPr>
          <p:sp>
            <p:nvSpPr>
              <p:cNvPr id="7210" name="Line 111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11" name="Line 112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12" name="Line 113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13" name="Line 114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193" name="Group 115"/>
            <p:cNvGrpSpPr>
              <a:grpSpLocks/>
            </p:cNvGrpSpPr>
            <p:nvPr/>
          </p:nvGrpSpPr>
          <p:grpSpPr bwMode="auto">
            <a:xfrm>
              <a:off x="2406" y="2645"/>
              <a:ext cx="902" cy="396"/>
              <a:chOff x="337" y="2501"/>
              <a:chExt cx="1150" cy="709"/>
            </a:xfrm>
          </p:grpSpPr>
          <p:sp>
            <p:nvSpPr>
              <p:cNvPr id="7206" name="Line 116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7" name="Line 117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8" name="Line 118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9" name="Line 119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194" name="Group 120"/>
            <p:cNvGrpSpPr>
              <a:grpSpLocks/>
            </p:cNvGrpSpPr>
            <p:nvPr/>
          </p:nvGrpSpPr>
          <p:grpSpPr bwMode="auto">
            <a:xfrm>
              <a:off x="2406" y="846"/>
              <a:ext cx="902" cy="396"/>
              <a:chOff x="337" y="2501"/>
              <a:chExt cx="1150" cy="709"/>
            </a:xfrm>
          </p:grpSpPr>
          <p:sp>
            <p:nvSpPr>
              <p:cNvPr id="7202" name="Line 121"/>
              <p:cNvSpPr>
                <a:spLocks noChangeShapeType="1"/>
              </p:cNvSpPr>
              <p:nvPr/>
            </p:nvSpPr>
            <p:spPr bwMode="auto">
              <a:xfrm flipV="1">
                <a:off x="343" y="2501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3" name="Line 122"/>
              <p:cNvSpPr>
                <a:spLocks noChangeShapeType="1"/>
              </p:cNvSpPr>
              <p:nvPr/>
            </p:nvSpPr>
            <p:spPr bwMode="auto">
              <a:xfrm>
                <a:off x="1152" y="250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4" name="Line 123"/>
              <p:cNvSpPr>
                <a:spLocks noChangeShapeType="1"/>
              </p:cNvSpPr>
              <p:nvPr/>
            </p:nvSpPr>
            <p:spPr bwMode="auto">
              <a:xfrm>
                <a:off x="337" y="2911"/>
                <a:ext cx="335" cy="299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05" name="Line 124"/>
              <p:cNvSpPr>
                <a:spLocks noChangeShapeType="1"/>
              </p:cNvSpPr>
              <p:nvPr/>
            </p:nvSpPr>
            <p:spPr bwMode="auto">
              <a:xfrm flipV="1">
                <a:off x="672" y="2802"/>
                <a:ext cx="809" cy="408"/>
              </a:xfrm>
              <a:prstGeom prst="line">
                <a:avLst/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/>
                <a:endParaRPr lang="en-US" sz="40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195" name="Text Box 125"/>
            <p:cNvSpPr txBox="1">
              <a:spLocks noChangeArrowheads="1"/>
            </p:cNvSpPr>
            <p:nvPr/>
          </p:nvSpPr>
          <p:spPr bwMode="auto">
            <a:xfrm>
              <a:off x="2689" y="960"/>
              <a:ext cx="35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Min.</a:t>
              </a:r>
            </a:p>
          </p:txBody>
        </p:sp>
        <p:sp>
          <p:nvSpPr>
            <p:cNvPr id="7196" name="Text Box 126"/>
            <p:cNvSpPr txBox="1">
              <a:spLocks noChangeArrowheads="1"/>
            </p:cNvSpPr>
            <p:nvPr/>
          </p:nvSpPr>
          <p:spPr bwMode="auto">
            <a:xfrm>
              <a:off x="2693" y="1251"/>
              <a:ext cx="4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Max.</a:t>
              </a:r>
            </a:p>
          </p:txBody>
        </p:sp>
        <p:sp>
          <p:nvSpPr>
            <p:cNvPr id="7197" name="Text Box 127"/>
            <p:cNvSpPr txBox="1">
              <a:spLocks noChangeArrowheads="1"/>
            </p:cNvSpPr>
            <p:nvPr/>
          </p:nvSpPr>
          <p:spPr bwMode="auto">
            <a:xfrm>
              <a:off x="2697" y="1556"/>
              <a:ext cx="40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Mean</a:t>
              </a:r>
            </a:p>
          </p:txBody>
        </p:sp>
        <p:sp>
          <p:nvSpPr>
            <p:cNvPr id="7198" name="Text Box 128"/>
            <p:cNvSpPr txBox="1">
              <a:spLocks noChangeArrowheads="1"/>
            </p:cNvSpPr>
            <p:nvPr/>
          </p:nvSpPr>
          <p:spPr bwMode="auto">
            <a:xfrm>
              <a:off x="2582" y="1847"/>
              <a:ext cx="5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Std.Dev.</a:t>
              </a:r>
            </a:p>
          </p:txBody>
        </p:sp>
        <p:sp>
          <p:nvSpPr>
            <p:cNvPr id="7199" name="Text Box 129"/>
            <p:cNvSpPr txBox="1">
              <a:spLocks noChangeArrowheads="1"/>
            </p:cNvSpPr>
            <p:nvPr/>
          </p:nvSpPr>
          <p:spPr bwMode="auto">
            <a:xfrm>
              <a:off x="2635" y="2138"/>
              <a:ext cx="5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Median</a:t>
              </a:r>
            </a:p>
          </p:txBody>
        </p:sp>
        <p:sp>
          <p:nvSpPr>
            <p:cNvPr id="7200" name="Text Box 130"/>
            <p:cNvSpPr txBox="1">
              <a:spLocks noChangeArrowheads="1"/>
            </p:cNvSpPr>
            <p:nvPr/>
          </p:nvSpPr>
          <p:spPr bwMode="auto">
            <a:xfrm>
              <a:off x="2667" y="2429"/>
              <a:ext cx="5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dirty="0" smtClean="0">
                  <a:solidFill>
                    <a:srgbClr val="FFFFFF"/>
                  </a:solidFill>
                </a:rPr>
                <a:t>Sample</a:t>
              </a:r>
            </a:p>
          </p:txBody>
        </p:sp>
        <p:sp>
          <p:nvSpPr>
            <p:cNvPr id="7201" name="Text Box 131"/>
            <p:cNvSpPr txBox="1">
              <a:spLocks noChangeArrowheads="1"/>
            </p:cNvSpPr>
            <p:nvPr/>
          </p:nvSpPr>
          <p:spPr bwMode="auto">
            <a:xfrm>
              <a:off x="2576" y="2737"/>
              <a:ext cx="71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spcBef>
                  <a:spcPct val="50000"/>
                </a:spcBef>
              </a:pPr>
              <a:r>
                <a:rPr lang="en-US" altLang="en-US" sz="1400" b="1" smtClean="0">
                  <a:solidFill>
                    <a:srgbClr val="FFFFFF"/>
                  </a:solidFill>
                </a:rPr>
                <a:t>Breakline</a:t>
              </a:r>
            </a:p>
          </p:txBody>
        </p:sp>
      </p:grpSp>
      <p:grpSp>
        <p:nvGrpSpPr>
          <p:cNvPr id="7174" name="Group 132"/>
          <p:cNvGrpSpPr>
            <a:grpSpLocks/>
          </p:cNvGrpSpPr>
          <p:nvPr/>
        </p:nvGrpSpPr>
        <p:grpSpPr bwMode="auto">
          <a:xfrm>
            <a:off x="6637338" y="1571625"/>
            <a:ext cx="2324100" cy="1138238"/>
            <a:chOff x="337" y="2501"/>
            <a:chExt cx="1150" cy="709"/>
          </a:xfrm>
        </p:grpSpPr>
        <p:sp>
          <p:nvSpPr>
            <p:cNvPr id="7184" name="Line 133"/>
            <p:cNvSpPr>
              <a:spLocks noChangeShapeType="1"/>
            </p:cNvSpPr>
            <p:nvPr/>
          </p:nvSpPr>
          <p:spPr bwMode="auto">
            <a:xfrm flipV="1">
              <a:off x="343" y="2501"/>
              <a:ext cx="809" cy="40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4000" smtClean="0">
                <a:solidFill>
                  <a:srgbClr val="000000"/>
                </a:solidFill>
              </a:endParaRPr>
            </a:p>
          </p:txBody>
        </p:sp>
        <p:sp>
          <p:nvSpPr>
            <p:cNvPr id="7185" name="Line 134"/>
            <p:cNvSpPr>
              <a:spLocks noChangeShapeType="1"/>
            </p:cNvSpPr>
            <p:nvPr/>
          </p:nvSpPr>
          <p:spPr bwMode="auto">
            <a:xfrm>
              <a:off x="1152" y="2501"/>
              <a:ext cx="335" cy="29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4000" smtClean="0">
                <a:solidFill>
                  <a:srgbClr val="000000"/>
                </a:solidFill>
              </a:endParaRPr>
            </a:p>
          </p:txBody>
        </p:sp>
        <p:sp>
          <p:nvSpPr>
            <p:cNvPr id="7186" name="Line 135"/>
            <p:cNvSpPr>
              <a:spLocks noChangeShapeType="1"/>
            </p:cNvSpPr>
            <p:nvPr/>
          </p:nvSpPr>
          <p:spPr bwMode="auto">
            <a:xfrm>
              <a:off x="337" y="2911"/>
              <a:ext cx="335" cy="299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4000" smtClean="0">
                <a:solidFill>
                  <a:srgbClr val="000000"/>
                </a:solidFill>
              </a:endParaRPr>
            </a:p>
          </p:txBody>
        </p:sp>
        <p:sp>
          <p:nvSpPr>
            <p:cNvPr id="7187" name="Line 136"/>
            <p:cNvSpPr>
              <a:spLocks noChangeShapeType="1"/>
            </p:cNvSpPr>
            <p:nvPr/>
          </p:nvSpPr>
          <p:spPr bwMode="auto">
            <a:xfrm flipV="1">
              <a:off x="672" y="2802"/>
              <a:ext cx="809" cy="408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en-US" sz="40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7175" name="Text Box 137"/>
          <p:cNvSpPr txBox="1">
            <a:spLocks noChangeArrowheads="1"/>
          </p:cNvSpPr>
          <p:nvPr/>
        </p:nvSpPr>
        <p:spPr bwMode="auto">
          <a:xfrm>
            <a:off x="7250113" y="1911350"/>
            <a:ext cx="16319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hangingPunct="0">
              <a:spcBef>
                <a:spcPct val="50000"/>
              </a:spcBef>
            </a:pPr>
            <a:r>
              <a:rPr lang="en-US" altLang="en-US" sz="1400" b="1" smtClean="0">
                <a:solidFill>
                  <a:srgbClr val="FFFFFF"/>
                </a:solidFill>
              </a:rPr>
              <a:t>“Representative Elevation”</a:t>
            </a:r>
          </a:p>
        </p:txBody>
      </p:sp>
      <p:sp>
        <p:nvSpPr>
          <p:cNvPr id="7176" name="Text Box 138"/>
          <p:cNvSpPr txBox="1">
            <a:spLocks noChangeArrowheads="1"/>
          </p:cNvSpPr>
          <p:nvPr/>
        </p:nvSpPr>
        <p:spPr bwMode="auto">
          <a:xfrm>
            <a:off x="558800" y="5008563"/>
            <a:ext cx="140017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1800" b="1" smtClean="0">
                <a:solidFill>
                  <a:srgbClr val="FFFFFF"/>
                </a:solidFill>
              </a:rPr>
              <a:t>30 arc-sec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en-US" sz="1800" b="1" smtClean="0">
                <a:solidFill>
                  <a:srgbClr val="FFFFFF"/>
                </a:solidFill>
              </a:rPr>
              <a:t>(1-km)</a:t>
            </a:r>
          </a:p>
        </p:txBody>
      </p:sp>
      <p:sp>
        <p:nvSpPr>
          <p:cNvPr id="7177" name="Text Box 139"/>
          <p:cNvSpPr txBox="1">
            <a:spLocks noChangeArrowheads="1"/>
          </p:cNvSpPr>
          <p:nvPr/>
        </p:nvSpPr>
        <p:spPr bwMode="auto">
          <a:xfrm>
            <a:off x="7199313" y="2874963"/>
            <a:ext cx="140017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1800" b="1" smtClean="0">
                <a:solidFill>
                  <a:srgbClr val="FFFFFF"/>
                </a:solidFill>
              </a:rPr>
              <a:t>30 arc-sec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en-US" sz="1800" b="1" smtClean="0">
                <a:solidFill>
                  <a:srgbClr val="FFFFFF"/>
                </a:solidFill>
              </a:rPr>
              <a:t>(1-km)</a:t>
            </a:r>
          </a:p>
        </p:txBody>
      </p:sp>
      <p:sp>
        <p:nvSpPr>
          <p:cNvPr id="7178" name="Text Box 140"/>
          <p:cNvSpPr txBox="1">
            <a:spLocks noChangeArrowheads="1"/>
          </p:cNvSpPr>
          <p:nvPr/>
        </p:nvSpPr>
        <p:spPr bwMode="auto">
          <a:xfrm>
            <a:off x="2265363" y="5003800"/>
            <a:ext cx="140017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1800" b="1" smtClean="0">
                <a:solidFill>
                  <a:srgbClr val="FFFFFF"/>
                </a:solidFill>
              </a:rPr>
              <a:t>15 arc-sec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en-US" sz="1800" b="1" smtClean="0">
                <a:solidFill>
                  <a:srgbClr val="FFFFFF"/>
                </a:solidFill>
              </a:rPr>
              <a:t>(500-m)</a:t>
            </a:r>
          </a:p>
        </p:txBody>
      </p:sp>
      <p:sp>
        <p:nvSpPr>
          <p:cNvPr id="7179" name="Text Box 141"/>
          <p:cNvSpPr txBox="1">
            <a:spLocks noChangeArrowheads="1"/>
          </p:cNvSpPr>
          <p:nvPr/>
        </p:nvSpPr>
        <p:spPr bwMode="auto">
          <a:xfrm>
            <a:off x="3905250" y="5010150"/>
            <a:ext cx="140017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en-US" altLang="en-US" sz="1800" b="1" smtClean="0">
                <a:solidFill>
                  <a:srgbClr val="FFFFFF"/>
                </a:solidFill>
              </a:rPr>
              <a:t>7.5 arc-sec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altLang="en-US" sz="1800" b="1" smtClean="0">
                <a:solidFill>
                  <a:srgbClr val="FFFFFF"/>
                </a:solidFill>
              </a:rPr>
              <a:t>(250-m)</a:t>
            </a:r>
          </a:p>
        </p:txBody>
      </p:sp>
      <p:sp>
        <p:nvSpPr>
          <p:cNvPr id="7180" name="Line 142"/>
          <p:cNvSpPr>
            <a:spLocks noChangeShapeType="1"/>
          </p:cNvSpPr>
          <p:nvPr/>
        </p:nvSpPr>
        <p:spPr bwMode="auto">
          <a:xfrm>
            <a:off x="2813050" y="798513"/>
            <a:ext cx="0" cy="4746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4000" smtClean="0">
              <a:solidFill>
                <a:srgbClr val="000000"/>
              </a:solidFill>
            </a:endParaRPr>
          </a:p>
        </p:txBody>
      </p:sp>
      <p:sp>
        <p:nvSpPr>
          <p:cNvPr id="7181" name="Line 143"/>
          <p:cNvSpPr>
            <a:spLocks noChangeShapeType="1"/>
          </p:cNvSpPr>
          <p:nvPr/>
        </p:nvSpPr>
        <p:spPr bwMode="auto">
          <a:xfrm rot="-3643450">
            <a:off x="3343275" y="760413"/>
            <a:ext cx="1588" cy="4746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4000" smtClean="0">
              <a:solidFill>
                <a:srgbClr val="000000"/>
              </a:solidFill>
            </a:endParaRPr>
          </a:p>
        </p:txBody>
      </p:sp>
      <p:sp>
        <p:nvSpPr>
          <p:cNvPr id="7182" name="Line 144"/>
          <p:cNvSpPr>
            <a:spLocks noChangeShapeType="1"/>
          </p:cNvSpPr>
          <p:nvPr/>
        </p:nvSpPr>
        <p:spPr bwMode="auto">
          <a:xfrm rot="3340187">
            <a:off x="2319338" y="793750"/>
            <a:ext cx="1587" cy="4746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4000" smtClean="0">
              <a:solidFill>
                <a:srgbClr val="000000"/>
              </a:solidFill>
            </a:endParaRPr>
          </a:p>
        </p:txBody>
      </p:sp>
      <p:sp>
        <p:nvSpPr>
          <p:cNvPr id="7183" name="Line 145"/>
          <p:cNvSpPr>
            <a:spLocks noChangeShapeType="1"/>
          </p:cNvSpPr>
          <p:nvPr/>
        </p:nvSpPr>
        <p:spPr bwMode="auto">
          <a:xfrm rot="17956550" flipV="1">
            <a:off x="6517481" y="157957"/>
            <a:ext cx="85725" cy="20208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lg" len="med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/>
            <a:endParaRPr lang="en-US" sz="4000" smtClean="0">
              <a:solidFill>
                <a:srgbClr val="0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795148" y="2057970"/>
            <a:ext cx="3150669" cy="3276030"/>
            <a:chOff x="5795148" y="2057970"/>
            <a:chExt cx="3150669" cy="3276030"/>
          </a:xfrm>
        </p:grpSpPr>
        <p:sp>
          <p:nvSpPr>
            <p:cNvPr id="9" name="Curved Right Arrow 8"/>
            <p:cNvSpPr/>
            <p:nvPr/>
          </p:nvSpPr>
          <p:spPr bwMode="auto">
            <a:xfrm flipV="1">
              <a:off x="5795148" y="2057970"/>
              <a:ext cx="804090" cy="2133030"/>
            </a:xfrm>
            <a:prstGeom prst="curvedRightArrow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509413" y="3949005"/>
              <a:ext cx="2436404" cy="13849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 mix of systematic subsampling, median value generalization, </a:t>
              </a:r>
              <a:r>
                <a:rPr lang="en-US" sz="1400" dirty="0" err="1" smtClean="0"/>
                <a:t>breakline</a:t>
              </a:r>
              <a:r>
                <a:rPr lang="en-US" sz="1400" dirty="0" smtClean="0"/>
                <a:t> emphasis generalization, bilinear resampling, and vector-to-raster interpolation </a:t>
              </a:r>
              <a:endParaRPr lang="en-US" sz="1400" dirty="0"/>
            </a:p>
          </p:txBody>
        </p:sp>
      </p:grpSp>
      <p:pic>
        <p:nvPicPr>
          <p:cNvPr id="156" name="Picture 28" descr="dark_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33" b="26343"/>
          <a:stretch>
            <a:fillRect/>
          </a:stretch>
        </p:blipFill>
        <p:spPr bwMode="auto">
          <a:xfrm>
            <a:off x="152400" y="6248400"/>
            <a:ext cx="1516063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36550" y="61913"/>
            <a:ext cx="8807450" cy="8397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488" tIns="44450" rIns="90488" bIns="4445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CC00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GMTED2010 -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Public Release in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August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" name="Picture 5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8" y="1390650"/>
            <a:ext cx="4083050" cy="35448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42888" y="4953000"/>
            <a:ext cx="8729662" cy="92392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50" b="1" kern="0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https</a:t>
            </a:r>
            <a:r>
              <a:rPr lang="en-US" sz="1350" b="1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://lta.cr.usgs.gov/GMTED2010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50" b="1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http://topotools.cr.usgs.gov/GMTED_viewer/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350" b="1" kern="0" dirty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http://earthexplorer.usgs.gov/</a:t>
            </a:r>
          </a:p>
        </p:txBody>
      </p:sp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4038" y="1390650"/>
            <a:ext cx="4608512" cy="3544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52400" y="969963"/>
            <a:ext cx="3003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/>
              </a:rPr>
              <a:t>GMTED2010 Viewer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267200" y="974725"/>
            <a:ext cx="21542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/>
              </a:rPr>
              <a:t>Earth Explorer</a:t>
            </a:r>
          </a:p>
        </p:txBody>
      </p:sp>
      <p:pic>
        <p:nvPicPr>
          <p:cNvPr id="8" name="Picture 28" descr="dark_bl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33" b="26343"/>
          <a:stretch>
            <a:fillRect/>
          </a:stretch>
        </p:blipFill>
        <p:spPr bwMode="auto">
          <a:xfrm>
            <a:off x="152400" y="6248400"/>
            <a:ext cx="1516063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051675" y="6582399"/>
            <a:ext cx="2133427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(Courtesy of J. Danielson)</a:t>
            </a:r>
            <a:endParaRPr lang="en-US" sz="1200" b="1" i="1" kern="0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425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err="1" smtClean="0"/>
              <a:t>TanDEM</a:t>
            </a:r>
            <a:r>
              <a:rPr lang="en-US" altLang="en-US" dirty="0" smtClean="0"/>
              <a:t>-X</a:t>
            </a:r>
          </a:p>
          <a:p>
            <a:r>
              <a:rPr lang="en-US" altLang="en-US" sz="28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(</a:t>
            </a:r>
            <a:r>
              <a:rPr lang="en-US" altLang="en-US" sz="2800" u="sng" dirty="0" err="1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T</a:t>
            </a:r>
            <a:r>
              <a:rPr lang="en-US" altLang="en-US" sz="2800" dirty="0" err="1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erraSAR</a:t>
            </a:r>
            <a:r>
              <a:rPr lang="en-US" altLang="en-US" sz="28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-X </a:t>
            </a:r>
            <a:r>
              <a:rPr lang="en-US" altLang="en-US" sz="2800" u="sng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a</a:t>
            </a:r>
            <a:r>
              <a:rPr lang="en-US" altLang="en-US" sz="28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dd-o</a:t>
            </a:r>
            <a:r>
              <a:rPr lang="en-US" altLang="en-US" sz="2800" u="sng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n</a:t>
            </a:r>
            <a:r>
              <a:rPr lang="en-US" altLang="en-US" sz="28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 for </a:t>
            </a:r>
            <a:r>
              <a:rPr lang="en-US" altLang="en-US" sz="2800" u="sng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D</a:t>
            </a:r>
            <a:r>
              <a:rPr lang="en-US" altLang="en-US" sz="28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igital </a:t>
            </a:r>
            <a:r>
              <a:rPr lang="en-US" altLang="en-US" sz="2800" u="sng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</a:t>
            </a:r>
            <a:r>
              <a:rPr lang="en-US" altLang="en-US" sz="28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levation </a:t>
            </a:r>
            <a:r>
              <a:rPr lang="en-US" altLang="en-US" sz="2800" u="sng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</a:t>
            </a:r>
            <a:r>
              <a:rPr lang="en-US" altLang="en-US" sz="2800" dirty="0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easurement)</a:t>
            </a:r>
            <a:endParaRPr lang="en-US" altLang="en-US" sz="2800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1295400"/>
            <a:ext cx="8915400" cy="160020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err="1" smtClean="0">
                <a:solidFill>
                  <a:srgbClr val="FFFFFF"/>
                </a:solidFill>
              </a:rPr>
              <a:t>TanDEM</a:t>
            </a:r>
            <a:r>
              <a:rPr lang="en-US" altLang="en-US" dirty="0" smtClean="0">
                <a:solidFill>
                  <a:srgbClr val="FFFFFF"/>
                </a:solidFill>
              </a:rPr>
              <a:t>-X is an extension of the </a:t>
            </a:r>
            <a:r>
              <a:rPr lang="en-US" altLang="en-US" dirty="0" err="1" smtClean="0">
                <a:solidFill>
                  <a:srgbClr val="FFFFFF"/>
                </a:solidFill>
              </a:rPr>
              <a:t>TerraSAR</a:t>
            </a:r>
            <a:r>
              <a:rPr lang="en-US" altLang="en-US" dirty="0" smtClean="0">
                <a:solidFill>
                  <a:srgbClr val="FFFFFF"/>
                </a:solidFill>
              </a:rPr>
              <a:t>-X mission with a second satellite flying in close formation</a:t>
            </a:r>
          </a:p>
          <a:p>
            <a:pPr lvl="1"/>
            <a:r>
              <a:rPr lang="en-US" altLang="en-US" dirty="0" smtClean="0">
                <a:solidFill>
                  <a:srgbClr val="FFFFFF"/>
                </a:solidFill>
              </a:rPr>
              <a:t>X-band SAR interferometry system</a:t>
            </a:r>
          </a:p>
          <a:p>
            <a:pPr lvl="1"/>
            <a:r>
              <a:rPr lang="en-US" altLang="en-US" dirty="0" smtClean="0">
                <a:solidFill>
                  <a:srgbClr val="FFFFFF"/>
                </a:solidFill>
              </a:rPr>
              <a:t>Flying in formation since 2010, collected data for global DEM for four years</a:t>
            </a:r>
          </a:p>
          <a:p>
            <a:pPr lvl="1"/>
            <a:r>
              <a:rPr lang="en-US" altLang="en-US" dirty="0" smtClean="0">
                <a:solidFill>
                  <a:srgbClr val="FFFFFF"/>
                </a:solidFill>
              </a:rPr>
              <a:t>Completion of global DEM </a:t>
            </a:r>
            <a:r>
              <a:rPr lang="en-US" altLang="en-US" dirty="0" smtClean="0">
                <a:solidFill>
                  <a:srgbClr val="FFFFFF"/>
                </a:solidFill>
              </a:rPr>
              <a:t>in </a:t>
            </a:r>
            <a:r>
              <a:rPr lang="en-US" altLang="en-US" dirty="0" smtClean="0">
                <a:solidFill>
                  <a:srgbClr val="FFFFFF"/>
                </a:solidFill>
              </a:rPr>
              <a:t>2016</a:t>
            </a:r>
          </a:p>
          <a:p>
            <a:pPr lvl="1"/>
            <a:endParaRPr lang="en-US" altLang="en-US" dirty="0" smtClean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875833"/>
            <a:ext cx="2781301" cy="18777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812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2400"/>
            <a:ext cx="9144000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err="1" smtClean="0"/>
              <a:t>TanDEM</a:t>
            </a:r>
            <a:r>
              <a:rPr lang="en-US" altLang="en-US" dirty="0" smtClean="0"/>
              <a:t>-X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838200"/>
            <a:ext cx="8229600" cy="274320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>
                <a:solidFill>
                  <a:srgbClr val="FFFFFF"/>
                </a:solidFill>
              </a:rPr>
              <a:t>Mission objective:</a:t>
            </a:r>
          </a:p>
          <a:p>
            <a:pPr lvl="1"/>
            <a:r>
              <a:rPr lang="en-US" altLang="en-US" dirty="0" smtClean="0">
                <a:solidFill>
                  <a:srgbClr val="FFFFFF"/>
                </a:solidFill>
              </a:rPr>
              <a:t>Global DEM at 0.4-arc-second (12-m) grid spacing</a:t>
            </a:r>
          </a:p>
          <a:p>
            <a:pPr lvl="2"/>
            <a:r>
              <a:rPr lang="en-US" altLang="en-US" i="1" dirty="0" smtClean="0">
                <a:solidFill>
                  <a:schemeClr val="tx2"/>
                </a:solidFill>
              </a:rPr>
              <a:t>90-m free version to be available</a:t>
            </a:r>
          </a:p>
          <a:p>
            <a:pPr lvl="1"/>
            <a:r>
              <a:rPr lang="en-US" altLang="en-US" dirty="0" smtClean="0">
                <a:solidFill>
                  <a:srgbClr val="FFFFFF"/>
                </a:solidFill>
              </a:rPr>
              <a:t>Accuracy specifications:</a:t>
            </a:r>
          </a:p>
          <a:p>
            <a:pPr lvl="2"/>
            <a:r>
              <a:rPr lang="en-US" altLang="en-US" dirty="0" smtClean="0">
                <a:solidFill>
                  <a:srgbClr val="FFFFFF"/>
                </a:solidFill>
              </a:rPr>
              <a:t>Absolute vertical: 10 m (linear error at 90% confidence)</a:t>
            </a:r>
          </a:p>
          <a:p>
            <a:pPr lvl="2"/>
            <a:r>
              <a:rPr lang="en-US" altLang="en-US" dirty="0" smtClean="0">
                <a:solidFill>
                  <a:srgbClr val="FFFFFF"/>
                </a:solidFill>
              </a:rPr>
              <a:t>Relative vertical (</a:t>
            </a:r>
            <a:r>
              <a:rPr lang="en-US" altLang="en-US" dirty="0">
                <a:solidFill>
                  <a:srgbClr val="FFFFFF"/>
                </a:solidFill>
              </a:rPr>
              <a:t>point-to-point within 1°x1° </a:t>
            </a:r>
            <a:r>
              <a:rPr lang="en-US" altLang="en-US" dirty="0" smtClean="0">
                <a:solidFill>
                  <a:srgbClr val="FFFFFF"/>
                </a:solidFill>
              </a:rPr>
              <a:t>tile):</a:t>
            </a:r>
          </a:p>
          <a:p>
            <a:pPr lvl="3"/>
            <a:r>
              <a:rPr lang="en-US" altLang="en-US" dirty="0" smtClean="0">
                <a:solidFill>
                  <a:srgbClr val="FFFFFF"/>
                </a:solidFill>
              </a:rPr>
              <a:t>2 m (slopes &lt; 20%)</a:t>
            </a:r>
          </a:p>
          <a:p>
            <a:pPr lvl="3"/>
            <a:r>
              <a:rPr lang="en-US" altLang="en-US" dirty="0" smtClean="0">
                <a:solidFill>
                  <a:srgbClr val="FFFFFF"/>
                </a:solidFill>
              </a:rPr>
              <a:t>4 m (slopes &gt; 20%)</a:t>
            </a:r>
          </a:p>
          <a:p>
            <a:pPr lvl="1"/>
            <a:endParaRPr lang="en-US" altLang="en-US" dirty="0" smtClean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410200"/>
            <a:ext cx="1905000" cy="1362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940061"/>
            <a:ext cx="2590800" cy="183221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74021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807677"/>
            <a:ext cx="2247900" cy="12192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9041"/>
            <a:ext cx="5333999" cy="673647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112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52800" y="71735"/>
            <a:ext cx="243840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</a:rPr>
              <a:t>WorldDEM</a:t>
            </a:r>
            <a:r>
              <a:rPr lang="en-US" sz="2400" dirty="0" smtClean="0">
                <a:solidFill>
                  <a:schemeClr val="bg2"/>
                </a:solidFill>
              </a:rPr>
              <a:t> DSM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2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352800" y="71735"/>
            <a:ext cx="2438400" cy="461665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2"/>
                </a:solidFill>
              </a:rPr>
              <a:t>WorldDEM</a:t>
            </a:r>
            <a:r>
              <a:rPr lang="en-US" sz="2400" dirty="0" smtClean="0">
                <a:solidFill>
                  <a:schemeClr val="bg2"/>
                </a:solidFill>
              </a:rPr>
              <a:t> DTM</a:t>
            </a:r>
            <a:endParaRPr lang="en-US" sz="2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8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152400"/>
            <a:ext cx="8686800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FFFF00"/>
                </a:solidFill>
              </a:rPr>
              <a:t>ALOS World 3D</a:t>
            </a:r>
          </a:p>
          <a:p>
            <a:r>
              <a:rPr lang="en-US" altLang="en-US" dirty="0" smtClean="0">
                <a:solidFill>
                  <a:srgbClr val="FFFF00"/>
                </a:solidFill>
              </a:rPr>
              <a:t>(AW3D)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371600"/>
            <a:ext cx="8229600" cy="160020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>
                <a:solidFill>
                  <a:srgbClr val="FFFFFF"/>
                </a:solidFill>
              </a:rPr>
              <a:t>PRISM (</a:t>
            </a:r>
            <a:r>
              <a:rPr lang="en-US" altLang="en-US" u="sng" dirty="0" smtClean="0">
                <a:solidFill>
                  <a:srgbClr val="FFFFFF"/>
                </a:solidFill>
              </a:rPr>
              <a:t>P</a:t>
            </a:r>
            <a:r>
              <a:rPr lang="en-US" altLang="en-US" dirty="0" smtClean="0">
                <a:solidFill>
                  <a:srgbClr val="FFFFFF"/>
                </a:solidFill>
              </a:rPr>
              <a:t>anchromatic </a:t>
            </a:r>
            <a:r>
              <a:rPr lang="en-US" altLang="en-US" u="sng" dirty="0" smtClean="0">
                <a:solidFill>
                  <a:srgbClr val="FFFFFF"/>
                </a:solidFill>
              </a:rPr>
              <a:t>R</a:t>
            </a:r>
            <a:r>
              <a:rPr lang="en-US" altLang="en-US" dirty="0" smtClean="0">
                <a:solidFill>
                  <a:srgbClr val="FFFFFF"/>
                </a:solidFill>
              </a:rPr>
              <a:t>emote-sensing </a:t>
            </a:r>
            <a:r>
              <a:rPr lang="en-US" altLang="en-US" u="sng" dirty="0" smtClean="0">
                <a:solidFill>
                  <a:srgbClr val="FFFFFF"/>
                </a:solidFill>
              </a:rPr>
              <a:t>I</a:t>
            </a:r>
            <a:r>
              <a:rPr lang="en-US" altLang="en-US" dirty="0" smtClean="0">
                <a:solidFill>
                  <a:srgbClr val="FFFFFF"/>
                </a:solidFill>
              </a:rPr>
              <a:t>nstrument for </a:t>
            </a:r>
            <a:r>
              <a:rPr lang="en-US" altLang="en-US" u="sng" dirty="0" smtClean="0">
                <a:solidFill>
                  <a:srgbClr val="FFFFFF"/>
                </a:solidFill>
              </a:rPr>
              <a:t>S</a:t>
            </a:r>
            <a:r>
              <a:rPr lang="en-US" altLang="en-US" dirty="0" smtClean="0">
                <a:solidFill>
                  <a:srgbClr val="FFFFFF"/>
                </a:solidFill>
              </a:rPr>
              <a:t>tereo </a:t>
            </a:r>
            <a:r>
              <a:rPr lang="en-US" altLang="en-US" u="sng" dirty="0" smtClean="0">
                <a:solidFill>
                  <a:srgbClr val="FFFFFF"/>
                </a:solidFill>
              </a:rPr>
              <a:t>M</a:t>
            </a:r>
            <a:r>
              <a:rPr lang="en-US" altLang="en-US" dirty="0" smtClean="0">
                <a:solidFill>
                  <a:srgbClr val="FFFFFF"/>
                </a:solidFill>
              </a:rPr>
              <a:t>apping)</a:t>
            </a:r>
          </a:p>
          <a:p>
            <a:pPr lvl="1"/>
            <a:r>
              <a:rPr lang="en-US" altLang="en-US" dirty="0">
                <a:solidFill>
                  <a:srgbClr val="FFFFFF"/>
                </a:solidFill>
              </a:rPr>
              <a:t>On board ALOS (Advanced Land Observing Satellite</a:t>
            </a:r>
            <a:r>
              <a:rPr lang="en-US" altLang="en-US" dirty="0" smtClean="0">
                <a:solidFill>
                  <a:srgbClr val="FFFFFF"/>
                </a:solidFill>
              </a:rPr>
              <a:t>)</a:t>
            </a:r>
          </a:p>
          <a:p>
            <a:pPr lvl="1"/>
            <a:r>
              <a:rPr lang="en-US" altLang="en-US" dirty="0" smtClean="0">
                <a:solidFill>
                  <a:srgbClr val="FFFFFF"/>
                </a:solidFill>
              </a:rPr>
              <a:t>Stereo-optical </a:t>
            </a:r>
            <a:r>
              <a:rPr lang="en-US" altLang="en-US" dirty="0">
                <a:solidFill>
                  <a:srgbClr val="FFFFFF"/>
                </a:solidFill>
              </a:rPr>
              <a:t>image </a:t>
            </a:r>
            <a:r>
              <a:rPr lang="en-US" altLang="en-US" dirty="0" smtClean="0">
                <a:solidFill>
                  <a:srgbClr val="FFFFFF"/>
                </a:solidFill>
              </a:rPr>
              <a:t>data (2.5-m resolution)</a:t>
            </a:r>
          </a:p>
          <a:p>
            <a:pPr lvl="2"/>
            <a:r>
              <a:rPr lang="en-US" altLang="en-US" dirty="0" smtClean="0">
                <a:solidFill>
                  <a:srgbClr val="FFFFFF"/>
                </a:solidFill>
              </a:rPr>
              <a:t>Stereo triplets: nadir, +23.8°, -23.8°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268298"/>
            <a:ext cx="2495549" cy="251350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439249"/>
            <a:ext cx="3505200" cy="2336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5127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76200"/>
            <a:ext cx="7772400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Which global DEM is the best?</a:t>
            </a:r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2" t="1111" r="2962" b="6666"/>
          <a:stretch/>
        </p:blipFill>
        <p:spPr>
          <a:xfrm>
            <a:off x="157908" y="762000"/>
            <a:ext cx="3652092" cy="5943600"/>
          </a:xfrm>
          <a:prstGeom prst="rect">
            <a:avLst/>
          </a:prstGeom>
          <a:ln>
            <a:solidFill>
              <a:schemeClr val="bg2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3962400" y="762000"/>
            <a:ext cx="5088744" cy="1407182"/>
            <a:chOff x="3962400" y="762000"/>
            <a:chExt cx="5088744" cy="1407182"/>
          </a:xfrm>
        </p:grpSpPr>
        <p:sp>
          <p:nvSpPr>
            <p:cNvPr id="4" name="Rectangle 3"/>
            <p:cNvSpPr txBox="1">
              <a:spLocks noChangeArrowheads="1"/>
            </p:cNvSpPr>
            <p:nvPr/>
          </p:nvSpPr>
          <p:spPr>
            <a:xfrm>
              <a:off x="3962400" y="762000"/>
              <a:ext cx="4724400" cy="817806"/>
            </a:xfrm>
            <a:prstGeom prst="rect">
              <a:avLst/>
            </a:prstGeom>
            <a:noFill/>
            <a:ln/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2400" dirty="0" smtClean="0"/>
                <a:t>Shuttle Radar Topography Mission (SRTM)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4319" y="1216682"/>
              <a:ext cx="1266825" cy="95250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3962400" y="762000"/>
            <a:ext cx="5094725" cy="6019800"/>
            <a:chOff x="3962400" y="762000"/>
            <a:chExt cx="5094725" cy="6019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6361" y="5715000"/>
              <a:ext cx="1260764" cy="106680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1" name="Rectangle 3"/>
            <p:cNvSpPr txBox="1">
              <a:spLocks noChangeArrowheads="1"/>
            </p:cNvSpPr>
            <p:nvPr/>
          </p:nvSpPr>
          <p:spPr>
            <a:xfrm>
              <a:off x="3962400" y="762000"/>
              <a:ext cx="4724400" cy="5562600"/>
            </a:xfrm>
            <a:prstGeom prst="rect">
              <a:avLst/>
            </a:prstGeom>
            <a:noFill/>
            <a:ln/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en-US" sz="2400" dirty="0"/>
            </a:p>
            <a:p>
              <a:endParaRPr lang="en-US" altLang="en-US" sz="2400" dirty="0" smtClean="0"/>
            </a:p>
            <a:p>
              <a:endParaRPr lang="en-US" altLang="en-US" sz="2400" dirty="0"/>
            </a:p>
            <a:p>
              <a:endParaRPr lang="en-US" altLang="en-US" sz="2400" dirty="0" smtClean="0"/>
            </a:p>
            <a:p>
              <a:endParaRPr lang="en-US" altLang="en-US" sz="2400" dirty="0"/>
            </a:p>
            <a:p>
              <a:endParaRPr lang="en-US" altLang="en-US" sz="2400" dirty="0" smtClean="0"/>
            </a:p>
            <a:p>
              <a:endParaRPr lang="en-US" altLang="en-US" sz="2400" dirty="0"/>
            </a:p>
            <a:p>
              <a:pPr marL="0" indent="0">
                <a:buNone/>
              </a:pPr>
              <a:endParaRPr lang="en-US" altLang="en-US" sz="2000" dirty="0" smtClean="0"/>
            </a:p>
            <a:p>
              <a:pPr lvl="1"/>
              <a:endParaRPr lang="en-US" altLang="en-US" sz="2400" dirty="0" smtClean="0"/>
            </a:p>
            <a:p>
              <a:pPr marL="400050" lvl="1" indent="0">
                <a:buNone/>
              </a:pPr>
              <a:endParaRPr lang="en-US" altLang="en-US" sz="2400" dirty="0"/>
            </a:p>
            <a:p>
              <a:pPr marL="800100" lvl="2" indent="0">
                <a:buNone/>
              </a:pPr>
              <a:endParaRPr lang="en-US" altLang="en-US" sz="2000" dirty="0" smtClean="0"/>
            </a:p>
            <a:p>
              <a:r>
                <a:rPr lang="en-US" altLang="en-US" sz="2400" dirty="0" smtClean="0"/>
                <a:t>PRISM / ALOS World 3D</a:t>
              </a:r>
              <a:endParaRPr lang="en-US" altLang="en-US" sz="24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62400" y="762000"/>
            <a:ext cx="5088744" cy="3124200"/>
            <a:chOff x="3962400" y="762000"/>
            <a:chExt cx="5088744" cy="3124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" r="2302" b="1049"/>
            <a:stretch/>
          </p:blipFill>
          <p:spPr>
            <a:xfrm>
              <a:off x="7823409" y="2768358"/>
              <a:ext cx="1227735" cy="1117842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4" name="Rectangle 3"/>
            <p:cNvSpPr txBox="1">
              <a:spLocks noChangeArrowheads="1"/>
            </p:cNvSpPr>
            <p:nvPr/>
          </p:nvSpPr>
          <p:spPr>
            <a:xfrm>
              <a:off x="3962400" y="762000"/>
              <a:ext cx="4724400" cy="2286000"/>
            </a:xfrm>
            <a:prstGeom prst="rect">
              <a:avLst/>
            </a:prstGeom>
            <a:noFill/>
            <a:ln/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en-US" sz="2400" dirty="0"/>
            </a:p>
            <a:p>
              <a:endParaRPr lang="en-US" altLang="en-US" sz="2400" dirty="0" smtClean="0"/>
            </a:p>
            <a:p>
              <a:endParaRPr lang="en-US" altLang="en-US" sz="2800" dirty="0" smtClean="0"/>
            </a:p>
            <a:p>
              <a:r>
                <a:rPr lang="en-US" altLang="en-US" sz="2400" dirty="0" smtClean="0"/>
                <a:t>ASTER Global Digital Elevation Model (GDEM)</a:t>
              </a:r>
              <a:endParaRPr lang="en-US" altLang="en-US" sz="2800" dirty="0" smtClean="0"/>
            </a:p>
            <a:p>
              <a:pPr marL="0" indent="0">
                <a:buNone/>
              </a:pPr>
              <a:endParaRPr lang="en-US" altLang="en-US" sz="2800" dirty="0" smtClean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62400" y="685800"/>
            <a:ext cx="5094725" cy="4668594"/>
            <a:chOff x="3962400" y="685800"/>
            <a:chExt cx="5094725" cy="46685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045" y="4330457"/>
              <a:ext cx="1432080" cy="1023937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8" name="Rectangle 3"/>
            <p:cNvSpPr txBox="1">
              <a:spLocks noChangeArrowheads="1"/>
            </p:cNvSpPr>
            <p:nvPr/>
          </p:nvSpPr>
          <p:spPr>
            <a:xfrm>
              <a:off x="3962400" y="685800"/>
              <a:ext cx="4724400" cy="3657600"/>
            </a:xfrm>
            <a:prstGeom prst="rect">
              <a:avLst/>
            </a:prstGeom>
            <a:noFill/>
            <a:ln/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en-US" sz="2400" dirty="0"/>
            </a:p>
            <a:p>
              <a:endParaRPr lang="en-US" altLang="en-US" sz="2400" dirty="0" smtClean="0"/>
            </a:p>
            <a:p>
              <a:endParaRPr lang="en-US" altLang="en-US" sz="2400" dirty="0"/>
            </a:p>
            <a:p>
              <a:endParaRPr lang="en-US" altLang="en-US" sz="2400" dirty="0" smtClean="0"/>
            </a:p>
            <a:p>
              <a:endParaRPr lang="en-US" altLang="en-US" sz="2400" dirty="0" smtClean="0"/>
            </a:p>
            <a:p>
              <a:endParaRPr lang="en-US" altLang="en-US" sz="2800" dirty="0" smtClean="0"/>
            </a:p>
            <a:p>
              <a:endParaRPr lang="en-US" altLang="en-US" sz="2800" dirty="0" smtClean="0"/>
            </a:p>
            <a:p>
              <a:r>
                <a:rPr lang="en-US" altLang="en-US" sz="2400" dirty="0" smtClean="0"/>
                <a:t>TanDEM-X / </a:t>
              </a:r>
              <a:r>
                <a:rPr lang="en-US" altLang="en-US" sz="2400" dirty="0" err="1" smtClean="0"/>
                <a:t>WorldDEM</a:t>
              </a:r>
              <a:endParaRPr lang="en-US" altLang="en-US" sz="20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48620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152400"/>
            <a:ext cx="8686800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FFFF00"/>
                </a:solidFill>
              </a:rPr>
              <a:t>ALOS World 3D</a:t>
            </a:r>
          </a:p>
          <a:p>
            <a:r>
              <a:rPr lang="en-US" altLang="en-US" dirty="0" smtClean="0">
                <a:solidFill>
                  <a:srgbClr val="FFFF00"/>
                </a:solidFill>
              </a:rPr>
              <a:t>(AW3D)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1371600"/>
            <a:ext cx="8305800" cy="160020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>
                <a:solidFill>
                  <a:srgbClr val="FFFFFF"/>
                </a:solidFill>
              </a:rPr>
              <a:t>PRISM collected 3 million scenes </a:t>
            </a:r>
            <a:r>
              <a:rPr lang="en-US" altLang="en-US" dirty="0">
                <a:solidFill>
                  <a:srgbClr val="FFFFFF"/>
                </a:solidFill>
              </a:rPr>
              <a:t>(&lt;30% cloud cover) </a:t>
            </a:r>
            <a:r>
              <a:rPr lang="en-US" altLang="en-US" dirty="0" smtClean="0">
                <a:solidFill>
                  <a:srgbClr val="FFFFFF"/>
                </a:solidFill>
              </a:rPr>
              <a:t>across the globe in 2006-2011</a:t>
            </a:r>
          </a:p>
          <a:p>
            <a:r>
              <a:rPr lang="en-US" altLang="en-US" dirty="0" smtClean="0">
                <a:solidFill>
                  <a:srgbClr val="FFFFFF"/>
                </a:solidFill>
              </a:rPr>
              <a:t>Global DEM (DSM) specifications:</a:t>
            </a:r>
          </a:p>
          <a:p>
            <a:pPr lvl="1"/>
            <a:r>
              <a:rPr lang="en-US" altLang="en-US" dirty="0" smtClean="0">
                <a:solidFill>
                  <a:srgbClr val="FFFFFF"/>
                </a:solidFill>
              </a:rPr>
              <a:t>Grid spacing = 0.15-arc-sec (5-m)</a:t>
            </a:r>
          </a:p>
          <a:p>
            <a:pPr lvl="2"/>
            <a:r>
              <a:rPr lang="en-US" altLang="en-US" i="1" dirty="0" smtClean="0">
                <a:solidFill>
                  <a:schemeClr val="tx2"/>
                </a:solidFill>
              </a:rPr>
              <a:t>30-m free version is available</a:t>
            </a:r>
          </a:p>
          <a:p>
            <a:pPr lvl="1"/>
            <a:r>
              <a:rPr lang="en-US" altLang="en-US" dirty="0" smtClean="0">
                <a:solidFill>
                  <a:srgbClr val="FFFFFF"/>
                </a:solidFill>
              </a:rPr>
              <a:t>Absolute vertical accuracy = 5 m (RMSE)</a:t>
            </a:r>
          </a:p>
          <a:p>
            <a:pPr lvl="1"/>
            <a:r>
              <a:rPr lang="en-US" altLang="en-US" dirty="0" smtClean="0">
                <a:solidFill>
                  <a:srgbClr val="FFFFFF"/>
                </a:solidFill>
              </a:rPr>
              <a:t>Absolute geolocation accuracy = 5 m (RMSE)</a:t>
            </a:r>
          </a:p>
          <a:p>
            <a:pPr lvl="1"/>
            <a:r>
              <a:rPr lang="en-US" altLang="en-US" dirty="0" smtClean="0">
                <a:solidFill>
                  <a:srgbClr val="FFFFFF"/>
                </a:solidFill>
              </a:rPr>
              <a:t>Production uses stacking (averaging) method</a:t>
            </a:r>
          </a:p>
          <a:p>
            <a:pPr lvl="1"/>
            <a:r>
              <a:rPr lang="en-US" altLang="en-US" dirty="0" smtClean="0">
                <a:solidFill>
                  <a:srgbClr val="FFFFFF"/>
                </a:solidFill>
              </a:rPr>
              <a:t>Completion of global DEM in 2016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622" y="5791200"/>
            <a:ext cx="2265995" cy="1042358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868" y="2969139"/>
            <a:ext cx="2259624" cy="1048214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92096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051675" y="6582399"/>
            <a:ext cx="2133427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(Courtesy of T. </a:t>
            </a:r>
            <a:r>
              <a:rPr lang="en-US" sz="1200" b="1" i="1" kern="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Tadono</a:t>
            </a:r>
            <a:r>
              <a:rPr lang="en-US" sz="1200" b="1" i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)</a:t>
            </a:r>
            <a:endParaRPr lang="en-US" sz="1200" b="1" i="1" kern="0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4005"/>
            <a:ext cx="9144000" cy="428859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600" y="304800"/>
            <a:ext cx="8686800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FFFF00"/>
                </a:solidFill>
              </a:rPr>
              <a:t>PRISM Stereo Scenes for AW3D</a:t>
            </a:r>
          </a:p>
        </p:txBody>
      </p:sp>
    </p:spTree>
    <p:extLst>
      <p:ext uri="{BB962C8B-B14F-4D97-AF65-F5344CB8AC3E}">
        <p14:creationId xmlns:p14="http://schemas.microsoft.com/office/powerpoint/2010/main" val="8639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08"/>
          <p:cNvSpPr txBox="1">
            <a:spLocks noChangeArrowheads="1"/>
          </p:cNvSpPr>
          <p:nvPr/>
        </p:nvSpPr>
        <p:spPr bwMode="auto">
          <a:xfrm>
            <a:off x="457200" y="6135469"/>
            <a:ext cx="8229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FFFFFF"/>
                </a:solidFill>
              </a:rPr>
              <a:t>Data are distributed commercially by NTT DATA Corporation and RESTEC</a:t>
            </a: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600" y="152400"/>
            <a:ext cx="8686800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FFFF00"/>
                </a:solidFill>
              </a:rPr>
              <a:t>ALOS World 3D – Current Coverage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1066800"/>
            <a:ext cx="6924675" cy="47244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365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6200"/>
            <a:ext cx="9144000" cy="12954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dirty="0" err="1" smtClean="0">
                <a:solidFill>
                  <a:srgbClr val="FFFF00"/>
                </a:solidFill>
              </a:rPr>
              <a:t>ICESat</a:t>
            </a:r>
            <a:r>
              <a:rPr lang="en-US" altLang="en-US" sz="3200" dirty="0" smtClean="0">
                <a:solidFill>
                  <a:srgbClr val="FFFF00"/>
                </a:solidFill>
              </a:rPr>
              <a:t> (Ice, Cloud, and land Elevation Satellite) -</a:t>
            </a:r>
          </a:p>
          <a:p>
            <a:r>
              <a:rPr lang="en-US" altLang="en-US" sz="3200" dirty="0" smtClean="0">
                <a:solidFill>
                  <a:srgbClr val="FFFF00"/>
                </a:solidFill>
              </a:rPr>
              <a:t>GLAS (Geoscience Laser Altimeter System)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41807"/>
            <a:ext cx="1146048" cy="707136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433" y="5334000"/>
            <a:ext cx="1868167" cy="141494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07975" y="1219200"/>
            <a:ext cx="8683625" cy="47244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 smtClean="0"/>
              <a:t>Operated 2003 – 2009 (±86 degrees latitude)</a:t>
            </a:r>
          </a:p>
          <a:p>
            <a:r>
              <a:rPr lang="en-US" altLang="en-US" sz="2800" dirty="0" smtClean="0"/>
              <a:t>70-m laser footprint spaced every 170 m along profile</a:t>
            </a:r>
          </a:p>
          <a:p>
            <a:pPr lvl="1"/>
            <a:r>
              <a:rPr lang="en-US" altLang="en-US" sz="2400" dirty="0" smtClean="0"/>
              <a:t>Better than 10-cm vertical accuracy in best cases, usually around a meter or better in many cases</a:t>
            </a:r>
          </a:p>
          <a:p>
            <a:r>
              <a:rPr lang="en-US" altLang="en-US" sz="2800" dirty="0" smtClean="0"/>
              <a:t>Used extensively for </a:t>
            </a:r>
            <a:r>
              <a:rPr lang="en-US" altLang="en-US" sz="2800" i="1" u="sng" dirty="0" smtClean="0"/>
              <a:t>validation</a:t>
            </a:r>
            <a:r>
              <a:rPr lang="en-US" altLang="en-US" sz="2800" dirty="0" smtClean="0"/>
              <a:t> of global DEMs</a:t>
            </a:r>
          </a:p>
          <a:p>
            <a:pPr lvl="1"/>
            <a:r>
              <a:rPr lang="en-US" altLang="en-US" sz="2400" dirty="0" smtClean="0"/>
              <a:t>SRTM, ASTER GDEM, GMTED2010, PRISM (AW3D), </a:t>
            </a:r>
            <a:r>
              <a:rPr lang="en-US" altLang="en-US" sz="2400" dirty="0" err="1" smtClean="0"/>
              <a:t>TanDEM</a:t>
            </a:r>
            <a:r>
              <a:rPr lang="en-US" altLang="en-US" sz="2400" dirty="0" smtClean="0"/>
              <a:t>-X</a:t>
            </a:r>
          </a:p>
          <a:p>
            <a:r>
              <a:rPr lang="en-US" altLang="en-US" sz="2800" dirty="0" smtClean="0"/>
              <a:t>Used for production processing of global DEMs</a:t>
            </a:r>
          </a:p>
          <a:p>
            <a:pPr lvl="1"/>
            <a:r>
              <a:rPr lang="en-US" altLang="en-US" sz="2400" dirty="0" smtClean="0"/>
              <a:t>PRISM (AW3D), </a:t>
            </a:r>
            <a:r>
              <a:rPr lang="en-US" altLang="en-US" sz="2400" dirty="0" err="1" smtClean="0"/>
              <a:t>TanDEM</a:t>
            </a:r>
            <a:r>
              <a:rPr lang="en-US" altLang="en-US" sz="2400" dirty="0" smtClean="0"/>
              <a:t>-X, NASADEM</a:t>
            </a:r>
          </a:p>
          <a:p>
            <a:pPr algn="ctr">
              <a:buFontTx/>
              <a:buNone/>
            </a:pPr>
            <a:endParaRPr lang="en-US" altLang="en-US" sz="2800" dirty="0" smtClean="0">
              <a:cs typeface="Times New Roman" panose="02020603050405020304" pitchFamily="18" charset="0"/>
            </a:endParaRPr>
          </a:p>
          <a:p>
            <a:pPr algn="ctr">
              <a:buFontTx/>
              <a:buNone/>
            </a:pPr>
            <a:endParaRPr lang="en-US" altLang="en-US" sz="2800" dirty="0" smtClean="0"/>
          </a:p>
          <a:p>
            <a:pPr>
              <a:buFontTx/>
              <a:buNone/>
            </a:pPr>
            <a:endParaRPr lang="en-US" altLang="en-US" sz="2800" dirty="0" smtClean="0">
              <a:solidFill>
                <a:srgbClr val="CCFFCC"/>
              </a:solidFill>
            </a:endParaRPr>
          </a:p>
          <a:p>
            <a:endParaRPr lang="en-US" altLang="en-US" dirty="0" smtClean="0">
              <a:solidFill>
                <a:srgbClr val="CC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21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9144000" cy="1600200"/>
          </a:xfrm>
        </p:spPr>
        <p:txBody>
          <a:bodyPr/>
          <a:lstStyle/>
          <a:p>
            <a:pPr eaLnBrk="1" hangingPunct="1"/>
            <a:r>
              <a:rPr lang="en-US" altLang="en-US" sz="3200" dirty="0" err="1" smtClean="0">
                <a:solidFill>
                  <a:srgbClr val="FFFF00"/>
                </a:solidFill>
              </a:rPr>
              <a:t>ICESat</a:t>
            </a:r>
            <a:r>
              <a:rPr lang="en-US" altLang="en-US" sz="3200" dirty="0" smtClean="0">
                <a:solidFill>
                  <a:srgbClr val="FFFF00"/>
                </a:solidFill>
              </a:rPr>
              <a:t> / GLAS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230188" y="762000"/>
            <a:ext cx="8683625" cy="4724400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Convergence of </a:t>
            </a:r>
            <a:r>
              <a:rPr lang="en-US" altLang="en-US" sz="2400" dirty="0" err="1" smtClean="0"/>
              <a:t>ICESat’s</a:t>
            </a:r>
            <a:r>
              <a:rPr lang="en-US" altLang="en-US" sz="2400" dirty="0" smtClean="0"/>
              <a:t> orbital paths near the poles resulted in close spacing of laser profiles allowing for generation of gridded continuous surface DEMs</a:t>
            </a:r>
          </a:p>
          <a:p>
            <a:pPr eaLnBrk="1" hangingPunct="1"/>
            <a:endParaRPr lang="en-US" altLang="en-US" sz="2800" dirty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dirty="0" smtClean="0"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800" dirty="0">
              <a:cs typeface="Times New Roman" panose="02020603050405020304" pitchFamily="18" charset="0"/>
            </a:endParaRPr>
          </a:p>
          <a:p>
            <a:pPr lvl="3" eaLnBrk="1" hangingPunct="1"/>
            <a:endParaRPr lang="en-US" altLang="en-US" sz="1600" dirty="0" smtClean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400" dirty="0" err="1" smtClean="0">
                <a:cs typeface="Times New Roman" panose="02020603050405020304" pitchFamily="18" charset="0"/>
              </a:rPr>
              <a:t>ICESat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 full waveform data can be processed to derive multiple surfaces within the laser footprint (ground level and vegetation canopy top), which has been exploited for global forest height mapping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66800" y="1981200"/>
            <a:ext cx="7233869" cy="1673807"/>
            <a:chOff x="1066800" y="2057400"/>
            <a:chExt cx="7233869" cy="167380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2153814"/>
              <a:ext cx="3124200" cy="1427586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2057401"/>
              <a:ext cx="1713103" cy="1427586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2057400"/>
              <a:ext cx="904138" cy="1427586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161351" y="3484986"/>
              <a:ext cx="1524000" cy="2462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2"/>
                  </a:solidFill>
                </a:rPr>
                <a:t>Antarctica 500-m DEM</a:t>
              </a:r>
              <a:endParaRPr lang="en-US" sz="1000" b="1" dirty="0">
                <a:solidFill>
                  <a:schemeClr val="bg2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76669" y="3466295"/>
              <a:ext cx="1524000" cy="2462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2"/>
                  </a:solidFill>
                </a:rPr>
                <a:t>Greenland 1-km DEM</a:t>
              </a:r>
              <a:endParaRPr lang="en-US" sz="1000" b="1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04251" y="5140763"/>
            <a:ext cx="6356920" cy="1611747"/>
            <a:chOff x="1504251" y="5216963"/>
            <a:chExt cx="6356920" cy="16117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" t="18870" r="2500" b="18870"/>
            <a:stretch/>
          </p:blipFill>
          <p:spPr>
            <a:xfrm>
              <a:off x="1504251" y="5437654"/>
              <a:ext cx="2551303" cy="1163752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617" y="5216963"/>
              <a:ext cx="2531554" cy="1384444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264854" y="6582489"/>
              <a:ext cx="1030098" cy="2462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2"/>
                  </a:solidFill>
                </a:rPr>
                <a:t>(</a:t>
              </a:r>
              <a:r>
                <a:rPr lang="en-US" sz="1000" b="1" dirty="0" err="1" smtClean="0">
                  <a:solidFill>
                    <a:schemeClr val="bg2"/>
                  </a:solidFill>
                </a:rPr>
                <a:t>Lefsky</a:t>
              </a:r>
              <a:r>
                <a:rPr lang="en-US" sz="1000" b="1" dirty="0" smtClean="0">
                  <a:solidFill>
                    <a:schemeClr val="bg2"/>
                  </a:solidFill>
                </a:rPr>
                <a:t>, 2010)</a:t>
              </a:r>
              <a:endParaRPr lang="en-US" sz="1000" b="1" dirty="0">
                <a:solidFill>
                  <a:schemeClr val="bg2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901766" y="6582489"/>
              <a:ext cx="1387255" cy="24622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2"/>
                  </a:solidFill>
                </a:rPr>
                <a:t>(Simard et al., 2011)</a:t>
              </a:r>
              <a:endParaRPr lang="en-US" sz="1000" b="1" dirty="0">
                <a:solidFill>
                  <a:schemeClr val="bg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845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7" y="76200"/>
            <a:ext cx="6277583" cy="67056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Picture 3"/>
          <p:cNvPicPr/>
          <p:nvPr/>
        </p:nvPicPr>
        <p:blipFill rotWithShape="1">
          <a:blip r:embed="rId3"/>
          <a:srcRect l="27659" t="20498" r="23832" b="16906"/>
          <a:stretch/>
        </p:blipFill>
        <p:spPr bwMode="auto">
          <a:xfrm>
            <a:off x="5105400" y="3200400"/>
            <a:ext cx="4038600" cy="2819400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4125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239000" y="6606880"/>
            <a:ext cx="19812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(Courtesy of P. Morin)</a:t>
            </a:r>
            <a:endParaRPr lang="en-US" sz="1200" b="1" i="1" kern="0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1438" t="17570" r="23746" b="14814"/>
          <a:stretch/>
        </p:blipFill>
        <p:spPr bwMode="auto">
          <a:xfrm>
            <a:off x="2932216" y="2057401"/>
            <a:ext cx="6115264" cy="454948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6482" t="17430" r="23663" b="14536"/>
          <a:stretch/>
        </p:blipFill>
        <p:spPr bwMode="auto">
          <a:xfrm>
            <a:off x="76200" y="76200"/>
            <a:ext cx="5092736" cy="41910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4419600"/>
            <a:ext cx="2819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4-m vertical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Based on 2012 – 2016 imagery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Digital surface model (DSM)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Alaska release in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Arctic release in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Unrestricted data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0064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9144818" cy="67056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578" y="1752600"/>
            <a:ext cx="3367068" cy="3352800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51212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28600" y="381000"/>
            <a:ext cx="8686800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FFFF00"/>
                </a:solidFill>
              </a:rPr>
              <a:t>Comparison of Global DEMs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092982"/>
              </p:ext>
            </p:extLst>
          </p:nvPr>
        </p:nvGraphicFramePr>
        <p:xfrm>
          <a:off x="304800" y="1397000"/>
          <a:ext cx="8534400" cy="307605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47800"/>
                <a:gridCol w="1965960"/>
                <a:gridCol w="1706880"/>
                <a:gridCol w="1706880"/>
                <a:gridCol w="1706880"/>
              </a:tblGrid>
              <a:tr h="355600">
                <a:tc rowSpan="2"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DEM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Grid spacing (m)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Absolute vertical accuracy specification (m)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RMSE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LE90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LE95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192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SRTM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9.7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solidFill>
                            <a:schemeClr val="tx2"/>
                          </a:solidFill>
                        </a:rPr>
                        <a:t>16</a:t>
                      </a:r>
                      <a:endParaRPr lang="en-US" b="1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19.07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192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ASTER GDEM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10.2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16.78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solidFill>
                            <a:schemeClr val="tx2"/>
                          </a:solidFill>
                        </a:rPr>
                        <a:t>20</a:t>
                      </a:r>
                      <a:endParaRPr lang="en-US" b="1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19217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TanDEM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-X (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WorldDEM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6.08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solidFill>
                            <a:schemeClr val="tx2"/>
                          </a:solidFill>
                        </a:rPr>
                        <a:t>10</a:t>
                      </a:r>
                      <a:endParaRPr lang="en-US" b="1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11.92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1921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PRISM (AW3D)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1" dirty="0" smtClean="0">
                          <a:solidFill>
                            <a:schemeClr val="tx2"/>
                          </a:solidFill>
                        </a:rPr>
                        <a:t>5</a:t>
                      </a:r>
                      <a:endParaRPr lang="en-US" b="1" i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8.22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9.8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Text Box 308"/>
          <p:cNvSpPr txBox="1">
            <a:spLocks noChangeArrowheads="1"/>
          </p:cNvSpPr>
          <p:nvPr/>
        </p:nvSpPr>
        <p:spPr bwMode="auto">
          <a:xfrm>
            <a:off x="0" y="4648200"/>
            <a:ext cx="9144000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FFFFFF"/>
                </a:solidFill>
              </a:rPr>
              <a:t>RMSE = Root Mean Square Error</a:t>
            </a:r>
          </a:p>
          <a:p>
            <a:pPr algn="ctr">
              <a:spcBef>
                <a:spcPct val="50000"/>
              </a:spcBef>
            </a:pPr>
            <a:r>
              <a:rPr lang="en-US" altLang="en-US" sz="1400" dirty="0" smtClean="0">
                <a:solidFill>
                  <a:srgbClr val="FFFFFF"/>
                </a:solidFill>
              </a:rPr>
              <a:t>(RMSE is equivalent to the standard deviation [1</a:t>
            </a:r>
            <a:r>
              <a:rPr lang="el-GR" altLang="en-US" sz="1400" dirty="0" smtClean="0">
                <a:solidFill>
                  <a:srgbClr val="FFFFFF"/>
                </a:solidFill>
              </a:rPr>
              <a:t>σ</a:t>
            </a:r>
            <a:r>
              <a:rPr lang="en-US" altLang="en-US" sz="1400" dirty="0" smtClean="0">
                <a:solidFill>
                  <a:srgbClr val="FFFFFF"/>
                </a:solidFill>
              </a:rPr>
              <a:t>] when errors are normally distributed and the mean error = 0)</a:t>
            </a:r>
          </a:p>
          <a:p>
            <a:pPr algn="ctr"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FFFFFF"/>
                </a:solidFill>
              </a:rPr>
              <a:t>LE90 = Linear Error at 90% confidence = RMSE * 1.6449</a:t>
            </a:r>
          </a:p>
          <a:p>
            <a:pPr algn="ctr">
              <a:spcBef>
                <a:spcPct val="50000"/>
              </a:spcBef>
            </a:pPr>
            <a:r>
              <a:rPr lang="en-US" altLang="en-US" sz="1800" dirty="0" smtClean="0">
                <a:solidFill>
                  <a:srgbClr val="FFFFFF"/>
                </a:solidFill>
              </a:rPr>
              <a:t>LE95 </a:t>
            </a:r>
            <a:r>
              <a:rPr lang="en-US" altLang="en-US" sz="1800" dirty="0">
                <a:solidFill>
                  <a:srgbClr val="FFFFFF"/>
                </a:solidFill>
              </a:rPr>
              <a:t>= Linear Error at 95% confidence = </a:t>
            </a:r>
            <a:r>
              <a:rPr lang="en-US" altLang="en-US" sz="1800" dirty="0" smtClean="0">
                <a:solidFill>
                  <a:srgbClr val="FFFFFF"/>
                </a:solidFill>
              </a:rPr>
              <a:t>RMSE </a:t>
            </a:r>
            <a:r>
              <a:rPr lang="en-US" altLang="en-US" sz="1800" dirty="0">
                <a:solidFill>
                  <a:srgbClr val="FFFFFF"/>
                </a:solidFill>
              </a:rPr>
              <a:t>* </a:t>
            </a:r>
            <a:r>
              <a:rPr lang="en-US" altLang="en-US" sz="1800" dirty="0" smtClean="0">
                <a:solidFill>
                  <a:srgbClr val="FFFFFF"/>
                </a:solidFill>
              </a:rPr>
              <a:t>1.96</a:t>
            </a: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2800" y="6204551"/>
            <a:ext cx="1870634" cy="553998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 smtClean="0">
                <a:solidFill>
                  <a:schemeClr val="bg2"/>
                </a:solidFill>
              </a:rPr>
              <a:t>References:</a:t>
            </a:r>
          </a:p>
          <a:p>
            <a:pPr algn="ctr"/>
            <a:r>
              <a:rPr lang="en-US" sz="1000" b="1" dirty="0" err="1" smtClean="0">
                <a:solidFill>
                  <a:schemeClr val="bg2"/>
                </a:solidFill>
              </a:rPr>
              <a:t>Greenwalt</a:t>
            </a:r>
            <a:r>
              <a:rPr lang="en-US" sz="1000" b="1" dirty="0" smtClean="0">
                <a:solidFill>
                  <a:schemeClr val="bg2"/>
                </a:solidFill>
              </a:rPr>
              <a:t> and Shultz, 1962</a:t>
            </a:r>
          </a:p>
          <a:p>
            <a:pPr algn="ctr"/>
            <a:r>
              <a:rPr lang="en-US" sz="1000" b="1" dirty="0" err="1" smtClean="0">
                <a:solidFill>
                  <a:schemeClr val="bg2"/>
                </a:solidFill>
              </a:rPr>
              <a:t>Maune</a:t>
            </a:r>
            <a:r>
              <a:rPr lang="en-US" sz="1000" b="1" dirty="0" smtClean="0">
                <a:solidFill>
                  <a:schemeClr val="bg2"/>
                </a:solidFill>
              </a:rPr>
              <a:t> et al., 2007</a:t>
            </a:r>
            <a:endParaRPr lang="en-US" sz="1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904327" y="6396335"/>
            <a:ext cx="1239673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(Courtesy of R. Crippen)</a:t>
            </a:r>
            <a:endParaRPr lang="en-US" sz="1200" b="1" i="1" kern="0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3" name="Line 1"/>
          <p:cNvSpPr>
            <a:spLocks noChangeShapeType="1"/>
          </p:cNvSpPr>
          <p:nvPr/>
        </p:nvSpPr>
        <p:spPr bwMode="auto">
          <a:xfrm>
            <a:off x="88900" y="965200"/>
            <a:ext cx="8845550" cy="1588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303213"/>
            <a:ext cx="560387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/>
          </p:cNvSpPr>
          <p:nvPr/>
        </p:nvSpPr>
        <p:spPr bwMode="auto">
          <a:xfrm>
            <a:off x="1487488" y="-3175"/>
            <a:ext cx="5575300" cy="9017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0" cap="none" spc="0" normalizeH="0" baseline="0" noProof="0" smtClean="0">
                <a:ln>
                  <a:noFill/>
                </a:ln>
                <a:solidFill>
                  <a:srgbClr val="F7D12A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  <a:sym typeface="Times" panose="02020603050405020304" pitchFamily="18" charset="0"/>
              </a:rPr>
              <a:t>NASADEM - A New NASA Digital Topographic Data Set</a:t>
            </a:r>
          </a:p>
        </p:txBody>
      </p:sp>
      <p:sp>
        <p:nvSpPr>
          <p:cNvPr id="6" name="Rectangle 4"/>
          <p:cNvSpPr>
            <a:spLocks/>
          </p:cNvSpPr>
          <p:nvPr/>
        </p:nvSpPr>
        <p:spPr bwMode="auto">
          <a:xfrm>
            <a:off x="7442200" y="374650"/>
            <a:ext cx="1155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mtClean="0">
                <a:solidFill>
                  <a:srgbClr val="F7D12A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Jet Propulsion</a:t>
            </a:r>
          </a:p>
          <a:p>
            <a:pPr algn="ctr"/>
            <a:r>
              <a:rPr lang="en-US" altLang="en-US" smtClean="0">
                <a:solidFill>
                  <a:srgbClr val="F7D12A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Laboratory</a:t>
            </a:r>
          </a:p>
        </p:txBody>
      </p:sp>
      <p:sp>
        <p:nvSpPr>
          <p:cNvPr id="7" name="Rectangle 5"/>
          <p:cNvSpPr>
            <a:spLocks/>
          </p:cNvSpPr>
          <p:nvPr/>
        </p:nvSpPr>
        <p:spPr bwMode="auto">
          <a:xfrm>
            <a:off x="269875" y="1784350"/>
            <a:ext cx="2247900" cy="409575"/>
          </a:xfrm>
          <a:prstGeom prst="rect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marL="344488" indent="-344488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SAR processing</a:t>
            </a:r>
            <a:r>
              <a:rPr lang="en-US" altLang="en-US" sz="1000" b="1" smtClea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 </a:t>
            </a:r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(updated)</a:t>
            </a:r>
          </a:p>
        </p:txBody>
      </p:sp>
      <p:sp>
        <p:nvSpPr>
          <p:cNvPr id="8" name="Rectangle 6"/>
          <p:cNvSpPr>
            <a:spLocks/>
          </p:cNvSpPr>
          <p:nvPr/>
        </p:nvSpPr>
        <p:spPr bwMode="auto">
          <a:xfrm>
            <a:off x="269875" y="3298825"/>
            <a:ext cx="2247900" cy="409575"/>
          </a:xfrm>
          <a:prstGeom prst="rect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Continental Adjustment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rot="10800000" flipH="1">
            <a:off x="1379538" y="1377950"/>
            <a:ext cx="0" cy="277813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10" name="Rectangle 8"/>
          <p:cNvSpPr>
            <a:spLocks/>
          </p:cNvSpPr>
          <p:nvPr/>
        </p:nvSpPr>
        <p:spPr bwMode="auto">
          <a:xfrm>
            <a:off x="255588" y="1198563"/>
            <a:ext cx="2260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44488" indent="-344488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Raw radar echoes</a:t>
            </a:r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255588" y="2636838"/>
            <a:ext cx="2260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175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Updated strip DEMs</a:t>
            </a:r>
          </a:p>
        </p:txBody>
      </p:sp>
      <p:sp>
        <p:nvSpPr>
          <p:cNvPr id="12" name="Rectangle 10"/>
          <p:cNvSpPr>
            <a:spLocks/>
          </p:cNvSpPr>
          <p:nvPr/>
        </p:nvSpPr>
        <p:spPr bwMode="auto">
          <a:xfrm>
            <a:off x="255588" y="4189413"/>
            <a:ext cx="2260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175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‘New’ SRTM Global DEM</a:t>
            </a:r>
          </a:p>
        </p:txBody>
      </p:sp>
      <p:sp>
        <p:nvSpPr>
          <p:cNvPr id="13" name="Rectangle 11"/>
          <p:cNvSpPr>
            <a:spLocks/>
          </p:cNvSpPr>
          <p:nvPr/>
        </p:nvSpPr>
        <p:spPr bwMode="auto">
          <a:xfrm>
            <a:off x="6494463" y="1460500"/>
            <a:ext cx="1752600" cy="381000"/>
          </a:xfrm>
          <a:prstGeom prst="rect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marL="344488" indent="-344488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Artifact removal</a:t>
            </a:r>
          </a:p>
        </p:txBody>
      </p:sp>
      <p:sp>
        <p:nvSpPr>
          <p:cNvPr id="14" name="Rectangle 12"/>
          <p:cNvSpPr>
            <a:spLocks/>
          </p:cNvSpPr>
          <p:nvPr/>
        </p:nvSpPr>
        <p:spPr bwMode="auto">
          <a:xfrm>
            <a:off x="6138863" y="2163763"/>
            <a:ext cx="2260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175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Modified GDEM2</a:t>
            </a:r>
          </a:p>
        </p:txBody>
      </p:sp>
      <p:sp>
        <p:nvSpPr>
          <p:cNvPr id="15" name="Rectangle 13"/>
          <p:cNvSpPr>
            <a:spLocks/>
          </p:cNvSpPr>
          <p:nvPr/>
        </p:nvSpPr>
        <p:spPr bwMode="auto">
          <a:xfrm>
            <a:off x="6037263" y="1081088"/>
            <a:ext cx="2463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1588" indent="-1588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ASTER GDEM2</a:t>
            </a:r>
          </a:p>
        </p:txBody>
      </p:sp>
      <p:sp>
        <p:nvSpPr>
          <p:cNvPr id="16" name="Rectangle 14"/>
          <p:cNvSpPr>
            <a:spLocks/>
          </p:cNvSpPr>
          <p:nvPr/>
        </p:nvSpPr>
        <p:spPr bwMode="auto">
          <a:xfrm>
            <a:off x="3030538" y="5480050"/>
            <a:ext cx="2247900" cy="409575"/>
          </a:xfrm>
          <a:prstGeom prst="rect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Merge corrected DEMs</a:t>
            </a:r>
          </a:p>
        </p:txBody>
      </p:sp>
      <p:sp>
        <p:nvSpPr>
          <p:cNvPr id="17" name="Rectangle 15"/>
          <p:cNvSpPr>
            <a:spLocks/>
          </p:cNvSpPr>
          <p:nvPr/>
        </p:nvSpPr>
        <p:spPr bwMode="auto">
          <a:xfrm>
            <a:off x="2805113" y="6205538"/>
            <a:ext cx="2870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NASADEM + associated products:</a:t>
            </a:r>
          </a:p>
          <a:p>
            <a:pPr algn="ctr">
              <a:spcBef>
                <a:spcPts val="600"/>
              </a:spcBef>
            </a:pPr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Slope, Aspect, Curvature, Images,</a:t>
            </a:r>
          </a:p>
          <a:p>
            <a:pPr algn="ctr">
              <a:spcBef>
                <a:spcPts val="600"/>
              </a:spcBef>
            </a:pPr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Errors, Correlation </a:t>
            </a: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rot="10800000" flipH="1">
            <a:off x="1376363" y="2260600"/>
            <a:ext cx="0" cy="277813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rot="10800000" flipH="1">
            <a:off x="1376363" y="2946400"/>
            <a:ext cx="0" cy="277813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rot="10800000" flipH="1">
            <a:off x="1376363" y="3825875"/>
            <a:ext cx="0" cy="241300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21" name="Rectangle 19"/>
          <p:cNvSpPr>
            <a:spLocks/>
          </p:cNvSpPr>
          <p:nvPr/>
        </p:nvSpPr>
        <p:spPr bwMode="auto">
          <a:xfrm>
            <a:off x="3697288" y="2122488"/>
            <a:ext cx="142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175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Current SRTM</a:t>
            </a:r>
          </a:p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Global DEM</a:t>
            </a:r>
          </a:p>
        </p:txBody>
      </p:sp>
      <p:sp>
        <p:nvSpPr>
          <p:cNvPr id="22" name="Rectangle 20"/>
          <p:cNvSpPr>
            <a:spLocks/>
          </p:cNvSpPr>
          <p:nvPr/>
        </p:nvSpPr>
        <p:spPr bwMode="auto">
          <a:xfrm>
            <a:off x="3624263" y="3482975"/>
            <a:ext cx="119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IceSAT</a:t>
            </a:r>
          </a:p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Data Set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rot="10800000" flipH="1">
            <a:off x="2752725" y="2449513"/>
            <a:ext cx="1146175" cy="795337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rot="10800000" flipH="1">
            <a:off x="7375525" y="1254125"/>
            <a:ext cx="0" cy="182563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rot="10800000" flipH="1">
            <a:off x="7377113" y="1914525"/>
            <a:ext cx="0" cy="217488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rot="10800000">
            <a:off x="7375525" y="2395538"/>
            <a:ext cx="1588" cy="252412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rot="10800000">
            <a:off x="2220913" y="4510088"/>
            <a:ext cx="765175" cy="758825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rot="10800000" flipH="1">
            <a:off x="5867400" y="3773488"/>
            <a:ext cx="0" cy="303212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29" name="Rectangle 27"/>
          <p:cNvSpPr>
            <a:spLocks/>
          </p:cNvSpPr>
          <p:nvPr/>
        </p:nvSpPr>
        <p:spPr bwMode="auto">
          <a:xfrm>
            <a:off x="3119438" y="4797425"/>
            <a:ext cx="119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SRTM Water</a:t>
            </a:r>
          </a:p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Body Data</a:t>
            </a:r>
          </a:p>
        </p:txBody>
      </p:sp>
      <p:sp>
        <p:nvSpPr>
          <p:cNvPr id="30" name="Line 28"/>
          <p:cNvSpPr>
            <a:spLocks noChangeShapeType="1"/>
          </p:cNvSpPr>
          <p:nvPr/>
        </p:nvSpPr>
        <p:spPr bwMode="auto">
          <a:xfrm rot="10800000" flipH="1">
            <a:off x="3719513" y="5167313"/>
            <a:ext cx="0" cy="241300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grpSp>
        <p:nvGrpSpPr>
          <p:cNvPr id="31" name="Group 35"/>
          <p:cNvGrpSpPr>
            <a:grpSpLocks/>
          </p:cNvGrpSpPr>
          <p:nvPr/>
        </p:nvGrpSpPr>
        <p:grpSpPr bwMode="auto">
          <a:xfrm>
            <a:off x="-141288" y="6024563"/>
            <a:ext cx="2528888" cy="723900"/>
            <a:chOff x="0" y="0"/>
            <a:chExt cx="1594" cy="456"/>
          </a:xfrm>
        </p:grpSpPr>
        <p:sp>
          <p:nvSpPr>
            <p:cNvPr id="32" name="Rectangle 29"/>
            <p:cNvSpPr>
              <a:spLocks/>
            </p:cNvSpPr>
            <p:nvPr/>
          </p:nvSpPr>
          <p:spPr bwMode="auto">
            <a:xfrm>
              <a:off x="221" y="317"/>
              <a:ext cx="550" cy="96"/>
            </a:xfrm>
            <a:prstGeom prst="rect">
              <a:avLst/>
            </a:prstGeom>
            <a:noFill/>
            <a:ln w="12700" cap="flat">
              <a:solidFill>
                <a:srgbClr val="E1DE1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 smtClean="0">
                <a:solidFill>
                  <a:srgbClr val="FFFFFF"/>
                </a:solidFill>
                <a:latin typeface="Times" panose="02020603050405020304" pitchFamily="18" charset="0"/>
                <a:sym typeface="Times" panose="02020603050405020304" pitchFamily="18" charset="0"/>
              </a:endParaRPr>
            </a:p>
          </p:txBody>
        </p:sp>
        <p:sp>
          <p:nvSpPr>
            <p:cNvPr id="33" name="Rectangle 30"/>
            <p:cNvSpPr>
              <a:spLocks/>
            </p:cNvSpPr>
            <p:nvPr/>
          </p:nvSpPr>
          <p:spPr bwMode="auto">
            <a:xfrm>
              <a:off x="0" y="11"/>
              <a:ext cx="530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 marL="149225" indent="-149225"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r>
                <a:rPr lang="en-US" altLang="en-US" sz="900" b="1" smtClean="0">
                  <a:solidFill>
                    <a:srgbClr val="E1DE10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rPr>
                <a:t>Key:</a:t>
              </a:r>
            </a:p>
          </p:txBody>
        </p:sp>
        <p:sp>
          <p:nvSpPr>
            <p:cNvPr id="34" name="Rectangle 31"/>
            <p:cNvSpPr>
              <a:spLocks/>
            </p:cNvSpPr>
            <p:nvPr/>
          </p:nvSpPr>
          <p:spPr bwMode="auto">
            <a:xfrm>
              <a:off x="151" y="112"/>
              <a:ext cx="1177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r>
                <a:rPr lang="en-US" altLang="en-US" sz="900" b="1" smtClean="0">
                  <a:solidFill>
                    <a:srgbClr val="FF6666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rPr>
                <a:t>Pink: New data set or process</a:t>
              </a:r>
            </a:p>
          </p:txBody>
        </p:sp>
        <p:sp>
          <p:nvSpPr>
            <p:cNvPr id="35" name="Rectangle 32"/>
            <p:cNvSpPr>
              <a:spLocks/>
            </p:cNvSpPr>
            <p:nvPr/>
          </p:nvSpPr>
          <p:spPr bwMode="auto">
            <a:xfrm>
              <a:off x="170" y="201"/>
              <a:ext cx="1424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r>
                <a:rPr lang="en-US" altLang="en-US" sz="900" b="1" smtClean="0">
                  <a:solidFill>
                    <a:srgbClr val="E1DE10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rPr>
                <a:t>Yellow: Existing data set or process</a:t>
              </a:r>
            </a:p>
          </p:txBody>
        </p:sp>
        <p:sp>
          <p:nvSpPr>
            <p:cNvPr id="36" name="Rectangle 33"/>
            <p:cNvSpPr>
              <a:spLocks/>
            </p:cNvSpPr>
            <p:nvPr/>
          </p:nvSpPr>
          <p:spPr bwMode="auto">
            <a:xfrm>
              <a:off x="752" y="306"/>
              <a:ext cx="505" cy="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>
              <a:lvl1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1pPr>
              <a:lvl2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2pPr>
              <a:lvl3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3pPr>
              <a:lvl4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4pPr>
              <a:lvl5pPr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imes" panose="02020603050405020304" pitchFamily="18" charset="0"/>
                </a:defRPr>
              </a:lvl9pPr>
            </a:lstStyle>
            <a:p>
              <a:pPr algn="ctr"/>
              <a:r>
                <a:rPr lang="en-US" altLang="en-US" sz="900" b="1" smtClean="0">
                  <a:solidFill>
                    <a:srgbClr val="E1DE10"/>
                  </a:solidFill>
                  <a:latin typeface="Helvetica" panose="020B0604020202020204" pitchFamily="34" charset="0"/>
                  <a:cs typeface="Helvetica" panose="020B0604020202020204" pitchFamily="34" charset="0"/>
                  <a:sym typeface="Helvetica" panose="020B0604020202020204" pitchFamily="34" charset="0"/>
                </a:rPr>
                <a:t>Process</a:t>
              </a:r>
            </a:p>
          </p:txBody>
        </p:sp>
        <p:sp>
          <p:nvSpPr>
            <p:cNvPr id="37" name="Rectangle 34"/>
            <p:cNvSpPr>
              <a:spLocks/>
            </p:cNvSpPr>
            <p:nvPr/>
          </p:nvSpPr>
          <p:spPr bwMode="auto">
            <a:xfrm>
              <a:off x="116" y="0"/>
              <a:ext cx="1400" cy="456"/>
            </a:xfrm>
            <a:prstGeom prst="rect">
              <a:avLst/>
            </a:prstGeom>
            <a:noFill/>
            <a:ln w="6350" cap="flat">
              <a:solidFill>
                <a:srgbClr val="E1DE1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 smtClean="0">
                <a:solidFill>
                  <a:srgbClr val="FFFFFF"/>
                </a:solidFill>
                <a:latin typeface="Times" panose="02020603050405020304" pitchFamily="18" charset="0"/>
                <a:sym typeface="Times" panose="02020603050405020304" pitchFamily="18" charset="0"/>
              </a:endParaRPr>
            </a:p>
          </p:txBody>
        </p:sp>
      </p:grpSp>
      <p:sp>
        <p:nvSpPr>
          <p:cNvPr id="38" name="Line 36"/>
          <p:cNvSpPr>
            <a:spLocks noChangeShapeType="1"/>
          </p:cNvSpPr>
          <p:nvPr/>
        </p:nvSpPr>
        <p:spPr bwMode="auto">
          <a:xfrm>
            <a:off x="2738438" y="3603625"/>
            <a:ext cx="1133475" cy="80963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39" name="Rectangle 37"/>
          <p:cNvSpPr>
            <a:spLocks/>
          </p:cNvSpPr>
          <p:nvPr/>
        </p:nvSpPr>
        <p:spPr bwMode="auto">
          <a:xfrm>
            <a:off x="6534150" y="2692400"/>
            <a:ext cx="1752600" cy="381000"/>
          </a:xfrm>
          <a:prstGeom prst="rect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Void-fill </a:t>
            </a:r>
          </a:p>
        </p:txBody>
      </p:sp>
      <p:sp>
        <p:nvSpPr>
          <p:cNvPr id="40" name="Rectangle 38"/>
          <p:cNvSpPr>
            <a:spLocks/>
          </p:cNvSpPr>
          <p:nvPr/>
        </p:nvSpPr>
        <p:spPr bwMode="auto">
          <a:xfrm>
            <a:off x="3646488" y="2981325"/>
            <a:ext cx="119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SRTM</a:t>
            </a:r>
          </a:p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Metric Data</a:t>
            </a:r>
          </a:p>
        </p:txBody>
      </p:sp>
      <p:sp>
        <p:nvSpPr>
          <p:cNvPr id="41" name="Line 39"/>
          <p:cNvSpPr>
            <a:spLocks noChangeShapeType="1"/>
          </p:cNvSpPr>
          <p:nvPr/>
        </p:nvSpPr>
        <p:spPr bwMode="auto">
          <a:xfrm rot="10800000" flipH="1">
            <a:off x="2733675" y="3238500"/>
            <a:ext cx="1063625" cy="203200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42" name="Line 40"/>
          <p:cNvSpPr>
            <a:spLocks noChangeShapeType="1"/>
          </p:cNvSpPr>
          <p:nvPr/>
        </p:nvSpPr>
        <p:spPr bwMode="auto">
          <a:xfrm rot="10800000" flipH="1">
            <a:off x="4140200" y="5943600"/>
            <a:ext cx="0" cy="241300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43" name="Line 41"/>
          <p:cNvSpPr>
            <a:spLocks noChangeShapeType="1"/>
          </p:cNvSpPr>
          <p:nvPr/>
        </p:nvSpPr>
        <p:spPr bwMode="auto">
          <a:xfrm>
            <a:off x="6600825" y="5335588"/>
            <a:ext cx="215900" cy="0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44" name="Rectangle 42"/>
          <p:cNvSpPr>
            <a:spLocks/>
          </p:cNvSpPr>
          <p:nvPr/>
        </p:nvSpPr>
        <p:spPr bwMode="auto">
          <a:xfrm>
            <a:off x="5113338" y="3290888"/>
            <a:ext cx="1646237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175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(mostly) void-</a:t>
            </a:r>
          </a:p>
          <a:p>
            <a:pPr algn="ctr"/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filled SRTM (ver3)</a:t>
            </a:r>
          </a:p>
        </p:txBody>
      </p:sp>
      <p:sp>
        <p:nvSpPr>
          <p:cNvPr id="45" name="Line 43"/>
          <p:cNvSpPr>
            <a:spLocks noChangeShapeType="1"/>
          </p:cNvSpPr>
          <p:nvPr/>
        </p:nvSpPr>
        <p:spPr bwMode="auto">
          <a:xfrm rot="10800000" flipH="1">
            <a:off x="6483350" y="3149600"/>
            <a:ext cx="161925" cy="209550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46" name="Rectangle 44"/>
          <p:cNvSpPr>
            <a:spLocks/>
          </p:cNvSpPr>
          <p:nvPr/>
        </p:nvSpPr>
        <p:spPr bwMode="auto">
          <a:xfrm>
            <a:off x="3425825" y="4143375"/>
            <a:ext cx="16129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175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NED, CDED, et al</a:t>
            </a:r>
          </a:p>
        </p:txBody>
      </p:sp>
      <p:sp>
        <p:nvSpPr>
          <p:cNvPr id="47" name="Line 45"/>
          <p:cNvSpPr>
            <a:spLocks noChangeShapeType="1"/>
          </p:cNvSpPr>
          <p:nvPr/>
        </p:nvSpPr>
        <p:spPr bwMode="auto">
          <a:xfrm flipH="1">
            <a:off x="4992688" y="3751263"/>
            <a:ext cx="492125" cy="365125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48" name="Rectangle 46"/>
          <p:cNvSpPr>
            <a:spLocks/>
          </p:cNvSpPr>
          <p:nvPr/>
        </p:nvSpPr>
        <p:spPr bwMode="auto">
          <a:xfrm>
            <a:off x="6997700" y="3365500"/>
            <a:ext cx="1422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175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Remaining</a:t>
            </a:r>
          </a:p>
          <a:p>
            <a:pPr algn="ctr"/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void map</a:t>
            </a:r>
          </a:p>
        </p:txBody>
      </p:sp>
      <p:sp>
        <p:nvSpPr>
          <p:cNvPr id="49" name="Line 47"/>
          <p:cNvSpPr>
            <a:spLocks noChangeShapeType="1"/>
          </p:cNvSpPr>
          <p:nvPr/>
        </p:nvSpPr>
        <p:spPr bwMode="auto">
          <a:xfrm rot="10800000" flipH="1">
            <a:off x="7734300" y="3124200"/>
            <a:ext cx="0" cy="230188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50" name="Rectangle 48"/>
          <p:cNvSpPr>
            <a:spLocks/>
          </p:cNvSpPr>
          <p:nvPr/>
        </p:nvSpPr>
        <p:spPr bwMode="auto">
          <a:xfrm>
            <a:off x="6877050" y="3989388"/>
            <a:ext cx="1397000" cy="419100"/>
          </a:xfrm>
          <a:prstGeom prst="rect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Acquire new</a:t>
            </a:r>
          </a:p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ASTER DEMs</a:t>
            </a:r>
          </a:p>
        </p:txBody>
      </p:sp>
      <p:sp>
        <p:nvSpPr>
          <p:cNvPr id="51" name="Line 49"/>
          <p:cNvSpPr>
            <a:spLocks noChangeShapeType="1"/>
          </p:cNvSpPr>
          <p:nvPr/>
        </p:nvSpPr>
        <p:spPr bwMode="auto">
          <a:xfrm rot="10800000" flipH="1">
            <a:off x="7708900" y="3695700"/>
            <a:ext cx="0" cy="254000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52" name="Rectangle 50"/>
          <p:cNvSpPr>
            <a:spLocks/>
          </p:cNvSpPr>
          <p:nvPr/>
        </p:nvSpPr>
        <p:spPr bwMode="auto">
          <a:xfrm>
            <a:off x="6889750" y="5106988"/>
            <a:ext cx="1422400" cy="393700"/>
          </a:xfrm>
          <a:prstGeom prst="rect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>
            <a:lvl1pPr marL="344488" indent="-344488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Artifact removal</a:t>
            </a:r>
          </a:p>
        </p:txBody>
      </p:sp>
      <p:sp>
        <p:nvSpPr>
          <p:cNvPr id="53" name="Line 51"/>
          <p:cNvSpPr>
            <a:spLocks noChangeShapeType="1"/>
          </p:cNvSpPr>
          <p:nvPr/>
        </p:nvSpPr>
        <p:spPr bwMode="auto">
          <a:xfrm rot="10800000" flipH="1">
            <a:off x="7708900" y="4445000"/>
            <a:ext cx="0" cy="217488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54" name="Rectangle 52"/>
          <p:cNvSpPr>
            <a:spLocks/>
          </p:cNvSpPr>
          <p:nvPr/>
        </p:nvSpPr>
        <p:spPr bwMode="auto">
          <a:xfrm>
            <a:off x="6578600" y="4686300"/>
            <a:ext cx="22606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175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New ASTER DEMs</a:t>
            </a:r>
          </a:p>
        </p:txBody>
      </p:sp>
      <p:sp>
        <p:nvSpPr>
          <p:cNvPr id="55" name="Line 53"/>
          <p:cNvSpPr>
            <a:spLocks noChangeShapeType="1"/>
          </p:cNvSpPr>
          <p:nvPr/>
        </p:nvSpPr>
        <p:spPr bwMode="auto">
          <a:xfrm rot="10800000" flipH="1">
            <a:off x="7708900" y="4864100"/>
            <a:ext cx="0" cy="207963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56" name="Rectangle 54"/>
          <p:cNvSpPr>
            <a:spLocks/>
          </p:cNvSpPr>
          <p:nvPr/>
        </p:nvSpPr>
        <p:spPr bwMode="auto">
          <a:xfrm>
            <a:off x="5372100" y="5245100"/>
            <a:ext cx="142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175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FF6666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Modified DEMs</a:t>
            </a:r>
          </a:p>
        </p:txBody>
      </p:sp>
      <p:sp>
        <p:nvSpPr>
          <p:cNvPr id="57" name="Line 55"/>
          <p:cNvSpPr>
            <a:spLocks noChangeShapeType="1"/>
          </p:cNvSpPr>
          <p:nvPr/>
        </p:nvSpPr>
        <p:spPr bwMode="auto">
          <a:xfrm rot="10800000" flipH="1">
            <a:off x="5326063" y="5353050"/>
            <a:ext cx="230187" cy="74613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58" name="Line 56"/>
          <p:cNvSpPr>
            <a:spLocks noChangeShapeType="1"/>
          </p:cNvSpPr>
          <p:nvPr/>
        </p:nvSpPr>
        <p:spPr bwMode="auto">
          <a:xfrm rot="10800000">
            <a:off x="4951413" y="2414588"/>
            <a:ext cx="1435100" cy="411162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59" name="Line 57"/>
          <p:cNvSpPr>
            <a:spLocks noChangeShapeType="1"/>
          </p:cNvSpPr>
          <p:nvPr/>
        </p:nvSpPr>
        <p:spPr bwMode="auto">
          <a:xfrm>
            <a:off x="2751138" y="1998663"/>
            <a:ext cx="1155700" cy="234950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grpSp>
        <p:nvGrpSpPr>
          <p:cNvPr id="60" name="Group 61"/>
          <p:cNvGrpSpPr>
            <a:grpSpLocks/>
          </p:cNvGrpSpPr>
          <p:nvPr/>
        </p:nvGrpSpPr>
        <p:grpSpPr bwMode="auto">
          <a:xfrm>
            <a:off x="5419725" y="2246313"/>
            <a:ext cx="3314700" cy="3454400"/>
            <a:chOff x="0" y="0"/>
            <a:chExt cx="2088" cy="2176"/>
          </a:xfrm>
        </p:grpSpPr>
        <p:sp>
          <p:nvSpPr>
            <p:cNvPr id="61" name="Line 58"/>
            <p:cNvSpPr>
              <a:spLocks noChangeShapeType="1"/>
            </p:cNvSpPr>
            <p:nvPr/>
          </p:nvSpPr>
          <p:spPr bwMode="auto">
            <a:xfrm rot="10800000" flipH="1">
              <a:off x="1579" y="0"/>
              <a:ext cx="509" cy="0"/>
            </a:xfrm>
            <a:prstGeom prst="line">
              <a:avLst/>
            </a:prstGeom>
            <a:noFill/>
            <a:ln w="12700" cap="flat">
              <a:solidFill>
                <a:srgbClr val="E1DE1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 smtClean="0">
                <a:solidFill>
                  <a:srgbClr val="FFFFFF"/>
                </a:solidFill>
                <a:latin typeface="Times" panose="02020603050405020304" pitchFamily="18" charset="0"/>
                <a:sym typeface="Times" panose="02020603050405020304" pitchFamily="18" charset="0"/>
              </a:endParaRPr>
            </a:p>
          </p:txBody>
        </p:sp>
        <p:sp>
          <p:nvSpPr>
            <p:cNvPr id="62" name="Line 59"/>
            <p:cNvSpPr>
              <a:spLocks noChangeShapeType="1"/>
            </p:cNvSpPr>
            <p:nvPr/>
          </p:nvSpPr>
          <p:spPr bwMode="auto">
            <a:xfrm rot="10800000" flipH="1">
              <a:off x="0" y="2175"/>
              <a:ext cx="2084" cy="1"/>
            </a:xfrm>
            <a:prstGeom prst="line">
              <a:avLst/>
            </a:prstGeom>
            <a:noFill/>
            <a:ln w="12700" cap="flat">
              <a:solidFill>
                <a:srgbClr val="E1DE10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 smtClean="0">
                <a:solidFill>
                  <a:srgbClr val="FFFFFF"/>
                </a:solidFill>
                <a:latin typeface="Times" panose="02020603050405020304" pitchFamily="18" charset="0"/>
                <a:sym typeface="Times" panose="02020603050405020304" pitchFamily="18" charset="0"/>
              </a:endParaRPr>
            </a:p>
          </p:txBody>
        </p:sp>
        <p:sp>
          <p:nvSpPr>
            <p:cNvPr id="63" name="Line 60"/>
            <p:cNvSpPr>
              <a:spLocks noChangeShapeType="1"/>
            </p:cNvSpPr>
            <p:nvPr/>
          </p:nvSpPr>
          <p:spPr bwMode="auto">
            <a:xfrm rot="10800000" flipH="1">
              <a:off x="2083" y="0"/>
              <a:ext cx="0" cy="2175"/>
            </a:xfrm>
            <a:prstGeom prst="line">
              <a:avLst/>
            </a:prstGeom>
            <a:noFill/>
            <a:ln w="12700" cap="flat">
              <a:solidFill>
                <a:srgbClr val="E1DE1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2400" smtClean="0">
                <a:solidFill>
                  <a:srgbClr val="FFFFFF"/>
                </a:solidFill>
                <a:latin typeface="Times" panose="02020603050405020304" pitchFamily="18" charset="0"/>
                <a:sym typeface="Times" panose="02020603050405020304" pitchFamily="18" charset="0"/>
              </a:endParaRPr>
            </a:p>
          </p:txBody>
        </p:sp>
      </p:grpSp>
      <p:sp>
        <p:nvSpPr>
          <p:cNvPr id="64" name="Rectangle 62"/>
          <p:cNvSpPr>
            <a:spLocks/>
          </p:cNvSpPr>
          <p:nvPr/>
        </p:nvSpPr>
        <p:spPr bwMode="auto">
          <a:xfrm>
            <a:off x="5054600" y="4165600"/>
            <a:ext cx="161290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>
            <a:lvl1pPr marL="3175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1000" b="1" smtClean="0">
                <a:solidFill>
                  <a:srgbClr val="E1DE1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LPDAAC</a:t>
            </a:r>
          </a:p>
        </p:txBody>
      </p:sp>
      <p:sp>
        <p:nvSpPr>
          <p:cNvPr id="65" name="Line 63"/>
          <p:cNvSpPr>
            <a:spLocks noChangeShapeType="1"/>
          </p:cNvSpPr>
          <p:nvPr/>
        </p:nvSpPr>
        <p:spPr bwMode="auto">
          <a:xfrm rot="10800000" flipH="1">
            <a:off x="4533900" y="4421188"/>
            <a:ext cx="0" cy="946150"/>
          </a:xfrm>
          <a:prstGeom prst="line">
            <a:avLst/>
          </a:prstGeom>
          <a:noFill/>
          <a:ln w="12700" cap="flat">
            <a:solidFill>
              <a:srgbClr val="E1DE10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400" smtClean="0">
              <a:solidFill>
                <a:srgbClr val="FFFFFF"/>
              </a:solidFill>
              <a:latin typeface="Times" panose="02020603050405020304" pitchFamily="18" charset="0"/>
              <a:sym typeface="Times" panose="02020603050405020304" pitchFamily="18" charset="0"/>
            </a:endParaRPr>
          </a:p>
        </p:txBody>
      </p:sp>
      <p:sp>
        <p:nvSpPr>
          <p:cNvPr id="66" name="Rectangle 64"/>
          <p:cNvSpPr>
            <a:spLocks/>
          </p:cNvSpPr>
          <p:nvPr/>
        </p:nvSpPr>
        <p:spPr bwMode="auto">
          <a:xfrm>
            <a:off x="3746500" y="1282700"/>
            <a:ext cx="1633538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50799" bIns="0">
            <a:spAutoFit/>
          </a:bodyPr>
          <a:lstStyle>
            <a:lvl1pPr marL="195263" indent="-184150"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FFFF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NASADEM</a:t>
            </a:r>
          </a:p>
        </p:txBody>
      </p:sp>
      <p:sp>
        <p:nvSpPr>
          <p:cNvPr id="67" name="Oval 66"/>
          <p:cNvSpPr/>
          <p:nvPr/>
        </p:nvSpPr>
        <p:spPr>
          <a:xfrm>
            <a:off x="176213" y="942976"/>
            <a:ext cx="2438400" cy="3854450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974607" y="5943600"/>
            <a:ext cx="2445118" cy="914400"/>
          </a:xfrm>
          <a:prstGeom prst="ellipse">
            <a:avLst/>
          </a:prstGeom>
          <a:noFill/>
          <a:ln w="508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5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650" name="Picture 2" descr="srtm_26_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5651" name="Text Box 3"/>
          <p:cNvSpPr txBox="1">
            <a:spLocks noChangeArrowheads="1"/>
          </p:cNvSpPr>
          <p:nvPr/>
        </p:nvSpPr>
        <p:spPr bwMode="auto">
          <a:xfrm>
            <a:off x="152400" y="2057400"/>
            <a:ext cx="4572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i="1" smtClean="0">
                <a:solidFill>
                  <a:srgbClr val="FFFF00"/>
                </a:solidFill>
                <a:ea typeface="ＭＳ Ｐゴシック" pitchFamily="34" charset="-128"/>
              </a:rPr>
              <a:t>Shuttle Radar Topography Mission</a:t>
            </a:r>
          </a:p>
        </p:txBody>
      </p:sp>
      <p:sp>
        <p:nvSpPr>
          <p:cNvPr id="795652" name="Text Box 4"/>
          <p:cNvSpPr txBox="1">
            <a:spLocks noChangeArrowheads="1"/>
          </p:cNvSpPr>
          <p:nvPr/>
        </p:nvSpPr>
        <p:spPr bwMode="auto">
          <a:xfrm>
            <a:off x="838200" y="1066800"/>
            <a:ext cx="3048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 b="1" smtClean="0">
                <a:solidFill>
                  <a:srgbClr val="FF0000"/>
                </a:solidFill>
                <a:ea typeface="ＭＳ Ｐゴシック" pitchFamily="34" charset="-128"/>
              </a:rPr>
              <a:t>SRTM</a:t>
            </a:r>
          </a:p>
        </p:txBody>
      </p:sp>
      <p:pic>
        <p:nvPicPr>
          <p:cNvPr id="795653" name="Picture 5" descr="NASALogo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28600"/>
            <a:ext cx="1143000" cy="94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54" name="Picture 6" descr="jpl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371600"/>
            <a:ext cx="1104900" cy="33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55" name="Picture 7" descr="USGS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895600"/>
            <a:ext cx="1295400" cy="38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5656" name="Picture 8" descr="sealbio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905000"/>
            <a:ext cx="822325" cy="8223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</p:pic>
      <p:pic>
        <p:nvPicPr>
          <p:cNvPr id="795657" name="Picture 9" descr="srtm_25_l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0"/>
            <a:ext cx="1676400" cy="1660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5662" name="Group 14"/>
          <p:cNvGrpSpPr>
            <a:grpSpLocks/>
          </p:cNvGrpSpPr>
          <p:nvPr/>
        </p:nvGrpSpPr>
        <p:grpSpPr bwMode="auto">
          <a:xfrm>
            <a:off x="7620000" y="2819400"/>
            <a:ext cx="1447800" cy="1905000"/>
            <a:chOff x="4800" y="1776"/>
            <a:chExt cx="912" cy="1200"/>
          </a:xfrm>
        </p:grpSpPr>
        <p:sp>
          <p:nvSpPr>
            <p:cNvPr id="795658" name="Text Box 10"/>
            <p:cNvSpPr txBox="1">
              <a:spLocks noChangeArrowheads="1"/>
            </p:cNvSpPr>
            <p:nvPr/>
          </p:nvSpPr>
          <p:spPr bwMode="auto">
            <a:xfrm>
              <a:off x="4896" y="2328"/>
              <a:ext cx="768" cy="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1400" i="1" smtClean="0">
                  <a:solidFill>
                    <a:srgbClr val="000000"/>
                  </a:solidFill>
                  <a:ea typeface="ＭＳ Ｐゴシック" pitchFamily="34" charset="-128"/>
                </a:rPr>
                <a:t>Archive</a:t>
              </a:r>
            </a:p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1400" i="1" smtClean="0">
                  <a:solidFill>
                    <a:srgbClr val="000000"/>
                  </a:solidFill>
                  <a:ea typeface="ＭＳ Ｐゴシック" pitchFamily="34" charset="-128"/>
                </a:rPr>
                <a:t>Distribution</a:t>
              </a:r>
            </a:p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1400" i="1" smtClean="0">
                  <a:solidFill>
                    <a:srgbClr val="000000"/>
                  </a:solidFill>
                  <a:ea typeface="ＭＳ Ｐゴシック" pitchFamily="34" charset="-128"/>
                </a:rPr>
                <a:t>Applications</a:t>
              </a:r>
            </a:p>
          </p:txBody>
        </p:sp>
        <p:sp>
          <p:nvSpPr>
            <p:cNvPr id="795659" name="AutoShape 11"/>
            <p:cNvSpPr>
              <a:spLocks noChangeArrowheads="1"/>
            </p:cNvSpPr>
            <p:nvPr/>
          </p:nvSpPr>
          <p:spPr bwMode="auto">
            <a:xfrm>
              <a:off x="5232" y="2112"/>
              <a:ext cx="96" cy="19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795660" name="Rectangle 12"/>
            <p:cNvSpPr>
              <a:spLocks noChangeArrowheads="1"/>
            </p:cNvSpPr>
            <p:nvPr/>
          </p:nvSpPr>
          <p:spPr bwMode="auto">
            <a:xfrm>
              <a:off x="4800" y="1776"/>
              <a:ext cx="912" cy="12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  <p:sp>
          <p:nvSpPr>
            <p:cNvPr id="795661" name="Text Box 13"/>
            <p:cNvSpPr txBox="1">
              <a:spLocks noChangeArrowheads="1"/>
            </p:cNvSpPr>
            <p:nvPr/>
          </p:nvSpPr>
          <p:spPr bwMode="auto">
            <a:xfrm>
              <a:off x="4896" y="2328"/>
              <a:ext cx="768" cy="6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1400" i="1" smtClean="0">
                  <a:solidFill>
                    <a:srgbClr val="000000"/>
                  </a:solidFill>
                  <a:ea typeface="ＭＳ Ｐゴシック" pitchFamily="34" charset="-128"/>
                </a:rPr>
                <a:t>Archive</a:t>
              </a:r>
            </a:p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1400" i="1" smtClean="0">
                  <a:solidFill>
                    <a:srgbClr val="000000"/>
                  </a:solidFill>
                  <a:ea typeface="ＭＳ Ｐゴシック" pitchFamily="34" charset="-128"/>
                </a:rPr>
                <a:t>Distribution</a:t>
              </a:r>
            </a:p>
            <a:p>
              <a:pPr>
                <a:spcBef>
                  <a:spcPct val="50000"/>
                </a:spcBef>
                <a:buFontTx/>
                <a:buChar char="-"/>
              </a:pPr>
              <a:r>
                <a:rPr lang="en-US" altLang="en-US" sz="1400" i="1" smtClean="0">
                  <a:solidFill>
                    <a:srgbClr val="000000"/>
                  </a:solidFill>
                  <a:ea typeface="ＭＳ Ｐゴシック" pitchFamily="34" charset="-128"/>
                </a:rPr>
                <a:t>Applications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16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Reunion_Adj_SRT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696200" cy="642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6934200" y="533400"/>
            <a:ext cx="1141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hangingPunct="0"/>
            <a:r>
              <a:rPr lang="en-US" altLang="en-US" dirty="0" smtClean="0">
                <a:solidFill>
                  <a:srgbClr val="FFFFFF"/>
                </a:solidFill>
              </a:rPr>
              <a:t>SRTM</a:t>
            </a:r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990600" y="5943600"/>
            <a:ext cx="2368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hangingPunct="0"/>
            <a:r>
              <a:rPr lang="en-US" altLang="en-US" smtClean="0">
                <a:solidFill>
                  <a:srgbClr val="FFFFFF"/>
                </a:solidFill>
              </a:rPr>
              <a:t>Reunion Island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239000" y="6606880"/>
            <a:ext cx="19812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(Courtesy of R. Crippen)</a:t>
            </a:r>
            <a:endParaRPr lang="en-US" sz="1200" b="1" i="1" kern="0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750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Reunion_Adj_GD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696200" cy="642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6934200" y="533400"/>
            <a:ext cx="1241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hangingPunct="0"/>
            <a:r>
              <a:rPr lang="en-US" altLang="en-US" smtClean="0">
                <a:solidFill>
                  <a:srgbClr val="FFFFFF"/>
                </a:solidFill>
              </a:rPr>
              <a:t>GDEM</a:t>
            </a:r>
          </a:p>
        </p:txBody>
      </p:sp>
      <p:sp>
        <p:nvSpPr>
          <p:cNvPr id="34820" name="TextBox 3"/>
          <p:cNvSpPr txBox="1">
            <a:spLocks noChangeArrowheads="1"/>
          </p:cNvSpPr>
          <p:nvPr/>
        </p:nvSpPr>
        <p:spPr bwMode="auto">
          <a:xfrm>
            <a:off x="990600" y="5943600"/>
            <a:ext cx="2368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hangingPunct="0"/>
            <a:r>
              <a:rPr lang="en-US" altLang="en-US" smtClean="0">
                <a:solidFill>
                  <a:srgbClr val="FFFFFF"/>
                </a:solidFill>
              </a:rPr>
              <a:t>Reunion Island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239000" y="6606880"/>
            <a:ext cx="19812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(Courtesy of R. Crippen)</a:t>
            </a:r>
            <a:endParaRPr lang="en-US" sz="1200" b="1" i="1" kern="0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2084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Reunion_Adj_NA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696200" cy="642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6248400" y="381000"/>
            <a:ext cx="1960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hangingPunct="0"/>
            <a:r>
              <a:rPr lang="en-US" altLang="en-US" smtClean="0">
                <a:solidFill>
                  <a:srgbClr val="FFFFFF"/>
                </a:solidFill>
              </a:rPr>
              <a:t>NASADEM</a:t>
            </a:r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990600" y="5943600"/>
            <a:ext cx="2368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0" hangingPunct="0"/>
            <a:r>
              <a:rPr lang="en-US" altLang="en-US" smtClean="0">
                <a:solidFill>
                  <a:srgbClr val="FFFFFF"/>
                </a:solidFill>
              </a:rPr>
              <a:t>Reunion Island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239000" y="6606880"/>
            <a:ext cx="19812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(Courtesy of R. Crippen)</a:t>
            </a:r>
            <a:endParaRPr lang="en-US" sz="1200" b="1" i="1" kern="0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4400" y="873245"/>
            <a:ext cx="4343400" cy="1077218"/>
          </a:xfrm>
          <a:prstGeom prst="rect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- Complete re-processing of SRTM radar data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- To be completed and released in 2017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- 30-m freely available void-filled DEM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- Includes error map and derivative products </a:t>
            </a: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NASADEM Project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2812"/>
            <a:ext cx="4343400" cy="548798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Create an improved global NASA DEM and associated products</a:t>
            </a:r>
          </a:p>
          <a:p>
            <a:pPr lvl="1"/>
            <a:r>
              <a:rPr lang="en-US" dirty="0" smtClean="0"/>
              <a:t>Reprocess SRTM raw sensor data</a:t>
            </a:r>
          </a:p>
          <a:p>
            <a:pPr lvl="1"/>
            <a:r>
              <a:rPr lang="en-US" dirty="0" smtClean="0"/>
              <a:t>Merge with recent elevation data</a:t>
            </a:r>
          </a:p>
          <a:p>
            <a:pPr lvl="1"/>
            <a:r>
              <a:rPr lang="en-US" dirty="0" smtClean="0"/>
              <a:t>Release at </a:t>
            </a:r>
            <a:r>
              <a:rPr lang="en-US" u="sng" dirty="0" smtClean="0"/>
              <a:t>one arcsecond</a:t>
            </a:r>
          </a:p>
          <a:p>
            <a:endParaRPr lang="en-US" dirty="0"/>
          </a:p>
          <a:p>
            <a:r>
              <a:rPr lang="en-US" dirty="0" smtClean="0"/>
              <a:t>SRTM processing changes</a:t>
            </a:r>
          </a:p>
          <a:p>
            <a:pPr lvl="1"/>
            <a:r>
              <a:rPr lang="en-US" dirty="0" smtClean="0"/>
              <a:t>Improve phase unwrapping</a:t>
            </a:r>
          </a:p>
          <a:p>
            <a:pPr lvl="1"/>
            <a:r>
              <a:rPr lang="en-US" dirty="0" smtClean="0"/>
              <a:t>Reduce height ripples</a:t>
            </a:r>
          </a:p>
          <a:p>
            <a:pPr lvl="1"/>
            <a:r>
              <a:rPr lang="en-US" dirty="0" smtClean="0"/>
              <a:t>Use ICESat as control</a:t>
            </a:r>
          </a:p>
          <a:p>
            <a:endParaRPr lang="en-US" dirty="0"/>
          </a:p>
          <a:p>
            <a:r>
              <a:rPr lang="en-US" dirty="0" smtClean="0"/>
              <a:t>New / additional data layers</a:t>
            </a:r>
          </a:p>
          <a:p>
            <a:pPr lvl="1"/>
            <a:r>
              <a:rPr lang="en-US" dirty="0" smtClean="0"/>
              <a:t>Height </a:t>
            </a:r>
            <a:r>
              <a:rPr lang="en-US" u="sng" dirty="0" smtClean="0"/>
              <a:t>error</a:t>
            </a:r>
            <a:r>
              <a:rPr lang="en-US" dirty="0" smtClean="0"/>
              <a:t> layer (precision est.)</a:t>
            </a:r>
          </a:p>
          <a:p>
            <a:pPr lvl="1"/>
            <a:r>
              <a:rPr lang="en-US" dirty="0" smtClean="0"/>
              <a:t>Correlation</a:t>
            </a:r>
          </a:p>
          <a:p>
            <a:pPr lvl="1"/>
            <a:r>
              <a:rPr lang="en-US" dirty="0" smtClean="0"/>
              <a:t>DEM slope/aspect and curvature</a:t>
            </a:r>
          </a:p>
          <a:p>
            <a:pPr lvl="1"/>
            <a:r>
              <a:rPr lang="en-US" dirty="0" smtClean="0"/>
              <a:t>Veg bias estimates (experimental)</a:t>
            </a:r>
          </a:p>
          <a:p>
            <a:endParaRPr lang="en-US" dirty="0"/>
          </a:p>
          <a:p>
            <a:r>
              <a:rPr lang="en-US" dirty="0" smtClean="0"/>
              <a:t>Deliver provisional products to LPDAAC by continent with potential update at project end</a:t>
            </a:r>
          </a:p>
        </p:txBody>
      </p:sp>
      <p:pic>
        <p:nvPicPr>
          <p:cNvPr id="4" name="Picture 2" descr="Description: rdt copy.pct                                                   00000002DDP Mac HD70                   B7A31169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096" y="3611880"/>
            <a:ext cx="2487704" cy="1463040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ig1-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12813"/>
            <a:ext cx="3886200" cy="2627524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ustralia_SRTMmosaic_diff_imp-ori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5192" y="4343400"/>
            <a:ext cx="2194560" cy="2185059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algn="ctr" rotWithShape="0">
              <a:srgbClr val="000000">
                <a:alpha val="7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858000" y="2226575"/>
            <a:ext cx="182880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eaLnBrk="0" hangingPunct="0"/>
            <a:r>
              <a:rPr lang="en-US" sz="1000" b="1" i="1" dirty="0" smtClean="0">
                <a:solidFill>
                  <a:srgbClr val="FFFFFF"/>
                </a:solidFill>
                <a:latin typeface="Calibri"/>
              </a:rPr>
              <a:t>Planned 1 </a:t>
            </a:r>
            <a:r>
              <a:rPr lang="en-US" sz="1000" b="1" i="1" dirty="0" err="1" smtClean="0">
                <a:solidFill>
                  <a:srgbClr val="FFFFFF"/>
                </a:solidFill>
                <a:latin typeface="Calibri"/>
              </a:rPr>
              <a:t>arcsec</a:t>
            </a:r>
            <a:endParaRPr lang="en-US" sz="1000" b="1" i="1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1" y="912813"/>
            <a:ext cx="1828800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eaLnBrk="0" hangingPunct="0"/>
            <a:r>
              <a:rPr lang="en-US" sz="1000" b="1" dirty="0" smtClean="0">
                <a:solidFill>
                  <a:srgbClr val="5BC6E8"/>
                </a:solidFill>
                <a:latin typeface="Calibri"/>
              </a:rPr>
              <a:t>Existing</a:t>
            </a:r>
            <a:r>
              <a:rPr lang="en-US" sz="1000" b="1" dirty="0">
                <a:solidFill>
                  <a:srgbClr val="5BC6E8"/>
                </a:solidFill>
                <a:latin typeface="Calibri"/>
              </a:rPr>
              <a:t> </a:t>
            </a:r>
            <a:r>
              <a:rPr lang="en-US" sz="1000" b="1" dirty="0" smtClean="0">
                <a:solidFill>
                  <a:srgbClr val="5BC6E8"/>
                </a:solidFill>
                <a:latin typeface="Calibri"/>
              </a:rPr>
              <a:t>3 </a:t>
            </a:r>
            <a:r>
              <a:rPr lang="en-US" sz="1000" b="1" dirty="0" err="1" smtClean="0">
                <a:solidFill>
                  <a:srgbClr val="5BC6E8"/>
                </a:solidFill>
                <a:latin typeface="Calibri"/>
              </a:rPr>
              <a:t>arcsec</a:t>
            </a:r>
            <a:endParaRPr lang="en-US" sz="1000" b="1" dirty="0" smtClean="0">
              <a:solidFill>
                <a:srgbClr val="5BC6E8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0" y="666592"/>
            <a:ext cx="2743201" cy="246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 eaLnBrk="0" hangingPunct="0"/>
            <a:r>
              <a:rPr lang="en-US" sz="1000" dirty="0" smtClean="0">
                <a:solidFill>
                  <a:srgbClr val="BF5700"/>
                </a:solidFill>
                <a:latin typeface="Calibri"/>
              </a:rPr>
              <a:t>Andes Mountains in Chile and Bolivia</a:t>
            </a:r>
            <a:endParaRPr lang="en-US" sz="1000" dirty="0">
              <a:solidFill>
                <a:srgbClr val="BF5700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0195" y="5666685"/>
            <a:ext cx="1941163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rgbClr val="BF5700"/>
                </a:solidFill>
                <a:latin typeface="Calibri"/>
              </a:rPr>
              <a:t>DEM height ripples over Australia from unmeasured boom </a:t>
            </a:r>
            <a:r>
              <a:rPr lang="en-US" sz="1000" dirty="0">
                <a:solidFill>
                  <a:srgbClr val="BF5700"/>
                </a:solidFill>
                <a:latin typeface="Calibri"/>
              </a:rPr>
              <a:t>motion</a:t>
            </a:r>
            <a:r>
              <a:rPr lang="en-US" sz="1000" dirty="0" smtClean="0">
                <a:solidFill>
                  <a:srgbClr val="BF5700"/>
                </a:solidFill>
                <a:latin typeface="Calibri"/>
              </a:rPr>
              <a:t>.</a:t>
            </a:r>
          </a:p>
          <a:p>
            <a:pPr algn="ctr" eaLnBrk="0" hangingPunct="0"/>
            <a:r>
              <a:rPr lang="en-US" sz="1000" dirty="0" err="1" smtClean="0">
                <a:solidFill>
                  <a:srgbClr val="BF5700"/>
                </a:solidFill>
                <a:latin typeface="Calibri"/>
              </a:rPr>
              <a:t>Criss</a:t>
            </a:r>
            <a:r>
              <a:rPr lang="en-US" sz="1000" dirty="0" smtClean="0">
                <a:solidFill>
                  <a:srgbClr val="BF5700"/>
                </a:solidFill>
                <a:latin typeface="Calibri"/>
              </a:rPr>
              <a:t>-cross </a:t>
            </a:r>
            <a:r>
              <a:rPr lang="en-US" sz="1000" dirty="0">
                <a:solidFill>
                  <a:srgbClr val="BF5700"/>
                </a:solidFill>
                <a:latin typeface="Calibri"/>
              </a:rPr>
              <a:t>pattern comes from merging SRTM </a:t>
            </a:r>
            <a:r>
              <a:rPr lang="en-US" sz="1000" dirty="0" smtClean="0">
                <a:solidFill>
                  <a:srgbClr val="BF5700"/>
                </a:solidFill>
                <a:latin typeface="Calibri"/>
              </a:rPr>
              <a:t>strips. Difference of original SRTM &amp; ripple removal demo.</a:t>
            </a:r>
            <a:endParaRPr lang="en-US" sz="1000" dirty="0">
              <a:solidFill>
                <a:srgbClr val="BF5700"/>
              </a:solidFill>
              <a:latin typeface="Calibri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239000" y="6606880"/>
            <a:ext cx="19812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latin typeface="Arial" charset="0"/>
                <a:ea typeface="ＭＳ Ｐゴシック" charset="-128"/>
              </a:rPr>
              <a:t>(Courtesy of S. Buckley)</a:t>
            </a:r>
            <a:endParaRPr lang="en-US" sz="1200" b="1" i="1" kern="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63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NASADEM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/>
          </p:nvPr>
        </p:nvGraphicFramePr>
        <p:xfrm>
          <a:off x="228600" y="914400"/>
          <a:ext cx="8686800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Product</a:t>
                      </a:r>
                      <a:r>
                        <a:rPr lang="en-US" sz="1200" baseline="0" dirty="0" smtClean="0"/>
                        <a:t>*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Brief Description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 smtClean="0"/>
                        <a:t>Delivery Format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Approx.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#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Files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Uncompressed</a:t>
                      </a:r>
                      <a:r>
                        <a:rPr lang="en-US" sz="1200" baseline="0" dirty="0" smtClean="0"/>
                        <a:t> &amp; </a:t>
                      </a:r>
                      <a:r>
                        <a:rPr lang="en-US" sz="1200" dirty="0" smtClean="0"/>
                        <a:t>Compressed Size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773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/>
                        <a:t>Void-Filled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DEM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Elevations in 1x1-degree tile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16</a:t>
                      </a:r>
                      <a:r>
                        <a:rPr lang="en-US" sz="1100" baseline="0" dirty="0" smtClean="0"/>
                        <a:t>-</a:t>
                      </a:r>
                      <a:r>
                        <a:rPr lang="en-US" sz="1100" dirty="0" smtClean="0"/>
                        <a:t>bit signed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int</a:t>
                      </a:r>
                      <a:r>
                        <a:rPr lang="en-US" sz="1100" baseline="0" dirty="0" smtClean="0"/>
                        <a:t>, m</a:t>
                      </a:r>
                      <a:r>
                        <a:rPr lang="en-US" sz="1100" dirty="0" smtClean="0"/>
                        <a:t>eters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15,000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370 GB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105 GB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4733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/>
                        <a:t>NUM Files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Identifying</a:t>
                      </a:r>
                      <a:r>
                        <a:rPr lang="en-US" sz="1100" baseline="0" dirty="0" smtClean="0"/>
                        <a:t> data source, # inputs</a:t>
                      </a:r>
                      <a:endParaRPr 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8-bit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15,000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185 GB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 GB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5693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Topographic</a:t>
                      </a:r>
                      <a:r>
                        <a:rPr lang="en-US" sz="1100" baseline="0" dirty="0" smtClean="0"/>
                        <a:t> Slope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aseline="0" dirty="0" smtClean="0"/>
                        <a:t>Derived from void-filled DEM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16-bit unsigned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int</a:t>
                      </a:r>
                      <a:r>
                        <a:rPr lang="en-US" sz="1100" baseline="0" dirty="0" smtClean="0"/>
                        <a:t>, </a:t>
                      </a:r>
                      <a:r>
                        <a:rPr lang="en-US" sz="1100" dirty="0" smtClean="0"/>
                        <a:t>hundredth</a:t>
                      </a:r>
                      <a:r>
                        <a:rPr lang="en-US" sz="1100" baseline="0" dirty="0" smtClean="0"/>
                        <a:t> degree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15,000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370 GB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–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Slope</a:t>
                      </a:r>
                      <a:r>
                        <a:rPr lang="en-US" sz="1100" baseline="0" dirty="0" smtClean="0"/>
                        <a:t> Aspect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aseline="0" dirty="0" smtClean="0"/>
                        <a:t>Derived from void-filled DEM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16-bit unsigned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int</a:t>
                      </a:r>
                      <a:r>
                        <a:rPr lang="en-US" sz="1100" baseline="0" dirty="0" smtClean="0"/>
                        <a:t>, </a:t>
                      </a:r>
                      <a:r>
                        <a:rPr lang="en-US" sz="1100" dirty="0" smtClean="0"/>
                        <a:t>hundredth</a:t>
                      </a:r>
                      <a:r>
                        <a:rPr lang="en-US" sz="1100" baseline="0" dirty="0" smtClean="0"/>
                        <a:t> degree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15,000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370 GB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Profile</a:t>
                      </a:r>
                      <a:r>
                        <a:rPr lang="en-US" sz="1100" baseline="0" dirty="0" smtClean="0"/>
                        <a:t> Curvature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aseline="0" dirty="0" smtClean="0"/>
                        <a:t>Derived from void-filled DEM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16-bit unsigned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int</a:t>
                      </a:r>
                      <a:r>
                        <a:rPr lang="en-US" sz="1100" baseline="0" dirty="0" smtClean="0"/>
                        <a:t>, </a:t>
                      </a:r>
                      <a:r>
                        <a:rPr lang="en-US" sz="1100" dirty="0" smtClean="0"/>
                        <a:t>hundredth 1/meter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15,000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370 GB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Plan Curvature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aseline="0" dirty="0" smtClean="0"/>
                        <a:t>Derived from void-filled DEM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16-bit unsigned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int</a:t>
                      </a:r>
                      <a:r>
                        <a:rPr lang="en-US" sz="1100" baseline="0" dirty="0" smtClean="0"/>
                        <a:t>, </a:t>
                      </a:r>
                      <a:r>
                        <a:rPr lang="en-US" sz="1100" dirty="0" smtClean="0"/>
                        <a:t>hundredth 1/meter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15,000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370 GB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/>
                        <a:t>Radar Images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/>
                        <a:t>Per image, </a:t>
                      </a:r>
                      <a:r>
                        <a:rPr lang="en-US" sz="1100" b="0" baseline="0" dirty="0" err="1" smtClean="0"/>
                        <a:t>subswath</a:t>
                      </a:r>
                      <a:r>
                        <a:rPr lang="en-US" sz="1100" b="0" baseline="0" dirty="0" smtClean="0"/>
                        <a:t> &amp; tile</a:t>
                      </a:r>
                      <a:endParaRPr lang="en-US" sz="11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8-bit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175,000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195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/>
                        <a:t>Radar</a:t>
                      </a:r>
                      <a:r>
                        <a:rPr lang="en-US" sz="1100" b="1" baseline="0" dirty="0" smtClean="0"/>
                        <a:t> </a:t>
                      </a:r>
                      <a:r>
                        <a:rPr lang="en-US" sz="1100" b="1" dirty="0" smtClean="0"/>
                        <a:t>Incidence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="0" dirty="0" smtClean="0"/>
                        <a:t>Per image, </a:t>
                      </a:r>
                      <a:r>
                        <a:rPr lang="en-US" sz="1100" b="0" baseline="0" dirty="0" err="1" smtClean="0"/>
                        <a:t>subswath</a:t>
                      </a:r>
                      <a:r>
                        <a:rPr lang="en-US" sz="1100" b="0" baseline="0" dirty="0" smtClean="0"/>
                        <a:t> &amp; tile</a:t>
                      </a:r>
                      <a:endParaRPr lang="en-US" sz="11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16-bit unsigned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int</a:t>
                      </a:r>
                      <a:r>
                        <a:rPr lang="en-US" sz="1100" baseline="0" dirty="0" smtClean="0"/>
                        <a:t>, </a:t>
                      </a:r>
                      <a:r>
                        <a:rPr lang="en-US" sz="1100" dirty="0" smtClean="0"/>
                        <a:t>hundredth</a:t>
                      </a:r>
                      <a:r>
                        <a:rPr lang="en-US" sz="1100" baseline="0" dirty="0" smtClean="0"/>
                        <a:t> degree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175,000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391 GB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/>
                        <a:t>Merged Radar Images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 smtClean="0"/>
                        <a:t>Per</a:t>
                      </a:r>
                      <a:r>
                        <a:rPr lang="en-US" sz="1100" b="0" baseline="0" dirty="0" smtClean="0"/>
                        <a:t> </a:t>
                      </a:r>
                      <a:r>
                        <a:rPr lang="en-US" sz="1100" b="0" dirty="0" smtClean="0"/>
                        <a:t>tile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8-bit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15,000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–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55 GB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Radar Image Times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For each image tile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ASCII text file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</a:t>
                      </a:r>
                      <a:endParaRPr lang="en-US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Several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MB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b="1" dirty="0" smtClean="0"/>
                        <a:t>Merged Radar Image NUMs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Number</a:t>
                      </a:r>
                      <a:r>
                        <a:rPr lang="en-US" sz="1100" baseline="0" dirty="0" smtClean="0"/>
                        <a:t> of images merged per pixel</a:t>
                      </a:r>
                      <a:endParaRPr lang="en-US" sz="11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8-bit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15,000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–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55 GB</a:t>
                      </a:r>
                      <a:endParaRPr 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Height Error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Height precision estimate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16-bit unsigned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int</a:t>
                      </a:r>
                      <a:r>
                        <a:rPr lang="en-US" sz="1100" baseline="0" dirty="0" smtClean="0"/>
                        <a:t>, </a:t>
                      </a:r>
                      <a:r>
                        <a:rPr lang="en-US" sz="1100" dirty="0" smtClean="0"/>
                        <a:t>millimeters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15,000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370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/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Radar Correlation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Per image, </a:t>
                      </a:r>
                      <a:r>
                        <a:rPr lang="en-US" sz="1100" baseline="0" dirty="0" err="1" smtClean="0">
                          <a:solidFill>
                            <a:schemeClr val="tx1"/>
                          </a:solidFill>
                        </a:rPr>
                        <a:t>subswath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&amp; tile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16-bit unsigned </a:t>
                      </a:r>
                      <a:r>
                        <a:rPr lang="en-US" sz="1100" dirty="0" err="1" smtClean="0">
                          <a:solidFill>
                            <a:schemeClr val="tx1"/>
                          </a:solidFill>
                        </a:rPr>
                        <a:t>int</a:t>
                      </a:r>
                      <a:endParaRPr lang="en-US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175,000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Several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hundred GB</a:t>
                      </a:r>
                      <a:endParaRPr lang="en-US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US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ICESat</a:t>
                      </a:r>
                      <a:r>
                        <a:rPr lang="en-US" sz="1100" baseline="0" dirty="0" smtClean="0"/>
                        <a:t> Single Shot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baseline="0" dirty="0" smtClean="0"/>
                        <a:t>Control, assessment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ASCII text file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2</a:t>
                      </a:r>
                      <a:endParaRPr lang="en-US" sz="11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Several GB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Vegetation Bias Maps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One</a:t>
                      </a:r>
                      <a:r>
                        <a:rPr lang="en-US" sz="1100" baseline="0" dirty="0" smtClean="0"/>
                        <a:t> for each DEM tile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16-bit signed</a:t>
                      </a:r>
                      <a:r>
                        <a:rPr lang="en-US" sz="1100" baseline="0" dirty="0" smtClean="0"/>
                        <a:t> </a:t>
                      </a:r>
                      <a:r>
                        <a:rPr lang="en-US" sz="1100" baseline="0" dirty="0" err="1" smtClean="0"/>
                        <a:t>int</a:t>
                      </a:r>
                      <a:r>
                        <a:rPr lang="en-US" sz="1100" baseline="0" dirty="0" smtClean="0"/>
                        <a:t>, m</a:t>
                      </a:r>
                      <a:r>
                        <a:rPr lang="en-US" sz="1100" dirty="0" smtClean="0"/>
                        <a:t>eters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370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SRTM-Only DEM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err="1" smtClean="0"/>
                        <a:t>Wrt</a:t>
                      </a:r>
                      <a:r>
                        <a:rPr lang="en-US" sz="1100" baseline="0" dirty="0" smtClean="0"/>
                        <a:t> ellipsoid, unaltered water </a:t>
                      </a:r>
                      <a:r>
                        <a:rPr lang="en-US" sz="1100" baseline="0" dirty="0" err="1" smtClean="0"/>
                        <a:t>hgts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 smtClean="0"/>
                        <a:t>32-bit floating point</a:t>
                      </a:r>
                      <a:r>
                        <a:rPr lang="en-US" sz="1100" baseline="0" dirty="0" smtClean="0"/>
                        <a:t>, m</a:t>
                      </a:r>
                      <a:r>
                        <a:rPr lang="en-US" sz="1100" dirty="0" smtClean="0"/>
                        <a:t>eters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15,000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740 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8600" y="5477077"/>
            <a:ext cx="8686800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100" b="1" i="1" dirty="0" smtClean="0">
                <a:solidFill>
                  <a:srgbClr val="394A58"/>
                </a:solidFill>
                <a:latin typeface="Calibri"/>
              </a:rPr>
              <a:t>* Bold refers to products also produced as part of </a:t>
            </a:r>
            <a:r>
              <a:rPr lang="en-US" sz="1100" b="1" i="1" dirty="0" err="1" smtClean="0">
                <a:solidFill>
                  <a:srgbClr val="394A58"/>
                </a:solidFill>
                <a:latin typeface="Calibri"/>
              </a:rPr>
              <a:t>MEaSUREs</a:t>
            </a:r>
            <a:r>
              <a:rPr lang="en-US" sz="1100" b="1" i="1" dirty="0" smtClean="0">
                <a:solidFill>
                  <a:srgbClr val="394A58"/>
                </a:solidFill>
                <a:latin typeface="Calibri"/>
              </a:rPr>
              <a:t> 2006 project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239000" y="6606880"/>
            <a:ext cx="19812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latin typeface="Arial" charset="0"/>
                <a:ea typeface="ＭＳ Ｐゴシック" charset="-128"/>
              </a:rPr>
              <a:t>(Courtesy of S. Buckley)</a:t>
            </a:r>
            <a:endParaRPr lang="en-US" sz="1200" b="1" i="1" kern="0" dirty="0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258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Expected Delivery Dates to LPDAAC (as of Jan 2017)</a:t>
            </a:r>
            <a:endParaRPr lang="en-US" dirty="0"/>
          </a:p>
        </p:txBody>
      </p:sp>
      <p:pic>
        <p:nvPicPr>
          <p:cNvPr id="5" name="Picture 2" descr="Description: rdt copy.pct                                                   00000002DDP Mac HD70                   B7A31169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14401"/>
            <a:ext cx="5943600" cy="349548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127000" dist="76200" dir="27000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86000" y="1659523"/>
            <a:ext cx="1143000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000000"/>
                </a:solidFill>
                <a:latin typeface="Calibri"/>
              </a:rPr>
              <a:t>Feb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3617" y="2663587"/>
            <a:ext cx="1143000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000000"/>
                </a:solidFill>
                <a:latin typeface="Calibri"/>
              </a:rPr>
              <a:t>May 2017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2566" y="2832864"/>
            <a:ext cx="1143000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000000"/>
                </a:solidFill>
                <a:latin typeface="Calibri"/>
              </a:rPr>
              <a:t>Mar 2017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0" y="1659354"/>
            <a:ext cx="1143000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000000"/>
                </a:solidFill>
                <a:latin typeface="Calibri"/>
              </a:rPr>
              <a:t>Jul 2017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56617" y="2057400"/>
            <a:ext cx="1143000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000000"/>
                </a:solidFill>
                <a:latin typeface="Calibri"/>
              </a:rPr>
              <a:t>Aug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76700" y="3369677"/>
            <a:ext cx="27813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latin typeface="Calibri"/>
              </a:rPr>
              <a:t>Island Groups: Sep 2017</a:t>
            </a:r>
          </a:p>
          <a:p>
            <a:pPr eaLnBrk="0" hangingPunct="0"/>
            <a:r>
              <a:rPr lang="en-US" sz="1600" b="1" dirty="0" smtClean="0">
                <a:solidFill>
                  <a:srgbClr val="000000"/>
                </a:solidFill>
                <a:latin typeface="Calibri"/>
              </a:rPr>
              <a:t>Remaining products: Sep 2017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239000" y="6606880"/>
            <a:ext cx="198120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kern="0" dirty="0" smtClean="0">
                <a:latin typeface="Arial" charset="0"/>
                <a:ea typeface="ＭＳ Ｐゴシック" charset="-128"/>
              </a:rPr>
              <a:t>(Courtesy of S. Buckley)</a:t>
            </a:r>
            <a:endParaRPr lang="en-US" sz="1200" b="1" i="1" kern="0" dirty="0">
              <a:latin typeface="Arial" charset="0"/>
              <a:ea typeface="ＭＳ Ｐゴシック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055" y="4751327"/>
            <a:ext cx="5867400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Recent info (R. Crippen, JPL):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On target for 2017 completion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AW3D 30-m is primary fill source, GDEMv3 is secondary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North of SRTM footprint (&gt; 60°N) may be filled if time allows (AW3D, GDEM, possibly CDED)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0"/>
            <a:ext cx="9144000" cy="16002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rgbClr val="FFFF00"/>
                </a:solidFill>
              </a:rPr>
              <a:t>Future Missions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5867400"/>
          </a:xfrm>
        </p:spPr>
        <p:txBody>
          <a:bodyPr/>
          <a:lstStyle/>
          <a:p>
            <a:r>
              <a:rPr lang="en-US" sz="2800" dirty="0" smtClean="0"/>
              <a:t>ICESat-2 (scheduled for late-2018 launch)</a:t>
            </a:r>
          </a:p>
          <a:p>
            <a:pPr lvl="1"/>
            <a:r>
              <a:rPr lang="en-US" sz="2400" dirty="0" smtClean="0"/>
              <a:t>ATLAS: </a:t>
            </a:r>
            <a:r>
              <a:rPr lang="en-US" sz="2400" u="sng" dirty="0" smtClean="0"/>
              <a:t>A</a:t>
            </a:r>
            <a:r>
              <a:rPr lang="en-US" sz="2400" dirty="0" smtClean="0"/>
              <a:t>dvanced </a:t>
            </a:r>
            <a:r>
              <a:rPr lang="en-US" sz="2400" u="sng" dirty="0" smtClean="0"/>
              <a:t>T</a:t>
            </a:r>
            <a:r>
              <a:rPr lang="en-US" sz="2400" dirty="0" smtClean="0"/>
              <a:t>opographic </a:t>
            </a:r>
            <a:r>
              <a:rPr lang="en-US" sz="2400" u="sng" dirty="0" smtClean="0"/>
              <a:t>L</a:t>
            </a:r>
            <a:r>
              <a:rPr lang="en-US" sz="2400" dirty="0" smtClean="0"/>
              <a:t>aser </a:t>
            </a:r>
            <a:r>
              <a:rPr lang="en-US" sz="2400" u="sng" dirty="0" smtClean="0"/>
              <a:t>A</a:t>
            </a:r>
            <a:r>
              <a:rPr lang="en-US" sz="2400" dirty="0" smtClean="0"/>
              <a:t>ltimeter </a:t>
            </a:r>
            <a:r>
              <a:rPr lang="en-US" sz="2400" u="sng" dirty="0" smtClean="0"/>
              <a:t>S</a:t>
            </a:r>
            <a:r>
              <a:rPr lang="en-US" sz="2400" dirty="0" smtClean="0"/>
              <a:t>ystem</a:t>
            </a:r>
          </a:p>
          <a:p>
            <a:pPr lvl="2"/>
            <a:r>
              <a:rPr lang="en-US" sz="2000" dirty="0" smtClean="0"/>
              <a:t>14-m laser footprints spaced very closely (0.7 m) along profile</a:t>
            </a:r>
          </a:p>
          <a:p>
            <a:pPr lvl="2"/>
            <a:r>
              <a:rPr lang="en-US" sz="2000" dirty="0" smtClean="0"/>
              <a:t>Centimeter-level vertical accuracy; ground and canopy products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GEDI (scheduled for 2019 launch)</a:t>
            </a:r>
          </a:p>
          <a:p>
            <a:pPr lvl="1"/>
            <a:r>
              <a:rPr lang="en-US" sz="2400" u="sng" dirty="0" smtClean="0"/>
              <a:t>G</a:t>
            </a:r>
            <a:r>
              <a:rPr lang="en-US" sz="2400" dirty="0" smtClean="0"/>
              <a:t>lobal </a:t>
            </a:r>
            <a:r>
              <a:rPr lang="en-US" sz="2400" u="sng" dirty="0" smtClean="0"/>
              <a:t>E</a:t>
            </a:r>
            <a:r>
              <a:rPr lang="en-US" sz="2400" dirty="0" smtClean="0"/>
              <a:t>cosystem </a:t>
            </a:r>
            <a:r>
              <a:rPr lang="en-US" sz="2400" u="sng" dirty="0" smtClean="0"/>
              <a:t>D</a:t>
            </a:r>
            <a:r>
              <a:rPr lang="en-US" sz="2400" dirty="0" smtClean="0"/>
              <a:t>ynamics </a:t>
            </a:r>
            <a:r>
              <a:rPr lang="en-US" sz="2400" u="sng" dirty="0" smtClean="0"/>
              <a:t>I</a:t>
            </a:r>
            <a:r>
              <a:rPr lang="en-US" sz="2400" dirty="0" smtClean="0"/>
              <a:t>nvestigation</a:t>
            </a:r>
          </a:p>
          <a:p>
            <a:pPr lvl="1"/>
            <a:r>
              <a:rPr lang="en-US" sz="2400" dirty="0" smtClean="0"/>
              <a:t>Lidar on board the International Space Station</a:t>
            </a:r>
          </a:p>
          <a:p>
            <a:pPr lvl="1"/>
            <a:r>
              <a:rPr lang="en-US" sz="2400" dirty="0" smtClean="0"/>
              <a:t>Targeting forests between 50°N and 50°S latitude</a:t>
            </a:r>
          </a:p>
          <a:p>
            <a:pPr lvl="3"/>
            <a:endParaRPr lang="en-US" sz="1600" dirty="0" smtClean="0"/>
          </a:p>
          <a:p>
            <a:r>
              <a:rPr lang="en-US" sz="2800" dirty="0" smtClean="0"/>
              <a:t>NISAR (</a:t>
            </a:r>
            <a:r>
              <a:rPr lang="en-US" sz="2800" dirty="0"/>
              <a:t>scheduled for </a:t>
            </a:r>
            <a:r>
              <a:rPr lang="en-US" sz="2800" dirty="0" smtClean="0"/>
              <a:t>2020 </a:t>
            </a:r>
            <a:r>
              <a:rPr lang="en-US" sz="2800" dirty="0"/>
              <a:t>launch</a:t>
            </a:r>
            <a:r>
              <a:rPr lang="en-US" sz="2800" dirty="0" smtClean="0"/>
              <a:t>)</a:t>
            </a:r>
          </a:p>
          <a:p>
            <a:pPr lvl="1"/>
            <a:r>
              <a:rPr lang="en-US" sz="2400" u="sng" dirty="0" smtClean="0"/>
              <a:t>N</a:t>
            </a:r>
            <a:r>
              <a:rPr lang="en-US" sz="2400" dirty="0" smtClean="0"/>
              <a:t>ASA-</a:t>
            </a:r>
            <a:r>
              <a:rPr lang="en-US" sz="2400" u="sng" dirty="0" smtClean="0"/>
              <a:t>I</a:t>
            </a:r>
            <a:r>
              <a:rPr lang="en-US" sz="2400" dirty="0" smtClean="0"/>
              <a:t>SRO </a:t>
            </a:r>
            <a:r>
              <a:rPr lang="en-US" sz="2400" u="sng" dirty="0" smtClean="0"/>
              <a:t>S</a:t>
            </a:r>
            <a:r>
              <a:rPr lang="en-US" sz="2400" dirty="0" smtClean="0"/>
              <a:t>ynthetic </a:t>
            </a:r>
            <a:r>
              <a:rPr lang="en-US" sz="2400" u="sng" dirty="0" smtClean="0"/>
              <a:t>A</a:t>
            </a:r>
            <a:r>
              <a:rPr lang="en-US" sz="2400" dirty="0" smtClean="0"/>
              <a:t>perture </a:t>
            </a:r>
            <a:r>
              <a:rPr lang="en-US" sz="2400" u="sng" dirty="0" smtClean="0"/>
              <a:t>R</a:t>
            </a:r>
            <a:r>
              <a:rPr lang="en-US" sz="2400" dirty="0" smtClean="0"/>
              <a:t>adar</a:t>
            </a:r>
          </a:p>
          <a:p>
            <a:pPr lvl="1"/>
            <a:r>
              <a:rPr lang="en-US" sz="2400" dirty="0" smtClean="0"/>
              <a:t>Dual L-band and S-band </a:t>
            </a:r>
            <a:r>
              <a:rPr lang="en-US" sz="2400" dirty="0" err="1" smtClean="0"/>
              <a:t>polarimetric</a:t>
            </a:r>
            <a:r>
              <a:rPr lang="en-US" sz="2400" dirty="0" smtClean="0"/>
              <a:t> SAR with            12-day repeat pass interferometry capability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8432" y="257175"/>
            <a:ext cx="8890355" cy="2200799"/>
            <a:chOff x="108432" y="257175"/>
            <a:chExt cx="8890355" cy="22007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90" b="15294"/>
            <a:stretch/>
          </p:blipFill>
          <p:spPr>
            <a:xfrm>
              <a:off x="108432" y="2046914"/>
              <a:ext cx="1057234" cy="41106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9137" y="257175"/>
              <a:ext cx="1009650" cy="100965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6934200" y="2775639"/>
            <a:ext cx="2064587" cy="1993211"/>
            <a:chOff x="6934200" y="2775639"/>
            <a:chExt cx="2064587" cy="19932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4200" y="2775639"/>
              <a:ext cx="1417843" cy="928687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41" r="15487"/>
            <a:stretch/>
          </p:blipFill>
          <p:spPr>
            <a:xfrm>
              <a:off x="7866287" y="3810000"/>
              <a:ext cx="1132500" cy="9588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6477000" y="5105400"/>
            <a:ext cx="2514600" cy="1658429"/>
            <a:chOff x="6477000" y="5105400"/>
            <a:chExt cx="2514600" cy="16584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5105400"/>
              <a:ext cx="1248456" cy="63116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2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27" t="469" r="10566" b="5163"/>
            <a:stretch/>
          </p:blipFill>
          <p:spPr>
            <a:xfrm>
              <a:off x="7654325" y="5842680"/>
              <a:ext cx="1337275" cy="921149"/>
            </a:xfrm>
            <a:prstGeom prst="rect">
              <a:avLst/>
            </a:prstGeom>
            <a:noFill/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362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  <a:noFill/>
          <a:ln/>
        </p:spPr>
        <p:txBody>
          <a:bodyPr/>
          <a:lstStyle/>
          <a:p>
            <a:r>
              <a:rPr lang="en-US" altLang="en-US" dirty="0" smtClean="0"/>
              <a:t>Characteristics Common to Global DEMs </a:t>
            </a:r>
            <a:endParaRPr lang="en-US" altLang="en-US" dirty="0"/>
          </a:p>
        </p:txBody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4953000"/>
          </a:xfrm>
          <a:noFill/>
          <a:ln/>
        </p:spPr>
        <p:txBody>
          <a:bodyPr/>
          <a:lstStyle/>
          <a:p>
            <a:r>
              <a:rPr lang="en-US" altLang="en-US" dirty="0" smtClean="0"/>
              <a:t>Voids</a:t>
            </a:r>
          </a:p>
          <a:p>
            <a:pPr lvl="1"/>
            <a:r>
              <a:rPr lang="en-US" altLang="en-US" dirty="0" smtClean="0">
                <a:cs typeface="Arial" panose="020B0604020202020204" pitchFamily="34" charset="0"/>
              </a:rPr>
              <a:t>Stereo-optical sources:</a:t>
            </a:r>
          </a:p>
          <a:p>
            <a:pPr lvl="2"/>
            <a:r>
              <a:rPr lang="en-US" altLang="en-US" dirty="0" smtClean="0">
                <a:cs typeface="Arial" panose="020B0604020202020204" pitchFamily="34" charset="0"/>
              </a:rPr>
              <a:t>Clouds</a:t>
            </a:r>
          </a:p>
          <a:p>
            <a:pPr lvl="2"/>
            <a:r>
              <a:rPr lang="en-US" altLang="en-US" dirty="0">
                <a:cs typeface="Arial" panose="020B0604020202020204" pitchFamily="34" charset="0"/>
              </a:rPr>
              <a:t>A</a:t>
            </a:r>
            <a:r>
              <a:rPr lang="en-US" altLang="en-US" dirty="0" smtClean="0">
                <a:cs typeface="Arial" panose="020B0604020202020204" pitchFamily="34" charset="0"/>
              </a:rPr>
              <a:t>reas of low image contrast (low illumination, shadows, smooth / homogenous surfaces)</a:t>
            </a:r>
          </a:p>
          <a:p>
            <a:pPr lvl="1"/>
            <a:r>
              <a:rPr lang="en-US" altLang="en-US" dirty="0" smtClean="0">
                <a:cs typeface="Arial" panose="020B0604020202020204" pitchFamily="34" charset="0"/>
              </a:rPr>
              <a:t>IFSAR:</a:t>
            </a:r>
          </a:p>
          <a:p>
            <a:pPr lvl="2"/>
            <a:r>
              <a:rPr lang="en-US" altLang="en-US" dirty="0">
                <a:cs typeface="Arial" panose="020B0604020202020204" pitchFamily="34" charset="0"/>
              </a:rPr>
              <a:t>S</a:t>
            </a:r>
            <a:r>
              <a:rPr lang="en-US" altLang="en-US" dirty="0" smtClean="0">
                <a:cs typeface="Arial" panose="020B0604020202020204" pitchFamily="34" charset="0"/>
              </a:rPr>
              <a:t>teep terrain causing shadowing, foreshortening, layover</a:t>
            </a:r>
          </a:p>
          <a:p>
            <a:pPr lvl="2"/>
            <a:r>
              <a:rPr lang="en-US" altLang="en-US" dirty="0" smtClean="0">
                <a:cs typeface="Arial" panose="020B0604020202020204" pitchFamily="34" charset="0"/>
              </a:rPr>
              <a:t>No radar return from smooth surfaces</a:t>
            </a:r>
          </a:p>
          <a:p>
            <a:pPr lvl="1"/>
            <a:r>
              <a:rPr lang="en-US" altLang="en-US" dirty="0" smtClean="0">
                <a:cs typeface="Arial" panose="020B0604020202020204" pitchFamily="34" charset="0"/>
              </a:rPr>
              <a:t>Fix voids by:</a:t>
            </a:r>
          </a:p>
          <a:p>
            <a:pPr lvl="2"/>
            <a:r>
              <a:rPr lang="en-US" altLang="en-US" dirty="0" smtClean="0">
                <a:cs typeface="Arial" panose="020B0604020202020204" pitchFamily="34" charset="0"/>
              </a:rPr>
              <a:t>Interpolation</a:t>
            </a:r>
          </a:p>
          <a:p>
            <a:pPr lvl="2"/>
            <a:r>
              <a:rPr lang="en-US" altLang="en-US" dirty="0" smtClean="0">
                <a:cs typeface="Arial" panose="020B0604020202020204" pitchFamily="34" charset="0"/>
              </a:rPr>
              <a:t>Fill with other data sources</a:t>
            </a:r>
          </a:p>
          <a:p>
            <a:pPr lvl="2"/>
            <a:r>
              <a:rPr lang="en-US" altLang="en-US" dirty="0" smtClean="0">
                <a:cs typeface="Arial" panose="020B0604020202020204" pitchFamily="34" charset="0"/>
              </a:rPr>
              <a:t>Additional data collection (stacking / averaging)</a:t>
            </a:r>
            <a:endParaRPr lang="en-US" altLang="en-US" dirty="0">
              <a:cs typeface="Arial" panose="020B0604020202020204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0" t="36754" r="4486" b="32066"/>
          <a:stretch>
            <a:fillRect/>
          </a:stretch>
        </p:blipFill>
        <p:spPr bwMode="auto">
          <a:xfrm>
            <a:off x="5524500" y="1066800"/>
            <a:ext cx="3162300" cy="10429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81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  <a:noFill/>
          <a:ln/>
        </p:spPr>
        <p:txBody>
          <a:bodyPr/>
          <a:lstStyle/>
          <a:p>
            <a:r>
              <a:rPr lang="en-US" altLang="en-US" dirty="0" smtClean="0"/>
              <a:t>Characteristics Common to Global DEMs </a:t>
            </a:r>
            <a:endParaRPr lang="en-US" altLang="en-US" dirty="0"/>
          </a:p>
        </p:txBody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4953000"/>
          </a:xfrm>
          <a:noFill/>
          <a:ln/>
        </p:spPr>
        <p:txBody>
          <a:bodyPr/>
          <a:lstStyle/>
          <a:p>
            <a:r>
              <a:rPr lang="en-US" altLang="en-US" dirty="0" smtClean="0"/>
              <a:t>“First return” – DSM</a:t>
            </a:r>
          </a:p>
          <a:p>
            <a:pPr lvl="1"/>
            <a:r>
              <a:rPr lang="en-US" altLang="en-US" dirty="0" smtClean="0"/>
              <a:t>Processing required to get to bare earth DTM</a:t>
            </a:r>
          </a:p>
          <a:p>
            <a:r>
              <a:rPr lang="en-US" altLang="en-US" dirty="0" smtClean="0"/>
              <a:t>Vertical accuracy varies spatially</a:t>
            </a:r>
          </a:p>
          <a:p>
            <a:pPr lvl="1"/>
            <a:r>
              <a:rPr lang="en-US" altLang="en-US" dirty="0" smtClean="0"/>
              <a:t>By land cover conditions</a:t>
            </a:r>
          </a:p>
          <a:p>
            <a:pPr lvl="1"/>
            <a:r>
              <a:rPr lang="en-US" altLang="en-US" dirty="0" smtClean="0"/>
              <a:t>By slope and relief conditions</a:t>
            </a:r>
          </a:p>
          <a:p>
            <a:r>
              <a:rPr lang="en-US" altLang="en-US" dirty="0" smtClean="0"/>
              <a:t>Effective spatial resolution</a:t>
            </a:r>
          </a:p>
          <a:p>
            <a:pPr lvl="1"/>
            <a:r>
              <a:rPr lang="en-US" altLang="en-US" dirty="0" smtClean="0"/>
              <a:t>Often true resolution is much less than grid spacing</a:t>
            </a:r>
          </a:p>
          <a:p>
            <a:pPr lvl="1"/>
            <a:r>
              <a:rPr lang="en-US" altLang="en-US" dirty="0" smtClean="0"/>
              <a:t>Influenced by data processing algorithms (e.g., kernel size in image matching, window size for smoothing functions)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2819400"/>
            <a:ext cx="1981200" cy="1074549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2412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143000"/>
          </a:xfrm>
          <a:noFill/>
          <a:ln/>
        </p:spPr>
        <p:txBody>
          <a:bodyPr/>
          <a:lstStyle/>
          <a:p>
            <a:r>
              <a:rPr lang="en-US" altLang="en-US" dirty="0" smtClean="0"/>
              <a:t>Interdependence of Global DEMs </a:t>
            </a:r>
            <a:endParaRPr lang="en-US" altLang="en-US" dirty="0"/>
          </a:p>
        </p:txBody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791200"/>
          </a:xfrm>
          <a:noFill/>
          <a:ln/>
        </p:spPr>
        <p:txBody>
          <a:bodyPr>
            <a:normAutofit fontScale="92500" lnSpcReduction="10000"/>
          </a:bodyPr>
          <a:lstStyle/>
          <a:p>
            <a:r>
              <a:rPr lang="en-US" altLang="en-US" dirty="0" smtClean="0"/>
              <a:t>Incremental improvement as newer global DEMs make use of existing DEMs</a:t>
            </a:r>
            <a:r>
              <a:rPr lang="en-US" altLang="en-US" dirty="0"/>
              <a:t> </a:t>
            </a:r>
            <a:r>
              <a:rPr lang="en-US" altLang="en-US" dirty="0" smtClean="0"/>
              <a:t>in production processes for:</a:t>
            </a:r>
          </a:p>
          <a:p>
            <a:pPr lvl="1"/>
            <a:r>
              <a:rPr lang="en-US" altLang="en-US" dirty="0" smtClean="0"/>
              <a:t>Systematic offset adjustment</a:t>
            </a:r>
          </a:p>
          <a:p>
            <a:pPr lvl="1"/>
            <a:r>
              <a:rPr lang="en-US" altLang="en-US" dirty="0" smtClean="0"/>
              <a:t>Calibration</a:t>
            </a:r>
          </a:p>
          <a:p>
            <a:pPr lvl="1"/>
            <a:r>
              <a:rPr lang="en-US" altLang="en-US" dirty="0" smtClean="0"/>
              <a:t>Anomaly detection</a:t>
            </a:r>
          </a:p>
          <a:p>
            <a:pPr lvl="1"/>
            <a:r>
              <a:rPr lang="en-US" altLang="en-US" dirty="0" smtClean="0"/>
              <a:t>Reference data for QA/QC</a:t>
            </a:r>
          </a:p>
          <a:p>
            <a:pPr lvl="1"/>
            <a:r>
              <a:rPr lang="en-US" altLang="en-US" dirty="0" smtClean="0"/>
              <a:t>Accuracy assessment</a:t>
            </a:r>
          </a:p>
          <a:p>
            <a:r>
              <a:rPr lang="en-US" altLang="en-US" dirty="0" smtClean="0"/>
              <a:t>Links:</a:t>
            </a:r>
          </a:p>
          <a:p>
            <a:pPr lvl="1"/>
            <a:r>
              <a:rPr lang="en-US" altLang="en-US" dirty="0" smtClean="0"/>
              <a:t>SRTM used DTED</a:t>
            </a:r>
            <a:r>
              <a:rPr lang="en-US" altLang="en-US" baseline="30000" dirty="0" smtClean="0"/>
              <a:t>®</a:t>
            </a:r>
          </a:p>
          <a:p>
            <a:pPr lvl="1"/>
            <a:r>
              <a:rPr lang="en-US" altLang="en-US" dirty="0" smtClean="0"/>
              <a:t>ASTER GDEM used SRTM</a:t>
            </a:r>
            <a:endParaRPr lang="en-US" altLang="en-US" dirty="0"/>
          </a:p>
          <a:p>
            <a:pPr lvl="1"/>
            <a:r>
              <a:rPr lang="en-US" altLang="en-US" dirty="0" err="1" smtClean="0"/>
              <a:t>TanDEM</a:t>
            </a:r>
            <a:r>
              <a:rPr lang="en-US" altLang="en-US" dirty="0" smtClean="0"/>
              <a:t>-X uses </a:t>
            </a:r>
            <a:r>
              <a:rPr lang="en-US" altLang="en-US" dirty="0" err="1" smtClean="0"/>
              <a:t>ICESat</a:t>
            </a:r>
            <a:r>
              <a:rPr lang="en-US" altLang="en-US" dirty="0" smtClean="0"/>
              <a:t> and SRTM</a:t>
            </a:r>
          </a:p>
          <a:p>
            <a:pPr lvl="1"/>
            <a:r>
              <a:rPr lang="en-US" altLang="en-US" dirty="0" smtClean="0"/>
              <a:t>AW3D uses </a:t>
            </a:r>
            <a:r>
              <a:rPr lang="en-US" altLang="en-US" dirty="0" err="1" smtClean="0"/>
              <a:t>ICESat</a:t>
            </a:r>
            <a:r>
              <a:rPr lang="en-US" altLang="en-US" dirty="0" smtClean="0"/>
              <a:t>, SRTM, and ASTER GDEM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524708" y="1828800"/>
            <a:ext cx="1162092" cy="3962400"/>
            <a:chOff x="7448508" y="1828800"/>
            <a:chExt cx="1162092" cy="39624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8508" y="1828800"/>
              <a:ext cx="1154070" cy="1143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530" y="5084064"/>
              <a:ext cx="1146048" cy="707136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530" y="3429000"/>
              <a:ext cx="1154070" cy="120902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085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914400"/>
            <a:ext cx="4191000" cy="5638800"/>
          </a:xfrm>
        </p:spPr>
        <p:txBody>
          <a:bodyPr/>
          <a:lstStyle/>
          <a:p>
            <a:r>
              <a:rPr lang="en-US" altLang="en-US" sz="2400" dirty="0"/>
              <a:t>11-day Space </a:t>
            </a:r>
            <a:r>
              <a:rPr lang="en-US" altLang="en-US" sz="2400" dirty="0" smtClean="0"/>
              <a:t>Shuttle Endeavour </a:t>
            </a:r>
            <a:r>
              <a:rPr lang="en-US" altLang="en-US" sz="2400" dirty="0"/>
              <a:t>mission in February 2000</a:t>
            </a:r>
          </a:p>
          <a:p>
            <a:r>
              <a:rPr lang="en-US" altLang="en-US" sz="2400" dirty="0"/>
              <a:t>Based on SIR-C/X-SAR imaging radar </a:t>
            </a:r>
            <a:r>
              <a:rPr lang="en-US" altLang="en-US" sz="2400" dirty="0" smtClean="0"/>
              <a:t>flown in April </a:t>
            </a:r>
            <a:r>
              <a:rPr lang="en-US" altLang="en-US" sz="2400" dirty="0"/>
              <a:t>and October 1994</a:t>
            </a:r>
            <a:endParaRPr lang="en-US" altLang="en-US" sz="1800" dirty="0"/>
          </a:p>
          <a:p>
            <a:r>
              <a:rPr lang="en-US" altLang="en-US" sz="2400" dirty="0"/>
              <a:t>Joint NASA – NGA project to produce digital topographic data</a:t>
            </a:r>
          </a:p>
          <a:p>
            <a:pPr lvl="1"/>
            <a:r>
              <a:rPr lang="en-US" altLang="en-US" sz="2000" dirty="0"/>
              <a:t>Data points spaced every   1-arc-second (30-meters) for 80% of Earth’s land surface</a:t>
            </a:r>
          </a:p>
          <a:p>
            <a:pPr lvl="1"/>
            <a:r>
              <a:rPr lang="en-US" altLang="en-US" sz="2000" dirty="0"/>
              <a:t>Absolute vertical accuracy specification: 16 meters (at 90% confidence)</a:t>
            </a:r>
          </a:p>
        </p:txBody>
      </p:sp>
      <p:pic>
        <p:nvPicPr>
          <p:cNvPr id="797700" name="Picture 4" descr="srtm_40_h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95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altLang="en-US" dirty="0"/>
              <a:t>SRTM – Mission Overview</a:t>
            </a:r>
          </a:p>
        </p:txBody>
      </p:sp>
      <p:sp>
        <p:nvSpPr>
          <p:cNvPr id="797701" name="Rectangle 5"/>
          <p:cNvSpPr>
            <a:spLocks noChangeArrowheads="1"/>
          </p:cNvSpPr>
          <p:nvPr/>
        </p:nvSpPr>
        <p:spPr bwMode="auto">
          <a:xfrm>
            <a:off x="4648200" y="6491288"/>
            <a:ext cx="4425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dirty="0" smtClean="0">
                <a:solidFill>
                  <a:srgbClr val="FFFF00"/>
                </a:solidFill>
                <a:ea typeface="ＭＳ Ｐゴシック" pitchFamily="34" charset="-128"/>
              </a:rPr>
              <a:t>(http://www2.jpl.nasa.gov/srtm/index.html)</a:t>
            </a:r>
          </a:p>
        </p:txBody>
      </p:sp>
    </p:spTree>
    <p:extLst>
      <p:ext uri="{BB962C8B-B14F-4D97-AF65-F5344CB8AC3E}">
        <p14:creationId xmlns:p14="http://schemas.microsoft.com/office/powerpoint/2010/main" val="96424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800" y="76200"/>
            <a:ext cx="7772400" cy="1143000"/>
          </a:xfrm>
          <a:prstGeom prst="rect">
            <a:avLst/>
          </a:prstGeom>
          <a:noFill/>
          <a:ln/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>
                <a:solidFill>
                  <a:srgbClr val="FFFF00"/>
                </a:solidFill>
              </a:rPr>
              <a:t>Which global DEM is the best?</a:t>
            </a: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2" t="1111" r="2962" b="6666"/>
          <a:stretch/>
        </p:blipFill>
        <p:spPr>
          <a:xfrm>
            <a:off x="157908" y="762000"/>
            <a:ext cx="3652092" cy="5943600"/>
          </a:xfrm>
          <a:prstGeom prst="rect">
            <a:avLst/>
          </a:prstGeom>
          <a:ln>
            <a:solidFill>
              <a:schemeClr val="bg2"/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3962400" y="762000"/>
            <a:ext cx="5088744" cy="1407182"/>
            <a:chOff x="3962400" y="762000"/>
            <a:chExt cx="5088744" cy="1407182"/>
          </a:xfrm>
        </p:grpSpPr>
        <p:sp>
          <p:nvSpPr>
            <p:cNvPr id="4" name="Rectangle 3"/>
            <p:cNvSpPr txBox="1">
              <a:spLocks noChangeArrowheads="1"/>
            </p:cNvSpPr>
            <p:nvPr/>
          </p:nvSpPr>
          <p:spPr>
            <a:xfrm>
              <a:off x="3962400" y="762000"/>
              <a:ext cx="4724400" cy="817806"/>
            </a:xfrm>
            <a:prstGeom prst="rect">
              <a:avLst/>
            </a:prstGeom>
            <a:noFill/>
            <a:ln/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en-US" sz="2400" dirty="0" smtClean="0">
                  <a:solidFill>
                    <a:srgbClr val="FFFFFF"/>
                  </a:solidFill>
                </a:rPr>
                <a:t>Shuttle Radar Topography Mission (SRTM)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4319" y="1216682"/>
              <a:ext cx="1266825" cy="95250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3962400" y="762000"/>
            <a:ext cx="5094725" cy="6019800"/>
            <a:chOff x="3962400" y="762000"/>
            <a:chExt cx="5094725" cy="60198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6361" y="5715000"/>
              <a:ext cx="1260764" cy="1066800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1" name="Rectangle 3"/>
            <p:cNvSpPr txBox="1">
              <a:spLocks noChangeArrowheads="1"/>
            </p:cNvSpPr>
            <p:nvPr/>
          </p:nvSpPr>
          <p:spPr>
            <a:xfrm>
              <a:off x="3962400" y="762000"/>
              <a:ext cx="4724400" cy="5562600"/>
            </a:xfrm>
            <a:prstGeom prst="rect">
              <a:avLst/>
            </a:prstGeom>
            <a:noFill/>
            <a:ln/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en-US" sz="2400" dirty="0">
                <a:solidFill>
                  <a:srgbClr val="FFFFFF"/>
                </a:solidFill>
              </a:endParaRPr>
            </a:p>
            <a:p>
              <a:endParaRPr lang="en-US" altLang="en-US" sz="2400" dirty="0" smtClean="0">
                <a:solidFill>
                  <a:srgbClr val="FFFFFF"/>
                </a:solidFill>
              </a:endParaRPr>
            </a:p>
            <a:p>
              <a:endParaRPr lang="en-US" altLang="en-US" sz="2400" dirty="0">
                <a:solidFill>
                  <a:srgbClr val="FFFFFF"/>
                </a:solidFill>
              </a:endParaRPr>
            </a:p>
            <a:p>
              <a:endParaRPr lang="en-US" altLang="en-US" sz="2400" dirty="0" smtClean="0">
                <a:solidFill>
                  <a:srgbClr val="FFFFFF"/>
                </a:solidFill>
              </a:endParaRPr>
            </a:p>
            <a:p>
              <a:endParaRPr lang="en-US" altLang="en-US" sz="2400" dirty="0">
                <a:solidFill>
                  <a:srgbClr val="FFFFFF"/>
                </a:solidFill>
              </a:endParaRPr>
            </a:p>
            <a:p>
              <a:endParaRPr lang="en-US" altLang="en-US" sz="2400" dirty="0" smtClean="0">
                <a:solidFill>
                  <a:srgbClr val="FFFFFF"/>
                </a:solidFill>
              </a:endParaRPr>
            </a:p>
            <a:p>
              <a:endParaRPr lang="en-US" altLang="en-US" sz="2400" dirty="0">
                <a:solidFill>
                  <a:srgbClr val="FFFFFF"/>
                </a:solidFill>
              </a:endParaRPr>
            </a:p>
            <a:p>
              <a:pPr marL="0" indent="0">
                <a:buFontTx/>
                <a:buNone/>
              </a:pPr>
              <a:endParaRPr lang="en-US" altLang="en-US" sz="2000" dirty="0" smtClean="0">
                <a:solidFill>
                  <a:srgbClr val="FFFFFF"/>
                </a:solidFill>
              </a:endParaRPr>
            </a:p>
            <a:p>
              <a:pPr lvl="1"/>
              <a:endParaRPr lang="en-US" altLang="en-US" sz="2400" dirty="0" smtClean="0">
                <a:solidFill>
                  <a:srgbClr val="FFFFFF"/>
                </a:solidFill>
              </a:endParaRPr>
            </a:p>
            <a:p>
              <a:pPr marL="400050" lvl="1" indent="0">
                <a:buFontTx/>
                <a:buNone/>
              </a:pPr>
              <a:endParaRPr lang="en-US" altLang="en-US" sz="2400" dirty="0">
                <a:solidFill>
                  <a:srgbClr val="FFFFFF"/>
                </a:solidFill>
              </a:endParaRPr>
            </a:p>
            <a:p>
              <a:pPr marL="800100" lvl="2" indent="0">
                <a:buFontTx/>
                <a:buNone/>
              </a:pPr>
              <a:endParaRPr lang="en-US" altLang="en-US" sz="2000" dirty="0" smtClean="0">
                <a:solidFill>
                  <a:srgbClr val="FFFFFF"/>
                </a:solidFill>
              </a:endParaRPr>
            </a:p>
            <a:p>
              <a:r>
                <a:rPr lang="en-US" altLang="en-US" sz="2400" dirty="0" smtClean="0">
                  <a:solidFill>
                    <a:srgbClr val="FFFFFF"/>
                  </a:solidFill>
                </a:rPr>
                <a:t>PRISM / ALOS World 3D</a:t>
              </a:r>
              <a:endParaRPr lang="en-US" alt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62400" y="762000"/>
            <a:ext cx="5088744" cy="3124200"/>
            <a:chOff x="3962400" y="762000"/>
            <a:chExt cx="5088744" cy="3124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" r="2302" b="1049"/>
            <a:stretch/>
          </p:blipFill>
          <p:spPr>
            <a:xfrm>
              <a:off x="7823409" y="2768358"/>
              <a:ext cx="1227735" cy="1117842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4" name="Rectangle 3"/>
            <p:cNvSpPr txBox="1">
              <a:spLocks noChangeArrowheads="1"/>
            </p:cNvSpPr>
            <p:nvPr/>
          </p:nvSpPr>
          <p:spPr>
            <a:xfrm>
              <a:off x="3962400" y="762000"/>
              <a:ext cx="4724400" cy="2286000"/>
            </a:xfrm>
            <a:prstGeom prst="rect">
              <a:avLst/>
            </a:prstGeom>
            <a:noFill/>
            <a:ln/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en-US" sz="2400" dirty="0">
                <a:solidFill>
                  <a:srgbClr val="FFFFFF"/>
                </a:solidFill>
              </a:endParaRPr>
            </a:p>
            <a:p>
              <a:endParaRPr lang="en-US" altLang="en-US" sz="2400" dirty="0" smtClean="0">
                <a:solidFill>
                  <a:srgbClr val="FFFFFF"/>
                </a:solidFill>
              </a:endParaRPr>
            </a:p>
            <a:p>
              <a:endParaRPr lang="en-US" altLang="en-US" sz="2800" dirty="0" smtClean="0">
                <a:solidFill>
                  <a:srgbClr val="FFFFFF"/>
                </a:solidFill>
              </a:endParaRPr>
            </a:p>
            <a:p>
              <a:r>
                <a:rPr lang="en-US" altLang="en-US" sz="2400" dirty="0" smtClean="0">
                  <a:solidFill>
                    <a:srgbClr val="FFFFFF"/>
                  </a:solidFill>
                </a:rPr>
                <a:t>ASTER Global Digital Elevation Model (GDEM)</a:t>
              </a:r>
              <a:endParaRPr lang="en-US" altLang="en-US" sz="2800" dirty="0" smtClean="0">
                <a:solidFill>
                  <a:srgbClr val="FFFFFF"/>
                </a:solidFill>
              </a:endParaRPr>
            </a:p>
            <a:p>
              <a:pPr marL="0" indent="0">
                <a:buFontTx/>
                <a:buNone/>
              </a:pPr>
              <a:endParaRPr lang="en-US" altLang="en-US" sz="2800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62400" y="685800"/>
            <a:ext cx="5094725" cy="4668594"/>
            <a:chOff x="3962400" y="685800"/>
            <a:chExt cx="5094725" cy="46685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5045" y="4330457"/>
              <a:ext cx="1432080" cy="1023937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18" name="Rectangle 3"/>
            <p:cNvSpPr txBox="1">
              <a:spLocks noChangeArrowheads="1"/>
            </p:cNvSpPr>
            <p:nvPr/>
          </p:nvSpPr>
          <p:spPr>
            <a:xfrm>
              <a:off x="3962400" y="685800"/>
              <a:ext cx="4724400" cy="3657600"/>
            </a:xfrm>
            <a:prstGeom prst="rect">
              <a:avLst/>
            </a:prstGeom>
            <a:noFill/>
            <a:ln/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altLang="en-US" sz="2400" dirty="0">
                <a:solidFill>
                  <a:srgbClr val="FFFFFF"/>
                </a:solidFill>
              </a:endParaRPr>
            </a:p>
            <a:p>
              <a:endParaRPr lang="en-US" altLang="en-US" sz="2400" dirty="0" smtClean="0">
                <a:solidFill>
                  <a:srgbClr val="FFFFFF"/>
                </a:solidFill>
              </a:endParaRPr>
            </a:p>
            <a:p>
              <a:endParaRPr lang="en-US" altLang="en-US" sz="2400" dirty="0">
                <a:solidFill>
                  <a:srgbClr val="FFFFFF"/>
                </a:solidFill>
              </a:endParaRPr>
            </a:p>
            <a:p>
              <a:endParaRPr lang="en-US" altLang="en-US" sz="2400" dirty="0" smtClean="0">
                <a:solidFill>
                  <a:srgbClr val="FFFFFF"/>
                </a:solidFill>
              </a:endParaRPr>
            </a:p>
            <a:p>
              <a:endParaRPr lang="en-US" altLang="en-US" sz="2400" dirty="0" smtClean="0">
                <a:solidFill>
                  <a:srgbClr val="FFFFFF"/>
                </a:solidFill>
              </a:endParaRPr>
            </a:p>
            <a:p>
              <a:endParaRPr lang="en-US" altLang="en-US" sz="2800" dirty="0" smtClean="0">
                <a:solidFill>
                  <a:srgbClr val="FFFFFF"/>
                </a:solidFill>
              </a:endParaRPr>
            </a:p>
            <a:p>
              <a:endParaRPr lang="en-US" altLang="en-US" sz="2800" dirty="0" smtClean="0">
                <a:solidFill>
                  <a:srgbClr val="FFFFFF"/>
                </a:solidFill>
              </a:endParaRPr>
            </a:p>
            <a:p>
              <a:r>
                <a:rPr lang="en-US" altLang="en-US" sz="2400" dirty="0" smtClean="0">
                  <a:solidFill>
                    <a:srgbClr val="FFFFFF"/>
                  </a:solidFill>
                </a:rPr>
                <a:t>TanDEM-X / </a:t>
              </a:r>
              <a:r>
                <a:rPr lang="en-US" altLang="en-US" sz="2400" dirty="0" err="1" smtClean="0">
                  <a:solidFill>
                    <a:srgbClr val="FFFFFF"/>
                  </a:solidFill>
                </a:rPr>
                <a:t>WorldDEM</a:t>
              </a:r>
              <a:endParaRPr lang="en-US" altLang="en-US" sz="20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57908" y="3581400"/>
            <a:ext cx="3652092" cy="3108543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000000"/>
                </a:solidFill>
              </a:rPr>
              <a:t>The DEM should be “fit for use”:</a:t>
            </a:r>
          </a:p>
          <a:p>
            <a:r>
              <a:rPr lang="en-US" sz="2800" i="1" dirty="0" smtClean="0">
                <a:solidFill>
                  <a:srgbClr val="000000"/>
                </a:solidFill>
              </a:rPr>
              <a:t>-Vertical accuracy (absolute &amp; relative)</a:t>
            </a:r>
          </a:p>
          <a:p>
            <a:r>
              <a:rPr lang="en-US" sz="2800" i="1" dirty="0" smtClean="0">
                <a:solidFill>
                  <a:srgbClr val="000000"/>
                </a:solidFill>
              </a:rPr>
              <a:t>- DSM vs. DTM</a:t>
            </a:r>
          </a:p>
          <a:p>
            <a:r>
              <a:rPr lang="en-US" sz="2800" i="1" dirty="0" smtClean="0">
                <a:solidFill>
                  <a:srgbClr val="000000"/>
                </a:solidFill>
              </a:rPr>
              <a:t>- True resolution</a:t>
            </a:r>
          </a:p>
          <a:p>
            <a:r>
              <a:rPr lang="en-US" sz="2800" i="1" dirty="0" smtClean="0">
                <a:solidFill>
                  <a:srgbClr val="000000"/>
                </a:solidFill>
              </a:rPr>
              <a:t>- Date (stack / avg.)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343400" y="1517350"/>
            <a:ext cx="914400" cy="4807250"/>
            <a:chOff x="4343400" y="1517350"/>
            <a:chExt cx="914400" cy="4807250"/>
          </a:xfrm>
        </p:grpSpPr>
        <p:sp>
          <p:nvSpPr>
            <p:cNvPr id="5" name="TextBox 4"/>
            <p:cNvSpPr txBox="1"/>
            <p:nvPr/>
          </p:nvSpPr>
          <p:spPr>
            <a:xfrm>
              <a:off x="4343400" y="1517350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30 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90 m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43400" y="290578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30 m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43400" y="4277380"/>
              <a:ext cx="914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12 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30 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90 m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43400" y="5801380"/>
              <a:ext cx="91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/>
                <a:t>5</a:t>
              </a:r>
              <a:r>
                <a:rPr lang="en-US" sz="1400" dirty="0" smtClean="0"/>
                <a:t> m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dirty="0" smtClean="0"/>
                <a:t>30 m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4197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267" name="Group 1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949261" name="Rectangle 13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949262" name="Picture 14" descr="cove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909"/>
            <a:stretch>
              <a:fillRect/>
            </a:stretch>
          </p:blipFill>
          <p:spPr bwMode="auto">
            <a:xfrm>
              <a:off x="0" y="432"/>
              <a:ext cx="5760" cy="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9263" name="Rectangle 15"/>
            <p:cNvSpPr>
              <a:spLocks noChangeArrowheads="1"/>
            </p:cNvSpPr>
            <p:nvPr/>
          </p:nvSpPr>
          <p:spPr bwMode="auto">
            <a:xfrm>
              <a:off x="1104" y="3504"/>
              <a:ext cx="1344" cy="3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9264" name="Rectangle 16"/>
            <p:cNvSpPr>
              <a:spLocks noChangeArrowheads="1"/>
            </p:cNvSpPr>
            <p:nvPr/>
          </p:nvSpPr>
          <p:spPr bwMode="auto">
            <a:xfrm>
              <a:off x="3792" y="3696"/>
              <a:ext cx="144" cy="19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949265" name="Picture 17" descr="USGS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4032"/>
              <a:ext cx="816" cy="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9268" name="TextBox 1"/>
          <p:cNvSpPr txBox="1">
            <a:spLocks noChangeArrowheads="1"/>
          </p:cNvSpPr>
          <p:nvPr/>
        </p:nvSpPr>
        <p:spPr bwMode="auto">
          <a:xfrm>
            <a:off x="2514600" y="254000"/>
            <a:ext cx="411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dirty="0">
                <a:solidFill>
                  <a:srgbClr val="FFFFFF"/>
                </a:solidFill>
                <a:latin typeface="Arial" panose="020B0604020202020204" pitchFamily="34" charset="0"/>
              </a:rPr>
              <a:t>Thank </a:t>
            </a:r>
            <a:r>
              <a:rPr lang="en-US" altLang="en-US" sz="3200" dirty="0" smtClean="0">
                <a:solidFill>
                  <a:srgbClr val="FFFFFF"/>
                </a:solidFill>
                <a:latin typeface="Arial" panose="020B0604020202020204" pitchFamily="34" charset="0"/>
              </a:rPr>
              <a:t>You</a:t>
            </a:r>
            <a:endParaRPr lang="en-US" altLang="en-US" sz="32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4600" y="2545140"/>
            <a:ext cx="41148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Questions</a:t>
            </a: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?</a:t>
            </a:r>
          </a:p>
          <a:p>
            <a:pPr algn="ctr">
              <a:defRPr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&amp;</a:t>
            </a:r>
          </a:p>
          <a:p>
            <a:pPr algn="ctr">
              <a:defRPr/>
            </a:pPr>
            <a:r>
              <a:rPr lang="en-US" sz="3200" dirty="0" smtClean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Discussion</a:t>
            </a:r>
            <a:endParaRPr lang="en-US" sz="3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  <p:sp>
        <p:nvSpPr>
          <p:cNvPr id="949270" name="TextBox 8"/>
          <p:cNvSpPr txBox="1">
            <a:spLocks noChangeArrowheads="1"/>
          </p:cNvSpPr>
          <p:nvPr/>
        </p:nvSpPr>
        <p:spPr bwMode="auto">
          <a:xfrm>
            <a:off x="2514600" y="6172200"/>
            <a:ext cx="4114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800" dirty="0">
                <a:solidFill>
                  <a:srgbClr val="FFFFFF"/>
                </a:solidFill>
                <a:latin typeface="Arial" panose="020B0604020202020204" pitchFamily="34" charset="0"/>
              </a:rPr>
              <a:t>gesch@usgs.gov</a:t>
            </a:r>
          </a:p>
        </p:txBody>
      </p:sp>
    </p:spTree>
    <p:extLst>
      <p:ext uri="{BB962C8B-B14F-4D97-AF65-F5344CB8AC3E}">
        <p14:creationId xmlns:p14="http://schemas.microsoft.com/office/powerpoint/2010/main" val="29472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708"/>
            <a:ext cx="9144000" cy="6078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5316748" y="1524000"/>
            <a:ext cx="3810000" cy="16002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11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685800" y="228600"/>
            <a:ext cx="7772400" cy="1143000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i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SRTM – Mission Overview</a:t>
            </a:r>
            <a:endParaRPr lang="en-US" altLang="en-US" dirty="0"/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457200" y="990600"/>
            <a:ext cx="8229600" cy="1066800"/>
          </a:xfrm>
          <a:prstGeom prst="rect">
            <a:avLst/>
          </a:prstGeom>
          <a:noFill/>
          <a:ln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800" dirty="0" smtClean="0"/>
              <a:t>SRTM collected nearly 80% of the Earth’s land surface (60ºN to 56ºS latitude)</a:t>
            </a:r>
            <a:endParaRPr lang="en-US" altLang="en-US" sz="2800" dirty="0"/>
          </a:p>
        </p:txBody>
      </p:sp>
      <p:pic>
        <p:nvPicPr>
          <p:cNvPr id="5" name="Picture 7" descr="srtm_covmap_hi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2175"/>
            <a:ext cx="9144000" cy="45434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6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092" y="6336268"/>
            <a:ext cx="8915399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pitchFamily="34" charset="-128"/>
              </a:rPr>
              <a:t>https://lpdaac.usgs.gov/sites/default/files/public/measures/docs/NASA_SRTM_V3.pdf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5231"/>
            <a:ext cx="7468856" cy="595697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6" name="Oval 5"/>
          <p:cNvSpPr/>
          <p:nvPr/>
        </p:nvSpPr>
        <p:spPr>
          <a:xfrm>
            <a:off x="4800600" y="3581400"/>
            <a:ext cx="3429000" cy="1828800"/>
          </a:xfrm>
          <a:prstGeom prst="ellipse">
            <a:avLst/>
          </a:prstGeom>
          <a:noFill/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25550" y="228600"/>
            <a:ext cx="6700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1" u="none" strike="noStrike" kern="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“SRTM Plus” Digital Elevation Model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73FF73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(SRTM NASA Version 3)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73FF73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LPDAAC Release November 20, 2013</a:t>
            </a:r>
          </a:p>
        </p:txBody>
      </p:sp>
      <p:pic>
        <p:nvPicPr>
          <p:cNvPr id="3" name="Picture 1" descr="Chi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4330700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762000" y="4876800"/>
            <a:ext cx="1903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SRTM Version 2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with voids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3009900" y="4876800"/>
            <a:ext cx="1673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“SRTM Plus”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(Voids filled)</a:t>
            </a: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428750" y="5715000"/>
            <a:ext cx="276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B746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N36 E78:  Southwest China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05400" y="1676400"/>
            <a:ext cx="34353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Shuttle Radar Topography Mission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DEM was void-filled primarily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with the ASTER GDEM.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18" charset="0"/>
              <a:ea typeface="MS PGothic" panose="020B0600070205080204" pitchFamily="34" charset="-128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A novel error-detector was used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to avoid cloud glitches in GDEM.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18" charset="0"/>
              <a:ea typeface="MS PGothic" panose="020B0600070205080204" pitchFamily="34" charset="-128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The USGS GMTED2010 or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National Elevation Dataset (NED)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was then used as the secondary fill.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 pitchFamily="18" charset="0"/>
              <a:ea typeface="MS PGothic" panose="020B0600070205080204" pitchFamily="34" charset="-128"/>
            </a:endParaRP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A modified “Delta Surface Fill”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algorithm produced the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seamless DEM merger at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one-arc-second postings.</a:t>
            </a:r>
          </a:p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(Released at 3-arc-seconds)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370763" y="6429375"/>
            <a:ext cx="162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Crippen / Kobrick, JPL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74813" y="6019800"/>
            <a:ext cx="23637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pitchFamily="18" charset="0"/>
                <a:ea typeface="MS PGothic" panose="020B0600070205080204" pitchFamily="34" charset="-128"/>
              </a:rPr>
              <a:t>Elevation shown as brightness</a:t>
            </a:r>
          </a:p>
        </p:txBody>
      </p:sp>
    </p:spTree>
    <p:extLst>
      <p:ext uri="{BB962C8B-B14F-4D97-AF65-F5344CB8AC3E}">
        <p14:creationId xmlns:p14="http://schemas.microsoft.com/office/powerpoint/2010/main" val="78410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15000"/>
          </a:spcBef>
          <a:spcAft>
            <a:spcPct val="1500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5000"/>
          </a:lnSpc>
          <a:spcBef>
            <a:spcPct val="15000"/>
          </a:spcBef>
          <a:spcAft>
            <a:spcPct val="1500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Default Design">
  <a:themeElements>
    <a:clrScheme name="NASADEM_PRR_Theme_Colors">
      <a:dk1>
        <a:srgbClr val="000000"/>
      </a:dk1>
      <a:lt1>
        <a:srgbClr val="FFFFFF"/>
      </a:lt1>
      <a:dk2>
        <a:srgbClr val="37424A"/>
      </a:dk2>
      <a:lt2>
        <a:srgbClr val="C8C9C7"/>
      </a:lt2>
      <a:accent1>
        <a:srgbClr val="394A58"/>
      </a:accent1>
      <a:accent2>
        <a:srgbClr val="5E9CAE"/>
      </a:accent2>
      <a:accent3>
        <a:srgbClr val="5BC6E8"/>
      </a:accent3>
      <a:accent4>
        <a:srgbClr val="72CE9B"/>
      </a:accent4>
      <a:accent5>
        <a:srgbClr val="F2A900"/>
      </a:accent5>
      <a:accent6>
        <a:srgbClr val="BF5700"/>
      </a:accent6>
      <a:hlink>
        <a:srgbClr val="5BC6E8"/>
      </a:hlink>
      <a:folHlink>
        <a:srgbClr val="72CE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3">
      <a:dk1>
        <a:srgbClr val="000000"/>
      </a:dk1>
      <a:lt1>
        <a:srgbClr val="FFFFFF"/>
      </a:lt1>
      <a:dk2>
        <a:srgbClr val="FFFFFF"/>
      </a:dk2>
      <a:lt2>
        <a:srgbClr val="999999"/>
      </a:lt2>
      <a:accent1>
        <a:srgbClr val="0099CC"/>
      </a:accent1>
      <a:accent2>
        <a:srgbClr val="BED600"/>
      </a:accent2>
      <a:accent3>
        <a:srgbClr val="FFFFFF"/>
      </a:accent3>
      <a:accent4>
        <a:srgbClr val="000000"/>
      </a:accent4>
      <a:accent5>
        <a:srgbClr val="AACAE2"/>
      </a:accent5>
      <a:accent6>
        <a:srgbClr val="ACC200"/>
      </a:accent6>
      <a:hlink>
        <a:srgbClr val="CB5056"/>
      </a:hlink>
      <a:folHlink>
        <a:srgbClr val="EBAB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FFFFFF"/>
        </a:dk2>
        <a:lt2>
          <a:srgbClr val="999999"/>
        </a:lt2>
        <a:accent1>
          <a:srgbClr val="0099CC"/>
        </a:accent1>
        <a:accent2>
          <a:srgbClr val="BED600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ACC200"/>
        </a:accent6>
        <a:hlink>
          <a:srgbClr val="CB5056"/>
        </a:hlink>
        <a:folHlink>
          <a:srgbClr val="EBA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Default Design 13">
      <a:dk1>
        <a:srgbClr val="000000"/>
      </a:dk1>
      <a:lt1>
        <a:srgbClr val="FFFFFF"/>
      </a:lt1>
      <a:dk2>
        <a:srgbClr val="FFFFFF"/>
      </a:dk2>
      <a:lt2>
        <a:srgbClr val="999999"/>
      </a:lt2>
      <a:accent1>
        <a:srgbClr val="0099CC"/>
      </a:accent1>
      <a:accent2>
        <a:srgbClr val="BED600"/>
      </a:accent2>
      <a:accent3>
        <a:srgbClr val="FFFFFF"/>
      </a:accent3>
      <a:accent4>
        <a:srgbClr val="000000"/>
      </a:accent4>
      <a:accent5>
        <a:srgbClr val="AACAE2"/>
      </a:accent5>
      <a:accent6>
        <a:srgbClr val="ACC200"/>
      </a:accent6>
      <a:hlink>
        <a:srgbClr val="CB5056"/>
      </a:hlink>
      <a:folHlink>
        <a:srgbClr val="EBAB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FFFFFF"/>
        </a:dk2>
        <a:lt2>
          <a:srgbClr val="999999"/>
        </a:lt2>
        <a:accent1>
          <a:srgbClr val="0099CC"/>
        </a:accent1>
        <a:accent2>
          <a:srgbClr val="BED600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ACC200"/>
        </a:accent6>
        <a:hlink>
          <a:srgbClr val="CB5056"/>
        </a:hlink>
        <a:folHlink>
          <a:srgbClr val="EBA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Blank Pre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Trajan Pro"/>
        <a:ea typeface=""/>
        <a:cs typeface=""/>
      </a:majorFont>
      <a:minorFont>
        <a:latin typeface="News Gothic Std Obliq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9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3366"/>
        </a:dk1>
        <a:lt1>
          <a:srgbClr val="FFFFFF"/>
        </a:lt1>
        <a:dk2>
          <a:srgbClr val="99970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CAC9A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geography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geography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geography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y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graphy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y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y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y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y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3">
      <a:dk1>
        <a:srgbClr val="000000"/>
      </a:dk1>
      <a:lt1>
        <a:srgbClr val="FFFFFF"/>
      </a:lt1>
      <a:dk2>
        <a:srgbClr val="FFFFFF"/>
      </a:dk2>
      <a:lt2>
        <a:srgbClr val="999999"/>
      </a:lt2>
      <a:accent1>
        <a:srgbClr val="0099CC"/>
      </a:accent1>
      <a:accent2>
        <a:srgbClr val="BED600"/>
      </a:accent2>
      <a:accent3>
        <a:srgbClr val="FFFFFF"/>
      </a:accent3>
      <a:accent4>
        <a:srgbClr val="000000"/>
      </a:accent4>
      <a:accent5>
        <a:srgbClr val="AACAE2"/>
      </a:accent5>
      <a:accent6>
        <a:srgbClr val="ACC200"/>
      </a:accent6>
      <a:hlink>
        <a:srgbClr val="CB5056"/>
      </a:hlink>
      <a:folHlink>
        <a:srgbClr val="EBAB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FFFFFF"/>
        </a:dk2>
        <a:lt2>
          <a:srgbClr val="999999"/>
        </a:lt2>
        <a:accent1>
          <a:srgbClr val="0099CC"/>
        </a:accent1>
        <a:accent2>
          <a:srgbClr val="BED600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ACC200"/>
        </a:accent6>
        <a:hlink>
          <a:srgbClr val="CB5056"/>
        </a:hlink>
        <a:folHlink>
          <a:srgbClr val="EBAB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USGS_GAM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green-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green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-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-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-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-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-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-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23666</TotalTime>
  <Words>2651</Words>
  <Application>Microsoft Office PowerPoint</Application>
  <PresentationFormat>On-screen Show (4:3)</PresentationFormat>
  <Paragraphs>627</Paragraphs>
  <Slides>51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51</vt:i4>
      </vt:variant>
    </vt:vector>
  </HeadingPairs>
  <TitlesOfParts>
    <vt:vector size="74" baseType="lpstr">
      <vt:lpstr>MS PGothic</vt:lpstr>
      <vt:lpstr>MS PGothic</vt:lpstr>
      <vt:lpstr>Arial</vt:lpstr>
      <vt:lpstr>Arial Narrow</vt:lpstr>
      <vt:lpstr>Calibri</vt:lpstr>
      <vt:lpstr>Helvetica</vt:lpstr>
      <vt:lpstr>Lucida Grande</vt:lpstr>
      <vt:lpstr>News Gothic Std Oblique</vt:lpstr>
      <vt:lpstr>Times</vt:lpstr>
      <vt:lpstr>Times New Roman</vt:lpstr>
      <vt:lpstr>Trajan Pro</vt:lpstr>
      <vt:lpstr>Wingdings</vt:lpstr>
      <vt:lpstr>Default Design</vt:lpstr>
      <vt:lpstr>2_Default Design</vt:lpstr>
      <vt:lpstr>3_Default Design</vt:lpstr>
      <vt:lpstr>1_Blank Presentation</vt:lpstr>
      <vt:lpstr>1_geography template</vt:lpstr>
      <vt:lpstr>6_Default Design</vt:lpstr>
      <vt:lpstr>7_Default Design</vt:lpstr>
      <vt:lpstr>USGS_GAM</vt:lpstr>
      <vt:lpstr>10_Default Design</vt:lpstr>
      <vt:lpstr>13_Default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SRTM – Mission Overview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GMTED2010 Source Data</vt:lpstr>
      <vt:lpstr>GMTED2010 Spatially Referenced Metadata</vt:lpstr>
      <vt:lpstr>              GMTED2010    vs.   GTOPO30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ICESat / GLAS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NASADEM Project Overview</vt:lpstr>
      <vt:lpstr>NASADEM Products</vt:lpstr>
      <vt:lpstr>Expected Delivery Dates to LPDAAC (as of Jan 2017)</vt:lpstr>
      <vt:lpstr>Future Missions</vt:lpstr>
      <vt:lpstr>Characteristics Common to Global DEMs </vt:lpstr>
      <vt:lpstr>Characteristics Common to Global DEMs </vt:lpstr>
      <vt:lpstr>Interdependence of Global DEMs </vt:lpstr>
      <vt:lpstr>PowerPoint Presentation</vt:lpstr>
      <vt:lpstr>PowerPoint Presentation</vt:lpstr>
    </vt:vector>
  </TitlesOfParts>
  <Company>EROS Data 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Gesch, Dean B.</dc:creator>
  <cp:lastModifiedBy>Gesch, Dean B</cp:lastModifiedBy>
  <cp:revision>1344</cp:revision>
  <dcterms:created xsi:type="dcterms:W3CDTF">2000-05-12T18:33:45Z</dcterms:created>
  <dcterms:modified xsi:type="dcterms:W3CDTF">2017-05-17T20:30:09Z</dcterms:modified>
</cp:coreProperties>
</file>