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344" r:id="rId3"/>
    <p:sldId id="342" r:id="rId4"/>
    <p:sldId id="343" r:id="rId5"/>
    <p:sldId id="346" r:id="rId6"/>
    <p:sldId id="347" r:id="rId7"/>
    <p:sldId id="348" r:id="rId8"/>
    <p:sldId id="345" r:id="rId9"/>
    <p:sldId id="340" r:id="rId10"/>
    <p:sldId id="341" r:id="rId11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0" autoAdjust="0"/>
    <p:restoredTop sz="94681" autoAdjust="0"/>
  </p:normalViewPr>
  <p:slideViewPr>
    <p:cSldViewPr>
      <p:cViewPr varScale="1">
        <p:scale>
          <a:sx n="70" d="100"/>
          <a:sy n="70" d="100"/>
        </p:scale>
        <p:origin x="6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2638523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Day 3 Summary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Day 3 Summary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Day 3 Summary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>
                <a:solidFill>
                  <a:srgbClr val="FFFFFF"/>
                </a:solidFill>
              </a:rPr>
              <a:t>Day 2 </a:t>
            </a:r>
            <a:r>
              <a:rPr lang="en-US" sz="4200" b="1" dirty="0">
                <a:solidFill>
                  <a:srgbClr val="FFFFFF"/>
                </a:solidFill>
              </a:rPr>
              <a:t>Summary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42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May 16-19, 2017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Day 2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228600" y="1676400"/>
            <a:ext cx="8610600" cy="4572000"/>
          </a:xfrm>
        </p:spPr>
        <p:txBody>
          <a:bodyPr/>
          <a:lstStyle/>
          <a:p>
            <a:r>
              <a:rPr lang="en-US" dirty="0"/>
              <a:t>WGCV-42-04</a:t>
            </a:r>
          </a:p>
          <a:p>
            <a:pPr lvl="1"/>
            <a:r>
              <a:rPr lang="en-US" dirty="0"/>
              <a:t>Sub-bodies chairs to provide information to WGCV Secretariat regarding their sub-group’s mission, objectives, membership, and brief overview about the activities.  Information will be implemented for each sub-bodies web appearance on the updated WGCV web portal sites within the WGCV web concept 2017. </a:t>
            </a:r>
          </a:p>
          <a:p>
            <a:pPr lvl="1"/>
            <a:r>
              <a:rPr lang="en-US" dirty="0" err="1"/>
              <a:t>Actionees</a:t>
            </a:r>
            <a:r>
              <a:rPr lang="en-US" dirty="0"/>
              <a:t>: sub-bodies chairs ex LPV &amp; SAR</a:t>
            </a:r>
          </a:p>
          <a:p>
            <a:pPr lvl="1"/>
            <a:r>
              <a:rPr lang="en-US" dirty="0"/>
              <a:t>Due Date: September 30, 2017</a:t>
            </a:r>
          </a:p>
          <a:p>
            <a:pPr lvl="1"/>
            <a:r>
              <a:rPr lang="en-US" dirty="0"/>
              <a:t>Comment: This is overwrites the action item WGCV-38-07</a:t>
            </a:r>
          </a:p>
          <a:p>
            <a:pPr lvl="1"/>
            <a:endParaRPr lang="en-US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928862"/>
              </p:ext>
            </p:extLst>
          </p:nvPr>
        </p:nvGraphicFramePr>
        <p:xfrm>
          <a:off x="152400" y="5029200"/>
          <a:ext cx="8915400" cy="18338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xmlns="" val="154119699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xmlns="" val="19530113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52226434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38282283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1168532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Action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Due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1056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WGCV-38-07</a:t>
                      </a:r>
                    </a:p>
                    <a:p>
                      <a:pPr algn="l"/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MWSG Chair to provide definition /information of his sub-group to B. </a:t>
                      </a:r>
                      <a:r>
                        <a:rPr lang="en-US" sz="18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Bojkov</a:t>
                      </a: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 and A. </a:t>
                      </a:r>
                      <a:r>
                        <a:rPr lang="en-US" sz="18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Burini</a:t>
                      </a: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 (ESA) for hosting on </a:t>
                      </a:r>
                      <a:r>
                        <a:rPr lang="en-US" sz="18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cal</a:t>
                      </a: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lang="en-US" sz="18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val</a:t>
                      </a: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 portal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X. Dong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WGCV-39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Pending completion of WGCV-42-04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1175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8830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Day 2 Action – catch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228600" y="1524000"/>
            <a:ext cx="86106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WGCV-42-05</a:t>
            </a:r>
          </a:p>
          <a:p>
            <a:pPr lvl="1"/>
            <a:r>
              <a:rPr lang="en-US" dirty="0"/>
              <a:t>IVOS chair will submit list of MTF test sites to the newly-formed </a:t>
            </a:r>
            <a:r>
              <a:rPr lang="en-US" dirty="0" err="1"/>
              <a:t>RadCalNet</a:t>
            </a:r>
            <a:r>
              <a:rPr lang="en-US" dirty="0"/>
              <a:t> Admission Panel that also serves as approval process for </a:t>
            </a:r>
            <a:r>
              <a:rPr lang="en-US" dirty="0" err="1"/>
              <a:t>Landnet</a:t>
            </a:r>
            <a:r>
              <a:rPr lang="en-US" dirty="0"/>
              <a:t>-related test site approval</a:t>
            </a:r>
          </a:p>
          <a:p>
            <a:pPr lvl="1"/>
            <a:r>
              <a:rPr lang="en-US" dirty="0"/>
              <a:t>Due date October 31, 2017</a:t>
            </a:r>
          </a:p>
          <a:p>
            <a:r>
              <a:rPr lang="en-US" dirty="0"/>
              <a:t>WGCV-42-06</a:t>
            </a:r>
          </a:p>
          <a:p>
            <a:pPr lvl="1"/>
            <a:r>
              <a:rPr lang="en-US" dirty="0"/>
              <a:t>WGCV Chair will request </a:t>
            </a:r>
            <a:r>
              <a:rPr lang="en-US" dirty="0" err="1"/>
              <a:t>RadCalNet</a:t>
            </a:r>
            <a:r>
              <a:rPr lang="en-US" dirty="0"/>
              <a:t> Admission Panel to propose a method for providing MTF estimation methodologies to the community</a:t>
            </a:r>
          </a:p>
          <a:p>
            <a:pPr lvl="1"/>
            <a:r>
              <a:rPr lang="en-US" dirty="0"/>
              <a:t>Due Date October 31, 2017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617897"/>
              </p:ext>
            </p:extLst>
          </p:nvPr>
        </p:nvGraphicFramePr>
        <p:xfrm>
          <a:off x="228600" y="4572000"/>
          <a:ext cx="8610600" cy="2013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36721">
                  <a:extLst>
                    <a:ext uri="{9D8B030D-6E8A-4147-A177-3AD203B41FA5}">
                      <a16:colId xmlns:a16="http://schemas.microsoft.com/office/drawing/2014/main" xmlns="" val="2326364828"/>
                    </a:ext>
                  </a:extLst>
                </a:gridCol>
                <a:gridCol w="6073879">
                  <a:extLst>
                    <a:ext uri="{9D8B030D-6E8A-4147-A177-3AD203B41FA5}">
                      <a16:colId xmlns:a16="http://schemas.microsoft.com/office/drawing/2014/main" xmlns="" val="3912237980"/>
                    </a:ext>
                  </a:extLst>
                </a:gridCol>
              </a:tblGrid>
              <a:tr h="9642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R.2017-3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FF21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IVOS recommends that the test sites in the MTF catalogue should be made available as CEOS recommended sites.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FF21">
                        <a:alpha val="6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734553"/>
                  </a:ext>
                </a:extLst>
              </a:tr>
              <a:tr h="10351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R.2017-4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FF21">
                        <a:alpha val="6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IVOS recommends that a CEOS-recommended reference dataset is provided for the community to test their MTF estimation methodologies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6FF21">
                        <a:alpha val="6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4874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7636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Day 2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228600" y="1447800"/>
            <a:ext cx="8610600" cy="2819400"/>
          </a:xfrm>
        </p:spPr>
        <p:txBody>
          <a:bodyPr/>
          <a:lstStyle/>
          <a:p>
            <a:r>
              <a:rPr lang="en-US" dirty="0"/>
              <a:t>WGCV-42-07</a:t>
            </a:r>
          </a:p>
          <a:p>
            <a:pPr lvl="1"/>
            <a:r>
              <a:rPr lang="en-US" dirty="0"/>
              <a:t>WGCV Chair will distribute </a:t>
            </a:r>
            <a:r>
              <a:rPr lang="en-US" dirty="0" smtClean="0"/>
              <a:t>a set of Terms </a:t>
            </a:r>
            <a:r>
              <a:rPr lang="en-US" dirty="0"/>
              <a:t>of </a:t>
            </a:r>
            <a:r>
              <a:rPr lang="en-US" dirty="0" smtClean="0"/>
              <a:t>Reference related to a WGCV site approval panel </a:t>
            </a:r>
            <a:r>
              <a:rPr lang="en-US" dirty="0"/>
              <a:t>to WGCV membership for approval</a:t>
            </a:r>
          </a:p>
          <a:p>
            <a:pPr lvl="1"/>
            <a:r>
              <a:rPr lang="en-US" dirty="0"/>
              <a:t>Due date – May 31, 2017</a:t>
            </a:r>
          </a:p>
          <a:p>
            <a:r>
              <a:rPr lang="en-US" dirty="0"/>
              <a:t>WGCV-42-08</a:t>
            </a:r>
          </a:p>
          <a:p>
            <a:pPr lvl="1"/>
            <a:r>
              <a:rPr lang="en-US" dirty="0"/>
              <a:t>WGCV Chair with IVOS Chair will inform WGCV of </a:t>
            </a:r>
            <a:r>
              <a:rPr lang="en-US" dirty="0" err="1"/>
              <a:t>RadCalNet</a:t>
            </a:r>
            <a:r>
              <a:rPr lang="en-US" dirty="0"/>
              <a:t> Admission panel membership</a:t>
            </a:r>
          </a:p>
          <a:p>
            <a:pPr lvl="1"/>
            <a:r>
              <a:rPr lang="en-US" dirty="0"/>
              <a:t>Due date – July 31, 2017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93703"/>
              </p:ext>
            </p:extLst>
          </p:nvPr>
        </p:nvGraphicFramePr>
        <p:xfrm>
          <a:off x="304800" y="4267200"/>
          <a:ext cx="8458200" cy="2590800"/>
        </p:xfrm>
        <a:graphic>
          <a:graphicData uri="http://schemas.openxmlformats.org/drawingml/2006/table">
            <a:tbl>
              <a:tblPr firstRow="1" firstCol="1" bandRow="1"/>
              <a:tblGrid>
                <a:gridCol w="1361534">
                  <a:extLst>
                    <a:ext uri="{9D8B030D-6E8A-4147-A177-3AD203B41FA5}">
                      <a16:colId xmlns:a16="http://schemas.microsoft.com/office/drawing/2014/main" xmlns="" val="3629551665"/>
                    </a:ext>
                  </a:extLst>
                </a:gridCol>
                <a:gridCol w="7096666">
                  <a:extLst>
                    <a:ext uri="{9D8B030D-6E8A-4147-A177-3AD203B41FA5}">
                      <a16:colId xmlns:a16="http://schemas.microsoft.com/office/drawing/2014/main" xmlns="" val="1541524944"/>
                    </a:ext>
                  </a:extLst>
                </a:gridCol>
              </a:tblGrid>
              <a:tr h="2590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R.2017-1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759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59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59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E2A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Following the successful Beta Testing of </a:t>
                      </a:r>
                      <a:r>
                        <a:rPr lang="en-GB" sz="2000" b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RadCalNet</a:t>
                      </a: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IVOS is looking for CEOS-WGCV endorsement for opening as an operational network (once the remaining tasks listed in the </a:t>
                      </a:r>
                      <a:r>
                        <a:rPr lang="en-GB" sz="2000" b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RadCalNet</a:t>
                      </a: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WG minutes are complete). IVOS asks WGCV to set up the necessary governance structure to approve </a:t>
                      </a:r>
                      <a:r>
                        <a:rPr lang="en-GB" sz="2000" b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RadCalNet</a:t>
                      </a: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sites.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759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59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59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E2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9462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1844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Day 3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228600" y="1676400"/>
            <a:ext cx="8610600" cy="4953000"/>
          </a:xfrm>
        </p:spPr>
        <p:txBody>
          <a:bodyPr/>
          <a:lstStyle/>
          <a:p>
            <a:r>
              <a:rPr lang="en-US" dirty="0"/>
              <a:t>WGCV-42-09</a:t>
            </a:r>
          </a:p>
          <a:p>
            <a:pPr lvl="1"/>
            <a:r>
              <a:rPr lang="en-US" dirty="0"/>
              <a:t>WGCV chair will distribute to membership the WGCV-CA items assigned during WGCV-42 for completion by WGCV-43</a:t>
            </a:r>
          </a:p>
          <a:p>
            <a:pPr lvl="1"/>
            <a:r>
              <a:rPr lang="en-US" dirty="0"/>
              <a:t>Due Date: June 7, 2017</a:t>
            </a:r>
          </a:p>
          <a:p>
            <a:pPr lvl="1"/>
            <a:endParaRPr lang="en-US" dirty="0"/>
          </a:p>
          <a:p>
            <a:r>
              <a:rPr lang="en-US" dirty="0"/>
              <a:t>WGCV-42-10</a:t>
            </a:r>
          </a:p>
          <a:p>
            <a:pPr lvl="1"/>
            <a:r>
              <a:rPr lang="en-US" dirty="0"/>
              <a:t>WGCV chair will distribute to membership the WGCV-CA longer term items for comment</a:t>
            </a:r>
          </a:p>
          <a:p>
            <a:pPr lvl="1"/>
            <a:r>
              <a:rPr lang="en-US" dirty="0"/>
              <a:t>Due Date: June 14, 2017</a:t>
            </a:r>
          </a:p>
          <a:p>
            <a:pPr lvl="1"/>
            <a:endParaRPr lang="en-US" dirty="0"/>
          </a:p>
          <a:p>
            <a:r>
              <a:rPr lang="en-US" dirty="0"/>
              <a:t>WGCV-42-11</a:t>
            </a:r>
          </a:p>
          <a:p>
            <a:pPr lvl="1"/>
            <a:r>
              <a:rPr lang="en-US" dirty="0" smtClean="0"/>
              <a:t>P. </a:t>
            </a:r>
            <a:r>
              <a:rPr lang="en-US" dirty="0" err="1" smtClean="0"/>
              <a:t>Goryl</a:t>
            </a:r>
            <a:r>
              <a:rPr lang="en-US" dirty="0" smtClean="0"/>
              <a:t> to send D. </a:t>
            </a:r>
            <a:r>
              <a:rPr lang="en-US" dirty="0" err="1" smtClean="0"/>
              <a:t>Gesch</a:t>
            </a:r>
            <a:r>
              <a:rPr lang="en-US" dirty="0" smtClean="0"/>
              <a:t> and WGCV membership the results of survey of DEMs available for Sentinel when it becomes available </a:t>
            </a:r>
          </a:p>
          <a:p>
            <a:pPr lvl="1"/>
            <a:r>
              <a:rPr lang="en-US" dirty="0" smtClean="0"/>
              <a:t>Due date: WGCV-43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794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WGCV-42-01 - WGCV Chair (</a:t>
            </a:r>
            <a:r>
              <a:rPr lang="en-US" dirty="0" err="1"/>
              <a:t>Thome</a:t>
            </a:r>
            <a:r>
              <a:rPr lang="en-US" dirty="0"/>
              <a:t>) to work with MRI Leads (</a:t>
            </a:r>
            <a:r>
              <a:rPr lang="en-US" dirty="0" err="1"/>
              <a:t>Fosnight</a:t>
            </a:r>
            <a:r>
              <a:rPr lang="en-US" dirty="0"/>
              <a:t>, Ong, Moreno) to develop clearer guidance for WGCV’s effort in support of MRI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2286000"/>
            <a:ext cx="8839200" cy="4191000"/>
          </a:xfrm>
        </p:spPr>
        <p:txBody>
          <a:bodyPr/>
          <a:lstStyle/>
          <a:p>
            <a:r>
              <a:rPr lang="en-US" dirty="0"/>
              <a:t>Goal is to obtain identifiable results in a reasonable amount</a:t>
            </a:r>
            <a:br>
              <a:rPr lang="en-US" dirty="0"/>
            </a:br>
            <a:r>
              <a:rPr lang="en-US" dirty="0"/>
              <a:t>of time</a:t>
            </a:r>
          </a:p>
          <a:p>
            <a:pPr lvl="1"/>
            <a:r>
              <a:rPr lang="en-US" dirty="0"/>
              <a:t>Results intended to give guidance on how to determine uncertainties for a combined sensor data product</a:t>
            </a:r>
          </a:p>
          <a:p>
            <a:pPr lvl="1"/>
            <a:r>
              <a:rPr lang="en-US" dirty="0"/>
              <a:t>Cases described are specific enough to accomplish, but broad enough to allow extension to other applications, products, numbers of sensors, etc.</a:t>
            </a:r>
          </a:p>
          <a:p>
            <a:r>
              <a:rPr lang="en-US" dirty="0"/>
              <a:t>Developed a set of proposed tasks within WGCV to move forward with MRI-related activities</a:t>
            </a:r>
          </a:p>
        </p:txBody>
      </p:sp>
    </p:spTree>
    <p:extLst>
      <p:ext uri="{BB962C8B-B14F-4D97-AF65-F5344CB8AC3E}">
        <p14:creationId xmlns:p14="http://schemas.microsoft.com/office/powerpoint/2010/main" val="4552675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Rely on TOA reflectance as a starting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524000"/>
            <a:ext cx="8839200" cy="4572000"/>
          </a:xfrm>
        </p:spPr>
        <p:txBody>
          <a:bodyPr/>
          <a:lstStyle/>
          <a:p>
            <a:r>
              <a:rPr lang="en-US" dirty="0"/>
              <a:t>WGCV will provide a set of broad guidelines defining good practices for determining TOA reflectance</a:t>
            </a:r>
          </a:p>
          <a:p>
            <a:endParaRPr lang="en-US" dirty="0"/>
          </a:p>
          <a:p>
            <a:r>
              <a:rPr lang="en-US" dirty="0"/>
              <a:t>WGCV will provide a set of broad guidelines for determining overall</a:t>
            </a:r>
            <a:br>
              <a:rPr lang="en-US" dirty="0"/>
            </a:br>
            <a:r>
              <a:rPr lang="en-US" dirty="0"/>
              <a:t>uncertainty for individual data points of a TOA reflectance time series data product</a:t>
            </a:r>
          </a:p>
          <a:p>
            <a:pPr lvl="1"/>
            <a:r>
              <a:rPr lang="en-US" dirty="0"/>
              <a:t>Data product is assumed to be based on TOA reflectance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from </a:t>
            </a:r>
            <a:r>
              <a:rPr lang="en-US" dirty="0"/>
              <a:t>sensors with similar, but not identical, spectral bands</a:t>
            </a:r>
          </a:p>
          <a:p>
            <a:pPr lvl="1"/>
            <a:r>
              <a:rPr lang="en-US" dirty="0"/>
              <a:t>Data product is derived at the spatial sampling and resolution of the higher resolution system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989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Move to BOA reflectance as well as relying on Landsat 8 and Sentinel 2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/>
              <a:t>Study used to develop TOA reflectance will be extended to surface reflectance where it will be assumed that the two sensors rely on different </a:t>
            </a:r>
            <a:r>
              <a:rPr lang="en-US" dirty="0" smtClean="0"/>
              <a:t>correction schemes in going from TOA to BOA</a:t>
            </a:r>
            <a:endParaRPr lang="en-US" dirty="0"/>
          </a:p>
          <a:p>
            <a:endParaRPr lang="en-US" dirty="0"/>
          </a:p>
          <a:p>
            <a:r>
              <a:rPr lang="en-US" dirty="0"/>
              <a:t>Study methods to validate a merged surface reflectance product from two sensors across different cover types</a:t>
            </a:r>
          </a:p>
          <a:p>
            <a:pPr lvl="1"/>
            <a:r>
              <a:rPr lang="en-US" dirty="0"/>
              <a:t>Validation is also intended to quantify the uncertainties of these products</a:t>
            </a:r>
          </a:p>
          <a:p>
            <a:pPr lvl="1"/>
            <a:r>
              <a:rPr lang="en-US" dirty="0"/>
              <a:t>Case study will rely on Landsat 8 and Sentinel 2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185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</a:rPr>
              <a:t>Back up charts</a:t>
            </a:r>
            <a:endParaRPr sz="4200" b="1" dirty="0">
              <a:solidFill>
                <a:srgbClr val="FFFFFF"/>
              </a:solidFill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887311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Day 1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228600" y="1676400"/>
            <a:ext cx="8610600" cy="4572000"/>
          </a:xfrm>
        </p:spPr>
        <p:txBody>
          <a:bodyPr/>
          <a:lstStyle/>
          <a:p>
            <a:r>
              <a:rPr lang="en-US" dirty="0"/>
              <a:t>WGCV-42-01</a:t>
            </a:r>
          </a:p>
          <a:p>
            <a:pPr lvl="1"/>
            <a:r>
              <a:rPr lang="en-US" dirty="0"/>
              <a:t>WGCV Chair (</a:t>
            </a:r>
            <a:r>
              <a:rPr lang="en-US" dirty="0" err="1"/>
              <a:t>Thome</a:t>
            </a:r>
            <a:r>
              <a:rPr lang="en-US" dirty="0"/>
              <a:t>) to work with MRI Leads (</a:t>
            </a:r>
            <a:r>
              <a:rPr lang="en-US" dirty="0" err="1"/>
              <a:t>Fosnight</a:t>
            </a:r>
            <a:r>
              <a:rPr lang="en-US" dirty="0"/>
              <a:t>, Ong, Moreno) to develop clearer guidance for WGCV’s effort in support of MRI</a:t>
            </a:r>
          </a:p>
          <a:p>
            <a:r>
              <a:rPr lang="en-US" dirty="0"/>
              <a:t>WGCV-42-02</a:t>
            </a:r>
          </a:p>
          <a:p>
            <a:pPr lvl="1"/>
            <a:r>
              <a:rPr lang="en-US" dirty="0"/>
              <a:t>P. Henry to supply WGCV with background description of SPOT Heritage efforts for </a:t>
            </a:r>
            <a:r>
              <a:rPr lang="en-US" dirty="0" err="1"/>
              <a:t>orthorectified</a:t>
            </a:r>
            <a:r>
              <a:rPr lang="en-US" dirty="0"/>
              <a:t> TOA data to Sentinel 2 grid</a:t>
            </a:r>
          </a:p>
          <a:p>
            <a:r>
              <a:rPr lang="en-US" dirty="0"/>
              <a:t>WGCV-42-03 – requires editing</a:t>
            </a:r>
          </a:p>
          <a:p>
            <a:pPr lvl="2"/>
            <a:r>
              <a:rPr lang="en-US" dirty="0"/>
              <a:t>Feedback from WGCV members regarding methods for producing surface reflectance prior to 2000</a:t>
            </a:r>
          </a:p>
        </p:txBody>
      </p:sp>
    </p:spTree>
    <p:extLst>
      <p:ext uri="{BB962C8B-B14F-4D97-AF65-F5344CB8AC3E}">
        <p14:creationId xmlns:p14="http://schemas.microsoft.com/office/powerpoint/2010/main" val="21091665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5407</TotalTime>
  <Words>650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Arial Bold</vt:lpstr>
      <vt:lpstr>Avenir Roman</vt:lpstr>
      <vt:lpstr>Calibri</vt:lpstr>
      <vt:lpstr>Cambria</vt:lpstr>
      <vt:lpstr>Century Gothic</vt:lpstr>
      <vt:lpstr>Droid Serif</vt:lpstr>
      <vt:lpstr>Frutiger 45 Light</vt:lpstr>
      <vt:lpstr>Proxima Nova Regular</vt:lpstr>
      <vt:lpstr>Times</vt:lpstr>
      <vt:lpstr>Times New Roman</vt:lpstr>
      <vt:lpstr>Wingdings</vt:lpstr>
      <vt:lpstr>Default</vt:lpstr>
      <vt:lpstr>Day 2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 up charts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edcguest</cp:lastModifiedBy>
  <cp:revision>148</cp:revision>
  <dcterms:modified xsi:type="dcterms:W3CDTF">2017-05-19T14:01:31Z</dcterms:modified>
</cp:coreProperties>
</file>