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360" r:id="rId3"/>
    <p:sldId id="361" r:id="rId4"/>
    <p:sldId id="362" r:id="rId5"/>
    <p:sldId id="363" r:id="rId6"/>
    <p:sldId id="364" r:id="rId7"/>
    <p:sldId id="365" r:id="rId8"/>
    <p:sldId id="366" r:id="rId9"/>
    <p:sldId id="367" r:id="rId10"/>
    <p:sldId id="368" r:id="rId11"/>
    <p:sldId id="369" r:id="rId12"/>
    <p:sldId id="340" r:id="rId13"/>
    <p:sldId id="344" r:id="rId14"/>
    <p:sldId id="348" r:id="rId15"/>
    <p:sldId id="349" r:id="rId16"/>
    <p:sldId id="350" r:id="rId17"/>
    <p:sldId id="351" r:id="rId18"/>
    <p:sldId id="352" r:id="rId19"/>
    <p:sldId id="353" r:id="rId20"/>
    <p:sldId id="354" r:id="rId21"/>
    <p:sldId id="355" r:id="rId22"/>
    <p:sldId id="370" r:id="rId23"/>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E395"/>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62" autoAdjust="0"/>
    <p:restoredTop sz="94681" autoAdjust="0"/>
  </p:normalViewPr>
  <p:slideViewPr>
    <p:cSldViewPr>
      <p:cViewPr varScale="1">
        <p:scale>
          <a:sx n="58" d="100"/>
          <a:sy n="58" d="100"/>
        </p:scale>
        <p:origin x="87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320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 name="Textfeld 7"/>
          <p:cNvSpPr txBox="1"/>
          <p:nvPr userDrawn="1"/>
        </p:nvSpPr>
        <p:spPr>
          <a:xfrm>
            <a:off x="609600" y="6172200"/>
            <a:ext cx="52578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800" b="1" dirty="0">
                <a:solidFill>
                  <a:srgbClr val="92D050"/>
                </a:solidFill>
                <a:effectLst/>
                <a:latin typeface="Frutiger 45 Light"/>
                <a:ea typeface="Times New Roman"/>
                <a:cs typeface="Arial"/>
              </a:rPr>
              <a:t>Working Group on Calibration and Validation</a:t>
            </a:r>
            <a:endParaRPr lang="en-US" sz="1800" dirty="0">
              <a:effectLst/>
              <a:latin typeface="Times New Roman"/>
              <a:ea typeface="Times New Roman"/>
              <a:cs typeface="Times"/>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hape 3"/>
          <p:cNvSpPr/>
          <p:nvPr userDrawn="1"/>
        </p:nvSpPr>
        <p:spPr>
          <a:xfrm>
            <a:off x="2133600" y="0"/>
            <a:ext cx="2971800" cy="101566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Action Item Status / CEOS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Work Plan Status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WGCV-42</a:t>
            </a:r>
          </a:p>
        </p:txBody>
      </p:sp>
    </p:spTree>
    <p:extLst>
      <p:ext uri="{BB962C8B-B14F-4D97-AF65-F5344CB8AC3E}">
        <p14:creationId xmlns:p14="http://schemas.microsoft.com/office/powerpoint/2010/main" val="10939554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3581400" cy="101566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Action Item Status / CEOS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Work Plan Status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WGCV-42</a:t>
            </a:r>
          </a:p>
        </p:txBody>
      </p:sp>
    </p:spTree>
    <p:extLst>
      <p:ext uri="{BB962C8B-B14F-4D97-AF65-F5344CB8AC3E}">
        <p14:creationId xmlns:p14="http://schemas.microsoft.com/office/powerpoint/2010/main" val="334483844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0" y="1143000"/>
            <a:ext cx="8305800" cy="762000"/>
          </a:xfrm>
          <a:prstGeom prst="rect">
            <a:avLst/>
          </a:prstGeom>
        </p:spPr>
        <p:txBody>
          <a:bodyPr/>
          <a:lstStyle>
            <a:lvl1pPr algn="just">
              <a:buNone/>
              <a:defRPr sz="2200">
                <a:solidFill>
                  <a:schemeClr val="tx1"/>
                </a:solidFill>
              </a:defRPr>
            </a:lvl1pPr>
            <a:lvl2pPr>
              <a:buNone/>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5" name="Content Placeholder 3"/>
          <p:cNvSpPr>
            <a:spLocks noGrp="1"/>
          </p:cNvSpPr>
          <p:nvPr>
            <p:ph sz="half" idx="11"/>
          </p:nvPr>
        </p:nvSpPr>
        <p:spPr>
          <a:xfrm>
            <a:off x="0" y="1905000"/>
            <a:ext cx="8839200" cy="4572000"/>
          </a:xfrm>
          <a:prstGeom prst="rect">
            <a:avLst/>
          </a:prstGeom>
        </p:spPr>
        <p:txBody>
          <a:bodyPr/>
          <a:lstStyle>
            <a:lvl1pPr>
              <a:buSzPct val="90000"/>
              <a:defRPr sz="2000" baseline="0">
                <a:solidFill>
                  <a:schemeClr val="tx1"/>
                </a:solidFill>
                <a:latin typeface="Century Gothic" pitchFamily="34" charset="0"/>
              </a:defRPr>
            </a:lvl1pPr>
            <a:lvl2pPr marL="768927" indent="-311727">
              <a:buClr>
                <a:srgbClr val="005426"/>
              </a:buClr>
              <a:buSzPct val="80000"/>
              <a:buFont typeface="Wingdings" panose="05000000000000000000" pitchFamily="2" charset="2"/>
              <a:buChar char="§"/>
              <a:defRPr sz="2000" baseline="0">
                <a:solidFill>
                  <a:schemeClr val="tx1"/>
                </a:solidFill>
                <a:latin typeface="Century Gothic" pitchFamily="34" charset="0"/>
              </a:defRPr>
            </a:lvl2pPr>
            <a:lvl3pPr>
              <a:buSzPct val="60000"/>
              <a:defRPr sz="2000" baseline="0">
                <a:solidFill>
                  <a:schemeClr val="tx1"/>
                </a:solidFill>
                <a:latin typeface="Century Gothic" pitchFamily="34" charset="0"/>
              </a:defRPr>
            </a:lvl3pPr>
            <a:lvl4pPr>
              <a:defRPr sz="2400">
                <a:solidFill>
                  <a:srgbClr val="C00000"/>
                </a:solidFill>
              </a:defRPr>
            </a:lvl4pPr>
            <a:lvl5pPr>
              <a:defRPr sz="2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6" name="Shape 3"/>
          <p:cNvSpPr/>
          <p:nvPr userDrawn="1"/>
        </p:nvSpPr>
        <p:spPr>
          <a:xfrm>
            <a:off x="1981200" y="76200"/>
            <a:ext cx="3581400" cy="1015663"/>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Action Item Status / CEOS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Work Plan Status </a:t>
            </a:r>
          </a:p>
          <a:p>
            <a:pPr lvl="0" defTabSz="914400">
              <a:defRPr>
                <a:solidFill>
                  <a:srgbClr val="000000"/>
                </a:solidFill>
              </a:defRPr>
            </a:pPr>
            <a:r>
              <a:rPr lang="en-US" sz="2200" dirty="0">
                <a:solidFill>
                  <a:srgbClr val="FFFFFF"/>
                </a:solidFill>
                <a:latin typeface="Proxima Nova Regular"/>
                <a:ea typeface="Proxima Nova Regular"/>
                <a:cs typeface="Proxima Nova Regular"/>
                <a:sym typeface="Proxima Nova Regular"/>
              </a:rPr>
              <a:t>WGCV-42</a:t>
            </a:r>
          </a:p>
        </p:txBody>
      </p:sp>
    </p:spTree>
    <p:extLst>
      <p:ext uri="{BB962C8B-B14F-4D97-AF65-F5344CB8AC3E}">
        <p14:creationId xmlns:p14="http://schemas.microsoft.com/office/powerpoint/2010/main" val="226901992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srcRect/>
          <a:stretch>
            <a:fillRect/>
          </a:stretch>
        </a:blipFill>
        <a:effectLst/>
      </p:bgPr>
    </p:bg>
    <p:spTree>
      <p:nvGrpSpPr>
        <p:cNvPr id="1" name=""/>
        <p:cNvGrpSpPr/>
        <p:nvPr/>
      </p:nvGrpSpPr>
      <p:grpSpPr>
        <a:xfrm>
          <a:off x="0" y="0"/>
          <a:ext cx="0" cy="0"/>
          <a:chOff x="0" y="0"/>
          <a:chExt cx="0" cy="0"/>
        </a:xfrm>
      </p:grpSpPr>
      <p:sp>
        <p:nvSpPr>
          <p:cNvPr id="4" name="Textfeld 7"/>
          <p:cNvSpPr txBox="1"/>
          <p:nvPr userDrawn="1"/>
        </p:nvSpPr>
        <p:spPr>
          <a:xfrm>
            <a:off x="3733800" y="6477000"/>
            <a:ext cx="457200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600" b="1" dirty="0">
                <a:solidFill>
                  <a:srgbClr val="92D050"/>
                </a:solidFill>
                <a:effectLst/>
                <a:latin typeface="Frutiger 45 Light"/>
                <a:ea typeface="Times New Roman"/>
                <a:cs typeface="Arial"/>
              </a:rPr>
              <a:t>Working Group on Calibration and Validation</a:t>
            </a:r>
            <a:endParaRPr lang="en-US" sz="1600" dirty="0">
              <a:effectLst/>
              <a:latin typeface="Times New Roman"/>
              <a:ea typeface="Times New Roman"/>
              <a:cs typeface="Times"/>
            </a:endParaRPr>
          </a:p>
        </p:txBody>
      </p:sp>
      <p:sp>
        <p:nvSpPr>
          <p:cNvPr id="3" name="Rectangle 2"/>
          <p:cNvSpPr/>
          <p:nvPr userDrawn="1"/>
        </p:nvSpPr>
        <p:spPr>
          <a:xfrm>
            <a:off x="8153400" y="6504801"/>
            <a:ext cx="972224" cy="276999"/>
          </a:xfrm>
          <a:prstGeom prst="rect">
            <a:avLst/>
          </a:prstGeom>
        </p:spPr>
        <p:txBody>
          <a:bodyPr wrap="square">
            <a:spAutoFit/>
          </a:bodyPr>
          <a:lstStyle/>
          <a:p>
            <a:pPr algn="r"/>
            <a:fld id="{D9245422-3BB8-6D4A-8024-718D9EB8D280}" type="slidenum">
              <a:rPr lang="en-US" sz="1200" smtClean="0"/>
              <a:pPr algn="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752600"/>
            <a:ext cx="7575043" cy="1219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r>
              <a:rPr lang="en-US" dirty="0"/>
              <a:t>Action Item Status / CEOS </a:t>
            </a:r>
            <a:br>
              <a:rPr lang="en-US" dirty="0"/>
            </a:br>
            <a:r>
              <a:rPr lang="en-US" dirty="0"/>
              <a:t>Work Plan Status </a:t>
            </a:r>
          </a:p>
        </p:txBody>
      </p:sp>
      <p:sp>
        <p:nvSpPr>
          <p:cNvPr id="11" name="Shape 11"/>
          <p:cNvSpPr/>
          <p:nvPr/>
        </p:nvSpPr>
        <p:spPr>
          <a:xfrm>
            <a:off x="685800" y="32004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K. </a:t>
            </a:r>
            <a:r>
              <a:rPr lang="en-US" dirty="0" err="1">
                <a:solidFill>
                  <a:srgbClr val="FFFFFF"/>
                </a:solidFill>
                <a:latin typeface="Arial Bold"/>
                <a:ea typeface="Arial Bold"/>
                <a:cs typeface="Arial Bold"/>
                <a:sym typeface="Arial Bold"/>
              </a:rPr>
              <a:t>Thome</a:t>
            </a:r>
            <a:endParaRPr lang="en-US"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NASA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de-DE" dirty="0">
                <a:solidFill>
                  <a:srgbClr val="FFFFFF"/>
                </a:solidFill>
                <a:latin typeface="Arial Bold"/>
                <a:ea typeface="Arial Bold"/>
                <a:cs typeface="Arial Bold"/>
                <a:sym typeface="Arial Bold"/>
              </a:rPr>
              <a:t>WGCV Plenary # 42</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May 16-19, 2017</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1" dirty="0"/>
              <a:t>Advancement of the CEOS Virtual Constellations</a:t>
            </a:r>
          </a:p>
          <a:p>
            <a:endParaRPr lang="en-US" dirty="0"/>
          </a:p>
        </p:txBody>
      </p:sp>
      <p:sp>
        <p:nvSpPr>
          <p:cNvPr id="3" name="Content Placeholder 2"/>
          <p:cNvSpPr>
            <a:spLocks noGrp="1"/>
          </p:cNvSpPr>
          <p:nvPr>
            <p:ph sz="half" idx="11"/>
          </p:nvPr>
        </p:nvSpPr>
        <p:spPr>
          <a:xfrm>
            <a:off x="0" y="1447800"/>
            <a:ext cx="8839200" cy="4572000"/>
          </a:xfrm>
        </p:spPr>
        <p:txBody>
          <a:bodyPr/>
          <a:lstStyle/>
          <a:p>
            <a:r>
              <a:rPr lang="en-US" dirty="0"/>
              <a:t>Characterize the Virtual Constellations in the context of both the development of the space segment for GEOSS and of the multitude of outcomes and deliverables that CEOS seeks to provide for GEO and other users and framework</a:t>
            </a:r>
          </a:p>
        </p:txBody>
      </p:sp>
      <p:graphicFrame>
        <p:nvGraphicFramePr>
          <p:cNvPr id="5" name="Table 4"/>
          <p:cNvGraphicFramePr>
            <a:graphicFrameLocks noGrp="1"/>
          </p:cNvGraphicFramePr>
          <p:nvPr>
            <p:extLst/>
          </p:nvPr>
        </p:nvGraphicFramePr>
        <p:xfrm>
          <a:off x="228599" y="2819400"/>
          <a:ext cx="8839201" cy="1920240"/>
        </p:xfrm>
        <a:graphic>
          <a:graphicData uri="http://schemas.openxmlformats.org/drawingml/2006/table">
            <a:tbl>
              <a:tblPr firstRow="1" firstCol="1" bandRow="1">
                <a:tableStyleId>{5940675A-B579-460E-94D1-54222C63F5DA}</a:tableStyleId>
              </a:tblPr>
              <a:tblGrid>
                <a:gridCol w="2438401">
                  <a:extLst>
                    <a:ext uri="{9D8B030D-6E8A-4147-A177-3AD203B41FA5}">
                      <a16:colId xmlns:a16="http://schemas.microsoft.com/office/drawing/2014/main" val="2815181324"/>
                    </a:ext>
                  </a:extLst>
                </a:gridCol>
                <a:gridCol w="609600">
                  <a:extLst>
                    <a:ext uri="{9D8B030D-6E8A-4147-A177-3AD203B41FA5}">
                      <a16:colId xmlns:a16="http://schemas.microsoft.com/office/drawing/2014/main" val="2785715439"/>
                    </a:ext>
                  </a:extLst>
                </a:gridCol>
                <a:gridCol w="4876800">
                  <a:extLst>
                    <a:ext uri="{9D8B030D-6E8A-4147-A177-3AD203B41FA5}">
                      <a16:colId xmlns:a16="http://schemas.microsoft.com/office/drawing/2014/main" val="1406498226"/>
                    </a:ext>
                  </a:extLst>
                </a:gridCol>
                <a:gridCol w="914400">
                  <a:extLst>
                    <a:ext uri="{9D8B030D-6E8A-4147-A177-3AD203B41FA5}">
                      <a16:colId xmlns:a16="http://schemas.microsoft.com/office/drawing/2014/main" val="3441546075"/>
                    </a:ext>
                  </a:extLst>
                </a:gridCol>
              </a:tblGrid>
              <a:tr h="0">
                <a:tc>
                  <a:txBody>
                    <a:bodyPr/>
                    <a:lstStyle/>
                    <a:p>
                      <a:pPr marL="0" marR="0" algn="l">
                        <a:spcBef>
                          <a:spcPts val="0"/>
                        </a:spcBef>
                        <a:spcAft>
                          <a:spcPts val="0"/>
                        </a:spcAft>
                      </a:pPr>
                      <a:r>
                        <a:rPr lang="en-US" sz="1800" dirty="0">
                          <a:effectLst/>
                          <a:latin typeface="Calibri"/>
                          <a:cs typeface="Calibri"/>
                        </a:rPr>
                        <a:t>VC-27:  Develop a roadmap for the routine production of intercomparable CARD4L</a:t>
                      </a:r>
                    </a:p>
                    <a:p>
                      <a:pPr marL="0" marR="0" algn="l">
                        <a:spcBef>
                          <a:spcPts val="0"/>
                        </a:spcBef>
                        <a:spcAft>
                          <a:spcPts val="0"/>
                        </a:spcAft>
                      </a:pPr>
                      <a:r>
                        <a:rPr lang="en-US" sz="1800" dirty="0">
                          <a:effectLst/>
                          <a:latin typeface="Calibri"/>
                          <a:cs typeface="Calibri"/>
                        </a:rPr>
                        <a:t> </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Q4 2018</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Building on agreed specifications of CARD4L products, LSI-VC will develop a roadmap for how interested CEOS Agency missions and programs can start processing land surface imaging data with geometrically and radiometrically intercomparable surface reflectance, surface temperature, and analogous radar products </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LSI-VC with WGCV </a:t>
                      </a:r>
                      <a:endParaRPr lang="en-US" sz="1800" dirty="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4122142304"/>
                  </a:ext>
                </a:extLst>
              </a:tr>
            </a:tbl>
          </a:graphicData>
        </a:graphic>
      </p:graphicFrame>
    </p:spTree>
    <p:extLst>
      <p:ext uri="{BB962C8B-B14F-4D97-AF65-F5344CB8AC3E}">
        <p14:creationId xmlns:p14="http://schemas.microsoft.com/office/powerpoint/2010/main" val="353939648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1" dirty="0"/>
              <a:t>Advancement of the CEOS Virtual Constellations</a:t>
            </a:r>
          </a:p>
          <a:p>
            <a:endParaRPr lang="en-US" dirty="0"/>
          </a:p>
        </p:txBody>
      </p:sp>
      <p:graphicFrame>
        <p:nvGraphicFramePr>
          <p:cNvPr id="6" name="Table 5"/>
          <p:cNvGraphicFramePr>
            <a:graphicFrameLocks noGrp="1"/>
          </p:cNvGraphicFramePr>
          <p:nvPr>
            <p:extLst/>
          </p:nvPr>
        </p:nvGraphicFramePr>
        <p:xfrm>
          <a:off x="0" y="1524000"/>
          <a:ext cx="8991600" cy="4785360"/>
        </p:xfrm>
        <a:graphic>
          <a:graphicData uri="http://schemas.openxmlformats.org/drawingml/2006/table">
            <a:tbl>
              <a:tblPr firstRow="1" firstCol="1" bandRow="1">
                <a:tableStyleId>{5940675A-B579-460E-94D1-54222C63F5DA}</a:tableStyleId>
              </a:tblPr>
              <a:tblGrid>
                <a:gridCol w="2514600">
                  <a:extLst>
                    <a:ext uri="{9D8B030D-6E8A-4147-A177-3AD203B41FA5}">
                      <a16:colId xmlns:a16="http://schemas.microsoft.com/office/drawing/2014/main" val="3492795980"/>
                    </a:ext>
                  </a:extLst>
                </a:gridCol>
                <a:gridCol w="762000">
                  <a:extLst>
                    <a:ext uri="{9D8B030D-6E8A-4147-A177-3AD203B41FA5}">
                      <a16:colId xmlns:a16="http://schemas.microsoft.com/office/drawing/2014/main" val="653084415"/>
                    </a:ext>
                  </a:extLst>
                </a:gridCol>
                <a:gridCol w="4800600">
                  <a:extLst>
                    <a:ext uri="{9D8B030D-6E8A-4147-A177-3AD203B41FA5}">
                      <a16:colId xmlns:a16="http://schemas.microsoft.com/office/drawing/2014/main" val="2522627357"/>
                    </a:ext>
                  </a:extLst>
                </a:gridCol>
                <a:gridCol w="914400">
                  <a:extLst>
                    <a:ext uri="{9D8B030D-6E8A-4147-A177-3AD203B41FA5}">
                      <a16:colId xmlns:a16="http://schemas.microsoft.com/office/drawing/2014/main" val="4001338013"/>
                    </a:ext>
                  </a:extLst>
                </a:gridCol>
              </a:tblGrid>
              <a:tr h="0">
                <a:tc>
                  <a:txBody>
                    <a:bodyPr/>
                    <a:lstStyle/>
                    <a:p>
                      <a:pPr marL="0" marR="0" algn="l">
                        <a:spcBef>
                          <a:spcPts val="0"/>
                        </a:spcBef>
                        <a:spcAft>
                          <a:spcPts val="0"/>
                        </a:spcAft>
                      </a:pPr>
                      <a:r>
                        <a:rPr lang="en-US" sz="1800" dirty="0">
                          <a:effectLst/>
                          <a:latin typeface="Calibri"/>
                          <a:cs typeface="Calibri"/>
                        </a:rPr>
                        <a:t>VC-29: Framework for moderate resolution land sensor interoperability</a:t>
                      </a:r>
                    </a:p>
                    <a:p>
                      <a:pPr marL="0" marR="0" algn="l">
                        <a:spcBef>
                          <a:spcPts val="0"/>
                        </a:spcBef>
                        <a:spcAft>
                          <a:spcPts val="0"/>
                        </a:spcAft>
                      </a:pPr>
                      <a:r>
                        <a:rPr lang="en-US" sz="1800" dirty="0">
                          <a:effectLst/>
                          <a:latin typeface="Calibri"/>
                          <a:cs typeface="Calibri"/>
                        </a:rPr>
                        <a:t> </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Q2 2018</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Increasing numbers of users are interested in the development of product pipelines that are not completely dependent on the characteristics of a single sensor, when a number of different sensors may be able to provide data that is fit for purpose. </a:t>
                      </a:r>
                    </a:p>
                    <a:p>
                      <a:pPr marL="0" marR="0" algn="l">
                        <a:spcBef>
                          <a:spcPts val="0"/>
                        </a:spcBef>
                        <a:spcAft>
                          <a:spcPts val="0"/>
                        </a:spcAft>
                      </a:pPr>
                      <a:endParaRPr lang="en-US" sz="400" dirty="0">
                        <a:effectLst/>
                        <a:latin typeface="Calibri"/>
                        <a:cs typeface="Calibri"/>
                      </a:endParaRPr>
                    </a:p>
                    <a:p>
                      <a:pPr marL="0" marR="0" algn="l">
                        <a:spcBef>
                          <a:spcPts val="0"/>
                        </a:spcBef>
                        <a:spcAft>
                          <a:spcPts val="0"/>
                        </a:spcAft>
                      </a:pPr>
                      <a:r>
                        <a:rPr lang="en-US" sz="1800" dirty="0">
                          <a:effectLst/>
                          <a:latin typeface="Calibri"/>
                          <a:cs typeface="Calibri"/>
                        </a:rPr>
                        <a:t>Interoperability, however, is challenging to define in a manner that enables such users to move beyond theory and in to practice.</a:t>
                      </a:r>
                    </a:p>
                    <a:p>
                      <a:pPr marL="0" marR="0" algn="l">
                        <a:spcBef>
                          <a:spcPts val="0"/>
                        </a:spcBef>
                        <a:spcAft>
                          <a:spcPts val="0"/>
                        </a:spcAft>
                      </a:pPr>
                      <a:endParaRPr lang="en-US" sz="400" dirty="0">
                        <a:effectLst/>
                        <a:latin typeface="Calibri"/>
                        <a:cs typeface="Calibri"/>
                      </a:endParaRPr>
                    </a:p>
                    <a:p>
                      <a:pPr marL="0" marR="0" algn="l">
                        <a:spcBef>
                          <a:spcPts val="0"/>
                        </a:spcBef>
                        <a:spcAft>
                          <a:spcPts val="0"/>
                        </a:spcAft>
                      </a:pPr>
                      <a:r>
                        <a:rPr lang="en-US" sz="1800" dirty="0">
                          <a:effectLst/>
                          <a:latin typeface="Calibri"/>
                          <a:cs typeface="Calibri"/>
                        </a:rPr>
                        <a:t>The framework to be developed will be generally applicable and address factors including radiometry, geometry, data formats, browse information, metadata, data access, metrics and reporting.</a:t>
                      </a:r>
                    </a:p>
                  </a:txBody>
                  <a:tcPr marL="68580" marR="68580" marT="0" marB="0"/>
                </a:tc>
                <a:tc>
                  <a:txBody>
                    <a:bodyPr/>
                    <a:lstStyle/>
                    <a:p>
                      <a:pPr marL="0" marR="0" algn="l">
                        <a:spcBef>
                          <a:spcPts val="0"/>
                        </a:spcBef>
                        <a:spcAft>
                          <a:spcPts val="0"/>
                        </a:spcAft>
                      </a:pPr>
                      <a:r>
                        <a:rPr lang="en-US" sz="1800" dirty="0">
                          <a:effectLst/>
                          <a:latin typeface="Calibri"/>
                          <a:cs typeface="Calibri"/>
                        </a:rPr>
                        <a:t>LSI-VC (with WGCV and WGISS)</a:t>
                      </a:r>
                      <a:endParaRPr lang="en-US" sz="1800" dirty="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2399406598"/>
                  </a:ext>
                </a:extLst>
              </a:tr>
              <a:tr h="0">
                <a:tc>
                  <a:txBody>
                    <a:bodyPr/>
                    <a:lstStyle/>
                    <a:p>
                      <a:pPr marL="0" marR="0" algn="l">
                        <a:spcBef>
                          <a:spcPts val="0"/>
                        </a:spcBef>
                        <a:spcAft>
                          <a:spcPts val="0"/>
                        </a:spcAft>
                      </a:pPr>
                      <a:r>
                        <a:rPr lang="en-US" sz="1800" dirty="0">
                          <a:effectLst/>
                          <a:latin typeface="Calibri"/>
                          <a:cs typeface="Calibri"/>
                        </a:rPr>
                        <a:t>VC-30: Interoperability case study for Landsat and Sentinel-2</a:t>
                      </a:r>
                    </a:p>
                  </a:txBody>
                  <a:tcPr marL="68580" marR="68580" marT="0" marB="0"/>
                </a:tc>
                <a:tc>
                  <a:txBody>
                    <a:bodyPr/>
                    <a:lstStyle/>
                    <a:p>
                      <a:pPr marL="0" marR="0" algn="l">
                        <a:spcBef>
                          <a:spcPts val="0"/>
                        </a:spcBef>
                        <a:spcAft>
                          <a:spcPts val="0"/>
                        </a:spcAft>
                      </a:pPr>
                      <a:r>
                        <a:rPr lang="en-US" sz="1800">
                          <a:effectLst/>
                          <a:latin typeface="Calibri"/>
                          <a:cs typeface="Calibri"/>
                        </a:rPr>
                        <a:t>Q4 2017</a:t>
                      </a:r>
                      <a:endParaRPr lang="en-US" sz="180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The framework for moderate resolution land sensor interoperability (refer VC-29) will be applied to the Landsat and Sentinel-2 missions.</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LSI-VC (with WGCV)</a:t>
                      </a:r>
                      <a:endParaRPr lang="en-US" sz="1800" dirty="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2617556413"/>
                  </a:ext>
                </a:extLst>
              </a:tr>
            </a:tbl>
          </a:graphicData>
        </a:graphic>
      </p:graphicFrame>
    </p:spTree>
    <p:extLst>
      <p:ext uri="{BB962C8B-B14F-4D97-AF65-F5344CB8AC3E}">
        <p14:creationId xmlns:p14="http://schemas.microsoft.com/office/powerpoint/2010/main" val="276592853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 Action Item status</a:t>
            </a:r>
          </a:p>
        </p:txBody>
      </p:sp>
      <p:sp>
        <p:nvSpPr>
          <p:cNvPr id="3" name="Content Placeholder 2"/>
          <p:cNvSpPr>
            <a:spLocks noGrp="1"/>
          </p:cNvSpPr>
          <p:nvPr>
            <p:ph sz="half" idx="11"/>
          </p:nvPr>
        </p:nvSpPr>
        <p:spPr>
          <a:xfrm>
            <a:off x="228600" y="1828800"/>
            <a:ext cx="8610600" cy="4572000"/>
          </a:xfrm>
        </p:spPr>
        <p:txBody>
          <a:bodyPr/>
          <a:lstStyle/>
          <a:p>
            <a:r>
              <a:rPr lang="en-US" dirty="0"/>
              <a:t>Open Action Item (AI) from the last WGCV meetings:</a:t>
            </a:r>
          </a:p>
          <a:p>
            <a:pPr lvl="1"/>
            <a:r>
              <a:rPr lang="en-US" dirty="0"/>
              <a:t>2  from WGCV-38</a:t>
            </a:r>
          </a:p>
          <a:p>
            <a:pPr lvl="1"/>
            <a:r>
              <a:rPr lang="en-US" dirty="0"/>
              <a:t>8 from WGCV-39</a:t>
            </a:r>
          </a:p>
          <a:p>
            <a:pPr lvl="1"/>
            <a:r>
              <a:rPr lang="en-US" dirty="0"/>
              <a:t>3 from WGCV-40</a:t>
            </a:r>
          </a:p>
          <a:p>
            <a:pPr lvl="1"/>
            <a:r>
              <a:rPr lang="en-US" dirty="0"/>
              <a:t>6 from WGCV-41</a:t>
            </a:r>
          </a:p>
          <a:p>
            <a:endParaRPr lang="en-US" dirty="0"/>
          </a:p>
        </p:txBody>
      </p:sp>
    </p:spTree>
    <p:extLst>
      <p:ext uri="{BB962C8B-B14F-4D97-AF65-F5344CB8AC3E}">
        <p14:creationId xmlns:p14="http://schemas.microsoft.com/office/powerpoint/2010/main" val="21091665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WGCV-38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4235508959"/>
              </p:ext>
            </p:extLst>
          </p:nvPr>
        </p:nvGraphicFramePr>
        <p:xfrm>
          <a:off x="76200" y="1915160"/>
          <a:ext cx="8915400" cy="384556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733800">
                  <a:extLst>
                    <a:ext uri="{9D8B030D-6E8A-4147-A177-3AD203B41FA5}">
                      <a16:colId xmlns:a16="http://schemas.microsoft.com/office/drawing/2014/main" val="1953011306"/>
                    </a:ext>
                  </a:extLst>
                </a:gridCol>
                <a:gridCol w="1295400">
                  <a:extLst>
                    <a:ext uri="{9D8B030D-6E8A-4147-A177-3AD203B41FA5}">
                      <a16:colId xmlns:a16="http://schemas.microsoft.com/office/drawing/2014/main" val="2522264341"/>
                    </a:ext>
                  </a:extLst>
                </a:gridCol>
                <a:gridCol w="1905000">
                  <a:extLst>
                    <a:ext uri="{9D8B030D-6E8A-4147-A177-3AD203B41FA5}">
                      <a16:colId xmlns:a16="http://schemas.microsoft.com/office/drawing/2014/main" val="382822835"/>
                    </a:ext>
                  </a:extLst>
                </a:gridCol>
                <a:gridCol w="9906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algn="l"/>
                      <a:r>
                        <a:rPr lang="en-US" sz="1800" dirty="0">
                          <a:solidFill>
                            <a:schemeClr val="tx1">
                              <a:lumMod val="50000"/>
                            </a:schemeClr>
                          </a:solidFill>
                          <a:latin typeface="Calibri"/>
                          <a:cs typeface="Calibri"/>
                        </a:rPr>
                        <a:t>WGCV-38-02</a:t>
                      </a:r>
                    </a:p>
                  </a:txBody>
                  <a:tcPr>
                    <a:solidFill>
                      <a:srgbClr val="FFFFFF"/>
                    </a:solidFill>
                  </a:tcPr>
                </a:tc>
                <a:tc>
                  <a:txBody>
                    <a:bodyPr/>
                    <a:lstStyle/>
                    <a:p>
                      <a:pPr algn="l"/>
                      <a:r>
                        <a:rPr lang="en-US" sz="1800" dirty="0">
                          <a:solidFill>
                            <a:schemeClr val="tx1">
                              <a:lumMod val="50000"/>
                            </a:schemeClr>
                          </a:solidFill>
                          <a:latin typeface="Calibri"/>
                          <a:cs typeface="Calibri"/>
                        </a:rPr>
                        <a:t>IVOS Chair to setup a doodle poll regarding availability of participants for a follow-up telecon to the October 2013 </a:t>
                      </a:r>
                      <a:r>
                        <a:rPr lang="en-US" sz="1800" dirty="0" err="1">
                          <a:solidFill>
                            <a:schemeClr val="tx1">
                              <a:lumMod val="50000"/>
                            </a:schemeClr>
                          </a:solidFill>
                          <a:latin typeface="Calibri"/>
                          <a:cs typeface="Calibri"/>
                        </a:rPr>
                        <a:t>WebEX</a:t>
                      </a:r>
                      <a:r>
                        <a:rPr lang="en-US" sz="1800" dirty="0">
                          <a:solidFill>
                            <a:schemeClr val="tx1">
                              <a:lumMod val="50000"/>
                            </a:schemeClr>
                          </a:solidFill>
                          <a:latin typeface="Calibri"/>
                          <a:cs typeface="Calibri"/>
                        </a:rPr>
                        <a:t> session with user community on the development of best practices for use of External Solar Irradiance Spectrum </a:t>
                      </a:r>
                    </a:p>
                  </a:txBody>
                  <a:tcPr>
                    <a:solidFill>
                      <a:srgbClr val="FFFFFF"/>
                    </a:solidFill>
                  </a:tcPr>
                </a:tc>
                <a:tc>
                  <a:txBody>
                    <a:bodyPr/>
                    <a:lstStyle/>
                    <a:p>
                      <a:pPr algn="l"/>
                      <a:r>
                        <a:rPr lang="en-US" sz="1800" dirty="0">
                          <a:solidFill>
                            <a:schemeClr val="tx1">
                              <a:lumMod val="50000"/>
                            </a:schemeClr>
                          </a:solidFill>
                          <a:latin typeface="Calibri"/>
                          <a:cs typeface="Calibri"/>
                        </a:rPr>
                        <a:t>IVOS chair (</a:t>
                      </a:r>
                      <a:r>
                        <a:rPr lang="en-US" sz="1800" dirty="0" err="1">
                          <a:solidFill>
                            <a:schemeClr val="tx1">
                              <a:lumMod val="50000"/>
                            </a:schemeClr>
                          </a:solidFill>
                          <a:latin typeface="Calibri"/>
                          <a:cs typeface="Calibri"/>
                        </a:rPr>
                        <a:t>N.Fox</a:t>
                      </a:r>
                      <a:r>
                        <a:rPr lang="en-US" sz="1800" dirty="0">
                          <a:solidFill>
                            <a:schemeClr val="tx1">
                              <a:lumMod val="50000"/>
                            </a:schemeClr>
                          </a:solidFill>
                          <a:latin typeface="Calibri"/>
                          <a:cs typeface="Calibri"/>
                        </a:rPr>
                        <a:t>)</a:t>
                      </a:r>
                    </a:p>
                  </a:txBody>
                  <a:tcPr>
                    <a:solidFill>
                      <a:srgbClr val="FFFFFF"/>
                    </a:solidFill>
                  </a:tcPr>
                </a:tc>
                <a:tc>
                  <a:txBody>
                    <a:bodyPr/>
                    <a:lstStyle/>
                    <a:p>
                      <a:pPr algn="l"/>
                      <a:r>
                        <a:rPr lang="en-US" sz="1800" dirty="0">
                          <a:solidFill>
                            <a:schemeClr val="tx1">
                              <a:lumMod val="50000"/>
                            </a:schemeClr>
                          </a:solidFill>
                          <a:latin typeface="Calibri"/>
                          <a:cs typeface="Calibri"/>
                        </a:rPr>
                        <a:t>New due date (WGCV 39) is End of September 2016</a:t>
                      </a:r>
                    </a:p>
                  </a:txBody>
                  <a:tcPr>
                    <a:solidFill>
                      <a:srgbClr val="FFFFFF"/>
                    </a:solidFill>
                  </a:tcPr>
                </a:tc>
                <a:tc>
                  <a:txBody>
                    <a:bodyPr/>
                    <a:lstStyle/>
                    <a:p>
                      <a:pPr algn="l"/>
                      <a:r>
                        <a:rPr lang="en-US" sz="1800" dirty="0">
                          <a:solidFill>
                            <a:schemeClr val="tx1">
                              <a:lumMod val="50000"/>
                            </a:schemeClr>
                          </a:solidFill>
                          <a:latin typeface="Calibri"/>
                          <a:cs typeface="Calibri"/>
                        </a:rPr>
                        <a:t>Change to Closed</a:t>
                      </a:r>
                    </a:p>
                  </a:txBody>
                  <a:tcPr>
                    <a:solidFill>
                      <a:srgbClr val="92D050"/>
                    </a:solidFill>
                  </a:tcPr>
                </a:tc>
                <a:extLst>
                  <a:ext uri="{0D108BD9-81ED-4DB2-BD59-A6C34878D82A}">
                    <a16:rowId xmlns:a16="http://schemas.microsoft.com/office/drawing/2014/main" val="4133188159"/>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WGCV-38-07</a:t>
                      </a:r>
                    </a:p>
                    <a:p>
                      <a:pPr algn="l"/>
                      <a:endParaRPr lang="en-US" sz="1800" dirty="0">
                        <a:solidFill>
                          <a:schemeClr val="tx1">
                            <a:lumMod val="50000"/>
                          </a:schemeClr>
                        </a:solidFill>
                        <a:latin typeface="Calibri"/>
                        <a:cs typeface="Calibri"/>
                      </a:endParaRPr>
                    </a:p>
                  </a:txBody>
                  <a:tcPr>
                    <a:solidFill>
                      <a:srgbClr val="FFFFFF"/>
                    </a:solidFill>
                  </a:tcPr>
                </a:tc>
                <a:tc>
                  <a:txBody>
                    <a:bodyPr/>
                    <a:lstStyle/>
                    <a:p>
                      <a:pPr algn="l"/>
                      <a:r>
                        <a:rPr lang="en-US" sz="1800" dirty="0">
                          <a:solidFill>
                            <a:schemeClr val="tx1">
                              <a:lumMod val="50000"/>
                            </a:schemeClr>
                          </a:solidFill>
                          <a:latin typeface="Calibri"/>
                          <a:cs typeface="Calibri"/>
                        </a:rPr>
                        <a:t>MWSG Chair to provide definition /information of his sub-group to B. </a:t>
                      </a:r>
                      <a:r>
                        <a:rPr lang="en-US" sz="1800" dirty="0" err="1">
                          <a:solidFill>
                            <a:schemeClr val="tx1">
                              <a:lumMod val="50000"/>
                            </a:schemeClr>
                          </a:solidFill>
                          <a:latin typeface="Calibri"/>
                          <a:cs typeface="Calibri"/>
                        </a:rPr>
                        <a:t>Bojkov</a:t>
                      </a:r>
                      <a:r>
                        <a:rPr lang="en-US" sz="1800" dirty="0">
                          <a:solidFill>
                            <a:schemeClr val="tx1">
                              <a:lumMod val="50000"/>
                            </a:schemeClr>
                          </a:solidFill>
                          <a:latin typeface="Calibri"/>
                          <a:cs typeface="Calibri"/>
                        </a:rPr>
                        <a:t> and A. </a:t>
                      </a:r>
                      <a:r>
                        <a:rPr lang="en-US" sz="1800" dirty="0" err="1">
                          <a:solidFill>
                            <a:schemeClr val="tx1">
                              <a:lumMod val="50000"/>
                            </a:schemeClr>
                          </a:solidFill>
                          <a:latin typeface="Calibri"/>
                          <a:cs typeface="Calibri"/>
                        </a:rPr>
                        <a:t>Burini</a:t>
                      </a:r>
                      <a:r>
                        <a:rPr lang="en-US" sz="1800" dirty="0">
                          <a:solidFill>
                            <a:schemeClr val="tx1">
                              <a:lumMod val="50000"/>
                            </a:schemeClr>
                          </a:solidFill>
                          <a:latin typeface="Calibri"/>
                          <a:cs typeface="Calibri"/>
                        </a:rPr>
                        <a:t> (ESA) for hosting on </a:t>
                      </a:r>
                      <a:r>
                        <a:rPr lang="en-US" sz="1800" dirty="0" err="1">
                          <a:solidFill>
                            <a:schemeClr val="tx1">
                              <a:lumMod val="50000"/>
                            </a:schemeClr>
                          </a:solidFill>
                          <a:latin typeface="Calibri"/>
                          <a:cs typeface="Calibri"/>
                        </a:rPr>
                        <a:t>cal</a:t>
                      </a:r>
                      <a:r>
                        <a:rPr lang="en-US" sz="1800" dirty="0">
                          <a:solidFill>
                            <a:schemeClr val="tx1">
                              <a:lumMod val="50000"/>
                            </a:schemeClr>
                          </a:solidFill>
                          <a:latin typeface="Calibri"/>
                          <a:cs typeface="Calibri"/>
                        </a:rPr>
                        <a:t>/</a:t>
                      </a:r>
                      <a:r>
                        <a:rPr lang="en-US" sz="1800" dirty="0" err="1">
                          <a:solidFill>
                            <a:schemeClr val="tx1">
                              <a:lumMod val="50000"/>
                            </a:schemeClr>
                          </a:solidFill>
                          <a:latin typeface="Calibri"/>
                          <a:cs typeface="Calibri"/>
                        </a:rPr>
                        <a:t>val</a:t>
                      </a:r>
                      <a:r>
                        <a:rPr lang="en-US" sz="1800" dirty="0">
                          <a:solidFill>
                            <a:schemeClr val="tx1">
                              <a:lumMod val="50000"/>
                            </a:schemeClr>
                          </a:solidFill>
                          <a:latin typeface="Calibri"/>
                          <a:cs typeface="Calibri"/>
                        </a:rPr>
                        <a:t> portal</a:t>
                      </a:r>
                    </a:p>
                  </a:txBody>
                  <a:tcPr>
                    <a:solidFill>
                      <a:srgbClr val="FFFFFF"/>
                    </a:solidFill>
                  </a:tcPr>
                </a:tc>
                <a:tc>
                  <a:txBody>
                    <a:bodyPr/>
                    <a:lstStyle/>
                    <a:p>
                      <a:pPr algn="l"/>
                      <a:r>
                        <a:rPr lang="en-US" sz="1800" dirty="0">
                          <a:solidFill>
                            <a:schemeClr val="tx1">
                              <a:lumMod val="50000"/>
                            </a:schemeClr>
                          </a:solidFill>
                          <a:latin typeface="Calibri"/>
                          <a:cs typeface="Calibri"/>
                        </a:rPr>
                        <a:t>X. Dong</a:t>
                      </a:r>
                    </a:p>
                  </a:txBody>
                  <a:tcPr>
                    <a:solidFill>
                      <a:srgbClr val="FFFFFF"/>
                    </a:solidFill>
                  </a:tcPr>
                </a:tc>
                <a:tc>
                  <a:txBody>
                    <a:bodyPr/>
                    <a:lstStyle/>
                    <a:p>
                      <a:pPr algn="l"/>
                      <a:r>
                        <a:rPr lang="en-US" sz="1800" dirty="0">
                          <a:solidFill>
                            <a:schemeClr val="tx1">
                              <a:lumMod val="50000"/>
                            </a:schemeClr>
                          </a:solidFill>
                          <a:latin typeface="Calibri"/>
                          <a:cs typeface="Calibri"/>
                        </a:rPr>
                        <a:t>WGCV-39</a:t>
                      </a:r>
                    </a:p>
                  </a:txBody>
                  <a:tcPr>
                    <a:solidFill>
                      <a:srgbClr val="FFFFFF"/>
                    </a:solidFill>
                  </a:tcPr>
                </a:tc>
                <a:tc>
                  <a:txBody>
                    <a:bodyPr/>
                    <a:lstStyle/>
                    <a:p>
                      <a:pPr algn="l"/>
                      <a:r>
                        <a:rPr lang="en-US" sz="1800" dirty="0">
                          <a:solidFill>
                            <a:schemeClr val="tx1">
                              <a:lumMod val="50000"/>
                            </a:schemeClr>
                          </a:solidFill>
                          <a:latin typeface="Calibri"/>
                          <a:cs typeface="Calibri"/>
                        </a:rPr>
                        <a:t>Pending completion of WGCV-42-04</a:t>
                      </a:r>
                    </a:p>
                  </a:txBody>
                  <a:tcPr>
                    <a:solidFill>
                      <a:schemeClr val="accent1">
                        <a:lumMod val="40000"/>
                        <a:lumOff val="60000"/>
                      </a:schemeClr>
                    </a:solidFill>
                  </a:tcPr>
                </a:tc>
                <a:extLst>
                  <a:ext uri="{0D108BD9-81ED-4DB2-BD59-A6C34878D82A}">
                    <a16:rowId xmlns:a16="http://schemas.microsoft.com/office/drawing/2014/main" val="2451175180"/>
                  </a:ext>
                </a:extLst>
              </a:tr>
            </a:tbl>
          </a:graphicData>
        </a:graphic>
      </p:graphicFrame>
    </p:spTree>
    <p:extLst>
      <p:ext uri="{BB962C8B-B14F-4D97-AF65-F5344CB8AC3E}">
        <p14:creationId xmlns:p14="http://schemas.microsoft.com/office/powerpoint/2010/main" val="26389949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WGCV-39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4287831403"/>
              </p:ext>
            </p:extLst>
          </p:nvPr>
        </p:nvGraphicFramePr>
        <p:xfrm>
          <a:off x="76200" y="1915160"/>
          <a:ext cx="8915400" cy="338836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733800">
                  <a:extLst>
                    <a:ext uri="{9D8B030D-6E8A-4147-A177-3AD203B41FA5}">
                      <a16:colId xmlns:a16="http://schemas.microsoft.com/office/drawing/2014/main" val="1953011306"/>
                    </a:ext>
                  </a:extLst>
                </a:gridCol>
                <a:gridCol w="1295400">
                  <a:extLst>
                    <a:ext uri="{9D8B030D-6E8A-4147-A177-3AD203B41FA5}">
                      <a16:colId xmlns:a16="http://schemas.microsoft.com/office/drawing/2014/main" val="2522264341"/>
                    </a:ext>
                  </a:extLst>
                </a:gridCol>
                <a:gridCol w="1600200">
                  <a:extLst>
                    <a:ext uri="{9D8B030D-6E8A-4147-A177-3AD203B41FA5}">
                      <a16:colId xmlns:a16="http://schemas.microsoft.com/office/drawing/2014/main" val="382822835"/>
                    </a:ext>
                  </a:extLst>
                </a:gridCol>
                <a:gridCol w="12954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algn="l"/>
                      <a:r>
                        <a:rPr lang="en-US" sz="1800" dirty="0">
                          <a:solidFill>
                            <a:schemeClr val="tx1">
                              <a:lumMod val="50000"/>
                            </a:schemeClr>
                          </a:solidFill>
                          <a:latin typeface="Calibri"/>
                          <a:cs typeface="Calibri"/>
                        </a:rPr>
                        <a:t>WGCV-39-02</a:t>
                      </a:r>
                    </a:p>
                  </a:txBody>
                  <a:tcPr>
                    <a:solidFill>
                      <a:srgbClr val="FFFFFF"/>
                    </a:solidFill>
                  </a:tcPr>
                </a:tc>
                <a:tc>
                  <a:txBody>
                    <a:bodyPr/>
                    <a:lstStyle/>
                    <a:p>
                      <a:pPr algn="l"/>
                      <a:r>
                        <a:rPr lang="en-US" sz="1800" dirty="0">
                          <a:solidFill>
                            <a:schemeClr val="tx1">
                              <a:lumMod val="50000"/>
                            </a:schemeClr>
                          </a:solidFill>
                          <a:latin typeface="Calibri"/>
                          <a:cs typeface="Calibri"/>
                        </a:rPr>
                        <a:t>Propose methodology for updating </a:t>
                      </a:r>
                      <a:r>
                        <a:rPr lang="en-US" sz="1800" dirty="0" err="1">
                          <a:solidFill>
                            <a:schemeClr val="tx1">
                              <a:lumMod val="50000"/>
                            </a:schemeClr>
                          </a:solidFill>
                          <a:latin typeface="Calibri"/>
                          <a:cs typeface="Calibri"/>
                        </a:rPr>
                        <a:t>LandNet</a:t>
                      </a:r>
                      <a:r>
                        <a:rPr lang="en-US" sz="1800" dirty="0">
                          <a:solidFill>
                            <a:schemeClr val="tx1">
                              <a:lumMod val="50000"/>
                            </a:schemeClr>
                          </a:solidFill>
                          <a:latin typeface="Calibri"/>
                          <a:cs typeface="Calibri"/>
                        </a:rPr>
                        <a:t> list of approved test sites (both removal of non-active sites and inclusion of new sites) </a:t>
                      </a:r>
                    </a:p>
                  </a:txBody>
                  <a:tcPr>
                    <a:solidFill>
                      <a:srgbClr val="FFFFFF"/>
                    </a:solidFill>
                  </a:tcPr>
                </a:tc>
                <a:tc>
                  <a:txBody>
                    <a:bodyPr/>
                    <a:lstStyle/>
                    <a:p>
                      <a:pPr algn="l"/>
                      <a:r>
                        <a:rPr lang="en-US" sz="1800" dirty="0" err="1">
                          <a:solidFill>
                            <a:schemeClr val="tx1">
                              <a:lumMod val="50000"/>
                            </a:schemeClr>
                          </a:solidFill>
                          <a:latin typeface="Calibri"/>
                          <a:cs typeface="Calibri"/>
                        </a:rPr>
                        <a:t>Thome</a:t>
                      </a:r>
                      <a:endParaRPr lang="en-US" sz="1800" dirty="0">
                        <a:solidFill>
                          <a:schemeClr val="tx1">
                            <a:lumMod val="50000"/>
                          </a:schemeClr>
                        </a:solidFill>
                        <a:latin typeface="Calibri"/>
                        <a:cs typeface="Calibri"/>
                      </a:endParaRPr>
                    </a:p>
                  </a:txBody>
                  <a:tcPr>
                    <a:solidFill>
                      <a:srgbClr val="FFFFFF"/>
                    </a:solidFill>
                  </a:tcPr>
                </a:tc>
                <a:tc>
                  <a:txBody>
                    <a:bodyPr/>
                    <a:lstStyle/>
                    <a:p>
                      <a:pPr algn="l"/>
                      <a:r>
                        <a:rPr lang="en-US" sz="1800" dirty="0">
                          <a:solidFill>
                            <a:schemeClr val="tx1">
                              <a:lumMod val="50000"/>
                            </a:schemeClr>
                          </a:solidFill>
                          <a:latin typeface="Calibri"/>
                          <a:cs typeface="Calibri"/>
                        </a:rPr>
                        <a:t>IVOS-28</a:t>
                      </a:r>
                    </a:p>
                  </a:txBody>
                  <a:tcPr>
                    <a:solidFill>
                      <a:srgbClr val="FFFFFF"/>
                    </a:solidFill>
                  </a:tcPr>
                </a:tc>
                <a:tc>
                  <a:txBody>
                    <a:bodyPr/>
                    <a:lstStyle/>
                    <a:p>
                      <a:pPr algn="l"/>
                      <a:r>
                        <a:rPr lang="en-US" sz="1800" dirty="0">
                          <a:solidFill>
                            <a:schemeClr val="tx1">
                              <a:lumMod val="50000"/>
                            </a:schemeClr>
                          </a:solidFill>
                          <a:latin typeface="Calibri"/>
                          <a:cs typeface="Calibri"/>
                        </a:rPr>
                        <a:t>Pending until end of WGCV-42</a:t>
                      </a:r>
                    </a:p>
                  </a:txBody>
                  <a:tcPr>
                    <a:solidFill>
                      <a:schemeClr val="accent1">
                        <a:lumMod val="40000"/>
                        <a:lumOff val="60000"/>
                      </a:schemeClr>
                    </a:solidFill>
                  </a:tcPr>
                </a:tc>
                <a:extLst>
                  <a:ext uri="{0D108BD9-81ED-4DB2-BD59-A6C34878D82A}">
                    <a16:rowId xmlns:a16="http://schemas.microsoft.com/office/drawing/2014/main" val="4133188159"/>
                  </a:ext>
                </a:extLst>
              </a:tr>
              <a:tr h="370840">
                <a:tc>
                  <a:txBody>
                    <a:bodyPr/>
                    <a:lstStyle/>
                    <a:p>
                      <a:pPr algn="l"/>
                      <a:r>
                        <a:rPr lang="en-US" sz="1800" dirty="0">
                          <a:solidFill>
                            <a:schemeClr val="tx1">
                              <a:lumMod val="50000"/>
                            </a:schemeClr>
                          </a:solidFill>
                          <a:latin typeface="Calibri"/>
                          <a:cs typeface="Calibri"/>
                        </a:rPr>
                        <a:t>WGCV-39-03</a:t>
                      </a:r>
                    </a:p>
                  </a:txBody>
                  <a:tcPr>
                    <a:solidFill>
                      <a:srgbClr val="FFFFFF"/>
                    </a:solidFill>
                  </a:tcPr>
                </a:tc>
                <a:tc>
                  <a:txBody>
                    <a:bodyPr/>
                    <a:lstStyle/>
                    <a:p>
                      <a:pPr algn="l"/>
                      <a:r>
                        <a:rPr lang="en-US" sz="1800" dirty="0">
                          <a:solidFill>
                            <a:schemeClr val="tx1">
                              <a:lumMod val="50000"/>
                            </a:schemeClr>
                          </a:solidFill>
                          <a:latin typeface="Calibri"/>
                          <a:cs typeface="Calibri"/>
                        </a:rPr>
                        <a:t>Present proposed method for </a:t>
                      </a:r>
                      <a:r>
                        <a:rPr lang="en-US" sz="1800" dirty="0" err="1">
                          <a:solidFill>
                            <a:schemeClr val="tx1">
                              <a:lumMod val="50000"/>
                            </a:schemeClr>
                          </a:solidFill>
                          <a:latin typeface="Calibri"/>
                          <a:cs typeface="Calibri"/>
                        </a:rPr>
                        <a:t>LandNet</a:t>
                      </a:r>
                      <a:r>
                        <a:rPr lang="en-US" sz="1800" dirty="0">
                          <a:solidFill>
                            <a:schemeClr val="tx1">
                              <a:lumMod val="50000"/>
                            </a:schemeClr>
                          </a:solidFill>
                          <a:latin typeface="Calibri"/>
                          <a:cs typeface="Calibri"/>
                        </a:rPr>
                        <a:t> site update to WGCV plenary </a:t>
                      </a:r>
                    </a:p>
                  </a:txBody>
                  <a:tcPr>
                    <a:solidFill>
                      <a:srgbClr val="FFFFFF"/>
                    </a:solidFill>
                  </a:tcPr>
                </a:tc>
                <a:tc>
                  <a:txBody>
                    <a:bodyPr/>
                    <a:lstStyle/>
                    <a:p>
                      <a:pPr algn="l"/>
                      <a:r>
                        <a:rPr lang="en-US" sz="1800" dirty="0">
                          <a:solidFill>
                            <a:schemeClr val="tx1">
                              <a:lumMod val="50000"/>
                            </a:schemeClr>
                          </a:solidFill>
                          <a:latin typeface="Calibri"/>
                          <a:cs typeface="Calibri"/>
                        </a:rPr>
                        <a:t>Fox</a:t>
                      </a:r>
                    </a:p>
                  </a:txBody>
                  <a:tcPr>
                    <a:solidFill>
                      <a:srgbClr val="FFFFFF"/>
                    </a:solidFill>
                  </a:tcPr>
                </a:tc>
                <a:tc>
                  <a:txBody>
                    <a:bodyPr/>
                    <a:lstStyle/>
                    <a:p>
                      <a:pPr algn="l"/>
                      <a:r>
                        <a:rPr lang="en-US" sz="1800" dirty="0">
                          <a:solidFill>
                            <a:schemeClr val="tx1">
                              <a:lumMod val="50000"/>
                            </a:schemeClr>
                          </a:solidFill>
                          <a:latin typeface="Calibri"/>
                          <a:cs typeface="Calibri"/>
                        </a:rPr>
                        <a:t>WGCV 40</a:t>
                      </a:r>
                    </a:p>
                  </a:txBody>
                  <a:tcPr>
                    <a:solidFill>
                      <a:srgbClr val="FFFFFF"/>
                    </a:solidFill>
                  </a:tcPr>
                </a:tc>
                <a:tc>
                  <a:txBody>
                    <a:bodyPr/>
                    <a:lstStyle/>
                    <a:p>
                      <a:pPr algn="l"/>
                      <a:r>
                        <a:rPr lang="en-US" sz="1800" dirty="0">
                          <a:solidFill>
                            <a:schemeClr val="tx1">
                              <a:lumMod val="50000"/>
                            </a:schemeClr>
                          </a:solidFill>
                          <a:latin typeface="Calibri"/>
                          <a:cs typeface="Calibri"/>
                        </a:rPr>
                        <a:t>Pending until end of WGCV-42</a:t>
                      </a:r>
                    </a:p>
                  </a:txBody>
                  <a:tcPr>
                    <a:solidFill>
                      <a:schemeClr val="accent1">
                        <a:lumMod val="40000"/>
                        <a:lumOff val="60000"/>
                      </a:schemeClr>
                    </a:solidFill>
                  </a:tcPr>
                </a:tc>
                <a:extLst>
                  <a:ext uri="{0D108BD9-81ED-4DB2-BD59-A6C34878D82A}">
                    <a16:rowId xmlns:a16="http://schemas.microsoft.com/office/drawing/2014/main" val="2451175180"/>
                  </a:ext>
                </a:extLst>
              </a:tr>
              <a:tr h="370840">
                <a:tc>
                  <a:txBody>
                    <a:bodyPr/>
                    <a:lstStyle/>
                    <a:p>
                      <a:pPr algn="l"/>
                      <a:r>
                        <a:rPr lang="en-US" sz="1800" dirty="0">
                          <a:solidFill>
                            <a:schemeClr val="tx1">
                              <a:lumMod val="50000"/>
                            </a:schemeClr>
                          </a:solidFill>
                          <a:latin typeface="Calibri"/>
                          <a:cs typeface="Calibri"/>
                        </a:rPr>
                        <a:t>WGCV-39-04</a:t>
                      </a:r>
                    </a:p>
                  </a:txBody>
                  <a:tcPr>
                    <a:solidFill>
                      <a:srgbClr val="FFFFFF"/>
                    </a:solidFill>
                  </a:tcPr>
                </a:tc>
                <a:tc>
                  <a:txBody>
                    <a:bodyPr/>
                    <a:lstStyle/>
                    <a:p>
                      <a:pPr algn="l"/>
                      <a:r>
                        <a:rPr lang="en-US" sz="1800" dirty="0">
                          <a:solidFill>
                            <a:schemeClr val="tx1">
                              <a:lumMod val="50000"/>
                            </a:schemeClr>
                          </a:solidFill>
                          <a:latin typeface="Calibri"/>
                          <a:cs typeface="Calibri"/>
                        </a:rPr>
                        <a:t>Provide updated information regarding </a:t>
                      </a:r>
                      <a:r>
                        <a:rPr lang="en-US" sz="1800" dirty="0" err="1">
                          <a:solidFill>
                            <a:schemeClr val="tx1">
                              <a:lumMod val="50000"/>
                            </a:schemeClr>
                          </a:solidFill>
                          <a:latin typeface="Calibri"/>
                          <a:cs typeface="Calibri"/>
                        </a:rPr>
                        <a:t>LandNet</a:t>
                      </a:r>
                      <a:r>
                        <a:rPr lang="en-US" sz="1800" dirty="0">
                          <a:solidFill>
                            <a:schemeClr val="tx1">
                              <a:lumMod val="50000"/>
                            </a:schemeClr>
                          </a:solidFill>
                          <a:latin typeface="Calibri"/>
                          <a:cs typeface="Calibri"/>
                        </a:rPr>
                        <a:t> to the Cal/Val portal </a:t>
                      </a:r>
                    </a:p>
                  </a:txBody>
                  <a:tcPr>
                    <a:solidFill>
                      <a:srgbClr val="FFFFFF"/>
                    </a:solidFill>
                  </a:tcPr>
                </a:tc>
                <a:tc>
                  <a:txBody>
                    <a:bodyPr/>
                    <a:lstStyle/>
                    <a:p>
                      <a:pPr algn="l"/>
                      <a:r>
                        <a:rPr lang="en-US" sz="1800" dirty="0" err="1">
                          <a:solidFill>
                            <a:schemeClr val="tx1">
                              <a:lumMod val="50000"/>
                            </a:schemeClr>
                          </a:solidFill>
                          <a:latin typeface="Calibri"/>
                          <a:cs typeface="Calibri"/>
                        </a:rPr>
                        <a:t>Thome</a:t>
                      </a:r>
                      <a:endParaRPr lang="en-US" sz="1800" dirty="0">
                        <a:solidFill>
                          <a:schemeClr val="tx1">
                            <a:lumMod val="50000"/>
                          </a:schemeClr>
                        </a:solidFill>
                        <a:latin typeface="Calibri"/>
                        <a:cs typeface="Calibri"/>
                      </a:endParaRPr>
                    </a:p>
                  </a:txBody>
                  <a:tcPr>
                    <a:solidFill>
                      <a:srgbClr val="FFFFFF"/>
                    </a:solidFill>
                  </a:tcPr>
                </a:tc>
                <a:tc>
                  <a:txBody>
                    <a:bodyPr/>
                    <a:lstStyle/>
                    <a:p>
                      <a:pPr algn="l"/>
                      <a:r>
                        <a:rPr lang="en-US" sz="1800" dirty="0">
                          <a:solidFill>
                            <a:schemeClr val="tx1">
                              <a:lumMod val="50000"/>
                            </a:schemeClr>
                          </a:solidFill>
                          <a:latin typeface="Calibri"/>
                          <a:cs typeface="Calibri"/>
                        </a:rPr>
                        <a:t>WGCV 40+ 1 week</a:t>
                      </a:r>
                    </a:p>
                  </a:txBody>
                  <a:tcPr>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chemeClr val="accent1">
                        <a:lumMod val="40000"/>
                        <a:lumOff val="60000"/>
                      </a:schemeClr>
                    </a:solidFill>
                  </a:tcPr>
                </a:tc>
                <a:extLst>
                  <a:ext uri="{0D108BD9-81ED-4DB2-BD59-A6C34878D82A}">
                    <a16:rowId xmlns:a16="http://schemas.microsoft.com/office/drawing/2014/main" val="880064204"/>
                  </a:ext>
                </a:extLst>
              </a:tr>
            </a:tbl>
          </a:graphicData>
        </a:graphic>
      </p:graphicFrame>
    </p:spTree>
    <p:extLst>
      <p:ext uri="{BB962C8B-B14F-4D97-AF65-F5344CB8AC3E}">
        <p14:creationId xmlns:p14="http://schemas.microsoft.com/office/powerpoint/2010/main" val="223498753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l="20173" t="30734" r="26734" b="21292"/>
          <a:stretch>
            <a:fillRect/>
          </a:stretch>
        </p:blipFill>
        <p:spPr bwMode="auto">
          <a:xfrm>
            <a:off x="76200" y="3434080"/>
            <a:ext cx="5855017" cy="3369310"/>
          </a:xfrm>
          <a:prstGeom prst="rect">
            <a:avLst/>
          </a:prstGeom>
          <a:noFill/>
          <a:ln w="9525">
            <a:noFill/>
            <a:miter lim="800000"/>
            <a:headEnd/>
            <a:tailEnd/>
          </a:ln>
        </p:spPr>
      </p:pic>
      <p:sp>
        <p:nvSpPr>
          <p:cNvPr id="2" name="Content Placeholder 1"/>
          <p:cNvSpPr>
            <a:spLocks noGrp="1"/>
          </p:cNvSpPr>
          <p:nvPr>
            <p:ph sz="half" idx="1"/>
          </p:nvPr>
        </p:nvSpPr>
        <p:spPr/>
        <p:txBody>
          <a:bodyPr/>
          <a:lstStyle/>
          <a:p>
            <a:r>
              <a:rPr lang="en-US" dirty="0"/>
              <a:t>WGCV-39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845874489"/>
              </p:ext>
            </p:extLst>
          </p:nvPr>
        </p:nvGraphicFramePr>
        <p:xfrm>
          <a:off x="76200" y="1524000"/>
          <a:ext cx="8915400" cy="19100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733800">
                  <a:extLst>
                    <a:ext uri="{9D8B030D-6E8A-4147-A177-3AD203B41FA5}">
                      <a16:colId xmlns:a16="http://schemas.microsoft.com/office/drawing/2014/main" val="1953011306"/>
                    </a:ext>
                  </a:extLst>
                </a:gridCol>
                <a:gridCol w="1295400">
                  <a:extLst>
                    <a:ext uri="{9D8B030D-6E8A-4147-A177-3AD203B41FA5}">
                      <a16:colId xmlns:a16="http://schemas.microsoft.com/office/drawing/2014/main" val="2522264341"/>
                    </a:ext>
                  </a:extLst>
                </a:gridCol>
                <a:gridCol w="1600200">
                  <a:extLst>
                    <a:ext uri="{9D8B030D-6E8A-4147-A177-3AD203B41FA5}">
                      <a16:colId xmlns:a16="http://schemas.microsoft.com/office/drawing/2014/main" val="382822835"/>
                    </a:ext>
                  </a:extLst>
                </a:gridCol>
                <a:gridCol w="12954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WGCV-39-08</a:t>
                      </a:r>
                    </a:p>
                  </a:txBody>
                  <a:tcPr>
                    <a:solidFill>
                      <a:srgbClr val="FFFFFF"/>
                    </a:solidFill>
                  </a:tcPr>
                </a:tc>
                <a:tc>
                  <a:txBody>
                    <a:bodyPr/>
                    <a:lstStyle/>
                    <a:p>
                      <a:pPr algn="l"/>
                      <a:r>
                        <a:rPr lang="en-US" sz="1800" dirty="0">
                          <a:solidFill>
                            <a:schemeClr val="tx1">
                              <a:lumMod val="50000"/>
                            </a:schemeClr>
                          </a:solidFill>
                          <a:latin typeface="Calibri"/>
                          <a:cs typeface="Calibri"/>
                        </a:rPr>
                        <a:t>Draft GSICS/WGCV collaborations based on WGCV-39 Sub-Group presentations provided to GSICS, WGCV, and Sub-Group chairs for</a:t>
                      </a:r>
                    </a:p>
                    <a:p>
                      <a:pPr algn="l"/>
                      <a:r>
                        <a:rPr lang="en-US" sz="1800" dirty="0">
                          <a:solidFill>
                            <a:schemeClr val="tx1">
                              <a:lumMod val="50000"/>
                            </a:schemeClr>
                          </a:solidFill>
                          <a:latin typeface="Calibri"/>
                          <a:cs typeface="Calibri"/>
                        </a:rPr>
                        <a:t>comments</a:t>
                      </a:r>
                    </a:p>
                  </a:txBody>
                  <a:tcPr>
                    <a:solidFill>
                      <a:srgbClr val="FFFFFF"/>
                    </a:solidFill>
                  </a:tcPr>
                </a:tc>
                <a:tc>
                  <a:txBody>
                    <a:bodyPr/>
                    <a:lstStyle/>
                    <a:p>
                      <a:pPr algn="l"/>
                      <a:r>
                        <a:rPr lang="en-US" sz="1800" dirty="0">
                          <a:solidFill>
                            <a:schemeClr val="tx1">
                              <a:lumMod val="50000"/>
                            </a:schemeClr>
                          </a:solidFill>
                          <a:latin typeface="Calibri"/>
                          <a:cs typeface="Calibri"/>
                        </a:rPr>
                        <a:t>Vice Chair / Chair</a:t>
                      </a:r>
                    </a:p>
                  </a:txBody>
                  <a:tcPr>
                    <a:solidFill>
                      <a:srgbClr val="FFFFFF"/>
                    </a:solidFill>
                  </a:tcPr>
                </a:tc>
                <a:tc>
                  <a:txBody>
                    <a:bodyPr/>
                    <a:lstStyle/>
                    <a:p>
                      <a:pPr algn="l"/>
                      <a:r>
                        <a:rPr lang="en-US" sz="1800" dirty="0">
                          <a:solidFill>
                            <a:schemeClr val="tx1">
                              <a:lumMod val="50000"/>
                            </a:schemeClr>
                          </a:solidFill>
                          <a:latin typeface="Calibri"/>
                          <a:cs typeface="Calibri"/>
                        </a:rPr>
                        <a:t>July 31, 2015</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Open</a:t>
                      </a:r>
                    </a:p>
                    <a:p>
                      <a:pPr algn="l"/>
                      <a:endParaRPr lang="en-US" sz="1800" dirty="0">
                        <a:solidFill>
                          <a:schemeClr val="tx1">
                            <a:lumMod val="50000"/>
                          </a:schemeClr>
                        </a:solidFill>
                        <a:latin typeface="Calibri"/>
                        <a:cs typeface="Calibri"/>
                      </a:endParaRPr>
                    </a:p>
                  </a:txBody>
                  <a:tcPr>
                    <a:solidFill>
                      <a:srgbClr val="FFFF00"/>
                    </a:solidFill>
                  </a:tcPr>
                </a:tc>
                <a:extLst>
                  <a:ext uri="{0D108BD9-81ED-4DB2-BD59-A6C34878D82A}">
                    <a16:rowId xmlns:a16="http://schemas.microsoft.com/office/drawing/2014/main" val="2703372732"/>
                  </a:ext>
                </a:extLst>
              </a:tr>
            </a:tbl>
          </a:graphicData>
        </a:graphic>
      </p:graphicFrame>
      <p:sp>
        <p:nvSpPr>
          <p:cNvPr id="3" name="TextBox 2"/>
          <p:cNvSpPr txBox="1"/>
          <p:nvPr/>
        </p:nvSpPr>
        <p:spPr>
          <a:xfrm>
            <a:off x="5931217" y="4343400"/>
            <a:ext cx="3060383" cy="1200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2569"/>
                </a:solidFill>
                <a:effectLst/>
                <a:uFillTx/>
              </a:rPr>
              <a:t>A. Von Bargen has provided</a:t>
            </a:r>
          </a:p>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2569"/>
                </a:solidFill>
                <a:effectLst/>
                <a:uFillTx/>
              </a:rPr>
              <a:t> a proposed linkage to be </a:t>
            </a:r>
          </a:p>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2569"/>
                </a:solidFill>
                <a:effectLst/>
                <a:uFillTx/>
              </a:rPr>
              <a:t>forwarded to GSICS and </a:t>
            </a:r>
          </a:p>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2569"/>
                </a:solidFill>
                <a:effectLst/>
                <a:uFillTx/>
              </a:rPr>
              <a:t>WGCV members by </a:t>
            </a:r>
            <a:r>
              <a:rPr kumimoji="0" lang="en-US" sz="1800" b="0" i="0" u="none" strike="noStrike" cap="none" spc="0" normalizeH="0" baseline="0" dirty="0" err="1">
                <a:ln>
                  <a:noFill/>
                </a:ln>
                <a:solidFill>
                  <a:srgbClr val="002569"/>
                </a:solidFill>
                <a:effectLst/>
                <a:uFillTx/>
              </a:rPr>
              <a:t>Thome</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81901475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WGCV-39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1663847143"/>
              </p:ext>
            </p:extLst>
          </p:nvPr>
        </p:nvGraphicFramePr>
        <p:xfrm>
          <a:off x="76200" y="1600200"/>
          <a:ext cx="8915400" cy="45770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581400">
                  <a:extLst>
                    <a:ext uri="{9D8B030D-6E8A-4147-A177-3AD203B41FA5}">
                      <a16:colId xmlns:a16="http://schemas.microsoft.com/office/drawing/2014/main" val="1953011306"/>
                    </a:ext>
                  </a:extLst>
                </a:gridCol>
                <a:gridCol w="1447800">
                  <a:extLst>
                    <a:ext uri="{9D8B030D-6E8A-4147-A177-3AD203B41FA5}">
                      <a16:colId xmlns:a16="http://schemas.microsoft.com/office/drawing/2014/main" val="2522264341"/>
                    </a:ext>
                  </a:extLst>
                </a:gridCol>
                <a:gridCol w="1447800">
                  <a:extLst>
                    <a:ext uri="{9D8B030D-6E8A-4147-A177-3AD203B41FA5}">
                      <a16:colId xmlns:a16="http://schemas.microsoft.com/office/drawing/2014/main" val="382822835"/>
                    </a:ext>
                  </a:extLst>
                </a:gridCol>
                <a:gridCol w="14478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algn="l"/>
                      <a:r>
                        <a:rPr lang="en-US" sz="1800" dirty="0">
                          <a:solidFill>
                            <a:schemeClr val="tx1">
                              <a:lumMod val="50000"/>
                            </a:schemeClr>
                          </a:solidFill>
                          <a:latin typeface="Calibri"/>
                          <a:cs typeface="Calibri"/>
                        </a:rPr>
                        <a:t>WGCV-39-17</a:t>
                      </a:r>
                    </a:p>
                  </a:txBody>
                  <a:tcPr>
                    <a:solidFill>
                      <a:srgbClr val="FFFFFF"/>
                    </a:solidFill>
                  </a:tcPr>
                </a:tc>
                <a:tc>
                  <a:txBody>
                    <a:bodyPr/>
                    <a:lstStyle/>
                    <a:p>
                      <a:pPr algn="l"/>
                      <a:r>
                        <a:rPr lang="en-US" sz="1800" dirty="0">
                          <a:solidFill>
                            <a:schemeClr val="tx1">
                              <a:lumMod val="50000"/>
                            </a:schemeClr>
                          </a:solidFill>
                          <a:latin typeface="Calibri"/>
                          <a:cs typeface="Calibri"/>
                        </a:rPr>
                        <a:t>Cloud Masking Task work plan including objectives; schedule; and deliverables</a:t>
                      </a:r>
                    </a:p>
                  </a:txBody>
                  <a:tcPr>
                    <a:solidFill>
                      <a:srgbClr val="FFFFFF"/>
                    </a:solidFill>
                  </a:tcPr>
                </a:tc>
                <a:tc>
                  <a:txBody>
                    <a:bodyPr/>
                    <a:lstStyle/>
                    <a:p>
                      <a:pPr algn="l"/>
                      <a:r>
                        <a:rPr lang="en-US" sz="1800" dirty="0" err="1">
                          <a:solidFill>
                            <a:schemeClr val="tx1">
                              <a:lumMod val="50000"/>
                            </a:schemeClr>
                          </a:solidFill>
                          <a:latin typeface="Calibri"/>
                          <a:cs typeface="Calibri"/>
                        </a:rPr>
                        <a:t>Bojkov</a:t>
                      </a:r>
                      <a:r>
                        <a:rPr lang="en-US" sz="1800" dirty="0">
                          <a:solidFill>
                            <a:schemeClr val="tx1">
                              <a:lumMod val="50000"/>
                            </a:schemeClr>
                          </a:solidFill>
                          <a:latin typeface="Calibri"/>
                          <a:cs typeface="Calibri"/>
                        </a:rPr>
                        <a:t> (EUMETSAT)</a:t>
                      </a: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567285988"/>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WGCV-39-18</a:t>
                      </a:r>
                    </a:p>
                  </a:txBody>
                  <a:tcPr>
                    <a:solidFill>
                      <a:srgbClr val="FFFFFF"/>
                    </a:solidFill>
                  </a:tcPr>
                </a:tc>
                <a:tc>
                  <a:txBody>
                    <a:bodyPr/>
                    <a:lstStyle/>
                    <a:p>
                      <a:pPr algn="l"/>
                      <a:r>
                        <a:rPr lang="en-US" sz="1800" dirty="0">
                          <a:solidFill>
                            <a:schemeClr val="tx1">
                              <a:lumMod val="50000"/>
                            </a:schemeClr>
                          </a:solidFill>
                          <a:latin typeface="Calibri"/>
                          <a:cs typeface="Calibri"/>
                        </a:rPr>
                        <a:t>Global DEM Task work plan including objectives; schedule; and deliverables</a:t>
                      </a:r>
                    </a:p>
                  </a:txBody>
                  <a:tcPr>
                    <a:solidFill>
                      <a:srgbClr val="FFFFFF"/>
                    </a:solidFill>
                  </a:tcPr>
                </a:tc>
                <a:tc>
                  <a:txBody>
                    <a:bodyPr/>
                    <a:lstStyle/>
                    <a:p>
                      <a:pPr algn="l"/>
                      <a:r>
                        <a:rPr lang="en-US" sz="1800" dirty="0">
                          <a:solidFill>
                            <a:schemeClr val="tx1">
                              <a:lumMod val="50000"/>
                            </a:schemeClr>
                          </a:solidFill>
                          <a:latin typeface="Calibri"/>
                          <a:cs typeface="Calibri"/>
                        </a:rPr>
                        <a:t>Muller (UCL)</a:t>
                      </a: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Open</a:t>
                      </a:r>
                    </a:p>
                    <a:p>
                      <a:pPr algn="l"/>
                      <a:endParaRPr lang="en-US" sz="1800" dirty="0">
                        <a:solidFill>
                          <a:schemeClr val="tx1">
                            <a:lumMod val="50000"/>
                          </a:schemeClr>
                        </a:solidFill>
                        <a:latin typeface="Calibri"/>
                        <a:cs typeface="Calibri"/>
                      </a:endParaRPr>
                    </a:p>
                  </a:txBody>
                  <a:tcPr>
                    <a:solidFill>
                      <a:srgbClr val="FFFF00"/>
                    </a:solidFill>
                  </a:tcPr>
                </a:tc>
                <a:extLst>
                  <a:ext uri="{0D108BD9-81ED-4DB2-BD59-A6C34878D82A}">
                    <a16:rowId xmlns:a16="http://schemas.microsoft.com/office/drawing/2014/main" val="2703372732"/>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WGCV-39-19</a:t>
                      </a:r>
                    </a:p>
                  </a:txBody>
                  <a:tcPr>
                    <a:solidFill>
                      <a:srgbClr val="FFFFFF"/>
                    </a:solidFill>
                  </a:tcPr>
                </a:tc>
                <a:tc>
                  <a:txBody>
                    <a:bodyPr/>
                    <a:lstStyle/>
                    <a:p>
                      <a:pPr algn="l"/>
                      <a:r>
                        <a:rPr lang="en-US" sz="1800" dirty="0">
                          <a:solidFill>
                            <a:schemeClr val="tx1">
                              <a:lumMod val="50000"/>
                            </a:schemeClr>
                          </a:solidFill>
                          <a:latin typeface="Calibri"/>
                          <a:cs typeface="Calibri"/>
                        </a:rPr>
                        <a:t>Add cross-reference on the WGCV web page to GMTED2010 for coarse resolution sensor geometric and radiometric calibration</a:t>
                      </a:r>
                    </a:p>
                  </a:txBody>
                  <a:tcPr>
                    <a:solidFill>
                      <a:srgbClr val="FFFFFF"/>
                    </a:solidFill>
                  </a:tcPr>
                </a:tc>
                <a:tc>
                  <a:txBody>
                    <a:bodyPr/>
                    <a:lstStyle/>
                    <a:p>
                      <a:pPr algn="l"/>
                      <a:r>
                        <a:rPr lang="en-US" sz="1800" dirty="0">
                          <a:solidFill>
                            <a:schemeClr val="tx1">
                              <a:lumMod val="50000"/>
                            </a:schemeClr>
                          </a:solidFill>
                          <a:latin typeface="Calibri"/>
                          <a:cs typeface="Calibri"/>
                        </a:rPr>
                        <a:t>Muller (UCL)</a:t>
                      </a:r>
                    </a:p>
                    <a:p>
                      <a:pPr algn="l"/>
                      <a:r>
                        <a:rPr lang="en-US" sz="1800" dirty="0" err="1">
                          <a:solidFill>
                            <a:schemeClr val="tx1">
                              <a:lumMod val="50000"/>
                            </a:schemeClr>
                          </a:solidFill>
                          <a:latin typeface="Calibri"/>
                          <a:cs typeface="Calibri"/>
                        </a:rPr>
                        <a:t>Burini</a:t>
                      </a:r>
                      <a:r>
                        <a:rPr lang="en-US" sz="1800" dirty="0">
                          <a:solidFill>
                            <a:schemeClr val="tx1">
                              <a:lumMod val="50000"/>
                            </a:schemeClr>
                          </a:solidFill>
                          <a:latin typeface="Calibri"/>
                          <a:cs typeface="Calibri"/>
                        </a:rPr>
                        <a:t>/</a:t>
                      </a:r>
                      <a:r>
                        <a:rPr lang="en-US" sz="1800" dirty="0" err="1">
                          <a:solidFill>
                            <a:schemeClr val="tx1">
                              <a:lumMod val="50000"/>
                            </a:schemeClr>
                          </a:solidFill>
                          <a:latin typeface="Calibri"/>
                          <a:cs typeface="Calibri"/>
                        </a:rPr>
                        <a:t>Bojkov</a:t>
                      </a:r>
                      <a:r>
                        <a:rPr lang="en-US" sz="1800" dirty="0">
                          <a:solidFill>
                            <a:schemeClr val="tx1">
                              <a:lumMod val="50000"/>
                            </a:schemeClr>
                          </a:solidFill>
                          <a:latin typeface="Calibri"/>
                          <a:cs typeface="Calibri"/>
                        </a:rPr>
                        <a:t> (ESA)</a:t>
                      </a: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199280994"/>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WGCV-39-23</a:t>
                      </a:r>
                    </a:p>
                  </a:txBody>
                  <a:tcPr>
                    <a:solidFill>
                      <a:srgbClr val="FFFFFF"/>
                    </a:solidFill>
                  </a:tcPr>
                </a:tc>
                <a:tc>
                  <a:txBody>
                    <a:bodyPr/>
                    <a:lstStyle/>
                    <a:p>
                      <a:pPr algn="l"/>
                      <a:r>
                        <a:rPr lang="en-US" sz="1800" dirty="0">
                          <a:solidFill>
                            <a:schemeClr val="tx1">
                              <a:lumMod val="50000"/>
                            </a:schemeClr>
                          </a:solidFill>
                          <a:latin typeface="Calibri"/>
                          <a:cs typeface="Calibri"/>
                        </a:rPr>
                        <a:t>Formulate a draft concept for the use of the Cal/Val portal and CEOS web site by WGCV</a:t>
                      </a:r>
                    </a:p>
                  </a:txBody>
                  <a:tcPr>
                    <a:solidFill>
                      <a:srgbClr val="FFFFFF"/>
                    </a:solidFill>
                  </a:tcPr>
                </a:tc>
                <a:tc>
                  <a:txBody>
                    <a:bodyPr/>
                    <a:lstStyle/>
                    <a:p>
                      <a:pPr algn="l"/>
                      <a:r>
                        <a:rPr lang="en-US" sz="1800" dirty="0">
                          <a:solidFill>
                            <a:schemeClr val="tx1">
                              <a:lumMod val="50000"/>
                            </a:schemeClr>
                          </a:solidFill>
                          <a:latin typeface="Calibri"/>
                          <a:cs typeface="Calibri"/>
                        </a:rPr>
                        <a:t>Chair and Secretariat in cooperation with ESA</a:t>
                      </a:r>
                    </a:p>
                  </a:txBody>
                  <a:tcPr>
                    <a:solidFill>
                      <a:srgbClr val="FFFFFF"/>
                    </a:solidFill>
                  </a:tcPr>
                </a:tc>
                <a:tc>
                  <a:txBody>
                    <a:bodyPr/>
                    <a:lstStyle/>
                    <a:p>
                      <a:pPr algn="l"/>
                      <a:r>
                        <a:rPr lang="en-US" sz="1800" dirty="0">
                          <a:solidFill>
                            <a:schemeClr val="tx1">
                              <a:lumMod val="50000"/>
                            </a:schemeClr>
                          </a:solidFill>
                          <a:latin typeface="Calibri"/>
                          <a:cs typeface="Calibri"/>
                        </a:rPr>
                        <a:t>June 15, 2015</a:t>
                      </a:r>
                    </a:p>
                  </a:txBody>
                  <a:tcPr>
                    <a:solidFill>
                      <a:srgbClr val="FFFFFF"/>
                    </a:solidFill>
                  </a:tcPr>
                </a:tc>
                <a:tc>
                  <a:txBody>
                    <a:bodyPr/>
                    <a:lstStyle/>
                    <a:p>
                      <a:pPr algn="l"/>
                      <a:r>
                        <a:rPr lang="en-US" sz="1800" dirty="0">
                          <a:solidFill>
                            <a:schemeClr val="tx1">
                              <a:lumMod val="50000"/>
                            </a:schemeClr>
                          </a:solidFill>
                          <a:latin typeface="Calibri"/>
                          <a:cs typeface="Calibri"/>
                        </a:rPr>
                        <a:t>Pending per presentation at WGCV-42</a:t>
                      </a:r>
                    </a:p>
                  </a:txBody>
                  <a:tcPr>
                    <a:solidFill>
                      <a:srgbClr val="FFC000"/>
                    </a:solidFill>
                  </a:tcPr>
                </a:tc>
                <a:extLst>
                  <a:ext uri="{0D108BD9-81ED-4DB2-BD59-A6C34878D82A}">
                    <a16:rowId xmlns:a16="http://schemas.microsoft.com/office/drawing/2014/main" val="2161378276"/>
                  </a:ext>
                </a:extLst>
              </a:tr>
            </a:tbl>
          </a:graphicData>
        </a:graphic>
      </p:graphicFrame>
    </p:spTree>
    <p:extLst>
      <p:ext uri="{BB962C8B-B14F-4D97-AF65-F5344CB8AC3E}">
        <p14:creationId xmlns:p14="http://schemas.microsoft.com/office/powerpoint/2010/main" val="209605687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WGCV-40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188116882"/>
              </p:ext>
            </p:extLst>
          </p:nvPr>
        </p:nvGraphicFramePr>
        <p:xfrm>
          <a:off x="76200" y="1610360"/>
          <a:ext cx="8915400" cy="494284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4572000">
                  <a:extLst>
                    <a:ext uri="{9D8B030D-6E8A-4147-A177-3AD203B41FA5}">
                      <a16:colId xmlns:a16="http://schemas.microsoft.com/office/drawing/2014/main" val="1953011306"/>
                    </a:ext>
                  </a:extLst>
                </a:gridCol>
                <a:gridCol w="1295400">
                  <a:extLst>
                    <a:ext uri="{9D8B030D-6E8A-4147-A177-3AD203B41FA5}">
                      <a16:colId xmlns:a16="http://schemas.microsoft.com/office/drawing/2014/main" val="2522264341"/>
                    </a:ext>
                  </a:extLst>
                </a:gridCol>
                <a:gridCol w="1143000">
                  <a:extLst>
                    <a:ext uri="{9D8B030D-6E8A-4147-A177-3AD203B41FA5}">
                      <a16:colId xmlns:a16="http://schemas.microsoft.com/office/drawing/2014/main" val="382822835"/>
                    </a:ext>
                  </a:extLst>
                </a:gridCol>
                <a:gridCol w="9144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algn="l"/>
                      <a:r>
                        <a:rPr lang="en-US" sz="1800" dirty="0">
                          <a:solidFill>
                            <a:schemeClr val="tx1">
                              <a:lumMod val="50000"/>
                            </a:schemeClr>
                          </a:solidFill>
                          <a:latin typeface="Calibri"/>
                          <a:cs typeface="Calibri"/>
                        </a:rPr>
                        <a:t>WGCV-40-01</a:t>
                      </a:r>
                    </a:p>
                  </a:txBody>
                  <a:tcPr>
                    <a:solidFill>
                      <a:srgbClr val="FFFFFF"/>
                    </a:solidFill>
                  </a:tcPr>
                </a:tc>
                <a:tc>
                  <a:txBody>
                    <a:bodyPr/>
                    <a:lstStyle/>
                    <a:p>
                      <a:pPr algn="l"/>
                      <a:r>
                        <a:rPr lang="en-US" sz="1800" dirty="0">
                          <a:solidFill>
                            <a:schemeClr val="tx1">
                              <a:lumMod val="50000"/>
                            </a:schemeClr>
                          </a:solidFill>
                          <a:latin typeface="Calibri"/>
                          <a:cs typeface="Calibri"/>
                        </a:rPr>
                        <a:t>WGCV Chairs will clarify in accordance with the roles and responsibilities in cooperation with OCR-VC and IOCCG [after having received the answer from IOCCG with respect to the IVOS statements]</a:t>
                      </a:r>
                    </a:p>
                  </a:txBody>
                  <a:tcPr>
                    <a:solidFill>
                      <a:srgbClr val="FFFFFF"/>
                    </a:solidFill>
                  </a:tcPr>
                </a:tc>
                <a:tc>
                  <a:txBody>
                    <a:bodyPr/>
                    <a:lstStyle/>
                    <a:p>
                      <a:pPr algn="l"/>
                      <a:r>
                        <a:rPr lang="en-US" sz="1800" dirty="0">
                          <a:solidFill>
                            <a:schemeClr val="tx1">
                              <a:lumMod val="50000"/>
                            </a:schemeClr>
                          </a:solidFill>
                          <a:latin typeface="Calibri"/>
                          <a:cs typeface="Calibri"/>
                        </a:rPr>
                        <a:t>CEOS WGCV Chair and Vice Chair</a:t>
                      </a:r>
                    </a:p>
                  </a:txBody>
                  <a:tcPr>
                    <a:solidFill>
                      <a:srgbClr val="FFFFFF"/>
                    </a:solidFill>
                  </a:tcPr>
                </a:tc>
                <a:tc>
                  <a:txBody>
                    <a:bodyPr/>
                    <a:lstStyle/>
                    <a:p>
                      <a:pPr algn="l"/>
                      <a:r>
                        <a:rPr lang="en-US" sz="1800" dirty="0">
                          <a:solidFill>
                            <a:schemeClr val="tx1">
                              <a:lumMod val="50000"/>
                            </a:schemeClr>
                          </a:solidFill>
                          <a:latin typeface="Calibri"/>
                          <a:cs typeface="Calibri"/>
                        </a:rPr>
                        <a:t>WGCV-42</a:t>
                      </a:r>
                    </a:p>
                  </a:txBody>
                  <a:tcPr>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567285988"/>
                  </a:ext>
                </a:extLst>
              </a:tr>
              <a:tr h="370840">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WGCV-40-02</a:t>
                      </a:r>
                    </a:p>
                  </a:txBody>
                  <a:tcPr>
                    <a:solidFill>
                      <a:srgbClr val="FFFFFF"/>
                    </a:solidFill>
                  </a:tcPr>
                </a:tc>
                <a:tc>
                  <a:txBody>
                    <a:bodyPr/>
                    <a:lstStyle/>
                    <a:p>
                      <a:pPr algn="l"/>
                      <a:r>
                        <a:rPr lang="en-US" sz="1800" dirty="0">
                          <a:solidFill>
                            <a:schemeClr val="tx1">
                              <a:lumMod val="50000"/>
                            </a:schemeClr>
                          </a:solidFill>
                          <a:latin typeface="Calibri"/>
                          <a:cs typeface="Calibri"/>
                        </a:rPr>
                        <a:t>An ad-hoc team comprising one member out of the subgroup LPV, IVOS and ACSG and the CEOS WGCV chair shall recap the terminology needed for validation metrics and formulate along the LPV validation metrics a coherent validation metrics for data products applicable in general with the starting point of individual satellite data products. This shall be developed such that the metrics can be extended in a follow-on step to the requirements of time series / climate data records. </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CEOS WGCV Chair and LPV, IVOS, AC Subgroup Chairs</a:t>
                      </a:r>
                    </a:p>
                  </a:txBody>
                  <a:tcPr>
                    <a:solidFill>
                      <a:srgbClr val="FFFFFF"/>
                    </a:solidFill>
                  </a:tcPr>
                </a:tc>
                <a:tc>
                  <a:txBody>
                    <a:bodyPr/>
                    <a:lstStyle/>
                    <a:p>
                      <a:pPr algn="l"/>
                      <a:r>
                        <a:rPr lang="en-US" sz="1800" dirty="0">
                          <a:solidFill>
                            <a:schemeClr val="tx1">
                              <a:lumMod val="50000"/>
                            </a:schemeClr>
                          </a:solidFill>
                          <a:latin typeface="Calibri"/>
                          <a:cs typeface="Calibri"/>
                        </a:rPr>
                        <a:t>WGCV-41</a:t>
                      </a:r>
                    </a:p>
                  </a:txBody>
                  <a:tcPr>
                    <a:solidFill>
                      <a:srgbClr val="FFFFFF"/>
                    </a:solidFill>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lang="en-US" sz="1800" dirty="0">
                          <a:solidFill>
                            <a:schemeClr val="tx1">
                              <a:lumMod val="50000"/>
                            </a:schemeClr>
                          </a:solidFill>
                          <a:latin typeface="Calibri"/>
                          <a:cs typeface="Calibri"/>
                        </a:rPr>
                        <a:t>Open</a:t>
                      </a:r>
                    </a:p>
                    <a:p>
                      <a:pPr algn="l"/>
                      <a:endParaRPr lang="en-US" sz="1800" dirty="0">
                        <a:solidFill>
                          <a:schemeClr val="tx1">
                            <a:lumMod val="50000"/>
                          </a:schemeClr>
                        </a:solidFill>
                        <a:latin typeface="Calibri"/>
                        <a:cs typeface="Calibri"/>
                      </a:endParaRPr>
                    </a:p>
                  </a:txBody>
                  <a:tcPr>
                    <a:solidFill>
                      <a:srgbClr val="FFFF00"/>
                    </a:solidFill>
                  </a:tcPr>
                </a:tc>
                <a:extLst>
                  <a:ext uri="{0D108BD9-81ED-4DB2-BD59-A6C34878D82A}">
                    <a16:rowId xmlns:a16="http://schemas.microsoft.com/office/drawing/2014/main" val="2703372732"/>
                  </a:ext>
                </a:extLst>
              </a:tr>
            </a:tbl>
          </a:graphicData>
        </a:graphic>
      </p:graphicFrame>
    </p:spTree>
    <p:extLst>
      <p:ext uri="{BB962C8B-B14F-4D97-AF65-F5344CB8AC3E}">
        <p14:creationId xmlns:p14="http://schemas.microsoft.com/office/powerpoint/2010/main" val="373068382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WGCV-40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1549011007"/>
              </p:ext>
            </p:extLst>
          </p:nvPr>
        </p:nvGraphicFramePr>
        <p:xfrm>
          <a:off x="76200" y="1610360"/>
          <a:ext cx="8915400" cy="101092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810000">
                  <a:extLst>
                    <a:ext uri="{9D8B030D-6E8A-4147-A177-3AD203B41FA5}">
                      <a16:colId xmlns:a16="http://schemas.microsoft.com/office/drawing/2014/main" val="1953011306"/>
                    </a:ext>
                  </a:extLst>
                </a:gridCol>
                <a:gridCol w="16764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219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algn="l"/>
                      <a:r>
                        <a:rPr lang="en-US" sz="1800" dirty="0">
                          <a:solidFill>
                            <a:schemeClr val="tx1">
                              <a:lumMod val="50000"/>
                            </a:schemeClr>
                          </a:solidFill>
                          <a:latin typeface="Calibri"/>
                          <a:cs typeface="Calibri"/>
                        </a:rPr>
                        <a:t>WGCV-40-07</a:t>
                      </a:r>
                    </a:p>
                  </a:txBody>
                  <a:tcPr>
                    <a:solidFill>
                      <a:srgbClr val="FFFFFF"/>
                    </a:solidFill>
                  </a:tcPr>
                </a:tc>
                <a:tc>
                  <a:txBody>
                    <a:bodyPr/>
                    <a:lstStyle/>
                    <a:p>
                      <a:pPr algn="l"/>
                      <a:r>
                        <a:rPr lang="en-US" sz="1800" dirty="0">
                          <a:solidFill>
                            <a:schemeClr val="tx1">
                              <a:lumMod val="50000"/>
                            </a:schemeClr>
                          </a:solidFill>
                          <a:latin typeface="Calibri"/>
                          <a:cs typeface="Calibri"/>
                        </a:rPr>
                        <a:t>CEOS WGCV secretariat is drafting a WGCV work plan as outlined.</a:t>
                      </a:r>
                    </a:p>
                  </a:txBody>
                  <a:tcPr>
                    <a:solidFill>
                      <a:srgbClr val="FFFFFF"/>
                    </a:solidFill>
                  </a:tcPr>
                </a:tc>
                <a:tc>
                  <a:txBody>
                    <a:bodyPr/>
                    <a:lstStyle/>
                    <a:p>
                      <a:pPr algn="l"/>
                      <a:r>
                        <a:rPr lang="en-US" sz="1800" dirty="0">
                          <a:solidFill>
                            <a:schemeClr val="tx1">
                              <a:lumMod val="50000"/>
                            </a:schemeClr>
                          </a:solidFill>
                          <a:latin typeface="Calibri"/>
                          <a:cs typeface="Calibri"/>
                        </a:rPr>
                        <a:t>CEOS WGCV and Secretariat</a:t>
                      </a:r>
                    </a:p>
                  </a:txBody>
                  <a:tcPr>
                    <a:solidFill>
                      <a:srgbClr val="FFFFFF"/>
                    </a:solidFill>
                  </a:tcPr>
                </a:tc>
                <a:tc>
                  <a:txBody>
                    <a:bodyPr/>
                    <a:lstStyle/>
                    <a:p>
                      <a:pPr algn="l"/>
                      <a:r>
                        <a:rPr lang="en-US" sz="1800" dirty="0">
                          <a:solidFill>
                            <a:schemeClr val="tx1">
                              <a:lumMod val="50000"/>
                            </a:schemeClr>
                          </a:solidFill>
                          <a:latin typeface="Calibri"/>
                          <a:cs typeface="Calibri"/>
                        </a:rPr>
                        <a:t>WGCV-41</a:t>
                      </a:r>
                    </a:p>
                  </a:txBody>
                  <a:tcPr>
                    <a:solidFill>
                      <a:srgbClr val="FFFFFF"/>
                    </a:solidFill>
                  </a:tcPr>
                </a:tc>
                <a:tc>
                  <a:txBody>
                    <a:bodyPr/>
                    <a:lstStyle/>
                    <a:p>
                      <a:pPr algn="l"/>
                      <a:r>
                        <a:rPr lang="en-US" sz="1800" dirty="0" err="1">
                          <a:solidFill>
                            <a:schemeClr val="tx1">
                              <a:lumMod val="50000"/>
                            </a:schemeClr>
                          </a:solidFill>
                          <a:latin typeface="Calibri"/>
                          <a:cs typeface="Calibri"/>
                        </a:rPr>
                        <a:t>Pendinng</a:t>
                      </a:r>
                      <a:endParaRPr lang="en-US" sz="1800" dirty="0">
                        <a:solidFill>
                          <a:schemeClr val="tx1">
                            <a:lumMod val="50000"/>
                          </a:schemeClr>
                        </a:solidFill>
                        <a:latin typeface="Calibri"/>
                        <a:cs typeface="Calibri"/>
                      </a:endParaRPr>
                    </a:p>
                  </a:txBody>
                  <a:tcPr>
                    <a:solidFill>
                      <a:srgbClr val="FFC000"/>
                    </a:solidFill>
                  </a:tcPr>
                </a:tc>
                <a:extLst>
                  <a:ext uri="{0D108BD9-81ED-4DB2-BD59-A6C34878D82A}">
                    <a16:rowId xmlns:a16="http://schemas.microsoft.com/office/drawing/2014/main" val="3567285988"/>
                  </a:ext>
                </a:extLst>
              </a:tr>
            </a:tbl>
          </a:graphicData>
        </a:graphic>
      </p:graphicFrame>
    </p:spTree>
    <p:extLst>
      <p:ext uri="{BB962C8B-B14F-4D97-AF65-F5344CB8AC3E}">
        <p14:creationId xmlns:p14="http://schemas.microsoft.com/office/powerpoint/2010/main" val="412385611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WGCV-41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1762018915"/>
              </p:ext>
            </p:extLst>
          </p:nvPr>
        </p:nvGraphicFramePr>
        <p:xfrm>
          <a:off x="76200" y="1732280"/>
          <a:ext cx="8915400" cy="36626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810000">
                  <a:extLst>
                    <a:ext uri="{9D8B030D-6E8A-4147-A177-3AD203B41FA5}">
                      <a16:colId xmlns:a16="http://schemas.microsoft.com/office/drawing/2014/main" val="1953011306"/>
                    </a:ext>
                  </a:extLst>
                </a:gridCol>
                <a:gridCol w="16764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219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algn="l">
                        <a:spcBef>
                          <a:spcPts val="0"/>
                        </a:spcBef>
                        <a:spcAft>
                          <a:spcPts val="0"/>
                        </a:spcAft>
                      </a:pPr>
                      <a:r>
                        <a:rPr lang="en-US" sz="1800" u="none" dirty="0">
                          <a:effectLst/>
                          <a:latin typeface="Calibri" panose="020F0502020204030204" pitchFamily="34" charset="0"/>
                        </a:rPr>
                        <a:t>WGCV-41-01</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CEOS WGCV Chair will contact WGCV members and subgroup Chairs by email to solicit information regarding  on-going and proposed efforts related to cloud masking studies including definitions, requirements, and methods for cloud masking, and  points of contact.  The deadline for responses will be two months after the email request and responses will be forwarded to the WGCV Cloud Masking Task Group  </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15 October 2016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567285988"/>
                  </a:ext>
                </a:extLst>
              </a:tr>
            </a:tbl>
          </a:graphicData>
        </a:graphic>
      </p:graphicFrame>
    </p:spTree>
    <p:extLst>
      <p:ext uri="{BB962C8B-B14F-4D97-AF65-F5344CB8AC3E}">
        <p14:creationId xmlns:p14="http://schemas.microsoft.com/office/powerpoint/2010/main" val="390397587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1" dirty="0"/>
              <a:t>A CEOS Workplan is developed each year by the CEOS CE</a:t>
            </a:r>
          </a:p>
        </p:txBody>
      </p:sp>
      <p:sp>
        <p:nvSpPr>
          <p:cNvPr id="3" name="Content Placeholder 2"/>
          <p:cNvSpPr>
            <a:spLocks noGrp="1"/>
          </p:cNvSpPr>
          <p:nvPr>
            <p:ph sz="half" idx="11"/>
          </p:nvPr>
        </p:nvSpPr>
        <p:spPr>
          <a:xfrm>
            <a:off x="0" y="1676400"/>
            <a:ext cx="8839200" cy="4572000"/>
          </a:xfrm>
        </p:spPr>
        <p:txBody>
          <a:bodyPr/>
          <a:lstStyle/>
          <a:p>
            <a:r>
              <a:rPr lang="en-US" dirty="0"/>
              <a:t>Under direction of the CEOS Chair</a:t>
            </a:r>
          </a:p>
          <a:p>
            <a:r>
              <a:rPr lang="en-US" dirty="0"/>
              <a:t>Consultation with SIT Chair, SEC, WGs, VCs, Ad Hoc Teams, SEO, CEOS Agencies at large, and external stakeholders</a:t>
            </a:r>
          </a:p>
          <a:p>
            <a:r>
              <a:rPr lang="en-US" dirty="0"/>
              <a:t>Near-term objectives and deliverables to achieve goals outlined in </a:t>
            </a:r>
            <a:r>
              <a:rPr lang="en-US" i="1" dirty="0"/>
              <a:t>CEOS Strategic Guidance</a:t>
            </a:r>
            <a:r>
              <a:rPr lang="en-US" dirty="0"/>
              <a:t> document</a:t>
            </a:r>
          </a:p>
          <a:p>
            <a:r>
              <a:rPr lang="en-US" dirty="0"/>
              <a:t>Current document </a:t>
            </a:r>
          </a:p>
          <a:p>
            <a:pPr lvl="1"/>
            <a:r>
              <a:rPr lang="en-US" dirty="0"/>
              <a:t>Description of CEOS activities for 2017 calendar year</a:t>
            </a:r>
          </a:p>
          <a:p>
            <a:pPr lvl="1"/>
            <a:r>
              <a:rPr lang="en-US" dirty="0"/>
              <a:t>Summarize anticipated activities for 2018-2019</a:t>
            </a:r>
          </a:p>
          <a:p>
            <a:pPr lvl="1"/>
            <a:r>
              <a:rPr lang="en-US" dirty="0"/>
              <a:t>Based on results of discussions from 29</a:t>
            </a:r>
            <a:r>
              <a:rPr lang="en-US" baseline="30000" dirty="0"/>
              <a:t>th</a:t>
            </a:r>
            <a:r>
              <a:rPr lang="en-US" dirty="0"/>
              <a:t> CEOS Plenary Meeting held in Kyoto, Japan in 2015</a:t>
            </a:r>
          </a:p>
          <a:p>
            <a:r>
              <a:rPr lang="en-US" dirty="0"/>
              <a:t>Results in actions at the WGCV level that can flow to the subgroups</a:t>
            </a:r>
          </a:p>
          <a:p>
            <a:pPr lvl="1"/>
            <a:endParaRPr lang="en-US" dirty="0"/>
          </a:p>
        </p:txBody>
      </p:sp>
    </p:spTree>
    <p:extLst>
      <p:ext uri="{BB962C8B-B14F-4D97-AF65-F5344CB8AC3E}">
        <p14:creationId xmlns:p14="http://schemas.microsoft.com/office/powerpoint/2010/main" val="2448148221"/>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WGCV-41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1138711229"/>
              </p:ext>
            </p:extLst>
          </p:nvPr>
        </p:nvGraphicFramePr>
        <p:xfrm>
          <a:off x="76200" y="1732280"/>
          <a:ext cx="8915400" cy="338836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810000">
                  <a:extLst>
                    <a:ext uri="{9D8B030D-6E8A-4147-A177-3AD203B41FA5}">
                      <a16:colId xmlns:a16="http://schemas.microsoft.com/office/drawing/2014/main" val="1953011306"/>
                    </a:ext>
                  </a:extLst>
                </a:gridCol>
                <a:gridCol w="16764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219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algn="l">
                        <a:spcBef>
                          <a:spcPts val="0"/>
                        </a:spcBef>
                        <a:spcAft>
                          <a:spcPts val="0"/>
                        </a:spcAft>
                      </a:pPr>
                      <a:r>
                        <a:rPr lang="en-US" sz="1800" u="none" dirty="0">
                          <a:effectLst/>
                          <a:latin typeface="Calibri" panose="020F0502020204030204" pitchFamily="34" charset="0"/>
                        </a:rPr>
                        <a:t>WGCV-41-02</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CEOS WGCV Chair will contact WGCV members and subgroup Chairs by email to solicit information regarding  on-going and proposed efforts related to DEM studies including definitions, requirements, and methods for DEMs, and  points of contact.  The deadline for responses will be two months after the email request and responses will be forwarded to the WGCV DEM Task Group</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15 October 2016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567285988"/>
                  </a:ext>
                </a:extLst>
              </a:tr>
            </a:tbl>
          </a:graphicData>
        </a:graphic>
      </p:graphicFrame>
    </p:spTree>
    <p:extLst>
      <p:ext uri="{BB962C8B-B14F-4D97-AF65-F5344CB8AC3E}">
        <p14:creationId xmlns:p14="http://schemas.microsoft.com/office/powerpoint/2010/main" val="181417061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WGCV-41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264514257"/>
              </p:ext>
            </p:extLst>
          </p:nvPr>
        </p:nvGraphicFramePr>
        <p:xfrm>
          <a:off x="76200" y="1732280"/>
          <a:ext cx="8915400" cy="91948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810000">
                  <a:extLst>
                    <a:ext uri="{9D8B030D-6E8A-4147-A177-3AD203B41FA5}">
                      <a16:colId xmlns:a16="http://schemas.microsoft.com/office/drawing/2014/main" val="1953011306"/>
                    </a:ext>
                  </a:extLst>
                </a:gridCol>
                <a:gridCol w="1676400">
                  <a:extLst>
                    <a:ext uri="{9D8B030D-6E8A-4147-A177-3AD203B41FA5}">
                      <a16:colId xmlns:a16="http://schemas.microsoft.com/office/drawing/2014/main" val="2522264341"/>
                    </a:ext>
                  </a:extLst>
                </a:gridCol>
                <a:gridCol w="1219200">
                  <a:extLst>
                    <a:ext uri="{9D8B030D-6E8A-4147-A177-3AD203B41FA5}">
                      <a16:colId xmlns:a16="http://schemas.microsoft.com/office/drawing/2014/main" val="382822835"/>
                    </a:ext>
                  </a:extLst>
                </a:gridCol>
                <a:gridCol w="12192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370840">
                <a:tc>
                  <a:txBody>
                    <a:bodyPr/>
                    <a:lstStyle/>
                    <a:p>
                      <a:pPr marL="0" marR="0" algn="l">
                        <a:spcBef>
                          <a:spcPts val="0"/>
                        </a:spcBef>
                        <a:spcAft>
                          <a:spcPts val="0"/>
                        </a:spcAft>
                      </a:pPr>
                      <a:r>
                        <a:rPr lang="en-US" sz="1800" u="none" dirty="0">
                          <a:effectLst/>
                          <a:latin typeface="Calibri" panose="020F0502020204030204" pitchFamily="34" charset="0"/>
                        </a:rPr>
                        <a:t>WGCV-41-03</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Interoperability action from IVOS recommendations see IVOS talk</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Vice-Chair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IVOS 29</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567285988"/>
                  </a:ext>
                </a:extLst>
              </a:tr>
            </a:tbl>
          </a:graphicData>
        </a:graphic>
      </p:graphicFrame>
      <p:graphicFrame>
        <p:nvGraphicFramePr>
          <p:cNvPr id="5" name="Content Placeholder 4"/>
          <p:cNvGraphicFramePr>
            <a:graphicFrameLocks noGrp="1"/>
          </p:cNvGraphicFramePr>
          <p:nvPr>
            <p:ph sz="half" idx="1"/>
            <p:extLst>
              <p:ext uri="{D42A27DB-BD31-4B8C-83A1-F6EECF244321}">
                <p14:modId xmlns:p14="http://schemas.microsoft.com/office/powerpoint/2010/main" val="3361484638"/>
              </p:ext>
            </p:extLst>
          </p:nvPr>
        </p:nvGraphicFramePr>
        <p:xfrm>
          <a:off x="228600" y="3352800"/>
          <a:ext cx="8534400" cy="1524000"/>
        </p:xfrm>
        <a:graphic>
          <a:graphicData uri="http://schemas.openxmlformats.org/drawingml/2006/table">
            <a:tbl>
              <a:tblPr firstRow="1" firstCol="1" bandRow="1">
                <a:tableStyleId>{5940675A-B579-460E-94D1-54222C63F5DA}</a:tableStyleId>
              </a:tblPr>
              <a:tblGrid>
                <a:gridCol w="2396837">
                  <a:extLst>
                    <a:ext uri="{9D8B030D-6E8A-4147-A177-3AD203B41FA5}">
                      <a16:colId xmlns:a16="http://schemas.microsoft.com/office/drawing/2014/main" val="1483939089"/>
                    </a:ext>
                  </a:extLst>
                </a:gridCol>
                <a:gridCol w="6137563">
                  <a:extLst>
                    <a:ext uri="{9D8B030D-6E8A-4147-A177-3AD203B41FA5}">
                      <a16:colId xmlns:a16="http://schemas.microsoft.com/office/drawing/2014/main" val="2361436482"/>
                    </a:ext>
                  </a:extLst>
                </a:gridCol>
              </a:tblGrid>
              <a:tr h="1066800">
                <a:tc>
                  <a:txBody>
                    <a:bodyPr/>
                    <a:lstStyle/>
                    <a:p>
                      <a:pPr marL="0" marR="0" algn="l">
                        <a:spcBef>
                          <a:spcPts val="0"/>
                        </a:spcBef>
                        <a:spcAft>
                          <a:spcPts val="0"/>
                        </a:spcAft>
                      </a:pPr>
                      <a:r>
                        <a:rPr lang="en-US" sz="2000" u="none" dirty="0">
                          <a:solidFill>
                            <a:schemeClr val="tx1"/>
                          </a:solidFill>
                          <a:effectLst/>
                          <a:latin typeface="Calibri" panose="020F0502020204030204" pitchFamily="34" charset="0"/>
                          <a:ea typeface="Times New Roman" panose="02020603050405020304" pitchFamily="18" charset="0"/>
                          <a:cs typeface="Times" panose="02020603050405020304" pitchFamily="18" charset="0"/>
                        </a:rPr>
                        <a:t>R.2016-1</a:t>
                      </a:r>
                    </a:p>
                  </a:txBody>
                  <a:tcPr marL="53439" marR="53439" marT="0" marB="0">
                    <a:solidFill>
                      <a:srgbClr val="BEE395"/>
                    </a:solidFill>
                  </a:tcPr>
                </a:tc>
                <a:tc>
                  <a:txBody>
                    <a:bodyPr/>
                    <a:lstStyle/>
                    <a:p>
                      <a:pPr marL="0" marR="0" algn="l">
                        <a:spcBef>
                          <a:spcPts val="0"/>
                        </a:spcBef>
                        <a:spcAft>
                          <a:spcPts val="0"/>
                        </a:spcAft>
                      </a:pPr>
                      <a:r>
                        <a:rPr lang="en-US" sz="2000" u="none" dirty="0">
                          <a:solidFill>
                            <a:schemeClr val="tx1"/>
                          </a:solidFill>
                          <a:effectLst/>
                          <a:latin typeface="Calibri" panose="020F0502020204030204" pitchFamily="34" charset="0"/>
                        </a:rPr>
                        <a:t>IVOS shares a vision on the need to establish a community reference for sensor Level 1 TOA interoperability. It will create an umbrella project (in collaboration with appropriate GSICS sub-groups) and set of related sub-projects/activities to achieve that goal.</a:t>
                      </a:r>
                      <a:endParaRPr lang="en-US" sz="2000" u="none" dirty="0">
                        <a:solidFill>
                          <a:schemeClr val="tx1"/>
                        </a:solidFill>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BEE395"/>
                    </a:solidFill>
                  </a:tcPr>
                </a:tc>
                <a:extLst>
                  <a:ext uri="{0D108BD9-81ED-4DB2-BD59-A6C34878D82A}">
                    <a16:rowId xmlns:a16="http://schemas.microsoft.com/office/drawing/2014/main" val="2871778290"/>
                  </a:ext>
                </a:extLst>
              </a:tr>
            </a:tbl>
          </a:graphicData>
        </a:graphic>
      </p:graphicFrame>
    </p:spTree>
    <p:extLst>
      <p:ext uri="{BB962C8B-B14F-4D97-AF65-F5344CB8AC3E}">
        <p14:creationId xmlns:p14="http://schemas.microsoft.com/office/powerpoint/2010/main" val="190135575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WGCV-41 Action Item Status</a:t>
            </a:r>
          </a:p>
        </p:txBody>
      </p:sp>
      <p:graphicFrame>
        <p:nvGraphicFramePr>
          <p:cNvPr id="6" name="Content Placeholder 7"/>
          <p:cNvGraphicFramePr>
            <a:graphicFrameLocks/>
          </p:cNvGraphicFramePr>
          <p:nvPr>
            <p:extLst>
              <p:ext uri="{D42A27DB-BD31-4B8C-83A1-F6EECF244321}">
                <p14:modId xmlns:p14="http://schemas.microsoft.com/office/powerpoint/2010/main" val="3645351797"/>
              </p:ext>
            </p:extLst>
          </p:nvPr>
        </p:nvGraphicFramePr>
        <p:xfrm>
          <a:off x="76200" y="1549400"/>
          <a:ext cx="8915400" cy="2565400"/>
        </p:xfrm>
        <a:graphic>
          <a:graphicData uri="http://schemas.openxmlformats.org/drawingml/2006/table">
            <a:tbl>
              <a:tblPr firstRow="1" bandRow="1">
                <a:tableStyleId>{775DCB02-9BB8-47FD-8907-85C794F793BA}</a:tableStyleId>
              </a:tblPr>
              <a:tblGrid>
                <a:gridCol w="990600">
                  <a:extLst>
                    <a:ext uri="{9D8B030D-6E8A-4147-A177-3AD203B41FA5}">
                      <a16:colId xmlns:a16="http://schemas.microsoft.com/office/drawing/2014/main" val="1541196990"/>
                    </a:ext>
                  </a:extLst>
                </a:gridCol>
                <a:gridCol w="3429000">
                  <a:extLst>
                    <a:ext uri="{9D8B030D-6E8A-4147-A177-3AD203B41FA5}">
                      <a16:colId xmlns:a16="http://schemas.microsoft.com/office/drawing/2014/main" val="1953011306"/>
                    </a:ext>
                  </a:extLst>
                </a:gridCol>
                <a:gridCol w="1524000">
                  <a:extLst>
                    <a:ext uri="{9D8B030D-6E8A-4147-A177-3AD203B41FA5}">
                      <a16:colId xmlns:a16="http://schemas.microsoft.com/office/drawing/2014/main" val="2522264341"/>
                    </a:ext>
                  </a:extLst>
                </a:gridCol>
                <a:gridCol w="1295400">
                  <a:extLst>
                    <a:ext uri="{9D8B030D-6E8A-4147-A177-3AD203B41FA5}">
                      <a16:colId xmlns:a16="http://schemas.microsoft.com/office/drawing/2014/main" val="382822835"/>
                    </a:ext>
                  </a:extLst>
                </a:gridCol>
                <a:gridCol w="1676400">
                  <a:extLst>
                    <a:ext uri="{9D8B030D-6E8A-4147-A177-3AD203B41FA5}">
                      <a16:colId xmlns:a16="http://schemas.microsoft.com/office/drawing/2014/main" val="1168532494"/>
                    </a:ext>
                  </a:extLst>
                </a:gridCol>
              </a:tblGrid>
              <a:tr h="370840">
                <a:tc>
                  <a:txBody>
                    <a:bodyPr/>
                    <a:lstStyle/>
                    <a:p>
                      <a:pPr algn="l"/>
                      <a:r>
                        <a:rPr lang="en-US" sz="1800" dirty="0">
                          <a:solidFill>
                            <a:schemeClr val="tx2">
                              <a:lumMod val="20000"/>
                              <a:lumOff val="80000"/>
                            </a:schemeClr>
                          </a:solidFill>
                        </a:rPr>
                        <a:t>#</a:t>
                      </a:r>
                    </a:p>
                  </a:txBody>
                  <a:tcPr/>
                </a:tc>
                <a:tc>
                  <a:txBody>
                    <a:bodyPr/>
                    <a:lstStyle/>
                    <a:p>
                      <a:pPr algn="l"/>
                      <a:r>
                        <a:rPr lang="en-US" sz="1800" dirty="0">
                          <a:solidFill>
                            <a:schemeClr val="tx2">
                              <a:lumMod val="20000"/>
                              <a:lumOff val="80000"/>
                            </a:schemeClr>
                          </a:solidFill>
                        </a:rPr>
                        <a:t>Action Item</a:t>
                      </a:r>
                    </a:p>
                  </a:txBody>
                  <a:tcPr/>
                </a:tc>
                <a:tc>
                  <a:txBody>
                    <a:bodyPr/>
                    <a:lstStyle/>
                    <a:p>
                      <a:pPr algn="l"/>
                      <a:r>
                        <a:rPr lang="en-US" sz="1800" dirty="0">
                          <a:solidFill>
                            <a:schemeClr val="tx2">
                              <a:lumMod val="20000"/>
                              <a:lumOff val="80000"/>
                            </a:schemeClr>
                          </a:solidFill>
                        </a:rPr>
                        <a:t>Lead</a:t>
                      </a:r>
                    </a:p>
                  </a:txBody>
                  <a:tcPr/>
                </a:tc>
                <a:tc>
                  <a:txBody>
                    <a:bodyPr/>
                    <a:lstStyle/>
                    <a:p>
                      <a:pPr algn="l"/>
                      <a:r>
                        <a:rPr lang="en-US" sz="1800" dirty="0">
                          <a:solidFill>
                            <a:schemeClr val="tx2">
                              <a:lumMod val="20000"/>
                              <a:lumOff val="80000"/>
                            </a:schemeClr>
                          </a:solidFill>
                        </a:rPr>
                        <a:t>Due Date</a:t>
                      </a:r>
                    </a:p>
                  </a:txBody>
                  <a:tcPr/>
                </a:tc>
                <a:tc>
                  <a:txBody>
                    <a:bodyPr/>
                    <a:lstStyle/>
                    <a:p>
                      <a:pPr algn="l"/>
                      <a:r>
                        <a:rPr lang="en-US" sz="1800" dirty="0">
                          <a:solidFill>
                            <a:schemeClr val="tx2">
                              <a:lumMod val="20000"/>
                              <a:lumOff val="80000"/>
                            </a:schemeClr>
                          </a:solidFill>
                        </a:rPr>
                        <a:t>Status</a:t>
                      </a:r>
                    </a:p>
                  </a:txBody>
                  <a:tcPr/>
                </a:tc>
                <a:extLst>
                  <a:ext uri="{0D108BD9-81ED-4DB2-BD59-A6C34878D82A}">
                    <a16:rowId xmlns:a16="http://schemas.microsoft.com/office/drawing/2014/main" val="3851056313"/>
                  </a:ext>
                </a:extLst>
              </a:tr>
              <a:tr h="822960">
                <a:tc>
                  <a:txBody>
                    <a:bodyPr/>
                    <a:lstStyle/>
                    <a:p>
                      <a:pPr marL="0" marR="0" algn="l">
                        <a:spcBef>
                          <a:spcPts val="0"/>
                        </a:spcBef>
                        <a:spcAft>
                          <a:spcPts val="0"/>
                        </a:spcAft>
                      </a:pPr>
                      <a:r>
                        <a:rPr lang="en-US" sz="1800" u="none" dirty="0">
                          <a:effectLst/>
                          <a:latin typeface="Calibri" panose="020F0502020204030204" pitchFamily="34" charset="0"/>
                        </a:rPr>
                        <a:t>WGCV-41-04</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All sub-body leads and WGCV members commenting and amending the website concept</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All</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15 October 2016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Closed</a:t>
                      </a:r>
                    </a:p>
                  </a:txBody>
                  <a:tcPr>
                    <a:solidFill>
                      <a:srgbClr val="BEE395"/>
                    </a:solidFill>
                  </a:tcPr>
                </a:tc>
                <a:extLst>
                  <a:ext uri="{0D108BD9-81ED-4DB2-BD59-A6C34878D82A}">
                    <a16:rowId xmlns:a16="http://schemas.microsoft.com/office/drawing/2014/main" val="3567285988"/>
                  </a:ext>
                </a:extLst>
              </a:tr>
              <a:tr h="822960">
                <a:tc>
                  <a:txBody>
                    <a:bodyPr/>
                    <a:lstStyle/>
                    <a:p>
                      <a:pPr marL="0" marR="0" algn="l">
                        <a:spcBef>
                          <a:spcPts val="0"/>
                        </a:spcBef>
                        <a:spcAft>
                          <a:spcPts val="0"/>
                        </a:spcAft>
                      </a:pPr>
                      <a:r>
                        <a:rPr lang="en-US" sz="1800" u="none">
                          <a:effectLst/>
                          <a:latin typeface="Calibri" panose="020F0502020204030204" pitchFamily="34" charset="0"/>
                        </a:rPr>
                        <a:t>WGCV-41-05</a:t>
                      </a:r>
                      <a:endParaRPr lang="en-US" sz="1800" u="none">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Chair to meet with GSICS-EP vice chair and discuss GSICS workplan in term of collaboration</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End of September 2016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3761162036"/>
                  </a:ext>
                </a:extLst>
              </a:tr>
              <a:tr h="548640">
                <a:tc>
                  <a:txBody>
                    <a:bodyPr/>
                    <a:lstStyle/>
                    <a:p>
                      <a:pPr marL="0" marR="0" algn="l">
                        <a:spcBef>
                          <a:spcPts val="0"/>
                        </a:spcBef>
                        <a:spcAft>
                          <a:spcPts val="0"/>
                        </a:spcAft>
                      </a:pPr>
                      <a:r>
                        <a:rPr lang="en-US" sz="1800" u="none" dirty="0">
                          <a:effectLst/>
                          <a:latin typeface="Calibri" panose="020F0502020204030204" pitchFamily="34" charset="0"/>
                        </a:rPr>
                        <a:t>WGCV-41-06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Provided draft list of WGCV action in response to Carbon actions</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Vice-Chair</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marL="0" marR="0" algn="l">
                        <a:spcBef>
                          <a:spcPts val="0"/>
                        </a:spcBef>
                        <a:spcAft>
                          <a:spcPts val="0"/>
                        </a:spcAft>
                      </a:pPr>
                      <a:r>
                        <a:rPr lang="en-US" sz="1800" u="none" dirty="0">
                          <a:effectLst/>
                          <a:latin typeface="Calibri" panose="020F0502020204030204" pitchFamily="34" charset="0"/>
                        </a:rPr>
                        <a:t>1 December 2016</a:t>
                      </a:r>
                      <a:endParaRPr lang="en-US" sz="1800" u="none" dirty="0">
                        <a:effectLst/>
                        <a:latin typeface="Calibri" panose="020F0502020204030204" pitchFamily="34" charset="0"/>
                        <a:ea typeface="Times New Roman" panose="02020603050405020304" pitchFamily="18" charset="0"/>
                        <a:cs typeface="Times" panose="02020603050405020304" pitchFamily="18" charset="0"/>
                      </a:endParaRPr>
                    </a:p>
                  </a:txBody>
                  <a:tcPr marL="53439" marR="53439" marT="0" marB="0">
                    <a:solidFill>
                      <a:srgbClr val="FFFFFF"/>
                    </a:solidFill>
                  </a:tcPr>
                </a:tc>
                <a:tc>
                  <a:txBody>
                    <a:bodyPr/>
                    <a:lstStyle/>
                    <a:p>
                      <a:pPr algn="l"/>
                      <a:r>
                        <a:rPr lang="en-US" sz="1800" dirty="0">
                          <a:solidFill>
                            <a:schemeClr val="tx1">
                              <a:lumMod val="50000"/>
                            </a:schemeClr>
                          </a:solidFill>
                          <a:latin typeface="Calibri"/>
                          <a:cs typeface="Calibri"/>
                        </a:rPr>
                        <a:t>Open</a:t>
                      </a:r>
                    </a:p>
                  </a:txBody>
                  <a:tcPr>
                    <a:solidFill>
                      <a:srgbClr val="FFFF00"/>
                    </a:solidFill>
                  </a:tcPr>
                </a:tc>
                <a:extLst>
                  <a:ext uri="{0D108BD9-81ED-4DB2-BD59-A6C34878D82A}">
                    <a16:rowId xmlns:a16="http://schemas.microsoft.com/office/drawing/2014/main" val="2266988019"/>
                  </a:ext>
                </a:extLst>
              </a:tr>
            </a:tbl>
          </a:graphicData>
        </a:graphic>
      </p:graphicFrame>
      <p:sp>
        <p:nvSpPr>
          <p:cNvPr id="7" name="Content Placeholder 2"/>
          <p:cNvSpPr>
            <a:spLocks noGrp="1"/>
          </p:cNvSpPr>
          <p:nvPr>
            <p:ph sz="half" idx="11"/>
          </p:nvPr>
        </p:nvSpPr>
        <p:spPr>
          <a:xfrm>
            <a:off x="228600" y="4267200"/>
            <a:ext cx="8610600" cy="2209800"/>
          </a:xfrm>
        </p:spPr>
        <p:txBody>
          <a:bodyPr/>
          <a:lstStyle/>
          <a:p>
            <a:r>
              <a:rPr lang="en-US" dirty="0"/>
              <a:t>WGCV-41-04 addressed via Sept. 15, 2016 email from WGCV Secretariat requesting comments from WGCV membership by Oct. 15</a:t>
            </a:r>
          </a:p>
          <a:p>
            <a:endParaRPr lang="en-US" dirty="0"/>
          </a:p>
        </p:txBody>
      </p:sp>
    </p:spTree>
    <p:extLst>
      <p:ext uri="{BB962C8B-B14F-4D97-AF65-F5344CB8AC3E}">
        <p14:creationId xmlns:p14="http://schemas.microsoft.com/office/powerpoint/2010/main" val="179073971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1" dirty="0"/>
              <a:t>CEOS Work Plans Learning by doing - through pilot projects</a:t>
            </a:r>
            <a:endParaRPr lang="en-US" dirty="0"/>
          </a:p>
        </p:txBody>
      </p:sp>
      <p:sp>
        <p:nvSpPr>
          <p:cNvPr id="3" name="Content Placeholder 2"/>
          <p:cNvSpPr>
            <a:spLocks noGrp="1"/>
          </p:cNvSpPr>
          <p:nvPr>
            <p:ph sz="half" idx="11"/>
          </p:nvPr>
        </p:nvSpPr>
        <p:spPr>
          <a:xfrm>
            <a:off x="0" y="1524000"/>
            <a:ext cx="9067800" cy="4572000"/>
          </a:xfrm>
        </p:spPr>
        <p:txBody>
          <a:bodyPr/>
          <a:lstStyle/>
          <a:p>
            <a:r>
              <a:rPr lang="en-US" dirty="0"/>
              <a:t>Future Data Architecture pilot projects to understand how CEOS Agencies can work together on technical activities</a:t>
            </a:r>
          </a:p>
          <a:p>
            <a:r>
              <a:rPr lang="en-US" dirty="0"/>
              <a:t>CEOS Data Cube activity supported by LSI-VC</a:t>
            </a:r>
          </a:p>
          <a:p>
            <a:pPr lvl="1"/>
            <a:r>
              <a:rPr lang="en-US" dirty="0"/>
              <a:t>Collaboration with WGCV</a:t>
            </a:r>
          </a:p>
          <a:p>
            <a:pPr lvl="1"/>
            <a:r>
              <a:rPr lang="en-US" dirty="0"/>
              <a:t>Provide sample ARD for trial implementations of CEOS Data Cube</a:t>
            </a:r>
          </a:p>
          <a:p>
            <a:endParaRPr lang="en-US" dirty="0"/>
          </a:p>
        </p:txBody>
      </p:sp>
      <p:graphicFrame>
        <p:nvGraphicFramePr>
          <p:cNvPr id="5" name="Table 4"/>
          <p:cNvGraphicFramePr>
            <a:graphicFrameLocks noGrp="1"/>
          </p:cNvGraphicFramePr>
          <p:nvPr>
            <p:extLst/>
          </p:nvPr>
        </p:nvGraphicFramePr>
        <p:xfrm>
          <a:off x="76201" y="3276600"/>
          <a:ext cx="8991599" cy="3368040"/>
        </p:xfrm>
        <a:graphic>
          <a:graphicData uri="http://schemas.openxmlformats.org/drawingml/2006/table">
            <a:tbl>
              <a:tblPr firstRow="1" firstCol="1" bandRow="1">
                <a:tableStyleId>{5940675A-B579-460E-94D1-54222C63F5DA}</a:tableStyleId>
              </a:tblPr>
              <a:tblGrid>
                <a:gridCol w="1523999">
                  <a:extLst>
                    <a:ext uri="{9D8B030D-6E8A-4147-A177-3AD203B41FA5}">
                      <a16:colId xmlns:a16="http://schemas.microsoft.com/office/drawing/2014/main" val="3423440652"/>
                    </a:ext>
                  </a:extLst>
                </a:gridCol>
                <a:gridCol w="609600">
                  <a:extLst>
                    <a:ext uri="{9D8B030D-6E8A-4147-A177-3AD203B41FA5}">
                      <a16:colId xmlns:a16="http://schemas.microsoft.com/office/drawing/2014/main" val="192257336"/>
                    </a:ext>
                  </a:extLst>
                </a:gridCol>
                <a:gridCol w="5943600">
                  <a:extLst>
                    <a:ext uri="{9D8B030D-6E8A-4147-A177-3AD203B41FA5}">
                      <a16:colId xmlns:a16="http://schemas.microsoft.com/office/drawing/2014/main" val="1877280084"/>
                    </a:ext>
                  </a:extLst>
                </a:gridCol>
                <a:gridCol w="914400">
                  <a:extLst>
                    <a:ext uri="{9D8B030D-6E8A-4147-A177-3AD203B41FA5}">
                      <a16:colId xmlns:a16="http://schemas.microsoft.com/office/drawing/2014/main" val="2418880288"/>
                    </a:ext>
                  </a:extLst>
                </a:gridCol>
              </a:tblGrid>
              <a:tr h="0">
                <a:tc>
                  <a:txBody>
                    <a:bodyPr/>
                    <a:lstStyle/>
                    <a:p>
                      <a:pPr marL="0" marR="0" algn="l">
                        <a:spcBef>
                          <a:spcPts val="0"/>
                        </a:spcBef>
                        <a:spcAft>
                          <a:spcPts val="0"/>
                        </a:spcAft>
                      </a:pPr>
                      <a:r>
                        <a:rPr lang="en-US" sz="1800" dirty="0">
                          <a:effectLst/>
                          <a:latin typeface="Calibri"/>
                          <a:cs typeface="Calibri"/>
                        </a:rPr>
                        <a:t>FDA-7: Product Specifications in accordance with the CARD4L Framework</a:t>
                      </a:r>
                    </a:p>
                    <a:p>
                      <a:pPr marL="0" marR="0" algn="l">
                        <a:spcBef>
                          <a:spcPts val="0"/>
                        </a:spcBef>
                        <a:spcAft>
                          <a:spcPts val="0"/>
                        </a:spcAft>
                      </a:pPr>
                      <a:r>
                        <a:rPr lang="en-US" sz="1800" dirty="0">
                          <a:effectLst/>
                          <a:latin typeface="Calibri"/>
                          <a:cs typeface="Calibri"/>
                        </a:rPr>
                        <a:t> </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Q4 2017</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just">
                        <a:spcBef>
                          <a:spcPts val="0"/>
                        </a:spcBef>
                        <a:spcAft>
                          <a:spcPts val="600"/>
                        </a:spcAft>
                      </a:pPr>
                      <a:r>
                        <a:rPr lang="en-US" sz="1800" dirty="0">
                          <a:effectLst/>
                          <a:latin typeface="Calibri"/>
                          <a:cs typeface="Calibri"/>
                        </a:rPr>
                        <a:t>CEOS Analysis Ready Data for Land (CARD4L) will be satellite data that have been processed to a minimum set of requirements and organized into a form that allows immediate analysis with a minimum of additional user effort, and, interoperability both through time and with other datasets.</a:t>
                      </a:r>
                    </a:p>
                    <a:p>
                      <a:pPr marL="0" marR="0" algn="just">
                        <a:spcBef>
                          <a:spcPts val="0"/>
                        </a:spcBef>
                        <a:spcAft>
                          <a:spcPts val="600"/>
                        </a:spcAft>
                      </a:pPr>
                      <a:r>
                        <a:rPr lang="en-US" sz="1800" dirty="0">
                          <a:effectLst/>
                          <a:latin typeface="Calibri"/>
                          <a:cs typeface="Calibri"/>
                        </a:rPr>
                        <a:t>LSI-VC will commence development of the first concrete specifications for CARD4L-branded products, with at least two such specification documents presented for endorsement at the 31</a:t>
                      </a:r>
                      <a:r>
                        <a:rPr lang="en-US" sz="1800" baseline="30000" dirty="0">
                          <a:effectLst/>
                          <a:latin typeface="Calibri"/>
                          <a:cs typeface="Calibri"/>
                        </a:rPr>
                        <a:t>st</a:t>
                      </a:r>
                      <a:r>
                        <a:rPr lang="en-US" sz="1800" dirty="0">
                          <a:effectLst/>
                          <a:latin typeface="Calibri"/>
                          <a:cs typeface="Calibri"/>
                        </a:rPr>
                        <a:t> CEOS Plenary Meeting.  Draft versions of these specifications will be used to inform LSI-VC contributions to FDA-4.</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LSI-VC (with WGCV)</a:t>
                      </a:r>
                      <a:endParaRPr lang="en-US" sz="1800" dirty="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2566788634"/>
                  </a:ext>
                </a:extLst>
              </a:tr>
            </a:tbl>
          </a:graphicData>
        </a:graphic>
      </p:graphicFrame>
    </p:spTree>
    <p:extLst>
      <p:ext uri="{BB962C8B-B14F-4D97-AF65-F5344CB8AC3E}">
        <p14:creationId xmlns:p14="http://schemas.microsoft.com/office/powerpoint/2010/main" val="11977159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1" dirty="0"/>
              <a:t>CEOS Work Plan - Progress implementation of the CEOS Strategy for Carbon Observations from Space</a:t>
            </a:r>
            <a:endParaRPr lang="en-US" dirty="0"/>
          </a:p>
        </p:txBody>
      </p:sp>
      <p:sp>
        <p:nvSpPr>
          <p:cNvPr id="3" name="Content Placeholder 2"/>
          <p:cNvSpPr>
            <a:spLocks noGrp="1"/>
          </p:cNvSpPr>
          <p:nvPr>
            <p:ph sz="half" idx="11"/>
          </p:nvPr>
        </p:nvSpPr>
        <p:spPr/>
        <p:txBody>
          <a:bodyPr/>
          <a:lstStyle/>
          <a:p>
            <a:r>
              <a:rPr lang="en-US" dirty="0"/>
              <a:t>Targeted initiatives to advance to implementation of the </a:t>
            </a:r>
            <a:r>
              <a:rPr lang="en-US" i="1" dirty="0"/>
              <a:t>CEOS Strategy for Carbon Observations from Space</a:t>
            </a:r>
          </a:p>
          <a:p>
            <a:r>
              <a:rPr lang="en-US" dirty="0"/>
              <a:t>CARB objectives/deliverables proposed over the 2017-2018 period</a:t>
            </a:r>
          </a:p>
        </p:txBody>
      </p:sp>
      <p:graphicFrame>
        <p:nvGraphicFramePr>
          <p:cNvPr id="5" name="Table 4"/>
          <p:cNvGraphicFramePr>
            <a:graphicFrameLocks noGrp="1"/>
          </p:cNvGraphicFramePr>
          <p:nvPr>
            <p:extLst/>
          </p:nvPr>
        </p:nvGraphicFramePr>
        <p:xfrm>
          <a:off x="152400" y="3124200"/>
          <a:ext cx="8839200" cy="1371600"/>
        </p:xfrm>
        <a:graphic>
          <a:graphicData uri="http://schemas.openxmlformats.org/drawingml/2006/table">
            <a:tbl>
              <a:tblPr firstRow="1" firstCol="1" bandRow="1">
                <a:tableStyleId>{5940675A-B579-460E-94D1-54222C63F5DA}</a:tableStyleId>
              </a:tblPr>
              <a:tblGrid>
                <a:gridCol w="2681555">
                  <a:extLst>
                    <a:ext uri="{9D8B030D-6E8A-4147-A177-3AD203B41FA5}">
                      <a16:colId xmlns:a16="http://schemas.microsoft.com/office/drawing/2014/main" val="1099386333"/>
                    </a:ext>
                  </a:extLst>
                </a:gridCol>
                <a:gridCol w="1291120">
                  <a:extLst>
                    <a:ext uri="{9D8B030D-6E8A-4147-A177-3AD203B41FA5}">
                      <a16:colId xmlns:a16="http://schemas.microsoft.com/office/drawing/2014/main" val="1503211582"/>
                    </a:ext>
                  </a:extLst>
                </a:gridCol>
                <a:gridCol w="4866525">
                  <a:extLst>
                    <a:ext uri="{9D8B030D-6E8A-4147-A177-3AD203B41FA5}">
                      <a16:colId xmlns:a16="http://schemas.microsoft.com/office/drawing/2014/main" val="411140357"/>
                    </a:ext>
                  </a:extLst>
                </a:gridCol>
              </a:tblGrid>
              <a:tr h="1325880">
                <a:tc>
                  <a:txBody>
                    <a:bodyPr/>
                    <a:lstStyle/>
                    <a:p>
                      <a:pPr marL="0" marR="0" algn="l">
                        <a:spcBef>
                          <a:spcPts val="0"/>
                        </a:spcBef>
                        <a:spcAft>
                          <a:spcPts val="0"/>
                        </a:spcAft>
                      </a:pPr>
                      <a:r>
                        <a:rPr lang="en-US" sz="1800" dirty="0">
                          <a:effectLst/>
                          <a:latin typeface="Calibri"/>
                          <a:cs typeface="Calibri"/>
                        </a:rPr>
                        <a:t>CARB-19: Land products validation listing and framework</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Q4 2017</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Summarize current list of validated land data products relevant to Carbon Strategy, documenting validation framework and protocols and providing guidance for online platform for </a:t>
                      </a:r>
                      <a:r>
                        <a:rPr lang="en-US" sz="1800" dirty="0" err="1">
                          <a:effectLst/>
                          <a:latin typeface="Calibri"/>
                          <a:cs typeface="Calibri"/>
                        </a:rPr>
                        <a:t>intercomparison</a:t>
                      </a:r>
                      <a:r>
                        <a:rPr lang="en-US" sz="1800" dirty="0">
                          <a:effectLst/>
                          <a:latin typeface="Calibri"/>
                          <a:cs typeface="Calibri"/>
                        </a:rPr>
                        <a:t> of terrestrial carbon products. </a:t>
                      </a:r>
                      <a:endParaRPr lang="en-US" sz="1800" dirty="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43294611"/>
                  </a:ext>
                </a:extLst>
              </a:tr>
            </a:tbl>
          </a:graphicData>
        </a:graphic>
      </p:graphicFrame>
    </p:spTree>
    <p:extLst>
      <p:ext uri="{BB962C8B-B14F-4D97-AF65-F5344CB8AC3E}">
        <p14:creationId xmlns:p14="http://schemas.microsoft.com/office/powerpoint/2010/main" val="27558612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1"/>
          </p:nvPr>
        </p:nvSpPr>
        <p:spPr>
          <a:xfrm>
            <a:off x="0" y="2514600"/>
            <a:ext cx="8839200" cy="3962400"/>
          </a:xfrm>
        </p:spPr>
        <p:txBody>
          <a:bodyPr/>
          <a:lstStyle/>
          <a:p>
            <a:r>
              <a:rPr lang="en-US" b="1" dirty="0"/>
              <a:t>2017-2019: </a:t>
            </a:r>
            <a:r>
              <a:rPr lang="en-US" dirty="0"/>
              <a:t>WGCV continue to evaluate and recommend best practices for the characterization/calibration of satellite-based sensors and the validation of satellite-based Earth observation data products</a:t>
            </a:r>
          </a:p>
          <a:p>
            <a:r>
              <a:rPr lang="en-US" dirty="0"/>
              <a:t>Tasks are focused sub-groups dealing with specific areas of interest</a:t>
            </a:r>
          </a:p>
          <a:p>
            <a:r>
              <a:rPr lang="en-US" dirty="0"/>
              <a:t>WGCV will maintain the CEOS Cal/Val portal including</a:t>
            </a:r>
          </a:p>
          <a:p>
            <a:pPr lvl="1"/>
            <a:r>
              <a:rPr lang="en-US" dirty="0"/>
              <a:t>Activities of its sub-groups</a:t>
            </a:r>
          </a:p>
          <a:p>
            <a:pPr lvl="1"/>
            <a:r>
              <a:rPr lang="en-US" dirty="0"/>
              <a:t>Information about achievements in calibration and validation</a:t>
            </a:r>
          </a:p>
          <a:p>
            <a:pPr lvl="1"/>
            <a:r>
              <a:rPr lang="en-US" dirty="0"/>
              <a:t>Cal/Val supersites</a:t>
            </a:r>
          </a:p>
          <a:p>
            <a:pPr lvl="1"/>
            <a:r>
              <a:rPr lang="en-US" dirty="0"/>
              <a:t>Results from recent efforts that impact interoperability</a:t>
            </a:r>
          </a:p>
        </p:txBody>
      </p:sp>
      <p:sp>
        <p:nvSpPr>
          <p:cNvPr id="7" name="Content Placeholder 1"/>
          <p:cNvSpPr>
            <a:spLocks noGrp="1"/>
          </p:cNvSpPr>
          <p:nvPr>
            <p:ph sz="half" idx="1"/>
          </p:nvPr>
        </p:nvSpPr>
        <p:spPr>
          <a:xfrm>
            <a:off x="0" y="1143000"/>
            <a:ext cx="8305800" cy="762000"/>
          </a:xfrm>
        </p:spPr>
        <p:txBody>
          <a:bodyPr/>
          <a:lstStyle/>
          <a:p>
            <a:r>
              <a:rPr lang="en-US" b="1" dirty="0"/>
              <a:t>Coordinate the development of suitable methodologies for the on-ground characterization of satellite-based EO sensors, the on-orbit calibration of EO missions, and the validation of satellite-based Level 1 and Level 2 products.</a:t>
            </a:r>
            <a:endParaRPr lang="en-US" dirty="0"/>
          </a:p>
          <a:p>
            <a:endParaRPr lang="en-US" dirty="0"/>
          </a:p>
        </p:txBody>
      </p:sp>
    </p:spTree>
    <p:extLst>
      <p:ext uri="{BB962C8B-B14F-4D97-AF65-F5344CB8AC3E}">
        <p14:creationId xmlns:p14="http://schemas.microsoft.com/office/powerpoint/2010/main" val="324163388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1"/>
          </p:nvPr>
        </p:nvSpPr>
        <p:spPr>
          <a:xfrm>
            <a:off x="0" y="2667000"/>
            <a:ext cx="8839200" cy="4572000"/>
          </a:xfrm>
        </p:spPr>
        <p:txBody>
          <a:bodyPr/>
          <a:lstStyle/>
          <a:p>
            <a:r>
              <a:rPr lang="en-US" dirty="0"/>
              <a:t>WGCV will strengthen its cooperation with GSICS</a:t>
            </a:r>
          </a:p>
          <a:p>
            <a:pPr lvl="1"/>
            <a:r>
              <a:rPr lang="en-US" dirty="0"/>
              <a:t>Sensor calibration to address corrections for sensor differences</a:t>
            </a:r>
          </a:p>
          <a:p>
            <a:pPr lvl="1"/>
            <a:r>
              <a:rPr lang="en-US" dirty="0"/>
              <a:t>Traceability to coordinate activities to address interoperability</a:t>
            </a:r>
          </a:p>
          <a:p>
            <a:r>
              <a:rPr lang="en-US" dirty="0"/>
              <a:t>WGCV will continue working with the GEO Secretariat</a:t>
            </a:r>
          </a:p>
          <a:p>
            <a:pPr lvl="1"/>
            <a:r>
              <a:rPr lang="en-US" dirty="0"/>
              <a:t>Encourage adoption of QA4EO Principles</a:t>
            </a:r>
          </a:p>
          <a:p>
            <a:pPr lvl="1"/>
            <a:r>
              <a:rPr lang="en-US" dirty="0"/>
              <a:t>Address needs of users and data providers, by considering the needs of the Atmosphere, Terrestrial, and Ocean communities</a:t>
            </a:r>
          </a:p>
          <a:p>
            <a:pPr lvl="1"/>
            <a:r>
              <a:rPr lang="en-US" dirty="0"/>
              <a:t>Develop calibration infrastructure and comparison campaigns to promote QA4EO Principles and best practices</a:t>
            </a:r>
          </a:p>
          <a:p>
            <a:pPr lvl="1"/>
            <a:r>
              <a:rPr lang="en-US" dirty="0"/>
              <a:t>Foster cooperation with WMO, ground-based networks, and CEOS WGs and VCs through presence during WGCV meetings</a:t>
            </a:r>
          </a:p>
        </p:txBody>
      </p:sp>
      <p:sp>
        <p:nvSpPr>
          <p:cNvPr id="7" name="Content Placeholder 1"/>
          <p:cNvSpPr>
            <a:spLocks noGrp="1"/>
          </p:cNvSpPr>
          <p:nvPr>
            <p:ph sz="half" idx="1"/>
          </p:nvPr>
        </p:nvSpPr>
        <p:spPr>
          <a:xfrm>
            <a:off x="0" y="1143000"/>
            <a:ext cx="8305800" cy="762000"/>
          </a:xfrm>
        </p:spPr>
        <p:txBody>
          <a:bodyPr/>
          <a:lstStyle/>
          <a:p>
            <a:pPr lvl="1"/>
            <a:r>
              <a:rPr lang="en-US" b="1" dirty="0"/>
              <a:t>Continue cooperation with GEO, Global Space-based Inter-calibration System (GSICS), and WMO and ground-based networks in the provision of high quality EO data products.</a:t>
            </a:r>
            <a:endParaRPr lang="en-US" dirty="0"/>
          </a:p>
        </p:txBody>
      </p:sp>
    </p:spTree>
    <p:extLst>
      <p:ext uri="{BB962C8B-B14F-4D97-AF65-F5344CB8AC3E}">
        <p14:creationId xmlns:p14="http://schemas.microsoft.com/office/powerpoint/2010/main" val="333184690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1" dirty="0"/>
              <a:t>Capacity Building, Data Access, Availability and Quality</a:t>
            </a:r>
          </a:p>
        </p:txBody>
      </p:sp>
      <p:graphicFrame>
        <p:nvGraphicFramePr>
          <p:cNvPr id="7" name="Table 6"/>
          <p:cNvGraphicFramePr>
            <a:graphicFrameLocks noGrp="1"/>
          </p:cNvGraphicFramePr>
          <p:nvPr>
            <p:extLst/>
          </p:nvPr>
        </p:nvGraphicFramePr>
        <p:xfrm>
          <a:off x="152400" y="1676400"/>
          <a:ext cx="8839200" cy="1676400"/>
        </p:xfrm>
        <a:graphic>
          <a:graphicData uri="http://schemas.openxmlformats.org/drawingml/2006/table">
            <a:tbl>
              <a:tblPr firstRow="1" firstCol="1" bandRow="1">
                <a:tableStyleId>{5940675A-B579-460E-94D1-54222C63F5DA}</a:tableStyleId>
              </a:tblPr>
              <a:tblGrid>
                <a:gridCol w="2438400">
                  <a:extLst>
                    <a:ext uri="{9D8B030D-6E8A-4147-A177-3AD203B41FA5}">
                      <a16:colId xmlns:a16="http://schemas.microsoft.com/office/drawing/2014/main" val="1773550431"/>
                    </a:ext>
                  </a:extLst>
                </a:gridCol>
                <a:gridCol w="961293">
                  <a:extLst>
                    <a:ext uri="{9D8B030D-6E8A-4147-A177-3AD203B41FA5}">
                      <a16:colId xmlns:a16="http://schemas.microsoft.com/office/drawing/2014/main" val="484627680"/>
                    </a:ext>
                  </a:extLst>
                </a:gridCol>
                <a:gridCol w="4220307">
                  <a:extLst>
                    <a:ext uri="{9D8B030D-6E8A-4147-A177-3AD203B41FA5}">
                      <a16:colId xmlns:a16="http://schemas.microsoft.com/office/drawing/2014/main" val="1574871515"/>
                    </a:ext>
                  </a:extLst>
                </a:gridCol>
                <a:gridCol w="1219200">
                  <a:extLst>
                    <a:ext uri="{9D8B030D-6E8A-4147-A177-3AD203B41FA5}">
                      <a16:colId xmlns:a16="http://schemas.microsoft.com/office/drawing/2014/main" val="1561723930"/>
                    </a:ext>
                  </a:extLst>
                </a:gridCol>
              </a:tblGrid>
              <a:tr h="1676400">
                <a:tc>
                  <a:txBody>
                    <a:bodyPr/>
                    <a:lstStyle/>
                    <a:p>
                      <a:pPr marL="0" marR="0" algn="l">
                        <a:spcBef>
                          <a:spcPts val="0"/>
                        </a:spcBef>
                        <a:spcAft>
                          <a:spcPts val="0"/>
                        </a:spcAft>
                      </a:pPr>
                      <a:r>
                        <a:rPr lang="en-US" sz="1800" dirty="0">
                          <a:effectLst/>
                          <a:latin typeface="Calibri"/>
                          <a:cs typeface="Calibri"/>
                        </a:rPr>
                        <a:t>CB-22: Provide capacity building support to WGCV activities</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Q2 2018</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just">
                        <a:spcBef>
                          <a:spcPts val="0"/>
                        </a:spcBef>
                        <a:spcAft>
                          <a:spcPts val="600"/>
                        </a:spcAft>
                      </a:pPr>
                      <a:r>
                        <a:rPr lang="en-US" sz="1800" dirty="0">
                          <a:effectLst/>
                          <a:latin typeface="Calibri"/>
                          <a:cs typeface="Calibri"/>
                        </a:rPr>
                        <a:t>Collaborate with WGCV to develop materials to promote e.g., QA4EO, </a:t>
                      </a:r>
                      <a:r>
                        <a:rPr lang="en-US" sz="1800" dirty="0" err="1">
                          <a:effectLst/>
                          <a:latin typeface="Calibri"/>
                          <a:cs typeface="Calibri"/>
                        </a:rPr>
                        <a:t>LandNet</a:t>
                      </a:r>
                      <a:r>
                        <a:rPr lang="en-US" sz="1800" dirty="0">
                          <a:effectLst/>
                          <a:latin typeface="Calibri"/>
                          <a:cs typeface="Calibri"/>
                        </a:rPr>
                        <a:t>, optical and SAR calibration/validation. The 2017 meeting of the </a:t>
                      </a:r>
                      <a:r>
                        <a:rPr lang="en-US" sz="1800" dirty="0" err="1">
                          <a:effectLst/>
                          <a:latin typeface="Calibri"/>
                          <a:cs typeface="Calibri"/>
                        </a:rPr>
                        <a:t>WGCapD</a:t>
                      </a:r>
                      <a:r>
                        <a:rPr lang="en-US" sz="1800" dirty="0">
                          <a:effectLst/>
                          <a:latin typeface="Calibri"/>
                          <a:cs typeface="Calibri"/>
                        </a:rPr>
                        <a:t> will be a key event in defining specific priorities.</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err="1">
                          <a:effectLst/>
                          <a:latin typeface="Calibri"/>
                          <a:cs typeface="Calibri"/>
                        </a:rPr>
                        <a:t>WGCapD</a:t>
                      </a:r>
                      <a:r>
                        <a:rPr lang="en-US" sz="1800" dirty="0">
                          <a:effectLst/>
                          <a:latin typeface="Calibri"/>
                          <a:cs typeface="Calibri"/>
                        </a:rPr>
                        <a:t> with WGCV</a:t>
                      </a:r>
                      <a:endParaRPr lang="en-US" sz="1800" dirty="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3372029418"/>
                  </a:ext>
                </a:extLst>
              </a:tr>
            </a:tbl>
          </a:graphicData>
        </a:graphic>
      </p:graphicFrame>
      <p:graphicFrame>
        <p:nvGraphicFramePr>
          <p:cNvPr id="8" name="Table 7"/>
          <p:cNvGraphicFramePr>
            <a:graphicFrameLocks noGrp="1"/>
          </p:cNvGraphicFramePr>
          <p:nvPr>
            <p:extLst/>
          </p:nvPr>
        </p:nvGraphicFramePr>
        <p:xfrm>
          <a:off x="152400" y="3581400"/>
          <a:ext cx="8839200" cy="2743200"/>
        </p:xfrm>
        <a:graphic>
          <a:graphicData uri="http://schemas.openxmlformats.org/drawingml/2006/table">
            <a:tbl>
              <a:tblPr firstRow="1" firstCol="1" bandRow="1"/>
              <a:tblGrid>
                <a:gridCol w="2362200">
                  <a:extLst>
                    <a:ext uri="{9D8B030D-6E8A-4147-A177-3AD203B41FA5}">
                      <a16:colId xmlns:a16="http://schemas.microsoft.com/office/drawing/2014/main" val="3005300487"/>
                    </a:ext>
                  </a:extLst>
                </a:gridCol>
                <a:gridCol w="990600">
                  <a:extLst>
                    <a:ext uri="{9D8B030D-6E8A-4147-A177-3AD203B41FA5}">
                      <a16:colId xmlns:a16="http://schemas.microsoft.com/office/drawing/2014/main" val="1646273606"/>
                    </a:ext>
                  </a:extLst>
                </a:gridCol>
                <a:gridCol w="4495800">
                  <a:extLst>
                    <a:ext uri="{9D8B030D-6E8A-4147-A177-3AD203B41FA5}">
                      <a16:colId xmlns:a16="http://schemas.microsoft.com/office/drawing/2014/main" val="3109604602"/>
                    </a:ext>
                  </a:extLst>
                </a:gridCol>
                <a:gridCol w="990600">
                  <a:extLst>
                    <a:ext uri="{9D8B030D-6E8A-4147-A177-3AD203B41FA5}">
                      <a16:colId xmlns:a16="http://schemas.microsoft.com/office/drawing/2014/main" val="2581385215"/>
                    </a:ext>
                  </a:extLst>
                </a:gridCol>
              </a:tblGrid>
              <a:tr h="0">
                <a:tc>
                  <a:txBody>
                    <a:bodyPr/>
                    <a:lstStyle/>
                    <a:p>
                      <a:pPr marL="0" marR="0" algn="l">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CV-1</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Update of general WGCV website to enhance better communication across CEOS and users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Q3 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Re-organization of WGCV website concept which includes on one side the entry on the CEOS portal, the CEOS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CalVal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portal, and the different subgroup  web-sites in order to achieve a better outreach and communication strategy.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WGCV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389578"/>
                  </a:ext>
                </a:extLst>
              </a:tr>
              <a:tr h="0">
                <a:tc>
                  <a:txBody>
                    <a:bodyPr/>
                    <a:lstStyle/>
                    <a:p>
                      <a:pPr marL="0" marR="0" algn="l">
                        <a:spcBef>
                          <a:spcPts val="0"/>
                        </a:spcBef>
                        <a:spcAft>
                          <a:spcPts val="0"/>
                        </a:spcAft>
                      </a:pPr>
                      <a:r>
                        <a:rPr lang="en-US" sz="1800" b="1">
                          <a:effectLst/>
                          <a:latin typeface="Calibri" panose="020F0502020204030204" pitchFamily="34" charset="0"/>
                          <a:ea typeface="Times New Roman" panose="02020603050405020304" pitchFamily="18" charset="0"/>
                          <a:cs typeface="Times New Roman" panose="02020603050405020304" pitchFamily="18" charset="0"/>
                        </a:rPr>
                        <a:t>CV-3</a:t>
                      </a:r>
                      <a:r>
                        <a:rPr lang="en-US" sz="1800">
                          <a:effectLst/>
                          <a:latin typeface="Calibri" panose="020F0502020204030204" pitchFamily="34" charset="0"/>
                          <a:ea typeface="Times New Roman" panose="02020603050405020304" pitchFamily="18" charset="0"/>
                          <a:cs typeface="Times New Roman" panose="02020603050405020304" pitchFamily="18" charset="0"/>
                        </a:rPr>
                        <a:t>: Workshop on state of the art for pre-flight calibration techniques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Q4 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Hold an open-invitation workshop to discuss and promote best practices on pre-flight and onboard calibration of sensors, initially focusing on optical.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WGCV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4038295"/>
                  </a:ext>
                </a:extLst>
              </a:tr>
            </a:tbl>
          </a:graphicData>
        </a:graphic>
      </p:graphicFrame>
    </p:spTree>
    <p:extLst>
      <p:ext uri="{BB962C8B-B14F-4D97-AF65-F5344CB8AC3E}">
        <p14:creationId xmlns:p14="http://schemas.microsoft.com/office/powerpoint/2010/main" val="311033020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1" dirty="0"/>
              <a:t>Capacity Building, Data Access, Availability and Quality</a:t>
            </a:r>
          </a:p>
        </p:txBody>
      </p:sp>
      <p:graphicFrame>
        <p:nvGraphicFramePr>
          <p:cNvPr id="7" name="Table 6"/>
          <p:cNvGraphicFramePr>
            <a:graphicFrameLocks noGrp="1"/>
          </p:cNvGraphicFramePr>
          <p:nvPr>
            <p:extLst/>
          </p:nvPr>
        </p:nvGraphicFramePr>
        <p:xfrm>
          <a:off x="76200" y="1661161"/>
          <a:ext cx="8839200" cy="3291840"/>
        </p:xfrm>
        <a:graphic>
          <a:graphicData uri="http://schemas.openxmlformats.org/drawingml/2006/table">
            <a:tbl>
              <a:tblPr firstRow="1" firstCol="1" bandRow="1"/>
              <a:tblGrid>
                <a:gridCol w="2514600">
                  <a:extLst>
                    <a:ext uri="{9D8B030D-6E8A-4147-A177-3AD203B41FA5}">
                      <a16:colId xmlns:a16="http://schemas.microsoft.com/office/drawing/2014/main" val="2567371073"/>
                    </a:ext>
                  </a:extLst>
                </a:gridCol>
                <a:gridCol w="685800">
                  <a:extLst>
                    <a:ext uri="{9D8B030D-6E8A-4147-A177-3AD203B41FA5}">
                      <a16:colId xmlns:a16="http://schemas.microsoft.com/office/drawing/2014/main" val="1216017510"/>
                    </a:ext>
                  </a:extLst>
                </a:gridCol>
                <a:gridCol w="4800600">
                  <a:extLst>
                    <a:ext uri="{9D8B030D-6E8A-4147-A177-3AD203B41FA5}">
                      <a16:colId xmlns:a16="http://schemas.microsoft.com/office/drawing/2014/main" val="870418045"/>
                    </a:ext>
                  </a:extLst>
                </a:gridCol>
                <a:gridCol w="838200">
                  <a:extLst>
                    <a:ext uri="{9D8B030D-6E8A-4147-A177-3AD203B41FA5}">
                      <a16:colId xmlns:a16="http://schemas.microsoft.com/office/drawing/2014/main" val="448972425"/>
                    </a:ext>
                  </a:extLst>
                </a:gridCol>
              </a:tblGrid>
              <a:tr h="0">
                <a:tc>
                  <a:txBody>
                    <a:bodyPr/>
                    <a:lstStyle/>
                    <a:p>
                      <a:pPr marL="0" marR="0" algn="l">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CV-9</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Radiometric Calibration Network (RADCALNET)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Q4 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Establish an automated network via a multi-agency project, including coordination infrastructure, and land-based test-sites for post-launch traceable calibration of sensor radiometric gain, initially for &lt;50 m resolution sensors.  Progress will follow the developed project 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WGCV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9255771"/>
                  </a:ext>
                </a:extLst>
              </a:tr>
              <a:tr h="0">
                <a:tc>
                  <a:txBody>
                    <a:bodyPr/>
                    <a:lstStyle/>
                    <a:p>
                      <a:pPr marL="0" marR="0" algn="l">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CV-13: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Intercomparison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of atmospheric correction models</a:t>
                      </a:r>
                    </a:p>
                    <a:p>
                      <a:pPr marL="0" marR="0" algn="l">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Q4 2018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The WGCV task team “Atmospheric correction” will carry out several comparison measures between models and report about their findings including recommendations with respect to EO applications.</a:t>
                      </a:r>
                    </a:p>
                    <a:p>
                      <a:pPr marL="0" marR="0" algn="l">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WGCV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609734"/>
                  </a:ext>
                </a:extLst>
              </a:tr>
            </a:tbl>
          </a:graphicData>
        </a:graphic>
      </p:graphicFrame>
    </p:spTree>
    <p:extLst>
      <p:ext uri="{BB962C8B-B14F-4D97-AF65-F5344CB8AC3E}">
        <p14:creationId xmlns:p14="http://schemas.microsoft.com/office/powerpoint/2010/main" val="251826219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b="1" dirty="0"/>
              <a:t>Capacity Building, Data Access, Availability and Quality</a:t>
            </a:r>
          </a:p>
        </p:txBody>
      </p:sp>
      <p:graphicFrame>
        <p:nvGraphicFramePr>
          <p:cNvPr id="3" name="Table 2"/>
          <p:cNvGraphicFramePr>
            <a:graphicFrameLocks noGrp="1"/>
          </p:cNvGraphicFramePr>
          <p:nvPr>
            <p:extLst/>
          </p:nvPr>
        </p:nvGraphicFramePr>
        <p:xfrm>
          <a:off x="76200" y="1600200"/>
          <a:ext cx="8915400" cy="4389120"/>
        </p:xfrm>
        <a:graphic>
          <a:graphicData uri="http://schemas.openxmlformats.org/drawingml/2006/table">
            <a:tbl>
              <a:tblPr firstRow="1" firstCol="1" bandRow="1">
                <a:tableStyleId>{5940675A-B579-460E-94D1-54222C63F5DA}</a:tableStyleId>
              </a:tblPr>
              <a:tblGrid>
                <a:gridCol w="2362200">
                  <a:extLst>
                    <a:ext uri="{9D8B030D-6E8A-4147-A177-3AD203B41FA5}">
                      <a16:colId xmlns:a16="http://schemas.microsoft.com/office/drawing/2014/main" val="3564096000"/>
                    </a:ext>
                  </a:extLst>
                </a:gridCol>
                <a:gridCol w="838200">
                  <a:extLst>
                    <a:ext uri="{9D8B030D-6E8A-4147-A177-3AD203B41FA5}">
                      <a16:colId xmlns:a16="http://schemas.microsoft.com/office/drawing/2014/main" val="3235247091"/>
                    </a:ext>
                  </a:extLst>
                </a:gridCol>
                <a:gridCol w="4876800">
                  <a:extLst>
                    <a:ext uri="{9D8B030D-6E8A-4147-A177-3AD203B41FA5}">
                      <a16:colId xmlns:a16="http://schemas.microsoft.com/office/drawing/2014/main" val="2490982944"/>
                    </a:ext>
                  </a:extLst>
                </a:gridCol>
                <a:gridCol w="838200">
                  <a:extLst>
                    <a:ext uri="{9D8B030D-6E8A-4147-A177-3AD203B41FA5}">
                      <a16:colId xmlns:a16="http://schemas.microsoft.com/office/drawing/2014/main" val="50532986"/>
                    </a:ext>
                  </a:extLst>
                </a:gridCol>
              </a:tblGrid>
              <a:tr h="0">
                <a:tc>
                  <a:txBody>
                    <a:bodyPr/>
                    <a:lstStyle/>
                    <a:p>
                      <a:pPr marL="0" marR="0" algn="l">
                        <a:spcBef>
                          <a:spcPts val="0"/>
                        </a:spcBef>
                        <a:spcAft>
                          <a:spcPts val="0"/>
                        </a:spcAft>
                      </a:pPr>
                      <a:r>
                        <a:rPr lang="en-US" sz="1800" dirty="0">
                          <a:effectLst/>
                          <a:latin typeface="Calibri"/>
                          <a:cs typeface="Calibri"/>
                        </a:rPr>
                        <a:t>CV-14: Report on application of approaches for cloud masking</a:t>
                      </a:r>
                    </a:p>
                    <a:p>
                      <a:pPr marL="0" marR="0" algn="l">
                        <a:spcBef>
                          <a:spcPts val="0"/>
                        </a:spcBef>
                        <a:spcAft>
                          <a:spcPts val="0"/>
                        </a:spcAft>
                      </a:pPr>
                      <a:r>
                        <a:rPr lang="en-US" sz="1800" dirty="0">
                          <a:effectLst/>
                          <a:latin typeface="Calibri"/>
                          <a:cs typeface="Calibri"/>
                        </a:rPr>
                        <a:t> </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Q4 2018</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The WGCV task team “Cloud masking” will research different cloud masking approaches for different sensors and spectral areas in order to deliver a report about their findings including recommendations for the applications of cloud masking in EO applications.</a:t>
                      </a:r>
                    </a:p>
                    <a:p>
                      <a:pPr marL="0" marR="0" algn="l">
                        <a:spcBef>
                          <a:spcPts val="0"/>
                        </a:spcBef>
                        <a:spcAft>
                          <a:spcPts val="0"/>
                        </a:spcAft>
                      </a:pPr>
                      <a:r>
                        <a:rPr lang="en-US" sz="1800" dirty="0">
                          <a:effectLst/>
                          <a:latin typeface="Calibri"/>
                          <a:cs typeface="Calibri"/>
                        </a:rPr>
                        <a:t> </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a:effectLst/>
                          <a:latin typeface="Calibri"/>
                          <a:cs typeface="Calibri"/>
                        </a:rPr>
                        <a:t>WGCV</a:t>
                      </a:r>
                      <a:endParaRPr lang="en-US" sz="180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3809997727"/>
                  </a:ext>
                </a:extLst>
              </a:tr>
              <a:tr h="0">
                <a:tc>
                  <a:txBody>
                    <a:bodyPr/>
                    <a:lstStyle/>
                    <a:p>
                      <a:pPr marL="0" marR="0" algn="l">
                        <a:spcBef>
                          <a:spcPts val="0"/>
                        </a:spcBef>
                        <a:spcAft>
                          <a:spcPts val="0"/>
                        </a:spcAft>
                      </a:pPr>
                      <a:r>
                        <a:rPr lang="en-US" sz="1800">
                          <a:effectLst/>
                          <a:latin typeface="Calibri"/>
                          <a:cs typeface="Calibri"/>
                        </a:rPr>
                        <a:t>CV-15: L1 top-of-atmosphere interoperability</a:t>
                      </a:r>
                    </a:p>
                    <a:p>
                      <a:pPr marL="0" marR="0" algn="l">
                        <a:spcBef>
                          <a:spcPts val="0"/>
                        </a:spcBef>
                        <a:spcAft>
                          <a:spcPts val="0"/>
                        </a:spcAft>
                      </a:pPr>
                      <a:r>
                        <a:rPr lang="en-US" sz="1800">
                          <a:effectLst/>
                          <a:latin typeface="Calibri"/>
                          <a:cs typeface="Calibri"/>
                        </a:rPr>
                        <a:t> </a:t>
                      </a:r>
                      <a:endParaRPr lang="en-US" sz="180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a:effectLst/>
                          <a:latin typeface="Calibri"/>
                          <a:cs typeface="Calibri"/>
                        </a:rPr>
                        <a:t>Q4 2017</a:t>
                      </a:r>
                      <a:endParaRPr lang="en-US" sz="180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Develop an initial recommendation of a community reference in collaboration with GSICS.</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a:effectLst/>
                          <a:latin typeface="Calibri"/>
                          <a:cs typeface="Calibri"/>
                        </a:rPr>
                        <a:t>WGCV</a:t>
                      </a:r>
                      <a:endParaRPr lang="en-US" sz="180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3651855520"/>
                  </a:ext>
                </a:extLst>
              </a:tr>
              <a:tr h="0">
                <a:tc>
                  <a:txBody>
                    <a:bodyPr/>
                    <a:lstStyle/>
                    <a:p>
                      <a:pPr marL="0" marR="0" algn="l">
                        <a:spcBef>
                          <a:spcPts val="0"/>
                        </a:spcBef>
                        <a:spcAft>
                          <a:spcPts val="0"/>
                        </a:spcAft>
                      </a:pPr>
                      <a:r>
                        <a:rPr lang="en-US" sz="1800" dirty="0">
                          <a:effectLst/>
                          <a:latin typeface="Calibri"/>
                          <a:cs typeface="Calibri"/>
                        </a:rPr>
                        <a:t>CV-16: Report on outcomes from GSICS/CEOS reference Solar Spectrum evaluation</a:t>
                      </a:r>
                    </a:p>
                  </a:txBody>
                  <a:tcPr marL="68580" marR="68580" marT="0" marB="0"/>
                </a:tc>
                <a:tc>
                  <a:txBody>
                    <a:bodyPr/>
                    <a:lstStyle/>
                    <a:p>
                      <a:pPr marL="0" marR="0" algn="l">
                        <a:spcBef>
                          <a:spcPts val="0"/>
                        </a:spcBef>
                        <a:spcAft>
                          <a:spcPts val="0"/>
                        </a:spcAft>
                      </a:pPr>
                      <a:r>
                        <a:rPr lang="en-US" sz="1800" dirty="0">
                          <a:effectLst/>
                          <a:latin typeface="Calibri"/>
                          <a:cs typeface="Calibri"/>
                        </a:rPr>
                        <a:t>Q2 2018</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Cooperation through a series of Web Meetings to evaluate recent advances to recommend a solar spectra for GSICS and CEOS to ensure interoperability.</a:t>
                      </a:r>
                      <a:endParaRPr lang="en-US" sz="1800" dirty="0">
                        <a:effectLst/>
                        <a:latin typeface="Calibri"/>
                        <a:ea typeface="Times New Roman" panose="02020603050405020304" pitchFamily="18" charset="0"/>
                        <a:cs typeface="Calibri"/>
                      </a:endParaRPr>
                    </a:p>
                  </a:txBody>
                  <a:tcPr marL="68580" marR="68580" marT="0" marB="0"/>
                </a:tc>
                <a:tc>
                  <a:txBody>
                    <a:bodyPr/>
                    <a:lstStyle/>
                    <a:p>
                      <a:pPr marL="0" marR="0" algn="l">
                        <a:spcBef>
                          <a:spcPts val="0"/>
                        </a:spcBef>
                        <a:spcAft>
                          <a:spcPts val="0"/>
                        </a:spcAft>
                      </a:pPr>
                      <a:r>
                        <a:rPr lang="en-US" sz="1800" dirty="0">
                          <a:effectLst/>
                          <a:latin typeface="Calibri"/>
                          <a:cs typeface="Calibri"/>
                        </a:rPr>
                        <a:t>WGCV</a:t>
                      </a:r>
                      <a:endParaRPr lang="en-US" sz="1800" dirty="0">
                        <a:effectLst/>
                        <a:latin typeface="Calibri"/>
                        <a:ea typeface="Times New Roman" panose="02020603050405020304" pitchFamily="18" charset="0"/>
                        <a:cs typeface="Calibri"/>
                      </a:endParaRPr>
                    </a:p>
                  </a:txBody>
                  <a:tcPr marL="68580" marR="68580" marT="0" marB="0"/>
                </a:tc>
                <a:extLst>
                  <a:ext uri="{0D108BD9-81ED-4DB2-BD59-A6C34878D82A}">
                    <a16:rowId xmlns:a16="http://schemas.microsoft.com/office/drawing/2014/main" val="2354621258"/>
                  </a:ext>
                </a:extLst>
              </a:tr>
            </a:tbl>
          </a:graphicData>
        </a:graphic>
      </p:graphicFrame>
    </p:spTree>
    <p:extLst>
      <p:ext uri="{BB962C8B-B14F-4D97-AF65-F5344CB8AC3E}">
        <p14:creationId xmlns:p14="http://schemas.microsoft.com/office/powerpoint/2010/main" val="1287362380"/>
      </p:ext>
    </p:extLst>
  </p:cSld>
  <p:clrMapOvr>
    <a:masterClrMapping/>
  </p:clrMapOvr>
  <p:transition spd="med"/>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5274</TotalTime>
  <Words>2108</Words>
  <Application>Microsoft Office PowerPoint</Application>
  <PresentationFormat>On-screen Show (4:3)</PresentationFormat>
  <Paragraphs>280</Paragraphs>
  <Slides>22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Arial</vt:lpstr>
      <vt:lpstr>Arial Bold</vt:lpstr>
      <vt:lpstr>Avenir Roman</vt:lpstr>
      <vt:lpstr>Calibri</vt:lpstr>
      <vt:lpstr>Century Gothic</vt:lpstr>
      <vt:lpstr>Droid Serif</vt:lpstr>
      <vt:lpstr>Frutiger 45 Light</vt:lpstr>
      <vt:lpstr>Proxima Nova Regular</vt:lpstr>
      <vt:lpstr>Times</vt:lpstr>
      <vt:lpstr>Times New Roman</vt:lpstr>
      <vt:lpstr>Wingdings</vt:lpstr>
      <vt:lpstr>Default</vt:lpstr>
      <vt:lpstr>Action Item Status / CEOS  Work Plan Status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Owner</cp:lastModifiedBy>
  <cp:revision>141</cp:revision>
  <dcterms:modified xsi:type="dcterms:W3CDTF">2017-05-18T12:46:10Z</dcterms:modified>
</cp:coreProperties>
</file>