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handoutMasterIdLst>
    <p:handoutMasterId r:id="rId44"/>
  </p:handoutMasterIdLst>
  <p:sldIdLst>
    <p:sldId id="256" r:id="rId2"/>
    <p:sldId id="414" r:id="rId3"/>
    <p:sldId id="371" r:id="rId4"/>
    <p:sldId id="913" r:id="rId5"/>
    <p:sldId id="601" r:id="rId6"/>
    <p:sldId id="518" r:id="rId7"/>
    <p:sldId id="914" r:id="rId8"/>
    <p:sldId id="514" r:id="rId9"/>
    <p:sldId id="467" r:id="rId10"/>
    <p:sldId id="471" r:id="rId11"/>
    <p:sldId id="519" r:id="rId12"/>
    <p:sldId id="520" r:id="rId13"/>
    <p:sldId id="915" r:id="rId14"/>
    <p:sldId id="916" r:id="rId15"/>
    <p:sldId id="262" r:id="rId16"/>
    <p:sldId id="259" r:id="rId17"/>
    <p:sldId id="260" r:id="rId18"/>
    <p:sldId id="261" r:id="rId19"/>
    <p:sldId id="265" r:id="rId20"/>
    <p:sldId id="266" r:id="rId21"/>
    <p:sldId id="263" r:id="rId22"/>
    <p:sldId id="264" r:id="rId23"/>
    <p:sldId id="935" r:id="rId24"/>
    <p:sldId id="936" r:id="rId25"/>
    <p:sldId id="384" r:id="rId26"/>
    <p:sldId id="403" r:id="rId27"/>
    <p:sldId id="937" r:id="rId28"/>
    <p:sldId id="272" r:id="rId29"/>
    <p:sldId id="273" r:id="rId30"/>
    <p:sldId id="274" r:id="rId31"/>
    <p:sldId id="716" r:id="rId32"/>
    <p:sldId id="726" r:id="rId33"/>
    <p:sldId id="697" r:id="rId34"/>
    <p:sldId id="940" r:id="rId35"/>
    <p:sldId id="941" r:id="rId36"/>
    <p:sldId id="942" r:id="rId37"/>
    <p:sldId id="943" r:id="rId38"/>
    <p:sldId id="267" r:id="rId39"/>
    <p:sldId id="268" r:id="rId40"/>
    <p:sldId id="938" r:id="rId41"/>
    <p:sldId id="275" r:id="rId42"/>
  </p:sldIdLst>
  <p:sldSz cx="9144000" cy="6858000" type="screen4x3"/>
  <p:notesSz cx="6834188" cy="997902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439"/>
    <a:srgbClr val="FFB411"/>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38B1855-1B75-4FBE-930C-398BA8C253C6}" styleName="主题样式 2 - 强调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845" autoAdjust="0"/>
    <p:restoredTop sz="81115" autoAdjust="0"/>
  </p:normalViewPr>
  <p:slideViewPr>
    <p:cSldViewPr>
      <p:cViewPr varScale="1">
        <p:scale>
          <a:sx n="105" d="100"/>
          <a:sy n="105" d="100"/>
        </p:scale>
        <p:origin x="888"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1" Type="http://schemas.openxmlformats.org/officeDocument/2006/relationships/oleObject" Target="file:////D:\study\HazeObservation\Hu%20xiuqing\Inter%20Caliberation\&#32467;&#26524;\TOUvsGOME\TOUvsGOME2B\&#19977;&#35282;&#20989;&#25968;\FY_3AvsGOME2B\&#27719;&#24635;20130807.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a:pPr>
            <a:r>
              <a:rPr lang="en-US" altLang="zh-CN" sz="1000" dirty="0">
                <a:latin typeface="Times New Roman" pitchFamily="18" charset="0"/>
                <a:ea typeface="+mn-ea"/>
                <a:cs typeface="Times New Roman" pitchFamily="18" charset="0"/>
              </a:rPr>
              <a:t>FY-3A/TOU</a:t>
            </a:r>
            <a:r>
              <a:rPr lang="zh-CN" altLang="en-US" sz="1000" dirty="0">
                <a:latin typeface="Times New Roman" pitchFamily="18" charset="0"/>
                <a:ea typeface="+mn-ea"/>
                <a:cs typeface="Times New Roman" pitchFamily="18" charset="0"/>
              </a:rPr>
              <a:t>与</a:t>
            </a:r>
            <a:r>
              <a:rPr lang="en-US" altLang="zh-CN" sz="1000" dirty="0" err="1">
                <a:latin typeface="Times New Roman" pitchFamily="18" charset="0"/>
                <a:ea typeface="+mn-ea"/>
                <a:cs typeface="Times New Roman" pitchFamily="18" charset="0"/>
              </a:rPr>
              <a:t>Metop</a:t>
            </a:r>
            <a:r>
              <a:rPr lang="en-US" altLang="zh-CN" sz="1000" dirty="0">
                <a:latin typeface="Times New Roman" pitchFamily="18" charset="0"/>
                <a:ea typeface="+mn-ea"/>
                <a:cs typeface="Times New Roman" pitchFamily="18" charset="0"/>
              </a:rPr>
              <a:t>-B/GOME-2 L1B</a:t>
            </a:r>
            <a:r>
              <a:rPr lang="zh-CN" altLang="en-US" sz="1000" dirty="0">
                <a:latin typeface="Times New Roman" pitchFamily="18" charset="0"/>
                <a:ea typeface="+mn-ea"/>
                <a:cs typeface="Times New Roman" pitchFamily="18" charset="0"/>
              </a:rPr>
              <a:t>交叉比对</a:t>
            </a:r>
            <a:endParaRPr lang="en-US" altLang="zh-CN" sz="1000" dirty="0">
              <a:latin typeface="Times New Roman" pitchFamily="18" charset="0"/>
              <a:ea typeface="+mn-ea"/>
              <a:cs typeface="Times New Roman" pitchFamily="18" charset="0"/>
            </a:endParaRPr>
          </a:p>
          <a:p>
            <a:pPr>
              <a:defRPr sz="1000"/>
            </a:pPr>
            <a:r>
              <a:rPr lang="en-US" altLang="zh-CN" sz="1000" dirty="0">
                <a:latin typeface="Times New Roman" pitchFamily="18" charset="0"/>
                <a:ea typeface="+mn-ea"/>
                <a:cs typeface="Times New Roman" pitchFamily="18" charset="0"/>
              </a:rPr>
              <a:t>(2013</a:t>
            </a:r>
            <a:r>
              <a:rPr lang="zh-CN" altLang="en-US" sz="1000" dirty="0">
                <a:latin typeface="Times New Roman" pitchFamily="18" charset="0"/>
                <a:ea typeface="+mn-ea"/>
                <a:cs typeface="Times New Roman" pitchFamily="18" charset="0"/>
              </a:rPr>
              <a:t>年</a:t>
            </a:r>
            <a:r>
              <a:rPr lang="en-US" altLang="zh-CN" sz="1000" dirty="0">
                <a:latin typeface="Times New Roman" pitchFamily="18" charset="0"/>
                <a:ea typeface="+mn-ea"/>
                <a:cs typeface="Times New Roman" pitchFamily="18" charset="0"/>
              </a:rPr>
              <a:t>8</a:t>
            </a:r>
            <a:r>
              <a:rPr lang="zh-CN" altLang="en-US" sz="1000" dirty="0">
                <a:latin typeface="Times New Roman" pitchFamily="18" charset="0"/>
                <a:ea typeface="+mn-ea"/>
                <a:cs typeface="Times New Roman" pitchFamily="18" charset="0"/>
              </a:rPr>
              <a:t>月</a:t>
            </a:r>
            <a:r>
              <a:rPr lang="en-US" altLang="zh-CN" sz="1000" dirty="0">
                <a:latin typeface="Times New Roman" pitchFamily="18" charset="0"/>
                <a:ea typeface="+mn-ea"/>
                <a:cs typeface="Times New Roman" pitchFamily="18" charset="0"/>
              </a:rPr>
              <a:t>6-11</a:t>
            </a:r>
            <a:r>
              <a:rPr lang="zh-CN" altLang="en-US" sz="1000" dirty="0">
                <a:latin typeface="Times New Roman" pitchFamily="18" charset="0"/>
                <a:ea typeface="+mn-ea"/>
                <a:cs typeface="Times New Roman" pitchFamily="18" charset="0"/>
              </a:rPr>
              <a:t>日间</a:t>
            </a:r>
            <a:r>
              <a:rPr lang="en-US" altLang="zh-CN" sz="1000" dirty="0">
                <a:latin typeface="Times New Roman" pitchFamily="18" charset="0"/>
                <a:ea typeface="+mn-ea"/>
                <a:cs typeface="Times New Roman" pitchFamily="18" charset="0"/>
              </a:rPr>
              <a:t>)</a:t>
            </a:r>
            <a:endParaRPr lang="en-US" altLang="en-US" sz="1000" dirty="0">
              <a:latin typeface="Times New Roman" pitchFamily="18" charset="0"/>
              <a:ea typeface="+mn-ea"/>
              <a:cs typeface="Times New Roman" pitchFamily="18" charset="0"/>
            </a:endParaRPr>
          </a:p>
        </c:rich>
      </c:tx>
      <c:layout>
        <c:manualLayout>
          <c:xMode val="edge"/>
          <c:yMode val="edge"/>
          <c:x val="0.14012508177972391"/>
          <c:y val="3.1700547146451555E-2"/>
        </c:manualLayout>
      </c:layout>
      <c:overlay val="0"/>
    </c:title>
    <c:autoTitleDeleted val="0"/>
    <c:plotArea>
      <c:layout>
        <c:manualLayout>
          <c:layoutTarget val="inner"/>
          <c:xMode val="edge"/>
          <c:yMode val="edge"/>
          <c:x val="0.19512661105616022"/>
          <c:y val="0.20754384868498379"/>
          <c:w val="0.7490708527844816"/>
          <c:h val="0.56676277991861757"/>
        </c:manualLayout>
      </c:layout>
      <c:scatterChart>
        <c:scatterStyle val="lineMarker"/>
        <c:varyColors val="0"/>
        <c:ser>
          <c:idx val="0"/>
          <c:order val="0"/>
          <c:spPr>
            <a:ln w="28575">
              <a:noFill/>
            </a:ln>
          </c:spPr>
          <c:marker>
            <c:symbol val="diamond"/>
            <c:size val="2"/>
          </c:marker>
          <c:trendline>
            <c:trendlineType val="linear"/>
            <c:dispRSqr val="1"/>
            <c:dispEq val="1"/>
            <c:trendlineLbl>
              <c:layout>
                <c:manualLayout>
                  <c:x val="-0.10330554874715557"/>
                  <c:y val="-1.4901753264906774E-3"/>
                </c:manualLayout>
              </c:layout>
              <c:tx>
                <c:rich>
                  <a:bodyPr/>
                  <a:lstStyle/>
                  <a:p>
                    <a:pPr>
                      <a:defRPr/>
                    </a:pPr>
                    <a:r>
                      <a:rPr lang="en-US" altLang="en-US" sz="600" baseline="0" dirty="0"/>
                      <a:t>y = 0.9868x - 0.0006
R² = 0.9937</a:t>
                    </a:r>
                    <a:endParaRPr lang="en-US" altLang="en-US" sz="600" dirty="0"/>
                  </a:p>
                </c:rich>
              </c:tx>
              <c:numFmt formatCode="General" sourceLinked="0"/>
            </c:trendlineLbl>
          </c:trendline>
          <c:xVal>
            <c:numRef>
              <c:f>进一步筛选数据!$H$2:$H$456</c:f>
              <c:numCache>
                <c:formatCode>General</c:formatCode>
                <c:ptCount val="455"/>
                <c:pt idx="0">
                  <c:v>0.31005287000000054</c:v>
                </c:pt>
                <c:pt idx="1">
                  <c:v>0.33960781000000045</c:v>
                </c:pt>
                <c:pt idx="2">
                  <c:v>0.39627516000000051</c:v>
                </c:pt>
                <c:pt idx="3">
                  <c:v>0.41450381000000008</c:v>
                </c:pt>
                <c:pt idx="4">
                  <c:v>0.41450381000000008</c:v>
                </c:pt>
                <c:pt idx="5">
                  <c:v>0.41648519000000045</c:v>
                </c:pt>
                <c:pt idx="6">
                  <c:v>0.41985354000000008</c:v>
                </c:pt>
                <c:pt idx="7">
                  <c:v>0.41209561</c:v>
                </c:pt>
                <c:pt idx="8">
                  <c:v>0.40424615000000003</c:v>
                </c:pt>
                <c:pt idx="9">
                  <c:v>0.45330515999999998</c:v>
                </c:pt>
                <c:pt idx="10">
                  <c:v>0.40620852000000002</c:v>
                </c:pt>
                <c:pt idx="11">
                  <c:v>0.41798270000000065</c:v>
                </c:pt>
                <c:pt idx="12">
                  <c:v>0.72607321000000102</c:v>
                </c:pt>
                <c:pt idx="13">
                  <c:v>0.77120750999999998</c:v>
                </c:pt>
                <c:pt idx="14">
                  <c:v>7.4499730000000111E-2</c:v>
                </c:pt>
                <c:pt idx="15">
                  <c:v>7.8462480000000126E-2</c:v>
                </c:pt>
                <c:pt idx="16">
                  <c:v>0.15811379000000025</c:v>
                </c:pt>
                <c:pt idx="17">
                  <c:v>0.17337039000000001</c:v>
                </c:pt>
                <c:pt idx="18">
                  <c:v>0.20427985000000001</c:v>
                </c:pt>
                <c:pt idx="19">
                  <c:v>0.23518932000000001</c:v>
                </c:pt>
                <c:pt idx="20">
                  <c:v>0.24034089000000022</c:v>
                </c:pt>
                <c:pt idx="21">
                  <c:v>0.2504459</c:v>
                </c:pt>
                <c:pt idx="22">
                  <c:v>0.27996841000000039</c:v>
                </c:pt>
                <c:pt idx="23">
                  <c:v>0.30077285000000031</c:v>
                </c:pt>
                <c:pt idx="24">
                  <c:v>0.30077285000000031</c:v>
                </c:pt>
                <c:pt idx="25">
                  <c:v>0.28452557000000045</c:v>
                </c:pt>
                <c:pt idx="26">
                  <c:v>0.30651885000000045</c:v>
                </c:pt>
                <c:pt idx="27">
                  <c:v>0.28690323000000001</c:v>
                </c:pt>
                <c:pt idx="28">
                  <c:v>0.31167042000000045</c:v>
                </c:pt>
                <c:pt idx="29">
                  <c:v>0.30037656000000096</c:v>
                </c:pt>
                <c:pt idx="30">
                  <c:v>0.37249866000000065</c:v>
                </c:pt>
                <c:pt idx="31">
                  <c:v>0.14364974000000019</c:v>
                </c:pt>
                <c:pt idx="32">
                  <c:v>0.1228453</c:v>
                </c:pt>
                <c:pt idx="33">
                  <c:v>0.11452352000000011</c:v>
                </c:pt>
                <c:pt idx="34">
                  <c:v>0.11194774</c:v>
                </c:pt>
                <c:pt idx="35">
                  <c:v>9.5106040000000128E-2</c:v>
                </c:pt>
                <c:pt idx="36">
                  <c:v>9.5106040000000128E-2</c:v>
                </c:pt>
                <c:pt idx="37">
                  <c:v>9.5106040000000128E-2</c:v>
                </c:pt>
                <c:pt idx="38">
                  <c:v>0.18426795000000029</c:v>
                </c:pt>
                <c:pt idx="39">
                  <c:v>0.21161094000000019</c:v>
                </c:pt>
                <c:pt idx="40">
                  <c:v>0.22746195000000019</c:v>
                </c:pt>
                <c:pt idx="41">
                  <c:v>0.26094720000000005</c:v>
                </c:pt>
                <c:pt idx="42">
                  <c:v>0.24569060000000001</c:v>
                </c:pt>
                <c:pt idx="43">
                  <c:v>0.32474750000000002</c:v>
                </c:pt>
                <c:pt idx="44">
                  <c:v>0.32474750000000002</c:v>
                </c:pt>
                <c:pt idx="45">
                  <c:v>0.30592442000000053</c:v>
                </c:pt>
                <c:pt idx="46">
                  <c:v>0.29443246000000045</c:v>
                </c:pt>
                <c:pt idx="47">
                  <c:v>0.30830207000000065</c:v>
                </c:pt>
                <c:pt idx="48">
                  <c:v>0.32157731000000045</c:v>
                </c:pt>
                <c:pt idx="49">
                  <c:v>0.33386183000000064</c:v>
                </c:pt>
                <c:pt idx="50">
                  <c:v>0.33960781000000045</c:v>
                </c:pt>
                <c:pt idx="51">
                  <c:v>0.33386183000000064</c:v>
                </c:pt>
                <c:pt idx="52">
                  <c:v>0.35322481000000039</c:v>
                </c:pt>
                <c:pt idx="53">
                  <c:v>0.34832588000000053</c:v>
                </c:pt>
                <c:pt idx="54">
                  <c:v>0.37130982000000046</c:v>
                </c:pt>
                <c:pt idx="55">
                  <c:v>0.36199737000000032</c:v>
                </c:pt>
                <c:pt idx="56">
                  <c:v>0.38854727000000039</c:v>
                </c:pt>
                <c:pt idx="57">
                  <c:v>0.38854727000000039</c:v>
                </c:pt>
                <c:pt idx="58">
                  <c:v>0.44153099999999995</c:v>
                </c:pt>
                <c:pt idx="59">
                  <c:v>0.43171921000000002</c:v>
                </c:pt>
                <c:pt idx="60">
                  <c:v>0.41798270000000065</c:v>
                </c:pt>
                <c:pt idx="61">
                  <c:v>0.43760628000000051</c:v>
                </c:pt>
                <c:pt idx="62">
                  <c:v>0.43760628000000051</c:v>
                </c:pt>
                <c:pt idx="63">
                  <c:v>0.45134279000000038</c:v>
                </c:pt>
                <c:pt idx="64">
                  <c:v>0.41014481000000008</c:v>
                </c:pt>
                <c:pt idx="65">
                  <c:v>0.45330515999999998</c:v>
                </c:pt>
                <c:pt idx="66">
                  <c:v>0.46115461000000002</c:v>
                </c:pt>
                <c:pt idx="67">
                  <c:v>0.48077822000000031</c:v>
                </c:pt>
                <c:pt idx="68">
                  <c:v>0.47292876000000089</c:v>
                </c:pt>
                <c:pt idx="69">
                  <c:v>0.50236415999999895</c:v>
                </c:pt>
                <c:pt idx="70">
                  <c:v>0.50432651999999956</c:v>
                </c:pt>
                <c:pt idx="71">
                  <c:v>0.5219878</c:v>
                </c:pt>
                <c:pt idx="72">
                  <c:v>0.5219878</c:v>
                </c:pt>
                <c:pt idx="73">
                  <c:v>0.52591245999999958</c:v>
                </c:pt>
                <c:pt idx="74">
                  <c:v>0.58085858999999895</c:v>
                </c:pt>
                <c:pt idx="75">
                  <c:v>0.56515968000000005</c:v>
                </c:pt>
                <c:pt idx="76">
                  <c:v>0.55142318999999895</c:v>
                </c:pt>
                <c:pt idx="77">
                  <c:v>0.58674562000000063</c:v>
                </c:pt>
                <c:pt idx="78">
                  <c:v>0.60833162000000063</c:v>
                </c:pt>
                <c:pt idx="79">
                  <c:v>0.60636926000000002</c:v>
                </c:pt>
                <c:pt idx="80">
                  <c:v>0.59263270999999895</c:v>
                </c:pt>
                <c:pt idx="81">
                  <c:v>0.65739059000000077</c:v>
                </c:pt>
                <c:pt idx="82">
                  <c:v>0.6730895000000009</c:v>
                </c:pt>
                <c:pt idx="83">
                  <c:v>0.62795520000000105</c:v>
                </c:pt>
                <c:pt idx="84">
                  <c:v>0.69075072000000004</c:v>
                </c:pt>
                <c:pt idx="85">
                  <c:v>0.6946754500000013</c:v>
                </c:pt>
                <c:pt idx="86">
                  <c:v>0.62403047000000089</c:v>
                </c:pt>
                <c:pt idx="87">
                  <c:v>0.62403047000000089</c:v>
                </c:pt>
                <c:pt idx="88">
                  <c:v>0.73588502000000089</c:v>
                </c:pt>
                <c:pt idx="89">
                  <c:v>0.74569677999999995</c:v>
                </c:pt>
                <c:pt idx="90">
                  <c:v>0.65150350000000001</c:v>
                </c:pt>
                <c:pt idx="91">
                  <c:v>0.76924515000000104</c:v>
                </c:pt>
                <c:pt idx="92">
                  <c:v>0.78886873000000002</c:v>
                </c:pt>
                <c:pt idx="93">
                  <c:v>0.68682599000000077</c:v>
                </c:pt>
                <c:pt idx="94">
                  <c:v>0.82811593999999999</c:v>
                </c:pt>
                <c:pt idx="95">
                  <c:v>0.79475582000000089</c:v>
                </c:pt>
                <c:pt idx="96">
                  <c:v>0.78886873000000002</c:v>
                </c:pt>
                <c:pt idx="97">
                  <c:v>0.90661031000000003</c:v>
                </c:pt>
                <c:pt idx="98">
                  <c:v>0.88109964000000063</c:v>
                </c:pt>
                <c:pt idx="99">
                  <c:v>0.8222288500000009</c:v>
                </c:pt>
                <c:pt idx="100">
                  <c:v>0.80260527000000104</c:v>
                </c:pt>
                <c:pt idx="101">
                  <c:v>0.22389548000000026</c:v>
                </c:pt>
                <c:pt idx="102">
                  <c:v>0.20309103000000026</c:v>
                </c:pt>
                <c:pt idx="103">
                  <c:v>0.17812569</c:v>
                </c:pt>
                <c:pt idx="104">
                  <c:v>0.17554989000000026</c:v>
                </c:pt>
                <c:pt idx="105">
                  <c:v>0.14166838000000029</c:v>
                </c:pt>
                <c:pt idx="106">
                  <c:v>0.14166838000000029</c:v>
                </c:pt>
                <c:pt idx="107">
                  <c:v>8.3812200000000003E-2</c:v>
                </c:pt>
                <c:pt idx="108">
                  <c:v>0.26391926000000032</c:v>
                </c:pt>
                <c:pt idx="109">
                  <c:v>0.26332486000000077</c:v>
                </c:pt>
                <c:pt idx="110">
                  <c:v>0.27025968</c:v>
                </c:pt>
                <c:pt idx="111">
                  <c:v>0.28650695000000032</c:v>
                </c:pt>
                <c:pt idx="112">
                  <c:v>0.3124629600000009</c:v>
                </c:pt>
                <c:pt idx="113">
                  <c:v>0.30770767000000032</c:v>
                </c:pt>
                <c:pt idx="114">
                  <c:v>0.33762643000000053</c:v>
                </c:pt>
                <c:pt idx="115">
                  <c:v>0.32851210000000053</c:v>
                </c:pt>
                <c:pt idx="116">
                  <c:v>0.34000409000000031</c:v>
                </c:pt>
                <c:pt idx="117">
                  <c:v>0.35209048000000032</c:v>
                </c:pt>
                <c:pt idx="118">
                  <c:v>0.36952659000000077</c:v>
                </c:pt>
                <c:pt idx="119">
                  <c:v>0.33188045000000077</c:v>
                </c:pt>
                <c:pt idx="120">
                  <c:v>0.38101858000000077</c:v>
                </c:pt>
                <c:pt idx="121">
                  <c:v>0.36615825000000002</c:v>
                </c:pt>
                <c:pt idx="122">
                  <c:v>0.38973662000000031</c:v>
                </c:pt>
                <c:pt idx="123">
                  <c:v>0.38973662000000031</c:v>
                </c:pt>
                <c:pt idx="124">
                  <c:v>0.41212618000000045</c:v>
                </c:pt>
                <c:pt idx="125">
                  <c:v>0.37088606000000096</c:v>
                </c:pt>
                <c:pt idx="126">
                  <c:v>0.42386976000000065</c:v>
                </c:pt>
                <c:pt idx="127">
                  <c:v>0.42583212000000031</c:v>
                </c:pt>
                <c:pt idx="128">
                  <c:v>0.41846657000000065</c:v>
                </c:pt>
                <c:pt idx="129">
                  <c:v>0.44741809000000032</c:v>
                </c:pt>
                <c:pt idx="130">
                  <c:v>0.41569266000000032</c:v>
                </c:pt>
                <c:pt idx="131">
                  <c:v>0.41569266000000032</c:v>
                </c:pt>
                <c:pt idx="132">
                  <c:v>0.47292876000000089</c:v>
                </c:pt>
                <c:pt idx="133">
                  <c:v>0.92427157999999998</c:v>
                </c:pt>
                <c:pt idx="134">
                  <c:v>0.92427157999999998</c:v>
                </c:pt>
                <c:pt idx="135">
                  <c:v>0.87521254999999909</c:v>
                </c:pt>
              </c:numCache>
            </c:numRef>
          </c:xVal>
          <c:yVal>
            <c:numRef>
              <c:f>进一步筛选数据!$T$2:$T$456</c:f>
              <c:numCache>
                <c:formatCode>General</c:formatCode>
                <c:ptCount val="455"/>
                <c:pt idx="0">
                  <c:v>0.30095311964526689</c:v>
                </c:pt>
                <c:pt idx="1">
                  <c:v>0.34478914382303072</c:v>
                </c:pt>
                <c:pt idx="2">
                  <c:v>0.36656818624158932</c:v>
                </c:pt>
                <c:pt idx="3">
                  <c:v>0.39714441468934875</c:v>
                </c:pt>
                <c:pt idx="4">
                  <c:v>0.39534604910471854</c:v>
                </c:pt>
                <c:pt idx="5">
                  <c:v>0.4103491361499928</c:v>
                </c:pt>
                <c:pt idx="6">
                  <c:v>0.40000859563629731</c:v>
                </c:pt>
                <c:pt idx="7">
                  <c:v>0.41998336154471133</c:v>
                </c:pt>
                <c:pt idx="8">
                  <c:v>0.40054757417831671</c:v>
                </c:pt>
                <c:pt idx="9">
                  <c:v>0.43931837239864785</c:v>
                </c:pt>
                <c:pt idx="10">
                  <c:v>0.42047358503177173</c:v>
                </c:pt>
                <c:pt idx="11">
                  <c:v>0.42281880599322769</c:v>
                </c:pt>
                <c:pt idx="12">
                  <c:v>0.70980508841666512</c:v>
                </c:pt>
                <c:pt idx="13">
                  <c:v>0.73567849623093684</c:v>
                </c:pt>
                <c:pt idx="14">
                  <c:v>7.638158213729207E-2</c:v>
                </c:pt>
                <c:pt idx="15">
                  <c:v>7.0261766141825402E-2</c:v>
                </c:pt>
                <c:pt idx="16">
                  <c:v>0.15482477506396322</c:v>
                </c:pt>
                <c:pt idx="17">
                  <c:v>0.17017220477914838</c:v>
                </c:pt>
                <c:pt idx="18">
                  <c:v>0.21725716658165564</c:v>
                </c:pt>
                <c:pt idx="19">
                  <c:v>0.23704379453066532</c:v>
                </c:pt>
                <c:pt idx="20">
                  <c:v>0.24638916160109378</c:v>
                </c:pt>
                <c:pt idx="21">
                  <c:v>0.25090073764576432</c:v>
                </c:pt>
                <c:pt idx="22">
                  <c:v>0.2670153214699118</c:v>
                </c:pt>
                <c:pt idx="23">
                  <c:v>0.28268998248432231</c:v>
                </c:pt>
                <c:pt idx="24">
                  <c:v>0.30442669112037979</c:v>
                </c:pt>
                <c:pt idx="25">
                  <c:v>0.29827150237983208</c:v>
                </c:pt>
                <c:pt idx="26">
                  <c:v>0.28690204919600731</c:v>
                </c:pt>
                <c:pt idx="27">
                  <c:v>0.29399152158760455</c:v>
                </c:pt>
                <c:pt idx="28">
                  <c:v>0.31019902299989632</c:v>
                </c:pt>
                <c:pt idx="29">
                  <c:v>0.30535994234732189</c:v>
                </c:pt>
                <c:pt idx="30">
                  <c:v>0.37589768650072281</c:v>
                </c:pt>
                <c:pt idx="31">
                  <c:v>0.12210727044342465</c:v>
                </c:pt>
                <c:pt idx="32">
                  <c:v>0.11470514798246872</c:v>
                </c:pt>
                <c:pt idx="33">
                  <c:v>0.10045966997825929</c:v>
                </c:pt>
                <c:pt idx="34">
                  <c:v>9.5892948547339249E-2</c:v>
                </c:pt>
                <c:pt idx="35">
                  <c:v>9.2261085645587604E-2</c:v>
                </c:pt>
                <c:pt idx="36">
                  <c:v>8.6477944277927182E-2</c:v>
                </c:pt>
                <c:pt idx="37">
                  <c:v>8.4411089659222532E-2</c:v>
                </c:pt>
                <c:pt idx="38">
                  <c:v>0.18848948617397449</c:v>
                </c:pt>
                <c:pt idx="39">
                  <c:v>0.2067859607226489</c:v>
                </c:pt>
                <c:pt idx="40">
                  <c:v>0.23448804844822599</c:v>
                </c:pt>
                <c:pt idx="41">
                  <c:v>0.25355825354070627</c:v>
                </c:pt>
                <c:pt idx="42">
                  <c:v>0.26731004547829995</c:v>
                </c:pt>
                <c:pt idx="43">
                  <c:v>0.27735751250582741</c:v>
                </c:pt>
                <c:pt idx="44">
                  <c:v>0.31970637145700415</c:v>
                </c:pt>
                <c:pt idx="45">
                  <c:v>0.30827325479688439</c:v>
                </c:pt>
                <c:pt idx="46">
                  <c:v>0.31072871695957627</c:v>
                </c:pt>
                <c:pt idx="47">
                  <c:v>0.31569654064897246</c:v>
                </c:pt>
                <c:pt idx="48">
                  <c:v>0.31485475008036024</c:v>
                </c:pt>
                <c:pt idx="49">
                  <c:v>0.32128413899886715</c:v>
                </c:pt>
                <c:pt idx="50">
                  <c:v>0.33088558406672164</c:v>
                </c:pt>
                <c:pt idx="51">
                  <c:v>0.33206519090414116</c:v>
                </c:pt>
                <c:pt idx="52">
                  <c:v>0.34068859691789805</c:v>
                </c:pt>
                <c:pt idx="53">
                  <c:v>0.3433398555602849</c:v>
                </c:pt>
                <c:pt idx="54">
                  <c:v>0.3568323422617013</c:v>
                </c:pt>
                <c:pt idx="55">
                  <c:v>0.35961131051270212</c:v>
                </c:pt>
                <c:pt idx="56">
                  <c:v>0.37399737371833258</c:v>
                </c:pt>
                <c:pt idx="57">
                  <c:v>0.39498827908882111</c:v>
                </c:pt>
                <c:pt idx="58">
                  <c:v>0.41908733246675178</c:v>
                </c:pt>
                <c:pt idx="59">
                  <c:v>0.40968698725712405</c:v>
                </c:pt>
                <c:pt idx="60">
                  <c:v>0.43737339401644176</c:v>
                </c:pt>
                <c:pt idx="61">
                  <c:v>0.44354390549039879</c:v>
                </c:pt>
                <c:pt idx="62">
                  <c:v>0.43443234566563138</c:v>
                </c:pt>
                <c:pt idx="63">
                  <c:v>0.42991370138429313</c:v>
                </c:pt>
                <c:pt idx="64">
                  <c:v>0.42475909034753706</c:v>
                </c:pt>
                <c:pt idx="65">
                  <c:v>0.44458001815979481</c:v>
                </c:pt>
                <c:pt idx="66">
                  <c:v>0.43749465614631089</c:v>
                </c:pt>
                <c:pt idx="67">
                  <c:v>0.47721618307991964</c:v>
                </c:pt>
                <c:pt idx="68">
                  <c:v>0.48365309093312125</c:v>
                </c:pt>
                <c:pt idx="69">
                  <c:v>0.50406857643249281</c:v>
                </c:pt>
                <c:pt idx="70">
                  <c:v>0.49649629847165128</c:v>
                </c:pt>
                <c:pt idx="71">
                  <c:v>0.50995851912061052</c:v>
                </c:pt>
                <c:pt idx="72">
                  <c:v>0.51842982687457728</c:v>
                </c:pt>
                <c:pt idx="73">
                  <c:v>0.53043752295234947</c:v>
                </c:pt>
                <c:pt idx="74">
                  <c:v>0.55679040305638872</c:v>
                </c:pt>
                <c:pt idx="75">
                  <c:v>0.55746763766289265</c:v>
                </c:pt>
                <c:pt idx="76">
                  <c:v>0.55836945854495035</c:v>
                </c:pt>
                <c:pt idx="77">
                  <c:v>0.58424280192706468</c:v>
                </c:pt>
                <c:pt idx="78">
                  <c:v>0.62142550842544675</c:v>
                </c:pt>
                <c:pt idx="79">
                  <c:v>0.61545034845563651</c:v>
                </c:pt>
                <c:pt idx="80">
                  <c:v>0.60591103329728779</c:v>
                </c:pt>
                <c:pt idx="81">
                  <c:v>0.64669235074354414</c:v>
                </c:pt>
                <c:pt idx="82">
                  <c:v>0.64015376769490062</c:v>
                </c:pt>
                <c:pt idx="83">
                  <c:v>0.62603521538487628</c:v>
                </c:pt>
                <c:pt idx="84">
                  <c:v>0.65277912677449024</c:v>
                </c:pt>
                <c:pt idx="85">
                  <c:v>0.67513904999177665</c:v>
                </c:pt>
                <c:pt idx="86">
                  <c:v>0.62825159172625933</c:v>
                </c:pt>
                <c:pt idx="87">
                  <c:v>0.62570301424551411</c:v>
                </c:pt>
                <c:pt idx="88">
                  <c:v>0.74448984479935809</c:v>
                </c:pt>
                <c:pt idx="89">
                  <c:v>0.70597778834715486</c:v>
                </c:pt>
                <c:pt idx="90">
                  <c:v>0.65885086650161284</c:v>
                </c:pt>
                <c:pt idx="91">
                  <c:v>0.76735680263841055</c:v>
                </c:pt>
                <c:pt idx="92">
                  <c:v>0.7313147026379615</c:v>
                </c:pt>
                <c:pt idx="93">
                  <c:v>0.6814873755583315</c:v>
                </c:pt>
                <c:pt idx="94">
                  <c:v>0.81471938773850394</c:v>
                </c:pt>
                <c:pt idx="95">
                  <c:v>0.77912475391355829</c:v>
                </c:pt>
                <c:pt idx="96">
                  <c:v>0.78380804989706676</c:v>
                </c:pt>
                <c:pt idx="97">
                  <c:v>0.88465672448018273</c:v>
                </c:pt>
                <c:pt idx="98">
                  <c:v>0.83879484045512498</c:v>
                </c:pt>
                <c:pt idx="99">
                  <c:v>0.81436531982485849</c:v>
                </c:pt>
                <c:pt idx="100">
                  <c:v>0.80369004801191568</c:v>
                </c:pt>
                <c:pt idx="101">
                  <c:v>0.18450651960331815</c:v>
                </c:pt>
                <c:pt idx="102">
                  <c:v>0.17371433802597669</c:v>
                </c:pt>
                <c:pt idx="103">
                  <c:v>0.15846878408146928</c:v>
                </c:pt>
                <c:pt idx="104">
                  <c:v>0.14932582286246418</c:v>
                </c:pt>
                <c:pt idx="105">
                  <c:v>0.14247867660889768</c:v>
                </c:pt>
                <c:pt idx="106">
                  <c:v>0.13595541156273547</c:v>
                </c:pt>
                <c:pt idx="107">
                  <c:v>7.8665033565944578E-2</c:v>
                </c:pt>
                <c:pt idx="108">
                  <c:v>0.26783560791274952</c:v>
                </c:pt>
                <c:pt idx="109">
                  <c:v>0.26769378659475307</c:v>
                </c:pt>
                <c:pt idx="110">
                  <c:v>0.27434978724347464</c:v>
                </c:pt>
                <c:pt idx="111">
                  <c:v>0.26650775432365031</c:v>
                </c:pt>
                <c:pt idx="112">
                  <c:v>0.31099814026788286</c:v>
                </c:pt>
                <c:pt idx="113">
                  <c:v>0.31249165332909506</c:v>
                </c:pt>
                <c:pt idx="114">
                  <c:v>0.3346515284477638</c:v>
                </c:pt>
                <c:pt idx="115">
                  <c:v>0.32726930993881787</c:v>
                </c:pt>
                <c:pt idx="116">
                  <c:v>0.34277348806226532</c:v>
                </c:pt>
                <c:pt idx="117">
                  <c:v>0.33897337921347725</c:v>
                </c:pt>
                <c:pt idx="118">
                  <c:v>0.34802615604197917</c:v>
                </c:pt>
                <c:pt idx="119">
                  <c:v>0.34443586936988579</c:v>
                </c:pt>
                <c:pt idx="120">
                  <c:v>0.36390820155830322</c:v>
                </c:pt>
                <c:pt idx="121">
                  <c:v>0.35046286208873023</c:v>
                </c:pt>
                <c:pt idx="122">
                  <c:v>0.38630805504645338</c:v>
                </c:pt>
                <c:pt idx="123">
                  <c:v>0.40356975703019127</c:v>
                </c:pt>
                <c:pt idx="124">
                  <c:v>0.40093936929077723</c:v>
                </c:pt>
                <c:pt idx="125">
                  <c:v>0.40324674095262081</c:v>
                </c:pt>
                <c:pt idx="126">
                  <c:v>0.41303164133725967</c:v>
                </c:pt>
                <c:pt idx="127">
                  <c:v>0.41929789232051956</c:v>
                </c:pt>
                <c:pt idx="128">
                  <c:v>0.40680463278072332</c:v>
                </c:pt>
                <c:pt idx="129">
                  <c:v>0.44251285465076112</c:v>
                </c:pt>
                <c:pt idx="130">
                  <c:v>0.43582281956890639</c:v>
                </c:pt>
                <c:pt idx="131">
                  <c:v>0.43763611344024483</c:v>
                </c:pt>
                <c:pt idx="132">
                  <c:v>0.46175359624103779</c:v>
                </c:pt>
                <c:pt idx="133">
                  <c:v>0.85829432820607265</c:v>
                </c:pt>
                <c:pt idx="134">
                  <c:v>0.93394505095276004</c:v>
                </c:pt>
                <c:pt idx="135">
                  <c:v>0.92068366170087723</c:v>
                </c:pt>
              </c:numCache>
            </c:numRef>
          </c:yVal>
          <c:smooth val="0"/>
          <c:extLst>
            <c:ext xmlns:c16="http://schemas.microsoft.com/office/drawing/2014/chart" uri="{C3380CC4-5D6E-409C-BE32-E72D297353CC}">
              <c16:uniqueId val="{00000001-BB03-8348-B0D0-4D4D93BE32A8}"/>
            </c:ext>
          </c:extLst>
        </c:ser>
        <c:dLbls>
          <c:showLegendKey val="0"/>
          <c:showVal val="0"/>
          <c:showCatName val="0"/>
          <c:showSerName val="0"/>
          <c:showPercent val="0"/>
          <c:showBubbleSize val="0"/>
        </c:dLbls>
        <c:axId val="82975744"/>
        <c:axId val="91110016"/>
      </c:scatterChart>
      <c:valAx>
        <c:axId val="82975744"/>
        <c:scaling>
          <c:orientation val="minMax"/>
        </c:scaling>
        <c:delete val="0"/>
        <c:axPos val="b"/>
        <c:title>
          <c:tx>
            <c:rich>
              <a:bodyPr/>
              <a:lstStyle/>
              <a:p>
                <a:pPr>
                  <a:defRPr sz="800"/>
                </a:pPr>
                <a:r>
                  <a:rPr lang="en-US" altLang="zh-CN" sz="800" b="1" i="0" u="none" strike="noStrike" baseline="0">
                    <a:effectLst/>
                  </a:rPr>
                  <a:t>FY-3A/TOU</a:t>
                </a:r>
                <a:endParaRPr lang="en-US" altLang="en-US" sz="800"/>
              </a:p>
            </c:rich>
          </c:tx>
          <c:overlay val="0"/>
        </c:title>
        <c:numFmt formatCode="General" sourceLinked="1"/>
        <c:majorTickMark val="out"/>
        <c:minorTickMark val="none"/>
        <c:tickLblPos val="nextTo"/>
        <c:txPr>
          <a:bodyPr rot="0" vert="horz"/>
          <a:lstStyle/>
          <a:p>
            <a:pPr>
              <a:defRPr sz="800" b="0" i="0" u="none" strike="noStrike" baseline="0">
                <a:solidFill>
                  <a:srgbClr val="000000"/>
                </a:solidFill>
                <a:latin typeface="宋体"/>
                <a:ea typeface="宋体"/>
                <a:cs typeface="宋体"/>
              </a:defRPr>
            </a:pPr>
            <a:endParaRPr lang="zh-CN"/>
          </a:p>
        </c:txPr>
        <c:crossAx val="91110016"/>
        <c:crosses val="autoZero"/>
        <c:crossBetween val="midCat"/>
      </c:valAx>
      <c:valAx>
        <c:axId val="91110016"/>
        <c:scaling>
          <c:orientation val="minMax"/>
        </c:scaling>
        <c:delete val="0"/>
        <c:axPos val="l"/>
        <c:majorGridlines/>
        <c:title>
          <c:tx>
            <c:rich>
              <a:bodyPr rot="-5400000" vert="horz"/>
              <a:lstStyle/>
              <a:p>
                <a:pPr>
                  <a:defRPr sz="800"/>
                </a:pPr>
                <a:r>
                  <a:rPr lang="en-US" altLang="zh-CN" sz="800" b="1" i="0" u="none" strike="noStrike" baseline="0">
                    <a:effectLst/>
                  </a:rPr>
                  <a:t>Metop-B/GOME-2</a:t>
                </a:r>
                <a:endParaRPr lang="en-US" altLang="en-US" sz="800"/>
              </a:p>
            </c:rich>
          </c:tx>
          <c:overlay val="0"/>
        </c:title>
        <c:numFmt formatCode="General" sourceLinked="1"/>
        <c:majorTickMark val="out"/>
        <c:minorTickMark val="none"/>
        <c:tickLblPos val="nextTo"/>
        <c:txPr>
          <a:bodyPr/>
          <a:lstStyle/>
          <a:p>
            <a:pPr>
              <a:defRPr sz="800"/>
            </a:pPr>
            <a:endParaRPr lang="zh-CN"/>
          </a:p>
        </c:txPr>
        <c:crossAx val="82975744"/>
        <c:crosses val="autoZero"/>
        <c:crossBetween val="midCat"/>
        <c:majorUnit val="0.2"/>
      </c:valAx>
    </c:plotArea>
    <c:plotVisOnly val="1"/>
    <c:dispBlanksAs val="gap"/>
    <c:showDLblsOverMax val="0"/>
  </c:chart>
  <c:spPr>
    <a:ln>
      <a:noFill/>
    </a:ln>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image" Target="../media/image41.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40.wmf"/><Relationship Id="rId1" Type="http://schemas.openxmlformats.org/officeDocument/2006/relationships/image" Target="../media/image13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61481" cy="498951"/>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71125" y="0"/>
            <a:ext cx="2961481" cy="498951"/>
          </a:xfrm>
          <a:prstGeom prst="rect">
            <a:avLst/>
          </a:prstGeom>
        </p:spPr>
        <p:txBody>
          <a:bodyPr vert="horz" lIns="91440" tIns="45720" rIns="91440" bIns="45720" rtlCol="0"/>
          <a:lstStyle>
            <a:lvl1pPr algn="r">
              <a:defRPr sz="1200"/>
            </a:lvl1pPr>
          </a:lstStyle>
          <a:p>
            <a:fld id="{776ECE28-E7B6-4527-B2D1-902AACFE067A}" type="datetimeFigureOut">
              <a:rPr lang="zh-CN" altLang="en-US" smtClean="0"/>
              <a:pPr/>
              <a:t>2018/4/12</a:t>
            </a:fld>
            <a:endParaRPr lang="zh-CN" altLang="en-US"/>
          </a:p>
        </p:txBody>
      </p:sp>
      <p:sp>
        <p:nvSpPr>
          <p:cNvPr id="4" name="页脚占位符 3"/>
          <p:cNvSpPr>
            <a:spLocks noGrp="1"/>
          </p:cNvSpPr>
          <p:nvPr>
            <p:ph type="ftr" sz="quarter" idx="2"/>
          </p:nvPr>
        </p:nvSpPr>
        <p:spPr>
          <a:xfrm>
            <a:off x="0" y="9478342"/>
            <a:ext cx="2961481" cy="498951"/>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71125" y="9478342"/>
            <a:ext cx="2961481" cy="498951"/>
          </a:xfrm>
          <a:prstGeom prst="rect">
            <a:avLst/>
          </a:prstGeom>
        </p:spPr>
        <p:txBody>
          <a:bodyPr vert="horz" lIns="91440" tIns="45720" rIns="91440" bIns="45720" rtlCol="0" anchor="b"/>
          <a:lstStyle>
            <a:lvl1pPr algn="r">
              <a:defRPr sz="1200"/>
            </a:lvl1pPr>
          </a:lstStyle>
          <a:p>
            <a:fld id="{753AA9DF-646D-4469-8B70-7073A5AAC0CB}" type="slidenum">
              <a:rPr lang="zh-CN" altLang="en-US" smtClean="0"/>
              <a:pPr/>
              <a:t>‹#›</a:t>
            </a:fld>
            <a:endParaRPr lang="zh-CN" altLang="en-US"/>
          </a:p>
        </p:txBody>
      </p:sp>
    </p:spTree>
    <p:extLst>
      <p:ext uri="{BB962C8B-B14F-4D97-AF65-F5344CB8AC3E}">
        <p14:creationId xmlns:p14="http://schemas.microsoft.com/office/powerpoint/2010/main" val="21992016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61481" cy="498951"/>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71125" y="0"/>
            <a:ext cx="2961481" cy="498951"/>
          </a:xfrm>
          <a:prstGeom prst="rect">
            <a:avLst/>
          </a:prstGeom>
        </p:spPr>
        <p:txBody>
          <a:bodyPr vert="horz" lIns="91440" tIns="45720" rIns="91440" bIns="45720" rtlCol="0"/>
          <a:lstStyle>
            <a:lvl1pPr algn="r">
              <a:defRPr sz="1200"/>
            </a:lvl1pPr>
          </a:lstStyle>
          <a:p>
            <a:fld id="{E40C3317-CA76-4265-A6BF-54ABBC892E85}" type="datetimeFigureOut">
              <a:rPr lang="zh-CN" altLang="en-US" smtClean="0"/>
              <a:pPr/>
              <a:t>2018/4/12</a:t>
            </a:fld>
            <a:endParaRPr lang="zh-CN" altLang="en-US"/>
          </a:p>
        </p:txBody>
      </p:sp>
      <p:sp>
        <p:nvSpPr>
          <p:cNvPr id="4" name="幻灯片图像占位符 3"/>
          <p:cNvSpPr>
            <a:spLocks noGrp="1" noRot="1" noChangeAspect="1"/>
          </p:cNvSpPr>
          <p:nvPr>
            <p:ph type="sldImg" idx="2"/>
          </p:nvPr>
        </p:nvSpPr>
        <p:spPr>
          <a:xfrm>
            <a:off x="922338" y="747713"/>
            <a:ext cx="4991100" cy="37433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3419" y="4740037"/>
            <a:ext cx="5467350" cy="4490561"/>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478342"/>
            <a:ext cx="2961481" cy="49895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71125" y="9478342"/>
            <a:ext cx="2961481" cy="498951"/>
          </a:xfrm>
          <a:prstGeom prst="rect">
            <a:avLst/>
          </a:prstGeom>
        </p:spPr>
        <p:txBody>
          <a:bodyPr vert="horz" lIns="91440" tIns="45720" rIns="91440" bIns="45720" rtlCol="0" anchor="b"/>
          <a:lstStyle>
            <a:lvl1pPr algn="r">
              <a:defRPr sz="1200"/>
            </a:lvl1pPr>
          </a:lstStyle>
          <a:p>
            <a:fld id="{A4BD5F6E-7CC6-4636-AA59-23887DA86688}" type="slidenum">
              <a:rPr lang="zh-CN" altLang="en-US" smtClean="0"/>
              <a:pPr/>
              <a:t>‹#›</a:t>
            </a:fld>
            <a:endParaRPr lang="zh-CN" altLang="en-US"/>
          </a:p>
        </p:txBody>
      </p:sp>
    </p:spTree>
    <p:extLst>
      <p:ext uri="{BB962C8B-B14F-4D97-AF65-F5344CB8AC3E}">
        <p14:creationId xmlns:p14="http://schemas.microsoft.com/office/powerpoint/2010/main" val="2805032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4BD5F6E-7CC6-4636-AA59-23887DA86688}" type="slidenum">
              <a:rPr lang="zh-CN" altLang="en-US" smtClean="0"/>
              <a:pPr/>
              <a:t>1</a:t>
            </a:fld>
            <a:endParaRPr lang="zh-CN" altLang="en-US"/>
          </a:p>
        </p:txBody>
      </p:sp>
    </p:spTree>
    <p:extLst>
      <p:ext uri="{BB962C8B-B14F-4D97-AF65-F5344CB8AC3E}">
        <p14:creationId xmlns:p14="http://schemas.microsoft.com/office/powerpoint/2010/main" val="916797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5A1E7B-2C0F-45A6-8CB3-B46E2B019F62}" type="slidenum">
              <a:rPr lang="zh-CN" altLang="en-US" smtClean="0"/>
              <a:pPr/>
              <a:t>14</a:t>
            </a:fld>
            <a:endParaRPr lang="zh-CN" altLang="en-US"/>
          </a:p>
        </p:txBody>
      </p:sp>
    </p:spTree>
    <p:extLst>
      <p:ext uri="{BB962C8B-B14F-4D97-AF65-F5344CB8AC3E}">
        <p14:creationId xmlns:p14="http://schemas.microsoft.com/office/powerpoint/2010/main" val="3562344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20160923235109_000_0MC_ROM_1tg156_ampHRa</a:t>
            </a:r>
            <a:endParaRPr lang="zh-CN" altLang="en-US" dirty="0"/>
          </a:p>
        </p:txBody>
      </p:sp>
      <p:sp>
        <p:nvSpPr>
          <p:cNvPr id="4" name="灯片编号占位符 3"/>
          <p:cNvSpPr>
            <a:spLocks noGrp="1"/>
          </p:cNvSpPr>
          <p:nvPr>
            <p:ph type="sldNum" sz="quarter" idx="10"/>
          </p:nvPr>
        </p:nvSpPr>
        <p:spPr/>
        <p:txBody>
          <a:bodyPr/>
          <a:lstStyle/>
          <a:p>
            <a:fld id="{405A1E7B-2C0F-45A6-8CB3-B46E2B019F62}" type="slidenum">
              <a:rPr lang="zh-CN" altLang="en-US" smtClean="0"/>
              <a:pPr/>
              <a:t>23</a:t>
            </a:fld>
            <a:endParaRPr lang="zh-CN" altLang="en-US"/>
          </a:p>
        </p:txBody>
      </p:sp>
    </p:spTree>
    <p:extLst>
      <p:ext uri="{BB962C8B-B14F-4D97-AF65-F5344CB8AC3E}">
        <p14:creationId xmlns:p14="http://schemas.microsoft.com/office/powerpoint/2010/main" val="177984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20160923105609_000_0MC_ROM_1</a:t>
            </a:r>
            <a:r>
              <a:rPr lang="zh-CN" altLang="en-US" dirty="0"/>
              <a:t>南美</a:t>
            </a:r>
            <a:r>
              <a:rPr lang="en-US" altLang="zh-CN" dirty="0"/>
              <a:t>tg3_ampHRs</a:t>
            </a:r>
            <a:endParaRPr lang="zh-CN" altLang="en-US" dirty="0"/>
          </a:p>
        </p:txBody>
      </p:sp>
      <p:sp>
        <p:nvSpPr>
          <p:cNvPr id="4" name="灯片编号占位符 3"/>
          <p:cNvSpPr>
            <a:spLocks noGrp="1"/>
          </p:cNvSpPr>
          <p:nvPr>
            <p:ph type="sldNum" sz="quarter" idx="10"/>
          </p:nvPr>
        </p:nvSpPr>
        <p:spPr/>
        <p:txBody>
          <a:bodyPr/>
          <a:lstStyle/>
          <a:p>
            <a:fld id="{405A1E7B-2C0F-45A6-8CB3-B46E2B019F62}" type="slidenum">
              <a:rPr lang="zh-CN" altLang="en-US" smtClean="0"/>
              <a:pPr/>
              <a:t>24</a:t>
            </a:fld>
            <a:endParaRPr lang="zh-CN" altLang="en-US"/>
          </a:p>
        </p:txBody>
      </p:sp>
    </p:spTree>
    <p:extLst>
      <p:ext uri="{BB962C8B-B14F-4D97-AF65-F5344CB8AC3E}">
        <p14:creationId xmlns:p14="http://schemas.microsoft.com/office/powerpoint/2010/main" val="2908853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I:\TG2_Results\TS_TG02_IALT_PLS_SCI_20160924011611_20160923233510_20160923235109_000_0MC_ROM_1\FullAperture_Precise_Orbit\156</a:t>
            </a:r>
            <a:endParaRPr lang="zh-CN" altLang="en-US" dirty="0"/>
          </a:p>
        </p:txBody>
      </p:sp>
      <p:sp>
        <p:nvSpPr>
          <p:cNvPr id="4" name="灯片编号占位符 3"/>
          <p:cNvSpPr>
            <a:spLocks noGrp="1"/>
          </p:cNvSpPr>
          <p:nvPr>
            <p:ph type="sldNum" sz="quarter" idx="10"/>
          </p:nvPr>
        </p:nvSpPr>
        <p:spPr/>
        <p:txBody>
          <a:bodyPr/>
          <a:lstStyle/>
          <a:p>
            <a:fld id="{405A1E7B-2C0F-45A6-8CB3-B46E2B019F62}" type="slidenum">
              <a:rPr lang="zh-CN" altLang="en-US" smtClean="0"/>
              <a:pPr/>
              <a:t>25</a:t>
            </a:fld>
            <a:endParaRPr lang="zh-CN" altLang="en-US"/>
          </a:p>
        </p:txBody>
      </p:sp>
    </p:spTree>
    <p:extLst>
      <p:ext uri="{BB962C8B-B14F-4D97-AF65-F5344CB8AC3E}">
        <p14:creationId xmlns:p14="http://schemas.microsoft.com/office/powerpoint/2010/main" val="4021921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a:t> </a:t>
            </a:r>
          </a:p>
          <a:p>
            <a:endParaRPr lang="en-US" altLang="zh-CN" dirty="0"/>
          </a:p>
          <a:p>
            <a:endParaRPr lang="zh-CN" altLang="en-US" dirty="0"/>
          </a:p>
        </p:txBody>
      </p:sp>
      <p:sp>
        <p:nvSpPr>
          <p:cNvPr id="4" name="灯片编号占位符 3"/>
          <p:cNvSpPr>
            <a:spLocks noGrp="1"/>
          </p:cNvSpPr>
          <p:nvPr>
            <p:ph type="sldNum" sz="quarter" idx="10"/>
          </p:nvPr>
        </p:nvSpPr>
        <p:spPr/>
        <p:txBody>
          <a:bodyPr/>
          <a:lstStyle/>
          <a:p>
            <a:pPr>
              <a:defRPr/>
            </a:pPr>
            <a:fld id="{FD421441-F211-4624-9EA7-8641BE0988F4}" type="slidenum">
              <a:rPr lang="en-US" altLang="zh-CN" smtClean="0"/>
              <a:pPr>
                <a:defRPr/>
              </a:pPr>
              <a:t>31</a:t>
            </a:fld>
            <a:endParaRPr lang="en-US" altLang="zh-CN"/>
          </a:p>
        </p:txBody>
      </p:sp>
    </p:spTree>
    <p:extLst>
      <p:ext uri="{BB962C8B-B14F-4D97-AF65-F5344CB8AC3E}">
        <p14:creationId xmlns:p14="http://schemas.microsoft.com/office/powerpoint/2010/main" val="1312417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FD421441-F211-4624-9EA7-8641BE0988F4}" type="slidenum">
              <a:rPr lang="en-US" altLang="zh-CN" smtClean="0"/>
              <a:pPr>
                <a:defRPr/>
              </a:pPr>
              <a:t>32</a:t>
            </a:fld>
            <a:endParaRPr lang="en-US" altLang="zh-CN"/>
          </a:p>
        </p:txBody>
      </p:sp>
    </p:spTree>
    <p:extLst>
      <p:ext uri="{BB962C8B-B14F-4D97-AF65-F5344CB8AC3E}">
        <p14:creationId xmlns:p14="http://schemas.microsoft.com/office/powerpoint/2010/main" val="1886457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FD421441-F211-4624-9EA7-8641BE0988F4}" type="slidenum">
              <a:rPr lang="en-US" altLang="zh-CN" smtClean="0"/>
              <a:pPr>
                <a:defRPr/>
              </a:pPr>
              <a:t>33</a:t>
            </a:fld>
            <a:endParaRPr lang="en-US" altLang="zh-CN"/>
          </a:p>
        </p:txBody>
      </p:sp>
    </p:spTree>
    <p:extLst>
      <p:ext uri="{BB962C8B-B14F-4D97-AF65-F5344CB8AC3E}">
        <p14:creationId xmlns:p14="http://schemas.microsoft.com/office/powerpoint/2010/main" val="71513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A4BD5F6E-7CC6-4636-AA59-23887DA86688}" type="slidenum">
              <a:rPr lang="zh-CN" altLang="en-US" smtClean="0"/>
              <a:pPr/>
              <a:t>3</a:t>
            </a:fld>
            <a:endParaRPr lang="zh-CN" altLang="en-US"/>
          </a:p>
        </p:txBody>
      </p:sp>
    </p:spTree>
    <p:extLst>
      <p:ext uri="{BB962C8B-B14F-4D97-AF65-F5344CB8AC3E}">
        <p14:creationId xmlns:p14="http://schemas.microsoft.com/office/powerpoint/2010/main" val="293794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A4BD5F6E-7CC6-4636-AA59-23887DA86688}" type="slidenum">
              <a:rPr lang="zh-CN" altLang="en-US" smtClean="0"/>
              <a:pPr/>
              <a:t>5</a:t>
            </a:fld>
            <a:endParaRPr lang="zh-CN" altLang="en-US"/>
          </a:p>
        </p:txBody>
      </p:sp>
    </p:spTree>
    <p:extLst>
      <p:ext uri="{BB962C8B-B14F-4D97-AF65-F5344CB8AC3E}">
        <p14:creationId xmlns:p14="http://schemas.microsoft.com/office/powerpoint/2010/main" val="2100281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A4BD5F6E-7CC6-4636-AA59-23887DA86688}" type="slidenum">
              <a:rPr lang="zh-CN" altLang="en-US" smtClean="0"/>
              <a:pPr/>
              <a:t>6</a:t>
            </a:fld>
            <a:endParaRPr lang="zh-CN" altLang="en-US"/>
          </a:p>
        </p:txBody>
      </p:sp>
    </p:spTree>
    <p:extLst>
      <p:ext uri="{BB962C8B-B14F-4D97-AF65-F5344CB8AC3E}">
        <p14:creationId xmlns:p14="http://schemas.microsoft.com/office/powerpoint/2010/main" val="795645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A4BD5F6E-7CC6-4636-AA59-23887DA86688}" type="slidenum">
              <a:rPr lang="zh-CN" altLang="en-US" smtClean="0"/>
              <a:pPr/>
              <a:t>8</a:t>
            </a:fld>
            <a:endParaRPr lang="zh-CN" altLang="en-US"/>
          </a:p>
        </p:txBody>
      </p:sp>
    </p:spTree>
    <p:extLst>
      <p:ext uri="{BB962C8B-B14F-4D97-AF65-F5344CB8AC3E}">
        <p14:creationId xmlns:p14="http://schemas.microsoft.com/office/powerpoint/2010/main" val="899021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A4BD5F6E-7CC6-4636-AA59-23887DA86688}" type="slidenum">
              <a:rPr lang="zh-CN" altLang="en-US" smtClean="0"/>
              <a:pPr/>
              <a:t>9</a:t>
            </a:fld>
            <a:endParaRPr lang="zh-CN" altLang="en-US"/>
          </a:p>
        </p:txBody>
      </p:sp>
    </p:spTree>
    <p:extLst>
      <p:ext uri="{BB962C8B-B14F-4D97-AF65-F5344CB8AC3E}">
        <p14:creationId xmlns:p14="http://schemas.microsoft.com/office/powerpoint/2010/main" val="287323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A4BD5F6E-7CC6-4636-AA59-23887DA86688}" type="slidenum">
              <a:rPr lang="zh-CN" altLang="en-US" smtClean="0"/>
              <a:pPr/>
              <a:t>10</a:t>
            </a:fld>
            <a:endParaRPr lang="zh-CN" altLang="en-US"/>
          </a:p>
        </p:txBody>
      </p:sp>
    </p:spTree>
    <p:extLst>
      <p:ext uri="{BB962C8B-B14F-4D97-AF65-F5344CB8AC3E}">
        <p14:creationId xmlns:p14="http://schemas.microsoft.com/office/powerpoint/2010/main" val="781930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11"/>
          <p:cNvSpPr txBox="1">
            <a:spLocks noGrp="1" noChangeArrowheads="1"/>
          </p:cNvSpPr>
          <p:nvPr/>
        </p:nvSpPr>
        <p:spPr bwMode="auto">
          <a:xfrm>
            <a:off x="3884613" y="8685213"/>
            <a:ext cx="296386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1pPr>
            <a:lvl2pPr marL="742950" indent="-28575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2pPr>
            <a:lvl3pPr marL="11430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3pPr>
            <a:lvl4pPr marL="16002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4pPr>
            <a:lvl5pPr marL="20574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5pPr>
            <a:lvl6pPr marL="25146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6pPr>
            <a:lvl7pPr marL="29718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7pPr>
            <a:lvl8pPr marL="34290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8pPr>
            <a:lvl9pPr marL="38862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9pPr>
          </a:lstStyle>
          <a:p>
            <a:pPr algn="r">
              <a:buSzPct val="100000"/>
            </a:pPr>
            <a:fld id="{7F21AF54-F604-CF46-ACC5-88ECE65A8CE1}" type="slidenum">
              <a:rPr lang="en-US" altLang="zh-CN" sz="1200">
                <a:solidFill>
                  <a:srgbClr val="000000"/>
                </a:solidFill>
              </a:rPr>
              <a:pPr algn="r">
                <a:buSzPct val="100000"/>
              </a:pPr>
              <a:t>11</a:t>
            </a:fld>
            <a:endParaRPr lang="en-US" altLang="zh-CN" sz="1200">
              <a:solidFill>
                <a:srgbClr val="000000"/>
              </a:solidFill>
            </a:endParaRPr>
          </a:p>
        </p:txBody>
      </p:sp>
      <p:sp>
        <p:nvSpPr>
          <p:cNvPr id="129027" name="Text Box 1"/>
          <p:cNvSpPr txBox="1">
            <a:spLocks noChangeArrowheads="1"/>
          </p:cNvSpPr>
          <p:nvPr/>
        </p:nvSpPr>
        <p:spPr bwMode="auto">
          <a:xfrm>
            <a:off x="3884613" y="8685213"/>
            <a:ext cx="296703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1pPr>
            <a:lvl2pPr marL="742950" indent="-28575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2pPr>
            <a:lvl3pPr marL="11430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3pPr>
            <a:lvl4pPr marL="16002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4pPr>
            <a:lvl5pPr marL="20574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5pPr>
            <a:lvl6pPr marL="25146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6pPr>
            <a:lvl7pPr marL="29718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7pPr>
            <a:lvl8pPr marL="34290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8pPr>
            <a:lvl9pPr marL="38862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9pPr>
          </a:lstStyle>
          <a:p>
            <a:pPr algn="r">
              <a:buSzPct val="100000"/>
            </a:pPr>
            <a:fld id="{95CB6238-7761-4046-9359-2147D688CB52}" type="slidenum">
              <a:rPr lang="en-US" altLang="zh-CN" sz="1200">
                <a:solidFill>
                  <a:srgbClr val="000000"/>
                </a:solidFill>
              </a:rPr>
              <a:pPr algn="r">
                <a:buSzPct val="100000"/>
              </a:pPr>
              <a:t>11</a:t>
            </a:fld>
            <a:endParaRPr lang="en-US" altLang="zh-CN" sz="1200">
              <a:solidFill>
                <a:srgbClr val="000000"/>
              </a:solidFill>
            </a:endParaRPr>
          </a:p>
        </p:txBody>
      </p:sp>
      <p:sp>
        <p:nvSpPr>
          <p:cNvPr id="129028" name="Text Box 2"/>
          <p:cNvSpPr txBox="1">
            <a:spLocks noChangeArrowheads="1"/>
          </p:cNvSpPr>
          <p:nvPr/>
        </p:nvSpPr>
        <p:spPr bwMode="auto">
          <a:xfrm>
            <a:off x="3886200" y="8685213"/>
            <a:ext cx="297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1pPr>
            <a:lvl2pPr marL="742950" indent="-28575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2pPr>
            <a:lvl3pPr marL="11430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3pPr>
            <a:lvl4pPr marL="16002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4pPr>
            <a:lvl5pPr marL="20574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5pPr>
            <a:lvl6pPr marL="25146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6pPr>
            <a:lvl7pPr marL="29718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7pPr>
            <a:lvl8pPr marL="34290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8pPr>
            <a:lvl9pPr marL="38862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9pPr>
          </a:lstStyle>
          <a:p>
            <a:pPr algn="r">
              <a:buSzPct val="100000"/>
            </a:pPr>
            <a:fld id="{986FA796-657E-0248-8C08-885ED6885D17}" type="slidenum">
              <a:rPr lang="en-US" altLang="zh-CN" sz="1200">
                <a:solidFill>
                  <a:srgbClr val="000000"/>
                </a:solidFill>
                <a:latin typeface="Arial" charset="0"/>
              </a:rPr>
              <a:pPr algn="r">
                <a:buSzPct val="100000"/>
              </a:pPr>
              <a:t>11</a:t>
            </a:fld>
            <a:endParaRPr lang="en-US" altLang="zh-CN" sz="1200">
              <a:solidFill>
                <a:srgbClr val="000000"/>
              </a:solidFill>
              <a:latin typeface="Arial" charset="0"/>
            </a:endParaRPr>
          </a:p>
        </p:txBody>
      </p:sp>
      <p:sp>
        <p:nvSpPr>
          <p:cNvPr id="129029" name="Rectangle 3"/>
          <p:cNvSpPr>
            <a:spLocks noGrp="1" noRot="1" noChangeAspect="1" noChangeArrowheads="1" noTextEdit="1"/>
          </p:cNvSpPr>
          <p:nvPr>
            <p:ph type="sldImg"/>
          </p:nvPr>
        </p:nvSpPr>
        <p:spPr bwMode="auto">
          <a:xfrm>
            <a:off x="1147763" y="687388"/>
            <a:ext cx="4570412" cy="3427412"/>
          </a:xfrm>
          <a:solidFill>
            <a:srgbClr val="FFFFFF"/>
          </a:solidFill>
          <a:ln>
            <a:solidFill>
              <a:srgbClr val="000000"/>
            </a:solidFill>
            <a:miter lim="800000"/>
            <a:headEnd/>
            <a:tailEnd/>
          </a:ln>
        </p:spPr>
      </p:sp>
      <p:sp>
        <p:nvSpPr>
          <p:cNvPr id="129030" name="Rectangle 4"/>
          <p:cNvSpPr>
            <a:spLocks noGrp="1" noChangeArrowheads="1"/>
          </p:cNvSpPr>
          <p:nvPr>
            <p:ph type="body" idx="1"/>
          </p:nvPr>
        </p:nvSpPr>
        <p:spPr bwMode="auto">
          <a:xfrm>
            <a:off x="685800" y="43418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none" lIns="0" tIns="0" rIns="0" bIns="0" anchor="ctr"/>
          <a:lstStyle/>
          <a:p>
            <a:pPr defTabSz="449263">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ltLang="zh-CN" dirty="0"/>
          </a:p>
        </p:txBody>
      </p:sp>
      <p:sp>
        <p:nvSpPr>
          <p:cNvPr id="129031" name="Text Box 5"/>
          <p:cNvSpPr txBox="1">
            <a:spLocks noChangeArrowheads="1"/>
          </p:cNvSpPr>
          <p:nvPr/>
        </p:nvSpPr>
        <p:spPr bwMode="auto">
          <a:xfrm>
            <a:off x="3886200" y="8686800"/>
            <a:ext cx="2970213"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5400" tIns="47880" rIns="95400" bIns="47880" anchor="b"/>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1pPr>
            <a:lvl2pPr marL="742950" indent="-28575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2pPr>
            <a:lvl3pPr marL="11430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3pPr>
            <a:lvl4pPr marL="16002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4pPr>
            <a:lvl5pPr marL="20574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5pPr>
            <a:lvl6pPr marL="25146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6pPr>
            <a:lvl7pPr marL="29718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7pPr>
            <a:lvl8pPr marL="34290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8pPr>
            <a:lvl9pPr marL="38862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9pPr>
          </a:lstStyle>
          <a:p>
            <a:pPr algn="r">
              <a:buSzPct val="100000"/>
            </a:pPr>
            <a:fld id="{215711E2-B5F3-5243-8160-3263B8ED34FA}" type="slidenum">
              <a:rPr lang="en-US" altLang="zh-CN" sz="1300">
                <a:solidFill>
                  <a:srgbClr val="000000"/>
                </a:solidFill>
                <a:latin typeface="Arial" charset="0"/>
              </a:rPr>
              <a:pPr algn="r">
                <a:buSzPct val="100000"/>
              </a:pPr>
              <a:t>11</a:t>
            </a:fld>
            <a:endParaRPr lang="en-US" altLang="zh-CN" sz="1300">
              <a:solidFill>
                <a:srgbClr val="000000"/>
              </a:solidFill>
              <a:latin typeface="Arial" charset="0"/>
            </a:endParaRPr>
          </a:p>
        </p:txBody>
      </p:sp>
    </p:spTree>
    <p:extLst>
      <p:ext uri="{BB962C8B-B14F-4D97-AF65-F5344CB8AC3E}">
        <p14:creationId xmlns:p14="http://schemas.microsoft.com/office/powerpoint/2010/main" val="131970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A4BD5F6E-7CC6-4636-AA59-23887DA86688}" type="slidenum">
              <a:rPr lang="zh-CN" altLang="en-US" smtClean="0"/>
              <a:pPr/>
              <a:t>12</a:t>
            </a:fld>
            <a:endParaRPr lang="zh-CN" altLang="en-US"/>
          </a:p>
        </p:txBody>
      </p:sp>
    </p:spTree>
    <p:extLst>
      <p:ext uri="{BB962C8B-B14F-4D97-AF65-F5344CB8AC3E}">
        <p14:creationId xmlns:p14="http://schemas.microsoft.com/office/powerpoint/2010/main" val="896217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lvl1pPr>
              <a:defRPr>
                <a:solidFill>
                  <a:schemeClr val="accent6">
                    <a:lumMod val="50000"/>
                  </a:schemeClr>
                </a:solidFill>
                <a:latin typeface="Heiti SC Light"/>
                <a:ea typeface="Heiti SC Light"/>
                <a:cs typeface="Heiti SC Light"/>
              </a:defRPr>
            </a:lvl1pPr>
          </a:lstStyle>
          <a:p>
            <a:r>
              <a:rPr lang="zh-CN" altLang="en-US"/>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rgbClr val="001A4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692695"/>
            <a:ext cx="8229600" cy="1028175"/>
          </a:xfrm>
          <a:prstGeom prst="rect">
            <a:avLst/>
          </a:prstGeom>
        </p:spPr>
        <p:txBody>
          <a:bodyPr/>
          <a:lstStyle>
            <a:lvl1pPr>
              <a:defRPr lang="zh-CN" altLang="en-US" sz="4000" dirty="0">
                <a:solidFill>
                  <a:srgbClr val="001A4F"/>
                </a:solidFill>
                <a:latin typeface="Heiti SC Light"/>
                <a:ea typeface="Heiti SC Light"/>
                <a:cs typeface="Heiti SC Light"/>
              </a:defRPr>
            </a:lvl1pPr>
          </a:lstStyle>
          <a:p>
            <a:pPr lvl="0"/>
            <a:r>
              <a:rPr lang="zh-CN" altLang="en-US"/>
              <a:t>单击此处编辑母版标题样式</a:t>
            </a:r>
            <a:endParaRPr lang="zh-CN" altLang="en-US" dirty="0"/>
          </a:p>
        </p:txBody>
      </p:sp>
      <p:sp>
        <p:nvSpPr>
          <p:cNvPr id="3" name="竖排文字占位符 2"/>
          <p:cNvSpPr>
            <a:spLocks noGrp="1"/>
          </p:cNvSpPr>
          <p:nvPr>
            <p:ph type="body" orient="vert" idx="1"/>
          </p:nvPr>
        </p:nvSpPr>
        <p:spPr>
          <a:xfrm>
            <a:off x="457200" y="1903433"/>
            <a:ext cx="8229600" cy="4405887"/>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884368" y="577871"/>
            <a:ext cx="802432" cy="5731449"/>
          </a:xfrm>
          <a:prstGeom prst="rect">
            <a:avLst/>
          </a:prstGeom>
        </p:spPr>
        <p:txBody>
          <a:bodyPr vert="eaVert"/>
          <a:lstStyle>
            <a:lvl1pPr algn="ctr">
              <a:defRPr sz="3600">
                <a:solidFill>
                  <a:schemeClr val="accent6">
                    <a:lumMod val="50000"/>
                  </a:schemeClr>
                </a:solidFill>
                <a:latin typeface="Heiti SC Light"/>
                <a:ea typeface="Heiti SC Light"/>
                <a:cs typeface="Heiti SC Light"/>
              </a:defRPr>
            </a:lvl1pPr>
          </a:lstStyle>
          <a:p>
            <a:r>
              <a:rPr lang="zh-CN" altLang="en-US"/>
              <a:t>单击此处编辑母版标题样式</a:t>
            </a:r>
          </a:p>
        </p:txBody>
      </p:sp>
      <p:sp>
        <p:nvSpPr>
          <p:cNvPr id="3" name="竖排文字占位符 2"/>
          <p:cNvSpPr>
            <a:spLocks noGrp="1"/>
          </p:cNvSpPr>
          <p:nvPr>
            <p:ph type="body" orient="vert" idx="1"/>
          </p:nvPr>
        </p:nvSpPr>
        <p:spPr>
          <a:xfrm>
            <a:off x="457200" y="577871"/>
            <a:ext cx="7283152" cy="573144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22988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679024"/>
            <a:ext cx="8229600" cy="1093792"/>
          </a:xfrm>
          <a:prstGeom prst="rect">
            <a:avLst/>
          </a:prstGeom>
        </p:spPr>
        <p:txBody>
          <a:bodyPr/>
          <a:lstStyle>
            <a:lvl1pPr>
              <a:defRPr sz="4000" b="1" i="0">
                <a:solidFill>
                  <a:srgbClr val="001A4F"/>
                </a:solidFill>
                <a:latin typeface="Times New Roman"/>
                <a:ea typeface="Heiti SC Light"/>
                <a:cs typeface="Times New Roman"/>
              </a:defRPr>
            </a:lvl1pPr>
          </a:lstStyle>
          <a:p>
            <a:r>
              <a:rPr lang="zh-CN" altLang="en-US"/>
              <a:t>单击此处编辑母版标题样式</a:t>
            </a:r>
            <a:endParaRPr lang="zh-CN" altLang="en-US" dirty="0"/>
          </a:p>
        </p:txBody>
      </p:sp>
      <p:sp>
        <p:nvSpPr>
          <p:cNvPr id="3" name="内容占位符 2"/>
          <p:cNvSpPr>
            <a:spLocks noGrp="1"/>
          </p:cNvSpPr>
          <p:nvPr>
            <p:ph idx="1"/>
          </p:nvPr>
        </p:nvSpPr>
        <p:spPr>
          <a:xfrm>
            <a:off x="457200" y="1897043"/>
            <a:ext cx="8229600" cy="4412277"/>
          </a:xfrm>
        </p:spPr>
        <p:txBody>
          <a:bodyPr/>
          <a:lstStyle>
            <a:lvl1pPr marL="342900" indent="-342900">
              <a:buClr>
                <a:srgbClr val="FF6600"/>
              </a:buClr>
              <a:buFont typeface="Wingdings" charset="2"/>
              <a:buChar char="n"/>
              <a:defRPr b="1" i="0">
                <a:latin typeface="Times New Roman"/>
                <a:cs typeface="Times New Roman"/>
              </a:defRPr>
            </a:lvl1pPr>
            <a:lvl2pPr>
              <a:defRPr b="1" i="0">
                <a:latin typeface="Times New Roman"/>
                <a:cs typeface="Times New Roman"/>
              </a:defRPr>
            </a:lvl2pPr>
            <a:lvl3pPr>
              <a:defRPr b="1" i="0">
                <a:latin typeface="Times New Roman"/>
                <a:cs typeface="Times New Roman"/>
              </a:defRPr>
            </a:lvl3pPr>
            <a:lvl4pPr>
              <a:defRPr b="1" i="0">
                <a:latin typeface="Times New Roman"/>
                <a:cs typeface="Times New Roman"/>
              </a:defRPr>
            </a:lvl4pPr>
            <a:lvl5pPr>
              <a:defRPr b="1" i="0">
                <a:latin typeface="Times New Roman"/>
                <a:cs typeface="Times New Roman"/>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lstStyle>
            <a:lvl1pPr>
              <a:defRPr lang="zh-CN" altLang="en-US" sz="4000" smtClean="0">
                <a:solidFill>
                  <a:srgbClr val="001A4F"/>
                </a:solidFill>
                <a:latin typeface="Heiti SC Light"/>
                <a:ea typeface="Heiti SC Light"/>
                <a:cs typeface="Heiti SC Light"/>
              </a:defRPr>
            </a:lvl1pPr>
          </a:lstStyle>
          <a:p>
            <a:pPr lvl="0" algn="ctr">
              <a:spcBef>
                <a:spcPct val="0"/>
              </a:spcBef>
              <a:buNone/>
            </a:pPr>
            <a:r>
              <a:rPr lang="zh-CN" altLang="en-US"/>
              <a:t>单击此处编辑母版文本样式</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577871"/>
            <a:ext cx="8229600" cy="1143000"/>
          </a:xfrm>
          <a:prstGeom prst="rect">
            <a:avLst/>
          </a:prstGeom>
        </p:spPr>
        <p:txBody>
          <a:bodyPr/>
          <a:lstStyle>
            <a:lvl1pPr>
              <a:defRPr lang="zh-CN" altLang="en-US" sz="4000">
                <a:solidFill>
                  <a:srgbClr val="001A4F"/>
                </a:solidFill>
                <a:latin typeface="Heiti SC Light"/>
                <a:ea typeface="Heiti SC Light"/>
                <a:cs typeface="Heiti SC Light"/>
              </a:defRPr>
            </a:lvl1pPr>
          </a:lstStyle>
          <a:p>
            <a:pPr lvl="0"/>
            <a:r>
              <a:rPr lang="zh-CN" altLang="en-US"/>
              <a:t>单击此处编辑母版标题样式</a:t>
            </a:r>
          </a:p>
        </p:txBody>
      </p:sp>
      <p:sp>
        <p:nvSpPr>
          <p:cNvPr id="3" name="内容占位符 2"/>
          <p:cNvSpPr>
            <a:spLocks noGrp="1"/>
          </p:cNvSpPr>
          <p:nvPr>
            <p:ph sz="half" idx="1"/>
          </p:nvPr>
        </p:nvSpPr>
        <p:spPr>
          <a:xfrm>
            <a:off x="457200" y="1903433"/>
            <a:ext cx="4038600" cy="44058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4648200" y="1903433"/>
            <a:ext cx="4038600" cy="44058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692695"/>
            <a:ext cx="8229600" cy="1028175"/>
          </a:xfrm>
          <a:prstGeom prst="rect">
            <a:avLst/>
          </a:prstGeom>
        </p:spPr>
        <p:txBody>
          <a:bodyPr/>
          <a:lstStyle>
            <a:lvl1pPr>
              <a:defRPr lang="zh-CN" altLang="en-US" sz="4000" dirty="0">
                <a:solidFill>
                  <a:srgbClr val="001A4F"/>
                </a:solidFill>
                <a:latin typeface="Heiti SC Light"/>
                <a:ea typeface="Heiti SC Light"/>
                <a:cs typeface="Heiti SC Light"/>
              </a:defRPr>
            </a:lvl1pPr>
          </a:lstStyle>
          <a:p>
            <a:pPr lvl="0"/>
            <a:r>
              <a:rPr lang="zh-CN" altLang="en-US"/>
              <a:t>单击此处编辑母版标题样式</a:t>
            </a:r>
            <a:endParaRPr lang="zh-CN" altLang="en-US" dirty="0"/>
          </a:p>
        </p:txBody>
      </p:sp>
      <p:sp>
        <p:nvSpPr>
          <p:cNvPr id="3" name="文本占位符 2"/>
          <p:cNvSpPr>
            <a:spLocks noGrp="1"/>
          </p:cNvSpPr>
          <p:nvPr>
            <p:ph type="body" idx="1"/>
          </p:nvPr>
        </p:nvSpPr>
        <p:spPr>
          <a:xfrm>
            <a:off x="457200" y="183834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478108"/>
            <a:ext cx="4040188" cy="38312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4645025" y="183834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478108"/>
            <a:ext cx="4041775" cy="38312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692696"/>
            <a:ext cx="8229600" cy="1021792"/>
          </a:xfrm>
          <a:prstGeom prst="rect">
            <a:avLst/>
          </a:prstGeom>
        </p:spPr>
        <p:txBody>
          <a:bodyPr/>
          <a:lstStyle>
            <a:lvl1pPr>
              <a:defRPr lang="zh-CN" altLang="en-US" sz="4000" dirty="0">
                <a:solidFill>
                  <a:srgbClr val="001A4F"/>
                </a:solidFill>
                <a:latin typeface="Heiti SC Light"/>
                <a:ea typeface="Heiti SC Light"/>
                <a:cs typeface="Heiti SC Light"/>
              </a:defRPr>
            </a:lvl1pPr>
          </a:lstStyle>
          <a:p>
            <a:pPr lvl="0"/>
            <a:r>
              <a:rPr lang="zh-CN" altLang="en-US"/>
              <a:t>单击此处编辑母版标题样式</a:t>
            </a:r>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576283"/>
            <a:ext cx="3008313" cy="1162050"/>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576283"/>
            <a:ext cx="5111750" cy="57330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457200" y="1738333"/>
            <a:ext cx="3008313" cy="45709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将图片拖动到占位符，或单击添加图标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矩形 5"/>
          <p:cNvSpPr/>
          <p:nvPr/>
        </p:nvSpPr>
        <p:spPr>
          <a:xfrm>
            <a:off x="6536" y="0"/>
            <a:ext cx="9144000" cy="692696"/>
          </a:xfrm>
          <a:prstGeom prst="rect">
            <a:avLst/>
          </a:prstGeom>
          <a:solidFill>
            <a:schemeClr val="accent5">
              <a:lumMod val="75000"/>
            </a:schemeClr>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zh-CN" altLang="en-US" sz="2000" dirty="0">
              <a:solidFill>
                <a:schemeClr val="tx1"/>
              </a:solidFill>
            </a:endParaRP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0" name="矩形 9"/>
          <p:cNvSpPr/>
          <p:nvPr/>
        </p:nvSpPr>
        <p:spPr>
          <a:xfrm>
            <a:off x="10762" y="6309320"/>
            <a:ext cx="9144000" cy="555546"/>
          </a:xfrm>
          <a:prstGeom prst="rect">
            <a:avLst/>
          </a:prstGeom>
          <a:solidFill>
            <a:schemeClr val="accent5">
              <a:lumMod val="75000"/>
            </a:schemeClr>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p>
            <a:pPr lvl="0" algn="ctr"/>
            <a:endParaRPr lang="zh-CN" altLang="en-US" sz="2000" dirty="0">
              <a:solidFill>
                <a:schemeClr val="tx1"/>
              </a:solidFill>
            </a:endParaRPr>
          </a:p>
        </p:txBody>
      </p:sp>
      <p:pic>
        <p:nvPicPr>
          <p:cNvPr id="20" name="图片 19" descr="reverse111.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5535" y="103332"/>
            <a:ext cx="1406799" cy="517356"/>
          </a:xfrm>
          <a:prstGeom prst="rect">
            <a:avLst/>
          </a:prstGeom>
        </p:spPr>
      </p:pic>
      <p:sp>
        <p:nvSpPr>
          <p:cNvPr id="7" name="文本框 6">
            <a:extLst>
              <a:ext uri="{FF2B5EF4-FFF2-40B4-BE49-F238E27FC236}">
                <a16:creationId xmlns:a16="http://schemas.microsoft.com/office/drawing/2014/main" id="{DA52E574-1B80-9045-911D-E2C507573084}"/>
              </a:ext>
            </a:extLst>
          </p:cNvPr>
          <p:cNvSpPr txBox="1"/>
          <p:nvPr userDrawn="1"/>
        </p:nvSpPr>
        <p:spPr>
          <a:xfrm>
            <a:off x="5014392" y="6341646"/>
            <a:ext cx="3672408" cy="523220"/>
          </a:xfrm>
          <a:prstGeom prst="rect">
            <a:avLst/>
          </a:prstGeom>
          <a:noFill/>
          <a:effectLst>
            <a:innerShdw blurRad="63500" dist="50800" dir="13500000">
              <a:prstClr val="black">
                <a:alpha val="50000"/>
              </a:prstClr>
            </a:innerShdw>
          </a:effectLst>
        </p:spPr>
        <p:txBody>
          <a:bodyPr wrap="square" rtlCol="0">
            <a:spAutoFit/>
          </a:bodyPr>
          <a:lstStyle/>
          <a:p>
            <a:pPr algn="r"/>
            <a:r>
              <a:rPr kumimoji="1" lang="en-US" altLang="zh-CN" sz="1400" b="1" dirty="0">
                <a:solidFill>
                  <a:schemeClr val="bg1">
                    <a:lumMod val="95000"/>
                  </a:schemeClr>
                </a:solidFill>
                <a:effectLst>
                  <a:outerShdw blurRad="50800" dist="38100" dir="5400000" algn="t" rotWithShape="0">
                    <a:prstClr val="black">
                      <a:alpha val="40000"/>
                    </a:prstClr>
                  </a:outerShdw>
                </a:effectLst>
                <a:latin typeface="Heiti SC Light"/>
                <a:ea typeface="Heiti SC Light"/>
                <a:cs typeface="Heiti SC Light"/>
              </a:rPr>
              <a:t>National Space Science</a:t>
            </a:r>
            <a:r>
              <a:rPr kumimoji="1" lang="en-US" altLang="zh-CN" sz="1400" b="1" baseline="0" dirty="0">
                <a:solidFill>
                  <a:schemeClr val="bg1">
                    <a:lumMod val="95000"/>
                  </a:schemeClr>
                </a:solidFill>
                <a:effectLst>
                  <a:outerShdw blurRad="50800" dist="38100" dir="5400000" algn="t" rotWithShape="0">
                    <a:prstClr val="black">
                      <a:alpha val="40000"/>
                    </a:prstClr>
                  </a:outerShdw>
                </a:effectLst>
                <a:latin typeface="Heiti SC Light"/>
                <a:ea typeface="Heiti SC Light"/>
                <a:cs typeface="Heiti SC Light"/>
              </a:rPr>
              <a:t> Center</a:t>
            </a:r>
          </a:p>
          <a:p>
            <a:pPr algn="r"/>
            <a:r>
              <a:rPr kumimoji="1" lang="en-US" altLang="zh-CN" sz="1400" b="1" baseline="0" dirty="0">
                <a:solidFill>
                  <a:schemeClr val="bg1">
                    <a:lumMod val="95000"/>
                  </a:schemeClr>
                </a:solidFill>
                <a:effectLst>
                  <a:outerShdw blurRad="50800" dist="38100" dir="5400000" algn="t" rotWithShape="0">
                    <a:prstClr val="black">
                      <a:alpha val="40000"/>
                    </a:prstClr>
                  </a:outerShdw>
                </a:effectLst>
                <a:latin typeface="Heiti SC Light"/>
                <a:ea typeface="Heiti SC Light"/>
                <a:cs typeface="Heiti SC Light"/>
              </a:rPr>
              <a:t>Chinese Academy of Sciences</a:t>
            </a:r>
            <a:endParaRPr kumimoji="1" lang="zh-CN" altLang="en-US" sz="1400" b="1" dirty="0">
              <a:solidFill>
                <a:schemeClr val="bg1">
                  <a:lumMod val="95000"/>
                </a:schemeClr>
              </a:solidFill>
              <a:effectLst>
                <a:outerShdw blurRad="50800" dist="38100" dir="5400000" algn="t" rotWithShape="0">
                  <a:prstClr val="black">
                    <a:alpha val="40000"/>
                  </a:prstClr>
                </a:outerShdw>
              </a:effectLst>
              <a:latin typeface="Heiti SC Light"/>
              <a:ea typeface="Heiti SC Light"/>
              <a:cs typeface="Heiti SC Light"/>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Wingdings" charset="2"/>
        <a:buChar char="²"/>
        <a:defRPr sz="3200" b="1" kern="1200">
          <a:solidFill>
            <a:schemeClr val="accent6">
              <a:lumMod val="75000"/>
            </a:schemeClr>
          </a:solidFill>
          <a:latin typeface="+mn-lt"/>
          <a:ea typeface="+mn-ea"/>
          <a:cs typeface="+mn-cs"/>
        </a:defRPr>
      </a:lvl1pPr>
      <a:lvl2pPr marL="742950" indent="-285750" algn="l" defTabSz="914400" rtl="0" eaLnBrk="1" latinLnBrk="0" hangingPunct="1">
        <a:spcBef>
          <a:spcPct val="20000"/>
        </a:spcBef>
        <a:buFont typeface="Wingdings" charset="2"/>
        <a:buChar char="Ø"/>
        <a:defRPr sz="2800" b="1" kern="1200">
          <a:solidFill>
            <a:schemeClr val="accent6">
              <a:lumMod val="75000"/>
            </a:schemeClr>
          </a:solidFill>
          <a:latin typeface="+mn-lt"/>
          <a:ea typeface="+mn-ea"/>
          <a:cs typeface="+mn-cs"/>
        </a:defRPr>
      </a:lvl2pPr>
      <a:lvl3pPr marL="1143000" indent="-228600" algn="l" defTabSz="914400" rtl="0" eaLnBrk="1" latinLnBrk="0" hangingPunct="1">
        <a:spcBef>
          <a:spcPct val="20000"/>
        </a:spcBef>
        <a:buFont typeface="Arial"/>
        <a:buChar char="•"/>
        <a:defRPr sz="2400" b="1" kern="1200">
          <a:solidFill>
            <a:schemeClr val="accent6">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chemeClr val="accent6">
              <a:lumMod val="7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accent6">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png"/><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7.tiff"/><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43.jpeg"/><Relationship Id="rId7" Type="http://schemas.openxmlformats.org/officeDocument/2006/relationships/image" Target="../media/image41.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2.emf"/></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25.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69.emf"/><Relationship Id="rId4" Type="http://schemas.openxmlformats.org/officeDocument/2006/relationships/image" Target="../media/image68.jpeg"/></Relationships>
</file>

<file path=ppt/slides/_rels/slide29.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2.xml"/><Relationship Id="rId6" Type="http://schemas.openxmlformats.org/officeDocument/2006/relationships/image" Target="../media/image74.emf"/><Relationship Id="rId5" Type="http://schemas.openxmlformats.org/officeDocument/2006/relationships/image" Target="../media/image73.emf"/><Relationship Id="rId4" Type="http://schemas.openxmlformats.org/officeDocument/2006/relationships/image" Target="../media/image72.tiff"/></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emf"/><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79.jpeg"/></Relationships>
</file>

<file path=ppt/slides/_rels/slide32.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82.emf"/><Relationship Id="rId4" Type="http://schemas.openxmlformats.org/officeDocument/2006/relationships/image" Target="../media/image81.emf"/></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7.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s>
</file>

<file path=ppt/slides/_rels/slide38.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png"/><Relationship Id="rId18" Type="http://schemas.openxmlformats.org/officeDocument/2006/relationships/image" Target="../media/image127.png"/><Relationship Id="rId3" Type="http://schemas.openxmlformats.org/officeDocument/2006/relationships/image" Target="../media/image112.png"/><Relationship Id="rId21" Type="http://schemas.openxmlformats.org/officeDocument/2006/relationships/image" Target="../media/image130.png"/><Relationship Id="rId7" Type="http://schemas.openxmlformats.org/officeDocument/2006/relationships/image" Target="../media/image116.png"/><Relationship Id="rId12" Type="http://schemas.openxmlformats.org/officeDocument/2006/relationships/image" Target="../media/image121.png"/><Relationship Id="rId17" Type="http://schemas.openxmlformats.org/officeDocument/2006/relationships/image" Target="../media/image126.png"/><Relationship Id="rId2" Type="http://schemas.openxmlformats.org/officeDocument/2006/relationships/image" Target="../media/image111.png"/><Relationship Id="rId16" Type="http://schemas.openxmlformats.org/officeDocument/2006/relationships/image" Target="../media/image125.png"/><Relationship Id="rId20"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image" Target="../media/image115.png"/><Relationship Id="rId11" Type="http://schemas.openxmlformats.org/officeDocument/2006/relationships/image" Target="../media/image120.png"/><Relationship Id="rId5" Type="http://schemas.openxmlformats.org/officeDocument/2006/relationships/image" Target="../media/image114.png"/><Relationship Id="rId15" Type="http://schemas.openxmlformats.org/officeDocument/2006/relationships/image" Target="../media/image124.png"/><Relationship Id="rId23" Type="http://schemas.openxmlformats.org/officeDocument/2006/relationships/image" Target="../media/image132.png"/><Relationship Id="rId10" Type="http://schemas.openxmlformats.org/officeDocument/2006/relationships/image" Target="../media/image119.png"/><Relationship Id="rId19" Type="http://schemas.openxmlformats.org/officeDocument/2006/relationships/image" Target="../media/image128.png"/><Relationship Id="rId4" Type="http://schemas.openxmlformats.org/officeDocument/2006/relationships/image" Target="../media/image113.png"/><Relationship Id="rId9" Type="http://schemas.openxmlformats.org/officeDocument/2006/relationships/image" Target="../media/image118.png"/><Relationship Id="rId14" Type="http://schemas.openxmlformats.org/officeDocument/2006/relationships/image" Target="../media/image123.png"/><Relationship Id="rId22" Type="http://schemas.openxmlformats.org/officeDocument/2006/relationships/image" Target="../media/image131.png"/></Relationships>
</file>

<file path=ppt/slides/_rels/slide39.xml.rels><?xml version="1.0" encoding="UTF-8" standalone="yes"?>
<Relationships xmlns="http://schemas.openxmlformats.org/package/2006/relationships"><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gif"/><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9.png"/><Relationship Id="rId5" Type="http://schemas.openxmlformats.org/officeDocument/2006/relationships/image" Target="../media/image17.wmf"/><Relationship Id="rId4" Type="http://schemas.openxmlformats.org/officeDocument/2006/relationships/oleObject" Target="../embeddings/oleObject1.bin"/><Relationship Id="rId9" Type="http://schemas.openxmlformats.org/officeDocument/2006/relationships/image" Target="../media/image22.png"/></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147.emf"/><Relationship Id="rId3" Type="http://schemas.openxmlformats.org/officeDocument/2006/relationships/image" Target="../media/image141.jpeg"/><Relationship Id="rId7" Type="http://schemas.openxmlformats.org/officeDocument/2006/relationships/image" Target="../media/image145.wmf"/><Relationship Id="rId12" Type="http://schemas.openxmlformats.org/officeDocument/2006/relationships/image" Target="../media/image140.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44.wmf"/><Relationship Id="rId11" Type="http://schemas.openxmlformats.org/officeDocument/2006/relationships/oleObject" Target="../embeddings/oleObject5.bin"/><Relationship Id="rId5" Type="http://schemas.openxmlformats.org/officeDocument/2006/relationships/image" Target="../media/image143.png"/><Relationship Id="rId10" Type="http://schemas.openxmlformats.org/officeDocument/2006/relationships/image" Target="../media/image146.wmf"/><Relationship Id="rId4" Type="http://schemas.openxmlformats.org/officeDocument/2006/relationships/image" Target="../media/image142.jpeg"/><Relationship Id="rId9" Type="http://schemas.openxmlformats.org/officeDocument/2006/relationships/image" Target="../media/image139.wmf"/></Relationships>
</file>

<file path=ppt/slides/_rels/slide41.xml.rels><?xml version="1.0" encoding="UTF-8" standalone="yes"?>
<Relationships xmlns="http://schemas.openxmlformats.org/package/2006/relationships"><Relationship Id="rId3" Type="http://schemas.openxmlformats.org/officeDocument/2006/relationships/image" Target="../media/image149.jpeg"/><Relationship Id="rId7" Type="http://schemas.openxmlformats.org/officeDocument/2006/relationships/image" Target="../media/image153.png"/><Relationship Id="rId2" Type="http://schemas.openxmlformats.org/officeDocument/2006/relationships/image" Target="../media/image148.jpeg"/><Relationship Id="rId1" Type="http://schemas.openxmlformats.org/officeDocument/2006/relationships/slideLayout" Target="../slideLayouts/slideLayout2.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3.tiff"/></Relationships>
</file>

<file path=ppt/slides/_rels/slide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435116" y="671504"/>
            <a:ext cx="5616624" cy="1736441"/>
          </a:xfrm>
        </p:spPr>
        <p:txBody>
          <a:bodyPr vert="horz" lIns="91440" tIns="45720" rIns="91440" bIns="45720" rtlCol="0" anchor="ctr">
            <a:noAutofit/>
          </a:bodyPr>
          <a:lstStyle/>
          <a:p>
            <a:pPr algn="l" defTabSz="457200"/>
            <a:r>
              <a:rPr kumimoji="1" lang="en-US" altLang="zh-CN" sz="3200" b="1" dirty="0">
                <a:solidFill>
                  <a:schemeClr val="accent5">
                    <a:lumMod val="75000"/>
                  </a:schemeClr>
                </a:solidFill>
                <a:latin typeface="Arial"/>
                <a:ea typeface="黑体"/>
                <a:cs typeface="Arial"/>
              </a:rPr>
              <a:t>NSSC Update of EO Missions and CAL/VAL</a:t>
            </a:r>
            <a:endParaRPr kumimoji="1" lang="zh-CN" altLang="en-US" sz="3200" b="1" dirty="0">
              <a:solidFill>
                <a:schemeClr val="accent5">
                  <a:lumMod val="75000"/>
                </a:schemeClr>
              </a:solidFill>
              <a:latin typeface="Arial"/>
              <a:ea typeface="黑体"/>
              <a:cs typeface="Arial"/>
            </a:endParaRPr>
          </a:p>
        </p:txBody>
      </p:sp>
      <p:sp>
        <p:nvSpPr>
          <p:cNvPr id="6" name="标题 1"/>
          <p:cNvSpPr txBox="1">
            <a:spLocks/>
          </p:cNvSpPr>
          <p:nvPr/>
        </p:nvSpPr>
        <p:spPr>
          <a:xfrm>
            <a:off x="448060" y="3861048"/>
            <a:ext cx="4412183" cy="229314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000" kern="1200">
                <a:solidFill>
                  <a:schemeClr val="tx1"/>
                </a:solidFill>
                <a:latin typeface="+mj-lt"/>
                <a:ea typeface="+mj-ea"/>
                <a:cs typeface="+mj-cs"/>
              </a:defRPr>
            </a:lvl1pPr>
          </a:lstStyle>
          <a:p>
            <a:pPr algn="l"/>
            <a:r>
              <a:rPr kumimoji="1" lang="en-US" altLang="zh-CN" sz="2000" b="1" dirty="0" err="1">
                <a:solidFill>
                  <a:schemeClr val="accent5">
                    <a:lumMod val="75000"/>
                  </a:schemeClr>
                </a:solidFill>
                <a:latin typeface="Arial"/>
                <a:ea typeface="黑体"/>
                <a:cs typeface="Arial"/>
              </a:rPr>
              <a:t>Xiaolong</a:t>
            </a:r>
            <a:r>
              <a:rPr kumimoji="1" lang="en-US" altLang="zh-CN" sz="2000" b="1" dirty="0">
                <a:solidFill>
                  <a:schemeClr val="accent5">
                    <a:lumMod val="75000"/>
                  </a:schemeClr>
                </a:solidFill>
                <a:latin typeface="Arial"/>
                <a:ea typeface="黑体"/>
                <a:cs typeface="Arial"/>
              </a:rPr>
              <a:t> DONG</a:t>
            </a:r>
          </a:p>
          <a:p>
            <a:pPr algn="l"/>
            <a:r>
              <a:rPr kumimoji="1" lang="en-US" altLang="zh-CN" sz="2000" dirty="0">
                <a:solidFill>
                  <a:schemeClr val="accent5">
                    <a:lumMod val="75000"/>
                  </a:schemeClr>
                </a:solidFill>
                <a:latin typeface="Arial"/>
                <a:ea typeface="黑体"/>
                <a:cs typeface="Arial"/>
              </a:rPr>
              <a:t>National Space Science Center</a:t>
            </a:r>
          </a:p>
          <a:p>
            <a:pPr algn="l"/>
            <a:r>
              <a:rPr kumimoji="1" lang="en-US" altLang="zh-CN" sz="2000" dirty="0">
                <a:solidFill>
                  <a:schemeClr val="accent5">
                    <a:lumMod val="75000"/>
                  </a:schemeClr>
                </a:solidFill>
                <a:latin typeface="Arial"/>
                <a:ea typeface="黑体"/>
                <a:cs typeface="Arial"/>
              </a:rPr>
              <a:t>Chinese Academy of Sciences</a:t>
            </a:r>
          </a:p>
          <a:p>
            <a:pPr algn="l"/>
            <a:r>
              <a:rPr kumimoji="1" lang="en-US" altLang="zh-CN" sz="2000" dirty="0">
                <a:solidFill>
                  <a:schemeClr val="accent5">
                    <a:lumMod val="75000"/>
                  </a:schemeClr>
                </a:solidFill>
                <a:latin typeface="Arial"/>
                <a:ea typeface="黑体"/>
                <a:cs typeface="Arial"/>
              </a:rPr>
              <a:t>(NSSC,CAS)</a:t>
            </a:r>
          </a:p>
          <a:p>
            <a:pPr algn="l"/>
            <a:endParaRPr kumimoji="1" lang="en-US" altLang="zh-CN" sz="2000" b="1" dirty="0">
              <a:solidFill>
                <a:schemeClr val="accent5">
                  <a:lumMod val="75000"/>
                </a:schemeClr>
              </a:solidFill>
              <a:latin typeface="Arial"/>
              <a:ea typeface="黑体"/>
              <a:cs typeface="Arial"/>
            </a:endParaRPr>
          </a:p>
          <a:p>
            <a:pPr algn="l"/>
            <a:r>
              <a:rPr kumimoji="1" lang="en-US" altLang="zh-CN" sz="1600" b="1" dirty="0">
                <a:solidFill>
                  <a:schemeClr val="accent5">
                    <a:lumMod val="75000"/>
                  </a:schemeClr>
                </a:solidFill>
                <a:latin typeface="Arial"/>
                <a:ea typeface="黑体"/>
                <a:cs typeface="Arial"/>
              </a:rPr>
              <a:t>CEOS WGCV-43</a:t>
            </a:r>
          </a:p>
          <a:p>
            <a:pPr algn="l"/>
            <a:r>
              <a:rPr kumimoji="1" lang="en-US" altLang="zh-CN" sz="1600" b="1" dirty="0">
                <a:solidFill>
                  <a:schemeClr val="accent5">
                    <a:lumMod val="75000"/>
                  </a:schemeClr>
                </a:solidFill>
                <a:latin typeface="Arial"/>
                <a:ea typeface="黑体"/>
                <a:cs typeface="Arial"/>
              </a:rPr>
              <a:t>INPE@ </a:t>
            </a:r>
            <a:r>
              <a:rPr kumimoji="1" lang="en" altLang="zh-CN" sz="1600" b="1" dirty="0">
                <a:solidFill>
                  <a:schemeClr val="accent5">
                    <a:lumMod val="75000"/>
                  </a:schemeClr>
                </a:solidFill>
                <a:latin typeface="Arial"/>
                <a:ea typeface="黑体"/>
                <a:cs typeface="Arial"/>
              </a:rPr>
              <a:t>São José dos Campos, SP, Brazil</a:t>
            </a:r>
            <a:endParaRPr kumimoji="1" lang="en-US" altLang="zh-CN" sz="1600" b="1" dirty="0">
              <a:solidFill>
                <a:schemeClr val="accent5">
                  <a:lumMod val="75000"/>
                </a:schemeClr>
              </a:solidFill>
              <a:latin typeface="Arial"/>
              <a:ea typeface="黑体"/>
              <a:cs typeface="Arial"/>
            </a:endParaRPr>
          </a:p>
          <a:p>
            <a:pPr algn="l"/>
            <a:r>
              <a:rPr kumimoji="1" lang="en-US" altLang="zh-CN" sz="1600" b="1" dirty="0">
                <a:solidFill>
                  <a:schemeClr val="accent5">
                    <a:lumMod val="75000"/>
                  </a:schemeClr>
                </a:solidFill>
                <a:latin typeface="Arial"/>
                <a:ea typeface="黑体"/>
                <a:cs typeface="Arial"/>
              </a:rPr>
              <a:t>April 10-13, 2018</a:t>
            </a:r>
          </a:p>
        </p:txBody>
      </p:sp>
      <p:pic>
        <p:nvPicPr>
          <p:cNvPr id="5" name="Picture 4" descr="701937"/>
          <p:cNvPicPr>
            <a:picLocks noChangeAspect="1" noChangeArrowheads="1"/>
          </p:cNvPicPr>
          <p:nvPr/>
        </p:nvPicPr>
        <p:blipFill rotWithShape="1">
          <a:blip r:embed="rId3">
            <a:extLst>
              <a:ext uri="{28A0092B-C50C-407E-A947-70E740481C1C}">
                <a14:useLocalDpi xmlns:a14="http://schemas.microsoft.com/office/drawing/2010/main" val="0"/>
              </a:ext>
            </a:extLst>
          </a:blip>
          <a:srcRect l="15059" t="18898" r="29931" b="46300"/>
          <a:stretch/>
        </p:blipFill>
        <p:spPr bwMode="auto">
          <a:xfrm>
            <a:off x="6876256" y="836712"/>
            <a:ext cx="1917524" cy="1240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rotWithShape="1">
          <a:blip r:embed="rId4"/>
          <a:srcRect b="9437"/>
          <a:stretch/>
        </p:blipFill>
        <p:spPr>
          <a:xfrm>
            <a:off x="6876256" y="2133249"/>
            <a:ext cx="1917524" cy="1311855"/>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76256" y="3501008"/>
            <a:ext cx="1917524" cy="1265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6">
            <a:clrChange>
              <a:clrFrom>
                <a:srgbClr val="FFFFFF"/>
              </a:clrFrom>
              <a:clrTo>
                <a:srgbClr val="FFFFFF">
                  <a:alpha val="0"/>
                </a:srgbClr>
              </a:clrTo>
            </a:clrChange>
          </a:blip>
          <a:stretch>
            <a:fillRect/>
          </a:stretch>
        </p:blipFill>
        <p:spPr>
          <a:xfrm>
            <a:off x="4863567" y="3678955"/>
            <a:ext cx="1829805" cy="1517716"/>
          </a:xfrm>
          <a:prstGeom prst="rect">
            <a:avLst/>
          </a:prstGeom>
          <a:ln>
            <a:solidFill>
              <a:schemeClr val="accent1"/>
            </a:solidFill>
          </a:ln>
        </p:spPr>
      </p:pic>
      <p:pic>
        <p:nvPicPr>
          <p:cNvPr id="10" name="Picture 5" descr="cangduanzhuangpei"/>
          <p:cNvPicPr>
            <a:picLocks noChangeAspect="1" noChangeArrowheads="1"/>
          </p:cNvPicPr>
          <p:nvPr/>
        </p:nvPicPr>
        <p:blipFill>
          <a:blip r:embed="rId7"/>
          <a:srcRect/>
          <a:stretch>
            <a:fillRect/>
          </a:stretch>
        </p:blipFill>
        <p:spPr bwMode="auto">
          <a:xfrm>
            <a:off x="4863568" y="2236965"/>
            <a:ext cx="1829805" cy="1383131"/>
          </a:xfrm>
          <a:prstGeom prst="rect">
            <a:avLst/>
          </a:prstGeom>
          <a:noFill/>
          <a:ln w="9525">
            <a:noFill/>
            <a:miter lim="800000"/>
            <a:headEnd/>
            <a:tailEnd/>
          </a:ln>
        </p:spPr>
      </p:pic>
      <p:pic>
        <p:nvPicPr>
          <p:cNvPr id="11" name="图片 10" descr="D:\在研课题\1. 十二五863双模式探测仪\外协\1. 卫星平台\GIMSONSAST5000.tif"/>
          <p:cNvPicPr>
            <a:picLocks noChangeAspect="1"/>
          </p:cNvPicPr>
          <p:nvPr/>
        </p:nvPicPr>
        <p:blipFill rotWithShape="1">
          <a:blip r:embed="rId8" cstate="print">
            <a:extLst>
              <a:ext uri="{28A0092B-C50C-407E-A947-70E740481C1C}">
                <a14:useLocalDpi xmlns:a14="http://schemas.microsoft.com/office/drawing/2010/main" val="0"/>
              </a:ext>
            </a:extLst>
          </a:blip>
          <a:srcRect l="9310" t="12178" b="9239"/>
          <a:stretch/>
        </p:blipFill>
        <p:spPr bwMode="auto">
          <a:xfrm>
            <a:off x="4860243" y="5255530"/>
            <a:ext cx="1833129" cy="98178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p:nvPr/>
        </p:nvSpPr>
        <p:spPr>
          <a:xfrm>
            <a:off x="457200" y="873125"/>
            <a:ext cx="8219256" cy="584775"/>
          </a:xfrm>
          <a:prstGeom prst="rect">
            <a:avLst/>
          </a:prstGeom>
          <a:extLst>
            <a:ext uri="{C572A759-6A51-4108-AA02-DFA0A04FC94B}">
              <ma14:wrappingTextBoxFlag xmlns="" xmlns:ma14="http://schemas.microsoft.com/office/mac/drawingml/2011/main" val="1"/>
            </a:ext>
          </a:extLst>
        </p:spPr>
        <p:txBody>
          <a:bodyPr wrap="square">
            <a:spAutoFit/>
          </a:bodyPr>
          <a:lstStyle/>
          <a:p>
            <a:r>
              <a:rPr lang="en-US" altLang="zh-CN" sz="3200" b="1" dirty="0">
                <a:solidFill>
                  <a:schemeClr val="accent5"/>
                </a:solidFill>
                <a:latin typeface="微软雅黑" pitchFamily="34" charset="-122"/>
                <a:ea typeface="微软雅黑" pitchFamily="34" charset="-122"/>
              </a:rPr>
              <a:t>COSM update</a:t>
            </a:r>
          </a:p>
        </p:txBody>
      </p:sp>
      <p:sp>
        <p:nvSpPr>
          <p:cNvPr id="211" name="Shape 211"/>
          <p:cNvSpPr/>
          <p:nvPr/>
        </p:nvSpPr>
        <p:spPr>
          <a:xfrm>
            <a:off x="10044608" y="3429000"/>
            <a:ext cx="2339013" cy="391143"/>
          </a:xfrm>
          <a:prstGeom prst="rect">
            <a:avLst/>
          </a:prstGeom>
          <a:ln w="12700">
            <a:miter lim="400000"/>
          </a:ln>
          <a:extLst>
            <a:ext uri="{C572A759-6A51-4108-AA02-DFA0A04FC94B}">
              <ma14:wrappingTextBoxFlag xmlns="" xmlns:ma14="http://schemas.microsoft.com/office/mac/drawingml/2011/main" val="1"/>
            </a:ext>
          </a:extLst>
        </p:spPr>
        <p:txBody>
          <a:bodyPr wrap="square" lIns="10800" tIns="10800" rIns="10800" bIns="10800">
            <a:spAutoFit/>
          </a:bodyPr>
          <a:lstStyle/>
          <a:p>
            <a:pPr lvl="0" algn="ctr"/>
            <a:endParaRPr sz="2400" b="1" dirty="0">
              <a:solidFill>
                <a:srgbClr val="000066"/>
              </a:solidFill>
            </a:endParaRPr>
          </a:p>
        </p:txBody>
      </p:sp>
      <p:sp>
        <p:nvSpPr>
          <p:cNvPr id="3" name="内容占位符 2"/>
          <p:cNvSpPr>
            <a:spLocks noGrp="1"/>
          </p:cNvSpPr>
          <p:nvPr>
            <p:ph idx="1"/>
          </p:nvPr>
        </p:nvSpPr>
        <p:spPr>
          <a:xfrm>
            <a:off x="456456" y="1614428"/>
            <a:ext cx="5381534" cy="4668883"/>
          </a:xfrm>
        </p:spPr>
        <p:txBody>
          <a:bodyPr>
            <a:normAutofit fontScale="92500" lnSpcReduction="10000"/>
          </a:bodyPr>
          <a:lstStyle/>
          <a:p>
            <a:pPr marL="0" indent="0">
              <a:buNone/>
            </a:pPr>
            <a:r>
              <a:rPr lang="en-US" altLang="zh-CN" sz="2600" dirty="0">
                <a:solidFill>
                  <a:schemeClr val="accent5"/>
                </a:solidFill>
                <a:latin typeface="微软雅黑" pitchFamily="34" charset="-122"/>
                <a:ea typeface="微软雅黑" pitchFamily="34" charset="-122"/>
                <a:cs typeface="+mn-cs"/>
              </a:rPr>
              <a:t>Chinese Ocean Salinity Mission     </a:t>
            </a:r>
          </a:p>
          <a:p>
            <a:pPr marL="0" indent="0">
              <a:buNone/>
            </a:pPr>
            <a:endParaRPr lang="en-US" altLang="zh-CN" sz="2200" dirty="0">
              <a:solidFill>
                <a:schemeClr val="accent5"/>
              </a:solidFill>
              <a:latin typeface="微软雅黑" pitchFamily="34" charset="-122"/>
              <a:ea typeface="微软雅黑" pitchFamily="34" charset="-122"/>
              <a:cs typeface="+mn-cs"/>
            </a:endParaRPr>
          </a:p>
          <a:p>
            <a:r>
              <a:rPr lang="en-US" altLang="zh-CN" sz="2100" dirty="0">
                <a:solidFill>
                  <a:schemeClr val="accent5"/>
                </a:solidFill>
                <a:latin typeface="微软雅黑" pitchFamily="34" charset="-122"/>
                <a:ea typeface="微软雅黑" pitchFamily="34" charset="-122"/>
                <a:cs typeface="+mn-cs"/>
              </a:rPr>
              <a:t>Mission requirements: </a:t>
            </a:r>
          </a:p>
          <a:p>
            <a:pPr marL="0" indent="0">
              <a:buNone/>
            </a:pPr>
            <a:r>
              <a:rPr lang="en-US" altLang="zh-CN" sz="2100" dirty="0">
                <a:solidFill>
                  <a:schemeClr val="accent5"/>
                </a:solidFill>
                <a:latin typeface="微软雅黑" pitchFamily="34" charset="-122"/>
                <a:ea typeface="微软雅黑" pitchFamily="34" charset="-122"/>
                <a:cs typeface="+mn-cs"/>
              </a:rPr>
              <a:t>–  0.1psu, 200km, monthly </a:t>
            </a:r>
          </a:p>
          <a:p>
            <a:pPr marL="0" indent="0">
              <a:buNone/>
            </a:pPr>
            <a:r>
              <a:rPr lang="en-US" altLang="zh-CN" sz="2100" dirty="0">
                <a:solidFill>
                  <a:schemeClr val="accent5"/>
                </a:solidFill>
                <a:latin typeface="微软雅黑" pitchFamily="34" charset="-122"/>
                <a:ea typeface="微软雅黑" pitchFamily="34" charset="-122"/>
                <a:cs typeface="+mn-cs"/>
              </a:rPr>
              <a:t>–  With Simultaneous observation of ocean surface roughness and SST </a:t>
            </a:r>
          </a:p>
          <a:p>
            <a:r>
              <a:rPr lang="en-US" altLang="zh-CN" sz="2100" dirty="0">
                <a:solidFill>
                  <a:schemeClr val="accent5"/>
                </a:solidFill>
                <a:latin typeface="微软雅黑" pitchFamily="34" charset="-122"/>
                <a:ea typeface="微软雅黑" pitchFamily="34" charset="-122"/>
                <a:cs typeface="+mn-cs"/>
              </a:rPr>
              <a:t>Schedule </a:t>
            </a:r>
          </a:p>
          <a:p>
            <a:pPr marL="0" indent="0">
              <a:buNone/>
            </a:pPr>
            <a:r>
              <a:rPr lang="en-US" altLang="zh-CN" sz="2100" dirty="0">
                <a:solidFill>
                  <a:schemeClr val="accent5"/>
                </a:solidFill>
                <a:latin typeface="微软雅黑" pitchFamily="34" charset="-122"/>
                <a:ea typeface="微软雅黑" pitchFamily="34" charset="-122"/>
                <a:cs typeface="+mn-cs"/>
              </a:rPr>
              <a:t>–  2011~2014: </a:t>
            </a:r>
            <a:r>
              <a:rPr lang="en-US" altLang="zh-CN" sz="2100" dirty="0" err="1">
                <a:solidFill>
                  <a:schemeClr val="accent5"/>
                </a:solidFill>
                <a:latin typeface="微软雅黑" pitchFamily="34" charset="-122"/>
                <a:ea typeface="微软雅黑" pitchFamily="34" charset="-122"/>
                <a:cs typeface="+mn-cs"/>
              </a:rPr>
              <a:t>grounddemonstration</a:t>
            </a:r>
            <a:r>
              <a:rPr lang="en-US" altLang="zh-CN" sz="2100" dirty="0">
                <a:solidFill>
                  <a:schemeClr val="accent5"/>
                </a:solidFill>
                <a:latin typeface="微软雅黑" pitchFamily="34" charset="-122"/>
                <a:ea typeface="微软雅黑" pitchFamily="34" charset="-122"/>
                <a:cs typeface="+mn-cs"/>
              </a:rPr>
              <a:t> </a:t>
            </a:r>
          </a:p>
          <a:p>
            <a:pPr marL="0" indent="0">
              <a:buNone/>
            </a:pPr>
            <a:r>
              <a:rPr lang="en-US" altLang="zh-CN" sz="2100" dirty="0">
                <a:solidFill>
                  <a:schemeClr val="accent5"/>
                </a:solidFill>
                <a:latin typeface="微软雅黑" pitchFamily="34" charset="-122"/>
                <a:ea typeface="微软雅黑" pitchFamily="34" charset="-122"/>
                <a:cs typeface="+mn-cs"/>
              </a:rPr>
              <a:t>on different payload technology </a:t>
            </a:r>
          </a:p>
          <a:p>
            <a:pPr marL="0" indent="0">
              <a:buNone/>
            </a:pPr>
            <a:r>
              <a:rPr lang="en-US" altLang="zh-CN" sz="2100" dirty="0">
                <a:solidFill>
                  <a:schemeClr val="accent5"/>
                </a:solidFill>
                <a:latin typeface="微软雅黑" pitchFamily="34" charset="-122"/>
                <a:ea typeface="微软雅黑" pitchFamily="34" charset="-122"/>
                <a:cs typeface="+mn-cs"/>
              </a:rPr>
              <a:t>–  2015~2006: mission definition, preliminary design, risk mitigation </a:t>
            </a:r>
          </a:p>
          <a:p>
            <a:pPr marL="0" indent="0">
              <a:buNone/>
            </a:pPr>
            <a:r>
              <a:rPr lang="en-US" altLang="zh-CN" sz="2100" dirty="0">
                <a:solidFill>
                  <a:srgbClr val="C00000"/>
                </a:solidFill>
                <a:latin typeface="微软雅黑" pitchFamily="34" charset="-122"/>
                <a:ea typeface="微软雅黑" pitchFamily="34" charset="-122"/>
              </a:rPr>
              <a:t>–  201</a:t>
            </a:r>
            <a:r>
              <a:rPr lang="en-US" altLang="zh-Hans" sz="2100" dirty="0">
                <a:solidFill>
                  <a:srgbClr val="C00000"/>
                </a:solidFill>
                <a:latin typeface="微软雅黑" pitchFamily="34" charset="-122"/>
                <a:ea typeface="微软雅黑" pitchFamily="34" charset="-122"/>
              </a:rPr>
              <a:t>7</a:t>
            </a:r>
            <a:r>
              <a:rPr lang="en-US" altLang="zh-CN" sz="2100" dirty="0">
                <a:solidFill>
                  <a:srgbClr val="C00000"/>
                </a:solidFill>
                <a:latin typeface="微软雅黑" pitchFamily="34" charset="-122"/>
                <a:ea typeface="微软雅黑" pitchFamily="34" charset="-122"/>
              </a:rPr>
              <a:t>: pre-study acceptance</a:t>
            </a:r>
          </a:p>
          <a:p>
            <a:pPr marL="0" indent="0">
              <a:buNone/>
            </a:pPr>
            <a:r>
              <a:rPr lang="en-US" altLang="zh-CN" sz="2100" dirty="0">
                <a:solidFill>
                  <a:srgbClr val="C00000"/>
                </a:solidFill>
                <a:latin typeface="微软雅黑" pitchFamily="34" charset="-122"/>
                <a:ea typeface="微软雅黑" pitchFamily="34" charset="-122"/>
              </a:rPr>
              <a:t>– </a:t>
            </a:r>
            <a:r>
              <a:rPr lang="zh-Hans" altLang="en-US" sz="2100" dirty="0">
                <a:solidFill>
                  <a:srgbClr val="C00000"/>
                </a:solidFill>
                <a:latin typeface="微软雅黑" pitchFamily="34" charset="-122"/>
                <a:ea typeface="微软雅黑" pitchFamily="34" charset="-122"/>
              </a:rPr>
              <a:t> </a:t>
            </a:r>
            <a:r>
              <a:rPr lang="en-US" altLang="zh-Hans" sz="2100" dirty="0">
                <a:solidFill>
                  <a:srgbClr val="C00000"/>
                </a:solidFill>
                <a:latin typeface="微软雅黑" pitchFamily="34" charset="-122"/>
                <a:ea typeface="微软雅黑" pitchFamily="34" charset="-122"/>
              </a:rPr>
              <a:t>2018:</a:t>
            </a:r>
            <a:r>
              <a:rPr lang="zh-Hans" altLang="en-US" sz="2100" dirty="0">
                <a:solidFill>
                  <a:srgbClr val="C00000"/>
                </a:solidFill>
                <a:latin typeface="微软雅黑" pitchFamily="34" charset="-122"/>
                <a:ea typeface="微软雅黑" pitchFamily="34" charset="-122"/>
              </a:rPr>
              <a:t> </a:t>
            </a:r>
            <a:r>
              <a:rPr lang="en-US" altLang="zh-Hans" sz="2100" dirty="0">
                <a:solidFill>
                  <a:srgbClr val="C00000"/>
                </a:solidFill>
                <a:latin typeface="微软雅黑" pitchFamily="34" charset="-122"/>
                <a:ea typeface="微软雅黑" pitchFamily="34" charset="-122"/>
              </a:rPr>
              <a:t>kick-off implementation</a:t>
            </a:r>
            <a:endParaRPr lang="en-US" altLang="zh-CN" sz="2100" dirty="0">
              <a:solidFill>
                <a:srgbClr val="C00000"/>
              </a:solidFill>
              <a:latin typeface="微软雅黑" pitchFamily="34" charset="-122"/>
              <a:ea typeface="微软雅黑" pitchFamily="34" charset="-122"/>
            </a:endParaRPr>
          </a:p>
          <a:p>
            <a:pPr marL="0" indent="0">
              <a:buNone/>
            </a:pPr>
            <a:r>
              <a:rPr lang="en-US" altLang="zh-CN" sz="2100" dirty="0">
                <a:solidFill>
                  <a:schemeClr val="accent5"/>
                </a:solidFill>
                <a:latin typeface="微软雅黑" pitchFamily="34" charset="-122"/>
                <a:ea typeface="微软雅黑" pitchFamily="34" charset="-122"/>
                <a:cs typeface="+mn-cs"/>
              </a:rPr>
              <a:t>–  Planned launch: 2021</a:t>
            </a:r>
          </a:p>
          <a:p>
            <a:endParaRPr kumimoji="1" lang="en-US" altLang="zh-CN" sz="2800" dirty="0"/>
          </a:p>
          <a:p>
            <a:endParaRPr kumimoji="1" lang="zh-CN" altLang="en-US" sz="2800" dirty="0"/>
          </a:p>
        </p:txBody>
      </p:sp>
      <p:pic>
        <p:nvPicPr>
          <p:cNvPr id="2" name="图片 1"/>
          <p:cNvPicPr>
            <a:picLocks noChangeAspect="1"/>
          </p:cNvPicPr>
          <p:nvPr/>
        </p:nvPicPr>
        <p:blipFill>
          <a:blip r:embed="rId3"/>
          <a:stretch>
            <a:fillRect/>
          </a:stretch>
        </p:blipFill>
        <p:spPr>
          <a:xfrm>
            <a:off x="6101861" y="716597"/>
            <a:ext cx="3018408" cy="2732180"/>
          </a:xfrm>
          <a:prstGeom prst="rect">
            <a:avLst/>
          </a:prstGeom>
        </p:spPr>
      </p:pic>
      <p:sp>
        <p:nvSpPr>
          <p:cNvPr id="4" name="矩形 3"/>
          <p:cNvSpPr/>
          <p:nvPr/>
        </p:nvSpPr>
        <p:spPr>
          <a:xfrm>
            <a:off x="5650668" y="3816075"/>
            <a:ext cx="3493332" cy="2653034"/>
          </a:xfrm>
          <a:prstGeom prst="rect">
            <a:avLst/>
          </a:prstGeom>
        </p:spPr>
        <p:txBody>
          <a:bodyPr vert="horz" lIns="91440" tIns="45720" rIns="91440" bIns="45720" rtlCol="0">
            <a:normAutofit lnSpcReduction="10000"/>
          </a:bodyPr>
          <a:lstStyle/>
          <a:p>
            <a:pPr>
              <a:spcBef>
                <a:spcPct val="20000"/>
              </a:spcBef>
              <a:buClr>
                <a:srgbClr val="FF6600"/>
              </a:buClr>
            </a:pPr>
            <a:r>
              <a:rPr lang="en-US" altLang="zh-CN" b="1" dirty="0">
                <a:solidFill>
                  <a:srgbClr val="0000FF"/>
                </a:solidFill>
                <a:latin typeface="微软雅黑" pitchFamily="34" charset="-122"/>
                <a:ea typeface="微软雅黑" pitchFamily="34" charset="-122"/>
              </a:rPr>
              <a:t>2 payloads: </a:t>
            </a:r>
          </a:p>
          <a:p>
            <a:pPr marL="342900" indent="-342900">
              <a:spcBef>
                <a:spcPct val="20000"/>
              </a:spcBef>
              <a:buClr>
                <a:srgbClr val="FF6600"/>
              </a:buClr>
              <a:buFont typeface="Arial" charset="0"/>
              <a:buChar char="•"/>
            </a:pPr>
            <a:r>
              <a:rPr lang="en-US" altLang="zh-CN" b="1" dirty="0">
                <a:solidFill>
                  <a:srgbClr val="C00000"/>
                </a:solidFill>
                <a:latin typeface="微软雅黑" pitchFamily="34" charset="-122"/>
                <a:ea typeface="微软雅黑" pitchFamily="34" charset="-122"/>
              </a:rPr>
              <a:t>MICAP: microwave imager combined active passive (L, C, K band) (NSSC)</a:t>
            </a:r>
          </a:p>
          <a:p>
            <a:pPr marL="342900" indent="-342900">
              <a:spcBef>
                <a:spcPct val="20000"/>
              </a:spcBef>
              <a:buClr>
                <a:srgbClr val="FF6600"/>
              </a:buClr>
              <a:buFont typeface="Arial" charset="0"/>
              <a:buChar char="•"/>
            </a:pPr>
            <a:endParaRPr lang="en-US" altLang="zh-CN" b="1" dirty="0">
              <a:solidFill>
                <a:schemeClr val="accent5"/>
              </a:solidFill>
              <a:latin typeface="微软雅黑" pitchFamily="34" charset="-122"/>
              <a:ea typeface="微软雅黑" pitchFamily="34" charset="-122"/>
            </a:endParaRPr>
          </a:p>
          <a:p>
            <a:pPr marL="342900" indent="-342900">
              <a:spcBef>
                <a:spcPct val="20000"/>
              </a:spcBef>
              <a:buClr>
                <a:srgbClr val="FF6600"/>
              </a:buClr>
              <a:buFont typeface="Arial" charset="0"/>
              <a:buChar char="•"/>
            </a:pPr>
            <a:r>
              <a:rPr lang="en-US" altLang="zh-CN" b="1" dirty="0">
                <a:solidFill>
                  <a:schemeClr val="accent5"/>
                </a:solidFill>
                <a:latin typeface="微软雅黑" pitchFamily="34" charset="-122"/>
                <a:ea typeface="微软雅黑" pitchFamily="34" charset="-122"/>
              </a:rPr>
              <a:t>MiR2D: microwave 2-D  interferometric imager (CAST-Xian)</a:t>
            </a:r>
          </a:p>
        </p:txBody>
      </p:sp>
    </p:spTree>
    <p:extLst>
      <p:ext uri="{BB962C8B-B14F-4D97-AF65-F5344CB8AC3E}">
        <p14:creationId xmlns:p14="http://schemas.microsoft.com/office/powerpoint/2010/main" val="396015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 Box 1"/>
          <p:cNvSpPr txBox="1">
            <a:spLocks noChangeArrowheads="1"/>
          </p:cNvSpPr>
          <p:nvPr/>
        </p:nvSpPr>
        <p:spPr bwMode="auto">
          <a:xfrm>
            <a:off x="6553200" y="6243638"/>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1pPr>
            <a:lvl2pPr marL="742950" indent="-28575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2pPr>
            <a:lvl3pPr marL="11430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3pPr>
            <a:lvl4pPr marL="16002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4pPr>
            <a:lvl5pPr marL="20574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5pPr>
            <a:lvl6pPr marL="25146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6pPr>
            <a:lvl7pPr marL="29718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7pPr>
            <a:lvl8pPr marL="34290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8pPr>
            <a:lvl9pPr marL="38862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9pPr>
          </a:lstStyle>
          <a:p>
            <a:pPr algn="r">
              <a:buSzPct val="100000"/>
            </a:pPr>
            <a:fld id="{88462ED3-96E0-D149-8E62-93A886EED4E5}" type="slidenum">
              <a:rPr lang="en-US" altLang="zh-CN" sz="1400">
                <a:solidFill>
                  <a:srgbClr val="000000"/>
                </a:solidFill>
                <a:latin typeface="Arial" charset="0"/>
                <a:ea typeface="MS PGothic" charset="-128"/>
                <a:cs typeface="Arial" charset="0"/>
              </a:rPr>
              <a:pPr algn="r">
                <a:buSzPct val="100000"/>
              </a:pPr>
              <a:t>11</a:t>
            </a:fld>
            <a:endParaRPr lang="en-US" altLang="zh-CN" sz="1400">
              <a:solidFill>
                <a:srgbClr val="000000"/>
              </a:solidFill>
              <a:latin typeface="Arial" charset="0"/>
              <a:ea typeface="MS PGothic" charset="-128"/>
              <a:cs typeface="Arial" charset="0"/>
            </a:endParaRPr>
          </a:p>
        </p:txBody>
      </p:sp>
      <p:grpSp>
        <p:nvGrpSpPr>
          <p:cNvPr id="128003" name="Group 2"/>
          <p:cNvGrpSpPr>
            <a:grpSpLocks/>
          </p:cNvGrpSpPr>
          <p:nvPr/>
        </p:nvGrpSpPr>
        <p:grpSpPr bwMode="auto">
          <a:xfrm>
            <a:off x="2195513" y="1266825"/>
            <a:ext cx="4456112" cy="4814888"/>
            <a:chOff x="1383" y="599"/>
            <a:chExt cx="2807" cy="2275"/>
          </a:xfrm>
        </p:grpSpPr>
        <p:pic>
          <p:nvPicPr>
            <p:cNvPr id="12800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3" y="599"/>
              <a:ext cx="2807" cy="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28005" name="Text Box 4"/>
            <p:cNvSpPr txBox="1">
              <a:spLocks noChangeArrowheads="1"/>
            </p:cNvSpPr>
            <p:nvPr/>
          </p:nvSpPr>
          <p:spPr bwMode="auto">
            <a:xfrm>
              <a:off x="3550" y="599"/>
              <a:ext cx="597" cy="173"/>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1pPr>
              <a:lvl2pPr marL="742950" indent="-28575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2pPr>
              <a:lvl3pPr marL="11430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3pPr>
              <a:lvl4pPr marL="16002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4pPr>
              <a:lvl5pPr marL="20574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5pPr>
              <a:lvl6pPr marL="25146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6pPr>
              <a:lvl7pPr marL="29718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7pPr>
              <a:lvl8pPr marL="34290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8pPr>
              <a:lvl9pPr marL="38862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9pPr>
            </a:lstStyle>
            <a:p>
              <a:pPr>
                <a:buSzPct val="100000"/>
              </a:pPr>
              <a:r>
                <a:rPr lang="en-US" altLang="zh-CN">
                  <a:solidFill>
                    <a:srgbClr val="000000"/>
                  </a:solidFill>
                  <a:latin typeface="Arial" charset="0"/>
                  <a:ea typeface="MS PGothic" charset="-128"/>
                  <a:cs typeface="Arial" charset="0"/>
                </a:rPr>
                <a:t>ok</a:t>
              </a:r>
            </a:p>
          </p:txBody>
        </p:sp>
      </p:grpSp>
      <p:sp>
        <p:nvSpPr>
          <p:cNvPr id="128006" name="Text Box 5"/>
          <p:cNvSpPr txBox="1">
            <a:spLocks noChangeArrowheads="1"/>
          </p:cNvSpPr>
          <p:nvPr/>
        </p:nvSpPr>
        <p:spPr bwMode="auto">
          <a:xfrm>
            <a:off x="180182" y="2690318"/>
            <a:ext cx="1871662" cy="1387176"/>
          </a:xfrm>
          <a:prstGeom prst="rect">
            <a:avLst/>
          </a:prstGeom>
          <a:solidFill>
            <a:schemeClr val="bg2">
              <a:lumMod val="90000"/>
            </a:schemeClr>
          </a:solidFill>
          <a:ln>
            <a:noFill/>
          </a:ln>
          <a:extLst/>
        </p:spPr>
        <p:txBody>
          <a:bodyPr lIns="90000" tIns="46800" rIns="90000" bIns="46800">
            <a:spAutoFit/>
          </a:bodyPr>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1pPr>
            <a:lvl2pPr marL="742950" indent="-28575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2pPr>
            <a:lvl3pPr marL="11430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3pPr>
            <a:lvl4pPr marL="16002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4pPr>
            <a:lvl5pPr marL="20574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5pPr>
            <a:lvl6pPr marL="25146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6pPr>
            <a:lvl7pPr marL="29718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7pPr>
            <a:lvl8pPr marL="34290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8pPr>
            <a:lvl9pPr marL="38862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9pPr>
          </a:lstStyle>
          <a:p>
            <a:pPr>
              <a:buSzPct val="100000"/>
            </a:pPr>
            <a:r>
              <a:rPr lang="en-GB" altLang="zh-CN" sz="1400" dirty="0">
                <a:solidFill>
                  <a:srgbClr val="000000"/>
                </a:solidFill>
                <a:latin typeface="Arial" charset="0"/>
              </a:rPr>
              <a:t>Microwave </a:t>
            </a:r>
          </a:p>
          <a:p>
            <a:pPr>
              <a:buSzPct val="100000"/>
            </a:pPr>
            <a:r>
              <a:rPr lang="en-GB" altLang="zh-CN" sz="1400" dirty="0">
                <a:solidFill>
                  <a:srgbClr val="000000"/>
                </a:solidFill>
                <a:latin typeface="Arial" charset="0"/>
              </a:rPr>
              <a:t>Temperature</a:t>
            </a:r>
          </a:p>
          <a:p>
            <a:pPr>
              <a:buSzPct val="100000"/>
            </a:pPr>
            <a:r>
              <a:rPr lang="en-GB" altLang="zh-CN" sz="1400" dirty="0">
                <a:solidFill>
                  <a:srgbClr val="000000"/>
                </a:solidFill>
                <a:latin typeface="Arial" charset="0"/>
              </a:rPr>
              <a:t>Sounder (MWTS)</a:t>
            </a:r>
          </a:p>
          <a:p>
            <a:pPr>
              <a:buSzPct val="100000"/>
            </a:pPr>
            <a:r>
              <a:rPr lang="en-GB" altLang="zh-CN" sz="1400" dirty="0">
                <a:solidFill>
                  <a:srgbClr val="000000"/>
                </a:solidFill>
                <a:latin typeface="Arial" charset="0"/>
              </a:rPr>
              <a:t>4 channel (FY-3A/B)</a:t>
            </a:r>
          </a:p>
          <a:p>
            <a:pPr>
              <a:buSzPct val="100000"/>
            </a:pPr>
            <a:r>
              <a:rPr lang="en-GB" altLang="zh-CN" sz="1400" dirty="0">
                <a:solidFill>
                  <a:srgbClr val="FF0000"/>
                </a:solidFill>
                <a:latin typeface="Arial" charset="0"/>
              </a:rPr>
              <a:t>13 channels (FY-3C/D)</a:t>
            </a:r>
          </a:p>
        </p:txBody>
      </p:sp>
      <p:sp>
        <p:nvSpPr>
          <p:cNvPr id="128007" name="Text Box 6"/>
          <p:cNvSpPr txBox="1">
            <a:spLocks noChangeArrowheads="1"/>
          </p:cNvSpPr>
          <p:nvPr/>
        </p:nvSpPr>
        <p:spPr bwMode="auto">
          <a:xfrm>
            <a:off x="147638" y="4388671"/>
            <a:ext cx="1904206" cy="1818063"/>
          </a:xfrm>
          <a:prstGeom prst="rect">
            <a:avLst/>
          </a:prstGeom>
          <a:solidFill>
            <a:srgbClr val="FFFF00"/>
          </a:solidFill>
          <a:ln>
            <a:noFill/>
          </a:ln>
          <a:extLst/>
        </p:spPr>
        <p:txBody>
          <a:bodyPr wrap="square" lIns="90000" tIns="46800" rIns="90000" bIns="46800">
            <a:spAutoFit/>
          </a:bodyPr>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1pPr>
            <a:lvl2pPr marL="742950" indent="-28575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2pPr>
            <a:lvl3pPr marL="11430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3pPr>
            <a:lvl4pPr marL="16002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4pPr>
            <a:lvl5pPr marL="20574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5pPr>
            <a:lvl6pPr marL="25146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6pPr>
            <a:lvl7pPr marL="29718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7pPr>
            <a:lvl8pPr marL="34290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8pPr>
            <a:lvl9pPr marL="38862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9pPr>
          </a:lstStyle>
          <a:p>
            <a:pPr>
              <a:buSzPct val="100000"/>
            </a:pPr>
            <a:r>
              <a:rPr lang="en-GB" altLang="zh-CN" sz="1400" dirty="0">
                <a:solidFill>
                  <a:srgbClr val="000000"/>
                </a:solidFill>
                <a:latin typeface="Arial" charset="0"/>
              </a:rPr>
              <a:t>Microwave </a:t>
            </a:r>
          </a:p>
          <a:p>
            <a:pPr>
              <a:buSzPct val="100000"/>
            </a:pPr>
            <a:r>
              <a:rPr lang="en-GB" altLang="zh-CN" sz="1400" dirty="0">
                <a:solidFill>
                  <a:srgbClr val="000000"/>
                </a:solidFill>
                <a:latin typeface="Arial" charset="0"/>
              </a:rPr>
              <a:t>Humidity</a:t>
            </a:r>
          </a:p>
          <a:p>
            <a:pPr>
              <a:buSzPct val="100000"/>
            </a:pPr>
            <a:r>
              <a:rPr lang="en-GB" altLang="zh-CN" sz="1400" dirty="0">
                <a:solidFill>
                  <a:srgbClr val="000000"/>
                </a:solidFill>
                <a:latin typeface="Arial" charset="0"/>
              </a:rPr>
              <a:t>Sounder (MWHS)</a:t>
            </a:r>
          </a:p>
          <a:p>
            <a:pPr>
              <a:buSzPct val="100000"/>
            </a:pPr>
            <a:endParaRPr lang="en-GB" altLang="zh-CN" sz="1400" dirty="0">
              <a:solidFill>
                <a:srgbClr val="000000"/>
              </a:solidFill>
              <a:latin typeface="Arial" charset="0"/>
            </a:endParaRPr>
          </a:p>
          <a:p>
            <a:pPr>
              <a:buSzPct val="100000"/>
            </a:pPr>
            <a:r>
              <a:rPr lang="en-GB" altLang="zh-CN" sz="1400" dirty="0">
                <a:solidFill>
                  <a:srgbClr val="000000"/>
                </a:solidFill>
                <a:latin typeface="Arial" charset="0"/>
              </a:rPr>
              <a:t>5 channel (FY-3A/B)</a:t>
            </a:r>
          </a:p>
          <a:p>
            <a:pPr>
              <a:buSzPct val="100000"/>
            </a:pPr>
            <a:r>
              <a:rPr lang="en-GB" altLang="zh-CN" sz="1400" dirty="0">
                <a:solidFill>
                  <a:srgbClr val="FF0000"/>
                </a:solidFill>
                <a:latin typeface="Arial" charset="0"/>
              </a:rPr>
              <a:t>15channels with channels@118 GHz (FY-3C/D)</a:t>
            </a:r>
          </a:p>
        </p:txBody>
      </p:sp>
      <p:sp>
        <p:nvSpPr>
          <p:cNvPr id="128008" name="Text Box 7"/>
          <p:cNvSpPr txBox="1">
            <a:spLocks noChangeArrowheads="1"/>
          </p:cNvSpPr>
          <p:nvPr/>
        </p:nvSpPr>
        <p:spPr bwMode="auto">
          <a:xfrm>
            <a:off x="174625" y="1119188"/>
            <a:ext cx="1903383" cy="956288"/>
          </a:xfrm>
          <a:prstGeom prst="rect">
            <a:avLst/>
          </a:pr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1pPr>
            <a:lvl2pPr marL="742950" indent="-28575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2pPr>
            <a:lvl3pPr marL="11430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3pPr>
            <a:lvl4pPr marL="16002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4pPr>
            <a:lvl5pPr marL="20574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5pPr>
            <a:lvl6pPr marL="25146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6pPr>
            <a:lvl7pPr marL="29718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7pPr>
            <a:lvl8pPr marL="34290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8pPr>
            <a:lvl9pPr marL="38862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9pPr>
          </a:lstStyle>
          <a:p>
            <a:pPr>
              <a:buSzPct val="100000"/>
            </a:pPr>
            <a:r>
              <a:rPr lang="en-GB" altLang="zh-CN" sz="1400" dirty="0">
                <a:solidFill>
                  <a:srgbClr val="000000"/>
                </a:solidFill>
                <a:latin typeface="Arial" charset="0"/>
              </a:rPr>
              <a:t>Infrared</a:t>
            </a:r>
          </a:p>
          <a:p>
            <a:pPr>
              <a:buSzPct val="100000"/>
            </a:pPr>
            <a:r>
              <a:rPr lang="en-GB" altLang="zh-CN" sz="1400" dirty="0">
                <a:solidFill>
                  <a:srgbClr val="000000"/>
                </a:solidFill>
                <a:latin typeface="Arial" charset="0"/>
              </a:rPr>
              <a:t>Atmospheric Sounder</a:t>
            </a:r>
          </a:p>
          <a:p>
            <a:pPr>
              <a:buSzPct val="100000"/>
            </a:pPr>
            <a:r>
              <a:rPr lang="en-GB" altLang="zh-CN" sz="1400" dirty="0">
                <a:solidFill>
                  <a:srgbClr val="000000"/>
                </a:solidFill>
                <a:latin typeface="Arial" charset="0"/>
              </a:rPr>
              <a:t>(IRAS)</a:t>
            </a:r>
          </a:p>
          <a:p>
            <a:pPr>
              <a:buSzPct val="100000"/>
            </a:pPr>
            <a:r>
              <a:rPr lang="en-GB" altLang="zh-CN" sz="1400" dirty="0">
                <a:solidFill>
                  <a:srgbClr val="000000"/>
                </a:solidFill>
                <a:latin typeface="Arial" charset="0"/>
              </a:rPr>
              <a:t> 20 channels  </a:t>
            </a:r>
          </a:p>
        </p:txBody>
      </p:sp>
      <p:sp>
        <p:nvSpPr>
          <p:cNvPr id="128009" name="Text Box 8"/>
          <p:cNvSpPr txBox="1">
            <a:spLocks noChangeArrowheads="1"/>
          </p:cNvSpPr>
          <p:nvPr/>
        </p:nvSpPr>
        <p:spPr bwMode="auto">
          <a:xfrm>
            <a:off x="6815472" y="2272283"/>
            <a:ext cx="1641902" cy="740845"/>
          </a:xfrm>
          <a:prstGeom prst="rect">
            <a:avLst/>
          </a:pr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1pPr>
            <a:lvl2pPr marL="742950" indent="-28575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2pPr>
            <a:lvl3pPr marL="11430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3pPr>
            <a:lvl4pPr marL="16002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4pPr>
            <a:lvl5pPr marL="20574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5pPr>
            <a:lvl6pPr marL="25146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6pPr>
            <a:lvl7pPr marL="29718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7pPr>
            <a:lvl8pPr marL="34290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8pPr>
            <a:lvl9pPr marL="38862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9pPr>
          </a:lstStyle>
          <a:p>
            <a:pPr>
              <a:buSzPct val="100000"/>
            </a:pPr>
            <a:r>
              <a:rPr lang="en-GB" altLang="zh-CN" sz="1400" dirty="0">
                <a:solidFill>
                  <a:srgbClr val="000000"/>
                </a:solidFill>
                <a:latin typeface="Arial" charset="0"/>
              </a:rPr>
              <a:t>Microwave </a:t>
            </a:r>
          </a:p>
          <a:p>
            <a:pPr>
              <a:buSzPct val="100000"/>
            </a:pPr>
            <a:r>
              <a:rPr lang="en-GB" altLang="zh-CN" sz="1400" dirty="0">
                <a:solidFill>
                  <a:srgbClr val="000000"/>
                </a:solidFill>
                <a:latin typeface="Arial" charset="0"/>
              </a:rPr>
              <a:t>Radiation Imager</a:t>
            </a:r>
          </a:p>
          <a:p>
            <a:pPr>
              <a:buSzPct val="100000"/>
            </a:pPr>
            <a:r>
              <a:rPr lang="en-GB" altLang="zh-CN" sz="1400" dirty="0">
                <a:solidFill>
                  <a:srgbClr val="000000"/>
                </a:solidFill>
                <a:latin typeface="Arial" charset="0"/>
              </a:rPr>
              <a:t>10 channels </a:t>
            </a:r>
          </a:p>
        </p:txBody>
      </p:sp>
      <p:sp>
        <p:nvSpPr>
          <p:cNvPr id="128010" name="Text Box 9"/>
          <p:cNvSpPr txBox="1">
            <a:spLocks noChangeArrowheads="1"/>
          </p:cNvSpPr>
          <p:nvPr/>
        </p:nvSpPr>
        <p:spPr bwMode="auto">
          <a:xfrm>
            <a:off x="2088356" y="745556"/>
            <a:ext cx="444779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1pPr>
            <a:lvl2pPr marL="742950" indent="-28575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2pPr>
            <a:lvl3pPr marL="11430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3pPr>
            <a:lvl4pPr marL="16002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4pPr>
            <a:lvl5pPr marL="20574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5pPr>
            <a:lvl6pPr marL="25146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6pPr>
            <a:lvl7pPr marL="29718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7pPr>
            <a:lvl8pPr marL="34290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8pPr>
            <a:lvl9pPr marL="38862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9pPr>
          </a:lstStyle>
          <a:p>
            <a:pPr>
              <a:buSzPct val="100000"/>
            </a:pPr>
            <a:r>
              <a:rPr lang="en-GB" altLang="zh-CN" sz="2400" dirty="0">
                <a:solidFill>
                  <a:srgbClr val="0F3692"/>
                </a:solidFill>
              </a:rPr>
              <a:t>The FY-3A/B/</a:t>
            </a:r>
            <a:r>
              <a:rPr lang="en-GB" altLang="zh-CN" sz="2400" dirty="0">
                <a:solidFill>
                  <a:srgbClr val="FF0000"/>
                </a:solidFill>
              </a:rPr>
              <a:t>C/D</a:t>
            </a:r>
            <a:r>
              <a:rPr lang="en-GB" altLang="zh-CN" sz="2400" dirty="0">
                <a:solidFill>
                  <a:srgbClr val="0F3692"/>
                </a:solidFill>
              </a:rPr>
              <a:t> Instrument Suite</a:t>
            </a:r>
          </a:p>
        </p:txBody>
      </p:sp>
      <p:cxnSp>
        <p:nvCxnSpPr>
          <p:cNvPr id="128011" name="AutoShape 10"/>
          <p:cNvCxnSpPr>
            <a:cxnSpLocks noChangeShapeType="1"/>
            <a:stCxn id="128008" idx="3"/>
          </p:cNvCxnSpPr>
          <p:nvPr/>
        </p:nvCxnSpPr>
        <p:spPr bwMode="auto">
          <a:xfrm>
            <a:off x="2078008" y="1597332"/>
            <a:ext cx="234980" cy="306081"/>
          </a:xfrm>
          <a:prstGeom prst="straightConnector1">
            <a:avLst/>
          </a:prstGeom>
          <a:noFill/>
          <a:ln w="38160">
            <a:solidFill>
              <a:srgbClr val="BFBFBF"/>
            </a:solidFill>
            <a:miter lim="800000"/>
            <a:headEnd/>
            <a:tailEnd type="triangle" w="med" len="med"/>
          </a:ln>
          <a:extLst>
            <a:ext uri="{909E8E84-426E-40DD-AFC4-6F175D3DCCD1}">
              <a14:hiddenFill xmlns:a14="http://schemas.microsoft.com/office/drawing/2010/main">
                <a:noFill/>
              </a14:hiddenFill>
            </a:ext>
          </a:extLst>
        </p:spPr>
      </p:cxnSp>
      <p:cxnSp>
        <p:nvCxnSpPr>
          <p:cNvPr id="128012" name="AutoShape 11"/>
          <p:cNvCxnSpPr>
            <a:cxnSpLocks noChangeShapeType="1"/>
          </p:cNvCxnSpPr>
          <p:nvPr/>
        </p:nvCxnSpPr>
        <p:spPr bwMode="auto">
          <a:xfrm>
            <a:off x="2088356" y="3715451"/>
            <a:ext cx="180182" cy="289813"/>
          </a:xfrm>
          <a:prstGeom prst="straightConnector1">
            <a:avLst/>
          </a:prstGeom>
          <a:noFill/>
          <a:ln w="38160">
            <a:solidFill>
              <a:srgbClr val="BFBFBF"/>
            </a:solidFill>
            <a:miter lim="800000"/>
            <a:headEnd/>
            <a:tailEnd type="triangle" w="med" len="med"/>
          </a:ln>
          <a:extLst>
            <a:ext uri="{909E8E84-426E-40DD-AFC4-6F175D3DCCD1}">
              <a14:hiddenFill xmlns:a14="http://schemas.microsoft.com/office/drawing/2010/main">
                <a:noFill/>
              </a14:hiddenFill>
            </a:ext>
          </a:extLst>
        </p:spPr>
      </p:cxnSp>
      <p:cxnSp>
        <p:nvCxnSpPr>
          <p:cNvPr id="128013" name="AutoShape 12"/>
          <p:cNvCxnSpPr>
            <a:cxnSpLocks noChangeShapeType="1"/>
          </p:cNvCxnSpPr>
          <p:nvPr/>
        </p:nvCxnSpPr>
        <p:spPr bwMode="auto">
          <a:xfrm>
            <a:off x="1835150" y="5084763"/>
            <a:ext cx="433388" cy="3175"/>
          </a:xfrm>
          <a:prstGeom prst="straightConnector1">
            <a:avLst/>
          </a:prstGeom>
          <a:noFill/>
          <a:ln w="38160">
            <a:solidFill>
              <a:srgbClr val="BFBFBF"/>
            </a:solidFill>
            <a:miter lim="800000"/>
            <a:headEnd/>
            <a:tailEnd type="triangle" w="med" len="med"/>
          </a:ln>
          <a:extLst>
            <a:ext uri="{909E8E84-426E-40DD-AFC4-6F175D3DCCD1}">
              <a14:hiddenFill xmlns:a14="http://schemas.microsoft.com/office/drawing/2010/main">
                <a:noFill/>
              </a14:hiddenFill>
            </a:ext>
          </a:extLst>
        </p:spPr>
      </p:cxnSp>
      <p:cxnSp>
        <p:nvCxnSpPr>
          <p:cNvPr id="128014" name="AutoShape 13"/>
          <p:cNvCxnSpPr>
            <a:cxnSpLocks noChangeShapeType="1"/>
          </p:cNvCxnSpPr>
          <p:nvPr/>
        </p:nvCxnSpPr>
        <p:spPr bwMode="auto">
          <a:xfrm flipH="1" flipV="1">
            <a:off x="5219700" y="1700213"/>
            <a:ext cx="1873250" cy="504825"/>
          </a:xfrm>
          <a:prstGeom prst="straightConnector1">
            <a:avLst/>
          </a:prstGeom>
          <a:noFill/>
          <a:ln w="38160">
            <a:solidFill>
              <a:srgbClr val="BFBFBF"/>
            </a:solidFill>
            <a:miter lim="800000"/>
            <a:headEnd/>
            <a:tailEnd type="triangle" w="med" len="med"/>
          </a:ln>
          <a:extLst>
            <a:ext uri="{909E8E84-426E-40DD-AFC4-6F175D3DCCD1}">
              <a14:hiddenFill xmlns:a14="http://schemas.microsoft.com/office/drawing/2010/main">
                <a:noFill/>
              </a14:hiddenFill>
            </a:ext>
          </a:extLst>
        </p:spPr>
      </p:cxnSp>
      <p:sp>
        <p:nvSpPr>
          <p:cNvPr id="128015" name="Text Box 14"/>
          <p:cNvSpPr txBox="1">
            <a:spLocks noChangeArrowheads="1"/>
          </p:cNvSpPr>
          <p:nvPr/>
        </p:nvSpPr>
        <p:spPr bwMode="auto">
          <a:xfrm>
            <a:off x="6810472" y="3802805"/>
            <a:ext cx="1646902" cy="1171732"/>
          </a:xfrm>
          <a:prstGeom prst="rect">
            <a:avLst/>
          </a:prstGeom>
          <a:solidFill>
            <a:srgbClr val="FFFF00"/>
          </a:solidFill>
          <a:ln>
            <a:noFill/>
          </a:ln>
          <a:extLst/>
        </p:spPr>
        <p:txBody>
          <a:bodyPr wrap="none" lIns="90000" tIns="46800" rIns="90000" bIns="46800">
            <a:spAutoFit/>
          </a:bodyPr>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1pPr>
            <a:lvl2pPr marL="742950" indent="-28575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2pPr>
            <a:lvl3pPr marL="11430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3pPr>
            <a:lvl4pPr marL="16002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4pPr>
            <a:lvl5pPr marL="20574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5pPr>
            <a:lvl6pPr marL="25146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6pPr>
            <a:lvl7pPr marL="29718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7pPr>
            <a:lvl8pPr marL="34290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8pPr>
            <a:lvl9pPr marL="38862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9pPr>
          </a:lstStyle>
          <a:p>
            <a:pPr>
              <a:buSzPct val="100000"/>
            </a:pPr>
            <a:r>
              <a:rPr lang="en-GB" altLang="zh-CN" sz="1400" dirty="0">
                <a:solidFill>
                  <a:srgbClr val="FF0000"/>
                </a:solidFill>
                <a:latin typeface="Arial" charset="0"/>
              </a:rPr>
              <a:t>GNSS </a:t>
            </a:r>
          </a:p>
          <a:p>
            <a:pPr>
              <a:buSzPct val="100000"/>
            </a:pPr>
            <a:r>
              <a:rPr lang="en-GB" altLang="zh-CN" sz="1400" dirty="0">
                <a:solidFill>
                  <a:srgbClr val="FF0000"/>
                </a:solidFill>
                <a:latin typeface="Arial" charset="0"/>
              </a:rPr>
              <a:t>GNSS-Occultation</a:t>
            </a:r>
          </a:p>
          <a:p>
            <a:pPr>
              <a:buSzPct val="100000"/>
            </a:pPr>
            <a:r>
              <a:rPr lang="en-GB" altLang="zh-CN" sz="1400" dirty="0">
                <a:solidFill>
                  <a:srgbClr val="FF0000"/>
                </a:solidFill>
                <a:latin typeface="Arial" charset="0"/>
              </a:rPr>
              <a:t>Sounder (GNOS)</a:t>
            </a:r>
          </a:p>
          <a:p>
            <a:pPr>
              <a:buSzPct val="100000"/>
            </a:pPr>
            <a:r>
              <a:rPr lang="en-GB" altLang="zh-CN" sz="1400" dirty="0">
                <a:solidFill>
                  <a:srgbClr val="FF0000"/>
                </a:solidFill>
                <a:latin typeface="Arial" charset="0"/>
              </a:rPr>
              <a:t>(GPS, </a:t>
            </a:r>
            <a:r>
              <a:rPr lang="en-GB" altLang="zh-CN" sz="1400" dirty="0" err="1">
                <a:solidFill>
                  <a:srgbClr val="FF0000"/>
                </a:solidFill>
                <a:latin typeface="Arial" charset="0"/>
              </a:rPr>
              <a:t>Beidou</a:t>
            </a:r>
            <a:r>
              <a:rPr lang="en-GB" altLang="zh-CN" sz="1400" dirty="0">
                <a:solidFill>
                  <a:srgbClr val="FF0000"/>
                </a:solidFill>
                <a:latin typeface="Arial" charset="0"/>
              </a:rPr>
              <a:t>)</a:t>
            </a:r>
          </a:p>
          <a:p>
            <a:pPr>
              <a:buSzPct val="100000"/>
            </a:pPr>
            <a:r>
              <a:rPr lang="en-GB" altLang="zh-CN" sz="1400" dirty="0">
                <a:solidFill>
                  <a:srgbClr val="FF0000"/>
                </a:solidFill>
                <a:latin typeface="Arial" charset="0"/>
              </a:rPr>
              <a:t>(FY-3C/D)</a:t>
            </a:r>
          </a:p>
        </p:txBody>
      </p:sp>
      <p:sp>
        <p:nvSpPr>
          <p:cNvPr id="16" name="Text Box 8">
            <a:extLst>
              <a:ext uri="{FF2B5EF4-FFF2-40B4-BE49-F238E27FC236}">
                <a16:creationId xmlns:a16="http://schemas.microsoft.com/office/drawing/2014/main" id="{40544B68-709E-204A-9A3C-E19824240E04}"/>
              </a:ext>
            </a:extLst>
          </p:cNvPr>
          <p:cNvSpPr txBox="1">
            <a:spLocks noChangeArrowheads="1"/>
          </p:cNvSpPr>
          <p:nvPr/>
        </p:nvSpPr>
        <p:spPr bwMode="auto">
          <a:xfrm>
            <a:off x="6810472" y="5233418"/>
            <a:ext cx="1646902" cy="740845"/>
          </a:xfrm>
          <a:prstGeom prst="rect">
            <a:avLst/>
          </a:prstGeom>
          <a:solidFill>
            <a:srgbClr val="FFFF00"/>
          </a:solidFill>
          <a:ln>
            <a:noFill/>
          </a:ln>
          <a:extLst/>
        </p:spPr>
        <p:txBody>
          <a:bodyPr wrap="square" lIns="90000" tIns="46800" rIns="90000" bIns="46800">
            <a:spAutoFit/>
          </a:bodyPr>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1pPr>
            <a:lvl2pPr marL="742950" indent="-28575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2pPr>
            <a:lvl3pPr marL="11430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3pPr>
            <a:lvl4pPr marL="16002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4pPr>
            <a:lvl5pPr marL="20574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5pPr>
            <a:lvl6pPr marL="25146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6pPr>
            <a:lvl7pPr marL="29718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7pPr>
            <a:lvl8pPr marL="34290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8pPr>
            <a:lvl9pPr marL="3886200" indent="-228600"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宋体" charset="-122"/>
              </a:defRPr>
            </a:lvl9pPr>
          </a:lstStyle>
          <a:p>
            <a:pPr>
              <a:buSzPct val="100000"/>
            </a:pPr>
            <a:r>
              <a:rPr lang="en-GB" altLang="zh-CN" sz="1400" dirty="0">
                <a:solidFill>
                  <a:srgbClr val="000000"/>
                </a:solidFill>
                <a:latin typeface="Arial" charset="0"/>
              </a:rPr>
              <a:t>TOU           </a:t>
            </a:r>
          </a:p>
          <a:p>
            <a:pPr>
              <a:buSzPct val="100000"/>
            </a:pPr>
            <a:r>
              <a:rPr lang="en-GB" altLang="zh-CN" sz="1400" dirty="0">
                <a:solidFill>
                  <a:srgbClr val="000000"/>
                </a:solidFill>
                <a:latin typeface="Arial" charset="0"/>
              </a:rPr>
              <a:t>Total Ozone Unit</a:t>
            </a:r>
          </a:p>
          <a:p>
            <a:pPr>
              <a:buSzPct val="100000"/>
            </a:pPr>
            <a:r>
              <a:rPr lang="en-GB" altLang="zh-CN" sz="1400" dirty="0">
                <a:solidFill>
                  <a:srgbClr val="000000"/>
                </a:solidFill>
                <a:latin typeface="Arial" charset="0"/>
              </a:rPr>
              <a:t>(FY-3A/B/C)</a:t>
            </a:r>
          </a:p>
        </p:txBody>
      </p:sp>
    </p:spTree>
    <p:extLst>
      <p:ext uri="{BB962C8B-B14F-4D97-AF65-F5344CB8AC3E}">
        <p14:creationId xmlns:p14="http://schemas.microsoft.com/office/powerpoint/2010/main" val="70109922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p:nvPr/>
        </p:nvSpPr>
        <p:spPr>
          <a:xfrm>
            <a:off x="467544" y="726506"/>
            <a:ext cx="8219256" cy="584775"/>
          </a:xfrm>
          <a:prstGeom prst="rect">
            <a:avLst/>
          </a:prstGeom>
          <a:extLst>
            <a:ext uri="{C572A759-6A51-4108-AA02-DFA0A04FC94B}">
              <ma14:wrappingTextBoxFlag xmlns="" xmlns:ma14="http://schemas.microsoft.com/office/mac/drawingml/2011/main" val="1"/>
            </a:ext>
          </a:extLst>
        </p:spPr>
        <p:txBody>
          <a:bodyPr wrap="square">
            <a:spAutoFit/>
          </a:bodyPr>
          <a:lstStyle/>
          <a:p>
            <a:r>
              <a:rPr lang="en-US" altLang="zh-CN" sz="3200" b="1" dirty="0">
                <a:solidFill>
                  <a:schemeClr val="accent5"/>
                </a:solidFill>
                <a:latin typeface="微软雅黑" pitchFamily="34" charset="-122"/>
                <a:ea typeface="微软雅黑" pitchFamily="34" charset="-122"/>
              </a:rPr>
              <a:t>FY-3 update</a:t>
            </a:r>
          </a:p>
        </p:txBody>
      </p:sp>
      <p:sp>
        <p:nvSpPr>
          <p:cNvPr id="211" name="Shape 211"/>
          <p:cNvSpPr/>
          <p:nvPr/>
        </p:nvSpPr>
        <p:spPr>
          <a:xfrm>
            <a:off x="10044608" y="3429000"/>
            <a:ext cx="2339013" cy="391143"/>
          </a:xfrm>
          <a:prstGeom prst="rect">
            <a:avLst/>
          </a:prstGeom>
          <a:ln w="12700">
            <a:miter lim="400000"/>
          </a:ln>
          <a:extLst>
            <a:ext uri="{C572A759-6A51-4108-AA02-DFA0A04FC94B}">
              <ma14:wrappingTextBoxFlag xmlns="" xmlns:ma14="http://schemas.microsoft.com/office/mac/drawingml/2011/main" val="1"/>
            </a:ext>
          </a:extLst>
        </p:spPr>
        <p:txBody>
          <a:bodyPr wrap="square" lIns="10800" tIns="10800" rIns="10800" bIns="10800">
            <a:spAutoFit/>
          </a:bodyPr>
          <a:lstStyle/>
          <a:p>
            <a:pPr lvl="0" algn="ctr"/>
            <a:endParaRPr sz="2400" b="1" dirty="0">
              <a:solidFill>
                <a:srgbClr val="000066"/>
              </a:solidFill>
            </a:endParaRPr>
          </a:p>
        </p:txBody>
      </p:sp>
      <p:sp>
        <p:nvSpPr>
          <p:cNvPr id="3" name="内容占位符 2"/>
          <p:cNvSpPr>
            <a:spLocks noGrp="1"/>
          </p:cNvSpPr>
          <p:nvPr>
            <p:ph idx="1"/>
          </p:nvPr>
        </p:nvSpPr>
        <p:spPr>
          <a:xfrm>
            <a:off x="73504" y="1311281"/>
            <a:ext cx="6702935" cy="4776688"/>
          </a:xfrm>
        </p:spPr>
        <p:txBody>
          <a:bodyPr>
            <a:noAutofit/>
          </a:bodyPr>
          <a:lstStyle/>
          <a:p>
            <a:r>
              <a:rPr lang="en-US" altLang="zh-CN" sz="2400" dirty="0">
                <a:solidFill>
                  <a:schemeClr val="accent5"/>
                </a:solidFill>
                <a:latin typeface="微软雅黑" pitchFamily="34" charset="-122"/>
                <a:ea typeface="微软雅黑" pitchFamily="34" charset="-122"/>
                <a:cs typeface="+mn-cs"/>
              </a:rPr>
              <a:t>FY-3A/B</a:t>
            </a:r>
          </a:p>
          <a:p>
            <a:pPr lvl="1"/>
            <a:r>
              <a:rPr lang="en-US" altLang="zh-CN" sz="2000" dirty="0">
                <a:solidFill>
                  <a:schemeClr val="accent5"/>
                </a:solidFill>
                <a:latin typeface="微软雅黑" pitchFamily="34" charset="-122"/>
                <a:ea typeface="微软雅黑" pitchFamily="34" charset="-122"/>
                <a:cs typeface="+mn-cs"/>
              </a:rPr>
              <a:t>MWHS: Microwave humidity Sounder</a:t>
            </a:r>
          </a:p>
          <a:p>
            <a:pPr marL="457200" lvl="1" indent="0">
              <a:buNone/>
            </a:pPr>
            <a:r>
              <a:rPr lang="en-US" altLang="zh-CN" sz="2000" dirty="0">
                <a:solidFill>
                  <a:schemeClr val="accent5"/>
                </a:solidFill>
                <a:latin typeface="微软雅黑" pitchFamily="34" charset="-122"/>
                <a:ea typeface="微软雅黑" pitchFamily="34" charset="-122"/>
                <a:cs typeface="+mn-cs"/>
              </a:rPr>
              <a:t>5 Channels: 150GHz: H, V-pol; 183GHz: 3channels for vapor  </a:t>
            </a:r>
          </a:p>
          <a:p>
            <a:pPr lvl="1"/>
            <a:r>
              <a:rPr lang="en-US" altLang="zh-CN" sz="2000" dirty="0">
                <a:solidFill>
                  <a:schemeClr val="accent5"/>
                </a:solidFill>
                <a:latin typeface="微软雅黑" pitchFamily="34" charset="-122"/>
                <a:ea typeface="微软雅黑" pitchFamily="34" charset="-122"/>
                <a:cs typeface="+mn-cs"/>
              </a:rPr>
              <a:t>FY-3A ended (launched 2008) </a:t>
            </a:r>
          </a:p>
          <a:p>
            <a:pPr lvl="1"/>
            <a:r>
              <a:rPr lang="en-US" altLang="zh-CN" sz="2000" dirty="0">
                <a:solidFill>
                  <a:schemeClr val="accent5"/>
                </a:solidFill>
                <a:latin typeface="微软雅黑" pitchFamily="34" charset="-122"/>
                <a:ea typeface="微软雅黑" pitchFamily="34" charset="-122"/>
                <a:cs typeface="+mn-cs"/>
              </a:rPr>
              <a:t>FY-3B in good status (from 2010)</a:t>
            </a:r>
          </a:p>
          <a:p>
            <a:r>
              <a:rPr lang="en-US" altLang="zh-CN" sz="2400" dirty="0">
                <a:solidFill>
                  <a:schemeClr val="accent5"/>
                </a:solidFill>
                <a:latin typeface="微软雅黑" pitchFamily="34" charset="-122"/>
                <a:ea typeface="微软雅黑" pitchFamily="34" charset="-122"/>
                <a:cs typeface="+mn-cs"/>
              </a:rPr>
              <a:t>FY-3C/D</a:t>
            </a:r>
          </a:p>
          <a:p>
            <a:pPr lvl="1"/>
            <a:r>
              <a:rPr lang="en-US" altLang="zh-CN" sz="2000" dirty="0">
                <a:solidFill>
                  <a:schemeClr val="accent5"/>
                </a:solidFill>
                <a:latin typeface="微软雅黑" pitchFamily="34" charset="-122"/>
                <a:ea typeface="微软雅黑" pitchFamily="34" charset="-122"/>
                <a:cs typeface="+mn-cs"/>
              </a:rPr>
              <a:t>MWHTS: Microwave Humidity and Temperature Sounders</a:t>
            </a:r>
          </a:p>
          <a:p>
            <a:pPr marL="457200" lvl="1" indent="0">
              <a:buNone/>
            </a:pPr>
            <a:r>
              <a:rPr lang="en-US" altLang="zh-CN" sz="2000" dirty="0">
                <a:solidFill>
                  <a:schemeClr val="accent5"/>
                </a:solidFill>
                <a:latin typeface="微软雅黑" pitchFamily="34" charset="-122"/>
                <a:ea typeface="微软雅黑" pitchFamily="34" charset="-122"/>
                <a:cs typeface="+mn-cs"/>
              </a:rPr>
              <a:t>15Channels: 90GHz, 150GHz, 118GHz, 183GHz</a:t>
            </a:r>
          </a:p>
          <a:p>
            <a:pPr lvl="1"/>
            <a:r>
              <a:rPr lang="en-US" altLang="zh-CN" sz="2000" dirty="0">
                <a:solidFill>
                  <a:schemeClr val="accent5"/>
                </a:solidFill>
                <a:latin typeface="微软雅黑" pitchFamily="34" charset="-122"/>
                <a:ea typeface="微软雅黑" pitchFamily="34" charset="-122"/>
                <a:cs typeface="+mn-cs"/>
              </a:rPr>
              <a:t>FY-3C: MWHTS, GNOS in good status since 2013</a:t>
            </a:r>
          </a:p>
          <a:p>
            <a:pPr lvl="1"/>
            <a:r>
              <a:rPr lang="en-US" altLang="zh-CN" sz="2000" dirty="0">
                <a:solidFill>
                  <a:srgbClr val="00B050"/>
                </a:solidFill>
                <a:latin typeface="微软雅黑" pitchFamily="34" charset="-122"/>
                <a:ea typeface="微软雅黑" pitchFamily="34" charset="-122"/>
                <a:cs typeface="+mn-cs"/>
              </a:rPr>
              <a:t>FY-3D: launched on November 15, 2017</a:t>
            </a:r>
            <a:endParaRPr lang="en-US" altLang="zh-CN" sz="2400" dirty="0">
              <a:solidFill>
                <a:srgbClr val="00B050"/>
              </a:solidFill>
              <a:latin typeface="微软雅黑" pitchFamily="34" charset="-122"/>
              <a:ea typeface="微软雅黑" pitchFamily="34" charset="-122"/>
              <a:cs typeface="+mn-cs"/>
            </a:endParaRPr>
          </a:p>
          <a:p>
            <a:endParaRPr lang="en-US" altLang="zh-CN" sz="2400" dirty="0">
              <a:solidFill>
                <a:schemeClr val="accent5"/>
              </a:solidFill>
              <a:latin typeface="微软雅黑" pitchFamily="34" charset="-122"/>
              <a:ea typeface="微软雅黑" pitchFamily="34" charset="-122"/>
              <a:cs typeface="+mn-cs"/>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04" y="666998"/>
            <a:ext cx="3536696" cy="1316943"/>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6440" y="4437112"/>
            <a:ext cx="2367560" cy="1860922"/>
          </a:xfrm>
          <a:prstGeom prst="rect">
            <a:avLst/>
          </a:prstGeom>
        </p:spPr>
      </p:pic>
      <p:pic>
        <p:nvPicPr>
          <p:cNvPr id="5" name="图片 4"/>
          <p:cNvPicPr>
            <a:picLocks noChangeAspect="1"/>
          </p:cNvPicPr>
          <p:nvPr/>
        </p:nvPicPr>
        <p:blipFill rotWithShape="1">
          <a:blip r:embed="rId5"/>
          <a:srcRect r="30519"/>
          <a:stretch/>
        </p:blipFill>
        <p:spPr>
          <a:xfrm>
            <a:off x="5868145" y="2032184"/>
            <a:ext cx="3176656" cy="2558996"/>
          </a:xfrm>
          <a:prstGeom prst="rect">
            <a:avLst/>
          </a:prstGeom>
        </p:spPr>
      </p:pic>
    </p:spTree>
    <p:extLst>
      <p:ext uri="{BB962C8B-B14F-4D97-AF65-F5344CB8AC3E}">
        <p14:creationId xmlns:p14="http://schemas.microsoft.com/office/powerpoint/2010/main" val="1547003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11560" y="692696"/>
            <a:ext cx="8435280" cy="1569660"/>
          </a:xfrm>
        </p:spPr>
        <p:txBody>
          <a:bodyPr wrap="square">
            <a:spAutoFit/>
          </a:bodyPr>
          <a:lstStyle/>
          <a:p>
            <a:pPr algn="l"/>
            <a:r>
              <a:rPr lang="en-US" altLang="zh-CN" sz="3200" dirty="0">
                <a:solidFill>
                  <a:schemeClr val="accent5"/>
                </a:solidFill>
                <a:latin typeface="微软雅黑" pitchFamily="34" charset="-122"/>
                <a:ea typeface="微软雅黑" pitchFamily="34" charset="-122"/>
                <a:cs typeface="+mn-cs"/>
              </a:rPr>
              <a:t>HY-2 Follow-On Pathfinder Mission: </a:t>
            </a:r>
            <a:br>
              <a:rPr lang="en-US" altLang="zh-CN" sz="3200" dirty="0">
                <a:solidFill>
                  <a:schemeClr val="accent5"/>
                </a:solidFill>
                <a:latin typeface="微软雅黑" pitchFamily="34" charset="-122"/>
                <a:ea typeface="微软雅黑" pitchFamily="34" charset="-122"/>
                <a:cs typeface="+mn-cs"/>
              </a:rPr>
            </a:br>
            <a:r>
              <a:rPr lang="en-US" altLang="zh-CN" sz="3200" dirty="0">
                <a:solidFill>
                  <a:schemeClr val="accent5"/>
                </a:solidFill>
                <a:latin typeface="微软雅黑" pitchFamily="34" charset="-122"/>
                <a:ea typeface="微软雅黑" pitchFamily="34" charset="-122"/>
                <a:cs typeface="+mn-cs"/>
              </a:rPr>
              <a:t>Tiangong-2 Interferometric Imaging Radar Altimeter</a:t>
            </a:r>
          </a:p>
        </p:txBody>
      </p:sp>
      <p:sp>
        <p:nvSpPr>
          <p:cNvPr id="3" name="内容占位符 2"/>
          <p:cNvSpPr>
            <a:spLocks noGrp="1"/>
          </p:cNvSpPr>
          <p:nvPr>
            <p:ph idx="1"/>
          </p:nvPr>
        </p:nvSpPr>
        <p:spPr>
          <a:xfrm>
            <a:off x="423656" y="2852936"/>
            <a:ext cx="8229600" cy="3456459"/>
          </a:xfrm>
        </p:spPr>
        <p:txBody>
          <a:bodyPr vert="horz" lIns="91440" tIns="45720" rIns="91440" bIns="45720" rtlCol="0">
            <a:noAutofit/>
          </a:bodyPr>
          <a:lstStyle/>
          <a:p>
            <a:r>
              <a:rPr lang="en-US" altLang="zh-CN" sz="2400" dirty="0">
                <a:solidFill>
                  <a:schemeClr val="accent5"/>
                </a:solidFill>
                <a:latin typeface="微软雅黑" pitchFamily="34" charset="-122"/>
                <a:ea typeface="微软雅黑" pitchFamily="34" charset="-122"/>
                <a:cs typeface="+mn-cs"/>
              </a:rPr>
              <a:t>Interferometric Imaging Radar Altimeter (</a:t>
            </a:r>
            <a:r>
              <a:rPr lang="en-US" altLang="zh-CN" sz="2400" dirty="0" err="1">
                <a:solidFill>
                  <a:schemeClr val="accent5"/>
                </a:solidFill>
                <a:latin typeface="微软雅黑" pitchFamily="34" charset="-122"/>
                <a:ea typeface="微软雅黑" pitchFamily="34" charset="-122"/>
                <a:cs typeface="+mn-cs"/>
              </a:rPr>
              <a:t>InIRA</a:t>
            </a:r>
            <a:r>
              <a:rPr lang="en-US" altLang="zh-CN" sz="2400" dirty="0">
                <a:solidFill>
                  <a:schemeClr val="accent5"/>
                </a:solidFill>
                <a:latin typeface="微软雅黑" pitchFamily="34" charset="-122"/>
                <a:ea typeface="微软雅黑" pitchFamily="34" charset="-122"/>
                <a:cs typeface="+mn-cs"/>
              </a:rPr>
              <a:t>)</a:t>
            </a:r>
          </a:p>
          <a:p>
            <a:pPr lvl="1"/>
            <a:r>
              <a:rPr lang="en-US" altLang="zh-CN" sz="2000" dirty="0">
                <a:solidFill>
                  <a:schemeClr val="accent5"/>
                </a:solidFill>
                <a:latin typeface="微软雅黑" pitchFamily="34" charset="-122"/>
                <a:ea typeface="微软雅黑" pitchFamily="34" charset="-122"/>
                <a:cs typeface="+mn-cs"/>
              </a:rPr>
              <a:t>Ku-band (13.58GHz) wide swath </a:t>
            </a:r>
            <a:r>
              <a:rPr lang="en-US" altLang="zh-CN" sz="2000" dirty="0" err="1">
                <a:solidFill>
                  <a:schemeClr val="accent5"/>
                </a:solidFill>
                <a:latin typeface="微软雅黑" pitchFamily="34" charset="-122"/>
                <a:ea typeface="微软雅黑" pitchFamily="34" charset="-122"/>
                <a:cs typeface="+mn-cs"/>
              </a:rPr>
              <a:t>inteferometric</a:t>
            </a:r>
            <a:r>
              <a:rPr lang="en-US" altLang="zh-CN" sz="2000" dirty="0">
                <a:solidFill>
                  <a:schemeClr val="accent5"/>
                </a:solidFill>
                <a:latin typeface="微软雅黑" pitchFamily="34" charset="-122"/>
                <a:ea typeface="微软雅黑" pitchFamily="34" charset="-122"/>
                <a:cs typeface="+mn-cs"/>
              </a:rPr>
              <a:t> </a:t>
            </a:r>
            <a:r>
              <a:rPr lang="en-US" altLang="zh-CN" sz="2000" dirty="0" err="1">
                <a:solidFill>
                  <a:schemeClr val="accent5"/>
                </a:solidFill>
                <a:latin typeface="微软雅黑" pitchFamily="34" charset="-122"/>
                <a:ea typeface="微软雅黑" pitchFamily="34" charset="-122"/>
                <a:cs typeface="+mn-cs"/>
              </a:rPr>
              <a:t>radaer</a:t>
            </a:r>
            <a:r>
              <a:rPr lang="en-US" altLang="zh-CN" sz="2000" dirty="0">
                <a:solidFill>
                  <a:schemeClr val="accent5"/>
                </a:solidFill>
                <a:latin typeface="微软雅黑" pitchFamily="34" charset="-122"/>
                <a:ea typeface="微软雅黑" pitchFamily="34" charset="-122"/>
                <a:cs typeface="+mn-cs"/>
              </a:rPr>
              <a:t> altimeter</a:t>
            </a:r>
          </a:p>
          <a:p>
            <a:pPr lvl="1"/>
            <a:r>
              <a:rPr lang="en-US" altLang="zh-CN" sz="2000" dirty="0">
                <a:solidFill>
                  <a:schemeClr val="accent5"/>
                </a:solidFill>
                <a:latin typeface="微软雅黑" pitchFamily="34" charset="-122"/>
                <a:ea typeface="微软雅黑" pitchFamily="34" charset="-122"/>
                <a:cs typeface="+mn-cs"/>
              </a:rPr>
              <a:t>Flown on Chinese Tiangong-2 space laboratory</a:t>
            </a:r>
          </a:p>
          <a:p>
            <a:pPr lvl="1"/>
            <a:r>
              <a:rPr lang="en-US" altLang="zh-CN" sz="2000" dirty="0">
                <a:solidFill>
                  <a:schemeClr val="accent5"/>
                </a:solidFill>
                <a:latin typeface="微软雅黑" pitchFamily="34" charset="-122"/>
                <a:ea typeface="微软雅黑" pitchFamily="34" charset="-122"/>
                <a:cs typeface="+mn-cs"/>
              </a:rPr>
              <a:t>Launched on September 15, 2016</a:t>
            </a:r>
          </a:p>
          <a:p>
            <a:r>
              <a:rPr lang="en-US" altLang="zh-CN" sz="2400" dirty="0">
                <a:solidFill>
                  <a:schemeClr val="accent5"/>
                </a:solidFill>
                <a:latin typeface="微软雅黑" pitchFamily="34" charset="-122"/>
                <a:ea typeface="微软雅黑" pitchFamily="34" charset="-122"/>
                <a:cs typeface="+mn-cs"/>
              </a:rPr>
              <a:t>Objectives: </a:t>
            </a:r>
          </a:p>
          <a:p>
            <a:pPr lvl="1"/>
            <a:r>
              <a:rPr lang="en-US" altLang="zh-CN" sz="2000" dirty="0">
                <a:solidFill>
                  <a:schemeClr val="accent5"/>
                </a:solidFill>
                <a:latin typeface="微软雅黑" pitchFamily="34" charset="-122"/>
                <a:ea typeface="微软雅黑" pitchFamily="34" charset="-122"/>
                <a:cs typeface="+mn-cs"/>
              </a:rPr>
              <a:t>wide-swath sea surface height at mesoscale and sub-mesoscale, sea waves and sea winds.</a:t>
            </a:r>
          </a:p>
          <a:p>
            <a:pPr lvl="1"/>
            <a:r>
              <a:rPr lang="en-US" altLang="zh-CN" sz="2000" dirty="0">
                <a:solidFill>
                  <a:schemeClr val="accent5"/>
                </a:solidFill>
                <a:latin typeface="微软雅黑" pitchFamily="34" charset="-122"/>
                <a:ea typeface="微软雅黑" pitchFamily="34" charset="-122"/>
                <a:cs typeface="+mn-cs"/>
              </a:rPr>
              <a:t>Inland waters, e.g., lakes and rivers, coasts.</a:t>
            </a:r>
            <a:endParaRPr lang="zh-CN" altLang="en-US" sz="2000" dirty="0">
              <a:solidFill>
                <a:schemeClr val="accent5"/>
              </a:solidFill>
              <a:latin typeface="微软雅黑" pitchFamily="34" charset="-122"/>
              <a:ea typeface="微软雅黑" pitchFamily="34" charset="-122"/>
              <a:cs typeface="+mn-cs"/>
            </a:endParaRPr>
          </a:p>
        </p:txBody>
      </p:sp>
    </p:spTree>
    <p:extLst>
      <p:ext uri="{BB962C8B-B14F-4D97-AF65-F5344CB8AC3E}">
        <p14:creationId xmlns:p14="http://schemas.microsoft.com/office/powerpoint/2010/main" val="2729420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stretch>
            <a:fillRect/>
          </a:stretch>
        </p:blipFill>
        <p:spPr>
          <a:xfrm>
            <a:off x="321902" y="655251"/>
            <a:ext cx="4265537" cy="4171488"/>
          </a:xfrm>
          <a:prstGeom prst="rect">
            <a:avLst/>
          </a:prstGeom>
        </p:spPr>
      </p:pic>
      <p:pic>
        <p:nvPicPr>
          <p:cNvPr id="6" name="图片 5"/>
          <p:cNvPicPr>
            <a:picLocks noChangeAspect="1"/>
          </p:cNvPicPr>
          <p:nvPr/>
        </p:nvPicPr>
        <p:blipFill>
          <a:blip r:embed="rId4" cstate="print"/>
          <a:stretch>
            <a:fillRect/>
          </a:stretch>
        </p:blipFill>
        <p:spPr>
          <a:xfrm>
            <a:off x="374985" y="4956494"/>
            <a:ext cx="1912771" cy="1596196"/>
          </a:xfrm>
          <a:prstGeom prst="rect">
            <a:avLst/>
          </a:prstGeom>
          <a:ln>
            <a:solidFill>
              <a:srgbClr val="FF0000"/>
            </a:solidFill>
          </a:ln>
        </p:spPr>
      </p:pic>
      <p:sp>
        <p:nvSpPr>
          <p:cNvPr id="7" name="矩形 6"/>
          <p:cNvSpPr/>
          <p:nvPr/>
        </p:nvSpPr>
        <p:spPr>
          <a:xfrm>
            <a:off x="2024925" y="4066515"/>
            <a:ext cx="897030" cy="4472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0165" tIns="40083" rIns="80165" bIns="40083" rtlCol="0" anchor="ctr"/>
          <a:lstStyle/>
          <a:p>
            <a:pPr algn="ctr"/>
            <a:endParaRPr lang="zh-CN" altLang="en-US"/>
          </a:p>
        </p:txBody>
      </p:sp>
      <p:cxnSp>
        <p:nvCxnSpPr>
          <p:cNvPr id="8" name="直接连接符 7"/>
          <p:cNvCxnSpPr/>
          <p:nvPr/>
        </p:nvCxnSpPr>
        <p:spPr>
          <a:xfrm flipH="1">
            <a:off x="374985" y="4503469"/>
            <a:ext cx="1649939" cy="453026"/>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a:off x="2287756" y="4513914"/>
            <a:ext cx="634816" cy="442581"/>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2637501" y="5335498"/>
            <a:ext cx="1862491" cy="634947"/>
          </a:xfrm>
          <a:prstGeom prst="rect">
            <a:avLst/>
          </a:prstGeom>
          <a:solidFill>
            <a:schemeClr val="bg1"/>
          </a:solidFill>
          <a:ln w="12700">
            <a:solidFill>
              <a:srgbClr val="FF0000"/>
            </a:solidFill>
          </a:ln>
        </p:spPr>
        <p:txBody>
          <a:bodyPr wrap="square" lIns="80165" tIns="40083" rIns="80165" bIns="40083">
            <a:spAutoFit/>
          </a:bodyPr>
          <a:lstStyle/>
          <a:p>
            <a:r>
              <a:rPr lang="en-US" altLang="zh-CN" dirty="0">
                <a:latin typeface="Times New Roman" pitchFamily="18" charset="0"/>
                <a:ea typeface="黑体" panose="02010609060101010101" pitchFamily="49" charset="-122"/>
                <a:cs typeface="Times New Roman" pitchFamily="18" charset="0"/>
              </a:rPr>
              <a:t>Antennas of Tiangong-2 </a:t>
            </a:r>
            <a:r>
              <a:rPr lang="en-US" altLang="zh-CN" dirty="0" err="1">
                <a:latin typeface="Times New Roman" pitchFamily="18" charset="0"/>
                <a:ea typeface="黑体" panose="02010609060101010101" pitchFamily="49" charset="-122"/>
                <a:cs typeface="Times New Roman" pitchFamily="18" charset="0"/>
              </a:rPr>
              <a:t>InIRA</a:t>
            </a:r>
            <a:endParaRPr lang="en-US" altLang="zh-CN" dirty="0">
              <a:latin typeface="Times New Roman" pitchFamily="18" charset="0"/>
              <a:ea typeface="黑体" panose="02010609060101010101" pitchFamily="49" charset="-122"/>
              <a:cs typeface="Times New Roman" pitchFamily="18" charset="0"/>
            </a:endParaRPr>
          </a:p>
        </p:txBody>
      </p:sp>
      <p:sp>
        <p:nvSpPr>
          <p:cNvPr id="13" name="任意多边形 12"/>
          <p:cNvSpPr/>
          <p:nvPr/>
        </p:nvSpPr>
        <p:spPr>
          <a:xfrm>
            <a:off x="2254932" y="4279319"/>
            <a:ext cx="1364711" cy="1024551"/>
          </a:xfrm>
          <a:custGeom>
            <a:avLst/>
            <a:gdLst>
              <a:gd name="connsiteX0" fmla="*/ 0 w 1595717"/>
              <a:gd name="connsiteY0" fmla="*/ 107576 h 1147482"/>
              <a:gd name="connsiteX1" fmla="*/ 1595717 w 1595717"/>
              <a:gd name="connsiteY1" fmla="*/ 1147482 h 1147482"/>
              <a:gd name="connsiteX2" fmla="*/ 609600 w 1595717"/>
              <a:gd name="connsiteY2" fmla="*/ 0 h 1147482"/>
            </a:gdLst>
            <a:ahLst/>
            <a:cxnLst>
              <a:cxn ang="0">
                <a:pos x="connsiteX0" y="connsiteY0"/>
              </a:cxn>
              <a:cxn ang="0">
                <a:pos x="connsiteX1" y="connsiteY1"/>
              </a:cxn>
              <a:cxn ang="0">
                <a:pos x="connsiteX2" y="connsiteY2"/>
              </a:cxn>
            </a:cxnLst>
            <a:rect l="l" t="t" r="r" b="b"/>
            <a:pathLst>
              <a:path w="1595717" h="1147482">
                <a:moveTo>
                  <a:pt x="0" y="107576"/>
                </a:moveTo>
                <a:lnTo>
                  <a:pt x="1595717" y="1147482"/>
                </a:lnTo>
                <a:lnTo>
                  <a:pt x="609600" y="0"/>
                </a:lnTo>
              </a:path>
            </a:pathLst>
          </a:custGeom>
          <a:ln w="12700">
            <a:solidFill>
              <a:srgbClr val="FF0000"/>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txBody>
          <a:bodyPr lIns="80165" tIns="40083" rIns="80165" bIns="40083" rtlCol="0" anchor="ctr"/>
          <a:lstStyle/>
          <a:p>
            <a:pPr algn="ctr"/>
            <a:endParaRPr lang="zh-CN" altLang="en-US"/>
          </a:p>
        </p:txBody>
      </p:sp>
      <p:sp>
        <p:nvSpPr>
          <p:cNvPr id="16" name="任意多边形 15"/>
          <p:cNvSpPr/>
          <p:nvPr/>
        </p:nvSpPr>
        <p:spPr>
          <a:xfrm>
            <a:off x="726467" y="5303870"/>
            <a:ext cx="1897137" cy="768080"/>
          </a:xfrm>
          <a:custGeom>
            <a:avLst/>
            <a:gdLst>
              <a:gd name="connsiteX0" fmla="*/ 0 w 2218267"/>
              <a:gd name="connsiteY0" fmla="*/ 0 h 846666"/>
              <a:gd name="connsiteX1" fmla="*/ 2218267 w 2218267"/>
              <a:gd name="connsiteY1" fmla="*/ 347133 h 846666"/>
              <a:gd name="connsiteX2" fmla="*/ 1397000 w 2218267"/>
              <a:gd name="connsiteY2" fmla="*/ 846666 h 846666"/>
              <a:gd name="connsiteX3" fmla="*/ 1405467 w 2218267"/>
              <a:gd name="connsiteY3" fmla="*/ 846666 h 846666"/>
            </a:gdLst>
            <a:ahLst/>
            <a:cxnLst>
              <a:cxn ang="0">
                <a:pos x="connsiteX0" y="connsiteY0"/>
              </a:cxn>
              <a:cxn ang="0">
                <a:pos x="connsiteX1" y="connsiteY1"/>
              </a:cxn>
              <a:cxn ang="0">
                <a:pos x="connsiteX2" y="connsiteY2"/>
              </a:cxn>
              <a:cxn ang="0">
                <a:pos x="connsiteX3" y="connsiteY3"/>
              </a:cxn>
            </a:cxnLst>
            <a:rect l="l" t="t" r="r" b="b"/>
            <a:pathLst>
              <a:path w="2218267" h="846666">
                <a:moveTo>
                  <a:pt x="0" y="0"/>
                </a:moveTo>
                <a:lnTo>
                  <a:pt x="2218267" y="347133"/>
                </a:lnTo>
                <a:lnTo>
                  <a:pt x="1397000" y="846666"/>
                </a:lnTo>
                <a:lnTo>
                  <a:pt x="1405467" y="846666"/>
                </a:lnTo>
              </a:path>
            </a:pathLst>
          </a:custGeom>
          <a:ln w="12700">
            <a:solidFill>
              <a:srgbClr val="FF0000"/>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txBody>
          <a:bodyPr lIns="80165" tIns="40083" rIns="80165" bIns="40083" rtlCol="0" anchor="ctr"/>
          <a:lstStyle/>
          <a:p>
            <a:pPr algn="ctr"/>
            <a:endParaRPr lang="zh-CN" altLang="en-US">
              <a:solidFill>
                <a:schemeClr val="tx1"/>
              </a:solidFill>
            </a:endParaRPr>
          </a:p>
        </p:txBody>
      </p:sp>
      <p:sp>
        <p:nvSpPr>
          <p:cNvPr id="20" name="文本框 19"/>
          <p:cNvSpPr txBox="1"/>
          <p:nvPr/>
        </p:nvSpPr>
        <p:spPr>
          <a:xfrm>
            <a:off x="3131840" y="3171837"/>
            <a:ext cx="1440335" cy="594359"/>
          </a:xfrm>
          <a:prstGeom prst="rect">
            <a:avLst/>
          </a:prstGeom>
          <a:noFill/>
          <a:ln w="12700">
            <a:solidFill>
              <a:srgbClr val="FF0000"/>
            </a:solidFill>
          </a:ln>
        </p:spPr>
        <p:txBody>
          <a:bodyPr wrap="square" lIns="80165" tIns="40083" rIns="80165" bIns="40083" rtlCol="0">
            <a:spAutoFit/>
          </a:bodyPr>
          <a:lstStyle/>
          <a:p>
            <a:pPr algn="just">
              <a:lnSpc>
                <a:spcPct val="125000"/>
              </a:lnSpc>
            </a:pPr>
            <a:r>
              <a:rPr lang="en-US" altLang="zh-CN" sz="1400" dirty="0">
                <a:solidFill>
                  <a:srgbClr val="FFFF00"/>
                </a:solidFill>
                <a:latin typeface="Times New Roman" pitchFamily="18" charset="0"/>
                <a:ea typeface="黑体" panose="02010609060101010101" pitchFamily="49" charset="-122"/>
                <a:cs typeface="Times New Roman" pitchFamily="18" charset="0"/>
              </a:rPr>
              <a:t>Tiangong-2 </a:t>
            </a:r>
          </a:p>
          <a:p>
            <a:pPr algn="just">
              <a:lnSpc>
                <a:spcPct val="125000"/>
              </a:lnSpc>
            </a:pPr>
            <a:r>
              <a:rPr lang="en-US" altLang="zh-CN" sz="1400" dirty="0">
                <a:solidFill>
                  <a:srgbClr val="FFFF00"/>
                </a:solidFill>
                <a:latin typeface="Times New Roman" pitchFamily="18" charset="0"/>
                <a:ea typeface="黑体" panose="02010609060101010101" pitchFamily="49" charset="-122"/>
                <a:cs typeface="Times New Roman" pitchFamily="18" charset="0"/>
              </a:rPr>
              <a:t>space laboratory</a:t>
            </a:r>
            <a:endParaRPr lang="zh-CN" altLang="en-US" sz="1400" dirty="0">
              <a:solidFill>
                <a:srgbClr val="FFFF00"/>
              </a:solidFill>
              <a:latin typeface="Times New Roman" pitchFamily="18" charset="0"/>
              <a:ea typeface="黑体" panose="02010609060101010101" pitchFamily="49" charset="-122"/>
              <a:cs typeface="Times New Roman" pitchFamily="18" charset="0"/>
            </a:endParaRPr>
          </a:p>
        </p:txBody>
      </p:sp>
      <p:sp>
        <p:nvSpPr>
          <p:cNvPr id="21" name="文本框 20"/>
          <p:cNvSpPr txBox="1"/>
          <p:nvPr/>
        </p:nvSpPr>
        <p:spPr>
          <a:xfrm>
            <a:off x="467306" y="1698979"/>
            <a:ext cx="1557619" cy="619558"/>
          </a:xfrm>
          <a:prstGeom prst="rect">
            <a:avLst/>
          </a:prstGeom>
          <a:noFill/>
          <a:ln w="12700">
            <a:solidFill>
              <a:srgbClr val="FF0000"/>
            </a:solidFill>
          </a:ln>
        </p:spPr>
        <p:txBody>
          <a:bodyPr wrap="square" lIns="80165" tIns="40083" rIns="80165" bIns="40083" rtlCol="0">
            <a:spAutoFit/>
          </a:bodyPr>
          <a:lstStyle/>
          <a:p>
            <a:pPr>
              <a:lnSpc>
                <a:spcPct val="125000"/>
              </a:lnSpc>
            </a:pPr>
            <a:r>
              <a:rPr lang="en-US" altLang="zh-CN" sz="1400" dirty="0" err="1">
                <a:solidFill>
                  <a:srgbClr val="FFFF00"/>
                </a:solidFill>
                <a:latin typeface="Times New Roman" pitchFamily="18" charset="0"/>
                <a:ea typeface="黑体" panose="02010609060101010101" pitchFamily="49" charset="-122"/>
                <a:cs typeface="Times New Roman" pitchFamily="18" charset="0"/>
              </a:rPr>
              <a:t>Shenzhou</a:t>
            </a:r>
            <a:r>
              <a:rPr lang="en-US" altLang="zh-CN" sz="1400" dirty="0">
                <a:solidFill>
                  <a:srgbClr val="FFFF00"/>
                </a:solidFill>
                <a:latin typeface="Times New Roman" pitchFamily="18" charset="0"/>
                <a:ea typeface="黑体" panose="02010609060101010101" pitchFamily="49" charset="-122"/>
                <a:cs typeface="Times New Roman" pitchFamily="18" charset="0"/>
              </a:rPr>
              <a:t> XI manned spaceflight</a:t>
            </a:r>
            <a:endParaRPr lang="zh-CN" altLang="en-US" sz="1400" dirty="0">
              <a:solidFill>
                <a:srgbClr val="FFFF00"/>
              </a:solidFill>
              <a:latin typeface="Times New Roman" pitchFamily="18" charset="0"/>
              <a:ea typeface="黑体" panose="02010609060101010101" pitchFamily="49" charset="-122"/>
              <a:cs typeface="Times New Roman" pitchFamily="18" charset="0"/>
            </a:endParaRPr>
          </a:p>
        </p:txBody>
      </p:sp>
      <p:cxnSp>
        <p:nvCxnSpPr>
          <p:cNvPr id="23" name="直接箭头连接符 22"/>
          <p:cNvCxnSpPr/>
          <p:nvPr/>
        </p:nvCxnSpPr>
        <p:spPr>
          <a:xfrm>
            <a:off x="2024925" y="1990260"/>
            <a:ext cx="314827" cy="0"/>
          </a:xfrm>
          <a:prstGeom prst="straightConnector1">
            <a:avLst/>
          </a:prstGeom>
          <a:ln w="12700">
            <a:solidFill>
              <a:srgbClr val="FF0000"/>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flipH="1">
            <a:off x="2554318" y="3492927"/>
            <a:ext cx="577522" cy="0"/>
          </a:xfrm>
          <a:prstGeom prst="straightConnector1">
            <a:avLst/>
          </a:prstGeom>
          <a:ln w="12700">
            <a:solidFill>
              <a:srgbClr val="FF0000"/>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graphicFrame>
        <p:nvGraphicFramePr>
          <p:cNvPr id="17" name="表格 16"/>
          <p:cNvGraphicFramePr>
            <a:graphicFrameLocks noGrp="1"/>
          </p:cNvGraphicFramePr>
          <p:nvPr>
            <p:extLst>
              <p:ext uri="{D42A27DB-BD31-4B8C-83A1-F6EECF244321}">
                <p14:modId xmlns:p14="http://schemas.microsoft.com/office/powerpoint/2010/main" val="63692915"/>
              </p:ext>
            </p:extLst>
          </p:nvPr>
        </p:nvGraphicFramePr>
        <p:xfrm>
          <a:off x="4732843" y="258210"/>
          <a:ext cx="4170790" cy="6051111"/>
        </p:xfrm>
        <a:graphic>
          <a:graphicData uri="http://schemas.openxmlformats.org/drawingml/2006/table">
            <a:tbl>
              <a:tblPr firstRow="1" bandRow="1">
                <a:tableStyleId>{5C22544A-7EE6-4342-B048-85BDC9FD1C3A}</a:tableStyleId>
              </a:tblPr>
              <a:tblGrid>
                <a:gridCol w="2085395">
                  <a:extLst>
                    <a:ext uri="{9D8B030D-6E8A-4147-A177-3AD203B41FA5}">
                      <a16:colId xmlns:a16="http://schemas.microsoft.com/office/drawing/2014/main" val="20000"/>
                    </a:ext>
                  </a:extLst>
                </a:gridCol>
                <a:gridCol w="2085395">
                  <a:extLst>
                    <a:ext uri="{9D8B030D-6E8A-4147-A177-3AD203B41FA5}">
                      <a16:colId xmlns:a16="http://schemas.microsoft.com/office/drawing/2014/main" val="20001"/>
                    </a:ext>
                  </a:extLst>
                </a:gridCol>
              </a:tblGrid>
              <a:tr h="399757">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solidFill>
                            <a:schemeClr val="bg1"/>
                          </a:solidFill>
                          <a:latin typeface="Times New Roman" pitchFamily="18" charset="0"/>
                          <a:ea typeface="Microsoft JhengHei Light" panose="020B0304030504040204" pitchFamily="34" charset="-122"/>
                          <a:cs typeface="Times New Roman" pitchFamily="18" charset="0"/>
                        </a:rPr>
                        <a:t>Parameters of Tiangong-2 </a:t>
                      </a:r>
                      <a:r>
                        <a:rPr lang="en-US" altLang="zh-CN" dirty="0" err="1">
                          <a:solidFill>
                            <a:schemeClr val="bg1"/>
                          </a:solidFill>
                          <a:latin typeface="Times New Roman" pitchFamily="18" charset="0"/>
                          <a:ea typeface="Microsoft JhengHei Light" panose="020B0304030504040204" pitchFamily="34" charset="-122"/>
                          <a:cs typeface="Times New Roman" pitchFamily="18" charset="0"/>
                        </a:rPr>
                        <a:t>InIRA</a:t>
                      </a:r>
                      <a:r>
                        <a:rPr lang="en-US" altLang="zh-CN" dirty="0">
                          <a:solidFill>
                            <a:schemeClr val="bg1"/>
                          </a:solidFill>
                          <a:latin typeface="Times New Roman" pitchFamily="18" charset="0"/>
                          <a:ea typeface="Microsoft JhengHei Light" panose="020B0304030504040204" pitchFamily="34" charset="-122"/>
                          <a:cs typeface="Times New Roman" pitchFamily="18" charset="0"/>
                        </a:rPr>
                        <a:t> </a:t>
                      </a:r>
                      <a:endParaRPr lang="en-US" altLang="zh-CN" dirty="0">
                        <a:solidFill>
                          <a:schemeClr val="bg1"/>
                        </a:solidFill>
                        <a:latin typeface="Times New Roman" panose="02020603050405020304" pitchFamily="18" charset="0"/>
                        <a:ea typeface="黑体" panose="02010609060101010101" pitchFamily="49" charset="-122"/>
                        <a:cs typeface="Times New Roman" panose="02020603050405020304" pitchFamily="18" charset="0"/>
                      </a:endParaRPr>
                    </a:p>
                  </a:txBody>
                  <a:tcPr/>
                </a:tc>
                <a:tc hMerge="1">
                  <a:txBody>
                    <a:bodyPr/>
                    <a:lstStyle/>
                    <a:p>
                      <a:endParaRPr lang="zh-CN" altLang="en-US" dirty="0"/>
                    </a:p>
                  </a:txBody>
                  <a:tcPr/>
                </a:tc>
                <a:extLst>
                  <a:ext uri="{0D108BD9-81ED-4DB2-BD59-A6C34878D82A}">
                    <a16:rowId xmlns:a16="http://schemas.microsoft.com/office/drawing/2014/main" val="10000"/>
                  </a:ext>
                </a:extLst>
              </a:tr>
              <a:tr h="399757">
                <a:tc>
                  <a:txBody>
                    <a:bodyPr/>
                    <a:lstStyle/>
                    <a:p>
                      <a:r>
                        <a:rPr lang="en-US" altLang="zh-CN" dirty="0">
                          <a:solidFill>
                            <a:srgbClr val="0000CC"/>
                          </a:solidFill>
                          <a:latin typeface="Times New Roman" pitchFamily="18" charset="0"/>
                          <a:ea typeface="Microsoft JhengHei Light" panose="020B0304030504040204" pitchFamily="34" charset="-122"/>
                          <a:cs typeface="Times New Roman" pitchFamily="18" charset="0"/>
                        </a:rPr>
                        <a:t>Frequency</a:t>
                      </a:r>
                      <a:endParaRPr lang="zh-CN" altLang="en-US"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panose="02020603050405020304" pitchFamily="18" charset="0"/>
                          <a:ea typeface="黑体" panose="02010609060101010101" pitchFamily="49" charset="-122"/>
                          <a:cs typeface="Times New Roman" panose="02020603050405020304" pitchFamily="18" charset="0"/>
                        </a:rPr>
                        <a:t>Ku band</a:t>
                      </a:r>
                    </a:p>
                  </a:txBody>
                  <a:tcPr/>
                </a:tc>
                <a:extLst>
                  <a:ext uri="{0D108BD9-81ED-4DB2-BD59-A6C34878D82A}">
                    <a16:rowId xmlns:a16="http://schemas.microsoft.com/office/drawing/2014/main" val="10001"/>
                  </a:ext>
                </a:extLst>
              </a:tr>
              <a:tr h="399757">
                <a:tc>
                  <a:txBody>
                    <a:bodyPr/>
                    <a:lstStyle/>
                    <a:p>
                      <a:r>
                        <a:rPr lang="en-US" altLang="zh-CN" dirty="0">
                          <a:solidFill>
                            <a:srgbClr val="0000CC"/>
                          </a:solidFill>
                          <a:latin typeface="Times New Roman" pitchFamily="18" charset="0"/>
                          <a:ea typeface="Microsoft JhengHei Light" panose="020B0304030504040204" pitchFamily="34" charset="-122"/>
                          <a:cs typeface="Times New Roman" pitchFamily="18" charset="0"/>
                        </a:rPr>
                        <a:t>Bandwidth</a:t>
                      </a:r>
                      <a:endParaRPr lang="zh-CN" altLang="en-US"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panose="02020603050405020304" pitchFamily="18" charset="0"/>
                          <a:ea typeface="黑体" panose="02010609060101010101" pitchFamily="49" charset="-122"/>
                          <a:cs typeface="Times New Roman" panose="02020603050405020304" pitchFamily="18" charset="0"/>
                        </a:rPr>
                        <a:t>40MHz</a:t>
                      </a:r>
                      <a:endParaRPr lang="zh-CN" altLang="en-US"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399757">
                <a:tc>
                  <a:txBody>
                    <a:bodyPr/>
                    <a:lstStyle/>
                    <a:p>
                      <a:r>
                        <a:rPr lang="en-US" altLang="zh-CN" dirty="0">
                          <a:solidFill>
                            <a:srgbClr val="0000CC"/>
                          </a:solidFill>
                          <a:latin typeface="Times New Roman" pitchFamily="18" charset="0"/>
                          <a:ea typeface="Microsoft JhengHei Light" panose="020B0304030504040204" pitchFamily="34" charset="-122"/>
                          <a:cs typeface="Times New Roman" pitchFamily="18" charset="0"/>
                        </a:rPr>
                        <a:t>Range resolution</a:t>
                      </a:r>
                      <a:endParaRPr lang="zh-CN" altLang="en-US"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panose="02020603050405020304" pitchFamily="18" charset="0"/>
                          <a:ea typeface="黑体" panose="02010609060101010101" pitchFamily="49" charset="-122"/>
                          <a:cs typeface="Times New Roman" panose="02020603050405020304" pitchFamily="18" charset="0"/>
                        </a:rPr>
                        <a:t>200m~30m</a:t>
                      </a:r>
                    </a:p>
                  </a:txBody>
                  <a:tcPr/>
                </a:tc>
                <a:extLst>
                  <a:ext uri="{0D108BD9-81ED-4DB2-BD59-A6C34878D82A}">
                    <a16:rowId xmlns:a16="http://schemas.microsoft.com/office/drawing/2014/main" val="10003"/>
                  </a:ext>
                </a:extLst>
              </a:tr>
              <a:tr h="399757">
                <a:tc>
                  <a:txBody>
                    <a:bodyPr/>
                    <a:lstStyle/>
                    <a:p>
                      <a:r>
                        <a:rPr lang="en-US" altLang="zh-CN" dirty="0">
                          <a:solidFill>
                            <a:srgbClr val="0000CC"/>
                          </a:solidFill>
                          <a:latin typeface="Times New Roman" pitchFamily="18" charset="0"/>
                          <a:ea typeface="Microsoft JhengHei Light" panose="020B0304030504040204" pitchFamily="34" charset="-122"/>
                          <a:cs typeface="Times New Roman" pitchFamily="18" charset="0"/>
                        </a:rPr>
                        <a:t>Azimuth resolution</a:t>
                      </a:r>
                      <a:endParaRPr lang="zh-CN" altLang="en-US"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panose="02020603050405020304" pitchFamily="18" charset="0"/>
                          <a:ea typeface="黑体" panose="02010609060101010101" pitchFamily="49" charset="-122"/>
                          <a:cs typeface="Times New Roman" panose="02020603050405020304" pitchFamily="18" charset="0"/>
                        </a:rPr>
                        <a:t>30m</a:t>
                      </a:r>
                    </a:p>
                  </a:txBody>
                  <a:tcPr/>
                </a:tc>
                <a:extLst>
                  <a:ext uri="{0D108BD9-81ED-4DB2-BD59-A6C34878D82A}">
                    <a16:rowId xmlns:a16="http://schemas.microsoft.com/office/drawing/2014/main" val="10004"/>
                  </a:ext>
                </a:extLst>
              </a:tr>
              <a:tr h="399757">
                <a:tc>
                  <a:txBody>
                    <a:bodyPr/>
                    <a:lstStyle/>
                    <a:p>
                      <a:r>
                        <a:rPr lang="en-US" altLang="zh-CN" sz="1800" kern="1200" dirty="0">
                          <a:solidFill>
                            <a:srgbClr val="0000CC"/>
                          </a:solidFill>
                          <a:latin typeface="Times New Roman" pitchFamily="18" charset="0"/>
                          <a:ea typeface="Microsoft JhengHei Light" panose="020B0304030504040204" pitchFamily="34" charset="-122"/>
                          <a:cs typeface="Times New Roman" pitchFamily="18" charset="0"/>
                        </a:rPr>
                        <a:t>Swath</a:t>
                      </a:r>
                      <a:endParaRPr lang="zh-CN" altLang="en-US" sz="1800" kern="1200" dirty="0">
                        <a:solidFill>
                          <a:srgbClr val="0000CC"/>
                        </a:solidFill>
                        <a:latin typeface="Times New Roman" pitchFamily="18" charset="0"/>
                        <a:ea typeface="Microsoft JhengHei Light" panose="020B0304030504040204" pitchFamily="34" charset="-122"/>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panose="02020603050405020304" pitchFamily="18" charset="0"/>
                          <a:ea typeface="黑体" panose="02010609060101010101" pitchFamily="49" charset="-122"/>
                          <a:cs typeface="Times New Roman" panose="02020603050405020304" pitchFamily="18" charset="0"/>
                        </a:rPr>
                        <a:t>30-35km</a:t>
                      </a:r>
                    </a:p>
                  </a:txBody>
                  <a:tcPr/>
                </a:tc>
                <a:extLst>
                  <a:ext uri="{0D108BD9-81ED-4DB2-BD59-A6C34878D82A}">
                    <a16:rowId xmlns:a16="http://schemas.microsoft.com/office/drawing/2014/main" val="10005"/>
                  </a:ext>
                </a:extLst>
              </a:tr>
              <a:tr h="399757">
                <a:tc>
                  <a:txBody>
                    <a:bodyPr/>
                    <a:lstStyle/>
                    <a:p>
                      <a:r>
                        <a:rPr lang="en-US" altLang="zh-CN" sz="1800" kern="1200" dirty="0">
                          <a:solidFill>
                            <a:srgbClr val="0000CC"/>
                          </a:solidFill>
                          <a:latin typeface="Times New Roman" pitchFamily="18" charset="0"/>
                          <a:ea typeface="Microsoft JhengHei Light" panose="020B0304030504040204" pitchFamily="34" charset="-122"/>
                          <a:cs typeface="Times New Roman" pitchFamily="18" charset="0"/>
                        </a:rPr>
                        <a:t>Orbit error</a:t>
                      </a:r>
                      <a:endParaRPr lang="zh-CN" altLang="en-US" sz="1800" kern="1200" dirty="0">
                        <a:solidFill>
                          <a:srgbClr val="0000CC"/>
                        </a:solidFill>
                        <a:latin typeface="Times New Roman" pitchFamily="18" charset="0"/>
                        <a:ea typeface="Microsoft JhengHei Light" panose="020B0304030504040204" pitchFamily="34" charset="-122"/>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panose="02020603050405020304" pitchFamily="18" charset="0"/>
                          <a:ea typeface="黑体" panose="02010609060101010101" pitchFamily="49" charset="-122"/>
                          <a:cs typeface="Times New Roman" panose="02020603050405020304" pitchFamily="18" charset="0"/>
                        </a:rPr>
                        <a:t>20cm</a:t>
                      </a:r>
                    </a:p>
                  </a:txBody>
                  <a:tcPr/>
                </a:tc>
                <a:extLst>
                  <a:ext uri="{0D108BD9-81ED-4DB2-BD59-A6C34878D82A}">
                    <a16:rowId xmlns:a16="http://schemas.microsoft.com/office/drawing/2014/main" val="10006"/>
                  </a:ext>
                </a:extLst>
              </a:tr>
              <a:tr h="1281411">
                <a:tc>
                  <a:txBody>
                    <a:bodyPr/>
                    <a:lstStyle/>
                    <a:p>
                      <a:r>
                        <a:rPr lang="en-US" altLang="zh-CN" dirty="0">
                          <a:solidFill>
                            <a:srgbClr val="0000CC"/>
                          </a:solidFill>
                          <a:latin typeface="Times New Roman" pitchFamily="18" charset="0"/>
                          <a:ea typeface="Microsoft JhengHei Light" panose="020B0304030504040204" pitchFamily="34" charset="-122"/>
                          <a:cs typeface="Times New Roman" pitchFamily="18" charset="0"/>
                        </a:rPr>
                        <a:t>Vertical accuracy of sea surface</a:t>
                      </a:r>
                      <a:endParaRPr lang="zh-CN" altLang="en-US"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panose="02020603050405020304" pitchFamily="18" charset="0"/>
                          <a:ea typeface="黑体" panose="02010609060101010101" pitchFamily="49" charset="-122"/>
                          <a:cs typeface="Times New Roman" panose="02020603050405020304" pitchFamily="18" charset="0"/>
                        </a:rPr>
                        <a:t>25cm absolute vertical accuracy in a 5km × 5km raster</a:t>
                      </a:r>
                    </a:p>
                  </a:txBody>
                  <a:tcPr/>
                </a:tc>
                <a:extLst>
                  <a:ext uri="{0D108BD9-81ED-4DB2-BD59-A6C34878D82A}">
                    <a16:rowId xmlns:a16="http://schemas.microsoft.com/office/drawing/2014/main" val="10007"/>
                  </a:ext>
                </a:extLst>
              </a:tr>
              <a:tr h="1281411">
                <a:tc>
                  <a:txBody>
                    <a:bodyPr/>
                    <a:lstStyle/>
                    <a:p>
                      <a:r>
                        <a:rPr lang="en-US" altLang="zh-CN" dirty="0">
                          <a:solidFill>
                            <a:srgbClr val="0000CC"/>
                          </a:solidFill>
                          <a:latin typeface="Times New Roman" pitchFamily="18" charset="0"/>
                          <a:ea typeface="Microsoft JhengHei Light" panose="020B0304030504040204" pitchFamily="34" charset="-122"/>
                          <a:cs typeface="Times New Roman" pitchFamily="18" charset="0"/>
                        </a:rPr>
                        <a:t>Vertical accuracy of land surface</a:t>
                      </a:r>
                      <a:endParaRPr lang="zh-CN" altLang="en-US"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panose="02020603050405020304" pitchFamily="18" charset="0"/>
                          <a:ea typeface="黑体" panose="02010609060101010101" pitchFamily="49" charset="-122"/>
                          <a:cs typeface="Times New Roman" panose="02020603050405020304" pitchFamily="18" charset="0"/>
                        </a:rPr>
                        <a:t>1~5m absolute vertical accuracy in a 200m × 200m raster</a:t>
                      </a:r>
                    </a:p>
                  </a:txBody>
                  <a:tcPr/>
                </a:tc>
                <a:extLst>
                  <a:ext uri="{0D108BD9-81ED-4DB2-BD59-A6C34878D82A}">
                    <a16:rowId xmlns:a16="http://schemas.microsoft.com/office/drawing/2014/main" val="10008"/>
                  </a:ext>
                </a:extLst>
              </a:tr>
              <a:tr h="689990">
                <a:tc>
                  <a:txBody>
                    <a:bodyPr/>
                    <a:lstStyle/>
                    <a:p>
                      <a:r>
                        <a:rPr lang="en-US" altLang="zh-CN" dirty="0">
                          <a:solidFill>
                            <a:srgbClr val="0000CC"/>
                          </a:solidFill>
                          <a:latin typeface="Times New Roman" pitchFamily="18" charset="0"/>
                          <a:ea typeface="Microsoft JhengHei Light" panose="020B0304030504040204" pitchFamily="34" charset="-122"/>
                          <a:cs typeface="Times New Roman" pitchFamily="18" charset="0"/>
                        </a:rPr>
                        <a:t>Accuracy of wave direction</a:t>
                      </a:r>
                      <a:endParaRPr lang="zh-CN" altLang="en-US"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panose="02020603050405020304" pitchFamily="18" charset="0"/>
                          <a:ea typeface="黑体" panose="02010609060101010101" pitchFamily="49" charset="-122"/>
                          <a:cs typeface="Times New Roman" panose="02020603050405020304" pitchFamily="18" charset="0"/>
                        </a:rPr>
                        <a:t>15</a:t>
                      </a:r>
                      <a:r>
                        <a:rPr lang="en-US" altLang="zh-CN" dirty="0">
                          <a:latin typeface="Times New Roman" panose="02020603050405020304" pitchFamily="18" charset="0"/>
                          <a:cs typeface="Times New Roman" panose="02020603050405020304" pitchFamily="18" charset="0"/>
                        </a:rPr>
                        <a:t>º</a:t>
                      </a:r>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53133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4"/>
          <p:cNvSpPr txBox="1">
            <a:spLocks noChangeArrowheads="1"/>
          </p:cNvSpPr>
          <p:nvPr/>
        </p:nvSpPr>
        <p:spPr bwMode="auto">
          <a:xfrm>
            <a:off x="107504" y="718089"/>
            <a:ext cx="9032686" cy="46166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3200" b="1">
                <a:solidFill>
                  <a:schemeClr val="accent5"/>
                </a:solidFill>
                <a:latin typeface="微软雅黑" pitchFamily="34" charset="-122"/>
                <a:ea typeface="微软雅黑" pitchFamily="34"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400" dirty="0"/>
              <a:t>Calibration</a:t>
            </a:r>
            <a:r>
              <a:rPr lang="zh-Hans" altLang="en-US" sz="2400" dirty="0"/>
              <a:t> </a:t>
            </a:r>
            <a:r>
              <a:rPr lang="en-US" altLang="zh-Hans" sz="2400" dirty="0"/>
              <a:t>Experiment (Collaboration with AOE, CAS)</a:t>
            </a:r>
            <a:endParaRPr lang="zh-CN" altLang="en-US" sz="2400" dirty="0"/>
          </a:p>
        </p:txBody>
      </p:sp>
      <p:pic>
        <p:nvPicPr>
          <p:cNvPr id="5" name="图片 6"/>
          <p:cNvPicPr>
            <a:picLocks noChangeAspect="1"/>
          </p:cNvPicPr>
          <p:nvPr/>
        </p:nvPicPr>
        <p:blipFill>
          <a:blip r:embed="rId2">
            <a:extLst>
              <a:ext uri="{28A0092B-C50C-407E-A947-70E740481C1C}">
                <a14:useLocalDpi xmlns:a14="http://schemas.microsoft.com/office/drawing/2010/main" val="0"/>
              </a:ext>
            </a:extLst>
          </a:blip>
          <a:srcRect t="17841" r="6340" b="5167"/>
          <a:stretch>
            <a:fillRect/>
          </a:stretch>
        </p:blipFill>
        <p:spPr bwMode="auto">
          <a:xfrm>
            <a:off x="5364088" y="3955808"/>
            <a:ext cx="3675698" cy="226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表格 5"/>
          <p:cNvGraphicFramePr>
            <a:graphicFrameLocks noGrp="1"/>
          </p:cNvGraphicFramePr>
          <p:nvPr>
            <p:extLst>
              <p:ext uri="{D42A27DB-BD31-4B8C-83A1-F6EECF244321}">
                <p14:modId xmlns:p14="http://schemas.microsoft.com/office/powerpoint/2010/main" val="450662352"/>
              </p:ext>
            </p:extLst>
          </p:nvPr>
        </p:nvGraphicFramePr>
        <p:xfrm>
          <a:off x="323528" y="1282065"/>
          <a:ext cx="5272174" cy="2571432"/>
        </p:xfrm>
        <a:graphic>
          <a:graphicData uri="http://schemas.openxmlformats.org/drawingml/2006/table">
            <a:tbl>
              <a:tblPr firstRow="1" firstCol="1" bandRow="1">
                <a:tableStyleId>{5C22544A-7EE6-4342-B048-85BDC9FD1C3A}</a:tableStyleId>
              </a:tblPr>
              <a:tblGrid>
                <a:gridCol w="1800200">
                  <a:extLst>
                    <a:ext uri="{9D8B030D-6E8A-4147-A177-3AD203B41FA5}">
                      <a16:colId xmlns:a16="http://schemas.microsoft.com/office/drawing/2014/main" val="20000"/>
                    </a:ext>
                  </a:extLst>
                </a:gridCol>
                <a:gridCol w="938095">
                  <a:extLst>
                    <a:ext uri="{9D8B030D-6E8A-4147-A177-3AD203B41FA5}">
                      <a16:colId xmlns:a16="http://schemas.microsoft.com/office/drawing/2014/main" val="20001"/>
                    </a:ext>
                  </a:extLst>
                </a:gridCol>
                <a:gridCol w="1291584">
                  <a:extLst>
                    <a:ext uri="{9D8B030D-6E8A-4147-A177-3AD203B41FA5}">
                      <a16:colId xmlns:a16="http://schemas.microsoft.com/office/drawing/2014/main" val="20002"/>
                    </a:ext>
                  </a:extLst>
                </a:gridCol>
                <a:gridCol w="1242295">
                  <a:extLst>
                    <a:ext uri="{9D8B030D-6E8A-4147-A177-3AD203B41FA5}">
                      <a16:colId xmlns:a16="http://schemas.microsoft.com/office/drawing/2014/main" val="20003"/>
                    </a:ext>
                  </a:extLst>
                </a:gridCol>
              </a:tblGrid>
              <a:tr h="417830">
                <a:tc>
                  <a:txBody>
                    <a:bodyPr/>
                    <a:lstStyle/>
                    <a:p>
                      <a:pPr algn="l">
                        <a:lnSpc>
                          <a:spcPct val="200000"/>
                        </a:lnSpc>
                        <a:spcAft>
                          <a:spcPts val="0"/>
                        </a:spcAft>
                        <a:tabLst>
                          <a:tab pos="1873885" algn="l"/>
                        </a:tabLst>
                      </a:pPr>
                      <a:r>
                        <a:rPr lang="en-US" altLang="zh-CN" sz="1500" kern="100" dirty="0">
                          <a:solidFill>
                            <a:srgbClr val="FFFF00"/>
                          </a:solidFill>
                          <a:effectLst/>
                          <a:latin typeface="黑体" panose="02010609060101010101" pitchFamily="49" charset="-122"/>
                          <a:ea typeface="黑体" panose="02010609060101010101" pitchFamily="49" charset="-122"/>
                        </a:rPr>
                        <a:t>Reflector</a:t>
                      </a:r>
                      <a:endParaRPr lang="zh-CN" sz="1500" b="1" kern="100" dirty="0">
                        <a:solidFill>
                          <a:srgbClr val="FFFF00"/>
                        </a:solidFill>
                        <a:effectLst/>
                        <a:latin typeface="黑体" panose="02010609060101010101" pitchFamily="49" charset="-122"/>
                        <a:ea typeface="黑体" panose="02010609060101010101" pitchFamily="49" charset="-122"/>
                        <a:cs typeface="Times New Roman"/>
                      </a:endParaRPr>
                    </a:p>
                  </a:txBody>
                  <a:tcPr marL="49319" marR="49319" marT="0" marB="0"/>
                </a:tc>
                <a:tc>
                  <a:txBody>
                    <a:bodyPr/>
                    <a:lstStyle/>
                    <a:p>
                      <a:pPr algn="l">
                        <a:lnSpc>
                          <a:spcPct val="200000"/>
                        </a:lnSpc>
                        <a:spcAft>
                          <a:spcPts val="0"/>
                        </a:spcAft>
                        <a:tabLst>
                          <a:tab pos="1873885" algn="l"/>
                        </a:tabLst>
                      </a:pPr>
                      <a:r>
                        <a:rPr lang="en-US" altLang="zh-CN" sz="1500" kern="100" dirty="0">
                          <a:solidFill>
                            <a:srgbClr val="FFFF00"/>
                          </a:solidFill>
                          <a:effectLst/>
                          <a:latin typeface="黑体" panose="02010609060101010101" pitchFamily="49" charset="-122"/>
                          <a:ea typeface="黑体" panose="02010609060101010101" pitchFamily="49" charset="-122"/>
                        </a:rPr>
                        <a:t>Number</a:t>
                      </a:r>
                      <a:endParaRPr lang="zh-CN" sz="1500" b="1" kern="100" dirty="0">
                        <a:solidFill>
                          <a:srgbClr val="FFFF00"/>
                        </a:solidFill>
                        <a:effectLst/>
                        <a:latin typeface="黑体" panose="02010609060101010101" pitchFamily="49" charset="-122"/>
                        <a:ea typeface="黑体" panose="02010609060101010101" pitchFamily="49" charset="-122"/>
                        <a:cs typeface="Times New Roman"/>
                      </a:endParaRPr>
                    </a:p>
                  </a:txBody>
                  <a:tcPr marL="49319" marR="49319" marT="0" marB="0"/>
                </a:tc>
                <a:tc>
                  <a:txBody>
                    <a:bodyPr/>
                    <a:lstStyle/>
                    <a:p>
                      <a:pPr algn="l">
                        <a:lnSpc>
                          <a:spcPct val="200000"/>
                        </a:lnSpc>
                        <a:spcAft>
                          <a:spcPts val="0"/>
                        </a:spcAft>
                        <a:tabLst>
                          <a:tab pos="1873885" algn="l"/>
                        </a:tabLst>
                      </a:pPr>
                      <a:r>
                        <a:rPr lang="en-US" altLang="zh-CN" sz="1500" kern="100" dirty="0" err="1">
                          <a:solidFill>
                            <a:srgbClr val="FFFF00"/>
                          </a:solidFill>
                          <a:effectLst/>
                          <a:latin typeface="黑体" panose="02010609060101010101" pitchFamily="49" charset="-122"/>
                          <a:ea typeface="黑体" panose="02010609060101010101" pitchFamily="49" charset="-122"/>
                        </a:rPr>
                        <a:t>RCS</a:t>
                      </a:r>
                      <a:r>
                        <a:rPr lang="en-US" altLang="zh-CN" sz="1500" kern="100" dirty="0">
                          <a:solidFill>
                            <a:srgbClr val="FFFF00"/>
                          </a:solidFill>
                          <a:effectLst/>
                          <a:latin typeface="黑体" panose="02010609060101010101" pitchFamily="49" charset="-122"/>
                          <a:ea typeface="黑体" panose="02010609060101010101" pitchFamily="49" charset="-122"/>
                        </a:rPr>
                        <a:t>(</a:t>
                      </a:r>
                      <a:r>
                        <a:rPr lang="en-US" altLang="zh-CN" sz="1500" kern="100" dirty="0" err="1">
                          <a:solidFill>
                            <a:srgbClr val="FFFF00"/>
                          </a:solidFill>
                          <a:effectLst/>
                          <a:latin typeface="黑体" panose="02010609060101010101" pitchFamily="49" charset="-122"/>
                          <a:ea typeface="黑体" panose="02010609060101010101" pitchFamily="49" charset="-122"/>
                        </a:rPr>
                        <a:t>dBsm</a:t>
                      </a:r>
                      <a:r>
                        <a:rPr lang="en-US" altLang="zh-CN" sz="1500" kern="100" dirty="0">
                          <a:solidFill>
                            <a:srgbClr val="FFFF00"/>
                          </a:solidFill>
                          <a:effectLst/>
                          <a:latin typeface="黑体" panose="02010609060101010101" pitchFamily="49" charset="-122"/>
                          <a:ea typeface="黑体" panose="02010609060101010101" pitchFamily="49" charset="-122"/>
                        </a:rPr>
                        <a:t>)</a:t>
                      </a:r>
                      <a:endParaRPr lang="zh-CN" sz="1500" b="1" kern="100" dirty="0">
                        <a:solidFill>
                          <a:srgbClr val="FFFF00"/>
                        </a:solidFill>
                        <a:effectLst/>
                        <a:latin typeface="黑体" panose="02010609060101010101" pitchFamily="49" charset="-122"/>
                        <a:ea typeface="黑体" panose="02010609060101010101" pitchFamily="49" charset="-122"/>
                        <a:cs typeface="Times New Roman"/>
                      </a:endParaRPr>
                    </a:p>
                  </a:txBody>
                  <a:tcPr marL="49319" marR="49319" marT="0" marB="0"/>
                </a:tc>
                <a:tc>
                  <a:txBody>
                    <a:bodyPr/>
                    <a:lstStyle/>
                    <a:p>
                      <a:pPr algn="l">
                        <a:lnSpc>
                          <a:spcPct val="200000"/>
                        </a:lnSpc>
                        <a:spcAft>
                          <a:spcPts val="0"/>
                        </a:spcAft>
                        <a:tabLst>
                          <a:tab pos="1873885" algn="l"/>
                        </a:tabLst>
                      </a:pPr>
                      <a:r>
                        <a:rPr lang="en-US" altLang="zh-CN" sz="1500" b="1" kern="100" dirty="0">
                          <a:solidFill>
                            <a:srgbClr val="FFFF00"/>
                          </a:solidFill>
                          <a:effectLst/>
                          <a:latin typeface="黑体" panose="02010609060101010101" pitchFamily="49" charset="-122"/>
                          <a:ea typeface="黑体" panose="02010609060101010101" pitchFamily="49" charset="-122"/>
                          <a:cs typeface="Times New Roman"/>
                        </a:rPr>
                        <a:t>S-C-R</a:t>
                      </a:r>
                      <a:endParaRPr lang="zh-CN" sz="1500" b="1" kern="100" dirty="0">
                        <a:solidFill>
                          <a:srgbClr val="FFFF00"/>
                        </a:solidFill>
                        <a:effectLst/>
                        <a:latin typeface="黑体" panose="02010609060101010101" pitchFamily="49" charset="-122"/>
                        <a:ea typeface="黑体" panose="02010609060101010101" pitchFamily="49" charset="-122"/>
                        <a:cs typeface="Times New Roman"/>
                      </a:endParaRPr>
                    </a:p>
                  </a:txBody>
                  <a:tcPr marL="49319" marR="49319" marT="0" marB="0"/>
                </a:tc>
                <a:extLst>
                  <a:ext uri="{0D108BD9-81ED-4DB2-BD59-A6C34878D82A}">
                    <a16:rowId xmlns:a16="http://schemas.microsoft.com/office/drawing/2014/main" val="10000"/>
                  </a:ext>
                </a:extLst>
              </a:tr>
              <a:tr h="417830">
                <a:tc>
                  <a:txBody>
                    <a:bodyPr/>
                    <a:lstStyle/>
                    <a:p>
                      <a:pPr algn="just">
                        <a:lnSpc>
                          <a:spcPct val="200000"/>
                        </a:lnSpc>
                        <a:spcAft>
                          <a:spcPts val="0"/>
                        </a:spcAft>
                        <a:tabLst>
                          <a:tab pos="1873885" algn="l"/>
                        </a:tabLst>
                      </a:pPr>
                      <a:r>
                        <a:rPr lang="en-US" altLang="zh-CN" sz="1500" kern="100" dirty="0">
                          <a:effectLst/>
                          <a:latin typeface="+mn-ea"/>
                          <a:ea typeface="+mn-ea"/>
                        </a:rPr>
                        <a:t>0.8m triangle</a:t>
                      </a:r>
                      <a:endParaRPr lang="zh-CN" sz="1500" b="1" kern="100" dirty="0">
                        <a:solidFill>
                          <a:schemeClr val="tx1"/>
                        </a:solidFill>
                        <a:effectLst/>
                        <a:latin typeface="+mn-ea"/>
                        <a:ea typeface="+mn-ea"/>
                        <a:cs typeface="Times New Roman"/>
                      </a:endParaRPr>
                    </a:p>
                  </a:txBody>
                  <a:tcPr marL="49319" marR="49319" marT="0" marB="0"/>
                </a:tc>
                <a:tc>
                  <a:txBody>
                    <a:bodyPr/>
                    <a:lstStyle/>
                    <a:p>
                      <a:pPr algn="just">
                        <a:lnSpc>
                          <a:spcPct val="200000"/>
                        </a:lnSpc>
                        <a:spcAft>
                          <a:spcPts val="0"/>
                        </a:spcAft>
                        <a:tabLst>
                          <a:tab pos="1873885" algn="l"/>
                        </a:tabLst>
                      </a:pPr>
                      <a:r>
                        <a:rPr lang="en-US" sz="1500" b="0" kern="100" dirty="0">
                          <a:effectLst/>
                          <a:latin typeface="黑体" panose="02010609060101010101" pitchFamily="49" charset="-122"/>
                          <a:ea typeface="黑体" panose="02010609060101010101" pitchFamily="49" charset="-122"/>
                        </a:rPr>
                        <a:t>1</a:t>
                      </a:r>
                      <a:endParaRPr lang="zh-CN" sz="1500" b="0" kern="100" dirty="0">
                        <a:solidFill>
                          <a:schemeClr val="tx1"/>
                        </a:solidFill>
                        <a:effectLst/>
                        <a:latin typeface="黑体" panose="02010609060101010101" pitchFamily="49" charset="-122"/>
                        <a:ea typeface="黑体" panose="02010609060101010101" pitchFamily="49" charset="-122"/>
                        <a:cs typeface="Times New Roman"/>
                      </a:endParaRPr>
                    </a:p>
                  </a:txBody>
                  <a:tcPr marL="49319" marR="49319" marT="0" marB="0"/>
                </a:tc>
                <a:tc>
                  <a:txBody>
                    <a:bodyPr/>
                    <a:lstStyle/>
                    <a:p>
                      <a:pPr algn="just">
                        <a:lnSpc>
                          <a:spcPct val="200000"/>
                        </a:lnSpc>
                        <a:spcAft>
                          <a:spcPts val="0"/>
                        </a:spcAft>
                        <a:tabLst>
                          <a:tab pos="1873885" algn="l"/>
                        </a:tabLst>
                      </a:pPr>
                      <a:r>
                        <a:rPr lang="en-US" sz="1500" b="0" kern="100" dirty="0">
                          <a:effectLst/>
                          <a:latin typeface="黑体" panose="02010609060101010101" pitchFamily="49" charset="-122"/>
                          <a:ea typeface="黑体" panose="02010609060101010101" pitchFamily="49" charset="-122"/>
                        </a:rPr>
                        <a:t>35.50</a:t>
                      </a:r>
                      <a:endParaRPr lang="zh-CN" sz="1500" b="0" kern="100" dirty="0">
                        <a:solidFill>
                          <a:schemeClr val="tx1"/>
                        </a:solidFill>
                        <a:effectLst/>
                        <a:latin typeface="黑体" panose="02010609060101010101" pitchFamily="49" charset="-122"/>
                        <a:ea typeface="黑体" panose="02010609060101010101" pitchFamily="49" charset="-122"/>
                        <a:cs typeface="Times New Roman"/>
                      </a:endParaRPr>
                    </a:p>
                  </a:txBody>
                  <a:tcPr marL="49319" marR="49319" marT="0" marB="0"/>
                </a:tc>
                <a:tc>
                  <a:txBody>
                    <a:bodyPr/>
                    <a:lstStyle/>
                    <a:p>
                      <a:pPr algn="just">
                        <a:lnSpc>
                          <a:spcPct val="200000"/>
                        </a:lnSpc>
                        <a:spcAft>
                          <a:spcPts val="0"/>
                        </a:spcAft>
                        <a:tabLst>
                          <a:tab pos="1873885" algn="l"/>
                        </a:tabLst>
                      </a:pPr>
                      <a:r>
                        <a:rPr lang="en-US" sz="1500" b="0" kern="100" dirty="0">
                          <a:effectLst/>
                          <a:latin typeface="黑体" panose="02010609060101010101" pitchFamily="49" charset="-122"/>
                          <a:ea typeface="黑体" panose="02010609060101010101" pitchFamily="49" charset="-122"/>
                        </a:rPr>
                        <a:t>4.5</a:t>
                      </a:r>
                      <a:endParaRPr lang="zh-CN" sz="1500" b="0" kern="100" dirty="0">
                        <a:solidFill>
                          <a:schemeClr val="tx1"/>
                        </a:solidFill>
                        <a:effectLst/>
                        <a:latin typeface="黑体" panose="02010609060101010101" pitchFamily="49" charset="-122"/>
                        <a:ea typeface="黑体" panose="02010609060101010101" pitchFamily="49" charset="-122"/>
                        <a:cs typeface="Times New Roman"/>
                      </a:endParaRPr>
                    </a:p>
                  </a:txBody>
                  <a:tcPr marL="49319" marR="49319" marT="0" marB="0"/>
                </a:tc>
                <a:extLst>
                  <a:ext uri="{0D108BD9-81ED-4DB2-BD59-A6C34878D82A}">
                    <a16:rowId xmlns:a16="http://schemas.microsoft.com/office/drawing/2014/main" val="10001"/>
                  </a:ext>
                </a:extLst>
              </a:tr>
              <a:tr h="417830">
                <a:tc>
                  <a:txBody>
                    <a:bodyPr/>
                    <a:lstStyle/>
                    <a:p>
                      <a:pPr algn="just">
                        <a:lnSpc>
                          <a:spcPct val="200000"/>
                        </a:lnSpc>
                        <a:spcAft>
                          <a:spcPts val="0"/>
                        </a:spcAft>
                        <a:tabLst>
                          <a:tab pos="1873885" algn="l"/>
                        </a:tabLst>
                      </a:pPr>
                      <a:r>
                        <a:rPr lang="en-US" altLang="zh-CN" sz="1500" kern="100" dirty="0">
                          <a:effectLst/>
                          <a:latin typeface="+mn-ea"/>
                          <a:ea typeface="+mn-ea"/>
                        </a:rPr>
                        <a:t>1.0m triangle</a:t>
                      </a:r>
                      <a:endParaRPr lang="zh-CN" sz="1500" b="1" kern="100" dirty="0">
                        <a:solidFill>
                          <a:schemeClr val="tx1"/>
                        </a:solidFill>
                        <a:effectLst/>
                        <a:latin typeface="+mn-ea"/>
                        <a:ea typeface="+mn-ea"/>
                        <a:cs typeface="Times New Roman"/>
                      </a:endParaRPr>
                    </a:p>
                  </a:txBody>
                  <a:tcPr marL="49319" marR="49319" marT="0" marB="0"/>
                </a:tc>
                <a:tc>
                  <a:txBody>
                    <a:bodyPr/>
                    <a:lstStyle/>
                    <a:p>
                      <a:pPr algn="just">
                        <a:lnSpc>
                          <a:spcPct val="200000"/>
                        </a:lnSpc>
                        <a:spcAft>
                          <a:spcPts val="0"/>
                        </a:spcAft>
                        <a:tabLst>
                          <a:tab pos="1873885" algn="l"/>
                        </a:tabLst>
                      </a:pPr>
                      <a:r>
                        <a:rPr lang="en-US" altLang="zh-CN" sz="1500" b="0" kern="100" dirty="0">
                          <a:effectLst/>
                          <a:latin typeface="黑体" panose="02010609060101010101" pitchFamily="49" charset="-122"/>
                          <a:ea typeface="黑体" panose="02010609060101010101" pitchFamily="49" charset="-122"/>
                        </a:rPr>
                        <a:t>9</a:t>
                      </a:r>
                      <a:endParaRPr lang="zh-CN" sz="1500" b="0" kern="100" dirty="0">
                        <a:solidFill>
                          <a:schemeClr val="tx1"/>
                        </a:solidFill>
                        <a:effectLst/>
                        <a:latin typeface="黑体" panose="02010609060101010101" pitchFamily="49" charset="-122"/>
                        <a:ea typeface="黑体" panose="02010609060101010101" pitchFamily="49" charset="-122"/>
                        <a:cs typeface="Times New Roman"/>
                      </a:endParaRPr>
                    </a:p>
                  </a:txBody>
                  <a:tcPr marL="49319" marR="49319" marT="0" marB="0"/>
                </a:tc>
                <a:tc>
                  <a:txBody>
                    <a:bodyPr/>
                    <a:lstStyle/>
                    <a:p>
                      <a:pPr algn="just">
                        <a:lnSpc>
                          <a:spcPct val="200000"/>
                        </a:lnSpc>
                        <a:spcAft>
                          <a:spcPts val="0"/>
                        </a:spcAft>
                        <a:tabLst>
                          <a:tab pos="1873885" algn="l"/>
                        </a:tabLst>
                      </a:pPr>
                      <a:r>
                        <a:rPr lang="en-US" sz="1500" b="0" kern="100" dirty="0">
                          <a:effectLst/>
                          <a:latin typeface="黑体" panose="02010609060101010101" pitchFamily="49" charset="-122"/>
                          <a:ea typeface="黑体" panose="02010609060101010101" pitchFamily="49" charset="-122"/>
                        </a:rPr>
                        <a:t>39.37</a:t>
                      </a:r>
                      <a:endParaRPr lang="zh-CN" sz="1500" b="0" kern="100" dirty="0">
                        <a:solidFill>
                          <a:schemeClr val="tx1"/>
                        </a:solidFill>
                        <a:effectLst/>
                        <a:latin typeface="黑体" panose="02010609060101010101" pitchFamily="49" charset="-122"/>
                        <a:ea typeface="黑体" panose="02010609060101010101" pitchFamily="49" charset="-122"/>
                        <a:cs typeface="Times New Roman"/>
                      </a:endParaRPr>
                    </a:p>
                  </a:txBody>
                  <a:tcPr marL="49319" marR="49319" marT="0" marB="0"/>
                </a:tc>
                <a:tc>
                  <a:txBody>
                    <a:bodyPr/>
                    <a:lstStyle/>
                    <a:p>
                      <a:pPr algn="just">
                        <a:lnSpc>
                          <a:spcPct val="200000"/>
                        </a:lnSpc>
                        <a:spcAft>
                          <a:spcPts val="0"/>
                        </a:spcAft>
                        <a:tabLst>
                          <a:tab pos="1873885" algn="l"/>
                        </a:tabLst>
                      </a:pPr>
                      <a:r>
                        <a:rPr lang="en-US" sz="1500" b="0" kern="100">
                          <a:effectLst/>
                          <a:latin typeface="黑体" panose="02010609060101010101" pitchFamily="49" charset="-122"/>
                          <a:ea typeface="黑体" panose="02010609060101010101" pitchFamily="49" charset="-122"/>
                        </a:rPr>
                        <a:t>8.37</a:t>
                      </a:r>
                      <a:endParaRPr lang="zh-CN" sz="1500" b="0" kern="100">
                        <a:solidFill>
                          <a:schemeClr val="tx1"/>
                        </a:solidFill>
                        <a:effectLst/>
                        <a:latin typeface="黑体" panose="02010609060101010101" pitchFamily="49" charset="-122"/>
                        <a:ea typeface="黑体" panose="02010609060101010101" pitchFamily="49" charset="-122"/>
                        <a:cs typeface="Times New Roman"/>
                      </a:endParaRPr>
                    </a:p>
                  </a:txBody>
                  <a:tcPr marL="49319" marR="49319" marT="0" marB="0"/>
                </a:tc>
                <a:extLst>
                  <a:ext uri="{0D108BD9-81ED-4DB2-BD59-A6C34878D82A}">
                    <a16:rowId xmlns:a16="http://schemas.microsoft.com/office/drawing/2014/main" val="10002"/>
                  </a:ext>
                </a:extLst>
              </a:tr>
              <a:tr h="417830">
                <a:tc>
                  <a:txBody>
                    <a:bodyPr/>
                    <a:lstStyle/>
                    <a:p>
                      <a:pPr algn="just">
                        <a:lnSpc>
                          <a:spcPct val="200000"/>
                        </a:lnSpc>
                        <a:spcAft>
                          <a:spcPts val="0"/>
                        </a:spcAft>
                        <a:tabLst>
                          <a:tab pos="1873885" algn="l"/>
                        </a:tabLst>
                      </a:pPr>
                      <a:r>
                        <a:rPr lang="en-US" altLang="zh-CN" sz="1500" kern="100" dirty="0">
                          <a:effectLst/>
                          <a:latin typeface="+mn-ea"/>
                          <a:ea typeface="+mn-ea"/>
                        </a:rPr>
                        <a:t>1.2m triangle</a:t>
                      </a:r>
                      <a:endParaRPr lang="zh-CN" sz="1500" b="1" kern="100" dirty="0">
                        <a:solidFill>
                          <a:schemeClr val="tx1"/>
                        </a:solidFill>
                        <a:effectLst/>
                        <a:latin typeface="+mn-ea"/>
                        <a:ea typeface="+mn-ea"/>
                        <a:cs typeface="Times New Roman"/>
                      </a:endParaRPr>
                    </a:p>
                  </a:txBody>
                  <a:tcPr marL="49319" marR="49319" marT="0" marB="0"/>
                </a:tc>
                <a:tc>
                  <a:txBody>
                    <a:bodyPr/>
                    <a:lstStyle/>
                    <a:p>
                      <a:pPr algn="just">
                        <a:lnSpc>
                          <a:spcPct val="200000"/>
                        </a:lnSpc>
                        <a:spcAft>
                          <a:spcPts val="0"/>
                        </a:spcAft>
                        <a:tabLst>
                          <a:tab pos="1873885" algn="l"/>
                        </a:tabLst>
                      </a:pPr>
                      <a:r>
                        <a:rPr lang="en-US" sz="1500" b="0" kern="100" dirty="0">
                          <a:effectLst/>
                          <a:latin typeface="黑体" panose="02010609060101010101" pitchFamily="49" charset="-122"/>
                          <a:ea typeface="黑体" panose="02010609060101010101" pitchFamily="49" charset="-122"/>
                        </a:rPr>
                        <a:t>1</a:t>
                      </a:r>
                      <a:endParaRPr lang="zh-CN" sz="1500" b="0" kern="100" dirty="0">
                        <a:solidFill>
                          <a:schemeClr val="tx1"/>
                        </a:solidFill>
                        <a:effectLst/>
                        <a:latin typeface="黑体" panose="02010609060101010101" pitchFamily="49" charset="-122"/>
                        <a:ea typeface="黑体" panose="02010609060101010101" pitchFamily="49" charset="-122"/>
                        <a:cs typeface="Times New Roman"/>
                      </a:endParaRPr>
                    </a:p>
                  </a:txBody>
                  <a:tcPr marL="49319" marR="49319" marT="0" marB="0"/>
                </a:tc>
                <a:tc>
                  <a:txBody>
                    <a:bodyPr/>
                    <a:lstStyle/>
                    <a:p>
                      <a:pPr algn="just">
                        <a:lnSpc>
                          <a:spcPct val="200000"/>
                        </a:lnSpc>
                        <a:spcAft>
                          <a:spcPts val="0"/>
                        </a:spcAft>
                        <a:tabLst>
                          <a:tab pos="1873885" algn="l"/>
                        </a:tabLst>
                      </a:pPr>
                      <a:r>
                        <a:rPr lang="en-US" altLang="zh-CN" sz="1500" b="0" kern="100" dirty="0">
                          <a:effectLst/>
                          <a:latin typeface="黑体" panose="02010609060101010101" pitchFamily="49" charset="-122"/>
                          <a:ea typeface="黑体" panose="02010609060101010101" pitchFamily="49" charset="-122"/>
                        </a:rPr>
                        <a:t>42.54</a:t>
                      </a:r>
                      <a:endParaRPr lang="zh-CN" sz="1500" b="0" kern="100" dirty="0">
                        <a:solidFill>
                          <a:schemeClr val="tx1"/>
                        </a:solidFill>
                        <a:effectLst/>
                        <a:latin typeface="黑体" panose="02010609060101010101" pitchFamily="49" charset="-122"/>
                        <a:ea typeface="黑体" panose="02010609060101010101" pitchFamily="49" charset="-122"/>
                        <a:cs typeface="Times New Roman"/>
                      </a:endParaRPr>
                    </a:p>
                  </a:txBody>
                  <a:tcPr marL="49319" marR="49319" marT="0" marB="0"/>
                </a:tc>
                <a:tc>
                  <a:txBody>
                    <a:bodyPr/>
                    <a:lstStyle/>
                    <a:p>
                      <a:pPr algn="just">
                        <a:lnSpc>
                          <a:spcPct val="200000"/>
                        </a:lnSpc>
                        <a:spcAft>
                          <a:spcPts val="0"/>
                        </a:spcAft>
                        <a:tabLst>
                          <a:tab pos="1873885" algn="l"/>
                        </a:tabLst>
                      </a:pPr>
                      <a:r>
                        <a:rPr lang="en-US" sz="1500" b="0" kern="100" dirty="0">
                          <a:effectLst/>
                          <a:latin typeface="黑体" panose="02010609060101010101" pitchFamily="49" charset="-122"/>
                          <a:ea typeface="黑体" panose="02010609060101010101" pitchFamily="49" charset="-122"/>
                        </a:rPr>
                        <a:t>11.54</a:t>
                      </a:r>
                      <a:endParaRPr lang="zh-CN" sz="1500" b="0" kern="100" dirty="0">
                        <a:solidFill>
                          <a:schemeClr val="tx1"/>
                        </a:solidFill>
                        <a:effectLst/>
                        <a:latin typeface="黑体" panose="02010609060101010101" pitchFamily="49" charset="-122"/>
                        <a:ea typeface="黑体" panose="02010609060101010101" pitchFamily="49" charset="-122"/>
                        <a:cs typeface="Times New Roman"/>
                      </a:endParaRPr>
                    </a:p>
                  </a:txBody>
                  <a:tcPr marL="49319" marR="49319" marT="0" marB="0"/>
                </a:tc>
                <a:extLst>
                  <a:ext uri="{0D108BD9-81ED-4DB2-BD59-A6C34878D82A}">
                    <a16:rowId xmlns:a16="http://schemas.microsoft.com/office/drawing/2014/main" val="10003"/>
                  </a:ext>
                </a:extLst>
              </a:tr>
              <a:tr h="450056">
                <a:tc>
                  <a:txBody>
                    <a:bodyPr/>
                    <a:lstStyle/>
                    <a:p>
                      <a:pPr algn="just">
                        <a:lnSpc>
                          <a:spcPct val="200000"/>
                        </a:lnSpc>
                        <a:spcAft>
                          <a:spcPts val="0"/>
                        </a:spcAft>
                        <a:tabLst>
                          <a:tab pos="1873885" algn="l"/>
                        </a:tabLst>
                      </a:pPr>
                      <a:r>
                        <a:rPr lang="en-US" altLang="zh-CN" sz="1600" b="1" kern="100" dirty="0">
                          <a:solidFill>
                            <a:srgbClr val="FFFF00"/>
                          </a:solidFill>
                          <a:effectLst/>
                          <a:latin typeface="+mn-ea"/>
                          <a:ea typeface="+mn-ea"/>
                        </a:rPr>
                        <a:t>1.5m triangle</a:t>
                      </a:r>
                      <a:endParaRPr lang="zh-CN" sz="1600" b="1" kern="100" dirty="0">
                        <a:solidFill>
                          <a:srgbClr val="FFFF00"/>
                        </a:solidFill>
                        <a:effectLst/>
                        <a:latin typeface="+mn-ea"/>
                        <a:ea typeface="+mn-ea"/>
                        <a:cs typeface="Times New Roman"/>
                      </a:endParaRPr>
                    </a:p>
                  </a:txBody>
                  <a:tcPr marL="49319" marR="49319" marT="0" marB="0"/>
                </a:tc>
                <a:tc>
                  <a:txBody>
                    <a:bodyPr/>
                    <a:lstStyle/>
                    <a:p>
                      <a:pPr algn="just">
                        <a:lnSpc>
                          <a:spcPct val="200000"/>
                        </a:lnSpc>
                        <a:spcAft>
                          <a:spcPts val="0"/>
                        </a:spcAft>
                        <a:tabLst>
                          <a:tab pos="1873885" algn="l"/>
                        </a:tabLst>
                      </a:pPr>
                      <a:r>
                        <a:rPr lang="en-US" altLang="zh-CN" sz="1500" b="0" kern="100" dirty="0">
                          <a:effectLst/>
                          <a:latin typeface="黑体" panose="02010609060101010101" pitchFamily="49" charset="-122"/>
                          <a:ea typeface="黑体" panose="02010609060101010101" pitchFamily="49" charset="-122"/>
                        </a:rPr>
                        <a:t>9</a:t>
                      </a:r>
                      <a:endParaRPr lang="zh-CN" sz="1500" b="0" kern="100" dirty="0">
                        <a:solidFill>
                          <a:schemeClr val="tx1"/>
                        </a:solidFill>
                        <a:effectLst/>
                        <a:latin typeface="黑体" panose="02010609060101010101" pitchFamily="49" charset="-122"/>
                        <a:ea typeface="黑体" panose="02010609060101010101" pitchFamily="49" charset="-122"/>
                        <a:cs typeface="Times New Roman"/>
                      </a:endParaRPr>
                    </a:p>
                  </a:txBody>
                  <a:tcPr marL="49319" marR="49319" marT="0" marB="0"/>
                </a:tc>
                <a:tc>
                  <a:txBody>
                    <a:bodyPr/>
                    <a:lstStyle/>
                    <a:p>
                      <a:pPr marL="0" marR="0" indent="0" algn="just" defTabSz="914400" rtl="0" eaLnBrk="1" fontAlgn="auto" latinLnBrk="0" hangingPunct="1">
                        <a:lnSpc>
                          <a:spcPct val="200000"/>
                        </a:lnSpc>
                        <a:spcBef>
                          <a:spcPts val="0"/>
                        </a:spcBef>
                        <a:spcAft>
                          <a:spcPts val="0"/>
                        </a:spcAft>
                        <a:buClrTx/>
                        <a:buSzTx/>
                        <a:buFontTx/>
                        <a:buNone/>
                        <a:tabLst>
                          <a:tab pos="1873885" algn="l"/>
                        </a:tabLst>
                        <a:defRPr/>
                      </a:pPr>
                      <a:r>
                        <a:rPr lang="en-US" altLang="zh-CN" sz="1500" b="0" kern="100" dirty="0">
                          <a:effectLst/>
                          <a:latin typeface="黑体" panose="02010609060101010101" pitchFamily="49" charset="-122"/>
                          <a:ea typeface="黑体" panose="02010609060101010101" pitchFamily="49" charset="-122"/>
                        </a:rPr>
                        <a:t>46.38</a:t>
                      </a:r>
                      <a:endParaRPr lang="zh-CN" altLang="zh-CN" sz="1500" b="0" kern="100" dirty="0">
                        <a:solidFill>
                          <a:schemeClr val="tx1"/>
                        </a:solidFill>
                        <a:effectLst/>
                        <a:latin typeface="黑体" panose="02010609060101010101" pitchFamily="49" charset="-122"/>
                        <a:ea typeface="黑体" panose="02010609060101010101" pitchFamily="49" charset="-122"/>
                        <a:cs typeface="Times New Roman"/>
                      </a:endParaRPr>
                    </a:p>
                  </a:txBody>
                  <a:tcPr marL="49319" marR="49319" marT="0" marB="0"/>
                </a:tc>
                <a:tc>
                  <a:txBody>
                    <a:bodyPr/>
                    <a:lstStyle/>
                    <a:p>
                      <a:pPr algn="just">
                        <a:lnSpc>
                          <a:spcPct val="200000"/>
                        </a:lnSpc>
                        <a:spcAft>
                          <a:spcPts val="0"/>
                        </a:spcAft>
                        <a:tabLst>
                          <a:tab pos="1873885" algn="l"/>
                        </a:tabLst>
                      </a:pPr>
                      <a:r>
                        <a:rPr lang="en-US" sz="1800" b="1" kern="100" dirty="0">
                          <a:solidFill>
                            <a:srgbClr val="FF0000"/>
                          </a:solidFill>
                          <a:effectLst/>
                          <a:latin typeface="黑体" panose="02010609060101010101" pitchFamily="49" charset="-122"/>
                          <a:ea typeface="黑体" panose="02010609060101010101" pitchFamily="49" charset="-122"/>
                        </a:rPr>
                        <a:t>15.38</a:t>
                      </a:r>
                      <a:endParaRPr lang="zh-CN" sz="1800" b="1" kern="100" dirty="0">
                        <a:solidFill>
                          <a:srgbClr val="FF0000"/>
                        </a:solidFill>
                        <a:effectLst/>
                        <a:latin typeface="黑体" panose="02010609060101010101" pitchFamily="49" charset="-122"/>
                        <a:ea typeface="黑体" panose="02010609060101010101" pitchFamily="49" charset="-122"/>
                        <a:cs typeface="Times New Roman"/>
                      </a:endParaRPr>
                    </a:p>
                  </a:txBody>
                  <a:tcPr marL="49319" marR="49319" marT="0" marB="0"/>
                </a:tc>
                <a:extLst>
                  <a:ext uri="{0D108BD9-81ED-4DB2-BD59-A6C34878D82A}">
                    <a16:rowId xmlns:a16="http://schemas.microsoft.com/office/drawing/2014/main" val="10004"/>
                  </a:ext>
                </a:extLst>
              </a:tr>
              <a:tr h="450056">
                <a:tc>
                  <a:txBody>
                    <a:bodyPr/>
                    <a:lstStyle/>
                    <a:p>
                      <a:pPr algn="just">
                        <a:lnSpc>
                          <a:spcPct val="200000"/>
                        </a:lnSpc>
                        <a:spcAft>
                          <a:spcPts val="0"/>
                        </a:spcAft>
                        <a:tabLst>
                          <a:tab pos="1873885" algn="l"/>
                        </a:tabLst>
                      </a:pPr>
                      <a:r>
                        <a:rPr lang="en-US" altLang="zh-CN" sz="1600" b="1" kern="100" dirty="0">
                          <a:solidFill>
                            <a:srgbClr val="FFFF00"/>
                          </a:solidFill>
                          <a:effectLst/>
                          <a:latin typeface="+mn-ea"/>
                          <a:ea typeface="+mn-ea"/>
                        </a:rPr>
                        <a:t>2.0m rectangular</a:t>
                      </a:r>
                      <a:endParaRPr lang="zh-CN" sz="1600" b="1" kern="100" dirty="0">
                        <a:solidFill>
                          <a:srgbClr val="FFFF00"/>
                        </a:solidFill>
                        <a:effectLst/>
                        <a:latin typeface="+mn-ea"/>
                        <a:ea typeface="+mn-ea"/>
                        <a:cs typeface="Times New Roman"/>
                      </a:endParaRPr>
                    </a:p>
                  </a:txBody>
                  <a:tcPr marL="49319" marR="49319" marT="0" marB="0"/>
                </a:tc>
                <a:tc>
                  <a:txBody>
                    <a:bodyPr/>
                    <a:lstStyle/>
                    <a:p>
                      <a:pPr algn="just">
                        <a:lnSpc>
                          <a:spcPct val="200000"/>
                        </a:lnSpc>
                        <a:spcAft>
                          <a:spcPts val="0"/>
                        </a:spcAft>
                        <a:tabLst>
                          <a:tab pos="1873885" algn="l"/>
                        </a:tabLst>
                      </a:pPr>
                      <a:r>
                        <a:rPr lang="en-US" altLang="zh-CN" sz="1500" b="0" kern="100" dirty="0">
                          <a:effectLst/>
                          <a:latin typeface="黑体" panose="02010609060101010101" pitchFamily="49" charset="-122"/>
                          <a:ea typeface="黑体" panose="02010609060101010101" pitchFamily="49" charset="-122"/>
                        </a:rPr>
                        <a:t>2</a:t>
                      </a:r>
                      <a:endParaRPr lang="zh-CN" sz="1500" b="0" kern="100" dirty="0">
                        <a:solidFill>
                          <a:schemeClr val="tx1"/>
                        </a:solidFill>
                        <a:effectLst/>
                        <a:latin typeface="黑体" panose="02010609060101010101" pitchFamily="49" charset="-122"/>
                        <a:ea typeface="黑体" panose="02010609060101010101" pitchFamily="49" charset="-122"/>
                        <a:cs typeface="Times New Roman"/>
                      </a:endParaRPr>
                    </a:p>
                  </a:txBody>
                  <a:tcPr marL="49319" marR="49319" marT="0" marB="0"/>
                </a:tc>
                <a:tc>
                  <a:txBody>
                    <a:bodyPr/>
                    <a:lstStyle/>
                    <a:p>
                      <a:pPr algn="just">
                        <a:lnSpc>
                          <a:spcPct val="200000"/>
                        </a:lnSpc>
                        <a:spcAft>
                          <a:spcPts val="0"/>
                        </a:spcAft>
                        <a:tabLst>
                          <a:tab pos="1873885" algn="l"/>
                        </a:tabLst>
                      </a:pPr>
                      <a:r>
                        <a:rPr lang="en-US" altLang="zh-CN" sz="1500" b="0" kern="100" dirty="0">
                          <a:effectLst/>
                          <a:latin typeface="黑体" panose="02010609060101010101" pitchFamily="49" charset="-122"/>
                          <a:ea typeface="黑体" panose="02010609060101010101" pitchFamily="49" charset="-122"/>
                        </a:rPr>
                        <a:t>60.92</a:t>
                      </a:r>
                      <a:endParaRPr lang="zh-CN" altLang="zh-CN" sz="1500" b="0" kern="100" dirty="0">
                        <a:solidFill>
                          <a:schemeClr val="tx1"/>
                        </a:solidFill>
                        <a:effectLst/>
                        <a:latin typeface="黑体" panose="02010609060101010101" pitchFamily="49" charset="-122"/>
                        <a:ea typeface="黑体" panose="02010609060101010101" pitchFamily="49" charset="-122"/>
                        <a:cs typeface="Times New Roman"/>
                      </a:endParaRPr>
                    </a:p>
                  </a:txBody>
                  <a:tcPr marL="49319" marR="49319" marT="0" marB="0"/>
                </a:tc>
                <a:tc>
                  <a:txBody>
                    <a:bodyPr/>
                    <a:lstStyle/>
                    <a:p>
                      <a:pPr algn="just">
                        <a:lnSpc>
                          <a:spcPct val="200000"/>
                        </a:lnSpc>
                        <a:spcAft>
                          <a:spcPts val="0"/>
                        </a:spcAft>
                        <a:tabLst>
                          <a:tab pos="1873885" algn="l"/>
                        </a:tabLst>
                      </a:pPr>
                      <a:r>
                        <a:rPr lang="en-US" sz="1800" b="1" kern="100" dirty="0">
                          <a:solidFill>
                            <a:srgbClr val="FF0000"/>
                          </a:solidFill>
                          <a:effectLst/>
                          <a:latin typeface="黑体" panose="02010609060101010101" pitchFamily="49" charset="-122"/>
                          <a:ea typeface="黑体" panose="02010609060101010101" pitchFamily="49" charset="-122"/>
                        </a:rPr>
                        <a:t>29.92</a:t>
                      </a:r>
                      <a:endParaRPr lang="zh-CN" sz="1800" b="1" kern="100" dirty="0">
                        <a:solidFill>
                          <a:srgbClr val="FF0000"/>
                        </a:solidFill>
                        <a:effectLst/>
                        <a:latin typeface="黑体" panose="02010609060101010101" pitchFamily="49" charset="-122"/>
                        <a:ea typeface="黑体" panose="02010609060101010101" pitchFamily="49" charset="-122"/>
                        <a:cs typeface="Times New Roman"/>
                      </a:endParaRPr>
                    </a:p>
                  </a:txBody>
                  <a:tcPr marL="49319" marR="49319" marT="0" marB="0"/>
                </a:tc>
                <a:extLst>
                  <a:ext uri="{0D108BD9-81ED-4DB2-BD59-A6C34878D82A}">
                    <a16:rowId xmlns:a16="http://schemas.microsoft.com/office/drawing/2014/main" val="10005"/>
                  </a:ext>
                </a:extLst>
              </a:tr>
            </a:tbl>
          </a:graphicData>
        </a:graphic>
      </p:graphicFrame>
      <p:sp>
        <p:nvSpPr>
          <p:cNvPr id="7" name="TextBox 4"/>
          <p:cNvSpPr txBox="1"/>
          <p:nvPr/>
        </p:nvSpPr>
        <p:spPr>
          <a:xfrm>
            <a:off x="323528" y="4408600"/>
            <a:ext cx="4871407" cy="858377"/>
          </a:xfrm>
          <a:prstGeom prst="rect">
            <a:avLst/>
          </a:prstGeom>
          <a:noFill/>
          <a:ln w="19050">
            <a:solidFill>
              <a:srgbClr val="993300"/>
            </a:solidFill>
          </a:ln>
        </p:spPr>
        <p:txBody>
          <a:bodyPr wrap="square">
            <a:spAutoFit/>
          </a:bodyPr>
          <a:lstStyle/>
          <a:p>
            <a:pPr>
              <a:lnSpc>
                <a:spcPct val="150000"/>
              </a:lnSpc>
              <a:defRPr/>
            </a:pPr>
            <a:r>
              <a:rPr lang="en-US" altLang="zh-CN" b="1" dirty="0">
                <a:latin typeface="黑体" panose="02010609060101010101" pitchFamily="49" charset="-122"/>
                <a:ea typeface="黑体" panose="02010609060101010101" pitchFamily="49" charset="-122"/>
              </a:rPr>
              <a:t>Background NRCS</a:t>
            </a:r>
            <a:r>
              <a:rPr lang="zh-CN" altLang="en-US" b="1" dirty="0">
                <a:latin typeface="黑体" panose="02010609060101010101" pitchFamily="49" charset="-122"/>
                <a:ea typeface="黑体" panose="02010609060101010101" pitchFamily="49" charset="-122"/>
              </a:rPr>
              <a:t>：</a:t>
            </a:r>
            <a:r>
              <a:rPr lang="en-US" altLang="zh-CN" b="1" dirty="0">
                <a:latin typeface="黑体" panose="02010609060101010101" pitchFamily="49" charset="-122"/>
                <a:ea typeface="黑体" panose="02010609060101010101" pitchFamily="49" charset="-122"/>
              </a:rPr>
              <a:t>-</a:t>
            </a:r>
            <a:r>
              <a:rPr lang="en-US" altLang="zh-CN" b="1" dirty="0" err="1">
                <a:latin typeface="黑体" panose="02010609060101010101" pitchFamily="49" charset="-122"/>
                <a:ea typeface="黑体" panose="02010609060101010101" pitchFamily="49" charset="-122"/>
              </a:rPr>
              <a:t>3dB</a:t>
            </a:r>
            <a:r>
              <a:rPr lang="zh-CN" altLang="en-US" b="1" dirty="0">
                <a:latin typeface="黑体" panose="02010609060101010101" pitchFamily="49" charset="-122"/>
                <a:ea typeface="黑体" panose="02010609060101010101" pitchFamily="49" charset="-122"/>
              </a:rPr>
              <a:t>；</a:t>
            </a:r>
            <a:endParaRPr lang="en-US" altLang="zh-CN" b="1" dirty="0">
              <a:latin typeface="黑体" panose="02010609060101010101" pitchFamily="49" charset="-122"/>
              <a:ea typeface="黑体" panose="02010609060101010101" pitchFamily="49" charset="-122"/>
            </a:endParaRPr>
          </a:p>
          <a:p>
            <a:pPr>
              <a:lnSpc>
                <a:spcPct val="150000"/>
              </a:lnSpc>
              <a:defRPr/>
            </a:pPr>
            <a:r>
              <a:rPr lang="en-US" altLang="zh-CN" b="1" dirty="0" err="1">
                <a:latin typeface="黑体" panose="02010609060101010101" pitchFamily="49" charset="-122"/>
                <a:ea typeface="黑体" panose="02010609060101010101" pitchFamily="49" charset="-122"/>
              </a:rPr>
              <a:t>InIRA</a:t>
            </a:r>
            <a:r>
              <a:rPr lang="en-US" altLang="zh-CN" b="1" dirty="0">
                <a:latin typeface="黑体" panose="02010609060101010101" pitchFamily="49" charset="-122"/>
                <a:ea typeface="黑体" panose="02010609060101010101" pitchFamily="49" charset="-122"/>
              </a:rPr>
              <a:t> surface resolution</a:t>
            </a:r>
            <a:r>
              <a:rPr lang="zh-CN" altLang="en-US" b="1" dirty="0">
                <a:latin typeface="黑体" panose="02010609060101010101" pitchFamily="49" charset="-122"/>
                <a:ea typeface="黑体" panose="02010609060101010101" pitchFamily="49" charset="-122"/>
              </a:rPr>
              <a:t>： </a:t>
            </a:r>
            <a:r>
              <a:rPr lang="en-US" altLang="zh-CN" b="1" dirty="0">
                <a:latin typeface="黑体" panose="02010609060101010101" pitchFamily="49" charset="-122"/>
                <a:ea typeface="黑体" panose="02010609060101010101" pitchFamily="49" charset="-122"/>
              </a:rPr>
              <a:t>50m X 50m</a:t>
            </a:r>
            <a:endParaRPr lang="zh-CN" altLang="en-US" b="1" dirty="0">
              <a:latin typeface="黑体" panose="02010609060101010101" pitchFamily="49" charset="-122"/>
              <a:ea typeface="黑体" panose="02010609060101010101" pitchFamily="49" charset="-122"/>
            </a:endParaRPr>
          </a:p>
        </p:txBody>
      </p:sp>
      <p:sp>
        <p:nvSpPr>
          <p:cNvPr id="8" name="右大括号 7"/>
          <p:cNvSpPr/>
          <p:nvPr/>
        </p:nvSpPr>
        <p:spPr>
          <a:xfrm>
            <a:off x="5627133" y="1718252"/>
            <a:ext cx="270272" cy="1222116"/>
          </a:xfrm>
          <a:prstGeom prst="rightBrace">
            <a:avLst/>
          </a:prstGeom>
          <a:ln w="28575">
            <a:solidFill>
              <a:srgbClr val="99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sz="1350"/>
          </a:p>
        </p:txBody>
      </p:sp>
      <p:sp>
        <p:nvSpPr>
          <p:cNvPr id="9" name="文本框 2"/>
          <p:cNvSpPr txBox="1">
            <a:spLocks noChangeArrowheads="1"/>
          </p:cNvSpPr>
          <p:nvPr/>
        </p:nvSpPr>
        <p:spPr bwMode="auto">
          <a:xfrm>
            <a:off x="5986701" y="2133541"/>
            <a:ext cx="159305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b="1" dirty="0">
                <a:solidFill>
                  <a:srgbClr val="993300"/>
                </a:solidFill>
              </a:rPr>
              <a:t>1</a:t>
            </a:r>
            <a:r>
              <a:rPr lang="en-US" altLang="zh-CN" b="1" baseline="30000" dirty="0">
                <a:solidFill>
                  <a:srgbClr val="993300"/>
                </a:solidFill>
              </a:rPr>
              <a:t>st</a:t>
            </a:r>
            <a:r>
              <a:rPr lang="en-US" altLang="zh-CN" b="1" dirty="0">
                <a:solidFill>
                  <a:srgbClr val="993300"/>
                </a:solidFill>
              </a:rPr>
              <a:t> Experiment</a:t>
            </a:r>
            <a:endParaRPr lang="zh-CN" altLang="en-US" b="1" dirty="0">
              <a:solidFill>
                <a:srgbClr val="993300"/>
              </a:solidFill>
            </a:endParaRPr>
          </a:p>
        </p:txBody>
      </p:sp>
      <p:sp>
        <p:nvSpPr>
          <p:cNvPr id="10" name="右大括号 9"/>
          <p:cNvSpPr/>
          <p:nvPr/>
        </p:nvSpPr>
        <p:spPr>
          <a:xfrm>
            <a:off x="5627133" y="2955608"/>
            <a:ext cx="270272" cy="809625"/>
          </a:xfrm>
          <a:prstGeom prst="rightBrace">
            <a:avLst/>
          </a:prstGeom>
          <a:ln w="28575">
            <a:solidFill>
              <a:srgbClr val="0066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sz="1350"/>
          </a:p>
        </p:txBody>
      </p:sp>
      <p:sp>
        <p:nvSpPr>
          <p:cNvPr id="11" name="文本框 12"/>
          <p:cNvSpPr txBox="1">
            <a:spLocks noChangeArrowheads="1"/>
          </p:cNvSpPr>
          <p:nvPr/>
        </p:nvSpPr>
        <p:spPr bwMode="auto">
          <a:xfrm>
            <a:off x="5986700" y="3178612"/>
            <a:ext cx="16816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b="1" dirty="0">
                <a:solidFill>
                  <a:srgbClr val="006600"/>
                </a:solidFill>
              </a:rPr>
              <a:t>2</a:t>
            </a:r>
            <a:r>
              <a:rPr lang="en-US" altLang="zh-CN" b="1" baseline="30000" dirty="0">
                <a:solidFill>
                  <a:srgbClr val="006600"/>
                </a:solidFill>
              </a:rPr>
              <a:t>nd</a:t>
            </a:r>
            <a:r>
              <a:rPr lang="en-US" altLang="zh-CN" b="1" dirty="0">
                <a:solidFill>
                  <a:srgbClr val="006600"/>
                </a:solidFill>
              </a:rPr>
              <a:t> Experiment</a:t>
            </a:r>
            <a:endParaRPr lang="zh-CN" altLang="en-US" b="1" dirty="0">
              <a:solidFill>
                <a:srgbClr val="006600"/>
              </a:solidFill>
            </a:endParaRPr>
          </a:p>
        </p:txBody>
      </p:sp>
    </p:spTree>
    <p:extLst>
      <p:ext uri="{BB962C8B-B14F-4D97-AF65-F5344CB8AC3E}">
        <p14:creationId xmlns:p14="http://schemas.microsoft.com/office/powerpoint/2010/main" val="29436585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rotWithShape="1">
          <a:blip r:embed="rId3">
            <a:extLst>
              <a:ext uri="{28A0092B-C50C-407E-A947-70E740481C1C}">
                <a14:useLocalDpi xmlns:a14="http://schemas.microsoft.com/office/drawing/2010/main" val="0"/>
              </a:ext>
            </a:extLst>
          </a:blip>
          <a:srcRect l="12011" t="462"/>
          <a:stretch/>
        </p:blipFill>
        <p:spPr bwMode="auto">
          <a:xfrm>
            <a:off x="-21016" y="857249"/>
            <a:ext cx="4745121" cy="4287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5"/>
          <p:cNvSpPr txBox="1">
            <a:spLocks noChangeArrowheads="1"/>
          </p:cNvSpPr>
          <p:nvPr/>
        </p:nvSpPr>
        <p:spPr bwMode="auto">
          <a:xfrm>
            <a:off x="0" y="1003459"/>
            <a:ext cx="3419475" cy="646331"/>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b="1" dirty="0">
                <a:solidFill>
                  <a:srgbClr val="FFFF00"/>
                </a:solidFill>
                <a:latin typeface="黑体" panose="02010609060101010101" pitchFamily="49" charset="-122"/>
                <a:ea typeface="黑体" panose="02010609060101010101" pitchFamily="49" charset="-122"/>
              </a:rPr>
              <a:t>1</a:t>
            </a:r>
            <a:r>
              <a:rPr lang="en-US" altLang="zh-CN" b="1" baseline="30000" dirty="0">
                <a:solidFill>
                  <a:srgbClr val="FFFF00"/>
                </a:solidFill>
                <a:latin typeface="黑体" panose="02010609060101010101" pitchFamily="49" charset="-122"/>
                <a:ea typeface="黑体" panose="02010609060101010101" pitchFamily="49" charset="-122"/>
              </a:rPr>
              <a:t>st</a:t>
            </a:r>
            <a:r>
              <a:rPr lang="en-US" altLang="zh-CN" b="1" dirty="0">
                <a:solidFill>
                  <a:srgbClr val="FFFF00"/>
                </a:solidFill>
                <a:latin typeface="黑体" panose="02010609060101010101" pitchFamily="49" charset="-122"/>
                <a:ea typeface="黑体" panose="02010609060101010101" pitchFamily="49" charset="-122"/>
              </a:rPr>
              <a:t> Experiment reflector distribution </a:t>
            </a:r>
            <a:endParaRPr lang="zh-CN" altLang="en-US" b="1" dirty="0">
              <a:solidFill>
                <a:srgbClr val="FFFF00"/>
              </a:solidFill>
              <a:latin typeface="黑体" panose="02010609060101010101" pitchFamily="49" charset="-122"/>
              <a:ea typeface="黑体" panose="02010609060101010101" pitchFamily="49" charset="-122"/>
            </a:endParaRPr>
          </a:p>
        </p:txBody>
      </p:sp>
      <p:pic>
        <p:nvPicPr>
          <p:cNvPr id="6" name="图片 4"/>
          <p:cNvPicPr>
            <a:picLocks noChangeAspect="1" noChangeArrowheads="1"/>
          </p:cNvPicPr>
          <p:nvPr/>
        </p:nvPicPr>
        <p:blipFill rotWithShape="1">
          <a:blip r:embed="rId4">
            <a:extLst>
              <a:ext uri="{28A0092B-C50C-407E-A947-70E740481C1C}">
                <a14:useLocalDpi xmlns:a14="http://schemas.microsoft.com/office/drawing/2010/main" val="0"/>
              </a:ext>
            </a:extLst>
          </a:blip>
          <a:srcRect l="17096" t="11797" r="36922" b="4569"/>
          <a:stretch/>
        </p:blipFill>
        <p:spPr bwMode="auto">
          <a:xfrm>
            <a:off x="3973939" y="775432"/>
            <a:ext cx="3073736" cy="3039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6"/>
          <p:cNvPicPr>
            <a:picLocks noChangeAspect="1" noChangeArrowheads="1"/>
          </p:cNvPicPr>
          <p:nvPr/>
        </p:nvPicPr>
        <p:blipFill>
          <a:blip r:embed="rId5">
            <a:extLst>
              <a:ext uri="{28A0092B-C50C-407E-A947-70E740481C1C}">
                <a14:useLocalDpi xmlns:a14="http://schemas.microsoft.com/office/drawing/2010/main" val="0"/>
              </a:ext>
            </a:extLst>
          </a:blip>
          <a:srcRect l="40694" t="19408" r="3442" b="12888"/>
          <a:stretch>
            <a:fillRect/>
          </a:stretch>
        </p:blipFill>
        <p:spPr bwMode="auto">
          <a:xfrm>
            <a:off x="4750237" y="3077863"/>
            <a:ext cx="4385786" cy="293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a:spLocks noChangeArrowheads="1"/>
          </p:cNvSpPr>
          <p:nvPr/>
        </p:nvSpPr>
        <p:spPr bwMode="auto">
          <a:xfrm>
            <a:off x="2282428" y="77578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sz="1350"/>
          </a:p>
        </p:txBody>
      </p:sp>
      <p:graphicFrame>
        <p:nvGraphicFramePr>
          <p:cNvPr id="11" name="对象 9"/>
          <p:cNvGraphicFramePr>
            <a:graphicFrameLocks noChangeAspect="1"/>
          </p:cNvGraphicFramePr>
          <p:nvPr>
            <p:extLst/>
          </p:nvPr>
        </p:nvGraphicFramePr>
        <p:xfrm>
          <a:off x="7007323" y="934510"/>
          <a:ext cx="2030181" cy="1753445"/>
        </p:xfrm>
        <a:graphic>
          <a:graphicData uri="http://schemas.openxmlformats.org/presentationml/2006/ole">
            <mc:AlternateContent xmlns:mc="http://schemas.openxmlformats.org/markup-compatibility/2006">
              <mc:Choice xmlns:v="urn:schemas-microsoft-com:vml" Requires="v">
                <p:oleObj spid="_x0000_s4113" name="Visio" r:id="rId6" imgW="2676457" imgH="2305140" progId="Visio.Drawing.11">
                  <p:embed/>
                </p:oleObj>
              </mc:Choice>
              <mc:Fallback>
                <p:oleObj name="Visio" r:id="rId6" imgW="2676457" imgH="2305140" progId="Visio.Drawing.11">
                  <p:embed/>
                  <p:pic>
                    <p:nvPicPr>
                      <p:cNvPr id="11" name="对象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07323" y="934510"/>
                        <a:ext cx="2030181" cy="1753445"/>
                      </a:xfrm>
                      <a:prstGeom prst="rect">
                        <a:avLst/>
                      </a:prstGeom>
                      <a:noFill/>
                      <a:ln>
                        <a:noFill/>
                      </a:ln>
                    </p:spPr>
                  </p:pic>
                </p:oleObj>
              </mc:Fallback>
            </mc:AlternateContent>
          </a:graphicData>
        </a:graphic>
      </p:graphicFrame>
      <p:sp>
        <p:nvSpPr>
          <p:cNvPr id="12" name="Rectangle 4"/>
          <p:cNvSpPr>
            <a:spLocks noChangeArrowheads="1"/>
          </p:cNvSpPr>
          <p:nvPr/>
        </p:nvSpPr>
        <p:spPr bwMode="auto">
          <a:xfrm>
            <a:off x="2282428" y="77578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sz="1350"/>
          </a:p>
        </p:txBody>
      </p:sp>
      <p:graphicFrame>
        <p:nvGraphicFramePr>
          <p:cNvPr id="13" name="对象 11"/>
          <p:cNvGraphicFramePr>
            <a:graphicFrameLocks noChangeAspect="1"/>
          </p:cNvGraphicFramePr>
          <p:nvPr>
            <p:extLst/>
          </p:nvPr>
        </p:nvGraphicFramePr>
        <p:xfrm>
          <a:off x="2708031" y="4352748"/>
          <a:ext cx="1951709" cy="1664790"/>
        </p:xfrm>
        <a:graphic>
          <a:graphicData uri="http://schemas.openxmlformats.org/presentationml/2006/ole">
            <mc:AlternateContent xmlns:mc="http://schemas.openxmlformats.org/markup-compatibility/2006">
              <mc:Choice xmlns:v="urn:schemas-microsoft-com:vml" Requires="v">
                <p:oleObj spid="_x0000_s4114" name="Visio" r:id="rId8" imgW="2352743" imgH="1952535" progId="Visio.Drawing.11">
                  <p:embed/>
                </p:oleObj>
              </mc:Choice>
              <mc:Fallback>
                <p:oleObj name="Visio" r:id="rId8" imgW="2352743" imgH="1952535" progId="Visio.Drawing.11">
                  <p:embed/>
                  <p:pic>
                    <p:nvPicPr>
                      <p:cNvPr id="13" name="对象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08031" y="4352748"/>
                        <a:ext cx="1951709" cy="1664790"/>
                      </a:xfrm>
                      <a:prstGeom prst="rect">
                        <a:avLst/>
                      </a:prstGeom>
                      <a:noFill/>
                      <a:ln>
                        <a:noFill/>
                      </a:ln>
                    </p:spPr>
                  </p:pic>
                </p:oleObj>
              </mc:Fallback>
            </mc:AlternateContent>
          </a:graphicData>
        </a:graphic>
      </p:graphicFrame>
      <p:cxnSp>
        <p:nvCxnSpPr>
          <p:cNvPr id="14" name="直接箭头连接符 13"/>
          <p:cNvCxnSpPr>
            <a:stCxn id="18" idx="0"/>
          </p:cNvCxnSpPr>
          <p:nvPr/>
        </p:nvCxnSpPr>
        <p:spPr>
          <a:xfrm flipV="1">
            <a:off x="7497366" y="2696634"/>
            <a:ext cx="334585" cy="103788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flipV="1">
            <a:off x="5510806" y="2018230"/>
            <a:ext cx="1883525" cy="59160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a:stCxn id="19" idx="2"/>
          </p:cNvCxnSpPr>
          <p:nvPr/>
        </p:nvCxnSpPr>
        <p:spPr>
          <a:xfrm flipH="1">
            <a:off x="4317024" y="5018008"/>
            <a:ext cx="2396911" cy="418556"/>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7" name="椭圆 16"/>
          <p:cNvSpPr/>
          <p:nvPr/>
        </p:nvSpPr>
        <p:spPr>
          <a:xfrm>
            <a:off x="4539563" y="2149866"/>
            <a:ext cx="917972" cy="113466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18" name="椭圆 17"/>
          <p:cNvSpPr/>
          <p:nvPr/>
        </p:nvSpPr>
        <p:spPr>
          <a:xfrm>
            <a:off x="7267576" y="3734515"/>
            <a:ext cx="459581" cy="56673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19" name="椭圆 18"/>
          <p:cNvSpPr/>
          <p:nvPr/>
        </p:nvSpPr>
        <p:spPr>
          <a:xfrm>
            <a:off x="6713934" y="4734640"/>
            <a:ext cx="458391" cy="56673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Tree>
    <p:extLst>
      <p:ext uri="{BB962C8B-B14F-4D97-AF65-F5344CB8AC3E}">
        <p14:creationId xmlns:p14="http://schemas.microsoft.com/office/powerpoint/2010/main" val="1948417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noChangeArrowheads="1"/>
          </p:cNvPicPr>
          <p:nvPr/>
        </p:nvPicPr>
        <p:blipFill>
          <a:blip r:embed="rId2">
            <a:extLst>
              <a:ext uri="{28A0092B-C50C-407E-A947-70E740481C1C}">
                <a14:useLocalDpi xmlns:a14="http://schemas.microsoft.com/office/drawing/2010/main" val="0"/>
              </a:ext>
            </a:extLst>
          </a:blip>
          <a:srcRect l="40199" t="17056" r="475" b="15543"/>
          <a:stretch>
            <a:fillRect/>
          </a:stretch>
        </p:blipFill>
        <p:spPr bwMode="auto">
          <a:xfrm>
            <a:off x="764931" y="862746"/>
            <a:ext cx="4358879" cy="294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4140354" y="1692612"/>
            <a:ext cx="2690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b="1">
                <a:solidFill>
                  <a:srgbClr val="FF0000"/>
                </a:solidFill>
              </a:rPr>
              <a:t>1</a:t>
            </a:r>
            <a:endParaRPr lang="zh-CN" altLang="en-US" b="1">
              <a:solidFill>
                <a:srgbClr val="FF0000"/>
              </a:solidFill>
            </a:endParaRPr>
          </a:p>
        </p:txBody>
      </p:sp>
      <p:sp>
        <p:nvSpPr>
          <p:cNvPr id="6" name="TextBox 5"/>
          <p:cNvSpPr txBox="1">
            <a:spLocks noChangeArrowheads="1"/>
          </p:cNvSpPr>
          <p:nvPr/>
        </p:nvSpPr>
        <p:spPr bwMode="auto">
          <a:xfrm>
            <a:off x="2249641" y="2334359"/>
            <a:ext cx="2702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b="1">
                <a:solidFill>
                  <a:srgbClr val="FF0000"/>
                </a:solidFill>
              </a:rPr>
              <a:t>2</a:t>
            </a:r>
            <a:endParaRPr lang="zh-CN" altLang="en-US" b="1">
              <a:solidFill>
                <a:srgbClr val="FF0000"/>
              </a:solidFill>
            </a:endParaRPr>
          </a:p>
        </p:txBody>
      </p:sp>
      <p:sp>
        <p:nvSpPr>
          <p:cNvPr id="7" name="TextBox 6"/>
          <p:cNvSpPr txBox="1">
            <a:spLocks noChangeArrowheads="1"/>
          </p:cNvSpPr>
          <p:nvPr/>
        </p:nvSpPr>
        <p:spPr bwMode="auto">
          <a:xfrm>
            <a:off x="1799584" y="2172434"/>
            <a:ext cx="2702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b="1">
                <a:solidFill>
                  <a:srgbClr val="FF0000"/>
                </a:solidFill>
              </a:rPr>
              <a:t>3</a:t>
            </a:r>
            <a:endParaRPr lang="zh-CN" altLang="en-US" b="1">
              <a:solidFill>
                <a:srgbClr val="FF0000"/>
              </a:solidFill>
            </a:endParaRPr>
          </a:p>
        </p:txBody>
      </p:sp>
      <p:sp>
        <p:nvSpPr>
          <p:cNvPr id="8" name="TextBox 7"/>
          <p:cNvSpPr txBox="1">
            <a:spLocks noChangeArrowheads="1"/>
          </p:cNvSpPr>
          <p:nvPr/>
        </p:nvSpPr>
        <p:spPr bwMode="auto">
          <a:xfrm>
            <a:off x="1817444" y="2448659"/>
            <a:ext cx="2702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b="1">
                <a:solidFill>
                  <a:srgbClr val="FF0000"/>
                </a:solidFill>
              </a:rPr>
              <a:t>4</a:t>
            </a:r>
            <a:endParaRPr lang="zh-CN" altLang="en-US" b="1">
              <a:solidFill>
                <a:srgbClr val="FF0000"/>
              </a:solidFill>
            </a:endParaRPr>
          </a:p>
        </p:txBody>
      </p:sp>
      <p:graphicFrame>
        <p:nvGraphicFramePr>
          <p:cNvPr id="9" name="表格 8"/>
          <p:cNvGraphicFramePr>
            <a:graphicFrameLocks noGrp="1"/>
          </p:cNvGraphicFramePr>
          <p:nvPr>
            <p:extLst>
              <p:ext uri="{D42A27DB-BD31-4B8C-83A1-F6EECF244321}">
                <p14:modId xmlns:p14="http://schemas.microsoft.com/office/powerpoint/2010/main" val="1056692006"/>
              </p:ext>
            </p:extLst>
          </p:nvPr>
        </p:nvGraphicFramePr>
        <p:xfrm>
          <a:off x="4720187" y="1519971"/>
          <a:ext cx="2917033" cy="1857375"/>
        </p:xfrm>
        <a:graphic>
          <a:graphicData uri="http://schemas.openxmlformats.org/drawingml/2006/table">
            <a:tbl>
              <a:tblPr firstRow="1" firstCol="1" bandRow="1">
                <a:tableStyleId>{5C22544A-7EE6-4342-B048-85BDC9FD1C3A}</a:tableStyleId>
              </a:tblPr>
              <a:tblGrid>
                <a:gridCol w="451067">
                  <a:extLst>
                    <a:ext uri="{9D8B030D-6E8A-4147-A177-3AD203B41FA5}">
                      <a16:colId xmlns:a16="http://schemas.microsoft.com/office/drawing/2014/main" val="20000"/>
                    </a:ext>
                  </a:extLst>
                </a:gridCol>
                <a:gridCol w="1256542">
                  <a:extLst>
                    <a:ext uri="{9D8B030D-6E8A-4147-A177-3AD203B41FA5}">
                      <a16:colId xmlns:a16="http://schemas.microsoft.com/office/drawing/2014/main" val="20001"/>
                    </a:ext>
                  </a:extLst>
                </a:gridCol>
                <a:gridCol w="1209424">
                  <a:extLst>
                    <a:ext uri="{9D8B030D-6E8A-4147-A177-3AD203B41FA5}">
                      <a16:colId xmlns:a16="http://schemas.microsoft.com/office/drawing/2014/main" val="20002"/>
                    </a:ext>
                  </a:extLst>
                </a:gridCol>
              </a:tblGrid>
              <a:tr h="540077">
                <a:tc>
                  <a:txBody>
                    <a:bodyPr/>
                    <a:lstStyle/>
                    <a:p>
                      <a:pPr algn="ctr">
                        <a:spcAft>
                          <a:spcPts val="0"/>
                        </a:spcAft>
                      </a:pPr>
                      <a:r>
                        <a:rPr lang="en-US" altLang="zh-CN" sz="1400" kern="0" dirty="0">
                          <a:effectLst/>
                          <a:latin typeface="+mn-ea"/>
                          <a:ea typeface="+mn-ea"/>
                        </a:rPr>
                        <a:t>No</a:t>
                      </a:r>
                      <a:endParaRPr lang="zh-CN" sz="1400" kern="100" dirty="0">
                        <a:effectLst/>
                        <a:latin typeface="+mn-ea"/>
                        <a:ea typeface="+mn-ea"/>
                        <a:cs typeface="Times New Roman"/>
                      </a:endParaRPr>
                    </a:p>
                  </a:txBody>
                  <a:tcPr marL="51448" marR="51448" marT="0" marB="0" anchor="ctr"/>
                </a:tc>
                <a:tc>
                  <a:txBody>
                    <a:bodyPr/>
                    <a:lstStyle/>
                    <a:p>
                      <a:pPr algn="ctr">
                        <a:spcAft>
                          <a:spcPts val="0"/>
                        </a:spcAft>
                      </a:pPr>
                      <a:r>
                        <a:rPr lang="en-US" altLang="zh-CN" sz="1200" kern="0" dirty="0" err="1">
                          <a:effectLst/>
                          <a:latin typeface="+mn-ea"/>
                          <a:ea typeface="+mn-ea"/>
                        </a:rPr>
                        <a:t>InIRA</a:t>
                      </a:r>
                      <a:r>
                        <a:rPr lang="en-US" altLang="zh-CN" sz="1200" kern="0" dirty="0">
                          <a:effectLst/>
                          <a:latin typeface="+mn-ea"/>
                          <a:ea typeface="+mn-ea"/>
                        </a:rPr>
                        <a:t> (m)</a:t>
                      </a:r>
                      <a:endParaRPr lang="zh-CN" sz="1200" kern="100" dirty="0">
                        <a:effectLst/>
                        <a:latin typeface="+mn-ea"/>
                        <a:ea typeface="+mn-ea"/>
                      </a:endParaRPr>
                    </a:p>
                    <a:p>
                      <a:pPr algn="ctr">
                        <a:spcAft>
                          <a:spcPts val="0"/>
                        </a:spcAft>
                      </a:pPr>
                      <a:r>
                        <a:rPr lang="en-US" sz="1200" kern="0" dirty="0">
                          <a:effectLst/>
                          <a:latin typeface="+mn-ea"/>
                          <a:ea typeface="+mn-ea"/>
                        </a:rPr>
                        <a:t>(</a:t>
                      </a:r>
                      <a:r>
                        <a:rPr lang="en-US" sz="1200" kern="0" dirty="0" err="1">
                          <a:effectLst/>
                          <a:latin typeface="+mn-ea"/>
                          <a:ea typeface="+mn-ea"/>
                        </a:rPr>
                        <a:t>WGS84</a:t>
                      </a:r>
                      <a:r>
                        <a:rPr lang="en-US" altLang="zh-CN" sz="1200" kern="0" dirty="0">
                          <a:effectLst/>
                          <a:latin typeface="+mn-ea"/>
                          <a:ea typeface="+mn-ea"/>
                        </a:rPr>
                        <a:t> </a:t>
                      </a:r>
                      <a:r>
                        <a:rPr lang="en-US" sz="1200" kern="0" dirty="0">
                          <a:effectLst/>
                          <a:latin typeface="+mn-ea"/>
                          <a:ea typeface="+mn-ea"/>
                        </a:rPr>
                        <a:t>)</a:t>
                      </a:r>
                      <a:endParaRPr lang="zh-CN" sz="1200" kern="100" dirty="0">
                        <a:effectLst/>
                        <a:latin typeface="+mn-ea"/>
                        <a:ea typeface="+mn-ea"/>
                        <a:cs typeface="Times New Roman"/>
                      </a:endParaRPr>
                    </a:p>
                  </a:txBody>
                  <a:tcPr marL="51448" marR="51448" marT="0" marB="0" anchor="ctr"/>
                </a:tc>
                <a:tc>
                  <a:txBody>
                    <a:bodyPr/>
                    <a:lstStyle/>
                    <a:p>
                      <a:pPr algn="ctr">
                        <a:spcAft>
                          <a:spcPts val="0"/>
                        </a:spcAft>
                      </a:pPr>
                      <a:r>
                        <a:rPr lang="en-US" sz="1200" kern="0" dirty="0" err="1">
                          <a:effectLst/>
                          <a:latin typeface="+mn-ea"/>
                          <a:ea typeface="+mn-ea"/>
                        </a:rPr>
                        <a:t>GPS</a:t>
                      </a:r>
                      <a:r>
                        <a:rPr lang="en-US" altLang="zh-CN" sz="1200" kern="0" dirty="0" err="1">
                          <a:effectLst/>
                          <a:latin typeface="+mn-ea"/>
                          <a:ea typeface="+mn-ea"/>
                        </a:rPr>
                        <a:t>m</a:t>
                      </a:r>
                      <a:endParaRPr lang="zh-CN" sz="1200" kern="100" dirty="0">
                        <a:effectLst/>
                        <a:latin typeface="+mn-ea"/>
                        <a:ea typeface="+mn-ea"/>
                      </a:endParaRPr>
                    </a:p>
                    <a:p>
                      <a:pPr algn="ctr">
                        <a:spcAft>
                          <a:spcPts val="0"/>
                        </a:spcAft>
                      </a:pPr>
                      <a:r>
                        <a:rPr lang="en-US" sz="1200" kern="0" dirty="0">
                          <a:effectLst/>
                          <a:latin typeface="+mn-ea"/>
                          <a:ea typeface="+mn-ea"/>
                        </a:rPr>
                        <a:t>(85</a:t>
                      </a:r>
                      <a:r>
                        <a:rPr lang="zh-CN" sz="1200" kern="0" dirty="0">
                          <a:effectLst/>
                          <a:latin typeface="+mn-ea"/>
                          <a:ea typeface="+mn-ea"/>
                        </a:rPr>
                        <a:t>高程基准</a:t>
                      </a:r>
                      <a:r>
                        <a:rPr lang="en-US" sz="1200" kern="0" dirty="0">
                          <a:effectLst/>
                          <a:latin typeface="+mn-ea"/>
                          <a:ea typeface="+mn-ea"/>
                        </a:rPr>
                        <a:t>)</a:t>
                      </a:r>
                      <a:endParaRPr lang="zh-CN" sz="1200" kern="100" dirty="0">
                        <a:effectLst/>
                        <a:latin typeface="+mn-ea"/>
                        <a:ea typeface="+mn-ea"/>
                        <a:cs typeface="Times New Roman"/>
                      </a:endParaRPr>
                    </a:p>
                  </a:txBody>
                  <a:tcPr marL="51448" marR="51448" marT="0" marB="0" anchor="ctr"/>
                </a:tc>
                <a:extLst>
                  <a:ext uri="{0D108BD9-81ED-4DB2-BD59-A6C34878D82A}">
                    <a16:rowId xmlns:a16="http://schemas.microsoft.com/office/drawing/2014/main" val="10000"/>
                  </a:ext>
                </a:extLst>
              </a:tr>
              <a:tr h="324047">
                <a:tc>
                  <a:txBody>
                    <a:bodyPr/>
                    <a:lstStyle/>
                    <a:p>
                      <a:pPr algn="ctr">
                        <a:spcAft>
                          <a:spcPts val="0"/>
                        </a:spcAft>
                      </a:pPr>
                      <a:r>
                        <a:rPr lang="en-US" sz="1400" kern="0" dirty="0">
                          <a:effectLst/>
                          <a:latin typeface="+mn-ea"/>
                          <a:ea typeface="+mn-ea"/>
                        </a:rPr>
                        <a:t>1</a:t>
                      </a:r>
                      <a:endParaRPr lang="zh-CN" sz="1400" kern="100" dirty="0">
                        <a:effectLst/>
                        <a:latin typeface="+mn-ea"/>
                        <a:ea typeface="+mn-ea"/>
                        <a:cs typeface="Times New Roman"/>
                      </a:endParaRPr>
                    </a:p>
                  </a:txBody>
                  <a:tcPr marL="51448" marR="51448" marT="0" marB="0" anchor="ctr"/>
                </a:tc>
                <a:tc>
                  <a:txBody>
                    <a:bodyPr/>
                    <a:lstStyle/>
                    <a:p>
                      <a:pPr algn="ctr">
                        <a:spcAft>
                          <a:spcPts val="0"/>
                        </a:spcAft>
                      </a:pPr>
                      <a:r>
                        <a:rPr lang="en-US" sz="1100" b="1" kern="100" dirty="0">
                          <a:effectLst/>
                          <a:latin typeface="+mn-ea"/>
                          <a:ea typeface="+mn-ea"/>
                        </a:rPr>
                        <a:t>1281.77488920</a:t>
                      </a:r>
                      <a:endParaRPr lang="zh-CN" sz="1100" b="1" kern="100" dirty="0">
                        <a:effectLst/>
                        <a:latin typeface="+mn-ea"/>
                        <a:ea typeface="+mn-ea"/>
                        <a:cs typeface="Times New Roman"/>
                      </a:endParaRPr>
                    </a:p>
                  </a:txBody>
                  <a:tcPr marL="51448" marR="51448" marT="0" marB="0" anchor="ctr"/>
                </a:tc>
                <a:tc>
                  <a:txBody>
                    <a:bodyPr/>
                    <a:lstStyle/>
                    <a:p>
                      <a:pPr algn="ctr">
                        <a:spcAft>
                          <a:spcPts val="0"/>
                        </a:spcAft>
                      </a:pPr>
                      <a:r>
                        <a:rPr lang="en-US" sz="1100" b="1" kern="0" dirty="0">
                          <a:effectLst/>
                          <a:latin typeface="+mn-ea"/>
                          <a:ea typeface="+mn-ea"/>
                        </a:rPr>
                        <a:t>1275.683</a:t>
                      </a:r>
                      <a:endParaRPr lang="zh-CN" sz="1100" b="1" kern="100" dirty="0">
                        <a:effectLst/>
                        <a:latin typeface="+mn-ea"/>
                        <a:ea typeface="+mn-ea"/>
                        <a:cs typeface="Times New Roman"/>
                      </a:endParaRPr>
                    </a:p>
                  </a:txBody>
                  <a:tcPr marL="51448" marR="51448" marT="0" marB="0" anchor="ctr"/>
                </a:tc>
                <a:extLst>
                  <a:ext uri="{0D108BD9-81ED-4DB2-BD59-A6C34878D82A}">
                    <a16:rowId xmlns:a16="http://schemas.microsoft.com/office/drawing/2014/main" val="10001"/>
                  </a:ext>
                </a:extLst>
              </a:tr>
              <a:tr h="345159">
                <a:tc>
                  <a:txBody>
                    <a:bodyPr/>
                    <a:lstStyle/>
                    <a:p>
                      <a:pPr algn="ctr">
                        <a:spcAft>
                          <a:spcPts val="0"/>
                        </a:spcAft>
                      </a:pPr>
                      <a:r>
                        <a:rPr lang="en-US" sz="1400" kern="0" dirty="0">
                          <a:effectLst/>
                          <a:latin typeface="+mn-ea"/>
                          <a:ea typeface="+mn-ea"/>
                        </a:rPr>
                        <a:t>2</a:t>
                      </a:r>
                      <a:endParaRPr lang="zh-CN" sz="1400" kern="100" dirty="0">
                        <a:effectLst/>
                        <a:latin typeface="+mn-ea"/>
                        <a:ea typeface="+mn-ea"/>
                        <a:cs typeface="Times New Roman"/>
                      </a:endParaRPr>
                    </a:p>
                  </a:txBody>
                  <a:tcPr marL="51448" marR="51448" marT="0" marB="0" anchor="ctr"/>
                </a:tc>
                <a:tc>
                  <a:txBody>
                    <a:bodyPr/>
                    <a:lstStyle/>
                    <a:p>
                      <a:pPr algn="ctr">
                        <a:spcAft>
                          <a:spcPts val="0"/>
                        </a:spcAft>
                      </a:pPr>
                      <a:r>
                        <a:rPr lang="en-US" sz="1100" b="1" kern="100" dirty="0">
                          <a:effectLst/>
                          <a:latin typeface="+mn-ea"/>
                          <a:ea typeface="+mn-ea"/>
                        </a:rPr>
                        <a:t>1299.21366239</a:t>
                      </a:r>
                      <a:endParaRPr lang="zh-CN" sz="1100" b="1" kern="100" dirty="0">
                        <a:effectLst/>
                        <a:latin typeface="+mn-ea"/>
                        <a:ea typeface="+mn-ea"/>
                        <a:cs typeface="Times New Roman"/>
                      </a:endParaRPr>
                    </a:p>
                  </a:txBody>
                  <a:tcPr marL="51448" marR="51448" marT="0" marB="0" anchor="ctr"/>
                </a:tc>
                <a:tc>
                  <a:txBody>
                    <a:bodyPr/>
                    <a:lstStyle/>
                    <a:p>
                      <a:pPr algn="ctr">
                        <a:spcAft>
                          <a:spcPts val="0"/>
                        </a:spcAft>
                      </a:pPr>
                      <a:r>
                        <a:rPr lang="en-US" sz="1100" b="1" kern="0" dirty="0">
                          <a:effectLst/>
                          <a:latin typeface="+mn-ea"/>
                          <a:ea typeface="+mn-ea"/>
                        </a:rPr>
                        <a:t>1290.444</a:t>
                      </a:r>
                      <a:endParaRPr lang="zh-CN" sz="1100" b="1" kern="100" dirty="0">
                        <a:effectLst/>
                        <a:latin typeface="+mn-ea"/>
                        <a:ea typeface="+mn-ea"/>
                        <a:cs typeface="Times New Roman"/>
                      </a:endParaRPr>
                    </a:p>
                  </a:txBody>
                  <a:tcPr marL="51448" marR="51448" marT="0" marB="0" anchor="ctr"/>
                </a:tc>
                <a:extLst>
                  <a:ext uri="{0D108BD9-81ED-4DB2-BD59-A6C34878D82A}">
                    <a16:rowId xmlns:a16="http://schemas.microsoft.com/office/drawing/2014/main" val="10002"/>
                  </a:ext>
                </a:extLst>
              </a:tr>
              <a:tr h="378054">
                <a:tc>
                  <a:txBody>
                    <a:bodyPr/>
                    <a:lstStyle/>
                    <a:p>
                      <a:pPr algn="ctr">
                        <a:spcAft>
                          <a:spcPts val="0"/>
                        </a:spcAft>
                      </a:pPr>
                      <a:r>
                        <a:rPr lang="en-US" sz="1400" kern="0" dirty="0">
                          <a:effectLst/>
                          <a:latin typeface="+mn-ea"/>
                          <a:ea typeface="+mn-ea"/>
                        </a:rPr>
                        <a:t>3</a:t>
                      </a:r>
                      <a:endParaRPr lang="zh-CN" sz="1400" kern="100" dirty="0">
                        <a:effectLst/>
                        <a:latin typeface="+mn-ea"/>
                        <a:ea typeface="+mn-ea"/>
                        <a:cs typeface="Times New Roman"/>
                      </a:endParaRPr>
                    </a:p>
                  </a:txBody>
                  <a:tcPr marL="51448" marR="51448" marT="0" marB="0" anchor="ctr"/>
                </a:tc>
                <a:tc>
                  <a:txBody>
                    <a:bodyPr/>
                    <a:lstStyle/>
                    <a:p>
                      <a:pPr algn="ctr">
                        <a:spcAft>
                          <a:spcPts val="0"/>
                        </a:spcAft>
                      </a:pPr>
                      <a:r>
                        <a:rPr lang="en-US" sz="1100" b="1" kern="100" dirty="0">
                          <a:effectLst/>
                          <a:latin typeface="+mn-ea"/>
                          <a:ea typeface="+mn-ea"/>
                        </a:rPr>
                        <a:t>1298.86098894</a:t>
                      </a:r>
                      <a:endParaRPr lang="zh-CN" sz="1100" b="1" kern="100" dirty="0">
                        <a:effectLst/>
                        <a:latin typeface="+mn-ea"/>
                        <a:ea typeface="+mn-ea"/>
                        <a:cs typeface="Times New Roman"/>
                      </a:endParaRPr>
                    </a:p>
                  </a:txBody>
                  <a:tcPr marL="51448" marR="51448" marT="0" marB="0" anchor="ctr"/>
                </a:tc>
                <a:tc>
                  <a:txBody>
                    <a:bodyPr/>
                    <a:lstStyle/>
                    <a:p>
                      <a:pPr algn="ctr">
                        <a:spcAft>
                          <a:spcPts val="0"/>
                        </a:spcAft>
                      </a:pPr>
                      <a:r>
                        <a:rPr lang="en-US" sz="1100" b="1" kern="0" dirty="0">
                          <a:effectLst/>
                          <a:latin typeface="+mn-ea"/>
                          <a:ea typeface="+mn-ea"/>
                        </a:rPr>
                        <a:t>1289.867</a:t>
                      </a:r>
                      <a:endParaRPr lang="zh-CN" sz="1100" b="1" kern="100" dirty="0">
                        <a:effectLst/>
                        <a:latin typeface="+mn-ea"/>
                        <a:ea typeface="+mn-ea"/>
                        <a:cs typeface="Times New Roman"/>
                      </a:endParaRPr>
                    </a:p>
                  </a:txBody>
                  <a:tcPr marL="51448" marR="51448" marT="0" marB="0" anchor="ctr"/>
                </a:tc>
                <a:extLst>
                  <a:ext uri="{0D108BD9-81ED-4DB2-BD59-A6C34878D82A}">
                    <a16:rowId xmlns:a16="http://schemas.microsoft.com/office/drawing/2014/main" val="10003"/>
                  </a:ext>
                </a:extLst>
              </a:tr>
              <a:tr h="270038">
                <a:tc>
                  <a:txBody>
                    <a:bodyPr/>
                    <a:lstStyle/>
                    <a:p>
                      <a:pPr algn="ctr">
                        <a:spcAft>
                          <a:spcPts val="0"/>
                        </a:spcAft>
                      </a:pPr>
                      <a:r>
                        <a:rPr lang="en-US" altLang="zh-CN" sz="1400" kern="100" dirty="0">
                          <a:effectLst/>
                          <a:latin typeface="+mn-ea"/>
                          <a:ea typeface="+mn-ea"/>
                          <a:cs typeface="Times New Roman"/>
                        </a:rPr>
                        <a:t>4</a:t>
                      </a:r>
                      <a:endParaRPr lang="zh-CN" sz="1400" kern="100" dirty="0">
                        <a:effectLst/>
                        <a:latin typeface="+mn-ea"/>
                        <a:ea typeface="+mn-ea"/>
                        <a:cs typeface="Times New Roman"/>
                      </a:endParaRPr>
                    </a:p>
                  </a:txBody>
                  <a:tcPr marL="51448" marR="51448" marT="0" marB="0" anchor="ctr"/>
                </a:tc>
                <a:tc>
                  <a:txBody>
                    <a:bodyPr/>
                    <a:lstStyle/>
                    <a:p>
                      <a:pPr algn="ctr">
                        <a:spcAft>
                          <a:spcPts val="0"/>
                        </a:spcAft>
                      </a:pPr>
                      <a:r>
                        <a:rPr kumimoji="0" lang="en-US" altLang="zh-CN" sz="1100" b="1" kern="1200" dirty="0">
                          <a:solidFill>
                            <a:schemeClr val="dk1"/>
                          </a:solidFill>
                          <a:effectLst/>
                          <a:latin typeface="+mn-ea"/>
                          <a:ea typeface="+mn-ea"/>
                          <a:cs typeface="+mn-cs"/>
                        </a:rPr>
                        <a:t>1300.20181014</a:t>
                      </a:r>
                      <a:endParaRPr lang="zh-CN" sz="1100" b="1" kern="100" dirty="0">
                        <a:effectLst/>
                        <a:latin typeface="+mn-ea"/>
                        <a:ea typeface="+mn-ea"/>
                        <a:cs typeface="Times New Roman"/>
                      </a:endParaRPr>
                    </a:p>
                  </a:txBody>
                  <a:tcPr marL="51448" marR="51448" marT="0" marB="0" anchor="ctr"/>
                </a:tc>
                <a:tc>
                  <a:txBody>
                    <a:bodyPr/>
                    <a:lstStyle/>
                    <a:p>
                      <a:pPr algn="ctr">
                        <a:spcAft>
                          <a:spcPts val="0"/>
                        </a:spcAft>
                      </a:pPr>
                      <a:r>
                        <a:rPr lang="en-US" sz="1100" b="1" kern="0" dirty="0">
                          <a:effectLst/>
                          <a:latin typeface="+mn-ea"/>
                          <a:ea typeface="+mn-ea"/>
                        </a:rPr>
                        <a:t>1290.641</a:t>
                      </a:r>
                      <a:endParaRPr lang="zh-CN" sz="1100" b="1" kern="100" dirty="0">
                        <a:effectLst/>
                        <a:latin typeface="+mn-ea"/>
                        <a:ea typeface="+mn-ea"/>
                        <a:cs typeface="Times New Roman"/>
                      </a:endParaRPr>
                    </a:p>
                  </a:txBody>
                  <a:tcPr marL="51448" marR="51448" marT="0" marB="0" anchor="ctr"/>
                </a:tc>
                <a:extLst>
                  <a:ext uri="{0D108BD9-81ED-4DB2-BD59-A6C34878D82A}">
                    <a16:rowId xmlns:a16="http://schemas.microsoft.com/office/drawing/2014/main" val="10004"/>
                  </a:ext>
                </a:extLst>
              </a:tr>
            </a:tbl>
          </a:graphicData>
        </a:graphic>
      </p:graphicFrame>
      <p:graphicFrame>
        <p:nvGraphicFramePr>
          <p:cNvPr id="10" name="表格 9"/>
          <p:cNvGraphicFramePr>
            <a:graphicFrameLocks noGrp="1"/>
          </p:cNvGraphicFramePr>
          <p:nvPr>
            <p:extLst>
              <p:ext uri="{D42A27DB-BD31-4B8C-83A1-F6EECF244321}">
                <p14:modId xmlns:p14="http://schemas.microsoft.com/office/powerpoint/2010/main" val="448198145"/>
              </p:ext>
            </p:extLst>
          </p:nvPr>
        </p:nvGraphicFramePr>
        <p:xfrm>
          <a:off x="1855543" y="3960752"/>
          <a:ext cx="4332686" cy="1737360"/>
        </p:xfrm>
        <a:graphic>
          <a:graphicData uri="http://schemas.openxmlformats.org/drawingml/2006/table">
            <a:tbl>
              <a:tblPr firstRow="1" firstCol="1" bandRow="1">
                <a:tableStyleId>{5C22544A-7EE6-4342-B048-85BDC9FD1C3A}</a:tableStyleId>
              </a:tblPr>
              <a:tblGrid>
                <a:gridCol w="568658">
                  <a:extLst>
                    <a:ext uri="{9D8B030D-6E8A-4147-A177-3AD203B41FA5}">
                      <a16:colId xmlns:a16="http://schemas.microsoft.com/office/drawing/2014/main" val="20000"/>
                    </a:ext>
                  </a:extLst>
                </a:gridCol>
                <a:gridCol w="1105601">
                  <a:extLst>
                    <a:ext uri="{9D8B030D-6E8A-4147-A177-3AD203B41FA5}">
                      <a16:colId xmlns:a16="http://schemas.microsoft.com/office/drawing/2014/main" val="20001"/>
                    </a:ext>
                  </a:extLst>
                </a:gridCol>
                <a:gridCol w="1134175">
                  <a:extLst>
                    <a:ext uri="{9D8B030D-6E8A-4147-A177-3AD203B41FA5}">
                      <a16:colId xmlns:a16="http://schemas.microsoft.com/office/drawing/2014/main" val="20002"/>
                    </a:ext>
                  </a:extLst>
                </a:gridCol>
                <a:gridCol w="1524252">
                  <a:extLst>
                    <a:ext uri="{9D8B030D-6E8A-4147-A177-3AD203B41FA5}">
                      <a16:colId xmlns:a16="http://schemas.microsoft.com/office/drawing/2014/main" val="20003"/>
                    </a:ext>
                  </a:extLst>
                </a:gridCol>
              </a:tblGrid>
              <a:tr h="411480">
                <a:tc>
                  <a:txBody>
                    <a:bodyPr/>
                    <a:lstStyle/>
                    <a:p>
                      <a:pPr algn="ctr">
                        <a:spcAft>
                          <a:spcPts val="0"/>
                        </a:spcAft>
                      </a:pPr>
                      <a:r>
                        <a:rPr lang="en-US" altLang="zh-CN" sz="1400" kern="0" dirty="0">
                          <a:effectLst/>
                          <a:latin typeface="+mn-ea"/>
                          <a:ea typeface="+mn-ea"/>
                        </a:rPr>
                        <a:t>No</a:t>
                      </a:r>
                      <a:endParaRPr lang="zh-CN" sz="1400" kern="100" dirty="0">
                        <a:effectLst/>
                        <a:latin typeface="+mn-ea"/>
                        <a:ea typeface="+mn-ea"/>
                        <a:cs typeface="Times New Roman"/>
                      </a:endParaRPr>
                    </a:p>
                  </a:txBody>
                  <a:tcPr marL="51437" marR="51437" marT="0" marB="0" anchor="ctr"/>
                </a:tc>
                <a:tc>
                  <a:txBody>
                    <a:bodyPr/>
                    <a:lstStyle/>
                    <a:p>
                      <a:pPr algn="ctr">
                        <a:spcAft>
                          <a:spcPts val="0"/>
                        </a:spcAft>
                      </a:pPr>
                      <a:r>
                        <a:rPr lang="en-US" altLang="zh-CN" sz="1400" kern="100" dirty="0" err="1">
                          <a:effectLst/>
                          <a:latin typeface="+mn-ea"/>
                          <a:ea typeface="+mn-ea"/>
                        </a:rPr>
                        <a:t>InIRA</a:t>
                      </a:r>
                      <a:r>
                        <a:rPr lang="en-US" altLang="zh-CN" sz="1400" kern="100" dirty="0">
                          <a:effectLst/>
                          <a:latin typeface="+mn-ea"/>
                          <a:ea typeface="+mn-ea"/>
                        </a:rPr>
                        <a:t> relative </a:t>
                      </a:r>
                      <a:r>
                        <a:rPr lang="en-US" sz="1400" kern="100" dirty="0">
                          <a:effectLst/>
                          <a:latin typeface="+mn-ea"/>
                          <a:ea typeface="+mn-ea"/>
                        </a:rPr>
                        <a:t>(m)</a:t>
                      </a:r>
                      <a:endParaRPr lang="zh-CN" sz="1400" kern="100" dirty="0">
                        <a:effectLst/>
                        <a:latin typeface="+mn-ea"/>
                        <a:ea typeface="+mn-ea"/>
                        <a:cs typeface="Times New Roman"/>
                      </a:endParaRPr>
                    </a:p>
                  </a:txBody>
                  <a:tcPr marL="51437" marR="51437" marT="0" marB="0" anchor="ctr"/>
                </a:tc>
                <a:tc>
                  <a:txBody>
                    <a:bodyPr/>
                    <a:lstStyle/>
                    <a:p>
                      <a:pPr algn="ctr">
                        <a:spcAft>
                          <a:spcPts val="0"/>
                        </a:spcAft>
                      </a:pPr>
                      <a:r>
                        <a:rPr lang="en-US" altLang="zh-CN" sz="1400" kern="0" dirty="0">
                          <a:effectLst/>
                          <a:latin typeface="+mn-ea"/>
                          <a:ea typeface="+mn-ea"/>
                        </a:rPr>
                        <a:t>GPS relative</a:t>
                      </a:r>
                    </a:p>
                    <a:p>
                      <a:pPr algn="ctr">
                        <a:spcAft>
                          <a:spcPts val="0"/>
                        </a:spcAft>
                      </a:pPr>
                      <a:r>
                        <a:rPr lang="en-US" sz="1400" kern="100" dirty="0">
                          <a:effectLst/>
                          <a:latin typeface="+mn-ea"/>
                          <a:ea typeface="+mn-ea"/>
                        </a:rPr>
                        <a:t>(m)</a:t>
                      </a:r>
                      <a:endParaRPr lang="zh-CN" sz="1400" kern="100" dirty="0">
                        <a:effectLst/>
                        <a:latin typeface="+mn-ea"/>
                        <a:ea typeface="+mn-ea"/>
                        <a:cs typeface="Times New Roman"/>
                      </a:endParaRPr>
                    </a:p>
                  </a:txBody>
                  <a:tcPr marL="51437" marR="51437" marT="0" marB="0" anchor="ctr"/>
                </a:tc>
                <a:tc>
                  <a:txBody>
                    <a:bodyPr/>
                    <a:lstStyle/>
                    <a:p>
                      <a:pPr algn="ctr">
                        <a:spcAft>
                          <a:spcPts val="0"/>
                        </a:spcAft>
                      </a:pPr>
                      <a:r>
                        <a:rPr lang="en-US" altLang="zh-CN" sz="1400" kern="0" dirty="0">
                          <a:effectLst/>
                          <a:latin typeface="+mn-ea"/>
                          <a:ea typeface="+mn-ea"/>
                        </a:rPr>
                        <a:t>Bias </a:t>
                      </a:r>
                      <a:r>
                        <a:rPr lang="en-US" sz="1400" kern="100" dirty="0">
                          <a:effectLst/>
                          <a:latin typeface="+mn-ea"/>
                          <a:ea typeface="+mn-ea"/>
                        </a:rPr>
                        <a:t>(m)</a:t>
                      </a:r>
                      <a:endParaRPr lang="zh-CN" sz="1400" kern="100" dirty="0">
                        <a:effectLst/>
                        <a:latin typeface="+mn-ea"/>
                        <a:ea typeface="+mn-ea"/>
                        <a:cs typeface="Times New Roman"/>
                      </a:endParaRPr>
                    </a:p>
                  </a:txBody>
                  <a:tcPr marL="51437" marR="51437" marT="0" marB="0" anchor="ctr"/>
                </a:tc>
                <a:extLst>
                  <a:ext uri="{0D108BD9-81ED-4DB2-BD59-A6C34878D82A}">
                    <a16:rowId xmlns:a16="http://schemas.microsoft.com/office/drawing/2014/main" val="10000"/>
                  </a:ext>
                </a:extLst>
              </a:tr>
              <a:tr h="182880">
                <a:tc>
                  <a:txBody>
                    <a:bodyPr/>
                    <a:lstStyle/>
                    <a:p>
                      <a:pPr algn="ctr">
                        <a:spcAft>
                          <a:spcPts val="0"/>
                        </a:spcAft>
                      </a:pPr>
                      <a:r>
                        <a:rPr lang="en-US" sz="1200" kern="0">
                          <a:effectLst/>
                          <a:latin typeface="+mn-ea"/>
                          <a:ea typeface="+mn-ea"/>
                        </a:rPr>
                        <a:t>1-2</a:t>
                      </a:r>
                      <a:endParaRPr lang="zh-CN" sz="1200" kern="100">
                        <a:effectLst/>
                        <a:latin typeface="+mn-ea"/>
                        <a:ea typeface="+mn-ea"/>
                        <a:cs typeface="Times New Roman"/>
                      </a:endParaRPr>
                    </a:p>
                  </a:txBody>
                  <a:tcPr marL="51437" marR="51437" marT="0" marB="0" anchor="ctr"/>
                </a:tc>
                <a:tc>
                  <a:txBody>
                    <a:bodyPr/>
                    <a:lstStyle/>
                    <a:p>
                      <a:pPr algn="ctr">
                        <a:spcAft>
                          <a:spcPts val="0"/>
                        </a:spcAft>
                      </a:pPr>
                      <a:r>
                        <a:rPr lang="en-US" sz="1200" kern="0">
                          <a:effectLst/>
                          <a:latin typeface="+mn-ea"/>
                          <a:ea typeface="+mn-ea"/>
                        </a:rPr>
                        <a:t>-17.4388</a:t>
                      </a:r>
                      <a:endParaRPr lang="zh-CN" sz="1200" kern="100">
                        <a:effectLst/>
                        <a:latin typeface="+mn-ea"/>
                        <a:ea typeface="+mn-ea"/>
                        <a:cs typeface="Times New Roman"/>
                      </a:endParaRPr>
                    </a:p>
                  </a:txBody>
                  <a:tcPr marL="51437" marR="51437" marT="0" marB="0" anchor="ctr"/>
                </a:tc>
                <a:tc>
                  <a:txBody>
                    <a:bodyPr/>
                    <a:lstStyle/>
                    <a:p>
                      <a:pPr algn="ctr">
                        <a:spcAft>
                          <a:spcPts val="0"/>
                        </a:spcAft>
                      </a:pPr>
                      <a:r>
                        <a:rPr lang="en-US" sz="1200" kern="100">
                          <a:effectLst/>
                          <a:latin typeface="+mn-ea"/>
                          <a:ea typeface="+mn-ea"/>
                        </a:rPr>
                        <a:t>-14.7610</a:t>
                      </a:r>
                      <a:endParaRPr lang="zh-CN" sz="1200" kern="100">
                        <a:effectLst/>
                        <a:latin typeface="+mn-ea"/>
                        <a:ea typeface="+mn-ea"/>
                        <a:cs typeface="Times New Roman"/>
                      </a:endParaRPr>
                    </a:p>
                  </a:txBody>
                  <a:tcPr marL="51437" marR="51437" marT="0" marB="0" anchor="ctr"/>
                </a:tc>
                <a:tc>
                  <a:txBody>
                    <a:bodyPr/>
                    <a:lstStyle/>
                    <a:p>
                      <a:pPr algn="ctr">
                        <a:spcAft>
                          <a:spcPts val="0"/>
                        </a:spcAft>
                      </a:pPr>
                      <a:r>
                        <a:rPr lang="en-US" sz="1200" b="1" kern="100" dirty="0">
                          <a:solidFill>
                            <a:srgbClr val="FF0000"/>
                          </a:solidFill>
                          <a:effectLst/>
                          <a:latin typeface="+mn-ea"/>
                          <a:ea typeface="+mn-ea"/>
                        </a:rPr>
                        <a:t>-2.6778</a:t>
                      </a:r>
                      <a:endParaRPr lang="zh-CN" sz="1200" b="1" kern="100" dirty="0">
                        <a:solidFill>
                          <a:srgbClr val="FF0000"/>
                        </a:solidFill>
                        <a:effectLst/>
                        <a:latin typeface="+mn-ea"/>
                        <a:ea typeface="+mn-ea"/>
                        <a:cs typeface="Times New Roman"/>
                      </a:endParaRPr>
                    </a:p>
                  </a:txBody>
                  <a:tcPr marL="51437" marR="51437" marT="0" marB="0" anchor="ctr"/>
                </a:tc>
                <a:extLst>
                  <a:ext uri="{0D108BD9-81ED-4DB2-BD59-A6C34878D82A}">
                    <a16:rowId xmlns:a16="http://schemas.microsoft.com/office/drawing/2014/main" val="10001"/>
                  </a:ext>
                </a:extLst>
              </a:tr>
              <a:tr h="182880">
                <a:tc>
                  <a:txBody>
                    <a:bodyPr/>
                    <a:lstStyle/>
                    <a:p>
                      <a:pPr algn="ctr">
                        <a:spcAft>
                          <a:spcPts val="0"/>
                        </a:spcAft>
                      </a:pPr>
                      <a:r>
                        <a:rPr lang="en-US" sz="1200" kern="0">
                          <a:effectLst/>
                          <a:latin typeface="+mn-ea"/>
                          <a:ea typeface="+mn-ea"/>
                        </a:rPr>
                        <a:t>1-3</a:t>
                      </a:r>
                      <a:endParaRPr lang="zh-CN" sz="1200" kern="100">
                        <a:effectLst/>
                        <a:latin typeface="+mn-ea"/>
                        <a:ea typeface="+mn-ea"/>
                        <a:cs typeface="Times New Roman"/>
                      </a:endParaRPr>
                    </a:p>
                  </a:txBody>
                  <a:tcPr marL="51437" marR="51437" marT="0" marB="0" anchor="ctr"/>
                </a:tc>
                <a:tc>
                  <a:txBody>
                    <a:bodyPr/>
                    <a:lstStyle/>
                    <a:p>
                      <a:pPr algn="ctr">
                        <a:spcAft>
                          <a:spcPts val="0"/>
                        </a:spcAft>
                      </a:pPr>
                      <a:r>
                        <a:rPr lang="en-US" sz="1200" kern="0">
                          <a:effectLst/>
                          <a:latin typeface="+mn-ea"/>
                          <a:ea typeface="+mn-ea"/>
                        </a:rPr>
                        <a:t>-17.4388</a:t>
                      </a:r>
                      <a:endParaRPr lang="zh-CN" sz="1200" kern="100">
                        <a:effectLst/>
                        <a:latin typeface="+mn-ea"/>
                        <a:ea typeface="+mn-ea"/>
                        <a:cs typeface="Times New Roman"/>
                      </a:endParaRPr>
                    </a:p>
                  </a:txBody>
                  <a:tcPr marL="51437" marR="51437" marT="0" marB="0" anchor="ctr"/>
                </a:tc>
                <a:tc>
                  <a:txBody>
                    <a:bodyPr/>
                    <a:lstStyle/>
                    <a:p>
                      <a:pPr algn="ctr">
                        <a:spcAft>
                          <a:spcPts val="0"/>
                        </a:spcAft>
                      </a:pPr>
                      <a:r>
                        <a:rPr lang="en-US" sz="1200" kern="100">
                          <a:effectLst/>
                          <a:latin typeface="+mn-ea"/>
                          <a:ea typeface="+mn-ea"/>
                        </a:rPr>
                        <a:t>-14.1840</a:t>
                      </a:r>
                      <a:endParaRPr lang="zh-CN" sz="1200" kern="100">
                        <a:effectLst/>
                        <a:latin typeface="+mn-ea"/>
                        <a:ea typeface="+mn-ea"/>
                        <a:cs typeface="Times New Roman"/>
                      </a:endParaRPr>
                    </a:p>
                  </a:txBody>
                  <a:tcPr marL="51437" marR="51437" marT="0" marB="0" anchor="ctr"/>
                </a:tc>
                <a:tc>
                  <a:txBody>
                    <a:bodyPr/>
                    <a:lstStyle/>
                    <a:p>
                      <a:pPr algn="ctr">
                        <a:spcAft>
                          <a:spcPts val="0"/>
                        </a:spcAft>
                      </a:pPr>
                      <a:r>
                        <a:rPr lang="en-US" sz="1200" b="1" kern="100" dirty="0">
                          <a:solidFill>
                            <a:srgbClr val="FF0000"/>
                          </a:solidFill>
                          <a:effectLst/>
                          <a:latin typeface="+mn-ea"/>
                          <a:ea typeface="+mn-ea"/>
                        </a:rPr>
                        <a:t>-3.2548</a:t>
                      </a:r>
                      <a:endParaRPr lang="zh-CN" sz="1200" b="1" kern="100" dirty="0">
                        <a:solidFill>
                          <a:srgbClr val="FF0000"/>
                        </a:solidFill>
                        <a:effectLst/>
                        <a:latin typeface="+mn-ea"/>
                        <a:ea typeface="+mn-ea"/>
                        <a:cs typeface="Times New Roman"/>
                      </a:endParaRPr>
                    </a:p>
                  </a:txBody>
                  <a:tcPr marL="51437" marR="51437" marT="0" marB="0" anchor="ctr"/>
                </a:tc>
                <a:extLst>
                  <a:ext uri="{0D108BD9-81ED-4DB2-BD59-A6C34878D82A}">
                    <a16:rowId xmlns:a16="http://schemas.microsoft.com/office/drawing/2014/main" val="10002"/>
                  </a:ext>
                </a:extLst>
              </a:tr>
              <a:tr h="182880">
                <a:tc>
                  <a:txBody>
                    <a:bodyPr/>
                    <a:lstStyle/>
                    <a:p>
                      <a:pPr algn="ctr">
                        <a:spcAft>
                          <a:spcPts val="0"/>
                        </a:spcAft>
                      </a:pPr>
                      <a:r>
                        <a:rPr lang="en-US" sz="1200" kern="0">
                          <a:effectLst/>
                          <a:latin typeface="+mn-ea"/>
                          <a:ea typeface="+mn-ea"/>
                        </a:rPr>
                        <a:t>1-4</a:t>
                      </a:r>
                      <a:endParaRPr lang="zh-CN" sz="1200" kern="100">
                        <a:effectLst/>
                        <a:latin typeface="+mn-ea"/>
                        <a:ea typeface="+mn-ea"/>
                        <a:cs typeface="Times New Roman"/>
                      </a:endParaRPr>
                    </a:p>
                  </a:txBody>
                  <a:tcPr marL="51437" marR="51437" marT="0" marB="0" anchor="ctr"/>
                </a:tc>
                <a:tc>
                  <a:txBody>
                    <a:bodyPr/>
                    <a:lstStyle/>
                    <a:p>
                      <a:pPr algn="ctr">
                        <a:spcAft>
                          <a:spcPts val="0"/>
                        </a:spcAft>
                      </a:pPr>
                      <a:r>
                        <a:rPr lang="en-US" sz="1200" kern="0">
                          <a:effectLst/>
                          <a:latin typeface="+mn-ea"/>
                          <a:ea typeface="+mn-ea"/>
                        </a:rPr>
                        <a:t>-18.4269</a:t>
                      </a:r>
                      <a:endParaRPr lang="zh-CN" sz="1200" kern="100">
                        <a:effectLst/>
                        <a:latin typeface="+mn-ea"/>
                        <a:ea typeface="+mn-ea"/>
                        <a:cs typeface="Times New Roman"/>
                      </a:endParaRPr>
                    </a:p>
                  </a:txBody>
                  <a:tcPr marL="51437" marR="51437" marT="0" marB="0" anchor="ctr"/>
                </a:tc>
                <a:tc>
                  <a:txBody>
                    <a:bodyPr/>
                    <a:lstStyle/>
                    <a:p>
                      <a:pPr algn="ctr">
                        <a:spcAft>
                          <a:spcPts val="0"/>
                        </a:spcAft>
                      </a:pPr>
                      <a:r>
                        <a:rPr lang="en-US" sz="1200" kern="100">
                          <a:effectLst/>
                          <a:latin typeface="+mn-ea"/>
                          <a:ea typeface="+mn-ea"/>
                        </a:rPr>
                        <a:t>-14.9580</a:t>
                      </a:r>
                      <a:endParaRPr lang="zh-CN" sz="1200" kern="100">
                        <a:effectLst/>
                        <a:latin typeface="+mn-ea"/>
                        <a:ea typeface="+mn-ea"/>
                        <a:cs typeface="Times New Roman"/>
                      </a:endParaRPr>
                    </a:p>
                  </a:txBody>
                  <a:tcPr marL="51437" marR="51437" marT="0" marB="0" anchor="ctr"/>
                </a:tc>
                <a:tc>
                  <a:txBody>
                    <a:bodyPr/>
                    <a:lstStyle/>
                    <a:p>
                      <a:pPr algn="ctr">
                        <a:spcAft>
                          <a:spcPts val="0"/>
                        </a:spcAft>
                      </a:pPr>
                      <a:r>
                        <a:rPr lang="en-US" sz="1200" b="1" kern="100" dirty="0">
                          <a:solidFill>
                            <a:srgbClr val="FF0000"/>
                          </a:solidFill>
                          <a:effectLst/>
                          <a:latin typeface="+mn-ea"/>
                          <a:ea typeface="+mn-ea"/>
                        </a:rPr>
                        <a:t>-3.4689</a:t>
                      </a:r>
                      <a:endParaRPr lang="zh-CN" sz="1200" b="1" kern="100" dirty="0">
                        <a:solidFill>
                          <a:srgbClr val="FF0000"/>
                        </a:solidFill>
                        <a:effectLst/>
                        <a:latin typeface="+mn-ea"/>
                        <a:ea typeface="+mn-ea"/>
                        <a:cs typeface="Times New Roman"/>
                      </a:endParaRPr>
                    </a:p>
                  </a:txBody>
                  <a:tcPr marL="51437" marR="51437" marT="0" marB="0" anchor="ctr"/>
                </a:tc>
                <a:extLst>
                  <a:ext uri="{0D108BD9-81ED-4DB2-BD59-A6C34878D82A}">
                    <a16:rowId xmlns:a16="http://schemas.microsoft.com/office/drawing/2014/main" val="10003"/>
                  </a:ext>
                </a:extLst>
              </a:tr>
              <a:tr h="182880">
                <a:tc>
                  <a:txBody>
                    <a:bodyPr/>
                    <a:lstStyle/>
                    <a:p>
                      <a:pPr algn="ctr">
                        <a:spcAft>
                          <a:spcPts val="0"/>
                        </a:spcAft>
                      </a:pPr>
                      <a:r>
                        <a:rPr lang="en-US" sz="1200" kern="0">
                          <a:effectLst/>
                          <a:latin typeface="+mn-ea"/>
                          <a:ea typeface="+mn-ea"/>
                        </a:rPr>
                        <a:t>2-3</a:t>
                      </a:r>
                      <a:endParaRPr lang="zh-CN" sz="1200" kern="100">
                        <a:effectLst/>
                        <a:latin typeface="+mn-ea"/>
                        <a:ea typeface="+mn-ea"/>
                        <a:cs typeface="Times New Roman"/>
                      </a:endParaRPr>
                    </a:p>
                  </a:txBody>
                  <a:tcPr marL="51437" marR="51437" marT="0" marB="0" anchor="ctr"/>
                </a:tc>
                <a:tc>
                  <a:txBody>
                    <a:bodyPr/>
                    <a:lstStyle/>
                    <a:p>
                      <a:pPr algn="ctr">
                        <a:spcAft>
                          <a:spcPts val="0"/>
                        </a:spcAft>
                      </a:pPr>
                      <a:r>
                        <a:rPr lang="en-US" sz="1200" kern="0">
                          <a:effectLst/>
                          <a:latin typeface="+mn-ea"/>
                          <a:ea typeface="+mn-ea"/>
                        </a:rPr>
                        <a:t>0.3527</a:t>
                      </a:r>
                      <a:endParaRPr lang="zh-CN" sz="1200" kern="100">
                        <a:effectLst/>
                        <a:latin typeface="+mn-ea"/>
                        <a:ea typeface="+mn-ea"/>
                        <a:cs typeface="Times New Roman"/>
                      </a:endParaRPr>
                    </a:p>
                  </a:txBody>
                  <a:tcPr marL="51437" marR="51437" marT="0" marB="0" anchor="ctr"/>
                </a:tc>
                <a:tc>
                  <a:txBody>
                    <a:bodyPr/>
                    <a:lstStyle/>
                    <a:p>
                      <a:pPr algn="ctr">
                        <a:spcAft>
                          <a:spcPts val="0"/>
                        </a:spcAft>
                      </a:pPr>
                      <a:r>
                        <a:rPr lang="en-US" sz="1200" kern="100">
                          <a:effectLst/>
                          <a:latin typeface="+mn-ea"/>
                          <a:ea typeface="+mn-ea"/>
                        </a:rPr>
                        <a:t>0.5770</a:t>
                      </a:r>
                      <a:endParaRPr lang="zh-CN" sz="1200" kern="100">
                        <a:effectLst/>
                        <a:latin typeface="+mn-ea"/>
                        <a:ea typeface="+mn-ea"/>
                        <a:cs typeface="Times New Roman"/>
                      </a:endParaRPr>
                    </a:p>
                  </a:txBody>
                  <a:tcPr marL="51437" marR="51437" marT="0" marB="0" anchor="ctr"/>
                </a:tc>
                <a:tc>
                  <a:txBody>
                    <a:bodyPr/>
                    <a:lstStyle/>
                    <a:p>
                      <a:pPr algn="ctr">
                        <a:spcAft>
                          <a:spcPts val="0"/>
                        </a:spcAft>
                      </a:pPr>
                      <a:r>
                        <a:rPr lang="en-US" sz="1200" b="1" kern="100" dirty="0">
                          <a:solidFill>
                            <a:srgbClr val="FF0000"/>
                          </a:solidFill>
                          <a:effectLst/>
                          <a:latin typeface="+mn-ea"/>
                          <a:ea typeface="+mn-ea"/>
                        </a:rPr>
                        <a:t>-0.2243</a:t>
                      </a:r>
                      <a:endParaRPr lang="zh-CN" sz="1200" b="1" kern="100" dirty="0">
                        <a:solidFill>
                          <a:srgbClr val="FF0000"/>
                        </a:solidFill>
                        <a:effectLst/>
                        <a:latin typeface="+mn-ea"/>
                        <a:ea typeface="+mn-ea"/>
                        <a:cs typeface="Times New Roman"/>
                      </a:endParaRPr>
                    </a:p>
                  </a:txBody>
                  <a:tcPr marL="51437" marR="51437" marT="0" marB="0" anchor="ctr"/>
                </a:tc>
                <a:extLst>
                  <a:ext uri="{0D108BD9-81ED-4DB2-BD59-A6C34878D82A}">
                    <a16:rowId xmlns:a16="http://schemas.microsoft.com/office/drawing/2014/main" val="10004"/>
                  </a:ext>
                </a:extLst>
              </a:tr>
              <a:tr h="182880">
                <a:tc>
                  <a:txBody>
                    <a:bodyPr/>
                    <a:lstStyle/>
                    <a:p>
                      <a:pPr algn="ctr">
                        <a:spcAft>
                          <a:spcPts val="0"/>
                        </a:spcAft>
                      </a:pPr>
                      <a:r>
                        <a:rPr lang="en-US" sz="1200" kern="0">
                          <a:effectLst/>
                          <a:latin typeface="+mn-ea"/>
                          <a:ea typeface="+mn-ea"/>
                        </a:rPr>
                        <a:t>2-4</a:t>
                      </a:r>
                      <a:endParaRPr lang="zh-CN" sz="1200" kern="100">
                        <a:effectLst/>
                        <a:latin typeface="+mn-ea"/>
                        <a:ea typeface="+mn-ea"/>
                        <a:cs typeface="Times New Roman"/>
                      </a:endParaRPr>
                    </a:p>
                  </a:txBody>
                  <a:tcPr marL="51437" marR="51437" marT="0" marB="0" anchor="ctr"/>
                </a:tc>
                <a:tc>
                  <a:txBody>
                    <a:bodyPr/>
                    <a:lstStyle/>
                    <a:p>
                      <a:pPr algn="ctr">
                        <a:spcAft>
                          <a:spcPts val="0"/>
                        </a:spcAft>
                      </a:pPr>
                      <a:r>
                        <a:rPr lang="en-US" sz="1200" kern="0">
                          <a:effectLst/>
                          <a:latin typeface="+mn-ea"/>
                          <a:ea typeface="+mn-ea"/>
                        </a:rPr>
                        <a:t>-0.9881</a:t>
                      </a:r>
                      <a:endParaRPr lang="zh-CN" sz="1200" kern="100">
                        <a:effectLst/>
                        <a:latin typeface="+mn-ea"/>
                        <a:ea typeface="+mn-ea"/>
                        <a:cs typeface="Times New Roman"/>
                      </a:endParaRPr>
                    </a:p>
                  </a:txBody>
                  <a:tcPr marL="51437" marR="51437" marT="0" marB="0" anchor="ctr"/>
                </a:tc>
                <a:tc>
                  <a:txBody>
                    <a:bodyPr/>
                    <a:lstStyle/>
                    <a:p>
                      <a:pPr algn="ctr">
                        <a:spcAft>
                          <a:spcPts val="0"/>
                        </a:spcAft>
                      </a:pPr>
                      <a:r>
                        <a:rPr lang="en-US" sz="1200" kern="100">
                          <a:effectLst/>
                          <a:latin typeface="+mn-ea"/>
                          <a:ea typeface="+mn-ea"/>
                        </a:rPr>
                        <a:t>-0.1970</a:t>
                      </a:r>
                      <a:endParaRPr lang="zh-CN" sz="1200" kern="100">
                        <a:effectLst/>
                        <a:latin typeface="+mn-ea"/>
                        <a:ea typeface="+mn-ea"/>
                        <a:cs typeface="Times New Roman"/>
                      </a:endParaRPr>
                    </a:p>
                  </a:txBody>
                  <a:tcPr marL="51437" marR="51437" marT="0" marB="0" anchor="ctr"/>
                </a:tc>
                <a:tc>
                  <a:txBody>
                    <a:bodyPr/>
                    <a:lstStyle/>
                    <a:p>
                      <a:pPr algn="ctr">
                        <a:spcAft>
                          <a:spcPts val="0"/>
                        </a:spcAft>
                      </a:pPr>
                      <a:r>
                        <a:rPr lang="en-US" sz="1200" b="1" kern="100" dirty="0">
                          <a:solidFill>
                            <a:srgbClr val="FF0000"/>
                          </a:solidFill>
                          <a:effectLst/>
                          <a:latin typeface="+mn-ea"/>
                          <a:ea typeface="+mn-ea"/>
                        </a:rPr>
                        <a:t>-0.7911</a:t>
                      </a:r>
                      <a:endParaRPr lang="zh-CN" sz="1200" b="1" kern="100" dirty="0">
                        <a:solidFill>
                          <a:srgbClr val="FF0000"/>
                        </a:solidFill>
                        <a:effectLst/>
                        <a:latin typeface="+mn-ea"/>
                        <a:ea typeface="+mn-ea"/>
                        <a:cs typeface="Times New Roman"/>
                      </a:endParaRPr>
                    </a:p>
                  </a:txBody>
                  <a:tcPr marL="51437" marR="51437" marT="0" marB="0" anchor="ctr"/>
                </a:tc>
                <a:extLst>
                  <a:ext uri="{0D108BD9-81ED-4DB2-BD59-A6C34878D82A}">
                    <a16:rowId xmlns:a16="http://schemas.microsoft.com/office/drawing/2014/main" val="10005"/>
                  </a:ext>
                </a:extLst>
              </a:tr>
              <a:tr h="182880">
                <a:tc>
                  <a:txBody>
                    <a:bodyPr/>
                    <a:lstStyle/>
                    <a:p>
                      <a:pPr algn="ctr">
                        <a:spcAft>
                          <a:spcPts val="0"/>
                        </a:spcAft>
                      </a:pPr>
                      <a:r>
                        <a:rPr lang="en-US" sz="1200" kern="0">
                          <a:effectLst/>
                          <a:latin typeface="+mn-ea"/>
                          <a:ea typeface="+mn-ea"/>
                        </a:rPr>
                        <a:t>3-4</a:t>
                      </a:r>
                      <a:endParaRPr lang="zh-CN" sz="1200" kern="100">
                        <a:effectLst/>
                        <a:latin typeface="+mn-ea"/>
                        <a:ea typeface="+mn-ea"/>
                        <a:cs typeface="Times New Roman"/>
                      </a:endParaRPr>
                    </a:p>
                  </a:txBody>
                  <a:tcPr marL="51437" marR="51437" marT="0" marB="0" anchor="ctr"/>
                </a:tc>
                <a:tc>
                  <a:txBody>
                    <a:bodyPr/>
                    <a:lstStyle/>
                    <a:p>
                      <a:pPr algn="ctr">
                        <a:spcAft>
                          <a:spcPts val="0"/>
                        </a:spcAft>
                      </a:pPr>
                      <a:r>
                        <a:rPr lang="en-US" sz="1200" kern="0" dirty="0">
                          <a:effectLst/>
                          <a:latin typeface="+mn-ea"/>
                          <a:ea typeface="+mn-ea"/>
                        </a:rPr>
                        <a:t>-1.3408</a:t>
                      </a:r>
                      <a:endParaRPr lang="zh-CN" sz="1200" kern="100" dirty="0">
                        <a:effectLst/>
                        <a:latin typeface="+mn-ea"/>
                        <a:ea typeface="+mn-ea"/>
                        <a:cs typeface="Times New Roman"/>
                      </a:endParaRPr>
                    </a:p>
                  </a:txBody>
                  <a:tcPr marL="51437" marR="51437" marT="0" marB="0" anchor="ctr"/>
                </a:tc>
                <a:tc>
                  <a:txBody>
                    <a:bodyPr/>
                    <a:lstStyle/>
                    <a:p>
                      <a:pPr algn="ctr">
                        <a:spcAft>
                          <a:spcPts val="0"/>
                        </a:spcAft>
                      </a:pPr>
                      <a:r>
                        <a:rPr lang="en-US" sz="1200" kern="0">
                          <a:effectLst/>
                          <a:latin typeface="+mn-ea"/>
                          <a:ea typeface="+mn-ea"/>
                        </a:rPr>
                        <a:t>-0.7740</a:t>
                      </a:r>
                      <a:endParaRPr lang="zh-CN" sz="1200" kern="100">
                        <a:effectLst/>
                        <a:latin typeface="+mn-ea"/>
                        <a:ea typeface="+mn-ea"/>
                        <a:cs typeface="Times New Roman"/>
                      </a:endParaRPr>
                    </a:p>
                  </a:txBody>
                  <a:tcPr marL="51437" marR="51437" marT="0" marB="0" anchor="ctr"/>
                </a:tc>
                <a:tc>
                  <a:txBody>
                    <a:bodyPr/>
                    <a:lstStyle/>
                    <a:p>
                      <a:pPr algn="ctr">
                        <a:spcAft>
                          <a:spcPts val="0"/>
                        </a:spcAft>
                      </a:pPr>
                      <a:r>
                        <a:rPr lang="en-US" sz="1200" b="1" kern="100" dirty="0">
                          <a:solidFill>
                            <a:srgbClr val="FF0000"/>
                          </a:solidFill>
                          <a:effectLst/>
                          <a:latin typeface="+mn-ea"/>
                          <a:ea typeface="+mn-ea"/>
                        </a:rPr>
                        <a:t>-0.5668</a:t>
                      </a:r>
                      <a:endParaRPr lang="zh-CN" sz="1200" b="1" kern="100" dirty="0">
                        <a:solidFill>
                          <a:srgbClr val="FF0000"/>
                        </a:solidFill>
                        <a:effectLst/>
                        <a:latin typeface="+mn-ea"/>
                        <a:ea typeface="+mn-ea"/>
                        <a:cs typeface="Times New Roman"/>
                      </a:endParaRPr>
                    </a:p>
                  </a:txBody>
                  <a:tcPr marL="51437" marR="51437" marT="0" marB="0" anchor="ctr"/>
                </a:tc>
                <a:extLst>
                  <a:ext uri="{0D108BD9-81ED-4DB2-BD59-A6C34878D82A}">
                    <a16:rowId xmlns:a16="http://schemas.microsoft.com/office/drawing/2014/main" val="10006"/>
                  </a:ext>
                </a:extLst>
              </a:tr>
            </a:tbl>
          </a:graphicData>
        </a:graphic>
      </p:graphicFrame>
      <p:sp>
        <p:nvSpPr>
          <p:cNvPr id="11" name="下箭头 10"/>
          <p:cNvSpPr/>
          <p:nvPr/>
        </p:nvSpPr>
        <p:spPr>
          <a:xfrm>
            <a:off x="5544100" y="3366631"/>
            <a:ext cx="270272" cy="594122"/>
          </a:xfrm>
          <a:prstGeom prst="downArrow">
            <a:avLst/>
          </a:prstGeom>
          <a:solidFill>
            <a:schemeClr val="accent4">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12" name="矩形 11"/>
          <p:cNvSpPr/>
          <p:nvPr/>
        </p:nvSpPr>
        <p:spPr>
          <a:xfrm>
            <a:off x="6046746" y="5597786"/>
            <a:ext cx="2462213" cy="507831"/>
          </a:xfrm>
          <a:prstGeom prst="rect">
            <a:avLst/>
          </a:prstGeom>
          <a:ln w="19050">
            <a:solidFill>
              <a:srgbClr val="FF0000"/>
            </a:solidFill>
          </a:ln>
        </p:spPr>
        <p:txBody>
          <a:bodyPr>
            <a:spAutoFit/>
          </a:bodyPr>
          <a:lstStyle/>
          <a:p>
            <a:pPr>
              <a:defRPr/>
            </a:pPr>
            <a:r>
              <a:rPr lang="en-US" altLang="zh-CN" sz="1350" b="1" dirty="0">
                <a:latin typeface="黑体" panose="02010609060101010101" pitchFamily="49" charset="-122"/>
                <a:ea typeface="黑体" panose="02010609060101010101" pitchFamily="49" charset="-122"/>
              </a:rPr>
              <a:t>Bias</a:t>
            </a:r>
            <a:r>
              <a:rPr lang="zh-CN" altLang="zh-CN" sz="1350" b="1" dirty="0">
                <a:latin typeface="黑体" panose="02010609060101010101" pitchFamily="49" charset="-122"/>
                <a:ea typeface="黑体" panose="02010609060101010101" pitchFamily="49" charset="-122"/>
              </a:rPr>
              <a:t>：</a:t>
            </a:r>
            <a:r>
              <a:rPr lang="en-US" altLang="zh-CN" sz="1350" b="1" dirty="0">
                <a:latin typeface="黑体" panose="02010609060101010101" pitchFamily="49" charset="-122"/>
                <a:ea typeface="黑体" panose="02010609060101010101" pitchFamily="49" charset="-122"/>
              </a:rPr>
              <a:t>-1.8306</a:t>
            </a:r>
            <a:r>
              <a:rPr lang="en" altLang="zh-CN" sz="1350" b="1" dirty="0">
                <a:latin typeface="黑体" panose="02010609060101010101" pitchFamily="49" charset="-122"/>
                <a:ea typeface="黑体" panose="02010609060101010101" pitchFamily="49" charset="-122"/>
              </a:rPr>
              <a:t>m</a:t>
            </a:r>
            <a:r>
              <a:rPr lang="zh-CN" altLang="zh-CN" sz="1350" b="1" dirty="0">
                <a:latin typeface="黑体" panose="02010609060101010101" pitchFamily="49" charset="-122"/>
                <a:ea typeface="黑体" panose="02010609060101010101" pitchFamily="49" charset="-122"/>
              </a:rPr>
              <a:t>，</a:t>
            </a:r>
            <a:endParaRPr lang="en-US" altLang="zh-CN" sz="1350" b="1" dirty="0">
              <a:latin typeface="黑体" panose="02010609060101010101" pitchFamily="49" charset="-122"/>
              <a:ea typeface="黑体" panose="02010609060101010101" pitchFamily="49" charset="-122"/>
            </a:endParaRPr>
          </a:p>
          <a:p>
            <a:pPr>
              <a:defRPr/>
            </a:pPr>
            <a:r>
              <a:rPr lang="en-US" altLang="zh-CN" sz="1350" b="1" dirty="0" err="1">
                <a:latin typeface="黑体" panose="02010609060101010101" pitchFamily="49" charset="-122"/>
                <a:ea typeface="黑体" panose="02010609060101010101" pitchFamily="49" charset="-122"/>
              </a:rPr>
              <a:t>Std</a:t>
            </a:r>
            <a:r>
              <a:rPr lang="zh-CN" altLang="zh-CN" sz="1350" b="1" dirty="0">
                <a:latin typeface="黑体" panose="02010609060101010101" pitchFamily="49" charset="-122"/>
                <a:ea typeface="黑体" panose="02010609060101010101" pitchFamily="49" charset="-122"/>
              </a:rPr>
              <a:t>：</a:t>
            </a:r>
            <a:r>
              <a:rPr lang="en-US" altLang="zh-CN" sz="1350" b="1" dirty="0">
                <a:latin typeface="黑体" panose="02010609060101010101" pitchFamily="49" charset="-122"/>
                <a:ea typeface="黑体" panose="02010609060101010101" pitchFamily="49" charset="-122"/>
              </a:rPr>
              <a:t>1.465</a:t>
            </a:r>
            <a:r>
              <a:rPr lang="en" altLang="zh-CN" sz="1350" b="1" dirty="0">
                <a:latin typeface="黑体" panose="02010609060101010101" pitchFamily="49" charset="-122"/>
                <a:ea typeface="黑体" panose="02010609060101010101" pitchFamily="49" charset="-122"/>
              </a:rPr>
              <a:t>m</a:t>
            </a:r>
            <a:endParaRPr lang="zh-CN" altLang="zh-CN" sz="1350" b="1" dirty="0">
              <a:latin typeface="黑体" panose="02010609060101010101" pitchFamily="49" charset="-122"/>
              <a:ea typeface="黑体" panose="02010609060101010101" pitchFamily="49" charset="-122"/>
            </a:endParaRPr>
          </a:p>
        </p:txBody>
      </p:sp>
      <p:sp>
        <p:nvSpPr>
          <p:cNvPr id="13" name="TextBox 12"/>
          <p:cNvSpPr txBox="1">
            <a:spLocks noChangeArrowheads="1"/>
          </p:cNvSpPr>
          <p:nvPr/>
        </p:nvSpPr>
        <p:spPr bwMode="auto">
          <a:xfrm>
            <a:off x="5126190" y="1043721"/>
            <a:ext cx="340624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1500" b="1" dirty="0">
                <a:solidFill>
                  <a:srgbClr val="FF0000"/>
                </a:solidFill>
              </a:rPr>
              <a:t>1st Experiment DEM result</a:t>
            </a:r>
            <a:endParaRPr lang="zh-CN" altLang="en-US" sz="1500" b="1" dirty="0">
              <a:solidFill>
                <a:srgbClr val="FF0000"/>
              </a:solidFill>
            </a:endParaRPr>
          </a:p>
        </p:txBody>
      </p:sp>
    </p:spTree>
    <p:extLst>
      <p:ext uri="{BB962C8B-B14F-4D97-AF65-F5344CB8AC3E}">
        <p14:creationId xmlns:p14="http://schemas.microsoft.com/office/powerpoint/2010/main" val="338688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0143"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5"/>
          <p:cNvSpPr txBox="1">
            <a:spLocks noChangeArrowheads="1"/>
          </p:cNvSpPr>
          <p:nvPr/>
        </p:nvSpPr>
        <p:spPr bwMode="auto">
          <a:xfrm>
            <a:off x="1374220" y="4237673"/>
            <a:ext cx="3509963" cy="646331"/>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b="1" dirty="0">
                <a:solidFill>
                  <a:srgbClr val="FF0000"/>
                </a:solidFill>
                <a:latin typeface="黑体" panose="02010609060101010101" pitchFamily="49" charset="-122"/>
                <a:ea typeface="黑体" panose="02010609060101010101" pitchFamily="49" charset="-122"/>
              </a:rPr>
              <a:t>2</a:t>
            </a:r>
            <a:r>
              <a:rPr lang="en-US" altLang="zh-CN" b="1" baseline="30000" dirty="0">
                <a:solidFill>
                  <a:srgbClr val="FF0000"/>
                </a:solidFill>
                <a:latin typeface="黑体" panose="02010609060101010101" pitchFamily="49" charset="-122"/>
                <a:ea typeface="黑体" panose="02010609060101010101" pitchFamily="49" charset="-122"/>
              </a:rPr>
              <a:t>nd</a:t>
            </a:r>
            <a:r>
              <a:rPr lang="en-US" altLang="zh-CN" b="1" dirty="0">
                <a:solidFill>
                  <a:srgbClr val="FF0000"/>
                </a:solidFill>
                <a:latin typeface="黑体" panose="02010609060101010101" pitchFamily="49" charset="-122"/>
                <a:ea typeface="黑体" panose="02010609060101010101" pitchFamily="49" charset="-122"/>
              </a:rPr>
              <a:t> Experiment reflector distribution </a:t>
            </a:r>
            <a:endParaRPr lang="zh-CN" altLang="en-US" b="1" dirty="0">
              <a:solidFill>
                <a:srgbClr val="FF000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784357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p:cNvPicPr>
            <a:picLocks noChangeAspect="1"/>
          </p:cNvPicPr>
          <p:nvPr/>
        </p:nvPicPr>
        <p:blipFill>
          <a:blip r:embed="rId2">
            <a:extLst>
              <a:ext uri="{28A0092B-C50C-407E-A947-70E740481C1C}">
                <a14:useLocalDpi xmlns:a14="http://schemas.microsoft.com/office/drawing/2010/main" val="0"/>
              </a:ext>
            </a:extLst>
          </a:blip>
          <a:srcRect t="6763" r="8624" b="9181"/>
          <a:stretch>
            <a:fillRect/>
          </a:stretch>
        </p:blipFill>
        <p:spPr bwMode="auto">
          <a:xfrm>
            <a:off x="1277065" y="991315"/>
            <a:ext cx="3132534" cy="2160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7065" y="3351134"/>
            <a:ext cx="3132534" cy="234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63190" y="1002031"/>
            <a:ext cx="3523059" cy="4698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1"/>
          <p:cNvSpPr txBox="1">
            <a:spLocks noChangeArrowheads="1"/>
          </p:cNvSpPr>
          <p:nvPr/>
        </p:nvSpPr>
        <p:spPr bwMode="auto">
          <a:xfrm>
            <a:off x="2133124" y="4592955"/>
            <a:ext cx="180856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350" b="1">
                <a:solidFill>
                  <a:srgbClr val="FFFF00"/>
                </a:solidFill>
                <a:latin typeface="黑体" panose="02010609060101010101" pitchFamily="49" charset="-122"/>
                <a:ea typeface="黑体" panose="02010609060101010101" pitchFamily="49" charset="-122"/>
              </a:rPr>
              <a:t>挖坑固定</a:t>
            </a:r>
          </a:p>
        </p:txBody>
      </p:sp>
      <p:sp>
        <p:nvSpPr>
          <p:cNvPr id="8" name="文本框 7"/>
          <p:cNvSpPr txBox="1">
            <a:spLocks noChangeArrowheads="1"/>
          </p:cNvSpPr>
          <p:nvPr/>
        </p:nvSpPr>
        <p:spPr bwMode="auto">
          <a:xfrm>
            <a:off x="2915365" y="2703433"/>
            <a:ext cx="91797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350" b="1">
                <a:solidFill>
                  <a:srgbClr val="FFFF00"/>
                </a:solidFill>
                <a:latin typeface="黑体" panose="02010609060101010101" pitchFamily="49" charset="-122"/>
                <a:ea typeface="黑体" panose="02010609060101010101" pitchFamily="49" charset="-122"/>
              </a:rPr>
              <a:t>钢钎固定</a:t>
            </a:r>
          </a:p>
        </p:txBody>
      </p:sp>
      <p:sp>
        <p:nvSpPr>
          <p:cNvPr id="9" name="文本框 8"/>
          <p:cNvSpPr txBox="1">
            <a:spLocks noChangeArrowheads="1"/>
          </p:cNvSpPr>
          <p:nvPr/>
        </p:nvSpPr>
        <p:spPr bwMode="auto">
          <a:xfrm>
            <a:off x="5724049" y="4592955"/>
            <a:ext cx="180856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350" b="1">
                <a:solidFill>
                  <a:srgbClr val="FFFF00"/>
                </a:solidFill>
                <a:latin typeface="黑体" panose="02010609060101010101" pitchFamily="49" charset="-122"/>
                <a:ea typeface="黑体" panose="02010609060101010101" pitchFamily="49" charset="-122"/>
              </a:rPr>
              <a:t>底座固定</a:t>
            </a:r>
          </a:p>
        </p:txBody>
      </p:sp>
    </p:spTree>
    <p:extLst>
      <p:ext uri="{BB962C8B-B14F-4D97-AF65-F5344CB8AC3E}">
        <p14:creationId xmlns:p14="http://schemas.microsoft.com/office/powerpoint/2010/main" val="4111227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AutoShape 4"/>
          <p:cNvSpPr>
            <a:spLocks noChangeArrowheads="1"/>
          </p:cNvSpPr>
          <p:nvPr/>
        </p:nvSpPr>
        <p:spPr bwMode="gray">
          <a:xfrm>
            <a:off x="281520" y="2698878"/>
            <a:ext cx="4002448" cy="1584176"/>
          </a:xfrm>
          <a:prstGeom prst="roundRect">
            <a:avLst>
              <a:gd name="adj" fmla="val 8856"/>
            </a:avLst>
          </a:prstGeom>
          <a:gradFill rotWithShape="1">
            <a:gsLst>
              <a:gs pos="0">
                <a:srgbClr val="FFFFFF"/>
              </a:gs>
              <a:gs pos="100000">
                <a:srgbClr val="FFFFFF"/>
              </a:gs>
            </a:gsLst>
            <a:lin ang="2700000" scaled="1"/>
          </a:gradFill>
          <a:ln w="38100">
            <a:solidFill>
              <a:srgbClr val="969696"/>
            </a:solidFill>
            <a:round/>
            <a:headEnd/>
            <a:tailEnd/>
          </a:ln>
          <a:effectLst/>
        </p:spPr>
        <p:txBody>
          <a:bodyPr wrap="none" anchor="ctr"/>
          <a:lstStyle/>
          <a:p>
            <a:pPr algn="ctr"/>
            <a:endParaRPr lang="zh-CN" altLang="en-US" sz="1400">
              <a:solidFill>
                <a:schemeClr val="accent5"/>
              </a:solidFill>
            </a:endParaRPr>
          </a:p>
        </p:txBody>
      </p:sp>
      <p:sp>
        <p:nvSpPr>
          <p:cNvPr id="77854" name="Text Box 30"/>
          <p:cNvSpPr txBox="1">
            <a:spLocks noChangeArrowheads="1"/>
          </p:cNvSpPr>
          <p:nvPr/>
        </p:nvSpPr>
        <p:spPr bwMode="auto">
          <a:xfrm>
            <a:off x="309044" y="2753633"/>
            <a:ext cx="3902915" cy="1323439"/>
          </a:xfrm>
          <a:prstGeom prst="rect">
            <a:avLst/>
          </a:prstGeom>
          <a:noFill/>
          <a:ln w="9525">
            <a:noFill/>
            <a:miter lim="800000"/>
            <a:headEnd/>
            <a:tailEnd/>
          </a:ln>
          <a:effectLst/>
        </p:spPr>
        <p:txBody>
          <a:bodyPr wrap="square">
            <a:spAutoFit/>
          </a:bodyPr>
          <a:lstStyle/>
          <a:p>
            <a:r>
              <a:rPr lang="en-US" altLang="zh-CN" sz="2000" b="1" dirty="0">
                <a:solidFill>
                  <a:schemeClr val="accent5"/>
                </a:solidFill>
                <a:latin typeface="微软雅黑" pitchFamily="34" charset="-122"/>
                <a:ea typeface="微软雅黑" pitchFamily="34" charset="-122"/>
              </a:rPr>
              <a:t>Planning, Development, Management &amp; Operation </a:t>
            </a:r>
          </a:p>
          <a:p>
            <a:r>
              <a:rPr lang="en-US" altLang="zh-CN" sz="2000" b="1" dirty="0">
                <a:solidFill>
                  <a:schemeClr val="accent5"/>
                </a:solidFill>
                <a:latin typeface="微软雅黑" pitchFamily="34" charset="-122"/>
                <a:ea typeface="微软雅黑" pitchFamily="34" charset="-122"/>
              </a:rPr>
              <a:t>of Space Science Missions</a:t>
            </a:r>
          </a:p>
          <a:p>
            <a:r>
              <a:rPr lang="en-US" altLang="zh-CN" sz="2000" b="1" dirty="0">
                <a:solidFill>
                  <a:schemeClr val="accent5"/>
                </a:solidFill>
                <a:latin typeface="微软雅黑" pitchFamily="34" charset="-122"/>
                <a:ea typeface="微软雅黑" pitchFamily="34" charset="-122"/>
              </a:rPr>
              <a:t>(2011~) </a:t>
            </a:r>
          </a:p>
        </p:txBody>
      </p:sp>
      <p:sp>
        <p:nvSpPr>
          <p:cNvPr id="20" name="矩形 19"/>
          <p:cNvSpPr/>
          <p:nvPr/>
        </p:nvSpPr>
        <p:spPr>
          <a:xfrm>
            <a:off x="285720" y="692696"/>
            <a:ext cx="2509020" cy="646331"/>
          </a:xfrm>
          <a:prstGeom prst="rect">
            <a:avLst/>
          </a:prstGeom>
        </p:spPr>
        <p:txBody>
          <a:bodyPr wrap="none">
            <a:spAutoFit/>
          </a:bodyPr>
          <a:lstStyle/>
          <a:p>
            <a:r>
              <a:rPr lang="en-US" altLang="zh-CN" sz="3600" b="1" dirty="0">
                <a:solidFill>
                  <a:schemeClr val="accent5"/>
                </a:solidFill>
                <a:latin typeface="微软雅黑" pitchFamily="34" charset="-122"/>
                <a:ea typeface="微软雅黑" pitchFamily="34" charset="-122"/>
              </a:rPr>
              <a:t>NSSC,CAS</a:t>
            </a:r>
            <a:endParaRPr lang="zh-CN" altLang="en-US" sz="3600" b="1" dirty="0">
              <a:solidFill>
                <a:schemeClr val="accent5"/>
              </a:solidFill>
              <a:latin typeface="微软雅黑" pitchFamily="34" charset="-122"/>
              <a:ea typeface="微软雅黑" pitchFamily="34" charset="-122"/>
            </a:endParaRPr>
          </a:p>
        </p:txBody>
      </p:sp>
      <p:sp>
        <p:nvSpPr>
          <p:cNvPr id="2" name="矩形 1"/>
          <p:cNvSpPr/>
          <p:nvPr/>
        </p:nvSpPr>
        <p:spPr>
          <a:xfrm>
            <a:off x="281520" y="1440224"/>
            <a:ext cx="8762834" cy="830997"/>
          </a:xfrm>
          <a:prstGeom prst="rect">
            <a:avLst/>
          </a:prstGeom>
        </p:spPr>
        <p:txBody>
          <a:bodyPr wrap="square">
            <a:spAutoFit/>
          </a:bodyPr>
          <a:lstStyle/>
          <a:p>
            <a:r>
              <a:rPr lang="en-US" altLang="zh-CN" sz="2400" b="1" dirty="0">
                <a:solidFill>
                  <a:schemeClr val="accent5"/>
                </a:solidFill>
                <a:latin typeface="微软雅黑" pitchFamily="34" charset="-122"/>
                <a:ea typeface="微软雅黑" pitchFamily="34" charset="-122"/>
              </a:rPr>
              <a:t>National Space </a:t>
            </a:r>
            <a:r>
              <a:rPr lang="en-US" altLang="zh-CN" sz="2400" b="1">
                <a:solidFill>
                  <a:schemeClr val="accent5"/>
                </a:solidFill>
                <a:latin typeface="微软雅黑" pitchFamily="34" charset="-122"/>
                <a:ea typeface="微软雅黑" pitchFamily="34" charset="-122"/>
              </a:rPr>
              <a:t>Science Center</a:t>
            </a:r>
            <a:endParaRPr lang="en-US" altLang="zh-CN" sz="2400" b="1" dirty="0">
              <a:solidFill>
                <a:schemeClr val="accent5"/>
              </a:solidFill>
              <a:latin typeface="微软雅黑" pitchFamily="34" charset="-122"/>
              <a:ea typeface="微软雅黑" pitchFamily="34" charset="-122"/>
            </a:endParaRPr>
          </a:p>
          <a:p>
            <a:r>
              <a:rPr lang="en-US" altLang="zh-CN" sz="2400" b="1" dirty="0">
                <a:solidFill>
                  <a:schemeClr val="accent5"/>
                </a:solidFill>
                <a:latin typeface="微软雅黑" pitchFamily="34" charset="-122"/>
                <a:ea typeface="微软雅黑" pitchFamily="34" charset="-122"/>
              </a:rPr>
              <a:t>Chinese Academy of Sciences</a:t>
            </a:r>
          </a:p>
        </p:txBody>
      </p:sp>
      <p:sp>
        <p:nvSpPr>
          <p:cNvPr id="12" name="AutoShape 4"/>
          <p:cNvSpPr>
            <a:spLocks noChangeArrowheads="1"/>
          </p:cNvSpPr>
          <p:nvPr/>
        </p:nvSpPr>
        <p:spPr bwMode="gray">
          <a:xfrm>
            <a:off x="273662" y="4588257"/>
            <a:ext cx="4010306" cy="1577047"/>
          </a:xfrm>
          <a:prstGeom prst="roundRect">
            <a:avLst>
              <a:gd name="adj" fmla="val 8856"/>
            </a:avLst>
          </a:prstGeom>
          <a:gradFill rotWithShape="1">
            <a:gsLst>
              <a:gs pos="0">
                <a:srgbClr val="FFFFFF"/>
              </a:gs>
              <a:gs pos="100000">
                <a:srgbClr val="FFFFFF"/>
              </a:gs>
            </a:gsLst>
            <a:lin ang="2700000" scaled="1"/>
          </a:gradFill>
          <a:ln w="38100">
            <a:solidFill>
              <a:srgbClr val="969696"/>
            </a:solidFill>
            <a:round/>
            <a:headEnd/>
            <a:tailEnd/>
          </a:ln>
          <a:effectLst/>
        </p:spPr>
        <p:txBody>
          <a:bodyPr wrap="none" anchor="ctr"/>
          <a:lstStyle/>
          <a:p>
            <a:pPr algn="ctr"/>
            <a:endParaRPr lang="zh-CN" altLang="en-US"/>
          </a:p>
        </p:txBody>
      </p:sp>
      <p:sp>
        <p:nvSpPr>
          <p:cNvPr id="13" name="Text Box 30"/>
          <p:cNvSpPr txBox="1">
            <a:spLocks noChangeArrowheads="1"/>
          </p:cNvSpPr>
          <p:nvPr/>
        </p:nvSpPr>
        <p:spPr bwMode="auto">
          <a:xfrm>
            <a:off x="395562" y="4689454"/>
            <a:ext cx="3888406" cy="1015663"/>
          </a:xfrm>
          <a:prstGeom prst="rect">
            <a:avLst/>
          </a:prstGeom>
          <a:noFill/>
          <a:ln w="9525">
            <a:noFill/>
            <a:miter lim="800000"/>
            <a:headEnd/>
            <a:tailEnd/>
          </a:ln>
          <a:effectLst/>
        </p:spPr>
        <p:txBody>
          <a:bodyPr wrap="square">
            <a:spAutoFit/>
          </a:bodyPr>
          <a:lstStyle/>
          <a:p>
            <a:r>
              <a:rPr lang="en-US" altLang="zh-CN" sz="2000" b="1" dirty="0">
                <a:solidFill>
                  <a:schemeClr val="accent5"/>
                </a:solidFill>
                <a:latin typeface="微软雅黑" pitchFamily="34" charset="-122"/>
                <a:ea typeface="微软雅黑" pitchFamily="34" charset="-122"/>
              </a:rPr>
              <a:t>Research &amp; Development of </a:t>
            </a:r>
            <a:endParaRPr lang="zh-CN" altLang="en-US" sz="2000" b="1" dirty="0">
              <a:solidFill>
                <a:schemeClr val="accent5"/>
              </a:solidFill>
              <a:latin typeface="微软雅黑" pitchFamily="34" charset="-122"/>
              <a:ea typeface="微软雅黑" pitchFamily="34" charset="-122"/>
            </a:endParaRPr>
          </a:p>
          <a:p>
            <a:r>
              <a:rPr lang="en-US" altLang="zh-CN" sz="2000" b="1" dirty="0">
                <a:solidFill>
                  <a:schemeClr val="accent5"/>
                </a:solidFill>
                <a:latin typeface="微软雅黑" pitchFamily="34" charset="-122"/>
                <a:ea typeface="微软雅黑" pitchFamily="34" charset="-122"/>
              </a:rPr>
              <a:t>Space Science and Frontier Technology</a:t>
            </a:r>
            <a:r>
              <a:rPr lang="zh-CN" altLang="en-US" sz="2000" b="1" dirty="0">
                <a:solidFill>
                  <a:schemeClr val="accent5"/>
                </a:solidFill>
                <a:latin typeface="微软雅黑" pitchFamily="34" charset="-122"/>
                <a:ea typeface="微软雅黑" pitchFamily="34" charset="-122"/>
              </a:rPr>
              <a:t>（</a:t>
            </a:r>
            <a:r>
              <a:rPr lang="en-US" altLang="zh-CN" sz="2000" b="1" dirty="0">
                <a:solidFill>
                  <a:schemeClr val="accent5"/>
                </a:solidFill>
                <a:latin typeface="微软雅黑" pitchFamily="34" charset="-122"/>
                <a:ea typeface="微软雅黑" pitchFamily="34" charset="-122"/>
              </a:rPr>
              <a:t>1958~)</a:t>
            </a:r>
          </a:p>
        </p:txBody>
      </p:sp>
      <p:pic>
        <p:nvPicPr>
          <p:cNvPr id="15" name="Picture 2" descr="http://www.nssc.ac.cn/hryq/yqfg/201206/W020120606351630163090.jpg"/>
          <p:cNvPicPr>
            <a:picLocks noChangeAspect="1" noChangeArrowheads="1"/>
          </p:cNvPicPr>
          <p:nvPr/>
        </p:nvPicPr>
        <p:blipFill>
          <a:blip r:embed="rId2" cstate="print"/>
          <a:srcRect/>
          <a:stretch>
            <a:fillRect/>
          </a:stretch>
        </p:blipFill>
        <p:spPr bwMode="auto">
          <a:xfrm>
            <a:off x="6516216" y="2698878"/>
            <a:ext cx="1944216" cy="1264774"/>
          </a:xfrm>
          <a:prstGeom prst="rect">
            <a:avLst/>
          </a:prstGeom>
          <a:ln>
            <a:noFill/>
          </a:ln>
          <a:effectLst>
            <a:softEdge rad="112500"/>
          </a:effectLst>
        </p:spPr>
      </p:pic>
      <p:pic>
        <p:nvPicPr>
          <p:cNvPr id="16" name="image40.jpeg" descr="http://www.nssc.cas.cn/gkjj/zxfm/200909/W020111213578171127545.jpg"/>
          <p:cNvPicPr/>
          <p:nvPr/>
        </p:nvPicPr>
        <p:blipFill>
          <a:blip r:embed="rId3" cstate="print">
            <a:extLst/>
          </a:blip>
          <a:stretch>
            <a:fillRect/>
          </a:stretch>
        </p:blipFill>
        <p:spPr>
          <a:xfrm>
            <a:off x="4572000" y="2753632"/>
            <a:ext cx="1944216" cy="1210019"/>
          </a:xfrm>
          <a:prstGeom prst="rect">
            <a:avLst/>
          </a:prstGeom>
          <a:ln>
            <a:noFill/>
          </a:ln>
          <a:effectLst>
            <a:softEdge rad="112500"/>
          </a:effectLst>
        </p:spPr>
      </p:pic>
      <p:pic>
        <p:nvPicPr>
          <p:cNvPr id="10" name="Picture 2" descr="http://a2.att.hudong.com/60/76/013000000981681319547669944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588256"/>
            <a:ext cx="2034031" cy="1361024"/>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东方红卫星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216" y="4558335"/>
            <a:ext cx="1941640" cy="139094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21274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05656" y="857250"/>
            <a:ext cx="1820228" cy="2426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30884" y="847539"/>
            <a:ext cx="3248501" cy="2436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6"/>
          <p:cNvPicPr>
            <a:picLocks noChangeAspect="1"/>
          </p:cNvPicPr>
          <p:nvPr/>
        </p:nvPicPr>
        <p:blipFill>
          <a:blip r:embed="rId4">
            <a:extLst>
              <a:ext uri="{28A0092B-C50C-407E-A947-70E740481C1C}">
                <a14:useLocalDpi xmlns:a14="http://schemas.microsoft.com/office/drawing/2010/main" val="0"/>
              </a:ext>
            </a:extLst>
          </a:blip>
          <a:srcRect t="1257" r="21819" b="-2"/>
          <a:stretch>
            <a:fillRect/>
          </a:stretch>
        </p:blipFill>
        <p:spPr bwMode="auto">
          <a:xfrm>
            <a:off x="4537472" y="3270358"/>
            <a:ext cx="3841913" cy="2730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8686" y="3270359"/>
            <a:ext cx="3623786" cy="2718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p:cNvSpPr txBox="1"/>
          <p:nvPr/>
        </p:nvSpPr>
        <p:spPr>
          <a:xfrm>
            <a:off x="994411" y="1508760"/>
            <a:ext cx="1978226" cy="858377"/>
          </a:xfrm>
          <a:prstGeom prst="rect">
            <a:avLst/>
          </a:prstGeom>
          <a:noFill/>
          <a:ln>
            <a:solidFill>
              <a:schemeClr val="accent6">
                <a:lumMod val="50000"/>
              </a:schemeClr>
            </a:solidFill>
          </a:ln>
        </p:spPr>
        <p:txBody>
          <a:bodyPr wrap="square">
            <a:spAutoFit/>
          </a:bodyPr>
          <a:lstStyle/>
          <a:p>
            <a:pPr>
              <a:lnSpc>
                <a:spcPct val="150000"/>
              </a:lnSpc>
              <a:defRPr/>
            </a:pPr>
            <a:r>
              <a:rPr lang="en-US" altLang="zh-CN" dirty="0">
                <a:latin typeface="黑体" panose="02010609060101010101" pitchFamily="49" charset="-122"/>
                <a:ea typeface="黑体" panose="02010609060101010101" pitchFamily="49" charset="-122"/>
              </a:rPr>
              <a:t>Phase Center </a:t>
            </a:r>
            <a:r>
              <a:rPr lang="en-US" altLang="zh-CN" dirty="0" err="1">
                <a:latin typeface="黑体" panose="02010609060101010101" pitchFamily="49" charset="-122"/>
                <a:ea typeface="黑体" panose="02010609060101010101" pitchFamily="49" charset="-122"/>
              </a:rPr>
              <a:t>determiantion</a:t>
            </a:r>
            <a:endParaRPr lang="zh-CN" altLang="en-US" dirty="0">
              <a:latin typeface="黑体" panose="02010609060101010101" pitchFamily="49" charset="-122"/>
              <a:ea typeface="黑体" panose="02010609060101010101" pitchFamily="49" charset="-122"/>
            </a:endParaRPr>
          </a:p>
        </p:txBody>
      </p:sp>
      <p:cxnSp>
        <p:nvCxnSpPr>
          <p:cNvPr id="10" name="直接箭头连接符 9"/>
          <p:cNvCxnSpPr>
            <a:stCxn id="8" idx="2"/>
          </p:cNvCxnSpPr>
          <p:nvPr/>
        </p:nvCxnSpPr>
        <p:spPr>
          <a:xfrm flipH="1">
            <a:off x="1980248" y="2367137"/>
            <a:ext cx="3276" cy="903222"/>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a:stCxn id="8" idx="3"/>
          </p:cNvCxnSpPr>
          <p:nvPr/>
        </p:nvCxnSpPr>
        <p:spPr>
          <a:xfrm>
            <a:off x="2972637" y="1937949"/>
            <a:ext cx="328019" cy="34075"/>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9179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p:cNvPicPr>
            <a:picLocks noChangeAspect="1" noChangeArrowheads="1"/>
          </p:cNvPicPr>
          <p:nvPr/>
        </p:nvPicPr>
        <p:blipFill>
          <a:blip r:embed="rId2">
            <a:extLst>
              <a:ext uri="{28A0092B-C50C-407E-A947-70E740481C1C}">
                <a14:useLocalDpi xmlns:a14="http://schemas.microsoft.com/office/drawing/2010/main" val="0"/>
              </a:ext>
            </a:extLst>
          </a:blip>
          <a:srcRect l="56888" t="18146" r="16924" b="30844"/>
          <a:stretch>
            <a:fillRect/>
          </a:stretch>
        </p:blipFill>
        <p:spPr bwMode="auto">
          <a:xfrm>
            <a:off x="5692140" y="2669602"/>
            <a:ext cx="3343276" cy="3331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noChangeArrowheads="1"/>
          </p:cNvPicPr>
          <p:nvPr/>
        </p:nvPicPr>
        <p:blipFill>
          <a:blip r:embed="rId3">
            <a:extLst>
              <a:ext uri="{28A0092B-C50C-407E-A947-70E740481C1C}">
                <a14:useLocalDpi xmlns:a14="http://schemas.microsoft.com/office/drawing/2010/main" val="0"/>
              </a:ext>
            </a:extLst>
          </a:blip>
          <a:srcRect l="41406" t="20634" r="2562" b="16574"/>
          <a:stretch>
            <a:fillRect/>
          </a:stretch>
        </p:blipFill>
        <p:spPr bwMode="auto">
          <a:xfrm>
            <a:off x="0" y="857250"/>
            <a:ext cx="5762417" cy="4192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p:cNvSpPr txBox="1"/>
          <p:nvPr/>
        </p:nvSpPr>
        <p:spPr>
          <a:xfrm>
            <a:off x="696039" y="5049680"/>
            <a:ext cx="4558903" cy="369332"/>
          </a:xfrm>
          <a:prstGeom prst="rect">
            <a:avLst/>
          </a:prstGeom>
          <a:solidFill>
            <a:srgbClr val="FFFF99"/>
          </a:solidFill>
          <a:ln>
            <a:solidFill>
              <a:schemeClr val="accent1">
                <a:lumMod val="75000"/>
              </a:schemeClr>
            </a:solidFill>
          </a:ln>
        </p:spPr>
        <p:txBody>
          <a:bodyPr wrap="square">
            <a:spAutoFit/>
          </a:bodyPr>
          <a:lstStyle/>
          <a:p>
            <a:pPr algn="ctr">
              <a:defRPr/>
            </a:pPr>
            <a:r>
              <a:rPr lang="en-US" altLang="zh-CN" b="1" dirty="0">
                <a:solidFill>
                  <a:srgbClr val="FF0000"/>
                </a:solidFill>
              </a:rPr>
              <a:t>2</a:t>
            </a:r>
            <a:r>
              <a:rPr lang="en-US" altLang="zh-CN" b="1" baseline="30000" dirty="0">
                <a:solidFill>
                  <a:srgbClr val="FF0000"/>
                </a:solidFill>
              </a:rPr>
              <a:t>nd</a:t>
            </a:r>
            <a:r>
              <a:rPr lang="en-US" altLang="zh-CN" b="1" dirty="0">
                <a:solidFill>
                  <a:srgbClr val="FF0000"/>
                </a:solidFill>
              </a:rPr>
              <a:t> Experiment Imaging of </a:t>
            </a:r>
            <a:r>
              <a:rPr lang="en-US" altLang="zh-CN" b="1" dirty="0" err="1">
                <a:solidFill>
                  <a:srgbClr val="FF0000"/>
                </a:solidFill>
              </a:rPr>
              <a:t>relfectors</a:t>
            </a:r>
            <a:endParaRPr lang="zh-CN" altLang="en-US" b="1" dirty="0">
              <a:solidFill>
                <a:srgbClr val="FF0000"/>
              </a:solidFill>
            </a:endParaRPr>
          </a:p>
        </p:txBody>
      </p:sp>
    </p:spTree>
    <p:extLst>
      <p:ext uri="{BB962C8B-B14F-4D97-AF65-F5344CB8AC3E}">
        <p14:creationId xmlns:p14="http://schemas.microsoft.com/office/powerpoint/2010/main" val="401322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1799306264"/>
              </p:ext>
            </p:extLst>
          </p:nvPr>
        </p:nvGraphicFramePr>
        <p:xfrm>
          <a:off x="771526" y="1044178"/>
          <a:ext cx="7732394" cy="3726664"/>
        </p:xfrm>
        <a:graphic>
          <a:graphicData uri="http://schemas.openxmlformats.org/drawingml/2006/table">
            <a:tbl>
              <a:tblPr firstRow="1" firstCol="1" bandRow="1">
                <a:tableStyleId>{5C22544A-7EE6-4342-B048-85BDC9FD1C3A}</a:tableStyleId>
              </a:tblPr>
              <a:tblGrid>
                <a:gridCol w="1204226">
                  <a:extLst>
                    <a:ext uri="{9D8B030D-6E8A-4147-A177-3AD203B41FA5}">
                      <a16:colId xmlns:a16="http://schemas.microsoft.com/office/drawing/2014/main" val="20000"/>
                    </a:ext>
                  </a:extLst>
                </a:gridCol>
                <a:gridCol w="1621192">
                  <a:extLst>
                    <a:ext uri="{9D8B030D-6E8A-4147-A177-3AD203B41FA5}">
                      <a16:colId xmlns:a16="http://schemas.microsoft.com/office/drawing/2014/main" val="20001"/>
                    </a:ext>
                  </a:extLst>
                </a:gridCol>
                <a:gridCol w="1821752">
                  <a:extLst>
                    <a:ext uri="{9D8B030D-6E8A-4147-A177-3AD203B41FA5}">
                      <a16:colId xmlns:a16="http://schemas.microsoft.com/office/drawing/2014/main" val="20002"/>
                    </a:ext>
                  </a:extLst>
                </a:gridCol>
                <a:gridCol w="1260380">
                  <a:extLst>
                    <a:ext uri="{9D8B030D-6E8A-4147-A177-3AD203B41FA5}">
                      <a16:colId xmlns:a16="http://schemas.microsoft.com/office/drawing/2014/main" val="20003"/>
                    </a:ext>
                  </a:extLst>
                </a:gridCol>
                <a:gridCol w="1824844">
                  <a:extLst>
                    <a:ext uri="{9D8B030D-6E8A-4147-A177-3AD203B41FA5}">
                      <a16:colId xmlns:a16="http://schemas.microsoft.com/office/drawing/2014/main" val="20004"/>
                    </a:ext>
                  </a:extLst>
                </a:gridCol>
              </a:tblGrid>
              <a:tr h="485976">
                <a:tc>
                  <a:txBody>
                    <a:bodyPr/>
                    <a:lstStyle/>
                    <a:p>
                      <a:pPr indent="355600" algn="l">
                        <a:lnSpc>
                          <a:spcPct val="100000"/>
                        </a:lnSpc>
                        <a:spcAft>
                          <a:spcPts val="0"/>
                        </a:spcAft>
                      </a:pPr>
                      <a:endParaRPr lang="zh-CN" sz="1400" kern="100" dirty="0">
                        <a:solidFill>
                          <a:schemeClr val="dk1"/>
                        </a:solidFill>
                        <a:effectLst/>
                        <a:latin typeface="+mn-ea"/>
                        <a:ea typeface="+mn-ea"/>
                        <a:cs typeface="+mn-cs"/>
                      </a:endParaRPr>
                    </a:p>
                  </a:txBody>
                  <a:tcPr marL="51443" marR="51443" marT="0" marB="0"/>
                </a:tc>
                <a:tc>
                  <a:txBody>
                    <a:bodyPr/>
                    <a:lstStyle/>
                    <a:p>
                      <a:pPr algn="l">
                        <a:lnSpc>
                          <a:spcPct val="100000"/>
                        </a:lnSpc>
                        <a:spcAft>
                          <a:spcPts val="0"/>
                        </a:spcAft>
                      </a:pPr>
                      <a:r>
                        <a:rPr lang="en-US" altLang="zh-CN" sz="1400" kern="100" dirty="0" err="1">
                          <a:effectLst/>
                          <a:latin typeface="+mn-ea"/>
                          <a:ea typeface="+mn-ea"/>
                        </a:rPr>
                        <a:t>InRA</a:t>
                      </a:r>
                      <a:r>
                        <a:rPr lang="zh-CN" sz="1400" kern="100" dirty="0">
                          <a:effectLst/>
                          <a:latin typeface="+mn-ea"/>
                          <a:ea typeface="+mn-ea"/>
                        </a:rPr>
                        <a:t>（</a:t>
                      </a:r>
                      <a:r>
                        <a:rPr lang="en" altLang="zh-CN" sz="1400" kern="100" dirty="0">
                          <a:effectLst/>
                          <a:latin typeface="+mn-ea"/>
                          <a:ea typeface="+mn-ea"/>
                        </a:rPr>
                        <a:t>m</a:t>
                      </a:r>
                      <a:r>
                        <a:rPr lang="zh-CN" sz="1400" kern="100" dirty="0">
                          <a:effectLst/>
                          <a:latin typeface="+mn-ea"/>
                          <a:ea typeface="+mn-ea"/>
                        </a:rPr>
                        <a:t>）</a:t>
                      </a:r>
                    </a:p>
                  </a:txBody>
                  <a:tcPr marL="51443" marR="51443" marT="0" marB="0"/>
                </a:tc>
                <a:tc>
                  <a:txBody>
                    <a:bodyPr/>
                    <a:lstStyle/>
                    <a:p>
                      <a:pPr algn="l">
                        <a:lnSpc>
                          <a:spcPct val="100000"/>
                        </a:lnSpc>
                        <a:spcAft>
                          <a:spcPts val="0"/>
                        </a:spcAft>
                      </a:pPr>
                      <a:r>
                        <a:rPr lang="en-US" altLang="zh-CN" sz="1400" b="1" kern="100" dirty="0">
                          <a:solidFill>
                            <a:srgbClr val="FFFF00"/>
                          </a:solidFill>
                          <a:effectLst/>
                          <a:latin typeface="+mn-ea"/>
                          <a:ea typeface="+mn-ea"/>
                        </a:rPr>
                        <a:t>Static GPS</a:t>
                      </a:r>
                      <a:r>
                        <a:rPr lang="zh-CN" sz="1400" b="1" kern="100" dirty="0">
                          <a:solidFill>
                            <a:srgbClr val="FFFF00"/>
                          </a:solidFill>
                          <a:effectLst/>
                          <a:latin typeface="+mn-ea"/>
                          <a:ea typeface="+mn-ea"/>
                        </a:rPr>
                        <a:t>（</a:t>
                      </a:r>
                      <a:r>
                        <a:rPr lang="en" altLang="zh-CN" sz="1400" b="1" kern="100" dirty="0">
                          <a:solidFill>
                            <a:srgbClr val="FFFF00"/>
                          </a:solidFill>
                          <a:effectLst/>
                          <a:latin typeface="+mn-ea"/>
                          <a:ea typeface="+mn-ea"/>
                        </a:rPr>
                        <a:t>m</a:t>
                      </a:r>
                      <a:r>
                        <a:rPr lang="zh-CN" sz="1400" b="1" kern="100" dirty="0">
                          <a:solidFill>
                            <a:srgbClr val="FFFF00"/>
                          </a:solidFill>
                          <a:effectLst/>
                          <a:latin typeface="+mn-ea"/>
                          <a:ea typeface="+mn-ea"/>
                        </a:rPr>
                        <a:t>）</a:t>
                      </a:r>
                    </a:p>
                  </a:txBody>
                  <a:tcPr marL="51443" marR="51443" marT="0" marB="0"/>
                </a:tc>
                <a:tc>
                  <a:txBody>
                    <a:bodyPr/>
                    <a:lstStyle/>
                    <a:p>
                      <a:pPr algn="l">
                        <a:lnSpc>
                          <a:spcPct val="100000"/>
                        </a:lnSpc>
                        <a:spcAft>
                          <a:spcPts val="0"/>
                        </a:spcAft>
                      </a:pPr>
                      <a:r>
                        <a:rPr lang="en-US" altLang="zh-CN" sz="1400" kern="100" dirty="0">
                          <a:effectLst/>
                          <a:latin typeface="+mn-ea"/>
                          <a:ea typeface="+mn-ea"/>
                        </a:rPr>
                        <a:t>Bias </a:t>
                      </a:r>
                      <a:r>
                        <a:rPr lang="zh-CN" sz="1400" kern="100" dirty="0">
                          <a:effectLst/>
                          <a:latin typeface="+mn-ea"/>
                          <a:ea typeface="+mn-ea"/>
                        </a:rPr>
                        <a:t>（</a:t>
                      </a:r>
                      <a:r>
                        <a:rPr lang="en" altLang="zh-CN" sz="1400" kern="100" dirty="0">
                          <a:effectLst/>
                          <a:latin typeface="+mn-ea"/>
                          <a:ea typeface="+mn-ea"/>
                        </a:rPr>
                        <a:t>m</a:t>
                      </a:r>
                      <a:r>
                        <a:rPr lang="zh-CN" sz="1400" kern="100" dirty="0">
                          <a:effectLst/>
                          <a:latin typeface="+mn-ea"/>
                          <a:ea typeface="+mn-ea"/>
                        </a:rPr>
                        <a:t>）</a:t>
                      </a:r>
                    </a:p>
                  </a:txBody>
                  <a:tcPr marL="51443" marR="51443" marT="0" marB="0"/>
                </a:tc>
                <a:tc>
                  <a:txBody>
                    <a:bodyPr/>
                    <a:lstStyle/>
                    <a:p>
                      <a:pPr algn="l">
                        <a:lnSpc>
                          <a:spcPct val="100000"/>
                        </a:lnSpc>
                        <a:spcAft>
                          <a:spcPts val="0"/>
                        </a:spcAft>
                      </a:pPr>
                      <a:r>
                        <a:rPr lang="en-US" sz="1400" kern="100" dirty="0">
                          <a:effectLst/>
                          <a:latin typeface="+mn-ea"/>
                          <a:ea typeface="+mn-ea"/>
                        </a:rPr>
                        <a:t>RCS</a:t>
                      </a:r>
                      <a:r>
                        <a:rPr lang="en-US" altLang="zh-CN" sz="1400" kern="100" dirty="0">
                          <a:effectLst/>
                          <a:latin typeface="+mn-ea"/>
                          <a:ea typeface="+mn-ea"/>
                        </a:rPr>
                        <a:t>  relative</a:t>
                      </a:r>
                      <a:r>
                        <a:rPr lang="en-US" sz="1400" kern="100" dirty="0">
                          <a:effectLst/>
                          <a:latin typeface="+mn-ea"/>
                          <a:ea typeface="+mn-ea"/>
                        </a:rPr>
                        <a:t>(dB)</a:t>
                      </a:r>
                      <a:endParaRPr lang="zh-CN" sz="1400" kern="100" dirty="0">
                        <a:effectLst/>
                        <a:latin typeface="+mn-ea"/>
                        <a:ea typeface="+mn-ea"/>
                      </a:endParaRPr>
                    </a:p>
                  </a:txBody>
                  <a:tcPr marL="51443" marR="51443" marT="0" marB="0"/>
                </a:tc>
                <a:extLst>
                  <a:ext uri="{0D108BD9-81ED-4DB2-BD59-A6C34878D82A}">
                    <a16:rowId xmlns:a16="http://schemas.microsoft.com/office/drawing/2014/main" val="10000"/>
                  </a:ext>
                </a:extLst>
              </a:tr>
              <a:tr h="294608">
                <a:tc>
                  <a:txBody>
                    <a:bodyPr/>
                    <a:lstStyle/>
                    <a:p>
                      <a:pPr algn="l">
                        <a:lnSpc>
                          <a:spcPct val="100000"/>
                        </a:lnSpc>
                        <a:spcAft>
                          <a:spcPts val="0"/>
                        </a:spcAft>
                      </a:pPr>
                      <a:r>
                        <a:rPr lang="en-US" sz="1400" kern="100" dirty="0" err="1">
                          <a:effectLst/>
                          <a:latin typeface="+mn-ea"/>
                          <a:ea typeface="+mn-ea"/>
                        </a:rPr>
                        <a:t>P1</a:t>
                      </a:r>
                      <a:r>
                        <a:rPr lang="zh-CN" sz="1400" kern="100" dirty="0">
                          <a:effectLst/>
                          <a:latin typeface="+mn-ea"/>
                          <a:ea typeface="+mn-ea"/>
                        </a:rPr>
                        <a:t>（</a:t>
                      </a:r>
                      <a:r>
                        <a:rPr lang="en-US" sz="1400" kern="100" dirty="0">
                          <a:effectLst/>
                          <a:latin typeface="+mn-ea"/>
                          <a:ea typeface="+mn-ea"/>
                        </a:rPr>
                        <a:t>1.5</a:t>
                      </a:r>
                      <a:r>
                        <a:rPr lang="en" altLang="zh-CN" sz="1400" kern="100" dirty="0">
                          <a:effectLst/>
                          <a:latin typeface="+mn-ea"/>
                          <a:ea typeface="+mn-ea"/>
                        </a:rPr>
                        <a:t>m</a:t>
                      </a:r>
                      <a:r>
                        <a:rPr lang="zh-CN" sz="1400" kern="100" dirty="0">
                          <a:effectLst/>
                          <a:latin typeface="+mn-ea"/>
                          <a:ea typeface="+mn-ea"/>
                        </a:rPr>
                        <a:t>）</a:t>
                      </a:r>
                    </a:p>
                  </a:txBody>
                  <a:tcPr marL="51443" marR="51443" marT="0" marB="0"/>
                </a:tc>
                <a:tc>
                  <a:txBody>
                    <a:bodyPr/>
                    <a:lstStyle/>
                    <a:p>
                      <a:pPr algn="l">
                        <a:lnSpc>
                          <a:spcPct val="100000"/>
                        </a:lnSpc>
                        <a:spcAft>
                          <a:spcPts val="0"/>
                        </a:spcAft>
                      </a:pPr>
                      <a:r>
                        <a:rPr lang="en-US" sz="1400" kern="100" dirty="0">
                          <a:effectLst/>
                          <a:latin typeface="+mn-ea"/>
                          <a:ea typeface="+mn-ea"/>
                        </a:rPr>
                        <a:t>1277.9139</a:t>
                      </a:r>
                      <a:endParaRPr lang="zh-CN" sz="1400" kern="100" dirty="0">
                        <a:effectLst/>
                        <a:latin typeface="+mn-ea"/>
                        <a:ea typeface="+mn-ea"/>
                      </a:endParaRPr>
                    </a:p>
                  </a:txBody>
                  <a:tcPr marL="51443" marR="51443" marT="0" marB="0"/>
                </a:tc>
                <a:tc>
                  <a:txBody>
                    <a:bodyPr/>
                    <a:lstStyle/>
                    <a:p>
                      <a:pPr algn="l">
                        <a:lnSpc>
                          <a:spcPct val="100000"/>
                        </a:lnSpc>
                        <a:spcAft>
                          <a:spcPts val="0"/>
                        </a:spcAft>
                      </a:pPr>
                      <a:r>
                        <a:rPr lang="en-US" sz="1400" b="1" kern="100" dirty="0">
                          <a:effectLst/>
                          <a:latin typeface="+mn-ea"/>
                          <a:ea typeface="+mn-ea"/>
                        </a:rPr>
                        <a:t>1274.3707</a:t>
                      </a:r>
                      <a:endParaRPr lang="zh-CN" sz="1400" b="1" kern="100" dirty="0">
                        <a:effectLst/>
                        <a:latin typeface="+mn-ea"/>
                        <a:ea typeface="+mn-ea"/>
                      </a:endParaRPr>
                    </a:p>
                  </a:txBody>
                  <a:tcPr marL="51443" marR="51443" marT="0" marB="0"/>
                </a:tc>
                <a:tc>
                  <a:txBody>
                    <a:bodyPr/>
                    <a:lstStyle/>
                    <a:p>
                      <a:pPr algn="l">
                        <a:lnSpc>
                          <a:spcPct val="100000"/>
                        </a:lnSpc>
                        <a:spcAft>
                          <a:spcPts val="0"/>
                        </a:spcAft>
                      </a:pPr>
                      <a:r>
                        <a:rPr lang="en-US" sz="1400" kern="100">
                          <a:effectLst/>
                          <a:latin typeface="+mn-ea"/>
                          <a:ea typeface="+mn-ea"/>
                        </a:rPr>
                        <a:t>3.5432</a:t>
                      </a:r>
                      <a:endParaRPr lang="zh-CN" sz="1400" kern="100">
                        <a:effectLst/>
                        <a:latin typeface="+mn-ea"/>
                        <a:ea typeface="+mn-ea"/>
                      </a:endParaRPr>
                    </a:p>
                  </a:txBody>
                  <a:tcPr marL="51443" marR="51443" marT="0" marB="0"/>
                </a:tc>
                <a:tc>
                  <a:txBody>
                    <a:bodyPr/>
                    <a:lstStyle/>
                    <a:p>
                      <a:pPr algn="l">
                        <a:lnSpc>
                          <a:spcPct val="100000"/>
                        </a:lnSpc>
                        <a:spcAft>
                          <a:spcPts val="0"/>
                        </a:spcAft>
                      </a:pPr>
                      <a:r>
                        <a:rPr lang="en-US" sz="1400" kern="100">
                          <a:effectLst/>
                          <a:latin typeface="+mn-ea"/>
                          <a:ea typeface="+mn-ea"/>
                        </a:rPr>
                        <a:t>8.494 </a:t>
                      </a:r>
                      <a:endParaRPr lang="zh-CN" sz="1400" kern="100">
                        <a:effectLst/>
                        <a:latin typeface="+mn-ea"/>
                        <a:ea typeface="+mn-ea"/>
                      </a:endParaRPr>
                    </a:p>
                  </a:txBody>
                  <a:tcPr marL="51443" marR="51443" marT="0" marB="0"/>
                </a:tc>
                <a:extLst>
                  <a:ext uri="{0D108BD9-81ED-4DB2-BD59-A6C34878D82A}">
                    <a16:rowId xmlns:a16="http://schemas.microsoft.com/office/drawing/2014/main" val="10001"/>
                  </a:ext>
                </a:extLst>
              </a:tr>
              <a:tr h="294608">
                <a:tc>
                  <a:txBody>
                    <a:bodyPr/>
                    <a:lstStyle/>
                    <a:p>
                      <a:pPr algn="l">
                        <a:lnSpc>
                          <a:spcPct val="100000"/>
                        </a:lnSpc>
                        <a:spcAft>
                          <a:spcPts val="0"/>
                        </a:spcAft>
                      </a:pPr>
                      <a:r>
                        <a:rPr lang="en-US" sz="1400" kern="100" dirty="0" err="1">
                          <a:effectLst/>
                          <a:latin typeface="+mn-ea"/>
                          <a:ea typeface="+mn-ea"/>
                        </a:rPr>
                        <a:t>P2</a:t>
                      </a:r>
                      <a:r>
                        <a:rPr lang="zh-CN" sz="1400" kern="100" dirty="0">
                          <a:effectLst/>
                          <a:latin typeface="+mn-ea"/>
                          <a:ea typeface="+mn-ea"/>
                        </a:rPr>
                        <a:t>（</a:t>
                      </a:r>
                      <a:r>
                        <a:rPr lang="en-US" sz="1400" kern="100" dirty="0">
                          <a:effectLst/>
                          <a:latin typeface="+mn-ea"/>
                          <a:ea typeface="+mn-ea"/>
                        </a:rPr>
                        <a:t>1.5</a:t>
                      </a:r>
                      <a:r>
                        <a:rPr lang="en" altLang="zh-CN" sz="1400" kern="100" dirty="0">
                          <a:effectLst/>
                          <a:latin typeface="+mn-ea"/>
                          <a:ea typeface="+mn-ea"/>
                        </a:rPr>
                        <a:t>m</a:t>
                      </a:r>
                      <a:r>
                        <a:rPr lang="zh-CN" sz="1400" kern="100" dirty="0">
                          <a:effectLst/>
                          <a:latin typeface="+mn-ea"/>
                          <a:ea typeface="+mn-ea"/>
                        </a:rPr>
                        <a:t>）</a:t>
                      </a:r>
                    </a:p>
                  </a:txBody>
                  <a:tcPr marL="51443" marR="51443" marT="0" marB="0"/>
                </a:tc>
                <a:tc>
                  <a:txBody>
                    <a:bodyPr/>
                    <a:lstStyle/>
                    <a:p>
                      <a:pPr algn="l">
                        <a:lnSpc>
                          <a:spcPct val="100000"/>
                        </a:lnSpc>
                        <a:spcAft>
                          <a:spcPts val="0"/>
                        </a:spcAft>
                      </a:pPr>
                      <a:r>
                        <a:rPr lang="en-US" sz="1400" kern="100">
                          <a:effectLst/>
                          <a:latin typeface="+mn-ea"/>
                          <a:ea typeface="+mn-ea"/>
                        </a:rPr>
                        <a:t>1285.6256</a:t>
                      </a:r>
                      <a:endParaRPr lang="zh-CN" sz="1400" kern="100">
                        <a:effectLst/>
                        <a:latin typeface="+mn-ea"/>
                        <a:ea typeface="+mn-ea"/>
                      </a:endParaRPr>
                    </a:p>
                  </a:txBody>
                  <a:tcPr marL="51443" marR="51443" marT="0" marB="0"/>
                </a:tc>
                <a:tc>
                  <a:txBody>
                    <a:bodyPr/>
                    <a:lstStyle/>
                    <a:p>
                      <a:pPr algn="l">
                        <a:lnSpc>
                          <a:spcPct val="100000"/>
                        </a:lnSpc>
                        <a:spcAft>
                          <a:spcPts val="0"/>
                        </a:spcAft>
                      </a:pPr>
                      <a:r>
                        <a:rPr lang="en-US" sz="1400" b="1" kern="100" dirty="0">
                          <a:effectLst/>
                          <a:latin typeface="+mn-ea"/>
                          <a:ea typeface="+mn-ea"/>
                        </a:rPr>
                        <a:t>1282.2367</a:t>
                      </a:r>
                      <a:endParaRPr lang="zh-CN" sz="1400" b="1" kern="100" dirty="0">
                        <a:effectLst/>
                        <a:latin typeface="+mn-ea"/>
                        <a:ea typeface="+mn-ea"/>
                      </a:endParaRPr>
                    </a:p>
                  </a:txBody>
                  <a:tcPr marL="51443" marR="51443" marT="0" marB="0"/>
                </a:tc>
                <a:tc>
                  <a:txBody>
                    <a:bodyPr/>
                    <a:lstStyle/>
                    <a:p>
                      <a:pPr algn="l">
                        <a:lnSpc>
                          <a:spcPct val="100000"/>
                        </a:lnSpc>
                        <a:spcAft>
                          <a:spcPts val="0"/>
                        </a:spcAft>
                      </a:pPr>
                      <a:r>
                        <a:rPr lang="en-US" sz="1400" kern="100">
                          <a:effectLst/>
                          <a:latin typeface="+mn-ea"/>
                          <a:ea typeface="+mn-ea"/>
                        </a:rPr>
                        <a:t>3.3889</a:t>
                      </a:r>
                      <a:endParaRPr lang="zh-CN" sz="1400" kern="100">
                        <a:effectLst/>
                        <a:latin typeface="+mn-ea"/>
                        <a:ea typeface="+mn-ea"/>
                      </a:endParaRPr>
                    </a:p>
                  </a:txBody>
                  <a:tcPr marL="51443" marR="51443" marT="0" marB="0"/>
                </a:tc>
                <a:tc>
                  <a:txBody>
                    <a:bodyPr/>
                    <a:lstStyle/>
                    <a:p>
                      <a:pPr algn="l">
                        <a:lnSpc>
                          <a:spcPct val="100000"/>
                        </a:lnSpc>
                        <a:spcAft>
                          <a:spcPts val="0"/>
                        </a:spcAft>
                      </a:pPr>
                      <a:r>
                        <a:rPr lang="en-US" sz="1400" kern="100">
                          <a:effectLst/>
                          <a:latin typeface="+mn-ea"/>
                          <a:ea typeface="+mn-ea"/>
                        </a:rPr>
                        <a:t>8.734 </a:t>
                      </a:r>
                      <a:endParaRPr lang="zh-CN" sz="1400" kern="100">
                        <a:effectLst/>
                        <a:latin typeface="+mn-ea"/>
                        <a:ea typeface="+mn-ea"/>
                      </a:endParaRPr>
                    </a:p>
                  </a:txBody>
                  <a:tcPr marL="51443" marR="51443" marT="0" marB="0"/>
                </a:tc>
                <a:extLst>
                  <a:ext uri="{0D108BD9-81ED-4DB2-BD59-A6C34878D82A}">
                    <a16:rowId xmlns:a16="http://schemas.microsoft.com/office/drawing/2014/main" val="10002"/>
                  </a:ext>
                </a:extLst>
              </a:tr>
              <a:tr h="294608">
                <a:tc>
                  <a:txBody>
                    <a:bodyPr/>
                    <a:lstStyle/>
                    <a:p>
                      <a:pPr algn="l">
                        <a:lnSpc>
                          <a:spcPct val="100000"/>
                        </a:lnSpc>
                        <a:spcAft>
                          <a:spcPts val="0"/>
                        </a:spcAft>
                      </a:pPr>
                      <a:r>
                        <a:rPr lang="en-US" sz="1400" kern="100" dirty="0" err="1">
                          <a:effectLst/>
                          <a:latin typeface="+mn-ea"/>
                          <a:ea typeface="+mn-ea"/>
                        </a:rPr>
                        <a:t>P3</a:t>
                      </a:r>
                      <a:r>
                        <a:rPr lang="zh-CN" sz="1400" kern="100" dirty="0">
                          <a:effectLst/>
                          <a:latin typeface="+mn-ea"/>
                          <a:ea typeface="+mn-ea"/>
                        </a:rPr>
                        <a:t>（</a:t>
                      </a:r>
                      <a:r>
                        <a:rPr lang="en-US" sz="1400" kern="100" dirty="0">
                          <a:effectLst/>
                          <a:latin typeface="+mn-ea"/>
                          <a:ea typeface="+mn-ea"/>
                        </a:rPr>
                        <a:t>1.5</a:t>
                      </a:r>
                      <a:r>
                        <a:rPr lang="en" altLang="zh-CN" sz="1400" kern="100" dirty="0">
                          <a:effectLst/>
                          <a:latin typeface="+mn-ea"/>
                          <a:ea typeface="+mn-ea"/>
                        </a:rPr>
                        <a:t>m</a:t>
                      </a:r>
                      <a:r>
                        <a:rPr lang="zh-CN" sz="1400" kern="100" dirty="0">
                          <a:effectLst/>
                          <a:latin typeface="+mn-ea"/>
                          <a:ea typeface="+mn-ea"/>
                        </a:rPr>
                        <a:t>）</a:t>
                      </a:r>
                    </a:p>
                  </a:txBody>
                  <a:tcPr marL="51443" marR="51443" marT="0" marB="0"/>
                </a:tc>
                <a:tc>
                  <a:txBody>
                    <a:bodyPr/>
                    <a:lstStyle/>
                    <a:p>
                      <a:pPr algn="l">
                        <a:lnSpc>
                          <a:spcPct val="100000"/>
                        </a:lnSpc>
                        <a:spcAft>
                          <a:spcPts val="0"/>
                        </a:spcAft>
                      </a:pPr>
                      <a:r>
                        <a:rPr lang="en-US" sz="1400" kern="100">
                          <a:effectLst/>
                          <a:latin typeface="+mn-ea"/>
                          <a:ea typeface="+mn-ea"/>
                        </a:rPr>
                        <a:t>1279.3402</a:t>
                      </a:r>
                      <a:endParaRPr lang="zh-CN" sz="1400" kern="100">
                        <a:effectLst/>
                        <a:latin typeface="+mn-ea"/>
                        <a:ea typeface="+mn-ea"/>
                      </a:endParaRPr>
                    </a:p>
                  </a:txBody>
                  <a:tcPr marL="51443" marR="51443" marT="0" marB="0"/>
                </a:tc>
                <a:tc>
                  <a:txBody>
                    <a:bodyPr/>
                    <a:lstStyle/>
                    <a:p>
                      <a:pPr algn="l">
                        <a:lnSpc>
                          <a:spcPct val="100000"/>
                        </a:lnSpc>
                        <a:spcAft>
                          <a:spcPts val="0"/>
                        </a:spcAft>
                      </a:pPr>
                      <a:r>
                        <a:rPr lang="en-US" sz="1400" b="1" kern="100" dirty="0">
                          <a:effectLst/>
                          <a:latin typeface="+mn-ea"/>
                          <a:ea typeface="+mn-ea"/>
                        </a:rPr>
                        <a:t>1279.0957</a:t>
                      </a:r>
                      <a:endParaRPr lang="zh-CN" sz="1400" b="1" kern="100" dirty="0">
                        <a:effectLst/>
                        <a:latin typeface="+mn-ea"/>
                        <a:ea typeface="+mn-ea"/>
                      </a:endParaRPr>
                    </a:p>
                  </a:txBody>
                  <a:tcPr marL="51443" marR="51443" marT="0" marB="0"/>
                </a:tc>
                <a:tc>
                  <a:txBody>
                    <a:bodyPr/>
                    <a:lstStyle/>
                    <a:p>
                      <a:pPr algn="l">
                        <a:lnSpc>
                          <a:spcPct val="100000"/>
                        </a:lnSpc>
                        <a:spcAft>
                          <a:spcPts val="0"/>
                        </a:spcAft>
                      </a:pPr>
                      <a:r>
                        <a:rPr lang="en-US" sz="1400" kern="100">
                          <a:effectLst/>
                          <a:latin typeface="+mn-ea"/>
                          <a:ea typeface="+mn-ea"/>
                        </a:rPr>
                        <a:t>0.2445</a:t>
                      </a:r>
                      <a:endParaRPr lang="zh-CN" sz="1400" kern="100">
                        <a:effectLst/>
                        <a:latin typeface="+mn-ea"/>
                        <a:ea typeface="+mn-ea"/>
                      </a:endParaRPr>
                    </a:p>
                  </a:txBody>
                  <a:tcPr marL="51443" marR="51443" marT="0" marB="0"/>
                </a:tc>
                <a:tc>
                  <a:txBody>
                    <a:bodyPr/>
                    <a:lstStyle/>
                    <a:p>
                      <a:pPr algn="l">
                        <a:lnSpc>
                          <a:spcPct val="100000"/>
                        </a:lnSpc>
                        <a:spcAft>
                          <a:spcPts val="0"/>
                        </a:spcAft>
                      </a:pPr>
                      <a:r>
                        <a:rPr lang="en-US" sz="1400" kern="100">
                          <a:effectLst/>
                          <a:latin typeface="+mn-ea"/>
                          <a:ea typeface="+mn-ea"/>
                        </a:rPr>
                        <a:t>6.568 </a:t>
                      </a:r>
                      <a:endParaRPr lang="zh-CN" sz="1400" kern="100">
                        <a:effectLst/>
                        <a:latin typeface="+mn-ea"/>
                        <a:ea typeface="+mn-ea"/>
                      </a:endParaRPr>
                    </a:p>
                  </a:txBody>
                  <a:tcPr marL="51443" marR="51443" marT="0" marB="0"/>
                </a:tc>
                <a:extLst>
                  <a:ext uri="{0D108BD9-81ED-4DB2-BD59-A6C34878D82A}">
                    <a16:rowId xmlns:a16="http://schemas.microsoft.com/office/drawing/2014/main" val="10003"/>
                  </a:ext>
                </a:extLst>
              </a:tr>
              <a:tr h="294608">
                <a:tc>
                  <a:txBody>
                    <a:bodyPr/>
                    <a:lstStyle/>
                    <a:p>
                      <a:pPr algn="l">
                        <a:lnSpc>
                          <a:spcPct val="100000"/>
                        </a:lnSpc>
                        <a:spcAft>
                          <a:spcPts val="0"/>
                        </a:spcAft>
                      </a:pPr>
                      <a:r>
                        <a:rPr lang="en-US" sz="1400" b="1" kern="100" dirty="0" err="1">
                          <a:solidFill>
                            <a:srgbClr val="FF0000"/>
                          </a:solidFill>
                          <a:effectLst/>
                          <a:latin typeface="+mn-ea"/>
                          <a:ea typeface="+mn-ea"/>
                        </a:rPr>
                        <a:t>P4</a:t>
                      </a:r>
                      <a:r>
                        <a:rPr lang="zh-CN" sz="1400" b="1" kern="100" dirty="0">
                          <a:solidFill>
                            <a:srgbClr val="FF0000"/>
                          </a:solidFill>
                          <a:effectLst/>
                          <a:latin typeface="+mn-ea"/>
                          <a:ea typeface="+mn-ea"/>
                        </a:rPr>
                        <a:t>（</a:t>
                      </a:r>
                      <a:r>
                        <a:rPr lang="en-US" sz="1400" b="1" kern="100" dirty="0">
                          <a:solidFill>
                            <a:srgbClr val="FF0000"/>
                          </a:solidFill>
                          <a:effectLst/>
                          <a:latin typeface="+mn-ea"/>
                          <a:ea typeface="+mn-ea"/>
                        </a:rPr>
                        <a:t>2.0</a:t>
                      </a:r>
                      <a:r>
                        <a:rPr lang="en" altLang="zh-CN" sz="1400" b="1" kern="100" dirty="0">
                          <a:solidFill>
                            <a:srgbClr val="FF0000"/>
                          </a:solidFill>
                          <a:effectLst/>
                          <a:latin typeface="+mn-ea"/>
                          <a:ea typeface="+mn-ea"/>
                        </a:rPr>
                        <a:t>m</a:t>
                      </a:r>
                      <a:r>
                        <a:rPr lang="zh-CN" sz="1400" b="1" kern="100" dirty="0">
                          <a:solidFill>
                            <a:srgbClr val="FF0000"/>
                          </a:solidFill>
                          <a:effectLst/>
                          <a:latin typeface="+mn-ea"/>
                          <a:ea typeface="+mn-ea"/>
                        </a:rPr>
                        <a:t>）</a:t>
                      </a:r>
                    </a:p>
                  </a:txBody>
                  <a:tcPr marL="51443" marR="51443" marT="0" marB="0"/>
                </a:tc>
                <a:tc>
                  <a:txBody>
                    <a:bodyPr/>
                    <a:lstStyle/>
                    <a:p>
                      <a:pPr algn="l">
                        <a:lnSpc>
                          <a:spcPct val="100000"/>
                        </a:lnSpc>
                        <a:spcAft>
                          <a:spcPts val="0"/>
                        </a:spcAft>
                      </a:pPr>
                      <a:r>
                        <a:rPr lang="en-US" sz="1400" b="1" kern="100">
                          <a:solidFill>
                            <a:srgbClr val="FF0000"/>
                          </a:solidFill>
                          <a:effectLst/>
                          <a:latin typeface="+mn-ea"/>
                          <a:ea typeface="+mn-ea"/>
                        </a:rPr>
                        <a:t>1271.8319</a:t>
                      </a:r>
                      <a:endParaRPr lang="zh-CN" sz="1400" b="1" kern="100">
                        <a:solidFill>
                          <a:srgbClr val="FF0000"/>
                        </a:solidFill>
                        <a:effectLst/>
                        <a:latin typeface="+mn-ea"/>
                        <a:ea typeface="+mn-ea"/>
                      </a:endParaRPr>
                    </a:p>
                  </a:txBody>
                  <a:tcPr marL="51443" marR="51443" marT="0" marB="0"/>
                </a:tc>
                <a:tc>
                  <a:txBody>
                    <a:bodyPr/>
                    <a:lstStyle/>
                    <a:p>
                      <a:pPr algn="l">
                        <a:lnSpc>
                          <a:spcPct val="100000"/>
                        </a:lnSpc>
                        <a:spcAft>
                          <a:spcPts val="0"/>
                        </a:spcAft>
                      </a:pPr>
                      <a:r>
                        <a:rPr lang="en-US" sz="1400" b="1" kern="100" dirty="0">
                          <a:solidFill>
                            <a:srgbClr val="FF0000"/>
                          </a:solidFill>
                          <a:effectLst/>
                          <a:latin typeface="+mn-ea"/>
                          <a:ea typeface="+mn-ea"/>
                        </a:rPr>
                        <a:t>1273.5137</a:t>
                      </a:r>
                      <a:endParaRPr lang="zh-CN" sz="1400" b="1" kern="100" dirty="0">
                        <a:solidFill>
                          <a:srgbClr val="FF0000"/>
                        </a:solidFill>
                        <a:effectLst/>
                        <a:latin typeface="+mn-ea"/>
                        <a:ea typeface="+mn-ea"/>
                      </a:endParaRPr>
                    </a:p>
                  </a:txBody>
                  <a:tcPr marL="51443" marR="51443" marT="0" marB="0"/>
                </a:tc>
                <a:tc>
                  <a:txBody>
                    <a:bodyPr/>
                    <a:lstStyle/>
                    <a:p>
                      <a:pPr algn="l">
                        <a:lnSpc>
                          <a:spcPct val="100000"/>
                        </a:lnSpc>
                        <a:spcAft>
                          <a:spcPts val="0"/>
                        </a:spcAft>
                      </a:pPr>
                      <a:r>
                        <a:rPr lang="en-US" sz="1400" b="1" kern="100">
                          <a:solidFill>
                            <a:srgbClr val="FF0000"/>
                          </a:solidFill>
                          <a:effectLst/>
                          <a:latin typeface="+mn-ea"/>
                          <a:ea typeface="+mn-ea"/>
                        </a:rPr>
                        <a:t>-1.6818</a:t>
                      </a:r>
                      <a:endParaRPr lang="zh-CN" sz="1400" b="1" kern="100">
                        <a:solidFill>
                          <a:srgbClr val="FF0000"/>
                        </a:solidFill>
                        <a:effectLst/>
                        <a:latin typeface="+mn-ea"/>
                        <a:ea typeface="+mn-ea"/>
                      </a:endParaRPr>
                    </a:p>
                  </a:txBody>
                  <a:tcPr marL="51443" marR="51443" marT="0" marB="0"/>
                </a:tc>
                <a:tc>
                  <a:txBody>
                    <a:bodyPr/>
                    <a:lstStyle/>
                    <a:p>
                      <a:pPr algn="l">
                        <a:lnSpc>
                          <a:spcPct val="100000"/>
                        </a:lnSpc>
                        <a:spcAft>
                          <a:spcPts val="0"/>
                        </a:spcAft>
                      </a:pPr>
                      <a:r>
                        <a:rPr lang="en-US" sz="1400" b="1" kern="100" dirty="0">
                          <a:solidFill>
                            <a:srgbClr val="FF0000"/>
                          </a:solidFill>
                          <a:effectLst/>
                          <a:latin typeface="+mn-ea"/>
                          <a:ea typeface="+mn-ea"/>
                        </a:rPr>
                        <a:t>23.43 </a:t>
                      </a:r>
                      <a:endParaRPr lang="zh-CN" sz="1400" b="1" kern="100" dirty="0">
                        <a:solidFill>
                          <a:srgbClr val="FF0000"/>
                        </a:solidFill>
                        <a:effectLst/>
                        <a:latin typeface="+mn-ea"/>
                        <a:ea typeface="+mn-ea"/>
                      </a:endParaRPr>
                    </a:p>
                  </a:txBody>
                  <a:tcPr marL="51443" marR="51443" marT="0" marB="0"/>
                </a:tc>
                <a:extLst>
                  <a:ext uri="{0D108BD9-81ED-4DB2-BD59-A6C34878D82A}">
                    <a16:rowId xmlns:a16="http://schemas.microsoft.com/office/drawing/2014/main" val="10004"/>
                  </a:ext>
                </a:extLst>
              </a:tr>
              <a:tr h="294608">
                <a:tc>
                  <a:txBody>
                    <a:bodyPr/>
                    <a:lstStyle/>
                    <a:p>
                      <a:pPr algn="l">
                        <a:lnSpc>
                          <a:spcPct val="100000"/>
                        </a:lnSpc>
                        <a:spcAft>
                          <a:spcPts val="0"/>
                        </a:spcAft>
                      </a:pPr>
                      <a:r>
                        <a:rPr lang="en-US" sz="1400" kern="100" dirty="0" err="1">
                          <a:effectLst/>
                          <a:latin typeface="+mn-ea"/>
                          <a:ea typeface="+mn-ea"/>
                        </a:rPr>
                        <a:t>P5</a:t>
                      </a:r>
                      <a:r>
                        <a:rPr lang="zh-CN" sz="1400" kern="100" dirty="0">
                          <a:effectLst/>
                          <a:latin typeface="+mn-ea"/>
                          <a:ea typeface="+mn-ea"/>
                        </a:rPr>
                        <a:t>（</a:t>
                      </a:r>
                      <a:r>
                        <a:rPr lang="en-US" sz="1400" kern="100" dirty="0">
                          <a:effectLst/>
                          <a:latin typeface="+mn-ea"/>
                          <a:ea typeface="+mn-ea"/>
                        </a:rPr>
                        <a:t>1.5</a:t>
                      </a:r>
                      <a:r>
                        <a:rPr lang="en" altLang="zh-CN" sz="1400" kern="100" dirty="0">
                          <a:effectLst/>
                          <a:latin typeface="+mn-ea"/>
                          <a:ea typeface="+mn-ea"/>
                        </a:rPr>
                        <a:t>m</a:t>
                      </a:r>
                      <a:r>
                        <a:rPr lang="zh-CN" sz="1400" kern="100" dirty="0">
                          <a:effectLst/>
                          <a:latin typeface="+mn-ea"/>
                          <a:ea typeface="+mn-ea"/>
                        </a:rPr>
                        <a:t>）</a:t>
                      </a:r>
                    </a:p>
                  </a:txBody>
                  <a:tcPr marL="51443" marR="51443" marT="0" marB="0"/>
                </a:tc>
                <a:tc>
                  <a:txBody>
                    <a:bodyPr/>
                    <a:lstStyle/>
                    <a:p>
                      <a:pPr algn="l">
                        <a:lnSpc>
                          <a:spcPct val="100000"/>
                        </a:lnSpc>
                        <a:spcAft>
                          <a:spcPts val="0"/>
                        </a:spcAft>
                      </a:pPr>
                      <a:r>
                        <a:rPr lang="en-US" sz="1400" kern="100">
                          <a:effectLst/>
                          <a:latin typeface="+mn-ea"/>
                          <a:ea typeface="+mn-ea"/>
                        </a:rPr>
                        <a:t>1275.6960</a:t>
                      </a:r>
                      <a:endParaRPr lang="zh-CN" sz="1400" kern="100">
                        <a:effectLst/>
                        <a:latin typeface="+mn-ea"/>
                        <a:ea typeface="+mn-ea"/>
                      </a:endParaRPr>
                    </a:p>
                  </a:txBody>
                  <a:tcPr marL="51443" marR="51443" marT="0" marB="0"/>
                </a:tc>
                <a:tc>
                  <a:txBody>
                    <a:bodyPr/>
                    <a:lstStyle/>
                    <a:p>
                      <a:pPr algn="l">
                        <a:lnSpc>
                          <a:spcPct val="100000"/>
                        </a:lnSpc>
                        <a:spcAft>
                          <a:spcPts val="0"/>
                        </a:spcAft>
                      </a:pPr>
                      <a:r>
                        <a:rPr lang="en-US" sz="1400" b="1" kern="100" dirty="0">
                          <a:effectLst/>
                          <a:latin typeface="+mn-ea"/>
                          <a:ea typeface="+mn-ea"/>
                        </a:rPr>
                        <a:t>1275.4807</a:t>
                      </a:r>
                      <a:endParaRPr lang="zh-CN" sz="1400" b="1" kern="100" dirty="0">
                        <a:effectLst/>
                        <a:latin typeface="+mn-ea"/>
                        <a:ea typeface="+mn-ea"/>
                      </a:endParaRPr>
                    </a:p>
                  </a:txBody>
                  <a:tcPr marL="51443" marR="51443" marT="0" marB="0"/>
                </a:tc>
                <a:tc>
                  <a:txBody>
                    <a:bodyPr/>
                    <a:lstStyle/>
                    <a:p>
                      <a:pPr algn="l">
                        <a:lnSpc>
                          <a:spcPct val="100000"/>
                        </a:lnSpc>
                        <a:spcAft>
                          <a:spcPts val="0"/>
                        </a:spcAft>
                      </a:pPr>
                      <a:r>
                        <a:rPr lang="en-US" sz="1400" kern="100">
                          <a:effectLst/>
                          <a:latin typeface="+mn-ea"/>
                          <a:ea typeface="+mn-ea"/>
                        </a:rPr>
                        <a:t>0.2153</a:t>
                      </a:r>
                      <a:endParaRPr lang="zh-CN" sz="1400" kern="100">
                        <a:effectLst/>
                        <a:latin typeface="+mn-ea"/>
                        <a:ea typeface="+mn-ea"/>
                      </a:endParaRPr>
                    </a:p>
                  </a:txBody>
                  <a:tcPr marL="51443" marR="51443" marT="0" marB="0"/>
                </a:tc>
                <a:tc>
                  <a:txBody>
                    <a:bodyPr/>
                    <a:lstStyle/>
                    <a:p>
                      <a:pPr algn="l">
                        <a:lnSpc>
                          <a:spcPct val="100000"/>
                        </a:lnSpc>
                        <a:spcAft>
                          <a:spcPts val="0"/>
                        </a:spcAft>
                      </a:pPr>
                      <a:r>
                        <a:rPr lang="en-US" sz="1400" kern="100">
                          <a:effectLst/>
                          <a:latin typeface="+mn-ea"/>
                          <a:ea typeface="+mn-ea"/>
                        </a:rPr>
                        <a:t>8.405 </a:t>
                      </a:r>
                      <a:endParaRPr lang="zh-CN" sz="1400" kern="100">
                        <a:effectLst/>
                        <a:latin typeface="+mn-ea"/>
                        <a:ea typeface="+mn-ea"/>
                      </a:endParaRPr>
                    </a:p>
                  </a:txBody>
                  <a:tcPr marL="51443" marR="51443" marT="0" marB="0"/>
                </a:tc>
                <a:extLst>
                  <a:ext uri="{0D108BD9-81ED-4DB2-BD59-A6C34878D82A}">
                    <a16:rowId xmlns:a16="http://schemas.microsoft.com/office/drawing/2014/main" val="10005"/>
                  </a:ext>
                </a:extLst>
              </a:tr>
              <a:tr h="294608">
                <a:tc>
                  <a:txBody>
                    <a:bodyPr/>
                    <a:lstStyle/>
                    <a:p>
                      <a:pPr algn="l">
                        <a:lnSpc>
                          <a:spcPct val="100000"/>
                        </a:lnSpc>
                        <a:spcAft>
                          <a:spcPts val="0"/>
                        </a:spcAft>
                      </a:pPr>
                      <a:r>
                        <a:rPr lang="en-US" sz="1400" kern="100" dirty="0" err="1">
                          <a:effectLst/>
                          <a:latin typeface="+mn-ea"/>
                          <a:ea typeface="+mn-ea"/>
                        </a:rPr>
                        <a:t>P6</a:t>
                      </a:r>
                      <a:r>
                        <a:rPr lang="zh-CN" sz="1400" kern="100" dirty="0">
                          <a:effectLst/>
                          <a:latin typeface="+mn-ea"/>
                          <a:ea typeface="+mn-ea"/>
                        </a:rPr>
                        <a:t>（</a:t>
                      </a:r>
                      <a:r>
                        <a:rPr lang="en-US" sz="1400" kern="100" dirty="0">
                          <a:effectLst/>
                          <a:latin typeface="+mn-ea"/>
                          <a:ea typeface="+mn-ea"/>
                        </a:rPr>
                        <a:t>1.5</a:t>
                      </a:r>
                      <a:r>
                        <a:rPr lang="en" altLang="zh-CN" sz="1400" kern="100" dirty="0">
                          <a:effectLst/>
                          <a:latin typeface="+mn-ea"/>
                          <a:ea typeface="+mn-ea"/>
                        </a:rPr>
                        <a:t>m</a:t>
                      </a:r>
                      <a:r>
                        <a:rPr lang="zh-CN" sz="1400" kern="100" dirty="0">
                          <a:effectLst/>
                          <a:latin typeface="+mn-ea"/>
                          <a:ea typeface="+mn-ea"/>
                        </a:rPr>
                        <a:t>）</a:t>
                      </a:r>
                    </a:p>
                  </a:txBody>
                  <a:tcPr marL="51443" marR="51443" marT="0" marB="0"/>
                </a:tc>
                <a:tc>
                  <a:txBody>
                    <a:bodyPr/>
                    <a:lstStyle/>
                    <a:p>
                      <a:pPr algn="l">
                        <a:lnSpc>
                          <a:spcPct val="100000"/>
                        </a:lnSpc>
                        <a:spcAft>
                          <a:spcPts val="0"/>
                        </a:spcAft>
                      </a:pPr>
                      <a:r>
                        <a:rPr lang="en-US" sz="1400" kern="100">
                          <a:effectLst/>
                          <a:latin typeface="+mn-ea"/>
                          <a:ea typeface="+mn-ea"/>
                        </a:rPr>
                        <a:t>1276.4786</a:t>
                      </a:r>
                      <a:endParaRPr lang="zh-CN" sz="1400" kern="100">
                        <a:effectLst/>
                        <a:latin typeface="+mn-ea"/>
                        <a:ea typeface="+mn-ea"/>
                      </a:endParaRPr>
                    </a:p>
                  </a:txBody>
                  <a:tcPr marL="51443" marR="51443" marT="0" marB="0"/>
                </a:tc>
                <a:tc>
                  <a:txBody>
                    <a:bodyPr/>
                    <a:lstStyle/>
                    <a:p>
                      <a:pPr algn="l">
                        <a:lnSpc>
                          <a:spcPct val="100000"/>
                        </a:lnSpc>
                        <a:spcAft>
                          <a:spcPts val="0"/>
                        </a:spcAft>
                      </a:pPr>
                      <a:r>
                        <a:rPr lang="en-US" sz="1400" b="1" kern="100" dirty="0">
                          <a:effectLst/>
                          <a:latin typeface="+mn-ea"/>
                          <a:ea typeface="+mn-ea"/>
                        </a:rPr>
                        <a:t>1276.6887</a:t>
                      </a:r>
                      <a:endParaRPr lang="zh-CN" sz="1400" b="1" kern="100" dirty="0">
                        <a:effectLst/>
                        <a:latin typeface="+mn-ea"/>
                        <a:ea typeface="+mn-ea"/>
                      </a:endParaRPr>
                    </a:p>
                  </a:txBody>
                  <a:tcPr marL="51443" marR="51443" marT="0" marB="0"/>
                </a:tc>
                <a:tc>
                  <a:txBody>
                    <a:bodyPr/>
                    <a:lstStyle/>
                    <a:p>
                      <a:pPr algn="l">
                        <a:lnSpc>
                          <a:spcPct val="100000"/>
                        </a:lnSpc>
                        <a:spcAft>
                          <a:spcPts val="0"/>
                        </a:spcAft>
                      </a:pPr>
                      <a:r>
                        <a:rPr lang="en-US" sz="1400" kern="100">
                          <a:effectLst/>
                          <a:latin typeface="+mn-ea"/>
                          <a:ea typeface="+mn-ea"/>
                        </a:rPr>
                        <a:t>-0.2101</a:t>
                      </a:r>
                      <a:endParaRPr lang="zh-CN" sz="1400" kern="100">
                        <a:effectLst/>
                        <a:latin typeface="+mn-ea"/>
                        <a:ea typeface="+mn-ea"/>
                      </a:endParaRPr>
                    </a:p>
                  </a:txBody>
                  <a:tcPr marL="51443" marR="51443" marT="0" marB="0"/>
                </a:tc>
                <a:tc>
                  <a:txBody>
                    <a:bodyPr/>
                    <a:lstStyle/>
                    <a:p>
                      <a:pPr algn="l">
                        <a:lnSpc>
                          <a:spcPct val="100000"/>
                        </a:lnSpc>
                        <a:spcAft>
                          <a:spcPts val="0"/>
                        </a:spcAft>
                      </a:pPr>
                      <a:r>
                        <a:rPr lang="en-US" sz="1400" kern="100">
                          <a:effectLst/>
                          <a:latin typeface="+mn-ea"/>
                          <a:ea typeface="+mn-ea"/>
                        </a:rPr>
                        <a:t>11.90 </a:t>
                      </a:r>
                      <a:endParaRPr lang="zh-CN" sz="1400" kern="100">
                        <a:effectLst/>
                        <a:latin typeface="+mn-ea"/>
                        <a:ea typeface="+mn-ea"/>
                      </a:endParaRPr>
                    </a:p>
                  </a:txBody>
                  <a:tcPr marL="51443" marR="51443" marT="0" marB="0"/>
                </a:tc>
                <a:extLst>
                  <a:ext uri="{0D108BD9-81ED-4DB2-BD59-A6C34878D82A}">
                    <a16:rowId xmlns:a16="http://schemas.microsoft.com/office/drawing/2014/main" val="10006"/>
                  </a:ext>
                </a:extLst>
              </a:tr>
              <a:tr h="294608">
                <a:tc>
                  <a:txBody>
                    <a:bodyPr/>
                    <a:lstStyle/>
                    <a:p>
                      <a:pPr algn="l">
                        <a:lnSpc>
                          <a:spcPct val="100000"/>
                        </a:lnSpc>
                        <a:spcAft>
                          <a:spcPts val="0"/>
                        </a:spcAft>
                      </a:pPr>
                      <a:r>
                        <a:rPr lang="en-US" sz="1400" kern="100" dirty="0" err="1">
                          <a:effectLst/>
                          <a:latin typeface="+mn-ea"/>
                          <a:ea typeface="+mn-ea"/>
                        </a:rPr>
                        <a:t>P7</a:t>
                      </a:r>
                      <a:r>
                        <a:rPr lang="zh-CN" sz="1400" kern="100" dirty="0">
                          <a:effectLst/>
                          <a:latin typeface="+mn-ea"/>
                          <a:ea typeface="+mn-ea"/>
                        </a:rPr>
                        <a:t>（</a:t>
                      </a:r>
                      <a:r>
                        <a:rPr lang="en-US" sz="1400" kern="100" dirty="0">
                          <a:effectLst/>
                          <a:latin typeface="+mn-ea"/>
                          <a:ea typeface="+mn-ea"/>
                        </a:rPr>
                        <a:t>1.5</a:t>
                      </a:r>
                      <a:r>
                        <a:rPr lang="en" altLang="zh-CN" sz="1400" kern="100" dirty="0">
                          <a:effectLst/>
                          <a:latin typeface="+mn-ea"/>
                          <a:ea typeface="+mn-ea"/>
                        </a:rPr>
                        <a:t>m</a:t>
                      </a:r>
                      <a:r>
                        <a:rPr lang="zh-CN" sz="1400" kern="100" dirty="0">
                          <a:effectLst/>
                          <a:latin typeface="+mn-ea"/>
                          <a:ea typeface="+mn-ea"/>
                        </a:rPr>
                        <a:t>）</a:t>
                      </a:r>
                    </a:p>
                  </a:txBody>
                  <a:tcPr marL="51443" marR="51443" marT="0" marB="0"/>
                </a:tc>
                <a:tc>
                  <a:txBody>
                    <a:bodyPr/>
                    <a:lstStyle/>
                    <a:p>
                      <a:pPr algn="l">
                        <a:lnSpc>
                          <a:spcPct val="100000"/>
                        </a:lnSpc>
                        <a:spcAft>
                          <a:spcPts val="0"/>
                        </a:spcAft>
                      </a:pPr>
                      <a:r>
                        <a:rPr lang="en-US" sz="1400" kern="100">
                          <a:effectLst/>
                          <a:latin typeface="+mn-ea"/>
                          <a:ea typeface="+mn-ea"/>
                        </a:rPr>
                        <a:t>1272.0699</a:t>
                      </a:r>
                      <a:endParaRPr lang="zh-CN" sz="1400" kern="100">
                        <a:effectLst/>
                        <a:latin typeface="+mn-ea"/>
                        <a:ea typeface="+mn-ea"/>
                      </a:endParaRPr>
                    </a:p>
                  </a:txBody>
                  <a:tcPr marL="51443" marR="51443" marT="0" marB="0"/>
                </a:tc>
                <a:tc>
                  <a:txBody>
                    <a:bodyPr/>
                    <a:lstStyle/>
                    <a:p>
                      <a:pPr algn="l">
                        <a:lnSpc>
                          <a:spcPct val="100000"/>
                        </a:lnSpc>
                        <a:spcAft>
                          <a:spcPts val="0"/>
                        </a:spcAft>
                      </a:pPr>
                      <a:r>
                        <a:rPr lang="en-US" sz="1400" b="1" kern="100" dirty="0">
                          <a:effectLst/>
                          <a:latin typeface="+mn-ea"/>
                          <a:ea typeface="+mn-ea"/>
                        </a:rPr>
                        <a:t>1272.8907</a:t>
                      </a:r>
                      <a:endParaRPr lang="zh-CN" sz="1400" b="1" kern="100" dirty="0">
                        <a:effectLst/>
                        <a:latin typeface="+mn-ea"/>
                        <a:ea typeface="+mn-ea"/>
                      </a:endParaRPr>
                    </a:p>
                  </a:txBody>
                  <a:tcPr marL="51443" marR="51443" marT="0" marB="0"/>
                </a:tc>
                <a:tc>
                  <a:txBody>
                    <a:bodyPr/>
                    <a:lstStyle/>
                    <a:p>
                      <a:pPr algn="l">
                        <a:lnSpc>
                          <a:spcPct val="100000"/>
                        </a:lnSpc>
                        <a:spcAft>
                          <a:spcPts val="0"/>
                        </a:spcAft>
                      </a:pPr>
                      <a:r>
                        <a:rPr lang="en-US" sz="1400" kern="100">
                          <a:effectLst/>
                          <a:latin typeface="+mn-ea"/>
                          <a:ea typeface="+mn-ea"/>
                        </a:rPr>
                        <a:t>-0.8208</a:t>
                      </a:r>
                      <a:endParaRPr lang="zh-CN" sz="1400" kern="100">
                        <a:effectLst/>
                        <a:latin typeface="+mn-ea"/>
                        <a:ea typeface="+mn-ea"/>
                      </a:endParaRPr>
                    </a:p>
                  </a:txBody>
                  <a:tcPr marL="51443" marR="51443" marT="0" marB="0"/>
                </a:tc>
                <a:tc>
                  <a:txBody>
                    <a:bodyPr/>
                    <a:lstStyle/>
                    <a:p>
                      <a:pPr algn="l">
                        <a:lnSpc>
                          <a:spcPct val="100000"/>
                        </a:lnSpc>
                        <a:spcAft>
                          <a:spcPts val="0"/>
                        </a:spcAft>
                      </a:pPr>
                      <a:r>
                        <a:rPr lang="en-US" sz="1400" kern="100">
                          <a:effectLst/>
                          <a:latin typeface="+mn-ea"/>
                          <a:ea typeface="+mn-ea"/>
                        </a:rPr>
                        <a:t>12.67 </a:t>
                      </a:r>
                      <a:endParaRPr lang="zh-CN" sz="1400" kern="100">
                        <a:effectLst/>
                        <a:latin typeface="+mn-ea"/>
                        <a:ea typeface="+mn-ea"/>
                      </a:endParaRPr>
                    </a:p>
                  </a:txBody>
                  <a:tcPr marL="51443" marR="51443" marT="0" marB="0"/>
                </a:tc>
                <a:extLst>
                  <a:ext uri="{0D108BD9-81ED-4DB2-BD59-A6C34878D82A}">
                    <a16:rowId xmlns:a16="http://schemas.microsoft.com/office/drawing/2014/main" val="10007"/>
                  </a:ext>
                </a:extLst>
              </a:tr>
              <a:tr h="294608">
                <a:tc>
                  <a:txBody>
                    <a:bodyPr/>
                    <a:lstStyle/>
                    <a:p>
                      <a:pPr algn="l">
                        <a:lnSpc>
                          <a:spcPct val="100000"/>
                        </a:lnSpc>
                        <a:spcAft>
                          <a:spcPts val="0"/>
                        </a:spcAft>
                      </a:pPr>
                      <a:r>
                        <a:rPr lang="en-US" sz="1400" b="1" kern="100" dirty="0" err="1">
                          <a:solidFill>
                            <a:srgbClr val="FF0000"/>
                          </a:solidFill>
                          <a:effectLst/>
                          <a:latin typeface="+mn-ea"/>
                          <a:ea typeface="+mn-ea"/>
                        </a:rPr>
                        <a:t>P8</a:t>
                      </a:r>
                      <a:r>
                        <a:rPr lang="zh-CN" sz="1400" b="1" kern="100" dirty="0">
                          <a:solidFill>
                            <a:srgbClr val="FF0000"/>
                          </a:solidFill>
                          <a:effectLst/>
                          <a:latin typeface="+mn-ea"/>
                          <a:ea typeface="+mn-ea"/>
                        </a:rPr>
                        <a:t>（</a:t>
                      </a:r>
                      <a:r>
                        <a:rPr lang="en-US" sz="1400" b="1" kern="100" dirty="0">
                          <a:solidFill>
                            <a:srgbClr val="FF0000"/>
                          </a:solidFill>
                          <a:effectLst/>
                          <a:latin typeface="+mn-ea"/>
                          <a:ea typeface="+mn-ea"/>
                        </a:rPr>
                        <a:t>2.0</a:t>
                      </a:r>
                      <a:r>
                        <a:rPr lang="en" altLang="zh-CN" sz="1400" b="1" kern="100" dirty="0">
                          <a:solidFill>
                            <a:srgbClr val="FF0000"/>
                          </a:solidFill>
                          <a:effectLst/>
                          <a:latin typeface="+mn-ea"/>
                          <a:ea typeface="+mn-ea"/>
                        </a:rPr>
                        <a:t>m</a:t>
                      </a:r>
                      <a:r>
                        <a:rPr lang="zh-CN" sz="1400" b="1" kern="100" dirty="0">
                          <a:solidFill>
                            <a:srgbClr val="FF0000"/>
                          </a:solidFill>
                          <a:effectLst/>
                          <a:latin typeface="+mn-ea"/>
                          <a:ea typeface="+mn-ea"/>
                        </a:rPr>
                        <a:t>）</a:t>
                      </a:r>
                    </a:p>
                  </a:txBody>
                  <a:tcPr marL="51443" marR="51443" marT="0" marB="0"/>
                </a:tc>
                <a:tc>
                  <a:txBody>
                    <a:bodyPr/>
                    <a:lstStyle/>
                    <a:p>
                      <a:pPr algn="l">
                        <a:lnSpc>
                          <a:spcPct val="100000"/>
                        </a:lnSpc>
                        <a:spcAft>
                          <a:spcPts val="0"/>
                        </a:spcAft>
                      </a:pPr>
                      <a:r>
                        <a:rPr lang="en-US" sz="1400" b="1" kern="100">
                          <a:solidFill>
                            <a:srgbClr val="FF0000"/>
                          </a:solidFill>
                          <a:effectLst/>
                          <a:latin typeface="+mn-ea"/>
                          <a:ea typeface="+mn-ea"/>
                        </a:rPr>
                        <a:t>1270.6294</a:t>
                      </a:r>
                      <a:endParaRPr lang="zh-CN" sz="1400" b="1" kern="100">
                        <a:solidFill>
                          <a:srgbClr val="FF0000"/>
                        </a:solidFill>
                        <a:effectLst/>
                        <a:latin typeface="+mn-ea"/>
                        <a:ea typeface="+mn-ea"/>
                      </a:endParaRPr>
                    </a:p>
                  </a:txBody>
                  <a:tcPr marL="51443" marR="51443" marT="0" marB="0"/>
                </a:tc>
                <a:tc>
                  <a:txBody>
                    <a:bodyPr/>
                    <a:lstStyle/>
                    <a:p>
                      <a:pPr algn="l">
                        <a:lnSpc>
                          <a:spcPct val="100000"/>
                        </a:lnSpc>
                        <a:spcAft>
                          <a:spcPts val="0"/>
                        </a:spcAft>
                      </a:pPr>
                      <a:r>
                        <a:rPr lang="en-US" sz="1400" b="1" kern="100" dirty="0">
                          <a:solidFill>
                            <a:srgbClr val="FF0000"/>
                          </a:solidFill>
                          <a:effectLst/>
                          <a:latin typeface="+mn-ea"/>
                          <a:ea typeface="+mn-ea"/>
                        </a:rPr>
                        <a:t>1269.6437</a:t>
                      </a:r>
                      <a:endParaRPr lang="zh-CN" sz="1400" b="1" kern="100" dirty="0">
                        <a:solidFill>
                          <a:srgbClr val="FF0000"/>
                        </a:solidFill>
                        <a:effectLst/>
                        <a:latin typeface="+mn-ea"/>
                        <a:ea typeface="+mn-ea"/>
                      </a:endParaRPr>
                    </a:p>
                  </a:txBody>
                  <a:tcPr marL="51443" marR="51443" marT="0" marB="0"/>
                </a:tc>
                <a:tc>
                  <a:txBody>
                    <a:bodyPr/>
                    <a:lstStyle/>
                    <a:p>
                      <a:pPr algn="l">
                        <a:lnSpc>
                          <a:spcPct val="100000"/>
                        </a:lnSpc>
                        <a:spcAft>
                          <a:spcPts val="0"/>
                        </a:spcAft>
                      </a:pPr>
                      <a:r>
                        <a:rPr lang="en-US" sz="1400" b="1" kern="100">
                          <a:solidFill>
                            <a:srgbClr val="FF0000"/>
                          </a:solidFill>
                          <a:effectLst/>
                          <a:latin typeface="+mn-ea"/>
                          <a:ea typeface="+mn-ea"/>
                        </a:rPr>
                        <a:t>0.9857</a:t>
                      </a:r>
                      <a:endParaRPr lang="zh-CN" sz="1400" b="1" kern="100">
                        <a:solidFill>
                          <a:srgbClr val="FF0000"/>
                        </a:solidFill>
                        <a:effectLst/>
                        <a:latin typeface="+mn-ea"/>
                        <a:ea typeface="+mn-ea"/>
                      </a:endParaRPr>
                    </a:p>
                  </a:txBody>
                  <a:tcPr marL="51443" marR="51443" marT="0" marB="0"/>
                </a:tc>
                <a:tc>
                  <a:txBody>
                    <a:bodyPr/>
                    <a:lstStyle/>
                    <a:p>
                      <a:pPr algn="l">
                        <a:lnSpc>
                          <a:spcPct val="100000"/>
                        </a:lnSpc>
                        <a:spcAft>
                          <a:spcPts val="0"/>
                        </a:spcAft>
                      </a:pPr>
                      <a:r>
                        <a:rPr lang="en-US" sz="1400" b="1" kern="100" dirty="0">
                          <a:solidFill>
                            <a:srgbClr val="FF0000"/>
                          </a:solidFill>
                          <a:effectLst/>
                          <a:latin typeface="+mn-ea"/>
                          <a:ea typeface="+mn-ea"/>
                        </a:rPr>
                        <a:t>19.08 </a:t>
                      </a:r>
                      <a:endParaRPr lang="zh-CN" sz="1400" b="1" kern="100" dirty="0">
                        <a:solidFill>
                          <a:srgbClr val="FF0000"/>
                        </a:solidFill>
                        <a:effectLst/>
                        <a:latin typeface="+mn-ea"/>
                        <a:ea typeface="+mn-ea"/>
                      </a:endParaRPr>
                    </a:p>
                  </a:txBody>
                  <a:tcPr marL="51443" marR="51443" marT="0" marB="0"/>
                </a:tc>
                <a:extLst>
                  <a:ext uri="{0D108BD9-81ED-4DB2-BD59-A6C34878D82A}">
                    <a16:rowId xmlns:a16="http://schemas.microsoft.com/office/drawing/2014/main" val="10008"/>
                  </a:ext>
                </a:extLst>
              </a:tr>
              <a:tr h="294608">
                <a:tc>
                  <a:txBody>
                    <a:bodyPr/>
                    <a:lstStyle/>
                    <a:p>
                      <a:pPr algn="l">
                        <a:lnSpc>
                          <a:spcPct val="100000"/>
                        </a:lnSpc>
                        <a:spcAft>
                          <a:spcPts val="0"/>
                        </a:spcAft>
                      </a:pPr>
                      <a:r>
                        <a:rPr lang="en-US" sz="1400" kern="100" dirty="0" err="1">
                          <a:effectLst/>
                          <a:latin typeface="+mn-ea"/>
                          <a:ea typeface="+mn-ea"/>
                        </a:rPr>
                        <a:t>P9</a:t>
                      </a:r>
                      <a:r>
                        <a:rPr lang="zh-CN" sz="1400" kern="100" dirty="0">
                          <a:effectLst/>
                          <a:latin typeface="+mn-ea"/>
                          <a:ea typeface="+mn-ea"/>
                        </a:rPr>
                        <a:t>（</a:t>
                      </a:r>
                      <a:r>
                        <a:rPr lang="en-US" sz="1400" kern="100" dirty="0">
                          <a:effectLst/>
                          <a:latin typeface="+mn-ea"/>
                          <a:ea typeface="+mn-ea"/>
                        </a:rPr>
                        <a:t>1.5</a:t>
                      </a:r>
                      <a:r>
                        <a:rPr lang="en" altLang="zh-CN" sz="1400" kern="100" dirty="0">
                          <a:effectLst/>
                          <a:latin typeface="+mn-ea"/>
                          <a:ea typeface="+mn-ea"/>
                        </a:rPr>
                        <a:t>m</a:t>
                      </a:r>
                      <a:r>
                        <a:rPr lang="zh-CN" sz="1400" kern="100" dirty="0">
                          <a:effectLst/>
                          <a:latin typeface="+mn-ea"/>
                          <a:ea typeface="+mn-ea"/>
                        </a:rPr>
                        <a:t>）</a:t>
                      </a:r>
                    </a:p>
                  </a:txBody>
                  <a:tcPr marL="51443" marR="51443" marT="0" marB="0"/>
                </a:tc>
                <a:tc>
                  <a:txBody>
                    <a:bodyPr/>
                    <a:lstStyle/>
                    <a:p>
                      <a:pPr algn="l">
                        <a:lnSpc>
                          <a:spcPct val="100000"/>
                        </a:lnSpc>
                        <a:spcAft>
                          <a:spcPts val="0"/>
                        </a:spcAft>
                      </a:pPr>
                      <a:r>
                        <a:rPr lang="en-US" sz="1400" kern="100">
                          <a:effectLst/>
                          <a:latin typeface="+mn-ea"/>
                          <a:ea typeface="+mn-ea"/>
                        </a:rPr>
                        <a:t>/</a:t>
                      </a:r>
                      <a:endParaRPr lang="zh-CN" sz="1400" kern="100">
                        <a:effectLst/>
                        <a:latin typeface="+mn-ea"/>
                        <a:ea typeface="+mn-ea"/>
                      </a:endParaRPr>
                    </a:p>
                  </a:txBody>
                  <a:tcPr marL="51443" marR="51443" marT="0" marB="0"/>
                </a:tc>
                <a:tc>
                  <a:txBody>
                    <a:bodyPr/>
                    <a:lstStyle/>
                    <a:p>
                      <a:pPr algn="l">
                        <a:lnSpc>
                          <a:spcPct val="100000"/>
                        </a:lnSpc>
                        <a:spcAft>
                          <a:spcPts val="0"/>
                        </a:spcAft>
                      </a:pPr>
                      <a:r>
                        <a:rPr lang="en-US" sz="1400" b="1" kern="100" dirty="0">
                          <a:effectLst/>
                          <a:latin typeface="+mn-ea"/>
                          <a:ea typeface="+mn-ea"/>
                        </a:rPr>
                        <a:t>/</a:t>
                      </a:r>
                      <a:endParaRPr lang="zh-CN" sz="1400" b="1" kern="100" dirty="0">
                        <a:effectLst/>
                        <a:latin typeface="+mn-ea"/>
                        <a:ea typeface="+mn-ea"/>
                      </a:endParaRPr>
                    </a:p>
                  </a:txBody>
                  <a:tcPr marL="51443" marR="51443" marT="0" marB="0"/>
                </a:tc>
                <a:tc>
                  <a:txBody>
                    <a:bodyPr/>
                    <a:lstStyle/>
                    <a:p>
                      <a:pPr algn="l">
                        <a:lnSpc>
                          <a:spcPct val="100000"/>
                        </a:lnSpc>
                        <a:spcAft>
                          <a:spcPts val="0"/>
                        </a:spcAft>
                      </a:pPr>
                      <a:r>
                        <a:rPr lang="en-US" sz="1400" kern="100">
                          <a:effectLst/>
                          <a:latin typeface="+mn-ea"/>
                          <a:ea typeface="+mn-ea"/>
                        </a:rPr>
                        <a:t>/</a:t>
                      </a:r>
                      <a:endParaRPr lang="zh-CN" sz="1400" kern="100">
                        <a:effectLst/>
                        <a:latin typeface="+mn-ea"/>
                        <a:ea typeface="+mn-ea"/>
                      </a:endParaRPr>
                    </a:p>
                  </a:txBody>
                  <a:tcPr marL="51443" marR="51443" marT="0" marB="0"/>
                </a:tc>
                <a:tc>
                  <a:txBody>
                    <a:bodyPr/>
                    <a:lstStyle/>
                    <a:p>
                      <a:pPr algn="l">
                        <a:lnSpc>
                          <a:spcPct val="100000"/>
                        </a:lnSpc>
                        <a:spcAft>
                          <a:spcPts val="0"/>
                        </a:spcAft>
                      </a:pPr>
                      <a:r>
                        <a:rPr lang="en-US" sz="1400" kern="100">
                          <a:effectLst/>
                          <a:latin typeface="+mn-ea"/>
                          <a:ea typeface="+mn-ea"/>
                        </a:rPr>
                        <a:t>9.586 </a:t>
                      </a:r>
                      <a:endParaRPr lang="zh-CN" sz="1400" kern="100">
                        <a:effectLst/>
                        <a:latin typeface="+mn-ea"/>
                        <a:ea typeface="+mn-ea"/>
                      </a:endParaRPr>
                    </a:p>
                  </a:txBody>
                  <a:tcPr marL="51443" marR="51443" marT="0" marB="0"/>
                </a:tc>
                <a:extLst>
                  <a:ext uri="{0D108BD9-81ED-4DB2-BD59-A6C34878D82A}">
                    <a16:rowId xmlns:a16="http://schemas.microsoft.com/office/drawing/2014/main" val="10009"/>
                  </a:ext>
                </a:extLst>
              </a:tr>
              <a:tr h="294608">
                <a:tc>
                  <a:txBody>
                    <a:bodyPr/>
                    <a:lstStyle/>
                    <a:p>
                      <a:pPr algn="l">
                        <a:lnSpc>
                          <a:spcPct val="100000"/>
                        </a:lnSpc>
                        <a:spcAft>
                          <a:spcPts val="0"/>
                        </a:spcAft>
                      </a:pPr>
                      <a:r>
                        <a:rPr lang="en-US" sz="1400" kern="100" dirty="0" err="1">
                          <a:effectLst/>
                          <a:latin typeface="+mn-ea"/>
                          <a:ea typeface="+mn-ea"/>
                        </a:rPr>
                        <a:t>P10</a:t>
                      </a:r>
                      <a:r>
                        <a:rPr lang="zh-CN" sz="1400" kern="100" dirty="0">
                          <a:effectLst/>
                          <a:latin typeface="+mn-ea"/>
                          <a:ea typeface="+mn-ea"/>
                        </a:rPr>
                        <a:t>（</a:t>
                      </a:r>
                      <a:r>
                        <a:rPr lang="en-US" sz="1400" kern="100" dirty="0">
                          <a:effectLst/>
                          <a:latin typeface="+mn-ea"/>
                          <a:ea typeface="+mn-ea"/>
                        </a:rPr>
                        <a:t>1.5</a:t>
                      </a:r>
                      <a:r>
                        <a:rPr lang="en" altLang="zh-CN" sz="1400" kern="100" dirty="0">
                          <a:effectLst/>
                          <a:latin typeface="+mn-ea"/>
                          <a:ea typeface="+mn-ea"/>
                        </a:rPr>
                        <a:t>m</a:t>
                      </a:r>
                      <a:r>
                        <a:rPr lang="zh-CN" sz="1400" kern="100" dirty="0">
                          <a:effectLst/>
                          <a:latin typeface="+mn-ea"/>
                          <a:ea typeface="+mn-ea"/>
                        </a:rPr>
                        <a:t>）</a:t>
                      </a:r>
                    </a:p>
                  </a:txBody>
                  <a:tcPr marL="51443" marR="51443" marT="0" marB="0"/>
                </a:tc>
                <a:tc>
                  <a:txBody>
                    <a:bodyPr/>
                    <a:lstStyle/>
                    <a:p>
                      <a:pPr algn="l">
                        <a:lnSpc>
                          <a:spcPct val="100000"/>
                        </a:lnSpc>
                        <a:spcAft>
                          <a:spcPts val="0"/>
                        </a:spcAft>
                      </a:pPr>
                      <a:r>
                        <a:rPr lang="en-US" sz="1400" kern="100">
                          <a:effectLst/>
                          <a:latin typeface="+mn-ea"/>
                          <a:ea typeface="+mn-ea"/>
                        </a:rPr>
                        <a:t>1280.6327</a:t>
                      </a:r>
                      <a:endParaRPr lang="zh-CN" sz="1400" kern="100">
                        <a:effectLst/>
                        <a:latin typeface="+mn-ea"/>
                        <a:ea typeface="+mn-ea"/>
                      </a:endParaRPr>
                    </a:p>
                  </a:txBody>
                  <a:tcPr marL="51443" marR="51443" marT="0" marB="0"/>
                </a:tc>
                <a:tc>
                  <a:txBody>
                    <a:bodyPr/>
                    <a:lstStyle/>
                    <a:p>
                      <a:pPr algn="l">
                        <a:lnSpc>
                          <a:spcPct val="100000"/>
                        </a:lnSpc>
                        <a:spcAft>
                          <a:spcPts val="0"/>
                        </a:spcAft>
                      </a:pPr>
                      <a:r>
                        <a:rPr lang="en-US" sz="1400" b="1" kern="100" dirty="0">
                          <a:effectLst/>
                          <a:latin typeface="+mn-ea"/>
                          <a:ea typeface="+mn-ea"/>
                        </a:rPr>
                        <a:t>1280.6147</a:t>
                      </a:r>
                      <a:endParaRPr lang="zh-CN" sz="1400" b="1" kern="100" dirty="0">
                        <a:effectLst/>
                        <a:latin typeface="+mn-ea"/>
                        <a:ea typeface="+mn-ea"/>
                      </a:endParaRPr>
                    </a:p>
                  </a:txBody>
                  <a:tcPr marL="51443" marR="51443" marT="0" marB="0"/>
                </a:tc>
                <a:tc>
                  <a:txBody>
                    <a:bodyPr/>
                    <a:lstStyle/>
                    <a:p>
                      <a:pPr algn="l">
                        <a:lnSpc>
                          <a:spcPct val="100000"/>
                        </a:lnSpc>
                        <a:spcAft>
                          <a:spcPts val="0"/>
                        </a:spcAft>
                      </a:pPr>
                      <a:r>
                        <a:rPr lang="en-US" sz="1400" kern="100">
                          <a:effectLst/>
                          <a:latin typeface="+mn-ea"/>
                          <a:ea typeface="+mn-ea"/>
                        </a:rPr>
                        <a:t>0.0180</a:t>
                      </a:r>
                      <a:endParaRPr lang="zh-CN" sz="1400" kern="100">
                        <a:effectLst/>
                        <a:latin typeface="+mn-ea"/>
                        <a:ea typeface="+mn-ea"/>
                      </a:endParaRPr>
                    </a:p>
                  </a:txBody>
                  <a:tcPr marL="51443" marR="51443" marT="0" marB="0"/>
                </a:tc>
                <a:tc>
                  <a:txBody>
                    <a:bodyPr/>
                    <a:lstStyle/>
                    <a:p>
                      <a:pPr algn="l">
                        <a:lnSpc>
                          <a:spcPct val="100000"/>
                        </a:lnSpc>
                        <a:spcAft>
                          <a:spcPts val="0"/>
                        </a:spcAft>
                      </a:pPr>
                      <a:r>
                        <a:rPr lang="en-US" sz="1400" kern="100">
                          <a:effectLst/>
                          <a:latin typeface="+mn-ea"/>
                          <a:ea typeface="+mn-ea"/>
                        </a:rPr>
                        <a:t>14.01 </a:t>
                      </a:r>
                      <a:endParaRPr lang="zh-CN" sz="1400" kern="100">
                        <a:effectLst/>
                        <a:latin typeface="+mn-ea"/>
                        <a:ea typeface="+mn-ea"/>
                      </a:endParaRPr>
                    </a:p>
                  </a:txBody>
                  <a:tcPr marL="51443" marR="51443" marT="0" marB="0"/>
                </a:tc>
                <a:extLst>
                  <a:ext uri="{0D108BD9-81ED-4DB2-BD59-A6C34878D82A}">
                    <a16:rowId xmlns:a16="http://schemas.microsoft.com/office/drawing/2014/main" val="10010"/>
                  </a:ext>
                </a:extLst>
              </a:tr>
              <a:tr h="294608">
                <a:tc>
                  <a:txBody>
                    <a:bodyPr/>
                    <a:lstStyle/>
                    <a:p>
                      <a:pPr algn="l">
                        <a:lnSpc>
                          <a:spcPct val="100000"/>
                        </a:lnSpc>
                        <a:spcAft>
                          <a:spcPts val="0"/>
                        </a:spcAft>
                      </a:pPr>
                      <a:r>
                        <a:rPr lang="en-US" sz="1400" kern="100" dirty="0" err="1">
                          <a:effectLst/>
                          <a:latin typeface="+mn-ea"/>
                          <a:ea typeface="+mn-ea"/>
                        </a:rPr>
                        <a:t>P11</a:t>
                      </a:r>
                      <a:r>
                        <a:rPr lang="zh-CN" sz="1400" kern="100" dirty="0">
                          <a:effectLst/>
                          <a:latin typeface="+mn-ea"/>
                          <a:ea typeface="+mn-ea"/>
                        </a:rPr>
                        <a:t>（</a:t>
                      </a:r>
                      <a:r>
                        <a:rPr lang="en-US" sz="1400" kern="100" dirty="0">
                          <a:effectLst/>
                          <a:latin typeface="+mn-ea"/>
                          <a:ea typeface="+mn-ea"/>
                        </a:rPr>
                        <a:t>1.5</a:t>
                      </a:r>
                      <a:r>
                        <a:rPr lang="en" altLang="zh-CN" sz="1400" kern="100" dirty="0">
                          <a:effectLst/>
                          <a:latin typeface="+mn-ea"/>
                          <a:ea typeface="+mn-ea"/>
                        </a:rPr>
                        <a:t>m</a:t>
                      </a:r>
                      <a:r>
                        <a:rPr lang="zh-CN" sz="1400" kern="100" dirty="0">
                          <a:effectLst/>
                          <a:latin typeface="+mn-ea"/>
                          <a:ea typeface="+mn-ea"/>
                        </a:rPr>
                        <a:t>）</a:t>
                      </a:r>
                    </a:p>
                  </a:txBody>
                  <a:tcPr marL="51443" marR="51443" marT="0" marB="0"/>
                </a:tc>
                <a:tc>
                  <a:txBody>
                    <a:bodyPr/>
                    <a:lstStyle/>
                    <a:p>
                      <a:pPr algn="l">
                        <a:lnSpc>
                          <a:spcPct val="100000"/>
                        </a:lnSpc>
                        <a:spcAft>
                          <a:spcPts val="0"/>
                        </a:spcAft>
                      </a:pPr>
                      <a:r>
                        <a:rPr lang="en-US" sz="1400" kern="100">
                          <a:effectLst/>
                          <a:latin typeface="+mn-ea"/>
                          <a:ea typeface="+mn-ea"/>
                        </a:rPr>
                        <a:t>1282.5860</a:t>
                      </a:r>
                      <a:endParaRPr lang="zh-CN" sz="1400" kern="100">
                        <a:effectLst/>
                        <a:latin typeface="+mn-ea"/>
                        <a:ea typeface="+mn-ea"/>
                      </a:endParaRPr>
                    </a:p>
                  </a:txBody>
                  <a:tcPr marL="51443" marR="51443" marT="0" marB="0"/>
                </a:tc>
                <a:tc>
                  <a:txBody>
                    <a:bodyPr/>
                    <a:lstStyle/>
                    <a:p>
                      <a:pPr algn="l">
                        <a:lnSpc>
                          <a:spcPct val="100000"/>
                        </a:lnSpc>
                        <a:spcAft>
                          <a:spcPts val="0"/>
                        </a:spcAft>
                      </a:pPr>
                      <a:r>
                        <a:rPr lang="en-US" sz="1400" b="1" kern="100" dirty="0">
                          <a:effectLst/>
                          <a:latin typeface="+mn-ea"/>
                          <a:ea typeface="+mn-ea"/>
                        </a:rPr>
                        <a:t>1284.3187</a:t>
                      </a:r>
                      <a:endParaRPr lang="zh-CN" sz="1400" b="1" kern="100" dirty="0">
                        <a:effectLst/>
                        <a:latin typeface="+mn-ea"/>
                        <a:ea typeface="+mn-ea"/>
                      </a:endParaRPr>
                    </a:p>
                  </a:txBody>
                  <a:tcPr marL="51443" marR="51443" marT="0" marB="0"/>
                </a:tc>
                <a:tc>
                  <a:txBody>
                    <a:bodyPr/>
                    <a:lstStyle/>
                    <a:p>
                      <a:pPr algn="l">
                        <a:lnSpc>
                          <a:spcPct val="100000"/>
                        </a:lnSpc>
                        <a:spcAft>
                          <a:spcPts val="0"/>
                        </a:spcAft>
                      </a:pPr>
                      <a:r>
                        <a:rPr lang="en-US" sz="1400" kern="100">
                          <a:effectLst/>
                          <a:latin typeface="+mn-ea"/>
                          <a:ea typeface="+mn-ea"/>
                        </a:rPr>
                        <a:t>-1.7327</a:t>
                      </a:r>
                      <a:endParaRPr lang="zh-CN" sz="1400" kern="100">
                        <a:effectLst/>
                        <a:latin typeface="+mn-ea"/>
                        <a:ea typeface="+mn-ea"/>
                      </a:endParaRPr>
                    </a:p>
                  </a:txBody>
                  <a:tcPr marL="51443" marR="51443" marT="0" marB="0"/>
                </a:tc>
                <a:tc>
                  <a:txBody>
                    <a:bodyPr/>
                    <a:lstStyle/>
                    <a:p>
                      <a:pPr algn="l">
                        <a:lnSpc>
                          <a:spcPct val="100000"/>
                        </a:lnSpc>
                        <a:spcAft>
                          <a:spcPts val="0"/>
                        </a:spcAft>
                      </a:pPr>
                      <a:r>
                        <a:rPr lang="en-US" sz="1400" kern="100" dirty="0">
                          <a:effectLst/>
                          <a:latin typeface="+mn-ea"/>
                          <a:ea typeface="+mn-ea"/>
                        </a:rPr>
                        <a:t>11.38 </a:t>
                      </a:r>
                      <a:endParaRPr lang="zh-CN" sz="1400" kern="100" dirty="0">
                        <a:effectLst/>
                        <a:latin typeface="+mn-ea"/>
                        <a:ea typeface="+mn-ea"/>
                      </a:endParaRPr>
                    </a:p>
                  </a:txBody>
                  <a:tcPr marL="51443" marR="51443" marT="0" marB="0"/>
                </a:tc>
                <a:extLst>
                  <a:ext uri="{0D108BD9-81ED-4DB2-BD59-A6C34878D82A}">
                    <a16:rowId xmlns:a16="http://schemas.microsoft.com/office/drawing/2014/main" val="10011"/>
                  </a:ext>
                </a:extLst>
              </a:tr>
            </a:tbl>
          </a:graphicData>
        </a:graphic>
      </p:graphicFrame>
      <p:sp>
        <p:nvSpPr>
          <p:cNvPr id="5" name="矩形 4"/>
          <p:cNvSpPr/>
          <p:nvPr/>
        </p:nvSpPr>
        <p:spPr>
          <a:xfrm>
            <a:off x="771525" y="4886564"/>
            <a:ext cx="7740968" cy="442878"/>
          </a:xfrm>
          <a:prstGeom prst="rect">
            <a:avLst/>
          </a:prstGeom>
          <a:ln w="19050">
            <a:solidFill>
              <a:srgbClr val="FF0000"/>
            </a:solidFill>
          </a:ln>
        </p:spPr>
        <p:txBody>
          <a:bodyPr wrap="square">
            <a:spAutoFit/>
          </a:bodyPr>
          <a:lstStyle/>
          <a:p>
            <a:pPr>
              <a:lnSpc>
                <a:spcPct val="150000"/>
              </a:lnSpc>
              <a:defRPr/>
            </a:pPr>
            <a:r>
              <a:rPr lang="en-US" altLang="zh-CN" kern="100" dirty="0">
                <a:latin typeface="黑体" panose="02010609060101010101" pitchFamily="49" charset="-122"/>
                <a:ea typeface="黑体" panose="02010609060101010101" pitchFamily="49" charset="-122"/>
                <a:cs typeface="Times New Roman" panose="02020603050405020304" pitchFamily="18" charset="0"/>
              </a:rPr>
              <a:t>Absolute</a:t>
            </a:r>
            <a:r>
              <a:rPr lang="zh-Hans" altLang="en-US" kern="100" dirty="0">
                <a:latin typeface="黑体" panose="02010609060101010101" pitchFamily="49" charset="-122"/>
                <a:ea typeface="黑体" panose="02010609060101010101" pitchFamily="49" charset="-122"/>
                <a:cs typeface="Times New Roman" panose="02020603050405020304" pitchFamily="18" charset="0"/>
              </a:rPr>
              <a:t> </a:t>
            </a:r>
            <a:r>
              <a:rPr lang="en-US" altLang="zh-Hans" kern="100" dirty="0">
                <a:latin typeface="黑体" panose="02010609060101010101" pitchFamily="49" charset="-122"/>
                <a:ea typeface="黑体" panose="02010609060101010101" pitchFamily="49" charset="-122"/>
                <a:cs typeface="Times New Roman" panose="02020603050405020304" pitchFamily="18" charset="0"/>
              </a:rPr>
              <a:t>bias </a:t>
            </a:r>
            <a:r>
              <a:rPr lang="en-US" altLang="zh-CN" b="1" kern="100" dirty="0">
                <a:solidFill>
                  <a:srgbClr val="FF0000"/>
                </a:solidFill>
                <a:latin typeface="黑体" panose="02010609060101010101" pitchFamily="49" charset="-122"/>
                <a:ea typeface="黑体" panose="02010609060101010101" pitchFamily="49" charset="-122"/>
              </a:rPr>
              <a:t>≤1.0</a:t>
            </a:r>
            <a:r>
              <a:rPr lang="en" altLang="zh-CN" b="1" kern="100" dirty="0">
                <a:solidFill>
                  <a:srgbClr val="FF0000"/>
                </a:solidFill>
                <a:latin typeface="黑体" panose="02010609060101010101" pitchFamily="49" charset="-122"/>
                <a:ea typeface="黑体" panose="02010609060101010101" pitchFamily="49" charset="-122"/>
                <a:cs typeface="Times New Roman" panose="02020603050405020304" pitchFamily="18" charset="0"/>
              </a:rPr>
              <a:t>m</a:t>
            </a:r>
            <a:endParaRPr lang="zh-CN" altLang="en-US"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44622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6102" y="816267"/>
            <a:ext cx="5652177" cy="5943856"/>
          </a:xfrm>
          <a:prstGeom prst="rect">
            <a:avLst/>
          </a:prstGeom>
        </p:spPr>
      </p:pic>
      <p:pic>
        <p:nvPicPr>
          <p:cNvPr id="5" name="图片 4"/>
          <p:cNvPicPr>
            <a:picLocks noChangeAspect="1"/>
          </p:cNvPicPr>
          <p:nvPr/>
        </p:nvPicPr>
        <p:blipFill>
          <a:blip r:embed="rId4" cstate="print"/>
          <a:stretch>
            <a:fillRect/>
          </a:stretch>
        </p:blipFill>
        <p:spPr>
          <a:xfrm>
            <a:off x="405503" y="939920"/>
            <a:ext cx="2248316" cy="2025688"/>
          </a:xfrm>
          <a:prstGeom prst="rect">
            <a:avLst/>
          </a:prstGeom>
        </p:spPr>
      </p:pic>
      <p:sp>
        <p:nvSpPr>
          <p:cNvPr id="6" name="文本框 5"/>
          <p:cNvSpPr txBox="1"/>
          <p:nvPr/>
        </p:nvSpPr>
        <p:spPr>
          <a:xfrm>
            <a:off x="405503" y="2597271"/>
            <a:ext cx="954823" cy="251288"/>
          </a:xfrm>
          <a:prstGeom prst="rect">
            <a:avLst/>
          </a:prstGeom>
          <a:noFill/>
        </p:spPr>
        <p:txBody>
          <a:bodyPr wrap="square" lIns="80165" tIns="40083" rIns="80165" bIns="40083" rtlCol="0">
            <a:spAutoFit/>
          </a:bodyPr>
          <a:lstStyle/>
          <a:p>
            <a:r>
              <a:rPr lang="en-US" altLang="zh-CN" sz="1100" dirty="0">
                <a:solidFill>
                  <a:srgbClr val="FFFF00"/>
                </a:solidFill>
              </a:rPr>
              <a:t>(-95.95,-3.5)</a:t>
            </a:r>
            <a:endParaRPr lang="zh-CN" altLang="en-US" sz="1100" dirty="0">
              <a:solidFill>
                <a:srgbClr val="FFFF00"/>
              </a:solidFill>
            </a:endParaRPr>
          </a:p>
        </p:txBody>
      </p:sp>
      <p:pic>
        <p:nvPicPr>
          <p:cNvPr id="7" name="图片 6"/>
          <p:cNvPicPr>
            <a:picLocks noChangeAspect="1"/>
          </p:cNvPicPr>
          <p:nvPr/>
        </p:nvPicPr>
        <p:blipFill>
          <a:blip r:embed="rId5" cstate="print"/>
          <a:stretch>
            <a:fillRect/>
          </a:stretch>
        </p:blipFill>
        <p:spPr>
          <a:xfrm>
            <a:off x="6226278" y="2534361"/>
            <a:ext cx="2888792" cy="3004586"/>
          </a:xfrm>
          <a:prstGeom prst="rect">
            <a:avLst/>
          </a:prstGeom>
        </p:spPr>
      </p:pic>
      <p:sp>
        <p:nvSpPr>
          <p:cNvPr id="8" name="矩形 7"/>
          <p:cNvSpPr/>
          <p:nvPr/>
        </p:nvSpPr>
        <p:spPr>
          <a:xfrm>
            <a:off x="4025985" y="3604454"/>
            <a:ext cx="1304061" cy="13474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0165" tIns="40083" rIns="80165" bIns="40083" rtlCol="0" anchor="ctr"/>
          <a:lstStyle/>
          <a:p>
            <a:pPr algn="ctr"/>
            <a:endParaRPr lang="zh-CN" altLang="en-US"/>
          </a:p>
        </p:txBody>
      </p:sp>
      <p:cxnSp>
        <p:nvCxnSpPr>
          <p:cNvPr id="9" name="直接连接符 8"/>
          <p:cNvCxnSpPr/>
          <p:nvPr/>
        </p:nvCxnSpPr>
        <p:spPr>
          <a:xfrm flipV="1">
            <a:off x="5330046" y="2570950"/>
            <a:ext cx="1082599" cy="10521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5330046" y="4951865"/>
            <a:ext cx="1082599" cy="46084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6412644" y="2570950"/>
            <a:ext cx="2678592" cy="28417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0165" tIns="40083" rIns="80165" bIns="40083" rtlCol="0" anchor="ctr"/>
          <a:lstStyle/>
          <a:p>
            <a:pPr algn="ctr"/>
            <a:endParaRPr lang="zh-CN" altLang="en-US"/>
          </a:p>
        </p:txBody>
      </p:sp>
      <p:sp>
        <p:nvSpPr>
          <p:cNvPr id="16" name="矩形 15"/>
          <p:cNvSpPr/>
          <p:nvPr/>
        </p:nvSpPr>
        <p:spPr>
          <a:xfrm>
            <a:off x="4309764" y="227785"/>
            <a:ext cx="4205760" cy="3579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r"/>
            <a:r>
              <a:rPr lang="en-US" altLang="zh-CN" sz="2400" b="1" dirty="0">
                <a:solidFill>
                  <a:srgbClr val="002060"/>
                </a:solidFill>
                <a:latin typeface="+mj-lt"/>
                <a:ea typeface="+mj-ea"/>
                <a:cs typeface="+mj-cs"/>
              </a:rPr>
              <a:t>Tiangong-2 </a:t>
            </a:r>
            <a:r>
              <a:rPr lang="en-US" altLang="zh-CN" sz="2400" b="1" dirty="0" err="1">
                <a:solidFill>
                  <a:srgbClr val="002060"/>
                </a:solidFill>
                <a:latin typeface="+mj-lt"/>
                <a:ea typeface="+mj-ea"/>
                <a:cs typeface="+mj-cs"/>
              </a:rPr>
              <a:t>InIRA</a:t>
            </a:r>
            <a:r>
              <a:rPr lang="en-US" altLang="zh-CN" sz="2400" b="1" dirty="0">
                <a:solidFill>
                  <a:srgbClr val="002060"/>
                </a:solidFill>
                <a:latin typeface="+mj-lt"/>
                <a:ea typeface="+mj-ea"/>
                <a:cs typeface="+mj-cs"/>
              </a:rPr>
              <a:t> Image: Pacific Ocean</a:t>
            </a:r>
          </a:p>
        </p:txBody>
      </p:sp>
      <p:sp>
        <p:nvSpPr>
          <p:cNvPr id="25" name="矩形 24"/>
          <p:cNvSpPr/>
          <p:nvPr/>
        </p:nvSpPr>
        <p:spPr>
          <a:xfrm>
            <a:off x="6942736" y="3723734"/>
            <a:ext cx="1793754" cy="450281"/>
          </a:xfrm>
          <a:prstGeom prst="rect">
            <a:avLst/>
          </a:prstGeom>
        </p:spPr>
        <p:txBody>
          <a:bodyPr wrap="none" lIns="80165" tIns="40083" rIns="80165" bIns="40083">
            <a:spAutoFit/>
          </a:bodyPr>
          <a:lstStyle/>
          <a:p>
            <a:pPr algn="ct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Ocean waves</a:t>
            </a:r>
            <a:endParaRPr lang="zh-CN" altLang="en-US" sz="24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文本框 2"/>
          <p:cNvSpPr txBox="1"/>
          <p:nvPr/>
        </p:nvSpPr>
        <p:spPr>
          <a:xfrm>
            <a:off x="187710" y="4174015"/>
            <a:ext cx="1792001" cy="1589054"/>
          </a:xfrm>
          <a:prstGeom prst="rect">
            <a:avLst/>
          </a:prstGeom>
          <a:noFill/>
        </p:spPr>
        <p:txBody>
          <a:bodyPr wrap="square" lIns="80165" tIns="40083" rIns="80165" bIns="40083" rtlCol="0">
            <a:spAutoFit/>
          </a:bodyPr>
          <a:lstStyle/>
          <a:p>
            <a:r>
              <a:rPr lang="en-US" altLang="zh-CN" sz="1400" dirty="0">
                <a:latin typeface="Times New Roman" pitchFamily="18" charset="0"/>
                <a:ea typeface="黑体" panose="02010609060101010101" pitchFamily="49" charset="-122"/>
                <a:cs typeface="Times New Roman" pitchFamily="18" charset="0"/>
              </a:rPr>
              <a:t>Eastern Pacific Ocean at about 1800km west of Ecuador, South America</a:t>
            </a:r>
          </a:p>
          <a:p>
            <a:endParaRPr lang="en-US" altLang="zh-CN" sz="1400" dirty="0">
              <a:latin typeface="Times New Roman" pitchFamily="18" charset="0"/>
              <a:ea typeface="黑体" panose="02010609060101010101" pitchFamily="49" charset="-122"/>
              <a:cs typeface="Times New Roman" pitchFamily="18" charset="0"/>
            </a:endParaRPr>
          </a:p>
          <a:p>
            <a:r>
              <a:rPr lang="en-US" altLang="zh-CN" sz="1400" dirty="0">
                <a:latin typeface="Times New Roman" pitchFamily="18" charset="0"/>
                <a:ea typeface="黑体" panose="02010609060101010101" pitchFamily="49" charset="-122"/>
                <a:cs typeface="Times New Roman" pitchFamily="18" charset="0"/>
              </a:rPr>
              <a:t>Observation time:</a:t>
            </a:r>
          </a:p>
          <a:p>
            <a:r>
              <a:rPr lang="en-US" altLang="zh-CN" sz="1400" dirty="0">
                <a:latin typeface="Times New Roman" pitchFamily="18" charset="0"/>
                <a:cs typeface="Times New Roman" pitchFamily="18" charset="0"/>
              </a:rPr>
              <a:t>2016.09.23, 10:14</a:t>
            </a:r>
            <a:endParaRPr lang="zh-CN"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19243846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33"/>
          <p:cNvGrpSpPr/>
          <p:nvPr/>
        </p:nvGrpSpPr>
        <p:grpSpPr>
          <a:xfrm>
            <a:off x="545268" y="672312"/>
            <a:ext cx="7715762" cy="6095821"/>
            <a:chOff x="616712" y="100808"/>
            <a:chExt cx="7715762" cy="6665377"/>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712" y="3455274"/>
              <a:ext cx="7296855" cy="3310911"/>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712" y="100808"/>
              <a:ext cx="7296855" cy="3310911"/>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46151" y="100808"/>
              <a:ext cx="386323" cy="6662344"/>
            </a:xfrm>
            <a:prstGeom prst="rect">
              <a:avLst/>
            </a:prstGeom>
          </p:spPr>
        </p:pic>
        <p:sp>
          <p:nvSpPr>
            <p:cNvPr id="7" name="矩形 6"/>
            <p:cNvSpPr/>
            <p:nvPr/>
          </p:nvSpPr>
          <p:spPr>
            <a:xfrm>
              <a:off x="4649783" y="1631947"/>
              <a:ext cx="1085225" cy="290432"/>
            </a:xfrm>
            <a:prstGeom prst="rect">
              <a:avLst/>
            </a:prstGeom>
          </p:spPr>
          <p:txBody>
            <a:bodyPr wrap="none" lIns="80165" tIns="40083" rIns="80165" bIns="40083">
              <a:spAutoFit/>
            </a:bodyPr>
            <a:lstStyle/>
            <a:p>
              <a:r>
                <a:rPr lang="en-US" altLang="zh-CN" sz="1200" dirty="0">
                  <a:solidFill>
                    <a:srgbClr val="FFFF00"/>
                  </a:solidFill>
                  <a:latin typeface="Times New Roman" pitchFamily="18" charset="0"/>
                  <a:ea typeface="黑体" panose="02010609060101010101" pitchFamily="49" charset="-122"/>
                  <a:cs typeface="Times New Roman" pitchFamily="18" charset="0"/>
                </a:rPr>
                <a:t>Amazon River</a:t>
              </a:r>
              <a:endParaRPr lang="zh-CN" altLang="en-US" sz="1200" dirty="0">
                <a:solidFill>
                  <a:srgbClr val="FFFF00"/>
                </a:solidFill>
                <a:latin typeface="Times New Roman" pitchFamily="18" charset="0"/>
                <a:ea typeface="黑体" panose="02010609060101010101" pitchFamily="49" charset="-122"/>
                <a:cs typeface="Times New Roman" pitchFamily="18" charset="0"/>
              </a:endParaRPr>
            </a:p>
          </p:txBody>
        </p:sp>
        <p:sp>
          <p:nvSpPr>
            <p:cNvPr id="10" name="矩形 9"/>
            <p:cNvSpPr/>
            <p:nvPr/>
          </p:nvSpPr>
          <p:spPr>
            <a:xfrm>
              <a:off x="3245803" y="2418680"/>
              <a:ext cx="444024" cy="290432"/>
            </a:xfrm>
            <a:prstGeom prst="rect">
              <a:avLst/>
            </a:prstGeom>
          </p:spPr>
          <p:txBody>
            <a:bodyPr wrap="none" lIns="80165" tIns="40083" rIns="80165" bIns="40083">
              <a:spAutoFit/>
            </a:bodyPr>
            <a:lstStyle/>
            <a:p>
              <a:r>
                <a:rPr lang="en-US" altLang="zh-CN" sz="1200" dirty="0">
                  <a:solidFill>
                    <a:srgbClr val="FFFF00"/>
                  </a:solidFill>
                  <a:latin typeface="Times New Roman" pitchFamily="18" charset="0"/>
                  <a:ea typeface="黑体" panose="02010609060101010101" pitchFamily="49" charset="-122"/>
                  <a:cs typeface="Times New Roman" pitchFamily="18" charset="0"/>
                </a:rPr>
                <a:t>Peru</a:t>
              </a:r>
              <a:endParaRPr lang="zh-CN" altLang="en-US" sz="1200" dirty="0">
                <a:solidFill>
                  <a:srgbClr val="FFFF00"/>
                </a:solidFill>
                <a:latin typeface="Times New Roman" pitchFamily="18" charset="0"/>
                <a:ea typeface="黑体" panose="02010609060101010101" pitchFamily="49" charset="-122"/>
                <a:cs typeface="Times New Roman" pitchFamily="18" charset="0"/>
              </a:endParaRPr>
            </a:p>
          </p:txBody>
        </p:sp>
        <p:sp>
          <p:nvSpPr>
            <p:cNvPr id="12" name="矩形 11"/>
            <p:cNvSpPr/>
            <p:nvPr/>
          </p:nvSpPr>
          <p:spPr>
            <a:xfrm>
              <a:off x="5589284" y="507926"/>
              <a:ext cx="540204" cy="290432"/>
            </a:xfrm>
            <a:prstGeom prst="rect">
              <a:avLst/>
            </a:prstGeom>
          </p:spPr>
          <p:txBody>
            <a:bodyPr wrap="none" lIns="80165" tIns="40083" rIns="80165" bIns="40083">
              <a:spAutoFit/>
            </a:bodyPr>
            <a:lstStyle/>
            <a:p>
              <a:r>
                <a:rPr lang="en-US" altLang="zh-CN" sz="1200" dirty="0">
                  <a:solidFill>
                    <a:srgbClr val="FFFF00"/>
                  </a:solidFill>
                  <a:latin typeface="Times New Roman" pitchFamily="18" charset="0"/>
                  <a:ea typeface="黑体" panose="02010609060101010101" pitchFamily="49" charset="-122"/>
                  <a:cs typeface="Times New Roman" pitchFamily="18" charset="0"/>
                </a:rPr>
                <a:t>Brazil</a:t>
              </a:r>
              <a:endParaRPr lang="zh-CN" altLang="en-US" sz="1200" dirty="0">
                <a:solidFill>
                  <a:srgbClr val="FFFF00"/>
                </a:solidFill>
                <a:latin typeface="Times New Roman" pitchFamily="18" charset="0"/>
                <a:ea typeface="黑体" panose="02010609060101010101" pitchFamily="49" charset="-122"/>
                <a:cs typeface="Times New Roman" pitchFamily="18" charset="0"/>
              </a:endParaRPr>
            </a:p>
          </p:txBody>
        </p:sp>
        <p:cxnSp>
          <p:nvCxnSpPr>
            <p:cNvPr id="13" name="直接连接符 12"/>
            <p:cNvCxnSpPr/>
            <p:nvPr/>
          </p:nvCxnSpPr>
          <p:spPr>
            <a:xfrm>
              <a:off x="4764483" y="195961"/>
              <a:ext cx="365072" cy="844454"/>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rot="1162816">
              <a:off x="1307609" y="472971"/>
              <a:ext cx="1085225" cy="290432"/>
            </a:xfrm>
            <a:prstGeom prst="rect">
              <a:avLst/>
            </a:prstGeom>
          </p:spPr>
          <p:txBody>
            <a:bodyPr wrap="none" lIns="80165" tIns="40083" rIns="80165" bIns="40083">
              <a:spAutoFit/>
            </a:bodyPr>
            <a:lstStyle/>
            <a:p>
              <a:r>
                <a:rPr lang="en-US" altLang="zh-CN" sz="1200" dirty="0">
                  <a:solidFill>
                    <a:srgbClr val="FFFF00"/>
                  </a:solidFill>
                  <a:latin typeface="Times New Roman" pitchFamily="18" charset="0"/>
                  <a:ea typeface="黑体" panose="02010609060101010101" pitchFamily="49" charset="-122"/>
                  <a:cs typeface="Times New Roman" pitchFamily="18" charset="0"/>
                </a:rPr>
                <a:t>Amazon River</a:t>
              </a:r>
              <a:endParaRPr lang="zh-CN" altLang="en-US" sz="1200" dirty="0">
                <a:solidFill>
                  <a:srgbClr val="FFFF00"/>
                </a:solidFill>
                <a:latin typeface="Times New Roman" pitchFamily="18" charset="0"/>
                <a:ea typeface="黑体" panose="02010609060101010101" pitchFamily="49" charset="-122"/>
                <a:cs typeface="Times New Roman" pitchFamily="18" charset="0"/>
              </a:endParaRPr>
            </a:p>
          </p:txBody>
        </p:sp>
        <p:grpSp>
          <p:nvGrpSpPr>
            <p:cNvPr id="21" name="组合 24"/>
            <p:cNvGrpSpPr/>
            <p:nvPr/>
          </p:nvGrpSpPr>
          <p:grpSpPr>
            <a:xfrm rot="-2400000">
              <a:off x="7643561" y="143184"/>
              <a:ext cx="190252" cy="337038"/>
              <a:chOff x="2464761" y="158620"/>
              <a:chExt cx="222456" cy="371522"/>
            </a:xfrm>
          </p:grpSpPr>
          <p:sp>
            <p:nvSpPr>
              <p:cNvPr id="26" name="等腰三角形 25"/>
              <p:cNvSpPr/>
              <p:nvPr/>
            </p:nvSpPr>
            <p:spPr>
              <a:xfrm>
                <a:off x="2464761" y="158620"/>
                <a:ext cx="222456" cy="182195"/>
              </a:xfrm>
              <a:prstGeom prst="triangle">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tIns="0" bIns="36000" rtlCol="0" anchor="ctr"/>
              <a:lstStyle/>
              <a:p>
                <a:pPr algn="ctr"/>
                <a:r>
                  <a:rPr lang="en-US" altLang="zh-CN" sz="1100" dirty="0">
                    <a:latin typeface="Times New Roman" panose="02020603050405020304" pitchFamily="18" charset="0"/>
                    <a:cs typeface="Times New Roman" panose="02020603050405020304" pitchFamily="18" charset="0"/>
                  </a:rPr>
                  <a:t>N</a:t>
                </a:r>
                <a:endParaRPr lang="zh-CN" altLang="en-US" sz="1100" dirty="0">
                  <a:latin typeface="Times New Roman" panose="02020603050405020304" pitchFamily="18" charset="0"/>
                  <a:cs typeface="Times New Roman" panose="02020603050405020304" pitchFamily="18" charset="0"/>
                </a:endParaRPr>
              </a:p>
            </p:txBody>
          </p:sp>
          <p:sp>
            <p:nvSpPr>
              <p:cNvPr id="27" name="等腰三角形 26"/>
              <p:cNvSpPr/>
              <p:nvPr/>
            </p:nvSpPr>
            <p:spPr>
              <a:xfrm flipV="1">
                <a:off x="2464761" y="347947"/>
                <a:ext cx="222456" cy="182195"/>
              </a:xfrm>
              <a:prstGeom prst="triangl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tIns="0" bIns="72000" rtlCol="0" anchor="ctr"/>
              <a:lstStyle/>
              <a:p>
                <a:pPr algn="ctr"/>
                <a:r>
                  <a:rPr lang="en-US" altLang="zh-CN" sz="1100" dirty="0">
                    <a:latin typeface="Times New Roman" panose="02020603050405020304" pitchFamily="18" charset="0"/>
                    <a:cs typeface="Times New Roman" panose="02020603050405020304" pitchFamily="18" charset="0"/>
                  </a:rPr>
                  <a:t>S</a:t>
                </a:r>
                <a:endParaRPr lang="zh-CN" altLang="en-US" sz="1100" dirty="0">
                  <a:latin typeface="Times New Roman" panose="02020603050405020304" pitchFamily="18" charset="0"/>
                  <a:cs typeface="Times New Roman" panose="02020603050405020304" pitchFamily="18" charset="0"/>
                </a:endParaRPr>
              </a:p>
            </p:txBody>
          </p:sp>
        </p:grpSp>
        <p:sp>
          <p:nvSpPr>
            <p:cNvPr id="24" name="文本框 23"/>
            <p:cNvSpPr txBox="1"/>
            <p:nvPr/>
          </p:nvSpPr>
          <p:spPr>
            <a:xfrm>
              <a:off x="1784636" y="2418679"/>
              <a:ext cx="804700" cy="290432"/>
            </a:xfrm>
            <a:prstGeom prst="rect">
              <a:avLst/>
            </a:prstGeom>
            <a:noFill/>
          </p:spPr>
          <p:txBody>
            <a:bodyPr wrap="none" lIns="80165" tIns="40083" rIns="80165" bIns="40083" rtlCol="0">
              <a:spAutoFit/>
            </a:bodyPr>
            <a:lstStyle/>
            <a:p>
              <a:pPr algn="ctr"/>
              <a:r>
                <a:rPr lang="en-US" altLang="zh-CN" sz="1200" dirty="0">
                  <a:solidFill>
                    <a:srgbClr val="FFFF00"/>
                  </a:solidFill>
                  <a:latin typeface="Times New Roman" panose="02020603050405020304" pitchFamily="18" charset="0"/>
                  <a:ea typeface="黑体" panose="02010609060101010101" pitchFamily="49" charset="-122"/>
                  <a:cs typeface="Times New Roman" panose="02020603050405020304" pitchFamily="18" charset="0"/>
                </a:rPr>
                <a:t>Rainforest</a:t>
              </a:r>
              <a:endParaRPr lang="zh-CN" altLang="en-US" sz="1200" dirty="0">
                <a:solidFill>
                  <a:srgbClr val="FFFF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0" name="矩形 29"/>
            <p:cNvSpPr/>
            <p:nvPr/>
          </p:nvSpPr>
          <p:spPr>
            <a:xfrm rot="1162816">
              <a:off x="1002181" y="3981948"/>
              <a:ext cx="1085225" cy="290432"/>
            </a:xfrm>
            <a:prstGeom prst="rect">
              <a:avLst/>
            </a:prstGeom>
          </p:spPr>
          <p:txBody>
            <a:bodyPr wrap="none" lIns="80165" tIns="40083" rIns="80165" bIns="40083">
              <a:spAutoFit/>
            </a:bodyPr>
            <a:lstStyle/>
            <a:p>
              <a:r>
                <a:rPr lang="en-US" altLang="zh-CN" sz="1200" dirty="0">
                  <a:solidFill>
                    <a:srgbClr val="FFFF00"/>
                  </a:solidFill>
                  <a:latin typeface="Times New Roman" pitchFamily="18" charset="0"/>
                  <a:ea typeface="黑体" panose="02010609060101010101" pitchFamily="49" charset="-122"/>
                  <a:cs typeface="Times New Roman" pitchFamily="18" charset="0"/>
                </a:rPr>
                <a:t>Amazon River</a:t>
              </a:r>
              <a:endParaRPr lang="zh-CN" altLang="en-US" sz="1200" dirty="0">
                <a:solidFill>
                  <a:srgbClr val="FFFF00"/>
                </a:solidFill>
                <a:latin typeface="Times New Roman" pitchFamily="18" charset="0"/>
                <a:ea typeface="黑体" panose="02010609060101010101" pitchFamily="49" charset="-122"/>
                <a:cs typeface="Times New Roman" pitchFamily="18" charset="0"/>
              </a:endParaRPr>
            </a:p>
          </p:txBody>
        </p:sp>
      </p:grpSp>
      <p:sp>
        <p:nvSpPr>
          <p:cNvPr id="35" name="矩形 34"/>
          <p:cNvSpPr/>
          <p:nvPr/>
        </p:nvSpPr>
        <p:spPr>
          <a:xfrm>
            <a:off x="847194" y="214290"/>
            <a:ext cx="7443728" cy="3579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r"/>
            <a:r>
              <a:rPr lang="en-US" altLang="zh-CN" sz="2400" b="1" dirty="0">
                <a:solidFill>
                  <a:srgbClr val="002060"/>
                </a:solidFill>
                <a:latin typeface="+mj-lt"/>
                <a:ea typeface="+mj-ea"/>
                <a:cs typeface="+mj-cs"/>
              </a:rPr>
              <a:t>Tiangong-2 </a:t>
            </a:r>
            <a:r>
              <a:rPr lang="en-US" altLang="zh-CN" sz="2400" b="1" dirty="0" err="1">
                <a:solidFill>
                  <a:srgbClr val="002060"/>
                </a:solidFill>
                <a:latin typeface="+mj-lt"/>
                <a:ea typeface="+mj-ea"/>
                <a:cs typeface="+mj-cs"/>
              </a:rPr>
              <a:t>InIRA</a:t>
            </a:r>
            <a:r>
              <a:rPr lang="en-US" altLang="zh-CN" sz="2400" b="1" dirty="0">
                <a:solidFill>
                  <a:srgbClr val="002060"/>
                </a:solidFill>
                <a:latin typeface="+mj-lt"/>
                <a:ea typeface="+mj-ea"/>
                <a:cs typeface="+mj-cs"/>
              </a:rPr>
              <a:t> Image: Inland river</a:t>
            </a:r>
          </a:p>
        </p:txBody>
      </p:sp>
      <p:sp>
        <p:nvSpPr>
          <p:cNvPr id="34" name="矩形 33"/>
          <p:cNvSpPr/>
          <p:nvPr/>
        </p:nvSpPr>
        <p:spPr>
          <a:xfrm>
            <a:off x="545269" y="3359084"/>
            <a:ext cx="1167924" cy="357948"/>
          </a:xfrm>
          <a:prstGeom prst="rect">
            <a:avLst/>
          </a:prstGeom>
          <a:solidFill>
            <a:schemeClr val="bg1"/>
          </a:solidFill>
        </p:spPr>
        <p:txBody>
          <a:bodyPr wrap="square" lIns="80165" tIns="40083" rIns="80165" bIns="40083">
            <a:spAutoFit/>
          </a:bodyPr>
          <a:lstStyle/>
          <a:p>
            <a:pPr algn="ctr"/>
            <a:r>
              <a:rPr lang="en-US" altLang="zh-CN" dirty="0">
                <a:latin typeface="Times New Roman" pitchFamily="18" charset="0"/>
                <a:ea typeface="黑体" panose="02010609060101010101" pitchFamily="49" charset="-122"/>
                <a:cs typeface="Times New Roman" pitchFamily="18" charset="0"/>
              </a:rPr>
              <a:t>Amplitude</a:t>
            </a:r>
          </a:p>
        </p:txBody>
      </p:sp>
      <p:sp>
        <p:nvSpPr>
          <p:cNvPr id="37" name="矩形 36"/>
          <p:cNvSpPr/>
          <p:nvPr/>
        </p:nvSpPr>
        <p:spPr>
          <a:xfrm>
            <a:off x="545267" y="6455428"/>
            <a:ext cx="1105333" cy="357948"/>
          </a:xfrm>
          <a:prstGeom prst="rect">
            <a:avLst/>
          </a:prstGeom>
          <a:solidFill>
            <a:schemeClr val="bg1"/>
          </a:solidFill>
        </p:spPr>
        <p:txBody>
          <a:bodyPr wrap="square" lIns="80165" tIns="40083" rIns="80165" bIns="40083">
            <a:spAutoFit/>
          </a:bodyPr>
          <a:lstStyle/>
          <a:p>
            <a:pPr algn="ctr"/>
            <a:r>
              <a:rPr lang="en-US" altLang="zh-CN" dirty="0">
                <a:latin typeface="Times New Roman" pitchFamily="18" charset="0"/>
                <a:ea typeface="黑体" panose="02010609060101010101" pitchFamily="49" charset="-122"/>
                <a:cs typeface="Times New Roman" pitchFamily="18" charset="0"/>
              </a:rPr>
              <a:t>DEM</a:t>
            </a:r>
          </a:p>
        </p:txBody>
      </p:sp>
      <p:sp>
        <p:nvSpPr>
          <p:cNvPr id="36" name="矩形 35"/>
          <p:cNvSpPr/>
          <p:nvPr/>
        </p:nvSpPr>
        <p:spPr>
          <a:xfrm>
            <a:off x="5957257" y="3150695"/>
            <a:ext cx="540204" cy="265615"/>
          </a:xfrm>
          <a:prstGeom prst="rect">
            <a:avLst/>
          </a:prstGeom>
        </p:spPr>
        <p:txBody>
          <a:bodyPr wrap="none" lIns="80165" tIns="40083" rIns="80165" bIns="40083">
            <a:spAutoFit/>
          </a:bodyPr>
          <a:lstStyle/>
          <a:p>
            <a:r>
              <a:rPr lang="en-US" altLang="zh-CN" sz="1200" dirty="0">
                <a:solidFill>
                  <a:srgbClr val="FFFF00"/>
                </a:solidFill>
                <a:latin typeface="Times New Roman" pitchFamily="18" charset="0"/>
                <a:ea typeface="黑体" panose="02010609060101010101" pitchFamily="49" charset="-122"/>
                <a:cs typeface="Times New Roman" pitchFamily="18" charset="0"/>
              </a:rPr>
              <a:t>Brazil</a:t>
            </a:r>
            <a:endParaRPr lang="zh-CN" altLang="en-US" sz="1200" dirty="0">
              <a:solidFill>
                <a:srgbClr val="FFFF00"/>
              </a:solidFill>
              <a:latin typeface="Times New Roman" pitchFamily="18" charset="0"/>
              <a:ea typeface="黑体" panose="02010609060101010101" pitchFamily="49" charset="-122"/>
              <a:cs typeface="Times New Roman" pitchFamily="18" charset="0"/>
            </a:endParaRPr>
          </a:p>
        </p:txBody>
      </p:sp>
      <p:sp>
        <p:nvSpPr>
          <p:cNvPr id="45" name="矩形 44"/>
          <p:cNvSpPr/>
          <p:nvPr/>
        </p:nvSpPr>
        <p:spPr>
          <a:xfrm>
            <a:off x="4593578" y="5254136"/>
            <a:ext cx="1085225" cy="265615"/>
          </a:xfrm>
          <a:prstGeom prst="rect">
            <a:avLst/>
          </a:prstGeom>
        </p:spPr>
        <p:txBody>
          <a:bodyPr wrap="none" lIns="80165" tIns="40083" rIns="80165" bIns="40083">
            <a:spAutoFit/>
          </a:bodyPr>
          <a:lstStyle/>
          <a:p>
            <a:r>
              <a:rPr lang="en-US" altLang="zh-CN" sz="1200" dirty="0">
                <a:solidFill>
                  <a:srgbClr val="FFFF00"/>
                </a:solidFill>
                <a:latin typeface="Times New Roman" pitchFamily="18" charset="0"/>
                <a:ea typeface="黑体" panose="02010609060101010101" pitchFamily="49" charset="-122"/>
                <a:cs typeface="Times New Roman" pitchFamily="18" charset="0"/>
              </a:rPr>
              <a:t>Amazon River</a:t>
            </a:r>
            <a:endParaRPr lang="zh-CN" altLang="en-US" sz="1200" dirty="0">
              <a:solidFill>
                <a:srgbClr val="FFFF00"/>
              </a:solidFill>
              <a:latin typeface="Times New Roman" pitchFamily="18" charset="0"/>
              <a:ea typeface="黑体" panose="02010609060101010101" pitchFamily="49" charset="-122"/>
              <a:cs typeface="Times New Roman" pitchFamily="18" charset="0"/>
            </a:endParaRPr>
          </a:p>
        </p:txBody>
      </p:sp>
      <p:sp>
        <p:nvSpPr>
          <p:cNvPr id="46" name="文本框 23"/>
          <p:cNvSpPr txBox="1"/>
          <p:nvPr/>
        </p:nvSpPr>
        <p:spPr>
          <a:xfrm>
            <a:off x="1713192" y="5661248"/>
            <a:ext cx="804700" cy="265615"/>
          </a:xfrm>
          <a:prstGeom prst="rect">
            <a:avLst/>
          </a:prstGeom>
          <a:noFill/>
        </p:spPr>
        <p:txBody>
          <a:bodyPr wrap="none" lIns="80165" tIns="40083" rIns="80165" bIns="40083" rtlCol="0">
            <a:spAutoFit/>
          </a:bodyPr>
          <a:lstStyle/>
          <a:p>
            <a:pPr algn="ctr"/>
            <a:r>
              <a:rPr lang="en-US" altLang="zh-CN" sz="1200" dirty="0">
                <a:solidFill>
                  <a:srgbClr val="FFFF00"/>
                </a:solidFill>
                <a:latin typeface="Times New Roman" panose="02020603050405020304" pitchFamily="18" charset="0"/>
                <a:ea typeface="黑体" panose="02010609060101010101" pitchFamily="49" charset="-122"/>
                <a:cs typeface="Times New Roman" panose="02020603050405020304" pitchFamily="18" charset="0"/>
              </a:rPr>
              <a:t>Rainforest</a:t>
            </a:r>
            <a:endParaRPr lang="zh-CN" altLang="en-US" sz="1200" dirty="0">
              <a:solidFill>
                <a:srgbClr val="FFFF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7" name="矩形 46"/>
          <p:cNvSpPr/>
          <p:nvPr/>
        </p:nvSpPr>
        <p:spPr>
          <a:xfrm>
            <a:off x="2866582" y="828007"/>
            <a:ext cx="771037" cy="265615"/>
          </a:xfrm>
          <a:prstGeom prst="rect">
            <a:avLst/>
          </a:prstGeom>
        </p:spPr>
        <p:txBody>
          <a:bodyPr wrap="none" lIns="80165" tIns="40083" rIns="80165" bIns="40083">
            <a:spAutoFit/>
          </a:bodyPr>
          <a:lstStyle/>
          <a:p>
            <a:r>
              <a:rPr lang="en-US" altLang="zh-CN" sz="1200" dirty="0">
                <a:solidFill>
                  <a:srgbClr val="FFFF00"/>
                </a:solidFill>
                <a:latin typeface="Times New Roman" pitchFamily="18" charset="0"/>
                <a:ea typeface="黑体" panose="02010609060101010101" pitchFamily="49" charset="-122"/>
                <a:cs typeface="Times New Roman" pitchFamily="18" charset="0"/>
              </a:rPr>
              <a:t>Colombia</a:t>
            </a:r>
            <a:endParaRPr lang="zh-CN" altLang="en-US" sz="1200" dirty="0">
              <a:solidFill>
                <a:srgbClr val="FFFF00"/>
              </a:solidFill>
              <a:latin typeface="Times New Roman" pitchFamily="18" charset="0"/>
              <a:ea typeface="黑体" panose="02010609060101010101" pitchFamily="49" charset="-122"/>
              <a:cs typeface="Times New Roman" pitchFamily="18" charset="0"/>
            </a:endParaRPr>
          </a:p>
        </p:txBody>
      </p:sp>
      <p:sp>
        <p:nvSpPr>
          <p:cNvPr id="23" name="矩形 22"/>
          <p:cNvSpPr/>
          <p:nvPr/>
        </p:nvSpPr>
        <p:spPr>
          <a:xfrm>
            <a:off x="3078510" y="5780782"/>
            <a:ext cx="6048672" cy="1077218"/>
          </a:xfrm>
          <a:prstGeom prst="rect">
            <a:avLst/>
          </a:prstGeom>
          <a:solidFill>
            <a:schemeClr val="bg1"/>
          </a:solidFill>
        </p:spPr>
        <p:txBody>
          <a:bodyPr wrap="square">
            <a:spAutoFit/>
          </a:bodyPr>
          <a:lstStyle/>
          <a:p>
            <a:r>
              <a:rPr lang="en-US" altLang="zh-CN" sz="1600" dirty="0">
                <a:latin typeface="Times New Roman" pitchFamily="18" charset="0"/>
                <a:cs typeface="Times New Roman" pitchFamily="18" charset="0"/>
              </a:rPr>
              <a:t>Amazon rainforest at the junction of Brazil, Peru and Colombia</a:t>
            </a:r>
          </a:p>
          <a:p>
            <a:r>
              <a:rPr lang="en-US" altLang="zh-CN" sz="1600" dirty="0">
                <a:latin typeface="Times New Roman" pitchFamily="18" charset="0"/>
                <a:ea typeface="黑体" panose="02010609060101010101" pitchFamily="49" charset="-122"/>
                <a:cs typeface="Times New Roman" pitchFamily="18" charset="0"/>
              </a:rPr>
              <a:t>Image Size: 79.3km x 33.6km</a:t>
            </a:r>
          </a:p>
          <a:p>
            <a:r>
              <a:rPr lang="en-US" altLang="zh-CN" sz="1600" dirty="0">
                <a:latin typeface="Times New Roman" pitchFamily="18" charset="0"/>
                <a:ea typeface="黑体" panose="02010609060101010101" pitchFamily="49" charset="-122"/>
                <a:cs typeface="Times New Roman" pitchFamily="18" charset="0"/>
              </a:rPr>
              <a:t>Latitude and longitude of image center: </a:t>
            </a:r>
            <a:r>
              <a:rPr lang="en-US" altLang="zh-CN" sz="1600" dirty="0">
                <a:latin typeface="Times New Roman" pitchFamily="18" charset="0"/>
                <a:cs typeface="Times New Roman" pitchFamily="18" charset="0"/>
              </a:rPr>
              <a:t>(70.0533W, </a:t>
            </a:r>
            <a:r>
              <a:rPr lang="en-US" altLang="zh-CN" sz="1600" dirty="0">
                <a:latin typeface="Times New Roman" pitchFamily="18" charset="0"/>
                <a:ea typeface="黑体" panose="02010609060101010101" pitchFamily="49" charset="-122"/>
                <a:cs typeface="Times New Roman" pitchFamily="18" charset="0"/>
              </a:rPr>
              <a:t>4.2122S)</a:t>
            </a:r>
          </a:p>
          <a:p>
            <a:r>
              <a:rPr lang="en-US" altLang="zh-CN" sz="1600" dirty="0">
                <a:latin typeface="Times New Roman" pitchFamily="18" charset="0"/>
                <a:ea typeface="黑体" panose="02010609060101010101" pitchFamily="49" charset="-122"/>
                <a:cs typeface="Times New Roman" pitchFamily="18" charset="0"/>
              </a:rPr>
              <a:t>Observation time: 2016.09.23, 10:56</a:t>
            </a:r>
            <a:endParaRPr lang="zh-CN" altLang="en-US" sz="1600" dirty="0"/>
          </a:p>
        </p:txBody>
      </p:sp>
    </p:spTree>
    <p:extLst>
      <p:ext uri="{BB962C8B-B14F-4D97-AF65-F5344CB8AC3E}">
        <p14:creationId xmlns:p14="http://schemas.microsoft.com/office/powerpoint/2010/main" val="3664108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971600" y="209546"/>
            <a:ext cx="7443728" cy="9427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r"/>
            <a:r>
              <a:rPr lang="en-US" altLang="zh-CN" sz="2400" b="1" dirty="0">
                <a:solidFill>
                  <a:srgbClr val="002060"/>
                </a:solidFill>
                <a:latin typeface="+mj-lt"/>
                <a:ea typeface="+mj-ea"/>
                <a:cs typeface="+mj-cs"/>
              </a:rPr>
              <a:t>Tiangong-2 </a:t>
            </a:r>
            <a:r>
              <a:rPr lang="en-US" altLang="zh-CN" sz="2400" b="1" dirty="0" err="1">
                <a:solidFill>
                  <a:srgbClr val="002060"/>
                </a:solidFill>
                <a:latin typeface="+mj-lt"/>
                <a:ea typeface="+mj-ea"/>
                <a:cs typeface="+mj-cs"/>
              </a:rPr>
              <a:t>InIRA</a:t>
            </a:r>
            <a:r>
              <a:rPr lang="en-US" altLang="zh-CN" sz="2400" b="1" dirty="0">
                <a:solidFill>
                  <a:srgbClr val="002060"/>
                </a:solidFill>
                <a:latin typeface="+mj-lt"/>
                <a:ea typeface="+mj-ea"/>
                <a:cs typeface="+mj-cs"/>
              </a:rPr>
              <a:t> Image: Sea surface topography (spatial resolution 2km </a:t>
            </a:r>
            <a:r>
              <a:rPr lang="en-US" altLang="zh-CN" sz="2400" b="1" dirty="0">
                <a:solidFill>
                  <a:srgbClr val="002060"/>
                </a:solidFill>
                <a:latin typeface="+mj-lt"/>
                <a:ea typeface="+mj-ea"/>
                <a:cs typeface="+mj-cs"/>
                <a:sym typeface="Symbol" panose="05050102010706020507" pitchFamily="18" charset="2"/>
              </a:rPr>
              <a:t> </a:t>
            </a:r>
            <a:r>
              <a:rPr lang="en-US" altLang="zh-CN" sz="2400" b="1" dirty="0">
                <a:solidFill>
                  <a:srgbClr val="002060"/>
                </a:solidFill>
                <a:latin typeface="+mj-lt"/>
                <a:ea typeface="+mj-ea"/>
                <a:cs typeface="+mj-cs"/>
              </a:rPr>
              <a:t>2km)</a:t>
            </a:r>
          </a:p>
        </p:txBody>
      </p:sp>
      <p:sp>
        <p:nvSpPr>
          <p:cNvPr id="7" name="文本框 6"/>
          <p:cNvSpPr txBox="1"/>
          <p:nvPr/>
        </p:nvSpPr>
        <p:spPr>
          <a:xfrm>
            <a:off x="8698041" y="6568500"/>
            <a:ext cx="437978" cy="265615"/>
          </a:xfrm>
          <a:prstGeom prst="rect">
            <a:avLst/>
          </a:prstGeom>
          <a:noFill/>
        </p:spPr>
        <p:txBody>
          <a:bodyPr wrap="square" lIns="80165" tIns="40083" rIns="80165" bIns="40083" rtlCol="0">
            <a:spAutoFit/>
          </a:bodyPr>
          <a:lstStyle/>
          <a:p>
            <a:pPr algn="ctr"/>
            <a:r>
              <a:rPr lang="en-US" altLang="zh-CN" sz="1200" dirty="0">
                <a:latin typeface="Times New Roman" pitchFamily="18" charset="0"/>
                <a:cs typeface="Times New Roman" pitchFamily="18" charset="0"/>
              </a:rPr>
              <a:t>19</a:t>
            </a:r>
            <a:endParaRPr lang="zh-CN" altLang="en-US" sz="1200" dirty="0">
              <a:latin typeface="Times New Roman" pitchFamily="18" charset="0"/>
              <a:cs typeface="Times New Roman" pitchFamily="18" charset="0"/>
            </a:endParaRPr>
          </a:p>
        </p:txBody>
      </p:sp>
      <p:sp>
        <p:nvSpPr>
          <p:cNvPr id="6" name="矩形 5"/>
          <p:cNvSpPr/>
          <p:nvPr/>
        </p:nvSpPr>
        <p:spPr>
          <a:xfrm>
            <a:off x="285720" y="6286520"/>
            <a:ext cx="8703734" cy="338554"/>
          </a:xfrm>
          <a:prstGeom prst="rect">
            <a:avLst/>
          </a:prstGeom>
        </p:spPr>
        <p:txBody>
          <a:bodyPr wrap="square">
            <a:spAutoFit/>
          </a:bodyPr>
          <a:lstStyle/>
          <a:p>
            <a:pPr algn="ctr"/>
            <a:r>
              <a:rPr lang="en-US" altLang="zh-CN" sz="1600" dirty="0">
                <a:latin typeface="Times New Roman" pitchFamily="18" charset="0"/>
                <a:ea typeface="黑体" panose="02010609060101010101" pitchFamily="49" charset="-122"/>
                <a:cs typeface="Times New Roman" pitchFamily="18" charset="0"/>
              </a:rPr>
              <a:t>South Pacific</a:t>
            </a: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582" y="1771823"/>
            <a:ext cx="7807764" cy="4305656"/>
          </a:xfrm>
          <a:prstGeom prst="rect">
            <a:avLst/>
          </a:prstGeom>
        </p:spPr>
      </p:pic>
    </p:spTree>
    <p:extLst>
      <p:ext uri="{BB962C8B-B14F-4D97-AF65-F5344CB8AC3E}">
        <p14:creationId xmlns:p14="http://schemas.microsoft.com/office/powerpoint/2010/main" val="16722824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p:nvPr/>
        </p:nvPicPr>
        <p:blipFill>
          <a:blip r:embed="rId2"/>
          <a:stretch>
            <a:fillRect/>
          </a:stretch>
        </p:blipFill>
        <p:spPr>
          <a:xfrm>
            <a:off x="395536" y="1484784"/>
            <a:ext cx="3383280" cy="3185160"/>
          </a:xfrm>
          <a:prstGeom prst="rect">
            <a:avLst/>
          </a:prstGeom>
        </p:spPr>
      </p:pic>
      <p:pic>
        <p:nvPicPr>
          <p:cNvPr id="8" name="图片 7"/>
          <p:cNvPicPr/>
          <p:nvPr/>
        </p:nvPicPr>
        <p:blipFill>
          <a:blip r:embed="rId3">
            <a:extLst>
              <a:ext uri="{28A0092B-C50C-407E-A947-70E740481C1C}">
                <a14:useLocalDpi xmlns:a14="http://schemas.microsoft.com/office/drawing/2010/main" val="0"/>
              </a:ext>
            </a:extLst>
          </a:blip>
          <a:srcRect/>
          <a:stretch>
            <a:fillRect/>
          </a:stretch>
        </p:blipFill>
        <p:spPr bwMode="auto">
          <a:xfrm>
            <a:off x="4067944" y="1844824"/>
            <a:ext cx="4680520" cy="2088232"/>
          </a:xfrm>
          <a:prstGeom prst="rect">
            <a:avLst/>
          </a:prstGeom>
          <a:noFill/>
          <a:ln>
            <a:noFill/>
          </a:ln>
        </p:spPr>
      </p:pic>
      <p:sp>
        <p:nvSpPr>
          <p:cNvPr id="11" name="标题 10">
            <a:extLst>
              <a:ext uri="{FF2B5EF4-FFF2-40B4-BE49-F238E27FC236}">
                <a16:creationId xmlns:a16="http://schemas.microsoft.com/office/drawing/2014/main" id="{46A792EC-A370-A442-9C22-F209FDA50057}"/>
              </a:ext>
            </a:extLst>
          </p:cNvPr>
          <p:cNvSpPr>
            <a:spLocks noGrp="1"/>
          </p:cNvSpPr>
          <p:nvPr>
            <p:ph type="title"/>
          </p:nvPr>
        </p:nvSpPr>
        <p:spPr/>
        <p:txBody>
          <a:bodyPr/>
          <a:lstStyle/>
          <a:p>
            <a:r>
              <a:rPr lang="en-US" altLang="zh-CN" dirty="0"/>
              <a:t>Wave Spectrum by </a:t>
            </a:r>
            <a:r>
              <a:rPr lang="en-US" altLang="zh-CN" dirty="0" err="1"/>
              <a:t>InIRA</a:t>
            </a:r>
            <a:endParaRPr lang="zh-CN" altLang="en-US" dirty="0"/>
          </a:p>
        </p:txBody>
      </p:sp>
    </p:spTree>
    <p:extLst>
      <p:ext uri="{BB962C8B-B14F-4D97-AF65-F5344CB8AC3E}">
        <p14:creationId xmlns:p14="http://schemas.microsoft.com/office/powerpoint/2010/main" val="30363921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322FC2-B44D-C548-8B95-A27FB77BCD97}"/>
              </a:ext>
            </a:extLst>
          </p:cNvPr>
          <p:cNvSpPr>
            <a:spLocks noGrp="1"/>
          </p:cNvSpPr>
          <p:nvPr>
            <p:ph type="title"/>
          </p:nvPr>
        </p:nvSpPr>
        <p:spPr/>
        <p:txBody>
          <a:bodyPr wrap="square">
            <a:spAutoFit/>
          </a:bodyPr>
          <a:lstStyle/>
          <a:p>
            <a:pPr algn="l"/>
            <a:r>
              <a:rPr lang="en-US" altLang="zh-CN" sz="3200" dirty="0">
                <a:solidFill>
                  <a:schemeClr val="accent5"/>
                </a:solidFill>
                <a:latin typeface="微软雅黑" pitchFamily="34" charset="-122"/>
                <a:ea typeface="微软雅黑" pitchFamily="34" charset="-122"/>
                <a:cs typeface="+mn-cs"/>
              </a:rPr>
              <a:t>Preparation of CFOSAT calibration</a:t>
            </a:r>
            <a:endParaRPr lang="zh-CN" altLang="en-US" sz="3200" dirty="0">
              <a:solidFill>
                <a:schemeClr val="accent5"/>
              </a:solidFill>
              <a:latin typeface="微软雅黑" pitchFamily="34" charset="-122"/>
              <a:ea typeface="微软雅黑" pitchFamily="34" charset="-122"/>
              <a:cs typeface="+mn-cs"/>
            </a:endParaRPr>
          </a:p>
        </p:txBody>
      </p:sp>
      <p:sp>
        <p:nvSpPr>
          <p:cNvPr id="3" name="内容占位符 2">
            <a:extLst>
              <a:ext uri="{FF2B5EF4-FFF2-40B4-BE49-F238E27FC236}">
                <a16:creationId xmlns:a16="http://schemas.microsoft.com/office/drawing/2014/main" id="{BAB9338D-1245-894A-B3D8-C4E0959DC148}"/>
              </a:ext>
            </a:extLst>
          </p:cNvPr>
          <p:cNvSpPr>
            <a:spLocks noGrp="1"/>
          </p:cNvSpPr>
          <p:nvPr>
            <p:ph idx="1"/>
          </p:nvPr>
        </p:nvSpPr>
        <p:spPr>
          <a:xfrm>
            <a:off x="457200" y="1556793"/>
            <a:ext cx="8229600" cy="4752528"/>
          </a:xfrm>
        </p:spPr>
        <p:txBody>
          <a:bodyPr/>
          <a:lstStyle/>
          <a:p>
            <a:r>
              <a:rPr kumimoji="1" lang="en-US" altLang="zh-CN" dirty="0"/>
              <a:t>Amazon forest sigma 0 statistics for Ku-band</a:t>
            </a:r>
          </a:p>
          <a:p>
            <a:r>
              <a:rPr kumimoji="1" lang="en-US" altLang="zh-CN" dirty="0"/>
              <a:t>Amazon forest sigma 0 incident angle profile regression </a:t>
            </a:r>
          </a:p>
          <a:p>
            <a:r>
              <a:rPr kumimoji="1" lang="en-US" altLang="zh-CN" dirty="0"/>
              <a:t>NWP ocean calibration preparation</a:t>
            </a:r>
            <a:endParaRPr kumimoji="1" lang="zh-CN" altLang="en-US" dirty="0"/>
          </a:p>
        </p:txBody>
      </p:sp>
    </p:spTree>
    <p:extLst>
      <p:ext uri="{BB962C8B-B14F-4D97-AF65-F5344CB8AC3E}">
        <p14:creationId xmlns:p14="http://schemas.microsoft.com/office/powerpoint/2010/main" val="5439158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9512" y="916017"/>
            <a:ext cx="8640960" cy="584775"/>
          </a:xfrm>
        </p:spPr>
        <p:txBody>
          <a:bodyPr wrap="square">
            <a:spAutoFit/>
          </a:bodyPr>
          <a:lstStyle/>
          <a:p>
            <a:pPr algn="l"/>
            <a:r>
              <a:rPr lang="en-US" altLang="zh-CN" sz="3200" dirty="0">
                <a:solidFill>
                  <a:schemeClr val="accent5"/>
                </a:solidFill>
                <a:latin typeface="微软雅黑" pitchFamily="34" charset="-122"/>
                <a:ea typeface="微软雅黑" pitchFamily="34" charset="-122"/>
                <a:cs typeface="+mn-cs"/>
              </a:rPr>
              <a:t>T/V calibration/Test of FY-3D MWHTS</a:t>
            </a:r>
            <a:endParaRPr lang="zh-CN" altLang="en-US" sz="3200" dirty="0">
              <a:solidFill>
                <a:schemeClr val="accent5"/>
              </a:solidFill>
              <a:latin typeface="微软雅黑" pitchFamily="34" charset="-122"/>
              <a:ea typeface="微软雅黑" pitchFamily="34" charset="-122"/>
              <a:cs typeface="+mn-cs"/>
            </a:endParaRPr>
          </a:p>
        </p:txBody>
      </p:sp>
      <p:pic>
        <p:nvPicPr>
          <p:cNvPr id="5" name="内容占位符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5173492"/>
            <a:ext cx="2247280" cy="1684508"/>
          </a:xfrm>
        </p:spPr>
      </p:pic>
      <p:pic>
        <p:nvPicPr>
          <p:cNvPr id="10" name="图片 9" descr="IMG_425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856233" y="4970863"/>
            <a:ext cx="2157505" cy="1616770"/>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3371" y="4700495"/>
            <a:ext cx="2400629" cy="2157505"/>
          </a:xfrm>
          <a:prstGeom prst="rect">
            <a:avLst/>
          </a:prstGeom>
        </p:spPr>
      </p:pic>
      <p:sp>
        <p:nvSpPr>
          <p:cNvPr id="12" name="文本框 11"/>
          <p:cNvSpPr txBox="1"/>
          <p:nvPr/>
        </p:nvSpPr>
        <p:spPr>
          <a:xfrm>
            <a:off x="35496" y="1674808"/>
            <a:ext cx="8928992" cy="2677656"/>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400" dirty="0">
                <a:solidFill>
                  <a:srgbClr val="2D23EF"/>
                </a:solidFill>
              </a:rPr>
              <a:t>FY-3D satellite was launched at Nov 2017</a:t>
            </a:r>
          </a:p>
          <a:p>
            <a:pPr marL="342900" indent="-342900">
              <a:buFont typeface="Wingdings" panose="05000000000000000000" pitchFamily="2" charset="2"/>
              <a:buChar char="Ø"/>
            </a:pPr>
            <a:r>
              <a:rPr lang="en-US" altLang="zh-CN" sz="2400" dirty="0">
                <a:solidFill>
                  <a:srgbClr val="2D23EF"/>
                </a:solidFill>
              </a:rPr>
              <a:t>Prelaunch calibration was conducted at the same vacuum as the previous tests;</a:t>
            </a:r>
          </a:p>
          <a:p>
            <a:pPr marL="342900" indent="-342900">
              <a:buFont typeface="Wingdings" panose="05000000000000000000" pitchFamily="2" charset="2"/>
              <a:buChar char="Ø"/>
            </a:pPr>
            <a:r>
              <a:rPr lang="en-US" altLang="zh-CN" sz="2400" dirty="0">
                <a:solidFill>
                  <a:srgbClr val="2D23EF"/>
                </a:solidFill>
              </a:rPr>
              <a:t>Multi-angle Cal. Configuration was designed for testing if the scanning angle variations would lead to the calibration precision, which was found by comparing in-orbit measurements with simulated TB by RTM, such as  RTTOV or CRTM.</a:t>
            </a:r>
            <a:endParaRPr lang="zh-CN" altLang="en-US" sz="2400" dirty="0">
              <a:solidFill>
                <a:srgbClr val="2D23EF"/>
              </a:solidFill>
            </a:endParaRPr>
          </a:p>
        </p:txBody>
      </p:sp>
      <p:pic>
        <p:nvPicPr>
          <p:cNvPr id="13" name="图片 12"/>
          <p:cNvPicPr>
            <a:picLocks noChangeAspect="1"/>
          </p:cNvPicPr>
          <p:nvPr/>
        </p:nvPicPr>
        <p:blipFill>
          <a:blip r:embed="rId5"/>
          <a:stretch>
            <a:fillRect/>
          </a:stretch>
        </p:blipFill>
        <p:spPr>
          <a:xfrm>
            <a:off x="2258348" y="4142312"/>
            <a:ext cx="2868253" cy="2715688"/>
          </a:xfrm>
          <a:prstGeom prst="rect">
            <a:avLst/>
          </a:prstGeom>
        </p:spPr>
      </p:pic>
    </p:spTree>
    <p:extLst>
      <p:ext uri="{BB962C8B-B14F-4D97-AF65-F5344CB8AC3E}">
        <p14:creationId xmlns:p14="http://schemas.microsoft.com/office/powerpoint/2010/main" val="41320072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07504" y="764704"/>
            <a:ext cx="6480720" cy="5361459"/>
          </a:xfrm>
        </p:spPr>
        <p:txBody>
          <a:bodyPr>
            <a:normAutofit fontScale="92500"/>
          </a:bodyPr>
          <a:lstStyle/>
          <a:p>
            <a:r>
              <a:rPr lang="en-US" altLang="zh-CN" sz="1800" dirty="0"/>
              <a:t>Essential calibration coefficients such as cold bias, hot bias and nonlinearity coefficients and calibration results like calibration residual error, sensitivity and calibration accuracy of MWHTS are all obtained and analyzed in MWHTS’s six observing positions. </a:t>
            </a:r>
          </a:p>
          <a:p>
            <a:r>
              <a:rPr lang="en-US" altLang="zh-CN" sz="1800" dirty="0"/>
              <a:t>The measured sensitivity values of channel 2 is 1.5K while the measured sensitivities of the others range from 0.18 K to 0.57K. </a:t>
            </a:r>
          </a:p>
          <a:p>
            <a:r>
              <a:rPr lang="en-US" altLang="zh-CN" sz="1800" dirty="0"/>
              <a:t>The calibration accuracies of channel 2 is 1.6K while the calibration accuracies of the others range from 0.22 K to 0.64K. </a:t>
            </a:r>
          </a:p>
          <a:p>
            <a:r>
              <a:rPr lang="en-US" altLang="zh-CN" sz="1800" dirty="0"/>
              <a:t>The problems met in data processing such as radiation leakage at channel 14 and response lag at channel 15 for special channels are minutely analyzed. </a:t>
            </a:r>
          </a:p>
          <a:p>
            <a:r>
              <a:rPr lang="en-US" altLang="zh-CN" sz="1800" dirty="0"/>
              <a:t> Moreover, the measurements of the T/V test with fast changing instrument temperatures are analyzed and the applicability of nonlinearity coefficients obtained in T/V test for in-orbit calibration is verified. </a:t>
            </a:r>
          </a:p>
          <a:p>
            <a:r>
              <a:rPr lang="en-US" altLang="zh-CN" sz="1800" dirty="0"/>
              <a:t>Summarily, MWHTS meets the basic design requirements, and the changing of MWHTS observing position does not impact the calibration nonlinearity coefficients and calibration residues.</a:t>
            </a:r>
            <a:endParaRPr lang="zh-CN" altLang="en-US" sz="1800" dirty="0"/>
          </a:p>
        </p:txBody>
      </p:sp>
      <p:pic>
        <p:nvPicPr>
          <p:cNvPr id="4" name="图片 3"/>
          <p:cNvPicPr/>
          <p:nvPr/>
        </p:nvPicPr>
        <p:blipFill>
          <a:blip r:embed="rId2">
            <a:extLst>
              <a:ext uri="{28A0092B-C50C-407E-A947-70E740481C1C}">
                <a14:useLocalDpi xmlns:a14="http://schemas.microsoft.com/office/drawing/2010/main" val="0"/>
              </a:ext>
            </a:extLst>
          </a:blip>
          <a:srcRect/>
          <a:stretch>
            <a:fillRect/>
          </a:stretch>
        </p:blipFill>
        <p:spPr bwMode="auto">
          <a:xfrm>
            <a:off x="6862763" y="627556"/>
            <a:ext cx="1851640" cy="1155409"/>
          </a:xfrm>
          <a:prstGeom prst="rect">
            <a:avLst/>
          </a:prstGeom>
          <a:noFill/>
          <a:ln>
            <a:noFill/>
          </a:ln>
        </p:spPr>
      </p:pic>
      <p:pic>
        <p:nvPicPr>
          <p:cNvPr id="5" name="图片 4"/>
          <p:cNvPicPr/>
          <p:nvPr/>
        </p:nvPicPr>
        <p:blipFill>
          <a:blip r:embed="rId3">
            <a:extLst>
              <a:ext uri="{28A0092B-C50C-407E-A947-70E740481C1C}">
                <a14:useLocalDpi xmlns:a14="http://schemas.microsoft.com/office/drawing/2010/main" val="0"/>
              </a:ext>
            </a:extLst>
          </a:blip>
          <a:srcRect/>
          <a:stretch>
            <a:fillRect/>
          </a:stretch>
        </p:blipFill>
        <p:spPr bwMode="auto">
          <a:xfrm>
            <a:off x="6912927" y="1800106"/>
            <a:ext cx="1962074" cy="1207243"/>
          </a:xfrm>
          <a:prstGeom prst="rect">
            <a:avLst/>
          </a:prstGeom>
          <a:noFill/>
          <a:ln>
            <a:noFill/>
          </a:ln>
        </p:spPr>
      </p:pic>
      <p:pic>
        <p:nvPicPr>
          <p:cNvPr id="6" name="图片 5"/>
          <p:cNvPicPr/>
          <p:nvPr/>
        </p:nvPicPr>
        <p:blipFill>
          <a:blip r:embed="rId4" cstate="print">
            <a:extLst>
              <a:ext uri="{28A0092B-C50C-407E-A947-70E740481C1C}">
                <a14:useLocalDpi xmlns:a14="http://schemas.microsoft.com/office/drawing/2010/main" val="0"/>
              </a:ext>
            </a:extLst>
          </a:blip>
          <a:stretch>
            <a:fillRect/>
          </a:stretch>
        </p:blipFill>
        <p:spPr>
          <a:xfrm>
            <a:off x="6930688" y="3007349"/>
            <a:ext cx="1926552" cy="1183578"/>
          </a:xfrm>
          <a:prstGeom prst="rect">
            <a:avLst/>
          </a:prstGeom>
        </p:spPr>
      </p:pic>
      <p:pic>
        <p:nvPicPr>
          <p:cNvPr id="7" name="图片 6"/>
          <p:cNvPicPr/>
          <p:nvPr/>
        </p:nvPicPr>
        <p:blipFill>
          <a:blip r:embed="rId5">
            <a:extLst>
              <a:ext uri="{28A0092B-C50C-407E-A947-70E740481C1C}">
                <a14:useLocalDpi xmlns:a14="http://schemas.microsoft.com/office/drawing/2010/main" val="0"/>
              </a:ext>
            </a:extLst>
          </a:blip>
          <a:srcRect/>
          <a:stretch>
            <a:fillRect/>
          </a:stretch>
        </p:blipFill>
        <p:spPr bwMode="auto">
          <a:xfrm>
            <a:off x="6512047" y="4209436"/>
            <a:ext cx="2586236" cy="971198"/>
          </a:xfrm>
          <a:prstGeom prst="rect">
            <a:avLst/>
          </a:prstGeom>
          <a:noFill/>
          <a:ln>
            <a:noFill/>
          </a:ln>
        </p:spPr>
      </p:pic>
      <p:pic>
        <p:nvPicPr>
          <p:cNvPr id="8" name="图片 7"/>
          <p:cNvPicPr/>
          <p:nvPr/>
        </p:nvPicPr>
        <p:blipFill>
          <a:blip r:embed="rId6">
            <a:extLst>
              <a:ext uri="{28A0092B-C50C-407E-A947-70E740481C1C}">
                <a14:useLocalDpi xmlns:a14="http://schemas.microsoft.com/office/drawing/2010/main" val="0"/>
              </a:ext>
            </a:extLst>
          </a:blip>
          <a:srcRect/>
          <a:stretch>
            <a:fillRect/>
          </a:stretch>
        </p:blipFill>
        <p:spPr bwMode="auto">
          <a:xfrm>
            <a:off x="6613095" y="5354221"/>
            <a:ext cx="2350975" cy="857048"/>
          </a:xfrm>
          <a:prstGeom prst="rect">
            <a:avLst/>
          </a:prstGeom>
          <a:noFill/>
          <a:ln>
            <a:noFill/>
          </a:ln>
        </p:spPr>
      </p:pic>
      <p:sp>
        <p:nvSpPr>
          <p:cNvPr id="9" name="矩形 8"/>
          <p:cNvSpPr/>
          <p:nvPr/>
        </p:nvSpPr>
        <p:spPr>
          <a:xfrm>
            <a:off x="6714960" y="5180634"/>
            <a:ext cx="2358008" cy="215444"/>
          </a:xfrm>
          <a:prstGeom prst="rect">
            <a:avLst/>
          </a:prstGeom>
        </p:spPr>
        <p:txBody>
          <a:bodyPr wrap="square">
            <a:spAutoFit/>
          </a:bodyPr>
          <a:lstStyle/>
          <a:p>
            <a:r>
              <a:rPr lang="en-US" altLang="zh-CN" sz="800" dirty="0">
                <a:latin typeface="Times-Roman"/>
                <a:ea typeface="等线" panose="02010600030101010101" pitchFamily="2" charset="-122"/>
                <a:cs typeface="Times-Roman"/>
              </a:rPr>
              <a:t>Radiation leakage analysis of channel 14</a:t>
            </a:r>
            <a:endParaRPr lang="zh-CN" altLang="en-US" sz="800" dirty="0"/>
          </a:p>
        </p:txBody>
      </p:sp>
      <p:sp>
        <p:nvSpPr>
          <p:cNvPr id="10" name="矩形 9"/>
          <p:cNvSpPr/>
          <p:nvPr/>
        </p:nvSpPr>
        <p:spPr>
          <a:xfrm>
            <a:off x="5841853" y="6236637"/>
            <a:ext cx="3302147" cy="215444"/>
          </a:xfrm>
          <a:prstGeom prst="rect">
            <a:avLst/>
          </a:prstGeom>
        </p:spPr>
        <p:txBody>
          <a:bodyPr wrap="square">
            <a:spAutoFit/>
          </a:bodyPr>
          <a:lstStyle/>
          <a:p>
            <a:r>
              <a:rPr lang="en-US" altLang="zh-CN" sz="800" dirty="0">
                <a:latin typeface="Times-Roman"/>
                <a:ea typeface="等线" panose="02010600030101010101" pitchFamily="2" charset="-122"/>
                <a:cs typeface="Times-Roman"/>
              </a:rPr>
              <a:t>Response lag of channel 15 when observing the Earth target</a:t>
            </a:r>
            <a:endParaRPr lang="zh-CN" altLang="en-US" sz="800" dirty="0"/>
          </a:p>
        </p:txBody>
      </p:sp>
      <p:sp>
        <p:nvSpPr>
          <p:cNvPr id="12" name="标题 11">
            <a:extLst>
              <a:ext uri="{FF2B5EF4-FFF2-40B4-BE49-F238E27FC236}">
                <a16:creationId xmlns:a16="http://schemas.microsoft.com/office/drawing/2014/main" id="{E4B9CFAD-3AFC-E041-80DB-A00D288D9F69}"/>
              </a:ext>
            </a:extLst>
          </p:cNvPr>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2018984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p:cNvSpPr>
            <a:spLocks noChangeArrowheads="1"/>
          </p:cNvSpPr>
          <p:nvPr/>
        </p:nvSpPr>
        <p:spPr bwMode="auto">
          <a:xfrm>
            <a:off x="3106776" y="3892572"/>
            <a:ext cx="449262" cy="328612"/>
          </a:xfrm>
          <a:prstGeom prst="upArrow">
            <a:avLst>
              <a:gd name="adj1" fmla="val 50000"/>
              <a:gd name="adj2" fmla="val 25000"/>
            </a:avLst>
          </a:prstGeom>
          <a:solidFill>
            <a:schemeClr val="accent1"/>
          </a:solidFill>
          <a:ln w="9525">
            <a:solidFill>
              <a:schemeClr val="tx1"/>
            </a:solidFill>
            <a:miter lim="800000"/>
            <a:headEnd/>
            <a:tailEnd/>
          </a:ln>
          <a:effectLst/>
        </p:spPr>
        <p:txBody>
          <a:bodyPr vert="eaVert" wrap="none" anchor="ctr"/>
          <a:lstStyle/>
          <a:p>
            <a:endParaRPr lang="zh-CN" altLang="en-US"/>
          </a:p>
        </p:txBody>
      </p:sp>
      <p:sp>
        <p:nvSpPr>
          <p:cNvPr id="6" name="AutoShape 3"/>
          <p:cNvSpPr>
            <a:spLocks noChangeArrowheads="1"/>
          </p:cNvSpPr>
          <p:nvPr/>
        </p:nvSpPr>
        <p:spPr bwMode="auto">
          <a:xfrm>
            <a:off x="5881726" y="3892572"/>
            <a:ext cx="449262" cy="328612"/>
          </a:xfrm>
          <a:prstGeom prst="upArrow">
            <a:avLst>
              <a:gd name="adj1" fmla="val 50000"/>
              <a:gd name="adj2" fmla="val 25000"/>
            </a:avLst>
          </a:prstGeom>
          <a:solidFill>
            <a:schemeClr val="accent1"/>
          </a:solidFill>
          <a:ln w="9525">
            <a:solidFill>
              <a:schemeClr val="tx1"/>
            </a:solidFill>
            <a:miter lim="800000"/>
            <a:headEnd/>
            <a:tailEnd/>
          </a:ln>
          <a:effectLst/>
        </p:spPr>
        <p:txBody>
          <a:bodyPr vert="eaVert" wrap="none" anchor="ctr"/>
          <a:lstStyle/>
          <a:p>
            <a:endParaRPr lang="zh-CN" altLang="en-US"/>
          </a:p>
        </p:txBody>
      </p:sp>
      <p:sp>
        <p:nvSpPr>
          <p:cNvPr id="7" name="八边形 6"/>
          <p:cNvSpPr/>
          <p:nvPr/>
        </p:nvSpPr>
        <p:spPr bwMode="auto">
          <a:xfrm>
            <a:off x="1979712" y="2014993"/>
            <a:ext cx="1851276" cy="864001"/>
          </a:xfrm>
          <a:prstGeom prst="octagon">
            <a:avLst/>
          </a:prstGeom>
          <a:solidFill>
            <a:srgbClr val="FFFF00"/>
          </a:solidFill>
          <a:ln>
            <a:noFill/>
            <a:headEnd type="none" w="med" len="med"/>
            <a:tailEnd type="none" w="med" len="med"/>
          </a:ln>
          <a:scene3d>
            <a:camera prst="orthographicFront"/>
            <a:lightRig rig="threePt" dir="t"/>
          </a:scene3d>
          <a:sp3d>
            <a:bevelT w="114300" prst="artDeco"/>
          </a:sp3d>
        </p:spPr>
        <p:style>
          <a:lnRef idx="1">
            <a:schemeClr val="accent2"/>
          </a:lnRef>
          <a:fillRef idx="2">
            <a:schemeClr val="accent2"/>
          </a:fillRef>
          <a:effectRef idx="1">
            <a:schemeClr val="accent2"/>
          </a:effectRef>
          <a:fontRef idx="minor">
            <a:schemeClr val="dk1"/>
          </a:fontRef>
        </p:style>
        <p:txBody>
          <a:bodyPr anchor="ctr"/>
          <a:lstStyle/>
          <a:p>
            <a:pPr algn="ctr"/>
            <a:r>
              <a:rPr lang="en-US" altLang="zh-CN" dirty="0">
                <a:solidFill>
                  <a:srgbClr val="000000"/>
                </a:solidFill>
                <a:latin typeface="Arial" charset="0"/>
                <a:ea typeface="Arial" charset="0"/>
                <a:cs typeface="Arial" charset="0"/>
              </a:rPr>
              <a:t>Space Science Study Center</a:t>
            </a:r>
            <a:endParaRPr lang="zh-CN" altLang="en-US" dirty="0">
              <a:solidFill>
                <a:srgbClr val="000000"/>
              </a:solidFill>
              <a:latin typeface="Arial" charset="0"/>
              <a:ea typeface="Arial" charset="0"/>
              <a:cs typeface="Arial" charset="0"/>
            </a:endParaRPr>
          </a:p>
        </p:txBody>
      </p:sp>
      <p:sp>
        <p:nvSpPr>
          <p:cNvPr id="8" name="八边形 7"/>
          <p:cNvSpPr/>
          <p:nvPr/>
        </p:nvSpPr>
        <p:spPr bwMode="auto">
          <a:xfrm>
            <a:off x="3816136" y="2016877"/>
            <a:ext cx="1835984" cy="864000"/>
          </a:xfrm>
          <a:prstGeom prst="octagon">
            <a:avLst/>
          </a:prstGeom>
          <a:solidFill>
            <a:srgbClr val="FFFF00"/>
          </a:solidFill>
          <a:ln>
            <a:noFill/>
            <a:headEnd type="none" w="med" len="med"/>
            <a:tailEnd type="none" w="med" len="med"/>
          </a:ln>
          <a:scene3d>
            <a:camera prst="orthographicFront"/>
            <a:lightRig rig="threePt" dir="t"/>
          </a:scene3d>
          <a:sp3d>
            <a:bevelT w="114300" prst="artDeco"/>
          </a:sp3d>
        </p:spPr>
        <p:style>
          <a:lnRef idx="1">
            <a:schemeClr val="accent2"/>
          </a:lnRef>
          <a:fillRef idx="2">
            <a:schemeClr val="accent2"/>
          </a:fillRef>
          <a:effectRef idx="1">
            <a:schemeClr val="accent2"/>
          </a:effectRef>
          <a:fontRef idx="minor">
            <a:schemeClr val="dk1"/>
          </a:fontRef>
        </p:style>
        <p:txBody>
          <a:bodyPr anchor="ctr"/>
          <a:lstStyle/>
          <a:p>
            <a:pPr algn="ctr"/>
            <a:r>
              <a:rPr lang="en-US" altLang="zh-CN" dirty="0">
                <a:solidFill>
                  <a:srgbClr val="000000"/>
                </a:solidFill>
                <a:latin typeface="Arial" charset="0"/>
                <a:ea typeface="Arial" charset="0"/>
                <a:cs typeface="Arial" charset="0"/>
              </a:rPr>
              <a:t>Mission Management Center</a:t>
            </a:r>
            <a:endParaRPr lang="zh-CN" altLang="en-US" dirty="0">
              <a:solidFill>
                <a:srgbClr val="000000"/>
              </a:solidFill>
              <a:latin typeface="Arial" charset="0"/>
              <a:ea typeface="Arial" charset="0"/>
              <a:cs typeface="Arial" charset="0"/>
            </a:endParaRPr>
          </a:p>
        </p:txBody>
      </p:sp>
      <p:sp>
        <p:nvSpPr>
          <p:cNvPr id="9" name="八边形 8"/>
          <p:cNvSpPr/>
          <p:nvPr/>
        </p:nvSpPr>
        <p:spPr bwMode="auto">
          <a:xfrm>
            <a:off x="179512" y="4138142"/>
            <a:ext cx="8856984" cy="947042"/>
          </a:xfrm>
          <a:prstGeom prst="octagon">
            <a:avLst/>
          </a:prstGeom>
          <a:solidFill>
            <a:srgbClr val="00B050"/>
          </a:solidFill>
          <a:ln>
            <a:noFill/>
            <a:headEnd type="none" w="med" len="med"/>
            <a:tailEnd type="none" w="med" len="med"/>
          </a:ln>
          <a:scene3d>
            <a:camera prst="orthographicFront"/>
            <a:lightRig rig="threePt" dir="t"/>
          </a:scene3d>
          <a:sp3d>
            <a:bevelT w="114300" prst="artDeco"/>
          </a:sp3d>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CN" altLang="en-US" sz="1600" b="1" dirty="0">
              <a:solidFill>
                <a:srgbClr val="000000"/>
              </a:solidFill>
              <a:latin typeface="黑体" pitchFamily="2" charset="-122"/>
              <a:ea typeface="黑体" pitchFamily="2" charset="-122"/>
            </a:endParaRPr>
          </a:p>
        </p:txBody>
      </p:sp>
      <p:sp>
        <p:nvSpPr>
          <p:cNvPr id="10" name="八边形 9"/>
          <p:cNvSpPr/>
          <p:nvPr/>
        </p:nvSpPr>
        <p:spPr bwMode="auto">
          <a:xfrm>
            <a:off x="5760351" y="2031503"/>
            <a:ext cx="1475945" cy="864001"/>
          </a:xfrm>
          <a:prstGeom prst="octagon">
            <a:avLst/>
          </a:prstGeom>
          <a:solidFill>
            <a:srgbClr val="FFFF00"/>
          </a:solidFill>
          <a:ln>
            <a:noFill/>
            <a:headEnd type="none" w="med" len="med"/>
            <a:tailEnd type="none" w="med" len="med"/>
          </a:ln>
          <a:scene3d>
            <a:camera prst="orthographicFront"/>
            <a:lightRig rig="threePt" dir="t"/>
          </a:scene3d>
          <a:sp3d>
            <a:bevelT w="114300" prst="artDeco"/>
          </a:sp3d>
        </p:spPr>
        <p:style>
          <a:lnRef idx="1">
            <a:schemeClr val="accent2"/>
          </a:lnRef>
          <a:fillRef idx="2">
            <a:schemeClr val="accent2"/>
          </a:fillRef>
          <a:effectRef idx="1">
            <a:schemeClr val="accent2"/>
          </a:effectRef>
          <a:fontRef idx="minor">
            <a:schemeClr val="dk1"/>
          </a:fontRef>
        </p:style>
        <p:txBody>
          <a:bodyPr anchor="ctr"/>
          <a:lstStyle/>
          <a:p>
            <a:pPr algn="ctr"/>
            <a:r>
              <a:rPr lang="en-US" altLang="zh-CN" dirty="0">
                <a:solidFill>
                  <a:srgbClr val="000000"/>
                </a:solidFill>
                <a:latin typeface="Arial" charset="0"/>
                <a:ea typeface="Arial" charset="0"/>
                <a:cs typeface="Arial" charset="0"/>
              </a:rPr>
              <a:t>Satellite Operation Center</a:t>
            </a:r>
            <a:endParaRPr lang="zh-CN" altLang="en-US" dirty="0">
              <a:solidFill>
                <a:srgbClr val="000000"/>
              </a:solidFill>
              <a:latin typeface="Arial" charset="0"/>
              <a:ea typeface="Arial" charset="0"/>
              <a:cs typeface="Arial" charset="0"/>
            </a:endParaRPr>
          </a:p>
        </p:txBody>
      </p:sp>
      <p:sp>
        <p:nvSpPr>
          <p:cNvPr id="11" name="Text Box 24"/>
          <p:cNvSpPr txBox="1">
            <a:spLocks noChangeArrowheads="1"/>
          </p:cNvSpPr>
          <p:nvPr/>
        </p:nvSpPr>
        <p:spPr bwMode="auto">
          <a:xfrm>
            <a:off x="323528" y="2956882"/>
            <a:ext cx="8503581" cy="400110"/>
          </a:xfrm>
          <a:prstGeom prst="rect">
            <a:avLst/>
          </a:prstGeom>
          <a:solidFill>
            <a:srgbClr val="FFFF00"/>
          </a:solidFill>
          <a:ln w="9525">
            <a:solidFill>
              <a:srgbClr val="00B050"/>
            </a:solidFill>
            <a:miter lim="800000"/>
            <a:headEnd/>
            <a:tailEnd/>
          </a:ln>
          <a:effectLst/>
        </p:spPr>
        <p:txBody>
          <a:bodyPr wrap="square">
            <a:spAutoFit/>
          </a:bodyPr>
          <a:lstStyle/>
          <a:p>
            <a:pPr algn="ctr">
              <a:spcBef>
                <a:spcPct val="50000"/>
              </a:spcBef>
            </a:pPr>
            <a:r>
              <a:rPr lang="en-US" altLang="zh-CN" sz="2000" b="1" dirty="0">
                <a:latin typeface="Georgia" pitchFamily="18" charset="0"/>
                <a:ea typeface="微软雅黑" pitchFamily="34" charset="-122"/>
              </a:rPr>
              <a:t>Space Science Mission Planning, Development and Operation</a:t>
            </a:r>
            <a:endParaRPr lang="zh-CN" altLang="en-US" sz="2000" b="1" dirty="0">
              <a:latin typeface="Georgia" pitchFamily="18" charset="0"/>
              <a:ea typeface="微软雅黑" pitchFamily="34" charset="-122"/>
            </a:endParaRPr>
          </a:p>
        </p:txBody>
      </p:sp>
      <p:sp>
        <p:nvSpPr>
          <p:cNvPr id="12" name="Text Box 25"/>
          <p:cNvSpPr txBox="1">
            <a:spLocks noChangeArrowheads="1"/>
          </p:cNvSpPr>
          <p:nvPr/>
        </p:nvSpPr>
        <p:spPr bwMode="auto">
          <a:xfrm>
            <a:off x="323528" y="3457082"/>
            <a:ext cx="8503581" cy="369332"/>
          </a:xfrm>
          <a:prstGeom prst="rect">
            <a:avLst/>
          </a:prstGeom>
          <a:solidFill>
            <a:srgbClr val="00B050"/>
          </a:solidFill>
          <a:ln w="9525">
            <a:noFill/>
            <a:miter lim="800000"/>
            <a:headEnd/>
            <a:tailEnd/>
          </a:ln>
          <a:effectLst/>
        </p:spPr>
        <p:txBody>
          <a:bodyPr wrap="square">
            <a:spAutoFit/>
          </a:bodyPr>
          <a:lstStyle/>
          <a:p>
            <a:pPr algn="ctr">
              <a:spcBef>
                <a:spcPct val="50000"/>
              </a:spcBef>
            </a:pPr>
            <a:r>
              <a:rPr lang="en-US" altLang="zh-CN" b="1" dirty="0">
                <a:latin typeface="Georgia" pitchFamily="18" charset="0"/>
                <a:ea typeface="微软雅黑" pitchFamily="34" charset="-122"/>
              </a:rPr>
              <a:t>Research and Development of Space Science and Frontier Technology</a:t>
            </a:r>
            <a:endParaRPr kumimoji="0" lang="zh-CN" altLang="en-US" b="1" dirty="0">
              <a:solidFill>
                <a:srgbClr val="FF0000"/>
              </a:solidFill>
              <a:latin typeface="Georgia" pitchFamily="18" charset="0"/>
              <a:ea typeface="微软雅黑" pitchFamily="34" charset="-122"/>
            </a:endParaRPr>
          </a:p>
        </p:txBody>
      </p:sp>
      <p:pic>
        <p:nvPicPr>
          <p:cNvPr id="13" name="Picture 26" descr="nppart"/>
          <p:cNvPicPr>
            <a:picLocks noChangeAspect="1" noChangeArrowheads="1"/>
          </p:cNvPicPr>
          <p:nvPr/>
        </p:nvPicPr>
        <p:blipFill>
          <a:blip r:embed="rId3" cstate="email"/>
          <a:srcRect/>
          <a:stretch>
            <a:fillRect/>
          </a:stretch>
        </p:blipFill>
        <p:spPr bwMode="auto">
          <a:xfrm>
            <a:off x="2209233" y="732383"/>
            <a:ext cx="1309688" cy="911225"/>
          </a:xfrm>
          <a:prstGeom prst="rect">
            <a:avLst/>
          </a:prstGeom>
          <a:ln>
            <a:noFill/>
          </a:ln>
          <a:effectLst>
            <a:outerShdw blurRad="292100" dist="139700" dir="2700000" algn="tl" rotWithShape="0">
              <a:srgbClr val="333333">
                <a:alpha val="65000"/>
              </a:srgbClr>
            </a:outerShdw>
          </a:effectLst>
        </p:spPr>
      </p:pic>
      <p:pic>
        <p:nvPicPr>
          <p:cNvPr id="14" name="Picture 27" descr="yh-1"/>
          <p:cNvPicPr>
            <a:picLocks noChangeAspect="1" noChangeArrowheads="1"/>
          </p:cNvPicPr>
          <p:nvPr/>
        </p:nvPicPr>
        <p:blipFill>
          <a:blip r:embed="rId4" cstate="email"/>
          <a:srcRect/>
          <a:stretch>
            <a:fillRect/>
          </a:stretch>
        </p:blipFill>
        <p:spPr bwMode="auto">
          <a:xfrm>
            <a:off x="4018986" y="717575"/>
            <a:ext cx="1420812" cy="920750"/>
          </a:xfrm>
          <a:prstGeom prst="rect">
            <a:avLst/>
          </a:prstGeom>
          <a:ln>
            <a:noFill/>
          </a:ln>
          <a:effectLst>
            <a:outerShdw blurRad="292100" dist="139700" dir="2700000" algn="tl" rotWithShape="0">
              <a:srgbClr val="333333">
                <a:alpha val="65000"/>
              </a:srgbClr>
            </a:outerShdw>
          </a:effectLst>
        </p:spPr>
      </p:pic>
      <p:pic>
        <p:nvPicPr>
          <p:cNvPr id="15" name="Picture 28" descr="mro"/>
          <p:cNvPicPr>
            <a:picLocks noChangeAspect="1" noChangeArrowheads="1"/>
          </p:cNvPicPr>
          <p:nvPr/>
        </p:nvPicPr>
        <p:blipFill>
          <a:blip r:embed="rId5" cstate="email"/>
          <a:srcRect/>
          <a:stretch>
            <a:fillRect/>
          </a:stretch>
        </p:blipFill>
        <p:spPr bwMode="auto">
          <a:xfrm>
            <a:off x="7308304" y="732383"/>
            <a:ext cx="1441450" cy="884238"/>
          </a:xfrm>
          <a:prstGeom prst="rect">
            <a:avLst/>
          </a:prstGeom>
          <a:ln>
            <a:noFill/>
          </a:ln>
          <a:effectLst>
            <a:outerShdw blurRad="292100" dist="139700" dir="2700000" algn="tl" rotWithShape="0">
              <a:srgbClr val="333333">
                <a:alpha val="65000"/>
              </a:srgbClr>
            </a:outerShdw>
          </a:effectLst>
        </p:spPr>
      </p:pic>
      <p:pic>
        <p:nvPicPr>
          <p:cNvPr id="16" name="Picture 2"/>
          <p:cNvPicPr>
            <a:picLocks noChangeAspect="1" noChangeArrowheads="1"/>
          </p:cNvPicPr>
          <p:nvPr/>
        </p:nvPicPr>
        <p:blipFill>
          <a:blip r:embed="rId6" cstate="email"/>
          <a:srcRect/>
          <a:stretch>
            <a:fillRect/>
          </a:stretch>
        </p:blipFill>
        <p:spPr bwMode="auto">
          <a:xfrm>
            <a:off x="5688532" y="732383"/>
            <a:ext cx="1527175" cy="881063"/>
          </a:xfrm>
          <a:prstGeom prst="rect">
            <a:avLst/>
          </a:prstGeom>
          <a:ln>
            <a:noFill/>
          </a:ln>
          <a:effectLst>
            <a:outerShdw blurRad="292100" dist="139700" dir="2700000" algn="tl" rotWithShape="0">
              <a:srgbClr val="333333">
                <a:alpha val="65000"/>
              </a:srgbClr>
            </a:outerShdw>
          </a:effectLst>
        </p:spPr>
      </p:pic>
      <p:sp>
        <p:nvSpPr>
          <p:cNvPr id="17" name="AutoShape 30"/>
          <p:cNvSpPr>
            <a:spLocks noChangeArrowheads="1"/>
          </p:cNvSpPr>
          <p:nvPr/>
        </p:nvSpPr>
        <p:spPr bwMode="auto">
          <a:xfrm>
            <a:off x="2641531" y="1621390"/>
            <a:ext cx="449263" cy="357187"/>
          </a:xfrm>
          <a:prstGeom prst="upArrow">
            <a:avLst>
              <a:gd name="adj1" fmla="val 50000"/>
              <a:gd name="adj2" fmla="val 25000"/>
            </a:avLst>
          </a:prstGeom>
          <a:solidFill>
            <a:schemeClr val="accent1"/>
          </a:solidFill>
          <a:ln w="9525">
            <a:solidFill>
              <a:schemeClr val="tx1"/>
            </a:solidFill>
            <a:miter lim="800000"/>
            <a:headEnd/>
            <a:tailEnd/>
          </a:ln>
          <a:effectLst/>
        </p:spPr>
        <p:txBody>
          <a:bodyPr vert="eaVert" wrap="none" anchor="ctr"/>
          <a:lstStyle/>
          <a:p>
            <a:endParaRPr lang="zh-CN" altLang="en-US" sz="1600"/>
          </a:p>
        </p:txBody>
      </p:sp>
      <p:sp>
        <p:nvSpPr>
          <p:cNvPr id="18" name="AutoShape 31"/>
          <p:cNvSpPr>
            <a:spLocks noChangeArrowheads="1"/>
          </p:cNvSpPr>
          <p:nvPr/>
        </p:nvSpPr>
        <p:spPr bwMode="auto">
          <a:xfrm>
            <a:off x="4578136" y="1621390"/>
            <a:ext cx="449263" cy="357187"/>
          </a:xfrm>
          <a:prstGeom prst="upArrow">
            <a:avLst>
              <a:gd name="adj1" fmla="val 50000"/>
              <a:gd name="adj2" fmla="val 25000"/>
            </a:avLst>
          </a:prstGeom>
          <a:solidFill>
            <a:schemeClr val="accent1"/>
          </a:solidFill>
          <a:ln w="9525">
            <a:solidFill>
              <a:schemeClr val="tx1"/>
            </a:solidFill>
            <a:miter lim="800000"/>
            <a:headEnd/>
            <a:tailEnd/>
          </a:ln>
          <a:effectLst/>
        </p:spPr>
        <p:txBody>
          <a:bodyPr vert="eaVert" wrap="none" anchor="ctr"/>
          <a:lstStyle/>
          <a:p>
            <a:endParaRPr lang="zh-CN" altLang="en-US" sz="1600"/>
          </a:p>
        </p:txBody>
      </p:sp>
      <p:sp>
        <p:nvSpPr>
          <p:cNvPr id="19" name="AutoShape 32"/>
          <p:cNvSpPr>
            <a:spLocks noChangeArrowheads="1"/>
          </p:cNvSpPr>
          <p:nvPr/>
        </p:nvSpPr>
        <p:spPr bwMode="auto">
          <a:xfrm>
            <a:off x="6273693" y="1621390"/>
            <a:ext cx="449263" cy="357187"/>
          </a:xfrm>
          <a:prstGeom prst="upArrow">
            <a:avLst>
              <a:gd name="adj1" fmla="val 50000"/>
              <a:gd name="adj2" fmla="val 25000"/>
            </a:avLst>
          </a:prstGeom>
          <a:solidFill>
            <a:schemeClr val="accent1"/>
          </a:solidFill>
          <a:ln w="9525">
            <a:solidFill>
              <a:schemeClr val="tx1"/>
            </a:solidFill>
            <a:miter lim="800000"/>
            <a:headEnd/>
            <a:tailEnd/>
          </a:ln>
          <a:effectLst/>
        </p:spPr>
        <p:txBody>
          <a:bodyPr vert="eaVert" wrap="none" anchor="ctr"/>
          <a:lstStyle/>
          <a:p>
            <a:endParaRPr lang="zh-CN" altLang="en-US" sz="1600"/>
          </a:p>
        </p:txBody>
      </p:sp>
      <p:sp>
        <p:nvSpPr>
          <p:cNvPr id="20" name="八边形 19"/>
          <p:cNvSpPr/>
          <p:nvPr/>
        </p:nvSpPr>
        <p:spPr bwMode="auto">
          <a:xfrm>
            <a:off x="7340579" y="2028190"/>
            <a:ext cx="1547953" cy="864001"/>
          </a:xfrm>
          <a:prstGeom prst="octagon">
            <a:avLst/>
          </a:prstGeom>
          <a:solidFill>
            <a:srgbClr val="FFFF00"/>
          </a:solidFill>
          <a:ln>
            <a:noFill/>
            <a:headEnd type="none" w="med" len="med"/>
            <a:tailEnd type="none" w="med" len="med"/>
          </a:ln>
          <a:scene3d>
            <a:camera prst="orthographicFront"/>
            <a:lightRig rig="threePt" dir="t"/>
          </a:scene3d>
          <a:sp3d>
            <a:bevelT w="114300" prst="artDeco"/>
          </a:sp3d>
        </p:spPr>
        <p:style>
          <a:lnRef idx="1">
            <a:schemeClr val="accent2"/>
          </a:lnRef>
          <a:fillRef idx="2">
            <a:schemeClr val="accent2"/>
          </a:fillRef>
          <a:effectRef idx="1">
            <a:schemeClr val="accent2"/>
          </a:effectRef>
          <a:fontRef idx="minor">
            <a:schemeClr val="dk1"/>
          </a:fontRef>
        </p:style>
        <p:txBody>
          <a:bodyPr anchor="ctr"/>
          <a:lstStyle/>
          <a:p>
            <a:pPr algn="ctr"/>
            <a:r>
              <a:rPr lang="en-US" altLang="zh-CN" dirty="0">
                <a:solidFill>
                  <a:srgbClr val="000000"/>
                </a:solidFill>
                <a:latin typeface="Arial" charset="0"/>
                <a:ea typeface="Arial" charset="0"/>
                <a:cs typeface="Arial" charset="0"/>
              </a:rPr>
              <a:t>Assurance </a:t>
            </a:r>
          </a:p>
          <a:p>
            <a:pPr algn="ctr"/>
            <a:r>
              <a:rPr lang="en-US" altLang="zh-CN" dirty="0">
                <a:solidFill>
                  <a:srgbClr val="000000"/>
                </a:solidFill>
                <a:latin typeface="Arial" charset="0"/>
                <a:ea typeface="Arial" charset="0"/>
                <a:cs typeface="Arial" charset="0"/>
              </a:rPr>
              <a:t>and Test Center</a:t>
            </a:r>
            <a:endParaRPr lang="zh-CN" altLang="en-US" dirty="0">
              <a:solidFill>
                <a:srgbClr val="000000"/>
              </a:solidFill>
              <a:latin typeface="Arial" charset="0"/>
              <a:ea typeface="Arial" charset="0"/>
              <a:cs typeface="Arial" charset="0"/>
            </a:endParaRPr>
          </a:p>
        </p:txBody>
      </p:sp>
      <p:sp>
        <p:nvSpPr>
          <p:cNvPr id="21" name="AutoShape 32"/>
          <p:cNvSpPr>
            <a:spLocks noChangeArrowheads="1"/>
          </p:cNvSpPr>
          <p:nvPr/>
        </p:nvSpPr>
        <p:spPr bwMode="auto">
          <a:xfrm>
            <a:off x="7861358" y="1621390"/>
            <a:ext cx="449263" cy="357187"/>
          </a:xfrm>
          <a:prstGeom prst="upArrow">
            <a:avLst>
              <a:gd name="adj1" fmla="val 50000"/>
              <a:gd name="adj2" fmla="val 25000"/>
            </a:avLst>
          </a:prstGeom>
          <a:solidFill>
            <a:schemeClr val="accent1"/>
          </a:solidFill>
          <a:ln w="9525">
            <a:solidFill>
              <a:schemeClr val="tx1"/>
            </a:solidFill>
            <a:miter lim="800000"/>
            <a:headEnd/>
            <a:tailEnd/>
          </a:ln>
          <a:effectLst/>
        </p:spPr>
        <p:txBody>
          <a:bodyPr vert="eaVert" wrap="none" anchor="ctr"/>
          <a:lstStyle/>
          <a:p>
            <a:endParaRPr lang="zh-CN" altLang="en-US" sz="1600"/>
          </a:p>
        </p:txBody>
      </p:sp>
      <p:sp>
        <p:nvSpPr>
          <p:cNvPr id="28" name="八边形 27"/>
          <p:cNvSpPr/>
          <p:nvPr/>
        </p:nvSpPr>
        <p:spPr bwMode="auto">
          <a:xfrm>
            <a:off x="35496" y="5445224"/>
            <a:ext cx="2238885" cy="864001"/>
          </a:xfrm>
          <a:prstGeom prst="octagon">
            <a:avLst/>
          </a:prstGeom>
          <a:solidFill>
            <a:srgbClr val="00B0F0"/>
          </a:solidFill>
          <a:ln>
            <a:noFill/>
            <a:headEnd type="none" w="med" len="med"/>
            <a:tailEnd type="none" w="med" len="med"/>
          </a:ln>
          <a:scene3d>
            <a:camera prst="orthographicFront"/>
            <a:lightRig rig="threePt" dir="t"/>
          </a:scene3d>
          <a:sp3d>
            <a:bevelT w="114300" prst="artDeco"/>
          </a:sp3d>
        </p:spPr>
        <p:style>
          <a:lnRef idx="1">
            <a:schemeClr val="accent2"/>
          </a:lnRef>
          <a:fillRef idx="2">
            <a:schemeClr val="accent2"/>
          </a:fillRef>
          <a:effectRef idx="1">
            <a:schemeClr val="accent2"/>
          </a:effectRef>
          <a:fontRef idx="minor">
            <a:schemeClr val="dk1"/>
          </a:fontRef>
        </p:style>
        <p:txBody>
          <a:bodyPr anchor="ctr"/>
          <a:lstStyle/>
          <a:p>
            <a:pPr algn="ctr"/>
            <a:r>
              <a:rPr lang="en-US" altLang="zh-CN" dirty="0">
                <a:solidFill>
                  <a:srgbClr val="000000"/>
                </a:solidFill>
                <a:latin typeface="Arial" charset="0"/>
                <a:ea typeface="Arial" charset="0"/>
                <a:cs typeface="Arial" charset="0"/>
              </a:rPr>
              <a:t>SKL of </a:t>
            </a:r>
          </a:p>
          <a:p>
            <a:pPr algn="ctr"/>
            <a:r>
              <a:rPr lang="en-US" altLang="zh-CN" dirty="0">
                <a:solidFill>
                  <a:srgbClr val="000000"/>
                </a:solidFill>
                <a:latin typeface="Arial" charset="0"/>
                <a:ea typeface="Arial" charset="0"/>
                <a:cs typeface="Arial" charset="0"/>
              </a:rPr>
              <a:t>Space Weather</a:t>
            </a:r>
          </a:p>
        </p:txBody>
      </p:sp>
      <p:sp>
        <p:nvSpPr>
          <p:cNvPr id="29" name="八边形 28"/>
          <p:cNvSpPr/>
          <p:nvPr/>
        </p:nvSpPr>
        <p:spPr bwMode="auto">
          <a:xfrm>
            <a:off x="2339752" y="5445224"/>
            <a:ext cx="2231810" cy="864001"/>
          </a:xfrm>
          <a:prstGeom prst="octagon">
            <a:avLst/>
          </a:prstGeom>
          <a:solidFill>
            <a:srgbClr val="00B0F0"/>
          </a:solidFill>
          <a:ln>
            <a:noFill/>
            <a:headEnd type="none" w="med" len="med"/>
            <a:tailEnd type="none" w="med" len="med"/>
          </a:ln>
          <a:scene3d>
            <a:camera prst="orthographicFront"/>
            <a:lightRig rig="threePt" dir="t"/>
          </a:scene3d>
          <a:sp3d>
            <a:bevelT w="114300" prst="artDeco"/>
          </a:sp3d>
        </p:spPr>
        <p:style>
          <a:lnRef idx="1">
            <a:schemeClr val="accent2"/>
          </a:lnRef>
          <a:fillRef idx="2">
            <a:schemeClr val="accent2"/>
          </a:fillRef>
          <a:effectRef idx="1">
            <a:schemeClr val="accent2"/>
          </a:effectRef>
          <a:fontRef idx="minor">
            <a:schemeClr val="dk1"/>
          </a:fontRef>
        </p:style>
        <p:txBody>
          <a:bodyPr anchor="ctr"/>
          <a:lstStyle/>
          <a:p>
            <a:pPr algn="ctr"/>
            <a:r>
              <a:rPr lang="en-US" altLang="zh-CN" dirty="0">
                <a:solidFill>
                  <a:srgbClr val="000000"/>
                </a:solidFill>
                <a:latin typeface="Arial" charset="0"/>
                <a:ea typeface="Arial" charset="0"/>
                <a:cs typeface="Arial" charset="0"/>
              </a:rPr>
              <a:t>CSKL of </a:t>
            </a:r>
          </a:p>
          <a:p>
            <a:pPr algn="ctr"/>
            <a:r>
              <a:rPr lang="en-US" altLang="zh-CN" dirty="0">
                <a:solidFill>
                  <a:srgbClr val="000000"/>
                </a:solidFill>
                <a:latin typeface="Arial" charset="0"/>
                <a:ea typeface="Arial" charset="0"/>
                <a:cs typeface="Arial" charset="0"/>
              </a:rPr>
              <a:t>Space Integrated Electronics</a:t>
            </a:r>
            <a:endParaRPr lang="zh-CN" altLang="en-US" dirty="0">
              <a:solidFill>
                <a:srgbClr val="000000"/>
              </a:solidFill>
              <a:latin typeface="Arial" charset="0"/>
              <a:ea typeface="Arial" charset="0"/>
              <a:cs typeface="Arial" charset="0"/>
            </a:endParaRPr>
          </a:p>
        </p:txBody>
      </p:sp>
      <p:sp>
        <p:nvSpPr>
          <p:cNvPr id="30" name="八边形 29"/>
          <p:cNvSpPr/>
          <p:nvPr/>
        </p:nvSpPr>
        <p:spPr bwMode="auto">
          <a:xfrm>
            <a:off x="4644008" y="5445224"/>
            <a:ext cx="2196463" cy="864001"/>
          </a:xfrm>
          <a:prstGeom prst="octagon">
            <a:avLst/>
          </a:prstGeom>
          <a:solidFill>
            <a:srgbClr val="00B0F0"/>
          </a:solidFill>
          <a:ln>
            <a:noFill/>
            <a:headEnd type="none" w="med" len="med"/>
            <a:tailEnd type="none" w="med" len="med"/>
          </a:ln>
          <a:scene3d>
            <a:camera prst="orthographicFront"/>
            <a:lightRig rig="threePt" dir="t"/>
          </a:scene3d>
          <a:sp3d>
            <a:bevelT w="114300" prst="artDeco"/>
          </a:sp3d>
        </p:spPr>
        <p:style>
          <a:lnRef idx="1">
            <a:schemeClr val="accent2"/>
          </a:lnRef>
          <a:fillRef idx="2">
            <a:schemeClr val="accent2"/>
          </a:fillRef>
          <a:effectRef idx="1">
            <a:schemeClr val="accent2"/>
          </a:effectRef>
          <a:fontRef idx="minor">
            <a:schemeClr val="dk1"/>
          </a:fontRef>
        </p:style>
        <p:txBody>
          <a:bodyPr anchor="ctr"/>
          <a:lstStyle/>
          <a:p>
            <a:pPr algn="ctr"/>
            <a:r>
              <a:rPr lang="en-US" altLang="zh-CN" dirty="0">
                <a:solidFill>
                  <a:srgbClr val="000000"/>
                </a:solidFill>
                <a:latin typeface="Arial" charset="0"/>
                <a:ea typeface="Arial" charset="0"/>
                <a:cs typeface="Arial" charset="0"/>
              </a:rPr>
              <a:t>CSKL of Space Situational </a:t>
            </a:r>
            <a:r>
              <a:rPr lang="en-US" altLang="zh-Hans" dirty="0">
                <a:solidFill>
                  <a:srgbClr val="000000"/>
                </a:solidFill>
                <a:latin typeface="Arial" charset="0"/>
                <a:ea typeface="Arial" charset="0"/>
                <a:cs typeface="Arial" charset="0"/>
              </a:rPr>
              <a:t>A</a:t>
            </a:r>
            <a:r>
              <a:rPr lang="en-US" altLang="zh-CN" dirty="0">
                <a:solidFill>
                  <a:srgbClr val="000000"/>
                </a:solidFill>
                <a:latin typeface="Arial" charset="0"/>
                <a:ea typeface="Arial" charset="0"/>
                <a:cs typeface="Arial" charset="0"/>
              </a:rPr>
              <a:t>wareness</a:t>
            </a:r>
            <a:endParaRPr lang="zh-CN" altLang="en-US" dirty="0">
              <a:solidFill>
                <a:srgbClr val="000000"/>
              </a:solidFill>
              <a:latin typeface="Arial" charset="0"/>
              <a:ea typeface="Arial" charset="0"/>
              <a:cs typeface="Arial" charset="0"/>
            </a:endParaRPr>
          </a:p>
        </p:txBody>
      </p:sp>
      <p:sp>
        <p:nvSpPr>
          <p:cNvPr id="31" name="八边形 30"/>
          <p:cNvSpPr/>
          <p:nvPr/>
        </p:nvSpPr>
        <p:spPr bwMode="auto">
          <a:xfrm>
            <a:off x="6925608" y="5445224"/>
            <a:ext cx="2143140" cy="864001"/>
          </a:xfrm>
          <a:prstGeom prst="octagon">
            <a:avLst/>
          </a:prstGeom>
          <a:solidFill>
            <a:srgbClr val="00B0F0"/>
          </a:solidFill>
          <a:ln>
            <a:noFill/>
            <a:headEnd type="none" w="med" len="med"/>
            <a:tailEnd type="none" w="med" len="med"/>
          </a:ln>
          <a:scene3d>
            <a:camera prst="orthographicFront"/>
            <a:lightRig rig="threePt" dir="t"/>
          </a:scene3d>
          <a:sp3d>
            <a:bevelT w="114300" prst="artDeco"/>
          </a:sp3d>
        </p:spPr>
        <p:style>
          <a:lnRef idx="1">
            <a:schemeClr val="accent2"/>
          </a:lnRef>
          <a:fillRef idx="2">
            <a:schemeClr val="accent2"/>
          </a:fillRef>
          <a:effectRef idx="1">
            <a:schemeClr val="accent2"/>
          </a:effectRef>
          <a:fontRef idx="minor">
            <a:schemeClr val="dk1"/>
          </a:fontRef>
        </p:style>
        <p:txBody>
          <a:bodyPr anchor="ctr"/>
          <a:lstStyle/>
          <a:p>
            <a:pPr algn="ctr"/>
            <a:r>
              <a:rPr lang="en-US" altLang="zh-CN" dirty="0">
                <a:solidFill>
                  <a:srgbClr val="000000"/>
                </a:solidFill>
                <a:latin typeface="Arial" charset="0"/>
                <a:ea typeface="Arial" charset="0"/>
                <a:cs typeface="Arial" charset="0"/>
              </a:rPr>
              <a:t>CSKL of Microwave Remote Sensing</a:t>
            </a:r>
            <a:endParaRPr lang="zh-CN" altLang="en-US" dirty="0">
              <a:solidFill>
                <a:srgbClr val="000000"/>
              </a:solidFill>
              <a:latin typeface="Arial" charset="0"/>
              <a:ea typeface="Arial" charset="0"/>
              <a:cs typeface="Arial" charset="0"/>
            </a:endParaRPr>
          </a:p>
        </p:txBody>
      </p:sp>
      <p:sp>
        <p:nvSpPr>
          <p:cNvPr id="32" name="AutoShape 3"/>
          <p:cNvSpPr>
            <a:spLocks noChangeArrowheads="1"/>
          </p:cNvSpPr>
          <p:nvPr/>
        </p:nvSpPr>
        <p:spPr bwMode="auto">
          <a:xfrm>
            <a:off x="899592" y="5085184"/>
            <a:ext cx="449262" cy="328612"/>
          </a:xfrm>
          <a:prstGeom prst="upArrow">
            <a:avLst>
              <a:gd name="adj1" fmla="val 50000"/>
              <a:gd name="adj2" fmla="val 25000"/>
            </a:avLst>
          </a:prstGeom>
          <a:solidFill>
            <a:schemeClr val="accent1"/>
          </a:solidFill>
          <a:ln w="9525">
            <a:solidFill>
              <a:schemeClr val="tx1"/>
            </a:solidFill>
            <a:miter lim="800000"/>
            <a:headEnd/>
            <a:tailEnd/>
          </a:ln>
          <a:effectLst/>
        </p:spPr>
        <p:txBody>
          <a:bodyPr vert="eaVert" wrap="none" anchor="ctr"/>
          <a:lstStyle/>
          <a:p>
            <a:endParaRPr lang="zh-CN" altLang="en-US"/>
          </a:p>
        </p:txBody>
      </p:sp>
      <p:sp>
        <p:nvSpPr>
          <p:cNvPr id="33" name="AutoShape 3"/>
          <p:cNvSpPr>
            <a:spLocks noChangeArrowheads="1"/>
          </p:cNvSpPr>
          <p:nvPr/>
        </p:nvSpPr>
        <p:spPr bwMode="auto">
          <a:xfrm>
            <a:off x="3275856" y="5085184"/>
            <a:ext cx="449262" cy="328612"/>
          </a:xfrm>
          <a:prstGeom prst="upArrow">
            <a:avLst>
              <a:gd name="adj1" fmla="val 50000"/>
              <a:gd name="adj2" fmla="val 25000"/>
            </a:avLst>
          </a:prstGeom>
          <a:solidFill>
            <a:schemeClr val="accent1"/>
          </a:solidFill>
          <a:ln w="9525">
            <a:solidFill>
              <a:schemeClr val="tx1"/>
            </a:solidFill>
            <a:miter lim="800000"/>
            <a:headEnd/>
            <a:tailEnd/>
          </a:ln>
          <a:effectLst/>
        </p:spPr>
        <p:txBody>
          <a:bodyPr vert="eaVert" wrap="none" anchor="ctr"/>
          <a:lstStyle/>
          <a:p>
            <a:endParaRPr lang="zh-CN" altLang="en-US"/>
          </a:p>
        </p:txBody>
      </p:sp>
      <p:sp>
        <p:nvSpPr>
          <p:cNvPr id="34" name="AutoShape 3"/>
          <p:cNvSpPr>
            <a:spLocks noChangeArrowheads="1"/>
          </p:cNvSpPr>
          <p:nvPr/>
        </p:nvSpPr>
        <p:spPr bwMode="auto">
          <a:xfrm>
            <a:off x="5508104" y="5085184"/>
            <a:ext cx="449262" cy="328612"/>
          </a:xfrm>
          <a:prstGeom prst="upArrow">
            <a:avLst>
              <a:gd name="adj1" fmla="val 50000"/>
              <a:gd name="adj2" fmla="val 25000"/>
            </a:avLst>
          </a:prstGeom>
          <a:solidFill>
            <a:schemeClr val="accent1"/>
          </a:solidFill>
          <a:ln w="9525">
            <a:solidFill>
              <a:schemeClr val="tx1"/>
            </a:solidFill>
            <a:miter lim="800000"/>
            <a:headEnd/>
            <a:tailEnd/>
          </a:ln>
          <a:effectLst/>
        </p:spPr>
        <p:txBody>
          <a:bodyPr vert="eaVert" wrap="none" anchor="ctr"/>
          <a:lstStyle/>
          <a:p>
            <a:endParaRPr lang="zh-CN" altLang="en-US"/>
          </a:p>
        </p:txBody>
      </p:sp>
      <p:sp>
        <p:nvSpPr>
          <p:cNvPr id="35" name="AutoShape 3"/>
          <p:cNvSpPr>
            <a:spLocks noChangeArrowheads="1"/>
          </p:cNvSpPr>
          <p:nvPr/>
        </p:nvSpPr>
        <p:spPr bwMode="auto">
          <a:xfrm>
            <a:off x="7723138" y="5085184"/>
            <a:ext cx="449262" cy="328612"/>
          </a:xfrm>
          <a:prstGeom prst="upArrow">
            <a:avLst>
              <a:gd name="adj1" fmla="val 50000"/>
              <a:gd name="adj2" fmla="val 25000"/>
            </a:avLst>
          </a:prstGeom>
          <a:solidFill>
            <a:schemeClr val="accent1"/>
          </a:solidFill>
          <a:ln w="9525">
            <a:solidFill>
              <a:schemeClr val="tx1"/>
            </a:solidFill>
            <a:miter lim="800000"/>
            <a:headEnd/>
            <a:tailEnd/>
          </a:ln>
          <a:effectLst/>
        </p:spPr>
        <p:txBody>
          <a:bodyPr vert="eaVert" wrap="none" anchor="ctr"/>
          <a:lstStyle/>
          <a:p>
            <a:endParaRPr lang="zh-CN" altLang="en-US"/>
          </a:p>
        </p:txBody>
      </p:sp>
      <p:sp>
        <p:nvSpPr>
          <p:cNvPr id="2" name="文本框 1"/>
          <p:cNvSpPr txBox="1"/>
          <p:nvPr/>
        </p:nvSpPr>
        <p:spPr>
          <a:xfrm>
            <a:off x="401268" y="4154982"/>
            <a:ext cx="1771643" cy="923330"/>
          </a:xfrm>
          <a:prstGeom prst="rect">
            <a:avLst/>
          </a:prstGeom>
          <a:noFill/>
        </p:spPr>
        <p:txBody>
          <a:bodyPr wrap="square" rtlCol="0">
            <a:spAutoFit/>
          </a:bodyPr>
          <a:lstStyle/>
          <a:p>
            <a:r>
              <a:rPr kumimoji="1" lang="en-US" altLang="zh-CN" b="1" dirty="0">
                <a:latin typeface="Arial" charset="0"/>
                <a:ea typeface="Arial" charset="0"/>
                <a:cs typeface="Arial" charset="0"/>
              </a:rPr>
              <a:t>Department of </a:t>
            </a:r>
          </a:p>
          <a:p>
            <a:r>
              <a:rPr kumimoji="1" lang="en-US" altLang="zh-CN" b="1" dirty="0">
                <a:latin typeface="Arial" charset="0"/>
                <a:ea typeface="Arial" charset="0"/>
                <a:cs typeface="Arial" charset="0"/>
              </a:rPr>
              <a:t>Space Science</a:t>
            </a:r>
            <a:endParaRPr kumimoji="1" lang="zh-CN" altLang="en-US" b="1" dirty="0">
              <a:latin typeface="Arial" charset="0"/>
              <a:ea typeface="Arial" charset="0"/>
              <a:cs typeface="Arial" charset="0"/>
            </a:endParaRPr>
          </a:p>
        </p:txBody>
      </p:sp>
      <p:sp>
        <p:nvSpPr>
          <p:cNvPr id="37" name="文本框 36"/>
          <p:cNvSpPr txBox="1"/>
          <p:nvPr/>
        </p:nvSpPr>
        <p:spPr>
          <a:xfrm>
            <a:off x="2237353" y="4176677"/>
            <a:ext cx="1993029" cy="923330"/>
          </a:xfrm>
          <a:prstGeom prst="rect">
            <a:avLst/>
          </a:prstGeom>
          <a:noFill/>
        </p:spPr>
        <p:txBody>
          <a:bodyPr wrap="square" rtlCol="0">
            <a:spAutoFit/>
          </a:bodyPr>
          <a:lstStyle/>
          <a:p>
            <a:r>
              <a:rPr kumimoji="1" lang="en-US" altLang="zh-CN" b="1" dirty="0">
                <a:ea typeface="Arial" charset="0"/>
                <a:cs typeface="Arial" charset="0"/>
              </a:rPr>
              <a:t>Department </a:t>
            </a:r>
            <a:r>
              <a:rPr kumimoji="1" lang="en-US" altLang="zh-CN" b="1" dirty="0">
                <a:latin typeface="Arial" charset="0"/>
                <a:ea typeface="Arial" charset="0"/>
                <a:cs typeface="Arial" charset="0"/>
              </a:rPr>
              <a:t>of </a:t>
            </a:r>
          </a:p>
          <a:p>
            <a:r>
              <a:rPr kumimoji="1" lang="en-US" altLang="zh-CN" b="1" dirty="0">
                <a:latin typeface="Arial" charset="0"/>
                <a:ea typeface="Arial" charset="0"/>
                <a:cs typeface="Arial" charset="0"/>
              </a:rPr>
              <a:t>Space Technology</a:t>
            </a:r>
            <a:endParaRPr kumimoji="1" lang="zh-CN" altLang="en-US" b="1" dirty="0">
              <a:latin typeface="Arial" charset="0"/>
              <a:ea typeface="Arial" charset="0"/>
              <a:cs typeface="Arial" charset="0"/>
            </a:endParaRPr>
          </a:p>
        </p:txBody>
      </p:sp>
      <p:sp>
        <p:nvSpPr>
          <p:cNvPr id="38" name="文本框 37"/>
          <p:cNvSpPr txBox="1"/>
          <p:nvPr/>
        </p:nvSpPr>
        <p:spPr>
          <a:xfrm>
            <a:off x="4450408" y="4176677"/>
            <a:ext cx="2233085" cy="923330"/>
          </a:xfrm>
          <a:prstGeom prst="rect">
            <a:avLst/>
          </a:prstGeom>
          <a:noFill/>
        </p:spPr>
        <p:txBody>
          <a:bodyPr wrap="square" rtlCol="0">
            <a:spAutoFit/>
          </a:bodyPr>
          <a:lstStyle/>
          <a:p>
            <a:r>
              <a:rPr kumimoji="1" lang="en-US" altLang="zh-CN" b="1" dirty="0">
                <a:ea typeface="Arial" charset="0"/>
                <a:cs typeface="Arial" charset="0"/>
              </a:rPr>
              <a:t>Department </a:t>
            </a:r>
            <a:r>
              <a:rPr kumimoji="1" lang="en-US" altLang="zh-CN" b="1" dirty="0">
                <a:latin typeface="Arial" charset="0"/>
                <a:ea typeface="Arial" charset="0"/>
                <a:cs typeface="Arial" charset="0"/>
              </a:rPr>
              <a:t>of </a:t>
            </a:r>
          </a:p>
          <a:p>
            <a:r>
              <a:rPr kumimoji="1" lang="en-US" altLang="zh-CN" b="1" dirty="0">
                <a:latin typeface="Arial" charset="0"/>
                <a:ea typeface="Arial" charset="0"/>
                <a:cs typeface="Arial" charset="0"/>
              </a:rPr>
              <a:t>Space Environment</a:t>
            </a:r>
            <a:endParaRPr kumimoji="1" lang="zh-CN" altLang="en-US" b="1" dirty="0">
              <a:latin typeface="Arial" charset="0"/>
              <a:ea typeface="Arial" charset="0"/>
              <a:cs typeface="Arial" charset="0"/>
            </a:endParaRPr>
          </a:p>
        </p:txBody>
      </p:sp>
      <p:sp>
        <p:nvSpPr>
          <p:cNvPr id="39" name="文本框 38"/>
          <p:cNvSpPr txBox="1"/>
          <p:nvPr/>
        </p:nvSpPr>
        <p:spPr>
          <a:xfrm>
            <a:off x="6852356" y="4191519"/>
            <a:ext cx="1992853" cy="923330"/>
          </a:xfrm>
          <a:prstGeom prst="rect">
            <a:avLst/>
          </a:prstGeom>
          <a:noFill/>
        </p:spPr>
        <p:txBody>
          <a:bodyPr wrap="none" rtlCol="0">
            <a:spAutoFit/>
          </a:bodyPr>
          <a:lstStyle/>
          <a:p>
            <a:r>
              <a:rPr kumimoji="1" lang="en-US" altLang="zh-CN" b="1" dirty="0">
                <a:latin typeface="Arial" charset="0"/>
                <a:ea typeface="Arial" charset="0"/>
                <a:cs typeface="Arial" charset="0"/>
              </a:rPr>
              <a:t>De</a:t>
            </a:r>
            <a:r>
              <a:rPr kumimoji="1" lang="en-US" altLang="zh-Hans" b="1" dirty="0">
                <a:latin typeface="Arial" charset="0"/>
                <a:ea typeface="Arial" charset="0"/>
                <a:cs typeface="Arial" charset="0"/>
              </a:rPr>
              <a:t>partment</a:t>
            </a:r>
            <a:r>
              <a:rPr kumimoji="1" lang="en-US" altLang="zh-CN" b="1" dirty="0">
                <a:latin typeface="Arial" charset="0"/>
                <a:ea typeface="Arial" charset="0"/>
                <a:cs typeface="Arial" charset="0"/>
              </a:rPr>
              <a:t> of </a:t>
            </a:r>
          </a:p>
          <a:p>
            <a:r>
              <a:rPr kumimoji="1" lang="en-US" altLang="zh-CN" b="1" dirty="0">
                <a:latin typeface="Arial" charset="0"/>
                <a:ea typeface="Arial" charset="0"/>
                <a:cs typeface="Arial" charset="0"/>
              </a:rPr>
              <a:t>Microwave</a:t>
            </a:r>
          </a:p>
          <a:p>
            <a:r>
              <a:rPr kumimoji="1" lang="en-US" altLang="zh-CN" b="1" dirty="0">
                <a:latin typeface="Arial" charset="0"/>
                <a:ea typeface="Arial" charset="0"/>
                <a:cs typeface="Arial" charset="0"/>
              </a:rPr>
              <a:t>Remote Sensing</a:t>
            </a:r>
            <a:endParaRPr kumimoji="1" lang="zh-CN" altLang="en-US" b="1" dirty="0">
              <a:latin typeface="Arial" charset="0"/>
              <a:ea typeface="Arial" charset="0"/>
              <a:cs typeface="Arial" charset="0"/>
            </a:endParaRPr>
          </a:p>
        </p:txBody>
      </p:sp>
      <p:grpSp>
        <p:nvGrpSpPr>
          <p:cNvPr id="4" name="组合 3">
            <a:extLst>
              <a:ext uri="{FF2B5EF4-FFF2-40B4-BE49-F238E27FC236}">
                <a16:creationId xmlns:a16="http://schemas.microsoft.com/office/drawing/2014/main" id="{CE93884A-D431-6044-A7F1-9C243E76BC3C}"/>
              </a:ext>
            </a:extLst>
          </p:cNvPr>
          <p:cNvGrpSpPr/>
          <p:nvPr/>
        </p:nvGrpSpPr>
        <p:grpSpPr>
          <a:xfrm>
            <a:off x="4407395" y="3826414"/>
            <a:ext cx="4693544" cy="2914954"/>
            <a:chOff x="4407394" y="3816134"/>
            <a:chExt cx="4782779" cy="2925234"/>
          </a:xfrm>
        </p:grpSpPr>
        <p:sp>
          <p:nvSpPr>
            <p:cNvPr id="3" name="椭圆 2">
              <a:extLst>
                <a:ext uri="{FF2B5EF4-FFF2-40B4-BE49-F238E27FC236}">
                  <a16:creationId xmlns:a16="http://schemas.microsoft.com/office/drawing/2014/main" id="{1D74810C-94F5-E24D-9282-0882E9F04294}"/>
                </a:ext>
              </a:extLst>
            </p:cNvPr>
            <p:cNvSpPr/>
            <p:nvPr/>
          </p:nvSpPr>
          <p:spPr>
            <a:xfrm>
              <a:off x="4407394" y="3816134"/>
              <a:ext cx="2518214" cy="2925234"/>
            </a:xfrm>
            <a:prstGeom prst="ellipse">
              <a:avLst/>
            </a:prstGeom>
            <a:solidFill>
              <a:srgbClr val="FF388C">
                <a:alpha val="1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6" name="椭圆 35">
              <a:extLst>
                <a:ext uri="{FF2B5EF4-FFF2-40B4-BE49-F238E27FC236}">
                  <a16:creationId xmlns:a16="http://schemas.microsoft.com/office/drawing/2014/main" id="{D9664188-5182-A34A-8AB6-531B05DC9B85}"/>
                </a:ext>
              </a:extLst>
            </p:cNvPr>
            <p:cNvSpPr/>
            <p:nvPr/>
          </p:nvSpPr>
          <p:spPr>
            <a:xfrm>
              <a:off x="6671959" y="3816134"/>
              <a:ext cx="2518214" cy="2925234"/>
            </a:xfrm>
            <a:prstGeom prst="ellipse">
              <a:avLst/>
            </a:prstGeom>
            <a:solidFill>
              <a:srgbClr val="FF388C">
                <a:alpha val="1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22" name="组合 21">
            <a:extLst>
              <a:ext uri="{FF2B5EF4-FFF2-40B4-BE49-F238E27FC236}">
                <a16:creationId xmlns:a16="http://schemas.microsoft.com/office/drawing/2014/main" id="{930AB067-99D9-DE46-8C6C-1E71BFCF3691}"/>
              </a:ext>
            </a:extLst>
          </p:cNvPr>
          <p:cNvGrpSpPr/>
          <p:nvPr/>
        </p:nvGrpSpPr>
        <p:grpSpPr>
          <a:xfrm>
            <a:off x="4693956" y="4176677"/>
            <a:ext cx="4585333" cy="2246769"/>
            <a:chOff x="4693956" y="4176677"/>
            <a:chExt cx="4585333" cy="2246769"/>
          </a:xfrm>
        </p:grpSpPr>
        <p:sp>
          <p:nvSpPr>
            <p:cNvPr id="40" name="文本框 39">
              <a:extLst>
                <a:ext uri="{FF2B5EF4-FFF2-40B4-BE49-F238E27FC236}">
                  <a16:creationId xmlns:a16="http://schemas.microsoft.com/office/drawing/2014/main" id="{2EAF5069-5AD7-E440-A439-D4954D25E6D4}"/>
                </a:ext>
              </a:extLst>
            </p:cNvPr>
            <p:cNvSpPr txBox="1"/>
            <p:nvPr/>
          </p:nvSpPr>
          <p:spPr>
            <a:xfrm>
              <a:off x="4693956" y="4176677"/>
              <a:ext cx="2231652" cy="2246769"/>
            </a:xfrm>
            <a:prstGeom prst="rect">
              <a:avLst/>
            </a:prstGeom>
            <a:noFill/>
          </p:spPr>
          <p:txBody>
            <a:bodyPr wrap="square" rtlCol="0">
              <a:spAutoFit/>
            </a:bodyPr>
            <a:lstStyle/>
            <a:p>
              <a:r>
                <a:rPr kumimoji="1" lang="en-US" altLang="zh-CN" sz="2800" b="1" dirty="0">
                  <a:solidFill>
                    <a:srgbClr val="FFC000"/>
                  </a:solidFill>
                  <a:latin typeface="Arial" charset="0"/>
                  <a:cs typeface="Arial" charset="0"/>
                </a:rPr>
                <a:t>GNSS</a:t>
              </a:r>
              <a:r>
                <a:rPr kumimoji="1" lang="en-US" altLang="zh-CN" sz="2800" b="1" dirty="0">
                  <a:solidFill>
                    <a:srgbClr val="FFC000"/>
                  </a:solidFill>
                  <a:ea typeface="Arial" charset="0"/>
                  <a:cs typeface="Arial" charset="0"/>
                </a:rPr>
                <a:t> </a:t>
              </a:r>
              <a:r>
                <a:rPr kumimoji="1" lang="en-US" altLang="zh-CN" sz="2800" b="1" dirty="0">
                  <a:solidFill>
                    <a:srgbClr val="FFC000"/>
                  </a:solidFill>
                  <a:latin typeface="Arial" charset="0"/>
                  <a:cs typeface="Arial" charset="0"/>
                </a:rPr>
                <a:t>Occultation &amp; Reflection Sounder</a:t>
              </a:r>
            </a:p>
          </p:txBody>
        </p:sp>
        <p:sp>
          <p:nvSpPr>
            <p:cNvPr id="41" name="文本框 40">
              <a:extLst>
                <a:ext uri="{FF2B5EF4-FFF2-40B4-BE49-F238E27FC236}">
                  <a16:creationId xmlns:a16="http://schemas.microsoft.com/office/drawing/2014/main" id="{F17E39A9-52C2-7049-9D5E-54EB20189FBC}"/>
                </a:ext>
              </a:extLst>
            </p:cNvPr>
            <p:cNvSpPr txBox="1"/>
            <p:nvPr/>
          </p:nvSpPr>
          <p:spPr>
            <a:xfrm>
              <a:off x="6949824" y="4293584"/>
              <a:ext cx="2329465" cy="1384995"/>
            </a:xfrm>
            <a:prstGeom prst="rect">
              <a:avLst/>
            </a:prstGeom>
            <a:noFill/>
          </p:spPr>
          <p:txBody>
            <a:bodyPr wrap="square" rtlCol="0">
              <a:spAutoFit/>
            </a:bodyPr>
            <a:lstStyle>
              <a:defPPr>
                <a:defRPr lang="zh-CN"/>
              </a:defPPr>
              <a:lvl1pPr>
                <a:defRPr kumimoji="1" sz="2800" b="1">
                  <a:solidFill>
                    <a:srgbClr val="FFC000"/>
                  </a:solidFill>
                  <a:latin typeface="Arial" charset="0"/>
                  <a:cs typeface="Arial" charset="0"/>
                </a:defRPr>
              </a:lvl1pPr>
            </a:lstStyle>
            <a:p>
              <a:r>
                <a:rPr lang="en-US" altLang="zh-CN" dirty="0"/>
                <a:t>Radar &amp; Radiometric Techniques</a:t>
              </a:r>
              <a:endParaRPr lang="zh-CN" altLang="en-US" dirty="0"/>
            </a:p>
          </p:txBody>
        </p:sp>
      </p:grpSp>
      <p:sp>
        <p:nvSpPr>
          <p:cNvPr id="42" name="八边形 41">
            <a:extLst>
              <a:ext uri="{FF2B5EF4-FFF2-40B4-BE49-F238E27FC236}">
                <a16:creationId xmlns:a16="http://schemas.microsoft.com/office/drawing/2014/main" id="{0DE1DDB1-32C5-874C-AB50-0D0DB2E88D04}"/>
              </a:ext>
            </a:extLst>
          </p:cNvPr>
          <p:cNvSpPr/>
          <p:nvPr/>
        </p:nvSpPr>
        <p:spPr bwMode="auto">
          <a:xfrm>
            <a:off x="155358" y="2008100"/>
            <a:ext cx="1752346" cy="882623"/>
          </a:xfrm>
          <a:prstGeom prst="octagon">
            <a:avLst/>
          </a:prstGeom>
          <a:solidFill>
            <a:srgbClr val="FFFF00"/>
          </a:solidFill>
          <a:ln>
            <a:noFill/>
            <a:headEnd type="none" w="med" len="med"/>
            <a:tailEnd type="none" w="med" len="med"/>
          </a:ln>
          <a:scene3d>
            <a:camera prst="orthographicFront"/>
            <a:lightRig rig="threePt" dir="t"/>
          </a:scene3d>
          <a:sp3d>
            <a:bevelT w="114300" prst="artDeco"/>
          </a:sp3d>
        </p:spPr>
        <p:style>
          <a:lnRef idx="1">
            <a:schemeClr val="accent2"/>
          </a:lnRef>
          <a:fillRef idx="2">
            <a:schemeClr val="accent2"/>
          </a:fillRef>
          <a:effectRef idx="1">
            <a:schemeClr val="accent2"/>
          </a:effectRef>
          <a:fontRef idx="minor">
            <a:schemeClr val="dk1"/>
          </a:fontRef>
        </p:style>
        <p:txBody>
          <a:bodyPr anchor="ctr"/>
          <a:lstStyle/>
          <a:p>
            <a:pPr algn="ctr"/>
            <a:r>
              <a:rPr lang="en-US" altLang="zh-CN" sz="1200" dirty="0">
                <a:solidFill>
                  <a:srgbClr val="000000"/>
                </a:solidFill>
                <a:latin typeface="Arial" charset="0"/>
                <a:cs typeface="Arial" charset="0"/>
              </a:rPr>
              <a:t>CAS General System Department for Lunar and Deep Space Explorations</a:t>
            </a:r>
            <a:endParaRPr lang="zh-CN" altLang="en-US" sz="1200" dirty="0">
              <a:solidFill>
                <a:srgbClr val="000000"/>
              </a:solidFill>
              <a:latin typeface="Arial" charset="0"/>
              <a:cs typeface="Arial" charset="0"/>
            </a:endParaRPr>
          </a:p>
        </p:txBody>
      </p:sp>
      <p:sp>
        <p:nvSpPr>
          <p:cNvPr id="43" name="AutoShape 30">
            <a:extLst>
              <a:ext uri="{FF2B5EF4-FFF2-40B4-BE49-F238E27FC236}">
                <a16:creationId xmlns:a16="http://schemas.microsoft.com/office/drawing/2014/main" id="{B00B6414-C97B-C049-9488-19ACFE0814BE}"/>
              </a:ext>
            </a:extLst>
          </p:cNvPr>
          <p:cNvSpPr>
            <a:spLocks noChangeArrowheads="1"/>
          </p:cNvSpPr>
          <p:nvPr/>
        </p:nvSpPr>
        <p:spPr bwMode="auto">
          <a:xfrm>
            <a:off x="823891" y="1634041"/>
            <a:ext cx="395069" cy="371470"/>
          </a:xfrm>
          <a:prstGeom prst="upArrow">
            <a:avLst>
              <a:gd name="adj1" fmla="val 50000"/>
              <a:gd name="adj2" fmla="val 25000"/>
            </a:avLst>
          </a:prstGeom>
          <a:solidFill>
            <a:schemeClr val="accent1"/>
          </a:solidFill>
          <a:ln w="9525">
            <a:solidFill>
              <a:schemeClr val="tx1"/>
            </a:solidFill>
            <a:miter lim="800000"/>
            <a:headEnd/>
            <a:tailEnd/>
          </a:ln>
          <a:effectLst/>
        </p:spPr>
        <p:txBody>
          <a:bodyPr vert="eaVert" wrap="none" anchor="ctr"/>
          <a:lstStyle/>
          <a:p>
            <a:endParaRPr lang="zh-CN" altLang="en-US" sz="1600"/>
          </a:p>
        </p:txBody>
      </p:sp>
      <p:pic>
        <p:nvPicPr>
          <p:cNvPr id="44" name="图片 43">
            <a:extLst>
              <a:ext uri="{FF2B5EF4-FFF2-40B4-BE49-F238E27FC236}">
                <a16:creationId xmlns:a16="http://schemas.microsoft.com/office/drawing/2014/main" id="{662D67B4-1093-844E-938E-D6DB0C513036}"/>
              </a:ext>
            </a:extLst>
          </p:cNvPr>
          <p:cNvPicPr>
            <a:picLocks noChangeAspect="1"/>
          </p:cNvPicPr>
          <p:nvPr/>
        </p:nvPicPr>
        <p:blipFill>
          <a:blip r:embed="rId7"/>
          <a:stretch>
            <a:fillRect/>
          </a:stretch>
        </p:blipFill>
        <p:spPr>
          <a:xfrm>
            <a:off x="250163" y="729686"/>
            <a:ext cx="1425551" cy="886004"/>
          </a:xfrm>
          <a:prstGeom prst="rect">
            <a:avLst/>
          </a:prstGeom>
        </p:spPr>
      </p:pic>
    </p:spTree>
    <p:extLst>
      <p:ext uri="{BB962C8B-B14F-4D97-AF65-F5344CB8AC3E}">
        <p14:creationId xmlns:p14="http://schemas.microsoft.com/office/powerpoint/2010/main" val="172944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p:tgtEl>
                                          <p:spTgt spid="22"/>
                                        </p:tgtEl>
                                        <p:attrNameLst>
                                          <p:attrName>ppt_y</p:attrName>
                                        </p:attrNameLst>
                                      </p:cBhvr>
                                      <p:tavLst>
                                        <p:tav tm="0">
                                          <p:val>
                                            <p:strVal val="#ppt_y+#ppt_h*1.125000"/>
                                          </p:val>
                                        </p:tav>
                                        <p:tav tm="100000">
                                          <p:val>
                                            <p:strVal val="#ppt_y"/>
                                          </p:val>
                                        </p:tav>
                                      </p:tavLst>
                                    </p:anim>
                                    <p:animEffect transition="in" filter="wipe(up)">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2008" y="679024"/>
            <a:ext cx="9180512" cy="523220"/>
          </a:xfrm>
        </p:spPr>
        <p:txBody>
          <a:bodyPr wrap="square">
            <a:spAutoFit/>
          </a:bodyPr>
          <a:lstStyle/>
          <a:p>
            <a:pPr algn="l"/>
            <a:r>
              <a:rPr lang="en-US" altLang="zh-CN" sz="2800" dirty="0">
                <a:solidFill>
                  <a:schemeClr val="accent5"/>
                </a:solidFill>
                <a:latin typeface="微软雅黑" pitchFamily="34" charset="-122"/>
                <a:ea typeface="微软雅黑" pitchFamily="34" charset="-122"/>
                <a:cs typeface="+mn-cs"/>
              </a:rPr>
              <a:t>Postlaunch calibration/Validation of FY-3 MWHS</a:t>
            </a:r>
            <a:endParaRPr lang="zh-CN" altLang="en-US" sz="2800" dirty="0">
              <a:solidFill>
                <a:schemeClr val="accent5"/>
              </a:solidFill>
              <a:latin typeface="微软雅黑" pitchFamily="34" charset="-122"/>
              <a:ea typeface="微软雅黑" pitchFamily="34" charset="-122"/>
              <a:cs typeface="+mn-cs"/>
            </a:endParaRPr>
          </a:p>
        </p:txBody>
      </p:sp>
      <p:sp>
        <p:nvSpPr>
          <p:cNvPr id="3" name="内容占位符 2"/>
          <p:cNvSpPr>
            <a:spLocks noGrp="1"/>
          </p:cNvSpPr>
          <p:nvPr>
            <p:ph idx="1"/>
          </p:nvPr>
        </p:nvSpPr>
        <p:spPr>
          <a:xfrm>
            <a:off x="251520" y="1340768"/>
            <a:ext cx="8712968" cy="4785395"/>
          </a:xfrm>
        </p:spPr>
        <p:txBody>
          <a:bodyPr/>
          <a:lstStyle/>
          <a:p>
            <a:r>
              <a:rPr lang="en-US" altLang="zh-CN" sz="2000" dirty="0">
                <a:solidFill>
                  <a:srgbClr val="2D23EF"/>
                </a:solidFill>
              </a:rPr>
              <a:t>Calibration consistency study on FY-3A,3B,3C microwave radiometers were supported.</a:t>
            </a:r>
          </a:p>
          <a:p>
            <a:r>
              <a:rPr lang="en-US" altLang="zh-CN" sz="2000" dirty="0">
                <a:solidFill>
                  <a:srgbClr val="2D23EF"/>
                </a:solidFill>
              </a:rPr>
              <a:t>Combining with FY-3D launched last year, a series of sounders and imagers database will be recalibrated by cross- or inter- calibration, and finally a set of consistent datasets will support the studies on climate and related applications.   </a:t>
            </a:r>
          </a:p>
          <a:p>
            <a:endParaRPr lang="zh-CN" altLang="en-US" sz="2000" dirty="0">
              <a:solidFill>
                <a:srgbClr val="2D23EF"/>
              </a:solidFill>
            </a:endParaRPr>
          </a:p>
        </p:txBody>
      </p:sp>
      <p:pic>
        <p:nvPicPr>
          <p:cNvPr id="5" name="图片 4"/>
          <p:cNvPicPr/>
          <p:nvPr/>
        </p:nvPicPr>
        <p:blipFill>
          <a:blip r:embed="rId2"/>
          <a:srcRect/>
          <a:stretch>
            <a:fillRect/>
          </a:stretch>
        </p:blipFill>
        <p:spPr bwMode="auto">
          <a:xfrm>
            <a:off x="0" y="5034963"/>
            <a:ext cx="4357460" cy="1730270"/>
          </a:xfrm>
          <a:prstGeom prst="rect">
            <a:avLst/>
          </a:prstGeom>
          <a:noFill/>
          <a:ln w="9525">
            <a:noFill/>
            <a:miter lim="800000"/>
            <a:headEnd/>
            <a:tailEnd/>
          </a:ln>
        </p:spPr>
      </p:pic>
      <p:sp>
        <p:nvSpPr>
          <p:cNvPr id="6" name="矩形 5"/>
          <p:cNvSpPr/>
          <p:nvPr/>
        </p:nvSpPr>
        <p:spPr>
          <a:xfrm>
            <a:off x="4338697" y="5392267"/>
            <a:ext cx="2033503" cy="1015663"/>
          </a:xfrm>
          <a:prstGeom prst="rect">
            <a:avLst/>
          </a:prstGeom>
        </p:spPr>
        <p:txBody>
          <a:bodyPr wrap="square">
            <a:spAutoFit/>
          </a:bodyPr>
          <a:lstStyle/>
          <a:p>
            <a:r>
              <a:rPr lang="en-US" altLang="zh-CN" sz="1000" dirty="0">
                <a:latin typeface="Times New Roman" panose="02020603050405020304" pitchFamily="18" charset="0"/>
              </a:rPr>
              <a:t>Zou, C.-Z., and W. Wang (2011), </a:t>
            </a:r>
            <a:r>
              <a:rPr lang="en-US" altLang="zh-CN" sz="1000" dirty="0" err="1">
                <a:latin typeface="Times New Roman" panose="02020603050405020304" pitchFamily="18" charset="0"/>
              </a:rPr>
              <a:t>Intersatellite</a:t>
            </a:r>
            <a:r>
              <a:rPr lang="en-US" altLang="zh-CN" sz="1000" dirty="0">
                <a:latin typeface="Times New Roman" panose="02020603050405020304" pitchFamily="18" charset="0"/>
              </a:rPr>
              <a:t> calibration of AMSU-A observations for weather and climate applications, J. </a:t>
            </a:r>
            <a:r>
              <a:rPr lang="en-US" altLang="zh-CN" sz="1000" dirty="0" err="1">
                <a:latin typeface="Times New Roman" panose="02020603050405020304" pitchFamily="18" charset="0"/>
              </a:rPr>
              <a:t>Geophys</a:t>
            </a:r>
            <a:r>
              <a:rPr lang="en-US" altLang="zh-CN" sz="1000" dirty="0">
                <a:latin typeface="Times New Roman" panose="02020603050405020304" pitchFamily="18" charset="0"/>
              </a:rPr>
              <a:t>. Res., 116, D23113, doi:10.1029/2011JD016205</a:t>
            </a:r>
            <a:endParaRPr lang="zh-CN" altLang="en-US" sz="1000" dirty="0"/>
          </a:p>
        </p:txBody>
      </p:sp>
      <p:graphicFrame>
        <p:nvGraphicFramePr>
          <p:cNvPr id="7" name="表格 6"/>
          <p:cNvGraphicFramePr>
            <a:graphicFrameLocks noGrp="1"/>
          </p:cNvGraphicFramePr>
          <p:nvPr>
            <p:extLst/>
          </p:nvPr>
        </p:nvGraphicFramePr>
        <p:xfrm>
          <a:off x="239163" y="2996952"/>
          <a:ext cx="5415915" cy="2011680"/>
        </p:xfrm>
        <a:graphic>
          <a:graphicData uri="http://schemas.openxmlformats.org/drawingml/2006/table">
            <a:tbl>
              <a:tblPr firstRow="1" firstCol="1" bandRow="1">
                <a:tableStyleId>{5C22544A-7EE6-4342-B048-85BDC9FD1C3A}</a:tableStyleId>
              </a:tblPr>
              <a:tblGrid>
                <a:gridCol w="1296144">
                  <a:extLst>
                    <a:ext uri="{9D8B030D-6E8A-4147-A177-3AD203B41FA5}">
                      <a16:colId xmlns:a16="http://schemas.microsoft.com/office/drawing/2014/main" val="2233219724"/>
                    </a:ext>
                  </a:extLst>
                </a:gridCol>
                <a:gridCol w="2232248">
                  <a:extLst>
                    <a:ext uri="{9D8B030D-6E8A-4147-A177-3AD203B41FA5}">
                      <a16:colId xmlns:a16="http://schemas.microsoft.com/office/drawing/2014/main" val="3588331786"/>
                    </a:ext>
                  </a:extLst>
                </a:gridCol>
                <a:gridCol w="864096">
                  <a:extLst>
                    <a:ext uri="{9D8B030D-6E8A-4147-A177-3AD203B41FA5}">
                      <a16:colId xmlns:a16="http://schemas.microsoft.com/office/drawing/2014/main" val="3882787056"/>
                    </a:ext>
                  </a:extLst>
                </a:gridCol>
                <a:gridCol w="1023427">
                  <a:extLst>
                    <a:ext uri="{9D8B030D-6E8A-4147-A177-3AD203B41FA5}">
                      <a16:colId xmlns:a16="http://schemas.microsoft.com/office/drawing/2014/main" val="2217785798"/>
                    </a:ext>
                  </a:extLst>
                </a:gridCol>
              </a:tblGrid>
              <a:tr h="0">
                <a:tc>
                  <a:txBody>
                    <a:bodyPr/>
                    <a:lstStyle/>
                    <a:p>
                      <a:pPr algn="just">
                        <a:spcAft>
                          <a:spcPts val="0"/>
                        </a:spcAft>
                      </a:pPr>
                      <a:r>
                        <a:rPr lang="en-US" altLang="zh-CN" sz="1200" kern="100" dirty="0">
                          <a:effectLst/>
                        </a:rPr>
                        <a:t>FY-3 Satellite</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Aft>
                          <a:spcPts val="0"/>
                        </a:spcAft>
                      </a:pPr>
                      <a:r>
                        <a:rPr lang="en-US" altLang="zh-CN" sz="1200" kern="100" dirty="0">
                          <a:effectLst/>
                          <a:latin typeface="+mn-lt"/>
                          <a:ea typeface="+mn-ea"/>
                        </a:rPr>
                        <a:t>Interval</a:t>
                      </a:r>
                      <a:r>
                        <a:rPr lang="en-US" altLang="zh-CN" sz="1200" kern="100" baseline="0" dirty="0">
                          <a:effectLst/>
                          <a:latin typeface="+mn-lt"/>
                          <a:ea typeface="+mn-ea"/>
                        </a:rPr>
                        <a:t> of the measurements</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just">
                        <a:spcAft>
                          <a:spcPts val="0"/>
                        </a:spcAft>
                      </a:pPr>
                      <a:r>
                        <a:rPr lang="en-US" altLang="zh-CN" sz="1200" kern="100" dirty="0">
                          <a:effectLst/>
                        </a:rPr>
                        <a:t>Calibration Precision</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just">
                        <a:spcAft>
                          <a:spcPts val="0"/>
                        </a:spcAft>
                      </a:pPr>
                      <a:r>
                        <a:rPr lang="en-US" altLang="zh-CN" sz="1200" kern="100" dirty="0">
                          <a:effectLst/>
                        </a:rPr>
                        <a:t>Period (s)</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val="1141248181"/>
                  </a:ext>
                </a:extLst>
              </a:tr>
              <a:tr h="0">
                <a:tc rowSpan="3">
                  <a:txBody>
                    <a:bodyPr/>
                    <a:lstStyle/>
                    <a:p>
                      <a:pPr algn="just">
                        <a:spcAft>
                          <a:spcPts val="0"/>
                        </a:spcAft>
                      </a:pPr>
                      <a:r>
                        <a:rPr lang="en-US" altLang="zh-CN" sz="1200" kern="100" dirty="0">
                          <a:effectLst/>
                        </a:rPr>
                        <a:t>MWHS/MWHTS</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just">
                        <a:spcAft>
                          <a:spcPts val="0"/>
                        </a:spcAft>
                      </a:pPr>
                      <a:r>
                        <a:rPr lang="en-US" sz="1200" kern="100" dirty="0">
                          <a:effectLst/>
                        </a:rPr>
                        <a:t>FY-3A:2008.6.4--2014.5.5</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just">
                        <a:spcAft>
                          <a:spcPts val="0"/>
                        </a:spcAft>
                      </a:pPr>
                      <a:r>
                        <a:rPr lang="en-US" sz="1200" kern="100" dirty="0">
                          <a:effectLst/>
                        </a:rPr>
                        <a:t> </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just">
                        <a:spcAft>
                          <a:spcPts val="0"/>
                        </a:spcAft>
                      </a:pPr>
                      <a:r>
                        <a:rPr lang="en-US" sz="1200" kern="100" dirty="0">
                          <a:effectLst/>
                        </a:rPr>
                        <a:t>8/3</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val="2932790353"/>
                  </a:ext>
                </a:extLst>
              </a:tr>
              <a:tr h="0">
                <a:tc vMerge="1">
                  <a:txBody>
                    <a:bodyPr/>
                    <a:lstStyle/>
                    <a:p>
                      <a:endParaRPr lang="zh-CN" altLang="en-US"/>
                    </a:p>
                  </a:txBody>
                  <a:tcPr/>
                </a:tc>
                <a:tc>
                  <a:txBody>
                    <a:bodyPr/>
                    <a:lstStyle/>
                    <a:p>
                      <a:pPr algn="just">
                        <a:spcAft>
                          <a:spcPts val="0"/>
                        </a:spcAft>
                      </a:pPr>
                      <a:r>
                        <a:rPr lang="en-US" sz="1200" kern="100" dirty="0">
                          <a:effectLst/>
                        </a:rPr>
                        <a:t>FY-3B:2011.11----</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just">
                        <a:spcAft>
                          <a:spcPts val="0"/>
                        </a:spcAft>
                      </a:pPr>
                      <a:r>
                        <a:rPr lang="en-US" sz="1200" kern="100" dirty="0">
                          <a:effectLst/>
                        </a:rPr>
                        <a:t> </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just">
                        <a:spcAft>
                          <a:spcPts val="0"/>
                        </a:spcAft>
                      </a:pPr>
                      <a:r>
                        <a:rPr lang="en-US" sz="1200" kern="100" dirty="0">
                          <a:effectLst/>
                        </a:rPr>
                        <a:t>8/3</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val="2213974109"/>
                  </a:ext>
                </a:extLst>
              </a:tr>
              <a:tr h="0">
                <a:tc vMerge="1">
                  <a:txBody>
                    <a:bodyPr/>
                    <a:lstStyle/>
                    <a:p>
                      <a:endParaRPr lang="zh-CN" altLang="en-US"/>
                    </a:p>
                  </a:txBody>
                  <a:tcPr/>
                </a:tc>
                <a:tc>
                  <a:txBody>
                    <a:bodyPr/>
                    <a:lstStyle/>
                    <a:p>
                      <a:pPr algn="just">
                        <a:spcAft>
                          <a:spcPts val="0"/>
                        </a:spcAft>
                      </a:pPr>
                      <a:r>
                        <a:rPr lang="en-US" sz="1200" kern="100" dirty="0">
                          <a:effectLst/>
                        </a:rPr>
                        <a:t>FY-3C:2013.9----</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just">
                        <a:spcAft>
                          <a:spcPts val="0"/>
                        </a:spcAft>
                      </a:pPr>
                      <a:r>
                        <a:rPr lang="en-US" sz="1200" kern="100" dirty="0">
                          <a:effectLst/>
                        </a:rPr>
                        <a:t>0.88-2.09K</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just">
                        <a:spcAft>
                          <a:spcPts val="0"/>
                        </a:spcAft>
                      </a:pPr>
                      <a:r>
                        <a:rPr lang="en-US" sz="1200" kern="100" dirty="0">
                          <a:effectLst/>
                        </a:rPr>
                        <a:t>8/3</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val="3958465356"/>
                  </a:ext>
                </a:extLst>
              </a:tr>
              <a:tr h="0">
                <a:tc rowSpan="3">
                  <a:txBody>
                    <a:bodyPr/>
                    <a:lstStyle/>
                    <a:p>
                      <a:pPr algn="just">
                        <a:spcAft>
                          <a:spcPts val="0"/>
                        </a:spcAft>
                      </a:pPr>
                      <a:r>
                        <a:rPr lang="en-US" altLang="zh-CN" sz="1200" kern="100" dirty="0">
                          <a:effectLst/>
                        </a:rPr>
                        <a:t>MWRI</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just">
                        <a:spcAft>
                          <a:spcPts val="0"/>
                        </a:spcAft>
                      </a:pPr>
                      <a:r>
                        <a:rPr lang="en-US" sz="1200" kern="100" dirty="0">
                          <a:effectLst/>
                        </a:rPr>
                        <a:t>FY-3A:2008.6.4</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just">
                        <a:spcAft>
                          <a:spcPts val="0"/>
                        </a:spcAft>
                      </a:pPr>
                      <a:r>
                        <a:rPr lang="en-US" sz="1200" kern="100" dirty="0">
                          <a:effectLst/>
                        </a:rPr>
                        <a:t> </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just">
                        <a:spcAft>
                          <a:spcPts val="0"/>
                        </a:spcAft>
                      </a:pPr>
                      <a:r>
                        <a:rPr lang="en-US" sz="1200" kern="100" dirty="0">
                          <a:effectLst/>
                        </a:rPr>
                        <a:t>1.7</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val="1787616741"/>
                  </a:ext>
                </a:extLst>
              </a:tr>
              <a:tr h="0">
                <a:tc vMerge="1">
                  <a:txBody>
                    <a:bodyPr/>
                    <a:lstStyle/>
                    <a:p>
                      <a:endParaRPr lang="zh-CN" altLang="en-US"/>
                    </a:p>
                  </a:txBody>
                  <a:tcPr/>
                </a:tc>
                <a:tc>
                  <a:txBody>
                    <a:bodyPr/>
                    <a:lstStyle/>
                    <a:p>
                      <a:pPr algn="just">
                        <a:spcAft>
                          <a:spcPts val="0"/>
                        </a:spcAft>
                      </a:pPr>
                      <a:r>
                        <a:rPr lang="en-US" sz="1200" kern="100" dirty="0">
                          <a:effectLst/>
                        </a:rPr>
                        <a:t>FY-3B:2011.11.11--</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just">
                        <a:spcAft>
                          <a:spcPts val="0"/>
                        </a:spcAft>
                      </a:pPr>
                      <a:r>
                        <a:rPr lang="en-US" sz="1200" kern="100" dirty="0">
                          <a:effectLst/>
                        </a:rPr>
                        <a:t> </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just">
                        <a:spcAft>
                          <a:spcPts val="0"/>
                        </a:spcAft>
                      </a:pPr>
                      <a:r>
                        <a:rPr lang="en-US" sz="1200" kern="100" dirty="0">
                          <a:effectLst/>
                        </a:rPr>
                        <a:t>1.7</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val="590809706"/>
                  </a:ext>
                </a:extLst>
              </a:tr>
              <a:tr h="0">
                <a:tc vMerge="1">
                  <a:txBody>
                    <a:bodyPr/>
                    <a:lstStyle/>
                    <a:p>
                      <a:endParaRPr lang="zh-CN" altLang="en-US"/>
                    </a:p>
                  </a:txBody>
                  <a:tcPr/>
                </a:tc>
                <a:tc>
                  <a:txBody>
                    <a:bodyPr/>
                    <a:lstStyle/>
                    <a:p>
                      <a:pPr algn="just">
                        <a:spcAft>
                          <a:spcPts val="0"/>
                        </a:spcAft>
                      </a:pPr>
                      <a:r>
                        <a:rPr lang="en-US" sz="1200" kern="100" dirty="0">
                          <a:effectLst/>
                        </a:rPr>
                        <a:t>FY-3C:2013.9.29--</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just">
                        <a:spcAft>
                          <a:spcPts val="0"/>
                        </a:spcAft>
                      </a:pPr>
                      <a:r>
                        <a:rPr lang="en-US" sz="1200" kern="100" dirty="0">
                          <a:effectLst/>
                        </a:rPr>
                        <a:t>2.23-8.72</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just">
                        <a:spcAft>
                          <a:spcPts val="0"/>
                        </a:spcAft>
                      </a:pPr>
                      <a:r>
                        <a:rPr lang="en-US" sz="1200" kern="100" dirty="0">
                          <a:effectLst/>
                        </a:rPr>
                        <a:t>1.7</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val="2131484302"/>
                  </a:ext>
                </a:extLst>
              </a:tr>
              <a:tr h="0">
                <a:tc rowSpan="3">
                  <a:txBody>
                    <a:bodyPr/>
                    <a:lstStyle/>
                    <a:p>
                      <a:pPr algn="just">
                        <a:spcAft>
                          <a:spcPts val="0"/>
                        </a:spcAft>
                      </a:pPr>
                      <a:r>
                        <a:rPr lang="en-US" altLang="zh-CN" sz="1200" kern="100" dirty="0">
                          <a:effectLst/>
                        </a:rPr>
                        <a:t>MWTS</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just">
                        <a:spcAft>
                          <a:spcPts val="0"/>
                        </a:spcAft>
                      </a:pPr>
                      <a:r>
                        <a:rPr lang="en-US" sz="1200" kern="100" dirty="0">
                          <a:effectLst/>
                        </a:rPr>
                        <a:t>FY-3A:2008.6.4--2012.12.21</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just">
                        <a:spcAft>
                          <a:spcPts val="0"/>
                        </a:spcAft>
                      </a:pPr>
                      <a:r>
                        <a:rPr lang="en-US" sz="1200" kern="100" dirty="0">
                          <a:effectLst/>
                        </a:rPr>
                        <a:t> </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just">
                        <a:spcAft>
                          <a:spcPts val="0"/>
                        </a:spcAft>
                      </a:pPr>
                      <a:r>
                        <a:rPr lang="en-US" sz="1200" kern="100" dirty="0">
                          <a:effectLst/>
                        </a:rPr>
                        <a:t>16</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val="473255675"/>
                  </a:ext>
                </a:extLst>
              </a:tr>
              <a:tr h="0">
                <a:tc vMerge="1">
                  <a:txBody>
                    <a:bodyPr/>
                    <a:lstStyle/>
                    <a:p>
                      <a:endParaRPr lang="zh-CN" altLang="en-US"/>
                    </a:p>
                  </a:txBody>
                  <a:tcPr/>
                </a:tc>
                <a:tc>
                  <a:txBody>
                    <a:bodyPr/>
                    <a:lstStyle/>
                    <a:p>
                      <a:pPr algn="just">
                        <a:spcAft>
                          <a:spcPts val="0"/>
                        </a:spcAft>
                      </a:pPr>
                      <a:r>
                        <a:rPr lang="en-US" sz="1200" kern="100" dirty="0">
                          <a:effectLst/>
                        </a:rPr>
                        <a:t>FY-3B:2011.11--2014.1.22</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just">
                        <a:spcAft>
                          <a:spcPts val="0"/>
                        </a:spcAft>
                      </a:pPr>
                      <a:r>
                        <a:rPr lang="en-US" sz="1200" kern="100" dirty="0">
                          <a:effectLst/>
                        </a:rPr>
                        <a:t> </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just">
                        <a:spcAft>
                          <a:spcPts val="0"/>
                        </a:spcAft>
                      </a:pPr>
                      <a:r>
                        <a:rPr lang="en-US" sz="1200" kern="100" dirty="0">
                          <a:effectLst/>
                        </a:rPr>
                        <a:t>16</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val="1402370494"/>
                  </a:ext>
                </a:extLst>
              </a:tr>
              <a:tr h="0">
                <a:tc vMerge="1">
                  <a:txBody>
                    <a:bodyPr/>
                    <a:lstStyle/>
                    <a:p>
                      <a:endParaRPr lang="zh-CN" altLang="en-US"/>
                    </a:p>
                  </a:txBody>
                  <a:tcPr/>
                </a:tc>
                <a:tc>
                  <a:txBody>
                    <a:bodyPr/>
                    <a:lstStyle/>
                    <a:p>
                      <a:pPr algn="just">
                        <a:spcAft>
                          <a:spcPts val="0"/>
                        </a:spcAft>
                      </a:pPr>
                      <a:r>
                        <a:rPr lang="en-US" sz="1200" kern="100" dirty="0">
                          <a:effectLst/>
                        </a:rPr>
                        <a:t>FY-3C:2013.9--2014.5</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just">
                        <a:spcAft>
                          <a:spcPts val="0"/>
                        </a:spcAft>
                      </a:pPr>
                      <a:r>
                        <a:rPr lang="en-US" sz="1200" kern="100" dirty="0">
                          <a:effectLst/>
                        </a:rPr>
                        <a:t> </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just">
                        <a:spcAft>
                          <a:spcPts val="0"/>
                        </a:spcAft>
                      </a:pPr>
                      <a:r>
                        <a:rPr lang="en-US" sz="1200" kern="100" dirty="0">
                          <a:effectLst/>
                        </a:rPr>
                        <a:t>8/3</a:t>
                      </a:r>
                      <a:endParaRPr lang="zh-CN" sz="1050" kern="100" dirty="0">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val="1659455856"/>
                  </a:ext>
                </a:extLst>
              </a:tr>
            </a:tbl>
          </a:graphicData>
        </a:graphic>
      </p:graphicFrame>
      <p:sp>
        <p:nvSpPr>
          <p:cNvPr id="8" name="文本框 7"/>
          <p:cNvSpPr txBox="1"/>
          <p:nvPr/>
        </p:nvSpPr>
        <p:spPr>
          <a:xfrm>
            <a:off x="5667435" y="2998871"/>
            <a:ext cx="3491880" cy="1754326"/>
          </a:xfrm>
          <a:prstGeom prst="rect">
            <a:avLst/>
          </a:prstGeom>
          <a:noFill/>
        </p:spPr>
        <p:txBody>
          <a:bodyPr wrap="square" rtlCol="0">
            <a:spAutoFit/>
          </a:bodyPr>
          <a:lstStyle/>
          <a:p>
            <a:pPr marL="285750" indent="-285750">
              <a:buFont typeface="Wingdings" panose="05000000000000000000" pitchFamily="2" charset="2"/>
              <a:buChar char="l"/>
            </a:pPr>
            <a:r>
              <a:rPr lang="en-US" altLang="zh-CN" dirty="0">
                <a:solidFill>
                  <a:srgbClr val="2D23EF"/>
                </a:solidFill>
              </a:rPr>
              <a:t>The same plans are planning for HY-2 satellite for microwave scanning radiometer, altimeter and </a:t>
            </a:r>
            <a:r>
              <a:rPr lang="en-US" altLang="zh-CN" dirty="0" err="1">
                <a:solidFill>
                  <a:srgbClr val="2D23EF"/>
                </a:solidFill>
              </a:rPr>
              <a:t>scatterometer</a:t>
            </a:r>
            <a:r>
              <a:rPr lang="en-US" altLang="zh-CN" dirty="0">
                <a:solidFill>
                  <a:srgbClr val="2D23EF"/>
                </a:solidFill>
              </a:rPr>
              <a:t>. </a:t>
            </a:r>
          </a:p>
          <a:p>
            <a:pPr marL="285750" indent="-285750">
              <a:buFont typeface="Wingdings" panose="05000000000000000000" pitchFamily="2" charset="2"/>
              <a:buChar char="l"/>
            </a:pPr>
            <a:r>
              <a:rPr lang="en-US" altLang="zh-CN" dirty="0">
                <a:solidFill>
                  <a:srgbClr val="2D23EF"/>
                </a:solidFill>
              </a:rPr>
              <a:t>Atmospheric Correction MR cross-cal. with JMR shows below.</a:t>
            </a:r>
            <a:endParaRPr lang="zh-CN" altLang="en-US" dirty="0">
              <a:solidFill>
                <a:srgbClr val="2D23EF"/>
              </a:solidFill>
            </a:endParaRPr>
          </a:p>
        </p:txBody>
      </p:sp>
      <p:pic>
        <p:nvPicPr>
          <p:cNvPr id="9" name="图片 8"/>
          <p:cNvPicPr/>
          <p:nvPr/>
        </p:nvPicPr>
        <p:blipFill>
          <a:blip r:embed="rId3"/>
          <a:stretch>
            <a:fillRect/>
          </a:stretch>
        </p:blipFill>
        <p:spPr>
          <a:xfrm>
            <a:off x="6320258" y="4797152"/>
            <a:ext cx="2823742" cy="1060756"/>
          </a:xfrm>
          <a:prstGeom prst="rect">
            <a:avLst/>
          </a:prstGeom>
        </p:spPr>
      </p:pic>
      <p:pic>
        <p:nvPicPr>
          <p:cNvPr id="10" name="图片 9"/>
          <p:cNvPicPr/>
          <p:nvPr/>
        </p:nvPicPr>
        <p:blipFill>
          <a:blip r:embed="rId4"/>
          <a:stretch>
            <a:fillRect/>
          </a:stretch>
        </p:blipFill>
        <p:spPr>
          <a:xfrm>
            <a:off x="6320258" y="5877272"/>
            <a:ext cx="2823742" cy="967230"/>
          </a:xfrm>
          <a:prstGeom prst="rect">
            <a:avLst/>
          </a:prstGeom>
        </p:spPr>
      </p:pic>
      <p:sp>
        <p:nvSpPr>
          <p:cNvPr id="11" name="文本框 10"/>
          <p:cNvSpPr txBox="1"/>
          <p:nvPr/>
        </p:nvSpPr>
        <p:spPr>
          <a:xfrm>
            <a:off x="6661711" y="4855369"/>
            <a:ext cx="648072" cy="215444"/>
          </a:xfrm>
          <a:prstGeom prst="rect">
            <a:avLst/>
          </a:prstGeom>
          <a:noFill/>
        </p:spPr>
        <p:txBody>
          <a:bodyPr wrap="square" rtlCol="0">
            <a:spAutoFit/>
          </a:bodyPr>
          <a:lstStyle/>
          <a:p>
            <a:r>
              <a:rPr lang="en-US" altLang="zh-CN" sz="800" dirty="0"/>
              <a:t>Before cal.</a:t>
            </a:r>
            <a:endParaRPr lang="zh-CN" altLang="en-US" sz="800" dirty="0"/>
          </a:p>
        </p:txBody>
      </p:sp>
      <p:sp>
        <p:nvSpPr>
          <p:cNvPr id="12" name="文本框 11"/>
          <p:cNvSpPr txBox="1"/>
          <p:nvPr/>
        </p:nvSpPr>
        <p:spPr>
          <a:xfrm>
            <a:off x="7164288" y="6453336"/>
            <a:ext cx="648072" cy="215444"/>
          </a:xfrm>
          <a:prstGeom prst="rect">
            <a:avLst/>
          </a:prstGeom>
          <a:noFill/>
        </p:spPr>
        <p:txBody>
          <a:bodyPr wrap="square" rtlCol="0">
            <a:spAutoFit/>
          </a:bodyPr>
          <a:lstStyle/>
          <a:p>
            <a:r>
              <a:rPr lang="en-US" altLang="zh-CN" sz="800" dirty="0"/>
              <a:t>After cal.</a:t>
            </a:r>
            <a:endParaRPr lang="zh-CN" altLang="en-US" sz="800" dirty="0"/>
          </a:p>
        </p:txBody>
      </p:sp>
    </p:spTree>
    <p:extLst>
      <p:ext uri="{BB962C8B-B14F-4D97-AF65-F5344CB8AC3E}">
        <p14:creationId xmlns:p14="http://schemas.microsoft.com/office/powerpoint/2010/main" val="6895308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3"/>
          <p:cNvGraphicFramePr>
            <a:graphicFrameLocks/>
          </p:cNvGraphicFramePr>
          <p:nvPr>
            <p:extLst>
              <p:ext uri="{D42A27DB-BD31-4B8C-83A1-F6EECF244321}">
                <p14:modId xmlns:p14="http://schemas.microsoft.com/office/powerpoint/2010/main" val="1085810309"/>
              </p:ext>
            </p:extLst>
          </p:nvPr>
        </p:nvGraphicFramePr>
        <p:xfrm>
          <a:off x="649847" y="4370169"/>
          <a:ext cx="3024138" cy="1898144"/>
        </p:xfrm>
        <a:graphic>
          <a:graphicData uri="http://schemas.openxmlformats.org/drawingml/2006/table">
            <a:tbl>
              <a:tblPr/>
              <a:tblGrid>
                <a:gridCol w="1006250">
                  <a:extLst>
                    <a:ext uri="{9D8B030D-6E8A-4147-A177-3AD203B41FA5}">
                      <a16:colId xmlns:a16="http://schemas.microsoft.com/office/drawing/2014/main" val="20000"/>
                    </a:ext>
                  </a:extLst>
                </a:gridCol>
                <a:gridCol w="1010291">
                  <a:extLst>
                    <a:ext uri="{9D8B030D-6E8A-4147-A177-3AD203B41FA5}">
                      <a16:colId xmlns:a16="http://schemas.microsoft.com/office/drawing/2014/main" val="20001"/>
                    </a:ext>
                  </a:extLst>
                </a:gridCol>
                <a:gridCol w="1007597">
                  <a:extLst>
                    <a:ext uri="{9D8B030D-6E8A-4147-A177-3AD203B41FA5}">
                      <a16:colId xmlns:a16="http://schemas.microsoft.com/office/drawing/2014/main" val="20002"/>
                    </a:ext>
                  </a:extLst>
                </a:gridCol>
              </a:tblGrid>
              <a:tr h="5382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800" b="1" i="0" u="none" strike="noStrike" cap="none" normalizeH="0" baseline="0" dirty="0">
                          <a:ln>
                            <a:noFill/>
                          </a:ln>
                          <a:solidFill>
                            <a:schemeClr val="tx1"/>
                          </a:solidFill>
                          <a:effectLst/>
                          <a:latin typeface="Arial" pitchFamily="34" charset="0"/>
                          <a:ea typeface="宋体" pitchFamily="2" charset="-122"/>
                        </a:rPr>
                        <a:t>Channel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800" b="1" i="0" u="none" strike="noStrike" cap="none" normalizeH="0" baseline="0" dirty="0">
                          <a:ln>
                            <a:noFill/>
                          </a:ln>
                          <a:solidFill>
                            <a:schemeClr val="tx1"/>
                          </a:solidFill>
                          <a:effectLst/>
                          <a:latin typeface="Arial" pitchFamily="34" charset="0"/>
                          <a:ea typeface="宋体" pitchFamily="2" charset="-122"/>
                        </a:rPr>
                        <a:t>Central </a:t>
                      </a:r>
                      <a:r>
                        <a:rPr kumimoji="0" lang="en-US" altLang="zh-CN" sz="800" b="1" i="0" u="none" strike="noStrike" cap="none" normalizeH="0" baseline="0" dirty="0" err="1">
                          <a:ln>
                            <a:noFill/>
                          </a:ln>
                          <a:solidFill>
                            <a:schemeClr val="tx1"/>
                          </a:solidFill>
                          <a:effectLst/>
                          <a:latin typeface="Arial" pitchFamily="34" charset="0"/>
                          <a:ea typeface="宋体" pitchFamily="2" charset="-122"/>
                        </a:rPr>
                        <a:t>wavelentgh</a:t>
                      </a:r>
                      <a:endParaRPr kumimoji="0" lang="en-US" altLang="zh-CN" sz="800" b="1" i="0" u="none" strike="noStrike" cap="none" normalizeH="0" baseline="0" dirty="0">
                        <a:ln>
                          <a:noFill/>
                        </a:ln>
                        <a:solidFill>
                          <a:schemeClr val="tx1"/>
                        </a:solidFill>
                        <a:effectLst/>
                        <a:latin typeface="Arial" pitchFamily="34" charset="0"/>
                        <a:ea typeface="宋体" pitchFamily="2" charset="-122"/>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800" b="1" i="0" u="none" strike="noStrike" cap="none" normalizeH="0" baseline="0" dirty="0">
                          <a:ln>
                            <a:noFill/>
                          </a:ln>
                          <a:solidFill>
                            <a:schemeClr val="tx1"/>
                          </a:solidFill>
                          <a:effectLst/>
                          <a:latin typeface="Arial" pitchFamily="34" charset="0"/>
                          <a:ea typeface="宋体" pitchFamily="2" charset="-122"/>
                        </a:rPr>
                        <a:t>(nm)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800" b="1" i="0" u="none" strike="noStrike" cap="none" normalizeH="0" baseline="0" dirty="0">
                          <a:ln>
                            <a:noFill/>
                          </a:ln>
                          <a:solidFill>
                            <a:schemeClr val="tx1"/>
                          </a:solidFill>
                          <a:effectLst/>
                          <a:latin typeface="Arial" pitchFamily="34" charset="0"/>
                          <a:ea typeface="宋体" pitchFamily="2" charset="-122"/>
                        </a:rPr>
                        <a:t>Band width</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800" b="1" i="0" u="none" strike="noStrike" cap="none" normalizeH="0" baseline="0" dirty="0">
                          <a:ln>
                            <a:noFill/>
                          </a:ln>
                          <a:solidFill>
                            <a:schemeClr val="tx1"/>
                          </a:solidFill>
                          <a:effectLst/>
                          <a:latin typeface="Arial" pitchFamily="34" charset="0"/>
                          <a:ea typeface="宋体" pitchFamily="2" charset="-122"/>
                        </a:rPr>
                        <a:t>(nm)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0"/>
                  </a:ext>
                </a:extLst>
              </a:tr>
              <a:tr h="22664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800" b="1" i="0" u="none" strike="noStrike" cap="none" normalizeH="0" baseline="0">
                          <a:ln>
                            <a:noFill/>
                          </a:ln>
                          <a:solidFill>
                            <a:schemeClr val="tx1"/>
                          </a:solidFill>
                          <a:effectLst/>
                          <a:latin typeface="Arial" pitchFamily="34" charset="0"/>
                          <a:ea typeface="宋体" pitchFamily="2" charset="-122"/>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800" b="1" i="0" u="none" strike="noStrike" cap="none" normalizeH="0" baseline="0">
                          <a:ln>
                            <a:noFill/>
                          </a:ln>
                          <a:solidFill>
                            <a:srgbClr val="000000"/>
                          </a:solidFill>
                          <a:effectLst/>
                          <a:latin typeface="Times New Roman" pitchFamily="18" charset="0"/>
                          <a:ea typeface="宋体" pitchFamily="2" charset="-122"/>
                          <a:cs typeface="Times New Roman" pitchFamily="18" charset="0"/>
                        </a:rPr>
                        <a:t>308.68</a:t>
                      </a:r>
                      <a:r>
                        <a:rPr kumimoji="0" lang="en-US" altLang="zh-CN" sz="800" b="1" i="0" u="none" strike="noStrike" cap="none" normalizeH="0" baseline="0">
                          <a:ln>
                            <a:noFill/>
                          </a:ln>
                          <a:solidFill>
                            <a:srgbClr val="000000"/>
                          </a:solidFill>
                          <a:effectLst/>
                          <a:latin typeface="Times New Roman" pitchFamily="18" charset="0"/>
                          <a:ea typeface="宋体" pitchFamily="2" charset="-122"/>
                          <a:cs typeface="Times New Roman" pitchFamily="18" charset="0"/>
                          <a:sym typeface="Symbol" pitchFamily="18" charset="2"/>
                        </a:rPr>
                        <a:t>0.15</a:t>
                      </a:r>
                      <a:endParaRPr kumimoji="0" lang="en-US" altLang="zh-CN" sz="800" b="1" i="0" u="none" strike="noStrike" cap="none" normalizeH="0" baseline="0">
                        <a:ln>
                          <a:noFill/>
                        </a:ln>
                        <a:solidFill>
                          <a:srgbClr val="000000"/>
                        </a:solidFill>
                        <a:effectLst/>
                        <a:latin typeface="Times New Roman" pitchFamily="18" charset="0"/>
                        <a:ea typeface="宋体" pitchFamily="2" charset="-122"/>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800" b="1" i="0" u="none" strike="noStrike" cap="none" normalizeH="0" baseline="0" dirty="0">
                          <a:ln>
                            <a:noFill/>
                          </a:ln>
                          <a:solidFill>
                            <a:srgbClr val="000000"/>
                          </a:solidFill>
                          <a:effectLst/>
                          <a:latin typeface="Times New Roman" pitchFamily="18" charset="0"/>
                          <a:ea typeface="宋体" pitchFamily="2" charset="-122"/>
                          <a:cs typeface="Times New Roman" pitchFamily="18" charset="0"/>
                        </a:rPr>
                        <a:t>1.0+0.3, -0.0</a:t>
                      </a:r>
                      <a:r>
                        <a:rPr kumimoji="0" lang="en-US" altLang="zh-CN" sz="800" b="1" i="0" u="none" strike="noStrike" cap="none" normalizeH="0" baseline="0" dirty="0">
                          <a:ln>
                            <a:noFill/>
                          </a:ln>
                          <a:solidFill>
                            <a:srgbClr val="000000"/>
                          </a:solidFill>
                          <a:effectLst/>
                          <a:latin typeface="Arial" pitchFamily="34" charset="0"/>
                          <a:ea typeface="宋体" pitchFamily="2" charset="-122"/>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1"/>
                  </a:ext>
                </a:extLst>
              </a:tr>
              <a:tr h="22664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800" b="1" i="0" u="none" strike="noStrike" cap="none" normalizeH="0" baseline="0">
                          <a:ln>
                            <a:noFill/>
                          </a:ln>
                          <a:solidFill>
                            <a:schemeClr val="tx1"/>
                          </a:solidFill>
                          <a:effectLst/>
                          <a:latin typeface="Arial" pitchFamily="34" charset="0"/>
                          <a:ea typeface="宋体" pitchFamily="2" charset="-122"/>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800" b="1" i="0" u="none" strike="noStrike" cap="none" normalizeH="0" baseline="0">
                          <a:ln>
                            <a:noFill/>
                          </a:ln>
                          <a:solidFill>
                            <a:srgbClr val="000000"/>
                          </a:solidFill>
                          <a:effectLst/>
                          <a:latin typeface="Times New Roman" pitchFamily="18" charset="0"/>
                          <a:ea typeface="宋体" pitchFamily="2" charset="-122"/>
                          <a:cs typeface="Times New Roman" pitchFamily="18" charset="0"/>
                        </a:rPr>
                        <a:t>312.59</a:t>
                      </a:r>
                      <a:r>
                        <a:rPr kumimoji="0" lang="en-US" altLang="zh-CN" sz="800" b="1" i="0" u="none" strike="noStrike" cap="none" normalizeH="0" baseline="0">
                          <a:ln>
                            <a:noFill/>
                          </a:ln>
                          <a:solidFill>
                            <a:srgbClr val="000000"/>
                          </a:solidFill>
                          <a:effectLst/>
                          <a:latin typeface="Times New Roman" pitchFamily="18" charset="0"/>
                          <a:ea typeface="宋体" pitchFamily="2" charset="-122"/>
                          <a:cs typeface="Times New Roman" pitchFamily="18" charset="0"/>
                          <a:sym typeface="Symbol" pitchFamily="18" charset="2"/>
                        </a:rPr>
                        <a:t></a:t>
                      </a:r>
                      <a:r>
                        <a:rPr kumimoji="0" lang="en-US" altLang="zh-CN" sz="800" b="1" i="0" u="none" strike="noStrike" cap="none" normalizeH="0" baseline="0">
                          <a:ln>
                            <a:noFill/>
                          </a:ln>
                          <a:solidFill>
                            <a:srgbClr val="000000"/>
                          </a:solidFill>
                          <a:effectLst/>
                          <a:latin typeface="Times New Roman" pitchFamily="18" charset="0"/>
                          <a:ea typeface="宋体" pitchFamily="2" charset="-122"/>
                          <a:cs typeface="Times New Roman" pitchFamily="18" charset="0"/>
                        </a:rPr>
                        <a:t>0.15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800" b="1" i="0" u="none" strike="noStrike" cap="none" normalizeH="0" baseline="0" dirty="0">
                          <a:ln>
                            <a:noFill/>
                          </a:ln>
                          <a:solidFill>
                            <a:srgbClr val="000000"/>
                          </a:solidFill>
                          <a:effectLst/>
                          <a:latin typeface="Times New Roman" pitchFamily="18" charset="0"/>
                          <a:ea typeface="宋体" pitchFamily="2" charset="-122"/>
                          <a:cs typeface="Times New Roman" pitchFamily="18" charset="0"/>
                        </a:rPr>
                        <a:t>1.0+0.3, -0.0</a:t>
                      </a:r>
                      <a:r>
                        <a:rPr kumimoji="0" lang="en-US" altLang="zh-CN" sz="800" b="1" i="0" u="none" strike="noStrike" cap="none" normalizeH="0" baseline="0" dirty="0">
                          <a:ln>
                            <a:noFill/>
                          </a:ln>
                          <a:solidFill>
                            <a:srgbClr val="000000"/>
                          </a:solidFill>
                          <a:effectLst/>
                          <a:latin typeface="Arial" pitchFamily="34" charset="0"/>
                          <a:ea typeface="宋体" pitchFamily="2" charset="-122"/>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2"/>
                  </a:ext>
                </a:extLst>
              </a:tr>
              <a:tr h="22664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800" b="1" i="0" u="none" strike="noStrike" cap="none" normalizeH="0" baseline="0">
                          <a:ln>
                            <a:noFill/>
                          </a:ln>
                          <a:solidFill>
                            <a:schemeClr val="tx1"/>
                          </a:solidFill>
                          <a:effectLst/>
                          <a:latin typeface="Arial" pitchFamily="34" charset="0"/>
                          <a:ea typeface="宋体" pitchFamily="2" charset="-122"/>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800" b="1" i="0" u="none" strike="noStrike" cap="none" normalizeH="0" baseline="0">
                          <a:ln>
                            <a:noFill/>
                          </a:ln>
                          <a:solidFill>
                            <a:srgbClr val="000000"/>
                          </a:solidFill>
                          <a:effectLst/>
                          <a:latin typeface="Times New Roman" pitchFamily="18" charset="0"/>
                          <a:ea typeface="宋体" pitchFamily="2" charset="-122"/>
                          <a:cs typeface="Times New Roman" pitchFamily="18" charset="0"/>
                        </a:rPr>
                        <a:t>317.61</a:t>
                      </a:r>
                      <a:r>
                        <a:rPr kumimoji="0" lang="en-US" altLang="zh-CN" sz="800" b="1" i="0" u="none" strike="noStrike" cap="none" normalizeH="0" baseline="0">
                          <a:ln>
                            <a:noFill/>
                          </a:ln>
                          <a:solidFill>
                            <a:srgbClr val="000000"/>
                          </a:solidFill>
                          <a:effectLst/>
                          <a:latin typeface="Times New Roman" pitchFamily="18" charset="0"/>
                          <a:ea typeface="宋体" pitchFamily="2" charset="-122"/>
                          <a:cs typeface="Times New Roman" pitchFamily="18" charset="0"/>
                          <a:sym typeface="Symbol" pitchFamily="18" charset="2"/>
                        </a:rPr>
                        <a:t></a:t>
                      </a:r>
                      <a:r>
                        <a:rPr kumimoji="0" lang="en-US" altLang="zh-CN" sz="800" b="1" i="0" u="none" strike="noStrike" cap="none" normalizeH="0" baseline="0">
                          <a:ln>
                            <a:noFill/>
                          </a:ln>
                          <a:solidFill>
                            <a:srgbClr val="000000"/>
                          </a:solidFill>
                          <a:effectLst/>
                          <a:latin typeface="Times New Roman" pitchFamily="18" charset="0"/>
                          <a:ea typeface="宋体" pitchFamily="2" charset="-122"/>
                          <a:cs typeface="Times New Roman" pitchFamily="18" charset="0"/>
                        </a:rPr>
                        <a:t>0.15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800" b="1" i="0" u="none" strike="noStrike" cap="none" normalizeH="0" baseline="0">
                          <a:ln>
                            <a:noFill/>
                          </a:ln>
                          <a:solidFill>
                            <a:srgbClr val="000000"/>
                          </a:solidFill>
                          <a:effectLst/>
                          <a:latin typeface="Times New Roman" pitchFamily="18" charset="0"/>
                          <a:ea typeface="宋体" pitchFamily="2" charset="-122"/>
                          <a:cs typeface="Times New Roman" pitchFamily="18" charset="0"/>
                        </a:rPr>
                        <a:t>1.0+0.3, -0.0</a:t>
                      </a:r>
                      <a:r>
                        <a:rPr kumimoji="0" lang="en-US" altLang="zh-CN" sz="800" b="1" i="0" u="none" strike="noStrike" cap="none" normalizeH="0" baseline="0">
                          <a:ln>
                            <a:noFill/>
                          </a:ln>
                          <a:solidFill>
                            <a:srgbClr val="000000"/>
                          </a:solidFill>
                          <a:effectLst/>
                          <a:latin typeface="Arial" pitchFamily="34" charset="0"/>
                          <a:ea typeface="宋体" pitchFamily="2" charset="-122"/>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3"/>
                  </a:ext>
                </a:extLst>
              </a:tr>
              <a:tr h="22664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800" b="1" i="0" u="none" strike="noStrike" cap="none" normalizeH="0" baseline="0">
                          <a:ln>
                            <a:noFill/>
                          </a:ln>
                          <a:solidFill>
                            <a:schemeClr val="tx1"/>
                          </a:solidFill>
                          <a:effectLst/>
                          <a:latin typeface="Arial" pitchFamily="34" charset="0"/>
                          <a:ea typeface="宋体" pitchFamily="2" charset="-122"/>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800" b="1" i="0" u="none" strike="noStrike" cap="none" normalizeH="0" baseline="0">
                          <a:ln>
                            <a:noFill/>
                          </a:ln>
                          <a:solidFill>
                            <a:srgbClr val="000000"/>
                          </a:solidFill>
                          <a:effectLst/>
                          <a:latin typeface="Times New Roman" pitchFamily="18" charset="0"/>
                          <a:ea typeface="宋体" pitchFamily="2" charset="-122"/>
                          <a:cs typeface="Times New Roman" pitchFamily="18" charset="0"/>
                        </a:rPr>
                        <a:t>322.40</a:t>
                      </a:r>
                      <a:r>
                        <a:rPr kumimoji="0" lang="en-US" altLang="zh-CN" sz="800" b="1" i="0" u="none" strike="noStrike" cap="none" normalizeH="0" baseline="0">
                          <a:ln>
                            <a:noFill/>
                          </a:ln>
                          <a:solidFill>
                            <a:srgbClr val="000000"/>
                          </a:solidFill>
                          <a:effectLst/>
                          <a:latin typeface="Times New Roman" pitchFamily="18" charset="0"/>
                          <a:ea typeface="宋体" pitchFamily="2" charset="-122"/>
                          <a:cs typeface="Times New Roman" pitchFamily="18" charset="0"/>
                          <a:sym typeface="Symbol" pitchFamily="18" charset="2"/>
                        </a:rPr>
                        <a:t></a:t>
                      </a:r>
                      <a:r>
                        <a:rPr kumimoji="0" lang="en-US" altLang="zh-CN" sz="800" b="1" i="0" u="none" strike="noStrike" cap="none" normalizeH="0" baseline="0">
                          <a:ln>
                            <a:noFill/>
                          </a:ln>
                          <a:solidFill>
                            <a:srgbClr val="000000"/>
                          </a:solidFill>
                          <a:effectLst/>
                          <a:latin typeface="Times New Roman" pitchFamily="18" charset="0"/>
                          <a:ea typeface="宋体" pitchFamily="2" charset="-122"/>
                          <a:cs typeface="Times New Roman" pitchFamily="18" charset="0"/>
                        </a:rPr>
                        <a:t>0.15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800" b="1" i="0" u="none" strike="noStrike" cap="none" normalizeH="0" baseline="0" dirty="0">
                          <a:ln>
                            <a:noFill/>
                          </a:ln>
                          <a:solidFill>
                            <a:srgbClr val="000000"/>
                          </a:solidFill>
                          <a:effectLst/>
                          <a:latin typeface="Times New Roman" pitchFamily="18" charset="0"/>
                          <a:ea typeface="宋体" pitchFamily="2" charset="-122"/>
                          <a:cs typeface="Times New Roman" pitchFamily="18" charset="0"/>
                        </a:rPr>
                        <a:t>1.0+0.3, -0.0</a:t>
                      </a:r>
                      <a:r>
                        <a:rPr kumimoji="0" lang="en-US" altLang="zh-CN" sz="800" b="1" i="0" u="none" strike="noStrike" cap="none" normalizeH="0" baseline="0" dirty="0">
                          <a:ln>
                            <a:noFill/>
                          </a:ln>
                          <a:solidFill>
                            <a:srgbClr val="000000"/>
                          </a:solidFill>
                          <a:effectLst/>
                          <a:latin typeface="Arial" pitchFamily="34" charset="0"/>
                          <a:ea typeface="宋体" pitchFamily="2" charset="-122"/>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4"/>
                  </a:ext>
                </a:extLst>
              </a:tr>
              <a:tr h="22664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800" b="1" i="0" u="none" strike="noStrike" cap="none" normalizeH="0" baseline="0">
                          <a:ln>
                            <a:noFill/>
                          </a:ln>
                          <a:solidFill>
                            <a:schemeClr val="tx1"/>
                          </a:solidFill>
                          <a:effectLst/>
                          <a:latin typeface="Arial" pitchFamily="34" charset="0"/>
                          <a:ea typeface="宋体" pitchFamily="2" charset="-122"/>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800" b="1" i="0" u="none" strike="noStrike" cap="none" normalizeH="0" baseline="0">
                          <a:ln>
                            <a:noFill/>
                          </a:ln>
                          <a:solidFill>
                            <a:srgbClr val="000000"/>
                          </a:solidFill>
                          <a:effectLst/>
                          <a:latin typeface="Times New Roman" pitchFamily="18" charset="0"/>
                          <a:ea typeface="宋体" pitchFamily="2" charset="-122"/>
                          <a:cs typeface="Times New Roman" pitchFamily="18" charset="0"/>
                        </a:rPr>
                        <a:t>331.31</a:t>
                      </a:r>
                      <a:r>
                        <a:rPr kumimoji="0" lang="en-US" altLang="zh-CN" sz="800" b="1" i="0" u="none" strike="noStrike" cap="none" normalizeH="0" baseline="0">
                          <a:ln>
                            <a:noFill/>
                          </a:ln>
                          <a:solidFill>
                            <a:srgbClr val="000000"/>
                          </a:solidFill>
                          <a:effectLst/>
                          <a:latin typeface="Times New Roman" pitchFamily="18" charset="0"/>
                          <a:ea typeface="宋体" pitchFamily="2" charset="-122"/>
                          <a:cs typeface="Times New Roman" pitchFamily="18" charset="0"/>
                          <a:sym typeface="Symbol" pitchFamily="18" charset="2"/>
                        </a:rPr>
                        <a:t></a:t>
                      </a:r>
                      <a:r>
                        <a:rPr kumimoji="0" lang="en-US" altLang="zh-CN" sz="800" b="1" i="0" u="none" strike="noStrike" cap="none" normalizeH="0" baseline="0">
                          <a:ln>
                            <a:noFill/>
                          </a:ln>
                          <a:solidFill>
                            <a:srgbClr val="000000"/>
                          </a:solidFill>
                          <a:effectLst/>
                          <a:latin typeface="Times New Roman" pitchFamily="18" charset="0"/>
                          <a:ea typeface="宋体" pitchFamily="2" charset="-122"/>
                          <a:cs typeface="Times New Roman" pitchFamily="18" charset="0"/>
                        </a:rPr>
                        <a:t>0.15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800" b="1" i="0" u="none" strike="noStrike" cap="none" normalizeH="0" baseline="0" dirty="0">
                          <a:ln>
                            <a:noFill/>
                          </a:ln>
                          <a:solidFill>
                            <a:srgbClr val="000000"/>
                          </a:solidFill>
                          <a:effectLst/>
                          <a:latin typeface="Times New Roman" pitchFamily="18" charset="0"/>
                          <a:ea typeface="宋体" pitchFamily="2" charset="-122"/>
                          <a:cs typeface="Times New Roman" pitchFamily="18" charset="0"/>
                        </a:rPr>
                        <a:t>1.0+0.3, -0.0</a:t>
                      </a:r>
                      <a:r>
                        <a:rPr kumimoji="0" lang="en-US" altLang="zh-CN" sz="800" b="1" i="0" u="none" strike="noStrike" cap="none" normalizeH="0" baseline="0" dirty="0">
                          <a:ln>
                            <a:noFill/>
                          </a:ln>
                          <a:solidFill>
                            <a:srgbClr val="000000"/>
                          </a:solidFill>
                          <a:effectLst/>
                          <a:latin typeface="Arial" pitchFamily="34" charset="0"/>
                          <a:ea typeface="宋体" pitchFamily="2" charset="-122"/>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5"/>
                  </a:ext>
                </a:extLst>
              </a:tr>
              <a:tr h="22664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800" b="1" i="0" u="none" strike="noStrike" cap="none" normalizeH="0" baseline="0">
                          <a:ln>
                            <a:noFill/>
                          </a:ln>
                          <a:solidFill>
                            <a:schemeClr val="tx1"/>
                          </a:solidFill>
                          <a:effectLst/>
                          <a:latin typeface="Arial" pitchFamily="34" charset="0"/>
                          <a:ea typeface="宋体" pitchFamily="2" charset="-122"/>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800" b="1" i="0" u="none" strike="noStrike" cap="none" normalizeH="0" baseline="0">
                          <a:ln>
                            <a:noFill/>
                          </a:ln>
                          <a:solidFill>
                            <a:srgbClr val="000000"/>
                          </a:solidFill>
                          <a:effectLst/>
                          <a:latin typeface="Times New Roman" pitchFamily="18" charset="0"/>
                          <a:ea typeface="宋体" pitchFamily="2" charset="-122"/>
                          <a:cs typeface="Times New Roman" pitchFamily="18" charset="0"/>
                        </a:rPr>
                        <a:t>360.11</a:t>
                      </a:r>
                      <a:r>
                        <a:rPr kumimoji="0" lang="en-US" altLang="zh-CN" sz="800" b="1" i="0" u="none" strike="noStrike" cap="none" normalizeH="0" baseline="0">
                          <a:ln>
                            <a:noFill/>
                          </a:ln>
                          <a:solidFill>
                            <a:srgbClr val="000000"/>
                          </a:solidFill>
                          <a:effectLst/>
                          <a:latin typeface="Times New Roman" pitchFamily="18" charset="0"/>
                          <a:ea typeface="宋体" pitchFamily="2" charset="-122"/>
                          <a:cs typeface="Times New Roman" pitchFamily="18" charset="0"/>
                          <a:sym typeface="Symbol" pitchFamily="18" charset="2"/>
                        </a:rPr>
                        <a:t></a:t>
                      </a:r>
                      <a:r>
                        <a:rPr kumimoji="0" lang="en-US" altLang="zh-CN" sz="800" b="1" i="0" u="none" strike="noStrike" cap="none" normalizeH="0" baseline="0">
                          <a:ln>
                            <a:noFill/>
                          </a:ln>
                          <a:solidFill>
                            <a:srgbClr val="000000"/>
                          </a:solidFill>
                          <a:effectLst/>
                          <a:latin typeface="Times New Roman" pitchFamily="18" charset="0"/>
                          <a:ea typeface="宋体" pitchFamily="2" charset="-122"/>
                          <a:cs typeface="Times New Roman" pitchFamily="18" charset="0"/>
                        </a:rPr>
                        <a:t>0.25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800" b="1" i="0" u="none" strike="noStrike" cap="none" normalizeH="0" baseline="0" dirty="0">
                          <a:ln>
                            <a:noFill/>
                          </a:ln>
                          <a:solidFill>
                            <a:srgbClr val="000000"/>
                          </a:solidFill>
                          <a:effectLst/>
                          <a:latin typeface="Times New Roman" pitchFamily="18" charset="0"/>
                          <a:ea typeface="宋体" pitchFamily="2" charset="-122"/>
                          <a:cs typeface="Times New Roman" pitchFamily="18" charset="0"/>
                        </a:rPr>
                        <a:t>1.0+0.3, -0.0</a:t>
                      </a:r>
                      <a:r>
                        <a:rPr kumimoji="0" lang="en-US" altLang="zh-CN" sz="800" b="1" i="0" u="none" strike="noStrike" cap="none" normalizeH="0" baseline="0" dirty="0">
                          <a:ln>
                            <a:noFill/>
                          </a:ln>
                          <a:solidFill>
                            <a:srgbClr val="000000"/>
                          </a:solidFill>
                          <a:effectLst/>
                          <a:latin typeface="Arial" pitchFamily="34" charset="0"/>
                          <a:ea typeface="宋体" pitchFamily="2" charset="-122"/>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6"/>
                  </a:ext>
                </a:extLst>
              </a:tr>
            </a:tbl>
          </a:graphicData>
        </a:graphic>
      </p:graphicFrame>
      <p:pic>
        <p:nvPicPr>
          <p:cNvPr id="4" name="Picture 37"/>
          <p:cNvPicPr>
            <a:picLocks noChangeAspect="1" noChangeArrowheads="1"/>
          </p:cNvPicPr>
          <p:nvPr/>
        </p:nvPicPr>
        <p:blipFill>
          <a:blip r:embed="rId3" cstate="print"/>
          <a:srcRect/>
          <a:stretch>
            <a:fillRect/>
          </a:stretch>
        </p:blipFill>
        <p:spPr bwMode="auto">
          <a:xfrm>
            <a:off x="5436097" y="1508071"/>
            <a:ext cx="3096344" cy="1954606"/>
          </a:xfrm>
          <a:prstGeom prst="rect">
            <a:avLst/>
          </a:prstGeom>
          <a:noFill/>
          <a:ln w="9525">
            <a:noFill/>
            <a:miter lim="800000"/>
            <a:headEnd/>
            <a:tailEnd/>
          </a:ln>
        </p:spPr>
      </p:pic>
      <p:pic>
        <p:nvPicPr>
          <p:cNvPr id="5" name="Picture 38" descr="Figure 1副本"/>
          <p:cNvPicPr>
            <a:picLocks noChangeAspect="1" noChangeArrowheads="1"/>
          </p:cNvPicPr>
          <p:nvPr/>
        </p:nvPicPr>
        <p:blipFill>
          <a:blip r:embed="rId4" cstate="print"/>
          <a:srcRect/>
          <a:stretch>
            <a:fillRect/>
          </a:stretch>
        </p:blipFill>
        <p:spPr bwMode="auto">
          <a:xfrm>
            <a:off x="4754563" y="3736429"/>
            <a:ext cx="4389437" cy="2428875"/>
          </a:xfrm>
          <a:prstGeom prst="rect">
            <a:avLst/>
          </a:prstGeom>
          <a:solidFill>
            <a:srgbClr val="FFFF00"/>
          </a:solidFill>
          <a:ln w="9525">
            <a:noFill/>
            <a:miter lim="800000"/>
            <a:headEnd/>
            <a:tailEnd/>
          </a:ln>
        </p:spPr>
      </p:pic>
      <p:sp>
        <p:nvSpPr>
          <p:cNvPr id="7" name="Rectangle 40"/>
          <p:cNvSpPr>
            <a:spLocks noChangeArrowheads="1"/>
          </p:cNvSpPr>
          <p:nvPr/>
        </p:nvSpPr>
        <p:spPr bwMode="auto">
          <a:xfrm>
            <a:off x="4643438" y="3501008"/>
            <a:ext cx="4500562" cy="276225"/>
          </a:xfrm>
          <a:prstGeom prst="rect">
            <a:avLst/>
          </a:prstGeom>
          <a:noFill/>
          <a:ln w="9525">
            <a:noFill/>
            <a:miter lim="800000"/>
            <a:headEnd/>
            <a:tailEnd/>
          </a:ln>
        </p:spPr>
        <p:txBody>
          <a:bodyPr anchor="ctr">
            <a:spAutoFit/>
          </a:bodyPr>
          <a:lstStyle/>
          <a:p>
            <a:r>
              <a:rPr lang="en-US" altLang="zh-CN" sz="1200" b="1" dirty="0"/>
              <a:t>Picture of FY-3A/</a:t>
            </a:r>
            <a:r>
              <a:rPr lang="en-US" altLang="zh-CN" sz="1200" b="1" dirty="0" err="1"/>
              <a:t>TOU:optical</a:t>
            </a:r>
            <a:r>
              <a:rPr lang="en-US" altLang="zh-CN" sz="1200" b="1" dirty="0"/>
              <a:t> assembly and </a:t>
            </a:r>
            <a:r>
              <a:rPr lang="en-US" altLang="zh-CN" sz="1200" b="1" dirty="0" err="1"/>
              <a:t>eletronical</a:t>
            </a:r>
            <a:r>
              <a:rPr lang="en-US" altLang="zh-CN" sz="1200" b="1" dirty="0"/>
              <a:t> unit</a:t>
            </a:r>
          </a:p>
        </p:txBody>
      </p:sp>
      <p:sp>
        <p:nvSpPr>
          <p:cNvPr id="8" name="Text Box 41"/>
          <p:cNvSpPr txBox="1">
            <a:spLocks noChangeArrowheads="1"/>
          </p:cNvSpPr>
          <p:nvPr/>
        </p:nvSpPr>
        <p:spPr bwMode="auto">
          <a:xfrm>
            <a:off x="1331913" y="4077072"/>
            <a:ext cx="1660006" cy="307777"/>
          </a:xfrm>
          <a:prstGeom prst="rect">
            <a:avLst/>
          </a:prstGeom>
          <a:noFill/>
          <a:ln w="9525">
            <a:noFill/>
            <a:miter lim="800000"/>
            <a:headEnd/>
            <a:tailEnd/>
          </a:ln>
        </p:spPr>
        <p:txBody>
          <a:bodyPr wrap="none">
            <a:spAutoFit/>
          </a:bodyPr>
          <a:lstStyle/>
          <a:p>
            <a:r>
              <a:rPr lang="en-US" altLang="zh-CN" sz="1400" b="1" dirty="0">
                <a:solidFill>
                  <a:srgbClr val="4213B9"/>
                </a:solidFill>
              </a:rPr>
              <a:t>Spectral </a:t>
            </a:r>
            <a:r>
              <a:rPr lang="en-US" altLang="zh-CN" sz="1400" b="1" dirty="0" err="1">
                <a:solidFill>
                  <a:srgbClr val="4213B9"/>
                </a:solidFill>
              </a:rPr>
              <a:t>propterties</a:t>
            </a:r>
            <a:endParaRPr lang="en-US" altLang="zh-CN" sz="1400" b="1" dirty="0">
              <a:solidFill>
                <a:srgbClr val="4213B9"/>
              </a:solidFill>
            </a:endParaRPr>
          </a:p>
        </p:txBody>
      </p:sp>
      <p:graphicFrame>
        <p:nvGraphicFramePr>
          <p:cNvPr id="9" name="Group 42"/>
          <p:cNvGraphicFramePr>
            <a:graphicFrameLocks/>
          </p:cNvGraphicFramePr>
          <p:nvPr/>
        </p:nvGraphicFramePr>
        <p:xfrm>
          <a:off x="323528" y="1484784"/>
          <a:ext cx="4069116" cy="2597353"/>
        </p:xfrm>
        <a:graphic>
          <a:graphicData uri="http://schemas.openxmlformats.org/drawingml/2006/table">
            <a:tbl>
              <a:tblPr/>
              <a:tblGrid>
                <a:gridCol w="1444160">
                  <a:extLst>
                    <a:ext uri="{9D8B030D-6E8A-4147-A177-3AD203B41FA5}">
                      <a16:colId xmlns:a16="http://schemas.microsoft.com/office/drawing/2014/main" val="20000"/>
                    </a:ext>
                  </a:extLst>
                </a:gridCol>
                <a:gridCol w="2624956">
                  <a:extLst>
                    <a:ext uri="{9D8B030D-6E8A-4147-A177-3AD203B41FA5}">
                      <a16:colId xmlns:a16="http://schemas.microsoft.com/office/drawing/2014/main" val="20001"/>
                    </a:ext>
                  </a:extLst>
                </a:gridCol>
              </a:tblGrid>
              <a:tr h="3150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Parameter</a:t>
                      </a:r>
                      <a:endParaRPr kumimoji="0" lang="en-US" altLang="zh-CN" sz="1800" b="0" i="0" u="none" strike="noStrike" cap="none" normalizeH="0" baseline="0" dirty="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pitchFamily="34" charset="0"/>
                          <a:ea typeface="宋体" pitchFamily="2" charset="-122"/>
                        </a:rPr>
                        <a:t>Value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0"/>
                  </a:ext>
                </a:extLst>
              </a:tr>
              <a:tr h="24280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Arial" pitchFamily="34" charset="0"/>
                          <a:ea typeface="宋体" pitchFamily="2" charset="-122"/>
                        </a:rPr>
                        <a:t>Detector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dirty="0">
                          <a:ln>
                            <a:noFill/>
                          </a:ln>
                          <a:solidFill>
                            <a:schemeClr val="tx1"/>
                          </a:solidFill>
                          <a:effectLst/>
                          <a:latin typeface="Arial" pitchFamily="34" charset="0"/>
                          <a:ea typeface="宋体" pitchFamily="2" charset="-122"/>
                        </a:rPr>
                        <a:t>Multiplier Tube detector (PMT)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1"/>
                  </a:ext>
                </a:extLst>
              </a:tr>
              <a:tr h="2721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Arial" pitchFamily="34" charset="0"/>
                          <a:ea typeface="宋体" pitchFamily="2" charset="-122"/>
                        </a:rPr>
                        <a:t>FOV</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dirty="0">
                          <a:ln>
                            <a:noFill/>
                          </a:ln>
                          <a:solidFill>
                            <a:schemeClr val="tx1"/>
                          </a:solidFill>
                          <a:effectLst/>
                          <a:latin typeface="Arial" pitchFamily="34" charset="0"/>
                          <a:ea typeface="宋体" pitchFamily="2" charset="-122"/>
                        </a:rPr>
                        <a:t>3.6</a:t>
                      </a:r>
                      <a:r>
                        <a:rPr kumimoji="0" lang="en-US" altLang="zh-CN" sz="1000" b="1" i="0" u="none" strike="noStrike" cap="none" normalizeH="0" baseline="0" dirty="0">
                          <a:ln>
                            <a:noFill/>
                          </a:ln>
                          <a:solidFill>
                            <a:schemeClr val="tx1"/>
                          </a:solidFill>
                          <a:effectLst/>
                          <a:latin typeface="Times New Roman" pitchFamily="18" charset="0"/>
                          <a:ea typeface="宋体" pitchFamily="2" charset="-122"/>
                        </a:rPr>
                        <a:t>°</a:t>
                      </a:r>
                      <a:r>
                        <a:rPr kumimoji="0" lang="en-US" altLang="zh-CN" sz="1000" b="1" i="0" u="none" strike="noStrike" cap="none" normalizeH="0" baseline="0" dirty="0">
                          <a:ln>
                            <a:noFill/>
                          </a:ln>
                          <a:solidFill>
                            <a:schemeClr val="tx1"/>
                          </a:solidFill>
                          <a:effectLst/>
                          <a:latin typeface="Arial" pitchFamily="34" charset="0"/>
                          <a:ea typeface="宋体" pitchFamily="2" charset="-122"/>
                        </a:rPr>
                        <a:t>×3.6</a:t>
                      </a:r>
                      <a:r>
                        <a:rPr kumimoji="0" lang="en-US" altLang="zh-CN" sz="1000" b="1" i="0" u="none" strike="noStrike" cap="none" normalizeH="0" baseline="0" dirty="0">
                          <a:ln>
                            <a:noFill/>
                          </a:ln>
                          <a:solidFill>
                            <a:schemeClr val="tx1"/>
                          </a:solidFill>
                          <a:effectLst/>
                          <a:latin typeface="Times New Roman" pitchFamily="18" charset="0"/>
                          <a:ea typeface="宋体" pitchFamily="2" charset="-122"/>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2"/>
                  </a:ext>
                </a:extLst>
              </a:tr>
              <a:tr h="2463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Arial" pitchFamily="34" charset="0"/>
                          <a:ea typeface="宋体" pitchFamily="2" charset="-122"/>
                        </a:rPr>
                        <a:t>Spatial Resolution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50km at Nadir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3"/>
                  </a:ext>
                </a:extLst>
              </a:tr>
              <a:tr h="24280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dirty="0">
                          <a:ln>
                            <a:noFill/>
                          </a:ln>
                          <a:solidFill>
                            <a:schemeClr val="tx1"/>
                          </a:solidFill>
                          <a:effectLst/>
                          <a:latin typeface="Arial" pitchFamily="34" charset="0"/>
                          <a:ea typeface="宋体" pitchFamily="2" charset="-122"/>
                        </a:rPr>
                        <a:t>Swath width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2908km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4"/>
                  </a:ext>
                </a:extLst>
              </a:tr>
              <a:tr h="39455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dirty="0">
                          <a:ln>
                            <a:noFill/>
                          </a:ln>
                          <a:solidFill>
                            <a:schemeClr val="tx1"/>
                          </a:solidFill>
                          <a:effectLst/>
                          <a:latin typeface="Arial" pitchFamily="34" charset="0"/>
                          <a:ea typeface="宋体" pitchFamily="2" charset="-122"/>
                        </a:rPr>
                        <a:t>Number of samples/scan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31 points  in 8.16s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5"/>
                  </a:ext>
                </a:extLst>
              </a:tr>
              <a:tr h="55502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Arial" pitchFamily="34" charset="0"/>
                          <a:ea typeface="宋体" pitchFamily="2" charset="-122"/>
                        </a:rPr>
                        <a:t>Operation modes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533400" marR="0" lvl="0" indent="-533400" algn="l"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1. Normal scan</a:t>
                      </a:r>
                    </a:p>
                    <a:p>
                      <a:pPr marL="533400" marR="0" lvl="0" indent="-533400" algn="l"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2. Wavelength monitoring</a:t>
                      </a:r>
                    </a:p>
                    <a:p>
                      <a:pPr marL="533400" marR="0" lvl="0" indent="-533400" algn="l"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3. Radiometric Calibration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6"/>
                  </a:ext>
                </a:extLst>
              </a:tr>
              <a:tr h="32489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dirty="0">
                          <a:ln>
                            <a:noFill/>
                          </a:ln>
                          <a:solidFill>
                            <a:schemeClr val="tx1"/>
                          </a:solidFill>
                          <a:effectLst/>
                          <a:latin typeface="Arial" pitchFamily="34" charset="0"/>
                          <a:ea typeface="宋体" pitchFamily="2" charset="-122"/>
                        </a:rPr>
                        <a:t>Scientific objectives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533400" marR="0" lvl="0" indent="-533400" algn="l"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Total column ozone, Aerosol, volcanic SO</a:t>
                      </a:r>
                      <a:r>
                        <a:rPr kumimoji="0" lang="en-US" altLang="zh-CN" sz="1000" b="1" i="0" u="none" strike="noStrike" cap="none" normalizeH="0" baseline="-25000" dirty="0">
                          <a:ln>
                            <a:noFill/>
                          </a:ln>
                          <a:solidFill>
                            <a:schemeClr val="tx1"/>
                          </a:solidFill>
                          <a:effectLst/>
                          <a:latin typeface="Times New Roman" pitchFamily="18" charset="0"/>
                          <a:ea typeface="宋体" pitchFamily="2" charset="-122"/>
                          <a:cs typeface="Times New Roman" pitchFamily="18" charset="0"/>
                        </a:rPr>
                        <a:t>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7"/>
                  </a:ext>
                </a:extLst>
              </a:tr>
            </a:tbl>
          </a:graphicData>
        </a:graphic>
      </p:graphicFrame>
      <p:sp>
        <p:nvSpPr>
          <p:cNvPr id="10" name="Text Box 71"/>
          <p:cNvSpPr txBox="1">
            <a:spLocks noChangeArrowheads="1"/>
          </p:cNvSpPr>
          <p:nvPr/>
        </p:nvSpPr>
        <p:spPr bwMode="auto">
          <a:xfrm>
            <a:off x="1187624" y="1196752"/>
            <a:ext cx="2430462" cy="304800"/>
          </a:xfrm>
          <a:prstGeom prst="rect">
            <a:avLst/>
          </a:prstGeom>
          <a:noFill/>
          <a:ln w="9525">
            <a:noFill/>
            <a:miter lim="800000"/>
            <a:headEnd/>
            <a:tailEnd/>
          </a:ln>
        </p:spPr>
        <p:txBody>
          <a:bodyPr>
            <a:spAutoFit/>
          </a:bodyPr>
          <a:lstStyle/>
          <a:p>
            <a:r>
              <a:rPr lang="en-US" altLang="zh-CN" sz="1400" b="1" dirty="0">
                <a:solidFill>
                  <a:srgbClr val="4213B9"/>
                </a:solidFill>
              </a:rPr>
              <a:t>Instrument Characteristics</a:t>
            </a:r>
          </a:p>
        </p:txBody>
      </p:sp>
      <p:sp>
        <p:nvSpPr>
          <p:cNvPr id="12" name="TextBox 11"/>
          <p:cNvSpPr txBox="1"/>
          <p:nvPr/>
        </p:nvSpPr>
        <p:spPr>
          <a:xfrm>
            <a:off x="649846" y="655049"/>
            <a:ext cx="8170625" cy="523220"/>
          </a:xfrm>
          <a:prstGeom prst="rect">
            <a:avLst/>
          </a:prstGeom>
        </p:spPr>
        <p:txBody>
          <a:bodyPr wrap="square">
            <a:spAutoFit/>
          </a:bodyPr>
          <a:lstStyle>
            <a:lvl1pPr>
              <a:spcBef>
                <a:spcPct val="0"/>
              </a:spcBef>
              <a:buNone/>
              <a:defRPr sz="2800" b="1" i="0">
                <a:solidFill>
                  <a:schemeClr val="accent5"/>
                </a:solidFill>
                <a:latin typeface="微软雅黑" pitchFamily="34" charset="-122"/>
                <a:ea typeface="微软雅黑" pitchFamily="34" charset="-122"/>
              </a:defRPr>
            </a:lvl1pPr>
          </a:lstStyle>
          <a:p>
            <a:r>
              <a:rPr lang="en-US" altLang="zh-CN" dirty="0"/>
              <a:t>FY-3 TOU cross-validation</a:t>
            </a:r>
            <a:r>
              <a:rPr lang="zh-Hans" altLang="en-US" dirty="0"/>
              <a:t> </a:t>
            </a:r>
            <a:r>
              <a:rPr lang="zh-Hans" altLang="en-US" sz="2000" dirty="0"/>
              <a:t>（</a:t>
            </a:r>
            <a:r>
              <a:rPr lang="en-US" altLang="zh-Hans" sz="2000" dirty="0"/>
              <a:t>HM Wang, NSSC)</a:t>
            </a:r>
            <a:endParaRPr lang="zh-CN" altLang="en-US" dirty="0"/>
          </a:p>
        </p:txBody>
      </p:sp>
      <p:sp>
        <p:nvSpPr>
          <p:cNvPr id="13" name="矩形 12"/>
          <p:cNvSpPr/>
          <p:nvPr/>
        </p:nvSpPr>
        <p:spPr>
          <a:xfrm>
            <a:off x="4932040" y="6021288"/>
            <a:ext cx="3888432" cy="461665"/>
          </a:xfrm>
          <a:prstGeom prst="rect">
            <a:avLst/>
          </a:prstGeom>
        </p:spPr>
        <p:txBody>
          <a:bodyPr wrap="square">
            <a:spAutoFit/>
          </a:bodyPr>
          <a:lstStyle/>
          <a:p>
            <a:pPr algn="just"/>
            <a:r>
              <a:rPr lang="en-US" altLang="zh-CN" sz="1200" dirty="0"/>
              <a:t>It has a single, fixed Ebert-</a:t>
            </a:r>
            <a:r>
              <a:rPr lang="en-US" altLang="zh-CN" sz="1200" dirty="0" err="1"/>
              <a:t>Fastie</a:t>
            </a:r>
            <a:r>
              <a:rPr lang="en-US" altLang="zh-CN" sz="1200" dirty="0"/>
              <a:t> </a:t>
            </a:r>
            <a:r>
              <a:rPr lang="en-US" altLang="zh-CN" sz="1200" dirty="0" err="1"/>
              <a:t>monochromator</a:t>
            </a:r>
            <a:r>
              <a:rPr lang="en-US" altLang="zh-CN" sz="1200" dirty="0"/>
              <a:t> with a fixed grating and an array of exit slits </a:t>
            </a:r>
            <a:endParaRPr lang="zh-CN" altLang="en-US" sz="1200" dirty="0"/>
          </a:p>
        </p:txBody>
      </p:sp>
    </p:spTree>
    <p:extLst>
      <p:ext uri="{BB962C8B-B14F-4D97-AF65-F5344CB8AC3E}">
        <p14:creationId xmlns:p14="http://schemas.microsoft.com/office/powerpoint/2010/main" val="16485681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图片1（a）"/>
          <p:cNvPicPr>
            <a:picLocks noChangeAspect="1" noChangeArrowheads="1"/>
          </p:cNvPicPr>
          <p:nvPr/>
        </p:nvPicPr>
        <p:blipFill>
          <a:blip r:embed="rId3" cstate="print"/>
          <a:srcRect/>
          <a:stretch>
            <a:fillRect/>
          </a:stretch>
        </p:blipFill>
        <p:spPr bwMode="auto">
          <a:xfrm>
            <a:off x="0" y="3284984"/>
            <a:ext cx="2719361" cy="2232248"/>
          </a:xfrm>
          <a:prstGeom prst="rect">
            <a:avLst/>
          </a:prstGeom>
          <a:noFill/>
          <a:ln w="9525">
            <a:noFill/>
            <a:miter lim="800000"/>
            <a:headEnd/>
            <a:tailEnd/>
          </a:ln>
        </p:spPr>
      </p:pic>
      <p:pic>
        <p:nvPicPr>
          <p:cNvPr id="54275" name="Picture 3" descr="图片1（b）"/>
          <p:cNvPicPr>
            <a:picLocks noChangeAspect="1" noChangeArrowheads="1"/>
          </p:cNvPicPr>
          <p:nvPr/>
        </p:nvPicPr>
        <p:blipFill>
          <a:blip r:embed="rId4" cstate="print"/>
          <a:srcRect b="3409"/>
          <a:stretch>
            <a:fillRect/>
          </a:stretch>
        </p:blipFill>
        <p:spPr bwMode="auto">
          <a:xfrm>
            <a:off x="2699792" y="3356992"/>
            <a:ext cx="2952328" cy="2088232"/>
          </a:xfrm>
          <a:prstGeom prst="rect">
            <a:avLst/>
          </a:prstGeom>
          <a:noFill/>
          <a:ln w="9525">
            <a:noFill/>
            <a:miter lim="800000"/>
            <a:headEnd/>
            <a:tailEnd/>
          </a:ln>
        </p:spPr>
      </p:pic>
      <p:sp>
        <p:nvSpPr>
          <p:cNvPr id="54276" name="Rectangle 4"/>
          <p:cNvSpPr>
            <a:spLocks noChangeArrowheads="1"/>
          </p:cNvSpPr>
          <p:nvPr/>
        </p:nvSpPr>
        <p:spPr bwMode="auto">
          <a:xfrm>
            <a:off x="298392" y="5814843"/>
            <a:ext cx="7153928"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6670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Comparisons for clear sky earth</a:t>
            </a:r>
            <a:r>
              <a:rPr kumimoji="0" lang="en-US" altLang="zh-CN" sz="1600" b="0" i="0" u="none" strike="noStrike" cap="none" normalizeH="0" baseline="0" dirty="0">
                <a:ln>
                  <a:noFill/>
                </a:ln>
                <a:solidFill>
                  <a:schemeClr val="tx1"/>
                </a:solidFill>
                <a:effectLst/>
                <a:latin typeface="Arial"/>
                <a:ea typeface="宋体" pitchFamily="2" charset="-122"/>
                <a:cs typeface="Times New Roman" pitchFamily="18" charset="0"/>
              </a:rPr>
              <a:t>’</a:t>
            </a:r>
            <a:r>
              <a:rPr kumimoji="0" lang="en-US" altLang="zh-CN" sz="16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s radiance and solar irradiance for FY-3B/C</a:t>
            </a:r>
            <a:endParaRPr kumimoji="0" lang="en-US" altLang="zh-CN" sz="1600" b="0" i="0" u="none" strike="noStrike" cap="none" normalizeH="0" baseline="0" dirty="0">
              <a:ln>
                <a:noFill/>
              </a:ln>
              <a:solidFill>
                <a:schemeClr val="tx1"/>
              </a:solidFill>
              <a:effectLst/>
              <a:latin typeface="Arial" pitchFamily="34" charset="0"/>
              <a:ea typeface="宋体" pitchFamily="2" charset="-122"/>
              <a:cs typeface="宋体" pitchFamily="2" charset="-122"/>
            </a:endParaRPr>
          </a:p>
        </p:txBody>
      </p:sp>
      <p:pic>
        <p:nvPicPr>
          <p:cNvPr id="8" name="Picture 1"/>
          <p:cNvPicPr>
            <a:picLocks noChangeAspect="1" noChangeArrowheads="1"/>
          </p:cNvPicPr>
          <p:nvPr/>
        </p:nvPicPr>
        <p:blipFill>
          <a:blip r:embed="rId5" cstate="print"/>
          <a:srcRect/>
          <a:stretch>
            <a:fillRect/>
          </a:stretch>
        </p:blipFill>
        <p:spPr bwMode="auto">
          <a:xfrm>
            <a:off x="323528" y="980728"/>
            <a:ext cx="5112568" cy="2351436"/>
          </a:xfrm>
          <a:prstGeom prst="rect">
            <a:avLst/>
          </a:prstGeom>
          <a:noFill/>
          <a:ln w="9525">
            <a:noFill/>
            <a:miter lim="800000"/>
            <a:headEnd/>
            <a:tailEnd/>
          </a:ln>
        </p:spPr>
      </p:pic>
      <p:sp>
        <p:nvSpPr>
          <p:cNvPr id="9" name="TextBox 10"/>
          <p:cNvSpPr txBox="1">
            <a:spLocks noChangeArrowheads="1"/>
          </p:cNvSpPr>
          <p:nvPr/>
        </p:nvSpPr>
        <p:spPr bwMode="auto">
          <a:xfrm>
            <a:off x="5580112" y="1412776"/>
            <a:ext cx="3384376" cy="1323439"/>
          </a:xfrm>
          <a:prstGeom prst="rect">
            <a:avLst/>
          </a:prstGeom>
          <a:noFill/>
          <a:ln w="9525">
            <a:noFill/>
            <a:miter lim="800000"/>
            <a:headEnd/>
            <a:tailEnd/>
          </a:ln>
        </p:spPr>
        <p:txBody>
          <a:bodyPr wrap="square">
            <a:spAutoFit/>
          </a:bodyPr>
          <a:lstStyle/>
          <a:p>
            <a:pPr algn="just">
              <a:buFont typeface="Arial" charset="0"/>
              <a:buChar char="•"/>
            </a:pPr>
            <a:r>
              <a:rPr lang="en-US" altLang="zh-CN" sz="1600" b="1" dirty="0"/>
              <a:t> FY-3A/TOU: </a:t>
            </a:r>
            <a:r>
              <a:rPr lang="en-US" altLang="zh-CN" sz="1600" dirty="0"/>
              <a:t>5</a:t>
            </a:r>
            <a:r>
              <a:rPr lang="en-US" altLang="zh-CN" sz="1600" baseline="30000" dirty="0"/>
              <a:t>th</a:t>
            </a:r>
            <a:r>
              <a:rPr lang="en-US" altLang="zh-CN" sz="1600" dirty="0"/>
              <a:t> and 6</a:t>
            </a:r>
            <a:r>
              <a:rPr lang="en-US" altLang="zh-CN" sz="1600" baseline="30000" dirty="0"/>
              <a:t>th</a:t>
            </a:r>
            <a:r>
              <a:rPr lang="en-US" altLang="zh-CN" sz="1600" dirty="0"/>
              <a:t> </a:t>
            </a:r>
            <a:r>
              <a:rPr lang="en-US" altLang="zh-CN" sz="1600" b="1" dirty="0"/>
              <a:t>channel ‘s higher about 17-20%,caused by reflectivity of satellite coat</a:t>
            </a:r>
          </a:p>
          <a:p>
            <a:pPr algn="just">
              <a:buFont typeface="Arial" charset="0"/>
              <a:buChar char="•"/>
            </a:pPr>
            <a:r>
              <a:rPr lang="en-US" altLang="zh-CN" sz="1600" b="1" dirty="0"/>
              <a:t> FY-3B/TOU: all channels have good agreement,  about 2%</a:t>
            </a:r>
            <a:endParaRPr lang="zh-CN" altLang="en-US" sz="1600" b="1" dirty="0"/>
          </a:p>
        </p:txBody>
      </p:sp>
      <p:sp>
        <p:nvSpPr>
          <p:cNvPr id="10" name="TextBox 10"/>
          <p:cNvSpPr txBox="1">
            <a:spLocks noChangeArrowheads="1"/>
          </p:cNvSpPr>
          <p:nvPr/>
        </p:nvSpPr>
        <p:spPr bwMode="auto">
          <a:xfrm>
            <a:off x="5724128" y="3501008"/>
            <a:ext cx="3240360" cy="830997"/>
          </a:xfrm>
          <a:prstGeom prst="rect">
            <a:avLst/>
          </a:prstGeom>
          <a:noFill/>
          <a:ln w="9525">
            <a:noFill/>
            <a:miter lim="800000"/>
            <a:headEnd/>
            <a:tailEnd/>
          </a:ln>
        </p:spPr>
        <p:txBody>
          <a:bodyPr wrap="square">
            <a:spAutoFit/>
          </a:bodyPr>
          <a:lstStyle/>
          <a:p>
            <a:pPr algn="just">
              <a:buFont typeface="Arial" charset="0"/>
              <a:buChar char="•"/>
            </a:pPr>
            <a:r>
              <a:rPr lang="en-US" altLang="zh-CN" sz="1600" b="1" dirty="0"/>
              <a:t>FY-3C/TOU: atmospheric radiance  mode work well, but solar irradiance mode has problem, </a:t>
            </a:r>
          </a:p>
        </p:txBody>
      </p:sp>
    </p:spTree>
    <p:extLst>
      <p:ext uri="{BB962C8B-B14F-4D97-AF65-F5344CB8AC3E}">
        <p14:creationId xmlns:p14="http://schemas.microsoft.com/office/powerpoint/2010/main" val="38621435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图表 1"/>
          <p:cNvPicPr>
            <a:picLocks noChangeArrowheads="1"/>
          </p:cNvPicPr>
          <p:nvPr/>
        </p:nvPicPr>
        <p:blipFill rotWithShape="1">
          <a:blip r:embed="rId3" cstate="print">
            <a:extLst>
              <a:ext uri="{28A0092B-C50C-407E-A947-70E740481C1C}">
                <a14:useLocalDpi xmlns:a14="http://schemas.microsoft.com/office/drawing/2010/main" val="0"/>
              </a:ext>
            </a:extLst>
          </a:blip>
          <a:srcRect l="1309" t="20589" r="2174" b="1870"/>
          <a:stretch/>
        </p:blipFill>
        <p:spPr bwMode="auto">
          <a:xfrm>
            <a:off x="323528" y="1268760"/>
            <a:ext cx="4032448" cy="309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395536" y="4509120"/>
            <a:ext cx="4392488" cy="954107"/>
          </a:xfrm>
          <a:prstGeom prst="rect">
            <a:avLst/>
          </a:prstGeom>
        </p:spPr>
        <p:txBody>
          <a:bodyPr wrap="square">
            <a:spAutoFit/>
          </a:bodyPr>
          <a:lstStyle/>
          <a:p>
            <a:pPr algn="just"/>
            <a:r>
              <a:rPr lang="en-US" altLang="zh-CN" sz="1400" dirty="0"/>
              <a:t>Comparison of total ozone between </a:t>
            </a:r>
            <a:r>
              <a:rPr lang="en-US" altLang="zh-CN" sz="1400" dirty="0">
                <a:solidFill>
                  <a:srgbClr val="C00000"/>
                </a:solidFill>
              </a:rPr>
              <a:t>FY-3B/TOU</a:t>
            </a:r>
            <a:r>
              <a:rPr lang="en-US" altLang="zh-CN" sz="1400" dirty="0"/>
              <a:t> and Brewer (Finland).</a:t>
            </a:r>
            <a:r>
              <a:rPr lang="zh-CN" altLang="zh-CN" sz="1400" dirty="0"/>
              <a:t> </a:t>
            </a:r>
            <a:endParaRPr lang="en-US" altLang="zh-CN" sz="1400" dirty="0"/>
          </a:p>
          <a:p>
            <a:pPr algn="just"/>
            <a:r>
              <a:rPr lang="en-US" altLang="zh-CN" sz="1400" dirty="0"/>
              <a:t>Mean deviation: 1.45%</a:t>
            </a:r>
            <a:r>
              <a:rPr lang="zh-CN" altLang="zh-CN" sz="1400" dirty="0"/>
              <a:t>，</a:t>
            </a:r>
            <a:r>
              <a:rPr lang="en-US" altLang="zh-CN" sz="1400" dirty="0"/>
              <a:t>RMS Deviation: 2.65%</a:t>
            </a:r>
            <a:r>
              <a:rPr lang="zh-CN" altLang="zh-CN" sz="1400" dirty="0"/>
              <a:t>，</a:t>
            </a:r>
            <a:endParaRPr lang="en-US" altLang="zh-CN" sz="1400" dirty="0"/>
          </a:p>
          <a:p>
            <a:pPr algn="just"/>
            <a:r>
              <a:rPr lang="en-US" altLang="zh-CN" sz="1400" dirty="0"/>
              <a:t>R</a:t>
            </a:r>
            <a:r>
              <a:rPr lang="en-US" altLang="zh-CN" sz="1400" baseline="30000" dirty="0"/>
              <a:t>2</a:t>
            </a:r>
            <a:r>
              <a:rPr lang="en-US" altLang="zh-CN" sz="1400" dirty="0"/>
              <a:t>: 0.9866</a:t>
            </a:r>
            <a:endParaRPr lang="zh-CN" altLang="zh-CN" sz="1400" dirty="0"/>
          </a:p>
        </p:txBody>
      </p:sp>
      <p:graphicFrame>
        <p:nvGraphicFramePr>
          <p:cNvPr id="5" name="图表 4"/>
          <p:cNvGraphicFramePr>
            <a:graphicFrameLocks/>
          </p:cNvGraphicFramePr>
          <p:nvPr>
            <p:extLst>
              <p:ext uri="{D42A27DB-BD31-4B8C-83A1-F6EECF244321}">
                <p14:modId xmlns:p14="http://schemas.microsoft.com/office/powerpoint/2010/main" val="463289143"/>
              </p:ext>
            </p:extLst>
          </p:nvPr>
        </p:nvGraphicFramePr>
        <p:xfrm>
          <a:off x="4644008" y="1268760"/>
          <a:ext cx="4248472" cy="3168352"/>
        </p:xfrm>
        <a:graphic>
          <a:graphicData uri="http://schemas.openxmlformats.org/drawingml/2006/chart">
            <c:chart xmlns:c="http://schemas.openxmlformats.org/drawingml/2006/chart" xmlns:r="http://schemas.openxmlformats.org/officeDocument/2006/relationships" r:id="rId4"/>
          </a:graphicData>
        </a:graphic>
      </p:graphicFrame>
      <p:sp>
        <p:nvSpPr>
          <p:cNvPr id="6" name="矩形 5"/>
          <p:cNvSpPr/>
          <p:nvPr/>
        </p:nvSpPr>
        <p:spPr>
          <a:xfrm>
            <a:off x="5140416" y="4509120"/>
            <a:ext cx="3816424" cy="1169551"/>
          </a:xfrm>
          <a:prstGeom prst="rect">
            <a:avLst/>
          </a:prstGeom>
        </p:spPr>
        <p:txBody>
          <a:bodyPr wrap="square">
            <a:spAutoFit/>
          </a:bodyPr>
          <a:lstStyle/>
          <a:p>
            <a:r>
              <a:rPr lang="en-US" altLang="zh-CN" sz="1400" dirty="0"/>
              <a:t>Comparison of total ozone between </a:t>
            </a:r>
            <a:r>
              <a:rPr lang="en-US" altLang="zh-CN" sz="1400" dirty="0">
                <a:solidFill>
                  <a:srgbClr val="C00000"/>
                </a:solidFill>
              </a:rPr>
              <a:t>FY-3B/TOU</a:t>
            </a:r>
            <a:r>
              <a:rPr lang="en-US" altLang="zh-CN" sz="1400" dirty="0"/>
              <a:t> and </a:t>
            </a:r>
            <a:r>
              <a:rPr lang="en-US" altLang="zh-CN" sz="1400" dirty="0" err="1"/>
              <a:t>Metop</a:t>
            </a:r>
            <a:r>
              <a:rPr lang="en-US" altLang="zh-CN" sz="1400" dirty="0"/>
              <a:t>-B/GOME-2.</a:t>
            </a:r>
            <a:r>
              <a:rPr lang="zh-CN" altLang="zh-CN" sz="1400" dirty="0"/>
              <a:t> </a:t>
            </a:r>
            <a:endParaRPr lang="en-US" altLang="zh-CN" sz="1400" dirty="0"/>
          </a:p>
          <a:p>
            <a:r>
              <a:rPr lang="en-US" altLang="zh-CN" sz="1400" dirty="0">
                <a:solidFill>
                  <a:schemeClr val="accent1">
                    <a:lumMod val="75000"/>
                  </a:schemeClr>
                </a:solidFill>
                <a:latin typeface="华文新魏" pitchFamily="2" charset="-122"/>
                <a:ea typeface="华文新魏" pitchFamily="2" charset="-122"/>
              </a:rPr>
              <a:t>R</a:t>
            </a:r>
            <a:r>
              <a:rPr lang="en-US" altLang="zh-CN" sz="1400" baseline="30000" dirty="0">
                <a:solidFill>
                  <a:schemeClr val="accent1">
                    <a:lumMod val="75000"/>
                  </a:schemeClr>
                </a:solidFill>
                <a:latin typeface="华文新魏" pitchFamily="2" charset="-122"/>
                <a:ea typeface="华文新魏" pitchFamily="2" charset="-122"/>
              </a:rPr>
              <a:t>2</a:t>
            </a:r>
            <a:r>
              <a:rPr lang="en-US" altLang="zh-CN" sz="1400" dirty="0">
                <a:solidFill>
                  <a:schemeClr val="accent1">
                    <a:lumMod val="75000"/>
                  </a:schemeClr>
                </a:solidFill>
                <a:latin typeface="华文新魏" pitchFamily="2" charset="-122"/>
                <a:ea typeface="华文新魏" pitchFamily="2" charset="-122"/>
              </a:rPr>
              <a:t>:0.9937</a:t>
            </a:r>
            <a:endParaRPr lang="zh-CN" altLang="en-US" sz="1400" dirty="0">
              <a:solidFill>
                <a:schemeClr val="accent1">
                  <a:lumMod val="75000"/>
                </a:schemeClr>
              </a:solidFill>
              <a:latin typeface="华文新魏" pitchFamily="2" charset="-122"/>
              <a:ea typeface="华文新魏" pitchFamily="2" charset="-122"/>
            </a:endParaRPr>
          </a:p>
          <a:p>
            <a:endParaRPr lang="en-US" altLang="zh-CN" sz="1400" dirty="0"/>
          </a:p>
          <a:p>
            <a:endParaRPr lang="en-US" altLang="zh-CN" sz="1400" dirty="0"/>
          </a:p>
        </p:txBody>
      </p:sp>
      <p:sp>
        <p:nvSpPr>
          <p:cNvPr id="7" name="TextBox 6"/>
          <p:cNvSpPr txBox="1"/>
          <p:nvPr/>
        </p:nvSpPr>
        <p:spPr>
          <a:xfrm>
            <a:off x="3131840" y="5877272"/>
            <a:ext cx="3528392" cy="369332"/>
          </a:xfrm>
          <a:prstGeom prst="rect">
            <a:avLst/>
          </a:prstGeom>
          <a:noFill/>
        </p:spPr>
        <p:txBody>
          <a:bodyPr wrap="square" rtlCol="0">
            <a:spAutoFit/>
          </a:bodyPr>
          <a:lstStyle/>
          <a:p>
            <a:r>
              <a:rPr lang="en-US" altLang="zh-CN" sz="1800" dirty="0">
                <a:solidFill>
                  <a:srgbClr val="2236F2"/>
                </a:solidFill>
              </a:rPr>
              <a:t>(Results  by Wang </a:t>
            </a:r>
            <a:r>
              <a:rPr lang="en-US" altLang="zh-CN" sz="1800" dirty="0" err="1">
                <a:solidFill>
                  <a:srgbClr val="2236F2"/>
                </a:solidFill>
              </a:rPr>
              <a:t>Weihe,CMA</a:t>
            </a:r>
            <a:r>
              <a:rPr lang="en-US" altLang="zh-CN" sz="1800" dirty="0">
                <a:solidFill>
                  <a:srgbClr val="2236F2"/>
                </a:solidFill>
              </a:rPr>
              <a:t>)</a:t>
            </a:r>
            <a:endParaRPr lang="zh-CN" altLang="en-US" sz="1800" dirty="0">
              <a:solidFill>
                <a:srgbClr val="2236F2"/>
              </a:solidFill>
            </a:endParaRPr>
          </a:p>
        </p:txBody>
      </p:sp>
    </p:spTree>
    <p:extLst>
      <p:ext uri="{BB962C8B-B14F-4D97-AF65-F5344CB8AC3E}">
        <p14:creationId xmlns:p14="http://schemas.microsoft.com/office/powerpoint/2010/main" val="4060742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57555" y="986408"/>
            <a:ext cx="5166995" cy="330835"/>
          </a:xfrm>
          <a:prstGeom prst="rect">
            <a:avLst/>
          </a:prstGeom>
        </p:spPr>
        <p:txBody>
          <a:bodyPr vert="horz" wrap="square" lIns="0" tIns="13335" rIns="0" bIns="0" rtlCol="0">
            <a:spAutoFit/>
          </a:bodyPr>
          <a:lstStyle/>
          <a:p>
            <a:pPr marL="12700">
              <a:lnSpc>
                <a:spcPct val="100000"/>
              </a:lnSpc>
              <a:spcBef>
                <a:spcPts val="105"/>
              </a:spcBef>
            </a:pPr>
            <a:r>
              <a:rPr sz="2000" spc="-30" dirty="0">
                <a:solidFill>
                  <a:srgbClr val="3333CC"/>
                </a:solidFill>
                <a:latin typeface="Times New Roman"/>
                <a:cs typeface="Times New Roman"/>
              </a:rPr>
              <a:t>FY-3A/TOU </a:t>
            </a:r>
            <a:r>
              <a:rPr sz="2000" dirty="0">
                <a:solidFill>
                  <a:srgbClr val="3333CC"/>
                </a:solidFill>
                <a:latin typeface="Times New Roman"/>
                <a:cs typeface="Times New Roman"/>
              </a:rPr>
              <a:t>vs NPP/OMPS L1B</a:t>
            </a:r>
            <a:r>
              <a:rPr sz="2000" spc="-40" dirty="0">
                <a:solidFill>
                  <a:srgbClr val="3333CC"/>
                </a:solidFill>
                <a:latin typeface="Times New Roman"/>
                <a:cs typeface="Times New Roman"/>
              </a:rPr>
              <a:t> </a:t>
            </a:r>
            <a:r>
              <a:rPr sz="2000" dirty="0">
                <a:solidFill>
                  <a:srgbClr val="3333CC"/>
                </a:solidFill>
                <a:latin typeface="Times New Roman"/>
                <a:cs typeface="Times New Roman"/>
              </a:rPr>
              <a:t>(2013.10.1-13</a:t>
            </a:r>
            <a:r>
              <a:rPr sz="2000" dirty="0">
                <a:solidFill>
                  <a:srgbClr val="3333CC"/>
                </a:solidFill>
                <a:latin typeface="Arial Unicode MS"/>
                <a:cs typeface="Arial Unicode MS"/>
              </a:rPr>
              <a:t>）</a:t>
            </a:r>
            <a:endParaRPr sz="2000">
              <a:latin typeface="Arial Unicode MS"/>
              <a:cs typeface="Arial Unicode MS"/>
            </a:endParaRPr>
          </a:p>
        </p:txBody>
      </p:sp>
      <p:sp>
        <p:nvSpPr>
          <p:cNvPr id="3" name="object 3"/>
          <p:cNvSpPr/>
          <p:nvPr/>
        </p:nvSpPr>
        <p:spPr>
          <a:xfrm>
            <a:off x="673608" y="1498091"/>
            <a:ext cx="0" cy="1801495"/>
          </a:xfrm>
          <a:custGeom>
            <a:avLst/>
            <a:gdLst/>
            <a:ahLst/>
            <a:cxnLst/>
            <a:rect l="l" t="t" r="r" b="b"/>
            <a:pathLst>
              <a:path h="1801495">
                <a:moveTo>
                  <a:pt x="0" y="1801368"/>
                </a:moveTo>
                <a:lnTo>
                  <a:pt x="0" y="0"/>
                </a:lnTo>
              </a:path>
            </a:pathLst>
          </a:custGeom>
          <a:ln w="9144">
            <a:solidFill>
              <a:srgbClr val="858585"/>
            </a:solidFill>
          </a:ln>
        </p:spPr>
        <p:txBody>
          <a:bodyPr wrap="square" lIns="0" tIns="0" rIns="0" bIns="0" rtlCol="0"/>
          <a:lstStyle/>
          <a:p>
            <a:endParaRPr/>
          </a:p>
        </p:txBody>
      </p:sp>
      <p:sp>
        <p:nvSpPr>
          <p:cNvPr id="4" name="object 4"/>
          <p:cNvSpPr/>
          <p:nvPr/>
        </p:nvSpPr>
        <p:spPr>
          <a:xfrm>
            <a:off x="635508" y="3299459"/>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5" name="object 5"/>
          <p:cNvSpPr/>
          <p:nvPr/>
        </p:nvSpPr>
        <p:spPr>
          <a:xfrm>
            <a:off x="635508" y="3073907"/>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6" name="object 6"/>
          <p:cNvSpPr/>
          <p:nvPr/>
        </p:nvSpPr>
        <p:spPr>
          <a:xfrm>
            <a:off x="635508" y="2848355"/>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7" name="object 7"/>
          <p:cNvSpPr/>
          <p:nvPr/>
        </p:nvSpPr>
        <p:spPr>
          <a:xfrm>
            <a:off x="635508" y="2624327"/>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8" name="object 8"/>
          <p:cNvSpPr/>
          <p:nvPr/>
        </p:nvSpPr>
        <p:spPr>
          <a:xfrm>
            <a:off x="635508" y="2398776"/>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9" name="object 9"/>
          <p:cNvSpPr/>
          <p:nvPr/>
        </p:nvSpPr>
        <p:spPr>
          <a:xfrm>
            <a:off x="635508" y="2173223"/>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10" name="object 10"/>
          <p:cNvSpPr/>
          <p:nvPr/>
        </p:nvSpPr>
        <p:spPr>
          <a:xfrm>
            <a:off x="635508" y="1947672"/>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11" name="object 11"/>
          <p:cNvSpPr/>
          <p:nvPr/>
        </p:nvSpPr>
        <p:spPr>
          <a:xfrm>
            <a:off x="635508" y="1722120"/>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12" name="object 12"/>
          <p:cNvSpPr/>
          <p:nvPr/>
        </p:nvSpPr>
        <p:spPr>
          <a:xfrm>
            <a:off x="635508" y="1498091"/>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13" name="object 13"/>
          <p:cNvSpPr/>
          <p:nvPr/>
        </p:nvSpPr>
        <p:spPr>
          <a:xfrm>
            <a:off x="673608" y="3299459"/>
            <a:ext cx="2209800" cy="0"/>
          </a:xfrm>
          <a:custGeom>
            <a:avLst/>
            <a:gdLst/>
            <a:ahLst/>
            <a:cxnLst/>
            <a:rect l="l" t="t" r="r" b="b"/>
            <a:pathLst>
              <a:path w="2209800">
                <a:moveTo>
                  <a:pt x="0" y="0"/>
                </a:moveTo>
                <a:lnTo>
                  <a:pt x="2209800" y="0"/>
                </a:lnTo>
              </a:path>
            </a:pathLst>
          </a:custGeom>
          <a:ln w="9144">
            <a:solidFill>
              <a:srgbClr val="858585"/>
            </a:solidFill>
          </a:ln>
        </p:spPr>
        <p:txBody>
          <a:bodyPr wrap="square" lIns="0" tIns="0" rIns="0" bIns="0" rtlCol="0"/>
          <a:lstStyle/>
          <a:p>
            <a:endParaRPr/>
          </a:p>
        </p:txBody>
      </p:sp>
      <p:sp>
        <p:nvSpPr>
          <p:cNvPr id="14" name="object 14"/>
          <p:cNvSpPr/>
          <p:nvPr/>
        </p:nvSpPr>
        <p:spPr>
          <a:xfrm>
            <a:off x="673608" y="3299459"/>
            <a:ext cx="0" cy="38100"/>
          </a:xfrm>
          <a:custGeom>
            <a:avLst/>
            <a:gdLst/>
            <a:ahLst/>
            <a:cxnLst/>
            <a:rect l="l" t="t" r="r" b="b"/>
            <a:pathLst>
              <a:path h="38100">
                <a:moveTo>
                  <a:pt x="0" y="0"/>
                </a:moveTo>
                <a:lnTo>
                  <a:pt x="0" y="38100"/>
                </a:lnTo>
              </a:path>
            </a:pathLst>
          </a:custGeom>
          <a:ln w="9144">
            <a:solidFill>
              <a:srgbClr val="858585"/>
            </a:solidFill>
          </a:ln>
        </p:spPr>
        <p:txBody>
          <a:bodyPr wrap="square" lIns="0" tIns="0" rIns="0" bIns="0" rtlCol="0"/>
          <a:lstStyle/>
          <a:p>
            <a:endParaRPr/>
          </a:p>
        </p:txBody>
      </p:sp>
      <p:sp>
        <p:nvSpPr>
          <p:cNvPr id="15" name="object 15"/>
          <p:cNvSpPr/>
          <p:nvPr/>
        </p:nvSpPr>
        <p:spPr>
          <a:xfrm>
            <a:off x="1225296" y="3299459"/>
            <a:ext cx="0" cy="38100"/>
          </a:xfrm>
          <a:custGeom>
            <a:avLst/>
            <a:gdLst/>
            <a:ahLst/>
            <a:cxnLst/>
            <a:rect l="l" t="t" r="r" b="b"/>
            <a:pathLst>
              <a:path h="38100">
                <a:moveTo>
                  <a:pt x="0" y="0"/>
                </a:moveTo>
                <a:lnTo>
                  <a:pt x="0" y="38100"/>
                </a:lnTo>
              </a:path>
            </a:pathLst>
          </a:custGeom>
          <a:ln w="9144">
            <a:solidFill>
              <a:srgbClr val="858585"/>
            </a:solidFill>
          </a:ln>
        </p:spPr>
        <p:txBody>
          <a:bodyPr wrap="square" lIns="0" tIns="0" rIns="0" bIns="0" rtlCol="0"/>
          <a:lstStyle/>
          <a:p>
            <a:endParaRPr/>
          </a:p>
        </p:txBody>
      </p:sp>
      <p:sp>
        <p:nvSpPr>
          <p:cNvPr id="16" name="object 16"/>
          <p:cNvSpPr/>
          <p:nvPr/>
        </p:nvSpPr>
        <p:spPr>
          <a:xfrm>
            <a:off x="1778507" y="3299459"/>
            <a:ext cx="0" cy="38100"/>
          </a:xfrm>
          <a:custGeom>
            <a:avLst/>
            <a:gdLst/>
            <a:ahLst/>
            <a:cxnLst/>
            <a:rect l="l" t="t" r="r" b="b"/>
            <a:pathLst>
              <a:path h="38100">
                <a:moveTo>
                  <a:pt x="0" y="0"/>
                </a:moveTo>
                <a:lnTo>
                  <a:pt x="0" y="38100"/>
                </a:lnTo>
              </a:path>
            </a:pathLst>
          </a:custGeom>
          <a:ln w="9144">
            <a:solidFill>
              <a:srgbClr val="858585"/>
            </a:solidFill>
          </a:ln>
        </p:spPr>
        <p:txBody>
          <a:bodyPr wrap="square" lIns="0" tIns="0" rIns="0" bIns="0" rtlCol="0"/>
          <a:lstStyle/>
          <a:p>
            <a:endParaRPr/>
          </a:p>
        </p:txBody>
      </p:sp>
      <p:sp>
        <p:nvSpPr>
          <p:cNvPr id="17" name="object 17"/>
          <p:cNvSpPr/>
          <p:nvPr/>
        </p:nvSpPr>
        <p:spPr>
          <a:xfrm>
            <a:off x="2330195" y="3299459"/>
            <a:ext cx="0" cy="38100"/>
          </a:xfrm>
          <a:custGeom>
            <a:avLst/>
            <a:gdLst/>
            <a:ahLst/>
            <a:cxnLst/>
            <a:rect l="l" t="t" r="r" b="b"/>
            <a:pathLst>
              <a:path h="38100">
                <a:moveTo>
                  <a:pt x="0" y="0"/>
                </a:moveTo>
                <a:lnTo>
                  <a:pt x="0" y="38100"/>
                </a:lnTo>
              </a:path>
            </a:pathLst>
          </a:custGeom>
          <a:ln w="9144">
            <a:solidFill>
              <a:srgbClr val="858585"/>
            </a:solidFill>
          </a:ln>
        </p:spPr>
        <p:txBody>
          <a:bodyPr wrap="square" lIns="0" tIns="0" rIns="0" bIns="0" rtlCol="0"/>
          <a:lstStyle/>
          <a:p>
            <a:endParaRPr/>
          </a:p>
        </p:txBody>
      </p:sp>
      <p:sp>
        <p:nvSpPr>
          <p:cNvPr id="18" name="object 18"/>
          <p:cNvSpPr/>
          <p:nvPr/>
        </p:nvSpPr>
        <p:spPr>
          <a:xfrm>
            <a:off x="2883407" y="3299459"/>
            <a:ext cx="0" cy="38100"/>
          </a:xfrm>
          <a:custGeom>
            <a:avLst/>
            <a:gdLst/>
            <a:ahLst/>
            <a:cxnLst/>
            <a:rect l="l" t="t" r="r" b="b"/>
            <a:pathLst>
              <a:path h="38100">
                <a:moveTo>
                  <a:pt x="0" y="0"/>
                </a:moveTo>
                <a:lnTo>
                  <a:pt x="0" y="38100"/>
                </a:lnTo>
              </a:path>
            </a:pathLst>
          </a:custGeom>
          <a:ln w="9144">
            <a:solidFill>
              <a:srgbClr val="858585"/>
            </a:solidFill>
          </a:ln>
        </p:spPr>
        <p:txBody>
          <a:bodyPr wrap="square" lIns="0" tIns="0" rIns="0" bIns="0" rtlCol="0"/>
          <a:lstStyle/>
          <a:p>
            <a:endParaRPr/>
          </a:p>
        </p:txBody>
      </p:sp>
      <p:sp>
        <p:nvSpPr>
          <p:cNvPr id="19" name="object 19"/>
          <p:cNvSpPr/>
          <p:nvPr/>
        </p:nvSpPr>
        <p:spPr>
          <a:xfrm>
            <a:off x="892302" y="1690116"/>
            <a:ext cx="1522475" cy="1380871"/>
          </a:xfrm>
          <a:prstGeom prst="rect">
            <a:avLst/>
          </a:prstGeom>
          <a:blipFill>
            <a:blip r:embed="rId2" cstate="print"/>
            <a:stretch>
              <a:fillRect/>
            </a:stretch>
          </a:blipFill>
        </p:spPr>
        <p:txBody>
          <a:bodyPr wrap="square" lIns="0" tIns="0" rIns="0" bIns="0" rtlCol="0"/>
          <a:lstStyle/>
          <a:p>
            <a:endParaRPr/>
          </a:p>
        </p:txBody>
      </p:sp>
      <p:sp>
        <p:nvSpPr>
          <p:cNvPr id="20" name="object 20"/>
          <p:cNvSpPr txBox="1"/>
          <p:nvPr/>
        </p:nvSpPr>
        <p:spPr>
          <a:xfrm>
            <a:off x="1165656" y="1572260"/>
            <a:ext cx="1122045" cy="323850"/>
          </a:xfrm>
          <a:prstGeom prst="rect">
            <a:avLst/>
          </a:prstGeom>
        </p:spPr>
        <p:txBody>
          <a:bodyPr vert="horz" wrap="square" lIns="0" tIns="22225" rIns="0" bIns="0" rtlCol="0">
            <a:spAutoFit/>
          </a:bodyPr>
          <a:lstStyle/>
          <a:p>
            <a:pPr marL="257810" marR="5080" indent="-245745">
              <a:lnSpc>
                <a:spcPts val="1150"/>
              </a:lnSpc>
              <a:spcBef>
                <a:spcPts val="175"/>
              </a:spcBef>
            </a:pPr>
            <a:r>
              <a:rPr sz="1000" spc="-5" dirty="0">
                <a:latin typeface="Times New Roman"/>
                <a:cs typeface="Times New Roman"/>
              </a:rPr>
              <a:t>y = 1.1216x + 0.0075  R²=</a:t>
            </a:r>
            <a:r>
              <a:rPr sz="1000" spc="-10" dirty="0">
                <a:latin typeface="Times New Roman"/>
                <a:cs typeface="Times New Roman"/>
              </a:rPr>
              <a:t> </a:t>
            </a:r>
            <a:r>
              <a:rPr sz="1000" spc="-5" dirty="0">
                <a:latin typeface="Times New Roman"/>
                <a:cs typeface="Times New Roman"/>
              </a:rPr>
              <a:t>0.9711</a:t>
            </a:r>
            <a:endParaRPr sz="1000">
              <a:latin typeface="Times New Roman"/>
              <a:cs typeface="Times New Roman"/>
            </a:endParaRPr>
          </a:p>
        </p:txBody>
      </p:sp>
      <p:sp>
        <p:nvSpPr>
          <p:cNvPr id="21" name="object 21"/>
          <p:cNvSpPr txBox="1"/>
          <p:nvPr/>
        </p:nvSpPr>
        <p:spPr>
          <a:xfrm>
            <a:off x="330200" y="1323746"/>
            <a:ext cx="248285" cy="2052955"/>
          </a:xfrm>
          <a:prstGeom prst="rect">
            <a:avLst/>
          </a:prstGeom>
        </p:spPr>
        <p:txBody>
          <a:bodyPr vert="horz" wrap="square" lIns="0" tIns="85725" rIns="0" bIns="0" rtlCol="0">
            <a:spAutoFit/>
          </a:bodyPr>
          <a:lstStyle/>
          <a:p>
            <a:pPr marL="63500" algn="ctr">
              <a:lnSpc>
                <a:spcPct val="100000"/>
              </a:lnSpc>
              <a:spcBef>
                <a:spcPts val="675"/>
              </a:spcBef>
            </a:pPr>
            <a:r>
              <a:rPr sz="1000" spc="-5" dirty="0">
                <a:latin typeface="Times New Roman"/>
                <a:cs typeface="Times New Roman"/>
              </a:rPr>
              <a:t>0.4</a:t>
            </a:r>
            <a:endParaRPr sz="1000">
              <a:latin typeface="Times New Roman"/>
              <a:cs typeface="Times New Roman"/>
            </a:endParaRPr>
          </a:p>
          <a:p>
            <a:pPr algn="ctr">
              <a:lnSpc>
                <a:spcPct val="100000"/>
              </a:lnSpc>
              <a:spcBef>
                <a:spcPts val="570"/>
              </a:spcBef>
            </a:pPr>
            <a:r>
              <a:rPr sz="1000" spc="-5" dirty="0">
                <a:latin typeface="Times New Roman"/>
                <a:cs typeface="Times New Roman"/>
              </a:rPr>
              <a:t>0.</a:t>
            </a:r>
            <a:r>
              <a:rPr sz="1000" spc="-15" dirty="0">
                <a:latin typeface="Times New Roman"/>
                <a:cs typeface="Times New Roman"/>
              </a:rPr>
              <a:t>3</a:t>
            </a:r>
            <a:r>
              <a:rPr sz="1000" spc="-5" dirty="0">
                <a:latin typeface="Times New Roman"/>
                <a:cs typeface="Times New Roman"/>
              </a:rPr>
              <a:t>5</a:t>
            </a:r>
            <a:endParaRPr sz="1000">
              <a:latin typeface="Times New Roman"/>
              <a:cs typeface="Times New Roman"/>
            </a:endParaRPr>
          </a:p>
          <a:p>
            <a:pPr marL="63500" algn="ctr">
              <a:lnSpc>
                <a:spcPct val="100000"/>
              </a:lnSpc>
              <a:spcBef>
                <a:spcPts val="575"/>
              </a:spcBef>
            </a:pPr>
            <a:r>
              <a:rPr sz="1000" spc="-5" dirty="0">
                <a:latin typeface="Times New Roman"/>
                <a:cs typeface="Times New Roman"/>
              </a:rPr>
              <a:t>0.3</a:t>
            </a:r>
            <a:endParaRPr sz="1000">
              <a:latin typeface="Times New Roman"/>
              <a:cs typeface="Times New Roman"/>
            </a:endParaRPr>
          </a:p>
          <a:p>
            <a:pPr algn="ctr">
              <a:lnSpc>
                <a:spcPct val="100000"/>
              </a:lnSpc>
              <a:spcBef>
                <a:spcPts val="575"/>
              </a:spcBef>
            </a:pPr>
            <a:r>
              <a:rPr sz="1000" spc="-5" dirty="0">
                <a:latin typeface="Times New Roman"/>
                <a:cs typeface="Times New Roman"/>
              </a:rPr>
              <a:t>0.</a:t>
            </a:r>
            <a:r>
              <a:rPr sz="1000" spc="-15" dirty="0">
                <a:latin typeface="Times New Roman"/>
                <a:cs typeface="Times New Roman"/>
              </a:rPr>
              <a:t>2</a:t>
            </a:r>
            <a:r>
              <a:rPr sz="1000" spc="-5" dirty="0">
                <a:latin typeface="Times New Roman"/>
                <a:cs typeface="Times New Roman"/>
              </a:rPr>
              <a:t>5</a:t>
            </a:r>
            <a:endParaRPr sz="1000">
              <a:latin typeface="Times New Roman"/>
              <a:cs typeface="Times New Roman"/>
            </a:endParaRPr>
          </a:p>
          <a:p>
            <a:pPr marL="63500" algn="ctr">
              <a:lnSpc>
                <a:spcPct val="100000"/>
              </a:lnSpc>
              <a:spcBef>
                <a:spcPts val="575"/>
              </a:spcBef>
            </a:pPr>
            <a:r>
              <a:rPr sz="1000" spc="-5" dirty="0">
                <a:latin typeface="Times New Roman"/>
                <a:cs typeface="Times New Roman"/>
              </a:rPr>
              <a:t>0.2</a:t>
            </a:r>
            <a:endParaRPr sz="1000">
              <a:latin typeface="Times New Roman"/>
              <a:cs typeface="Times New Roman"/>
            </a:endParaRPr>
          </a:p>
          <a:p>
            <a:pPr algn="ctr">
              <a:lnSpc>
                <a:spcPct val="100000"/>
              </a:lnSpc>
              <a:spcBef>
                <a:spcPts val="570"/>
              </a:spcBef>
            </a:pPr>
            <a:r>
              <a:rPr sz="1000" spc="-5" dirty="0">
                <a:latin typeface="Times New Roman"/>
                <a:cs typeface="Times New Roman"/>
              </a:rPr>
              <a:t>0.</a:t>
            </a:r>
            <a:r>
              <a:rPr sz="1000" spc="-15" dirty="0">
                <a:latin typeface="Times New Roman"/>
                <a:cs typeface="Times New Roman"/>
              </a:rPr>
              <a:t>1</a:t>
            </a:r>
            <a:r>
              <a:rPr sz="1000" spc="-5" dirty="0">
                <a:latin typeface="Times New Roman"/>
                <a:cs typeface="Times New Roman"/>
              </a:rPr>
              <a:t>5</a:t>
            </a:r>
            <a:endParaRPr sz="1000">
              <a:latin typeface="Times New Roman"/>
              <a:cs typeface="Times New Roman"/>
            </a:endParaRPr>
          </a:p>
          <a:p>
            <a:pPr marL="63500" algn="ctr">
              <a:lnSpc>
                <a:spcPct val="100000"/>
              </a:lnSpc>
              <a:spcBef>
                <a:spcPts val="575"/>
              </a:spcBef>
            </a:pPr>
            <a:r>
              <a:rPr sz="1000" spc="-5" dirty="0">
                <a:latin typeface="Times New Roman"/>
                <a:cs typeface="Times New Roman"/>
              </a:rPr>
              <a:t>0.1</a:t>
            </a:r>
            <a:endParaRPr sz="1000">
              <a:latin typeface="Times New Roman"/>
              <a:cs typeface="Times New Roman"/>
            </a:endParaRPr>
          </a:p>
          <a:p>
            <a:pPr algn="ctr">
              <a:lnSpc>
                <a:spcPct val="100000"/>
              </a:lnSpc>
              <a:spcBef>
                <a:spcPts val="575"/>
              </a:spcBef>
            </a:pPr>
            <a:r>
              <a:rPr sz="1000" spc="-5" dirty="0">
                <a:latin typeface="Times New Roman"/>
                <a:cs typeface="Times New Roman"/>
              </a:rPr>
              <a:t>0.</a:t>
            </a:r>
            <a:r>
              <a:rPr sz="1000" spc="-15" dirty="0">
                <a:latin typeface="Times New Roman"/>
                <a:cs typeface="Times New Roman"/>
              </a:rPr>
              <a:t>0</a:t>
            </a:r>
            <a:r>
              <a:rPr sz="1000" spc="-5" dirty="0">
                <a:latin typeface="Times New Roman"/>
                <a:cs typeface="Times New Roman"/>
              </a:rPr>
              <a:t>5</a:t>
            </a:r>
            <a:endParaRPr sz="1000">
              <a:latin typeface="Times New Roman"/>
              <a:cs typeface="Times New Roman"/>
            </a:endParaRPr>
          </a:p>
          <a:p>
            <a:pPr marR="5715" algn="r">
              <a:lnSpc>
                <a:spcPct val="100000"/>
              </a:lnSpc>
              <a:spcBef>
                <a:spcPts val="570"/>
              </a:spcBef>
            </a:pPr>
            <a:r>
              <a:rPr sz="1000" spc="-5" dirty="0">
                <a:latin typeface="Times New Roman"/>
                <a:cs typeface="Times New Roman"/>
              </a:rPr>
              <a:t>0</a:t>
            </a:r>
            <a:endParaRPr sz="1000">
              <a:latin typeface="Times New Roman"/>
              <a:cs typeface="Times New Roman"/>
            </a:endParaRPr>
          </a:p>
        </p:txBody>
      </p:sp>
      <p:sp>
        <p:nvSpPr>
          <p:cNvPr id="22" name="object 22"/>
          <p:cNvSpPr txBox="1"/>
          <p:nvPr/>
        </p:nvSpPr>
        <p:spPr>
          <a:xfrm>
            <a:off x="628904" y="3348609"/>
            <a:ext cx="88900"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0</a:t>
            </a:r>
            <a:endParaRPr sz="1000">
              <a:latin typeface="Times New Roman"/>
              <a:cs typeface="Times New Roman"/>
            </a:endParaRPr>
          </a:p>
        </p:txBody>
      </p:sp>
      <p:sp>
        <p:nvSpPr>
          <p:cNvPr id="23" name="object 23"/>
          <p:cNvSpPr txBox="1"/>
          <p:nvPr/>
        </p:nvSpPr>
        <p:spPr>
          <a:xfrm>
            <a:off x="2792095" y="3348609"/>
            <a:ext cx="184785"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0.4</a:t>
            </a:r>
            <a:endParaRPr sz="1000">
              <a:latin typeface="Times New Roman"/>
              <a:cs typeface="Times New Roman"/>
            </a:endParaRPr>
          </a:p>
        </p:txBody>
      </p:sp>
      <p:sp>
        <p:nvSpPr>
          <p:cNvPr id="24" name="object 24"/>
          <p:cNvSpPr txBox="1"/>
          <p:nvPr/>
        </p:nvSpPr>
        <p:spPr>
          <a:xfrm>
            <a:off x="150821" y="1752388"/>
            <a:ext cx="167005" cy="1293495"/>
          </a:xfrm>
          <a:prstGeom prst="rect">
            <a:avLst/>
          </a:prstGeom>
        </p:spPr>
        <p:txBody>
          <a:bodyPr vert="vert270" wrap="square" lIns="0" tIns="0" rIns="0" bIns="0" rtlCol="0">
            <a:spAutoFit/>
          </a:bodyPr>
          <a:lstStyle/>
          <a:p>
            <a:pPr marL="12700">
              <a:lnSpc>
                <a:spcPts val="1200"/>
              </a:lnSpc>
            </a:pPr>
            <a:r>
              <a:rPr sz="1000" b="1" spc="-5" dirty="0">
                <a:latin typeface="Times New Roman"/>
                <a:cs typeface="Times New Roman"/>
              </a:rPr>
              <a:t>OMPS</a:t>
            </a:r>
            <a:r>
              <a:rPr sz="1000" b="1" spc="-20" dirty="0">
                <a:latin typeface="Times New Roman"/>
                <a:cs typeface="Times New Roman"/>
              </a:rPr>
              <a:t> </a:t>
            </a:r>
            <a:r>
              <a:rPr sz="1000" b="1" spc="-10" dirty="0">
                <a:latin typeface="Times New Roman"/>
                <a:cs typeface="Times New Roman"/>
              </a:rPr>
              <a:t>(μW/cm</a:t>
            </a:r>
            <a:r>
              <a:rPr sz="975" b="1" spc="-15" baseline="25641" dirty="0">
                <a:latin typeface="Times New Roman"/>
                <a:cs typeface="Times New Roman"/>
              </a:rPr>
              <a:t>2</a:t>
            </a:r>
            <a:r>
              <a:rPr sz="1000" b="1" spc="-10" dirty="0">
                <a:latin typeface="Times New Roman"/>
                <a:cs typeface="Times New Roman"/>
              </a:rPr>
              <a:t>/nm/sr)</a:t>
            </a:r>
            <a:endParaRPr sz="1000">
              <a:latin typeface="Times New Roman"/>
              <a:cs typeface="Times New Roman"/>
            </a:endParaRPr>
          </a:p>
        </p:txBody>
      </p:sp>
      <p:sp>
        <p:nvSpPr>
          <p:cNvPr id="25" name="object 25"/>
          <p:cNvSpPr txBox="1"/>
          <p:nvPr/>
        </p:nvSpPr>
        <p:spPr>
          <a:xfrm>
            <a:off x="1133957" y="3315614"/>
            <a:ext cx="1289685" cy="394970"/>
          </a:xfrm>
          <a:prstGeom prst="rect">
            <a:avLst/>
          </a:prstGeom>
        </p:spPr>
        <p:txBody>
          <a:bodyPr vert="horz" wrap="square" lIns="0" tIns="45085" rIns="0" bIns="0" rtlCol="0">
            <a:spAutoFit/>
          </a:bodyPr>
          <a:lstStyle/>
          <a:p>
            <a:pPr marL="12700">
              <a:lnSpc>
                <a:spcPct val="100000"/>
              </a:lnSpc>
              <a:spcBef>
                <a:spcPts val="355"/>
              </a:spcBef>
              <a:tabLst>
                <a:tab pos="565150" algn="l"/>
                <a:tab pos="1117600" algn="l"/>
              </a:tabLst>
            </a:pPr>
            <a:r>
              <a:rPr sz="1000" spc="-5" dirty="0">
                <a:latin typeface="Times New Roman"/>
                <a:cs typeface="Times New Roman"/>
              </a:rPr>
              <a:t>0.1	0.2	0.3</a:t>
            </a:r>
            <a:endParaRPr sz="1000">
              <a:latin typeface="Times New Roman"/>
              <a:cs typeface="Times New Roman"/>
            </a:endParaRPr>
          </a:p>
          <a:p>
            <a:pPr marL="55880">
              <a:lnSpc>
                <a:spcPct val="100000"/>
              </a:lnSpc>
              <a:spcBef>
                <a:spcPts val="254"/>
              </a:spcBef>
            </a:pPr>
            <a:r>
              <a:rPr sz="1000" b="1" spc="-5" dirty="0">
                <a:latin typeface="Times New Roman"/>
                <a:cs typeface="Times New Roman"/>
              </a:rPr>
              <a:t>TOU </a:t>
            </a:r>
            <a:r>
              <a:rPr sz="1000" b="1" spc="-10" dirty="0">
                <a:latin typeface="Times New Roman"/>
                <a:cs typeface="Times New Roman"/>
              </a:rPr>
              <a:t>(μW/cm</a:t>
            </a:r>
            <a:r>
              <a:rPr sz="975" b="1" spc="-15" baseline="25641" dirty="0">
                <a:latin typeface="Times New Roman"/>
                <a:cs typeface="Times New Roman"/>
              </a:rPr>
              <a:t>2</a:t>
            </a:r>
            <a:r>
              <a:rPr sz="1000" b="1" spc="-10" dirty="0">
                <a:latin typeface="Times New Roman"/>
                <a:cs typeface="Times New Roman"/>
              </a:rPr>
              <a:t>/nm/sr)</a:t>
            </a:r>
            <a:endParaRPr sz="1000">
              <a:latin typeface="Times New Roman"/>
              <a:cs typeface="Times New Roman"/>
            </a:endParaRPr>
          </a:p>
        </p:txBody>
      </p:sp>
      <p:sp>
        <p:nvSpPr>
          <p:cNvPr id="26" name="object 26"/>
          <p:cNvSpPr txBox="1"/>
          <p:nvPr/>
        </p:nvSpPr>
        <p:spPr>
          <a:xfrm>
            <a:off x="2079498" y="2600960"/>
            <a:ext cx="464184" cy="193675"/>
          </a:xfrm>
          <a:prstGeom prst="rect">
            <a:avLst/>
          </a:prstGeom>
        </p:spPr>
        <p:txBody>
          <a:bodyPr vert="horz" wrap="square" lIns="0" tIns="13335" rIns="0" bIns="0" rtlCol="0">
            <a:spAutoFit/>
          </a:bodyPr>
          <a:lstStyle/>
          <a:p>
            <a:pPr marL="12700">
              <a:lnSpc>
                <a:spcPct val="100000"/>
              </a:lnSpc>
              <a:spcBef>
                <a:spcPts val="105"/>
              </a:spcBef>
            </a:pPr>
            <a:r>
              <a:rPr sz="1100" b="1" dirty="0">
                <a:latin typeface="Times New Roman"/>
                <a:cs typeface="Times New Roman"/>
              </a:rPr>
              <a:t>308</a:t>
            </a:r>
            <a:r>
              <a:rPr sz="1100" b="1" spc="-80" dirty="0">
                <a:latin typeface="Times New Roman"/>
                <a:cs typeface="Times New Roman"/>
              </a:rPr>
              <a:t> </a:t>
            </a:r>
            <a:r>
              <a:rPr sz="1100" b="1" dirty="0">
                <a:latin typeface="Times New Roman"/>
                <a:cs typeface="Times New Roman"/>
              </a:rPr>
              <a:t>nm</a:t>
            </a:r>
            <a:endParaRPr sz="1100">
              <a:latin typeface="Times New Roman"/>
              <a:cs typeface="Times New Roman"/>
            </a:endParaRPr>
          </a:p>
        </p:txBody>
      </p:sp>
      <p:sp>
        <p:nvSpPr>
          <p:cNvPr id="27" name="object 27"/>
          <p:cNvSpPr/>
          <p:nvPr/>
        </p:nvSpPr>
        <p:spPr>
          <a:xfrm>
            <a:off x="3467100" y="1426463"/>
            <a:ext cx="0" cy="1888489"/>
          </a:xfrm>
          <a:custGeom>
            <a:avLst/>
            <a:gdLst/>
            <a:ahLst/>
            <a:cxnLst/>
            <a:rect l="l" t="t" r="r" b="b"/>
            <a:pathLst>
              <a:path h="1888489">
                <a:moveTo>
                  <a:pt x="0" y="1888236"/>
                </a:moveTo>
                <a:lnTo>
                  <a:pt x="0" y="0"/>
                </a:lnTo>
              </a:path>
            </a:pathLst>
          </a:custGeom>
          <a:ln w="9144">
            <a:solidFill>
              <a:srgbClr val="858585"/>
            </a:solidFill>
          </a:ln>
        </p:spPr>
        <p:txBody>
          <a:bodyPr wrap="square" lIns="0" tIns="0" rIns="0" bIns="0" rtlCol="0"/>
          <a:lstStyle/>
          <a:p>
            <a:endParaRPr/>
          </a:p>
        </p:txBody>
      </p:sp>
      <p:sp>
        <p:nvSpPr>
          <p:cNvPr id="28" name="object 28"/>
          <p:cNvSpPr/>
          <p:nvPr/>
        </p:nvSpPr>
        <p:spPr>
          <a:xfrm>
            <a:off x="3429000" y="3314700"/>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29" name="object 29"/>
          <p:cNvSpPr/>
          <p:nvPr/>
        </p:nvSpPr>
        <p:spPr>
          <a:xfrm>
            <a:off x="3429000" y="3000755"/>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30" name="object 30"/>
          <p:cNvSpPr/>
          <p:nvPr/>
        </p:nvSpPr>
        <p:spPr>
          <a:xfrm>
            <a:off x="3429000" y="2685288"/>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31" name="object 31"/>
          <p:cNvSpPr/>
          <p:nvPr/>
        </p:nvSpPr>
        <p:spPr>
          <a:xfrm>
            <a:off x="3429000" y="2369820"/>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32" name="object 32"/>
          <p:cNvSpPr/>
          <p:nvPr/>
        </p:nvSpPr>
        <p:spPr>
          <a:xfrm>
            <a:off x="3429000" y="2055876"/>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33" name="object 33"/>
          <p:cNvSpPr/>
          <p:nvPr/>
        </p:nvSpPr>
        <p:spPr>
          <a:xfrm>
            <a:off x="3429000" y="1740407"/>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34" name="object 34"/>
          <p:cNvSpPr/>
          <p:nvPr/>
        </p:nvSpPr>
        <p:spPr>
          <a:xfrm>
            <a:off x="3429000" y="1426463"/>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35" name="object 35"/>
          <p:cNvSpPr/>
          <p:nvPr/>
        </p:nvSpPr>
        <p:spPr>
          <a:xfrm>
            <a:off x="3467100" y="3314700"/>
            <a:ext cx="2458720" cy="0"/>
          </a:xfrm>
          <a:custGeom>
            <a:avLst/>
            <a:gdLst/>
            <a:ahLst/>
            <a:cxnLst/>
            <a:rect l="l" t="t" r="r" b="b"/>
            <a:pathLst>
              <a:path w="2458720">
                <a:moveTo>
                  <a:pt x="0" y="0"/>
                </a:moveTo>
                <a:lnTo>
                  <a:pt x="2458212" y="0"/>
                </a:lnTo>
              </a:path>
            </a:pathLst>
          </a:custGeom>
          <a:ln w="9144">
            <a:solidFill>
              <a:srgbClr val="858585"/>
            </a:solidFill>
          </a:ln>
        </p:spPr>
        <p:txBody>
          <a:bodyPr wrap="square" lIns="0" tIns="0" rIns="0" bIns="0" rtlCol="0"/>
          <a:lstStyle/>
          <a:p>
            <a:endParaRPr/>
          </a:p>
        </p:txBody>
      </p:sp>
      <p:sp>
        <p:nvSpPr>
          <p:cNvPr id="36" name="object 36"/>
          <p:cNvSpPr/>
          <p:nvPr/>
        </p:nvSpPr>
        <p:spPr>
          <a:xfrm>
            <a:off x="3467100" y="3314700"/>
            <a:ext cx="0" cy="38100"/>
          </a:xfrm>
          <a:custGeom>
            <a:avLst/>
            <a:gdLst/>
            <a:ahLst/>
            <a:cxnLst/>
            <a:rect l="l" t="t" r="r" b="b"/>
            <a:pathLst>
              <a:path h="38100">
                <a:moveTo>
                  <a:pt x="0" y="0"/>
                </a:moveTo>
                <a:lnTo>
                  <a:pt x="0" y="38100"/>
                </a:lnTo>
              </a:path>
            </a:pathLst>
          </a:custGeom>
          <a:ln w="9144">
            <a:solidFill>
              <a:srgbClr val="858585"/>
            </a:solidFill>
          </a:ln>
        </p:spPr>
        <p:txBody>
          <a:bodyPr wrap="square" lIns="0" tIns="0" rIns="0" bIns="0" rtlCol="0"/>
          <a:lstStyle/>
          <a:p>
            <a:endParaRPr/>
          </a:p>
        </p:txBody>
      </p:sp>
      <p:sp>
        <p:nvSpPr>
          <p:cNvPr id="37" name="object 37"/>
          <p:cNvSpPr/>
          <p:nvPr/>
        </p:nvSpPr>
        <p:spPr>
          <a:xfrm>
            <a:off x="4287011" y="3314700"/>
            <a:ext cx="0" cy="38100"/>
          </a:xfrm>
          <a:custGeom>
            <a:avLst/>
            <a:gdLst/>
            <a:ahLst/>
            <a:cxnLst/>
            <a:rect l="l" t="t" r="r" b="b"/>
            <a:pathLst>
              <a:path h="38100">
                <a:moveTo>
                  <a:pt x="0" y="0"/>
                </a:moveTo>
                <a:lnTo>
                  <a:pt x="0" y="38100"/>
                </a:lnTo>
              </a:path>
            </a:pathLst>
          </a:custGeom>
          <a:ln w="9144">
            <a:solidFill>
              <a:srgbClr val="858585"/>
            </a:solidFill>
          </a:ln>
        </p:spPr>
        <p:txBody>
          <a:bodyPr wrap="square" lIns="0" tIns="0" rIns="0" bIns="0" rtlCol="0"/>
          <a:lstStyle/>
          <a:p>
            <a:endParaRPr/>
          </a:p>
        </p:txBody>
      </p:sp>
      <p:sp>
        <p:nvSpPr>
          <p:cNvPr id="38" name="object 38"/>
          <p:cNvSpPr/>
          <p:nvPr/>
        </p:nvSpPr>
        <p:spPr>
          <a:xfrm>
            <a:off x="5106923" y="3314700"/>
            <a:ext cx="0" cy="38100"/>
          </a:xfrm>
          <a:custGeom>
            <a:avLst/>
            <a:gdLst/>
            <a:ahLst/>
            <a:cxnLst/>
            <a:rect l="l" t="t" r="r" b="b"/>
            <a:pathLst>
              <a:path h="38100">
                <a:moveTo>
                  <a:pt x="0" y="0"/>
                </a:moveTo>
                <a:lnTo>
                  <a:pt x="0" y="38100"/>
                </a:lnTo>
              </a:path>
            </a:pathLst>
          </a:custGeom>
          <a:ln w="9144">
            <a:solidFill>
              <a:srgbClr val="858585"/>
            </a:solidFill>
          </a:ln>
        </p:spPr>
        <p:txBody>
          <a:bodyPr wrap="square" lIns="0" tIns="0" rIns="0" bIns="0" rtlCol="0"/>
          <a:lstStyle/>
          <a:p>
            <a:endParaRPr/>
          </a:p>
        </p:txBody>
      </p:sp>
      <p:sp>
        <p:nvSpPr>
          <p:cNvPr id="39" name="object 39"/>
          <p:cNvSpPr/>
          <p:nvPr/>
        </p:nvSpPr>
        <p:spPr>
          <a:xfrm>
            <a:off x="5925311" y="3314700"/>
            <a:ext cx="0" cy="38100"/>
          </a:xfrm>
          <a:custGeom>
            <a:avLst/>
            <a:gdLst/>
            <a:ahLst/>
            <a:cxnLst/>
            <a:rect l="l" t="t" r="r" b="b"/>
            <a:pathLst>
              <a:path h="38100">
                <a:moveTo>
                  <a:pt x="0" y="0"/>
                </a:moveTo>
                <a:lnTo>
                  <a:pt x="0" y="38100"/>
                </a:lnTo>
              </a:path>
            </a:pathLst>
          </a:custGeom>
          <a:ln w="9144">
            <a:solidFill>
              <a:srgbClr val="858585"/>
            </a:solidFill>
          </a:ln>
        </p:spPr>
        <p:txBody>
          <a:bodyPr wrap="square" lIns="0" tIns="0" rIns="0" bIns="0" rtlCol="0"/>
          <a:lstStyle/>
          <a:p>
            <a:endParaRPr/>
          </a:p>
        </p:txBody>
      </p:sp>
      <p:sp>
        <p:nvSpPr>
          <p:cNvPr id="40" name="object 40"/>
          <p:cNvSpPr/>
          <p:nvPr/>
        </p:nvSpPr>
        <p:spPr>
          <a:xfrm>
            <a:off x="3658361" y="1648967"/>
            <a:ext cx="1456943" cy="1460373"/>
          </a:xfrm>
          <a:prstGeom prst="rect">
            <a:avLst/>
          </a:prstGeom>
          <a:blipFill>
            <a:blip r:embed="rId3" cstate="print"/>
            <a:stretch>
              <a:fillRect/>
            </a:stretch>
          </a:blipFill>
        </p:spPr>
        <p:txBody>
          <a:bodyPr wrap="square" lIns="0" tIns="0" rIns="0" bIns="0" rtlCol="0"/>
          <a:lstStyle/>
          <a:p>
            <a:endParaRPr/>
          </a:p>
        </p:txBody>
      </p:sp>
      <p:sp>
        <p:nvSpPr>
          <p:cNvPr id="41" name="object 41"/>
          <p:cNvSpPr txBox="1"/>
          <p:nvPr/>
        </p:nvSpPr>
        <p:spPr>
          <a:xfrm>
            <a:off x="3931665" y="1500886"/>
            <a:ext cx="1057910" cy="323850"/>
          </a:xfrm>
          <a:prstGeom prst="rect">
            <a:avLst/>
          </a:prstGeom>
        </p:spPr>
        <p:txBody>
          <a:bodyPr vert="horz" wrap="square" lIns="0" tIns="22225" rIns="0" bIns="0" rtlCol="0">
            <a:spAutoFit/>
          </a:bodyPr>
          <a:lstStyle/>
          <a:p>
            <a:pPr marL="224154" marR="5080" indent="-212090">
              <a:lnSpc>
                <a:spcPts val="1150"/>
              </a:lnSpc>
              <a:spcBef>
                <a:spcPts val="175"/>
              </a:spcBef>
            </a:pPr>
            <a:r>
              <a:rPr sz="1000" spc="-5" dirty="0">
                <a:latin typeface="Times New Roman"/>
                <a:cs typeface="Times New Roman"/>
              </a:rPr>
              <a:t>y = 1.059x + 0.0064  R²=</a:t>
            </a:r>
            <a:r>
              <a:rPr sz="1000" spc="-10" dirty="0">
                <a:latin typeface="Times New Roman"/>
                <a:cs typeface="Times New Roman"/>
              </a:rPr>
              <a:t> </a:t>
            </a:r>
            <a:r>
              <a:rPr sz="1000" spc="-5" dirty="0">
                <a:latin typeface="Times New Roman"/>
                <a:cs typeface="Times New Roman"/>
              </a:rPr>
              <a:t>0.9883</a:t>
            </a:r>
            <a:endParaRPr sz="1000">
              <a:latin typeface="Times New Roman"/>
              <a:cs typeface="Times New Roman"/>
            </a:endParaRPr>
          </a:p>
        </p:txBody>
      </p:sp>
      <p:sp>
        <p:nvSpPr>
          <p:cNvPr id="42" name="object 42"/>
          <p:cNvSpPr txBox="1"/>
          <p:nvPr/>
        </p:nvSpPr>
        <p:spPr>
          <a:xfrm>
            <a:off x="3283458" y="3215131"/>
            <a:ext cx="88900"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0</a:t>
            </a:r>
            <a:endParaRPr sz="1000">
              <a:latin typeface="Times New Roman"/>
              <a:cs typeface="Times New Roman"/>
            </a:endParaRPr>
          </a:p>
        </p:txBody>
      </p:sp>
      <p:sp>
        <p:nvSpPr>
          <p:cNvPr id="43" name="object 43"/>
          <p:cNvSpPr txBox="1"/>
          <p:nvPr/>
        </p:nvSpPr>
        <p:spPr>
          <a:xfrm>
            <a:off x="3188335" y="2900298"/>
            <a:ext cx="184785"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0.2</a:t>
            </a:r>
            <a:endParaRPr sz="1000">
              <a:latin typeface="Times New Roman"/>
              <a:cs typeface="Times New Roman"/>
            </a:endParaRPr>
          </a:p>
        </p:txBody>
      </p:sp>
      <p:sp>
        <p:nvSpPr>
          <p:cNvPr id="44" name="object 44"/>
          <p:cNvSpPr txBox="1"/>
          <p:nvPr/>
        </p:nvSpPr>
        <p:spPr>
          <a:xfrm>
            <a:off x="3188335" y="2585466"/>
            <a:ext cx="184785"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0.4</a:t>
            </a:r>
            <a:endParaRPr sz="1000">
              <a:latin typeface="Times New Roman"/>
              <a:cs typeface="Times New Roman"/>
            </a:endParaRPr>
          </a:p>
        </p:txBody>
      </p:sp>
      <p:sp>
        <p:nvSpPr>
          <p:cNvPr id="45" name="object 45"/>
          <p:cNvSpPr txBox="1"/>
          <p:nvPr/>
        </p:nvSpPr>
        <p:spPr>
          <a:xfrm>
            <a:off x="3188335" y="2270505"/>
            <a:ext cx="184785"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0.6</a:t>
            </a:r>
            <a:endParaRPr sz="1000">
              <a:latin typeface="Times New Roman"/>
              <a:cs typeface="Times New Roman"/>
            </a:endParaRPr>
          </a:p>
        </p:txBody>
      </p:sp>
      <p:sp>
        <p:nvSpPr>
          <p:cNvPr id="46" name="object 46"/>
          <p:cNvSpPr txBox="1"/>
          <p:nvPr/>
        </p:nvSpPr>
        <p:spPr>
          <a:xfrm>
            <a:off x="3188335" y="1955673"/>
            <a:ext cx="184785"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0.8</a:t>
            </a:r>
            <a:endParaRPr sz="1000">
              <a:latin typeface="Times New Roman"/>
              <a:cs typeface="Times New Roman"/>
            </a:endParaRPr>
          </a:p>
        </p:txBody>
      </p:sp>
      <p:sp>
        <p:nvSpPr>
          <p:cNvPr id="47" name="object 47"/>
          <p:cNvSpPr txBox="1"/>
          <p:nvPr/>
        </p:nvSpPr>
        <p:spPr>
          <a:xfrm>
            <a:off x="3283458" y="1640586"/>
            <a:ext cx="88900"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1</a:t>
            </a:r>
            <a:endParaRPr sz="1000">
              <a:latin typeface="Times New Roman"/>
              <a:cs typeface="Times New Roman"/>
            </a:endParaRPr>
          </a:p>
        </p:txBody>
      </p:sp>
      <p:sp>
        <p:nvSpPr>
          <p:cNvPr id="48" name="object 48"/>
          <p:cNvSpPr txBox="1"/>
          <p:nvPr/>
        </p:nvSpPr>
        <p:spPr>
          <a:xfrm>
            <a:off x="3188335" y="1325625"/>
            <a:ext cx="184785"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1.2</a:t>
            </a:r>
            <a:endParaRPr sz="1000">
              <a:latin typeface="Times New Roman"/>
              <a:cs typeface="Times New Roman"/>
            </a:endParaRPr>
          </a:p>
        </p:txBody>
      </p:sp>
      <p:sp>
        <p:nvSpPr>
          <p:cNvPr id="49" name="object 49"/>
          <p:cNvSpPr txBox="1"/>
          <p:nvPr/>
        </p:nvSpPr>
        <p:spPr>
          <a:xfrm>
            <a:off x="3423284" y="3364484"/>
            <a:ext cx="88900"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0</a:t>
            </a:r>
            <a:endParaRPr sz="1000">
              <a:latin typeface="Times New Roman"/>
              <a:cs typeface="Times New Roman"/>
            </a:endParaRPr>
          </a:p>
        </p:txBody>
      </p:sp>
      <p:sp>
        <p:nvSpPr>
          <p:cNvPr id="50" name="object 50"/>
          <p:cNvSpPr txBox="1"/>
          <p:nvPr/>
        </p:nvSpPr>
        <p:spPr>
          <a:xfrm>
            <a:off x="4195317" y="3364484"/>
            <a:ext cx="184785"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0.5</a:t>
            </a:r>
            <a:endParaRPr sz="1000">
              <a:latin typeface="Times New Roman"/>
              <a:cs typeface="Times New Roman"/>
            </a:endParaRPr>
          </a:p>
        </p:txBody>
      </p:sp>
      <p:sp>
        <p:nvSpPr>
          <p:cNvPr id="51" name="object 51"/>
          <p:cNvSpPr txBox="1"/>
          <p:nvPr/>
        </p:nvSpPr>
        <p:spPr>
          <a:xfrm>
            <a:off x="5062473" y="3364484"/>
            <a:ext cx="88900"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1</a:t>
            </a:r>
            <a:endParaRPr sz="1000">
              <a:latin typeface="Times New Roman"/>
              <a:cs typeface="Times New Roman"/>
            </a:endParaRPr>
          </a:p>
        </p:txBody>
      </p:sp>
      <p:sp>
        <p:nvSpPr>
          <p:cNvPr id="52" name="object 52"/>
          <p:cNvSpPr txBox="1"/>
          <p:nvPr/>
        </p:nvSpPr>
        <p:spPr>
          <a:xfrm>
            <a:off x="5834634" y="3364484"/>
            <a:ext cx="184785"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1.5</a:t>
            </a:r>
            <a:endParaRPr sz="1000">
              <a:latin typeface="Times New Roman"/>
              <a:cs typeface="Times New Roman"/>
            </a:endParaRPr>
          </a:p>
        </p:txBody>
      </p:sp>
      <p:sp>
        <p:nvSpPr>
          <p:cNvPr id="53" name="object 53"/>
          <p:cNvSpPr txBox="1"/>
          <p:nvPr/>
        </p:nvSpPr>
        <p:spPr>
          <a:xfrm>
            <a:off x="3010338" y="2174226"/>
            <a:ext cx="165735" cy="394335"/>
          </a:xfrm>
          <a:prstGeom prst="rect">
            <a:avLst/>
          </a:prstGeom>
        </p:spPr>
        <p:txBody>
          <a:bodyPr vert="vert270" wrap="square" lIns="0" tIns="0" rIns="0" bIns="0" rtlCol="0">
            <a:spAutoFit/>
          </a:bodyPr>
          <a:lstStyle/>
          <a:p>
            <a:pPr marL="12700">
              <a:lnSpc>
                <a:spcPts val="1190"/>
              </a:lnSpc>
            </a:pPr>
            <a:r>
              <a:rPr sz="1000" b="1" dirty="0">
                <a:latin typeface="Times New Roman"/>
                <a:cs typeface="Times New Roman"/>
              </a:rPr>
              <a:t>O</a:t>
            </a:r>
            <a:r>
              <a:rPr sz="1000" b="1" spc="10" dirty="0">
                <a:latin typeface="Times New Roman"/>
                <a:cs typeface="Times New Roman"/>
              </a:rPr>
              <a:t>M</a:t>
            </a:r>
            <a:r>
              <a:rPr sz="1000" b="1" dirty="0">
                <a:latin typeface="Times New Roman"/>
                <a:cs typeface="Times New Roman"/>
              </a:rPr>
              <a:t>PS</a:t>
            </a:r>
            <a:endParaRPr sz="1000">
              <a:latin typeface="Times New Roman"/>
              <a:cs typeface="Times New Roman"/>
            </a:endParaRPr>
          </a:p>
        </p:txBody>
      </p:sp>
      <p:sp>
        <p:nvSpPr>
          <p:cNvPr id="54" name="object 54"/>
          <p:cNvSpPr txBox="1"/>
          <p:nvPr/>
        </p:nvSpPr>
        <p:spPr>
          <a:xfrm>
            <a:off x="4546219" y="3549522"/>
            <a:ext cx="299720" cy="177800"/>
          </a:xfrm>
          <a:prstGeom prst="rect">
            <a:avLst/>
          </a:prstGeom>
        </p:spPr>
        <p:txBody>
          <a:bodyPr vert="horz" wrap="square" lIns="0" tIns="12065" rIns="0" bIns="0" rtlCol="0">
            <a:spAutoFit/>
          </a:bodyPr>
          <a:lstStyle/>
          <a:p>
            <a:pPr marL="12700">
              <a:lnSpc>
                <a:spcPct val="100000"/>
              </a:lnSpc>
              <a:spcBef>
                <a:spcPts val="95"/>
              </a:spcBef>
            </a:pPr>
            <a:r>
              <a:rPr sz="1000" b="1" spc="-10" dirty="0">
                <a:latin typeface="Times New Roman"/>
                <a:cs typeface="Times New Roman"/>
              </a:rPr>
              <a:t>T</a:t>
            </a:r>
            <a:r>
              <a:rPr sz="1000" b="1" spc="-5" dirty="0">
                <a:latin typeface="Times New Roman"/>
                <a:cs typeface="Times New Roman"/>
              </a:rPr>
              <a:t>OU</a:t>
            </a:r>
            <a:endParaRPr sz="1000">
              <a:latin typeface="Times New Roman"/>
              <a:cs typeface="Times New Roman"/>
            </a:endParaRPr>
          </a:p>
        </p:txBody>
      </p:sp>
      <p:sp>
        <p:nvSpPr>
          <p:cNvPr id="55" name="object 55"/>
          <p:cNvSpPr txBox="1"/>
          <p:nvPr/>
        </p:nvSpPr>
        <p:spPr>
          <a:xfrm>
            <a:off x="4937252" y="2600960"/>
            <a:ext cx="464184" cy="193675"/>
          </a:xfrm>
          <a:prstGeom prst="rect">
            <a:avLst/>
          </a:prstGeom>
        </p:spPr>
        <p:txBody>
          <a:bodyPr vert="horz" wrap="square" lIns="0" tIns="13335" rIns="0" bIns="0" rtlCol="0">
            <a:spAutoFit/>
          </a:bodyPr>
          <a:lstStyle/>
          <a:p>
            <a:pPr marL="12700">
              <a:lnSpc>
                <a:spcPct val="100000"/>
              </a:lnSpc>
              <a:spcBef>
                <a:spcPts val="105"/>
              </a:spcBef>
            </a:pPr>
            <a:r>
              <a:rPr sz="1100" b="1" dirty="0">
                <a:latin typeface="Times New Roman"/>
                <a:cs typeface="Times New Roman"/>
              </a:rPr>
              <a:t>312</a:t>
            </a:r>
            <a:r>
              <a:rPr sz="1100" b="1" spc="-80" dirty="0">
                <a:latin typeface="Times New Roman"/>
                <a:cs typeface="Times New Roman"/>
              </a:rPr>
              <a:t> </a:t>
            </a:r>
            <a:r>
              <a:rPr sz="1100" b="1" dirty="0">
                <a:latin typeface="Times New Roman"/>
                <a:cs typeface="Times New Roman"/>
              </a:rPr>
              <a:t>nm</a:t>
            </a:r>
            <a:endParaRPr sz="1100">
              <a:latin typeface="Times New Roman"/>
              <a:cs typeface="Times New Roman"/>
            </a:endParaRPr>
          </a:p>
        </p:txBody>
      </p:sp>
      <p:sp>
        <p:nvSpPr>
          <p:cNvPr id="56" name="object 56"/>
          <p:cNvSpPr/>
          <p:nvPr/>
        </p:nvSpPr>
        <p:spPr>
          <a:xfrm>
            <a:off x="6736080" y="1498091"/>
            <a:ext cx="0" cy="1873250"/>
          </a:xfrm>
          <a:custGeom>
            <a:avLst/>
            <a:gdLst/>
            <a:ahLst/>
            <a:cxnLst/>
            <a:rect l="l" t="t" r="r" b="b"/>
            <a:pathLst>
              <a:path h="1873250">
                <a:moveTo>
                  <a:pt x="0" y="1872996"/>
                </a:moveTo>
                <a:lnTo>
                  <a:pt x="0" y="0"/>
                </a:lnTo>
              </a:path>
            </a:pathLst>
          </a:custGeom>
          <a:ln w="9144">
            <a:solidFill>
              <a:srgbClr val="858585"/>
            </a:solidFill>
          </a:ln>
        </p:spPr>
        <p:txBody>
          <a:bodyPr wrap="square" lIns="0" tIns="0" rIns="0" bIns="0" rtlCol="0"/>
          <a:lstStyle/>
          <a:p>
            <a:endParaRPr/>
          </a:p>
        </p:txBody>
      </p:sp>
      <p:sp>
        <p:nvSpPr>
          <p:cNvPr id="57" name="object 57"/>
          <p:cNvSpPr/>
          <p:nvPr/>
        </p:nvSpPr>
        <p:spPr>
          <a:xfrm>
            <a:off x="6697980" y="3371088"/>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58" name="object 58"/>
          <p:cNvSpPr/>
          <p:nvPr/>
        </p:nvSpPr>
        <p:spPr>
          <a:xfrm>
            <a:off x="6697980" y="3058667"/>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59" name="object 59"/>
          <p:cNvSpPr/>
          <p:nvPr/>
        </p:nvSpPr>
        <p:spPr>
          <a:xfrm>
            <a:off x="6697980" y="2746248"/>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60" name="object 60"/>
          <p:cNvSpPr/>
          <p:nvPr/>
        </p:nvSpPr>
        <p:spPr>
          <a:xfrm>
            <a:off x="6697980" y="2433827"/>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61" name="object 61"/>
          <p:cNvSpPr/>
          <p:nvPr/>
        </p:nvSpPr>
        <p:spPr>
          <a:xfrm>
            <a:off x="6697980" y="2121407"/>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62" name="object 62"/>
          <p:cNvSpPr/>
          <p:nvPr/>
        </p:nvSpPr>
        <p:spPr>
          <a:xfrm>
            <a:off x="6697980" y="1810511"/>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63" name="object 63"/>
          <p:cNvSpPr/>
          <p:nvPr/>
        </p:nvSpPr>
        <p:spPr>
          <a:xfrm>
            <a:off x="6697980" y="1498091"/>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64" name="object 64"/>
          <p:cNvSpPr/>
          <p:nvPr/>
        </p:nvSpPr>
        <p:spPr>
          <a:xfrm>
            <a:off x="6736080" y="3371088"/>
            <a:ext cx="2188845" cy="0"/>
          </a:xfrm>
          <a:custGeom>
            <a:avLst/>
            <a:gdLst/>
            <a:ahLst/>
            <a:cxnLst/>
            <a:rect l="l" t="t" r="r" b="b"/>
            <a:pathLst>
              <a:path w="2188845">
                <a:moveTo>
                  <a:pt x="0" y="0"/>
                </a:moveTo>
                <a:lnTo>
                  <a:pt x="2188464" y="0"/>
                </a:lnTo>
              </a:path>
            </a:pathLst>
          </a:custGeom>
          <a:ln w="9144">
            <a:solidFill>
              <a:srgbClr val="858585"/>
            </a:solidFill>
          </a:ln>
        </p:spPr>
        <p:txBody>
          <a:bodyPr wrap="square" lIns="0" tIns="0" rIns="0" bIns="0" rtlCol="0"/>
          <a:lstStyle/>
          <a:p>
            <a:endParaRPr/>
          </a:p>
        </p:txBody>
      </p:sp>
      <p:sp>
        <p:nvSpPr>
          <p:cNvPr id="65" name="object 65"/>
          <p:cNvSpPr/>
          <p:nvPr/>
        </p:nvSpPr>
        <p:spPr>
          <a:xfrm>
            <a:off x="6736080" y="3371088"/>
            <a:ext cx="0" cy="36830"/>
          </a:xfrm>
          <a:custGeom>
            <a:avLst/>
            <a:gdLst/>
            <a:ahLst/>
            <a:cxnLst/>
            <a:rect l="l" t="t" r="r" b="b"/>
            <a:pathLst>
              <a:path h="36829">
                <a:moveTo>
                  <a:pt x="0" y="0"/>
                </a:moveTo>
                <a:lnTo>
                  <a:pt x="0" y="36575"/>
                </a:lnTo>
              </a:path>
            </a:pathLst>
          </a:custGeom>
          <a:ln w="9144">
            <a:solidFill>
              <a:srgbClr val="858585"/>
            </a:solidFill>
          </a:ln>
        </p:spPr>
        <p:txBody>
          <a:bodyPr wrap="square" lIns="0" tIns="0" rIns="0" bIns="0" rtlCol="0"/>
          <a:lstStyle/>
          <a:p>
            <a:endParaRPr/>
          </a:p>
        </p:txBody>
      </p:sp>
      <p:sp>
        <p:nvSpPr>
          <p:cNvPr id="66" name="object 66"/>
          <p:cNvSpPr/>
          <p:nvPr/>
        </p:nvSpPr>
        <p:spPr>
          <a:xfrm>
            <a:off x="7173468" y="3371088"/>
            <a:ext cx="0" cy="36830"/>
          </a:xfrm>
          <a:custGeom>
            <a:avLst/>
            <a:gdLst/>
            <a:ahLst/>
            <a:cxnLst/>
            <a:rect l="l" t="t" r="r" b="b"/>
            <a:pathLst>
              <a:path h="36829">
                <a:moveTo>
                  <a:pt x="0" y="0"/>
                </a:moveTo>
                <a:lnTo>
                  <a:pt x="0" y="36575"/>
                </a:lnTo>
              </a:path>
            </a:pathLst>
          </a:custGeom>
          <a:ln w="9144">
            <a:solidFill>
              <a:srgbClr val="858585"/>
            </a:solidFill>
          </a:ln>
        </p:spPr>
        <p:txBody>
          <a:bodyPr wrap="square" lIns="0" tIns="0" rIns="0" bIns="0" rtlCol="0"/>
          <a:lstStyle/>
          <a:p>
            <a:endParaRPr/>
          </a:p>
        </p:txBody>
      </p:sp>
      <p:sp>
        <p:nvSpPr>
          <p:cNvPr id="67" name="object 67"/>
          <p:cNvSpPr/>
          <p:nvPr/>
        </p:nvSpPr>
        <p:spPr>
          <a:xfrm>
            <a:off x="7610856" y="3371088"/>
            <a:ext cx="0" cy="36830"/>
          </a:xfrm>
          <a:custGeom>
            <a:avLst/>
            <a:gdLst/>
            <a:ahLst/>
            <a:cxnLst/>
            <a:rect l="l" t="t" r="r" b="b"/>
            <a:pathLst>
              <a:path h="36829">
                <a:moveTo>
                  <a:pt x="0" y="0"/>
                </a:moveTo>
                <a:lnTo>
                  <a:pt x="0" y="36575"/>
                </a:lnTo>
              </a:path>
            </a:pathLst>
          </a:custGeom>
          <a:ln w="9144">
            <a:solidFill>
              <a:srgbClr val="858585"/>
            </a:solidFill>
          </a:ln>
        </p:spPr>
        <p:txBody>
          <a:bodyPr wrap="square" lIns="0" tIns="0" rIns="0" bIns="0" rtlCol="0"/>
          <a:lstStyle/>
          <a:p>
            <a:endParaRPr/>
          </a:p>
        </p:txBody>
      </p:sp>
      <p:sp>
        <p:nvSpPr>
          <p:cNvPr id="68" name="object 68"/>
          <p:cNvSpPr/>
          <p:nvPr/>
        </p:nvSpPr>
        <p:spPr>
          <a:xfrm>
            <a:off x="8049768" y="3371088"/>
            <a:ext cx="0" cy="36830"/>
          </a:xfrm>
          <a:custGeom>
            <a:avLst/>
            <a:gdLst/>
            <a:ahLst/>
            <a:cxnLst/>
            <a:rect l="l" t="t" r="r" b="b"/>
            <a:pathLst>
              <a:path h="36829">
                <a:moveTo>
                  <a:pt x="0" y="0"/>
                </a:moveTo>
                <a:lnTo>
                  <a:pt x="0" y="36575"/>
                </a:lnTo>
              </a:path>
            </a:pathLst>
          </a:custGeom>
          <a:ln w="9144">
            <a:solidFill>
              <a:srgbClr val="858585"/>
            </a:solidFill>
          </a:ln>
        </p:spPr>
        <p:txBody>
          <a:bodyPr wrap="square" lIns="0" tIns="0" rIns="0" bIns="0" rtlCol="0"/>
          <a:lstStyle/>
          <a:p>
            <a:endParaRPr/>
          </a:p>
        </p:txBody>
      </p:sp>
      <p:sp>
        <p:nvSpPr>
          <p:cNvPr id="69" name="object 69"/>
          <p:cNvSpPr/>
          <p:nvPr/>
        </p:nvSpPr>
        <p:spPr>
          <a:xfrm>
            <a:off x="8487156" y="3371088"/>
            <a:ext cx="0" cy="36830"/>
          </a:xfrm>
          <a:custGeom>
            <a:avLst/>
            <a:gdLst/>
            <a:ahLst/>
            <a:cxnLst/>
            <a:rect l="l" t="t" r="r" b="b"/>
            <a:pathLst>
              <a:path h="36829">
                <a:moveTo>
                  <a:pt x="0" y="0"/>
                </a:moveTo>
                <a:lnTo>
                  <a:pt x="0" y="36575"/>
                </a:lnTo>
              </a:path>
            </a:pathLst>
          </a:custGeom>
          <a:ln w="9144">
            <a:solidFill>
              <a:srgbClr val="858585"/>
            </a:solidFill>
          </a:ln>
        </p:spPr>
        <p:txBody>
          <a:bodyPr wrap="square" lIns="0" tIns="0" rIns="0" bIns="0" rtlCol="0"/>
          <a:lstStyle/>
          <a:p>
            <a:endParaRPr/>
          </a:p>
        </p:txBody>
      </p:sp>
      <p:sp>
        <p:nvSpPr>
          <p:cNvPr id="70" name="object 70"/>
          <p:cNvSpPr/>
          <p:nvPr/>
        </p:nvSpPr>
        <p:spPr>
          <a:xfrm>
            <a:off x="8924543" y="3371088"/>
            <a:ext cx="0" cy="36830"/>
          </a:xfrm>
          <a:custGeom>
            <a:avLst/>
            <a:gdLst/>
            <a:ahLst/>
            <a:cxnLst/>
            <a:rect l="l" t="t" r="r" b="b"/>
            <a:pathLst>
              <a:path h="36829">
                <a:moveTo>
                  <a:pt x="0" y="0"/>
                </a:moveTo>
                <a:lnTo>
                  <a:pt x="0" y="36575"/>
                </a:lnTo>
              </a:path>
            </a:pathLst>
          </a:custGeom>
          <a:ln w="9144">
            <a:solidFill>
              <a:srgbClr val="858585"/>
            </a:solidFill>
          </a:ln>
        </p:spPr>
        <p:txBody>
          <a:bodyPr wrap="square" lIns="0" tIns="0" rIns="0" bIns="0" rtlCol="0"/>
          <a:lstStyle/>
          <a:p>
            <a:endParaRPr/>
          </a:p>
        </p:txBody>
      </p:sp>
      <p:sp>
        <p:nvSpPr>
          <p:cNvPr id="71" name="object 71"/>
          <p:cNvSpPr/>
          <p:nvPr/>
        </p:nvSpPr>
        <p:spPr>
          <a:xfrm>
            <a:off x="7011796" y="1790700"/>
            <a:ext cx="1728216" cy="1354963"/>
          </a:xfrm>
          <a:prstGeom prst="rect">
            <a:avLst/>
          </a:prstGeom>
          <a:blipFill>
            <a:blip r:embed="rId4" cstate="print"/>
            <a:stretch>
              <a:fillRect/>
            </a:stretch>
          </a:blipFill>
        </p:spPr>
        <p:txBody>
          <a:bodyPr wrap="square" lIns="0" tIns="0" rIns="0" bIns="0" rtlCol="0"/>
          <a:lstStyle/>
          <a:p>
            <a:endParaRPr/>
          </a:p>
        </p:txBody>
      </p:sp>
      <p:sp>
        <p:nvSpPr>
          <p:cNvPr id="72" name="object 72"/>
          <p:cNvSpPr txBox="1"/>
          <p:nvPr/>
        </p:nvSpPr>
        <p:spPr>
          <a:xfrm>
            <a:off x="6971156" y="1651761"/>
            <a:ext cx="1122045" cy="324485"/>
          </a:xfrm>
          <a:prstGeom prst="rect">
            <a:avLst/>
          </a:prstGeom>
        </p:spPr>
        <p:txBody>
          <a:bodyPr vert="horz" wrap="square" lIns="0" tIns="20955" rIns="0" bIns="0" rtlCol="0">
            <a:spAutoFit/>
          </a:bodyPr>
          <a:lstStyle/>
          <a:p>
            <a:pPr marL="256540" marR="5080" indent="-244475">
              <a:lnSpc>
                <a:spcPts val="1160"/>
              </a:lnSpc>
              <a:spcBef>
                <a:spcPts val="165"/>
              </a:spcBef>
            </a:pPr>
            <a:r>
              <a:rPr sz="1000" spc="-5" dirty="0">
                <a:latin typeface="Times New Roman"/>
                <a:cs typeface="Times New Roman"/>
              </a:rPr>
              <a:t>y = 1.1071x + 0.0187  R²=</a:t>
            </a:r>
            <a:r>
              <a:rPr sz="1000" spc="-10" dirty="0">
                <a:latin typeface="Times New Roman"/>
                <a:cs typeface="Times New Roman"/>
              </a:rPr>
              <a:t> </a:t>
            </a:r>
            <a:r>
              <a:rPr sz="1000" spc="-5" dirty="0">
                <a:latin typeface="Times New Roman"/>
                <a:cs typeface="Times New Roman"/>
              </a:rPr>
              <a:t>0.9883</a:t>
            </a:r>
            <a:endParaRPr sz="1000">
              <a:latin typeface="Times New Roman"/>
              <a:cs typeface="Times New Roman"/>
            </a:endParaRPr>
          </a:p>
        </p:txBody>
      </p:sp>
      <p:sp>
        <p:nvSpPr>
          <p:cNvPr id="73" name="object 73"/>
          <p:cNvSpPr txBox="1"/>
          <p:nvPr/>
        </p:nvSpPr>
        <p:spPr>
          <a:xfrm>
            <a:off x="6553581" y="3270630"/>
            <a:ext cx="88900"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0</a:t>
            </a:r>
            <a:endParaRPr sz="1000">
              <a:latin typeface="Times New Roman"/>
              <a:cs typeface="Times New Roman"/>
            </a:endParaRPr>
          </a:p>
        </p:txBody>
      </p:sp>
      <p:sp>
        <p:nvSpPr>
          <p:cNvPr id="74" name="object 74"/>
          <p:cNvSpPr txBox="1"/>
          <p:nvPr/>
        </p:nvSpPr>
        <p:spPr>
          <a:xfrm>
            <a:off x="6458458" y="2958464"/>
            <a:ext cx="184785"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0.5</a:t>
            </a:r>
            <a:endParaRPr sz="1000">
              <a:latin typeface="Times New Roman"/>
              <a:cs typeface="Times New Roman"/>
            </a:endParaRPr>
          </a:p>
        </p:txBody>
      </p:sp>
      <p:sp>
        <p:nvSpPr>
          <p:cNvPr id="75" name="object 75"/>
          <p:cNvSpPr txBox="1"/>
          <p:nvPr/>
        </p:nvSpPr>
        <p:spPr>
          <a:xfrm>
            <a:off x="6553581" y="2646425"/>
            <a:ext cx="88900"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1</a:t>
            </a:r>
            <a:endParaRPr sz="1000">
              <a:latin typeface="Times New Roman"/>
              <a:cs typeface="Times New Roman"/>
            </a:endParaRPr>
          </a:p>
        </p:txBody>
      </p:sp>
      <p:sp>
        <p:nvSpPr>
          <p:cNvPr id="76" name="object 76"/>
          <p:cNvSpPr txBox="1"/>
          <p:nvPr/>
        </p:nvSpPr>
        <p:spPr>
          <a:xfrm>
            <a:off x="6458458" y="2334005"/>
            <a:ext cx="184785"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1.5</a:t>
            </a:r>
            <a:endParaRPr sz="1000">
              <a:latin typeface="Times New Roman"/>
              <a:cs typeface="Times New Roman"/>
            </a:endParaRPr>
          </a:p>
        </p:txBody>
      </p:sp>
      <p:sp>
        <p:nvSpPr>
          <p:cNvPr id="77" name="object 77"/>
          <p:cNvSpPr txBox="1"/>
          <p:nvPr/>
        </p:nvSpPr>
        <p:spPr>
          <a:xfrm>
            <a:off x="6553581" y="2021839"/>
            <a:ext cx="88900"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2</a:t>
            </a:r>
            <a:endParaRPr sz="1000">
              <a:latin typeface="Times New Roman"/>
              <a:cs typeface="Times New Roman"/>
            </a:endParaRPr>
          </a:p>
        </p:txBody>
      </p:sp>
      <p:sp>
        <p:nvSpPr>
          <p:cNvPr id="78" name="object 78"/>
          <p:cNvSpPr txBox="1"/>
          <p:nvPr/>
        </p:nvSpPr>
        <p:spPr>
          <a:xfrm>
            <a:off x="6458458" y="1709419"/>
            <a:ext cx="184785"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2.5</a:t>
            </a:r>
            <a:endParaRPr sz="1000">
              <a:latin typeface="Times New Roman"/>
              <a:cs typeface="Times New Roman"/>
            </a:endParaRPr>
          </a:p>
        </p:txBody>
      </p:sp>
      <p:sp>
        <p:nvSpPr>
          <p:cNvPr id="79" name="object 79"/>
          <p:cNvSpPr txBox="1"/>
          <p:nvPr/>
        </p:nvSpPr>
        <p:spPr>
          <a:xfrm>
            <a:off x="6553581" y="1397254"/>
            <a:ext cx="88900"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3</a:t>
            </a:r>
            <a:endParaRPr sz="1000">
              <a:latin typeface="Times New Roman"/>
              <a:cs typeface="Times New Roman"/>
            </a:endParaRPr>
          </a:p>
        </p:txBody>
      </p:sp>
      <p:sp>
        <p:nvSpPr>
          <p:cNvPr id="80" name="object 80"/>
          <p:cNvSpPr txBox="1"/>
          <p:nvPr/>
        </p:nvSpPr>
        <p:spPr>
          <a:xfrm>
            <a:off x="6693534" y="3419983"/>
            <a:ext cx="88900"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0</a:t>
            </a:r>
            <a:endParaRPr sz="1000">
              <a:latin typeface="Times New Roman"/>
              <a:cs typeface="Times New Roman"/>
            </a:endParaRPr>
          </a:p>
        </p:txBody>
      </p:sp>
      <p:sp>
        <p:nvSpPr>
          <p:cNvPr id="81" name="object 81"/>
          <p:cNvSpPr txBox="1"/>
          <p:nvPr/>
        </p:nvSpPr>
        <p:spPr>
          <a:xfrm>
            <a:off x="8444230" y="3419983"/>
            <a:ext cx="88900"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2</a:t>
            </a:r>
            <a:endParaRPr sz="1000">
              <a:latin typeface="Times New Roman"/>
              <a:cs typeface="Times New Roman"/>
            </a:endParaRPr>
          </a:p>
        </p:txBody>
      </p:sp>
      <p:sp>
        <p:nvSpPr>
          <p:cNvPr id="82" name="object 82"/>
          <p:cNvSpPr txBox="1"/>
          <p:nvPr/>
        </p:nvSpPr>
        <p:spPr>
          <a:xfrm>
            <a:off x="8834373" y="3419983"/>
            <a:ext cx="184785"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2.5</a:t>
            </a:r>
            <a:endParaRPr sz="1000">
              <a:latin typeface="Times New Roman"/>
              <a:cs typeface="Times New Roman"/>
            </a:endParaRPr>
          </a:p>
        </p:txBody>
      </p:sp>
      <p:sp>
        <p:nvSpPr>
          <p:cNvPr id="83" name="object 83"/>
          <p:cNvSpPr txBox="1"/>
          <p:nvPr/>
        </p:nvSpPr>
        <p:spPr>
          <a:xfrm>
            <a:off x="6278774" y="1787694"/>
            <a:ext cx="167005" cy="1293495"/>
          </a:xfrm>
          <a:prstGeom prst="rect">
            <a:avLst/>
          </a:prstGeom>
        </p:spPr>
        <p:txBody>
          <a:bodyPr vert="vert270" wrap="square" lIns="0" tIns="0" rIns="0" bIns="0" rtlCol="0">
            <a:spAutoFit/>
          </a:bodyPr>
          <a:lstStyle/>
          <a:p>
            <a:pPr marL="12700">
              <a:lnSpc>
                <a:spcPts val="1200"/>
              </a:lnSpc>
            </a:pPr>
            <a:r>
              <a:rPr sz="1000" b="1" spc="-5" dirty="0">
                <a:latin typeface="Times New Roman"/>
                <a:cs typeface="Times New Roman"/>
              </a:rPr>
              <a:t>OMPS</a:t>
            </a:r>
            <a:r>
              <a:rPr sz="1000" b="1" spc="-15" dirty="0">
                <a:latin typeface="Times New Roman"/>
                <a:cs typeface="Times New Roman"/>
              </a:rPr>
              <a:t> </a:t>
            </a:r>
            <a:r>
              <a:rPr sz="1000" b="1" spc="-10" dirty="0">
                <a:latin typeface="Times New Roman"/>
                <a:cs typeface="Times New Roman"/>
              </a:rPr>
              <a:t>(μW/cm</a:t>
            </a:r>
            <a:r>
              <a:rPr sz="975" b="1" spc="-15" baseline="25641" dirty="0">
                <a:latin typeface="Times New Roman"/>
                <a:cs typeface="Times New Roman"/>
              </a:rPr>
              <a:t>2</a:t>
            </a:r>
            <a:r>
              <a:rPr sz="1000" b="1" spc="-10" dirty="0">
                <a:latin typeface="Times New Roman"/>
                <a:cs typeface="Times New Roman"/>
              </a:rPr>
              <a:t>/nm/sr)</a:t>
            </a:r>
            <a:endParaRPr sz="1000">
              <a:latin typeface="Times New Roman"/>
              <a:cs typeface="Times New Roman"/>
            </a:endParaRPr>
          </a:p>
        </p:txBody>
      </p:sp>
      <p:sp>
        <p:nvSpPr>
          <p:cNvPr id="84" name="object 84"/>
          <p:cNvSpPr txBox="1"/>
          <p:nvPr/>
        </p:nvSpPr>
        <p:spPr>
          <a:xfrm>
            <a:off x="7083679" y="3386734"/>
            <a:ext cx="1347470" cy="395605"/>
          </a:xfrm>
          <a:prstGeom prst="rect">
            <a:avLst/>
          </a:prstGeom>
        </p:spPr>
        <p:txBody>
          <a:bodyPr vert="horz" wrap="square" lIns="0" tIns="45085" rIns="0" bIns="0" rtlCol="0">
            <a:spAutoFit/>
          </a:bodyPr>
          <a:lstStyle/>
          <a:p>
            <a:pPr marL="12700">
              <a:lnSpc>
                <a:spcPct val="100000"/>
              </a:lnSpc>
              <a:spcBef>
                <a:spcPts val="355"/>
              </a:spcBef>
              <a:tabLst>
                <a:tab pos="497840" algn="l"/>
                <a:tab pos="887730" algn="l"/>
              </a:tabLst>
            </a:pPr>
            <a:r>
              <a:rPr sz="1000" spc="-5" dirty="0">
                <a:latin typeface="Times New Roman"/>
                <a:cs typeface="Times New Roman"/>
              </a:rPr>
              <a:t>0.5	1	1.5</a:t>
            </a:r>
            <a:endParaRPr sz="1000">
              <a:latin typeface="Times New Roman"/>
              <a:cs typeface="Times New Roman"/>
            </a:endParaRPr>
          </a:p>
          <a:p>
            <a:pPr marL="158750">
              <a:lnSpc>
                <a:spcPct val="100000"/>
              </a:lnSpc>
              <a:spcBef>
                <a:spcPts val="259"/>
              </a:spcBef>
            </a:pPr>
            <a:r>
              <a:rPr sz="1000" b="1" spc="-5" dirty="0">
                <a:latin typeface="Times New Roman"/>
                <a:cs typeface="Times New Roman"/>
              </a:rPr>
              <a:t>TOU</a:t>
            </a:r>
            <a:r>
              <a:rPr sz="1000" b="1" spc="-15" dirty="0">
                <a:latin typeface="Times New Roman"/>
                <a:cs typeface="Times New Roman"/>
              </a:rPr>
              <a:t> </a:t>
            </a:r>
            <a:r>
              <a:rPr sz="1000" b="1" spc="-10" dirty="0">
                <a:latin typeface="Times New Roman"/>
                <a:cs typeface="Times New Roman"/>
              </a:rPr>
              <a:t>(μW/cm</a:t>
            </a:r>
            <a:r>
              <a:rPr sz="975" b="1" spc="-15" baseline="25641" dirty="0">
                <a:latin typeface="Times New Roman"/>
                <a:cs typeface="Times New Roman"/>
              </a:rPr>
              <a:t>2</a:t>
            </a:r>
            <a:r>
              <a:rPr sz="1000" b="1" spc="-10" dirty="0">
                <a:latin typeface="Times New Roman"/>
                <a:cs typeface="Times New Roman"/>
              </a:rPr>
              <a:t>/nm/sr)</a:t>
            </a:r>
            <a:endParaRPr sz="1000">
              <a:latin typeface="Times New Roman"/>
              <a:cs typeface="Times New Roman"/>
            </a:endParaRPr>
          </a:p>
        </p:txBody>
      </p:sp>
      <p:sp>
        <p:nvSpPr>
          <p:cNvPr id="85" name="object 85"/>
          <p:cNvSpPr txBox="1"/>
          <p:nvPr/>
        </p:nvSpPr>
        <p:spPr>
          <a:xfrm>
            <a:off x="8223884" y="2672333"/>
            <a:ext cx="464184" cy="193675"/>
          </a:xfrm>
          <a:prstGeom prst="rect">
            <a:avLst/>
          </a:prstGeom>
        </p:spPr>
        <p:txBody>
          <a:bodyPr vert="horz" wrap="square" lIns="0" tIns="13335" rIns="0" bIns="0" rtlCol="0">
            <a:spAutoFit/>
          </a:bodyPr>
          <a:lstStyle/>
          <a:p>
            <a:pPr marL="12700">
              <a:lnSpc>
                <a:spcPct val="100000"/>
              </a:lnSpc>
              <a:spcBef>
                <a:spcPts val="105"/>
              </a:spcBef>
            </a:pPr>
            <a:r>
              <a:rPr sz="1100" b="1" dirty="0">
                <a:latin typeface="Times New Roman"/>
                <a:cs typeface="Times New Roman"/>
              </a:rPr>
              <a:t>317</a:t>
            </a:r>
            <a:r>
              <a:rPr sz="1100" b="1" spc="-80" dirty="0">
                <a:latin typeface="Times New Roman"/>
                <a:cs typeface="Times New Roman"/>
              </a:rPr>
              <a:t> </a:t>
            </a:r>
            <a:r>
              <a:rPr sz="1100" b="1" dirty="0">
                <a:latin typeface="Times New Roman"/>
                <a:cs typeface="Times New Roman"/>
              </a:rPr>
              <a:t>nm</a:t>
            </a:r>
            <a:endParaRPr sz="1100">
              <a:latin typeface="Times New Roman"/>
              <a:cs typeface="Times New Roman"/>
            </a:endParaRPr>
          </a:p>
        </p:txBody>
      </p:sp>
      <p:sp>
        <p:nvSpPr>
          <p:cNvPr id="86" name="object 86"/>
          <p:cNvSpPr/>
          <p:nvPr/>
        </p:nvSpPr>
        <p:spPr>
          <a:xfrm>
            <a:off x="609600" y="3997452"/>
            <a:ext cx="0" cy="2030095"/>
          </a:xfrm>
          <a:custGeom>
            <a:avLst/>
            <a:gdLst/>
            <a:ahLst/>
            <a:cxnLst/>
            <a:rect l="l" t="t" r="r" b="b"/>
            <a:pathLst>
              <a:path h="2030095">
                <a:moveTo>
                  <a:pt x="0" y="2029968"/>
                </a:moveTo>
                <a:lnTo>
                  <a:pt x="0" y="0"/>
                </a:lnTo>
              </a:path>
            </a:pathLst>
          </a:custGeom>
          <a:ln w="9144">
            <a:solidFill>
              <a:srgbClr val="858585"/>
            </a:solidFill>
          </a:ln>
        </p:spPr>
        <p:txBody>
          <a:bodyPr wrap="square" lIns="0" tIns="0" rIns="0" bIns="0" rtlCol="0"/>
          <a:lstStyle/>
          <a:p>
            <a:endParaRPr/>
          </a:p>
        </p:txBody>
      </p:sp>
      <p:sp>
        <p:nvSpPr>
          <p:cNvPr id="87" name="object 87"/>
          <p:cNvSpPr/>
          <p:nvPr/>
        </p:nvSpPr>
        <p:spPr>
          <a:xfrm>
            <a:off x="571500" y="6027420"/>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88" name="object 88"/>
          <p:cNvSpPr/>
          <p:nvPr/>
        </p:nvSpPr>
        <p:spPr>
          <a:xfrm>
            <a:off x="571500" y="5737859"/>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89" name="object 89"/>
          <p:cNvSpPr/>
          <p:nvPr/>
        </p:nvSpPr>
        <p:spPr>
          <a:xfrm>
            <a:off x="571500" y="5446776"/>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90" name="object 90"/>
          <p:cNvSpPr/>
          <p:nvPr/>
        </p:nvSpPr>
        <p:spPr>
          <a:xfrm>
            <a:off x="571500" y="5157215"/>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91" name="object 91"/>
          <p:cNvSpPr/>
          <p:nvPr/>
        </p:nvSpPr>
        <p:spPr>
          <a:xfrm>
            <a:off x="571500" y="4867655"/>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92" name="object 92"/>
          <p:cNvSpPr/>
          <p:nvPr/>
        </p:nvSpPr>
        <p:spPr>
          <a:xfrm>
            <a:off x="571500" y="4576571"/>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93" name="object 93"/>
          <p:cNvSpPr/>
          <p:nvPr/>
        </p:nvSpPr>
        <p:spPr>
          <a:xfrm>
            <a:off x="571500" y="4287011"/>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94" name="object 94"/>
          <p:cNvSpPr/>
          <p:nvPr/>
        </p:nvSpPr>
        <p:spPr>
          <a:xfrm>
            <a:off x="571500" y="3997452"/>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95" name="object 95"/>
          <p:cNvSpPr/>
          <p:nvPr/>
        </p:nvSpPr>
        <p:spPr>
          <a:xfrm>
            <a:off x="609600" y="6027420"/>
            <a:ext cx="2362200" cy="0"/>
          </a:xfrm>
          <a:custGeom>
            <a:avLst/>
            <a:gdLst/>
            <a:ahLst/>
            <a:cxnLst/>
            <a:rect l="l" t="t" r="r" b="b"/>
            <a:pathLst>
              <a:path w="2362200">
                <a:moveTo>
                  <a:pt x="0" y="0"/>
                </a:moveTo>
                <a:lnTo>
                  <a:pt x="2362200" y="0"/>
                </a:lnTo>
              </a:path>
            </a:pathLst>
          </a:custGeom>
          <a:ln w="9144">
            <a:solidFill>
              <a:srgbClr val="858585"/>
            </a:solidFill>
          </a:ln>
        </p:spPr>
        <p:txBody>
          <a:bodyPr wrap="square" lIns="0" tIns="0" rIns="0" bIns="0" rtlCol="0"/>
          <a:lstStyle/>
          <a:p>
            <a:endParaRPr/>
          </a:p>
        </p:txBody>
      </p:sp>
      <p:sp>
        <p:nvSpPr>
          <p:cNvPr id="96" name="object 96"/>
          <p:cNvSpPr/>
          <p:nvPr/>
        </p:nvSpPr>
        <p:spPr>
          <a:xfrm>
            <a:off x="609600" y="6027420"/>
            <a:ext cx="0" cy="38100"/>
          </a:xfrm>
          <a:custGeom>
            <a:avLst/>
            <a:gdLst/>
            <a:ahLst/>
            <a:cxnLst/>
            <a:rect l="l" t="t" r="r" b="b"/>
            <a:pathLst>
              <a:path h="38100">
                <a:moveTo>
                  <a:pt x="0" y="0"/>
                </a:moveTo>
                <a:lnTo>
                  <a:pt x="0" y="38099"/>
                </a:lnTo>
              </a:path>
            </a:pathLst>
          </a:custGeom>
          <a:ln w="9144">
            <a:solidFill>
              <a:srgbClr val="858585"/>
            </a:solidFill>
          </a:ln>
        </p:spPr>
        <p:txBody>
          <a:bodyPr wrap="square" lIns="0" tIns="0" rIns="0" bIns="0" rtlCol="0"/>
          <a:lstStyle/>
          <a:p>
            <a:endParaRPr/>
          </a:p>
        </p:txBody>
      </p:sp>
      <p:sp>
        <p:nvSpPr>
          <p:cNvPr id="97" name="object 97"/>
          <p:cNvSpPr/>
          <p:nvPr/>
        </p:nvSpPr>
        <p:spPr>
          <a:xfrm>
            <a:off x="1397508" y="6027420"/>
            <a:ext cx="0" cy="38100"/>
          </a:xfrm>
          <a:custGeom>
            <a:avLst/>
            <a:gdLst/>
            <a:ahLst/>
            <a:cxnLst/>
            <a:rect l="l" t="t" r="r" b="b"/>
            <a:pathLst>
              <a:path h="38100">
                <a:moveTo>
                  <a:pt x="0" y="0"/>
                </a:moveTo>
                <a:lnTo>
                  <a:pt x="0" y="38099"/>
                </a:lnTo>
              </a:path>
            </a:pathLst>
          </a:custGeom>
          <a:ln w="9144">
            <a:solidFill>
              <a:srgbClr val="858585"/>
            </a:solidFill>
          </a:ln>
        </p:spPr>
        <p:txBody>
          <a:bodyPr wrap="square" lIns="0" tIns="0" rIns="0" bIns="0" rtlCol="0"/>
          <a:lstStyle/>
          <a:p>
            <a:endParaRPr/>
          </a:p>
        </p:txBody>
      </p:sp>
      <p:sp>
        <p:nvSpPr>
          <p:cNvPr id="98" name="object 98"/>
          <p:cNvSpPr/>
          <p:nvPr/>
        </p:nvSpPr>
        <p:spPr>
          <a:xfrm>
            <a:off x="2183892" y="6027420"/>
            <a:ext cx="0" cy="38100"/>
          </a:xfrm>
          <a:custGeom>
            <a:avLst/>
            <a:gdLst/>
            <a:ahLst/>
            <a:cxnLst/>
            <a:rect l="l" t="t" r="r" b="b"/>
            <a:pathLst>
              <a:path h="38100">
                <a:moveTo>
                  <a:pt x="0" y="0"/>
                </a:moveTo>
                <a:lnTo>
                  <a:pt x="0" y="38099"/>
                </a:lnTo>
              </a:path>
            </a:pathLst>
          </a:custGeom>
          <a:ln w="9144">
            <a:solidFill>
              <a:srgbClr val="858585"/>
            </a:solidFill>
          </a:ln>
        </p:spPr>
        <p:txBody>
          <a:bodyPr wrap="square" lIns="0" tIns="0" rIns="0" bIns="0" rtlCol="0"/>
          <a:lstStyle/>
          <a:p>
            <a:endParaRPr/>
          </a:p>
        </p:txBody>
      </p:sp>
      <p:sp>
        <p:nvSpPr>
          <p:cNvPr id="99" name="object 99"/>
          <p:cNvSpPr/>
          <p:nvPr/>
        </p:nvSpPr>
        <p:spPr>
          <a:xfrm>
            <a:off x="2971800" y="6027420"/>
            <a:ext cx="0" cy="38100"/>
          </a:xfrm>
          <a:custGeom>
            <a:avLst/>
            <a:gdLst/>
            <a:ahLst/>
            <a:cxnLst/>
            <a:rect l="l" t="t" r="r" b="b"/>
            <a:pathLst>
              <a:path h="38100">
                <a:moveTo>
                  <a:pt x="0" y="0"/>
                </a:moveTo>
                <a:lnTo>
                  <a:pt x="0" y="38099"/>
                </a:lnTo>
              </a:path>
            </a:pathLst>
          </a:custGeom>
          <a:ln w="9144">
            <a:solidFill>
              <a:srgbClr val="858585"/>
            </a:solidFill>
          </a:ln>
        </p:spPr>
        <p:txBody>
          <a:bodyPr wrap="square" lIns="0" tIns="0" rIns="0" bIns="0" rtlCol="0"/>
          <a:lstStyle/>
          <a:p>
            <a:endParaRPr/>
          </a:p>
        </p:txBody>
      </p:sp>
      <p:sp>
        <p:nvSpPr>
          <p:cNvPr id="100" name="object 100"/>
          <p:cNvSpPr/>
          <p:nvPr/>
        </p:nvSpPr>
        <p:spPr>
          <a:xfrm>
            <a:off x="1014222" y="4279010"/>
            <a:ext cx="1650491" cy="1389888"/>
          </a:xfrm>
          <a:prstGeom prst="rect">
            <a:avLst/>
          </a:prstGeom>
          <a:blipFill>
            <a:blip r:embed="rId5" cstate="print"/>
            <a:stretch>
              <a:fillRect/>
            </a:stretch>
          </a:blipFill>
        </p:spPr>
        <p:txBody>
          <a:bodyPr wrap="square" lIns="0" tIns="0" rIns="0" bIns="0" rtlCol="0"/>
          <a:lstStyle/>
          <a:p>
            <a:endParaRPr/>
          </a:p>
        </p:txBody>
      </p:sp>
      <p:sp>
        <p:nvSpPr>
          <p:cNvPr id="101" name="object 101"/>
          <p:cNvSpPr txBox="1"/>
          <p:nvPr/>
        </p:nvSpPr>
        <p:spPr>
          <a:xfrm>
            <a:off x="1416177" y="4133850"/>
            <a:ext cx="1122045" cy="323850"/>
          </a:xfrm>
          <a:prstGeom prst="rect">
            <a:avLst/>
          </a:prstGeom>
        </p:spPr>
        <p:txBody>
          <a:bodyPr vert="horz" wrap="square" lIns="0" tIns="22225" rIns="0" bIns="0" rtlCol="0">
            <a:spAutoFit/>
          </a:bodyPr>
          <a:lstStyle/>
          <a:p>
            <a:pPr marL="257810" marR="5080" indent="-245745">
              <a:lnSpc>
                <a:spcPts val="1150"/>
              </a:lnSpc>
              <a:spcBef>
                <a:spcPts val="175"/>
              </a:spcBef>
            </a:pPr>
            <a:r>
              <a:rPr sz="1000" spc="-5" dirty="0">
                <a:latin typeface="Times New Roman"/>
                <a:cs typeface="Times New Roman"/>
              </a:rPr>
              <a:t>y = 1.1477x + 0.0194  R²=</a:t>
            </a:r>
            <a:r>
              <a:rPr sz="1000" spc="-10" dirty="0">
                <a:latin typeface="Times New Roman"/>
                <a:cs typeface="Times New Roman"/>
              </a:rPr>
              <a:t> </a:t>
            </a:r>
            <a:r>
              <a:rPr sz="1000" spc="-5" dirty="0">
                <a:latin typeface="Times New Roman"/>
                <a:cs typeface="Times New Roman"/>
              </a:rPr>
              <a:t>0.9884</a:t>
            </a:r>
            <a:endParaRPr sz="1000">
              <a:latin typeface="Times New Roman"/>
              <a:cs typeface="Times New Roman"/>
            </a:endParaRPr>
          </a:p>
        </p:txBody>
      </p:sp>
      <p:sp>
        <p:nvSpPr>
          <p:cNvPr id="102" name="object 102"/>
          <p:cNvSpPr txBox="1"/>
          <p:nvPr/>
        </p:nvSpPr>
        <p:spPr>
          <a:xfrm>
            <a:off x="425602" y="5929376"/>
            <a:ext cx="88900"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0</a:t>
            </a:r>
            <a:endParaRPr sz="1000">
              <a:latin typeface="Times New Roman"/>
              <a:cs typeface="Times New Roman"/>
            </a:endParaRPr>
          </a:p>
        </p:txBody>
      </p:sp>
      <p:sp>
        <p:nvSpPr>
          <p:cNvPr id="103" name="object 103"/>
          <p:cNvSpPr txBox="1"/>
          <p:nvPr/>
        </p:nvSpPr>
        <p:spPr>
          <a:xfrm>
            <a:off x="330200" y="5639206"/>
            <a:ext cx="184785"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0.5</a:t>
            </a:r>
            <a:endParaRPr sz="1000">
              <a:latin typeface="Times New Roman"/>
              <a:cs typeface="Times New Roman"/>
            </a:endParaRPr>
          </a:p>
        </p:txBody>
      </p:sp>
      <p:sp>
        <p:nvSpPr>
          <p:cNvPr id="104" name="object 104"/>
          <p:cNvSpPr txBox="1"/>
          <p:nvPr/>
        </p:nvSpPr>
        <p:spPr>
          <a:xfrm>
            <a:off x="425602" y="5348985"/>
            <a:ext cx="88900"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1</a:t>
            </a:r>
            <a:endParaRPr sz="1000">
              <a:latin typeface="Times New Roman"/>
              <a:cs typeface="Times New Roman"/>
            </a:endParaRPr>
          </a:p>
        </p:txBody>
      </p:sp>
      <p:sp>
        <p:nvSpPr>
          <p:cNvPr id="105" name="object 105"/>
          <p:cNvSpPr txBox="1"/>
          <p:nvPr/>
        </p:nvSpPr>
        <p:spPr>
          <a:xfrm>
            <a:off x="330200" y="5058917"/>
            <a:ext cx="184785"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1.5</a:t>
            </a:r>
            <a:endParaRPr sz="1000">
              <a:latin typeface="Times New Roman"/>
              <a:cs typeface="Times New Roman"/>
            </a:endParaRPr>
          </a:p>
        </p:txBody>
      </p:sp>
      <p:sp>
        <p:nvSpPr>
          <p:cNvPr id="106" name="object 106"/>
          <p:cNvSpPr txBox="1"/>
          <p:nvPr/>
        </p:nvSpPr>
        <p:spPr>
          <a:xfrm>
            <a:off x="425602" y="4768722"/>
            <a:ext cx="88900"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2</a:t>
            </a:r>
            <a:endParaRPr sz="1000">
              <a:latin typeface="Times New Roman"/>
              <a:cs typeface="Times New Roman"/>
            </a:endParaRPr>
          </a:p>
        </p:txBody>
      </p:sp>
      <p:sp>
        <p:nvSpPr>
          <p:cNvPr id="107" name="object 107"/>
          <p:cNvSpPr txBox="1"/>
          <p:nvPr/>
        </p:nvSpPr>
        <p:spPr>
          <a:xfrm>
            <a:off x="330200" y="4478528"/>
            <a:ext cx="184785"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2.5</a:t>
            </a:r>
            <a:endParaRPr sz="1000">
              <a:latin typeface="Times New Roman"/>
              <a:cs typeface="Times New Roman"/>
            </a:endParaRPr>
          </a:p>
        </p:txBody>
      </p:sp>
      <p:sp>
        <p:nvSpPr>
          <p:cNvPr id="108" name="object 108"/>
          <p:cNvSpPr txBox="1"/>
          <p:nvPr/>
        </p:nvSpPr>
        <p:spPr>
          <a:xfrm>
            <a:off x="425602" y="4188333"/>
            <a:ext cx="88900"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3</a:t>
            </a:r>
            <a:endParaRPr sz="1000">
              <a:latin typeface="Times New Roman"/>
              <a:cs typeface="Times New Roman"/>
            </a:endParaRPr>
          </a:p>
        </p:txBody>
      </p:sp>
      <p:sp>
        <p:nvSpPr>
          <p:cNvPr id="109" name="object 109"/>
          <p:cNvSpPr txBox="1"/>
          <p:nvPr/>
        </p:nvSpPr>
        <p:spPr>
          <a:xfrm>
            <a:off x="330200" y="3898138"/>
            <a:ext cx="184785"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3.5</a:t>
            </a:r>
            <a:endParaRPr sz="1000">
              <a:latin typeface="Times New Roman"/>
              <a:cs typeface="Times New Roman"/>
            </a:endParaRPr>
          </a:p>
        </p:txBody>
      </p:sp>
      <p:sp>
        <p:nvSpPr>
          <p:cNvPr id="110" name="object 110"/>
          <p:cNvSpPr txBox="1"/>
          <p:nvPr/>
        </p:nvSpPr>
        <p:spPr>
          <a:xfrm>
            <a:off x="565200" y="6078727"/>
            <a:ext cx="88900"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0</a:t>
            </a:r>
            <a:endParaRPr sz="1000">
              <a:latin typeface="Times New Roman"/>
              <a:cs typeface="Times New Roman"/>
            </a:endParaRPr>
          </a:p>
        </p:txBody>
      </p:sp>
      <p:sp>
        <p:nvSpPr>
          <p:cNvPr id="111" name="object 111"/>
          <p:cNvSpPr txBox="1"/>
          <p:nvPr/>
        </p:nvSpPr>
        <p:spPr>
          <a:xfrm>
            <a:off x="2927730" y="6078727"/>
            <a:ext cx="88900"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3</a:t>
            </a:r>
            <a:endParaRPr sz="1000">
              <a:latin typeface="Times New Roman"/>
              <a:cs typeface="Times New Roman"/>
            </a:endParaRPr>
          </a:p>
        </p:txBody>
      </p:sp>
      <p:sp>
        <p:nvSpPr>
          <p:cNvPr id="112" name="object 112"/>
          <p:cNvSpPr txBox="1"/>
          <p:nvPr/>
        </p:nvSpPr>
        <p:spPr>
          <a:xfrm>
            <a:off x="150821" y="4368337"/>
            <a:ext cx="167005" cy="1293495"/>
          </a:xfrm>
          <a:prstGeom prst="rect">
            <a:avLst/>
          </a:prstGeom>
        </p:spPr>
        <p:txBody>
          <a:bodyPr vert="vert270" wrap="square" lIns="0" tIns="0" rIns="0" bIns="0" rtlCol="0">
            <a:spAutoFit/>
          </a:bodyPr>
          <a:lstStyle/>
          <a:p>
            <a:pPr marL="12700">
              <a:lnSpc>
                <a:spcPts val="1200"/>
              </a:lnSpc>
            </a:pPr>
            <a:r>
              <a:rPr sz="1000" b="1" spc="-5" dirty="0">
                <a:latin typeface="Times New Roman"/>
                <a:cs typeface="Times New Roman"/>
              </a:rPr>
              <a:t>OMPS</a:t>
            </a:r>
            <a:r>
              <a:rPr sz="1000" b="1" spc="-15" dirty="0">
                <a:latin typeface="Times New Roman"/>
                <a:cs typeface="Times New Roman"/>
              </a:rPr>
              <a:t> </a:t>
            </a:r>
            <a:r>
              <a:rPr sz="1000" b="1" spc="-10" dirty="0">
                <a:latin typeface="Times New Roman"/>
                <a:cs typeface="Times New Roman"/>
              </a:rPr>
              <a:t>(μW/cm</a:t>
            </a:r>
            <a:r>
              <a:rPr sz="975" b="1" spc="-15" baseline="25641" dirty="0">
                <a:latin typeface="Times New Roman"/>
                <a:cs typeface="Times New Roman"/>
              </a:rPr>
              <a:t>2</a:t>
            </a:r>
            <a:r>
              <a:rPr sz="1000" b="1" spc="-10" dirty="0">
                <a:latin typeface="Times New Roman"/>
                <a:cs typeface="Times New Roman"/>
              </a:rPr>
              <a:t>/nm/sr)</a:t>
            </a:r>
            <a:endParaRPr sz="1000">
              <a:latin typeface="Times New Roman"/>
              <a:cs typeface="Times New Roman"/>
            </a:endParaRPr>
          </a:p>
        </p:txBody>
      </p:sp>
      <p:sp>
        <p:nvSpPr>
          <p:cNvPr id="113" name="object 113"/>
          <p:cNvSpPr txBox="1"/>
          <p:nvPr/>
        </p:nvSpPr>
        <p:spPr>
          <a:xfrm>
            <a:off x="1190345" y="6045809"/>
            <a:ext cx="1201420" cy="394970"/>
          </a:xfrm>
          <a:prstGeom prst="rect">
            <a:avLst/>
          </a:prstGeom>
        </p:spPr>
        <p:txBody>
          <a:bodyPr vert="horz" wrap="square" lIns="0" tIns="45085" rIns="0" bIns="0" rtlCol="0">
            <a:spAutoFit/>
          </a:bodyPr>
          <a:lstStyle/>
          <a:p>
            <a:pPr algn="ctr">
              <a:lnSpc>
                <a:spcPct val="100000"/>
              </a:lnSpc>
              <a:spcBef>
                <a:spcPts val="355"/>
              </a:spcBef>
              <a:tabLst>
                <a:tab pos="787400" algn="l"/>
              </a:tabLst>
            </a:pPr>
            <a:r>
              <a:rPr sz="1000" spc="-5" dirty="0">
                <a:latin typeface="Times New Roman"/>
                <a:cs typeface="Times New Roman"/>
              </a:rPr>
              <a:t>1	2</a:t>
            </a:r>
            <a:endParaRPr sz="1000">
              <a:latin typeface="Times New Roman"/>
              <a:cs typeface="Times New Roman"/>
            </a:endParaRPr>
          </a:p>
          <a:p>
            <a:pPr algn="ctr">
              <a:lnSpc>
                <a:spcPct val="100000"/>
              </a:lnSpc>
              <a:spcBef>
                <a:spcPts val="254"/>
              </a:spcBef>
            </a:pPr>
            <a:r>
              <a:rPr sz="1000" b="1" spc="-5" dirty="0">
                <a:latin typeface="Times New Roman"/>
                <a:cs typeface="Times New Roman"/>
              </a:rPr>
              <a:t>TOU</a:t>
            </a:r>
            <a:r>
              <a:rPr sz="1000" b="1" spc="-15" dirty="0">
                <a:latin typeface="Times New Roman"/>
                <a:cs typeface="Times New Roman"/>
              </a:rPr>
              <a:t> </a:t>
            </a:r>
            <a:r>
              <a:rPr sz="1000" b="1" spc="-10" dirty="0">
                <a:latin typeface="Times New Roman"/>
                <a:cs typeface="Times New Roman"/>
              </a:rPr>
              <a:t>(μW/cm</a:t>
            </a:r>
            <a:r>
              <a:rPr sz="975" b="1" spc="-15" baseline="25641" dirty="0">
                <a:latin typeface="Times New Roman"/>
                <a:cs typeface="Times New Roman"/>
              </a:rPr>
              <a:t>2</a:t>
            </a:r>
            <a:r>
              <a:rPr sz="1000" b="1" spc="-10" dirty="0">
                <a:latin typeface="Times New Roman"/>
                <a:cs typeface="Times New Roman"/>
              </a:rPr>
              <a:t>/nm/sr)</a:t>
            </a:r>
            <a:endParaRPr sz="1000">
              <a:latin typeface="Times New Roman"/>
              <a:cs typeface="Times New Roman"/>
            </a:endParaRPr>
          </a:p>
        </p:txBody>
      </p:sp>
      <p:sp>
        <p:nvSpPr>
          <p:cNvPr id="114" name="object 114"/>
          <p:cNvSpPr txBox="1"/>
          <p:nvPr/>
        </p:nvSpPr>
        <p:spPr>
          <a:xfrm>
            <a:off x="2222119" y="5387721"/>
            <a:ext cx="464184" cy="193675"/>
          </a:xfrm>
          <a:prstGeom prst="rect">
            <a:avLst/>
          </a:prstGeom>
        </p:spPr>
        <p:txBody>
          <a:bodyPr vert="horz" wrap="square" lIns="0" tIns="12700" rIns="0" bIns="0" rtlCol="0">
            <a:spAutoFit/>
          </a:bodyPr>
          <a:lstStyle/>
          <a:p>
            <a:pPr marL="12700">
              <a:lnSpc>
                <a:spcPct val="100000"/>
              </a:lnSpc>
              <a:spcBef>
                <a:spcPts val="100"/>
              </a:spcBef>
            </a:pPr>
            <a:r>
              <a:rPr sz="1100" b="1" dirty="0">
                <a:latin typeface="Times New Roman"/>
                <a:cs typeface="Times New Roman"/>
              </a:rPr>
              <a:t>322</a:t>
            </a:r>
            <a:r>
              <a:rPr sz="1100" b="1" spc="-80" dirty="0">
                <a:latin typeface="Times New Roman"/>
                <a:cs typeface="Times New Roman"/>
              </a:rPr>
              <a:t> </a:t>
            </a:r>
            <a:r>
              <a:rPr sz="1100" b="1" dirty="0">
                <a:latin typeface="Times New Roman"/>
                <a:cs typeface="Times New Roman"/>
              </a:rPr>
              <a:t>nm</a:t>
            </a:r>
            <a:endParaRPr sz="1100">
              <a:latin typeface="Times New Roman"/>
              <a:cs typeface="Times New Roman"/>
            </a:endParaRPr>
          </a:p>
        </p:txBody>
      </p:sp>
      <p:sp>
        <p:nvSpPr>
          <p:cNvPr id="115" name="object 115"/>
          <p:cNvSpPr/>
          <p:nvPr/>
        </p:nvSpPr>
        <p:spPr>
          <a:xfrm>
            <a:off x="3300984" y="3997452"/>
            <a:ext cx="0" cy="2086610"/>
          </a:xfrm>
          <a:custGeom>
            <a:avLst/>
            <a:gdLst/>
            <a:ahLst/>
            <a:cxnLst/>
            <a:rect l="l" t="t" r="r" b="b"/>
            <a:pathLst>
              <a:path h="2086610">
                <a:moveTo>
                  <a:pt x="0" y="2086356"/>
                </a:moveTo>
                <a:lnTo>
                  <a:pt x="0" y="0"/>
                </a:lnTo>
              </a:path>
            </a:pathLst>
          </a:custGeom>
          <a:ln w="9144">
            <a:solidFill>
              <a:srgbClr val="858585"/>
            </a:solidFill>
          </a:ln>
        </p:spPr>
        <p:txBody>
          <a:bodyPr wrap="square" lIns="0" tIns="0" rIns="0" bIns="0" rtlCol="0"/>
          <a:lstStyle/>
          <a:p>
            <a:endParaRPr/>
          </a:p>
        </p:txBody>
      </p:sp>
      <p:sp>
        <p:nvSpPr>
          <p:cNvPr id="116" name="object 116"/>
          <p:cNvSpPr/>
          <p:nvPr/>
        </p:nvSpPr>
        <p:spPr>
          <a:xfrm>
            <a:off x="3262884" y="6083808"/>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117" name="object 117"/>
          <p:cNvSpPr/>
          <p:nvPr/>
        </p:nvSpPr>
        <p:spPr>
          <a:xfrm>
            <a:off x="3262884" y="5786628"/>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118" name="object 118"/>
          <p:cNvSpPr/>
          <p:nvPr/>
        </p:nvSpPr>
        <p:spPr>
          <a:xfrm>
            <a:off x="3262884" y="5487923"/>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119" name="object 119"/>
          <p:cNvSpPr/>
          <p:nvPr/>
        </p:nvSpPr>
        <p:spPr>
          <a:xfrm>
            <a:off x="3262884" y="5189220"/>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120" name="object 120"/>
          <p:cNvSpPr/>
          <p:nvPr/>
        </p:nvSpPr>
        <p:spPr>
          <a:xfrm>
            <a:off x="3262884" y="4892040"/>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121" name="object 121"/>
          <p:cNvSpPr/>
          <p:nvPr/>
        </p:nvSpPr>
        <p:spPr>
          <a:xfrm>
            <a:off x="3262884" y="4593335"/>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122" name="object 122"/>
          <p:cNvSpPr/>
          <p:nvPr/>
        </p:nvSpPr>
        <p:spPr>
          <a:xfrm>
            <a:off x="3262884" y="4294632"/>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123" name="object 123"/>
          <p:cNvSpPr/>
          <p:nvPr/>
        </p:nvSpPr>
        <p:spPr>
          <a:xfrm>
            <a:off x="3262884" y="3997452"/>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124" name="object 124"/>
          <p:cNvSpPr/>
          <p:nvPr/>
        </p:nvSpPr>
        <p:spPr>
          <a:xfrm>
            <a:off x="3300984" y="6083808"/>
            <a:ext cx="2528570" cy="0"/>
          </a:xfrm>
          <a:custGeom>
            <a:avLst/>
            <a:gdLst/>
            <a:ahLst/>
            <a:cxnLst/>
            <a:rect l="l" t="t" r="r" b="b"/>
            <a:pathLst>
              <a:path w="2528570">
                <a:moveTo>
                  <a:pt x="0" y="0"/>
                </a:moveTo>
                <a:lnTo>
                  <a:pt x="2528316" y="0"/>
                </a:lnTo>
              </a:path>
            </a:pathLst>
          </a:custGeom>
          <a:ln w="9144">
            <a:solidFill>
              <a:srgbClr val="858585"/>
            </a:solidFill>
          </a:ln>
        </p:spPr>
        <p:txBody>
          <a:bodyPr wrap="square" lIns="0" tIns="0" rIns="0" bIns="0" rtlCol="0"/>
          <a:lstStyle/>
          <a:p>
            <a:endParaRPr/>
          </a:p>
        </p:txBody>
      </p:sp>
      <p:sp>
        <p:nvSpPr>
          <p:cNvPr id="125" name="object 125"/>
          <p:cNvSpPr/>
          <p:nvPr/>
        </p:nvSpPr>
        <p:spPr>
          <a:xfrm>
            <a:off x="3300984" y="6083808"/>
            <a:ext cx="0" cy="38100"/>
          </a:xfrm>
          <a:custGeom>
            <a:avLst/>
            <a:gdLst/>
            <a:ahLst/>
            <a:cxnLst/>
            <a:rect l="l" t="t" r="r" b="b"/>
            <a:pathLst>
              <a:path h="38100">
                <a:moveTo>
                  <a:pt x="0" y="0"/>
                </a:moveTo>
                <a:lnTo>
                  <a:pt x="0" y="38099"/>
                </a:lnTo>
              </a:path>
            </a:pathLst>
          </a:custGeom>
          <a:ln w="9144">
            <a:solidFill>
              <a:srgbClr val="858585"/>
            </a:solidFill>
          </a:ln>
        </p:spPr>
        <p:txBody>
          <a:bodyPr wrap="square" lIns="0" tIns="0" rIns="0" bIns="0" rtlCol="0"/>
          <a:lstStyle/>
          <a:p>
            <a:endParaRPr/>
          </a:p>
        </p:txBody>
      </p:sp>
      <p:sp>
        <p:nvSpPr>
          <p:cNvPr id="126" name="object 126"/>
          <p:cNvSpPr/>
          <p:nvPr/>
        </p:nvSpPr>
        <p:spPr>
          <a:xfrm>
            <a:off x="4143755" y="6083808"/>
            <a:ext cx="0" cy="38100"/>
          </a:xfrm>
          <a:custGeom>
            <a:avLst/>
            <a:gdLst/>
            <a:ahLst/>
            <a:cxnLst/>
            <a:rect l="l" t="t" r="r" b="b"/>
            <a:pathLst>
              <a:path h="38100">
                <a:moveTo>
                  <a:pt x="0" y="0"/>
                </a:moveTo>
                <a:lnTo>
                  <a:pt x="0" y="38099"/>
                </a:lnTo>
              </a:path>
            </a:pathLst>
          </a:custGeom>
          <a:ln w="9144">
            <a:solidFill>
              <a:srgbClr val="858585"/>
            </a:solidFill>
          </a:ln>
        </p:spPr>
        <p:txBody>
          <a:bodyPr wrap="square" lIns="0" tIns="0" rIns="0" bIns="0" rtlCol="0"/>
          <a:lstStyle/>
          <a:p>
            <a:endParaRPr/>
          </a:p>
        </p:txBody>
      </p:sp>
      <p:sp>
        <p:nvSpPr>
          <p:cNvPr id="127" name="object 127"/>
          <p:cNvSpPr/>
          <p:nvPr/>
        </p:nvSpPr>
        <p:spPr>
          <a:xfrm>
            <a:off x="4986528" y="6083808"/>
            <a:ext cx="0" cy="38100"/>
          </a:xfrm>
          <a:custGeom>
            <a:avLst/>
            <a:gdLst/>
            <a:ahLst/>
            <a:cxnLst/>
            <a:rect l="l" t="t" r="r" b="b"/>
            <a:pathLst>
              <a:path h="38100">
                <a:moveTo>
                  <a:pt x="0" y="0"/>
                </a:moveTo>
                <a:lnTo>
                  <a:pt x="0" y="38099"/>
                </a:lnTo>
              </a:path>
            </a:pathLst>
          </a:custGeom>
          <a:ln w="9144">
            <a:solidFill>
              <a:srgbClr val="858585"/>
            </a:solidFill>
          </a:ln>
        </p:spPr>
        <p:txBody>
          <a:bodyPr wrap="square" lIns="0" tIns="0" rIns="0" bIns="0" rtlCol="0"/>
          <a:lstStyle/>
          <a:p>
            <a:endParaRPr/>
          </a:p>
        </p:txBody>
      </p:sp>
      <p:sp>
        <p:nvSpPr>
          <p:cNvPr id="128" name="object 128"/>
          <p:cNvSpPr/>
          <p:nvPr/>
        </p:nvSpPr>
        <p:spPr>
          <a:xfrm>
            <a:off x="5829300" y="6083808"/>
            <a:ext cx="0" cy="38100"/>
          </a:xfrm>
          <a:custGeom>
            <a:avLst/>
            <a:gdLst/>
            <a:ahLst/>
            <a:cxnLst/>
            <a:rect l="l" t="t" r="r" b="b"/>
            <a:pathLst>
              <a:path h="38100">
                <a:moveTo>
                  <a:pt x="0" y="0"/>
                </a:moveTo>
                <a:lnTo>
                  <a:pt x="0" y="38099"/>
                </a:lnTo>
              </a:path>
            </a:pathLst>
          </a:custGeom>
          <a:ln w="9144">
            <a:solidFill>
              <a:srgbClr val="858585"/>
            </a:solidFill>
          </a:ln>
        </p:spPr>
        <p:txBody>
          <a:bodyPr wrap="square" lIns="0" tIns="0" rIns="0" bIns="0" rtlCol="0"/>
          <a:lstStyle/>
          <a:p>
            <a:endParaRPr/>
          </a:p>
        </p:txBody>
      </p:sp>
      <p:sp>
        <p:nvSpPr>
          <p:cNvPr id="129" name="object 129"/>
          <p:cNvSpPr/>
          <p:nvPr/>
        </p:nvSpPr>
        <p:spPr>
          <a:xfrm>
            <a:off x="3848989" y="4265295"/>
            <a:ext cx="1863852" cy="1417320"/>
          </a:xfrm>
          <a:prstGeom prst="rect">
            <a:avLst/>
          </a:prstGeom>
          <a:blipFill>
            <a:blip r:embed="rId6" cstate="print"/>
            <a:stretch>
              <a:fillRect/>
            </a:stretch>
          </a:blipFill>
        </p:spPr>
        <p:txBody>
          <a:bodyPr wrap="square" lIns="0" tIns="0" rIns="0" bIns="0" rtlCol="0"/>
          <a:lstStyle/>
          <a:p>
            <a:endParaRPr/>
          </a:p>
        </p:txBody>
      </p:sp>
      <p:sp>
        <p:nvSpPr>
          <p:cNvPr id="130" name="object 130"/>
          <p:cNvSpPr txBox="1"/>
          <p:nvPr/>
        </p:nvSpPr>
        <p:spPr>
          <a:xfrm>
            <a:off x="4464811" y="4148454"/>
            <a:ext cx="1122045" cy="323850"/>
          </a:xfrm>
          <a:prstGeom prst="rect">
            <a:avLst/>
          </a:prstGeom>
        </p:spPr>
        <p:txBody>
          <a:bodyPr vert="horz" wrap="square" lIns="0" tIns="22225" rIns="0" bIns="0" rtlCol="0">
            <a:spAutoFit/>
          </a:bodyPr>
          <a:lstStyle/>
          <a:p>
            <a:pPr marL="255904" marR="5080" indent="-243840">
              <a:lnSpc>
                <a:spcPts val="1150"/>
              </a:lnSpc>
              <a:spcBef>
                <a:spcPts val="175"/>
              </a:spcBef>
            </a:pPr>
            <a:r>
              <a:rPr sz="1000" spc="-5" dirty="0">
                <a:latin typeface="Times New Roman"/>
                <a:cs typeface="Times New Roman"/>
              </a:rPr>
              <a:t>y = 1.0427x + 0.0314  R²=</a:t>
            </a:r>
            <a:r>
              <a:rPr sz="1000" spc="-10" dirty="0">
                <a:latin typeface="Times New Roman"/>
                <a:cs typeface="Times New Roman"/>
              </a:rPr>
              <a:t> </a:t>
            </a:r>
            <a:r>
              <a:rPr sz="1000" spc="-5" dirty="0">
                <a:latin typeface="Times New Roman"/>
                <a:cs typeface="Times New Roman"/>
              </a:rPr>
              <a:t>0.9861</a:t>
            </a:r>
            <a:endParaRPr sz="1000">
              <a:latin typeface="Times New Roman"/>
              <a:cs typeface="Times New Roman"/>
            </a:endParaRPr>
          </a:p>
        </p:txBody>
      </p:sp>
      <p:sp>
        <p:nvSpPr>
          <p:cNvPr id="131" name="object 131"/>
          <p:cNvSpPr txBox="1"/>
          <p:nvPr/>
        </p:nvSpPr>
        <p:spPr>
          <a:xfrm>
            <a:off x="3116707" y="5986068"/>
            <a:ext cx="88900"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0</a:t>
            </a:r>
            <a:endParaRPr sz="1000">
              <a:latin typeface="Times New Roman"/>
              <a:cs typeface="Times New Roman"/>
            </a:endParaRPr>
          </a:p>
        </p:txBody>
      </p:sp>
      <p:sp>
        <p:nvSpPr>
          <p:cNvPr id="132" name="object 132"/>
          <p:cNvSpPr txBox="1"/>
          <p:nvPr/>
        </p:nvSpPr>
        <p:spPr>
          <a:xfrm>
            <a:off x="3116707" y="5687669"/>
            <a:ext cx="88900"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1</a:t>
            </a:r>
            <a:endParaRPr sz="1000">
              <a:latin typeface="Times New Roman"/>
              <a:cs typeface="Times New Roman"/>
            </a:endParaRPr>
          </a:p>
        </p:txBody>
      </p:sp>
      <p:sp>
        <p:nvSpPr>
          <p:cNvPr id="133" name="object 133"/>
          <p:cNvSpPr txBox="1"/>
          <p:nvPr/>
        </p:nvSpPr>
        <p:spPr>
          <a:xfrm>
            <a:off x="3116707" y="5389626"/>
            <a:ext cx="88900"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2</a:t>
            </a:r>
            <a:endParaRPr sz="1000">
              <a:latin typeface="Times New Roman"/>
              <a:cs typeface="Times New Roman"/>
            </a:endParaRPr>
          </a:p>
        </p:txBody>
      </p:sp>
      <p:sp>
        <p:nvSpPr>
          <p:cNvPr id="134" name="object 134"/>
          <p:cNvSpPr txBox="1"/>
          <p:nvPr/>
        </p:nvSpPr>
        <p:spPr>
          <a:xfrm>
            <a:off x="3116707" y="5091176"/>
            <a:ext cx="88900"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3</a:t>
            </a:r>
            <a:endParaRPr sz="1000">
              <a:latin typeface="Times New Roman"/>
              <a:cs typeface="Times New Roman"/>
            </a:endParaRPr>
          </a:p>
        </p:txBody>
      </p:sp>
      <p:sp>
        <p:nvSpPr>
          <p:cNvPr id="135" name="object 135"/>
          <p:cNvSpPr txBox="1"/>
          <p:nvPr/>
        </p:nvSpPr>
        <p:spPr>
          <a:xfrm>
            <a:off x="3116707" y="4793107"/>
            <a:ext cx="88900"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4</a:t>
            </a:r>
            <a:endParaRPr sz="1000">
              <a:latin typeface="Times New Roman"/>
              <a:cs typeface="Times New Roman"/>
            </a:endParaRPr>
          </a:p>
        </p:txBody>
      </p:sp>
      <p:sp>
        <p:nvSpPr>
          <p:cNvPr id="136" name="object 136"/>
          <p:cNvSpPr txBox="1"/>
          <p:nvPr/>
        </p:nvSpPr>
        <p:spPr>
          <a:xfrm>
            <a:off x="3116707" y="4494657"/>
            <a:ext cx="88900"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5</a:t>
            </a:r>
            <a:endParaRPr sz="1000">
              <a:latin typeface="Times New Roman"/>
              <a:cs typeface="Times New Roman"/>
            </a:endParaRPr>
          </a:p>
        </p:txBody>
      </p:sp>
      <p:sp>
        <p:nvSpPr>
          <p:cNvPr id="137" name="object 137"/>
          <p:cNvSpPr txBox="1"/>
          <p:nvPr/>
        </p:nvSpPr>
        <p:spPr>
          <a:xfrm>
            <a:off x="3116707" y="4196283"/>
            <a:ext cx="88900"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6</a:t>
            </a:r>
            <a:endParaRPr sz="1000">
              <a:latin typeface="Times New Roman"/>
              <a:cs typeface="Times New Roman"/>
            </a:endParaRPr>
          </a:p>
        </p:txBody>
      </p:sp>
      <p:sp>
        <p:nvSpPr>
          <p:cNvPr id="138" name="object 138"/>
          <p:cNvSpPr txBox="1"/>
          <p:nvPr/>
        </p:nvSpPr>
        <p:spPr>
          <a:xfrm>
            <a:off x="3116707" y="3898138"/>
            <a:ext cx="88900"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7</a:t>
            </a:r>
            <a:endParaRPr sz="1000">
              <a:latin typeface="Times New Roman"/>
              <a:cs typeface="Times New Roman"/>
            </a:endParaRPr>
          </a:p>
        </p:txBody>
      </p:sp>
      <p:sp>
        <p:nvSpPr>
          <p:cNvPr id="139" name="object 139"/>
          <p:cNvSpPr txBox="1"/>
          <p:nvPr/>
        </p:nvSpPr>
        <p:spPr>
          <a:xfrm>
            <a:off x="3256534" y="6135115"/>
            <a:ext cx="88900"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0</a:t>
            </a:r>
            <a:endParaRPr sz="1000">
              <a:latin typeface="Times New Roman"/>
              <a:cs typeface="Times New Roman"/>
            </a:endParaRPr>
          </a:p>
        </p:txBody>
      </p:sp>
      <p:sp>
        <p:nvSpPr>
          <p:cNvPr id="140" name="object 140"/>
          <p:cNvSpPr txBox="1"/>
          <p:nvPr/>
        </p:nvSpPr>
        <p:spPr>
          <a:xfrm>
            <a:off x="5785865" y="6135115"/>
            <a:ext cx="88900"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6</a:t>
            </a:r>
            <a:endParaRPr sz="1000">
              <a:latin typeface="Times New Roman"/>
              <a:cs typeface="Times New Roman"/>
            </a:endParaRPr>
          </a:p>
        </p:txBody>
      </p:sp>
      <p:sp>
        <p:nvSpPr>
          <p:cNvPr id="141" name="object 141"/>
          <p:cNvSpPr txBox="1"/>
          <p:nvPr/>
        </p:nvSpPr>
        <p:spPr>
          <a:xfrm>
            <a:off x="2937277" y="4395752"/>
            <a:ext cx="167005" cy="1294130"/>
          </a:xfrm>
          <a:prstGeom prst="rect">
            <a:avLst/>
          </a:prstGeom>
        </p:spPr>
        <p:txBody>
          <a:bodyPr vert="vert270" wrap="square" lIns="0" tIns="0" rIns="0" bIns="0" rtlCol="0">
            <a:spAutoFit/>
          </a:bodyPr>
          <a:lstStyle/>
          <a:p>
            <a:pPr marL="12700">
              <a:lnSpc>
                <a:spcPts val="1200"/>
              </a:lnSpc>
            </a:pPr>
            <a:r>
              <a:rPr sz="1000" b="1" dirty="0">
                <a:latin typeface="Times New Roman"/>
                <a:cs typeface="Times New Roman"/>
              </a:rPr>
              <a:t>OMP</a:t>
            </a:r>
            <a:r>
              <a:rPr sz="1000" b="1" spc="-70" dirty="0">
                <a:latin typeface="Times New Roman"/>
                <a:cs typeface="Times New Roman"/>
              </a:rPr>
              <a:t> </a:t>
            </a:r>
            <a:r>
              <a:rPr sz="1000" b="1" spc="-5" dirty="0">
                <a:latin typeface="Times New Roman"/>
                <a:cs typeface="Times New Roman"/>
              </a:rPr>
              <a:t>(μW/cm</a:t>
            </a:r>
            <a:r>
              <a:rPr sz="975" b="1" spc="-7" baseline="25641" dirty="0">
                <a:latin typeface="Times New Roman"/>
                <a:cs typeface="Times New Roman"/>
              </a:rPr>
              <a:t>2</a:t>
            </a:r>
            <a:r>
              <a:rPr sz="1000" b="1" spc="-5" dirty="0">
                <a:latin typeface="Times New Roman"/>
                <a:cs typeface="Times New Roman"/>
              </a:rPr>
              <a:t>/nm/sr)S</a:t>
            </a:r>
            <a:endParaRPr sz="1000">
              <a:latin typeface="Times New Roman"/>
              <a:cs typeface="Times New Roman"/>
            </a:endParaRPr>
          </a:p>
        </p:txBody>
      </p:sp>
      <p:sp>
        <p:nvSpPr>
          <p:cNvPr id="142" name="object 142"/>
          <p:cNvSpPr txBox="1"/>
          <p:nvPr/>
        </p:nvSpPr>
        <p:spPr>
          <a:xfrm>
            <a:off x="3964940" y="6102179"/>
            <a:ext cx="1201420" cy="395605"/>
          </a:xfrm>
          <a:prstGeom prst="rect">
            <a:avLst/>
          </a:prstGeom>
        </p:spPr>
        <p:txBody>
          <a:bodyPr vert="horz" wrap="square" lIns="0" tIns="45085" rIns="0" bIns="0" rtlCol="0">
            <a:spAutoFit/>
          </a:bodyPr>
          <a:lstStyle/>
          <a:p>
            <a:pPr algn="ctr">
              <a:lnSpc>
                <a:spcPct val="100000"/>
              </a:lnSpc>
              <a:spcBef>
                <a:spcPts val="355"/>
              </a:spcBef>
              <a:tabLst>
                <a:tab pos="842644" algn="l"/>
              </a:tabLst>
            </a:pPr>
            <a:r>
              <a:rPr sz="1000" spc="-5" dirty="0">
                <a:latin typeface="Times New Roman"/>
                <a:cs typeface="Times New Roman"/>
              </a:rPr>
              <a:t>2	4</a:t>
            </a:r>
            <a:endParaRPr sz="1000">
              <a:latin typeface="Times New Roman"/>
              <a:cs typeface="Times New Roman"/>
            </a:endParaRPr>
          </a:p>
          <a:p>
            <a:pPr algn="ctr">
              <a:lnSpc>
                <a:spcPct val="100000"/>
              </a:lnSpc>
              <a:spcBef>
                <a:spcPts val="254"/>
              </a:spcBef>
            </a:pPr>
            <a:r>
              <a:rPr sz="1000" b="1" spc="-5" dirty="0">
                <a:latin typeface="Times New Roman"/>
                <a:cs typeface="Times New Roman"/>
              </a:rPr>
              <a:t>TOU</a:t>
            </a:r>
            <a:r>
              <a:rPr sz="1000" b="1" spc="-15" dirty="0">
                <a:latin typeface="Times New Roman"/>
                <a:cs typeface="Times New Roman"/>
              </a:rPr>
              <a:t> </a:t>
            </a:r>
            <a:r>
              <a:rPr sz="1000" b="1" spc="-10" dirty="0">
                <a:latin typeface="Times New Roman"/>
                <a:cs typeface="Times New Roman"/>
              </a:rPr>
              <a:t>(μW/cm</a:t>
            </a:r>
            <a:r>
              <a:rPr sz="975" b="1" spc="-15" baseline="25641" dirty="0">
                <a:latin typeface="Times New Roman"/>
                <a:cs typeface="Times New Roman"/>
              </a:rPr>
              <a:t>2</a:t>
            </a:r>
            <a:r>
              <a:rPr sz="1000" b="1" spc="-10" dirty="0">
                <a:latin typeface="Times New Roman"/>
                <a:cs typeface="Times New Roman"/>
              </a:rPr>
              <a:t>/nm/sr)</a:t>
            </a:r>
            <a:endParaRPr sz="1000">
              <a:latin typeface="Times New Roman"/>
              <a:cs typeface="Times New Roman"/>
            </a:endParaRPr>
          </a:p>
        </p:txBody>
      </p:sp>
      <p:sp>
        <p:nvSpPr>
          <p:cNvPr id="143" name="object 143"/>
          <p:cNvSpPr txBox="1"/>
          <p:nvPr/>
        </p:nvSpPr>
        <p:spPr>
          <a:xfrm>
            <a:off x="5008879" y="5382209"/>
            <a:ext cx="464820" cy="194310"/>
          </a:xfrm>
          <a:prstGeom prst="rect">
            <a:avLst/>
          </a:prstGeom>
        </p:spPr>
        <p:txBody>
          <a:bodyPr vert="horz" wrap="square" lIns="0" tIns="13335" rIns="0" bIns="0" rtlCol="0">
            <a:spAutoFit/>
          </a:bodyPr>
          <a:lstStyle/>
          <a:p>
            <a:pPr marL="12700">
              <a:lnSpc>
                <a:spcPct val="100000"/>
              </a:lnSpc>
              <a:spcBef>
                <a:spcPts val="105"/>
              </a:spcBef>
            </a:pPr>
            <a:r>
              <a:rPr sz="1100" b="1" dirty="0">
                <a:latin typeface="Times New Roman"/>
                <a:cs typeface="Times New Roman"/>
              </a:rPr>
              <a:t>331</a:t>
            </a:r>
            <a:r>
              <a:rPr sz="1100" b="1" spc="-75" dirty="0">
                <a:latin typeface="Times New Roman"/>
                <a:cs typeface="Times New Roman"/>
              </a:rPr>
              <a:t> </a:t>
            </a:r>
            <a:r>
              <a:rPr sz="1100" b="1" dirty="0">
                <a:latin typeface="Times New Roman"/>
                <a:cs typeface="Times New Roman"/>
              </a:rPr>
              <a:t>nm</a:t>
            </a:r>
            <a:endParaRPr sz="1100">
              <a:latin typeface="Times New Roman"/>
              <a:cs typeface="Times New Roman"/>
            </a:endParaRPr>
          </a:p>
        </p:txBody>
      </p:sp>
      <p:sp>
        <p:nvSpPr>
          <p:cNvPr id="144" name="object 144"/>
          <p:cNvSpPr/>
          <p:nvPr/>
        </p:nvSpPr>
        <p:spPr>
          <a:xfrm>
            <a:off x="6373367" y="4140708"/>
            <a:ext cx="0" cy="1945005"/>
          </a:xfrm>
          <a:custGeom>
            <a:avLst/>
            <a:gdLst/>
            <a:ahLst/>
            <a:cxnLst/>
            <a:rect l="l" t="t" r="r" b="b"/>
            <a:pathLst>
              <a:path h="1945004">
                <a:moveTo>
                  <a:pt x="0" y="1944624"/>
                </a:moveTo>
                <a:lnTo>
                  <a:pt x="0" y="0"/>
                </a:lnTo>
              </a:path>
            </a:pathLst>
          </a:custGeom>
          <a:ln w="9144">
            <a:solidFill>
              <a:srgbClr val="858585"/>
            </a:solidFill>
          </a:ln>
        </p:spPr>
        <p:txBody>
          <a:bodyPr wrap="square" lIns="0" tIns="0" rIns="0" bIns="0" rtlCol="0"/>
          <a:lstStyle/>
          <a:p>
            <a:endParaRPr/>
          </a:p>
        </p:txBody>
      </p:sp>
      <p:sp>
        <p:nvSpPr>
          <p:cNvPr id="145" name="object 145"/>
          <p:cNvSpPr/>
          <p:nvPr/>
        </p:nvSpPr>
        <p:spPr>
          <a:xfrm>
            <a:off x="6335267" y="6085332"/>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146" name="object 146"/>
          <p:cNvSpPr/>
          <p:nvPr/>
        </p:nvSpPr>
        <p:spPr>
          <a:xfrm>
            <a:off x="6335267" y="5868923"/>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147" name="object 147"/>
          <p:cNvSpPr/>
          <p:nvPr/>
        </p:nvSpPr>
        <p:spPr>
          <a:xfrm>
            <a:off x="6335267" y="5652515"/>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148" name="object 148"/>
          <p:cNvSpPr/>
          <p:nvPr/>
        </p:nvSpPr>
        <p:spPr>
          <a:xfrm>
            <a:off x="6335267" y="5436108"/>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149" name="object 149"/>
          <p:cNvSpPr/>
          <p:nvPr/>
        </p:nvSpPr>
        <p:spPr>
          <a:xfrm>
            <a:off x="6335267" y="5221223"/>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150" name="object 150"/>
          <p:cNvSpPr/>
          <p:nvPr/>
        </p:nvSpPr>
        <p:spPr>
          <a:xfrm>
            <a:off x="6335267" y="5004815"/>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151" name="object 151"/>
          <p:cNvSpPr/>
          <p:nvPr/>
        </p:nvSpPr>
        <p:spPr>
          <a:xfrm>
            <a:off x="6335267" y="4788408"/>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152" name="object 152"/>
          <p:cNvSpPr/>
          <p:nvPr/>
        </p:nvSpPr>
        <p:spPr>
          <a:xfrm>
            <a:off x="6335267" y="4572000"/>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153" name="object 153"/>
          <p:cNvSpPr/>
          <p:nvPr/>
        </p:nvSpPr>
        <p:spPr>
          <a:xfrm>
            <a:off x="6335267" y="4355591"/>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154" name="object 154"/>
          <p:cNvSpPr/>
          <p:nvPr/>
        </p:nvSpPr>
        <p:spPr>
          <a:xfrm>
            <a:off x="6335267" y="4140708"/>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155" name="object 155"/>
          <p:cNvSpPr/>
          <p:nvPr/>
        </p:nvSpPr>
        <p:spPr>
          <a:xfrm>
            <a:off x="6373367" y="6085332"/>
            <a:ext cx="2567940" cy="0"/>
          </a:xfrm>
          <a:custGeom>
            <a:avLst/>
            <a:gdLst/>
            <a:ahLst/>
            <a:cxnLst/>
            <a:rect l="l" t="t" r="r" b="b"/>
            <a:pathLst>
              <a:path w="2567940">
                <a:moveTo>
                  <a:pt x="0" y="0"/>
                </a:moveTo>
                <a:lnTo>
                  <a:pt x="2567940" y="0"/>
                </a:lnTo>
              </a:path>
            </a:pathLst>
          </a:custGeom>
          <a:ln w="9144">
            <a:solidFill>
              <a:srgbClr val="858585"/>
            </a:solidFill>
          </a:ln>
        </p:spPr>
        <p:txBody>
          <a:bodyPr wrap="square" lIns="0" tIns="0" rIns="0" bIns="0" rtlCol="0"/>
          <a:lstStyle/>
          <a:p>
            <a:endParaRPr/>
          </a:p>
        </p:txBody>
      </p:sp>
      <p:sp>
        <p:nvSpPr>
          <p:cNvPr id="156" name="object 156"/>
          <p:cNvSpPr/>
          <p:nvPr/>
        </p:nvSpPr>
        <p:spPr>
          <a:xfrm>
            <a:off x="6373367" y="6085332"/>
            <a:ext cx="0" cy="36830"/>
          </a:xfrm>
          <a:custGeom>
            <a:avLst/>
            <a:gdLst/>
            <a:ahLst/>
            <a:cxnLst/>
            <a:rect l="l" t="t" r="r" b="b"/>
            <a:pathLst>
              <a:path h="36829">
                <a:moveTo>
                  <a:pt x="0" y="0"/>
                </a:moveTo>
                <a:lnTo>
                  <a:pt x="0" y="36576"/>
                </a:lnTo>
              </a:path>
            </a:pathLst>
          </a:custGeom>
          <a:ln w="9144">
            <a:solidFill>
              <a:srgbClr val="858585"/>
            </a:solidFill>
          </a:ln>
        </p:spPr>
        <p:txBody>
          <a:bodyPr wrap="square" lIns="0" tIns="0" rIns="0" bIns="0" rtlCol="0"/>
          <a:lstStyle/>
          <a:p>
            <a:endParaRPr/>
          </a:p>
        </p:txBody>
      </p:sp>
      <p:sp>
        <p:nvSpPr>
          <p:cNvPr id="157" name="object 157"/>
          <p:cNvSpPr/>
          <p:nvPr/>
        </p:nvSpPr>
        <p:spPr>
          <a:xfrm>
            <a:off x="6886956" y="6085332"/>
            <a:ext cx="0" cy="36830"/>
          </a:xfrm>
          <a:custGeom>
            <a:avLst/>
            <a:gdLst/>
            <a:ahLst/>
            <a:cxnLst/>
            <a:rect l="l" t="t" r="r" b="b"/>
            <a:pathLst>
              <a:path h="36829">
                <a:moveTo>
                  <a:pt x="0" y="0"/>
                </a:moveTo>
                <a:lnTo>
                  <a:pt x="0" y="36576"/>
                </a:lnTo>
              </a:path>
            </a:pathLst>
          </a:custGeom>
          <a:ln w="9144">
            <a:solidFill>
              <a:srgbClr val="858585"/>
            </a:solidFill>
          </a:ln>
        </p:spPr>
        <p:txBody>
          <a:bodyPr wrap="square" lIns="0" tIns="0" rIns="0" bIns="0" rtlCol="0"/>
          <a:lstStyle/>
          <a:p>
            <a:endParaRPr/>
          </a:p>
        </p:txBody>
      </p:sp>
      <p:sp>
        <p:nvSpPr>
          <p:cNvPr id="158" name="object 158"/>
          <p:cNvSpPr/>
          <p:nvPr/>
        </p:nvSpPr>
        <p:spPr>
          <a:xfrm>
            <a:off x="7400543" y="6085332"/>
            <a:ext cx="0" cy="36830"/>
          </a:xfrm>
          <a:custGeom>
            <a:avLst/>
            <a:gdLst/>
            <a:ahLst/>
            <a:cxnLst/>
            <a:rect l="l" t="t" r="r" b="b"/>
            <a:pathLst>
              <a:path h="36829">
                <a:moveTo>
                  <a:pt x="0" y="0"/>
                </a:moveTo>
                <a:lnTo>
                  <a:pt x="0" y="36576"/>
                </a:lnTo>
              </a:path>
            </a:pathLst>
          </a:custGeom>
          <a:ln w="9144">
            <a:solidFill>
              <a:srgbClr val="858585"/>
            </a:solidFill>
          </a:ln>
        </p:spPr>
        <p:txBody>
          <a:bodyPr wrap="square" lIns="0" tIns="0" rIns="0" bIns="0" rtlCol="0"/>
          <a:lstStyle/>
          <a:p>
            <a:endParaRPr/>
          </a:p>
        </p:txBody>
      </p:sp>
      <p:sp>
        <p:nvSpPr>
          <p:cNvPr id="159" name="object 159"/>
          <p:cNvSpPr/>
          <p:nvPr/>
        </p:nvSpPr>
        <p:spPr>
          <a:xfrm>
            <a:off x="7914131" y="6085332"/>
            <a:ext cx="0" cy="36830"/>
          </a:xfrm>
          <a:custGeom>
            <a:avLst/>
            <a:gdLst/>
            <a:ahLst/>
            <a:cxnLst/>
            <a:rect l="l" t="t" r="r" b="b"/>
            <a:pathLst>
              <a:path h="36829">
                <a:moveTo>
                  <a:pt x="0" y="0"/>
                </a:moveTo>
                <a:lnTo>
                  <a:pt x="0" y="36576"/>
                </a:lnTo>
              </a:path>
            </a:pathLst>
          </a:custGeom>
          <a:ln w="9144">
            <a:solidFill>
              <a:srgbClr val="858585"/>
            </a:solidFill>
          </a:ln>
        </p:spPr>
        <p:txBody>
          <a:bodyPr wrap="square" lIns="0" tIns="0" rIns="0" bIns="0" rtlCol="0"/>
          <a:lstStyle/>
          <a:p>
            <a:endParaRPr/>
          </a:p>
        </p:txBody>
      </p:sp>
      <p:sp>
        <p:nvSpPr>
          <p:cNvPr id="160" name="object 160"/>
          <p:cNvSpPr/>
          <p:nvPr/>
        </p:nvSpPr>
        <p:spPr>
          <a:xfrm>
            <a:off x="8427719" y="6085332"/>
            <a:ext cx="0" cy="36830"/>
          </a:xfrm>
          <a:custGeom>
            <a:avLst/>
            <a:gdLst/>
            <a:ahLst/>
            <a:cxnLst/>
            <a:rect l="l" t="t" r="r" b="b"/>
            <a:pathLst>
              <a:path h="36829">
                <a:moveTo>
                  <a:pt x="0" y="0"/>
                </a:moveTo>
                <a:lnTo>
                  <a:pt x="0" y="36576"/>
                </a:lnTo>
              </a:path>
            </a:pathLst>
          </a:custGeom>
          <a:ln w="9144">
            <a:solidFill>
              <a:srgbClr val="858585"/>
            </a:solidFill>
          </a:ln>
        </p:spPr>
        <p:txBody>
          <a:bodyPr wrap="square" lIns="0" tIns="0" rIns="0" bIns="0" rtlCol="0"/>
          <a:lstStyle/>
          <a:p>
            <a:endParaRPr/>
          </a:p>
        </p:txBody>
      </p:sp>
      <p:sp>
        <p:nvSpPr>
          <p:cNvPr id="161" name="object 161"/>
          <p:cNvSpPr/>
          <p:nvPr/>
        </p:nvSpPr>
        <p:spPr>
          <a:xfrm>
            <a:off x="8941307" y="6085332"/>
            <a:ext cx="0" cy="36830"/>
          </a:xfrm>
          <a:custGeom>
            <a:avLst/>
            <a:gdLst/>
            <a:ahLst/>
            <a:cxnLst/>
            <a:rect l="l" t="t" r="r" b="b"/>
            <a:pathLst>
              <a:path h="36829">
                <a:moveTo>
                  <a:pt x="0" y="0"/>
                </a:moveTo>
                <a:lnTo>
                  <a:pt x="0" y="36576"/>
                </a:lnTo>
              </a:path>
            </a:pathLst>
          </a:custGeom>
          <a:ln w="9144">
            <a:solidFill>
              <a:srgbClr val="858585"/>
            </a:solidFill>
          </a:ln>
        </p:spPr>
        <p:txBody>
          <a:bodyPr wrap="square" lIns="0" tIns="0" rIns="0" bIns="0" rtlCol="0"/>
          <a:lstStyle/>
          <a:p>
            <a:endParaRPr/>
          </a:p>
        </p:txBody>
      </p:sp>
      <p:sp>
        <p:nvSpPr>
          <p:cNvPr id="162" name="object 162"/>
          <p:cNvSpPr/>
          <p:nvPr/>
        </p:nvSpPr>
        <p:spPr>
          <a:xfrm>
            <a:off x="6783705" y="4486655"/>
            <a:ext cx="1594103" cy="1274826"/>
          </a:xfrm>
          <a:prstGeom prst="rect">
            <a:avLst/>
          </a:prstGeom>
          <a:blipFill>
            <a:blip r:embed="rId7" cstate="print"/>
            <a:stretch>
              <a:fillRect/>
            </a:stretch>
          </a:blipFill>
        </p:spPr>
        <p:txBody>
          <a:bodyPr wrap="square" lIns="0" tIns="0" rIns="0" bIns="0" rtlCol="0"/>
          <a:lstStyle/>
          <a:p>
            <a:endParaRPr/>
          </a:p>
        </p:txBody>
      </p:sp>
      <p:sp>
        <p:nvSpPr>
          <p:cNvPr id="163" name="object 163"/>
          <p:cNvSpPr txBox="1"/>
          <p:nvPr/>
        </p:nvSpPr>
        <p:spPr>
          <a:xfrm>
            <a:off x="7193406" y="4325823"/>
            <a:ext cx="1058545" cy="323850"/>
          </a:xfrm>
          <a:prstGeom prst="rect">
            <a:avLst/>
          </a:prstGeom>
        </p:spPr>
        <p:txBody>
          <a:bodyPr vert="horz" wrap="square" lIns="0" tIns="12065" rIns="0" bIns="0" rtlCol="0">
            <a:spAutoFit/>
          </a:bodyPr>
          <a:lstStyle/>
          <a:p>
            <a:pPr algn="ctr">
              <a:lnSpc>
                <a:spcPts val="1175"/>
              </a:lnSpc>
              <a:spcBef>
                <a:spcPts val="95"/>
              </a:spcBef>
            </a:pPr>
            <a:r>
              <a:rPr sz="1000" spc="-5" dirty="0">
                <a:latin typeface="Times New Roman"/>
                <a:cs typeface="Times New Roman"/>
              </a:rPr>
              <a:t>y = 0.9476x +</a:t>
            </a:r>
            <a:r>
              <a:rPr sz="1000" spc="-40" dirty="0">
                <a:latin typeface="Times New Roman"/>
                <a:cs typeface="Times New Roman"/>
              </a:rPr>
              <a:t> </a:t>
            </a:r>
            <a:r>
              <a:rPr sz="1000" spc="-5" dirty="0">
                <a:latin typeface="Times New Roman"/>
                <a:cs typeface="Times New Roman"/>
              </a:rPr>
              <a:t>0.069</a:t>
            </a:r>
            <a:endParaRPr sz="1000">
              <a:latin typeface="Times New Roman"/>
              <a:cs typeface="Times New Roman"/>
            </a:endParaRPr>
          </a:p>
          <a:p>
            <a:pPr marR="23495" algn="ctr">
              <a:lnSpc>
                <a:spcPts val="1175"/>
              </a:lnSpc>
            </a:pPr>
            <a:r>
              <a:rPr sz="1000" spc="-5" dirty="0">
                <a:latin typeface="Times New Roman"/>
                <a:cs typeface="Times New Roman"/>
              </a:rPr>
              <a:t>R²=</a:t>
            </a:r>
            <a:r>
              <a:rPr sz="1000" spc="-10" dirty="0">
                <a:latin typeface="Times New Roman"/>
                <a:cs typeface="Times New Roman"/>
              </a:rPr>
              <a:t> </a:t>
            </a:r>
            <a:r>
              <a:rPr sz="1000" spc="-5" dirty="0">
                <a:latin typeface="Times New Roman"/>
                <a:cs typeface="Times New Roman"/>
              </a:rPr>
              <a:t>0.9806</a:t>
            </a:r>
            <a:endParaRPr sz="1000">
              <a:latin typeface="Times New Roman"/>
              <a:cs typeface="Times New Roman"/>
            </a:endParaRPr>
          </a:p>
        </p:txBody>
      </p:sp>
      <p:sp>
        <p:nvSpPr>
          <p:cNvPr id="164" name="object 164"/>
          <p:cNvSpPr txBox="1"/>
          <p:nvPr/>
        </p:nvSpPr>
        <p:spPr>
          <a:xfrm>
            <a:off x="6189090" y="3976776"/>
            <a:ext cx="88900" cy="2186940"/>
          </a:xfrm>
          <a:prstGeom prst="rect">
            <a:avLst/>
          </a:prstGeom>
        </p:spPr>
        <p:txBody>
          <a:bodyPr vert="horz" wrap="square" lIns="0" tIns="76200" rIns="0" bIns="0" rtlCol="0">
            <a:spAutoFit/>
          </a:bodyPr>
          <a:lstStyle/>
          <a:p>
            <a:pPr marL="12700">
              <a:lnSpc>
                <a:spcPct val="100000"/>
              </a:lnSpc>
              <a:spcBef>
                <a:spcPts val="600"/>
              </a:spcBef>
            </a:pPr>
            <a:r>
              <a:rPr sz="1000" spc="-5" dirty="0">
                <a:latin typeface="Times New Roman"/>
                <a:cs typeface="Times New Roman"/>
              </a:rPr>
              <a:t>9</a:t>
            </a:r>
            <a:endParaRPr sz="1000">
              <a:latin typeface="Times New Roman"/>
              <a:cs typeface="Times New Roman"/>
            </a:endParaRPr>
          </a:p>
          <a:p>
            <a:pPr marL="12700">
              <a:lnSpc>
                <a:spcPct val="100000"/>
              </a:lnSpc>
              <a:spcBef>
                <a:spcPts val="505"/>
              </a:spcBef>
            </a:pPr>
            <a:r>
              <a:rPr sz="1000" spc="-5" dirty="0">
                <a:latin typeface="Times New Roman"/>
                <a:cs typeface="Times New Roman"/>
              </a:rPr>
              <a:t>8</a:t>
            </a:r>
            <a:endParaRPr sz="1000">
              <a:latin typeface="Times New Roman"/>
              <a:cs typeface="Times New Roman"/>
            </a:endParaRPr>
          </a:p>
          <a:p>
            <a:pPr marL="12700">
              <a:lnSpc>
                <a:spcPct val="100000"/>
              </a:lnSpc>
              <a:spcBef>
                <a:spcPts val="500"/>
              </a:spcBef>
            </a:pPr>
            <a:r>
              <a:rPr sz="1000" spc="-5" dirty="0">
                <a:latin typeface="Times New Roman"/>
                <a:cs typeface="Times New Roman"/>
              </a:rPr>
              <a:t>7</a:t>
            </a:r>
            <a:endParaRPr sz="1000">
              <a:latin typeface="Times New Roman"/>
              <a:cs typeface="Times New Roman"/>
            </a:endParaRPr>
          </a:p>
          <a:p>
            <a:pPr marL="12700">
              <a:lnSpc>
                <a:spcPct val="100000"/>
              </a:lnSpc>
              <a:spcBef>
                <a:spcPts val="500"/>
              </a:spcBef>
            </a:pPr>
            <a:r>
              <a:rPr sz="1000" spc="-5" dirty="0">
                <a:latin typeface="Times New Roman"/>
                <a:cs typeface="Times New Roman"/>
              </a:rPr>
              <a:t>6</a:t>
            </a:r>
            <a:endParaRPr sz="1000">
              <a:latin typeface="Times New Roman"/>
              <a:cs typeface="Times New Roman"/>
            </a:endParaRPr>
          </a:p>
          <a:p>
            <a:pPr marL="12700">
              <a:lnSpc>
                <a:spcPct val="100000"/>
              </a:lnSpc>
              <a:spcBef>
                <a:spcPts val="500"/>
              </a:spcBef>
            </a:pPr>
            <a:r>
              <a:rPr sz="1000" spc="-5" dirty="0">
                <a:latin typeface="Times New Roman"/>
                <a:cs typeface="Times New Roman"/>
              </a:rPr>
              <a:t>5</a:t>
            </a:r>
            <a:endParaRPr sz="1000">
              <a:latin typeface="Times New Roman"/>
              <a:cs typeface="Times New Roman"/>
            </a:endParaRPr>
          </a:p>
          <a:p>
            <a:pPr marL="12700">
              <a:lnSpc>
                <a:spcPct val="100000"/>
              </a:lnSpc>
              <a:spcBef>
                <a:spcPts val="505"/>
              </a:spcBef>
            </a:pPr>
            <a:r>
              <a:rPr sz="1000" spc="-5" dirty="0">
                <a:latin typeface="Times New Roman"/>
                <a:cs typeface="Times New Roman"/>
              </a:rPr>
              <a:t>4</a:t>
            </a:r>
            <a:endParaRPr sz="1000">
              <a:latin typeface="Times New Roman"/>
              <a:cs typeface="Times New Roman"/>
            </a:endParaRPr>
          </a:p>
          <a:p>
            <a:pPr marL="12700">
              <a:lnSpc>
                <a:spcPct val="100000"/>
              </a:lnSpc>
              <a:spcBef>
                <a:spcPts val="500"/>
              </a:spcBef>
            </a:pPr>
            <a:r>
              <a:rPr sz="1000" spc="-5" dirty="0">
                <a:latin typeface="Times New Roman"/>
                <a:cs typeface="Times New Roman"/>
              </a:rPr>
              <a:t>3</a:t>
            </a:r>
            <a:endParaRPr sz="1000">
              <a:latin typeface="Times New Roman"/>
              <a:cs typeface="Times New Roman"/>
            </a:endParaRPr>
          </a:p>
          <a:p>
            <a:pPr marL="12700">
              <a:lnSpc>
                <a:spcPct val="100000"/>
              </a:lnSpc>
              <a:spcBef>
                <a:spcPts val="500"/>
              </a:spcBef>
            </a:pPr>
            <a:r>
              <a:rPr sz="1000" spc="-5" dirty="0">
                <a:latin typeface="Times New Roman"/>
                <a:cs typeface="Times New Roman"/>
              </a:rPr>
              <a:t>2</a:t>
            </a:r>
            <a:endParaRPr sz="1000">
              <a:latin typeface="Times New Roman"/>
              <a:cs typeface="Times New Roman"/>
            </a:endParaRPr>
          </a:p>
          <a:p>
            <a:pPr marL="12700">
              <a:lnSpc>
                <a:spcPct val="100000"/>
              </a:lnSpc>
              <a:spcBef>
                <a:spcPts val="505"/>
              </a:spcBef>
            </a:pPr>
            <a:r>
              <a:rPr sz="1000" spc="-5" dirty="0">
                <a:latin typeface="Times New Roman"/>
                <a:cs typeface="Times New Roman"/>
              </a:rPr>
              <a:t>1</a:t>
            </a:r>
            <a:endParaRPr sz="1000">
              <a:latin typeface="Times New Roman"/>
              <a:cs typeface="Times New Roman"/>
            </a:endParaRPr>
          </a:p>
          <a:p>
            <a:pPr marL="12700">
              <a:lnSpc>
                <a:spcPct val="100000"/>
              </a:lnSpc>
              <a:spcBef>
                <a:spcPts val="500"/>
              </a:spcBef>
            </a:pPr>
            <a:r>
              <a:rPr sz="1000" spc="-5" dirty="0">
                <a:latin typeface="Times New Roman"/>
                <a:cs typeface="Times New Roman"/>
              </a:rPr>
              <a:t>0</a:t>
            </a:r>
            <a:endParaRPr sz="1000">
              <a:latin typeface="Times New Roman"/>
              <a:cs typeface="Times New Roman"/>
            </a:endParaRPr>
          </a:p>
        </p:txBody>
      </p:sp>
      <p:sp>
        <p:nvSpPr>
          <p:cNvPr id="165" name="object 165"/>
          <p:cNvSpPr txBox="1"/>
          <p:nvPr/>
        </p:nvSpPr>
        <p:spPr>
          <a:xfrm>
            <a:off x="6328917" y="6135115"/>
            <a:ext cx="88900"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0</a:t>
            </a:r>
            <a:endParaRPr sz="1000">
              <a:latin typeface="Times New Roman"/>
              <a:cs typeface="Times New Roman"/>
            </a:endParaRPr>
          </a:p>
        </p:txBody>
      </p:sp>
      <p:sp>
        <p:nvSpPr>
          <p:cNvPr id="166" name="object 166"/>
          <p:cNvSpPr txBox="1"/>
          <p:nvPr/>
        </p:nvSpPr>
        <p:spPr>
          <a:xfrm>
            <a:off x="6842886" y="6135115"/>
            <a:ext cx="88900"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2</a:t>
            </a:r>
            <a:endParaRPr sz="1000">
              <a:latin typeface="Times New Roman"/>
              <a:cs typeface="Times New Roman"/>
            </a:endParaRPr>
          </a:p>
        </p:txBody>
      </p:sp>
      <p:sp>
        <p:nvSpPr>
          <p:cNvPr id="167" name="object 167"/>
          <p:cNvSpPr txBox="1"/>
          <p:nvPr/>
        </p:nvSpPr>
        <p:spPr>
          <a:xfrm>
            <a:off x="8384285" y="6135115"/>
            <a:ext cx="88900"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8</a:t>
            </a:r>
            <a:endParaRPr sz="1000">
              <a:latin typeface="Times New Roman"/>
              <a:cs typeface="Times New Roman"/>
            </a:endParaRPr>
          </a:p>
        </p:txBody>
      </p:sp>
      <p:sp>
        <p:nvSpPr>
          <p:cNvPr id="168" name="object 168"/>
          <p:cNvSpPr txBox="1"/>
          <p:nvPr/>
        </p:nvSpPr>
        <p:spPr>
          <a:xfrm>
            <a:off x="8866123" y="6135115"/>
            <a:ext cx="153670"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10</a:t>
            </a:r>
            <a:endParaRPr sz="1000">
              <a:latin typeface="Times New Roman"/>
              <a:cs typeface="Times New Roman"/>
            </a:endParaRPr>
          </a:p>
        </p:txBody>
      </p:sp>
      <p:sp>
        <p:nvSpPr>
          <p:cNvPr id="169" name="object 169"/>
          <p:cNvSpPr txBox="1"/>
          <p:nvPr/>
        </p:nvSpPr>
        <p:spPr>
          <a:xfrm>
            <a:off x="6009661" y="4467397"/>
            <a:ext cx="167005" cy="1293495"/>
          </a:xfrm>
          <a:prstGeom prst="rect">
            <a:avLst/>
          </a:prstGeom>
        </p:spPr>
        <p:txBody>
          <a:bodyPr vert="vert270" wrap="square" lIns="0" tIns="0" rIns="0" bIns="0" rtlCol="0">
            <a:spAutoFit/>
          </a:bodyPr>
          <a:lstStyle/>
          <a:p>
            <a:pPr marL="12700">
              <a:lnSpc>
                <a:spcPts val="1200"/>
              </a:lnSpc>
            </a:pPr>
            <a:r>
              <a:rPr sz="1000" b="1" spc="-5" dirty="0">
                <a:latin typeface="Times New Roman"/>
                <a:cs typeface="Times New Roman"/>
              </a:rPr>
              <a:t>OMPS</a:t>
            </a:r>
            <a:r>
              <a:rPr sz="1000" b="1" spc="-15" dirty="0">
                <a:latin typeface="Times New Roman"/>
                <a:cs typeface="Times New Roman"/>
              </a:rPr>
              <a:t> </a:t>
            </a:r>
            <a:r>
              <a:rPr sz="1000" b="1" spc="-10" dirty="0">
                <a:latin typeface="Times New Roman"/>
                <a:cs typeface="Times New Roman"/>
              </a:rPr>
              <a:t>(μW/cm</a:t>
            </a:r>
            <a:r>
              <a:rPr sz="975" b="1" spc="-15" baseline="25641" dirty="0">
                <a:latin typeface="Times New Roman"/>
                <a:cs typeface="Times New Roman"/>
              </a:rPr>
              <a:t>2</a:t>
            </a:r>
            <a:r>
              <a:rPr sz="1000" b="1" spc="-10" dirty="0">
                <a:latin typeface="Times New Roman"/>
                <a:cs typeface="Times New Roman"/>
              </a:rPr>
              <a:t>/nm/sr)</a:t>
            </a:r>
            <a:endParaRPr sz="1000">
              <a:latin typeface="Times New Roman"/>
              <a:cs typeface="Times New Roman"/>
            </a:endParaRPr>
          </a:p>
        </p:txBody>
      </p:sp>
      <p:sp>
        <p:nvSpPr>
          <p:cNvPr id="170" name="object 170"/>
          <p:cNvSpPr txBox="1"/>
          <p:nvPr/>
        </p:nvSpPr>
        <p:spPr>
          <a:xfrm>
            <a:off x="7056501" y="6102179"/>
            <a:ext cx="1201420" cy="395605"/>
          </a:xfrm>
          <a:prstGeom prst="rect">
            <a:avLst/>
          </a:prstGeom>
        </p:spPr>
        <p:txBody>
          <a:bodyPr vert="horz" wrap="square" lIns="0" tIns="45085" rIns="0" bIns="0" rtlCol="0">
            <a:spAutoFit/>
          </a:bodyPr>
          <a:lstStyle/>
          <a:p>
            <a:pPr marL="1270" algn="ctr">
              <a:lnSpc>
                <a:spcPct val="100000"/>
              </a:lnSpc>
              <a:spcBef>
                <a:spcPts val="355"/>
              </a:spcBef>
              <a:tabLst>
                <a:tab pos="514984" algn="l"/>
              </a:tabLst>
            </a:pPr>
            <a:r>
              <a:rPr sz="1000" spc="-5" dirty="0">
                <a:latin typeface="Times New Roman"/>
                <a:cs typeface="Times New Roman"/>
              </a:rPr>
              <a:t>4	6</a:t>
            </a:r>
            <a:endParaRPr sz="1000">
              <a:latin typeface="Times New Roman"/>
              <a:cs typeface="Times New Roman"/>
            </a:endParaRPr>
          </a:p>
          <a:p>
            <a:pPr algn="ctr">
              <a:lnSpc>
                <a:spcPct val="100000"/>
              </a:lnSpc>
              <a:spcBef>
                <a:spcPts val="254"/>
              </a:spcBef>
            </a:pPr>
            <a:r>
              <a:rPr sz="1000" b="1" spc="-5" dirty="0">
                <a:latin typeface="Times New Roman"/>
                <a:cs typeface="Times New Roman"/>
              </a:rPr>
              <a:t>TOU</a:t>
            </a:r>
            <a:r>
              <a:rPr sz="1000" b="1" spc="-15" dirty="0">
                <a:latin typeface="Times New Roman"/>
                <a:cs typeface="Times New Roman"/>
              </a:rPr>
              <a:t> </a:t>
            </a:r>
            <a:r>
              <a:rPr sz="1000" b="1" spc="-10" dirty="0">
                <a:latin typeface="Times New Roman"/>
                <a:cs typeface="Times New Roman"/>
              </a:rPr>
              <a:t>(μW/cm</a:t>
            </a:r>
            <a:r>
              <a:rPr sz="975" b="1" spc="-15" baseline="25641" dirty="0">
                <a:latin typeface="Times New Roman"/>
                <a:cs typeface="Times New Roman"/>
              </a:rPr>
              <a:t>2</a:t>
            </a:r>
            <a:r>
              <a:rPr sz="1000" b="1" spc="-10" dirty="0">
                <a:latin typeface="Times New Roman"/>
                <a:cs typeface="Times New Roman"/>
              </a:rPr>
              <a:t>/nm/sr)</a:t>
            </a:r>
            <a:endParaRPr sz="1000">
              <a:latin typeface="Times New Roman"/>
              <a:cs typeface="Times New Roman"/>
            </a:endParaRPr>
          </a:p>
        </p:txBody>
      </p:sp>
      <p:sp>
        <p:nvSpPr>
          <p:cNvPr id="171" name="object 171"/>
          <p:cNvSpPr txBox="1"/>
          <p:nvPr/>
        </p:nvSpPr>
        <p:spPr>
          <a:xfrm>
            <a:off x="7921243" y="5274055"/>
            <a:ext cx="464184" cy="193675"/>
          </a:xfrm>
          <a:prstGeom prst="rect">
            <a:avLst/>
          </a:prstGeom>
        </p:spPr>
        <p:txBody>
          <a:bodyPr vert="horz" wrap="square" lIns="0" tIns="12700" rIns="0" bIns="0" rtlCol="0">
            <a:spAutoFit/>
          </a:bodyPr>
          <a:lstStyle/>
          <a:p>
            <a:pPr marL="12700">
              <a:lnSpc>
                <a:spcPct val="100000"/>
              </a:lnSpc>
              <a:spcBef>
                <a:spcPts val="100"/>
              </a:spcBef>
            </a:pPr>
            <a:r>
              <a:rPr sz="1100" b="1" dirty="0">
                <a:latin typeface="Times New Roman"/>
                <a:cs typeface="Times New Roman"/>
              </a:rPr>
              <a:t>360</a:t>
            </a:r>
            <a:r>
              <a:rPr sz="1100" b="1" spc="-80" dirty="0">
                <a:latin typeface="Times New Roman"/>
                <a:cs typeface="Times New Roman"/>
              </a:rPr>
              <a:t> </a:t>
            </a:r>
            <a:r>
              <a:rPr sz="1100" b="1" dirty="0">
                <a:latin typeface="Times New Roman"/>
                <a:cs typeface="Times New Roman"/>
              </a:rPr>
              <a:t>nm</a:t>
            </a:r>
            <a:endParaRPr sz="1100">
              <a:latin typeface="Times New Roman"/>
              <a:cs typeface="Times New Roman"/>
            </a:endParaRPr>
          </a:p>
        </p:txBody>
      </p:sp>
    </p:spTree>
    <p:extLst>
      <p:ext uri="{BB962C8B-B14F-4D97-AF65-F5344CB8AC3E}">
        <p14:creationId xmlns:p14="http://schemas.microsoft.com/office/powerpoint/2010/main" val="11130162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75665" y="735136"/>
            <a:ext cx="6832472" cy="509114"/>
          </a:xfrm>
          <a:prstGeom prst="rect">
            <a:avLst/>
          </a:prstGeom>
        </p:spPr>
        <p:txBody>
          <a:bodyPr vert="horz" wrap="square" lIns="0" tIns="199390" rIns="0" bIns="0" rtlCol="0">
            <a:spAutoFit/>
          </a:bodyPr>
          <a:lstStyle/>
          <a:p>
            <a:pPr marL="12700">
              <a:lnSpc>
                <a:spcPct val="100000"/>
              </a:lnSpc>
              <a:spcBef>
                <a:spcPts val="825"/>
              </a:spcBef>
            </a:pPr>
            <a:r>
              <a:rPr sz="2000" spc="-30" dirty="0">
                <a:solidFill>
                  <a:srgbClr val="3333CC"/>
                </a:solidFill>
              </a:rPr>
              <a:t>FY-3C/TOU </a:t>
            </a:r>
            <a:r>
              <a:rPr sz="2000" dirty="0">
                <a:solidFill>
                  <a:srgbClr val="3333CC"/>
                </a:solidFill>
              </a:rPr>
              <a:t>vs Metop-B/GOME-2 L1B</a:t>
            </a:r>
            <a:r>
              <a:rPr sz="2000" spc="459" dirty="0">
                <a:solidFill>
                  <a:srgbClr val="3333CC"/>
                </a:solidFill>
              </a:rPr>
              <a:t> </a:t>
            </a:r>
            <a:r>
              <a:rPr sz="2000" spc="-10" dirty="0">
                <a:solidFill>
                  <a:srgbClr val="3333CC"/>
                </a:solidFill>
              </a:rPr>
              <a:t>(2016.11.1-5)</a:t>
            </a:r>
            <a:endParaRPr sz="2000" dirty="0"/>
          </a:p>
        </p:txBody>
      </p:sp>
      <p:sp>
        <p:nvSpPr>
          <p:cNvPr id="3" name="object 3"/>
          <p:cNvSpPr/>
          <p:nvPr/>
        </p:nvSpPr>
        <p:spPr>
          <a:xfrm>
            <a:off x="861060" y="1776983"/>
            <a:ext cx="0" cy="1484630"/>
          </a:xfrm>
          <a:custGeom>
            <a:avLst/>
            <a:gdLst/>
            <a:ahLst/>
            <a:cxnLst/>
            <a:rect l="l" t="t" r="r" b="b"/>
            <a:pathLst>
              <a:path h="1484629">
                <a:moveTo>
                  <a:pt x="0" y="1484376"/>
                </a:moveTo>
                <a:lnTo>
                  <a:pt x="0" y="0"/>
                </a:lnTo>
              </a:path>
            </a:pathLst>
          </a:custGeom>
          <a:ln w="9144">
            <a:solidFill>
              <a:srgbClr val="858585"/>
            </a:solidFill>
          </a:ln>
        </p:spPr>
        <p:txBody>
          <a:bodyPr wrap="square" lIns="0" tIns="0" rIns="0" bIns="0" rtlCol="0"/>
          <a:lstStyle/>
          <a:p>
            <a:endParaRPr/>
          </a:p>
        </p:txBody>
      </p:sp>
      <p:sp>
        <p:nvSpPr>
          <p:cNvPr id="4" name="object 4"/>
          <p:cNvSpPr/>
          <p:nvPr/>
        </p:nvSpPr>
        <p:spPr>
          <a:xfrm>
            <a:off x="822960" y="3261359"/>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5" name="object 5"/>
          <p:cNvSpPr/>
          <p:nvPr/>
        </p:nvSpPr>
        <p:spPr>
          <a:xfrm>
            <a:off x="822960" y="2965704"/>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6" name="object 6"/>
          <p:cNvSpPr/>
          <p:nvPr/>
        </p:nvSpPr>
        <p:spPr>
          <a:xfrm>
            <a:off x="822960" y="2668523"/>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7" name="object 7"/>
          <p:cNvSpPr/>
          <p:nvPr/>
        </p:nvSpPr>
        <p:spPr>
          <a:xfrm>
            <a:off x="822960" y="2371344"/>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8" name="object 8"/>
          <p:cNvSpPr/>
          <p:nvPr/>
        </p:nvSpPr>
        <p:spPr>
          <a:xfrm>
            <a:off x="822960" y="2074164"/>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9" name="object 9"/>
          <p:cNvSpPr/>
          <p:nvPr/>
        </p:nvSpPr>
        <p:spPr>
          <a:xfrm>
            <a:off x="822960" y="1776983"/>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10" name="object 10"/>
          <p:cNvSpPr/>
          <p:nvPr/>
        </p:nvSpPr>
        <p:spPr>
          <a:xfrm>
            <a:off x="861060" y="3261359"/>
            <a:ext cx="2216150" cy="0"/>
          </a:xfrm>
          <a:custGeom>
            <a:avLst/>
            <a:gdLst/>
            <a:ahLst/>
            <a:cxnLst/>
            <a:rect l="l" t="t" r="r" b="b"/>
            <a:pathLst>
              <a:path w="2216150">
                <a:moveTo>
                  <a:pt x="0" y="0"/>
                </a:moveTo>
                <a:lnTo>
                  <a:pt x="2215896" y="0"/>
                </a:lnTo>
              </a:path>
            </a:pathLst>
          </a:custGeom>
          <a:ln w="9144">
            <a:solidFill>
              <a:srgbClr val="858585"/>
            </a:solidFill>
          </a:ln>
        </p:spPr>
        <p:txBody>
          <a:bodyPr wrap="square" lIns="0" tIns="0" rIns="0" bIns="0" rtlCol="0"/>
          <a:lstStyle/>
          <a:p>
            <a:endParaRPr/>
          </a:p>
        </p:txBody>
      </p:sp>
      <p:sp>
        <p:nvSpPr>
          <p:cNvPr id="11" name="object 11"/>
          <p:cNvSpPr/>
          <p:nvPr/>
        </p:nvSpPr>
        <p:spPr>
          <a:xfrm>
            <a:off x="861060" y="3261359"/>
            <a:ext cx="0" cy="36830"/>
          </a:xfrm>
          <a:custGeom>
            <a:avLst/>
            <a:gdLst/>
            <a:ahLst/>
            <a:cxnLst/>
            <a:rect l="l" t="t" r="r" b="b"/>
            <a:pathLst>
              <a:path h="36829">
                <a:moveTo>
                  <a:pt x="0" y="0"/>
                </a:moveTo>
                <a:lnTo>
                  <a:pt x="0" y="36575"/>
                </a:lnTo>
              </a:path>
            </a:pathLst>
          </a:custGeom>
          <a:ln w="9144">
            <a:solidFill>
              <a:srgbClr val="858585"/>
            </a:solidFill>
          </a:ln>
        </p:spPr>
        <p:txBody>
          <a:bodyPr wrap="square" lIns="0" tIns="0" rIns="0" bIns="0" rtlCol="0"/>
          <a:lstStyle/>
          <a:p>
            <a:endParaRPr/>
          </a:p>
        </p:txBody>
      </p:sp>
      <p:sp>
        <p:nvSpPr>
          <p:cNvPr id="12" name="object 12"/>
          <p:cNvSpPr/>
          <p:nvPr/>
        </p:nvSpPr>
        <p:spPr>
          <a:xfrm>
            <a:off x="1414272" y="3261359"/>
            <a:ext cx="0" cy="36830"/>
          </a:xfrm>
          <a:custGeom>
            <a:avLst/>
            <a:gdLst/>
            <a:ahLst/>
            <a:cxnLst/>
            <a:rect l="l" t="t" r="r" b="b"/>
            <a:pathLst>
              <a:path h="36829">
                <a:moveTo>
                  <a:pt x="0" y="0"/>
                </a:moveTo>
                <a:lnTo>
                  <a:pt x="0" y="36575"/>
                </a:lnTo>
              </a:path>
            </a:pathLst>
          </a:custGeom>
          <a:ln w="9144">
            <a:solidFill>
              <a:srgbClr val="858585"/>
            </a:solidFill>
          </a:ln>
        </p:spPr>
        <p:txBody>
          <a:bodyPr wrap="square" lIns="0" tIns="0" rIns="0" bIns="0" rtlCol="0"/>
          <a:lstStyle/>
          <a:p>
            <a:endParaRPr/>
          </a:p>
        </p:txBody>
      </p:sp>
      <p:sp>
        <p:nvSpPr>
          <p:cNvPr id="13" name="object 13"/>
          <p:cNvSpPr/>
          <p:nvPr/>
        </p:nvSpPr>
        <p:spPr>
          <a:xfrm>
            <a:off x="1969007" y="3261359"/>
            <a:ext cx="0" cy="36830"/>
          </a:xfrm>
          <a:custGeom>
            <a:avLst/>
            <a:gdLst/>
            <a:ahLst/>
            <a:cxnLst/>
            <a:rect l="l" t="t" r="r" b="b"/>
            <a:pathLst>
              <a:path h="36829">
                <a:moveTo>
                  <a:pt x="0" y="0"/>
                </a:moveTo>
                <a:lnTo>
                  <a:pt x="0" y="36575"/>
                </a:lnTo>
              </a:path>
            </a:pathLst>
          </a:custGeom>
          <a:ln w="9144">
            <a:solidFill>
              <a:srgbClr val="858585"/>
            </a:solidFill>
          </a:ln>
        </p:spPr>
        <p:txBody>
          <a:bodyPr wrap="square" lIns="0" tIns="0" rIns="0" bIns="0" rtlCol="0"/>
          <a:lstStyle/>
          <a:p>
            <a:endParaRPr/>
          </a:p>
        </p:txBody>
      </p:sp>
      <p:sp>
        <p:nvSpPr>
          <p:cNvPr id="14" name="object 14"/>
          <p:cNvSpPr/>
          <p:nvPr/>
        </p:nvSpPr>
        <p:spPr>
          <a:xfrm>
            <a:off x="2522220" y="3261359"/>
            <a:ext cx="0" cy="36830"/>
          </a:xfrm>
          <a:custGeom>
            <a:avLst/>
            <a:gdLst/>
            <a:ahLst/>
            <a:cxnLst/>
            <a:rect l="l" t="t" r="r" b="b"/>
            <a:pathLst>
              <a:path h="36829">
                <a:moveTo>
                  <a:pt x="0" y="0"/>
                </a:moveTo>
                <a:lnTo>
                  <a:pt x="0" y="36575"/>
                </a:lnTo>
              </a:path>
            </a:pathLst>
          </a:custGeom>
          <a:ln w="9144">
            <a:solidFill>
              <a:srgbClr val="858585"/>
            </a:solidFill>
          </a:ln>
        </p:spPr>
        <p:txBody>
          <a:bodyPr wrap="square" lIns="0" tIns="0" rIns="0" bIns="0" rtlCol="0"/>
          <a:lstStyle/>
          <a:p>
            <a:endParaRPr/>
          </a:p>
        </p:txBody>
      </p:sp>
      <p:sp>
        <p:nvSpPr>
          <p:cNvPr id="15" name="object 15"/>
          <p:cNvSpPr/>
          <p:nvPr/>
        </p:nvSpPr>
        <p:spPr>
          <a:xfrm>
            <a:off x="3076955" y="3261359"/>
            <a:ext cx="0" cy="36830"/>
          </a:xfrm>
          <a:custGeom>
            <a:avLst/>
            <a:gdLst/>
            <a:ahLst/>
            <a:cxnLst/>
            <a:rect l="l" t="t" r="r" b="b"/>
            <a:pathLst>
              <a:path h="36829">
                <a:moveTo>
                  <a:pt x="0" y="0"/>
                </a:moveTo>
                <a:lnTo>
                  <a:pt x="0" y="36575"/>
                </a:lnTo>
              </a:path>
            </a:pathLst>
          </a:custGeom>
          <a:ln w="9144">
            <a:solidFill>
              <a:srgbClr val="858585"/>
            </a:solidFill>
          </a:ln>
        </p:spPr>
        <p:txBody>
          <a:bodyPr wrap="square" lIns="0" tIns="0" rIns="0" bIns="0" rtlCol="0"/>
          <a:lstStyle/>
          <a:p>
            <a:endParaRPr/>
          </a:p>
        </p:txBody>
      </p:sp>
      <p:sp>
        <p:nvSpPr>
          <p:cNvPr id="16" name="object 16"/>
          <p:cNvSpPr/>
          <p:nvPr/>
        </p:nvSpPr>
        <p:spPr>
          <a:xfrm>
            <a:off x="981519" y="1887854"/>
            <a:ext cx="1523936" cy="1271016"/>
          </a:xfrm>
          <a:prstGeom prst="rect">
            <a:avLst/>
          </a:prstGeom>
          <a:blipFill>
            <a:blip r:embed="rId2" cstate="print"/>
            <a:stretch>
              <a:fillRect/>
            </a:stretch>
          </a:blipFill>
        </p:spPr>
        <p:txBody>
          <a:bodyPr wrap="square" lIns="0" tIns="0" rIns="0" bIns="0" rtlCol="0"/>
          <a:lstStyle/>
          <a:p>
            <a:endParaRPr/>
          </a:p>
        </p:txBody>
      </p:sp>
      <p:sp>
        <p:nvSpPr>
          <p:cNvPr id="17" name="object 17"/>
          <p:cNvSpPr txBox="1"/>
          <p:nvPr/>
        </p:nvSpPr>
        <p:spPr>
          <a:xfrm>
            <a:off x="985824" y="1856612"/>
            <a:ext cx="1122045" cy="323850"/>
          </a:xfrm>
          <a:prstGeom prst="rect">
            <a:avLst/>
          </a:prstGeom>
        </p:spPr>
        <p:txBody>
          <a:bodyPr vert="horz" wrap="square" lIns="0" tIns="22225" rIns="0" bIns="0" rtlCol="0">
            <a:spAutoFit/>
          </a:bodyPr>
          <a:lstStyle/>
          <a:p>
            <a:pPr marL="257810" marR="5080" indent="-245745">
              <a:lnSpc>
                <a:spcPts val="1150"/>
              </a:lnSpc>
              <a:spcBef>
                <a:spcPts val="175"/>
              </a:spcBef>
            </a:pPr>
            <a:r>
              <a:rPr sz="1000" spc="-5" dirty="0">
                <a:latin typeface="Times New Roman"/>
                <a:cs typeface="Times New Roman"/>
              </a:rPr>
              <a:t>y = 1.5274x + 0.0052  R²=</a:t>
            </a:r>
            <a:r>
              <a:rPr sz="1000" spc="-10" dirty="0">
                <a:latin typeface="Times New Roman"/>
                <a:cs typeface="Times New Roman"/>
              </a:rPr>
              <a:t> </a:t>
            </a:r>
            <a:r>
              <a:rPr sz="1000" spc="-5" dirty="0">
                <a:latin typeface="Times New Roman"/>
                <a:cs typeface="Times New Roman"/>
              </a:rPr>
              <a:t>0.9974</a:t>
            </a:r>
            <a:endParaRPr sz="1000">
              <a:latin typeface="Times New Roman"/>
              <a:cs typeface="Times New Roman"/>
            </a:endParaRPr>
          </a:p>
        </p:txBody>
      </p:sp>
      <p:sp>
        <p:nvSpPr>
          <p:cNvPr id="18" name="object 18"/>
          <p:cNvSpPr txBox="1"/>
          <p:nvPr/>
        </p:nvSpPr>
        <p:spPr>
          <a:xfrm>
            <a:off x="676757" y="3162045"/>
            <a:ext cx="88900"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0</a:t>
            </a:r>
            <a:endParaRPr sz="1000">
              <a:latin typeface="Times New Roman"/>
              <a:cs typeface="Times New Roman"/>
            </a:endParaRPr>
          </a:p>
        </p:txBody>
      </p:sp>
      <p:sp>
        <p:nvSpPr>
          <p:cNvPr id="19" name="object 19"/>
          <p:cNvSpPr txBox="1"/>
          <p:nvPr/>
        </p:nvSpPr>
        <p:spPr>
          <a:xfrm>
            <a:off x="581355" y="2865247"/>
            <a:ext cx="184785"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0.5</a:t>
            </a:r>
            <a:endParaRPr sz="1000">
              <a:latin typeface="Times New Roman"/>
              <a:cs typeface="Times New Roman"/>
            </a:endParaRPr>
          </a:p>
        </p:txBody>
      </p:sp>
      <p:sp>
        <p:nvSpPr>
          <p:cNvPr id="20" name="object 20"/>
          <p:cNvSpPr txBox="1"/>
          <p:nvPr/>
        </p:nvSpPr>
        <p:spPr>
          <a:xfrm>
            <a:off x="676757" y="2568320"/>
            <a:ext cx="88900"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1</a:t>
            </a:r>
            <a:endParaRPr sz="1000">
              <a:latin typeface="Times New Roman"/>
              <a:cs typeface="Times New Roman"/>
            </a:endParaRPr>
          </a:p>
        </p:txBody>
      </p:sp>
      <p:sp>
        <p:nvSpPr>
          <p:cNvPr id="21" name="object 21"/>
          <p:cNvSpPr txBox="1"/>
          <p:nvPr/>
        </p:nvSpPr>
        <p:spPr>
          <a:xfrm>
            <a:off x="581355" y="2271522"/>
            <a:ext cx="184785"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1.5</a:t>
            </a:r>
            <a:endParaRPr sz="1000">
              <a:latin typeface="Times New Roman"/>
              <a:cs typeface="Times New Roman"/>
            </a:endParaRPr>
          </a:p>
        </p:txBody>
      </p:sp>
      <p:sp>
        <p:nvSpPr>
          <p:cNvPr id="22" name="object 22"/>
          <p:cNvSpPr txBox="1"/>
          <p:nvPr/>
        </p:nvSpPr>
        <p:spPr>
          <a:xfrm>
            <a:off x="676757" y="1974342"/>
            <a:ext cx="88900"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2</a:t>
            </a:r>
            <a:endParaRPr sz="1000">
              <a:latin typeface="Times New Roman"/>
              <a:cs typeface="Times New Roman"/>
            </a:endParaRPr>
          </a:p>
        </p:txBody>
      </p:sp>
      <p:sp>
        <p:nvSpPr>
          <p:cNvPr id="23" name="object 23"/>
          <p:cNvSpPr txBox="1"/>
          <p:nvPr/>
        </p:nvSpPr>
        <p:spPr>
          <a:xfrm>
            <a:off x="581355" y="1677416"/>
            <a:ext cx="184785"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2.5</a:t>
            </a:r>
            <a:endParaRPr sz="1000">
              <a:latin typeface="Times New Roman"/>
              <a:cs typeface="Times New Roman"/>
            </a:endParaRPr>
          </a:p>
        </p:txBody>
      </p:sp>
      <p:sp>
        <p:nvSpPr>
          <p:cNvPr id="24" name="object 24"/>
          <p:cNvSpPr txBox="1"/>
          <p:nvPr/>
        </p:nvSpPr>
        <p:spPr>
          <a:xfrm>
            <a:off x="816355" y="3305683"/>
            <a:ext cx="88900" cy="177800"/>
          </a:xfrm>
          <a:prstGeom prst="rect">
            <a:avLst/>
          </a:prstGeom>
        </p:spPr>
        <p:txBody>
          <a:bodyPr vert="horz" wrap="square" lIns="0" tIns="12065" rIns="0" bIns="0" rtlCol="0">
            <a:spAutoFit/>
          </a:bodyPr>
          <a:lstStyle/>
          <a:p>
            <a:pPr marL="12700">
              <a:lnSpc>
                <a:spcPct val="100000"/>
              </a:lnSpc>
              <a:spcBef>
                <a:spcPts val="95"/>
              </a:spcBef>
            </a:pPr>
            <a:r>
              <a:rPr sz="1000" spc="-60" dirty="0">
                <a:latin typeface="Arial Unicode MS"/>
                <a:cs typeface="Arial Unicode MS"/>
              </a:rPr>
              <a:t>0</a:t>
            </a:r>
            <a:endParaRPr sz="1000">
              <a:latin typeface="Arial Unicode MS"/>
              <a:cs typeface="Arial Unicode MS"/>
            </a:endParaRPr>
          </a:p>
        </p:txBody>
      </p:sp>
      <p:sp>
        <p:nvSpPr>
          <p:cNvPr id="25" name="object 25"/>
          <p:cNvSpPr txBox="1"/>
          <p:nvPr/>
        </p:nvSpPr>
        <p:spPr>
          <a:xfrm>
            <a:off x="3033141" y="3305683"/>
            <a:ext cx="88900" cy="177800"/>
          </a:xfrm>
          <a:prstGeom prst="rect">
            <a:avLst/>
          </a:prstGeom>
        </p:spPr>
        <p:txBody>
          <a:bodyPr vert="horz" wrap="square" lIns="0" tIns="12065" rIns="0" bIns="0" rtlCol="0">
            <a:spAutoFit/>
          </a:bodyPr>
          <a:lstStyle/>
          <a:p>
            <a:pPr marL="12700">
              <a:lnSpc>
                <a:spcPct val="100000"/>
              </a:lnSpc>
              <a:spcBef>
                <a:spcPts val="95"/>
              </a:spcBef>
            </a:pPr>
            <a:r>
              <a:rPr sz="1000" spc="-60" dirty="0">
                <a:latin typeface="Arial Unicode MS"/>
                <a:cs typeface="Arial Unicode MS"/>
              </a:rPr>
              <a:t>2</a:t>
            </a:r>
            <a:endParaRPr sz="1000">
              <a:latin typeface="Arial Unicode MS"/>
              <a:cs typeface="Arial Unicode MS"/>
            </a:endParaRPr>
          </a:p>
        </p:txBody>
      </p:sp>
      <p:sp>
        <p:nvSpPr>
          <p:cNvPr id="26" name="object 26"/>
          <p:cNvSpPr txBox="1"/>
          <p:nvPr/>
        </p:nvSpPr>
        <p:spPr>
          <a:xfrm>
            <a:off x="270211" y="2048082"/>
            <a:ext cx="320040" cy="943610"/>
          </a:xfrm>
          <a:prstGeom prst="rect">
            <a:avLst/>
          </a:prstGeom>
        </p:spPr>
        <p:txBody>
          <a:bodyPr vert="vert270" wrap="square" lIns="0" tIns="0" rIns="0" bIns="0" rtlCol="0">
            <a:spAutoFit/>
          </a:bodyPr>
          <a:lstStyle/>
          <a:p>
            <a:pPr algn="ctr">
              <a:lnSpc>
                <a:spcPts val="1165"/>
              </a:lnSpc>
            </a:pPr>
            <a:r>
              <a:rPr sz="1000" b="1" spc="-5" dirty="0">
                <a:latin typeface="Times New Roman"/>
                <a:cs typeface="Times New Roman"/>
              </a:rPr>
              <a:t>FY-3C/TOU</a:t>
            </a:r>
            <a:endParaRPr sz="1000">
              <a:latin typeface="Times New Roman"/>
              <a:cs typeface="Times New Roman"/>
            </a:endParaRPr>
          </a:p>
          <a:p>
            <a:pPr algn="ctr">
              <a:lnSpc>
                <a:spcPts val="1235"/>
              </a:lnSpc>
            </a:pPr>
            <a:r>
              <a:rPr sz="1050" b="1" spc="-5" dirty="0">
                <a:latin typeface="Times New Roman"/>
                <a:cs typeface="Times New Roman"/>
              </a:rPr>
              <a:t>(μW/cm</a:t>
            </a:r>
            <a:r>
              <a:rPr sz="1050" b="1" spc="-7" baseline="23809" dirty="0">
                <a:latin typeface="Times New Roman"/>
                <a:cs typeface="Times New Roman"/>
              </a:rPr>
              <a:t>2</a:t>
            </a:r>
            <a:r>
              <a:rPr sz="1050" b="1" spc="-5" dirty="0">
                <a:latin typeface="Times New Roman"/>
                <a:cs typeface="Times New Roman"/>
              </a:rPr>
              <a:t>/nm/sr)</a:t>
            </a:r>
            <a:endParaRPr sz="1050">
              <a:latin typeface="Times New Roman"/>
              <a:cs typeface="Times New Roman"/>
            </a:endParaRPr>
          </a:p>
        </p:txBody>
      </p:sp>
      <p:sp>
        <p:nvSpPr>
          <p:cNvPr id="27" name="object 27"/>
          <p:cNvSpPr txBox="1"/>
          <p:nvPr/>
        </p:nvSpPr>
        <p:spPr>
          <a:xfrm>
            <a:off x="966927" y="2969755"/>
            <a:ext cx="2013585" cy="695325"/>
          </a:xfrm>
          <a:prstGeom prst="rect">
            <a:avLst/>
          </a:prstGeom>
        </p:spPr>
        <p:txBody>
          <a:bodyPr vert="horz" wrap="square" lIns="0" tIns="100965" rIns="0" bIns="0" rtlCol="0">
            <a:spAutoFit/>
          </a:bodyPr>
          <a:lstStyle/>
          <a:p>
            <a:pPr marR="5080" algn="r">
              <a:lnSpc>
                <a:spcPct val="100000"/>
              </a:lnSpc>
              <a:spcBef>
                <a:spcPts val="795"/>
              </a:spcBef>
            </a:pPr>
            <a:r>
              <a:rPr sz="1100" dirty="0">
                <a:latin typeface="Times New Roman"/>
                <a:cs typeface="Times New Roman"/>
              </a:rPr>
              <a:t>312</a:t>
            </a:r>
            <a:r>
              <a:rPr sz="1100" spc="-105" dirty="0">
                <a:latin typeface="Times New Roman"/>
                <a:cs typeface="Times New Roman"/>
              </a:rPr>
              <a:t> </a:t>
            </a:r>
            <a:r>
              <a:rPr sz="1100" dirty="0">
                <a:latin typeface="Times New Roman"/>
                <a:cs typeface="Times New Roman"/>
              </a:rPr>
              <a:t>nm</a:t>
            </a:r>
            <a:endParaRPr sz="1100">
              <a:latin typeface="Times New Roman"/>
              <a:cs typeface="Times New Roman"/>
            </a:endParaRPr>
          </a:p>
          <a:p>
            <a:pPr marR="1270" algn="ctr">
              <a:lnSpc>
                <a:spcPct val="100000"/>
              </a:lnSpc>
              <a:spcBef>
                <a:spcPts val="625"/>
              </a:spcBef>
              <a:tabLst>
                <a:tab pos="617220" algn="l"/>
                <a:tab pos="1108075" algn="l"/>
              </a:tabLst>
            </a:pPr>
            <a:r>
              <a:rPr sz="1000" spc="25" dirty="0">
                <a:latin typeface="Arial Unicode MS"/>
                <a:cs typeface="Arial Unicode MS"/>
              </a:rPr>
              <a:t>0.5	</a:t>
            </a:r>
            <a:r>
              <a:rPr sz="1000" spc="-60" dirty="0">
                <a:latin typeface="Arial Unicode MS"/>
                <a:cs typeface="Arial Unicode MS"/>
              </a:rPr>
              <a:t>1	</a:t>
            </a:r>
            <a:r>
              <a:rPr sz="1000" spc="25" dirty="0">
                <a:latin typeface="Arial Unicode MS"/>
                <a:cs typeface="Arial Unicode MS"/>
              </a:rPr>
              <a:t>1.5</a:t>
            </a:r>
            <a:endParaRPr sz="1000">
              <a:latin typeface="Arial Unicode MS"/>
              <a:cs typeface="Arial Unicode MS"/>
            </a:endParaRPr>
          </a:p>
          <a:p>
            <a:pPr marR="12065" algn="r">
              <a:lnSpc>
                <a:spcPct val="100000"/>
              </a:lnSpc>
              <a:spcBef>
                <a:spcPts val="170"/>
              </a:spcBef>
            </a:pPr>
            <a:r>
              <a:rPr sz="1050" b="1" dirty="0">
                <a:latin typeface="Times New Roman"/>
                <a:cs typeface="Times New Roman"/>
              </a:rPr>
              <a:t>MetopB/GOME-2</a:t>
            </a:r>
            <a:r>
              <a:rPr sz="1050" b="1" spc="-100" dirty="0">
                <a:latin typeface="Times New Roman"/>
                <a:cs typeface="Times New Roman"/>
              </a:rPr>
              <a:t> </a:t>
            </a:r>
            <a:r>
              <a:rPr sz="1050" b="1" spc="-5" dirty="0">
                <a:latin typeface="Times New Roman"/>
                <a:cs typeface="Times New Roman"/>
              </a:rPr>
              <a:t>(μW/cm</a:t>
            </a:r>
            <a:r>
              <a:rPr sz="1050" b="1" spc="-7" baseline="23809" dirty="0">
                <a:latin typeface="Times New Roman"/>
                <a:cs typeface="Times New Roman"/>
              </a:rPr>
              <a:t>2</a:t>
            </a:r>
            <a:r>
              <a:rPr sz="1050" b="1" spc="-5" dirty="0">
                <a:latin typeface="Times New Roman"/>
                <a:cs typeface="Times New Roman"/>
              </a:rPr>
              <a:t>/nm/sr)</a:t>
            </a:r>
            <a:endParaRPr sz="1050">
              <a:latin typeface="Times New Roman"/>
              <a:cs typeface="Times New Roman"/>
            </a:endParaRPr>
          </a:p>
        </p:txBody>
      </p:sp>
      <p:sp>
        <p:nvSpPr>
          <p:cNvPr id="28" name="object 28"/>
          <p:cNvSpPr/>
          <p:nvPr/>
        </p:nvSpPr>
        <p:spPr>
          <a:xfrm>
            <a:off x="3736847" y="1776983"/>
            <a:ext cx="0" cy="1484630"/>
          </a:xfrm>
          <a:custGeom>
            <a:avLst/>
            <a:gdLst/>
            <a:ahLst/>
            <a:cxnLst/>
            <a:rect l="l" t="t" r="r" b="b"/>
            <a:pathLst>
              <a:path h="1484629">
                <a:moveTo>
                  <a:pt x="0" y="1484376"/>
                </a:moveTo>
                <a:lnTo>
                  <a:pt x="0" y="0"/>
                </a:lnTo>
              </a:path>
            </a:pathLst>
          </a:custGeom>
          <a:ln w="9144">
            <a:solidFill>
              <a:srgbClr val="858585"/>
            </a:solidFill>
          </a:ln>
        </p:spPr>
        <p:txBody>
          <a:bodyPr wrap="square" lIns="0" tIns="0" rIns="0" bIns="0" rtlCol="0"/>
          <a:lstStyle/>
          <a:p>
            <a:endParaRPr/>
          </a:p>
        </p:txBody>
      </p:sp>
      <p:sp>
        <p:nvSpPr>
          <p:cNvPr id="29" name="object 29"/>
          <p:cNvSpPr/>
          <p:nvPr/>
        </p:nvSpPr>
        <p:spPr>
          <a:xfrm>
            <a:off x="3700271" y="3261359"/>
            <a:ext cx="36830" cy="0"/>
          </a:xfrm>
          <a:custGeom>
            <a:avLst/>
            <a:gdLst/>
            <a:ahLst/>
            <a:cxnLst/>
            <a:rect l="l" t="t" r="r" b="b"/>
            <a:pathLst>
              <a:path w="36829">
                <a:moveTo>
                  <a:pt x="0" y="0"/>
                </a:moveTo>
                <a:lnTo>
                  <a:pt x="36575" y="0"/>
                </a:lnTo>
              </a:path>
            </a:pathLst>
          </a:custGeom>
          <a:ln w="9144">
            <a:solidFill>
              <a:srgbClr val="858585"/>
            </a:solidFill>
          </a:ln>
        </p:spPr>
        <p:txBody>
          <a:bodyPr wrap="square" lIns="0" tIns="0" rIns="0" bIns="0" rtlCol="0"/>
          <a:lstStyle/>
          <a:p>
            <a:endParaRPr/>
          </a:p>
        </p:txBody>
      </p:sp>
      <p:sp>
        <p:nvSpPr>
          <p:cNvPr id="30" name="object 30"/>
          <p:cNvSpPr/>
          <p:nvPr/>
        </p:nvSpPr>
        <p:spPr>
          <a:xfrm>
            <a:off x="3700271" y="3096767"/>
            <a:ext cx="36830" cy="0"/>
          </a:xfrm>
          <a:custGeom>
            <a:avLst/>
            <a:gdLst/>
            <a:ahLst/>
            <a:cxnLst/>
            <a:rect l="l" t="t" r="r" b="b"/>
            <a:pathLst>
              <a:path w="36829">
                <a:moveTo>
                  <a:pt x="0" y="0"/>
                </a:moveTo>
                <a:lnTo>
                  <a:pt x="36575" y="0"/>
                </a:lnTo>
              </a:path>
            </a:pathLst>
          </a:custGeom>
          <a:ln w="9144">
            <a:solidFill>
              <a:srgbClr val="858585"/>
            </a:solidFill>
          </a:ln>
        </p:spPr>
        <p:txBody>
          <a:bodyPr wrap="square" lIns="0" tIns="0" rIns="0" bIns="0" rtlCol="0"/>
          <a:lstStyle/>
          <a:p>
            <a:endParaRPr/>
          </a:p>
        </p:txBody>
      </p:sp>
      <p:sp>
        <p:nvSpPr>
          <p:cNvPr id="31" name="object 31"/>
          <p:cNvSpPr/>
          <p:nvPr/>
        </p:nvSpPr>
        <p:spPr>
          <a:xfrm>
            <a:off x="3700271" y="2932176"/>
            <a:ext cx="36830" cy="0"/>
          </a:xfrm>
          <a:custGeom>
            <a:avLst/>
            <a:gdLst/>
            <a:ahLst/>
            <a:cxnLst/>
            <a:rect l="l" t="t" r="r" b="b"/>
            <a:pathLst>
              <a:path w="36829">
                <a:moveTo>
                  <a:pt x="0" y="0"/>
                </a:moveTo>
                <a:lnTo>
                  <a:pt x="36575" y="0"/>
                </a:lnTo>
              </a:path>
            </a:pathLst>
          </a:custGeom>
          <a:ln w="9144">
            <a:solidFill>
              <a:srgbClr val="858585"/>
            </a:solidFill>
          </a:ln>
        </p:spPr>
        <p:txBody>
          <a:bodyPr wrap="square" lIns="0" tIns="0" rIns="0" bIns="0" rtlCol="0"/>
          <a:lstStyle/>
          <a:p>
            <a:endParaRPr/>
          </a:p>
        </p:txBody>
      </p:sp>
      <p:sp>
        <p:nvSpPr>
          <p:cNvPr id="32" name="object 32"/>
          <p:cNvSpPr/>
          <p:nvPr/>
        </p:nvSpPr>
        <p:spPr>
          <a:xfrm>
            <a:off x="3700271" y="2767583"/>
            <a:ext cx="36830" cy="0"/>
          </a:xfrm>
          <a:custGeom>
            <a:avLst/>
            <a:gdLst/>
            <a:ahLst/>
            <a:cxnLst/>
            <a:rect l="l" t="t" r="r" b="b"/>
            <a:pathLst>
              <a:path w="36829">
                <a:moveTo>
                  <a:pt x="0" y="0"/>
                </a:moveTo>
                <a:lnTo>
                  <a:pt x="36575" y="0"/>
                </a:lnTo>
              </a:path>
            </a:pathLst>
          </a:custGeom>
          <a:ln w="9144">
            <a:solidFill>
              <a:srgbClr val="858585"/>
            </a:solidFill>
          </a:ln>
        </p:spPr>
        <p:txBody>
          <a:bodyPr wrap="square" lIns="0" tIns="0" rIns="0" bIns="0" rtlCol="0"/>
          <a:lstStyle/>
          <a:p>
            <a:endParaRPr/>
          </a:p>
        </p:txBody>
      </p:sp>
      <p:sp>
        <p:nvSpPr>
          <p:cNvPr id="33" name="object 33"/>
          <p:cNvSpPr/>
          <p:nvPr/>
        </p:nvSpPr>
        <p:spPr>
          <a:xfrm>
            <a:off x="3700271" y="2601467"/>
            <a:ext cx="36830" cy="0"/>
          </a:xfrm>
          <a:custGeom>
            <a:avLst/>
            <a:gdLst/>
            <a:ahLst/>
            <a:cxnLst/>
            <a:rect l="l" t="t" r="r" b="b"/>
            <a:pathLst>
              <a:path w="36829">
                <a:moveTo>
                  <a:pt x="0" y="0"/>
                </a:moveTo>
                <a:lnTo>
                  <a:pt x="36575" y="0"/>
                </a:lnTo>
              </a:path>
            </a:pathLst>
          </a:custGeom>
          <a:ln w="9144">
            <a:solidFill>
              <a:srgbClr val="858585"/>
            </a:solidFill>
          </a:ln>
        </p:spPr>
        <p:txBody>
          <a:bodyPr wrap="square" lIns="0" tIns="0" rIns="0" bIns="0" rtlCol="0"/>
          <a:lstStyle/>
          <a:p>
            <a:endParaRPr/>
          </a:p>
        </p:txBody>
      </p:sp>
      <p:sp>
        <p:nvSpPr>
          <p:cNvPr id="34" name="object 34"/>
          <p:cNvSpPr/>
          <p:nvPr/>
        </p:nvSpPr>
        <p:spPr>
          <a:xfrm>
            <a:off x="3700271" y="2436876"/>
            <a:ext cx="36830" cy="0"/>
          </a:xfrm>
          <a:custGeom>
            <a:avLst/>
            <a:gdLst/>
            <a:ahLst/>
            <a:cxnLst/>
            <a:rect l="l" t="t" r="r" b="b"/>
            <a:pathLst>
              <a:path w="36829">
                <a:moveTo>
                  <a:pt x="0" y="0"/>
                </a:moveTo>
                <a:lnTo>
                  <a:pt x="36575" y="0"/>
                </a:lnTo>
              </a:path>
            </a:pathLst>
          </a:custGeom>
          <a:ln w="9144">
            <a:solidFill>
              <a:srgbClr val="858585"/>
            </a:solidFill>
          </a:ln>
        </p:spPr>
        <p:txBody>
          <a:bodyPr wrap="square" lIns="0" tIns="0" rIns="0" bIns="0" rtlCol="0"/>
          <a:lstStyle/>
          <a:p>
            <a:endParaRPr/>
          </a:p>
        </p:txBody>
      </p:sp>
      <p:sp>
        <p:nvSpPr>
          <p:cNvPr id="35" name="object 35"/>
          <p:cNvSpPr/>
          <p:nvPr/>
        </p:nvSpPr>
        <p:spPr>
          <a:xfrm>
            <a:off x="3700271" y="2272283"/>
            <a:ext cx="36830" cy="0"/>
          </a:xfrm>
          <a:custGeom>
            <a:avLst/>
            <a:gdLst/>
            <a:ahLst/>
            <a:cxnLst/>
            <a:rect l="l" t="t" r="r" b="b"/>
            <a:pathLst>
              <a:path w="36829">
                <a:moveTo>
                  <a:pt x="0" y="0"/>
                </a:moveTo>
                <a:lnTo>
                  <a:pt x="36575" y="0"/>
                </a:lnTo>
              </a:path>
            </a:pathLst>
          </a:custGeom>
          <a:ln w="9144">
            <a:solidFill>
              <a:srgbClr val="858585"/>
            </a:solidFill>
          </a:ln>
        </p:spPr>
        <p:txBody>
          <a:bodyPr wrap="square" lIns="0" tIns="0" rIns="0" bIns="0" rtlCol="0"/>
          <a:lstStyle/>
          <a:p>
            <a:endParaRPr/>
          </a:p>
        </p:txBody>
      </p:sp>
      <p:sp>
        <p:nvSpPr>
          <p:cNvPr id="36" name="object 36"/>
          <p:cNvSpPr/>
          <p:nvPr/>
        </p:nvSpPr>
        <p:spPr>
          <a:xfrm>
            <a:off x="3700271" y="2107692"/>
            <a:ext cx="36830" cy="0"/>
          </a:xfrm>
          <a:custGeom>
            <a:avLst/>
            <a:gdLst/>
            <a:ahLst/>
            <a:cxnLst/>
            <a:rect l="l" t="t" r="r" b="b"/>
            <a:pathLst>
              <a:path w="36829">
                <a:moveTo>
                  <a:pt x="0" y="0"/>
                </a:moveTo>
                <a:lnTo>
                  <a:pt x="36575" y="0"/>
                </a:lnTo>
              </a:path>
            </a:pathLst>
          </a:custGeom>
          <a:ln w="9144">
            <a:solidFill>
              <a:srgbClr val="858585"/>
            </a:solidFill>
          </a:ln>
        </p:spPr>
        <p:txBody>
          <a:bodyPr wrap="square" lIns="0" tIns="0" rIns="0" bIns="0" rtlCol="0"/>
          <a:lstStyle/>
          <a:p>
            <a:endParaRPr/>
          </a:p>
        </p:txBody>
      </p:sp>
      <p:sp>
        <p:nvSpPr>
          <p:cNvPr id="37" name="object 37"/>
          <p:cNvSpPr/>
          <p:nvPr/>
        </p:nvSpPr>
        <p:spPr>
          <a:xfrm>
            <a:off x="3700271" y="1943100"/>
            <a:ext cx="36830" cy="0"/>
          </a:xfrm>
          <a:custGeom>
            <a:avLst/>
            <a:gdLst/>
            <a:ahLst/>
            <a:cxnLst/>
            <a:rect l="l" t="t" r="r" b="b"/>
            <a:pathLst>
              <a:path w="36829">
                <a:moveTo>
                  <a:pt x="0" y="0"/>
                </a:moveTo>
                <a:lnTo>
                  <a:pt x="36575" y="0"/>
                </a:lnTo>
              </a:path>
            </a:pathLst>
          </a:custGeom>
          <a:ln w="9144">
            <a:solidFill>
              <a:srgbClr val="858585"/>
            </a:solidFill>
          </a:ln>
        </p:spPr>
        <p:txBody>
          <a:bodyPr wrap="square" lIns="0" tIns="0" rIns="0" bIns="0" rtlCol="0"/>
          <a:lstStyle/>
          <a:p>
            <a:endParaRPr/>
          </a:p>
        </p:txBody>
      </p:sp>
      <p:sp>
        <p:nvSpPr>
          <p:cNvPr id="38" name="object 38"/>
          <p:cNvSpPr/>
          <p:nvPr/>
        </p:nvSpPr>
        <p:spPr>
          <a:xfrm>
            <a:off x="3700271" y="1776983"/>
            <a:ext cx="36830" cy="0"/>
          </a:xfrm>
          <a:custGeom>
            <a:avLst/>
            <a:gdLst/>
            <a:ahLst/>
            <a:cxnLst/>
            <a:rect l="l" t="t" r="r" b="b"/>
            <a:pathLst>
              <a:path w="36829">
                <a:moveTo>
                  <a:pt x="0" y="0"/>
                </a:moveTo>
                <a:lnTo>
                  <a:pt x="36575" y="0"/>
                </a:lnTo>
              </a:path>
            </a:pathLst>
          </a:custGeom>
          <a:ln w="9144">
            <a:solidFill>
              <a:srgbClr val="858585"/>
            </a:solidFill>
          </a:ln>
        </p:spPr>
        <p:txBody>
          <a:bodyPr wrap="square" lIns="0" tIns="0" rIns="0" bIns="0" rtlCol="0"/>
          <a:lstStyle/>
          <a:p>
            <a:endParaRPr/>
          </a:p>
        </p:txBody>
      </p:sp>
      <p:sp>
        <p:nvSpPr>
          <p:cNvPr id="39" name="object 39"/>
          <p:cNvSpPr/>
          <p:nvPr/>
        </p:nvSpPr>
        <p:spPr>
          <a:xfrm>
            <a:off x="3736847" y="3261359"/>
            <a:ext cx="2204085" cy="0"/>
          </a:xfrm>
          <a:custGeom>
            <a:avLst/>
            <a:gdLst/>
            <a:ahLst/>
            <a:cxnLst/>
            <a:rect l="l" t="t" r="r" b="b"/>
            <a:pathLst>
              <a:path w="2204085">
                <a:moveTo>
                  <a:pt x="0" y="0"/>
                </a:moveTo>
                <a:lnTo>
                  <a:pt x="2203704" y="0"/>
                </a:lnTo>
              </a:path>
            </a:pathLst>
          </a:custGeom>
          <a:ln w="9144">
            <a:solidFill>
              <a:srgbClr val="858585"/>
            </a:solidFill>
          </a:ln>
        </p:spPr>
        <p:txBody>
          <a:bodyPr wrap="square" lIns="0" tIns="0" rIns="0" bIns="0" rtlCol="0"/>
          <a:lstStyle/>
          <a:p>
            <a:endParaRPr/>
          </a:p>
        </p:txBody>
      </p:sp>
      <p:sp>
        <p:nvSpPr>
          <p:cNvPr id="40" name="object 40"/>
          <p:cNvSpPr/>
          <p:nvPr/>
        </p:nvSpPr>
        <p:spPr>
          <a:xfrm>
            <a:off x="3736847" y="3261359"/>
            <a:ext cx="0" cy="36830"/>
          </a:xfrm>
          <a:custGeom>
            <a:avLst/>
            <a:gdLst/>
            <a:ahLst/>
            <a:cxnLst/>
            <a:rect l="l" t="t" r="r" b="b"/>
            <a:pathLst>
              <a:path h="36829">
                <a:moveTo>
                  <a:pt x="0" y="0"/>
                </a:moveTo>
                <a:lnTo>
                  <a:pt x="0" y="36575"/>
                </a:lnTo>
              </a:path>
            </a:pathLst>
          </a:custGeom>
          <a:ln w="9144">
            <a:solidFill>
              <a:srgbClr val="858585"/>
            </a:solidFill>
          </a:ln>
        </p:spPr>
        <p:txBody>
          <a:bodyPr wrap="square" lIns="0" tIns="0" rIns="0" bIns="0" rtlCol="0"/>
          <a:lstStyle/>
          <a:p>
            <a:endParaRPr/>
          </a:p>
        </p:txBody>
      </p:sp>
      <p:sp>
        <p:nvSpPr>
          <p:cNvPr id="41" name="object 41"/>
          <p:cNvSpPr/>
          <p:nvPr/>
        </p:nvSpPr>
        <p:spPr>
          <a:xfrm>
            <a:off x="4471415" y="3261359"/>
            <a:ext cx="0" cy="36830"/>
          </a:xfrm>
          <a:custGeom>
            <a:avLst/>
            <a:gdLst/>
            <a:ahLst/>
            <a:cxnLst/>
            <a:rect l="l" t="t" r="r" b="b"/>
            <a:pathLst>
              <a:path h="36829">
                <a:moveTo>
                  <a:pt x="0" y="0"/>
                </a:moveTo>
                <a:lnTo>
                  <a:pt x="0" y="36575"/>
                </a:lnTo>
              </a:path>
            </a:pathLst>
          </a:custGeom>
          <a:ln w="9144">
            <a:solidFill>
              <a:srgbClr val="858585"/>
            </a:solidFill>
          </a:ln>
        </p:spPr>
        <p:txBody>
          <a:bodyPr wrap="square" lIns="0" tIns="0" rIns="0" bIns="0" rtlCol="0"/>
          <a:lstStyle/>
          <a:p>
            <a:endParaRPr/>
          </a:p>
        </p:txBody>
      </p:sp>
      <p:sp>
        <p:nvSpPr>
          <p:cNvPr id="42" name="object 42"/>
          <p:cNvSpPr/>
          <p:nvPr/>
        </p:nvSpPr>
        <p:spPr>
          <a:xfrm>
            <a:off x="5205984" y="3261359"/>
            <a:ext cx="0" cy="36830"/>
          </a:xfrm>
          <a:custGeom>
            <a:avLst/>
            <a:gdLst/>
            <a:ahLst/>
            <a:cxnLst/>
            <a:rect l="l" t="t" r="r" b="b"/>
            <a:pathLst>
              <a:path h="36829">
                <a:moveTo>
                  <a:pt x="0" y="0"/>
                </a:moveTo>
                <a:lnTo>
                  <a:pt x="0" y="36575"/>
                </a:lnTo>
              </a:path>
            </a:pathLst>
          </a:custGeom>
          <a:ln w="9144">
            <a:solidFill>
              <a:srgbClr val="858585"/>
            </a:solidFill>
          </a:ln>
        </p:spPr>
        <p:txBody>
          <a:bodyPr wrap="square" lIns="0" tIns="0" rIns="0" bIns="0" rtlCol="0"/>
          <a:lstStyle/>
          <a:p>
            <a:endParaRPr/>
          </a:p>
        </p:txBody>
      </p:sp>
      <p:sp>
        <p:nvSpPr>
          <p:cNvPr id="43" name="object 43"/>
          <p:cNvSpPr/>
          <p:nvPr/>
        </p:nvSpPr>
        <p:spPr>
          <a:xfrm>
            <a:off x="5940552" y="3261359"/>
            <a:ext cx="0" cy="36830"/>
          </a:xfrm>
          <a:custGeom>
            <a:avLst/>
            <a:gdLst/>
            <a:ahLst/>
            <a:cxnLst/>
            <a:rect l="l" t="t" r="r" b="b"/>
            <a:pathLst>
              <a:path h="36829">
                <a:moveTo>
                  <a:pt x="0" y="0"/>
                </a:moveTo>
                <a:lnTo>
                  <a:pt x="0" y="36575"/>
                </a:lnTo>
              </a:path>
            </a:pathLst>
          </a:custGeom>
          <a:ln w="9144">
            <a:solidFill>
              <a:srgbClr val="858585"/>
            </a:solidFill>
          </a:ln>
        </p:spPr>
        <p:txBody>
          <a:bodyPr wrap="square" lIns="0" tIns="0" rIns="0" bIns="0" rtlCol="0"/>
          <a:lstStyle/>
          <a:p>
            <a:endParaRPr/>
          </a:p>
        </p:txBody>
      </p:sp>
      <p:sp>
        <p:nvSpPr>
          <p:cNvPr id="44" name="object 44"/>
          <p:cNvSpPr/>
          <p:nvPr/>
        </p:nvSpPr>
        <p:spPr>
          <a:xfrm>
            <a:off x="4012691" y="1896998"/>
            <a:ext cx="1557528" cy="1164336"/>
          </a:xfrm>
          <a:prstGeom prst="rect">
            <a:avLst/>
          </a:prstGeom>
          <a:blipFill>
            <a:blip r:embed="rId3" cstate="print"/>
            <a:stretch>
              <a:fillRect/>
            </a:stretch>
          </a:blipFill>
        </p:spPr>
        <p:txBody>
          <a:bodyPr wrap="square" lIns="0" tIns="0" rIns="0" bIns="0" rtlCol="0"/>
          <a:lstStyle/>
          <a:p>
            <a:endParaRPr/>
          </a:p>
        </p:txBody>
      </p:sp>
      <p:sp>
        <p:nvSpPr>
          <p:cNvPr id="45" name="object 45"/>
          <p:cNvSpPr txBox="1"/>
          <p:nvPr/>
        </p:nvSpPr>
        <p:spPr>
          <a:xfrm>
            <a:off x="4031996" y="1853311"/>
            <a:ext cx="1057910" cy="323850"/>
          </a:xfrm>
          <a:prstGeom prst="rect">
            <a:avLst/>
          </a:prstGeom>
        </p:spPr>
        <p:txBody>
          <a:bodyPr vert="horz" wrap="square" lIns="0" tIns="22225" rIns="0" bIns="0" rtlCol="0">
            <a:spAutoFit/>
          </a:bodyPr>
          <a:lstStyle/>
          <a:p>
            <a:pPr marL="225425" marR="5080" indent="-213360">
              <a:lnSpc>
                <a:spcPts val="1150"/>
              </a:lnSpc>
              <a:spcBef>
                <a:spcPts val="175"/>
              </a:spcBef>
            </a:pPr>
            <a:r>
              <a:rPr sz="1000" spc="-5" dirty="0">
                <a:latin typeface="Times New Roman"/>
                <a:cs typeface="Times New Roman"/>
              </a:rPr>
              <a:t>y = 1.6111x + 0.007  R²=</a:t>
            </a:r>
            <a:r>
              <a:rPr sz="1000" spc="-10" dirty="0">
                <a:latin typeface="Times New Roman"/>
                <a:cs typeface="Times New Roman"/>
              </a:rPr>
              <a:t> </a:t>
            </a:r>
            <a:r>
              <a:rPr sz="1000" spc="-5" dirty="0">
                <a:latin typeface="Times New Roman"/>
                <a:cs typeface="Times New Roman"/>
              </a:rPr>
              <a:t>0.9968</a:t>
            </a:r>
            <a:endParaRPr sz="1000">
              <a:latin typeface="Times New Roman"/>
              <a:cs typeface="Times New Roman"/>
            </a:endParaRPr>
          </a:p>
        </p:txBody>
      </p:sp>
      <p:sp>
        <p:nvSpPr>
          <p:cNvPr id="46" name="object 46"/>
          <p:cNvSpPr txBox="1"/>
          <p:nvPr/>
        </p:nvSpPr>
        <p:spPr>
          <a:xfrm>
            <a:off x="3458717" y="1664360"/>
            <a:ext cx="184785" cy="1675130"/>
          </a:xfrm>
          <a:prstGeom prst="rect">
            <a:avLst/>
          </a:prstGeom>
        </p:spPr>
        <p:txBody>
          <a:bodyPr vert="horz" wrap="square" lIns="0" tIns="24765" rIns="0" bIns="0" rtlCol="0">
            <a:spAutoFit/>
          </a:bodyPr>
          <a:lstStyle/>
          <a:p>
            <a:pPr algn="ctr">
              <a:lnSpc>
                <a:spcPct val="100000"/>
              </a:lnSpc>
              <a:spcBef>
                <a:spcPts val="195"/>
              </a:spcBef>
            </a:pPr>
            <a:r>
              <a:rPr sz="1000" spc="-5" dirty="0">
                <a:latin typeface="Times New Roman"/>
                <a:cs typeface="Times New Roman"/>
              </a:rPr>
              <a:t>4.5</a:t>
            </a:r>
            <a:endParaRPr sz="1000">
              <a:latin typeface="Times New Roman"/>
              <a:cs typeface="Times New Roman"/>
            </a:endParaRPr>
          </a:p>
          <a:p>
            <a:pPr marL="94615" algn="ctr">
              <a:lnSpc>
                <a:spcPct val="100000"/>
              </a:lnSpc>
              <a:spcBef>
                <a:spcPts val="100"/>
              </a:spcBef>
            </a:pPr>
            <a:r>
              <a:rPr sz="1000" spc="-5" dirty="0">
                <a:latin typeface="Times New Roman"/>
                <a:cs typeface="Times New Roman"/>
              </a:rPr>
              <a:t>4</a:t>
            </a:r>
            <a:endParaRPr sz="1000">
              <a:latin typeface="Times New Roman"/>
              <a:cs typeface="Times New Roman"/>
            </a:endParaRPr>
          </a:p>
          <a:p>
            <a:pPr algn="ctr">
              <a:lnSpc>
                <a:spcPct val="100000"/>
              </a:lnSpc>
              <a:spcBef>
                <a:spcPts val="100"/>
              </a:spcBef>
            </a:pPr>
            <a:r>
              <a:rPr sz="1000" spc="-5" dirty="0">
                <a:latin typeface="Times New Roman"/>
                <a:cs typeface="Times New Roman"/>
              </a:rPr>
              <a:t>3.5</a:t>
            </a:r>
            <a:endParaRPr sz="1000">
              <a:latin typeface="Times New Roman"/>
              <a:cs typeface="Times New Roman"/>
            </a:endParaRPr>
          </a:p>
          <a:p>
            <a:pPr marL="94615" algn="ctr">
              <a:lnSpc>
                <a:spcPct val="100000"/>
              </a:lnSpc>
              <a:spcBef>
                <a:spcPts val="100"/>
              </a:spcBef>
            </a:pPr>
            <a:r>
              <a:rPr sz="1000" spc="-5" dirty="0">
                <a:latin typeface="Times New Roman"/>
                <a:cs typeface="Times New Roman"/>
              </a:rPr>
              <a:t>3</a:t>
            </a:r>
            <a:endParaRPr sz="1000">
              <a:latin typeface="Times New Roman"/>
              <a:cs typeface="Times New Roman"/>
            </a:endParaRPr>
          </a:p>
          <a:p>
            <a:pPr algn="ctr">
              <a:lnSpc>
                <a:spcPct val="100000"/>
              </a:lnSpc>
              <a:spcBef>
                <a:spcPts val="100"/>
              </a:spcBef>
            </a:pPr>
            <a:r>
              <a:rPr sz="1000" spc="-5" dirty="0">
                <a:latin typeface="Times New Roman"/>
                <a:cs typeface="Times New Roman"/>
              </a:rPr>
              <a:t>2.5</a:t>
            </a:r>
            <a:endParaRPr sz="1000">
              <a:latin typeface="Times New Roman"/>
              <a:cs typeface="Times New Roman"/>
            </a:endParaRPr>
          </a:p>
          <a:p>
            <a:pPr marL="94615" algn="ctr">
              <a:lnSpc>
                <a:spcPct val="100000"/>
              </a:lnSpc>
              <a:spcBef>
                <a:spcPts val="95"/>
              </a:spcBef>
            </a:pPr>
            <a:r>
              <a:rPr sz="1000" spc="-5" dirty="0">
                <a:latin typeface="Times New Roman"/>
                <a:cs typeface="Times New Roman"/>
              </a:rPr>
              <a:t>2</a:t>
            </a:r>
            <a:endParaRPr sz="1000">
              <a:latin typeface="Times New Roman"/>
              <a:cs typeface="Times New Roman"/>
            </a:endParaRPr>
          </a:p>
          <a:p>
            <a:pPr algn="ctr">
              <a:lnSpc>
                <a:spcPct val="100000"/>
              </a:lnSpc>
              <a:spcBef>
                <a:spcPts val="100"/>
              </a:spcBef>
            </a:pPr>
            <a:r>
              <a:rPr sz="1000" spc="-5" dirty="0">
                <a:latin typeface="Times New Roman"/>
                <a:cs typeface="Times New Roman"/>
              </a:rPr>
              <a:t>1.5</a:t>
            </a:r>
            <a:endParaRPr sz="1000">
              <a:latin typeface="Times New Roman"/>
              <a:cs typeface="Times New Roman"/>
            </a:endParaRPr>
          </a:p>
          <a:p>
            <a:pPr marL="94615" algn="ctr">
              <a:lnSpc>
                <a:spcPct val="100000"/>
              </a:lnSpc>
              <a:spcBef>
                <a:spcPts val="100"/>
              </a:spcBef>
            </a:pPr>
            <a:r>
              <a:rPr sz="1000" spc="-5" dirty="0">
                <a:latin typeface="Times New Roman"/>
                <a:cs typeface="Times New Roman"/>
              </a:rPr>
              <a:t>1</a:t>
            </a:r>
            <a:endParaRPr sz="1000">
              <a:latin typeface="Times New Roman"/>
              <a:cs typeface="Times New Roman"/>
            </a:endParaRPr>
          </a:p>
          <a:p>
            <a:pPr algn="ctr">
              <a:lnSpc>
                <a:spcPct val="100000"/>
              </a:lnSpc>
              <a:spcBef>
                <a:spcPts val="100"/>
              </a:spcBef>
            </a:pPr>
            <a:r>
              <a:rPr sz="1000" spc="-5" dirty="0">
                <a:latin typeface="Times New Roman"/>
                <a:cs typeface="Times New Roman"/>
              </a:rPr>
              <a:t>0.5</a:t>
            </a:r>
            <a:endParaRPr sz="1000">
              <a:latin typeface="Times New Roman"/>
              <a:cs typeface="Times New Roman"/>
            </a:endParaRPr>
          </a:p>
          <a:p>
            <a:pPr marL="94615" algn="ctr">
              <a:lnSpc>
                <a:spcPct val="100000"/>
              </a:lnSpc>
              <a:spcBef>
                <a:spcPts val="95"/>
              </a:spcBef>
            </a:pPr>
            <a:r>
              <a:rPr sz="1000" spc="-5" dirty="0">
                <a:latin typeface="Times New Roman"/>
                <a:cs typeface="Times New Roman"/>
              </a:rPr>
              <a:t>0</a:t>
            </a:r>
            <a:endParaRPr sz="1000">
              <a:latin typeface="Times New Roman"/>
              <a:cs typeface="Times New Roman"/>
            </a:endParaRPr>
          </a:p>
        </p:txBody>
      </p:sp>
      <p:sp>
        <p:nvSpPr>
          <p:cNvPr id="47" name="object 47"/>
          <p:cNvSpPr txBox="1"/>
          <p:nvPr/>
        </p:nvSpPr>
        <p:spPr>
          <a:xfrm>
            <a:off x="3693667" y="3305683"/>
            <a:ext cx="88900" cy="177800"/>
          </a:xfrm>
          <a:prstGeom prst="rect">
            <a:avLst/>
          </a:prstGeom>
        </p:spPr>
        <p:txBody>
          <a:bodyPr vert="horz" wrap="square" lIns="0" tIns="12065" rIns="0" bIns="0" rtlCol="0">
            <a:spAutoFit/>
          </a:bodyPr>
          <a:lstStyle/>
          <a:p>
            <a:pPr marL="12700">
              <a:lnSpc>
                <a:spcPct val="100000"/>
              </a:lnSpc>
              <a:spcBef>
                <a:spcPts val="95"/>
              </a:spcBef>
            </a:pPr>
            <a:r>
              <a:rPr sz="1000" spc="-60" dirty="0">
                <a:latin typeface="Arial Unicode MS"/>
                <a:cs typeface="Arial Unicode MS"/>
              </a:rPr>
              <a:t>0</a:t>
            </a:r>
            <a:endParaRPr sz="1000">
              <a:latin typeface="Arial Unicode MS"/>
              <a:cs typeface="Arial Unicode MS"/>
            </a:endParaRPr>
          </a:p>
        </p:txBody>
      </p:sp>
      <p:sp>
        <p:nvSpPr>
          <p:cNvPr id="48" name="object 48"/>
          <p:cNvSpPr txBox="1"/>
          <p:nvPr/>
        </p:nvSpPr>
        <p:spPr>
          <a:xfrm>
            <a:off x="5897626" y="3305683"/>
            <a:ext cx="88900" cy="177800"/>
          </a:xfrm>
          <a:prstGeom prst="rect">
            <a:avLst/>
          </a:prstGeom>
        </p:spPr>
        <p:txBody>
          <a:bodyPr vert="horz" wrap="square" lIns="0" tIns="12065" rIns="0" bIns="0" rtlCol="0">
            <a:spAutoFit/>
          </a:bodyPr>
          <a:lstStyle/>
          <a:p>
            <a:pPr marL="12700">
              <a:lnSpc>
                <a:spcPct val="100000"/>
              </a:lnSpc>
              <a:spcBef>
                <a:spcPts val="95"/>
              </a:spcBef>
            </a:pPr>
            <a:r>
              <a:rPr sz="1000" spc="-60" dirty="0">
                <a:latin typeface="Arial Unicode MS"/>
                <a:cs typeface="Arial Unicode MS"/>
              </a:rPr>
              <a:t>3</a:t>
            </a:r>
            <a:endParaRPr sz="1000">
              <a:latin typeface="Arial Unicode MS"/>
              <a:cs typeface="Arial Unicode MS"/>
            </a:endParaRPr>
          </a:p>
        </p:txBody>
      </p:sp>
      <p:sp>
        <p:nvSpPr>
          <p:cNvPr id="49" name="object 49"/>
          <p:cNvSpPr txBox="1"/>
          <p:nvPr/>
        </p:nvSpPr>
        <p:spPr>
          <a:xfrm>
            <a:off x="3150927" y="2047928"/>
            <a:ext cx="320040" cy="943610"/>
          </a:xfrm>
          <a:prstGeom prst="rect">
            <a:avLst/>
          </a:prstGeom>
        </p:spPr>
        <p:txBody>
          <a:bodyPr vert="vert270" wrap="square" lIns="0" tIns="0" rIns="0" bIns="0" rtlCol="0">
            <a:spAutoFit/>
          </a:bodyPr>
          <a:lstStyle/>
          <a:p>
            <a:pPr algn="ctr">
              <a:lnSpc>
                <a:spcPts val="1165"/>
              </a:lnSpc>
            </a:pPr>
            <a:r>
              <a:rPr sz="1000" b="1" spc="-5" dirty="0">
                <a:latin typeface="Times New Roman"/>
                <a:cs typeface="Times New Roman"/>
              </a:rPr>
              <a:t>FY-3C/TOU</a:t>
            </a:r>
            <a:endParaRPr sz="1000">
              <a:latin typeface="Times New Roman"/>
              <a:cs typeface="Times New Roman"/>
            </a:endParaRPr>
          </a:p>
          <a:p>
            <a:pPr algn="ctr">
              <a:lnSpc>
                <a:spcPts val="1235"/>
              </a:lnSpc>
            </a:pPr>
            <a:r>
              <a:rPr sz="1050" b="1" spc="-5" dirty="0">
                <a:latin typeface="Times New Roman"/>
                <a:cs typeface="Times New Roman"/>
              </a:rPr>
              <a:t>(μW/cm</a:t>
            </a:r>
            <a:r>
              <a:rPr sz="1050" b="1" spc="-7" baseline="23809" dirty="0">
                <a:latin typeface="Times New Roman"/>
                <a:cs typeface="Times New Roman"/>
              </a:rPr>
              <a:t>2</a:t>
            </a:r>
            <a:r>
              <a:rPr sz="1050" b="1" spc="-5" dirty="0">
                <a:latin typeface="Times New Roman"/>
                <a:cs typeface="Times New Roman"/>
              </a:rPr>
              <a:t>/nm/sr)</a:t>
            </a:r>
            <a:endParaRPr sz="1050">
              <a:latin typeface="Times New Roman"/>
              <a:cs typeface="Times New Roman"/>
            </a:endParaRPr>
          </a:p>
        </p:txBody>
      </p:sp>
      <p:sp>
        <p:nvSpPr>
          <p:cNvPr id="50" name="object 50"/>
          <p:cNvSpPr txBox="1"/>
          <p:nvPr/>
        </p:nvSpPr>
        <p:spPr>
          <a:xfrm>
            <a:off x="3836923" y="3285822"/>
            <a:ext cx="2005964" cy="379095"/>
          </a:xfrm>
          <a:prstGeom prst="rect">
            <a:avLst/>
          </a:prstGeom>
        </p:spPr>
        <p:txBody>
          <a:bodyPr vert="horz" wrap="square" lIns="0" tIns="31750" rIns="0" bIns="0" rtlCol="0">
            <a:spAutoFit/>
          </a:bodyPr>
          <a:lstStyle/>
          <a:p>
            <a:pPr algn="ctr">
              <a:lnSpc>
                <a:spcPct val="100000"/>
              </a:lnSpc>
              <a:spcBef>
                <a:spcPts val="250"/>
              </a:spcBef>
              <a:tabLst>
                <a:tab pos="734695" algn="l"/>
              </a:tabLst>
            </a:pPr>
            <a:r>
              <a:rPr sz="1000" spc="-60" dirty="0">
                <a:latin typeface="Arial Unicode MS"/>
                <a:cs typeface="Arial Unicode MS"/>
              </a:rPr>
              <a:t>1	2</a:t>
            </a:r>
            <a:endParaRPr sz="1000">
              <a:latin typeface="Arial Unicode MS"/>
              <a:cs typeface="Arial Unicode MS"/>
            </a:endParaRPr>
          </a:p>
          <a:p>
            <a:pPr algn="ctr">
              <a:lnSpc>
                <a:spcPct val="100000"/>
              </a:lnSpc>
              <a:spcBef>
                <a:spcPts val="170"/>
              </a:spcBef>
            </a:pPr>
            <a:r>
              <a:rPr sz="1050" b="1" dirty="0">
                <a:latin typeface="Times New Roman"/>
                <a:cs typeface="Times New Roman"/>
              </a:rPr>
              <a:t>MetopB/GOME-2</a:t>
            </a:r>
            <a:r>
              <a:rPr sz="1050" b="1" spc="-75" dirty="0">
                <a:latin typeface="Times New Roman"/>
                <a:cs typeface="Times New Roman"/>
              </a:rPr>
              <a:t> </a:t>
            </a:r>
            <a:r>
              <a:rPr sz="1050" b="1" spc="-5" dirty="0">
                <a:latin typeface="Times New Roman"/>
                <a:cs typeface="Times New Roman"/>
              </a:rPr>
              <a:t>(μW/cm</a:t>
            </a:r>
            <a:r>
              <a:rPr sz="1050" b="1" spc="-7" baseline="23809" dirty="0">
                <a:latin typeface="Times New Roman"/>
                <a:cs typeface="Times New Roman"/>
              </a:rPr>
              <a:t>2</a:t>
            </a:r>
            <a:r>
              <a:rPr sz="1050" b="1" spc="-5" dirty="0">
                <a:latin typeface="Times New Roman"/>
                <a:cs typeface="Times New Roman"/>
              </a:rPr>
              <a:t>/nm/sr)</a:t>
            </a:r>
            <a:endParaRPr sz="1050">
              <a:latin typeface="Times New Roman"/>
              <a:cs typeface="Times New Roman"/>
            </a:endParaRPr>
          </a:p>
        </p:txBody>
      </p:sp>
      <p:sp>
        <p:nvSpPr>
          <p:cNvPr id="51" name="object 51"/>
          <p:cNvSpPr txBox="1"/>
          <p:nvPr/>
        </p:nvSpPr>
        <p:spPr>
          <a:xfrm>
            <a:off x="5399659" y="3057906"/>
            <a:ext cx="448945" cy="193675"/>
          </a:xfrm>
          <a:prstGeom prst="rect">
            <a:avLst/>
          </a:prstGeom>
        </p:spPr>
        <p:txBody>
          <a:bodyPr vert="horz" wrap="square" lIns="0" tIns="13335" rIns="0" bIns="0" rtlCol="0">
            <a:spAutoFit/>
          </a:bodyPr>
          <a:lstStyle/>
          <a:p>
            <a:pPr marL="12700">
              <a:lnSpc>
                <a:spcPct val="100000"/>
              </a:lnSpc>
              <a:spcBef>
                <a:spcPts val="105"/>
              </a:spcBef>
            </a:pPr>
            <a:r>
              <a:rPr sz="1100" dirty="0">
                <a:latin typeface="Times New Roman"/>
                <a:cs typeface="Times New Roman"/>
              </a:rPr>
              <a:t>317</a:t>
            </a:r>
            <a:r>
              <a:rPr sz="1100" spc="-80" dirty="0">
                <a:latin typeface="Times New Roman"/>
                <a:cs typeface="Times New Roman"/>
              </a:rPr>
              <a:t> </a:t>
            </a:r>
            <a:r>
              <a:rPr sz="1100" dirty="0">
                <a:latin typeface="Times New Roman"/>
                <a:cs typeface="Times New Roman"/>
              </a:rPr>
              <a:t>nm</a:t>
            </a:r>
            <a:endParaRPr sz="1100">
              <a:latin typeface="Times New Roman"/>
              <a:cs typeface="Times New Roman"/>
            </a:endParaRPr>
          </a:p>
        </p:txBody>
      </p:sp>
      <p:sp>
        <p:nvSpPr>
          <p:cNvPr id="52" name="object 52"/>
          <p:cNvSpPr/>
          <p:nvPr/>
        </p:nvSpPr>
        <p:spPr>
          <a:xfrm>
            <a:off x="6733031" y="1776983"/>
            <a:ext cx="0" cy="1484630"/>
          </a:xfrm>
          <a:custGeom>
            <a:avLst/>
            <a:gdLst/>
            <a:ahLst/>
            <a:cxnLst/>
            <a:rect l="l" t="t" r="r" b="b"/>
            <a:pathLst>
              <a:path h="1484629">
                <a:moveTo>
                  <a:pt x="0" y="1484376"/>
                </a:moveTo>
                <a:lnTo>
                  <a:pt x="0" y="0"/>
                </a:lnTo>
              </a:path>
            </a:pathLst>
          </a:custGeom>
          <a:ln w="9144">
            <a:solidFill>
              <a:srgbClr val="858585"/>
            </a:solidFill>
          </a:ln>
        </p:spPr>
        <p:txBody>
          <a:bodyPr wrap="square" lIns="0" tIns="0" rIns="0" bIns="0" rtlCol="0"/>
          <a:lstStyle/>
          <a:p>
            <a:endParaRPr/>
          </a:p>
        </p:txBody>
      </p:sp>
      <p:sp>
        <p:nvSpPr>
          <p:cNvPr id="53" name="object 53"/>
          <p:cNvSpPr/>
          <p:nvPr/>
        </p:nvSpPr>
        <p:spPr>
          <a:xfrm>
            <a:off x="6694931" y="3261359"/>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54" name="object 54"/>
          <p:cNvSpPr/>
          <p:nvPr/>
        </p:nvSpPr>
        <p:spPr>
          <a:xfrm>
            <a:off x="6694931" y="3014472"/>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55" name="object 55"/>
          <p:cNvSpPr/>
          <p:nvPr/>
        </p:nvSpPr>
        <p:spPr>
          <a:xfrm>
            <a:off x="6694931" y="2767583"/>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56" name="object 56"/>
          <p:cNvSpPr/>
          <p:nvPr/>
        </p:nvSpPr>
        <p:spPr>
          <a:xfrm>
            <a:off x="6694931" y="2519172"/>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57" name="object 57"/>
          <p:cNvSpPr/>
          <p:nvPr/>
        </p:nvSpPr>
        <p:spPr>
          <a:xfrm>
            <a:off x="6694931" y="2272283"/>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58" name="object 58"/>
          <p:cNvSpPr/>
          <p:nvPr/>
        </p:nvSpPr>
        <p:spPr>
          <a:xfrm>
            <a:off x="6694931" y="2025395"/>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59" name="object 59"/>
          <p:cNvSpPr/>
          <p:nvPr/>
        </p:nvSpPr>
        <p:spPr>
          <a:xfrm>
            <a:off x="6694931" y="1776983"/>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60" name="object 60"/>
          <p:cNvSpPr/>
          <p:nvPr/>
        </p:nvSpPr>
        <p:spPr>
          <a:xfrm>
            <a:off x="6733031" y="3261359"/>
            <a:ext cx="2098675" cy="0"/>
          </a:xfrm>
          <a:custGeom>
            <a:avLst/>
            <a:gdLst/>
            <a:ahLst/>
            <a:cxnLst/>
            <a:rect l="l" t="t" r="r" b="b"/>
            <a:pathLst>
              <a:path w="2098675">
                <a:moveTo>
                  <a:pt x="0" y="0"/>
                </a:moveTo>
                <a:lnTo>
                  <a:pt x="2098548" y="0"/>
                </a:lnTo>
              </a:path>
            </a:pathLst>
          </a:custGeom>
          <a:ln w="9144">
            <a:solidFill>
              <a:srgbClr val="858585"/>
            </a:solidFill>
          </a:ln>
        </p:spPr>
        <p:txBody>
          <a:bodyPr wrap="square" lIns="0" tIns="0" rIns="0" bIns="0" rtlCol="0"/>
          <a:lstStyle/>
          <a:p>
            <a:endParaRPr/>
          </a:p>
        </p:txBody>
      </p:sp>
      <p:sp>
        <p:nvSpPr>
          <p:cNvPr id="61" name="object 61"/>
          <p:cNvSpPr/>
          <p:nvPr/>
        </p:nvSpPr>
        <p:spPr>
          <a:xfrm>
            <a:off x="6733031" y="3261359"/>
            <a:ext cx="0" cy="36830"/>
          </a:xfrm>
          <a:custGeom>
            <a:avLst/>
            <a:gdLst/>
            <a:ahLst/>
            <a:cxnLst/>
            <a:rect l="l" t="t" r="r" b="b"/>
            <a:pathLst>
              <a:path h="36829">
                <a:moveTo>
                  <a:pt x="0" y="0"/>
                </a:moveTo>
                <a:lnTo>
                  <a:pt x="0" y="36575"/>
                </a:lnTo>
              </a:path>
            </a:pathLst>
          </a:custGeom>
          <a:ln w="9144">
            <a:solidFill>
              <a:srgbClr val="858585"/>
            </a:solidFill>
          </a:ln>
        </p:spPr>
        <p:txBody>
          <a:bodyPr wrap="square" lIns="0" tIns="0" rIns="0" bIns="0" rtlCol="0"/>
          <a:lstStyle/>
          <a:p>
            <a:endParaRPr/>
          </a:p>
        </p:txBody>
      </p:sp>
      <p:sp>
        <p:nvSpPr>
          <p:cNvPr id="62" name="object 62"/>
          <p:cNvSpPr/>
          <p:nvPr/>
        </p:nvSpPr>
        <p:spPr>
          <a:xfrm>
            <a:off x="7257288" y="3261359"/>
            <a:ext cx="0" cy="36830"/>
          </a:xfrm>
          <a:custGeom>
            <a:avLst/>
            <a:gdLst/>
            <a:ahLst/>
            <a:cxnLst/>
            <a:rect l="l" t="t" r="r" b="b"/>
            <a:pathLst>
              <a:path h="36829">
                <a:moveTo>
                  <a:pt x="0" y="0"/>
                </a:moveTo>
                <a:lnTo>
                  <a:pt x="0" y="36575"/>
                </a:lnTo>
              </a:path>
            </a:pathLst>
          </a:custGeom>
          <a:ln w="9144">
            <a:solidFill>
              <a:srgbClr val="858585"/>
            </a:solidFill>
          </a:ln>
        </p:spPr>
        <p:txBody>
          <a:bodyPr wrap="square" lIns="0" tIns="0" rIns="0" bIns="0" rtlCol="0"/>
          <a:lstStyle/>
          <a:p>
            <a:endParaRPr/>
          </a:p>
        </p:txBody>
      </p:sp>
      <p:sp>
        <p:nvSpPr>
          <p:cNvPr id="63" name="object 63"/>
          <p:cNvSpPr/>
          <p:nvPr/>
        </p:nvSpPr>
        <p:spPr>
          <a:xfrm>
            <a:off x="7781543" y="3261359"/>
            <a:ext cx="0" cy="36830"/>
          </a:xfrm>
          <a:custGeom>
            <a:avLst/>
            <a:gdLst/>
            <a:ahLst/>
            <a:cxnLst/>
            <a:rect l="l" t="t" r="r" b="b"/>
            <a:pathLst>
              <a:path h="36829">
                <a:moveTo>
                  <a:pt x="0" y="0"/>
                </a:moveTo>
                <a:lnTo>
                  <a:pt x="0" y="36575"/>
                </a:lnTo>
              </a:path>
            </a:pathLst>
          </a:custGeom>
          <a:ln w="9144">
            <a:solidFill>
              <a:srgbClr val="858585"/>
            </a:solidFill>
          </a:ln>
        </p:spPr>
        <p:txBody>
          <a:bodyPr wrap="square" lIns="0" tIns="0" rIns="0" bIns="0" rtlCol="0"/>
          <a:lstStyle/>
          <a:p>
            <a:endParaRPr/>
          </a:p>
        </p:txBody>
      </p:sp>
      <p:sp>
        <p:nvSpPr>
          <p:cNvPr id="64" name="object 64"/>
          <p:cNvSpPr/>
          <p:nvPr/>
        </p:nvSpPr>
        <p:spPr>
          <a:xfrm>
            <a:off x="8305800" y="3261359"/>
            <a:ext cx="0" cy="36830"/>
          </a:xfrm>
          <a:custGeom>
            <a:avLst/>
            <a:gdLst/>
            <a:ahLst/>
            <a:cxnLst/>
            <a:rect l="l" t="t" r="r" b="b"/>
            <a:pathLst>
              <a:path h="36829">
                <a:moveTo>
                  <a:pt x="0" y="0"/>
                </a:moveTo>
                <a:lnTo>
                  <a:pt x="0" y="36575"/>
                </a:lnTo>
              </a:path>
            </a:pathLst>
          </a:custGeom>
          <a:ln w="9144">
            <a:solidFill>
              <a:srgbClr val="858585"/>
            </a:solidFill>
          </a:ln>
        </p:spPr>
        <p:txBody>
          <a:bodyPr wrap="square" lIns="0" tIns="0" rIns="0" bIns="0" rtlCol="0"/>
          <a:lstStyle/>
          <a:p>
            <a:endParaRPr/>
          </a:p>
        </p:txBody>
      </p:sp>
      <p:sp>
        <p:nvSpPr>
          <p:cNvPr id="65" name="object 65"/>
          <p:cNvSpPr/>
          <p:nvPr/>
        </p:nvSpPr>
        <p:spPr>
          <a:xfrm>
            <a:off x="8831580" y="3261359"/>
            <a:ext cx="0" cy="36830"/>
          </a:xfrm>
          <a:custGeom>
            <a:avLst/>
            <a:gdLst/>
            <a:ahLst/>
            <a:cxnLst/>
            <a:rect l="l" t="t" r="r" b="b"/>
            <a:pathLst>
              <a:path h="36829">
                <a:moveTo>
                  <a:pt x="0" y="0"/>
                </a:moveTo>
                <a:lnTo>
                  <a:pt x="0" y="36575"/>
                </a:lnTo>
              </a:path>
            </a:pathLst>
          </a:custGeom>
          <a:ln w="9144">
            <a:solidFill>
              <a:srgbClr val="858585"/>
            </a:solidFill>
          </a:ln>
        </p:spPr>
        <p:txBody>
          <a:bodyPr wrap="square" lIns="0" tIns="0" rIns="0" bIns="0" rtlCol="0"/>
          <a:lstStyle/>
          <a:p>
            <a:endParaRPr/>
          </a:p>
        </p:txBody>
      </p:sp>
      <p:sp>
        <p:nvSpPr>
          <p:cNvPr id="66" name="object 66"/>
          <p:cNvSpPr/>
          <p:nvPr/>
        </p:nvSpPr>
        <p:spPr>
          <a:xfrm>
            <a:off x="7038593" y="2011298"/>
            <a:ext cx="1223772" cy="1001267"/>
          </a:xfrm>
          <a:prstGeom prst="rect">
            <a:avLst/>
          </a:prstGeom>
          <a:blipFill>
            <a:blip r:embed="rId4" cstate="print"/>
            <a:stretch>
              <a:fillRect/>
            </a:stretch>
          </a:blipFill>
        </p:spPr>
        <p:txBody>
          <a:bodyPr wrap="square" lIns="0" tIns="0" rIns="0" bIns="0" rtlCol="0"/>
          <a:lstStyle/>
          <a:p>
            <a:endParaRPr/>
          </a:p>
        </p:txBody>
      </p:sp>
      <p:sp>
        <p:nvSpPr>
          <p:cNvPr id="67" name="object 67"/>
          <p:cNvSpPr txBox="1"/>
          <p:nvPr/>
        </p:nvSpPr>
        <p:spPr>
          <a:xfrm>
            <a:off x="6815455" y="1907539"/>
            <a:ext cx="1094105" cy="323850"/>
          </a:xfrm>
          <a:prstGeom prst="rect">
            <a:avLst/>
          </a:prstGeom>
        </p:spPr>
        <p:txBody>
          <a:bodyPr vert="horz" wrap="square" lIns="0" tIns="22225" rIns="0" bIns="0" rtlCol="0">
            <a:spAutoFit/>
          </a:bodyPr>
          <a:lstStyle/>
          <a:p>
            <a:pPr marL="242570" marR="5080" indent="-230504">
              <a:lnSpc>
                <a:spcPts val="1150"/>
              </a:lnSpc>
              <a:spcBef>
                <a:spcPts val="175"/>
              </a:spcBef>
            </a:pPr>
            <a:r>
              <a:rPr sz="1000" spc="-5" dirty="0">
                <a:latin typeface="Times New Roman"/>
                <a:cs typeface="Times New Roman"/>
              </a:rPr>
              <a:t>y = 1.7127x - 0.0151  R²=</a:t>
            </a:r>
            <a:r>
              <a:rPr sz="1000" spc="-10" dirty="0">
                <a:latin typeface="Times New Roman"/>
                <a:cs typeface="Times New Roman"/>
              </a:rPr>
              <a:t> </a:t>
            </a:r>
            <a:r>
              <a:rPr sz="1000" spc="-5" dirty="0">
                <a:latin typeface="Times New Roman"/>
                <a:cs typeface="Times New Roman"/>
              </a:rPr>
              <a:t>0.9965</a:t>
            </a:r>
            <a:endParaRPr sz="1000">
              <a:latin typeface="Times New Roman"/>
              <a:cs typeface="Times New Roman"/>
            </a:endParaRPr>
          </a:p>
        </p:txBody>
      </p:sp>
      <p:sp>
        <p:nvSpPr>
          <p:cNvPr id="68" name="object 68"/>
          <p:cNvSpPr txBox="1"/>
          <p:nvPr/>
        </p:nvSpPr>
        <p:spPr>
          <a:xfrm>
            <a:off x="6549897" y="1677416"/>
            <a:ext cx="88900" cy="166243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6</a:t>
            </a:r>
            <a:endParaRPr sz="1000">
              <a:latin typeface="Times New Roman"/>
              <a:cs typeface="Times New Roman"/>
            </a:endParaRPr>
          </a:p>
          <a:p>
            <a:pPr marL="12700">
              <a:lnSpc>
                <a:spcPct val="100000"/>
              </a:lnSpc>
              <a:spcBef>
                <a:spcPts val="750"/>
              </a:spcBef>
            </a:pPr>
            <a:r>
              <a:rPr sz="1000" spc="-5" dirty="0">
                <a:latin typeface="Times New Roman"/>
                <a:cs typeface="Times New Roman"/>
              </a:rPr>
              <a:t>5</a:t>
            </a:r>
            <a:endParaRPr sz="1000">
              <a:latin typeface="Times New Roman"/>
              <a:cs typeface="Times New Roman"/>
            </a:endParaRPr>
          </a:p>
          <a:p>
            <a:pPr marL="12700">
              <a:lnSpc>
                <a:spcPct val="100000"/>
              </a:lnSpc>
              <a:spcBef>
                <a:spcPts val="745"/>
              </a:spcBef>
            </a:pPr>
            <a:r>
              <a:rPr sz="1000" spc="-5" dirty="0">
                <a:latin typeface="Times New Roman"/>
                <a:cs typeface="Times New Roman"/>
              </a:rPr>
              <a:t>4</a:t>
            </a:r>
            <a:endParaRPr sz="1000">
              <a:latin typeface="Times New Roman"/>
              <a:cs typeface="Times New Roman"/>
            </a:endParaRPr>
          </a:p>
          <a:p>
            <a:pPr marL="12700">
              <a:lnSpc>
                <a:spcPct val="100000"/>
              </a:lnSpc>
              <a:spcBef>
                <a:spcPts val="750"/>
              </a:spcBef>
            </a:pPr>
            <a:r>
              <a:rPr sz="1000" spc="-5" dirty="0">
                <a:latin typeface="Times New Roman"/>
                <a:cs typeface="Times New Roman"/>
              </a:rPr>
              <a:t>3</a:t>
            </a:r>
            <a:endParaRPr sz="1000">
              <a:latin typeface="Times New Roman"/>
              <a:cs typeface="Times New Roman"/>
            </a:endParaRPr>
          </a:p>
          <a:p>
            <a:pPr marL="12700">
              <a:lnSpc>
                <a:spcPct val="100000"/>
              </a:lnSpc>
              <a:spcBef>
                <a:spcPts val="750"/>
              </a:spcBef>
            </a:pPr>
            <a:r>
              <a:rPr sz="1000" spc="-5" dirty="0">
                <a:latin typeface="Times New Roman"/>
                <a:cs typeface="Times New Roman"/>
              </a:rPr>
              <a:t>2</a:t>
            </a:r>
            <a:endParaRPr sz="1000">
              <a:latin typeface="Times New Roman"/>
              <a:cs typeface="Times New Roman"/>
            </a:endParaRPr>
          </a:p>
          <a:p>
            <a:pPr marL="12700">
              <a:lnSpc>
                <a:spcPct val="100000"/>
              </a:lnSpc>
              <a:spcBef>
                <a:spcPts val="745"/>
              </a:spcBef>
            </a:pPr>
            <a:r>
              <a:rPr sz="1000" spc="-5" dirty="0">
                <a:latin typeface="Times New Roman"/>
                <a:cs typeface="Times New Roman"/>
              </a:rPr>
              <a:t>1</a:t>
            </a:r>
            <a:endParaRPr sz="1000">
              <a:latin typeface="Times New Roman"/>
              <a:cs typeface="Times New Roman"/>
            </a:endParaRPr>
          </a:p>
          <a:p>
            <a:pPr marL="12700">
              <a:lnSpc>
                <a:spcPct val="100000"/>
              </a:lnSpc>
              <a:spcBef>
                <a:spcPts val="750"/>
              </a:spcBef>
            </a:pPr>
            <a:r>
              <a:rPr sz="1000" spc="-5" dirty="0">
                <a:latin typeface="Times New Roman"/>
                <a:cs typeface="Times New Roman"/>
              </a:rPr>
              <a:t>0</a:t>
            </a:r>
            <a:endParaRPr sz="1000">
              <a:latin typeface="Times New Roman"/>
              <a:cs typeface="Times New Roman"/>
            </a:endParaRPr>
          </a:p>
        </p:txBody>
      </p:sp>
      <p:sp>
        <p:nvSpPr>
          <p:cNvPr id="69" name="object 69"/>
          <p:cNvSpPr txBox="1"/>
          <p:nvPr/>
        </p:nvSpPr>
        <p:spPr>
          <a:xfrm>
            <a:off x="6689852" y="3305683"/>
            <a:ext cx="88900" cy="177800"/>
          </a:xfrm>
          <a:prstGeom prst="rect">
            <a:avLst/>
          </a:prstGeom>
        </p:spPr>
        <p:txBody>
          <a:bodyPr vert="horz" wrap="square" lIns="0" tIns="12065" rIns="0" bIns="0" rtlCol="0">
            <a:spAutoFit/>
          </a:bodyPr>
          <a:lstStyle/>
          <a:p>
            <a:pPr marL="12700">
              <a:lnSpc>
                <a:spcPct val="100000"/>
              </a:lnSpc>
              <a:spcBef>
                <a:spcPts val="95"/>
              </a:spcBef>
            </a:pPr>
            <a:r>
              <a:rPr sz="1000" spc="-60" dirty="0">
                <a:latin typeface="Arial Unicode MS"/>
                <a:cs typeface="Arial Unicode MS"/>
              </a:rPr>
              <a:t>0</a:t>
            </a:r>
            <a:endParaRPr sz="1000">
              <a:latin typeface="Arial Unicode MS"/>
              <a:cs typeface="Arial Unicode MS"/>
            </a:endParaRPr>
          </a:p>
        </p:txBody>
      </p:sp>
      <p:sp>
        <p:nvSpPr>
          <p:cNvPr id="70" name="object 70"/>
          <p:cNvSpPr txBox="1"/>
          <p:nvPr/>
        </p:nvSpPr>
        <p:spPr>
          <a:xfrm>
            <a:off x="8788654" y="3305683"/>
            <a:ext cx="88900" cy="177800"/>
          </a:xfrm>
          <a:prstGeom prst="rect">
            <a:avLst/>
          </a:prstGeom>
        </p:spPr>
        <p:txBody>
          <a:bodyPr vert="horz" wrap="square" lIns="0" tIns="12065" rIns="0" bIns="0" rtlCol="0">
            <a:spAutoFit/>
          </a:bodyPr>
          <a:lstStyle/>
          <a:p>
            <a:pPr marL="12700">
              <a:lnSpc>
                <a:spcPct val="100000"/>
              </a:lnSpc>
              <a:spcBef>
                <a:spcPts val="95"/>
              </a:spcBef>
            </a:pPr>
            <a:r>
              <a:rPr sz="1000" spc="-60" dirty="0">
                <a:latin typeface="Arial Unicode MS"/>
                <a:cs typeface="Arial Unicode MS"/>
              </a:rPr>
              <a:t>4</a:t>
            </a:r>
            <a:endParaRPr sz="1000">
              <a:latin typeface="Arial Unicode MS"/>
              <a:cs typeface="Arial Unicode MS"/>
            </a:endParaRPr>
          </a:p>
        </p:txBody>
      </p:sp>
      <p:sp>
        <p:nvSpPr>
          <p:cNvPr id="71" name="object 71"/>
          <p:cNvSpPr txBox="1"/>
          <p:nvPr/>
        </p:nvSpPr>
        <p:spPr>
          <a:xfrm>
            <a:off x="6217469" y="2048082"/>
            <a:ext cx="320040" cy="943610"/>
          </a:xfrm>
          <a:prstGeom prst="rect">
            <a:avLst/>
          </a:prstGeom>
        </p:spPr>
        <p:txBody>
          <a:bodyPr vert="vert270" wrap="square" lIns="0" tIns="0" rIns="0" bIns="0" rtlCol="0">
            <a:spAutoFit/>
          </a:bodyPr>
          <a:lstStyle/>
          <a:p>
            <a:pPr algn="ctr">
              <a:lnSpc>
                <a:spcPts val="1165"/>
              </a:lnSpc>
            </a:pPr>
            <a:r>
              <a:rPr sz="1000" b="1" spc="-5" dirty="0">
                <a:latin typeface="Times New Roman"/>
                <a:cs typeface="Times New Roman"/>
              </a:rPr>
              <a:t>FY-3C/TOU</a:t>
            </a:r>
            <a:endParaRPr sz="1000">
              <a:latin typeface="Times New Roman"/>
              <a:cs typeface="Times New Roman"/>
            </a:endParaRPr>
          </a:p>
          <a:p>
            <a:pPr algn="ctr">
              <a:lnSpc>
                <a:spcPts val="1235"/>
              </a:lnSpc>
            </a:pPr>
            <a:r>
              <a:rPr sz="1050" b="1" spc="-5" dirty="0">
                <a:latin typeface="Times New Roman"/>
                <a:cs typeface="Times New Roman"/>
              </a:rPr>
              <a:t>(μW/cm</a:t>
            </a:r>
            <a:r>
              <a:rPr sz="1050" b="1" spc="-7" baseline="23809" dirty="0">
                <a:latin typeface="Times New Roman"/>
                <a:cs typeface="Times New Roman"/>
              </a:rPr>
              <a:t>2</a:t>
            </a:r>
            <a:r>
              <a:rPr sz="1050" b="1" spc="-5" dirty="0">
                <a:latin typeface="Times New Roman"/>
                <a:cs typeface="Times New Roman"/>
              </a:rPr>
              <a:t>/nm/sr)</a:t>
            </a:r>
            <a:endParaRPr sz="1050">
              <a:latin typeface="Times New Roman"/>
              <a:cs typeface="Times New Roman"/>
            </a:endParaRPr>
          </a:p>
        </p:txBody>
      </p:sp>
      <p:sp>
        <p:nvSpPr>
          <p:cNvPr id="72" name="object 72"/>
          <p:cNvSpPr txBox="1"/>
          <p:nvPr/>
        </p:nvSpPr>
        <p:spPr>
          <a:xfrm>
            <a:off x="6780403" y="2969755"/>
            <a:ext cx="2005964" cy="695325"/>
          </a:xfrm>
          <a:prstGeom prst="rect">
            <a:avLst/>
          </a:prstGeom>
        </p:spPr>
        <p:txBody>
          <a:bodyPr vert="horz" wrap="square" lIns="0" tIns="100965" rIns="0" bIns="0" rtlCol="0">
            <a:spAutoFit/>
          </a:bodyPr>
          <a:lstStyle/>
          <a:p>
            <a:pPr marR="22225" algn="r">
              <a:lnSpc>
                <a:spcPct val="100000"/>
              </a:lnSpc>
              <a:spcBef>
                <a:spcPts val="795"/>
              </a:spcBef>
            </a:pPr>
            <a:r>
              <a:rPr sz="1100" dirty="0">
                <a:latin typeface="Times New Roman"/>
                <a:cs typeface="Times New Roman"/>
              </a:rPr>
              <a:t>322</a:t>
            </a:r>
            <a:r>
              <a:rPr sz="1100" spc="-105" dirty="0">
                <a:latin typeface="Times New Roman"/>
                <a:cs typeface="Times New Roman"/>
              </a:rPr>
              <a:t> </a:t>
            </a:r>
            <a:r>
              <a:rPr sz="1100" dirty="0">
                <a:latin typeface="Times New Roman"/>
                <a:cs typeface="Times New Roman"/>
              </a:rPr>
              <a:t>nm</a:t>
            </a:r>
            <a:endParaRPr sz="1100">
              <a:latin typeface="Times New Roman"/>
              <a:cs typeface="Times New Roman"/>
            </a:endParaRPr>
          </a:p>
          <a:p>
            <a:pPr algn="ctr">
              <a:lnSpc>
                <a:spcPct val="100000"/>
              </a:lnSpc>
              <a:spcBef>
                <a:spcPts val="625"/>
              </a:spcBef>
              <a:tabLst>
                <a:tab pos="524510" algn="l"/>
                <a:tab pos="1049655" algn="l"/>
              </a:tabLst>
            </a:pPr>
            <a:r>
              <a:rPr sz="1000" spc="-60" dirty="0">
                <a:latin typeface="Arial Unicode MS"/>
                <a:cs typeface="Arial Unicode MS"/>
              </a:rPr>
              <a:t>1	2	3</a:t>
            </a:r>
            <a:endParaRPr sz="1000">
              <a:latin typeface="Arial Unicode MS"/>
              <a:cs typeface="Arial Unicode MS"/>
            </a:endParaRPr>
          </a:p>
          <a:p>
            <a:pPr marR="5080" algn="r">
              <a:lnSpc>
                <a:spcPct val="100000"/>
              </a:lnSpc>
              <a:spcBef>
                <a:spcPts val="170"/>
              </a:spcBef>
            </a:pPr>
            <a:r>
              <a:rPr sz="1050" b="1" dirty="0">
                <a:latin typeface="Times New Roman"/>
                <a:cs typeface="Times New Roman"/>
              </a:rPr>
              <a:t>MetopB/GOME-2</a:t>
            </a:r>
            <a:r>
              <a:rPr sz="1050" b="1" spc="-95" dirty="0">
                <a:latin typeface="Times New Roman"/>
                <a:cs typeface="Times New Roman"/>
              </a:rPr>
              <a:t> </a:t>
            </a:r>
            <a:r>
              <a:rPr sz="1050" b="1" spc="-5" dirty="0">
                <a:latin typeface="Times New Roman"/>
                <a:cs typeface="Times New Roman"/>
              </a:rPr>
              <a:t>(μW/cm</a:t>
            </a:r>
            <a:r>
              <a:rPr sz="1050" b="1" spc="-7" baseline="23809" dirty="0">
                <a:latin typeface="Times New Roman"/>
                <a:cs typeface="Times New Roman"/>
              </a:rPr>
              <a:t>2</a:t>
            </a:r>
            <a:r>
              <a:rPr sz="1050" b="1" spc="-5" dirty="0">
                <a:latin typeface="Times New Roman"/>
                <a:cs typeface="Times New Roman"/>
              </a:rPr>
              <a:t>/nm/sr)</a:t>
            </a:r>
            <a:endParaRPr sz="1050">
              <a:latin typeface="Times New Roman"/>
              <a:cs typeface="Times New Roman"/>
            </a:endParaRPr>
          </a:p>
        </p:txBody>
      </p:sp>
      <p:sp>
        <p:nvSpPr>
          <p:cNvPr id="73" name="object 73"/>
          <p:cNvSpPr/>
          <p:nvPr/>
        </p:nvSpPr>
        <p:spPr>
          <a:xfrm>
            <a:off x="2287523" y="4008120"/>
            <a:ext cx="0" cy="1484630"/>
          </a:xfrm>
          <a:custGeom>
            <a:avLst/>
            <a:gdLst/>
            <a:ahLst/>
            <a:cxnLst/>
            <a:rect l="l" t="t" r="r" b="b"/>
            <a:pathLst>
              <a:path h="1484629">
                <a:moveTo>
                  <a:pt x="0" y="1484375"/>
                </a:moveTo>
                <a:lnTo>
                  <a:pt x="0" y="0"/>
                </a:lnTo>
              </a:path>
            </a:pathLst>
          </a:custGeom>
          <a:ln w="9144">
            <a:solidFill>
              <a:srgbClr val="858585"/>
            </a:solidFill>
          </a:ln>
        </p:spPr>
        <p:txBody>
          <a:bodyPr wrap="square" lIns="0" tIns="0" rIns="0" bIns="0" rtlCol="0"/>
          <a:lstStyle/>
          <a:p>
            <a:endParaRPr/>
          </a:p>
        </p:txBody>
      </p:sp>
      <p:sp>
        <p:nvSpPr>
          <p:cNvPr id="74" name="object 74"/>
          <p:cNvSpPr/>
          <p:nvPr/>
        </p:nvSpPr>
        <p:spPr>
          <a:xfrm>
            <a:off x="2249423" y="5492496"/>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75" name="object 75"/>
          <p:cNvSpPr/>
          <p:nvPr/>
        </p:nvSpPr>
        <p:spPr>
          <a:xfrm>
            <a:off x="2249423" y="5327903"/>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76" name="object 76"/>
          <p:cNvSpPr/>
          <p:nvPr/>
        </p:nvSpPr>
        <p:spPr>
          <a:xfrm>
            <a:off x="2249423" y="5163311"/>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77" name="object 77"/>
          <p:cNvSpPr/>
          <p:nvPr/>
        </p:nvSpPr>
        <p:spPr>
          <a:xfrm>
            <a:off x="2249423" y="4998720"/>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78" name="object 78"/>
          <p:cNvSpPr/>
          <p:nvPr/>
        </p:nvSpPr>
        <p:spPr>
          <a:xfrm>
            <a:off x="2249423" y="4832603"/>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79" name="object 79"/>
          <p:cNvSpPr/>
          <p:nvPr/>
        </p:nvSpPr>
        <p:spPr>
          <a:xfrm>
            <a:off x="2249423" y="4668011"/>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80" name="object 80"/>
          <p:cNvSpPr/>
          <p:nvPr/>
        </p:nvSpPr>
        <p:spPr>
          <a:xfrm>
            <a:off x="2249423" y="4503420"/>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81" name="object 81"/>
          <p:cNvSpPr/>
          <p:nvPr/>
        </p:nvSpPr>
        <p:spPr>
          <a:xfrm>
            <a:off x="2249423" y="4338828"/>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82" name="object 82"/>
          <p:cNvSpPr/>
          <p:nvPr/>
        </p:nvSpPr>
        <p:spPr>
          <a:xfrm>
            <a:off x="2249423" y="4174235"/>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83" name="object 83"/>
          <p:cNvSpPr/>
          <p:nvPr/>
        </p:nvSpPr>
        <p:spPr>
          <a:xfrm>
            <a:off x="2249423" y="4008120"/>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84" name="object 84"/>
          <p:cNvSpPr/>
          <p:nvPr/>
        </p:nvSpPr>
        <p:spPr>
          <a:xfrm>
            <a:off x="2287523" y="5492496"/>
            <a:ext cx="2426335" cy="0"/>
          </a:xfrm>
          <a:custGeom>
            <a:avLst/>
            <a:gdLst/>
            <a:ahLst/>
            <a:cxnLst/>
            <a:rect l="l" t="t" r="r" b="b"/>
            <a:pathLst>
              <a:path w="2426335">
                <a:moveTo>
                  <a:pt x="0" y="0"/>
                </a:moveTo>
                <a:lnTo>
                  <a:pt x="2426208" y="0"/>
                </a:lnTo>
              </a:path>
            </a:pathLst>
          </a:custGeom>
          <a:ln w="9144">
            <a:solidFill>
              <a:srgbClr val="858585"/>
            </a:solidFill>
          </a:ln>
        </p:spPr>
        <p:txBody>
          <a:bodyPr wrap="square" lIns="0" tIns="0" rIns="0" bIns="0" rtlCol="0"/>
          <a:lstStyle/>
          <a:p>
            <a:endParaRPr/>
          </a:p>
        </p:txBody>
      </p:sp>
      <p:sp>
        <p:nvSpPr>
          <p:cNvPr id="85" name="object 85"/>
          <p:cNvSpPr/>
          <p:nvPr/>
        </p:nvSpPr>
        <p:spPr>
          <a:xfrm>
            <a:off x="2287523" y="5492496"/>
            <a:ext cx="0" cy="36830"/>
          </a:xfrm>
          <a:custGeom>
            <a:avLst/>
            <a:gdLst/>
            <a:ahLst/>
            <a:cxnLst/>
            <a:rect l="l" t="t" r="r" b="b"/>
            <a:pathLst>
              <a:path h="36829">
                <a:moveTo>
                  <a:pt x="0" y="0"/>
                </a:moveTo>
                <a:lnTo>
                  <a:pt x="0" y="36575"/>
                </a:lnTo>
              </a:path>
            </a:pathLst>
          </a:custGeom>
          <a:ln w="9144">
            <a:solidFill>
              <a:srgbClr val="858585"/>
            </a:solidFill>
          </a:ln>
        </p:spPr>
        <p:txBody>
          <a:bodyPr wrap="square" lIns="0" tIns="0" rIns="0" bIns="0" rtlCol="0"/>
          <a:lstStyle/>
          <a:p>
            <a:endParaRPr/>
          </a:p>
        </p:txBody>
      </p:sp>
      <p:sp>
        <p:nvSpPr>
          <p:cNvPr id="86" name="object 86"/>
          <p:cNvSpPr/>
          <p:nvPr/>
        </p:nvSpPr>
        <p:spPr>
          <a:xfrm>
            <a:off x="3095244" y="5492496"/>
            <a:ext cx="0" cy="36830"/>
          </a:xfrm>
          <a:custGeom>
            <a:avLst/>
            <a:gdLst/>
            <a:ahLst/>
            <a:cxnLst/>
            <a:rect l="l" t="t" r="r" b="b"/>
            <a:pathLst>
              <a:path h="36829">
                <a:moveTo>
                  <a:pt x="0" y="0"/>
                </a:moveTo>
                <a:lnTo>
                  <a:pt x="0" y="36575"/>
                </a:lnTo>
              </a:path>
            </a:pathLst>
          </a:custGeom>
          <a:ln w="9144">
            <a:solidFill>
              <a:srgbClr val="858585"/>
            </a:solidFill>
          </a:ln>
        </p:spPr>
        <p:txBody>
          <a:bodyPr wrap="square" lIns="0" tIns="0" rIns="0" bIns="0" rtlCol="0"/>
          <a:lstStyle/>
          <a:p>
            <a:endParaRPr/>
          </a:p>
        </p:txBody>
      </p:sp>
      <p:sp>
        <p:nvSpPr>
          <p:cNvPr id="87" name="object 87"/>
          <p:cNvSpPr/>
          <p:nvPr/>
        </p:nvSpPr>
        <p:spPr>
          <a:xfrm>
            <a:off x="3904488" y="5492496"/>
            <a:ext cx="0" cy="36830"/>
          </a:xfrm>
          <a:custGeom>
            <a:avLst/>
            <a:gdLst/>
            <a:ahLst/>
            <a:cxnLst/>
            <a:rect l="l" t="t" r="r" b="b"/>
            <a:pathLst>
              <a:path h="36829">
                <a:moveTo>
                  <a:pt x="0" y="0"/>
                </a:moveTo>
                <a:lnTo>
                  <a:pt x="0" y="36575"/>
                </a:lnTo>
              </a:path>
            </a:pathLst>
          </a:custGeom>
          <a:ln w="9144">
            <a:solidFill>
              <a:srgbClr val="858585"/>
            </a:solidFill>
          </a:ln>
        </p:spPr>
        <p:txBody>
          <a:bodyPr wrap="square" lIns="0" tIns="0" rIns="0" bIns="0" rtlCol="0"/>
          <a:lstStyle/>
          <a:p>
            <a:endParaRPr/>
          </a:p>
        </p:txBody>
      </p:sp>
      <p:sp>
        <p:nvSpPr>
          <p:cNvPr id="88" name="object 88"/>
          <p:cNvSpPr/>
          <p:nvPr/>
        </p:nvSpPr>
        <p:spPr>
          <a:xfrm>
            <a:off x="4713732" y="5492496"/>
            <a:ext cx="0" cy="36830"/>
          </a:xfrm>
          <a:custGeom>
            <a:avLst/>
            <a:gdLst/>
            <a:ahLst/>
            <a:cxnLst/>
            <a:rect l="l" t="t" r="r" b="b"/>
            <a:pathLst>
              <a:path h="36829">
                <a:moveTo>
                  <a:pt x="0" y="0"/>
                </a:moveTo>
                <a:lnTo>
                  <a:pt x="0" y="36575"/>
                </a:lnTo>
              </a:path>
            </a:pathLst>
          </a:custGeom>
          <a:ln w="9144">
            <a:solidFill>
              <a:srgbClr val="858585"/>
            </a:solidFill>
          </a:ln>
        </p:spPr>
        <p:txBody>
          <a:bodyPr wrap="square" lIns="0" tIns="0" rIns="0" bIns="0" rtlCol="0"/>
          <a:lstStyle/>
          <a:p>
            <a:endParaRPr/>
          </a:p>
        </p:txBody>
      </p:sp>
      <p:sp>
        <p:nvSpPr>
          <p:cNvPr id="89" name="object 89"/>
          <p:cNvSpPr/>
          <p:nvPr/>
        </p:nvSpPr>
        <p:spPr>
          <a:xfrm>
            <a:off x="2819019" y="4101846"/>
            <a:ext cx="1493520" cy="1036320"/>
          </a:xfrm>
          <a:prstGeom prst="rect">
            <a:avLst/>
          </a:prstGeom>
          <a:blipFill>
            <a:blip r:embed="rId5" cstate="print"/>
            <a:stretch>
              <a:fillRect/>
            </a:stretch>
          </a:blipFill>
        </p:spPr>
        <p:txBody>
          <a:bodyPr wrap="square" lIns="0" tIns="0" rIns="0" bIns="0" rtlCol="0"/>
          <a:lstStyle/>
          <a:p>
            <a:endParaRPr/>
          </a:p>
        </p:txBody>
      </p:sp>
      <p:sp>
        <p:nvSpPr>
          <p:cNvPr id="90" name="object 90"/>
          <p:cNvSpPr txBox="1"/>
          <p:nvPr/>
        </p:nvSpPr>
        <p:spPr>
          <a:xfrm>
            <a:off x="2448560" y="4076827"/>
            <a:ext cx="1029969" cy="323850"/>
          </a:xfrm>
          <a:prstGeom prst="rect">
            <a:avLst/>
          </a:prstGeom>
        </p:spPr>
        <p:txBody>
          <a:bodyPr vert="horz" wrap="square" lIns="0" tIns="22225" rIns="0" bIns="0" rtlCol="0">
            <a:spAutoFit/>
          </a:bodyPr>
          <a:lstStyle/>
          <a:p>
            <a:pPr marL="210185" marR="5080" indent="-198120">
              <a:lnSpc>
                <a:spcPts val="1150"/>
              </a:lnSpc>
              <a:spcBef>
                <a:spcPts val="175"/>
              </a:spcBef>
            </a:pPr>
            <a:r>
              <a:rPr sz="1000" spc="-5" dirty="0">
                <a:latin typeface="Times New Roman"/>
                <a:cs typeface="Times New Roman"/>
              </a:rPr>
              <a:t>y = 1.665x - 0.0648  R²=</a:t>
            </a:r>
            <a:r>
              <a:rPr sz="1000" spc="-10" dirty="0">
                <a:latin typeface="Times New Roman"/>
                <a:cs typeface="Times New Roman"/>
              </a:rPr>
              <a:t> </a:t>
            </a:r>
            <a:r>
              <a:rPr sz="1000" spc="-5" dirty="0">
                <a:latin typeface="Times New Roman"/>
                <a:cs typeface="Times New Roman"/>
              </a:rPr>
              <a:t>0.9957</a:t>
            </a:r>
            <a:endParaRPr sz="1000">
              <a:latin typeface="Times New Roman"/>
              <a:cs typeface="Times New Roman"/>
            </a:endParaRPr>
          </a:p>
        </p:txBody>
      </p:sp>
      <p:sp>
        <p:nvSpPr>
          <p:cNvPr id="91" name="object 91"/>
          <p:cNvSpPr txBox="1"/>
          <p:nvPr/>
        </p:nvSpPr>
        <p:spPr>
          <a:xfrm>
            <a:off x="2102611" y="3897147"/>
            <a:ext cx="88900" cy="1675130"/>
          </a:xfrm>
          <a:prstGeom prst="rect">
            <a:avLst/>
          </a:prstGeom>
        </p:spPr>
        <p:txBody>
          <a:bodyPr vert="horz" wrap="square" lIns="0" tIns="25400" rIns="0" bIns="0" rtlCol="0">
            <a:spAutoFit/>
          </a:bodyPr>
          <a:lstStyle/>
          <a:p>
            <a:pPr marL="12700">
              <a:lnSpc>
                <a:spcPct val="100000"/>
              </a:lnSpc>
              <a:spcBef>
                <a:spcPts val="200"/>
              </a:spcBef>
            </a:pPr>
            <a:r>
              <a:rPr sz="1000" spc="-5" dirty="0">
                <a:latin typeface="Times New Roman"/>
                <a:cs typeface="Times New Roman"/>
              </a:rPr>
              <a:t>9</a:t>
            </a:r>
            <a:endParaRPr sz="1000">
              <a:latin typeface="Times New Roman"/>
              <a:cs typeface="Times New Roman"/>
            </a:endParaRPr>
          </a:p>
          <a:p>
            <a:pPr marL="12700">
              <a:lnSpc>
                <a:spcPct val="100000"/>
              </a:lnSpc>
              <a:spcBef>
                <a:spcPts val="95"/>
              </a:spcBef>
            </a:pPr>
            <a:r>
              <a:rPr sz="1000" spc="-5" dirty="0">
                <a:latin typeface="Times New Roman"/>
                <a:cs typeface="Times New Roman"/>
              </a:rPr>
              <a:t>8</a:t>
            </a:r>
            <a:endParaRPr sz="1000">
              <a:latin typeface="Times New Roman"/>
              <a:cs typeface="Times New Roman"/>
            </a:endParaRPr>
          </a:p>
          <a:p>
            <a:pPr marL="12700">
              <a:lnSpc>
                <a:spcPct val="100000"/>
              </a:lnSpc>
              <a:spcBef>
                <a:spcPts val="100"/>
              </a:spcBef>
            </a:pPr>
            <a:r>
              <a:rPr sz="1000" spc="-5" dirty="0">
                <a:latin typeface="Times New Roman"/>
                <a:cs typeface="Times New Roman"/>
              </a:rPr>
              <a:t>7</a:t>
            </a:r>
            <a:endParaRPr sz="1000">
              <a:latin typeface="Times New Roman"/>
              <a:cs typeface="Times New Roman"/>
            </a:endParaRPr>
          </a:p>
          <a:p>
            <a:pPr marL="12700">
              <a:lnSpc>
                <a:spcPct val="100000"/>
              </a:lnSpc>
              <a:spcBef>
                <a:spcPts val="100"/>
              </a:spcBef>
            </a:pPr>
            <a:r>
              <a:rPr sz="1000" spc="-5" dirty="0">
                <a:latin typeface="Times New Roman"/>
                <a:cs typeface="Times New Roman"/>
              </a:rPr>
              <a:t>6</a:t>
            </a:r>
            <a:endParaRPr sz="1000">
              <a:latin typeface="Times New Roman"/>
              <a:cs typeface="Times New Roman"/>
            </a:endParaRPr>
          </a:p>
          <a:p>
            <a:pPr marL="12700">
              <a:lnSpc>
                <a:spcPct val="100000"/>
              </a:lnSpc>
              <a:spcBef>
                <a:spcPts val="100"/>
              </a:spcBef>
            </a:pPr>
            <a:r>
              <a:rPr sz="1000" spc="-5" dirty="0">
                <a:latin typeface="Times New Roman"/>
                <a:cs typeface="Times New Roman"/>
              </a:rPr>
              <a:t>5</a:t>
            </a:r>
            <a:endParaRPr sz="1000">
              <a:latin typeface="Times New Roman"/>
              <a:cs typeface="Times New Roman"/>
            </a:endParaRPr>
          </a:p>
          <a:p>
            <a:pPr marL="12700">
              <a:lnSpc>
                <a:spcPct val="100000"/>
              </a:lnSpc>
              <a:spcBef>
                <a:spcPts val="100"/>
              </a:spcBef>
            </a:pPr>
            <a:r>
              <a:rPr sz="1000" spc="-5" dirty="0">
                <a:latin typeface="Times New Roman"/>
                <a:cs typeface="Times New Roman"/>
              </a:rPr>
              <a:t>4</a:t>
            </a:r>
            <a:endParaRPr sz="1000">
              <a:latin typeface="Times New Roman"/>
              <a:cs typeface="Times New Roman"/>
            </a:endParaRPr>
          </a:p>
          <a:p>
            <a:pPr marL="12700">
              <a:lnSpc>
                <a:spcPct val="100000"/>
              </a:lnSpc>
              <a:spcBef>
                <a:spcPts val="95"/>
              </a:spcBef>
            </a:pPr>
            <a:r>
              <a:rPr sz="1000" spc="-5" dirty="0">
                <a:latin typeface="Times New Roman"/>
                <a:cs typeface="Times New Roman"/>
              </a:rPr>
              <a:t>3</a:t>
            </a:r>
            <a:endParaRPr sz="1000">
              <a:latin typeface="Times New Roman"/>
              <a:cs typeface="Times New Roman"/>
            </a:endParaRPr>
          </a:p>
          <a:p>
            <a:pPr marL="12700">
              <a:lnSpc>
                <a:spcPct val="100000"/>
              </a:lnSpc>
              <a:spcBef>
                <a:spcPts val="100"/>
              </a:spcBef>
            </a:pPr>
            <a:r>
              <a:rPr sz="1000" spc="-5" dirty="0">
                <a:latin typeface="Times New Roman"/>
                <a:cs typeface="Times New Roman"/>
              </a:rPr>
              <a:t>2</a:t>
            </a:r>
            <a:endParaRPr sz="1000">
              <a:latin typeface="Times New Roman"/>
              <a:cs typeface="Times New Roman"/>
            </a:endParaRPr>
          </a:p>
          <a:p>
            <a:pPr marL="12700">
              <a:lnSpc>
                <a:spcPct val="100000"/>
              </a:lnSpc>
              <a:spcBef>
                <a:spcPts val="100"/>
              </a:spcBef>
            </a:pPr>
            <a:r>
              <a:rPr sz="1000" spc="-5" dirty="0">
                <a:latin typeface="Times New Roman"/>
                <a:cs typeface="Times New Roman"/>
              </a:rPr>
              <a:t>1</a:t>
            </a:r>
            <a:endParaRPr sz="1000">
              <a:latin typeface="Times New Roman"/>
              <a:cs typeface="Times New Roman"/>
            </a:endParaRPr>
          </a:p>
          <a:p>
            <a:pPr marL="12700">
              <a:lnSpc>
                <a:spcPct val="100000"/>
              </a:lnSpc>
              <a:spcBef>
                <a:spcPts val="100"/>
              </a:spcBef>
            </a:pPr>
            <a:r>
              <a:rPr sz="1000" spc="-5" dirty="0">
                <a:latin typeface="Times New Roman"/>
                <a:cs typeface="Times New Roman"/>
              </a:rPr>
              <a:t>0</a:t>
            </a:r>
            <a:endParaRPr sz="1000">
              <a:latin typeface="Times New Roman"/>
              <a:cs typeface="Times New Roman"/>
            </a:endParaRPr>
          </a:p>
        </p:txBody>
      </p:sp>
      <p:sp>
        <p:nvSpPr>
          <p:cNvPr id="92" name="object 92"/>
          <p:cNvSpPr txBox="1"/>
          <p:nvPr/>
        </p:nvSpPr>
        <p:spPr>
          <a:xfrm>
            <a:off x="2242566" y="5538317"/>
            <a:ext cx="88900" cy="177800"/>
          </a:xfrm>
          <a:prstGeom prst="rect">
            <a:avLst/>
          </a:prstGeom>
        </p:spPr>
        <p:txBody>
          <a:bodyPr vert="horz" wrap="square" lIns="0" tIns="12065" rIns="0" bIns="0" rtlCol="0">
            <a:spAutoFit/>
          </a:bodyPr>
          <a:lstStyle/>
          <a:p>
            <a:pPr marL="12700">
              <a:lnSpc>
                <a:spcPct val="100000"/>
              </a:lnSpc>
              <a:spcBef>
                <a:spcPts val="95"/>
              </a:spcBef>
            </a:pPr>
            <a:r>
              <a:rPr sz="1000" spc="-60" dirty="0">
                <a:latin typeface="Arial Unicode MS"/>
                <a:cs typeface="Arial Unicode MS"/>
              </a:rPr>
              <a:t>0</a:t>
            </a:r>
            <a:endParaRPr sz="1000">
              <a:latin typeface="Arial Unicode MS"/>
              <a:cs typeface="Arial Unicode MS"/>
            </a:endParaRPr>
          </a:p>
        </p:txBody>
      </p:sp>
      <p:sp>
        <p:nvSpPr>
          <p:cNvPr id="93" name="object 93"/>
          <p:cNvSpPr txBox="1"/>
          <p:nvPr/>
        </p:nvSpPr>
        <p:spPr>
          <a:xfrm>
            <a:off x="4669028" y="5538317"/>
            <a:ext cx="88900" cy="177800"/>
          </a:xfrm>
          <a:prstGeom prst="rect">
            <a:avLst/>
          </a:prstGeom>
        </p:spPr>
        <p:txBody>
          <a:bodyPr vert="horz" wrap="square" lIns="0" tIns="12065" rIns="0" bIns="0" rtlCol="0">
            <a:spAutoFit/>
          </a:bodyPr>
          <a:lstStyle/>
          <a:p>
            <a:pPr marL="12700">
              <a:lnSpc>
                <a:spcPct val="100000"/>
              </a:lnSpc>
              <a:spcBef>
                <a:spcPts val="95"/>
              </a:spcBef>
            </a:pPr>
            <a:r>
              <a:rPr sz="1000" spc="-60" dirty="0">
                <a:latin typeface="Arial Unicode MS"/>
                <a:cs typeface="Arial Unicode MS"/>
              </a:rPr>
              <a:t>6</a:t>
            </a:r>
            <a:endParaRPr sz="1000">
              <a:latin typeface="Arial Unicode MS"/>
              <a:cs typeface="Arial Unicode MS"/>
            </a:endParaRPr>
          </a:p>
        </p:txBody>
      </p:sp>
      <p:sp>
        <p:nvSpPr>
          <p:cNvPr id="94" name="object 94"/>
          <p:cNvSpPr txBox="1"/>
          <p:nvPr/>
        </p:nvSpPr>
        <p:spPr>
          <a:xfrm>
            <a:off x="1770183" y="4280742"/>
            <a:ext cx="320040" cy="944244"/>
          </a:xfrm>
          <a:prstGeom prst="rect">
            <a:avLst/>
          </a:prstGeom>
        </p:spPr>
        <p:txBody>
          <a:bodyPr vert="vert270" wrap="square" lIns="0" tIns="0" rIns="0" bIns="0" rtlCol="0">
            <a:spAutoFit/>
          </a:bodyPr>
          <a:lstStyle/>
          <a:p>
            <a:pPr algn="ctr">
              <a:lnSpc>
                <a:spcPts val="1165"/>
              </a:lnSpc>
            </a:pPr>
            <a:r>
              <a:rPr sz="1000" b="1" spc="-5" dirty="0">
                <a:latin typeface="Times New Roman"/>
                <a:cs typeface="Times New Roman"/>
              </a:rPr>
              <a:t>FY-3C/TOU</a:t>
            </a:r>
            <a:endParaRPr sz="1000">
              <a:latin typeface="Times New Roman"/>
              <a:cs typeface="Times New Roman"/>
            </a:endParaRPr>
          </a:p>
          <a:p>
            <a:pPr algn="ctr">
              <a:lnSpc>
                <a:spcPts val="1235"/>
              </a:lnSpc>
            </a:pPr>
            <a:r>
              <a:rPr sz="1050" b="1" spc="-5" dirty="0">
                <a:latin typeface="Times New Roman"/>
                <a:cs typeface="Times New Roman"/>
              </a:rPr>
              <a:t>(μW/cm</a:t>
            </a:r>
            <a:r>
              <a:rPr sz="1050" b="1" spc="-7" baseline="23809" dirty="0">
                <a:latin typeface="Times New Roman"/>
                <a:cs typeface="Times New Roman"/>
              </a:rPr>
              <a:t>2</a:t>
            </a:r>
            <a:r>
              <a:rPr sz="1050" b="1" spc="-5" dirty="0">
                <a:latin typeface="Times New Roman"/>
                <a:cs typeface="Times New Roman"/>
              </a:rPr>
              <a:t>/nm/sr)</a:t>
            </a:r>
            <a:endParaRPr sz="1050">
              <a:latin typeface="Times New Roman"/>
              <a:cs typeface="Times New Roman"/>
            </a:endParaRPr>
          </a:p>
        </p:txBody>
      </p:sp>
      <p:sp>
        <p:nvSpPr>
          <p:cNvPr id="95" name="object 95"/>
          <p:cNvSpPr txBox="1"/>
          <p:nvPr/>
        </p:nvSpPr>
        <p:spPr>
          <a:xfrm>
            <a:off x="2497073" y="5518481"/>
            <a:ext cx="2005964" cy="379095"/>
          </a:xfrm>
          <a:prstGeom prst="rect">
            <a:avLst/>
          </a:prstGeom>
        </p:spPr>
        <p:txBody>
          <a:bodyPr vert="horz" wrap="square" lIns="0" tIns="31750" rIns="0" bIns="0" rtlCol="0">
            <a:spAutoFit/>
          </a:bodyPr>
          <a:lstStyle/>
          <a:p>
            <a:pPr marL="635" algn="ctr">
              <a:lnSpc>
                <a:spcPct val="100000"/>
              </a:lnSpc>
              <a:spcBef>
                <a:spcPts val="250"/>
              </a:spcBef>
              <a:tabLst>
                <a:tab pos="809625" algn="l"/>
              </a:tabLst>
            </a:pPr>
            <a:r>
              <a:rPr sz="1000" spc="-60" dirty="0">
                <a:latin typeface="Arial Unicode MS"/>
                <a:cs typeface="Arial Unicode MS"/>
              </a:rPr>
              <a:t>2	4</a:t>
            </a:r>
            <a:endParaRPr sz="1000">
              <a:latin typeface="Arial Unicode MS"/>
              <a:cs typeface="Arial Unicode MS"/>
            </a:endParaRPr>
          </a:p>
          <a:p>
            <a:pPr algn="ctr">
              <a:lnSpc>
                <a:spcPct val="100000"/>
              </a:lnSpc>
              <a:spcBef>
                <a:spcPts val="170"/>
              </a:spcBef>
            </a:pPr>
            <a:r>
              <a:rPr sz="1050" b="1" dirty="0">
                <a:latin typeface="Times New Roman"/>
                <a:cs typeface="Times New Roman"/>
              </a:rPr>
              <a:t>MetopB/GOME-2</a:t>
            </a:r>
            <a:r>
              <a:rPr sz="1050" b="1" spc="-75" dirty="0">
                <a:latin typeface="Times New Roman"/>
                <a:cs typeface="Times New Roman"/>
              </a:rPr>
              <a:t> </a:t>
            </a:r>
            <a:r>
              <a:rPr sz="1050" b="1" spc="-5" dirty="0">
                <a:latin typeface="Times New Roman"/>
                <a:cs typeface="Times New Roman"/>
              </a:rPr>
              <a:t>(μW/cm</a:t>
            </a:r>
            <a:r>
              <a:rPr sz="1050" b="1" spc="-7" baseline="23809" dirty="0">
                <a:latin typeface="Times New Roman"/>
                <a:cs typeface="Times New Roman"/>
              </a:rPr>
              <a:t>2</a:t>
            </a:r>
            <a:r>
              <a:rPr sz="1050" b="1" spc="-5" dirty="0">
                <a:latin typeface="Times New Roman"/>
                <a:cs typeface="Times New Roman"/>
              </a:rPr>
              <a:t>/nm/sr)</a:t>
            </a:r>
            <a:endParaRPr sz="1050">
              <a:latin typeface="Times New Roman"/>
              <a:cs typeface="Times New Roman"/>
            </a:endParaRPr>
          </a:p>
        </p:txBody>
      </p:sp>
      <p:sp>
        <p:nvSpPr>
          <p:cNvPr id="96" name="object 96"/>
          <p:cNvSpPr txBox="1"/>
          <p:nvPr/>
        </p:nvSpPr>
        <p:spPr>
          <a:xfrm>
            <a:off x="4108450" y="5290566"/>
            <a:ext cx="448945" cy="193675"/>
          </a:xfrm>
          <a:prstGeom prst="rect">
            <a:avLst/>
          </a:prstGeom>
        </p:spPr>
        <p:txBody>
          <a:bodyPr vert="horz" wrap="square" lIns="0" tIns="12700" rIns="0" bIns="0" rtlCol="0">
            <a:spAutoFit/>
          </a:bodyPr>
          <a:lstStyle/>
          <a:p>
            <a:pPr marL="12700">
              <a:lnSpc>
                <a:spcPct val="100000"/>
              </a:lnSpc>
              <a:spcBef>
                <a:spcPts val="100"/>
              </a:spcBef>
            </a:pPr>
            <a:r>
              <a:rPr sz="1100" dirty="0">
                <a:latin typeface="Times New Roman"/>
                <a:cs typeface="Times New Roman"/>
              </a:rPr>
              <a:t>331</a:t>
            </a:r>
            <a:r>
              <a:rPr sz="1100" spc="-80" dirty="0">
                <a:latin typeface="Times New Roman"/>
                <a:cs typeface="Times New Roman"/>
              </a:rPr>
              <a:t> </a:t>
            </a:r>
            <a:r>
              <a:rPr sz="1100" dirty="0">
                <a:latin typeface="Times New Roman"/>
                <a:cs typeface="Times New Roman"/>
              </a:rPr>
              <a:t>nm</a:t>
            </a:r>
            <a:endParaRPr sz="1100">
              <a:latin typeface="Times New Roman"/>
              <a:cs typeface="Times New Roman"/>
            </a:endParaRPr>
          </a:p>
        </p:txBody>
      </p:sp>
      <p:sp>
        <p:nvSpPr>
          <p:cNvPr id="97" name="object 97"/>
          <p:cNvSpPr/>
          <p:nvPr/>
        </p:nvSpPr>
        <p:spPr>
          <a:xfrm>
            <a:off x="5527547" y="4008120"/>
            <a:ext cx="0" cy="1484630"/>
          </a:xfrm>
          <a:custGeom>
            <a:avLst/>
            <a:gdLst/>
            <a:ahLst/>
            <a:cxnLst/>
            <a:rect l="l" t="t" r="r" b="b"/>
            <a:pathLst>
              <a:path h="1484629">
                <a:moveTo>
                  <a:pt x="0" y="1484375"/>
                </a:moveTo>
                <a:lnTo>
                  <a:pt x="0" y="0"/>
                </a:lnTo>
              </a:path>
            </a:pathLst>
          </a:custGeom>
          <a:ln w="9144">
            <a:solidFill>
              <a:srgbClr val="858585"/>
            </a:solidFill>
          </a:ln>
        </p:spPr>
        <p:txBody>
          <a:bodyPr wrap="square" lIns="0" tIns="0" rIns="0" bIns="0" rtlCol="0"/>
          <a:lstStyle/>
          <a:p>
            <a:endParaRPr/>
          </a:p>
        </p:txBody>
      </p:sp>
      <p:sp>
        <p:nvSpPr>
          <p:cNvPr id="98" name="object 98"/>
          <p:cNvSpPr/>
          <p:nvPr/>
        </p:nvSpPr>
        <p:spPr>
          <a:xfrm>
            <a:off x="5489447" y="5492496"/>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99" name="object 99"/>
          <p:cNvSpPr/>
          <p:nvPr/>
        </p:nvSpPr>
        <p:spPr>
          <a:xfrm>
            <a:off x="5489447" y="5245608"/>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100" name="object 100"/>
          <p:cNvSpPr/>
          <p:nvPr/>
        </p:nvSpPr>
        <p:spPr>
          <a:xfrm>
            <a:off x="5489447" y="4998720"/>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101" name="object 101"/>
          <p:cNvSpPr/>
          <p:nvPr/>
        </p:nvSpPr>
        <p:spPr>
          <a:xfrm>
            <a:off x="5489447" y="4750308"/>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102" name="object 102"/>
          <p:cNvSpPr/>
          <p:nvPr/>
        </p:nvSpPr>
        <p:spPr>
          <a:xfrm>
            <a:off x="5489447" y="4503420"/>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103" name="object 103"/>
          <p:cNvSpPr/>
          <p:nvPr/>
        </p:nvSpPr>
        <p:spPr>
          <a:xfrm>
            <a:off x="5489447" y="4256532"/>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104" name="object 104"/>
          <p:cNvSpPr/>
          <p:nvPr/>
        </p:nvSpPr>
        <p:spPr>
          <a:xfrm>
            <a:off x="5489447" y="4008120"/>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105" name="object 105"/>
          <p:cNvSpPr/>
          <p:nvPr/>
        </p:nvSpPr>
        <p:spPr>
          <a:xfrm>
            <a:off x="5527547" y="5492496"/>
            <a:ext cx="2426335" cy="0"/>
          </a:xfrm>
          <a:custGeom>
            <a:avLst/>
            <a:gdLst/>
            <a:ahLst/>
            <a:cxnLst/>
            <a:rect l="l" t="t" r="r" b="b"/>
            <a:pathLst>
              <a:path w="2426334">
                <a:moveTo>
                  <a:pt x="0" y="0"/>
                </a:moveTo>
                <a:lnTo>
                  <a:pt x="2426207" y="0"/>
                </a:lnTo>
              </a:path>
            </a:pathLst>
          </a:custGeom>
          <a:ln w="9144">
            <a:solidFill>
              <a:srgbClr val="858585"/>
            </a:solidFill>
          </a:ln>
        </p:spPr>
        <p:txBody>
          <a:bodyPr wrap="square" lIns="0" tIns="0" rIns="0" bIns="0" rtlCol="0"/>
          <a:lstStyle/>
          <a:p>
            <a:endParaRPr/>
          </a:p>
        </p:txBody>
      </p:sp>
      <p:sp>
        <p:nvSpPr>
          <p:cNvPr id="106" name="object 106"/>
          <p:cNvSpPr/>
          <p:nvPr/>
        </p:nvSpPr>
        <p:spPr>
          <a:xfrm>
            <a:off x="5527547" y="5492496"/>
            <a:ext cx="0" cy="36830"/>
          </a:xfrm>
          <a:custGeom>
            <a:avLst/>
            <a:gdLst/>
            <a:ahLst/>
            <a:cxnLst/>
            <a:rect l="l" t="t" r="r" b="b"/>
            <a:pathLst>
              <a:path h="36829">
                <a:moveTo>
                  <a:pt x="0" y="0"/>
                </a:moveTo>
                <a:lnTo>
                  <a:pt x="0" y="36575"/>
                </a:lnTo>
              </a:path>
            </a:pathLst>
          </a:custGeom>
          <a:ln w="9144">
            <a:solidFill>
              <a:srgbClr val="858585"/>
            </a:solidFill>
          </a:ln>
        </p:spPr>
        <p:txBody>
          <a:bodyPr wrap="square" lIns="0" tIns="0" rIns="0" bIns="0" rtlCol="0"/>
          <a:lstStyle/>
          <a:p>
            <a:endParaRPr/>
          </a:p>
        </p:txBody>
      </p:sp>
      <p:sp>
        <p:nvSpPr>
          <p:cNvPr id="107" name="object 107"/>
          <p:cNvSpPr/>
          <p:nvPr/>
        </p:nvSpPr>
        <p:spPr>
          <a:xfrm>
            <a:off x="6134100" y="5492496"/>
            <a:ext cx="0" cy="36830"/>
          </a:xfrm>
          <a:custGeom>
            <a:avLst/>
            <a:gdLst/>
            <a:ahLst/>
            <a:cxnLst/>
            <a:rect l="l" t="t" r="r" b="b"/>
            <a:pathLst>
              <a:path h="36829">
                <a:moveTo>
                  <a:pt x="0" y="0"/>
                </a:moveTo>
                <a:lnTo>
                  <a:pt x="0" y="36575"/>
                </a:lnTo>
              </a:path>
            </a:pathLst>
          </a:custGeom>
          <a:ln w="9144">
            <a:solidFill>
              <a:srgbClr val="858585"/>
            </a:solidFill>
          </a:ln>
        </p:spPr>
        <p:txBody>
          <a:bodyPr wrap="square" lIns="0" tIns="0" rIns="0" bIns="0" rtlCol="0"/>
          <a:lstStyle/>
          <a:p>
            <a:endParaRPr/>
          </a:p>
        </p:txBody>
      </p:sp>
      <p:sp>
        <p:nvSpPr>
          <p:cNvPr id="108" name="object 108"/>
          <p:cNvSpPr/>
          <p:nvPr/>
        </p:nvSpPr>
        <p:spPr>
          <a:xfrm>
            <a:off x="6740652" y="5492496"/>
            <a:ext cx="0" cy="36830"/>
          </a:xfrm>
          <a:custGeom>
            <a:avLst/>
            <a:gdLst/>
            <a:ahLst/>
            <a:cxnLst/>
            <a:rect l="l" t="t" r="r" b="b"/>
            <a:pathLst>
              <a:path h="36829">
                <a:moveTo>
                  <a:pt x="0" y="0"/>
                </a:moveTo>
                <a:lnTo>
                  <a:pt x="0" y="36575"/>
                </a:lnTo>
              </a:path>
            </a:pathLst>
          </a:custGeom>
          <a:ln w="9144">
            <a:solidFill>
              <a:srgbClr val="858585"/>
            </a:solidFill>
          </a:ln>
        </p:spPr>
        <p:txBody>
          <a:bodyPr wrap="square" lIns="0" tIns="0" rIns="0" bIns="0" rtlCol="0"/>
          <a:lstStyle/>
          <a:p>
            <a:endParaRPr/>
          </a:p>
        </p:txBody>
      </p:sp>
      <p:sp>
        <p:nvSpPr>
          <p:cNvPr id="109" name="object 109"/>
          <p:cNvSpPr/>
          <p:nvPr/>
        </p:nvSpPr>
        <p:spPr>
          <a:xfrm>
            <a:off x="7347204" y="5492496"/>
            <a:ext cx="0" cy="36830"/>
          </a:xfrm>
          <a:custGeom>
            <a:avLst/>
            <a:gdLst/>
            <a:ahLst/>
            <a:cxnLst/>
            <a:rect l="l" t="t" r="r" b="b"/>
            <a:pathLst>
              <a:path h="36829">
                <a:moveTo>
                  <a:pt x="0" y="0"/>
                </a:moveTo>
                <a:lnTo>
                  <a:pt x="0" y="36575"/>
                </a:lnTo>
              </a:path>
            </a:pathLst>
          </a:custGeom>
          <a:ln w="9144">
            <a:solidFill>
              <a:srgbClr val="858585"/>
            </a:solidFill>
          </a:ln>
        </p:spPr>
        <p:txBody>
          <a:bodyPr wrap="square" lIns="0" tIns="0" rIns="0" bIns="0" rtlCol="0"/>
          <a:lstStyle/>
          <a:p>
            <a:endParaRPr/>
          </a:p>
        </p:txBody>
      </p:sp>
      <p:sp>
        <p:nvSpPr>
          <p:cNvPr id="110" name="object 110"/>
          <p:cNvSpPr/>
          <p:nvPr/>
        </p:nvSpPr>
        <p:spPr>
          <a:xfrm>
            <a:off x="7953756" y="5492496"/>
            <a:ext cx="0" cy="36830"/>
          </a:xfrm>
          <a:custGeom>
            <a:avLst/>
            <a:gdLst/>
            <a:ahLst/>
            <a:cxnLst/>
            <a:rect l="l" t="t" r="r" b="b"/>
            <a:pathLst>
              <a:path h="36829">
                <a:moveTo>
                  <a:pt x="0" y="0"/>
                </a:moveTo>
                <a:lnTo>
                  <a:pt x="0" y="36575"/>
                </a:lnTo>
              </a:path>
            </a:pathLst>
          </a:custGeom>
          <a:ln w="9144">
            <a:solidFill>
              <a:srgbClr val="858585"/>
            </a:solidFill>
          </a:ln>
        </p:spPr>
        <p:txBody>
          <a:bodyPr wrap="square" lIns="0" tIns="0" rIns="0" bIns="0" rtlCol="0"/>
          <a:lstStyle/>
          <a:p>
            <a:endParaRPr/>
          </a:p>
        </p:txBody>
      </p:sp>
      <p:sp>
        <p:nvSpPr>
          <p:cNvPr id="111" name="object 111"/>
          <p:cNvSpPr/>
          <p:nvPr/>
        </p:nvSpPr>
        <p:spPr>
          <a:xfrm>
            <a:off x="6059423" y="4167378"/>
            <a:ext cx="1328927" cy="955548"/>
          </a:xfrm>
          <a:prstGeom prst="rect">
            <a:avLst/>
          </a:prstGeom>
          <a:blipFill>
            <a:blip r:embed="rId6" cstate="print"/>
            <a:stretch>
              <a:fillRect/>
            </a:stretch>
          </a:blipFill>
        </p:spPr>
        <p:txBody>
          <a:bodyPr wrap="square" lIns="0" tIns="0" rIns="0" bIns="0" rtlCol="0"/>
          <a:lstStyle/>
          <a:p>
            <a:endParaRPr/>
          </a:p>
        </p:txBody>
      </p:sp>
      <p:sp>
        <p:nvSpPr>
          <p:cNvPr id="112" name="object 112"/>
          <p:cNvSpPr txBox="1"/>
          <p:nvPr/>
        </p:nvSpPr>
        <p:spPr>
          <a:xfrm>
            <a:off x="5844285" y="4085971"/>
            <a:ext cx="1029969" cy="323850"/>
          </a:xfrm>
          <a:prstGeom prst="rect">
            <a:avLst/>
          </a:prstGeom>
        </p:spPr>
        <p:txBody>
          <a:bodyPr vert="horz" wrap="square" lIns="0" tIns="22225" rIns="0" bIns="0" rtlCol="0">
            <a:spAutoFit/>
          </a:bodyPr>
          <a:lstStyle/>
          <a:p>
            <a:pPr marL="210185" marR="5080" indent="-198120">
              <a:lnSpc>
                <a:spcPts val="1150"/>
              </a:lnSpc>
              <a:spcBef>
                <a:spcPts val="175"/>
              </a:spcBef>
            </a:pPr>
            <a:r>
              <a:rPr sz="1000" spc="-5" dirty="0">
                <a:latin typeface="Times New Roman"/>
                <a:cs typeface="Times New Roman"/>
              </a:rPr>
              <a:t>y = 1.713x - 0.0223  R²=</a:t>
            </a:r>
            <a:r>
              <a:rPr sz="1000" spc="-10" dirty="0">
                <a:latin typeface="Times New Roman"/>
                <a:cs typeface="Times New Roman"/>
              </a:rPr>
              <a:t> </a:t>
            </a:r>
            <a:r>
              <a:rPr sz="1000" spc="-5" dirty="0">
                <a:latin typeface="Times New Roman"/>
                <a:cs typeface="Times New Roman"/>
              </a:rPr>
              <a:t>0.9942</a:t>
            </a:r>
            <a:endParaRPr sz="1000">
              <a:latin typeface="Times New Roman"/>
              <a:cs typeface="Times New Roman"/>
            </a:endParaRPr>
          </a:p>
        </p:txBody>
      </p:sp>
      <p:sp>
        <p:nvSpPr>
          <p:cNvPr id="113" name="object 113"/>
          <p:cNvSpPr txBox="1"/>
          <p:nvPr/>
        </p:nvSpPr>
        <p:spPr>
          <a:xfrm>
            <a:off x="5280152" y="3910329"/>
            <a:ext cx="153670" cy="1662430"/>
          </a:xfrm>
          <a:prstGeom prst="rect">
            <a:avLst/>
          </a:prstGeom>
        </p:spPr>
        <p:txBody>
          <a:bodyPr vert="horz" wrap="square" lIns="0" tIns="12065" rIns="0" bIns="0" rtlCol="0">
            <a:spAutoFit/>
          </a:bodyPr>
          <a:lstStyle/>
          <a:p>
            <a:pPr marL="12700">
              <a:lnSpc>
                <a:spcPct val="100000"/>
              </a:lnSpc>
              <a:spcBef>
                <a:spcPts val="95"/>
              </a:spcBef>
            </a:pPr>
            <a:r>
              <a:rPr sz="1000" dirty="0">
                <a:latin typeface="Times New Roman"/>
                <a:cs typeface="Times New Roman"/>
              </a:rPr>
              <a:t>12</a:t>
            </a:r>
            <a:endParaRPr sz="1000">
              <a:latin typeface="Times New Roman"/>
              <a:cs typeface="Times New Roman"/>
            </a:endParaRPr>
          </a:p>
          <a:p>
            <a:pPr marL="12700">
              <a:lnSpc>
                <a:spcPct val="100000"/>
              </a:lnSpc>
              <a:spcBef>
                <a:spcPts val="750"/>
              </a:spcBef>
            </a:pPr>
            <a:r>
              <a:rPr sz="1000" spc="-5" dirty="0">
                <a:latin typeface="Times New Roman"/>
                <a:cs typeface="Times New Roman"/>
              </a:rPr>
              <a:t>10</a:t>
            </a:r>
            <a:endParaRPr sz="1000">
              <a:latin typeface="Times New Roman"/>
              <a:cs typeface="Times New Roman"/>
            </a:endParaRPr>
          </a:p>
          <a:p>
            <a:pPr marL="75565">
              <a:lnSpc>
                <a:spcPct val="100000"/>
              </a:lnSpc>
              <a:spcBef>
                <a:spcPts val="745"/>
              </a:spcBef>
            </a:pPr>
            <a:r>
              <a:rPr sz="1000" spc="-5" dirty="0">
                <a:latin typeface="Times New Roman"/>
                <a:cs typeface="Times New Roman"/>
              </a:rPr>
              <a:t>8</a:t>
            </a:r>
            <a:endParaRPr sz="1000">
              <a:latin typeface="Times New Roman"/>
              <a:cs typeface="Times New Roman"/>
            </a:endParaRPr>
          </a:p>
          <a:p>
            <a:pPr marL="75565">
              <a:lnSpc>
                <a:spcPct val="100000"/>
              </a:lnSpc>
              <a:spcBef>
                <a:spcPts val="750"/>
              </a:spcBef>
            </a:pPr>
            <a:r>
              <a:rPr sz="1000" spc="-5" dirty="0">
                <a:latin typeface="Times New Roman"/>
                <a:cs typeface="Times New Roman"/>
              </a:rPr>
              <a:t>6</a:t>
            </a:r>
            <a:endParaRPr sz="1000">
              <a:latin typeface="Times New Roman"/>
              <a:cs typeface="Times New Roman"/>
            </a:endParaRPr>
          </a:p>
          <a:p>
            <a:pPr marL="75565">
              <a:lnSpc>
                <a:spcPct val="100000"/>
              </a:lnSpc>
              <a:spcBef>
                <a:spcPts val="745"/>
              </a:spcBef>
            </a:pPr>
            <a:r>
              <a:rPr sz="1000" spc="-5" dirty="0">
                <a:latin typeface="Times New Roman"/>
                <a:cs typeface="Times New Roman"/>
              </a:rPr>
              <a:t>4</a:t>
            </a:r>
            <a:endParaRPr sz="1000">
              <a:latin typeface="Times New Roman"/>
              <a:cs typeface="Times New Roman"/>
            </a:endParaRPr>
          </a:p>
          <a:p>
            <a:pPr marL="75565">
              <a:lnSpc>
                <a:spcPct val="100000"/>
              </a:lnSpc>
              <a:spcBef>
                <a:spcPts val="750"/>
              </a:spcBef>
            </a:pPr>
            <a:r>
              <a:rPr sz="1000" spc="-5" dirty="0">
                <a:latin typeface="Times New Roman"/>
                <a:cs typeface="Times New Roman"/>
              </a:rPr>
              <a:t>2</a:t>
            </a:r>
            <a:endParaRPr sz="1000">
              <a:latin typeface="Times New Roman"/>
              <a:cs typeface="Times New Roman"/>
            </a:endParaRPr>
          </a:p>
          <a:p>
            <a:pPr marL="75565">
              <a:lnSpc>
                <a:spcPct val="100000"/>
              </a:lnSpc>
              <a:spcBef>
                <a:spcPts val="750"/>
              </a:spcBef>
            </a:pPr>
            <a:r>
              <a:rPr sz="1000" spc="-5" dirty="0">
                <a:latin typeface="Times New Roman"/>
                <a:cs typeface="Times New Roman"/>
              </a:rPr>
              <a:t>0</a:t>
            </a:r>
            <a:endParaRPr sz="1000">
              <a:latin typeface="Times New Roman"/>
              <a:cs typeface="Times New Roman"/>
            </a:endParaRPr>
          </a:p>
        </p:txBody>
      </p:sp>
      <p:sp>
        <p:nvSpPr>
          <p:cNvPr id="114" name="object 114"/>
          <p:cNvSpPr txBox="1"/>
          <p:nvPr/>
        </p:nvSpPr>
        <p:spPr>
          <a:xfrm>
            <a:off x="5483478" y="5538317"/>
            <a:ext cx="88900" cy="177800"/>
          </a:xfrm>
          <a:prstGeom prst="rect">
            <a:avLst/>
          </a:prstGeom>
        </p:spPr>
        <p:txBody>
          <a:bodyPr vert="horz" wrap="square" lIns="0" tIns="12065" rIns="0" bIns="0" rtlCol="0">
            <a:spAutoFit/>
          </a:bodyPr>
          <a:lstStyle/>
          <a:p>
            <a:pPr marL="12700">
              <a:lnSpc>
                <a:spcPct val="100000"/>
              </a:lnSpc>
              <a:spcBef>
                <a:spcPts val="95"/>
              </a:spcBef>
            </a:pPr>
            <a:r>
              <a:rPr sz="1000" spc="-60" dirty="0">
                <a:latin typeface="Arial Unicode MS"/>
                <a:cs typeface="Arial Unicode MS"/>
              </a:rPr>
              <a:t>0</a:t>
            </a:r>
            <a:endParaRPr sz="1000">
              <a:latin typeface="Arial Unicode MS"/>
              <a:cs typeface="Arial Unicode MS"/>
            </a:endParaRPr>
          </a:p>
        </p:txBody>
      </p:sp>
      <p:sp>
        <p:nvSpPr>
          <p:cNvPr id="115" name="object 115"/>
          <p:cNvSpPr txBox="1"/>
          <p:nvPr/>
        </p:nvSpPr>
        <p:spPr>
          <a:xfrm>
            <a:off x="7909941" y="5538317"/>
            <a:ext cx="88900" cy="177800"/>
          </a:xfrm>
          <a:prstGeom prst="rect">
            <a:avLst/>
          </a:prstGeom>
        </p:spPr>
        <p:txBody>
          <a:bodyPr vert="horz" wrap="square" lIns="0" tIns="12065" rIns="0" bIns="0" rtlCol="0">
            <a:spAutoFit/>
          </a:bodyPr>
          <a:lstStyle/>
          <a:p>
            <a:pPr marL="12700">
              <a:lnSpc>
                <a:spcPct val="100000"/>
              </a:lnSpc>
              <a:spcBef>
                <a:spcPts val="95"/>
              </a:spcBef>
            </a:pPr>
            <a:r>
              <a:rPr sz="1000" spc="-60" dirty="0">
                <a:latin typeface="Arial Unicode MS"/>
                <a:cs typeface="Arial Unicode MS"/>
              </a:rPr>
              <a:t>8</a:t>
            </a:r>
            <a:endParaRPr sz="1000">
              <a:latin typeface="Arial Unicode MS"/>
              <a:cs typeface="Arial Unicode MS"/>
            </a:endParaRPr>
          </a:p>
        </p:txBody>
      </p:sp>
      <p:sp>
        <p:nvSpPr>
          <p:cNvPr id="116" name="object 116"/>
          <p:cNvSpPr txBox="1"/>
          <p:nvPr/>
        </p:nvSpPr>
        <p:spPr>
          <a:xfrm>
            <a:off x="4947723" y="4280742"/>
            <a:ext cx="320040" cy="944244"/>
          </a:xfrm>
          <a:prstGeom prst="rect">
            <a:avLst/>
          </a:prstGeom>
        </p:spPr>
        <p:txBody>
          <a:bodyPr vert="vert270" wrap="square" lIns="0" tIns="0" rIns="0" bIns="0" rtlCol="0">
            <a:spAutoFit/>
          </a:bodyPr>
          <a:lstStyle/>
          <a:p>
            <a:pPr algn="ctr">
              <a:lnSpc>
                <a:spcPts val="1165"/>
              </a:lnSpc>
            </a:pPr>
            <a:r>
              <a:rPr sz="1000" b="1" spc="-5" dirty="0">
                <a:latin typeface="Times New Roman"/>
                <a:cs typeface="Times New Roman"/>
              </a:rPr>
              <a:t>FY-3C/TOU</a:t>
            </a:r>
            <a:endParaRPr sz="1000">
              <a:latin typeface="Times New Roman"/>
              <a:cs typeface="Times New Roman"/>
            </a:endParaRPr>
          </a:p>
          <a:p>
            <a:pPr algn="ctr">
              <a:lnSpc>
                <a:spcPts val="1235"/>
              </a:lnSpc>
            </a:pPr>
            <a:r>
              <a:rPr sz="1050" b="1" spc="-5" dirty="0">
                <a:latin typeface="Times New Roman"/>
                <a:cs typeface="Times New Roman"/>
              </a:rPr>
              <a:t>(μW/cm</a:t>
            </a:r>
            <a:r>
              <a:rPr sz="1050" b="1" spc="-7" baseline="23809" dirty="0">
                <a:latin typeface="Times New Roman"/>
                <a:cs typeface="Times New Roman"/>
              </a:rPr>
              <a:t>2</a:t>
            </a:r>
            <a:r>
              <a:rPr sz="1050" b="1" spc="-5" dirty="0">
                <a:latin typeface="Times New Roman"/>
                <a:cs typeface="Times New Roman"/>
              </a:rPr>
              <a:t>/nm/sr)</a:t>
            </a:r>
            <a:endParaRPr sz="1050">
              <a:latin typeface="Times New Roman"/>
              <a:cs typeface="Times New Roman"/>
            </a:endParaRPr>
          </a:p>
        </p:txBody>
      </p:sp>
      <p:sp>
        <p:nvSpPr>
          <p:cNvPr id="117" name="object 117"/>
          <p:cNvSpPr txBox="1"/>
          <p:nvPr/>
        </p:nvSpPr>
        <p:spPr>
          <a:xfrm>
            <a:off x="5737605" y="5202443"/>
            <a:ext cx="2060575" cy="695325"/>
          </a:xfrm>
          <a:prstGeom prst="rect">
            <a:avLst/>
          </a:prstGeom>
        </p:spPr>
        <p:txBody>
          <a:bodyPr vert="horz" wrap="square" lIns="0" tIns="100965" rIns="0" bIns="0" rtlCol="0">
            <a:spAutoFit/>
          </a:bodyPr>
          <a:lstStyle/>
          <a:p>
            <a:pPr marR="5080" algn="r">
              <a:lnSpc>
                <a:spcPct val="100000"/>
              </a:lnSpc>
              <a:spcBef>
                <a:spcPts val="795"/>
              </a:spcBef>
            </a:pPr>
            <a:r>
              <a:rPr sz="1100" dirty="0">
                <a:latin typeface="Times New Roman"/>
                <a:cs typeface="Times New Roman"/>
              </a:rPr>
              <a:t>360</a:t>
            </a:r>
            <a:r>
              <a:rPr sz="1100" spc="-100" dirty="0">
                <a:latin typeface="Times New Roman"/>
                <a:cs typeface="Times New Roman"/>
              </a:rPr>
              <a:t> </a:t>
            </a:r>
            <a:r>
              <a:rPr sz="1100" dirty="0">
                <a:latin typeface="Times New Roman"/>
                <a:cs typeface="Times New Roman"/>
              </a:rPr>
              <a:t>nm</a:t>
            </a:r>
            <a:endParaRPr sz="1100">
              <a:latin typeface="Times New Roman"/>
              <a:cs typeface="Times New Roman"/>
            </a:endParaRPr>
          </a:p>
          <a:p>
            <a:pPr marR="45720" algn="ctr">
              <a:lnSpc>
                <a:spcPct val="100000"/>
              </a:lnSpc>
              <a:spcBef>
                <a:spcPts val="625"/>
              </a:spcBef>
              <a:tabLst>
                <a:tab pos="606425" algn="l"/>
                <a:tab pos="1212850" algn="l"/>
              </a:tabLst>
            </a:pPr>
            <a:r>
              <a:rPr sz="1000" spc="-60" dirty="0">
                <a:latin typeface="Arial Unicode MS"/>
                <a:cs typeface="Arial Unicode MS"/>
              </a:rPr>
              <a:t>2	4	6</a:t>
            </a:r>
            <a:endParaRPr sz="1000">
              <a:latin typeface="Arial Unicode MS"/>
              <a:cs typeface="Arial Unicode MS"/>
            </a:endParaRPr>
          </a:p>
          <a:p>
            <a:pPr marR="59055" algn="r">
              <a:lnSpc>
                <a:spcPct val="100000"/>
              </a:lnSpc>
              <a:spcBef>
                <a:spcPts val="170"/>
              </a:spcBef>
            </a:pPr>
            <a:r>
              <a:rPr sz="1050" b="1" dirty="0">
                <a:latin typeface="Times New Roman"/>
                <a:cs typeface="Times New Roman"/>
              </a:rPr>
              <a:t>MetopB/GOME-2</a:t>
            </a:r>
            <a:r>
              <a:rPr sz="1050" b="1" spc="-95" dirty="0">
                <a:latin typeface="Times New Roman"/>
                <a:cs typeface="Times New Roman"/>
              </a:rPr>
              <a:t> </a:t>
            </a:r>
            <a:r>
              <a:rPr sz="1050" b="1" spc="-5" dirty="0">
                <a:latin typeface="Times New Roman"/>
                <a:cs typeface="Times New Roman"/>
              </a:rPr>
              <a:t>(μW/cm</a:t>
            </a:r>
            <a:r>
              <a:rPr sz="1050" b="1" spc="-7" baseline="23809" dirty="0">
                <a:latin typeface="Times New Roman"/>
                <a:cs typeface="Times New Roman"/>
              </a:rPr>
              <a:t>2</a:t>
            </a:r>
            <a:r>
              <a:rPr sz="1050" b="1" spc="-5" dirty="0">
                <a:latin typeface="Times New Roman"/>
                <a:cs typeface="Times New Roman"/>
              </a:rPr>
              <a:t>/nm/sr)</a:t>
            </a:r>
            <a:endParaRPr sz="1050">
              <a:latin typeface="Times New Roman"/>
              <a:cs typeface="Times New Roman"/>
            </a:endParaRPr>
          </a:p>
        </p:txBody>
      </p:sp>
    </p:spTree>
    <p:extLst>
      <p:ext uri="{BB962C8B-B14F-4D97-AF65-F5344CB8AC3E}">
        <p14:creationId xmlns:p14="http://schemas.microsoft.com/office/powerpoint/2010/main" val="29192390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97127" y="820562"/>
            <a:ext cx="7436866" cy="509114"/>
          </a:xfrm>
          <a:prstGeom prst="rect">
            <a:avLst/>
          </a:prstGeom>
        </p:spPr>
        <p:txBody>
          <a:bodyPr vert="horz" wrap="square" lIns="0" tIns="199390" rIns="0" bIns="0" rtlCol="0">
            <a:spAutoFit/>
          </a:bodyPr>
          <a:lstStyle/>
          <a:p>
            <a:pPr marL="12700">
              <a:lnSpc>
                <a:spcPct val="100000"/>
              </a:lnSpc>
              <a:spcBef>
                <a:spcPts val="825"/>
              </a:spcBef>
            </a:pPr>
            <a:r>
              <a:rPr sz="2000" spc="-30" dirty="0">
                <a:solidFill>
                  <a:srgbClr val="3333CC"/>
                </a:solidFill>
              </a:rPr>
              <a:t>FY-3C/TOU </a:t>
            </a:r>
            <a:r>
              <a:rPr sz="2000" dirty="0">
                <a:solidFill>
                  <a:srgbClr val="3333CC"/>
                </a:solidFill>
              </a:rPr>
              <a:t>vs </a:t>
            </a:r>
            <a:r>
              <a:rPr sz="2000" spc="-5" dirty="0">
                <a:solidFill>
                  <a:srgbClr val="3333CC"/>
                </a:solidFill>
              </a:rPr>
              <a:t>Metop-B/GOME-2 </a:t>
            </a:r>
            <a:r>
              <a:rPr sz="2000" dirty="0">
                <a:solidFill>
                  <a:srgbClr val="3333CC"/>
                </a:solidFill>
              </a:rPr>
              <a:t>L1B</a:t>
            </a:r>
            <a:r>
              <a:rPr sz="2000" spc="0" dirty="0">
                <a:solidFill>
                  <a:srgbClr val="3333CC"/>
                </a:solidFill>
              </a:rPr>
              <a:t> </a:t>
            </a:r>
            <a:r>
              <a:rPr sz="2000" dirty="0">
                <a:solidFill>
                  <a:srgbClr val="3333CC"/>
                </a:solidFill>
              </a:rPr>
              <a:t>(2016.7.15-20)</a:t>
            </a:r>
            <a:endParaRPr sz="2000" dirty="0"/>
          </a:p>
        </p:txBody>
      </p:sp>
      <p:sp>
        <p:nvSpPr>
          <p:cNvPr id="3" name="object 3"/>
          <p:cNvSpPr/>
          <p:nvPr/>
        </p:nvSpPr>
        <p:spPr>
          <a:xfrm>
            <a:off x="4186301" y="1724786"/>
            <a:ext cx="457834" cy="432434"/>
          </a:xfrm>
          <a:custGeom>
            <a:avLst/>
            <a:gdLst/>
            <a:ahLst/>
            <a:cxnLst/>
            <a:rect l="l" t="t" r="r" b="b"/>
            <a:pathLst>
              <a:path w="457835" h="432435">
                <a:moveTo>
                  <a:pt x="0" y="216026"/>
                </a:moveTo>
                <a:lnTo>
                  <a:pt x="4650" y="172505"/>
                </a:lnTo>
                <a:lnTo>
                  <a:pt x="17988" y="131962"/>
                </a:lnTo>
                <a:lnTo>
                  <a:pt x="39091" y="95268"/>
                </a:lnTo>
                <a:lnTo>
                  <a:pt x="67040" y="63293"/>
                </a:lnTo>
                <a:lnTo>
                  <a:pt x="100911" y="36908"/>
                </a:lnTo>
                <a:lnTo>
                  <a:pt x="139785" y="16984"/>
                </a:lnTo>
                <a:lnTo>
                  <a:pt x="182739" y="4391"/>
                </a:lnTo>
                <a:lnTo>
                  <a:pt x="228853" y="0"/>
                </a:lnTo>
                <a:lnTo>
                  <a:pt x="274968" y="4391"/>
                </a:lnTo>
                <a:lnTo>
                  <a:pt x="317922" y="16984"/>
                </a:lnTo>
                <a:lnTo>
                  <a:pt x="356796" y="36908"/>
                </a:lnTo>
                <a:lnTo>
                  <a:pt x="390667" y="63293"/>
                </a:lnTo>
                <a:lnTo>
                  <a:pt x="418616" y="95268"/>
                </a:lnTo>
                <a:lnTo>
                  <a:pt x="439719" y="131962"/>
                </a:lnTo>
                <a:lnTo>
                  <a:pt x="453057" y="172505"/>
                </a:lnTo>
                <a:lnTo>
                  <a:pt x="457708" y="216026"/>
                </a:lnTo>
                <a:lnTo>
                  <a:pt x="453057" y="259584"/>
                </a:lnTo>
                <a:lnTo>
                  <a:pt x="439719" y="300144"/>
                </a:lnTo>
                <a:lnTo>
                  <a:pt x="418616" y="336841"/>
                </a:lnTo>
                <a:lnTo>
                  <a:pt x="390667" y="368808"/>
                </a:lnTo>
                <a:lnTo>
                  <a:pt x="356796" y="395178"/>
                </a:lnTo>
                <a:lnTo>
                  <a:pt x="317922" y="415087"/>
                </a:lnTo>
                <a:lnTo>
                  <a:pt x="274968" y="427668"/>
                </a:lnTo>
                <a:lnTo>
                  <a:pt x="228853" y="432053"/>
                </a:lnTo>
                <a:lnTo>
                  <a:pt x="182739" y="427668"/>
                </a:lnTo>
                <a:lnTo>
                  <a:pt x="139785" y="415087"/>
                </a:lnTo>
                <a:lnTo>
                  <a:pt x="100911" y="395178"/>
                </a:lnTo>
                <a:lnTo>
                  <a:pt x="67040" y="368808"/>
                </a:lnTo>
                <a:lnTo>
                  <a:pt x="39091" y="336841"/>
                </a:lnTo>
                <a:lnTo>
                  <a:pt x="17988" y="300144"/>
                </a:lnTo>
                <a:lnTo>
                  <a:pt x="4650" y="259584"/>
                </a:lnTo>
                <a:lnTo>
                  <a:pt x="0" y="216026"/>
                </a:lnTo>
                <a:close/>
              </a:path>
            </a:pathLst>
          </a:custGeom>
          <a:ln w="25400">
            <a:solidFill>
              <a:srgbClr val="385D89"/>
            </a:solidFill>
          </a:ln>
        </p:spPr>
        <p:txBody>
          <a:bodyPr wrap="square" lIns="0" tIns="0" rIns="0" bIns="0" rtlCol="0"/>
          <a:lstStyle/>
          <a:p>
            <a:endParaRPr/>
          </a:p>
        </p:txBody>
      </p:sp>
      <p:sp>
        <p:nvSpPr>
          <p:cNvPr id="4" name="object 4"/>
          <p:cNvSpPr/>
          <p:nvPr/>
        </p:nvSpPr>
        <p:spPr>
          <a:xfrm>
            <a:off x="1115618" y="1724786"/>
            <a:ext cx="457834" cy="432434"/>
          </a:xfrm>
          <a:custGeom>
            <a:avLst/>
            <a:gdLst/>
            <a:ahLst/>
            <a:cxnLst/>
            <a:rect l="l" t="t" r="r" b="b"/>
            <a:pathLst>
              <a:path w="457834" h="432435">
                <a:moveTo>
                  <a:pt x="0" y="216026"/>
                </a:moveTo>
                <a:lnTo>
                  <a:pt x="4649" y="172505"/>
                </a:lnTo>
                <a:lnTo>
                  <a:pt x="17985" y="131962"/>
                </a:lnTo>
                <a:lnTo>
                  <a:pt x="39089" y="95268"/>
                </a:lnTo>
                <a:lnTo>
                  <a:pt x="67040" y="63293"/>
                </a:lnTo>
                <a:lnTo>
                  <a:pt x="100919" y="36908"/>
                </a:lnTo>
                <a:lnTo>
                  <a:pt x="139806" y="16984"/>
                </a:lnTo>
                <a:lnTo>
                  <a:pt x="182783" y="4391"/>
                </a:lnTo>
                <a:lnTo>
                  <a:pt x="228930" y="0"/>
                </a:lnTo>
                <a:lnTo>
                  <a:pt x="275044" y="4391"/>
                </a:lnTo>
                <a:lnTo>
                  <a:pt x="317998" y="16984"/>
                </a:lnTo>
                <a:lnTo>
                  <a:pt x="356872" y="36908"/>
                </a:lnTo>
                <a:lnTo>
                  <a:pt x="390744" y="63293"/>
                </a:lnTo>
                <a:lnTo>
                  <a:pt x="418692" y="95268"/>
                </a:lnTo>
                <a:lnTo>
                  <a:pt x="439795" y="131962"/>
                </a:lnTo>
                <a:lnTo>
                  <a:pt x="453133" y="172505"/>
                </a:lnTo>
                <a:lnTo>
                  <a:pt x="457784" y="216026"/>
                </a:lnTo>
                <a:lnTo>
                  <a:pt x="453133" y="259584"/>
                </a:lnTo>
                <a:lnTo>
                  <a:pt x="439795" y="300144"/>
                </a:lnTo>
                <a:lnTo>
                  <a:pt x="418692" y="336841"/>
                </a:lnTo>
                <a:lnTo>
                  <a:pt x="390744" y="368808"/>
                </a:lnTo>
                <a:lnTo>
                  <a:pt x="356872" y="395178"/>
                </a:lnTo>
                <a:lnTo>
                  <a:pt x="317998" y="415087"/>
                </a:lnTo>
                <a:lnTo>
                  <a:pt x="275044" y="427668"/>
                </a:lnTo>
                <a:lnTo>
                  <a:pt x="228930" y="432053"/>
                </a:lnTo>
                <a:lnTo>
                  <a:pt x="182783" y="427668"/>
                </a:lnTo>
                <a:lnTo>
                  <a:pt x="139806" y="415087"/>
                </a:lnTo>
                <a:lnTo>
                  <a:pt x="100919" y="395178"/>
                </a:lnTo>
                <a:lnTo>
                  <a:pt x="67040" y="368808"/>
                </a:lnTo>
                <a:lnTo>
                  <a:pt x="39089" y="336841"/>
                </a:lnTo>
                <a:lnTo>
                  <a:pt x="17985" y="300144"/>
                </a:lnTo>
                <a:lnTo>
                  <a:pt x="4649" y="259584"/>
                </a:lnTo>
                <a:lnTo>
                  <a:pt x="0" y="216026"/>
                </a:lnTo>
                <a:close/>
              </a:path>
            </a:pathLst>
          </a:custGeom>
          <a:ln w="25400">
            <a:solidFill>
              <a:srgbClr val="385D89"/>
            </a:solidFill>
          </a:ln>
        </p:spPr>
        <p:txBody>
          <a:bodyPr wrap="square" lIns="0" tIns="0" rIns="0" bIns="0" rtlCol="0"/>
          <a:lstStyle/>
          <a:p>
            <a:endParaRPr/>
          </a:p>
        </p:txBody>
      </p:sp>
      <p:sp>
        <p:nvSpPr>
          <p:cNvPr id="5" name="object 5"/>
          <p:cNvSpPr/>
          <p:nvPr/>
        </p:nvSpPr>
        <p:spPr>
          <a:xfrm>
            <a:off x="6981825" y="1815592"/>
            <a:ext cx="457834" cy="432434"/>
          </a:xfrm>
          <a:custGeom>
            <a:avLst/>
            <a:gdLst/>
            <a:ahLst/>
            <a:cxnLst/>
            <a:rect l="l" t="t" r="r" b="b"/>
            <a:pathLst>
              <a:path w="457834" h="432435">
                <a:moveTo>
                  <a:pt x="0" y="216027"/>
                </a:moveTo>
                <a:lnTo>
                  <a:pt x="4650" y="172469"/>
                </a:lnTo>
                <a:lnTo>
                  <a:pt x="17988" y="131909"/>
                </a:lnTo>
                <a:lnTo>
                  <a:pt x="39091" y="95212"/>
                </a:lnTo>
                <a:lnTo>
                  <a:pt x="67040" y="63246"/>
                </a:lnTo>
                <a:lnTo>
                  <a:pt x="100911" y="36875"/>
                </a:lnTo>
                <a:lnTo>
                  <a:pt x="139785" y="16966"/>
                </a:lnTo>
                <a:lnTo>
                  <a:pt x="182739" y="4385"/>
                </a:lnTo>
                <a:lnTo>
                  <a:pt x="228853" y="0"/>
                </a:lnTo>
                <a:lnTo>
                  <a:pt x="275010" y="4385"/>
                </a:lnTo>
                <a:lnTo>
                  <a:pt x="317996" y="16966"/>
                </a:lnTo>
                <a:lnTo>
                  <a:pt x="356892" y="36875"/>
                </a:lnTo>
                <a:lnTo>
                  <a:pt x="390778" y="63246"/>
                </a:lnTo>
                <a:lnTo>
                  <a:pt x="418736" y="95212"/>
                </a:lnTo>
                <a:lnTo>
                  <a:pt x="439844" y="131909"/>
                </a:lnTo>
                <a:lnTo>
                  <a:pt x="453184" y="172469"/>
                </a:lnTo>
                <a:lnTo>
                  <a:pt x="457834" y="216027"/>
                </a:lnTo>
                <a:lnTo>
                  <a:pt x="453184" y="259548"/>
                </a:lnTo>
                <a:lnTo>
                  <a:pt x="439844" y="300091"/>
                </a:lnTo>
                <a:lnTo>
                  <a:pt x="418736" y="336785"/>
                </a:lnTo>
                <a:lnTo>
                  <a:pt x="390779" y="368760"/>
                </a:lnTo>
                <a:lnTo>
                  <a:pt x="356892" y="395145"/>
                </a:lnTo>
                <a:lnTo>
                  <a:pt x="317996" y="415069"/>
                </a:lnTo>
                <a:lnTo>
                  <a:pt x="275010" y="427662"/>
                </a:lnTo>
                <a:lnTo>
                  <a:pt x="228853" y="432054"/>
                </a:lnTo>
                <a:lnTo>
                  <a:pt x="182739" y="427662"/>
                </a:lnTo>
                <a:lnTo>
                  <a:pt x="139785" y="415069"/>
                </a:lnTo>
                <a:lnTo>
                  <a:pt x="100911" y="395145"/>
                </a:lnTo>
                <a:lnTo>
                  <a:pt x="67040" y="368760"/>
                </a:lnTo>
                <a:lnTo>
                  <a:pt x="39091" y="336785"/>
                </a:lnTo>
                <a:lnTo>
                  <a:pt x="17988" y="300091"/>
                </a:lnTo>
                <a:lnTo>
                  <a:pt x="4650" y="259548"/>
                </a:lnTo>
                <a:lnTo>
                  <a:pt x="0" y="216027"/>
                </a:lnTo>
                <a:close/>
              </a:path>
            </a:pathLst>
          </a:custGeom>
          <a:ln w="25399">
            <a:solidFill>
              <a:srgbClr val="385D89"/>
            </a:solidFill>
          </a:ln>
        </p:spPr>
        <p:txBody>
          <a:bodyPr wrap="square" lIns="0" tIns="0" rIns="0" bIns="0" rtlCol="0"/>
          <a:lstStyle/>
          <a:p>
            <a:endParaRPr/>
          </a:p>
        </p:txBody>
      </p:sp>
      <p:sp>
        <p:nvSpPr>
          <p:cNvPr id="6" name="object 6"/>
          <p:cNvSpPr/>
          <p:nvPr/>
        </p:nvSpPr>
        <p:spPr>
          <a:xfrm>
            <a:off x="2627757" y="3933063"/>
            <a:ext cx="457834" cy="432434"/>
          </a:xfrm>
          <a:custGeom>
            <a:avLst/>
            <a:gdLst/>
            <a:ahLst/>
            <a:cxnLst/>
            <a:rect l="l" t="t" r="r" b="b"/>
            <a:pathLst>
              <a:path w="457835" h="432435">
                <a:moveTo>
                  <a:pt x="0" y="216026"/>
                </a:moveTo>
                <a:lnTo>
                  <a:pt x="4650" y="172469"/>
                </a:lnTo>
                <a:lnTo>
                  <a:pt x="17988" y="131909"/>
                </a:lnTo>
                <a:lnTo>
                  <a:pt x="39091" y="95212"/>
                </a:lnTo>
                <a:lnTo>
                  <a:pt x="67040" y="63246"/>
                </a:lnTo>
                <a:lnTo>
                  <a:pt x="100911" y="36875"/>
                </a:lnTo>
                <a:lnTo>
                  <a:pt x="139785" y="16966"/>
                </a:lnTo>
                <a:lnTo>
                  <a:pt x="182739" y="4385"/>
                </a:lnTo>
                <a:lnTo>
                  <a:pt x="228854" y="0"/>
                </a:lnTo>
                <a:lnTo>
                  <a:pt x="275004" y="4385"/>
                </a:lnTo>
                <a:lnTo>
                  <a:pt x="317976" y="16966"/>
                </a:lnTo>
                <a:lnTo>
                  <a:pt x="356852" y="36875"/>
                </a:lnTo>
                <a:lnTo>
                  <a:pt x="390715" y="63246"/>
                </a:lnTo>
                <a:lnTo>
                  <a:pt x="418649" y="95212"/>
                </a:lnTo>
                <a:lnTo>
                  <a:pt x="439737" y="131909"/>
                </a:lnTo>
                <a:lnTo>
                  <a:pt x="453062" y="172469"/>
                </a:lnTo>
                <a:lnTo>
                  <a:pt x="457707" y="216026"/>
                </a:lnTo>
                <a:lnTo>
                  <a:pt x="453062" y="259548"/>
                </a:lnTo>
                <a:lnTo>
                  <a:pt x="439737" y="300091"/>
                </a:lnTo>
                <a:lnTo>
                  <a:pt x="418649" y="336785"/>
                </a:lnTo>
                <a:lnTo>
                  <a:pt x="390715" y="368760"/>
                </a:lnTo>
                <a:lnTo>
                  <a:pt x="356852" y="395145"/>
                </a:lnTo>
                <a:lnTo>
                  <a:pt x="317976" y="415069"/>
                </a:lnTo>
                <a:lnTo>
                  <a:pt x="275004" y="427662"/>
                </a:lnTo>
                <a:lnTo>
                  <a:pt x="228854" y="432054"/>
                </a:lnTo>
                <a:lnTo>
                  <a:pt x="182739" y="427662"/>
                </a:lnTo>
                <a:lnTo>
                  <a:pt x="139785" y="415069"/>
                </a:lnTo>
                <a:lnTo>
                  <a:pt x="100911" y="395145"/>
                </a:lnTo>
                <a:lnTo>
                  <a:pt x="67040" y="368760"/>
                </a:lnTo>
                <a:lnTo>
                  <a:pt x="39091" y="336785"/>
                </a:lnTo>
                <a:lnTo>
                  <a:pt x="17988" y="300091"/>
                </a:lnTo>
                <a:lnTo>
                  <a:pt x="4650" y="259548"/>
                </a:lnTo>
                <a:lnTo>
                  <a:pt x="0" y="216026"/>
                </a:lnTo>
                <a:close/>
              </a:path>
            </a:pathLst>
          </a:custGeom>
          <a:ln w="25400">
            <a:solidFill>
              <a:srgbClr val="385D89"/>
            </a:solidFill>
          </a:ln>
        </p:spPr>
        <p:txBody>
          <a:bodyPr wrap="square" lIns="0" tIns="0" rIns="0" bIns="0" rtlCol="0"/>
          <a:lstStyle/>
          <a:p>
            <a:endParaRPr/>
          </a:p>
        </p:txBody>
      </p:sp>
      <p:sp>
        <p:nvSpPr>
          <p:cNvPr id="7" name="object 7"/>
          <p:cNvSpPr/>
          <p:nvPr/>
        </p:nvSpPr>
        <p:spPr>
          <a:xfrm>
            <a:off x="6012179" y="3933063"/>
            <a:ext cx="457834" cy="432434"/>
          </a:xfrm>
          <a:custGeom>
            <a:avLst/>
            <a:gdLst/>
            <a:ahLst/>
            <a:cxnLst/>
            <a:rect l="l" t="t" r="r" b="b"/>
            <a:pathLst>
              <a:path w="457835" h="432435">
                <a:moveTo>
                  <a:pt x="0" y="216026"/>
                </a:moveTo>
                <a:lnTo>
                  <a:pt x="4650" y="172469"/>
                </a:lnTo>
                <a:lnTo>
                  <a:pt x="17988" y="131909"/>
                </a:lnTo>
                <a:lnTo>
                  <a:pt x="39091" y="95212"/>
                </a:lnTo>
                <a:lnTo>
                  <a:pt x="67040" y="63246"/>
                </a:lnTo>
                <a:lnTo>
                  <a:pt x="100911" y="36875"/>
                </a:lnTo>
                <a:lnTo>
                  <a:pt x="139785" y="16966"/>
                </a:lnTo>
                <a:lnTo>
                  <a:pt x="182739" y="4385"/>
                </a:lnTo>
                <a:lnTo>
                  <a:pt x="228854" y="0"/>
                </a:lnTo>
                <a:lnTo>
                  <a:pt x="274968" y="4385"/>
                </a:lnTo>
                <a:lnTo>
                  <a:pt x="317922" y="16966"/>
                </a:lnTo>
                <a:lnTo>
                  <a:pt x="356796" y="36875"/>
                </a:lnTo>
                <a:lnTo>
                  <a:pt x="390667" y="63246"/>
                </a:lnTo>
                <a:lnTo>
                  <a:pt x="418616" y="95212"/>
                </a:lnTo>
                <a:lnTo>
                  <a:pt x="439719" y="131909"/>
                </a:lnTo>
                <a:lnTo>
                  <a:pt x="453057" y="172469"/>
                </a:lnTo>
                <a:lnTo>
                  <a:pt x="457708" y="216026"/>
                </a:lnTo>
                <a:lnTo>
                  <a:pt x="453057" y="259548"/>
                </a:lnTo>
                <a:lnTo>
                  <a:pt x="439719" y="300091"/>
                </a:lnTo>
                <a:lnTo>
                  <a:pt x="418616" y="336785"/>
                </a:lnTo>
                <a:lnTo>
                  <a:pt x="390667" y="368760"/>
                </a:lnTo>
                <a:lnTo>
                  <a:pt x="356796" y="395145"/>
                </a:lnTo>
                <a:lnTo>
                  <a:pt x="317922" y="415069"/>
                </a:lnTo>
                <a:lnTo>
                  <a:pt x="274968" y="427662"/>
                </a:lnTo>
                <a:lnTo>
                  <a:pt x="228854" y="432054"/>
                </a:lnTo>
                <a:lnTo>
                  <a:pt x="182739" y="427662"/>
                </a:lnTo>
                <a:lnTo>
                  <a:pt x="139785" y="415069"/>
                </a:lnTo>
                <a:lnTo>
                  <a:pt x="100911" y="395145"/>
                </a:lnTo>
                <a:lnTo>
                  <a:pt x="67040" y="368760"/>
                </a:lnTo>
                <a:lnTo>
                  <a:pt x="39091" y="336785"/>
                </a:lnTo>
                <a:lnTo>
                  <a:pt x="17988" y="300091"/>
                </a:lnTo>
                <a:lnTo>
                  <a:pt x="4650" y="259548"/>
                </a:lnTo>
                <a:lnTo>
                  <a:pt x="0" y="216026"/>
                </a:lnTo>
                <a:close/>
              </a:path>
            </a:pathLst>
          </a:custGeom>
          <a:ln w="25400">
            <a:solidFill>
              <a:srgbClr val="385D89"/>
            </a:solidFill>
          </a:ln>
        </p:spPr>
        <p:txBody>
          <a:bodyPr wrap="square" lIns="0" tIns="0" rIns="0" bIns="0" rtlCol="0"/>
          <a:lstStyle/>
          <a:p>
            <a:endParaRPr/>
          </a:p>
        </p:txBody>
      </p:sp>
      <p:sp>
        <p:nvSpPr>
          <p:cNvPr id="8" name="object 8"/>
          <p:cNvSpPr txBox="1"/>
          <p:nvPr/>
        </p:nvSpPr>
        <p:spPr>
          <a:xfrm>
            <a:off x="6956297" y="6098844"/>
            <a:ext cx="1851660"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0000"/>
                </a:solidFill>
                <a:latin typeface="Times New Roman"/>
                <a:cs typeface="Times New Roman"/>
              </a:rPr>
              <a:t>Almost </a:t>
            </a:r>
            <a:r>
              <a:rPr sz="1800" b="1" dirty="0">
                <a:solidFill>
                  <a:srgbClr val="FF0000"/>
                </a:solidFill>
                <a:latin typeface="Times New Roman"/>
                <a:cs typeface="Times New Roman"/>
              </a:rPr>
              <a:t>all</a:t>
            </a:r>
            <a:r>
              <a:rPr sz="1800" b="1" spc="-40" dirty="0">
                <a:solidFill>
                  <a:srgbClr val="FF0000"/>
                </a:solidFill>
                <a:latin typeface="Times New Roman"/>
                <a:cs typeface="Times New Roman"/>
              </a:rPr>
              <a:t> </a:t>
            </a:r>
            <a:r>
              <a:rPr sz="1800" b="1" spc="-5" dirty="0">
                <a:solidFill>
                  <a:srgbClr val="FF0000"/>
                </a:solidFill>
                <a:latin typeface="Times New Roman"/>
                <a:cs typeface="Times New Roman"/>
              </a:rPr>
              <a:t>R</a:t>
            </a:r>
            <a:r>
              <a:rPr sz="1800" b="1" spc="-7" baseline="25462" dirty="0">
                <a:solidFill>
                  <a:srgbClr val="FF0000"/>
                </a:solidFill>
                <a:latin typeface="Times New Roman"/>
                <a:cs typeface="Times New Roman"/>
              </a:rPr>
              <a:t>2</a:t>
            </a:r>
            <a:r>
              <a:rPr sz="1800" b="1" spc="-5" dirty="0">
                <a:solidFill>
                  <a:srgbClr val="FF0000"/>
                </a:solidFill>
                <a:latin typeface="Times New Roman"/>
                <a:cs typeface="Times New Roman"/>
              </a:rPr>
              <a:t>&gt;0.95</a:t>
            </a:r>
            <a:endParaRPr sz="1800">
              <a:latin typeface="Times New Roman"/>
              <a:cs typeface="Times New Roman"/>
            </a:endParaRPr>
          </a:p>
        </p:txBody>
      </p:sp>
      <p:sp>
        <p:nvSpPr>
          <p:cNvPr id="9" name="object 9"/>
          <p:cNvSpPr/>
          <p:nvPr/>
        </p:nvSpPr>
        <p:spPr>
          <a:xfrm>
            <a:off x="958596" y="1770888"/>
            <a:ext cx="0" cy="1358265"/>
          </a:xfrm>
          <a:custGeom>
            <a:avLst/>
            <a:gdLst/>
            <a:ahLst/>
            <a:cxnLst/>
            <a:rect l="l" t="t" r="r" b="b"/>
            <a:pathLst>
              <a:path h="1358264">
                <a:moveTo>
                  <a:pt x="0" y="1357884"/>
                </a:moveTo>
                <a:lnTo>
                  <a:pt x="0" y="0"/>
                </a:lnTo>
              </a:path>
            </a:pathLst>
          </a:custGeom>
          <a:ln w="9144">
            <a:solidFill>
              <a:srgbClr val="858585"/>
            </a:solidFill>
          </a:ln>
        </p:spPr>
        <p:txBody>
          <a:bodyPr wrap="square" lIns="0" tIns="0" rIns="0" bIns="0" rtlCol="0"/>
          <a:lstStyle/>
          <a:p>
            <a:endParaRPr/>
          </a:p>
        </p:txBody>
      </p:sp>
      <p:sp>
        <p:nvSpPr>
          <p:cNvPr id="10" name="object 10"/>
          <p:cNvSpPr/>
          <p:nvPr/>
        </p:nvSpPr>
        <p:spPr>
          <a:xfrm>
            <a:off x="920496" y="3128772"/>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11" name="object 11"/>
          <p:cNvSpPr/>
          <p:nvPr/>
        </p:nvSpPr>
        <p:spPr>
          <a:xfrm>
            <a:off x="920496" y="2959607"/>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12" name="object 12"/>
          <p:cNvSpPr/>
          <p:nvPr/>
        </p:nvSpPr>
        <p:spPr>
          <a:xfrm>
            <a:off x="920496" y="2788920"/>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13" name="object 13"/>
          <p:cNvSpPr/>
          <p:nvPr/>
        </p:nvSpPr>
        <p:spPr>
          <a:xfrm>
            <a:off x="920496" y="2619755"/>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14" name="object 14"/>
          <p:cNvSpPr/>
          <p:nvPr/>
        </p:nvSpPr>
        <p:spPr>
          <a:xfrm>
            <a:off x="920496" y="2450592"/>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15" name="object 15"/>
          <p:cNvSpPr/>
          <p:nvPr/>
        </p:nvSpPr>
        <p:spPr>
          <a:xfrm>
            <a:off x="920496" y="2279904"/>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16" name="object 16"/>
          <p:cNvSpPr/>
          <p:nvPr/>
        </p:nvSpPr>
        <p:spPr>
          <a:xfrm>
            <a:off x="920496" y="2110739"/>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17" name="object 17"/>
          <p:cNvSpPr/>
          <p:nvPr/>
        </p:nvSpPr>
        <p:spPr>
          <a:xfrm>
            <a:off x="920496" y="1940051"/>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18" name="object 18"/>
          <p:cNvSpPr/>
          <p:nvPr/>
        </p:nvSpPr>
        <p:spPr>
          <a:xfrm>
            <a:off x="920496" y="1770888"/>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19" name="object 19"/>
          <p:cNvSpPr/>
          <p:nvPr/>
        </p:nvSpPr>
        <p:spPr>
          <a:xfrm>
            <a:off x="958596" y="3128772"/>
            <a:ext cx="2047239" cy="0"/>
          </a:xfrm>
          <a:custGeom>
            <a:avLst/>
            <a:gdLst/>
            <a:ahLst/>
            <a:cxnLst/>
            <a:rect l="l" t="t" r="r" b="b"/>
            <a:pathLst>
              <a:path w="2047239">
                <a:moveTo>
                  <a:pt x="0" y="0"/>
                </a:moveTo>
                <a:lnTo>
                  <a:pt x="2046731" y="0"/>
                </a:lnTo>
              </a:path>
            </a:pathLst>
          </a:custGeom>
          <a:ln w="9144">
            <a:solidFill>
              <a:srgbClr val="858585"/>
            </a:solidFill>
          </a:ln>
        </p:spPr>
        <p:txBody>
          <a:bodyPr wrap="square" lIns="0" tIns="0" rIns="0" bIns="0" rtlCol="0"/>
          <a:lstStyle/>
          <a:p>
            <a:endParaRPr/>
          </a:p>
        </p:txBody>
      </p:sp>
      <p:sp>
        <p:nvSpPr>
          <p:cNvPr id="20" name="object 20"/>
          <p:cNvSpPr/>
          <p:nvPr/>
        </p:nvSpPr>
        <p:spPr>
          <a:xfrm>
            <a:off x="958596" y="3128772"/>
            <a:ext cx="0" cy="36830"/>
          </a:xfrm>
          <a:custGeom>
            <a:avLst/>
            <a:gdLst/>
            <a:ahLst/>
            <a:cxnLst/>
            <a:rect l="l" t="t" r="r" b="b"/>
            <a:pathLst>
              <a:path h="36830">
                <a:moveTo>
                  <a:pt x="0" y="0"/>
                </a:moveTo>
                <a:lnTo>
                  <a:pt x="0" y="36575"/>
                </a:lnTo>
              </a:path>
            </a:pathLst>
          </a:custGeom>
          <a:ln w="9144">
            <a:solidFill>
              <a:srgbClr val="858585"/>
            </a:solidFill>
          </a:ln>
        </p:spPr>
        <p:txBody>
          <a:bodyPr wrap="square" lIns="0" tIns="0" rIns="0" bIns="0" rtlCol="0"/>
          <a:lstStyle/>
          <a:p>
            <a:endParaRPr/>
          </a:p>
        </p:txBody>
      </p:sp>
      <p:sp>
        <p:nvSpPr>
          <p:cNvPr id="21" name="object 21"/>
          <p:cNvSpPr/>
          <p:nvPr/>
        </p:nvSpPr>
        <p:spPr>
          <a:xfrm>
            <a:off x="1981200" y="3128772"/>
            <a:ext cx="0" cy="36830"/>
          </a:xfrm>
          <a:custGeom>
            <a:avLst/>
            <a:gdLst/>
            <a:ahLst/>
            <a:cxnLst/>
            <a:rect l="l" t="t" r="r" b="b"/>
            <a:pathLst>
              <a:path h="36830">
                <a:moveTo>
                  <a:pt x="0" y="0"/>
                </a:moveTo>
                <a:lnTo>
                  <a:pt x="0" y="36575"/>
                </a:lnTo>
              </a:path>
            </a:pathLst>
          </a:custGeom>
          <a:ln w="9144">
            <a:solidFill>
              <a:srgbClr val="858585"/>
            </a:solidFill>
          </a:ln>
        </p:spPr>
        <p:txBody>
          <a:bodyPr wrap="square" lIns="0" tIns="0" rIns="0" bIns="0" rtlCol="0"/>
          <a:lstStyle/>
          <a:p>
            <a:endParaRPr/>
          </a:p>
        </p:txBody>
      </p:sp>
      <p:sp>
        <p:nvSpPr>
          <p:cNvPr id="22" name="object 22"/>
          <p:cNvSpPr/>
          <p:nvPr/>
        </p:nvSpPr>
        <p:spPr>
          <a:xfrm>
            <a:off x="3005327" y="3128772"/>
            <a:ext cx="0" cy="36830"/>
          </a:xfrm>
          <a:custGeom>
            <a:avLst/>
            <a:gdLst/>
            <a:ahLst/>
            <a:cxnLst/>
            <a:rect l="l" t="t" r="r" b="b"/>
            <a:pathLst>
              <a:path h="36830">
                <a:moveTo>
                  <a:pt x="0" y="0"/>
                </a:moveTo>
                <a:lnTo>
                  <a:pt x="0" y="36575"/>
                </a:lnTo>
              </a:path>
            </a:pathLst>
          </a:custGeom>
          <a:ln w="9144">
            <a:solidFill>
              <a:srgbClr val="858585"/>
            </a:solidFill>
          </a:ln>
        </p:spPr>
        <p:txBody>
          <a:bodyPr wrap="square" lIns="0" tIns="0" rIns="0" bIns="0" rtlCol="0"/>
          <a:lstStyle/>
          <a:p>
            <a:endParaRPr/>
          </a:p>
        </p:txBody>
      </p:sp>
      <p:sp>
        <p:nvSpPr>
          <p:cNvPr id="23" name="object 23"/>
          <p:cNvSpPr/>
          <p:nvPr/>
        </p:nvSpPr>
        <p:spPr>
          <a:xfrm>
            <a:off x="1104201" y="1949576"/>
            <a:ext cx="1708340" cy="1106424"/>
          </a:xfrm>
          <a:prstGeom prst="rect">
            <a:avLst/>
          </a:prstGeom>
          <a:blipFill>
            <a:blip r:embed="rId2" cstate="print"/>
            <a:stretch>
              <a:fillRect/>
            </a:stretch>
          </a:blipFill>
        </p:spPr>
        <p:txBody>
          <a:bodyPr wrap="square" lIns="0" tIns="0" rIns="0" bIns="0" rtlCol="0"/>
          <a:lstStyle/>
          <a:p>
            <a:endParaRPr/>
          </a:p>
        </p:txBody>
      </p:sp>
      <p:sp>
        <p:nvSpPr>
          <p:cNvPr id="24" name="object 24"/>
          <p:cNvSpPr txBox="1"/>
          <p:nvPr/>
        </p:nvSpPr>
        <p:spPr>
          <a:xfrm>
            <a:off x="972718" y="1879473"/>
            <a:ext cx="1094740" cy="323850"/>
          </a:xfrm>
          <a:prstGeom prst="rect">
            <a:avLst/>
          </a:prstGeom>
        </p:spPr>
        <p:txBody>
          <a:bodyPr vert="horz" wrap="square" lIns="0" tIns="22225" rIns="0" bIns="0" rtlCol="0">
            <a:spAutoFit/>
          </a:bodyPr>
          <a:lstStyle/>
          <a:p>
            <a:pPr marL="242570" marR="5080" indent="-230504">
              <a:lnSpc>
                <a:spcPts val="1150"/>
              </a:lnSpc>
              <a:spcBef>
                <a:spcPts val="175"/>
              </a:spcBef>
            </a:pPr>
            <a:r>
              <a:rPr sz="1000" spc="-5" dirty="0">
                <a:latin typeface="Times New Roman"/>
                <a:cs typeface="Times New Roman"/>
              </a:rPr>
              <a:t>y = 1.4523x - 0.0228  R²=</a:t>
            </a:r>
            <a:r>
              <a:rPr sz="1000" spc="-10" dirty="0">
                <a:latin typeface="Times New Roman"/>
                <a:cs typeface="Times New Roman"/>
              </a:rPr>
              <a:t> </a:t>
            </a:r>
            <a:r>
              <a:rPr sz="1000" spc="-5" dirty="0">
                <a:latin typeface="Times New Roman"/>
                <a:cs typeface="Times New Roman"/>
              </a:rPr>
              <a:t>0.9693</a:t>
            </a:r>
            <a:endParaRPr sz="1000">
              <a:latin typeface="Times New Roman"/>
              <a:cs typeface="Times New Roman"/>
            </a:endParaRPr>
          </a:p>
        </p:txBody>
      </p:sp>
      <p:sp>
        <p:nvSpPr>
          <p:cNvPr id="25" name="object 25"/>
          <p:cNvSpPr txBox="1"/>
          <p:nvPr/>
        </p:nvSpPr>
        <p:spPr>
          <a:xfrm>
            <a:off x="678586" y="1653564"/>
            <a:ext cx="184785" cy="1553845"/>
          </a:xfrm>
          <a:prstGeom prst="rect">
            <a:avLst/>
          </a:prstGeom>
        </p:spPr>
        <p:txBody>
          <a:bodyPr vert="horz" wrap="square" lIns="0" tIns="29845" rIns="0" bIns="0" rtlCol="0">
            <a:spAutoFit/>
          </a:bodyPr>
          <a:lstStyle/>
          <a:p>
            <a:pPr algn="ctr">
              <a:lnSpc>
                <a:spcPct val="100000"/>
              </a:lnSpc>
              <a:spcBef>
                <a:spcPts val="235"/>
              </a:spcBef>
            </a:pPr>
            <a:r>
              <a:rPr sz="1000" spc="-5" dirty="0">
                <a:latin typeface="Times New Roman"/>
                <a:cs typeface="Times New Roman"/>
              </a:rPr>
              <a:t>1.6</a:t>
            </a:r>
            <a:endParaRPr sz="1000">
              <a:latin typeface="Times New Roman"/>
              <a:cs typeface="Times New Roman"/>
            </a:endParaRPr>
          </a:p>
          <a:p>
            <a:pPr algn="ctr">
              <a:lnSpc>
                <a:spcPct val="100000"/>
              </a:lnSpc>
              <a:spcBef>
                <a:spcPts val="140"/>
              </a:spcBef>
            </a:pPr>
            <a:r>
              <a:rPr sz="1000" spc="-5" dirty="0">
                <a:latin typeface="Times New Roman"/>
                <a:cs typeface="Times New Roman"/>
              </a:rPr>
              <a:t>1.4</a:t>
            </a:r>
            <a:endParaRPr sz="1000">
              <a:latin typeface="Times New Roman"/>
              <a:cs typeface="Times New Roman"/>
            </a:endParaRPr>
          </a:p>
          <a:p>
            <a:pPr algn="ctr">
              <a:lnSpc>
                <a:spcPct val="100000"/>
              </a:lnSpc>
              <a:spcBef>
                <a:spcPts val="135"/>
              </a:spcBef>
            </a:pPr>
            <a:r>
              <a:rPr sz="1000" spc="-5" dirty="0">
                <a:latin typeface="Times New Roman"/>
                <a:cs typeface="Times New Roman"/>
              </a:rPr>
              <a:t>1.2</a:t>
            </a:r>
            <a:endParaRPr sz="1000">
              <a:latin typeface="Times New Roman"/>
              <a:cs typeface="Times New Roman"/>
            </a:endParaRPr>
          </a:p>
          <a:p>
            <a:pPr marL="94615" algn="ctr">
              <a:lnSpc>
                <a:spcPct val="100000"/>
              </a:lnSpc>
              <a:spcBef>
                <a:spcPts val="140"/>
              </a:spcBef>
            </a:pPr>
            <a:r>
              <a:rPr sz="1000" spc="-5" dirty="0">
                <a:latin typeface="Times New Roman"/>
                <a:cs typeface="Times New Roman"/>
              </a:rPr>
              <a:t>1</a:t>
            </a:r>
            <a:endParaRPr sz="1000">
              <a:latin typeface="Times New Roman"/>
              <a:cs typeface="Times New Roman"/>
            </a:endParaRPr>
          </a:p>
          <a:p>
            <a:pPr algn="ctr">
              <a:lnSpc>
                <a:spcPct val="100000"/>
              </a:lnSpc>
              <a:spcBef>
                <a:spcPts val="135"/>
              </a:spcBef>
            </a:pPr>
            <a:r>
              <a:rPr sz="1000" spc="-5" dirty="0">
                <a:latin typeface="Times New Roman"/>
                <a:cs typeface="Times New Roman"/>
              </a:rPr>
              <a:t>0.8</a:t>
            </a:r>
            <a:endParaRPr sz="1000">
              <a:latin typeface="Times New Roman"/>
              <a:cs typeface="Times New Roman"/>
            </a:endParaRPr>
          </a:p>
          <a:p>
            <a:pPr algn="ctr">
              <a:lnSpc>
                <a:spcPct val="100000"/>
              </a:lnSpc>
              <a:spcBef>
                <a:spcPts val="140"/>
              </a:spcBef>
            </a:pPr>
            <a:r>
              <a:rPr sz="1000" spc="-5" dirty="0">
                <a:latin typeface="Times New Roman"/>
                <a:cs typeface="Times New Roman"/>
              </a:rPr>
              <a:t>0.6</a:t>
            </a:r>
            <a:endParaRPr sz="1000">
              <a:latin typeface="Times New Roman"/>
              <a:cs typeface="Times New Roman"/>
            </a:endParaRPr>
          </a:p>
          <a:p>
            <a:pPr algn="ctr">
              <a:lnSpc>
                <a:spcPct val="100000"/>
              </a:lnSpc>
              <a:spcBef>
                <a:spcPts val="135"/>
              </a:spcBef>
            </a:pPr>
            <a:r>
              <a:rPr sz="1000" spc="-5" dirty="0">
                <a:latin typeface="Times New Roman"/>
                <a:cs typeface="Times New Roman"/>
              </a:rPr>
              <a:t>0.4</a:t>
            </a:r>
            <a:endParaRPr sz="1000">
              <a:latin typeface="Times New Roman"/>
              <a:cs typeface="Times New Roman"/>
            </a:endParaRPr>
          </a:p>
          <a:p>
            <a:pPr algn="ctr">
              <a:lnSpc>
                <a:spcPct val="100000"/>
              </a:lnSpc>
              <a:spcBef>
                <a:spcPts val="135"/>
              </a:spcBef>
            </a:pPr>
            <a:r>
              <a:rPr sz="1000" spc="-5" dirty="0">
                <a:latin typeface="Times New Roman"/>
                <a:cs typeface="Times New Roman"/>
              </a:rPr>
              <a:t>0.2</a:t>
            </a:r>
            <a:endParaRPr sz="1000">
              <a:latin typeface="Times New Roman"/>
              <a:cs typeface="Times New Roman"/>
            </a:endParaRPr>
          </a:p>
          <a:p>
            <a:pPr marL="94615" algn="ctr">
              <a:lnSpc>
                <a:spcPct val="100000"/>
              </a:lnSpc>
              <a:spcBef>
                <a:spcPts val="140"/>
              </a:spcBef>
            </a:pPr>
            <a:r>
              <a:rPr sz="1000" spc="-5" dirty="0">
                <a:latin typeface="Times New Roman"/>
                <a:cs typeface="Times New Roman"/>
              </a:rPr>
              <a:t>0</a:t>
            </a:r>
            <a:endParaRPr sz="1000">
              <a:latin typeface="Times New Roman"/>
              <a:cs typeface="Times New Roman"/>
            </a:endParaRPr>
          </a:p>
        </p:txBody>
      </p:sp>
      <p:sp>
        <p:nvSpPr>
          <p:cNvPr id="26" name="object 26"/>
          <p:cNvSpPr txBox="1"/>
          <p:nvPr/>
        </p:nvSpPr>
        <p:spPr>
          <a:xfrm>
            <a:off x="913587" y="3173729"/>
            <a:ext cx="88900" cy="177800"/>
          </a:xfrm>
          <a:prstGeom prst="rect">
            <a:avLst/>
          </a:prstGeom>
        </p:spPr>
        <p:txBody>
          <a:bodyPr vert="horz" wrap="square" lIns="0" tIns="12065" rIns="0" bIns="0" rtlCol="0">
            <a:spAutoFit/>
          </a:bodyPr>
          <a:lstStyle/>
          <a:p>
            <a:pPr marL="12700">
              <a:lnSpc>
                <a:spcPct val="100000"/>
              </a:lnSpc>
              <a:spcBef>
                <a:spcPts val="95"/>
              </a:spcBef>
            </a:pPr>
            <a:r>
              <a:rPr sz="1000" spc="-60" dirty="0">
                <a:latin typeface="Arial Unicode MS"/>
                <a:cs typeface="Arial Unicode MS"/>
              </a:rPr>
              <a:t>0</a:t>
            </a:r>
            <a:endParaRPr sz="1000">
              <a:latin typeface="Arial Unicode MS"/>
              <a:cs typeface="Arial Unicode MS"/>
            </a:endParaRPr>
          </a:p>
        </p:txBody>
      </p:sp>
      <p:sp>
        <p:nvSpPr>
          <p:cNvPr id="27" name="object 27"/>
          <p:cNvSpPr txBox="1"/>
          <p:nvPr/>
        </p:nvSpPr>
        <p:spPr>
          <a:xfrm>
            <a:off x="414110" y="1979883"/>
            <a:ext cx="320040" cy="943610"/>
          </a:xfrm>
          <a:prstGeom prst="rect">
            <a:avLst/>
          </a:prstGeom>
        </p:spPr>
        <p:txBody>
          <a:bodyPr vert="vert270" wrap="square" lIns="0" tIns="0" rIns="0" bIns="0" rtlCol="0">
            <a:spAutoFit/>
          </a:bodyPr>
          <a:lstStyle/>
          <a:p>
            <a:pPr algn="ctr">
              <a:lnSpc>
                <a:spcPts val="1165"/>
              </a:lnSpc>
            </a:pPr>
            <a:r>
              <a:rPr sz="1000" b="1" spc="-5" dirty="0">
                <a:latin typeface="Times New Roman"/>
                <a:cs typeface="Times New Roman"/>
              </a:rPr>
              <a:t>FY-3C/TOU</a:t>
            </a:r>
            <a:endParaRPr sz="1000">
              <a:latin typeface="Times New Roman"/>
              <a:cs typeface="Times New Roman"/>
            </a:endParaRPr>
          </a:p>
          <a:p>
            <a:pPr algn="ctr">
              <a:lnSpc>
                <a:spcPts val="1235"/>
              </a:lnSpc>
            </a:pPr>
            <a:r>
              <a:rPr sz="1050" b="1" spc="-5" dirty="0">
                <a:latin typeface="Times New Roman"/>
                <a:cs typeface="Times New Roman"/>
              </a:rPr>
              <a:t>(μW/cm</a:t>
            </a:r>
            <a:r>
              <a:rPr sz="1050" b="1" spc="-7" baseline="23809" dirty="0">
                <a:latin typeface="Times New Roman"/>
                <a:cs typeface="Times New Roman"/>
              </a:rPr>
              <a:t>2</a:t>
            </a:r>
            <a:r>
              <a:rPr sz="1050" b="1" spc="-5" dirty="0">
                <a:latin typeface="Times New Roman"/>
                <a:cs typeface="Times New Roman"/>
              </a:rPr>
              <a:t>/nm/sr)</a:t>
            </a:r>
            <a:endParaRPr sz="1050">
              <a:latin typeface="Times New Roman"/>
              <a:cs typeface="Times New Roman"/>
            </a:endParaRPr>
          </a:p>
        </p:txBody>
      </p:sp>
      <p:sp>
        <p:nvSpPr>
          <p:cNvPr id="28" name="object 28"/>
          <p:cNvSpPr txBox="1"/>
          <p:nvPr/>
        </p:nvSpPr>
        <p:spPr>
          <a:xfrm>
            <a:off x="983996" y="3153989"/>
            <a:ext cx="2065020" cy="379095"/>
          </a:xfrm>
          <a:prstGeom prst="rect">
            <a:avLst/>
          </a:prstGeom>
        </p:spPr>
        <p:txBody>
          <a:bodyPr vert="horz" wrap="square" lIns="0" tIns="31750" rIns="0" bIns="0" rtlCol="0">
            <a:spAutoFit/>
          </a:bodyPr>
          <a:lstStyle/>
          <a:p>
            <a:pPr marL="901700">
              <a:lnSpc>
                <a:spcPct val="100000"/>
              </a:lnSpc>
              <a:spcBef>
                <a:spcPts val="250"/>
              </a:spcBef>
              <a:tabLst>
                <a:tab pos="1988820" algn="l"/>
              </a:tabLst>
            </a:pPr>
            <a:r>
              <a:rPr sz="1000" spc="-60" dirty="0">
                <a:latin typeface="Arial Unicode MS"/>
                <a:cs typeface="Arial Unicode MS"/>
              </a:rPr>
              <a:t>0</a:t>
            </a:r>
            <a:r>
              <a:rPr sz="1000" spc="204" dirty="0">
                <a:latin typeface="Arial Unicode MS"/>
                <a:cs typeface="Arial Unicode MS"/>
              </a:rPr>
              <a:t>.</a:t>
            </a:r>
            <a:r>
              <a:rPr sz="1000" spc="-60" dirty="0">
                <a:latin typeface="Arial Unicode MS"/>
                <a:cs typeface="Arial Unicode MS"/>
              </a:rPr>
              <a:t>5</a:t>
            </a:r>
            <a:r>
              <a:rPr sz="1000" dirty="0">
                <a:latin typeface="Arial Unicode MS"/>
                <a:cs typeface="Arial Unicode MS"/>
              </a:rPr>
              <a:t>	</a:t>
            </a:r>
            <a:r>
              <a:rPr sz="1000" spc="-60" dirty="0">
                <a:latin typeface="Arial Unicode MS"/>
                <a:cs typeface="Arial Unicode MS"/>
              </a:rPr>
              <a:t>1</a:t>
            </a:r>
            <a:endParaRPr sz="1000">
              <a:latin typeface="Arial Unicode MS"/>
              <a:cs typeface="Arial Unicode MS"/>
            </a:endParaRPr>
          </a:p>
          <a:p>
            <a:pPr marL="12700">
              <a:lnSpc>
                <a:spcPct val="100000"/>
              </a:lnSpc>
              <a:spcBef>
                <a:spcPts val="170"/>
              </a:spcBef>
            </a:pPr>
            <a:r>
              <a:rPr sz="1050" b="1" dirty="0">
                <a:latin typeface="Times New Roman"/>
                <a:cs typeface="Times New Roman"/>
              </a:rPr>
              <a:t>MetopB/GOME-2</a:t>
            </a:r>
            <a:r>
              <a:rPr sz="1050" b="1" spc="-50" dirty="0">
                <a:latin typeface="Times New Roman"/>
                <a:cs typeface="Times New Roman"/>
              </a:rPr>
              <a:t> </a:t>
            </a:r>
            <a:r>
              <a:rPr sz="1050" b="1" spc="-5" dirty="0">
                <a:latin typeface="Times New Roman"/>
                <a:cs typeface="Times New Roman"/>
              </a:rPr>
              <a:t>(μW/cm</a:t>
            </a:r>
            <a:r>
              <a:rPr sz="1050" b="1" spc="-7" baseline="23809" dirty="0">
                <a:latin typeface="Times New Roman"/>
                <a:cs typeface="Times New Roman"/>
              </a:rPr>
              <a:t>2</a:t>
            </a:r>
            <a:r>
              <a:rPr sz="1050" b="1" spc="-5" dirty="0">
                <a:latin typeface="Times New Roman"/>
                <a:cs typeface="Times New Roman"/>
              </a:rPr>
              <a:t>/nm/sr)</a:t>
            </a:r>
            <a:endParaRPr sz="1050">
              <a:latin typeface="Times New Roman"/>
              <a:cs typeface="Times New Roman"/>
            </a:endParaRPr>
          </a:p>
        </p:txBody>
      </p:sp>
      <p:sp>
        <p:nvSpPr>
          <p:cNvPr id="29" name="object 29"/>
          <p:cNvSpPr txBox="1"/>
          <p:nvPr/>
        </p:nvSpPr>
        <p:spPr>
          <a:xfrm>
            <a:off x="2506472" y="2945638"/>
            <a:ext cx="448945" cy="193675"/>
          </a:xfrm>
          <a:prstGeom prst="rect">
            <a:avLst/>
          </a:prstGeom>
        </p:spPr>
        <p:txBody>
          <a:bodyPr vert="horz" wrap="square" lIns="0" tIns="13335" rIns="0" bIns="0" rtlCol="0">
            <a:spAutoFit/>
          </a:bodyPr>
          <a:lstStyle/>
          <a:p>
            <a:pPr marL="12700">
              <a:lnSpc>
                <a:spcPct val="100000"/>
              </a:lnSpc>
              <a:spcBef>
                <a:spcPts val="105"/>
              </a:spcBef>
            </a:pPr>
            <a:r>
              <a:rPr sz="1100" dirty="0">
                <a:latin typeface="Times New Roman"/>
                <a:cs typeface="Times New Roman"/>
              </a:rPr>
              <a:t>312</a:t>
            </a:r>
            <a:r>
              <a:rPr sz="1100" spc="-80" dirty="0">
                <a:latin typeface="Times New Roman"/>
                <a:cs typeface="Times New Roman"/>
              </a:rPr>
              <a:t> </a:t>
            </a:r>
            <a:r>
              <a:rPr sz="1100" dirty="0">
                <a:latin typeface="Times New Roman"/>
                <a:cs typeface="Times New Roman"/>
              </a:rPr>
              <a:t>nm</a:t>
            </a:r>
            <a:endParaRPr sz="1100">
              <a:latin typeface="Times New Roman"/>
              <a:cs typeface="Times New Roman"/>
            </a:endParaRPr>
          </a:p>
        </p:txBody>
      </p:sp>
      <p:sp>
        <p:nvSpPr>
          <p:cNvPr id="30" name="object 30"/>
          <p:cNvSpPr/>
          <p:nvPr/>
        </p:nvSpPr>
        <p:spPr>
          <a:xfrm>
            <a:off x="3535679" y="1770888"/>
            <a:ext cx="0" cy="1484630"/>
          </a:xfrm>
          <a:custGeom>
            <a:avLst/>
            <a:gdLst/>
            <a:ahLst/>
            <a:cxnLst/>
            <a:rect l="l" t="t" r="r" b="b"/>
            <a:pathLst>
              <a:path h="1484629">
                <a:moveTo>
                  <a:pt x="0" y="1484376"/>
                </a:moveTo>
                <a:lnTo>
                  <a:pt x="0" y="0"/>
                </a:lnTo>
              </a:path>
            </a:pathLst>
          </a:custGeom>
          <a:ln w="9144">
            <a:solidFill>
              <a:srgbClr val="858585"/>
            </a:solidFill>
          </a:ln>
        </p:spPr>
        <p:txBody>
          <a:bodyPr wrap="square" lIns="0" tIns="0" rIns="0" bIns="0" rtlCol="0"/>
          <a:lstStyle/>
          <a:p>
            <a:endParaRPr/>
          </a:p>
        </p:txBody>
      </p:sp>
      <p:sp>
        <p:nvSpPr>
          <p:cNvPr id="31" name="object 31"/>
          <p:cNvSpPr/>
          <p:nvPr/>
        </p:nvSpPr>
        <p:spPr>
          <a:xfrm>
            <a:off x="3497579" y="3255264"/>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32" name="object 32"/>
          <p:cNvSpPr/>
          <p:nvPr/>
        </p:nvSpPr>
        <p:spPr>
          <a:xfrm>
            <a:off x="3497579" y="3043427"/>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33" name="object 33"/>
          <p:cNvSpPr/>
          <p:nvPr/>
        </p:nvSpPr>
        <p:spPr>
          <a:xfrm>
            <a:off x="3497579" y="2831592"/>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34" name="object 34"/>
          <p:cNvSpPr/>
          <p:nvPr/>
        </p:nvSpPr>
        <p:spPr>
          <a:xfrm>
            <a:off x="3497579" y="2619755"/>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35" name="object 35"/>
          <p:cNvSpPr/>
          <p:nvPr/>
        </p:nvSpPr>
        <p:spPr>
          <a:xfrm>
            <a:off x="3497579" y="2407920"/>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36" name="object 36"/>
          <p:cNvSpPr/>
          <p:nvPr/>
        </p:nvSpPr>
        <p:spPr>
          <a:xfrm>
            <a:off x="3497579" y="2196083"/>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37" name="object 37"/>
          <p:cNvSpPr/>
          <p:nvPr/>
        </p:nvSpPr>
        <p:spPr>
          <a:xfrm>
            <a:off x="3497579" y="1984248"/>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38" name="object 38"/>
          <p:cNvSpPr/>
          <p:nvPr/>
        </p:nvSpPr>
        <p:spPr>
          <a:xfrm>
            <a:off x="3497579" y="1770888"/>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39" name="object 39"/>
          <p:cNvSpPr/>
          <p:nvPr/>
        </p:nvSpPr>
        <p:spPr>
          <a:xfrm>
            <a:off x="3535679" y="3255264"/>
            <a:ext cx="2136775" cy="0"/>
          </a:xfrm>
          <a:custGeom>
            <a:avLst/>
            <a:gdLst/>
            <a:ahLst/>
            <a:cxnLst/>
            <a:rect l="l" t="t" r="r" b="b"/>
            <a:pathLst>
              <a:path w="2136775">
                <a:moveTo>
                  <a:pt x="0" y="0"/>
                </a:moveTo>
                <a:lnTo>
                  <a:pt x="2136648" y="0"/>
                </a:lnTo>
              </a:path>
            </a:pathLst>
          </a:custGeom>
          <a:ln w="9144">
            <a:solidFill>
              <a:srgbClr val="858585"/>
            </a:solidFill>
          </a:ln>
        </p:spPr>
        <p:txBody>
          <a:bodyPr wrap="square" lIns="0" tIns="0" rIns="0" bIns="0" rtlCol="0"/>
          <a:lstStyle/>
          <a:p>
            <a:endParaRPr/>
          </a:p>
        </p:txBody>
      </p:sp>
      <p:sp>
        <p:nvSpPr>
          <p:cNvPr id="40" name="object 40"/>
          <p:cNvSpPr/>
          <p:nvPr/>
        </p:nvSpPr>
        <p:spPr>
          <a:xfrm>
            <a:off x="3535679" y="3255264"/>
            <a:ext cx="0" cy="36830"/>
          </a:xfrm>
          <a:custGeom>
            <a:avLst/>
            <a:gdLst/>
            <a:ahLst/>
            <a:cxnLst/>
            <a:rect l="l" t="t" r="r" b="b"/>
            <a:pathLst>
              <a:path h="36829">
                <a:moveTo>
                  <a:pt x="0" y="0"/>
                </a:moveTo>
                <a:lnTo>
                  <a:pt x="0" y="36575"/>
                </a:lnTo>
              </a:path>
            </a:pathLst>
          </a:custGeom>
          <a:ln w="9144">
            <a:solidFill>
              <a:srgbClr val="858585"/>
            </a:solidFill>
          </a:ln>
        </p:spPr>
        <p:txBody>
          <a:bodyPr wrap="square" lIns="0" tIns="0" rIns="0" bIns="0" rtlCol="0"/>
          <a:lstStyle/>
          <a:p>
            <a:endParaRPr/>
          </a:p>
        </p:txBody>
      </p:sp>
      <p:sp>
        <p:nvSpPr>
          <p:cNvPr id="41" name="object 41"/>
          <p:cNvSpPr/>
          <p:nvPr/>
        </p:nvSpPr>
        <p:spPr>
          <a:xfrm>
            <a:off x="4070603" y="3255264"/>
            <a:ext cx="0" cy="36830"/>
          </a:xfrm>
          <a:custGeom>
            <a:avLst/>
            <a:gdLst/>
            <a:ahLst/>
            <a:cxnLst/>
            <a:rect l="l" t="t" r="r" b="b"/>
            <a:pathLst>
              <a:path h="36829">
                <a:moveTo>
                  <a:pt x="0" y="0"/>
                </a:moveTo>
                <a:lnTo>
                  <a:pt x="0" y="36575"/>
                </a:lnTo>
              </a:path>
            </a:pathLst>
          </a:custGeom>
          <a:ln w="9144">
            <a:solidFill>
              <a:srgbClr val="858585"/>
            </a:solidFill>
          </a:ln>
        </p:spPr>
        <p:txBody>
          <a:bodyPr wrap="square" lIns="0" tIns="0" rIns="0" bIns="0" rtlCol="0"/>
          <a:lstStyle/>
          <a:p>
            <a:endParaRPr/>
          </a:p>
        </p:txBody>
      </p:sp>
      <p:sp>
        <p:nvSpPr>
          <p:cNvPr id="42" name="object 42"/>
          <p:cNvSpPr/>
          <p:nvPr/>
        </p:nvSpPr>
        <p:spPr>
          <a:xfrm>
            <a:off x="4604003" y="3255264"/>
            <a:ext cx="0" cy="36830"/>
          </a:xfrm>
          <a:custGeom>
            <a:avLst/>
            <a:gdLst/>
            <a:ahLst/>
            <a:cxnLst/>
            <a:rect l="l" t="t" r="r" b="b"/>
            <a:pathLst>
              <a:path h="36829">
                <a:moveTo>
                  <a:pt x="0" y="0"/>
                </a:moveTo>
                <a:lnTo>
                  <a:pt x="0" y="36575"/>
                </a:lnTo>
              </a:path>
            </a:pathLst>
          </a:custGeom>
          <a:ln w="9144">
            <a:solidFill>
              <a:srgbClr val="858585"/>
            </a:solidFill>
          </a:ln>
        </p:spPr>
        <p:txBody>
          <a:bodyPr wrap="square" lIns="0" tIns="0" rIns="0" bIns="0" rtlCol="0"/>
          <a:lstStyle/>
          <a:p>
            <a:endParaRPr/>
          </a:p>
        </p:txBody>
      </p:sp>
      <p:sp>
        <p:nvSpPr>
          <p:cNvPr id="43" name="object 43"/>
          <p:cNvSpPr/>
          <p:nvPr/>
        </p:nvSpPr>
        <p:spPr>
          <a:xfrm>
            <a:off x="5137403" y="3255264"/>
            <a:ext cx="0" cy="36830"/>
          </a:xfrm>
          <a:custGeom>
            <a:avLst/>
            <a:gdLst/>
            <a:ahLst/>
            <a:cxnLst/>
            <a:rect l="l" t="t" r="r" b="b"/>
            <a:pathLst>
              <a:path h="36829">
                <a:moveTo>
                  <a:pt x="0" y="0"/>
                </a:moveTo>
                <a:lnTo>
                  <a:pt x="0" y="36575"/>
                </a:lnTo>
              </a:path>
            </a:pathLst>
          </a:custGeom>
          <a:ln w="9144">
            <a:solidFill>
              <a:srgbClr val="858585"/>
            </a:solidFill>
          </a:ln>
        </p:spPr>
        <p:txBody>
          <a:bodyPr wrap="square" lIns="0" tIns="0" rIns="0" bIns="0" rtlCol="0"/>
          <a:lstStyle/>
          <a:p>
            <a:endParaRPr/>
          </a:p>
        </p:txBody>
      </p:sp>
      <p:sp>
        <p:nvSpPr>
          <p:cNvPr id="44" name="object 44"/>
          <p:cNvSpPr/>
          <p:nvPr/>
        </p:nvSpPr>
        <p:spPr>
          <a:xfrm>
            <a:off x="5672328" y="3255264"/>
            <a:ext cx="0" cy="36830"/>
          </a:xfrm>
          <a:custGeom>
            <a:avLst/>
            <a:gdLst/>
            <a:ahLst/>
            <a:cxnLst/>
            <a:rect l="l" t="t" r="r" b="b"/>
            <a:pathLst>
              <a:path h="36829">
                <a:moveTo>
                  <a:pt x="0" y="0"/>
                </a:moveTo>
                <a:lnTo>
                  <a:pt x="0" y="36575"/>
                </a:lnTo>
              </a:path>
            </a:pathLst>
          </a:custGeom>
          <a:ln w="9144">
            <a:solidFill>
              <a:srgbClr val="858585"/>
            </a:solidFill>
          </a:ln>
        </p:spPr>
        <p:txBody>
          <a:bodyPr wrap="square" lIns="0" tIns="0" rIns="0" bIns="0" rtlCol="0"/>
          <a:lstStyle/>
          <a:p>
            <a:endParaRPr/>
          </a:p>
        </p:txBody>
      </p:sp>
      <p:sp>
        <p:nvSpPr>
          <p:cNvPr id="45" name="object 45"/>
          <p:cNvSpPr/>
          <p:nvPr/>
        </p:nvSpPr>
        <p:spPr>
          <a:xfrm>
            <a:off x="3735959" y="1947164"/>
            <a:ext cx="1844039" cy="1211580"/>
          </a:xfrm>
          <a:prstGeom prst="rect">
            <a:avLst/>
          </a:prstGeom>
          <a:blipFill>
            <a:blip r:embed="rId3" cstate="print"/>
            <a:stretch>
              <a:fillRect/>
            </a:stretch>
          </a:blipFill>
        </p:spPr>
        <p:txBody>
          <a:bodyPr wrap="square" lIns="0" tIns="0" rIns="0" bIns="0" rtlCol="0"/>
          <a:lstStyle/>
          <a:p>
            <a:endParaRPr/>
          </a:p>
        </p:txBody>
      </p:sp>
      <p:sp>
        <p:nvSpPr>
          <p:cNvPr id="46" name="object 46"/>
          <p:cNvSpPr txBox="1"/>
          <p:nvPr/>
        </p:nvSpPr>
        <p:spPr>
          <a:xfrm>
            <a:off x="4018026" y="1889886"/>
            <a:ext cx="1094105" cy="323850"/>
          </a:xfrm>
          <a:prstGeom prst="rect">
            <a:avLst/>
          </a:prstGeom>
        </p:spPr>
        <p:txBody>
          <a:bodyPr vert="horz" wrap="square" lIns="0" tIns="22225" rIns="0" bIns="0" rtlCol="0">
            <a:spAutoFit/>
          </a:bodyPr>
          <a:lstStyle/>
          <a:p>
            <a:pPr marL="306705" marR="5080" indent="-294640">
              <a:lnSpc>
                <a:spcPts val="1150"/>
              </a:lnSpc>
              <a:spcBef>
                <a:spcPts val="175"/>
              </a:spcBef>
            </a:pPr>
            <a:r>
              <a:rPr sz="1000" spc="-5" dirty="0">
                <a:latin typeface="Times New Roman"/>
                <a:cs typeface="Times New Roman"/>
              </a:rPr>
              <a:t>y = 1.5171x - 0.0491  R²=</a:t>
            </a:r>
            <a:r>
              <a:rPr sz="1000" spc="-10" dirty="0">
                <a:latin typeface="Times New Roman"/>
                <a:cs typeface="Times New Roman"/>
              </a:rPr>
              <a:t> </a:t>
            </a:r>
            <a:r>
              <a:rPr sz="1000" spc="-5" dirty="0">
                <a:latin typeface="Times New Roman"/>
                <a:cs typeface="Times New Roman"/>
              </a:rPr>
              <a:t>0.96</a:t>
            </a:r>
            <a:endParaRPr sz="1000">
              <a:latin typeface="Times New Roman"/>
              <a:cs typeface="Times New Roman"/>
            </a:endParaRPr>
          </a:p>
        </p:txBody>
      </p:sp>
      <p:sp>
        <p:nvSpPr>
          <p:cNvPr id="47" name="object 47"/>
          <p:cNvSpPr txBox="1"/>
          <p:nvPr/>
        </p:nvSpPr>
        <p:spPr>
          <a:xfrm>
            <a:off x="3257803" y="1610886"/>
            <a:ext cx="184785" cy="1722755"/>
          </a:xfrm>
          <a:prstGeom prst="rect">
            <a:avLst/>
          </a:prstGeom>
        </p:spPr>
        <p:txBody>
          <a:bodyPr vert="horz" wrap="square" lIns="0" tIns="72390" rIns="0" bIns="0" rtlCol="0">
            <a:spAutoFit/>
          </a:bodyPr>
          <a:lstStyle/>
          <a:p>
            <a:pPr algn="ctr">
              <a:lnSpc>
                <a:spcPct val="100000"/>
              </a:lnSpc>
              <a:spcBef>
                <a:spcPts val="570"/>
              </a:spcBef>
            </a:pPr>
            <a:r>
              <a:rPr sz="1000" spc="-5" dirty="0">
                <a:latin typeface="Times New Roman"/>
                <a:cs typeface="Times New Roman"/>
              </a:rPr>
              <a:t>3.5</a:t>
            </a:r>
            <a:endParaRPr sz="1000">
              <a:latin typeface="Times New Roman"/>
              <a:cs typeface="Times New Roman"/>
            </a:endParaRPr>
          </a:p>
          <a:p>
            <a:pPr marL="93980" algn="ctr">
              <a:lnSpc>
                <a:spcPct val="100000"/>
              </a:lnSpc>
              <a:spcBef>
                <a:spcPts val="470"/>
              </a:spcBef>
            </a:pPr>
            <a:r>
              <a:rPr sz="1000" spc="-5" dirty="0">
                <a:latin typeface="Times New Roman"/>
                <a:cs typeface="Times New Roman"/>
              </a:rPr>
              <a:t>3</a:t>
            </a:r>
            <a:endParaRPr sz="1000">
              <a:latin typeface="Times New Roman"/>
              <a:cs typeface="Times New Roman"/>
            </a:endParaRPr>
          </a:p>
          <a:p>
            <a:pPr algn="ctr">
              <a:lnSpc>
                <a:spcPct val="100000"/>
              </a:lnSpc>
              <a:spcBef>
                <a:spcPts val="470"/>
              </a:spcBef>
            </a:pPr>
            <a:r>
              <a:rPr sz="1000" spc="-5" dirty="0">
                <a:latin typeface="Times New Roman"/>
                <a:cs typeface="Times New Roman"/>
              </a:rPr>
              <a:t>2.5</a:t>
            </a:r>
            <a:endParaRPr sz="1000">
              <a:latin typeface="Times New Roman"/>
              <a:cs typeface="Times New Roman"/>
            </a:endParaRPr>
          </a:p>
          <a:p>
            <a:pPr marL="93980" algn="ctr">
              <a:lnSpc>
                <a:spcPct val="100000"/>
              </a:lnSpc>
              <a:spcBef>
                <a:spcPts val="470"/>
              </a:spcBef>
            </a:pPr>
            <a:r>
              <a:rPr sz="1000" spc="-5" dirty="0">
                <a:latin typeface="Times New Roman"/>
                <a:cs typeface="Times New Roman"/>
              </a:rPr>
              <a:t>2</a:t>
            </a:r>
            <a:endParaRPr sz="1000">
              <a:latin typeface="Times New Roman"/>
              <a:cs typeface="Times New Roman"/>
            </a:endParaRPr>
          </a:p>
          <a:p>
            <a:pPr algn="ctr">
              <a:lnSpc>
                <a:spcPct val="100000"/>
              </a:lnSpc>
              <a:spcBef>
                <a:spcPts val="470"/>
              </a:spcBef>
            </a:pPr>
            <a:r>
              <a:rPr sz="1000" spc="-5" dirty="0">
                <a:latin typeface="Times New Roman"/>
                <a:cs typeface="Times New Roman"/>
              </a:rPr>
              <a:t>1.5</a:t>
            </a:r>
            <a:endParaRPr sz="1000">
              <a:latin typeface="Times New Roman"/>
              <a:cs typeface="Times New Roman"/>
            </a:endParaRPr>
          </a:p>
          <a:p>
            <a:pPr marL="93980" algn="ctr">
              <a:lnSpc>
                <a:spcPct val="100000"/>
              </a:lnSpc>
              <a:spcBef>
                <a:spcPts val="470"/>
              </a:spcBef>
            </a:pPr>
            <a:r>
              <a:rPr sz="1000" spc="-5" dirty="0">
                <a:latin typeface="Times New Roman"/>
                <a:cs typeface="Times New Roman"/>
              </a:rPr>
              <a:t>1</a:t>
            </a:r>
            <a:endParaRPr sz="1000">
              <a:latin typeface="Times New Roman"/>
              <a:cs typeface="Times New Roman"/>
            </a:endParaRPr>
          </a:p>
          <a:p>
            <a:pPr algn="ctr">
              <a:lnSpc>
                <a:spcPct val="100000"/>
              </a:lnSpc>
              <a:spcBef>
                <a:spcPts val="470"/>
              </a:spcBef>
            </a:pPr>
            <a:r>
              <a:rPr sz="1000" spc="-5" dirty="0">
                <a:latin typeface="Times New Roman"/>
                <a:cs typeface="Times New Roman"/>
              </a:rPr>
              <a:t>0.5</a:t>
            </a:r>
            <a:endParaRPr sz="1000">
              <a:latin typeface="Times New Roman"/>
              <a:cs typeface="Times New Roman"/>
            </a:endParaRPr>
          </a:p>
          <a:p>
            <a:pPr marL="94615" algn="ctr">
              <a:lnSpc>
                <a:spcPct val="100000"/>
              </a:lnSpc>
              <a:spcBef>
                <a:spcPts val="470"/>
              </a:spcBef>
            </a:pPr>
            <a:r>
              <a:rPr sz="1000" spc="-5" dirty="0">
                <a:latin typeface="Times New Roman"/>
                <a:cs typeface="Times New Roman"/>
              </a:rPr>
              <a:t>0</a:t>
            </a:r>
            <a:endParaRPr sz="1000">
              <a:latin typeface="Times New Roman"/>
              <a:cs typeface="Times New Roman"/>
            </a:endParaRPr>
          </a:p>
        </p:txBody>
      </p:sp>
      <p:sp>
        <p:nvSpPr>
          <p:cNvPr id="48" name="object 48"/>
          <p:cNvSpPr txBox="1"/>
          <p:nvPr/>
        </p:nvSpPr>
        <p:spPr>
          <a:xfrm>
            <a:off x="3492753" y="3299205"/>
            <a:ext cx="88900" cy="177800"/>
          </a:xfrm>
          <a:prstGeom prst="rect">
            <a:avLst/>
          </a:prstGeom>
        </p:spPr>
        <p:txBody>
          <a:bodyPr vert="horz" wrap="square" lIns="0" tIns="12065" rIns="0" bIns="0" rtlCol="0">
            <a:spAutoFit/>
          </a:bodyPr>
          <a:lstStyle/>
          <a:p>
            <a:pPr marL="12700">
              <a:lnSpc>
                <a:spcPct val="100000"/>
              </a:lnSpc>
              <a:spcBef>
                <a:spcPts val="95"/>
              </a:spcBef>
            </a:pPr>
            <a:r>
              <a:rPr sz="1000" spc="-60" dirty="0">
                <a:latin typeface="Arial Unicode MS"/>
                <a:cs typeface="Arial Unicode MS"/>
              </a:rPr>
              <a:t>0</a:t>
            </a:r>
            <a:endParaRPr sz="1000">
              <a:latin typeface="Arial Unicode MS"/>
              <a:cs typeface="Arial Unicode MS"/>
            </a:endParaRPr>
          </a:p>
        </p:txBody>
      </p:sp>
      <p:sp>
        <p:nvSpPr>
          <p:cNvPr id="49" name="object 49"/>
          <p:cNvSpPr txBox="1"/>
          <p:nvPr/>
        </p:nvSpPr>
        <p:spPr>
          <a:xfrm>
            <a:off x="5628894" y="3299205"/>
            <a:ext cx="88900" cy="177800"/>
          </a:xfrm>
          <a:prstGeom prst="rect">
            <a:avLst/>
          </a:prstGeom>
        </p:spPr>
        <p:txBody>
          <a:bodyPr vert="horz" wrap="square" lIns="0" tIns="12065" rIns="0" bIns="0" rtlCol="0">
            <a:spAutoFit/>
          </a:bodyPr>
          <a:lstStyle/>
          <a:p>
            <a:pPr marL="12700">
              <a:lnSpc>
                <a:spcPct val="100000"/>
              </a:lnSpc>
              <a:spcBef>
                <a:spcPts val="95"/>
              </a:spcBef>
            </a:pPr>
            <a:r>
              <a:rPr sz="1000" spc="-60" dirty="0">
                <a:latin typeface="Arial Unicode MS"/>
                <a:cs typeface="Arial Unicode MS"/>
              </a:rPr>
              <a:t>2</a:t>
            </a:r>
            <a:endParaRPr sz="1000">
              <a:latin typeface="Arial Unicode MS"/>
              <a:cs typeface="Arial Unicode MS"/>
            </a:endParaRPr>
          </a:p>
        </p:txBody>
      </p:sp>
      <p:sp>
        <p:nvSpPr>
          <p:cNvPr id="50" name="object 50"/>
          <p:cNvSpPr txBox="1"/>
          <p:nvPr/>
        </p:nvSpPr>
        <p:spPr>
          <a:xfrm>
            <a:off x="2968555" y="2041732"/>
            <a:ext cx="320040" cy="943610"/>
          </a:xfrm>
          <a:prstGeom prst="rect">
            <a:avLst/>
          </a:prstGeom>
        </p:spPr>
        <p:txBody>
          <a:bodyPr vert="vert270" wrap="square" lIns="0" tIns="0" rIns="0" bIns="0" rtlCol="0">
            <a:spAutoFit/>
          </a:bodyPr>
          <a:lstStyle/>
          <a:p>
            <a:pPr algn="ctr">
              <a:lnSpc>
                <a:spcPts val="1165"/>
              </a:lnSpc>
            </a:pPr>
            <a:r>
              <a:rPr sz="1000" b="1" spc="-5" dirty="0">
                <a:latin typeface="Times New Roman"/>
                <a:cs typeface="Times New Roman"/>
              </a:rPr>
              <a:t>FY-3C/TOU</a:t>
            </a:r>
            <a:endParaRPr sz="1000">
              <a:latin typeface="Times New Roman"/>
              <a:cs typeface="Times New Roman"/>
            </a:endParaRPr>
          </a:p>
          <a:p>
            <a:pPr algn="ctr">
              <a:lnSpc>
                <a:spcPts val="1235"/>
              </a:lnSpc>
            </a:pPr>
            <a:r>
              <a:rPr sz="1050" b="1" spc="-5" dirty="0">
                <a:latin typeface="Times New Roman"/>
                <a:cs typeface="Times New Roman"/>
              </a:rPr>
              <a:t>(μW/cm</a:t>
            </a:r>
            <a:r>
              <a:rPr sz="1050" b="1" spc="-7" baseline="23809" dirty="0">
                <a:latin typeface="Times New Roman"/>
                <a:cs typeface="Times New Roman"/>
              </a:rPr>
              <a:t>2</a:t>
            </a:r>
            <a:r>
              <a:rPr sz="1050" b="1" spc="-5" dirty="0">
                <a:latin typeface="Times New Roman"/>
                <a:cs typeface="Times New Roman"/>
              </a:rPr>
              <a:t>/nm/sr)</a:t>
            </a:r>
            <a:endParaRPr sz="1050">
              <a:latin typeface="Times New Roman"/>
              <a:cs typeface="Times New Roman"/>
            </a:endParaRPr>
          </a:p>
        </p:txBody>
      </p:sp>
      <p:sp>
        <p:nvSpPr>
          <p:cNvPr id="51" name="object 51"/>
          <p:cNvSpPr txBox="1"/>
          <p:nvPr/>
        </p:nvSpPr>
        <p:spPr>
          <a:xfrm>
            <a:off x="3601592" y="2963278"/>
            <a:ext cx="2006600" cy="695325"/>
          </a:xfrm>
          <a:prstGeom prst="rect">
            <a:avLst/>
          </a:prstGeom>
        </p:spPr>
        <p:txBody>
          <a:bodyPr vert="horz" wrap="square" lIns="0" tIns="100965" rIns="0" bIns="0" rtlCol="0">
            <a:spAutoFit/>
          </a:bodyPr>
          <a:lstStyle/>
          <a:p>
            <a:pPr marR="13970" algn="r">
              <a:lnSpc>
                <a:spcPct val="100000"/>
              </a:lnSpc>
              <a:spcBef>
                <a:spcPts val="795"/>
              </a:spcBef>
            </a:pPr>
            <a:r>
              <a:rPr sz="1100" dirty="0">
                <a:latin typeface="Times New Roman"/>
                <a:cs typeface="Times New Roman"/>
              </a:rPr>
              <a:t>317</a:t>
            </a:r>
            <a:r>
              <a:rPr sz="1100" spc="-105" dirty="0">
                <a:latin typeface="Times New Roman"/>
                <a:cs typeface="Times New Roman"/>
              </a:rPr>
              <a:t> </a:t>
            </a:r>
            <a:r>
              <a:rPr sz="1100" dirty="0">
                <a:latin typeface="Times New Roman"/>
                <a:cs typeface="Times New Roman"/>
              </a:rPr>
              <a:t>nm</a:t>
            </a:r>
            <a:endParaRPr sz="1100">
              <a:latin typeface="Times New Roman"/>
              <a:cs typeface="Times New Roman"/>
            </a:endParaRPr>
          </a:p>
          <a:p>
            <a:pPr algn="ctr">
              <a:lnSpc>
                <a:spcPct val="100000"/>
              </a:lnSpc>
              <a:spcBef>
                <a:spcPts val="625"/>
              </a:spcBef>
              <a:tabLst>
                <a:tab pos="597535" algn="l"/>
                <a:tab pos="1067435" algn="l"/>
              </a:tabLst>
            </a:pPr>
            <a:r>
              <a:rPr sz="1000" spc="25" dirty="0">
                <a:latin typeface="Arial Unicode MS"/>
                <a:cs typeface="Arial Unicode MS"/>
              </a:rPr>
              <a:t>0.5	</a:t>
            </a:r>
            <a:r>
              <a:rPr sz="1000" spc="-60" dirty="0">
                <a:latin typeface="Arial Unicode MS"/>
                <a:cs typeface="Arial Unicode MS"/>
              </a:rPr>
              <a:t>1	</a:t>
            </a:r>
            <a:r>
              <a:rPr sz="1000" spc="25" dirty="0">
                <a:latin typeface="Arial Unicode MS"/>
                <a:cs typeface="Arial Unicode MS"/>
              </a:rPr>
              <a:t>1.5</a:t>
            </a:r>
            <a:endParaRPr sz="1000">
              <a:latin typeface="Arial Unicode MS"/>
              <a:cs typeface="Arial Unicode MS"/>
            </a:endParaRPr>
          </a:p>
          <a:p>
            <a:pPr marR="5080" algn="r">
              <a:lnSpc>
                <a:spcPct val="100000"/>
              </a:lnSpc>
              <a:spcBef>
                <a:spcPts val="170"/>
              </a:spcBef>
            </a:pPr>
            <a:r>
              <a:rPr sz="1050" b="1" dirty="0">
                <a:latin typeface="Times New Roman"/>
                <a:cs typeface="Times New Roman"/>
              </a:rPr>
              <a:t>MetopB/GOME-2</a:t>
            </a:r>
            <a:r>
              <a:rPr sz="1050" b="1" spc="-100" dirty="0">
                <a:latin typeface="Times New Roman"/>
                <a:cs typeface="Times New Roman"/>
              </a:rPr>
              <a:t> </a:t>
            </a:r>
            <a:r>
              <a:rPr sz="1050" b="1" spc="-5" dirty="0">
                <a:latin typeface="Times New Roman"/>
                <a:cs typeface="Times New Roman"/>
              </a:rPr>
              <a:t>(μW/cm</a:t>
            </a:r>
            <a:r>
              <a:rPr sz="1050" b="1" spc="-7" baseline="23809" dirty="0">
                <a:latin typeface="Times New Roman"/>
                <a:cs typeface="Times New Roman"/>
              </a:rPr>
              <a:t>2</a:t>
            </a:r>
            <a:r>
              <a:rPr sz="1050" b="1" spc="-5" dirty="0">
                <a:latin typeface="Times New Roman"/>
                <a:cs typeface="Times New Roman"/>
              </a:rPr>
              <a:t>/nm/sr)</a:t>
            </a:r>
            <a:endParaRPr sz="1050">
              <a:latin typeface="Times New Roman"/>
              <a:cs typeface="Times New Roman"/>
            </a:endParaRPr>
          </a:p>
        </p:txBody>
      </p:sp>
      <p:sp>
        <p:nvSpPr>
          <p:cNvPr id="52" name="object 52"/>
          <p:cNvSpPr/>
          <p:nvPr/>
        </p:nvSpPr>
        <p:spPr>
          <a:xfrm>
            <a:off x="6470903" y="1770888"/>
            <a:ext cx="0" cy="1484630"/>
          </a:xfrm>
          <a:custGeom>
            <a:avLst/>
            <a:gdLst/>
            <a:ahLst/>
            <a:cxnLst/>
            <a:rect l="l" t="t" r="r" b="b"/>
            <a:pathLst>
              <a:path h="1484629">
                <a:moveTo>
                  <a:pt x="0" y="1484376"/>
                </a:moveTo>
                <a:lnTo>
                  <a:pt x="0" y="0"/>
                </a:lnTo>
              </a:path>
            </a:pathLst>
          </a:custGeom>
          <a:ln w="9144">
            <a:solidFill>
              <a:srgbClr val="858585"/>
            </a:solidFill>
          </a:ln>
        </p:spPr>
        <p:txBody>
          <a:bodyPr wrap="square" lIns="0" tIns="0" rIns="0" bIns="0" rtlCol="0"/>
          <a:lstStyle/>
          <a:p>
            <a:endParaRPr/>
          </a:p>
        </p:txBody>
      </p:sp>
      <p:sp>
        <p:nvSpPr>
          <p:cNvPr id="53" name="object 53"/>
          <p:cNvSpPr/>
          <p:nvPr/>
        </p:nvSpPr>
        <p:spPr>
          <a:xfrm>
            <a:off x="6434328" y="3255264"/>
            <a:ext cx="36830" cy="0"/>
          </a:xfrm>
          <a:custGeom>
            <a:avLst/>
            <a:gdLst/>
            <a:ahLst/>
            <a:cxnLst/>
            <a:rect l="l" t="t" r="r" b="b"/>
            <a:pathLst>
              <a:path w="36829">
                <a:moveTo>
                  <a:pt x="0" y="0"/>
                </a:moveTo>
                <a:lnTo>
                  <a:pt x="36575" y="0"/>
                </a:lnTo>
              </a:path>
            </a:pathLst>
          </a:custGeom>
          <a:ln w="9144">
            <a:solidFill>
              <a:srgbClr val="858585"/>
            </a:solidFill>
          </a:ln>
        </p:spPr>
        <p:txBody>
          <a:bodyPr wrap="square" lIns="0" tIns="0" rIns="0" bIns="0" rtlCol="0"/>
          <a:lstStyle/>
          <a:p>
            <a:endParaRPr/>
          </a:p>
        </p:txBody>
      </p:sp>
      <p:sp>
        <p:nvSpPr>
          <p:cNvPr id="54" name="object 54"/>
          <p:cNvSpPr/>
          <p:nvPr/>
        </p:nvSpPr>
        <p:spPr>
          <a:xfrm>
            <a:off x="6434328" y="3107435"/>
            <a:ext cx="36830" cy="0"/>
          </a:xfrm>
          <a:custGeom>
            <a:avLst/>
            <a:gdLst/>
            <a:ahLst/>
            <a:cxnLst/>
            <a:rect l="l" t="t" r="r" b="b"/>
            <a:pathLst>
              <a:path w="36829">
                <a:moveTo>
                  <a:pt x="0" y="0"/>
                </a:moveTo>
                <a:lnTo>
                  <a:pt x="36575" y="0"/>
                </a:lnTo>
              </a:path>
            </a:pathLst>
          </a:custGeom>
          <a:ln w="9144">
            <a:solidFill>
              <a:srgbClr val="858585"/>
            </a:solidFill>
          </a:ln>
        </p:spPr>
        <p:txBody>
          <a:bodyPr wrap="square" lIns="0" tIns="0" rIns="0" bIns="0" rtlCol="0"/>
          <a:lstStyle/>
          <a:p>
            <a:endParaRPr/>
          </a:p>
        </p:txBody>
      </p:sp>
      <p:sp>
        <p:nvSpPr>
          <p:cNvPr id="55" name="object 55"/>
          <p:cNvSpPr/>
          <p:nvPr/>
        </p:nvSpPr>
        <p:spPr>
          <a:xfrm>
            <a:off x="6434328" y="2959607"/>
            <a:ext cx="36830" cy="0"/>
          </a:xfrm>
          <a:custGeom>
            <a:avLst/>
            <a:gdLst/>
            <a:ahLst/>
            <a:cxnLst/>
            <a:rect l="l" t="t" r="r" b="b"/>
            <a:pathLst>
              <a:path w="36829">
                <a:moveTo>
                  <a:pt x="0" y="0"/>
                </a:moveTo>
                <a:lnTo>
                  <a:pt x="36575" y="0"/>
                </a:lnTo>
              </a:path>
            </a:pathLst>
          </a:custGeom>
          <a:ln w="9144">
            <a:solidFill>
              <a:srgbClr val="858585"/>
            </a:solidFill>
          </a:ln>
        </p:spPr>
        <p:txBody>
          <a:bodyPr wrap="square" lIns="0" tIns="0" rIns="0" bIns="0" rtlCol="0"/>
          <a:lstStyle/>
          <a:p>
            <a:endParaRPr/>
          </a:p>
        </p:txBody>
      </p:sp>
      <p:sp>
        <p:nvSpPr>
          <p:cNvPr id="56" name="object 56"/>
          <p:cNvSpPr/>
          <p:nvPr/>
        </p:nvSpPr>
        <p:spPr>
          <a:xfrm>
            <a:off x="6434328" y="2810255"/>
            <a:ext cx="36830" cy="0"/>
          </a:xfrm>
          <a:custGeom>
            <a:avLst/>
            <a:gdLst/>
            <a:ahLst/>
            <a:cxnLst/>
            <a:rect l="l" t="t" r="r" b="b"/>
            <a:pathLst>
              <a:path w="36829">
                <a:moveTo>
                  <a:pt x="0" y="0"/>
                </a:moveTo>
                <a:lnTo>
                  <a:pt x="36575" y="0"/>
                </a:lnTo>
              </a:path>
            </a:pathLst>
          </a:custGeom>
          <a:ln w="9144">
            <a:solidFill>
              <a:srgbClr val="858585"/>
            </a:solidFill>
          </a:ln>
        </p:spPr>
        <p:txBody>
          <a:bodyPr wrap="square" lIns="0" tIns="0" rIns="0" bIns="0" rtlCol="0"/>
          <a:lstStyle/>
          <a:p>
            <a:endParaRPr/>
          </a:p>
        </p:txBody>
      </p:sp>
      <p:sp>
        <p:nvSpPr>
          <p:cNvPr id="57" name="object 57"/>
          <p:cNvSpPr/>
          <p:nvPr/>
        </p:nvSpPr>
        <p:spPr>
          <a:xfrm>
            <a:off x="6434328" y="2662427"/>
            <a:ext cx="36830" cy="0"/>
          </a:xfrm>
          <a:custGeom>
            <a:avLst/>
            <a:gdLst/>
            <a:ahLst/>
            <a:cxnLst/>
            <a:rect l="l" t="t" r="r" b="b"/>
            <a:pathLst>
              <a:path w="36829">
                <a:moveTo>
                  <a:pt x="0" y="0"/>
                </a:moveTo>
                <a:lnTo>
                  <a:pt x="36575" y="0"/>
                </a:lnTo>
              </a:path>
            </a:pathLst>
          </a:custGeom>
          <a:ln w="9144">
            <a:solidFill>
              <a:srgbClr val="858585"/>
            </a:solidFill>
          </a:ln>
        </p:spPr>
        <p:txBody>
          <a:bodyPr wrap="square" lIns="0" tIns="0" rIns="0" bIns="0" rtlCol="0"/>
          <a:lstStyle/>
          <a:p>
            <a:endParaRPr/>
          </a:p>
        </p:txBody>
      </p:sp>
      <p:sp>
        <p:nvSpPr>
          <p:cNvPr id="58" name="object 58"/>
          <p:cNvSpPr/>
          <p:nvPr/>
        </p:nvSpPr>
        <p:spPr>
          <a:xfrm>
            <a:off x="6434328" y="2513076"/>
            <a:ext cx="36830" cy="0"/>
          </a:xfrm>
          <a:custGeom>
            <a:avLst/>
            <a:gdLst/>
            <a:ahLst/>
            <a:cxnLst/>
            <a:rect l="l" t="t" r="r" b="b"/>
            <a:pathLst>
              <a:path w="36829">
                <a:moveTo>
                  <a:pt x="0" y="0"/>
                </a:moveTo>
                <a:lnTo>
                  <a:pt x="36575" y="0"/>
                </a:lnTo>
              </a:path>
            </a:pathLst>
          </a:custGeom>
          <a:ln w="9144">
            <a:solidFill>
              <a:srgbClr val="858585"/>
            </a:solidFill>
          </a:ln>
        </p:spPr>
        <p:txBody>
          <a:bodyPr wrap="square" lIns="0" tIns="0" rIns="0" bIns="0" rtlCol="0"/>
          <a:lstStyle/>
          <a:p>
            <a:endParaRPr/>
          </a:p>
        </p:txBody>
      </p:sp>
      <p:sp>
        <p:nvSpPr>
          <p:cNvPr id="59" name="object 59"/>
          <p:cNvSpPr/>
          <p:nvPr/>
        </p:nvSpPr>
        <p:spPr>
          <a:xfrm>
            <a:off x="6434328" y="2365248"/>
            <a:ext cx="36830" cy="0"/>
          </a:xfrm>
          <a:custGeom>
            <a:avLst/>
            <a:gdLst/>
            <a:ahLst/>
            <a:cxnLst/>
            <a:rect l="l" t="t" r="r" b="b"/>
            <a:pathLst>
              <a:path w="36829">
                <a:moveTo>
                  <a:pt x="0" y="0"/>
                </a:moveTo>
                <a:lnTo>
                  <a:pt x="36575" y="0"/>
                </a:lnTo>
              </a:path>
            </a:pathLst>
          </a:custGeom>
          <a:ln w="9144">
            <a:solidFill>
              <a:srgbClr val="858585"/>
            </a:solidFill>
          </a:ln>
        </p:spPr>
        <p:txBody>
          <a:bodyPr wrap="square" lIns="0" tIns="0" rIns="0" bIns="0" rtlCol="0"/>
          <a:lstStyle/>
          <a:p>
            <a:endParaRPr/>
          </a:p>
        </p:txBody>
      </p:sp>
      <p:sp>
        <p:nvSpPr>
          <p:cNvPr id="60" name="object 60"/>
          <p:cNvSpPr/>
          <p:nvPr/>
        </p:nvSpPr>
        <p:spPr>
          <a:xfrm>
            <a:off x="6434328" y="2217420"/>
            <a:ext cx="36830" cy="0"/>
          </a:xfrm>
          <a:custGeom>
            <a:avLst/>
            <a:gdLst/>
            <a:ahLst/>
            <a:cxnLst/>
            <a:rect l="l" t="t" r="r" b="b"/>
            <a:pathLst>
              <a:path w="36829">
                <a:moveTo>
                  <a:pt x="0" y="0"/>
                </a:moveTo>
                <a:lnTo>
                  <a:pt x="36575" y="0"/>
                </a:lnTo>
              </a:path>
            </a:pathLst>
          </a:custGeom>
          <a:ln w="9144">
            <a:solidFill>
              <a:srgbClr val="858585"/>
            </a:solidFill>
          </a:ln>
        </p:spPr>
        <p:txBody>
          <a:bodyPr wrap="square" lIns="0" tIns="0" rIns="0" bIns="0" rtlCol="0"/>
          <a:lstStyle/>
          <a:p>
            <a:endParaRPr/>
          </a:p>
        </p:txBody>
      </p:sp>
      <p:sp>
        <p:nvSpPr>
          <p:cNvPr id="61" name="object 61"/>
          <p:cNvSpPr/>
          <p:nvPr/>
        </p:nvSpPr>
        <p:spPr>
          <a:xfrm>
            <a:off x="6434328" y="2068067"/>
            <a:ext cx="36830" cy="0"/>
          </a:xfrm>
          <a:custGeom>
            <a:avLst/>
            <a:gdLst/>
            <a:ahLst/>
            <a:cxnLst/>
            <a:rect l="l" t="t" r="r" b="b"/>
            <a:pathLst>
              <a:path w="36829">
                <a:moveTo>
                  <a:pt x="0" y="0"/>
                </a:moveTo>
                <a:lnTo>
                  <a:pt x="36575" y="0"/>
                </a:lnTo>
              </a:path>
            </a:pathLst>
          </a:custGeom>
          <a:ln w="9144">
            <a:solidFill>
              <a:srgbClr val="858585"/>
            </a:solidFill>
          </a:ln>
        </p:spPr>
        <p:txBody>
          <a:bodyPr wrap="square" lIns="0" tIns="0" rIns="0" bIns="0" rtlCol="0"/>
          <a:lstStyle/>
          <a:p>
            <a:endParaRPr/>
          </a:p>
        </p:txBody>
      </p:sp>
      <p:sp>
        <p:nvSpPr>
          <p:cNvPr id="62" name="object 62"/>
          <p:cNvSpPr/>
          <p:nvPr/>
        </p:nvSpPr>
        <p:spPr>
          <a:xfrm>
            <a:off x="6434328" y="1920239"/>
            <a:ext cx="36830" cy="0"/>
          </a:xfrm>
          <a:custGeom>
            <a:avLst/>
            <a:gdLst/>
            <a:ahLst/>
            <a:cxnLst/>
            <a:rect l="l" t="t" r="r" b="b"/>
            <a:pathLst>
              <a:path w="36829">
                <a:moveTo>
                  <a:pt x="0" y="0"/>
                </a:moveTo>
                <a:lnTo>
                  <a:pt x="36575" y="0"/>
                </a:lnTo>
              </a:path>
            </a:pathLst>
          </a:custGeom>
          <a:ln w="9144">
            <a:solidFill>
              <a:srgbClr val="858585"/>
            </a:solidFill>
          </a:ln>
        </p:spPr>
        <p:txBody>
          <a:bodyPr wrap="square" lIns="0" tIns="0" rIns="0" bIns="0" rtlCol="0"/>
          <a:lstStyle/>
          <a:p>
            <a:endParaRPr/>
          </a:p>
        </p:txBody>
      </p:sp>
      <p:sp>
        <p:nvSpPr>
          <p:cNvPr id="63" name="object 63"/>
          <p:cNvSpPr/>
          <p:nvPr/>
        </p:nvSpPr>
        <p:spPr>
          <a:xfrm>
            <a:off x="6434328" y="1770888"/>
            <a:ext cx="36830" cy="0"/>
          </a:xfrm>
          <a:custGeom>
            <a:avLst/>
            <a:gdLst/>
            <a:ahLst/>
            <a:cxnLst/>
            <a:rect l="l" t="t" r="r" b="b"/>
            <a:pathLst>
              <a:path w="36829">
                <a:moveTo>
                  <a:pt x="0" y="0"/>
                </a:moveTo>
                <a:lnTo>
                  <a:pt x="36575" y="0"/>
                </a:lnTo>
              </a:path>
            </a:pathLst>
          </a:custGeom>
          <a:ln w="9144">
            <a:solidFill>
              <a:srgbClr val="858585"/>
            </a:solidFill>
          </a:ln>
        </p:spPr>
        <p:txBody>
          <a:bodyPr wrap="square" lIns="0" tIns="0" rIns="0" bIns="0" rtlCol="0"/>
          <a:lstStyle/>
          <a:p>
            <a:endParaRPr/>
          </a:p>
        </p:txBody>
      </p:sp>
      <p:sp>
        <p:nvSpPr>
          <p:cNvPr id="64" name="object 64"/>
          <p:cNvSpPr/>
          <p:nvPr/>
        </p:nvSpPr>
        <p:spPr>
          <a:xfrm>
            <a:off x="6470903" y="3255264"/>
            <a:ext cx="2197735" cy="0"/>
          </a:xfrm>
          <a:custGeom>
            <a:avLst/>
            <a:gdLst/>
            <a:ahLst/>
            <a:cxnLst/>
            <a:rect l="l" t="t" r="r" b="b"/>
            <a:pathLst>
              <a:path w="2197734">
                <a:moveTo>
                  <a:pt x="0" y="0"/>
                </a:moveTo>
                <a:lnTo>
                  <a:pt x="2197607" y="0"/>
                </a:lnTo>
              </a:path>
            </a:pathLst>
          </a:custGeom>
          <a:ln w="9144">
            <a:solidFill>
              <a:srgbClr val="858585"/>
            </a:solidFill>
          </a:ln>
        </p:spPr>
        <p:txBody>
          <a:bodyPr wrap="square" lIns="0" tIns="0" rIns="0" bIns="0" rtlCol="0"/>
          <a:lstStyle/>
          <a:p>
            <a:endParaRPr/>
          </a:p>
        </p:txBody>
      </p:sp>
      <p:sp>
        <p:nvSpPr>
          <p:cNvPr id="65" name="object 65"/>
          <p:cNvSpPr/>
          <p:nvPr/>
        </p:nvSpPr>
        <p:spPr>
          <a:xfrm>
            <a:off x="6470903" y="3255264"/>
            <a:ext cx="0" cy="36830"/>
          </a:xfrm>
          <a:custGeom>
            <a:avLst/>
            <a:gdLst/>
            <a:ahLst/>
            <a:cxnLst/>
            <a:rect l="l" t="t" r="r" b="b"/>
            <a:pathLst>
              <a:path h="36829">
                <a:moveTo>
                  <a:pt x="0" y="0"/>
                </a:moveTo>
                <a:lnTo>
                  <a:pt x="0" y="36575"/>
                </a:lnTo>
              </a:path>
            </a:pathLst>
          </a:custGeom>
          <a:ln w="9144">
            <a:solidFill>
              <a:srgbClr val="858585"/>
            </a:solidFill>
          </a:ln>
        </p:spPr>
        <p:txBody>
          <a:bodyPr wrap="square" lIns="0" tIns="0" rIns="0" bIns="0" rtlCol="0"/>
          <a:lstStyle/>
          <a:p>
            <a:endParaRPr/>
          </a:p>
        </p:txBody>
      </p:sp>
      <p:sp>
        <p:nvSpPr>
          <p:cNvPr id="66" name="object 66"/>
          <p:cNvSpPr/>
          <p:nvPr/>
        </p:nvSpPr>
        <p:spPr>
          <a:xfrm>
            <a:off x="7203947" y="3255264"/>
            <a:ext cx="0" cy="36830"/>
          </a:xfrm>
          <a:custGeom>
            <a:avLst/>
            <a:gdLst/>
            <a:ahLst/>
            <a:cxnLst/>
            <a:rect l="l" t="t" r="r" b="b"/>
            <a:pathLst>
              <a:path h="36829">
                <a:moveTo>
                  <a:pt x="0" y="0"/>
                </a:moveTo>
                <a:lnTo>
                  <a:pt x="0" y="36575"/>
                </a:lnTo>
              </a:path>
            </a:pathLst>
          </a:custGeom>
          <a:ln w="9144">
            <a:solidFill>
              <a:srgbClr val="858585"/>
            </a:solidFill>
          </a:ln>
        </p:spPr>
        <p:txBody>
          <a:bodyPr wrap="square" lIns="0" tIns="0" rIns="0" bIns="0" rtlCol="0"/>
          <a:lstStyle/>
          <a:p>
            <a:endParaRPr/>
          </a:p>
        </p:txBody>
      </p:sp>
      <p:sp>
        <p:nvSpPr>
          <p:cNvPr id="67" name="object 67"/>
          <p:cNvSpPr/>
          <p:nvPr/>
        </p:nvSpPr>
        <p:spPr>
          <a:xfrm>
            <a:off x="7935468" y="3255264"/>
            <a:ext cx="0" cy="36830"/>
          </a:xfrm>
          <a:custGeom>
            <a:avLst/>
            <a:gdLst/>
            <a:ahLst/>
            <a:cxnLst/>
            <a:rect l="l" t="t" r="r" b="b"/>
            <a:pathLst>
              <a:path h="36829">
                <a:moveTo>
                  <a:pt x="0" y="0"/>
                </a:moveTo>
                <a:lnTo>
                  <a:pt x="0" y="36575"/>
                </a:lnTo>
              </a:path>
            </a:pathLst>
          </a:custGeom>
          <a:ln w="9144">
            <a:solidFill>
              <a:srgbClr val="858585"/>
            </a:solidFill>
          </a:ln>
        </p:spPr>
        <p:txBody>
          <a:bodyPr wrap="square" lIns="0" tIns="0" rIns="0" bIns="0" rtlCol="0"/>
          <a:lstStyle/>
          <a:p>
            <a:endParaRPr/>
          </a:p>
        </p:txBody>
      </p:sp>
      <p:sp>
        <p:nvSpPr>
          <p:cNvPr id="68" name="object 68"/>
          <p:cNvSpPr/>
          <p:nvPr/>
        </p:nvSpPr>
        <p:spPr>
          <a:xfrm>
            <a:off x="8668511" y="3255264"/>
            <a:ext cx="0" cy="36830"/>
          </a:xfrm>
          <a:custGeom>
            <a:avLst/>
            <a:gdLst/>
            <a:ahLst/>
            <a:cxnLst/>
            <a:rect l="l" t="t" r="r" b="b"/>
            <a:pathLst>
              <a:path h="36829">
                <a:moveTo>
                  <a:pt x="0" y="0"/>
                </a:moveTo>
                <a:lnTo>
                  <a:pt x="0" y="36575"/>
                </a:lnTo>
              </a:path>
            </a:pathLst>
          </a:custGeom>
          <a:ln w="9144">
            <a:solidFill>
              <a:srgbClr val="858585"/>
            </a:solidFill>
          </a:ln>
        </p:spPr>
        <p:txBody>
          <a:bodyPr wrap="square" lIns="0" tIns="0" rIns="0" bIns="0" rtlCol="0"/>
          <a:lstStyle/>
          <a:p>
            <a:endParaRPr/>
          </a:p>
        </p:txBody>
      </p:sp>
      <p:sp>
        <p:nvSpPr>
          <p:cNvPr id="69" name="object 69"/>
          <p:cNvSpPr/>
          <p:nvPr/>
        </p:nvSpPr>
        <p:spPr>
          <a:xfrm>
            <a:off x="6691121" y="1877060"/>
            <a:ext cx="1642872" cy="1260856"/>
          </a:xfrm>
          <a:prstGeom prst="rect">
            <a:avLst/>
          </a:prstGeom>
          <a:blipFill>
            <a:blip r:embed="rId4" cstate="print"/>
            <a:stretch>
              <a:fillRect/>
            </a:stretch>
          </a:blipFill>
        </p:spPr>
        <p:txBody>
          <a:bodyPr wrap="square" lIns="0" tIns="0" rIns="0" bIns="0" rtlCol="0"/>
          <a:lstStyle/>
          <a:p>
            <a:endParaRPr/>
          </a:p>
        </p:txBody>
      </p:sp>
      <p:sp>
        <p:nvSpPr>
          <p:cNvPr id="70" name="object 70"/>
          <p:cNvSpPr txBox="1"/>
          <p:nvPr/>
        </p:nvSpPr>
        <p:spPr>
          <a:xfrm>
            <a:off x="6827646" y="1894077"/>
            <a:ext cx="1029969" cy="324485"/>
          </a:xfrm>
          <a:prstGeom prst="rect">
            <a:avLst/>
          </a:prstGeom>
        </p:spPr>
        <p:txBody>
          <a:bodyPr vert="horz" wrap="square" lIns="0" tIns="12065" rIns="0" bIns="0" rtlCol="0">
            <a:spAutoFit/>
          </a:bodyPr>
          <a:lstStyle/>
          <a:p>
            <a:pPr algn="ctr">
              <a:lnSpc>
                <a:spcPts val="1175"/>
              </a:lnSpc>
              <a:spcBef>
                <a:spcPts val="95"/>
              </a:spcBef>
            </a:pPr>
            <a:r>
              <a:rPr sz="1000" spc="-5" dirty="0">
                <a:latin typeface="Times New Roman"/>
                <a:cs typeface="Times New Roman"/>
              </a:rPr>
              <a:t>y = 1.645x -</a:t>
            </a:r>
            <a:r>
              <a:rPr sz="1000" spc="-45" dirty="0">
                <a:latin typeface="Times New Roman"/>
                <a:cs typeface="Times New Roman"/>
              </a:rPr>
              <a:t> </a:t>
            </a:r>
            <a:r>
              <a:rPr sz="1000" spc="-5" dirty="0">
                <a:latin typeface="Times New Roman"/>
                <a:cs typeface="Times New Roman"/>
              </a:rPr>
              <a:t>0.1164</a:t>
            </a:r>
            <a:endParaRPr sz="1000">
              <a:latin typeface="Times New Roman"/>
              <a:cs typeface="Times New Roman"/>
            </a:endParaRPr>
          </a:p>
          <a:p>
            <a:pPr marR="22225" algn="ctr">
              <a:lnSpc>
                <a:spcPts val="1175"/>
              </a:lnSpc>
            </a:pPr>
            <a:r>
              <a:rPr sz="1000" spc="-5" dirty="0">
                <a:latin typeface="Times New Roman"/>
                <a:cs typeface="Times New Roman"/>
              </a:rPr>
              <a:t>R²=</a:t>
            </a:r>
            <a:r>
              <a:rPr sz="1000" spc="-10" dirty="0">
                <a:latin typeface="Times New Roman"/>
                <a:cs typeface="Times New Roman"/>
              </a:rPr>
              <a:t> </a:t>
            </a:r>
            <a:r>
              <a:rPr sz="1000" spc="-5" dirty="0">
                <a:latin typeface="Times New Roman"/>
                <a:cs typeface="Times New Roman"/>
              </a:rPr>
              <a:t>0.953</a:t>
            </a:r>
            <a:endParaRPr sz="1000">
              <a:latin typeface="Times New Roman"/>
              <a:cs typeface="Times New Roman"/>
            </a:endParaRPr>
          </a:p>
        </p:txBody>
      </p:sp>
      <p:sp>
        <p:nvSpPr>
          <p:cNvPr id="71" name="object 71"/>
          <p:cNvSpPr txBox="1"/>
          <p:nvPr/>
        </p:nvSpPr>
        <p:spPr>
          <a:xfrm>
            <a:off x="6193663" y="1671015"/>
            <a:ext cx="184785" cy="1662430"/>
          </a:xfrm>
          <a:prstGeom prst="rect">
            <a:avLst/>
          </a:prstGeom>
        </p:spPr>
        <p:txBody>
          <a:bodyPr vert="horz" wrap="square" lIns="0" tIns="12065" rIns="0" bIns="0" rtlCol="0">
            <a:spAutoFit/>
          </a:bodyPr>
          <a:lstStyle/>
          <a:p>
            <a:pPr marL="94615" algn="ctr">
              <a:lnSpc>
                <a:spcPts val="1185"/>
              </a:lnSpc>
              <a:spcBef>
                <a:spcPts val="95"/>
              </a:spcBef>
            </a:pPr>
            <a:r>
              <a:rPr sz="1000" spc="-5" dirty="0">
                <a:latin typeface="Times New Roman"/>
                <a:cs typeface="Times New Roman"/>
              </a:rPr>
              <a:t>5</a:t>
            </a:r>
            <a:endParaRPr sz="1000">
              <a:latin typeface="Times New Roman"/>
              <a:cs typeface="Times New Roman"/>
            </a:endParaRPr>
          </a:p>
          <a:p>
            <a:pPr algn="ctr">
              <a:lnSpc>
                <a:spcPts val="1170"/>
              </a:lnSpc>
            </a:pPr>
            <a:r>
              <a:rPr sz="1000" spc="-5" dirty="0">
                <a:latin typeface="Times New Roman"/>
                <a:cs typeface="Times New Roman"/>
              </a:rPr>
              <a:t>4.5</a:t>
            </a:r>
            <a:endParaRPr sz="1000">
              <a:latin typeface="Times New Roman"/>
              <a:cs typeface="Times New Roman"/>
            </a:endParaRPr>
          </a:p>
          <a:p>
            <a:pPr marL="94615" algn="ctr">
              <a:lnSpc>
                <a:spcPts val="1170"/>
              </a:lnSpc>
            </a:pPr>
            <a:r>
              <a:rPr sz="1000" spc="-5" dirty="0">
                <a:latin typeface="Times New Roman"/>
                <a:cs typeface="Times New Roman"/>
              </a:rPr>
              <a:t>4</a:t>
            </a:r>
            <a:endParaRPr sz="1000">
              <a:latin typeface="Times New Roman"/>
              <a:cs typeface="Times New Roman"/>
            </a:endParaRPr>
          </a:p>
          <a:p>
            <a:pPr algn="ctr">
              <a:lnSpc>
                <a:spcPts val="1170"/>
              </a:lnSpc>
            </a:pPr>
            <a:r>
              <a:rPr sz="1000" spc="-5" dirty="0">
                <a:latin typeface="Times New Roman"/>
                <a:cs typeface="Times New Roman"/>
              </a:rPr>
              <a:t>3.5</a:t>
            </a:r>
            <a:endParaRPr sz="1000">
              <a:latin typeface="Times New Roman"/>
              <a:cs typeface="Times New Roman"/>
            </a:endParaRPr>
          </a:p>
          <a:p>
            <a:pPr marL="94615" algn="ctr">
              <a:lnSpc>
                <a:spcPts val="1170"/>
              </a:lnSpc>
            </a:pPr>
            <a:r>
              <a:rPr sz="1000" spc="-5" dirty="0">
                <a:latin typeface="Times New Roman"/>
                <a:cs typeface="Times New Roman"/>
              </a:rPr>
              <a:t>3</a:t>
            </a:r>
            <a:endParaRPr sz="1000">
              <a:latin typeface="Times New Roman"/>
              <a:cs typeface="Times New Roman"/>
            </a:endParaRPr>
          </a:p>
          <a:p>
            <a:pPr algn="ctr">
              <a:lnSpc>
                <a:spcPts val="1170"/>
              </a:lnSpc>
            </a:pPr>
            <a:r>
              <a:rPr sz="1000" spc="-5" dirty="0">
                <a:latin typeface="Times New Roman"/>
                <a:cs typeface="Times New Roman"/>
              </a:rPr>
              <a:t>2.5</a:t>
            </a:r>
            <a:endParaRPr sz="1000">
              <a:latin typeface="Times New Roman"/>
              <a:cs typeface="Times New Roman"/>
            </a:endParaRPr>
          </a:p>
          <a:p>
            <a:pPr marL="94615" algn="ctr">
              <a:lnSpc>
                <a:spcPts val="1170"/>
              </a:lnSpc>
            </a:pPr>
            <a:r>
              <a:rPr sz="1000" spc="-5" dirty="0">
                <a:latin typeface="Times New Roman"/>
                <a:cs typeface="Times New Roman"/>
              </a:rPr>
              <a:t>2</a:t>
            </a:r>
            <a:endParaRPr sz="1000">
              <a:latin typeface="Times New Roman"/>
              <a:cs typeface="Times New Roman"/>
            </a:endParaRPr>
          </a:p>
          <a:p>
            <a:pPr algn="ctr">
              <a:lnSpc>
                <a:spcPts val="1170"/>
              </a:lnSpc>
            </a:pPr>
            <a:r>
              <a:rPr sz="1000" spc="-5" dirty="0">
                <a:latin typeface="Times New Roman"/>
                <a:cs typeface="Times New Roman"/>
              </a:rPr>
              <a:t>1.5</a:t>
            </a:r>
            <a:endParaRPr sz="1000">
              <a:latin typeface="Times New Roman"/>
              <a:cs typeface="Times New Roman"/>
            </a:endParaRPr>
          </a:p>
          <a:p>
            <a:pPr marL="94615" algn="ctr">
              <a:lnSpc>
                <a:spcPts val="1170"/>
              </a:lnSpc>
            </a:pPr>
            <a:r>
              <a:rPr sz="1000" spc="-5" dirty="0">
                <a:latin typeface="Times New Roman"/>
                <a:cs typeface="Times New Roman"/>
              </a:rPr>
              <a:t>1</a:t>
            </a:r>
            <a:endParaRPr sz="1000">
              <a:latin typeface="Times New Roman"/>
              <a:cs typeface="Times New Roman"/>
            </a:endParaRPr>
          </a:p>
          <a:p>
            <a:pPr algn="ctr">
              <a:lnSpc>
                <a:spcPts val="1170"/>
              </a:lnSpc>
            </a:pPr>
            <a:r>
              <a:rPr sz="1000" spc="-5" dirty="0">
                <a:latin typeface="Times New Roman"/>
                <a:cs typeface="Times New Roman"/>
              </a:rPr>
              <a:t>0.5</a:t>
            </a:r>
            <a:endParaRPr sz="1000">
              <a:latin typeface="Times New Roman"/>
              <a:cs typeface="Times New Roman"/>
            </a:endParaRPr>
          </a:p>
          <a:p>
            <a:pPr marL="94615" algn="ctr">
              <a:lnSpc>
                <a:spcPts val="1185"/>
              </a:lnSpc>
            </a:pPr>
            <a:r>
              <a:rPr sz="1000" spc="-5" dirty="0">
                <a:latin typeface="Times New Roman"/>
                <a:cs typeface="Times New Roman"/>
              </a:rPr>
              <a:t>0</a:t>
            </a:r>
            <a:endParaRPr sz="1000">
              <a:latin typeface="Times New Roman"/>
              <a:cs typeface="Times New Roman"/>
            </a:endParaRPr>
          </a:p>
        </p:txBody>
      </p:sp>
      <p:sp>
        <p:nvSpPr>
          <p:cNvPr id="72" name="object 72"/>
          <p:cNvSpPr txBox="1"/>
          <p:nvPr/>
        </p:nvSpPr>
        <p:spPr>
          <a:xfrm>
            <a:off x="6428613" y="3299205"/>
            <a:ext cx="88900" cy="177800"/>
          </a:xfrm>
          <a:prstGeom prst="rect">
            <a:avLst/>
          </a:prstGeom>
        </p:spPr>
        <p:txBody>
          <a:bodyPr vert="horz" wrap="square" lIns="0" tIns="12065" rIns="0" bIns="0" rtlCol="0">
            <a:spAutoFit/>
          </a:bodyPr>
          <a:lstStyle/>
          <a:p>
            <a:pPr marL="12700">
              <a:lnSpc>
                <a:spcPct val="100000"/>
              </a:lnSpc>
              <a:spcBef>
                <a:spcPts val="95"/>
              </a:spcBef>
            </a:pPr>
            <a:r>
              <a:rPr sz="1000" spc="-60" dirty="0">
                <a:latin typeface="Arial Unicode MS"/>
                <a:cs typeface="Arial Unicode MS"/>
              </a:rPr>
              <a:t>0</a:t>
            </a:r>
            <a:endParaRPr sz="1000">
              <a:latin typeface="Arial Unicode MS"/>
              <a:cs typeface="Arial Unicode MS"/>
            </a:endParaRPr>
          </a:p>
        </p:txBody>
      </p:sp>
      <p:sp>
        <p:nvSpPr>
          <p:cNvPr id="73" name="object 73"/>
          <p:cNvSpPr txBox="1"/>
          <p:nvPr/>
        </p:nvSpPr>
        <p:spPr>
          <a:xfrm>
            <a:off x="8626220" y="3299205"/>
            <a:ext cx="88900" cy="177800"/>
          </a:xfrm>
          <a:prstGeom prst="rect">
            <a:avLst/>
          </a:prstGeom>
        </p:spPr>
        <p:txBody>
          <a:bodyPr vert="horz" wrap="square" lIns="0" tIns="12065" rIns="0" bIns="0" rtlCol="0">
            <a:spAutoFit/>
          </a:bodyPr>
          <a:lstStyle/>
          <a:p>
            <a:pPr marL="12700">
              <a:lnSpc>
                <a:spcPct val="100000"/>
              </a:lnSpc>
              <a:spcBef>
                <a:spcPts val="95"/>
              </a:spcBef>
            </a:pPr>
            <a:r>
              <a:rPr sz="1000" spc="-60" dirty="0">
                <a:latin typeface="Arial Unicode MS"/>
                <a:cs typeface="Arial Unicode MS"/>
              </a:rPr>
              <a:t>3</a:t>
            </a:r>
            <a:endParaRPr sz="1000">
              <a:latin typeface="Arial Unicode MS"/>
              <a:cs typeface="Arial Unicode MS"/>
            </a:endParaRPr>
          </a:p>
        </p:txBody>
      </p:sp>
      <p:sp>
        <p:nvSpPr>
          <p:cNvPr id="74" name="object 74"/>
          <p:cNvSpPr txBox="1"/>
          <p:nvPr/>
        </p:nvSpPr>
        <p:spPr>
          <a:xfrm>
            <a:off x="5887650" y="2041732"/>
            <a:ext cx="320040" cy="943610"/>
          </a:xfrm>
          <a:prstGeom prst="rect">
            <a:avLst/>
          </a:prstGeom>
        </p:spPr>
        <p:txBody>
          <a:bodyPr vert="vert270" wrap="square" lIns="0" tIns="0" rIns="0" bIns="0" rtlCol="0">
            <a:spAutoFit/>
          </a:bodyPr>
          <a:lstStyle/>
          <a:p>
            <a:pPr algn="ctr">
              <a:lnSpc>
                <a:spcPts val="1165"/>
              </a:lnSpc>
            </a:pPr>
            <a:r>
              <a:rPr sz="1000" b="1" spc="-5" dirty="0">
                <a:latin typeface="Times New Roman"/>
                <a:cs typeface="Times New Roman"/>
              </a:rPr>
              <a:t>FY-3C/TOU</a:t>
            </a:r>
            <a:endParaRPr sz="1000">
              <a:latin typeface="Times New Roman"/>
              <a:cs typeface="Times New Roman"/>
            </a:endParaRPr>
          </a:p>
          <a:p>
            <a:pPr algn="ctr">
              <a:lnSpc>
                <a:spcPts val="1235"/>
              </a:lnSpc>
            </a:pPr>
            <a:r>
              <a:rPr sz="1050" b="1" spc="-5" dirty="0">
                <a:latin typeface="Times New Roman"/>
                <a:cs typeface="Times New Roman"/>
              </a:rPr>
              <a:t>(μW/cm</a:t>
            </a:r>
            <a:r>
              <a:rPr sz="1050" b="1" spc="-7" baseline="23809" dirty="0">
                <a:latin typeface="Times New Roman"/>
                <a:cs typeface="Times New Roman"/>
              </a:rPr>
              <a:t>2</a:t>
            </a:r>
            <a:r>
              <a:rPr sz="1050" b="1" spc="-5" dirty="0">
                <a:latin typeface="Times New Roman"/>
                <a:cs typeface="Times New Roman"/>
              </a:rPr>
              <a:t>/nm/sr)</a:t>
            </a:r>
            <a:endParaRPr sz="1050">
              <a:latin typeface="Times New Roman"/>
              <a:cs typeface="Times New Roman"/>
            </a:endParaRPr>
          </a:p>
        </p:txBody>
      </p:sp>
      <p:sp>
        <p:nvSpPr>
          <p:cNvPr id="75" name="object 75"/>
          <p:cNvSpPr txBox="1"/>
          <p:nvPr/>
        </p:nvSpPr>
        <p:spPr>
          <a:xfrm>
            <a:off x="6569456" y="3279345"/>
            <a:ext cx="2005964" cy="379095"/>
          </a:xfrm>
          <a:prstGeom prst="rect">
            <a:avLst/>
          </a:prstGeom>
        </p:spPr>
        <p:txBody>
          <a:bodyPr vert="horz" wrap="square" lIns="0" tIns="31750" rIns="0" bIns="0" rtlCol="0">
            <a:spAutoFit/>
          </a:bodyPr>
          <a:lstStyle/>
          <a:p>
            <a:pPr algn="ctr">
              <a:lnSpc>
                <a:spcPct val="100000"/>
              </a:lnSpc>
              <a:spcBef>
                <a:spcPts val="250"/>
              </a:spcBef>
              <a:tabLst>
                <a:tab pos="732155" algn="l"/>
              </a:tabLst>
            </a:pPr>
            <a:r>
              <a:rPr sz="1000" spc="-60" dirty="0">
                <a:latin typeface="Arial Unicode MS"/>
                <a:cs typeface="Arial Unicode MS"/>
              </a:rPr>
              <a:t>1	2</a:t>
            </a:r>
            <a:endParaRPr sz="1000">
              <a:latin typeface="Arial Unicode MS"/>
              <a:cs typeface="Arial Unicode MS"/>
            </a:endParaRPr>
          </a:p>
          <a:p>
            <a:pPr algn="ctr">
              <a:lnSpc>
                <a:spcPct val="100000"/>
              </a:lnSpc>
              <a:spcBef>
                <a:spcPts val="170"/>
              </a:spcBef>
            </a:pPr>
            <a:r>
              <a:rPr sz="1050" b="1" dirty="0">
                <a:latin typeface="Times New Roman"/>
                <a:cs typeface="Times New Roman"/>
              </a:rPr>
              <a:t>MetopB/GOME-2</a:t>
            </a:r>
            <a:r>
              <a:rPr sz="1050" b="1" spc="-75" dirty="0">
                <a:latin typeface="Times New Roman"/>
                <a:cs typeface="Times New Roman"/>
              </a:rPr>
              <a:t> </a:t>
            </a:r>
            <a:r>
              <a:rPr sz="1050" b="1" spc="-5" dirty="0">
                <a:latin typeface="Times New Roman"/>
                <a:cs typeface="Times New Roman"/>
              </a:rPr>
              <a:t>(μW/cm</a:t>
            </a:r>
            <a:r>
              <a:rPr sz="1050" b="1" spc="-7" baseline="23809" dirty="0">
                <a:latin typeface="Times New Roman"/>
                <a:cs typeface="Times New Roman"/>
              </a:rPr>
              <a:t>2</a:t>
            </a:r>
            <a:r>
              <a:rPr sz="1050" b="1" spc="-5" dirty="0">
                <a:latin typeface="Times New Roman"/>
                <a:cs typeface="Times New Roman"/>
              </a:rPr>
              <a:t>/nm/sr)</a:t>
            </a:r>
            <a:endParaRPr sz="1050">
              <a:latin typeface="Times New Roman"/>
              <a:cs typeface="Times New Roman"/>
            </a:endParaRPr>
          </a:p>
        </p:txBody>
      </p:sp>
      <p:sp>
        <p:nvSpPr>
          <p:cNvPr id="76" name="object 76"/>
          <p:cNvSpPr txBox="1"/>
          <p:nvPr/>
        </p:nvSpPr>
        <p:spPr>
          <a:xfrm>
            <a:off x="8130031" y="3051429"/>
            <a:ext cx="448945" cy="193675"/>
          </a:xfrm>
          <a:prstGeom prst="rect">
            <a:avLst/>
          </a:prstGeom>
        </p:spPr>
        <p:txBody>
          <a:bodyPr vert="horz" wrap="square" lIns="0" tIns="13335" rIns="0" bIns="0" rtlCol="0">
            <a:spAutoFit/>
          </a:bodyPr>
          <a:lstStyle/>
          <a:p>
            <a:pPr marL="12700">
              <a:lnSpc>
                <a:spcPct val="100000"/>
              </a:lnSpc>
              <a:spcBef>
                <a:spcPts val="105"/>
              </a:spcBef>
            </a:pPr>
            <a:r>
              <a:rPr sz="1100" dirty="0">
                <a:latin typeface="Times New Roman"/>
                <a:cs typeface="Times New Roman"/>
              </a:rPr>
              <a:t>322</a:t>
            </a:r>
            <a:r>
              <a:rPr sz="1100" spc="-80" dirty="0">
                <a:latin typeface="Times New Roman"/>
                <a:cs typeface="Times New Roman"/>
              </a:rPr>
              <a:t> </a:t>
            </a:r>
            <a:r>
              <a:rPr sz="1100" dirty="0">
                <a:latin typeface="Times New Roman"/>
                <a:cs typeface="Times New Roman"/>
              </a:rPr>
              <a:t>nm</a:t>
            </a:r>
            <a:endParaRPr sz="1100">
              <a:latin typeface="Times New Roman"/>
              <a:cs typeface="Times New Roman"/>
            </a:endParaRPr>
          </a:p>
        </p:txBody>
      </p:sp>
      <p:sp>
        <p:nvSpPr>
          <p:cNvPr id="77" name="object 77"/>
          <p:cNvSpPr/>
          <p:nvPr/>
        </p:nvSpPr>
        <p:spPr>
          <a:xfrm>
            <a:off x="2087879" y="3864864"/>
            <a:ext cx="0" cy="1484630"/>
          </a:xfrm>
          <a:custGeom>
            <a:avLst/>
            <a:gdLst/>
            <a:ahLst/>
            <a:cxnLst/>
            <a:rect l="l" t="t" r="r" b="b"/>
            <a:pathLst>
              <a:path h="1484629">
                <a:moveTo>
                  <a:pt x="0" y="1484376"/>
                </a:moveTo>
                <a:lnTo>
                  <a:pt x="0" y="0"/>
                </a:lnTo>
              </a:path>
            </a:pathLst>
          </a:custGeom>
          <a:ln w="9144">
            <a:solidFill>
              <a:srgbClr val="858585"/>
            </a:solidFill>
          </a:ln>
        </p:spPr>
        <p:txBody>
          <a:bodyPr wrap="square" lIns="0" tIns="0" rIns="0" bIns="0" rtlCol="0"/>
          <a:lstStyle/>
          <a:p>
            <a:endParaRPr/>
          </a:p>
        </p:txBody>
      </p:sp>
      <p:sp>
        <p:nvSpPr>
          <p:cNvPr id="78" name="object 78"/>
          <p:cNvSpPr/>
          <p:nvPr/>
        </p:nvSpPr>
        <p:spPr>
          <a:xfrm>
            <a:off x="2049779" y="5349240"/>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79" name="object 79"/>
          <p:cNvSpPr/>
          <p:nvPr/>
        </p:nvSpPr>
        <p:spPr>
          <a:xfrm>
            <a:off x="2049779" y="5201411"/>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80" name="object 80"/>
          <p:cNvSpPr/>
          <p:nvPr/>
        </p:nvSpPr>
        <p:spPr>
          <a:xfrm>
            <a:off x="2049779" y="5053584"/>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81" name="object 81"/>
          <p:cNvSpPr/>
          <p:nvPr/>
        </p:nvSpPr>
        <p:spPr>
          <a:xfrm>
            <a:off x="2049779" y="4904232"/>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82" name="object 82"/>
          <p:cNvSpPr/>
          <p:nvPr/>
        </p:nvSpPr>
        <p:spPr>
          <a:xfrm>
            <a:off x="2049779" y="4756403"/>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83" name="object 83"/>
          <p:cNvSpPr/>
          <p:nvPr/>
        </p:nvSpPr>
        <p:spPr>
          <a:xfrm>
            <a:off x="2049779" y="4607052"/>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84" name="object 84"/>
          <p:cNvSpPr/>
          <p:nvPr/>
        </p:nvSpPr>
        <p:spPr>
          <a:xfrm>
            <a:off x="2049779" y="4459223"/>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85" name="object 85"/>
          <p:cNvSpPr/>
          <p:nvPr/>
        </p:nvSpPr>
        <p:spPr>
          <a:xfrm>
            <a:off x="2049779" y="4311396"/>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86" name="object 86"/>
          <p:cNvSpPr/>
          <p:nvPr/>
        </p:nvSpPr>
        <p:spPr>
          <a:xfrm>
            <a:off x="2049779" y="4162044"/>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87" name="object 87"/>
          <p:cNvSpPr/>
          <p:nvPr/>
        </p:nvSpPr>
        <p:spPr>
          <a:xfrm>
            <a:off x="2049779" y="4014215"/>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88" name="object 88"/>
          <p:cNvSpPr/>
          <p:nvPr/>
        </p:nvSpPr>
        <p:spPr>
          <a:xfrm>
            <a:off x="2049779" y="3864864"/>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89" name="object 89"/>
          <p:cNvSpPr/>
          <p:nvPr/>
        </p:nvSpPr>
        <p:spPr>
          <a:xfrm>
            <a:off x="2087879" y="5349240"/>
            <a:ext cx="2426335" cy="0"/>
          </a:xfrm>
          <a:custGeom>
            <a:avLst/>
            <a:gdLst/>
            <a:ahLst/>
            <a:cxnLst/>
            <a:rect l="l" t="t" r="r" b="b"/>
            <a:pathLst>
              <a:path w="2426335">
                <a:moveTo>
                  <a:pt x="0" y="0"/>
                </a:moveTo>
                <a:lnTo>
                  <a:pt x="2426208" y="0"/>
                </a:lnTo>
              </a:path>
            </a:pathLst>
          </a:custGeom>
          <a:ln w="9144">
            <a:solidFill>
              <a:srgbClr val="858585"/>
            </a:solidFill>
          </a:ln>
        </p:spPr>
        <p:txBody>
          <a:bodyPr wrap="square" lIns="0" tIns="0" rIns="0" bIns="0" rtlCol="0"/>
          <a:lstStyle/>
          <a:p>
            <a:endParaRPr/>
          </a:p>
        </p:txBody>
      </p:sp>
      <p:sp>
        <p:nvSpPr>
          <p:cNvPr id="90" name="object 90"/>
          <p:cNvSpPr/>
          <p:nvPr/>
        </p:nvSpPr>
        <p:spPr>
          <a:xfrm>
            <a:off x="2087879" y="5349240"/>
            <a:ext cx="0" cy="36830"/>
          </a:xfrm>
          <a:custGeom>
            <a:avLst/>
            <a:gdLst/>
            <a:ahLst/>
            <a:cxnLst/>
            <a:rect l="l" t="t" r="r" b="b"/>
            <a:pathLst>
              <a:path h="36829">
                <a:moveTo>
                  <a:pt x="0" y="0"/>
                </a:moveTo>
                <a:lnTo>
                  <a:pt x="0" y="36576"/>
                </a:lnTo>
              </a:path>
            </a:pathLst>
          </a:custGeom>
          <a:ln w="9144">
            <a:solidFill>
              <a:srgbClr val="858585"/>
            </a:solidFill>
          </a:ln>
        </p:spPr>
        <p:txBody>
          <a:bodyPr wrap="square" lIns="0" tIns="0" rIns="0" bIns="0" rtlCol="0"/>
          <a:lstStyle/>
          <a:p>
            <a:endParaRPr/>
          </a:p>
        </p:txBody>
      </p:sp>
      <p:sp>
        <p:nvSpPr>
          <p:cNvPr id="91" name="object 91"/>
          <p:cNvSpPr/>
          <p:nvPr/>
        </p:nvSpPr>
        <p:spPr>
          <a:xfrm>
            <a:off x="2895600" y="5349240"/>
            <a:ext cx="0" cy="36830"/>
          </a:xfrm>
          <a:custGeom>
            <a:avLst/>
            <a:gdLst/>
            <a:ahLst/>
            <a:cxnLst/>
            <a:rect l="l" t="t" r="r" b="b"/>
            <a:pathLst>
              <a:path h="36829">
                <a:moveTo>
                  <a:pt x="0" y="0"/>
                </a:moveTo>
                <a:lnTo>
                  <a:pt x="0" y="36576"/>
                </a:lnTo>
              </a:path>
            </a:pathLst>
          </a:custGeom>
          <a:ln w="9144">
            <a:solidFill>
              <a:srgbClr val="858585"/>
            </a:solidFill>
          </a:ln>
        </p:spPr>
        <p:txBody>
          <a:bodyPr wrap="square" lIns="0" tIns="0" rIns="0" bIns="0" rtlCol="0"/>
          <a:lstStyle/>
          <a:p>
            <a:endParaRPr/>
          </a:p>
        </p:txBody>
      </p:sp>
      <p:sp>
        <p:nvSpPr>
          <p:cNvPr id="92" name="object 92"/>
          <p:cNvSpPr/>
          <p:nvPr/>
        </p:nvSpPr>
        <p:spPr>
          <a:xfrm>
            <a:off x="3704844" y="5349240"/>
            <a:ext cx="0" cy="36830"/>
          </a:xfrm>
          <a:custGeom>
            <a:avLst/>
            <a:gdLst/>
            <a:ahLst/>
            <a:cxnLst/>
            <a:rect l="l" t="t" r="r" b="b"/>
            <a:pathLst>
              <a:path h="36829">
                <a:moveTo>
                  <a:pt x="0" y="0"/>
                </a:moveTo>
                <a:lnTo>
                  <a:pt x="0" y="36576"/>
                </a:lnTo>
              </a:path>
            </a:pathLst>
          </a:custGeom>
          <a:ln w="9144">
            <a:solidFill>
              <a:srgbClr val="858585"/>
            </a:solidFill>
          </a:ln>
        </p:spPr>
        <p:txBody>
          <a:bodyPr wrap="square" lIns="0" tIns="0" rIns="0" bIns="0" rtlCol="0"/>
          <a:lstStyle/>
          <a:p>
            <a:endParaRPr/>
          </a:p>
        </p:txBody>
      </p:sp>
      <p:sp>
        <p:nvSpPr>
          <p:cNvPr id="93" name="object 93"/>
          <p:cNvSpPr/>
          <p:nvPr/>
        </p:nvSpPr>
        <p:spPr>
          <a:xfrm>
            <a:off x="4514088" y="5349240"/>
            <a:ext cx="0" cy="36830"/>
          </a:xfrm>
          <a:custGeom>
            <a:avLst/>
            <a:gdLst/>
            <a:ahLst/>
            <a:cxnLst/>
            <a:rect l="l" t="t" r="r" b="b"/>
            <a:pathLst>
              <a:path h="36829">
                <a:moveTo>
                  <a:pt x="0" y="0"/>
                </a:moveTo>
                <a:lnTo>
                  <a:pt x="0" y="36576"/>
                </a:lnTo>
              </a:path>
            </a:pathLst>
          </a:custGeom>
          <a:ln w="9144">
            <a:solidFill>
              <a:srgbClr val="858585"/>
            </a:solidFill>
          </a:ln>
        </p:spPr>
        <p:txBody>
          <a:bodyPr wrap="square" lIns="0" tIns="0" rIns="0" bIns="0" rtlCol="0"/>
          <a:lstStyle/>
          <a:p>
            <a:endParaRPr/>
          </a:p>
        </p:txBody>
      </p:sp>
      <p:sp>
        <p:nvSpPr>
          <p:cNvPr id="94" name="object 94"/>
          <p:cNvSpPr/>
          <p:nvPr/>
        </p:nvSpPr>
        <p:spPr>
          <a:xfrm>
            <a:off x="2365375" y="3973067"/>
            <a:ext cx="1726691" cy="1246632"/>
          </a:xfrm>
          <a:prstGeom prst="rect">
            <a:avLst/>
          </a:prstGeom>
          <a:blipFill>
            <a:blip r:embed="rId5" cstate="print"/>
            <a:stretch>
              <a:fillRect/>
            </a:stretch>
          </a:blipFill>
        </p:spPr>
        <p:txBody>
          <a:bodyPr wrap="square" lIns="0" tIns="0" rIns="0" bIns="0" rtlCol="0"/>
          <a:lstStyle/>
          <a:p>
            <a:endParaRPr/>
          </a:p>
        </p:txBody>
      </p:sp>
      <p:sp>
        <p:nvSpPr>
          <p:cNvPr id="95" name="object 95"/>
          <p:cNvSpPr txBox="1"/>
          <p:nvPr/>
        </p:nvSpPr>
        <p:spPr>
          <a:xfrm>
            <a:off x="2482342" y="4049395"/>
            <a:ext cx="1094740" cy="323850"/>
          </a:xfrm>
          <a:prstGeom prst="rect">
            <a:avLst/>
          </a:prstGeom>
        </p:spPr>
        <p:txBody>
          <a:bodyPr vert="horz" wrap="square" lIns="0" tIns="22225" rIns="0" bIns="0" rtlCol="0">
            <a:spAutoFit/>
          </a:bodyPr>
          <a:lstStyle/>
          <a:p>
            <a:pPr marL="243204" marR="5080" indent="-230504">
              <a:lnSpc>
                <a:spcPts val="1150"/>
              </a:lnSpc>
              <a:spcBef>
                <a:spcPts val="175"/>
              </a:spcBef>
            </a:pPr>
            <a:r>
              <a:rPr sz="1000" spc="-5" dirty="0">
                <a:latin typeface="Times New Roman"/>
                <a:cs typeface="Times New Roman"/>
              </a:rPr>
              <a:t>y = 1.6133x - 0.2752  R²=</a:t>
            </a:r>
            <a:r>
              <a:rPr sz="1000" spc="-10" dirty="0">
                <a:latin typeface="Times New Roman"/>
                <a:cs typeface="Times New Roman"/>
              </a:rPr>
              <a:t> </a:t>
            </a:r>
            <a:r>
              <a:rPr sz="1000" spc="-5" dirty="0">
                <a:latin typeface="Times New Roman"/>
                <a:cs typeface="Times New Roman"/>
              </a:rPr>
              <a:t>0.9466</a:t>
            </a:r>
            <a:endParaRPr sz="1000">
              <a:latin typeface="Times New Roman"/>
              <a:cs typeface="Times New Roman"/>
            </a:endParaRPr>
          </a:p>
        </p:txBody>
      </p:sp>
      <p:sp>
        <p:nvSpPr>
          <p:cNvPr id="96" name="object 96"/>
          <p:cNvSpPr txBox="1"/>
          <p:nvPr/>
        </p:nvSpPr>
        <p:spPr>
          <a:xfrm>
            <a:off x="1840229" y="3766184"/>
            <a:ext cx="153670" cy="1662430"/>
          </a:xfrm>
          <a:prstGeom prst="rect">
            <a:avLst/>
          </a:prstGeom>
        </p:spPr>
        <p:txBody>
          <a:bodyPr vert="horz" wrap="square" lIns="0" tIns="12065" rIns="0" bIns="0" rtlCol="0">
            <a:spAutoFit/>
          </a:bodyPr>
          <a:lstStyle/>
          <a:p>
            <a:pPr marL="12700">
              <a:lnSpc>
                <a:spcPts val="1185"/>
              </a:lnSpc>
              <a:spcBef>
                <a:spcPts val="95"/>
              </a:spcBef>
            </a:pPr>
            <a:r>
              <a:rPr sz="1000" dirty="0">
                <a:latin typeface="Times New Roman"/>
                <a:cs typeface="Times New Roman"/>
              </a:rPr>
              <a:t>10</a:t>
            </a:r>
            <a:endParaRPr sz="1000">
              <a:latin typeface="Times New Roman"/>
              <a:cs typeface="Times New Roman"/>
            </a:endParaRPr>
          </a:p>
          <a:p>
            <a:pPr marL="75565">
              <a:lnSpc>
                <a:spcPts val="1170"/>
              </a:lnSpc>
            </a:pPr>
            <a:r>
              <a:rPr sz="1000" spc="-5" dirty="0">
                <a:latin typeface="Times New Roman"/>
                <a:cs typeface="Times New Roman"/>
              </a:rPr>
              <a:t>9</a:t>
            </a:r>
            <a:endParaRPr sz="1000">
              <a:latin typeface="Times New Roman"/>
              <a:cs typeface="Times New Roman"/>
            </a:endParaRPr>
          </a:p>
          <a:p>
            <a:pPr marL="75565">
              <a:lnSpc>
                <a:spcPts val="1170"/>
              </a:lnSpc>
            </a:pPr>
            <a:r>
              <a:rPr sz="1000" spc="-5" dirty="0">
                <a:latin typeface="Times New Roman"/>
                <a:cs typeface="Times New Roman"/>
              </a:rPr>
              <a:t>8</a:t>
            </a:r>
            <a:endParaRPr sz="1000">
              <a:latin typeface="Times New Roman"/>
              <a:cs typeface="Times New Roman"/>
            </a:endParaRPr>
          </a:p>
          <a:p>
            <a:pPr marL="75565">
              <a:lnSpc>
                <a:spcPts val="1170"/>
              </a:lnSpc>
            </a:pPr>
            <a:r>
              <a:rPr sz="1000" spc="-5" dirty="0">
                <a:latin typeface="Times New Roman"/>
                <a:cs typeface="Times New Roman"/>
              </a:rPr>
              <a:t>7</a:t>
            </a:r>
            <a:endParaRPr sz="1000">
              <a:latin typeface="Times New Roman"/>
              <a:cs typeface="Times New Roman"/>
            </a:endParaRPr>
          </a:p>
          <a:p>
            <a:pPr marL="75565">
              <a:lnSpc>
                <a:spcPts val="1170"/>
              </a:lnSpc>
            </a:pPr>
            <a:r>
              <a:rPr sz="1000" spc="-5" dirty="0">
                <a:latin typeface="Times New Roman"/>
                <a:cs typeface="Times New Roman"/>
              </a:rPr>
              <a:t>6</a:t>
            </a:r>
            <a:endParaRPr sz="1000">
              <a:latin typeface="Times New Roman"/>
              <a:cs typeface="Times New Roman"/>
            </a:endParaRPr>
          </a:p>
          <a:p>
            <a:pPr marL="75565">
              <a:lnSpc>
                <a:spcPts val="1170"/>
              </a:lnSpc>
            </a:pPr>
            <a:r>
              <a:rPr sz="1000" spc="-5" dirty="0">
                <a:latin typeface="Times New Roman"/>
                <a:cs typeface="Times New Roman"/>
              </a:rPr>
              <a:t>5</a:t>
            </a:r>
            <a:endParaRPr sz="1000">
              <a:latin typeface="Times New Roman"/>
              <a:cs typeface="Times New Roman"/>
            </a:endParaRPr>
          </a:p>
          <a:p>
            <a:pPr marL="75565">
              <a:lnSpc>
                <a:spcPts val="1170"/>
              </a:lnSpc>
            </a:pPr>
            <a:r>
              <a:rPr sz="1000" spc="-5" dirty="0">
                <a:latin typeface="Times New Roman"/>
                <a:cs typeface="Times New Roman"/>
              </a:rPr>
              <a:t>4</a:t>
            </a:r>
            <a:endParaRPr sz="1000">
              <a:latin typeface="Times New Roman"/>
              <a:cs typeface="Times New Roman"/>
            </a:endParaRPr>
          </a:p>
          <a:p>
            <a:pPr marL="75565">
              <a:lnSpc>
                <a:spcPts val="1170"/>
              </a:lnSpc>
            </a:pPr>
            <a:r>
              <a:rPr sz="1000" spc="-5" dirty="0">
                <a:latin typeface="Times New Roman"/>
                <a:cs typeface="Times New Roman"/>
              </a:rPr>
              <a:t>3</a:t>
            </a:r>
            <a:endParaRPr sz="1000">
              <a:latin typeface="Times New Roman"/>
              <a:cs typeface="Times New Roman"/>
            </a:endParaRPr>
          </a:p>
          <a:p>
            <a:pPr marL="75565">
              <a:lnSpc>
                <a:spcPts val="1170"/>
              </a:lnSpc>
            </a:pPr>
            <a:r>
              <a:rPr sz="1000" spc="-5" dirty="0">
                <a:latin typeface="Times New Roman"/>
                <a:cs typeface="Times New Roman"/>
              </a:rPr>
              <a:t>2</a:t>
            </a:r>
            <a:endParaRPr sz="1000">
              <a:latin typeface="Times New Roman"/>
              <a:cs typeface="Times New Roman"/>
            </a:endParaRPr>
          </a:p>
          <a:p>
            <a:pPr marL="75565">
              <a:lnSpc>
                <a:spcPts val="1170"/>
              </a:lnSpc>
            </a:pPr>
            <a:r>
              <a:rPr sz="1000" spc="-5" dirty="0">
                <a:latin typeface="Times New Roman"/>
                <a:cs typeface="Times New Roman"/>
              </a:rPr>
              <a:t>1</a:t>
            </a:r>
            <a:endParaRPr sz="1000">
              <a:latin typeface="Times New Roman"/>
              <a:cs typeface="Times New Roman"/>
            </a:endParaRPr>
          </a:p>
          <a:p>
            <a:pPr marL="75565">
              <a:lnSpc>
                <a:spcPts val="1185"/>
              </a:lnSpc>
            </a:pPr>
            <a:r>
              <a:rPr sz="1000" spc="-5" dirty="0">
                <a:latin typeface="Times New Roman"/>
                <a:cs typeface="Times New Roman"/>
              </a:rPr>
              <a:t>0</a:t>
            </a:r>
            <a:endParaRPr sz="1000">
              <a:latin typeface="Times New Roman"/>
              <a:cs typeface="Times New Roman"/>
            </a:endParaRPr>
          </a:p>
        </p:txBody>
      </p:sp>
      <p:sp>
        <p:nvSpPr>
          <p:cNvPr id="97" name="object 97"/>
          <p:cNvSpPr txBox="1"/>
          <p:nvPr/>
        </p:nvSpPr>
        <p:spPr>
          <a:xfrm>
            <a:off x="2043429" y="5394452"/>
            <a:ext cx="88900" cy="177800"/>
          </a:xfrm>
          <a:prstGeom prst="rect">
            <a:avLst/>
          </a:prstGeom>
        </p:spPr>
        <p:txBody>
          <a:bodyPr vert="horz" wrap="square" lIns="0" tIns="12065" rIns="0" bIns="0" rtlCol="0">
            <a:spAutoFit/>
          </a:bodyPr>
          <a:lstStyle/>
          <a:p>
            <a:pPr marL="12700">
              <a:lnSpc>
                <a:spcPct val="100000"/>
              </a:lnSpc>
              <a:spcBef>
                <a:spcPts val="95"/>
              </a:spcBef>
            </a:pPr>
            <a:r>
              <a:rPr sz="1000" spc="-60" dirty="0">
                <a:latin typeface="Arial Unicode MS"/>
                <a:cs typeface="Arial Unicode MS"/>
              </a:rPr>
              <a:t>0</a:t>
            </a:r>
            <a:endParaRPr sz="1000">
              <a:latin typeface="Arial Unicode MS"/>
              <a:cs typeface="Arial Unicode MS"/>
            </a:endParaRPr>
          </a:p>
        </p:txBody>
      </p:sp>
      <p:sp>
        <p:nvSpPr>
          <p:cNvPr id="98" name="object 98"/>
          <p:cNvSpPr txBox="1"/>
          <p:nvPr/>
        </p:nvSpPr>
        <p:spPr>
          <a:xfrm>
            <a:off x="4470019" y="5394452"/>
            <a:ext cx="88900" cy="177800"/>
          </a:xfrm>
          <a:prstGeom prst="rect">
            <a:avLst/>
          </a:prstGeom>
        </p:spPr>
        <p:txBody>
          <a:bodyPr vert="horz" wrap="square" lIns="0" tIns="12065" rIns="0" bIns="0" rtlCol="0">
            <a:spAutoFit/>
          </a:bodyPr>
          <a:lstStyle/>
          <a:p>
            <a:pPr marL="12700">
              <a:lnSpc>
                <a:spcPct val="100000"/>
              </a:lnSpc>
              <a:spcBef>
                <a:spcPts val="95"/>
              </a:spcBef>
            </a:pPr>
            <a:r>
              <a:rPr sz="1000" spc="-60" dirty="0">
                <a:latin typeface="Arial Unicode MS"/>
                <a:cs typeface="Arial Unicode MS"/>
              </a:rPr>
              <a:t>6</a:t>
            </a:r>
            <a:endParaRPr sz="1000">
              <a:latin typeface="Arial Unicode MS"/>
              <a:cs typeface="Arial Unicode MS"/>
            </a:endParaRPr>
          </a:p>
        </p:txBody>
      </p:sp>
      <p:sp>
        <p:nvSpPr>
          <p:cNvPr id="99" name="object 99"/>
          <p:cNvSpPr txBox="1"/>
          <p:nvPr/>
        </p:nvSpPr>
        <p:spPr>
          <a:xfrm>
            <a:off x="1507674" y="4136597"/>
            <a:ext cx="320040" cy="944244"/>
          </a:xfrm>
          <a:prstGeom prst="rect">
            <a:avLst/>
          </a:prstGeom>
        </p:spPr>
        <p:txBody>
          <a:bodyPr vert="vert270" wrap="square" lIns="0" tIns="0" rIns="0" bIns="0" rtlCol="0">
            <a:spAutoFit/>
          </a:bodyPr>
          <a:lstStyle/>
          <a:p>
            <a:pPr algn="ctr">
              <a:lnSpc>
                <a:spcPts val="1165"/>
              </a:lnSpc>
            </a:pPr>
            <a:r>
              <a:rPr sz="1000" b="1" spc="-5" dirty="0">
                <a:latin typeface="Times New Roman"/>
                <a:cs typeface="Times New Roman"/>
              </a:rPr>
              <a:t>FY-3C/TOU</a:t>
            </a:r>
            <a:endParaRPr sz="1000">
              <a:latin typeface="Times New Roman"/>
              <a:cs typeface="Times New Roman"/>
            </a:endParaRPr>
          </a:p>
          <a:p>
            <a:pPr algn="ctr">
              <a:lnSpc>
                <a:spcPts val="1235"/>
              </a:lnSpc>
            </a:pPr>
            <a:r>
              <a:rPr sz="1050" b="1" spc="-5" dirty="0">
                <a:latin typeface="Times New Roman"/>
                <a:cs typeface="Times New Roman"/>
              </a:rPr>
              <a:t>(μW/cm</a:t>
            </a:r>
            <a:r>
              <a:rPr sz="1050" b="1" spc="-7" baseline="23809" dirty="0">
                <a:latin typeface="Times New Roman"/>
                <a:cs typeface="Times New Roman"/>
              </a:rPr>
              <a:t>2</a:t>
            </a:r>
            <a:r>
              <a:rPr sz="1050" b="1" spc="-5" dirty="0">
                <a:latin typeface="Times New Roman"/>
                <a:cs typeface="Times New Roman"/>
              </a:rPr>
              <a:t>/nm/sr)</a:t>
            </a:r>
            <a:endParaRPr sz="1050">
              <a:latin typeface="Times New Roman"/>
              <a:cs typeface="Times New Roman"/>
            </a:endParaRPr>
          </a:p>
        </p:txBody>
      </p:sp>
      <p:sp>
        <p:nvSpPr>
          <p:cNvPr id="100" name="object 100"/>
          <p:cNvSpPr txBox="1"/>
          <p:nvPr/>
        </p:nvSpPr>
        <p:spPr>
          <a:xfrm>
            <a:off x="2297683" y="5374615"/>
            <a:ext cx="2005964" cy="379095"/>
          </a:xfrm>
          <a:prstGeom prst="rect">
            <a:avLst/>
          </a:prstGeom>
        </p:spPr>
        <p:txBody>
          <a:bodyPr vert="horz" wrap="square" lIns="0" tIns="31750" rIns="0" bIns="0" rtlCol="0">
            <a:spAutoFit/>
          </a:bodyPr>
          <a:lstStyle/>
          <a:p>
            <a:pPr marL="635" algn="ctr">
              <a:lnSpc>
                <a:spcPct val="100000"/>
              </a:lnSpc>
              <a:spcBef>
                <a:spcPts val="250"/>
              </a:spcBef>
              <a:tabLst>
                <a:tab pos="808990" algn="l"/>
              </a:tabLst>
            </a:pPr>
            <a:r>
              <a:rPr sz="1000" spc="-60" dirty="0">
                <a:latin typeface="Arial Unicode MS"/>
                <a:cs typeface="Arial Unicode MS"/>
              </a:rPr>
              <a:t>2	4</a:t>
            </a:r>
            <a:endParaRPr sz="1000">
              <a:latin typeface="Arial Unicode MS"/>
              <a:cs typeface="Arial Unicode MS"/>
            </a:endParaRPr>
          </a:p>
          <a:p>
            <a:pPr algn="ctr">
              <a:lnSpc>
                <a:spcPct val="100000"/>
              </a:lnSpc>
              <a:spcBef>
                <a:spcPts val="170"/>
              </a:spcBef>
            </a:pPr>
            <a:r>
              <a:rPr sz="1050" b="1" dirty="0">
                <a:latin typeface="Times New Roman"/>
                <a:cs typeface="Times New Roman"/>
              </a:rPr>
              <a:t>MetopB/GOME-2</a:t>
            </a:r>
            <a:r>
              <a:rPr sz="1050" b="1" spc="-75" dirty="0">
                <a:latin typeface="Times New Roman"/>
                <a:cs typeface="Times New Roman"/>
              </a:rPr>
              <a:t> </a:t>
            </a:r>
            <a:r>
              <a:rPr sz="1050" b="1" spc="-5" dirty="0">
                <a:latin typeface="Times New Roman"/>
                <a:cs typeface="Times New Roman"/>
              </a:rPr>
              <a:t>(μW/cm</a:t>
            </a:r>
            <a:r>
              <a:rPr sz="1050" b="1" spc="-7" baseline="23809" dirty="0">
                <a:latin typeface="Times New Roman"/>
                <a:cs typeface="Times New Roman"/>
              </a:rPr>
              <a:t>2</a:t>
            </a:r>
            <a:r>
              <a:rPr sz="1050" b="1" spc="-5" dirty="0">
                <a:latin typeface="Times New Roman"/>
                <a:cs typeface="Times New Roman"/>
              </a:rPr>
              <a:t>/nm/sr)</a:t>
            </a:r>
            <a:endParaRPr sz="1050">
              <a:latin typeface="Times New Roman"/>
              <a:cs typeface="Times New Roman"/>
            </a:endParaRPr>
          </a:p>
        </p:txBody>
      </p:sp>
      <p:sp>
        <p:nvSpPr>
          <p:cNvPr id="101" name="object 101"/>
          <p:cNvSpPr txBox="1"/>
          <p:nvPr/>
        </p:nvSpPr>
        <p:spPr>
          <a:xfrm>
            <a:off x="3909186" y="5146675"/>
            <a:ext cx="448945" cy="193675"/>
          </a:xfrm>
          <a:prstGeom prst="rect">
            <a:avLst/>
          </a:prstGeom>
        </p:spPr>
        <p:txBody>
          <a:bodyPr vert="horz" wrap="square" lIns="0" tIns="12700" rIns="0" bIns="0" rtlCol="0">
            <a:spAutoFit/>
          </a:bodyPr>
          <a:lstStyle/>
          <a:p>
            <a:pPr marL="12700">
              <a:lnSpc>
                <a:spcPct val="100000"/>
              </a:lnSpc>
              <a:spcBef>
                <a:spcPts val="100"/>
              </a:spcBef>
            </a:pPr>
            <a:r>
              <a:rPr sz="1100" dirty="0">
                <a:latin typeface="Times New Roman"/>
                <a:cs typeface="Times New Roman"/>
              </a:rPr>
              <a:t>331</a:t>
            </a:r>
            <a:r>
              <a:rPr sz="1100" spc="-80" dirty="0">
                <a:latin typeface="Times New Roman"/>
                <a:cs typeface="Times New Roman"/>
              </a:rPr>
              <a:t> </a:t>
            </a:r>
            <a:r>
              <a:rPr sz="1100" dirty="0">
                <a:latin typeface="Times New Roman"/>
                <a:cs typeface="Times New Roman"/>
              </a:rPr>
              <a:t>nm</a:t>
            </a:r>
            <a:endParaRPr sz="1100">
              <a:latin typeface="Times New Roman"/>
              <a:cs typeface="Times New Roman"/>
            </a:endParaRPr>
          </a:p>
        </p:txBody>
      </p:sp>
      <p:sp>
        <p:nvSpPr>
          <p:cNvPr id="102" name="object 102"/>
          <p:cNvSpPr/>
          <p:nvPr/>
        </p:nvSpPr>
        <p:spPr>
          <a:xfrm>
            <a:off x="5356859" y="3936491"/>
            <a:ext cx="0" cy="1484630"/>
          </a:xfrm>
          <a:custGeom>
            <a:avLst/>
            <a:gdLst/>
            <a:ahLst/>
            <a:cxnLst/>
            <a:rect l="l" t="t" r="r" b="b"/>
            <a:pathLst>
              <a:path h="1484629">
                <a:moveTo>
                  <a:pt x="0" y="1484375"/>
                </a:moveTo>
                <a:lnTo>
                  <a:pt x="0" y="0"/>
                </a:lnTo>
              </a:path>
            </a:pathLst>
          </a:custGeom>
          <a:ln w="9144">
            <a:solidFill>
              <a:srgbClr val="858585"/>
            </a:solidFill>
          </a:ln>
        </p:spPr>
        <p:txBody>
          <a:bodyPr wrap="square" lIns="0" tIns="0" rIns="0" bIns="0" rtlCol="0"/>
          <a:lstStyle/>
          <a:p>
            <a:endParaRPr/>
          </a:p>
        </p:txBody>
      </p:sp>
      <p:sp>
        <p:nvSpPr>
          <p:cNvPr id="103" name="object 103"/>
          <p:cNvSpPr/>
          <p:nvPr/>
        </p:nvSpPr>
        <p:spPr>
          <a:xfrm>
            <a:off x="5318759" y="5420867"/>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104" name="object 104"/>
          <p:cNvSpPr/>
          <p:nvPr/>
        </p:nvSpPr>
        <p:spPr>
          <a:xfrm>
            <a:off x="5318759" y="5209032"/>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105" name="object 105"/>
          <p:cNvSpPr/>
          <p:nvPr/>
        </p:nvSpPr>
        <p:spPr>
          <a:xfrm>
            <a:off x="5318759" y="4997196"/>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106" name="object 106"/>
          <p:cNvSpPr/>
          <p:nvPr/>
        </p:nvSpPr>
        <p:spPr>
          <a:xfrm>
            <a:off x="5318759" y="4785359"/>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107" name="object 107"/>
          <p:cNvSpPr/>
          <p:nvPr/>
        </p:nvSpPr>
        <p:spPr>
          <a:xfrm>
            <a:off x="5318759" y="4573523"/>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108" name="object 108"/>
          <p:cNvSpPr/>
          <p:nvPr/>
        </p:nvSpPr>
        <p:spPr>
          <a:xfrm>
            <a:off x="5318759" y="4361688"/>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109" name="object 109"/>
          <p:cNvSpPr/>
          <p:nvPr/>
        </p:nvSpPr>
        <p:spPr>
          <a:xfrm>
            <a:off x="5318759" y="4149852"/>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110" name="object 110"/>
          <p:cNvSpPr/>
          <p:nvPr/>
        </p:nvSpPr>
        <p:spPr>
          <a:xfrm>
            <a:off x="5318759" y="3936491"/>
            <a:ext cx="38100" cy="0"/>
          </a:xfrm>
          <a:custGeom>
            <a:avLst/>
            <a:gdLst/>
            <a:ahLst/>
            <a:cxnLst/>
            <a:rect l="l" t="t" r="r" b="b"/>
            <a:pathLst>
              <a:path w="38100">
                <a:moveTo>
                  <a:pt x="0" y="0"/>
                </a:moveTo>
                <a:lnTo>
                  <a:pt x="38100" y="0"/>
                </a:lnTo>
              </a:path>
            </a:pathLst>
          </a:custGeom>
          <a:ln w="9144">
            <a:solidFill>
              <a:srgbClr val="858585"/>
            </a:solidFill>
          </a:ln>
        </p:spPr>
        <p:txBody>
          <a:bodyPr wrap="square" lIns="0" tIns="0" rIns="0" bIns="0" rtlCol="0"/>
          <a:lstStyle/>
          <a:p>
            <a:endParaRPr/>
          </a:p>
        </p:txBody>
      </p:sp>
      <p:sp>
        <p:nvSpPr>
          <p:cNvPr id="111" name="object 111"/>
          <p:cNvSpPr/>
          <p:nvPr/>
        </p:nvSpPr>
        <p:spPr>
          <a:xfrm>
            <a:off x="5356859" y="5420867"/>
            <a:ext cx="2426335" cy="0"/>
          </a:xfrm>
          <a:custGeom>
            <a:avLst/>
            <a:gdLst/>
            <a:ahLst/>
            <a:cxnLst/>
            <a:rect l="l" t="t" r="r" b="b"/>
            <a:pathLst>
              <a:path w="2426334">
                <a:moveTo>
                  <a:pt x="0" y="0"/>
                </a:moveTo>
                <a:lnTo>
                  <a:pt x="2426208" y="0"/>
                </a:lnTo>
              </a:path>
            </a:pathLst>
          </a:custGeom>
          <a:ln w="9144">
            <a:solidFill>
              <a:srgbClr val="858585"/>
            </a:solidFill>
          </a:ln>
        </p:spPr>
        <p:txBody>
          <a:bodyPr wrap="square" lIns="0" tIns="0" rIns="0" bIns="0" rtlCol="0"/>
          <a:lstStyle/>
          <a:p>
            <a:endParaRPr/>
          </a:p>
        </p:txBody>
      </p:sp>
      <p:sp>
        <p:nvSpPr>
          <p:cNvPr id="112" name="object 112"/>
          <p:cNvSpPr/>
          <p:nvPr/>
        </p:nvSpPr>
        <p:spPr>
          <a:xfrm>
            <a:off x="5356859" y="5420867"/>
            <a:ext cx="0" cy="36830"/>
          </a:xfrm>
          <a:custGeom>
            <a:avLst/>
            <a:gdLst/>
            <a:ahLst/>
            <a:cxnLst/>
            <a:rect l="l" t="t" r="r" b="b"/>
            <a:pathLst>
              <a:path h="36829">
                <a:moveTo>
                  <a:pt x="0" y="0"/>
                </a:moveTo>
                <a:lnTo>
                  <a:pt x="0" y="36575"/>
                </a:lnTo>
              </a:path>
            </a:pathLst>
          </a:custGeom>
          <a:ln w="9144">
            <a:solidFill>
              <a:srgbClr val="858585"/>
            </a:solidFill>
          </a:ln>
        </p:spPr>
        <p:txBody>
          <a:bodyPr wrap="square" lIns="0" tIns="0" rIns="0" bIns="0" rtlCol="0"/>
          <a:lstStyle/>
          <a:p>
            <a:endParaRPr/>
          </a:p>
        </p:txBody>
      </p:sp>
      <p:sp>
        <p:nvSpPr>
          <p:cNvPr id="113" name="object 113"/>
          <p:cNvSpPr/>
          <p:nvPr/>
        </p:nvSpPr>
        <p:spPr>
          <a:xfrm>
            <a:off x="5963411" y="5420867"/>
            <a:ext cx="0" cy="36830"/>
          </a:xfrm>
          <a:custGeom>
            <a:avLst/>
            <a:gdLst/>
            <a:ahLst/>
            <a:cxnLst/>
            <a:rect l="l" t="t" r="r" b="b"/>
            <a:pathLst>
              <a:path h="36829">
                <a:moveTo>
                  <a:pt x="0" y="0"/>
                </a:moveTo>
                <a:lnTo>
                  <a:pt x="0" y="36575"/>
                </a:lnTo>
              </a:path>
            </a:pathLst>
          </a:custGeom>
          <a:ln w="9144">
            <a:solidFill>
              <a:srgbClr val="858585"/>
            </a:solidFill>
          </a:ln>
        </p:spPr>
        <p:txBody>
          <a:bodyPr wrap="square" lIns="0" tIns="0" rIns="0" bIns="0" rtlCol="0"/>
          <a:lstStyle/>
          <a:p>
            <a:endParaRPr/>
          </a:p>
        </p:txBody>
      </p:sp>
      <p:sp>
        <p:nvSpPr>
          <p:cNvPr id="114" name="object 114"/>
          <p:cNvSpPr/>
          <p:nvPr/>
        </p:nvSpPr>
        <p:spPr>
          <a:xfrm>
            <a:off x="6569964" y="5420867"/>
            <a:ext cx="0" cy="36830"/>
          </a:xfrm>
          <a:custGeom>
            <a:avLst/>
            <a:gdLst/>
            <a:ahLst/>
            <a:cxnLst/>
            <a:rect l="l" t="t" r="r" b="b"/>
            <a:pathLst>
              <a:path h="36829">
                <a:moveTo>
                  <a:pt x="0" y="0"/>
                </a:moveTo>
                <a:lnTo>
                  <a:pt x="0" y="36575"/>
                </a:lnTo>
              </a:path>
            </a:pathLst>
          </a:custGeom>
          <a:ln w="9144">
            <a:solidFill>
              <a:srgbClr val="858585"/>
            </a:solidFill>
          </a:ln>
        </p:spPr>
        <p:txBody>
          <a:bodyPr wrap="square" lIns="0" tIns="0" rIns="0" bIns="0" rtlCol="0"/>
          <a:lstStyle/>
          <a:p>
            <a:endParaRPr/>
          </a:p>
        </p:txBody>
      </p:sp>
      <p:sp>
        <p:nvSpPr>
          <p:cNvPr id="115" name="object 115"/>
          <p:cNvSpPr/>
          <p:nvPr/>
        </p:nvSpPr>
        <p:spPr>
          <a:xfrm>
            <a:off x="7176516" y="5420867"/>
            <a:ext cx="0" cy="36830"/>
          </a:xfrm>
          <a:custGeom>
            <a:avLst/>
            <a:gdLst/>
            <a:ahLst/>
            <a:cxnLst/>
            <a:rect l="l" t="t" r="r" b="b"/>
            <a:pathLst>
              <a:path h="36829">
                <a:moveTo>
                  <a:pt x="0" y="0"/>
                </a:moveTo>
                <a:lnTo>
                  <a:pt x="0" y="36575"/>
                </a:lnTo>
              </a:path>
            </a:pathLst>
          </a:custGeom>
          <a:ln w="9144">
            <a:solidFill>
              <a:srgbClr val="858585"/>
            </a:solidFill>
          </a:ln>
        </p:spPr>
        <p:txBody>
          <a:bodyPr wrap="square" lIns="0" tIns="0" rIns="0" bIns="0" rtlCol="0"/>
          <a:lstStyle/>
          <a:p>
            <a:endParaRPr/>
          </a:p>
        </p:txBody>
      </p:sp>
      <p:sp>
        <p:nvSpPr>
          <p:cNvPr id="116" name="object 116"/>
          <p:cNvSpPr/>
          <p:nvPr/>
        </p:nvSpPr>
        <p:spPr>
          <a:xfrm>
            <a:off x="7783068" y="5420867"/>
            <a:ext cx="0" cy="36830"/>
          </a:xfrm>
          <a:custGeom>
            <a:avLst/>
            <a:gdLst/>
            <a:ahLst/>
            <a:cxnLst/>
            <a:rect l="l" t="t" r="r" b="b"/>
            <a:pathLst>
              <a:path h="36829">
                <a:moveTo>
                  <a:pt x="0" y="0"/>
                </a:moveTo>
                <a:lnTo>
                  <a:pt x="0" y="36575"/>
                </a:lnTo>
              </a:path>
            </a:pathLst>
          </a:custGeom>
          <a:ln w="9144">
            <a:solidFill>
              <a:srgbClr val="858585"/>
            </a:solidFill>
          </a:ln>
        </p:spPr>
        <p:txBody>
          <a:bodyPr wrap="square" lIns="0" tIns="0" rIns="0" bIns="0" rtlCol="0"/>
          <a:lstStyle/>
          <a:p>
            <a:endParaRPr/>
          </a:p>
        </p:txBody>
      </p:sp>
      <p:sp>
        <p:nvSpPr>
          <p:cNvPr id="117" name="object 117"/>
          <p:cNvSpPr/>
          <p:nvPr/>
        </p:nvSpPr>
        <p:spPr>
          <a:xfrm>
            <a:off x="5615940" y="4077080"/>
            <a:ext cx="1810512" cy="1219200"/>
          </a:xfrm>
          <a:prstGeom prst="rect">
            <a:avLst/>
          </a:prstGeom>
          <a:blipFill>
            <a:blip r:embed="rId6" cstate="print"/>
            <a:stretch>
              <a:fillRect/>
            </a:stretch>
          </a:blipFill>
        </p:spPr>
        <p:txBody>
          <a:bodyPr wrap="square" lIns="0" tIns="0" rIns="0" bIns="0" rtlCol="0"/>
          <a:lstStyle/>
          <a:p>
            <a:endParaRPr/>
          </a:p>
        </p:txBody>
      </p:sp>
      <p:sp>
        <p:nvSpPr>
          <p:cNvPr id="118" name="object 118"/>
          <p:cNvSpPr txBox="1"/>
          <p:nvPr/>
        </p:nvSpPr>
        <p:spPr>
          <a:xfrm>
            <a:off x="5817870" y="4086605"/>
            <a:ext cx="1094105" cy="323850"/>
          </a:xfrm>
          <a:prstGeom prst="rect">
            <a:avLst/>
          </a:prstGeom>
        </p:spPr>
        <p:txBody>
          <a:bodyPr vert="horz" wrap="square" lIns="0" tIns="22225" rIns="0" bIns="0" rtlCol="0">
            <a:spAutoFit/>
          </a:bodyPr>
          <a:lstStyle/>
          <a:p>
            <a:pPr marL="242570" marR="5080" indent="-230504">
              <a:lnSpc>
                <a:spcPts val="1150"/>
              </a:lnSpc>
              <a:spcBef>
                <a:spcPts val="175"/>
              </a:spcBef>
            </a:pPr>
            <a:r>
              <a:rPr sz="1000" spc="-5" dirty="0">
                <a:latin typeface="Times New Roman"/>
                <a:cs typeface="Times New Roman"/>
              </a:rPr>
              <a:t>y = 1.6756x - 0.3019  R²=</a:t>
            </a:r>
            <a:r>
              <a:rPr sz="1000" spc="-10" dirty="0">
                <a:latin typeface="Times New Roman"/>
                <a:cs typeface="Times New Roman"/>
              </a:rPr>
              <a:t> </a:t>
            </a:r>
            <a:r>
              <a:rPr sz="1000" spc="-5" dirty="0">
                <a:latin typeface="Times New Roman"/>
                <a:cs typeface="Times New Roman"/>
              </a:rPr>
              <a:t>0.9559</a:t>
            </a:r>
            <a:endParaRPr sz="1000">
              <a:latin typeface="Times New Roman"/>
              <a:cs typeface="Times New Roman"/>
            </a:endParaRPr>
          </a:p>
        </p:txBody>
      </p:sp>
      <p:sp>
        <p:nvSpPr>
          <p:cNvPr id="119" name="object 119"/>
          <p:cNvSpPr txBox="1"/>
          <p:nvPr/>
        </p:nvSpPr>
        <p:spPr>
          <a:xfrm>
            <a:off x="5172836" y="5322823"/>
            <a:ext cx="88900" cy="177800"/>
          </a:xfrm>
          <a:prstGeom prst="rect">
            <a:avLst/>
          </a:prstGeom>
        </p:spPr>
        <p:txBody>
          <a:bodyPr vert="horz" wrap="square" lIns="0" tIns="12065" rIns="0" bIns="0" rtlCol="0">
            <a:spAutoFit/>
          </a:bodyPr>
          <a:lstStyle/>
          <a:p>
            <a:pPr marL="12700">
              <a:lnSpc>
                <a:spcPct val="100000"/>
              </a:lnSpc>
              <a:spcBef>
                <a:spcPts val="95"/>
              </a:spcBef>
            </a:pPr>
            <a:r>
              <a:rPr sz="1000" spc="-5" dirty="0">
                <a:latin typeface="Times New Roman"/>
                <a:cs typeface="Times New Roman"/>
              </a:rPr>
              <a:t>0</a:t>
            </a:r>
            <a:endParaRPr sz="1000">
              <a:latin typeface="Times New Roman"/>
              <a:cs typeface="Times New Roman"/>
            </a:endParaRPr>
          </a:p>
        </p:txBody>
      </p:sp>
      <p:sp>
        <p:nvSpPr>
          <p:cNvPr id="120" name="object 120"/>
          <p:cNvSpPr txBox="1"/>
          <p:nvPr/>
        </p:nvSpPr>
        <p:spPr>
          <a:xfrm>
            <a:off x="5109464" y="3777894"/>
            <a:ext cx="153670" cy="1510665"/>
          </a:xfrm>
          <a:prstGeom prst="rect">
            <a:avLst/>
          </a:prstGeom>
        </p:spPr>
        <p:txBody>
          <a:bodyPr vert="horz" wrap="square" lIns="0" tIns="72390" rIns="0" bIns="0" rtlCol="0">
            <a:spAutoFit/>
          </a:bodyPr>
          <a:lstStyle/>
          <a:p>
            <a:pPr marL="12700">
              <a:lnSpc>
                <a:spcPct val="100000"/>
              </a:lnSpc>
              <a:spcBef>
                <a:spcPts val="570"/>
              </a:spcBef>
            </a:pPr>
            <a:r>
              <a:rPr sz="1000" dirty="0">
                <a:latin typeface="Times New Roman"/>
                <a:cs typeface="Times New Roman"/>
              </a:rPr>
              <a:t>14</a:t>
            </a:r>
            <a:endParaRPr sz="1000">
              <a:latin typeface="Times New Roman"/>
              <a:cs typeface="Times New Roman"/>
            </a:endParaRPr>
          </a:p>
          <a:p>
            <a:pPr marL="12700">
              <a:lnSpc>
                <a:spcPct val="100000"/>
              </a:lnSpc>
              <a:spcBef>
                <a:spcPts val="470"/>
              </a:spcBef>
            </a:pPr>
            <a:r>
              <a:rPr sz="1000" dirty="0">
                <a:latin typeface="Times New Roman"/>
                <a:cs typeface="Times New Roman"/>
              </a:rPr>
              <a:t>12</a:t>
            </a:r>
            <a:endParaRPr sz="1000">
              <a:latin typeface="Times New Roman"/>
              <a:cs typeface="Times New Roman"/>
            </a:endParaRPr>
          </a:p>
          <a:p>
            <a:pPr marL="12700">
              <a:lnSpc>
                <a:spcPct val="100000"/>
              </a:lnSpc>
              <a:spcBef>
                <a:spcPts val="470"/>
              </a:spcBef>
            </a:pPr>
            <a:r>
              <a:rPr sz="1000" dirty="0">
                <a:latin typeface="Times New Roman"/>
                <a:cs typeface="Times New Roman"/>
              </a:rPr>
              <a:t>10</a:t>
            </a:r>
            <a:endParaRPr sz="1000">
              <a:latin typeface="Times New Roman"/>
              <a:cs typeface="Times New Roman"/>
            </a:endParaRPr>
          </a:p>
          <a:p>
            <a:pPr marL="75565">
              <a:lnSpc>
                <a:spcPct val="100000"/>
              </a:lnSpc>
              <a:spcBef>
                <a:spcPts val="470"/>
              </a:spcBef>
            </a:pPr>
            <a:r>
              <a:rPr sz="1000" spc="-5" dirty="0">
                <a:latin typeface="Times New Roman"/>
                <a:cs typeface="Times New Roman"/>
              </a:rPr>
              <a:t>8</a:t>
            </a:r>
            <a:endParaRPr sz="1000">
              <a:latin typeface="Times New Roman"/>
              <a:cs typeface="Times New Roman"/>
            </a:endParaRPr>
          </a:p>
          <a:p>
            <a:pPr marL="75565">
              <a:lnSpc>
                <a:spcPct val="100000"/>
              </a:lnSpc>
              <a:spcBef>
                <a:spcPts val="470"/>
              </a:spcBef>
            </a:pPr>
            <a:r>
              <a:rPr sz="1000" spc="-5" dirty="0">
                <a:latin typeface="Times New Roman"/>
                <a:cs typeface="Times New Roman"/>
              </a:rPr>
              <a:t>6</a:t>
            </a:r>
            <a:endParaRPr sz="1000">
              <a:latin typeface="Times New Roman"/>
              <a:cs typeface="Times New Roman"/>
            </a:endParaRPr>
          </a:p>
          <a:p>
            <a:pPr marL="75565">
              <a:lnSpc>
                <a:spcPct val="100000"/>
              </a:lnSpc>
              <a:spcBef>
                <a:spcPts val="470"/>
              </a:spcBef>
            </a:pPr>
            <a:r>
              <a:rPr sz="1000" spc="-5" dirty="0">
                <a:latin typeface="Times New Roman"/>
                <a:cs typeface="Times New Roman"/>
              </a:rPr>
              <a:t>4</a:t>
            </a:r>
            <a:endParaRPr sz="1000">
              <a:latin typeface="Times New Roman"/>
              <a:cs typeface="Times New Roman"/>
            </a:endParaRPr>
          </a:p>
          <a:p>
            <a:pPr marL="75565">
              <a:lnSpc>
                <a:spcPct val="100000"/>
              </a:lnSpc>
              <a:spcBef>
                <a:spcPts val="470"/>
              </a:spcBef>
            </a:pPr>
            <a:r>
              <a:rPr sz="1000" spc="-5" dirty="0">
                <a:latin typeface="Times New Roman"/>
                <a:cs typeface="Times New Roman"/>
              </a:rPr>
              <a:t>2</a:t>
            </a:r>
            <a:endParaRPr sz="1000">
              <a:latin typeface="Times New Roman"/>
              <a:cs typeface="Times New Roman"/>
            </a:endParaRPr>
          </a:p>
        </p:txBody>
      </p:sp>
      <p:sp>
        <p:nvSpPr>
          <p:cNvPr id="121" name="object 121"/>
          <p:cNvSpPr txBox="1"/>
          <p:nvPr/>
        </p:nvSpPr>
        <p:spPr>
          <a:xfrm>
            <a:off x="5312790" y="5466384"/>
            <a:ext cx="88900" cy="177800"/>
          </a:xfrm>
          <a:prstGeom prst="rect">
            <a:avLst/>
          </a:prstGeom>
        </p:spPr>
        <p:txBody>
          <a:bodyPr vert="horz" wrap="square" lIns="0" tIns="12065" rIns="0" bIns="0" rtlCol="0">
            <a:spAutoFit/>
          </a:bodyPr>
          <a:lstStyle/>
          <a:p>
            <a:pPr marL="12700">
              <a:lnSpc>
                <a:spcPct val="100000"/>
              </a:lnSpc>
              <a:spcBef>
                <a:spcPts val="95"/>
              </a:spcBef>
            </a:pPr>
            <a:r>
              <a:rPr sz="1000" spc="-60" dirty="0">
                <a:latin typeface="Arial Unicode MS"/>
                <a:cs typeface="Arial Unicode MS"/>
              </a:rPr>
              <a:t>0</a:t>
            </a:r>
            <a:endParaRPr sz="1000">
              <a:latin typeface="Arial Unicode MS"/>
              <a:cs typeface="Arial Unicode MS"/>
            </a:endParaRPr>
          </a:p>
        </p:txBody>
      </p:sp>
      <p:sp>
        <p:nvSpPr>
          <p:cNvPr id="122" name="object 122"/>
          <p:cNvSpPr txBox="1"/>
          <p:nvPr/>
        </p:nvSpPr>
        <p:spPr>
          <a:xfrm>
            <a:off x="7739253" y="5466384"/>
            <a:ext cx="88900" cy="177800"/>
          </a:xfrm>
          <a:prstGeom prst="rect">
            <a:avLst/>
          </a:prstGeom>
        </p:spPr>
        <p:txBody>
          <a:bodyPr vert="horz" wrap="square" lIns="0" tIns="12065" rIns="0" bIns="0" rtlCol="0">
            <a:spAutoFit/>
          </a:bodyPr>
          <a:lstStyle/>
          <a:p>
            <a:pPr marL="12700">
              <a:lnSpc>
                <a:spcPct val="100000"/>
              </a:lnSpc>
              <a:spcBef>
                <a:spcPts val="95"/>
              </a:spcBef>
            </a:pPr>
            <a:r>
              <a:rPr sz="1000" spc="-60" dirty="0">
                <a:latin typeface="Arial Unicode MS"/>
                <a:cs typeface="Arial Unicode MS"/>
              </a:rPr>
              <a:t>8</a:t>
            </a:r>
            <a:endParaRPr sz="1000">
              <a:latin typeface="Arial Unicode MS"/>
              <a:cs typeface="Arial Unicode MS"/>
            </a:endParaRPr>
          </a:p>
        </p:txBody>
      </p:sp>
      <p:sp>
        <p:nvSpPr>
          <p:cNvPr id="123" name="object 123"/>
          <p:cNvSpPr txBox="1"/>
          <p:nvPr/>
        </p:nvSpPr>
        <p:spPr>
          <a:xfrm>
            <a:off x="4777035" y="4208860"/>
            <a:ext cx="320040" cy="943610"/>
          </a:xfrm>
          <a:prstGeom prst="rect">
            <a:avLst/>
          </a:prstGeom>
        </p:spPr>
        <p:txBody>
          <a:bodyPr vert="vert270" wrap="square" lIns="0" tIns="0" rIns="0" bIns="0" rtlCol="0">
            <a:spAutoFit/>
          </a:bodyPr>
          <a:lstStyle/>
          <a:p>
            <a:pPr algn="ctr">
              <a:lnSpc>
                <a:spcPts val="1165"/>
              </a:lnSpc>
            </a:pPr>
            <a:r>
              <a:rPr sz="1000" b="1" spc="-5" dirty="0">
                <a:latin typeface="Times New Roman"/>
                <a:cs typeface="Times New Roman"/>
              </a:rPr>
              <a:t>FY-3C/TOU</a:t>
            </a:r>
            <a:endParaRPr sz="1000">
              <a:latin typeface="Times New Roman"/>
              <a:cs typeface="Times New Roman"/>
            </a:endParaRPr>
          </a:p>
          <a:p>
            <a:pPr algn="ctr">
              <a:lnSpc>
                <a:spcPts val="1235"/>
              </a:lnSpc>
            </a:pPr>
            <a:r>
              <a:rPr sz="1050" b="1" spc="-5" dirty="0">
                <a:latin typeface="Times New Roman"/>
                <a:cs typeface="Times New Roman"/>
              </a:rPr>
              <a:t>(μW/cm</a:t>
            </a:r>
            <a:r>
              <a:rPr sz="1050" b="1" spc="-7" baseline="23809" dirty="0">
                <a:latin typeface="Times New Roman"/>
                <a:cs typeface="Times New Roman"/>
              </a:rPr>
              <a:t>2</a:t>
            </a:r>
            <a:r>
              <a:rPr sz="1050" b="1" spc="-5" dirty="0">
                <a:latin typeface="Times New Roman"/>
                <a:cs typeface="Times New Roman"/>
              </a:rPr>
              <a:t>/nm/sr)</a:t>
            </a:r>
            <a:endParaRPr sz="1050">
              <a:latin typeface="Times New Roman"/>
              <a:cs typeface="Times New Roman"/>
            </a:endParaRPr>
          </a:p>
        </p:txBody>
      </p:sp>
      <p:sp>
        <p:nvSpPr>
          <p:cNvPr id="124" name="object 124"/>
          <p:cNvSpPr txBox="1"/>
          <p:nvPr/>
        </p:nvSpPr>
        <p:spPr>
          <a:xfrm>
            <a:off x="5566917" y="5130349"/>
            <a:ext cx="2059939" cy="695325"/>
          </a:xfrm>
          <a:prstGeom prst="rect">
            <a:avLst/>
          </a:prstGeom>
        </p:spPr>
        <p:txBody>
          <a:bodyPr vert="horz" wrap="square" lIns="0" tIns="100965" rIns="0" bIns="0" rtlCol="0">
            <a:spAutoFit/>
          </a:bodyPr>
          <a:lstStyle/>
          <a:p>
            <a:pPr marR="5080" algn="r">
              <a:lnSpc>
                <a:spcPct val="100000"/>
              </a:lnSpc>
              <a:spcBef>
                <a:spcPts val="795"/>
              </a:spcBef>
            </a:pPr>
            <a:r>
              <a:rPr sz="1100" dirty="0">
                <a:latin typeface="Times New Roman"/>
                <a:cs typeface="Times New Roman"/>
              </a:rPr>
              <a:t>360</a:t>
            </a:r>
            <a:r>
              <a:rPr sz="1100" spc="-105" dirty="0">
                <a:latin typeface="Times New Roman"/>
                <a:cs typeface="Times New Roman"/>
              </a:rPr>
              <a:t> </a:t>
            </a:r>
            <a:r>
              <a:rPr sz="1100" dirty="0">
                <a:latin typeface="Times New Roman"/>
                <a:cs typeface="Times New Roman"/>
              </a:rPr>
              <a:t>nm</a:t>
            </a:r>
            <a:endParaRPr sz="1100">
              <a:latin typeface="Times New Roman"/>
              <a:cs typeface="Times New Roman"/>
            </a:endParaRPr>
          </a:p>
          <a:p>
            <a:pPr marR="45085" algn="ctr">
              <a:lnSpc>
                <a:spcPct val="100000"/>
              </a:lnSpc>
              <a:spcBef>
                <a:spcPts val="625"/>
              </a:spcBef>
              <a:tabLst>
                <a:tab pos="606425" algn="l"/>
                <a:tab pos="1212850" algn="l"/>
              </a:tabLst>
            </a:pPr>
            <a:r>
              <a:rPr sz="1000" spc="-60" dirty="0">
                <a:latin typeface="Arial Unicode MS"/>
                <a:cs typeface="Arial Unicode MS"/>
              </a:rPr>
              <a:t>2	4	6</a:t>
            </a:r>
            <a:endParaRPr sz="1000">
              <a:latin typeface="Arial Unicode MS"/>
              <a:cs typeface="Arial Unicode MS"/>
            </a:endParaRPr>
          </a:p>
          <a:p>
            <a:pPr marR="58419" algn="r">
              <a:lnSpc>
                <a:spcPct val="100000"/>
              </a:lnSpc>
              <a:spcBef>
                <a:spcPts val="170"/>
              </a:spcBef>
            </a:pPr>
            <a:r>
              <a:rPr sz="1050" b="1" dirty="0">
                <a:latin typeface="Times New Roman"/>
                <a:cs typeface="Times New Roman"/>
              </a:rPr>
              <a:t>MetopB/GOME-2</a:t>
            </a:r>
            <a:r>
              <a:rPr sz="1050" b="1" spc="-95" dirty="0">
                <a:latin typeface="Times New Roman"/>
                <a:cs typeface="Times New Roman"/>
              </a:rPr>
              <a:t> </a:t>
            </a:r>
            <a:r>
              <a:rPr sz="1050" b="1" spc="-5" dirty="0">
                <a:latin typeface="Times New Roman"/>
                <a:cs typeface="Times New Roman"/>
              </a:rPr>
              <a:t>(μW/cm</a:t>
            </a:r>
            <a:r>
              <a:rPr sz="1050" b="1" spc="-7" baseline="23809" dirty="0">
                <a:latin typeface="Times New Roman"/>
                <a:cs typeface="Times New Roman"/>
              </a:rPr>
              <a:t>2</a:t>
            </a:r>
            <a:r>
              <a:rPr sz="1050" b="1" spc="-5" dirty="0">
                <a:latin typeface="Times New Roman"/>
                <a:cs typeface="Times New Roman"/>
              </a:rPr>
              <a:t>/nm/sr)</a:t>
            </a:r>
            <a:endParaRPr sz="1050">
              <a:latin typeface="Times New Roman"/>
              <a:cs typeface="Times New Roman"/>
            </a:endParaRPr>
          </a:p>
        </p:txBody>
      </p:sp>
    </p:spTree>
    <p:extLst>
      <p:ext uri="{BB962C8B-B14F-4D97-AF65-F5344CB8AC3E}">
        <p14:creationId xmlns:p14="http://schemas.microsoft.com/office/powerpoint/2010/main" val="2300541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89760" y="4131564"/>
            <a:ext cx="6334125" cy="0"/>
          </a:xfrm>
          <a:custGeom>
            <a:avLst/>
            <a:gdLst/>
            <a:ahLst/>
            <a:cxnLst/>
            <a:rect l="l" t="t" r="r" b="b"/>
            <a:pathLst>
              <a:path w="6334125">
                <a:moveTo>
                  <a:pt x="0" y="0"/>
                </a:moveTo>
                <a:lnTo>
                  <a:pt x="6333744" y="0"/>
                </a:lnTo>
              </a:path>
            </a:pathLst>
          </a:custGeom>
          <a:ln w="9144">
            <a:solidFill>
              <a:srgbClr val="000000"/>
            </a:solidFill>
          </a:ln>
        </p:spPr>
        <p:txBody>
          <a:bodyPr wrap="square" lIns="0" tIns="0" rIns="0" bIns="0" rtlCol="0"/>
          <a:lstStyle/>
          <a:p>
            <a:endParaRPr/>
          </a:p>
        </p:txBody>
      </p:sp>
      <p:sp>
        <p:nvSpPr>
          <p:cNvPr id="3" name="object 3"/>
          <p:cNvSpPr/>
          <p:nvPr/>
        </p:nvSpPr>
        <p:spPr>
          <a:xfrm>
            <a:off x="1889760" y="3592067"/>
            <a:ext cx="6334125" cy="0"/>
          </a:xfrm>
          <a:custGeom>
            <a:avLst/>
            <a:gdLst/>
            <a:ahLst/>
            <a:cxnLst/>
            <a:rect l="l" t="t" r="r" b="b"/>
            <a:pathLst>
              <a:path w="6334125">
                <a:moveTo>
                  <a:pt x="0" y="0"/>
                </a:moveTo>
                <a:lnTo>
                  <a:pt x="6333744" y="0"/>
                </a:lnTo>
              </a:path>
            </a:pathLst>
          </a:custGeom>
          <a:ln w="9144">
            <a:solidFill>
              <a:srgbClr val="000000"/>
            </a:solidFill>
          </a:ln>
        </p:spPr>
        <p:txBody>
          <a:bodyPr wrap="square" lIns="0" tIns="0" rIns="0" bIns="0" rtlCol="0"/>
          <a:lstStyle/>
          <a:p>
            <a:endParaRPr/>
          </a:p>
        </p:txBody>
      </p:sp>
      <p:sp>
        <p:nvSpPr>
          <p:cNvPr id="4" name="object 4"/>
          <p:cNvSpPr/>
          <p:nvPr/>
        </p:nvSpPr>
        <p:spPr>
          <a:xfrm>
            <a:off x="1889760" y="3051048"/>
            <a:ext cx="6334125" cy="0"/>
          </a:xfrm>
          <a:custGeom>
            <a:avLst/>
            <a:gdLst/>
            <a:ahLst/>
            <a:cxnLst/>
            <a:rect l="l" t="t" r="r" b="b"/>
            <a:pathLst>
              <a:path w="6334125">
                <a:moveTo>
                  <a:pt x="0" y="0"/>
                </a:moveTo>
                <a:lnTo>
                  <a:pt x="6333744" y="0"/>
                </a:lnTo>
              </a:path>
            </a:pathLst>
          </a:custGeom>
          <a:ln w="9144">
            <a:solidFill>
              <a:srgbClr val="000000"/>
            </a:solidFill>
          </a:ln>
        </p:spPr>
        <p:txBody>
          <a:bodyPr wrap="square" lIns="0" tIns="0" rIns="0" bIns="0" rtlCol="0"/>
          <a:lstStyle/>
          <a:p>
            <a:endParaRPr/>
          </a:p>
        </p:txBody>
      </p:sp>
      <p:sp>
        <p:nvSpPr>
          <p:cNvPr id="5" name="object 5"/>
          <p:cNvSpPr/>
          <p:nvPr/>
        </p:nvSpPr>
        <p:spPr>
          <a:xfrm>
            <a:off x="1889760" y="2510027"/>
            <a:ext cx="6334125" cy="0"/>
          </a:xfrm>
          <a:custGeom>
            <a:avLst/>
            <a:gdLst/>
            <a:ahLst/>
            <a:cxnLst/>
            <a:rect l="l" t="t" r="r" b="b"/>
            <a:pathLst>
              <a:path w="6334125">
                <a:moveTo>
                  <a:pt x="0" y="0"/>
                </a:moveTo>
                <a:lnTo>
                  <a:pt x="6333744" y="0"/>
                </a:lnTo>
              </a:path>
            </a:pathLst>
          </a:custGeom>
          <a:ln w="9144">
            <a:solidFill>
              <a:srgbClr val="000000"/>
            </a:solidFill>
          </a:ln>
        </p:spPr>
        <p:txBody>
          <a:bodyPr wrap="square" lIns="0" tIns="0" rIns="0" bIns="0" rtlCol="0"/>
          <a:lstStyle/>
          <a:p>
            <a:endParaRPr/>
          </a:p>
        </p:txBody>
      </p:sp>
      <p:sp>
        <p:nvSpPr>
          <p:cNvPr id="6" name="object 6"/>
          <p:cNvSpPr/>
          <p:nvPr/>
        </p:nvSpPr>
        <p:spPr>
          <a:xfrm>
            <a:off x="1889760" y="2510027"/>
            <a:ext cx="0" cy="2162810"/>
          </a:xfrm>
          <a:custGeom>
            <a:avLst/>
            <a:gdLst/>
            <a:ahLst/>
            <a:cxnLst/>
            <a:rect l="l" t="t" r="r" b="b"/>
            <a:pathLst>
              <a:path h="2162810">
                <a:moveTo>
                  <a:pt x="0" y="2162556"/>
                </a:moveTo>
                <a:lnTo>
                  <a:pt x="0" y="0"/>
                </a:lnTo>
              </a:path>
            </a:pathLst>
          </a:custGeom>
          <a:ln w="9144">
            <a:solidFill>
              <a:srgbClr val="858585"/>
            </a:solidFill>
          </a:ln>
        </p:spPr>
        <p:txBody>
          <a:bodyPr wrap="square" lIns="0" tIns="0" rIns="0" bIns="0" rtlCol="0"/>
          <a:lstStyle/>
          <a:p>
            <a:endParaRPr/>
          </a:p>
        </p:txBody>
      </p:sp>
      <p:sp>
        <p:nvSpPr>
          <p:cNvPr id="7" name="object 7"/>
          <p:cNvSpPr/>
          <p:nvPr/>
        </p:nvSpPr>
        <p:spPr>
          <a:xfrm>
            <a:off x="1837944" y="4672584"/>
            <a:ext cx="52069" cy="0"/>
          </a:xfrm>
          <a:custGeom>
            <a:avLst/>
            <a:gdLst/>
            <a:ahLst/>
            <a:cxnLst/>
            <a:rect l="l" t="t" r="r" b="b"/>
            <a:pathLst>
              <a:path w="52069">
                <a:moveTo>
                  <a:pt x="0" y="0"/>
                </a:moveTo>
                <a:lnTo>
                  <a:pt x="51816" y="0"/>
                </a:lnTo>
              </a:path>
            </a:pathLst>
          </a:custGeom>
          <a:ln w="9144">
            <a:solidFill>
              <a:srgbClr val="858585"/>
            </a:solidFill>
          </a:ln>
        </p:spPr>
        <p:txBody>
          <a:bodyPr wrap="square" lIns="0" tIns="0" rIns="0" bIns="0" rtlCol="0"/>
          <a:lstStyle/>
          <a:p>
            <a:endParaRPr/>
          </a:p>
        </p:txBody>
      </p:sp>
      <p:sp>
        <p:nvSpPr>
          <p:cNvPr id="8" name="object 8"/>
          <p:cNvSpPr/>
          <p:nvPr/>
        </p:nvSpPr>
        <p:spPr>
          <a:xfrm>
            <a:off x="1837944" y="4131564"/>
            <a:ext cx="52069" cy="0"/>
          </a:xfrm>
          <a:custGeom>
            <a:avLst/>
            <a:gdLst/>
            <a:ahLst/>
            <a:cxnLst/>
            <a:rect l="l" t="t" r="r" b="b"/>
            <a:pathLst>
              <a:path w="52069">
                <a:moveTo>
                  <a:pt x="0" y="0"/>
                </a:moveTo>
                <a:lnTo>
                  <a:pt x="51816" y="0"/>
                </a:lnTo>
              </a:path>
            </a:pathLst>
          </a:custGeom>
          <a:ln w="9144">
            <a:solidFill>
              <a:srgbClr val="858585"/>
            </a:solidFill>
          </a:ln>
        </p:spPr>
        <p:txBody>
          <a:bodyPr wrap="square" lIns="0" tIns="0" rIns="0" bIns="0" rtlCol="0"/>
          <a:lstStyle/>
          <a:p>
            <a:endParaRPr/>
          </a:p>
        </p:txBody>
      </p:sp>
      <p:sp>
        <p:nvSpPr>
          <p:cNvPr id="9" name="object 9"/>
          <p:cNvSpPr/>
          <p:nvPr/>
        </p:nvSpPr>
        <p:spPr>
          <a:xfrm>
            <a:off x="1837944" y="3592067"/>
            <a:ext cx="52069" cy="0"/>
          </a:xfrm>
          <a:custGeom>
            <a:avLst/>
            <a:gdLst/>
            <a:ahLst/>
            <a:cxnLst/>
            <a:rect l="l" t="t" r="r" b="b"/>
            <a:pathLst>
              <a:path w="52069">
                <a:moveTo>
                  <a:pt x="0" y="0"/>
                </a:moveTo>
                <a:lnTo>
                  <a:pt x="51816" y="0"/>
                </a:lnTo>
              </a:path>
            </a:pathLst>
          </a:custGeom>
          <a:ln w="9144">
            <a:solidFill>
              <a:srgbClr val="858585"/>
            </a:solidFill>
          </a:ln>
        </p:spPr>
        <p:txBody>
          <a:bodyPr wrap="square" lIns="0" tIns="0" rIns="0" bIns="0" rtlCol="0"/>
          <a:lstStyle/>
          <a:p>
            <a:endParaRPr/>
          </a:p>
        </p:txBody>
      </p:sp>
      <p:sp>
        <p:nvSpPr>
          <p:cNvPr id="10" name="object 10"/>
          <p:cNvSpPr/>
          <p:nvPr/>
        </p:nvSpPr>
        <p:spPr>
          <a:xfrm>
            <a:off x="1837944" y="3051048"/>
            <a:ext cx="52069" cy="0"/>
          </a:xfrm>
          <a:custGeom>
            <a:avLst/>
            <a:gdLst/>
            <a:ahLst/>
            <a:cxnLst/>
            <a:rect l="l" t="t" r="r" b="b"/>
            <a:pathLst>
              <a:path w="52069">
                <a:moveTo>
                  <a:pt x="0" y="0"/>
                </a:moveTo>
                <a:lnTo>
                  <a:pt x="51816" y="0"/>
                </a:lnTo>
              </a:path>
            </a:pathLst>
          </a:custGeom>
          <a:ln w="9144">
            <a:solidFill>
              <a:srgbClr val="858585"/>
            </a:solidFill>
          </a:ln>
        </p:spPr>
        <p:txBody>
          <a:bodyPr wrap="square" lIns="0" tIns="0" rIns="0" bIns="0" rtlCol="0"/>
          <a:lstStyle/>
          <a:p>
            <a:endParaRPr/>
          </a:p>
        </p:txBody>
      </p:sp>
      <p:sp>
        <p:nvSpPr>
          <p:cNvPr id="11" name="object 11"/>
          <p:cNvSpPr/>
          <p:nvPr/>
        </p:nvSpPr>
        <p:spPr>
          <a:xfrm>
            <a:off x="1837944" y="2510027"/>
            <a:ext cx="52069" cy="0"/>
          </a:xfrm>
          <a:custGeom>
            <a:avLst/>
            <a:gdLst/>
            <a:ahLst/>
            <a:cxnLst/>
            <a:rect l="l" t="t" r="r" b="b"/>
            <a:pathLst>
              <a:path w="52069">
                <a:moveTo>
                  <a:pt x="0" y="0"/>
                </a:moveTo>
                <a:lnTo>
                  <a:pt x="51816" y="0"/>
                </a:lnTo>
              </a:path>
            </a:pathLst>
          </a:custGeom>
          <a:ln w="9144">
            <a:solidFill>
              <a:srgbClr val="858585"/>
            </a:solidFill>
          </a:ln>
        </p:spPr>
        <p:txBody>
          <a:bodyPr wrap="square" lIns="0" tIns="0" rIns="0" bIns="0" rtlCol="0"/>
          <a:lstStyle/>
          <a:p>
            <a:endParaRPr/>
          </a:p>
        </p:txBody>
      </p:sp>
      <p:sp>
        <p:nvSpPr>
          <p:cNvPr id="12" name="object 12"/>
          <p:cNvSpPr/>
          <p:nvPr/>
        </p:nvSpPr>
        <p:spPr>
          <a:xfrm>
            <a:off x="1889760" y="4672584"/>
            <a:ext cx="6334125" cy="0"/>
          </a:xfrm>
          <a:custGeom>
            <a:avLst/>
            <a:gdLst/>
            <a:ahLst/>
            <a:cxnLst/>
            <a:rect l="l" t="t" r="r" b="b"/>
            <a:pathLst>
              <a:path w="6334125">
                <a:moveTo>
                  <a:pt x="0" y="0"/>
                </a:moveTo>
                <a:lnTo>
                  <a:pt x="6333744" y="0"/>
                </a:lnTo>
              </a:path>
            </a:pathLst>
          </a:custGeom>
          <a:ln w="9144">
            <a:solidFill>
              <a:srgbClr val="858585"/>
            </a:solidFill>
          </a:ln>
        </p:spPr>
        <p:txBody>
          <a:bodyPr wrap="square" lIns="0" tIns="0" rIns="0" bIns="0" rtlCol="0"/>
          <a:lstStyle/>
          <a:p>
            <a:endParaRPr/>
          </a:p>
        </p:txBody>
      </p:sp>
      <p:sp>
        <p:nvSpPr>
          <p:cNvPr id="13" name="object 13"/>
          <p:cNvSpPr/>
          <p:nvPr/>
        </p:nvSpPr>
        <p:spPr>
          <a:xfrm>
            <a:off x="1889760" y="4672584"/>
            <a:ext cx="0" cy="53340"/>
          </a:xfrm>
          <a:custGeom>
            <a:avLst/>
            <a:gdLst/>
            <a:ahLst/>
            <a:cxnLst/>
            <a:rect l="l" t="t" r="r" b="b"/>
            <a:pathLst>
              <a:path h="53339">
                <a:moveTo>
                  <a:pt x="0" y="0"/>
                </a:moveTo>
                <a:lnTo>
                  <a:pt x="0" y="53340"/>
                </a:lnTo>
              </a:path>
            </a:pathLst>
          </a:custGeom>
          <a:ln w="9144">
            <a:solidFill>
              <a:srgbClr val="858585"/>
            </a:solidFill>
          </a:ln>
        </p:spPr>
        <p:txBody>
          <a:bodyPr wrap="square" lIns="0" tIns="0" rIns="0" bIns="0" rtlCol="0"/>
          <a:lstStyle/>
          <a:p>
            <a:endParaRPr/>
          </a:p>
        </p:txBody>
      </p:sp>
      <p:sp>
        <p:nvSpPr>
          <p:cNvPr id="14" name="object 14"/>
          <p:cNvSpPr/>
          <p:nvPr/>
        </p:nvSpPr>
        <p:spPr>
          <a:xfrm>
            <a:off x="2945892" y="4672584"/>
            <a:ext cx="0" cy="53340"/>
          </a:xfrm>
          <a:custGeom>
            <a:avLst/>
            <a:gdLst/>
            <a:ahLst/>
            <a:cxnLst/>
            <a:rect l="l" t="t" r="r" b="b"/>
            <a:pathLst>
              <a:path h="53339">
                <a:moveTo>
                  <a:pt x="0" y="0"/>
                </a:moveTo>
                <a:lnTo>
                  <a:pt x="0" y="53340"/>
                </a:lnTo>
              </a:path>
            </a:pathLst>
          </a:custGeom>
          <a:ln w="9144">
            <a:solidFill>
              <a:srgbClr val="858585"/>
            </a:solidFill>
          </a:ln>
        </p:spPr>
        <p:txBody>
          <a:bodyPr wrap="square" lIns="0" tIns="0" rIns="0" bIns="0" rtlCol="0"/>
          <a:lstStyle/>
          <a:p>
            <a:endParaRPr/>
          </a:p>
        </p:txBody>
      </p:sp>
      <p:sp>
        <p:nvSpPr>
          <p:cNvPr id="15" name="object 15"/>
          <p:cNvSpPr/>
          <p:nvPr/>
        </p:nvSpPr>
        <p:spPr>
          <a:xfrm>
            <a:off x="4002023" y="4672584"/>
            <a:ext cx="0" cy="53340"/>
          </a:xfrm>
          <a:custGeom>
            <a:avLst/>
            <a:gdLst/>
            <a:ahLst/>
            <a:cxnLst/>
            <a:rect l="l" t="t" r="r" b="b"/>
            <a:pathLst>
              <a:path h="53339">
                <a:moveTo>
                  <a:pt x="0" y="0"/>
                </a:moveTo>
                <a:lnTo>
                  <a:pt x="0" y="53340"/>
                </a:lnTo>
              </a:path>
            </a:pathLst>
          </a:custGeom>
          <a:ln w="9144">
            <a:solidFill>
              <a:srgbClr val="858585"/>
            </a:solidFill>
          </a:ln>
        </p:spPr>
        <p:txBody>
          <a:bodyPr wrap="square" lIns="0" tIns="0" rIns="0" bIns="0" rtlCol="0"/>
          <a:lstStyle/>
          <a:p>
            <a:endParaRPr/>
          </a:p>
        </p:txBody>
      </p:sp>
      <p:sp>
        <p:nvSpPr>
          <p:cNvPr id="16" name="object 16"/>
          <p:cNvSpPr/>
          <p:nvPr/>
        </p:nvSpPr>
        <p:spPr>
          <a:xfrm>
            <a:off x="5056632" y="4672584"/>
            <a:ext cx="0" cy="53340"/>
          </a:xfrm>
          <a:custGeom>
            <a:avLst/>
            <a:gdLst/>
            <a:ahLst/>
            <a:cxnLst/>
            <a:rect l="l" t="t" r="r" b="b"/>
            <a:pathLst>
              <a:path h="53339">
                <a:moveTo>
                  <a:pt x="0" y="0"/>
                </a:moveTo>
                <a:lnTo>
                  <a:pt x="0" y="53340"/>
                </a:lnTo>
              </a:path>
            </a:pathLst>
          </a:custGeom>
          <a:ln w="9144">
            <a:solidFill>
              <a:srgbClr val="858585"/>
            </a:solidFill>
          </a:ln>
        </p:spPr>
        <p:txBody>
          <a:bodyPr wrap="square" lIns="0" tIns="0" rIns="0" bIns="0" rtlCol="0"/>
          <a:lstStyle/>
          <a:p>
            <a:endParaRPr/>
          </a:p>
        </p:txBody>
      </p:sp>
      <p:sp>
        <p:nvSpPr>
          <p:cNvPr id="17" name="object 17"/>
          <p:cNvSpPr/>
          <p:nvPr/>
        </p:nvSpPr>
        <p:spPr>
          <a:xfrm>
            <a:off x="6112764" y="4672584"/>
            <a:ext cx="0" cy="53340"/>
          </a:xfrm>
          <a:custGeom>
            <a:avLst/>
            <a:gdLst/>
            <a:ahLst/>
            <a:cxnLst/>
            <a:rect l="l" t="t" r="r" b="b"/>
            <a:pathLst>
              <a:path h="53339">
                <a:moveTo>
                  <a:pt x="0" y="0"/>
                </a:moveTo>
                <a:lnTo>
                  <a:pt x="0" y="53340"/>
                </a:lnTo>
              </a:path>
            </a:pathLst>
          </a:custGeom>
          <a:ln w="9144">
            <a:solidFill>
              <a:srgbClr val="858585"/>
            </a:solidFill>
          </a:ln>
        </p:spPr>
        <p:txBody>
          <a:bodyPr wrap="square" lIns="0" tIns="0" rIns="0" bIns="0" rtlCol="0"/>
          <a:lstStyle/>
          <a:p>
            <a:endParaRPr/>
          </a:p>
        </p:txBody>
      </p:sp>
      <p:sp>
        <p:nvSpPr>
          <p:cNvPr id="18" name="object 18"/>
          <p:cNvSpPr/>
          <p:nvPr/>
        </p:nvSpPr>
        <p:spPr>
          <a:xfrm>
            <a:off x="7168895" y="4672584"/>
            <a:ext cx="0" cy="53340"/>
          </a:xfrm>
          <a:custGeom>
            <a:avLst/>
            <a:gdLst/>
            <a:ahLst/>
            <a:cxnLst/>
            <a:rect l="l" t="t" r="r" b="b"/>
            <a:pathLst>
              <a:path h="53339">
                <a:moveTo>
                  <a:pt x="0" y="0"/>
                </a:moveTo>
                <a:lnTo>
                  <a:pt x="0" y="53340"/>
                </a:lnTo>
              </a:path>
            </a:pathLst>
          </a:custGeom>
          <a:ln w="9144">
            <a:solidFill>
              <a:srgbClr val="858585"/>
            </a:solidFill>
          </a:ln>
        </p:spPr>
        <p:txBody>
          <a:bodyPr wrap="square" lIns="0" tIns="0" rIns="0" bIns="0" rtlCol="0"/>
          <a:lstStyle/>
          <a:p>
            <a:endParaRPr/>
          </a:p>
        </p:txBody>
      </p:sp>
      <p:sp>
        <p:nvSpPr>
          <p:cNvPr id="19" name="object 19"/>
          <p:cNvSpPr/>
          <p:nvPr/>
        </p:nvSpPr>
        <p:spPr>
          <a:xfrm>
            <a:off x="8223504" y="4672584"/>
            <a:ext cx="0" cy="53340"/>
          </a:xfrm>
          <a:custGeom>
            <a:avLst/>
            <a:gdLst/>
            <a:ahLst/>
            <a:cxnLst/>
            <a:rect l="l" t="t" r="r" b="b"/>
            <a:pathLst>
              <a:path h="53339">
                <a:moveTo>
                  <a:pt x="0" y="0"/>
                </a:moveTo>
                <a:lnTo>
                  <a:pt x="0" y="53340"/>
                </a:lnTo>
              </a:path>
            </a:pathLst>
          </a:custGeom>
          <a:ln w="9144">
            <a:solidFill>
              <a:srgbClr val="858585"/>
            </a:solidFill>
          </a:ln>
        </p:spPr>
        <p:txBody>
          <a:bodyPr wrap="square" lIns="0" tIns="0" rIns="0" bIns="0" rtlCol="0"/>
          <a:lstStyle/>
          <a:p>
            <a:endParaRPr/>
          </a:p>
        </p:txBody>
      </p:sp>
      <p:sp>
        <p:nvSpPr>
          <p:cNvPr id="20" name="object 20"/>
          <p:cNvSpPr/>
          <p:nvPr/>
        </p:nvSpPr>
        <p:spPr>
          <a:xfrm>
            <a:off x="2682239" y="3521964"/>
            <a:ext cx="5013960" cy="594360"/>
          </a:xfrm>
          <a:custGeom>
            <a:avLst/>
            <a:gdLst/>
            <a:ahLst/>
            <a:cxnLst/>
            <a:rect l="l" t="t" r="r" b="b"/>
            <a:pathLst>
              <a:path w="5013959" h="594360">
                <a:moveTo>
                  <a:pt x="0" y="536448"/>
                </a:moveTo>
                <a:lnTo>
                  <a:pt x="263652" y="594360"/>
                </a:lnTo>
                <a:lnTo>
                  <a:pt x="790956" y="545592"/>
                </a:lnTo>
                <a:lnTo>
                  <a:pt x="1319784" y="451104"/>
                </a:lnTo>
                <a:lnTo>
                  <a:pt x="2374392" y="158496"/>
                </a:lnTo>
                <a:lnTo>
                  <a:pt x="2903220" y="228600"/>
                </a:lnTo>
                <a:lnTo>
                  <a:pt x="3694176" y="364236"/>
                </a:lnTo>
                <a:lnTo>
                  <a:pt x="3957828" y="441960"/>
                </a:lnTo>
                <a:lnTo>
                  <a:pt x="4486656" y="3048"/>
                </a:lnTo>
                <a:lnTo>
                  <a:pt x="5013960" y="0"/>
                </a:lnTo>
              </a:path>
            </a:pathLst>
          </a:custGeom>
          <a:ln w="15240">
            <a:solidFill>
              <a:srgbClr val="0F038F"/>
            </a:solidFill>
          </a:ln>
        </p:spPr>
        <p:txBody>
          <a:bodyPr wrap="square" lIns="0" tIns="0" rIns="0" bIns="0" rtlCol="0"/>
          <a:lstStyle/>
          <a:p>
            <a:endParaRPr/>
          </a:p>
        </p:txBody>
      </p:sp>
      <p:sp>
        <p:nvSpPr>
          <p:cNvPr id="21" name="object 21"/>
          <p:cNvSpPr/>
          <p:nvPr/>
        </p:nvSpPr>
        <p:spPr>
          <a:xfrm>
            <a:off x="2644203" y="4022280"/>
            <a:ext cx="73532" cy="73532"/>
          </a:xfrm>
          <a:prstGeom prst="rect">
            <a:avLst/>
          </a:prstGeom>
          <a:blipFill>
            <a:blip r:embed="rId2" cstate="print"/>
            <a:stretch>
              <a:fillRect/>
            </a:stretch>
          </a:blipFill>
        </p:spPr>
        <p:txBody>
          <a:bodyPr wrap="square" lIns="0" tIns="0" rIns="0" bIns="0" rtlCol="0"/>
          <a:lstStyle/>
          <a:p>
            <a:endParaRPr/>
          </a:p>
        </p:txBody>
      </p:sp>
      <p:sp>
        <p:nvSpPr>
          <p:cNvPr id="22" name="object 22"/>
          <p:cNvSpPr/>
          <p:nvPr/>
        </p:nvSpPr>
        <p:spPr>
          <a:xfrm>
            <a:off x="2909379" y="4078668"/>
            <a:ext cx="73532" cy="73532"/>
          </a:xfrm>
          <a:prstGeom prst="rect">
            <a:avLst/>
          </a:prstGeom>
          <a:blipFill>
            <a:blip r:embed="rId3" cstate="print"/>
            <a:stretch>
              <a:fillRect/>
            </a:stretch>
          </a:blipFill>
        </p:spPr>
        <p:txBody>
          <a:bodyPr wrap="square" lIns="0" tIns="0" rIns="0" bIns="0" rtlCol="0"/>
          <a:lstStyle/>
          <a:p>
            <a:endParaRPr/>
          </a:p>
        </p:txBody>
      </p:sp>
      <p:sp>
        <p:nvSpPr>
          <p:cNvPr id="23" name="object 23"/>
          <p:cNvSpPr/>
          <p:nvPr/>
        </p:nvSpPr>
        <p:spPr>
          <a:xfrm>
            <a:off x="3436683" y="4031424"/>
            <a:ext cx="73532" cy="73532"/>
          </a:xfrm>
          <a:prstGeom prst="rect">
            <a:avLst/>
          </a:prstGeom>
          <a:blipFill>
            <a:blip r:embed="rId3" cstate="print"/>
            <a:stretch>
              <a:fillRect/>
            </a:stretch>
          </a:blipFill>
        </p:spPr>
        <p:txBody>
          <a:bodyPr wrap="square" lIns="0" tIns="0" rIns="0" bIns="0" rtlCol="0"/>
          <a:lstStyle/>
          <a:p>
            <a:endParaRPr/>
          </a:p>
        </p:txBody>
      </p:sp>
      <p:sp>
        <p:nvSpPr>
          <p:cNvPr id="24" name="object 24"/>
          <p:cNvSpPr/>
          <p:nvPr/>
        </p:nvSpPr>
        <p:spPr>
          <a:xfrm>
            <a:off x="3963987" y="3935412"/>
            <a:ext cx="73533" cy="73532"/>
          </a:xfrm>
          <a:prstGeom prst="rect">
            <a:avLst/>
          </a:prstGeom>
          <a:blipFill>
            <a:blip r:embed="rId4" cstate="print"/>
            <a:stretch>
              <a:fillRect/>
            </a:stretch>
          </a:blipFill>
        </p:spPr>
        <p:txBody>
          <a:bodyPr wrap="square" lIns="0" tIns="0" rIns="0" bIns="0" rtlCol="0"/>
          <a:lstStyle/>
          <a:p>
            <a:endParaRPr/>
          </a:p>
        </p:txBody>
      </p:sp>
      <p:sp>
        <p:nvSpPr>
          <p:cNvPr id="25" name="object 25"/>
          <p:cNvSpPr/>
          <p:nvPr/>
        </p:nvSpPr>
        <p:spPr>
          <a:xfrm>
            <a:off x="5020119" y="3644328"/>
            <a:ext cx="73532" cy="73532"/>
          </a:xfrm>
          <a:prstGeom prst="rect">
            <a:avLst/>
          </a:prstGeom>
          <a:blipFill>
            <a:blip r:embed="rId4" cstate="print"/>
            <a:stretch>
              <a:fillRect/>
            </a:stretch>
          </a:blipFill>
        </p:spPr>
        <p:txBody>
          <a:bodyPr wrap="square" lIns="0" tIns="0" rIns="0" bIns="0" rtlCol="0"/>
          <a:lstStyle/>
          <a:p>
            <a:endParaRPr/>
          </a:p>
        </p:txBody>
      </p:sp>
      <p:sp>
        <p:nvSpPr>
          <p:cNvPr id="26" name="object 26"/>
          <p:cNvSpPr/>
          <p:nvPr/>
        </p:nvSpPr>
        <p:spPr>
          <a:xfrm>
            <a:off x="5547423" y="3714432"/>
            <a:ext cx="73533" cy="73532"/>
          </a:xfrm>
          <a:prstGeom prst="rect">
            <a:avLst/>
          </a:prstGeom>
          <a:blipFill>
            <a:blip r:embed="rId5" cstate="print"/>
            <a:stretch>
              <a:fillRect/>
            </a:stretch>
          </a:blipFill>
        </p:spPr>
        <p:txBody>
          <a:bodyPr wrap="square" lIns="0" tIns="0" rIns="0" bIns="0" rtlCol="0"/>
          <a:lstStyle/>
          <a:p>
            <a:endParaRPr/>
          </a:p>
        </p:txBody>
      </p:sp>
      <p:sp>
        <p:nvSpPr>
          <p:cNvPr id="27" name="object 27"/>
          <p:cNvSpPr/>
          <p:nvPr/>
        </p:nvSpPr>
        <p:spPr>
          <a:xfrm>
            <a:off x="6339903" y="3850068"/>
            <a:ext cx="73533" cy="73532"/>
          </a:xfrm>
          <a:prstGeom prst="rect">
            <a:avLst/>
          </a:prstGeom>
          <a:blipFill>
            <a:blip r:embed="rId4" cstate="print"/>
            <a:stretch>
              <a:fillRect/>
            </a:stretch>
          </a:blipFill>
        </p:spPr>
        <p:txBody>
          <a:bodyPr wrap="square" lIns="0" tIns="0" rIns="0" bIns="0" rtlCol="0"/>
          <a:lstStyle/>
          <a:p>
            <a:endParaRPr/>
          </a:p>
        </p:txBody>
      </p:sp>
      <p:sp>
        <p:nvSpPr>
          <p:cNvPr id="28" name="object 28"/>
          <p:cNvSpPr/>
          <p:nvPr/>
        </p:nvSpPr>
        <p:spPr>
          <a:xfrm>
            <a:off x="6603555" y="3927792"/>
            <a:ext cx="73532" cy="73532"/>
          </a:xfrm>
          <a:prstGeom prst="rect">
            <a:avLst/>
          </a:prstGeom>
          <a:blipFill>
            <a:blip r:embed="rId5" cstate="print"/>
            <a:stretch>
              <a:fillRect/>
            </a:stretch>
          </a:blipFill>
        </p:spPr>
        <p:txBody>
          <a:bodyPr wrap="square" lIns="0" tIns="0" rIns="0" bIns="0" rtlCol="0"/>
          <a:lstStyle/>
          <a:p>
            <a:endParaRPr/>
          </a:p>
        </p:txBody>
      </p:sp>
      <p:sp>
        <p:nvSpPr>
          <p:cNvPr id="29" name="object 29"/>
          <p:cNvSpPr/>
          <p:nvPr/>
        </p:nvSpPr>
        <p:spPr>
          <a:xfrm>
            <a:off x="7130859" y="3487356"/>
            <a:ext cx="73532" cy="73532"/>
          </a:xfrm>
          <a:prstGeom prst="rect">
            <a:avLst/>
          </a:prstGeom>
          <a:blipFill>
            <a:blip r:embed="rId4" cstate="print"/>
            <a:stretch>
              <a:fillRect/>
            </a:stretch>
          </a:blipFill>
        </p:spPr>
        <p:txBody>
          <a:bodyPr wrap="square" lIns="0" tIns="0" rIns="0" bIns="0" rtlCol="0"/>
          <a:lstStyle/>
          <a:p>
            <a:endParaRPr/>
          </a:p>
        </p:txBody>
      </p:sp>
      <p:sp>
        <p:nvSpPr>
          <p:cNvPr id="30" name="object 30"/>
          <p:cNvSpPr/>
          <p:nvPr/>
        </p:nvSpPr>
        <p:spPr>
          <a:xfrm>
            <a:off x="7658163" y="3484308"/>
            <a:ext cx="73532" cy="73532"/>
          </a:xfrm>
          <a:prstGeom prst="rect">
            <a:avLst/>
          </a:prstGeom>
          <a:blipFill>
            <a:blip r:embed="rId5" cstate="print"/>
            <a:stretch>
              <a:fillRect/>
            </a:stretch>
          </a:blipFill>
        </p:spPr>
        <p:txBody>
          <a:bodyPr wrap="square" lIns="0" tIns="0" rIns="0" bIns="0" rtlCol="0"/>
          <a:lstStyle/>
          <a:p>
            <a:endParaRPr/>
          </a:p>
        </p:txBody>
      </p:sp>
      <p:sp>
        <p:nvSpPr>
          <p:cNvPr id="31" name="object 31"/>
          <p:cNvSpPr/>
          <p:nvPr/>
        </p:nvSpPr>
        <p:spPr>
          <a:xfrm>
            <a:off x="2682239" y="3480815"/>
            <a:ext cx="5013960" cy="687705"/>
          </a:xfrm>
          <a:custGeom>
            <a:avLst/>
            <a:gdLst/>
            <a:ahLst/>
            <a:cxnLst/>
            <a:rect l="l" t="t" r="r" b="b"/>
            <a:pathLst>
              <a:path w="5013959" h="687704">
                <a:moveTo>
                  <a:pt x="0" y="687324"/>
                </a:moveTo>
                <a:lnTo>
                  <a:pt x="263652" y="684276"/>
                </a:lnTo>
                <a:lnTo>
                  <a:pt x="790956" y="630936"/>
                </a:lnTo>
                <a:lnTo>
                  <a:pt x="1319784" y="362712"/>
                </a:lnTo>
                <a:lnTo>
                  <a:pt x="2374392" y="208788"/>
                </a:lnTo>
                <a:lnTo>
                  <a:pt x="2903220" y="216408"/>
                </a:lnTo>
                <a:lnTo>
                  <a:pt x="3694176" y="394716"/>
                </a:lnTo>
                <a:lnTo>
                  <a:pt x="3957828" y="446532"/>
                </a:lnTo>
                <a:lnTo>
                  <a:pt x="4486656" y="41148"/>
                </a:lnTo>
                <a:lnTo>
                  <a:pt x="5013960" y="0"/>
                </a:lnTo>
              </a:path>
            </a:pathLst>
          </a:custGeom>
          <a:ln w="15240">
            <a:solidFill>
              <a:srgbClr val="00AF50"/>
            </a:solidFill>
          </a:ln>
        </p:spPr>
        <p:txBody>
          <a:bodyPr wrap="square" lIns="0" tIns="0" rIns="0" bIns="0" rtlCol="0"/>
          <a:lstStyle/>
          <a:p>
            <a:endParaRPr/>
          </a:p>
        </p:txBody>
      </p:sp>
      <p:sp>
        <p:nvSpPr>
          <p:cNvPr id="32" name="object 32"/>
          <p:cNvSpPr/>
          <p:nvPr/>
        </p:nvSpPr>
        <p:spPr>
          <a:xfrm>
            <a:off x="2654807" y="4141089"/>
            <a:ext cx="50800" cy="50800"/>
          </a:xfrm>
          <a:custGeom>
            <a:avLst/>
            <a:gdLst/>
            <a:ahLst/>
            <a:cxnLst/>
            <a:rect l="l" t="t" r="r" b="b"/>
            <a:pathLst>
              <a:path w="50800" h="50800">
                <a:moveTo>
                  <a:pt x="0" y="50292"/>
                </a:moveTo>
                <a:lnTo>
                  <a:pt x="50292" y="50292"/>
                </a:lnTo>
                <a:lnTo>
                  <a:pt x="50292" y="0"/>
                </a:lnTo>
                <a:lnTo>
                  <a:pt x="0" y="0"/>
                </a:lnTo>
                <a:lnTo>
                  <a:pt x="0" y="50292"/>
                </a:lnTo>
                <a:close/>
              </a:path>
            </a:pathLst>
          </a:custGeom>
          <a:solidFill>
            <a:srgbClr val="00AF50"/>
          </a:solidFill>
        </p:spPr>
        <p:txBody>
          <a:bodyPr wrap="square" lIns="0" tIns="0" rIns="0" bIns="0" rtlCol="0"/>
          <a:lstStyle/>
          <a:p>
            <a:endParaRPr/>
          </a:p>
        </p:txBody>
      </p:sp>
      <p:sp>
        <p:nvSpPr>
          <p:cNvPr id="33" name="object 33"/>
          <p:cNvSpPr/>
          <p:nvPr/>
        </p:nvSpPr>
        <p:spPr>
          <a:xfrm>
            <a:off x="2654807" y="4141089"/>
            <a:ext cx="50800" cy="50800"/>
          </a:xfrm>
          <a:custGeom>
            <a:avLst/>
            <a:gdLst/>
            <a:ahLst/>
            <a:cxnLst/>
            <a:rect l="l" t="t" r="r" b="b"/>
            <a:pathLst>
              <a:path w="50800" h="50800">
                <a:moveTo>
                  <a:pt x="0" y="50292"/>
                </a:moveTo>
                <a:lnTo>
                  <a:pt x="50292" y="50292"/>
                </a:lnTo>
                <a:lnTo>
                  <a:pt x="50292" y="0"/>
                </a:lnTo>
                <a:lnTo>
                  <a:pt x="0" y="0"/>
                </a:lnTo>
                <a:lnTo>
                  <a:pt x="0" y="50292"/>
                </a:lnTo>
                <a:close/>
              </a:path>
            </a:pathLst>
          </a:custGeom>
          <a:ln w="9525">
            <a:solidFill>
              <a:srgbClr val="00AF50"/>
            </a:solidFill>
          </a:ln>
        </p:spPr>
        <p:txBody>
          <a:bodyPr wrap="square" lIns="0" tIns="0" rIns="0" bIns="0" rtlCol="0"/>
          <a:lstStyle/>
          <a:p>
            <a:endParaRPr/>
          </a:p>
        </p:txBody>
      </p:sp>
      <p:sp>
        <p:nvSpPr>
          <p:cNvPr id="34" name="object 34"/>
          <p:cNvSpPr/>
          <p:nvPr/>
        </p:nvSpPr>
        <p:spPr>
          <a:xfrm>
            <a:off x="2919983" y="4138040"/>
            <a:ext cx="50800" cy="50800"/>
          </a:xfrm>
          <a:custGeom>
            <a:avLst/>
            <a:gdLst/>
            <a:ahLst/>
            <a:cxnLst/>
            <a:rect l="l" t="t" r="r" b="b"/>
            <a:pathLst>
              <a:path w="50800" h="50800">
                <a:moveTo>
                  <a:pt x="0" y="50292"/>
                </a:moveTo>
                <a:lnTo>
                  <a:pt x="50292" y="50292"/>
                </a:lnTo>
                <a:lnTo>
                  <a:pt x="50292" y="0"/>
                </a:lnTo>
                <a:lnTo>
                  <a:pt x="0" y="0"/>
                </a:lnTo>
                <a:lnTo>
                  <a:pt x="0" y="50292"/>
                </a:lnTo>
                <a:close/>
              </a:path>
            </a:pathLst>
          </a:custGeom>
          <a:solidFill>
            <a:srgbClr val="00AF50"/>
          </a:solidFill>
        </p:spPr>
        <p:txBody>
          <a:bodyPr wrap="square" lIns="0" tIns="0" rIns="0" bIns="0" rtlCol="0"/>
          <a:lstStyle/>
          <a:p>
            <a:endParaRPr/>
          </a:p>
        </p:txBody>
      </p:sp>
      <p:sp>
        <p:nvSpPr>
          <p:cNvPr id="35" name="object 35"/>
          <p:cNvSpPr/>
          <p:nvPr/>
        </p:nvSpPr>
        <p:spPr>
          <a:xfrm>
            <a:off x="2919983" y="4138040"/>
            <a:ext cx="50800" cy="50800"/>
          </a:xfrm>
          <a:custGeom>
            <a:avLst/>
            <a:gdLst/>
            <a:ahLst/>
            <a:cxnLst/>
            <a:rect l="l" t="t" r="r" b="b"/>
            <a:pathLst>
              <a:path w="50800" h="50800">
                <a:moveTo>
                  <a:pt x="0" y="50292"/>
                </a:moveTo>
                <a:lnTo>
                  <a:pt x="50292" y="50292"/>
                </a:lnTo>
                <a:lnTo>
                  <a:pt x="50292" y="0"/>
                </a:lnTo>
                <a:lnTo>
                  <a:pt x="0" y="0"/>
                </a:lnTo>
                <a:lnTo>
                  <a:pt x="0" y="50292"/>
                </a:lnTo>
                <a:close/>
              </a:path>
            </a:pathLst>
          </a:custGeom>
          <a:ln w="9525">
            <a:solidFill>
              <a:srgbClr val="00AF50"/>
            </a:solidFill>
          </a:ln>
        </p:spPr>
        <p:txBody>
          <a:bodyPr wrap="square" lIns="0" tIns="0" rIns="0" bIns="0" rtlCol="0"/>
          <a:lstStyle/>
          <a:p>
            <a:endParaRPr/>
          </a:p>
        </p:txBody>
      </p:sp>
      <p:sp>
        <p:nvSpPr>
          <p:cNvPr id="36" name="object 36"/>
          <p:cNvSpPr/>
          <p:nvPr/>
        </p:nvSpPr>
        <p:spPr>
          <a:xfrm>
            <a:off x="3447288" y="4084701"/>
            <a:ext cx="50800" cy="50800"/>
          </a:xfrm>
          <a:custGeom>
            <a:avLst/>
            <a:gdLst/>
            <a:ahLst/>
            <a:cxnLst/>
            <a:rect l="l" t="t" r="r" b="b"/>
            <a:pathLst>
              <a:path w="50800" h="50800">
                <a:moveTo>
                  <a:pt x="0" y="50292"/>
                </a:moveTo>
                <a:lnTo>
                  <a:pt x="50291" y="50292"/>
                </a:lnTo>
                <a:lnTo>
                  <a:pt x="50291" y="0"/>
                </a:lnTo>
                <a:lnTo>
                  <a:pt x="0" y="0"/>
                </a:lnTo>
                <a:lnTo>
                  <a:pt x="0" y="50292"/>
                </a:lnTo>
                <a:close/>
              </a:path>
            </a:pathLst>
          </a:custGeom>
          <a:solidFill>
            <a:srgbClr val="00AF50"/>
          </a:solidFill>
        </p:spPr>
        <p:txBody>
          <a:bodyPr wrap="square" lIns="0" tIns="0" rIns="0" bIns="0" rtlCol="0"/>
          <a:lstStyle/>
          <a:p>
            <a:endParaRPr/>
          </a:p>
        </p:txBody>
      </p:sp>
      <p:sp>
        <p:nvSpPr>
          <p:cNvPr id="37" name="object 37"/>
          <p:cNvSpPr/>
          <p:nvPr/>
        </p:nvSpPr>
        <p:spPr>
          <a:xfrm>
            <a:off x="3447288" y="4084701"/>
            <a:ext cx="50800" cy="50800"/>
          </a:xfrm>
          <a:custGeom>
            <a:avLst/>
            <a:gdLst/>
            <a:ahLst/>
            <a:cxnLst/>
            <a:rect l="l" t="t" r="r" b="b"/>
            <a:pathLst>
              <a:path w="50800" h="50800">
                <a:moveTo>
                  <a:pt x="0" y="50292"/>
                </a:moveTo>
                <a:lnTo>
                  <a:pt x="50291" y="50292"/>
                </a:lnTo>
                <a:lnTo>
                  <a:pt x="50291" y="0"/>
                </a:lnTo>
                <a:lnTo>
                  <a:pt x="0" y="0"/>
                </a:lnTo>
                <a:lnTo>
                  <a:pt x="0" y="50292"/>
                </a:lnTo>
                <a:close/>
              </a:path>
            </a:pathLst>
          </a:custGeom>
          <a:ln w="9525">
            <a:solidFill>
              <a:srgbClr val="00AF50"/>
            </a:solidFill>
          </a:ln>
        </p:spPr>
        <p:txBody>
          <a:bodyPr wrap="square" lIns="0" tIns="0" rIns="0" bIns="0" rtlCol="0"/>
          <a:lstStyle/>
          <a:p>
            <a:endParaRPr/>
          </a:p>
        </p:txBody>
      </p:sp>
      <p:sp>
        <p:nvSpPr>
          <p:cNvPr id="38" name="object 38"/>
          <p:cNvSpPr/>
          <p:nvPr/>
        </p:nvSpPr>
        <p:spPr>
          <a:xfrm>
            <a:off x="3974591" y="3816477"/>
            <a:ext cx="50800" cy="50800"/>
          </a:xfrm>
          <a:custGeom>
            <a:avLst/>
            <a:gdLst/>
            <a:ahLst/>
            <a:cxnLst/>
            <a:rect l="l" t="t" r="r" b="b"/>
            <a:pathLst>
              <a:path w="50800" h="50800">
                <a:moveTo>
                  <a:pt x="0" y="50292"/>
                </a:moveTo>
                <a:lnTo>
                  <a:pt x="50291" y="50292"/>
                </a:lnTo>
                <a:lnTo>
                  <a:pt x="50291" y="0"/>
                </a:lnTo>
                <a:lnTo>
                  <a:pt x="0" y="0"/>
                </a:lnTo>
                <a:lnTo>
                  <a:pt x="0" y="50292"/>
                </a:lnTo>
                <a:close/>
              </a:path>
            </a:pathLst>
          </a:custGeom>
          <a:solidFill>
            <a:srgbClr val="00AF50"/>
          </a:solidFill>
        </p:spPr>
        <p:txBody>
          <a:bodyPr wrap="square" lIns="0" tIns="0" rIns="0" bIns="0" rtlCol="0"/>
          <a:lstStyle/>
          <a:p>
            <a:endParaRPr/>
          </a:p>
        </p:txBody>
      </p:sp>
      <p:sp>
        <p:nvSpPr>
          <p:cNvPr id="39" name="object 39"/>
          <p:cNvSpPr/>
          <p:nvPr/>
        </p:nvSpPr>
        <p:spPr>
          <a:xfrm>
            <a:off x="3974591" y="3816477"/>
            <a:ext cx="50800" cy="50800"/>
          </a:xfrm>
          <a:custGeom>
            <a:avLst/>
            <a:gdLst/>
            <a:ahLst/>
            <a:cxnLst/>
            <a:rect l="l" t="t" r="r" b="b"/>
            <a:pathLst>
              <a:path w="50800" h="50800">
                <a:moveTo>
                  <a:pt x="0" y="50292"/>
                </a:moveTo>
                <a:lnTo>
                  <a:pt x="50291" y="50292"/>
                </a:lnTo>
                <a:lnTo>
                  <a:pt x="50291" y="0"/>
                </a:lnTo>
                <a:lnTo>
                  <a:pt x="0" y="0"/>
                </a:lnTo>
                <a:lnTo>
                  <a:pt x="0" y="50292"/>
                </a:lnTo>
                <a:close/>
              </a:path>
            </a:pathLst>
          </a:custGeom>
          <a:ln w="9525">
            <a:solidFill>
              <a:srgbClr val="00AF50"/>
            </a:solidFill>
          </a:ln>
        </p:spPr>
        <p:txBody>
          <a:bodyPr wrap="square" lIns="0" tIns="0" rIns="0" bIns="0" rtlCol="0"/>
          <a:lstStyle/>
          <a:p>
            <a:endParaRPr/>
          </a:p>
        </p:txBody>
      </p:sp>
      <p:sp>
        <p:nvSpPr>
          <p:cNvPr id="40" name="object 40"/>
          <p:cNvSpPr/>
          <p:nvPr/>
        </p:nvSpPr>
        <p:spPr>
          <a:xfrm>
            <a:off x="5030723" y="3664077"/>
            <a:ext cx="50800" cy="50800"/>
          </a:xfrm>
          <a:custGeom>
            <a:avLst/>
            <a:gdLst/>
            <a:ahLst/>
            <a:cxnLst/>
            <a:rect l="l" t="t" r="r" b="b"/>
            <a:pathLst>
              <a:path w="50800" h="50800">
                <a:moveTo>
                  <a:pt x="0" y="50292"/>
                </a:moveTo>
                <a:lnTo>
                  <a:pt x="50291" y="50292"/>
                </a:lnTo>
                <a:lnTo>
                  <a:pt x="50291" y="0"/>
                </a:lnTo>
                <a:lnTo>
                  <a:pt x="0" y="0"/>
                </a:lnTo>
                <a:lnTo>
                  <a:pt x="0" y="50292"/>
                </a:lnTo>
                <a:close/>
              </a:path>
            </a:pathLst>
          </a:custGeom>
          <a:solidFill>
            <a:srgbClr val="00AF50"/>
          </a:solidFill>
        </p:spPr>
        <p:txBody>
          <a:bodyPr wrap="square" lIns="0" tIns="0" rIns="0" bIns="0" rtlCol="0"/>
          <a:lstStyle/>
          <a:p>
            <a:endParaRPr/>
          </a:p>
        </p:txBody>
      </p:sp>
      <p:sp>
        <p:nvSpPr>
          <p:cNvPr id="41" name="object 41"/>
          <p:cNvSpPr/>
          <p:nvPr/>
        </p:nvSpPr>
        <p:spPr>
          <a:xfrm>
            <a:off x="5030723" y="3664077"/>
            <a:ext cx="50800" cy="50800"/>
          </a:xfrm>
          <a:custGeom>
            <a:avLst/>
            <a:gdLst/>
            <a:ahLst/>
            <a:cxnLst/>
            <a:rect l="l" t="t" r="r" b="b"/>
            <a:pathLst>
              <a:path w="50800" h="50800">
                <a:moveTo>
                  <a:pt x="0" y="50292"/>
                </a:moveTo>
                <a:lnTo>
                  <a:pt x="50291" y="50292"/>
                </a:lnTo>
                <a:lnTo>
                  <a:pt x="50291" y="0"/>
                </a:lnTo>
                <a:lnTo>
                  <a:pt x="0" y="0"/>
                </a:lnTo>
                <a:lnTo>
                  <a:pt x="0" y="50292"/>
                </a:lnTo>
                <a:close/>
              </a:path>
            </a:pathLst>
          </a:custGeom>
          <a:ln w="9525">
            <a:solidFill>
              <a:srgbClr val="00AF50"/>
            </a:solidFill>
          </a:ln>
        </p:spPr>
        <p:txBody>
          <a:bodyPr wrap="square" lIns="0" tIns="0" rIns="0" bIns="0" rtlCol="0"/>
          <a:lstStyle/>
          <a:p>
            <a:endParaRPr/>
          </a:p>
        </p:txBody>
      </p:sp>
      <p:sp>
        <p:nvSpPr>
          <p:cNvPr id="42" name="object 42"/>
          <p:cNvSpPr/>
          <p:nvPr/>
        </p:nvSpPr>
        <p:spPr>
          <a:xfrm>
            <a:off x="5558028" y="3670172"/>
            <a:ext cx="50800" cy="50800"/>
          </a:xfrm>
          <a:custGeom>
            <a:avLst/>
            <a:gdLst/>
            <a:ahLst/>
            <a:cxnLst/>
            <a:rect l="l" t="t" r="r" b="b"/>
            <a:pathLst>
              <a:path w="50800" h="50800">
                <a:moveTo>
                  <a:pt x="0" y="50291"/>
                </a:moveTo>
                <a:lnTo>
                  <a:pt x="50291" y="50291"/>
                </a:lnTo>
                <a:lnTo>
                  <a:pt x="50291" y="0"/>
                </a:lnTo>
                <a:lnTo>
                  <a:pt x="0" y="0"/>
                </a:lnTo>
                <a:lnTo>
                  <a:pt x="0" y="50291"/>
                </a:lnTo>
                <a:close/>
              </a:path>
            </a:pathLst>
          </a:custGeom>
          <a:solidFill>
            <a:srgbClr val="00AF50"/>
          </a:solidFill>
        </p:spPr>
        <p:txBody>
          <a:bodyPr wrap="square" lIns="0" tIns="0" rIns="0" bIns="0" rtlCol="0"/>
          <a:lstStyle/>
          <a:p>
            <a:endParaRPr/>
          </a:p>
        </p:txBody>
      </p:sp>
      <p:sp>
        <p:nvSpPr>
          <p:cNvPr id="43" name="object 43"/>
          <p:cNvSpPr/>
          <p:nvPr/>
        </p:nvSpPr>
        <p:spPr>
          <a:xfrm>
            <a:off x="5558028" y="3670172"/>
            <a:ext cx="50800" cy="50800"/>
          </a:xfrm>
          <a:custGeom>
            <a:avLst/>
            <a:gdLst/>
            <a:ahLst/>
            <a:cxnLst/>
            <a:rect l="l" t="t" r="r" b="b"/>
            <a:pathLst>
              <a:path w="50800" h="50800">
                <a:moveTo>
                  <a:pt x="0" y="50291"/>
                </a:moveTo>
                <a:lnTo>
                  <a:pt x="50291" y="50291"/>
                </a:lnTo>
                <a:lnTo>
                  <a:pt x="50291" y="0"/>
                </a:lnTo>
                <a:lnTo>
                  <a:pt x="0" y="0"/>
                </a:lnTo>
                <a:lnTo>
                  <a:pt x="0" y="50291"/>
                </a:lnTo>
                <a:close/>
              </a:path>
            </a:pathLst>
          </a:custGeom>
          <a:ln w="9525">
            <a:solidFill>
              <a:srgbClr val="00AF50"/>
            </a:solidFill>
          </a:ln>
        </p:spPr>
        <p:txBody>
          <a:bodyPr wrap="square" lIns="0" tIns="0" rIns="0" bIns="0" rtlCol="0"/>
          <a:lstStyle/>
          <a:p>
            <a:endParaRPr/>
          </a:p>
        </p:txBody>
      </p:sp>
      <p:sp>
        <p:nvSpPr>
          <p:cNvPr id="44" name="object 44"/>
          <p:cNvSpPr/>
          <p:nvPr/>
        </p:nvSpPr>
        <p:spPr>
          <a:xfrm>
            <a:off x="6350508" y="3848480"/>
            <a:ext cx="50800" cy="50800"/>
          </a:xfrm>
          <a:custGeom>
            <a:avLst/>
            <a:gdLst/>
            <a:ahLst/>
            <a:cxnLst/>
            <a:rect l="l" t="t" r="r" b="b"/>
            <a:pathLst>
              <a:path w="50800" h="50800">
                <a:moveTo>
                  <a:pt x="0" y="50292"/>
                </a:moveTo>
                <a:lnTo>
                  <a:pt x="50291" y="50292"/>
                </a:lnTo>
                <a:lnTo>
                  <a:pt x="50291" y="0"/>
                </a:lnTo>
                <a:lnTo>
                  <a:pt x="0" y="0"/>
                </a:lnTo>
                <a:lnTo>
                  <a:pt x="0" y="50292"/>
                </a:lnTo>
                <a:close/>
              </a:path>
            </a:pathLst>
          </a:custGeom>
          <a:solidFill>
            <a:srgbClr val="00AF50"/>
          </a:solidFill>
        </p:spPr>
        <p:txBody>
          <a:bodyPr wrap="square" lIns="0" tIns="0" rIns="0" bIns="0" rtlCol="0"/>
          <a:lstStyle/>
          <a:p>
            <a:endParaRPr/>
          </a:p>
        </p:txBody>
      </p:sp>
      <p:sp>
        <p:nvSpPr>
          <p:cNvPr id="45" name="object 45"/>
          <p:cNvSpPr/>
          <p:nvPr/>
        </p:nvSpPr>
        <p:spPr>
          <a:xfrm>
            <a:off x="6350508" y="3848480"/>
            <a:ext cx="50800" cy="50800"/>
          </a:xfrm>
          <a:custGeom>
            <a:avLst/>
            <a:gdLst/>
            <a:ahLst/>
            <a:cxnLst/>
            <a:rect l="l" t="t" r="r" b="b"/>
            <a:pathLst>
              <a:path w="50800" h="50800">
                <a:moveTo>
                  <a:pt x="0" y="50292"/>
                </a:moveTo>
                <a:lnTo>
                  <a:pt x="50291" y="50292"/>
                </a:lnTo>
                <a:lnTo>
                  <a:pt x="50291" y="0"/>
                </a:lnTo>
                <a:lnTo>
                  <a:pt x="0" y="0"/>
                </a:lnTo>
                <a:lnTo>
                  <a:pt x="0" y="50292"/>
                </a:lnTo>
                <a:close/>
              </a:path>
            </a:pathLst>
          </a:custGeom>
          <a:ln w="9525">
            <a:solidFill>
              <a:srgbClr val="00AF50"/>
            </a:solidFill>
          </a:ln>
        </p:spPr>
        <p:txBody>
          <a:bodyPr wrap="square" lIns="0" tIns="0" rIns="0" bIns="0" rtlCol="0"/>
          <a:lstStyle/>
          <a:p>
            <a:endParaRPr/>
          </a:p>
        </p:txBody>
      </p:sp>
      <p:sp>
        <p:nvSpPr>
          <p:cNvPr id="46" name="object 46"/>
          <p:cNvSpPr/>
          <p:nvPr/>
        </p:nvSpPr>
        <p:spPr>
          <a:xfrm>
            <a:off x="6614159" y="3900296"/>
            <a:ext cx="50800" cy="50800"/>
          </a:xfrm>
          <a:custGeom>
            <a:avLst/>
            <a:gdLst/>
            <a:ahLst/>
            <a:cxnLst/>
            <a:rect l="l" t="t" r="r" b="b"/>
            <a:pathLst>
              <a:path w="50800" h="50800">
                <a:moveTo>
                  <a:pt x="0" y="50291"/>
                </a:moveTo>
                <a:lnTo>
                  <a:pt x="50292" y="50291"/>
                </a:lnTo>
                <a:lnTo>
                  <a:pt x="50292" y="0"/>
                </a:lnTo>
                <a:lnTo>
                  <a:pt x="0" y="0"/>
                </a:lnTo>
                <a:lnTo>
                  <a:pt x="0" y="50291"/>
                </a:lnTo>
                <a:close/>
              </a:path>
            </a:pathLst>
          </a:custGeom>
          <a:solidFill>
            <a:srgbClr val="00AF50"/>
          </a:solidFill>
        </p:spPr>
        <p:txBody>
          <a:bodyPr wrap="square" lIns="0" tIns="0" rIns="0" bIns="0" rtlCol="0"/>
          <a:lstStyle/>
          <a:p>
            <a:endParaRPr/>
          </a:p>
        </p:txBody>
      </p:sp>
      <p:sp>
        <p:nvSpPr>
          <p:cNvPr id="47" name="object 47"/>
          <p:cNvSpPr/>
          <p:nvPr/>
        </p:nvSpPr>
        <p:spPr>
          <a:xfrm>
            <a:off x="6614159" y="3900296"/>
            <a:ext cx="50800" cy="50800"/>
          </a:xfrm>
          <a:custGeom>
            <a:avLst/>
            <a:gdLst/>
            <a:ahLst/>
            <a:cxnLst/>
            <a:rect l="l" t="t" r="r" b="b"/>
            <a:pathLst>
              <a:path w="50800" h="50800">
                <a:moveTo>
                  <a:pt x="0" y="50291"/>
                </a:moveTo>
                <a:lnTo>
                  <a:pt x="50292" y="50291"/>
                </a:lnTo>
                <a:lnTo>
                  <a:pt x="50292" y="0"/>
                </a:lnTo>
                <a:lnTo>
                  <a:pt x="0" y="0"/>
                </a:lnTo>
                <a:lnTo>
                  <a:pt x="0" y="50291"/>
                </a:lnTo>
                <a:close/>
              </a:path>
            </a:pathLst>
          </a:custGeom>
          <a:ln w="9525">
            <a:solidFill>
              <a:srgbClr val="00AF50"/>
            </a:solidFill>
          </a:ln>
        </p:spPr>
        <p:txBody>
          <a:bodyPr wrap="square" lIns="0" tIns="0" rIns="0" bIns="0" rtlCol="0"/>
          <a:lstStyle/>
          <a:p>
            <a:endParaRPr/>
          </a:p>
        </p:txBody>
      </p:sp>
      <p:sp>
        <p:nvSpPr>
          <p:cNvPr id="48" name="object 48"/>
          <p:cNvSpPr/>
          <p:nvPr/>
        </p:nvSpPr>
        <p:spPr>
          <a:xfrm>
            <a:off x="7141464" y="3496436"/>
            <a:ext cx="50800" cy="50800"/>
          </a:xfrm>
          <a:custGeom>
            <a:avLst/>
            <a:gdLst/>
            <a:ahLst/>
            <a:cxnLst/>
            <a:rect l="l" t="t" r="r" b="b"/>
            <a:pathLst>
              <a:path w="50800" h="50800">
                <a:moveTo>
                  <a:pt x="0" y="50291"/>
                </a:moveTo>
                <a:lnTo>
                  <a:pt x="50292" y="50291"/>
                </a:lnTo>
                <a:lnTo>
                  <a:pt x="50292" y="0"/>
                </a:lnTo>
                <a:lnTo>
                  <a:pt x="0" y="0"/>
                </a:lnTo>
                <a:lnTo>
                  <a:pt x="0" y="50291"/>
                </a:lnTo>
                <a:close/>
              </a:path>
            </a:pathLst>
          </a:custGeom>
          <a:solidFill>
            <a:srgbClr val="00AF50"/>
          </a:solidFill>
        </p:spPr>
        <p:txBody>
          <a:bodyPr wrap="square" lIns="0" tIns="0" rIns="0" bIns="0" rtlCol="0"/>
          <a:lstStyle/>
          <a:p>
            <a:endParaRPr/>
          </a:p>
        </p:txBody>
      </p:sp>
      <p:sp>
        <p:nvSpPr>
          <p:cNvPr id="49" name="object 49"/>
          <p:cNvSpPr/>
          <p:nvPr/>
        </p:nvSpPr>
        <p:spPr>
          <a:xfrm>
            <a:off x="7141464" y="3496436"/>
            <a:ext cx="50800" cy="50800"/>
          </a:xfrm>
          <a:custGeom>
            <a:avLst/>
            <a:gdLst/>
            <a:ahLst/>
            <a:cxnLst/>
            <a:rect l="l" t="t" r="r" b="b"/>
            <a:pathLst>
              <a:path w="50800" h="50800">
                <a:moveTo>
                  <a:pt x="0" y="50291"/>
                </a:moveTo>
                <a:lnTo>
                  <a:pt x="50292" y="50291"/>
                </a:lnTo>
                <a:lnTo>
                  <a:pt x="50292" y="0"/>
                </a:lnTo>
                <a:lnTo>
                  <a:pt x="0" y="0"/>
                </a:lnTo>
                <a:lnTo>
                  <a:pt x="0" y="50291"/>
                </a:lnTo>
                <a:close/>
              </a:path>
            </a:pathLst>
          </a:custGeom>
          <a:ln w="9524">
            <a:solidFill>
              <a:srgbClr val="00AF50"/>
            </a:solidFill>
          </a:ln>
        </p:spPr>
        <p:txBody>
          <a:bodyPr wrap="square" lIns="0" tIns="0" rIns="0" bIns="0" rtlCol="0"/>
          <a:lstStyle/>
          <a:p>
            <a:endParaRPr/>
          </a:p>
        </p:txBody>
      </p:sp>
      <p:sp>
        <p:nvSpPr>
          <p:cNvPr id="50" name="object 50"/>
          <p:cNvSpPr/>
          <p:nvPr/>
        </p:nvSpPr>
        <p:spPr>
          <a:xfrm>
            <a:off x="7668768" y="3453765"/>
            <a:ext cx="50800" cy="50800"/>
          </a:xfrm>
          <a:custGeom>
            <a:avLst/>
            <a:gdLst/>
            <a:ahLst/>
            <a:cxnLst/>
            <a:rect l="l" t="t" r="r" b="b"/>
            <a:pathLst>
              <a:path w="50800" h="50800">
                <a:moveTo>
                  <a:pt x="0" y="50291"/>
                </a:moveTo>
                <a:lnTo>
                  <a:pt x="50292" y="50291"/>
                </a:lnTo>
                <a:lnTo>
                  <a:pt x="50292" y="0"/>
                </a:lnTo>
                <a:lnTo>
                  <a:pt x="0" y="0"/>
                </a:lnTo>
                <a:lnTo>
                  <a:pt x="0" y="50291"/>
                </a:lnTo>
                <a:close/>
              </a:path>
            </a:pathLst>
          </a:custGeom>
          <a:solidFill>
            <a:srgbClr val="00AF50"/>
          </a:solidFill>
        </p:spPr>
        <p:txBody>
          <a:bodyPr wrap="square" lIns="0" tIns="0" rIns="0" bIns="0" rtlCol="0"/>
          <a:lstStyle/>
          <a:p>
            <a:endParaRPr/>
          </a:p>
        </p:txBody>
      </p:sp>
      <p:sp>
        <p:nvSpPr>
          <p:cNvPr id="51" name="object 51"/>
          <p:cNvSpPr/>
          <p:nvPr/>
        </p:nvSpPr>
        <p:spPr>
          <a:xfrm>
            <a:off x="7668768" y="3453765"/>
            <a:ext cx="50800" cy="50800"/>
          </a:xfrm>
          <a:custGeom>
            <a:avLst/>
            <a:gdLst/>
            <a:ahLst/>
            <a:cxnLst/>
            <a:rect l="l" t="t" r="r" b="b"/>
            <a:pathLst>
              <a:path w="50800" h="50800">
                <a:moveTo>
                  <a:pt x="0" y="50291"/>
                </a:moveTo>
                <a:lnTo>
                  <a:pt x="50292" y="50291"/>
                </a:lnTo>
                <a:lnTo>
                  <a:pt x="50292" y="0"/>
                </a:lnTo>
                <a:lnTo>
                  <a:pt x="0" y="0"/>
                </a:lnTo>
                <a:lnTo>
                  <a:pt x="0" y="50291"/>
                </a:lnTo>
                <a:close/>
              </a:path>
            </a:pathLst>
          </a:custGeom>
          <a:ln w="9524">
            <a:solidFill>
              <a:srgbClr val="00AF50"/>
            </a:solidFill>
          </a:ln>
        </p:spPr>
        <p:txBody>
          <a:bodyPr wrap="square" lIns="0" tIns="0" rIns="0" bIns="0" rtlCol="0"/>
          <a:lstStyle/>
          <a:p>
            <a:endParaRPr/>
          </a:p>
        </p:txBody>
      </p:sp>
      <p:sp>
        <p:nvSpPr>
          <p:cNvPr id="52" name="object 52"/>
          <p:cNvSpPr/>
          <p:nvPr/>
        </p:nvSpPr>
        <p:spPr>
          <a:xfrm>
            <a:off x="2682239" y="3491484"/>
            <a:ext cx="5013960" cy="721360"/>
          </a:xfrm>
          <a:custGeom>
            <a:avLst/>
            <a:gdLst/>
            <a:ahLst/>
            <a:cxnLst/>
            <a:rect l="l" t="t" r="r" b="b"/>
            <a:pathLst>
              <a:path w="5013959" h="721360">
                <a:moveTo>
                  <a:pt x="0" y="720851"/>
                </a:moveTo>
                <a:lnTo>
                  <a:pt x="263652" y="697991"/>
                </a:lnTo>
                <a:lnTo>
                  <a:pt x="790956" y="658367"/>
                </a:lnTo>
                <a:lnTo>
                  <a:pt x="1319784" y="388619"/>
                </a:lnTo>
                <a:lnTo>
                  <a:pt x="2374392" y="220979"/>
                </a:lnTo>
                <a:lnTo>
                  <a:pt x="2903220" y="219455"/>
                </a:lnTo>
                <a:lnTo>
                  <a:pt x="3694176" y="388619"/>
                </a:lnTo>
                <a:lnTo>
                  <a:pt x="3957828" y="432815"/>
                </a:lnTo>
                <a:lnTo>
                  <a:pt x="4486656" y="60960"/>
                </a:lnTo>
                <a:lnTo>
                  <a:pt x="5013960" y="0"/>
                </a:lnTo>
              </a:path>
            </a:pathLst>
          </a:custGeom>
          <a:ln w="15240">
            <a:solidFill>
              <a:srgbClr val="FFFF00"/>
            </a:solidFill>
          </a:ln>
        </p:spPr>
        <p:txBody>
          <a:bodyPr wrap="square" lIns="0" tIns="0" rIns="0" bIns="0" rtlCol="0"/>
          <a:lstStyle/>
          <a:p>
            <a:endParaRPr/>
          </a:p>
        </p:txBody>
      </p:sp>
      <p:sp>
        <p:nvSpPr>
          <p:cNvPr id="53" name="object 53"/>
          <p:cNvSpPr/>
          <p:nvPr/>
        </p:nvSpPr>
        <p:spPr>
          <a:xfrm>
            <a:off x="2644203" y="4174680"/>
            <a:ext cx="73532" cy="73532"/>
          </a:xfrm>
          <a:prstGeom prst="rect">
            <a:avLst/>
          </a:prstGeom>
          <a:blipFill>
            <a:blip r:embed="rId6" cstate="print"/>
            <a:stretch>
              <a:fillRect/>
            </a:stretch>
          </a:blipFill>
        </p:spPr>
        <p:txBody>
          <a:bodyPr wrap="square" lIns="0" tIns="0" rIns="0" bIns="0" rtlCol="0"/>
          <a:lstStyle/>
          <a:p>
            <a:endParaRPr/>
          </a:p>
        </p:txBody>
      </p:sp>
      <p:sp>
        <p:nvSpPr>
          <p:cNvPr id="54" name="object 54"/>
          <p:cNvSpPr/>
          <p:nvPr/>
        </p:nvSpPr>
        <p:spPr>
          <a:xfrm>
            <a:off x="2909379" y="4151820"/>
            <a:ext cx="73532" cy="73533"/>
          </a:xfrm>
          <a:prstGeom prst="rect">
            <a:avLst/>
          </a:prstGeom>
          <a:blipFill>
            <a:blip r:embed="rId7" cstate="print"/>
            <a:stretch>
              <a:fillRect/>
            </a:stretch>
          </a:blipFill>
        </p:spPr>
        <p:txBody>
          <a:bodyPr wrap="square" lIns="0" tIns="0" rIns="0" bIns="0" rtlCol="0"/>
          <a:lstStyle/>
          <a:p>
            <a:endParaRPr/>
          </a:p>
        </p:txBody>
      </p:sp>
      <p:sp>
        <p:nvSpPr>
          <p:cNvPr id="55" name="object 55"/>
          <p:cNvSpPr/>
          <p:nvPr/>
        </p:nvSpPr>
        <p:spPr>
          <a:xfrm>
            <a:off x="3436683" y="4112196"/>
            <a:ext cx="73532" cy="73533"/>
          </a:xfrm>
          <a:prstGeom prst="rect">
            <a:avLst/>
          </a:prstGeom>
          <a:blipFill>
            <a:blip r:embed="rId8" cstate="print"/>
            <a:stretch>
              <a:fillRect/>
            </a:stretch>
          </a:blipFill>
        </p:spPr>
        <p:txBody>
          <a:bodyPr wrap="square" lIns="0" tIns="0" rIns="0" bIns="0" rtlCol="0"/>
          <a:lstStyle/>
          <a:p>
            <a:endParaRPr/>
          </a:p>
        </p:txBody>
      </p:sp>
      <p:sp>
        <p:nvSpPr>
          <p:cNvPr id="56" name="object 56"/>
          <p:cNvSpPr/>
          <p:nvPr/>
        </p:nvSpPr>
        <p:spPr>
          <a:xfrm>
            <a:off x="3963987" y="3843972"/>
            <a:ext cx="73533" cy="73532"/>
          </a:xfrm>
          <a:prstGeom prst="rect">
            <a:avLst/>
          </a:prstGeom>
          <a:blipFill>
            <a:blip r:embed="rId9" cstate="print"/>
            <a:stretch>
              <a:fillRect/>
            </a:stretch>
          </a:blipFill>
        </p:spPr>
        <p:txBody>
          <a:bodyPr wrap="square" lIns="0" tIns="0" rIns="0" bIns="0" rtlCol="0"/>
          <a:lstStyle/>
          <a:p>
            <a:endParaRPr/>
          </a:p>
        </p:txBody>
      </p:sp>
      <p:sp>
        <p:nvSpPr>
          <p:cNvPr id="57" name="object 57"/>
          <p:cNvSpPr/>
          <p:nvPr/>
        </p:nvSpPr>
        <p:spPr>
          <a:xfrm>
            <a:off x="5020119" y="3674808"/>
            <a:ext cx="73532" cy="73533"/>
          </a:xfrm>
          <a:prstGeom prst="rect">
            <a:avLst/>
          </a:prstGeom>
          <a:blipFill>
            <a:blip r:embed="rId6" cstate="print"/>
            <a:stretch>
              <a:fillRect/>
            </a:stretch>
          </a:blipFill>
        </p:spPr>
        <p:txBody>
          <a:bodyPr wrap="square" lIns="0" tIns="0" rIns="0" bIns="0" rtlCol="0"/>
          <a:lstStyle/>
          <a:p>
            <a:endParaRPr/>
          </a:p>
        </p:txBody>
      </p:sp>
      <p:sp>
        <p:nvSpPr>
          <p:cNvPr id="58" name="object 58"/>
          <p:cNvSpPr/>
          <p:nvPr/>
        </p:nvSpPr>
        <p:spPr>
          <a:xfrm>
            <a:off x="5547423" y="3673284"/>
            <a:ext cx="73533" cy="73532"/>
          </a:xfrm>
          <a:prstGeom prst="rect">
            <a:avLst/>
          </a:prstGeom>
          <a:blipFill>
            <a:blip r:embed="rId8" cstate="print"/>
            <a:stretch>
              <a:fillRect/>
            </a:stretch>
          </a:blipFill>
        </p:spPr>
        <p:txBody>
          <a:bodyPr wrap="square" lIns="0" tIns="0" rIns="0" bIns="0" rtlCol="0"/>
          <a:lstStyle/>
          <a:p>
            <a:endParaRPr/>
          </a:p>
        </p:txBody>
      </p:sp>
      <p:sp>
        <p:nvSpPr>
          <p:cNvPr id="59" name="object 59"/>
          <p:cNvSpPr/>
          <p:nvPr/>
        </p:nvSpPr>
        <p:spPr>
          <a:xfrm>
            <a:off x="6339903" y="3843972"/>
            <a:ext cx="73533" cy="73532"/>
          </a:xfrm>
          <a:prstGeom prst="rect">
            <a:avLst/>
          </a:prstGeom>
          <a:blipFill>
            <a:blip r:embed="rId9" cstate="print"/>
            <a:stretch>
              <a:fillRect/>
            </a:stretch>
          </a:blipFill>
        </p:spPr>
        <p:txBody>
          <a:bodyPr wrap="square" lIns="0" tIns="0" rIns="0" bIns="0" rtlCol="0"/>
          <a:lstStyle/>
          <a:p>
            <a:endParaRPr/>
          </a:p>
        </p:txBody>
      </p:sp>
      <p:sp>
        <p:nvSpPr>
          <p:cNvPr id="60" name="object 60"/>
          <p:cNvSpPr/>
          <p:nvPr/>
        </p:nvSpPr>
        <p:spPr>
          <a:xfrm>
            <a:off x="6603555" y="3886644"/>
            <a:ext cx="73532" cy="73532"/>
          </a:xfrm>
          <a:prstGeom prst="rect">
            <a:avLst/>
          </a:prstGeom>
          <a:blipFill>
            <a:blip r:embed="rId8" cstate="print"/>
            <a:stretch>
              <a:fillRect/>
            </a:stretch>
          </a:blipFill>
        </p:spPr>
        <p:txBody>
          <a:bodyPr wrap="square" lIns="0" tIns="0" rIns="0" bIns="0" rtlCol="0"/>
          <a:lstStyle/>
          <a:p>
            <a:endParaRPr/>
          </a:p>
        </p:txBody>
      </p:sp>
      <p:sp>
        <p:nvSpPr>
          <p:cNvPr id="61" name="object 61"/>
          <p:cNvSpPr/>
          <p:nvPr/>
        </p:nvSpPr>
        <p:spPr>
          <a:xfrm>
            <a:off x="7130859" y="3514788"/>
            <a:ext cx="73532" cy="73533"/>
          </a:xfrm>
          <a:prstGeom prst="rect">
            <a:avLst/>
          </a:prstGeom>
          <a:blipFill>
            <a:blip r:embed="rId6" cstate="print"/>
            <a:stretch>
              <a:fillRect/>
            </a:stretch>
          </a:blipFill>
        </p:spPr>
        <p:txBody>
          <a:bodyPr wrap="square" lIns="0" tIns="0" rIns="0" bIns="0" rtlCol="0"/>
          <a:lstStyle/>
          <a:p>
            <a:endParaRPr/>
          </a:p>
        </p:txBody>
      </p:sp>
      <p:sp>
        <p:nvSpPr>
          <p:cNvPr id="62" name="object 62"/>
          <p:cNvSpPr/>
          <p:nvPr/>
        </p:nvSpPr>
        <p:spPr>
          <a:xfrm>
            <a:off x="7658163" y="3455352"/>
            <a:ext cx="73532" cy="73533"/>
          </a:xfrm>
          <a:prstGeom prst="rect">
            <a:avLst/>
          </a:prstGeom>
          <a:blipFill>
            <a:blip r:embed="rId7" cstate="print"/>
            <a:stretch>
              <a:fillRect/>
            </a:stretch>
          </a:blipFill>
        </p:spPr>
        <p:txBody>
          <a:bodyPr wrap="square" lIns="0" tIns="0" rIns="0" bIns="0" rtlCol="0"/>
          <a:lstStyle/>
          <a:p>
            <a:endParaRPr/>
          </a:p>
        </p:txBody>
      </p:sp>
      <p:sp>
        <p:nvSpPr>
          <p:cNvPr id="63" name="object 63"/>
          <p:cNvSpPr/>
          <p:nvPr/>
        </p:nvSpPr>
        <p:spPr>
          <a:xfrm>
            <a:off x="2682239" y="2983992"/>
            <a:ext cx="5013960" cy="1050290"/>
          </a:xfrm>
          <a:custGeom>
            <a:avLst/>
            <a:gdLst/>
            <a:ahLst/>
            <a:cxnLst/>
            <a:rect l="l" t="t" r="r" b="b"/>
            <a:pathLst>
              <a:path w="5013959" h="1050289">
                <a:moveTo>
                  <a:pt x="0" y="1050036"/>
                </a:moveTo>
                <a:lnTo>
                  <a:pt x="263652" y="979932"/>
                </a:lnTo>
                <a:lnTo>
                  <a:pt x="790956" y="1018032"/>
                </a:lnTo>
                <a:lnTo>
                  <a:pt x="1319784" y="752856"/>
                </a:lnTo>
                <a:lnTo>
                  <a:pt x="2374392" y="443484"/>
                </a:lnTo>
                <a:lnTo>
                  <a:pt x="2903220" y="513588"/>
                </a:lnTo>
                <a:lnTo>
                  <a:pt x="3694176" y="621792"/>
                </a:lnTo>
                <a:lnTo>
                  <a:pt x="3957828" y="856488"/>
                </a:lnTo>
                <a:lnTo>
                  <a:pt x="4486656" y="196596"/>
                </a:lnTo>
                <a:lnTo>
                  <a:pt x="5013960" y="0"/>
                </a:lnTo>
              </a:path>
            </a:pathLst>
          </a:custGeom>
          <a:ln w="15239">
            <a:solidFill>
              <a:srgbClr val="6F2F9F"/>
            </a:solidFill>
          </a:ln>
        </p:spPr>
        <p:txBody>
          <a:bodyPr wrap="square" lIns="0" tIns="0" rIns="0" bIns="0" rtlCol="0"/>
          <a:lstStyle/>
          <a:p>
            <a:endParaRPr/>
          </a:p>
        </p:txBody>
      </p:sp>
      <p:sp>
        <p:nvSpPr>
          <p:cNvPr id="64" name="object 64"/>
          <p:cNvSpPr/>
          <p:nvPr/>
        </p:nvSpPr>
        <p:spPr>
          <a:xfrm>
            <a:off x="2648966" y="4002659"/>
            <a:ext cx="64135" cy="64135"/>
          </a:xfrm>
          <a:custGeom>
            <a:avLst/>
            <a:gdLst/>
            <a:ahLst/>
            <a:cxnLst/>
            <a:rect l="l" t="t" r="r" b="b"/>
            <a:pathLst>
              <a:path w="64135" h="64135">
                <a:moveTo>
                  <a:pt x="64007" y="64008"/>
                </a:moveTo>
                <a:lnTo>
                  <a:pt x="0" y="0"/>
                </a:lnTo>
              </a:path>
            </a:pathLst>
          </a:custGeom>
          <a:ln w="9524">
            <a:solidFill>
              <a:srgbClr val="6F2F9F"/>
            </a:solidFill>
          </a:ln>
        </p:spPr>
        <p:txBody>
          <a:bodyPr wrap="square" lIns="0" tIns="0" rIns="0" bIns="0" rtlCol="0"/>
          <a:lstStyle/>
          <a:p>
            <a:endParaRPr/>
          </a:p>
        </p:txBody>
      </p:sp>
      <p:sp>
        <p:nvSpPr>
          <p:cNvPr id="65" name="object 65"/>
          <p:cNvSpPr/>
          <p:nvPr/>
        </p:nvSpPr>
        <p:spPr>
          <a:xfrm>
            <a:off x="2648966" y="4002659"/>
            <a:ext cx="64135" cy="64135"/>
          </a:xfrm>
          <a:custGeom>
            <a:avLst/>
            <a:gdLst/>
            <a:ahLst/>
            <a:cxnLst/>
            <a:rect l="l" t="t" r="r" b="b"/>
            <a:pathLst>
              <a:path w="64135" h="64135">
                <a:moveTo>
                  <a:pt x="0" y="64008"/>
                </a:moveTo>
                <a:lnTo>
                  <a:pt x="64007" y="0"/>
                </a:lnTo>
              </a:path>
            </a:pathLst>
          </a:custGeom>
          <a:ln w="9524">
            <a:solidFill>
              <a:srgbClr val="6F2F9F"/>
            </a:solidFill>
          </a:ln>
        </p:spPr>
        <p:txBody>
          <a:bodyPr wrap="square" lIns="0" tIns="0" rIns="0" bIns="0" rtlCol="0"/>
          <a:lstStyle/>
          <a:p>
            <a:endParaRPr/>
          </a:p>
        </p:txBody>
      </p:sp>
      <p:sp>
        <p:nvSpPr>
          <p:cNvPr id="66" name="object 66"/>
          <p:cNvSpPr/>
          <p:nvPr/>
        </p:nvSpPr>
        <p:spPr>
          <a:xfrm>
            <a:off x="2914142" y="3932554"/>
            <a:ext cx="64135" cy="64135"/>
          </a:xfrm>
          <a:custGeom>
            <a:avLst/>
            <a:gdLst/>
            <a:ahLst/>
            <a:cxnLst/>
            <a:rect l="l" t="t" r="r" b="b"/>
            <a:pathLst>
              <a:path w="64135" h="64135">
                <a:moveTo>
                  <a:pt x="64007" y="64008"/>
                </a:moveTo>
                <a:lnTo>
                  <a:pt x="0" y="0"/>
                </a:lnTo>
              </a:path>
            </a:pathLst>
          </a:custGeom>
          <a:ln w="9525">
            <a:solidFill>
              <a:srgbClr val="6F2F9F"/>
            </a:solidFill>
          </a:ln>
        </p:spPr>
        <p:txBody>
          <a:bodyPr wrap="square" lIns="0" tIns="0" rIns="0" bIns="0" rtlCol="0"/>
          <a:lstStyle/>
          <a:p>
            <a:endParaRPr/>
          </a:p>
        </p:txBody>
      </p:sp>
      <p:sp>
        <p:nvSpPr>
          <p:cNvPr id="67" name="object 67"/>
          <p:cNvSpPr/>
          <p:nvPr/>
        </p:nvSpPr>
        <p:spPr>
          <a:xfrm>
            <a:off x="2914142" y="3932554"/>
            <a:ext cx="64135" cy="64135"/>
          </a:xfrm>
          <a:custGeom>
            <a:avLst/>
            <a:gdLst/>
            <a:ahLst/>
            <a:cxnLst/>
            <a:rect l="l" t="t" r="r" b="b"/>
            <a:pathLst>
              <a:path w="64135" h="64135">
                <a:moveTo>
                  <a:pt x="0" y="64008"/>
                </a:moveTo>
                <a:lnTo>
                  <a:pt x="64007" y="0"/>
                </a:lnTo>
              </a:path>
            </a:pathLst>
          </a:custGeom>
          <a:ln w="9525">
            <a:solidFill>
              <a:srgbClr val="6F2F9F"/>
            </a:solidFill>
          </a:ln>
        </p:spPr>
        <p:txBody>
          <a:bodyPr wrap="square" lIns="0" tIns="0" rIns="0" bIns="0" rtlCol="0"/>
          <a:lstStyle/>
          <a:p>
            <a:endParaRPr/>
          </a:p>
        </p:txBody>
      </p:sp>
      <p:sp>
        <p:nvSpPr>
          <p:cNvPr id="68" name="object 68"/>
          <p:cNvSpPr/>
          <p:nvPr/>
        </p:nvSpPr>
        <p:spPr>
          <a:xfrm>
            <a:off x="3441446" y="3970654"/>
            <a:ext cx="64135" cy="64135"/>
          </a:xfrm>
          <a:custGeom>
            <a:avLst/>
            <a:gdLst/>
            <a:ahLst/>
            <a:cxnLst/>
            <a:rect l="l" t="t" r="r" b="b"/>
            <a:pathLst>
              <a:path w="64135" h="64135">
                <a:moveTo>
                  <a:pt x="64007" y="64008"/>
                </a:moveTo>
                <a:lnTo>
                  <a:pt x="0" y="0"/>
                </a:lnTo>
              </a:path>
            </a:pathLst>
          </a:custGeom>
          <a:ln w="9525">
            <a:solidFill>
              <a:srgbClr val="6F2F9F"/>
            </a:solidFill>
          </a:ln>
        </p:spPr>
        <p:txBody>
          <a:bodyPr wrap="square" lIns="0" tIns="0" rIns="0" bIns="0" rtlCol="0"/>
          <a:lstStyle/>
          <a:p>
            <a:endParaRPr/>
          </a:p>
        </p:txBody>
      </p:sp>
      <p:sp>
        <p:nvSpPr>
          <p:cNvPr id="69" name="object 69"/>
          <p:cNvSpPr/>
          <p:nvPr/>
        </p:nvSpPr>
        <p:spPr>
          <a:xfrm>
            <a:off x="3441446" y="3970654"/>
            <a:ext cx="64135" cy="64135"/>
          </a:xfrm>
          <a:custGeom>
            <a:avLst/>
            <a:gdLst/>
            <a:ahLst/>
            <a:cxnLst/>
            <a:rect l="l" t="t" r="r" b="b"/>
            <a:pathLst>
              <a:path w="64135" h="64135">
                <a:moveTo>
                  <a:pt x="0" y="64008"/>
                </a:moveTo>
                <a:lnTo>
                  <a:pt x="64007" y="0"/>
                </a:lnTo>
              </a:path>
            </a:pathLst>
          </a:custGeom>
          <a:ln w="9525">
            <a:solidFill>
              <a:srgbClr val="6F2F9F"/>
            </a:solidFill>
          </a:ln>
        </p:spPr>
        <p:txBody>
          <a:bodyPr wrap="square" lIns="0" tIns="0" rIns="0" bIns="0" rtlCol="0"/>
          <a:lstStyle/>
          <a:p>
            <a:endParaRPr/>
          </a:p>
        </p:txBody>
      </p:sp>
      <p:sp>
        <p:nvSpPr>
          <p:cNvPr id="70" name="object 70"/>
          <p:cNvSpPr/>
          <p:nvPr/>
        </p:nvSpPr>
        <p:spPr>
          <a:xfrm>
            <a:off x="3968750" y="3705478"/>
            <a:ext cx="64135" cy="64135"/>
          </a:xfrm>
          <a:custGeom>
            <a:avLst/>
            <a:gdLst/>
            <a:ahLst/>
            <a:cxnLst/>
            <a:rect l="l" t="t" r="r" b="b"/>
            <a:pathLst>
              <a:path w="64135" h="64135">
                <a:moveTo>
                  <a:pt x="64008" y="64008"/>
                </a:moveTo>
                <a:lnTo>
                  <a:pt x="0" y="0"/>
                </a:lnTo>
              </a:path>
            </a:pathLst>
          </a:custGeom>
          <a:ln w="9524">
            <a:solidFill>
              <a:srgbClr val="6F2F9F"/>
            </a:solidFill>
          </a:ln>
        </p:spPr>
        <p:txBody>
          <a:bodyPr wrap="square" lIns="0" tIns="0" rIns="0" bIns="0" rtlCol="0"/>
          <a:lstStyle/>
          <a:p>
            <a:endParaRPr/>
          </a:p>
        </p:txBody>
      </p:sp>
      <p:sp>
        <p:nvSpPr>
          <p:cNvPr id="71" name="object 71"/>
          <p:cNvSpPr/>
          <p:nvPr/>
        </p:nvSpPr>
        <p:spPr>
          <a:xfrm>
            <a:off x="3968750" y="3705478"/>
            <a:ext cx="64135" cy="64135"/>
          </a:xfrm>
          <a:custGeom>
            <a:avLst/>
            <a:gdLst/>
            <a:ahLst/>
            <a:cxnLst/>
            <a:rect l="l" t="t" r="r" b="b"/>
            <a:pathLst>
              <a:path w="64135" h="64135">
                <a:moveTo>
                  <a:pt x="0" y="64008"/>
                </a:moveTo>
                <a:lnTo>
                  <a:pt x="64008" y="0"/>
                </a:lnTo>
              </a:path>
            </a:pathLst>
          </a:custGeom>
          <a:ln w="9524">
            <a:solidFill>
              <a:srgbClr val="6F2F9F"/>
            </a:solidFill>
          </a:ln>
        </p:spPr>
        <p:txBody>
          <a:bodyPr wrap="square" lIns="0" tIns="0" rIns="0" bIns="0" rtlCol="0"/>
          <a:lstStyle/>
          <a:p>
            <a:endParaRPr/>
          </a:p>
        </p:txBody>
      </p:sp>
      <p:sp>
        <p:nvSpPr>
          <p:cNvPr id="72" name="object 72"/>
          <p:cNvSpPr/>
          <p:nvPr/>
        </p:nvSpPr>
        <p:spPr>
          <a:xfrm>
            <a:off x="5024882" y="3396107"/>
            <a:ext cx="64135" cy="64135"/>
          </a:xfrm>
          <a:custGeom>
            <a:avLst/>
            <a:gdLst/>
            <a:ahLst/>
            <a:cxnLst/>
            <a:rect l="l" t="t" r="r" b="b"/>
            <a:pathLst>
              <a:path w="64135" h="64135">
                <a:moveTo>
                  <a:pt x="64007" y="64007"/>
                </a:moveTo>
                <a:lnTo>
                  <a:pt x="0" y="0"/>
                </a:lnTo>
              </a:path>
            </a:pathLst>
          </a:custGeom>
          <a:ln w="9525">
            <a:solidFill>
              <a:srgbClr val="6F2F9F"/>
            </a:solidFill>
          </a:ln>
        </p:spPr>
        <p:txBody>
          <a:bodyPr wrap="square" lIns="0" tIns="0" rIns="0" bIns="0" rtlCol="0"/>
          <a:lstStyle/>
          <a:p>
            <a:endParaRPr/>
          </a:p>
        </p:txBody>
      </p:sp>
      <p:sp>
        <p:nvSpPr>
          <p:cNvPr id="73" name="object 73"/>
          <p:cNvSpPr/>
          <p:nvPr/>
        </p:nvSpPr>
        <p:spPr>
          <a:xfrm>
            <a:off x="5024882" y="3396107"/>
            <a:ext cx="64135" cy="64135"/>
          </a:xfrm>
          <a:custGeom>
            <a:avLst/>
            <a:gdLst/>
            <a:ahLst/>
            <a:cxnLst/>
            <a:rect l="l" t="t" r="r" b="b"/>
            <a:pathLst>
              <a:path w="64135" h="64135">
                <a:moveTo>
                  <a:pt x="0" y="64007"/>
                </a:moveTo>
                <a:lnTo>
                  <a:pt x="64007" y="0"/>
                </a:lnTo>
              </a:path>
            </a:pathLst>
          </a:custGeom>
          <a:ln w="9525">
            <a:solidFill>
              <a:srgbClr val="6F2F9F"/>
            </a:solidFill>
          </a:ln>
        </p:spPr>
        <p:txBody>
          <a:bodyPr wrap="square" lIns="0" tIns="0" rIns="0" bIns="0" rtlCol="0"/>
          <a:lstStyle/>
          <a:p>
            <a:endParaRPr/>
          </a:p>
        </p:txBody>
      </p:sp>
      <p:sp>
        <p:nvSpPr>
          <p:cNvPr id="74" name="object 74"/>
          <p:cNvSpPr/>
          <p:nvPr/>
        </p:nvSpPr>
        <p:spPr>
          <a:xfrm>
            <a:off x="5552185" y="3464686"/>
            <a:ext cx="64135" cy="64135"/>
          </a:xfrm>
          <a:custGeom>
            <a:avLst/>
            <a:gdLst/>
            <a:ahLst/>
            <a:cxnLst/>
            <a:rect l="l" t="t" r="r" b="b"/>
            <a:pathLst>
              <a:path w="64135" h="64135">
                <a:moveTo>
                  <a:pt x="64008" y="64008"/>
                </a:moveTo>
                <a:lnTo>
                  <a:pt x="0" y="0"/>
                </a:lnTo>
              </a:path>
            </a:pathLst>
          </a:custGeom>
          <a:ln w="9525">
            <a:solidFill>
              <a:srgbClr val="6F2F9F"/>
            </a:solidFill>
          </a:ln>
        </p:spPr>
        <p:txBody>
          <a:bodyPr wrap="square" lIns="0" tIns="0" rIns="0" bIns="0" rtlCol="0"/>
          <a:lstStyle/>
          <a:p>
            <a:endParaRPr/>
          </a:p>
        </p:txBody>
      </p:sp>
      <p:sp>
        <p:nvSpPr>
          <p:cNvPr id="75" name="object 75"/>
          <p:cNvSpPr/>
          <p:nvPr/>
        </p:nvSpPr>
        <p:spPr>
          <a:xfrm>
            <a:off x="5552185" y="3464686"/>
            <a:ext cx="64135" cy="64135"/>
          </a:xfrm>
          <a:custGeom>
            <a:avLst/>
            <a:gdLst/>
            <a:ahLst/>
            <a:cxnLst/>
            <a:rect l="l" t="t" r="r" b="b"/>
            <a:pathLst>
              <a:path w="64135" h="64135">
                <a:moveTo>
                  <a:pt x="0" y="64008"/>
                </a:moveTo>
                <a:lnTo>
                  <a:pt x="64008" y="0"/>
                </a:lnTo>
              </a:path>
            </a:pathLst>
          </a:custGeom>
          <a:ln w="9525">
            <a:solidFill>
              <a:srgbClr val="6F2F9F"/>
            </a:solidFill>
          </a:ln>
        </p:spPr>
        <p:txBody>
          <a:bodyPr wrap="square" lIns="0" tIns="0" rIns="0" bIns="0" rtlCol="0"/>
          <a:lstStyle/>
          <a:p>
            <a:endParaRPr/>
          </a:p>
        </p:txBody>
      </p:sp>
      <p:sp>
        <p:nvSpPr>
          <p:cNvPr id="76" name="object 76"/>
          <p:cNvSpPr/>
          <p:nvPr/>
        </p:nvSpPr>
        <p:spPr>
          <a:xfrm>
            <a:off x="6344665" y="3572890"/>
            <a:ext cx="64135" cy="64135"/>
          </a:xfrm>
          <a:custGeom>
            <a:avLst/>
            <a:gdLst/>
            <a:ahLst/>
            <a:cxnLst/>
            <a:rect l="l" t="t" r="r" b="b"/>
            <a:pathLst>
              <a:path w="64135" h="64135">
                <a:moveTo>
                  <a:pt x="64008" y="64008"/>
                </a:moveTo>
                <a:lnTo>
                  <a:pt x="0" y="0"/>
                </a:lnTo>
              </a:path>
            </a:pathLst>
          </a:custGeom>
          <a:ln w="9525">
            <a:solidFill>
              <a:srgbClr val="6F2F9F"/>
            </a:solidFill>
          </a:ln>
        </p:spPr>
        <p:txBody>
          <a:bodyPr wrap="square" lIns="0" tIns="0" rIns="0" bIns="0" rtlCol="0"/>
          <a:lstStyle/>
          <a:p>
            <a:endParaRPr/>
          </a:p>
        </p:txBody>
      </p:sp>
      <p:sp>
        <p:nvSpPr>
          <p:cNvPr id="77" name="object 77"/>
          <p:cNvSpPr/>
          <p:nvPr/>
        </p:nvSpPr>
        <p:spPr>
          <a:xfrm>
            <a:off x="6344665" y="3572890"/>
            <a:ext cx="64135" cy="64135"/>
          </a:xfrm>
          <a:custGeom>
            <a:avLst/>
            <a:gdLst/>
            <a:ahLst/>
            <a:cxnLst/>
            <a:rect l="l" t="t" r="r" b="b"/>
            <a:pathLst>
              <a:path w="64135" h="64135">
                <a:moveTo>
                  <a:pt x="0" y="64008"/>
                </a:moveTo>
                <a:lnTo>
                  <a:pt x="64008" y="0"/>
                </a:lnTo>
              </a:path>
            </a:pathLst>
          </a:custGeom>
          <a:ln w="9525">
            <a:solidFill>
              <a:srgbClr val="6F2F9F"/>
            </a:solidFill>
          </a:ln>
        </p:spPr>
        <p:txBody>
          <a:bodyPr wrap="square" lIns="0" tIns="0" rIns="0" bIns="0" rtlCol="0"/>
          <a:lstStyle/>
          <a:p>
            <a:endParaRPr/>
          </a:p>
        </p:txBody>
      </p:sp>
      <p:sp>
        <p:nvSpPr>
          <p:cNvPr id="78" name="object 78"/>
          <p:cNvSpPr/>
          <p:nvPr/>
        </p:nvSpPr>
        <p:spPr>
          <a:xfrm>
            <a:off x="6608318" y="3807586"/>
            <a:ext cx="64135" cy="64135"/>
          </a:xfrm>
          <a:custGeom>
            <a:avLst/>
            <a:gdLst/>
            <a:ahLst/>
            <a:cxnLst/>
            <a:rect l="l" t="t" r="r" b="b"/>
            <a:pathLst>
              <a:path w="64134" h="64135">
                <a:moveTo>
                  <a:pt x="64007" y="64007"/>
                </a:moveTo>
                <a:lnTo>
                  <a:pt x="0" y="0"/>
                </a:lnTo>
              </a:path>
            </a:pathLst>
          </a:custGeom>
          <a:ln w="9525">
            <a:solidFill>
              <a:srgbClr val="6F2F9F"/>
            </a:solidFill>
          </a:ln>
        </p:spPr>
        <p:txBody>
          <a:bodyPr wrap="square" lIns="0" tIns="0" rIns="0" bIns="0" rtlCol="0"/>
          <a:lstStyle/>
          <a:p>
            <a:endParaRPr/>
          </a:p>
        </p:txBody>
      </p:sp>
      <p:sp>
        <p:nvSpPr>
          <p:cNvPr id="79" name="object 79"/>
          <p:cNvSpPr/>
          <p:nvPr/>
        </p:nvSpPr>
        <p:spPr>
          <a:xfrm>
            <a:off x="6608318" y="3807586"/>
            <a:ext cx="64135" cy="64135"/>
          </a:xfrm>
          <a:custGeom>
            <a:avLst/>
            <a:gdLst/>
            <a:ahLst/>
            <a:cxnLst/>
            <a:rect l="l" t="t" r="r" b="b"/>
            <a:pathLst>
              <a:path w="64134" h="64135">
                <a:moveTo>
                  <a:pt x="0" y="64007"/>
                </a:moveTo>
                <a:lnTo>
                  <a:pt x="64007" y="0"/>
                </a:lnTo>
              </a:path>
            </a:pathLst>
          </a:custGeom>
          <a:ln w="9525">
            <a:solidFill>
              <a:srgbClr val="6F2F9F"/>
            </a:solidFill>
          </a:ln>
        </p:spPr>
        <p:txBody>
          <a:bodyPr wrap="square" lIns="0" tIns="0" rIns="0" bIns="0" rtlCol="0"/>
          <a:lstStyle/>
          <a:p>
            <a:endParaRPr/>
          </a:p>
        </p:txBody>
      </p:sp>
      <p:sp>
        <p:nvSpPr>
          <p:cNvPr id="80" name="object 80"/>
          <p:cNvSpPr/>
          <p:nvPr/>
        </p:nvSpPr>
        <p:spPr>
          <a:xfrm>
            <a:off x="7135621" y="3149219"/>
            <a:ext cx="64135" cy="64135"/>
          </a:xfrm>
          <a:custGeom>
            <a:avLst/>
            <a:gdLst/>
            <a:ahLst/>
            <a:cxnLst/>
            <a:rect l="l" t="t" r="r" b="b"/>
            <a:pathLst>
              <a:path w="64134" h="64135">
                <a:moveTo>
                  <a:pt x="64007" y="64007"/>
                </a:moveTo>
                <a:lnTo>
                  <a:pt x="0" y="0"/>
                </a:lnTo>
              </a:path>
            </a:pathLst>
          </a:custGeom>
          <a:ln w="9525">
            <a:solidFill>
              <a:srgbClr val="6F2F9F"/>
            </a:solidFill>
          </a:ln>
        </p:spPr>
        <p:txBody>
          <a:bodyPr wrap="square" lIns="0" tIns="0" rIns="0" bIns="0" rtlCol="0"/>
          <a:lstStyle/>
          <a:p>
            <a:endParaRPr/>
          </a:p>
        </p:txBody>
      </p:sp>
      <p:sp>
        <p:nvSpPr>
          <p:cNvPr id="81" name="object 81"/>
          <p:cNvSpPr/>
          <p:nvPr/>
        </p:nvSpPr>
        <p:spPr>
          <a:xfrm>
            <a:off x="7135621" y="3149219"/>
            <a:ext cx="64135" cy="64135"/>
          </a:xfrm>
          <a:custGeom>
            <a:avLst/>
            <a:gdLst/>
            <a:ahLst/>
            <a:cxnLst/>
            <a:rect l="l" t="t" r="r" b="b"/>
            <a:pathLst>
              <a:path w="64134" h="64135">
                <a:moveTo>
                  <a:pt x="0" y="64007"/>
                </a:moveTo>
                <a:lnTo>
                  <a:pt x="64007" y="0"/>
                </a:lnTo>
              </a:path>
            </a:pathLst>
          </a:custGeom>
          <a:ln w="9525">
            <a:solidFill>
              <a:srgbClr val="6F2F9F"/>
            </a:solidFill>
          </a:ln>
        </p:spPr>
        <p:txBody>
          <a:bodyPr wrap="square" lIns="0" tIns="0" rIns="0" bIns="0" rtlCol="0"/>
          <a:lstStyle/>
          <a:p>
            <a:endParaRPr/>
          </a:p>
        </p:txBody>
      </p:sp>
      <p:sp>
        <p:nvSpPr>
          <p:cNvPr id="82" name="object 82"/>
          <p:cNvSpPr/>
          <p:nvPr/>
        </p:nvSpPr>
        <p:spPr>
          <a:xfrm>
            <a:off x="7662926" y="2951098"/>
            <a:ext cx="64135" cy="64135"/>
          </a:xfrm>
          <a:custGeom>
            <a:avLst/>
            <a:gdLst/>
            <a:ahLst/>
            <a:cxnLst/>
            <a:rect l="l" t="t" r="r" b="b"/>
            <a:pathLst>
              <a:path w="64134" h="64135">
                <a:moveTo>
                  <a:pt x="64007" y="64008"/>
                </a:moveTo>
                <a:lnTo>
                  <a:pt x="0" y="0"/>
                </a:lnTo>
              </a:path>
            </a:pathLst>
          </a:custGeom>
          <a:ln w="9525">
            <a:solidFill>
              <a:srgbClr val="6F2F9F"/>
            </a:solidFill>
          </a:ln>
        </p:spPr>
        <p:txBody>
          <a:bodyPr wrap="square" lIns="0" tIns="0" rIns="0" bIns="0" rtlCol="0"/>
          <a:lstStyle/>
          <a:p>
            <a:endParaRPr/>
          </a:p>
        </p:txBody>
      </p:sp>
      <p:sp>
        <p:nvSpPr>
          <p:cNvPr id="83" name="object 83"/>
          <p:cNvSpPr/>
          <p:nvPr/>
        </p:nvSpPr>
        <p:spPr>
          <a:xfrm>
            <a:off x="7662926" y="2951098"/>
            <a:ext cx="64135" cy="64135"/>
          </a:xfrm>
          <a:custGeom>
            <a:avLst/>
            <a:gdLst/>
            <a:ahLst/>
            <a:cxnLst/>
            <a:rect l="l" t="t" r="r" b="b"/>
            <a:pathLst>
              <a:path w="64134" h="64135">
                <a:moveTo>
                  <a:pt x="0" y="64008"/>
                </a:moveTo>
                <a:lnTo>
                  <a:pt x="64007" y="0"/>
                </a:lnTo>
              </a:path>
            </a:pathLst>
          </a:custGeom>
          <a:ln w="9525">
            <a:solidFill>
              <a:srgbClr val="6F2F9F"/>
            </a:solidFill>
          </a:ln>
        </p:spPr>
        <p:txBody>
          <a:bodyPr wrap="square" lIns="0" tIns="0" rIns="0" bIns="0" rtlCol="0"/>
          <a:lstStyle/>
          <a:p>
            <a:endParaRPr/>
          </a:p>
        </p:txBody>
      </p:sp>
      <p:sp>
        <p:nvSpPr>
          <p:cNvPr id="84" name="object 84"/>
          <p:cNvSpPr/>
          <p:nvPr/>
        </p:nvSpPr>
        <p:spPr>
          <a:xfrm>
            <a:off x="2682239" y="2961132"/>
            <a:ext cx="5013960" cy="978535"/>
          </a:xfrm>
          <a:custGeom>
            <a:avLst/>
            <a:gdLst/>
            <a:ahLst/>
            <a:cxnLst/>
            <a:rect l="l" t="t" r="r" b="b"/>
            <a:pathLst>
              <a:path w="5013959" h="978535">
                <a:moveTo>
                  <a:pt x="0" y="940307"/>
                </a:moveTo>
                <a:lnTo>
                  <a:pt x="263652" y="978407"/>
                </a:lnTo>
                <a:lnTo>
                  <a:pt x="790956" y="969263"/>
                </a:lnTo>
                <a:lnTo>
                  <a:pt x="1319784" y="813815"/>
                </a:lnTo>
                <a:lnTo>
                  <a:pt x="2374392" y="425195"/>
                </a:lnTo>
                <a:lnTo>
                  <a:pt x="2903220" y="352043"/>
                </a:lnTo>
                <a:lnTo>
                  <a:pt x="3694176" y="573023"/>
                </a:lnTo>
                <a:lnTo>
                  <a:pt x="3957828" y="708659"/>
                </a:lnTo>
                <a:lnTo>
                  <a:pt x="4486656" y="57912"/>
                </a:lnTo>
                <a:lnTo>
                  <a:pt x="5013960" y="0"/>
                </a:lnTo>
              </a:path>
            </a:pathLst>
          </a:custGeom>
          <a:ln w="15240">
            <a:solidFill>
              <a:srgbClr val="C00000"/>
            </a:solidFill>
          </a:ln>
        </p:spPr>
        <p:txBody>
          <a:bodyPr wrap="square" lIns="0" tIns="0" rIns="0" bIns="0" rtlCol="0"/>
          <a:lstStyle/>
          <a:p>
            <a:endParaRPr/>
          </a:p>
        </p:txBody>
      </p:sp>
      <p:sp>
        <p:nvSpPr>
          <p:cNvPr id="85" name="object 85"/>
          <p:cNvSpPr/>
          <p:nvPr/>
        </p:nvSpPr>
        <p:spPr>
          <a:xfrm>
            <a:off x="2648966" y="3868546"/>
            <a:ext cx="64135" cy="64135"/>
          </a:xfrm>
          <a:custGeom>
            <a:avLst/>
            <a:gdLst/>
            <a:ahLst/>
            <a:cxnLst/>
            <a:rect l="l" t="t" r="r" b="b"/>
            <a:pathLst>
              <a:path w="64135" h="64135">
                <a:moveTo>
                  <a:pt x="64007" y="64007"/>
                </a:moveTo>
                <a:lnTo>
                  <a:pt x="0" y="0"/>
                </a:lnTo>
              </a:path>
            </a:pathLst>
          </a:custGeom>
          <a:ln w="9525">
            <a:solidFill>
              <a:srgbClr val="C00000"/>
            </a:solidFill>
          </a:ln>
        </p:spPr>
        <p:txBody>
          <a:bodyPr wrap="square" lIns="0" tIns="0" rIns="0" bIns="0" rtlCol="0"/>
          <a:lstStyle/>
          <a:p>
            <a:endParaRPr/>
          </a:p>
        </p:txBody>
      </p:sp>
      <p:sp>
        <p:nvSpPr>
          <p:cNvPr id="86" name="object 86"/>
          <p:cNvSpPr/>
          <p:nvPr/>
        </p:nvSpPr>
        <p:spPr>
          <a:xfrm>
            <a:off x="2680716" y="3868546"/>
            <a:ext cx="0" cy="64135"/>
          </a:xfrm>
          <a:custGeom>
            <a:avLst/>
            <a:gdLst/>
            <a:ahLst/>
            <a:cxnLst/>
            <a:rect l="l" t="t" r="r" b="b"/>
            <a:pathLst>
              <a:path h="64135">
                <a:moveTo>
                  <a:pt x="0" y="0"/>
                </a:moveTo>
                <a:lnTo>
                  <a:pt x="0" y="64007"/>
                </a:lnTo>
              </a:path>
            </a:pathLst>
          </a:custGeom>
          <a:ln w="9525">
            <a:solidFill>
              <a:srgbClr val="C00000"/>
            </a:solidFill>
          </a:ln>
        </p:spPr>
        <p:txBody>
          <a:bodyPr wrap="square" lIns="0" tIns="0" rIns="0" bIns="0" rtlCol="0"/>
          <a:lstStyle/>
          <a:p>
            <a:endParaRPr/>
          </a:p>
        </p:txBody>
      </p:sp>
      <p:sp>
        <p:nvSpPr>
          <p:cNvPr id="87" name="object 87"/>
          <p:cNvSpPr/>
          <p:nvPr/>
        </p:nvSpPr>
        <p:spPr>
          <a:xfrm>
            <a:off x="2648966" y="3868546"/>
            <a:ext cx="64135" cy="64135"/>
          </a:xfrm>
          <a:custGeom>
            <a:avLst/>
            <a:gdLst/>
            <a:ahLst/>
            <a:cxnLst/>
            <a:rect l="l" t="t" r="r" b="b"/>
            <a:pathLst>
              <a:path w="64135" h="64135">
                <a:moveTo>
                  <a:pt x="0" y="64007"/>
                </a:moveTo>
                <a:lnTo>
                  <a:pt x="64007" y="0"/>
                </a:lnTo>
              </a:path>
            </a:pathLst>
          </a:custGeom>
          <a:ln w="9525">
            <a:solidFill>
              <a:srgbClr val="C00000"/>
            </a:solidFill>
          </a:ln>
        </p:spPr>
        <p:txBody>
          <a:bodyPr wrap="square" lIns="0" tIns="0" rIns="0" bIns="0" rtlCol="0"/>
          <a:lstStyle/>
          <a:p>
            <a:endParaRPr/>
          </a:p>
        </p:txBody>
      </p:sp>
      <p:sp>
        <p:nvSpPr>
          <p:cNvPr id="88" name="object 88"/>
          <p:cNvSpPr/>
          <p:nvPr/>
        </p:nvSpPr>
        <p:spPr>
          <a:xfrm>
            <a:off x="2914142" y="3908171"/>
            <a:ext cx="64135" cy="64135"/>
          </a:xfrm>
          <a:custGeom>
            <a:avLst/>
            <a:gdLst/>
            <a:ahLst/>
            <a:cxnLst/>
            <a:rect l="l" t="t" r="r" b="b"/>
            <a:pathLst>
              <a:path w="64135" h="64135">
                <a:moveTo>
                  <a:pt x="64007" y="64007"/>
                </a:moveTo>
                <a:lnTo>
                  <a:pt x="0" y="0"/>
                </a:lnTo>
              </a:path>
            </a:pathLst>
          </a:custGeom>
          <a:ln w="9524">
            <a:solidFill>
              <a:srgbClr val="C00000"/>
            </a:solidFill>
          </a:ln>
        </p:spPr>
        <p:txBody>
          <a:bodyPr wrap="square" lIns="0" tIns="0" rIns="0" bIns="0" rtlCol="0"/>
          <a:lstStyle/>
          <a:p>
            <a:endParaRPr/>
          </a:p>
        </p:txBody>
      </p:sp>
      <p:sp>
        <p:nvSpPr>
          <p:cNvPr id="89" name="object 89"/>
          <p:cNvSpPr/>
          <p:nvPr/>
        </p:nvSpPr>
        <p:spPr>
          <a:xfrm>
            <a:off x="2945892" y="3908171"/>
            <a:ext cx="0" cy="64135"/>
          </a:xfrm>
          <a:custGeom>
            <a:avLst/>
            <a:gdLst/>
            <a:ahLst/>
            <a:cxnLst/>
            <a:rect l="l" t="t" r="r" b="b"/>
            <a:pathLst>
              <a:path h="64135">
                <a:moveTo>
                  <a:pt x="0" y="0"/>
                </a:moveTo>
                <a:lnTo>
                  <a:pt x="0" y="64007"/>
                </a:lnTo>
              </a:path>
            </a:pathLst>
          </a:custGeom>
          <a:ln w="9525">
            <a:solidFill>
              <a:srgbClr val="C00000"/>
            </a:solidFill>
          </a:ln>
        </p:spPr>
        <p:txBody>
          <a:bodyPr wrap="square" lIns="0" tIns="0" rIns="0" bIns="0" rtlCol="0"/>
          <a:lstStyle/>
          <a:p>
            <a:endParaRPr/>
          </a:p>
        </p:txBody>
      </p:sp>
      <p:sp>
        <p:nvSpPr>
          <p:cNvPr id="90" name="object 90"/>
          <p:cNvSpPr/>
          <p:nvPr/>
        </p:nvSpPr>
        <p:spPr>
          <a:xfrm>
            <a:off x="2914142" y="3908171"/>
            <a:ext cx="64135" cy="64135"/>
          </a:xfrm>
          <a:custGeom>
            <a:avLst/>
            <a:gdLst/>
            <a:ahLst/>
            <a:cxnLst/>
            <a:rect l="l" t="t" r="r" b="b"/>
            <a:pathLst>
              <a:path w="64135" h="64135">
                <a:moveTo>
                  <a:pt x="0" y="64007"/>
                </a:moveTo>
                <a:lnTo>
                  <a:pt x="64007" y="0"/>
                </a:lnTo>
              </a:path>
            </a:pathLst>
          </a:custGeom>
          <a:ln w="9524">
            <a:solidFill>
              <a:srgbClr val="C00000"/>
            </a:solidFill>
          </a:ln>
        </p:spPr>
        <p:txBody>
          <a:bodyPr wrap="square" lIns="0" tIns="0" rIns="0" bIns="0" rtlCol="0"/>
          <a:lstStyle/>
          <a:p>
            <a:endParaRPr/>
          </a:p>
        </p:txBody>
      </p:sp>
      <p:sp>
        <p:nvSpPr>
          <p:cNvPr id="91" name="object 91"/>
          <p:cNvSpPr/>
          <p:nvPr/>
        </p:nvSpPr>
        <p:spPr>
          <a:xfrm>
            <a:off x="3441446" y="3899027"/>
            <a:ext cx="64135" cy="64135"/>
          </a:xfrm>
          <a:custGeom>
            <a:avLst/>
            <a:gdLst/>
            <a:ahLst/>
            <a:cxnLst/>
            <a:rect l="l" t="t" r="r" b="b"/>
            <a:pathLst>
              <a:path w="64135" h="64135">
                <a:moveTo>
                  <a:pt x="64007" y="64008"/>
                </a:moveTo>
                <a:lnTo>
                  <a:pt x="0" y="0"/>
                </a:lnTo>
              </a:path>
            </a:pathLst>
          </a:custGeom>
          <a:ln w="9525">
            <a:solidFill>
              <a:srgbClr val="C00000"/>
            </a:solidFill>
          </a:ln>
        </p:spPr>
        <p:txBody>
          <a:bodyPr wrap="square" lIns="0" tIns="0" rIns="0" bIns="0" rtlCol="0"/>
          <a:lstStyle/>
          <a:p>
            <a:endParaRPr/>
          </a:p>
        </p:txBody>
      </p:sp>
      <p:sp>
        <p:nvSpPr>
          <p:cNvPr id="92" name="object 92"/>
          <p:cNvSpPr/>
          <p:nvPr/>
        </p:nvSpPr>
        <p:spPr>
          <a:xfrm>
            <a:off x="3473196" y="3899027"/>
            <a:ext cx="0" cy="64135"/>
          </a:xfrm>
          <a:custGeom>
            <a:avLst/>
            <a:gdLst/>
            <a:ahLst/>
            <a:cxnLst/>
            <a:rect l="l" t="t" r="r" b="b"/>
            <a:pathLst>
              <a:path h="64135">
                <a:moveTo>
                  <a:pt x="0" y="0"/>
                </a:moveTo>
                <a:lnTo>
                  <a:pt x="0" y="64008"/>
                </a:lnTo>
              </a:path>
            </a:pathLst>
          </a:custGeom>
          <a:ln w="9525">
            <a:solidFill>
              <a:srgbClr val="C00000"/>
            </a:solidFill>
          </a:ln>
        </p:spPr>
        <p:txBody>
          <a:bodyPr wrap="square" lIns="0" tIns="0" rIns="0" bIns="0" rtlCol="0"/>
          <a:lstStyle/>
          <a:p>
            <a:endParaRPr/>
          </a:p>
        </p:txBody>
      </p:sp>
      <p:sp>
        <p:nvSpPr>
          <p:cNvPr id="93" name="object 93"/>
          <p:cNvSpPr/>
          <p:nvPr/>
        </p:nvSpPr>
        <p:spPr>
          <a:xfrm>
            <a:off x="3441446" y="3899027"/>
            <a:ext cx="64135" cy="64135"/>
          </a:xfrm>
          <a:custGeom>
            <a:avLst/>
            <a:gdLst/>
            <a:ahLst/>
            <a:cxnLst/>
            <a:rect l="l" t="t" r="r" b="b"/>
            <a:pathLst>
              <a:path w="64135" h="64135">
                <a:moveTo>
                  <a:pt x="0" y="64008"/>
                </a:moveTo>
                <a:lnTo>
                  <a:pt x="64007" y="0"/>
                </a:lnTo>
              </a:path>
            </a:pathLst>
          </a:custGeom>
          <a:ln w="9525">
            <a:solidFill>
              <a:srgbClr val="C00000"/>
            </a:solidFill>
          </a:ln>
        </p:spPr>
        <p:txBody>
          <a:bodyPr wrap="square" lIns="0" tIns="0" rIns="0" bIns="0" rtlCol="0"/>
          <a:lstStyle/>
          <a:p>
            <a:endParaRPr/>
          </a:p>
        </p:txBody>
      </p:sp>
      <p:sp>
        <p:nvSpPr>
          <p:cNvPr id="94" name="object 94"/>
          <p:cNvSpPr/>
          <p:nvPr/>
        </p:nvSpPr>
        <p:spPr>
          <a:xfrm>
            <a:off x="3968750" y="3743578"/>
            <a:ext cx="64135" cy="64135"/>
          </a:xfrm>
          <a:custGeom>
            <a:avLst/>
            <a:gdLst/>
            <a:ahLst/>
            <a:cxnLst/>
            <a:rect l="l" t="t" r="r" b="b"/>
            <a:pathLst>
              <a:path w="64135" h="64135">
                <a:moveTo>
                  <a:pt x="64008" y="64008"/>
                </a:moveTo>
                <a:lnTo>
                  <a:pt x="0" y="0"/>
                </a:lnTo>
              </a:path>
            </a:pathLst>
          </a:custGeom>
          <a:ln w="9524">
            <a:solidFill>
              <a:srgbClr val="C00000"/>
            </a:solidFill>
          </a:ln>
        </p:spPr>
        <p:txBody>
          <a:bodyPr wrap="square" lIns="0" tIns="0" rIns="0" bIns="0" rtlCol="0"/>
          <a:lstStyle/>
          <a:p>
            <a:endParaRPr/>
          </a:p>
        </p:txBody>
      </p:sp>
      <p:sp>
        <p:nvSpPr>
          <p:cNvPr id="95" name="object 95"/>
          <p:cNvSpPr/>
          <p:nvPr/>
        </p:nvSpPr>
        <p:spPr>
          <a:xfrm>
            <a:off x="4000500" y="3743578"/>
            <a:ext cx="0" cy="64135"/>
          </a:xfrm>
          <a:custGeom>
            <a:avLst/>
            <a:gdLst/>
            <a:ahLst/>
            <a:cxnLst/>
            <a:rect l="l" t="t" r="r" b="b"/>
            <a:pathLst>
              <a:path h="64135">
                <a:moveTo>
                  <a:pt x="0" y="0"/>
                </a:moveTo>
                <a:lnTo>
                  <a:pt x="0" y="64008"/>
                </a:lnTo>
              </a:path>
            </a:pathLst>
          </a:custGeom>
          <a:ln w="9525">
            <a:solidFill>
              <a:srgbClr val="C00000"/>
            </a:solidFill>
          </a:ln>
        </p:spPr>
        <p:txBody>
          <a:bodyPr wrap="square" lIns="0" tIns="0" rIns="0" bIns="0" rtlCol="0"/>
          <a:lstStyle/>
          <a:p>
            <a:endParaRPr/>
          </a:p>
        </p:txBody>
      </p:sp>
      <p:sp>
        <p:nvSpPr>
          <p:cNvPr id="96" name="object 96"/>
          <p:cNvSpPr/>
          <p:nvPr/>
        </p:nvSpPr>
        <p:spPr>
          <a:xfrm>
            <a:off x="3968750" y="3743578"/>
            <a:ext cx="64135" cy="64135"/>
          </a:xfrm>
          <a:custGeom>
            <a:avLst/>
            <a:gdLst/>
            <a:ahLst/>
            <a:cxnLst/>
            <a:rect l="l" t="t" r="r" b="b"/>
            <a:pathLst>
              <a:path w="64135" h="64135">
                <a:moveTo>
                  <a:pt x="0" y="64008"/>
                </a:moveTo>
                <a:lnTo>
                  <a:pt x="64008" y="0"/>
                </a:lnTo>
              </a:path>
            </a:pathLst>
          </a:custGeom>
          <a:ln w="9524">
            <a:solidFill>
              <a:srgbClr val="C00000"/>
            </a:solidFill>
          </a:ln>
        </p:spPr>
        <p:txBody>
          <a:bodyPr wrap="square" lIns="0" tIns="0" rIns="0" bIns="0" rtlCol="0"/>
          <a:lstStyle/>
          <a:p>
            <a:endParaRPr/>
          </a:p>
        </p:txBody>
      </p:sp>
      <p:sp>
        <p:nvSpPr>
          <p:cNvPr id="97" name="object 97"/>
          <p:cNvSpPr/>
          <p:nvPr/>
        </p:nvSpPr>
        <p:spPr>
          <a:xfrm>
            <a:off x="5024882" y="3353434"/>
            <a:ext cx="64135" cy="64135"/>
          </a:xfrm>
          <a:custGeom>
            <a:avLst/>
            <a:gdLst/>
            <a:ahLst/>
            <a:cxnLst/>
            <a:rect l="l" t="t" r="r" b="b"/>
            <a:pathLst>
              <a:path w="64135" h="64135">
                <a:moveTo>
                  <a:pt x="64007" y="64007"/>
                </a:moveTo>
                <a:lnTo>
                  <a:pt x="0" y="0"/>
                </a:lnTo>
              </a:path>
            </a:pathLst>
          </a:custGeom>
          <a:ln w="9525">
            <a:solidFill>
              <a:srgbClr val="C00000"/>
            </a:solidFill>
          </a:ln>
        </p:spPr>
        <p:txBody>
          <a:bodyPr wrap="square" lIns="0" tIns="0" rIns="0" bIns="0" rtlCol="0"/>
          <a:lstStyle/>
          <a:p>
            <a:endParaRPr/>
          </a:p>
        </p:txBody>
      </p:sp>
      <p:sp>
        <p:nvSpPr>
          <p:cNvPr id="98" name="object 98"/>
          <p:cNvSpPr/>
          <p:nvPr/>
        </p:nvSpPr>
        <p:spPr>
          <a:xfrm>
            <a:off x="5056632" y="3353434"/>
            <a:ext cx="0" cy="64135"/>
          </a:xfrm>
          <a:custGeom>
            <a:avLst/>
            <a:gdLst/>
            <a:ahLst/>
            <a:cxnLst/>
            <a:rect l="l" t="t" r="r" b="b"/>
            <a:pathLst>
              <a:path h="64135">
                <a:moveTo>
                  <a:pt x="0" y="0"/>
                </a:moveTo>
                <a:lnTo>
                  <a:pt x="0" y="64007"/>
                </a:lnTo>
              </a:path>
            </a:pathLst>
          </a:custGeom>
          <a:ln w="9525">
            <a:solidFill>
              <a:srgbClr val="C00000"/>
            </a:solidFill>
          </a:ln>
        </p:spPr>
        <p:txBody>
          <a:bodyPr wrap="square" lIns="0" tIns="0" rIns="0" bIns="0" rtlCol="0"/>
          <a:lstStyle/>
          <a:p>
            <a:endParaRPr/>
          </a:p>
        </p:txBody>
      </p:sp>
      <p:sp>
        <p:nvSpPr>
          <p:cNvPr id="99" name="object 99"/>
          <p:cNvSpPr/>
          <p:nvPr/>
        </p:nvSpPr>
        <p:spPr>
          <a:xfrm>
            <a:off x="5024882" y="3353434"/>
            <a:ext cx="64135" cy="64135"/>
          </a:xfrm>
          <a:custGeom>
            <a:avLst/>
            <a:gdLst/>
            <a:ahLst/>
            <a:cxnLst/>
            <a:rect l="l" t="t" r="r" b="b"/>
            <a:pathLst>
              <a:path w="64135" h="64135">
                <a:moveTo>
                  <a:pt x="0" y="64007"/>
                </a:moveTo>
                <a:lnTo>
                  <a:pt x="64007" y="0"/>
                </a:lnTo>
              </a:path>
            </a:pathLst>
          </a:custGeom>
          <a:ln w="9525">
            <a:solidFill>
              <a:srgbClr val="C00000"/>
            </a:solidFill>
          </a:ln>
        </p:spPr>
        <p:txBody>
          <a:bodyPr wrap="square" lIns="0" tIns="0" rIns="0" bIns="0" rtlCol="0"/>
          <a:lstStyle/>
          <a:p>
            <a:endParaRPr/>
          </a:p>
        </p:txBody>
      </p:sp>
      <p:sp>
        <p:nvSpPr>
          <p:cNvPr id="100" name="object 100"/>
          <p:cNvSpPr/>
          <p:nvPr/>
        </p:nvSpPr>
        <p:spPr>
          <a:xfrm>
            <a:off x="5552185" y="3281807"/>
            <a:ext cx="64135" cy="64135"/>
          </a:xfrm>
          <a:custGeom>
            <a:avLst/>
            <a:gdLst/>
            <a:ahLst/>
            <a:cxnLst/>
            <a:rect l="l" t="t" r="r" b="b"/>
            <a:pathLst>
              <a:path w="64135" h="64135">
                <a:moveTo>
                  <a:pt x="64008" y="64007"/>
                </a:moveTo>
                <a:lnTo>
                  <a:pt x="0" y="0"/>
                </a:lnTo>
              </a:path>
            </a:pathLst>
          </a:custGeom>
          <a:ln w="9525">
            <a:solidFill>
              <a:srgbClr val="C00000"/>
            </a:solidFill>
          </a:ln>
        </p:spPr>
        <p:txBody>
          <a:bodyPr wrap="square" lIns="0" tIns="0" rIns="0" bIns="0" rtlCol="0"/>
          <a:lstStyle/>
          <a:p>
            <a:endParaRPr/>
          </a:p>
        </p:txBody>
      </p:sp>
      <p:sp>
        <p:nvSpPr>
          <p:cNvPr id="101" name="object 101"/>
          <p:cNvSpPr/>
          <p:nvPr/>
        </p:nvSpPr>
        <p:spPr>
          <a:xfrm>
            <a:off x="5583935" y="3281807"/>
            <a:ext cx="0" cy="64135"/>
          </a:xfrm>
          <a:custGeom>
            <a:avLst/>
            <a:gdLst/>
            <a:ahLst/>
            <a:cxnLst/>
            <a:rect l="l" t="t" r="r" b="b"/>
            <a:pathLst>
              <a:path h="64135">
                <a:moveTo>
                  <a:pt x="0" y="0"/>
                </a:moveTo>
                <a:lnTo>
                  <a:pt x="0" y="64007"/>
                </a:lnTo>
              </a:path>
            </a:pathLst>
          </a:custGeom>
          <a:ln w="9525">
            <a:solidFill>
              <a:srgbClr val="C00000"/>
            </a:solidFill>
          </a:ln>
        </p:spPr>
        <p:txBody>
          <a:bodyPr wrap="square" lIns="0" tIns="0" rIns="0" bIns="0" rtlCol="0"/>
          <a:lstStyle/>
          <a:p>
            <a:endParaRPr/>
          </a:p>
        </p:txBody>
      </p:sp>
      <p:sp>
        <p:nvSpPr>
          <p:cNvPr id="102" name="object 102"/>
          <p:cNvSpPr/>
          <p:nvPr/>
        </p:nvSpPr>
        <p:spPr>
          <a:xfrm>
            <a:off x="5552185" y="3281807"/>
            <a:ext cx="64135" cy="64135"/>
          </a:xfrm>
          <a:custGeom>
            <a:avLst/>
            <a:gdLst/>
            <a:ahLst/>
            <a:cxnLst/>
            <a:rect l="l" t="t" r="r" b="b"/>
            <a:pathLst>
              <a:path w="64135" h="64135">
                <a:moveTo>
                  <a:pt x="0" y="64007"/>
                </a:moveTo>
                <a:lnTo>
                  <a:pt x="64008" y="0"/>
                </a:lnTo>
              </a:path>
            </a:pathLst>
          </a:custGeom>
          <a:ln w="9525">
            <a:solidFill>
              <a:srgbClr val="C00000"/>
            </a:solidFill>
          </a:ln>
        </p:spPr>
        <p:txBody>
          <a:bodyPr wrap="square" lIns="0" tIns="0" rIns="0" bIns="0" rtlCol="0"/>
          <a:lstStyle/>
          <a:p>
            <a:endParaRPr/>
          </a:p>
        </p:txBody>
      </p:sp>
      <p:sp>
        <p:nvSpPr>
          <p:cNvPr id="103" name="object 103"/>
          <p:cNvSpPr/>
          <p:nvPr/>
        </p:nvSpPr>
        <p:spPr>
          <a:xfrm>
            <a:off x="6344665" y="3502786"/>
            <a:ext cx="64135" cy="64135"/>
          </a:xfrm>
          <a:custGeom>
            <a:avLst/>
            <a:gdLst/>
            <a:ahLst/>
            <a:cxnLst/>
            <a:rect l="l" t="t" r="r" b="b"/>
            <a:pathLst>
              <a:path w="64135" h="64135">
                <a:moveTo>
                  <a:pt x="64008" y="64008"/>
                </a:moveTo>
                <a:lnTo>
                  <a:pt x="0" y="0"/>
                </a:lnTo>
              </a:path>
            </a:pathLst>
          </a:custGeom>
          <a:ln w="9525">
            <a:solidFill>
              <a:srgbClr val="C00000"/>
            </a:solidFill>
          </a:ln>
        </p:spPr>
        <p:txBody>
          <a:bodyPr wrap="square" lIns="0" tIns="0" rIns="0" bIns="0" rtlCol="0"/>
          <a:lstStyle/>
          <a:p>
            <a:endParaRPr/>
          </a:p>
        </p:txBody>
      </p:sp>
      <p:sp>
        <p:nvSpPr>
          <p:cNvPr id="104" name="object 104"/>
          <p:cNvSpPr/>
          <p:nvPr/>
        </p:nvSpPr>
        <p:spPr>
          <a:xfrm>
            <a:off x="6376415" y="3502786"/>
            <a:ext cx="0" cy="64135"/>
          </a:xfrm>
          <a:custGeom>
            <a:avLst/>
            <a:gdLst/>
            <a:ahLst/>
            <a:cxnLst/>
            <a:rect l="l" t="t" r="r" b="b"/>
            <a:pathLst>
              <a:path h="64135">
                <a:moveTo>
                  <a:pt x="0" y="0"/>
                </a:moveTo>
                <a:lnTo>
                  <a:pt x="0" y="64008"/>
                </a:lnTo>
              </a:path>
            </a:pathLst>
          </a:custGeom>
          <a:ln w="9525">
            <a:solidFill>
              <a:srgbClr val="C00000"/>
            </a:solidFill>
          </a:ln>
        </p:spPr>
        <p:txBody>
          <a:bodyPr wrap="square" lIns="0" tIns="0" rIns="0" bIns="0" rtlCol="0"/>
          <a:lstStyle/>
          <a:p>
            <a:endParaRPr/>
          </a:p>
        </p:txBody>
      </p:sp>
      <p:sp>
        <p:nvSpPr>
          <p:cNvPr id="105" name="object 105"/>
          <p:cNvSpPr/>
          <p:nvPr/>
        </p:nvSpPr>
        <p:spPr>
          <a:xfrm>
            <a:off x="6344665" y="3502786"/>
            <a:ext cx="64135" cy="64135"/>
          </a:xfrm>
          <a:custGeom>
            <a:avLst/>
            <a:gdLst/>
            <a:ahLst/>
            <a:cxnLst/>
            <a:rect l="l" t="t" r="r" b="b"/>
            <a:pathLst>
              <a:path w="64135" h="64135">
                <a:moveTo>
                  <a:pt x="0" y="64008"/>
                </a:moveTo>
                <a:lnTo>
                  <a:pt x="64008" y="0"/>
                </a:lnTo>
              </a:path>
            </a:pathLst>
          </a:custGeom>
          <a:ln w="9525">
            <a:solidFill>
              <a:srgbClr val="C00000"/>
            </a:solidFill>
          </a:ln>
        </p:spPr>
        <p:txBody>
          <a:bodyPr wrap="square" lIns="0" tIns="0" rIns="0" bIns="0" rtlCol="0"/>
          <a:lstStyle/>
          <a:p>
            <a:endParaRPr/>
          </a:p>
        </p:txBody>
      </p:sp>
      <p:sp>
        <p:nvSpPr>
          <p:cNvPr id="106" name="object 106"/>
          <p:cNvSpPr/>
          <p:nvPr/>
        </p:nvSpPr>
        <p:spPr>
          <a:xfrm>
            <a:off x="6608318" y="3638422"/>
            <a:ext cx="64135" cy="64135"/>
          </a:xfrm>
          <a:custGeom>
            <a:avLst/>
            <a:gdLst/>
            <a:ahLst/>
            <a:cxnLst/>
            <a:rect l="l" t="t" r="r" b="b"/>
            <a:pathLst>
              <a:path w="64134" h="64135">
                <a:moveTo>
                  <a:pt x="64007" y="64007"/>
                </a:moveTo>
                <a:lnTo>
                  <a:pt x="0" y="0"/>
                </a:lnTo>
              </a:path>
            </a:pathLst>
          </a:custGeom>
          <a:ln w="9525">
            <a:solidFill>
              <a:srgbClr val="C00000"/>
            </a:solidFill>
          </a:ln>
        </p:spPr>
        <p:txBody>
          <a:bodyPr wrap="square" lIns="0" tIns="0" rIns="0" bIns="0" rtlCol="0"/>
          <a:lstStyle/>
          <a:p>
            <a:endParaRPr/>
          </a:p>
        </p:txBody>
      </p:sp>
      <p:sp>
        <p:nvSpPr>
          <p:cNvPr id="107" name="object 107"/>
          <p:cNvSpPr/>
          <p:nvPr/>
        </p:nvSpPr>
        <p:spPr>
          <a:xfrm>
            <a:off x="6640068" y="3638422"/>
            <a:ext cx="0" cy="64135"/>
          </a:xfrm>
          <a:custGeom>
            <a:avLst/>
            <a:gdLst/>
            <a:ahLst/>
            <a:cxnLst/>
            <a:rect l="l" t="t" r="r" b="b"/>
            <a:pathLst>
              <a:path h="64135">
                <a:moveTo>
                  <a:pt x="0" y="0"/>
                </a:moveTo>
                <a:lnTo>
                  <a:pt x="0" y="64007"/>
                </a:lnTo>
              </a:path>
            </a:pathLst>
          </a:custGeom>
          <a:ln w="9525">
            <a:solidFill>
              <a:srgbClr val="C00000"/>
            </a:solidFill>
          </a:ln>
        </p:spPr>
        <p:txBody>
          <a:bodyPr wrap="square" lIns="0" tIns="0" rIns="0" bIns="0" rtlCol="0"/>
          <a:lstStyle/>
          <a:p>
            <a:endParaRPr/>
          </a:p>
        </p:txBody>
      </p:sp>
      <p:sp>
        <p:nvSpPr>
          <p:cNvPr id="108" name="object 108"/>
          <p:cNvSpPr/>
          <p:nvPr/>
        </p:nvSpPr>
        <p:spPr>
          <a:xfrm>
            <a:off x="6608318" y="3638422"/>
            <a:ext cx="64135" cy="64135"/>
          </a:xfrm>
          <a:custGeom>
            <a:avLst/>
            <a:gdLst/>
            <a:ahLst/>
            <a:cxnLst/>
            <a:rect l="l" t="t" r="r" b="b"/>
            <a:pathLst>
              <a:path w="64134" h="64135">
                <a:moveTo>
                  <a:pt x="0" y="64007"/>
                </a:moveTo>
                <a:lnTo>
                  <a:pt x="64007" y="0"/>
                </a:lnTo>
              </a:path>
            </a:pathLst>
          </a:custGeom>
          <a:ln w="9525">
            <a:solidFill>
              <a:srgbClr val="C00000"/>
            </a:solidFill>
          </a:ln>
        </p:spPr>
        <p:txBody>
          <a:bodyPr wrap="square" lIns="0" tIns="0" rIns="0" bIns="0" rtlCol="0"/>
          <a:lstStyle/>
          <a:p>
            <a:endParaRPr/>
          </a:p>
        </p:txBody>
      </p:sp>
      <p:sp>
        <p:nvSpPr>
          <p:cNvPr id="109" name="object 109"/>
          <p:cNvSpPr/>
          <p:nvPr/>
        </p:nvSpPr>
        <p:spPr>
          <a:xfrm>
            <a:off x="7135621" y="2987675"/>
            <a:ext cx="64135" cy="64135"/>
          </a:xfrm>
          <a:custGeom>
            <a:avLst/>
            <a:gdLst/>
            <a:ahLst/>
            <a:cxnLst/>
            <a:rect l="l" t="t" r="r" b="b"/>
            <a:pathLst>
              <a:path w="64134" h="64135">
                <a:moveTo>
                  <a:pt x="64007" y="64008"/>
                </a:moveTo>
                <a:lnTo>
                  <a:pt x="0" y="0"/>
                </a:lnTo>
              </a:path>
            </a:pathLst>
          </a:custGeom>
          <a:ln w="9525">
            <a:solidFill>
              <a:srgbClr val="C00000"/>
            </a:solidFill>
          </a:ln>
        </p:spPr>
        <p:txBody>
          <a:bodyPr wrap="square" lIns="0" tIns="0" rIns="0" bIns="0" rtlCol="0"/>
          <a:lstStyle/>
          <a:p>
            <a:endParaRPr/>
          </a:p>
        </p:txBody>
      </p:sp>
      <p:sp>
        <p:nvSpPr>
          <p:cNvPr id="110" name="object 110"/>
          <p:cNvSpPr/>
          <p:nvPr/>
        </p:nvSpPr>
        <p:spPr>
          <a:xfrm>
            <a:off x="7167371" y="2987675"/>
            <a:ext cx="0" cy="64135"/>
          </a:xfrm>
          <a:custGeom>
            <a:avLst/>
            <a:gdLst/>
            <a:ahLst/>
            <a:cxnLst/>
            <a:rect l="l" t="t" r="r" b="b"/>
            <a:pathLst>
              <a:path h="64135">
                <a:moveTo>
                  <a:pt x="0" y="0"/>
                </a:moveTo>
                <a:lnTo>
                  <a:pt x="0" y="64008"/>
                </a:lnTo>
              </a:path>
            </a:pathLst>
          </a:custGeom>
          <a:ln w="9525">
            <a:solidFill>
              <a:srgbClr val="C00000"/>
            </a:solidFill>
          </a:ln>
        </p:spPr>
        <p:txBody>
          <a:bodyPr wrap="square" lIns="0" tIns="0" rIns="0" bIns="0" rtlCol="0"/>
          <a:lstStyle/>
          <a:p>
            <a:endParaRPr/>
          </a:p>
        </p:txBody>
      </p:sp>
      <p:sp>
        <p:nvSpPr>
          <p:cNvPr id="111" name="object 111"/>
          <p:cNvSpPr/>
          <p:nvPr/>
        </p:nvSpPr>
        <p:spPr>
          <a:xfrm>
            <a:off x="7135621" y="2987675"/>
            <a:ext cx="64135" cy="64135"/>
          </a:xfrm>
          <a:custGeom>
            <a:avLst/>
            <a:gdLst/>
            <a:ahLst/>
            <a:cxnLst/>
            <a:rect l="l" t="t" r="r" b="b"/>
            <a:pathLst>
              <a:path w="64134" h="64135">
                <a:moveTo>
                  <a:pt x="0" y="64008"/>
                </a:moveTo>
                <a:lnTo>
                  <a:pt x="64007" y="0"/>
                </a:lnTo>
              </a:path>
            </a:pathLst>
          </a:custGeom>
          <a:ln w="9525">
            <a:solidFill>
              <a:srgbClr val="C00000"/>
            </a:solidFill>
          </a:ln>
        </p:spPr>
        <p:txBody>
          <a:bodyPr wrap="square" lIns="0" tIns="0" rIns="0" bIns="0" rtlCol="0"/>
          <a:lstStyle/>
          <a:p>
            <a:endParaRPr/>
          </a:p>
        </p:txBody>
      </p:sp>
      <p:sp>
        <p:nvSpPr>
          <p:cNvPr id="112" name="object 112"/>
          <p:cNvSpPr/>
          <p:nvPr/>
        </p:nvSpPr>
        <p:spPr>
          <a:xfrm>
            <a:off x="7662926" y="2929763"/>
            <a:ext cx="64135" cy="64135"/>
          </a:xfrm>
          <a:custGeom>
            <a:avLst/>
            <a:gdLst/>
            <a:ahLst/>
            <a:cxnLst/>
            <a:rect l="l" t="t" r="r" b="b"/>
            <a:pathLst>
              <a:path w="64134" h="64135">
                <a:moveTo>
                  <a:pt x="64007" y="64008"/>
                </a:moveTo>
                <a:lnTo>
                  <a:pt x="0" y="0"/>
                </a:lnTo>
              </a:path>
            </a:pathLst>
          </a:custGeom>
          <a:ln w="9525">
            <a:solidFill>
              <a:srgbClr val="C00000"/>
            </a:solidFill>
          </a:ln>
        </p:spPr>
        <p:txBody>
          <a:bodyPr wrap="square" lIns="0" tIns="0" rIns="0" bIns="0" rtlCol="0"/>
          <a:lstStyle/>
          <a:p>
            <a:endParaRPr/>
          </a:p>
        </p:txBody>
      </p:sp>
      <p:sp>
        <p:nvSpPr>
          <p:cNvPr id="113" name="object 113"/>
          <p:cNvSpPr/>
          <p:nvPr/>
        </p:nvSpPr>
        <p:spPr>
          <a:xfrm>
            <a:off x="7694676" y="2929763"/>
            <a:ext cx="0" cy="64135"/>
          </a:xfrm>
          <a:custGeom>
            <a:avLst/>
            <a:gdLst/>
            <a:ahLst/>
            <a:cxnLst/>
            <a:rect l="l" t="t" r="r" b="b"/>
            <a:pathLst>
              <a:path h="64135">
                <a:moveTo>
                  <a:pt x="0" y="0"/>
                </a:moveTo>
                <a:lnTo>
                  <a:pt x="0" y="64008"/>
                </a:lnTo>
              </a:path>
            </a:pathLst>
          </a:custGeom>
          <a:ln w="9525">
            <a:solidFill>
              <a:srgbClr val="C00000"/>
            </a:solidFill>
          </a:ln>
        </p:spPr>
        <p:txBody>
          <a:bodyPr wrap="square" lIns="0" tIns="0" rIns="0" bIns="0" rtlCol="0"/>
          <a:lstStyle/>
          <a:p>
            <a:endParaRPr/>
          </a:p>
        </p:txBody>
      </p:sp>
      <p:sp>
        <p:nvSpPr>
          <p:cNvPr id="114" name="object 114"/>
          <p:cNvSpPr/>
          <p:nvPr/>
        </p:nvSpPr>
        <p:spPr>
          <a:xfrm>
            <a:off x="7662926" y="2929763"/>
            <a:ext cx="64135" cy="64135"/>
          </a:xfrm>
          <a:custGeom>
            <a:avLst/>
            <a:gdLst/>
            <a:ahLst/>
            <a:cxnLst/>
            <a:rect l="l" t="t" r="r" b="b"/>
            <a:pathLst>
              <a:path w="64134" h="64135">
                <a:moveTo>
                  <a:pt x="0" y="64008"/>
                </a:moveTo>
                <a:lnTo>
                  <a:pt x="64007" y="0"/>
                </a:lnTo>
              </a:path>
            </a:pathLst>
          </a:custGeom>
          <a:ln w="9525">
            <a:solidFill>
              <a:srgbClr val="C00000"/>
            </a:solidFill>
          </a:ln>
        </p:spPr>
        <p:txBody>
          <a:bodyPr wrap="square" lIns="0" tIns="0" rIns="0" bIns="0" rtlCol="0"/>
          <a:lstStyle/>
          <a:p>
            <a:endParaRPr/>
          </a:p>
        </p:txBody>
      </p:sp>
      <p:sp>
        <p:nvSpPr>
          <p:cNvPr id="115" name="object 115"/>
          <p:cNvSpPr txBox="1"/>
          <p:nvPr/>
        </p:nvSpPr>
        <p:spPr>
          <a:xfrm>
            <a:off x="1561846" y="4747386"/>
            <a:ext cx="658495" cy="239395"/>
          </a:xfrm>
          <a:prstGeom prst="rect">
            <a:avLst/>
          </a:prstGeom>
        </p:spPr>
        <p:txBody>
          <a:bodyPr vert="horz" wrap="square" lIns="0" tIns="12700" rIns="0" bIns="0" rtlCol="0">
            <a:spAutoFit/>
          </a:bodyPr>
          <a:lstStyle/>
          <a:p>
            <a:pPr marL="12700">
              <a:lnSpc>
                <a:spcPct val="100000"/>
              </a:lnSpc>
              <a:spcBef>
                <a:spcPts val="100"/>
              </a:spcBef>
            </a:pPr>
            <a:r>
              <a:rPr sz="1400" spc="-5" dirty="0">
                <a:latin typeface="Times New Roman"/>
                <a:cs typeface="Times New Roman"/>
              </a:rPr>
              <a:t>2013/2/1</a:t>
            </a:r>
            <a:endParaRPr sz="1400">
              <a:latin typeface="Times New Roman"/>
              <a:cs typeface="Times New Roman"/>
            </a:endParaRPr>
          </a:p>
        </p:txBody>
      </p:sp>
      <p:sp>
        <p:nvSpPr>
          <p:cNvPr id="116" name="object 116"/>
          <p:cNvSpPr txBox="1"/>
          <p:nvPr/>
        </p:nvSpPr>
        <p:spPr>
          <a:xfrm>
            <a:off x="2617723" y="4747386"/>
            <a:ext cx="658495" cy="239395"/>
          </a:xfrm>
          <a:prstGeom prst="rect">
            <a:avLst/>
          </a:prstGeom>
        </p:spPr>
        <p:txBody>
          <a:bodyPr vert="horz" wrap="square" lIns="0" tIns="12700" rIns="0" bIns="0" rtlCol="0">
            <a:spAutoFit/>
          </a:bodyPr>
          <a:lstStyle/>
          <a:p>
            <a:pPr marL="12700">
              <a:lnSpc>
                <a:spcPct val="100000"/>
              </a:lnSpc>
              <a:spcBef>
                <a:spcPts val="100"/>
              </a:spcBef>
            </a:pPr>
            <a:r>
              <a:rPr sz="1400" spc="-5" dirty="0">
                <a:latin typeface="Times New Roman"/>
                <a:cs typeface="Times New Roman"/>
              </a:rPr>
              <a:t>2013/6/1</a:t>
            </a:r>
            <a:endParaRPr sz="1400">
              <a:latin typeface="Times New Roman"/>
              <a:cs typeface="Times New Roman"/>
            </a:endParaRPr>
          </a:p>
        </p:txBody>
      </p:sp>
      <p:sp>
        <p:nvSpPr>
          <p:cNvPr id="117" name="object 117"/>
          <p:cNvSpPr txBox="1"/>
          <p:nvPr/>
        </p:nvSpPr>
        <p:spPr>
          <a:xfrm>
            <a:off x="3629025" y="4747386"/>
            <a:ext cx="746760" cy="239395"/>
          </a:xfrm>
          <a:prstGeom prst="rect">
            <a:avLst/>
          </a:prstGeom>
        </p:spPr>
        <p:txBody>
          <a:bodyPr vert="horz" wrap="square" lIns="0" tIns="12700" rIns="0" bIns="0" rtlCol="0">
            <a:spAutoFit/>
          </a:bodyPr>
          <a:lstStyle/>
          <a:p>
            <a:pPr marL="12700">
              <a:lnSpc>
                <a:spcPct val="100000"/>
              </a:lnSpc>
              <a:spcBef>
                <a:spcPts val="100"/>
              </a:spcBef>
            </a:pPr>
            <a:r>
              <a:rPr sz="1400" spc="-5" dirty="0">
                <a:latin typeface="Times New Roman"/>
                <a:cs typeface="Times New Roman"/>
              </a:rPr>
              <a:t>2013/10/1</a:t>
            </a:r>
            <a:endParaRPr sz="1400">
              <a:latin typeface="Times New Roman"/>
              <a:cs typeface="Times New Roman"/>
            </a:endParaRPr>
          </a:p>
        </p:txBody>
      </p:sp>
      <p:sp>
        <p:nvSpPr>
          <p:cNvPr id="118" name="object 118"/>
          <p:cNvSpPr txBox="1"/>
          <p:nvPr/>
        </p:nvSpPr>
        <p:spPr>
          <a:xfrm>
            <a:off x="5784850" y="4747386"/>
            <a:ext cx="658495" cy="239395"/>
          </a:xfrm>
          <a:prstGeom prst="rect">
            <a:avLst/>
          </a:prstGeom>
        </p:spPr>
        <p:txBody>
          <a:bodyPr vert="horz" wrap="square" lIns="0" tIns="12700" rIns="0" bIns="0" rtlCol="0">
            <a:spAutoFit/>
          </a:bodyPr>
          <a:lstStyle/>
          <a:p>
            <a:pPr marL="12700">
              <a:lnSpc>
                <a:spcPct val="100000"/>
              </a:lnSpc>
              <a:spcBef>
                <a:spcPts val="100"/>
              </a:spcBef>
            </a:pPr>
            <a:r>
              <a:rPr sz="1400" spc="-5" dirty="0">
                <a:latin typeface="Times New Roman"/>
                <a:cs typeface="Times New Roman"/>
              </a:rPr>
              <a:t>2014/6/1</a:t>
            </a:r>
            <a:endParaRPr sz="1400">
              <a:latin typeface="Times New Roman"/>
              <a:cs typeface="Times New Roman"/>
            </a:endParaRPr>
          </a:p>
        </p:txBody>
      </p:sp>
      <p:sp>
        <p:nvSpPr>
          <p:cNvPr id="119" name="object 119"/>
          <p:cNvSpPr txBox="1"/>
          <p:nvPr/>
        </p:nvSpPr>
        <p:spPr>
          <a:xfrm>
            <a:off x="6796278" y="4747386"/>
            <a:ext cx="746760" cy="239395"/>
          </a:xfrm>
          <a:prstGeom prst="rect">
            <a:avLst/>
          </a:prstGeom>
        </p:spPr>
        <p:txBody>
          <a:bodyPr vert="horz" wrap="square" lIns="0" tIns="12700" rIns="0" bIns="0" rtlCol="0">
            <a:spAutoFit/>
          </a:bodyPr>
          <a:lstStyle/>
          <a:p>
            <a:pPr marL="12700">
              <a:lnSpc>
                <a:spcPct val="100000"/>
              </a:lnSpc>
              <a:spcBef>
                <a:spcPts val="100"/>
              </a:spcBef>
            </a:pPr>
            <a:r>
              <a:rPr sz="1400" spc="-5" dirty="0">
                <a:latin typeface="Times New Roman"/>
                <a:cs typeface="Times New Roman"/>
              </a:rPr>
              <a:t>2014/10/1</a:t>
            </a:r>
            <a:endParaRPr sz="1400">
              <a:latin typeface="Times New Roman"/>
              <a:cs typeface="Times New Roman"/>
            </a:endParaRPr>
          </a:p>
        </p:txBody>
      </p:sp>
      <p:sp>
        <p:nvSpPr>
          <p:cNvPr id="120" name="object 120"/>
          <p:cNvSpPr txBox="1"/>
          <p:nvPr/>
        </p:nvSpPr>
        <p:spPr>
          <a:xfrm>
            <a:off x="7896225" y="4747386"/>
            <a:ext cx="658495" cy="239395"/>
          </a:xfrm>
          <a:prstGeom prst="rect">
            <a:avLst/>
          </a:prstGeom>
        </p:spPr>
        <p:txBody>
          <a:bodyPr vert="horz" wrap="square" lIns="0" tIns="12700" rIns="0" bIns="0" rtlCol="0">
            <a:spAutoFit/>
          </a:bodyPr>
          <a:lstStyle/>
          <a:p>
            <a:pPr marL="12700">
              <a:lnSpc>
                <a:spcPct val="100000"/>
              </a:lnSpc>
              <a:spcBef>
                <a:spcPts val="100"/>
              </a:spcBef>
            </a:pPr>
            <a:r>
              <a:rPr sz="1400" spc="-5" dirty="0">
                <a:latin typeface="Times New Roman"/>
                <a:cs typeface="Times New Roman"/>
              </a:rPr>
              <a:t>2015/2/1</a:t>
            </a:r>
            <a:endParaRPr sz="1400">
              <a:latin typeface="Times New Roman"/>
              <a:cs typeface="Times New Roman"/>
            </a:endParaRPr>
          </a:p>
        </p:txBody>
      </p:sp>
      <p:sp>
        <p:nvSpPr>
          <p:cNvPr id="121" name="object 121"/>
          <p:cNvSpPr txBox="1"/>
          <p:nvPr/>
        </p:nvSpPr>
        <p:spPr>
          <a:xfrm>
            <a:off x="1269222" y="3013738"/>
            <a:ext cx="222885" cy="1160145"/>
          </a:xfrm>
          <a:prstGeom prst="rect">
            <a:avLst/>
          </a:prstGeom>
        </p:spPr>
        <p:txBody>
          <a:bodyPr vert="vert270" wrap="square" lIns="0" tIns="0" rIns="0" bIns="0" rtlCol="0">
            <a:spAutoFit/>
          </a:bodyPr>
          <a:lstStyle/>
          <a:p>
            <a:pPr marL="12700">
              <a:lnSpc>
                <a:spcPts val="1630"/>
              </a:lnSpc>
            </a:pPr>
            <a:r>
              <a:rPr sz="1400" b="1" dirty="0">
                <a:latin typeface="Times New Roman"/>
                <a:cs typeface="Times New Roman"/>
              </a:rPr>
              <a:t>Equation</a:t>
            </a:r>
            <a:r>
              <a:rPr sz="1400" b="1" spc="-85" dirty="0">
                <a:latin typeface="Times New Roman"/>
                <a:cs typeface="Times New Roman"/>
              </a:rPr>
              <a:t> </a:t>
            </a:r>
            <a:r>
              <a:rPr sz="1400" b="1" dirty="0">
                <a:latin typeface="Times New Roman"/>
                <a:cs typeface="Times New Roman"/>
              </a:rPr>
              <a:t>slope</a:t>
            </a:r>
            <a:endParaRPr sz="1400">
              <a:latin typeface="Times New Roman"/>
              <a:cs typeface="Times New Roman"/>
            </a:endParaRPr>
          </a:p>
        </p:txBody>
      </p:sp>
      <p:sp>
        <p:nvSpPr>
          <p:cNvPr id="122" name="object 122"/>
          <p:cNvSpPr txBox="1"/>
          <p:nvPr/>
        </p:nvSpPr>
        <p:spPr>
          <a:xfrm>
            <a:off x="4729098" y="4718759"/>
            <a:ext cx="658495" cy="511175"/>
          </a:xfrm>
          <a:prstGeom prst="rect">
            <a:avLst/>
          </a:prstGeom>
        </p:spPr>
        <p:txBody>
          <a:bodyPr vert="horz" wrap="square" lIns="0" tIns="41910" rIns="0" bIns="0" rtlCol="0">
            <a:spAutoFit/>
          </a:bodyPr>
          <a:lstStyle/>
          <a:p>
            <a:pPr algn="ctr">
              <a:lnSpc>
                <a:spcPct val="100000"/>
              </a:lnSpc>
              <a:spcBef>
                <a:spcPts val="330"/>
              </a:spcBef>
            </a:pPr>
            <a:r>
              <a:rPr sz="1400" spc="-10" dirty="0">
                <a:latin typeface="Times New Roman"/>
                <a:cs typeface="Times New Roman"/>
              </a:rPr>
              <a:t>2</a:t>
            </a:r>
            <a:r>
              <a:rPr sz="1400" dirty="0">
                <a:latin typeface="Times New Roman"/>
                <a:cs typeface="Times New Roman"/>
              </a:rPr>
              <a:t>0</a:t>
            </a:r>
            <a:r>
              <a:rPr sz="1400" spc="-10" dirty="0">
                <a:latin typeface="Times New Roman"/>
                <a:cs typeface="Times New Roman"/>
              </a:rPr>
              <a:t>14</a:t>
            </a:r>
            <a:r>
              <a:rPr sz="1400" dirty="0">
                <a:latin typeface="Times New Roman"/>
                <a:cs typeface="Times New Roman"/>
              </a:rPr>
              <a:t>/</a:t>
            </a:r>
            <a:r>
              <a:rPr sz="1400" spc="-10" dirty="0">
                <a:latin typeface="Times New Roman"/>
                <a:cs typeface="Times New Roman"/>
              </a:rPr>
              <a:t>2</a:t>
            </a:r>
            <a:r>
              <a:rPr sz="1400" dirty="0">
                <a:latin typeface="Times New Roman"/>
                <a:cs typeface="Times New Roman"/>
              </a:rPr>
              <a:t>/1</a:t>
            </a:r>
            <a:endParaRPr sz="1400">
              <a:latin typeface="Times New Roman"/>
              <a:cs typeface="Times New Roman"/>
            </a:endParaRPr>
          </a:p>
          <a:p>
            <a:pPr algn="ctr">
              <a:lnSpc>
                <a:spcPct val="100000"/>
              </a:lnSpc>
              <a:spcBef>
                <a:spcPts val="229"/>
              </a:spcBef>
            </a:pPr>
            <a:r>
              <a:rPr sz="1400" b="1" dirty="0">
                <a:latin typeface="Times New Roman"/>
                <a:cs typeface="Times New Roman"/>
              </a:rPr>
              <a:t>Date</a:t>
            </a:r>
            <a:endParaRPr sz="1400">
              <a:latin typeface="Times New Roman"/>
              <a:cs typeface="Times New Roman"/>
            </a:endParaRPr>
          </a:p>
        </p:txBody>
      </p:sp>
      <p:sp>
        <p:nvSpPr>
          <p:cNvPr id="123" name="object 123"/>
          <p:cNvSpPr/>
          <p:nvPr/>
        </p:nvSpPr>
        <p:spPr>
          <a:xfrm>
            <a:off x="2156460" y="5475859"/>
            <a:ext cx="243839" cy="72643"/>
          </a:xfrm>
          <a:prstGeom prst="rect">
            <a:avLst/>
          </a:prstGeom>
          <a:blipFill>
            <a:blip r:embed="rId10" cstate="print"/>
            <a:stretch>
              <a:fillRect/>
            </a:stretch>
          </a:blipFill>
        </p:spPr>
        <p:txBody>
          <a:bodyPr wrap="square" lIns="0" tIns="0" rIns="0" bIns="0" rtlCol="0"/>
          <a:lstStyle/>
          <a:p>
            <a:endParaRPr/>
          </a:p>
        </p:txBody>
      </p:sp>
      <p:sp>
        <p:nvSpPr>
          <p:cNvPr id="124" name="object 124"/>
          <p:cNvSpPr txBox="1"/>
          <p:nvPr/>
        </p:nvSpPr>
        <p:spPr>
          <a:xfrm>
            <a:off x="2414397" y="5378322"/>
            <a:ext cx="702945" cy="239395"/>
          </a:xfrm>
          <a:prstGeom prst="rect">
            <a:avLst/>
          </a:prstGeom>
        </p:spPr>
        <p:txBody>
          <a:bodyPr vert="horz" wrap="square" lIns="0" tIns="12700" rIns="0" bIns="0" rtlCol="0">
            <a:spAutoFit/>
          </a:bodyPr>
          <a:lstStyle/>
          <a:p>
            <a:pPr marL="12700">
              <a:lnSpc>
                <a:spcPct val="100000"/>
              </a:lnSpc>
              <a:spcBef>
                <a:spcPts val="100"/>
              </a:spcBef>
            </a:pPr>
            <a:r>
              <a:rPr sz="1400" spc="-5" dirty="0">
                <a:latin typeface="Times New Roman"/>
                <a:cs typeface="Times New Roman"/>
              </a:rPr>
              <a:t>TOU</a:t>
            </a:r>
            <a:r>
              <a:rPr sz="1400" spc="-65" dirty="0">
                <a:latin typeface="Times New Roman"/>
                <a:cs typeface="Times New Roman"/>
              </a:rPr>
              <a:t> </a:t>
            </a:r>
            <a:r>
              <a:rPr sz="1400" spc="-5" dirty="0">
                <a:latin typeface="Times New Roman"/>
                <a:cs typeface="Times New Roman"/>
              </a:rPr>
              <a:t>312</a:t>
            </a:r>
            <a:endParaRPr sz="1400">
              <a:latin typeface="Times New Roman"/>
              <a:cs typeface="Times New Roman"/>
            </a:endParaRPr>
          </a:p>
        </p:txBody>
      </p:sp>
      <p:sp>
        <p:nvSpPr>
          <p:cNvPr id="125" name="object 125"/>
          <p:cNvSpPr/>
          <p:nvPr/>
        </p:nvSpPr>
        <p:spPr>
          <a:xfrm>
            <a:off x="3302508" y="5512308"/>
            <a:ext cx="243840" cy="0"/>
          </a:xfrm>
          <a:custGeom>
            <a:avLst/>
            <a:gdLst/>
            <a:ahLst/>
            <a:cxnLst/>
            <a:rect l="l" t="t" r="r" b="b"/>
            <a:pathLst>
              <a:path w="243839">
                <a:moveTo>
                  <a:pt x="0" y="0"/>
                </a:moveTo>
                <a:lnTo>
                  <a:pt x="243839" y="0"/>
                </a:lnTo>
              </a:path>
            </a:pathLst>
          </a:custGeom>
          <a:ln w="15240">
            <a:solidFill>
              <a:srgbClr val="00AF50"/>
            </a:solidFill>
          </a:ln>
        </p:spPr>
        <p:txBody>
          <a:bodyPr wrap="square" lIns="0" tIns="0" rIns="0" bIns="0" rtlCol="0"/>
          <a:lstStyle/>
          <a:p>
            <a:endParaRPr/>
          </a:p>
        </p:txBody>
      </p:sp>
      <p:sp>
        <p:nvSpPr>
          <p:cNvPr id="126" name="object 126"/>
          <p:cNvSpPr/>
          <p:nvPr/>
        </p:nvSpPr>
        <p:spPr>
          <a:xfrm>
            <a:off x="3398520" y="5486400"/>
            <a:ext cx="50800" cy="52069"/>
          </a:xfrm>
          <a:custGeom>
            <a:avLst/>
            <a:gdLst/>
            <a:ahLst/>
            <a:cxnLst/>
            <a:rect l="l" t="t" r="r" b="b"/>
            <a:pathLst>
              <a:path w="50800" h="52070">
                <a:moveTo>
                  <a:pt x="0" y="51815"/>
                </a:moveTo>
                <a:lnTo>
                  <a:pt x="50291" y="51815"/>
                </a:lnTo>
                <a:lnTo>
                  <a:pt x="50291" y="0"/>
                </a:lnTo>
                <a:lnTo>
                  <a:pt x="0" y="0"/>
                </a:lnTo>
                <a:lnTo>
                  <a:pt x="0" y="51815"/>
                </a:lnTo>
                <a:close/>
              </a:path>
            </a:pathLst>
          </a:custGeom>
          <a:solidFill>
            <a:srgbClr val="00AF50"/>
          </a:solidFill>
        </p:spPr>
        <p:txBody>
          <a:bodyPr wrap="square" lIns="0" tIns="0" rIns="0" bIns="0" rtlCol="0"/>
          <a:lstStyle/>
          <a:p>
            <a:endParaRPr/>
          </a:p>
        </p:txBody>
      </p:sp>
      <p:sp>
        <p:nvSpPr>
          <p:cNvPr id="127" name="object 127"/>
          <p:cNvSpPr/>
          <p:nvPr/>
        </p:nvSpPr>
        <p:spPr>
          <a:xfrm>
            <a:off x="3398520" y="5486400"/>
            <a:ext cx="50800" cy="52069"/>
          </a:xfrm>
          <a:custGeom>
            <a:avLst/>
            <a:gdLst/>
            <a:ahLst/>
            <a:cxnLst/>
            <a:rect l="l" t="t" r="r" b="b"/>
            <a:pathLst>
              <a:path w="50800" h="52070">
                <a:moveTo>
                  <a:pt x="0" y="51815"/>
                </a:moveTo>
                <a:lnTo>
                  <a:pt x="50291" y="51815"/>
                </a:lnTo>
                <a:lnTo>
                  <a:pt x="50291" y="0"/>
                </a:lnTo>
                <a:lnTo>
                  <a:pt x="0" y="0"/>
                </a:lnTo>
                <a:lnTo>
                  <a:pt x="0" y="51815"/>
                </a:lnTo>
                <a:close/>
              </a:path>
            </a:pathLst>
          </a:custGeom>
          <a:ln w="9144">
            <a:solidFill>
              <a:srgbClr val="00AF50"/>
            </a:solidFill>
          </a:ln>
        </p:spPr>
        <p:txBody>
          <a:bodyPr wrap="square" lIns="0" tIns="0" rIns="0" bIns="0" rtlCol="0"/>
          <a:lstStyle/>
          <a:p>
            <a:endParaRPr/>
          </a:p>
        </p:txBody>
      </p:sp>
      <p:sp>
        <p:nvSpPr>
          <p:cNvPr id="128" name="object 128"/>
          <p:cNvSpPr/>
          <p:nvPr/>
        </p:nvSpPr>
        <p:spPr>
          <a:xfrm>
            <a:off x="4447032" y="5475859"/>
            <a:ext cx="243839" cy="72643"/>
          </a:xfrm>
          <a:prstGeom prst="rect">
            <a:avLst/>
          </a:prstGeom>
          <a:blipFill>
            <a:blip r:embed="rId11" cstate="print"/>
            <a:stretch>
              <a:fillRect/>
            </a:stretch>
          </a:blipFill>
        </p:spPr>
        <p:txBody>
          <a:bodyPr wrap="square" lIns="0" tIns="0" rIns="0" bIns="0" rtlCol="0"/>
          <a:lstStyle/>
          <a:p>
            <a:endParaRPr/>
          </a:p>
        </p:txBody>
      </p:sp>
      <p:sp>
        <p:nvSpPr>
          <p:cNvPr id="129" name="object 129"/>
          <p:cNvSpPr/>
          <p:nvPr/>
        </p:nvSpPr>
        <p:spPr>
          <a:xfrm>
            <a:off x="5591555" y="5512308"/>
            <a:ext cx="243840" cy="0"/>
          </a:xfrm>
          <a:custGeom>
            <a:avLst/>
            <a:gdLst/>
            <a:ahLst/>
            <a:cxnLst/>
            <a:rect l="l" t="t" r="r" b="b"/>
            <a:pathLst>
              <a:path w="243839">
                <a:moveTo>
                  <a:pt x="0" y="0"/>
                </a:moveTo>
                <a:lnTo>
                  <a:pt x="243840" y="0"/>
                </a:lnTo>
              </a:path>
            </a:pathLst>
          </a:custGeom>
          <a:ln w="15240">
            <a:solidFill>
              <a:srgbClr val="6F2F9F"/>
            </a:solidFill>
          </a:ln>
        </p:spPr>
        <p:txBody>
          <a:bodyPr wrap="square" lIns="0" tIns="0" rIns="0" bIns="0" rtlCol="0"/>
          <a:lstStyle/>
          <a:p>
            <a:endParaRPr/>
          </a:p>
        </p:txBody>
      </p:sp>
      <p:sp>
        <p:nvSpPr>
          <p:cNvPr id="130" name="object 130"/>
          <p:cNvSpPr/>
          <p:nvPr/>
        </p:nvSpPr>
        <p:spPr>
          <a:xfrm>
            <a:off x="5681471" y="5480303"/>
            <a:ext cx="64135" cy="64135"/>
          </a:xfrm>
          <a:custGeom>
            <a:avLst/>
            <a:gdLst/>
            <a:ahLst/>
            <a:cxnLst/>
            <a:rect l="l" t="t" r="r" b="b"/>
            <a:pathLst>
              <a:path w="64135" h="64135">
                <a:moveTo>
                  <a:pt x="64007" y="64008"/>
                </a:moveTo>
                <a:lnTo>
                  <a:pt x="0" y="0"/>
                </a:lnTo>
              </a:path>
            </a:pathLst>
          </a:custGeom>
          <a:ln w="9144">
            <a:solidFill>
              <a:srgbClr val="6F2F9F"/>
            </a:solidFill>
          </a:ln>
        </p:spPr>
        <p:txBody>
          <a:bodyPr wrap="square" lIns="0" tIns="0" rIns="0" bIns="0" rtlCol="0"/>
          <a:lstStyle/>
          <a:p>
            <a:endParaRPr/>
          </a:p>
        </p:txBody>
      </p:sp>
      <p:sp>
        <p:nvSpPr>
          <p:cNvPr id="131" name="object 131"/>
          <p:cNvSpPr/>
          <p:nvPr/>
        </p:nvSpPr>
        <p:spPr>
          <a:xfrm>
            <a:off x="5681471" y="5480303"/>
            <a:ext cx="64135" cy="64135"/>
          </a:xfrm>
          <a:custGeom>
            <a:avLst/>
            <a:gdLst/>
            <a:ahLst/>
            <a:cxnLst/>
            <a:rect l="l" t="t" r="r" b="b"/>
            <a:pathLst>
              <a:path w="64135" h="64135">
                <a:moveTo>
                  <a:pt x="0" y="64008"/>
                </a:moveTo>
                <a:lnTo>
                  <a:pt x="64007" y="0"/>
                </a:lnTo>
              </a:path>
            </a:pathLst>
          </a:custGeom>
          <a:ln w="9144">
            <a:solidFill>
              <a:srgbClr val="6F2F9F"/>
            </a:solidFill>
          </a:ln>
        </p:spPr>
        <p:txBody>
          <a:bodyPr wrap="square" lIns="0" tIns="0" rIns="0" bIns="0" rtlCol="0"/>
          <a:lstStyle/>
          <a:p>
            <a:endParaRPr/>
          </a:p>
        </p:txBody>
      </p:sp>
      <p:sp>
        <p:nvSpPr>
          <p:cNvPr id="132" name="object 132"/>
          <p:cNvSpPr txBox="1"/>
          <p:nvPr/>
        </p:nvSpPr>
        <p:spPr>
          <a:xfrm>
            <a:off x="5849873" y="5378322"/>
            <a:ext cx="702945" cy="239395"/>
          </a:xfrm>
          <a:prstGeom prst="rect">
            <a:avLst/>
          </a:prstGeom>
        </p:spPr>
        <p:txBody>
          <a:bodyPr vert="horz" wrap="square" lIns="0" tIns="12700" rIns="0" bIns="0" rtlCol="0">
            <a:spAutoFit/>
          </a:bodyPr>
          <a:lstStyle/>
          <a:p>
            <a:pPr marL="12700">
              <a:lnSpc>
                <a:spcPct val="100000"/>
              </a:lnSpc>
              <a:spcBef>
                <a:spcPts val="100"/>
              </a:spcBef>
            </a:pPr>
            <a:r>
              <a:rPr sz="1400" spc="-5" dirty="0">
                <a:latin typeface="Times New Roman"/>
                <a:cs typeface="Times New Roman"/>
              </a:rPr>
              <a:t>TOU</a:t>
            </a:r>
            <a:r>
              <a:rPr sz="1400" spc="-65" dirty="0">
                <a:latin typeface="Times New Roman"/>
                <a:cs typeface="Times New Roman"/>
              </a:rPr>
              <a:t> </a:t>
            </a:r>
            <a:r>
              <a:rPr sz="1400" spc="-5" dirty="0">
                <a:latin typeface="Times New Roman"/>
                <a:cs typeface="Times New Roman"/>
              </a:rPr>
              <a:t>331</a:t>
            </a:r>
            <a:endParaRPr sz="1400">
              <a:latin typeface="Times New Roman"/>
              <a:cs typeface="Times New Roman"/>
            </a:endParaRPr>
          </a:p>
        </p:txBody>
      </p:sp>
      <p:sp>
        <p:nvSpPr>
          <p:cNvPr id="133" name="object 133"/>
          <p:cNvSpPr/>
          <p:nvPr/>
        </p:nvSpPr>
        <p:spPr>
          <a:xfrm>
            <a:off x="6736080" y="5512308"/>
            <a:ext cx="243840" cy="0"/>
          </a:xfrm>
          <a:custGeom>
            <a:avLst/>
            <a:gdLst/>
            <a:ahLst/>
            <a:cxnLst/>
            <a:rect l="l" t="t" r="r" b="b"/>
            <a:pathLst>
              <a:path w="243840">
                <a:moveTo>
                  <a:pt x="0" y="0"/>
                </a:moveTo>
                <a:lnTo>
                  <a:pt x="243840" y="0"/>
                </a:lnTo>
              </a:path>
            </a:pathLst>
          </a:custGeom>
          <a:ln w="15240">
            <a:solidFill>
              <a:srgbClr val="C00000"/>
            </a:solidFill>
          </a:ln>
        </p:spPr>
        <p:txBody>
          <a:bodyPr wrap="square" lIns="0" tIns="0" rIns="0" bIns="0" rtlCol="0"/>
          <a:lstStyle/>
          <a:p>
            <a:endParaRPr/>
          </a:p>
        </p:txBody>
      </p:sp>
      <p:sp>
        <p:nvSpPr>
          <p:cNvPr id="134" name="object 134"/>
          <p:cNvSpPr/>
          <p:nvPr/>
        </p:nvSpPr>
        <p:spPr>
          <a:xfrm>
            <a:off x="6827519" y="5480303"/>
            <a:ext cx="62865" cy="64135"/>
          </a:xfrm>
          <a:custGeom>
            <a:avLst/>
            <a:gdLst/>
            <a:ahLst/>
            <a:cxnLst/>
            <a:rect l="l" t="t" r="r" b="b"/>
            <a:pathLst>
              <a:path w="62865" h="64135">
                <a:moveTo>
                  <a:pt x="62483" y="64008"/>
                </a:moveTo>
                <a:lnTo>
                  <a:pt x="0" y="0"/>
                </a:lnTo>
              </a:path>
            </a:pathLst>
          </a:custGeom>
          <a:ln w="9144">
            <a:solidFill>
              <a:srgbClr val="C00000"/>
            </a:solidFill>
          </a:ln>
        </p:spPr>
        <p:txBody>
          <a:bodyPr wrap="square" lIns="0" tIns="0" rIns="0" bIns="0" rtlCol="0"/>
          <a:lstStyle/>
          <a:p>
            <a:endParaRPr/>
          </a:p>
        </p:txBody>
      </p:sp>
      <p:sp>
        <p:nvSpPr>
          <p:cNvPr id="135" name="object 135"/>
          <p:cNvSpPr/>
          <p:nvPr/>
        </p:nvSpPr>
        <p:spPr>
          <a:xfrm>
            <a:off x="6858000" y="5480303"/>
            <a:ext cx="0" cy="64135"/>
          </a:xfrm>
          <a:custGeom>
            <a:avLst/>
            <a:gdLst/>
            <a:ahLst/>
            <a:cxnLst/>
            <a:rect l="l" t="t" r="r" b="b"/>
            <a:pathLst>
              <a:path h="64135">
                <a:moveTo>
                  <a:pt x="0" y="0"/>
                </a:moveTo>
                <a:lnTo>
                  <a:pt x="0" y="64008"/>
                </a:lnTo>
              </a:path>
            </a:pathLst>
          </a:custGeom>
          <a:ln w="9144">
            <a:solidFill>
              <a:srgbClr val="C00000"/>
            </a:solidFill>
          </a:ln>
        </p:spPr>
        <p:txBody>
          <a:bodyPr wrap="square" lIns="0" tIns="0" rIns="0" bIns="0" rtlCol="0"/>
          <a:lstStyle/>
          <a:p>
            <a:endParaRPr/>
          </a:p>
        </p:txBody>
      </p:sp>
      <p:sp>
        <p:nvSpPr>
          <p:cNvPr id="136" name="object 136"/>
          <p:cNvSpPr/>
          <p:nvPr/>
        </p:nvSpPr>
        <p:spPr>
          <a:xfrm>
            <a:off x="6827519" y="5480303"/>
            <a:ext cx="62865" cy="64135"/>
          </a:xfrm>
          <a:custGeom>
            <a:avLst/>
            <a:gdLst/>
            <a:ahLst/>
            <a:cxnLst/>
            <a:rect l="l" t="t" r="r" b="b"/>
            <a:pathLst>
              <a:path w="62865" h="64135">
                <a:moveTo>
                  <a:pt x="0" y="64008"/>
                </a:moveTo>
                <a:lnTo>
                  <a:pt x="62483" y="0"/>
                </a:lnTo>
              </a:path>
            </a:pathLst>
          </a:custGeom>
          <a:ln w="9144">
            <a:solidFill>
              <a:srgbClr val="C00000"/>
            </a:solidFill>
          </a:ln>
        </p:spPr>
        <p:txBody>
          <a:bodyPr wrap="square" lIns="0" tIns="0" rIns="0" bIns="0" rtlCol="0"/>
          <a:lstStyle/>
          <a:p>
            <a:endParaRPr/>
          </a:p>
        </p:txBody>
      </p:sp>
      <p:sp>
        <p:nvSpPr>
          <p:cNvPr id="137" name="object 137"/>
          <p:cNvSpPr txBox="1"/>
          <p:nvPr/>
        </p:nvSpPr>
        <p:spPr>
          <a:xfrm>
            <a:off x="6994652" y="5378322"/>
            <a:ext cx="702945" cy="239395"/>
          </a:xfrm>
          <a:prstGeom prst="rect">
            <a:avLst/>
          </a:prstGeom>
        </p:spPr>
        <p:txBody>
          <a:bodyPr vert="horz" wrap="square" lIns="0" tIns="12700" rIns="0" bIns="0" rtlCol="0">
            <a:spAutoFit/>
          </a:bodyPr>
          <a:lstStyle/>
          <a:p>
            <a:pPr marL="12700">
              <a:lnSpc>
                <a:spcPct val="100000"/>
              </a:lnSpc>
              <a:spcBef>
                <a:spcPts val="100"/>
              </a:spcBef>
            </a:pPr>
            <a:r>
              <a:rPr sz="1400" spc="-5" dirty="0">
                <a:latin typeface="Times New Roman"/>
                <a:cs typeface="Times New Roman"/>
              </a:rPr>
              <a:t>TOU</a:t>
            </a:r>
            <a:r>
              <a:rPr sz="1400" spc="-65" dirty="0">
                <a:latin typeface="Times New Roman"/>
                <a:cs typeface="Times New Roman"/>
              </a:rPr>
              <a:t> </a:t>
            </a:r>
            <a:r>
              <a:rPr sz="1400" spc="-5" dirty="0">
                <a:latin typeface="Times New Roman"/>
                <a:cs typeface="Times New Roman"/>
              </a:rPr>
              <a:t>360</a:t>
            </a:r>
            <a:endParaRPr sz="1400">
              <a:latin typeface="Times New Roman"/>
              <a:cs typeface="Times New Roman"/>
            </a:endParaRPr>
          </a:p>
        </p:txBody>
      </p:sp>
      <p:sp>
        <p:nvSpPr>
          <p:cNvPr id="139" name="object 139"/>
          <p:cNvSpPr txBox="1"/>
          <p:nvPr/>
        </p:nvSpPr>
        <p:spPr>
          <a:xfrm>
            <a:off x="931570" y="1293113"/>
            <a:ext cx="6586220" cy="3484879"/>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6F2F9F"/>
                </a:solidFill>
                <a:latin typeface="Times New Roman"/>
                <a:cs typeface="Times New Roman"/>
              </a:rPr>
              <a:t>(1) </a:t>
            </a:r>
            <a:r>
              <a:rPr sz="2000" b="1" spc="-25" dirty="0">
                <a:solidFill>
                  <a:srgbClr val="6F2F9F"/>
                </a:solidFill>
                <a:latin typeface="Times New Roman"/>
                <a:cs typeface="Times New Roman"/>
              </a:rPr>
              <a:t>FY-3A/TOU </a:t>
            </a:r>
            <a:r>
              <a:rPr sz="2000" b="1" dirty="0">
                <a:solidFill>
                  <a:srgbClr val="6F2F9F"/>
                </a:solidFill>
                <a:latin typeface="Times New Roman"/>
                <a:cs typeface="Times New Roman"/>
              </a:rPr>
              <a:t>vs</a:t>
            </a:r>
            <a:r>
              <a:rPr sz="2000" b="1" spc="-45" dirty="0">
                <a:solidFill>
                  <a:srgbClr val="6F2F9F"/>
                </a:solidFill>
                <a:latin typeface="Times New Roman"/>
                <a:cs typeface="Times New Roman"/>
              </a:rPr>
              <a:t> </a:t>
            </a:r>
            <a:r>
              <a:rPr sz="2000" b="1" spc="-5" dirty="0">
                <a:solidFill>
                  <a:srgbClr val="6F2F9F"/>
                </a:solidFill>
                <a:latin typeface="Times New Roman"/>
                <a:cs typeface="Times New Roman"/>
              </a:rPr>
              <a:t>Metop-B/GOME-2</a:t>
            </a:r>
            <a:endParaRPr sz="2000" dirty="0">
              <a:latin typeface="Times New Roman"/>
              <a:cs typeface="Times New Roman"/>
            </a:endParaRPr>
          </a:p>
          <a:p>
            <a:pPr marR="5080" algn="r">
              <a:lnSpc>
                <a:spcPct val="100000"/>
              </a:lnSpc>
              <a:spcBef>
                <a:spcPts val="1640"/>
              </a:spcBef>
            </a:pPr>
            <a:r>
              <a:rPr sz="1800" dirty="0">
                <a:latin typeface="Times New Roman"/>
                <a:cs typeface="Times New Roman"/>
              </a:rPr>
              <a:t>&lt; 6.6</a:t>
            </a:r>
            <a:r>
              <a:rPr sz="1800" spc="-85" dirty="0">
                <a:latin typeface="Times New Roman"/>
                <a:cs typeface="Times New Roman"/>
              </a:rPr>
              <a:t> </a:t>
            </a:r>
            <a:r>
              <a:rPr sz="1800" spc="-5" dirty="0">
                <a:latin typeface="Times New Roman"/>
                <a:cs typeface="Times New Roman"/>
              </a:rPr>
              <a:t>μW/cm</a:t>
            </a:r>
            <a:r>
              <a:rPr sz="1800" spc="-7" baseline="25462" dirty="0">
                <a:latin typeface="Times New Roman"/>
                <a:cs typeface="Times New Roman"/>
              </a:rPr>
              <a:t>2</a:t>
            </a:r>
            <a:r>
              <a:rPr sz="1800" spc="-5" dirty="0">
                <a:latin typeface="Times New Roman"/>
                <a:cs typeface="Times New Roman"/>
              </a:rPr>
              <a:t>/nm/sr</a:t>
            </a:r>
            <a:endParaRPr sz="1800" dirty="0">
              <a:latin typeface="Times New Roman"/>
              <a:cs typeface="Times New Roman"/>
            </a:endParaRPr>
          </a:p>
          <a:p>
            <a:pPr>
              <a:lnSpc>
                <a:spcPct val="100000"/>
              </a:lnSpc>
              <a:spcBef>
                <a:spcPts val="20"/>
              </a:spcBef>
            </a:pPr>
            <a:endParaRPr sz="2000" dirty="0">
              <a:latin typeface="Times New Roman"/>
              <a:cs typeface="Times New Roman"/>
            </a:endParaRPr>
          </a:p>
          <a:p>
            <a:pPr marL="585470">
              <a:lnSpc>
                <a:spcPct val="100000"/>
              </a:lnSpc>
            </a:pPr>
            <a:r>
              <a:rPr sz="1400" spc="-5" dirty="0">
                <a:latin typeface="Times New Roman"/>
                <a:cs typeface="Times New Roman"/>
              </a:rPr>
              <a:t>1.6</a:t>
            </a:r>
            <a:endParaRPr sz="1400" dirty="0">
              <a:latin typeface="Times New Roman"/>
              <a:cs typeface="Times New Roman"/>
            </a:endParaRPr>
          </a:p>
          <a:p>
            <a:pPr>
              <a:lnSpc>
                <a:spcPct val="100000"/>
              </a:lnSpc>
              <a:spcBef>
                <a:spcPts val="50"/>
              </a:spcBef>
            </a:pPr>
            <a:endParaRPr sz="2200" dirty="0">
              <a:latin typeface="Times New Roman"/>
              <a:cs typeface="Times New Roman"/>
            </a:endParaRPr>
          </a:p>
          <a:p>
            <a:pPr marL="585470">
              <a:lnSpc>
                <a:spcPct val="100000"/>
              </a:lnSpc>
            </a:pPr>
            <a:r>
              <a:rPr sz="1400" spc="-5" dirty="0">
                <a:latin typeface="Times New Roman"/>
                <a:cs typeface="Times New Roman"/>
              </a:rPr>
              <a:t>1.4</a:t>
            </a:r>
            <a:endParaRPr sz="1400" dirty="0">
              <a:latin typeface="Times New Roman"/>
              <a:cs typeface="Times New Roman"/>
            </a:endParaRPr>
          </a:p>
          <a:p>
            <a:pPr>
              <a:lnSpc>
                <a:spcPct val="100000"/>
              </a:lnSpc>
              <a:spcBef>
                <a:spcPts val="45"/>
              </a:spcBef>
            </a:pPr>
            <a:endParaRPr sz="2200" dirty="0">
              <a:latin typeface="Times New Roman"/>
              <a:cs typeface="Times New Roman"/>
            </a:endParaRPr>
          </a:p>
          <a:p>
            <a:pPr marL="585470">
              <a:lnSpc>
                <a:spcPct val="100000"/>
              </a:lnSpc>
              <a:spcBef>
                <a:spcPts val="5"/>
              </a:spcBef>
            </a:pPr>
            <a:r>
              <a:rPr sz="1400" spc="-5" dirty="0">
                <a:latin typeface="Times New Roman"/>
                <a:cs typeface="Times New Roman"/>
              </a:rPr>
              <a:t>1.2</a:t>
            </a:r>
            <a:endParaRPr sz="1400" dirty="0">
              <a:latin typeface="Times New Roman"/>
              <a:cs typeface="Times New Roman"/>
            </a:endParaRPr>
          </a:p>
          <a:p>
            <a:pPr>
              <a:lnSpc>
                <a:spcPct val="100000"/>
              </a:lnSpc>
              <a:spcBef>
                <a:spcPts val="45"/>
              </a:spcBef>
            </a:pPr>
            <a:endParaRPr sz="2200" dirty="0">
              <a:latin typeface="Times New Roman"/>
              <a:cs typeface="Times New Roman"/>
            </a:endParaRPr>
          </a:p>
          <a:p>
            <a:pPr marL="718820">
              <a:lnSpc>
                <a:spcPct val="100000"/>
              </a:lnSpc>
            </a:pPr>
            <a:r>
              <a:rPr sz="1400" dirty="0">
                <a:latin typeface="Times New Roman"/>
                <a:cs typeface="Times New Roman"/>
              </a:rPr>
              <a:t>1</a:t>
            </a:r>
          </a:p>
          <a:p>
            <a:pPr>
              <a:lnSpc>
                <a:spcPct val="100000"/>
              </a:lnSpc>
              <a:spcBef>
                <a:spcPts val="50"/>
              </a:spcBef>
            </a:pPr>
            <a:endParaRPr sz="2200" dirty="0">
              <a:latin typeface="Times New Roman"/>
              <a:cs typeface="Times New Roman"/>
            </a:endParaRPr>
          </a:p>
          <a:p>
            <a:pPr marL="585470">
              <a:lnSpc>
                <a:spcPct val="100000"/>
              </a:lnSpc>
            </a:pPr>
            <a:r>
              <a:rPr sz="1400" spc="-5" dirty="0">
                <a:latin typeface="Times New Roman"/>
                <a:cs typeface="Times New Roman"/>
              </a:rPr>
              <a:t>0.8</a:t>
            </a:r>
            <a:endParaRPr sz="1400" dirty="0">
              <a:latin typeface="Times New Roman"/>
              <a:cs typeface="Times New Roman"/>
            </a:endParaRPr>
          </a:p>
        </p:txBody>
      </p:sp>
      <p:sp>
        <p:nvSpPr>
          <p:cNvPr id="140" name="object 140"/>
          <p:cNvSpPr/>
          <p:nvPr/>
        </p:nvSpPr>
        <p:spPr>
          <a:xfrm>
            <a:off x="6012179" y="2852927"/>
            <a:ext cx="1008380" cy="1728470"/>
          </a:xfrm>
          <a:custGeom>
            <a:avLst/>
            <a:gdLst/>
            <a:ahLst/>
            <a:cxnLst/>
            <a:rect l="l" t="t" r="r" b="b"/>
            <a:pathLst>
              <a:path w="1008379" h="1728470">
                <a:moveTo>
                  <a:pt x="0" y="864108"/>
                </a:moveTo>
                <a:lnTo>
                  <a:pt x="1162" y="804942"/>
                </a:lnTo>
                <a:lnTo>
                  <a:pt x="4601" y="746846"/>
                </a:lnTo>
                <a:lnTo>
                  <a:pt x="10240" y="689950"/>
                </a:lnTo>
                <a:lnTo>
                  <a:pt x="18005" y="634382"/>
                </a:lnTo>
                <a:lnTo>
                  <a:pt x="27821" y="580270"/>
                </a:lnTo>
                <a:lnTo>
                  <a:pt x="39612" y="527744"/>
                </a:lnTo>
                <a:lnTo>
                  <a:pt x="53303" y="476931"/>
                </a:lnTo>
                <a:lnTo>
                  <a:pt x="68819" y="427961"/>
                </a:lnTo>
                <a:lnTo>
                  <a:pt x="86086" y="380962"/>
                </a:lnTo>
                <a:lnTo>
                  <a:pt x="105028" y="336063"/>
                </a:lnTo>
                <a:lnTo>
                  <a:pt x="125570" y="293392"/>
                </a:lnTo>
                <a:lnTo>
                  <a:pt x="147637" y="253079"/>
                </a:lnTo>
                <a:lnTo>
                  <a:pt x="171154" y="215251"/>
                </a:lnTo>
                <a:lnTo>
                  <a:pt x="196046" y="180037"/>
                </a:lnTo>
                <a:lnTo>
                  <a:pt x="222237" y="147567"/>
                </a:lnTo>
                <a:lnTo>
                  <a:pt x="249653" y="117968"/>
                </a:lnTo>
                <a:lnTo>
                  <a:pt x="278219" y="91370"/>
                </a:lnTo>
                <a:lnTo>
                  <a:pt x="338499" y="47689"/>
                </a:lnTo>
                <a:lnTo>
                  <a:pt x="402477" y="17554"/>
                </a:lnTo>
                <a:lnTo>
                  <a:pt x="469552" y="1993"/>
                </a:lnTo>
                <a:lnTo>
                  <a:pt x="504063" y="0"/>
                </a:lnTo>
                <a:lnTo>
                  <a:pt x="538573" y="1993"/>
                </a:lnTo>
                <a:lnTo>
                  <a:pt x="605648" y="17554"/>
                </a:lnTo>
                <a:lnTo>
                  <a:pt x="669626" y="47689"/>
                </a:lnTo>
                <a:lnTo>
                  <a:pt x="729906" y="91370"/>
                </a:lnTo>
                <a:lnTo>
                  <a:pt x="758472" y="117968"/>
                </a:lnTo>
                <a:lnTo>
                  <a:pt x="785888" y="147567"/>
                </a:lnTo>
                <a:lnTo>
                  <a:pt x="812079" y="180037"/>
                </a:lnTo>
                <a:lnTo>
                  <a:pt x="836971" y="215251"/>
                </a:lnTo>
                <a:lnTo>
                  <a:pt x="860488" y="253079"/>
                </a:lnTo>
                <a:lnTo>
                  <a:pt x="882555" y="293392"/>
                </a:lnTo>
                <a:lnTo>
                  <a:pt x="903097" y="336063"/>
                </a:lnTo>
                <a:lnTo>
                  <a:pt x="922039" y="380962"/>
                </a:lnTo>
                <a:lnTo>
                  <a:pt x="939306" y="427961"/>
                </a:lnTo>
                <a:lnTo>
                  <a:pt x="954822" y="476931"/>
                </a:lnTo>
                <a:lnTo>
                  <a:pt x="968513" y="527744"/>
                </a:lnTo>
                <a:lnTo>
                  <a:pt x="980304" y="580270"/>
                </a:lnTo>
                <a:lnTo>
                  <a:pt x="990120" y="634382"/>
                </a:lnTo>
                <a:lnTo>
                  <a:pt x="997885" y="689950"/>
                </a:lnTo>
                <a:lnTo>
                  <a:pt x="1003524" y="746846"/>
                </a:lnTo>
                <a:lnTo>
                  <a:pt x="1006963" y="804942"/>
                </a:lnTo>
                <a:lnTo>
                  <a:pt x="1008126" y="864108"/>
                </a:lnTo>
                <a:lnTo>
                  <a:pt x="1006963" y="923273"/>
                </a:lnTo>
                <a:lnTo>
                  <a:pt x="1003524" y="981369"/>
                </a:lnTo>
                <a:lnTo>
                  <a:pt x="997885" y="1038265"/>
                </a:lnTo>
                <a:lnTo>
                  <a:pt x="990120" y="1093833"/>
                </a:lnTo>
                <a:lnTo>
                  <a:pt x="980304" y="1147945"/>
                </a:lnTo>
                <a:lnTo>
                  <a:pt x="968513" y="1200471"/>
                </a:lnTo>
                <a:lnTo>
                  <a:pt x="954822" y="1251284"/>
                </a:lnTo>
                <a:lnTo>
                  <a:pt x="939306" y="1300254"/>
                </a:lnTo>
                <a:lnTo>
                  <a:pt x="922039" y="1347253"/>
                </a:lnTo>
                <a:lnTo>
                  <a:pt x="903097" y="1392152"/>
                </a:lnTo>
                <a:lnTo>
                  <a:pt x="882555" y="1434823"/>
                </a:lnTo>
                <a:lnTo>
                  <a:pt x="860488" y="1475136"/>
                </a:lnTo>
                <a:lnTo>
                  <a:pt x="836971" y="1512964"/>
                </a:lnTo>
                <a:lnTo>
                  <a:pt x="812079" y="1548178"/>
                </a:lnTo>
                <a:lnTo>
                  <a:pt x="785888" y="1580648"/>
                </a:lnTo>
                <a:lnTo>
                  <a:pt x="758472" y="1610247"/>
                </a:lnTo>
                <a:lnTo>
                  <a:pt x="729906" y="1636845"/>
                </a:lnTo>
                <a:lnTo>
                  <a:pt x="669626" y="1680526"/>
                </a:lnTo>
                <a:lnTo>
                  <a:pt x="605648" y="1710661"/>
                </a:lnTo>
                <a:lnTo>
                  <a:pt x="538573" y="1726222"/>
                </a:lnTo>
                <a:lnTo>
                  <a:pt x="504063" y="1728216"/>
                </a:lnTo>
                <a:lnTo>
                  <a:pt x="469552" y="1726222"/>
                </a:lnTo>
                <a:lnTo>
                  <a:pt x="402477" y="1710661"/>
                </a:lnTo>
                <a:lnTo>
                  <a:pt x="338499" y="1680526"/>
                </a:lnTo>
                <a:lnTo>
                  <a:pt x="278219" y="1636845"/>
                </a:lnTo>
                <a:lnTo>
                  <a:pt x="249653" y="1610247"/>
                </a:lnTo>
                <a:lnTo>
                  <a:pt x="222237" y="1580648"/>
                </a:lnTo>
                <a:lnTo>
                  <a:pt x="196046" y="1548178"/>
                </a:lnTo>
                <a:lnTo>
                  <a:pt x="171154" y="1512964"/>
                </a:lnTo>
                <a:lnTo>
                  <a:pt x="147637" y="1475136"/>
                </a:lnTo>
                <a:lnTo>
                  <a:pt x="125570" y="1434823"/>
                </a:lnTo>
                <a:lnTo>
                  <a:pt x="105028" y="1392152"/>
                </a:lnTo>
                <a:lnTo>
                  <a:pt x="86086" y="1347253"/>
                </a:lnTo>
                <a:lnTo>
                  <a:pt x="68819" y="1300254"/>
                </a:lnTo>
                <a:lnTo>
                  <a:pt x="53303" y="1251284"/>
                </a:lnTo>
                <a:lnTo>
                  <a:pt x="39612" y="1200471"/>
                </a:lnTo>
                <a:lnTo>
                  <a:pt x="27821" y="1147945"/>
                </a:lnTo>
                <a:lnTo>
                  <a:pt x="18005" y="1093833"/>
                </a:lnTo>
                <a:lnTo>
                  <a:pt x="10240" y="1038265"/>
                </a:lnTo>
                <a:lnTo>
                  <a:pt x="4601" y="981369"/>
                </a:lnTo>
                <a:lnTo>
                  <a:pt x="1162" y="923273"/>
                </a:lnTo>
                <a:lnTo>
                  <a:pt x="0" y="864108"/>
                </a:lnTo>
                <a:close/>
              </a:path>
            </a:pathLst>
          </a:custGeom>
          <a:ln w="25400">
            <a:solidFill>
              <a:srgbClr val="C0504D"/>
            </a:solidFill>
          </a:ln>
        </p:spPr>
        <p:txBody>
          <a:bodyPr wrap="square" lIns="0" tIns="0" rIns="0" bIns="0" rtlCol="0"/>
          <a:lstStyle/>
          <a:p>
            <a:endParaRPr/>
          </a:p>
        </p:txBody>
      </p:sp>
      <p:sp>
        <p:nvSpPr>
          <p:cNvPr id="141" name="object 141"/>
          <p:cNvSpPr/>
          <p:nvPr/>
        </p:nvSpPr>
        <p:spPr>
          <a:xfrm>
            <a:off x="7020306" y="4365116"/>
            <a:ext cx="288290" cy="288290"/>
          </a:xfrm>
          <a:custGeom>
            <a:avLst/>
            <a:gdLst/>
            <a:ahLst/>
            <a:cxnLst/>
            <a:rect l="l" t="t" r="r" b="b"/>
            <a:pathLst>
              <a:path w="288290" h="288289">
                <a:moveTo>
                  <a:pt x="288036" y="0"/>
                </a:moveTo>
                <a:lnTo>
                  <a:pt x="0" y="0"/>
                </a:lnTo>
                <a:lnTo>
                  <a:pt x="0" y="288035"/>
                </a:lnTo>
                <a:lnTo>
                  <a:pt x="288036" y="288035"/>
                </a:lnTo>
                <a:lnTo>
                  <a:pt x="288036" y="251967"/>
                </a:lnTo>
                <a:lnTo>
                  <a:pt x="144018" y="251967"/>
                </a:lnTo>
                <a:lnTo>
                  <a:pt x="134975" y="250160"/>
                </a:lnTo>
                <a:lnTo>
                  <a:pt x="127587" y="245221"/>
                </a:lnTo>
                <a:lnTo>
                  <a:pt x="122604" y="237876"/>
                </a:lnTo>
                <a:lnTo>
                  <a:pt x="120776" y="228853"/>
                </a:lnTo>
                <a:lnTo>
                  <a:pt x="122604" y="219831"/>
                </a:lnTo>
                <a:lnTo>
                  <a:pt x="127587" y="212486"/>
                </a:lnTo>
                <a:lnTo>
                  <a:pt x="134975" y="207547"/>
                </a:lnTo>
                <a:lnTo>
                  <a:pt x="144018" y="205739"/>
                </a:lnTo>
                <a:lnTo>
                  <a:pt x="288036" y="205739"/>
                </a:lnTo>
                <a:lnTo>
                  <a:pt x="288036" y="197992"/>
                </a:lnTo>
                <a:lnTo>
                  <a:pt x="128524" y="197992"/>
                </a:lnTo>
                <a:lnTo>
                  <a:pt x="128524" y="167131"/>
                </a:lnTo>
                <a:lnTo>
                  <a:pt x="130952" y="149139"/>
                </a:lnTo>
                <a:lnTo>
                  <a:pt x="137572" y="134445"/>
                </a:lnTo>
                <a:lnTo>
                  <a:pt x="147383" y="124537"/>
                </a:lnTo>
                <a:lnTo>
                  <a:pt x="165395" y="119076"/>
                </a:lnTo>
                <a:lnTo>
                  <a:pt x="170322" y="114093"/>
                </a:lnTo>
                <a:lnTo>
                  <a:pt x="173654" y="106705"/>
                </a:lnTo>
                <a:lnTo>
                  <a:pt x="174878" y="97662"/>
                </a:lnTo>
                <a:lnTo>
                  <a:pt x="82296" y="97662"/>
                </a:lnTo>
                <a:lnTo>
                  <a:pt x="87135" y="73659"/>
                </a:lnTo>
                <a:lnTo>
                  <a:pt x="100345" y="54038"/>
                </a:lnTo>
                <a:lnTo>
                  <a:pt x="119961" y="40798"/>
                </a:lnTo>
                <a:lnTo>
                  <a:pt x="144018" y="35940"/>
                </a:lnTo>
                <a:lnTo>
                  <a:pt x="288036" y="35940"/>
                </a:lnTo>
                <a:lnTo>
                  <a:pt x="288036" y="0"/>
                </a:lnTo>
                <a:close/>
              </a:path>
              <a:path w="288290" h="288289">
                <a:moveTo>
                  <a:pt x="288036" y="205739"/>
                </a:moveTo>
                <a:lnTo>
                  <a:pt x="144018" y="205739"/>
                </a:lnTo>
                <a:lnTo>
                  <a:pt x="152987" y="207547"/>
                </a:lnTo>
                <a:lnTo>
                  <a:pt x="160337" y="212486"/>
                </a:lnTo>
                <a:lnTo>
                  <a:pt x="165306" y="219831"/>
                </a:lnTo>
                <a:lnTo>
                  <a:pt x="167132" y="228853"/>
                </a:lnTo>
                <a:lnTo>
                  <a:pt x="165306" y="237876"/>
                </a:lnTo>
                <a:lnTo>
                  <a:pt x="160337" y="245221"/>
                </a:lnTo>
                <a:lnTo>
                  <a:pt x="152987" y="250160"/>
                </a:lnTo>
                <a:lnTo>
                  <a:pt x="144018" y="251967"/>
                </a:lnTo>
                <a:lnTo>
                  <a:pt x="288036" y="251967"/>
                </a:lnTo>
                <a:lnTo>
                  <a:pt x="288036" y="205739"/>
                </a:lnTo>
                <a:close/>
              </a:path>
              <a:path w="288290" h="288289">
                <a:moveTo>
                  <a:pt x="288036" y="35940"/>
                </a:moveTo>
                <a:lnTo>
                  <a:pt x="144018" y="35940"/>
                </a:lnTo>
                <a:lnTo>
                  <a:pt x="168021" y="40798"/>
                </a:lnTo>
                <a:lnTo>
                  <a:pt x="187642" y="54038"/>
                </a:lnTo>
                <a:lnTo>
                  <a:pt x="200882" y="73659"/>
                </a:lnTo>
                <a:lnTo>
                  <a:pt x="205740" y="97662"/>
                </a:lnTo>
                <a:lnTo>
                  <a:pt x="203311" y="115728"/>
                </a:lnTo>
                <a:lnTo>
                  <a:pt x="196691" y="130460"/>
                </a:lnTo>
                <a:lnTo>
                  <a:pt x="186880" y="140382"/>
                </a:lnTo>
                <a:lnTo>
                  <a:pt x="168868" y="145825"/>
                </a:lnTo>
                <a:lnTo>
                  <a:pt x="163941" y="150764"/>
                </a:lnTo>
                <a:lnTo>
                  <a:pt x="160609" y="158109"/>
                </a:lnTo>
                <a:lnTo>
                  <a:pt x="159385" y="167131"/>
                </a:lnTo>
                <a:lnTo>
                  <a:pt x="159385" y="197992"/>
                </a:lnTo>
                <a:lnTo>
                  <a:pt x="288036" y="197992"/>
                </a:lnTo>
                <a:lnTo>
                  <a:pt x="288036" y="35940"/>
                </a:lnTo>
                <a:close/>
              </a:path>
              <a:path w="288290" h="288289">
                <a:moveTo>
                  <a:pt x="144018" y="66801"/>
                </a:moveTo>
                <a:lnTo>
                  <a:pt x="132016" y="69230"/>
                </a:lnTo>
                <a:lnTo>
                  <a:pt x="122205" y="75850"/>
                </a:lnTo>
                <a:lnTo>
                  <a:pt x="115585" y="85661"/>
                </a:lnTo>
                <a:lnTo>
                  <a:pt x="113157" y="97662"/>
                </a:lnTo>
                <a:lnTo>
                  <a:pt x="174878" y="97662"/>
                </a:lnTo>
                <a:lnTo>
                  <a:pt x="172450" y="85661"/>
                </a:lnTo>
                <a:lnTo>
                  <a:pt x="165830" y="75850"/>
                </a:lnTo>
                <a:lnTo>
                  <a:pt x="156019" y="69230"/>
                </a:lnTo>
                <a:lnTo>
                  <a:pt x="144018" y="66801"/>
                </a:lnTo>
                <a:close/>
              </a:path>
            </a:pathLst>
          </a:custGeom>
          <a:solidFill>
            <a:srgbClr val="FFFFFF"/>
          </a:solidFill>
        </p:spPr>
        <p:txBody>
          <a:bodyPr wrap="square" lIns="0" tIns="0" rIns="0" bIns="0" rtlCol="0"/>
          <a:lstStyle/>
          <a:p>
            <a:endParaRPr/>
          </a:p>
        </p:txBody>
      </p:sp>
      <p:sp>
        <p:nvSpPr>
          <p:cNvPr id="142" name="object 142"/>
          <p:cNvSpPr/>
          <p:nvPr/>
        </p:nvSpPr>
        <p:spPr>
          <a:xfrm>
            <a:off x="7089902" y="4388358"/>
            <a:ext cx="148844" cy="241427"/>
          </a:xfrm>
          <a:prstGeom prst="rect">
            <a:avLst/>
          </a:prstGeom>
          <a:blipFill>
            <a:blip r:embed="rId12" cstate="print"/>
            <a:stretch>
              <a:fillRect/>
            </a:stretch>
          </a:blipFill>
        </p:spPr>
        <p:txBody>
          <a:bodyPr wrap="square" lIns="0" tIns="0" rIns="0" bIns="0" rtlCol="0"/>
          <a:lstStyle/>
          <a:p>
            <a:endParaRPr/>
          </a:p>
        </p:txBody>
      </p:sp>
      <p:sp>
        <p:nvSpPr>
          <p:cNvPr id="143" name="object 143"/>
          <p:cNvSpPr/>
          <p:nvPr/>
        </p:nvSpPr>
        <p:spPr>
          <a:xfrm>
            <a:off x="7020306" y="4365116"/>
            <a:ext cx="288290" cy="288290"/>
          </a:xfrm>
          <a:custGeom>
            <a:avLst/>
            <a:gdLst/>
            <a:ahLst/>
            <a:cxnLst/>
            <a:rect l="l" t="t" r="r" b="b"/>
            <a:pathLst>
              <a:path w="288290" h="288289">
                <a:moveTo>
                  <a:pt x="0" y="288036"/>
                </a:moveTo>
                <a:lnTo>
                  <a:pt x="288035" y="288036"/>
                </a:lnTo>
                <a:lnTo>
                  <a:pt x="288035" y="0"/>
                </a:lnTo>
                <a:lnTo>
                  <a:pt x="0" y="0"/>
                </a:lnTo>
                <a:lnTo>
                  <a:pt x="0" y="288036"/>
                </a:lnTo>
                <a:close/>
              </a:path>
            </a:pathLst>
          </a:custGeom>
          <a:ln w="25399">
            <a:solidFill>
              <a:srgbClr val="C0504D"/>
            </a:solidFill>
          </a:ln>
        </p:spPr>
        <p:txBody>
          <a:bodyPr wrap="square" lIns="0" tIns="0" rIns="0" bIns="0" rtlCol="0"/>
          <a:lstStyle/>
          <a:p>
            <a:endParaRPr/>
          </a:p>
        </p:txBody>
      </p:sp>
      <p:sp>
        <p:nvSpPr>
          <p:cNvPr id="144" name="object 144"/>
          <p:cNvSpPr txBox="1"/>
          <p:nvPr/>
        </p:nvSpPr>
        <p:spPr>
          <a:xfrm>
            <a:off x="3559555" y="5303690"/>
            <a:ext cx="1932939" cy="684530"/>
          </a:xfrm>
          <a:prstGeom prst="rect">
            <a:avLst/>
          </a:prstGeom>
        </p:spPr>
        <p:txBody>
          <a:bodyPr vert="horz" wrap="square" lIns="0" tIns="87630" rIns="0" bIns="0" rtlCol="0">
            <a:spAutoFit/>
          </a:bodyPr>
          <a:lstStyle/>
          <a:p>
            <a:pPr marL="12700">
              <a:lnSpc>
                <a:spcPct val="100000"/>
              </a:lnSpc>
              <a:spcBef>
                <a:spcPts val="690"/>
              </a:spcBef>
              <a:tabLst>
                <a:tab pos="1157605" algn="l"/>
              </a:tabLst>
            </a:pPr>
            <a:r>
              <a:rPr sz="1400" spc="-5" dirty="0">
                <a:latin typeface="Times New Roman"/>
                <a:cs typeface="Times New Roman"/>
              </a:rPr>
              <a:t>TOU</a:t>
            </a:r>
            <a:r>
              <a:rPr sz="1400" dirty="0">
                <a:latin typeface="Times New Roman"/>
                <a:cs typeface="Times New Roman"/>
              </a:rPr>
              <a:t> </a:t>
            </a:r>
            <a:r>
              <a:rPr sz="1400" spc="-5" dirty="0">
                <a:latin typeface="Times New Roman"/>
                <a:cs typeface="Times New Roman"/>
              </a:rPr>
              <a:t>317	TOU</a:t>
            </a:r>
            <a:r>
              <a:rPr sz="1400" spc="-30" dirty="0">
                <a:latin typeface="Times New Roman"/>
                <a:cs typeface="Times New Roman"/>
              </a:rPr>
              <a:t> </a:t>
            </a:r>
            <a:r>
              <a:rPr sz="1400" spc="-5" dirty="0">
                <a:latin typeface="Times New Roman"/>
                <a:cs typeface="Times New Roman"/>
              </a:rPr>
              <a:t>322</a:t>
            </a:r>
            <a:endParaRPr sz="1400">
              <a:latin typeface="Times New Roman"/>
              <a:cs typeface="Times New Roman"/>
            </a:endParaRPr>
          </a:p>
          <a:p>
            <a:pPr marL="528320">
              <a:lnSpc>
                <a:spcPct val="100000"/>
              </a:lnSpc>
              <a:spcBef>
                <a:spcPts val="755"/>
              </a:spcBef>
            </a:pPr>
            <a:r>
              <a:rPr sz="1800" spc="-10" dirty="0">
                <a:latin typeface="Times New Roman"/>
                <a:cs typeface="Times New Roman"/>
              </a:rPr>
              <a:t>TOU/GOME-2</a:t>
            </a:r>
            <a:endParaRPr sz="1800">
              <a:latin typeface="Times New Roman"/>
              <a:cs typeface="Times New Roman"/>
            </a:endParaRPr>
          </a:p>
        </p:txBody>
      </p:sp>
    </p:spTree>
    <p:extLst>
      <p:ext uri="{BB962C8B-B14F-4D97-AF65-F5344CB8AC3E}">
        <p14:creationId xmlns:p14="http://schemas.microsoft.com/office/powerpoint/2010/main" val="15691988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469136" y="4029455"/>
            <a:ext cx="7353300" cy="0"/>
          </a:xfrm>
          <a:custGeom>
            <a:avLst/>
            <a:gdLst/>
            <a:ahLst/>
            <a:cxnLst/>
            <a:rect l="l" t="t" r="r" b="b"/>
            <a:pathLst>
              <a:path w="7353300">
                <a:moveTo>
                  <a:pt x="0" y="0"/>
                </a:moveTo>
                <a:lnTo>
                  <a:pt x="7353300" y="0"/>
                </a:lnTo>
              </a:path>
            </a:pathLst>
          </a:custGeom>
          <a:ln w="9144">
            <a:solidFill>
              <a:srgbClr val="858585"/>
            </a:solidFill>
          </a:ln>
        </p:spPr>
        <p:txBody>
          <a:bodyPr wrap="square" lIns="0" tIns="0" rIns="0" bIns="0" rtlCol="0"/>
          <a:lstStyle/>
          <a:p>
            <a:endParaRPr/>
          </a:p>
        </p:txBody>
      </p:sp>
      <p:sp>
        <p:nvSpPr>
          <p:cNvPr id="4" name="object 4"/>
          <p:cNvSpPr/>
          <p:nvPr/>
        </p:nvSpPr>
        <p:spPr>
          <a:xfrm>
            <a:off x="1469136" y="3294888"/>
            <a:ext cx="7353300" cy="0"/>
          </a:xfrm>
          <a:custGeom>
            <a:avLst/>
            <a:gdLst/>
            <a:ahLst/>
            <a:cxnLst/>
            <a:rect l="l" t="t" r="r" b="b"/>
            <a:pathLst>
              <a:path w="7353300">
                <a:moveTo>
                  <a:pt x="0" y="0"/>
                </a:moveTo>
                <a:lnTo>
                  <a:pt x="7353300" y="0"/>
                </a:lnTo>
              </a:path>
            </a:pathLst>
          </a:custGeom>
          <a:ln w="9144">
            <a:solidFill>
              <a:srgbClr val="858585"/>
            </a:solidFill>
          </a:ln>
        </p:spPr>
        <p:txBody>
          <a:bodyPr wrap="square" lIns="0" tIns="0" rIns="0" bIns="0" rtlCol="0"/>
          <a:lstStyle/>
          <a:p>
            <a:endParaRPr/>
          </a:p>
        </p:txBody>
      </p:sp>
      <p:sp>
        <p:nvSpPr>
          <p:cNvPr id="5" name="object 5"/>
          <p:cNvSpPr/>
          <p:nvPr/>
        </p:nvSpPr>
        <p:spPr>
          <a:xfrm>
            <a:off x="1469136" y="2560320"/>
            <a:ext cx="7353300" cy="0"/>
          </a:xfrm>
          <a:custGeom>
            <a:avLst/>
            <a:gdLst/>
            <a:ahLst/>
            <a:cxnLst/>
            <a:rect l="l" t="t" r="r" b="b"/>
            <a:pathLst>
              <a:path w="7353300">
                <a:moveTo>
                  <a:pt x="0" y="0"/>
                </a:moveTo>
                <a:lnTo>
                  <a:pt x="7353300" y="0"/>
                </a:lnTo>
              </a:path>
            </a:pathLst>
          </a:custGeom>
          <a:ln w="9144">
            <a:solidFill>
              <a:srgbClr val="858585"/>
            </a:solidFill>
          </a:ln>
        </p:spPr>
        <p:txBody>
          <a:bodyPr wrap="square" lIns="0" tIns="0" rIns="0" bIns="0" rtlCol="0"/>
          <a:lstStyle/>
          <a:p>
            <a:endParaRPr/>
          </a:p>
        </p:txBody>
      </p:sp>
      <p:sp>
        <p:nvSpPr>
          <p:cNvPr id="6" name="object 6"/>
          <p:cNvSpPr/>
          <p:nvPr/>
        </p:nvSpPr>
        <p:spPr>
          <a:xfrm>
            <a:off x="1469136" y="2560320"/>
            <a:ext cx="0" cy="2204085"/>
          </a:xfrm>
          <a:custGeom>
            <a:avLst/>
            <a:gdLst/>
            <a:ahLst/>
            <a:cxnLst/>
            <a:rect l="l" t="t" r="r" b="b"/>
            <a:pathLst>
              <a:path h="2204085">
                <a:moveTo>
                  <a:pt x="0" y="2203704"/>
                </a:moveTo>
                <a:lnTo>
                  <a:pt x="0" y="0"/>
                </a:lnTo>
              </a:path>
            </a:pathLst>
          </a:custGeom>
          <a:ln w="9144">
            <a:solidFill>
              <a:srgbClr val="858585"/>
            </a:solidFill>
          </a:ln>
        </p:spPr>
        <p:txBody>
          <a:bodyPr wrap="square" lIns="0" tIns="0" rIns="0" bIns="0" rtlCol="0"/>
          <a:lstStyle/>
          <a:p>
            <a:endParaRPr/>
          </a:p>
        </p:txBody>
      </p:sp>
      <p:sp>
        <p:nvSpPr>
          <p:cNvPr id="7" name="object 7"/>
          <p:cNvSpPr/>
          <p:nvPr/>
        </p:nvSpPr>
        <p:spPr>
          <a:xfrm>
            <a:off x="1408175" y="4764023"/>
            <a:ext cx="60960" cy="0"/>
          </a:xfrm>
          <a:custGeom>
            <a:avLst/>
            <a:gdLst/>
            <a:ahLst/>
            <a:cxnLst/>
            <a:rect l="l" t="t" r="r" b="b"/>
            <a:pathLst>
              <a:path w="60959">
                <a:moveTo>
                  <a:pt x="0" y="0"/>
                </a:moveTo>
                <a:lnTo>
                  <a:pt x="60960" y="0"/>
                </a:lnTo>
              </a:path>
            </a:pathLst>
          </a:custGeom>
          <a:ln w="9144">
            <a:solidFill>
              <a:srgbClr val="858585"/>
            </a:solidFill>
          </a:ln>
        </p:spPr>
        <p:txBody>
          <a:bodyPr wrap="square" lIns="0" tIns="0" rIns="0" bIns="0" rtlCol="0"/>
          <a:lstStyle/>
          <a:p>
            <a:endParaRPr/>
          </a:p>
        </p:txBody>
      </p:sp>
      <p:sp>
        <p:nvSpPr>
          <p:cNvPr id="8" name="object 8"/>
          <p:cNvSpPr/>
          <p:nvPr/>
        </p:nvSpPr>
        <p:spPr>
          <a:xfrm>
            <a:off x="1408175" y="4029455"/>
            <a:ext cx="60960" cy="0"/>
          </a:xfrm>
          <a:custGeom>
            <a:avLst/>
            <a:gdLst/>
            <a:ahLst/>
            <a:cxnLst/>
            <a:rect l="l" t="t" r="r" b="b"/>
            <a:pathLst>
              <a:path w="60959">
                <a:moveTo>
                  <a:pt x="0" y="0"/>
                </a:moveTo>
                <a:lnTo>
                  <a:pt x="60960" y="0"/>
                </a:lnTo>
              </a:path>
            </a:pathLst>
          </a:custGeom>
          <a:ln w="9144">
            <a:solidFill>
              <a:srgbClr val="858585"/>
            </a:solidFill>
          </a:ln>
        </p:spPr>
        <p:txBody>
          <a:bodyPr wrap="square" lIns="0" tIns="0" rIns="0" bIns="0" rtlCol="0"/>
          <a:lstStyle/>
          <a:p>
            <a:endParaRPr/>
          </a:p>
        </p:txBody>
      </p:sp>
      <p:sp>
        <p:nvSpPr>
          <p:cNvPr id="9" name="object 9"/>
          <p:cNvSpPr/>
          <p:nvPr/>
        </p:nvSpPr>
        <p:spPr>
          <a:xfrm>
            <a:off x="1408175" y="3294888"/>
            <a:ext cx="60960" cy="0"/>
          </a:xfrm>
          <a:custGeom>
            <a:avLst/>
            <a:gdLst/>
            <a:ahLst/>
            <a:cxnLst/>
            <a:rect l="l" t="t" r="r" b="b"/>
            <a:pathLst>
              <a:path w="60959">
                <a:moveTo>
                  <a:pt x="0" y="0"/>
                </a:moveTo>
                <a:lnTo>
                  <a:pt x="60960" y="0"/>
                </a:lnTo>
              </a:path>
            </a:pathLst>
          </a:custGeom>
          <a:ln w="9144">
            <a:solidFill>
              <a:srgbClr val="858585"/>
            </a:solidFill>
          </a:ln>
        </p:spPr>
        <p:txBody>
          <a:bodyPr wrap="square" lIns="0" tIns="0" rIns="0" bIns="0" rtlCol="0"/>
          <a:lstStyle/>
          <a:p>
            <a:endParaRPr/>
          </a:p>
        </p:txBody>
      </p:sp>
      <p:sp>
        <p:nvSpPr>
          <p:cNvPr id="10" name="object 10"/>
          <p:cNvSpPr/>
          <p:nvPr/>
        </p:nvSpPr>
        <p:spPr>
          <a:xfrm>
            <a:off x="1408175" y="2560320"/>
            <a:ext cx="60960" cy="0"/>
          </a:xfrm>
          <a:custGeom>
            <a:avLst/>
            <a:gdLst/>
            <a:ahLst/>
            <a:cxnLst/>
            <a:rect l="l" t="t" r="r" b="b"/>
            <a:pathLst>
              <a:path w="60959">
                <a:moveTo>
                  <a:pt x="0" y="0"/>
                </a:moveTo>
                <a:lnTo>
                  <a:pt x="60960" y="0"/>
                </a:lnTo>
              </a:path>
            </a:pathLst>
          </a:custGeom>
          <a:ln w="9144">
            <a:solidFill>
              <a:srgbClr val="858585"/>
            </a:solidFill>
          </a:ln>
        </p:spPr>
        <p:txBody>
          <a:bodyPr wrap="square" lIns="0" tIns="0" rIns="0" bIns="0" rtlCol="0"/>
          <a:lstStyle/>
          <a:p>
            <a:endParaRPr/>
          </a:p>
        </p:txBody>
      </p:sp>
      <p:sp>
        <p:nvSpPr>
          <p:cNvPr id="11" name="object 11"/>
          <p:cNvSpPr/>
          <p:nvPr/>
        </p:nvSpPr>
        <p:spPr>
          <a:xfrm>
            <a:off x="1469136" y="4764023"/>
            <a:ext cx="7353300" cy="0"/>
          </a:xfrm>
          <a:custGeom>
            <a:avLst/>
            <a:gdLst/>
            <a:ahLst/>
            <a:cxnLst/>
            <a:rect l="l" t="t" r="r" b="b"/>
            <a:pathLst>
              <a:path w="7353300">
                <a:moveTo>
                  <a:pt x="0" y="0"/>
                </a:moveTo>
                <a:lnTo>
                  <a:pt x="7353300" y="0"/>
                </a:lnTo>
              </a:path>
            </a:pathLst>
          </a:custGeom>
          <a:ln w="9144">
            <a:solidFill>
              <a:srgbClr val="858585"/>
            </a:solidFill>
          </a:ln>
        </p:spPr>
        <p:txBody>
          <a:bodyPr wrap="square" lIns="0" tIns="0" rIns="0" bIns="0" rtlCol="0"/>
          <a:lstStyle/>
          <a:p>
            <a:endParaRPr/>
          </a:p>
        </p:txBody>
      </p:sp>
      <p:sp>
        <p:nvSpPr>
          <p:cNvPr id="12" name="object 12"/>
          <p:cNvSpPr/>
          <p:nvPr/>
        </p:nvSpPr>
        <p:spPr>
          <a:xfrm>
            <a:off x="1469136" y="4764023"/>
            <a:ext cx="0" cy="59690"/>
          </a:xfrm>
          <a:custGeom>
            <a:avLst/>
            <a:gdLst/>
            <a:ahLst/>
            <a:cxnLst/>
            <a:rect l="l" t="t" r="r" b="b"/>
            <a:pathLst>
              <a:path h="59689">
                <a:moveTo>
                  <a:pt x="0" y="0"/>
                </a:moveTo>
                <a:lnTo>
                  <a:pt x="0" y="59436"/>
                </a:lnTo>
              </a:path>
            </a:pathLst>
          </a:custGeom>
          <a:ln w="9144">
            <a:solidFill>
              <a:srgbClr val="858585"/>
            </a:solidFill>
          </a:ln>
        </p:spPr>
        <p:txBody>
          <a:bodyPr wrap="square" lIns="0" tIns="0" rIns="0" bIns="0" rtlCol="0"/>
          <a:lstStyle/>
          <a:p>
            <a:endParaRPr/>
          </a:p>
        </p:txBody>
      </p:sp>
      <p:sp>
        <p:nvSpPr>
          <p:cNvPr id="13" name="object 13"/>
          <p:cNvSpPr/>
          <p:nvPr/>
        </p:nvSpPr>
        <p:spPr>
          <a:xfrm>
            <a:off x="2694432" y="4764023"/>
            <a:ext cx="0" cy="59690"/>
          </a:xfrm>
          <a:custGeom>
            <a:avLst/>
            <a:gdLst/>
            <a:ahLst/>
            <a:cxnLst/>
            <a:rect l="l" t="t" r="r" b="b"/>
            <a:pathLst>
              <a:path h="59689">
                <a:moveTo>
                  <a:pt x="0" y="0"/>
                </a:moveTo>
                <a:lnTo>
                  <a:pt x="0" y="59436"/>
                </a:lnTo>
              </a:path>
            </a:pathLst>
          </a:custGeom>
          <a:ln w="9144">
            <a:solidFill>
              <a:srgbClr val="858585"/>
            </a:solidFill>
          </a:ln>
        </p:spPr>
        <p:txBody>
          <a:bodyPr wrap="square" lIns="0" tIns="0" rIns="0" bIns="0" rtlCol="0"/>
          <a:lstStyle/>
          <a:p>
            <a:endParaRPr/>
          </a:p>
        </p:txBody>
      </p:sp>
      <p:sp>
        <p:nvSpPr>
          <p:cNvPr id="14" name="object 14"/>
          <p:cNvSpPr/>
          <p:nvPr/>
        </p:nvSpPr>
        <p:spPr>
          <a:xfrm>
            <a:off x="3919728" y="4764023"/>
            <a:ext cx="0" cy="59690"/>
          </a:xfrm>
          <a:custGeom>
            <a:avLst/>
            <a:gdLst/>
            <a:ahLst/>
            <a:cxnLst/>
            <a:rect l="l" t="t" r="r" b="b"/>
            <a:pathLst>
              <a:path h="59689">
                <a:moveTo>
                  <a:pt x="0" y="0"/>
                </a:moveTo>
                <a:lnTo>
                  <a:pt x="0" y="59436"/>
                </a:lnTo>
              </a:path>
            </a:pathLst>
          </a:custGeom>
          <a:ln w="9144">
            <a:solidFill>
              <a:srgbClr val="858585"/>
            </a:solidFill>
          </a:ln>
        </p:spPr>
        <p:txBody>
          <a:bodyPr wrap="square" lIns="0" tIns="0" rIns="0" bIns="0" rtlCol="0"/>
          <a:lstStyle/>
          <a:p>
            <a:endParaRPr/>
          </a:p>
        </p:txBody>
      </p:sp>
      <p:sp>
        <p:nvSpPr>
          <p:cNvPr id="15" name="object 15"/>
          <p:cNvSpPr/>
          <p:nvPr/>
        </p:nvSpPr>
        <p:spPr>
          <a:xfrm>
            <a:off x="5145023" y="4764023"/>
            <a:ext cx="0" cy="59690"/>
          </a:xfrm>
          <a:custGeom>
            <a:avLst/>
            <a:gdLst/>
            <a:ahLst/>
            <a:cxnLst/>
            <a:rect l="l" t="t" r="r" b="b"/>
            <a:pathLst>
              <a:path h="59689">
                <a:moveTo>
                  <a:pt x="0" y="0"/>
                </a:moveTo>
                <a:lnTo>
                  <a:pt x="0" y="59436"/>
                </a:lnTo>
              </a:path>
            </a:pathLst>
          </a:custGeom>
          <a:ln w="9144">
            <a:solidFill>
              <a:srgbClr val="858585"/>
            </a:solidFill>
          </a:ln>
        </p:spPr>
        <p:txBody>
          <a:bodyPr wrap="square" lIns="0" tIns="0" rIns="0" bIns="0" rtlCol="0"/>
          <a:lstStyle/>
          <a:p>
            <a:endParaRPr/>
          </a:p>
        </p:txBody>
      </p:sp>
      <p:sp>
        <p:nvSpPr>
          <p:cNvPr id="16" name="object 16"/>
          <p:cNvSpPr/>
          <p:nvPr/>
        </p:nvSpPr>
        <p:spPr>
          <a:xfrm>
            <a:off x="6371844" y="4764023"/>
            <a:ext cx="0" cy="59690"/>
          </a:xfrm>
          <a:custGeom>
            <a:avLst/>
            <a:gdLst/>
            <a:ahLst/>
            <a:cxnLst/>
            <a:rect l="l" t="t" r="r" b="b"/>
            <a:pathLst>
              <a:path h="59689">
                <a:moveTo>
                  <a:pt x="0" y="0"/>
                </a:moveTo>
                <a:lnTo>
                  <a:pt x="0" y="59436"/>
                </a:lnTo>
              </a:path>
            </a:pathLst>
          </a:custGeom>
          <a:ln w="9144">
            <a:solidFill>
              <a:srgbClr val="858585"/>
            </a:solidFill>
          </a:ln>
        </p:spPr>
        <p:txBody>
          <a:bodyPr wrap="square" lIns="0" tIns="0" rIns="0" bIns="0" rtlCol="0"/>
          <a:lstStyle/>
          <a:p>
            <a:endParaRPr/>
          </a:p>
        </p:txBody>
      </p:sp>
      <p:sp>
        <p:nvSpPr>
          <p:cNvPr id="17" name="object 17"/>
          <p:cNvSpPr/>
          <p:nvPr/>
        </p:nvSpPr>
        <p:spPr>
          <a:xfrm>
            <a:off x="7597140" y="4764023"/>
            <a:ext cx="0" cy="59690"/>
          </a:xfrm>
          <a:custGeom>
            <a:avLst/>
            <a:gdLst/>
            <a:ahLst/>
            <a:cxnLst/>
            <a:rect l="l" t="t" r="r" b="b"/>
            <a:pathLst>
              <a:path h="59689">
                <a:moveTo>
                  <a:pt x="0" y="0"/>
                </a:moveTo>
                <a:lnTo>
                  <a:pt x="0" y="59436"/>
                </a:lnTo>
              </a:path>
            </a:pathLst>
          </a:custGeom>
          <a:ln w="9144">
            <a:solidFill>
              <a:srgbClr val="858585"/>
            </a:solidFill>
          </a:ln>
        </p:spPr>
        <p:txBody>
          <a:bodyPr wrap="square" lIns="0" tIns="0" rIns="0" bIns="0" rtlCol="0"/>
          <a:lstStyle/>
          <a:p>
            <a:endParaRPr/>
          </a:p>
        </p:txBody>
      </p:sp>
      <p:sp>
        <p:nvSpPr>
          <p:cNvPr id="18" name="object 18"/>
          <p:cNvSpPr/>
          <p:nvPr/>
        </p:nvSpPr>
        <p:spPr>
          <a:xfrm>
            <a:off x="8822435" y="4764023"/>
            <a:ext cx="0" cy="59690"/>
          </a:xfrm>
          <a:custGeom>
            <a:avLst/>
            <a:gdLst/>
            <a:ahLst/>
            <a:cxnLst/>
            <a:rect l="l" t="t" r="r" b="b"/>
            <a:pathLst>
              <a:path h="59689">
                <a:moveTo>
                  <a:pt x="0" y="0"/>
                </a:moveTo>
                <a:lnTo>
                  <a:pt x="0" y="59436"/>
                </a:lnTo>
              </a:path>
            </a:pathLst>
          </a:custGeom>
          <a:ln w="9144">
            <a:solidFill>
              <a:srgbClr val="858585"/>
            </a:solidFill>
          </a:ln>
        </p:spPr>
        <p:txBody>
          <a:bodyPr wrap="square" lIns="0" tIns="0" rIns="0" bIns="0" rtlCol="0"/>
          <a:lstStyle/>
          <a:p>
            <a:endParaRPr/>
          </a:p>
        </p:txBody>
      </p:sp>
      <p:sp>
        <p:nvSpPr>
          <p:cNvPr id="19" name="object 19"/>
          <p:cNvSpPr/>
          <p:nvPr/>
        </p:nvSpPr>
        <p:spPr>
          <a:xfrm>
            <a:off x="2081783" y="3732276"/>
            <a:ext cx="6128385" cy="297180"/>
          </a:xfrm>
          <a:custGeom>
            <a:avLst/>
            <a:gdLst/>
            <a:ahLst/>
            <a:cxnLst/>
            <a:rect l="l" t="t" r="r" b="b"/>
            <a:pathLst>
              <a:path w="6128384" h="297179">
                <a:moveTo>
                  <a:pt x="0" y="0"/>
                </a:moveTo>
                <a:lnTo>
                  <a:pt x="1225295" y="155448"/>
                </a:lnTo>
                <a:lnTo>
                  <a:pt x="2450592" y="231648"/>
                </a:lnTo>
                <a:lnTo>
                  <a:pt x="3675888" y="252984"/>
                </a:lnTo>
                <a:lnTo>
                  <a:pt x="4902708" y="295656"/>
                </a:lnTo>
                <a:lnTo>
                  <a:pt x="6128004" y="297180"/>
                </a:lnTo>
              </a:path>
            </a:pathLst>
          </a:custGeom>
          <a:ln w="27432">
            <a:solidFill>
              <a:srgbClr val="416EA6"/>
            </a:solidFill>
          </a:ln>
        </p:spPr>
        <p:txBody>
          <a:bodyPr wrap="square" lIns="0" tIns="0" rIns="0" bIns="0" rtlCol="0"/>
          <a:lstStyle/>
          <a:p>
            <a:endParaRPr/>
          </a:p>
        </p:txBody>
      </p:sp>
      <p:sp>
        <p:nvSpPr>
          <p:cNvPr id="20" name="object 20"/>
          <p:cNvSpPr/>
          <p:nvPr/>
        </p:nvSpPr>
        <p:spPr>
          <a:xfrm>
            <a:off x="2031428" y="3683063"/>
            <a:ext cx="97916" cy="97917"/>
          </a:xfrm>
          <a:prstGeom prst="rect">
            <a:avLst/>
          </a:prstGeom>
          <a:blipFill>
            <a:blip r:embed="rId2" cstate="print"/>
            <a:stretch>
              <a:fillRect/>
            </a:stretch>
          </a:blipFill>
        </p:spPr>
        <p:txBody>
          <a:bodyPr wrap="square" lIns="0" tIns="0" rIns="0" bIns="0" rtlCol="0"/>
          <a:lstStyle/>
          <a:p>
            <a:endParaRPr/>
          </a:p>
        </p:txBody>
      </p:sp>
      <p:sp>
        <p:nvSpPr>
          <p:cNvPr id="21" name="object 21"/>
          <p:cNvSpPr/>
          <p:nvPr/>
        </p:nvSpPr>
        <p:spPr>
          <a:xfrm>
            <a:off x="3256724" y="3838511"/>
            <a:ext cx="97916" cy="97917"/>
          </a:xfrm>
          <a:prstGeom prst="rect">
            <a:avLst/>
          </a:prstGeom>
          <a:blipFill>
            <a:blip r:embed="rId2" cstate="print"/>
            <a:stretch>
              <a:fillRect/>
            </a:stretch>
          </a:blipFill>
        </p:spPr>
        <p:txBody>
          <a:bodyPr wrap="square" lIns="0" tIns="0" rIns="0" bIns="0" rtlCol="0"/>
          <a:lstStyle/>
          <a:p>
            <a:endParaRPr/>
          </a:p>
        </p:txBody>
      </p:sp>
      <p:sp>
        <p:nvSpPr>
          <p:cNvPr id="22" name="object 22"/>
          <p:cNvSpPr/>
          <p:nvPr/>
        </p:nvSpPr>
        <p:spPr>
          <a:xfrm>
            <a:off x="4483544" y="3914711"/>
            <a:ext cx="97916" cy="97917"/>
          </a:xfrm>
          <a:prstGeom prst="rect">
            <a:avLst/>
          </a:prstGeom>
          <a:blipFill>
            <a:blip r:embed="rId3" cstate="print"/>
            <a:stretch>
              <a:fillRect/>
            </a:stretch>
          </a:blipFill>
        </p:spPr>
        <p:txBody>
          <a:bodyPr wrap="square" lIns="0" tIns="0" rIns="0" bIns="0" rtlCol="0"/>
          <a:lstStyle/>
          <a:p>
            <a:endParaRPr/>
          </a:p>
        </p:txBody>
      </p:sp>
      <p:sp>
        <p:nvSpPr>
          <p:cNvPr id="23" name="object 23"/>
          <p:cNvSpPr/>
          <p:nvPr/>
        </p:nvSpPr>
        <p:spPr>
          <a:xfrm>
            <a:off x="5708840" y="3934523"/>
            <a:ext cx="97917" cy="97916"/>
          </a:xfrm>
          <a:prstGeom prst="rect">
            <a:avLst/>
          </a:prstGeom>
          <a:blipFill>
            <a:blip r:embed="rId2" cstate="print"/>
            <a:stretch>
              <a:fillRect/>
            </a:stretch>
          </a:blipFill>
        </p:spPr>
        <p:txBody>
          <a:bodyPr wrap="square" lIns="0" tIns="0" rIns="0" bIns="0" rtlCol="0"/>
          <a:lstStyle/>
          <a:p>
            <a:endParaRPr/>
          </a:p>
        </p:txBody>
      </p:sp>
      <p:sp>
        <p:nvSpPr>
          <p:cNvPr id="24" name="object 24"/>
          <p:cNvSpPr/>
          <p:nvPr/>
        </p:nvSpPr>
        <p:spPr>
          <a:xfrm>
            <a:off x="6934136" y="3978719"/>
            <a:ext cx="97917" cy="97917"/>
          </a:xfrm>
          <a:prstGeom prst="rect">
            <a:avLst/>
          </a:prstGeom>
          <a:blipFill>
            <a:blip r:embed="rId3" cstate="print"/>
            <a:stretch>
              <a:fillRect/>
            </a:stretch>
          </a:blipFill>
        </p:spPr>
        <p:txBody>
          <a:bodyPr wrap="square" lIns="0" tIns="0" rIns="0" bIns="0" rtlCol="0"/>
          <a:lstStyle/>
          <a:p>
            <a:endParaRPr/>
          </a:p>
        </p:txBody>
      </p:sp>
      <p:sp>
        <p:nvSpPr>
          <p:cNvPr id="25" name="object 25"/>
          <p:cNvSpPr/>
          <p:nvPr/>
        </p:nvSpPr>
        <p:spPr>
          <a:xfrm>
            <a:off x="8159432" y="3978719"/>
            <a:ext cx="97916" cy="97917"/>
          </a:xfrm>
          <a:prstGeom prst="rect">
            <a:avLst/>
          </a:prstGeom>
          <a:blipFill>
            <a:blip r:embed="rId3" cstate="print"/>
            <a:stretch>
              <a:fillRect/>
            </a:stretch>
          </a:blipFill>
        </p:spPr>
        <p:txBody>
          <a:bodyPr wrap="square" lIns="0" tIns="0" rIns="0" bIns="0" rtlCol="0"/>
          <a:lstStyle/>
          <a:p>
            <a:endParaRPr/>
          </a:p>
        </p:txBody>
      </p:sp>
      <p:sp>
        <p:nvSpPr>
          <p:cNvPr id="26" name="object 26"/>
          <p:cNvSpPr/>
          <p:nvPr/>
        </p:nvSpPr>
        <p:spPr>
          <a:xfrm>
            <a:off x="2081783" y="3707891"/>
            <a:ext cx="6128385" cy="160020"/>
          </a:xfrm>
          <a:custGeom>
            <a:avLst/>
            <a:gdLst/>
            <a:ahLst/>
            <a:cxnLst/>
            <a:rect l="l" t="t" r="r" b="b"/>
            <a:pathLst>
              <a:path w="6128384" h="160020">
                <a:moveTo>
                  <a:pt x="0" y="0"/>
                </a:moveTo>
                <a:lnTo>
                  <a:pt x="1225295" y="112775"/>
                </a:lnTo>
                <a:lnTo>
                  <a:pt x="2450592" y="160019"/>
                </a:lnTo>
                <a:lnTo>
                  <a:pt x="3675888" y="135635"/>
                </a:lnTo>
                <a:lnTo>
                  <a:pt x="4902708" y="153923"/>
                </a:lnTo>
                <a:lnTo>
                  <a:pt x="6128004" y="147827"/>
                </a:lnTo>
              </a:path>
            </a:pathLst>
          </a:custGeom>
          <a:ln w="27431">
            <a:solidFill>
              <a:srgbClr val="A8423E"/>
            </a:solidFill>
          </a:ln>
        </p:spPr>
        <p:txBody>
          <a:bodyPr wrap="square" lIns="0" tIns="0" rIns="0" bIns="0" rtlCol="0"/>
          <a:lstStyle/>
          <a:p>
            <a:endParaRPr/>
          </a:p>
        </p:txBody>
      </p:sp>
      <p:sp>
        <p:nvSpPr>
          <p:cNvPr id="27" name="object 27"/>
          <p:cNvSpPr/>
          <p:nvPr/>
        </p:nvSpPr>
        <p:spPr>
          <a:xfrm>
            <a:off x="2036445" y="3662171"/>
            <a:ext cx="88900" cy="88900"/>
          </a:xfrm>
          <a:custGeom>
            <a:avLst/>
            <a:gdLst/>
            <a:ahLst/>
            <a:cxnLst/>
            <a:rect l="l" t="t" r="r" b="b"/>
            <a:pathLst>
              <a:path w="88900" h="88900">
                <a:moveTo>
                  <a:pt x="0" y="88391"/>
                </a:moveTo>
                <a:lnTo>
                  <a:pt x="88392" y="88391"/>
                </a:lnTo>
                <a:lnTo>
                  <a:pt x="88392" y="0"/>
                </a:lnTo>
                <a:lnTo>
                  <a:pt x="0" y="0"/>
                </a:lnTo>
                <a:lnTo>
                  <a:pt x="0" y="88391"/>
                </a:lnTo>
                <a:close/>
              </a:path>
            </a:pathLst>
          </a:custGeom>
          <a:solidFill>
            <a:srgbClr val="AA4643"/>
          </a:solidFill>
        </p:spPr>
        <p:txBody>
          <a:bodyPr wrap="square" lIns="0" tIns="0" rIns="0" bIns="0" rtlCol="0"/>
          <a:lstStyle/>
          <a:p>
            <a:endParaRPr/>
          </a:p>
        </p:txBody>
      </p:sp>
      <p:sp>
        <p:nvSpPr>
          <p:cNvPr id="28" name="object 28"/>
          <p:cNvSpPr/>
          <p:nvPr/>
        </p:nvSpPr>
        <p:spPr>
          <a:xfrm>
            <a:off x="2036445" y="3662171"/>
            <a:ext cx="88900" cy="88900"/>
          </a:xfrm>
          <a:custGeom>
            <a:avLst/>
            <a:gdLst/>
            <a:ahLst/>
            <a:cxnLst/>
            <a:rect l="l" t="t" r="r" b="b"/>
            <a:pathLst>
              <a:path w="88900" h="88900">
                <a:moveTo>
                  <a:pt x="0" y="88391"/>
                </a:moveTo>
                <a:lnTo>
                  <a:pt x="88392" y="88391"/>
                </a:lnTo>
                <a:lnTo>
                  <a:pt x="88392" y="0"/>
                </a:lnTo>
                <a:lnTo>
                  <a:pt x="0" y="0"/>
                </a:lnTo>
                <a:lnTo>
                  <a:pt x="0" y="88391"/>
                </a:lnTo>
                <a:close/>
              </a:path>
            </a:pathLst>
          </a:custGeom>
          <a:ln w="9525">
            <a:solidFill>
              <a:srgbClr val="A8423E"/>
            </a:solidFill>
          </a:ln>
        </p:spPr>
        <p:txBody>
          <a:bodyPr wrap="square" lIns="0" tIns="0" rIns="0" bIns="0" rtlCol="0"/>
          <a:lstStyle/>
          <a:p>
            <a:endParaRPr/>
          </a:p>
        </p:txBody>
      </p:sp>
      <p:sp>
        <p:nvSpPr>
          <p:cNvPr id="29" name="object 29"/>
          <p:cNvSpPr/>
          <p:nvPr/>
        </p:nvSpPr>
        <p:spPr>
          <a:xfrm>
            <a:off x="3261740" y="3776471"/>
            <a:ext cx="88900" cy="88900"/>
          </a:xfrm>
          <a:custGeom>
            <a:avLst/>
            <a:gdLst/>
            <a:ahLst/>
            <a:cxnLst/>
            <a:rect l="l" t="t" r="r" b="b"/>
            <a:pathLst>
              <a:path w="88900" h="88900">
                <a:moveTo>
                  <a:pt x="0" y="88391"/>
                </a:moveTo>
                <a:lnTo>
                  <a:pt x="88391" y="88391"/>
                </a:lnTo>
                <a:lnTo>
                  <a:pt x="88391" y="0"/>
                </a:lnTo>
                <a:lnTo>
                  <a:pt x="0" y="0"/>
                </a:lnTo>
                <a:lnTo>
                  <a:pt x="0" y="88391"/>
                </a:lnTo>
                <a:close/>
              </a:path>
            </a:pathLst>
          </a:custGeom>
          <a:solidFill>
            <a:srgbClr val="AA4643"/>
          </a:solidFill>
        </p:spPr>
        <p:txBody>
          <a:bodyPr wrap="square" lIns="0" tIns="0" rIns="0" bIns="0" rtlCol="0"/>
          <a:lstStyle/>
          <a:p>
            <a:endParaRPr/>
          </a:p>
        </p:txBody>
      </p:sp>
      <p:sp>
        <p:nvSpPr>
          <p:cNvPr id="30" name="object 30"/>
          <p:cNvSpPr/>
          <p:nvPr/>
        </p:nvSpPr>
        <p:spPr>
          <a:xfrm>
            <a:off x="3261740" y="3776471"/>
            <a:ext cx="88900" cy="88900"/>
          </a:xfrm>
          <a:custGeom>
            <a:avLst/>
            <a:gdLst/>
            <a:ahLst/>
            <a:cxnLst/>
            <a:rect l="l" t="t" r="r" b="b"/>
            <a:pathLst>
              <a:path w="88900" h="88900">
                <a:moveTo>
                  <a:pt x="0" y="88391"/>
                </a:moveTo>
                <a:lnTo>
                  <a:pt x="88391" y="88391"/>
                </a:lnTo>
                <a:lnTo>
                  <a:pt x="88391" y="0"/>
                </a:lnTo>
                <a:lnTo>
                  <a:pt x="0" y="0"/>
                </a:lnTo>
                <a:lnTo>
                  <a:pt x="0" y="88391"/>
                </a:lnTo>
                <a:close/>
              </a:path>
            </a:pathLst>
          </a:custGeom>
          <a:ln w="9525">
            <a:solidFill>
              <a:srgbClr val="A8423E"/>
            </a:solidFill>
          </a:ln>
        </p:spPr>
        <p:txBody>
          <a:bodyPr wrap="square" lIns="0" tIns="0" rIns="0" bIns="0" rtlCol="0"/>
          <a:lstStyle/>
          <a:p>
            <a:endParaRPr/>
          </a:p>
        </p:txBody>
      </p:sp>
      <p:sp>
        <p:nvSpPr>
          <p:cNvPr id="31" name="object 31"/>
          <p:cNvSpPr/>
          <p:nvPr/>
        </p:nvSpPr>
        <p:spPr>
          <a:xfrm>
            <a:off x="4488560" y="3822191"/>
            <a:ext cx="88900" cy="88900"/>
          </a:xfrm>
          <a:custGeom>
            <a:avLst/>
            <a:gdLst/>
            <a:ahLst/>
            <a:cxnLst/>
            <a:rect l="l" t="t" r="r" b="b"/>
            <a:pathLst>
              <a:path w="88900" h="88900">
                <a:moveTo>
                  <a:pt x="0" y="88392"/>
                </a:moveTo>
                <a:lnTo>
                  <a:pt x="88391" y="88392"/>
                </a:lnTo>
                <a:lnTo>
                  <a:pt x="88391" y="0"/>
                </a:lnTo>
                <a:lnTo>
                  <a:pt x="0" y="0"/>
                </a:lnTo>
                <a:lnTo>
                  <a:pt x="0" y="88392"/>
                </a:lnTo>
                <a:close/>
              </a:path>
            </a:pathLst>
          </a:custGeom>
          <a:solidFill>
            <a:srgbClr val="AA4643"/>
          </a:solidFill>
        </p:spPr>
        <p:txBody>
          <a:bodyPr wrap="square" lIns="0" tIns="0" rIns="0" bIns="0" rtlCol="0"/>
          <a:lstStyle/>
          <a:p>
            <a:endParaRPr/>
          </a:p>
        </p:txBody>
      </p:sp>
      <p:sp>
        <p:nvSpPr>
          <p:cNvPr id="32" name="object 32"/>
          <p:cNvSpPr/>
          <p:nvPr/>
        </p:nvSpPr>
        <p:spPr>
          <a:xfrm>
            <a:off x="4488560" y="3822191"/>
            <a:ext cx="88900" cy="88900"/>
          </a:xfrm>
          <a:custGeom>
            <a:avLst/>
            <a:gdLst/>
            <a:ahLst/>
            <a:cxnLst/>
            <a:rect l="l" t="t" r="r" b="b"/>
            <a:pathLst>
              <a:path w="88900" h="88900">
                <a:moveTo>
                  <a:pt x="0" y="88392"/>
                </a:moveTo>
                <a:lnTo>
                  <a:pt x="88391" y="88392"/>
                </a:lnTo>
                <a:lnTo>
                  <a:pt x="88391" y="0"/>
                </a:lnTo>
                <a:lnTo>
                  <a:pt x="0" y="0"/>
                </a:lnTo>
                <a:lnTo>
                  <a:pt x="0" y="88392"/>
                </a:lnTo>
                <a:close/>
              </a:path>
            </a:pathLst>
          </a:custGeom>
          <a:ln w="9525">
            <a:solidFill>
              <a:srgbClr val="A8423E"/>
            </a:solidFill>
          </a:ln>
        </p:spPr>
        <p:txBody>
          <a:bodyPr wrap="square" lIns="0" tIns="0" rIns="0" bIns="0" rtlCol="0"/>
          <a:lstStyle/>
          <a:p>
            <a:endParaRPr/>
          </a:p>
        </p:txBody>
      </p:sp>
      <p:sp>
        <p:nvSpPr>
          <p:cNvPr id="33" name="object 33"/>
          <p:cNvSpPr/>
          <p:nvPr/>
        </p:nvSpPr>
        <p:spPr>
          <a:xfrm>
            <a:off x="5713857" y="3797808"/>
            <a:ext cx="88900" cy="88900"/>
          </a:xfrm>
          <a:custGeom>
            <a:avLst/>
            <a:gdLst/>
            <a:ahLst/>
            <a:cxnLst/>
            <a:rect l="l" t="t" r="r" b="b"/>
            <a:pathLst>
              <a:path w="88900" h="88900">
                <a:moveTo>
                  <a:pt x="0" y="88392"/>
                </a:moveTo>
                <a:lnTo>
                  <a:pt x="88391" y="88392"/>
                </a:lnTo>
                <a:lnTo>
                  <a:pt x="88391" y="0"/>
                </a:lnTo>
                <a:lnTo>
                  <a:pt x="0" y="0"/>
                </a:lnTo>
                <a:lnTo>
                  <a:pt x="0" y="88392"/>
                </a:lnTo>
                <a:close/>
              </a:path>
            </a:pathLst>
          </a:custGeom>
          <a:solidFill>
            <a:srgbClr val="AA4643"/>
          </a:solidFill>
        </p:spPr>
        <p:txBody>
          <a:bodyPr wrap="square" lIns="0" tIns="0" rIns="0" bIns="0" rtlCol="0"/>
          <a:lstStyle/>
          <a:p>
            <a:endParaRPr/>
          </a:p>
        </p:txBody>
      </p:sp>
      <p:sp>
        <p:nvSpPr>
          <p:cNvPr id="34" name="object 34"/>
          <p:cNvSpPr/>
          <p:nvPr/>
        </p:nvSpPr>
        <p:spPr>
          <a:xfrm>
            <a:off x="5713857" y="3797808"/>
            <a:ext cx="88900" cy="88900"/>
          </a:xfrm>
          <a:custGeom>
            <a:avLst/>
            <a:gdLst/>
            <a:ahLst/>
            <a:cxnLst/>
            <a:rect l="l" t="t" r="r" b="b"/>
            <a:pathLst>
              <a:path w="88900" h="88900">
                <a:moveTo>
                  <a:pt x="0" y="88392"/>
                </a:moveTo>
                <a:lnTo>
                  <a:pt x="88391" y="88392"/>
                </a:lnTo>
                <a:lnTo>
                  <a:pt x="88391" y="0"/>
                </a:lnTo>
                <a:lnTo>
                  <a:pt x="0" y="0"/>
                </a:lnTo>
                <a:lnTo>
                  <a:pt x="0" y="88392"/>
                </a:lnTo>
                <a:close/>
              </a:path>
            </a:pathLst>
          </a:custGeom>
          <a:ln w="9525">
            <a:solidFill>
              <a:srgbClr val="A8423E"/>
            </a:solidFill>
          </a:ln>
        </p:spPr>
        <p:txBody>
          <a:bodyPr wrap="square" lIns="0" tIns="0" rIns="0" bIns="0" rtlCol="0"/>
          <a:lstStyle/>
          <a:p>
            <a:endParaRPr/>
          </a:p>
        </p:txBody>
      </p:sp>
      <p:sp>
        <p:nvSpPr>
          <p:cNvPr id="35" name="object 35"/>
          <p:cNvSpPr/>
          <p:nvPr/>
        </p:nvSpPr>
        <p:spPr>
          <a:xfrm>
            <a:off x="6939153" y="3817620"/>
            <a:ext cx="88900" cy="88900"/>
          </a:xfrm>
          <a:custGeom>
            <a:avLst/>
            <a:gdLst/>
            <a:ahLst/>
            <a:cxnLst/>
            <a:rect l="l" t="t" r="r" b="b"/>
            <a:pathLst>
              <a:path w="88900" h="88900">
                <a:moveTo>
                  <a:pt x="0" y="88391"/>
                </a:moveTo>
                <a:lnTo>
                  <a:pt x="88392" y="88391"/>
                </a:lnTo>
                <a:lnTo>
                  <a:pt x="88392" y="0"/>
                </a:lnTo>
                <a:lnTo>
                  <a:pt x="0" y="0"/>
                </a:lnTo>
                <a:lnTo>
                  <a:pt x="0" y="88391"/>
                </a:lnTo>
                <a:close/>
              </a:path>
            </a:pathLst>
          </a:custGeom>
          <a:solidFill>
            <a:srgbClr val="AA4643"/>
          </a:solidFill>
        </p:spPr>
        <p:txBody>
          <a:bodyPr wrap="square" lIns="0" tIns="0" rIns="0" bIns="0" rtlCol="0"/>
          <a:lstStyle/>
          <a:p>
            <a:endParaRPr/>
          </a:p>
        </p:txBody>
      </p:sp>
      <p:sp>
        <p:nvSpPr>
          <p:cNvPr id="36" name="object 36"/>
          <p:cNvSpPr/>
          <p:nvPr/>
        </p:nvSpPr>
        <p:spPr>
          <a:xfrm>
            <a:off x="6939153" y="3817620"/>
            <a:ext cx="88900" cy="88900"/>
          </a:xfrm>
          <a:custGeom>
            <a:avLst/>
            <a:gdLst/>
            <a:ahLst/>
            <a:cxnLst/>
            <a:rect l="l" t="t" r="r" b="b"/>
            <a:pathLst>
              <a:path w="88900" h="88900">
                <a:moveTo>
                  <a:pt x="0" y="88391"/>
                </a:moveTo>
                <a:lnTo>
                  <a:pt x="88392" y="88391"/>
                </a:lnTo>
                <a:lnTo>
                  <a:pt x="88392" y="0"/>
                </a:lnTo>
                <a:lnTo>
                  <a:pt x="0" y="0"/>
                </a:lnTo>
                <a:lnTo>
                  <a:pt x="0" y="88391"/>
                </a:lnTo>
                <a:close/>
              </a:path>
            </a:pathLst>
          </a:custGeom>
          <a:ln w="9525">
            <a:solidFill>
              <a:srgbClr val="A8423E"/>
            </a:solidFill>
          </a:ln>
        </p:spPr>
        <p:txBody>
          <a:bodyPr wrap="square" lIns="0" tIns="0" rIns="0" bIns="0" rtlCol="0"/>
          <a:lstStyle/>
          <a:p>
            <a:endParaRPr/>
          </a:p>
        </p:txBody>
      </p:sp>
      <p:sp>
        <p:nvSpPr>
          <p:cNvPr id="37" name="object 37"/>
          <p:cNvSpPr/>
          <p:nvPr/>
        </p:nvSpPr>
        <p:spPr>
          <a:xfrm>
            <a:off x="8164448" y="3810000"/>
            <a:ext cx="88900" cy="88900"/>
          </a:xfrm>
          <a:custGeom>
            <a:avLst/>
            <a:gdLst/>
            <a:ahLst/>
            <a:cxnLst/>
            <a:rect l="l" t="t" r="r" b="b"/>
            <a:pathLst>
              <a:path w="88900" h="88900">
                <a:moveTo>
                  <a:pt x="0" y="88392"/>
                </a:moveTo>
                <a:lnTo>
                  <a:pt x="88392" y="88392"/>
                </a:lnTo>
                <a:lnTo>
                  <a:pt x="88392" y="0"/>
                </a:lnTo>
                <a:lnTo>
                  <a:pt x="0" y="0"/>
                </a:lnTo>
                <a:lnTo>
                  <a:pt x="0" y="88392"/>
                </a:lnTo>
                <a:close/>
              </a:path>
            </a:pathLst>
          </a:custGeom>
          <a:solidFill>
            <a:srgbClr val="AA4643"/>
          </a:solidFill>
        </p:spPr>
        <p:txBody>
          <a:bodyPr wrap="square" lIns="0" tIns="0" rIns="0" bIns="0" rtlCol="0"/>
          <a:lstStyle/>
          <a:p>
            <a:endParaRPr/>
          </a:p>
        </p:txBody>
      </p:sp>
      <p:sp>
        <p:nvSpPr>
          <p:cNvPr id="38" name="object 38"/>
          <p:cNvSpPr/>
          <p:nvPr/>
        </p:nvSpPr>
        <p:spPr>
          <a:xfrm>
            <a:off x="8164448" y="3810000"/>
            <a:ext cx="88900" cy="88900"/>
          </a:xfrm>
          <a:custGeom>
            <a:avLst/>
            <a:gdLst/>
            <a:ahLst/>
            <a:cxnLst/>
            <a:rect l="l" t="t" r="r" b="b"/>
            <a:pathLst>
              <a:path w="88900" h="88900">
                <a:moveTo>
                  <a:pt x="0" y="88392"/>
                </a:moveTo>
                <a:lnTo>
                  <a:pt x="88392" y="88392"/>
                </a:lnTo>
                <a:lnTo>
                  <a:pt x="88392" y="0"/>
                </a:lnTo>
                <a:lnTo>
                  <a:pt x="0" y="0"/>
                </a:lnTo>
                <a:lnTo>
                  <a:pt x="0" y="88392"/>
                </a:lnTo>
                <a:close/>
              </a:path>
            </a:pathLst>
          </a:custGeom>
          <a:ln w="9525">
            <a:solidFill>
              <a:srgbClr val="A8423E"/>
            </a:solidFill>
          </a:ln>
        </p:spPr>
        <p:txBody>
          <a:bodyPr wrap="square" lIns="0" tIns="0" rIns="0" bIns="0" rtlCol="0"/>
          <a:lstStyle/>
          <a:p>
            <a:endParaRPr/>
          </a:p>
        </p:txBody>
      </p:sp>
      <p:sp>
        <p:nvSpPr>
          <p:cNvPr id="39" name="object 39"/>
          <p:cNvSpPr/>
          <p:nvPr/>
        </p:nvSpPr>
        <p:spPr>
          <a:xfrm>
            <a:off x="2081783" y="3570732"/>
            <a:ext cx="6128385" cy="114300"/>
          </a:xfrm>
          <a:custGeom>
            <a:avLst/>
            <a:gdLst/>
            <a:ahLst/>
            <a:cxnLst/>
            <a:rect l="l" t="t" r="r" b="b"/>
            <a:pathLst>
              <a:path w="6128384" h="114300">
                <a:moveTo>
                  <a:pt x="0" y="0"/>
                </a:moveTo>
                <a:lnTo>
                  <a:pt x="1225295" y="73151"/>
                </a:lnTo>
                <a:lnTo>
                  <a:pt x="2450592" y="114299"/>
                </a:lnTo>
                <a:lnTo>
                  <a:pt x="3675888" y="91439"/>
                </a:lnTo>
                <a:lnTo>
                  <a:pt x="4902708" y="109727"/>
                </a:lnTo>
                <a:lnTo>
                  <a:pt x="6128004" y="111251"/>
                </a:lnTo>
              </a:path>
            </a:pathLst>
          </a:custGeom>
          <a:ln w="27432">
            <a:solidFill>
              <a:srgbClr val="85A349"/>
            </a:solidFill>
          </a:ln>
        </p:spPr>
        <p:txBody>
          <a:bodyPr wrap="square" lIns="0" tIns="0" rIns="0" bIns="0" rtlCol="0"/>
          <a:lstStyle/>
          <a:p>
            <a:endParaRPr/>
          </a:p>
        </p:txBody>
      </p:sp>
      <p:sp>
        <p:nvSpPr>
          <p:cNvPr id="40" name="object 40"/>
          <p:cNvSpPr/>
          <p:nvPr/>
        </p:nvSpPr>
        <p:spPr>
          <a:xfrm>
            <a:off x="2031428" y="3519995"/>
            <a:ext cx="97916" cy="97916"/>
          </a:xfrm>
          <a:prstGeom prst="rect">
            <a:avLst/>
          </a:prstGeom>
          <a:blipFill>
            <a:blip r:embed="rId4" cstate="print"/>
            <a:stretch>
              <a:fillRect/>
            </a:stretch>
          </a:blipFill>
        </p:spPr>
        <p:txBody>
          <a:bodyPr wrap="square" lIns="0" tIns="0" rIns="0" bIns="0" rtlCol="0"/>
          <a:lstStyle/>
          <a:p>
            <a:endParaRPr/>
          </a:p>
        </p:txBody>
      </p:sp>
      <p:sp>
        <p:nvSpPr>
          <p:cNvPr id="41" name="object 41"/>
          <p:cNvSpPr/>
          <p:nvPr/>
        </p:nvSpPr>
        <p:spPr>
          <a:xfrm>
            <a:off x="3256724" y="3594671"/>
            <a:ext cx="97916" cy="97916"/>
          </a:xfrm>
          <a:prstGeom prst="rect">
            <a:avLst/>
          </a:prstGeom>
          <a:blipFill>
            <a:blip r:embed="rId5" cstate="print"/>
            <a:stretch>
              <a:fillRect/>
            </a:stretch>
          </a:blipFill>
        </p:spPr>
        <p:txBody>
          <a:bodyPr wrap="square" lIns="0" tIns="0" rIns="0" bIns="0" rtlCol="0"/>
          <a:lstStyle/>
          <a:p>
            <a:endParaRPr/>
          </a:p>
        </p:txBody>
      </p:sp>
      <p:sp>
        <p:nvSpPr>
          <p:cNvPr id="42" name="object 42"/>
          <p:cNvSpPr/>
          <p:nvPr/>
        </p:nvSpPr>
        <p:spPr>
          <a:xfrm>
            <a:off x="4483544" y="3635819"/>
            <a:ext cx="97916" cy="97917"/>
          </a:xfrm>
          <a:prstGeom prst="rect">
            <a:avLst/>
          </a:prstGeom>
          <a:blipFill>
            <a:blip r:embed="rId6" cstate="print"/>
            <a:stretch>
              <a:fillRect/>
            </a:stretch>
          </a:blipFill>
        </p:spPr>
        <p:txBody>
          <a:bodyPr wrap="square" lIns="0" tIns="0" rIns="0" bIns="0" rtlCol="0"/>
          <a:lstStyle/>
          <a:p>
            <a:endParaRPr/>
          </a:p>
        </p:txBody>
      </p:sp>
      <p:sp>
        <p:nvSpPr>
          <p:cNvPr id="43" name="object 43"/>
          <p:cNvSpPr/>
          <p:nvPr/>
        </p:nvSpPr>
        <p:spPr>
          <a:xfrm>
            <a:off x="5708840" y="3611435"/>
            <a:ext cx="97917" cy="97916"/>
          </a:xfrm>
          <a:prstGeom prst="rect">
            <a:avLst/>
          </a:prstGeom>
          <a:blipFill>
            <a:blip r:embed="rId4" cstate="print"/>
            <a:stretch>
              <a:fillRect/>
            </a:stretch>
          </a:blipFill>
        </p:spPr>
        <p:txBody>
          <a:bodyPr wrap="square" lIns="0" tIns="0" rIns="0" bIns="0" rtlCol="0"/>
          <a:lstStyle/>
          <a:p>
            <a:endParaRPr/>
          </a:p>
        </p:txBody>
      </p:sp>
      <p:sp>
        <p:nvSpPr>
          <p:cNvPr id="44" name="object 44"/>
          <p:cNvSpPr/>
          <p:nvPr/>
        </p:nvSpPr>
        <p:spPr>
          <a:xfrm>
            <a:off x="6934136" y="3629723"/>
            <a:ext cx="97917" cy="97916"/>
          </a:xfrm>
          <a:prstGeom prst="rect">
            <a:avLst/>
          </a:prstGeom>
          <a:blipFill>
            <a:blip r:embed="rId6" cstate="print"/>
            <a:stretch>
              <a:fillRect/>
            </a:stretch>
          </a:blipFill>
        </p:spPr>
        <p:txBody>
          <a:bodyPr wrap="square" lIns="0" tIns="0" rIns="0" bIns="0" rtlCol="0"/>
          <a:lstStyle/>
          <a:p>
            <a:endParaRPr/>
          </a:p>
        </p:txBody>
      </p:sp>
      <p:sp>
        <p:nvSpPr>
          <p:cNvPr id="45" name="object 45"/>
          <p:cNvSpPr/>
          <p:nvPr/>
        </p:nvSpPr>
        <p:spPr>
          <a:xfrm>
            <a:off x="8159432" y="3631247"/>
            <a:ext cx="97916" cy="97916"/>
          </a:xfrm>
          <a:prstGeom prst="rect">
            <a:avLst/>
          </a:prstGeom>
          <a:blipFill>
            <a:blip r:embed="rId6" cstate="print"/>
            <a:stretch>
              <a:fillRect/>
            </a:stretch>
          </a:blipFill>
        </p:spPr>
        <p:txBody>
          <a:bodyPr wrap="square" lIns="0" tIns="0" rIns="0" bIns="0" rtlCol="0"/>
          <a:lstStyle/>
          <a:p>
            <a:endParaRPr/>
          </a:p>
        </p:txBody>
      </p:sp>
      <p:sp>
        <p:nvSpPr>
          <p:cNvPr id="46" name="object 46"/>
          <p:cNvSpPr/>
          <p:nvPr/>
        </p:nvSpPr>
        <p:spPr>
          <a:xfrm>
            <a:off x="2081783" y="3707891"/>
            <a:ext cx="6128385" cy="152400"/>
          </a:xfrm>
          <a:custGeom>
            <a:avLst/>
            <a:gdLst/>
            <a:ahLst/>
            <a:cxnLst/>
            <a:rect l="l" t="t" r="r" b="b"/>
            <a:pathLst>
              <a:path w="6128384" h="152400">
                <a:moveTo>
                  <a:pt x="0" y="0"/>
                </a:moveTo>
                <a:lnTo>
                  <a:pt x="1225295" y="60959"/>
                </a:lnTo>
                <a:lnTo>
                  <a:pt x="2450592" y="108203"/>
                </a:lnTo>
                <a:lnTo>
                  <a:pt x="3675888" y="111251"/>
                </a:lnTo>
                <a:lnTo>
                  <a:pt x="4902708" y="137159"/>
                </a:lnTo>
                <a:lnTo>
                  <a:pt x="6128004" y="152399"/>
                </a:lnTo>
              </a:path>
            </a:pathLst>
          </a:custGeom>
          <a:ln w="27432">
            <a:solidFill>
              <a:srgbClr val="6D538D"/>
            </a:solidFill>
          </a:ln>
        </p:spPr>
        <p:txBody>
          <a:bodyPr wrap="square" lIns="0" tIns="0" rIns="0" bIns="0" rtlCol="0"/>
          <a:lstStyle/>
          <a:p>
            <a:endParaRPr/>
          </a:p>
        </p:txBody>
      </p:sp>
      <p:sp>
        <p:nvSpPr>
          <p:cNvPr id="47" name="object 47"/>
          <p:cNvSpPr/>
          <p:nvPr/>
        </p:nvSpPr>
        <p:spPr>
          <a:xfrm>
            <a:off x="2031428" y="3657155"/>
            <a:ext cx="97916" cy="97917"/>
          </a:xfrm>
          <a:prstGeom prst="rect">
            <a:avLst/>
          </a:prstGeom>
          <a:blipFill>
            <a:blip r:embed="rId7" cstate="print"/>
            <a:stretch>
              <a:fillRect/>
            </a:stretch>
          </a:blipFill>
        </p:spPr>
        <p:txBody>
          <a:bodyPr wrap="square" lIns="0" tIns="0" rIns="0" bIns="0" rtlCol="0"/>
          <a:lstStyle/>
          <a:p>
            <a:endParaRPr/>
          </a:p>
        </p:txBody>
      </p:sp>
      <p:sp>
        <p:nvSpPr>
          <p:cNvPr id="48" name="object 48"/>
          <p:cNvSpPr/>
          <p:nvPr/>
        </p:nvSpPr>
        <p:spPr>
          <a:xfrm>
            <a:off x="3256724" y="3719639"/>
            <a:ext cx="97916" cy="97917"/>
          </a:xfrm>
          <a:prstGeom prst="rect">
            <a:avLst/>
          </a:prstGeom>
          <a:blipFill>
            <a:blip r:embed="rId8" cstate="print"/>
            <a:stretch>
              <a:fillRect/>
            </a:stretch>
          </a:blipFill>
        </p:spPr>
        <p:txBody>
          <a:bodyPr wrap="square" lIns="0" tIns="0" rIns="0" bIns="0" rtlCol="0"/>
          <a:lstStyle/>
          <a:p>
            <a:endParaRPr/>
          </a:p>
        </p:txBody>
      </p:sp>
      <p:sp>
        <p:nvSpPr>
          <p:cNvPr id="49" name="object 49"/>
          <p:cNvSpPr/>
          <p:nvPr/>
        </p:nvSpPr>
        <p:spPr>
          <a:xfrm>
            <a:off x="4483544" y="3765359"/>
            <a:ext cx="97916" cy="97916"/>
          </a:xfrm>
          <a:prstGeom prst="rect">
            <a:avLst/>
          </a:prstGeom>
          <a:blipFill>
            <a:blip r:embed="rId9" cstate="print"/>
            <a:stretch>
              <a:fillRect/>
            </a:stretch>
          </a:blipFill>
        </p:spPr>
        <p:txBody>
          <a:bodyPr wrap="square" lIns="0" tIns="0" rIns="0" bIns="0" rtlCol="0"/>
          <a:lstStyle/>
          <a:p>
            <a:endParaRPr/>
          </a:p>
        </p:txBody>
      </p:sp>
      <p:sp>
        <p:nvSpPr>
          <p:cNvPr id="50" name="object 50"/>
          <p:cNvSpPr/>
          <p:nvPr/>
        </p:nvSpPr>
        <p:spPr>
          <a:xfrm>
            <a:off x="5708840" y="3768407"/>
            <a:ext cx="97917" cy="97917"/>
          </a:xfrm>
          <a:prstGeom prst="rect">
            <a:avLst/>
          </a:prstGeom>
          <a:blipFill>
            <a:blip r:embed="rId8" cstate="print"/>
            <a:stretch>
              <a:fillRect/>
            </a:stretch>
          </a:blipFill>
        </p:spPr>
        <p:txBody>
          <a:bodyPr wrap="square" lIns="0" tIns="0" rIns="0" bIns="0" rtlCol="0"/>
          <a:lstStyle/>
          <a:p>
            <a:endParaRPr/>
          </a:p>
        </p:txBody>
      </p:sp>
      <p:sp>
        <p:nvSpPr>
          <p:cNvPr id="51" name="object 51"/>
          <p:cNvSpPr/>
          <p:nvPr/>
        </p:nvSpPr>
        <p:spPr>
          <a:xfrm>
            <a:off x="6934136" y="3795839"/>
            <a:ext cx="97917" cy="97917"/>
          </a:xfrm>
          <a:prstGeom prst="rect">
            <a:avLst/>
          </a:prstGeom>
          <a:blipFill>
            <a:blip r:embed="rId10" cstate="print"/>
            <a:stretch>
              <a:fillRect/>
            </a:stretch>
          </a:blipFill>
        </p:spPr>
        <p:txBody>
          <a:bodyPr wrap="square" lIns="0" tIns="0" rIns="0" bIns="0" rtlCol="0"/>
          <a:lstStyle/>
          <a:p>
            <a:endParaRPr/>
          </a:p>
        </p:txBody>
      </p:sp>
      <p:sp>
        <p:nvSpPr>
          <p:cNvPr id="52" name="object 52"/>
          <p:cNvSpPr/>
          <p:nvPr/>
        </p:nvSpPr>
        <p:spPr>
          <a:xfrm>
            <a:off x="8159432" y="3809555"/>
            <a:ext cx="97916" cy="97917"/>
          </a:xfrm>
          <a:prstGeom prst="rect">
            <a:avLst/>
          </a:prstGeom>
          <a:blipFill>
            <a:blip r:embed="rId9" cstate="print"/>
            <a:stretch>
              <a:fillRect/>
            </a:stretch>
          </a:blipFill>
        </p:spPr>
        <p:txBody>
          <a:bodyPr wrap="square" lIns="0" tIns="0" rIns="0" bIns="0" rtlCol="0"/>
          <a:lstStyle/>
          <a:p>
            <a:endParaRPr/>
          </a:p>
        </p:txBody>
      </p:sp>
      <p:sp>
        <p:nvSpPr>
          <p:cNvPr id="53" name="object 53"/>
          <p:cNvSpPr/>
          <p:nvPr/>
        </p:nvSpPr>
        <p:spPr>
          <a:xfrm>
            <a:off x="2081783" y="3278123"/>
            <a:ext cx="6128385" cy="170815"/>
          </a:xfrm>
          <a:custGeom>
            <a:avLst/>
            <a:gdLst/>
            <a:ahLst/>
            <a:cxnLst/>
            <a:rect l="l" t="t" r="r" b="b"/>
            <a:pathLst>
              <a:path w="6128384" h="170814">
                <a:moveTo>
                  <a:pt x="0" y="0"/>
                </a:moveTo>
                <a:lnTo>
                  <a:pt x="1225295" y="73151"/>
                </a:lnTo>
                <a:lnTo>
                  <a:pt x="2450592" y="129539"/>
                </a:lnTo>
                <a:lnTo>
                  <a:pt x="3675888" y="146303"/>
                </a:lnTo>
                <a:lnTo>
                  <a:pt x="4902708" y="169163"/>
                </a:lnTo>
                <a:lnTo>
                  <a:pt x="6128004" y="170687"/>
                </a:lnTo>
              </a:path>
            </a:pathLst>
          </a:custGeom>
          <a:ln w="27432">
            <a:solidFill>
              <a:srgbClr val="3C95AD"/>
            </a:solidFill>
          </a:ln>
        </p:spPr>
        <p:txBody>
          <a:bodyPr wrap="square" lIns="0" tIns="0" rIns="0" bIns="0" rtlCol="0"/>
          <a:lstStyle/>
          <a:p>
            <a:endParaRPr/>
          </a:p>
        </p:txBody>
      </p:sp>
      <p:sp>
        <p:nvSpPr>
          <p:cNvPr id="54" name="object 54"/>
          <p:cNvSpPr/>
          <p:nvPr/>
        </p:nvSpPr>
        <p:spPr>
          <a:xfrm>
            <a:off x="2031428" y="3227387"/>
            <a:ext cx="97916" cy="97916"/>
          </a:xfrm>
          <a:prstGeom prst="rect">
            <a:avLst/>
          </a:prstGeom>
          <a:blipFill>
            <a:blip r:embed="rId11" cstate="print"/>
            <a:stretch>
              <a:fillRect/>
            </a:stretch>
          </a:blipFill>
        </p:spPr>
        <p:txBody>
          <a:bodyPr wrap="square" lIns="0" tIns="0" rIns="0" bIns="0" rtlCol="0"/>
          <a:lstStyle/>
          <a:p>
            <a:endParaRPr/>
          </a:p>
        </p:txBody>
      </p:sp>
      <p:sp>
        <p:nvSpPr>
          <p:cNvPr id="55" name="object 55"/>
          <p:cNvSpPr/>
          <p:nvPr/>
        </p:nvSpPr>
        <p:spPr>
          <a:xfrm>
            <a:off x="3256724" y="3302063"/>
            <a:ext cx="97916" cy="97916"/>
          </a:xfrm>
          <a:prstGeom prst="rect">
            <a:avLst/>
          </a:prstGeom>
          <a:blipFill>
            <a:blip r:embed="rId12" cstate="print"/>
            <a:stretch>
              <a:fillRect/>
            </a:stretch>
          </a:blipFill>
        </p:spPr>
        <p:txBody>
          <a:bodyPr wrap="square" lIns="0" tIns="0" rIns="0" bIns="0" rtlCol="0"/>
          <a:lstStyle/>
          <a:p>
            <a:endParaRPr/>
          </a:p>
        </p:txBody>
      </p:sp>
      <p:sp>
        <p:nvSpPr>
          <p:cNvPr id="56" name="object 56"/>
          <p:cNvSpPr/>
          <p:nvPr/>
        </p:nvSpPr>
        <p:spPr>
          <a:xfrm>
            <a:off x="4483544" y="3358451"/>
            <a:ext cx="97916" cy="97916"/>
          </a:xfrm>
          <a:prstGeom prst="rect">
            <a:avLst/>
          </a:prstGeom>
          <a:blipFill>
            <a:blip r:embed="rId13" cstate="print"/>
            <a:stretch>
              <a:fillRect/>
            </a:stretch>
          </a:blipFill>
        </p:spPr>
        <p:txBody>
          <a:bodyPr wrap="square" lIns="0" tIns="0" rIns="0" bIns="0" rtlCol="0"/>
          <a:lstStyle/>
          <a:p>
            <a:endParaRPr/>
          </a:p>
        </p:txBody>
      </p:sp>
      <p:sp>
        <p:nvSpPr>
          <p:cNvPr id="57" name="object 57"/>
          <p:cNvSpPr/>
          <p:nvPr/>
        </p:nvSpPr>
        <p:spPr>
          <a:xfrm>
            <a:off x="5708840" y="3375215"/>
            <a:ext cx="97917" cy="97917"/>
          </a:xfrm>
          <a:prstGeom prst="rect">
            <a:avLst/>
          </a:prstGeom>
          <a:blipFill>
            <a:blip r:embed="rId11" cstate="print"/>
            <a:stretch>
              <a:fillRect/>
            </a:stretch>
          </a:blipFill>
        </p:spPr>
        <p:txBody>
          <a:bodyPr wrap="square" lIns="0" tIns="0" rIns="0" bIns="0" rtlCol="0"/>
          <a:lstStyle/>
          <a:p>
            <a:endParaRPr/>
          </a:p>
        </p:txBody>
      </p:sp>
      <p:sp>
        <p:nvSpPr>
          <p:cNvPr id="58" name="object 58"/>
          <p:cNvSpPr/>
          <p:nvPr/>
        </p:nvSpPr>
        <p:spPr>
          <a:xfrm>
            <a:off x="6934136" y="3396551"/>
            <a:ext cx="97917" cy="97916"/>
          </a:xfrm>
          <a:prstGeom prst="rect">
            <a:avLst/>
          </a:prstGeom>
          <a:blipFill>
            <a:blip r:embed="rId13" cstate="print"/>
            <a:stretch>
              <a:fillRect/>
            </a:stretch>
          </a:blipFill>
        </p:spPr>
        <p:txBody>
          <a:bodyPr wrap="square" lIns="0" tIns="0" rIns="0" bIns="0" rtlCol="0"/>
          <a:lstStyle/>
          <a:p>
            <a:endParaRPr/>
          </a:p>
        </p:txBody>
      </p:sp>
      <p:sp>
        <p:nvSpPr>
          <p:cNvPr id="59" name="object 59"/>
          <p:cNvSpPr/>
          <p:nvPr/>
        </p:nvSpPr>
        <p:spPr>
          <a:xfrm>
            <a:off x="8159432" y="3398075"/>
            <a:ext cx="97916" cy="97916"/>
          </a:xfrm>
          <a:prstGeom prst="rect">
            <a:avLst/>
          </a:prstGeom>
          <a:blipFill>
            <a:blip r:embed="rId14" cstate="print"/>
            <a:stretch>
              <a:fillRect/>
            </a:stretch>
          </a:blipFill>
        </p:spPr>
        <p:txBody>
          <a:bodyPr wrap="square" lIns="0" tIns="0" rIns="0" bIns="0" rtlCol="0"/>
          <a:lstStyle/>
          <a:p>
            <a:endParaRPr/>
          </a:p>
        </p:txBody>
      </p:sp>
      <p:sp>
        <p:nvSpPr>
          <p:cNvPr id="60" name="object 60"/>
          <p:cNvSpPr/>
          <p:nvPr/>
        </p:nvSpPr>
        <p:spPr>
          <a:xfrm>
            <a:off x="2081783" y="3791711"/>
            <a:ext cx="6128385" cy="297180"/>
          </a:xfrm>
          <a:custGeom>
            <a:avLst/>
            <a:gdLst/>
            <a:ahLst/>
            <a:cxnLst/>
            <a:rect l="l" t="t" r="r" b="b"/>
            <a:pathLst>
              <a:path w="6128384" h="297179">
                <a:moveTo>
                  <a:pt x="0" y="0"/>
                </a:moveTo>
                <a:lnTo>
                  <a:pt x="1225295" y="216407"/>
                </a:lnTo>
                <a:lnTo>
                  <a:pt x="2450592" y="297180"/>
                </a:lnTo>
                <a:lnTo>
                  <a:pt x="3675888" y="242315"/>
                </a:lnTo>
                <a:lnTo>
                  <a:pt x="4902708" y="246887"/>
                </a:lnTo>
                <a:lnTo>
                  <a:pt x="6128004" y="214883"/>
                </a:lnTo>
              </a:path>
            </a:pathLst>
          </a:custGeom>
          <a:ln w="27432">
            <a:solidFill>
              <a:srgbClr val="DA8137"/>
            </a:solidFill>
          </a:ln>
        </p:spPr>
        <p:txBody>
          <a:bodyPr wrap="square" lIns="0" tIns="0" rIns="0" bIns="0" rtlCol="0"/>
          <a:lstStyle/>
          <a:p>
            <a:endParaRPr/>
          </a:p>
        </p:txBody>
      </p:sp>
      <p:sp>
        <p:nvSpPr>
          <p:cNvPr id="61" name="object 61"/>
          <p:cNvSpPr/>
          <p:nvPr/>
        </p:nvSpPr>
        <p:spPr>
          <a:xfrm>
            <a:off x="2031682" y="3741229"/>
            <a:ext cx="97917" cy="97916"/>
          </a:xfrm>
          <a:prstGeom prst="rect">
            <a:avLst/>
          </a:prstGeom>
          <a:blipFill>
            <a:blip r:embed="rId15" cstate="print"/>
            <a:stretch>
              <a:fillRect/>
            </a:stretch>
          </a:blipFill>
        </p:spPr>
        <p:txBody>
          <a:bodyPr wrap="square" lIns="0" tIns="0" rIns="0" bIns="0" rtlCol="0"/>
          <a:lstStyle/>
          <a:p>
            <a:endParaRPr/>
          </a:p>
        </p:txBody>
      </p:sp>
      <p:sp>
        <p:nvSpPr>
          <p:cNvPr id="62" name="object 62"/>
          <p:cNvSpPr/>
          <p:nvPr/>
        </p:nvSpPr>
        <p:spPr>
          <a:xfrm>
            <a:off x="3256978" y="3957637"/>
            <a:ext cx="97917" cy="97917"/>
          </a:xfrm>
          <a:prstGeom prst="rect">
            <a:avLst/>
          </a:prstGeom>
          <a:blipFill>
            <a:blip r:embed="rId16" cstate="print"/>
            <a:stretch>
              <a:fillRect/>
            </a:stretch>
          </a:blipFill>
        </p:spPr>
        <p:txBody>
          <a:bodyPr wrap="square" lIns="0" tIns="0" rIns="0" bIns="0" rtlCol="0"/>
          <a:lstStyle/>
          <a:p>
            <a:endParaRPr/>
          </a:p>
        </p:txBody>
      </p:sp>
      <p:sp>
        <p:nvSpPr>
          <p:cNvPr id="63" name="object 63"/>
          <p:cNvSpPr/>
          <p:nvPr/>
        </p:nvSpPr>
        <p:spPr>
          <a:xfrm>
            <a:off x="4483798" y="4038409"/>
            <a:ext cx="97916" cy="97916"/>
          </a:xfrm>
          <a:prstGeom prst="rect">
            <a:avLst/>
          </a:prstGeom>
          <a:blipFill>
            <a:blip r:embed="rId17" cstate="print"/>
            <a:stretch>
              <a:fillRect/>
            </a:stretch>
          </a:blipFill>
        </p:spPr>
        <p:txBody>
          <a:bodyPr wrap="square" lIns="0" tIns="0" rIns="0" bIns="0" rtlCol="0"/>
          <a:lstStyle/>
          <a:p>
            <a:endParaRPr/>
          </a:p>
        </p:txBody>
      </p:sp>
      <p:sp>
        <p:nvSpPr>
          <p:cNvPr id="64" name="object 64"/>
          <p:cNvSpPr/>
          <p:nvPr/>
        </p:nvSpPr>
        <p:spPr>
          <a:xfrm>
            <a:off x="5709094" y="3983545"/>
            <a:ext cx="97916" cy="97917"/>
          </a:xfrm>
          <a:prstGeom prst="rect">
            <a:avLst/>
          </a:prstGeom>
          <a:blipFill>
            <a:blip r:embed="rId16" cstate="print"/>
            <a:stretch>
              <a:fillRect/>
            </a:stretch>
          </a:blipFill>
        </p:spPr>
        <p:txBody>
          <a:bodyPr wrap="square" lIns="0" tIns="0" rIns="0" bIns="0" rtlCol="0"/>
          <a:lstStyle/>
          <a:p>
            <a:endParaRPr/>
          </a:p>
        </p:txBody>
      </p:sp>
      <p:sp>
        <p:nvSpPr>
          <p:cNvPr id="65" name="object 65"/>
          <p:cNvSpPr/>
          <p:nvPr/>
        </p:nvSpPr>
        <p:spPr>
          <a:xfrm>
            <a:off x="6934390" y="3989641"/>
            <a:ext cx="97917" cy="97916"/>
          </a:xfrm>
          <a:prstGeom prst="rect">
            <a:avLst/>
          </a:prstGeom>
          <a:blipFill>
            <a:blip r:embed="rId18" cstate="print"/>
            <a:stretch>
              <a:fillRect/>
            </a:stretch>
          </a:blipFill>
        </p:spPr>
        <p:txBody>
          <a:bodyPr wrap="square" lIns="0" tIns="0" rIns="0" bIns="0" rtlCol="0"/>
          <a:lstStyle/>
          <a:p>
            <a:endParaRPr/>
          </a:p>
        </p:txBody>
      </p:sp>
      <p:sp>
        <p:nvSpPr>
          <p:cNvPr id="66" name="object 66"/>
          <p:cNvSpPr/>
          <p:nvPr/>
        </p:nvSpPr>
        <p:spPr>
          <a:xfrm>
            <a:off x="8159686" y="3957637"/>
            <a:ext cx="97917" cy="97917"/>
          </a:xfrm>
          <a:prstGeom prst="rect">
            <a:avLst/>
          </a:prstGeom>
          <a:blipFill>
            <a:blip r:embed="rId17" cstate="print"/>
            <a:stretch>
              <a:fillRect/>
            </a:stretch>
          </a:blipFill>
        </p:spPr>
        <p:txBody>
          <a:bodyPr wrap="square" lIns="0" tIns="0" rIns="0" bIns="0" rtlCol="0"/>
          <a:lstStyle/>
          <a:p>
            <a:endParaRPr/>
          </a:p>
        </p:txBody>
      </p:sp>
      <p:sp>
        <p:nvSpPr>
          <p:cNvPr id="67" name="object 67"/>
          <p:cNvSpPr txBox="1"/>
          <p:nvPr/>
        </p:nvSpPr>
        <p:spPr>
          <a:xfrm>
            <a:off x="1663064" y="4851349"/>
            <a:ext cx="837565" cy="269240"/>
          </a:xfrm>
          <a:prstGeom prst="rect">
            <a:avLst/>
          </a:prstGeom>
        </p:spPr>
        <p:txBody>
          <a:bodyPr vert="horz" wrap="square" lIns="0" tIns="12065" rIns="0" bIns="0" rtlCol="0">
            <a:spAutoFit/>
          </a:bodyPr>
          <a:lstStyle/>
          <a:p>
            <a:pPr marL="12700">
              <a:lnSpc>
                <a:spcPct val="100000"/>
              </a:lnSpc>
              <a:spcBef>
                <a:spcPts val="95"/>
              </a:spcBef>
            </a:pPr>
            <a:r>
              <a:rPr sz="1600" spc="-5" dirty="0">
                <a:latin typeface="Times New Roman"/>
                <a:cs typeface="Times New Roman"/>
              </a:rPr>
              <a:t>2</a:t>
            </a:r>
            <a:r>
              <a:rPr sz="1600" spc="-15" dirty="0">
                <a:latin typeface="Times New Roman"/>
                <a:cs typeface="Times New Roman"/>
              </a:rPr>
              <a:t>0</a:t>
            </a:r>
            <a:r>
              <a:rPr sz="1600" spc="-5" dirty="0">
                <a:latin typeface="Times New Roman"/>
                <a:cs typeface="Times New Roman"/>
              </a:rPr>
              <a:t>14</a:t>
            </a:r>
            <a:r>
              <a:rPr sz="1600" spc="-15" dirty="0">
                <a:latin typeface="Times New Roman"/>
                <a:cs typeface="Times New Roman"/>
              </a:rPr>
              <a:t>0</a:t>
            </a:r>
            <a:r>
              <a:rPr sz="1600" spc="-5" dirty="0">
                <a:latin typeface="Times New Roman"/>
                <a:cs typeface="Times New Roman"/>
              </a:rPr>
              <a:t>223</a:t>
            </a:r>
            <a:endParaRPr sz="1600">
              <a:latin typeface="Times New Roman"/>
              <a:cs typeface="Times New Roman"/>
            </a:endParaRPr>
          </a:p>
        </p:txBody>
      </p:sp>
      <p:sp>
        <p:nvSpPr>
          <p:cNvPr id="68" name="object 68"/>
          <p:cNvSpPr txBox="1"/>
          <p:nvPr/>
        </p:nvSpPr>
        <p:spPr>
          <a:xfrm>
            <a:off x="2888742" y="4851349"/>
            <a:ext cx="837565" cy="269240"/>
          </a:xfrm>
          <a:prstGeom prst="rect">
            <a:avLst/>
          </a:prstGeom>
        </p:spPr>
        <p:txBody>
          <a:bodyPr vert="horz" wrap="square" lIns="0" tIns="12065" rIns="0" bIns="0" rtlCol="0">
            <a:spAutoFit/>
          </a:bodyPr>
          <a:lstStyle/>
          <a:p>
            <a:pPr marL="12700">
              <a:lnSpc>
                <a:spcPct val="100000"/>
              </a:lnSpc>
              <a:spcBef>
                <a:spcPts val="95"/>
              </a:spcBef>
            </a:pPr>
            <a:r>
              <a:rPr sz="1600" spc="-5" dirty="0">
                <a:latin typeface="Times New Roman"/>
                <a:cs typeface="Times New Roman"/>
              </a:rPr>
              <a:t>2</a:t>
            </a:r>
            <a:r>
              <a:rPr sz="1600" spc="-15" dirty="0">
                <a:latin typeface="Times New Roman"/>
                <a:cs typeface="Times New Roman"/>
              </a:rPr>
              <a:t>0</a:t>
            </a:r>
            <a:r>
              <a:rPr sz="1600" spc="-5" dirty="0">
                <a:latin typeface="Times New Roman"/>
                <a:cs typeface="Times New Roman"/>
              </a:rPr>
              <a:t>14</a:t>
            </a:r>
            <a:r>
              <a:rPr sz="1600" spc="-15" dirty="0">
                <a:latin typeface="Times New Roman"/>
                <a:cs typeface="Times New Roman"/>
              </a:rPr>
              <a:t>0</a:t>
            </a:r>
            <a:r>
              <a:rPr sz="1600" spc="-5" dirty="0">
                <a:latin typeface="Times New Roman"/>
                <a:cs typeface="Times New Roman"/>
              </a:rPr>
              <a:t>319</a:t>
            </a:r>
            <a:endParaRPr sz="1600">
              <a:latin typeface="Times New Roman"/>
              <a:cs typeface="Times New Roman"/>
            </a:endParaRPr>
          </a:p>
        </p:txBody>
      </p:sp>
      <p:sp>
        <p:nvSpPr>
          <p:cNvPr id="69" name="object 69"/>
          <p:cNvSpPr txBox="1"/>
          <p:nvPr/>
        </p:nvSpPr>
        <p:spPr>
          <a:xfrm>
            <a:off x="6566407" y="4851349"/>
            <a:ext cx="837565" cy="269240"/>
          </a:xfrm>
          <a:prstGeom prst="rect">
            <a:avLst/>
          </a:prstGeom>
        </p:spPr>
        <p:txBody>
          <a:bodyPr vert="horz" wrap="square" lIns="0" tIns="12065" rIns="0" bIns="0" rtlCol="0">
            <a:spAutoFit/>
          </a:bodyPr>
          <a:lstStyle/>
          <a:p>
            <a:pPr marL="12700">
              <a:lnSpc>
                <a:spcPct val="100000"/>
              </a:lnSpc>
              <a:spcBef>
                <a:spcPts val="95"/>
              </a:spcBef>
            </a:pPr>
            <a:r>
              <a:rPr sz="1600" spc="-5" dirty="0">
                <a:latin typeface="Times New Roman"/>
                <a:cs typeface="Times New Roman"/>
              </a:rPr>
              <a:t>2</a:t>
            </a:r>
            <a:r>
              <a:rPr sz="1600" spc="-15" dirty="0">
                <a:latin typeface="Times New Roman"/>
                <a:cs typeface="Times New Roman"/>
              </a:rPr>
              <a:t>0</a:t>
            </a:r>
            <a:r>
              <a:rPr sz="1600" spc="-5" dirty="0">
                <a:latin typeface="Times New Roman"/>
                <a:cs typeface="Times New Roman"/>
              </a:rPr>
              <a:t>14</a:t>
            </a:r>
            <a:r>
              <a:rPr sz="1600" spc="-15" dirty="0">
                <a:latin typeface="Times New Roman"/>
                <a:cs typeface="Times New Roman"/>
              </a:rPr>
              <a:t>0</a:t>
            </a:r>
            <a:r>
              <a:rPr sz="1600" spc="-5" dirty="0">
                <a:latin typeface="Times New Roman"/>
                <a:cs typeface="Times New Roman"/>
              </a:rPr>
              <a:t>604</a:t>
            </a:r>
            <a:endParaRPr sz="1600">
              <a:latin typeface="Times New Roman"/>
              <a:cs typeface="Times New Roman"/>
            </a:endParaRPr>
          </a:p>
        </p:txBody>
      </p:sp>
      <p:sp>
        <p:nvSpPr>
          <p:cNvPr id="70" name="object 70"/>
          <p:cNvSpPr txBox="1"/>
          <p:nvPr/>
        </p:nvSpPr>
        <p:spPr>
          <a:xfrm>
            <a:off x="7792339" y="4851349"/>
            <a:ext cx="837565" cy="269240"/>
          </a:xfrm>
          <a:prstGeom prst="rect">
            <a:avLst/>
          </a:prstGeom>
        </p:spPr>
        <p:txBody>
          <a:bodyPr vert="horz" wrap="square" lIns="0" tIns="12065" rIns="0" bIns="0" rtlCol="0">
            <a:spAutoFit/>
          </a:bodyPr>
          <a:lstStyle/>
          <a:p>
            <a:pPr marL="12700">
              <a:lnSpc>
                <a:spcPct val="100000"/>
              </a:lnSpc>
              <a:spcBef>
                <a:spcPts val="95"/>
              </a:spcBef>
            </a:pPr>
            <a:r>
              <a:rPr sz="1600" spc="-5" dirty="0">
                <a:latin typeface="Times New Roman"/>
                <a:cs typeface="Times New Roman"/>
              </a:rPr>
              <a:t>2</a:t>
            </a:r>
            <a:r>
              <a:rPr sz="1600" spc="-15" dirty="0">
                <a:latin typeface="Times New Roman"/>
                <a:cs typeface="Times New Roman"/>
              </a:rPr>
              <a:t>0</a:t>
            </a:r>
            <a:r>
              <a:rPr sz="1600" spc="-5" dirty="0">
                <a:latin typeface="Times New Roman"/>
                <a:cs typeface="Times New Roman"/>
              </a:rPr>
              <a:t>14</a:t>
            </a:r>
            <a:r>
              <a:rPr sz="1600" spc="-15" dirty="0">
                <a:latin typeface="Times New Roman"/>
                <a:cs typeface="Times New Roman"/>
              </a:rPr>
              <a:t>0</a:t>
            </a:r>
            <a:r>
              <a:rPr sz="1600" spc="-5" dirty="0">
                <a:latin typeface="Times New Roman"/>
                <a:cs typeface="Times New Roman"/>
              </a:rPr>
              <a:t>709</a:t>
            </a:r>
            <a:endParaRPr sz="1600">
              <a:latin typeface="Times New Roman"/>
              <a:cs typeface="Times New Roman"/>
            </a:endParaRPr>
          </a:p>
        </p:txBody>
      </p:sp>
      <p:sp>
        <p:nvSpPr>
          <p:cNvPr id="71" name="object 71"/>
          <p:cNvSpPr txBox="1"/>
          <p:nvPr/>
        </p:nvSpPr>
        <p:spPr>
          <a:xfrm>
            <a:off x="767712" y="3432523"/>
            <a:ext cx="250190" cy="461645"/>
          </a:xfrm>
          <a:prstGeom prst="rect">
            <a:avLst/>
          </a:prstGeom>
        </p:spPr>
        <p:txBody>
          <a:bodyPr vert="vert270" wrap="square" lIns="0" tIns="0" rIns="0" bIns="0" rtlCol="0">
            <a:spAutoFit/>
          </a:bodyPr>
          <a:lstStyle/>
          <a:p>
            <a:pPr marL="12700">
              <a:lnSpc>
                <a:spcPts val="1839"/>
              </a:lnSpc>
            </a:pPr>
            <a:r>
              <a:rPr sz="1600" b="1" spc="-25" dirty="0">
                <a:latin typeface="Times New Roman"/>
                <a:cs typeface="Times New Roman"/>
              </a:rPr>
              <a:t>T</a:t>
            </a:r>
            <a:r>
              <a:rPr sz="1600" b="1" spc="-10" dirty="0">
                <a:latin typeface="Times New Roman"/>
                <a:cs typeface="Times New Roman"/>
              </a:rPr>
              <a:t>O</a:t>
            </a:r>
            <a:r>
              <a:rPr sz="1600" b="1" dirty="0">
                <a:latin typeface="Times New Roman"/>
                <a:cs typeface="Times New Roman"/>
              </a:rPr>
              <a:t>U</a:t>
            </a:r>
            <a:endParaRPr sz="1600">
              <a:latin typeface="Times New Roman"/>
              <a:cs typeface="Times New Roman"/>
            </a:endParaRPr>
          </a:p>
        </p:txBody>
      </p:sp>
      <p:sp>
        <p:nvSpPr>
          <p:cNvPr id="72" name="object 72"/>
          <p:cNvSpPr txBox="1"/>
          <p:nvPr/>
        </p:nvSpPr>
        <p:spPr>
          <a:xfrm>
            <a:off x="834339" y="1294638"/>
            <a:ext cx="6329680" cy="3587115"/>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6F2F9F"/>
                </a:solidFill>
                <a:latin typeface="Times New Roman"/>
                <a:cs typeface="Times New Roman"/>
              </a:rPr>
              <a:t>(2) </a:t>
            </a:r>
            <a:r>
              <a:rPr sz="1800" b="1" spc="-25" dirty="0">
                <a:solidFill>
                  <a:srgbClr val="6F2F9F"/>
                </a:solidFill>
                <a:latin typeface="Times New Roman"/>
                <a:cs typeface="Times New Roman"/>
              </a:rPr>
              <a:t>FY-3C/TOU </a:t>
            </a:r>
            <a:r>
              <a:rPr sz="1800" b="1" spc="-5" dirty="0">
                <a:solidFill>
                  <a:srgbClr val="6F2F9F"/>
                </a:solidFill>
                <a:latin typeface="Times New Roman"/>
                <a:cs typeface="Times New Roman"/>
              </a:rPr>
              <a:t>vs</a:t>
            </a:r>
            <a:r>
              <a:rPr sz="1800" b="1" spc="25" dirty="0">
                <a:solidFill>
                  <a:srgbClr val="6F2F9F"/>
                </a:solidFill>
                <a:latin typeface="Times New Roman"/>
                <a:cs typeface="Times New Roman"/>
              </a:rPr>
              <a:t> </a:t>
            </a:r>
            <a:r>
              <a:rPr sz="1800" b="1" spc="-5" dirty="0">
                <a:solidFill>
                  <a:srgbClr val="6F2F9F"/>
                </a:solidFill>
                <a:latin typeface="Times New Roman"/>
                <a:cs typeface="Times New Roman"/>
              </a:rPr>
              <a:t>NPP/OMPS</a:t>
            </a:r>
            <a:endParaRPr sz="1800" dirty="0">
              <a:latin typeface="Times New Roman"/>
              <a:cs typeface="Times New Roman"/>
            </a:endParaRPr>
          </a:p>
          <a:p>
            <a:pPr>
              <a:lnSpc>
                <a:spcPct val="100000"/>
              </a:lnSpc>
            </a:pPr>
            <a:endParaRPr sz="2000" dirty="0">
              <a:latin typeface="Times New Roman"/>
              <a:cs typeface="Times New Roman"/>
            </a:endParaRPr>
          </a:p>
          <a:p>
            <a:pPr marL="1588135">
              <a:lnSpc>
                <a:spcPct val="100000"/>
              </a:lnSpc>
              <a:spcBef>
                <a:spcPts val="1545"/>
              </a:spcBef>
            </a:pPr>
            <a:r>
              <a:rPr sz="1900" b="1" spc="5" dirty="0">
                <a:latin typeface="Times New Roman"/>
                <a:cs typeface="Times New Roman"/>
              </a:rPr>
              <a:t>The </a:t>
            </a:r>
            <a:r>
              <a:rPr sz="1900" b="1" spc="0" dirty="0">
                <a:latin typeface="Times New Roman"/>
                <a:cs typeface="Times New Roman"/>
              </a:rPr>
              <a:t>slope of equation (Radiance to</a:t>
            </a:r>
            <a:r>
              <a:rPr sz="1900" b="1" spc="35" dirty="0">
                <a:latin typeface="Times New Roman"/>
                <a:cs typeface="Times New Roman"/>
              </a:rPr>
              <a:t> </a:t>
            </a:r>
            <a:r>
              <a:rPr sz="1900" b="1" spc="0" dirty="0">
                <a:latin typeface="Times New Roman"/>
                <a:cs typeface="Times New Roman"/>
              </a:rPr>
              <a:t>Radiance)</a:t>
            </a:r>
            <a:endParaRPr sz="1900" dirty="0">
              <a:latin typeface="Times New Roman"/>
              <a:cs typeface="Times New Roman"/>
            </a:endParaRPr>
          </a:p>
          <a:p>
            <a:pPr marL="207645">
              <a:lnSpc>
                <a:spcPct val="100000"/>
              </a:lnSpc>
              <a:spcBef>
                <a:spcPts val="480"/>
              </a:spcBef>
            </a:pPr>
            <a:r>
              <a:rPr sz="1600" spc="-5" dirty="0">
                <a:latin typeface="Times New Roman"/>
                <a:cs typeface="Times New Roman"/>
              </a:rPr>
              <a:t>1.2</a:t>
            </a:r>
            <a:endParaRPr sz="1600" dirty="0">
              <a:latin typeface="Times New Roman"/>
              <a:cs typeface="Times New Roman"/>
            </a:endParaRPr>
          </a:p>
          <a:p>
            <a:pPr>
              <a:lnSpc>
                <a:spcPct val="100000"/>
              </a:lnSpc>
            </a:pPr>
            <a:endParaRPr sz="1700" dirty="0">
              <a:latin typeface="Times New Roman"/>
              <a:cs typeface="Times New Roman"/>
            </a:endParaRPr>
          </a:p>
          <a:p>
            <a:pPr>
              <a:lnSpc>
                <a:spcPct val="100000"/>
              </a:lnSpc>
              <a:spcBef>
                <a:spcPts val="10"/>
              </a:spcBef>
            </a:pPr>
            <a:endParaRPr sz="1650" dirty="0">
              <a:latin typeface="Times New Roman"/>
              <a:cs typeface="Times New Roman"/>
            </a:endParaRPr>
          </a:p>
          <a:p>
            <a:pPr marL="360045">
              <a:lnSpc>
                <a:spcPct val="100000"/>
              </a:lnSpc>
            </a:pPr>
            <a:r>
              <a:rPr sz="1600" spc="-5" dirty="0">
                <a:latin typeface="Times New Roman"/>
                <a:cs typeface="Times New Roman"/>
              </a:rPr>
              <a:t>1</a:t>
            </a:r>
            <a:endParaRPr sz="1600" dirty="0">
              <a:latin typeface="Times New Roman"/>
              <a:cs typeface="Times New Roman"/>
            </a:endParaRPr>
          </a:p>
          <a:p>
            <a:pPr>
              <a:lnSpc>
                <a:spcPct val="100000"/>
              </a:lnSpc>
            </a:pPr>
            <a:endParaRPr sz="1700" dirty="0">
              <a:latin typeface="Times New Roman"/>
              <a:cs typeface="Times New Roman"/>
            </a:endParaRPr>
          </a:p>
          <a:p>
            <a:pPr>
              <a:lnSpc>
                <a:spcPct val="100000"/>
              </a:lnSpc>
              <a:spcBef>
                <a:spcPts val="15"/>
              </a:spcBef>
            </a:pPr>
            <a:endParaRPr sz="1650" dirty="0">
              <a:latin typeface="Times New Roman"/>
              <a:cs typeface="Times New Roman"/>
            </a:endParaRPr>
          </a:p>
          <a:p>
            <a:pPr marL="207645">
              <a:lnSpc>
                <a:spcPct val="100000"/>
              </a:lnSpc>
            </a:pPr>
            <a:r>
              <a:rPr sz="1600" spc="-5" dirty="0">
                <a:latin typeface="Times New Roman"/>
                <a:cs typeface="Times New Roman"/>
              </a:rPr>
              <a:t>0.8</a:t>
            </a:r>
            <a:endParaRPr sz="1600" dirty="0">
              <a:latin typeface="Times New Roman"/>
              <a:cs typeface="Times New Roman"/>
            </a:endParaRPr>
          </a:p>
          <a:p>
            <a:pPr>
              <a:lnSpc>
                <a:spcPct val="100000"/>
              </a:lnSpc>
            </a:pPr>
            <a:endParaRPr sz="1700" dirty="0">
              <a:latin typeface="Times New Roman"/>
              <a:cs typeface="Times New Roman"/>
            </a:endParaRPr>
          </a:p>
          <a:p>
            <a:pPr>
              <a:lnSpc>
                <a:spcPct val="100000"/>
              </a:lnSpc>
              <a:spcBef>
                <a:spcPts val="15"/>
              </a:spcBef>
            </a:pPr>
            <a:endParaRPr sz="1650" dirty="0">
              <a:latin typeface="Times New Roman"/>
              <a:cs typeface="Times New Roman"/>
            </a:endParaRPr>
          </a:p>
          <a:p>
            <a:pPr marL="207645">
              <a:lnSpc>
                <a:spcPct val="100000"/>
              </a:lnSpc>
            </a:pPr>
            <a:r>
              <a:rPr sz="1600" spc="-5" dirty="0">
                <a:latin typeface="Times New Roman"/>
                <a:cs typeface="Times New Roman"/>
              </a:rPr>
              <a:t>0.6</a:t>
            </a:r>
            <a:endParaRPr sz="1600" dirty="0">
              <a:latin typeface="Times New Roman"/>
              <a:cs typeface="Times New Roman"/>
            </a:endParaRPr>
          </a:p>
        </p:txBody>
      </p:sp>
      <p:sp>
        <p:nvSpPr>
          <p:cNvPr id="73" name="object 73"/>
          <p:cNvSpPr/>
          <p:nvPr/>
        </p:nvSpPr>
        <p:spPr>
          <a:xfrm>
            <a:off x="1671827" y="5640273"/>
            <a:ext cx="243840" cy="98043"/>
          </a:xfrm>
          <a:prstGeom prst="rect">
            <a:avLst/>
          </a:prstGeom>
          <a:blipFill>
            <a:blip r:embed="rId19" cstate="print"/>
            <a:stretch>
              <a:fillRect/>
            </a:stretch>
          </a:blipFill>
        </p:spPr>
        <p:txBody>
          <a:bodyPr wrap="square" lIns="0" tIns="0" rIns="0" bIns="0" rtlCol="0"/>
          <a:lstStyle/>
          <a:p>
            <a:endParaRPr/>
          </a:p>
        </p:txBody>
      </p:sp>
      <p:sp>
        <p:nvSpPr>
          <p:cNvPr id="74" name="object 74"/>
          <p:cNvSpPr txBox="1"/>
          <p:nvPr/>
        </p:nvSpPr>
        <p:spPr>
          <a:xfrm>
            <a:off x="1929764" y="5538622"/>
            <a:ext cx="640080" cy="269240"/>
          </a:xfrm>
          <a:prstGeom prst="rect">
            <a:avLst/>
          </a:prstGeom>
        </p:spPr>
        <p:txBody>
          <a:bodyPr vert="horz" wrap="square" lIns="0" tIns="12065" rIns="0" bIns="0" rtlCol="0">
            <a:spAutoFit/>
          </a:bodyPr>
          <a:lstStyle/>
          <a:p>
            <a:pPr marL="12700">
              <a:lnSpc>
                <a:spcPct val="100000"/>
              </a:lnSpc>
              <a:spcBef>
                <a:spcPts val="95"/>
              </a:spcBef>
            </a:pPr>
            <a:r>
              <a:rPr sz="1600" spc="-10" dirty="0">
                <a:latin typeface="Times New Roman"/>
                <a:cs typeface="Times New Roman"/>
              </a:rPr>
              <a:t>312</a:t>
            </a:r>
            <a:r>
              <a:rPr sz="1600" spc="-65" dirty="0">
                <a:latin typeface="Times New Roman"/>
                <a:cs typeface="Times New Roman"/>
              </a:rPr>
              <a:t> </a:t>
            </a:r>
            <a:r>
              <a:rPr sz="1600" spc="-5" dirty="0">
                <a:latin typeface="Times New Roman"/>
                <a:cs typeface="Times New Roman"/>
              </a:rPr>
              <a:t>nm</a:t>
            </a:r>
            <a:endParaRPr sz="1600">
              <a:latin typeface="Times New Roman"/>
              <a:cs typeface="Times New Roman"/>
            </a:endParaRPr>
          </a:p>
        </p:txBody>
      </p:sp>
      <p:sp>
        <p:nvSpPr>
          <p:cNvPr id="75" name="object 75"/>
          <p:cNvSpPr/>
          <p:nvPr/>
        </p:nvSpPr>
        <p:spPr>
          <a:xfrm>
            <a:off x="2916935" y="5689091"/>
            <a:ext cx="76200" cy="0"/>
          </a:xfrm>
          <a:custGeom>
            <a:avLst/>
            <a:gdLst/>
            <a:ahLst/>
            <a:cxnLst/>
            <a:rect l="l" t="t" r="r" b="b"/>
            <a:pathLst>
              <a:path w="76200">
                <a:moveTo>
                  <a:pt x="0" y="0"/>
                </a:moveTo>
                <a:lnTo>
                  <a:pt x="76200" y="0"/>
                </a:lnTo>
              </a:path>
            </a:pathLst>
          </a:custGeom>
          <a:ln w="27431">
            <a:solidFill>
              <a:srgbClr val="A8423E"/>
            </a:solidFill>
          </a:ln>
        </p:spPr>
        <p:txBody>
          <a:bodyPr wrap="square" lIns="0" tIns="0" rIns="0" bIns="0" rtlCol="0"/>
          <a:lstStyle/>
          <a:p>
            <a:endParaRPr/>
          </a:p>
        </p:txBody>
      </p:sp>
      <p:sp>
        <p:nvSpPr>
          <p:cNvPr id="76" name="object 76"/>
          <p:cNvSpPr/>
          <p:nvPr/>
        </p:nvSpPr>
        <p:spPr>
          <a:xfrm>
            <a:off x="2749295" y="5689091"/>
            <a:ext cx="78105" cy="0"/>
          </a:xfrm>
          <a:custGeom>
            <a:avLst/>
            <a:gdLst/>
            <a:ahLst/>
            <a:cxnLst/>
            <a:rect l="l" t="t" r="r" b="b"/>
            <a:pathLst>
              <a:path w="78105">
                <a:moveTo>
                  <a:pt x="0" y="0"/>
                </a:moveTo>
                <a:lnTo>
                  <a:pt x="77724" y="0"/>
                </a:lnTo>
              </a:path>
            </a:pathLst>
          </a:custGeom>
          <a:ln w="27431">
            <a:solidFill>
              <a:srgbClr val="A8423E"/>
            </a:solidFill>
          </a:ln>
        </p:spPr>
        <p:txBody>
          <a:bodyPr wrap="square" lIns="0" tIns="0" rIns="0" bIns="0" rtlCol="0"/>
          <a:lstStyle/>
          <a:p>
            <a:endParaRPr/>
          </a:p>
        </p:txBody>
      </p:sp>
      <p:sp>
        <p:nvSpPr>
          <p:cNvPr id="77" name="object 77"/>
          <p:cNvSpPr/>
          <p:nvPr/>
        </p:nvSpPr>
        <p:spPr>
          <a:xfrm>
            <a:off x="2827020" y="5644896"/>
            <a:ext cx="90170" cy="88900"/>
          </a:xfrm>
          <a:custGeom>
            <a:avLst/>
            <a:gdLst/>
            <a:ahLst/>
            <a:cxnLst/>
            <a:rect l="l" t="t" r="r" b="b"/>
            <a:pathLst>
              <a:path w="90169" h="88900">
                <a:moveTo>
                  <a:pt x="0" y="88391"/>
                </a:moveTo>
                <a:lnTo>
                  <a:pt x="89916" y="88391"/>
                </a:lnTo>
                <a:lnTo>
                  <a:pt x="89916" y="0"/>
                </a:lnTo>
                <a:lnTo>
                  <a:pt x="0" y="0"/>
                </a:lnTo>
                <a:lnTo>
                  <a:pt x="0" y="88391"/>
                </a:lnTo>
                <a:close/>
              </a:path>
            </a:pathLst>
          </a:custGeom>
          <a:solidFill>
            <a:srgbClr val="AA4643"/>
          </a:solidFill>
        </p:spPr>
        <p:txBody>
          <a:bodyPr wrap="square" lIns="0" tIns="0" rIns="0" bIns="0" rtlCol="0"/>
          <a:lstStyle/>
          <a:p>
            <a:endParaRPr/>
          </a:p>
        </p:txBody>
      </p:sp>
      <p:sp>
        <p:nvSpPr>
          <p:cNvPr id="78" name="object 78"/>
          <p:cNvSpPr/>
          <p:nvPr/>
        </p:nvSpPr>
        <p:spPr>
          <a:xfrm>
            <a:off x="2827020" y="5644896"/>
            <a:ext cx="90170" cy="88900"/>
          </a:xfrm>
          <a:custGeom>
            <a:avLst/>
            <a:gdLst/>
            <a:ahLst/>
            <a:cxnLst/>
            <a:rect l="l" t="t" r="r" b="b"/>
            <a:pathLst>
              <a:path w="90169" h="88900">
                <a:moveTo>
                  <a:pt x="0" y="88391"/>
                </a:moveTo>
                <a:lnTo>
                  <a:pt x="89916" y="88391"/>
                </a:lnTo>
                <a:lnTo>
                  <a:pt x="89916" y="0"/>
                </a:lnTo>
                <a:lnTo>
                  <a:pt x="0" y="0"/>
                </a:lnTo>
                <a:lnTo>
                  <a:pt x="0" y="88391"/>
                </a:lnTo>
                <a:close/>
              </a:path>
            </a:pathLst>
          </a:custGeom>
          <a:ln w="9143">
            <a:solidFill>
              <a:srgbClr val="A8423E"/>
            </a:solidFill>
          </a:ln>
        </p:spPr>
        <p:txBody>
          <a:bodyPr wrap="square" lIns="0" tIns="0" rIns="0" bIns="0" rtlCol="0"/>
          <a:lstStyle/>
          <a:p>
            <a:endParaRPr/>
          </a:p>
        </p:txBody>
      </p:sp>
      <p:sp>
        <p:nvSpPr>
          <p:cNvPr id="79" name="object 79"/>
          <p:cNvSpPr txBox="1"/>
          <p:nvPr/>
        </p:nvSpPr>
        <p:spPr>
          <a:xfrm>
            <a:off x="3007867" y="5538622"/>
            <a:ext cx="640080" cy="269240"/>
          </a:xfrm>
          <a:prstGeom prst="rect">
            <a:avLst/>
          </a:prstGeom>
        </p:spPr>
        <p:txBody>
          <a:bodyPr vert="horz" wrap="square" lIns="0" tIns="12065" rIns="0" bIns="0" rtlCol="0">
            <a:spAutoFit/>
          </a:bodyPr>
          <a:lstStyle/>
          <a:p>
            <a:pPr marL="12700">
              <a:lnSpc>
                <a:spcPct val="100000"/>
              </a:lnSpc>
              <a:spcBef>
                <a:spcPts val="95"/>
              </a:spcBef>
            </a:pPr>
            <a:r>
              <a:rPr sz="1600" spc="-10" dirty="0">
                <a:latin typeface="Times New Roman"/>
                <a:cs typeface="Times New Roman"/>
              </a:rPr>
              <a:t>317</a:t>
            </a:r>
            <a:r>
              <a:rPr sz="1600" spc="-65" dirty="0">
                <a:latin typeface="Times New Roman"/>
                <a:cs typeface="Times New Roman"/>
              </a:rPr>
              <a:t> </a:t>
            </a:r>
            <a:r>
              <a:rPr sz="1600" spc="-5" dirty="0">
                <a:latin typeface="Times New Roman"/>
                <a:cs typeface="Times New Roman"/>
              </a:rPr>
              <a:t>nm</a:t>
            </a:r>
            <a:endParaRPr sz="1600">
              <a:latin typeface="Times New Roman"/>
              <a:cs typeface="Times New Roman"/>
            </a:endParaRPr>
          </a:p>
        </p:txBody>
      </p:sp>
      <p:sp>
        <p:nvSpPr>
          <p:cNvPr id="80" name="object 80"/>
          <p:cNvSpPr/>
          <p:nvPr/>
        </p:nvSpPr>
        <p:spPr>
          <a:xfrm>
            <a:off x="3828288" y="5640273"/>
            <a:ext cx="243839" cy="98043"/>
          </a:xfrm>
          <a:prstGeom prst="rect">
            <a:avLst/>
          </a:prstGeom>
          <a:blipFill>
            <a:blip r:embed="rId20" cstate="print"/>
            <a:stretch>
              <a:fillRect/>
            </a:stretch>
          </a:blipFill>
        </p:spPr>
        <p:txBody>
          <a:bodyPr wrap="square" lIns="0" tIns="0" rIns="0" bIns="0" rtlCol="0"/>
          <a:lstStyle/>
          <a:p>
            <a:endParaRPr/>
          </a:p>
        </p:txBody>
      </p:sp>
      <p:sp>
        <p:nvSpPr>
          <p:cNvPr id="81" name="object 81"/>
          <p:cNvSpPr/>
          <p:nvPr/>
        </p:nvSpPr>
        <p:spPr>
          <a:xfrm>
            <a:off x="4905755" y="5640323"/>
            <a:ext cx="243840" cy="97535"/>
          </a:xfrm>
          <a:prstGeom prst="rect">
            <a:avLst/>
          </a:prstGeom>
          <a:blipFill>
            <a:blip r:embed="rId21" cstate="print"/>
            <a:stretch>
              <a:fillRect/>
            </a:stretch>
          </a:blipFill>
        </p:spPr>
        <p:txBody>
          <a:bodyPr wrap="square" lIns="0" tIns="0" rIns="0" bIns="0" rtlCol="0"/>
          <a:lstStyle/>
          <a:p>
            <a:endParaRPr/>
          </a:p>
        </p:txBody>
      </p:sp>
      <p:sp>
        <p:nvSpPr>
          <p:cNvPr id="82" name="object 82"/>
          <p:cNvSpPr txBox="1"/>
          <p:nvPr/>
        </p:nvSpPr>
        <p:spPr>
          <a:xfrm>
            <a:off x="4085590" y="4822435"/>
            <a:ext cx="2092325" cy="984885"/>
          </a:xfrm>
          <a:prstGeom prst="rect">
            <a:avLst/>
          </a:prstGeom>
        </p:spPr>
        <p:txBody>
          <a:bodyPr vert="horz" wrap="square" lIns="0" tIns="41275" rIns="0" bIns="0" rtlCol="0">
            <a:spAutoFit/>
          </a:bodyPr>
          <a:lstStyle/>
          <a:p>
            <a:pPr marL="28575" algn="ctr">
              <a:lnSpc>
                <a:spcPct val="100000"/>
              </a:lnSpc>
              <a:spcBef>
                <a:spcPts val="325"/>
              </a:spcBef>
              <a:tabLst>
                <a:tab pos="1254760" algn="l"/>
              </a:tabLst>
            </a:pPr>
            <a:r>
              <a:rPr sz="1600" spc="-5" dirty="0">
                <a:latin typeface="Times New Roman"/>
                <a:cs typeface="Times New Roman"/>
              </a:rPr>
              <a:t>2</a:t>
            </a:r>
            <a:r>
              <a:rPr sz="1600" spc="-15" dirty="0">
                <a:latin typeface="Times New Roman"/>
                <a:cs typeface="Times New Roman"/>
              </a:rPr>
              <a:t>0</a:t>
            </a:r>
            <a:r>
              <a:rPr sz="1600" spc="-5" dirty="0">
                <a:latin typeface="Times New Roman"/>
                <a:cs typeface="Times New Roman"/>
              </a:rPr>
              <a:t>14</a:t>
            </a:r>
            <a:r>
              <a:rPr sz="1600" spc="-15" dirty="0">
                <a:latin typeface="Times New Roman"/>
                <a:cs typeface="Times New Roman"/>
              </a:rPr>
              <a:t>0</a:t>
            </a:r>
            <a:r>
              <a:rPr sz="1600" spc="-5" dirty="0">
                <a:latin typeface="Times New Roman"/>
                <a:cs typeface="Times New Roman"/>
              </a:rPr>
              <a:t>413</a:t>
            </a:r>
            <a:r>
              <a:rPr sz="1600" dirty="0">
                <a:latin typeface="Times New Roman"/>
                <a:cs typeface="Times New Roman"/>
              </a:rPr>
              <a:t>	</a:t>
            </a:r>
            <a:r>
              <a:rPr sz="1600" spc="-5" dirty="0">
                <a:latin typeface="Times New Roman"/>
                <a:cs typeface="Times New Roman"/>
              </a:rPr>
              <a:t>2</a:t>
            </a:r>
            <a:r>
              <a:rPr sz="1600" spc="-15" dirty="0">
                <a:latin typeface="Times New Roman"/>
                <a:cs typeface="Times New Roman"/>
              </a:rPr>
              <a:t>0</a:t>
            </a:r>
            <a:r>
              <a:rPr sz="1600" spc="-5" dirty="0">
                <a:latin typeface="Times New Roman"/>
                <a:cs typeface="Times New Roman"/>
              </a:rPr>
              <a:t>14</a:t>
            </a:r>
            <a:r>
              <a:rPr sz="1600" spc="-15" dirty="0">
                <a:latin typeface="Times New Roman"/>
                <a:cs typeface="Times New Roman"/>
              </a:rPr>
              <a:t>0</a:t>
            </a:r>
            <a:r>
              <a:rPr sz="1600" spc="-5" dirty="0">
                <a:latin typeface="Times New Roman"/>
                <a:cs typeface="Times New Roman"/>
              </a:rPr>
              <a:t>513</a:t>
            </a:r>
            <a:endParaRPr sz="1600">
              <a:latin typeface="Times New Roman"/>
              <a:cs typeface="Times New Roman"/>
            </a:endParaRPr>
          </a:p>
          <a:p>
            <a:pPr marL="27305" algn="ctr">
              <a:lnSpc>
                <a:spcPct val="100000"/>
              </a:lnSpc>
              <a:spcBef>
                <a:spcPts val="225"/>
              </a:spcBef>
            </a:pPr>
            <a:r>
              <a:rPr sz="1600" b="1" spc="-10" dirty="0">
                <a:latin typeface="Times New Roman"/>
                <a:cs typeface="Times New Roman"/>
              </a:rPr>
              <a:t>OMPS</a:t>
            </a:r>
            <a:endParaRPr sz="1600">
              <a:latin typeface="Times New Roman"/>
              <a:cs typeface="Times New Roman"/>
            </a:endParaRPr>
          </a:p>
          <a:p>
            <a:pPr marL="12700">
              <a:lnSpc>
                <a:spcPct val="100000"/>
              </a:lnSpc>
              <a:spcBef>
                <a:spcPts val="1345"/>
              </a:spcBef>
              <a:tabLst>
                <a:tab pos="1090295" algn="l"/>
              </a:tabLst>
            </a:pPr>
            <a:r>
              <a:rPr sz="1600" spc="-10" dirty="0">
                <a:latin typeface="Times New Roman"/>
                <a:cs typeface="Times New Roman"/>
              </a:rPr>
              <a:t>322</a:t>
            </a:r>
            <a:r>
              <a:rPr sz="1600" spc="0" dirty="0">
                <a:latin typeface="Times New Roman"/>
                <a:cs typeface="Times New Roman"/>
              </a:rPr>
              <a:t> </a:t>
            </a:r>
            <a:r>
              <a:rPr sz="1600" spc="-5" dirty="0">
                <a:latin typeface="Times New Roman"/>
                <a:cs typeface="Times New Roman"/>
              </a:rPr>
              <a:t>nm	</a:t>
            </a:r>
            <a:r>
              <a:rPr sz="1600" spc="-10" dirty="0">
                <a:latin typeface="Times New Roman"/>
                <a:cs typeface="Times New Roman"/>
              </a:rPr>
              <a:t>331 </a:t>
            </a:r>
            <a:r>
              <a:rPr sz="1600" spc="-5" dirty="0">
                <a:latin typeface="Times New Roman"/>
                <a:cs typeface="Times New Roman"/>
              </a:rPr>
              <a:t>nm</a:t>
            </a:r>
            <a:endParaRPr sz="1600">
              <a:latin typeface="Times New Roman"/>
              <a:cs typeface="Times New Roman"/>
            </a:endParaRPr>
          </a:p>
        </p:txBody>
      </p:sp>
      <p:sp>
        <p:nvSpPr>
          <p:cNvPr id="83" name="object 83"/>
          <p:cNvSpPr/>
          <p:nvPr/>
        </p:nvSpPr>
        <p:spPr>
          <a:xfrm>
            <a:off x="5983223" y="5640323"/>
            <a:ext cx="243839" cy="97535"/>
          </a:xfrm>
          <a:prstGeom prst="rect">
            <a:avLst/>
          </a:prstGeom>
          <a:blipFill>
            <a:blip r:embed="rId22" cstate="print"/>
            <a:stretch>
              <a:fillRect/>
            </a:stretch>
          </a:blipFill>
        </p:spPr>
        <p:txBody>
          <a:bodyPr wrap="square" lIns="0" tIns="0" rIns="0" bIns="0" rtlCol="0"/>
          <a:lstStyle/>
          <a:p>
            <a:endParaRPr/>
          </a:p>
        </p:txBody>
      </p:sp>
      <p:sp>
        <p:nvSpPr>
          <p:cNvPr id="84" name="object 84"/>
          <p:cNvSpPr txBox="1"/>
          <p:nvPr/>
        </p:nvSpPr>
        <p:spPr>
          <a:xfrm>
            <a:off x="6241541" y="5538622"/>
            <a:ext cx="640080" cy="269240"/>
          </a:xfrm>
          <a:prstGeom prst="rect">
            <a:avLst/>
          </a:prstGeom>
        </p:spPr>
        <p:txBody>
          <a:bodyPr vert="horz" wrap="square" lIns="0" tIns="12065" rIns="0" bIns="0" rtlCol="0">
            <a:spAutoFit/>
          </a:bodyPr>
          <a:lstStyle/>
          <a:p>
            <a:pPr marL="12700">
              <a:lnSpc>
                <a:spcPct val="100000"/>
              </a:lnSpc>
              <a:spcBef>
                <a:spcPts val="95"/>
              </a:spcBef>
            </a:pPr>
            <a:r>
              <a:rPr sz="1600" spc="-10" dirty="0">
                <a:latin typeface="Times New Roman"/>
                <a:cs typeface="Times New Roman"/>
              </a:rPr>
              <a:t>360</a:t>
            </a:r>
            <a:r>
              <a:rPr sz="1600" spc="-65" dirty="0">
                <a:latin typeface="Times New Roman"/>
                <a:cs typeface="Times New Roman"/>
              </a:rPr>
              <a:t> </a:t>
            </a:r>
            <a:r>
              <a:rPr sz="1600" spc="-5" dirty="0">
                <a:latin typeface="Times New Roman"/>
                <a:cs typeface="Times New Roman"/>
              </a:rPr>
              <a:t>nm</a:t>
            </a:r>
            <a:endParaRPr sz="1600">
              <a:latin typeface="Times New Roman"/>
              <a:cs typeface="Times New Roman"/>
            </a:endParaRPr>
          </a:p>
        </p:txBody>
      </p:sp>
      <p:sp>
        <p:nvSpPr>
          <p:cNvPr id="85" name="object 85"/>
          <p:cNvSpPr/>
          <p:nvPr/>
        </p:nvSpPr>
        <p:spPr>
          <a:xfrm>
            <a:off x="7060692" y="5640323"/>
            <a:ext cx="243839" cy="97535"/>
          </a:xfrm>
          <a:prstGeom prst="rect">
            <a:avLst/>
          </a:prstGeom>
          <a:blipFill>
            <a:blip r:embed="rId23" cstate="print"/>
            <a:stretch>
              <a:fillRect/>
            </a:stretch>
          </a:blipFill>
        </p:spPr>
        <p:txBody>
          <a:bodyPr wrap="square" lIns="0" tIns="0" rIns="0" bIns="0" rtlCol="0"/>
          <a:lstStyle/>
          <a:p>
            <a:endParaRPr/>
          </a:p>
        </p:txBody>
      </p:sp>
      <p:sp>
        <p:nvSpPr>
          <p:cNvPr id="86" name="object 86"/>
          <p:cNvSpPr txBox="1"/>
          <p:nvPr/>
        </p:nvSpPr>
        <p:spPr>
          <a:xfrm>
            <a:off x="7319518" y="5538622"/>
            <a:ext cx="640080" cy="269240"/>
          </a:xfrm>
          <a:prstGeom prst="rect">
            <a:avLst/>
          </a:prstGeom>
        </p:spPr>
        <p:txBody>
          <a:bodyPr vert="horz" wrap="square" lIns="0" tIns="12065" rIns="0" bIns="0" rtlCol="0">
            <a:spAutoFit/>
          </a:bodyPr>
          <a:lstStyle/>
          <a:p>
            <a:pPr marL="12700">
              <a:lnSpc>
                <a:spcPct val="100000"/>
              </a:lnSpc>
              <a:spcBef>
                <a:spcPts val="95"/>
              </a:spcBef>
            </a:pPr>
            <a:r>
              <a:rPr sz="1600" spc="-10" dirty="0">
                <a:latin typeface="Times New Roman"/>
                <a:cs typeface="Times New Roman"/>
              </a:rPr>
              <a:t>308</a:t>
            </a:r>
            <a:r>
              <a:rPr sz="1600" spc="-65" dirty="0">
                <a:latin typeface="Times New Roman"/>
                <a:cs typeface="Times New Roman"/>
              </a:rPr>
              <a:t> </a:t>
            </a:r>
            <a:r>
              <a:rPr sz="1600" spc="-5" dirty="0">
                <a:latin typeface="Times New Roman"/>
                <a:cs typeface="Times New Roman"/>
              </a:rPr>
              <a:t>nm</a:t>
            </a:r>
            <a:endParaRPr sz="1600">
              <a:latin typeface="Times New Roman"/>
              <a:cs typeface="Times New Roman"/>
            </a:endParaRPr>
          </a:p>
        </p:txBody>
      </p:sp>
    </p:spTree>
    <p:extLst>
      <p:ext uri="{BB962C8B-B14F-4D97-AF65-F5344CB8AC3E}">
        <p14:creationId xmlns:p14="http://schemas.microsoft.com/office/powerpoint/2010/main" val="4400424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385316" y="4140708"/>
            <a:ext cx="7117080" cy="0"/>
          </a:xfrm>
          <a:custGeom>
            <a:avLst/>
            <a:gdLst/>
            <a:ahLst/>
            <a:cxnLst/>
            <a:rect l="l" t="t" r="r" b="b"/>
            <a:pathLst>
              <a:path w="7117080">
                <a:moveTo>
                  <a:pt x="0" y="0"/>
                </a:moveTo>
                <a:lnTo>
                  <a:pt x="7117080" y="0"/>
                </a:lnTo>
              </a:path>
            </a:pathLst>
          </a:custGeom>
          <a:ln w="9144">
            <a:solidFill>
              <a:srgbClr val="858585"/>
            </a:solidFill>
          </a:ln>
        </p:spPr>
        <p:txBody>
          <a:bodyPr wrap="square" lIns="0" tIns="0" rIns="0" bIns="0" rtlCol="0"/>
          <a:lstStyle/>
          <a:p>
            <a:endParaRPr/>
          </a:p>
        </p:txBody>
      </p:sp>
      <p:sp>
        <p:nvSpPr>
          <p:cNvPr id="4" name="object 4"/>
          <p:cNvSpPr/>
          <p:nvPr/>
        </p:nvSpPr>
        <p:spPr>
          <a:xfrm>
            <a:off x="1385316" y="3828288"/>
            <a:ext cx="7117080" cy="0"/>
          </a:xfrm>
          <a:custGeom>
            <a:avLst/>
            <a:gdLst/>
            <a:ahLst/>
            <a:cxnLst/>
            <a:rect l="l" t="t" r="r" b="b"/>
            <a:pathLst>
              <a:path w="7117080">
                <a:moveTo>
                  <a:pt x="0" y="0"/>
                </a:moveTo>
                <a:lnTo>
                  <a:pt x="7117080" y="0"/>
                </a:lnTo>
              </a:path>
            </a:pathLst>
          </a:custGeom>
          <a:ln w="9144">
            <a:solidFill>
              <a:srgbClr val="858585"/>
            </a:solidFill>
          </a:ln>
        </p:spPr>
        <p:txBody>
          <a:bodyPr wrap="square" lIns="0" tIns="0" rIns="0" bIns="0" rtlCol="0"/>
          <a:lstStyle/>
          <a:p>
            <a:endParaRPr/>
          </a:p>
        </p:txBody>
      </p:sp>
      <p:sp>
        <p:nvSpPr>
          <p:cNvPr id="5" name="object 5"/>
          <p:cNvSpPr/>
          <p:nvPr/>
        </p:nvSpPr>
        <p:spPr>
          <a:xfrm>
            <a:off x="1385316" y="3517391"/>
            <a:ext cx="7117080" cy="0"/>
          </a:xfrm>
          <a:custGeom>
            <a:avLst/>
            <a:gdLst/>
            <a:ahLst/>
            <a:cxnLst/>
            <a:rect l="l" t="t" r="r" b="b"/>
            <a:pathLst>
              <a:path w="7117080">
                <a:moveTo>
                  <a:pt x="0" y="0"/>
                </a:moveTo>
                <a:lnTo>
                  <a:pt x="7117080" y="0"/>
                </a:lnTo>
              </a:path>
            </a:pathLst>
          </a:custGeom>
          <a:ln w="9144">
            <a:solidFill>
              <a:srgbClr val="858585"/>
            </a:solidFill>
          </a:ln>
        </p:spPr>
        <p:txBody>
          <a:bodyPr wrap="square" lIns="0" tIns="0" rIns="0" bIns="0" rtlCol="0"/>
          <a:lstStyle/>
          <a:p>
            <a:endParaRPr/>
          </a:p>
        </p:txBody>
      </p:sp>
      <p:sp>
        <p:nvSpPr>
          <p:cNvPr id="6" name="object 6"/>
          <p:cNvSpPr/>
          <p:nvPr/>
        </p:nvSpPr>
        <p:spPr>
          <a:xfrm>
            <a:off x="5666613" y="3204972"/>
            <a:ext cx="2835910" cy="0"/>
          </a:xfrm>
          <a:custGeom>
            <a:avLst/>
            <a:gdLst/>
            <a:ahLst/>
            <a:cxnLst/>
            <a:rect l="l" t="t" r="r" b="b"/>
            <a:pathLst>
              <a:path w="2835909">
                <a:moveTo>
                  <a:pt x="0" y="0"/>
                </a:moveTo>
                <a:lnTo>
                  <a:pt x="2835783" y="0"/>
                </a:lnTo>
              </a:path>
            </a:pathLst>
          </a:custGeom>
          <a:ln w="9144">
            <a:solidFill>
              <a:srgbClr val="858585"/>
            </a:solidFill>
          </a:ln>
        </p:spPr>
        <p:txBody>
          <a:bodyPr wrap="square" lIns="0" tIns="0" rIns="0" bIns="0" rtlCol="0"/>
          <a:lstStyle/>
          <a:p>
            <a:endParaRPr/>
          </a:p>
        </p:txBody>
      </p:sp>
      <p:sp>
        <p:nvSpPr>
          <p:cNvPr id="7" name="object 7"/>
          <p:cNvSpPr/>
          <p:nvPr/>
        </p:nvSpPr>
        <p:spPr>
          <a:xfrm>
            <a:off x="1385316" y="3204972"/>
            <a:ext cx="4192904" cy="0"/>
          </a:xfrm>
          <a:custGeom>
            <a:avLst/>
            <a:gdLst/>
            <a:ahLst/>
            <a:cxnLst/>
            <a:rect l="l" t="t" r="r" b="b"/>
            <a:pathLst>
              <a:path w="4192904">
                <a:moveTo>
                  <a:pt x="0" y="0"/>
                </a:moveTo>
                <a:lnTo>
                  <a:pt x="4192905" y="0"/>
                </a:lnTo>
              </a:path>
            </a:pathLst>
          </a:custGeom>
          <a:ln w="9144">
            <a:solidFill>
              <a:srgbClr val="858585"/>
            </a:solidFill>
          </a:ln>
        </p:spPr>
        <p:txBody>
          <a:bodyPr wrap="square" lIns="0" tIns="0" rIns="0" bIns="0" rtlCol="0"/>
          <a:lstStyle/>
          <a:p>
            <a:endParaRPr/>
          </a:p>
        </p:txBody>
      </p:sp>
      <p:sp>
        <p:nvSpPr>
          <p:cNvPr id="8" name="object 8"/>
          <p:cNvSpPr/>
          <p:nvPr/>
        </p:nvSpPr>
        <p:spPr>
          <a:xfrm>
            <a:off x="1385316" y="2894076"/>
            <a:ext cx="7117080" cy="0"/>
          </a:xfrm>
          <a:custGeom>
            <a:avLst/>
            <a:gdLst/>
            <a:ahLst/>
            <a:cxnLst/>
            <a:rect l="l" t="t" r="r" b="b"/>
            <a:pathLst>
              <a:path w="7117080">
                <a:moveTo>
                  <a:pt x="0" y="0"/>
                </a:moveTo>
                <a:lnTo>
                  <a:pt x="7117080" y="0"/>
                </a:lnTo>
              </a:path>
            </a:pathLst>
          </a:custGeom>
          <a:ln w="9144">
            <a:solidFill>
              <a:srgbClr val="858585"/>
            </a:solidFill>
          </a:ln>
        </p:spPr>
        <p:txBody>
          <a:bodyPr wrap="square" lIns="0" tIns="0" rIns="0" bIns="0" rtlCol="0"/>
          <a:lstStyle/>
          <a:p>
            <a:endParaRPr/>
          </a:p>
        </p:txBody>
      </p:sp>
      <p:sp>
        <p:nvSpPr>
          <p:cNvPr id="9" name="object 9"/>
          <p:cNvSpPr/>
          <p:nvPr/>
        </p:nvSpPr>
        <p:spPr>
          <a:xfrm>
            <a:off x="1385316" y="2581655"/>
            <a:ext cx="7117080" cy="0"/>
          </a:xfrm>
          <a:custGeom>
            <a:avLst/>
            <a:gdLst/>
            <a:ahLst/>
            <a:cxnLst/>
            <a:rect l="l" t="t" r="r" b="b"/>
            <a:pathLst>
              <a:path w="7117080">
                <a:moveTo>
                  <a:pt x="0" y="0"/>
                </a:moveTo>
                <a:lnTo>
                  <a:pt x="7117080" y="0"/>
                </a:lnTo>
              </a:path>
            </a:pathLst>
          </a:custGeom>
          <a:ln w="9144">
            <a:solidFill>
              <a:srgbClr val="858585"/>
            </a:solidFill>
          </a:ln>
        </p:spPr>
        <p:txBody>
          <a:bodyPr wrap="square" lIns="0" tIns="0" rIns="0" bIns="0" rtlCol="0"/>
          <a:lstStyle/>
          <a:p>
            <a:endParaRPr/>
          </a:p>
        </p:txBody>
      </p:sp>
      <p:sp>
        <p:nvSpPr>
          <p:cNvPr id="10" name="object 10"/>
          <p:cNvSpPr/>
          <p:nvPr/>
        </p:nvSpPr>
        <p:spPr>
          <a:xfrm>
            <a:off x="1385316" y="2581655"/>
            <a:ext cx="0" cy="1871980"/>
          </a:xfrm>
          <a:custGeom>
            <a:avLst/>
            <a:gdLst/>
            <a:ahLst/>
            <a:cxnLst/>
            <a:rect l="l" t="t" r="r" b="b"/>
            <a:pathLst>
              <a:path h="1871979">
                <a:moveTo>
                  <a:pt x="0" y="1871472"/>
                </a:moveTo>
                <a:lnTo>
                  <a:pt x="0" y="0"/>
                </a:lnTo>
              </a:path>
            </a:pathLst>
          </a:custGeom>
          <a:ln w="9144">
            <a:solidFill>
              <a:srgbClr val="858585"/>
            </a:solidFill>
          </a:ln>
        </p:spPr>
        <p:txBody>
          <a:bodyPr wrap="square" lIns="0" tIns="0" rIns="0" bIns="0" rtlCol="0"/>
          <a:lstStyle/>
          <a:p>
            <a:endParaRPr/>
          </a:p>
        </p:txBody>
      </p:sp>
      <p:sp>
        <p:nvSpPr>
          <p:cNvPr id="11" name="object 11"/>
          <p:cNvSpPr/>
          <p:nvPr/>
        </p:nvSpPr>
        <p:spPr>
          <a:xfrm>
            <a:off x="1333500" y="4453128"/>
            <a:ext cx="52069" cy="0"/>
          </a:xfrm>
          <a:custGeom>
            <a:avLst/>
            <a:gdLst/>
            <a:ahLst/>
            <a:cxnLst/>
            <a:rect l="l" t="t" r="r" b="b"/>
            <a:pathLst>
              <a:path w="52069">
                <a:moveTo>
                  <a:pt x="0" y="0"/>
                </a:moveTo>
                <a:lnTo>
                  <a:pt x="51815" y="0"/>
                </a:lnTo>
              </a:path>
            </a:pathLst>
          </a:custGeom>
          <a:ln w="9144">
            <a:solidFill>
              <a:srgbClr val="858585"/>
            </a:solidFill>
          </a:ln>
        </p:spPr>
        <p:txBody>
          <a:bodyPr wrap="square" lIns="0" tIns="0" rIns="0" bIns="0" rtlCol="0"/>
          <a:lstStyle/>
          <a:p>
            <a:endParaRPr/>
          </a:p>
        </p:txBody>
      </p:sp>
      <p:sp>
        <p:nvSpPr>
          <p:cNvPr id="12" name="object 12"/>
          <p:cNvSpPr/>
          <p:nvPr/>
        </p:nvSpPr>
        <p:spPr>
          <a:xfrm>
            <a:off x="1333500" y="4140708"/>
            <a:ext cx="52069" cy="0"/>
          </a:xfrm>
          <a:custGeom>
            <a:avLst/>
            <a:gdLst/>
            <a:ahLst/>
            <a:cxnLst/>
            <a:rect l="l" t="t" r="r" b="b"/>
            <a:pathLst>
              <a:path w="52069">
                <a:moveTo>
                  <a:pt x="0" y="0"/>
                </a:moveTo>
                <a:lnTo>
                  <a:pt x="51815" y="0"/>
                </a:lnTo>
              </a:path>
            </a:pathLst>
          </a:custGeom>
          <a:ln w="9144">
            <a:solidFill>
              <a:srgbClr val="858585"/>
            </a:solidFill>
          </a:ln>
        </p:spPr>
        <p:txBody>
          <a:bodyPr wrap="square" lIns="0" tIns="0" rIns="0" bIns="0" rtlCol="0"/>
          <a:lstStyle/>
          <a:p>
            <a:endParaRPr/>
          </a:p>
        </p:txBody>
      </p:sp>
      <p:sp>
        <p:nvSpPr>
          <p:cNvPr id="13" name="object 13"/>
          <p:cNvSpPr/>
          <p:nvPr/>
        </p:nvSpPr>
        <p:spPr>
          <a:xfrm>
            <a:off x="1333500" y="3828288"/>
            <a:ext cx="52069" cy="0"/>
          </a:xfrm>
          <a:custGeom>
            <a:avLst/>
            <a:gdLst/>
            <a:ahLst/>
            <a:cxnLst/>
            <a:rect l="l" t="t" r="r" b="b"/>
            <a:pathLst>
              <a:path w="52069">
                <a:moveTo>
                  <a:pt x="0" y="0"/>
                </a:moveTo>
                <a:lnTo>
                  <a:pt x="51815" y="0"/>
                </a:lnTo>
              </a:path>
            </a:pathLst>
          </a:custGeom>
          <a:ln w="9144">
            <a:solidFill>
              <a:srgbClr val="858585"/>
            </a:solidFill>
          </a:ln>
        </p:spPr>
        <p:txBody>
          <a:bodyPr wrap="square" lIns="0" tIns="0" rIns="0" bIns="0" rtlCol="0"/>
          <a:lstStyle/>
          <a:p>
            <a:endParaRPr/>
          </a:p>
        </p:txBody>
      </p:sp>
      <p:sp>
        <p:nvSpPr>
          <p:cNvPr id="14" name="object 14"/>
          <p:cNvSpPr/>
          <p:nvPr/>
        </p:nvSpPr>
        <p:spPr>
          <a:xfrm>
            <a:off x="1333500" y="3517391"/>
            <a:ext cx="52069" cy="0"/>
          </a:xfrm>
          <a:custGeom>
            <a:avLst/>
            <a:gdLst/>
            <a:ahLst/>
            <a:cxnLst/>
            <a:rect l="l" t="t" r="r" b="b"/>
            <a:pathLst>
              <a:path w="52069">
                <a:moveTo>
                  <a:pt x="0" y="0"/>
                </a:moveTo>
                <a:lnTo>
                  <a:pt x="51815" y="0"/>
                </a:lnTo>
              </a:path>
            </a:pathLst>
          </a:custGeom>
          <a:ln w="9144">
            <a:solidFill>
              <a:srgbClr val="858585"/>
            </a:solidFill>
          </a:ln>
        </p:spPr>
        <p:txBody>
          <a:bodyPr wrap="square" lIns="0" tIns="0" rIns="0" bIns="0" rtlCol="0"/>
          <a:lstStyle/>
          <a:p>
            <a:endParaRPr/>
          </a:p>
        </p:txBody>
      </p:sp>
      <p:sp>
        <p:nvSpPr>
          <p:cNvPr id="15" name="object 15"/>
          <p:cNvSpPr/>
          <p:nvPr/>
        </p:nvSpPr>
        <p:spPr>
          <a:xfrm>
            <a:off x="1333500" y="3204972"/>
            <a:ext cx="52069" cy="0"/>
          </a:xfrm>
          <a:custGeom>
            <a:avLst/>
            <a:gdLst/>
            <a:ahLst/>
            <a:cxnLst/>
            <a:rect l="l" t="t" r="r" b="b"/>
            <a:pathLst>
              <a:path w="52069">
                <a:moveTo>
                  <a:pt x="0" y="0"/>
                </a:moveTo>
                <a:lnTo>
                  <a:pt x="51815" y="0"/>
                </a:lnTo>
              </a:path>
            </a:pathLst>
          </a:custGeom>
          <a:ln w="9144">
            <a:solidFill>
              <a:srgbClr val="858585"/>
            </a:solidFill>
          </a:ln>
        </p:spPr>
        <p:txBody>
          <a:bodyPr wrap="square" lIns="0" tIns="0" rIns="0" bIns="0" rtlCol="0"/>
          <a:lstStyle/>
          <a:p>
            <a:endParaRPr/>
          </a:p>
        </p:txBody>
      </p:sp>
      <p:sp>
        <p:nvSpPr>
          <p:cNvPr id="16" name="object 16"/>
          <p:cNvSpPr/>
          <p:nvPr/>
        </p:nvSpPr>
        <p:spPr>
          <a:xfrm>
            <a:off x="1333500" y="2894076"/>
            <a:ext cx="52069" cy="0"/>
          </a:xfrm>
          <a:custGeom>
            <a:avLst/>
            <a:gdLst/>
            <a:ahLst/>
            <a:cxnLst/>
            <a:rect l="l" t="t" r="r" b="b"/>
            <a:pathLst>
              <a:path w="52069">
                <a:moveTo>
                  <a:pt x="0" y="0"/>
                </a:moveTo>
                <a:lnTo>
                  <a:pt x="51815" y="0"/>
                </a:lnTo>
              </a:path>
            </a:pathLst>
          </a:custGeom>
          <a:ln w="9144">
            <a:solidFill>
              <a:srgbClr val="858585"/>
            </a:solidFill>
          </a:ln>
        </p:spPr>
        <p:txBody>
          <a:bodyPr wrap="square" lIns="0" tIns="0" rIns="0" bIns="0" rtlCol="0"/>
          <a:lstStyle/>
          <a:p>
            <a:endParaRPr/>
          </a:p>
        </p:txBody>
      </p:sp>
      <p:sp>
        <p:nvSpPr>
          <p:cNvPr id="17" name="object 17"/>
          <p:cNvSpPr/>
          <p:nvPr/>
        </p:nvSpPr>
        <p:spPr>
          <a:xfrm>
            <a:off x="1333500" y="2581655"/>
            <a:ext cx="52069" cy="0"/>
          </a:xfrm>
          <a:custGeom>
            <a:avLst/>
            <a:gdLst/>
            <a:ahLst/>
            <a:cxnLst/>
            <a:rect l="l" t="t" r="r" b="b"/>
            <a:pathLst>
              <a:path w="52069">
                <a:moveTo>
                  <a:pt x="0" y="0"/>
                </a:moveTo>
                <a:lnTo>
                  <a:pt x="51815" y="0"/>
                </a:lnTo>
              </a:path>
            </a:pathLst>
          </a:custGeom>
          <a:ln w="9144">
            <a:solidFill>
              <a:srgbClr val="858585"/>
            </a:solidFill>
          </a:ln>
        </p:spPr>
        <p:txBody>
          <a:bodyPr wrap="square" lIns="0" tIns="0" rIns="0" bIns="0" rtlCol="0"/>
          <a:lstStyle/>
          <a:p>
            <a:endParaRPr/>
          </a:p>
        </p:txBody>
      </p:sp>
      <p:sp>
        <p:nvSpPr>
          <p:cNvPr id="18" name="object 18"/>
          <p:cNvSpPr/>
          <p:nvPr/>
        </p:nvSpPr>
        <p:spPr>
          <a:xfrm>
            <a:off x="1385316" y="4453128"/>
            <a:ext cx="7117080" cy="0"/>
          </a:xfrm>
          <a:custGeom>
            <a:avLst/>
            <a:gdLst/>
            <a:ahLst/>
            <a:cxnLst/>
            <a:rect l="l" t="t" r="r" b="b"/>
            <a:pathLst>
              <a:path w="7117080">
                <a:moveTo>
                  <a:pt x="0" y="0"/>
                </a:moveTo>
                <a:lnTo>
                  <a:pt x="7117080" y="0"/>
                </a:lnTo>
              </a:path>
            </a:pathLst>
          </a:custGeom>
          <a:ln w="9144">
            <a:solidFill>
              <a:srgbClr val="858585"/>
            </a:solidFill>
          </a:ln>
        </p:spPr>
        <p:txBody>
          <a:bodyPr wrap="square" lIns="0" tIns="0" rIns="0" bIns="0" rtlCol="0"/>
          <a:lstStyle/>
          <a:p>
            <a:endParaRPr/>
          </a:p>
        </p:txBody>
      </p:sp>
      <p:sp>
        <p:nvSpPr>
          <p:cNvPr id="19" name="object 19"/>
          <p:cNvSpPr/>
          <p:nvPr/>
        </p:nvSpPr>
        <p:spPr>
          <a:xfrm>
            <a:off x="1385316" y="4453128"/>
            <a:ext cx="0" cy="52069"/>
          </a:xfrm>
          <a:custGeom>
            <a:avLst/>
            <a:gdLst/>
            <a:ahLst/>
            <a:cxnLst/>
            <a:rect l="l" t="t" r="r" b="b"/>
            <a:pathLst>
              <a:path h="52070">
                <a:moveTo>
                  <a:pt x="0" y="0"/>
                </a:moveTo>
                <a:lnTo>
                  <a:pt x="0" y="51816"/>
                </a:lnTo>
              </a:path>
            </a:pathLst>
          </a:custGeom>
          <a:ln w="9144">
            <a:solidFill>
              <a:srgbClr val="858585"/>
            </a:solidFill>
          </a:ln>
        </p:spPr>
        <p:txBody>
          <a:bodyPr wrap="square" lIns="0" tIns="0" rIns="0" bIns="0" rtlCol="0"/>
          <a:lstStyle/>
          <a:p>
            <a:endParaRPr/>
          </a:p>
        </p:txBody>
      </p:sp>
      <p:sp>
        <p:nvSpPr>
          <p:cNvPr id="20" name="object 20"/>
          <p:cNvSpPr/>
          <p:nvPr/>
        </p:nvSpPr>
        <p:spPr>
          <a:xfrm>
            <a:off x="1725167" y="4453128"/>
            <a:ext cx="0" cy="52069"/>
          </a:xfrm>
          <a:custGeom>
            <a:avLst/>
            <a:gdLst/>
            <a:ahLst/>
            <a:cxnLst/>
            <a:rect l="l" t="t" r="r" b="b"/>
            <a:pathLst>
              <a:path h="52070">
                <a:moveTo>
                  <a:pt x="0" y="0"/>
                </a:moveTo>
                <a:lnTo>
                  <a:pt x="0" y="51816"/>
                </a:lnTo>
              </a:path>
            </a:pathLst>
          </a:custGeom>
          <a:ln w="9144">
            <a:solidFill>
              <a:srgbClr val="858585"/>
            </a:solidFill>
          </a:ln>
        </p:spPr>
        <p:txBody>
          <a:bodyPr wrap="square" lIns="0" tIns="0" rIns="0" bIns="0" rtlCol="0"/>
          <a:lstStyle/>
          <a:p>
            <a:endParaRPr/>
          </a:p>
        </p:txBody>
      </p:sp>
      <p:sp>
        <p:nvSpPr>
          <p:cNvPr id="21" name="object 21"/>
          <p:cNvSpPr/>
          <p:nvPr/>
        </p:nvSpPr>
        <p:spPr>
          <a:xfrm>
            <a:off x="2063495" y="4453128"/>
            <a:ext cx="0" cy="52069"/>
          </a:xfrm>
          <a:custGeom>
            <a:avLst/>
            <a:gdLst/>
            <a:ahLst/>
            <a:cxnLst/>
            <a:rect l="l" t="t" r="r" b="b"/>
            <a:pathLst>
              <a:path h="52070">
                <a:moveTo>
                  <a:pt x="0" y="0"/>
                </a:moveTo>
                <a:lnTo>
                  <a:pt x="0" y="51816"/>
                </a:lnTo>
              </a:path>
            </a:pathLst>
          </a:custGeom>
          <a:ln w="9144">
            <a:solidFill>
              <a:srgbClr val="858585"/>
            </a:solidFill>
          </a:ln>
        </p:spPr>
        <p:txBody>
          <a:bodyPr wrap="square" lIns="0" tIns="0" rIns="0" bIns="0" rtlCol="0"/>
          <a:lstStyle/>
          <a:p>
            <a:endParaRPr/>
          </a:p>
        </p:txBody>
      </p:sp>
      <p:sp>
        <p:nvSpPr>
          <p:cNvPr id="22" name="object 22"/>
          <p:cNvSpPr/>
          <p:nvPr/>
        </p:nvSpPr>
        <p:spPr>
          <a:xfrm>
            <a:off x="2403348" y="4453128"/>
            <a:ext cx="0" cy="52069"/>
          </a:xfrm>
          <a:custGeom>
            <a:avLst/>
            <a:gdLst/>
            <a:ahLst/>
            <a:cxnLst/>
            <a:rect l="l" t="t" r="r" b="b"/>
            <a:pathLst>
              <a:path h="52070">
                <a:moveTo>
                  <a:pt x="0" y="0"/>
                </a:moveTo>
                <a:lnTo>
                  <a:pt x="0" y="51816"/>
                </a:lnTo>
              </a:path>
            </a:pathLst>
          </a:custGeom>
          <a:ln w="9144">
            <a:solidFill>
              <a:srgbClr val="858585"/>
            </a:solidFill>
          </a:ln>
        </p:spPr>
        <p:txBody>
          <a:bodyPr wrap="square" lIns="0" tIns="0" rIns="0" bIns="0" rtlCol="0"/>
          <a:lstStyle/>
          <a:p>
            <a:endParaRPr/>
          </a:p>
        </p:txBody>
      </p:sp>
      <p:sp>
        <p:nvSpPr>
          <p:cNvPr id="23" name="object 23"/>
          <p:cNvSpPr/>
          <p:nvPr/>
        </p:nvSpPr>
        <p:spPr>
          <a:xfrm>
            <a:off x="2741676" y="4453128"/>
            <a:ext cx="0" cy="52069"/>
          </a:xfrm>
          <a:custGeom>
            <a:avLst/>
            <a:gdLst/>
            <a:ahLst/>
            <a:cxnLst/>
            <a:rect l="l" t="t" r="r" b="b"/>
            <a:pathLst>
              <a:path h="52070">
                <a:moveTo>
                  <a:pt x="0" y="0"/>
                </a:moveTo>
                <a:lnTo>
                  <a:pt x="0" y="51816"/>
                </a:lnTo>
              </a:path>
            </a:pathLst>
          </a:custGeom>
          <a:ln w="9144">
            <a:solidFill>
              <a:srgbClr val="858585"/>
            </a:solidFill>
          </a:ln>
        </p:spPr>
        <p:txBody>
          <a:bodyPr wrap="square" lIns="0" tIns="0" rIns="0" bIns="0" rtlCol="0"/>
          <a:lstStyle/>
          <a:p>
            <a:endParaRPr/>
          </a:p>
        </p:txBody>
      </p:sp>
      <p:sp>
        <p:nvSpPr>
          <p:cNvPr id="24" name="object 24"/>
          <p:cNvSpPr/>
          <p:nvPr/>
        </p:nvSpPr>
        <p:spPr>
          <a:xfrm>
            <a:off x="3080004" y="4453128"/>
            <a:ext cx="0" cy="52069"/>
          </a:xfrm>
          <a:custGeom>
            <a:avLst/>
            <a:gdLst/>
            <a:ahLst/>
            <a:cxnLst/>
            <a:rect l="l" t="t" r="r" b="b"/>
            <a:pathLst>
              <a:path h="52070">
                <a:moveTo>
                  <a:pt x="0" y="0"/>
                </a:moveTo>
                <a:lnTo>
                  <a:pt x="0" y="51816"/>
                </a:lnTo>
              </a:path>
            </a:pathLst>
          </a:custGeom>
          <a:ln w="9144">
            <a:solidFill>
              <a:srgbClr val="858585"/>
            </a:solidFill>
          </a:ln>
        </p:spPr>
        <p:txBody>
          <a:bodyPr wrap="square" lIns="0" tIns="0" rIns="0" bIns="0" rtlCol="0"/>
          <a:lstStyle/>
          <a:p>
            <a:endParaRPr/>
          </a:p>
        </p:txBody>
      </p:sp>
      <p:sp>
        <p:nvSpPr>
          <p:cNvPr id="25" name="object 25"/>
          <p:cNvSpPr/>
          <p:nvPr/>
        </p:nvSpPr>
        <p:spPr>
          <a:xfrm>
            <a:off x="3419855" y="4453128"/>
            <a:ext cx="0" cy="52069"/>
          </a:xfrm>
          <a:custGeom>
            <a:avLst/>
            <a:gdLst/>
            <a:ahLst/>
            <a:cxnLst/>
            <a:rect l="l" t="t" r="r" b="b"/>
            <a:pathLst>
              <a:path h="52070">
                <a:moveTo>
                  <a:pt x="0" y="0"/>
                </a:moveTo>
                <a:lnTo>
                  <a:pt x="0" y="51816"/>
                </a:lnTo>
              </a:path>
            </a:pathLst>
          </a:custGeom>
          <a:ln w="9144">
            <a:solidFill>
              <a:srgbClr val="858585"/>
            </a:solidFill>
          </a:ln>
        </p:spPr>
        <p:txBody>
          <a:bodyPr wrap="square" lIns="0" tIns="0" rIns="0" bIns="0" rtlCol="0"/>
          <a:lstStyle/>
          <a:p>
            <a:endParaRPr/>
          </a:p>
        </p:txBody>
      </p:sp>
      <p:sp>
        <p:nvSpPr>
          <p:cNvPr id="26" name="object 26"/>
          <p:cNvSpPr/>
          <p:nvPr/>
        </p:nvSpPr>
        <p:spPr>
          <a:xfrm>
            <a:off x="3758184" y="4453128"/>
            <a:ext cx="0" cy="52069"/>
          </a:xfrm>
          <a:custGeom>
            <a:avLst/>
            <a:gdLst/>
            <a:ahLst/>
            <a:cxnLst/>
            <a:rect l="l" t="t" r="r" b="b"/>
            <a:pathLst>
              <a:path h="52070">
                <a:moveTo>
                  <a:pt x="0" y="0"/>
                </a:moveTo>
                <a:lnTo>
                  <a:pt x="0" y="51816"/>
                </a:lnTo>
              </a:path>
            </a:pathLst>
          </a:custGeom>
          <a:ln w="9144">
            <a:solidFill>
              <a:srgbClr val="858585"/>
            </a:solidFill>
          </a:ln>
        </p:spPr>
        <p:txBody>
          <a:bodyPr wrap="square" lIns="0" tIns="0" rIns="0" bIns="0" rtlCol="0"/>
          <a:lstStyle/>
          <a:p>
            <a:endParaRPr/>
          </a:p>
        </p:txBody>
      </p:sp>
      <p:sp>
        <p:nvSpPr>
          <p:cNvPr id="27" name="object 27"/>
          <p:cNvSpPr/>
          <p:nvPr/>
        </p:nvSpPr>
        <p:spPr>
          <a:xfrm>
            <a:off x="4096511" y="4453128"/>
            <a:ext cx="0" cy="52069"/>
          </a:xfrm>
          <a:custGeom>
            <a:avLst/>
            <a:gdLst/>
            <a:ahLst/>
            <a:cxnLst/>
            <a:rect l="l" t="t" r="r" b="b"/>
            <a:pathLst>
              <a:path h="52070">
                <a:moveTo>
                  <a:pt x="0" y="0"/>
                </a:moveTo>
                <a:lnTo>
                  <a:pt x="0" y="51816"/>
                </a:lnTo>
              </a:path>
            </a:pathLst>
          </a:custGeom>
          <a:ln w="9144">
            <a:solidFill>
              <a:srgbClr val="858585"/>
            </a:solidFill>
          </a:ln>
        </p:spPr>
        <p:txBody>
          <a:bodyPr wrap="square" lIns="0" tIns="0" rIns="0" bIns="0" rtlCol="0"/>
          <a:lstStyle/>
          <a:p>
            <a:endParaRPr/>
          </a:p>
        </p:txBody>
      </p:sp>
      <p:sp>
        <p:nvSpPr>
          <p:cNvPr id="28" name="object 28"/>
          <p:cNvSpPr/>
          <p:nvPr/>
        </p:nvSpPr>
        <p:spPr>
          <a:xfrm>
            <a:off x="4436364" y="4453128"/>
            <a:ext cx="0" cy="52069"/>
          </a:xfrm>
          <a:custGeom>
            <a:avLst/>
            <a:gdLst/>
            <a:ahLst/>
            <a:cxnLst/>
            <a:rect l="l" t="t" r="r" b="b"/>
            <a:pathLst>
              <a:path h="52070">
                <a:moveTo>
                  <a:pt x="0" y="0"/>
                </a:moveTo>
                <a:lnTo>
                  <a:pt x="0" y="51816"/>
                </a:lnTo>
              </a:path>
            </a:pathLst>
          </a:custGeom>
          <a:ln w="9144">
            <a:solidFill>
              <a:srgbClr val="858585"/>
            </a:solidFill>
          </a:ln>
        </p:spPr>
        <p:txBody>
          <a:bodyPr wrap="square" lIns="0" tIns="0" rIns="0" bIns="0" rtlCol="0"/>
          <a:lstStyle/>
          <a:p>
            <a:endParaRPr/>
          </a:p>
        </p:txBody>
      </p:sp>
      <p:sp>
        <p:nvSpPr>
          <p:cNvPr id="29" name="object 29"/>
          <p:cNvSpPr/>
          <p:nvPr/>
        </p:nvSpPr>
        <p:spPr>
          <a:xfrm>
            <a:off x="4774691" y="4453128"/>
            <a:ext cx="0" cy="52069"/>
          </a:xfrm>
          <a:custGeom>
            <a:avLst/>
            <a:gdLst/>
            <a:ahLst/>
            <a:cxnLst/>
            <a:rect l="l" t="t" r="r" b="b"/>
            <a:pathLst>
              <a:path h="52070">
                <a:moveTo>
                  <a:pt x="0" y="0"/>
                </a:moveTo>
                <a:lnTo>
                  <a:pt x="0" y="51816"/>
                </a:lnTo>
              </a:path>
            </a:pathLst>
          </a:custGeom>
          <a:ln w="9144">
            <a:solidFill>
              <a:srgbClr val="858585"/>
            </a:solidFill>
          </a:ln>
        </p:spPr>
        <p:txBody>
          <a:bodyPr wrap="square" lIns="0" tIns="0" rIns="0" bIns="0" rtlCol="0"/>
          <a:lstStyle/>
          <a:p>
            <a:endParaRPr/>
          </a:p>
        </p:txBody>
      </p:sp>
      <p:sp>
        <p:nvSpPr>
          <p:cNvPr id="30" name="object 30"/>
          <p:cNvSpPr/>
          <p:nvPr/>
        </p:nvSpPr>
        <p:spPr>
          <a:xfrm>
            <a:off x="5114544" y="4453128"/>
            <a:ext cx="0" cy="52069"/>
          </a:xfrm>
          <a:custGeom>
            <a:avLst/>
            <a:gdLst/>
            <a:ahLst/>
            <a:cxnLst/>
            <a:rect l="l" t="t" r="r" b="b"/>
            <a:pathLst>
              <a:path h="52070">
                <a:moveTo>
                  <a:pt x="0" y="0"/>
                </a:moveTo>
                <a:lnTo>
                  <a:pt x="0" y="51816"/>
                </a:lnTo>
              </a:path>
            </a:pathLst>
          </a:custGeom>
          <a:ln w="9144">
            <a:solidFill>
              <a:srgbClr val="858585"/>
            </a:solidFill>
          </a:ln>
        </p:spPr>
        <p:txBody>
          <a:bodyPr wrap="square" lIns="0" tIns="0" rIns="0" bIns="0" rtlCol="0"/>
          <a:lstStyle/>
          <a:p>
            <a:endParaRPr/>
          </a:p>
        </p:txBody>
      </p:sp>
      <p:sp>
        <p:nvSpPr>
          <p:cNvPr id="31" name="object 31"/>
          <p:cNvSpPr/>
          <p:nvPr/>
        </p:nvSpPr>
        <p:spPr>
          <a:xfrm>
            <a:off x="5452871" y="4453128"/>
            <a:ext cx="0" cy="52069"/>
          </a:xfrm>
          <a:custGeom>
            <a:avLst/>
            <a:gdLst/>
            <a:ahLst/>
            <a:cxnLst/>
            <a:rect l="l" t="t" r="r" b="b"/>
            <a:pathLst>
              <a:path h="52070">
                <a:moveTo>
                  <a:pt x="0" y="0"/>
                </a:moveTo>
                <a:lnTo>
                  <a:pt x="0" y="51816"/>
                </a:lnTo>
              </a:path>
            </a:pathLst>
          </a:custGeom>
          <a:ln w="9144">
            <a:solidFill>
              <a:srgbClr val="858585"/>
            </a:solidFill>
          </a:ln>
        </p:spPr>
        <p:txBody>
          <a:bodyPr wrap="square" lIns="0" tIns="0" rIns="0" bIns="0" rtlCol="0"/>
          <a:lstStyle/>
          <a:p>
            <a:endParaRPr/>
          </a:p>
        </p:txBody>
      </p:sp>
      <p:sp>
        <p:nvSpPr>
          <p:cNvPr id="32" name="object 32"/>
          <p:cNvSpPr/>
          <p:nvPr/>
        </p:nvSpPr>
        <p:spPr>
          <a:xfrm>
            <a:off x="5791200" y="4453128"/>
            <a:ext cx="0" cy="52069"/>
          </a:xfrm>
          <a:custGeom>
            <a:avLst/>
            <a:gdLst/>
            <a:ahLst/>
            <a:cxnLst/>
            <a:rect l="l" t="t" r="r" b="b"/>
            <a:pathLst>
              <a:path h="52070">
                <a:moveTo>
                  <a:pt x="0" y="0"/>
                </a:moveTo>
                <a:lnTo>
                  <a:pt x="0" y="51816"/>
                </a:lnTo>
              </a:path>
            </a:pathLst>
          </a:custGeom>
          <a:ln w="9144">
            <a:solidFill>
              <a:srgbClr val="858585"/>
            </a:solidFill>
          </a:ln>
        </p:spPr>
        <p:txBody>
          <a:bodyPr wrap="square" lIns="0" tIns="0" rIns="0" bIns="0" rtlCol="0"/>
          <a:lstStyle/>
          <a:p>
            <a:endParaRPr/>
          </a:p>
        </p:txBody>
      </p:sp>
      <p:sp>
        <p:nvSpPr>
          <p:cNvPr id="33" name="object 33"/>
          <p:cNvSpPr/>
          <p:nvPr/>
        </p:nvSpPr>
        <p:spPr>
          <a:xfrm>
            <a:off x="6131052" y="4453128"/>
            <a:ext cx="0" cy="52069"/>
          </a:xfrm>
          <a:custGeom>
            <a:avLst/>
            <a:gdLst/>
            <a:ahLst/>
            <a:cxnLst/>
            <a:rect l="l" t="t" r="r" b="b"/>
            <a:pathLst>
              <a:path h="52070">
                <a:moveTo>
                  <a:pt x="0" y="0"/>
                </a:moveTo>
                <a:lnTo>
                  <a:pt x="0" y="51816"/>
                </a:lnTo>
              </a:path>
            </a:pathLst>
          </a:custGeom>
          <a:ln w="9144">
            <a:solidFill>
              <a:srgbClr val="858585"/>
            </a:solidFill>
          </a:ln>
        </p:spPr>
        <p:txBody>
          <a:bodyPr wrap="square" lIns="0" tIns="0" rIns="0" bIns="0" rtlCol="0"/>
          <a:lstStyle/>
          <a:p>
            <a:endParaRPr/>
          </a:p>
        </p:txBody>
      </p:sp>
      <p:sp>
        <p:nvSpPr>
          <p:cNvPr id="34" name="object 34"/>
          <p:cNvSpPr/>
          <p:nvPr/>
        </p:nvSpPr>
        <p:spPr>
          <a:xfrm>
            <a:off x="6469379" y="4453128"/>
            <a:ext cx="0" cy="52069"/>
          </a:xfrm>
          <a:custGeom>
            <a:avLst/>
            <a:gdLst/>
            <a:ahLst/>
            <a:cxnLst/>
            <a:rect l="l" t="t" r="r" b="b"/>
            <a:pathLst>
              <a:path h="52070">
                <a:moveTo>
                  <a:pt x="0" y="0"/>
                </a:moveTo>
                <a:lnTo>
                  <a:pt x="0" y="51816"/>
                </a:lnTo>
              </a:path>
            </a:pathLst>
          </a:custGeom>
          <a:ln w="9144">
            <a:solidFill>
              <a:srgbClr val="858585"/>
            </a:solidFill>
          </a:ln>
        </p:spPr>
        <p:txBody>
          <a:bodyPr wrap="square" lIns="0" tIns="0" rIns="0" bIns="0" rtlCol="0"/>
          <a:lstStyle/>
          <a:p>
            <a:endParaRPr/>
          </a:p>
        </p:txBody>
      </p:sp>
      <p:sp>
        <p:nvSpPr>
          <p:cNvPr id="35" name="object 35"/>
          <p:cNvSpPr/>
          <p:nvPr/>
        </p:nvSpPr>
        <p:spPr>
          <a:xfrm>
            <a:off x="6807707" y="4453128"/>
            <a:ext cx="0" cy="52069"/>
          </a:xfrm>
          <a:custGeom>
            <a:avLst/>
            <a:gdLst/>
            <a:ahLst/>
            <a:cxnLst/>
            <a:rect l="l" t="t" r="r" b="b"/>
            <a:pathLst>
              <a:path h="52070">
                <a:moveTo>
                  <a:pt x="0" y="0"/>
                </a:moveTo>
                <a:lnTo>
                  <a:pt x="0" y="51816"/>
                </a:lnTo>
              </a:path>
            </a:pathLst>
          </a:custGeom>
          <a:ln w="9144">
            <a:solidFill>
              <a:srgbClr val="858585"/>
            </a:solidFill>
          </a:ln>
        </p:spPr>
        <p:txBody>
          <a:bodyPr wrap="square" lIns="0" tIns="0" rIns="0" bIns="0" rtlCol="0"/>
          <a:lstStyle/>
          <a:p>
            <a:endParaRPr/>
          </a:p>
        </p:txBody>
      </p:sp>
      <p:sp>
        <p:nvSpPr>
          <p:cNvPr id="36" name="object 36"/>
          <p:cNvSpPr/>
          <p:nvPr/>
        </p:nvSpPr>
        <p:spPr>
          <a:xfrm>
            <a:off x="7147559" y="4453128"/>
            <a:ext cx="0" cy="52069"/>
          </a:xfrm>
          <a:custGeom>
            <a:avLst/>
            <a:gdLst/>
            <a:ahLst/>
            <a:cxnLst/>
            <a:rect l="l" t="t" r="r" b="b"/>
            <a:pathLst>
              <a:path h="52070">
                <a:moveTo>
                  <a:pt x="0" y="0"/>
                </a:moveTo>
                <a:lnTo>
                  <a:pt x="0" y="51816"/>
                </a:lnTo>
              </a:path>
            </a:pathLst>
          </a:custGeom>
          <a:ln w="9144">
            <a:solidFill>
              <a:srgbClr val="858585"/>
            </a:solidFill>
          </a:ln>
        </p:spPr>
        <p:txBody>
          <a:bodyPr wrap="square" lIns="0" tIns="0" rIns="0" bIns="0" rtlCol="0"/>
          <a:lstStyle/>
          <a:p>
            <a:endParaRPr/>
          </a:p>
        </p:txBody>
      </p:sp>
      <p:sp>
        <p:nvSpPr>
          <p:cNvPr id="37" name="object 37"/>
          <p:cNvSpPr/>
          <p:nvPr/>
        </p:nvSpPr>
        <p:spPr>
          <a:xfrm>
            <a:off x="7485888" y="4453128"/>
            <a:ext cx="0" cy="52069"/>
          </a:xfrm>
          <a:custGeom>
            <a:avLst/>
            <a:gdLst/>
            <a:ahLst/>
            <a:cxnLst/>
            <a:rect l="l" t="t" r="r" b="b"/>
            <a:pathLst>
              <a:path h="52070">
                <a:moveTo>
                  <a:pt x="0" y="0"/>
                </a:moveTo>
                <a:lnTo>
                  <a:pt x="0" y="51816"/>
                </a:lnTo>
              </a:path>
            </a:pathLst>
          </a:custGeom>
          <a:ln w="9144">
            <a:solidFill>
              <a:srgbClr val="858585"/>
            </a:solidFill>
          </a:ln>
        </p:spPr>
        <p:txBody>
          <a:bodyPr wrap="square" lIns="0" tIns="0" rIns="0" bIns="0" rtlCol="0"/>
          <a:lstStyle/>
          <a:p>
            <a:endParaRPr/>
          </a:p>
        </p:txBody>
      </p:sp>
      <p:sp>
        <p:nvSpPr>
          <p:cNvPr id="38" name="object 38"/>
          <p:cNvSpPr/>
          <p:nvPr/>
        </p:nvSpPr>
        <p:spPr>
          <a:xfrm>
            <a:off x="7825740" y="4453128"/>
            <a:ext cx="0" cy="52069"/>
          </a:xfrm>
          <a:custGeom>
            <a:avLst/>
            <a:gdLst/>
            <a:ahLst/>
            <a:cxnLst/>
            <a:rect l="l" t="t" r="r" b="b"/>
            <a:pathLst>
              <a:path h="52070">
                <a:moveTo>
                  <a:pt x="0" y="0"/>
                </a:moveTo>
                <a:lnTo>
                  <a:pt x="0" y="51816"/>
                </a:lnTo>
              </a:path>
            </a:pathLst>
          </a:custGeom>
          <a:ln w="9144">
            <a:solidFill>
              <a:srgbClr val="858585"/>
            </a:solidFill>
          </a:ln>
        </p:spPr>
        <p:txBody>
          <a:bodyPr wrap="square" lIns="0" tIns="0" rIns="0" bIns="0" rtlCol="0"/>
          <a:lstStyle/>
          <a:p>
            <a:endParaRPr/>
          </a:p>
        </p:txBody>
      </p:sp>
      <p:sp>
        <p:nvSpPr>
          <p:cNvPr id="39" name="object 39"/>
          <p:cNvSpPr/>
          <p:nvPr/>
        </p:nvSpPr>
        <p:spPr>
          <a:xfrm>
            <a:off x="8164068" y="4453128"/>
            <a:ext cx="0" cy="52069"/>
          </a:xfrm>
          <a:custGeom>
            <a:avLst/>
            <a:gdLst/>
            <a:ahLst/>
            <a:cxnLst/>
            <a:rect l="l" t="t" r="r" b="b"/>
            <a:pathLst>
              <a:path h="52070">
                <a:moveTo>
                  <a:pt x="0" y="0"/>
                </a:moveTo>
                <a:lnTo>
                  <a:pt x="0" y="51816"/>
                </a:lnTo>
              </a:path>
            </a:pathLst>
          </a:custGeom>
          <a:ln w="9144">
            <a:solidFill>
              <a:srgbClr val="858585"/>
            </a:solidFill>
          </a:ln>
        </p:spPr>
        <p:txBody>
          <a:bodyPr wrap="square" lIns="0" tIns="0" rIns="0" bIns="0" rtlCol="0"/>
          <a:lstStyle/>
          <a:p>
            <a:endParaRPr/>
          </a:p>
        </p:txBody>
      </p:sp>
      <p:sp>
        <p:nvSpPr>
          <p:cNvPr id="40" name="object 40"/>
          <p:cNvSpPr/>
          <p:nvPr/>
        </p:nvSpPr>
        <p:spPr>
          <a:xfrm>
            <a:off x="8502395" y="4453128"/>
            <a:ext cx="0" cy="52069"/>
          </a:xfrm>
          <a:custGeom>
            <a:avLst/>
            <a:gdLst/>
            <a:ahLst/>
            <a:cxnLst/>
            <a:rect l="l" t="t" r="r" b="b"/>
            <a:pathLst>
              <a:path h="52070">
                <a:moveTo>
                  <a:pt x="0" y="0"/>
                </a:moveTo>
                <a:lnTo>
                  <a:pt x="0" y="51816"/>
                </a:lnTo>
              </a:path>
            </a:pathLst>
          </a:custGeom>
          <a:ln w="9144">
            <a:solidFill>
              <a:srgbClr val="858585"/>
            </a:solidFill>
          </a:ln>
        </p:spPr>
        <p:txBody>
          <a:bodyPr wrap="square" lIns="0" tIns="0" rIns="0" bIns="0" rtlCol="0"/>
          <a:lstStyle/>
          <a:p>
            <a:endParaRPr/>
          </a:p>
        </p:txBody>
      </p:sp>
      <p:sp>
        <p:nvSpPr>
          <p:cNvPr id="41" name="object 41"/>
          <p:cNvSpPr/>
          <p:nvPr/>
        </p:nvSpPr>
        <p:spPr>
          <a:xfrm>
            <a:off x="1505648" y="2660840"/>
            <a:ext cx="6876923" cy="1257681"/>
          </a:xfrm>
          <a:prstGeom prst="rect">
            <a:avLst/>
          </a:prstGeom>
          <a:blipFill>
            <a:blip r:embed="rId2" cstate="print"/>
            <a:stretch>
              <a:fillRect/>
            </a:stretch>
          </a:blipFill>
        </p:spPr>
        <p:txBody>
          <a:bodyPr wrap="square" lIns="0" tIns="0" rIns="0" bIns="0" rtlCol="0"/>
          <a:lstStyle/>
          <a:p>
            <a:endParaRPr/>
          </a:p>
        </p:txBody>
      </p:sp>
      <p:sp>
        <p:nvSpPr>
          <p:cNvPr id="42" name="object 42"/>
          <p:cNvSpPr/>
          <p:nvPr/>
        </p:nvSpPr>
        <p:spPr>
          <a:xfrm>
            <a:off x="1029420" y="4592954"/>
            <a:ext cx="7331370" cy="577850"/>
          </a:xfrm>
          <a:prstGeom prst="rect">
            <a:avLst/>
          </a:prstGeom>
          <a:blipFill>
            <a:blip r:embed="rId3" cstate="print"/>
            <a:stretch>
              <a:fillRect/>
            </a:stretch>
          </a:blipFill>
        </p:spPr>
        <p:txBody>
          <a:bodyPr wrap="square" lIns="0" tIns="0" rIns="0" bIns="0" rtlCol="0"/>
          <a:lstStyle/>
          <a:p>
            <a:endParaRPr/>
          </a:p>
        </p:txBody>
      </p:sp>
      <p:sp>
        <p:nvSpPr>
          <p:cNvPr id="43" name="object 43"/>
          <p:cNvSpPr txBox="1"/>
          <p:nvPr/>
        </p:nvSpPr>
        <p:spPr>
          <a:xfrm>
            <a:off x="765057" y="3313608"/>
            <a:ext cx="222885" cy="408940"/>
          </a:xfrm>
          <a:prstGeom prst="rect">
            <a:avLst/>
          </a:prstGeom>
        </p:spPr>
        <p:txBody>
          <a:bodyPr vert="vert270" wrap="square" lIns="0" tIns="0" rIns="0" bIns="0" rtlCol="0">
            <a:spAutoFit/>
          </a:bodyPr>
          <a:lstStyle/>
          <a:p>
            <a:pPr marL="12700">
              <a:lnSpc>
                <a:spcPts val="1630"/>
              </a:lnSpc>
            </a:pPr>
            <a:r>
              <a:rPr sz="1400" b="1" spc="-25" dirty="0">
                <a:latin typeface="Times New Roman"/>
                <a:cs typeface="Times New Roman"/>
              </a:rPr>
              <a:t>T</a:t>
            </a:r>
            <a:r>
              <a:rPr sz="1400" b="1" dirty="0">
                <a:latin typeface="Times New Roman"/>
                <a:cs typeface="Times New Roman"/>
              </a:rPr>
              <a:t>OU</a:t>
            </a:r>
            <a:endParaRPr sz="1400">
              <a:latin typeface="Times New Roman"/>
              <a:cs typeface="Times New Roman"/>
            </a:endParaRPr>
          </a:p>
        </p:txBody>
      </p:sp>
      <p:sp>
        <p:nvSpPr>
          <p:cNvPr id="44" name="object 44"/>
          <p:cNvSpPr/>
          <p:nvPr/>
        </p:nvSpPr>
        <p:spPr>
          <a:xfrm>
            <a:off x="2278379" y="5688088"/>
            <a:ext cx="243839" cy="98043"/>
          </a:xfrm>
          <a:prstGeom prst="rect">
            <a:avLst/>
          </a:prstGeom>
          <a:blipFill>
            <a:blip r:embed="rId4" cstate="print"/>
            <a:stretch>
              <a:fillRect/>
            </a:stretch>
          </a:blipFill>
        </p:spPr>
        <p:txBody>
          <a:bodyPr wrap="square" lIns="0" tIns="0" rIns="0" bIns="0" rtlCol="0"/>
          <a:lstStyle/>
          <a:p>
            <a:endParaRPr/>
          </a:p>
        </p:txBody>
      </p:sp>
      <p:sp>
        <p:nvSpPr>
          <p:cNvPr id="45" name="object 45"/>
          <p:cNvSpPr txBox="1"/>
          <p:nvPr/>
        </p:nvSpPr>
        <p:spPr>
          <a:xfrm>
            <a:off x="2535682" y="5603240"/>
            <a:ext cx="564515" cy="239395"/>
          </a:xfrm>
          <a:prstGeom prst="rect">
            <a:avLst/>
          </a:prstGeom>
        </p:spPr>
        <p:txBody>
          <a:bodyPr vert="horz" wrap="square" lIns="0" tIns="12700" rIns="0" bIns="0" rtlCol="0">
            <a:spAutoFit/>
          </a:bodyPr>
          <a:lstStyle/>
          <a:p>
            <a:pPr marL="12700">
              <a:lnSpc>
                <a:spcPct val="100000"/>
              </a:lnSpc>
              <a:spcBef>
                <a:spcPts val="100"/>
              </a:spcBef>
            </a:pPr>
            <a:r>
              <a:rPr sz="1400" spc="-5" dirty="0">
                <a:latin typeface="Times New Roman"/>
                <a:cs typeface="Times New Roman"/>
              </a:rPr>
              <a:t>312</a:t>
            </a:r>
            <a:r>
              <a:rPr sz="1400" spc="-70" dirty="0">
                <a:latin typeface="Times New Roman"/>
                <a:cs typeface="Times New Roman"/>
              </a:rPr>
              <a:t> </a:t>
            </a:r>
            <a:r>
              <a:rPr sz="1400" dirty="0">
                <a:latin typeface="Times New Roman"/>
                <a:cs typeface="Times New Roman"/>
              </a:rPr>
              <a:t>nm</a:t>
            </a:r>
            <a:endParaRPr sz="1400">
              <a:latin typeface="Times New Roman"/>
              <a:cs typeface="Times New Roman"/>
            </a:endParaRPr>
          </a:p>
        </p:txBody>
      </p:sp>
      <p:sp>
        <p:nvSpPr>
          <p:cNvPr id="46" name="object 46"/>
          <p:cNvSpPr/>
          <p:nvPr/>
        </p:nvSpPr>
        <p:spPr>
          <a:xfrm>
            <a:off x="3427476" y="5737859"/>
            <a:ext cx="78105" cy="0"/>
          </a:xfrm>
          <a:custGeom>
            <a:avLst/>
            <a:gdLst/>
            <a:ahLst/>
            <a:cxnLst/>
            <a:rect l="l" t="t" r="r" b="b"/>
            <a:pathLst>
              <a:path w="78104">
                <a:moveTo>
                  <a:pt x="0" y="0"/>
                </a:moveTo>
                <a:lnTo>
                  <a:pt x="77724" y="0"/>
                </a:lnTo>
              </a:path>
            </a:pathLst>
          </a:custGeom>
          <a:ln w="27431">
            <a:solidFill>
              <a:srgbClr val="BD4A47"/>
            </a:solidFill>
          </a:ln>
        </p:spPr>
        <p:txBody>
          <a:bodyPr wrap="square" lIns="0" tIns="0" rIns="0" bIns="0" rtlCol="0"/>
          <a:lstStyle/>
          <a:p>
            <a:endParaRPr/>
          </a:p>
        </p:txBody>
      </p:sp>
      <p:sp>
        <p:nvSpPr>
          <p:cNvPr id="47" name="object 47"/>
          <p:cNvSpPr/>
          <p:nvPr/>
        </p:nvSpPr>
        <p:spPr>
          <a:xfrm>
            <a:off x="3261359" y="5737859"/>
            <a:ext cx="78105" cy="0"/>
          </a:xfrm>
          <a:custGeom>
            <a:avLst/>
            <a:gdLst/>
            <a:ahLst/>
            <a:cxnLst/>
            <a:rect l="l" t="t" r="r" b="b"/>
            <a:pathLst>
              <a:path w="78104">
                <a:moveTo>
                  <a:pt x="0" y="0"/>
                </a:moveTo>
                <a:lnTo>
                  <a:pt x="77724" y="0"/>
                </a:lnTo>
              </a:path>
            </a:pathLst>
          </a:custGeom>
          <a:ln w="27431">
            <a:solidFill>
              <a:srgbClr val="BD4A47"/>
            </a:solidFill>
          </a:ln>
        </p:spPr>
        <p:txBody>
          <a:bodyPr wrap="square" lIns="0" tIns="0" rIns="0" bIns="0" rtlCol="0"/>
          <a:lstStyle/>
          <a:p>
            <a:endParaRPr/>
          </a:p>
        </p:txBody>
      </p:sp>
      <p:sp>
        <p:nvSpPr>
          <p:cNvPr id="48" name="object 48"/>
          <p:cNvSpPr/>
          <p:nvPr/>
        </p:nvSpPr>
        <p:spPr>
          <a:xfrm>
            <a:off x="3339084" y="5692140"/>
            <a:ext cx="88900" cy="90170"/>
          </a:xfrm>
          <a:custGeom>
            <a:avLst/>
            <a:gdLst/>
            <a:ahLst/>
            <a:cxnLst/>
            <a:rect l="l" t="t" r="r" b="b"/>
            <a:pathLst>
              <a:path w="88900" h="90170">
                <a:moveTo>
                  <a:pt x="0" y="89916"/>
                </a:moveTo>
                <a:lnTo>
                  <a:pt x="88391" y="89916"/>
                </a:lnTo>
                <a:lnTo>
                  <a:pt x="88391" y="0"/>
                </a:lnTo>
                <a:lnTo>
                  <a:pt x="0" y="0"/>
                </a:lnTo>
                <a:lnTo>
                  <a:pt x="0" y="89916"/>
                </a:lnTo>
                <a:close/>
              </a:path>
            </a:pathLst>
          </a:custGeom>
          <a:solidFill>
            <a:srgbClr val="C0504D"/>
          </a:solidFill>
        </p:spPr>
        <p:txBody>
          <a:bodyPr wrap="square" lIns="0" tIns="0" rIns="0" bIns="0" rtlCol="0"/>
          <a:lstStyle/>
          <a:p>
            <a:endParaRPr/>
          </a:p>
        </p:txBody>
      </p:sp>
      <p:sp>
        <p:nvSpPr>
          <p:cNvPr id="49" name="object 49"/>
          <p:cNvSpPr/>
          <p:nvPr/>
        </p:nvSpPr>
        <p:spPr>
          <a:xfrm>
            <a:off x="3339084" y="5692140"/>
            <a:ext cx="88900" cy="90170"/>
          </a:xfrm>
          <a:custGeom>
            <a:avLst/>
            <a:gdLst/>
            <a:ahLst/>
            <a:cxnLst/>
            <a:rect l="l" t="t" r="r" b="b"/>
            <a:pathLst>
              <a:path w="88900" h="90170">
                <a:moveTo>
                  <a:pt x="0" y="89916"/>
                </a:moveTo>
                <a:lnTo>
                  <a:pt x="88391" y="89916"/>
                </a:lnTo>
                <a:lnTo>
                  <a:pt x="88391" y="0"/>
                </a:lnTo>
                <a:lnTo>
                  <a:pt x="0" y="0"/>
                </a:lnTo>
                <a:lnTo>
                  <a:pt x="0" y="89916"/>
                </a:lnTo>
                <a:close/>
              </a:path>
            </a:pathLst>
          </a:custGeom>
          <a:ln w="9144">
            <a:solidFill>
              <a:srgbClr val="BD4A47"/>
            </a:solidFill>
          </a:ln>
        </p:spPr>
        <p:txBody>
          <a:bodyPr wrap="square" lIns="0" tIns="0" rIns="0" bIns="0" rtlCol="0"/>
          <a:lstStyle/>
          <a:p>
            <a:endParaRPr/>
          </a:p>
        </p:txBody>
      </p:sp>
      <p:sp>
        <p:nvSpPr>
          <p:cNvPr id="50" name="object 50"/>
          <p:cNvSpPr txBox="1"/>
          <p:nvPr/>
        </p:nvSpPr>
        <p:spPr>
          <a:xfrm>
            <a:off x="3519678" y="5603240"/>
            <a:ext cx="564515" cy="239395"/>
          </a:xfrm>
          <a:prstGeom prst="rect">
            <a:avLst/>
          </a:prstGeom>
        </p:spPr>
        <p:txBody>
          <a:bodyPr vert="horz" wrap="square" lIns="0" tIns="12700" rIns="0" bIns="0" rtlCol="0">
            <a:spAutoFit/>
          </a:bodyPr>
          <a:lstStyle/>
          <a:p>
            <a:pPr marL="12700">
              <a:lnSpc>
                <a:spcPct val="100000"/>
              </a:lnSpc>
              <a:spcBef>
                <a:spcPts val="100"/>
              </a:spcBef>
            </a:pPr>
            <a:r>
              <a:rPr sz="1400" spc="-5" dirty="0">
                <a:latin typeface="Times New Roman"/>
                <a:cs typeface="Times New Roman"/>
              </a:rPr>
              <a:t>317</a:t>
            </a:r>
            <a:r>
              <a:rPr sz="1400" spc="-70" dirty="0">
                <a:latin typeface="Times New Roman"/>
                <a:cs typeface="Times New Roman"/>
              </a:rPr>
              <a:t> </a:t>
            </a:r>
            <a:r>
              <a:rPr sz="1400" dirty="0">
                <a:latin typeface="Times New Roman"/>
                <a:cs typeface="Times New Roman"/>
              </a:rPr>
              <a:t>nm</a:t>
            </a:r>
            <a:endParaRPr sz="1400">
              <a:latin typeface="Times New Roman"/>
              <a:cs typeface="Times New Roman"/>
            </a:endParaRPr>
          </a:p>
        </p:txBody>
      </p:sp>
      <p:sp>
        <p:nvSpPr>
          <p:cNvPr id="51" name="object 51"/>
          <p:cNvSpPr/>
          <p:nvPr/>
        </p:nvSpPr>
        <p:spPr>
          <a:xfrm>
            <a:off x="4245864" y="5688088"/>
            <a:ext cx="243839" cy="98043"/>
          </a:xfrm>
          <a:prstGeom prst="rect">
            <a:avLst/>
          </a:prstGeom>
          <a:blipFill>
            <a:blip r:embed="rId5" cstate="print"/>
            <a:stretch>
              <a:fillRect/>
            </a:stretch>
          </a:blipFill>
        </p:spPr>
        <p:txBody>
          <a:bodyPr wrap="square" lIns="0" tIns="0" rIns="0" bIns="0" rtlCol="0"/>
          <a:lstStyle/>
          <a:p>
            <a:endParaRPr/>
          </a:p>
        </p:txBody>
      </p:sp>
      <p:sp>
        <p:nvSpPr>
          <p:cNvPr id="52" name="object 52"/>
          <p:cNvSpPr/>
          <p:nvPr/>
        </p:nvSpPr>
        <p:spPr>
          <a:xfrm>
            <a:off x="5228844" y="5687567"/>
            <a:ext cx="243839" cy="99059"/>
          </a:xfrm>
          <a:prstGeom prst="rect">
            <a:avLst/>
          </a:prstGeom>
          <a:blipFill>
            <a:blip r:embed="rId6" cstate="print"/>
            <a:stretch>
              <a:fillRect/>
            </a:stretch>
          </a:blipFill>
        </p:spPr>
        <p:txBody>
          <a:bodyPr wrap="square" lIns="0" tIns="0" rIns="0" bIns="0" rtlCol="0"/>
          <a:lstStyle/>
          <a:p>
            <a:endParaRPr/>
          </a:p>
        </p:txBody>
      </p:sp>
      <p:sp>
        <p:nvSpPr>
          <p:cNvPr id="53" name="object 53"/>
          <p:cNvSpPr txBox="1"/>
          <p:nvPr/>
        </p:nvSpPr>
        <p:spPr>
          <a:xfrm>
            <a:off x="4213605" y="5215254"/>
            <a:ext cx="1838325" cy="627380"/>
          </a:xfrm>
          <a:prstGeom prst="rect">
            <a:avLst/>
          </a:prstGeom>
        </p:spPr>
        <p:txBody>
          <a:bodyPr vert="horz" wrap="square" lIns="0" tIns="12700" rIns="0" bIns="0" rtlCol="0">
            <a:spAutoFit/>
          </a:bodyPr>
          <a:lstStyle/>
          <a:p>
            <a:pPr marL="12700">
              <a:lnSpc>
                <a:spcPct val="100000"/>
              </a:lnSpc>
              <a:spcBef>
                <a:spcPts val="100"/>
              </a:spcBef>
            </a:pPr>
            <a:r>
              <a:rPr sz="1400" b="1" dirty="0">
                <a:latin typeface="Times New Roman"/>
                <a:cs typeface="Times New Roman"/>
              </a:rPr>
              <a:t>Metop-B/GOME-2</a:t>
            </a:r>
            <a:endParaRPr sz="1400">
              <a:latin typeface="Times New Roman"/>
              <a:cs typeface="Times New Roman"/>
            </a:endParaRPr>
          </a:p>
          <a:p>
            <a:pPr>
              <a:lnSpc>
                <a:spcPct val="100000"/>
              </a:lnSpc>
              <a:spcBef>
                <a:spcPts val="55"/>
              </a:spcBef>
            </a:pPr>
            <a:endParaRPr sz="1150">
              <a:latin typeface="Times New Roman"/>
              <a:cs typeface="Times New Roman"/>
            </a:endParaRPr>
          </a:p>
          <a:p>
            <a:pPr marL="302260">
              <a:lnSpc>
                <a:spcPct val="100000"/>
              </a:lnSpc>
              <a:tabLst>
                <a:tab pos="1285875" algn="l"/>
              </a:tabLst>
            </a:pPr>
            <a:r>
              <a:rPr sz="1400" spc="-5" dirty="0">
                <a:latin typeface="Times New Roman"/>
                <a:cs typeface="Times New Roman"/>
              </a:rPr>
              <a:t>322 </a:t>
            </a:r>
            <a:r>
              <a:rPr sz="1400" dirty="0">
                <a:latin typeface="Times New Roman"/>
                <a:cs typeface="Times New Roman"/>
              </a:rPr>
              <a:t>nm	</a:t>
            </a:r>
            <a:r>
              <a:rPr sz="1400" spc="-5" dirty="0">
                <a:latin typeface="Times New Roman"/>
                <a:cs typeface="Times New Roman"/>
              </a:rPr>
              <a:t>331</a:t>
            </a:r>
            <a:r>
              <a:rPr sz="1400" spc="-70" dirty="0">
                <a:latin typeface="Times New Roman"/>
                <a:cs typeface="Times New Roman"/>
              </a:rPr>
              <a:t> </a:t>
            </a:r>
            <a:r>
              <a:rPr sz="1400" dirty="0">
                <a:latin typeface="Times New Roman"/>
                <a:cs typeface="Times New Roman"/>
              </a:rPr>
              <a:t>nm</a:t>
            </a:r>
            <a:endParaRPr sz="1400">
              <a:latin typeface="Times New Roman"/>
              <a:cs typeface="Times New Roman"/>
            </a:endParaRPr>
          </a:p>
        </p:txBody>
      </p:sp>
      <p:sp>
        <p:nvSpPr>
          <p:cNvPr id="54" name="object 54"/>
          <p:cNvSpPr/>
          <p:nvPr/>
        </p:nvSpPr>
        <p:spPr>
          <a:xfrm>
            <a:off x="6213347" y="5687567"/>
            <a:ext cx="243839" cy="99059"/>
          </a:xfrm>
          <a:prstGeom prst="rect">
            <a:avLst/>
          </a:prstGeom>
          <a:blipFill>
            <a:blip r:embed="rId7" cstate="print"/>
            <a:stretch>
              <a:fillRect/>
            </a:stretch>
          </a:blipFill>
        </p:spPr>
        <p:txBody>
          <a:bodyPr wrap="square" lIns="0" tIns="0" rIns="0" bIns="0" rtlCol="0"/>
          <a:lstStyle/>
          <a:p>
            <a:endParaRPr/>
          </a:p>
        </p:txBody>
      </p:sp>
      <p:sp>
        <p:nvSpPr>
          <p:cNvPr id="55" name="object 55"/>
          <p:cNvSpPr txBox="1"/>
          <p:nvPr/>
        </p:nvSpPr>
        <p:spPr>
          <a:xfrm>
            <a:off x="6471030" y="5603240"/>
            <a:ext cx="564515" cy="239395"/>
          </a:xfrm>
          <a:prstGeom prst="rect">
            <a:avLst/>
          </a:prstGeom>
        </p:spPr>
        <p:txBody>
          <a:bodyPr vert="horz" wrap="square" lIns="0" tIns="12700" rIns="0" bIns="0" rtlCol="0">
            <a:spAutoFit/>
          </a:bodyPr>
          <a:lstStyle/>
          <a:p>
            <a:pPr marL="12700">
              <a:lnSpc>
                <a:spcPct val="100000"/>
              </a:lnSpc>
              <a:spcBef>
                <a:spcPts val="100"/>
              </a:spcBef>
            </a:pPr>
            <a:r>
              <a:rPr sz="1400" spc="-5" dirty="0">
                <a:latin typeface="Times New Roman"/>
                <a:cs typeface="Times New Roman"/>
              </a:rPr>
              <a:t>360</a:t>
            </a:r>
            <a:r>
              <a:rPr sz="1400" spc="-70" dirty="0">
                <a:latin typeface="Times New Roman"/>
                <a:cs typeface="Times New Roman"/>
              </a:rPr>
              <a:t> </a:t>
            </a:r>
            <a:r>
              <a:rPr sz="1400" dirty="0">
                <a:latin typeface="Times New Roman"/>
                <a:cs typeface="Times New Roman"/>
              </a:rPr>
              <a:t>nm</a:t>
            </a:r>
            <a:endParaRPr sz="1400">
              <a:latin typeface="Times New Roman"/>
              <a:cs typeface="Times New Roman"/>
            </a:endParaRPr>
          </a:p>
        </p:txBody>
      </p:sp>
      <p:sp>
        <p:nvSpPr>
          <p:cNvPr id="56" name="object 56"/>
          <p:cNvSpPr txBox="1"/>
          <p:nvPr/>
        </p:nvSpPr>
        <p:spPr>
          <a:xfrm>
            <a:off x="834339" y="1294638"/>
            <a:ext cx="5760720" cy="3263265"/>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6F2F9F"/>
                </a:solidFill>
                <a:latin typeface="Times New Roman"/>
                <a:cs typeface="Times New Roman"/>
              </a:rPr>
              <a:t>(3) </a:t>
            </a:r>
            <a:r>
              <a:rPr sz="1800" b="1" spc="-25" dirty="0">
                <a:solidFill>
                  <a:srgbClr val="6F2F9F"/>
                </a:solidFill>
                <a:latin typeface="Times New Roman"/>
                <a:cs typeface="Times New Roman"/>
              </a:rPr>
              <a:t>FY-3C/TOU </a:t>
            </a:r>
            <a:r>
              <a:rPr sz="1800" b="1" spc="-5" dirty="0">
                <a:solidFill>
                  <a:srgbClr val="6F2F9F"/>
                </a:solidFill>
                <a:latin typeface="Times New Roman"/>
                <a:cs typeface="Times New Roman"/>
              </a:rPr>
              <a:t>vs</a:t>
            </a:r>
            <a:r>
              <a:rPr sz="1800" b="1" spc="25" dirty="0">
                <a:solidFill>
                  <a:srgbClr val="6F2F9F"/>
                </a:solidFill>
                <a:latin typeface="Times New Roman"/>
                <a:cs typeface="Times New Roman"/>
              </a:rPr>
              <a:t> </a:t>
            </a:r>
            <a:r>
              <a:rPr sz="1800" b="1" spc="-5" dirty="0">
                <a:solidFill>
                  <a:srgbClr val="6F2F9F"/>
                </a:solidFill>
                <a:latin typeface="Times New Roman"/>
                <a:cs typeface="Times New Roman"/>
              </a:rPr>
              <a:t>Metop-B/GOME-2</a:t>
            </a:r>
            <a:endParaRPr sz="1800">
              <a:latin typeface="Times New Roman"/>
              <a:cs typeface="Times New Roman"/>
            </a:endParaRPr>
          </a:p>
          <a:p>
            <a:pPr>
              <a:lnSpc>
                <a:spcPct val="100000"/>
              </a:lnSpc>
            </a:pPr>
            <a:endParaRPr sz="2000">
              <a:latin typeface="Times New Roman"/>
              <a:cs typeface="Times New Roman"/>
            </a:endParaRPr>
          </a:p>
          <a:p>
            <a:pPr>
              <a:lnSpc>
                <a:spcPct val="100000"/>
              </a:lnSpc>
              <a:spcBef>
                <a:spcPts val="20"/>
              </a:spcBef>
            </a:pPr>
            <a:endParaRPr sz="1850">
              <a:latin typeface="Times New Roman"/>
              <a:cs typeface="Times New Roman"/>
            </a:endParaRPr>
          </a:p>
          <a:p>
            <a:pPr marL="1837689">
              <a:lnSpc>
                <a:spcPct val="100000"/>
              </a:lnSpc>
            </a:pPr>
            <a:r>
              <a:rPr sz="1650" spc="10" dirty="0">
                <a:latin typeface="Times New Roman"/>
                <a:cs typeface="Times New Roman"/>
              </a:rPr>
              <a:t>The </a:t>
            </a:r>
            <a:r>
              <a:rPr sz="1650" spc="5" dirty="0">
                <a:latin typeface="Times New Roman"/>
                <a:cs typeface="Times New Roman"/>
              </a:rPr>
              <a:t>slope of equation (Radiance to</a:t>
            </a:r>
            <a:r>
              <a:rPr sz="1650" spc="-40" dirty="0">
                <a:latin typeface="Times New Roman"/>
                <a:cs typeface="Times New Roman"/>
              </a:rPr>
              <a:t> </a:t>
            </a:r>
            <a:r>
              <a:rPr sz="1650" spc="5" dirty="0">
                <a:latin typeface="Times New Roman"/>
                <a:cs typeface="Times New Roman"/>
              </a:rPr>
              <a:t>Radiance)</a:t>
            </a:r>
            <a:endParaRPr sz="1650">
              <a:latin typeface="Times New Roman"/>
              <a:cs typeface="Times New Roman"/>
            </a:endParaRPr>
          </a:p>
          <a:p>
            <a:pPr marL="178435">
              <a:lnSpc>
                <a:spcPct val="100000"/>
              </a:lnSpc>
              <a:spcBef>
                <a:spcPts val="490"/>
              </a:spcBef>
            </a:pPr>
            <a:r>
              <a:rPr sz="1400" spc="-5" dirty="0">
                <a:latin typeface="Times New Roman"/>
                <a:cs typeface="Times New Roman"/>
              </a:rPr>
              <a:t>1.8</a:t>
            </a:r>
            <a:endParaRPr sz="1400">
              <a:latin typeface="Times New Roman"/>
              <a:cs typeface="Times New Roman"/>
            </a:endParaRPr>
          </a:p>
          <a:p>
            <a:pPr marL="178435">
              <a:lnSpc>
                <a:spcPct val="100000"/>
              </a:lnSpc>
              <a:spcBef>
                <a:spcPts val="775"/>
              </a:spcBef>
            </a:pPr>
            <a:r>
              <a:rPr sz="1400" spc="-5" dirty="0">
                <a:latin typeface="Times New Roman"/>
                <a:cs typeface="Times New Roman"/>
              </a:rPr>
              <a:t>1.6</a:t>
            </a:r>
            <a:endParaRPr sz="1400">
              <a:latin typeface="Times New Roman"/>
              <a:cs typeface="Times New Roman"/>
            </a:endParaRPr>
          </a:p>
          <a:p>
            <a:pPr marL="178435">
              <a:lnSpc>
                <a:spcPct val="100000"/>
              </a:lnSpc>
              <a:spcBef>
                <a:spcPts val="775"/>
              </a:spcBef>
            </a:pPr>
            <a:r>
              <a:rPr sz="1400" spc="-5" dirty="0">
                <a:latin typeface="Times New Roman"/>
                <a:cs typeface="Times New Roman"/>
              </a:rPr>
              <a:t>1.4</a:t>
            </a:r>
            <a:endParaRPr sz="1400">
              <a:latin typeface="Times New Roman"/>
              <a:cs typeface="Times New Roman"/>
            </a:endParaRPr>
          </a:p>
          <a:p>
            <a:pPr marL="178435">
              <a:lnSpc>
                <a:spcPct val="100000"/>
              </a:lnSpc>
              <a:spcBef>
                <a:spcPts val="775"/>
              </a:spcBef>
            </a:pPr>
            <a:r>
              <a:rPr sz="1400" spc="-5" dirty="0">
                <a:latin typeface="Times New Roman"/>
                <a:cs typeface="Times New Roman"/>
              </a:rPr>
              <a:t>1.2</a:t>
            </a:r>
            <a:endParaRPr sz="1400">
              <a:latin typeface="Times New Roman"/>
              <a:cs typeface="Times New Roman"/>
            </a:endParaRPr>
          </a:p>
          <a:p>
            <a:pPr marL="311785">
              <a:lnSpc>
                <a:spcPct val="100000"/>
              </a:lnSpc>
              <a:spcBef>
                <a:spcPts val="775"/>
              </a:spcBef>
            </a:pPr>
            <a:r>
              <a:rPr sz="1400" dirty="0">
                <a:latin typeface="Times New Roman"/>
                <a:cs typeface="Times New Roman"/>
              </a:rPr>
              <a:t>1</a:t>
            </a:r>
            <a:endParaRPr sz="1400">
              <a:latin typeface="Times New Roman"/>
              <a:cs typeface="Times New Roman"/>
            </a:endParaRPr>
          </a:p>
          <a:p>
            <a:pPr marL="178435">
              <a:lnSpc>
                <a:spcPct val="100000"/>
              </a:lnSpc>
              <a:spcBef>
                <a:spcPts val="775"/>
              </a:spcBef>
            </a:pPr>
            <a:r>
              <a:rPr sz="1400" spc="-5" dirty="0">
                <a:latin typeface="Times New Roman"/>
                <a:cs typeface="Times New Roman"/>
              </a:rPr>
              <a:t>0.8</a:t>
            </a:r>
            <a:endParaRPr sz="1400">
              <a:latin typeface="Times New Roman"/>
              <a:cs typeface="Times New Roman"/>
            </a:endParaRPr>
          </a:p>
          <a:p>
            <a:pPr marL="178435">
              <a:lnSpc>
                <a:spcPct val="100000"/>
              </a:lnSpc>
              <a:spcBef>
                <a:spcPts val="780"/>
              </a:spcBef>
            </a:pPr>
            <a:r>
              <a:rPr sz="1400" spc="-5" dirty="0">
                <a:latin typeface="Times New Roman"/>
                <a:cs typeface="Times New Roman"/>
              </a:rPr>
              <a:t>0.6</a:t>
            </a:r>
            <a:endParaRPr sz="1400">
              <a:latin typeface="Times New Roman"/>
              <a:cs typeface="Times New Roman"/>
            </a:endParaRPr>
          </a:p>
        </p:txBody>
      </p:sp>
    </p:spTree>
    <p:extLst>
      <p:ext uri="{BB962C8B-B14F-4D97-AF65-F5344CB8AC3E}">
        <p14:creationId xmlns:p14="http://schemas.microsoft.com/office/powerpoint/2010/main" val="2620664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编号占位符 1">
            <a:extLst>
              <a:ext uri="{FF2B5EF4-FFF2-40B4-BE49-F238E27FC236}">
                <a16:creationId xmlns:a16="http://schemas.microsoft.com/office/drawing/2014/main" id="{A7513997-DEAA-6847-BEC2-78B3FFC68BD9}"/>
              </a:ext>
            </a:extLst>
          </p:cNvPr>
          <p:cNvSpPr>
            <a:spLocks noGrp="1"/>
          </p:cNvSpPr>
          <p:nvPr>
            <p:ph type="sldNum" sz="quarter" idx="4"/>
          </p:nvPr>
        </p:nvSpPr>
        <p:spPr/>
        <p:txBody>
          <a:bodyPr/>
          <a:lstStyle/>
          <a:p>
            <a:pPr>
              <a:defRPr/>
            </a:pPr>
            <a:fld id="{93F6D69D-0128-4342-9FBF-FC0CEEA0D70A}" type="slidenum">
              <a:rPr lang="zh-CN" altLang="en-US" smtClean="0"/>
              <a:pPr>
                <a:defRPr/>
              </a:pPr>
              <a:t>4</a:t>
            </a:fld>
            <a:endParaRPr lang="en-US" dirty="0"/>
          </a:p>
        </p:txBody>
      </p:sp>
      <p:sp>
        <p:nvSpPr>
          <p:cNvPr id="5" name="object 2">
            <a:extLst>
              <a:ext uri="{FF2B5EF4-FFF2-40B4-BE49-F238E27FC236}">
                <a16:creationId xmlns:a16="http://schemas.microsoft.com/office/drawing/2014/main" id="{39027B65-3521-8040-AE45-4D92B4204AA3}"/>
              </a:ext>
            </a:extLst>
          </p:cNvPr>
          <p:cNvSpPr txBox="1"/>
          <p:nvPr/>
        </p:nvSpPr>
        <p:spPr>
          <a:xfrm>
            <a:off x="179387" y="814860"/>
            <a:ext cx="8755016" cy="778418"/>
          </a:xfrm>
          <a:prstGeom prst="rect">
            <a:avLst/>
          </a:prstGeom>
          <a:solidFill>
            <a:srgbClr val="72BFC5"/>
          </a:solidFill>
        </p:spPr>
        <p:txBody>
          <a:bodyPr vert="horz" wrap="square" lIns="0" tIns="39370" rIns="0" bIns="0" rtlCol="0">
            <a:spAutoFit/>
          </a:bodyPr>
          <a:lstStyle/>
          <a:p>
            <a:pPr marL="91440" marR="338455" algn="ctr">
              <a:lnSpc>
                <a:spcPct val="100000"/>
              </a:lnSpc>
              <a:spcBef>
                <a:spcPts val="310"/>
              </a:spcBef>
            </a:pPr>
            <a:r>
              <a:rPr sz="2400" b="1" spc="-5" dirty="0">
                <a:solidFill>
                  <a:schemeClr val="tx2"/>
                </a:solidFill>
                <a:latin typeface="Arial"/>
                <a:cs typeface="Arial"/>
              </a:rPr>
              <a:t>National Program </a:t>
            </a:r>
            <a:r>
              <a:rPr sz="2400" b="1" dirty="0">
                <a:solidFill>
                  <a:schemeClr val="tx2"/>
                </a:solidFill>
                <a:latin typeface="Arial"/>
                <a:cs typeface="Arial"/>
              </a:rPr>
              <a:t>for </a:t>
            </a:r>
            <a:r>
              <a:rPr sz="2400" b="1" spc="-5" dirty="0">
                <a:solidFill>
                  <a:schemeClr val="tx2"/>
                </a:solidFill>
                <a:latin typeface="Arial"/>
                <a:cs typeface="Arial"/>
              </a:rPr>
              <a:t>Fengyun Meteorological Satellite </a:t>
            </a:r>
            <a:r>
              <a:rPr sz="2400" b="1" spc="-20" dirty="0">
                <a:solidFill>
                  <a:schemeClr val="tx2"/>
                </a:solidFill>
                <a:latin typeface="Arial"/>
                <a:cs typeface="Arial"/>
              </a:rPr>
              <a:t>2011-2020</a:t>
            </a:r>
            <a:endParaRPr sz="2400" dirty="0">
              <a:solidFill>
                <a:schemeClr val="tx2"/>
              </a:solidFill>
              <a:latin typeface="Arial"/>
              <a:cs typeface="Arial"/>
            </a:endParaRPr>
          </a:p>
        </p:txBody>
      </p:sp>
      <p:sp>
        <p:nvSpPr>
          <p:cNvPr id="46" name="矩形 45">
            <a:extLst>
              <a:ext uri="{FF2B5EF4-FFF2-40B4-BE49-F238E27FC236}">
                <a16:creationId xmlns:a16="http://schemas.microsoft.com/office/drawing/2014/main" id="{B15A1662-E411-E74E-A8B9-837423BED782}"/>
              </a:ext>
            </a:extLst>
          </p:cNvPr>
          <p:cNvSpPr/>
          <p:nvPr/>
        </p:nvSpPr>
        <p:spPr>
          <a:xfrm>
            <a:off x="305212" y="5981219"/>
            <a:ext cx="8496623" cy="400091"/>
          </a:xfrm>
          <a:prstGeom prst="rect">
            <a:avLst/>
          </a:prstGeom>
        </p:spPr>
        <p:txBody>
          <a:bodyPr wrap="square" lIns="91409" tIns="45705" rIns="91409" bIns="45705">
            <a:spAutoFit/>
          </a:bodyPr>
          <a:lstStyle/>
          <a:p>
            <a:pPr marL="342830" indent="-342830">
              <a:buFontTx/>
              <a:buBlip>
                <a:blip r:embed="rId3"/>
              </a:buBlip>
            </a:pPr>
            <a:r>
              <a:rPr lang="en-US" altLang="zh-CN" sz="2000" b="1" kern="0" dirty="0">
                <a:solidFill>
                  <a:srgbClr val="000000"/>
                </a:solidFill>
                <a:latin typeface="Calibri" panose="020F0502020204030204" pitchFamily="34" charset="0"/>
                <a:cs typeface="Calibri" panose="020F0502020204030204" pitchFamily="34" charset="0"/>
              </a:rPr>
              <a:t>7 satellites will be launched within this decade</a:t>
            </a:r>
            <a:endParaRPr lang="zh-CN" altLang="en-US" sz="2000" b="1" dirty="0">
              <a:solidFill>
                <a:srgbClr val="000000"/>
              </a:solidFill>
              <a:latin typeface="Calibri" panose="020F0502020204030204" pitchFamily="34" charset="0"/>
              <a:cs typeface="Calibri" panose="020F0502020204030204" pitchFamily="34" charset="0"/>
            </a:endParaRPr>
          </a:p>
        </p:txBody>
      </p:sp>
      <p:sp>
        <p:nvSpPr>
          <p:cNvPr id="47" name="Oval 2">
            <a:extLst>
              <a:ext uri="{FF2B5EF4-FFF2-40B4-BE49-F238E27FC236}">
                <a16:creationId xmlns:a16="http://schemas.microsoft.com/office/drawing/2014/main" id="{AD338C51-5442-BB43-9BD1-381EC3A0CD2B}"/>
              </a:ext>
            </a:extLst>
          </p:cNvPr>
          <p:cNvSpPr>
            <a:spLocks noChangeArrowheads="1"/>
          </p:cNvSpPr>
          <p:nvPr/>
        </p:nvSpPr>
        <p:spPr bwMode="auto">
          <a:xfrm>
            <a:off x="1468839" y="3339558"/>
            <a:ext cx="1954212" cy="1635125"/>
          </a:xfrm>
          <a:prstGeom prst="ellipse">
            <a:avLst/>
          </a:prstGeom>
          <a:gradFill rotWithShape="0">
            <a:gsLst>
              <a:gs pos="0">
                <a:srgbClr val="00279F"/>
              </a:gs>
              <a:gs pos="100000">
                <a:srgbClr val="4C67BC"/>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409" tIns="45705" rIns="91409" bIns="45705" anchor="ctr"/>
          <a:lstStyle/>
          <a:p>
            <a:pPr fontAlgn="auto">
              <a:spcBef>
                <a:spcPts val="0"/>
              </a:spcBef>
              <a:spcAft>
                <a:spcPts val="0"/>
              </a:spcAft>
            </a:pPr>
            <a:endParaRPr lang="en-US" altLang="zh-CN">
              <a:solidFill>
                <a:srgbClr val="000000"/>
              </a:solidFill>
              <a:latin typeface="Arial"/>
              <a:ea typeface="宋体"/>
            </a:endParaRPr>
          </a:p>
        </p:txBody>
      </p:sp>
      <p:grpSp>
        <p:nvGrpSpPr>
          <p:cNvPr id="48" name="Group 25">
            <a:extLst>
              <a:ext uri="{FF2B5EF4-FFF2-40B4-BE49-F238E27FC236}">
                <a16:creationId xmlns:a16="http://schemas.microsoft.com/office/drawing/2014/main" id="{8D1CF3B0-492F-9B46-B5DC-0CB7BAED1FCE}"/>
              </a:ext>
            </a:extLst>
          </p:cNvPr>
          <p:cNvGrpSpPr>
            <a:grpSpLocks/>
          </p:cNvGrpSpPr>
          <p:nvPr/>
        </p:nvGrpSpPr>
        <p:grpSpPr bwMode="auto">
          <a:xfrm>
            <a:off x="598886" y="2593436"/>
            <a:ext cx="8001000" cy="3089275"/>
            <a:chOff x="1321" y="1184"/>
            <a:chExt cx="4287" cy="2335"/>
          </a:xfrm>
        </p:grpSpPr>
        <p:sp>
          <p:nvSpPr>
            <p:cNvPr id="49" name="Arc 26">
              <a:extLst>
                <a:ext uri="{FF2B5EF4-FFF2-40B4-BE49-F238E27FC236}">
                  <a16:creationId xmlns:a16="http://schemas.microsoft.com/office/drawing/2014/main" id="{FE15E658-A85F-0C47-A164-F0421540C3BA}"/>
                </a:ext>
              </a:extLst>
            </p:cNvPr>
            <p:cNvSpPr>
              <a:spLocks/>
            </p:cNvSpPr>
            <p:nvPr/>
          </p:nvSpPr>
          <p:spPr bwMode="auto">
            <a:xfrm>
              <a:off x="1321" y="2057"/>
              <a:ext cx="408" cy="34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25400" cap="rnd">
              <a:solidFill>
                <a:srgbClr val="7679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pPr>
              <a:endParaRPr lang="zh-CN" altLang="en-US">
                <a:solidFill>
                  <a:srgbClr val="000000"/>
                </a:solidFill>
                <a:latin typeface="Arial"/>
                <a:ea typeface="宋体"/>
              </a:endParaRPr>
            </a:p>
          </p:txBody>
        </p:sp>
        <p:sp>
          <p:nvSpPr>
            <p:cNvPr id="50" name="Arc 27">
              <a:extLst>
                <a:ext uri="{FF2B5EF4-FFF2-40B4-BE49-F238E27FC236}">
                  <a16:creationId xmlns:a16="http://schemas.microsoft.com/office/drawing/2014/main" id="{5E12150F-5CE7-854E-8117-D08572AD385E}"/>
                </a:ext>
              </a:extLst>
            </p:cNvPr>
            <p:cNvSpPr>
              <a:spLocks/>
            </p:cNvSpPr>
            <p:nvPr/>
          </p:nvSpPr>
          <p:spPr bwMode="auto">
            <a:xfrm>
              <a:off x="1323" y="1716"/>
              <a:ext cx="427" cy="334"/>
            </a:xfrm>
            <a:custGeom>
              <a:avLst/>
              <a:gdLst>
                <a:gd name="T0" fmla="*/ 0 w 21600"/>
                <a:gd name="T1" fmla="*/ 0 h 17031"/>
                <a:gd name="T2" fmla="*/ 0 w 21600"/>
                <a:gd name="T3" fmla="*/ 0 h 17031"/>
                <a:gd name="T4" fmla="*/ 0 w 21600"/>
                <a:gd name="T5" fmla="*/ 0 h 17031"/>
                <a:gd name="T6" fmla="*/ 0 60000 65536"/>
                <a:gd name="T7" fmla="*/ 0 60000 65536"/>
                <a:gd name="T8" fmla="*/ 0 60000 65536"/>
                <a:gd name="T9" fmla="*/ 0 w 21600"/>
                <a:gd name="T10" fmla="*/ 0 h 17031"/>
                <a:gd name="T11" fmla="*/ 21600 w 21600"/>
                <a:gd name="T12" fmla="*/ 17031 h 17031"/>
              </a:gdLst>
              <a:ahLst/>
              <a:cxnLst>
                <a:cxn ang="T6">
                  <a:pos x="T0" y="T1"/>
                </a:cxn>
                <a:cxn ang="T7">
                  <a:pos x="T2" y="T3"/>
                </a:cxn>
                <a:cxn ang="T8">
                  <a:pos x="T4" y="T5"/>
                </a:cxn>
              </a:cxnLst>
              <a:rect l="T9" t="T10" r="T11" b="T12"/>
              <a:pathLst>
                <a:path w="21600" h="17031" fill="none" extrusionOk="0">
                  <a:moveTo>
                    <a:pt x="0" y="17031"/>
                  </a:moveTo>
                  <a:cubicBezTo>
                    <a:pt x="0" y="10376"/>
                    <a:pt x="3067" y="4092"/>
                    <a:pt x="8314" y="-1"/>
                  </a:cubicBezTo>
                </a:path>
                <a:path w="21600" h="17031" stroke="0" extrusionOk="0">
                  <a:moveTo>
                    <a:pt x="0" y="17031"/>
                  </a:moveTo>
                  <a:cubicBezTo>
                    <a:pt x="0" y="10376"/>
                    <a:pt x="3067" y="4092"/>
                    <a:pt x="8314" y="-1"/>
                  </a:cubicBezTo>
                  <a:lnTo>
                    <a:pt x="21600" y="17031"/>
                  </a:lnTo>
                  <a:lnTo>
                    <a:pt x="0" y="17031"/>
                  </a:lnTo>
                  <a:close/>
                </a:path>
              </a:pathLst>
            </a:custGeom>
            <a:noFill/>
            <a:ln w="25400" cap="rnd">
              <a:solidFill>
                <a:srgbClr val="7679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pPr>
              <a:endParaRPr lang="zh-CN" altLang="en-US">
                <a:solidFill>
                  <a:srgbClr val="000000"/>
                </a:solidFill>
                <a:latin typeface="Arial"/>
                <a:ea typeface="宋体"/>
              </a:endParaRPr>
            </a:p>
          </p:txBody>
        </p:sp>
        <p:sp>
          <p:nvSpPr>
            <p:cNvPr id="51" name="Arc 28">
              <a:extLst>
                <a:ext uri="{FF2B5EF4-FFF2-40B4-BE49-F238E27FC236}">
                  <a16:creationId xmlns:a16="http://schemas.microsoft.com/office/drawing/2014/main" id="{5CF5B3FC-29DE-8547-AB93-4D7714DA8181}"/>
                </a:ext>
              </a:extLst>
            </p:cNvPr>
            <p:cNvSpPr>
              <a:spLocks/>
            </p:cNvSpPr>
            <p:nvPr/>
          </p:nvSpPr>
          <p:spPr bwMode="auto">
            <a:xfrm>
              <a:off x="1489" y="1184"/>
              <a:ext cx="2583" cy="789"/>
            </a:xfrm>
            <a:custGeom>
              <a:avLst/>
              <a:gdLst>
                <a:gd name="T0" fmla="*/ 0 w 20423"/>
                <a:gd name="T1" fmla="*/ 0 h 21517"/>
                <a:gd name="T2" fmla="*/ 0 w 20423"/>
                <a:gd name="T3" fmla="*/ 0 h 21517"/>
                <a:gd name="T4" fmla="*/ 0 w 20423"/>
                <a:gd name="T5" fmla="*/ 0 h 21517"/>
                <a:gd name="T6" fmla="*/ 0 60000 65536"/>
                <a:gd name="T7" fmla="*/ 0 60000 65536"/>
                <a:gd name="T8" fmla="*/ 0 60000 65536"/>
                <a:gd name="T9" fmla="*/ 0 w 20423"/>
                <a:gd name="T10" fmla="*/ 0 h 21517"/>
                <a:gd name="T11" fmla="*/ 20423 w 20423"/>
                <a:gd name="T12" fmla="*/ 21517 h 21517"/>
              </a:gdLst>
              <a:ahLst/>
              <a:cxnLst>
                <a:cxn ang="T6">
                  <a:pos x="T0" y="T1"/>
                </a:cxn>
                <a:cxn ang="T7">
                  <a:pos x="T2" y="T3"/>
                </a:cxn>
                <a:cxn ang="T8">
                  <a:pos x="T4" y="T5"/>
                </a:cxn>
              </a:cxnLst>
              <a:rect l="T9" t="T10" r="T11" b="T12"/>
              <a:pathLst>
                <a:path w="20423" h="21517" fill="none" extrusionOk="0">
                  <a:moveTo>
                    <a:pt x="0" y="14484"/>
                  </a:moveTo>
                  <a:cubicBezTo>
                    <a:pt x="2776" y="6420"/>
                    <a:pt x="10037" y="746"/>
                    <a:pt x="18532" y="-1"/>
                  </a:cubicBezTo>
                </a:path>
                <a:path w="20423" h="21517" stroke="0" extrusionOk="0">
                  <a:moveTo>
                    <a:pt x="0" y="14484"/>
                  </a:moveTo>
                  <a:cubicBezTo>
                    <a:pt x="2776" y="6420"/>
                    <a:pt x="10037" y="746"/>
                    <a:pt x="18532" y="-1"/>
                  </a:cubicBezTo>
                  <a:lnTo>
                    <a:pt x="20423" y="21517"/>
                  </a:lnTo>
                  <a:lnTo>
                    <a:pt x="0" y="14484"/>
                  </a:lnTo>
                  <a:close/>
                </a:path>
              </a:pathLst>
            </a:custGeom>
            <a:noFill/>
            <a:ln w="25400" cap="rnd">
              <a:solidFill>
                <a:srgbClr val="7679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pPr>
              <a:endParaRPr lang="zh-CN" altLang="en-US">
                <a:solidFill>
                  <a:srgbClr val="000000"/>
                </a:solidFill>
                <a:latin typeface="Arial"/>
                <a:ea typeface="宋体"/>
              </a:endParaRPr>
            </a:p>
          </p:txBody>
        </p:sp>
        <p:sp>
          <p:nvSpPr>
            <p:cNvPr id="52" name="Arc 29">
              <a:extLst>
                <a:ext uri="{FF2B5EF4-FFF2-40B4-BE49-F238E27FC236}">
                  <a16:creationId xmlns:a16="http://schemas.microsoft.com/office/drawing/2014/main" id="{FF420F3C-BB42-A647-9AA3-B5C37A28E267}"/>
                </a:ext>
              </a:extLst>
            </p:cNvPr>
            <p:cNvSpPr>
              <a:spLocks/>
            </p:cNvSpPr>
            <p:nvPr/>
          </p:nvSpPr>
          <p:spPr bwMode="auto">
            <a:xfrm>
              <a:off x="3826" y="1186"/>
              <a:ext cx="1782" cy="841"/>
            </a:xfrm>
            <a:custGeom>
              <a:avLst/>
              <a:gdLst>
                <a:gd name="T0" fmla="*/ 0 w 21609"/>
                <a:gd name="T1" fmla="*/ 0 h 21600"/>
                <a:gd name="T2" fmla="*/ 0 w 21609"/>
                <a:gd name="T3" fmla="*/ 0 h 21600"/>
                <a:gd name="T4" fmla="*/ 0 w 21609"/>
                <a:gd name="T5" fmla="*/ 0 h 21600"/>
                <a:gd name="T6" fmla="*/ 0 60000 65536"/>
                <a:gd name="T7" fmla="*/ 0 60000 65536"/>
                <a:gd name="T8" fmla="*/ 0 60000 65536"/>
                <a:gd name="T9" fmla="*/ 0 w 21609"/>
                <a:gd name="T10" fmla="*/ 0 h 21600"/>
                <a:gd name="T11" fmla="*/ 21609 w 21609"/>
                <a:gd name="T12" fmla="*/ 21600 h 21600"/>
              </a:gdLst>
              <a:ahLst/>
              <a:cxnLst>
                <a:cxn ang="T6">
                  <a:pos x="T0" y="T1"/>
                </a:cxn>
                <a:cxn ang="T7">
                  <a:pos x="T2" y="T3"/>
                </a:cxn>
                <a:cxn ang="T8">
                  <a:pos x="T4" y="T5"/>
                </a:cxn>
              </a:cxnLst>
              <a:rect l="T9" t="T10" r="T11" b="T12"/>
              <a:pathLst>
                <a:path w="21609" h="21600" fill="none" extrusionOk="0">
                  <a:moveTo>
                    <a:pt x="0" y="0"/>
                  </a:moveTo>
                  <a:cubicBezTo>
                    <a:pt x="4" y="0"/>
                    <a:pt x="8" y="-1"/>
                    <a:pt x="12" y="0"/>
                  </a:cubicBezTo>
                  <a:cubicBezTo>
                    <a:pt x="11791" y="0"/>
                    <a:pt x="21398" y="9437"/>
                    <a:pt x="21608" y="21215"/>
                  </a:cubicBezTo>
                </a:path>
                <a:path w="21609" h="21600" stroke="0" extrusionOk="0">
                  <a:moveTo>
                    <a:pt x="0" y="0"/>
                  </a:moveTo>
                  <a:cubicBezTo>
                    <a:pt x="4" y="0"/>
                    <a:pt x="8" y="-1"/>
                    <a:pt x="12" y="0"/>
                  </a:cubicBezTo>
                  <a:cubicBezTo>
                    <a:pt x="11791" y="0"/>
                    <a:pt x="21398" y="9437"/>
                    <a:pt x="21608" y="21215"/>
                  </a:cubicBezTo>
                  <a:lnTo>
                    <a:pt x="12" y="21600"/>
                  </a:lnTo>
                  <a:lnTo>
                    <a:pt x="0" y="0"/>
                  </a:lnTo>
                  <a:close/>
                </a:path>
              </a:pathLst>
            </a:custGeom>
            <a:noFill/>
            <a:ln w="25400" cap="rnd">
              <a:solidFill>
                <a:srgbClr val="7679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pPr>
              <a:endParaRPr lang="zh-CN" altLang="en-US">
                <a:solidFill>
                  <a:srgbClr val="000000"/>
                </a:solidFill>
                <a:latin typeface="Arial"/>
                <a:ea typeface="宋体"/>
              </a:endParaRPr>
            </a:p>
          </p:txBody>
        </p:sp>
        <p:sp>
          <p:nvSpPr>
            <p:cNvPr id="53" name="Arc 30">
              <a:extLst>
                <a:ext uri="{FF2B5EF4-FFF2-40B4-BE49-F238E27FC236}">
                  <a16:creationId xmlns:a16="http://schemas.microsoft.com/office/drawing/2014/main" id="{BF065005-989F-414A-8D4A-9A98F77B6313}"/>
                </a:ext>
              </a:extLst>
            </p:cNvPr>
            <p:cNvSpPr>
              <a:spLocks/>
            </p:cNvSpPr>
            <p:nvPr/>
          </p:nvSpPr>
          <p:spPr bwMode="auto">
            <a:xfrm>
              <a:off x="2678" y="2236"/>
              <a:ext cx="2160" cy="1144"/>
            </a:xfrm>
            <a:custGeom>
              <a:avLst/>
              <a:gdLst>
                <a:gd name="T0" fmla="*/ 0 w 15801"/>
                <a:gd name="T1" fmla="*/ 0 h 20656"/>
                <a:gd name="T2" fmla="*/ 0 w 15801"/>
                <a:gd name="T3" fmla="*/ 0 h 20656"/>
                <a:gd name="T4" fmla="*/ 0 w 15801"/>
                <a:gd name="T5" fmla="*/ 0 h 20656"/>
                <a:gd name="T6" fmla="*/ 0 60000 65536"/>
                <a:gd name="T7" fmla="*/ 0 60000 65536"/>
                <a:gd name="T8" fmla="*/ 0 60000 65536"/>
                <a:gd name="T9" fmla="*/ 0 w 15801"/>
                <a:gd name="T10" fmla="*/ 0 h 20656"/>
                <a:gd name="T11" fmla="*/ 15801 w 15801"/>
                <a:gd name="T12" fmla="*/ 20656 h 20656"/>
              </a:gdLst>
              <a:ahLst/>
              <a:cxnLst>
                <a:cxn ang="T6">
                  <a:pos x="T0" y="T1"/>
                </a:cxn>
                <a:cxn ang="T7">
                  <a:pos x="T2" y="T3"/>
                </a:cxn>
                <a:cxn ang="T8">
                  <a:pos x="T4" y="T5"/>
                </a:cxn>
              </a:cxnLst>
              <a:rect l="T9" t="T10" r="T11" b="T12"/>
              <a:pathLst>
                <a:path w="15801" h="20656" fill="none" extrusionOk="0">
                  <a:moveTo>
                    <a:pt x="15801" y="14727"/>
                  </a:moveTo>
                  <a:cubicBezTo>
                    <a:pt x="13214" y="17501"/>
                    <a:pt x="9943" y="19546"/>
                    <a:pt x="6315" y="20655"/>
                  </a:cubicBezTo>
                </a:path>
                <a:path w="15801" h="20656" stroke="0" extrusionOk="0">
                  <a:moveTo>
                    <a:pt x="15801" y="14727"/>
                  </a:moveTo>
                  <a:cubicBezTo>
                    <a:pt x="13214" y="17501"/>
                    <a:pt x="9943" y="19546"/>
                    <a:pt x="6315" y="20655"/>
                  </a:cubicBezTo>
                  <a:lnTo>
                    <a:pt x="0" y="0"/>
                  </a:lnTo>
                  <a:lnTo>
                    <a:pt x="15801" y="14727"/>
                  </a:lnTo>
                  <a:close/>
                </a:path>
              </a:pathLst>
            </a:custGeom>
            <a:noFill/>
            <a:ln w="25400" cap="rnd">
              <a:solidFill>
                <a:srgbClr val="7679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pPr>
              <a:endParaRPr lang="zh-CN" altLang="en-US">
                <a:solidFill>
                  <a:srgbClr val="000000"/>
                </a:solidFill>
                <a:latin typeface="Arial"/>
                <a:ea typeface="宋体"/>
              </a:endParaRPr>
            </a:p>
          </p:txBody>
        </p:sp>
        <p:sp>
          <p:nvSpPr>
            <p:cNvPr id="54" name="Arc 31">
              <a:extLst>
                <a:ext uri="{FF2B5EF4-FFF2-40B4-BE49-F238E27FC236}">
                  <a16:creationId xmlns:a16="http://schemas.microsoft.com/office/drawing/2014/main" id="{22563756-24FE-A640-B27A-1C0EDDEDF39D}"/>
                </a:ext>
              </a:extLst>
            </p:cNvPr>
            <p:cNvSpPr>
              <a:spLocks/>
            </p:cNvSpPr>
            <p:nvPr/>
          </p:nvSpPr>
          <p:spPr bwMode="auto">
            <a:xfrm>
              <a:off x="3819" y="2008"/>
              <a:ext cx="1788" cy="1043"/>
            </a:xfrm>
            <a:custGeom>
              <a:avLst/>
              <a:gdLst>
                <a:gd name="T0" fmla="*/ 0 w 21600"/>
                <a:gd name="T1" fmla="*/ 0 h 18089"/>
                <a:gd name="T2" fmla="*/ 0 w 21600"/>
                <a:gd name="T3" fmla="*/ 0 h 18089"/>
                <a:gd name="T4" fmla="*/ 0 w 21600"/>
                <a:gd name="T5" fmla="*/ 0 h 18089"/>
                <a:gd name="T6" fmla="*/ 0 60000 65536"/>
                <a:gd name="T7" fmla="*/ 0 60000 65536"/>
                <a:gd name="T8" fmla="*/ 0 60000 65536"/>
                <a:gd name="T9" fmla="*/ 0 w 21600"/>
                <a:gd name="T10" fmla="*/ 0 h 18089"/>
                <a:gd name="T11" fmla="*/ 21600 w 21600"/>
                <a:gd name="T12" fmla="*/ 18089 h 18089"/>
              </a:gdLst>
              <a:ahLst/>
              <a:cxnLst>
                <a:cxn ang="T6">
                  <a:pos x="T0" y="T1"/>
                </a:cxn>
                <a:cxn ang="T7">
                  <a:pos x="T2" y="T3"/>
                </a:cxn>
                <a:cxn ang="T8">
                  <a:pos x="T4" y="T5"/>
                </a:cxn>
              </a:cxnLst>
              <a:rect l="T9" t="T10" r="T11" b="T12"/>
              <a:pathLst>
                <a:path w="21600" h="18089" fill="none" extrusionOk="0">
                  <a:moveTo>
                    <a:pt x="21596" y="-1"/>
                  </a:moveTo>
                  <a:cubicBezTo>
                    <a:pt x="21598" y="132"/>
                    <a:pt x="21600" y="265"/>
                    <a:pt x="21600" y="399"/>
                  </a:cubicBezTo>
                  <a:cubicBezTo>
                    <a:pt x="21600" y="7443"/>
                    <a:pt x="18164" y="14046"/>
                    <a:pt x="12394" y="18088"/>
                  </a:cubicBezTo>
                </a:path>
                <a:path w="21600" h="18089" stroke="0" extrusionOk="0">
                  <a:moveTo>
                    <a:pt x="21596" y="-1"/>
                  </a:moveTo>
                  <a:cubicBezTo>
                    <a:pt x="21598" y="132"/>
                    <a:pt x="21600" y="265"/>
                    <a:pt x="21600" y="399"/>
                  </a:cubicBezTo>
                  <a:cubicBezTo>
                    <a:pt x="21600" y="7443"/>
                    <a:pt x="18164" y="14046"/>
                    <a:pt x="12394" y="18088"/>
                  </a:cubicBezTo>
                  <a:lnTo>
                    <a:pt x="0" y="399"/>
                  </a:lnTo>
                  <a:lnTo>
                    <a:pt x="21596" y="-1"/>
                  </a:lnTo>
                  <a:close/>
                </a:path>
              </a:pathLst>
            </a:custGeom>
            <a:noFill/>
            <a:ln w="25400" cap="rnd">
              <a:solidFill>
                <a:srgbClr val="7679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pPr>
              <a:endParaRPr lang="zh-CN" altLang="en-US">
                <a:solidFill>
                  <a:srgbClr val="000000"/>
                </a:solidFill>
                <a:latin typeface="Arial"/>
                <a:ea typeface="宋体"/>
              </a:endParaRPr>
            </a:p>
          </p:txBody>
        </p:sp>
        <p:sp>
          <p:nvSpPr>
            <p:cNvPr id="55" name="Arc 32">
              <a:extLst>
                <a:ext uri="{FF2B5EF4-FFF2-40B4-BE49-F238E27FC236}">
                  <a16:creationId xmlns:a16="http://schemas.microsoft.com/office/drawing/2014/main" id="{C7272103-C651-F64E-8916-E7B3F6F6668C}"/>
                </a:ext>
              </a:extLst>
            </p:cNvPr>
            <p:cNvSpPr>
              <a:spLocks/>
            </p:cNvSpPr>
            <p:nvPr/>
          </p:nvSpPr>
          <p:spPr bwMode="auto">
            <a:xfrm>
              <a:off x="1771" y="2808"/>
              <a:ext cx="1793" cy="711"/>
            </a:xfrm>
            <a:custGeom>
              <a:avLst/>
              <a:gdLst>
                <a:gd name="T0" fmla="*/ 0 w 13011"/>
                <a:gd name="T1" fmla="*/ 0 h 21600"/>
                <a:gd name="T2" fmla="*/ 0 w 13011"/>
                <a:gd name="T3" fmla="*/ 0 h 21600"/>
                <a:gd name="T4" fmla="*/ 0 w 13011"/>
                <a:gd name="T5" fmla="*/ 0 h 21600"/>
                <a:gd name="T6" fmla="*/ 0 60000 65536"/>
                <a:gd name="T7" fmla="*/ 0 60000 65536"/>
                <a:gd name="T8" fmla="*/ 0 60000 65536"/>
                <a:gd name="T9" fmla="*/ 0 w 13011"/>
                <a:gd name="T10" fmla="*/ 0 h 21600"/>
                <a:gd name="T11" fmla="*/ 13011 w 13011"/>
                <a:gd name="T12" fmla="*/ 21600 h 21600"/>
              </a:gdLst>
              <a:ahLst/>
              <a:cxnLst>
                <a:cxn ang="T6">
                  <a:pos x="T0" y="T1"/>
                </a:cxn>
                <a:cxn ang="T7">
                  <a:pos x="T2" y="T3"/>
                </a:cxn>
                <a:cxn ang="T8">
                  <a:pos x="T4" y="T5"/>
                </a:cxn>
              </a:cxnLst>
              <a:rect l="T9" t="T10" r="T11" b="T12"/>
              <a:pathLst>
                <a:path w="13011" h="21600" fill="none" extrusionOk="0">
                  <a:moveTo>
                    <a:pt x="13011" y="17241"/>
                  </a:moveTo>
                  <a:cubicBezTo>
                    <a:pt x="9263" y="20069"/>
                    <a:pt x="4695" y="21599"/>
                    <a:pt x="0" y="21600"/>
                  </a:cubicBezTo>
                </a:path>
                <a:path w="13011" h="21600" stroke="0" extrusionOk="0">
                  <a:moveTo>
                    <a:pt x="13011" y="17241"/>
                  </a:moveTo>
                  <a:cubicBezTo>
                    <a:pt x="9263" y="20069"/>
                    <a:pt x="4695" y="21599"/>
                    <a:pt x="0" y="21600"/>
                  </a:cubicBezTo>
                  <a:lnTo>
                    <a:pt x="0" y="0"/>
                  </a:lnTo>
                  <a:lnTo>
                    <a:pt x="13011" y="17241"/>
                  </a:lnTo>
                  <a:close/>
                </a:path>
              </a:pathLst>
            </a:custGeom>
            <a:noFill/>
            <a:ln w="25400" cap="rnd">
              <a:solidFill>
                <a:srgbClr val="7679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pPr>
              <a:endParaRPr lang="zh-CN" altLang="en-US">
                <a:solidFill>
                  <a:srgbClr val="000000"/>
                </a:solidFill>
                <a:latin typeface="Arial"/>
                <a:ea typeface="宋体"/>
              </a:endParaRPr>
            </a:p>
          </p:txBody>
        </p:sp>
      </p:grpSp>
      <p:sp>
        <p:nvSpPr>
          <p:cNvPr id="56" name="Arc 33">
            <a:extLst>
              <a:ext uri="{FF2B5EF4-FFF2-40B4-BE49-F238E27FC236}">
                <a16:creationId xmlns:a16="http://schemas.microsoft.com/office/drawing/2014/main" id="{6F38B70D-3BBD-5947-8604-DB0098213A0F}"/>
              </a:ext>
            </a:extLst>
          </p:cNvPr>
          <p:cNvSpPr>
            <a:spLocks/>
          </p:cNvSpPr>
          <p:nvPr/>
        </p:nvSpPr>
        <p:spPr bwMode="auto">
          <a:xfrm>
            <a:off x="1813327" y="3949154"/>
            <a:ext cx="866775" cy="158750"/>
          </a:xfrm>
          <a:custGeom>
            <a:avLst/>
            <a:gdLst>
              <a:gd name="T0" fmla="*/ 2147483647 w 19307"/>
              <a:gd name="T1" fmla="*/ 2147483647 h 21600"/>
              <a:gd name="T2" fmla="*/ 0 w 19307"/>
              <a:gd name="T3" fmla="*/ 2147483647 h 21600"/>
              <a:gd name="T4" fmla="*/ 0 w 19307"/>
              <a:gd name="T5" fmla="*/ 0 h 21600"/>
              <a:gd name="T6" fmla="*/ 0 60000 65536"/>
              <a:gd name="T7" fmla="*/ 0 60000 65536"/>
              <a:gd name="T8" fmla="*/ 0 60000 65536"/>
              <a:gd name="T9" fmla="*/ 0 w 19307"/>
              <a:gd name="T10" fmla="*/ 0 h 21600"/>
              <a:gd name="T11" fmla="*/ 19307 w 19307"/>
              <a:gd name="T12" fmla="*/ 21600 h 21600"/>
            </a:gdLst>
            <a:ahLst/>
            <a:cxnLst>
              <a:cxn ang="T6">
                <a:pos x="T0" y="T1"/>
              </a:cxn>
              <a:cxn ang="T7">
                <a:pos x="T2" y="T3"/>
              </a:cxn>
              <a:cxn ang="T8">
                <a:pos x="T4" y="T5"/>
              </a:cxn>
            </a:cxnLst>
            <a:rect l="T9" t="T10" r="T11" b="T12"/>
            <a:pathLst>
              <a:path w="19307" h="21600" fill="none" extrusionOk="0">
                <a:moveTo>
                  <a:pt x="19307" y="9685"/>
                </a:moveTo>
                <a:cubicBezTo>
                  <a:pt x="15643" y="16988"/>
                  <a:pt x="8171" y="21599"/>
                  <a:pt x="0" y="21600"/>
                </a:cubicBezTo>
              </a:path>
              <a:path w="19307" h="21600" stroke="0" extrusionOk="0">
                <a:moveTo>
                  <a:pt x="19307" y="9685"/>
                </a:moveTo>
                <a:cubicBezTo>
                  <a:pt x="15643" y="16988"/>
                  <a:pt x="8171" y="21599"/>
                  <a:pt x="0" y="21600"/>
                </a:cubicBezTo>
                <a:lnTo>
                  <a:pt x="0" y="0"/>
                </a:lnTo>
                <a:lnTo>
                  <a:pt x="19307" y="9685"/>
                </a:lnTo>
                <a:close/>
              </a:path>
            </a:pathLst>
          </a:custGeom>
          <a:noFill/>
          <a:ln w="25400" cap="rnd">
            <a:solidFill>
              <a:srgbClr val="7679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1409" tIns="45705" rIns="91409" bIns="45705" anchor="ctr"/>
          <a:lstStyle/>
          <a:p>
            <a:pPr fontAlgn="auto">
              <a:spcBef>
                <a:spcPts val="0"/>
              </a:spcBef>
              <a:spcAft>
                <a:spcPts val="0"/>
              </a:spcAft>
            </a:pPr>
            <a:endParaRPr lang="zh-CN" altLang="en-US">
              <a:solidFill>
                <a:srgbClr val="000000"/>
              </a:solidFill>
              <a:latin typeface="Arial"/>
              <a:ea typeface="宋体"/>
            </a:endParaRPr>
          </a:p>
        </p:txBody>
      </p:sp>
      <p:graphicFrame>
        <p:nvGraphicFramePr>
          <p:cNvPr id="57" name="Object 35">
            <a:extLst>
              <a:ext uri="{FF2B5EF4-FFF2-40B4-BE49-F238E27FC236}">
                <a16:creationId xmlns:a16="http://schemas.microsoft.com/office/drawing/2014/main" id="{B402FA18-F50C-F142-B716-94298F7D3DF2}"/>
              </a:ext>
            </a:extLst>
          </p:cNvPr>
          <p:cNvGraphicFramePr>
            <a:graphicFrameLocks/>
          </p:cNvGraphicFramePr>
          <p:nvPr>
            <p:extLst>
              <p:ext uri="{D42A27DB-BD31-4B8C-83A1-F6EECF244321}">
                <p14:modId xmlns:p14="http://schemas.microsoft.com/office/powerpoint/2010/main" val="2432237899"/>
              </p:ext>
            </p:extLst>
          </p:nvPr>
        </p:nvGraphicFramePr>
        <p:xfrm>
          <a:off x="4467513" y="5333148"/>
          <a:ext cx="487362" cy="371475"/>
        </p:xfrm>
        <a:graphic>
          <a:graphicData uri="http://schemas.openxmlformats.org/presentationml/2006/ole">
            <mc:AlternateContent xmlns:mc="http://schemas.openxmlformats.org/markup-compatibility/2006">
              <mc:Choice xmlns:v="urn:schemas-microsoft-com:vml" Requires="v">
                <p:oleObj spid="_x0000_s3081" name="클립" r:id="rId4" imgW="6702552" imgH="5474513" progId="">
                  <p:embed/>
                </p:oleObj>
              </mc:Choice>
              <mc:Fallback>
                <p:oleObj name="클립" r:id="rId4" imgW="6702552" imgH="5474513" progId="">
                  <p:embed/>
                  <p:pic>
                    <p:nvPicPr>
                      <p:cNvPr id="18" name="Object 3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7513" y="5333148"/>
                        <a:ext cx="487362" cy="37147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8" name="Rectangle 38">
            <a:extLst>
              <a:ext uri="{FF2B5EF4-FFF2-40B4-BE49-F238E27FC236}">
                <a16:creationId xmlns:a16="http://schemas.microsoft.com/office/drawing/2014/main" id="{1D1447B4-2F75-4C4B-AD26-BEE34BFB611D}"/>
              </a:ext>
            </a:extLst>
          </p:cNvPr>
          <p:cNvSpPr>
            <a:spLocks noChangeArrowheads="1"/>
          </p:cNvSpPr>
          <p:nvPr/>
        </p:nvSpPr>
        <p:spPr bwMode="auto">
          <a:xfrm>
            <a:off x="1460400" y="2319155"/>
            <a:ext cx="1088403" cy="246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44" tIns="46023" rIns="92044" bIns="46023">
            <a:spAutoFit/>
          </a:bodyPr>
          <a:lstStyle/>
          <a:p>
            <a:pPr fontAlgn="auto" latinLnBrk="1">
              <a:spcBef>
                <a:spcPts val="0"/>
              </a:spcBef>
              <a:spcAft>
                <a:spcPts val="0"/>
              </a:spcAft>
            </a:pPr>
            <a:r>
              <a:rPr kumimoji="1" lang="en-US" altLang="zh-CN" sz="1000" b="1" dirty="0">
                <a:solidFill>
                  <a:srgbClr val="0033CC"/>
                </a:solidFill>
                <a:latin typeface="Arial"/>
                <a:ea typeface="Gulim" pitchFamily="34" charset="-127"/>
              </a:rPr>
              <a:t>2012FY-2F(Op)</a:t>
            </a:r>
            <a:endParaRPr kumimoji="1" lang="en-US" altLang="ko-KR" sz="1000" b="1" dirty="0">
              <a:solidFill>
                <a:srgbClr val="0033CC"/>
              </a:solidFill>
              <a:latin typeface="GulimChe" pitchFamily="49" charset="-127"/>
              <a:ea typeface="GulimChe" pitchFamily="49" charset="-127"/>
            </a:endParaRPr>
          </a:p>
        </p:txBody>
      </p:sp>
      <p:pic>
        <p:nvPicPr>
          <p:cNvPr id="59" name="Picture 41">
            <a:extLst>
              <a:ext uri="{FF2B5EF4-FFF2-40B4-BE49-F238E27FC236}">
                <a16:creationId xmlns:a16="http://schemas.microsoft.com/office/drawing/2014/main" id="{2D426B4C-2E75-7B46-B9DE-A914DCA197E9}"/>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02244" y="2527068"/>
            <a:ext cx="5492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Rectangle 43">
            <a:extLst>
              <a:ext uri="{FF2B5EF4-FFF2-40B4-BE49-F238E27FC236}">
                <a16:creationId xmlns:a16="http://schemas.microsoft.com/office/drawing/2014/main" id="{3CC70243-1595-8144-954D-2065CD742C24}"/>
              </a:ext>
            </a:extLst>
          </p:cNvPr>
          <p:cNvSpPr>
            <a:spLocks noChangeArrowheads="1"/>
          </p:cNvSpPr>
          <p:nvPr/>
        </p:nvSpPr>
        <p:spPr bwMode="auto">
          <a:xfrm>
            <a:off x="251521" y="2742967"/>
            <a:ext cx="1239085" cy="246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44" tIns="46023" rIns="92044" bIns="46023">
            <a:spAutoFit/>
          </a:bodyPr>
          <a:lstStyle/>
          <a:p>
            <a:pPr fontAlgn="auto" latinLnBrk="1">
              <a:spcBef>
                <a:spcPts val="0"/>
              </a:spcBef>
              <a:spcAft>
                <a:spcPts val="0"/>
              </a:spcAft>
            </a:pPr>
            <a:r>
              <a:rPr kumimoji="1" lang="en-US" altLang="zh-CN" sz="1000" b="1">
                <a:solidFill>
                  <a:srgbClr val="0033CC"/>
                </a:solidFill>
                <a:latin typeface="Arial"/>
                <a:ea typeface="Gulim" pitchFamily="34" charset="-127"/>
              </a:rPr>
              <a:t>2010FY-3B (R&amp;D)</a:t>
            </a:r>
            <a:endParaRPr kumimoji="1" lang="en-US" altLang="ko-KR" sz="1000" b="1">
              <a:solidFill>
                <a:srgbClr val="0033CC"/>
              </a:solidFill>
              <a:latin typeface="Arial"/>
              <a:ea typeface="Gulim" pitchFamily="34" charset="-127"/>
            </a:endParaRPr>
          </a:p>
        </p:txBody>
      </p:sp>
      <p:sp>
        <p:nvSpPr>
          <p:cNvPr id="61" name="Rectangle 44">
            <a:extLst>
              <a:ext uri="{FF2B5EF4-FFF2-40B4-BE49-F238E27FC236}">
                <a16:creationId xmlns:a16="http://schemas.microsoft.com/office/drawing/2014/main" id="{2B0DA090-7085-BF4F-9849-1E2B6002EF8E}"/>
              </a:ext>
            </a:extLst>
          </p:cNvPr>
          <p:cNvSpPr>
            <a:spLocks noChangeArrowheads="1"/>
          </p:cNvSpPr>
          <p:nvPr/>
        </p:nvSpPr>
        <p:spPr bwMode="auto">
          <a:xfrm>
            <a:off x="2651524" y="2095244"/>
            <a:ext cx="1102830" cy="246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44" tIns="46023" rIns="92044" bIns="46023">
            <a:spAutoFit/>
          </a:bodyPr>
          <a:lstStyle/>
          <a:p>
            <a:pPr fontAlgn="auto" latinLnBrk="1">
              <a:spcBef>
                <a:spcPts val="0"/>
              </a:spcBef>
              <a:spcAft>
                <a:spcPts val="0"/>
              </a:spcAft>
            </a:pPr>
            <a:r>
              <a:rPr kumimoji="1" lang="en-US" altLang="zh-CN" sz="1000" b="1" dirty="0">
                <a:solidFill>
                  <a:srgbClr val="0033CC"/>
                </a:solidFill>
                <a:latin typeface="Arial"/>
                <a:ea typeface="Gulim" pitchFamily="34" charset="-127"/>
              </a:rPr>
              <a:t>2013FY-3C(Op)</a:t>
            </a:r>
          </a:p>
        </p:txBody>
      </p:sp>
      <p:sp>
        <p:nvSpPr>
          <p:cNvPr id="62" name="Rectangle 45">
            <a:extLst>
              <a:ext uri="{FF2B5EF4-FFF2-40B4-BE49-F238E27FC236}">
                <a16:creationId xmlns:a16="http://schemas.microsoft.com/office/drawing/2014/main" id="{A2EDE4FF-4053-6740-B9CA-D8869758F294}"/>
              </a:ext>
            </a:extLst>
          </p:cNvPr>
          <p:cNvSpPr>
            <a:spLocks noChangeArrowheads="1"/>
          </p:cNvSpPr>
          <p:nvPr/>
        </p:nvSpPr>
        <p:spPr bwMode="auto">
          <a:xfrm>
            <a:off x="6800900" y="2205178"/>
            <a:ext cx="1102830" cy="246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44" tIns="46023" rIns="92044" bIns="46023">
            <a:spAutoFit/>
          </a:bodyPr>
          <a:lstStyle/>
          <a:p>
            <a:pPr fontAlgn="auto" latinLnBrk="1">
              <a:spcBef>
                <a:spcPts val="0"/>
              </a:spcBef>
              <a:spcAft>
                <a:spcPts val="0"/>
              </a:spcAft>
            </a:pPr>
            <a:r>
              <a:rPr kumimoji="1" lang="en-US" altLang="zh-CN" sz="1000" b="1" dirty="0">
                <a:solidFill>
                  <a:srgbClr val="0033CC"/>
                </a:solidFill>
                <a:latin typeface="Arial"/>
                <a:ea typeface="Gulim" pitchFamily="34" charset="-127"/>
              </a:rPr>
              <a:t>2017FY-3</a:t>
            </a:r>
            <a:r>
              <a:rPr kumimoji="1" lang="en-US" altLang="zh-CN" sz="1000" b="1" dirty="0">
                <a:solidFill>
                  <a:srgbClr val="0033CC"/>
                </a:solidFill>
                <a:latin typeface="Arial"/>
                <a:ea typeface="宋体"/>
              </a:rPr>
              <a:t>D(Op</a:t>
            </a:r>
            <a:r>
              <a:rPr kumimoji="1" lang="en-US" altLang="zh-CN" sz="1000" b="1" dirty="0">
                <a:solidFill>
                  <a:srgbClr val="FF0000"/>
                </a:solidFill>
                <a:latin typeface="Arial"/>
                <a:ea typeface="宋体"/>
              </a:rPr>
              <a:t>)</a:t>
            </a:r>
            <a:endParaRPr kumimoji="1" lang="en-US" altLang="zh-CN" sz="1000" b="1" dirty="0">
              <a:solidFill>
                <a:srgbClr val="FF0000"/>
              </a:solidFill>
              <a:latin typeface="GulimChe" pitchFamily="49" charset="-127"/>
              <a:ea typeface="宋体"/>
            </a:endParaRPr>
          </a:p>
        </p:txBody>
      </p:sp>
      <p:sp>
        <p:nvSpPr>
          <p:cNvPr id="63" name="Rectangle 46">
            <a:extLst>
              <a:ext uri="{FF2B5EF4-FFF2-40B4-BE49-F238E27FC236}">
                <a16:creationId xmlns:a16="http://schemas.microsoft.com/office/drawing/2014/main" id="{51EAA9D2-C4EF-4C4F-81FD-70442B2B79E1}"/>
              </a:ext>
            </a:extLst>
          </p:cNvPr>
          <p:cNvSpPr>
            <a:spLocks noChangeArrowheads="1"/>
          </p:cNvSpPr>
          <p:nvPr/>
        </p:nvSpPr>
        <p:spPr bwMode="auto">
          <a:xfrm>
            <a:off x="4235155" y="2022211"/>
            <a:ext cx="1109242" cy="246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44" tIns="46023" rIns="92044" bIns="46023">
            <a:spAutoFit/>
          </a:bodyPr>
          <a:lstStyle/>
          <a:p>
            <a:pPr fontAlgn="auto" latinLnBrk="1">
              <a:spcBef>
                <a:spcPts val="0"/>
              </a:spcBef>
              <a:spcAft>
                <a:spcPts val="0"/>
              </a:spcAft>
            </a:pPr>
            <a:r>
              <a:rPr kumimoji="1" lang="en-US" altLang="zh-CN" sz="1000" b="1" dirty="0">
                <a:solidFill>
                  <a:srgbClr val="0033CC"/>
                </a:solidFill>
                <a:latin typeface="Arial"/>
                <a:ea typeface="Gulim" pitchFamily="34" charset="-127"/>
              </a:rPr>
              <a:t>2014FY-2G(Op)</a:t>
            </a:r>
            <a:endParaRPr kumimoji="1" lang="en-US" altLang="ko-KR" sz="1000" b="1" dirty="0">
              <a:solidFill>
                <a:srgbClr val="0033CC"/>
              </a:solidFill>
              <a:latin typeface="Arial"/>
              <a:ea typeface="Gulim" pitchFamily="34" charset="-127"/>
            </a:endParaRPr>
          </a:p>
        </p:txBody>
      </p:sp>
      <p:sp>
        <p:nvSpPr>
          <p:cNvPr id="64" name="Rectangle 47">
            <a:extLst>
              <a:ext uri="{FF2B5EF4-FFF2-40B4-BE49-F238E27FC236}">
                <a16:creationId xmlns:a16="http://schemas.microsoft.com/office/drawing/2014/main" id="{2234F5AF-7AAA-7E43-B63F-AABE04953ABE}"/>
              </a:ext>
            </a:extLst>
          </p:cNvPr>
          <p:cNvSpPr>
            <a:spLocks noChangeArrowheads="1"/>
          </p:cNvSpPr>
          <p:nvPr/>
        </p:nvSpPr>
        <p:spPr bwMode="auto">
          <a:xfrm>
            <a:off x="5461075" y="1989126"/>
            <a:ext cx="1239085" cy="246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44" tIns="46023" rIns="92044" bIns="46023">
            <a:spAutoFit/>
          </a:bodyPr>
          <a:lstStyle/>
          <a:p>
            <a:pPr fontAlgn="auto" latinLnBrk="1">
              <a:spcBef>
                <a:spcPts val="0"/>
              </a:spcBef>
              <a:spcAft>
                <a:spcPts val="0"/>
              </a:spcAft>
            </a:pPr>
            <a:r>
              <a:rPr kumimoji="1" lang="en-US" altLang="zh-CN" sz="1000" b="1" dirty="0">
                <a:solidFill>
                  <a:srgbClr val="0033CC"/>
                </a:solidFill>
                <a:latin typeface="Arial"/>
                <a:ea typeface="Gulim" pitchFamily="34" charset="-127"/>
              </a:rPr>
              <a:t>2016FY-4A (R&amp;D)</a:t>
            </a:r>
            <a:endParaRPr kumimoji="1" lang="en-US" altLang="ko-KR" sz="1000" b="1" dirty="0">
              <a:solidFill>
                <a:srgbClr val="0033CC"/>
              </a:solidFill>
              <a:latin typeface="Arial"/>
              <a:ea typeface="Gulim" pitchFamily="34" charset="-127"/>
            </a:endParaRPr>
          </a:p>
        </p:txBody>
      </p:sp>
      <p:sp>
        <p:nvSpPr>
          <p:cNvPr id="65" name="Rectangle 50">
            <a:extLst>
              <a:ext uri="{FF2B5EF4-FFF2-40B4-BE49-F238E27FC236}">
                <a16:creationId xmlns:a16="http://schemas.microsoft.com/office/drawing/2014/main" id="{7D34CC76-2A36-2844-8CDB-5FA665951798}"/>
              </a:ext>
            </a:extLst>
          </p:cNvPr>
          <p:cNvSpPr>
            <a:spLocks noChangeArrowheads="1"/>
          </p:cNvSpPr>
          <p:nvPr/>
        </p:nvSpPr>
        <p:spPr bwMode="auto">
          <a:xfrm>
            <a:off x="7674372" y="3993606"/>
            <a:ext cx="1130081" cy="246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44" tIns="46023" rIns="92044" bIns="46023">
            <a:spAutoFit/>
          </a:bodyPr>
          <a:lstStyle/>
          <a:p>
            <a:pPr fontAlgn="auto" latinLnBrk="1">
              <a:spcBef>
                <a:spcPts val="0"/>
              </a:spcBef>
              <a:spcAft>
                <a:spcPts val="0"/>
              </a:spcAft>
            </a:pPr>
            <a:r>
              <a:rPr kumimoji="1" lang="en-US" altLang="zh-CN" sz="1000" b="1" dirty="0">
                <a:solidFill>
                  <a:srgbClr val="FF0000"/>
                </a:solidFill>
                <a:latin typeface="Arial"/>
                <a:ea typeface="Gulim" pitchFamily="34" charset="-127"/>
              </a:rPr>
              <a:t>2019 FY-3E(Op)</a:t>
            </a:r>
            <a:endParaRPr kumimoji="1" lang="en-US" altLang="ko-KR" sz="1000" b="1" dirty="0">
              <a:solidFill>
                <a:srgbClr val="FF0000"/>
              </a:solidFill>
              <a:latin typeface="GulimChe" pitchFamily="49" charset="-127"/>
              <a:ea typeface="GulimChe" pitchFamily="49" charset="-127"/>
            </a:endParaRPr>
          </a:p>
        </p:txBody>
      </p:sp>
      <p:sp>
        <p:nvSpPr>
          <p:cNvPr id="66" name="Rectangle 53">
            <a:extLst>
              <a:ext uri="{FF2B5EF4-FFF2-40B4-BE49-F238E27FC236}">
                <a16:creationId xmlns:a16="http://schemas.microsoft.com/office/drawing/2014/main" id="{D194C1EC-175D-5F43-800E-77A08E12613A}"/>
              </a:ext>
            </a:extLst>
          </p:cNvPr>
          <p:cNvSpPr>
            <a:spLocks noChangeArrowheads="1"/>
          </p:cNvSpPr>
          <p:nvPr/>
        </p:nvSpPr>
        <p:spPr bwMode="auto">
          <a:xfrm>
            <a:off x="4031522" y="5013490"/>
            <a:ext cx="1139699" cy="246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44" tIns="46023" rIns="92044" bIns="46023">
            <a:spAutoFit/>
          </a:bodyPr>
          <a:lstStyle/>
          <a:p>
            <a:pPr fontAlgn="auto" latinLnBrk="1">
              <a:spcBef>
                <a:spcPts val="0"/>
              </a:spcBef>
              <a:spcAft>
                <a:spcPts val="0"/>
              </a:spcAft>
            </a:pPr>
            <a:r>
              <a:rPr kumimoji="1" lang="en-US" altLang="zh-CN" sz="1000" b="1" dirty="0">
                <a:solidFill>
                  <a:srgbClr val="FF0000"/>
                </a:solidFill>
                <a:latin typeface="Arial"/>
                <a:ea typeface="Gulim" pitchFamily="34" charset="-127"/>
              </a:rPr>
              <a:t>2020FY-RM(Op)</a:t>
            </a:r>
            <a:endParaRPr kumimoji="1" lang="en-US" altLang="ko-KR" sz="1000" b="1" dirty="0">
              <a:solidFill>
                <a:srgbClr val="FF0000"/>
              </a:solidFill>
              <a:latin typeface="GulimChe" pitchFamily="49" charset="-127"/>
              <a:ea typeface="GulimChe" pitchFamily="49" charset="-127"/>
            </a:endParaRPr>
          </a:p>
        </p:txBody>
      </p:sp>
      <p:pic>
        <p:nvPicPr>
          <p:cNvPr id="67" name="Picture 55">
            <a:extLst>
              <a:ext uri="{FF2B5EF4-FFF2-40B4-BE49-F238E27FC236}">
                <a16:creationId xmlns:a16="http://schemas.microsoft.com/office/drawing/2014/main" id="{74A55846-BC22-EB4F-9EE4-F1B441EA8DBF}"/>
              </a:ext>
            </a:extLst>
          </p:cNvPr>
          <p:cNvPicPr>
            <a:picLocks noChangeAspect="1" noChangeArrowheads="1"/>
          </p:cNvPicPr>
          <p:nvPr/>
        </p:nvPicPr>
        <p:blipFill>
          <a:blip r:embed="rId7">
            <a:clrChange>
              <a:clrFrom>
                <a:srgbClr val="FFFFFF"/>
              </a:clrFrom>
              <a:clrTo>
                <a:srgbClr val="FFFFFF">
                  <a:alpha val="0"/>
                </a:srgbClr>
              </a:clrTo>
            </a:clrChange>
            <a:lum bright="-6000"/>
            <a:extLst>
              <a:ext uri="{28A0092B-C50C-407E-A947-70E740481C1C}">
                <a14:useLocalDpi xmlns:a14="http://schemas.microsoft.com/office/drawing/2010/main" val="0"/>
              </a:ext>
            </a:extLst>
          </a:blip>
          <a:srcRect/>
          <a:stretch>
            <a:fillRect/>
          </a:stretch>
        </p:blipFill>
        <p:spPr bwMode="auto">
          <a:xfrm>
            <a:off x="4883230" y="2211090"/>
            <a:ext cx="15748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56">
            <a:extLst>
              <a:ext uri="{FF2B5EF4-FFF2-40B4-BE49-F238E27FC236}">
                <a16:creationId xmlns:a16="http://schemas.microsoft.com/office/drawing/2014/main" id="{CE71642B-917B-8841-B247-29B778520AB5}"/>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6994" y="2887430"/>
            <a:ext cx="1468437"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57">
            <a:extLst>
              <a:ext uri="{FF2B5EF4-FFF2-40B4-BE49-F238E27FC236}">
                <a16:creationId xmlns:a16="http://schemas.microsoft.com/office/drawing/2014/main" id="{879D53A4-3151-1645-907A-C5BC00A0EC7C}"/>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94398" y="2310854"/>
            <a:ext cx="1468438"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58">
            <a:extLst>
              <a:ext uri="{FF2B5EF4-FFF2-40B4-BE49-F238E27FC236}">
                <a16:creationId xmlns:a16="http://schemas.microsoft.com/office/drawing/2014/main" id="{2A990722-9BB7-3C4A-A663-C8DA72C3E471}"/>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04054" y="2238143"/>
            <a:ext cx="5492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60">
            <a:extLst>
              <a:ext uri="{FF2B5EF4-FFF2-40B4-BE49-F238E27FC236}">
                <a16:creationId xmlns:a16="http://schemas.microsoft.com/office/drawing/2014/main" id="{D65D2541-837C-2F42-80C6-B6500D071E8E}"/>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14048" y="4120604"/>
            <a:ext cx="1468438"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66">
            <a:extLst>
              <a:ext uri="{FF2B5EF4-FFF2-40B4-BE49-F238E27FC236}">
                <a16:creationId xmlns:a16="http://schemas.microsoft.com/office/drawing/2014/main" id="{DC390959-B781-204E-BF7C-66AA03CDA535}"/>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45048" y="4725456"/>
            <a:ext cx="1490663"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Rectangle 67">
            <a:extLst>
              <a:ext uri="{FF2B5EF4-FFF2-40B4-BE49-F238E27FC236}">
                <a16:creationId xmlns:a16="http://schemas.microsoft.com/office/drawing/2014/main" id="{E79D36C4-02F5-F246-B151-3214029A8DDB}"/>
              </a:ext>
            </a:extLst>
          </p:cNvPr>
          <p:cNvSpPr>
            <a:spLocks noChangeArrowheads="1"/>
          </p:cNvSpPr>
          <p:nvPr/>
        </p:nvSpPr>
        <p:spPr bwMode="auto">
          <a:xfrm>
            <a:off x="6531525" y="4509433"/>
            <a:ext cx="1138096" cy="246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44" tIns="46023" rIns="92044" bIns="46023">
            <a:spAutoFit/>
          </a:bodyPr>
          <a:lstStyle/>
          <a:p>
            <a:pPr fontAlgn="auto" latinLnBrk="1">
              <a:spcBef>
                <a:spcPts val="0"/>
              </a:spcBef>
              <a:spcAft>
                <a:spcPts val="0"/>
              </a:spcAft>
            </a:pPr>
            <a:r>
              <a:rPr kumimoji="1" lang="en-US" altLang="zh-CN" sz="1000" b="1" dirty="0">
                <a:solidFill>
                  <a:srgbClr val="FF0000"/>
                </a:solidFill>
                <a:latin typeface="Arial"/>
                <a:ea typeface="Gulim" pitchFamily="34" charset="-127"/>
              </a:rPr>
              <a:t>2019FY-4B (Op)</a:t>
            </a:r>
            <a:endParaRPr kumimoji="1" lang="en-US" altLang="ko-KR" sz="1000" b="1" dirty="0">
              <a:solidFill>
                <a:srgbClr val="FF0000"/>
              </a:solidFill>
              <a:latin typeface="GulimChe" pitchFamily="49" charset="-127"/>
              <a:ea typeface="GulimChe" pitchFamily="49" charset="-127"/>
            </a:endParaRPr>
          </a:p>
        </p:txBody>
      </p:sp>
      <p:pic>
        <p:nvPicPr>
          <p:cNvPr id="74" name="Picture 68">
            <a:extLst>
              <a:ext uri="{FF2B5EF4-FFF2-40B4-BE49-F238E27FC236}">
                <a16:creationId xmlns:a16="http://schemas.microsoft.com/office/drawing/2014/main" id="{6244D4E0-EA6E-A344-A09D-E73C7B9F3B4A}"/>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59003" y="4941482"/>
            <a:ext cx="1468438"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Rectangle 69">
            <a:extLst>
              <a:ext uri="{FF2B5EF4-FFF2-40B4-BE49-F238E27FC236}">
                <a16:creationId xmlns:a16="http://schemas.microsoft.com/office/drawing/2014/main" id="{876D552F-582B-E94F-88B7-3DA9980A0E59}"/>
              </a:ext>
            </a:extLst>
          </p:cNvPr>
          <p:cNvSpPr>
            <a:spLocks noChangeArrowheads="1"/>
          </p:cNvSpPr>
          <p:nvPr/>
        </p:nvSpPr>
        <p:spPr bwMode="auto">
          <a:xfrm>
            <a:off x="5274177" y="4839123"/>
            <a:ext cx="1190625" cy="246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44" tIns="46023" rIns="92044" bIns="46023">
            <a:spAutoFit/>
          </a:bodyPr>
          <a:lstStyle/>
          <a:p>
            <a:pPr fontAlgn="auto" latinLnBrk="1">
              <a:spcBef>
                <a:spcPts val="0"/>
              </a:spcBef>
              <a:spcAft>
                <a:spcPts val="0"/>
              </a:spcAft>
            </a:pPr>
            <a:r>
              <a:rPr kumimoji="1" lang="en-US" altLang="zh-CN" sz="1000" b="1" dirty="0">
                <a:solidFill>
                  <a:srgbClr val="FF0000"/>
                </a:solidFill>
                <a:latin typeface="Arial"/>
                <a:ea typeface="Gulim" pitchFamily="34" charset="-127"/>
              </a:rPr>
              <a:t>2020FY-3F(Op)</a:t>
            </a:r>
            <a:endParaRPr kumimoji="1" lang="en-US" altLang="ko-KR" sz="1000" b="1" dirty="0">
              <a:solidFill>
                <a:srgbClr val="FF0000"/>
              </a:solidFill>
              <a:latin typeface="GulimChe" pitchFamily="49" charset="-127"/>
              <a:ea typeface="GulimChe" pitchFamily="49" charset="-127"/>
            </a:endParaRPr>
          </a:p>
        </p:txBody>
      </p:sp>
      <p:sp>
        <p:nvSpPr>
          <p:cNvPr id="76" name="Rectangle 75">
            <a:extLst>
              <a:ext uri="{FF2B5EF4-FFF2-40B4-BE49-F238E27FC236}">
                <a16:creationId xmlns:a16="http://schemas.microsoft.com/office/drawing/2014/main" id="{564EEEFA-C310-9547-A990-1DA24CD250CF}"/>
              </a:ext>
            </a:extLst>
          </p:cNvPr>
          <p:cNvSpPr>
            <a:spLocks noChangeArrowheads="1"/>
          </p:cNvSpPr>
          <p:nvPr/>
        </p:nvSpPr>
        <p:spPr bwMode="auto">
          <a:xfrm>
            <a:off x="2613255" y="5013178"/>
            <a:ext cx="1477963" cy="246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44" tIns="46023" rIns="92044" bIns="46023">
            <a:spAutoFit/>
          </a:bodyPr>
          <a:lstStyle/>
          <a:p>
            <a:pPr algn="ctr" fontAlgn="auto" latinLnBrk="1">
              <a:spcBef>
                <a:spcPts val="0"/>
              </a:spcBef>
              <a:spcAft>
                <a:spcPts val="0"/>
              </a:spcAft>
            </a:pPr>
            <a:r>
              <a:rPr kumimoji="1" lang="en-US" altLang="zh-CN" sz="1000" b="1" dirty="0">
                <a:solidFill>
                  <a:srgbClr val="FF0000"/>
                </a:solidFill>
                <a:latin typeface="Arial"/>
                <a:ea typeface="Gulim" pitchFamily="34" charset="-127"/>
              </a:rPr>
              <a:t>2021FY-4C(Op)</a:t>
            </a:r>
            <a:endParaRPr kumimoji="1" lang="en-US" altLang="ko-KR" sz="1000" b="1" dirty="0">
              <a:solidFill>
                <a:srgbClr val="FF0000"/>
              </a:solidFill>
              <a:latin typeface="Arial"/>
              <a:ea typeface="Gulim" pitchFamily="34" charset="-127"/>
            </a:endParaRPr>
          </a:p>
        </p:txBody>
      </p:sp>
      <p:pic>
        <p:nvPicPr>
          <p:cNvPr id="77" name="Picture 76">
            <a:extLst>
              <a:ext uri="{FF2B5EF4-FFF2-40B4-BE49-F238E27FC236}">
                <a16:creationId xmlns:a16="http://schemas.microsoft.com/office/drawing/2014/main" id="{D600C7F0-D79E-A54F-A82A-F1E1F8C80BA6}"/>
              </a:ext>
            </a:extLst>
          </p:cNvPr>
          <p:cNvPicPr>
            <a:picLocks noChangeAspect="1" noChangeArrowheads="1"/>
          </p:cNvPicPr>
          <p:nvPr/>
        </p:nvPicPr>
        <p:blipFill>
          <a:blip r:embed="rId7">
            <a:clrChange>
              <a:clrFrom>
                <a:srgbClr val="FFFFFF"/>
              </a:clrFrom>
              <a:clrTo>
                <a:srgbClr val="FFFFFF">
                  <a:alpha val="0"/>
                </a:srgbClr>
              </a:clrTo>
            </a:clrChange>
            <a:lum bright="-6000"/>
            <a:extLst>
              <a:ext uri="{28A0092B-C50C-407E-A947-70E740481C1C}">
                <a14:useLocalDpi xmlns:a14="http://schemas.microsoft.com/office/drawing/2010/main" val="0"/>
              </a:ext>
            </a:extLst>
          </a:blip>
          <a:srcRect/>
          <a:stretch>
            <a:fillRect/>
          </a:stretch>
        </p:blipFill>
        <p:spPr bwMode="auto">
          <a:xfrm>
            <a:off x="2475312" y="5232168"/>
            <a:ext cx="1574800"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58">
            <a:extLst>
              <a:ext uri="{FF2B5EF4-FFF2-40B4-BE49-F238E27FC236}">
                <a16:creationId xmlns:a16="http://schemas.microsoft.com/office/drawing/2014/main" id="{EC9F3CF2-1D6B-B543-84F0-3096F8039835}"/>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98826" y="3097411"/>
            <a:ext cx="5508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Rectangle 46">
            <a:extLst>
              <a:ext uri="{FF2B5EF4-FFF2-40B4-BE49-F238E27FC236}">
                <a16:creationId xmlns:a16="http://schemas.microsoft.com/office/drawing/2014/main" id="{4A8B4C4D-67B8-AF4E-B3F2-BDC4B8AF7847}"/>
              </a:ext>
            </a:extLst>
          </p:cNvPr>
          <p:cNvSpPr>
            <a:spLocks noChangeArrowheads="1"/>
          </p:cNvSpPr>
          <p:nvPr/>
        </p:nvSpPr>
        <p:spPr bwMode="auto">
          <a:xfrm>
            <a:off x="7920310" y="2895219"/>
            <a:ext cx="1102830" cy="246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44" tIns="46023" rIns="92044" bIns="46023">
            <a:spAutoFit/>
          </a:bodyPr>
          <a:lstStyle/>
          <a:p>
            <a:pPr fontAlgn="auto" latinLnBrk="1">
              <a:spcBef>
                <a:spcPts val="0"/>
              </a:spcBef>
              <a:spcAft>
                <a:spcPts val="0"/>
              </a:spcAft>
            </a:pPr>
            <a:r>
              <a:rPr kumimoji="1" lang="en-US" altLang="zh-CN" sz="1000" b="1" dirty="0">
                <a:solidFill>
                  <a:srgbClr val="FF0000"/>
                </a:solidFill>
                <a:latin typeface="Arial"/>
                <a:ea typeface="Gulim" pitchFamily="34" charset="-127"/>
              </a:rPr>
              <a:t>2018FY-2H(Op)</a:t>
            </a:r>
            <a:endParaRPr kumimoji="1" lang="en-US" altLang="ko-KR" sz="1000" b="1" dirty="0">
              <a:solidFill>
                <a:srgbClr val="FF0000"/>
              </a:solidFill>
              <a:latin typeface="GulimChe" pitchFamily="49" charset="-127"/>
              <a:ea typeface="GulimChe" pitchFamily="49" charset="-127"/>
            </a:endParaRPr>
          </a:p>
        </p:txBody>
      </p:sp>
      <p:pic>
        <p:nvPicPr>
          <p:cNvPr id="80" name="Picture 60">
            <a:extLst>
              <a:ext uri="{FF2B5EF4-FFF2-40B4-BE49-F238E27FC236}">
                <a16:creationId xmlns:a16="http://schemas.microsoft.com/office/drawing/2014/main" id="{853D61D5-4D85-AC4B-A034-11AB3013B889}"/>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83425" y="2363614"/>
            <a:ext cx="1468438"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Rectangle 69">
            <a:extLst>
              <a:ext uri="{FF2B5EF4-FFF2-40B4-BE49-F238E27FC236}">
                <a16:creationId xmlns:a16="http://schemas.microsoft.com/office/drawing/2014/main" id="{4117DA89-1FC7-724F-B833-B1ADB0484E5B}"/>
              </a:ext>
            </a:extLst>
          </p:cNvPr>
          <p:cNvSpPr>
            <a:spLocks noChangeArrowheads="1"/>
          </p:cNvSpPr>
          <p:nvPr/>
        </p:nvSpPr>
        <p:spPr bwMode="auto">
          <a:xfrm>
            <a:off x="1271988" y="5196931"/>
            <a:ext cx="1190625" cy="246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44" tIns="46023" rIns="92044" bIns="46023">
            <a:spAutoFit/>
          </a:bodyPr>
          <a:lstStyle/>
          <a:p>
            <a:pPr fontAlgn="auto" latinLnBrk="1">
              <a:spcBef>
                <a:spcPts val="0"/>
              </a:spcBef>
              <a:spcAft>
                <a:spcPts val="0"/>
              </a:spcAft>
            </a:pPr>
            <a:r>
              <a:rPr kumimoji="1" lang="en-US" altLang="zh-CN" sz="1000" b="1" dirty="0">
                <a:solidFill>
                  <a:srgbClr val="FF0000"/>
                </a:solidFill>
                <a:latin typeface="Arial"/>
                <a:ea typeface="Gulim" pitchFamily="34" charset="-127"/>
              </a:rPr>
              <a:t>2021 FY-3G(Op)</a:t>
            </a:r>
            <a:endParaRPr kumimoji="1" lang="en-US" altLang="ko-KR" sz="1000" b="1" dirty="0">
              <a:solidFill>
                <a:srgbClr val="FF0000"/>
              </a:solidFill>
              <a:latin typeface="GulimChe" pitchFamily="49" charset="-127"/>
              <a:ea typeface="GulimChe" pitchFamily="49" charset="-127"/>
            </a:endParaRPr>
          </a:p>
        </p:txBody>
      </p:sp>
      <p:grpSp>
        <p:nvGrpSpPr>
          <p:cNvPr id="82" name="Group 3">
            <a:extLst>
              <a:ext uri="{FF2B5EF4-FFF2-40B4-BE49-F238E27FC236}">
                <a16:creationId xmlns:a16="http://schemas.microsoft.com/office/drawing/2014/main" id="{C8189CD5-3B7E-214A-A318-27C18D45EFDE}"/>
              </a:ext>
            </a:extLst>
          </p:cNvPr>
          <p:cNvGrpSpPr>
            <a:grpSpLocks/>
          </p:cNvGrpSpPr>
          <p:nvPr/>
        </p:nvGrpSpPr>
        <p:grpSpPr bwMode="auto">
          <a:xfrm>
            <a:off x="1400576" y="3547519"/>
            <a:ext cx="1965325" cy="1217613"/>
            <a:chOff x="1468" y="1947"/>
            <a:chExt cx="1134" cy="917"/>
          </a:xfrm>
        </p:grpSpPr>
        <p:sp>
          <p:nvSpPr>
            <p:cNvPr id="83" name="Freeform 4">
              <a:extLst>
                <a:ext uri="{FF2B5EF4-FFF2-40B4-BE49-F238E27FC236}">
                  <a16:creationId xmlns:a16="http://schemas.microsoft.com/office/drawing/2014/main" id="{DDF8951A-890B-A74E-A43F-19C9235C663A}"/>
                </a:ext>
              </a:extLst>
            </p:cNvPr>
            <p:cNvSpPr>
              <a:spLocks/>
            </p:cNvSpPr>
            <p:nvPr/>
          </p:nvSpPr>
          <p:spPr bwMode="auto">
            <a:xfrm>
              <a:off x="1468" y="2303"/>
              <a:ext cx="373" cy="486"/>
            </a:xfrm>
            <a:custGeom>
              <a:avLst/>
              <a:gdLst>
                <a:gd name="T0" fmla="*/ 46 w 373"/>
                <a:gd name="T1" fmla="*/ 61 h 486"/>
                <a:gd name="T2" fmla="*/ 26 w 373"/>
                <a:gd name="T3" fmla="*/ 76 h 486"/>
                <a:gd name="T4" fmla="*/ 10 w 373"/>
                <a:gd name="T5" fmla="*/ 109 h 486"/>
                <a:gd name="T6" fmla="*/ 6 w 373"/>
                <a:gd name="T7" fmla="*/ 140 h 486"/>
                <a:gd name="T8" fmla="*/ 15 w 373"/>
                <a:gd name="T9" fmla="*/ 186 h 486"/>
                <a:gd name="T10" fmla="*/ 47 w 373"/>
                <a:gd name="T11" fmla="*/ 229 h 486"/>
                <a:gd name="T12" fmla="*/ 79 w 373"/>
                <a:gd name="T13" fmla="*/ 217 h 486"/>
                <a:gd name="T14" fmla="*/ 142 w 373"/>
                <a:gd name="T15" fmla="*/ 231 h 486"/>
                <a:gd name="T16" fmla="*/ 158 w 373"/>
                <a:gd name="T17" fmla="*/ 305 h 486"/>
                <a:gd name="T18" fmla="*/ 159 w 373"/>
                <a:gd name="T19" fmla="*/ 324 h 486"/>
                <a:gd name="T20" fmla="*/ 153 w 373"/>
                <a:gd name="T21" fmla="*/ 366 h 486"/>
                <a:gd name="T22" fmla="*/ 171 w 373"/>
                <a:gd name="T23" fmla="*/ 414 h 486"/>
                <a:gd name="T24" fmla="*/ 189 w 373"/>
                <a:gd name="T25" fmla="*/ 464 h 486"/>
                <a:gd name="T26" fmla="*/ 216 w 373"/>
                <a:gd name="T27" fmla="*/ 481 h 486"/>
                <a:gd name="T28" fmla="*/ 265 w 373"/>
                <a:gd name="T29" fmla="*/ 442 h 486"/>
                <a:gd name="T30" fmla="*/ 276 w 373"/>
                <a:gd name="T31" fmla="*/ 418 h 486"/>
                <a:gd name="T32" fmla="*/ 282 w 373"/>
                <a:gd name="T33" fmla="*/ 401 h 486"/>
                <a:gd name="T34" fmla="*/ 307 w 373"/>
                <a:gd name="T35" fmla="*/ 357 h 486"/>
                <a:gd name="T36" fmla="*/ 307 w 373"/>
                <a:gd name="T37" fmla="*/ 318 h 486"/>
                <a:gd name="T38" fmla="*/ 303 w 373"/>
                <a:gd name="T39" fmla="*/ 297 h 486"/>
                <a:gd name="T40" fmla="*/ 322 w 373"/>
                <a:gd name="T41" fmla="*/ 256 h 486"/>
                <a:gd name="T42" fmla="*/ 372 w 373"/>
                <a:gd name="T43" fmla="*/ 172 h 486"/>
                <a:gd name="T44" fmla="*/ 321 w 373"/>
                <a:gd name="T45" fmla="*/ 177 h 486"/>
                <a:gd name="T46" fmla="*/ 299 w 373"/>
                <a:gd name="T47" fmla="*/ 146 h 486"/>
                <a:gd name="T48" fmla="*/ 264 w 373"/>
                <a:gd name="T49" fmla="*/ 75 h 486"/>
                <a:gd name="T50" fmla="*/ 265 w 373"/>
                <a:gd name="T51" fmla="*/ 52 h 486"/>
                <a:gd name="T52" fmla="*/ 243 w 373"/>
                <a:gd name="T53" fmla="*/ 56 h 486"/>
                <a:gd name="T54" fmla="*/ 193 w 373"/>
                <a:gd name="T55" fmla="*/ 65 h 486"/>
                <a:gd name="T56" fmla="*/ 174 w 373"/>
                <a:gd name="T57" fmla="*/ 41 h 486"/>
                <a:gd name="T58" fmla="*/ 155 w 373"/>
                <a:gd name="T59" fmla="*/ 12 h 486"/>
                <a:gd name="T60" fmla="*/ 90 w 373"/>
                <a:gd name="T61" fmla="*/ 0 h 486"/>
                <a:gd name="T62" fmla="*/ 68 w 373"/>
                <a:gd name="T63" fmla="*/ 26 h 4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3"/>
                <a:gd name="T97" fmla="*/ 0 h 486"/>
                <a:gd name="T98" fmla="*/ 373 w 373"/>
                <a:gd name="T99" fmla="*/ 486 h 48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3" h="486">
                  <a:moveTo>
                    <a:pt x="53" y="38"/>
                  </a:moveTo>
                  <a:lnTo>
                    <a:pt x="46" y="61"/>
                  </a:lnTo>
                  <a:lnTo>
                    <a:pt x="38" y="69"/>
                  </a:lnTo>
                  <a:lnTo>
                    <a:pt x="26" y="76"/>
                  </a:lnTo>
                  <a:lnTo>
                    <a:pt x="20" y="89"/>
                  </a:lnTo>
                  <a:lnTo>
                    <a:pt x="10" y="109"/>
                  </a:lnTo>
                  <a:lnTo>
                    <a:pt x="10" y="122"/>
                  </a:lnTo>
                  <a:lnTo>
                    <a:pt x="6" y="140"/>
                  </a:lnTo>
                  <a:lnTo>
                    <a:pt x="0" y="164"/>
                  </a:lnTo>
                  <a:lnTo>
                    <a:pt x="15" y="186"/>
                  </a:lnTo>
                  <a:lnTo>
                    <a:pt x="31" y="207"/>
                  </a:lnTo>
                  <a:lnTo>
                    <a:pt x="47" y="229"/>
                  </a:lnTo>
                  <a:lnTo>
                    <a:pt x="56" y="217"/>
                  </a:lnTo>
                  <a:lnTo>
                    <a:pt x="79" y="217"/>
                  </a:lnTo>
                  <a:lnTo>
                    <a:pt x="113" y="217"/>
                  </a:lnTo>
                  <a:lnTo>
                    <a:pt x="142" y="231"/>
                  </a:lnTo>
                  <a:lnTo>
                    <a:pt x="140" y="261"/>
                  </a:lnTo>
                  <a:lnTo>
                    <a:pt x="158" y="305"/>
                  </a:lnTo>
                  <a:lnTo>
                    <a:pt x="161" y="312"/>
                  </a:lnTo>
                  <a:lnTo>
                    <a:pt x="159" y="324"/>
                  </a:lnTo>
                  <a:lnTo>
                    <a:pt x="165" y="336"/>
                  </a:lnTo>
                  <a:lnTo>
                    <a:pt x="153" y="366"/>
                  </a:lnTo>
                  <a:lnTo>
                    <a:pt x="163" y="391"/>
                  </a:lnTo>
                  <a:lnTo>
                    <a:pt x="171" y="414"/>
                  </a:lnTo>
                  <a:lnTo>
                    <a:pt x="178" y="439"/>
                  </a:lnTo>
                  <a:lnTo>
                    <a:pt x="189" y="464"/>
                  </a:lnTo>
                  <a:lnTo>
                    <a:pt x="197" y="485"/>
                  </a:lnTo>
                  <a:lnTo>
                    <a:pt x="216" y="481"/>
                  </a:lnTo>
                  <a:lnTo>
                    <a:pt x="250" y="463"/>
                  </a:lnTo>
                  <a:lnTo>
                    <a:pt x="265" y="442"/>
                  </a:lnTo>
                  <a:lnTo>
                    <a:pt x="265" y="427"/>
                  </a:lnTo>
                  <a:lnTo>
                    <a:pt x="276" y="418"/>
                  </a:lnTo>
                  <a:lnTo>
                    <a:pt x="284" y="412"/>
                  </a:lnTo>
                  <a:lnTo>
                    <a:pt x="282" y="401"/>
                  </a:lnTo>
                  <a:lnTo>
                    <a:pt x="280" y="391"/>
                  </a:lnTo>
                  <a:lnTo>
                    <a:pt x="307" y="357"/>
                  </a:lnTo>
                  <a:lnTo>
                    <a:pt x="313" y="327"/>
                  </a:lnTo>
                  <a:lnTo>
                    <a:pt x="307" y="318"/>
                  </a:lnTo>
                  <a:lnTo>
                    <a:pt x="308" y="310"/>
                  </a:lnTo>
                  <a:lnTo>
                    <a:pt x="303" y="297"/>
                  </a:lnTo>
                  <a:lnTo>
                    <a:pt x="323" y="270"/>
                  </a:lnTo>
                  <a:lnTo>
                    <a:pt x="322" y="256"/>
                  </a:lnTo>
                  <a:lnTo>
                    <a:pt x="355" y="234"/>
                  </a:lnTo>
                  <a:lnTo>
                    <a:pt x="372" y="172"/>
                  </a:lnTo>
                  <a:lnTo>
                    <a:pt x="343" y="186"/>
                  </a:lnTo>
                  <a:lnTo>
                    <a:pt x="321" y="177"/>
                  </a:lnTo>
                  <a:lnTo>
                    <a:pt x="323" y="163"/>
                  </a:lnTo>
                  <a:lnTo>
                    <a:pt x="299" y="146"/>
                  </a:lnTo>
                  <a:lnTo>
                    <a:pt x="289" y="110"/>
                  </a:lnTo>
                  <a:lnTo>
                    <a:pt x="264" y="75"/>
                  </a:lnTo>
                  <a:lnTo>
                    <a:pt x="265" y="56"/>
                  </a:lnTo>
                  <a:lnTo>
                    <a:pt x="265" y="52"/>
                  </a:lnTo>
                  <a:lnTo>
                    <a:pt x="253" y="53"/>
                  </a:lnTo>
                  <a:lnTo>
                    <a:pt x="243" y="56"/>
                  </a:lnTo>
                  <a:lnTo>
                    <a:pt x="210" y="43"/>
                  </a:lnTo>
                  <a:lnTo>
                    <a:pt x="193" y="65"/>
                  </a:lnTo>
                  <a:lnTo>
                    <a:pt x="180" y="48"/>
                  </a:lnTo>
                  <a:lnTo>
                    <a:pt x="174" y="41"/>
                  </a:lnTo>
                  <a:lnTo>
                    <a:pt x="157" y="38"/>
                  </a:lnTo>
                  <a:lnTo>
                    <a:pt x="155" y="12"/>
                  </a:lnTo>
                  <a:lnTo>
                    <a:pt x="129" y="16"/>
                  </a:lnTo>
                  <a:lnTo>
                    <a:pt x="90" y="0"/>
                  </a:lnTo>
                  <a:lnTo>
                    <a:pt x="82" y="14"/>
                  </a:lnTo>
                  <a:lnTo>
                    <a:pt x="68" y="26"/>
                  </a:lnTo>
                  <a:lnTo>
                    <a:pt x="53" y="38"/>
                  </a:lnTo>
                </a:path>
              </a:pathLst>
            </a:custGeom>
            <a:gradFill rotWithShape="0">
              <a:gsLst>
                <a:gs pos="0">
                  <a:srgbClr val="008000"/>
                </a:gs>
                <a:gs pos="100000">
                  <a:srgbClr val="FFFFFF"/>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auto">
                <a:spcBef>
                  <a:spcPts val="0"/>
                </a:spcBef>
                <a:spcAft>
                  <a:spcPts val="0"/>
                </a:spcAft>
              </a:pPr>
              <a:endParaRPr lang="zh-CN" altLang="en-US">
                <a:solidFill>
                  <a:srgbClr val="000000"/>
                </a:solidFill>
                <a:latin typeface="Arial"/>
                <a:ea typeface="宋体"/>
              </a:endParaRPr>
            </a:p>
          </p:txBody>
        </p:sp>
        <p:sp>
          <p:nvSpPr>
            <p:cNvPr id="84" name="Freeform 5">
              <a:extLst>
                <a:ext uri="{FF2B5EF4-FFF2-40B4-BE49-F238E27FC236}">
                  <a16:creationId xmlns:a16="http://schemas.microsoft.com/office/drawing/2014/main" id="{CFDC0A38-ECC1-D44B-BDCF-093D8B0DF10D}"/>
                </a:ext>
              </a:extLst>
            </p:cNvPr>
            <p:cNvSpPr>
              <a:spLocks/>
            </p:cNvSpPr>
            <p:nvPr/>
          </p:nvSpPr>
          <p:spPr bwMode="auto">
            <a:xfrm>
              <a:off x="2538" y="2712"/>
              <a:ext cx="64" cy="89"/>
            </a:xfrm>
            <a:custGeom>
              <a:avLst/>
              <a:gdLst>
                <a:gd name="T0" fmla="*/ 41 w 64"/>
                <a:gd name="T1" fmla="*/ 0 h 89"/>
                <a:gd name="T2" fmla="*/ 40 w 64"/>
                <a:gd name="T3" fmla="*/ 30 h 89"/>
                <a:gd name="T4" fmla="*/ 18 w 64"/>
                <a:gd name="T5" fmla="*/ 51 h 89"/>
                <a:gd name="T6" fmla="*/ 5 w 64"/>
                <a:gd name="T7" fmla="*/ 67 h 89"/>
                <a:gd name="T8" fmla="*/ 0 w 64"/>
                <a:gd name="T9" fmla="*/ 74 h 89"/>
                <a:gd name="T10" fmla="*/ 5 w 64"/>
                <a:gd name="T11" fmla="*/ 80 h 89"/>
                <a:gd name="T12" fmla="*/ 18 w 64"/>
                <a:gd name="T13" fmla="*/ 88 h 89"/>
                <a:gd name="T14" fmla="*/ 30 w 64"/>
                <a:gd name="T15" fmla="*/ 69 h 89"/>
                <a:gd name="T16" fmla="*/ 48 w 64"/>
                <a:gd name="T17" fmla="*/ 51 h 89"/>
                <a:gd name="T18" fmla="*/ 57 w 64"/>
                <a:gd name="T19" fmla="*/ 35 h 89"/>
                <a:gd name="T20" fmla="*/ 63 w 64"/>
                <a:gd name="T21" fmla="*/ 22 h 89"/>
                <a:gd name="T22" fmla="*/ 59 w 64"/>
                <a:gd name="T23" fmla="*/ 14 h 89"/>
                <a:gd name="T24" fmla="*/ 41 w 64"/>
                <a:gd name="T25" fmla="*/ 0 h 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
                <a:gd name="T40" fmla="*/ 0 h 89"/>
                <a:gd name="T41" fmla="*/ 64 w 64"/>
                <a:gd name="T42" fmla="*/ 89 h 8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 h="89">
                  <a:moveTo>
                    <a:pt x="41" y="0"/>
                  </a:moveTo>
                  <a:lnTo>
                    <a:pt x="40" y="30"/>
                  </a:lnTo>
                  <a:lnTo>
                    <a:pt x="18" y="51"/>
                  </a:lnTo>
                  <a:lnTo>
                    <a:pt x="5" y="67"/>
                  </a:lnTo>
                  <a:lnTo>
                    <a:pt x="0" y="74"/>
                  </a:lnTo>
                  <a:lnTo>
                    <a:pt x="5" y="80"/>
                  </a:lnTo>
                  <a:lnTo>
                    <a:pt x="18" y="88"/>
                  </a:lnTo>
                  <a:lnTo>
                    <a:pt x="30" y="69"/>
                  </a:lnTo>
                  <a:lnTo>
                    <a:pt x="48" y="51"/>
                  </a:lnTo>
                  <a:lnTo>
                    <a:pt x="57" y="35"/>
                  </a:lnTo>
                  <a:lnTo>
                    <a:pt x="63" y="22"/>
                  </a:lnTo>
                  <a:lnTo>
                    <a:pt x="59" y="14"/>
                  </a:lnTo>
                  <a:lnTo>
                    <a:pt x="41" y="0"/>
                  </a:lnTo>
                </a:path>
              </a:pathLst>
            </a:custGeom>
            <a:gradFill rotWithShape="0">
              <a:gsLst>
                <a:gs pos="0">
                  <a:srgbClr val="008000"/>
                </a:gs>
                <a:gs pos="100000">
                  <a:srgbClr val="FFFFFF"/>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auto">
                <a:spcBef>
                  <a:spcPts val="0"/>
                </a:spcBef>
                <a:spcAft>
                  <a:spcPts val="0"/>
                </a:spcAft>
              </a:pPr>
              <a:endParaRPr lang="zh-CN" altLang="en-US">
                <a:solidFill>
                  <a:srgbClr val="000000"/>
                </a:solidFill>
                <a:latin typeface="Arial"/>
                <a:ea typeface="宋体"/>
              </a:endParaRPr>
            </a:p>
          </p:txBody>
        </p:sp>
        <p:sp>
          <p:nvSpPr>
            <p:cNvPr id="85" name="Freeform 6">
              <a:extLst>
                <a:ext uri="{FF2B5EF4-FFF2-40B4-BE49-F238E27FC236}">
                  <a16:creationId xmlns:a16="http://schemas.microsoft.com/office/drawing/2014/main" id="{9765CF69-D352-584F-AE17-D899C937C7B0}"/>
                </a:ext>
              </a:extLst>
            </p:cNvPr>
            <p:cNvSpPr>
              <a:spLocks/>
            </p:cNvSpPr>
            <p:nvPr/>
          </p:nvSpPr>
          <p:spPr bwMode="auto">
            <a:xfrm>
              <a:off x="2304" y="2644"/>
              <a:ext cx="199" cy="186"/>
            </a:xfrm>
            <a:custGeom>
              <a:avLst/>
              <a:gdLst>
                <a:gd name="T0" fmla="*/ 137 w 199"/>
                <a:gd name="T1" fmla="*/ 11 h 186"/>
                <a:gd name="T2" fmla="*/ 138 w 199"/>
                <a:gd name="T3" fmla="*/ 18 h 186"/>
                <a:gd name="T4" fmla="*/ 136 w 199"/>
                <a:gd name="T5" fmla="*/ 32 h 186"/>
                <a:gd name="T6" fmla="*/ 123 w 199"/>
                <a:gd name="T7" fmla="*/ 30 h 186"/>
                <a:gd name="T8" fmla="*/ 115 w 199"/>
                <a:gd name="T9" fmla="*/ 3 h 186"/>
                <a:gd name="T10" fmla="*/ 92 w 199"/>
                <a:gd name="T11" fmla="*/ 0 h 186"/>
                <a:gd name="T12" fmla="*/ 87 w 199"/>
                <a:gd name="T13" fmla="*/ 8 h 186"/>
                <a:gd name="T14" fmla="*/ 74 w 199"/>
                <a:gd name="T15" fmla="*/ 20 h 186"/>
                <a:gd name="T16" fmla="*/ 62 w 199"/>
                <a:gd name="T17" fmla="*/ 18 h 186"/>
                <a:gd name="T18" fmla="*/ 48 w 199"/>
                <a:gd name="T19" fmla="*/ 34 h 186"/>
                <a:gd name="T20" fmla="*/ 43 w 199"/>
                <a:gd name="T21" fmla="*/ 36 h 186"/>
                <a:gd name="T22" fmla="*/ 37 w 199"/>
                <a:gd name="T23" fmla="*/ 49 h 186"/>
                <a:gd name="T24" fmla="*/ 13 w 199"/>
                <a:gd name="T25" fmla="*/ 56 h 186"/>
                <a:gd name="T26" fmla="*/ 0 w 199"/>
                <a:gd name="T27" fmla="*/ 79 h 186"/>
                <a:gd name="T28" fmla="*/ 7 w 199"/>
                <a:gd name="T29" fmla="*/ 101 h 186"/>
                <a:gd name="T30" fmla="*/ 4 w 199"/>
                <a:gd name="T31" fmla="*/ 107 h 186"/>
                <a:gd name="T32" fmla="*/ 11 w 199"/>
                <a:gd name="T33" fmla="*/ 132 h 186"/>
                <a:gd name="T34" fmla="*/ 24 w 199"/>
                <a:gd name="T35" fmla="*/ 149 h 186"/>
                <a:gd name="T36" fmla="*/ 54 w 199"/>
                <a:gd name="T37" fmla="*/ 142 h 186"/>
                <a:gd name="T38" fmla="*/ 69 w 199"/>
                <a:gd name="T39" fmla="*/ 132 h 186"/>
                <a:gd name="T40" fmla="*/ 74 w 199"/>
                <a:gd name="T41" fmla="*/ 130 h 186"/>
                <a:gd name="T42" fmla="*/ 95 w 199"/>
                <a:gd name="T43" fmla="*/ 132 h 186"/>
                <a:gd name="T44" fmla="*/ 104 w 199"/>
                <a:gd name="T45" fmla="*/ 144 h 186"/>
                <a:gd name="T46" fmla="*/ 110 w 199"/>
                <a:gd name="T47" fmla="*/ 153 h 186"/>
                <a:gd name="T48" fmla="*/ 130 w 199"/>
                <a:gd name="T49" fmla="*/ 160 h 186"/>
                <a:gd name="T50" fmla="*/ 149 w 199"/>
                <a:gd name="T51" fmla="*/ 178 h 186"/>
                <a:gd name="T52" fmla="*/ 158 w 199"/>
                <a:gd name="T53" fmla="*/ 184 h 186"/>
                <a:gd name="T54" fmla="*/ 174 w 199"/>
                <a:gd name="T55" fmla="*/ 172 h 186"/>
                <a:gd name="T56" fmla="*/ 183 w 199"/>
                <a:gd name="T57" fmla="*/ 154 h 186"/>
                <a:gd name="T58" fmla="*/ 194 w 199"/>
                <a:gd name="T59" fmla="*/ 131 h 186"/>
                <a:gd name="T60" fmla="*/ 196 w 199"/>
                <a:gd name="T61" fmla="*/ 97 h 186"/>
                <a:gd name="T62" fmla="*/ 183 w 199"/>
                <a:gd name="T63" fmla="*/ 75 h 186"/>
                <a:gd name="T64" fmla="*/ 178 w 199"/>
                <a:gd name="T65" fmla="*/ 61 h 186"/>
                <a:gd name="T66" fmla="*/ 164 w 199"/>
                <a:gd name="T67" fmla="*/ 50 h 186"/>
                <a:gd name="T68" fmla="*/ 157 w 199"/>
                <a:gd name="T69" fmla="*/ 25 h 186"/>
                <a:gd name="T70" fmla="*/ 143 w 199"/>
                <a:gd name="T71" fmla="*/ 0 h 1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9"/>
                <a:gd name="T109" fmla="*/ 0 h 186"/>
                <a:gd name="T110" fmla="*/ 199 w 199"/>
                <a:gd name="T111" fmla="*/ 186 h 18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9" h="186">
                  <a:moveTo>
                    <a:pt x="139" y="2"/>
                  </a:moveTo>
                  <a:lnTo>
                    <a:pt x="137" y="11"/>
                  </a:lnTo>
                  <a:lnTo>
                    <a:pt x="136" y="14"/>
                  </a:lnTo>
                  <a:lnTo>
                    <a:pt x="138" y="18"/>
                  </a:lnTo>
                  <a:lnTo>
                    <a:pt x="138" y="28"/>
                  </a:lnTo>
                  <a:lnTo>
                    <a:pt x="136" y="32"/>
                  </a:lnTo>
                  <a:lnTo>
                    <a:pt x="130" y="34"/>
                  </a:lnTo>
                  <a:lnTo>
                    <a:pt x="123" y="30"/>
                  </a:lnTo>
                  <a:lnTo>
                    <a:pt x="122" y="19"/>
                  </a:lnTo>
                  <a:lnTo>
                    <a:pt x="115" y="3"/>
                  </a:lnTo>
                  <a:lnTo>
                    <a:pt x="104" y="4"/>
                  </a:lnTo>
                  <a:lnTo>
                    <a:pt x="92" y="0"/>
                  </a:lnTo>
                  <a:lnTo>
                    <a:pt x="92" y="8"/>
                  </a:lnTo>
                  <a:lnTo>
                    <a:pt x="87" y="8"/>
                  </a:lnTo>
                  <a:lnTo>
                    <a:pt x="82" y="19"/>
                  </a:lnTo>
                  <a:lnTo>
                    <a:pt x="74" y="20"/>
                  </a:lnTo>
                  <a:lnTo>
                    <a:pt x="69" y="21"/>
                  </a:lnTo>
                  <a:lnTo>
                    <a:pt x="62" y="18"/>
                  </a:lnTo>
                  <a:lnTo>
                    <a:pt x="49" y="30"/>
                  </a:lnTo>
                  <a:lnTo>
                    <a:pt x="48" y="34"/>
                  </a:lnTo>
                  <a:lnTo>
                    <a:pt x="44" y="31"/>
                  </a:lnTo>
                  <a:lnTo>
                    <a:pt x="43" y="36"/>
                  </a:lnTo>
                  <a:lnTo>
                    <a:pt x="43" y="40"/>
                  </a:lnTo>
                  <a:lnTo>
                    <a:pt x="37" y="49"/>
                  </a:lnTo>
                  <a:lnTo>
                    <a:pt x="26" y="53"/>
                  </a:lnTo>
                  <a:lnTo>
                    <a:pt x="13" y="56"/>
                  </a:lnTo>
                  <a:lnTo>
                    <a:pt x="4" y="63"/>
                  </a:lnTo>
                  <a:lnTo>
                    <a:pt x="0" y="79"/>
                  </a:lnTo>
                  <a:lnTo>
                    <a:pt x="3" y="100"/>
                  </a:lnTo>
                  <a:lnTo>
                    <a:pt x="7" y="101"/>
                  </a:lnTo>
                  <a:lnTo>
                    <a:pt x="7" y="102"/>
                  </a:lnTo>
                  <a:lnTo>
                    <a:pt x="4" y="107"/>
                  </a:lnTo>
                  <a:lnTo>
                    <a:pt x="10" y="124"/>
                  </a:lnTo>
                  <a:lnTo>
                    <a:pt x="11" y="132"/>
                  </a:lnTo>
                  <a:lnTo>
                    <a:pt x="10" y="142"/>
                  </a:lnTo>
                  <a:lnTo>
                    <a:pt x="24" y="149"/>
                  </a:lnTo>
                  <a:lnTo>
                    <a:pt x="34" y="142"/>
                  </a:lnTo>
                  <a:lnTo>
                    <a:pt x="54" y="142"/>
                  </a:lnTo>
                  <a:lnTo>
                    <a:pt x="52" y="139"/>
                  </a:lnTo>
                  <a:lnTo>
                    <a:pt x="69" y="132"/>
                  </a:lnTo>
                  <a:lnTo>
                    <a:pt x="74" y="132"/>
                  </a:lnTo>
                  <a:lnTo>
                    <a:pt x="74" y="130"/>
                  </a:lnTo>
                  <a:lnTo>
                    <a:pt x="82" y="128"/>
                  </a:lnTo>
                  <a:lnTo>
                    <a:pt x="95" y="132"/>
                  </a:lnTo>
                  <a:lnTo>
                    <a:pt x="102" y="132"/>
                  </a:lnTo>
                  <a:lnTo>
                    <a:pt x="104" y="144"/>
                  </a:lnTo>
                  <a:lnTo>
                    <a:pt x="110" y="144"/>
                  </a:lnTo>
                  <a:lnTo>
                    <a:pt x="110" y="153"/>
                  </a:lnTo>
                  <a:lnTo>
                    <a:pt x="124" y="155"/>
                  </a:lnTo>
                  <a:lnTo>
                    <a:pt x="130" y="160"/>
                  </a:lnTo>
                  <a:lnTo>
                    <a:pt x="131" y="171"/>
                  </a:lnTo>
                  <a:lnTo>
                    <a:pt x="149" y="178"/>
                  </a:lnTo>
                  <a:lnTo>
                    <a:pt x="153" y="185"/>
                  </a:lnTo>
                  <a:lnTo>
                    <a:pt x="158" y="184"/>
                  </a:lnTo>
                  <a:lnTo>
                    <a:pt x="168" y="177"/>
                  </a:lnTo>
                  <a:lnTo>
                    <a:pt x="174" y="172"/>
                  </a:lnTo>
                  <a:lnTo>
                    <a:pt x="181" y="172"/>
                  </a:lnTo>
                  <a:lnTo>
                    <a:pt x="183" y="154"/>
                  </a:lnTo>
                  <a:lnTo>
                    <a:pt x="186" y="140"/>
                  </a:lnTo>
                  <a:lnTo>
                    <a:pt x="194" y="131"/>
                  </a:lnTo>
                  <a:lnTo>
                    <a:pt x="198" y="118"/>
                  </a:lnTo>
                  <a:lnTo>
                    <a:pt x="196" y="97"/>
                  </a:lnTo>
                  <a:lnTo>
                    <a:pt x="194" y="84"/>
                  </a:lnTo>
                  <a:lnTo>
                    <a:pt x="183" y="75"/>
                  </a:lnTo>
                  <a:lnTo>
                    <a:pt x="182" y="68"/>
                  </a:lnTo>
                  <a:lnTo>
                    <a:pt x="178" y="61"/>
                  </a:lnTo>
                  <a:lnTo>
                    <a:pt x="174" y="56"/>
                  </a:lnTo>
                  <a:lnTo>
                    <a:pt x="164" y="50"/>
                  </a:lnTo>
                  <a:lnTo>
                    <a:pt x="161" y="40"/>
                  </a:lnTo>
                  <a:lnTo>
                    <a:pt x="157" y="25"/>
                  </a:lnTo>
                  <a:lnTo>
                    <a:pt x="151" y="14"/>
                  </a:lnTo>
                  <a:lnTo>
                    <a:pt x="143" y="0"/>
                  </a:lnTo>
                  <a:lnTo>
                    <a:pt x="139" y="2"/>
                  </a:lnTo>
                </a:path>
              </a:pathLst>
            </a:custGeom>
            <a:gradFill rotWithShape="0">
              <a:gsLst>
                <a:gs pos="0">
                  <a:srgbClr val="008000"/>
                </a:gs>
                <a:gs pos="100000">
                  <a:srgbClr val="FFFFFF"/>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auto">
                <a:spcBef>
                  <a:spcPts val="0"/>
                </a:spcBef>
                <a:spcAft>
                  <a:spcPts val="0"/>
                </a:spcAft>
              </a:pPr>
              <a:endParaRPr lang="zh-CN" altLang="en-US">
                <a:solidFill>
                  <a:srgbClr val="000000"/>
                </a:solidFill>
                <a:latin typeface="Arial"/>
                <a:ea typeface="宋体"/>
              </a:endParaRPr>
            </a:p>
          </p:txBody>
        </p:sp>
        <p:sp>
          <p:nvSpPr>
            <p:cNvPr id="86" name="Freeform 7">
              <a:extLst>
                <a:ext uri="{FF2B5EF4-FFF2-40B4-BE49-F238E27FC236}">
                  <a16:creationId xmlns:a16="http://schemas.microsoft.com/office/drawing/2014/main" id="{F06CFCC8-F4F6-0342-B2DB-4DA2A360A0FC}"/>
                </a:ext>
              </a:extLst>
            </p:cNvPr>
            <p:cNvSpPr>
              <a:spLocks/>
            </p:cNvSpPr>
            <p:nvPr/>
          </p:nvSpPr>
          <p:spPr bwMode="auto">
            <a:xfrm>
              <a:off x="2355" y="2552"/>
              <a:ext cx="105" cy="87"/>
            </a:xfrm>
            <a:custGeom>
              <a:avLst/>
              <a:gdLst>
                <a:gd name="T0" fmla="*/ 0 w 105"/>
                <a:gd name="T1" fmla="*/ 0 h 87"/>
                <a:gd name="T2" fmla="*/ 7 w 105"/>
                <a:gd name="T3" fmla="*/ 22 h 87"/>
                <a:gd name="T4" fmla="*/ 42 w 105"/>
                <a:gd name="T5" fmla="*/ 51 h 87"/>
                <a:gd name="T6" fmla="*/ 62 w 105"/>
                <a:gd name="T7" fmla="*/ 46 h 87"/>
                <a:gd name="T8" fmla="*/ 104 w 105"/>
                <a:gd name="T9" fmla="*/ 86 h 87"/>
                <a:gd name="T10" fmla="*/ 81 w 105"/>
                <a:gd name="T11" fmla="*/ 45 h 87"/>
                <a:gd name="T12" fmla="*/ 81 w 105"/>
                <a:gd name="T13" fmla="*/ 36 h 87"/>
                <a:gd name="T14" fmla="*/ 85 w 105"/>
                <a:gd name="T15" fmla="*/ 27 h 87"/>
                <a:gd name="T16" fmla="*/ 40 w 105"/>
                <a:gd name="T17" fmla="*/ 9 h 87"/>
                <a:gd name="T18" fmla="*/ 0 w 105"/>
                <a:gd name="T19" fmla="*/ 0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
                <a:gd name="T31" fmla="*/ 0 h 87"/>
                <a:gd name="T32" fmla="*/ 105 w 105"/>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 h="87">
                  <a:moveTo>
                    <a:pt x="0" y="0"/>
                  </a:moveTo>
                  <a:lnTo>
                    <a:pt x="7" y="22"/>
                  </a:lnTo>
                  <a:lnTo>
                    <a:pt x="42" y="51"/>
                  </a:lnTo>
                  <a:lnTo>
                    <a:pt x="62" y="46"/>
                  </a:lnTo>
                  <a:lnTo>
                    <a:pt x="104" y="86"/>
                  </a:lnTo>
                  <a:lnTo>
                    <a:pt x="81" y="45"/>
                  </a:lnTo>
                  <a:lnTo>
                    <a:pt x="81" y="36"/>
                  </a:lnTo>
                  <a:lnTo>
                    <a:pt x="85" y="27"/>
                  </a:lnTo>
                  <a:lnTo>
                    <a:pt x="40" y="9"/>
                  </a:lnTo>
                  <a:lnTo>
                    <a:pt x="0" y="0"/>
                  </a:lnTo>
                </a:path>
              </a:pathLst>
            </a:custGeom>
            <a:gradFill rotWithShape="0">
              <a:gsLst>
                <a:gs pos="0">
                  <a:srgbClr val="008000"/>
                </a:gs>
                <a:gs pos="100000">
                  <a:srgbClr val="FFFFFF"/>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auto">
                <a:spcBef>
                  <a:spcPts val="0"/>
                </a:spcBef>
                <a:spcAft>
                  <a:spcPts val="0"/>
                </a:spcAft>
              </a:pPr>
              <a:endParaRPr lang="zh-CN" altLang="en-US">
                <a:solidFill>
                  <a:srgbClr val="000000"/>
                </a:solidFill>
                <a:latin typeface="Arial"/>
                <a:ea typeface="宋体"/>
              </a:endParaRPr>
            </a:p>
          </p:txBody>
        </p:sp>
        <p:sp>
          <p:nvSpPr>
            <p:cNvPr id="87" name="Freeform 8">
              <a:extLst>
                <a:ext uri="{FF2B5EF4-FFF2-40B4-BE49-F238E27FC236}">
                  <a16:creationId xmlns:a16="http://schemas.microsoft.com/office/drawing/2014/main" id="{EF04F315-CFFE-C44A-92DA-F2D9C139DDCF}"/>
                </a:ext>
              </a:extLst>
            </p:cNvPr>
            <p:cNvSpPr>
              <a:spLocks/>
            </p:cNvSpPr>
            <p:nvPr/>
          </p:nvSpPr>
          <p:spPr bwMode="auto">
            <a:xfrm>
              <a:off x="2245" y="2522"/>
              <a:ext cx="64" cy="84"/>
            </a:xfrm>
            <a:custGeom>
              <a:avLst/>
              <a:gdLst>
                <a:gd name="T0" fmla="*/ 47 w 64"/>
                <a:gd name="T1" fmla="*/ 0 h 84"/>
                <a:gd name="T2" fmla="*/ 22 w 64"/>
                <a:gd name="T3" fmla="*/ 43 h 84"/>
                <a:gd name="T4" fmla="*/ 0 w 64"/>
                <a:gd name="T5" fmla="*/ 44 h 84"/>
                <a:gd name="T6" fmla="*/ 7 w 64"/>
                <a:gd name="T7" fmla="*/ 74 h 84"/>
                <a:gd name="T8" fmla="*/ 52 w 64"/>
                <a:gd name="T9" fmla="*/ 83 h 84"/>
                <a:gd name="T10" fmla="*/ 63 w 64"/>
                <a:gd name="T11" fmla="*/ 24 h 84"/>
                <a:gd name="T12" fmla="*/ 47 w 64"/>
                <a:gd name="T13" fmla="*/ 0 h 84"/>
                <a:gd name="T14" fmla="*/ 0 60000 65536"/>
                <a:gd name="T15" fmla="*/ 0 60000 65536"/>
                <a:gd name="T16" fmla="*/ 0 60000 65536"/>
                <a:gd name="T17" fmla="*/ 0 60000 65536"/>
                <a:gd name="T18" fmla="*/ 0 60000 65536"/>
                <a:gd name="T19" fmla="*/ 0 60000 65536"/>
                <a:gd name="T20" fmla="*/ 0 60000 65536"/>
                <a:gd name="T21" fmla="*/ 0 w 64"/>
                <a:gd name="T22" fmla="*/ 0 h 84"/>
                <a:gd name="T23" fmla="*/ 64 w 64"/>
                <a:gd name="T24" fmla="*/ 84 h 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84">
                  <a:moveTo>
                    <a:pt x="47" y="0"/>
                  </a:moveTo>
                  <a:lnTo>
                    <a:pt x="22" y="43"/>
                  </a:lnTo>
                  <a:lnTo>
                    <a:pt x="0" y="44"/>
                  </a:lnTo>
                  <a:lnTo>
                    <a:pt x="7" y="74"/>
                  </a:lnTo>
                  <a:lnTo>
                    <a:pt x="52" y="83"/>
                  </a:lnTo>
                  <a:lnTo>
                    <a:pt x="63" y="24"/>
                  </a:lnTo>
                  <a:lnTo>
                    <a:pt x="47" y="0"/>
                  </a:lnTo>
                </a:path>
              </a:pathLst>
            </a:custGeom>
            <a:gradFill rotWithShape="0">
              <a:gsLst>
                <a:gs pos="0">
                  <a:srgbClr val="008000"/>
                </a:gs>
                <a:gs pos="100000">
                  <a:srgbClr val="FFFFFF"/>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auto">
                <a:spcBef>
                  <a:spcPts val="0"/>
                </a:spcBef>
                <a:spcAft>
                  <a:spcPts val="0"/>
                </a:spcAft>
              </a:pPr>
              <a:endParaRPr lang="zh-CN" altLang="en-US">
                <a:solidFill>
                  <a:srgbClr val="000000"/>
                </a:solidFill>
                <a:latin typeface="Arial"/>
                <a:ea typeface="宋体"/>
              </a:endParaRPr>
            </a:p>
          </p:txBody>
        </p:sp>
        <p:sp>
          <p:nvSpPr>
            <p:cNvPr id="88" name="Freeform 9">
              <a:extLst>
                <a:ext uri="{FF2B5EF4-FFF2-40B4-BE49-F238E27FC236}">
                  <a16:creationId xmlns:a16="http://schemas.microsoft.com/office/drawing/2014/main" id="{E45563BF-FFD9-2A44-9166-F850ABCE6BC7}"/>
                </a:ext>
              </a:extLst>
            </p:cNvPr>
            <p:cNvSpPr>
              <a:spLocks/>
            </p:cNvSpPr>
            <p:nvPr/>
          </p:nvSpPr>
          <p:spPr bwMode="auto">
            <a:xfrm>
              <a:off x="2162" y="2578"/>
              <a:ext cx="68" cy="52"/>
            </a:xfrm>
            <a:custGeom>
              <a:avLst/>
              <a:gdLst>
                <a:gd name="T0" fmla="*/ 0 w 68"/>
                <a:gd name="T1" fmla="*/ 0 h 52"/>
                <a:gd name="T2" fmla="*/ 39 w 68"/>
                <a:gd name="T3" fmla="*/ 50 h 52"/>
                <a:gd name="T4" fmla="*/ 60 w 68"/>
                <a:gd name="T5" fmla="*/ 51 h 52"/>
                <a:gd name="T6" fmla="*/ 67 w 68"/>
                <a:gd name="T7" fmla="*/ 35 h 52"/>
                <a:gd name="T8" fmla="*/ 28 w 68"/>
                <a:gd name="T9" fmla="*/ 7 h 52"/>
                <a:gd name="T10" fmla="*/ 0 w 68"/>
                <a:gd name="T11" fmla="*/ 0 h 52"/>
                <a:gd name="T12" fmla="*/ 0 60000 65536"/>
                <a:gd name="T13" fmla="*/ 0 60000 65536"/>
                <a:gd name="T14" fmla="*/ 0 60000 65536"/>
                <a:gd name="T15" fmla="*/ 0 60000 65536"/>
                <a:gd name="T16" fmla="*/ 0 60000 65536"/>
                <a:gd name="T17" fmla="*/ 0 60000 65536"/>
                <a:gd name="T18" fmla="*/ 0 w 68"/>
                <a:gd name="T19" fmla="*/ 0 h 52"/>
                <a:gd name="T20" fmla="*/ 68 w 68"/>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68" h="52">
                  <a:moveTo>
                    <a:pt x="0" y="0"/>
                  </a:moveTo>
                  <a:lnTo>
                    <a:pt x="39" y="50"/>
                  </a:lnTo>
                  <a:lnTo>
                    <a:pt x="60" y="51"/>
                  </a:lnTo>
                  <a:lnTo>
                    <a:pt x="67" y="35"/>
                  </a:lnTo>
                  <a:lnTo>
                    <a:pt x="28" y="7"/>
                  </a:lnTo>
                  <a:lnTo>
                    <a:pt x="0" y="0"/>
                  </a:lnTo>
                </a:path>
              </a:pathLst>
            </a:custGeom>
            <a:gradFill rotWithShape="0">
              <a:gsLst>
                <a:gs pos="0">
                  <a:srgbClr val="008000"/>
                </a:gs>
                <a:gs pos="100000">
                  <a:srgbClr val="FFFFFF"/>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auto">
                <a:spcBef>
                  <a:spcPts val="0"/>
                </a:spcBef>
                <a:spcAft>
                  <a:spcPts val="0"/>
                </a:spcAft>
              </a:pPr>
              <a:endParaRPr lang="zh-CN" altLang="en-US">
                <a:solidFill>
                  <a:srgbClr val="000000"/>
                </a:solidFill>
                <a:latin typeface="Arial"/>
                <a:ea typeface="宋体"/>
              </a:endParaRPr>
            </a:p>
          </p:txBody>
        </p:sp>
        <p:sp>
          <p:nvSpPr>
            <p:cNvPr id="89" name="Freeform 10">
              <a:extLst>
                <a:ext uri="{FF2B5EF4-FFF2-40B4-BE49-F238E27FC236}">
                  <a16:creationId xmlns:a16="http://schemas.microsoft.com/office/drawing/2014/main" id="{5CFB8840-EC46-964E-99B0-A88702134ADB}"/>
                </a:ext>
              </a:extLst>
            </p:cNvPr>
            <p:cNvSpPr>
              <a:spLocks/>
            </p:cNvSpPr>
            <p:nvPr/>
          </p:nvSpPr>
          <p:spPr bwMode="auto">
            <a:xfrm>
              <a:off x="2225" y="2631"/>
              <a:ext cx="118" cy="34"/>
            </a:xfrm>
            <a:custGeom>
              <a:avLst/>
              <a:gdLst>
                <a:gd name="T0" fmla="*/ 0 w 118"/>
                <a:gd name="T1" fmla="*/ 0 h 34"/>
                <a:gd name="T2" fmla="*/ 25 w 118"/>
                <a:gd name="T3" fmla="*/ 33 h 34"/>
                <a:gd name="T4" fmla="*/ 117 w 118"/>
                <a:gd name="T5" fmla="*/ 13 h 34"/>
                <a:gd name="T6" fmla="*/ 28 w 118"/>
                <a:gd name="T7" fmla="*/ 17 h 34"/>
                <a:gd name="T8" fmla="*/ 0 w 118"/>
                <a:gd name="T9" fmla="*/ 0 h 34"/>
                <a:gd name="T10" fmla="*/ 0 60000 65536"/>
                <a:gd name="T11" fmla="*/ 0 60000 65536"/>
                <a:gd name="T12" fmla="*/ 0 60000 65536"/>
                <a:gd name="T13" fmla="*/ 0 60000 65536"/>
                <a:gd name="T14" fmla="*/ 0 60000 65536"/>
                <a:gd name="T15" fmla="*/ 0 w 118"/>
                <a:gd name="T16" fmla="*/ 0 h 34"/>
                <a:gd name="T17" fmla="*/ 118 w 118"/>
                <a:gd name="T18" fmla="*/ 34 h 34"/>
              </a:gdLst>
              <a:ahLst/>
              <a:cxnLst>
                <a:cxn ang="T10">
                  <a:pos x="T0" y="T1"/>
                </a:cxn>
                <a:cxn ang="T11">
                  <a:pos x="T2" y="T3"/>
                </a:cxn>
                <a:cxn ang="T12">
                  <a:pos x="T4" y="T5"/>
                </a:cxn>
                <a:cxn ang="T13">
                  <a:pos x="T6" y="T7"/>
                </a:cxn>
                <a:cxn ang="T14">
                  <a:pos x="T8" y="T9"/>
                </a:cxn>
              </a:cxnLst>
              <a:rect l="T15" t="T16" r="T17" b="T18"/>
              <a:pathLst>
                <a:path w="118" h="34">
                  <a:moveTo>
                    <a:pt x="0" y="0"/>
                  </a:moveTo>
                  <a:lnTo>
                    <a:pt x="25" y="33"/>
                  </a:lnTo>
                  <a:lnTo>
                    <a:pt x="117" y="13"/>
                  </a:lnTo>
                  <a:lnTo>
                    <a:pt x="28" y="17"/>
                  </a:lnTo>
                  <a:lnTo>
                    <a:pt x="0" y="0"/>
                  </a:lnTo>
                </a:path>
              </a:pathLst>
            </a:custGeom>
            <a:gradFill rotWithShape="0">
              <a:gsLst>
                <a:gs pos="0">
                  <a:srgbClr val="008000"/>
                </a:gs>
                <a:gs pos="100000">
                  <a:srgbClr val="FFFFFF"/>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auto">
                <a:spcBef>
                  <a:spcPts val="0"/>
                </a:spcBef>
                <a:spcAft>
                  <a:spcPts val="0"/>
                </a:spcAft>
              </a:pPr>
              <a:endParaRPr lang="zh-CN" altLang="en-US">
                <a:solidFill>
                  <a:srgbClr val="000000"/>
                </a:solidFill>
                <a:latin typeface="Arial"/>
                <a:ea typeface="宋体"/>
              </a:endParaRPr>
            </a:p>
          </p:txBody>
        </p:sp>
        <p:sp>
          <p:nvSpPr>
            <p:cNvPr id="90" name="Freeform 11">
              <a:extLst>
                <a:ext uri="{FF2B5EF4-FFF2-40B4-BE49-F238E27FC236}">
                  <a16:creationId xmlns:a16="http://schemas.microsoft.com/office/drawing/2014/main" id="{FA2D9A69-CA5F-6240-B820-DC08A34EC708}"/>
                </a:ext>
              </a:extLst>
            </p:cNvPr>
            <p:cNvSpPr>
              <a:spLocks/>
            </p:cNvSpPr>
            <p:nvPr/>
          </p:nvSpPr>
          <p:spPr bwMode="auto">
            <a:xfrm>
              <a:off x="2457" y="2833"/>
              <a:ext cx="21" cy="31"/>
            </a:xfrm>
            <a:custGeom>
              <a:avLst/>
              <a:gdLst>
                <a:gd name="T0" fmla="*/ 6 w 21"/>
                <a:gd name="T1" fmla="*/ 0 h 31"/>
                <a:gd name="T2" fmla="*/ 0 w 21"/>
                <a:gd name="T3" fmla="*/ 0 h 31"/>
                <a:gd name="T4" fmla="*/ 1 w 21"/>
                <a:gd name="T5" fmla="*/ 7 h 31"/>
                <a:gd name="T6" fmla="*/ 6 w 21"/>
                <a:gd name="T7" fmla="*/ 12 h 31"/>
                <a:gd name="T8" fmla="*/ 6 w 21"/>
                <a:gd name="T9" fmla="*/ 23 h 31"/>
                <a:gd name="T10" fmla="*/ 14 w 21"/>
                <a:gd name="T11" fmla="*/ 30 h 31"/>
                <a:gd name="T12" fmla="*/ 17 w 21"/>
                <a:gd name="T13" fmla="*/ 24 h 31"/>
                <a:gd name="T14" fmla="*/ 17 w 21"/>
                <a:gd name="T15" fmla="*/ 19 h 31"/>
                <a:gd name="T16" fmla="*/ 19 w 21"/>
                <a:gd name="T17" fmla="*/ 15 h 31"/>
                <a:gd name="T18" fmla="*/ 20 w 21"/>
                <a:gd name="T19" fmla="*/ 2 h 31"/>
                <a:gd name="T20" fmla="*/ 11 w 21"/>
                <a:gd name="T21" fmla="*/ 5 h 31"/>
                <a:gd name="T22" fmla="*/ 6 w 21"/>
                <a:gd name="T23" fmla="*/ 0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
                <a:gd name="T37" fmla="*/ 0 h 31"/>
                <a:gd name="T38" fmla="*/ 21 w 21"/>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 h="31">
                  <a:moveTo>
                    <a:pt x="6" y="0"/>
                  </a:moveTo>
                  <a:lnTo>
                    <a:pt x="0" y="0"/>
                  </a:lnTo>
                  <a:lnTo>
                    <a:pt x="1" y="7"/>
                  </a:lnTo>
                  <a:lnTo>
                    <a:pt x="6" y="12"/>
                  </a:lnTo>
                  <a:lnTo>
                    <a:pt x="6" y="23"/>
                  </a:lnTo>
                  <a:lnTo>
                    <a:pt x="14" y="30"/>
                  </a:lnTo>
                  <a:lnTo>
                    <a:pt x="17" y="24"/>
                  </a:lnTo>
                  <a:lnTo>
                    <a:pt x="17" y="19"/>
                  </a:lnTo>
                  <a:lnTo>
                    <a:pt x="19" y="15"/>
                  </a:lnTo>
                  <a:lnTo>
                    <a:pt x="20" y="2"/>
                  </a:lnTo>
                  <a:lnTo>
                    <a:pt x="11" y="5"/>
                  </a:lnTo>
                  <a:lnTo>
                    <a:pt x="6" y="0"/>
                  </a:lnTo>
                </a:path>
              </a:pathLst>
            </a:custGeom>
            <a:gradFill rotWithShape="0">
              <a:gsLst>
                <a:gs pos="0">
                  <a:srgbClr val="008000"/>
                </a:gs>
                <a:gs pos="100000">
                  <a:srgbClr val="FFFFFF"/>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auto">
                <a:spcBef>
                  <a:spcPts val="0"/>
                </a:spcBef>
                <a:spcAft>
                  <a:spcPts val="0"/>
                </a:spcAft>
              </a:pPr>
              <a:endParaRPr lang="zh-CN" altLang="en-US">
                <a:solidFill>
                  <a:srgbClr val="000000"/>
                </a:solidFill>
                <a:latin typeface="Arial"/>
                <a:ea typeface="宋体"/>
              </a:endParaRPr>
            </a:p>
          </p:txBody>
        </p:sp>
        <p:sp>
          <p:nvSpPr>
            <p:cNvPr id="91" name="Freeform 12">
              <a:extLst>
                <a:ext uri="{FF2B5EF4-FFF2-40B4-BE49-F238E27FC236}">
                  <a16:creationId xmlns:a16="http://schemas.microsoft.com/office/drawing/2014/main" id="{D9771F9B-77F2-A547-99F2-EB85CAEB29A6}"/>
                </a:ext>
              </a:extLst>
            </p:cNvPr>
            <p:cNvSpPr>
              <a:spLocks/>
            </p:cNvSpPr>
            <p:nvPr/>
          </p:nvSpPr>
          <p:spPr bwMode="auto">
            <a:xfrm>
              <a:off x="2333" y="2204"/>
              <a:ext cx="83" cy="135"/>
            </a:xfrm>
            <a:custGeom>
              <a:avLst/>
              <a:gdLst>
                <a:gd name="T0" fmla="*/ 54 w 83"/>
                <a:gd name="T1" fmla="*/ 0 h 135"/>
                <a:gd name="T2" fmla="*/ 54 w 83"/>
                <a:gd name="T3" fmla="*/ 18 h 135"/>
                <a:gd name="T4" fmla="*/ 47 w 83"/>
                <a:gd name="T5" fmla="*/ 28 h 135"/>
                <a:gd name="T6" fmla="*/ 49 w 83"/>
                <a:gd name="T7" fmla="*/ 47 h 135"/>
                <a:gd name="T8" fmla="*/ 41 w 83"/>
                <a:gd name="T9" fmla="*/ 70 h 135"/>
                <a:gd name="T10" fmla="*/ 28 w 83"/>
                <a:gd name="T11" fmla="*/ 90 h 135"/>
                <a:gd name="T12" fmla="*/ 4 w 83"/>
                <a:gd name="T13" fmla="*/ 109 h 135"/>
                <a:gd name="T14" fmla="*/ 0 w 83"/>
                <a:gd name="T15" fmla="*/ 134 h 135"/>
                <a:gd name="T16" fmla="*/ 9 w 83"/>
                <a:gd name="T17" fmla="*/ 134 h 135"/>
                <a:gd name="T18" fmla="*/ 11 w 83"/>
                <a:gd name="T19" fmla="*/ 111 h 135"/>
                <a:gd name="T20" fmla="*/ 39 w 83"/>
                <a:gd name="T21" fmla="*/ 109 h 135"/>
                <a:gd name="T22" fmla="*/ 62 w 83"/>
                <a:gd name="T23" fmla="*/ 93 h 135"/>
                <a:gd name="T24" fmla="*/ 61 w 83"/>
                <a:gd name="T25" fmla="*/ 60 h 135"/>
                <a:gd name="T26" fmla="*/ 67 w 83"/>
                <a:gd name="T27" fmla="*/ 48 h 135"/>
                <a:gd name="T28" fmla="*/ 57 w 83"/>
                <a:gd name="T29" fmla="*/ 31 h 135"/>
                <a:gd name="T30" fmla="*/ 72 w 83"/>
                <a:gd name="T31" fmla="*/ 23 h 135"/>
                <a:gd name="T32" fmla="*/ 82 w 83"/>
                <a:gd name="T33" fmla="*/ 5 h 135"/>
                <a:gd name="T34" fmla="*/ 61 w 83"/>
                <a:gd name="T35" fmla="*/ 9 h 135"/>
                <a:gd name="T36" fmla="*/ 54 w 83"/>
                <a:gd name="T37" fmla="*/ 0 h 1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3"/>
                <a:gd name="T58" fmla="*/ 0 h 135"/>
                <a:gd name="T59" fmla="*/ 83 w 83"/>
                <a:gd name="T60" fmla="*/ 135 h 1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3" h="135">
                  <a:moveTo>
                    <a:pt x="54" y="0"/>
                  </a:moveTo>
                  <a:lnTo>
                    <a:pt x="54" y="18"/>
                  </a:lnTo>
                  <a:lnTo>
                    <a:pt x="47" y="28"/>
                  </a:lnTo>
                  <a:lnTo>
                    <a:pt x="49" y="47"/>
                  </a:lnTo>
                  <a:lnTo>
                    <a:pt x="41" y="70"/>
                  </a:lnTo>
                  <a:lnTo>
                    <a:pt x="28" y="90"/>
                  </a:lnTo>
                  <a:lnTo>
                    <a:pt x="4" y="109"/>
                  </a:lnTo>
                  <a:lnTo>
                    <a:pt x="0" y="134"/>
                  </a:lnTo>
                  <a:lnTo>
                    <a:pt x="9" y="134"/>
                  </a:lnTo>
                  <a:lnTo>
                    <a:pt x="11" y="111"/>
                  </a:lnTo>
                  <a:lnTo>
                    <a:pt x="39" y="109"/>
                  </a:lnTo>
                  <a:lnTo>
                    <a:pt x="62" y="93"/>
                  </a:lnTo>
                  <a:lnTo>
                    <a:pt x="61" y="60"/>
                  </a:lnTo>
                  <a:lnTo>
                    <a:pt x="67" y="48"/>
                  </a:lnTo>
                  <a:lnTo>
                    <a:pt x="57" y="31"/>
                  </a:lnTo>
                  <a:lnTo>
                    <a:pt x="72" y="23"/>
                  </a:lnTo>
                  <a:lnTo>
                    <a:pt x="82" y="5"/>
                  </a:lnTo>
                  <a:lnTo>
                    <a:pt x="61" y="9"/>
                  </a:lnTo>
                  <a:lnTo>
                    <a:pt x="54" y="0"/>
                  </a:lnTo>
                </a:path>
              </a:pathLst>
            </a:custGeom>
            <a:gradFill rotWithShape="0">
              <a:gsLst>
                <a:gs pos="0">
                  <a:srgbClr val="008000"/>
                </a:gs>
                <a:gs pos="100000">
                  <a:srgbClr val="FFFFFF"/>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auto">
                <a:spcBef>
                  <a:spcPts val="0"/>
                </a:spcBef>
                <a:spcAft>
                  <a:spcPts val="0"/>
                </a:spcAft>
              </a:pPr>
              <a:endParaRPr lang="zh-CN" altLang="en-US">
                <a:solidFill>
                  <a:srgbClr val="000000"/>
                </a:solidFill>
                <a:latin typeface="Arial"/>
                <a:ea typeface="宋体"/>
              </a:endParaRPr>
            </a:p>
          </p:txBody>
        </p:sp>
        <p:sp>
          <p:nvSpPr>
            <p:cNvPr id="92" name="Freeform 13">
              <a:extLst>
                <a:ext uri="{FF2B5EF4-FFF2-40B4-BE49-F238E27FC236}">
                  <a16:creationId xmlns:a16="http://schemas.microsoft.com/office/drawing/2014/main" id="{6054D4B3-E87E-8646-980B-03586417C636}"/>
                </a:ext>
              </a:extLst>
            </p:cNvPr>
            <p:cNvSpPr>
              <a:spLocks/>
            </p:cNvSpPr>
            <p:nvPr/>
          </p:nvSpPr>
          <p:spPr bwMode="auto">
            <a:xfrm>
              <a:off x="2301" y="2395"/>
              <a:ext cx="17" cy="20"/>
            </a:xfrm>
            <a:custGeom>
              <a:avLst/>
              <a:gdLst>
                <a:gd name="T0" fmla="*/ 9 w 17"/>
                <a:gd name="T1" fmla="*/ 0 h 20"/>
                <a:gd name="T2" fmla="*/ 16 w 17"/>
                <a:gd name="T3" fmla="*/ 8 h 20"/>
                <a:gd name="T4" fmla="*/ 6 w 17"/>
                <a:gd name="T5" fmla="*/ 18 h 20"/>
                <a:gd name="T6" fmla="*/ 0 w 17"/>
                <a:gd name="T7" fmla="*/ 19 h 20"/>
                <a:gd name="T8" fmla="*/ 2 w 17"/>
                <a:gd name="T9" fmla="*/ 9 h 20"/>
                <a:gd name="T10" fmla="*/ 9 w 17"/>
                <a:gd name="T11" fmla="*/ 0 h 20"/>
                <a:gd name="T12" fmla="*/ 0 60000 65536"/>
                <a:gd name="T13" fmla="*/ 0 60000 65536"/>
                <a:gd name="T14" fmla="*/ 0 60000 65536"/>
                <a:gd name="T15" fmla="*/ 0 60000 65536"/>
                <a:gd name="T16" fmla="*/ 0 60000 65536"/>
                <a:gd name="T17" fmla="*/ 0 60000 65536"/>
                <a:gd name="T18" fmla="*/ 0 w 17"/>
                <a:gd name="T19" fmla="*/ 0 h 20"/>
                <a:gd name="T20" fmla="*/ 17 w 17"/>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7" h="20">
                  <a:moveTo>
                    <a:pt x="9" y="0"/>
                  </a:moveTo>
                  <a:lnTo>
                    <a:pt x="16" y="8"/>
                  </a:lnTo>
                  <a:lnTo>
                    <a:pt x="6" y="18"/>
                  </a:lnTo>
                  <a:lnTo>
                    <a:pt x="0" y="19"/>
                  </a:lnTo>
                  <a:lnTo>
                    <a:pt x="2" y="9"/>
                  </a:lnTo>
                  <a:lnTo>
                    <a:pt x="9" y="0"/>
                  </a:lnTo>
                </a:path>
              </a:pathLst>
            </a:custGeom>
            <a:gradFill rotWithShape="0">
              <a:gsLst>
                <a:gs pos="0">
                  <a:srgbClr val="008000"/>
                </a:gs>
                <a:gs pos="100000">
                  <a:srgbClr val="FFFFFF"/>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auto">
                <a:spcBef>
                  <a:spcPts val="0"/>
                </a:spcBef>
                <a:spcAft>
                  <a:spcPts val="0"/>
                </a:spcAft>
              </a:pPr>
              <a:endParaRPr lang="zh-CN" altLang="en-US">
                <a:solidFill>
                  <a:srgbClr val="000000"/>
                </a:solidFill>
                <a:latin typeface="Arial"/>
                <a:ea typeface="宋体"/>
              </a:endParaRPr>
            </a:p>
          </p:txBody>
        </p:sp>
        <p:sp>
          <p:nvSpPr>
            <p:cNvPr id="93" name="Freeform 14">
              <a:extLst>
                <a:ext uri="{FF2B5EF4-FFF2-40B4-BE49-F238E27FC236}">
                  <a16:creationId xmlns:a16="http://schemas.microsoft.com/office/drawing/2014/main" id="{15CE843F-C745-4C4F-9B4B-6FF676C1F289}"/>
                </a:ext>
              </a:extLst>
            </p:cNvPr>
            <p:cNvSpPr>
              <a:spLocks/>
            </p:cNvSpPr>
            <p:nvPr/>
          </p:nvSpPr>
          <p:spPr bwMode="auto">
            <a:xfrm>
              <a:off x="2314" y="2423"/>
              <a:ext cx="20" cy="30"/>
            </a:xfrm>
            <a:custGeom>
              <a:avLst/>
              <a:gdLst>
                <a:gd name="T0" fmla="*/ 8 w 20"/>
                <a:gd name="T1" fmla="*/ 0 h 30"/>
                <a:gd name="T2" fmla="*/ 12 w 20"/>
                <a:gd name="T3" fmla="*/ 9 h 30"/>
                <a:gd name="T4" fmla="*/ 7 w 20"/>
                <a:gd name="T5" fmla="*/ 15 h 30"/>
                <a:gd name="T6" fmla="*/ 8 w 20"/>
                <a:gd name="T7" fmla="*/ 18 h 30"/>
                <a:gd name="T8" fmla="*/ 19 w 20"/>
                <a:gd name="T9" fmla="*/ 23 h 30"/>
                <a:gd name="T10" fmla="*/ 18 w 20"/>
                <a:gd name="T11" fmla="*/ 28 h 30"/>
                <a:gd name="T12" fmla="*/ 11 w 20"/>
                <a:gd name="T13" fmla="*/ 24 h 30"/>
                <a:gd name="T14" fmla="*/ 3 w 20"/>
                <a:gd name="T15" fmla="*/ 29 h 30"/>
                <a:gd name="T16" fmla="*/ 0 w 20"/>
                <a:gd name="T17" fmla="*/ 22 h 30"/>
                <a:gd name="T18" fmla="*/ 4 w 20"/>
                <a:gd name="T19" fmla="*/ 19 h 30"/>
                <a:gd name="T20" fmla="*/ 1 w 20"/>
                <a:gd name="T21" fmla="*/ 14 h 30"/>
                <a:gd name="T22" fmla="*/ 8 w 20"/>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30"/>
                <a:gd name="T38" fmla="*/ 20 w 20"/>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30">
                  <a:moveTo>
                    <a:pt x="8" y="0"/>
                  </a:moveTo>
                  <a:lnTo>
                    <a:pt x="12" y="9"/>
                  </a:lnTo>
                  <a:lnTo>
                    <a:pt x="7" y="15"/>
                  </a:lnTo>
                  <a:lnTo>
                    <a:pt x="8" y="18"/>
                  </a:lnTo>
                  <a:lnTo>
                    <a:pt x="19" y="23"/>
                  </a:lnTo>
                  <a:lnTo>
                    <a:pt x="18" y="28"/>
                  </a:lnTo>
                  <a:lnTo>
                    <a:pt x="11" y="24"/>
                  </a:lnTo>
                  <a:lnTo>
                    <a:pt x="3" y="29"/>
                  </a:lnTo>
                  <a:lnTo>
                    <a:pt x="0" y="22"/>
                  </a:lnTo>
                  <a:lnTo>
                    <a:pt x="4" y="19"/>
                  </a:lnTo>
                  <a:lnTo>
                    <a:pt x="1" y="14"/>
                  </a:lnTo>
                  <a:lnTo>
                    <a:pt x="8" y="0"/>
                  </a:lnTo>
                </a:path>
              </a:pathLst>
            </a:custGeom>
            <a:gradFill rotWithShape="0">
              <a:gsLst>
                <a:gs pos="0">
                  <a:srgbClr val="008000"/>
                </a:gs>
                <a:gs pos="100000">
                  <a:srgbClr val="FFFFFF"/>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auto">
                <a:spcBef>
                  <a:spcPts val="0"/>
                </a:spcBef>
                <a:spcAft>
                  <a:spcPts val="0"/>
                </a:spcAft>
              </a:pPr>
              <a:endParaRPr lang="zh-CN" altLang="en-US">
                <a:solidFill>
                  <a:srgbClr val="000000"/>
                </a:solidFill>
                <a:latin typeface="Arial"/>
                <a:ea typeface="宋体"/>
              </a:endParaRPr>
            </a:p>
          </p:txBody>
        </p:sp>
        <p:sp>
          <p:nvSpPr>
            <p:cNvPr id="94" name="Freeform 15">
              <a:extLst>
                <a:ext uri="{FF2B5EF4-FFF2-40B4-BE49-F238E27FC236}">
                  <a16:creationId xmlns:a16="http://schemas.microsoft.com/office/drawing/2014/main" id="{56FB9661-C601-0442-A654-E23FD8796F85}"/>
                </a:ext>
              </a:extLst>
            </p:cNvPr>
            <p:cNvSpPr>
              <a:spLocks/>
            </p:cNvSpPr>
            <p:nvPr/>
          </p:nvSpPr>
          <p:spPr bwMode="auto">
            <a:xfrm>
              <a:off x="2332" y="2455"/>
              <a:ext cx="17" cy="17"/>
            </a:xfrm>
            <a:custGeom>
              <a:avLst/>
              <a:gdLst>
                <a:gd name="T0" fmla="*/ 7 w 17"/>
                <a:gd name="T1" fmla="*/ 0 h 17"/>
                <a:gd name="T2" fmla="*/ 0 w 17"/>
                <a:gd name="T3" fmla="*/ 6 h 17"/>
                <a:gd name="T4" fmla="*/ 12 w 17"/>
                <a:gd name="T5" fmla="*/ 16 h 17"/>
                <a:gd name="T6" fmla="*/ 16 w 17"/>
                <a:gd name="T7" fmla="*/ 13 h 17"/>
                <a:gd name="T8" fmla="*/ 7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7" y="0"/>
                  </a:moveTo>
                  <a:lnTo>
                    <a:pt x="0" y="6"/>
                  </a:lnTo>
                  <a:lnTo>
                    <a:pt x="12" y="16"/>
                  </a:lnTo>
                  <a:lnTo>
                    <a:pt x="16" y="13"/>
                  </a:lnTo>
                  <a:lnTo>
                    <a:pt x="7" y="0"/>
                  </a:lnTo>
                </a:path>
              </a:pathLst>
            </a:custGeom>
            <a:gradFill rotWithShape="0">
              <a:gsLst>
                <a:gs pos="0">
                  <a:srgbClr val="008000"/>
                </a:gs>
                <a:gs pos="100000">
                  <a:srgbClr val="FFFFFF"/>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auto">
                <a:spcBef>
                  <a:spcPts val="0"/>
                </a:spcBef>
                <a:spcAft>
                  <a:spcPts val="0"/>
                </a:spcAft>
              </a:pPr>
              <a:endParaRPr lang="zh-CN" altLang="en-US">
                <a:solidFill>
                  <a:srgbClr val="000000"/>
                </a:solidFill>
                <a:latin typeface="Arial"/>
                <a:ea typeface="宋体"/>
              </a:endParaRPr>
            </a:p>
          </p:txBody>
        </p:sp>
        <p:sp>
          <p:nvSpPr>
            <p:cNvPr id="95" name="Freeform 16">
              <a:extLst>
                <a:ext uri="{FF2B5EF4-FFF2-40B4-BE49-F238E27FC236}">
                  <a16:creationId xmlns:a16="http://schemas.microsoft.com/office/drawing/2014/main" id="{506476C0-239D-9B42-8D54-945DDA9053CF}"/>
                </a:ext>
              </a:extLst>
            </p:cNvPr>
            <p:cNvSpPr>
              <a:spLocks/>
            </p:cNvSpPr>
            <p:nvPr/>
          </p:nvSpPr>
          <p:spPr bwMode="auto">
            <a:xfrm>
              <a:off x="2318" y="2455"/>
              <a:ext cx="17" cy="17"/>
            </a:xfrm>
            <a:custGeom>
              <a:avLst/>
              <a:gdLst>
                <a:gd name="T0" fmla="*/ 16 w 17"/>
                <a:gd name="T1" fmla="*/ 0 h 17"/>
                <a:gd name="T2" fmla="*/ 12 w 17"/>
                <a:gd name="T3" fmla="*/ 16 h 17"/>
                <a:gd name="T4" fmla="*/ 0 w 17"/>
                <a:gd name="T5" fmla="*/ 10 h 17"/>
                <a:gd name="T6" fmla="*/ 16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16" y="0"/>
                  </a:moveTo>
                  <a:lnTo>
                    <a:pt x="12" y="16"/>
                  </a:lnTo>
                  <a:lnTo>
                    <a:pt x="0" y="10"/>
                  </a:lnTo>
                  <a:lnTo>
                    <a:pt x="16" y="0"/>
                  </a:lnTo>
                </a:path>
              </a:pathLst>
            </a:custGeom>
            <a:gradFill rotWithShape="0">
              <a:gsLst>
                <a:gs pos="0">
                  <a:srgbClr val="008000"/>
                </a:gs>
                <a:gs pos="100000">
                  <a:srgbClr val="FFFFFF"/>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auto">
                <a:spcBef>
                  <a:spcPts val="0"/>
                </a:spcBef>
                <a:spcAft>
                  <a:spcPts val="0"/>
                </a:spcAft>
              </a:pPr>
              <a:endParaRPr lang="zh-CN" altLang="en-US">
                <a:solidFill>
                  <a:srgbClr val="000000"/>
                </a:solidFill>
                <a:latin typeface="Arial"/>
                <a:ea typeface="宋体"/>
              </a:endParaRPr>
            </a:p>
          </p:txBody>
        </p:sp>
        <p:sp>
          <p:nvSpPr>
            <p:cNvPr id="96" name="Freeform 17">
              <a:extLst>
                <a:ext uri="{FF2B5EF4-FFF2-40B4-BE49-F238E27FC236}">
                  <a16:creationId xmlns:a16="http://schemas.microsoft.com/office/drawing/2014/main" id="{3D1C8799-1F79-C84A-8661-200A84A831E7}"/>
                </a:ext>
              </a:extLst>
            </p:cNvPr>
            <p:cNvSpPr>
              <a:spLocks/>
            </p:cNvSpPr>
            <p:nvPr/>
          </p:nvSpPr>
          <p:spPr bwMode="auto">
            <a:xfrm>
              <a:off x="2044" y="2545"/>
              <a:ext cx="21" cy="38"/>
            </a:xfrm>
            <a:custGeom>
              <a:avLst/>
              <a:gdLst>
                <a:gd name="T0" fmla="*/ 9 w 21"/>
                <a:gd name="T1" fmla="*/ 0 h 38"/>
                <a:gd name="T2" fmla="*/ 0 w 21"/>
                <a:gd name="T3" fmla="*/ 18 h 38"/>
                <a:gd name="T4" fmla="*/ 8 w 21"/>
                <a:gd name="T5" fmla="*/ 37 h 38"/>
                <a:gd name="T6" fmla="*/ 20 w 21"/>
                <a:gd name="T7" fmla="*/ 22 h 38"/>
                <a:gd name="T8" fmla="*/ 9 w 21"/>
                <a:gd name="T9" fmla="*/ 0 h 38"/>
                <a:gd name="T10" fmla="*/ 0 60000 65536"/>
                <a:gd name="T11" fmla="*/ 0 60000 65536"/>
                <a:gd name="T12" fmla="*/ 0 60000 65536"/>
                <a:gd name="T13" fmla="*/ 0 60000 65536"/>
                <a:gd name="T14" fmla="*/ 0 60000 65536"/>
                <a:gd name="T15" fmla="*/ 0 w 21"/>
                <a:gd name="T16" fmla="*/ 0 h 38"/>
                <a:gd name="T17" fmla="*/ 21 w 21"/>
                <a:gd name="T18" fmla="*/ 38 h 38"/>
              </a:gdLst>
              <a:ahLst/>
              <a:cxnLst>
                <a:cxn ang="T10">
                  <a:pos x="T0" y="T1"/>
                </a:cxn>
                <a:cxn ang="T11">
                  <a:pos x="T2" y="T3"/>
                </a:cxn>
                <a:cxn ang="T12">
                  <a:pos x="T4" y="T5"/>
                </a:cxn>
                <a:cxn ang="T13">
                  <a:pos x="T6" y="T7"/>
                </a:cxn>
                <a:cxn ang="T14">
                  <a:pos x="T8" y="T9"/>
                </a:cxn>
              </a:cxnLst>
              <a:rect l="T15" t="T16" r="T17" b="T18"/>
              <a:pathLst>
                <a:path w="21" h="38">
                  <a:moveTo>
                    <a:pt x="9" y="0"/>
                  </a:moveTo>
                  <a:lnTo>
                    <a:pt x="0" y="18"/>
                  </a:lnTo>
                  <a:lnTo>
                    <a:pt x="8" y="37"/>
                  </a:lnTo>
                  <a:lnTo>
                    <a:pt x="20" y="22"/>
                  </a:lnTo>
                  <a:lnTo>
                    <a:pt x="9" y="0"/>
                  </a:lnTo>
                </a:path>
              </a:pathLst>
            </a:custGeom>
            <a:gradFill rotWithShape="0">
              <a:gsLst>
                <a:gs pos="0">
                  <a:srgbClr val="008000"/>
                </a:gs>
                <a:gs pos="100000">
                  <a:srgbClr val="FFFFFF"/>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auto">
                <a:spcBef>
                  <a:spcPts val="0"/>
                </a:spcBef>
                <a:spcAft>
                  <a:spcPts val="0"/>
                </a:spcAft>
              </a:pPr>
              <a:endParaRPr lang="zh-CN" altLang="en-US">
                <a:solidFill>
                  <a:srgbClr val="000000"/>
                </a:solidFill>
                <a:latin typeface="Arial"/>
                <a:ea typeface="宋体"/>
              </a:endParaRPr>
            </a:p>
          </p:txBody>
        </p:sp>
        <p:sp>
          <p:nvSpPr>
            <p:cNvPr id="97" name="Freeform 18">
              <a:extLst>
                <a:ext uri="{FF2B5EF4-FFF2-40B4-BE49-F238E27FC236}">
                  <a16:creationId xmlns:a16="http://schemas.microsoft.com/office/drawing/2014/main" id="{8DE6D106-234F-F947-A04A-FE6F544DC7D8}"/>
                </a:ext>
              </a:extLst>
            </p:cNvPr>
            <p:cNvSpPr>
              <a:spLocks/>
            </p:cNvSpPr>
            <p:nvPr/>
          </p:nvSpPr>
          <p:spPr bwMode="auto">
            <a:xfrm>
              <a:off x="1583" y="2149"/>
              <a:ext cx="37" cy="57"/>
            </a:xfrm>
            <a:custGeom>
              <a:avLst/>
              <a:gdLst>
                <a:gd name="T0" fmla="*/ 29 w 37"/>
                <a:gd name="T1" fmla="*/ 0 h 57"/>
                <a:gd name="T2" fmla="*/ 21 w 37"/>
                <a:gd name="T3" fmla="*/ 0 h 57"/>
                <a:gd name="T4" fmla="*/ 17 w 37"/>
                <a:gd name="T5" fmla="*/ 4 h 57"/>
                <a:gd name="T6" fmla="*/ 13 w 37"/>
                <a:gd name="T7" fmla="*/ 8 h 57"/>
                <a:gd name="T8" fmla="*/ 13 w 37"/>
                <a:gd name="T9" fmla="*/ 24 h 57"/>
                <a:gd name="T10" fmla="*/ 18 w 37"/>
                <a:gd name="T11" fmla="*/ 27 h 57"/>
                <a:gd name="T12" fmla="*/ 18 w 37"/>
                <a:gd name="T13" fmla="*/ 34 h 57"/>
                <a:gd name="T14" fmla="*/ 14 w 37"/>
                <a:gd name="T15" fmla="*/ 34 h 57"/>
                <a:gd name="T16" fmla="*/ 9 w 37"/>
                <a:gd name="T17" fmla="*/ 40 h 57"/>
                <a:gd name="T18" fmla="*/ 9 w 37"/>
                <a:gd name="T19" fmla="*/ 47 h 57"/>
                <a:gd name="T20" fmla="*/ 0 w 37"/>
                <a:gd name="T21" fmla="*/ 56 h 57"/>
                <a:gd name="T22" fmla="*/ 27 w 37"/>
                <a:gd name="T23" fmla="*/ 56 h 57"/>
                <a:gd name="T24" fmla="*/ 36 w 37"/>
                <a:gd name="T25" fmla="*/ 45 h 57"/>
                <a:gd name="T26" fmla="*/ 27 w 37"/>
                <a:gd name="T27" fmla="*/ 37 h 57"/>
                <a:gd name="T28" fmla="*/ 27 w 37"/>
                <a:gd name="T29" fmla="*/ 12 h 57"/>
                <a:gd name="T30" fmla="*/ 32 w 37"/>
                <a:gd name="T31" fmla="*/ 7 h 57"/>
                <a:gd name="T32" fmla="*/ 23 w 37"/>
                <a:gd name="T33" fmla="*/ 7 h 57"/>
                <a:gd name="T34" fmla="*/ 29 w 37"/>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
                <a:gd name="T55" fmla="*/ 0 h 57"/>
                <a:gd name="T56" fmla="*/ 37 w 37"/>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 h="57">
                  <a:moveTo>
                    <a:pt x="29" y="0"/>
                  </a:moveTo>
                  <a:lnTo>
                    <a:pt x="21" y="0"/>
                  </a:lnTo>
                  <a:lnTo>
                    <a:pt x="17" y="4"/>
                  </a:lnTo>
                  <a:lnTo>
                    <a:pt x="13" y="8"/>
                  </a:lnTo>
                  <a:lnTo>
                    <a:pt x="13" y="24"/>
                  </a:lnTo>
                  <a:lnTo>
                    <a:pt x="18" y="27"/>
                  </a:lnTo>
                  <a:lnTo>
                    <a:pt x="18" y="34"/>
                  </a:lnTo>
                  <a:lnTo>
                    <a:pt x="14" y="34"/>
                  </a:lnTo>
                  <a:lnTo>
                    <a:pt x="9" y="40"/>
                  </a:lnTo>
                  <a:lnTo>
                    <a:pt x="9" y="47"/>
                  </a:lnTo>
                  <a:lnTo>
                    <a:pt x="0" y="56"/>
                  </a:lnTo>
                  <a:lnTo>
                    <a:pt x="27" y="56"/>
                  </a:lnTo>
                  <a:lnTo>
                    <a:pt x="36" y="45"/>
                  </a:lnTo>
                  <a:lnTo>
                    <a:pt x="27" y="37"/>
                  </a:lnTo>
                  <a:lnTo>
                    <a:pt x="27" y="12"/>
                  </a:lnTo>
                  <a:lnTo>
                    <a:pt x="32" y="7"/>
                  </a:lnTo>
                  <a:lnTo>
                    <a:pt x="23" y="7"/>
                  </a:lnTo>
                  <a:lnTo>
                    <a:pt x="29" y="0"/>
                  </a:lnTo>
                </a:path>
              </a:pathLst>
            </a:custGeom>
            <a:gradFill rotWithShape="0">
              <a:gsLst>
                <a:gs pos="0">
                  <a:srgbClr val="008000"/>
                </a:gs>
                <a:gs pos="100000">
                  <a:srgbClr val="FFFFFF"/>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auto">
                <a:spcBef>
                  <a:spcPts val="0"/>
                </a:spcBef>
                <a:spcAft>
                  <a:spcPts val="0"/>
                </a:spcAft>
              </a:pPr>
              <a:endParaRPr lang="zh-CN" altLang="en-US">
                <a:solidFill>
                  <a:srgbClr val="000000"/>
                </a:solidFill>
                <a:latin typeface="Arial"/>
                <a:ea typeface="宋体"/>
              </a:endParaRPr>
            </a:p>
          </p:txBody>
        </p:sp>
        <p:sp>
          <p:nvSpPr>
            <p:cNvPr id="98" name="Freeform 19">
              <a:extLst>
                <a:ext uri="{FF2B5EF4-FFF2-40B4-BE49-F238E27FC236}">
                  <a16:creationId xmlns:a16="http://schemas.microsoft.com/office/drawing/2014/main" id="{948C32A4-BAEC-E94C-AD2C-EB2CC6B08545}"/>
                </a:ext>
              </a:extLst>
            </p:cNvPr>
            <p:cNvSpPr>
              <a:spLocks/>
            </p:cNvSpPr>
            <p:nvPr/>
          </p:nvSpPr>
          <p:spPr bwMode="auto">
            <a:xfrm>
              <a:off x="1572" y="2166"/>
              <a:ext cx="20" cy="23"/>
            </a:xfrm>
            <a:custGeom>
              <a:avLst/>
              <a:gdLst>
                <a:gd name="T0" fmla="*/ 19 w 20"/>
                <a:gd name="T1" fmla="*/ 1 h 23"/>
                <a:gd name="T2" fmla="*/ 14 w 20"/>
                <a:gd name="T3" fmla="*/ 0 h 23"/>
                <a:gd name="T4" fmla="*/ 8 w 20"/>
                <a:gd name="T5" fmla="*/ 7 h 23"/>
                <a:gd name="T6" fmla="*/ 0 w 20"/>
                <a:gd name="T7" fmla="*/ 16 h 23"/>
                <a:gd name="T8" fmla="*/ 0 w 20"/>
                <a:gd name="T9" fmla="*/ 22 h 23"/>
                <a:gd name="T10" fmla="*/ 11 w 20"/>
                <a:gd name="T11" fmla="*/ 22 h 23"/>
                <a:gd name="T12" fmla="*/ 17 w 20"/>
                <a:gd name="T13" fmla="*/ 17 h 23"/>
                <a:gd name="T14" fmla="*/ 16 w 20"/>
                <a:gd name="T15" fmla="*/ 8 h 23"/>
                <a:gd name="T16" fmla="*/ 19 w 20"/>
                <a:gd name="T17" fmla="*/ 7 h 23"/>
                <a:gd name="T18" fmla="*/ 19 w 20"/>
                <a:gd name="T19" fmla="*/ 1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23"/>
                <a:gd name="T32" fmla="*/ 20 w 20"/>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23">
                  <a:moveTo>
                    <a:pt x="19" y="1"/>
                  </a:moveTo>
                  <a:lnTo>
                    <a:pt x="14" y="0"/>
                  </a:lnTo>
                  <a:lnTo>
                    <a:pt x="8" y="7"/>
                  </a:lnTo>
                  <a:lnTo>
                    <a:pt x="0" y="16"/>
                  </a:lnTo>
                  <a:lnTo>
                    <a:pt x="0" y="22"/>
                  </a:lnTo>
                  <a:lnTo>
                    <a:pt x="11" y="22"/>
                  </a:lnTo>
                  <a:lnTo>
                    <a:pt x="17" y="17"/>
                  </a:lnTo>
                  <a:lnTo>
                    <a:pt x="16" y="8"/>
                  </a:lnTo>
                  <a:lnTo>
                    <a:pt x="19" y="7"/>
                  </a:lnTo>
                  <a:lnTo>
                    <a:pt x="19" y="1"/>
                  </a:lnTo>
                </a:path>
              </a:pathLst>
            </a:custGeom>
            <a:gradFill rotWithShape="0">
              <a:gsLst>
                <a:gs pos="0">
                  <a:srgbClr val="008000"/>
                </a:gs>
                <a:gs pos="100000">
                  <a:srgbClr val="FFFFFF"/>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auto">
                <a:spcBef>
                  <a:spcPts val="0"/>
                </a:spcBef>
                <a:spcAft>
                  <a:spcPts val="0"/>
                </a:spcAft>
              </a:pPr>
              <a:endParaRPr lang="zh-CN" altLang="en-US">
                <a:solidFill>
                  <a:srgbClr val="000000"/>
                </a:solidFill>
                <a:latin typeface="Arial"/>
                <a:ea typeface="宋体"/>
              </a:endParaRPr>
            </a:p>
          </p:txBody>
        </p:sp>
        <p:sp>
          <p:nvSpPr>
            <p:cNvPr id="99" name="Freeform 20">
              <a:extLst>
                <a:ext uri="{FF2B5EF4-FFF2-40B4-BE49-F238E27FC236}">
                  <a16:creationId xmlns:a16="http://schemas.microsoft.com/office/drawing/2014/main" id="{BDBAE328-D916-0B43-BDC9-DCDA89894CE5}"/>
                </a:ext>
              </a:extLst>
            </p:cNvPr>
            <p:cNvSpPr>
              <a:spLocks/>
            </p:cNvSpPr>
            <p:nvPr/>
          </p:nvSpPr>
          <p:spPr bwMode="auto">
            <a:xfrm>
              <a:off x="1788" y="2628"/>
              <a:ext cx="26" cy="89"/>
            </a:xfrm>
            <a:custGeom>
              <a:avLst/>
              <a:gdLst>
                <a:gd name="T0" fmla="*/ 19 w 26"/>
                <a:gd name="T1" fmla="*/ 0 h 89"/>
                <a:gd name="T2" fmla="*/ 13 w 26"/>
                <a:gd name="T3" fmla="*/ 22 h 89"/>
                <a:gd name="T4" fmla="*/ 0 w 26"/>
                <a:gd name="T5" fmla="*/ 30 h 89"/>
                <a:gd name="T6" fmla="*/ 4 w 26"/>
                <a:gd name="T7" fmla="*/ 42 h 89"/>
                <a:gd name="T8" fmla="*/ 5 w 26"/>
                <a:gd name="T9" fmla="*/ 52 h 89"/>
                <a:gd name="T10" fmla="*/ 0 w 26"/>
                <a:gd name="T11" fmla="*/ 65 h 89"/>
                <a:gd name="T12" fmla="*/ 1 w 26"/>
                <a:gd name="T13" fmla="*/ 88 h 89"/>
                <a:gd name="T14" fmla="*/ 18 w 26"/>
                <a:gd name="T15" fmla="*/ 78 h 89"/>
                <a:gd name="T16" fmla="*/ 22 w 26"/>
                <a:gd name="T17" fmla="*/ 50 h 89"/>
                <a:gd name="T18" fmla="*/ 25 w 26"/>
                <a:gd name="T19" fmla="*/ 34 h 89"/>
                <a:gd name="T20" fmla="*/ 19 w 26"/>
                <a:gd name="T21" fmla="*/ 0 h 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89"/>
                <a:gd name="T35" fmla="*/ 26 w 26"/>
                <a:gd name="T36" fmla="*/ 89 h 8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89">
                  <a:moveTo>
                    <a:pt x="19" y="0"/>
                  </a:moveTo>
                  <a:lnTo>
                    <a:pt x="13" y="22"/>
                  </a:lnTo>
                  <a:lnTo>
                    <a:pt x="0" y="30"/>
                  </a:lnTo>
                  <a:lnTo>
                    <a:pt x="4" y="42"/>
                  </a:lnTo>
                  <a:lnTo>
                    <a:pt x="5" y="52"/>
                  </a:lnTo>
                  <a:lnTo>
                    <a:pt x="0" y="65"/>
                  </a:lnTo>
                  <a:lnTo>
                    <a:pt x="1" y="88"/>
                  </a:lnTo>
                  <a:lnTo>
                    <a:pt x="18" y="78"/>
                  </a:lnTo>
                  <a:lnTo>
                    <a:pt x="22" y="50"/>
                  </a:lnTo>
                  <a:lnTo>
                    <a:pt x="25" y="34"/>
                  </a:lnTo>
                  <a:lnTo>
                    <a:pt x="19" y="0"/>
                  </a:lnTo>
                </a:path>
              </a:pathLst>
            </a:custGeom>
            <a:gradFill rotWithShape="0">
              <a:gsLst>
                <a:gs pos="0">
                  <a:srgbClr val="008000"/>
                </a:gs>
                <a:gs pos="100000">
                  <a:srgbClr val="FFFFFF"/>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auto">
                <a:spcBef>
                  <a:spcPts val="0"/>
                </a:spcBef>
                <a:spcAft>
                  <a:spcPts val="0"/>
                </a:spcAft>
              </a:pPr>
              <a:endParaRPr lang="zh-CN" altLang="en-US">
                <a:solidFill>
                  <a:srgbClr val="000000"/>
                </a:solidFill>
                <a:latin typeface="Arial"/>
                <a:ea typeface="宋体"/>
              </a:endParaRPr>
            </a:p>
          </p:txBody>
        </p:sp>
        <p:sp>
          <p:nvSpPr>
            <p:cNvPr id="100" name="Freeform 21">
              <a:extLst>
                <a:ext uri="{FF2B5EF4-FFF2-40B4-BE49-F238E27FC236}">
                  <a16:creationId xmlns:a16="http://schemas.microsoft.com/office/drawing/2014/main" id="{1A52A306-63E5-EE45-BE7F-18F3FD183882}"/>
                </a:ext>
              </a:extLst>
            </p:cNvPr>
            <p:cNvSpPr>
              <a:spLocks/>
            </p:cNvSpPr>
            <p:nvPr/>
          </p:nvSpPr>
          <p:spPr bwMode="auto">
            <a:xfrm>
              <a:off x="1628" y="2269"/>
              <a:ext cx="17" cy="17"/>
            </a:xfrm>
            <a:custGeom>
              <a:avLst/>
              <a:gdLst>
                <a:gd name="T0" fmla="*/ 0 w 17"/>
                <a:gd name="T1" fmla="*/ 2 h 17"/>
                <a:gd name="T2" fmla="*/ 0 w 17"/>
                <a:gd name="T3" fmla="*/ 16 h 17"/>
                <a:gd name="T4" fmla="*/ 16 w 17"/>
                <a:gd name="T5" fmla="*/ 8 h 17"/>
                <a:gd name="T6" fmla="*/ 16 w 17"/>
                <a:gd name="T7" fmla="*/ 0 h 17"/>
                <a:gd name="T8" fmla="*/ 0 w 17"/>
                <a:gd name="T9" fmla="*/ 2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2"/>
                  </a:moveTo>
                  <a:lnTo>
                    <a:pt x="0" y="16"/>
                  </a:lnTo>
                  <a:lnTo>
                    <a:pt x="16" y="8"/>
                  </a:lnTo>
                  <a:lnTo>
                    <a:pt x="16" y="0"/>
                  </a:lnTo>
                  <a:lnTo>
                    <a:pt x="0" y="2"/>
                  </a:lnTo>
                </a:path>
              </a:pathLst>
            </a:custGeom>
            <a:gradFill rotWithShape="0">
              <a:gsLst>
                <a:gs pos="0">
                  <a:srgbClr val="008000"/>
                </a:gs>
                <a:gs pos="100000">
                  <a:srgbClr val="FFFFFF"/>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auto">
                <a:spcBef>
                  <a:spcPts val="0"/>
                </a:spcBef>
                <a:spcAft>
                  <a:spcPts val="0"/>
                </a:spcAft>
              </a:pPr>
              <a:endParaRPr lang="zh-CN" altLang="en-US">
                <a:solidFill>
                  <a:srgbClr val="000000"/>
                </a:solidFill>
                <a:latin typeface="Arial"/>
                <a:ea typeface="宋体"/>
              </a:endParaRPr>
            </a:p>
          </p:txBody>
        </p:sp>
        <p:sp>
          <p:nvSpPr>
            <p:cNvPr id="101" name="Freeform 22">
              <a:extLst>
                <a:ext uri="{FF2B5EF4-FFF2-40B4-BE49-F238E27FC236}">
                  <a16:creationId xmlns:a16="http://schemas.microsoft.com/office/drawing/2014/main" id="{8AD207DB-3949-9746-8A0A-D513110FA0BA}"/>
                </a:ext>
              </a:extLst>
            </p:cNvPr>
            <p:cNvSpPr>
              <a:spLocks/>
            </p:cNvSpPr>
            <p:nvPr/>
          </p:nvSpPr>
          <p:spPr bwMode="auto">
            <a:xfrm>
              <a:off x="1628" y="2279"/>
              <a:ext cx="17" cy="18"/>
            </a:xfrm>
            <a:custGeom>
              <a:avLst/>
              <a:gdLst>
                <a:gd name="T0" fmla="*/ 12 w 17"/>
                <a:gd name="T1" fmla="*/ 0 h 18"/>
                <a:gd name="T2" fmla="*/ 0 w 17"/>
                <a:gd name="T3" fmla="*/ 7 h 18"/>
                <a:gd name="T4" fmla="*/ 0 w 17"/>
                <a:gd name="T5" fmla="*/ 17 h 18"/>
                <a:gd name="T6" fmla="*/ 16 w 17"/>
                <a:gd name="T7" fmla="*/ 16 h 18"/>
                <a:gd name="T8" fmla="*/ 12 w 17"/>
                <a:gd name="T9" fmla="*/ 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12" y="0"/>
                  </a:moveTo>
                  <a:lnTo>
                    <a:pt x="0" y="7"/>
                  </a:lnTo>
                  <a:lnTo>
                    <a:pt x="0" y="17"/>
                  </a:lnTo>
                  <a:lnTo>
                    <a:pt x="16" y="16"/>
                  </a:lnTo>
                  <a:lnTo>
                    <a:pt x="12" y="0"/>
                  </a:lnTo>
                </a:path>
              </a:pathLst>
            </a:custGeom>
            <a:gradFill rotWithShape="0">
              <a:gsLst>
                <a:gs pos="0">
                  <a:srgbClr val="008000"/>
                </a:gs>
                <a:gs pos="100000">
                  <a:srgbClr val="FFFFFF"/>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auto">
                <a:spcBef>
                  <a:spcPts val="0"/>
                </a:spcBef>
                <a:spcAft>
                  <a:spcPts val="0"/>
                </a:spcAft>
              </a:pPr>
              <a:endParaRPr lang="zh-CN" altLang="en-US">
                <a:solidFill>
                  <a:srgbClr val="000000"/>
                </a:solidFill>
                <a:latin typeface="Arial"/>
                <a:ea typeface="宋体"/>
              </a:endParaRPr>
            </a:p>
          </p:txBody>
        </p:sp>
        <p:sp>
          <p:nvSpPr>
            <p:cNvPr id="102" name="Freeform 23">
              <a:extLst>
                <a:ext uri="{FF2B5EF4-FFF2-40B4-BE49-F238E27FC236}">
                  <a16:creationId xmlns:a16="http://schemas.microsoft.com/office/drawing/2014/main" id="{0F71DF0D-D3B2-D242-ADCF-8B7C94786B41}"/>
                </a:ext>
              </a:extLst>
            </p:cNvPr>
            <p:cNvSpPr>
              <a:spLocks/>
            </p:cNvSpPr>
            <p:nvPr/>
          </p:nvSpPr>
          <p:spPr bwMode="auto">
            <a:xfrm>
              <a:off x="1648" y="2304"/>
              <a:ext cx="17" cy="17"/>
            </a:xfrm>
            <a:custGeom>
              <a:avLst/>
              <a:gdLst>
                <a:gd name="T0" fmla="*/ 0 w 17"/>
                <a:gd name="T1" fmla="*/ 0 h 17"/>
                <a:gd name="T2" fmla="*/ 14 w 17"/>
                <a:gd name="T3" fmla="*/ 0 h 17"/>
                <a:gd name="T4" fmla="*/ 16 w 17"/>
                <a:gd name="T5" fmla="*/ 16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4" y="0"/>
                  </a:lnTo>
                  <a:lnTo>
                    <a:pt x="16" y="16"/>
                  </a:lnTo>
                  <a:lnTo>
                    <a:pt x="0" y="0"/>
                  </a:lnTo>
                </a:path>
              </a:pathLst>
            </a:custGeom>
            <a:gradFill rotWithShape="0">
              <a:gsLst>
                <a:gs pos="0">
                  <a:srgbClr val="008000"/>
                </a:gs>
                <a:gs pos="100000">
                  <a:srgbClr val="FFFFFF"/>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auto">
                <a:spcBef>
                  <a:spcPts val="0"/>
                </a:spcBef>
                <a:spcAft>
                  <a:spcPts val="0"/>
                </a:spcAft>
              </a:pPr>
              <a:endParaRPr lang="zh-CN" altLang="en-US">
                <a:solidFill>
                  <a:srgbClr val="000000"/>
                </a:solidFill>
                <a:latin typeface="Arial"/>
                <a:ea typeface="宋体"/>
              </a:endParaRPr>
            </a:p>
          </p:txBody>
        </p:sp>
        <p:sp>
          <p:nvSpPr>
            <p:cNvPr id="103" name="Freeform 24">
              <a:extLst>
                <a:ext uri="{FF2B5EF4-FFF2-40B4-BE49-F238E27FC236}">
                  <a16:creationId xmlns:a16="http://schemas.microsoft.com/office/drawing/2014/main" id="{210195CE-D84C-2742-88A6-48FC56FBD72E}"/>
                </a:ext>
              </a:extLst>
            </p:cNvPr>
            <p:cNvSpPr>
              <a:spLocks/>
            </p:cNvSpPr>
            <p:nvPr/>
          </p:nvSpPr>
          <p:spPr bwMode="auto">
            <a:xfrm>
              <a:off x="1547" y="1947"/>
              <a:ext cx="978" cy="636"/>
            </a:xfrm>
            <a:custGeom>
              <a:avLst/>
              <a:gdLst>
                <a:gd name="T0" fmla="*/ 464 w 978"/>
                <a:gd name="T1" fmla="*/ 14 h 636"/>
                <a:gd name="T2" fmla="*/ 650 w 978"/>
                <a:gd name="T3" fmla="*/ 6 h 636"/>
                <a:gd name="T4" fmla="*/ 768 w 978"/>
                <a:gd name="T5" fmla="*/ 61 h 636"/>
                <a:gd name="T6" fmla="*/ 910 w 978"/>
                <a:gd name="T7" fmla="*/ 76 h 636"/>
                <a:gd name="T8" fmla="*/ 973 w 978"/>
                <a:gd name="T9" fmla="*/ 129 h 636"/>
                <a:gd name="T10" fmla="*/ 896 w 978"/>
                <a:gd name="T11" fmla="*/ 182 h 636"/>
                <a:gd name="T12" fmla="*/ 863 w 978"/>
                <a:gd name="T13" fmla="*/ 232 h 636"/>
                <a:gd name="T14" fmla="*/ 848 w 978"/>
                <a:gd name="T15" fmla="*/ 182 h 636"/>
                <a:gd name="T16" fmla="*/ 799 w 978"/>
                <a:gd name="T17" fmla="*/ 226 h 636"/>
                <a:gd name="T18" fmla="*/ 791 w 978"/>
                <a:gd name="T19" fmla="*/ 302 h 636"/>
                <a:gd name="T20" fmla="*/ 789 w 978"/>
                <a:gd name="T21" fmla="*/ 343 h 636"/>
                <a:gd name="T22" fmla="*/ 774 w 978"/>
                <a:gd name="T23" fmla="*/ 342 h 636"/>
                <a:gd name="T24" fmla="*/ 764 w 978"/>
                <a:gd name="T25" fmla="*/ 405 h 636"/>
                <a:gd name="T26" fmla="*/ 698 w 978"/>
                <a:gd name="T27" fmla="*/ 486 h 636"/>
                <a:gd name="T28" fmla="*/ 664 w 978"/>
                <a:gd name="T29" fmla="*/ 585 h 636"/>
                <a:gd name="T30" fmla="*/ 670 w 978"/>
                <a:gd name="T31" fmla="*/ 635 h 636"/>
                <a:gd name="T32" fmla="*/ 536 w 978"/>
                <a:gd name="T33" fmla="*/ 492 h 636"/>
                <a:gd name="T34" fmla="*/ 474 w 978"/>
                <a:gd name="T35" fmla="*/ 611 h 636"/>
                <a:gd name="T36" fmla="*/ 390 w 978"/>
                <a:gd name="T37" fmla="*/ 503 h 636"/>
                <a:gd name="T38" fmla="*/ 271 w 978"/>
                <a:gd name="T39" fmla="*/ 424 h 636"/>
                <a:gd name="T40" fmla="*/ 318 w 978"/>
                <a:gd name="T41" fmla="*/ 477 h 636"/>
                <a:gd name="T42" fmla="*/ 245 w 978"/>
                <a:gd name="T43" fmla="*/ 500 h 636"/>
                <a:gd name="T44" fmla="*/ 186 w 978"/>
                <a:gd name="T45" fmla="*/ 415 h 636"/>
                <a:gd name="T46" fmla="*/ 211 w 978"/>
                <a:gd name="T47" fmla="*/ 357 h 636"/>
                <a:gd name="T48" fmla="*/ 167 w 978"/>
                <a:gd name="T49" fmla="*/ 343 h 636"/>
                <a:gd name="T50" fmla="*/ 195 w 978"/>
                <a:gd name="T51" fmla="*/ 326 h 636"/>
                <a:gd name="T52" fmla="*/ 208 w 978"/>
                <a:gd name="T53" fmla="*/ 304 h 636"/>
                <a:gd name="T54" fmla="*/ 205 w 978"/>
                <a:gd name="T55" fmla="*/ 300 h 636"/>
                <a:gd name="T56" fmla="*/ 189 w 978"/>
                <a:gd name="T57" fmla="*/ 302 h 636"/>
                <a:gd name="T58" fmla="*/ 173 w 978"/>
                <a:gd name="T59" fmla="*/ 304 h 636"/>
                <a:gd name="T60" fmla="*/ 171 w 978"/>
                <a:gd name="T61" fmla="*/ 337 h 636"/>
                <a:gd name="T62" fmla="*/ 158 w 978"/>
                <a:gd name="T63" fmla="*/ 357 h 636"/>
                <a:gd name="T64" fmla="*/ 134 w 978"/>
                <a:gd name="T65" fmla="*/ 347 h 636"/>
                <a:gd name="T66" fmla="*/ 109 w 978"/>
                <a:gd name="T67" fmla="*/ 305 h 636"/>
                <a:gd name="T68" fmla="*/ 126 w 978"/>
                <a:gd name="T69" fmla="*/ 346 h 636"/>
                <a:gd name="T70" fmla="*/ 121 w 978"/>
                <a:gd name="T71" fmla="*/ 352 h 636"/>
                <a:gd name="T72" fmla="*/ 92 w 978"/>
                <a:gd name="T73" fmla="*/ 323 h 636"/>
                <a:gd name="T74" fmla="*/ 59 w 978"/>
                <a:gd name="T75" fmla="*/ 315 h 636"/>
                <a:gd name="T76" fmla="*/ 0 w 978"/>
                <a:gd name="T77" fmla="*/ 319 h 636"/>
                <a:gd name="T78" fmla="*/ 35 w 978"/>
                <a:gd name="T79" fmla="*/ 308 h 636"/>
                <a:gd name="T80" fmla="*/ 61 w 978"/>
                <a:gd name="T81" fmla="*/ 266 h 636"/>
                <a:gd name="T82" fmla="*/ 94 w 978"/>
                <a:gd name="T83" fmla="*/ 245 h 636"/>
                <a:gd name="T84" fmla="*/ 109 w 978"/>
                <a:gd name="T85" fmla="*/ 234 h 636"/>
                <a:gd name="T86" fmla="*/ 116 w 978"/>
                <a:gd name="T87" fmla="*/ 248 h 636"/>
                <a:gd name="T88" fmla="*/ 142 w 978"/>
                <a:gd name="T89" fmla="*/ 236 h 636"/>
                <a:gd name="T90" fmla="*/ 165 w 978"/>
                <a:gd name="T91" fmla="*/ 211 h 636"/>
                <a:gd name="T92" fmla="*/ 139 w 978"/>
                <a:gd name="T93" fmla="*/ 187 h 636"/>
                <a:gd name="T94" fmla="*/ 144 w 978"/>
                <a:gd name="T95" fmla="*/ 163 h 636"/>
                <a:gd name="T96" fmla="*/ 131 w 978"/>
                <a:gd name="T97" fmla="*/ 207 h 636"/>
                <a:gd name="T98" fmla="*/ 110 w 978"/>
                <a:gd name="T99" fmla="*/ 237 h 636"/>
                <a:gd name="T100" fmla="*/ 89 w 978"/>
                <a:gd name="T101" fmla="*/ 214 h 636"/>
                <a:gd name="T102" fmla="*/ 127 w 978"/>
                <a:gd name="T103" fmla="*/ 143 h 636"/>
                <a:gd name="T104" fmla="*/ 205 w 978"/>
                <a:gd name="T105" fmla="*/ 148 h 636"/>
                <a:gd name="T106" fmla="*/ 237 w 978"/>
                <a:gd name="T107" fmla="*/ 153 h 636"/>
                <a:gd name="T108" fmla="*/ 303 w 978"/>
                <a:gd name="T109" fmla="*/ 91 h 636"/>
                <a:gd name="T110" fmla="*/ 270 w 978"/>
                <a:gd name="T111" fmla="*/ 142 h 6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78"/>
                <a:gd name="T169" fmla="*/ 0 h 636"/>
                <a:gd name="T170" fmla="*/ 978 w 978"/>
                <a:gd name="T171" fmla="*/ 636 h 6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78" h="636">
                  <a:moveTo>
                    <a:pt x="336" y="111"/>
                  </a:moveTo>
                  <a:lnTo>
                    <a:pt x="388" y="86"/>
                  </a:lnTo>
                  <a:lnTo>
                    <a:pt x="465" y="52"/>
                  </a:lnTo>
                  <a:lnTo>
                    <a:pt x="464" y="14"/>
                  </a:lnTo>
                  <a:lnTo>
                    <a:pt x="526" y="6"/>
                  </a:lnTo>
                  <a:lnTo>
                    <a:pt x="561" y="24"/>
                  </a:lnTo>
                  <a:lnTo>
                    <a:pt x="632" y="0"/>
                  </a:lnTo>
                  <a:lnTo>
                    <a:pt x="650" y="6"/>
                  </a:lnTo>
                  <a:lnTo>
                    <a:pt x="663" y="14"/>
                  </a:lnTo>
                  <a:lnTo>
                    <a:pt x="695" y="47"/>
                  </a:lnTo>
                  <a:lnTo>
                    <a:pt x="712" y="68"/>
                  </a:lnTo>
                  <a:lnTo>
                    <a:pt x="768" y="61"/>
                  </a:lnTo>
                  <a:lnTo>
                    <a:pt x="781" y="60"/>
                  </a:lnTo>
                  <a:lnTo>
                    <a:pt x="815" y="78"/>
                  </a:lnTo>
                  <a:lnTo>
                    <a:pt x="854" y="77"/>
                  </a:lnTo>
                  <a:lnTo>
                    <a:pt x="910" y="76"/>
                  </a:lnTo>
                  <a:lnTo>
                    <a:pt x="967" y="91"/>
                  </a:lnTo>
                  <a:lnTo>
                    <a:pt x="977" y="98"/>
                  </a:lnTo>
                  <a:lnTo>
                    <a:pt x="977" y="111"/>
                  </a:lnTo>
                  <a:lnTo>
                    <a:pt x="973" y="129"/>
                  </a:lnTo>
                  <a:lnTo>
                    <a:pt x="937" y="142"/>
                  </a:lnTo>
                  <a:lnTo>
                    <a:pt x="914" y="152"/>
                  </a:lnTo>
                  <a:lnTo>
                    <a:pt x="921" y="170"/>
                  </a:lnTo>
                  <a:lnTo>
                    <a:pt x="896" y="182"/>
                  </a:lnTo>
                  <a:lnTo>
                    <a:pt x="894" y="207"/>
                  </a:lnTo>
                  <a:lnTo>
                    <a:pt x="896" y="221"/>
                  </a:lnTo>
                  <a:lnTo>
                    <a:pt x="871" y="253"/>
                  </a:lnTo>
                  <a:lnTo>
                    <a:pt x="863" y="232"/>
                  </a:lnTo>
                  <a:lnTo>
                    <a:pt x="863" y="222"/>
                  </a:lnTo>
                  <a:lnTo>
                    <a:pt x="875" y="202"/>
                  </a:lnTo>
                  <a:lnTo>
                    <a:pt x="873" y="154"/>
                  </a:lnTo>
                  <a:lnTo>
                    <a:pt x="848" y="182"/>
                  </a:lnTo>
                  <a:lnTo>
                    <a:pt x="828" y="195"/>
                  </a:lnTo>
                  <a:lnTo>
                    <a:pt x="815" y="174"/>
                  </a:lnTo>
                  <a:lnTo>
                    <a:pt x="802" y="202"/>
                  </a:lnTo>
                  <a:lnTo>
                    <a:pt x="799" y="226"/>
                  </a:lnTo>
                  <a:lnTo>
                    <a:pt x="813" y="226"/>
                  </a:lnTo>
                  <a:lnTo>
                    <a:pt x="810" y="253"/>
                  </a:lnTo>
                  <a:lnTo>
                    <a:pt x="799" y="291"/>
                  </a:lnTo>
                  <a:lnTo>
                    <a:pt x="791" y="302"/>
                  </a:lnTo>
                  <a:lnTo>
                    <a:pt x="780" y="314"/>
                  </a:lnTo>
                  <a:lnTo>
                    <a:pt x="774" y="322"/>
                  </a:lnTo>
                  <a:lnTo>
                    <a:pt x="785" y="335"/>
                  </a:lnTo>
                  <a:lnTo>
                    <a:pt x="789" y="343"/>
                  </a:lnTo>
                  <a:lnTo>
                    <a:pt x="783" y="358"/>
                  </a:lnTo>
                  <a:lnTo>
                    <a:pt x="777" y="364"/>
                  </a:lnTo>
                  <a:lnTo>
                    <a:pt x="776" y="353"/>
                  </a:lnTo>
                  <a:lnTo>
                    <a:pt x="774" y="342"/>
                  </a:lnTo>
                  <a:lnTo>
                    <a:pt x="762" y="332"/>
                  </a:lnTo>
                  <a:lnTo>
                    <a:pt x="740" y="343"/>
                  </a:lnTo>
                  <a:lnTo>
                    <a:pt x="760" y="388"/>
                  </a:lnTo>
                  <a:lnTo>
                    <a:pt x="764" y="405"/>
                  </a:lnTo>
                  <a:lnTo>
                    <a:pt x="760" y="430"/>
                  </a:lnTo>
                  <a:lnTo>
                    <a:pt x="741" y="471"/>
                  </a:lnTo>
                  <a:lnTo>
                    <a:pt x="707" y="484"/>
                  </a:lnTo>
                  <a:lnTo>
                    <a:pt x="698" y="486"/>
                  </a:lnTo>
                  <a:lnTo>
                    <a:pt x="671" y="484"/>
                  </a:lnTo>
                  <a:lnTo>
                    <a:pt x="685" y="508"/>
                  </a:lnTo>
                  <a:lnTo>
                    <a:pt x="688" y="544"/>
                  </a:lnTo>
                  <a:lnTo>
                    <a:pt x="664" y="585"/>
                  </a:lnTo>
                  <a:lnTo>
                    <a:pt x="637" y="561"/>
                  </a:lnTo>
                  <a:lnTo>
                    <a:pt x="632" y="585"/>
                  </a:lnTo>
                  <a:lnTo>
                    <a:pt x="653" y="606"/>
                  </a:lnTo>
                  <a:lnTo>
                    <a:pt x="670" y="635"/>
                  </a:lnTo>
                  <a:lnTo>
                    <a:pt x="641" y="618"/>
                  </a:lnTo>
                  <a:lnTo>
                    <a:pt x="608" y="516"/>
                  </a:lnTo>
                  <a:lnTo>
                    <a:pt x="563" y="490"/>
                  </a:lnTo>
                  <a:lnTo>
                    <a:pt x="536" y="492"/>
                  </a:lnTo>
                  <a:lnTo>
                    <a:pt x="496" y="550"/>
                  </a:lnTo>
                  <a:lnTo>
                    <a:pt x="501" y="572"/>
                  </a:lnTo>
                  <a:lnTo>
                    <a:pt x="488" y="611"/>
                  </a:lnTo>
                  <a:lnTo>
                    <a:pt x="474" y="611"/>
                  </a:lnTo>
                  <a:lnTo>
                    <a:pt x="429" y="527"/>
                  </a:lnTo>
                  <a:lnTo>
                    <a:pt x="428" y="491"/>
                  </a:lnTo>
                  <a:lnTo>
                    <a:pt x="419" y="503"/>
                  </a:lnTo>
                  <a:lnTo>
                    <a:pt x="390" y="503"/>
                  </a:lnTo>
                  <a:lnTo>
                    <a:pt x="404" y="480"/>
                  </a:lnTo>
                  <a:lnTo>
                    <a:pt x="361" y="454"/>
                  </a:lnTo>
                  <a:lnTo>
                    <a:pt x="315" y="452"/>
                  </a:lnTo>
                  <a:lnTo>
                    <a:pt x="271" y="424"/>
                  </a:lnTo>
                  <a:lnTo>
                    <a:pt x="269" y="452"/>
                  </a:lnTo>
                  <a:lnTo>
                    <a:pt x="287" y="465"/>
                  </a:lnTo>
                  <a:lnTo>
                    <a:pt x="305" y="478"/>
                  </a:lnTo>
                  <a:lnTo>
                    <a:pt x="318" y="477"/>
                  </a:lnTo>
                  <a:lnTo>
                    <a:pt x="281" y="511"/>
                  </a:lnTo>
                  <a:lnTo>
                    <a:pt x="261" y="517"/>
                  </a:lnTo>
                  <a:lnTo>
                    <a:pt x="245" y="521"/>
                  </a:lnTo>
                  <a:lnTo>
                    <a:pt x="245" y="500"/>
                  </a:lnTo>
                  <a:lnTo>
                    <a:pt x="219" y="463"/>
                  </a:lnTo>
                  <a:lnTo>
                    <a:pt x="198" y="436"/>
                  </a:lnTo>
                  <a:lnTo>
                    <a:pt x="189" y="421"/>
                  </a:lnTo>
                  <a:lnTo>
                    <a:pt x="186" y="415"/>
                  </a:lnTo>
                  <a:lnTo>
                    <a:pt x="185" y="409"/>
                  </a:lnTo>
                  <a:lnTo>
                    <a:pt x="201" y="397"/>
                  </a:lnTo>
                  <a:lnTo>
                    <a:pt x="215" y="387"/>
                  </a:lnTo>
                  <a:lnTo>
                    <a:pt x="211" y="357"/>
                  </a:lnTo>
                  <a:lnTo>
                    <a:pt x="202" y="368"/>
                  </a:lnTo>
                  <a:lnTo>
                    <a:pt x="178" y="368"/>
                  </a:lnTo>
                  <a:lnTo>
                    <a:pt x="167" y="356"/>
                  </a:lnTo>
                  <a:lnTo>
                    <a:pt x="167" y="343"/>
                  </a:lnTo>
                  <a:lnTo>
                    <a:pt x="173" y="343"/>
                  </a:lnTo>
                  <a:lnTo>
                    <a:pt x="179" y="336"/>
                  </a:lnTo>
                  <a:lnTo>
                    <a:pt x="185" y="336"/>
                  </a:lnTo>
                  <a:lnTo>
                    <a:pt x="195" y="326"/>
                  </a:lnTo>
                  <a:lnTo>
                    <a:pt x="210" y="326"/>
                  </a:lnTo>
                  <a:lnTo>
                    <a:pt x="224" y="318"/>
                  </a:lnTo>
                  <a:lnTo>
                    <a:pt x="210" y="304"/>
                  </a:lnTo>
                  <a:lnTo>
                    <a:pt x="208" y="304"/>
                  </a:lnTo>
                  <a:lnTo>
                    <a:pt x="208" y="283"/>
                  </a:lnTo>
                  <a:lnTo>
                    <a:pt x="198" y="296"/>
                  </a:lnTo>
                  <a:lnTo>
                    <a:pt x="201" y="300"/>
                  </a:lnTo>
                  <a:lnTo>
                    <a:pt x="205" y="300"/>
                  </a:lnTo>
                  <a:lnTo>
                    <a:pt x="204" y="303"/>
                  </a:lnTo>
                  <a:lnTo>
                    <a:pt x="200" y="303"/>
                  </a:lnTo>
                  <a:lnTo>
                    <a:pt x="194" y="309"/>
                  </a:lnTo>
                  <a:lnTo>
                    <a:pt x="189" y="302"/>
                  </a:lnTo>
                  <a:lnTo>
                    <a:pt x="192" y="298"/>
                  </a:lnTo>
                  <a:lnTo>
                    <a:pt x="185" y="297"/>
                  </a:lnTo>
                  <a:lnTo>
                    <a:pt x="181" y="295"/>
                  </a:lnTo>
                  <a:lnTo>
                    <a:pt x="173" y="304"/>
                  </a:lnTo>
                  <a:lnTo>
                    <a:pt x="173" y="321"/>
                  </a:lnTo>
                  <a:lnTo>
                    <a:pt x="169" y="326"/>
                  </a:lnTo>
                  <a:lnTo>
                    <a:pt x="177" y="337"/>
                  </a:lnTo>
                  <a:lnTo>
                    <a:pt x="171" y="337"/>
                  </a:lnTo>
                  <a:lnTo>
                    <a:pt x="167" y="340"/>
                  </a:lnTo>
                  <a:lnTo>
                    <a:pt x="158" y="340"/>
                  </a:lnTo>
                  <a:lnTo>
                    <a:pt x="151" y="349"/>
                  </a:lnTo>
                  <a:lnTo>
                    <a:pt x="158" y="357"/>
                  </a:lnTo>
                  <a:lnTo>
                    <a:pt x="148" y="369"/>
                  </a:lnTo>
                  <a:lnTo>
                    <a:pt x="139" y="361"/>
                  </a:lnTo>
                  <a:lnTo>
                    <a:pt x="142" y="358"/>
                  </a:lnTo>
                  <a:lnTo>
                    <a:pt x="134" y="347"/>
                  </a:lnTo>
                  <a:lnTo>
                    <a:pt x="134" y="338"/>
                  </a:lnTo>
                  <a:lnTo>
                    <a:pt x="125" y="327"/>
                  </a:lnTo>
                  <a:lnTo>
                    <a:pt x="109" y="310"/>
                  </a:lnTo>
                  <a:lnTo>
                    <a:pt x="109" y="305"/>
                  </a:lnTo>
                  <a:lnTo>
                    <a:pt x="102" y="305"/>
                  </a:lnTo>
                  <a:lnTo>
                    <a:pt x="102" y="314"/>
                  </a:lnTo>
                  <a:lnTo>
                    <a:pt x="114" y="331"/>
                  </a:lnTo>
                  <a:lnTo>
                    <a:pt x="126" y="346"/>
                  </a:lnTo>
                  <a:lnTo>
                    <a:pt x="124" y="348"/>
                  </a:lnTo>
                  <a:lnTo>
                    <a:pt x="121" y="344"/>
                  </a:lnTo>
                  <a:lnTo>
                    <a:pt x="117" y="347"/>
                  </a:lnTo>
                  <a:lnTo>
                    <a:pt x="121" y="352"/>
                  </a:lnTo>
                  <a:lnTo>
                    <a:pt x="116" y="358"/>
                  </a:lnTo>
                  <a:lnTo>
                    <a:pt x="116" y="348"/>
                  </a:lnTo>
                  <a:lnTo>
                    <a:pt x="103" y="335"/>
                  </a:lnTo>
                  <a:lnTo>
                    <a:pt x="92" y="323"/>
                  </a:lnTo>
                  <a:lnTo>
                    <a:pt x="93" y="317"/>
                  </a:lnTo>
                  <a:lnTo>
                    <a:pt x="87" y="310"/>
                  </a:lnTo>
                  <a:lnTo>
                    <a:pt x="83" y="315"/>
                  </a:lnTo>
                  <a:lnTo>
                    <a:pt x="59" y="315"/>
                  </a:lnTo>
                  <a:lnTo>
                    <a:pt x="31" y="350"/>
                  </a:lnTo>
                  <a:lnTo>
                    <a:pt x="12" y="351"/>
                  </a:lnTo>
                  <a:lnTo>
                    <a:pt x="1" y="338"/>
                  </a:lnTo>
                  <a:lnTo>
                    <a:pt x="0" y="319"/>
                  </a:lnTo>
                  <a:lnTo>
                    <a:pt x="6" y="310"/>
                  </a:lnTo>
                  <a:lnTo>
                    <a:pt x="6" y="296"/>
                  </a:lnTo>
                  <a:lnTo>
                    <a:pt x="25" y="296"/>
                  </a:lnTo>
                  <a:lnTo>
                    <a:pt x="35" y="308"/>
                  </a:lnTo>
                  <a:lnTo>
                    <a:pt x="44" y="297"/>
                  </a:lnTo>
                  <a:lnTo>
                    <a:pt x="44" y="278"/>
                  </a:lnTo>
                  <a:lnTo>
                    <a:pt x="35" y="266"/>
                  </a:lnTo>
                  <a:lnTo>
                    <a:pt x="61" y="266"/>
                  </a:lnTo>
                  <a:lnTo>
                    <a:pt x="67" y="258"/>
                  </a:lnTo>
                  <a:lnTo>
                    <a:pt x="72" y="257"/>
                  </a:lnTo>
                  <a:lnTo>
                    <a:pt x="84" y="245"/>
                  </a:lnTo>
                  <a:lnTo>
                    <a:pt x="94" y="245"/>
                  </a:lnTo>
                  <a:lnTo>
                    <a:pt x="95" y="226"/>
                  </a:lnTo>
                  <a:lnTo>
                    <a:pt x="102" y="218"/>
                  </a:lnTo>
                  <a:lnTo>
                    <a:pt x="102" y="226"/>
                  </a:lnTo>
                  <a:lnTo>
                    <a:pt x="109" y="234"/>
                  </a:lnTo>
                  <a:lnTo>
                    <a:pt x="109" y="238"/>
                  </a:lnTo>
                  <a:lnTo>
                    <a:pt x="102" y="245"/>
                  </a:lnTo>
                  <a:lnTo>
                    <a:pt x="114" y="245"/>
                  </a:lnTo>
                  <a:lnTo>
                    <a:pt x="116" y="248"/>
                  </a:lnTo>
                  <a:lnTo>
                    <a:pt x="126" y="239"/>
                  </a:lnTo>
                  <a:lnTo>
                    <a:pt x="133" y="246"/>
                  </a:lnTo>
                  <a:lnTo>
                    <a:pt x="137" y="240"/>
                  </a:lnTo>
                  <a:lnTo>
                    <a:pt x="142" y="236"/>
                  </a:lnTo>
                  <a:lnTo>
                    <a:pt x="142" y="221"/>
                  </a:lnTo>
                  <a:lnTo>
                    <a:pt x="150" y="230"/>
                  </a:lnTo>
                  <a:lnTo>
                    <a:pt x="150" y="211"/>
                  </a:lnTo>
                  <a:lnTo>
                    <a:pt x="165" y="211"/>
                  </a:lnTo>
                  <a:lnTo>
                    <a:pt x="166" y="205"/>
                  </a:lnTo>
                  <a:lnTo>
                    <a:pt x="143" y="205"/>
                  </a:lnTo>
                  <a:lnTo>
                    <a:pt x="139" y="199"/>
                  </a:lnTo>
                  <a:lnTo>
                    <a:pt x="139" y="187"/>
                  </a:lnTo>
                  <a:lnTo>
                    <a:pt x="149" y="173"/>
                  </a:lnTo>
                  <a:lnTo>
                    <a:pt x="159" y="160"/>
                  </a:lnTo>
                  <a:lnTo>
                    <a:pt x="157" y="151"/>
                  </a:lnTo>
                  <a:lnTo>
                    <a:pt x="144" y="163"/>
                  </a:lnTo>
                  <a:lnTo>
                    <a:pt x="134" y="174"/>
                  </a:lnTo>
                  <a:lnTo>
                    <a:pt x="125" y="186"/>
                  </a:lnTo>
                  <a:lnTo>
                    <a:pt x="126" y="201"/>
                  </a:lnTo>
                  <a:lnTo>
                    <a:pt x="131" y="207"/>
                  </a:lnTo>
                  <a:lnTo>
                    <a:pt x="124" y="216"/>
                  </a:lnTo>
                  <a:lnTo>
                    <a:pt x="123" y="227"/>
                  </a:lnTo>
                  <a:lnTo>
                    <a:pt x="116" y="236"/>
                  </a:lnTo>
                  <a:lnTo>
                    <a:pt x="110" y="237"/>
                  </a:lnTo>
                  <a:lnTo>
                    <a:pt x="110" y="214"/>
                  </a:lnTo>
                  <a:lnTo>
                    <a:pt x="103" y="209"/>
                  </a:lnTo>
                  <a:lnTo>
                    <a:pt x="97" y="214"/>
                  </a:lnTo>
                  <a:lnTo>
                    <a:pt x="89" y="214"/>
                  </a:lnTo>
                  <a:lnTo>
                    <a:pt x="90" y="186"/>
                  </a:lnTo>
                  <a:lnTo>
                    <a:pt x="95" y="179"/>
                  </a:lnTo>
                  <a:lnTo>
                    <a:pt x="109" y="163"/>
                  </a:lnTo>
                  <a:lnTo>
                    <a:pt x="127" y="143"/>
                  </a:lnTo>
                  <a:lnTo>
                    <a:pt x="139" y="129"/>
                  </a:lnTo>
                  <a:lnTo>
                    <a:pt x="171" y="110"/>
                  </a:lnTo>
                  <a:lnTo>
                    <a:pt x="201" y="132"/>
                  </a:lnTo>
                  <a:lnTo>
                    <a:pt x="205" y="148"/>
                  </a:lnTo>
                  <a:lnTo>
                    <a:pt x="199" y="150"/>
                  </a:lnTo>
                  <a:lnTo>
                    <a:pt x="186" y="147"/>
                  </a:lnTo>
                  <a:lnTo>
                    <a:pt x="201" y="167"/>
                  </a:lnTo>
                  <a:lnTo>
                    <a:pt x="237" y="153"/>
                  </a:lnTo>
                  <a:lnTo>
                    <a:pt x="267" y="142"/>
                  </a:lnTo>
                  <a:lnTo>
                    <a:pt x="258" y="122"/>
                  </a:lnTo>
                  <a:lnTo>
                    <a:pt x="285" y="91"/>
                  </a:lnTo>
                  <a:lnTo>
                    <a:pt x="303" y="91"/>
                  </a:lnTo>
                  <a:lnTo>
                    <a:pt x="286" y="102"/>
                  </a:lnTo>
                  <a:lnTo>
                    <a:pt x="274" y="121"/>
                  </a:lnTo>
                  <a:lnTo>
                    <a:pt x="270" y="131"/>
                  </a:lnTo>
                  <a:lnTo>
                    <a:pt x="270" y="142"/>
                  </a:lnTo>
                  <a:lnTo>
                    <a:pt x="282" y="149"/>
                  </a:lnTo>
                  <a:lnTo>
                    <a:pt x="298" y="160"/>
                  </a:lnTo>
                  <a:lnTo>
                    <a:pt x="336" y="111"/>
                  </a:lnTo>
                </a:path>
              </a:pathLst>
            </a:custGeom>
            <a:gradFill rotWithShape="0">
              <a:gsLst>
                <a:gs pos="0">
                  <a:srgbClr val="008000"/>
                </a:gs>
                <a:gs pos="100000">
                  <a:srgbClr val="FFFFFF"/>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auto">
                <a:spcBef>
                  <a:spcPts val="0"/>
                </a:spcBef>
                <a:spcAft>
                  <a:spcPts val="0"/>
                </a:spcAft>
              </a:pPr>
              <a:endParaRPr lang="zh-CN" altLang="en-US">
                <a:solidFill>
                  <a:srgbClr val="000000"/>
                </a:solidFill>
                <a:latin typeface="Arial"/>
                <a:ea typeface="宋体"/>
              </a:endParaRPr>
            </a:p>
          </p:txBody>
        </p:sp>
      </p:grpSp>
      <p:pic>
        <p:nvPicPr>
          <p:cNvPr id="104" name="Picture 68">
            <a:extLst>
              <a:ext uri="{FF2B5EF4-FFF2-40B4-BE49-F238E27FC236}">
                <a16:creationId xmlns:a16="http://schemas.microsoft.com/office/drawing/2014/main" id="{A0E65964-B134-6840-81F2-FA05E2ADBF50}"/>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00001" y="5303605"/>
            <a:ext cx="1468438"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椭圆 2">
            <a:extLst>
              <a:ext uri="{FF2B5EF4-FFF2-40B4-BE49-F238E27FC236}">
                <a16:creationId xmlns:a16="http://schemas.microsoft.com/office/drawing/2014/main" id="{96143AF0-F4BD-F141-8139-F3E40F6C50E7}"/>
              </a:ext>
            </a:extLst>
          </p:cNvPr>
          <p:cNvSpPr/>
          <p:nvPr/>
        </p:nvSpPr>
        <p:spPr>
          <a:xfrm>
            <a:off x="5331979" y="1666407"/>
            <a:ext cx="2571751" cy="1774703"/>
          </a:xfrm>
          <a:prstGeom prst="ellipse">
            <a:avLst/>
          </a:prstGeom>
          <a:solidFill>
            <a:schemeClr val="accent1">
              <a:alpha val="1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Tree>
    <p:extLst>
      <p:ext uri="{BB962C8B-B14F-4D97-AF65-F5344CB8AC3E}">
        <p14:creationId xmlns:p14="http://schemas.microsoft.com/office/powerpoint/2010/main" val="248358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a:xfrm>
            <a:off x="72734" y="767728"/>
            <a:ext cx="8998532" cy="523220"/>
          </a:xfrm>
        </p:spPr>
        <p:txBody>
          <a:bodyPr wrap="square">
            <a:spAutoFit/>
          </a:bodyPr>
          <a:lstStyle/>
          <a:p>
            <a:pPr algn="l"/>
            <a:r>
              <a:rPr lang="en-US" altLang="zh-CN" sz="2800" dirty="0">
                <a:solidFill>
                  <a:schemeClr val="accent5"/>
                </a:solidFill>
                <a:latin typeface="微软雅黑" pitchFamily="34" charset="-122"/>
                <a:ea typeface="微软雅黑" pitchFamily="34" charset="-122"/>
                <a:cs typeface="+mn-cs"/>
              </a:rPr>
              <a:t>Full polarized calibration method and standard</a:t>
            </a:r>
            <a:endParaRPr lang="zh-CN" altLang="en-US" sz="2800" dirty="0">
              <a:solidFill>
                <a:schemeClr val="accent5"/>
              </a:solidFill>
              <a:latin typeface="微软雅黑" pitchFamily="34" charset="-122"/>
              <a:ea typeface="微软雅黑" pitchFamily="34" charset="-122"/>
              <a:cs typeface="+mn-cs"/>
            </a:endParaRPr>
          </a:p>
        </p:txBody>
      </p:sp>
      <p:sp>
        <p:nvSpPr>
          <p:cNvPr id="3" name="内容占位符 2"/>
          <p:cNvSpPr>
            <a:spLocks noGrp="1"/>
          </p:cNvSpPr>
          <p:nvPr>
            <p:ph idx="1"/>
          </p:nvPr>
        </p:nvSpPr>
        <p:spPr>
          <a:xfrm>
            <a:off x="457200" y="1196752"/>
            <a:ext cx="8229600" cy="4929411"/>
          </a:xfrm>
        </p:spPr>
        <p:txBody>
          <a:bodyPr/>
          <a:lstStyle/>
          <a:p>
            <a:pPr>
              <a:buNone/>
            </a:pPr>
            <a:r>
              <a:rPr lang="en-US" altLang="zh-CN" sz="2400" dirty="0">
                <a:solidFill>
                  <a:srgbClr val="2D23EF"/>
                </a:solidFill>
              </a:rPr>
              <a:t>full-polarized calibration target was tested and applied for digital-correlation microwave polarimeter.</a:t>
            </a:r>
          </a:p>
        </p:txBody>
      </p:sp>
      <p:pic>
        <p:nvPicPr>
          <p:cNvPr id="12" name="图片 11" descr="C:\Users\libin\AppData\Local\Microsoft\Windows\INetCache\Content.Word\IMG_20160225_150515.jpg"/>
          <p:cNvPicPr>
            <a:picLocks noChangeAspect="1"/>
          </p:cNvPicPr>
          <p:nvPr/>
        </p:nvPicPr>
        <p:blipFill rotWithShape="1">
          <a:blip r:embed="rId3" cstate="print">
            <a:extLst>
              <a:ext uri="{28A0092B-C50C-407E-A947-70E740481C1C}">
                <a14:useLocalDpi xmlns:a14="http://schemas.microsoft.com/office/drawing/2010/main" val="0"/>
              </a:ext>
            </a:extLst>
          </a:blip>
          <a:srcRect t="24837" b="34560"/>
          <a:stretch/>
        </p:blipFill>
        <p:spPr bwMode="auto">
          <a:xfrm>
            <a:off x="6356622" y="4637341"/>
            <a:ext cx="2714644" cy="1571612"/>
          </a:xfrm>
          <a:prstGeom prst="rect">
            <a:avLst/>
          </a:prstGeom>
          <a:noFill/>
          <a:ln>
            <a:noFill/>
          </a:ln>
          <a:extLst>
            <a:ext uri="{53640926-AAD7-44D8-BBD7-CCE9431645EC}">
              <a14:shadowObscured xmlns:a14="http://schemas.microsoft.com/office/drawing/2010/main"/>
            </a:ext>
          </a:extLst>
        </p:spPr>
      </p:pic>
      <p:pic>
        <p:nvPicPr>
          <p:cNvPr id="13" name="Picture 2" descr="D:\D盘\水循环卫星预研\2015\研究进展报告\试验图片\PMI试验和测试照片节选\研制的新型全极化定标源样机.jpg"/>
          <p:cNvPicPr>
            <a:picLocks noChangeAspect="1" noChangeArrowheads="1"/>
          </p:cNvPicPr>
          <p:nvPr/>
        </p:nvPicPr>
        <p:blipFill>
          <a:blip r:embed="rId4" cstate="print"/>
          <a:srcRect/>
          <a:stretch>
            <a:fillRect/>
          </a:stretch>
        </p:blipFill>
        <p:spPr bwMode="auto">
          <a:xfrm>
            <a:off x="179512" y="3284983"/>
            <a:ext cx="1512168" cy="2691827"/>
          </a:xfrm>
          <a:prstGeom prst="rect">
            <a:avLst/>
          </a:prstGeom>
          <a:noFill/>
        </p:spPr>
      </p:pic>
      <p:pic>
        <p:nvPicPr>
          <p:cNvPr id="14" name="图片 13"/>
          <p:cNvPicPr/>
          <p:nvPr/>
        </p:nvPicPr>
        <p:blipFill>
          <a:blip r:embed="rId5">
            <a:extLst>
              <a:ext uri="{28A0092B-C50C-407E-A947-70E740481C1C}">
                <a14:useLocalDpi xmlns:a14="http://schemas.microsoft.com/office/drawing/2010/main" val="0"/>
              </a:ext>
            </a:extLst>
          </a:blip>
          <a:srcRect l="9520" t="4663" r="4019" b="2087"/>
          <a:stretch>
            <a:fillRect/>
          </a:stretch>
        </p:blipFill>
        <p:spPr bwMode="auto">
          <a:xfrm>
            <a:off x="1835696" y="3576510"/>
            <a:ext cx="2190750" cy="2400300"/>
          </a:xfrm>
          <a:prstGeom prst="rect">
            <a:avLst/>
          </a:prstGeom>
          <a:noFill/>
          <a:ln>
            <a:noFill/>
          </a:ln>
        </p:spPr>
      </p:pic>
      <p:pic>
        <p:nvPicPr>
          <p:cNvPr id="307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560" y="2191196"/>
            <a:ext cx="29051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42362" y="3537969"/>
            <a:ext cx="3888432" cy="405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a:spLocks noChangeArrowheads="1"/>
          </p:cNvSpPr>
          <p:nvPr/>
        </p:nvSpPr>
        <p:spPr bwMode="auto">
          <a:xfrm>
            <a:off x="4427984" y="241040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10" name="对象 9"/>
          <p:cNvGraphicFramePr>
            <a:graphicFrameLocks noChangeAspect="1"/>
          </p:cNvGraphicFramePr>
          <p:nvPr>
            <p:extLst/>
          </p:nvPr>
        </p:nvGraphicFramePr>
        <p:xfrm>
          <a:off x="4442362" y="2513245"/>
          <a:ext cx="2897338" cy="433826"/>
        </p:xfrm>
        <a:graphic>
          <a:graphicData uri="http://schemas.openxmlformats.org/presentationml/2006/ole">
            <mc:AlternateContent xmlns:mc="http://schemas.openxmlformats.org/markup-compatibility/2006">
              <mc:Choice xmlns:v="urn:schemas-microsoft-com:vml" Requires="v">
                <p:oleObj spid="_x0000_s6153" name="Equation" r:id="rId8" imgW="1765300" imgH="241300" progId="Equation.DSMT4">
                  <p:embed/>
                </p:oleObj>
              </mc:Choice>
              <mc:Fallback>
                <p:oleObj name="Equation" r:id="rId8" imgW="1765300" imgH="241300" progId="Equation.DSMT4">
                  <p:embed/>
                  <p:pic>
                    <p:nvPicPr>
                      <p:cNvPr id="10" name="对象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42362" y="2513245"/>
                        <a:ext cx="2897338" cy="433826"/>
                      </a:xfrm>
                      <a:prstGeom prst="rect">
                        <a:avLst/>
                      </a:prstGeom>
                      <a:noFill/>
                    </p:spPr>
                  </p:pic>
                </p:oleObj>
              </mc:Fallback>
            </mc:AlternateContent>
          </a:graphicData>
        </a:graphic>
      </p:graphicFrame>
      <p:pic>
        <p:nvPicPr>
          <p:cNvPr id="11"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32746" y="2042676"/>
            <a:ext cx="2537538" cy="34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16" name="对象 15"/>
          <p:cNvGraphicFramePr>
            <a:graphicFrameLocks noChangeAspect="1"/>
          </p:cNvGraphicFramePr>
          <p:nvPr>
            <p:extLst/>
          </p:nvPr>
        </p:nvGraphicFramePr>
        <p:xfrm>
          <a:off x="4444872" y="3035442"/>
          <a:ext cx="4279249" cy="381029"/>
        </p:xfrm>
        <a:graphic>
          <a:graphicData uri="http://schemas.openxmlformats.org/presentationml/2006/ole">
            <mc:AlternateContent xmlns:mc="http://schemas.openxmlformats.org/markup-compatibility/2006">
              <mc:Choice xmlns:v="urn:schemas-microsoft-com:vml" Requires="v">
                <p:oleObj spid="_x0000_s6154" name="Equation" r:id="rId11" imgW="3124200" imgH="279400" progId="Equation.DSMT4">
                  <p:embed/>
                </p:oleObj>
              </mc:Choice>
              <mc:Fallback>
                <p:oleObj name="Equation" r:id="rId11" imgW="3124200" imgH="279400" progId="Equation.DSMT4">
                  <p:embed/>
                  <p:pic>
                    <p:nvPicPr>
                      <p:cNvPr id="16" name="对象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44872" y="3035442"/>
                        <a:ext cx="4279249" cy="381029"/>
                      </a:xfrm>
                      <a:prstGeom prst="rect">
                        <a:avLst/>
                      </a:prstGeom>
                      <a:noFill/>
                    </p:spPr>
                  </p:pic>
                </p:oleObj>
              </mc:Fallback>
            </mc:AlternateContent>
          </a:graphicData>
        </a:graphic>
      </p:graphicFrame>
      <p:pic>
        <p:nvPicPr>
          <p:cNvPr id="22" name="图片 21"/>
          <p:cNvPicPr/>
          <p:nvPr/>
        </p:nvPicPr>
        <p:blipFill>
          <a:blip r:embed="rId13">
            <a:extLst>
              <a:ext uri="{28A0092B-C50C-407E-A947-70E740481C1C}">
                <a14:useLocalDpi xmlns:a14="http://schemas.microsoft.com/office/drawing/2010/main" val="0"/>
              </a:ext>
            </a:extLst>
          </a:blip>
          <a:srcRect l="3442" t="5939" r="5669"/>
          <a:stretch>
            <a:fillRect/>
          </a:stretch>
        </p:blipFill>
        <p:spPr bwMode="auto">
          <a:xfrm>
            <a:off x="3451497" y="4201548"/>
            <a:ext cx="2905125" cy="2247900"/>
          </a:xfrm>
          <a:prstGeom prst="rect">
            <a:avLst/>
          </a:prstGeom>
          <a:noFill/>
          <a:ln>
            <a:noFill/>
          </a:ln>
        </p:spPr>
      </p:pic>
    </p:spTree>
    <p:extLst>
      <p:ext uri="{BB962C8B-B14F-4D97-AF65-F5344CB8AC3E}">
        <p14:creationId xmlns:p14="http://schemas.microsoft.com/office/powerpoint/2010/main" val="1101584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496" y="679024"/>
            <a:ext cx="9001000" cy="523220"/>
          </a:xfrm>
        </p:spPr>
        <p:txBody>
          <a:bodyPr wrap="square">
            <a:spAutoFit/>
          </a:bodyPr>
          <a:lstStyle/>
          <a:p>
            <a:pPr algn="l"/>
            <a:r>
              <a:rPr lang="en-US" altLang="zh-CN" sz="2800" dirty="0">
                <a:solidFill>
                  <a:schemeClr val="accent5"/>
                </a:solidFill>
                <a:latin typeface="微软雅黑" pitchFamily="34" charset="-122"/>
                <a:ea typeface="微软雅黑" pitchFamily="34" charset="-122"/>
                <a:cs typeface="+mn-cs"/>
              </a:rPr>
              <a:t>Active calibration Load for Low Frequency MWR</a:t>
            </a:r>
            <a:endParaRPr lang="zh-CN" altLang="en-US" sz="2800" dirty="0">
              <a:solidFill>
                <a:schemeClr val="accent5"/>
              </a:solidFill>
              <a:latin typeface="微软雅黑" pitchFamily="34" charset="-122"/>
              <a:ea typeface="微软雅黑" pitchFamily="34" charset="-122"/>
              <a:cs typeface="+mn-cs"/>
            </a:endParaRPr>
          </a:p>
        </p:txBody>
      </p:sp>
      <p:sp>
        <p:nvSpPr>
          <p:cNvPr id="3" name="内容占位符 2"/>
          <p:cNvSpPr>
            <a:spLocks noGrp="1"/>
          </p:cNvSpPr>
          <p:nvPr>
            <p:ph idx="1"/>
          </p:nvPr>
        </p:nvSpPr>
        <p:spPr>
          <a:xfrm>
            <a:off x="35496" y="1340768"/>
            <a:ext cx="8712968" cy="4785395"/>
          </a:xfrm>
        </p:spPr>
        <p:txBody>
          <a:bodyPr/>
          <a:lstStyle/>
          <a:p>
            <a:r>
              <a:rPr lang="en-US" altLang="zh-CN" sz="2400" dirty="0">
                <a:solidFill>
                  <a:srgbClr val="2D23EF"/>
                </a:solidFill>
              </a:rPr>
              <a:t>L and C band active calibration loads </a:t>
            </a:r>
            <a:r>
              <a:rPr lang="en-US" altLang="zh-CN" sz="2400" dirty="0" err="1">
                <a:solidFill>
                  <a:srgbClr val="2D23EF"/>
                </a:solidFill>
              </a:rPr>
              <a:t>ColdFET</a:t>
            </a:r>
            <a:r>
              <a:rPr lang="en-US" altLang="zh-CN" sz="2400" dirty="0">
                <a:solidFill>
                  <a:srgbClr val="2D23EF"/>
                </a:solidFill>
              </a:rPr>
              <a:t> were tested with a LN cold target, and shown that the TB were at  </a:t>
            </a:r>
            <a:endParaRPr lang="zh-CN" altLang="en-US" sz="2400" dirty="0">
              <a:solidFill>
                <a:srgbClr val="2D23EF"/>
              </a:solidFill>
            </a:endParaRPr>
          </a:p>
        </p:txBody>
      </p:sp>
      <p:pic>
        <p:nvPicPr>
          <p:cNvPr id="4" name="图片 47" descr="IMG_20160129_154429"/>
          <p:cNvPicPr>
            <a:picLocks noChangeAspect="1" noChangeArrowheads="1"/>
          </p:cNvPicPr>
          <p:nvPr/>
        </p:nvPicPr>
        <p:blipFill>
          <a:blip r:embed="rId2"/>
          <a:srcRect l="27061" t="6881" r="22681"/>
          <a:stretch>
            <a:fillRect/>
          </a:stretch>
        </p:blipFill>
        <p:spPr bwMode="auto">
          <a:xfrm>
            <a:off x="3339595" y="2636912"/>
            <a:ext cx="1532442" cy="1595299"/>
          </a:xfrm>
          <a:prstGeom prst="rect">
            <a:avLst/>
          </a:prstGeom>
          <a:noFill/>
        </p:spPr>
      </p:pic>
      <p:pic>
        <p:nvPicPr>
          <p:cNvPr id="5" name="图片 48" descr="IMG_20160129_115106"/>
          <p:cNvPicPr>
            <a:picLocks noChangeAspect="1" noChangeArrowheads="1"/>
          </p:cNvPicPr>
          <p:nvPr/>
        </p:nvPicPr>
        <p:blipFill>
          <a:blip r:embed="rId3" cstate="print"/>
          <a:srcRect l="11597" t="3226" r="26547" b="13824"/>
          <a:stretch>
            <a:fillRect/>
          </a:stretch>
        </p:blipFill>
        <p:spPr bwMode="auto">
          <a:xfrm>
            <a:off x="3175048" y="4754005"/>
            <a:ext cx="2127065" cy="1595299"/>
          </a:xfrm>
          <a:prstGeom prst="rect">
            <a:avLst/>
          </a:prstGeom>
          <a:noFill/>
        </p:spPr>
      </p:pic>
      <p:pic>
        <p:nvPicPr>
          <p:cNvPr id="6" name="图片 5" descr="中期稳定性误差棒对比2"/>
          <p:cNvPicPr/>
          <p:nvPr/>
        </p:nvPicPr>
        <p:blipFill>
          <a:blip r:embed="rId4">
            <a:extLst>
              <a:ext uri="{28A0092B-C50C-407E-A947-70E740481C1C}">
                <a14:useLocalDpi xmlns:a14="http://schemas.microsoft.com/office/drawing/2010/main" val="0"/>
              </a:ext>
            </a:extLst>
          </a:blip>
          <a:srcRect/>
          <a:stretch>
            <a:fillRect/>
          </a:stretch>
        </p:blipFill>
        <p:spPr bwMode="auto">
          <a:xfrm>
            <a:off x="179512" y="2520204"/>
            <a:ext cx="3153685" cy="1994739"/>
          </a:xfrm>
          <a:prstGeom prst="rect">
            <a:avLst/>
          </a:prstGeom>
          <a:noFill/>
          <a:ln>
            <a:noFill/>
          </a:ln>
        </p:spPr>
      </p:pic>
      <p:pic>
        <p:nvPicPr>
          <p:cNvPr id="7" name="图片 6" descr="C抖动误差棒"/>
          <p:cNvPicPr/>
          <p:nvPr/>
        </p:nvPicPr>
        <p:blipFill>
          <a:blip r:embed="rId5">
            <a:extLst>
              <a:ext uri="{28A0092B-C50C-407E-A947-70E740481C1C}">
                <a14:useLocalDpi xmlns:a14="http://schemas.microsoft.com/office/drawing/2010/main" val="0"/>
              </a:ext>
            </a:extLst>
          </a:blip>
          <a:srcRect/>
          <a:stretch>
            <a:fillRect/>
          </a:stretch>
        </p:blipFill>
        <p:spPr bwMode="auto">
          <a:xfrm>
            <a:off x="5417329" y="4631745"/>
            <a:ext cx="3726671" cy="1372157"/>
          </a:xfrm>
          <a:prstGeom prst="rect">
            <a:avLst/>
          </a:prstGeom>
          <a:noFill/>
          <a:ln>
            <a:noFill/>
          </a:ln>
        </p:spPr>
      </p:pic>
      <p:pic>
        <p:nvPicPr>
          <p:cNvPr id="8" name="图表 1"/>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170" y="4797152"/>
            <a:ext cx="2959662" cy="156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表 1"/>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8104" y="2636912"/>
            <a:ext cx="3312368" cy="1600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9"/>
          <p:cNvSpPr txBox="1"/>
          <p:nvPr/>
        </p:nvSpPr>
        <p:spPr>
          <a:xfrm>
            <a:off x="3477213" y="4216845"/>
            <a:ext cx="1296144" cy="369332"/>
          </a:xfrm>
          <a:prstGeom prst="rect">
            <a:avLst/>
          </a:prstGeom>
          <a:noFill/>
        </p:spPr>
        <p:txBody>
          <a:bodyPr wrap="square" rtlCol="0">
            <a:spAutoFit/>
          </a:bodyPr>
          <a:lstStyle/>
          <a:p>
            <a:r>
              <a:rPr lang="en-US" altLang="zh-CN" dirty="0"/>
              <a:t>L- </a:t>
            </a:r>
            <a:r>
              <a:rPr lang="en-US" altLang="zh-CN" dirty="0" err="1"/>
              <a:t>ColdFET</a:t>
            </a:r>
            <a:endParaRPr lang="zh-CN" altLang="en-US" dirty="0"/>
          </a:p>
        </p:txBody>
      </p:sp>
      <p:sp>
        <p:nvSpPr>
          <p:cNvPr id="11" name="文本框 10"/>
          <p:cNvSpPr txBox="1"/>
          <p:nvPr/>
        </p:nvSpPr>
        <p:spPr>
          <a:xfrm>
            <a:off x="3575893" y="6374572"/>
            <a:ext cx="1296144" cy="369332"/>
          </a:xfrm>
          <a:prstGeom prst="rect">
            <a:avLst/>
          </a:prstGeom>
          <a:noFill/>
        </p:spPr>
        <p:txBody>
          <a:bodyPr wrap="square" rtlCol="0">
            <a:spAutoFit/>
          </a:bodyPr>
          <a:lstStyle/>
          <a:p>
            <a:r>
              <a:rPr lang="en-US" altLang="zh-CN" dirty="0"/>
              <a:t>C- </a:t>
            </a:r>
            <a:r>
              <a:rPr lang="en-US" altLang="zh-CN" dirty="0" err="1"/>
              <a:t>ColdFET</a:t>
            </a:r>
            <a:endParaRPr lang="zh-CN" altLang="en-US" dirty="0"/>
          </a:p>
        </p:txBody>
      </p:sp>
      <p:sp>
        <p:nvSpPr>
          <p:cNvPr id="12" name="文本框 11"/>
          <p:cNvSpPr txBox="1"/>
          <p:nvPr/>
        </p:nvSpPr>
        <p:spPr>
          <a:xfrm>
            <a:off x="272857" y="4426471"/>
            <a:ext cx="3096344" cy="369332"/>
          </a:xfrm>
          <a:prstGeom prst="rect">
            <a:avLst/>
          </a:prstGeom>
          <a:noFill/>
        </p:spPr>
        <p:txBody>
          <a:bodyPr wrap="square" rtlCol="0">
            <a:spAutoFit/>
          </a:bodyPr>
          <a:lstStyle/>
          <a:p>
            <a:r>
              <a:rPr lang="en-US" altLang="zh-CN" dirty="0"/>
              <a:t>Stability of L-</a:t>
            </a:r>
            <a:r>
              <a:rPr lang="en-US" altLang="zh-CN" dirty="0" err="1"/>
              <a:t>ColdFET</a:t>
            </a:r>
            <a:r>
              <a:rPr lang="en-US" altLang="zh-CN" dirty="0"/>
              <a:t> to LN</a:t>
            </a:r>
            <a:endParaRPr lang="zh-CN" altLang="en-US" dirty="0"/>
          </a:p>
        </p:txBody>
      </p:sp>
      <p:sp>
        <p:nvSpPr>
          <p:cNvPr id="13" name="文本框 12"/>
          <p:cNvSpPr txBox="1"/>
          <p:nvPr/>
        </p:nvSpPr>
        <p:spPr>
          <a:xfrm>
            <a:off x="111379" y="6422186"/>
            <a:ext cx="3066738" cy="369332"/>
          </a:xfrm>
          <a:prstGeom prst="rect">
            <a:avLst/>
          </a:prstGeom>
          <a:noFill/>
        </p:spPr>
        <p:txBody>
          <a:bodyPr wrap="square" rtlCol="0">
            <a:spAutoFit/>
          </a:bodyPr>
          <a:lstStyle/>
          <a:p>
            <a:r>
              <a:rPr lang="en-US" altLang="zh-CN" dirty="0"/>
              <a:t>L noise TB &amp; physical temp.</a:t>
            </a:r>
            <a:endParaRPr lang="zh-CN" altLang="en-US" dirty="0"/>
          </a:p>
        </p:txBody>
      </p:sp>
      <p:sp>
        <p:nvSpPr>
          <p:cNvPr id="14" name="文本框 13"/>
          <p:cNvSpPr txBox="1"/>
          <p:nvPr/>
        </p:nvSpPr>
        <p:spPr>
          <a:xfrm>
            <a:off x="5884666" y="4259207"/>
            <a:ext cx="3066738" cy="369332"/>
          </a:xfrm>
          <a:prstGeom prst="rect">
            <a:avLst/>
          </a:prstGeom>
          <a:noFill/>
        </p:spPr>
        <p:txBody>
          <a:bodyPr wrap="square" rtlCol="0">
            <a:spAutoFit/>
          </a:bodyPr>
          <a:lstStyle/>
          <a:p>
            <a:r>
              <a:rPr lang="en-US" altLang="zh-CN" dirty="0"/>
              <a:t>C noise TB &amp; physical temp.</a:t>
            </a:r>
            <a:endParaRPr lang="zh-CN" altLang="en-US" dirty="0"/>
          </a:p>
        </p:txBody>
      </p:sp>
      <p:sp>
        <p:nvSpPr>
          <p:cNvPr id="15" name="文本框 14"/>
          <p:cNvSpPr txBox="1"/>
          <p:nvPr/>
        </p:nvSpPr>
        <p:spPr>
          <a:xfrm>
            <a:off x="5753590" y="6005240"/>
            <a:ext cx="3096344" cy="369332"/>
          </a:xfrm>
          <a:prstGeom prst="rect">
            <a:avLst/>
          </a:prstGeom>
          <a:noFill/>
        </p:spPr>
        <p:txBody>
          <a:bodyPr wrap="square" rtlCol="0">
            <a:spAutoFit/>
          </a:bodyPr>
          <a:lstStyle/>
          <a:p>
            <a:r>
              <a:rPr lang="en-US" altLang="zh-CN" dirty="0"/>
              <a:t>Stability of C-</a:t>
            </a:r>
            <a:r>
              <a:rPr lang="en-US" altLang="zh-CN" dirty="0" err="1"/>
              <a:t>ColdFET</a:t>
            </a:r>
            <a:endParaRPr lang="zh-CN" altLang="en-US" dirty="0"/>
          </a:p>
        </p:txBody>
      </p:sp>
    </p:spTree>
    <p:extLst>
      <p:ext uri="{BB962C8B-B14F-4D97-AF65-F5344CB8AC3E}">
        <p14:creationId xmlns:p14="http://schemas.microsoft.com/office/powerpoint/2010/main" val="3392684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54"/>
          <p:cNvSpPr>
            <a:spLocks noChangeArrowheads="1"/>
          </p:cNvSpPr>
          <p:nvPr/>
        </p:nvSpPr>
        <p:spPr bwMode="auto">
          <a:xfrm>
            <a:off x="6350" y="668213"/>
            <a:ext cx="9137650" cy="6858000"/>
          </a:xfrm>
          <a:prstGeom prst="rect">
            <a:avLst/>
          </a:prstGeom>
          <a:solidFill>
            <a:schemeClr val="tx2">
              <a:lumMod val="10000"/>
            </a:schemeClr>
          </a:solidFill>
          <a:ln w="9525" algn="ctr">
            <a:noFill/>
            <a:round/>
            <a:headEnd/>
            <a:tailEnd/>
          </a:ln>
        </p:spPr>
        <p:txBody>
          <a:bodyPr wrap="none" lIns="90992" tIns="45496" rIns="90992" bIns="45496" anchor="ctr"/>
          <a:lstStyle/>
          <a:p>
            <a:pPr algn="ctr" defTabSz="909891" eaLnBrk="0" hangingPunct="0"/>
            <a:endParaRPr lang="en-US" sz="1500">
              <a:solidFill>
                <a:srgbClr val="000000"/>
              </a:solidFill>
              <a:latin typeface="Calibri"/>
            </a:endParaRPr>
          </a:p>
        </p:txBody>
      </p:sp>
      <p:sp>
        <p:nvSpPr>
          <p:cNvPr id="6147" name="TextBox 47"/>
          <p:cNvSpPr txBox="1">
            <a:spLocks noChangeArrowheads="1"/>
          </p:cNvSpPr>
          <p:nvPr/>
        </p:nvSpPr>
        <p:spPr bwMode="auto">
          <a:xfrm>
            <a:off x="2124252" y="71494"/>
            <a:ext cx="6911500" cy="522768"/>
          </a:xfrm>
          <a:prstGeom prst="rect">
            <a:avLst/>
          </a:prstGeom>
          <a:noFill/>
          <a:ln w="9525">
            <a:noFill/>
            <a:miter lim="800000"/>
            <a:headEnd/>
            <a:tailEnd/>
          </a:ln>
        </p:spPr>
        <p:txBody>
          <a:bodyPr wrap="none" lIns="90992" tIns="45496" rIns="90992" bIns="45496">
            <a:spAutoFit/>
          </a:bodyPr>
          <a:lstStyle/>
          <a:p>
            <a:pPr defTabSz="909891"/>
            <a:r>
              <a:rPr lang="en-US" sz="2800" b="1" dirty="0">
                <a:solidFill>
                  <a:srgbClr val="FFFF00"/>
                </a:solidFill>
                <a:latin typeface="Calibri"/>
              </a:rPr>
              <a:t>Chinese ocean satellite missions in the future</a:t>
            </a:r>
          </a:p>
        </p:txBody>
      </p:sp>
      <p:pic>
        <p:nvPicPr>
          <p:cNvPr id="40" name="Picture 9" descr="GLOBE"/>
          <p:cNvPicPr>
            <a:picLocks noChangeAspect="1" noChangeArrowheads="1"/>
          </p:cNvPicPr>
          <p:nvPr/>
        </p:nvPicPr>
        <p:blipFill>
          <a:blip r:embed="rId3" cstate="email">
            <a:clrChange>
              <a:clrFrom>
                <a:srgbClr val="000000"/>
              </a:clrFrom>
              <a:clrTo>
                <a:srgbClr val="000000">
                  <a:alpha val="0"/>
                </a:srgbClr>
              </a:clrTo>
            </a:clrChange>
            <a:duotone>
              <a:srgbClr val="002672">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387" y="2119826"/>
            <a:ext cx="3652405" cy="4343400"/>
          </a:xfrm>
          <a:prstGeom prst="rect">
            <a:avLst/>
          </a:prstGeom>
          <a:noFill/>
          <a:ln w="9525">
            <a:noFill/>
            <a:miter lim="800000"/>
            <a:headEnd/>
            <a:tailEnd/>
          </a:ln>
        </p:spPr>
      </p:pic>
      <p:sp>
        <p:nvSpPr>
          <p:cNvPr id="44" name="Arc 43"/>
          <p:cNvSpPr/>
          <p:nvPr/>
        </p:nvSpPr>
        <p:spPr>
          <a:xfrm rot="19240862">
            <a:off x="151557" y="796969"/>
            <a:ext cx="5395357" cy="6144821"/>
          </a:xfrm>
          <a:prstGeom prst="arc">
            <a:avLst>
              <a:gd name="adj1" fmla="val 14883442"/>
              <a:gd name="adj2" fmla="val 9266567"/>
            </a:avLst>
          </a:prstGeom>
          <a:noFill/>
          <a:ln w="38100" cap="flat" cmpd="sng" algn="ctr">
            <a:solidFill>
              <a:srgbClr val="4F81BD">
                <a:shade val="48000"/>
                <a:satMod val="110000"/>
              </a:srgbClr>
            </a:solidFill>
            <a:prstDash val="solid"/>
          </a:ln>
          <a:effectLst>
            <a:glow rad="63500">
              <a:srgbClr val="4F81BD">
                <a:satMod val="175000"/>
                <a:alpha val="40000"/>
              </a:srgbClr>
            </a:glow>
            <a:outerShdw blurRad="50800" dist="38100" dir="16200000" rotWithShape="0">
              <a:prstClr val="black">
                <a:alpha val="40000"/>
              </a:prstClr>
            </a:outerShdw>
            <a:softEdge rad="12700"/>
          </a:effectLst>
        </p:spPr>
        <p:txBody>
          <a:bodyPr lIns="90992" tIns="45496" rIns="90992" bIns="45496" anchor="ctr"/>
          <a:lstStyle/>
          <a:p>
            <a:pPr algn="ctr" defTabSz="909891">
              <a:defRPr/>
            </a:pPr>
            <a:endParaRPr lang="en-US" kern="0">
              <a:solidFill>
                <a:prstClr val="white"/>
              </a:solidFill>
              <a:latin typeface="Arial" pitchFamily="34" charset="0"/>
              <a:cs typeface="Arial" pitchFamily="34" charset="0"/>
            </a:endParaRPr>
          </a:p>
        </p:txBody>
      </p:sp>
      <p:sp>
        <p:nvSpPr>
          <p:cNvPr id="45" name="Arc 44"/>
          <p:cNvSpPr/>
          <p:nvPr/>
        </p:nvSpPr>
        <p:spPr>
          <a:xfrm rot="19240862">
            <a:off x="443432" y="1929964"/>
            <a:ext cx="3788195" cy="4971961"/>
          </a:xfrm>
          <a:prstGeom prst="arc">
            <a:avLst>
              <a:gd name="adj1" fmla="val 16845400"/>
              <a:gd name="adj2" fmla="val 9050321"/>
            </a:avLst>
          </a:prstGeom>
          <a:noFill/>
          <a:ln w="38100" cap="flat" cmpd="sng" algn="ctr">
            <a:solidFill>
              <a:srgbClr val="4F81BD">
                <a:shade val="48000"/>
                <a:satMod val="110000"/>
              </a:srgbClr>
            </a:solidFill>
            <a:prstDash val="solid"/>
          </a:ln>
          <a:effectLst>
            <a:glow rad="63500">
              <a:srgbClr val="4F81BD">
                <a:satMod val="175000"/>
                <a:alpha val="40000"/>
              </a:srgbClr>
            </a:glow>
            <a:outerShdw blurRad="50800" dist="38100" dir="16200000" rotWithShape="0">
              <a:prstClr val="black">
                <a:alpha val="40000"/>
              </a:prstClr>
            </a:outerShdw>
            <a:softEdge rad="12700"/>
          </a:effectLst>
        </p:spPr>
        <p:txBody>
          <a:bodyPr lIns="90992" tIns="45496" rIns="90992" bIns="45496" anchor="ctr"/>
          <a:lstStyle/>
          <a:p>
            <a:pPr algn="ctr" defTabSz="909891">
              <a:defRPr/>
            </a:pPr>
            <a:endParaRPr lang="en-US" kern="0">
              <a:solidFill>
                <a:prstClr val="white"/>
              </a:solidFill>
              <a:latin typeface="Arial" pitchFamily="34" charset="0"/>
              <a:cs typeface="Arial" pitchFamily="34" charset="0"/>
            </a:endParaRPr>
          </a:p>
        </p:txBody>
      </p:sp>
      <p:sp>
        <p:nvSpPr>
          <p:cNvPr id="46" name="Arc 45"/>
          <p:cNvSpPr/>
          <p:nvPr/>
        </p:nvSpPr>
        <p:spPr>
          <a:xfrm rot="21069071">
            <a:off x="-1059995" y="1916313"/>
            <a:ext cx="9943190" cy="4087211"/>
          </a:xfrm>
          <a:prstGeom prst="arc">
            <a:avLst>
              <a:gd name="adj1" fmla="val 13747873"/>
              <a:gd name="adj2" fmla="val 8150657"/>
            </a:avLst>
          </a:prstGeom>
          <a:noFill/>
          <a:ln w="38100" cap="flat" cmpd="sng" algn="ctr">
            <a:solidFill>
              <a:srgbClr val="4F81BD">
                <a:shade val="48000"/>
                <a:satMod val="110000"/>
              </a:srgbClr>
            </a:solidFill>
            <a:prstDash val="solid"/>
          </a:ln>
          <a:effectLst>
            <a:glow rad="63500">
              <a:srgbClr val="4F81BD">
                <a:satMod val="175000"/>
                <a:alpha val="40000"/>
              </a:srgbClr>
            </a:glow>
            <a:outerShdw blurRad="50800" dist="38100" dir="16200000" rotWithShape="0">
              <a:prstClr val="black">
                <a:alpha val="40000"/>
              </a:prstClr>
            </a:outerShdw>
            <a:softEdge rad="12700"/>
          </a:effectLst>
        </p:spPr>
        <p:txBody>
          <a:bodyPr lIns="90992" tIns="45496" rIns="90992" bIns="45496" anchor="ctr"/>
          <a:lstStyle/>
          <a:p>
            <a:pPr algn="ctr" defTabSz="909891">
              <a:defRPr/>
            </a:pPr>
            <a:endParaRPr lang="en-US" kern="0">
              <a:solidFill>
                <a:prstClr val="white"/>
              </a:solidFill>
              <a:latin typeface="Arial" pitchFamily="34" charset="0"/>
              <a:cs typeface="Arial" pitchFamily="34" charset="0"/>
            </a:endParaRPr>
          </a:p>
        </p:txBody>
      </p:sp>
      <p:pic>
        <p:nvPicPr>
          <p:cNvPr id="6162" name="Picture 4"/>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806709">
            <a:off x="3140051" y="919142"/>
            <a:ext cx="773112" cy="568325"/>
          </a:xfrm>
          <a:prstGeom prst="rect">
            <a:avLst/>
          </a:prstGeom>
          <a:noFill/>
          <a:ln w="9525">
            <a:noFill/>
            <a:miter lim="800000"/>
            <a:headEnd/>
            <a:tailEnd/>
          </a:ln>
        </p:spPr>
      </p:pic>
      <p:sp>
        <p:nvSpPr>
          <p:cNvPr id="58" name="Text Box 34"/>
          <p:cNvSpPr txBox="1">
            <a:spLocks noChangeArrowheads="1"/>
          </p:cNvSpPr>
          <p:nvPr/>
        </p:nvSpPr>
        <p:spPr bwMode="auto">
          <a:xfrm>
            <a:off x="3727109" y="882636"/>
            <a:ext cx="1800225" cy="276547"/>
          </a:xfrm>
          <a:prstGeom prst="rect">
            <a:avLst/>
          </a:prstGeom>
          <a:noFill/>
          <a:ln w="12700">
            <a:noFill/>
            <a:miter lim="800000"/>
            <a:headEnd/>
            <a:tailEnd/>
          </a:ln>
        </p:spPr>
        <p:txBody>
          <a:bodyPr lIns="90992" tIns="45496" rIns="90992" bIns="45496">
            <a:spAutoFit/>
          </a:bodyPr>
          <a:lstStyle/>
          <a:p>
            <a:pPr defTabSz="909891" eaLnBrk="0" hangingPunct="0">
              <a:defRPr/>
            </a:pPr>
            <a:r>
              <a:rPr lang="en-US" sz="1200" dirty="0">
                <a:cs typeface="Arial" pitchFamily="34" charset="0"/>
              </a:rPr>
              <a:t>HY-2A(2011)</a:t>
            </a:r>
            <a:endParaRPr lang="en-US" sz="1100" dirty="0">
              <a:cs typeface="Arial" pitchFamily="34" charset="0"/>
            </a:endParaRPr>
          </a:p>
        </p:txBody>
      </p:sp>
      <p:sp>
        <p:nvSpPr>
          <p:cNvPr id="16417" name="Text Box 17"/>
          <p:cNvSpPr txBox="1">
            <a:spLocks noChangeArrowheads="1"/>
          </p:cNvSpPr>
          <p:nvPr/>
        </p:nvSpPr>
        <p:spPr bwMode="auto">
          <a:xfrm>
            <a:off x="8001025" y="1714488"/>
            <a:ext cx="1142976" cy="285752"/>
          </a:xfrm>
          <a:prstGeom prst="rect">
            <a:avLst/>
          </a:prstGeom>
          <a:noFill/>
          <a:ln w="12700">
            <a:noFill/>
            <a:miter lim="800000"/>
            <a:headEnd/>
            <a:tailEnd/>
          </a:ln>
        </p:spPr>
        <p:txBody>
          <a:bodyPr wrap="square" lIns="90992" tIns="45496" rIns="90992" bIns="45496">
            <a:spAutoFit/>
          </a:bodyPr>
          <a:lstStyle/>
          <a:p>
            <a:pPr defTabSz="909891" eaLnBrk="0" hangingPunct="0">
              <a:defRPr/>
            </a:pPr>
            <a:r>
              <a:rPr lang="en-US" sz="1200" b="1" dirty="0">
                <a:solidFill>
                  <a:srgbClr val="FFFF00"/>
                </a:solidFill>
                <a:latin typeface="Arial" pitchFamily="34" charset="0"/>
                <a:cs typeface="Arial" pitchFamily="34" charset="0"/>
              </a:rPr>
              <a:t>HY-3B(2020)</a:t>
            </a:r>
            <a:endParaRPr lang="en-US" sz="1100" b="1" dirty="0">
              <a:solidFill>
                <a:srgbClr val="FFFF00"/>
              </a:solidFill>
              <a:latin typeface="Arial" pitchFamily="34" charset="0"/>
              <a:cs typeface="Arial" pitchFamily="34" charset="0"/>
            </a:endParaRPr>
          </a:p>
        </p:txBody>
      </p:sp>
      <p:sp>
        <p:nvSpPr>
          <p:cNvPr id="72" name="Text Box 23"/>
          <p:cNvSpPr txBox="1">
            <a:spLocks noChangeArrowheads="1"/>
          </p:cNvSpPr>
          <p:nvPr/>
        </p:nvSpPr>
        <p:spPr bwMode="auto">
          <a:xfrm>
            <a:off x="7715272" y="3092389"/>
            <a:ext cx="1524000" cy="498146"/>
          </a:xfrm>
          <a:prstGeom prst="rect">
            <a:avLst/>
          </a:prstGeom>
          <a:noFill/>
          <a:ln w="12700" algn="ctr">
            <a:noFill/>
            <a:miter lim="800000"/>
            <a:headEnd/>
            <a:tailEnd/>
          </a:ln>
        </p:spPr>
        <p:txBody>
          <a:bodyPr lIns="90992" tIns="45496" rIns="90992" bIns="45496">
            <a:spAutoFit/>
          </a:bodyPr>
          <a:lstStyle/>
          <a:p>
            <a:pPr defTabSz="909891" eaLnBrk="0" hangingPunct="0">
              <a:lnSpc>
                <a:spcPct val="120000"/>
              </a:lnSpc>
              <a:defRPr/>
            </a:pPr>
            <a:r>
              <a:rPr lang="en-US" sz="1100" b="1" dirty="0">
                <a:solidFill>
                  <a:schemeClr val="bg2">
                    <a:lumMod val="75000"/>
                    <a:lumOff val="25000"/>
                  </a:schemeClr>
                </a:solidFill>
                <a:latin typeface="Arial" pitchFamily="34" charset="0"/>
                <a:cs typeface="Arial" pitchFamily="34" charset="0"/>
              </a:rPr>
              <a:t>HY-3C(2022,GEO ocean color)</a:t>
            </a:r>
            <a:endParaRPr lang="en-US" sz="1050" b="1" dirty="0">
              <a:solidFill>
                <a:schemeClr val="bg2">
                  <a:lumMod val="75000"/>
                  <a:lumOff val="25000"/>
                </a:schemeClr>
              </a:solidFill>
              <a:latin typeface="Arial" pitchFamily="34" charset="0"/>
              <a:cs typeface="Arial" pitchFamily="34" charset="0"/>
            </a:endParaRPr>
          </a:p>
        </p:txBody>
      </p:sp>
      <p:pic>
        <p:nvPicPr>
          <p:cNvPr id="6176" name="Picture 3" descr="AISAT DEPLOYED CONFIGURATION"/>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97386" y="3300416"/>
            <a:ext cx="870457" cy="700088"/>
          </a:xfrm>
          <a:prstGeom prst="rect">
            <a:avLst/>
          </a:prstGeom>
          <a:noFill/>
          <a:ln w="9525">
            <a:noFill/>
            <a:miter lim="800000"/>
            <a:headEnd/>
            <a:tailEnd/>
          </a:ln>
        </p:spPr>
      </p:pic>
      <p:sp>
        <p:nvSpPr>
          <p:cNvPr id="16420" name="Text Box 17"/>
          <p:cNvSpPr txBox="1">
            <a:spLocks noChangeArrowheads="1"/>
          </p:cNvSpPr>
          <p:nvPr/>
        </p:nvSpPr>
        <p:spPr bwMode="auto">
          <a:xfrm>
            <a:off x="7358082" y="1000108"/>
            <a:ext cx="1560513" cy="276547"/>
          </a:xfrm>
          <a:prstGeom prst="rect">
            <a:avLst/>
          </a:prstGeom>
          <a:noFill/>
          <a:ln w="12700">
            <a:noFill/>
            <a:miter lim="800000"/>
            <a:headEnd/>
            <a:tailEnd/>
          </a:ln>
        </p:spPr>
        <p:txBody>
          <a:bodyPr lIns="90992" tIns="45496" rIns="90992" bIns="45496">
            <a:spAutoFit/>
          </a:bodyPr>
          <a:lstStyle/>
          <a:p>
            <a:pPr defTabSz="909891" eaLnBrk="0" hangingPunct="0">
              <a:defRPr/>
            </a:pPr>
            <a:r>
              <a:rPr lang="en-US" sz="1200" dirty="0">
                <a:solidFill>
                  <a:srgbClr val="FFFF00"/>
                </a:solidFill>
                <a:cs typeface="Arial" pitchFamily="34" charset="0"/>
              </a:rPr>
              <a:t>HY-3A(2019)</a:t>
            </a:r>
            <a:endParaRPr lang="en-US" sz="1100" b="1" dirty="0">
              <a:solidFill>
                <a:srgbClr val="FFFF00"/>
              </a:solidFill>
              <a:cs typeface="Arial" pitchFamily="34" charset="0"/>
            </a:endParaRPr>
          </a:p>
        </p:txBody>
      </p:sp>
      <p:pic>
        <p:nvPicPr>
          <p:cNvPr id="6178" name="Picture 74" descr="insat-3d_img.jpg"/>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53400" y="1981237"/>
            <a:ext cx="698500" cy="766763"/>
          </a:xfrm>
          <a:prstGeom prst="rect">
            <a:avLst/>
          </a:prstGeom>
          <a:noFill/>
          <a:ln w="9525">
            <a:noFill/>
            <a:miter lim="800000"/>
            <a:headEnd/>
            <a:tailEnd/>
          </a:ln>
        </p:spPr>
      </p:pic>
      <p:pic>
        <p:nvPicPr>
          <p:cNvPr id="6179" name="Picture 75" descr="insat-3d_img.jpg"/>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383493" y="1341438"/>
            <a:ext cx="700087" cy="766762"/>
          </a:xfrm>
          <a:prstGeom prst="rect">
            <a:avLst/>
          </a:prstGeom>
          <a:noFill/>
          <a:ln w="9525">
            <a:noFill/>
            <a:miter lim="800000"/>
            <a:headEnd/>
            <a:tailEnd/>
          </a:ln>
        </p:spPr>
      </p:pic>
      <p:pic>
        <p:nvPicPr>
          <p:cNvPr id="6183" name="Picture 4"/>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806709">
            <a:off x="4076681" y="1274851"/>
            <a:ext cx="773112" cy="569913"/>
          </a:xfrm>
          <a:prstGeom prst="rect">
            <a:avLst/>
          </a:prstGeom>
          <a:noFill/>
          <a:ln w="9525">
            <a:noFill/>
            <a:miter lim="800000"/>
            <a:headEnd/>
            <a:tailEnd/>
          </a:ln>
        </p:spPr>
      </p:pic>
      <p:sp>
        <p:nvSpPr>
          <p:cNvPr id="41" name="Text Box 34"/>
          <p:cNvSpPr txBox="1">
            <a:spLocks noChangeArrowheads="1"/>
          </p:cNvSpPr>
          <p:nvPr/>
        </p:nvSpPr>
        <p:spPr bwMode="auto">
          <a:xfrm>
            <a:off x="4497216" y="1246508"/>
            <a:ext cx="2014539" cy="461212"/>
          </a:xfrm>
          <a:prstGeom prst="rect">
            <a:avLst/>
          </a:prstGeom>
          <a:noFill/>
          <a:ln w="12700">
            <a:noFill/>
            <a:miter lim="800000"/>
            <a:headEnd/>
            <a:tailEnd/>
          </a:ln>
        </p:spPr>
        <p:txBody>
          <a:bodyPr wrap="square" lIns="90992" tIns="45496" rIns="90992" bIns="45496">
            <a:spAutoFit/>
          </a:bodyPr>
          <a:lstStyle/>
          <a:p>
            <a:pPr algn="ctr" defTabSz="909891" eaLnBrk="0" hangingPunct="0">
              <a:defRPr/>
            </a:pPr>
            <a:r>
              <a:rPr lang="en-US" sz="1200" dirty="0">
                <a:solidFill>
                  <a:srgbClr val="FFFF00"/>
                </a:solidFill>
                <a:cs typeface="Arial" pitchFamily="34" charset="0"/>
              </a:rPr>
              <a:t>CFOSAT</a:t>
            </a:r>
            <a:r>
              <a:rPr lang="en-US" sz="1200" b="1" dirty="0">
                <a:solidFill>
                  <a:srgbClr val="FFFF00"/>
                </a:solidFill>
                <a:latin typeface="Arial" pitchFamily="34" charset="0"/>
                <a:cs typeface="Arial" pitchFamily="34" charset="0"/>
              </a:rPr>
              <a:t> (2018,Joint mission)</a:t>
            </a:r>
            <a:endParaRPr lang="en-US" sz="1100" b="1" dirty="0">
              <a:solidFill>
                <a:srgbClr val="FFFF00"/>
              </a:solidFill>
              <a:latin typeface="Arial" pitchFamily="34" charset="0"/>
              <a:cs typeface="Arial" pitchFamily="34" charset="0"/>
            </a:endParaRPr>
          </a:p>
        </p:txBody>
      </p:sp>
      <p:sp>
        <p:nvSpPr>
          <p:cNvPr id="6192" name="Text Box 34"/>
          <p:cNvSpPr txBox="1">
            <a:spLocks noChangeArrowheads="1"/>
          </p:cNvSpPr>
          <p:nvPr/>
        </p:nvSpPr>
        <p:spPr bwMode="auto">
          <a:xfrm>
            <a:off x="3514726" y="2852750"/>
            <a:ext cx="1200150" cy="276547"/>
          </a:xfrm>
          <a:prstGeom prst="rect">
            <a:avLst/>
          </a:prstGeom>
          <a:noFill/>
          <a:ln w="12700">
            <a:noFill/>
            <a:miter lim="800000"/>
            <a:headEnd/>
            <a:tailEnd/>
          </a:ln>
        </p:spPr>
        <p:txBody>
          <a:bodyPr lIns="90992" tIns="45496" rIns="90992" bIns="45496">
            <a:spAutoFit/>
          </a:bodyPr>
          <a:lstStyle/>
          <a:p>
            <a:pPr algn="ctr" defTabSz="909891" eaLnBrk="0" hangingPunct="0"/>
            <a:r>
              <a:rPr lang="en-US" sz="1200" dirty="0">
                <a:solidFill>
                  <a:srgbClr val="FFFF00"/>
                </a:solidFill>
                <a:latin typeface="Calibri"/>
              </a:rPr>
              <a:t>HY-1C(2018)</a:t>
            </a:r>
            <a:endParaRPr lang="en-US" sz="1000" b="1" dirty="0">
              <a:solidFill>
                <a:srgbClr val="FFFF00"/>
              </a:solidFill>
              <a:latin typeface="Calibri"/>
            </a:endParaRPr>
          </a:p>
        </p:txBody>
      </p:sp>
      <p:sp>
        <p:nvSpPr>
          <p:cNvPr id="55" name="Rectangle 54"/>
          <p:cNvSpPr/>
          <p:nvPr/>
        </p:nvSpPr>
        <p:spPr>
          <a:xfrm>
            <a:off x="7200920" y="5715016"/>
            <a:ext cx="228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0992" tIns="45496" rIns="90992" bIns="45496" anchor="ctr"/>
          <a:lstStyle/>
          <a:p>
            <a:pPr algn="ctr" defTabSz="909891">
              <a:defRPr/>
            </a:pPr>
            <a:endParaRPr lang="en-US" dirty="0">
              <a:solidFill>
                <a:srgbClr val="FFFF00"/>
              </a:solidFill>
              <a:latin typeface="Calibri"/>
            </a:endParaRPr>
          </a:p>
        </p:txBody>
      </p:sp>
      <p:sp>
        <p:nvSpPr>
          <p:cNvPr id="56" name="Rectangle 55"/>
          <p:cNvSpPr/>
          <p:nvPr/>
        </p:nvSpPr>
        <p:spPr>
          <a:xfrm>
            <a:off x="7200920" y="5991244"/>
            <a:ext cx="228600" cy="152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0992" tIns="45496" rIns="90992" bIns="45496" anchor="ctr"/>
          <a:lstStyle/>
          <a:p>
            <a:pPr algn="ctr" defTabSz="909891">
              <a:defRPr/>
            </a:pPr>
            <a:endParaRPr lang="en-US" dirty="0">
              <a:solidFill>
                <a:srgbClr val="FFFF00"/>
              </a:solidFill>
              <a:latin typeface="Calibri"/>
            </a:endParaRPr>
          </a:p>
        </p:txBody>
      </p:sp>
      <p:sp>
        <p:nvSpPr>
          <p:cNvPr id="59" name="Rectangle 58"/>
          <p:cNvSpPr/>
          <p:nvPr/>
        </p:nvSpPr>
        <p:spPr>
          <a:xfrm>
            <a:off x="7200920" y="6500834"/>
            <a:ext cx="228600" cy="174426"/>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992" tIns="45496" rIns="90992" bIns="45496" anchor="ctr"/>
          <a:lstStyle/>
          <a:p>
            <a:pPr algn="ctr" defTabSz="909891">
              <a:defRPr/>
            </a:pPr>
            <a:endParaRPr lang="en-US" dirty="0">
              <a:solidFill>
                <a:srgbClr val="FFFF00"/>
              </a:solidFill>
              <a:latin typeface="Calibri"/>
            </a:endParaRPr>
          </a:p>
        </p:txBody>
      </p:sp>
      <p:sp>
        <p:nvSpPr>
          <p:cNvPr id="61" name="TextBox 60"/>
          <p:cNvSpPr txBox="1"/>
          <p:nvPr/>
        </p:nvSpPr>
        <p:spPr>
          <a:xfrm>
            <a:off x="7391402" y="5572141"/>
            <a:ext cx="1600200" cy="1199876"/>
          </a:xfrm>
          <a:prstGeom prst="rect">
            <a:avLst/>
          </a:prstGeom>
          <a:noFill/>
        </p:spPr>
        <p:txBody>
          <a:bodyPr wrap="square" lIns="90992" tIns="45496" rIns="90992" bIns="45496">
            <a:spAutoFit/>
          </a:bodyPr>
          <a:lstStyle/>
          <a:p>
            <a:pPr defTabSz="909891">
              <a:lnSpc>
                <a:spcPct val="150000"/>
              </a:lnSpc>
              <a:defRPr/>
            </a:pPr>
            <a:r>
              <a:rPr lang="en-US" sz="1200" dirty="0">
                <a:solidFill>
                  <a:prstClr val="white"/>
                </a:solidFill>
                <a:latin typeface="Arial" pitchFamily="34" charset="0"/>
                <a:cs typeface="Arial" pitchFamily="34" charset="0"/>
              </a:rPr>
              <a:t>In-orbit</a:t>
            </a:r>
          </a:p>
          <a:p>
            <a:pPr defTabSz="909891">
              <a:lnSpc>
                <a:spcPct val="150000"/>
              </a:lnSpc>
              <a:defRPr/>
            </a:pPr>
            <a:r>
              <a:rPr lang="en-US" sz="1200" dirty="0">
                <a:solidFill>
                  <a:srgbClr val="FFFF00"/>
                </a:solidFill>
                <a:latin typeface="Arial" pitchFamily="34" charset="0"/>
                <a:cs typeface="Arial" pitchFamily="34" charset="0"/>
              </a:rPr>
              <a:t>Approved</a:t>
            </a:r>
          </a:p>
          <a:p>
            <a:pPr defTabSz="909891">
              <a:lnSpc>
                <a:spcPct val="150000"/>
              </a:lnSpc>
              <a:defRPr/>
            </a:pPr>
            <a:r>
              <a:rPr lang="en-US" sz="1200" dirty="0">
                <a:solidFill>
                  <a:srgbClr val="FFC000"/>
                </a:solidFill>
                <a:latin typeface="Arial" pitchFamily="34" charset="0"/>
                <a:cs typeface="Arial" pitchFamily="34" charset="0"/>
              </a:rPr>
              <a:t>Experimenta</a:t>
            </a:r>
            <a:r>
              <a:rPr lang="en-US" sz="1200" dirty="0">
                <a:solidFill>
                  <a:schemeClr val="accent6"/>
                </a:solidFill>
                <a:latin typeface="Arial" pitchFamily="34" charset="0"/>
                <a:cs typeface="Arial" pitchFamily="34" charset="0"/>
              </a:rPr>
              <a:t>l</a:t>
            </a:r>
          </a:p>
          <a:p>
            <a:pPr defTabSz="909891">
              <a:lnSpc>
                <a:spcPct val="150000"/>
              </a:lnSpc>
              <a:defRPr/>
            </a:pPr>
            <a:r>
              <a:rPr lang="en-US" sz="1200" dirty="0">
                <a:solidFill>
                  <a:schemeClr val="bg2">
                    <a:lumMod val="75000"/>
                    <a:lumOff val="25000"/>
                  </a:schemeClr>
                </a:solidFill>
                <a:latin typeface="Arial" pitchFamily="34" charset="0"/>
                <a:cs typeface="Arial" pitchFamily="34" charset="0"/>
              </a:rPr>
              <a:t>Considered</a:t>
            </a:r>
          </a:p>
        </p:txBody>
      </p:sp>
      <p:sp>
        <p:nvSpPr>
          <p:cNvPr id="62" name="Text Box 7"/>
          <p:cNvSpPr txBox="1">
            <a:spLocks noChangeArrowheads="1"/>
          </p:cNvSpPr>
          <p:nvPr/>
        </p:nvSpPr>
        <p:spPr bwMode="auto">
          <a:xfrm>
            <a:off x="1234462" y="1739063"/>
            <a:ext cx="758342" cy="313480"/>
          </a:xfrm>
          <a:prstGeom prst="rect">
            <a:avLst/>
          </a:prstGeom>
          <a:noFill/>
          <a:ln w="12700" algn="ctr">
            <a:noFill/>
            <a:miter lim="800000"/>
            <a:headEnd/>
            <a:tailEnd/>
          </a:ln>
        </p:spPr>
        <p:txBody>
          <a:bodyPr wrap="none" lIns="90992" tIns="45496" rIns="90992" bIns="45496">
            <a:spAutoFit/>
          </a:bodyPr>
          <a:lstStyle/>
          <a:p>
            <a:pPr defTabSz="909891" eaLnBrk="0" hangingPunct="0">
              <a:lnSpc>
                <a:spcPct val="120000"/>
              </a:lnSpc>
              <a:defRPr/>
            </a:pPr>
            <a:r>
              <a:rPr lang="en-US" sz="1200" b="1" dirty="0">
                <a:solidFill>
                  <a:prstClr val="white"/>
                </a:solidFill>
                <a:latin typeface="Arial" pitchFamily="34" charset="0"/>
                <a:cs typeface="Arial" pitchFamily="34" charset="0"/>
              </a:rPr>
              <a:t>HY– 1A </a:t>
            </a:r>
          </a:p>
        </p:txBody>
      </p:sp>
      <p:pic>
        <p:nvPicPr>
          <p:cNvPr id="6198" name="Picture 111" descr="P6.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rot="-1337838">
            <a:off x="1088442" y="2004193"/>
            <a:ext cx="1143000" cy="512762"/>
          </a:xfrm>
          <a:prstGeom prst="rect">
            <a:avLst/>
          </a:prstGeom>
          <a:noFill/>
          <a:ln w="9525">
            <a:noFill/>
            <a:miter lim="800000"/>
            <a:headEnd/>
            <a:tailEnd/>
          </a:ln>
        </p:spPr>
      </p:pic>
      <p:sp>
        <p:nvSpPr>
          <p:cNvPr id="67" name="Rectangle 66"/>
          <p:cNvSpPr/>
          <p:nvPr/>
        </p:nvSpPr>
        <p:spPr>
          <a:xfrm>
            <a:off x="7372339" y="4330013"/>
            <a:ext cx="1638326" cy="430435"/>
          </a:xfrm>
          <a:prstGeom prst="rect">
            <a:avLst/>
          </a:prstGeom>
        </p:spPr>
        <p:txBody>
          <a:bodyPr wrap="square" lIns="90992" tIns="45496" rIns="90992" bIns="45496">
            <a:spAutoFit/>
          </a:bodyPr>
          <a:lstStyle/>
          <a:p>
            <a:pPr algn="r" defTabSz="909891" eaLnBrk="0" hangingPunct="0">
              <a:defRPr/>
            </a:pPr>
            <a:r>
              <a:rPr lang="en-US" sz="1100" b="1" dirty="0">
                <a:solidFill>
                  <a:schemeClr val="bg2">
                    <a:lumMod val="75000"/>
                    <a:lumOff val="25000"/>
                  </a:schemeClr>
                </a:solidFill>
                <a:latin typeface="Arial" pitchFamily="34" charset="0"/>
                <a:cs typeface="Arial" pitchFamily="34" charset="0"/>
              </a:rPr>
              <a:t>HY-3D(2025,GEO SAR)</a:t>
            </a:r>
            <a:endParaRPr lang="en-US" sz="1050" b="1" dirty="0">
              <a:solidFill>
                <a:schemeClr val="bg2">
                  <a:lumMod val="75000"/>
                  <a:lumOff val="25000"/>
                </a:schemeClr>
              </a:solidFill>
              <a:latin typeface="Arial" pitchFamily="34" charset="0"/>
              <a:cs typeface="Arial" pitchFamily="34" charset="0"/>
            </a:endParaRPr>
          </a:p>
        </p:txBody>
      </p:sp>
      <p:pic>
        <p:nvPicPr>
          <p:cNvPr id="6202" name="Object 1027"/>
          <p:cNvPicPr>
            <a:picLocks noChangeAspect="1" noChangeArrowheads="1"/>
          </p:cNvPicPr>
          <p:nvPr/>
        </p:nvPicPr>
        <p:blipFill>
          <a:blip r:embed="rId9" cstate="print">
            <a:clrChange>
              <a:clrFrom>
                <a:srgbClr val="003399"/>
              </a:clrFrom>
              <a:clrTo>
                <a:srgbClr val="003399">
                  <a:alpha val="0"/>
                </a:srgbClr>
              </a:clrTo>
            </a:clrChange>
          </a:blip>
          <a:srcRect/>
          <a:stretch>
            <a:fillRect/>
          </a:stretch>
        </p:blipFill>
        <p:spPr bwMode="auto">
          <a:xfrm>
            <a:off x="7915301" y="4572008"/>
            <a:ext cx="371475" cy="676275"/>
          </a:xfrm>
          <a:prstGeom prst="rect">
            <a:avLst/>
          </a:prstGeom>
          <a:noFill/>
          <a:ln w="9525">
            <a:noFill/>
            <a:miter lim="800000"/>
            <a:headEnd/>
            <a:tailEnd/>
          </a:ln>
        </p:spPr>
      </p:pic>
      <p:sp>
        <p:nvSpPr>
          <p:cNvPr id="64" name="Text Box 7"/>
          <p:cNvSpPr txBox="1">
            <a:spLocks noChangeArrowheads="1"/>
          </p:cNvSpPr>
          <p:nvPr/>
        </p:nvSpPr>
        <p:spPr bwMode="auto">
          <a:xfrm>
            <a:off x="2591784" y="2096253"/>
            <a:ext cx="764048" cy="313480"/>
          </a:xfrm>
          <a:prstGeom prst="rect">
            <a:avLst/>
          </a:prstGeom>
          <a:noFill/>
          <a:ln w="12700" algn="ctr">
            <a:noFill/>
            <a:miter lim="800000"/>
            <a:headEnd/>
            <a:tailEnd/>
          </a:ln>
        </p:spPr>
        <p:txBody>
          <a:bodyPr wrap="none" lIns="90992" tIns="45496" rIns="90992" bIns="45496">
            <a:spAutoFit/>
          </a:bodyPr>
          <a:lstStyle/>
          <a:p>
            <a:pPr defTabSz="909891" eaLnBrk="0" hangingPunct="0">
              <a:lnSpc>
                <a:spcPct val="120000"/>
              </a:lnSpc>
              <a:defRPr/>
            </a:pPr>
            <a:r>
              <a:rPr lang="en-US" sz="1200" b="1" dirty="0">
                <a:solidFill>
                  <a:prstClr val="white"/>
                </a:solidFill>
                <a:latin typeface="Arial" pitchFamily="34" charset="0"/>
                <a:cs typeface="Arial" pitchFamily="34" charset="0"/>
              </a:rPr>
              <a:t>HY– 1B </a:t>
            </a:r>
          </a:p>
        </p:txBody>
      </p:sp>
      <p:pic>
        <p:nvPicPr>
          <p:cNvPr id="66" name="Picture 111" descr="P6.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rot="-1337838">
            <a:off x="2445764" y="2361383"/>
            <a:ext cx="1143000" cy="512762"/>
          </a:xfrm>
          <a:prstGeom prst="rect">
            <a:avLst/>
          </a:prstGeom>
          <a:noFill/>
          <a:ln w="9525">
            <a:noFill/>
            <a:miter lim="800000"/>
            <a:headEnd/>
            <a:tailEnd/>
          </a:ln>
        </p:spPr>
      </p:pic>
      <p:sp>
        <p:nvSpPr>
          <p:cNvPr id="70" name="Text Box 34"/>
          <p:cNvSpPr txBox="1">
            <a:spLocks noChangeArrowheads="1"/>
          </p:cNvSpPr>
          <p:nvPr/>
        </p:nvSpPr>
        <p:spPr bwMode="auto">
          <a:xfrm>
            <a:off x="3867124" y="3500438"/>
            <a:ext cx="1200150" cy="276547"/>
          </a:xfrm>
          <a:prstGeom prst="rect">
            <a:avLst/>
          </a:prstGeom>
          <a:noFill/>
          <a:ln w="12700">
            <a:noFill/>
            <a:miter lim="800000"/>
            <a:headEnd/>
            <a:tailEnd/>
          </a:ln>
        </p:spPr>
        <p:txBody>
          <a:bodyPr lIns="90992" tIns="45496" rIns="90992" bIns="45496">
            <a:spAutoFit/>
          </a:bodyPr>
          <a:lstStyle/>
          <a:p>
            <a:pPr algn="ctr" defTabSz="909891" eaLnBrk="0" hangingPunct="0"/>
            <a:r>
              <a:rPr lang="en-US" sz="1200" dirty="0">
                <a:solidFill>
                  <a:srgbClr val="FFFF00"/>
                </a:solidFill>
                <a:latin typeface="Calibri"/>
              </a:rPr>
              <a:t>HY-1D(2019)</a:t>
            </a:r>
            <a:endParaRPr lang="en-US" sz="1000" b="1" dirty="0">
              <a:solidFill>
                <a:srgbClr val="FFFF00"/>
              </a:solidFill>
              <a:latin typeface="Calibri"/>
            </a:endParaRPr>
          </a:p>
        </p:txBody>
      </p:sp>
      <p:sp>
        <p:nvSpPr>
          <p:cNvPr id="73" name="Text Box 34"/>
          <p:cNvSpPr txBox="1">
            <a:spLocks noChangeArrowheads="1"/>
          </p:cNvSpPr>
          <p:nvPr/>
        </p:nvSpPr>
        <p:spPr bwMode="auto">
          <a:xfrm>
            <a:off x="3795686" y="4071942"/>
            <a:ext cx="1490694" cy="261158"/>
          </a:xfrm>
          <a:prstGeom prst="rect">
            <a:avLst/>
          </a:prstGeom>
          <a:noFill/>
          <a:ln w="12700">
            <a:noFill/>
            <a:miter lim="800000"/>
            <a:headEnd/>
            <a:tailEnd/>
          </a:ln>
        </p:spPr>
        <p:txBody>
          <a:bodyPr wrap="square" lIns="90992" tIns="45496" rIns="90992" bIns="45496">
            <a:spAutoFit/>
          </a:bodyPr>
          <a:lstStyle/>
          <a:p>
            <a:pPr algn="ctr" defTabSz="909891" eaLnBrk="0" hangingPunct="0"/>
            <a:r>
              <a:rPr lang="en-US" sz="1100" dirty="0">
                <a:solidFill>
                  <a:schemeClr val="accent6"/>
                </a:solidFill>
                <a:cs typeface="Arial" pitchFamily="34" charset="0"/>
              </a:rPr>
              <a:t>HY-1E(2023, new)</a:t>
            </a:r>
            <a:endParaRPr lang="en-US" sz="1100" b="1" dirty="0">
              <a:solidFill>
                <a:schemeClr val="accent6"/>
              </a:solidFill>
              <a:latin typeface="Calibri"/>
            </a:endParaRPr>
          </a:p>
        </p:txBody>
      </p:sp>
      <p:sp>
        <p:nvSpPr>
          <p:cNvPr id="75" name="Text Box 34"/>
          <p:cNvSpPr txBox="1">
            <a:spLocks noChangeArrowheads="1"/>
          </p:cNvSpPr>
          <p:nvPr/>
        </p:nvSpPr>
        <p:spPr bwMode="auto">
          <a:xfrm>
            <a:off x="3643306" y="4693312"/>
            <a:ext cx="1857388" cy="307324"/>
          </a:xfrm>
          <a:prstGeom prst="rect">
            <a:avLst/>
          </a:prstGeom>
          <a:noFill/>
          <a:ln w="12700">
            <a:noFill/>
            <a:miter lim="800000"/>
            <a:headEnd/>
            <a:tailEnd/>
          </a:ln>
        </p:spPr>
        <p:txBody>
          <a:bodyPr wrap="square" lIns="90992" tIns="45496" rIns="90992" bIns="45496">
            <a:spAutoFit/>
          </a:bodyPr>
          <a:lstStyle/>
          <a:p>
            <a:pPr algn="ctr" defTabSz="909891" eaLnBrk="0" hangingPunct="0"/>
            <a:r>
              <a:rPr lang="en-US" sz="1200" dirty="0">
                <a:solidFill>
                  <a:schemeClr val="bg2">
                    <a:lumMod val="75000"/>
                    <a:lumOff val="25000"/>
                  </a:schemeClr>
                </a:solidFill>
                <a:latin typeface="Calibri"/>
              </a:rPr>
              <a:t>HY-1F(2024,new</a:t>
            </a:r>
            <a:r>
              <a:rPr lang="en-US" sz="1400" dirty="0">
                <a:solidFill>
                  <a:schemeClr val="bg2">
                    <a:lumMod val="75000"/>
                    <a:lumOff val="25000"/>
                  </a:schemeClr>
                </a:solidFill>
                <a:latin typeface="Calibri"/>
              </a:rPr>
              <a:t>)</a:t>
            </a:r>
            <a:endParaRPr lang="en-US" sz="1050" b="1" dirty="0">
              <a:solidFill>
                <a:schemeClr val="bg2">
                  <a:lumMod val="75000"/>
                  <a:lumOff val="25000"/>
                </a:schemeClr>
              </a:solidFill>
              <a:latin typeface="Calibri"/>
            </a:endParaRPr>
          </a:p>
        </p:txBody>
      </p:sp>
      <p:pic>
        <p:nvPicPr>
          <p:cNvPr id="78" name="Picture 4"/>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806709">
            <a:off x="4376643" y="1870071"/>
            <a:ext cx="773112" cy="568325"/>
          </a:xfrm>
          <a:prstGeom prst="rect">
            <a:avLst/>
          </a:prstGeom>
          <a:noFill/>
          <a:ln w="9525">
            <a:noFill/>
            <a:miter lim="800000"/>
            <a:headEnd/>
            <a:tailEnd/>
          </a:ln>
        </p:spPr>
      </p:pic>
      <p:sp>
        <p:nvSpPr>
          <p:cNvPr id="79" name="Text Box 34"/>
          <p:cNvSpPr txBox="1">
            <a:spLocks noChangeArrowheads="1"/>
          </p:cNvSpPr>
          <p:nvPr/>
        </p:nvSpPr>
        <p:spPr bwMode="auto">
          <a:xfrm>
            <a:off x="4865623" y="1820842"/>
            <a:ext cx="1800225" cy="276547"/>
          </a:xfrm>
          <a:prstGeom prst="rect">
            <a:avLst/>
          </a:prstGeom>
          <a:noFill/>
          <a:ln w="12700">
            <a:noFill/>
            <a:miter lim="800000"/>
            <a:headEnd/>
            <a:tailEnd/>
          </a:ln>
        </p:spPr>
        <p:txBody>
          <a:bodyPr lIns="90992" tIns="45496" rIns="90992" bIns="45496">
            <a:spAutoFit/>
          </a:bodyPr>
          <a:lstStyle/>
          <a:p>
            <a:pPr defTabSz="909891" eaLnBrk="0" hangingPunct="0">
              <a:defRPr/>
            </a:pPr>
            <a:r>
              <a:rPr lang="en-US" sz="1200" dirty="0">
                <a:solidFill>
                  <a:srgbClr val="FFFF00"/>
                </a:solidFill>
                <a:cs typeface="Arial" pitchFamily="34" charset="0"/>
              </a:rPr>
              <a:t>HY-2B(2018,polar)</a:t>
            </a:r>
            <a:endParaRPr lang="en-US" sz="1100" dirty="0">
              <a:solidFill>
                <a:srgbClr val="FFFF00"/>
              </a:solidFill>
              <a:cs typeface="Arial" pitchFamily="34" charset="0"/>
            </a:endParaRPr>
          </a:p>
        </p:txBody>
      </p:sp>
      <p:pic>
        <p:nvPicPr>
          <p:cNvPr id="80" name="Picture 4"/>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806709">
            <a:off x="4805271" y="2227261"/>
            <a:ext cx="773112" cy="568325"/>
          </a:xfrm>
          <a:prstGeom prst="rect">
            <a:avLst/>
          </a:prstGeom>
          <a:noFill/>
          <a:ln w="9525">
            <a:noFill/>
            <a:miter lim="800000"/>
            <a:headEnd/>
            <a:tailEnd/>
          </a:ln>
        </p:spPr>
      </p:pic>
      <p:sp>
        <p:nvSpPr>
          <p:cNvPr id="81" name="Text Box 34"/>
          <p:cNvSpPr txBox="1">
            <a:spLocks noChangeArrowheads="1"/>
          </p:cNvSpPr>
          <p:nvPr/>
        </p:nvSpPr>
        <p:spPr bwMode="auto">
          <a:xfrm>
            <a:off x="5294251" y="2178032"/>
            <a:ext cx="2291409" cy="276547"/>
          </a:xfrm>
          <a:prstGeom prst="rect">
            <a:avLst/>
          </a:prstGeom>
          <a:noFill/>
          <a:ln w="12700">
            <a:noFill/>
            <a:miter lim="800000"/>
            <a:headEnd/>
            <a:tailEnd/>
          </a:ln>
        </p:spPr>
        <p:txBody>
          <a:bodyPr wrap="square" lIns="90992" tIns="45496" rIns="90992" bIns="45496">
            <a:spAutoFit/>
          </a:bodyPr>
          <a:lstStyle/>
          <a:p>
            <a:pPr defTabSz="909891" eaLnBrk="0" hangingPunct="0">
              <a:defRPr/>
            </a:pPr>
            <a:r>
              <a:rPr lang="en-US" sz="1200" dirty="0">
                <a:solidFill>
                  <a:srgbClr val="CCCC00"/>
                </a:solidFill>
                <a:cs typeface="Arial" pitchFamily="34" charset="0"/>
              </a:rPr>
              <a:t>HY-2C(2019,low inclined A)</a:t>
            </a:r>
            <a:endParaRPr lang="en-US" sz="1100" dirty="0">
              <a:solidFill>
                <a:srgbClr val="CCCC00"/>
              </a:solidFill>
              <a:cs typeface="Arial" pitchFamily="34" charset="0"/>
            </a:endParaRPr>
          </a:p>
        </p:txBody>
      </p:sp>
      <p:pic>
        <p:nvPicPr>
          <p:cNvPr id="84" name="Picture 111" descr="P6.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rot="-1337838">
            <a:off x="3197782" y="2983722"/>
            <a:ext cx="1143000" cy="512762"/>
          </a:xfrm>
          <a:prstGeom prst="rect">
            <a:avLst/>
          </a:prstGeom>
          <a:noFill/>
          <a:ln w="9525">
            <a:noFill/>
            <a:miter lim="800000"/>
            <a:headEnd/>
            <a:tailEnd/>
          </a:ln>
        </p:spPr>
      </p:pic>
      <p:pic>
        <p:nvPicPr>
          <p:cNvPr id="85" name="Picture 111" descr="P6.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rot="-1337838">
            <a:off x="3340657" y="3626665"/>
            <a:ext cx="1143000" cy="512762"/>
          </a:xfrm>
          <a:prstGeom prst="rect">
            <a:avLst/>
          </a:prstGeom>
          <a:noFill/>
          <a:ln w="9525">
            <a:noFill/>
            <a:miter lim="800000"/>
            <a:headEnd/>
            <a:tailEnd/>
          </a:ln>
        </p:spPr>
      </p:pic>
      <p:pic>
        <p:nvPicPr>
          <p:cNvPr id="86" name="Picture 111" descr="P6.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rot="-1337838">
            <a:off x="3769286" y="4198168"/>
            <a:ext cx="1143000" cy="512762"/>
          </a:xfrm>
          <a:prstGeom prst="rect">
            <a:avLst/>
          </a:prstGeom>
          <a:noFill/>
          <a:ln w="9525">
            <a:noFill/>
            <a:miter lim="800000"/>
            <a:headEnd/>
            <a:tailEnd/>
          </a:ln>
        </p:spPr>
      </p:pic>
      <p:pic>
        <p:nvPicPr>
          <p:cNvPr id="87" name="Picture 111" descr="P6.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rot="-1337838">
            <a:off x="3912162" y="4861713"/>
            <a:ext cx="1143000" cy="512762"/>
          </a:xfrm>
          <a:prstGeom prst="rect">
            <a:avLst/>
          </a:prstGeom>
          <a:noFill/>
          <a:ln w="9525">
            <a:noFill/>
            <a:miter lim="800000"/>
            <a:headEnd/>
            <a:tailEnd/>
          </a:ln>
        </p:spPr>
      </p:pic>
      <p:pic>
        <p:nvPicPr>
          <p:cNvPr id="88" name="Picture 4"/>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806709">
            <a:off x="5100547" y="2727327"/>
            <a:ext cx="773112" cy="568325"/>
          </a:xfrm>
          <a:prstGeom prst="rect">
            <a:avLst/>
          </a:prstGeom>
          <a:noFill/>
          <a:ln w="9525">
            <a:noFill/>
            <a:miter lim="800000"/>
            <a:headEnd/>
            <a:tailEnd/>
          </a:ln>
        </p:spPr>
      </p:pic>
      <p:sp>
        <p:nvSpPr>
          <p:cNvPr id="89" name="Text Box 34"/>
          <p:cNvSpPr txBox="1">
            <a:spLocks noChangeArrowheads="1"/>
          </p:cNvSpPr>
          <p:nvPr/>
        </p:nvSpPr>
        <p:spPr bwMode="auto">
          <a:xfrm>
            <a:off x="5589527" y="2678099"/>
            <a:ext cx="2278123" cy="276547"/>
          </a:xfrm>
          <a:prstGeom prst="rect">
            <a:avLst/>
          </a:prstGeom>
          <a:noFill/>
          <a:ln w="12700">
            <a:noFill/>
            <a:miter lim="800000"/>
            <a:headEnd/>
            <a:tailEnd/>
          </a:ln>
        </p:spPr>
        <p:txBody>
          <a:bodyPr wrap="square" lIns="90992" tIns="45496" rIns="90992" bIns="45496">
            <a:spAutoFit/>
          </a:bodyPr>
          <a:lstStyle/>
          <a:p>
            <a:pPr defTabSz="909891" eaLnBrk="0" hangingPunct="0">
              <a:defRPr/>
            </a:pPr>
            <a:r>
              <a:rPr lang="en-US" sz="1200" dirty="0">
                <a:solidFill>
                  <a:schemeClr val="bg2">
                    <a:lumMod val="75000"/>
                    <a:lumOff val="25000"/>
                  </a:schemeClr>
                </a:solidFill>
                <a:cs typeface="Arial" pitchFamily="34" charset="0"/>
              </a:rPr>
              <a:t>HY-2D(2020, low inclined B)</a:t>
            </a:r>
            <a:endParaRPr lang="en-US" sz="1100" dirty="0">
              <a:solidFill>
                <a:schemeClr val="bg2">
                  <a:lumMod val="75000"/>
                  <a:lumOff val="25000"/>
                </a:schemeClr>
              </a:solidFill>
              <a:cs typeface="Arial" pitchFamily="34" charset="0"/>
            </a:endParaRPr>
          </a:p>
        </p:txBody>
      </p:sp>
      <p:pic>
        <p:nvPicPr>
          <p:cNvPr id="90" name="Picture 4"/>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806709">
            <a:off x="5162461" y="3298831"/>
            <a:ext cx="773112" cy="568325"/>
          </a:xfrm>
          <a:prstGeom prst="rect">
            <a:avLst/>
          </a:prstGeom>
          <a:noFill/>
          <a:ln w="9525">
            <a:noFill/>
            <a:miter lim="800000"/>
            <a:headEnd/>
            <a:tailEnd/>
          </a:ln>
        </p:spPr>
      </p:pic>
      <p:sp>
        <p:nvSpPr>
          <p:cNvPr id="91" name="Text Box 34"/>
          <p:cNvSpPr txBox="1">
            <a:spLocks noChangeArrowheads="1"/>
          </p:cNvSpPr>
          <p:nvPr/>
        </p:nvSpPr>
        <p:spPr bwMode="auto">
          <a:xfrm>
            <a:off x="5651441" y="3249602"/>
            <a:ext cx="1800225" cy="276547"/>
          </a:xfrm>
          <a:prstGeom prst="rect">
            <a:avLst/>
          </a:prstGeom>
          <a:noFill/>
          <a:ln w="12700">
            <a:noFill/>
            <a:miter lim="800000"/>
            <a:headEnd/>
            <a:tailEnd/>
          </a:ln>
        </p:spPr>
        <p:txBody>
          <a:bodyPr lIns="90992" tIns="45496" rIns="90992" bIns="45496">
            <a:spAutoFit/>
          </a:bodyPr>
          <a:lstStyle/>
          <a:p>
            <a:pPr defTabSz="909891" eaLnBrk="0" hangingPunct="0">
              <a:defRPr/>
            </a:pPr>
            <a:r>
              <a:rPr lang="en-US" sz="1200" dirty="0">
                <a:solidFill>
                  <a:schemeClr val="bg2">
                    <a:lumMod val="75000"/>
                    <a:lumOff val="25000"/>
                  </a:schemeClr>
                </a:solidFill>
                <a:cs typeface="Arial" pitchFamily="34" charset="0"/>
              </a:rPr>
              <a:t>HY-2E(2022,polar)</a:t>
            </a:r>
            <a:endParaRPr lang="en-US" sz="1100" dirty="0">
              <a:solidFill>
                <a:schemeClr val="bg2">
                  <a:lumMod val="75000"/>
                  <a:lumOff val="25000"/>
                </a:schemeClr>
              </a:solidFill>
              <a:cs typeface="Arial" pitchFamily="34" charset="0"/>
            </a:endParaRPr>
          </a:p>
        </p:txBody>
      </p:sp>
      <p:pic>
        <p:nvPicPr>
          <p:cNvPr id="92" name="Picture 4"/>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806709">
            <a:off x="5233899" y="3798897"/>
            <a:ext cx="773112" cy="568325"/>
          </a:xfrm>
          <a:prstGeom prst="rect">
            <a:avLst/>
          </a:prstGeom>
          <a:noFill/>
          <a:ln w="9525">
            <a:noFill/>
            <a:miter lim="800000"/>
            <a:headEnd/>
            <a:tailEnd/>
          </a:ln>
        </p:spPr>
      </p:pic>
      <p:sp>
        <p:nvSpPr>
          <p:cNvPr id="93" name="Text Box 34"/>
          <p:cNvSpPr txBox="1">
            <a:spLocks noChangeArrowheads="1"/>
          </p:cNvSpPr>
          <p:nvPr/>
        </p:nvSpPr>
        <p:spPr bwMode="auto">
          <a:xfrm>
            <a:off x="5722879" y="3749668"/>
            <a:ext cx="2468891" cy="276547"/>
          </a:xfrm>
          <a:prstGeom prst="rect">
            <a:avLst/>
          </a:prstGeom>
          <a:noFill/>
          <a:ln w="12700">
            <a:noFill/>
            <a:miter lim="800000"/>
            <a:headEnd/>
            <a:tailEnd/>
          </a:ln>
        </p:spPr>
        <p:txBody>
          <a:bodyPr wrap="square" lIns="90992" tIns="45496" rIns="90992" bIns="45496">
            <a:spAutoFit/>
          </a:bodyPr>
          <a:lstStyle/>
          <a:p>
            <a:pPr defTabSz="909891" eaLnBrk="0" hangingPunct="0">
              <a:defRPr/>
            </a:pPr>
            <a:r>
              <a:rPr lang="en-US" sz="1200" dirty="0">
                <a:solidFill>
                  <a:schemeClr val="bg2">
                    <a:lumMod val="75000"/>
                    <a:lumOff val="25000"/>
                  </a:schemeClr>
                </a:solidFill>
                <a:cs typeface="Arial" pitchFamily="34" charset="0"/>
              </a:rPr>
              <a:t>HY-2F(2023, low inclined C)</a:t>
            </a:r>
            <a:endParaRPr lang="en-US" sz="1100" dirty="0">
              <a:solidFill>
                <a:schemeClr val="bg2">
                  <a:lumMod val="75000"/>
                  <a:lumOff val="25000"/>
                </a:schemeClr>
              </a:solidFill>
              <a:cs typeface="Arial" pitchFamily="34" charset="0"/>
            </a:endParaRPr>
          </a:p>
        </p:txBody>
      </p:sp>
      <p:sp>
        <p:nvSpPr>
          <p:cNvPr id="94" name="Text Box 17"/>
          <p:cNvSpPr txBox="1">
            <a:spLocks noChangeArrowheads="1"/>
          </p:cNvSpPr>
          <p:nvPr/>
        </p:nvSpPr>
        <p:spPr bwMode="auto">
          <a:xfrm>
            <a:off x="6345429" y="833478"/>
            <a:ext cx="1560513" cy="276547"/>
          </a:xfrm>
          <a:prstGeom prst="rect">
            <a:avLst/>
          </a:prstGeom>
          <a:noFill/>
          <a:ln w="12700">
            <a:noFill/>
            <a:miter lim="800000"/>
            <a:headEnd/>
            <a:tailEnd/>
          </a:ln>
        </p:spPr>
        <p:txBody>
          <a:bodyPr lIns="90992" tIns="45496" rIns="90992" bIns="45496">
            <a:spAutoFit/>
          </a:bodyPr>
          <a:lstStyle/>
          <a:p>
            <a:pPr defTabSz="909891" eaLnBrk="0" hangingPunct="0">
              <a:defRPr/>
            </a:pPr>
            <a:r>
              <a:rPr lang="en-US" sz="1200" b="1" dirty="0">
                <a:solidFill>
                  <a:schemeClr val="bg1"/>
                </a:solidFill>
                <a:cs typeface="Arial" pitchFamily="34" charset="0"/>
              </a:rPr>
              <a:t>GF-3(2016)</a:t>
            </a:r>
            <a:endParaRPr lang="en-US" sz="1100" b="1" dirty="0">
              <a:solidFill>
                <a:schemeClr val="bg1"/>
              </a:solidFill>
              <a:latin typeface="Arial" pitchFamily="34" charset="0"/>
              <a:cs typeface="Arial" pitchFamily="34" charset="0"/>
            </a:endParaRPr>
          </a:p>
        </p:txBody>
      </p:sp>
      <p:pic>
        <p:nvPicPr>
          <p:cNvPr id="95" name="Picture 75" descr="insat-3d_img.jpg"/>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511949" y="1162040"/>
            <a:ext cx="700087" cy="766762"/>
          </a:xfrm>
          <a:prstGeom prst="rect">
            <a:avLst/>
          </a:prstGeom>
          <a:noFill/>
          <a:ln w="9525">
            <a:noFill/>
            <a:miter lim="800000"/>
            <a:headEnd/>
            <a:tailEnd/>
          </a:ln>
        </p:spPr>
      </p:pic>
      <p:pic>
        <p:nvPicPr>
          <p:cNvPr id="96" name="Picture 4"/>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806709">
            <a:off x="5091023" y="4227525"/>
            <a:ext cx="773112" cy="568325"/>
          </a:xfrm>
          <a:prstGeom prst="rect">
            <a:avLst/>
          </a:prstGeom>
          <a:noFill/>
          <a:ln w="9525">
            <a:noFill/>
            <a:miter lim="800000"/>
            <a:headEnd/>
            <a:tailEnd/>
          </a:ln>
        </p:spPr>
      </p:pic>
      <p:sp>
        <p:nvSpPr>
          <p:cNvPr id="97" name="Text Box 34"/>
          <p:cNvSpPr txBox="1">
            <a:spLocks noChangeArrowheads="1"/>
          </p:cNvSpPr>
          <p:nvPr/>
        </p:nvSpPr>
        <p:spPr bwMode="auto">
          <a:xfrm>
            <a:off x="5580002" y="4178296"/>
            <a:ext cx="2287647" cy="276547"/>
          </a:xfrm>
          <a:prstGeom prst="rect">
            <a:avLst/>
          </a:prstGeom>
          <a:noFill/>
          <a:ln w="12700">
            <a:noFill/>
            <a:miter lim="800000"/>
            <a:headEnd/>
            <a:tailEnd/>
          </a:ln>
        </p:spPr>
        <p:txBody>
          <a:bodyPr wrap="square" lIns="90992" tIns="45496" rIns="90992" bIns="45496">
            <a:spAutoFit/>
          </a:bodyPr>
          <a:lstStyle/>
          <a:p>
            <a:pPr defTabSz="909891" eaLnBrk="0" hangingPunct="0">
              <a:defRPr/>
            </a:pPr>
            <a:r>
              <a:rPr lang="en-US" sz="1200" dirty="0">
                <a:solidFill>
                  <a:schemeClr val="bg2">
                    <a:lumMod val="75000"/>
                    <a:lumOff val="25000"/>
                  </a:schemeClr>
                </a:solidFill>
                <a:cs typeface="Arial" pitchFamily="34" charset="0"/>
              </a:rPr>
              <a:t>HY-2G(2024,low inclined D)</a:t>
            </a:r>
            <a:endParaRPr lang="en-US" sz="1100" dirty="0">
              <a:solidFill>
                <a:schemeClr val="bg2">
                  <a:lumMod val="75000"/>
                  <a:lumOff val="25000"/>
                </a:schemeClr>
              </a:solidFill>
              <a:cs typeface="Arial" pitchFamily="34" charset="0"/>
            </a:endParaRPr>
          </a:p>
        </p:txBody>
      </p:sp>
      <p:pic>
        <p:nvPicPr>
          <p:cNvPr id="98" name="Picture 4"/>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806709">
            <a:off x="5162461" y="4705356"/>
            <a:ext cx="773112" cy="568325"/>
          </a:xfrm>
          <a:prstGeom prst="rect">
            <a:avLst/>
          </a:prstGeom>
          <a:noFill/>
          <a:ln w="9525">
            <a:noFill/>
            <a:miter lim="800000"/>
            <a:headEnd/>
            <a:tailEnd/>
          </a:ln>
        </p:spPr>
      </p:pic>
      <p:sp>
        <p:nvSpPr>
          <p:cNvPr id="99" name="Text Box 34"/>
          <p:cNvSpPr txBox="1">
            <a:spLocks noChangeArrowheads="1"/>
          </p:cNvSpPr>
          <p:nvPr/>
        </p:nvSpPr>
        <p:spPr bwMode="auto">
          <a:xfrm>
            <a:off x="5651441" y="4656127"/>
            <a:ext cx="2162973" cy="276547"/>
          </a:xfrm>
          <a:prstGeom prst="rect">
            <a:avLst/>
          </a:prstGeom>
          <a:noFill/>
          <a:ln w="12700">
            <a:noFill/>
            <a:miter lim="800000"/>
            <a:headEnd/>
            <a:tailEnd/>
          </a:ln>
        </p:spPr>
        <p:txBody>
          <a:bodyPr wrap="square" lIns="90992" tIns="45496" rIns="90992" bIns="45496">
            <a:spAutoFit/>
          </a:bodyPr>
          <a:lstStyle/>
          <a:p>
            <a:pPr defTabSz="909891" eaLnBrk="0" hangingPunct="0">
              <a:defRPr/>
            </a:pPr>
            <a:r>
              <a:rPr lang="en-US" sz="1200" dirty="0">
                <a:solidFill>
                  <a:schemeClr val="bg2">
                    <a:lumMod val="75000"/>
                    <a:lumOff val="25000"/>
                  </a:schemeClr>
                </a:solidFill>
                <a:cs typeface="Arial" pitchFamily="34" charset="0"/>
              </a:rPr>
              <a:t>HY-2H(2022,new generation)</a:t>
            </a:r>
            <a:endParaRPr lang="en-US" sz="1100" dirty="0">
              <a:solidFill>
                <a:schemeClr val="bg2">
                  <a:lumMod val="75000"/>
                  <a:lumOff val="25000"/>
                </a:schemeClr>
              </a:solidFill>
              <a:cs typeface="Arial" pitchFamily="34" charset="0"/>
            </a:endParaRPr>
          </a:p>
        </p:txBody>
      </p:sp>
      <p:pic>
        <p:nvPicPr>
          <p:cNvPr id="100" name="Picture 4"/>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806709">
            <a:off x="5233899" y="5776926"/>
            <a:ext cx="773112" cy="568325"/>
          </a:xfrm>
          <a:prstGeom prst="rect">
            <a:avLst/>
          </a:prstGeom>
          <a:noFill/>
          <a:ln w="9525">
            <a:noFill/>
            <a:miter lim="800000"/>
            <a:headEnd/>
            <a:tailEnd/>
          </a:ln>
        </p:spPr>
      </p:pic>
      <p:sp>
        <p:nvSpPr>
          <p:cNvPr id="101" name="Text Box 34"/>
          <p:cNvSpPr txBox="1">
            <a:spLocks noChangeArrowheads="1"/>
          </p:cNvSpPr>
          <p:nvPr/>
        </p:nvSpPr>
        <p:spPr bwMode="auto">
          <a:xfrm>
            <a:off x="5286380" y="5715016"/>
            <a:ext cx="1785950" cy="276547"/>
          </a:xfrm>
          <a:prstGeom prst="rect">
            <a:avLst/>
          </a:prstGeom>
          <a:noFill/>
          <a:ln w="12700">
            <a:noFill/>
            <a:miter lim="800000"/>
            <a:headEnd/>
            <a:tailEnd/>
          </a:ln>
        </p:spPr>
        <p:txBody>
          <a:bodyPr wrap="square" lIns="90992" tIns="45496" rIns="90992" bIns="45496">
            <a:spAutoFit/>
          </a:bodyPr>
          <a:lstStyle/>
          <a:p>
            <a:pPr defTabSz="909891" eaLnBrk="0" hangingPunct="0">
              <a:defRPr/>
            </a:pPr>
            <a:r>
              <a:rPr lang="en-US" sz="1200" dirty="0">
                <a:solidFill>
                  <a:srgbClr val="FFC000"/>
                </a:solidFill>
                <a:cs typeface="Arial" pitchFamily="34" charset="0"/>
              </a:rPr>
              <a:t>HY-XX(2020,Salinity)</a:t>
            </a:r>
            <a:endParaRPr lang="en-US" sz="1100" dirty="0">
              <a:solidFill>
                <a:srgbClr val="FFC000"/>
              </a:solidFill>
              <a:cs typeface="Arial" pitchFamily="34" charset="0"/>
            </a:endParaRPr>
          </a:p>
        </p:txBody>
      </p:sp>
      <p:sp>
        <p:nvSpPr>
          <p:cNvPr id="102" name="Rectangle 55"/>
          <p:cNvSpPr/>
          <p:nvPr/>
        </p:nvSpPr>
        <p:spPr>
          <a:xfrm>
            <a:off x="7200920" y="6276996"/>
            <a:ext cx="228600" cy="1524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992" tIns="45496" rIns="90992" bIns="45496" anchor="ctr"/>
          <a:lstStyle/>
          <a:p>
            <a:pPr algn="ctr" defTabSz="909891">
              <a:defRPr/>
            </a:pPr>
            <a:endParaRPr lang="en-US" dirty="0">
              <a:solidFill>
                <a:srgbClr val="FFFF00"/>
              </a:solidFill>
              <a:latin typeface="Calibri"/>
            </a:endParaRPr>
          </a:p>
        </p:txBody>
      </p:sp>
      <p:sp>
        <p:nvSpPr>
          <p:cNvPr id="57" name="矩形 56"/>
          <p:cNvSpPr/>
          <p:nvPr/>
        </p:nvSpPr>
        <p:spPr>
          <a:xfrm>
            <a:off x="214282" y="3143248"/>
            <a:ext cx="3000364" cy="369332"/>
          </a:xfrm>
          <a:prstGeom prst="rect">
            <a:avLst/>
          </a:prstGeom>
          <a:blipFill>
            <a:blip r:embed="rId10"/>
            <a:tile tx="0" ty="0" sx="100000" sy="100000" flip="none" algn="tl"/>
          </a:blipFill>
        </p:spPr>
        <p:style>
          <a:lnRef idx="2">
            <a:schemeClr val="dk1"/>
          </a:lnRef>
          <a:fillRef idx="1">
            <a:schemeClr val="lt1"/>
          </a:fillRef>
          <a:effectRef idx="0">
            <a:schemeClr val="dk1"/>
          </a:effectRef>
          <a:fontRef idx="minor">
            <a:schemeClr val="dk1"/>
          </a:fontRef>
        </p:style>
        <p:txBody>
          <a:bodyPr wrap="square">
            <a:spAutoFit/>
          </a:bodyPr>
          <a:lstStyle/>
          <a:p>
            <a:r>
              <a:rPr lang="en-US" b="0" i="0" dirty="0">
                <a:solidFill>
                  <a:srgbClr val="FF0000"/>
                </a:solidFill>
                <a:ea typeface="黑体" pitchFamily="49" charset="-122"/>
              </a:rPr>
              <a:t>ocean color constellation</a:t>
            </a:r>
          </a:p>
        </p:txBody>
      </p:sp>
      <p:sp>
        <p:nvSpPr>
          <p:cNvPr id="60" name="矩形 59"/>
          <p:cNvSpPr/>
          <p:nvPr/>
        </p:nvSpPr>
        <p:spPr>
          <a:xfrm>
            <a:off x="182149" y="4530906"/>
            <a:ext cx="3143272" cy="646331"/>
          </a:xfrm>
          <a:prstGeom prst="rect">
            <a:avLst/>
          </a:prstGeom>
          <a:blipFill>
            <a:blip r:embed="rId10"/>
            <a:tile tx="0" ty="0" sx="100000" sy="100000" flip="none" algn="tl"/>
          </a:blipFill>
        </p:spPr>
        <p:style>
          <a:lnRef idx="2">
            <a:schemeClr val="dk1"/>
          </a:lnRef>
          <a:fillRef idx="1">
            <a:schemeClr val="lt1"/>
          </a:fillRef>
          <a:effectRef idx="0">
            <a:schemeClr val="dk1"/>
          </a:effectRef>
          <a:fontRef idx="minor">
            <a:schemeClr val="dk1"/>
          </a:fontRef>
        </p:style>
        <p:txBody>
          <a:bodyPr wrap="square">
            <a:spAutoFit/>
          </a:bodyPr>
          <a:lstStyle/>
          <a:p>
            <a:r>
              <a:rPr lang="en-US" altLang="zh-CN" b="0" i="0" dirty="0">
                <a:solidFill>
                  <a:srgbClr val="FF0000"/>
                </a:solidFill>
                <a:ea typeface="黑体" pitchFamily="49" charset="-122"/>
              </a:rPr>
              <a:t>ocean monitoring and surveillance </a:t>
            </a:r>
            <a:r>
              <a:rPr lang="en-US" altLang="zh-CN" b="0" i="0" dirty="0" err="1">
                <a:solidFill>
                  <a:srgbClr val="FF0000"/>
                </a:solidFill>
                <a:ea typeface="黑体" pitchFamily="49" charset="-122"/>
              </a:rPr>
              <a:t>satellties</a:t>
            </a:r>
            <a:endParaRPr lang="zh-CN" altLang="en-US" b="0" i="0" dirty="0">
              <a:solidFill>
                <a:srgbClr val="FF0000"/>
              </a:solidFill>
              <a:ea typeface="黑体" pitchFamily="49" charset="-122"/>
            </a:endParaRPr>
          </a:p>
        </p:txBody>
      </p:sp>
      <p:sp>
        <p:nvSpPr>
          <p:cNvPr id="63" name="矩形 62"/>
          <p:cNvSpPr/>
          <p:nvPr/>
        </p:nvSpPr>
        <p:spPr>
          <a:xfrm>
            <a:off x="214313" y="3774048"/>
            <a:ext cx="3334925" cy="646331"/>
          </a:xfrm>
          <a:prstGeom prst="rect">
            <a:avLst/>
          </a:prstGeom>
          <a:blipFill>
            <a:blip r:embed="rId10"/>
            <a:tile tx="0" ty="0" sx="100000" sy="100000" flip="none" algn="tl"/>
          </a:blipFill>
        </p:spPr>
        <p:style>
          <a:lnRef idx="2">
            <a:schemeClr val="dk1"/>
          </a:lnRef>
          <a:fillRef idx="1">
            <a:schemeClr val="lt1"/>
          </a:fillRef>
          <a:effectRef idx="0">
            <a:schemeClr val="dk1"/>
          </a:effectRef>
          <a:fontRef idx="minor">
            <a:schemeClr val="dk1"/>
          </a:fontRef>
        </p:style>
        <p:txBody>
          <a:bodyPr wrap="square">
            <a:spAutoFit/>
          </a:bodyPr>
          <a:lstStyle/>
          <a:p>
            <a:r>
              <a:rPr lang="en-US" b="0" i="0" dirty="0">
                <a:solidFill>
                  <a:srgbClr val="FF0000"/>
                </a:solidFill>
                <a:ea typeface="黑体" pitchFamily="49" charset="-122"/>
              </a:rPr>
              <a:t>ocean dynamic environment constellation</a:t>
            </a:r>
          </a:p>
        </p:txBody>
      </p:sp>
      <p:sp>
        <p:nvSpPr>
          <p:cNvPr id="68" name="Text Box 7">
            <a:extLst>
              <a:ext uri="{FF2B5EF4-FFF2-40B4-BE49-F238E27FC236}">
                <a16:creationId xmlns:a16="http://schemas.microsoft.com/office/drawing/2014/main" id="{27C92B75-C1ED-CB48-91B2-8E624C852641}"/>
              </a:ext>
            </a:extLst>
          </p:cNvPr>
          <p:cNvSpPr txBox="1">
            <a:spLocks noChangeArrowheads="1"/>
          </p:cNvSpPr>
          <p:nvPr/>
        </p:nvSpPr>
        <p:spPr bwMode="auto">
          <a:xfrm>
            <a:off x="3814430" y="857308"/>
            <a:ext cx="1125359" cy="293090"/>
          </a:xfrm>
          <a:prstGeom prst="rect">
            <a:avLst/>
          </a:prstGeom>
          <a:noFill/>
          <a:ln w="12700" algn="ctr">
            <a:noFill/>
            <a:miter lim="800000"/>
            <a:headEnd/>
            <a:tailEnd/>
          </a:ln>
        </p:spPr>
        <p:txBody>
          <a:bodyPr wrap="square" lIns="90992" tIns="45496" rIns="90992" bIns="45496">
            <a:spAutoFit/>
          </a:bodyPr>
          <a:lstStyle/>
          <a:p>
            <a:pPr defTabSz="909891" eaLnBrk="0" hangingPunct="0">
              <a:lnSpc>
                <a:spcPct val="120000"/>
              </a:lnSpc>
              <a:defRPr/>
            </a:pPr>
            <a:r>
              <a:rPr lang="en-US" sz="1200" b="1" dirty="0">
                <a:solidFill>
                  <a:prstClr val="white"/>
                </a:solidFill>
                <a:latin typeface="Arial" pitchFamily="34" charset="0"/>
                <a:cs typeface="Arial" pitchFamily="34" charset="0"/>
              </a:rPr>
              <a:t>HY–2A(2011)</a:t>
            </a:r>
          </a:p>
        </p:txBody>
      </p:sp>
      <p:sp>
        <p:nvSpPr>
          <p:cNvPr id="65" name="椭圆 64">
            <a:extLst>
              <a:ext uri="{FF2B5EF4-FFF2-40B4-BE49-F238E27FC236}">
                <a16:creationId xmlns:a16="http://schemas.microsoft.com/office/drawing/2014/main" id="{66A8089D-B985-FA4B-8724-EB16162D6837}"/>
              </a:ext>
            </a:extLst>
          </p:cNvPr>
          <p:cNvSpPr/>
          <p:nvPr/>
        </p:nvSpPr>
        <p:spPr>
          <a:xfrm rot="18606225">
            <a:off x="3357649" y="335446"/>
            <a:ext cx="2110782" cy="2961430"/>
          </a:xfrm>
          <a:prstGeom prst="ellipse">
            <a:avLst/>
          </a:prstGeom>
          <a:solidFill>
            <a:srgbClr val="FFFF00">
              <a:alpha val="13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Tree>
    <p:extLst>
      <p:ext uri="{BB962C8B-B14F-4D97-AF65-F5344CB8AC3E}">
        <p14:creationId xmlns:p14="http://schemas.microsoft.com/office/powerpoint/2010/main" val="23148604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ppt_x"/>
                                          </p:val>
                                        </p:tav>
                                        <p:tav tm="100000">
                                          <p:val>
                                            <p:strVal val="#ppt_x"/>
                                          </p:val>
                                        </p:tav>
                                      </p:tavLst>
                                    </p:anim>
                                    <p:anim calcmode="lin" valueType="num">
                                      <p:cBhvr additive="base">
                                        <p:cTn id="8"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65"/>
                                        </p:tgtEl>
                                        <p:attrNameLst>
                                          <p:attrName>style.visibility</p:attrName>
                                        </p:attrNameLst>
                                      </p:cBhvr>
                                      <p:to>
                                        <p:strVal val="visible"/>
                                      </p:to>
                                    </p:set>
                                    <p:anim calcmode="lin" valueType="num">
                                      <p:cBhvr additive="base">
                                        <p:cTn id="13" dur="500" fill="hold"/>
                                        <p:tgtEl>
                                          <p:spTgt spid="65"/>
                                        </p:tgtEl>
                                        <p:attrNameLst>
                                          <p:attrName>ppt_x</p:attrName>
                                        </p:attrNameLst>
                                      </p:cBhvr>
                                      <p:tavLst>
                                        <p:tav tm="0">
                                          <p:val>
                                            <p:strVal val="#ppt_x"/>
                                          </p:val>
                                        </p:tav>
                                        <p:tav tm="100000">
                                          <p:val>
                                            <p:strVal val="#ppt_x"/>
                                          </p:val>
                                        </p:tav>
                                      </p:tavLst>
                                    </p:anim>
                                    <p:anim calcmode="lin" valueType="num">
                                      <p:cBhvr additive="base">
                                        <p:cTn id="14"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p:nvPr/>
        </p:nvSpPr>
        <p:spPr>
          <a:xfrm>
            <a:off x="352139" y="733618"/>
            <a:ext cx="8665367" cy="892552"/>
          </a:xfrm>
          <a:prstGeom prst="rect">
            <a:avLst/>
          </a:prstGeom>
          <a:extLst>
            <a:ext uri="{C572A759-6A51-4108-AA02-DFA0A04FC94B}">
              <ma14:wrappingTextBoxFlag xmlns="" xmlns:ma14="http://schemas.microsoft.com/office/mac/drawingml/2011/main" val="1"/>
            </a:ext>
          </a:extLst>
        </p:spPr>
        <p:txBody>
          <a:bodyPr wrap="square">
            <a:spAutoFit/>
          </a:bodyPr>
          <a:lstStyle/>
          <a:p>
            <a:r>
              <a:rPr lang="en-US" altLang="zh-CN" sz="3200" b="1" dirty="0">
                <a:solidFill>
                  <a:schemeClr val="accent5"/>
                </a:solidFill>
                <a:latin typeface="微软雅黑" pitchFamily="34" charset="-122"/>
                <a:ea typeface="微软雅黑" pitchFamily="34" charset="-122"/>
              </a:rPr>
              <a:t>NSSC: </a:t>
            </a:r>
            <a:r>
              <a:rPr lang="en-US" altLang="zh-CN" sz="2400" b="1" dirty="0">
                <a:solidFill>
                  <a:schemeClr val="accent5"/>
                </a:solidFill>
                <a:latin typeface="微软雅黑" pitchFamily="34" charset="-122"/>
                <a:ea typeface="微软雅黑" pitchFamily="34" charset="-122"/>
              </a:rPr>
              <a:t>Contributions to </a:t>
            </a:r>
            <a:r>
              <a:rPr lang="en-US" altLang="zh-CN" sz="2000" b="1" dirty="0">
                <a:solidFill>
                  <a:schemeClr val="accent5"/>
                </a:solidFill>
                <a:latin typeface="微软雅黑" pitchFamily="34" charset="-122"/>
                <a:ea typeface="微软雅黑" pitchFamily="34" charset="-122"/>
              </a:rPr>
              <a:t>Oceanographic and Meteorological Satellites</a:t>
            </a:r>
            <a:endParaRPr lang="en-US" altLang="zh-CN" sz="2800" b="1" dirty="0">
              <a:solidFill>
                <a:schemeClr val="accent5"/>
              </a:solidFill>
              <a:latin typeface="微软雅黑" pitchFamily="34" charset="-122"/>
              <a:ea typeface="微软雅黑" pitchFamily="34" charset="-122"/>
            </a:endParaRPr>
          </a:p>
        </p:txBody>
      </p:sp>
      <p:sp>
        <p:nvSpPr>
          <p:cNvPr id="211" name="Shape 211"/>
          <p:cNvSpPr/>
          <p:nvPr/>
        </p:nvSpPr>
        <p:spPr>
          <a:xfrm>
            <a:off x="10044608" y="3429000"/>
            <a:ext cx="2339013" cy="391143"/>
          </a:xfrm>
          <a:prstGeom prst="rect">
            <a:avLst/>
          </a:prstGeom>
          <a:ln w="12700">
            <a:miter lim="400000"/>
          </a:ln>
          <a:extLst>
            <a:ext uri="{C572A759-6A51-4108-AA02-DFA0A04FC94B}">
              <ma14:wrappingTextBoxFlag xmlns="" xmlns:ma14="http://schemas.microsoft.com/office/mac/drawingml/2011/main" val="1"/>
            </a:ext>
          </a:extLst>
        </p:spPr>
        <p:txBody>
          <a:bodyPr wrap="square" lIns="10800" tIns="10800" rIns="10800" bIns="10800">
            <a:spAutoFit/>
          </a:bodyPr>
          <a:lstStyle/>
          <a:p>
            <a:pPr lvl="0" algn="ctr"/>
            <a:endParaRPr sz="2400" b="1" dirty="0">
              <a:solidFill>
                <a:srgbClr val="000066"/>
              </a:solidFill>
            </a:endParaRPr>
          </a:p>
        </p:txBody>
      </p:sp>
      <p:sp>
        <p:nvSpPr>
          <p:cNvPr id="3" name="内容占位符 2"/>
          <p:cNvSpPr>
            <a:spLocks noGrp="1"/>
          </p:cNvSpPr>
          <p:nvPr>
            <p:ph idx="1"/>
          </p:nvPr>
        </p:nvSpPr>
        <p:spPr>
          <a:xfrm>
            <a:off x="55970" y="1626170"/>
            <a:ext cx="6820286" cy="3387006"/>
          </a:xfrm>
        </p:spPr>
        <p:txBody>
          <a:bodyPr>
            <a:normAutofit/>
          </a:bodyPr>
          <a:lstStyle/>
          <a:p>
            <a:r>
              <a:rPr lang="en-US" altLang="zh-CN" sz="2400" dirty="0">
                <a:solidFill>
                  <a:schemeClr val="accent5"/>
                </a:solidFill>
                <a:latin typeface="微软雅黑" pitchFamily="34" charset="-122"/>
                <a:ea typeface="微软雅黑" pitchFamily="34" charset="-122"/>
              </a:rPr>
              <a:t>Oceanography and Meteorology</a:t>
            </a:r>
            <a:endParaRPr lang="en-US" altLang="zh-CN" sz="2200" dirty="0">
              <a:solidFill>
                <a:schemeClr val="accent5"/>
              </a:solidFill>
              <a:latin typeface="微软雅黑" pitchFamily="34" charset="-122"/>
              <a:ea typeface="微软雅黑" pitchFamily="34" charset="-122"/>
              <a:cs typeface="+mn-cs"/>
            </a:endParaRPr>
          </a:p>
          <a:p>
            <a:pPr lvl="1"/>
            <a:r>
              <a:rPr lang="en-US" altLang="zh-CN" sz="1800" dirty="0">
                <a:solidFill>
                  <a:srgbClr val="C00000"/>
                </a:solidFill>
                <a:latin typeface="微软雅黑" pitchFamily="34" charset="-122"/>
                <a:ea typeface="微软雅黑" pitchFamily="34" charset="-122"/>
                <a:cs typeface="+mn-cs"/>
              </a:rPr>
              <a:t>HY-2 (A, B, C and Follow-on): </a:t>
            </a:r>
            <a:r>
              <a:rPr lang="en-US" altLang="zh-CN" sz="1800" dirty="0">
                <a:solidFill>
                  <a:schemeClr val="accent5"/>
                </a:solidFill>
                <a:latin typeface="微软雅黑" pitchFamily="34" charset="-122"/>
                <a:ea typeface="微软雅黑" pitchFamily="34" charset="-122"/>
                <a:cs typeface="+mn-cs"/>
              </a:rPr>
              <a:t>ALT+ACMR</a:t>
            </a:r>
          </a:p>
          <a:p>
            <a:pPr lvl="1"/>
            <a:r>
              <a:rPr lang="en-US" altLang="zh-CN" sz="1800" dirty="0">
                <a:solidFill>
                  <a:srgbClr val="C00000"/>
                </a:solidFill>
                <a:latin typeface="微软雅黑" pitchFamily="34" charset="-122"/>
                <a:ea typeface="微软雅黑" pitchFamily="34" charset="-122"/>
                <a:cs typeface="+mn-cs"/>
              </a:rPr>
              <a:t>COSM: </a:t>
            </a:r>
            <a:r>
              <a:rPr lang="en-US" altLang="zh-CN" sz="1800" dirty="0">
                <a:solidFill>
                  <a:schemeClr val="accent5"/>
                </a:solidFill>
                <a:latin typeface="微软雅黑" pitchFamily="34" charset="-122"/>
                <a:ea typeface="微软雅黑" pitchFamily="34" charset="-122"/>
                <a:cs typeface="+mn-cs"/>
              </a:rPr>
              <a:t>MICAP</a:t>
            </a:r>
          </a:p>
          <a:p>
            <a:pPr lvl="1"/>
            <a:r>
              <a:rPr lang="en-US" altLang="zh-CN" sz="1800" dirty="0">
                <a:solidFill>
                  <a:srgbClr val="C00000"/>
                </a:solidFill>
                <a:latin typeface="微软雅黑" pitchFamily="34" charset="-122"/>
                <a:ea typeface="微软雅黑" pitchFamily="34" charset="-122"/>
                <a:cs typeface="+mn-cs"/>
              </a:rPr>
              <a:t>FY-3 and follow-on: </a:t>
            </a:r>
          </a:p>
          <a:p>
            <a:pPr marL="457200" lvl="1" indent="0">
              <a:buNone/>
            </a:pPr>
            <a:r>
              <a:rPr lang="en-US" altLang="zh-CN" sz="1800" dirty="0">
                <a:solidFill>
                  <a:schemeClr val="accent5"/>
                </a:solidFill>
                <a:latin typeface="微软雅黑" pitchFamily="34" charset="-122"/>
                <a:ea typeface="微软雅黑" pitchFamily="34" charset="-122"/>
                <a:cs typeface="+mn-cs"/>
              </a:rPr>
              <a:t>MWHS/MWHTS(MWHS-II), GNOS,TOU</a:t>
            </a:r>
          </a:p>
          <a:p>
            <a:pPr marL="457200" lvl="1" indent="0">
              <a:buNone/>
            </a:pPr>
            <a:r>
              <a:rPr lang="en-US" altLang="zh-CN" sz="1800" dirty="0">
                <a:solidFill>
                  <a:schemeClr val="accent5"/>
                </a:solidFill>
                <a:latin typeface="微软雅黑" pitchFamily="34" charset="-122"/>
                <a:ea typeface="微软雅黑" pitchFamily="34" charset="-122"/>
                <a:cs typeface="+mn-cs"/>
              </a:rPr>
              <a:t>SEM</a:t>
            </a:r>
            <a:r>
              <a:rPr lang="zh-Hans" altLang="en-US" sz="1800" dirty="0">
                <a:solidFill>
                  <a:schemeClr val="accent5"/>
                </a:solidFill>
                <a:latin typeface="微软雅黑" pitchFamily="34" charset="-122"/>
                <a:ea typeface="微软雅黑" pitchFamily="34" charset="-122"/>
                <a:cs typeface="+mn-cs"/>
              </a:rPr>
              <a:t> </a:t>
            </a:r>
            <a:r>
              <a:rPr lang="en-US" altLang="zh-Hans" sz="1800" dirty="0">
                <a:solidFill>
                  <a:schemeClr val="accent5"/>
                </a:solidFill>
                <a:latin typeface="微软雅黑" pitchFamily="34" charset="-122"/>
                <a:ea typeface="微软雅黑" pitchFamily="34" charset="-122"/>
                <a:cs typeface="+mn-cs"/>
              </a:rPr>
              <a:t>(</a:t>
            </a:r>
            <a:r>
              <a:rPr lang="en-US" altLang="zh-CN" sz="1800" dirty="0">
                <a:solidFill>
                  <a:schemeClr val="accent5"/>
                </a:solidFill>
                <a:latin typeface="微软雅黑" pitchFamily="34" charset="-122"/>
                <a:ea typeface="微软雅黑" pitchFamily="34" charset="-122"/>
                <a:cs typeface="+mn-cs"/>
              </a:rPr>
              <a:t>space environment monitoring package)</a:t>
            </a:r>
          </a:p>
          <a:p>
            <a:pPr lvl="1"/>
            <a:r>
              <a:rPr lang="en-US" altLang="zh-CN" sz="1800" dirty="0">
                <a:solidFill>
                  <a:srgbClr val="C00000"/>
                </a:solidFill>
                <a:latin typeface="微软雅黑" pitchFamily="34" charset="-122"/>
                <a:ea typeface="微软雅黑" pitchFamily="34" charset="-122"/>
                <a:cs typeface="+mn-cs"/>
              </a:rPr>
              <a:t>CFOSAT: </a:t>
            </a:r>
            <a:r>
              <a:rPr lang="en-US" altLang="zh-CN" sz="1800" dirty="0">
                <a:solidFill>
                  <a:schemeClr val="accent5"/>
                </a:solidFill>
                <a:latin typeface="微软雅黑" pitchFamily="34" charset="-122"/>
                <a:ea typeface="微软雅黑" pitchFamily="34" charset="-122"/>
                <a:cs typeface="+mn-cs"/>
              </a:rPr>
              <a:t>radar </a:t>
            </a:r>
            <a:r>
              <a:rPr lang="en-US" altLang="zh-CN" sz="1800" dirty="0" err="1">
                <a:solidFill>
                  <a:schemeClr val="accent5"/>
                </a:solidFill>
                <a:latin typeface="微软雅黑" pitchFamily="34" charset="-122"/>
                <a:ea typeface="微软雅黑" pitchFamily="34" charset="-122"/>
                <a:cs typeface="+mn-cs"/>
              </a:rPr>
              <a:t>scatterometer</a:t>
            </a:r>
            <a:endParaRPr lang="en-US" altLang="zh-CN" sz="1800" dirty="0">
              <a:solidFill>
                <a:schemeClr val="accent5"/>
              </a:solidFill>
              <a:latin typeface="微软雅黑" pitchFamily="34" charset="-122"/>
              <a:ea typeface="微软雅黑" pitchFamily="34" charset="-122"/>
              <a:cs typeface="+mn-cs"/>
            </a:endParaRPr>
          </a:p>
          <a:p>
            <a:pPr lvl="1"/>
            <a:r>
              <a:rPr lang="en-US" altLang="zh-CN" sz="1800" dirty="0">
                <a:solidFill>
                  <a:srgbClr val="C00000"/>
                </a:solidFill>
                <a:latin typeface="微软雅黑" pitchFamily="34" charset="-122"/>
                <a:ea typeface="微软雅黑" pitchFamily="34" charset="-122"/>
                <a:cs typeface="+mn-cs"/>
              </a:rPr>
              <a:t>FY-4 </a:t>
            </a:r>
            <a:r>
              <a:rPr lang="en-US" altLang="zh-CN" sz="1800" dirty="0">
                <a:solidFill>
                  <a:schemeClr val="accent5"/>
                </a:solidFill>
                <a:latin typeface="微软雅黑" pitchFamily="34" charset="-122"/>
                <a:ea typeface="微软雅黑" pitchFamily="34" charset="-122"/>
                <a:cs typeface="+mn-cs"/>
              </a:rPr>
              <a:t>(optical and microwave): </a:t>
            </a:r>
          </a:p>
          <a:p>
            <a:pPr marL="457200" lvl="1" indent="0">
              <a:buNone/>
            </a:pPr>
            <a:r>
              <a:rPr lang="en-US" altLang="zh-CN" sz="1800" dirty="0">
                <a:solidFill>
                  <a:schemeClr val="accent5"/>
                </a:solidFill>
                <a:latin typeface="微软雅黑" pitchFamily="34" charset="-122"/>
                <a:ea typeface="微软雅黑" pitchFamily="34" charset="-122"/>
                <a:cs typeface="+mn-cs"/>
              </a:rPr>
              <a:t>Microwave imager, space environment package</a:t>
            </a:r>
          </a:p>
        </p:txBody>
      </p:sp>
      <p:pic>
        <p:nvPicPr>
          <p:cNvPr id="15" name="Picture 4" descr="701937"/>
          <p:cNvPicPr>
            <a:picLocks noChangeAspect="1" noChangeArrowheads="1"/>
          </p:cNvPicPr>
          <p:nvPr/>
        </p:nvPicPr>
        <p:blipFill rotWithShape="1">
          <a:blip r:embed="rId3">
            <a:extLst>
              <a:ext uri="{28A0092B-C50C-407E-A947-70E740481C1C}">
                <a14:useLocalDpi xmlns:a14="http://schemas.microsoft.com/office/drawing/2010/main" val="0"/>
              </a:ext>
            </a:extLst>
          </a:blip>
          <a:srcRect l="15059" t="18898" r="29931" b="42520"/>
          <a:stretch/>
        </p:blipFill>
        <p:spPr bwMode="auto">
          <a:xfrm>
            <a:off x="4443897" y="4882987"/>
            <a:ext cx="1917524" cy="1375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4" descr="216_0hy-2-3"/>
          <p:cNvPicPr>
            <a:picLocks noChangeAspect="1" noChangeArrowheads="1"/>
          </p:cNvPicPr>
          <p:nvPr/>
        </p:nvPicPr>
        <p:blipFill rotWithShape="1">
          <a:blip r:embed="rId4">
            <a:extLst>
              <a:ext uri="{28A0092B-C50C-407E-A947-70E740481C1C}">
                <a14:useLocalDpi xmlns:a14="http://schemas.microsoft.com/office/drawing/2010/main" val="0"/>
              </a:ext>
            </a:extLst>
          </a:blip>
          <a:srcRect l="13454" t="29343" r="12341" b="7396"/>
          <a:stretch/>
        </p:blipFill>
        <p:spPr bwMode="auto">
          <a:xfrm>
            <a:off x="58178" y="4882987"/>
            <a:ext cx="2164997" cy="14181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图片 1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11719" y="4884227"/>
            <a:ext cx="1983100" cy="14013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9004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B08FA8E1-CBF2-114F-98CA-188DADB60FF6}"/>
              </a:ext>
            </a:extLst>
          </p:cNvPr>
          <p:cNvSpPr>
            <a:spLocks noGrp="1"/>
          </p:cNvSpPr>
          <p:nvPr>
            <p:ph type="title"/>
          </p:nvPr>
        </p:nvSpPr>
        <p:spPr>
          <a:xfrm>
            <a:off x="457200" y="679024"/>
            <a:ext cx="8229600" cy="805760"/>
          </a:xfrm>
        </p:spPr>
        <p:txBody>
          <a:bodyPr wrap="square">
            <a:spAutoFit/>
          </a:bodyPr>
          <a:lstStyle/>
          <a:p>
            <a:pPr algn="l"/>
            <a:r>
              <a:rPr lang="en-US" altLang="zh-CN" sz="3200" dirty="0">
                <a:solidFill>
                  <a:schemeClr val="accent5"/>
                </a:solidFill>
                <a:latin typeface="微软雅黑" pitchFamily="34" charset="-122"/>
                <a:ea typeface="微软雅黑" pitchFamily="34" charset="-122"/>
                <a:cs typeface="+mn-cs"/>
              </a:rPr>
              <a:t>NSSC 2017 EO mission update</a:t>
            </a:r>
            <a:endParaRPr lang="zh-CN" altLang="en-US" sz="3200" dirty="0">
              <a:solidFill>
                <a:schemeClr val="accent5"/>
              </a:solidFill>
              <a:latin typeface="微软雅黑" pitchFamily="34" charset="-122"/>
              <a:ea typeface="微软雅黑" pitchFamily="34" charset="-122"/>
              <a:cs typeface="+mn-cs"/>
            </a:endParaRPr>
          </a:p>
        </p:txBody>
      </p:sp>
      <p:sp>
        <p:nvSpPr>
          <p:cNvPr id="5" name="内容占位符 4">
            <a:extLst>
              <a:ext uri="{FF2B5EF4-FFF2-40B4-BE49-F238E27FC236}">
                <a16:creationId xmlns:a16="http://schemas.microsoft.com/office/drawing/2014/main" id="{B499DCDB-95CA-4C43-AFE6-E8A6D4C66721}"/>
              </a:ext>
            </a:extLst>
          </p:cNvPr>
          <p:cNvSpPr>
            <a:spLocks noGrp="1"/>
          </p:cNvSpPr>
          <p:nvPr>
            <p:ph idx="1"/>
          </p:nvPr>
        </p:nvSpPr>
        <p:spPr>
          <a:xfrm>
            <a:off x="457200" y="1484785"/>
            <a:ext cx="8229600" cy="4824536"/>
          </a:xfrm>
        </p:spPr>
        <p:txBody>
          <a:bodyPr/>
          <a:lstStyle/>
          <a:p>
            <a:r>
              <a:rPr kumimoji="1" lang="en-US" altLang="zh-CN" dirty="0"/>
              <a:t>FY</a:t>
            </a:r>
            <a:r>
              <a:rPr kumimoji="1" lang="en-US" altLang="zh-Hans" dirty="0"/>
              <a:t>-3D</a:t>
            </a:r>
            <a:r>
              <a:rPr kumimoji="1" lang="zh-Hans" altLang="en-US" dirty="0"/>
              <a:t> </a:t>
            </a:r>
            <a:r>
              <a:rPr kumimoji="1" lang="en-US" altLang="zh-Hans" dirty="0"/>
              <a:t>launched on Nov 15, 2017</a:t>
            </a:r>
          </a:p>
          <a:p>
            <a:r>
              <a:rPr kumimoji="1" lang="en-US" altLang="zh-CN" dirty="0"/>
              <a:t>CFOSAT SCAT flight model delivered</a:t>
            </a:r>
          </a:p>
          <a:p>
            <a:r>
              <a:rPr kumimoji="1" lang="en-US" altLang="zh-CN" dirty="0"/>
              <a:t>HY-2B DFRA, ACMR flight model delivered</a:t>
            </a:r>
          </a:p>
          <a:p>
            <a:r>
              <a:rPr kumimoji="1" lang="en-US" altLang="zh-CN" dirty="0" err="1"/>
              <a:t>TanSAT</a:t>
            </a:r>
            <a:r>
              <a:rPr kumimoji="1" lang="en-US" altLang="zh-CN" dirty="0"/>
              <a:t> handover</a:t>
            </a:r>
          </a:p>
          <a:p>
            <a:r>
              <a:rPr kumimoji="1" lang="en-US" altLang="zh-CN" dirty="0"/>
              <a:t>TG-2 </a:t>
            </a:r>
            <a:r>
              <a:rPr kumimoji="1" lang="en-US" altLang="zh-CN" dirty="0" err="1"/>
              <a:t>InRA</a:t>
            </a:r>
            <a:r>
              <a:rPr kumimoji="1" lang="en-US" altLang="zh-CN" dirty="0"/>
              <a:t> in orbit commissioning completed</a:t>
            </a:r>
          </a:p>
          <a:p>
            <a:endParaRPr kumimoji="1" lang="zh-CN" altLang="en-US" dirty="0"/>
          </a:p>
        </p:txBody>
      </p:sp>
    </p:spTree>
    <p:extLst>
      <p:ext uri="{BB962C8B-B14F-4D97-AF65-F5344CB8AC3E}">
        <p14:creationId xmlns:p14="http://schemas.microsoft.com/office/powerpoint/2010/main" val="3121534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p:nvPr/>
        </p:nvSpPr>
        <p:spPr>
          <a:xfrm>
            <a:off x="457200" y="873125"/>
            <a:ext cx="8219256" cy="584775"/>
          </a:xfrm>
          <a:prstGeom prst="rect">
            <a:avLst/>
          </a:prstGeom>
          <a:extLst>
            <a:ext uri="{C572A759-6A51-4108-AA02-DFA0A04FC94B}">
              <ma14:wrappingTextBoxFlag xmlns="" xmlns:ma14="http://schemas.microsoft.com/office/mac/drawingml/2011/main" val="1"/>
            </a:ext>
          </a:extLst>
        </p:spPr>
        <p:txBody>
          <a:bodyPr wrap="square">
            <a:spAutoFit/>
          </a:bodyPr>
          <a:lstStyle/>
          <a:p>
            <a:r>
              <a:rPr lang="en-US" altLang="zh-CN" sz="3200" b="1" dirty="0">
                <a:solidFill>
                  <a:schemeClr val="accent5"/>
                </a:solidFill>
                <a:latin typeface="微软雅黑" pitchFamily="34" charset="-122"/>
                <a:ea typeface="微软雅黑" pitchFamily="34" charset="-122"/>
              </a:rPr>
              <a:t>CFOSAT update</a:t>
            </a:r>
          </a:p>
        </p:txBody>
      </p:sp>
      <p:sp>
        <p:nvSpPr>
          <p:cNvPr id="211" name="Shape 211"/>
          <p:cNvSpPr/>
          <p:nvPr/>
        </p:nvSpPr>
        <p:spPr>
          <a:xfrm>
            <a:off x="10044608" y="3429000"/>
            <a:ext cx="2339013" cy="391143"/>
          </a:xfrm>
          <a:prstGeom prst="rect">
            <a:avLst/>
          </a:prstGeom>
          <a:ln w="12700">
            <a:miter lim="400000"/>
          </a:ln>
          <a:extLst>
            <a:ext uri="{C572A759-6A51-4108-AA02-DFA0A04FC94B}">
              <ma14:wrappingTextBoxFlag xmlns="" xmlns:ma14="http://schemas.microsoft.com/office/mac/drawingml/2011/main" val="1"/>
            </a:ext>
          </a:extLst>
        </p:spPr>
        <p:txBody>
          <a:bodyPr wrap="square" lIns="10800" tIns="10800" rIns="10800" bIns="10800">
            <a:spAutoFit/>
          </a:bodyPr>
          <a:lstStyle/>
          <a:p>
            <a:pPr lvl="0" algn="ctr"/>
            <a:endParaRPr sz="2400" b="1" dirty="0">
              <a:solidFill>
                <a:srgbClr val="000066"/>
              </a:solidFill>
            </a:endParaRPr>
          </a:p>
        </p:txBody>
      </p:sp>
      <p:sp>
        <p:nvSpPr>
          <p:cNvPr id="3" name="内容占位符 2"/>
          <p:cNvSpPr>
            <a:spLocks noGrp="1"/>
          </p:cNvSpPr>
          <p:nvPr>
            <p:ph idx="1"/>
          </p:nvPr>
        </p:nvSpPr>
        <p:spPr>
          <a:xfrm>
            <a:off x="136121" y="1700808"/>
            <a:ext cx="5165509" cy="4776688"/>
          </a:xfrm>
        </p:spPr>
        <p:txBody>
          <a:bodyPr>
            <a:normAutofit/>
          </a:bodyPr>
          <a:lstStyle/>
          <a:p>
            <a:r>
              <a:rPr lang="en-US" altLang="zh-CN" sz="2200" dirty="0">
                <a:solidFill>
                  <a:schemeClr val="accent5"/>
                </a:solidFill>
                <a:latin typeface="微软雅黑" pitchFamily="34" charset="-122"/>
                <a:ea typeface="微软雅黑" pitchFamily="34" charset="-122"/>
                <a:cs typeface="+mn-cs"/>
              </a:rPr>
              <a:t>Payloads:</a:t>
            </a:r>
          </a:p>
          <a:p>
            <a:pPr lvl="1"/>
            <a:r>
              <a:rPr lang="en-US" altLang="zh-CN" sz="1800" dirty="0">
                <a:solidFill>
                  <a:schemeClr val="accent5"/>
                </a:solidFill>
                <a:latin typeface="微软雅黑" pitchFamily="34" charset="-122"/>
                <a:ea typeface="微软雅黑" pitchFamily="34" charset="-122"/>
                <a:cs typeface="+mn-cs"/>
              </a:rPr>
              <a:t>SWIM: multiple beam radar for ocean surface wave spectrum (Ku band, by CNES)</a:t>
            </a:r>
          </a:p>
          <a:p>
            <a:pPr lvl="1"/>
            <a:r>
              <a:rPr lang="en-US" altLang="zh-CN" sz="1800" dirty="0">
                <a:solidFill>
                  <a:schemeClr val="accent5"/>
                </a:solidFill>
                <a:latin typeface="微软雅黑" pitchFamily="34" charset="-122"/>
                <a:ea typeface="微软雅黑" pitchFamily="34" charset="-122"/>
                <a:cs typeface="+mn-cs"/>
              </a:rPr>
              <a:t>SCAT: rotating fan-beam </a:t>
            </a:r>
            <a:r>
              <a:rPr lang="en-US" altLang="zh-CN" sz="1800" dirty="0" err="1">
                <a:solidFill>
                  <a:schemeClr val="accent5"/>
                </a:solidFill>
                <a:latin typeface="微软雅黑" pitchFamily="34" charset="-122"/>
                <a:ea typeface="微软雅黑" pitchFamily="34" charset="-122"/>
                <a:cs typeface="+mn-cs"/>
              </a:rPr>
              <a:t>scatterometer</a:t>
            </a:r>
            <a:r>
              <a:rPr lang="en-US" altLang="zh-CN" sz="1800" dirty="0">
                <a:solidFill>
                  <a:schemeClr val="accent5"/>
                </a:solidFill>
                <a:latin typeface="微软雅黑" pitchFamily="34" charset="-122"/>
                <a:ea typeface="微软雅黑" pitchFamily="34" charset="-122"/>
                <a:cs typeface="+mn-cs"/>
              </a:rPr>
              <a:t> of ocean surface wind vector (</a:t>
            </a:r>
            <a:r>
              <a:rPr lang="en-US" altLang="zh-CN" sz="1800" dirty="0" err="1">
                <a:solidFill>
                  <a:schemeClr val="accent5"/>
                </a:solidFill>
                <a:latin typeface="微软雅黑" pitchFamily="34" charset="-122"/>
                <a:ea typeface="微软雅黑" pitchFamily="34" charset="-122"/>
                <a:cs typeface="+mn-cs"/>
              </a:rPr>
              <a:t>ku</a:t>
            </a:r>
            <a:r>
              <a:rPr lang="en-US" altLang="zh-CN" sz="1800" dirty="0">
                <a:solidFill>
                  <a:schemeClr val="accent5"/>
                </a:solidFill>
                <a:latin typeface="微软雅黑" pitchFamily="34" charset="-122"/>
                <a:ea typeface="微软雅黑" pitchFamily="34" charset="-122"/>
                <a:cs typeface="+mn-cs"/>
              </a:rPr>
              <a:t> band, by NSSC)</a:t>
            </a:r>
          </a:p>
          <a:p>
            <a:r>
              <a:rPr lang="en-US" altLang="zh-CN" sz="2200" dirty="0">
                <a:solidFill>
                  <a:schemeClr val="accent5"/>
                </a:solidFill>
                <a:latin typeface="微软雅黑" pitchFamily="34" charset="-122"/>
                <a:ea typeface="微软雅黑" pitchFamily="34" charset="-122"/>
                <a:cs typeface="+mn-cs"/>
              </a:rPr>
              <a:t>Schedule</a:t>
            </a:r>
          </a:p>
          <a:p>
            <a:pPr lvl="1"/>
            <a:r>
              <a:rPr kumimoji="1" lang="en-US" altLang="zh-CN" sz="1800" dirty="0">
                <a:solidFill>
                  <a:srgbClr val="C00000"/>
                </a:solidFill>
                <a:latin typeface="微软雅黑" pitchFamily="34" charset="-122"/>
                <a:ea typeface="微软雅黑" pitchFamily="34" charset="-122"/>
                <a:cs typeface="+mn-cs"/>
              </a:rPr>
              <a:t>delivery of flight model: 2017.06-07</a:t>
            </a:r>
          </a:p>
          <a:p>
            <a:pPr lvl="1"/>
            <a:r>
              <a:rPr kumimoji="1" lang="en-US" altLang="zh-CN" sz="1800" dirty="0">
                <a:solidFill>
                  <a:schemeClr val="accent5"/>
                </a:solidFill>
                <a:latin typeface="微软雅黑" pitchFamily="34" charset="-122"/>
                <a:ea typeface="微软雅黑" pitchFamily="34" charset="-122"/>
                <a:cs typeface="+mn-cs"/>
              </a:rPr>
              <a:t>Launch</a:t>
            </a:r>
            <a:r>
              <a:rPr kumimoji="1" lang="zh-Hans" altLang="en-US" sz="1800" dirty="0">
                <a:solidFill>
                  <a:schemeClr val="accent5"/>
                </a:solidFill>
                <a:latin typeface="微软雅黑" pitchFamily="34" charset="-122"/>
                <a:ea typeface="微软雅黑" pitchFamily="34" charset="-122"/>
                <a:cs typeface="+mn-cs"/>
              </a:rPr>
              <a:t> </a:t>
            </a:r>
            <a:r>
              <a:rPr kumimoji="1" lang="en-US" altLang="zh-Hans" sz="1800" dirty="0">
                <a:solidFill>
                  <a:schemeClr val="accent5"/>
                </a:solidFill>
                <a:latin typeface="微软雅黑" pitchFamily="34" charset="-122"/>
                <a:ea typeface="微软雅黑" pitchFamily="34" charset="-122"/>
                <a:cs typeface="+mn-cs"/>
              </a:rPr>
              <a:t>schedule</a:t>
            </a:r>
            <a:r>
              <a:rPr kumimoji="1" lang="en-US" altLang="zh-CN" sz="1800" dirty="0">
                <a:solidFill>
                  <a:schemeClr val="accent5"/>
                </a:solidFill>
                <a:latin typeface="微软雅黑" pitchFamily="34" charset="-122"/>
                <a:ea typeface="微软雅黑" pitchFamily="34" charset="-122"/>
                <a:cs typeface="+mn-cs"/>
              </a:rPr>
              <a:t>: September 2018</a:t>
            </a:r>
          </a:p>
          <a:p>
            <a:endParaRPr kumimoji="1" lang="en-US" altLang="zh-CN" sz="2800" dirty="0"/>
          </a:p>
          <a:p>
            <a:endParaRPr kumimoji="1" lang="en-US" altLang="zh-CN" sz="2800" dirty="0"/>
          </a:p>
          <a:p>
            <a:endParaRPr kumimoji="1" lang="zh-CN" altLang="en-US" sz="2800" dirty="0"/>
          </a:p>
        </p:txBody>
      </p:sp>
      <p:pic>
        <p:nvPicPr>
          <p:cNvPr id="2" name="图片 1"/>
          <p:cNvPicPr>
            <a:picLocks noChangeAspect="1"/>
          </p:cNvPicPr>
          <p:nvPr/>
        </p:nvPicPr>
        <p:blipFill>
          <a:blip r:embed="rId3"/>
          <a:stretch>
            <a:fillRect/>
          </a:stretch>
        </p:blipFill>
        <p:spPr>
          <a:xfrm>
            <a:off x="5026190" y="865857"/>
            <a:ext cx="3940942" cy="1344436"/>
          </a:xfrm>
          <a:prstGeom prst="rect">
            <a:avLst/>
          </a:prstGeom>
        </p:spPr>
      </p:pic>
      <p:pic>
        <p:nvPicPr>
          <p:cNvPr id="4" name="图片 3"/>
          <p:cNvPicPr>
            <a:picLocks noChangeAspect="1"/>
          </p:cNvPicPr>
          <p:nvPr/>
        </p:nvPicPr>
        <p:blipFill>
          <a:blip r:embed="rId4"/>
          <a:stretch>
            <a:fillRect/>
          </a:stretch>
        </p:blipFill>
        <p:spPr>
          <a:xfrm>
            <a:off x="5442324" y="3284984"/>
            <a:ext cx="3524808" cy="2490864"/>
          </a:xfrm>
          <a:prstGeom prst="rect">
            <a:avLst/>
          </a:prstGeom>
        </p:spPr>
      </p:pic>
    </p:spTree>
    <p:extLst>
      <p:ext uri="{BB962C8B-B14F-4D97-AF65-F5344CB8AC3E}">
        <p14:creationId xmlns:p14="http://schemas.microsoft.com/office/powerpoint/2010/main" val="1959071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p:nvPr/>
        </p:nvSpPr>
        <p:spPr>
          <a:xfrm>
            <a:off x="457200" y="873125"/>
            <a:ext cx="8219256" cy="584775"/>
          </a:xfrm>
          <a:prstGeom prst="rect">
            <a:avLst/>
          </a:prstGeom>
          <a:extLst>
            <a:ext uri="{C572A759-6A51-4108-AA02-DFA0A04FC94B}">
              <ma14:wrappingTextBoxFlag xmlns="" xmlns:ma14="http://schemas.microsoft.com/office/mac/drawingml/2011/main" val="1"/>
            </a:ext>
          </a:extLst>
        </p:spPr>
        <p:txBody>
          <a:bodyPr wrap="square">
            <a:spAutoFit/>
          </a:bodyPr>
          <a:lstStyle/>
          <a:p>
            <a:r>
              <a:rPr lang="en-US" altLang="zh-CN" sz="3200" b="1" dirty="0">
                <a:solidFill>
                  <a:schemeClr val="accent5"/>
                </a:solidFill>
                <a:latin typeface="微软雅黑" pitchFamily="34" charset="-122"/>
                <a:ea typeface="微软雅黑" pitchFamily="34" charset="-122"/>
              </a:rPr>
              <a:t>HY-2 update</a:t>
            </a:r>
          </a:p>
        </p:txBody>
      </p:sp>
      <p:sp>
        <p:nvSpPr>
          <p:cNvPr id="211" name="Shape 211"/>
          <p:cNvSpPr/>
          <p:nvPr/>
        </p:nvSpPr>
        <p:spPr>
          <a:xfrm>
            <a:off x="10044608" y="3429000"/>
            <a:ext cx="2339013" cy="391143"/>
          </a:xfrm>
          <a:prstGeom prst="rect">
            <a:avLst/>
          </a:prstGeom>
          <a:ln w="12700">
            <a:miter lim="400000"/>
          </a:ln>
          <a:extLst>
            <a:ext uri="{C572A759-6A51-4108-AA02-DFA0A04FC94B}">
              <ma14:wrappingTextBoxFlag xmlns="" xmlns:ma14="http://schemas.microsoft.com/office/mac/drawingml/2011/main" val="1"/>
            </a:ext>
          </a:extLst>
        </p:spPr>
        <p:txBody>
          <a:bodyPr wrap="square" lIns="10800" tIns="10800" rIns="10800" bIns="10800">
            <a:spAutoFit/>
          </a:bodyPr>
          <a:lstStyle/>
          <a:p>
            <a:pPr lvl="0" algn="ctr"/>
            <a:endParaRPr sz="2400" b="1" dirty="0">
              <a:solidFill>
                <a:srgbClr val="000066"/>
              </a:solidFill>
            </a:endParaRPr>
          </a:p>
        </p:txBody>
      </p:sp>
      <p:sp>
        <p:nvSpPr>
          <p:cNvPr id="3" name="内容占位符 2"/>
          <p:cNvSpPr>
            <a:spLocks noGrp="1"/>
          </p:cNvSpPr>
          <p:nvPr>
            <p:ph idx="1"/>
          </p:nvPr>
        </p:nvSpPr>
        <p:spPr>
          <a:xfrm>
            <a:off x="291916" y="1524258"/>
            <a:ext cx="5720244" cy="4929078"/>
          </a:xfrm>
        </p:spPr>
        <p:txBody>
          <a:bodyPr>
            <a:normAutofit/>
          </a:bodyPr>
          <a:lstStyle/>
          <a:p>
            <a:r>
              <a:rPr lang="en-US" altLang="zh-CN" sz="2200" dirty="0">
                <a:solidFill>
                  <a:schemeClr val="accent5"/>
                </a:solidFill>
                <a:latin typeface="微软雅黑" pitchFamily="34" charset="-122"/>
                <a:ea typeface="微软雅黑" pitchFamily="34" charset="-122"/>
                <a:cs typeface="+mn-cs"/>
              </a:rPr>
              <a:t>HY-2A</a:t>
            </a:r>
            <a:r>
              <a:rPr lang="zh-CN" altLang="en-US" sz="2200" dirty="0">
                <a:solidFill>
                  <a:schemeClr val="accent5"/>
                </a:solidFill>
                <a:latin typeface="微软雅黑" pitchFamily="34" charset="-122"/>
                <a:ea typeface="微软雅黑" pitchFamily="34" charset="-122"/>
                <a:cs typeface="+mn-cs"/>
              </a:rPr>
              <a:t>：</a:t>
            </a:r>
            <a:r>
              <a:rPr lang="en-US" altLang="zh-CN" sz="2200" dirty="0">
                <a:solidFill>
                  <a:schemeClr val="accent5"/>
                </a:solidFill>
                <a:latin typeface="微软雅黑" pitchFamily="34" charset="-122"/>
                <a:ea typeface="微软雅黑" pitchFamily="34" charset="-122"/>
                <a:cs typeface="+mn-cs"/>
              </a:rPr>
              <a:t>in orbit &gt;5yrs (2011.08.16)</a:t>
            </a:r>
          </a:p>
          <a:p>
            <a:pPr lvl="1"/>
            <a:r>
              <a:rPr lang="en-US" altLang="zh-CN" sz="1800" dirty="0">
                <a:solidFill>
                  <a:schemeClr val="accent5"/>
                </a:solidFill>
                <a:latin typeface="微软雅黑" pitchFamily="34" charset="-122"/>
                <a:ea typeface="微软雅黑" pitchFamily="34" charset="-122"/>
                <a:cs typeface="+mn-cs"/>
              </a:rPr>
              <a:t>New version of ALT data</a:t>
            </a:r>
          </a:p>
          <a:p>
            <a:r>
              <a:rPr kumimoji="1" lang="en-US" altLang="zh-CN" sz="2200" dirty="0">
                <a:solidFill>
                  <a:schemeClr val="accent5"/>
                </a:solidFill>
                <a:latin typeface="微软雅黑" pitchFamily="34" charset="-122"/>
                <a:ea typeface="微软雅黑" pitchFamily="34" charset="-122"/>
                <a:cs typeface="+mn-cs"/>
              </a:rPr>
              <a:t>HY-2B</a:t>
            </a:r>
            <a:r>
              <a:rPr kumimoji="1" lang="zh-CN" altLang="en-US" sz="2200" dirty="0">
                <a:solidFill>
                  <a:schemeClr val="accent5"/>
                </a:solidFill>
                <a:latin typeface="微软雅黑" pitchFamily="34" charset="-122"/>
                <a:ea typeface="微软雅黑" pitchFamily="34" charset="-122"/>
                <a:cs typeface="+mn-cs"/>
              </a:rPr>
              <a:t>：</a:t>
            </a:r>
            <a:r>
              <a:rPr kumimoji="1" lang="en-US" altLang="zh-CN" sz="2200" dirty="0">
                <a:solidFill>
                  <a:schemeClr val="accent5"/>
                </a:solidFill>
                <a:latin typeface="微软雅黑" pitchFamily="34" charset="-122"/>
                <a:ea typeface="微软雅黑" pitchFamily="34" charset="-122"/>
                <a:cs typeface="+mn-cs"/>
              </a:rPr>
              <a:t>flight model delivered</a:t>
            </a:r>
          </a:p>
          <a:p>
            <a:pPr lvl="1"/>
            <a:r>
              <a:rPr kumimoji="1" lang="en-US" altLang="zh-CN" sz="1800" dirty="0">
                <a:solidFill>
                  <a:srgbClr val="C00000"/>
                </a:solidFill>
                <a:latin typeface="微软雅黑" pitchFamily="34" charset="-122"/>
                <a:ea typeface="微软雅黑" pitchFamily="34" charset="-122"/>
                <a:cs typeface="+mn-cs"/>
              </a:rPr>
              <a:t>DFRA: dual frequency radar altimeter</a:t>
            </a:r>
            <a:r>
              <a:rPr kumimoji="1" lang="zh-CN" altLang="en-US" sz="1800" dirty="0">
                <a:solidFill>
                  <a:srgbClr val="C00000"/>
                </a:solidFill>
                <a:latin typeface="微软雅黑" pitchFamily="34" charset="-122"/>
                <a:ea typeface="微软雅黑" pitchFamily="34" charset="-122"/>
                <a:cs typeface="+mn-cs"/>
              </a:rPr>
              <a:t>：</a:t>
            </a:r>
            <a:r>
              <a:rPr kumimoji="1" lang="en-US" altLang="zh-CN" sz="1800" dirty="0">
                <a:solidFill>
                  <a:srgbClr val="C00000"/>
                </a:solidFill>
                <a:latin typeface="微软雅黑" pitchFamily="34" charset="-122"/>
                <a:ea typeface="微软雅黑" pitchFamily="34" charset="-122"/>
                <a:cs typeface="+mn-cs"/>
              </a:rPr>
              <a:t>Ku (13.58GHz) &amp; C (5.25GHz)</a:t>
            </a:r>
          </a:p>
          <a:p>
            <a:pPr lvl="1"/>
            <a:r>
              <a:rPr kumimoji="1" lang="en-US" altLang="zh-CN" sz="1800" dirty="0">
                <a:solidFill>
                  <a:srgbClr val="C00000"/>
                </a:solidFill>
                <a:latin typeface="微软雅黑" pitchFamily="34" charset="-122"/>
                <a:ea typeface="微软雅黑" pitchFamily="34" charset="-122"/>
                <a:cs typeface="+mn-cs"/>
              </a:rPr>
              <a:t>ACMR: atmospheric correction microwave radiometer: 18.7</a:t>
            </a:r>
            <a:r>
              <a:rPr kumimoji="1" lang="zh-CN" altLang="en-US" sz="1800" dirty="0">
                <a:solidFill>
                  <a:srgbClr val="C00000"/>
                </a:solidFill>
                <a:latin typeface="微软雅黑" pitchFamily="34" charset="-122"/>
                <a:ea typeface="微软雅黑" pitchFamily="34" charset="-122"/>
                <a:cs typeface="+mn-cs"/>
              </a:rPr>
              <a:t>，</a:t>
            </a:r>
            <a:r>
              <a:rPr kumimoji="1" lang="en-US" altLang="zh-CN" sz="1800" dirty="0">
                <a:solidFill>
                  <a:srgbClr val="C00000"/>
                </a:solidFill>
                <a:latin typeface="微软雅黑" pitchFamily="34" charset="-122"/>
                <a:ea typeface="微软雅黑" pitchFamily="34" charset="-122"/>
                <a:cs typeface="+mn-cs"/>
              </a:rPr>
              <a:t>23.8</a:t>
            </a:r>
            <a:r>
              <a:rPr kumimoji="1" lang="zh-CN" altLang="en-US" sz="1800" dirty="0">
                <a:solidFill>
                  <a:srgbClr val="C00000"/>
                </a:solidFill>
                <a:latin typeface="微软雅黑" pitchFamily="34" charset="-122"/>
                <a:ea typeface="微软雅黑" pitchFamily="34" charset="-122"/>
                <a:cs typeface="+mn-cs"/>
              </a:rPr>
              <a:t>，</a:t>
            </a:r>
            <a:r>
              <a:rPr kumimoji="1" lang="en-US" altLang="zh-CN" sz="1800" dirty="0">
                <a:solidFill>
                  <a:srgbClr val="C00000"/>
                </a:solidFill>
                <a:latin typeface="微软雅黑" pitchFamily="34" charset="-122"/>
                <a:ea typeface="微软雅黑" pitchFamily="34" charset="-122"/>
                <a:cs typeface="+mn-cs"/>
              </a:rPr>
              <a:t>37GHz</a:t>
            </a:r>
          </a:p>
          <a:p>
            <a:pPr lvl="1"/>
            <a:r>
              <a:rPr kumimoji="1" lang="en-US" altLang="zh-CN" sz="1800" dirty="0">
                <a:solidFill>
                  <a:srgbClr val="00B050"/>
                </a:solidFill>
                <a:latin typeface="微软雅黑" pitchFamily="34" charset="-122"/>
                <a:ea typeface="微软雅黑" pitchFamily="34" charset="-122"/>
                <a:cs typeface="+mn-cs"/>
              </a:rPr>
              <a:t>SCAT: radar </a:t>
            </a:r>
            <a:r>
              <a:rPr kumimoji="1" lang="en-US" altLang="zh-CN" sz="1800" dirty="0" err="1">
                <a:solidFill>
                  <a:srgbClr val="00B050"/>
                </a:solidFill>
                <a:latin typeface="微软雅黑" pitchFamily="34" charset="-122"/>
                <a:ea typeface="微软雅黑" pitchFamily="34" charset="-122"/>
                <a:cs typeface="+mn-cs"/>
              </a:rPr>
              <a:t>scatterometer</a:t>
            </a:r>
            <a:r>
              <a:rPr kumimoji="1" lang="en-US" altLang="zh-CN" sz="1800" dirty="0">
                <a:solidFill>
                  <a:srgbClr val="00B050"/>
                </a:solidFill>
                <a:latin typeface="微软雅黑" pitchFamily="34" charset="-122"/>
                <a:ea typeface="微软雅黑" pitchFamily="34" charset="-122"/>
                <a:cs typeface="+mn-cs"/>
              </a:rPr>
              <a:t>: Ku-band (RF switch network &amp; receiver</a:t>
            </a:r>
          </a:p>
          <a:p>
            <a:r>
              <a:rPr kumimoji="1" lang="en-US" altLang="zh-CN" sz="2200" dirty="0">
                <a:solidFill>
                  <a:schemeClr val="accent5"/>
                </a:solidFill>
                <a:latin typeface="微软雅黑" pitchFamily="34" charset="-122"/>
                <a:ea typeface="微软雅黑" pitchFamily="34" charset="-122"/>
              </a:rPr>
              <a:t>HY-2C</a:t>
            </a:r>
            <a:r>
              <a:rPr kumimoji="1" lang="zh-CN" altLang="en-US" sz="2200" dirty="0">
                <a:solidFill>
                  <a:schemeClr val="accent5"/>
                </a:solidFill>
                <a:latin typeface="微软雅黑" pitchFamily="34" charset="-122"/>
                <a:ea typeface="微软雅黑" pitchFamily="34" charset="-122"/>
              </a:rPr>
              <a:t>：</a:t>
            </a:r>
            <a:r>
              <a:rPr kumimoji="1" lang="en-US" altLang="zh-CN" sz="2200" dirty="0">
                <a:solidFill>
                  <a:schemeClr val="accent5"/>
                </a:solidFill>
                <a:latin typeface="微软雅黑" pitchFamily="34" charset="-122"/>
                <a:ea typeface="微软雅黑" pitchFamily="34" charset="-122"/>
              </a:rPr>
              <a:t>flight model started</a:t>
            </a:r>
            <a:endParaRPr kumimoji="1" lang="en-US" altLang="zh-CN" sz="1800" dirty="0">
              <a:solidFill>
                <a:schemeClr val="accent5"/>
              </a:solidFill>
              <a:latin typeface="微软雅黑" pitchFamily="34" charset="-122"/>
              <a:ea typeface="微软雅黑" pitchFamily="34" charset="-122"/>
              <a:cs typeface="+mn-cs"/>
            </a:endParaRPr>
          </a:p>
          <a:p>
            <a:r>
              <a:rPr kumimoji="1" lang="en-US" altLang="zh-CN" sz="2200" dirty="0">
                <a:solidFill>
                  <a:schemeClr val="accent5"/>
                </a:solidFill>
                <a:latin typeface="微软雅黑" pitchFamily="34" charset="-122"/>
                <a:ea typeface="微软雅黑" pitchFamily="34" charset="-122"/>
                <a:cs typeface="+mn-cs"/>
              </a:rPr>
              <a:t>Launch Plan: </a:t>
            </a:r>
          </a:p>
          <a:p>
            <a:pPr lvl="1"/>
            <a:r>
              <a:rPr kumimoji="1" lang="en-US" altLang="zh-CN" sz="1800" dirty="0">
                <a:solidFill>
                  <a:schemeClr val="accent5"/>
                </a:solidFill>
                <a:latin typeface="微软雅黑" pitchFamily="34" charset="-122"/>
                <a:ea typeface="微软雅黑" pitchFamily="34" charset="-122"/>
                <a:cs typeface="+mn-cs"/>
              </a:rPr>
              <a:t>HY-2B: 2</a:t>
            </a:r>
            <a:r>
              <a:rPr kumimoji="1" lang="en-US" altLang="zh-CN" sz="1800" baseline="30000" dirty="0">
                <a:solidFill>
                  <a:schemeClr val="accent5"/>
                </a:solidFill>
                <a:latin typeface="微软雅黑" pitchFamily="34" charset="-122"/>
                <a:ea typeface="微软雅黑" pitchFamily="34" charset="-122"/>
                <a:cs typeface="+mn-cs"/>
              </a:rPr>
              <a:t>nd</a:t>
            </a:r>
            <a:r>
              <a:rPr kumimoji="1" lang="en-US" altLang="zh-CN" sz="1800" dirty="0">
                <a:solidFill>
                  <a:schemeClr val="accent5"/>
                </a:solidFill>
                <a:latin typeface="微软雅黑" pitchFamily="34" charset="-122"/>
                <a:ea typeface="微软雅黑" pitchFamily="34" charset="-122"/>
                <a:cs typeface="+mn-cs"/>
              </a:rPr>
              <a:t> half of 2018</a:t>
            </a:r>
          </a:p>
          <a:p>
            <a:pPr lvl="1"/>
            <a:r>
              <a:rPr kumimoji="1" lang="en-US" altLang="zh-CN" sz="1800" dirty="0">
                <a:solidFill>
                  <a:schemeClr val="accent5"/>
                </a:solidFill>
                <a:latin typeface="微软雅黑" pitchFamily="34" charset="-122"/>
                <a:ea typeface="微软雅黑" pitchFamily="34" charset="-122"/>
                <a:cs typeface="+mn-cs"/>
              </a:rPr>
              <a:t>HY-2C: 1</a:t>
            </a:r>
            <a:r>
              <a:rPr kumimoji="1" lang="en-US" altLang="zh-CN" sz="1800" baseline="30000" dirty="0">
                <a:solidFill>
                  <a:schemeClr val="accent5"/>
                </a:solidFill>
                <a:latin typeface="微软雅黑" pitchFamily="34" charset="-122"/>
                <a:ea typeface="微软雅黑" pitchFamily="34" charset="-122"/>
                <a:cs typeface="+mn-cs"/>
              </a:rPr>
              <a:t>st</a:t>
            </a:r>
            <a:r>
              <a:rPr kumimoji="1" lang="en-US" altLang="zh-CN" sz="1800" dirty="0">
                <a:solidFill>
                  <a:schemeClr val="accent5"/>
                </a:solidFill>
                <a:latin typeface="微软雅黑" pitchFamily="34" charset="-122"/>
                <a:ea typeface="微软雅黑" pitchFamily="34" charset="-122"/>
                <a:cs typeface="+mn-cs"/>
              </a:rPr>
              <a:t> half of 2019 (inclined orbit)</a:t>
            </a:r>
            <a:endParaRPr kumimoji="1" lang="en-US" altLang="zh-CN" dirty="0"/>
          </a:p>
          <a:p>
            <a:endParaRPr kumimoji="1" lang="zh-CN" altLang="en-US" sz="2800" dirty="0"/>
          </a:p>
        </p:txBody>
      </p:sp>
      <p:pic>
        <p:nvPicPr>
          <p:cNvPr id="2" name="图片 1"/>
          <p:cNvPicPr>
            <a:picLocks noChangeAspect="1"/>
          </p:cNvPicPr>
          <p:nvPr/>
        </p:nvPicPr>
        <p:blipFill>
          <a:blip r:embed="rId3"/>
          <a:stretch>
            <a:fillRect/>
          </a:stretch>
        </p:blipFill>
        <p:spPr>
          <a:xfrm>
            <a:off x="5868144" y="1457900"/>
            <a:ext cx="3014013" cy="2276872"/>
          </a:xfrm>
          <a:prstGeom prst="rect">
            <a:avLst/>
          </a:prstGeom>
        </p:spPr>
      </p:pic>
    </p:spTree>
    <p:extLst>
      <p:ext uri="{BB962C8B-B14F-4D97-AF65-F5344CB8AC3E}">
        <p14:creationId xmlns:p14="http://schemas.microsoft.com/office/powerpoint/2010/main" val="1440659573"/>
      </p:ext>
    </p:extLst>
  </p:cSld>
  <p:clrMapOvr>
    <a:masterClrMapping/>
  </p:clrMapOvr>
</p:sld>
</file>

<file path=ppt/theme/theme1.xml><?xml version="1.0" encoding="utf-8"?>
<a:theme xmlns:a="http://schemas.openxmlformats.org/drawingml/2006/main" name="MiRS-NSSC-English">
  <a:themeElements>
    <a:clrScheme name="活力">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MiRS-NSSC-English.potx</Template>
  <TotalTime>545766</TotalTime>
  <Words>2959</Words>
  <Application>Microsoft Macintosh PowerPoint</Application>
  <PresentationFormat>全屏显示(4:3)</PresentationFormat>
  <Paragraphs>877</Paragraphs>
  <Slides>41</Slides>
  <Notes>16</Notes>
  <HiddenSlides>0</HiddenSlides>
  <MMClips>0</MMClips>
  <ScaleCrop>false</ScaleCrop>
  <HeadingPairs>
    <vt:vector size="8" baseType="variant">
      <vt:variant>
        <vt:lpstr>已用的字体</vt:lpstr>
      </vt:variant>
      <vt:variant>
        <vt:i4>18</vt:i4>
      </vt:variant>
      <vt:variant>
        <vt:lpstr>主题</vt:lpstr>
      </vt:variant>
      <vt:variant>
        <vt:i4>1</vt:i4>
      </vt:variant>
      <vt:variant>
        <vt:lpstr>嵌入 OLE 服务器</vt:lpstr>
      </vt:variant>
      <vt:variant>
        <vt:i4>3</vt:i4>
      </vt:variant>
      <vt:variant>
        <vt:lpstr>幻灯片标题</vt:lpstr>
      </vt:variant>
      <vt:variant>
        <vt:i4>41</vt:i4>
      </vt:variant>
    </vt:vector>
  </HeadingPairs>
  <TitlesOfParts>
    <vt:vector size="63" baseType="lpstr">
      <vt:lpstr>等线</vt:lpstr>
      <vt:lpstr>黑体</vt:lpstr>
      <vt:lpstr>华文新魏</vt:lpstr>
      <vt:lpstr>SimSun</vt:lpstr>
      <vt:lpstr>微软雅黑</vt:lpstr>
      <vt:lpstr>Arial Unicode MS</vt:lpstr>
      <vt:lpstr>Gulim</vt:lpstr>
      <vt:lpstr>GulimChe</vt:lpstr>
      <vt:lpstr>Heiti SC Light</vt:lpstr>
      <vt:lpstr>Microsoft JhengHei Light</vt:lpstr>
      <vt:lpstr>MS PGothic</vt:lpstr>
      <vt:lpstr>Arial</vt:lpstr>
      <vt:lpstr>Calibri</vt:lpstr>
      <vt:lpstr>Georgia</vt:lpstr>
      <vt:lpstr>Symbol</vt:lpstr>
      <vt:lpstr>Times New Roman</vt:lpstr>
      <vt:lpstr>Times-Roman</vt:lpstr>
      <vt:lpstr>Wingdings</vt:lpstr>
      <vt:lpstr>MiRS-NSSC-English</vt:lpstr>
      <vt:lpstr>클립</vt:lpstr>
      <vt:lpstr>Visio</vt:lpstr>
      <vt:lpstr>Equation</vt:lpstr>
      <vt:lpstr>NSSC Update of EO Missions and CAL/VAL</vt:lpstr>
      <vt:lpstr>PowerPoint 演示文稿</vt:lpstr>
      <vt:lpstr>PowerPoint 演示文稿</vt:lpstr>
      <vt:lpstr>PowerPoint 演示文稿</vt:lpstr>
      <vt:lpstr>PowerPoint 演示文稿</vt:lpstr>
      <vt:lpstr>PowerPoint 演示文稿</vt:lpstr>
      <vt:lpstr>NSSC 2017 EO mission update</vt:lpstr>
      <vt:lpstr>PowerPoint 演示文稿</vt:lpstr>
      <vt:lpstr>PowerPoint 演示文稿</vt:lpstr>
      <vt:lpstr>PowerPoint 演示文稿</vt:lpstr>
      <vt:lpstr>PowerPoint 演示文稿</vt:lpstr>
      <vt:lpstr>PowerPoint 演示文稿</vt:lpstr>
      <vt:lpstr>HY-2 Follow-On Pathfinder Mission:  Tiangong-2 Interferometric Imaging Radar Altimeter</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Wave Spectrum by InIRA</vt:lpstr>
      <vt:lpstr>Preparation of CFOSAT calibration</vt:lpstr>
      <vt:lpstr>T/V calibration/Test of FY-3D MWHTS</vt:lpstr>
      <vt:lpstr>PowerPoint 演示文稿</vt:lpstr>
      <vt:lpstr>Postlaunch calibration/Validation of FY-3 MWHS</vt:lpstr>
      <vt:lpstr>PowerPoint 演示文稿</vt:lpstr>
      <vt:lpstr>PowerPoint 演示文稿</vt:lpstr>
      <vt:lpstr>PowerPoint 演示文稿</vt:lpstr>
      <vt:lpstr>PowerPoint 演示文稿</vt:lpstr>
      <vt:lpstr>FY-3C/TOU vs Metop-B/GOME-2 L1B (2016.11.1-5)</vt:lpstr>
      <vt:lpstr>FY-3C/TOU vs Metop-B/GOME-2 L1B (2016.7.15-20)</vt:lpstr>
      <vt:lpstr>PowerPoint 演示文稿</vt:lpstr>
      <vt:lpstr>PowerPoint 演示文稿</vt:lpstr>
      <vt:lpstr>PowerPoint 演示文稿</vt:lpstr>
      <vt:lpstr>Full polarized calibration method and standard</vt:lpstr>
      <vt:lpstr>Active calibration Load for Low Frequency MWR</vt:lpstr>
    </vt:vector>
  </TitlesOfParts>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cp:lastModifiedBy>Xiaolong Dong</cp:lastModifiedBy>
  <cp:revision>427</cp:revision>
  <dcterms:modified xsi:type="dcterms:W3CDTF">2018-04-12T12:50:46Z</dcterms:modified>
</cp:coreProperties>
</file>