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1.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3.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5.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8.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2.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3.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4.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5.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6.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7.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8.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9.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40.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1.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2.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3.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4.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45.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6.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47.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8.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9.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50.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1.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5" r:id="rId5"/>
    <p:sldMasterId id="2147483676" r:id="rId6"/>
    <p:sldMasterId id="2147483687" r:id="rId7"/>
    <p:sldMasterId id="2147483698" r:id="rId8"/>
    <p:sldMasterId id="2147483709" r:id="rId9"/>
    <p:sldMasterId id="2147483720" r:id="rId10"/>
    <p:sldMasterId id="2147483731" r:id="rId11"/>
    <p:sldMasterId id="2147483742" r:id="rId12"/>
    <p:sldMasterId id="2147483753" r:id="rId13"/>
    <p:sldMasterId id="2147483776" r:id="rId14"/>
    <p:sldMasterId id="2147483788" r:id="rId15"/>
    <p:sldMasterId id="2147483799" r:id="rId16"/>
    <p:sldMasterId id="2147483810" r:id="rId17"/>
    <p:sldMasterId id="2147483821" r:id="rId18"/>
    <p:sldMasterId id="2147483832" r:id="rId19"/>
    <p:sldMasterId id="2147483843" r:id="rId20"/>
    <p:sldMasterId id="2147483854" r:id="rId21"/>
    <p:sldMasterId id="2147483865" r:id="rId22"/>
    <p:sldMasterId id="2147483876" r:id="rId23"/>
    <p:sldMasterId id="2147483887" r:id="rId24"/>
    <p:sldMasterId id="2147483898" r:id="rId25"/>
    <p:sldMasterId id="2147483909" r:id="rId26"/>
    <p:sldMasterId id="2147483920" r:id="rId27"/>
    <p:sldMasterId id="2147483931" r:id="rId28"/>
    <p:sldMasterId id="2147483953" r:id="rId29"/>
    <p:sldMasterId id="2147483964" r:id="rId30"/>
    <p:sldMasterId id="2147483975" r:id="rId31"/>
    <p:sldMasterId id="2147483986" r:id="rId32"/>
    <p:sldMasterId id="2147483997" r:id="rId33"/>
    <p:sldMasterId id="2147484008" r:id="rId34"/>
    <p:sldMasterId id="2147484019" r:id="rId35"/>
    <p:sldMasterId id="2147484030" r:id="rId36"/>
    <p:sldMasterId id="2147484041" r:id="rId37"/>
    <p:sldMasterId id="2147484052" r:id="rId38"/>
    <p:sldMasterId id="2147484063" r:id="rId39"/>
    <p:sldMasterId id="2147484074" r:id="rId40"/>
    <p:sldMasterId id="2147484085" r:id="rId41"/>
    <p:sldMasterId id="2147484096" r:id="rId42"/>
    <p:sldMasterId id="2147484107" r:id="rId43"/>
    <p:sldMasterId id="2147484118" r:id="rId44"/>
    <p:sldMasterId id="2147484129" r:id="rId45"/>
    <p:sldMasterId id="2147484140" r:id="rId46"/>
    <p:sldMasterId id="2147484151" r:id="rId47"/>
    <p:sldMasterId id="2147484178" r:id="rId48"/>
    <p:sldMasterId id="2147484205" r:id="rId49"/>
    <p:sldMasterId id="2147484216" r:id="rId50"/>
    <p:sldMasterId id="2147484227" r:id="rId51"/>
    <p:sldMasterId id="2147484238" r:id="rId52"/>
    <p:sldMasterId id="2147484249" r:id="rId53"/>
    <p:sldMasterId id="2147484271" r:id="rId54"/>
    <p:sldMasterId id="2147484281" r:id="rId55"/>
    <p:sldMasterId id="2147484291" r:id="rId56"/>
  </p:sldMasterIdLst>
  <p:notesMasterIdLst>
    <p:notesMasterId r:id="rId120"/>
  </p:notesMasterIdLst>
  <p:sldIdLst>
    <p:sldId id="304" r:id="rId57"/>
    <p:sldId id="450" r:id="rId58"/>
    <p:sldId id="451" r:id="rId59"/>
    <p:sldId id="300" r:id="rId60"/>
    <p:sldId id="399" r:id="rId61"/>
    <p:sldId id="401" r:id="rId62"/>
    <p:sldId id="358" r:id="rId63"/>
    <p:sldId id="402" r:id="rId64"/>
    <p:sldId id="403" r:id="rId65"/>
    <p:sldId id="383" r:id="rId66"/>
    <p:sldId id="389" r:id="rId67"/>
    <p:sldId id="343" r:id="rId68"/>
    <p:sldId id="404" r:id="rId69"/>
    <p:sldId id="405" r:id="rId70"/>
    <p:sldId id="406" r:id="rId71"/>
    <p:sldId id="408" r:id="rId72"/>
    <p:sldId id="409" r:id="rId73"/>
    <p:sldId id="410" r:id="rId74"/>
    <p:sldId id="411" r:id="rId75"/>
    <p:sldId id="412" r:id="rId76"/>
    <p:sldId id="449" r:id="rId77"/>
    <p:sldId id="413" r:id="rId78"/>
    <p:sldId id="419" r:id="rId79"/>
    <p:sldId id="420" r:id="rId80"/>
    <p:sldId id="421" r:id="rId81"/>
    <p:sldId id="414" r:id="rId82"/>
    <p:sldId id="415" r:id="rId83"/>
    <p:sldId id="416" r:id="rId84"/>
    <p:sldId id="418" r:id="rId85"/>
    <p:sldId id="417" r:id="rId86"/>
    <p:sldId id="426" r:id="rId87"/>
    <p:sldId id="423" r:id="rId88"/>
    <p:sldId id="424" r:id="rId89"/>
    <p:sldId id="425" r:id="rId90"/>
    <p:sldId id="452" r:id="rId91"/>
    <p:sldId id="453" r:id="rId92"/>
    <p:sldId id="454" r:id="rId93"/>
    <p:sldId id="455" r:id="rId94"/>
    <p:sldId id="456" r:id="rId95"/>
    <p:sldId id="457" r:id="rId96"/>
    <p:sldId id="386" r:id="rId97"/>
    <p:sldId id="427" r:id="rId98"/>
    <p:sldId id="428" r:id="rId99"/>
    <p:sldId id="429" r:id="rId100"/>
    <p:sldId id="430" r:id="rId101"/>
    <p:sldId id="431" r:id="rId102"/>
    <p:sldId id="432" r:id="rId103"/>
    <p:sldId id="433" r:id="rId104"/>
    <p:sldId id="434" r:id="rId105"/>
    <p:sldId id="435" r:id="rId106"/>
    <p:sldId id="436" r:id="rId107"/>
    <p:sldId id="437" r:id="rId108"/>
    <p:sldId id="438" r:id="rId109"/>
    <p:sldId id="439" r:id="rId110"/>
    <p:sldId id="440" r:id="rId111"/>
    <p:sldId id="441" r:id="rId112"/>
    <p:sldId id="442" r:id="rId113"/>
    <p:sldId id="443" r:id="rId114"/>
    <p:sldId id="444" r:id="rId115"/>
    <p:sldId id="445" r:id="rId116"/>
    <p:sldId id="446" r:id="rId117"/>
    <p:sldId id="448" r:id="rId118"/>
    <p:sldId id="447" r:id="rId119"/>
  </p:sldIdLst>
  <p:sldSz cx="9144000" cy="5143500" type="screen16x9"/>
  <p:notesSz cx="6797675" cy="9926638"/>
  <p:defaultTextStyle>
    <a:defPPr marL="0" marR="0" indent="0" algn="l" defTabSz="342540" rtl="0" fontAlgn="auto" latinLnBrk="1"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defRPr>
    </a:defPPr>
    <a:lvl1pPr marL="0" marR="0" indent="0"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1pPr>
    <a:lvl2pPr marL="0" marR="0" indent="85645"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2pPr>
    <a:lvl3pPr marL="0" marR="0" indent="171290"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3pPr>
    <a:lvl4pPr marL="0" marR="0" indent="256935"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4pPr>
    <a:lvl5pPr marL="0" marR="0" indent="342540"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5pPr>
    <a:lvl6pPr marL="0" marR="0" indent="428185"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6pPr>
    <a:lvl7pPr marL="0" marR="0" indent="513830"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7pPr>
    <a:lvl8pPr marL="0" marR="0" indent="599475"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8pPr>
    <a:lvl9pPr marL="0" marR="0" indent="685120"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DA"/>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01" autoAdjust="0"/>
    <p:restoredTop sz="82872" autoAdjust="0"/>
  </p:normalViewPr>
  <p:slideViewPr>
    <p:cSldViewPr>
      <p:cViewPr varScale="1">
        <p:scale>
          <a:sx n="90" d="100"/>
          <a:sy n="90" d="100"/>
        </p:scale>
        <p:origin x="-485" y="-82"/>
      </p:cViewPr>
      <p:guideLst>
        <p:guide orient="horz" pos="1620"/>
        <p:guide pos="2880"/>
      </p:guideLst>
    </p:cSldViewPr>
  </p:slideViewPr>
  <p:notesTextViewPr>
    <p:cViewPr>
      <p:scale>
        <a:sx n="1" d="1"/>
        <a:sy n="1" d="1"/>
      </p:scale>
      <p:origin x="0" y="0"/>
    </p:cViewPr>
  </p:notesTextViewPr>
  <p:sorterViewPr>
    <p:cViewPr>
      <p:scale>
        <a:sx n="40" d="100"/>
        <a:sy n="40" d="100"/>
      </p:scale>
      <p:origin x="0" y="18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2.xml"/><Relationship Id="rId117" Type="http://schemas.openxmlformats.org/officeDocument/2006/relationships/slide" Target="slides/slide61.xml"/><Relationship Id="rId21" Type="http://schemas.openxmlformats.org/officeDocument/2006/relationships/slideMaster" Target="slideMasters/slideMaster17.xml"/><Relationship Id="rId42" Type="http://schemas.openxmlformats.org/officeDocument/2006/relationships/slideMaster" Target="slideMasters/slideMaster38.xml"/><Relationship Id="rId47" Type="http://schemas.openxmlformats.org/officeDocument/2006/relationships/slideMaster" Target="slideMasters/slideMaster43.xml"/><Relationship Id="rId63" Type="http://schemas.openxmlformats.org/officeDocument/2006/relationships/slide" Target="slides/slide7.xml"/><Relationship Id="rId68" Type="http://schemas.openxmlformats.org/officeDocument/2006/relationships/slide" Target="slides/slide12.xml"/><Relationship Id="rId84" Type="http://schemas.openxmlformats.org/officeDocument/2006/relationships/slide" Target="slides/slide28.xml"/><Relationship Id="rId89" Type="http://schemas.openxmlformats.org/officeDocument/2006/relationships/slide" Target="slides/slide33.xml"/><Relationship Id="rId112" Type="http://schemas.openxmlformats.org/officeDocument/2006/relationships/slide" Target="slides/slide56.xml"/><Relationship Id="rId16" Type="http://schemas.openxmlformats.org/officeDocument/2006/relationships/slideMaster" Target="slideMasters/slideMaster12.xml"/><Relationship Id="rId107" Type="http://schemas.openxmlformats.org/officeDocument/2006/relationships/slide" Target="slides/slide51.xml"/><Relationship Id="rId11" Type="http://schemas.openxmlformats.org/officeDocument/2006/relationships/slideMaster" Target="slideMasters/slideMaster7.xml"/><Relationship Id="rId32" Type="http://schemas.openxmlformats.org/officeDocument/2006/relationships/slideMaster" Target="slideMasters/slideMaster28.xml"/><Relationship Id="rId37" Type="http://schemas.openxmlformats.org/officeDocument/2006/relationships/slideMaster" Target="slideMasters/slideMaster33.xml"/><Relationship Id="rId53" Type="http://schemas.openxmlformats.org/officeDocument/2006/relationships/slideMaster" Target="slideMasters/slideMaster49.xml"/><Relationship Id="rId58" Type="http://schemas.openxmlformats.org/officeDocument/2006/relationships/slide" Target="slides/slide2.xml"/><Relationship Id="rId74" Type="http://schemas.openxmlformats.org/officeDocument/2006/relationships/slide" Target="slides/slide18.xml"/><Relationship Id="rId79" Type="http://schemas.openxmlformats.org/officeDocument/2006/relationships/slide" Target="slides/slide23.xml"/><Relationship Id="rId102" Type="http://schemas.openxmlformats.org/officeDocument/2006/relationships/slide" Target="slides/slide46.xml"/><Relationship Id="rId123"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xml"/><Relationship Id="rId82" Type="http://schemas.openxmlformats.org/officeDocument/2006/relationships/slide" Target="slides/slide26.xml"/><Relationship Id="rId90" Type="http://schemas.openxmlformats.org/officeDocument/2006/relationships/slide" Target="slides/slide34.xml"/><Relationship Id="rId95" Type="http://schemas.openxmlformats.org/officeDocument/2006/relationships/slide" Target="slides/slide39.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Master" Target="slideMasters/slideMaster23.xml"/><Relationship Id="rId30" Type="http://schemas.openxmlformats.org/officeDocument/2006/relationships/slideMaster" Target="slideMasters/slideMaster26.xml"/><Relationship Id="rId35" Type="http://schemas.openxmlformats.org/officeDocument/2006/relationships/slideMaster" Target="slideMasters/slideMaster31.xml"/><Relationship Id="rId43" Type="http://schemas.openxmlformats.org/officeDocument/2006/relationships/slideMaster" Target="slideMasters/slideMaster39.xml"/><Relationship Id="rId48" Type="http://schemas.openxmlformats.org/officeDocument/2006/relationships/slideMaster" Target="slideMasters/slideMaster44.xml"/><Relationship Id="rId56" Type="http://schemas.openxmlformats.org/officeDocument/2006/relationships/slideMaster" Target="slideMasters/slideMaster52.xml"/><Relationship Id="rId64" Type="http://schemas.openxmlformats.org/officeDocument/2006/relationships/slide" Target="slides/slide8.xml"/><Relationship Id="rId69" Type="http://schemas.openxmlformats.org/officeDocument/2006/relationships/slide" Target="slides/slide13.xml"/><Relationship Id="rId77" Type="http://schemas.openxmlformats.org/officeDocument/2006/relationships/slide" Target="slides/slide21.xml"/><Relationship Id="rId100" Type="http://schemas.openxmlformats.org/officeDocument/2006/relationships/slide" Target="slides/slide44.xml"/><Relationship Id="rId105" Type="http://schemas.openxmlformats.org/officeDocument/2006/relationships/slide" Target="slides/slide49.xml"/><Relationship Id="rId113" Type="http://schemas.openxmlformats.org/officeDocument/2006/relationships/slide" Target="slides/slide57.xml"/><Relationship Id="rId118" Type="http://schemas.openxmlformats.org/officeDocument/2006/relationships/slide" Target="slides/slide62.xml"/><Relationship Id="rId8" Type="http://schemas.openxmlformats.org/officeDocument/2006/relationships/slideMaster" Target="slideMasters/slideMaster4.xml"/><Relationship Id="rId51" Type="http://schemas.openxmlformats.org/officeDocument/2006/relationships/slideMaster" Target="slideMasters/slideMaster47.xml"/><Relationship Id="rId72" Type="http://schemas.openxmlformats.org/officeDocument/2006/relationships/slide" Target="slides/slide16.xml"/><Relationship Id="rId80" Type="http://schemas.openxmlformats.org/officeDocument/2006/relationships/slide" Target="slides/slide24.xml"/><Relationship Id="rId85" Type="http://schemas.openxmlformats.org/officeDocument/2006/relationships/slide" Target="slides/slide29.xml"/><Relationship Id="rId93" Type="http://schemas.openxmlformats.org/officeDocument/2006/relationships/slide" Target="slides/slide37.xml"/><Relationship Id="rId98" Type="http://schemas.openxmlformats.org/officeDocument/2006/relationships/slide" Target="slides/slide42.xml"/><Relationship Id="rId12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Master" Target="slideMasters/slideMaster21.xml"/><Relationship Id="rId33" Type="http://schemas.openxmlformats.org/officeDocument/2006/relationships/slideMaster" Target="slideMasters/slideMaster29.xml"/><Relationship Id="rId38" Type="http://schemas.openxmlformats.org/officeDocument/2006/relationships/slideMaster" Target="slideMasters/slideMaster34.xml"/><Relationship Id="rId46" Type="http://schemas.openxmlformats.org/officeDocument/2006/relationships/slideMaster" Target="slideMasters/slideMaster42.xml"/><Relationship Id="rId59" Type="http://schemas.openxmlformats.org/officeDocument/2006/relationships/slide" Target="slides/slide3.xml"/><Relationship Id="rId67" Type="http://schemas.openxmlformats.org/officeDocument/2006/relationships/slide" Target="slides/slide11.xml"/><Relationship Id="rId103" Type="http://schemas.openxmlformats.org/officeDocument/2006/relationships/slide" Target="slides/slide47.xml"/><Relationship Id="rId108" Type="http://schemas.openxmlformats.org/officeDocument/2006/relationships/slide" Target="slides/slide52.xml"/><Relationship Id="rId116" Type="http://schemas.openxmlformats.org/officeDocument/2006/relationships/slide" Target="slides/slide60.xml"/><Relationship Id="rId124" Type="http://schemas.openxmlformats.org/officeDocument/2006/relationships/tableStyles" Target="tableStyles.xml"/><Relationship Id="rId20" Type="http://schemas.openxmlformats.org/officeDocument/2006/relationships/slideMaster" Target="slideMasters/slideMaster16.xml"/><Relationship Id="rId41" Type="http://schemas.openxmlformats.org/officeDocument/2006/relationships/slideMaster" Target="slideMasters/slideMaster37.xml"/><Relationship Id="rId54" Type="http://schemas.openxmlformats.org/officeDocument/2006/relationships/slideMaster" Target="slideMasters/slideMaster50.xml"/><Relationship Id="rId62" Type="http://schemas.openxmlformats.org/officeDocument/2006/relationships/slide" Target="slides/slide6.xml"/><Relationship Id="rId70" Type="http://schemas.openxmlformats.org/officeDocument/2006/relationships/slide" Target="slides/slide14.xml"/><Relationship Id="rId75" Type="http://schemas.openxmlformats.org/officeDocument/2006/relationships/slide" Target="slides/slide19.xml"/><Relationship Id="rId83" Type="http://schemas.openxmlformats.org/officeDocument/2006/relationships/slide" Target="slides/slide27.xml"/><Relationship Id="rId88" Type="http://schemas.openxmlformats.org/officeDocument/2006/relationships/slide" Target="slides/slide32.xml"/><Relationship Id="rId91" Type="http://schemas.openxmlformats.org/officeDocument/2006/relationships/slide" Target="slides/slide35.xml"/><Relationship Id="rId96" Type="http://schemas.openxmlformats.org/officeDocument/2006/relationships/slide" Target="slides/slide40.xml"/><Relationship Id="rId111" Type="http://schemas.openxmlformats.org/officeDocument/2006/relationships/slide" Target="slides/slide55.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Master" Target="slideMasters/slideMaster24.xml"/><Relationship Id="rId36" Type="http://schemas.openxmlformats.org/officeDocument/2006/relationships/slideMaster" Target="slideMasters/slideMaster32.xml"/><Relationship Id="rId49" Type="http://schemas.openxmlformats.org/officeDocument/2006/relationships/slideMaster" Target="slideMasters/slideMaster45.xml"/><Relationship Id="rId57" Type="http://schemas.openxmlformats.org/officeDocument/2006/relationships/slide" Target="slides/slide1.xml"/><Relationship Id="rId106" Type="http://schemas.openxmlformats.org/officeDocument/2006/relationships/slide" Target="slides/slide50.xml"/><Relationship Id="rId114" Type="http://schemas.openxmlformats.org/officeDocument/2006/relationships/slide" Target="slides/slide58.xml"/><Relationship Id="rId119" Type="http://schemas.openxmlformats.org/officeDocument/2006/relationships/slide" Target="slides/slide63.xml"/><Relationship Id="rId10" Type="http://schemas.openxmlformats.org/officeDocument/2006/relationships/slideMaster" Target="slideMasters/slideMaster6.xml"/><Relationship Id="rId31" Type="http://schemas.openxmlformats.org/officeDocument/2006/relationships/slideMaster" Target="slideMasters/slideMaster27.xml"/><Relationship Id="rId44" Type="http://schemas.openxmlformats.org/officeDocument/2006/relationships/slideMaster" Target="slideMasters/slideMaster40.xml"/><Relationship Id="rId52" Type="http://schemas.openxmlformats.org/officeDocument/2006/relationships/slideMaster" Target="slideMasters/slideMaster48.xml"/><Relationship Id="rId60" Type="http://schemas.openxmlformats.org/officeDocument/2006/relationships/slide" Target="slides/slide4.xml"/><Relationship Id="rId65" Type="http://schemas.openxmlformats.org/officeDocument/2006/relationships/slide" Target="slides/slide9.xml"/><Relationship Id="rId73" Type="http://schemas.openxmlformats.org/officeDocument/2006/relationships/slide" Target="slides/slide17.xml"/><Relationship Id="rId78" Type="http://schemas.openxmlformats.org/officeDocument/2006/relationships/slide" Target="slides/slide22.xml"/><Relationship Id="rId81" Type="http://schemas.openxmlformats.org/officeDocument/2006/relationships/slide" Target="slides/slide25.xml"/><Relationship Id="rId86" Type="http://schemas.openxmlformats.org/officeDocument/2006/relationships/slide" Target="slides/slide30.xml"/><Relationship Id="rId94" Type="http://schemas.openxmlformats.org/officeDocument/2006/relationships/slide" Target="slides/slide38.xml"/><Relationship Id="rId99" Type="http://schemas.openxmlformats.org/officeDocument/2006/relationships/slide" Target="slides/slide43.xml"/><Relationship Id="rId101" Type="http://schemas.openxmlformats.org/officeDocument/2006/relationships/slide" Target="slides/slide45.xml"/><Relationship Id="rId12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Master" Target="slideMasters/slideMaster35.xml"/><Relationship Id="rId109" Type="http://schemas.openxmlformats.org/officeDocument/2006/relationships/slide" Target="slides/slide53.xml"/><Relationship Id="rId34" Type="http://schemas.openxmlformats.org/officeDocument/2006/relationships/slideMaster" Target="slideMasters/slideMaster30.xml"/><Relationship Id="rId50" Type="http://schemas.openxmlformats.org/officeDocument/2006/relationships/slideMaster" Target="slideMasters/slideMaster46.xml"/><Relationship Id="rId55" Type="http://schemas.openxmlformats.org/officeDocument/2006/relationships/slideMaster" Target="slideMasters/slideMaster51.xml"/><Relationship Id="rId76" Type="http://schemas.openxmlformats.org/officeDocument/2006/relationships/slide" Target="slides/slide20.xml"/><Relationship Id="rId97" Type="http://schemas.openxmlformats.org/officeDocument/2006/relationships/slide" Target="slides/slide41.xml"/><Relationship Id="rId104" Type="http://schemas.openxmlformats.org/officeDocument/2006/relationships/slide" Target="slides/slide48.xml"/><Relationship Id="rId120" Type="http://schemas.openxmlformats.org/officeDocument/2006/relationships/notesMaster" Target="notesMasters/notesMaster1.xml"/><Relationship Id="rId7" Type="http://schemas.openxmlformats.org/officeDocument/2006/relationships/slideMaster" Target="slideMasters/slideMaster3.xml"/><Relationship Id="rId71" Type="http://schemas.openxmlformats.org/officeDocument/2006/relationships/slide" Target="slides/slide15.xml"/><Relationship Id="rId92" Type="http://schemas.openxmlformats.org/officeDocument/2006/relationships/slide" Target="slides/slide36.xml"/><Relationship Id="rId2" Type="http://schemas.openxmlformats.org/officeDocument/2006/relationships/customXml" Target="../customXml/item2.xml"/><Relationship Id="rId29" Type="http://schemas.openxmlformats.org/officeDocument/2006/relationships/slideMaster" Target="slideMasters/slideMaster25.xml"/><Relationship Id="rId24" Type="http://schemas.openxmlformats.org/officeDocument/2006/relationships/slideMaster" Target="slideMasters/slideMaster20.xml"/><Relationship Id="rId40" Type="http://schemas.openxmlformats.org/officeDocument/2006/relationships/slideMaster" Target="slideMasters/slideMaster36.xml"/><Relationship Id="rId45" Type="http://schemas.openxmlformats.org/officeDocument/2006/relationships/slideMaster" Target="slideMasters/slideMaster41.xml"/><Relationship Id="rId66" Type="http://schemas.openxmlformats.org/officeDocument/2006/relationships/slide" Target="slides/slide10.xml"/><Relationship Id="rId87" Type="http://schemas.openxmlformats.org/officeDocument/2006/relationships/slide" Target="slides/slide31.xml"/><Relationship Id="rId110" Type="http://schemas.openxmlformats.org/officeDocument/2006/relationships/slide" Target="slides/slide54.xml"/><Relationship Id="rId115"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90488" y="744538"/>
            <a:ext cx="6616700" cy="3722687"/>
          </a:xfrm>
          <a:prstGeom prst="rect">
            <a:avLst/>
          </a:prstGeom>
        </p:spPr>
        <p:txBody>
          <a:bodyPr/>
          <a:lstStyle/>
          <a:p>
            <a:endParaRPr/>
          </a:p>
        </p:txBody>
      </p:sp>
      <p:sp>
        <p:nvSpPr>
          <p:cNvPr id="219" name="Shape 219"/>
          <p:cNvSpPr>
            <a:spLocks noGrp="1"/>
          </p:cNvSpPr>
          <p:nvPr>
            <p:ph type="body" sz="quarter" idx="1"/>
          </p:nvPr>
        </p:nvSpPr>
        <p:spPr>
          <a:xfrm>
            <a:off x="906357" y="4715153"/>
            <a:ext cx="4984962" cy="4466987"/>
          </a:xfrm>
          <a:prstGeom prst="rect">
            <a:avLst/>
          </a:prstGeom>
        </p:spPr>
        <p:txBody>
          <a:bodyPr/>
          <a:lstStyle/>
          <a:p>
            <a:endParaRPr/>
          </a:p>
        </p:txBody>
      </p:sp>
    </p:spTree>
    <p:extLst>
      <p:ext uri="{BB962C8B-B14F-4D97-AF65-F5344CB8AC3E}">
        <p14:creationId xmlns:p14="http://schemas.microsoft.com/office/powerpoint/2010/main" val="840166882"/>
      </p:ext>
    </p:extLst>
  </p:cSld>
  <p:clrMap bg1="lt1" tx1="dk1" bg2="lt2" tx2="dk2" accent1="accent1" accent2="accent2" accent3="accent3" accent4="accent4" accent5="accent5" accent6="accent6" hlink="hlink" folHlink="folHlink"/>
  <p:notesStyle>
    <a:lvl1pPr defTabSz="171290" latinLnBrk="0">
      <a:lnSpc>
        <a:spcPct val="117999"/>
      </a:lnSpc>
      <a:defRPr sz="800">
        <a:latin typeface="Helvetica Neue"/>
        <a:ea typeface="Helvetica Neue"/>
        <a:cs typeface="Helvetica Neue"/>
        <a:sym typeface="Helvetica Neue"/>
      </a:defRPr>
    </a:lvl1pPr>
    <a:lvl2pPr indent="85645" defTabSz="171290" latinLnBrk="0">
      <a:lnSpc>
        <a:spcPct val="117999"/>
      </a:lnSpc>
      <a:defRPr sz="800">
        <a:latin typeface="Helvetica Neue"/>
        <a:ea typeface="Helvetica Neue"/>
        <a:cs typeface="Helvetica Neue"/>
        <a:sym typeface="Helvetica Neue"/>
      </a:defRPr>
    </a:lvl2pPr>
    <a:lvl3pPr indent="171290" defTabSz="171290" latinLnBrk="0">
      <a:lnSpc>
        <a:spcPct val="117999"/>
      </a:lnSpc>
      <a:defRPr sz="800">
        <a:latin typeface="Helvetica Neue"/>
        <a:ea typeface="Helvetica Neue"/>
        <a:cs typeface="Helvetica Neue"/>
        <a:sym typeface="Helvetica Neue"/>
      </a:defRPr>
    </a:lvl3pPr>
    <a:lvl4pPr indent="256935" defTabSz="171290" latinLnBrk="0">
      <a:lnSpc>
        <a:spcPct val="117999"/>
      </a:lnSpc>
      <a:defRPr sz="800">
        <a:latin typeface="Helvetica Neue"/>
        <a:ea typeface="Helvetica Neue"/>
        <a:cs typeface="Helvetica Neue"/>
        <a:sym typeface="Helvetica Neue"/>
      </a:defRPr>
    </a:lvl4pPr>
    <a:lvl5pPr indent="342540" defTabSz="171290" latinLnBrk="0">
      <a:lnSpc>
        <a:spcPct val="117999"/>
      </a:lnSpc>
      <a:defRPr sz="800">
        <a:latin typeface="Helvetica Neue"/>
        <a:ea typeface="Helvetica Neue"/>
        <a:cs typeface="Helvetica Neue"/>
        <a:sym typeface="Helvetica Neue"/>
      </a:defRPr>
    </a:lvl5pPr>
    <a:lvl6pPr indent="428185" defTabSz="171290" latinLnBrk="0">
      <a:lnSpc>
        <a:spcPct val="117999"/>
      </a:lnSpc>
      <a:defRPr sz="800">
        <a:latin typeface="Helvetica Neue"/>
        <a:ea typeface="Helvetica Neue"/>
        <a:cs typeface="Helvetica Neue"/>
        <a:sym typeface="Helvetica Neue"/>
      </a:defRPr>
    </a:lvl6pPr>
    <a:lvl7pPr indent="513830" defTabSz="171290" latinLnBrk="0">
      <a:lnSpc>
        <a:spcPct val="117999"/>
      </a:lnSpc>
      <a:defRPr sz="800">
        <a:latin typeface="Helvetica Neue"/>
        <a:ea typeface="Helvetica Neue"/>
        <a:cs typeface="Helvetica Neue"/>
        <a:sym typeface="Helvetica Neue"/>
      </a:defRPr>
    </a:lvl7pPr>
    <a:lvl8pPr indent="599475" defTabSz="171290" latinLnBrk="0">
      <a:lnSpc>
        <a:spcPct val="117999"/>
      </a:lnSpc>
      <a:defRPr sz="800">
        <a:latin typeface="Helvetica Neue"/>
        <a:ea typeface="Helvetica Neue"/>
        <a:cs typeface="Helvetica Neue"/>
        <a:sym typeface="Helvetica Neue"/>
      </a:defRPr>
    </a:lvl8pPr>
    <a:lvl9pPr indent="685120" defTabSz="171290" latinLnBrk="0">
      <a:lnSpc>
        <a:spcPct val="117999"/>
      </a:lnSpc>
      <a:defRPr sz="8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49689" y="9428243"/>
            <a:ext cx="2946400" cy="496808"/>
          </a:xfrm>
          <a:prstGeom prst="rect">
            <a:avLst/>
          </a:prstGeom>
        </p:spPr>
        <p:txBody>
          <a:bodyPr/>
          <a:lstStyle/>
          <a:p>
            <a:pPr>
              <a:defRPr/>
            </a:pPr>
            <a:fld id="{D8DF57D7-2670-4E78-96DD-D9B22805124F}"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4113778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US" sz="1200" dirty="0" smtClean="0">
                <a:latin typeface="Calibri" panose="020F0502020204030204" pitchFamily="34" charset="0"/>
              </a:rPr>
              <a:t>Video:</a:t>
            </a:r>
            <a:r>
              <a:rPr lang="en-US" sz="1200" baseline="0" dirty="0" smtClean="0">
                <a:latin typeface="Calibri" panose="020F0502020204030204" pitchFamily="34" charset="0"/>
              </a:rPr>
              <a:t> </a:t>
            </a:r>
            <a:r>
              <a:rPr lang="en-US" sz="1200" dirty="0" smtClean="0">
                <a:latin typeface="Calibri" panose="020F0502020204030204" pitchFamily="34" charset="0"/>
              </a:rPr>
              <a:t>Ice speed of the Pine Island Glacier</a:t>
            </a:r>
            <a:r>
              <a:rPr lang="en-US" sz="1200" baseline="0" dirty="0" smtClean="0">
                <a:latin typeface="Calibri" panose="020F0502020204030204" pitchFamily="34" charset="0"/>
              </a:rPr>
              <a:t> at the</a:t>
            </a:r>
            <a:r>
              <a:rPr lang="en-US" sz="1200" dirty="0" smtClean="0">
                <a:latin typeface="Calibri" panose="020F0502020204030204" pitchFamily="34" charset="0"/>
              </a:rPr>
              <a:t> Western Palmer Land</a:t>
            </a:r>
            <a:r>
              <a:rPr lang="en-US" sz="1200" baseline="0" dirty="0" smtClean="0">
                <a:latin typeface="Calibri" panose="020F0502020204030204" pitchFamily="34" charset="0"/>
              </a:rPr>
              <a:t> (Southwest Antarctica Peninsula)</a:t>
            </a:r>
            <a:r>
              <a:rPr lang="en-US" sz="1200" dirty="0" smtClean="0">
                <a:latin typeface="Calibri" panose="020F0502020204030204" pitchFamily="34" charset="0"/>
              </a:rPr>
              <a:t>, measured by the Copernicus Sentinel-1 mission between 2014 and 2016.</a:t>
            </a:r>
          </a:p>
          <a:p>
            <a:endParaRPr lang="en-US" altLang="en-US" sz="1200" dirty="0" smtClean="0">
              <a:latin typeface="Calibri" panose="020F0502020204030204" pitchFamily="34" charset="0"/>
            </a:endParaRPr>
          </a:p>
          <a:p>
            <a:endParaRPr lang="en-GB" altLang="en-US" sz="1200" dirty="0" smtClean="0">
              <a:latin typeface="Calibri" panose="020F0502020204030204" pitchFamily="34" charset="0"/>
            </a:endParaRPr>
          </a:p>
        </p:txBody>
      </p:sp>
      <p:sp>
        <p:nvSpPr>
          <p:cNvPr id="89092" name="Slide Number Placeholder 3"/>
          <p:cNvSpPr>
            <a:spLocks noGrp="1"/>
          </p:cNvSpPr>
          <p:nvPr>
            <p:ph type="sldNum" sz="quarter" idx="5"/>
          </p:nvPr>
        </p:nvSpPr>
        <p:spPr>
          <a:xfrm>
            <a:off x="3849689" y="9428243"/>
            <a:ext cx="2946400" cy="49680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spcBef>
                <a:spcPct val="30000"/>
              </a:spcBef>
              <a:defRPr sz="1200">
                <a:solidFill>
                  <a:schemeClr val="tx1"/>
                </a:solidFill>
                <a:latin typeface="Calibri" pitchFamily="34" charset="0"/>
                <a:ea typeface="MS PGothic" pitchFamily="34" charset="-128"/>
              </a:defRPr>
            </a:lvl1pPr>
            <a:lvl2pPr marL="742950" indent="-285750" defTabSz="862013" eaLnBrk="0" hangingPunct="0">
              <a:spcBef>
                <a:spcPct val="30000"/>
              </a:spcBef>
              <a:defRPr sz="1200">
                <a:solidFill>
                  <a:schemeClr val="tx1"/>
                </a:solidFill>
                <a:latin typeface="Calibri" pitchFamily="34" charset="0"/>
                <a:ea typeface="MS PGothic" pitchFamily="34" charset="-128"/>
              </a:defRPr>
            </a:lvl2pPr>
            <a:lvl3pPr marL="1143000" indent="-228600" defTabSz="862013" eaLnBrk="0" hangingPunct="0">
              <a:spcBef>
                <a:spcPct val="30000"/>
              </a:spcBef>
              <a:defRPr sz="1200">
                <a:solidFill>
                  <a:schemeClr val="tx1"/>
                </a:solidFill>
                <a:latin typeface="Calibri" pitchFamily="34" charset="0"/>
                <a:ea typeface="MS PGothic" pitchFamily="34" charset="-128"/>
              </a:defRPr>
            </a:lvl3pPr>
            <a:lvl4pPr marL="1600200" indent="-228600" defTabSz="862013" eaLnBrk="0" hangingPunct="0">
              <a:spcBef>
                <a:spcPct val="30000"/>
              </a:spcBef>
              <a:defRPr sz="1200">
                <a:solidFill>
                  <a:schemeClr val="tx1"/>
                </a:solidFill>
                <a:latin typeface="Calibri" pitchFamily="34" charset="0"/>
                <a:ea typeface="MS PGothic" pitchFamily="34" charset="-128"/>
              </a:defRPr>
            </a:lvl4pPr>
            <a:lvl5pPr marL="2057400" indent="-228600" defTabSz="862013" eaLnBrk="0" hangingPunct="0">
              <a:spcBef>
                <a:spcPct val="30000"/>
              </a:spcBef>
              <a:defRPr sz="1200">
                <a:solidFill>
                  <a:schemeClr val="tx1"/>
                </a:solidFill>
                <a:latin typeface="Calibri" pitchFamily="34" charset="0"/>
                <a:ea typeface="MS PGothic" pitchFamily="34" charset="-128"/>
              </a:defRPr>
            </a:lvl5pPr>
            <a:lvl6pPr marL="25146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6903DCF-E252-4C2D-9413-BC6E425E238D}" type="slidenum">
              <a:rPr lang="en-US" altLang="en-US" sz="1100">
                <a:solidFill>
                  <a:prstClr val="black"/>
                </a:solidFill>
                <a:latin typeface="Verdana" pitchFamily="34" charset="0"/>
              </a:rPr>
              <a:pPr eaLnBrk="1" hangingPunct="1">
                <a:spcBef>
                  <a:spcPct val="0"/>
                </a:spcBef>
              </a:pPr>
              <a:t>12</a:t>
            </a:fld>
            <a:endParaRPr lang="en-US" altLang="en-US" sz="1100">
              <a:solidFill>
                <a:prstClr val="black"/>
              </a:solidFill>
              <a:latin typeface="Verdana"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latin typeface="Calibri" panose="020F0502020204030204" pitchFamily="34" charset="0"/>
            </a:endParaRPr>
          </a:p>
        </p:txBody>
      </p:sp>
      <p:sp>
        <p:nvSpPr>
          <p:cNvPr id="4" name="Slide Number Placeholder 3"/>
          <p:cNvSpPr>
            <a:spLocks noGrp="1"/>
          </p:cNvSpPr>
          <p:nvPr>
            <p:ph type="sldNum" sz="quarter" idx="10"/>
          </p:nvPr>
        </p:nvSpPr>
        <p:spPr>
          <a:xfrm>
            <a:off x="3849689" y="9428164"/>
            <a:ext cx="2946400" cy="496887"/>
          </a:xfrm>
          <a:prstGeom prst="rect">
            <a:avLst/>
          </a:prstGeom>
        </p:spPr>
        <p:txBody>
          <a:bodyPr/>
          <a:lstStyle/>
          <a:p>
            <a:pPr>
              <a:defRPr/>
            </a:pPr>
            <a:fld id="{D8DF57D7-2670-4E78-96DD-D9B22805124F}"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2556434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pPr>
                <a:defRPr/>
              </a:pPr>
              <a:t>16</a:t>
            </a:fld>
            <a:endParaRPr lang="en-US" dirty="0"/>
          </a:p>
        </p:txBody>
      </p:sp>
    </p:spTree>
    <p:extLst>
      <p:ext uri="{BB962C8B-B14F-4D97-AF65-F5344CB8AC3E}">
        <p14:creationId xmlns:p14="http://schemas.microsoft.com/office/powerpoint/2010/main" val="601083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pPr>
                <a:defRPr/>
              </a:pPr>
              <a:t>17</a:t>
            </a:fld>
            <a:endParaRPr lang="en-US" dirty="0"/>
          </a:p>
        </p:txBody>
      </p:sp>
    </p:spTree>
    <p:extLst>
      <p:ext uri="{BB962C8B-B14F-4D97-AF65-F5344CB8AC3E}">
        <p14:creationId xmlns:p14="http://schemas.microsoft.com/office/powerpoint/2010/main" val="4126930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pPr>
                <a:defRPr/>
              </a:pPr>
              <a:t>18</a:t>
            </a:fld>
            <a:endParaRPr lang="en-US" dirty="0"/>
          </a:p>
        </p:txBody>
      </p:sp>
    </p:spTree>
    <p:extLst>
      <p:ext uri="{BB962C8B-B14F-4D97-AF65-F5344CB8AC3E}">
        <p14:creationId xmlns:p14="http://schemas.microsoft.com/office/powerpoint/2010/main" val="2557765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a:solidFill>
                  <a:srgbClr val="000000"/>
                </a:solidFill>
              </a:rPr>
              <a:pPr>
                <a:defRPr/>
              </a:pPr>
              <a:t>19</a:t>
            </a:fld>
            <a:endParaRPr lang="en-US" dirty="0">
              <a:solidFill>
                <a:srgbClr val="000000"/>
              </a:solidFill>
            </a:endParaRPr>
          </a:p>
        </p:txBody>
      </p:sp>
    </p:spTree>
    <p:extLst>
      <p:ext uri="{BB962C8B-B14F-4D97-AF65-F5344CB8AC3E}">
        <p14:creationId xmlns:p14="http://schemas.microsoft.com/office/powerpoint/2010/main" val="173727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dirty="0" smtClean="0">
                <a:latin typeface="Calibri" pitchFamily="34" charset="0"/>
              </a:rPr>
              <a:t>-</a:t>
            </a:r>
            <a:r>
              <a:rPr lang="en-GB" sz="1200" baseline="0" dirty="0" smtClean="0">
                <a:latin typeface="Calibri" pitchFamily="34" charset="0"/>
              </a:rPr>
              <a:t> </a:t>
            </a:r>
            <a:r>
              <a:rPr lang="fr-FR" sz="1200" dirty="0" smtClean="0">
                <a:latin typeface="Calibri" pitchFamily="34" charset="0"/>
              </a:rPr>
              <a:t>SAR </a:t>
            </a:r>
            <a:r>
              <a:rPr lang="fr-FR" sz="1200" dirty="0" err="1" smtClean="0">
                <a:latin typeface="Calibri" pitchFamily="34" charset="0"/>
              </a:rPr>
              <a:t>processing</a:t>
            </a:r>
            <a:r>
              <a:rPr lang="fr-FR" sz="1200" dirty="0" smtClean="0">
                <a:latin typeface="Calibri" pitchFamily="34" charset="0"/>
              </a:rPr>
              <a:t> </a:t>
            </a:r>
            <a:r>
              <a:rPr lang="fr-FR" sz="1200" dirty="0" err="1" smtClean="0">
                <a:latin typeface="Calibri" pitchFamily="34" charset="0"/>
              </a:rPr>
              <a:t>is</a:t>
            </a:r>
            <a:r>
              <a:rPr lang="fr-FR" sz="1200" dirty="0" smtClean="0">
                <a:latin typeface="Calibri" pitchFamily="34" charset="0"/>
              </a:rPr>
              <a:t> </a:t>
            </a:r>
            <a:r>
              <a:rPr lang="fr-FR" sz="1200" dirty="0" err="1" smtClean="0">
                <a:latin typeface="Calibri" pitchFamily="34" charset="0"/>
              </a:rPr>
              <a:t>very</a:t>
            </a:r>
            <a:r>
              <a:rPr lang="fr-FR" sz="1200" dirty="0" smtClean="0">
                <a:latin typeface="Calibri" pitchFamily="34" charset="0"/>
              </a:rPr>
              <a:t> </a:t>
            </a:r>
            <a:r>
              <a:rPr lang="fr-FR" sz="1200" dirty="0" err="1" smtClean="0">
                <a:latin typeface="Calibri" pitchFamily="34" charset="0"/>
              </a:rPr>
              <a:t>promising</a:t>
            </a:r>
            <a:r>
              <a:rPr lang="fr-FR" sz="1200" dirty="0" smtClean="0">
                <a:latin typeface="Calibri" pitchFamily="34" charset="0"/>
              </a:rPr>
              <a:t> to </a:t>
            </a:r>
            <a:r>
              <a:rPr lang="fr-FR" sz="1200" b="1" dirty="0" err="1" smtClean="0">
                <a:latin typeface="Calibri" pitchFamily="34" charset="0"/>
              </a:rPr>
              <a:t>improve</a:t>
            </a:r>
            <a:r>
              <a:rPr lang="fr-FR" sz="1200" b="1" dirty="0" smtClean="0">
                <a:latin typeface="Calibri" pitchFamily="34" charset="0"/>
              </a:rPr>
              <a:t> the </a:t>
            </a:r>
            <a:r>
              <a:rPr lang="fr-FR" sz="1200" b="1" dirty="0" err="1" smtClean="0">
                <a:latin typeface="Calibri" pitchFamily="34" charset="0"/>
              </a:rPr>
              <a:t>along</a:t>
            </a:r>
            <a:r>
              <a:rPr lang="fr-FR" sz="1200" b="1" dirty="0" smtClean="0">
                <a:latin typeface="Calibri" pitchFamily="34" charset="0"/>
              </a:rPr>
              <a:t> </a:t>
            </a:r>
            <a:r>
              <a:rPr lang="fr-FR" sz="1200" b="1" dirty="0" err="1" smtClean="0">
                <a:latin typeface="Calibri" pitchFamily="34" charset="0"/>
              </a:rPr>
              <a:t>track</a:t>
            </a:r>
            <a:r>
              <a:rPr lang="fr-FR" sz="1200" b="1" dirty="0" smtClean="0">
                <a:latin typeface="Calibri" pitchFamily="34" charset="0"/>
              </a:rPr>
              <a:t> </a:t>
            </a:r>
            <a:r>
              <a:rPr lang="fr-FR" sz="1200" b="1" dirty="0" err="1" smtClean="0">
                <a:latin typeface="Calibri" pitchFamily="34" charset="0"/>
              </a:rPr>
              <a:t>resolution</a:t>
            </a:r>
            <a:r>
              <a:rPr lang="fr-FR" sz="1200" b="1" dirty="0" smtClean="0">
                <a:latin typeface="Calibri" pitchFamily="34" charset="0"/>
              </a:rPr>
              <a:t> of </a:t>
            </a:r>
            <a:r>
              <a:rPr lang="fr-FR" sz="1200" b="1" dirty="0" err="1" smtClean="0">
                <a:latin typeface="Calibri" pitchFamily="34" charset="0"/>
              </a:rPr>
              <a:t>altimetry</a:t>
            </a:r>
            <a:r>
              <a:rPr lang="fr-FR" sz="1200" b="1" dirty="0" smtClean="0">
                <a:latin typeface="Calibri" pitchFamily="34" charset="0"/>
              </a:rPr>
              <a:t> </a:t>
            </a:r>
            <a:r>
              <a:rPr lang="fr-FR" sz="1200" b="1" dirty="0" err="1" smtClean="0">
                <a:latin typeface="Calibri" pitchFamily="34" charset="0"/>
              </a:rPr>
              <a:t>products</a:t>
            </a:r>
            <a:r>
              <a:rPr lang="fr-FR" sz="1200" b="1" dirty="0" smtClean="0">
                <a:latin typeface="Calibri" pitchFamily="34" charset="0"/>
              </a:rPr>
              <a:t> and pave the </a:t>
            </a:r>
            <a:r>
              <a:rPr lang="fr-FR" sz="1200" b="1" dirty="0" err="1" smtClean="0">
                <a:latin typeface="Calibri" pitchFamily="34" charset="0"/>
              </a:rPr>
              <a:t>way</a:t>
            </a:r>
            <a:r>
              <a:rPr lang="fr-FR" sz="1200" b="1" dirty="0" smtClean="0">
                <a:latin typeface="Calibri" pitchFamily="34" charset="0"/>
              </a:rPr>
              <a:t> for </a:t>
            </a:r>
            <a:r>
              <a:rPr lang="fr-FR" sz="1200" b="1" dirty="0" err="1" smtClean="0">
                <a:latin typeface="Calibri" pitchFamily="34" charset="0"/>
              </a:rPr>
              <a:t>high</a:t>
            </a:r>
            <a:r>
              <a:rPr lang="fr-FR" sz="1200" b="1" dirty="0" smtClean="0">
                <a:latin typeface="Calibri" pitchFamily="34" charset="0"/>
              </a:rPr>
              <a:t> </a:t>
            </a:r>
            <a:r>
              <a:rPr lang="fr-FR" sz="1200" b="1" dirty="0" err="1" smtClean="0">
                <a:latin typeface="Calibri" pitchFamily="34" charset="0"/>
              </a:rPr>
              <a:t>resolution</a:t>
            </a:r>
            <a:r>
              <a:rPr lang="fr-FR" sz="1200" b="1" dirty="0" smtClean="0">
                <a:latin typeface="Calibri" pitchFamily="34" charset="0"/>
              </a:rPr>
              <a:t> </a:t>
            </a:r>
            <a:r>
              <a:rPr lang="fr-FR" sz="1200" b="1" dirty="0" err="1" smtClean="0">
                <a:latin typeface="Calibri" pitchFamily="34" charset="0"/>
              </a:rPr>
              <a:t>altimetry</a:t>
            </a:r>
            <a:endParaRPr lang="fr-FR" sz="1200" b="1" dirty="0" smtClean="0">
              <a:latin typeface="Calibri" pitchFamily="34" charset="0"/>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lang="en-GB" dirty="0" smtClean="0"/>
              <a:t>- </a:t>
            </a:r>
            <a:r>
              <a:rPr lang="fr-FR" sz="1600" dirty="0" smtClean="0">
                <a:latin typeface="Calibri" pitchFamily="34" charset="0"/>
              </a:rPr>
              <a:t>SAR</a:t>
            </a:r>
            <a:r>
              <a:rPr lang="fr-FR" sz="1600" baseline="0" dirty="0" smtClean="0">
                <a:latin typeface="Calibri" pitchFamily="34" charset="0"/>
              </a:rPr>
              <a:t> </a:t>
            </a:r>
            <a:r>
              <a:rPr lang="fr-FR" sz="1600" baseline="0" dirty="0" err="1" smtClean="0">
                <a:latin typeface="Calibri" pitchFamily="34" charset="0"/>
              </a:rPr>
              <a:t>ocean</a:t>
            </a:r>
            <a:r>
              <a:rPr lang="fr-FR" sz="1600" baseline="0" dirty="0" smtClean="0">
                <a:latin typeface="Calibri" pitchFamily="34" charset="0"/>
              </a:rPr>
              <a:t> data </a:t>
            </a:r>
            <a:r>
              <a:rPr lang="fr-FR" sz="1600" baseline="0" dirty="0" err="1" smtClean="0">
                <a:latin typeface="Calibri" pitchFamily="34" charset="0"/>
              </a:rPr>
              <a:t>also</a:t>
            </a:r>
            <a:r>
              <a:rPr lang="fr-FR" sz="1600" baseline="0" dirty="0" smtClean="0">
                <a:latin typeface="Calibri" pitchFamily="34" charset="0"/>
              </a:rPr>
              <a:t> </a:t>
            </a:r>
            <a:r>
              <a:rPr lang="fr-FR" sz="1600" baseline="0" dirty="0" err="1" smtClean="0">
                <a:latin typeface="Calibri" pitchFamily="34" charset="0"/>
              </a:rPr>
              <a:t>allows</a:t>
            </a:r>
            <a:r>
              <a:rPr lang="fr-FR" sz="1600" baseline="0" dirty="0" smtClean="0">
                <a:latin typeface="Calibri" pitchFamily="34" charset="0"/>
              </a:rPr>
              <a:t> t</a:t>
            </a:r>
            <a:r>
              <a:rPr lang="fr-FR" sz="1600" dirty="0" smtClean="0">
                <a:latin typeface="Calibri" pitchFamily="34" charset="0"/>
              </a:rPr>
              <a:t>o </a:t>
            </a:r>
            <a:r>
              <a:rPr lang="fr-FR" sz="1600" dirty="0" err="1" smtClean="0">
                <a:latin typeface="Calibri" pitchFamily="34" charset="0"/>
              </a:rPr>
              <a:t>better</a:t>
            </a:r>
            <a:r>
              <a:rPr lang="fr-FR" sz="1600" dirty="0" smtClean="0">
                <a:latin typeface="Calibri" pitchFamily="34" charset="0"/>
              </a:rPr>
              <a:t> </a:t>
            </a:r>
            <a:r>
              <a:rPr lang="fr-FR" sz="1600" dirty="0" err="1" smtClean="0">
                <a:latin typeface="Calibri" pitchFamily="34" charset="0"/>
              </a:rPr>
              <a:t>understand</a:t>
            </a:r>
            <a:r>
              <a:rPr lang="fr-FR" sz="1600" dirty="0" smtClean="0">
                <a:latin typeface="Calibri" pitchFamily="34" charset="0"/>
              </a:rPr>
              <a:t> </a:t>
            </a:r>
            <a:r>
              <a:rPr lang="fr-FR" sz="1600" dirty="0" err="1" smtClean="0">
                <a:latin typeface="Calibri" pitchFamily="34" charset="0"/>
              </a:rPr>
              <a:t>errors</a:t>
            </a:r>
            <a:r>
              <a:rPr lang="fr-FR" sz="1600" dirty="0" smtClean="0">
                <a:latin typeface="Calibri" pitchFamily="34" charset="0"/>
              </a:rPr>
              <a:t> in the </a:t>
            </a:r>
            <a:r>
              <a:rPr lang="fr-FR" sz="1600" dirty="0" err="1" smtClean="0">
                <a:latin typeface="Calibri" pitchFamily="34" charset="0"/>
              </a:rPr>
              <a:t>existing</a:t>
            </a:r>
            <a:r>
              <a:rPr lang="fr-FR" sz="1600" dirty="0" smtClean="0">
                <a:latin typeface="Calibri" pitchFamily="34" charset="0"/>
              </a:rPr>
              <a:t> </a:t>
            </a:r>
            <a:r>
              <a:rPr lang="fr-FR" sz="1600" dirty="0" err="1" smtClean="0">
                <a:latin typeface="Calibri" pitchFamily="34" charset="0"/>
              </a:rPr>
              <a:t>altimetry</a:t>
            </a:r>
            <a:r>
              <a:rPr lang="fr-FR" sz="1600" dirty="0" smtClean="0">
                <a:latin typeface="Calibri" pitchFamily="34" charset="0"/>
              </a:rPr>
              <a:t> and  </a:t>
            </a:r>
            <a:r>
              <a:rPr lang="fr-FR" sz="1600" dirty="0" err="1" smtClean="0">
                <a:latin typeface="Calibri" pitchFamily="34" charset="0"/>
              </a:rPr>
              <a:t>possibly</a:t>
            </a:r>
            <a:r>
              <a:rPr lang="fr-FR" sz="1600" dirty="0" smtClean="0">
                <a:latin typeface="Calibri" pitchFamily="34" charset="0"/>
              </a:rPr>
              <a:t> propose new </a:t>
            </a:r>
            <a:r>
              <a:rPr lang="fr-FR" sz="1600" dirty="0" err="1" smtClean="0">
                <a:latin typeface="Calibri" pitchFamily="34" charset="0"/>
              </a:rPr>
              <a:t>processing</a:t>
            </a:r>
            <a:r>
              <a:rPr lang="fr-FR" sz="1600" dirty="0" smtClean="0">
                <a:latin typeface="Calibri" pitchFamily="34" charset="0"/>
              </a:rPr>
              <a:t> to </a:t>
            </a:r>
            <a:r>
              <a:rPr lang="fr-FR" sz="1600" dirty="0" err="1" smtClean="0">
                <a:latin typeface="Calibri" pitchFamily="34" charset="0"/>
              </a:rPr>
              <a:t>reach</a:t>
            </a:r>
            <a:r>
              <a:rPr lang="fr-FR" sz="1600" dirty="0" smtClean="0">
                <a:latin typeface="Calibri" pitchFamily="34" charset="0"/>
              </a:rPr>
              <a:t> </a:t>
            </a:r>
            <a:r>
              <a:rPr lang="fr-FR" sz="1600" dirty="0" err="1" smtClean="0">
                <a:latin typeface="Calibri" pitchFamily="34" charset="0"/>
              </a:rPr>
              <a:t>smaller</a:t>
            </a:r>
            <a:r>
              <a:rPr lang="fr-FR" sz="1600" dirty="0" smtClean="0">
                <a:latin typeface="Calibri" pitchFamily="34" charset="0"/>
              </a:rPr>
              <a:t> spatial </a:t>
            </a:r>
            <a:r>
              <a:rPr lang="fr-FR" sz="1600" dirty="0" err="1" smtClean="0">
                <a:latin typeface="Calibri" pitchFamily="34" charset="0"/>
              </a:rPr>
              <a:t>scales</a:t>
            </a:r>
            <a:r>
              <a:rPr lang="fr-FR" sz="1600" dirty="0" smtClean="0">
                <a:latin typeface="Calibri" pitchFamily="34" charset="0"/>
              </a:rPr>
              <a:t> </a:t>
            </a:r>
            <a:r>
              <a:rPr lang="fr-FR" sz="1600" dirty="0" err="1" smtClean="0">
                <a:latin typeface="Calibri" pitchFamily="34" charset="0"/>
              </a:rPr>
              <a:t>with</a:t>
            </a:r>
            <a:r>
              <a:rPr lang="fr-FR" sz="1600" dirty="0" smtClean="0">
                <a:latin typeface="Calibri" pitchFamily="34" charset="0"/>
              </a:rPr>
              <a:t> LRM </a:t>
            </a:r>
            <a:r>
              <a:rPr lang="fr-FR" sz="1600" dirty="0" err="1" smtClean="0">
                <a:latin typeface="Calibri" pitchFamily="34" charset="0"/>
              </a:rPr>
              <a:t>altimetry</a:t>
            </a:r>
            <a:r>
              <a:rPr lang="fr-FR" sz="1600" dirty="0" smtClean="0">
                <a:latin typeface="Calibri" pitchFamily="34" charset="0"/>
              </a:rPr>
              <a:t> !!!! </a:t>
            </a:r>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pPr>
                <a:defRPr/>
              </a:pPr>
              <a:t>22</a:t>
            </a:fld>
            <a:endParaRPr lang="en-US" dirty="0"/>
          </a:p>
        </p:txBody>
      </p:sp>
    </p:spTree>
    <p:extLst>
      <p:ext uri="{BB962C8B-B14F-4D97-AF65-F5344CB8AC3E}">
        <p14:creationId xmlns:p14="http://schemas.microsoft.com/office/powerpoint/2010/main" val="2494942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638" y="739775"/>
            <a:ext cx="6564312" cy="3694113"/>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Calibri" pitchFamily="34" charset="0"/>
                <a:ea typeface="+mn-ea"/>
                <a:cs typeface="+mn-cs"/>
              </a:rPr>
              <a:t>The Copernicus Sentinel-3A’s ocean and land </a:t>
            </a:r>
            <a:r>
              <a:rPr lang="en-US" sz="1200" b="0" i="0" kern="1200" dirty="0" err="1" smtClean="0">
                <a:solidFill>
                  <a:schemeClr val="tx1"/>
                </a:solidFill>
                <a:effectLst/>
                <a:latin typeface="Calibri" pitchFamily="34" charset="0"/>
                <a:ea typeface="+mn-ea"/>
                <a:cs typeface="+mn-cs"/>
              </a:rPr>
              <a:t>colour</a:t>
            </a:r>
            <a:r>
              <a:rPr lang="en-US" sz="1200" b="0" i="0" kern="1200" dirty="0" smtClean="0">
                <a:solidFill>
                  <a:schemeClr val="tx1"/>
                </a:solidFill>
                <a:effectLst/>
                <a:latin typeface="Calibri" pitchFamily="34" charset="0"/>
                <a:ea typeface="+mn-ea"/>
                <a:cs typeface="+mn-cs"/>
              </a:rPr>
              <a:t> instrument can ‘see’ chlorophyll in vegetation. The animation shows how chlorophyll, which is essential in photosynthesis, around the world changed between 1 April and 27 May 2017. While tropical rainforests can be seen to maintain a high degree of chlorophyll, the animation clearly shows the progress of spring greening in the northern hemisphere. This is particularly evident in the eastern part of the USA. It also captures the progress of agricultural planting for summer crops across China where planting normally takes place between March and May. Here various stages of growth are captured. The chlorophyll index ranges from 1 to 6.5.</a:t>
            </a:r>
            <a:endParaRPr lang="en-US" dirty="0"/>
          </a:p>
        </p:txBody>
      </p:sp>
      <p:sp>
        <p:nvSpPr>
          <p:cNvPr id="4" name="Slide Number Placeholder 3"/>
          <p:cNvSpPr>
            <a:spLocks noGrp="1"/>
          </p:cNvSpPr>
          <p:nvPr>
            <p:ph type="sldNum" sz="quarter" idx="10"/>
          </p:nvPr>
        </p:nvSpPr>
        <p:spPr>
          <a:xfrm>
            <a:off x="3849689" y="9428244"/>
            <a:ext cx="2946400" cy="496808"/>
          </a:xfrm>
          <a:prstGeom prst="rect">
            <a:avLst/>
          </a:prstGeom>
        </p:spPr>
        <p:txBody>
          <a:bodyPr/>
          <a:lstStyle/>
          <a:p>
            <a:pPr>
              <a:defRPr/>
            </a:pPr>
            <a:fld id="{D8DF57D7-2670-4E78-96DD-D9B22805124F}"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794405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739775"/>
            <a:ext cx="6569075" cy="36957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Calibri" pitchFamily="34" charset="0"/>
                <a:ea typeface="+mn-ea"/>
                <a:cs typeface="+mn-cs"/>
              </a:rPr>
              <a:t>Information from Sentinel-3A’s radiometer, which measures radiation emitted from Earth’s surface, reveal how the temperature of Earth’s land changes between July and November 2016. Measurements are in kelvin.</a:t>
            </a:r>
            <a:endParaRPr lang="en-US" dirty="0"/>
          </a:p>
        </p:txBody>
      </p:sp>
      <p:sp>
        <p:nvSpPr>
          <p:cNvPr id="4" name="Slide Number Placeholder 3"/>
          <p:cNvSpPr>
            <a:spLocks noGrp="1"/>
          </p:cNvSpPr>
          <p:nvPr>
            <p:ph type="sldNum" sz="quarter" idx="10"/>
          </p:nvPr>
        </p:nvSpPr>
        <p:spPr>
          <a:xfrm>
            <a:off x="3849688" y="9428242"/>
            <a:ext cx="2946400" cy="496809"/>
          </a:xfrm>
          <a:prstGeom prst="rect">
            <a:avLst/>
          </a:prstGeom>
        </p:spPr>
        <p:txBody>
          <a:bodyPr/>
          <a:lstStyle/>
          <a:p>
            <a:pPr>
              <a:defRPr/>
            </a:pPr>
            <a:fld id="{D8DF57D7-2670-4E78-96DD-D9B22805124F}" type="slidenum">
              <a:rPr lang="en-US" smtClean="0"/>
              <a:pPr>
                <a:defRPr/>
              </a:pPr>
              <a:t>24</a:t>
            </a:fld>
            <a:endParaRPr lang="en-US" dirty="0"/>
          </a:p>
        </p:txBody>
      </p:sp>
    </p:spTree>
    <p:extLst>
      <p:ext uri="{BB962C8B-B14F-4D97-AF65-F5344CB8AC3E}">
        <p14:creationId xmlns:p14="http://schemas.microsoft.com/office/powerpoint/2010/main" val="794405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739775"/>
            <a:ext cx="6569075" cy="36957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Calibri" pitchFamily="34" charset="0"/>
                <a:ea typeface="+mn-ea"/>
                <a:cs typeface="+mn-cs"/>
              </a:rPr>
              <a:t>The Copernicus Sentinel-3A satellite saw the temperature at the top of Hurricane Harvey on 25 August 2017 at 04:06 GMT as the storm approached the US state of Texas. The brightness temperature of the clouds at the top of the storm, some 12–15 km above the ocean, range from about –80°C near the eye of the storm to about 20°C at the edges.</a:t>
            </a:r>
          </a:p>
          <a:p>
            <a:endParaRPr lang="en-US" sz="1200" b="0" i="0" kern="1200" dirty="0" smtClean="0">
              <a:solidFill>
                <a:schemeClr val="tx1"/>
              </a:solidFill>
              <a:effectLst/>
              <a:latin typeface="Calibri" pitchFamily="34" charset="0"/>
              <a:ea typeface="+mn-ea"/>
              <a:cs typeface="+mn-cs"/>
            </a:endParaRPr>
          </a:p>
          <a:p>
            <a:r>
              <a:rPr lang="en-US" sz="1200" b="0" i="0" kern="1200" dirty="0" smtClean="0">
                <a:solidFill>
                  <a:schemeClr val="tx1"/>
                </a:solidFill>
                <a:effectLst/>
                <a:latin typeface="Calibri" pitchFamily="34" charset="0"/>
                <a:ea typeface="+mn-ea"/>
                <a:cs typeface="+mn-cs"/>
              </a:rPr>
              <a:t>Hurricanes are one of the forces of nature that can be tracked only by satellites, providing up-to-date imagery so that authorities know when to take precautionary measures. Satellites deliver information on a storm’s extent, wind speed and path, and on key features such as cloud thickness, temperature, and water and ice content.</a:t>
            </a:r>
          </a:p>
          <a:p>
            <a:endParaRPr lang="en-US" sz="1200" b="0" i="0" kern="1200" dirty="0" smtClean="0">
              <a:solidFill>
                <a:schemeClr val="tx1"/>
              </a:solidFill>
              <a:effectLst/>
              <a:latin typeface="Calibri" pitchFamily="34" charset="0"/>
              <a:ea typeface="+mn-ea"/>
              <a:cs typeface="+mn-cs"/>
            </a:endParaRPr>
          </a:p>
          <a:p>
            <a:r>
              <a:rPr lang="en-US" sz="1200" b="0" i="0" kern="1200" dirty="0" smtClean="0">
                <a:solidFill>
                  <a:schemeClr val="tx1"/>
                </a:solidFill>
                <a:effectLst/>
                <a:latin typeface="Calibri" pitchFamily="34" charset="0"/>
                <a:ea typeface="+mn-ea"/>
                <a:cs typeface="+mn-cs"/>
              </a:rPr>
              <a:t>Sentinel-3’s Sea and Land Surface Temperature Radiometer measures energy radiating from Earth’s surface in nine spectral bands and two viewing angles.</a:t>
            </a:r>
            <a:endParaRPr lang="en-US" sz="1200" b="0" i="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a:xfrm>
            <a:off x="3849688" y="9428242"/>
            <a:ext cx="2946400" cy="496809"/>
          </a:xfrm>
          <a:prstGeom prst="rect">
            <a:avLst/>
          </a:prstGeom>
        </p:spPr>
        <p:txBody>
          <a:bodyPr/>
          <a:lstStyle/>
          <a:p>
            <a:pPr>
              <a:defRPr/>
            </a:pPr>
            <a:fld id="{D8DF57D7-2670-4E78-96DD-D9B22805124F}" type="slidenum">
              <a:rPr lang="en-US" smtClean="0">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794405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dirty="0" smtClean="0">
                <a:latin typeface="Calibri" panose="020F0502020204030204" pitchFamily="34" charset="0"/>
              </a:rPr>
              <a:t>The Earth Explorers</a:t>
            </a:r>
            <a:r>
              <a:rPr lang="en-US" altLang="en-US" sz="1200" baseline="0" dirty="0" smtClean="0">
                <a:latin typeface="Calibri" panose="020F0502020204030204" pitchFamily="34" charset="0"/>
              </a:rPr>
              <a:t> allow us to understand the Earth System and its diverse aspects in more and more detail.</a:t>
            </a:r>
            <a:endParaRPr lang="en-US" altLang="en-US" sz="1200" dirty="0" smtClean="0">
              <a:latin typeface="Calibri" panose="020F0502020204030204" pitchFamily="34" charset="0"/>
            </a:endParaRPr>
          </a:p>
        </p:txBody>
      </p:sp>
      <p:sp>
        <p:nvSpPr>
          <p:cNvPr id="86020" name="Slide Number Placeholder 3"/>
          <p:cNvSpPr>
            <a:spLocks noGrp="1"/>
          </p:cNvSpPr>
          <p:nvPr>
            <p:ph type="sldNum" sz="quarter" idx="5"/>
          </p:nvPr>
        </p:nvSpPr>
        <p:spPr>
          <a:xfrm>
            <a:off x="3849689" y="9428243"/>
            <a:ext cx="2946400" cy="49680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spcBef>
                <a:spcPct val="30000"/>
              </a:spcBef>
              <a:defRPr sz="1200">
                <a:solidFill>
                  <a:schemeClr val="tx1"/>
                </a:solidFill>
                <a:latin typeface="Calibri" pitchFamily="34" charset="0"/>
                <a:ea typeface="MS PGothic" pitchFamily="34" charset="-128"/>
              </a:defRPr>
            </a:lvl1pPr>
            <a:lvl2pPr marL="742950" indent="-285750" defTabSz="862013" eaLnBrk="0" hangingPunct="0">
              <a:spcBef>
                <a:spcPct val="30000"/>
              </a:spcBef>
              <a:defRPr sz="1200">
                <a:solidFill>
                  <a:schemeClr val="tx1"/>
                </a:solidFill>
                <a:latin typeface="Calibri" pitchFamily="34" charset="0"/>
                <a:ea typeface="MS PGothic" pitchFamily="34" charset="-128"/>
              </a:defRPr>
            </a:lvl2pPr>
            <a:lvl3pPr marL="1143000" indent="-228600" defTabSz="862013" eaLnBrk="0" hangingPunct="0">
              <a:spcBef>
                <a:spcPct val="30000"/>
              </a:spcBef>
              <a:defRPr sz="1200">
                <a:solidFill>
                  <a:schemeClr val="tx1"/>
                </a:solidFill>
                <a:latin typeface="Calibri" pitchFamily="34" charset="0"/>
                <a:ea typeface="MS PGothic" pitchFamily="34" charset="-128"/>
              </a:defRPr>
            </a:lvl3pPr>
            <a:lvl4pPr marL="1600200" indent="-228600" defTabSz="862013" eaLnBrk="0" hangingPunct="0">
              <a:spcBef>
                <a:spcPct val="30000"/>
              </a:spcBef>
              <a:defRPr sz="1200">
                <a:solidFill>
                  <a:schemeClr val="tx1"/>
                </a:solidFill>
                <a:latin typeface="Calibri" pitchFamily="34" charset="0"/>
                <a:ea typeface="MS PGothic" pitchFamily="34" charset="-128"/>
              </a:defRPr>
            </a:lvl4pPr>
            <a:lvl5pPr marL="2057400" indent="-228600" defTabSz="862013" eaLnBrk="0" hangingPunct="0">
              <a:spcBef>
                <a:spcPct val="30000"/>
              </a:spcBef>
              <a:defRPr sz="1200">
                <a:solidFill>
                  <a:schemeClr val="tx1"/>
                </a:solidFill>
                <a:latin typeface="Calibri" pitchFamily="34" charset="0"/>
                <a:ea typeface="MS PGothic" pitchFamily="34" charset="-128"/>
              </a:defRPr>
            </a:lvl5pPr>
            <a:lvl6pPr marL="25146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4A121AC-A32D-476E-8C5B-F79F6FA1640E}" type="slidenum">
              <a:rPr lang="en-US" altLang="en-US" sz="1100">
                <a:solidFill>
                  <a:srgbClr val="000000"/>
                </a:solidFill>
                <a:latin typeface="Verdana" pitchFamily="34" charset="0"/>
              </a:rPr>
              <a:pPr eaLnBrk="1" hangingPunct="1">
                <a:spcBef>
                  <a:spcPct val="0"/>
                </a:spcBef>
              </a:pPr>
              <a:t>4</a:t>
            </a:fld>
            <a:endParaRPr lang="en-US" altLang="en-US" sz="1100">
              <a:solidFill>
                <a:srgbClr val="000000"/>
              </a:solidFill>
              <a:latin typeface="Verdana"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47107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smtClean="0">
                <a:effectLst/>
                <a:latin typeface="Calibri" panose="020F0502020204030204" pitchFamily="34" charset="0"/>
                <a:ea typeface="Helvetica Neue"/>
                <a:cs typeface="Helvetica Neue"/>
                <a:sym typeface="Helvetica Neue"/>
              </a:rPr>
              <a:t>This animation by the Dutch Meteorological Institute</a:t>
            </a:r>
            <a:r>
              <a:rPr lang="en-US" sz="1200" b="0" i="0" baseline="0" dirty="0" smtClean="0">
                <a:effectLst/>
                <a:latin typeface="Calibri" panose="020F0502020204030204" pitchFamily="34" charset="0"/>
                <a:ea typeface="Helvetica Neue"/>
                <a:cs typeface="Helvetica Neue"/>
                <a:sym typeface="Helvetica Neue"/>
              </a:rPr>
              <a:t> (KNMI) shows different S5p images laid over the globe, all taken on the same day. The animation  zooms in on:</a:t>
            </a:r>
          </a:p>
          <a:p>
            <a:pPr marL="171450" indent="-171450">
              <a:buFontTx/>
              <a:buChar char="-"/>
            </a:pPr>
            <a:r>
              <a:rPr lang="en-US" sz="1200" b="0" i="0" baseline="0" dirty="0" smtClean="0">
                <a:effectLst/>
                <a:latin typeface="Calibri" panose="020F0502020204030204" pitchFamily="34" charset="0"/>
                <a:ea typeface="Helvetica Neue"/>
                <a:cs typeface="Helvetica Neue"/>
                <a:sym typeface="Helvetica Neue"/>
              </a:rPr>
              <a:t>To the middle East – Arabian Peninsula – Iran (where we see a lot of pollution also from oil wells)</a:t>
            </a:r>
          </a:p>
          <a:p>
            <a:pPr marL="171450" indent="-171450">
              <a:buFontTx/>
              <a:buChar char="-"/>
            </a:pPr>
            <a:r>
              <a:rPr lang="en-US" sz="1200" b="0" i="0" baseline="0" dirty="0" smtClean="0">
                <a:effectLst/>
                <a:latin typeface="Calibri" panose="020F0502020204030204" pitchFamily="34" charset="0"/>
                <a:ea typeface="Helvetica Neue"/>
                <a:cs typeface="Helvetica Neue"/>
                <a:sym typeface="Helvetica Neue"/>
              </a:rPr>
              <a:t>Iberian Peninsula (Spain &amp; Portugal)</a:t>
            </a:r>
          </a:p>
          <a:p>
            <a:pPr marL="171450" indent="-171450">
              <a:buFontTx/>
              <a:buChar char="-"/>
            </a:pPr>
            <a:r>
              <a:rPr lang="en-US" sz="1200" b="0" i="0" baseline="0" dirty="0" smtClean="0">
                <a:effectLst/>
                <a:latin typeface="Calibri" panose="020F0502020204030204" pitchFamily="34" charset="0"/>
                <a:ea typeface="Helvetica Neue"/>
                <a:cs typeface="Helvetica Neue"/>
                <a:sym typeface="Helvetica Neue"/>
              </a:rPr>
              <a:t>West-Africa (Benin, Togo &amp; neighboring states)</a:t>
            </a:r>
          </a:p>
          <a:p>
            <a:pPr marL="171450" indent="-171450">
              <a:buFontTx/>
              <a:buChar char="-"/>
            </a:pPr>
            <a:r>
              <a:rPr lang="en-US" sz="1200" b="0" i="0" baseline="0" dirty="0" smtClean="0">
                <a:effectLst/>
                <a:latin typeface="Calibri" panose="020F0502020204030204" pitchFamily="34" charset="0"/>
                <a:ea typeface="Helvetica Neue"/>
                <a:cs typeface="Helvetica Neue"/>
                <a:sym typeface="Helvetica Neue"/>
              </a:rPr>
              <a:t>New York City</a:t>
            </a:r>
          </a:p>
          <a:p>
            <a:pPr marL="171450" indent="-171450">
              <a:buFontTx/>
              <a:buChar char="-"/>
            </a:pPr>
            <a:r>
              <a:rPr lang="en-US" sz="1200" b="0" i="0" baseline="0" dirty="0" smtClean="0">
                <a:effectLst/>
                <a:latin typeface="Calibri" panose="020F0502020204030204" pitchFamily="34" charset="0"/>
                <a:ea typeface="Helvetica Neue"/>
                <a:cs typeface="Helvetica Neue"/>
                <a:sym typeface="Helvetica Neue"/>
              </a:rPr>
              <a:t>Mexico City</a:t>
            </a:r>
          </a:p>
          <a:p>
            <a:pPr marL="171450" indent="-171450">
              <a:buFontTx/>
              <a:buChar char="-"/>
            </a:pPr>
            <a:r>
              <a:rPr lang="en-US" sz="1200" b="0" i="0" baseline="0" dirty="0" smtClean="0">
                <a:effectLst/>
                <a:latin typeface="Calibri" panose="020F0502020204030204" pitchFamily="34" charset="0"/>
                <a:ea typeface="Helvetica Neue"/>
                <a:cs typeface="Helvetica Neue"/>
                <a:sym typeface="Helvetica Neue"/>
              </a:rPr>
              <a:t>The Bay Area in California (San Francisco – San Jose region)</a:t>
            </a:r>
          </a:p>
          <a:p>
            <a:pPr marL="0" indent="0">
              <a:buFontTx/>
              <a:buNone/>
            </a:pPr>
            <a:r>
              <a:rPr lang="en-US" sz="1200" b="0" i="0" dirty="0" smtClean="0">
                <a:effectLst/>
                <a:latin typeface="Calibri" panose="020F0502020204030204" pitchFamily="34" charset="0"/>
                <a:ea typeface="Helvetica Neue"/>
                <a:cs typeface="Helvetica Neue"/>
                <a:sym typeface="Helvetica Neue"/>
              </a:rPr>
              <a:t>For</a:t>
            </a:r>
            <a:r>
              <a:rPr lang="en-US" sz="1200" b="0" i="0" baseline="0" dirty="0" smtClean="0">
                <a:effectLst/>
                <a:latin typeface="Calibri" panose="020F0502020204030204" pitchFamily="34" charset="0"/>
                <a:ea typeface="Helvetica Neue"/>
                <a:cs typeface="Helvetica Neue"/>
                <a:sym typeface="Helvetica Neue"/>
              </a:rPr>
              <a:t> cities we see points indicating pollution, for megacities and large industrial regions the pollution spreads over a much more vast area.</a:t>
            </a:r>
            <a:endParaRPr lang="en-US" sz="1200" b="0" i="0" dirty="0" smtClean="0">
              <a:effectLst/>
              <a:latin typeface="Calibri" panose="020F0502020204030204" pitchFamily="34" charset="0"/>
              <a:ea typeface="Helvetica Neue"/>
              <a:cs typeface="Helvetica Neue"/>
              <a:sym typeface="Helvetica Neue"/>
            </a:endParaRPr>
          </a:p>
        </p:txBody>
      </p:sp>
      <p:sp>
        <p:nvSpPr>
          <p:cNvPr id="4" name="Slide Number Placeholder 3"/>
          <p:cNvSpPr>
            <a:spLocks noGrp="1"/>
          </p:cNvSpPr>
          <p:nvPr>
            <p:ph type="sldNum" sz="quarter" idx="10"/>
          </p:nvPr>
        </p:nvSpPr>
        <p:spPr>
          <a:xfrm>
            <a:off x="3849688" y="9428242"/>
            <a:ext cx="2946400" cy="496809"/>
          </a:xfrm>
          <a:prstGeom prst="rect">
            <a:avLst/>
          </a:prstGeom>
        </p:spPr>
        <p:txBody>
          <a:bodyPr/>
          <a:lstStyle/>
          <a:p>
            <a:pPr>
              <a:defRPr/>
            </a:pPr>
            <a:fld id="{D8DF57D7-2670-4E78-96DD-D9B22805124F}" type="slidenum">
              <a:rPr lang="en-US" smtClean="0">
                <a:solidFill>
                  <a:prstClr val="black"/>
                </a:solidFill>
              </a:rPr>
              <a:pPr>
                <a:defRPr/>
              </a:pPr>
              <a:t>29</a:t>
            </a:fld>
            <a:endParaRPr lang="en-US" dirty="0">
              <a:solidFill>
                <a:prstClr val="black"/>
              </a:solidFill>
            </a:endParaRPr>
          </a:p>
        </p:txBody>
      </p:sp>
    </p:spTree>
    <p:extLst>
      <p:ext uri="{BB962C8B-B14F-4D97-AF65-F5344CB8AC3E}">
        <p14:creationId xmlns:p14="http://schemas.microsoft.com/office/powerpoint/2010/main" val="1671640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0" kern="1200" dirty="0" smtClean="0">
                <a:latin typeface="Helvetica Neue"/>
                <a:ea typeface="Helvetica Neue"/>
                <a:cs typeface="Verdana" pitchFamily="34" charset="0"/>
                <a:sym typeface="Helvetica Neue"/>
              </a:rPr>
              <a:t>This S59 image of</a:t>
            </a:r>
            <a:r>
              <a:rPr lang="en-US" sz="800" b="0" kern="1200" baseline="0" dirty="0" smtClean="0">
                <a:latin typeface="Helvetica Neue"/>
                <a:ea typeface="Helvetica Neue"/>
                <a:cs typeface="Verdana" pitchFamily="34" charset="0"/>
                <a:sym typeface="Helvetica Neue"/>
              </a:rPr>
              <a:t> 7 November 2017 reveals strong pollution over the industrial areas of Germany (Ruhr area), the Netherlands, and in particular Northern Italy (Po Valley, Italy’s industrial manufacturing belt).</a:t>
            </a:r>
          </a:p>
          <a:p>
            <a:endParaRPr lang="en-US" sz="800" b="0" kern="1200" baseline="0" dirty="0" smtClean="0">
              <a:latin typeface="Helvetica Neue"/>
              <a:ea typeface="Helvetica Neue"/>
              <a:cs typeface="Verdana" pitchFamily="34" charset="0"/>
              <a:sym typeface="Helvetica Neue"/>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0" i="0" kern="1200" dirty="0" smtClean="0">
                <a:solidFill>
                  <a:schemeClr val="tx1"/>
                </a:solidFill>
                <a:effectLst/>
                <a:latin typeface="Calibri" pitchFamily="34" charset="0"/>
                <a:ea typeface="Helvetica Neue"/>
                <a:cs typeface="Helvetica Neue"/>
                <a:sym typeface="Helvetica Neue"/>
              </a:rPr>
              <a:t>According to the EEA's </a:t>
            </a:r>
            <a:r>
              <a:rPr lang="en-US" sz="800" b="0" i="0" u="none" strike="noStrike" kern="1200" dirty="0" smtClean="0">
                <a:solidFill>
                  <a:schemeClr val="tx1"/>
                </a:solidFill>
                <a:effectLst/>
                <a:latin typeface="Calibri" pitchFamily="34" charset="0"/>
                <a:ea typeface="Helvetica Neue"/>
                <a:cs typeface="Helvetica Neue"/>
                <a:sym typeface="Helvetica Neue"/>
              </a:rPr>
              <a:t>Air quality in Europe - 2016</a:t>
            </a:r>
            <a:r>
              <a:rPr lang="en-US" sz="800" b="0" i="0" kern="1200" dirty="0" smtClean="0">
                <a:solidFill>
                  <a:schemeClr val="tx1"/>
                </a:solidFill>
                <a:effectLst/>
                <a:latin typeface="Calibri" pitchFamily="34" charset="0"/>
                <a:ea typeface="Helvetica Neue"/>
                <a:cs typeface="Helvetica Neue"/>
                <a:sym typeface="Helvetica Neue"/>
              </a:rPr>
              <a:t> report, the toxic gas nitrogen dioxide (NO2) - released by vehicles and central heating boilers - has an impact equivalent to 71,000 premature deaths a year.</a:t>
            </a:r>
            <a:endParaRPr lang="en-GB" dirty="0" smtClean="0"/>
          </a:p>
        </p:txBody>
      </p:sp>
    </p:spTree>
    <p:extLst>
      <p:ext uri="{BB962C8B-B14F-4D97-AF65-F5344CB8AC3E}">
        <p14:creationId xmlns:p14="http://schemas.microsoft.com/office/powerpoint/2010/main" val="591649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2059" indent="-92059" eaLnBrk="0" hangingPunct="0">
              <a:lnSpc>
                <a:spcPct val="119000"/>
              </a:lnSpc>
              <a:spcBef>
                <a:spcPct val="20000"/>
              </a:spcBef>
              <a:buClr>
                <a:srgbClr val="FFFFFF"/>
              </a:buClr>
              <a:defRPr/>
            </a:pPr>
            <a:r>
              <a:rPr lang="en-GB" sz="1200" b="1" dirty="0" smtClean="0">
                <a:solidFill>
                  <a:srgbClr val="FFFFFF"/>
                </a:solidFill>
                <a:effectLst>
                  <a:outerShdw blurRad="38100" dist="38100" dir="2700000" algn="tl">
                    <a:srgbClr val="000000">
                      <a:alpha val="43137"/>
                    </a:srgbClr>
                  </a:outerShdw>
                </a:effectLst>
              </a:rPr>
              <a:t>Aeolus</a:t>
            </a:r>
          </a:p>
          <a:p>
            <a:pPr marL="176177" indent="-176177" eaLnBrk="0" hangingPunct="0">
              <a:lnSpc>
                <a:spcPct val="119000"/>
              </a:lnSpc>
              <a:spcBef>
                <a:spcPct val="20000"/>
              </a:spcBef>
              <a:buClr>
                <a:srgbClr val="FFFFFF"/>
              </a:buClr>
              <a:buFont typeface="Arial" pitchFamily="34" charset="0"/>
              <a:buChar char="•"/>
              <a:defRPr/>
            </a:pPr>
            <a:r>
              <a:rPr lang="en-GB" sz="1200" dirty="0" smtClean="0">
                <a:solidFill>
                  <a:srgbClr val="FFFFFF"/>
                </a:solidFill>
                <a:effectLst>
                  <a:outerShdw blurRad="38100" dist="38100" dir="2700000" algn="tl">
                    <a:srgbClr val="000000">
                      <a:alpha val="43137"/>
                    </a:srgbClr>
                  </a:outerShdw>
                </a:effectLst>
              </a:rPr>
              <a:t>Global observations of wind profiles for analysis of global 3D wind field</a:t>
            </a:r>
          </a:p>
          <a:p>
            <a:pPr marL="176177" indent="-176177" eaLnBrk="0" hangingPunct="0">
              <a:lnSpc>
                <a:spcPct val="119000"/>
              </a:lnSpc>
              <a:spcBef>
                <a:spcPct val="20000"/>
              </a:spcBef>
              <a:buClr>
                <a:srgbClr val="FFFFFF"/>
              </a:buClr>
              <a:buFont typeface="Arial" pitchFamily="34" charset="0"/>
              <a:buChar char="•"/>
              <a:defRPr/>
            </a:pPr>
            <a:r>
              <a:rPr lang="en-GB" sz="1200" dirty="0" smtClean="0">
                <a:solidFill>
                  <a:srgbClr val="FFFFFF"/>
                </a:solidFill>
                <a:effectLst>
                  <a:outerShdw blurRad="38100" dist="38100" dir="2700000" algn="tl">
                    <a:srgbClr val="000000">
                      <a:alpha val="43137"/>
                    </a:srgbClr>
                  </a:outerShdw>
                </a:effectLst>
              </a:rPr>
              <a:t>The impact of Aeolus data in the ECMWF</a:t>
            </a:r>
            <a:r>
              <a:rPr lang="en-GB" sz="1200" baseline="0" dirty="0" smtClean="0">
                <a:solidFill>
                  <a:srgbClr val="FFFFFF"/>
                </a:solidFill>
                <a:effectLst>
                  <a:outerShdw blurRad="38100" dist="38100" dir="2700000" algn="tl">
                    <a:srgbClr val="000000">
                      <a:alpha val="43137"/>
                    </a:srgbClr>
                  </a:outerShdw>
                </a:effectLst>
              </a:rPr>
              <a:t> </a:t>
            </a:r>
            <a:r>
              <a:rPr lang="en-US" altLang="en-US" sz="1200" dirty="0" smtClean="0">
                <a:solidFill>
                  <a:srgbClr val="000000"/>
                </a:solidFill>
              </a:rPr>
              <a:t>weather forecast will be significant, in particular for mid-term forecasts, as demonstrated by two independent studies </a:t>
            </a:r>
            <a:endParaRPr lang="en-GB" sz="1200" dirty="0" smtClean="0">
              <a:solidFill>
                <a:srgbClr val="FFFFFF"/>
              </a:solidFill>
              <a:effectLst>
                <a:outerShdw blurRad="38100" dist="38100" dir="2700000" algn="tl">
                  <a:srgbClr val="000000">
                    <a:alpha val="43137"/>
                  </a:srgbClr>
                </a:outerShdw>
              </a:effectLst>
            </a:endParaRPr>
          </a:p>
          <a:p>
            <a:pPr marL="176177" indent="-176177" eaLnBrk="0" hangingPunct="0">
              <a:lnSpc>
                <a:spcPct val="119000"/>
              </a:lnSpc>
              <a:spcBef>
                <a:spcPct val="20000"/>
              </a:spcBef>
              <a:buClr>
                <a:srgbClr val="FFFFFF"/>
              </a:buClr>
              <a:buFont typeface="Arial" pitchFamily="34" charset="0"/>
              <a:buChar char="•"/>
              <a:defRPr/>
            </a:pPr>
            <a:r>
              <a:rPr lang="en-GB" sz="1200" dirty="0" smtClean="0">
                <a:solidFill>
                  <a:srgbClr val="FFFFFF"/>
                </a:solidFill>
                <a:effectLst>
                  <a:outerShdw blurRad="38100" dist="38100" dir="2700000" algn="tl">
                    <a:srgbClr val="000000">
                      <a:alpha val="43137"/>
                    </a:srgbClr>
                  </a:outerShdw>
                </a:effectLst>
              </a:rPr>
              <a:t>Launch planned for 2018</a:t>
            </a:r>
          </a:p>
          <a:p>
            <a:endParaRPr lang="en-GB" sz="1200" dirty="0">
              <a:latin typeface="Calibri" panose="020F0502020204030204" pitchFamily="34" charset="0"/>
            </a:endParaRPr>
          </a:p>
        </p:txBody>
      </p:sp>
      <p:sp>
        <p:nvSpPr>
          <p:cNvPr id="4" name="Slide Number Placeholder 3"/>
          <p:cNvSpPr>
            <a:spLocks noGrp="1"/>
          </p:cNvSpPr>
          <p:nvPr>
            <p:ph type="sldNum" sz="quarter" idx="10"/>
          </p:nvPr>
        </p:nvSpPr>
        <p:spPr>
          <a:xfrm>
            <a:off x="3849689" y="9428244"/>
            <a:ext cx="2946400" cy="496808"/>
          </a:xfrm>
          <a:prstGeom prst="rect">
            <a:avLst/>
          </a:prstGeom>
        </p:spPr>
        <p:txBody>
          <a:bodyPr/>
          <a:lstStyle/>
          <a:p>
            <a:pPr>
              <a:defRPr/>
            </a:pPr>
            <a:fld id="{D8DF57D7-2670-4E78-96DD-D9B22805124F}" type="slidenum">
              <a:rPr lang="en-US" smtClean="0">
                <a:solidFill>
                  <a:prstClr val="black"/>
                </a:solidFill>
              </a:rPr>
              <a:pPr>
                <a:defRPr/>
              </a:pPr>
              <a:t>31</a:t>
            </a:fld>
            <a:endParaRPr lang="en-US" dirty="0">
              <a:solidFill>
                <a:prstClr val="black"/>
              </a:solidFill>
            </a:endParaRPr>
          </a:p>
        </p:txBody>
      </p:sp>
    </p:spTree>
    <p:extLst>
      <p:ext uri="{BB962C8B-B14F-4D97-AF65-F5344CB8AC3E}">
        <p14:creationId xmlns:p14="http://schemas.microsoft.com/office/powerpoint/2010/main" val="2177254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42</a:t>
            </a:fld>
            <a:endParaRPr 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err="1" smtClean="0"/>
              <a:t>Depuis</a:t>
            </a:r>
            <a:r>
              <a:rPr lang="en-GB" dirty="0" smtClean="0"/>
              <a:t> </a:t>
            </a:r>
            <a:r>
              <a:rPr lang="en-GB" dirty="0" err="1" smtClean="0"/>
              <a:t>l’instrument</a:t>
            </a:r>
            <a:r>
              <a:rPr lang="en-GB" baseline="0" dirty="0" smtClean="0"/>
              <a:t> a </a:t>
            </a:r>
            <a:r>
              <a:rPr lang="en-GB" baseline="0" dirty="0" err="1" smtClean="0"/>
              <a:t>ete</a:t>
            </a:r>
            <a:r>
              <a:rPr lang="en-GB" baseline="0" dirty="0" smtClean="0"/>
              <a:t> calibre au </a:t>
            </a:r>
            <a:r>
              <a:rPr lang="en-GB" baseline="0" dirty="0" err="1" smtClean="0"/>
              <a:t>NPl</a:t>
            </a:r>
            <a:r>
              <a:rPr lang="en-GB" baseline="0" dirty="0" smtClean="0"/>
              <a:t> et a </a:t>
            </a:r>
            <a:r>
              <a:rPr lang="en-GB" baseline="0" dirty="0" err="1" smtClean="0"/>
              <a:t>l’university</a:t>
            </a:r>
            <a:r>
              <a:rPr lang="en-GB" baseline="0" dirty="0" smtClean="0"/>
              <a:t> de </a:t>
            </a:r>
            <a:r>
              <a:rPr lang="en-GB" baseline="0" dirty="0" err="1" smtClean="0"/>
              <a:t>valladoide</a:t>
            </a:r>
            <a:r>
              <a:rPr lang="en-GB" baseline="0" dirty="0" smtClean="0"/>
              <a:t>.</a:t>
            </a:r>
          </a:p>
          <a:p>
            <a:r>
              <a:rPr lang="en-GB" baseline="0" dirty="0" smtClean="0"/>
              <a:t>Result of instrument cal. Now. </a:t>
            </a:r>
          </a:p>
          <a:p>
            <a:r>
              <a:rPr lang="en-GB" baseline="0" dirty="0" smtClean="0"/>
              <a:t>Entre now et la fin on fait des </a:t>
            </a:r>
            <a:r>
              <a:rPr lang="en-GB" baseline="0" dirty="0" err="1" smtClean="0"/>
              <a:t>mesures</a:t>
            </a:r>
            <a:r>
              <a:rPr lang="en-GB" baseline="0" dirty="0" smtClean="0"/>
              <a:t> et on fait un </a:t>
            </a:r>
            <a:r>
              <a:rPr lang="en-GB" baseline="0" dirty="0" err="1" smtClean="0"/>
              <a:t>modele</a:t>
            </a:r>
            <a:r>
              <a:rPr lang="en-GB" baseline="0" dirty="0" smtClean="0"/>
              <a:t> base sur </a:t>
            </a:r>
            <a:r>
              <a:rPr lang="en-GB" baseline="0" dirty="0" err="1" smtClean="0"/>
              <a:t>rolo</a:t>
            </a:r>
            <a:r>
              <a:rPr lang="en-GB" baseline="0" dirty="0" smtClean="0"/>
              <a:t> (</a:t>
            </a:r>
            <a:r>
              <a:rPr lang="en-GB" baseline="0" dirty="0" err="1" smtClean="0"/>
              <a:t>usgs</a:t>
            </a:r>
            <a:r>
              <a:rPr lang="en-GB" baseline="0" dirty="0" smtClean="0"/>
              <a:t>). </a:t>
            </a:r>
          </a:p>
          <a:p>
            <a:r>
              <a:rPr lang="en-GB" baseline="0" dirty="0" err="1" smtClean="0"/>
              <a:t>Glod</a:t>
            </a:r>
            <a:r>
              <a:rPr lang="en-GB" baseline="0" dirty="0" smtClean="0"/>
              <a:t>: ensemble des </a:t>
            </a:r>
            <a:r>
              <a:rPr lang="en-GB" baseline="0" dirty="0" err="1" smtClean="0"/>
              <a:t>donnees</a:t>
            </a:r>
            <a:r>
              <a:rPr lang="en-GB" baseline="0" dirty="0" smtClean="0"/>
              <a:t> </a:t>
            </a:r>
            <a:r>
              <a:rPr lang="en-GB" baseline="0" dirty="0" err="1" smtClean="0"/>
              <a:t>mise</a:t>
            </a:r>
            <a:r>
              <a:rPr lang="en-GB" baseline="0" dirty="0" smtClean="0"/>
              <a:t> </a:t>
            </a:r>
            <a:r>
              <a:rPr lang="en-GB" baseline="0" dirty="0" err="1" smtClean="0"/>
              <a:t>en</a:t>
            </a:r>
            <a:r>
              <a:rPr lang="en-GB" baseline="0" dirty="0" smtClean="0"/>
              <a:t> </a:t>
            </a:r>
            <a:r>
              <a:rPr lang="en-GB" baseline="0" dirty="0" err="1" smtClean="0"/>
              <a:t>commun</a:t>
            </a:r>
            <a:r>
              <a:rPr lang="en-GB" baseline="0" dirty="0" smtClean="0"/>
              <a:t> du </a:t>
            </a:r>
            <a:r>
              <a:rPr lang="en-GB" baseline="0" dirty="0" err="1" smtClean="0"/>
              <a:t>gsics</a:t>
            </a:r>
            <a:r>
              <a:rPr lang="en-GB" baseline="0" dirty="0" smtClean="0"/>
              <a:t> (</a:t>
            </a:r>
            <a:r>
              <a:rPr lang="en-GB" baseline="0" dirty="0" err="1" smtClean="0"/>
              <a:t>modis</a:t>
            </a:r>
            <a:r>
              <a:rPr lang="en-GB" baseline="0" dirty="0" smtClean="0"/>
              <a:t>, </a:t>
            </a:r>
            <a:r>
              <a:rPr lang="en-GB" baseline="0" dirty="0" err="1" smtClean="0"/>
              <a:t>pleiades</a:t>
            </a:r>
            <a:r>
              <a:rPr lang="en-GB" baseline="0" dirty="0" smtClean="0"/>
              <a:t>, </a:t>
            </a:r>
            <a:r>
              <a:rPr lang="en-GB" baseline="0" dirty="0" err="1" smtClean="0"/>
              <a:t>proba</a:t>
            </a:r>
            <a:r>
              <a:rPr lang="en-GB" baseline="0" dirty="0" smtClean="0"/>
              <a:t>).</a:t>
            </a:r>
          </a:p>
          <a:p>
            <a:r>
              <a:rPr lang="en-GB" baseline="0" dirty="0" err="1" smtClean="0"/>
              <a:t>Peut</a:t>
            </a:r>
            <a:r>
              <a:rPr lang="en-GB" baseline="0" dirty="0" smtClean="0"/>
              <a:t> </a:t>
            </a:r>
            <a:r>
              <a:rPr lang="en-GB" baseline="0" dirty="0" err="1" smtClean="0"/>
              <a:t>etre</a:t>
            </a:r>
            <a:r>
              <a:rPr lang="en-GB" baseline="0" dirty="0" smtClean="0"/>
              <a:t> pas </a:t>
            </a:r>
            <a:r>
              <a:rPr lang="en-GB" baseline="0" dirty="0" err="1" smtClean="0"/>
              <a:t>utiles</a:t>
            </a:r>
            <a:r>
              <a:rPr lang="en-GB" baseline="0" dirty="0" smtClean="0"/>
              <a:t> de demander des </a:t>
            </a:r>
            <a:r>
              <a:rPr lang="en-GB" baseline="0" dirty="0" err="1" smtClean="0"/>
              <a:t>donnees</a:t>
            </a:r>
            <a:r>
              <a:rPr lang="en-GB" baseline="0" dirty="0" smtClean="0"/>
              <a:t> </a:t>
            </a:r>
            <a:r>
              <a:rPr lang="en-GB" baseline="0" dirty="0" err="1" smtClean="0"/>
              <a:t>glod</a:t>
            </a:r>
            <a:r>
              <a:rPr lang="en-GB" baseline="0" dirty="0" smtClean="0"/>
              <a:t>. </a:t>
            </a:r>
            <a:r>
              <a:rPr lang="en-GB" baseline="0" dirty="0" err="1" smtClean="0"/>
              <a:t>Mais</a:t>
            </a:r>
            <a:r>
              <a:rPr lang="en-GB" baseline="0" dirty="0" smtClean="0"/>
              <a:t> on s engage a </a:t>
            </a:r>
            <a:r>
              <a:rPr lang="en-GB" baseline="0" dirty="0" err="1" smtClean="0"/>
              <a:t>contribuer</a:t>
            </a:r>
            <a:r>
              <a:rPr lang="en-GB" baseline="0" dirty="0" smtClean="0"/>
              <a:t> a </a:t>
            </a:r>
            <a:r>
              <a:rPr lang="en-GB" baseline="0" dirty="0" err="1" smtClean="0"/>
              <a:t>glod</a:t>
            </a:r>
            <a:r>
              <a:rPr lang="en-GB" baseline="0" dirty="0" smtClean="0"/>
              <a:t> (a la fin).</a:t>
            </a:r>
          </a:p>
          <a:p>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44</a:t>
            </a:fld>
            <a:endParaRPr lang="en-US" dirty="0">
              <a:solidFill>
                <a:prstClr val="black"/>
              </a:solidFill>
            </a:endParaRPr>
          </a:p>
        </p:txBody>
      </p:sp>
    </p:spTree>
    <p:extLst>
      <p:ext uri="{BB962C8B-B14F-4D97-AF65-F5344CB8AC3E}">
        <p14:creationId xmlns:p14="http://schemas.microsoft.com/office/powerpoint/2010/main" val="1359111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err="1" smtClean="0"/>
              <a:t>Wp</a:t>
            </a:r>
            <a:r>
              <a:rPr lang="en-GB" dirty="0" smtClean="0"/>
              <a:t> finalised</a:t>
            </a:r>
            <a:r>
              <a:rPr lang="en-GB" baseline="0" dirty="0" smtClean="0"/>
              <a:t> waiting for report. </a:t>
            </a:r>
          </a:p>
          <a:p>
            <a:r>
              <a:rPr lang="en-GB" baseline="0" dirty="0" smtClean="0"/>
              <a:t>Rapport available at the end. </a:t>
            </a:r>
          </a:p>
          <a:p>
            <a:endParaRPr lang="en-GB" baseline="0" dirty="0" smtClean="0"/>
          </a:p>
          <a:p>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46</a:t>
            </a:fld>
            <a:endParaRPr lang="en-US" dirty="0">
              <a:solidFill>
                <a:prstClr val="black"/>
              </a:solidFill>
            </a:endParaRPr>
          </a:p>
        </p:txBody>
      </p:sp>
    </p:spTree>
    <p:extLst>
      <p:ext uri="{BB962C8B-B14F-4D97-AF65-F5344CB8AC3E}">
        <p14:creationId xmlns:p14="http://schemas.microsoft.com/office/powerpoint/2010/main" val="2248270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smtClean="0"/>
              <a:t>Test at </a:t>
            </a:r>
            <a:r>
              <a:rPr lang="en-GB" dirty="0" err="1" smtClean="0"/>
              <a:t>izana</a:t>
            </a:r>
            <a:r>
              <a:rPr lang="en-GB" dirty="0" smtClean="0"/>
              <a:t> just</a:t>
            </a:r>
            <a:r>
              <a:rPr lang="en-GB" baseline="0" dirty="0" smtClean="0"/>
              <a:t> done. </a:t>
            </a:r>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47</a:t>
            </a:fld>
            <a:endParaRPr lang="en-US" dirty="0">
              <a:solidFill>
                <a:prstClr val="black"/>
              </a:solidFill>
            </a:endParaRPr>
          </a:p>
        </p:txBody>
      </p:sp>
    </p:spTree>
    <p:extLst>
      <p:ext uri="{BB962C8B-B14F-4D97-AF65-F5344CB8AC3E}">
        <p14:creationId xmlns:p14="http://schemas.microsoft.com/office/powerpoint/2010/main" val="3674835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err="1" smtClean="0"/>
              <a:t>Wp</a:t>
            </a:r>
            <a:r>
              <a:rPr lang="en-GB" dirty="0" smtClean="0"/>
              <a:t> 2000 start now. Monday 19 march. </a:t>
            </a:r>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48</a:t>
            </a:fld>
            <a:endParaRPr lang="en-US" dirty="0">
              <a:solidFill>
                <a:prstClr val="black"/>
              </a:solidFill>
            </a:endParaRPr>
          </a:p>
        </p:txBody>
      </p:sp>
    </p:spTree>
    <p:extLst>
      <p:ext uri="{BB962C8B-B14F-4D97-AF65-F5344CB8AC3E}">
        <p14:creationId xmlns:p14="http://schemas.microsoft.com/office/powerpoint/2010/main" val="667210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x-none" sz="1200" smtClean="0"/>
              <a:t>Might require iterative use of lunar irradiance model</a:t>
            </a:r>
            <a:endParaRPr lang="en-GB" sz="1200" dirty="0" smtClean="0"/>
          </a:p>
          <a:p>
            <a:r>
              <a:rPr lang="en-GB" dirty="0" smtClean="0">
                <a:sym typeface="Wingdings" panose="05000000000000000000" pitchFamily="2" charset="2"/>
              </a:rPr>
              <a:t> </a:t>
            </a:r>
            <a:r>
              <a:rPr lang="en-GB" dirty="0" err="1" smtClean="0"/>
              <a:t>Tu</a:t>
            </a:r>
            <a:r>
              <a:rPr lang="en-GB" dirty="0" smtClean="0"/>
              <a:t> </a:t>
            </a:r>
            <a:r>
              <a:rPr lang="en-GB" dirty="0" err="1" smtClean="0"/>
              <a:t>suis</a:t>
            </a:r>
            <a:r>
              <a:rPr lang="en-GB" dirty="0" smtClean="0"/>
              <a:t> la lune pendant la </a:t>
            </a:r>
            <a:r>
              <a:rPr lang="en-GB" dirty="0" err="1" smtClean="0"/>
              <a:t>nuit</a:t>
            </a:r>
            <a:endParaRPr lang="en-GB" dirty="0" smtClean="0"/>
          </a:p>
          <a:p>
            <a:r>
              <a:rPr lang="en-GB" dirty="0" smtClean="0"/>
              <a:t> </a:t>
            </a:r>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49</a:t>
            </a:fld>
            <a:endParaRPr lang="en-US" dirty="0">
              <a:solidFill>
                <a:prstClr val="black"/>
              </a:solidFill>
            </a:endParaRPr>
          </a:p>
        </p:txBody>
      </p:sp>
    </p:spTree>
    <p:extLst>
      <p:ext uri="{BB962C8B-B14F-4D97-AF65-F5344CB8AC3E}">
        <p14:creationId xmlns:p14="http://schemas.microsoft.com/office/powerpoint/2010/main" val="2440570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144463" y="739775"/>
            <a:ext cx="6569075" cy="3695700"/>
          </a:xfrm>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spcBef>
                <a:spcPct val="20000"/>
              </a:spcBef>
              <a:buFont typeface="Wingdings" pitchFamily="2" charset="2"/>
              <a:buNone/>
            </a:pPr>
            <a:endParaRPr lang="de-DE" altLang="en-US" b="0" dirty="0" smtClean="0">
              <a:cs typeface="Times New Roman" pitchFamily="18" charset="0"/>
            </a:endParaRPr>
          </a:p>
        </p:txBody>
      </p:sp>
      <p:sp>
        <p:nvSpPr>
          <p:cNvPr id="139268" name="Slide Number Placeholder 3"/>
          <p:cNvSpPr>
            <a:spLocks noGrp="1"/>
          </p:cNvSpPr>
          <p:nvPr>
            <p:ph type="sldNum" sz="quarter" idx="5"/>
          </p:nvPr>
        </p:nvSpPr>
        <p:spPr>
          <a:xfrm>
            <a:off x="3849688" y="9428242"/>
            <a:ext cx="2946400" cy="49680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spcBef>
                <a:spcPct val="30000"/>
              </a:spcBef>
              <a:defRPr sz="1200">
                <a:solidFill>
                  <a:schemeClr val="tx1"/>
                </a:solidFill>
                <a:latin typeface="Calibri" pitchFamily="34" charset="0"/>
                <a:ea typeface="MS PGothic" pitchFamily="34" charset="-128"/>
              </a:defRPr>
            </a:lvl1pPr>
            <a:lvl2pPr marL="742950" indent="-285750" defTabSz="862013" eaLnBrk="0" hangingPunct="0">
              <a:spcBef>
                <a:spcPct val="30000"/>
              </a:spcBef>
              <a:defRPr sz="1200">
                <a:solidFill>
                  <a:schemeClr val="tx1"/>
                </a:solidFill>
                <a:latin typeface="Calibri" pitchFamily="34" charset="0"/>
                <a:ea typeface="MS PGothic" pitchFamily="34" charset="-128"/>
              </a:defRPr>
            </a:lvl2pPr>
            <a:lvl3pPr marL="1143000" indent="-228600" defTabSz="862013" eaLnBrk="0" hangingPunct="0">
              <a:spcBef>
                <a:spcPct val="30000"/>
              </a:spcBef>
              <a:defRPr sz="1200">
                <a:solidFill>
                  <a:schemeClr val="tx1"/>
                </a:solidFill>
                <a:latin typeface="Calibri" pitchFamily="34" charset="0"/>
                <a:ea typeface="MS PGothic" pitchFamily="34" charset="-128"/>
              </a:defRPr>
            </a:lvl3pPr>
            <a:lvl4pPr marL="1600200" indent="-228600" defTabSz="862013" eaLnBrk="0" hangingPunct="0">
              <a:spcBef>
                <a:spcPct val="30000"/>
              </a:spcBef>
              <a:defRPr sz="1200">
                <a:solidFill>
                  <a:schemeClr val="tx1"/>
                </a:solidFill>
                <a:latin typeface="Calibri" pitchFamily="34" charset="0"/>
                <a:ea typeface="MS PGothic" pitchFamily="34" charset="-128"/>
              </a:defRPr>
            </a:lvl4pPr>
            <a:lvl5pPr marL="2057400" indent="-228600" defTabSz="862013" eaLnBrk="0" hangingPunct="0">
              <a:spcBef>
                <a:spcPct val="30000"/>
              </a:spcBef>
              <a:defRPr sz="1200">
                <a:solidFill>
                  <a:schemeClr val="tx1"/>
                </a:solidFill>
                <a:latin typeface="Calibri" pitchFamily="34" charset="0"/>
                <a:ea typeface="MS PGothic" pitchFamily="34" charset="-128"/>
              </a:defRPr>
            </a:lvl5pPr>
            <a:lvl6pPr marL="25146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33A6DFB-C0BF-4D3E-AAB2-1A118FFC2FCD}" type="slidenum">
              <a:rPr lang="en-US" altLang="en-US" sz="1100" smtClean="0">
                <a:solidFill>
                  <a:prstClr val="black"/>
                </a:solidFill>
                <a:latin typeface="Verdana" pitchFamily="34" charset="0"/>
              </a:rPr>
              <a:pPr eaLnBrk="1" hangingPunct="1">
                <a:spcBef>
                  <a:spcPct val="0"/>
                </a:spcBef>
              </a:pPr>
              <a:t>5</a:t>
            </a:fld>
            <a:endParaRPr lang="en-US" altLang="en-US" sz="1100" smtClean="0">
              <a:solidFill>
                <a:prstClr val="black"/>
              </a:solidFill>
              <a:latin typeface="Verdana"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smtClean="0"/>
              <a:t>ASD / Pandora-2S</a:t>
            </a:r>
            <a:r>
              <a:rPr lang="en-GB" baseline="0" dirty="0" smtClean="0"/>
              <a:t> : </a:t>
            </a:r>
            <a:r>
              <a:rPr lang="en-GB" dirty="0" smtClean="0"/>
              <a:t>Utilise pour l hyperspectral.</a:t>
            </a:r>
          </a:p>
          <a:p>
            <a:r>
              <a:rPr lang="en-GB" dirty="0" smtClean="0"/>
              <a:t>New vs previous =</a:t>
            </a:r>
            <a:r>
              <a:rPr lang="en-GB" baseline="0" dirty="0" smtClean="0"/>
              <a:t> capacity </a:t>
            </a:r>
            <a:r>
              <a:rPr lang="en-GB" baseline="0" dirty="0" err="1" smtClean="0"/>
              <a:t>polarimetric</a:t>
            </a:r>
            <a:r>
              <a:rPr lang="en-GB" dirty="0" smtClean="0"/>
              <a:t> </a:t>
            </a:r>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51</a:t>
            </a:fld>
            <a:endParaRPr lang="en-US" dirty="0">
              <a:solidFill>
                <a:prstClr val="black"/>
              </a:solidFill>
            </a:endParaRPr>
          </a:p>
        </p:txBody>
      </p:sp>
    </p:spTree>
    <p:extLst>
      <p:ext uri="{BB962C8B-B14F-4D97-AF65-F5344CB8AC3E}">
        <p14:creationId xmlns:p14="http://schemas.microsoft.com/office/powerpoint/2010/main" val="3165471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smtClean="0"/>
              <a:t>Part of </a:t>
            </a:r>
            <a:r>
              <a:rPr lang="en-GB" dirty="0" err="1" smtClean="0"/>
              <a:t>aeronet</a:t>
            </a:r>
            <a:r>
              <a:rPr lang="en-GB" dirty="0" smtClean="0"/>
              <a:t> </a:t>
            </a:r>
          </a:p>
          <a:p>
            <a:r>
              <a:rPr lang="en-GB" dirty="0" err="1" smtClean="0"/>
              <a:t>Ils</a:t>
            </a:r>
            <a:r>
              <a:rPr lang="en-GB" dirty="0" smtClean="0"/>
              <a:t> </a:t>
            </a:r>
            <a:r>
              <a:rPr lang="en-GB" dirty="0" err="1" smtClean="0"/>
              <a:t>ont</a:t>
            </a:r>
            <a:r>
              <a:rPr lang="en-GB" dirty="0" smtClean="0"/>
              <a:t> l habitude de faire du qc et </a:t>
            </a:r>
            <a:r>
              <a:rPr lang="en-GB" dirty="0" err="1" smtClean="0"/>
              <a:t>controle</a:t>
            </a:r>
            <a:r>
              <a:rPr lang="en-GB" dirty="0" smtClean="0"/>
              <a:t> de </a:t>
            </a:r>
            <a:r>
              <a:rPr lang="en-GB" dirty="0" err="1" smtClean="0"/>
              <a:t>donnees</a:t>
            </a:r>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53</a:t>
            </a:fld>
            <a:endParaRPr lang="en-US" dirty="0">
              <a:solidFill>
                <a:prstClr val="black"/>
              </a:solidFill>
            </a:endParaRPr>
          </a:p>
        </p:txBody>
      </p:sp>
    </p:spTree>
    <p:extLst>
      <p:ext uri="{BB962C8B-B14F-4D97-AF65-F5344CB8AC3E}">
        <p14:creationId xmlns:p14="http://schemas.microsoft.com/office/powerpoint/2010/main" val="2942173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smtClean="0"/>
              <a:t>On </a:t>
            </a:r>
            <a:r>
              <a:rPr lang="en-GB" dirty="0" err="1" smtClean="0"/>
              <a:t>contribue</a:t>
            </a:r>
            <a:r>
              <a:rPr lang="en-GB" baseline="0" dirty="0" smtClean="0"/>
              <a:t> a </a:t>
            </a:r>
            <a:r>
              <a:rPr lang="en-GB" baseline="0" dirty="0" err="1" smtClean="0"/>
              <a:t>glod</a:t>
            </a:r>
            <a:r>
              <a:rPr lang="en-GB" baseline="0" dirty="0" smtClean="0"/>
              <a:t>. </a:t>
            </a:r>
          </a:p>
          <a:p>
            <a:endParaRPr lang="en-GB" baseline="0" dirty="0" smtClean="0"/>
          </a:p>
          <a:p>
            <a:r>
              <a:rPr lang="en-GB" baseline="0" dirty="0" smtClean="0"/>
              <a:t>Name of the model to come. </a:t>
            </a:r>
          </a:p>
          <a:p>
            <a:r>
              <a:rPr lang="en-GB" dirty="0" smtClean="0"/>
              <a:t>Giro used for </a:t>
            </a:r>
            <a:r>
              <a:rPr lang="en-GB" dirty="0" err="1" smtClean="0"/>
              <a:t>intercomparison</a:t>
            </a:r>
            <a:r>
              <a:rPr lang="en-GB" smtClean="0"/>
              <a:t>. </a:t>
            </a:r>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55</a:t>
            </a:fld>
            <a:endParaRPr lang="en-US" dirty="0">
              <a:solidFill>
                <a:prstClr val="black"/>
              </a:solidFill>
            </a:endParaRPr>
          </a:p>
        </p:txBody>
      </p:sp>
    </p:spTree>
    <p:extLst>
      <p:ext uri="{BB962C8B-B14F-4D97-AF65-F5344CB8AC3E}">
        <p14:creationId xmlns:p14="http://schemas.microsoft.com/office/powerpoint/2010/main" val="1150094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Difficult to simulate realistic scenes:</a:t>
            </a:r>
            <a:r>
              <a:rPr lang="en-US" b="0" baseline="0" dirty="0" smtClean="0"/>
              <a:t> impossible to have atmosphere + land + water surfaces + etc. with complex geometry + detailed spectral model + polarization + etc.</a:t>
            </a:r>
          </a:p>
          <a:p>
            <a:r>
              <a:rPr lang="en-US" b="1" baseline="0" dirty="0" smtClean="0"/>
              <a:t>Lack of community-based effort:</a:t>
            </a:r>
            <a:r>
              <a:rPr lang="en-US" b="0" baseline="0" dirty="0" smtClean="0"/>
              <a:t> the EO community has not yet started to build a unified tool for radiation transfer simulation. Each team or small consortium has their own thing, there is no reference community code (as opposed to the CFD community, which has </a:t>
            </a:r>
            <a:r>
              <a:rPr lang="en-US" b="0" baseline="0" dirty="0" err="1" smtClean="0"/>
              <a:t>OpenFOAM</a:t>
            </a:r>
            <a:r>
              <a:rPr lang="en-US" b="0" baseline="0" dirty="0" smtClean="0"/>
              <a:t> and many other well-engineered pieces of software)</a:t>
            </a:r>
          </a:p>
          <a:p>
            <a:r>
              <a:rPr lang="en-US" b="1" baseline="0" dirty="0" smtClean="0"/>
              <a:t>Narrow target + community fragmentation:</a:t>
            </a:r>
            <a:r>
              <a:rPr lang="en-US" b="0" baseline="0" dirty="0" smtClean="0"/>
              <a:t> communities are small so they have trouble allocating sufficient resources for that</a:t>
            </a:r>
          </a:p>
          <a:p>
            <a:r>
              <a:rPr lang="en-US" b="1" dirty="0" smtClean="0"/>
              <a:t>Insufficient contribution potential:</a:t>
            </a:r>
            <a:r>
              <a:rPr lang="en-US" b="1" baseline="0" dirty="0" smtClean="0"/>
              <a:t> </a:t>
            </a:r>
            <a:r>
              <a:rPr lang="en-US" b="0" baseline="0" dirty="0" smtClean="0"/>
              <a:t>even when code is open source (and it often isn’t), contributing is difficult because the code is not designed for it: potential contributors are discouraged</a:t>
            </a:r>
            <a:endParaRPr lang="en-US" b="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50C4EA14-5148-1B46-8BA3-9A29C98C1407}"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822503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Kickstart development:</a:t>
            </a:r>
            <a:r>
              <a:rPr lang="en-US" b="1" baseline="0" dirty="0" smtClean="0"/>
              <a:t> </a:t>
            </a:r>
            <a:r>
              <a:rPr lang="en-US" baseline="0" dirty="0" smtClean="0"/>
              <a:t>no community contribution expected</a:t>
            </a:r>
          </a:p>
          <a:p>
            <a:r>
              <a:rPr lang="en-US" b="1" baseline="0" dirty="0" smtClean="0"/>
              <a:t>Community-based development: </a:t>
            </a:r>
            <a:r>
              <a:rPr lang="en-US" baseline="0" dirty="0" smtClean="0"/>
              <a:t>community contributions are expected for the project to grow and mature</a:t>
            </a:r>
            <a:endParaRPr lang="en-US"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50C4EA14-5148-1B46-8BA3-9A29C98C1407}"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16706760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FR" sz="1200" b="0" i="0" u="none" strike="noStrike" kern="1200" baseline="0" dirty="0" smtClean="0">
                <a:solidFill>
                  <a:schemeClr val="tx1"/>
                </a:solidFill>
                <a:latin typeface="+mn-lt"/>
                <a:ea typeface="+mn-ea"/>
                <a:cs typeface="+mn-cs"/>
              </a:rPr>
              <a:t>Voici une illustration. Il s’agit d’une comparaison entre données simulées (SIM) et observations MERIS (OBS) sur Libya-4. Les simulations (voir article ci-joint pour le détail des simulations) sont effectuées avec 3 modèles 1D différents, dont l’input est rigoureusement le même à l’exception des absorptions gazeuses qui diffèrent d’un modèle à l’autre. </a:t>
            </a:r>
          </a:p>
          <a:p>
            <a:pPr rtl="0"/>
            <a:r>
              <a:rPr lang="fr-FR" sz="1200" b="0" i="0" u="none" strike="noStrike" kern="1200" baseline="0" dirty="0" smtClean="0">
                <a:solidFill>
                  <a:schemeClr val="tx1"/>
                </a:solidFill>
                <a:latin typeface="+mn-lt"/>
                <a:ea typeface="+mn-ea"/>
                <a:cs typeface="+mn-cs"/>
              </a:rPr>
              <a:t>- SIXS-V inclut en plus la polarisation, liquation du </a:t>
            </a:r>
            <a:r>
              <a:rPr lang="fr-FR" sz="1200" b="0" i="0" u="none" strike="noStrike" kern="1200" baseline="0" dirty="0" err="1" smtClean="0">
                <a:solidFill>
                  <a:schemeClr val="tx1"/>
                </a:solidFill>
                <a:latin typeface="+mn-lt"/>
                <a:ea typeface="+mn-ea"/>
                <a:cs typeface="+mn-cs"/>
              </a:rPr>
              <a:t>transfer</a:t>
            </a:r>
            <a:r>
              <a:rPr lang="fr-FR" sz="1200" b="0" i="0" u="none" strike="noStrike" kern="1200" baseline="0" dirty="0" smtClean="0">
                <a:solidFill>
                  <a:schemeClr val="tx1"/>
                </a:solidFill>
                <a:latin typeface="+mn-lt"/>
                <a:ea typeface="+mn-ea"/>
                <a:cs typeface="+mn-cs"/>
              </a:rPr>
              <a:t> est résolue avec la méthode des Successive </a:t>
            </a:r>
            <a:r>
              <a:rPr lang="fr-FR" sz="1200" b="0" i="0" u="none" strike="noStrike" kern="1200" baseline="0" dirty="0" err="1" smtClean="0">
                <a:solidFill>
                  <a:schemeClr val="tx1"/>
                </a:solidFill>
                <a:latin typeface="+mn-lt"/>
                <a:ea typeface="+mn-ea"/>
                <a:cs typeface="+mn-cs"/>
              </a:rPr>
              <a:t>Order</a:t>
            </a:r>
            <a:r>
              <a:rPr lang="fr-FR" sz="1200" b="0" i="0" u="none" strike="noStrike" kern="1200" baseline="0" dirty="0" smtClean="0">
                <a:solidFill>
                  <a:schemeClr val="tx1"/>
                </a:solidFill>
                <a:latin typeface="+mn-lt"/>
                <a:ea typeface="+mn-ea"/>
                <a:cs typeface="+mn-cs"/>
              </a:rPr>
              <a:t>. Le couplage surface-</a:t>
            </a:r>
            <a:r>
              <a:rPr lang="fr-FR" sz="1200" b="0" i="0" u="none" strike="noStrike" kern="1200" baseline="0" dirty="0" err="1" smtClean="0">
                <a:solidFill>
                  <a:schemeClr val="tx1"/>
                </a:solidFill>
                <a:latin typeface="+mn-lt"/>
                <a:ea typeface="+mn-ea"/>
                <a:cs typeface="+mn-cs"/>
              </a:rPr>
              <a:t>atmosphere</a:t>
            </a:r>
            <a:r>
              <a:rPr lang="fr-FR" sz="1200" b="0" i="0" u="none" strike="noStrike" kern="1200" baseline="0" dirty="0" smtClean="0">
                <a:solidFill>
                  <a:schemeClr val="tx1"/>
                </a:solidFill>
                <a:latin typeface="+mn-lt"/>
                <a:ea typeface="+mn-ea"/>
                <a:cs typeface="+mn-cs"/>
              </a:rPr>
              <a:t> et diffusion-absorption gazeuse sont paramètres;</a:t>
            </a:r>
          </a:p>
          <a:p>
            <a:pPr rtl="0"/>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LibRadtran</a:t>
            </a:r>
            <a:r>
              <a:rPr lang="fr-FR" sz="1200" b="0" i="0" u="none" strike="noStrike" kern="1200" baseline="0" dirty="0" smtClean="0">
                <a:solidFill>
                  <a:schemeClr val="tx1"/>
                </a:solidFill>
                <a:latin typeface="+mn-lt"/>
                <a:ea typeface="+mn-ea"/>
                <a:cs typeface="+mn-cs"/>
              </a:rPr>
              <a:t> résout l’</a:t>
            </a:r>
            <a:r>
              <a:rPr lang="fr-FR" sz="1200" b="0" i="0" u="none" strike="noStrike" kern="1200" baseline="0" dirty="0" err="1" smtClean="0">
                <a:solidFill>
                  <a:schemeClr val="tx1"/>
                </a:solidFill>
                <a:latin typeface="+mn-lt"/>
                <a:ea typeface="+mn-ea"/>
                <a:cs typeface="+mn-cs"/>
              </a:rPr>
              <a:t>equation</a:t>
            </a:r>
            <a:r>
              <a:rPr lang="fr-FR" sz="1200" b="0" i="0" u="none" strike="noStrike" kern="1200" baseline="0" dirty="0" smtClean="0">
                <a:solidFill>
                  <a:schemeClr val="tx1"/>
                </a:solidFill>
                <a:latin typeface="+mn-lt"/>
                <a:ea typeface="+mn-ea"/>
                <a:cs typeface="+mn-cs"/>
              </a:rPr>
              <a:t> du </a:t>
            </a:r>
            <a:r>
              <a:rPr lang="fr-FR" sz="1200" b="0" i="0" u="none" strike="noStrike" kern="1200" baseline="0" dirty="0" err="1" smtClean="0">
                <a:solidFill>
                  <a:schemeClr val="tx1"/>
                </a:solidFill>
                <a:latin typeface="+mn-lt"/>
                <a:ea typeface="+mn-ea"/>
                <a:cs typeface="+mn-cs"/>
              </a:rPr>
              <a:t>transfer</a:t>
            </a:r>
            <a:r>
              <a:rPr lang="fr-FR" sz="1200" b="0" i="0" u="none" strike="noStrike" kern="1200" baseline="0" dirty="0" smtClean="0">
                <a:solidFill>
                  <a:schemeClr val="tx1"/>
                </a:solidFill>
                <a:latin typeface="+mn-lt"/>
                <a:ea typeface="+mn-ea"/>
                <a:cs typeface="+mn-cs"/>
              </a:rPr>
              <a:t> avec DISORD sans polarisation;</a:t>
            </a:r>
          </a:p>
          <a:p>
            <a:pPr rtl="0"/>
            <a:r>
              <a:rPr lang="fr-FR" sz="1200" b="0" i="0" u="none" strike="noStrike" kern="1200" baseline="0" dirty="0" smtClean="0">
                <a:solidFill>
                  <a:schemeClr val="tx1"/>
                </a:solidFill>
                <a:latin typeface="+mn-lt"/>
                <a:ea typeface="+mn-ea"/>
                <a:cs typeface="+mn-cs"/>
              </a:rPr>
              <a:t>- RTMOM résout l’</a:t>
            </a:r>
            <a:r>
              <a:rPr lang="fr-FR" sz="1200" b="0" i="0" u="none" strike="noStrike" kern="1200" baseline="0" dirty="0" err="1" smtClean="0">
                <a:solidFill>
                  <a:schemeClr val="tx1"/>
                </a:solidFill>
                <a:latin typeface="+mn-lt"/>
                <a:ea typeface="+mn-ea"/>
                <a:cs typeface="+mn-cs"/>
              </a:rPr>
              <a:t>equation</a:t>
            </a:r>
            <a:r>
              <a:rPr lang="fr-FR" sz="1200" b="0" i="0" u="none" strike="noStrike" kern="1200" baseline="0" dirty="0" smtClean="0">
                <a:solidFill>
                  <a:schemeClr val="tx1"/>
                </a:solidFill>
                <a:latin typeface="+mn-lt"/>
                <a:ea typeface="+mn-ea"/>
                <a:cs typeface="+mn-cs"/>
              </a:rPr>
              <a:t> du </a:t>
            </a:r>
            <a:r>
              <a:rPr lang="fr-FR" sz="1200" b="0" i="0" u="none" strike="noStrike" kern="1200" baseline="0" dirty="0" err="1" smtClean="0">
                <a:solidFill>
                  <a:schemeClr val="tx1"/>
                </a:solidFill>
                <a:latin typeface="+mn-lt"/>
                <a:ea typeface="+mn-ea"/>
                <a:cs typeface="+mn-cs"/>
              </a:rPr>
              <a:t>transfer</a:t>
            </a:r>
            <a:r>
              <a:rPr lang="fr-FR" sz="1200" b="0" i="0" u="none" strike="noStrike" kern="1200" baseline="0" dirty="0" smtClean="0">
                <a:solidFill>
                  <a:schemeClr val="tx1"/>
                </a:solidFill>
                <a:latin typeface="+mn-lt"/>
                <a:ea typeface="+mn-ea"/>
                <a:cs typeface="+mn-cs"/>
              </a:rPr>
              <a:t> avec les Matrix </a:t>
            </a:r>
            <a:r>
              <a:rPr lang="fr-FR" sz="1200" b="0" i="0" u="none" strike="noStrike" kern="1200" baseline="0" dirty="0" err="1" smtClean="0">
                <a:solidFill>
                  <a:schemeClr val="tx1"/>
                </a:solidFill>
                <a:latin typeface="+mn-lt"/>
                <a:ea typeface="+mn-ea"/>
                <a:cs typeface="+mn-cs"/>
              </a:rPr>
              <a:t>Operator</a:t>
            </a:r>
            <a:r>
              <a:rPr lang="fr-FR" sz="1200" b="0" i="0" u="none" strike="noStrike" kern="1200" baseline="0" dirty="0" smtClean="0">
                <a:solidFill>
                  <a:schemeClr val="tx1"/>
                </a:solidFill>
                <a:latin typeface="+mn-lt"/>
                <a:ea typeface="+mn-ea"/>
                <a:cs typeface="+mn-cs"/>
              </a:rPr>
              <a:t> (bon couplage surface-</a:t>
            </a:r>
            <a:r>
              <a:rPr lang="fr-FR" sz="1200" b="0" i="0" u="none" strike="noStrike" kern="1200" baseline="0" dirty="0" err="1" smtClean="0">
                <a:solidFill>
                  <a:schemeClr val="tx1"/>
                </a:solidFill>
                <a:latin typeface="+mn-lt"/>
                <a:ea typeface="+mn-ea"/>
                <a:cs typeface="+mn-cs"/>
              </a:rPr>
              <a:t>atmosphere</a:t>
            </a:r>
            <a:r>
              <a:rPr lang="fr-FR" sz="1200" b="0" i="0" u="none" strike="noStrike" kern="1200" baseline="0" dirty="0" smtClean="0">
                <a:solidFill>
                  <a:schemeClr val="tx1"/>
                </a:solidFill>
                <a:latin typeface="+mn-lt"/>
                <a:ea typeface="+mn-ea"/>
                <a:cs typeface="+mn-cs"/>
              </a:rPr>
              <a:t>) sans polarisation; </a:t>
            </a:r>
          </a:p>
          <a:p>
            <a:pPr rtl="0"/>
            <a:r>
              <a:rPr lang="fr-FR" sz="1200" b="0" i="0" u="none" strike="noStrike" kern="1200" baseline="0" dirty="0" smtClean="0">
                <a:solidFill>
                  <a:schemeClr val="tx1"/>
                </a:solidFill>
                <a:latin typeface="+mn-lt"/>
                <a:ea typeface="+mn-ea"/>
                <a:cs typeface="+mn-cs"/>
              </a:rPr>
              <a:t>Comme tu peux le voir, le désaccord entre les modèles est assez important. Pour pouvoir vérifier l’étalonnage de S2/MSI avec une précision inférieure à 3%, il faut donc un modèle qui soit capable d’atteindre cette précision. </a:t>
            </a:r>
            <a:endParaRPr lang="en-GB"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50C4EA14-5148-1B46-8BA3-9A29C98C1407}" type="slidenum">
              <a:rPr lang="en-US" smtClean="0">
                <a:solidFill>
                  <a:prstClr val="black"/>
                </a:solidFill>
                <a:latin typeface="Calibri"/>
              </a:rPr>
              <a:pPr/>
              <a:t>61</a:t>
            </a:fld>
            <a:endParaRPr lang="en-US">
              <a:solidFill>
                <a:prstClr val="black"/>
              </a:solidFill>
              <a:latin typeface="Calibri"/>
            </a:endParaRPr>
          </a:p>
        </p:txBody>
      </p:sp>
    </p:spTree>
    <p:extLst>
      <p:ext uri="{BB962C8B-B14F-4D97-AF65-F5344CB8AC3E}">
        <p14:creationId xmlns:p14="http://schemas.microsoft.com/office/powerpoint/2010/main" val="1885023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kern="1200" dirty="0" smtClean="0">
                <a:solidFill>
                  <a:schemeClr val="tx1"/>
                </a:solidFill>
                <a:effectLst/>
                <a:latin typeface="+mn-lt"/>
                <a:ea typeface="+mn-ea"/>
                <a:cs typeface="+mn-cs"/>
              </a:rPr>
              <a:t>Voici les résultats de comparaison entre nos simulations sur Libya4 avec 3 modèles différents de </a:t>
            </a:r>
            <a:r>
              <a:rPr lang="fr-FR" sz="1200" b="0" i="0" kern="1200" dirty="0" err="1" smtClean="0">
                <a:solidFill>
                  <a:schemeClr val="tx1"/>
                </a:solidFill>
                <a:effectLst/>
                <a:latin typeface="+mn-lt"/>
                <a:ea typeface="+mn-ea"/>
                <a:cs typeface="+mn-cs"/>
              </a:rPr>
              <a:t>transfer</a:t>
            </a:r>
            <a:r>
              <a:rPr lang="fr-FR" sz="1200" b="0" i="0" kern="1200" dirty="0" smtClean="0">
                <a:solidFill>
                  <a:schemeClr val="tx1"/>
                </a:solidFill>
                <a:effectLst/>
                <a:latin typeface="+mn-lt"/>
                <a:ea typeface="+mn-ea"/>
                <a:cs typeface="+mn-cs"/>
              </a:rPr>
              <a:t> comparés aux </a:t>
            </a:r>
            <a:r>
              <a:rPr lang="fr-FR" sz="1200" b="0" i="0" kern="1200" dirty="0" err="1" smtClean="0">
                <a:solidFill>
                  <a:schemeClr val="tx1"/>
                </a:solidFill>
                <a:effectLst/>
                <a:latin typeface="+mn-lt"/>
                <a:ea typeface="+mn-ea"/>
                <a:cs typeface="+mn-cs"/>
              </a:rPr>
              <a:t>acqusition</a:t>
            </a:r>
            <a:r>
              <a:rPr lang="fr-FR" sz="1200" b="0" i="0" kern="1200" dirty="0" smtClean="0">
                <a:solidFill>
                  <a:schemeClr val="tx1"/>
                </a:solidFill>
                <a:effectLst/>
                <a:latin typeface="+mn-lt"/>
                <a:ea typeface="+mn-ea"/>
                <a:cs typeface="+mn-cs"/>
              </a:rPr>
              <a:t> S2A_MSI.</a:t>
            </a:r>
          </a:p>
          <a:p>
            <a:r>
              <a:rPr lang="fr-FR" sz="1200" b="0" i="0" kern="1200" dirty="0" smtClean="0">
                <a:solidFill>
                  <a:schemeClr val="tx1"/>
                </a:solidFill>
                <a:effectLst/>
                <a:latin typeface="+mn-lt"/>
                <a:ea typeface="+mn-ea"/>
                <a:cs typeface="+mn-cs"/>
              </a:rPr>
              <a:t>J’ai produit une figure pour SZA [0,30] et une pour SZA [30,70].</a:t>
            </a:r>
          </a:p>
          <a:p>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Pour descendre avec une précision inférieure à 3%, il est nécessaire de faire un travail d’améliorations sur les modèles de transfert. </a:t>
            </a:r>
          </a:p>
          <a:p>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De même, pour comparer des instruments avec des temps d’acquisition différent, </a:t>
            </a:r>
            <a:r>
              <a:rPr lang="fr-FR" sz="1200" b="0" i="0" kern="1200" dirty="0" err="1" smtClean="0">
                <a:solidFill>
                  <a:schemeClr val="tx1"/>
                </a:solidFill>
                <a:effectLst/>
                <a:latin typeface="+mn-lt"/>
                <a:ea typeface="+mn-ea"/>
                <a:cs typeface="+mn-cs"/>
              </a:rPr>
              <a:t>ie</a:t>
            </a:r>
            <a:r>
              <a:rPr lang="fr-FR" sz="1200" b="0" i="0" kern="1200" dirty="0" smtClean="0">
                <a:solidFill>
                  <a:schemeClr val="tx1"/>
                </a:solidFill>
                <a:effectLst/>
                <a:latin typeface="+mn-lt"/>
                <a:ea typeface="+mn-ea"/>
                <a:cs typeface="+mn-cs"/>
              </a:rPr>
              <a:t>, différents angles SZA, ou différents angles de vue, il est également nécessaire de mettre les modèles d’accord.</a:t>
            </a:r>
          </a:p>
          <a:p>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Finalement, on observe un grande variabilité spectrale des différence, résultant principalement du traitement du couplage entre absorption gazeuse et diffusion. </a:t>
            </a:r>
          </a:p>
          <a:p>
            <a:endParaRPr lang="en-GB"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50C4EA14-5148-1B46-8BA3-9A29C98C1407}" type="slidenum">
              <a:rPr lang="en-US" smtClean="0"/>
              <a:t>62</a:t>
            </a:fld>
            <a:endParaRPr lang="en-US"/>
          </a:p>
        </p:txBody>
      </p:sp>
    </p:spTree>
    <p:extLst>
      <p:ext uri="{BB962C8B-B14F-4D97-AF65-F5344CB8AC3E}">
        <p14:creationId xmlns:p14="http://schemas.microsoft.com/office/powerpoint/2010/main" val="13716806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Extra slide (but contains interesting</a:t>
            </a:r>
            <a:r>
              <a:rPr lang="en-US" b="1" baseline="0" dirty="0" smtClean="0"/>
              <a:t> </a:t>
            </a:r>
            <a:r>
              <a:rPr lang="en-US" b="1" dirty="0" smtClean="0"/>
              <a:t>details in case people would like to learn a bit more)</a:t>
            </a:r>
          </a:p>
          <a:p>
            <a:endParaRPr lang="en-US" b="1" dirty="0" smtClean="0"/>
          </a:p>
          <a:p>
            <a:r>
              <a:rPr lang="en-US" b="1" dirty="0" smtClean="0"/>
              <a:t>MCRT:</a:t>
            </a:r>
            <a:r>
              <a:rPr lang="en-US" b="0" dirty="0" smtClean="0"/>
              <a:t> Monte Carlo ray tracing. Allows</a:t>
            </a:r>
            <a:r>
              <a:rPr lang="en-US" b="0" baseline="0" dirty="0" smtClean="0"/>
              <a:t> realistic simulation of physical processes and radiometric measurements, with good efficiency. Arbitrary complex 3D geometry and media (e.g. complete forest patch, realistic dunes, heterogeneous clouds, water surfaces, urban canopies) can be supported with a sufficient amount of modeling and work. Additional radiative processes (e.g., spectral correlation, polarization, etc.) can be taken into account.</a:t>
            </a:r>
          </a:p>
          <a:p>
            <a:r>
              <a:rPr lang="en-US" b="1" dirty="0" smtClean="0"/>
              <a:t>Wide application range:</a:t>
            </a:r>
            <a:r>
              <a:rPr lang="en-US" b="0" dirty="0" smtClean="0"/>
              <a:t> See previous</a:t>
            </a:r>
            <a:r>
              <a:rPr lang="en-US" b="0" baseline="0" dirty="0" smtClean="0"/>
              <a:t> point. Realistic detectors can be simulated (advanced topic), but also unmeasurable quantities such as BRDF. Any scene can be modeled with the appropriate geometrical description and interaction model (e.g., reflectance or phase function).</a:t>
            </a:r>
          </a:p>
          <a:p>
            <a:r>
              <a:rPr lang="en-US" b="1" baseline="0" dirty="0" smtClean="0"/>
              <a:t>Contribution mechanism:</a:t>
            </a:r>
            <a:r>
              <a:rPr lang="en-US" b="0" baseline="0" dirty="0" smtClean="0"/>
              <a:t> A key point of the development is that it should be easy to add contributed data (e.g. scenes, spectra, </a:t>
            </a:r>
            <a:r>
              <a:rPr lang="en-US" b="0" baseline="0" dirty="0" err="1" smtClean="0"/>
              <a:t>reflectances</a:t>
            </a:r>
            <a:r>
              <a:rPr lang="en-US" b="0" baseline="0" dirty="0" smtClean="0"/>
              <a:t>, phase functions) and rather easy to extend the code (e.g. add new interaction model or integration method). Detailed contribution guidelines will also be edited to encourage contribution.</a:t>
            </a:r>
          </a:p>
          <a:p>
            <a:r>
              <a:rPr lang="en-US" b="1" dirty="0" smtClean="0"/>
              <a:t>Rigorous development</a:t>
            </a:r>
            <a:r>
              <a:rPr lang="en-US" b="1" baseline="0" dirty="0" smtClean="0"/>
              <a:t> practices: </a:t>
            </a:r>
            <a:r>
              <a:rPr lang="en-US" b="0" baseline="0" dirty="0" smtClean="0"/>
              <a:t>If we want the code to be testable, maintainable and improvable, we need rigorous development practices. Hence the 3-phase development model, with the highly critical phase 1 (requirement assessment and analysis).</a:t>
            </a:r>
            <a:endParaRPr lang="en-US" b="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50C4EA14-5148-1B46-8BA3-9A29C98C1407}" type="slidenum">
              <a:rPr lang="en-US" smtClean="0"/>
              <a:t>63</a:t>
            </a:fld>
            <a:endParaRPr lang="en-US"/>
          </a:p>
        </p:txBody>
      </p:sp>
    </p:spTree>
    <p:extLst>
      <p:ext uri="{BB962C8B-B14F-4D97-AF65-F5344CB8AC3E}">
        <p14:creationId xmlns:p14="http://schemas.microsoft.com/office/powerpoint/2010/main" val="939211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Calibri" pitchFamily="34" charset="0"/>
                <a:ea typeface="+mn-ea"/>
                <a:cs typeface="+mn-cs"/>
              </a:rPr>
              <a:t>In December 2017, all six </a:t>
            </a:r>
            <a:r>
              <a:rPr lang="en-GB" sz="1200" b="1" kern="1200" dirty="0" smtClean="0">
                <a:solidFill>
                  <a:schemeClr val="tx1"/>
                </a:solidFill>
                <a:effectLst/>
                <a:latin typeface="Calibri" pitchFamily="34" charset="0"/>
                <a:ea typeface="+mn-ea"/>
                <a:cs typeface="+mn-cs"/>
              </a:rPr>
              <a:t>Copernicus Space Component Phase A/B1 system studies Invitation to Tenders (ITTs)</a:t>
            </a:r>
            <a:r>
              <a:rPr lang="en-GB" sz="1200" kern="1200" dirty="0" smtClean="0">
                <a:solidFill>
                  <a:schemeClr val="tx1"/>
                </a:solidFill>
                <a:effectLst/>
                <a:latin typeface="Calibri" pitchFamily="34" charset="0"/>
                <a:ea typeface="+mn-ea"/>
                <a:cs typeface="+mn-cs"/>
              </a:rPr>
              <a:t> of Copernicus High Priority Candidate Missions (HPCMs) were published. Mission Advisory Groups (MAGs) for each of the HPCMs are being established in line with ESA’s standard advisory group mechanism.</a:t>
            </a:r>
          </a:p>
          <a:p>
            <a:endParaRPr lang="en-US" dirty="0" smtClean="0"/>
          </a:p>
          <a:p>
            <a:r>
              <a:rPr lang="en-GB" sz="1200" b="1" kern="1200" dirty="0" smtClean="0">
                <a:solidFill>
                  <a:schemeClr val="tx1"/>
                </a:solidFill>
                <a:effectLst/>
                <a:latin typeface="Calibri" pitchFamily="34" charset="0"/>
                <a:ea typeface="+mn-ea"/>
                <a:cs typeface="+mn-cs"/>
              </a:rPr>
              <a:t>Anthropogenic CO2 Monitoring Mission </a:t>
            </a:r>
            <a:endParaRPr lang="en-GB" sz="1200" kern="1200" dirty="0" smtClean="0">
              <a:solidFill>
                <a:schemeClr val="tx1"/>
              </a:solidFill>
              <a:effectLst/>
              <a:latin typeface="Calibri" pitchFamily="34" charset="0"/>
              <a:ea typeface="+mn-ea"/>
              <a:cs typeface="+mn-cs"/>
            </a:endParaRPr>
          </a:p>
          <a:p>
            <a:r>
              <a:rPr lang="en-GB" sz="1200" kern="1200" dirty="0" smtClean="0">
                <a:solidFill>
                  <a:schemeClr val="tx1"/>
                </a:solidFill>
                <a:effectLst/>
                <a:latin typeface="Calibri" pitchFamily="34" charset="0"/>
                <a:ea typeface="+mn-ea"/>
                <a:cs typeface="+mn-cs"/>
              </a:rPr>
              <a:t>This mission aims to analyse through the use of CO</a:t>
            </a:r>
            <a:r>
              <a:rPr lang="en-GB" sz="1200" kern="1200" baseline="-25000" dirty="0" smtClean="0">
                <a:solidFill>
                  <a:schemeClr val="tx1"/>
                </a:solidFill>
                <a:effectLst/>
                <a:latin typeface="Calibri" pitchFamily="34" charset="0"/>
                <a:ea typeface="+mn-ea"/>
                <a:cs typeface="+mn-cs"/>
              </a:rPr>
              <a:t>2</a:t>
            </a:r>
            <a:r>
              <a:rPr lang="en-GB" sz="1200" kern="1200" dirty="0" smtClean="0">
                <a:solidFill>
                  <a:schemeClr val="tx1"/>
                </a:solidFill>
                <a:effectLst/>
                <a:latin typeface="Calibri" pitchFamily="34" charset="0"/>
                <a:ea typeface="+mn-ea"/>
                <a:cs typeface="+mn-cs"/>
              </a:rPr>
              <a:t> satellite imagers the man-made CO</a:t>
            </a:r>
            <a:r>
              <a:rPr lang="en-GB" sz="1200" kern="1200" baseline="-25000" dirty="0" smtClean="0">
                <a:solidFill>
                  <a:schemeClr val="tx1"/>
                </a:solidFill>
                <a:effectLst/>
                <a:latin typeface="Calibri" pitchFamily="34" charset="0"/>
                <a:ea typeface="+mn-ea"/>
                <a:cs typeface="+mn-cs"/>
              </a:rPr>
              <a:t>2</a:t>
            </a:r>
            <a:r>
              <a:rPr lang="en-GB" sz="1200" kern="1200" dirty="0" smtClean="0">
                <a:solidFill>
                  <a:schemeClr val="tx1"/>
                </a:solidFill>
                <a:effectLst/>
                <a:latin typeface="Calibri" pitchFamily="34" charset="0"/>
                <a:ea typeface="+mn-ea"/>
                <a:cs typeface="+mn-cs"/>
              </a:rPr>
              <a:t> emissions and overall CO</a:t>
            </a:r>
            <a:r>
              <a:rPr lang="en-GB" sz="1200" kern="1200" baseline="-25000" dirty="0" smtClean="0">
                <a:solidFill>
                  <a:schemeClr val="tx1"/>
                </a:solidFill>
                <a:effectLst/>
                <a:latin typeface="Calibri" pitchFamily="34" charset="0"/>
                <a:ea typeface="+mn-ea"/>
                <a:cs typeface="+mn-cs"/>
              </a:rPr>
              <a:t>2</a:t>
            </a:r>
            <a:r>
              <a:rPr lang="en-GB" sz="1200" kern="1200" dirty="0" smtClean="0">
                <a:solidFill>
                  <a:schemeClr val="tx1"/>
                </a:solidFill>
                <a:effectLst/>
                <a:latin typeface="Calibri" pitchFamily="34" charset="0"/>
                <a:ea typeface="+mn-ea"/>
                <a:cs typeface="+mn-cs"/>
              </a:rPr>
              <a:t> budget at country and regional (e.g. city) scales and assess the effectiveness of the relevant COP21 decisions. This requires the capability to provide satellite accurate and consistent quantification of anthropogenic CO</a:t>
            </a:r>
            <a:r>
              <a:rPr lang="en-GB" sz="1200" kern="1200" baseline="-25000" dirty="0" smtClean="0">
                <a:solidFill>
                  <a:schemeClr val="tx1"/>
                </a:solidFill>
                <a:effectLst/>
                <a:latin typeface="Calibri" pitchFamily="34" charset="0"/>
                <a:ea typeface="+mn-ea"/>
                <a:cs typeface="+mn-cs"/>
              </a:rPr>
              <a:t>2</a:t>
            </a:r>
            <a:r>
              <a:rPr lang="en-GB" sz="1200" kern="1200" dirty="0" smtClean="0">
                <a:solidFill>
                  <a:schemeClr val="tx1"/>
                </a:solidFill>
                <a:effectLst/>
                <a:latin typeface="Calibri" pitchFamily="34" charset="0"/>
                <a:ea typeface="+mn-ea"/>
                <a:cs typeface="+mn-cs"/>
              </a:rPr>
              <a:t> emission and their trends.</a:t>
            </a:r>
          </a:p>
          <a:p>
            <a:r>
              <a:rPr lang="en-GB" sz="1200" kern="1200" dirty="0" smtClean="0">
                <a:solidFill>
                  <a:schemeClr val="tx1"/>
                </a:solidFill>
                <a:effectLst/>
                <a:latin typeface="Calibri" pitchFamily="34" charset="0"/>
                <a:ea typeface="+mn-ea"/>
                <a:cs typeface="+mn-cs"/>
              </a:rPr>
              <a:t> </a:t>
            </a:r>
          </a:p>
          <a:p>
            <a:r>
              <a:rPr lang="en-GB" sz="1200" b="1" kern="1200" dirty="0" smtClean="0">
                <a:solidFill>
                  <a:schemeClr val="tx1"/>
                </a:solidFill>
                <a:effectLst/>
                <a:latin typeface="Calibri" pitchFamily="34" charset="0"/>
                <a:ea typeface="+mn-ea"/>
                <a:cs typeface="+mn-cs"/>
              </a:rPr>
              <a:t>High </a:t>
            </a:r>
            <a:r>
              <a:rPr lang="en-GB" sz="1200" b="1" kern="1200" dirty="0" err="1" smtClean="0">
                <a:solidFill>
                  <a:schemeClr val="tx1"/>
                </a:solidFill>
                <a:effectLst/>
                <a:latin typeface="Calibri" pitchFamily="34" charset="0"/>
                <a:ea typeface="+mn-ea"/>
                <a:cs typeface="+mn-cs"/>
              </a:rPr>
              <a:t>Spatio</a:t>
            </a:r>
            <a:r>
              <a:rPr lang="en-GB" sz="1200" b="1" kern="1200" dirty="0" smtClean="0">
                <a:solidFill>
                  <a:schemeClr val="tx1"/>
                </a:solidFill>
                <a:effectLst/>
                <a:latin typeface="Calibri" pitchFamily="34" charset="0"/>
                <a:ea typeface="+mn-ea"/>
                <a:cs typeface="+mn-cs"/>
              </a:rPr>
              <a:t>-Temporal Resolution Land Surface Temperature (LST) Monitoring Mission </a:t>
            </a:r>
            <a:endParaRPr lang="en-GB" sz="1200" kern="1200" dirty="0" smtClean="0">
              <a:solidFill>
                <a:schemeClr val="tx1"/>
              </a:solidFill>
              <a:effectLst/>
              <a:latin typeface="Calibri" pitchFamily="34" charset="0"/>
              <a:ea typeface="+mn-ea"/>
              <a:cs typeface="+mn-cs"/>
            </a:endParaRPr>
          </a:p>
          <a:p>
            <a:r>
              <a:rPr lang="en-GB" sz="1200" kern="1200" dirty="0" smtClean="0">
                <a:solidFill>
                  <a:schemeClr val="tx1"/>
                </a:solidFill>
                <a:effectLst/>
                <a:latin typeface="Calibri" pitchFamily="34" charset="0"/>
                <a:ea typeface="+mn-ea"/>
                <a:cs typeface="+mn-cs"/>
              </a:rPr>
              <a:t>Surface temperature is already being observed from space with thermal-infrared (TIR) sensors, however at </a:t>
            </a:r>
            <a:r>
              <a:rPr lang="en-GB" sz="1200" kern="1200" dirty="0" err="1" smtClean="0">
                <a:solidFill>
                  <a:schemeClr val="tx1"/>
                </a:solidFill>
                <a:effectLst/>
                <a:latin typeface="Calibri" pitchFamily="34" charset="0"/>
                <a:ea typeface="+mn-ea"/>
                <a:cs typeface="+mn-cs"/>
              </a:rPr>
              <a:t>spatio</a:t>
            </a:r>
            <a:r>
              <a:rPr lang="en-GB" sz="1200" kern="1200" dirty="0" smtClean="0">
                <a:solidFill>
                  <a:schemeClr val="tx1"/>
                </a:solidFill>
                <a:effectLst/>
                <a:latin typeface="Calibri" pitchFamily="34" charset="0"/>
                <a:ea typeface="+mn-ea"/>
                <a:cs typeface="+mn-cs"/>
              </a:rPr>
              <a:t>-temporal resolutions insufficient for many applications and services including agriculture. This mission shall be able to complement the current visible (VIS) and near-infrared (NIR) Copernicus observations with high </a:t>
            </a:r>
            <a:r>
              <a:rPr lang="en-GB" sz="1200" kern="1200" dirty="0" err="1" smtClean="0">
                <a:solidFill>
                  <a:schemeClr val="tx1"/>
                </a:solidFill>
                <a:effectLst/>
                <a:latin typeface="Calibri" pitchFamily="34" charset="0"/>
                <a:ea typeface="+mn-ea"/>
                <a:cs typeface="+mn-cs"/>
              </a:rPr>
              <a:t>spatio</a:t>
            </a:r>
            <a:r>
              <a:rPr lang="en-GB" sz="1200" kern="1200" dirty="0" smtClean="0">
                <a:solidFill>
                  <a:schemeClr val="tx1"/>
                </a:solidFill>
                <a:effectLst/>
                <a:latin typeface="Calibri" pitchFamily="34" charset="0"/>
                <a:ea typeface="+mn-ea"/>
                <a:cs typeface="+mn-cs"/>
              </a:rPr>
              <a:t>-temporal resolution Thermal Infrared observations over land and coastal regions in support of agriculture management services and possibly a range of additional services.</a:t>
            </a:r>
          </a:p>
          <a:p>
            <a:r>
              <a:rPr lang="en-GB" sz="1200" kern="1200" dirty="0" smtClean="0">
                <a:solidFill>
                  <a:schemeClr val="tx1"/>
                </a:solidFill>
                <a:effectLst/>
                <a:latin typeface="Calibri" pitchFamily="34" charset="0"/>
                <a:ea typeface="+mn-ea"/>
                <a:cs typeface="+mn-cs"/>
              </a:rPr>
              <a:t> </a:t>
            </a:r>
          </a:p>
          <a:p>
            <a:r>
              <a:rPr lang="en-GB" sz="1200" b="1" kern="1200" dirty="0" smtClean="0">
                <a:solidFill>
                  <a:schemeClr val="tx1"/>
                </a:solidFill>
                <a:effectLst/>
                <a:latin typeface="Calibri" pitchFamily="34" charset="0"/>
                <a:ea typeface="+mn-ea"/>
                <a:cs typeface="+mn-cs"/>
              </a:rPr>
              <a:t>Polar Ice and Snow Topographic Mission </a:t>
            </a:r>
            <a:endParaRPr lang="en-GB" sz="1200" kern="1200" dirty="0" smtClean="0">
              <a:solidFill>
                <a:schemeClr val="tx1"/>
              </a:solidFill>
              <a:effectLst/>
              <a:latin typeface="Calibri" pitchFamily="34" charset="0"/>
              <a:ea typeface="+mn-ea"/>
              <a:cs typeface="+mn-cs"/>
            </a:endParaRPr>
          </a:p>
          <a:p>
            <a:r>
              <a:rPr lang="en-GB" sz="1200" kern="1200" dirty="0" smtClean="0">
                <a:solidFill>
                  <a:schemeClr val="tx1"/>
                </a:solidFill>
                <a:effectLst/>
                <a:latin typeface="Calibri" pitchFamily="34" charset="0"/>
                <a:ea typeface="+mn-ea"/>
                <a:cs typeface="+mn-cs"/>
              </a:rPr>
              <a:t>Measurements of land ice elevation and sea ice thickness are essential to monitor critical and direct climate change signals: ice cap melting and sea level. Building on Cryosat experience, this mission shall provide enhanced of land ice elevation and sea ice thickness measurements implementing higher spatial resolution for improved lead detection and additional capability to determine snow loading on sea ice. Improved on-board tracking systems for operation in rough terrain and addition of radiometer for all-round oceanographic use and coastal altimetry may also be considered. </a:t>
            </a:r>
          </a:p>
          <a:p>
            <a:r>
              <a:rPr lang="en-GB" sz="1200" kern="1200" dirty="0" smtClean="0">
                <a:solidFill>
                  <a:schemeClr val="tx1"/>
                </a:solidFill>
                <a:effectLst/>
                <a:latin typeface="Calibri" pitchFamily="34" charset="0"/>
                <a:ea typeface="+mn-ea"/>
                <a:cs typeface="+mn-cs"/>
              </a:rPr>
              <a:t> </a:t>
            </a:r>
          </a:p>
          <a:p>
            <a:r>
              <a:rPr lang="en-GB" sz="1200" b="1" kern="1200" dirty="0" smtClean="0">
                <a:solidFill>
                  <a:schemeClr val="tx1"/>
                </a:solidFill>
                <a:effectLst/>
                <a:latin typeface="Calibri" pitchFamily="34" charset="0"/>
                <a:ea typeface="+mn-ea"/>
                <a:cs typeface="+mn-cs"/>
              </a:rPr>
              <a:t>Passive Microwave Imaging Mission </a:t>
            </a:r>
            <a:endParaRPr lang="en-GB" sz="1200" kern="1200" dirty="0" smtClean="0">
              <a:solidFill>
                <a:schemeClr val="tx1"/>
              </a:solidFill>
              <a:effectLst/>
              <a:latin typeface="Calibri" pitchFamily="34" charset="0"/>
              <a:ea typeface="+mn-ea"/>
              <a:cs typeface="+mn-cs"/>
            </a:endParaRPr>
          </a:p>
          <a:p>
            <a:r>
              <a:rPr lang="en-GB" sz="1200" kern="1200" dirty="0" smtClean="0">
                <a:solidFill>
                  <a:schemeClr val="tx1"/>
                </a:solidFill>
                <a:effectLst/>
                <a:latin typeface="Calibri" pitchFamily="34" charset="0"/>
                <a:ea typeface="+mn-ea"/>
                <a:cs typeface="+mn-cs"/>
              </a:rPr>
              <a:t>Passive Microwave Imaging Multi-Spectral Radiometers uniquely observe a wide range of parameters, in particular sea ice concentration, and serve operational systems at almost all weather conditions, day and night. This mission shall provide improved continuity of sea ice concentration monitoring missions, in particular in terms of spatial resolution (15 km), temporal resolution (sub-daily) and accuracy (in particular near the ice edges). Additional measurement of Sea Surface Temperature in the polar regions may also be included. </a:t>
            </a:r>
          </a:p>
          <a:p>
            <a:r>
              <a:rPr lang="en-GB" sz="1200" kern="1200" dirty="0" smtClean="0">
                <a:solidFill>
                  <a:schemeClr val="tx1"/>
                </a:solidFill>
                <a:effectLst/>
                <a:latin typeface="Calibri" pitchFamily="34" charset="0"/>
                <a:ea typeface="+mn-ea"/>
                <a:cs typeface="+mn-cs"/>
              </a:rPr>
              <a:t> </a:t>
            </a:r>
          </a:p>
          <a:p>
            <a:r>
              <a:rPr lang="en-GB" sz="1200" b="1" kern="1200" dirty="0" err="1" smtClean="0">
                <a:solidFill>
                  <a:schemeClr val="tx1"/>
                </a:solidFill>
                <a:effectLst/>
                <a:latin typeface="Calibri" pitchFamily="34" charset="0"/>
                <a:ea typeface="+mn-ea"/>
                <a:cs typeface="+mn-cs"/>
              </a:rPr>
              <a:t>HyperSpectral</a:t>
            </a:r>
            <a:r>
              <a:rPr lang="en-GB" sz="1200" b="1" kern="1200" dirty="0" smtClean="0">
                <a:solidFill>
                  <a:schemeClr val="tx1"/>
                </a:solidFill>
                <a:effectLst/>
                <a:latin typeface="Calibri" pitchFamily="34" charset="0"/>
                <a:ea typeface="+mn-ea"/>
                <a:cs typeface="+mn-cs"/>
              </a:rPr>
              <a:t> Imaging Mission </a:t>
            </a:r>
            <a:endParaRPr lang="en-GB" sz="1200" kern="1200" dirty="0" smtClean="0">
              <a:solidFill>
                <a:schemeClr val="tx1"/>
              </a:solidFill>
              <a:effectLst/>
              <a:latin typeface="Calibri" pitchFamily="34" charset="0"/>
              <a:ea typeface="+mn-ea"/>
              <a:cs typeface="+mn-cs"/>
            </a:endParaRPr>
          </a:p>
          <a:p>
            <a:r>
              <a:rPr lang="en-GB" sz="1200" kern="1200" dirty="0" smtClean="0">
                <a:solidFill>
                  <a:schemeClr val="tx1"/>
                </a:solidFill>
                <a:effectLst/>
                <a:latin typeface="Calibri" pitchFamily="34" charset="0"/>
                <a:ea typeface="+mn-ea"/>
                <a:cs typeface="+mn-cs"/>
              </a:rPr>
              <a:t>For raw material resources applications, only a hyperspectral imager with contiguous bands can provide the spectral signatures in the Visible, Near Infrared and Short Wave Infrared (VNIR and SWIR), needed to identify and separate observed minerals, rocks and soils and their chemical composition. This is also the case for identifying and monitoring of mining operations and mine-waste management activities. </a:t>
            </a:r>
          </a:p>
          <a:p>
            <a:r>
              <a:rPr lang="en-GB" sz="1200" kern="1200" dirty="0" smtClean="0">
                <a:solidFill>
                  <a:schemeClr val="tx1"/>
                </a:solidFill>
                <a:effectLst/>
                <a:latin typeface="Calibri" pitchFamily="34" charset="0"/>
                <a:ea typeface="+mn-ea"/>
                <a:cs typeface="+mn-cs"/>
              </a:rPr>
              <a:t> </a:t>
            </a:r>
          </a:p>
          <a:p>
            <a:r>
              <a:rPr lang="en-GB" sz="1200" b="1" kern="1200" dirty="0" smtClean="0">
                <a:solidFill>
                  <a:schemeClr val="tx1"/>
                </a:solidFill>
                <a:effectLst/>
                <a:latin typeface="Calibri" pitchFamily="34" charset="0"/>
                <a:ea typeface="+mn-ea"/>
                <a:cs typeface="+mn-cs"/>
              </a:rPr>
              <a:t>L band SAR Mission </a:t>
            </a:r>
            <a:endParaRPr lang="en-GB" sz="1200" kern="1200" dirty="0" smtClean="0">
              <a:solidFill>
                <a:schemeClr val="tx1"/>
              </a:solidFill>
              <a:effectLst/>
              <a:latin typeface="Calibri" pitchFamily="34" charset="0"/>
              <a:ea typeface="+mn-ea"/>
              <a:cs typeface="+mn-cs"/>
            </a:endParaRPr>
          </a:p>
          <a:p>
            <a:r>
              <a:rPr lang="en-GB" sz="1200" kern="1200" dirty="0" smtClean="0">
                <a:solidFill>
                  <a:schemeClr val="tx1"/>
                </a:solidFill>
                <a:effectLst/>
                <a:latin typeface="Calibri" pitchFamily="34" charset="0"/>
                <a:ea typeface="+mn-ea"/>
                <a:cs typeface="+mn-cs"/>
              </a:rPr>
              <a:t>This mission is responding to the requirements expressed by both the Land Monitoring and the Emergency Management services. Its target applications are: soil moisture, crop type discrimination, forest type/forest cover (in support to biomass estimation), food security and precision farming. In addition the mission will contribute to the monitoring of ice extent in the polar region. Other emerging applications will be possible by the synergetic and complementary observations with C band and X band SAR systems.</a:t>
            </a:r>
          </a:p>
          <a:p>
            <a:endParaRPr lang="en-GB" dirty="0"/>
          </a:p>
        </p:txBody>
      </p:sp>
      <p:sp>
        <p:nvSpPr>
          <p:cNvPr id="4" name="Slide Number Placeholder 3"/>
          <p:cNvSpPr>
            <a:spLocks noGrp="1"/>
          </p:cNvSpPr>
          <p:nvPr>
            <p:ph type="sldNum" sz="quarter" idx="10"/>
          </p:nvPr>
        </p:nvSpPr>
        <p:spPr>
          <a:xfrm>
            <a:off x="3849688" y="9428242"/>
            <a:ext cx="2946400" cy="496809"/>
          </a:xfrm>
          <a:prstGeom prst="rect">
            <a:avLst/>
          </a:prstGeom>
        </p:spPr>
        <p:txBody>
          <a:bodyPr/>
          <a:lstStyle/>
          <a:p>
            <a:pPr>
              <a:defRPr/>
            </a:pPr>
            <a:fld id="{D8DF57D7-2670-4E78-96DD-D9B22805124F}"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3694904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latin typeface="Calibri" panose="020F0502020204030204" pitchFamily="34" charset="0"/>
            </a:endParaRPr>
          </a:p>
        </p:txBody>
      </p:sp>
      <p:sp>
        <p:nvSpPr>
          <p:cNvPr id="4" name="Slide Number Placeholder 3"/>
          <p:cNvSpPr>
            <a:spLocks noGrp="1"/>
          </p:cNvSpPr>
          <p:nvPr>
            <p:ph type="sldNum" sz="quarter" idx="10"/>
          </p:nvPr>
        </p:nvSpPr>
        <p:spPr>
          <a:xfrm>
            <a:off x="3849689" y="9428164"/>
            <a:ext cx="2946400" cy="496887"/>
          </a:xfrm>
          <a:prstGeom prst="rect">
            <a:avLst/>
          </a:prstGeom>
        </p:spPr>
        <p:txBody>
          <a:bodyPr/>
          <a:lstStyle/>
          <a:p>
            <a:pPr>
              <a:defRPr/>
            </a:pPr>
            <a:fld id="{D8DF57D7-2670-4E78-96DD-D9B22805124F}" type="slidenum">
              <a:rPr lang="en-US" smtClean="0">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2556434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latin typeface="Calibri" panose="020F0502020204030204" pitchFamily="34" charset="0"/>
            </a:endParaRPr>
          </a:p>
        </p:txBody>
      </p:sp>
      <p:sp>
        <p:nvSpPr>
          <p:cNvPr id="4" name="Slide Number Placeholder 3"/>
          <p:cNvSpPr>
            <a:spLocks noGrp="1"/>
          </p:cNvSpPr>
          <p:nvPr>
            <p:ph type="sldNum" sz="quarter" idx="10"/>
          </p:nvPr>
        </p:nvSpPr>
        <p:spPr>
          <a:xfrm>
            <a:off x="3849689" y="9428164"/>
            <a:ext cx="2946400" cy="496887"/>
          </a:xfrm>
          <a:prstGeom prst="rect">
            <a:avLst/>
          </a:prstGeom>
        </p:spPr>
        <p:txBody>
          <a:bodyPr/>
          <a:lstStyle/>
          <a:p>
            <a:pPr>
              <a:defRPr/>
            </a:pPr>
            <a:fld id="{D8DF57D7-2670-4E78-96DD-D9B22805124F}"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2556434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latin typeface="Calibri" panose="020F0502020204030204" pitchFamily="34" charset="0"/>
            </a:endParaRPr>
          </a:p>
        </p:txBody>
      </p:sp>
      <p:sp>
        <p:nvSpPr>
          <p:cNvPr id="4" name="Slide Number Placeholder 3"/>
          <p:cNvSpPr>
            <a:spLocks noGrp="1"/>
          </p:cNvSpPr>
          <p:nvPr>
            <p:ph type="sldNum" sz="quarter" idx="10"/>
          </p:nvPr>
        </p:nvSpPr>
        <p:spPr>
          <a:xfrm>
            <a:off x="3849689" y="9428164"/>
            <a:ext cx="2946400" cy="496887"/>
          </a:xfrm>
          <a:prstGeom prst="rect">
            <a:avLst/>
          </a:prstGeom>
        </p:spPr>
        <p:txBody>
          <a:bodyPr/>
          <a:lstStyle/>
          <a:p>
            <a:pPr>
              <a:defRPr/>
            </a:pPr>
            <a:fld id="{D8DF57D7-2670-4E78-96DD-D9B22805124F}"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2556434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739775"/>
            <a:ext cx="6569075" cy="36957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Calibri" pitchFamily="34" charset="0"/>
                <a:ea typeface="+mn-ea"/>
                <a:cs typeface="+mn-cs"/>
              </a:rPr>
              <a:t>Intra-annual  Sentinel-1 data from January 2015 to December 2015 were used to produce rice-cropping systems map in the Red River Delta, Vietnam. In this case study, a significant area of rice paddies grows two crops per year (green). The remaining areas, in mountainous and riverine regions (red), are where the long-term flooded or saturated soil conditions permitted only one crop of rice per year.</a:t>
            </a:r>
            <a:endParaRPr lang="en-US" dirty="0"/>
          </a:p>
        </p:txBody>
      </p:sp>
      <p:sp>
        <p:nvSpPr>
          <p:cNvPr id="4" name="Slide Number Placeholder 3"/>
          <p:cNvSpPr>
            <a:spLocks noGrp="1"/>
          </p:cNvSpPr>
          <p:nvPr>
            <p:ph type="sldNum" sz="quarter" idx="10"/>
          </p:nvPr>
        </p:nvSpPr>
        <p:spPr>
          <a:xfrm>
            <a:off x="3849688" y="9428242"/>
            <a:ext cx="2946400" cy="496809"/>
          </a:xfrm>
          <a:prstGeom prst="rect">
            <a:avLst/>
          </a:prstGeom>
        </p:spPr>
        <p:txBody>
          <a:bodyPr/>
          <a:lstStyle/>
          <a:p>
            <a:pPr>
              <a:defRPr/>
            </a:pPr>
            <a:fld id="{D8DF57D7-2670-4E78-96DD-D9B22805124F}"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794405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US" altLang="en-US" dirty="0" smtClean="0">
                <a:solidFill>
                  <a:srgbClr val="000000"/>
                </a:solidFill>
              </a:rPr>
              <a:t>Ground deformations extending to about 130 sq. km and with a maximum LOS displacement of at least 70 cm, in the area of </a:t>
            </a:r>
            <a:r>
              <a:rPr lang="en-US" altLang="en-US" dirty="0" err="1" smtClean="0">
                <a:solidFill>
                  <a:srgbClr val="000000"/>
                </a:solidFill>
              </a:rPr>
              <a:t>Castelluccio</a:t>
            </a:r>
            <a:endParaRPr lang="en-US" altLang="en-US" dirty="0" smtClean="0">
              <a:solidFill>
                <a:srgbClr val="000000"/>
              </a:solidFill>
            </a:endParaRPr>
          </a:p>
          <a:p>
            <a:endParaRPr lang="en-US" altLang="en-US" dirty="0" smtClean="0">
              <a:solidFill>
                <a:srgbClr val="000000"/>
              </a:solidFill>
            </a:endParaRPr>
          </a:p>
          <a:p>
            <a:r>
              <a:rPr lang="en-US" altLang="en-US" dirty="0" smtClean="0"/>
              <a:t>On the ground deformation map, the acquisition of this morning has been used, it covers much more on the eastern side of </a:t>
            </a:r>
            <a:r>
              <a:rPr lang="en-US" altLang="en-US" dirty="0" err="1" smtClean="0"/>
              <a:t>Castelluccio</a:t>
            </a:r>
            <a:r>
              <a:rPr lang="en-US" altLang="en-US" dirty="0" smtClean="0"/>
              <a:t>, where an uplift can be observed (in blue).</a:t>
            </a:r>
          </a:p>
          <a:p>
            <a:r>
              <a:rPr lang="en-US" altLang="en-US" dirty="0" smtClean="0"/>
              <a:t>Please remember that these are ground deformation LOS (light of site, </a:t>
            </a:r>
            <a:r>
              <a:rPr lang="en-US" altLang="en-US" dirty="0" err="1" smtClean="0"/>
              <a:t>ie</a:t>
            </a:r>
            <a:r>
              <a:rPr lang="en-US" altLang="en-US" dirty="0" smtClean="0"/>
              <a:t> in the direction of the satellite). The effective max subsidence close to </a:t>
            </a:r>
            <a:r>
              <a:rPr lang="en-US" altLang="en-US" dirty="0" err="1" smtClean="0"/>
              <a:t>Castellucia</a:t>
            </a:r>
            <a:r>
              <a:rPr lang="en-US" altLang="en-US" dirty="0" smtClean="0"/>
              <a:t> may rather be in the order of 50-60 cm (not 70 cm).</a:t>
            </a:r>
            <a:endParaRPr lang="en-US" altLang="en-US" dirty="0" smtClean="0">
              <a:solidFill>
                <a:srgbClr val="000000"/>
              </a:solidFill>
            </a:endParaRPr>
          </a:p>
          <a:p>
            <a:endParaRPr lang="en-GB" altLang="en-US" dirty="0" smtClean="0"/>
          </a:p>
          <a:p>
            <a:pPr>
              <a:buClr>
                <a:srgbClr val="0098DB"/>
              </a:buClr>
            </a:pPr>
            <a:r>
              <a:rPr lang="en-US" altLang="en-US" sz="1000" dirty="0" smtClean="0">
                <a:solidFill>
                  <a:srgbClr val="000000"/>
                </a:solidFill>
                <a:latin typeface="Verdana" pitchFamily="34" charset="0"/>
              </a:rPr>
              <a:t>Based on </a:t>
            </a:r>
            <a:r>
              <a:rPr lang="en-US" altLang="en-US" sz="1000" dirty="0" err="1" smtClean="0">
                <a:solidFill>
                  <a:srgbClr val="000000"/>
                </a:solidFill>
                <a:latin typeface="Verdana" pitchFamily="34" charset="0"/>
              </a:rPr>
              <a:t>interferogram</a:t>
            </a:r>
            <a:r>
              <a:rPr lang="en-US" altLang="en-US" sz="1000" dirty="0" smtClean="0">
                <a:solidFill>
                  <a:srgbClr val="000000"/>
                </a:solidFill>
                <a:latin typeface="Verdana" pitchFamily="34" charset="0"/>
              </a:rPr>
              <a:t> generated with:</a:t>
            </a:r>
          </a:p>
          <a:p>
            <a:pPr marL="171450" indent="-171450">
              <a:buClr>
                <a:srgbClr val="0098DB"/>
              </a:buClr>
              <a:buFontTx/>
              <a:buChar char="-"/>
            </a:pPr>
            <a:r>
              <a:rPr lang="en-US" altLang="en-US" sz="1000" dirty="0" smtClean="0">
                <a:solidFill>
                  <a:srgbClr val="000000"/>
                </a:solidFill>
                <a:latin typeface="Verdana" pitchFamily="34" charset="0"/>
              </a:rPr>
              <a:t>S1B acquisition of 26 Oct 2016</a:t>
            </a:r>
          </a:p>
          <a:p>
            <a:pPr marL="171450" indent="-171450">
              <a:buClr>
                <a:srgbClr val="0098DB"/>
              </a:buClr>
              <a:buFontTx/>
              <a:buChar char="-"/>
            </a:pPr>
            <a:r>
              <a:rPr lang="en-US" altLang="en-US" sz="1000" dirty="0" smtClean="0">
                <a:solidFill>
                  <a:srgbClr val="000000"/>
                </a:solidFill>
                <a:latin typeface="Verdana" pitchFamily="34" charset="0"/>
              </a:rPr>
              <a:t>S1A acquisition of 1 Nov 2016</a:t>
            </a:r>
          </a:p>
          <a:p>
            <a:endParaRPr lang="en-GB" altLang="en-US" dirty="0" smtClean="0"/>
          </a:p>
        </p:txBody>
      </p:sp>
      <p:sp>
        <p:nvSpPr>
          <p:cNvPr id="89092" name="Slide Number Placeholder 3"/>
          <p:cNvSpPr>
            <a:spLocks noGrp="1"/>
          </p:cNvSpPr>
          <p:nvPr>
            <p:ph type="sldNum" sz="quarter" idx="5"/>
          </p:nvPr>
        </p:nvSpPr>
        <p:spPr>
          <a:xfrm>
            <a:off x="3849688" y="9428242"/>
            <a:ext cx="2946400" cy="49680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spcBef>
                <a:spcPct val="30000"/>
              </a:spcBef>
              <a:defRPr sz="1200">
                <a:solidFill>
                  <a:schemeClr val="tx1"/>
                </a:solidFill>
                <a:latin typeface="Calibri" pitchFamily="34" charset="0"/>
                <a:ea typeface="MS PGothic" pitchFamily="34" charset="-128"/>
              </a:defRPr>
            </a:lvl1pPr>
            <a:lvl2pPr marL="742950" indent="-285750" defTabSz="862013" eaLnBrk="0" hangingPunct="0">
              <a:spcBef>
                <a:spcPct val="30000"/>
              </a:spcBef>
              <a:defRPr sz="1200">
                <a:solidFill>
                  <a:schemeClr val="tx1"/>
                </a:solidFill>
                <a:latin typeface="Calibri" pitchFamily="34" charset="0"/>
                <a:ea typeface="MS PGothic" pitchFamily="34" charset="-128"/>
              </a:defRPr>
            </a:lvl2pPr>
            <a:lvl3pPr marL="1143000" indent="-228600" defTabSz="862013" eaLnBrk="0" hangingPunct="0">
              <a:spcBef>
                <a:spcPct val="30000"/>
              </a:spcBef>
              <a:defRPr sz="1200">
                <a:solidFill>
                  <a:schemeClr val="tx1"/>
                </a:solidFill>
                <a:latin typeface="Calibri" pitchFamily="34" charset="0"/>
                <a:ea typeface="MS PGothic" pitchFamily="34" charset="-128"/>
              </a:defRPr>
            </a:lvl3pPr>
            <a:lvl4pPr marL="1600200" indent="-228600" defTabSz="862013" eaLnBrk="0" hangingPunct="0">
              <a:spcBef>
                <a:spcPct val="30000"/>
              </a:spcBef>
              <a:defRPr sz="1200">
                <a:solidFill>
                  <a:schemeClr val="tx1"/>
                </a:solidFill>
                <a:latin typeface="Calibri" pitchFamily="34" charset="0"/>
                <a:ea typeface="MS PGothic" pitchFamily="34" charset="-128"/>
              </a:defRPr>
            </a:lvl4pPr>
            <a:lvl5pPr marL="2057400" indent="-228600" defTabSz="862013" eaLnBrk="0" hangingPunct="0">
              <a:spcBef>
                <a:spcPct val="30000"/>
              </a:spcBef>
              <a:defRPr sz="1200">
                <a:solidFill>
                  <a:schemeClr val="tx1"/>
                </a:solidFill>
                <a:latin typeface="Calibri" pitchFamily="34" charset="0"/>
                <a:ea typeface="MS PGothic" pitchFamily="34" charset="-128"/>
              </a:defRPr>
            </a:lvl5pPr>
            <a:lvl6pPr marL="25146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6903DCF-E252-4C2D-9413-BC6E425E238D}" type="slidenum">
              <a:rPr lang="en-US" altLang="en-US" sz="1100">
                <a:solidFill>
                  <a:prstClr val="black"/>
                </a:solidFill>
                <a:latin typeface="Verdana" pitchFamily="34" charset="0"/>
              </a:rPr>
              <a:pPr eaLnBrk="1" hangingPunct="1">
                <a:spcBef>
                  <a:spcPct val="0"/>
                </a:spcBef>
              </a:pPr>
              <a:t>11</a:t>
            </a:fld>
            <a:endParaRPr lang="en-US" altLang="en-US" sz="1100">
              <a:solidFill>
                <a:prstClr val="black"/>
              </a:solidFill>
              <a:latin typeface="Verdan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110.jpe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31.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10.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0.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6.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9.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0.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6.png"/><Relationship Id="rId1" Type="http://schemas.openxmlformats.org/officeDocument/2006/relationships/slideMaster" Target="../slideMasters/slideMaster2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9.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1.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5.png"/><Relationship Id="rId18" Type="http://schemas.openxmlformats.org/officeDocument/2006/relationships/image" Target="../media/image120.png"/><Relationship Id="rId26" Type="http://schemas.openxmlformats.org/officeDocument/2006/relationships/image" Target="../media/image128.png"/><Relationship Id="rId3" Type="http://schemas.openxmlformats.org/officeDocument/2006/relationships/image" Target="../media/image31.png"/><Relationship Id="rId21" Type="http://schemas.openxmlformats.org/officeDocument/2006/relationships/image" Target="../media/image123.png"/><Relationship Id="rId7" Type="http://schemas.openxmlformats.org/officeDocument/2006/relationships/image" Target="../media/image61.png"/><Relationship Id="rId12" Type="http://schemas.openxmlformats.org/officeDocument/2006/relationships/image" Target="../media/image114.png"/><Relationship Id="rId17" Type="http://schemas.openxmlformats.org/officeDocument/2006/relationships/image" Target="../media/image119.png"/><Relationship Id="rId25" Type="http://schemas.openxmlformats.org/officeDocument/2006/relationships/image" Target="../media/image127.png"/><Relationship Id="rId2" Type="http://schemas.openxmlformats.org/officeDocument/2006/relationships/image" Target="../media/image57.jpeg"/><Relationship Id="rId16" Type="http://schemas.openxmlformats.org/officeDocument/2006/relationships/image" Target="../media/image118.png"/><Relationship Id="rId20" Type="http://schemas.openxmlformats.org/officeDocument/2006/relationships/image" Target="../media/image122.png"/><Relationship Id="rId29" Type="http://schemas.openxmlformats.org/officeDocument/2006/relationships/image" Target="../media/image82.png"/><Relationship Id="rId1" Type="http://schemas.openxmlformats.org/officeDocument/2006/relationships/slideMaster" Target="../slideMasters/slideMaster24.xml"/><Relationship Id="rId6" Type="http://schemas.openxmlformats.org/officeDocument/2006/relationships/image" Target="../media/image111.png"/><Relationship Id="rId11" Type="http://schemas.openxmlformats.org/officeDocument/2006/relationships/image" Target="../media/image113.png"/><Relationship Id="rId24" Type="http://schemas.openxmlformats.org/officeDocument/2006/relationships/image" Target="../media/image126.png"/><Relationship Id="rId5" Type="http://schemas.openxmlformats.org/officeDocument/2006/relationships/image" Target="../media/image59.png"/><Relationship Id="rId15" Type="http://schemas.openxmlformats.org/officeDocument/2006/relationships/image" Target="../media/image117.png"/><Relationship Id="rId23" Type="http://schemas.openxmlformats.org/officeDocument/2006/relationships/image" Target="../media/image125.png"/><Relationship Id="rId28" Type="http://schemas.openxmlformats.org/officeDocument/2006/relationships/image" Target="../media/image81.png"/><Relationship Id="rId10" Type="http://schemas.openxmlformats.org/officeDocument/2006/relationships/image" Target="../media/image7.png"/><Relationship Id="rId19" Type="http://schemas.openxmlformats.org/officeDocument/2006/relationships/image" Target="../media/image121.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116.png"/><Relationship Id="rId22" Type="http://schemas.openxmlformats.org/officeDocument/2006/relationships/image" Target="../media/image124.png"/><Relationship Id="rId27" Type="http://schemas.openxmlformats.org/officeDocument/2006/relationships/image" Target="../media/image129.png"/></Relationships>
</file>

<file path=ppt/slideLayouts/_rels/slideLayout24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1.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image" Target="../media/image83.jpeg"/><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85.png"/><Relationship Id="rId1" Type="http://schemas.openxmlformats.org/officeDocument/2006/relationships/slideMaster" Target="../slideMasters/slideMaster24.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8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s>
</file>

<file path=ppt/slideLayouts/_rels/slideLayout24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86.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46.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40.png"/><Relationship Id="rId18" Type="http://schemas.openxmlformats.org/officeDocument/2006/relationships/image" Target="../media/image93.png"/><Relationship Id="rId26" Type="http://schemas.openxmlformats.org/officeDocument/2006/relationships/image" Target="../media/image100.png"/><Relationship Id="rId3" Type="http://schemas.openxmlformats.org/officeDocument/2006/relationships/image" Target="../media/image31.png"/><Relationship Id="rId21" Type="http://schemas.openxmlformats.org/officeDocument/2006/relationships/image" Target="../media/image96.png"/><Relationship Id="rId7" Type="http://schemas.openxmlformats.org/officeDocument/2006/relationships/image" Target="../media/image88.png"/><Relationship Id="rId12" Type="http://schemas.openxmlformats.org/officeDocument/2006/relationships/image" Target="../media/image91.png"/><Relationship Id="rId17" Type="http://schemas.openxmlformats.org/officeDocument/2006/relationships/image" Target="../media/image44.png"/><Relationship Id="rId25" Type="http://schemas.openxmlformats.org/officeDocument/2006/relationships/image" Target="../media/image99.png"/><Relationship Id="rId2" Type="http://schemas.openxmlformats.org/officeDocument/2006/relationships/image" Target="../media/image87.jpeg"/><Relationship Id="rId16" Type="http://schemas.openxmlformats.org/officeDocument/2006/relationships/image" Target="../media/image92.png"/><Relationship Id="rId20" Type="http://schemas.openxmlformats.org/officeDocument/2006/relationships/image" Target="../media/image95.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90.png"/><Relationship Id="rId24" Type="http://schemas.openxmlformats.org/officeDocument/2006/relationships/image" Target="../media/image98.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94.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97.png"/><Relationship Id="rId27" Type="http://schemas.openxmlformats.org/officeDocument/2006/relationships/image" Target="../media/image101.png"/></Relationships>
</file>

<file path=ppt/slideLayouts/_rels/slideLayout24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2.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4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3.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4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4.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5.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5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6.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52.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5.png"/><Relationship Id="rId18" Type="http://schemas.openxmlformats.org/officeDocument/2006/relationships/image" Target="../media/image120.png"/><Relationship Id="rId26" Type="http://schemas.openxmlformats.org/officeDocument/2006/relationships/image" Target="../media/image128.png"/><Relationship Id="rId3" Type="http://schemas.openxmlformats.org/officeDocument/2006/relationships/image" Target="../media/image31.png"/><Relationship Id="rId21" Type="http://schemas.openxmlformats.org/officeDocument/2006/relationships/image" Target="../media/image123.png"/><Relationship Id="rId7" Type="http://schemas.openxmlformats.org/officeDocument/2006/relationships/image" Target="../media/image61.png"/><Relationship Id="rId12" Type="http://schemas.openxmlformats.org/officeDocument/2006/relationships/image" Target="../media/image114.png"/><Relationship Id="rId17" Type="http://schemas.openxmlformats.org/officeDocument/2006/relationships/image" Target="../media/image119.png"/><Relationship Id="rId25" Type="http://schemas.openxmlformats.org/officeDocument/2006/relationships/image" Target="../media/image127.png"/><Relationship Id="rId2" Type="http://schemas.openxmlformats.org/officeDocument/2006/relationships/image" Target="../media/image107.jpeg"/><Relationship Id="rId16" Type="http://schemas.openxmlformats.org/officeDocument/2006/relationships/image" Target="../media/image118.png"/><Relationship Id="rId20" Type="http://schemas.openxmlformats.org/officeDocument/2006/relationships/image" Target="../media/image122.png"/><Relationship Id="rId29" Type="http://schemas.openxmlformats.org/officeDocument/2006/relationships/image" Target="../media/image82.png"/><Relationship Id="rId1" Type="http://schemas.openxmlformats.org/officeDocument/2006/relationships/slideMaster" Target="../slideMasters/slideMaster24.xml"/><Relationship Id="rId6" Type="http://schemas.openxmlformats.org/officeDocument/2006/relationships/image" Target="../media/image111.png"/><Relationship Id="rId11" Type="http://schemas.openxmlformats.org/officeDocument/2006/relationships/image" Target="../media/image113.png"/><Relationship Id="rId24" Type="http://schemas.openxmlformats.org/officeDocument/2006/relationships/image" Target="../media/image126.png"/><Relationship Id="rId5" Type="http://schemas.openxmlformats.org/officeDocument/2006/relationships/image" Target="../media/image59.png"/><Relationship Id="rId15" Type="http://schemas.openxmlformats.org/officeDocument/2006/relationships/image" Target="../media/image117.png"/><Relationship Id="rId23" Type="http://schemas.openxmlformats.org/officeDocument/2006/relationships/image" Target="../media/image125.png"/><Relationship Id="rId28" Type="http://schemas.openxmlformats.org/officeDocument/2006/relationships/image" Target="../media/image81.png"/><Relationship Id="rId10" Type="http://schemas.openxmlformats.org/officeDocument/2006/relationships/image" Target="../media/image7.png"/><Relationship Id="rId19" Type="http://schemas.openxmlformats.org/officeDocument/2006/relationships/image" Target="../media/image121.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116.png"/><Relationship Id="rId22" Type="http://schemas.openxmlformats.org/officeDocument/2006/relationships/image" Target="../media/image124.png"/><Relationship Id="rId27" Type="http://schemas.openxmlformats.org/officeDocument/2006/relationships/image" Target="../media/image129.png"/></Relationships>
</file>

<file path=ppt/slideLayouts/_rels/slideLayout25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8.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5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9.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6.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9.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0.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6.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9.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0.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6.png"/><Relationship Id="rId1" Type="http://schemas.openxmlformats.org/officeDocument/2006/relationships/slideMaster" Target="../slideMasters/slideMaster4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9.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1.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6.png"/><Relationship Id="rId1" Type="http://schemas.openxmlformats.org/officeDocument/2006/relationships/slideMaster" Target="../slideMasters/slideMaster4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9.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1.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6.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5.png"/><Relationship Id="rId18" Type="http://schemas.openxmlformats.org/officeDocument/2006/relationships/image" Target="../media/image120.png"/><Relationship Id="rId26" Type="http://schemas.openxmlformats.org/officeDocument/2006/relationships/image" Target="../media/image128.png"/><Relationship Id="rId3" Type="http://schemas.openxmlformats.org/officeDocument/2006/relationships/image" Target="../media/image31.png"/><Relationship Id="rId21" Type="http://schemas.openxmlformats.org/officeDocument/2006/relationships/image" Target="../media/image123.png"/><Relationship Id="rId7" Type="http://schemas.openxmlformats.org/officeDocument/2006/relationships/image" Target="../media/image61.png"/><Relationship Id="rId12" Type="http://schemas.openxmlformats.org/officeDocument/2006/relationships/image" Target="../media/image114.png"/><Relationship Id="rId17" Type="http://schemas.openxmlformats.org/officeDocument/2006/relationships/image" Target="../media/image119.png"/><Relationship Id="rId25" Type="http://schemas.openxmlformats.org/officeDocument/2006/relationships/image" Target="../media/image127.png"/><Relationship Id="rId2" Type="http://schemas.openxmlformats.org/officeDocument/2006/relationships/image" Target="../media/image57.jpeg"/><Relationship Id="rId16" Type="http://schemas.openxmlformats.org/officeDocument/2006/relationships/image" Target="../media/image118.png"/><Relationship Id="rId20" Type="http://schemas.openxmlformats.org/officeDocument/2006/relationships/image" Target="../media/image122.png"/><Relationship Id="rId29" Type="http://schemas.openxmlformats.org/officeDocument/2006/relationships/image" Target="../media/image82.png"/><Relationship Id="rId1" Type="http://schemas.openxmlformats.org/officeDocument/2006/relationships/slideMaster" Target="../slideMasters/slideMaster49.xml"/><Relationship Id="rId6" Type="http://schemas.openxmlformats.org/officeDocument/2006/relationships/image" Target="../media/image111.png"/><Relationship Id="rId11" Type="http://schemas.openxmlformats.org/officeDocument/2006/relationships/image" Target="../media/image113.png"/><Relationship Id="rId24" Type="http://schemas.openxmlformats.org/officeDocument/2006/relationships/image" Target="../media/image126.png"/><Relationship Id="rId5" Type="http://schemas.openxmlformats.org/officeDocument/2006/relationships/image" Target="../media/image59.png"/><Relationship Id="rId15" Type="http://schemas.openxmlformats.org/officeDocument/2006/relationships/image" Target="../media/image117.png"/><Relationship Id="rId23" Type="http://schemas.openxmlformats.org/officeDocument/2006/relationships/image" Target="../media/image125.png"/><Relationship Id="rId28" Type="http://schemas.openxmlformats.org/officeDocument/2006/relationships/image" Target="../media/image81.png"/><Relationship Id="rId10" Type="http://schemas.openxmlformats.org/officeDocument/2006/relationships/image" Target="../media/image7.png"/><Relationship Id="rId19" Type="http://schemas.openxmlformats.org/officeDocument/2006/relationships/image" Target="../media/image121.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116.png"/><Relationship Id="rId22" Type="http://schemas.openxmlformats.org/officeDocument/2006/relationships/image" Target="../media/image124.png"/><Relationship Id="rId27" Type="http://schemas.openxmlformats.org/officeDocument/2006/relationships/image" Target="../media/image129.png"/></Relationships>
</file>

<file path=ppt/slideLayouts/_rels/slideLayout50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1.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image" Target="../media/image83.jpeg"/><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85.png"/><Relationship Id="rId1" Type="http://schemas.openxmlformats.org/officeDocument/2006/relationships/slideMaster" Target="../slideMasters/slideMaster49.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8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s>
</file>

<file path=ppt/slideLayouts/_rels/slideLayout50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86.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06.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40.png"/><Relationship Id="rId18" Type="http://schemas.openxmlformats.org/officeDocument/2006/relationships/image" Target="../media/image93.png"/><Relationship Id="rId26" Type="http://schemas.openxmlformats.org/officeDocument/2006/relationships/image" Target="../media/image100.png"/><Relationship Id="rId3" Type="http://schemas.openxmlformats.org/officeDocument/2006/relationships/image" Target="../media/image31.png"/><Relationship Id="rId21" Type="http://schemas.openxmlformats.org/officeDocument/2006/relationships/image" Target="../media/image96.png"/><Relationship Id="rId7" Type="http://schemas.openxmlformats.org/officeDocument/2006/relationships/image" Target="../media/image88.png"/><Relationship Id="rId12" Type="http://schemas.openxmlformats.org/officeDocument/2006/relationships/image" Target="../media/image91.png"/><Relationship Id="rId17" Type="http://schemas.openxmlformats.org/officeDocument/2006/relationships/image" Target="../media/image44.png"/><Relationship Id="rId25" Type="http://schemas.openxmlformats.org/officeDocument/2006/relationships/image" Target="../media/image99.png"/><Relationship Id="rId2" Type="http://schemas.openxmlformats.org/officeDocument/2006/relationships/image" Target="../media/image87.jpeg"/><Relationship Id="rId16" Type="http://schemas.openxmlformats.org/officeDocument/2006/relationships/image" Target="../media/image92.png"/><Relationship Id="rId20" Type="http://schemas.openxmlformats.org/officeDocument/2006/relationships/image" Target="../media/image95.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90.png"/><Relationship Id="rId24" Type="http://schemas.openxmlformats.org/officeDocument/2006/relationships/image" Target="../media/image98.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94.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97.png"/><Relationship Id="rId27" Type="http://schemas.openxmlformats.org/officeDocument/2006/relationships/image" Target="../media/image101.png"/></Relationships>
</file>

<file path=ppt/slideLayouts/_rels/slideLayout50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2.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0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3.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0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4.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6.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5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5.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6.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12.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5.png"/><Relationship Id="rId18" Type="http://schemas.openxmlformats.org/officeDocument/2006/relationships/image" Target="../media/image120.png"/><Relationship Id="rId26" Type="http://schemas.openxmlformats.org/officeDocument/2006/relationships/image" Target="../media/image128.png"/><Relationship Id="rId3" Type="http://schemas.openxmlformats.org/officeDocument/2006/relationships/image" Target="../media/image31.png"/><Relationship Id="rId21" Type="http://schemas.openxmlformats.org/officeDocument/2006/relationships/image" Target="../media/image123.png"/><Relationship Id="rId7" Type="http://schemas.openxmlformats.org/officeDocument/2006/relationships/image" Target="../media/image61.png"/><Relationship Id="rId12" Type="http://schemas.openxmlformats.org/officeDocument/2006/relationships/image" Target="../media/image114.png"/><Relationship Id="rId17" Type="http://schemas.openxmlformats.org/officeDocument/2006/relationships/image" Target="../media/image119.png"/><Relationship Id="rId25" Type="http://schemas.openxmlformats.org/officeDocument/2006/relationships/image" Target="../media/image127.png"/><Relationship Id="rId2" Type="http://schemas.openxmlformats.org/officeDocument/2006/relationships/image" Target="../media/image107.jpeg"/><Relationship Id="rId16" Type="http://schemas.openxmlformats.org/officeDocument/2006/relationships/image" Target="../media/image118.png"/><Relationship Id="rId20" Type="http://schemas.openxmlformats.org/officeDocument/2006/relationships/image" Target="../media/image122.png"/><Relationship Id="rId29" Type="http://schemas.openxmlformats.org/officeDocument/2006/relationships/image" Target="../media/image82.png"/><Relationship Id="rId1" Type="http://schemas.openxmlformats.org/officeDocument/2006/relationships/slideMaster" Target="../slideMasters/slideMaster49.xml"/><Relationship Id="rId6" Type="http://schemas.openxmlformats.org/officeDocument/2006/relationships/image" Target="../media/image111.png"/><Relationship Id="rId11" Type="http://schemas.openxmlformats.org/officeDocument/2006/relationships/image" Target="../media/image113.png"/><Relationship Id="rId24" Type="http://schemas.openxmlformats.org/officeDocument/2006/relationships/image" Target="../media/image126.png"/><Relationship Id="rId5" Type="http://schemas.openxmlformats.org/officeDocument/2006/relationships/image" Target="../media/image59.png"/><Relationship Id="rId15" Type="http://schemas.openxmlformats.org/officeDocument/2006/relationships/image" Target="../media/image117.png"/><Relationship Id="rId23" Type="http://schemas.openxmlformats.org/officeDocument/2006/relationships/image" Target="../media/image125.png"/><Relationship Id="rId28" Type="http://schemas.openxmlformats.org/officeDocument/2006/relationships/image" Target="../media/image81.png"/><Relationship Id="rId10" Type="http://schemas.openxmlformats.org/officeDocument/2006/relationships/image" Target="../media/image7.png"/><Relationship Id="rId19" Type="http://schemas.openxmlformats.org/officeDocument/2006/relationships/image" Target="../media/image121.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116.png"/><Relationship Id="rId22" Type="http://schemas.openxmlformats.org/officeDocument/2006/relationships/image" Target="../media/image124.png"/><Relationship Id="rId27" Type="http://schemas.openxmlformats.org/officeDocument/2006/relationships/image" Target="../media/image129.png"/></Relationships>
</file>

<file path=ppt/slideLayouts/_rels/slideLayout5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8.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9.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1.png"/><Relationship Id="rId1" Type="http://schemas.openxmlformats.org/officeDocument/2006/relationships/slideMaster" Target="../slideMasters/slideMaster50.xml"/><Relationship Id="rId4" Type="http://schemas.openxmlformats.org/officeDocument/2006/relationships/image" Target="../media/image130.png"/></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39.png"/><Relationship Id="rId18" Type="http://schemas.openxmlformats.org/officeDocument/2006/relationships/image" Target="../media/image143.png"/><Relationship Id="rId26" Type="http://schemas.openxmlformats.org/officeDocument/2006/relationships/image" Target="../media/image150.png"/><Relationship Id="rId3" Type="http://schemas.openxmlformats.org/officeDocument/2006/relationships/image" Target="../media/image133.png"/><Relationship Id="rId21" Type="http://schemas.openxmlformats.org/officeDocument/2006/relationships/image" Target="../media/image145.png"/><Relationship Id="rId7" Type="http://schemas.openxmlformats.org/officeDocument/2006/relationships/image" Target="../media/image7.png"/><Relationship Id="rId12" Type="http://schemas.openxmlformats.org/officeDocument/2006/relationships/image" Target="../media/image42.png"/><Relationship Id="rId17" Type="http://schemas.openxmlformats.org/officeDocument/2006/relationships/image" Target="../media/image142.png"/><Relationship Id="rId25" Type="http://schemas.openxmlformats.org/officeDocument/2006/relationships/image" Target="../media/image149.png"/><Relationship Id="rId2" Type="http://schemas.openxmlformats.org/officeDocument/2006/relationships/image" Target="../media/image27.jpeg"/><Relationship Id="rId16" Type="http://schemas.openxmlformats.org/officeDocument/2006/relationships/image" Target="../media/image141.png"/><Relationship Id="rId20" Type="http://schemas.openxmlformats.org/officeDocument/2006/relationships/image" Target="../media/image50.png"/><Relationship Id="rId1" Type="http://schemas.openxmlformats.org/officeDocument/2006/relationships/slideMaster" Target="../slideMasters/slideMaster51.xml"/><Relationship Id="rId6" Type="http://schemas.openxmlformats.org/officeDocument/2006/relationships/image" Target="../media/image36.png"/><Relationship Id="rId11" Type="http://schemas.openxmlformats.org/officeDocument/2006/relationships/image" Target="../media/image138.png"/><Relationship Id="rId24" Type="http://schemas.openxmlformats.org/officeDocument/2006/relationships/image" Target="../media/image148.png"/><Relationship Id="rId5" Type="http://schemas.openxmlformats.org/officeDocument/2006/relationships/image" Target="../media/image134.png"/><Relationship Id="rId15" Type="http://schemas.openxmlformats.org/officeDocument/2006/relationships/image" Target="../media/image140.png"/><Relationship Id="rId23" Type="http://schemas.openxmlformats.org/officeDocument/2006/relationships/image" Target="../media/image147.png"/><Relationship Id="rId10" Type="http://schemas.openxmlformats.org/officeDocument/2006/relationships/image" Target="../media/image137.png"/><Relationship Id="rId19" Type="http://schemas.openxmlformats.org/officeDocument/2006/relationships/image" Target="../media/image144.png"/><Relationship Id="rId4" Type="http://schemas.openxmlformats.org/officeDocument/2006/relationships/image" Target="../media/image61.png"/><Relationship Id="rId9" Type="http://schemas.openxmlformats.org/officeDocument/2006/relationships/image" Target="../media/image136.png"/><Relationship Id="rId14" Type="http://schemas.openxmlformats.org/officeDocument/2006/relationships/image" Target="../media/image44.png"/><Relationship Id="rId22" Type="http://schemas.openxmlformats.org/officeDocument/2006/relationships/image" Target="../media/image146.png"/><Relationship Id="rId27" Type="http://schemas.openxmlformats.org/officeDocument/2006/relationships/image" Target="../media/image58.png"/></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31.png"/><Relationship Id="rId21" Type="http://schemas.openxmlformats.org/officeDocument/2006/relationships/image" Target="../media/image74.png"/><Relationship Id="rId7" Type="http://schemas.openxmlformats.org/officeDocument/2006/relationships/image" Target="../media/image61.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2" Type="http://schemas.openxmlformats.org/officeDocument/2006/relationships/image" Target="../media/image57.jpeg"/><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Master" Target="../slideMasters/slideMaster9.xml"/><Relationship Id="rId6" Type="http://schemas.openxmlformats.org/officeDocument/2006/relationships/image" Target="../media/image60.pn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9.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10" Type="http://schemas.openxmlformats.org/officeDocument/2006/relationships/image" Target="../media/image7.png"/><Relationship Id="rId19" Type="http://schemas.openxmlformats.org/officeDocument/2006/relationships/image" Target="../media/image72.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1.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image" Target="../media/image83.jpeg"/><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85.png"/><Relationship Id="rId1" Type="http://schemas.openxmlformats.org/officeDocument/2006/relationships/slideMaster" Target="../slideMasters/slideMaster9.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8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86.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40.png"/><Relationship Id="rId18" Type="http://schemas.openxmlformats.org/officeDocument/2006/relationships/image" Target="../media/image93.png"/><Relationship Id="rId26" Type="http://schemas.openxmlformats.org/officeDocument/2006/relationships/image" Target="../media/image100.png"/><Relationship Id="rId3" Type="http://schemas.openxmlformats.org/officeDocument/2006/relationships/image" Target="../media/image31.png"/><Relationship Id="rId21" Type="http://schemas.openxmlformats.org/officeDocument/2006/relationships/image" Target="../media/image96.png"/><Relationship Id="rId7" Type="http://schemas.openxmlformats.org/officeDocument/2006/relationships/image" Target="../media/image88.png"/><Relationship Id="rId12" Type="http://schemas.openxmlformats.org/officeDocument/2006/relationships/image" Target="../media/image91.png"/><Relationship Id="rId17" Type="http://schemas.openxmlformats.org/officeDocument/2006/relationships/image" Target="../media/image44.png"/><Relationship Id="rId25" Type="http://schemas.openxmlformats.org/officeDocument/2006/relationships/image" Target="../media/image99.png"/><Relationship Id="rId2" Type="http://schemas.openxmlformats.org/officeDocument/2006/relationships/image" Target="../media/image87.jpeg"/><Relationship Id="rId16" Type="http://schemas.openxmlformats.org/officeDocument/2006/relationships/image" Target="../media/image92.png"/><Relationship Id="rId20" Type="http://schemas.openxmlformats.org/officeDocument/2006/relationships/image" Target="../media/image95.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90.png"/><Relationship Id="rId24" Type="http://schemas.openxmlformats.org/officeDocument/2006/relationships/image" Target="../media/image98.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94.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97.png"/><Relationship Id="rId27" Type="http://schemas.openxmlformats.org/officeDocument/2006/relationships/image" Target="../media/image101.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2.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3.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4.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5.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6.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31.png"/><Relationship Id="rId21" Type="http://schemas.openxmlformats.org/officeDocument/2006/relationships/image" Target="../media/image74.png"/><Relationship Id="rId7" Type="http://schemas.openxmlformats.org/officeDocument/2006/relationships/image" Target="../media/image61.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2" Type="http://schemas.openxmlformats.org/officeDocument/2006/relationships/image" Target="../media/image107.jpeg"/><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Master" Target="../slideMasters/slideMaster9.xml"/><Relationship Id="rId6" Type="http://schemas.openxmlformats.org/officeDocument/2006/relationships/image" Target="../media/image60.pn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9.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10" Type="http://schemas.openxmlformats.org/officeDocument/2006/relationships/image" Target="../media/image7.png"/><Relationship Id="rId19" Type="http://schemas.openxmlformats.org/officeDocument/2006/relationships/image" Target="../media/image72.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8.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9.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32" tIns="45666" rIns="91332" bIns="45666" anchor="b">
            <a:spAutoFit/>
          </a:bodyPr>
          <a:lstStyle/>
          <a:p>
            <a:pPr algn="l" defTabSz="342540" fontAlgn="base" hangingPunct="1">
              <a:spcBef>
                <a:spcPct val="50000"/>
              </a:spcBef>
              <a:spcAft>
                <a:spcPct val="0"/>
              </a:spcAft>
            </a:pPr>
            <a:r>
              <a:rPr lang="en-US" sz="800" kern="1200" smtClean="0"/>
              <a:t>Issue/Revision: 0.0</a:t>
            </a:r>
          </a:p>
          <a:p>
            <a:pPr algn="l" defTabSz="342540" fontAlgn="base" hangingPunct="1">
              <a:spcBef>
                <a:spcPct val="50000"/>
              </a:spcBef>
              <a:spcAft>
                <a:spcPct val="0"/>
              </a:spcAft>
            </a:pPr>
            <a:r>
              <a:rPr lang="en-US" sz="800" kern="1200" smtClean="0"/>
              <a:t>Reference: </a:t>
            </a:r>
          </a:p>
          <a:p>
            <a:pPr algn="l" defTabSz="342540" fontAlgn="base" hangingPunct="1">
              <a:spcBef>
                <a:spcPct val="50000"/>
              </a:spcBef>
              <a:spcAft>
                <a:spcPct val="0"/>
              </a:spcAft>
            </a:pPr>
            <a:r>
              <a:rPr lang="en-US" sz="800" kern="1200" smtClean="0"/>
              <a:t>Status: </a:t>
            </a:r>
          </a:p>
          <a:p>
            <a:pPr algn="l" defTabSz="34254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24"/>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203431046"/>
      </p:ext>
    </p:extLst>
  </p:cSld>
  <p:clrMapOvr>
    <a:masterClrMapping/>
  </p:clrMapOvr>
  <p:timing>
    <p:tnLst>
      <p:par>
        <p:cTn id="1" dur="indefinite" restart="never" nodeType="tmRoot"/>
      </p:par>
    </p:tnLst>
  </p:timing>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904"/>
            <a:ext cx="584200" cy="423863"/>
          </a:xfrm>
          <a:prstGeom prst="rect">
            <a:avLst/>
          </a:prstGeom>
        </p:spPr>
        <p:txBody>
          <a:bodyPr lIns="91342" tIns="45671" rIns="91342" bIns="45671"/>
          <a:lstStyle>
            <a:lvl1pPr fontAlgn="base" hangingPunct="1">
              <a:spcBef>
                <a:spcPct val="0"/>
              </a:spcBef>
              <a:spcAft>
                <a:spcPct val="0"/>
              </a:spcAft>
              <a:defRPr sz="2400" kern="1200">
                <a:solidFill>
                  <a:srgbClr val="000000"/>
                </a:solidFill>
                <a:uFillTx/>
                <a:latin typeface="Verdana" pitchFamily="34" charset="0"/>
              </a:defRPr>
            </a:lvl1pPr>
          </a:lstStyle>
          <a:p>
            <a:pPr algn="l" defTabSz="342540">
              <a:defRPr/>
            </a:pPr>
            <a:fld id="{8A06C2F6-B608-4AAD-BC19-C9F7439202BE}" type="slidenum">
              <a:rPr lang="en-GB" smtClean="0"/>
              <a:pPr algn="l" defTabSz="342540">
                <a:defRPr/>
              </a:pPr>
              <a:t>‹#›</a:t>
            </a:fld>
            <a:endParaRPr lang="en-GB"/>
          </a:p>
        </p:txBody>
      </p:sp>
    </p:spTree>
    <p:extLst>
      <p:ext uri="{BB962C8B-B14F-4D97-AF65-F5344CB8AC3E}">
        <p14:creationId xmlns:p14="http://schemas.microsoft.com/office/powerpoint/2010/main" val="1515927594"/>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94136"/>
            <a:ext cx="5932800" cy="238527"/>
          </a:xfrm>
        </p:spPr>
        <p:txBody>
          <a:bodyPr anchor="b"/>
          <a:lstStyle>
            <a:lvl1pPr algn="l">
              <a:defRPr sz="11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64"/>
            <a:ext cx="5932488" cy="2543176"/>
          </a:xfrm>
        </p:spPr>
        <p:txBody>
          <a:bodyPr/>
          <a:lstStyle>
            <a:lvl1pPr marL="0" indent="0">
              <a:buNone/>
              <a:defRPr sz="1100"/>
            </a:lvl1pPr>
            <a:lvl2pPr marL="342819" indent="0">
              <a:buNone/>
              <a:defRPr sz="2100"/>
            </a:lvl2pPr>
            <a:lvl3pPr marL="685647" indent="0">
              <a:buNone/>
              <a:defRPr sz="1800"/>
            </a:lvl3pPr>
            <a:lvl4pPr marL="1028466" indent="0">
              <a:buNone/>
              <a:defRPr sz="1500"/>
            </a:lvl4pPr>
            <a:lvl5pPr marL="1371294" indent="0">
              <a:buNone/>
              <a:defRPr sz="1500"/>
            </a:lvl5pPr>
            <a:lvl6pPr marL="1714113" indent="0">
              <a:buNone/>
              <a:defRPr sz="1500"/>
            </a:lvl6pPr>
            <a:lvl7pPr marL="2056941" indent="0">
              <a:buNone/>
              <a:defRPr sz="1500"/>
            </a:lvl7pPr>
            <a:lvl8pPr marL="2399760" indent="0">
              <a:buNone/>
              <a:defRPr sz="1500"/>
            </a:lvl8pPr>
            <a:lvl9pPr marL="2742579" indent="0">
              <a:buNone/>
              <a:defRPr sz="1500"/>
            </a:lvl9pPr>
          </a:lstStyle>
          <a:p>
            <a:pPr lvl="0"/>
            <a:r>
              <a:rPr lang="en-US" noProof="0" dirty="0" smtClean="0"/>
              <a:t>Click icon to add picture</a:t>
            </a:r>
            <a:endParaRPr lang="en-GB" noProof="0" dirty="0"/>
          </a:p>
        </p:txBody>
      </p:sp>
      <p:sp>
        <p:nvSpPr>
          <p:cNvPr id="4" name="Text Placeholder 3"/>
          <p:cNvSpPr>
            <a:spLocks noGrp="1"/>
          </p:cNvSpPr>
          <p:nvPr>
            <p:ph type="body" sz="half" idx="2"/>
          </p:nvPr>
        </p:nvSpPr>
        <p:spPr>
          <a:xfrm>
            <a:off x="1602000" y="4029097"/>
            <a:ext cx="5932800" cy="464345"/>
          </a:xfrm>
        </p:spPr>
        <p:txBody>
          <a:bodyPr/>
          <a:lstStyle>
            <a:lvl1pPr marL="0" indent="0">
              <a:buNone/>
              <a:defRPr sz="1100"/>
            </a:lvl1pPr>
            <a:lvl2pPr marL="342819" indent="0">
              <a:buNone/>
              <a:defRPr sz="900"/>
            </a:lvl2pPr>
            <a:lvl3pPr marL="685647" indent="0">
              <a:buNone/>
              <a:defRPr sz="800"/>
            </a:lvl3pPr>
            <a:lvl4pPr marL="1028466" indent="0">
              <a:buNone/>
              <a:defRPr sz="700"/>
            </a:lvl4pPr>
            <a:lvl5pPr marL="1371294" indent="0">
              <a:buNone/>
              <a:defRPr sz="700"/>
            </a:lvl5pPr>
            <a:lvl6pPr marL="1714113" indent="0">
              <a:buNone/>
              <a:defRPr sz="700"/>
            </a:lvl6pPr>
            <a:lvl7pPr marL="2056941" indent="0">
              <a:buNone/>
              <a:defRPr sz="700"/>
            </a:lvl7pPr>
            <a:lvl8pPr marL="2399760" indent="0">
              <a:buNone/>
              <a:defRPr sz="700"/>
            </a:lvl8pPr>
            <a:lvl9pPr marL="2742579" indent="0">
              <a:buNone/>
              <a:defRPr sz="700"/>
            </a:lvl9pPr>
          </a:lstStyle>
          <a:p>
            <a:pPr lvl="0"/>
            <a:r>
              <a:rPr lang="en-US" noProof="0" smtClean="0"/>
              <a:t>Click to edit Master text styles</a:t>
            </a:r>
          </a:p>
        </p:txBody>
      </p:sp>
    </p:spTree>
    <p:extLst>
      <p:ext uri="{BB962C8B-B14F-4D97-AF65-F5344CB8AC3E}">
        <p14:creationId xmlns:p14="http://schemas.microsoft.com/office/powerpoint/2010/main" val="23715904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11_Title Slide">
    <p:spTree>
      <p:nvGrpSpPr>
        <p:cNvPr id="1" name=""/>
        <p:cNvGrpSpPr/>
        <p:nvPr/>
      </p:nvGrpSpPr>
      <p:grpSpPr>
        <a:xfrm>
          <a:off x="0" y="0"/>
          <a:ext cx="0" cy="0"/>
          <a:chOff x="0" y="0"/>
          <a:chExt cx="0" cy="0"/>
        </a:xfrm>
      </p:grpSpPr>
      <p:pic>
        <p:nvPicPr>
          <p:cNvPr id="2" name="Picture 24" descr="PPT_Header02" hidden="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2" descr="1A.jpg"/>
          <p:cNvPicPr>
            <a:picLocks noChangeAspect="1"/>
          </p:cNvPicPr>
          <p:nvPr userDrawn="1"/>
        </p:nvPicPr>
        <p:blipFill>
          <a:blip r:embed="rId3">
            <a:extLst>
              <a:ext uri="{28A0092B-C50C-407E-A947-70E740481C1C}">
                <a14:useLocalDpi xmlns:a14="http://schemas.microsoft.com/office/drawing/2010/main" val="0"/>
              </a:ext>
            </a:extLst>
          </a:blip>
          <a:srcRect t="22231" r="2942" b="4977"/>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8"/>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77497715"/>
      </p:ext>
    </p:extLst>
  </p:cSld>
  <p:clrMapOvr>
    <a:masterClrMapping/>
  </p:clrMapOvr>
  <p:hf sldNum="0"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12_Title Slide">
    <p:spTree>
      <p:nvGrpSpPr>
        <p:cNvPr id="1" name=""/>
        <p:cNvGrpSpPr/>
        <p:nvPr/>
      </p:nvGrpSpPr>
      <p:grpSpPr>
        <a:xfrm>
          <a:off x="0" y="0"/>
          <a:ext cx="0" cy="0"/>
          <a:chOff x="0" y="0"/>
          <a:chExt cx="0" cy="0"/>
        </a:xfrm>
      </p:grpSpPr>
      <p:pic>
        <p:nvPicPr>
          <p:cNvPr id="2" name="Picture 32" descr="1A.jpg"/>
          <p:cNvPicPr>
            <a:picLocks noChangeAspect="1"/>
          </p:cNvPicPr>
          <p:nvPr userDrawn="1"/>
        </p:nvPicPr>
        <p:blipFill>
          <a:blip r:embed="rId2">
            <a:extLst>
              <a:ext uri="{28A0092B-C50C-407E-A947-70E740481C1C}">
                <a14:useLocalDpi xmlns:a14="http://schemas.microsoft.com/office/drawing/2010/main" val="0"/>
              </a:ext>
            </a:extLst>
          </a:blip>
          <a:srcRect t="23334" b="166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5"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8"/>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87391753"/>
      </p:ext>
    </p:extLst>
  </p:cSld>
  <p:clrMapOvr>
    <a:masterClrMapping/>
  </p:clrMapOvr>
  <p:hf sldNum="0"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83"/>
            <a:ext cx="5016500" cy="769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6" tIns="45708" rIns="91416" bIns="45708" anchor="b">
            <a:spAutoFit/>
          </a:bodyPr>
          <a:lstStyle/>
          <a:p>
            <a:pPr algn="l" defTabSz="342900" fontAlgn="base" hangingPunct="1">
              <a:spcBef>
                <a:spcPct val="50000"/>
              </a:spcBef>
              <a:spcAft>
                <a:spcPct val="0"/>
              </a:spcAft>
            </a:pPr>
            <a:r>
              <a:rPr lang="en-US" sz="800" kern="1200" smtClean="0"/>
              <a:t>Issue/Revision: 0.0</a:t>
            </a:r>
          </a:p>
          <a:p>
            <a:pPr algn="l" defTabSz="342900" fontAlgn="base" hangingPunct="1">
              <a:spcBef>
                <a:spcPct val="50000"/>
              </a:spcBef>
              <a:spcAft>
                <a:spcPct val="0"/>
              </a:spcAft>
            </a:pPr>
            <a:r>
              <a:rPr lang="en-US" sz="800" kern="1200" smtClean="0"/>
              <a:t>Reference: </a:t>
            </a:r>
          </a:p>
          <a:p>
            <a:pPr algn="l" defTabSz="342900" fontAlgn="base" hangingPunct="1">
              <a:spcBef>
                <a:spcPct val="50000"/>
              </a:spcBef>
              <a:spcAft>
                <a:spcPct val="0"/>
              </a:spcAft>
            </a:pPr>
            <a:r>
              <a:rPr lang="en-US" sz="800" kern="1200" smtClean="0"/>
              <a:t>Status: </a:t>
            </a:r>
          </a:p>
          <a:p>
            <a:pPr algn="l" defTabSz="3429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2"/>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940597696"/>
      </p:ext>
    </p:extLst>
  </p:cSld>
  <p:clrMapOvr>
    <a:masterClrMapping/>
  </p:clrMapOvr>
  <p:timing>
    <p:tnLst>
      <p:par>
        <p:cTn id="1" dur="indefinite" restart="never" nodeType="tmRoot"/>
      </p:par>
    </p:tnLst>
  </p:timing>
  <p:hf sldNum="0"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67" indent="-272971">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068151747"/>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62" indent="0">
              <a:buNone/>
              <a:defRPr sz="1800"/>
            </a:lvl2pPr>
            <a:lvl3pPr marL="914127" indent="0">
              <a:buNone/>
              <a:defRPr sz="1600"/>
            </a:lvl3pPr>
            <a:lvl4pPr marL="1371192" indent="0">
              <a:buNone/>
              <a:defRPr sz="1400"/>
            </a:lvl4pPr>
            <a:lvl5pPr marL="1828252" indent="0">
              <a:buNone/>
              <a:defRPr sz="1400"/>
            </a:lvl5pPr>
            <a:lvl6pPr marL="2285316" indent="0">
              <a:buNone/>
              <a:defRPr sz="1400"/>
            </a:lvl6pPr>
            <a:lvl7pPr marL="2742375" indent="0">
              <a:buNone/>
              <a:defRPr sz="1400"/>
            </a:lvl7pPr>
            <a:lvl8pPr marL="3199440" indent="0">
              <a:buNone/>
              <a:defRPr sz="1400"/>
            </a:lvl8pPr>
            <a:lvl9pPr marL="3656505"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20689997"/>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800672311"/>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62" indent="0">
              <a:buNone/>
              <a:defRPr sz="2000" b="1"/>
            </a:lvl2pPr>
            <a:lvl3pPr marL="914127" indent="0">
              <a:buNone/>
              <a:defRPr sz="1800" b="1"/>
            </a:lvl3pPr>
            <a:lvl4pPr marL="1371192" indent="0">
              <a:buNone/>
              <a:defRPr sz="1600" b="1"/>
            </a:lvl4pPr>
            <a:lvl5pPr marL="1828252" indent="0">
              <a:buNone/>
              <a:defRPr sz="1600" b="1"/>
            </a:lvl5pPr>
            <a:lvl6pPr marL="2285316" indent="0">
              <a:buNone/>
              <a:defRPr sz="1600" b="1"/>
            </a:lvl6pPr>
            <a:lvl7pPr marL="2742375" indent="0">
              <a:buNone/>
              <a:defRPr sz="1600" b="1"/>
            </a:lvl7pPr>
            <a:lvl8pPr marL="3199440" indent="0">
              <a:buNone/>
              <a:defRPr sz="1600" b="1"/>
            </a:lvl8pPr>
            <a:lvl9pPr marL="3656505"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7062" indent="0">
              <a:buNone/>
              <a:defRPr sz="2000" b="1"/>
            </a:lvl2pPr>
            <a:lvl3pPr marL="914127" indent="0">
              <a:buNone/>
              <a:defRPr sz="1800" b="1"/>
            </a:lvl3pPr>
            <a:lvl4pPr marL="1371192" indent="0">
              <a:buNone/>
              <a:defRPr sz="1600" b="1"/>
            </a:lvl4pPr>
            <a:lvl5pPr marL="1828252" indent="0">
              <a:buNone/>
              <a:defRPr sz="1600" b="1"/>
            </a:lvl5pPr>
            <a:lvl6pPr marL="2285316" indent="0">
              <a:buNone/>
              <a:defRPr sz="1600" b="1"/>
            </a:lvl6pPr>
            <a:lvl7pPr marL="2742375" indent="0">
              <a:buNone/>
              <a:defRPr sz="1600" b="1"/>
            </a:lvl7pPr>
            <a:lvl8pPr marL="3199440" indent="0">
              <a:buNone/>
              <a:defRPr sz="1600" b="1"/>
            </a:lvl8pPr>
            <a:lvl9pPr marL="3656505"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372148672"/>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4"/>
            <a:ext cx="7174846" cy="430887"/>
          </a:xfrm>
          <a:prstGeom prst="rect">
            <a:avLst/>
          </a:prstGeom>
          <a:noFill/>
          <a:ln>
            <a:noFill/>
          </a:ln>
          <a:extLst/>
        </p:spPr>
        <p:txBody>
          <a:bodyPr vert="horz" wrap="square" lIns="91416" tIns="45708" rIns="91416" bIns="45708"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508400947"/>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525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36" tIns="45668" rIns="91336" bIns="45668" anchor="b">
            <a:spAutoFit/>
          </a:bodyPr>
          <a:lstStyle/>
          <a:p>
            <a:pPr algn="l" defTabSz="342558" fontAlgn="base" hangingPunct="1">
              <a:spcBef>
                <a:spcPct val="50000"/>
              </a:spcBef>
              <a:spcAft>
                <a:spcPct val="0"/>
              </a:spcAft>
            </a:pPr>
            <a:r>
              <a:rPr lang="en-US" sz="800" kern="1200" smtClean="0"/>
              <a:t>Issue/Revision: 0.0</a:t>
            </a:r>
          </a:p>
          <a:p>
            <a:pPr algn="l" defTabSz="342558" fontAlgn="base" hangingPunct="1">
              <a:spcBef>
                <a:spcPct val="50000"/>
              </a:spcBef>
              <a:spcAft>
                <a:spcPct val="0"/>
              </a:spcAft>
            </a:pPr>
            <a:r>
              <a:rPr lang="en-US" sz="800" kern="1200" smtClean="0"/>
              <a:t>Reference: </a:t>
            </a:r>
          </a:p>
          <a:p>
            <a:pPr algn="l" defTabSz="342558" fontAlgn="base" hangingPunct="1">
              <a:spcBef>
                <a:spcPct val="50000"/>
              </a:spcBef>
              <a:spcAft>
                <a:spcPct val="0"/>
              </a:spcAft>
            </a:pPr>
            <a:r>
              <a:rPr lang="en-US" sz="800" kern="1200" smtClean="0"/>
              <a:t>Status: </a:t>
            </a:r>
          </a:p>
          <a:p>
            <a:pPr algn="l" defTabSz="342558"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22"/>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911215566"/>
      </p:ext>
    </p:extLst>
  </p:cSld>
  <p:clrMapOvr>
    <a:masterClrMapping/>
  </p:clrMapOvr>
  <p:timing>
    <p:tnLst>
      <p:par>
        <p:cTn id="1" dur="indefinite" restart="never" nodeType="tmRoot"/>
      </p:par>
    </p:tnLst>
  </p:timing>
  <p:hf sldNum="0" hd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5"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3"/>
            <a:ext cx="2846388" cy="3243263"/>
          </a:xfrm>
        </p:spPr>
        <p:txBody>
          <a:bodyPr/>
          <a:lstStyle>
            <a:lvl1pPr marL="0" indent="0">
              <a:buNone/>
              <a:defRPr sz="1400"/>
            </a:lvl1pPr>
            <a:lvl2pPr marL="457062" indent="0">
              <a:buNone/>
              <a:defRPr sz="1200"/>
            </a:lvl2pPr>
            <a:lvl3pPr marL="914127" indent="0">
              <a:buNone/>
              <a:defRPr sz="1000"/>
            </a:lvl3pPr>
            <a:lvl4pPr marL="1371192" indent="0">
              <a:buNone/>
              <a:defRPr sz="900"/>
            </a:lvl4pPr>
            <a:lvl5pPr marL="1828252" indent="0">
              <a:buNone/>
              <a:defRPr sz="900"/>
            </a:lvl5pPr>
            <a:lvl6pPr marL="2285316" indent="0">
              <a:buNone/>
              <a:defRPr sz="900"/>
            </a:lvl6pPr>
            <a:lvl7pPr marL="2742375" indent="0">
              <a:buNone/>
              <a:defRPr sz="900"/>
            </a:lvl7pPr>
            <a:lvl8pPr marL="3199440" indent="0">
              <a:buNone/>
              <a:defRPr sz="900"/>
            </a:lvl8pPr>
            <a:lvl9pPr marL="3656505"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5996471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62" indent="0">
              <a:buNone/>
              <a:defRPr sz="2800"/>
            </a:lvl2pPr>
            <a:lvl3pPr marL="914127" indent="0">
              <a:buNone/>
              <a:defRPr sz="2400"/>
            </a:lvl3pPr>
            <a:lvl4pPr marL="1371192" indent="0">
              <a:buNone/>
              <a:defRPr sz="2000"/>
            </a:lvl4pPr>
            <a:lvl5pPr marL="1828252" indent="0">
              <a:buNone/>
              <a:defRPr sz="2000"/>
            </a:lvl5pPr>
            <a:lvl6pPr marL="2285316" indent="0">
              <a:buNone/>
              <a:defRPr sz="2000"/>
            </a:lvl6pPr>
            <a:lvl7pPr marL="2742375" indent="0">
              <a:buNone/>
              <a:defRPr sz="2000"/>
            </a:lvl7pPr>
            <a:lvl8pPr marL="3199440" indent="0">
              <a:buNone/>
              <a:defRPr sz="2000"/>
            </a:lvl8pPr>
            <a:lvl9pPr marL="3656505"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8"/>
            <a:ext cx="5932800" cy="464345"/>
          </a:xfrm>
        </p:spPr>
        <p:txBody>
          <a:bodyPr/>
          <a:lstStyle>
            <a:lvl1pPr marL="0" indent="0">
              <a:buNone/>
              <a:defRPr sz="1400"/>
            </a:lvl1pPr>
            <a:lvl2pPr marL="457062" indent="0">
              <a:buNone/>
              <a:defRPr sz="1200"/>
            </a:lvl2pPr>
            <a:lvl3pPr marL="914127" indent="0">
              <a:buNone/>
              <a:defRPr sz="1000"/>
            </a:lvl3pPr>
            <a:lvl4pPr marL="1371192" indent="0">
              <a:buNone/>
              <a:defRPr sz="900"/>
            </a:lvl4pPr>
            <a:lvl5pPr marL="1828252" indent="0">
              <a:buNone/>
              <a:defRPr sz="900"/>
            </a:lvl5pPr>
            <a:lvl6pPr marL="2285316" indent="0">
              <a:buNone/>
              <a:defRPr sz="900"/>
            </a:lvl6pPr>
            <a:lvl7pPr marL="2742375" indent="0">
              <a:buNone/>
              <a:defRPr sz="900"/>
            </a:lvl7pPr>
            <a:lvl8pPr marL="3199440" indent="0">
              <a:buNone/>
              <a:defRPr sz="900"/>
            </a:lvl8pPr>
            <a:lvl9pPr marL="3656505"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801737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2"/>
            <a:ext cx="584200" cy="423863"/>
          </a:xfrm>
          <a:prstGeom prst="rect">
            <a:avLst/>
          </a:prstGeom>
        </p:spPr>
        <p:txBody>
          <a:bodyPr lIns="91426" tIns="45713" rIns="91426" bIns="45713"/>
          <a:lstStyle>
            <a:lvl1pPr fontAlgn="base" hangingPunct="1">
              <a:spcBef>
                <a:spcPct val="0"/>
              </a:spcBef>
              <a:spcAft>
                <a:spcPct val="0"/>
              </a:spcAft>
              <a:defRPr sz="2400" kern="1200">
                <a:solidFill>
                  <a:srgbClr val="000000"/>
                </a:solidFill>
                <a:uFillTx/>
                <a:latin typeface="Verdana" pitchFamily="34" charset="0"/>
              </a:defRPr>
            </a:lvl1pPr>
          </a:lstStyle>
          <a:p>
            <a:pPr algn="l" defTabSz="342900">
              <a:defRPr/>
            </a:pPr>
            <a:fld id="{8A06C2F6-B608-4AAD-BC19-C9F7439202BE}" type="slidenum">
              <a:rPr lang="en-GB" smtClean="0"/>
              <a:pPr algn="l" defTabSz="342900">
                <a:defRPr/>
              </a:pPr>
              <a:t>‹#›</a:t>
            </a:fld>
            <a:endParaRPr lang="en-GB"/>
          </a:p>
        </p:txBody>
      </p:sp>
    </p:spTree>
    <p:extLst>
      <p:ext uri="{BB962C8B-B14F-4D97-AF65-F5344CB8AC3E}">
        <p14:creationId xmlns:p14="http://schemas.microsoft.com/office/powerpoint/2010/main" val="3749669232"/>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089834067"/>
      </p:ext>
    </p:extLst>
  </p:cSld>
  <p:clrMapOvr>
    <a:masterClrMapping/>
  </p:clrMapOvr>
  <p:timing>
    <p:tnLst>
      <p:par>
        <p:cTn id="1" dur="indefinite" restart="never" nodeType="tmRoot"/>
      </p:par>
    </p:tnLst>
  </p:timing>
  <p:hf sldNum="0" hd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673043367"/>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282926914"/>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191101868"/>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00318047"/>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406244101"/>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500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307" indent="-272693">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583639404"/>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5473402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41320277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2998778078"/>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608030740"/>
      </p:ext>
    </p:extLst>
  </p:cSld>
  <p:clrMapOvr>
    <a:masterClrMapping/>
  </p:clrMapOvr>
  <p:timing>
    <p:tnLst>
      <p:par>
        <p:cTn id="1" dur="indefinite" restart="never" nodeType="tmRoot"/>
      </p:par>
    </p:tnLst>
  </p:timing>
  <p:hf sldNum="0" hdr="0" dt="0"/>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952158929"/>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130438276"/>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784252329"/>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623523654"/>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289369269"/>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441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620" indent="0">
              <a:buNone/>
              <a:defRPr sz="1800"/>
            </a:lvl2pPr>
            <a:lvl3pPr marL="913208" indent="0">
              <a:buNone/>
              <a:defRPr sz="1600"/>
            </a:lvl3pPr>
            <a:lvl4pPr marL="1369832" indent="0">
              <a:buNone/>
              <a:defRPr sz="1400"/>
            </a:lvl4pPr>
            <a:lvl5pPr marL="1826435" indent="0">
              <a:buNone/>
              <a:defRPr sz="1400"/>
            </a:lvl5pPr>
            <a:lvl6pPr marL="2283036" indent="0">
              <a:buNone/>
              <a:defRPr sz="1400"/>
            </a:lvl6pPr>
            <a:lvl7pPr marL="2739615" indent="0">
              <a:buNone/>
              <a:defRPr sz="1400"/>
            </a:lvl7pPr>
            <a:lvl8pPr marL="3196240" indent="0">
              <a:buNone/>
              <a:defRPr sz="1400"/>
            </a:lvl8pPr>
            <a:lvl9pPr marL="3652864"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657801627"/>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755394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2068453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4079285260"/>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923278274"/>
      </p:ext>
    </p:extLst>
  </p:cSld>
  <p:clrMapOvr>
    <a:masterClrMapping/>
  </p:clrMapOvr>
  <p:timing>
    <p:tnLst>
      <p:par>
        <p:cTn id="1" dur="indefinite" restart="never" nodeType="tmRoot"/>
      </p:par>
    </p:tnLst>
  </p:timing>
  <p:hf sldNum="0" hd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967975678"/>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239413896"/>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23375200"/>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574713224"/>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875306524"/>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619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942737991"/>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1996158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6632482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769572409"/>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396778001"/>
      </p:ext>
    </p:extLst>
  </p:cSld>
  <p:clrMapOvr>
    <a:masterClrMapping/>
  </p:clrMapOvr>
  <p:timing>
    <p:tnLst>
      <p:par>
        <p:cTn id="1" dur="indefinite" restart="never" nodeType="tmRoot"/>
      </p:par>
    </p:tnLst>
  </p:timing>
  <p:hf sldNum="0" hd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4069580815"/>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833337318"/>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799778448"/>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934535970"/>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520631784"/>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426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620" indent="0">
              <a:buNone/>
              <a:defRPr sz="2000" b="1"/>
            </a:lvl2pPr>
            <a:lvl3pPr marL="913208" indent="0">
              <a:buNone/>
              <a:defRPr sz="1800" b="1"/>
            </a:lvl3pPr>
            <a:lvl4pPr marL="1369832" indent="0">
              <a:buNone/>
              <a:defRPr sz="1600" b="1"/>
            </a:lvl4pPr>
            <a:lvl5pPr marL="1826435" indent="0">
              <a:buNone/>
              <a:defRPr sz="1600" b="1"/>
            </a:lvl5pPr>
            <a:lvl6pPr marL="2283036" indent="0">
              <a:buNone/>
              <a:defRPr sz="1600" b="1"/>
            </a:lvl6pPr>
            <a:lvl7pPr marL="2739615" indent="0">
              <a:buNone/>
              <a:defRPr sz="1600" b="1"/>
            </a:lvl7pPr>
            <a:lvl8pPr marL="3196240" indent="0">
              <a:buNone/>
              <a:defRPr sz="1600" b="1"/>
            </a:lvl8pPr>
            <a:lvl9pPr marL="3652864"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620" indent="0">
              <a:buNone/>
              <a:defRPr sz="2000" b="1"/>
            </a:lvl2pPr>
            <a:lvl3pPr marL="913208" indent="0">
              <a:buNone/>
              <a:defRPr sz="1800" b="1"/>
            </a:lvl3pPr>
            <a:lvl4pPr marL="1369832" indent="0">
              <a:buNone/>
              <a:defRPr sz="1600" b="1"/>
            </a:lvl4pPr>
            <a:lvl5pPr marL="1826435" indent="0">
              <a:buNone/>
              <a:defRPr sz="1600" b="1"/>
            </a:lvl5pPr>
            <a:lvl6pPr marL="2283036" indent="0">
              <a:buNone/>
              <a:defRPr sz="1600" b="1"/>
            </a:lvl6pPr>
            <a:lvl7pPr marL="2739615" indent="0">
              <a:buNone/>
              <a:defRPr sz="1600" b="1"/>
            </a:lvl7pPr>
            <a:lvl8pPr marL="3196240" indent="0">
              <a:buNone/>
              <a:defRPr sz="1600" b="1"/>
            </a:lvl8pPr>
            <a:lvl9pPr marL="3652864"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194014803"/>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836308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6084965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066942236"/>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84149927"/>
      </p:ext>
    </p:extLst>
  </p:cSld>
  <p:clrMapOvr>
    <a:masterClrMapping/>
  </p:clrMapOvr>
  <p:timing>
    <p:tnLst>
      <p:par>
        <p:cTn id="1" dur="indefinite" restart="never" nodeType="tmRoot"/>
      </p:par>
    </p:tnLst>
  </p:timing>
  <p:hf sldNum="0" hdr="0" dt="0"/>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365572543"/>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254011875"/>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751599398"/>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006749178"/>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953602933"/>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38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36" tIns="45668" rIns="91336" bIns="45668"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991494253"/>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0463504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7112619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699187713"/>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711524081"/>
      </p:ext>
    </p:extLst>
  </p:cSld>
  <p:clrMapOvr>
    <a:masterClrMapping/>
  </p:clrMapOvr>
  <p:timing>
    <p:tnLst>
      <p:par>
        <p:cTn id="1" dur="indefinite" restart="never" nodeType="tmRoot"/>
      </p:par>
    </p:tnLst>
  </p:timing>
  <p:hf sldNum="0" hdr="0" dt="0"/>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314528829"/>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34371941"/>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4218300554"/>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235833479"/>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564269617"/>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758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09051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4227845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3751961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2339243765"/>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4144640409"/>
      </p:ext>
    </p:extLst>
  </p:cSld>
  <p:clrMapOvr>
    <a:masterClrMapping/>
  </p:clrMapOvr>
  <p:timing>
    <p:tnLst>
      <p:par>
        <p:cTn id="1" dur="indefinite" restart="never" nodeType="tmRoot"/>
      </p:par>
    </p:tnLst>
  </p:timing>
  <p:hf sldNum="0" hdr="0" dt="0"/>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694683218"/>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228328158"/>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268061539"/>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569534512"/>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4205493371"/>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52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620" indent="0">
              <a:buNone/>
              <a:defRPr sz="1200"/>
            </a:lvl2pPr>
            <a:lvl3pPr marL="913208" indent="0">
              <a:buNone/>
              <a:defRPr sz="1000"/>
            </a:lvl3pPr>
            <a:lvl4pPr marL="1369832" indent="0">
              <a:buNone/>
              <a:defRPr sz="900"/>
            </a:lvl4pPr>
            <a:lvl5pPr marL="1826435" indent="0">
              <a:buNone/>
              <a:defRPr sz="900"/>
            </a:lvl5pPr>
            <a:lvl6pPr marL="2283036" indent="0">
              <a:buNone/>
              <a:defRPr sz="900"/>
            </a:lvl6pPr>
            <a:lvl7pPr marL="2739615" indent="0">
              <a:buNone/>
              <a:defRPr sz="900"/>
            </a:lvl7pPr>
            <a:lvl8pPr marL="3196240" indent="0">
              <a:buNone/>
              <a:defRPr sz="900"/>
            </a:lvl8pPr>
            <a:lvl9pPr marL="3652864"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08391279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7201968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73032055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72076269"/>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059650315"/>
      </p:ext>
    </p:extLst>
  </p:cSld>
  <p:clrMapOvr>
    <a:masterClrMapping/>
  </p:clrMapOvr>
  <p:timing>
    <p:tnLst>
      <p:par>
        <p:cTn id="1" dur="indefinite" restart="never" nodeType="tmRoot"/>
      </p:par>
    </p:tnLst>
  </p:timing>
  <p:hf sldNum="0" hdr="0" dt="0"/>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233849473"/>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784257297"/>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402427969"/>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46480612"/>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740510242"/>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915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620" indent="0">
              <a:buNone/>
              <a:defRPr sz="2800"/>
            </a:lvl2pPr>
            <a:lvl3pPr marL="913208" indent="0">
              <a:buNone/>
              <a:defRPr sz="2400"/>
            </a:lvl3pPr>
            <a:lvl4pPr marL="1369832" indent="0">
              <a:buNone/>
              <a:defRPr sz="2000"/>
            </a:lvl4pPr>
            <a:lvl5pPr marL="1826435" indent="0">
              <a:buNone/>
              <a:defRPr sz="2000"/>
            </a:lvl5pPr>
            <a:lvl6pPr marL="2283036" indent="0">
              <a:buNone/>
              <a:defRPr sz="2000"/>
            </a:lvl6pPr>
            <a:lvl7pPr marL="2739615" indent="0">
              <a:buNone/>
              <a:defRPr sz="2000"/>
            </a:lvl7pPr>
            <a:lvl8pPr marL="3196240" indent="0">
              <a:buNone/>
              <a:defRPr sz="2000"/>
            </a:lvl8pPr>
            <a:lvl9pPr marL="3652864"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28"/>
            <a:ext cx="5932800" cy="464345"/>
          </a:xfrm>
        </p:spPr>
        <p:txBody>
          <a:bodyPr/>
          <a:lstStyle>
            <a:lvl1pPr marL="0" indent="0">
              <a:buNone/>
              <a:defRPr sz="1400"/>
            </a:lvl1pPr>
            <a:lvl2pPr marL="456620" indent="0">
              <a:buNone/>
              <a:defRPr sz="1200"/>
            </a:lvl2pPr>
            <a:lvl3pPr marL="913208" indent="0">
              <a:buNone/>
              <a:defRPr sz="1000"/>
            </a:lvl3pPr>
            <a:lvl4pPr marL="1369832" indent="0">
              <a:buNone/>
              <a:defRPr sz="900"/>
            </a:lvl4pPr>
            <a:lvl5pPr marL="1826435" indent="0">
              <a:buNone/>
              <a:defRPr sz="900"/>
            </a:lvl5pPr>
            <a:lvl6pPr marL="2283036" indent="0">
              <a:buNone/>
              <a:defRPr sz="900"/>
            </a:lvl6pPr>
            <a:lvl7pPr marL="2739615" indent="0">
              <a:buNone/>
              <a:defRPr sz="900"/>
            </a:lvl7pPr>
            <a:lvl8pPr marL="3196240" indent="0">
              <a:buNone/>
              <a:defRPr sz="900"/>
            </a:lvl8pPr>
            <a:lvl9pPr marL="3652864"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4473042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3085250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1747735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132726710"/>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51076002"/>
      </p:ext>
    </p:extLst>
  </p:cSld>
  <p:clrMapOvr>
    <a:masterClrMapping/>
  </p:clrMapOvr>
  <p:timing>
    <p:tnLst>
      <p:par>
        <p:cTn id="1" dur="indefinite" restart="never" nodeType="tmRoot"/>
      </p:par>
    </p:tnLst>
  </p:timing>
  <p:hf sldNum="0" hdr="0" dt="0"/>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533601845"/>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378528784"/>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281443231"/>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92979729"/>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627346817"/>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750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289" indent="-272679">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60981353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902"/>
            <a:ext cx="584200" cy="423863"/>
          </a:xfrm>
          <a:prstGeom prst="rect">
            <a:avLst/>
          </a:prstGeom>
        </p:spPr>
        <p:txBody>
          <a:bodyPr lIns="91346" tIns="45673" rIns="91346" bIns="45673"/>
          <a:lstStyle>
            <a:lvl1pPr fontAlgn="base" hangingPunct="1">
              <a:spcBef>
                <a:spcPct val="0"/>
              </a:spcBef>
              <a:spcAft>
                <a:spcPct val="0"/>
              </a:spcAft>
              <a:defRPr sz="2400" kern="1200">
                <a:solidFill>
                  <a:srgbClr val="000000"/>
                </a:solidFill>
                <a:uFillTx/>
                <a:latin typeface="Verdana" pitchFamily="34" charset="0"/>
              </a:defRPr>
            </a:lvl1pPr>
          </a:lstStyle>
          <a:p>
            <a:pPr algn="l" defTabSz="342558">
              <a:defRPr/>
            </a:pPr>
            <a:fld id="{8A06C2F6-B608-4AAD-BC19-C9F7439202BE}" type="slidenum">
              <a:rPr lang="en-GB" smtClean="0"/>
              <a:pPr algn="l" defTabSz="342558">
                <a:defRPr/>
              </a:pPr>
              <a:t>‹#›</a:t>
            </a:fld>
            <a:endParaRPr lang="en-GB"/>
          </a:p>
        </p:txBody>
      </p:sp>
    </p:spTree>
    <p:extLst>
      <p:ext uri="{BB962C8B-B14F-4D97-AF65-F5344CB8AC3E}">
        <p14:creationId xmlns:p14="http://schemas.microsoft.com/office/powerpoint/2010/main" val="3013138018"/>
      </p:ext>
    </p:extLst>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3527120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40250124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429315714"/>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6"/>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1" y="1856098"/>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06"/>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8"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76"/>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139711174"/>
      </p:ext>
    </p:extLst>
  </p:cSld>
  <p:clrMapOvr>
    <a:masterClrMapping/>
  </p:clrMapOvr>
  <p:timing>
    <p:tnLst>
      <p:par>
        <p:cTn id="1" dur="indefinite" restart="never" nodeType="tmRoot"/>
      </p:par>
    </p:tnLst>
  </p:timing>
  <p:hf sldNum="0" hdr="0" dt="0"/>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2"/>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721" indent="-27300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373015358"/>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8"/>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2"/>
            <a:ext cx="7789050" cy="1125140"/>
          </a:xfrm>
        </p:spPr>
        <p:txBody>
          <a:bodyPr anchor="b"/>
          <a:lstStyle>
            <a:lvl1pPr marL="0" indent="0">
              <a:buNone/>
              <a:defRPr sz="2000"/>
            </a:lvl1pPr>
            <a:lvl2pPr marL="457133" indent="0">
              <a:buNone/>
              <a:defRPr sz="1800"/>
            </a:lvl2pPr>
            <a:lvl3pPr marL="914262" indent="0">
              <a:buNone/>
              <a:defRPr sz="1600"/>
            </a:lvl3pPr>
            <a:lvl4pPr marL="1371396" indent="0">
              <a:buNone/>
              <a:defRPr sz="1400"/>
            </a:lvl4pPr>
            <a:lvl5pPr marL="1828524" indent="0">
              <a:buNone/>
              <a:defRPr sz="1400"/>
            </a:lvl5pPr>
            <a:lvl6pPr marL="2285658" indent="0">
              <a:buNone/>
              <a:defRPr sz="1400"/>
            </a:lvl6pPr>
            <a:lvl7pPr marL="2742787" indent="0">
              <a:buNone/>
              <a:defRPr sz="1400"/>
            </a:lvl7pPr>
            <a:lvl8pPr marL="3199920" indent="0">
              <a:buNone/>
              <a:defRPr sz="1400"/>
            </a:lvl8pPr>
            <a:lvl9pPr marL="365705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494351080"/>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1"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68800394"/>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133" indent="0">
              <a:buNone/>
              <a:defRPr sz="2000" b="1"/>
            </a:lvl2pPr>
            <a:lvl3pPr marL="914262" indent="0">
              <a:buNone/>
              <a:defRPr sz="1800" b="1"/>
            </a:lvl3pPr>
            <a:lvl4pPr marL="1371396" indent="0">
              <a:buNone/>
              <a:defRPr sz="1600" b="1"/>
            </a:lvl4pPr>
            <a:lvl5pPr marL="1828524" indent="0">
              <a:buNone/>
              <a:defRPr sz="1600" b="1"/>
            </a:lvl5pPr>
            <a:lvl6pPr marL="2285658" indent="0">
              <a:buNone/>
              <a:defRPr sz="1600" b="1"/>
            </a:lvl6pPr>
            <a:lvl7pPr marL="2742787" indent="0">
              <a:buNone/>
              <a:defRPr sz="1600" b="1"/>
            </a:lvl7pPr>
            <a:lvl8pPr marL="3199920" indent="0">
              <a:buNone/>
              <a:defRPr sz="1600" b="1"/>
            </a:lvl8pPr>
            <a:lvl9pPr marL="365705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8"/>
            <a:ext cx="3896416" cy="371493"/>
          </a:xfrm>
        </p:spPr>
        <p:txBody>
          <a:bodyPr anchor="b"/>
          <a:lstStyle>
            <a:lvl1pPr marL="0" indent="0">
              <a:buNone/>
              <a:defRPr sz="1600" b="1"/>
            </a:lvl1pPr>
            <a:lvl2pPr marL="457133" indent="0">
              <a:buNone/>
              <a:defRPr sz="2000" b="1"/>
            </a:lvl2pPr>
            <a:lvl3pPr marL="914262" indent="0">
              <a:buNone/>
              <a:defRPr sz="1800" b="1"/>
            </a:lvl3pPr>
            <a:lvl4pPr marL="1371396" indent="0">
              <a:buNone/>
              <a:defRPr sz="1600" b="1"/>
            </a:lvl4pPr>
            <a:lvl5pPr marL="1828524" indent="0">
              <a:buNone/>
              <a:defRPr sz="1600" b="1"/>
            </a:lvl5pPr>
            <a:lvl6pPr marL="2285658" indent="0">
              <a:buNone/>
              <a:defRPr sz="1600" b="1"/>
            </a:lvl6pPr>
            <a:lvl7pPr marL="2742787" indent="0">
              <a:buNone/>
              <a:defRPr sz="1600" b="1"/>
            </a:lvl7pPr>
            <a:lvl8pPr marL="3199920" indent="0">
              <a:buNone/>
              <a:defRPr sz="1600" b="1"/>
            </a:lvl8pPr>
            <a:lvl9pPr marL="365705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2"/>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153591669"/>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2"/>
            <a:ext cx="7174846" cy="430887"/>
          </a:xfrm>
          <a:prstGeom prst="rect">
            <a:avLst/>
          </a:prstGeom>
          <a:noFill/>
          <a:ln>
            <a:noFill/>
          </a:ln>
          <a:extLst/>
        </p:spPr>
        <p:txBody>
          <a:bodyPr vert="horz" wrap="square" lIns="91428" tIns="45714" rIns="91428" bIns="45714"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956124726"/>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837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2" tIns="45671" rIns="91342" bIns="45671" anchor="b">
            <a:spAutoFit/>
          </a:bodyPr>
          <a:lstStyle/>
          <a:p>
            <a:pPr algn="l" defTabSz="342585" fontAlgn="base" hangingPunct="1">
              <a:spcBef>
                <a:spcPct val="50000"/>
              </a:spcBef>
              <a:spcAft>
                <a:spcPct val="0"/>
              </a:spcAft>
            </a:pPr>
            <a:r>
              <a:rPr lang="en-US" sz="800" kern="1200" smtClean="0"/>
              <a:t>Issue/Revision: 0.0</a:t>
            </a:r>
          </a:p>
          <a:p>
            <a:pPr algn="l" defTabSz="342585" fontAlgn="base" hangingPunct="1">
              <a:spcBef>
                <a:spcPct val="50000"/>
              </a:spcBef>
              <a:spcAft>
                <a:spcPct val="0"/>
              </a:spcAft>
            </a:pPr>
            <a:r>
              <a:rPr lang="en-US" sz="800" kern="1200" smtClean="0"/>
              <a:t>Reference: </a:t>
            </a:r>
          </a:p>
          <a:p>
            <a:pPr algn="l" defTabSz="342585" fontAlgn="base" hangingPunct="1">
              <a:spcBef>
                <a:spcPct val="50000"/>
              </a:spcBef>
              <a:spcAft>
                <a:spcPct val="0"/>
              </a:spcAft>
            </a:pPr>
            <a:r>
              <a:rPr lang="en-US" sz="800" kern="1200" smtClean="0"/>
              <a:t>Status: </a:t>
            </a:r>
          </a:p>
          <a:p>
            <a:pPr algn="l" defTabSz="342585"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19"/>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439442737"/>
      </p:ext>
    </p:extLst>
  </p:cSld>
  <p:clrMapOvr>
    <a:masterClrMapping/>
  </p:clrMapOvr>
  <p:timing>
    <p:tnLst>
      <p:par>
        <p:cTn id="1" dur="indefinite" restart="never" nodeType="tmRoot"/>
      </p:par>
    </p:tnLst>
  </p:timing>
  <p:hf sldNum="0" hdr="0" dt="0"/>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9"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7"/>
            <a:ext cx="2846388" cy="3243263"/>
          </a:xfrm>
        </p:spPr>
        <p:txBody>
          <a:bodyPr/>
          <a:lstStyle>
            <a:lvl1pPr marL="0" indent="0">
              <a:buNone/>
              <a:defRPr sz="1400"/>
            </a:lvl1pPr>
            <a:lvl2pPr marL="457133" indent="0">
              <a:buNone/>
              <a:defRPr sz="1200"/>
            </a:lvl2pPr>
            <a:lvl3pPr marL="914262" indent="0">
              <a:buNone/>
              <a:defRPr sz="1000"/>
            </a:lvl3pPr>
            <a:lvl4pPr marL="1371396" indent="0">
              <a:buNone/>
              <a:defRPr sz="900"/>
            </a:lvl4pPr>
            <a:lvl5pPr marL="1828524" indent="0">
              <a:buNone/>
              <a:defRPr sz="900"/>
            </a:lvl5pPr>
            <a:lvl6pPr marL="2285658" indent="0">
              <a:buNone/>
              <a:defRPr sz="900"/>
            </a:lvl6pPr>
            <a:lvl7pPr marL="2742787" indent="0">
              <a:buNone/>
              <a:defRPr sz="900"/>
            </a:lvl7pPr>
            <a:lvl8pPr marL="3199920" indent="0">
              <a:buNone/>
              <a:defRPr sz="900"/>
            </a:lvl8pPr>
            <a:lvl9pPr marL="365705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2"/>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25424816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3"/>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133" indent="0">
              <a:buNone/>
              <a:defRPr sz="2800"/>
            </a:lvl2pPr>
            <a:lvl3pPr marL="914262" indent="0">
              <a:buNone/>
              <a:defRPr sz="2400"/>
            </a:lvl3pPr>
            <a:lvl4pPr marL="1371396" indent="0">
              <a:buNone/>
              <a:defRPr sz="2000"/>
            </a:lvl4pPr>
            <a:lvl5pPr marL="1828524" indent="0">
              <a:buNone/>
              <a:defRPr sz="2000"/>
            </a:lvl5pPr>
            <a:lvl6pPr marL="2285658" indent="0">
              <a:buNone/>
              <a:defRPr sz="2000"/>
            </a:lvl6pPr>
            <a:lvl7pPr marL="2742787" indent="0">
              <a:buNone/>
              <a:defRPr sz="2000"/>
            </a:lvl7pPr>
            <a:lvl8pPr marL="3199920" indent="0">
              <a:buNone/>
              <a:defRPr sz="2000"/>
            </a:lvl8pPr>
            <a:lvl9pPr marL="365705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2"/>
            <a:ext cx="5932800" cy="464345"/>
          </a:xfrm>
        </p:spPr>
        <p:txBody>
          <a:bodyPr/>
          <a:lstStyle>
            <a:lvl1pPr marL="0" indent="0">
              <a:buNone/>
              <a:defRPr sz="1400"/>
            </a:lvl1pPr>
            <a:lvl2pPr marL="457133" indent="0">
              <a:buNone/>
              <a:defRPr sz="1200"/>
            </a:lvl2pPr>
            <a:lvl3pPr marL="914262" indent="0">
              <a:buNone/>
              <a:defRPr sz="1000"/>
            </a:lvl3pPr>
            <a:lvl4pPr marL="1371396" indent="0">
              <a:buNone/>
              <a:defRPr sz="900"/>
            </a:lvl4pPr>
            <a:lvl5pPr marL="1828524" indent="0">
              <a:buNone/>
              <a:defRPr sz="900"/>
            </a:lvl5pPr>
            <a:lvl6pPr marL="2285658" indent="0">
              <a:buNone/>
              <a:defRPr sz="900"/>
            </a:lvl6pPr>
            <a:lvl7pPr marL="2742787" indent="0">
              <a:buNone/>
              <a:defRPr sz="900"/>
            </a:lvl7pPr>
            <a:lvl8pPr marL="3199920" indent="0">
              <a:buNone/>
              <a:defRPr sz="900"/>
            </a:lvl8pPr>
            <a:lvl9pPr marL="365705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0037543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1" y="4895856"/>
            <a:ext cx="584200" cy="423863"/>
          </a:xfrm>
          <a:prstGeom prst="rect">
            <a:avLst/>
          </a:prstGeom>
        </p:spPr>
        <p:txBody>
          <a:bodyPr lIns="91438" tIns="45719" rIns="91438" bIns="45719"/>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583862949"/>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74998235"/>
      </p:ext>
    </p:extLst>
  </p:cSld>
  <p:clrMapOvr>
    <a:masterClrMapping/>
  </p:clrMapOvr>
  <p:timing>
    <p:tnLst>
      <p:par>
        <p:cTn id="1" dur="indefinite" restart="never" nodeType="tmRoot"/>
      </p:par>
    </p:tnLst>
  </p:timing>
  <p:hf sldNum="0" hdr="0" dt="0"/>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917439104"/>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126939441"/>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198077549"/>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64897186"/>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858674481"/>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991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334" indent="-272714">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130899929"/>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2287003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5163165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68886665"/>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075437930"/>
      </p:ext>
    </p:extLst>
  </p:cSld>
  <p:clrMapOvr>
    <a:masterClrMapping/>
  </p:clrMapOvr>
  <p:timing>
    <p:tnLst>
      <p:par>
        <p:cTn id="1" dur="indefinite" restart="never" nodeType="tmRoot"/>
      </p:par>
    </p:tnLst>
  </p:timing>
  <p:hf sldNum="0" hdr="0" dt="0"/>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254161910"/>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70327585"/>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711906030"/>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794750785"/>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798351870"/>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848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653" indent="0">
              <a:buNone/>
              <a:defRPr sz="1800"/>
            </a:lvl2pPr>
            <a:lvl3pPr marL="913277" indent="0">
              <a:buNone/>
              <a:defRPr sz="1600"/>
            </a:lvl3pPr>
            <a:lvl4pPr marL="1369934" indent="0">
              <a:buNone/>
              <a:defRPr sz="1400"/>
            </a:lvl4pPr>
            <a:lvl5pPr marL="1826570" indent="0">
              <a:buNone/>
              <a:defRPr sz="1400"/>
            </a:lvl5pPr>
            <a:lvl6pPr marL="2283207" indent="0">
              <a:buNone/>
              <a:defRPr sz="1400"/>
            </a:lvl6pPr>
            <a:lvl7pPr marL="2739822" indent="0">
              <a:buNone/>
              <a:defRPr sz="1400"/>
            </a:lvl7pPr>
            <a:lvl8pPr marL="3196480" indent="0">
              <a:buNone/>
              <a:defRPr sz="1400"/>
            </a:lvl8pPr>
            <a:lvl9pPr marL="3653137"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511590254"/>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09134270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92464484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2391270609"/>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7" y="-2000251"/>
            <a:ext cx="5143501" cy="9144001"/>
          </a:xfrm>
          <a:prstGeom prst="rect">
            <a:avLst/>
          </a:prstGeom>
        </p:spPr>
      </p:pic>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defRPr>
            </a:lvl1pPr>
          </a:lstStyle>
          <a:p>
            <a:pPr lvl="0"/>
            <a:r>
              <a:rPr lang="en-US" noProof="0" dirty="0" smtClean="0"/>
              <a:t>Click to edit Master title style</a:t>
            </a:r>
            <a:endParaRPr lang="en-GB" noProof="0" dirty="0" smtClean="0"/>
          </a:p>
        </p:txBody>
      </p:sp>
      <p:pic>
        <p:nvPicPr>
          <p:cNvPr id="56344"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defTabSz="914400" fontAlgn="base" hangingPunct="1">
              <a:spcBef>
                <a:spcPct val="50000"/>
              </a:spcBef>
              <a:spcAft>
                <a:spcPct val="0"/>
              </a:spcAft>
            </a:pPr>
            <a:r>
              <a:rPr lang="en-US" sz="800" kern="1200" dirty="0" smtClean="0">
                <a:solidFill>
                  <a:srgbClr val="FFFFFF">
                    <a:lumMod val="85000"/>
                  </a:srgbClr>
                </a:solidFill>
              </a:rPr>
              <a:t>ESA UNCLASSIFIED - For Official Use</a:t>
            </a:r>
            <a:endParaRPr lang="en-GB" sz="800" kern="1200" dirty="0">
              <a:solidFill>
                <a:srgbClr val="FFFFFF">
                  <a:lumMod val="85000"/>
                </a:srgbClr>
              </a:solidFill>
            </a:endParaRPr>
          </a:p>
        </p:txBody>
      </p:sp>
      <p:grpSp>
        <p:nvGrpSpPr>
          <p:cNvPr id="35" name="Group 34"/>
          <p:cNvGrpSpPr/>
          <p:nvPr userDrawn="1"/>
        </p:nvGrpSpPr>
        <p:grpSpPr>
          <a:xfrm>
            <a:off x="119194" y="4916130"/>
            <a:ext cx="6802386" cy="111519"/>
            <a:chOff x="171652" y="6621093"/>
            <a:chExt cx="6802386" cy="111519"/>
          </a:xfrm>
        </p:grpSpPr>
        <p:pic>
          <p:nvPicPr>
            <p:cNvPr id="36" name="Picture 35"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print">
            <a:extLst>
              <a:ext uri="{28A0092B-C50C-407E-A947-70E740481C1C}">
                <a14:useLocalDpi xmlns:a14="http://schemas.microsoft.com/office/drawing/2010/main" val="0"/>
              </a:ext>
            </a:extLst>
          </a:blip>
          <a:srcRect t="83098" b="-5313"/>
          <a:stretch/>
        </p:blipFill>
        <p:spPr>
          <a:xfrm>
            <a:off x="7794689" y="491613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spTree>
    <p:extLst>
      <p:ext uri="{BB962C8B-B14F-4D97-AF65-F5344CB8AC3E}">
        <p14:creationId xmlns:p14="http://schemas.microsoft.com/office/powerpoint/2010/main" val="280375539"/>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162164286"/>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509265298"/>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39124506"/>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854555947"/>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857559626"/>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257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645639864"/>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83969490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91549441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200953649"/>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val="0"/>
              </a:ext>
            </a:extLst>
          </a:blip>
          <a:srcRect l="48267" t="28851" r="595" b="81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79" y="116684"/>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1" y="4958955"/>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62"/>
          <p:cNvGrpSpPr>
            <a:grpSpLocks/>
          </p:cNvGrpSpPr>
          <p:nvPr userDrawn="1"/>
        </p:nvGrpSpPr>
        <p:grpSpPr bwMode="auto">
          <a:xfrm>
            <a:off x="172641" y="4966098"/>
            <a:ext cx="6827044" cy="83344"/>
            <a:chOff x="172269" y="6621494"/>
            <a:chExt cx="6826666" cy="111519"/>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88769599"/>
      </p:ext>
    </p:extLst>
  </p:cSld>
  <p:clrMapOvr>
    <a:masterClrMapping/>
  </p:clrMapOvr>
  <p:hf sldNum="0" hdr="0" dt="0"/>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5954"/>
            <a:ext cx="9148763" cy="514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6"/>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5" descr="ca.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6" descr="ch.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7"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9" descr="dk.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1"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2"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3"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gr.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5"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7"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9"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no.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1"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2" descr="pt.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3"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4" descr="s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5" descr="uk.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descr="si.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61"/>
          <p:cNvPicPr>
            <a:picLocks noChangeAspect="1"/>
          </p:cNvPicPr>
          <p:nvPr userDrawn="1"/>
        </p:nvPicPr>
        <p:blipFill>
          <a:blip r:embed="rId28"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8"/>
          <p:cNvPicPr>
            <a:picLocks noChangeAspect="1"/>
          </p:cNvPicPr>
          <p:nvPr userDrawn="1"/>
        </p:nvPicPr>
        <p:blipFill>
          <a:blip r:embed="rId29"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629373576"/>
      </p:ext>
    </p:extLst>
  </p:cSld>
  <p:clrMapOvr>
    <a:masterClrMapping/>
  </p:clrMapOvr>
  <p:hf sldNum="0" hdr="0" dt="0"/>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13_Title Slide">
    <p:spTree>
      <p:nvGrpSpPr>
        <p:cNvPr id="1" name=""/>
        <p:cNvGrpSpPr/>
        <p:nvPr/>
      </p:nvGrpSpPr>
      <p:grpSpPr>
        <a:xfrm>
          <a:off x="0" y="0"/>
          <a:ext cx="0" cy="0"/>
          <a:chOff x="0" y="0"/>
          <a:chExt cx="0" cy="0"/>
        </a:xfrm>
      </p:grpSpPr>
      <p:pic>
        <p:nvPicPr>
          <p:cNvPr id="4" name="Picture 32" descr="Winter_Moon.jpg"/>
          <p:cNvPicPr>
            <a:picLocks noChangeAspect="1"/>
          </p:cNvPicPr>
          <p:nvPr userDrawn="1"/>
        </p:nvPicPr>
        <p:blipFill>
          <a:blip r:embed="rId2">
            <a:extLst>
              <a:ext uri="{28A0092B-C50C-407E-A947-70E740481C1C}">
                <a14:useLocalDpi xmlns:a14="http://schemas.microsoft.com/office/drawing/2010/main" val="0"/>
              </a:ext>
            </a:extLst>
          </a:blip>
          <a:srcRect l="339" t="15489" r="2" b="535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776356964"/>
      </p:ext>
    </p:extLst>
  </p:cSld>
  <p:clrMapOvr>
    <a:masterClrMapping/>
  </p:clrMapOvr>
  <p:hf sldNum="0" hdr="0" dt="0"/>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77" tIns="34289" rIns="68577"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914400" fontAlgn="base" hangingPunct="1">
              <a:spcBef>
                <a:spcPct val="0"/>
              </a:spcBef>
              <a:spcAft>
                <a:spcPct val="0"/>
              </a:spcAft>
              <a:defRPr/>
            </a:pPr>
            <a:endParaRPr lang="en-US" altLang="en-US" kern="1200" smtClean="0">
              <a:solidFill>
                <a:srgbClr val="FFFFFF"/>
              </a:solidFill>
              <a:latin typeface="Arial" pitchFamily="34" charset="0"/>
            </a:endParaRPr>
          </a:p>
        </p:txBody>
      </p:sp>
      <p:pic>
        <p:nvPicPr>
          <p:cNvPr id="5" name="Picture 31" descr="Comet_activity_21_June_970PX.jpg"/>
          <p:cNvPicPr>
            <a:picLocks noChangeAspect="1"/>
          </p:cNvPicPr>
          <p:nvPr userDrawn="1"/>
        </p:nvPicPr>
        <p:blipFill>
          <a:blip r:embed="rId2">
            <a:extLst>
              <a:ext uri="{28A0092B-C50C-407E-A947-70E740481C1C}">
                <a14:useLocalDpi xmlns:a14="http://schemas.microsoft.com/office/drawing/2010/main" val="0"/>
              </a:ext>
            </a:extLst>
          </a:blip>
          <a:srcRect t="8205" r="11816" b="11278"/>
          <a:stretch>
            <a:fillRect/>
          </a:stretch>
        </p:blipFill>
        <p:spPr bwMode="auto">
          <a:xfrm>
            <a:off x="1382318" y="-10716"/>
            <a:ext cx="7522369" cy="515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69070"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78621"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166122" y="4966099"/>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356497"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89360"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638302"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97721"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06079"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937397"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219202"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427560"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846660"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053829"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262190"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2470547"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2678909"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2889647"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3102771"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3309940"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3519490"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3730229"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4146947"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4562477"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4866085" y="4967289"/>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772273314"/>
      </p:ext>
    </p:extLst>
  </p:cSld>
  <p:clrMapOvr>
    <a:masterClrMapping/>
  </p:clrMapOvr>
  <p:hf sldNum="0" hdr="0" dt="0"/>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a:extLst>
              <a:ext uri="{28A0092B-C50C-407E-A947-70E740481C1C}">
                <a14:useLocalDpi xmlns:a14="http://schemas.microsoft.com/office/drawing/2010/main" val="0"/>
              </a:ext>
            </a:extLst>
          </a:blip>
          <a:srcRect l="-72" t="2287" r="69" b="225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939134010"/>
      </p:ext>
    </p:extLst>
  </p:cSld>
  <p:clrMapOvr>
    <a:masterClrMapping/>
  </p:clrMapOvr>
  <p:hf sldNum="0" hdr="0" dt="0"/>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a:extLst>
              <a:ext uri="{28A0092B-C50C-407E-A947-70E740481C1C}">
                <a14:useLocalDpi xmlns:a14="http://schemas.microsoft.com/office/drawing/2010/main" val="0"/>
              </a:ext>
            </a:extLst>
          </a:blip>
          <a:srcRect t="14944" b="10159"/>
          <a:stretch>
            <a:fillRect/>
          </a:stretch>
        </p:blipFill>
        <p:spPr bwMode="auto">
          <a:xfrm>
            <a:off x="3" y="0"/>
            <a:ext cx="915709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796414918"/>
      </p:ext>
    </p:extLst>
  </p:cSld>
  <p:clrMapOvr>
    <a:masterClrMapping/>
  </p:clrMapOvr>
  <p:hf sldNum="0" hdr="0" dt="0"/>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77" tIns="34289" rIns="68577"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914400" fontAlgn="base" hangingPunct="1">
              <a:spcBef>
                <a:spcPct val="0"/>
              </a:spcBef>
              <a:spcAft>
                <a:spcPct val="0"/>
              </a:spcAft>
              <a:defRPr/>
            </a:pPr>
            <a:endParaRPr lang="en-US" altLang="en-US" kern="1200" smtClean="0">
              <a:solidFill>
                <a:srgbClr val="FFFFFF"/>
              </a:solidFill>
              <a:latin typeface="Arial" pitchFamily="34" charset="0"/>
            </a:endParaRPr>
          </a:p>
        </p:txBody>
      </p:sp>
      <p:pic>
        <p:nvPicPr>
          <p:cNvPr id="5" name="Picture 32" descr="navigation.jpg"/>
          <p:cNvPicPr>
            <a:picLocks noChangeAspect="1"/>
          </p:cNvPicPr>
          <p:nvPr userDrawn="1"/>
        </p:nvPicPr>
        <p:blipFill>
          <a:blip r:embed="rId2" cstate="print">
            <a:extLst>
              <a:ext uri="{28A0092B-C50C-407E-A947-70E740481C1C}">
                <a14:useLocalDpi xmlns:a14="http://schemas.microsoft.com/office/drawing/2010/main" val="0"/>
              </a:ext>
            </a:extLst>
          </a:blip>
          <a:srcRect l="6105" b="10957"/>
          <a:stretch>
            <a:fillRect/>
          </a:stretch>
        </p:blipFill>
        <p:spPr bwMode="auto">
          <a:xfrm>
            <a:off x="2118122"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39"/>
          <p:cNvGrpSpPr>
            <a:grpSpLocks/>
          </p:cNvGrpSpPr>
          <p:nvPr userDrawn="1"/>
        </p:nvGrpSpPr>
        <p:grpSpPr bwMode="auto">
          <a:xfrm>
            <a:off x="169069" y="4966098"/>
            <a:ext cx="5119688" cy="83344"/>
            <a:chOff x="226046" y="6621472"/>
            <a:chExt cx="6826250" cy="111125"/>
          </a:xfrm>
        </p:grpSpPr>
        <p:pic>
          <p:nvPicPr>
            <p:cNvPr id="11"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793762533"/>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653" indent="0">
              <a:buNone/>
              <a:defRPr sz="2000" b="1"/>
            </a:lvl2pPr>
            <a:lvl3pPr marL="913277" indent="0">
              <a:buNone/>
              <a:defRPr sz="1800" b="1"/>
            </a:lvl3pPr>
            <a:lvl4pPr marL="1369934" indent="0">
              <a:buNone/>
              <a:defRPr sz="1600" b="1"/>
            </a:lvl4pPr>
            <a:lvl5pPr marL="1826570" indent="0">
              <a:buNone/>
              <a:defRPr sz="1600" b="1"/>
            </a:lvl5pPr>
            <a:lvl6pPr marL="2283207" indent="0">
              <a:buNone/>
              <a:defRPr sz="1600" b="1"/>
            </a:lvl6pPr>
            <a:lvl7pPr marL="2739822" indent="0">
              <a:buNone/>
              <a:defRPr sz="1600" b="1"/>
            </a:lvl7pPr>
            <a:lvl8pPr marL="3196480" indent="0">
              <a:buNone/>
              <a:defRPr sz="1600" b="1"/>
            </a:lvl8pPr>
            <a:lvl9pPr marL="3653137"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653" indent="0">
              <a:buNone/>
              <a:defRPr sz="2000" b="1"/>
            </a:lvl2pPr>
            <a:lvl3pPr marL="913277" indent="0">
              <a:buNone/>
              <a:defRPr sz="1800" b="1"/>
            </a:lvl3pPr>
            <a:lvl4pPr marL="1369934" indent="0">
              <a:buNone/>
              <a:defRPr sz="1600" b="1"/>
            </a:lvl4pPr>
            <a:lvl5pPr marL="1826570" indent="0">
              <a:buNone/>
              <a:defRPr sz="1600" b="1"/>
            </a:lvl5pPr>
            <a:lvl6pPr marL="2283207" indent="0">
              <a:buNone/>
              <a:defRPr sz="1600" b="1"/>
            </a:lvl6pPr>
            <a:lvl7pPr marL="2739822" indent="0">
              <a:buNone/>
              <a:defRPr sz="1600" b="1"/>
            </a:lvl7pPr>
            <a:lvl8pPr marL="3196480" indent="0">
              <a:buNone/>
              <a:defRPr sz="1600" b="1"/>
            </a:lvl8pPr>
            <a:lvl9pPr marL="3653137"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205106823"/>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a:extLst>
              <a:ext uri="{28A0092B-C50C-407E-A947-70E740481C1C}">
                <a14:useLocalDpi xmlns:a14="http://schemas.microsoft.com/office/drawing/2010/main" val="0"/>
              </a:ext>
            </a:extLst>
          </a:blip>
          <a:srcRect l="2" t="13858" r="761" b="1169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491322901"/>
      </p:ext>
    </p:extLst>
  </p:cSld>
  <p:clrMapOvr>
    <a:masterClrMapping/>
  </p:clrMapOvr>
  <p:hf sldNum="0" hdr="0" dt="0"/>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761"/>
            <a:ext cx="9145191"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986976162"/>
      </p:ext>
    </p:extLst>
  </p:cSld>
  <p:clrMapOvr>
    <a:masterClrMapping/>
  </p:clrMapOvr>
  <p:hf sldNum="0" hdr="0" dt="0"/>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79" y="116684"/>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1" y="4958955"/>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37"/>
          <p:cNvGrpSpPr>
            <a:grpSpLocks/>
          </p:cNvGrpSpPr>
          <p:nvPr userDrawn="1"/>
        </p:nvGrpSpPr>
        <p:grpSpPr bwMode="auto">
          <a:xfrm>
            <a:off x="172641" y="4966098"/>
            <a:ext cx="6827044" cy="83344"/>
            <a:chOff x="172269" y="6621494"/>
            <a:chExt cx="6826666" cy="111519"/>
          </a:xfrm>
        </p:grpSpPr>
        <p:pic>
          <p:nvPicPr>
            <p:cNvPr id="10" name="Picture 38"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8"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9"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0"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1"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821113898"/>
      </p:ext>
    </p:extLst>
  </p:cSld>
  <p:clrMapOvr>
    <a:masterClrMapping/>
  </p:clrMapOvr>
  <p:hf sldNum="0" hdr="0" dt="0"/>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4" name="Picture 31" descr="cover slide 62.png"/>
          <p:cNvPicPr>
            <a:picLocks noChangeAspect="1"/>
          </p:cNvPicPr>
          <p:nvPr userDrawn="1"/>
        </p:nvPicPr>
        <p:blipFill>
          <a:blip r:embed="rId2">
            <a:extLst>
              <a:ext uri="{28A0092B-C50C-407E-A947-70E740481C1C}">
                <a14:useLocalDpi xmlns:a14="http://schemas.microsoft.com/office/drawing/2010/main" val="0"/>
              </a:ext>
            </a:extLst>
          </a:blip>
          <a:srcRect t="5484" r="1521" b="4765"/>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01926278"/>
      </p:ext>
    </p:extLst>
  </p:cSld>
  <p:clrMapOvr>
    <a:masterClrMapping/>
  </p:clrMapOvr>
  <p:hf sldNum="0" hdr="0" dt="0"/>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4033638135"/>
      </p:ext>
    </p:extLst>
  </p:cSld>
  <p:clrMapOvr>
    <a:masterClrMapping/>
  </p:clrMapOvr>
  <p:hf sldNum="0" hdr="0" dt="0"/>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4622962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9965"/>
            <a:ext cx="7789050" cy="530915"/>
          </a:xfrm>
        </p:spPr>
        <p:txBody>
          <a:bodyPr anchor="t"/>
          <a:lstStyle>
            <a:lvl1pPr algn="l">
              <a:defRPr sz="3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54822"/>
            <a:ext cx="7789050" cy="1125140"/>
          </a:xfrm>
        </p:spPr>
        <p:txBody>
          <a:bodyPr anchor="b"/>
          <a:lstStyle>
            <a:lvl1pPr marL="0" indent="0">
              <a:buNone/>
              <a:defRPr sz="1500"/>
            </a:lvl1pPr>
            <a:lvl2pPr marL="342884" indent="0">
              <a:buNone/>
              <a:defRPr sz="1400"/>
            </a:lvl2pPr>
            <a:lvl3pPr marL="685766" indent="0">
              <a:buNone/>
              <a:defRPr sz="1200"/>
            </a:lvl3pPr>
            <a:lvl4pPr marL="1028649" indent="0">
              <a:buNone/>
              <a:defRPr sz="1100"/>
            </a:lvl4pPr>
            <a:lvl5pPr marL="1371532" indent="0">
              <a:buNone/>
              <a:defRPr sz="1100"/>
            </a:lvl5pPr>
            <a:lvl6pPr marL="1714415" indent="0">
              <a:buNone/>
              <a:defRPr sz="1100"/>
            </a:lvl6pPr>
            <a:lvl7pPr marL="2057297" indent="0">
              <a:buNone/>
              <a:defRPr sz="1100"/>
            </a:lvl7pPr>
            <a:lvl8pPr marL="2400180" indent="0">
              <a:buNone/>
              <a:defRPr sz="1100"/>
            </a:lvl8pPr>
            <a:lvl9pPr marL="2743064" indent="0">
              <a:buNone/>
              <a:defRPr sz="1100"/>
            </a:lvl9pPr>
          </a:lstStyle>
          <a:p>
            <a:pPr lvl="0"/>
            <a:r>
              <a:rPr lang="en-US" noProof="0" smtClean="0"/>
              <a:t>Click to edit Master text styles</a:t>
            </a:r>
          </a:p>
        </p:txBody>
      </p:sp>
    </p:spTree>
    <p:extLst>
      <p:ext uri="{BB962C8B-B14F-4D97-AF65-F5344CB8AC3E}">
        <p14:creationId xmlns:p14="http://schemas.microsoft.com/office/powerpoint/2010/main" val="13993181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70243426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2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6"/>
            <a:ext cx="3896416" cy="371493"/>
          </a:xfrm>
        </p:spPr>
        <p:txBody>
          <a:bodyPr anchor="b"/>
          <a:lstStyle>
            <a:lvl1pPr marL="0" indent="0">
              <a:buNone/>
              <a:defRPr sz="12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1"/>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itle 1"/>
          <p:cNvSpPr>
            <a:spLocks noGrp="1"/>
          </p:cNvSpPr>
          <p:nvPr>
            <p:ph type="title"/>
          </p:nvPr>
        </p:nvSpPr>
        <p:spPr>
          <a:xfrm>
            <a:off x="143088" y="113968"/>
            <a:ext cx="7174846" cy="334706"/>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73730894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506005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42" tIns="45671" rIns="91342" bIns="45671"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270346334"/>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7737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9" y="1250160"/>
            <a:ext cx="4968875" cy="3243263"/>
          </a:xfrm>
        </p:spPr>
        <p:txBody>
          <a:bodyPr/>
          <a:lstStyle>
            <a:lvl1pPr>
              <a:defRPr sz="1100"/>
            </a:lvl1pPr>
            <a:lvl2pPr>
              <a:defRPr sz="1100"/>
            </a:lvl2pPr>
            <a:lvl3pPr>
              <a:defRPr sz="1100"/>
            </a:lvl3pPr>
            <a:lvl4pPr>
              <a:defRPr sz="1100"/>
            </a:lvl4pPr>
            <a:lvl5pPr>
              <a:defRPr sz="1100"/>
            </a:lvl5pPr>
            <a:lvl6pPr>
              <a:defRPr sz="1500"/>
            </a:lvl6pPr>
            <a:lvl7pPr>
              <a:defRPr sz="1500"/>
            </a:lvl7pPr>
            <a:lvl8pPr>
              <a:defRPr sz="1500"/>
            </a:lvl8pPr>
            <a:lvl9pPr>
              <a:defRPr sz="15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1"/>
            <a:ext cx="2846388" cy="3243263"/>
          </a:xfrm>
        </p:spPr>
        <p:txBody>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noProof="0" smtClean="0"/>
              <a:t>Click to edit Master text styles</a:t>
            </a:r>
          </a:p>
        </p:txBody>
      </p:sp>
      <p:sp>
        <p:nvSpPr>
          <p:cNvPr id="5" name="Title 1"/>
          <p:cNvSpPr>
            <a:spLocks noGrp="1"/>
          </p:cNvSpPr>
          <p:nvPr>
            <p:ph type="title"/>
          </p:nvPr>
        </p:nvSpPr>
        <p:spPr>
          <a:xfrm>
            <a:off x="143088" y="113968"/>
            <a:ext cx="7174846" cy="334706"/>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93929218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90291"/>
            <a:ext cx="5932800" cy="242372"/>
          </a:xfrm>
        </p:spPr>
        <p:txBody>
          <a:bodyPr anchor="b"/>
          <a:lstStyle>
            <a:lvl1pPr algn="l">
              <a:defRPr sz="11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66"/>
            <a:ext cx="5932488" cy="2543176"/>
          </a:xfrm>
        </p:spPr>
        <p:txBody>
          <a:bodyPr/>
          <a:lstStyle>
            <a:lvl1pPr marL="0" indent="0">
              <a:buNone/>
              <a:defRPr sz="11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r>
              <a:rPr lang="en-US" noProof="0" dirty="0" smtClean="0"/>
              <a:t>Click icon to add picture</a:t>
            </a:r>
            <a:endParaRPr lang="en-GB" noProof="0" dirty="0"/>
          </a:p>
        </p:txBody>
      </p:sp>
      <p:sp>
        <p:nvSpPr>
          <p:cNvPr id="4" name="Text Placeholder 3"/>
          <p:cNvSpPr>
            <a:spLocks noGrp="1"/>
          </p:cNvSpPr>
          <p:nvPr>
            <p:ph type="body" sz="half" idx="2"/>
          </p:nvPr>
        </p:nvSpPr>
        <p:spPr>
          <a:xfrm>
            <a:off x="1602000" y="4029090"/>
            <a:ext cx="5932800" cy="464345"/>
          </a:xfrm>
        </p:spPr>
        <p:txBody>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noProof="0" smtClean="0"/>
              <a:t>Click to edit Master text styles</a:t>
            </a:r>
          </a:p>
        </p:txBody>
      </p:sp>
    </p:spTree>
    <p:extLst>
      <p:ext uri="{BB962C8B-B14F-4D97-AF65-F5344CB8AC3E}">
        <p14:creationId xmlns:p14="http://schemas.microsoft.com/office/powerpoint/2010/main" val="317730751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490546635"/>
      </p:ext>
    </p:extLst>
  </p:cSld>
  <p:clrMapOvr>
    <a:masterClrMapping/>
  </p:clrMapOvr>
  <p:timing>
    <p:tnLst>
      <p:par>
        <p:cTn id="1" dur="indefinite" restart="never" nodeType="tmRoot"/>
      </p:par>
    </p:tnLst>
  </p:timing>
  <p:hf sldNum="0" hdr="0" dt="0"/>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484368431"/>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309000864"/>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450875106"/>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628269287"/>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278696703"/>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524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59597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79751763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0753079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1257234472"/>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39990600"/>
      </p:ext>
    </p:extLst>
  </p:cSld>
  <p:clrMapOvr>
    <a:masterClrMapping/>
  </p:clrMapOvr>
  <p:timing>
    <p:tnLst>
      <p:par>
        <p:cTn id="1" dur="indefinite" restart="never" nodeType="tmRoot"/>
      </p:par>
    </p:tnLst>
  </p:timing>
  <p:hf sldNum="0" hdr="0" dt="0"/>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4180001382"/>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899554280"/>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625986233"/>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614511953"/>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4029301230"/>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2444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653" indent="0">
              <a:buNone/>
              <a:defRPr sz="1200"/>
            </a:lvl2pPr>
            <a:lvl3pPr marL="913277" indent="0">
              <a:buNone/>
              <a:defRPr sz="1000"/>
            </a:lvl3pPr>
            <a:lvl4pPr marL="1369934" indent="0">
              <a:buNone/>
              <a:defRPr sz="900"/>
            </a:lvl4pPr>
            <a:lvl5pPr marL="1826570" indent="0">
              <a:buNone/>
              <a:defRPr sz="900"/>
            </a:lvl5pPr>
            <a:lvl6pPr marL="2283207" indent="0">
              <a:buNone/>
              <a:defRPr sz="900"/>
            </a:lvl6pPr>
            <a:lvl7pPr marL="2739822" indent="0">
              <a:buNone/>
              <a:defRPr sz="900"/>
            </a:lvl7pPr>
            <a:lvl8pPr marL="3196480" indent="0">
              <a:buNone/>
              <a:defRPr sz="900"/>
            </a:lvl8pPr>
            <a:lvl9pPr marL="3653137"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79860008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94938144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07158569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396937418"/>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828699453"/>
      </p:ext>
    </p:extLst>
  </p:cSld>
  <p:clrMapOvr>
    <a:masterClrMapping/>
  </p:clrMapOvr>
  <p:timing>
    <p:tnLst>
      <p:par>
        <p:cTn id="1" dur="indefinite" restart="never" nodeType="tmRoot"/>
      </p:par>
    </p:tnLst>
  </p:timing>
  <p:hf sldNum="0" hdr="0" dt="0"/>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509864376"/>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213510810"/>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686437779"/>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066103387"/>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725011174"/>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712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653" indent="0">
              <a:buNone/>
              <a:defRPr sz="2800"/>
            </a:lvl2pPr>
            <a:lvl3pPr marL="913277" indent="0">
              <a:buNone/>
              <a:defRPr sz="2400"/>
            </a:lvl3pPr>
            <a:lvl4pPr marL="1369934" indent="0">
              <a:buNone/>
              <a:defRPr sz="2000"/>
            </a:lvl4pPr>
            <a:lvl5pPr marL="1826570" indent="0">
              <a:buNone/>
              <a:defRPr sz="2000"/>
            </a:lvl5pPr>
            <a:lvl6pPr marL="2283207" indent="0">
              <a:buNone/>
              <a:defRPr sz="2000"/>
            </a:lvl6pPr>
            <a:lvl7pPr marL="2739822" indent="0">
              <a:buNone/>
              <a:defRPr sz="2000"/>
            </a:lvl7pPr>
            <a:lvl8pPr marL="3196480" indent="0">
              <a:buNone/>
              <a:defRPr sz="2000"/>
            </a:lvl8pPr>
            <a:lvl9pPr marL="3653137"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25"/>
            <a:ext cx="5932800" cy="464345"/>
          </a:xfrm>
        </p:spPr>
        <p:txBody>
          <a:bodyPr/>
          <a:lstStyle>
            <a:lvl1pPr marL="0" indent="0">
              <a:buNone/>
              <a:defRPr sz="1400"/>
            </a:lvl1pPr>
            <a:lvl2pPr marL="456653" indent="0">
              <a:buNone/>
              <a:defRPr sz="1200"/>
            </a:lvl2pPr>
            <a:lvl3pPr marL="913277" indent="0">
              <a:buNone/>
              <a:defRPr sz="1000"/>
            </a:lvl3pPr>
            <a:lvl4pPr marL="1369934" indent="0">
              <a:buNone/>
              <a:defRPr sz="900"/>
            </a:lvl4pPr>
            <a:lvl5pPr marL="1826570" indent="0">
              <a:buNone/>
              <a:defRPr sz="900"/>
            </a:lvl5pPr>
            <a:lvl6pPr marL="2283207" indent="0">
              <a:buNone/>
              <a:defRPr sz="900"/>
            </a:lvl6pPr>
            <a:lvl7pPr marL="2739822" indent="0">
              <a:buNone/>
              <a:defRPr sz="900"/>
            </a:lvl7pPr>
            <a:lvl8pPr marL="3196480" indent="0">
              <a:buNone/>
              <a:defRPr sz="900"/>
            </a:lvl8pPr>
            <a:lvl9pPr marL="3653137"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90680484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23886148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97023909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704904521"/>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741639585"/>
      </p:ext>
    </p:extLst>
  </p:cSld>
  <p:clrMapOvr>
    <a:masterClrMapping/>
  </p:clrMapOvr>
  <p:timing>
    <p:tnLst>
      <p:par>
        <p:cTn id="1" dur="indefinite" restart="never" nodeType="tmRoot"/>
      </p:par>
    </p:tnLst>
  </p:timing>
  <p:hf sldNum="0" hdr="0" dt="0"/>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4067045251"/>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000439922"/>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023499879"/>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986933877"/>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489809632"/>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27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598" indent="0">
              <a:buNone/>
              <a:defRPr sz="1800"/>
            </a:lvl2pPr>
            <a:lvl3pPr marL="913162" indent="0">
              <a:buNone/>
              <a:defRPr sz="1600"/>
            </a:lvl3pPr>
            <a:lvl4pPr marL="1369764" indent="0">
              <a:buNone/>
              <a:defRPr sz="1400"/>
            </a:lvl4pPr>
            <a:lvl5pPr marL="1826345" indent="0">
              <a:buNone/>
              <a:defRPr sz="1400"/>
            </a:lvl5pPr>
            <a:lvl6pPr marL="2282922" indent="0">
              <a:buNone/>
              <a:defRPr sz="1400"/>
            </a:lvl6pPr>
            <a:lvl7pPr marL="2739477" indent="0">
              <a:buNone/>
              <a:defRPr sz="1400"/>
            </a:lvl7pPr>
            <a:lvl8pPr marL="3196080" indent="0">
              <a:buNone/>
              <a:defRPr sz="1400"/>
            </a:lvl8pPr>
            <a:lvl9pPr marL="3652682"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65698026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99"/>
            <a:ext cx="584200" cy="423863"/>
          </a:xfrm>
          <a:prstGeom prst="rect">
            <a:avLst/>
          </a:prstGeom>
        </p:spPr>
        <p:txBody>
          <a:bodyPr lIns="91352" tIns="45676" rIns="91352" bIns="45676"/>
          <a:lstStyle>
            <a:lvl1pPr fontAlgn="base" hangingPunct="1">
              <a:spcBef>
                <a:spcPct val="0"/>
              </a:spcBef>
              <a:spcAft>
                <a:spcPct val="0"/>
              </a:spcAft>
              <a:defRPr sz="2400" kern="1200">
                <a:solidFill>
                  <a:srgbClr val="000000"/>
                </a:solidFill>
                <a:uFillTx/>
                <a:latin typeface="Verdana" pitchFamily="34" charset="0"/>
              </a:defRPr>
            </a:lvl1pPr>
          </a:lstStyle>
          <a:p>
            <a:pPr algn="l" defTabSz="342585">
              <a:defRPr/>
            </a:pPr>
            <a:fld id="{8A06C2F6-B608-4AAD-BC19-C9F7439202BE}" type="slidenum">
              <a:rPr lang="en-GB" smtClean="0"/>
              <a:pPr algn="l" defTabSz="342585">
                <a:defRPr/>
              </a:pPr>
              <a:t>‹#›</a:t>
            </a:fld>
            <a:endParaRPr lang="en-GB"/>
          </a:p>
        </p:txBody>
      </p:sp>
    </p:spTree>
    <p:extLst>
      <p:ext uri="{BB962C8B-B14F-4D97-AF65-F5344CB8AC3E}">
        <p14:creationId xmlns:p14="http://schemas.microsoft.com/office/powerpoint/2010/main" val="2120530057"/>
      </p:ext>
    </p:extLst>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84754060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28455513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747282301"/>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099814884"/>
      </p:ext>
    </p:extLst>
  </p:cSld>
  <p:clrMapOvr>
    <a:masterClrMapping/>
  </p:clrMapOvr>
  <p:timing>
    <p:tnLst>
      <p:par>
        <p:cTn id="1" dur="indefinite" restart="never" nodeType="tmRoot"/>
      </p:par>
    </p:tnLst>
  </p:timing>
  <p:hf sldNum="0" hdr="0" dt="0"/>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455566735"/>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215238233"/>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4257793536"/>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60830212"/>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241653413"/>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2882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6" tIns="45673" rIns="91346" bIns="45673" anchor="b">
            <a:spAutoFit/>
          </a:bodyPr>
          <a:lstStyle/>
          <a:p>
            <a:pPr algn="l" defTabSz="342612" fontAlgn="base" hangingPunct="1">
              <a:spcBef>
                <a:spcPct val="50000"/>
              </a:spcBef>
              <a:spcAft>
                <a:spcPct val="0"/>
              </a:spcAft>
            </a:pPr>
            <a:r>
              <a:rPr lang="en-US" sz="800" kern="1200" smtClean="0"/>
              <a:t>Issue/Revision: 0.0</a:t>
            </a:r>
          </a:p>
          <a:p>
            <a:pPr algn="l" defTabSz="342612" fontAlgn="base" hangingPunct="1">
              <a:spcBef>
                <a:spcPct val="50000"/>
              </a:spcBef>
              <a:spcAft>
                <a:spcPct val="0"/>
              </a:spcAft>
            </a:pPr>
            <a:r>
              <a:rPr lang="en-US" sz="800" kern="1200" smtClean="0"/>
              <a:t>Reference: </a:t>
            </a:r>
          </a:p>
          <a:p>
            <a:pPr algn="l" defTabSz="342612" fontAlgn="base" hangingPunct="1">
              <a:spcBef>
                <a:spcPct val="50000"/>
              </a:spcBef>
              <a:spcAft>
                <a:spcPct val="0"/>
              </a:spcAft>
            </a:pPr>
            <a:r>
              <a:rPr lang="en-US" sz="800" kern="1200" smtClean="0"/>
              <a:t>Status: </a:t>
            </a:r>
          </a:p>
          <a:p>
            <a:pPr algn="l" defTabSz="342612"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17"/>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226028284"/>
      </p:ext>
    </p:extLst>
  </p:cSld>
  <p:clrMapOvr>
    <a:masterClrMapping/>
  </p:clrMapOvr>
  <p:timing>
    <p:tnLst>
      <p:par>
        <p:cTn id="1" dur="indefinite" restart="never" nodeType="tmRoot"/>
      </p:par>
    </p:tnLst>
  </p:timing>
  <p:hf sldNum="0" hdr="0" dt="0"/>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03640918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67844069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1128662418"/>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4046184098"/>
      </p:ext>
    </p:extLst>
  </p:cSld>
  <p:clrMapOvr>
    <a:masterClrMapping/>
  </p:clrMapOvr>
  <p:timing>
    <p:tnLst>
      <p:par>
        <p:cTn id="1" dur="indefinite" restart="never" nodeType="tmRoot"/>
      </p:par>
    </p:tnLst>
  </p:timing>
  <p:hf sldNum="0" hdr="0" dt="0"/>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209661058"/>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937077989"/>
      </p:ext>
    </p:extLst>
  </p:cSld>
  <p:clrMapOvr>
    <a:masterClrMapping/>
  </p:clrMapOvr>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191022805"/>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75188270"/>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398830692"/>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162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352" indent="-27272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131347256"/>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9024336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2660194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657015060"/>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717212190"/>
      </p:ext>
    </p:extLst>
  </p:cSld>
  <p:clrMapOvr>
    <a:masterClrMapping/>
  </p:clrMapOvr>
  <p:timing>
    <p:tnLst>
      <p:par>
        <p:cTn id="1" dur="indefinite" restart="never" nodeType="tmRoot"/>
      </p:par>
    </p:tnLst>
  </p:timing>
  <p:hf sldNum="0" hdr="0" dt="0"/>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072997974"/>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952375458"/>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4219814361"/>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230867255"/>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624752909"/>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947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675" indent="0">
              <a:buNone/>
              <a:defRPr sz="1800"/>
            </a:lvl2pPr>
            <a:lvl3pPr marL="913323" indent="0">
              <a:buNone/>
              <a:defRPr sz="1600"/>
            </a:lvl3pPr>
            <a:lvl4pPr marL="1370002" indent="0">
              <a:buNone/>
              <a:defRPr sz="1400"/>
            </a:lvl4pPr>
            <a:lvl5pPr marL="1826660" indent="0">
              <a:buNone/>
              <a:defRPr sz="1400"/>
            </a:lvl5pPr>
            <a:lvl6pPr marL="2283321" indent="0">
              <a:buNone/>
              <a:defRPr sz="1400"/>
            </a:lvl6pPr>
            <a:lvl7pPr marL="2739960" indent="0">
              <a:buNone/>
              <a:defRPr sz="1400"/>
            </a:lvl7pPr>
            <a:lvl8pPr marL="3196640" indent="0">
              <a:buNone/>
              <a:defRPr sz="1400"/>
            </a:lvl8pPr>
            <a:lvl9pPr marL="3653319"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123846068"/>
      </p:ext>
    </p:extLst>
  </p:cSld>
  <p:clrMapOvr>
    <a:masterClrMapping/>
  </p:clrMapOvr>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85228019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36460599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1408416305"/>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580343693"/>
      </p:ext>
    </p:extLst>
  </p:cSld>
  <p:clrMapOvr>
    <a:masterClrMapping/>
  </p:clrMapOvr>
  <p:timing>
    <p:tnLst>
      <p:par>
        <p:cTn id="1" dur="indefinite" restart="never" nodeType="tmRoot"/>
      </p:par>
    </p:tnLst>
  </p:timing>
  <p:hf sldNum="0" hdr="0" dt="0"/>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705749883"/>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030046050"/>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553528357"/>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50579474"/>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040254985"/>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699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202982739"/>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13866070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87274830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1018094078"/>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325364088"/>
      </p:ext>
    </p:extLst>
  </p:cSld>
  <p:clrMapOvr>
    <a:masterClrMapping/>
  </p:clrMapOvr>
  <p:timing>
    <p:tnLst>
      <p:par>
        <p:cTn id="1" dur="indefinite" restart="never" nodeType="tmRoot"/>
      </p:par>
    </p:tnLst>
  </p:timing>
  <p:hf sldNum="0" hdr="0" dt="0"/>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446323884"/>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041676462"/>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796920346"/>
      </p:ext>
    </p:extLst>
  </p:cSld>
  <p:clrMapOvr>
    <a:masterClrMapping/>
  </p:clrMapOvr>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53698789"/>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2063904"/>
      </p:ext>
    </p:extLst>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148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675" indent="0">
              <a:buNone/>
              <a:defRPr sz="2000" b="1"/>
            </a:lvl2pPr>
            <a:lvl3pPr marL="913323" indent="0">
              <a:buNone/>
              <a:defRPr sz="1800" b="1"/>
            </a:lvl3pPr>
            <a:lvl4pPr marL="1370002" indent="0">
              <a:buNone/>
              <a:defRPr sz="1600" b="1"/>
            </a:lvl4pPr>
            <a:lvl5pPr marL="1826660" indent="0">
              <a:buNone/>
              <a:defRPr sz="1600" b="1"/>
            </a:lvl5pPr>
            <a:lvl6pPr marL="2283321" indent="0">
              <a:buNone/>
              <a:defRPr sz="1600" b="1"/>
            </a:lvl6pPr>
            <a:lvl7pPr marL="2739960" indent="0">
              <a:buNone/>
              <a:defRPr sz="1600" b="1"/>
            </a:lvl7pPr>
            <a:lvl8pPr marL="3196640" indent="0">
              <a:buNone/>
              <a:defRPr sz="1600" b="1"/>
            </a:lvl8pPr>
            <a:lvl9pPr marL="3653319"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675" indent="0">
              <a:buNone/>
              <a:defRPr sz="2000" b="1"/>
            </a:lvl2pPr>
            <a:lvl3pPr marL="913323" indent="0">
              <a:buNone/>
              <a:defRPr sz="1800" b="1"/>
            </a:lvl3pPr>
            <a:lvl4pPr marL="1370002" indent="0">
              <a:buNone/>
              <a:defRPr sz="1600" b="1"/>
            </a:lvl4pPr>
            <a:lvl5pPr marL="1826660" indent="0">
              <a:buNone/>
              <a:defRPr sz="1600" b="1"/>
            </a:lvl5pPr>
            <a:lvl6pPr marL="2283321" indent="0">
              <a:buNone/>
              <a:defRPr sz="1600" b="1"/>
            </a:lvl6pPr>
            <a:lvl7pPr marL="2739960" indent="0">
              <a:buNone/>
              <a:defRPr sz="1600" b="1"/>
            </a:lvl7pPr>
            <a:lvl8pPr marL="3196640" indent="0">
              <a:buNone/>
              <a:defRPr sz="1600" b="1"/>
            </a:lvl8pPr>
            <a:lvl9pPr marL="3653319"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104659254"/>
      </p:ext>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53153922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08652753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089106076"/>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524022002"/>
      </p:ext>
    </p:extLst>
  </p:cSld>
  <p:clrMapOvr>
    <a:masterClrMapping/>
  </p:clrMapOvr>
  <p:timing>
    <p:tnLst>
      <p:par>
        <p:cTn id="1" dur="indefinite" restart="never" nodeType="tmRoot"/>
      </p:par>
    </p:tnLst>
  </p:timing>
  <p:hf sldNum="0" hdr="0" dt="0"/>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871657515"/>
      </p:ext>
    </p:extLst>
  </p:cSld>
  <p:clrMapOvr>
    <a:masterClrMapping/>
  </p:clrMapOvr>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117475727"/>
      </p:ext>
    </p:extLst>
  </p:cSld>
  <p:clrMapOvr>
    <a:masterClrMapping/>
  </p:clrMapOvr>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69244509"/>
      </p:ext>
    </p:extLst>
  </p:cSld>
  <p:clrMapOvr>
    <a:masterClrMapping/>
  </p:clrMapOvr>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70046041"/>
      </p:ext>
    </p:extLst>
  </p:cSld>
  <p:clrMapOvr>
    <a:masterClrMapping/>
  </p:clrMapOvr>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359425992"/>
      </p:ext>
    </p:extLst>
  </p:cSld>
  <p:clrMapOvr>
    <a:masterClrMapping/>
  </p:clrMapOvr>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399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46" tIns="45673" rIns="91346" bIns="45673"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220896272"/>
      </p:ext>
    </p:extLst>
  </p:cSld>
  <p:clrMapOvr>
    <a:masterClrMapping/>
  </p:clrMapOvr>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0390251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76497701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225219819"/>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685222301"/>
      </p:ext>
    </p:extLst>
  </p:cSld>
  <p:clrMapOvr>
    <a:masterClrMapping/>
  </p:clrMapOvr>
  <p:timing>
    <p:tnLst>
      <p:par>
        <p:cTn id="1" dur="indefinite" restart="never" nodeType="tmRoot"/>
      </p:par>
    </p:tnLst>
  </p:timing>
  <p:hf sldNum="0" hdr="0" dt="0"/>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252044076"/>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709077811"/>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253357798"/>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520614214"/>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766341571"/>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52275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98251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52028840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51679181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611879682"/>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992971744"/>
      </p:ext>
    </p:extLst>
  </p:cSld>
  <p:clrMapOvr>
    <a:masterClrMapping/>
  </p:clrMapOvr>
  <p:timing>
    <p:tnLst>
      <p:par>
        <p:cTn id="1" dur="indefinite" restart="never" nodeType="tmRoot"/>
      </p:par>
    </p:tnLst>
  </p:timing>
  <p:hf sldNum="0" hdr="0" dt="0"/>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85354018"/>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441484495"/>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877590029"/>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971319803"/>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816075857"/>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0979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675" indent="0">
              <a:buNone/>
              <a:defRPr sz="1200"/>
            </a:lvl2pPr>
            <a:lvl3pPr marL="913323" indent="0">
              <a:buNone/>
              <a:defRPr sz="1000"/>
            </a:lvl3pPr>
            <a:lvl4pPr marL="1370002" indent="0">
              <a:buNone/>
              <a:defRPr sz="900"/>
            </a:lvl4pPr>
            <a:lvl5pPr marL="1826660" indent="0">
              <a:buNone/>
              <a:defRPr sz="900"/>
            </a:lvl5pPr>
            <a:lvl6pPr marL="2283321" indent="0">
              <a:buNone/>
              <a:defRPr sz="900"/>
            </a:lvl6pPr>
            <a:lvl7pPr marL="2739960" indent="0">
              <a:buNone/>
              <a:defRPr sz="900"/>
            </a:lvl7pPr>
            <a:lvl8pPr marL="3196640" indent="0">
              <a:buNone/>
              <a:defRPr sz="900"/>
            </a:lvl8pPr>
            <a:lvl9pPr marL="3653319"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87507097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50173086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16056406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4171755250"/>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758098432"/>
      </p:ext>
    </p:extLst>
  </p:cSld>
  <p:clrMapOvr>
    <a:masterClrMapping/>
  </p:clrMapOvr>
  <p:timing>
    <p:tnLst>
      <p:par>
        <p:cTn id="1" dur="indefinite" restart="never" nodeType="tmRoot"/>
      </p:par>
    </p:tnLst>
  </p:timing>
  <p:hf sldNum="0" hdr="0" dt="0"/>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852017969"/>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753370891"/>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4263351272"/>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86055013"/>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724884731"/>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836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675" indent="0">
              <a:buNone/>
              <a:defRPr sz="2800"/>
            </a:lvl2pPr>
            <a:lvl3pPr marL="913323" indent="0">
              <a:buNone/>
              <a:defRPr sz="2400"/>
            </a:lvl3pPr>
            <a:lvl4pPr marL="1370002" indent="0">
              <a:buNone/>
              <a:defRPr sz="2000"/>
            </a:lvl4pPr>
            <a:lvl5pPr marL="1826660" indent="0">
              <a:buNone/>
              <a:defRPr sz="2000"/>
            </a:lvl5pPr>
            <a:lvl6pPr marL="2283321" indent="0">
              <a:buNone/>
              <a:defRPr sz="2000"/>
            </a:lvl6pPr>
            <a:lvl7pPr marL="2739960" indent="0">
              <a:buNone/>
              <a:defRPr sz="2000"/>
            </a:lvl7pPr>
            <a:lvl8pPr marL="3196640" indent="0">
              <a:buNone/>
              <a:defRPr sz="2000"/>
            </a:lvl8pPr>
            <a:lvl9pPr marL="3653319"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23"/>
            <a:ext cx="5932800" cy="464345"/>
          </a:xfrm>
        </p:spPr>
        <p:txBody>
          <a:bodyPr/>
          <a:lstStyle>
            <a:lvl1pPr marL="0" indent="0">
              <a:buNone/>
              <a:defRPr sz="1400"/>
            </a:lvl1pPr>
            <a:lvl2pPr marL="456675" indent="0">
              <a:buNone/>
              <a:defRPr sz="1200"/>
            </a:lvl2pPr>
            <a:lvl3pPr marL="913323" indent="0">
              <a:buNone/>
              <a:defRPr sz="1000"/>
            </a:lvl3pPr>
            <a:lvl4pPr marL="1370002" indent="0">
              <a:buNone/>
              <a:defRPr sz="900"/>
            </a:lvl4pPr>
            <a:lvl5pPr marL="1826660" indent="0">
              <a:buNone/>
              <a:defRPr sz="900"/>
            </a:lvl5pPr>
            <a:lvl6pPr marL="2283321" indent="0">
              <a:buNone/>
              <a:defRPr sz="900"/>
            </a:lvl6pPr>
            <a:lvl7pPr marL="2739960" indent="0">
              <a:buNone/>
              <a:defRPr sz="900"/>
            </a:lvl7pPr>
            <a:lvl8pPr marL="3196640" indent="0">
              <a:buNone/>
              <a:defRPr sz="900"/>
            </a:lvl8pPr>
            <a:lvl9pPr marL="3653319"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56184662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74152452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7228267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1880820376"/>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626063425"/>
      </p:ext>
    </p:extLst>
  </p:cSld>
  <p:clrMapOvr>
    <a:masterClrMapping/>
  </p:clrMapOvr>
  <p:timing>
    <p:tnLst>
      <p:par>
        <p:cTn id="1" dur="indefinite" restart="never" nodeType="tmRoot"/>
      </p:par>
    </p:tnLst>
  </p:timing>
  <p:hf sldNum="0" hdr="0" dt="0"/>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748693266"/>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819273823"/>
      </p:ext>
    </p:extLst>
  </p:cSld>
  <p:clrMapOvr>
    <a:masterClrMapping/>
  </p:clrMapOvr>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544384529"/>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54022378"/>
      </p:ext>
    </p:extLst>
  </p:cSld>
  <p:clrMapOvr>
    <a:masterClrMapping/>
  </p:clrMapOvr>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475300477"/>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493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79171464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97"/>
            <a:ext cx="584200" cy="423863"/>
          </a:xfrm>
          <a:prstGeom prst="rect">
            <a:avLst/>
          </a:prstGeom>
        </p:spPr>
        <p:txBody>
          <a:bodyPr lIns="91356" tIns="45678" rIns="91356" bIns="45678"/>
          <a:lstStyle>
            <a:lvl1pPr fontAlgn="base" hangingPunct="1">
              <a:spcBef>
                <a:spcPct val="0"/>
              </a:spcBef>
              <a:spcAft>
                <a:spcPct val="0"/>
              </a:spcAft>
              <a:defRPr sz="2400" kern="1200">
                <a:solidFill>
                  <a:srgbClr val="000000"/>
                </a:solidFill>
                <a:uFillTx/>
                <a:latin typeface="Verdana" pitchFamily="34" charset="0"/>
              </a:defRPr>
            </a:lvl1pPr>
          </a:lstStyle>
          <a:p>
            <a:pPr algn="l" defTabSz="342612">
              <a:defRPr/>
            </a:pPr>
            <a:fld id="{8A06C2F6-B608-4AAD-BC19-C9F7439202BE}" type="slidenum">
              <a:rPr lang="en-GB" smtClean="0"/>
              <a:pPr algn="l" defTabSz="342612">
                <a:defRPr/>
              </a:pPr>
              <a:t>‹#›</a:t>
            </a:fld>
            <a:endParaRPr lang="en-GB"/>
          </a:p>
        </p:txBody>
      </p:sp>
    </p:spTree>
    <p:extLst>
      <p:ext uri="{BB962C8B-B14F-4D97-AF65-F5344CB8AC3E}">
        <p14:creationId xmlns:p14="http://schemas.microsoft.com/office/powerpoint/2010/main" val="1723546659"/>
      </p:ext>
    </p:extLst>
  </p:cSld>
  <p:clrMapOvr>
    <a:masterClrMapping/>
  </p:clrMapOvr>
  <p:transition spd="med"/>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13922604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70335378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2286902156"/>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914716284"/>
      </p:ext>
    </p:extLst>
  </p:cSld>
  <p:clrMapOvr>
    <a:masterClrMapping/>
  </p:clrMapOvr>
  <p:timing>
    <p:tnLst>
      <p:par>
        <p:cTn id="1" dur="indefinite" restart="never" nodeType="tmRoot"/>
      </p:par>
    </p:tnLst>
  </p:timing>
  <p:hf sldNum="0" hdr="0" dt="0"/>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419613924"/>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269253715"/>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256403258"/>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603192793"/>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67451925"/>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031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2" tIns="45676" rIns="91352" bIns="45676" anchor="b">
            <a:spAutoFit/>
          </a:bodyPr>
          <a:lstStyle/>
          <a:p>
            <a:pPr algn="l" defTabSz="342648" fontAlgn="base" hangingPunct="1">
              <a:spcBef>
                <a:spcPct val="50000"/>
              </a:spcBef>
              <a:spcAft>
                <a:spcPct val="0"/>
              </a:spcAft>
            </a:pPr>
            <a:r>
              <a:rPr lang="en-US" sz="800" kern="1200" smtClean="0"/>
              <a:t>Issue/Revision: 0.0</a:t>
            </a:r>
          </a:p>
          <a:p>
            <a:pPr algn="l" defTabSz="342648" fontAlgn="base" hangingPunct="1">
              <a:spcBef>
                <a:spcPct val="50000"/>
              </a:spcBef>
              <a:spcAft>
                <a:spcPct val="0"/>
              </a:spcAft>
            </a:pPr>
            <a:r>
              <a:rPr lang="en-US" sz="800" kern="1200" smtClean="0"/>
              <a:t>Reference: </a:t>
            </a:r>
          </a:p>
          <a:p>
            <a:pPr algn="l" defTabSz="342648" fontAlgn="base" hangingPunct="1">
              <a:spcBef>
                <a:spcPct val="50000"/>
              </a:spcBef>
              <a:spcAft>
                <a:spcPct val="0"/>
              </a:spcAft>
            </a:pPr>
            <a:r>
              <a:rPr lang="en-US" sz="800" kern="1200" smtClean="0"/>
              <a:t>Status: </a:t>
            </a:r>
          </a:p>
          <a:p>
            <a:pPr algn="l" defTabSz="342648"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14"/>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996128225"/>
      </p:ext>
    </p:extLst>
  </p:cSld>
  <p:clrMapOvr>
    <a:masterClrMapping/>
  </p:clrMapOvr>
  <p:timing>
    <p:tnLst>
      <p:par>
        <p:cTn id="1" dur="indefinite" restart="never" nodeType="tmRoot"/>
      </p:par>
    </p:tnLst>
  </p:timing>
  <p:hf sldNum="0" hdr="0" dt="0"/>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319804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79271826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1900740556"/>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522294798"/>
      </p:ext>
    </p:extLst>
  </p:cSld>
  <p:clrMapOvr>
    <a:masterClrMapping/>
  </p:clrMapOvr>
  <p:timing>
    <p:tnLst>
      <p:par>
        <p:cTn id="1" dur="indefinite" restart="never" nodeType="tmRoot"/>
      </p:par>
    </p:tnLst>
  </p:timing>
  <p:hf sldNum="0" hdr="0" dt="0"/>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523971341"/>
      </p:ext>
    </p:extLst>
  </p:cSld>
  <p:clrMapOvr>
    <a:masterClrMapping/>
  </p:clrMapOvr>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499854384"/>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066658054"/>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050121721"/>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871852540"/>
      </p:ext>
    </p:extLst>
  </p:cSld>
  <p:clrMapOvr>
    <a:masterClrMapping/>
  </p:clrMapOvr>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070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379" indent="-272749">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247651479"/>
      </p:ext>
    </p:extLst>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0815488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42713871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233865842"/>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7" y="-2000251"/>
            <a:ext cx="5143501" cy="9144001"/>
          </a:xfrm>
          <a:prstGeom prst="rect">
            <a:avLst/>
          </a:prstGeom>
        </p:spPr>
      </p:pic>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defRPr>
            </a:lvl1pPr>
          </a:lstStyle>
          <a:p>
            <a:pPr lvl="0"/>
            <a:r>
              <a:rPr lang="en-US" noProof="0" dirty="0" smtClean="0"/>
              <a:t>Click to edit Master title style</a:t>
            </a:r>
            <a:endParaRPr lang="en-GB" noProof="0" dirty="0" smtClean="0"/>
          </a:p>
        </p:txBody>
      </p:sp>
      <p:pic>
        <p:nvPicPr>
          <p:cNvPr id="56344"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defTabSz="914400" fontAlgn="base" hangingPunct="1">
              <a:spcBef>
                <a:spcPct val="50000"/>
              </a:spcBef>
              <a:spcAft>
                <a:spcPct val="0"/>
              </a:spcAft>
            </a:pPr>
            <a:r>
              <a:rPr lang="en-US" sz="800" kern="1200" dirty="0" smtClean="0">
                <a:solidFill>
                  <a:srgbClr val="FFFFFF">
                    <a:lumMod val="85000"/>
                  </a:srgbClr>
                </a:solidFill>
              </a:rPr>
              <a:t>ESA UNCLASSIFIED - For Official Use</a:t>
            </a:r>
            <a:endParaRPr lang="en-GB" sz="800" kern="1200" dirty="0">
              <a:solidFill>
                <a:srgbClr val="FFFFFF">
                  <a:lumMod val="85000"/>
                </a:srgbClr>
              </a:solidFill>
            </a:endParaRPr>
          </a:p>
        </p:txBody>
      </p:sp>
      <p:grpSp>
        <p:nvGrpSpPr>
          <p:cNvPr id="35" name="Group 34"/>
          <p:cNvGrpSpPr/>
          <p:nvPr userDrawn="1"/>
        </p:nvGrpSpPr>
        <p:grpSpPr>
          <a:xfrm>
            <a:off x="119194" y="4916130"/>
            <a:ext cx="6802386" cy="111519"/>
            <a:chOff x="171652" y="6621093"/>
            <a:chExt cx="6802386" cy="111519"/>
          </a:xfrm>
        </p:grpSpPr>
        <p:pic>
          <p:nvPicPr>
            <p:cNvPr id="36" name="Picture 35"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print">
            <a:extLst>
              <a:ext uri="{28A0092B-C50C-407E-A947-70E740481C1C}">
                <a14:useLocalDpi xmlns:a14="http://schemas.microsoft.com/office/drawing/2010/main" val="0"/>
              </a:ext>
            </a:extLst>
          </a:blip>
          <a:srcRect t="83098" b="-5313"/>
          <a:stretch/>
        </p:blipFill>
        <p:spPr>
          <a:xfrm>
            <a:off x="7794689" y="491613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spTree>
    <p:extLst>
      <p:ext uri="{BB962C8B-B14F-4D97-AF65-F5344CB8AC3E}">
        <p14:creationId xmlns:p14="http://schemas.microsoft.com/office/powerpoint/2010/main" val="765251209"/>
      </p:ext>
    </p:extLst>
  </p:cSld>
  <p:clrMapOvr>
    <a:masterClrMapping/>
  </p:clrMapOvr>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375329347"/>
      </p:ext>
    </p:extLst>
  </p:cSld>
  <p:clrMapOvr>
    <a:masterClrMapping/>
  </p:clrMapOvr>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456318586"/>
      </p:ext>
    </p:extLst>
  </p:cSld>
  <p:clrMapOvr>
    <a:masterClrMapping/>
  </p:clrMapOvr>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922258124"/>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16448662"/>
      </p:ext>
    </p:extLst>
  </p:cSld>
  <p:clrMapOvr>
    <a:masterClrMapping/>
  </p:clrMapOvr>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885524047"/>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64510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708" indent="0">
              <a:buNone/>
              <a:defRPr sz="1800"/>
            </a:lvl2pPr>
            <a:lvl3pPr marL="913392" indent="0">
              <a:buNone/>
              <a:defRPr sz="1600"/>
            </a:lvl3pPr>
            <a:lvl4pPr marL="1370104" indent="0">
              <a:buNone/>
              <a:defRPr sz="1400"/>
            </a:lvl4pPr>
            <a:lvl5pPr marL="1826795" indent="0">
              <a:buNone/>
              <a:defRPr sz="1400"/>
            </a:lvl5pPr>
            <a:lvl6pPr marL="2283492" indent="0">
              <a:buNone/>
              <a:defRPr sz="1400"/>
            </a:lvl6pPr>
            <a:lvl7pPr marL="2740167" indent="0">
              <a:buNone/>
              <a:defRPr sz="1400"/>
            </a:lvl7pPr>
            <a:lvl8pPr marL="3196880" indent="0">
              <a:buNone/>
              <a:defRPr sz="1400"/>
            </a:lvl8pPr>
            <a:lvl9pPr marL="3653592"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669282820"/>
      </p:ext>
    </p:extLst>
  </p:cSld>
  <p:clrMapOvr>
    <a:masterClrMapping/>
  </p:clrMapOvr>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82447914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87870467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583394756"/>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56890412"/>
      </p:ext>
    </p:extLst>
  </p:cSld>
  <p:clrMapOvr>
    <a:masterClrMapping/>
  </p:clrMapOvr>
  <p:timing>
    <p:tnLst>
      <p:par>
        <p:cTn id="1" dur="indefinite" restart="never" nodeType="tmRoot"/>
      </p:par>
    </p:tnLst>
  </p:timing>
  <p:hf sldNum="0" hdr="0" dt="0"/>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351326981"/>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242021616"/>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304191880"/>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094696887"/>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587185977"/>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300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998615522"/>
      </p:ext>
    </p:extLst>
  </p:cSld>
  <p:clrMapOvr>
    <a:masterClrMapping/>
  </p:clrMapOvr>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10964295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28639177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312053333"/>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972241698"/>
      </p:ext>
    </p:extLst>
  </p:cSld>
  <p:clrMapOvr>
    <a:masterClrMapping/>
  </p:clrMapOvr>
  <p:timing>
    <p:tnLst>
      <p:par>
        <p:cTn id="1" dur="indefinite" restart="never" nodeType="tmRoot"/>
      </p:par>
    </p:tnLst>
  </p:timing>
  <p:hf sldNum="0" hdr="0" dt="0"/>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05972870"/>
      </p:ext>
    </p:extLst>
  </p:cSld>
  <p:clrMapOvr>
    <a:masterClrMapping/>
  </p:clrMapOvr>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863109811"/>
      </p:ext>
    </p:extLst>
  </p:cSld>
  <p:clrMapOvr>
    <a:masterClrMapping/>
  </p:clrMapOvr>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953585106"/>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58628632"/>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419269529"/>
      </p:ext>
    </p:extLst>
  </p:cSld>
  <p:clrMapOvr>
    <a:masterClrMapping/>
  </p:clrMapOvr>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7554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708" indent="0">
              <a:buNone/>
              <a:defRPr sz="2000" b="1"/>
            </a:lvl2pPr>
            <a:lvl3pPr marL="913392" indent="0">
              <a:buNone/>
              <a:defRPr sz="1800" b="1"/>
            </a:lvl3pPr>
            <a:lvl4pPr marL="1370104" indent="0">
              <a:buNone/>
              <a:defRPr sz="1600" b="1"/>
            </a:lvl4pPr>
            <a:lvl5pPr marL="1826795" indent="0">
              <a:buNone/>
              <a:defRPr sz="1600" b="1"/>
            </a:lvl5pPr>
            <a:lvl6pPr marL="2283492" indent="0">
              <a:buNone/>
              <a:defRPr sz="1600" b="1"/>
            </a:lvl6pPr>
            <a:lvl7pPr marL="2740167" indent="0">
              <a:buNone/>
              <a:defRPr sz="1600" b="1"/>
            </a:lvl7pPr>
            <a:lvl8pPr marL="3196880" indent="0">
              <a:buNone/>
              <a:defRPr sz="1600" b="1"/>
            </a:lvl8pPr>
            <a:lvl9pPr marL="3653592"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708" indent="0">
              <a:buNone/>
              <a:defRPr sz="2000" b="1"/>
            </a:lvl2pPr>
            <a:lvl3pPr marL="913392" indent="0">
              <a:buNone/>
              <a:defRPr sz="1800" b="1"/>
            </a:lvl3pPr>
            <a:lvl4pPr marL="1370104" indent="0">
              <a:buNone/>
              <a:defRPr sz="1600" b="1"/>
            </a:lvl4pPr>
            <a:lvl5pPr marL="1826795" indent="0">
              <a:buNone/>
              <a:defRPr sz="1600" b="1"/>
            </a:lvl5pPr>
            <a:lvl6pPr marL="2283492" indent="0">
              <a:buNone/>
              <a:defRPr sz="1600" b="1"/>
            </a:lvl6pPr>
            <a:lvl7pPr marL="2740167" indent="0">
              <a:buNone/>
              <a:defRPr sz="1600" b="1"/>
            </a:lvl7pPr>
            <a:lvl8pPr marL="3196880" indent="0">
              <a:buNone/>
              <a:defRPr sz="1600" b="1"/>
            </a:lvl8pPr>
            <a:lvl9pPr marL="3653592"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905352555"/>
      </p:ext>
    </p:extLst>
  </p:cSld>
  <p:clrMapOvr>
    <a:masterClrMapping/>
  </p:clrMapOvr>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7210347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415060549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709837797"/>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7" y="-2000251"/>
            <a:ext cx="5143501" cy="9144001"/>
          </a:xfrm>
          <a:prstGeom prst="rect">
            <a:avLst/>
          </a:prstGeom>
        </p:spPr>
      </p:pic>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defRPr>
            </a:lvl1pPr>
          </a:lstStyle>
          <a:p>
            <a:pPr lvl="0"/>
            <a:r>
              <a:rPr lang="en-US" noProof="0" dirty="0" smtClean="0"/>
              <a:t>Click to edit Master title style</a:t>
            </a:r>
            <a:endParaRPr lang="en-GB" noProof="0" dirty="0" smtClean="0"/>
          </a:p>
        </p:txBody>
      </p:sp>
      <p:pic>
        <p:nvPicPr>
          <p:cNvPr id="56344"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defTabSz="914400" fontAlgn="base" hangingPunct="1">
              <a:spcBef>
                <a:spcPct val="50000"/>
              </a:spcBef>
              <a:spcAft>
                <a:spcPct val="0"/>
              </a:spcAft>
            </a:pPr>
            <a:r>
              <a:rPr lang="en-US" sz="800" kern="1200" dirty="0" smtClean="0">
                <a:solidFill>
                  <a:srgbClr val="FFFFFF">
                    <a:lumMod val="85000"/>
                  </a:srgbClr>
                </a:solidFill>
                <a:ea typeface="Verdana"/>
                <a:cs typeface="Verdana"/>
              </a:rPr>
              <a:t>ESA UNCLASSIFIED - For Official Use</a:t>
            </a:r>
            <a:endParaRPr lang="en-GB" sz="800" kern="1200" dirty="0">
              <a:solidFill>
                <a:srgbClr val="FFFFFF">
                  <a:lumMod val="85000"/>
                </a:srgbClr>
              </a:solidFill>
              <a:ea typeface="Verdana"/>
              <a:cs typeface="Verdana"/>
            </a:endParaRPr>
          </a:p>
        </p:txBody>
      </p:sp>
      <p:grpSp>
        <p:nvGrpSpPr>
          <p:cNvPr id="35" name="Group 34"/>
          <p:cNvGrpSpPr/>
          <p:nvPr userDrawn="1"/>
        </p:nvGrpSpPr>
        <p:grpSpPr>
          <a:xfrm>
            <a:off x="119194" y="4916130"/>
            <a:ext cx="6802386" cy="111519"/>
            <a:chOff x="171652" y="6621093"/>
            <a:chExt cx="6802386" cy="111519"/>
          </a:xfrm>
        </p:grpSpPr>
        <p:pic>
          <p:nvPicPr>
            <p:cNvPr id="36" name="Picture 35"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print">
            <a:extLst>
              <a:ext uri="{28A0092B-C50C-407E-A947-70E740481C1C}">
                <a14:useLocalDpi xmlns:a14="http://schemas.microsoft.com/office/drawing/2010/main" val="0"/>
              </a:ext>
            </a:extLst>
          </a:blip>
          <a:srcRect t="83098" b="-5313"/>
          <a:stretch/>
        </p:blipFill>
        <p:spPr>
          <a:xfrm>
            <a:off x="7794689" y="491613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spTree>
    <p:extLst>
      <p:ext uri="{BB962C8B-B14F-4D97-AF65-F5344CB8AC3E}">
        <p14:creationId xmlns:p14="http://schemas.microsoft.com/office/powerpoint/2010/main" val="1714695714"/>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802311337"/>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976832397"/>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200094736"/>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354580096"/>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386268176"/>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0819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52" tIns="45676" rIns="91352" bIns="45676"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586624519"/>
      </p:ext>
    </p:extLst>
  </p:cSld>
  <p:clrMapOvr>
    <a:masterClrMapping/>
  </p:clrMapOvr>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25018504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80668349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466482164"/>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556179146"/>
      </p:ext>
    </p:extLst>
  </p:cSld>
  <p:clrMapOvr>
    <a:masterClrMapping/>
  </p:clrMapOvr>
  <p:timing>
    <p:tnLst>
      <p:par>
        <p:cTn id="1" dur="indefinite" restart="never" nodeType="tmRoot"/>
      </p:par>
    </p:tnLst>
  </p:timing>
  <p:hf sldNum="0" hdr="0" dt="0"/>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974115573"/>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523080590"/>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181264094"/>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655236253"/>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406543686"/>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899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81179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9329137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86176589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2315840738"/>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270164872"/>
      </p:ext>
    </p:extLst>
  </p:cSld>
  <p:clrMapOvr>
    <a:masterClrMapping/>
  </p:clrMapOvr>
  <p:timing>
    <p:tnLst>
      <p:par>
        <p:cTn id="1" dur="indefinite" restart="never" nodeType="tmRoot"/>
      </p:par>
    </p:tnLst>
  </p:timing>
  <p:hf sldNum="0" hdr="0" dt="0"/>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4274848954"/>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096332620"/>
      </p:ext>
    </p:extLst>
  </p:cSld>
  <p:clrMapOvr>
    <a:masterClrMapping/>
  </p:clrMapOvr>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451467782"/>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490016448"/>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358347448"/>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806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708" indent="0">
              <a:buNone/>
              <a:defRPr sz="1200"/>
            </a:lvl2pPr>
            <a:lvl3pPr marL="913392" indent="0">
              <a:buNone/>
              <a:defRPr sz="1000"/>
            </a:lvl3pPr>
            <a:lvl4pPr marL="1370104" indent="0">
              <a:buNone/>
              <a:defRPr sz="900"/>
            </a:lvl4pPr>
            <a:lvl5pPr marL="1826795" indent="0">
              <a:buNone/>
              <a:defRPr sz="900"/>
            </a:lvl5pPr>
            <a:lvl6pPr marL="2283492" indent="0">
              <a:buNone/>
              <a:defRPr sz="900"/>
            </a:lvl6pPr>
            <a:lvl7pPr marL="2740167" indent="0">
              <a:buNone/>
              <a:defRPr sz="900"/>
            </a:lvl7pPr>
            <a:lvl8pPr marL="3196880" indent="0">
              <a:buNone/>
              <a:defRPr sz="900"/>
            </a:lvl8pPr>
            <a:lvl9pPr marL="3653592"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74411666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6880093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53476237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542643767"/>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618813653"/>
      </p:ext>
    </p:extLst>
  </p:cSld>
  <p:clrMapOvr>
    <a:masterClrMapping/>
  </p:clrMapOvr>
  <p:timing>
    <p:tnLst>
      <p:par>
        <p:cTn id="1" dur="indefinite" restart="never" nodeType="tmRoot"/>
      </p:par>
    </p:tnLst>
  </p:timing>
  <p:hf sldNum="0" hdr="0" dt="0"/>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576485113"/>
      </p:ext>
    </p:extLst>
  </p:cSld>
  <p:clrMapOvr>
    <a:masterClrMapping/>
  </p:clrMapOvr>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135467853"/>
      </p:ext>
    </p:extLst>
  </p:cSld>
  <p:clrMapOvr>
    <a:masterClrMapping/>
  </p:clrMapOvr>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71480950"/>
      </p:ext>
    </p:extLst>
  </p:cSld>
  <p:clrMapOvr>
    <a:masterClrMapping/>
  </p:clrMapOvr>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41923334"/>
      </p:ext>
    </p:extLst>
  </p:cSld>
  <p:clrMapOvr>
    <a:masterClrMapping/>
  </p:clrMapOvr>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152878719"/>
      </p:ext>
    </p:extLst>
  </p:cSld>
  <p:clrMapOvr>
    <a:masterClrMapping/>
  </p:clrMapOvr>
  <p:timing>
    <p:tnLst>
      <p:par>
        <p:cT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117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708" indent="0">
              <a:buNone/>
              <a:defRPr sz="2800"/>
            </a:lvl2pPr>
            <a:lvl3pPr marL="913392" indent="0">
              <a:buNone/>
              <a:defRPr sz="2400"/>
            </a:lvl3pPr>
            <a:lvl4pPr marL="1370104" indent="0">
              <a:buNone/>
              <a:defRPr sz="2000"/>
            </a:lvl4pPr>
            <a:lvl5pPr marL="1826795" indent="0">
              <a:buNone/>
              <a:defRPr sz="2000"/>
            </a:lvl5pPr>
            <a:lvl6pPr marL="2283492" indent="0">
              <a:buNone/>
              <a:defRPr sz="2000"/>
            </a:lvl6pPr>
            <a:lvl7pPr marL="2740167" indent="0">
              <a:buNone/>
              <a:defRPr sz="2000"/>
            </a:lvl7pPr>
            <a:lvl8pPr marL="3196880" indent="0">
              <a:buNone/>
              <a:defRPr sz="2000"/>
            </a:lvl8pPr>
            <a:lvl9pPr marL="3653592"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20"/>
            <a:ext cx="5932800" cy="464345"/>
          </a:xfrm>
        </p:spPr>
        <p:txBody>
          <a:bodyPr/>
          <a:lstStyle>
            <a:lvl1pPr marL="0" indent="0">
              <a:buNone/>
              <a:defRPr sz="1400"/>
            </a:lvl1pPr>
            <a:lvl2pPr marL="456708" indent="0">
              <a:buNone/>
              <a:defRPr sz="1200"/>
            </a:lvl2pPr>
            <a:lvl3pPr marL="913392" indent="0">
              <a:buNone/>
              <a:defRPr sz="1000"/>
            </a:lvl3pPr>
            <a:lvl4pPr marL="1370104" indent="0">
              <a:buNone/>
              <a:defRPr sz="900"/>
            </a:lvl4pPr>
            <a:lvl5pPr marL="1826795" indent="0">
              <a:buNone/>
              <a:defRPr sz="900"/>
            </a:lvl5pPr>
            <a:lvl6pPr marL="2283492" indent="0">
              <a:buNone/>
              <a:defRPr sz="900"/>
            </a:lvl6pPr>
            <a:lvl7pPr marL="2740167" indent="0">
              <a:buNone/>
              <a:defRPr sz="900"/>
            </a:lvl7pPr>
            <a:lvl8pPr marL="3196880" indent="0">
              <a:buNone/>
              <a:defRPr sz="900"/>
            </a:lvl8pPr>
            <a:lvl9pPr marL="3653592"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41678330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97643425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88991791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419007235"/>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4151422863"/>
      </p:ext>
    </p:extLst>
  </p:cSld>
  <p:clrMapOvr>
    <a:masterClrMapping/>
  </p:clrMapOvr>
  <p:timing>
    <p:tnLst>
      <p:par>
        <p:cTn id="1" dur="indefinite" restart="never" nodeType="tmRoot"/>
      </p:par>
    </p:tnLst>
  </p:timing>
  <p:hf sldNum="0" hdr="0" dt="0"/>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780368192"/>
      </p:ext>
    </p:extLst>
  </p:cSld>
  <p:clrMapOvr>
    <a:masterClrMapping/>
  </p:clrMapOvr>
  <p:timing>
    <p:tnLst>
      <p:par>
        <p:cT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135336794"/>
      </p:ext>
    </p:extLst>
  </p:cSld>
  <p:clrMapOvr>
    <a:masterClrMapping/>
  </p:clrMapOvr>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801540823"/>
      </p:ext>
    </p:extLst>
  </p:cSld>
  <p:clrMapOvr>
    <a:masterClrMapping/>
  </p:clrMapOvr>
  <p:timing>
    <p:tnLst>
      <p:par>
        <p:cT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550097005"/>
      </p:ext>
    </p:extLst>
  </p:cSld>
  <p:clrMapOvr>
    <a:masterClrMapping/>
  </p:clrMapOvr>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942674952"/>
      </p:ext>
    </p:extLst>
  </p:cSld>
  <p:clrMapOvr>
    <a:masterClrMapping/>
  </p:clrMapOvr>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28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598" indent="0">
              <a:buNone/>
              <a:defRPr sz="2000" b="1"/>
            </a:lvl2pPr>
            <a:lvl3pPr marL="913162" indent="0">
              <a:buNone/>
              <a:defRPr sz="1800" b="1"/>
            </a:lvl3pPr>
            <a:lvl4pPr marL="1369764" indent="0">
              <a:buNone/>
              <a:defRPr sz="1600" b="1"/>
            </a:lvl4pPr>
            <a:lvl5pPr marL="1826345" indent="0">
              <a:buNone/>
              <a:defRPr sz="1600" b="1"/>
            </a:lvl5pPr>
            <a:lvl6pPr marL="2282922" indent="0">
              <a:buNone/>
              <a:defRPr sz="1600" b="1"/>
            </a:lvl6pPr>
            <a:lvl7pPr marL="2739477" indent="0">
              <a:buNone/>
              <a:defRPr sz="1600" b="1"/>
            </a:lvl7pPr>
            <a:lvl8pPr marL="3196080" indent="0">
              <a:buNone/>
              <a:defRPr sz="1600" b="1"/>
            </a:lvl8pPr>
            <a:lvl9pPr marL="3652682"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598" indent="0">
              <a:buNone/>
              <a:defRPr sz="2000" b="1"/>
            </a:lvl2pPr>
            <a:lvl3pPr marL="913162" indent="0">
              <a:buNone/>
              <a:defRPr sz="1800" b="1"/>
            </a:lvl3pPr>
            <a:lvl4pPr marL="1369764" indent="0">
              <a:buNone/>
              <a:defRPr sz="1600" b="1"/>
            </a:lvl4pPr>
            <a:lvl5pPr marL="1826345" indent="0">
              <a:buNone/>
              <a:defRPr sz="1600" b="1"/>
            </a:lvl5pPr>
            <a:lvl6pPr marL="2282922" indent="0">
              <a:buNone/>
              <a:defRPr sz="1600" b="1"/>
            </a:lvl6pPr>
            <a:lvl7pPr marL="2739477" indent="0">
              <a:buNone/>
              <a:defRPr sz="1600" b="1"/>
            </a:lvl7pPr>
            <a:lvl8pPr marL="3196080" indent="0">
              <a:buNone/>
              <a:defRPr sz="1600" b="1"/>
            </a:lvl8pPr>
            <a:lvl9pPr marL="3652682"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22884072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94"/>
            <a:ext cx="584200" cy="423863"/>
          </a:xfrm>
          <a:prstGeom prst="rect">
            <a:avLst/>
          </a:prstGeom>
        </p:spPr>
        <p:txBody>
          <a:bodyPr lIns="91362" tIns="45681" rIns="91362" bIns="45681"/>
          <a:lstStyle>
            <a:lvl1pPr fontAlgn="base" hangingPunct="1">
              <a:spcBef>
                <a:spcPct val="0"/>
              </a:spcBef>
              <a:spcAft>
                <a:spcPct val="0"/>
              </a:spcAft>
              <a:defRPr sz="2400" kern="1200">
                <a:solidFill>
                  <a:srgbClr val="000000"/>
                </a:solidFill>
                <a:uFillTx/>
                <a:latin typeface="Verdana" pitchFamily="34" charset="0"/>
              </a:defRPr>
            </a:lvl1pPr>
          </a:lstStyle>
          <a:p>
            <a:pPr algn="l" defTabSz="342648">
              <a:defRPr/>
            </a:pPr>
            <a:fld id="{8A06C2F6-B608-4AAD-BC19-C9F7439202BE}" type="slidenum">
              <a:rPr lang="en-GB" smtClean="0"/>
              <a:pPr algn="l" defTabSz="342648">
                <a:defRPr/>
              </a:pPr>
              <a:t>‹#›</a:t>
            </a:fld>
            <a:endParaRPr lang="en-GB"/>
          </a:p>
        </p:txBody>
      </p:sp>
    </p:spTree>
    <p:extLst>
      <p:ext uri="{BB962C8B-B14F-4D97-AF65-F5344CB8AC3E}">
        <p14:creationId xmlns:p14="http://schemas.microsoft.com/office/powerpoint/2010/main" val="524099194"/>
      </p:ext>
    </p:extLst>
  </p:cSld>
  <p:clrMapOvr>
    <a:masterClrMapping/>
  </p:clrMapOvr>
  <p:transition spd="med"/>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5951150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59369908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425142171"/>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val="0"/>
              </a:ext>
            </a:extLst>
          </a:blip>
          <a:srcRect l="48267" t="28851" r="595" b="81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79" y="116684"/>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1" y="4958955"/>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62"/>
          <p:cNvGrpSpPr>
            <a:grpSpLocks/>
          </p:cNvGrpSpPr>
          <p:nvPr userDrawn="1"/>
        </p:nvGrpSpPr>
        <p:grpSpPr bwMode="auto">
          <a:xfrm>
            <a:off x="172641" y="4966098"/>
            <a:ext cx="6827044" cy="83344"/>
            <a:chOff x="172269" y="6621494"/>
            <a:chExt cx="6826666" cy="111519"/>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4058522314"/>
      </p:ext>
    </p:extLst>
  </p:cSld>
  <p:clrMapOvr>
    <a:masterClrMapping/>
  </p:clrMapOvr>
  <p:hf sldNum="0" hdr="0" dt="0"/>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5954"/>
            <a:ext cx="9148763" cy="514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6"/>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5" descr="ca.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6" descr="ch.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7"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9" descr="dk.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1"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2"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3"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gr.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5"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7"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9"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no.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1"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2" descr="pt.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3"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4" descr="s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5" descr="uk.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descr="si.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61"/>
          <p:cNvPicPr>
            <a:picLocks noChangeAspect="1"/>
          </p:cNvPicPr>
          <p:nvPr userDrawn="1"/>
        </p:nvPicPr>
        <p:blipFill>
          <a:blip r:embed="rId28"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8"/>
          <p:cNvPicPr>
            <a:picLocks noChangeAspect="1"/>
          </p:cNvPicPr>
          <p:nvPr userDrawn="1"/>
        </p:nvPicPr>
        <p:blipFill>
          <a:blip r:embed="rId29"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706974272"/>
      </p:ext>
    </p:extLst>
  </p:cSld>
  <p:clrMapOvr>
    <a:masterClrMapping/>
  </p:clrMapOvr>
  <p:hf sldNum="0" hdr="0" dt="0"/>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itle" preserve="1">
  <p:cSld name="13_Title Slide">
    <p:spTree>
      <p:nvGrpSpPr>
        <p:cNvPr id="1" name=""/>
        <p:cNvGrpSpPr/>
        <p:nvPr/>
      </p:nvGrpSpPr>
      <p:grpSpPr>
        <a:xfrm>
          <a:off x="0" y="0"/>
          <a:ext cx="0" cy="0"/>
          <a:chOff x="0" y="0"/>
          <a:chExt cx="0" cy="0"/>
        </a:xfrm>
      </p:grpSpPr>
      <p:pic>
        <p:nvPicPr>
          <p:cNvPr id="4" name="Picture 32" descr="Winter_Moon.jpg"/>
          <p:cNvPicPr>
            <a:picLocks noChangeAspect="1"/>
          </p:cNvPicPr>
          <p:nvPr userDrawn="1"/>
        </p:nvPicPr>
        <p:blipFill>
          <a:blip r:embed="rId2">
            <a:extLst>
              <a:ext uri="{28A0092B-C50C-407E-A947-70E740481C1C}">
                <a14:useLocalDpi xmlns:a14="http://schemas.microsoft.com/office/drawing/2010/main" val="0"/>
              </a:ext>
            </a:extLst>
          </a:blip>
          <a:srcRect l="339" t="15489" r="2" b="535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549495552"/>
      </p:ext>
    </p:extLst>
  </p:cSld>
  <p:clrMapOvr>
    <a:masterClrMapping/>
  </p:clrMapOvr>
  <p:hf sldNum="0" hdr="0" dt="0"/>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77" tIns="34289" rIns="68577"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914400" fontAlgn="base" hangingPunct="1">
              <a:spcBef>
                <a:spcPct val="0"/>
              </a:spcBef>
              <a:spcAft>
                <a:spcPct val="0"/>
              </a:spcAft>
              <a:defRPr/>
            </a:pPr>
            <a:endParaRPr lang="en-US" altLang="en-US" kern="1200" smtClean="0">
              <a:solidFill>
                <a:srgbClr val="FFFFFF"/>
              </a:solidFill>
              <a:latin typeface="Arial" pitchFamily="34" charset="0"/>
            </a:endParaRPr>
          </a:p>
        </p:txBody>
      </p:sp>
      <p:pic>
        <p:nvPicPr>
          <p:cNvPr id="5" name="Picture 31" descr="Comet_activity_21_June_970PX.jpg"/>
          <p:cNvPicPr>
            <a:picLocks noChangeAspect="1"/>
          </p:cNvPicPr>
          <p:nvPr userDrawn="1"/>
        </p:nvPicPr>
        <p:blipFill>
          <a:blip r:embed="rId2">
            <a:extLst>
              <a:ext uri="{28A0092B-C50C-407E-A947-70E740481C1C}">
                <a14:useLocalDpi xmlns:a14="http://schemas.microsoft.com/office/drawing/2010/main" val="0"/>
              </a:ext>
            </a:extLst>
          </a:blip>
          <a:srcRect t="8205" r="11816" b="11278"/>
          <a:stretch>
            <a:fillRect/>
          </a:stretch>
        </p:blipFill>
        <p:spPr bwMode="auto">
          <a:xfrm>
            <a:off x="1382318" y="-10716"/>
            <a:ext cx="7522369" cy="515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69070"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78621"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166122" y="4966099"/>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356497"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89360"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638302"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97721"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06079"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937397"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219202"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427560"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846660"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053829"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262190"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2470547"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2678909"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2889647"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3102771"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3309940"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3519490"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3730229"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4146947"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4562477"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4866085" y="4967289"/>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949534363"/>
      </p:ext>
    </p:extLst>
  </p:cSld>
  <p:clrMapOvr>
    <a:masterClrMapping/>
  </p:clrMapOvr>
  <p:hf sldNum="0" hdr="0" dt="0"/>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a:extLst>
              <a:ext uri="{28A0092B-C50C-407E-A947-70E740481C1C}">
                <a14:useLocalDpi xmlns:a14="http://schemas.microsoft.com/office/drawing/2010/main" val="0"/>
              </a:ext>
            </a:extLst>
          </a:blip>
          <a:srcRect l="-72" t="2287" r="69" b="225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372221608"/>
      </p:ext>
    </p:extLst>
  </p:cSld>
  <p:clrMapOvr>
    <a:masterClrMapping/>
  </p:clrMapOvr>
  <p:hf sldNum="0" hdr="0" dt="0"/>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a:extLst>
              <a:ext uri="{28A0092B-C50C-407E-A947-70E740481C1C}">
                <a14:useLocalDpi xmlns:a14="http://schemas.microsoft.com/office/drawing/2010/main" val="0"/>
              </a:ext>
            </a:extLst>
          </a:blip>
          <a:srcRect t="14944" b="10159"/>
          <a:stretch>
            <a:fillRect/>
          </a:stretch>
        </p:blipFill>
        <p:spPr bwMode="auto">
          <a:xfrm>
            <a:off x="3" y="0"/>
            <a:ext cx="915709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635210647"/>
      </p:ext>
    </p:extLst>
  </p:cSld>
  <p:clrMapOvr>
    <a:masterClrMapping/>
  </p:clrMapOvr>
  <p:hf sldNum="0" hdr="0" dt="0"/>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77" tIns="34289" rIns="68577"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914400" fontAlgn="base" hangingPunct="1">
              <a:spcBef>
                <a:spcPct val="0"/>
              </a:spcBef>
              <a:spcAft>
                <a:spcPct val="0"/>
              </a:spcAft>
              <a:defRPr/>
            </a:pPr>
            <a:endParaRPr lang="en-US" altLang="en-US" kern="1200" smtClean="0">
              <a:solidFill>
                <a:srgbClr val="FFFFFF"/>
              </a:solidFill>
              <a:latin typeface="Arial" pitchFamily="34" charset="0"/>
            </a:endParaRPr>
          </a:p>
        </p:txBody>
      </p:sp>
      <p:pic>
        <p:nvPicPr>
          <p:cNvPr id="5" name="Picture 32" descr="navigation.jpg"/>
          <p:cNvPicPr>
            <a:picLocks noChangeAspect="1"/>
          </p:cNvPicPr>
          <p:nvPr userDrawn="1"/>
        </p:nvPicPr>
        <p:blipFill>
          <a:blip r:embed="rId2" cstate="print">
            <a:extLst>
              <a:ext uri="{28A0092B-C50C-407E-A947-70E740481C1C}">
                <a14:useLocalDpi xmlns:a14="http://schemas.microsoft.com/office/drawing/2010/main" val="0"/>
              </a:ext>
            </a:extLst>
          </a:blip>
          <a:srcRect l="6105" b="10957"/>
          <a:stretch>
            <a:fillRect/>
          </a:stretch>
        </p:blipFill>
        <p:spPr bwMode="auto">
          <a:xfrm>
            <a:off x="2118122"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39"/>
          <p:cNvGrpSpPr>
            <a:grpSpLocks/>
          </p:cNvGrpSpPr>
          <p:nvPr userDrawn="1"/>
        </p:nvGrpSpPr>
        <p:grpSpPr bwMode="auto">
          <a:xfrm>
            <a:off x="169069" y="4966098"/>
            <a:ext cx="5119688" cy="83344"/>
            <a:chOff x="226046" y="6621472"/>
            <a:chExt cx="6826250" cy="111125"/>
          </a:xfrm>
        </p:grpSpPr>
        <p:pic>
          <p:nvPicPr>
            <p:cNvPr id="11"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2593160223"/>
      </p:ext>
    </p:extLst>
  </p:cSld>
  <p:clrMapOvr>
    <a:masterClrMapping/>
  </p:clrMapOvr>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906"/>
            <a:ext cx="5016500" cy="769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0" tIns="45685" rIns="91370" bIns="45685" anchor="b">
            <a:spAutoFit/>
          </a:bodyPr>
          <a:lstStyle/>
          <a:p>
            <a:pPr algn="l" defTabSz="342693" fontAlgn="base" hangingPunct="1">
              <a:spcBef>
                <a:spcPct val="50000"/>
              </a:spcBef>
              <a:spcAft>
                <a:spcPct val="0"/>
              </a:spcAft>
            </a:pPr>
            <a:r>
              <a:rPr lang="en-US" sz="800" kern="1200" smtClean="0"/>
              <a:t>Issue/Revision: 0.0</a:t>
            </a:r>
          </a:p>
          <a:p>
            <a:pPr algn="l" defTabSz="342693" fontAlgn="base" hangingPunct="1">
              <a:spcBef>
                <a:spcPct val="50000"/>
              </a:spcBef>
              <a:spcAft>
                <a:spcPct val="0"/>
              </a:spcAft>
            </a:pPr>
            <a:r>
              <a:rPr lang="en-US" sz="800" kern="1200" smtClean="0"/>
              <a:t>Reference: </a:t>
            </a:r>
          </a:p>
          <a:p>
            <a:pPr algn="l" defTabSz="342693" fontAlgn="base" hangingPunct="1">
              <a:spcBef>
                <a:spcPct val="50000"/>
              </a:spcBef>
              <a:spcAft>
                <a:spcPct val="0"/>
              </a:spcAft>
            </a:pPr>
            <a:r>
              <a:rPr lang="en-US" sz="800" kern="1200" smtClean="0"/>
              <a:t>Status: </a:t>
            </a:r>
          </a:p>
          <a:p>
            <a:pPr algn="l" defTabSz="342693"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05"/>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086451475"/>
      </p:ext>
    </p:extLst>
  </p:cSld>
  <p:clrMapOvr>
    <a:masterClrMapping/>
  </p:clrMapOvr>
  <p:timing>
    <p:tnLst>
      <p:par>
        <p:cTn id="1" dur="indefinite" restart="never" nodeType="tmRoot"/>
      </p:par>
    </p:tnLst>
  </p:timing>
  <p:hf sldNum="0" hdr="0" dt="0"/>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a:extLst>
              <a:ext uri="{28A0092B-C50C-407E-A947-70E740481C1C}">
                <a14:useLocalDpi xmlns:a14="http://schemas.microsoft.com/office/drawing/2010/main" val="0"/>
              </a:ext>
            </a:extLst>
          </a:blip>
          <a:srcRect l="2" t="13858" r="761" b="1169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4292172441"/>
      </p:ext>
    </p:extLst>
  </p:cSld>
  <p:clrMapOvr>
    <a:masterClrMapping/>
  </p:clrMapOvr>
  <p:hf sldNum="0" hdr="0" dt="0"/>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761"/>
            <a:ext cx="9145191"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346758406"/>
      </p:ext>
    </p:extLst>
  </p:cSld>
  <p:clrMapOvr>
    <a:masterClrMapping/>
  </p:clrMapOvr>
  <p:hf sldNum="0" hdr="0" dt="0"/>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79" y="116684"/>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1" y="4958955"/>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37"/>
          <p:cNvGrpSpPr>
            <a:grpSpLocks/>
          </p:cNvGrpSpPr>
          <p:nvPr userDrawn="1"/>
        </p:nvGrpSpPr>
        <p:grpSpPr bwMode="auto">
          <a:xfrm>
            <a:off x="172641" y="4966098"/>
            <a:ext cx="6827044" cy="83344"/>
            <a:chOff x="172269" y="6621494"/>
            <a:chExt cx="6826666" cy="111519"/>
          </a:xfrm>
        </p:grpSpPr>
        <p:pic>
          <p:nvPicPr>
            <p:cNvPr id="10" name="Picture 38"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8"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9"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0"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1"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993365520"/>
      </p:ext>
    </p:extLst>
  </p:cSld>
  <p:clrMapOvr>
    <a:masterClrMapping/>
  </p:clrMapOvr>
  <p:hf sldNum="0" hdr="0" dt="0"/>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4" name="Picture 31" descr="cover slide 62.png"/>
          <p:cNvPicPr>
            <a:picLocks noChangeAspect="1"/>
          </p:cNvPicPr>
          <p:nvPr userDrawn="1"/>
        </p:nvPicPr>
        <p:blipFill>
          <a:blip r:embed="rId2">
            <a:extLst>
              <a:ext uri="{28A0092B-C50C-407E-A947-70E740481C1C}">
                <a14:useLocalDpi xmlns:a14="http://schemas.microsoft.com/office/drawing/2010/main" val="0"/>
              </a:ext>
            </a:extLst>
          </a:blip>
          <a:srcRect t="5484" r="1521" b="4765"/>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328918992"/>
      </p:ext>
    </p:extLst>
  </p:cSld>
  <p:clrMapOvr>
    <a:masterClrMapping/>
  </p:clrMapOvr>
  <p:hf sldNum="0" hdr="0" dt="0"/>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159961302"/>
      </p:ext>
    </p:extLst>
  </p:cSld>
  <p:clrMapOvr>
    <a:masterClrMapping/>
  </p:clrMapOvr>
  <p:hf sldNum="0" hdr="0" dt="0"/>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01901580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9965"/>
            <a:ext cx="7789050" cy="530915"/>
          </a:xfrm>
        </p:spPr>
        <p:txBody>
          <a:bodyPr anchor="t"/>
          <a:lstStyle>
            <a:lvl1pPr algn="l">
              <a:defRPr sz="3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54822"/>
            <a:ext cx="7789050" cy="1125140"/>
          </a:xfrm>
        </p:spPr>
        <p:txBody>
          <a:bodyPr anchor="b"/>
          <a:lstStyle>
            <a:lvl1pPr marL="0" indent="0">
              <a:buNone/>
              <a:defRPr sz="1500"/>
            </a:lvl1pPr>
            <a:lvl2pPr marL="342884" indent="0">
              <a:buNone/>
              <a:defRPr sz="1400"/>
            </a:lvl2pPr>
            <a:lvl3pPr marL="685766" indent="0">
              <a:buNone/>
              <a:defRPr sz="1200"/>
            </a:lvl3pPr>
            <a:lvl4pPr marL="1028649" indent="0">
              <a:buNone/>
              <a:defRPr sz="1100"/>
            </a:lvl4pPr>
            <a:lvl5pPr marL="1371532" indent="0">
              <a:buNone/>
              <a:defRPr sz="1100"/>
            </a:lvl5pPr>
            <a:lvl6pPr marL="1714415" indent="0">
              <a:buNone/>
              <a:defRPr sz="1100"/>
            </a:lvl6pPr>
            <a:lvl7pPr marL="2057297" indent="0">
              <a:buNone/>
              <a:defRPr sz="1100"/>
            </a:lvl7pPr>
            <a:lvl8pPr marL="2400180" indent="0">
              <a:buNone/>
              <a:defRPr sz="1100"/>
            </a:lvl8pPr>
            <a:lvl9pPr marL="2743064" indent="0">
              <a:buNone/>
              <a:defRPr sz="1100"/>
            </a:lvl9pPr>
          </a:lstStyle>
          <a:p>
            <a:pPr lvl="0"/>
            <a:r>
              <a:rPr lang="en-US" noProof="0" smtClean="0"/>
              <a:t>Click to edit Master text styles</a:t>
            </a:r>
          </a:p>
        </p:txBody>
      </p:sp>
    </p:spTree>
    <p:extLst>
      <p:ext uri="{BB962C8B-B14F-4D97-AF65-F5344CB8AC3E}">
        <p14:creationId xmlns:p14="http://schemas.microsoft.com/office/powerpoint/2010/main" val="100693517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50542078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2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6"/>
            <a:ext cx="3896416" cy="371493"/>
          </a:xfrm>
        </p:spPr>
        <p:txBody>
          <a:bodyPr anchor="b"/>
          <a:lstStyle>
            <a:lvl1pPr marL="0" indent="0">
              <a:buNone/>
              <a:defRPr sz="12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1"/>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itle 1"/>
          <p:cNvSpPr>
            <a:spLocks noGrp="1"/>
          </p:cNvSpPr>
          <p:nvPr>
            <p:ph type="title"/>
          </p:nvPr>
        </p:nvSpPr>
        <p:spPr>
          <a:xfrm>
            <a:off x="143088" y="113968"/>
            <a:ext cx="7174846" cy="334706"/>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61798225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2072100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460" indent="-272810">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288602717"/>
      </p:ext>
    </p:extLst>
  </p:cSld>
  <p:clrMapOvr>
    <a:masterClrMapping/>
  </p:clrMapOvr>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606240"/>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9" y="1250160"/>
            <a:ext cx="4968875" cy="3243263"/>
          </a:xfrm>
        </p:spPr>
        <p:txBody>
          <a:bodyPr/>
          <a:lstStyle>
            <a:lvl1pPr>
              <a:defRPr sz="1100"/>
            </a:lvl1pPr>
            <a:lvl2pPr>
              <a:defRPr sz="1100"/>
            </a:lvl2pPr>
            <a:lvl3pPr>
              <a:defRPr sz="1100"/>
            </a:lvl3pPr>
            <a:lvl4pPr>
              <a:defRPr sz="1100"/>
            </a:lvl4pPr>
            <a:lvl5pPr>
              <a:defRPr sz="1100"/>
            </a:lvl5pPr>
            <a:lvl6pPr>
              <a:defRPr sz="1500"/>
            </a:lvl6pPr>
            <a:lvl7pPr>
              <a:defRPr sz="1500"/>
            </a:lvl7pPr>
            <a:lvl8pPr>
              <a:defRPr sz="1500"/>
            </a:lvl8pPr>
            <a:lvl9pPr>
              <a:defRPr sz="15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1"/>
            <a:ext cx="2846388" cy="3243263"/>
          </a:xfrm>
        </p:spPr>
        <p:txBody>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noProof="0" smtClean="0"/>
              <a:t>Click to edit Master text styles</a:t>
            </a:r>
          </a:p>
        </p:txBody>
      </p:sp>
      <p:sp>
        <p:nvSpPr>
          <p:cNvPr id="5" name="Title 1"/>
          <p:cNvSpPr>
            <a:spLocks noGrp="1"/>
          </p:cNvSpPr>
          <p:nvPr>
            <p:ph type="title"/>
          </p:nvPr>
        </p:nvSpPr>
        <p:spPr>
          <a:xfrm>
            <a:off x="143088" y="113968"/>
            <a:ext cx="7174846" cy="334706"/>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07360407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90291"/>
            <a:ext cx="5932800" cy="242372"/>
          </a:xfrm>
        </p:spPr>
        <p:txBody>
          <a:bodyPr anchor="b"/>
          <a:lstStyle>
            <a:lvl1pPr algn="l">
              <a:defRPr sz="11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66"/>
            <a:ext cx="5932488" cy="2543176"/>
          </a:xfrm>
        </p:spPr>
        <p:txBody>
          <a:bodyPr/>
          <a:lstStyle>
            <a:lvl1pPr marL="0" indent="0">
              <a:buNone/>
              <a:defRPr sz="11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r>
              <a:rPr lang="en-US" noProof="0" dirty="0" smtClean="0"/>
              <a:t>Click icon to add picture</a:t>
            </a:r>
            <a:endParaRPr lang="en-GB" noProof="0" dirty="0"/>
          </a:p>
        </p:txBody>
      </p:sp>
      <p:sp>
        <p:nvSpPr>
          <p:cNvPr id="4" name="Text Placeholder 3"/>
          <p:cNvSpPr>
            <a:spLocks noGrp="1"/>
          </p:cNvSpPr>
          <p:nvPr>
            <p:ph type="body" sz="half" idx="2"/>
          </p:nvPr>
        </p:nvSpPr>
        <p:spPr>
          <a:xfrm>
            <a:off x="1602000" y="4029090"/>
            <a:ext cx="5932800" cy="464345"/>
          </a:xfrm>
        </p:spPr>
        <p:txBody>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noProof="0" smtClean="0"/>
              <a:t>Click to edit Master text styles</a:t>
            </a:r>
          </a:p>
        </p:txBody>
      </p:sp>
    </p:spTree>
    <p:extLst>
      <p:ext uri="{BB962C8B-B14F-4D97-AF65-F5344CB8AC3E}">
        <p14:creationId xmlns:p14="http://schemas.microsoft.com/office/powerpoint/2010/main" val="4066767997"/>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pic>
        <p:nvPicPr>
          <p:cNvPr id="56341" name="Picture 22" descr="signatur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84271" t="-8163"/>
          <a:stretch>
            <a:fillRect/>
          </a:stretch>
        </p:blipFill>
        <p:spPr bwMode="auto">
          <a:xfrm>
            <a:off x="7705726" y="4793457"/>
            <a:ext cx="1438275" cy="18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4" name="Picture 24" descr="PPT_Header0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685"/>
          </a:xfrm>
          <a:prstGeom prst="rect">
            <a:avLst/>
          </a:prstGeom>
          <a:noFill/>
          <a:extLst>
            <a:ext uri="{909E8E84-426E-40DD-AFC4-6F175D3DCCD1}">
              <a14:hiddenFill xmlns:a14="http://schemas.microsoft.com/office/drawing/2010/main">
                <a:solidFill>
                  <a:srgbClr val="FFFFFF"/>
                </a:solidFill>
              </a14:hiddenFill>
            </a:ext>
          </a:extLst>
        </p:spPr>
      </p:pic>
      <p:pic>
        <p:nvPicPr>
          <p:cNvPr id="56345" name="Picture 25" descr="PPT_Header0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914400" fontAlgn="base" hangingPunct="1">
              <a:spcBef>
                <a:spcPct val="50000"/>
              </a:spcBef>
              <a:spcAft>
                <a:spcPct val="0"/>
              </a:spcAft>
            </a:pPr>
            <a:endParaRPr lang="en-GB" sz="800" kern="1200" dirty="0"/>
          </a:p>
        </p:txBody>
      </p:sp>
    </p:spTree>
    <p:extLst>
      <p:ext uri="{BB962C8B-B14F-4D97-AF65-F5344CB8AC3E}">
        <p14:creationId xmlns:p14="http://schemas.microsoft.com/office/powerpoint/2010/main" val="1368747300"/>
      </p:ext>
    </p:extLst>
  </p:cSld>
  <p:clrMapOvr>
    <a:masterClrMapping/>
  </p:clrMapOvr>
  <p:timing>
    <p:tnLst>
      <p:par>
        <p:cTn id="1" dur="indefinite" restart="never" nodeType="tmRoot"/>
      </p:par>
    </p:tnLst>
  </p:timing>
  <p:hf sldNum="0" hdr="0" dt="0"/>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085449279"/>
      </p:ext>
    </p:extLst>
  </p:cSld>
  <p:clrMapOvr>
    <a:masterClrMapping/>
  </p:clrMapOvr>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3305174"/>
            <a:ext cx="7789050" cy="1323439"/>
          </a:xfrm>
        </p:spPr>
        <p:txBody>
          <a:bodyPr anchor="t"/>
          <a:lstStyle>
            <a:lvl1pPr algn="l">
              <a:defRPr sz="4000" b="1"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2180035"/>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830124893"/>
      </p:ext>
    </p:extLst>
  </p:cSld>
  <p:clrMapOvr>
    <a:masterClrMapping/>
  </p:clrMapOvr>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11406592"/>
      </p:ext>
    </p:extLst>
  </p:cSld>
  <p:clrMapOvr>
    <a:masterClrMapping/>
  </p:clrMapOvr>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6400" y="231407"/>
            <a:ext cx="6105600" cy="430887"/>
          </a:xfrm>
        </p:spPr>
        <p:txBody>
          <a:bodyPr/>
          <a:lstStyle>
            <a:lvl1pPr>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6"/>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extLst>
      <p:ext uri="{BB962C8B-B14F-4D97-AF65-F5344CB8AC3E}">
        <p14:creationId xmlns:p14="http://schemas.microsoft.com/office/powerpoint/2010/main" val="1437701337"/>
      </p:ext>
    </p:extLst>
  </p:cSld>
  <p:clrMapOvr>
    <a:masterClrMapping/>
  </p:clrMapOvr>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60428126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9828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809" indent="0">
              <a:buNone/>
              <a:defRPr sz="1800"/>
            </a:lvl2pPr>
            <a:lvl3pPr marL="913598" indent="0">
              <a:buNone/>
              <a:defRPr sz="1600"/>
            </a:lvl3pPr>
            <a:lvl4pPr marL="1370410" indent="0">
              <a:buNone/>
              <a:defRPr sz="1400"/>
            </a:lvl4pPr>
            <a:lvl5pPr marL="1827200" indent="0">
              <a:buNone/>
              <a:defRPr sz="1400"/>
            </a:lvl5pPr>
            <a:lvl6pPr marL="2284005" indent="0">
              <a:buNone/>
              <a:defRPr sz="1400"/>
            </a:lvl6pPr>
            <a:lvl7pPr marL="2740788" indent="0">
              <a:buNone/>
              <a:defRPr sz="1400"/>
            </a:lvl7pPr>
            <a:lvl8pPr marL="3197600" indent="0">
              <a:buNone/>
              <a:defRPr sz="1400"/>
            </a:lvl8pPr>
            <a:lvl9pPr marL="3654412"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486981149"/>
      </p:ext>
    </p:extLst>
  </p:cSld>
  <p:clrMapOvr>
    <a:masterClrMapping/>
  </p:clrMapOvr>
  <p:timing>
    <p:tnLst>
      <p:par>
        <p:cT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6400" y="207390"/>
            <a:ext cx="6105600" cy="400110"/>
          </a:xfrm>
        </p:spPr>
        <p:txBody>
          <a:bodyPr anchor="b"/>
          <a:lstStyle>
            <a:lvl1pPr algn="l">
              <a:defRPr sz="2000" b="1"/>
            </a:lvl1pPr>
          </a:lstStyle>
          <a:p>
            <a:r>
              <a:rPr lang="en-US" noProof="0" smtClean="0"/>
              <a:t>Click to edit Master title style</a:t>
            </a:r>
            <a:endParaRPr lang="en-GB" noProof="0"/>
          </a:p>
        </p:txBody>
      </p:sp>
      <p:sp>
        <p:nvSpPr>
          <p:cNvPr id="3" name="Content Placeholder 2"/>
          <p:cNvSpPr>
            <a:spLocks noGrp="1"/>
          </p:cNvSpPr>
          <p:nvPr>
            <p:ph idx="1"/>
          </p:nvPr>
        </p:nvSpPr>
        <p:spPr>
          <a:xfrm>
            <a:off x="3575050" y="1250156"/>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0"/>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6861543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1"/>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5"/>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GB" dirty="0"/>
          </a:p>
        </p:txBody>
      </p:sp>
      <p:sp>
        <p:nvSpPr>
          <p:cNvPr id="4" name="Text Placeholder 3"/>
          <p:cNvSpPr>
            <a:spLocks noGrp="1"/>
          </p:cNvSpPr>
          <p:nvPr>
            <p:ph type="body" sz="half" idx="2"/>
          </p:nvPr>
        </p:nvSpPr>
        <p:spPr>
          <a:xfrm>
            <a:off x="1602000" y="4029075"/>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74195234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8" name="Picture 3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1"/>
            <a:ext cx="5143502" cy="9144001"/>
          </a:xfrm>
          <a:prstGeom prst="rect">
            <a:avLst/>
          </a:prstGeom>
        </p:spPr>
      </p:pic>
      <p:sp>
        <p:nvSpPr>
          <p:cNvPr id="56323" name="Rectangle 2"/>
          <p:cNvSpPr>
            <a:spLocks noGrp="1" noChangeArrowheads="1"/>
          </p:cNvSpPr>
          <p:nvPr>
            <p:ph type="subTitle" idx="1"/>
          </p:nvPr>
        </p:nvSpPr>
        <p:spPr>
          <a:xfrm>
            <a:off x="614361" y="2914650"/>
            <a:ext cx="7948800" cy="421975"/>
          </a:xfrm>
          <a:prstGeom prst="rect">
            <a:avLst/>
          </a:prstGeom>
        </p:spPr>
        <p:txBody>
          <a:bodyPr wrap="square">
            <a:spAutoFit/>
          </a:bodyPr>
          <a:lstStyle>
            <a:lvl1pPr marL="0" indent="0">
              <a:buFont typeface="Verdana" pitchFamily="34" charset="0"/>
              <a:buNone/>
              <a:defRPr sz="1800"/>
            </a:lvl1pPr>
          </a:lstStyle>
          <a:p>
            <a:pPr lvl="0"/>
            <a:r>
              <a:rPr lang="x-none" noProof="0" smtClean="0"/>
              <a:t>Click to edit Master subtitle style</a:t>
            </a:r>
            <a:endParaRPr lang="en-GB" noProof="0" dirty="0" smtClean="0"/>
          </a:p>
        </p:txBody>
      </p:sp>
      <p:grpSp>
        <p:nvGrpSpPr>
          <p:cNvPr id="10" name="Group 9"/>
          <p:cNvGrpSpPr/>
          <p:nvPr userDrawn="1"/>
        </p:nvGrpSpPr>
        <p:grpSpPr>
          <a:xfrm>
            <a:off x="171652" y="4965820"/>
            <a:ext cx="6436141" cy="83639"/>
            <a:chOff x="171652" y="6621093"/>
            <a:chExt cx="6436141" cy="111519"/>
          </a:xfrm>
        </p:grpSpPr>
        <p:pic>
          <p:nvPicPr>
            <p:cNvPr id="11" name="Picture 10" descr="a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12" name="Picture 11" descr="b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13" name="Picture 12" descr="ca.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14" name="Picture 13" descr="ch.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15" name="Picture 14" descr="cz.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16" name="Picture 15" descr="d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17" name="Picture 16" descr="dk.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18" name="Picture 17" descr="e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19" name="Picture 18" descr="es.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20" name="Picture 19" descr="fi.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21" name="Picture 20" descr="fr.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22" name="Picture 21" descr="g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23" name="Picture 22" descr="hu.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24" name="Picture 23" descr="ie.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25" name="Picture 24" descr="it.png" hidden="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26" name="Picture 25" descr="l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27" name="Picture 26" descr="nl.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28" name="Picture 27" descr="no.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29" name="Picture 28" descr="p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30" name="Picture 29" descr="pt.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31" name="Picture 30" descr="r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32" name="Picture 31" descr="se.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33" name="Picture 32" descr="uk.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34" name="Picture 33"/>
          <p:cNvPicPr>
            <a:picLocks noChangeAspect="1"/>
          </p:cNvPicPr>
          <p:nvPr userDrawn="1"/>
        </p:nvPicPr>
        <p:blipFill rotWithShape="1">
          <a:blip r:embed="rId26" cstate="print">
            <a:extLst>
              <a:ext uri="{28A0092B-C50C-407E-A947-70E740481C1C}">
                <a14:useLocalDpi xmlns:a14="http://schemas.microsoft.com/office/drawing/2010/main" val="0"/>
              </a:ext>
            </a:extLst>
          </a:blip>
          <a:srcRect t="83098" b="-5313"/>
          <a:stretch/>
        </p:blipFill>
        <p:spPr>
          <a:xfrm>
            <a:off x="7788176" y="4958911"/>
            <a:ext cx="1196912" cy="108000"/>
          </a:xfrm>
          <a:prstGeom prst="rect">
            <a:avLst/>
          </a:prstGeom>
        </p:spPr>
      </p:pic>
      <p:cxnSp>
        <p:nvCxnSpPr>
          <p:cNvPr id="35" name="Straight Connector 34"/>
          <p:cNvCxnSpPr/>
          <p:nvPr userDrawn="1"/>
        </p:nvCxnSpPr>
        <p:spPr>
          <a:xfrm>
            <a:off x="165933" y="4878359"/>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rotWithShape="1">
          <a:blip r:embed="rId27" cstate="print">
            <a:extLst>
              <a:ext uri="{28A0092B-C50C-407E-A947-70E740481C1C}">
                <a14:useLocalDpi xmlns:a14="http://schemas.microsoft.com/office/drawing/2010/main" val="0"/>
              </a:ext>
            </a:extLst>
          </a:blip>
          <a:srcRect t="-2" b="28614"/>
          <a:stretch/>
        </p:blipFill>
        <p:spPr>
          <a:xfrm>
            <a:off x="7787917" y="117149"/>
            <a:ext cx="1210456" cy="351000"/>
          </a:xfrm>
          <a:prstGeom prst="rect">
            <a:avLst/>
          </a:prstGeom>
        </p:spPr>
      </p:pic>
      <p:sp>
        <p:nvSpPr>
          <p:cNvPr id="56325" name="Rectangle 6"/>
          <p:cNvSpPr>
            <a:spLocks noGrp="1" noChangeArrowheads="1"/>
          </p:cNvSpPr>
          <p:nvPr>
            <p:ph type="ctrTitle"/>
          </p:nvPr>
        </p:nvSpPr>
        <p:spPr>
          <a:xfrm>
            <a:off x="587375" y="1856096"/>
            <a:ext cx="7947025" cy="584775"/>
          </a:xfrm>
          <a:prstGeom prst="rect">
            <a:avLst/>
          </a:prstGeom>
        </p:spPr>
        <p:txBody>
          <a:bodyPr/>
          <a:lstStyle>
            <a:lvl1pPr algn="l" rtl="0" eaLnBrk="1" fontAlgn="base" hangingPunct="1">
              <a:spcBef>
                <a:spcPct val="0"/>
              </a:spcBef>
              <a:spcAft>
                <a:spcPct val="0"/>
              </a:spcAft>
              <a:defRPr lang="en-GB" sz="3200" b="0" noProof="0" dirty="0" smtClean="0">
                <a:solidFill>
                  <a:schemeClr val="bg1">
                    <a:lumMod val="95000"/>
                  </a:schemeClr>
                </a:solidFill>
                <a:latin typeface="Verdana"/>
                <a:ea typeface="+mj-ea"/>
                <a:cs typeface="Verdana"/>
              </a:defRPr>
            </a:lvl1pPr>
          </a:lstStyle>
          <a:p>
            <a:pPr lvl="0"/>
            <a:r>
              <a:rPr lang="x-none" noProof="0" smtClean="0"/>
              <a:t>Click to edit Master title style</a:t>
            </a:r>
            <a:endParaRPr lang="en-GB" noProof="0" dirty="0" smtClean="0"/>
          </a:p>
        </p:txBody>
      </p:sp>
      <p:sp>
        <p:nvSpPr>
          <p:cNvPr id="42" name="Text Box 58"/>
          <p:cNvSpPr txBox="1">
            <a:spLocks noChangeArrowheads="1"/>
          </p:cNvSpPr>
          <p:nvPr userDrawn="1"/>
        </p:nvSpPr>
        <p:spPr bwMode="auto">
          <a:xfrm>
            <a:off x="78032" y="4661072"/>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algn="l" defTabSz="914400" fontAlgn="base" hangingPunct="1">
              <a:spcBef>
                <a:spcPct val="50000"/>
              </a:spcBef>
              <a:spcAft>
                <a:spcPct val="0"/>
              </a:spcAft>
            </a:pPr>
            <a:r>
              <a:rPr lang="en-US" sz="800" kern="1200" smtClean="0">
                <a:solidFill>
                  <a:srgbClr val="FFFFFF"/>
                </a:solidFill>
              </a:rPr>
              <a:t>ESA UNCLASSIFIED - For Official Use</a:t>
            </a:r>
            <a:endParaRPr lang="en-GB" sz="800" kern="1200" dirty="0">
              <a:solidFill>
                <a:srgbClr val="FFFFFF"/>
              </a:solidFill>
            </a:endParaRPr>
          </a:p>
        </p:txBody>
      </p:sp>
    </p:spTree>
    <p:extLst>
      <p:ext uri="{BB962C8B-B14F-4D97-AF65-F5344CB8AC3E}">
        <p14:creationId xmlns:p14="http://schemas.microsoft.com/office/powerpoint/2010/main" val="2801866701"/>
      </p:ext>
    </p:extLst>
  </p:cSld>
  <p:clrMapOvr>
    <a:masterClrMapping/>
  </p:clrMapOvr>
  <p:timing>
    <p:tnLst>
      <p:par>
        <p:cTn id="1" dur="indefinite" restart="never" nodeType="tmRoot"/>
      </p:par>
    </p:tnLst>
  </p:timing>
  <p:hf sldNum="0" hdr="0" dt="0"/>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000" y="66196"/>
            <a:ext cx="7174800" cy="430887"/>
          </a:xfrm>
          <a:prstGeom prst="rect">
            <a:avLst/>
          </a:prstGeom>
        </p:spPr>
        <p:txBody>
          <a:bodyPr/>
          <a:lstStyle/>
          <a:p>
            <a:r>
              <a:rPr lang="x-none" noProof="0" smtClean="0"/>
              <a:t>Click to edit Master title style</a:t>
            </a:r>
            <a:endParaRPr lang="en-GB" noProof="0" dirty="0"/>
          </a:p>
        </p:txBody>
      </p:sp>
      <p:sp>
        <p:nvSpPr>
          <p:cNvPr id="3" name="Content Placeholder 2"/>
          <p:cNvSpPr>
            <a:spLocks noGrp="1"/>
          </p:cNvSpPr>
          <p:nvPr>
            <p:ph idx="1"/>
          </p:nvPr>
        </p:nvSpPr>
        <p:spPr>
          <a:xfrm>
            <a:off x="172800" y="648000"/>
            <a:ext cx="8748000" cy="4004100"/>
          </a:xfrm>
          <a:prstGeom prst="rect">
            <a:avLst/>
          </a:prstGeom>
        </p:spPr>
        <p:txBody>
          <a:bodyPr/>
          <a:lstStyle>
            <a:lvl1pPr marL="0" marR="0"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lvl1pPr>
            <a:lvl2pPr marL="808038" marR="0" indent="0" algn="l" defTabSz="914400" rtl="0" eaLnBrk="1" fontAlgn="base" latinLnBrk="0" hangingPunct="1">
              <a:lnSpc>
                <a:spcPct val="119000"/>
              </a:lnSpc>
              <a:spcBef>
                <a:spcPct val="20000"/>
              </a:spcBef>
              <a:spcAft>
                <a:spcPct val="0"/>
              </a:spcAft>
              <a:buClr>
                <a:srgbClr val="0098DB"/>
              </a:buClr>
              <a:buSzTx/>
              <a:buFont typeface="+mj-lt"/>
              <a:buNone/>
              <a:tabLst/>
              <a:defRPr/>
            </a:lvl2pPr>
            <a:lvl3pPr marL="1406525" marR="0" indent="0" algn="l" defTabSz="914400" rtl="0" eaLnBrk="1" fontAlgn="base" latinLnBrk="0" hangingPunct="1">
              <a:lnSpc>
                <a:spcPct val="119000"/>
              </a:lnSpc>
              <a:spcBef>
                <a:spcPct val="20000"/>
              </a:spcBef>
              <a:spcAft>
                <a:spcPct val="0"/>
              </a:spcAft>
              <a:buClr>
                <a:srgbClr val="0098DB"/>
              </a:buClr>
              <a:buSzTx/>
              <a:buFont typeface="+mj-lt"/>
              <a:buNone/>
              <a:tabLst/>
              <a:defRPr/>
            </a:lvl3pPr>
            <a:lvl4pPr marL="2005013" marR="0" indent="0" algn="l" defTabSz="914400" rtl="0" eaLnBrk="1" fontAlgn="base" latinLnBrk="0" hangingPunct="1">
              <a:lnSpc>
                <a:spcPct val="119000"/>
              </a:lnSpc>
              <a:spcBef>
                <a:spcPct val="20000"/>
              </a:spcBef>
              <a:spcAft>
                <a:spcPct val="0"/>
              </a:spcAft>
              <a:buClr>
                <a:srgbClr val="0098DB"/>
              </a:buClr>
              <a:buSzTx/>
              <a:buFont typeface="+mj-lt"/>
              <a:buNone/>
              <a:tabLst/>
              <a:defRPr/>
            </a:lvl4pPr>
            <a:lvl5pPr marL="2603500" marR="0" indent="0" algn="l" defTabSz="914400" rtl="0" eaLnBrk="1" fontAlgn="base" latinLnBrk="0" hangingPunct="1">
              <a:lnSpc>
                <a:spcPct val="119000"/>
              </a:lnSpc>
              <a:spcBef>
                <a:spcPct val="20000"/>
              </a:spcBef>
              <a:spcAft>
                <a:spcPct val="0"/>
              </a:spcAft>
              <a:buClr>
                <a:srgbClr val="0098DB"/>
              </a:buClr>
              <a:buSzTx/>
              <a:buFont typeface="+mj-lt"/>
              <a:buNone/>
              <a:tabLst/>
              <a:defRPr/>
            </a:lvl5pPr>
          </a:lstStyle>
          <a:p>
            <a:pPr marL="0" marR="0" lvl="0"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x-none" sz="1600" b="0" i="0" u="none" strike="noStrike" kern="0" cap="none" spc="0" normalizeH="0" baseline="0" noProof="0" smtClean="0">
                <a:ln>
                  <a:noFill/>
                </a:ln>
                <a:solidFill>
                  <a:srgbClr val="4D4F53"/>
                </a:solidFill>
                <a:effectLst/>
                <a:uLnTx/>
                <a:uFillTx/>
                <a:latin typeface="+mn-lt"/>
                <a:ea typeface="+mn-ea"/>
                <a:cs typeface="Verdana"/>
              </a:rPr>
              <a:t>Click to edit Master text styles</a:t>
            </a:r>
          </a:p>
          <a:p>
            <a:pPr marL="0" marR="0" lvl="1"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x-none" sz="1600" b="0" i="0" u="none" strike="noStrike" kern="0" cap="none" spc="0" normalizeH="0" baseline="0" noProof="0" smtClean="0">
                <a:ln>
                  <a:noFill/>
                </a:ln>
                <a:solidFill>
                  <a:srgbClr val="4D4F53"/>
                </a:solidFill>
                <a:effectLst/>
                <a:uLnTx/>
                <a:uFillTx/>
                <a:latin typeface="+mn-lt"/>
                <a:ea typeface="+mn-ea"/>
                <a:cs typeface="Verdana"/>
              </a:rPr>
              <a:t>Second level</a:t>
            </a:r>
          </a:p>
          <a:p>
            <a:pPr marL="0" marR="0" lvl="2"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x-none" sz="1600" b="0" i="0" u="none" strike="noStrike" kern="0" cap="none" spc="0" normalizeH="0" baseline="0" noProof="0" smtClean="0">
                <a:ln>
                  <a:noFill/>
                </a:ln>
                <a:solidFill>
                  <a:srgbClr val="4D4F53"/>
                </a:solidFill>
                <a:effectLst/>
                <a:uLnTx/>
                <a:uFillTx/>
                <a:latin typeface="+mn-lt"/>
                <a:ea typeface="+mn-ea"/>
                <a:cs typeface="Verdana"/>
              </a:rPr>
              <a:t>Third level</a:t>
            </a:r>
          </a:p>
          <a:p>
            <a:pPr marL="0" marR="0" lvl="3"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x-none" sz="1600" b="0" i="0" u="none" strike="noStrike" kern="0" cap="none" spc="0" normalizeH="0" baseline="0" noProof="0" smtClean="0">
                <a:ln>
                  <a:noFill/>
                </a:ln>
                <a:solidFill>
                  <a:srgbClr val="4D4F53"/>
                </a:solidFill>
                <a:effectLst/>
                <a:uLnTx/>
                <a:uFillTx/>
                <a:latin typeface="+mn-lt"/>
                <a:ea typeface="+mn-ea"/>
                <a:cs typeface="Verdana"/>
              </a:rPr>
              <a:t>Fourth level</a:t>
            </a:r>
          </a:p>
          <a:p>
            <a:pPr marL="0" marR="0" lvl="4"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x-none" sz="1600" b="0" i="0" u="none" strike="noStrike" kern="0" cap="none" spc="0" normalizeH="0" baseline="0" noProof="0" smtClean="0">
                <a:ln>
                  <a:noFill/>
                </a:ln>
                <a:solidFill>
                  <a:srgbClr val="4D4F53"/>
                </a:solidFill>
                <a:effectLst/>
                <a:uLnTx/>
                <a:uFillTx/>
                <a:latin typeface="+mn-lt"/>
                <a:ea typeface="+mn-ea"/>
                <a:cs typeface="Verdana"/>
              </a:rPr>
              <a:t>Fifth level</a:t>
            </a:r>
            <a:endParaRPr lang="en-GB" noProof="0" dirty="0"/>
          </a:p>
        </p:txBody>
      </p:sp>
    </p:spTree>
    <p:extLst>
      <p:ext uri="{BB962C8B-B14F-4D97-AF65-F5344CB8AC3E}">
        <p14:creationId xmlns:p14="http://schemas.microsoft.com/office/powerpoint/2010/main" val="2442314693"/>
      </p:ext>
    </p:extLst>
  </p:cSld>
  <p:clrMapOvr>
    <a:masterClrMapping/>
  </p:clrMapOvr>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612000" y="1354813"/>
            <a:ext cx="778905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noProof="0" smtClean="0"/>
              <a:t>Click to edit Master text styles</a:t>
            </a:r>
          </a:p>
        </p:txBody>
      </p:sp>
      <p:sp>
        <p:nvSpPr>
          <p:cNvPr id="5" name="Title 1"/>
          <p:cNvSpPr>
            <a:spLocks noGrp="1"/>
          </p:cNvSpPr>
          <p:nvPr>
            <p:ph type="title"/>
          </p:nvPr>
        </p:nvSpPr>
        <p:spPr>
          <a:xfrm>
            <a:off x="612000" y="2479951"/>
            <a:ext cx="7789050" cy="1323439"/>
          </a:xfrm>
        </p:spPr>
        <p:txBody>
          <a:bodyPr anchor="t"/>
          <a:lstStyle>
            <a:lvl1pPr algn="l">
              <a:defRPr sz="4000" b="0" cap="all">
                <a:solidFill>
                  <a:srgbClr val="0098DB"/>
                </a:solidFill>
              </a:defRPr>
            </a:lvl1pPr>
          </a:lstStyle>
          <a:p>
            <a:r>
              <a:rPr lang="x-none" noProof="0" smtClean="0"/>
              <a:t>Click to edit Master title style</a:t>
            </a:r>
            <a:endParaRPr lang="en-GB" noProof="0" dirty="0"/>
          </a:p>
        </p:txBody>
      </p:sp>
    </p:spTree>
    <p:extLst>
      <p:ext uri="{BB962C8B-B14F-4D97-AF65-F5344CB8AC3E}">
        <p14:creationId xmlns:p14="http://schemas.microsoft.com/office/powerpoint/2010/main" val="3580485781"/>
      </p:ext>
    </p:extLst>
  </p:cSld>
  <p:clrMapOvr>
    <a:masterClrMapping/>
  </p:clrMapOvr>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000" y="66196"/>
            <a:ext cx="7174800" cy="430887"/>
          </a:xfrm>
          <a:prstGeom prst="rect">
            <a:avLst/>
          </a:prstGeom>
        </p:spPr>
        <p:txBody>
          <a:bodyPr/>
          <a:lstStyle/>
          <a:p>
            <a:r>
              <a:rPr lang="x-none" noProof="0" smtClean="0"/>
              <a:t>Click to edit Master title style</a:t>
            </a:r>
            <a:endParaRPr lang="en-GB" noProof="0"/>
          </a:p>
        </p:txBody>
      </p:sp>
      <p:sp>
        <p:nvSpPr>
          <p:cNvPr id="5" name="Content Placeholder 5"/>
          <p:cNvSpPr>
            <a:spLocks noGrp="1"/>
          </p:cNvSpPr>
          <p:nvPr>
            <p:ph sz="quarter" idx="10"/>
          </p:nvPr>
        </p:nvSpPr>
        <p:spPr>
          <a:xfrm>
            <a:off x="615600" y="1255500"/>
            <a:ext cx="3888000" cy="3237300"/>
          </a:xfrm>
          <a:prstGeom prst="rect">
            <a:avLst/>
          </a:prstGeom>
        </p:spPr>
        <p:txBody>
          <a:bodyPr/>
          <a:lstStyle>
            <a:lvl1pPr>
              <a:buNone/>
              <a:defRPr lang="en-US" sz="1200" noProof="0" dirty="0" smtClean="0">
                <a:solidFill>
                  <a:schemeClr val="bg2"/>
                </a:solidFill>
                <a:latin typeface="Verdana"/>
                <a:ea typeface="+mn-ea"/>
                <a:cs typeface="Verdana"/>
              </a:defRPr>
            </a:lvl1pPr>
            <a:lvl2pPr>
              <a:buNone/>
              <a:defRPr lang="en-US" sz="1200" noProof="0" dirty="0" smtClean="0">
                <a:solidFill>
                  <a:schemeClr val="bg2"/>
                </a:solidFill>
                <a:latin typeface="Verdana"/>
                <a:cs typeface="Verdana"/>
              </a:defRPr>
            </a:lvl2pPr>
            <a:lvl3pPr>
              <a:buNone/>
              <a:defRPr lang="en-US" sz="1200" noProof="0" dirty="0" smtClean="0">
                <a:solidFill>
                  <a:schemeClr val="bg2"/>
                </a:solidFill>
                <a:latin typeface="Verdana"/>
                <a:cs typeface="Verdana"/>
              </a:defRPr>
            </a:lvl3pPr>
            <a:lvl4pPr>
              <a:buNone/>
              <a:defRPr lang="en-US"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Fifth level</a:t>
            </a:r>
            <a:endParaRPr lang="en-GB" noProof="0" dirty="0"/>
          </a:p>
        </p:txBody>
      </p:sp>
      <p:sp>
        <p:nvSpPr>
          <p:cNvPr id="6" name="Content Placeholder 5"/>
          <p:cNvSpPr>
            <a:spLocks noGrp="1"/>
          </p:cNvSpPr>
          <p:nvPr>
            <p:ph sz="quarter" idx="4"/>
          </p:nvPr>
        </p:nvSpPr>
        <p:spPr>
          <a:xfrm>
            <a:off x="4658400" y="1255500"/>
            <a:ext cx="3888000" cy="3237300"/>
          </a:xfrm>
          <a:prstGeom prst="rect">
            <a:avLst/>
          </a:prstGeom>
        </p:spPr>
        <p:txBody>
          <a:bodyPr/>
          <a:lstStyle>
            <a:lvl1pPr>
              <a:buNone/>
              <a:defRPr sz="1200"/>
            </a:lvl1pPr>
            <a:lvl2pPr>
              <a:buNone/>
              <a:defRPr lang="en-GB" sz="1200" noProof="0" dirty="0" smtClean="0">
                <a:solidFill>
                  <a:schemeClr val="bg2"/>
                </a:solidFill>
                <a:latin typeface="Verdana"/>
                <a:cs typeface="Verdana"/>
              </a:defRPr>
            </a:lvl2pPr>
            <a:lvl3pPr>
              <a:buNone/>
              <a:defRPr lang="en-GB" sz="1200" noProof="0" dirty="0" smtClean="0">
                <a:solidFill>
                  <a:schemeClr val="bg2"/>
                </a:solidFill>
                <a:latin typeface="Verdana"/>
                <a:cs typeface="Verdana"/>
              </a:defRPr>
            </a:lvl3pPr>
            <a:lvl4pPr>
              <a:buNone/>
              <a:defRPr lang="en-GB"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dirty="0"/>
          </a:p>
        </p:txBody>
      </p:sp>
    </p:spTree>
    <p:extLst>
      <p:ext uri="{BB962C8B-B14F-4D97-AF65-F5344CB8AC3E}">
        <p14:creationId xmlns:p14="http://schemas.microsoft.com/office/powerpoint/2010/main" val="2404415324"/>
      </p:ext>
    </p:extLst>
  </p:cSld>
  <p:clrMapOvr>
    <a:masterClrMapping/>
  </p:clrMapOvr>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000" y="66707"/>
            <a:ext cx="7174800" cy="430887"/>
          </a:xfrm>
          <a:prstGeom prst="rect">
            <a:avLst/>
          </a:prstGeom>
        </p:spPr>
        <p:txBody>
          <a:bodyPr/>
          <a:lstStyle>
            <a:lvl1pPr>
              <a:defRPr/>
            </a:lvl1pPr>
          </a:lstStyle>
          <a:p>
            <a:r>
              <a:rPr lang="x-none" noProof="0" smtClean="0"/>
              <a:t>Click to edit Master title style</a:t>
            </a:r>
            <a:endParaRPr lang="en-GB" noProof="0" dirty="0"/>
          </a:p>
        </p:txBody>
      </p:sp>
      <p:sp>
        <p:nvSpPr>
          <p:cNvPr id="3" name="Text Placeholder 2"/>
          <p:cNvSpPr>
            <a:spLocks noGrp="1"/>
          </p:cNvSpPr>
          <p:nvPr>
            <p:ph type="body" idx="1"/>
          </p:nvPr>
        </p:nvSpPr>
        <p:spPr>
          <a:xfrm>
            <a:off x="619123" y="1250100"/>
            <a:ext cx="3895200" cy="372600"/>
          </a:xfrm>
          <a:prstGeom prst="rect">
            <a:avLst/>
          </a:prstGeo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noProof="0" smtClean="0"/>
              <a:t>Click to edit Master text styles</a:t>
            </a:r>
          </a:p>
        </p:txBody>
      </p:sp>
      <p:sp>
        <p:nvSpPr>
          <p:cNvPr id="5" name="Text Placeholder 4"/>
          <p:cNvSpPr>
            <a:spLocks noGrp="1"/>
          </p:cNvSpPr>
          <p:nvPr>
            <p:ph type="body" sz="quarter" idx="3"/>
          </p:nvPr>
        </p:nvSpPr>
        <p:spPr>
          <a:xfrm>
            <a:off x="4645025" y="1250156"/>
            <a:ext cx="3896416" cy="371493"/>
          </a:xfrm>
          <a:prstGeom prst="rect">
            <a:avLst/>
          </a:prstGeo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noProof="0" smtClean="0"/>
              <a:t>Click to edit Master text styles</a:t>
            </a:r>
          </a:p>
        </p:txBody>
      </p:sp>
      <p:sp>
        <p:nvSpPr>
          <p:cNvPr id="6" name="Content Placeholder 5"/>
          <p:cNvSpPr>
            <a:spLocks noGrp="1"/>
          </p:cNvSpPr>
          <p:nvPr>
            <p:ph sz="quarter" idx="4"/>
          </p:nvPr>
        </p:nvSpPr>
        <p:spPr>
          <a:xfrm>
            <a:off x="4645026" y="1631156"/>
            <a:ext cx="3898900" cy="2862263"/>
          </a:xfrm>
          <a:prstGeom prst="rect">
            <a:avLst/>
          </a:prstGeom>
        </p:spPr>
        <p:txBody>
          <a:bodyPr/>
          <a:lstStyle>
            <a:lvl1pPr>
              <a:buNone/>
              <a:defRPr sz="1200"/>
            </a:lvl1pPr>
            <a:lvl2pPr>
              <a:buNone/>
              <a:defRPr lang="en-GB" sz="1200" noProof="0" dirty="0" smtClean="0">
                <a:solidFill>
                  <a:schemeClr val="bg2"/>
                </a:solidFill>
                <a:latin typeface="Verdana"/>
                <a:cs typeface="Verdana"/>
              </a:defRPr>
            </a:lvl2pPr>
            <a:lvl3pPr>
              <a:buNone/>
              <a:defRPr lang="en-GB" sz="1200" noProof="0" dirty="0" smtClean="0">
                <a:solidFill>
                  <a:schemeClr val="bg2"/>
                </a:solidFill>
                <a:latin typeface="Verdana"/>
                <a:cs typeface="Verdana"/>
              </a:defRPr>
            </a:lvl3pPr>
            <a:lvl4pPr>
              <a:buNone/>
              <a:defRPr lang="en-GB"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dirty="0"/>
          </a:p>
        </p:txBody>
      </p:sp>
      <p:sp>
        <p:nvSpPr>
          <p:cNvPr id="7" name="Content Placeholder 5"/>
          <p:cNvSpPr>
            <a:spLocks noGrp="1"/>
          </p:cNvSpPr>
          <p:nvPr>
            <p:ph sz="quarter" idx="10"/>
          </p:nvPr>
        </p:nvSpPr>
        <p:spPr>
          <a:xfrm>
            <a:off x="619200" y="1630800"/>
            <a:ext cx="3898900" cy="2862263"/>
          </a:xfrm>
          <a:prstGeom prst="rect">
            <a:avLst/>
          </a:prstGeom>
        </p:spPr>
        <p:txBody>
          <a:bodyPr/>
          <a:lstStyle>
            <a:lvl1pPr>
              <a:buNone/>
              <a:defRPr lang="en-US" sz="1200" noProof="0" dirty="0" smtClean="0">
                <a:solidFill>
                  <a:schemeClr val="bg2"/>
                </a:solidFill>
                <a:latin typeface="Verdana"/>
                <a:ea typeface="+mn-ea"/>
                <a:cs typeface="Verdana"/>
              </a:defRPr>
            </a:lvl1pPr>
            <a:lvl2pPr>
              <a:buNone/>
              <a:defRPr lang="en-US" sz="1200" noProof="0" dirty="0" smtClean="0">
                <a:solidFill>
                  <a:schemeClr val="bg2"/>
                </a:solidFill>
                <a:latin typeface="Verdana"/>
                <a:cs typeface="Verdana"/>
              </a:defRPr>
            </a:lvl2pPr>
            <a:lvl3pPr>
              <a:buNone/>
              <a:defRPr lang="en-US" sz="1200" noProof="0" dirty="0" smtClean="0">
                <a:solidFill>
                  <a:schemeClr val="bg2"/>
                </a:solidFill>
                <a:latin typeface="Verdana"/>
                <a:cs typeface="Verdana"/>
              </a:defRPr>
            </a:lvl3pPr>
            <a:lvl4pPr>
              <a:buNone/>
              <a:defRPr lang="en-US"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Fifth level</a:t>
            </a:r>
            <a:endParaRPr lang="en-GB" noProof="0" dirty="0"/>
          </a:p>
        </p:txBody>
      </p:sp>
    </p:spTree>
    <p:extLst>
      <p:ext uri="{BB962C8B-B14F-4D97-AF65-F5344CB8AC3E}">
        <p14:creationId xmlns:p14="http://schemas.microsoft.com/office/powerpoint/2010/main" val="2803952892"/>
      </p:ext>
    </p:extLst>
  </p:cSld>
  <p:clrMapOvr>
    <a:masterClrMapping/>
  </p:clrMapOvr>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000" y="66196"/>
            <a:ext cx="7174800" cy="430887"/>
          </a:xfrm>
          <a:prstGeom prst="rect">
            <a:avLst/>
          </a:prstGeom>
        </p:spPr>
        <p:txBody>
          <a:bodyPr/>
          <a:lstStyle/>
          <a:p>
            <a:r>
              <a:rPr lang="x-none" noProof="0" smtClean="0"/>
              <a:t>Click to edit Master title style</a:t>
            </a:r>
            <a:endParaRPr lang="en-GB" noProof="0" dirty="0"/>
          </a:p>
        </p:txBody>
      </p:sp>
    </p:spTree>
    <p:extLst>
      <p:ext uri="{BB962C8B-B14F-4D97-AF65-F5344CB8AC3E}">
        <p14:creationId xmlns:p14="http://schemas.microsoft.com/office/powerpoint/2010/main" val="244043694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790892"/>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000" y="11913"/>
            <a:ext cx="7174800" cy="430887"/>
          </a:xfrm>
          <a:prstGeom prst="rect">
            <a:avLst/>
          </a:prstGeom>
        </p:spPr>
        <p:txBody>
          <a:bodyPr anchor="b"/>
          <a:lstStyle>
            <a:lvl1pPr algn="l">
              <a:defRPr sz="2200" b="0"/>
            </a:lvl1pPr>
          </a:lstStyle>
          <a:p>
            <a:r>
              <a:rPr lang="x-none" noProof="0" smtClean="0"/>
              <a:t>Click to edit Master title style</a:t>
            </a:r>
            <a:endParaRPr lang="en-GB" noProof="0" dirty="0"/>
          </a:p>
        </p:txBody>
      </p:sp>
      <p:sp>
        <p:nvSpPr>
          <p:cNvPr id="3" name="Content Placeholder 2"/>
          <p:cNvSpPr>
            <a:spLocks noGrp="1"/>
          </p:cNvSpPr>
          <p:nvPr>
            <p:ph idx="1"/>
          </p:nvPr>
        </p:nvSpPr>
        <p:spPr>
          <a:xfrm>
            <a:off x="3575050" y="1250156"/>
            <a:ext cx="4968875" cy="3243263"/>
          </a:xfrm>
          <a:prstGeom prst="rect">
            <a:avLst/>
          </a:prstGeom>
        </p:spPr>
        <p:txBody>
          <a:bodyPr/>
          <a:lstStyle>
            <a:lvl1pPr marL="2602800" indent="0">
              <a:buNone/>
              <a:defRPr lang="en-GB" sz="1400" noProof="0" dirty="0">
                <a:solidFill>
                  <a:schemeClr val="bg2"/>
                </a:solidFill>
                <a:latin typeface="Verdana"/>
                <a:cs typeface="Verdana"/>
              </a:defRPr>
            </a:lvl1pPr>
            <a:lvl2pPr>
              <a:buNone/>
              <a:defRPr lang="en-US" sz="1400" noProof="0" dirty="0" smtClean="0">
                <a:solidFill>
                  <a:schemeClr val="bg2"/>
                </a:solidFill>
                <a:latin typeface="Verdana"/>
                <a:cs typeface="Verdana"/>
              </a:defRPr>
            </a:lvl2pPr>
            <a:lvl3pPr>
              <a:buNone/>
              <a:defRPr lang="en-US" sz="1400" noProof="0" dirty="0" smtClean="0">
                <a:solidFill>
                  <a:schemeClr val="bg2"/>
                </a:solidFill>
                <a:latin typeface="Verdana"/>
                <a:cs typeface="Verdana"/>
              </a:defRPr>
            </a:lvl3pPr>
            <a:lvl4pPr>
              <a:buNone/>
              <a:defRPr lang="en-US" sz="1400" noProof="0" dirty="0" smtClean="0">
                <a:solidFill>
                  <a:schemeClr val="bg2"/>
                </a:solidFill>
                <a:latin typeface="Verdana"/>
                <a:cs typeface="Verdana"/>
              </a:defRPr>
            </a:lvl4pPr>
            <a:lvl5pPr>
              <a:buNone/>
              <a:defRPr sz="1400"/>
            </a:lvl5pPr>
            <a:lvl6pPr>
              <a:defRPr sz="2000"/>
            </a:lvl6pPr>
            <a:lvl7pPr>
              <a:defRPr sz="2000"/>
            </a:lvl7pPr>
            <a:lvl8pPr>
              <a:defRPr sz="2000"/>
            </a:lvl8pPr>
            <a:lvl9pPr>
              <a:defRPr sz="20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Fifth level</a:t>
            </a:r>
            <a:endParaRPr lang="en-GB" noProof="0" dirty="0"/>
          </a:p>
        </p:txBody>
      </p:sp>
      <p:sp>
        <p:nvSpPr>
          <p:cNvPr id="4" name="Text Placeholder 3"/>
          <p:cNvSpPr>
            <a:spLocks noGrp="1"/>
          </p:cNvSpPr>
          <p:nvPr>
            <p:ph type="body" sz="half" idx="2"/>
          </p:nvPr>
        </p:nvSpPr>
        <p:spPr>
          <a:xfrm>
            <a:off x="619125" y="1250100"/>
            <a:ext cx="2846388" cy="32432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noProof="0" smtClean="0"/>
              <a:t>Click to edit Master text styles</a:t>
            </a:r>
          </a:p>
        </p:txBody>
      </p:sp>
    </p:spTree>
    <p:extLst>
      <p:ext uri="{BB962C8B-B14F-4D97-AF65-F5344CB8AC3E}">
        <p14:creationId xmlns:p14="http://schemas.microsoft.com/office/powerpoint/2010/main" val="19501164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862947988"/>
      </p:ext>
    </p:extLst>
  </p:cSld>
  <p:clrMapOvr>
    <a:masterClrMapping/>
  </p:clrMapOvr>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1"/>
            <a:ext cx="5932800" cy="307777"/>
          </a:xfrm>
          <a:prstGeom prst="rect">
            <a:avLst/>
          </a:prstGeom>
        </p:spPr>
        <p:txBody>
          <a:bodyPr anchor="b"/>
          <a:lstStyle>
            <a:lvl1pPr algn="l">
              <a:defRPr sz="1400" b="1"/>
            </a:lvl1pPr>
          </a:lstStyle>
          <a:p>
            <a:r>
              <a:rPr lang="x-none" noProof="0" smtClean="0"/>
              <a:t>Click to edit Master title style</a:t>
            </a:r>
            <a:endParaRPr lang="en-GB" noProof="0"/>
          </a:p>
        </p:txBody>
      </p:sp>
      <p:sp>
        <p:nvSpPr>
          <p:cNvPr id="3" name="Picture Placeholder 2"/>
          <p:cNvSpPr>
            <a:spLocks noGrp="1"/>
          </p:cNvSpPr>
          <p:nvPr>
            <p:ph type="pic" idx="1"/>
          </p:nvPr>
        </p:nvSpPr>
        <p:spPr>
          <a:xfrm>
            <a:off x="1601787" y="1250155"/>
            <a:ext cx="5932488" cy="2543176"/>
          </a:xfrm>
          <a:prstGeom prst="rect">
            <a:avLst/>
          </a:prstGeo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smtClean="0"/>
              <a:t>Drag picture to placeholder or click icon to add</a:t>
            </a:r>
            <a:endParaRPr lang="en-GB" dirty="0"/>
          </a:p>
        </p:txBody>
      </p:sp>
      <p:sp>
        <p:nvSpPr>
          <p:cNvPr id="4" name="Text Placeholder 3"/>
          <p:cNvSpPr>
            <a:spLocks noGrp="1"/>
          </p:cNvSpPr>
          <p:nvPr>
            <p:ph type="body" sz="half" idx="2"/>
          </p:nvPr>
        </p:nvSpPr>
        <p:spPr>
          <a:xfrm>
            <a:off x="1602000" y="4029075"/>
            <a:ext cx="5932800" cy="46434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noProof="0" smtClean="0"/>
              <a:t>Click to edit Master text styles</a:t>
            </a:r>
          </a:p>
        </p:txBody>
      </p:sp>
    </p:spTree>
    <p:extLst>
      <p:ext uri="{BB962C8B-B14F-4D97-AF65-F5344CB8AC3E}">
        <p14:creationId xmlns:p14="http://schemas.microsoft.com/office/powerpoint/2010/main" val="28679917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0A9076-323E-564D-AC1E-0930B5956B9A}" type="datetimeFigureOut">
              <a:rPr lang="en-US" smtClean="0">
                <a:solidFill>
                  <a:prstClr val="black">
                    <a:tint val="75000"/>
                  </a:prstClr>
                </a:solidFill>
              </a:rPr>
              <a:pPr/>
              <a:t>3/28/2018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66286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531416"/>
          </a:xfrm>
        </p:spPr>
        <p:txBody>
          <a:bodyPr/>
          <a:lstStyle>
            <a:lvl1pPr>
              <a:defRPr>
                <a:latin typeface="Gill Sans" charset="0"/>
                <a:ea typeface="Gill Sans" charset="0"/>
                <a:cs typeface="Gill Sans"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939800"/>
            <a:ext cx="7886700" cy="3692922"/>
          </a:xfrm>
        </p:spPr>
        <p:txBody>
          <a:bodyPr/>
          <a:lstStyle>
            <a:lvl1pPr>
              <a:defRPr>
                <a:latin typeface="Gill Sans" charset="0"/>
                <a:ea typeface="Gill Sans" charset="0"/>
                <a:cs typeface="Gill Sans" charset="0"/>
              </a:defRPr>
            </a:lvl1pPr>
            <a:lvl2pPr>
              <a:defRPr>
                <a:latin typeface="Gill Sans" charset="0"/>
                <a:ea typeface="Gill Sans" charset="0"/>
                <a:cs typeface="Gill Sans" charset="0"/>
              </a:defRPr>
            </a:lvl2pPr>
            <a:lvl3pPr>
              <a:defRPr>
                <a:latin typeface="Gill Sans" charset="0"/>
                <a:ea typeface="Gill Sans" charset="0"/>
                <a:cs typeface="Gill Sans" charset="0"/>
              </a:defRPr>
            </a:lvl3pPr>
            <a:lvl4pPr>
              <a:defRPr>
                <a:latin typeface="Gill Sans" charset="0"/>
                <a:ea typeface="Gill Sans" charset="0"/>
                <a:cs typeface="Gill Sans" charset="0"/>
              </a:defRPr>
            </a:lvl4pPr>
            <a:lvl5pPr>
              <a:defRPr>
                <a:latin typeface="Gill Sans" charset="0"/>
                <a:ea typeface="Gill Sans" charset="0"/>
                <a:cs typeface="Gill Sans"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B0A9076-323E-564D-AC1E-0930B5956B9A}" type="datetimeFigureOut">
              <a:rPr lang="en-US" smtClean="0">
                <a:solidFill>
                  <a:prstClr val="black">
                    <a:tint val="75000"/>
                  </a:prstClr>
                </a:solidFill>
              </a:rPr>
              <a:pPr/>
              <a:t>3/28/2018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765867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0A9076-323E-564D-AC1E-0930B5956B9A}" type="datetimeFigureOut">
              <a:rPr lang="en-US" smtClean="0">
                <a:solidFill>
                  <a:prstClr val="black">
                    <a:tint val="75000"/>
                  </a:prstClr>
                </a:solidFill>
              </a:rPr>
              <a:pPr/>
              <a:t>3/28/2018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04146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939800"/>
            <a:ext cx="3886200" cy="36929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939800"/>
            <a:ext cx="3886200" cy="36929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0A9076-323E-564D-AC1E-0930B5956B9A}" type="datetimeFigureOut">
              <a:rPr lang="en-US" smtClean="0">
                <a:solidFill>
                  <a:prstClr val="black">
                    <a:tint val="75000"/>
                  </a:prstClr>
                </a:solidFill>
              </a:rPr>
              <a:pPr/>
              <a:t>3/28/2018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13890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0A9076-323E-564D-AC1E-0930B5956B9A}" type="datetimeFigureOut">
              <a:rPr lang="en-US" smtClean="0">
                <a:solidFill>
                  <a:prstClr val="black">
                    <a:tint val="75000"/>
                  </a:prstClr>
                </a:solidFill>
              </a:rPr>
              <a:pPr/>
              <a:t>3/28/2018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450510"/>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0A9076-323E-564D-AC1E-0930B5956B9A}" type="datetimeFigureOut">
              <a:rPr lang="en-US" smtClean="0">
                <a:solidFill>
                  <a:prstClr val="black">
                    <a:tint val="75000"/>
                  </a:prstClr>
                </a:solidFill>
              </a:rPr>
              <a:pPr/>
              <a:t>3/28/2018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108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0A9076-323E-564D-AC1E-0930B5956B9A}" type="datetimeFigureOut">
              <a:rPr lang="en-US" smtClean="0">
                <a:solidFill>
                  <a:prstClr val="black">
                    <a:tint val="75000"/>
                  </a:prstClr>
                </a:solidFill>
              </a:rPr>
              <a:pPr/>
              <a:t>3/28/2018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222852"/>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0A9076-323E-564D-AC1E-0930B5956B9A}" type="datetimeFigureOut">
              <a:rPr lang="en-US" smtClean="0">
                <a:solidFill>
                  <a:prstClr val="black">
                    <a:tint val="75000"/>
                  </a:prstClr>
                </a:solidFill>
              </a:rPr>
              <a:pPr/>
              <a:t>3/28/2018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16862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0A9076-323E-564D-AC1E-0930B5956B9A}" type="datetimeFigureOut">
              <a:rPr lang="en-US" smtClean="0">
                <a:solidFill>
                  <a:prstClr val="black">
                    <a:tint val="75000"/>
                  </a:prstClr>
                </a:solidFill>
              </a:rPr>
              <a:pPr/>
              <a:t>3/28/2018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1045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809" indent="0">
              <a:buNone/>
              <a:defRPr sz="2000" b="1"/>
            </a:lvl2pPr>
            <a:lvl3pPr marL="913598" indent="0">
              <a:buNone/>
              <a:defRPr sz="1800" b="1"/>
            </a:lvl3pPr>
            <a:lvl4pPr marL="1370410" indent="0">
              <a:buNone/>
              <a:defRPr sz="1600" b="1"/>
            </a:lvl4pPr>
            <a:lvl5pPr marL="1827200" indent="0">
              <a:buNone/>
              <a:defRPr sz="1600" b="1"/>
            </a:lvl5pPr>
            <a:lvl6pPr marL="2284005" indent="0">
              <a:buNone/>
              <a:defRPr sz="1600" b="1"/>
            </a:lvl6pPr>
            <a:lvl7pPr marL="2740788" indent="0">
              <a:buNone/>
              <a:defRPr sz="1600" b="1"/>
            </a:lvl7pPr>
            <a:lvl8pPr marL="3197600" indent="0">
              <a:buNone/>
              <a:defRPr sz="1600" b="1"/>
            </a:lvl8pPr>
            <a:lvl9pPr marL="3654412"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809" indent="0">
              <a:buNone/>
              <a:defRPr sz="2000" b="1"/>
            </a:lvl2pPr>
            <a:lvl3pPr marL="913598" indent="0">
              <a:buNone/>
              <a:defRPr sz="1800" b="1"/>
            </a:lvl3pPr>
            <a:lvl4pPr marL="1370410" indent="0">
              <a:buNone/>
              <a:defRPr sz="1600" b="1"/>
            </a:lvl4pPr>
            <a:lvl5pPr marL="1827200" indent="0">
              <a:buNone/>
              <a:defRPr sz="1600" b="1"/>
            </a:lvl5pPr>
            <a:lvl6pPr marL="2284005" indent="0">
              <a:buNone/>
              <a:defRPr sz="1600" b="1"/>
            </a:lvl6pPr>
            <a:lvl7pPr marL="2740788" indent="0">
              <a:buNone/>
              <a:defRPr sz="1600" b="1"/>
            </a:lvl7pPr>
            <a:lvl8pPr marL="3197600" indent="0">
              <a:buNone/>
              <a:defRPr sz="1600" b="1"/>
            </a:lvl8pPr>
            <a:lvl9pPr marL="3654412"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46273359"/>
      </p:ext>
    </p:extLst>
  </p:cSld>
  <p:clrMapOvr>
    <a:masterClrMapping/>
  </p:clrMapOvr>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0A9076-323E-564D-AC1E-0930B5956B9A}" type="datetimeFigureOut">
              <a:rPr lang="en-US" smtClean="0">
                <a:solidFill>
                  <a:prstClr val="black">
                    <a:tint val="75000"/>
                  </a:prstClr>
                </a:solidFill>
              </a:rPr>
              <a:pPr/>
              <a:t>3/28/2018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540745"/>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0A9076-323E-564D-AC1E-0930B5956B9A}" type="datetimeFigureOut">
              <a:rPr lang="en-US" smtClean="0">
                <a:solidFill>
                  <a:prstClr val="black">
                    <a:tint val="75000"/>
                  </a:prstClr>
                </a:solidFill>
              </a:rPr>
              <a:pPr/>
              <a:t>3/28/2018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5177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4"/>
            <a:ext cx="7174846" cy="430887"/>
          </a:xfrm>
          <a:prstGeom prst="rect">
            <a:avLst/>
          </a:prstGeom>
          <a:noFill/>
          <a:ln>
            <a:noFill/>
          </a:ln>
          <a:extLst/>
        </p:spPr>
        <p:txBody>
          <a:bodyPr vert="horz" wrap="square" lIns="91370" tIns="45685" rIns="91370" bIns="45685"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97042945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5935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809" indent="0">
              <a:buNone/>
              <a:defRPr sz="1200"/>
            </a:lvl2pPr>
            <a:lvl3pPr marL="913598" indent="0">
              <a:buNone/>
              <a:defRPr sz="1000"/>
            </a:lvl3pPr>
            <a:lvl4pPr marL="1370410" indent="0">
              <a:buNone/>
              <a:defRPr sz="900"/>
            </a:lvl4pPr>
            <a:lvl5pPr marL="1827200" indent="0">
              <a:buNone/>
              <a:defRPr sz="900"/>
            </a:lvl5pPr>
            <a:lvl6pPr marL="2284005" indent="0">
              <a:buNone/>
              <a:defRPr sz="900"/>
            </a:lvl6pPr>
            <a:lvl7pPr marL="2740788" indent="0">
              <a:buNone/>
              <a:defRPr sz="900"/>
            </a:lvl7pPr>
            <a:lvl8pPr marL="3197600" indent="0">
              <a:buNone/>
              <a:defRPr sz="900"/>
            </a:lvl8pPr>
            <a:lvl9pPr marL="3654412"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929923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809" indent="0">
              <a:buNone/>
              <a:defRPr sz="2800"/>
            </a:lvl2pPr>
            <a:lvl3pPr marL="913598" indent="0">
              <a:buNone/>
              <a:defRPr sz="2400"/>
            </a:lvl3pPr>
            <a:lvl4pPr marL="1370410" indent="0">
              <a:buNone/>
              <a:defRPr sz="2000"/>
            </a:lvl4pPr>
            <a:lvl5pPr marL="1827200" indent="0">
              <a:buNone/>
              <a:defRPr sz="2000"/>
            </a:lvl5pPr>
            <a:lvl6pPr marL="2284005" indent="0">
              <a:buNone/>
              <a:defRPr sz="2000"/>
            </a:lvl6pPr>
            <a:lvl7pPr marL="2740788" indent="0">
              <a:buNone/>
              <a:defRPr sz="2000"/>
            </a:lvl7pPr>
            <a:lvl8pPr marL="3197600" indent="0">
              <a:buNone/>
              <a:defRPr sz="2000"/>
            </a:lvl8pPr>
            <a:lvl9pPr marL="3654412"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11"/>
            <a:ext cx="5932800" cy="464345"/>
          </a:xfrm>
        </p:spPr>
        <p:txBody>
          <a:bodyPr/>
          <a:lstStyle>
            <a:lvl1pPr marL="0" indent="0">
              <a:buNone/>
              <a:defRPr sz="1400"/>
            </a:lvl1pPr>
            <a:lvl2pPr marL="456809" indent="0">
              <a:buNone/>
              <a:defRPr sz="1200"/>
            </a:lvl2pPr>
            <a:lvl3pPr marL="913598" indent="0">
              <a:buNone/>
              <a:defRPr sz="1000"/>
            </a:lvl3pPr>
            <a:lvl4pPr marL="1370410" indent="0">
              <a:buNone/>
              <a:defRPr sz="900"/>
            </a:lvl4pPr>
            <a:lvl5pPr marL="1827200" indent="0">
              <a:buNone/>
              <a:defRPr sz="900"/>
            </a:lvl5pPr>
            <a:lvl6pPr marL="2284005" indent="0">
              <a:buNone/>
              <a:defRPr sz="900"/>
            </a:lvl6pPr>
            <a:lvl7pPr marL="2740788" indent="0">
              <a:buNone/>
              <a:defRPr sz="900"/>
            </a:lvl7pPr>
            <a:lvl8pPr marL="3197600" indent="0">
              <a:buNone/>
              <a:defRPr sz="900"/>
            </a:lvl8pPr>
            <a:lvl9pPr marL="3654412"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20585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32" tIns="45666" rIns="91332" bIns="45666"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489567516"/>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85"/>
            <a:ext cx="584200" cy="423863"/>
          </a:xfrm>
          <a:prstGeom prst="rect">
            <a:avLst/>
          </a:prstGeom>
        </p:spPr>
        <p:txBody>
          <a:bodyPr lIns="91380" tIns="45690" rIns="91380" bIns="45690"/>
          <a:lstStyle>
            <a:lvl1pPr fontAlgn="base" hangingPunct="1">
              <a:spcBef>
                <a:spcPct val="0"/>
              </a:spcBef>
              <a:spcAft>
                <a:spcPct val="0"/>
              </a:spcAft>
              <a:defRPr sz="2400" kern="1200">
                <a:solidFill>
                  <a:srgbClr val="000000"/>
                </a:solidFill>
                <a:uFillTx/>
                <a:latin typeface="Verdana" pitchFamily="34" charset="0"/>
              </a:defRPr>
            </a:lvl1pPr>
          </a:lstStyle>
          <a:p>
            <a:pPr algn="l" defTabSz="342693">
              <a:defRPr/>
            </a:pPr>
            <a:fld id="{8A06C2F6-B608-4AAD-BC19-C9F7439202BE}" type="slidenum">
              <a:rPr lang="en-GB" smtClean="0"/>
              <a:pPr algn="l" defTabSz="342693">
                <a:defRPr/>
              </a:pPr>
              <a:t>‹#›</a:t>
            </a:fld>
            <a:endParaRPr lang="en-GB"/>
          </a:p>
        </p:txBody>
      </p:sp>
    </p:spTree>
    <p:extLst>
      <p:ext uri="{BB962C8B-B14F-4D97-AF65-F5344CB8AC3E}">
        <p14:creationId xmlns:p14="http://schemas.microsoft.com/office/powerpoint/2010/main" val="423835335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8" tIns="45689" rIns="91378" bIns="45689" anchor="b">
            <a:spAutoFit/>
          </a:bodyPr>
          <a:lstStyle/>
          <a:p>
            <a:pPr algn="l" defTabSz="342747" fontAlgn="base" hangingPunct="1">
              <a:spcBef>
                <a:spcPct val="50000"/>
              </a:spcBef>
              <a:spcAft>
                <a:spcPct val="0"/>
              </a:spcAft>
            </a:pPr>
            <a:r>
              <a:rPr lang="en-US" sz="800" kern="1200" smtClean="0"/>
              <a:t>Issue/Revision: 0.0</a:t>
            </a:r>
          </a:p>
          <a:p>
            <a:pPr algn="l" defTabSz="342747" fontAlgn="base" hangingPunct="1">
              <a:spcBef>
                <a:spcPct val="50000"/>
              </a:spcBef>
              <a:spcAft>
                <a:spcPct val="0"/>
              </a:spcAft>
            </a:pPr>
            <a:r>
              <a:rPr lang="en-US" sz="800" kern="1200" smtClean="0"/>
              <a:t>Reference: </a:t>
            </a:r>
          </a:p>
          <a:p>
            <a:pPr algn="l" defTabSz="342747" fontAlgn="base" hangingPunct="1">
              <a:spcBef>
                <a:spcPct val="50000"/>
              </a:spcBef>
              <a:spcAft>
                <a:spcPct val="0"/>
              </a:spcAft>
            </a:pPr>
            <a:r>
              <a:rPr lang="en-US" sz="800" kern="1200" smtClean="0"/>
              <a:t>Status: </a:t>
            </a:r>
          </a:p>
          <a:p>
            <a:pPr algn="l" defTabSz="342747"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0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07512367"/>
      </p:ext>
    </p:extLst>
  </p:cSld>
  <p:clrMapOvr>
    <a:masterClrMapping/>
  </p:clrMapOvr>
  <p:timing>
    <p:tnLst>
      <p:par>
        <p:cTn id="1" dur="indefinite" restart="never" nodeType="tmRoot"/>
      </p:par>
    </p:tnLst>
  </p:timing>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496" indent="-272840">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51684940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851" indent="0">
              <a:buNone/>
              <a:defRPr sz="1800"/>
            </a:lvl2pPr>
            <a:lvl3pPr marL="913691" indent="0">
              <a:buNone/>
              <a:defRPr sz="1600"/>
            </a:lvl3pPr>
            <a:lvl4pPr marL="1370546" indent="0">
              <a:buNone/>
              <a:defRPr sz="1400"/>
            </a:lvl4pPr>
            <a:lvl5pPr marL="1827380" indent="0">
              <a:buNone/>
              <a:defRPr sz="1400"/>
            </a:lvl5pPr>
            <a:lvl6pPr marL="2284233" indent="0">
              <a:buNone/>
              <a:defRPr sz="1400"/>
            </a:lvl6pPr>
            <a:lvl7pPr marL="2741064" indent="0">
              <a:buNone/>
              <a:defRPr sz="1400"/>
            </a:lvl7pPr>
            <a:lvl8pPr marL="3197920" indent="0">
              <a:buNone/>
              <a:defRPr sz="1400"/>
            </a:lvl8pPr>
            <a:lvl9pPr marL="3654775"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720576138"/>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162931147"/>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851" indent="0">
              <a:buNone/>
              <a:defRPr sz="2000" b="1"/>
            </a:lvl2pPr>
            <a:lvl3pPr marL="913691" indent="0">
              <a:buNone/>
              <a:defRPr sz="1800" b="1"/>
            </a:lvl3pPr>
            <a:lvl4pPr marL="1370546" indent="0">
              <a:buNone/>
              <a:defRPr sz="1600" b="1"/>
            </a:lvl4pPr>
            <a:lvl5pPr marL="1827380" indent="0">
              <a:buNone/>
              <a:defRPr sz="1600" b="1"/>
            </a:lvl5pPr>
            <a:lvl6pPr marL="2284233" indent="0">
              <a:buNone/>
              <a:defRPr sz="1600" b="1"/>
            </a:lvl6pPr>
            <a:lvl7pPr marL="2741064" indent="0">
              <a:buNone/>
              <a:defRPr sz="1600" b="1"/>
            </a:lvl7pPr>
            <a:lvl8pPr marL="3197920" indent="0">
              <a:buNone/>
              <a:defRPr sz="1600" b="1"/>
            </a:lvl8pPr>
            <a:lvl9pPr marL="3654775"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851" indent="0">
              <a:buNone/>
              <a:defRPr sz="2000" b="1"/>
            </a:lvl2pPr>
            <a:lvl3pPr marL="913691" indent="0">
              <a:buNone/>
              <a:defRPr sz="1800" b="1"/>
            </a:lvl3pPr>
            <a:lvl4pPr marL="1370546" indent="0">
              <a:buNone/>
              <a:defRPr sz="1600" b="1"/>
            </a:lvl4pPr>
            <a:lvl5pPr marL="1827380" indent="0">
              <a:buNone/>
              <a:defRPr sz="1600" b="1"/>
            </a:lvl5pPr>
            <a:lvl6pPr marL="2284233" indent="0">
              <a:buNone/>
              <a:defRPr sz="1600" b="1"/>
            </a:lvl6pPr>
            <a:lvl7pPr marL="2741064" indent="0">
              <a:buNone/>
              <a:defRPr sz="1600" b="1"/>
            </a:lvl7pPr>
            <a:lvl8pPr marL="3197920" indent="0">
              <a:buNone/>
              <a:defRPr sz="1600" b="1"/>
            </a:lvl8pPr>
            <a:lvl9pPr marL="3654775"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8865489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78" tIns="45689" rIns="91378" bIns="4568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933046250"/>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8064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851" indent="0">
              <a:buNone/>
              <a:defRPr sz="1200"/>
            </a:lvl2pPr>
            <a:lvl3pPr marL="913691" indent="0">
              <a:buNone/>
              <a:defRPr sz="1000"/>
            </a:lvl3pPr>
            <a:lvl4pPr marL="1370546" indent="0">
              <a:buNone/>
              <a:defRPr sz="900"/>
            </a:lvl4pPr>
            <a:lvl5pPr marL="1827380" indent="0">
              <a:buNone/>
              <a:defRPr sz="900"/>
            </a:lvl5pPr>
            <a:lvl6pPr marL="2284233" indent="0">
              <a:buNone/>
              <a:defRPr sz="900"/>
            </a:lvl6pPr>
            <a:lvl7pPr marL="2741064" indent="0">
              <a:buNone/>
              <a:defRPr sz="900"/>
            </a:lvl7pPr>
            <a:lvl8pPr marL="3197920" indent="0">
              <a:buNone/>
              <a:defRPr sz="900"/>
            </a:lvl8pPr>
            <a:lvl9pPr marL="3654775"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014688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851" indent="0">
              <a:buNone/>
              <a:defRPr sz="2800"/>
            </a:lvl2pPr>
            <a:lvl3pPr marL="913691" indent="0">
              <a:buNone/>
              <a:defRPr sz="2400"/>
            </a:lvl3pPr>
            <a:lvl4pPr marL="1370546" indent="0">
              <a:buNone/>
              <a:defRPr sz="2000"/>
            </a:lvl4pPr>
            <a:lvl5pPr marL="1827380" indent="0">
              <a:buNone/>
              <a:defRPr sz="2000"/>
            </a:lvl5pPr>
            <a:lvl6pPr marL="2284233" indent="0">
              <a:buNone/>
              <a:defRPr sz="2000"/>
            </a:lvl6pPr>
            <a:lvl7pPr marL="2741064" indent="0">
              <a:buNone/>
              <a:defRPr sz="2000"/>
            </a:lvl7pPr>
            <a:lvl8pPr marL="3197920" indent="0">
              <a:buNone/>
              <a:defRPr sz="2000"/>
            </a:lvl8pPr>
            <a:lvl9pPr marL="3654775"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07"/>
            <a:ext cx="5932800" cy="464345"/>
          </a:xfrm>
        </p:spPr>
        <p:txBody>
          <a:bodyPr/>
          <a:lstStyle>
            <a:lvl1pPr marL="0" indent="0">
              <a:buNone/>
              <a:defRPr sz="1400"/>
            </a:lvl1pPr>
            <a:lvl2pPr marL="456851" indent="0">
              <a:buNone/>
              <a:defRPr sz="1200"/>
            </a:lvl2pPr>
            <a:lvl3pPr marL="913691" indent="0">
              <a:buNone/>
              <a:defRPr sz="1000"/>
            </a:lvl3pPr>
            <a:lvl4pPr marL="1370546" indent="0">
              <a:buNone/>
              <a:defRPr sz="900"/>
            </a:lvl4pPr>
            <a:lvl5pPr marL="1827380" indent="0">
              <a:buNone/>
              <a:defRPr sz="900"/>
            </a:lvl5pPr>
            <a:lvl6pPr marL="2284233" indent="0">
              <a:buNone/>
              <a:defRPr sz="900"/>
            </a:lvl6pPr>
            <a:lvl7pPr marL="2741064" indent="0">
              <a:buNone/>
              <a:defRPr sz="900"/>
            </a:lvl7pPr>
            <a:lvl8pPr marL="3197920" indent="0">
              <a:buNone/>
              <a:defRPr sz="900"/>
            </a:lvl8pPr>
            <a:lvl9pPr marL="3654775"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493368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1203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81"/>
            <a:ext cx="584200" cy="423863"/>
          </a:xfrm>
          <a:prstGeom prst="rect">
            <a:avLst/>
          </a:prstGeom>
        </p:spPr>
        <p:txBody>
          <a:bodyPr lIns="91388" tIns="45694" rIns="91388" bIns="45694"/>
          <a:lstStyle>
            <a:lvl1pPr fontAlgn="base" hangingPunct="1">
              <a:spcBef>
                <a:spcPct val="0"/>
              </a:spcBef>
              <a:spcAft>
                <a:spcPct val="0"/>
              </a:spcAft>
              <a:defRPr sz="2400" kern="1200">
                <a:solidFill>
                  <a:srgbClr val="000000"/>
                </a:solidFill>
                <a:uFillTx/>
                <a:latin typeface="Verdana" pitchFamily="34" charset="0"/>
              </a:defRPr>
            </a:lvl1pPr>
          </a:lstStyle>
          <a:p>
            <a:pPr algn="l" defTabSz="342747">
              <a:defRPr/>
            </a:pPr>
            <a:fld id="{8A06C2F6-B608-4AAD-BC19-C9F7439202BE}" type="slidenum">
              <a:rPr lang="en-GB" smtClean="0"/>
              <a:pPr algn="l" defTabSz="342747">
                <a:defRPr/>
              </a:pPr>
              <a:t>‹#›</a:t>
            </a:fld>
            <a:endParaRPr lang="en-GB"/>
          </a:p>
        </p:txBody>
      </p:sp>
    </p:spTree>
    <p:extLst>
      <p:ext uri="{BB962C8B-B14F-4D97-AF65-F5344CB8AC3E}">
        <p14:creationId xmlns:p14="http://schemas.microsoft.com/office/powerpoint/2010/main" val="221920559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4" tIns="45697" rIns="91394" bIns="45697" anchor="b">
            <a:spAutoFit/>
          </a:bodyPr>
          <a:lstStyle/>
          <a:p>
            <a:pPr algn="l" defTabSz="342819" fontAlgn="base" hangingPunct="1">
              <a:spcBef>
                <a:spcPct val="50000"/>
              </a:spcBef>
              <a:spcAft>
                <a:spcPct val="0"/>
              </a:spcAft>
            </a:pPr>
            <a:r>
              <a:rPr lang="en-US" sz="800" kern="1200" smtClean="0"/>
              <a:t>Issue/Revision: 0.0</a:t>
            </a:r>
          </a:p>
          <a:p>
            <a:pPr algn="l" defTabSz="342819" fontAlgn="base" hangingPunct="1">
              <a:spcBef>
                <a:spcPct val="50000"/>
              </a:spcBef>
              <a:spcAft>
                <a:spcPct val="0"/>
              </a:spcAft>
            </a:pPr>
            <a:r>
              <a:rPr lang="en-US" sz="800" kern="1200" smtClean="0"/>
              <a:t>Reference: </a:t>
            </a:r>
          </a:p>
          <a:p>
            <a:pPr algn="l" defTabSz="342819" fontAlgn="base" hangingPunct="1">
              <a:spcBef>
                <a:spcPct val="50000"/>
              </a:spcBef>
              <a:spcAft>
                <a:spcPct val="0"/>
              </a:spcAft>
            </a:pPr>
            <a:r>
              <a:rPr lang="en-US" sz="800" kern="1200" smtClean="0"/>
              <a:t>Status: </a:t>
            </a:r>
          </a:p>
          <a:p>
            <a:pPr algn="l" defTabSz="342819"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9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30674336"/>
      </p:ext>
    </p:extLst>
  </p:cSld>
  <p:clrMapOvr>
    <a:masterClrMapping/>
  </p:clrMapOvr>
  <p:timing>
    <p:tnLst>
      <p:par>
        <p:cTn id="1" dur="indefinite" restart="never" nodeType="tmRoot"/>
      </p:par>
    </p:tnLst>
  </p:timing>
  <p:hf sldNum="0" hd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568" indent="-27289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81056246"/>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939" indent="0">
              <a:buNone/>
              <a:defRPr sz="1800"/>
            </a:lvl2pPr>
            <a:lvl3pPr marL="913875" indent="0">
              <a:buNone/>
              <a:defRPr sz="1600"/>
            </a:lvl3pPr>
            <a:lvl4pPr marL="1370818" indent="0">
              <a:buNone/>
              <a:defRPr sz="1400"/>
            </a:lvl4pPr>
            <a:lvl5pPr marL="1827748" indent="0">
              <a:buNone/>
              <a:defRPr sz="1400"/>
            </a:lvl5pPr>
            <a:lvl6pPr marL="2284689" indent="0">
              <a:buNone/>
              <a:defRPr sz="1400"/>
            </a:lvl6pPr>
            <a:lvl7pPr marL="2741616" indent="0">
              <a:buNone/>
              <a:defRPr sz="1400"/>
            </a:lvl7pPr>
            <a:lvl8pPr marL="3198560" indent="0">
              <a:buNone/>
              <a:defRPr sz="1400"/>
            </a:lvl8pPr>
            <a:lvl9pPr marL="365550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097880297"/>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159820789"/>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939" indent="0">
              <a:buNone/>
              <a:defRPr sz="2000" b="1"/>
            </a:lvl2pPr>
            <a:lvl3pPr marL="913875" indent="0">
              <a:buNone/>
              <a:defRPr sz="1800" b="1"/>
            </a:lvl3pPr>
            <a:lvl4pPr marL="1370818" indent="0">
              <a:buNone/>
              <a:defRPr sz="1600" b="1"/>
            </a:lvl4pPr>
            <a:lvl5pPr marL="1827748" indent="0">
              <a:buNone/>
              <a:defRPr sz="1600" b="1"/>
            </a:lvl5pPr>
            <a:lvl6pPr marL="2284689" indent="0">
              <a:buNone/>
              <a:defRPr sz="1600" b="1"/>
            </a:lvl6pPr>
            <a:lvl7pPr marL="2741616" indent="0">
              <a:buNone/>
              <a:defRPr sz="1600" b="1"/>
            </a:lvl7pPr>
            <a:lvl8pPr marL="3198560" indent="0">
              <a:buNone/>
              <a:defRPr sz="1600" b="1"/>
            </a:lvl8pPr>
            <a:lvl9pPr marL="365550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939" indent="0">
              <a:buNone/>
              <a:defRPr sz="2000" b="1"/>
            </a:lvl2pPr>
            <a:lvl3pPr marL="913875" indent="0">
              <a:buNone/>
              <a:defRPr sz="1800" b="1"/>
            </a:lvl3pPr>
            <a:lvl4pPr marL="1370818" indent="0">
              <a:buNone/>
              <a:defRPr sz="1600" b="1"/>
            </a:lvl4pPr>
            <a:lvl5pPr marL="1827748" indent="0">
              <a:buNone/>
              <a:defRPr sz="1600" b="1"/>
            </a:lvl5pPr>
            <a:lvl6pPr marL="2284689" indent="0">
              <a:buNone/>
              <a:defRPr sz="1600" b="1"/>
            </a:lvl6pPr>
            <a:lvl7pPr marL="2741616" indent="0">
              <a:buNone/>
              <a:defRPr sz="1600" b="1"/>
            </a:lvl7pPr>
            <a:lvl8pPr marL="3198560" indent="0">
              <a:buNone/>
              <a:defRPr sz="1600" b="1"/>
            </a:lvl8pPr>
            <a:lvl9pPr marL="365550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147035606"/>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94" tIns="45697" rIns="91394" bIns="4569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60020242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7916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939" indent="0">
              <a:buNone/>
              <a:defRPr sz="1200"/>
            </a:lvl2pPr>
            <a:lvl3pPr marL="913875" indent="0">
              <a:buNone/>
              <a:defRPr sz="1000"/>
            </a:lvl3pPr>
            <a:lvl4pPr marL="1370818" indent="0">
              <a:buNone/>
              <a:defRPr sz="900"/>
            </a:lvl4pPr>
            <a:lvl5pPr marL="1827748" indent="0">
              <a:buNone/>
              <a:defRPr sz="900"/>
            </a:lvl5pPr>
            <a:lvl6pPr marL="2284689" indent="0">
              <a:buNone/>
              <a:defRPr sz="900"/>
            </a:lvl6pPr>
            <a:lvl7pPr marL="2741616" indent="0">
              <a:buNone/>
              <a:defRPr sz="900"/>
            </a:lvl7pPr>
            <a:lvl8pPr marL="3198560" indent="0">
              <a:buNone/>
              <a:defRPr sz="900"/>
            </a:lvl8pPr>
            <a:lvl9pPr marL="365550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995342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939" indent="0">
              <a:buNone/>
              <a:defRPr sz="2800"/>
            </a:lvl2pPr>
            <a:lvl3pPr marL="913875" indent="0">
              <a:buNone/>
              <a:defRPr sz="2400"/>
            </a:lvl3pPr>
            <a:lvl4pPr marL="1370818" indent="0">
              <a:buNone/>
              <a:defRPr sz="2000"/>
            </a:lvl4pPr>
            <a:lvl5pPr marL="1827748" indent="0">
              <a:buNone/>
              <a:defRPr sz="2000"/>
            </a:lvl5pPr>
            <a:lvl6pPr marL="2284689" indent="0">
              <a:buNone/>
              <a:defRPr sz="2000"/>
            </a:lvl6pPr>
            <a:lvl7pPr marL="2741616" indent="0">
              <a:buNone/>
              <a:defRPr sz="2000"/>
            </a:lvl7pPr>
            <a:lvl8pPr marL="3198560" indent="0">
              <a:buNone/>
              <a:defRPr sz="2000"/>
            </a:lvl8pPr>
            <a:lvl9pPr marL="365550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99"/>
            <a:ext cx="5932800" cy="464345"/>
          </a:xfrm>
        </p:spPr>
        <p:txBody>
          <a:bodyPr/>
          <a:lstStyle>
            <a:lvl1pPr marL="0" indent="0">
              <a:buNone/>
              <a:defRPr sz="1400"/>
            </a:lvl1pPr>
            <a:lvl2pPr marL="456939" indent="0">
              <a:buNone/>
              <a:defRPr sz="1200"/>
            </a:lvl2pPr>
            <a:lvl3pPr marL="913875" indent="0">
              <a:buNone/>
              <a:defRPr sz="1000"/>
            </a:lvl3pPr>
            <a:lvl4pPr marL="1370818" indent="0">
              <a:buNone/>
              <a:defRPr sz="900"/>
            </a:lvl4pPr>
            <a:lvl5pPr marL="1827748" indent="0">
              <a:buNone/>
              <a:defRPr sz="900"/>
            </a:lvl5pPr>
            <a:lvl6pPr marL="2284689" indent="0">
              <a:buNone/>
              <a:defRPr sz="900"/>
            </a:lvl6pPr>
            <a:lvl7pPr marL="2741616" indent="0">
              <a:buNone/>
              <a:defRPr sz="900"/>
            </a:lvl7pPr>
            <a:lvl8pPr marL="3198560" indent="0">
              <a:buNone/>
              <a:defRPr sz="900"/>
            </a:lvl8pPr>
            <a:lvl9pPr marL="365550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89602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598" indent="0">
              <a:buNone/>
              <a:defRPr sz="1200"/>
            </a:lvl2pPr>
            <a:lvl3pPr marL="913162" indent="0">
              <a:buNone/>
              <a:defRPr sz="1000"/>
            </a:lvl3pPr>
            <a:lvl4pPr marL="1369764" indent="0">
              <a:buNone/>
              <a:defRPr sz="900"/>
            </a:lvl4pPr>
            <a:lvl5pPr marL="1826345" indent="0">
              <a:buNone/>
              <a:defRPr sz="900"/>
            </a:lvl5pPr>
            <a:lvl6pPr marL="2282922" indent="0">
              <a:buNone/>
              <a:defRPr sz="900"/>
            </a:lvl6pPr>
            <a:lvl7pPr marL="2739477" indent="0">
              <a:buNone/>
              <a:defRPr sz="900"/>
            </a:lvl7pPr>
            <a:lvl8pPr marL="3196080" indent="0">
              <a:buNone/>
              <a:defRPr sz="900"/>
            </a:lvl8pPr>
            <a:lvl9pPr marL="3652682"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4536106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73"/>
            <a:ext cx="584200" cy="423863"/>
          </a:xfrm>
          <a:prstGeom prst="rect">
            <a:avLst/>
          </a:prstGeom>
        </p:spPr>
        <p:txBody>
          <a:bodyPr lIns="91404" tIns="45702" rIns="91404" bIns="45702"/>
          <a:lstStyle>
            <a:lvl1pPr fontAlgn="base" hangingPunct="1">
              <a:spcBef>
                <a:spcPct val="0"/>
              </a:spcBef>
              <a:spcAft>
                <a:spcPct val="0"/>
              </a:spcAft>
              <a:defRPr sz="2400" kern="1200">
                <a:solidFill>
                  <a:srgbClr val="000000"/>
                </a:solidFill>
                <a:uFillTx/>
                <a:latin typeface="Verdana" pitchFamily="34" charset="0"/>
              </a:defRPr>
            </a:lvl1pPr>
          </a:lstStyle>
          <a:p>
            <a:pPr algn="l" defTabSz="342819">
              <a:defRPr/>
            </a:pPr>
            <a:fld id="{8A06C2F6-B608-4AAD-BC19-C9F7439202BE}" type="slidenum">
              <a:rPr lang="en-GB" smtClean="0"/>
              <a:pPr algn="l" defTabSz="342819">
                <a:defRPr/>
              </a:pPr>
              <a:t>‹#›</a:t>
            </a:fld>
            <a:endParaRPr lang="en-GB"/>
          </a:p>
        </p:txBody>
      </p:sp>
    </p:spTree>
    <p:extLst>
      <p:ext uri="{BB962C8B-B14F-4D97-AF65-F5344CB8AC3E}">
        <p14:creationId xmlns:p14="http://schemas.microsoft.com/office/powerpoint/2010/main" val="3931743364"/>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val="0"/>
              </a:ext>
            </a:extLst>
          </a:blip>
          <a:srcRect l="48267" t="28851" r="595" b="81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80" y="116691"/>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8" y="4958962"/>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62"/>
          <p:cNvGrpSpPr>
            <a:grpSpLocks/>
          </p:cNvGrpSpPr>
          <p:nvPr userDrawn="1"/>
        </p:nvGrpSpPr>
        <p:grpSpPr bwMode="auto">
          <a:xfrm>
            <a:off x="172641" y="4966098"/>
            <a:ext cx="6827044" cy="83344"/>
            <a:chOff x="172269" y="6621494"/>
            <a:chExt cx="6826666" cy="111519"/>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162530586"/>
      </p:ext>
    </p:extLst>
  </p:cSld>
  <p:clrMapOvr>
    <a:masterClrMapping/>
  </p:clrMapOvr>
  <p:hf sldNum="0" hd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5954"/>
            <a:ext cx="9148763" cy="514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6"/>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5" descr="ca.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6" descr="ch.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7"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9" descr="dk.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1"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2"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3"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gr.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5"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7"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9"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no.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1"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2" descr="pt.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3"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4" descr="s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5" descr="uk.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descr="si.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61"/>
          <p:cNvPicPr>
            <a:picLocks noChangeAspect="1"/>
          </p:cNvPicPr>
          <p:nvPr userDrawn="1"/>
        </p:nvPicPr>
        <p:blipFill>
          <a:blip r:embed="rId28"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8"/>
          <p:cNvPicPr>
            <a:picLocks noChangeAspect="1"/>
          </p:cNvPicPr>
          <p:nvPr userDrawn="1"/>
        </p:nvPicPr>
        <p:blipFill>
          <a:blip r:embed="rId29"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719602338"/>
      </p:ext>
    </p:extLst>
  </p:cSld>
  <p:clrMapOvr>
    <a:masterClrMapping/>
  </p:clrMapOvr>
  <p:hf sldNum="0" hd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13_Title Slide">
    <p:spTree>
      <p:nvGrpSpPr>
        <p:cNvPr id="1" name=""/>
        <p:cNvGrpSpPr/>
        <p:nvPr/>
      </p:nvGrpSpPr>
      <p:grpSpPr>
        <a:xfrm>
          <a:off x="0" y="0"/>
          <a:ext cx="0" cy="0"/>
          <a:chOff x="0" y="0"/>
          <a:chExt cx="0" cy="0"/>
        </a:xfrm>
      </p:grpSpPr>
      <p:pic>
        <p:nvPicPr>
          <p:cNvPr id="4" name="Picture 32" descr="Winter_Moon.jpg"/>
          <p:cNvPicPr>
            <a:picLocks noChangeAspect="1"/>
          </p:cNvPicPr>
          <p:nvPr userDrawn="1"/>
        </p:nvPicPr>
        <p:blipFill>
          <a:blip r:embed="rId2">
            <a:extLst>
              <a:ext uri="{28A0092B-C50C-407E-A947-70E740481C1C}">
                <a14:useLocalDpi xmlns:a14="http://schemas.microsoft.com/office/drawing/2010/main" val="0"/>
              </a:ext>
            </a:extLst>
          </a:blip>
          <a:srcRect l="339" t="15489" r="2" b="535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794413579"/>
      </p:ext>
    </p:extLst>
  </p:cSld>
  <p:clrMapOvr>
    <a:masterClrMapping/>
  </p:clrMapOvr>
  <p:hf sldNum="0" hdr="0" dt="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342819" fontAlgn="base" hangingPunct="1">
              <a:spcBef>
                <a:spcPct val="0"/>
              </a:spcBef>
              <a:spcAft>
                <a:spcPct val="0"/>
              </a:spcAft>
            </a:pPr>
            <a:endParaRPr lang="en-US" altLang="en-US" kern="1200" smtClean="0">
              <a:solidFill>
                <a:srgbClr val="FFFFFF"/>
              </a:solidFill>
              <a:latin typeface="Arial" pitchFamily="34" charset="0"/>
            </a:endParaRPr>
          </a:p>
        </p:txBody>
      </p:sp>
      <p:pic>
        <p:nvPicPr>
          <p:cNvPr id="5" name="Picture 31" descr="Comet_activity_21_June_970PX.jpg"/>
          <p:cNvPicPr>
            <a:picLocks noChangeAspect="1"/>
          </p:cNvPicPr>
          <p:nvPr userDrawn="1"/>
        </p:nvPicPr>
        <p:blipFill>
          <a:blip r:embed="rId2">
            <a:extLst>
              <a:ext uri="{28A0092B-C50C-407E-A947-70E740481C1C}">
                <a14:useLocalDpi xmlns:a14="http://schemas.microsoft.com/office/drawing/2010/main" val="0"/>
              </a:ext>
            </a:extLst>
          </a:blip>
          <a:srcRect t="8205" r="11816" b="11278"/>
          <a:stretch>
            <a:fillRect/>
          </a:stretch>
        </p:blipFill>
        <p:spPr bwMode="auto">
          <a:xfrm>
            <a:off x="1382321" y="-10716"/>
            <a:ext cx="7522369" cy="515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69071" y="4968487"/>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78626"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166122" y="4966106"/>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356498" y="4968487"/>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89360"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638309"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97728"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06080" y="4968487"/>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937398" y="4968487"/>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219209"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427560"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846660"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053829"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262197"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2470547"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2678916"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2889647"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3102778"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3309947"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3519497"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3730229"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4146947"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4562475" y="4968487"/>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4866085" y="4967296"/>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224915272"/>
      </p:ext>
    </p:extLst>
  </p:cSld>
  <p:clrMapOvr>
    <a:masterClrMapping/>
  </p:clrMapOvr>
  <p:hf sldNum="0" hdr="0" dt="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a:extLst>
              <a:ext uri="{28A0092B-C50C-407E-A947-70E740481C1C}">
                <a14:useLocalDpi xmlns:a14="http://schemas.microsoft.com/office/drawing/2010/main" val="0"/>
              </a:ext>
            </a:extLst>
          </a:blip>
          <a:srcRect l="-72" t="2287" r="69" b="225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286606598"/>
      </p:ext>
    </p:extLst>
  </p:cSld>
  <p:clrMapOvr>
    <a:masterClrMapping/>
  </p:clrMapOvr>
  <p:hf sldNum="0" hdr="0" dt="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a:extLst>
              <a:ext uri="{28A0092B-C50C-407E-A947-70E740481C1C}">
                <a14:useLocalDpi xmlns:a14="http://schemas.microsoft.com/office/drawing/2010/main" val="0"/>
              </a:ext>
            </a:extLst>
          </a:blip>
          <a:srcRect t="14944" b="10159"/>
          <a:stretch>
            <a:fillRect/>
          </a:stretch>
        </p:blipFill>
        <p:spPr bwMode="auto">
          <a:xfrm>
            <a:off x="3" y="0"/>
            <a:ext cx="915709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51756626"/>
      </p:ext>
    </p:extLst>
  </p:cSld>
  <p:clrMapOvr>
    <a:masterClrMapping/>
  </p:clrMapOvr>
  <p:hf sldNum="0" hdr="0" dt="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342819" fontAlgn="base" hangingPunct="1">
              <a:spcBef>
                <a:spcPct val="0"/>
              </a:spcBef>
              <a:spcAft>
                <a:spcPct val="0"/>
              </a:spcAft>
            </a:pPr>
            <a:endParaRPr lang="en-US" altLang="en-US" kern="1200" smtClean="0">
              <a:solidFill>
                <a:srgbClr val="FFFFFF"/>
              </a:solidFill>
              <a:latin typeface="Arial" pitchFamily="34" charset="0"/>
            </a:endParaRPr>
          </a:p>
        </p:txBody>
      </p:sp>
      <p:pic>
        <p:nvPicPr>
          <p:cNvPr id="5" name="Picture 32" descr="navigation.jpg"/>
          <p:cNvPicPr>
            <a:picLocks noChangeAspect="1"/>
          </p:cNvPicPr>
          <p:nvPr userDrawn="1"/>
        </p:nvPicPr>
        <p:blipFill>
          <a:blip r:embed="rId2" cstate="print">
            <a:extLst>
              <a:ext uri="{28A0092B-C50C-407E-A947-70E740481C1C}">
                <a14:useLocalDpi xmlns:a14="http://schemas.microsoft.com/office/drawing/2010/main" val="0"/>
              </a:ext>
            </a:extLst>
          </a:blip>
          <a:srcRect l="6105" b="10957"/>
          <a:stretch>
            <a:fillRect/>
          </a:stretch>
        </p:blipFill>
        <p:spPr bwMode="auto">
          <a:xfrm>
            <a:off x="2118122"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39"/>
          <p:cNvGrpSpPr>
            <a:grpSpLocks/>
          </p:cNvGrpSpPr>
          <p:nvPr userDrawn="1"/>
        </p:nvGrpSpPr>
        <p:grpSpPr bwMode="auto">
          <a:xfrm>
            <a:off x="169069" y="4966098"/>
            <a:ext cx="5119688" cy="83344"/>
            <a:chOff x="226046" y="6621472"/>
            <a:chExt cx="6826250" cy="111125"/>
          </a:xfrm>
        </p:grpSpPr>
        <p:pic>
          <p:nvPicPr>
            <p:cNvPr id="11"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147665328"/>
      </p:ext>
    </p:extLst>
  </p:cSld>
  <p:clrMapOvr>
    <a:masterClrMapping/>
  </p:clrMapOvr>
  <p:hf sldNum="0" hd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a:extLst>
              <a:ext uri="{28A0092B-C50C-407E-A947-70E740481C1C}">
                <a14:useLocalDpi xmlns:a14="http://schemas.microsoft.com/office/drawing/2010/main" val="0"/>
              </a:ext>
            </a:extLst>
          </a:blip>
          <a:srcRect l="2" t="13858" r="761" b="1169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2364572076"/>
      </p:ext>
    </p:extLst>
  </p:cSld>
  <p:clrMapOvr>
    <a:masterClrMapping/>
  </p:clrMapOvr>
  <p:hf sldNum="0" hd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1"/>
            <a:ext cx="9145191"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2132060353"/>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598" indent="0">
              <a:buNone/>
              <a:defRPr sz="2800"/>
            </a:lvl2pPr>
            <a:lvl3pPr marL="913162" indent="0">
              <a:buNone/>
              <a:defRPr sz="2400"/>
            </a:lvl3pPr>
            <a:lvl4pPr marL="1369764" indent="0">
              <a:buNone/>
              <a:defRPr sz="2000"/>
            </a:lvl4pPr>
            <a:lvl5pPr marL="1826345" indent="0">
              <a:buNone/>
              <a:defRPr sz="2000"/>
            </a:lvl5pPr>
            <a:lvl6pPr marL="2282922" indent="0">
              <a:buNone/>
              <a:defRPr sz="2000"/>
            </a:lvl6pPr>
            <a:lvl7pPr marL="2739477" indent="0">
              <a:buNone/>
              <a:defRPr sz="2000"/>
            </a:lvl7pPr>
            <a:lvl8pPr marL="3196080" indent="0">
              <a:buNone/>
              <a:defRPr sz="2000"/>
            </a:lvl8pPr>
            <a:lvl9pPr marL="3652682"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30"/>
            <a:ext cx="5932800" cy="464345"/>
          </a:xfrm>
        </p:spPr>
        <p:txBody>
          <a:bodyPr/>
          <a:lstStyle>
            <a:lvl1pPr marL="0" indent="0">
              <a:buNone/>
              <a:defRPr sz="1400"/>
            </a:lvl1pPr>
            <a:lvl2pPr marL="456598" indent="0">
              <a:buNone/>
              <a:defRPr sz="1200"/>
            </a:lvl2pPr>
            <a:lvl3pPr marL="913162" indent="0">
              <a:buNone/>
              <a:defRPr sz="1000"/>
            </a:lvl3pPr>
            <a:lvl4pPr marL="1369764" indent="0">
              <a:buNone/>
              <a:defRPr sz="900"/>
            </a:lvl4pPr>
            <a:lvl5pPr marL="1826345" indent="0">
              <a:buNone/>
              <a:defRPr sz="900"/>
            </a:lvl5pPr>
            <a:lvl6pPr marL="2282922" indent="0">
              <a:buNone/>
              <a:defRPr sz="900"/>
            </a:lvl6pPr>
            <a:lvl7pPr marL="2739477" indent="0">
              <a:buNone/>
              <a:defRPr sz="900"/>
            </a:lvl7pPr>
            <a:lvl8pPr marL="3196080" indent="0">
              <a:buNone/>
              <a:defRPr sz="900"/>
            </a:lvl8pPr>
            <a:lvl9pPr marL="3652682"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1165043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80" y="116691"/>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8" y="4958962"/>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37"/>
          <p:cNvGrpSpPr>
            <a:grpSpLocks/>
          </p:cNvGrpSpPr>
          <p:nvPr userDrawn="1"/>
        </p:nvGrpSpPr>
        <p:grpSpPr bwMode="auto">
          <a:xfrm>
            <a:off x="172641" y="4966098"/>
            <a:ext cx="6827044" cy="83344"/>
            <a:chOff x="172269" y="6621494"/>
            <a:chExt cx="6826666" cy="111519"/>
          </a:xfrm>
        </p:grpSpPr>
        <p:pic>
          <p:nvPicPr>
            <p:cNvPr id="10" name="Picture 38"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8"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9"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0"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1"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446619852"/>
      </p:ext>
    </p:extLst>
  </p:cSld>
  <p:clrMapOvr>
    <a:masterClrMapping/>
  </p:clrMapOvr>
  <p:hf sldNum="0" hdr="0" dt="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4" name="Picture 31" descr="cover slide 62.png"/>
          <p:cNvPicPr>
            <a:picLocks noChangeAspect="1"/>
          </p:cNvPicPr>
          <p:nvPr userDrawn="1"/>
        </p:nvPicPr>
        <p:blipFill>
          <a:blip r:embed="rId2">
            <a:extLst>
              <a:ext uri="{28A0092B-C50C-407E-A947-70E740481C1C}">
                <a14:useLocalDpi xmlns:a14="http://schemas.microsoft.com/office/drawing/2010/main" val="0"/>
              </a:ext>
            </a:extLst>
          </a:blip>
          <a:srcRect t="5484" r="1521" b="4765"/>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45710990"/>
      </p:ext>
    </p:extLst>
  </p:cSld>
  <p:clrMapOvr>
    <a:masterClrMapping/>
  </p:clrMapOvr>
  <p:hf sldNum="0" hdr="0" dt="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2128375947"/>
      </p:ext>
    </p:extLst>
  </p:cSld>
  <p:clrMapOvr>
    <a:masterClrMapping/>
  </p:clrMapOvr>
  <p:hf sldNum="0" hd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9134528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9972"/>
            <a:ext cx="7789050" cy="530915"/>
          </a:xfrm>
        </p:spPr>
        <p:txBody>
          <a:bodyPr anchor="t"/>
          <a:lstStyle>
            <a:lvl1pPr algn="l">
              <a:defRPr sz="3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54820"/>
            <a:ext cx="7789050" cy="1125140"/>
          </a:xfrm>
        </p:spPr>
        <p:txBody>
          <a:bodyPr anchor="b"/>
          <a:lstStyle>
            <a:lvl1pPr marL="0" indent="0">
              <a:buNone/>
              <a:defRPr sz="1500"/>
            </a:lvl1pPr>
            <a:lvl2pPr marL="342819" indent="0">
              <a:buNone/>
              <a:defRPr sz="1400"/>
            </a:lvl2pPr>
            <a:lvl3pPr marL="685647" indent="0">
              <a:buNone/>
              <a:defRPr sz="1200"/>
            </a:lvl3pPr>
            <a:lvl4pPr marL="1028466" indent="0">
              <a:buNone/>
              <a:defRPr sz="1100"/>
            </a:lvl4pPr>
            <a:lvl5pPr marL="1371294" indent="0">
              <a:buNone/>
              <a:defRPr sz="1100"/>
            </a:lvl5pPr>
            <a:lvl6pPr marL="1714113" indent="0">
              <a:buNone/>
              <a:defRPr sz="1100"/>
            </a:lvl6pPr>
            <a:lvl7pPr marL="2056941" indent="0">
              <a:buNone/>
              <a:defRPr sz="1100"/>
            </a:lvl7pPr>
            <a:lvl8pPr marL="2399760" indent="0">
              <a:buNone/>
              <a:defRPr sz="1100"/>
            </a:lvl8pPr>
            <a:lvl9pPr marL="2742579" indent="0">
              <a:buNone/>
              <a:defRPr sz="1100"/>
            </a:lvl9pPr>
          </a:lstStyle>
          <a:p>
            <a:pPr lvl="0"/>
            <a:r>
              <a:rPr lang="en-US" noProof="0" smtClean="0"/>
              <a:t>Click to edit Master text styles</a:t>
            </a:r>
          </a:p>
        </p:txBody>
      </p:sp>
    </p:spTree>
    <p:extLst>
      <p:ext uri="{BB962C8B-B14F-4D97-AF65-F5344CB8AC3E}">
        <p14:creationId xmlns:p14="http://schemas.microsoft.com/office/powerpoint/2010/main" val="12382987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7407960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200" b="1"/>
            </a:lvl1pPr>
            <a:lvl2pPr marL="342819" indent="0">
              <a:buNone/>
              <a:defRPr sz="1500" b="1"/>
            </a:lvl2pPr>
            <a:lvl3pPr marL="685647" indent="0">
              <a:buNone/>
              <a:defRPr sz="1400" b="1"/>
            </a:lvl3pPr>
            <a:lvl4pPr marL="1028466" indent="0">
              <a:buNone/>
              <a:defRPr sz="1200" b="1"/>
            </a:lvl4pPr>
            <a:lvl5pPr marL="1371294" indent="0">
              <a:buNone/>
              <a:defRPr sz="1200" b="1"/>
            </a:lvl5pPr>
            <a:lvl6pPr marL="1714113" indent="0">
              <a:buNone/>
              <a:defRPr sz="1200" b="1"/>
            </a:lvl6pPr>
            <a:lvl7pPr marL="2056941" indent="0">
              <a:buNone/>
              <a:defRPr sz="1200" b="1"/>
            </a:lvl7pPr>
            <a:lvl8pPr marL="2399760" indent="0">
              <a:buNone/>
              <a:defRPr sz="1200" b="1"/>
            </a:lvl8pPr>
            <a:lvl9pPr marL="2742579" indent="0">
              <a:buNone/>
              <a:defRPr sz="12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7"/>
            <a:ext cx="3896416" cy="371493"/>
          </a:xfrm>
        </p:spPr>
        <p:txBody>
          <a:bodyPr anchor="b"/>
          <a:lstStyle>
            <a:lvl1pPr marL="0" indent="0">
              <a:buNone/>
              <a:defRPr sz="1200" b="1"/>
            </a:lvl1pPr>
            <a:lvl2pPr marL="342819" indent="0">
              <a:buNone/>
              <a:defRPr sz="1500" b="1"/>
            </a:lvl2pPr>
            <a:lvl3pPr marL="685647" indent="0">
              <a:buNone/>
              <a:defRPr sz="1400" b="1"/>
            </a:lvl3pPr>
            <a:lvl4pPr marL="1028466" indent="0">
              <a:buNone/>
              <a:defRPr sz="1200" b="1"/>
            </a:lvl4pPr>
            <a:lvl5pPr marL="1371294" indent="0">
              <a:buNone/>
              <a:defRPr sz="1200" b="1"/>
            </a:lvl5pPr>
            <a:lvl6pPr marL="1714113" indent="0">
              <a:buNone/>
              <a:defRPr sz="1200" b="1"/>
            </a:lvl6pPr>
            <a:lvl7pPr marL="2056941" indent="0">
              <a:buNone/>
              <a:defRPr sz="1200" b="1"/>
            </a:lvl7pPr>
            <a:lvl8pPr marL="2399760" indent="0">
              <a:buNone/>
              <a:defRPr sz="1200" b="1"/>
            </a:lvl8pPr>
            <a:lvl9pPr marL="2742579" indent="0">
              <a:buNone/>
              <a:defRPr sz="12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itle 1"/>
          <p:cNvSpPr>
            <a:spLocks noGrp="1"/>
          </p:cNvSpPr>
          <p:nvPr>
            <p:ph type="title"/>
          </p:nvPr>
        </p:nvSpPr>
        <p:spPr>
          <a:xfrm>
            <a:off x="143088" y="115891"/>
            <a:ext cx="7174846" cy="330860"/>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3109265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8925115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0959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100"/>
            </a:lvl1pPr>
            <a:lvl2pPr>
              <a:defRPr sz="1100"/>
            </a:lvl2pPr>
            <a:lvl3pPr>
              <a:defRPr sz="1100"/>
            </a:lvl3pPr>
            <a:lvl4pPr>
              <a:defRPr sz="1100"/>
            </a:lvl4pPr>
            <a:lvl5pPr>
              <a:defRPr sz="1100"/>
            </a:lvl5pPr>
            <a:lvl6pPr>
              <a:defRPr sz="1500"/>
            </a:lvl6pPr>
            <a:lvl7pPr>
              <a:defRPr sz="1500"/>
            </a:lvl7pPr>
            <a:lvl8pPr>
              <a:defRPr sz="1500"/>
            </a:lvl8pPr>
            <a:lvl9pPr>
              <a:defRPr sz="15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100"/>
            </a:lvl1pPr>
            <a:lvl2pPr marL="342819" indent="0">
              <a:buNone/>
              <a:defRPr sz="900"/>
            </a:lvl2pPr>
            <a:lvl3pPr marL="685647" indent="0">
              <a:buNone/>
              <a:defRPr sz="800"/>
            </a:lvl3pPr>
            <a:lvl4pPr marL="1028466" indent="0">
              <a:buNone/>
              <a:defRPr sz="700"/>
            </a:lvl4pPr>
            <a:lvl5pPr marL="1371294" indent="0">
              <a:buNone/>
              <a:defRPr sz="700"/>
            </a:lvl5pPr>
            <a:lvl6pPr marL="1714113" indent="0">
              <a:buNone/>
              <a:defRPr sz="700"/>
            </a:lvl6pPr>
            <a:lvl7pPr marL="2056941" indent="0">
              <a:buNone/>
              <a:defRPr sz="700"/>
            </a:lvl7pPr>
            <a:lvl8pPr marL="2399760" indent="0">
              <a:buNone/>
              <a:defRPr sz="700"/>
            </a:lvl8pPr>
            <a:lvl9pPr marL="2742579" indent="0">
              <a:buNone/>
              <a:defRPr sz="700"/>
            </a:lvl9pPr>
          </a:lstStyle>
          <a:p>
            <a:pPr lvl="0"/>
            <a:r>
              <a:rPr lang="en-US" noProof="0" smtClean="0"/>
              <a:t>Click to edit Master text styles</a:t>
            </a:r>
          </a:p>
        </p:txBody>
      </p:sp>
      <p:sp>
        <p:nvSpPr>
          <p:cNvPr id="5" name="Title 1"/>
          <p:cNvSpPr>
            <a:spLocks noGrp="1"/>
          </p:cNvSpPr>
          <p:nvPr>
            <p:ph type="title"/>
          </p:nvPr>
        </p:nvSpPr>
        <p:spPr>
          <a:xfrm>
            <a:off x="143088" y="115891"/>
            <a:ext cx="7174846" cy="330860"/>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331325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0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0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0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theme" Target="../theme/theme10.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0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1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1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1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1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theme" Target="../theme/theme1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1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2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2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2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2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theme" Target="../theme/theme1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2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3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3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3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3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theme" Target="../theme/theme13.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3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4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4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4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4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theme" Target="../theme/theme14.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4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5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5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5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5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theme" Target="../theme/theme15.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5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6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6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6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6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theme" Target="../theme/theme16.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6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7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7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7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7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theme" Target="../theme/theme17.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7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8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8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8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8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theme" Target="../theme/theme18.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8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9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9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9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9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theme" Target="../theme/theme19.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9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0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0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0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0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theme" Target="../theme/theme20.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0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1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1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1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1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theme" Target="../theme/theme2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1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2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2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2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2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theme" Target="../theme/theme2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2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3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image" Target="../media/image1.pn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3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39.xml"/><Relationship Id="rId12" Type="http://schemas.openxmlformats.org/officeDocument/2006/relationships/image" Target="../media/image3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3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theme" Target="../theme/theme23.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3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4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4.xml.rels><?xml version="1.0" encoding="UTF-8" standalone="yes"?>
<Relationships xmlns="http://schemas.openxmlformats.org/package/2006/relationships"><Relationship Id="rId13" Type="http://schemas.openxmlformats.org/officeDocument/2006/relationships/slideLayout" Target="../slideLayouts/slideLayout255.xml"/><Relationship Id="rId18" Type="http://schemas.openxmlformats.org/officeDocument/2006/relationships/slideLayout" Target="../slideLayouts/slideLayout260.xml"/><Relationship Id="rId26" Type="http://schemas.openxmlformats.org/officeDocument/2006/relationships/image" Target="../media/image33.png"/><Relationship Id="rId39" Type="http://schemas.openxmlformats.org/officeDocument/2006/relationships/image" Target="../media/image46.png"/><Relationship Id="rId3" Type="http://schemas.openxmlformats.org/officeDocument/2006/relationships/slideLayout" Target="../slideLayouts/slideLayout245.xml"/><Relationship Id="rId21" Type="http://schemas.openxmlformats.org/officeDocument/2006/relationships/theme" Target="../theme/theme24.xml"/><Relationship Id="rId34" Type="http://schemas.openxmlformats.org/officeDocument/2006/relationships/image" Target="../media/image41.png"/><Relationship Id="rId42" Type="http://schemas.openxmlformats.org/officeDocument/2006/relationships/image" Target="../media/image49.png"/><Relationship Id="rId47" Type="http://schemas.openxmlformats.org/officeDocument/2006/relationships/image" Target="../media/image54.png"/><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5" Type="http://schemas.openxmlformats.org/officeDocument/2006/relationships/image" Target="../media/image32.png"/><Relationship Id="rId33" Type="http://schemas.openxmlformats.org/officeDocument/2006/relationships/image" Target="../media/image40.png"/><Relationship Id="rId38" Type="http://schemas.openxmlformats.org/officeDocument/2006/relationships/image" Target="../media/image45.png"/><Relationship Id="rId46" Type="http://schemas.openxmlformats.org/officeDocument/2006/relationships/image" Target="../media/image53.png"/><Relationship Id="rId2" Type="http://schemas.openxmlformats.org/officeDocument/2006/relationships/slideLayout" Target="../slideLayouts/slideLayout244.xml"/><Relationship Id="rId16" Type="http://schemas.openxmlformats.org/officeDocument/2006/relationships/slideLayout" Target="../slideLayouts/slideLayout258.xml"/><Relationship Id="rId20" Type="http://schemas.openxmlformats.org/officeDocument/2006/relationships/slideLayout" Target="../slideLayouts/slideLayout262.xml"/><Relationship Id="rId29" Type="http://schemas.openxmlformats.org/officeDocument/2006/relationships/image" Target="../media/image36.png"/><Relationship Id="rId41" Type="http://schemas.openxmlformats.org/officeDocument/2006/relationships/image" Target="../media/image48.png"/><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24" Type="http://schemas.openxmlformats.org/officeDocument/2006/relationships/image" Target="../media/image31.png"/><Relationship Id="rId32" Type="http://schemas.openxmlformats.org/officeDocument/2006/relationships/image" Target="../media/image39.png"/><Relationship Id="rId37" Type="http://schemas.openxmlformats.org/officeDocument/2006/relationships/image" Target="../media/image44.png"/><Relationship Id="rId40" Type="http://schemas.openxmlformats.org/officeDocument/2006/relationships/image" Target="../media/image47.png"/><Relationship Id="rId45" Type="http://schemas.openxmlformats.org/officeDocument/2006/relationships/image" Target="../media/image52.png"/><Relationship Id="rId5" Type="http://schemas.openxmlformats.org/officeDocument/2006/relationships/slideLayout" Target="../slideLayouts/slideLayout247.xml"/><Relationship Id="rId15" Type="http://schemas.openxmlformats.org/officeDocument/2006/relationships/slideLayout" Target="../slideLayouts/slideLayout257.xml"/><Relationship Id="rId23" Type="http://schemas.openxmlformats.org/officeDocument/2006/relationships/image" Target="../media/image30.jpeg"/><Relationship Id="rId28" Type="http://schemas.openxmlformats.org/officeDocument/2006/relationships/image" Target="../media/image35.png"/><Relationship Id="rId36" Type="http://schemas.openxmlformats.org/officeDocument/2006/relationships/image" Target="../media/image43.png"/><Relationship Id="rId49" Type="http://schemas.openxmlformats.org/officeDocument/2006/relationships/image" Target="../media/image56.png"/><Relationship Id="rId10" Type="http://schemas.openxmlformats.org/officeDocument/2006/relationships/slideLayout" Target="../slideLayouts/slideLayout252.xml"/><Relationship Id="rId19" Type="http://schemas.openxmlformats.org/officeDocument/2006/relationships/slideLayout" Target="../slideLayouts/slideLayout261.xml"/><Relationship Id="rId31" Type="http://schemas.openxmlformats.org/officeDocument/2006/relationships/image" Target="../media/image38.png"/><Relationship Id="rId44" Type="http://schemas.openxmlformats.org/officeDocument/2006/relationships/image" Target="../media/image51.png"/><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 Id="rId22" Type="http://schemas.openxmlformats.org/officeDocument/2006/relationships/image" Target="../media/image2.jpe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43" Type="http://schemas.openxmlformats.org/officeDocument/2006/relationships/image" Target="../media/image50.png"/><Relationship Id="rId48" Type="http://schemas.openxmlformats.org/officeDocument/2006/relationships/image" Target="../media/image55.png"/><Relationship Id="rId8" Type="http://schemas.openxmlformats.org/officeDocument/2006/relationships/slideLayout" Target="../slideLayouts/slideLayout25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6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6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6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theme" Target="../theme/theme25.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6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7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7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7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7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theme" Target="../theme/theme26.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7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8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8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8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8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theme" Target="../theme/theme27.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8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9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9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9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9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theme" Target="../theme/theme28.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9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0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0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0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0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theme" Target="../theme/theme29.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0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1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1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1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1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theme" Target="../theme/theme30.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1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2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2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2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2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theme" Target="../theme/theme3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2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3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3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3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3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theme" Target="../theme/theme3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3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4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4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4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4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theme" Target="../theme/theme33.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4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5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5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5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5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theme" Target="../theme/theme34.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5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6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6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6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6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theme" Target="../theme/theme35.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6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7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7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7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7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theme" Target="../theme/theme36.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7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8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8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8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8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theme" Target="../theme/theme37.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8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9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86.xml"/><Relationship Id="rId9" Type="http://schemas.openxmlformats.org/officeDocument/2006/relationships/slideLayout" Target="../slideLayouts/slideLayout39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9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9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9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theme" Target="../theme/theme38.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9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0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96.xml"/><Relationship Id="rId9" Type="http://schemas.openxmlformats.org/officeDocument/2006/relationships/slideLayout" Target="../slideLayouts/slideLayout40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0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0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0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theme" Target="../theme/theme39.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0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1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06.xml"/><Relationship Id="rId9" Type="http://schemas.openxmlformats.org/officeDocument/2006/relationships/slideLayout" Target="../slideLayouts/slideLayout41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1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1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1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theme" Target="../theme/theme40.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1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2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16.xml"/><Relationship Id="rId9" Type="http://schemas.openxmlformats.org/officeDocument/2006/relationships/slideLayout" Target="../slideLayouts/slideLayout42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image" Target="../media/image1.pn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2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29.xml"/><Relationship Id="rId12" Type="http://schemas.openxmlformats.org/officeDocument/2006/relationships/image" Target="../media/image3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2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theme" Target="../theme/theme4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2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3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26.xml"/><Relationship Id="rId9" Type="http://schemas.openxmlformats.org/officeDocument/2006/relationships/slideLayout" Target="../slideLayouts/slideLayout43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3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3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3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theme" Target="../theme/theme4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3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4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36.xml"/><Relationship Id="rId9" Type="http://schemas.openxmlformats.org/officeDocument/2006/relationships/slideLayout" Target="../slideLayouts/slideLayout44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4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4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4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theme" Target="../theme/theme43.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4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5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46.xml"/><Relationship Id="rId9" Type="http://schemas.openxmlformats.org/officeDocument/2006/relationships/slideLayout" Target="../slideLayouts/slideLayout45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0.xml"/><Relationship Id="rId13" Type="http://schemas.openxmlformats.org/officeDocument/2006/relationships/image" Target="../media/image1.pn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5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59.xml"/><Relationship Id="rId12" Type="http://schemas.openxmlformats.org/officeDocument/2006/relationships/image" Target="../media/image3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5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theme" Target="../theme/theme44.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5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6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56.xml"/><Relationship Id="rId9" Type="http://schemas.openxmlformats.org/officeDocument/2006/relationships/slideLayout" Target="../slideLayouts/slideLayout46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6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6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6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theme" Target="../theme/theme45.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6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7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7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7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7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theme" Target="../theme/theme46.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7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8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76.xml"/><Relationship Id="rId9" Type="http://schemas.openxmlformats.org/officeDocument/2006/relationships/slideLayout" Target="../slideLayouts/slideLayout48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9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8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8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8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theme" Target="../theme/theme47.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8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9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86.xml"/><Relationship Id="rId9" Type="http://schemas.openxmlformats.org/officeDocument/2006/relationships/slideLayout" Target="../slideLayouts/slideLayout49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0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9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9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9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theme" Target="../theme/theme48.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9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50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96.xml"/><Relationship Id="rId9" Type="http://schemas.openxmlformats.org/officeDocument/2006/relationships/slideLayout" Target="../slideLayouts/slideLayout50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9.xml.rels><?xml version="1.0" encoding="UTF-8" standalone="yes"?>
<Relationships xmlns="http://schemas.openxmlformats.org/package/2006/relationships"><Relationship Id="rId13" Type="http://schemas.openxmlformats.org/officeDocument/2006/relationships/slideLayout" Target="../slideLayouts/slideLayout515.xml"/><Relationship Id="rId18" Type="http://schemas.openxmlformats.org/officeDocument/2006/relationships/slideLayout" Target="../slideLayouts/slideLayout520.xml"/><Relationship Id="rId26" Type="http://schemas.openxmlformats.org/officeDocument/2006/relationships/image" Target="../media/image33.png"/><Relationship Id="rId39" Type="http://schemas.openxmlformats.org/officeDocument/2006/relationships/image" Target="../media/image46.png"/><Relationship Id="rId3" Type="http://schemas.openxmlformats.org/officeDocument/2006/relationships/slideLayout" Target="../slideLayouts/slideLayout505.xml"/><Relationship Id="rId21" Type="http://schemas.openxmlformats.org/officeDocument/2006/relationships/theme" Target="../theme/theme49.xml"/><Relationship Id="rId34" Type="http://schemas.openxmlformats.org/officeDocument/2006/relationships/image" Target="../media/image41.png"/><Relationship Id="rId42" Type="http://schemas.openxmlformats.org/officeDocument/2006/relationships/image" Target="../media/image49.png"/><Relationship Id="rId47" Type="http://schemas.openxmlformats.org/officeDocument/2006/relationships/image" Target="../media/image54.png"/><Relationship Id="rId7" Type="http://schemas.openxmlformats.org/officeDocument/2006/relationships/slideLayout" Target="../slideLayouts/slideLayout509.xml"/><Relationship Id="rId12" Type="http://schemas.openxmlformats.org/officeDocument/2006/relationships/slideLayout" Target="../slideLayouts/slideLayout514.xml"/><Relationship Id="rId17" Type="http://schemas.openxmlformats.org/officeDocument/2006/relationships/slideLayout" Target="../slideLayouts/slideLayout519.xml"/><Relationship Id="rId25" Type="http://schemas.openxmlformats.org/officeDocument/2006/relationships/image" Target="../media/image32.png"/><Relationship Id="rId33" Type="http://schemas.openxmlformats.org/officeDocument/2006/relationships/image" Target="../media/image40.png"/><Relationship Id="rId38" Type="http://schemas.openxmlformats.org/officeDocument/2006/relationships/image" Target="../media/image45.png"/><Relationship Id="rId46" Type="http://schemas.openxmlformats.org/officeDocument/2006/relationships/image" Target="../media/image53.png"/><Relationship Id="rId2" Type="http://schemas.openxmlformats.org/officeDocument/2006/relationships/slideLayout" Target="../slideLayouts/slideLayout504.xml"/><Relationship Id="rId16" Type="http://schemas.openxmlformats.org/officeDocument/2006/relationships/slideLayout" Target="../slideLayouts/slideLayout518.xml"/><Relationship Id="rId20" Type="http://schemas.openxmlformats.org/officeDocument/2006/relationships/slideLayout" Target="../slideLayouts/slideLayout522.xml"/><Relationship Id="rId29" Type="http://schemas.openxmlformats.org/officeDocument/2006/relationships/image" Target="../media/image36.png"/><Relationship Id="rId41" Type="http://schemas.openxmlformats.org/officeDocument/2006/relationships/image" Target="../media/image48.png"/><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24" Type="http://schemas.openxmlformats.org/officeDocument/2006/relationships/image" Target="../media/image31.png"/><Relationship Id="rId32" Type="http://schemas.openxmlformats.org/officeDocument/2006/relationships/image" Target="../media/image39.png"/><Relationship Id="rId37" Type="http://schemas.openxmlformats.org/officeDocument/2006/relationships/image" Target="../media/image44.png"/><Relationship Id="rId40" Type="http://schemas.openxmlformats.org/officeDocument/2006/relationships/image" Target="../media/image47.png"/><Relationship Id="rId45" Type="http://schemas.openxmlformats.org/officeDocument/2006/relationships/image" Target="../media/image52.png"/><Relationship Id="rId5" Type="http://schemas.openxmlformats.org/officeDocument/2006/relationships/slideLayout" Target="../slideLayouts/slideLayout507.xml"/><Relationship Id="rId15" Type="http://schemas.openxmlformats.org/officeDocument/2006/relationships/slideLayout" Target="../slideLayouts/slideLayout517.xml"/><Relationship Id="rId23" Type="http://schemas.openxmlformats.org/officeDocument/2006/relationships/image" Target="../media/image30.jpeg"/><Relationship Id="rId28" Type="http://schemas.openxmlformats.org/officeDocument/2006/relationships/image" Target="../media/image35.png"/><Relationship Id="rId36" Type="http://schemas.openxmlformats.org/officeDocument/2006/relationships/image" Target="../media/image43.png"/><Relationship Id="rId49" Type="http://schemas.openxmlformats.org/officeDocument/2006/relationships/image" Target="../media/image56.png"/><Relationship Id="rId10" Type="http://schemas.openxmlformats.org/officeDocument/2006/relationships/slideLayout" Target="../slideLayouts/slideLayout512.xml"/><Relationship Id="rId19" Type="http://schemas.openxmlformats.org/officeDocument/2006/relationships/slideLayout" Target="../slideLayouts/slideLayout521.xml"/><Relationship Id="rId31" Type="http://schemas.openxmlformats.org/officeDocument/2006/relationships/image" Target="../media/image38.png"/><Relationship Id="rId44" Type="http://schemas.openxmlformats.org/officeDocument/2006/relationships/image" Target="../media/image51.png"/><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slideLayout" Target="../slideLayouts/slideLayout516.xml"/><Relationship Id="rId22" Type="http://schemas.openxmlformats.org/officeDocument/2006/relationships/image" Target="../media/image2.jpe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43" Type="http://schemas.openxmlformats.org/officeDocument/2006/relationships/image" Target="../media/image50.png"/><Relationship Id="rId48" Type="http://schemas.openxmlformats.org/officeDocument/2006/relationships/image" Target="../media/image55.png"/><Relationship Id="rId8" Type="http://schemas.openxmlformats.org/officeDocument/2006/relationships/slideLayout" Target="../slideLayouts/slideLayout5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5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image" Target="../media/image131.png"/><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image" Target="../media/image130.png"/><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image" Target="../media/image31.png"/><Relationship Id="rId5" Type="http://schemas.openxmlformats.org/officeDocument/2006/relationships/slideLayout" Target="../slideLayouts/slideLayout527.xml"/><Relationship Id="rId10" Type="http://schemas.openxmlformats.org/officeDocument/2006/relationships/theme" Target="../theme/theme50.xml"/><Relationship Id="rId4" Type="http://schemas.openxmlformats.org/officeDocument/2006/relationships/slideLayout" Target="../slideLayouts/slideLayout526.xml"/><Relationship Id="rId9" Type="http://schemas.openxmlformats.org/officeDocument/2006/relationships/slideLayout" Target="../slideLayouts/slideLayout531.xml"/><Relationship Id="rId14" Type="http://schemas.openxmlformats.org/officeDocument/2006/relationships/image" Target="../media/image132.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39.xml"/><Relationship Id="rId13" Type="http://schemas.openxmlformats.org/officeDocument/2006/relationships/image" Target="../media/image133.png"/><Relationship Id="rId18" Type="http://schemas.openxmlformats.org/officeDocument/2006/relationships/image" Target="../media/image135.png"/><Relationship Id="rId26" Type="http://schemas.openxmlformats.org/officeDocument/2006/relationships/image" Target="../media/image141.png"/><Relationship Id="rId3" Type="http://schemas.openxmlformats.org/officeDocument/2006/relationships/slideLayout" Target="../slideLayouts/slideLayout534.xml"/><Relationship Id="rId21" Type="http://schemas.openxmlformats.org/officeDocument/2006/relationships/image" Target="../media/image138.png"/><Relationship Id="rId34" Type="http://schemas.openxmlformats.org/officeDocument/2006/relationships/image" Target="../media/image148.png"/><Relationship Id="rId7" Type="http://schemas.openxmlformats.org/officeDocument/2006/relationships/slideLayout" Target="../slideLayouts/slideLayout538.xml"/><Relationship Id="rId12" Type="http://schemas.openxmlformats.org/officeDocument/2006/relationships/image" Target="../media/image1.png"/><Relationship Id="rId17" Type="http://schemas.openxmlformats.org/officeDocument/2006/relationships/image" Target="../media/image7.png"/><Relationship Id="rId25" Type="http://schemas.openxmlformats.org/officeDocument/2006/relationships/image" Target="../media/image140.png"/><Relationship Id="rId33" Type="http://schemas.openxmlformats.org/officeDocument/2006/relationships/image" Target="../media/image147.png"/><Relationship Id="rId38" Type="http://schemas.openxmlformats.org/officeDocument/2006/relationships/image" Target="../media/image131.png"/><Relationship Id="rId2" Type="http://schemas.openxmlformats.org/officeDocument/2006/relationships/slideLayout" Target="../slideLayouts/slideLayout533.xml"/><Relationship Id="rId16" Type="http://schemas.openxmlformats.org/officeDocument/2006/relationships/image" Target="../media/image36.png"/><Relationship Id="rId20" Type="http://schemas.openxmlformats.org/officeDocument/2006/relationships/image" Target="../media/image137.png"/><Relationship Id="rId29" Type="http://schemas.openxmlformats.org/officeDocument/2006/relationships/image" Target="../media/image144.png"/><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image" Target="../media/image2.jpeg"/><Relationship Id="rId24" Type="http://schemas.openxmlformats.org/officeDocument/2006/relationships/image" Target="../media/image44.png"/><Relationship Id="rId32" Type="http://schemas.openxmlformats.org/officeDocument/2006/relationships/image" Target="../media/image146.png"/><Relationship Id="rId37" Type="http://schemas.openxmlformats.org/officeDocument/2006/relationships/image" Target="../media/image31.png"/><Relationship Id="rId5" Type="http://schemas.openxmlformats.org/officeDocument/2006/relationships/slideLayout" Target="../slideLayouts/slideLayout536.xml"/><Relationship Id="rId15" Type="http://schemas.openxmlformats.org/officeDocument/2006/relationships/image" Target="../media/image134.png"/><Relationship Id="rId23" Type="http://schemas.openxmlformats.org/officeDocument/2006/relationships/image" Target="../media/image139.png"/><Relationship Id="rId28" Type="http://schemas.openxmlformats.org/officeDocument/2006/relationships/image" Target="../media/image143.png"/><Relationship Id="rId36" Type="http://schemas.openxmlformats.org/officeDocument/2006/relationships/image" Target="../media/image130.png"/><Relationship Id="rId10" Type="http://schemas.openxmlformats.org/officeDocument/2006/relationships/theme" Target="../theme/theme51.xml"/><Relationship Id="rId19" Type="http://schemas.openxmlformats.org/officeDocument/2006/relationships/image" Target="../media/image136.png"/><Relationship Id="rId31" Type="http://schemas.openxmlformats.org/officeDocument/2006/relationships/image" Target="../media/image145.png"/><Relationship Id="rId4" Type="http://schemas.openxmlformats.org/officeDocument/2006/relationships/slideLayout" Target="../slideLayouts/slideLayout535.xml"/><Relationship Id="rId9" Type="http://schemas.openxmlformats.org/officeDocument/2006/relationships/slideLayout" Target="../slideLayouts/slideLayout540.xml"/><Relationship Id="rId14" Type="http://schemas.openxmlformats.org/officeDocument/2006/relationships/image" Target="../media/image61.png"/><Relationship Id="rId22" Type="http://schemas.openxmlformats.org/officeDocument/2006/relationships/image" Target="../media/image42.png"/><Relationship Id="rId27" Type="http://schemas.openxmlformats.org/officeDocument/2006/relationships/image" Target="../media/image142.png"/><Relationship Id="rId30" Type="http://schemas.openxmlformats.org/officeDocument/2006/relationships/image" Target="../media/image50.png"/><Relationship Id="rId35" Type="http://schemas.openxmlformats.org/officeDocument/2006/relationships/image" Target="../media/image149.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48.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theme" Target="../theme/theme52.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5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5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5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6.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5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6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6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6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6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7.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6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7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7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7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7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theme" Target="../theme/theme8.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7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8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image" Target="../media/image31.png"/><Relationship Id="rId39" Type="http://schemas.openxmlformats.org/officeDocument/2006/relationships/image" Target="../media/image44.png"/><Relationship Id="rId3" Type="http://schemas.openxmlformats.org/officeDocument/2006/relationships/slideLayout" Target="../slideLayouts/slideLayout83.xml"/><Relationship Id="rId21" Type="http://schemas.openxmlformats.org/officeDocument/2006/relationships/slideLayout" Target="../slideLayouts/slideLayout101.xml"/><Relationship Id="rId34" Type="http://schemas.openxmlformats.org/officeDocument/2006/relationships/image" Target="../media/image39.png"/><Relationship Id="rId42" Type="http://schemas.openxmlformats.org/officeDocument/2006/relationships/image" Target="../media/image47.png"/><Relationship Id="rId47" Type="http://schemas.openxmlformats.org/officeDocument/2006/relationships/image" Target="../media/image52.png"/><Relationship Id="rId50" Type="http://schemas.openxmlformats.org/officeDocument/2006/relationships/image" Target="../media/image55.png"/><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image" Target="../media/image30.jpeg"/><Relationship Id="rId33" Type="http://schemas.openxmlformats.org/officeDocument/2006/relationships/image" Target="../media/image38.png"/><Relationship Id="rId38" Type="http://schemas.openxmlformats.org/officeDocument/2006/relationships/image" Target="../media/image43.png"/><Relationship Id="rId46" Type="http://schemas.openxmlformats.org/officeDocument/2006/relationships/image" Target="../media/image51.png"/><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image" Target="../media/image34.png"/><Relationship Id="rId41" Type="http://schemas.openxmlformats.org/officeDocument/2006/relationships/image" Target="../media/image46.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image" Target="../media/image2.jpeg"/><Relationship Id="rId32" Type="http://schemas.openxmlformats.org/officeDocument/2006/relationships/image" Target="../media/image37.png"/><Relationship Id="rId37" Type="http://schemas.openxmlformats.org/officeDocument/2006/relationships/image" Target="../media/image42.png"/><Relationship Id="rId40" Type="http://schemas.openxmlformats.org/officeDocument/2006/relationships/image" Target="../media/image45.png"/><Relationship Id="rId45" Type="http://schemas.openxmlformats.org/officeDocument/2006/relationships/image" Target="../media/image50.png"/><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theme" Target="../theme/theme9.xml"/><Relationship Id="rId28" Type="http://schemas.openxmlformats.org/officeDocument/2006/relationships/image" Target="../media/image33.png"/><Relationship Id="rId36" Type="http://schemas.openxmlformats.org/officeDocument/2006/relationships/image" Target="../media/image41.png"/><Relationship Id="rId49" Type="http://schemas.openxmlformats.org/officeDocument/2006/relationships/image" Target="../media/image54.png"/><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image" Target="../media/image36.png"/><Relationship Id="rId44" Type="http://schemas.openxmlformats.org/officeDocument/2006/relationships/image" Target="../media/image49.png"/><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0.png"/><Relationship Id="rId43" Type="http://schemas.openxmlformats.org/officeDocument/2006/relationships/image" Target="../media/image48.png"/><Relationship Id="rId48" Type="http://schemas.openxmlformats.org/officeDocument/2006/relationships/image" Target="../media/image53.png"/><Relationship Id="rId8" Type="http://schemas.openxmlformats.org/officeDocument/2006/relationships/slideLayout" Target="../slideLayouts/slideLayout88.xml"/><Relationship Id="rId51" Type="http://schemas.openxmlformats.org/officeDocument/2006/relationships/image" Target="../media/image5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2" tIns="45666" rIns="91332" bIns="4566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32" tIns="45666" rIns="91332" bIns="45666">
            <a:spAutoFit/>
          </a:bodyPr>
          <a:lstStyle/>
          <a:p>
            <a:pPr algn="l" defTabSz="34254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32" tIns="45666" rIns="91332" bIns="45666"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41"/>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32" tIns="45666" rIns="0" bIns="45666"/>
          <a:lstStyle/>
          <a:p>
            <a:pPr algn="r" defTabSz="34254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54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32" tIns="45666" rIns="91332" bIns="45666">
            <a:spAutoFit/>
          </a:bodyPr>
          <a:lstStyle/>
          <a:p>
            <a:pPr algn="l" defTabSz="34254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1201428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598" algn="l" rtl="0" eaLnBrk="1" fontAlgn="base" hangingPunct="1">
        <a:spcBef>
          <a:spcPct val="0"/>
        </a:spcBef>
        <a:spcAft>
          <a:spcPct val="0"/>
        </a:spcAft>
        <a:defRPr sz="2200" b="1">
          <a:solidFill>
            <a:schemeClr val="bg1"/>
          </a:solidFill>
          <a:latin typeface="Verdana" pitchFamily="34" charset="0"/>
        </a:defRPr>
      </a:lvl6pPr>
      <a:lvl7pPr marL="913162" algn="l" rtl="0" eaLnBrk="1" fontAlgn="base" hangingPunct="1">
        <a:spcBef>
          <a:spcPct val="0"/>
        </a:spcBef>
        <a:spcAft>
          <a:spcPct val="0"/>
        </a:spcAft>
        <a:defRPr sz="2200" b="1">
          <a:solidFill>
            <a:schemeClr val="bg1"/>
          </a:solidFill>
          <a:latin typeface="Verdana" pitchFamily="34" charset="0"/>
        </a:defRPr>
      </a:lvl7pPr>
      <a:lvl8pPr marL="1369764" algn="l" rtl="0" eaLnBrk="1" fontAlgn="base" hangingPunct="1">
        <a:spcBef>
          <a:spcPct val="0"/>
        </a:spcBef>
        <a:spcAft>
          <a:spcPct val="0"/>
        </a:spcAft>
        <a:defRPr sz="2200" b="1">
          <a:solidFill>
            <a:schemeClr val="bg1"/>
          </a:solidFill>
          <a:latin typeface="Verdana" pitchFamily="34" charset="0"/>
        </a:defRPr>
      </a:lvl8pPr>
      <a:lvl9pPr marL="1826345" algn="l" rtl="0" eaLnBrk="1" fontAlgn="base" hangingPunct="1">
        <a:spcBef>
          <a:spcPct val="0"/>
        </a:spcBef>
        <a:spcAft>
          <a:spcPct val="0"/>
        </a:spcAft>
        <a:defRPr sz="2200" b="1">
          <a:solidFill>
            <a:schemeClr val="bg1"/>
          </a:solidFill>
          <a:latin typeface="Verdana" pitchFamily="34" charset="0"/>
        </a:defRPr>
      </a:lvl9pPr>
    </p:titleStyle>
    <p:bodyStyle>
      <a:lvl1pPr marL="0" indent="-342417"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89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71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5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29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102"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1702"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8264"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4866"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162" rtl="0" eaLnBrk="1" latinLnBrk="0" hangingPunct="1">
        <a:defRPr sz="1800" kern="1200">
          <a:solidFill>
            <a:schemeClr val="tx1"/>
          </a:solidFill>
          <a:latin typeface="+mn-lt"/>
          <a:ea typeface="+mn-ea"/>
          <a:cs typeface="+mn-cs"/>
        </a:defRPr>
      </a:lvl1pPr>
      <a:lvl2pPr marL="456598" algn="l" defTabSz="913162" rtl="0" eaLnBrk="1" latinLnBrk="0" hangingPunct="1">
        <a:defRPr sz="1800" kern="1200">
          <a:solidFill>
            <a:schemeClr val="tx1"/>
          </a:solidFill>
          <a:latin typeface="+mn-lt"/>
          <a:ea typeface="+mn-ea"/>
          <a:cs typeface="+mn-cs"/>
        </a:defRPr>
      </a:lvl2pPr>
      <a:lvl3pPr marL="913162" algn="l" defTabSz="913162" rtl="0" eaLnBrk="1" latinLnBrk="0" hangingPunct="1">
        <a:defRPr sz="1800" kern="1200">
          <a:solidFill>
            <a:schemeClr val="tx1"/>
          </a:solidFill>
          <a:latin typeface="+mn-lt"/>
          <a:ea typeface="+mn-ea"/>
          <a:cs typeface="+mn-cs"/>
        </a:defRPr>
      </a:lvl3pPr>
      <a:lvl4pPr marL="1369764" algn="l" defTabSz="913162" rtl="0" eaLnBrk="1" latinLnBrk="0" hangingPunct="1">
        <a:defRPr sz="1800" kern="1200">
          <a:solidFill>
            <a:schemeClr val="tx1"/>
          </a:solidFill>
          <a:latin typeface="+mn-lt"/>
          <a:ea typeface="+mn-ea"/>
          <a:cs typeface="+mn-cs"/>
        </a:defRPr>
      </a:lvl4pPr>
      <a:lvl5pPr marL="1826345" algn="l" defTabSz="913162" rtl="0" eaLnBrk="1" latinLnBrk="0" hangingPunct="1">
        <a:defRPr sz="1800" kern="1200">
          <a:solidFill>
            <a:schemeClr val="tx1"/>
          </a:solidFill>
          <a:latin typeface="+mn-lt"/>
          <a:ea typeface="+mn-ea"/>
          <a:cs typeface="+mn-cs"/>
        </a:defRPr>
      </a:lvl5pPr>
      <a:lvl6pPr marL="2282922" algn="l" defTabSz="913162" rtl="0" eaLnBrk="1" latinLnBrk="0" hangingPunct="1">
        <a:defRPr sz="1800" kern="1200">
          <a:solidFill>
            <a:schemeClr val="tx1"/>
          </a:solidFill>
          <a:latin typeface="+mn-lt"/>
          <a:ea typeface="+mn-ea"/>
          <a:cs typeface="+mn-cs"/>
        </a:defRPr>
      </a:lvl6pPr>
      <a:lvl7pPr marL="2739477" algn="l" defTabSz="913162" rtl="0" eaLnBrk="1" latinLnBrk="0" hangingPunct="1">
        <a:defRPr sz="1800" kern="1200">
          <a:solidFill>
            <a:schemeClr val="tx1"/>
          </a:solidFill>
          <a:latin typeface="+mn-lt"/>
          <a:ea typeface="+mn-ea"/>
          <a:cs typeface="+mn-cs"/>
        </a:defRPr>
      </a:lvl7pPr>
      <a:lvl8pPr marL="3196080" algn="l" defTabSz="913162" rtl="0" eaLnBrk="1" latinLnBrk="0" hangingPunct="1">
        <a:defRPr sz="1800" kern="1200">
          <a:solidFill>
            <a:schemeClr val="tx1"/>
          </a:solidFill>
          <a:latin typeface="+mn-lt"/>
          <a:ea typeface="+mn-ea"/>
          <a:cs typeface="+mn-cs"/>
        </a:defRPr>
      </a:lvl8pPr>
      <a:lvl9pPr marL="3652682" algn="l" defTabSz="91316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6" tIns="45708" rIns="91416" bIns="45708">
            <a:spAutoFit/>
          </a:bodyPr>
          <a:lstStyle/>
          <a:p>
            <a:pPr algn="l" defTabSz="3429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4"/>
            <a:ext cx="7174846" cy="430887"/>
          </a:xfrm>
          <a:prstGeom prst="rect">
            <a:avLst/>
          </a:prstGeom>
          <a:noFill/>
          <a:ln>
            <a:noFill/>
          </a:ln>
          <a:extLst/>
        </p:spPr>
        <p:txBody>
          <a:bodyPr vert="horz" wrap="square" lIns="91416" tIns="45708" rIns="91416" bIns="45708"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9"/>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6" tIns="45708" rIns="0" bIns="45708"/>
          <a:lstStyle/>
          <a:p>
            <a:pPr algn="r" defTabSz="3429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9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416" tIns="45708" rIns="91416" bIns="45708">
            <a:spAutoFit/>
          </a:bodyPr>
          <a:lstStyle/>
          <a:p>
            <a:pPr algn="l" defTabSz="3429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4438963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62" algn="l" rtl="0" eaLnBrk="1" fontAlgn="base" hangingPunct="1">
        <a:spcBef>
          <a:spcPct val="0"/>
        </a:spcBef>
        <a:spcAft>
          <a:spcPct val="0"/>
        </a:spcAft>
        <a:defRPr sz="2200" b="1">
          <a:solidFill>
            <a:schemeClr val="bg1"/>
          </a:solidFill>
          <a:latin typeface="Verdana" pitchFamily="34" charset="0"/>
        </a:defRPr>
      </a:lvl6pPr>
      <a:lvl7pPr marL="914127" algn="l" rtl="0" eaLnBrk="1" fontAlgn="base" hangingPunct="1">
        <a:spcBef>
          <a:spcPct val="0"/>
        </a:spcBef>
        <a:spcAft>
          <a:spcPct val="0"/>
        </a:spcAft>
        <a:defRPr sz="2200" b="1">
          <a:solidFill>
            <a:schemeClr val="bg1"/>
          </a:solidFill>
          <a:latin typeface="Verdana" pitchFamily="34" charset="0"/>
        </a:defRPr>
      </a:lvl7pPr>
      <a:lvl8pPr marL="1371192" algn="l" rtl="0" eaLnBrk="1" fontAlgn="base" hangingPunct="1">
        <a:spcBef>
          <a:spcPct val="0"/>
        </a:spcBef>
        <a:spcAft>
          <a:spcPct val="0"/>
        </a:spcAft>
        <a:defRPr sz="2200" b="1">
          <a:solidFill>
            <a:schemeClr val="bg1"/>
          </a:solidFill>
          <a:latin typeface="Verdana" pitchFamily="34" charset="0"/>
        </a:defRPr>
      </a:lvl8pPr>
      <a:lvl9pPr marL="1828252" algn="l" rtl="0" eaLnBrk="1" fontAlgn="base" hangingPunct="1">
        <a:spcBef>
          <a:spcPct val="0"/>
        </a:spcBef>
        <a:spcAft>
          <a:spcPct val="0"/>
        </a:spcAft>
        <a:defRPr sz="2200" b="1">
          <a:solidFill>
            <a:schemeClr val="bg1"/>
          </a:solidFill>
          <a:latin typeface="Verdana" pitchFamily="34" charset="0"/>
        </a:defRPr>
      </a:lvl9pPr>
    </p:titleStyle>
    <p:bodyStyle>
      <a:lvl1pPr marL="0" indent="-342794"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6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756" indent="-41897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820" indent="-41897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883" indent="-41897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948" indent="-41897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27" rtl="0" eaLnBrk="1" latinLnBrk="0" hangingPunct="1">
        <a:defRPr sz="1800" kern="1200">
          <a:solidFill>
            <a:schemeClr val="tx1"/>
          </a:solidFill>
          <a:latin typeface="+mn-lt"/>
          <a:ea typeface="+mn-ea"/>
          <a:cs typeface="+mn-cs"/>
        </a:defRPr>
      </a:lvl1pPr>
      <a:lvl2pPr marL="457062" algn="l" defTabSz="914127" rtl="0" eaLnBrk="1" latinLnBrk="0" hangingPunct="1">
        <a:defRPr sz="1800" kern="1200">
          <a:solidFill>
            <a:schemeClr val="tx1"/>
          </a:solidFill>
          <a:latin typeface="+mn-lt"/>
          <a:ea typeface="+mn-ea"/>
          <a:cs typeface="+mn-cs"/>
        </a:defRPr>
      </a:lvl2pPr>
      <a:lvl3pPr marL="914127" algn="l" defTabSz="914127" rtl="0" eaLnBrk="1" latinLnBrk="0" hangingPunct="1">
        <a:defRPr sz="1800" kern="1200">
          <a:solidFill>
            <a:schemeClr val="tx1"/>
          </a:solidFill>
          <a:latin typeface="+mn-lt"/>
          <a:ea typeface="+mn-ea"/>
          <a:cs typeface="+mn-cs"/>
        </a:defRPr>
      </a:lvl3pPr>
      <a:lvl4pPr marL="1371192" algn="l" defTabSz="914127" rtl="0" eaLnBrk="1" latinLnBrk="0" hangingPunct="1">
        <a:defRPr sz="1800" kern="1200">
          <a:solidFill>
            <a:schemeClr val="tx1"/>
          </a:solidFill>
          <a:latin typeface="+mn-lt"/>
          <a:ea typeface="+mn-ea"/>
          <a:cs typeface="+mn-cs"/>
        </a:defRPr>
      </a:lvl4pPr>
      <a:lvl5pPr marL="1828252" algn="l" defTabSz="914127" rtl="0" eaLnBrk="1" latinLnBrk="0" hangingPunct="1">
        <a:defRPr sz="1800" kern="1200">
          <a:solidFill>
            <a:schemeClr val="tx1"/>
          </a:solidFill>
          <a:latin typeface="+mn-lt"/>
          <a:ea typeface="+mn-ea"/>
          <a:cs typeface="+mn-cs"/>
        </a:defRPr>
      </a:lvl5pPr>
      <a:lvl6pPr marL="2285316" algn="l" defTabSz="914127" rtl="0" eaLnBrk="1" latinLnBrk="0" hangingPunct="1">
        <a:defRPr sz="1800" kern="1200">
          <a:solidFill>
            <a:schemeClr val="tx1"/>
          </a:solidFill>
          <a:latin typeface="+mn-lt"/>
          <a:ea typeface="+mn-ea"/>
          <a:cs typeface="+mn-cs"/>
        </a:defRPr>
      </a:lvl6pPr>
      <a:lvl7pPr marL="2742375" algn="l" defTabSz="914127" rtl="0" eaLnBrk="1" latinLnBrk="0" hangingPunct="1">
        <a:defRPr sz="1800" kern="1200">
          <a:solidFill>
            <a:schemeClr val="tx1"/>
          </a:solidFill>
          <a:latin typeface="+mn-lt"/>
          <a:ea typeface="+mn-ea"/>
          <a:cs typeface="+mn-cs"/>
        </a:defRPr>
      </a:lvl7pPr>
      <a:lvl8pPr marL="3199440" algn="l" defTabSz="914127" rtl="0" eaLnBrk="1" latinLnBrk="0" hangingPunct="1">
        <a:defRPr sz="1800" kern="1200">
          <a:solidFill>
            <a:schemeClr val="tx1"/>
          </a:solidFill>
          <a:latin typeface="+mn-lt"/>
          <a:ea typeface="+mn-ea"/>
          <a:cs typeface="+mn-cs"/>
        </a:defRPr>
      </a:lvl8pPr>
      <a:lvl9pPr marL="3656505" algn="l" defTabSz="91412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1392153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32168291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86910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26344488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038421845"/>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83866824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82383675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120265256"/>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50304186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6" tIns="45668" rIns="91336" bIns="4566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36" tIns="45668" rIns="91336" bIns="45668">
            <a:spAutoFit/>
          </a:bodyPr>
          <a:lstStyle/>
          <a:p>
            <a:pPr algn="l" defTabSz="342558"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36" tIns="45668" rIns="91336" bIns="45668"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39"/>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36" tIns="45668" rIns="0" bIns="45668"/>
          <a:lstStyle/>
          <a:p>
            <a:pPr algn="r" defTabSz="342558"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558"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36" tIns="45668" rIns="91336" bIns="45668">
            <a:spAutoFit/>
          </a:bodyPr>
          <a:lstStyle/>
          <a:p>
            <a:pPr algn="l" defTabSz="342558"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618654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620" algn="l" rtl="0" eaLnBrk="1" fontAlgn="base" hangingPunct="1">
        <a:spcBef>
          <a:spcPct val="0"/>
        </a:spcBef>
        <a:spcAft>
          <a:spcPct val="0"/>
        </a:spcAft>
        <a:defRPr sz="2200" b="1">
          <a:solidFill>
            <a:schemeClr val="bg1"/>
          </a:solidFill>
          <a:latin typeface="Verdana" pitchFamily="34" charset="0"/>
        </a:defRPr>
      </a:lvl6pPr>
      <a:lvl7pPr marL="913208" algn="l" rtl="0" eaLnBrk="1" fontAlgn="base" hangingPunct="1">
        <a:spcBef>
          <a:spcPct val="0"/>
        </a:spcBef>
        <a:spcAft>
          <a:spcPct val="0"/>
        </a:spcAft>
        <a:defRPr sz="2200" b="1">
          <a:solidFill>
            <a:schemeClr val="bg1"/>
          </a:solidFill>
          <a:latin typeface="Verdana" pitchFamily="34" charset="0"/>
        </a:defRPr>
      </a:lvl7pPr>
      <a:lvl8pPr marL="1369832" algn="l" rtl="0" eaLnBrk="1" fontAlgn="base" hangingPunct="1">
        <a:spcBef>
          <a:spcPct val="0"/>
        </a:spcBef>
        <a:spcAft>
          <a:spcPct val="0"/>
        </a:spcAft>
        <a:defRPr sz="2200" b="1">
          <a:solidFill>
            <a:schemeClr val="bg1"/>
          </a:solidFill>
          <a:latin typeface="Verdana" pitchFamily="34" charset="0"/>
        </a:defRPr>
      </a:lvl8pPr>
      <a:lvl9pPr marL="1826435" algn="l" rtl="0" eaLnBrk="1" fontAlgn="base" hangingPunct="1">
        <a:spcBef>
          <a:spcPct val="0"/>
        </a:spcBef>
        <a:spcAft>
          <a:spcPct val="0"/>
        </a:spcAft>
        <a:defRPr sz="2200" b="1">
          <a:solidFill>
            <a:schemeClr val="bg1"/>
          </a:solidFill>
          <a:latin typeface="Verdana" pitchFamily="34" charset="0"/>
        </a:defRPr>
      </a:lvl9pPr>
    </p:titleStyle>
    <p:bodyStyle>
      <a:lvl1pPr marL="0" indent="-34243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896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4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276" indent="-41855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1898" indent="-41855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8484" indent="-41855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5108" indent="-41855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208" rtl="0" eaLnBrk="1" latinLnBrk="0" hangingPunct="1">
        <a:defRPr sz="1800" kern="1200">
          <a:solidFill>
            <a:schemeClr val="tx1"/>
          </a:solidFill>
          <a:latin typeface="+mn-lt"/>
          <a:ea typeface="+mn-ea"/>
          <a:cs typeface="+mn-cs"/>
        </a:defRPr>
      </a:lvl1pPr>
      <a:lvl2pPr marL="456620" algn="l" defTabSz="913208" rtl="0" eaLnBrk="1" latinLnBrk="0" hangingPunct="1">
        <a:defRPr sz="1800" kern="1200">
          <a:solidFill>
            <a:schemeClr val="tx1"/>
          </a:solidFill>
          <a:latin typeface="+mn-lt"/>
          <a:ea typeface="+mn-ea"/>
          <a:cs typeface="+mn-cs"/>
        </a:defRPr>
      </a:lvl2pPr>
      <a:lvl3pPr marL="913208" algn="l" defTabSz="913208" rtl="0" eaLnBrk="1" latinLnBrk="0" hangingPunct="1">
        <a:defRPr sz="1800" kern="1200">
          <a:solidFill>
            <a:schemeClr val="tx1"/>
          </a:solidFill>
          <a:latin typeface="+mn-lt"/>
          <a:ea typeface="+mn-ea"/>
          <a:cs typeface="+mn-cs"/>
        </a:defRPr>
      </a:lvl3pPr>
      <a:lvl4pPr marL="1369832" algn="l" defTabSz="913208" rtl="0" eaLnBrk="1" latinLnBrk="0" hangingPunct="1">
        <a:defRPr sz="1800" kern="1200">
          <a:solidFill>
            <a:schemeClr val="tx1"/>
          </a:solidFill>
          <a:latin typeface="+mn-lt"/>
          <a:ea typeface="+mn-ea"/>
          <a:cs typeface="+mn-cs"/>
        </a:defRPr>
      </a:lvl4pPr>
      <a:lvl5pPr marL="1826435" algn="l" defTabSz="913208" rtl="0" eaLnBrk="1" latinLnBrk="0" hangingPunct="1">
        <a:defRPr sz="1800" kern="1200">
          <a:solidFill>
            <a:schemeClr val="tx1"/>
          </a:solidFill>
          <a:latin typeface="+mn-lt"/>
          <a:ea typeface="+mn-ea"/>
          <a:cs typeface="+mn-cs"/>
        </a:defRPr>
      </a:lvl5pPr>
      <a:lvl6pPr marL="2283036" algn="l" defTabSz="913208" rtl="0" eaLnBrk="1" latinLnBrk="0" hangingPunct="1">
        <a:defRPr sz="1800" kern="1200">
          <a:solidFill>
            <a:schemeClr val="tx1"/>
          </a:solidFill>
          <a:latin typeface="+mn-lt"/>
          <a:ea typeface="+mn-ea"/>
          <a:cs typeface="+mn-cs"/>
        </a:defRPr>
      </a:lvl6pPr>
      <a:lvl7pPr marL="2739615" algn="l" defTabSz="913208" rtl="0" eaLnBrk="1" latinLnBrk="0" hangingPunct="1">
        <a:defRPr sz="1800" kern="1200">
          <a:solidFill>
            <a:schemeClr val="tx1"/>
          </a:solidFill>
          <a:latin typeface="+mn-lt"/>
          <a:ea typeface="+mn-ea"/>
          <a:cs typeface="+mn-cs"/>
        </a:defRPr>
      </a:lvl7pPr>
      <a:lvl8pPr marL="3196240" algn="l" defTabSz="913208" rtl="0" eaLnBrk="1" latinLnBrk="0" hangingPunct="1">
        <a:defRPr sz="1800" kern="1200">
          <a:solidFill>
            <a:schemeClr val="tx1"/>
          </a:solidFill>
          <a:latin typeface="+mn-lt"/>
          <a:ea typeface="+mn-ea"/>
          <a:cs typeface="+mn-cs"/>
        </a:defRPr>
      </a:lvl8pPr>
      <a:lvl9pPr marL="3652864" algn="l" defTabSz="913208"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2"/>
            <a:ext cx="7174846" cy="430887"/>
          </a:xfrm>
          <a:prstGeom prst="rect">
            <a:avLst/>
          </a:prstGeom>
          <a:noFill/>
          <a:ln>
            <a:noFill/>
          </a:ln>
          <a:extLst/>
        </p:spPr>
        <p:txBody>
          <a:bodyPr vert="horz" wrap="square" lIns="91428" tIns="45714" rIns="91428" bIns="45714"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8"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3"/>
            <a:ext cx="9144000" cy="366713"/>
          </a:xfrm>
          <a:prstGeom prst="rect">
            <a:avLst/>
          </a:prstGeom>
        </p:spPr>
      </p:pic>
      <p:sp>
        <p:nvSpPr>
          <p:cNvPr id="39" name="Text Box 34"/>
          <p:cNvSpPr txBox="1">
            <a:spLocks noChangeAspect="1" noChangeArrowheads="1"/>
          </p:cNvSpPr>
          <p:nvPr/>
        </p:nvSpPr>
        <p:spPr bwMode="auto">
          <a:xfrm>
            <a:off x="4480339" y="4580703"/>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8" tIns="45714" rIns="0" bIns="45714"/>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28" tIns="45714" rIns="91428" bIns="45714">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49353829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33" algn="l" rtl="0" eaLnBrk="1" fontAlgn="base" hangingPunct="1">
        <a:spcBef>
          <a:spcPct val="0"/>
        </a:spcBef>
        <a:spcAft>
          <a:spcPct val="0"/>
        </a:spcAft>
        <a:defRPr sz="2200" b="1">
          <a:solidFill>
            <a:schemeClr val="bg1"/>
          </a:solidFill>
          <a:latin typeface="Verdana" pitchFamily="34" charset="0"/>
        </a:defRPr>
      </a:lvl6pPr>
      <a:lvl7pPr marL="914262" algn="l" rtl="0" eaLnBrk="1" fontAlgn="base" hangingPunct="1">
        <a:spcBef>
          <a:spcPct val="0"/>
        </a:spcBef>
        <a:spcAft>
          <a:spcPct val="0"/>
        </a:spcAft>
        <a:defRPr sz="2200" b="1">
          <a:solidFill>
            <a:schemeClr val="bg1"/>
          </a:solidFill>
          <a:latin typeface="Verdana" pitchFamily="34" charset="0"/>
        </a:defRPr>
      </a:lvl7pPr>
      <a:lvl8pPr marL="1371396" algn="l" rtl="0" eaLnBrk="1" fontAlgn="base" hangingPunct="1">
        <a:spcBef>
          <a:spcPct val="0"/>
        </a:spcBef>
        <a:spcAft>
          <a:spcPct val="0"/>
        </a:spcAft>
        <a:defRPr sz="2200" b="1">
          <a:solidFill>
            <a:schemeClr val="bg1"/>
          </a:solidFill>
          <a:latin typeface="Verdana" pitchFamily="34" charset="0"/>
        </a:defRPr>
      </a:lvl8pPr>
      <a:lvl9pPr marL="1828524" algn="l" rtl="0" eaLnBrk="1" fontAlgn="base" hangingPunct="1">
        <a:spcBef>
          <a:spcPct val="0"/>
        </a:spcBef>
        <a:spcAft>
          <a:spcPct val="0"/>
        </a:spcAft>
        <a:defRPr sz="2200" b="1">
          <a:solidFill>
            <a:schemeClr val="bg1"/>
          </a:solidFill>
          <a:latin typeface="Verdana" pitchFamily="34" charset="0"/>
        </a:defRPr>
      </a:lvl9pPr>
    </p:titleStyle>
    <p:bodyStyle>
      <a:lvl1pPr marL="0" indent="-342847"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8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39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9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41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278" indent="-4190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412" indent="-4190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3541" indent="-4190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674" indent="-4190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262" rtl="0" eaLnBrk="1" latinLnBrk="0" hangingPunct="1">
        <a:defRPr sz="1800" kern="1200">
          <a:solidFill>
            <a:schemeClr val="tx1"/>
          </a:solidFill>
          <a:latin typeface="+mn-lt"/>
          <a:ea typeface="+mn-ea"/>
          <a:cs typeface="+mn-cs"/>
        </a:defRPr>
      </a:lvl1pPr>
      <a:lvl2pPr marL="457133" algn="l" defTabSz="914262" rtl="0" eaLnBrk="1" latinLnBrk="0" hangingPunct="1">
        <a:defRPr sz="1800" kern="1200">
          <a:solidFill>
            <a:schemeClr val="tx1"/>
          </a:solidFill>
          <a:latin typeface="+mn-lt"/>
          <a:ea typeface="+mn-ea"/>
          <a:cs typeface="+mn-cs"/>
        </a:defRPr>
      </a:lvl2pPr>
      <a:lvl3pPr marL="914262" algn="l" defTabSz="914262" rtl="0" eaLnBrk="1" latinLnBrk="0" hangingPunct="1">
        <a:defRPr sz="1800" kern="1200">
          <a:solidFill>
            <a:schemeClr val="tx1"/>
          </a:solidFill>
          <a:latin typeface="+mn-lt"/>
          <a:ea typeface="+mn-ea"/>
          <a:cs typeface="+mn-cs"/>
        </a:defRPr>
      </a:lvl3pPr>
      <a:lvl4pPr marL="1371396" algn="l" defTabSz="914262" rtl="0" eaLnBrk="1" latinLnBrk="0" hangingPunct="1">
        <a:defRPr sz="1800" kern="1200">
          <a:solidFill>
            <a:schemeClr val="tx1"/>
          </a:solidFill>
          <a:latin typeface="+mn-lt"/>
          <a:ea typeface="+mn-ea"/>
          <a:cs typeface="+mn-cs"/>
        </a:defRPr>
      </a:lvl4pPr>
      <a:lvl5pPr marL="1828524" algn="l" defTabSz="914262" rtl="0" eaLnBrk="1" latinLnBrk="0" hangingPunct="1">
        <a:defRPr sz="1800" kern="1200">
          <a:solidFill>
            <a:schemeClr val="tx1"/>
          </a:solidFill>
          <a:latin typeface="+mn-lt"/>
          <a:ea typeface="+mn-ea"/>
          <a:cs typeface="+mn-cs"/>
        </a:defRPr>
      </a:lvl5pPr>
      <a:lvl6pPr marL="2285658" algn="l" defTabSz="914262" rtl="0" eaLnBrk="1" latinLnBrk="0" hangingPunct="1">
        <a:defRPr sz="1800" kern="1200">
          <a:solidFill>
            <a:schemeClr val="tx1"/>
          </a:solidFill>
          <a:latin typeface="+mn-lt"/>
          <a:ea typeface="+mn-ea"/>
          <a:cs typeface="+mn-cs"/>
        </a:defRPr>
      </a:lvl6pPr>
      <a:lvl7pPr marL="2742787" algn="l" defTabSz="914262" rtl="0" eaLnBrk="1" latinLnBrk="0" hangingPunct="1">
        <a:defRPr sz="1800" kern="1200">
          <a:solidFill>
            <a:schemeClr val="tx1"/>
          </a:solidFill>
          <a:latin typeface="+mn-lt"/>
          <a:ea typeface="+mn-ea"/>
          <a:cs typeface="+mn-cs"/>
        </a:defRPr>
      </a:lvl7pPr>
      <a:lvl8pPr marL="3199920" algn="l" defTabSz="914262" rtl="0" eaLnBrk="1" latinLnBrk="0" hangingPunct="1">
        <a:defRPr sz="1800" kern="1200">
          <a:solidFill>
            <a:schemeClr val="tx1"/>
          </a:solidFill>
          <a:latin typeface="+mn-lt"/>
          <a:ea typeface="+mn-ea"/>
          <a:cs typeface="+mn-cs"/>
        </a:defRPr>
      </a:lvl8pPr>
      <a:lvl9pPr marL="3657053" algn="l" defTabSz="91426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019608147"/>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130231203"/>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171653" y="728713"/>
            <a:ext cx="8746316" cy="382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55301"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endParaRPr lang="en-GB" dirty="0" smtClean="0"/>
          </a:p>
        </p:txBody>
      </p:sp>
      <p:sp>
        <p:nvSpPr>
          <p:cNvPr id="40" name="Rectangle 39"/>
          <p:cNvSpPr/>
          <p:nvPr userDrawn="1"/>
        </p:nvSpPr>
        <p:spPr>
          <a:xfrm>
            <a:off x="0" y="4792747"/>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400" fontAlgn="base" hangingPunct="1">
              <a:spcBef>
                <a:spcPct val="0"/>
              </a:spcBef>
              <a:spcAft>
                <a:spcPct val="0"/>
              </a:spcAft>
            </a:pPr>
            <a:endParaRPr lang="en-US" sz="1800" kern="1200">
              <a:solidFill>
                <a:srgbClr val="FFFFFF"/>
              </a:solidFill>
            </a:endParaRPr>
          </a:p>
        </p:txBody>
      </p:sp>
      <p:pic>
        <p:nvPicPr>
          <p:cNvPr id="88" name="Picture 87"/>
          <p:cNvPicPr>
            <a:picLocks noChangeAspect="1"/>
          </p:cNvPicPr>
          <p:nvPr userDrawn="1"/>
        </p:nvPicPr>
        <p:blipFill rotWithShape="1">
          <a:blip r:embed="rId13"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89" name="Picture 88"/>
          <p:cNvPicPr>
            <a:picLocks noChangeAspect="1"/>
          </p:cNvPicPr>
          <p:nvPr userDrawn="1"/>
        </p:nvPicPr>
        <p:blipFill rotWithShape="1">
          <a:blip r:embed="rId13" cstate="print">
            <a:extLst>
              <a:ext uri="{28A0092B-C50C-407E-A947-70E740481C1C}">
                <a14:useLocalDpi xmlns:a14="http://schemas.microsoft.com/office/drawing/2010/main" val="0"/>
              </a:ext>
            </a:extLst>
          </a:blip>
          <a:srcRect t="76107" r="-1119" b="-9057"/>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78"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defTabSz="914400" fontAlgn="base" hangingPunct="1">
              <a:spcBef>
                <a:spcPct val="50000"/>
              </a:spcBef>
              <a:spcAft>
                <a:spcPct val="0"/>
              </a:spcAft>
            </a:pPr>
            <a:r>
              <a:rPr lang="en-GB" sz="800" kern="1200" noProof="1" smtClean="0">
                <a:solidFill>
                  <a:srgbClr val="4D4F53"/>
                </a:solidFill>
              </a:rPr>
              <a:t>| Slide  </a:t>
            </a:r>
            <a:fld id="{BBA2E11D-44E1-43DD-A173-928128880055}"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79" name="Text Box 38"/>
          <p:cNvSpPr txBox="1">
            <a:spLocks noChangeArrowheads="1"/>
          </p:cNvSpPr>
          <p:nvPr userDrawn="1"/>
        </p:nvSpPr>
        <p:spPr bwMode="auto">
          <a:xfrm>
            <a:off x="166064" y="4575170"/>
            <a:ext cx="567411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defTabSz="914400" fontAlgn="base" hangingPunct="1">
              <a:spcBef>
                <a:spcPct val="50000"/>
              </a:spcBef>
              <a:spcAft>
                <a:spcPct val="0"/>
              </a:spcAft>
            </a:pPr>
            <a:r>
              <a:rPr lang="en-US" sz="800" kern="1200" dirty="0" smtClean="0">
                <a:solidFill>
                  <a:srgbClr val="000000">
                    <a:lumMod val="75000"/>
                    <a:lumOff val="25000"/>
                  </a:srgbClr>
                </a:solidFill>
              </a:rPr>
              <a:t>ESA UNCLASSIFIED - For Official Use		</a:t>
            </a:r>
            <a:endParaRPr lang="en-GB" sz="800" kern="1200" dirty="0">
              <a:solidFill>
                <a:srgbClr val="000000">
                  <a:lumMod val="75000"/>
                  <a:lumOff val="25000"/>
                </a:srgbClr>
              </a:solidFill>
            </a:endParaRPr>
          </a:p>
        </p:txBody>
      </p:sp>
      <p:pic>
        <p:nvPicPr>
          <p:cNvPr id="41" name="Picture 40"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spTree>
    <p:extLst>
      <p:ext uri="{BB962C8B-B14F-4D97-AF65-F5344CB8AC3E}">
        <p14:creationId xmlns:p14="http://schemas.microsoft.com/office/powerpoint/2010/main" val="3138550834"/>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0" y="4868466"/>
            <a:ext cx="9144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8" descr="PPT_Footer.jp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2283619" y="4868466"/>
            <a:ext cx="6858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171451" y="647703"/>
            <a:ext cx="8747522" cy="400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2" name="Text Box 34"/>
          <p:cNvSpPr txBox="1">
            <a:spLocks noChangeAspect="1" noChangeArrowheads="1"/>
          </p:cNvSpPr>
          <p:nvPr/>
        </p:nvSpPr>
        <p:spPr bwMode="auto">
          <a:xfrm>
            <a:off x="4480325" y="4722021"/>
            <a:ext cx="4520803" cy="110729"/>
          </a:xfrm>
          <a:prstGeom prst="rect">
            <a:avLst/>
          </a:prstGeom>
          <a:noFill/>
          <a:ln w="9525">
            <a:noFill/>
            <a:miter lim="800000"/>
            <a:headEnd/>
            <a:tailEnd/>
          </a:ln>
          <a:effectLst/>
        </p:spPr>
        <p:txBody>
          <a:bodyPr wrap="none" lIns="68577" tIns="34289" rIns="0" bIns="34289"/>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defTabSz="914400" fontAlgn="base" hangingPunct="1">
              <a:spcBef>
                <a:spcPct val="50000"/>
              </a:spcBef>
              <a:spcAft>
                <a:spcPct val="0"/>
              </a:spcAft>
              <a:defRPr/>
            </a:pPr>
            <a:r>
              <a:rPr lang="en-GB" altLang="en-US" sz="600" kern="1200" noProof="1" smtClean="0">
                <a:solidFill>
                  <a:srgbClr val="4D4F53"/>
                </a:solidFill>
                <a:latin typeface="Arial" pitchFamily="34" charset="0"/>
              </a:rPr>
              <a:t>Slide  </a:t>
            </a:r>
            <a:fld id="{41DF4D05-2C94-4248-88EB-CF7B6CD75591}" type="slidenum">
              <a:rPr altLang="en-US" sz="600" kern="1200" noProof="1" smtClean="0">
                <a:solidFill>
                  <a:srgbClr val="4D4F53"/>
                </a:solidFill>
                <a:latin typeface="Arial" pitchFamily="34" charset="0"/>
              </a:rPr>
              <a:pPr algn="r" defTabSz="914400" fontAlgn="base" hangingPunct="1">
                <a:spcBef>
                  <a:spcPct val="50000"/>
                </a:spcBef>
                <a:spcAft>
                  <a:spcPct val="0"/>
                </a:spcAft>
                <a:defRPr/>
              </a:pPr>
              <a:t>‹#›</a:t>
            </a:fld>
            <a:endParaRPr lang="en-GB" altLang="en-US" sz="600" kern="1200" noProof="1" smtClean="0">
              <a:solidFill>
                <a:srgbClr val="4D4F53"/>
              </a:solidFill>
              <a:latin typeface="Arial" pitchFamily="34" charset="0"/>
            </a:endParaRPr>
          </a:p>
        </p:txBody>
      </p:sp>
      <p:sp>
        <p:nvSpPr>
          <p:cNvPr id="1031" name="Rectangle 6"/>
          <p:cNvSpPr>
            <a:spLocks noGrp="1" noChangeArrowheads="1"/>
          </p:cNvSpPr>
          <p:nvPr>
            <p:ph type="title"/>
          </p:nvPr>
        </p:nvSpPr>
        <p:spPr bwMode="auto">
          <a:xfrm>
            <a:off x="142878" y="114232"/>
            <a:ext cx="7175897" cy="33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ctr" anchorCtr="0" compatLnSpc="1">
            <a:prstTxWarp prst="textNoShape">
              <a:avLst/>
            </a:prstTxWarp>
            <a:spAutoFit/>
          </a:bodyPr>
          <a:lstStyle/>
          <a:p>
            <a:pPr lvl="0"/>
            <a:r>
              <a:rPr lang="en-US" altLang="en-US" smtClean="0"/>
              <a:t>Click to edit Master title style</a:t>
            </a:r>
            <a:endParaRPr lang="en-GB" altLang="en-US" smtClean="0"/>
          </a:p>
        </p:txBody>
      </p:sp>
      <p:pic>
        <p:nvPicPr>
          <p:cNvPr id="1032" name="Picture 34"/>
          <p:cNvPicPr>
            <a:picLocks noChangeAspect="1"/>
          </p:cNvPicPr>
          <p:nvPr userDrawn="1"/>
        </p:nvPicPr>
        <p:blipFill>
          <a:blip r:embed="rId25" cstate="print">
            <a:extLst>
              <a:ext uri="{28A0092B-C50C-407E-A947-70E740481C1C}">
                <a14:useLocalDpi xmlns:a14="http://schemas.microsoft.com/office/drawing/2010/main" val="0"/>
              </a:ext>
            </a:extLst>
          </a:blip>
          <a:srcRect t="-2" b="23122"/>
          <a:stretch>
            <a:fillRect/>
          </a:stretch>
        </p:blipFill>
        <p:spPr bwMode="auto">
          <a:xfrm>
            <a:off x="8090299" y="116683"/>
            <a:ext cx="907256" cy="37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60"/>
          <p:cNvGrpSpPr>
            <a:grpSpLocks/>
          </p:cNvGrpSpPr>
          <p:nvPr userDrawn="1"/>
        </p:nvGrpSpPr>
        <p:grpSpPr bwMode="auto">
          <a:xfrm>
            <a:off x="169069" y="4966098"/>
            <a:ext cx="5119688" cy="83344"/>
            <a:chOff x="226046" y="6621472"/>
            <a:chExt cx="6826250" cy="111125"/>
          </a:xfrm>
        </p:grpSpPr>
        <p:pic>
          <p:nvPicPr>
            <p:cNvPr id="1034" name="Picture 63" descr="at.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64" descr="b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65" descr="ca.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66" descr="ch.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67" descr="cz.png"/>
            <p:cNvPicPr>
              <a:picLocks noChangeAspect="1"/>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68" descr="de.png"/>
            <p:cNvPicPr>
              <a:picLocks noChangeAspect="1"/>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69" descr="dk.png"/>
            <p:cNvPicPr>
              <a:picLocks noChangeAspect="1"/>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70" descr="ee.png"/>
            <p:cNvPicPr>
              <a:picLocks noChangeAspect="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71" descr="es.png"/>
            <p:cNvPicPr>
              <a:picLocks noChangeAspect="1"/>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72" descr="fi.png"/>
            <p:cNvPicPr>
              <a:picLocks noChangeAspect="1"/>
            </p:cNvPicPr>
            <p:nvPr userDrawn="1"/>
          </p:nvPicPr>
          <p:blipFill>
            <a:blip r:embed="rId3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73" descr="fr.png"/>
            <p:cNvPicPr>
              <a:picLocks noChangeAspect="1"/>
            </p:cNvPicPr>
            <p:nvPr userDrawn="1"/>
          </p:nvPicPr>
          <p:blipFill>
            <a:blip r:embed="rId3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74" descr="gr.png"/>
            <p:cNvPicPr>
              <a:picLocks noChangeAspect="1"/>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75" descr="hu.png"/>
            <p:cNvPicPr>
              <a:picLocks noChangeAspect="1"/>
            </p:cNvPicPr>
            <p:nvPr userDrawn="1"/>
          </p:nvPicPr>
          <p:blipFill>
            <a:blip r:embed="rId3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76" descr="ie.png"/>
            <p:cNvPicPr>
              <a:picLocks noChangeAspect="1"/>
            </p:cNvPicPr>
            <p:nvPr userDrawn="1"/>
          </p:nvPicPr>
          <p:blipFill>
            <a:blip r:embed="rId3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77" descr="it.png"/>
            <p:cNvPicPr>
              <a:picLocks noChangeAspect="1"/>
            </p:cNvPicPr>
            <p:nvPr userDrawn="1"/>
          </p:nvPicPr>
          <p:blipFill>
            <a:blip r:embed="rId4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78" descr="lu.png"/>
            <p:cNvPicPr>
              <a:picLocks noChangeAspect="1"/>
            </p:cNvPicPr>
            <p:nvPr userDrawn="1"/>
          </p:nvPicPr>
          <p:blipFill>
            <a:blip r:embed="rId4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79" descr="nl.png"/>
            <p:cNvPicPr>
              <a:picLocks noChangeAspect="1"/>
            </p:cNvPicPr>
            <p:nvPr userDrawn="1"/>
          </p:nvPicPr>
          <p:blipFill>
            <a:blip r:embed="rId4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80" descr="no.png"/>
            <p:cNvPicPr>
              <a:picLocks noChangeAspect="1"/>
            </p:cNvPicPr>
            <p:nvPr userDrawn="1"/>
          </p:nvPicPr>
          <p:blipFill>
            <a:blip r:embed="rId4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81" descr="pl.png"/>
            <p:cNvPicPr>
              <a:picLocks noChangeAspect="1"/>
            </p:cNvPicPr>
            <p:nvPr userDrawn="1"/>
          </p:nvPicPr>
          <p:blipFill>
            <a:blip r:embed="rId4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82" descr="pt.png"/>
            <p:cNvPicPr>
              <a:picLocks noChangeAspect="1"/>
            </p:cNvPicPr>
            <p:nvPr userDrawn="1"/>
          </p:nvPicPr>
          <p:blipFill>
            <a:blip r:embed="rId4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83" descr="ro.png"/>
            <p:cNvPicPr>
              <a:picLocks noChangeAspect="1"/>
            </p:cNvPicPr>
            <p:nvPr userDrawn="1"/>
          </p:nvPicPr>
          <p:blipFill>
            <a:blip r:embed="rId4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84" descr="se.png"/>
            <p:cNvPicPr>
              <a:picLocks noChangeAspect="1"/>
            </p:cNvPicPr>
            <p:nvPr userDrawn="1"/>
          </p:nvPicPr>
          <p:blipFill>
            <a:blip r:embed="rId4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85" descr="uk.png"/>
            <p:cNvPicPr>
              <a:picLocks noChangeAspect="1"/>
            </p:cNvPicPr>
            <p:nvPr userDrawn="1"/>
          </p:nvPicPr>
          <p:blipFill>
            <a:blip r:embed="rId4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86" descr="si.png"/>
            <p:cNvPicPr>
              <a:picLocks noChangeAspect="1"/>
            </p:cNvPicPr>
            <p:nvPr userDrawn="1"/>
          </p:nvPicPr>
          <p:blipFill>
            <a:blip r:embed="rId4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14723661"/>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 id="2147483948" r:id="rId17"/>
    <p:sldLayoutId id="2147483949" r:id="rId18"/>
    <p:sldLayoutId id="2147483950" r:id="rId19"/>
    <p:sldLayoutId id="2147483951" r:id="rId20"/>
  </p:sldLayoutIdLst>
  <p:timing>
    <p:tnLst>
      <p:par>
        <p:cTn id="1" dur="indefinite" restart="never" nodeType="tmRoot"/>
      </p:par>
    </p:tnLst>
  </p:timing>
  <p:hf sldNum="0" hdr="0" dt="0"/>
  <p:txStyles>
    <p:titleStyle>
      <a:lvl1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5pPr>
      <a:lvl6pPr marL="342884" algn="l" rtl="0" eaLnBrk="1" fontAlgn="base" hangingPunct="1">
        <a:spcBef>
          <a:spcPct val="0"/>
        </a:spcBef>
        <a:spcAft>
          <a:spcPct val="0"/>
        </a:spcAft>
        <a:defRPr sz="1700" b="1">
          <a:solidFill>
            <a:schemeClr val="bg1"/>
          </a:solidFill>
          <a:latin typeface="Verdana" pitchFamily="34" charset="0"/>
        </a:defRPr>
      </a:lvl6pPr>
      <a:lvl7pPr marL="685766" algn="l" rtl="0" eaLnBrk="1" fontAlgn="base" hangingPunct="1">
        <a:spcBef>
          <a:spcPct val="0"/>
        </a:spcBef>
        <a:spcAft>
          <a:spcPct val="0"/>
        </a:spcAft>
        <a:defRPr sz="1700" b="1">
          <a:solidFill>
            <a:schemeClr val="bg1"/>
          </a:solidFill>
          <a:latin typeface="Verdana" pitchFamily="34" charset="0"/>
        </a:defRPr>
      </a:lvl7pPr>
      <a:lvl8pPr marL="1028649" algn="l" rtl="0" eaLnBrk="1" fontAlgn="base" hangingPunct="1">
        <a:spcBef>
          <a:spcPct val="0"/>
        </a:spcBef>
        <a:spcAft>
          <a:spcPct val="0"/>
        </a:spcAft>
        <a:defRPr sz="1700" b="1">
          <a:solidFill>
            <a:schemeClr val="bg1"/>
          </a:solidFill>
          <a:latin typeface="Verdana" pitchFamily="34" charset="0"/>
        </a:defRPr>
      </a:lvl8pPr>
      <a:lvl9pPr marL="1371532" algn="l" rtl="0" eaLnBrk="1" fontAlgn="base" hangingPunct="1">
        <a:spcBef>
          <a:spcPct val="0"/>
        </a:spcBef>
        <a:spcAft>
          <a:spcPct val="0"/>
        </a:spcAft>
        <a:defRPr sz="1700" b="1">
          <a:solidFill>
            <a:schemeClr val="bg1"/>
          </a:solidFill>
          <a:latin typeface="Verdana" pitchFamily="34" charset="0"/>
        </a:defRPr>
      </a:lvl9pPr>
    </p:titleStyle>
    <p:bodyStyle>
      <a:lvl1pPr marL="257162" indent="-257162" algn="l" rtl="0" eaLnBrk="0" fontAlgn="base" hangingPunct="0">
        <a:lnSpc>
          <a:spcPct val="119000"/>
        </a:lnSpc>
        <a:spcBef>
          <a:spcPct val="20000"/>
        </a:spcBef>
        <a:spcAft>
          <a:spcPct val="0"/>
        </a:spcAft>
        <a:buClr>
          <a:schemeClr val="accent1"/>
        </a:buClr>
        <a:buFont typeface="Verdana" pitchFamily="34" charset="0"/>
        <a:defRPr sz="1200">
          <a:solidFill>
            <a:schemeClr val="bg2"/>
          </a:solidFill>
          <a:latin typeface="Arial" charset="0"/>
          <a:ea typeface="MS PGothic" pitchFamily="34" charset="-128"/>
          <a:cs typeface="Arial" charset="0"/>
        </a:defRPr>
      </a:lvl1pPr>
      <a:lvl2pPr marL="605999" indent="-263117"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2pPr>
      <a:lvl3pPr marL="1054842" indent="-369076"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3pPr>
      <a:lvl4pPr marL="1503685" indent="-475036"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4pPr>
      <a:lvl5pPr marL="1952528" indent="-580997"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5pPr>
      <a:lvl6pPr marL="2609720"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603"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5486"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8368"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101848255"/>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255066439"/>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782753799"/>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83782933"/>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247884716"/>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2" tIns="45671" rIns="91342" bIns="45671"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2" tIns="45671" rIns="91342" bIns="45671">
            <a:spAutoFit/>
          </a:bodyPr>
          <a:lstStyle/>
          <a:p>
            <a:pPr algn="l" defTabSz="342585"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42" tIns="45671" rIns="91342" bIns="45671"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36"/>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2" tIns="45671" rIns="0" bIns="45671"/>
          <a:lstStyle/>
          <a:p>
            <a:pPr algn="r" defTabSz="342585"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585"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42" tIns="45671" rIns="91342" bIns="45671">
            <a:spAutoFit/>
          </a:bodyPr>
          <a:lstStyle/>
          <a:p>
            <a:pPr algn="l" defTabSz="342585"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51783374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653" algn="l" rtl="0" eaLnBrk="1" fontAlgn="base" hangingPunct="1">
        <a:spcBef>
          <a:spcPct val="0"/>
        </a:spcBef>
        <a:spcAft>
          <a:spcPct val="0"/>
        </a:spcAft>
        <a:defRPr sz="2200" b="1">
          <a:solidFill>
            <a:schemeClr val="bg1"/>
          </a:solidFill>
          <a:latin typeface="Verdana" pitchFamily="34" charset="0"/>
        </a:defRPr>
      </a:lvl6pPr>
      <a:lvl7pPr marL="913277" algn="l" rtl="0" eaLnBrk="1" fontAlgn="base" hangingPunct="1">
        <a:spcBef>
          <a:spcPct val="0"/>
        </a:spcBef>
        <a:spcAft>
          <a:spcPct val="0"/>
        </a:spcAft>
        <a:defRPr sz="2200" b="1">
          <a:solidFill>
            <a:schemeClr val="bg1"/>
          </a:solidFill>
          <a:latin typeface="Verdana" pitchFamily="34" charset="0"/>
        </a:defRPr>
      </a:lvl7pPr>
      <a:lvl8pPr marL="1369934" algn="l" rtl="0" eaLnBrk="1" fontAlgn="base" hangingPunct="1">
        <a:spcBef>
          <a:spcPct val="0"/>
        </a:spcBef>
        <a:spcAft>
          <a:spcPct val="0"/>
        </a:spcAft>
        <a:defRPr sz="2200" b="1">
          <a:solidFill>
            <a:schemeClr val="bg1"/>
          </a:solidFill>
          <a:latin typeface="Verdana" pitchFamily="34" charset="0"/>
        </a:defRPr>
      </a:lvl8pPr>
      <a:lvl9pPr marL="1826570" algn="l" rtl="0" eaLnBrk="1" fontAlgn="base" hangingPunct="1">
        <a:spcBef>
          <a:spcPct val="0"/>
        </a:spcBef>
        <a:spcAft>
          <a:spcPct val="0"/>
        </a:spcAft>
        <a:defRPr sz="2200" b="1">
          <a:solidFill>
            <a:schemeClr val="bg1"/>
          </a:solidFill>
          <a:latin typeface="Verdana" pitchFamily="34" charset="0"/>
        </a:defRPr>
      </a:lvl9pPr>
    </p:titleStyle>
    <p:bodyStyle>
      <a:lvl1pPr marL="0" indent="-342462"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0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8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7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6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537"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2192"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8814"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5471"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277" rtl="0" eaLnBrk="1" latinLnBrk="0" hangingPunct="1">
        <a:defRPr sz="1800" kern="1200">
          <a:solidFill>
            <a:schemeClr val="tx1"/>
          </a:solidFill>
          <a:latin typeface="+mn-lt"/>
          <a:ea typeface="+mn-ea"/>
          <a:cs typeface="+mn-cs"/>
        </a:defRPr>
      </a:lvl1pPr>
      <a:lvl2pPr marL="456653" algn="l" defTabSz="913277" rtl="0" eaLnBrk="1" latinLnBrk="0" hangingPunct="1">
        <a:defRPr sz="1800" kern="1200">
          <a:solidFill>
            <a:schemeClr val="tx1"/>
          </a:solidFill>
          <a:latin typeface="+mn-lt"/>
          <a:ea typeface="+mn-ea"/>
          <a:cs typeface="+mn-cs"/>
        </a:defRPr>
      </a:lvl2pPr>
      <a:lvl3pPr marL="913277" algn="l" defTabSz="913277" rtl="0" eaLnBrk="1" latinLnBrk="0" hangingPunct="1">
        <a:defRPr sz="1800" kern="1200">
          <a:solidFill>
            <a:schemeClr val="tx1"/>
          </a:solidFill>
          <a:latin typeface="+mn-lt"/>
          <a:ea typeface="+mn-ea"/>
          <a:cs typeface="+mn-cs"/>
        </a:defRPr>
      </a:lvl3pPr>
      <a:lvl4pPr marL="1369934" algn="l" defTabSz="913277" rtl="0" eaLnBrk="1" latinLnBrk="0" hangingPunct="1">
        <a:defRPr sz="1800" kern="1200">
          <a:solidFill>
            <a:schemeClr val="tx1"/>
          </a:solidFill>
          <a:latin typeface="+mn-lt"/>
          <a:ea typeface="+mn-ea"/>
          <a:cs typeface="+mn-cs"/>
        </a:defRPr>
      </a:lvl4pPr>
      <a:lvl5pPr marL="1826570" algn="l" defTabSz="913277" rtl="0" eaLnBrk="1" latinLnBrk="0" hangingPunct="1">
        <a:defRPr sz="1800" kern="1200">
          <a:solidFill>
            <a:schemeClr val="tx1"/>
          </a:solidFill>
          <a:latin typeface="+mn-lt"/>
          <a:ea typeface="+mn-ea"/>
          <a:cs typeface="+mn-cs"/>
        </a:defRPr>
      </a:lvl5pPr>
      <a:lvl6pPr marL="2283207" algn="l" defTabSz="913277" rtl="0" eaLnBrk="1" latinLnBrk="0" hangingPunct="1">
        <a:defRPr sz="1800" kern="1200">
          <a:solidFill>
            <a:schemeClr val="tx1"/>
          </a:solidFill>
          <a:latin typeface="+mn-lt"/>
          <a:ea typeface="+mn-ea"/>
          <a:cs typeface="+mn-cs"/>
        </a:defRPr>
      </a:lvl6pPr>
      <a:lvl7pPr marL="2739822" algn="l" defTabSz="913277" rtl="0" eaLnBrk="1" latinLnBrk="0" hangingPunct="1">
        <a:defRPr sz="1800" kern="1200">
          <a:solidFill>
            <a:schemeClr val="tx1"/>
          </a:solidFill>
          <a:latin typeface="+mn-lt"/>
          <a:ea typeface="+mn-ea"/>
          <a:cs typeface="+mn-cs"/>
        </a:defRPr>
      </a:lvl7pPr>
      <a:lvl8pPr marL="3196480" algn="l" defTabSz="913277" rtl="0" eaLnBrk="1" latinLnBrk="0" hangingPunct="1">
        <a:defRPr sz="1800" kern="1200">
          <a:solidFill>
            <a:schemeClr val="tx1"/>
          </a:solidFill>
          <a:latin typeface="+mn-lt"/>
          <a:ea typeface="+mn-ea"/>
          <a:cs typeface="+mn-cs"/>
        </a:defRPr>
      </a:lvl8pPr>
      <a:lvl9pPr marL="3653137" algn="l" defTabSz="913277"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938253495"/>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938249346"/>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662282161"/>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215963182"/>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391240174"/>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498747484"/>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939898200"/>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272199465"/>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801978467"/>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464446544"/>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6" tIns="45673" rIns="91346" bIns="45673"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6" tIns="45673" rIns="91346" bIns="45673">
            <a:spAutoFit/>
          </a:bodyPr>
          <a:lstStyle/>
          <a:p>
            <a:pPr algn="l" defTabSz="342612"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46" tIns="45673" rIns="91346" bIns="45673"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34"/>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6" tIns="45673" rIns="0" bIns="45673"/>
          <a:lstStyle/>
          <a:p>
            <a:pPr algn="r" defTabSz="342612"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612"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46" tIns="45673" rIns="91346" bIns="45673">
            <a:spAutoFit/>
          </a:bodyPr>
          <a:lstStyle/>
          <a:p>
            <a:pPr algn="l" defTabSz="342612"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2864984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675" algn="l" rtl="0" eaLnBrk="1" fontAlgn="base" hangingPunct="1">
        <a:spcBef>
          <a:spcPct val="0"/>
        </a:spcBef>
        <a:spcAft>
          <a:spcPct val="0"/>
        </a:spcAft>
        <a:defRPr sz="2200" b="1">
          <a:solidFill>
            <a:schemeClr val="bg1"/>
          </a:solidFill>
          <a:latin typeface="Verdana" pitchFamily="34" charset="0"/>
        </a:defRPr>
      </a:lvl6pPr>
      <a:lvl7pPr marL="913323" algn="l" rtl="0" eaLnBrk="1" fontAlgn="base" hangingPunct="1">
        <a:spcBef>
          <a:spcPct val="0"/>
        </a:spcBef>
        <a:spcAft>
          <a:spcPct val="0"/>
        </a:spcAft>
        <a:defRPr sz="2200" b="1">
          <a:solidFill>
            <a:schemeClr val="bg1"/>
          </a:solidFill>
          <a:latin typeface="Verdana" pitchFamily="34" charset="0"/>
        </a:defRPr>
      </a:lvl7pPr>
      <a:lvl8pPr marL="1370002" algn="l" rtl="0" eaLnBrk="1" fontAlgn="base" hangingPunct="1">
        <a:spcBef>
          <a:spcPct val="0"/>
        </a:spcBef>
        <a:spcAft>
          <a:spcPct val="0"/>
        </a:spcAft>
        <a:defRPr sz="2200" b="1">
          <a:solidFill>
            <a:schemeClr val="bg1"/>
          </a:solidFill>
          <a:latin typeface="Verdana" pitchFamily="34" charset="0"/>
        </a:defRPr>
      </a:lvl8pPr>
      <a:lvl9pPr marL="1826660" algn="l" rtl="0" eaLnBrk="1" fontAlgn="base" hangingPunct="1">
        <a:spcBef>
          <a:spcPct val="0"/>
        </a:spcBef>
        <a:spcAft>
          <a:spcPct val="0"/>
        </a:spcAft>
        <a:defRPr sz="2200" b="1">
          <a:solidFill>
            <a:schemeClr val="bg1"/>
          </a:solidFill>
          <a:latin typeface="Verdana" pitchFamily="34" charset="0"/>
        </a:defRPr>
      </a:lvl9pPr>
    </p:titleStyle>
    <p:bodyStyle>
      <a:lvl1pPr marL="0" indent="-34248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06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8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7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711" indent="-418607"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2388" indent="-418607"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9034" indent="-418607"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5713" indent="-418607"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323" rtl="0" eaLnBrk="1" latinLnBrk="0" hangingPunct="1">
        <a:defRPr sz="1800" kern="1200">
          <a:solidFill>
            <a:schemeClr val="tx1"/>
          </a:solidFill>
          <a:latin typeface="+mn-lt"/>
          <a:ea typeface="+mn-ea"/>
          <a:cs typeface="+mn-cs"/>
        </a:defRPr>
      </a:lvl1pPr>
      <a:lvl2pPr marL="456675" algn="l" defTabSz="913323" rtl="0" eaLnBrk="1" latinLnBrk="0" hangingPunct="1">
        <a:defRPr sz="1800" kern="1200">
          <a:solidFill>
            <a:schemeClr val="tx1"/>
          </a:solidFill>
          <a:latin typeface="+mn-lt"/>
          <a:ea typeface="+mn-ea"/>
          <a:cs typeface="+mn-cs"/>
        </a:defRPr>
      </a:lvl2pPr>
      <a:lvl3pPr marL="913323" algn="l" defTabSz="913323" rtl="0" eaLnBrk="1" latinLnBrk="0" hangingPunct="1">
        <a:defRPr sz="1800" kern="1200">
          <a:solidFill>
            <a:schemeClr val="tx1"/>
          </a:solidFill>
          <a:latin typeface="+mn-lt"/>
          <a:ea typeface="+mn-ea"/>
          <a:cs typeface="+mn-cs"/>
        </a:defRPr>
      </a:lvl3pPr>
      <a:lvl4pPr marL="1370002" algn="l" defTabSz="913323" rtl="0" eaLnBrk="1" latinLnBrk="0" hangingPunct="1">
        <a:defRPr sz="1800" kern="1200">
          <a:solidFill>
            <a:schemeClr val="tx1"/>
          </a:solidFill>
          <a:latin typeface="+mn-lt"/>
          <a:ea typeface="+mn-ea"/>
          <a:cs typeface="+mn-cs"/>
        </a:defRPr>
      </a:lvl4pPr>
      <a:lvl5pPr marL="1826660" algn="l" defTabSz="913323" rtl="0" eaLnBrk="1" latinLnBrk="0" hangingPunct="1">
        <a:defRPr sz="1800" kern="1200">
          <a:solidFill>
            <a:schemeClr val="tx1"/>
          </a:solidFill>
          <a:latin typeface="+mn-lt"/>
          <a:ea typeface="+mn-ea"/>
          <a:cs typeface="+mn-cs"/>
        </a:defRPr>
      </a:lvl5pPr>
      <a:lvl6pPr marL="2283321" algn="l" defTabSz="913323" rtl="0" eaLnBrk="1" latinLnBrk="0" hangingPunct="1">
        <a:defRPr sz="1800" kern="1200">
          <a:solidFill>
            <a:schemeClr val="tx1"/>
          </a:solidFill>
          <a:latin typeface="+mn-lt"/>
          <a:ea typeface="+mn-ea"/>
          <a:cs typeface="+mn-cs"/>
        </a:defRPr>
      </a:lvl6pPr>
      <a:lvl7pPr marL="2739960" algn="l" defTabSz="913323" rtl="0" eaLnBrk="1" latinLnBrk="0" hangingPunct="1">
        <a:defRPr sz="1800" kern="1200">
          <a:solidFill>
            <a:schemeClr val="tx1"/>
          </a:solidFill>
          <a:latin typeface="+mn-lt"/>
          <a:ea typeface="+mn-ea"/>
          <a:cs typeface="+mn-cs"/>
        </a:defRPr>
      </a:lvl7pPr>
      <a:lvl8pPr marL="3196640" algn="l" defTabSz="913323" rtl="0" eaLnBrk="1" latinLnBrk="0" hangingPunct="1">
        <a:defRPr sz="1800" kern="1200">
          <a:solidFill>
            <a:schemeClr val="tx1"/>
          </a:solidFill>
          <a:latin typeface="+mn-lt"/>
          <a:ea typeface="+mn-ea"/>
          <a:cs typeface="+mn-cs"/>
        </a:defRPr>
      </a:lvl8pPr>
      <a:lvl9pPr marL="3653319" algn="l" defTabSz="91332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539295705"/>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171653" y="728713"/>
            <a:ext cx="8746316" cy="382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55301"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endParaRPr lang="en-GB" dirty="0" smtClean="0"/>
          </a:p>
        </p:txBody>
      </p:sp>
      <p:sp>
        <p:nvSpPr>
          <p:cNvPr id="40" name="Rectangle 39"/>
          <p:cNvSpPr/>
          <p:nvPr userDrawn="1"/>
        </p:nvSpPr>
        <p:spPr>
          <a:xfrm>
            <a:off x="0" y="4792747"/>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400" fontAlgn="base" hangingPunct="1">
              <a:spcBef>
                <a:spcPct val="0"/>
              </a:spcBef>
              <a:spcAft>
                <a:spcPct val="0"/>
              </a:spcAft>
            </a:pPr>
            <a:endParaRPr lang="en-US" sz="1800" kern="1200">
              <a:solidFill>
                <a:srgbClr val="FFFFFF"/>
              </a:solidFill>
            </a:endParaRPr>
          </a:p>
        </p:txBody>
      </p:sp>
      <p:pic>
        <p:nvPicPr>
          <p:cNvPr id="88" name="Picture 87"/>
          <p:cNvPicPr>
            <a:picLocks noChangeAspect="1"/>
          </p:cNvPicPr>
          <p:nvPr userDrawn="1"/>
        </p:nvPicPr>
        <p:blipFill rotWithShape="1">
          <a:blip r:embed="rId13"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89" name="Picture 88"/>
          <p:cNvPicPr>
            <a:picLocks noChangeAspect="1"/>
          </p:cNvPicPr>
          <p:nvPr userDrawn="1"/>
        </p:nvPicPr>
        <p:blipFill rotWithShape="1">
          <a:blip r:embed="rId13" cstate="print">
            <a:extLst>
              <a:ext uri="{28A0092B-C50C-407E-A947-70E740481C1C}">
                <a14:useLocalDpi xmlns:a14="http://schemas.microsoft.com/office/drawing/2010/main" val="0"/>
              </a:ext>
            </a:extLst>
          </a:blip>
          <a:srcRect t="76107" r="-1119" b="-9057"/>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78"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defTabSz="914400" fontAlgn="base" hangingPunct="1">
              <a:spcBef>
                <a:spcPct val="50000"/>
              </a:spcBef>
              <a:spcAft>
                <a:spcPct val="0"/>
              </a:spcAft>
            </a:pPr>
            <a:r>
              <a:rPr lang="en-GB" sz="800" kern="1200" noProof="1" smtClean="0">
                <a:solidFill>
                  <a:srgbClr val="4D4F53"/>
                </a:solidFill>
              </a:rPr>
              <a:t>| Slide  </a:t>
            </a:r>
            <a:fld id="{BBA2E11D-44E1-43DD-A173-928128880055}"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79" name="Text Box 38"/>
          <p:cNvSpPr txBox="1">
            <a:spLocks noChangeArrowheads="1"/>
          </p:cNvSpPr>
          <p:nvPr userDrawn="1"/>
        </p:nvSpPr>
        <p:spPr bwMode="auto">
          <a:xfrm>
            <a:off x="166064" y="4575170"/>
            <a:ext cx="567411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defTabSz="914400" fontAlgn="base" hangingPunct="1">
              <a:spcBef>
                <a:spcPct val="50000"/>
              </a:spcBef>
              <a:spcAft>
                <a:spcPct val="0"/>
              </a:spcAft>
            </a:pPr>
            <a:r>
              <a:rPr lang="en-US" sz="800" kern="1200" dirty="0" smtClean="0">
                <a:solidFill>
                  <a:srgbClr val="000000">
                    <a:lumMod val="75000"/>
                    <a:lumOff val="25000"/>
                  </a:srgbClr>
                </a:solidFill>
              </a:rPr>
              <a:t>ESA UNCLASSIFIED - For Official Use		</a:t>
            </a:r>
            <a:endParaRPr lang="en-GB" sz="800" kern="1200" dirty="0">
              <a:solidFill>
                <a:srgbClr val="000000">
                  <a:lumMod val="75000"/>
                  <a:lumOff val="25000"/>
                </a:srgbClr>
              </a:solidFill>
            </a:endParaRPr>
          </a:p>
        </p:txBody>
      </p:sp>
      <p:pic>
        <p:nvPicPr>
          <p:cNvPr id="41" name="Picture 40"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spTree>
    <p:extLst>
      <p:ext uri="{BB962C8B-B14F-4D97-AF65-F5344CB8AC3E}">
        <p14:creationId xmlns:p14="http://schemas.microsoft.com/office/powerpoint/2010/main" val="856143576"/>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833746731"/>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86212637"/>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171653" y="728713"/>
            <a:ext cx="8746316" cy="382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55301"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endParaRPr lang="en-GB" dirty="0" smtClean="0"/>
          </a:p>
        </p:txBody>
      </p:sp>
      <p:sp>
        <p:nvSpPr>
          <p:cNvPr id="40" name="Rectangle 39"/>
          <p:cNvSpPr/>
          <p:nvPr userDrawn="1"/>
        </p:nvSpPr>
        <p:spPr>
          <a:xfrm>
            <a:off x="0" y="4792747"/>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400" fontAlgn="base" hangingPunct="1">
              <a:spcBef>
                <a:spcPct val="0"/>
              </a:spcBef>
              <a:spcAft>
                <a:spcPct val="0"/>
              </a:spcAft>
            </a:pPr>
            <a:endParaRPr lang="en-US" sz="1800" kern="1200">
              <a:solidFill>
                <a:srgbClr val="FFFFFF"/>
              </a:solidFill>
            </a:endParaRPr>
          </a:p>
        </p:txBody>
      </p:sp>
      <p:pic>
        <p:nvPicPr>
          <p:cNvPr id="88" name="Picture 87"/>
          <p:cNvPicPr>
            <a:picLocks noChangeAspect="1"/>
          </p:cNvPicPr>
          <p:nvPr userDrawn="1"/>
        </p:nvPicPr>
        <p:blipFill rotWithShape="1">
          <a:blip r:embed="rId13"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89" name="Picture 88"/>
          <p:cNvPicPr>
            <a:picLocks noChangeAspect="1"/>
          </p:cNvPicPr>
          <p:nvPr userDrawn="1"/>
        </p:nvPicPr>
        <p:blipFill rotWithShape="1">
          <a:blip r:embed="rId13" cstate="print">
            <a:extLst>
              <a:ext uri="{28A0092B-C50C-407E-A947-70E740481C1C}">
                <a14:useLocalDpi xmlns:a14="http://schemas.microsoft.com/office/drawing/2010/main" val="0"/>
              </a:ext>
            </a:extLst>
          </a:blip>
          <a:srcRect t="76107" r="-1119" b="-9057"/>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78"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defTabSz="914400" fontAlgn="base" hangingPunct="1">
              <a:spcBef>
                <a:spcPct val="50000"/>
              </a:spcBef>
              <a:spcAft>
                <a:spcPct val="0"/>
              </a:spcAft>
            </a:pPr>
            <a:r>
              <a:rPr lang="en-GB" sz="800" kern="1200" noProof="1" smtClean="0">
                <a:solidFill>
                  <a:srgbClr val="4D4F53"/>
                </a:solidFill>
                <a:ea typeface="Verdana"/>
                <a:cs typeface="Verdana"/>
              </a:rPr>
              <a:t>| Slide  </a:t>
            </a:r>
            <a:fld id="{BBA2E11D-44E1-43DD-A173-928128880055}" type="slidenum">
              <a:rPr lang="en-GB" sz="800" kern="1200" noProof="1" smtClean="0">
                <a:solidFill>
                  <a:srgbClr val="4D4F53"/>
                </a:solidFill>
                <a:ea typeface="Verdana"/>
                <a:cs typeface="Verdana"/>
              </a:rPr>
              <a:pPr algn="r" defTabSz="914400" fontAlgn="base" hangingPunct="1">
                <a:spcBef>
                  <a:spcPct val="50000"/>
                </a:spcBef>
                <a:spcAft>
                  <a:spcPct val="0"/>
                </a:spcAft>
              </a:pPr>
              <a:t>‹#›</a:t>
            </a:fld>
            <a:endParaRPr lang="en-GB" sz="800" kern="1200" noProof="1">
              <a:solidFill>
                <a:srgbClr val="4D4F53"/>
              </a:solidFill>
              <a:ea typeface="Verdana"/>
              <a:cs typeface="Verdana"/>
            </a:endParaRPr>
          </a:p>
        </p:txBody>
      </p:sp>
      <p:sp>
        <p:nvSpPr>
          <p:cNvPr id="79" name="Text Box 38"/>
          <p:cNvSpPr txBox="1">
            <a:spLocks noChangeArrowheads="1"/>
          </p:cNvSpPr>
          <p:nvPr userDrawn="1"/>
        </p:nvSpPr>
        <p:spPr bwMode="auto">
          <a:xfrm>
            <a:off x="166064" y="4575170"/>
            <a:ext cx="567411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defTabSz="914400" fontAlgn="base" hangingPunct="1">
              <a:spcBef>
                <a:spcPct val="50000"/>
              </a:spcBef>
              <a:spcAft>
                <a:spcPct val="0"/>
              </a:spcAft>
            </a:pPr>
            <a:r>
              <a:rPr lang="en-US" sz="800" kern="1200" dirty="0" smtClean="0">
                <a:solidFill>
                  <a:srgbClr val="000000">
                    <a:lumMod val="75000"/>
                    <a:lumOff val="25000"/>
                  </a:srgbClr>
                </a:solidFill>
                <a:ea typeface="Verdana"/>
                <a:cs typeface="Verdana"/>
              </a:rPr>
              <a:t>ESA UNCLASSIFIED - For Official Use		</a:t>
            </a:r>
            <a:endParaRPr lang="en-GB" sz="800" kern="1200" dirty="0">
              <a:solidFill>
                <a:srgbClr val="000000">
                  <a:lumMod val="75000"/>
                  <a:lumOff val="25000"/>
                </a:srgbClr>
              </a:solidFill>
              <a:ea typeface="Verdana"/>
              <a:cs typeface="Verdana"/>
            </a:endParaRPr>
          </a:p>
        </p:txBody>
      </p:sp>
      <p:pic>
        <p:nvPicPr>
          <p:cNvPr id="41" name="Picture 40"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spTree>
    <p:extLst>
      <p:ext uri="{BB962C8B-B14F-4D97-AF65-F5344CB8AC3E}">
        <p14:creationId xmlns:p14="http://schemas.microsoft.com/office/powerpoint/2010/main" val="681233382"/>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165236472"/>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255497180"/>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212880629"/>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16347653"/>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0" y="4868466"/>
            <a:ext cx="9144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8" descr="PPT_Footer.jp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2283619" y="4868466"/>
            <a:ext cx="6858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171451" y="647703"/>
            <a:ext cx="8747522" cy="400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2" name="Text Box 34"/>
          <p:cNvSpPr txBox="1">
            <a:spLocks noChangeAspect="1" noChangeArrowheads="1"/>
          </p:cNvSpPr>
          <p:nvPr/>
        </p:nvSpPr>
        <p:spPr bwMode="auto">
          <a:xfrm>
            <a:off x="4480325" y="4722021"/>
            <a:ext cx="4520803" cy="110729"/>
          </a:xfrm>
          <a:prstGeom prst="rect">
            <a:avLst/>
          </a:prstGeom>
          <a:noFill/>
          <a:ln w="9525">
            <a:noFill/>
            <a:miter lim="800000"/>
            <a:headEnd/>
            <a:tailEnd/>
          </a:ln>
          <a:effectLst/>
        </p:spPr>
        <p:txBody>
          <a:bodyPr wrap="none" lIns="68577" tIns="34289" rIns="0" bIns="34289"/>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defTabSz="914400" fontAlgn="base" hangingPunct="1">
              <a:spcBef>
                <a:spcPct val="50000"/>
              </a:spcBef>
              <a:spcAft>
                <a:spcPct val="0"/>
              </a:spcAft>
              <a:defRPr/>
            </a:pPr>
            <a:r>
              <a:rPr lang="en-GB" altLang="en-US" sz="600" kern="1200" noProof="1" smtClean="0">
                <a:solidFill>
                  <a:srgbClr val="4D4F53"/>
                </a:solidFill>
                <a:latin typeface="Arial" pitchFamily="34" charset="0"/>
              </a:rPr>
              <a:t>Slide  </a:t>
            </a:r>
            <a:fld id="{41DF4D05-2C94-4248-88EB-CF7B6CD75591}" type="slidenum">
              <a:rPr altLang="en-US" sz="600" kern="1200" noProof="1" smtClean="0">
                <a:solidFill>
                  <a:srgbClr val="4D4F53"/>
                </a:solidFill>
                <a:latin typeface="Arial" pitchFamily="34" charset="0"/>
              </a:rPr>
              <a:pPr algn="r" defTabSz="914400" fontAlgn="base" hangingPunct="1">
                <a:spcBef>
                  <a:spcPct val="50000"/>
                </a:spcBef>
                <a:spcAft>
                  <a:spcPct val="0"/>
                </a:spcAft>
                <a:defRPr/>
              </a:pPr>
              <a:t>‹#›</a:t>
            </a:fld>
            <a:endParaRPr lang="en-GB" altLang="en-US" sz="600" kern="1200" noProof="1" smtClean="0">
              <a:solidFill>
                <a:srgbClr val="4D4F53"/>
              </a:solidFill>
              <a:latin typeface="Arial" pitchFamily="34" charset="0"/>
            </a:endParaRPr>
          </a:p>
        </p:txBody>
      </p:sp>
      <p:sp>
        <p:nvSpPr>
          <p:cNvPr id="1031" name="Rectangle 6"/>
          <p:cNvSpPr>
            <a:spLocks noGrp="1" noChangeArrowheads="1"/>
          </p:cNvSpPr>
          <p:nvPr>
            <p:ph type="title"/>
          </p:nvPr>
        </p:nvSpPr>
        <p:spPr bwMode="auto">
          <a:xfrm>
            <a:off x="142878" y="114232"/>
            <a:ext cx="7175897" cy="33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ctr" anchorCtr="0" compatLnSpc="1">
            <a:prstTxWarp prst="textNoShape">
              <a:avLst/>
            </a:prstTxWarp>
            <a:spAutoFit/>
          </a:bodyPr>
          <a:lstStyle/>
          <a:p>
            <a:pPr lvl="0"/>
            <a:r>
              <a:rPr lang="en-US" altLang="en-US" smtClean="0"/>
              <a:t>Click to edit Master title style</a:t>
            </a:r>
            <a:endParaRPr lang="en-GB" altLang="en-US" smtClean="0"/>
          </a:p>
        </p:txBody>
      </p:sp>
      <p:pic>
        <p:nvPicPr>
          <p:cNvPr id="1032" name="Picture 34"/>
          <p:cNvPicPr>
            <a:picLocks noChangeAspect="1"/>
          </p:cNvPicPr>
          <p:nvPr userDrawn="1"/>
        </p:nvPicPr>
        <p:blipFill>
          <a:blip r:embed="rId25" cstate="print">
            <a:extLst>
              <a:ext uri="{28A0092B-C50C-407E-A947-70E740481C1C}">
                <a14:useLocalDpi xmlns:a14="http://schemas.microsoft.com/office/drawing/2010/main" val="0"/>
              </a:ext>
            </a:extLst>
          </a:blip>
          <a:srcRect t="-2" b="23122"/>
          <a:stretch>
            <a:fillRect/>
          </a:stretch>
        </p:blipFill>
        <p:spPr bwMode="auto">
          <a:xfrm>
            <a:off x="8090299" y="116683"/>
            <a:ext cx="907256" cy="37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60"/>
          <p:cNvGrpSpPr>
            <a:grpSpLocks/>
          </p:cNvGrpSpPr>
          <p:nvPr userDrawn="1"/>
        </p:nvGrpSpPr>
        <p:grpSpPr bwMode="auto">
          <a:xfrm>
            <a:off x="169069" y="4966098"/>
            <a:ext cx="5119688" cy="83344"/>
            <a:chOff x="226046" y="6621472"/>
            <a:chExt cx="6826250" cy="111125"/>
          </a:xfrm>
        </p:grpSpPr>
        <p:pic>
          <p:nvPicPr>
            <p:cNvPr id="1034" name="Picture 63" descr="at.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64" descr="b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65" descr="ca.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66" descr="ch.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67" descr="cz.png"/>
            <p:cNvPicPr>
              <a:picLocks noChangeAspect="1"/>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68" descr="de.png"/>
            <p:cNvPicPr>
              <a:picLocks noChangeAspect="1"/>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69" descr="dk.png"/>
            <p:cNvPicPr>
              <a:picLocks noChangeAspect="1"/>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70" descr="ee.png"/>
            <p:cNvPicPr>
              <a:picLocks noChangeAspect="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71" descr="es.png"/>
            <p:cNvPicPr>
              <a:picLocks noChangeAspect="1"/>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72" descr="fi.png"/>
            <p:cNvPicPr>
              <a:picLocks noChangeAspect="1"/>
            </p:cNvPicPr>
            <p:nvPr userDrawn="1"/>
          </p:nvPicPr>
          <p:blipFill>
            <a:blip r:embed="rId3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73" descr="fr.png"/>
            <p:cNvPicPr>
              <a:picLocks noChangeAspect="1"/>
            </p:cNvPicPr>
            <p:nvPr userDrawn="1"/>
          </p:nvPicPr>
          <p:blipFill>
            <a:blip r:embed="rId3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74" descr="gr.png"/>
            <p:cNvPicPr>
              <a:picLocks noChangeAspect="1"/>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75" descr="hu.png"/>
            <p:cNvPicPr>
              <a:picLocks noChangeAspect="1"/>
            </p:cNvPicPr>
            <p:nvPr userDrawn="1"/>
          </p:nvPicPr>
          <p:blipFill>
            <a:blip r:embed="rId3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76" descr="ie.png"/>
            <p:cNvPicPr>
              <a:picLocks noChangeAspect="1"/>
            </p:cNvPicPr>
            <p:nvPr userDrawn="1"/>
          </p:nvPicPr>
          <p:blipFill>
            <a:blip r:embed="rId3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77" descr="it.png"/>
            <p:cNvPicPr>
              <a:picLocks noChangeAspect="1"/>
            </p:cNvPicPr>
            <p:nvPr userDrawn="1"/>
          </p:nvPicPr>
          <p:blipFill>
            <a:blip r:embed="rId4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78" descr="lu.png"/>
            <p:cNvPicPr>
              <a:picLocks noChangeAspect="1"/>
            </p:cNvPicPr>
            <p:nvPr userDrawn="1"/>
          </p:nvPicPr>
          <p:blipFill>
            <a:blip r:embed="rId4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79" descr="nl.png"/>
            <p:cNvPicPr>
              <a:picLocks noChangeAspect="1"/>
            </p:cNvPicPr>
            <p:nvPr userDrawn="1"/>
          </p:nvPicPr>
          <p:blipFill>
            <a:blip r:embed="rId4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80" descr="no.png"/>
            <p:cNvPicPr>
              <a:picLocks noChangeAspect="1"/>
            </p:cNvPicPr>
            <p:nvPr userDrawn="1"/>
          </p:nvPicPr>
          <p:blipFill>
            <a:blip r:embed="rId4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81" descr="pl.png"/>
            <p:cNvPicPr>
              <a:picLocks noChangeAspect="1"/>
            </p:cNvPicPr>
            <p:nvPr userDrawn="1"/>
          </p:nvPicPr>
          <p:blipFill>
            <a:blip r:embed="rId4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82" descr="pt.png"/>
            <p:cNvPicPr>
              <a:picLocks noChangeAspect="1"/>
            </p:cNvPicPr>
            <p:nvPr userDrawn="1"/>
          </p:nvPicPr>
          <p:blipFill>
            <a:blip r:embed="rId4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83" descr="ro.png"/>
            <p:cNvPicPr>
              <a:picLocks noChangeAspect="1"/>
            </p:cNvPicPr>
            <p:nvPr userDrawn="1"/>
          </p:nvPicPr>
          <p:blipFill>
            <a:blip r:embed="rId4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84" descr="se.png"/>
            <p:cNvPicPr>
              <a:picLocks noChangeAspect="1"/>
            </p:cNvPicPr>
            <p:nvPr userDrawn="1"/>
          </p:nvPicPr>
          <p:blipFill>
            <a:blip r:embed="rId4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85" descr="uk.png"/>
            <p:cNvPicPr>
              <a:picLocks noChangeAspect="1"/>
            </p:cNvPicPr>
            <p:nvPr userDrawn="1"/>
          </p:nvPicPr>
          <p:blipFill>
            <a:blip r:embed="rId4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86" descr="si.png"/>
            <p:cNvPicPr>
              <a:picLocks noChangeAspect="1"/>
            </p:cNvPicPr>
            <p:nvPr userDrawn="1"/>
          </p:nvPicPr>
          <p:blipFill>
            <a:blip r:embed="rId4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91513711"/>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 id="2147484262" r:id="rId13"/>
    <p:sldLayoutId id="2147484263" r:id="rId14"/>
    <p:sldLayoutId id="2147484264" r:id="rId15"/>
    <p:sldLayoutId id="2147484265" r:id="rId16"/>
    <p:sldLayoutId id="2147484266" r:id="rId17"/>
    <p:sldLayoutId id="2147484267" r:id="rId18"/>
    <p:sldLayoutId id="2147484268" r:id="rId19"/>
    <p:sldLayoutId id="2147484269" r:id="rId20"/>
  </p:sldLayoutIdLst>
  <p:timing>
    <p:tnLst>
      <p:par>
        <p:cTn id="1" dur="indefinite" restart="never" nodeType="tmRoot"/>
      </p:par>
    </p:tnLst>
  </p:timing>
  <p:hf sldNum="0" hdr="0" dt="0"/>
  <p:txStyles>
    <p:titleStyle>
      <a:lvl1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5pPr>
      <a:lvl6pPr marL="342884" algn="l" rtl="0" eaLnBrk="1" fontAlgn="base" hangingPunct="1">
        <a:spcBef>
          <a:spcPct val="0"/>
        </a:spcBef>
        <a:spcAft>
          <a:spcPct val="0"/>
        </a:spcAft>
        <a:defRPr sz="1700" b="1">
          <a:solidFill>
            <a:schemeClr val="bg1"/>
          </a:solidFill>
          <a:latin typeface="Verdana" pitchFamily="34" charset="0"/>
        </a:defRPr>
      </a:lvl6pPr>
      <a:lvl7pPr marL="685766" algn="l" rtl="0" eaLnBrk="1" fontAlgn="base" hangingPunct="1">
        <a:spcBef>
          <a:spcPct val="0"/>
        </a:spcBef>
        <a:spcAft>
          <a:spcPct val="0"/>
        </a:spcAft>
        <a:defRPr sz="1700" b="1">
          <a:solidFill>
            <a:schemeClr val="bg1"/>
          </a:solidFill>
          <a:latin typeface="Verdana" pitchFamily="34" charset="0"/>
        </a:defRPr>
      </a:lvl7pPr>
      <a:lvl8pPr marL="1028649" algn="l" rtl="0" eaLnBrk="1" fontAlgn="base" hangingPunct="1">
        <a:spcBef>
          <a:spcPct val="0"/>
        </a:spcBef>
        <a:spcAft>
          <a:spcPct val="0"/>
        </a:spcAft>
        <a:defRPr sz="1700" b="1">
          <a:solidFill>
            <a:schemeClr val="bg1"/>
          </a:solidFill>
          <a:latin typeface="Verdana" pitchFamily="34" charset="0"/>
        </a:defRPr>
      </a:lvl8pPr>
      <a:lvl9pPr marL="1371532" algn="l" rtl="0" eaLnBrk="1" fontAlgn="base" hangingPunct="1">
        <a:spcBef>
          <a:spcPct val="0"/>
        </a:spcBef>
        <a:spcAft>
          <a:spcPct val="0"/>
        </a:spcAft>
        <a:defRPr sz="1700" b="1">
          <a:solidFill>
            <a:schemeClr val="bg1"/>
          </a:solidFill>
          <a:latin typeface="Verdana" pitchFamily="34" charset="0"/>
        </a:defRPr>
      </a:lvl9pPr>
    </p:titleStyle>
    <p:bodyStyle>
      <a:lvl1pPr marL="257162" indent="-257162" algn="l" rtl="0" eaLnBrk="0" fontAlgn="base" hangingPunct="0">
        <a:lnSpc>
          <a:spcPct val="119000"/>
        </a:lnSpc>
        <a:spcBef>
          <a:spcPct val="20000"/>
        </a:spcBef>
        <a:spcAft>
          <a:spcPct val="0"/>
        </a:spcAft>
        <a:buClr>
          <a:schemeClr val="accent1"/>
        </a:buClr>
        <a:buFont typeface="Verdana" pitchFamily="34" charset="0"/>
        <a:defRPr sz="1200">
          <a:solidFill>
            <a:schemeClr val="bg2"/>
          </a:solidFill>
          <a:latin typeface="Arial" charset="0"/>
          <a:ea typeface="MS PGothic" pitchFamily="34" charset="-128"/>
          <a:cs typeface="Arial" charset="0"/>
        </a:defRPr>
      </a:lvl1pPr>
      <a:lvl2pPr marL="605999" indent="-263117"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2pPr>
      <a:lvl3pPr marL="1054842" indent="-369076"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3pPr>
      <a:lvl4pPr marL="1503685" indent="-475036"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4pPr>
      <a:lvl5pPr marL="1952528" indent="-580997"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5pPr>
      <a:lvl6pPr marL="2609720"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603"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5486"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8368"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2" tIns="45676" rIns="91352" bIns="4567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2" tIns="45676" rIns="91352" bIns="45676">
            <a:spAutoFit/>
          </a:bodyPr>
          <a:lstStyle/>
          <a:p>
            <a:pPr algn="l" defTabSz="342648"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52" tIns="45676" rIns="91352" bIns="45676"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31"/>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2" tIns="45676" rIns="0" bIns="45676"/>
          <a:lstStyle/>
          <a:p>
            <a:pPr algn="r" defTabSz="342648"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648"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52" tIns="45676" rIns="91352" bIns="45676">
            <a:spAutoFit/>
          </a:bodyPr>
          <a:lstStyle/>
          <a:p>
            <a:pPr algn="l" defTabSz="342648"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12039154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708" algn="l" rtl="0" eaLnBrk="1" fontAlgn="base" hangingPunct="1">
        <a:spcBef>
          <a:spcPct val="0"/>
        </a:spcBef>
        <a:spcAft>
          <a:spcPct val="0"/>
        </a:spcAft>
        <a:defRPr sz="2200" b="1">
          <a:solidFill>
            <a:schemeClr val="bg1"/>
          </a:solidFill>
          <a:latin typeface="Verdana" pitchFamily="34" charset="0"/>
        </a:defRPr>
      </a:lvl6pPr>
      <a:lvl7pPr marL="913392" algn="l" rtl="0" eaLnBrk="1" fontAlgn="base" hangingPunct="1">
        <a:spcBef>
          <a:spcPct val="0"/>
        </a:spcBef>
        <a:spcAft>
          <a:spcPct val="0"/>
        </a:spcAft>
        <a:defRPr sz="2200" b="1">
          <a:solidFill>
            <a:schemeClr val="bg1"/>
          </a:solidFill>
          <a:latin typeface="Verdana" pitchFamily="34" charset="0"/>
        </a:defRPr>
      </a:lvl7pPr>
      <a:lvl8pPr marL="1370104" algn="l" rtl="0" eaLnBrk="1" fontAlgn="base" hangingPunct="1">
        <a:spcBef>
          <a:spcPct val="0"/>
        </a:spcBef>
        <a:spcAft>
          <a:spcPct val="0"/>
        </a:spcAft>
        <a:defRPr sz="2200" b="1">
          <a:solidFill>
            <a:schemeClr val="bg1"/>
          </a:solidFill>
          <a:latin typeface="Verdana" pitchFamily="34" charset="0"/>
        </a:defRPr>
      </a:lvl8pPr>
      <a:lvl9pPr marL="1826795" algn="l" rtl="0" eaLnBrk="1" fontAlgn="base" hangingPunct="1">
        <a:spcBef>
          <a:spcPct val="0"/>
        </a:spcBef>
        <a:spcAft>
          <a:spcPct val="0"/>
        </a:spcAft>
        <a:defRPr sz="2200" b="1">
          <a:solidFill>
            <a:schemeClr val="bg1"/>
          </a:solidFill>
          <a:latin typeface="Verdana" pitchFamily="34" charset="0"/>
        </a:defRPr>
      </a:lvl9pPr>
    </p:titleStyle>
    <p:bodyStyle>
      <a:lvl1pPr marL="0" indent="-342506"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1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606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3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9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972" indent="-4186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2682" indent="-4186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9364" indent="-4186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6076" indent="-4186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392" rtl="0" eaLnBrk="1" latinLnBrk="0" hangingPunct="1">
        <a:defRPr sz="1800" kern="1200">
          <a:solidFill>
            <a:schemeClr val="tx1"/>
          </a:solidFill>
          <a:latin typeface="+mn-lt"/>
          <a:ea typeface="+mn-ea"/>
          <a:cs typeface="+mn-cs"/>
        </a:defRPr>
      </a:lvl1pPr>
      <a:lvl2pPr marL="456708" algn="l" defTabSz="913392" rtl="0" eaLnBrk="1" latinLnBrk="0" hangingPunct="1">
        <a:defRPr sz="1800" kern="1200">
          <a:solidFill>
            <a:schemeClr val="tx1"/>
          </a:solidFill>
          <a:latin typeface="+mn-lt"/>
          <a:ea typeface="+mn-ea"/>
          <a:cs typeface="+mn-cs"/>
        </a:defRPr>
      </a:lvl2pPr>
      <a:lvl3pPr marL="913392" algn="l" defTabSz="913392" rtl="0" eaLnBrk="1" latinLnBrk="0" hangingPunct="1">
        <a:defRPr sz="1800" kern="1200">
          <a:solidFill>
            <a:schemeClr val="tx1"/>
          </a:solidFill>
          <a:latin typeface="+mn-lt"/>
          <a:ea typeface="+mn-ea"/>
          <a:cs typeface="+mn-cs"/>
        </a:defRPr>
      </a:lvl3pPr>
      <a:lvl4pPr marL="1370104" algn="l" defTabSz="913392" rtl="0" eaLnBrk="1" latinLnBrk="0" hangingPunct="1">
        <a:defRPr sz="1800" kern="1200">
          <a:solidFill>
            <a:schemeClr val="tx1"/>
          </a:solidFill>
          <a:latin typeface="+mn-lt"/>
          <a:ea typeface="+mn-ea"/>
          <a:cs typeface="+mn-cs"/>
        </a:defRPr>
      </a:lvl4pPr>
      <a:lvl5pPr marL="1826795" algn="l" defTabSz="913392" rtl="0" eaLnBrk="1" latinLnBrk="0" hangingPunct="1">
        <a:defRPr sz="1800" kern="1200">
          <a:solidFill>
            <a:schemeClr val="tx1"/>
          </a:solidFill>
          <a:latin typeface="+mn-lt"/>
          <a:ea typeface="+mn-ea"/>
          <a:cs typeface="+mn-cs"/>
        </a:defRPr>
      </a:lvl5pPr>
      <a:lvl6pPr marL="2283492" algn="l" defTabSz="913392" rtl="0" eaLnBrk="1" latinLnBrk="0" hangingPunct="1">
        <a:defRPr sz="1800" kern="1200">
          <a:solidFill>
            <a:schemeClr val="tx1"/>
          </a:solidFill>
          <a:latin typeface="+mn-lt"/>
          <a:ea typeface="+mn-ea"/>
          <a:cs typeface="+mn-cs"/>
        </a:defRPr>
      </a:lvl6pPr>
      <a:lvl7pPr marL="2740167" algn="l" defTabSz="913392" rtl="0" eaLnBrk="1" latinLnBrk="0" hangingPunct="1">
        <a:defRPr sz="1800" kern="1200">
          <a:solidFill>
            <a:schemeClr val="tx1"/>
          </a:solidFill>
          <a:latin typeface="+mn-lt"/>
          <a:ea typeface="+mn-ea"/>
          <a:cs typeface="+mn-cs"/>
        </a:defRPr>
      </a:lvl7pPr>
      <a:lvl8pPr marL="3196880" algn="l" defTabSz="913392" rtl="0" eaLnBrk="1" latinLnBrk="0" hangingPunct="1">
        <a:defRPr sz="1800" kern="1200">
          <a:solidFill>
            <a:schemeClr val="tx1"/>
          </a:solidFill>
          <a:latin typeface="+mn-lt"/>
          <a:ea typeface="+mn-ea"/>
          <a:cs typeface="+mn-cs"/>
        </a:defRPr>
      </a:lvl8pPr>
      <a:lvl9pPr marL="3653592" algn="l" defTabSz="913392"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9144000" cy="903685"/>
          </a:xfrm>
          <a:prstGeom prst="rect">
            <a:avLst/>
          </a:prstGeom>
          <a:noFill/>
          <a:extLst>
            <a:ext uri="{909E8E84-426E-40DD-AFC4-6F175D3DCCD1}">
              <a14:hiddenFill xmlns:a14="http://schemas.microsoft.com/office/drawing/2010/main">
                <a:solidFill>
                  <a:srgbClr val="FFFFFF"/>
                </a:solidFill>
              </a14:hiddenFill>
            </a:ext>
          </a:extLst>
        </p:spPr>
      </p:pic>
      <p:pic>
        <p:nvPicPr>
          <p:cNvPr id="55332" name="Picture 36" descr="PPT_Header0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9144000" cy="903685"/>
          </a:xfrm>
          <a:prstGeom prst="rect">
            <a:avLst/>
          </a:prstGeom>
          <a:noFill/>
          <a:extLst>
            <a:ext uri="{909E8E84-426E-40DD-AFC4-6F175D3DCCD1}">
              <a14:hiddenFill xmlns:a14="http://schemas.microsoft.com/office/drawing/2010/main">
                <a:solidFill>
                  <a:srgbClr val="FFFFFF"/>
                </a:solidFill>
              </a14:hiddenFill>
            </a:ext>
          </a:extLst>
        </p:spPr>
      </p:pic>
      <p:pic>
        <p:nvPicPr>
          <p:cNvPr id="55321" name="Picture 22" descr="signature"/>
          <p:cNvPicPr>
            <a:picLocks noChangeAspect="1" noChangeArrowheads="1"/>
          </p:cNvPicPr>
          <p:nvPr/>
        </p:nvPicPr>
        <p:blipFill>
          <a:blip r:embed="rId13" cstate="print">
            <a:extLst>
              <a:ext uri="{28A0092B-C50C-407E-A947-70E740481C1C}">
                <a14:useLocalDpi xmlns:a14="http://schemas.microsoft.com/office/drawing/2010/main" val="0"/>
              </a:ext>
            </a:extLst>
          </a:blip>
          <a:srcRect l="84271" t="-8163"/>
          <a:stretch>
            <a:fillRect/>
          </a:stretch>
        </p:blipFill>
        <p:spPr bwMode="auto">
          <a:xfrm>
            <a:off x="7705726" y="4793457"/>
            <a:ext cx="1438275" cy="18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Grp="1" noChangeArrowheads="1"/>
          </p:cNvSpPr>
          <p:nvPr>
            <p:ph type="body" idx="1"/>
          </p:nvPr>
        </p:nvSpPr>
        <p:spPr bwMode="auto">
          <a:xfrm>
            <a:off x="615950" y="1254919"/>
            <a:ext cx="79057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55301" name="Rectangle 6"/>
          <p:cNvSpPr>
            <a:spLocks noGrp="1" noChangeArrowheads="1"/>
          </p:cNvSpPr>
          <p:nvPr>
            <p:ph type="title"/>
          </p:nvPr>
        </p:nvSpPr>
        <p:spPr bwMode="auto">
          <a:xfrm>
            <a:off x="1242321" y="230446"/>
            <a:ext cx="61055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endParaRPr lang="en-GB" dirty="0" smtClean="0"/>
          </a:p>
        </p:txBody>
      </p:sp>
      <p:sp>
        <p:nvSpPr>
          <p:cNvPr id="55330" name="Text Box 34"/>
          <p:cNvSpPr txBox="1">
            <a:spLocks noChangeAspect="1" noChangeArrowheads="1"/>
          </p:cNvSpPr>
          <p:nvPr/>
        </p:nvSpPr>
        <p:spPr bwMode="auto">
          <a:xfrm>
            <a:off x="630238" y="4648200"/>
            <a:ext cx="6977062" cy="1107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defTabSz="914400" fontAlgn="base" hangingPunct="1">
              <a:spcBef>
                <a:spcPct val="50000"/>
              </a:spcBef>
              <a:spcAft>
                <a:spcPct val="0"/>
              </a:spcAft>
            </a:pPr>
            <a:endParaRPr lang="en-GB" sz="800" kern="1200" noProof="1">
              <a:solidFill>
                <a:srgbClr val="4D4F53"/>
              </a:solidFill>
            </a:endParaRPr>
          </a:p>
        </p:txBody>
      </p:sp>
      <p:sp>
        <p:nvSpPr>
          <p:cNvPr id="8" name="Text Box 38"/>
          <p:cNvSpPr txBox="1">
            <a:spLocks noChangeArrowheads="1"/>
          </p:cNvSpPr>
          <p:nvPr/>
        </p:nvSpPr>
        <p:spPr bwMode="auto">
          <a:xfrm>
            <a:off x="631825" y="4822032"/>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914400" fontAlgn="base" hangingPunct="1">
              <a:spcBef>
                <a:spcPct val="50000"/>
              </a:spcBef>
              <a:spcAft>
                <a:spcPct val="0"/>
              </a:spcAft>
            </a:pPr>
            <a:endParaRPr lang="en-GB" sz="800" kern="1200" dirty="0"/>
          </a:p>
        </p:txBody>
      </p:sp>
      <p:pic>
        <p:nvPicPr>
          <p:cNvPr id="9" name="Picture 8"/>
          <p:cNvPicPr>
            <a:picLocks noChangeAspect="1"/>
          </p:cNvPicPr>
          <p:nvPr userDrawn="1"/>
        </p:nvPicPr>
        <p:blipFill>
          <a:blip r:embed="rId14"/>
          <a:stretch>
            <a:fillRect/>
          </a:stretch>
        </p:blipFill>
        <p:spPr>
          <a:xfrm>
            <a:off x="92729" y="81641"/>
            <a:ext cx="967621" cy="725716"/>
          </a:xfrm>
          <a:prstGeom prst="rect">
            <a:avLst/>
          </a:prstGeom>
        </p:spPr>
      </p:pic>
    </p:spTree>
    <p:extLst>
      <p:ext uri="{BB962C8B-B14F-4D97-AF65-F5344CB8AC3E}">
        <p14:creationId xmlns:p14="http://schemas.microsoft.com/office/powerpoint/2010/main" val="1122881465"/>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Lst>
  <p:timing>
    <p:tnLst>
      <p:par>
        <p:cTn id="1" dur="indefinite" restart="never" nodeType="tmRoot"/>
      </p:par>
    </p:tnLst>
  </p:timing>
  <p:hf sldNum="0" hdr="0" dt="0"/>
  <p:txStyles>
    <p:titleStyle>
      <a:lvl1pPr algn="l" rtl="0" eaLnBrk="1" fontAlgn="base" hangingPunct="1">
        <a:spcBef>
          <a:spcPct val="0"/>
        </a:spcBef>
        <a:spcAft>
          <a:spcPct val="0"/>
        </a:spcAft>
        <a:defRPr sz="2200" b="1">
          <a:solidFill>
            <a:schemeClr val="bg1"/>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ext Box DG"/>
          <p:cNvSpPr txBox="1">
            <a:spLocks noChangeArrowheads="1"/>
          </p:cNvSpPr>
          <p:nvPr/>
        </p:nvSpPr>
        <p:spPr bwMode="auto">
          <a:xfrm>
            <a:off x="578164" y="251642"/>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914400" fontAlgn="base" hangingPunct="1">
              <a:spcBef>
                <a:spcPct val="50000"/>
              </a:spcBef>
              <a:spcAft>
                <a:spcPct val="0"/>
              </a:spcAft>
            </a:pPr>
            <a:endParaRPr lang="en-GB" sz="800" kern="1200" dirty="0"/>
          </a:p>
        </p:txBody>
      </p:sp>
      <p:pic>
        <p:nvPicPr>
          <p:cNvPr id="3" name="Picture 2" descr="PPT_Footer.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868466"/>
            <a:ext cx="9144000" cy="275035"/>
          </a:xfrm>
          <a:prstGeom prst="rect">
            <a:avLst/>
          </a:prstGeom>
        </p:spPr>
      </p:pic>
      <p:sp>
        <p:nvSpPr>
          <p:cNvPr id="4" name="Text Box 34"/>
          <p:cNvSpPr txBox="1">
            <a:spLocks noChangeAspect="1" noChangeArrowheads="1"/>
          </p:cNvSpPr>
          <p:nvPr/>
        </p:nvSpPr>
        <p:spPr bwMode="auto">
          <a:xfrm>
            <a:off x="5774611" y="4709925"/>
            <a:ext cx="3226203"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defTabSz="914400" fontAlgn="base" hangingPunct="1">
              <a:spcBef>
                <a:spcPct val="50000"/>
              </a:spcBef>
              <a:spcAft>
                <a:spcPct val="0"/>
              </a:spcAft>
            </a:pPr>
            <a:r>
              <a:rPr lang="en-GB" sz="800" kern="1200" noProof="1" smtClean="0">
                <a:solidFill>
                  <a:srgbClr val="4D4F53"/>
                </a:solidFill>
              </a:rPr>
              <a:t>Lunar measurements | M. Bouvet, | 13/11/2017 | Slide  </a:t>
            </a:r>
            <a:fld id="{FB76734C-164D-E64A-AD78-4B4A25951D1B}"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5" name="Text Box 38"/>
          <p:cNvSpPr txBox="1">
            <a:spLocks noChangeArrowheads="1"/>
          </p:cNvSpPr>
          <p:nvPr/>
        </p:nvSpPr>
        <p:spPr bwMode="auto">
          <a:xfrm>
            <a:off x="166064" y="4709925"/>
            <a:ext cx="20383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defTabSz="914400" fontAlgn="base" hangingPunct="1">
              <a:spcBef>
                <a:spcPct val="50000"/>
              </a:spcBef>
              <a:spcAft>
                <a:spcPct val="0"/>
              </a:spcAft>
            </a:pPr>
            <a:r>
              <a:rPr lang="en-US" sz="800" kern="1200" smtClean="0">
                <a:solidFill>
                  <a:srgbClr val="000000">
                    <a:lumMod val="75000"/>
                    <a:lumOff val="25000"/>
                  </a:srgbClr>
                </a:solidFill>
              </a:rPr>
              <a:t>ESA UNCLASSIFIED – For Official Use</a:t>
            </a:r>
            <a:endParaRPr lang="en-GB" sz="800" kern="1200" dirty="0">
              <a:solidFill>
                <a:srgbClr val="000000">
                  <a:lumMod val="75000"/>
                  <a:lumOff val="25000"/>
                </a:srgbClr>
              </a:solidFill>
            </a:endParaRPr>
          </a:p>
        </p:txBody>
      </p:sp>
      <p:pic>
        <p:nvPicPr>
          <p:cNvPr id="6" name="Picture 5"/>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7" y="116576"/>
            <a:ext cx="1210456" cy="378000"/>
          </a:xfrm>
          <a:prstGeom prst="rect">
            <a:avLst/>
          </a:prstGeom>
        </p:spPr>
      </p:pic>
      <p:grpSp>
        <p:nvGrpSpPr>
          <p:cNvPr id="7" name="Group 6"/>
          <p:cNvGrpSpPr/>
          <p:nvPr/>
        </p:nvGrpSpPr>
        <p:grpSpPr>
          <a:xfrm>
            <a:off x="171652" y="4965820"/>
            <a:ext cx="6436141" cy="83639"/>
            <a:chOff x="171652" y="6621093"/>
            <a:chExt cx="6436141" cy="111519"/>
          </a:xfrm>
        </p:grpSpPr>
        <p:pic>
          <p:nvPicPr>
            <p:cNvPr id="8" name="Picture 7"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9" name="Picture 8"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11" name="Picture 10"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12" name="Picture 11"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13" name="Picture 12"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14" name="Picture 13"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15" name="Picture 14"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16" name="Picture 15"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17" name="Picture 16"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18" name="Picture 17"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19" name="Picture 18"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20" name="Picture 19"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21" name="Picture 20"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22" name="Picture 21"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23" name="Picture 22"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24" name="Picture 23"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25" name="Picture 24"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26" name="Picture 25"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27" name="Picture 26"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28" name="Picture 27"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29" name="Picture 28"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30" name="Picture 29"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31" name="Picture 30"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32" name="Rectangle 6"/>
          <p:cNvSpPr>
            <a:spLocks noGrp="1" noChangeArrowheads="1"/>
          </p:cNvSpPr>
          <p:nvPr>
            <p:ph type="title"/>
          </p:nvPr>
        </p:nvSpPr>
        <p:spPr bwMode="auto">
          <a:xfrm>
            <a:off x="143086" y="6587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x-none" smtClean="0"/>
              <a:t>Click to edit Master title style</a:t>
            </a:r>
            <a:endParaRPr lang="en-GB" dirty="0" smtClean="0"/>
          </a:p>
        </p:txBody>
      </p:sp>
      <p:sp>
        <p:nvSpPr>
          <p:cNvPr id="33" name="Rectangle 2"/>
          <p:cNvSpPr/>
          <p:nvPr/>
        </p:nvSpPr>
        <p:spPr>
          <a:xfrm>
            <a:off x="172800" y="648000"/>
            <a:ext cx="8748000" cy="4004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defTabSz="914400" fontAlgn="base" hangingPunct="1">
              <a:spcBef>
                <a:spcPct val="0"/>
              </a:spcBef>
              <a:spcAft>
                <a:spcPct val="0"/>
              </a:spcAft>
            </a:pPr>
            <a:endParaRPr lang="it-IT" sz="1800" kern="1200" dirty="0">
              <a:solidFill>
                <a:srgbClr val="000000"/>
              </a:solidFill>
            </a:endParaRPr>
          </a:p>
        </p:txBody>
      </p:sp>
      <p:pic>
        <p:nvPicPr>
          <p:cNvPr id="34" name="Picture 36" descr="PPT_Header01"/>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0" y="0"/>
            <a:ext cx="9144000" cy="9036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5" descr="PPT_Header02" hidden="1"/>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0" y="0"/>
            <a:ext cx="9144000" cy="90368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2" descr="signature" hidden="1"/>
          <p:cNvPicPr>
            <a:picLocks noChangeAspect="1" noChangeArrowheads="1"/>
          </p:cNvPicPr>
          <p:nvPr/>
        </p:nvPicPr>
        <p:blipFill>
          <a:blip r:embed="rId38" cstate="print">
            <a:extLst>
              <a:ext uri="{28A0092B-C50C-407E-A947-70E740481C1C}">
                <a14:useLocalDpi xmlns:a14="http://schemas.microsoft.com/office/drawing/2010/main" val="0"/>
              </a:ext>
            </a:extLst>
          </a:blip>
          <a:srcRect l="84271" t="-8163"/>
          <a:stretch>
            <a:fillRect/>
          </a:stretch>
        </p:blipFill>
        <p:spPr bwMode="auto">
          <a:xfrm>
            <a:off x="7705726" y="4793457"/>
            <a:ext cx="1438275" cy="18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Placeholder 36"/>
          <p:cNvSpPr>
            <a:spLocks noGrp="1"/>
          </p:cNvSpPr>
          <p:nvPr>
            <p:ph type="body" idx="1"/>
          </p:nvPr>
        </p:nvSpPr>
        <p:spPr>
          <a:xfrm>
            <a:off x="172800" y="648000"/>
            <a:ext cx="8748000" cy="4004100"/>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it-IT" dirty="0"/>
          </a:p>
        </p:txBody>
      </p:sp>
    </p:spTree>
    <p:extLst>
      <p:ext uri="{BB962C8B-B14F-4D97-AF65-F5344CB8AC3E}">
        <p14:creationId xmlns:p14="http://schemas.microsoft.com/office/powerpoint/2010/main" val="127751270"/>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 typeface="Arial" pitchFamily="34" charset="0"/>
        <a:buNone/>
        <a:defRPr sz="1600">
          <a:solidFill>
            <a:schemeClr val="bg2"/>
          </a:solidFill>
          <a:latin typeface="+mn-lt"/>
          <a:ea typeface="+mn-ea"/>
          <a:cs typeface="+mn-cs"/>
        </a:defRPr>
      </a:lvl1pPr>
      <a:lvl2pPr marL="810000" indent="-419100" algn="l" rtl="0" eaLnBrk="1" fontAlgn="base" hangingPunct="1">
        <a:lnSpc>
          <a:spcPct val="119000"/>
        </a:lnSpc>
        <a:spcBef>
          <a:spcPct val="20000"/>
        </a:spcBef>
        <a:spcAft>
          <a:spcPct val="0"/>
        </a:spcAft>
        <a:buClr>
          <a:schemeClr val="accent1"/>
        </a:buClr>
        <a:buFont typeface="Arial" pitchFamily="34" charset="0"/>
        <a:buNone/>
        <a:defRPr sz="1600">
          <a:solidFill>
            <a:schemeClr val="bg2"/>
          </a:solidFill>
          <a:latin typeface="+mn-lt"/>
        </a:defRPr>
      </a:lvl2pPr>
      <a:lvl3pPr marL="14076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3pPr>
      <a:lvl4pPr marL="20052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4pPr>
      <a:lvl5pPr marL="26028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532607"/>
          </a:xfrm>
          <a:prstGeom prst="rect">
            <a:avLst/>
          </a:prstGeom>
        </p:spPr>
        <p:txBody>
          <a:bodyPr vert="horz" lIns="68580" tIns="34290" rIns="68580" bIns="3429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939800"/>
            <a:ext cx="7886700" cy="3692922"/>
          </a:xfrm>
          <a:prstGeom prst="rect">
            <a:avLst/>
          </a:prstGeom>
        </p:spPr>
        <p:txBody>
          <a:bodyPr vert="horz" lIns="68580" tIns="34290" rIns="68580" bIns="3429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hangingPunct="1"/>
            <a:fld id="{DB0A9076-323E-564D-AC1E-0930B5956B9A}" type="datetimeFigureOut">
              <a:rPr lang="en-US" kern="1200" smtClean="0">
                <a:solidFill>
                  <a:prstClr val="black">
                    <a:tint val="75000"/>
                  </a:prstClr>
                </a:solidFill>
              </a:rPr>
              <a:pPr defTabSz="685800" hangingPunct="1"/>
              <a:t>3/28/2018</a:t>
            </a:fld>
            <a:endParaRPr lang="en-US" kern="120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hangingPunct="1"/>
            <a:endParaRPr lang="en-US" kern="120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hangingPunct="1"/>
            <a:fld id="{CA555034-5FBC-D14D-A6AB-8F5D92E7D6F3}" type="slidenum">
              <a:rPr lang="en-US" kern="1200" smtClean="0">
                <a:solidFill>
                  <a:prstClr val="black">
                    <a:tint val="75000"/>
                  </a:prstClr>
                </a:solidFill>
              </a:rPr>
              <a:pPr defTabSz="685800" hangingPunct="1"/>
              <a:t>‹#›</a:t>
            </a:fld>
            <a:endParaRPr lang="en-US" kern="1200">
              <a:solidFill>
                <a:prstClr val="black">
                  <a:tint val="75000"/>
                </a:prstClr>
              </a:solidFill>
            </a:endParaRPr>
          </a:p>
        </p:txBody>
      </p:sp>
    </p:spTree>
    <p:extLst>
      <p:ext uri="{BB962C8B-B14F-4D97-AF65-F5344CB8AC3E}">
        <p14:creationId xmlns:p14="http://schemas.microsoft.com/office/powerpoint/2010/main" val="833555343"/>
      </p:ext>
    </p:extLst>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Lst>
  <p:txStyles>
    <p:titleStyle>
      <a:lvl1pPr algn="l" defTabSz="685800" rtl="0" eaLnBrk="1" latinLnBrk="0" hangingPunct="1">
        <a:lnSpc>
          <a:spcPct val="90000"/>
        </a:lnSpc>
        <a:spcBef>
          <a:spcPct val="0"/>
        </a:spcBef>
        <a:buNone/>
        <a:defRPr sz="3300" b="1" kern="1200">
          <a:solidFill>
            <a:schemeClr val="tx1"/>
          </a:solidFill>
          <a:latin typeface="Gill Sans" charset="0"/>
          <a:ea typeface="Gill Sans" charset="0"/>
          <a:cs typeface="Gill Sans"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Gill Sans" charset="0"/>
          <a:ea typeface="Gill Sans" charset="0"/>
          <a:cs typeface="Gill Sans"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Gill Sans" charset="0"/>
          <a:ea typeface="Gill Sans" charset="0"/>
          <a:cs typeface="Gill Sans"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Gill Sans" charset="0"/>
          <a:ea typeface="Gill Sans" charset="0"/>
          <a:cs typeface="Gill Sans" charset="0"/>
        </a:defRPr>
      </a:lvl3pPr>
      <a:lvl4pPr marL="1200150" indent="-171450" algn="l" defTabSz="685800" rtl="0" eaLnBrk="1" latinLnBrk="0" hangingPunct="1">
        <a:lnSpc>
          <a:spcPct val="90000"/>
        </a:lnSpc>
        <a:spcBef>
          <a:spcPts val="375"/>
        </a:spcBef>
        <a:buFont typeface="Arial"/>
        <a:buChar char="•"/>
        <a:defRPr sz="1400" kern="1200">
          <a:solidFill>
            <a:schemeClr val="tx1"/>
          </a:solidFill>
          <a:latin typeface="Gill Sans" charset="0"/>
          <a:ea typeface="Gill Sans" charset="0"/>
          <a:cs typeface="Gill Sans" charset="0"/>
        </a:defRPr>
      </a:lvl4pPr>
      <a:lvl5pPr marL="1543050" indent="-171450" algn="l" defTabSz="685800" rtl="0" eaLnBrk="1" latinLnBrk="0" hangingPunct="1">
        <a:lnSpc>
          <a:spcPct val="90000"/>
        </a:lnSpc>
        <a:spcBef>
          <a:spcPts val="375"/>
        </a:spcBef>
        <a:buFont typeface="Arial"/>
        <a:buChar char="•"/>
        <a:defRPr sz="1400" kern="1200">
          <a:solidFill>
            <a:schemeClr val="tx1"/>
          </a:solidFill>
          <a:latin typeface="Gill Sans" charset="0"/>
          <a:ea typeface="Gill Sans" charset="0"/>
          <a:cs typeface="Gill Sans" charset="0"/>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0" tIns="45685" rIns="91370" bIns="45685"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0" tIns="45685" rIns="91370" bIns="45685">
            <a:spAutoFit/>
          </a:bodyPr>
          <a:lstStyle/>
          <a:p>
            <a:pPr algn="l" defTabSz="342693"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4"/>
            <a:ext cx="7174846" cy="430887"/>
          </a:xfrm>
          <a:prstGeom prst="rect">
            <a:avLst/>
          </a:prstGeom>
          <a:noFill/>
          <a:ln>
            <a:noFill/>
          </a:ln>
          <a:extLst/>
        </p:spPr>
        <p:txBody>
          <a:bodyPr vert="horz" wrap="square" lIns="91370" tIns="45685" rIns="91370" bIns="45685"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22"/>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0" tIns="45685" rIns="0" bIns="45685"/>
          <a:lstStyle/>
          <a:p>
            <a:pPr algn="r" defTabSz="342693"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693"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70" tIns="45685" rIns="91370" bIns="45685">
            <a:spAutoFit/>
          </a:bodyPr>
          <a:lstStyle/>
          <a:p>
            <a:pPr algn="l" defTabSz="342693"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2788642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809" algn="l" rtl="0" eaLnBrk="1" fontAlgn="base" hangingPunct="1">
        <a:spcBef>
          <a:spcPct val="0"/>
        </a:spcBef>
        <a:spcAft>
          <a:spcPct val="0"/>
        </a:spcAft>
        <a:defRPr sz="2200" b="1">
          <a:solidFill>
            <a:schemeClr val="bg1"/>
          </a:solidFill>
          <a:latin typeface="Verdana" pitchFamily="34" charset="0"/>
        </a:defRPr>
      </a:lvl6pPr>
      <a:lvl7pPr marL="913598" algn="l" rtl="0" eaLnBrk="1" fontAlgn="base" hangingPunct="1">
        <a:spcBef>
          <a:spcPct val="0"/>
        </a:spcBef>
        <a:spcAft>
          <a:spcPct val="0"/>
        </a:spcAft>
        <a:defRPr sz="2200" b="1">
          <a:solidFill>
            <a:schemeClr val="bg1"/>
          </a:solidFill>
          <a:latin typeface="Verdana" pitchFamily="34" charset="0"/>
        </a:defRPr>
      </a:lvl7pPr>
      <a:lvl8pPr marL="1370410" algn="l" rtl="0" eaLnBrk="1" fontAlgn="base" hangingPunct="1">
        <a:spcBef>
          <a:spcPct val="0"/>
        </a:spcBef>
        <a:spcAft>
          <a:spcPct val="0"/>
        </a:spcAft>
        <a:defRPr sz="2200" b="1">
          <a:solidFill>
            <a:schemeClr val="bg1"/>
          </a:solidFill>
          <a:latin typeface="Verdana" pitchFamily="34" charset="0"/>
        </a:defRPr>
      </a:lvl8pPr>
      <a:lvl9pPr marL="1827200" algn="l" rtl="0" eaLnBrk="1" fontAlgn="base" hangingPunct="1">
        <a:spcBef>
          <a:spcPct val="0"/>
        </a:spcBef>
        <a:spcAft>
          <a:spcPct val="0"/>
        </a:spcAft>
        <a:defRPr sz="2200" b="1">
          <a:solidFill>
            <a:schemeClr val="bg1"/>
          </a:solidFill>
          <a:latin typeface="Verdana" pitchFamily="34" charset="0"/>
        </a:defRPr>
      </a:lvl9pPr>
    </p:titleStyle>
    <p:bodyStyle>
      <a:lvl1pPr marL="0" indent="-342587"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3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637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34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052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6755" indent="-4187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3566" indent="-4187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0353" indent="-4187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7165" indent="-4187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598" rtl="0" eaLnBrk="1" latinLnBrk="0" hangingPunct="1">
        <a:defRPr sz="1800" kern="1200">
          <a:solidFill>
            <a:schemeClr val="tx1"/>
          </a:solidFill>
          <a:latin typeface="+mn-lt"/>
          <a:ea typeface="+mn-ea"/>
          <a:cs typeface="+mn-cs"/>
        </a:defRPr>
      </a:lvl1pPr>
      <a:lvl2pPr marL="456809" algn="l" defTabSz="913598" rtl="0" eaLnBrk="1" latinLnBrk="0" hangingPunct="1">
        <a:defRPr sz="1800" kern="1200">
          <a:solidFill>
            <a:schemeClr val="tx1"/>
          </a:solidFill>
          <a:latin typeface="+mn-lt"/>
          <a:ea typeface="+mn-ea"/>
          <a:cs typeface="+mn-cs"/>
        </a:defRPr>
      </a:lvl2pPr>
      <a:lvl3pPr marL="913598" algn="l" defTabSz="913598" rtl="0" eaLnBrk="1" latinLnBrk="0" hangingPunct="1">
        <a:defRPr sz="1800" kern="1200">
          <a:solidFill>
            <a:schemeClr val="tx1"/>
          </a:solidFill>
          <a:latin typeface="+mn-lt"/>
          <a:ea typeface="+mn-ea"/>
          <a:cs typeface="+mn-cs"/>
        </a:defRPr>
      </a:lvl3pPr>
      <a:lvl4pPr marL="1370410" algn="l" defTabSz="913598" rtl="0" eaLnBrk="1" latinLnBrk="0" hangingPunct="1">
        <a:defRPr sz="1800" kern="1200">
          <a:solidFill>
            <a:schemeClr val="tx1"/>
          </a:solidFill>
          <a:latin typeface="+mn-lt"/>
          <a:ea typeface="+mn-ea"/>
          <a:cs typeface="+mn-cs"/>
        </a:defRPr>
      </a:lvl4pPr>
      <a:lvl5pPr marL="1827200" algn="l" defTabSz="913598" rtl="0" eaLnBrk="1" latinLnBrk="0" hangingPunct="1">
        <a:defRPr sz="1800" kern="1200">
          <a:solidFill>
            <a:schemeClr val="tx1"/>
          </a:solidFill>
          <a:latin typeface="+mn-lt"/>
          <a:ea typeface="+mn-ea"/>
          <a:cs typeface="+mn-cs"/>
        </a:defRPr>
      </a:lvl5pPr>
      <a:lvl6pPr marL="2284005" algn="l" defTabSz="913598" rtl="0" eaLnBrk="1" latinLnBrk="0" hangingPunct="1">
        <a:defRPr sz="1800" kern="1200">
          <a:solidFill>
            <a:schemeClr val="tx1"/>
          </a:solidFill>
          <a:latin typeface="+mn-lt"/>
          <a:ea typeface="+mn-ea"/>
          <a:cs typeface="+mn-cs"/>
        </a:defRPr>
      </a:lvl6pPr>
      <a:lvl7pPr marL="2740788" algn="l" defTabSz="913598" rtl="0" eaLnBrk="1" latinLnBrk="0" hangingPunct="1">
        <a:defRPr sz="1800" kern="1200">
          <a:solidFill>
            <a:schemeClr val="tx1"/>
          </a:solidFill>
          <a:latin typeface="+mn-lt"/>
          <a:ea typeface="+mn-ea"/>
          <a:cs typeface="+mn-cs"/>
        </a:defRPr>
      </a:lvl7pPr>
      <a:lvl8pPr marL="3197600" algn="l" defTabSz="913598" rtl="0" eaLnBrk="1" latinLnBrk="0" hangingPunct="1">
        <a:defRPr sz="1800" kern="1200">
          <a:solidFill>
            <a:schemeClr val="tx1"/>
          </a:solidFill>
          <a:latin typeface="+mn-lt"/>
          <a:ea typeface="+mn-ea"/>
          <a:cs typeface="+mn-cs"/>
        </a:defRPr>
      </a:lvl8pPr>
      <a:lvl9pPr marL="3654412" algn="l" defTabSz="91359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8" tIns="45689" rIns="91378" bIns="4568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8" tIns="45689" rIns="91378" bIns="45689">
            <a:spAutoFit/>
          </a:bodyPr>
          <a:lstStyle/>
          <a:p>
            <a:pPr algn="l" defTabSz="342747"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78" tIns="45689" rIns="91378" bIns="4568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1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8" tIns="45689" rIns="0" bIns="45689"/>
          <a:lstStyle/>
          <a:p>
            <a:pPr algn="r" defTabSz="342747"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747"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78" tIns="45689" rIns="91378" bIns="45689">
            <a:spAutoFit/>
          </a:bodyPr>
          <a:lstStyle/>
          <a:p>
            <a:pPr algn="l" defTabSz="342747"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67081826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851" algn="l" rtl="0" eaLnBrk="1" fontAlgn="base" hangingPunct="1">
        <a:spcBef>
          <a:spcPct val="0"/>
        </a:spcBef>
        <a:spcAft>
          <a:spcPct val="0"/>
        </a:spcAft>
        <a:defRPr sz="2200" b="1">
          <a:solidFill>
            <a:schemeClr val="bg1"/>
          </a:solidFill>
          <a:latin typeface="Verdana" pitchFamily="34" charset="0"/>
        </a:defRPr>
      </a:lvl6pPr>
      <a:lvl7pPr marL="913691" algn="l" rtl="0" eaLnBrk="1" fontAlgn="base" hangingPunct="1">
        <a:spcBef>
          <a:spcPct val="0"/>
        </a:spcBef>
        <a:spcAft>
          <a:spcPct val="0"/>
        </a:spcAft>
        <a:defRPr sz="2200" b="1">
          <a:solidFill>
            <a:schemeClr val="bg1"/>
          </a:solidFill>
          <a:latin typeface="Verdana" pitchFamily="34" charset="0"/>
        </a:defRPr>
      </a:lvl7pPr>
      <a:lvl8pPr marL="1370546" algn="l" rtl="0" eaLnBrk="1" fontAlgn="base" hangingPunct="1">
        <a:spcBef>
          <a:spcPct val="0"/>
        </a:spcBef>
        <a:spcAft>
          <a:spcPct val="0"/>
        </a:spcAft>
        <a:defRPr sz="2200" b="1">
          <a:solidFill>
            <a:schemeClr val="bg1"/>
          </a:solidFill>
          <a:latin typeface="Verdana" pitchFamily="34" charset="0"/>
        </a:defRPr>
      </a:lvl8pPr>
      <a:lvl9pPr marL="1827380" algn="l" rtl="0" eaLnBrk="1" fontAlgn="base" hangingPunct="1">
        <a:spcBef>
          <a:spcPct val="0"/>
        </a:spcBef>
        <a:spcAft>
          <a:spcPct val="0"/>
        </a:spcAft>
        <a:defRPr sz="2200" b="1">
          <a:solidFill>
            <a:schemeClr val="bg1"/>
          </a:solidFill>
          <a:latin typeface="Verdana" pitchFamily="34" charset="0"/>
        </a:defRPr>
      </a:lvl9pPr>
    </p:titleStyle>
    <p:bodyStyle>
      <a:lvl1pPr marL="0" indent="-34262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3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65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3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07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7103" indent="-41877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3956" indent="-41877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0794" indent="-41877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7649" indent="-41877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691" rtl="0" eaLnBrk="1" latinLnBrk="0" hangingPunct="1">
        <a:defRPr sz="1800" kern="1200">
          <a:solidFill>
            <a:schemeClr val="tx1"/>
          </a:solidFill>
          <a:latin typeface="+mn-lt"/>
          <a:ea typeface="+mn-ea"/>
          <a:cs typeface="+mn-cs"/>
        </a:defRPr>
      </a:lvl1pPr>
      <a:lvl2pPr marL="456851" algn="l" defTabSz="913691" rtl="0" eaLnBrk="1" latinLnBrk="0" hangingPunct="1">
        <a:defRPr sz="1800" kern="1200">
          <a:solidFill>
            <a:schemeClr val="tx1"/>
          </a:solidFill>
          <a:latin typeface="+mn-lt"/>
          <a:ea typeface="+mn-ea"/>
          <a:cs typeface="+mn-cs"/>
        </a:defRPr>
      </a:lvl2pPr>
      <a:lvl3pPr marL="913691" algn="l" defTabSz="913691" rtl="0" eaLnBrk="1" latinLnBrk="0" hangingPunct="1">
        <a:defRPr sz="1800" kern="1200">
          <a:solidFill>
            <a:schemeClr val="tx1"/>
          </a:solidFill>
          <a:latin typeface="+mn-lt"/>
          <a:ea typeface="+mn-ea"/>
          <a:cs typeface="+mn-cs"/>
        </a:defRPr>
      </a:lvl3pPr>
      <a:lvl4pPr marL="1370546" algn="l" defTabSz="913691" rtl="0" eaLnBrk="1" latinLnBrk="0" hangingPunct="1">
        <a:defRPr sz="1800" kern="1200">
          <a:solidFill>
            <a:schemeClr val="tx1"/>
          </a:solidFill>
          <a:latin typeface="+mn-lt"/>
          <a:ea typeface="+mn-ea"/>
          <a:cs typeface="+mn-cs"/>
        </a:defRPr>
      </a:lvl4pPr>
      <a:lvl5pPr marL="1827380" algn="l" defTabSz="913691" rtl="0" eaLnBrk="1" latinLnBrk="0" hangingPunct="1">
        <a:defRPr sz="1800" kern="1200">
          <a:solidFill>
            <a:schemeClr val="tx1"/>
          </a:solidFill>
          <a:latin typeface="+mn-lt"/>
          <a:ea typeface="+mn-ea"/>
          <a:cs typeface="+mn-cs"/>
        </a:defRPr>
      </a:lvl5pPr>
      <a:lvl6pPr marL="2284233" algn="l" defTabSz="913691" rtl="0" eaLnBrk="1" latinLnBrk="0" hangingPunct="1">
        <a:defRPr sz="1800" kern="1200">
          <a:solidFill>
            <a:schemeClr val="tx1"/>
          </a:solidFill>
          <a:latin typeface="+mn-lt"/>
          <a:ea typeface="+mn-ea"/>
          <a:cs typeface="+mn-cs"/>
        </a:defRPr>
      </a:lvl6pPr>
      <a:lvl7pPr marL="2741064" algn="l" defTabSz="913691" rtl="0" eaLnBrk="1" latinLnBrk="0" hangingPunct="1">
        <a:defRPr sz="1800" kern="1200">
          <a:solidFill>
            <a:schemeClr val="tx1"/>
          </a:solidFill>
          <a:latin typeface="+mn-lt"/>
          <a:ea typeface="+mn-ea"/>
          <a:cs typeface="+mn-cs"/>
        </a:defRPr>
      </a:lvl7pPr>
      <a:lvl8pPr marL="3197920" algn="l" defTabSz="913691" rtl="0" eaLnBrk="1" latinLnBrk="0" hangingPunct="1">
        <a:defRPr sz="1800" kern="1200">
          <a:solidFill>
            <a:schemeClr val="tx1"/>
          </a:solidFill>
          <a:latin typeface="+mn-lt"/>
          <a:ea typeface="+mn-ea"/>
          <a:cs typeface="+mn-cs"/>
        </a:defRPr>
      </a:lvl8pPr>
      <a:lvl9pPr marL="3654775" algn="l" defTabSz="91369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4" tIns="45697" rIns="91394" bIns="4569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4" tIns="45697" rIns="91394" bIns="45697">
            <a:spAutoFit/>
          </a:bodyPr>
          <a:lstStyle/>
          <a:p>
            <a:pPr algn="l" defTabSz="342819"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94" tIns="45697" rIns="91394" bIns="4569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1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4" tIns="45697" rIns="0" bIns="45697"/>
          <a:lstStyle/>
          <a:p>
            <a:pPr algn="r" defTabSz="342819"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819"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94" tIns="45697" rIns="91394" bIns="45697">
            <a:spAutoFit/>
          </a:bodyPr>
          <a:lstStyle/>
          <a:p>
            <a:pPr algn="l" defTabSz="342819"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25009585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939" algn="l" rtl="0" eaLnBrk="1" fontAlgn="base" hangingPunct="1">
        <a:spcBef>
          <a:spcPct val="0"/>
        </a:spcBef>
        <a:spcAft>
          <a:spcPct val="0"/>
        </a:spcAft>
        <a:defRPr sz="2200" b="1">
          <a:solidFill>
            <a:schemeClr val="bg1"/>
          </a:solidFill>
          <a:latin typeface="Verdana" pitchFamily="34" charset="0"/>
        </a:defRPr>
      </a:lvl6pPr>
      <a:lvl7pPr marL="913875" algn="l" rtl="0" eaLnBrk="1" fontAlgn="base" hangingPunct="1">
        <a:spcBef>
          <a:spcPct val="0"/>
        </a:spcBef>
        <a:spcAft>
          <a:spcPct val="0"/>
        </a:spcAft>
        <a:defRPr sz="2200" b="1">
          <a:solidFill>
            <a:schemeClr val="bg1"/>
          </a:solidFill>
          <a:latin typeface="Verdana" pitchFamily="34" charset="0"/>
        </a:defRPr>
      </a:lvl7pPr>
      <a:lvl8pPr marL="1370818" algn="l" rtl="0" eaLnBrk="1" fontAlgn="base" hangingPunct="1">
        <a:spcBef>
          <a:spcPct val="0"/>
        </a:spcBef>
        <a:spcAft>
          <a:spcPct val="0"/>
        </a:spcAft>
        <a:defRPr sz="2200" b="1">
          <a:solidFill>
            <a:schemeClr val="bg1"/>
          </a:solidFill>
          <a:latin typeface="Verdana" pitchFamily="34" charset="0"/>
        </a:defRPr>
      </a:lvl8pPr>
      <a:lvl9pPr marL="1827748" algn="l" rtl="0" eaLnBrk="1" fontAlgn="base" hangingPunct="1">
        <a:spcBef>
          <a:spcPct val="0"/>
        </a:spcBef>
        <a:spcAft>
          <a:spcPct val="0"/>
        </a:spcAft>
        <a:defRPr sz="2200" b="1">
          <a:solidFill>
            <a:schemeClr val="bg1"/>
          </a:solidFill>
          <a:latin typeface="Verdana" pitchFamily="34" charset="0"/>
        </a:defRPr>
      </a:lvl9pPr>
    </p:titleStyle>
    <p:bodyStyle>
      <a:lvl1pPr marL="0" indent="-34269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5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679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0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30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7799" indent="-41885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4740" indent="-41885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1674" indent="-41885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8617" indent="-41885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875" rtl="0" eaLnBrk="1" latinLnBrk="0" hangingPunct="1">
        <a:defRPr sz="1800" kern="1200">
          <a:solidFill>
            <a:schemeClr val="tx1"/>
          </a:solidFill>
          <a:latin typeface="+mn-lt"/>
          <a:ea typeface="+mn-ea"/>
          <a:cs typeface="+mn-cs"/>
        </a:defRPr>
      </a:lvl1pPr>
      <a:lvl2pPr marL="456939" algn="l" defTabSz="913875" rtl="0" eaLnBrk="1" latinLnBrk="0" hangingPunct="1">
        <a:defRPr sz="1800" kern="1200">
          <a:solidFill>
            <a:schemeClr val="tx1"/>
          </a:solidFill>
          <a:latin typeface="+mn-lt"/>
          <a:ea typeface="+mn-ea"/>
          <a:cs typeface="+mn-cs"/>
        </a:defRPr>
      </a:lvl2pPr>
      <a:lvl3pPr marL="913875" algn="l" defTabSz="913875" rtl="0" eaLnBrk="1" latinLnBrk="0" hangingPunct="1">
        <a:defRPr sz="1800" kern="1200">
          <a:solidFill>
            <a:schemeClr val="tx1"/>
          </a:solidFill>
          <a:latin typeface="+mn-lt"/>
          <a:ea typeface="+mn-ea"/>
          <a:cs typeface="+mn-cs"/>
        </a:defRPr>
      </a:lvl3pPr>
      <a:lvl4pPr marL="1370818" algn="l" defTabSz="913875" rtl="0" eaLnBrk="1" latinLnBrk="0" hangingPunct="1">
        <a:defRPr sz="1800" kern="1200">
          <a:solidFill>
            <a:schemeClr val="tx1"/>
          </a:solidFill>
          <a:latin typeface="+mn-lt"/>
          <a:ea typeface="+mn-ea"/>
          <a:cs typeface="+mn-cs"/>
        </a:defRPr>
      </a:lvl4pPr>
      <a:lvl5pPr marL="1827748" algn="l" defTabSz="913875" rtl="0" eaLnBrk="1" latinLnBrk="0" hangingPunct="1">
        <a:defRPr sz="1800" kern="1200">
          <a:solidFill>
            <a:schemeClr val="tx1"/>
          </a:solidFill>
          <a:latin typeface="+mn-lt"/>
          <a:ea typeface="+mn-ea"/>
          <a:cs typeface="+mn-cs"/>
        </a:defRPr>
      </a:lvl5pPr>
      <a:lvl6pPr marL="2284689" algn="l" defTabSz="913875" rtl="0" eaLnBrk="1" latinLnBrk="0" hangingPunct="1">
        <a:defRPr sz="1800" kern="1200">
          <a:solidFill>
            <a:schemeClr val="tx1"/>
          </a:solidFill>
          <a:latin typeface="+mn-lt"/>
          <a:ea typeface="+mn-ea"/>
          <a:cs typeface="+mn-cs"/>
        </a:defRPr>
      </a:lvl6pPr>
      <a:lvl7pPr marL="2741616" algn="l" defTabSz="913875" rtl="0" eaLnBrk="1" latinLnBrk="0" hangingPunct="1">
        <a:defRPr sz="1800" kern="1200">
          <a:solidFill>
            <a:schemeClr val="tx1"/>
          </a:solidFill>
          <a:latin typeface="+mn-lt"/>
          <a:ea typeface="+mn-ea"/>
          <a:cs typeface="+mn-cs"/>
        </a:defRPr>
      </a:lvl7pPr>
      <a:lvl8pPr marL="3198560" algn="l" defTabSz="913875" rtl="0" eaLnBrk="1" latinLnBrk="0" hangingPunct="1">
        <a:defRPr sz="1800" kern="1200">
          <a:solidFill>
            <a:schemeClr val="tx1"/>
          </a:solidFill>
          <a:latin typeface="+mn-lt"/>
          <a:ea typeface="+mn-ea"/>
          <a:cs typeface="+mn-cs"/>
        </a:defRPr>
      </a:lvl8pPr>
      <a:lvl9pPr marL="3655503" algn="l" defTabSz="91387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0" y="4868466"/>
            <a:ext cx="9144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8" descr="PPT_Footer.jp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2283619" y="4868466"/>
            <a:ext cx="6858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171451" y="647700"/>
            <a:ext cx="8747522" cy="400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2" name="Text Box 34"/>
          <p:cNvSpPr txBox="1">
            <a:spLocks noChangeAspect="1" noChangeArrowheads="1"/>
          </p:cNvSpPr>
          <p:nvPr/>
        </p:nvSpPr>
        <p:spPr bwMode="auto">
          <a:xfrm>
            <a:off x="4480325" y="4722028"/>
            <a:ext cx="4520803" cy="110729"/>
          </a:xfrm>
          <a:prstGeom prst="rect">
            <a:avLst/>
          </a:prstGeom>
          <a:noFill/>
          <a:ln w="9525">
            <a:noFill/>
            <a:miter lim="800000"/>
            <a:headEnd/>
            <a:tailEnd/>
          </a:ln>
          <a:effectLst/>
        </p:spPr>
        <p:txBody>
          <a:bodyPr wrap="none" lIns="68562" tIns="34281" rIns="0" bIns="34281"/>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defTabSz="342819" fontAlgn="base" hangingPunct="1">
              <a:spcBef>
                <a:spcPct val="50000"/>
              </a:spcBef>
              <a:spcAft>
                <a:spcPct val="0"/>
              </a:spcAft>
            </a:pPr>
            <a:r>
              <a:rPr lang="en-GB" altLang="en-US" sz="600" kern="1200" noProof="1" smtClean="0">
                <a:solidFill>
                  <a:srgbClr val="4D4F53"/>
                </a:solidFill>
                <a:latin typeface="Arial" pitchFamily="34" charset="0"/>
              </a:rPr>
              <a:t>Slide  </a:t>
            </a:r>
            <a:fld id="{928E2AE4-9BAE-48C2-A261-EC5D99A74DE6}" type="slidenum">
              <a:rPr altLang="en-US" sz="600" kern="1200" noProof="1" smtClean="0">
                <a:solidFill>
                  <a:srgbClr val="4D4F53"/>
                </a:solidFill>
                <a:latin typeface="Arial" pitchFamily="34" charset="0"/>
              </a:rPr>
              <a:pPr algn="r" defTabSz="342819" fontAlgn="base" hangingPunct="1">
                <a:spcBef>
                  <a:spcPct val="50000"/>
                </a:spcBef>
                <a:spcAft>
                  <a:spcPct val="0"/>
                </a:spcAft>
              </a:pPr>
              <a:t>‹#›</a:t>
            </a:fld>
            <a:endParaRPr lang="en-GB" altLang="en-US" sz="600" kern="1200" noProof="1" smtClean="0">
              <a:solidFill>
                <a:srgbClr val="4D4F53"/>
              </a:solidFill>
              <a:latin typeface="Arial" pitchFamily="34" charset="0"/>
            </a:endParaRPr>
          </a:p>
        </p:txBody>
      </p:sp>
      <p:sp>
        <p:nvSpPr>
          <p:cNvPr id="1031" name="Rectangle 6"/>
          <p:cNvSpPr>
            <a:spLocks noGrp="1" noChangeArrowheads="1"/>
          </p:cNvSpPr>
          <p:nvPr>
            <p:ph type="title"/>
          </p:nvPr>
        </p:nvSpPr>
        <p:spPr bwMode="auto">
          <a:xfrm>
            <a:off x="142875" y="116154"/>
            <a:ext cx="7175897" cy="33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ctr" anchorCtr="0" compatLnSpc="1">
            <a:prstTxWarp prst="textNoShape">
              <a:avLst/>
            </a:prstTxWarp>
            <a:spAutoFit/>
          </a:bodyPr>
          <a:lstStyle/>
          <a:p>
            <a:pPr lvl="0"/>
            <a:r>
              <a:rPr lang="en-US" altLang="en-US" smtClean="0"/>
              <a:t>Click to edit Master title style</a:t>
            </a:r>
            <a:endParaRPr lang="en-GB" altLang="en-US" smtClean="0"/>
          </a:p>
        </p:txBody>
      </p:sp>
      <p:pic>
        <p:nvPicPr>
          <p:cNvPr id="1032" name="Picture 34"/>
          <p:cNvPicPr>
            <a:picLocks noChangeAspect="1"/>
          </p:cNvPicPr>
          <p:nvPr userDrawn="1"/>
        </p:nvPicPr>
        <p:blipFill>
          <a:blip r:embed="rId27" cstate="print">
            <a:extLst>
              <a:ext uri="{28A0092B-C50C-407E-A947-70E740481C1C}">
                <a14:useLocalDpi xmlns:a14="http://schemas.microsoft.com/office/drawing/2010/main" val="0"/>
              </a:ext>
            </a:extLst>
          </a:blip>
          <a:srcRect t="-2" b="23122"/>
          <a:stretch>
            <a:fillRect/>
          </a:stretch>
        </p:blipFill>
        <p:spPr bwMode="auto">
          <a:xfrm>
            <a:off x="8090298" y="116690"/>
            <a:ext cx="907256" cy="37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60"/>
          <p:cNvGrpSpPr>
            <a:grpSpLocks/>
          </p:cNvGrpSpPr>
          <p:nvPr userDrawn="1"/>
        </p:nvGrpSpPr>
        <p:grpSpPr bwMode="auto">
          <a:xfrm>
            <a:off x="169069" y="4966098"/>
            <a:ext cx="5119688" cy="83344"/>
            <a:chOff x="226046" y="6621472"/>
            <a:chExt cx="6826250" cy="111125"/>
          </a:xfrm>
        </p:grpSpPr>
        <p:pic>
          <p:nvPicPr>
            <p:cNvPr id="1034" name="Picture 63" descr="at.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64" descr="be.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65" descr="ca.png"/>
            <p:cNvPicPr>
              <a:picLocks noChangeAspect="1"/>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66" descr="ch.png"/>
            <p:cNvPicPr>
              <a:picLocks noChangeAspect="1"/>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67" descr="cz.png"/>
            <p:cNvPicPr>
              <a:picLocks noChangeAspect="1"/>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68" descr="de.png"/>
            <p:cNvPicPr>
              <a:picLocks noChangeAspect="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69" descr="dk.png"/>
            <p:cNvPicPr>
              <a:picLocks noChangeAspect="1"/>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70" descr="ee.png"/>
            <p:cNvPicPr>
              <a:picLocks noChangeAspect="1"/>
            </p:cNvPicPr>
            <p:nvPr userDrawn="1"/>
          </p:nvPicPr>
          <p:blipFill>
            <a:blip r:embed="rId35"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71" descr="es.png"/>
            <p:cNvPicPr>
              <a:picLocks noChangeAspect="1"/>
            </p:cNvPicPr>
            <p:nvPr userDrawn="1"/>
          </p:nvPicPr>
          <p:blipFill>
            <a:blip r:embed="rId36"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72" descr="fi.png"/>
            <p:cNvPicPr>
              <a:picLocks noChangeAspect="1"/>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73" descr="fr.png"/>
            <p:cNvPicPr>
              <a:picLocks noChangeAspect="1"/>
            </p:cNvPicPr>
            <p:nvPr userDrawn="1"/>
          </p:nvPicPr>
          <p:blipFill>
            <a:blip r:embed="rId38"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74" descr="gr.png"/>
            <p:cNvPicPr>
              <a:picLocks noChangeAspect="1"/>
            </p:cNvPicPr>
            <p:nvPr userDrawn="1"/>
          </p:nvPicPr>
          <p:blipFill>
            <a:blip r:embed="rId39"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75" descr="hu.png"/>
            <p:cNvPicPr>
              <a:picLocks noChangeAspect="1"/>
            </p:cNvPicPr>
            <p:nvPr userDrawn="1"/>
          </p:nvPicPr>
          <p:blipFill>
            <a:blip r:embed="rId40"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76" descr="ie.png"/>
            <p:cNvPicPr>
              <a:picLocks noChangeAspect="1"/>
            </p:cNvPicPr>
            <p:nvPr userDrawn="1"/>
          </p:nvPicPr>
          <p:blipFill>
            <a:blip r:embed="rId41"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77" descr="it.png"/>
            <p:cNvPicPr>
              <a:picLocks noChangeAspect="1"/>
            </p:cNvPicPr>
            <p:nvPr userDrawn="1"/>
          </p:nvPicPr>
          <p:blipFill>
            <a:blip r:embed="rId42"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78" descr="lu.png"/>
            <p:cNvPicPr>
              <a:picLocks noChangeAspect="1"/>
            </p:cNvPicPr>
            <p:nvPr userDrawn="1"/>
          </p:nvPicPr>
          <p:blipFill>
            <a:blip r:embed="rId43"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79" descr="nl.png"/>
            <p:cNvPicPr>
              <a:picLocks noChangeAspect="1"/>
            </p:cNvPicPr>
            <p:nvPr userDrawn="1"/>
          </p:nvPicPr>
          <p:blipFill>
            <a:blip r:embed="rId44"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80" descr="no.png"/>
            <p:cNvPicPr>
              <a:picLocks noChangeAspect="1"/>
            </p:cNvPicPr>
            <p:nvPr userDrawn="1"/>
          </p:nvPicPr>
          <p:blipFill>
            <a:blip r:embed="rId45"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81" descr="pl.png"/>
            <p:cNvPicPr>
              <a:picLocks noChangeAspect="1"/>
            </p:cNvPicPr>
            <p:nvPr userDrawn="1"/>
          </p:nvPicPr>
          <p:blipFill>
            <a:blip r:embed="rId46"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82" descr="pt.png"/>
            <p:cNvPicPr>
              <a:picLocks noChangeAspect="1"/>
            </p:cNvPicPr>
            <p:nvPr userDrawn="1"/>
          </p:nvPicPr>
          <p:blipFill>
            <a:blip r:embed="rId47"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83" descr="ro.png"/>
            <p:cNvPicPr>
              <a:picLocks noChangeAspect="1"/>
            </p:cNvPicPr>
            <p:nvPr userDrawn="1"/>
          </p:nvPicPr>
          <p:blipFill>
            <a:blip r:embed="rId48"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84" descr="se.png"/>
            <p:cNvPicPr>
              <a:picLocks noChangeAspect="1"/>
            </p:cNvPicPr>
            <p:nvPr userDrawn="1"/>
          </p:nvPicPr>
          <p:blipFill>
            <a:blip r:embed="rId49"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85" descr="uk.png"/>
            <p:cNvPicPr>
              <a:picLocks noChangeAspect="1"/>
            </p:cNvPicPr>
            <p:nvPr userDrawn="1"/>
          </p:nvPicPr>
          <p:blipFill>
            <a:blip r:embed="rId50"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86" descr="si.png"/>
            <p:cNvPicPr>
              <a:picLocks noChangeAspect="1"/>
            </p:cNvPicPr>
            <p:nvPr userDrawn="1"/>
          </p:nvPicPr>
          <p:blipFill>
            <a:blip r:embed="rId51"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6613149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Lst>
  <p:timing>
    <p:tnLst>
      <p:par>
        <p:cTn id="1" dur="indefinite" restart="never" nodeType="tmRoot"/>
      </p:par>
    </p:tnLst>
  </p:timing>
  <p:hf sldNum="0" hdr="0" dt="0"/>
  <p:txStyles>
    <p:titleStyle>
      <a:lvl1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5pPr>
      <a:lvl6pPr marL="342819" algn="l" rtl="0" eaLnBrk="1" fontAlgn="base" hangingPunct="1">
        <a:spcBef>
          <a:spcPct val="0"/>
        </a:spcBef>
        <a:spcAft>
          <a:spcPct val="0"/>
        </a:spcAft>
        <a:defRPr sz="1700" b="1">
          <a:solidFill>
            <a:schemeClr val="bg1"/>
          </a:solidFill>
          <a:latin typeface="Verdana" pitchFamily="34" charset="0"/>
        </a:defRPr>
      </a:lvl6pPr>
      <a:lvl7pPr marL="685647" algn="l" rtl="0" eaLnBrk="1" fontAlgn="base" hangingPunct="1">
        <a:spcBef>
          <a:spcPct val="0"/>
        </a:spcBef>
        <a:spcAft>
          <a:spcPct val="0"/>
        </a:spcAft>
        <a:defRPr sz="1700" b="1">
          <a:solidFill>
            <a:schemeClr val="bg1"/>
          </a:solidFill>
          <a:latin typeface="Verdana" pitchFamily="34" charset="0"/>
        </a:defRPr>
      </a:lvl7pPr>
      <a:lvl8pPr marL="1028466" algn="l" rtl="0" eaLnBrk="1" fontAlgn="base" hangingPunct="1">
        <a:spcBef>
          <a:spcPct val="0"/>
        </a:spcBef>
        <a:spcAft>
          <a:spcPct val="0"/>
        </a:spcAft>
        <a:defRPr sz="1700" b="1">
          <a:solidFill>
            <a:schemeClr val="bg1"/>
          </a:solidFill>
          <a:latin typeface="Verdana" pitchFamily="34" charset="0"/>
        </a:defRPr>
      </a:lvl8pPr>
      <a:lvl9pPr marL="1371294" algn="l" rtl="0" eaLnBrk="1" fontAlgn="base" hangingPunct="1">
        <a:spcBef>
          <a:spcPct val="0"/>
        </a:spcBef>
        <a:spcAft>
          <a:spcPct val="0"/>
        </a:spcAft>
        <a:defRPr sz="1700" b="1">
          <a:solidFill>
            <a:schemeClr val="bg1"/>
          </a:solidFill>
          <a:latin typeface="Verdana" pitchFamily="34" charset="0"/>
        </a:defRPr>
      </a:lvl9pPr>
    </p:titleStyle>
    <p:bodyStyle>
      <a:lvl1pPr marL="257121" indent="-257121" algn="l" rtl="0" eaLnBrk="0" fontAlgn="base" hangingPunct="0">
        <a:lnSpc>
          <a:spcPct val="119000"/>
        </a:lnSpc>
        <a:spcBef>
          <a:spcPct val="20000"/>
        </a:spcBef>
        <a:spcAft>
          <a:spcPct val="0"/>
        </a:spcAft>
        <a:buClr>
          <a:schemeClr val="accent1"/>
        </a:buClr>
        <a:buFont typeface="Verdana" pitchFamily="34" charset="0"/>
        <a:defRPr sz="1200">
          <a:solidFill>
            <a:schemeClr val="bg2"/>
          </a:solidFill>
          <a:latin typeface="Arial" charset="0"/>
          <a:ea typeface="MS PGothic" pitchFamily="34" charset="-128"/>
          <a:cs typeface="Arial" charset="0"/>
        </a:defRPr>
      </a:lvl1pPr>
      <a:lvl2pPr marL="605894" indent="-263075"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2pPr>
      <a:lvl3pPr marL="1054660" indent="-369013"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3pPr>
      <a:lvl4pPr marL="1503422" indent="-474952"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4pPr>
      <a:lvl5pPr marL="1952184" indent="-580890"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5pPr>
      <a:lvl6pPr marL="2609265" indent="-31425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084" indent="-31425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4912" indent="-31425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7731" indent="-31425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647" rtl="0" eaLnBrk="1" latinLnBrk="0" hangingPunct="1">
        <a:defRPr sz="1400" kern="1200">
          <a:solidFill>
            <a:schemeClr val="tx1"/>
          </a:solidFill>
          <a:latin typeface="+mn-lt"/>
          <a:ea typeface="+mn-ea"/>
          <a:cs typeface="+mn-cs"/>
        </a:defRPr>
      </a:lvl1pPr>
      <a:lvl2pPr marL="342819" algn="l" defTabSz="685647" rtl="0" eaLnBrk="1" latinLnBrk="0" hangingPunct="1">
        <a:defRPr sz="1400" kern="1200">
          <a:solidFill>
            <a:schemeClr val="tx1"/>
          </a:solidFill>
          <a:latin typeface="+mn-lt"/>
          <a:ea typeface="+mn-ea"/>
          <a:cs typeface="+mn-cs"/>
        </a:defRPr>
      </a:lvl2pPr>
      <a:lvl3pPr marL="685647" algn="l" defTabSz="685647" rtl="0" eaLnBrk="1" latinLnBrk="0" hangingPunct="1">
        <a:defRPr sz="1400" kern="1200">
          <a:solidFill>
            <a:schemeClr val="tx1"/>
          </a:solidFill>
          <a:latin typeface="+mn-lt"/>
          <a:ea typeface="+mn-ea"/>
          <a:cs typeface="+mn-cs"/>
        </a:defRPr>
      </a:lvl3pPr>
      <a:lvl4pPr marL="1028466" algn="l" defTabSz="685647" rtl="0" eaLnBrk="1" latinLnBrk="0" hangingPunct="1">
        <a:defRPr sz="1400" kern="1200">
          <a:solidFill>
            <a:schemeClr val="tx1"/>
          </a:solidFill>
          <a:latin typeface="+mn-lt"/>
          <a:ea typeface="+mn-ea"/>
          <a:cs typeface="+mn-cs"/>
        </a:defRPr>
      </a:lvl4pPr>
      <a:lvl5pPr marL="1371294" algn="l" defTabSz="685647" rtl="0" eaLnBrk="1" latinLnBrk="0" hangingPunct="1">
        <a:defRPr sz="1400" kern="1200">
          <a:solidFill>
            <a:schemeClr val="tx1"/>
          </a:solidFill>
          <a:latin typeface="+mn-lt"/>
          <a:ea typeface="+mn-ea"/>
          <a:cs typeface="+mn-cs"/>
        </a:defRPr>
      </a:lvl5pPr>
      <a:lvl6pPr marL="1714113" algn="l" defTabSz="685647" rtl="0" eaLnBrk="1" latinLnBrk="0" hangingPunct="1">
        <a:defRPr sz="1400" kern="1200">
          <a:solidFill>
            <a:schemeClr val="tx1"/>
          </a:solidFill>
          <a:latin typeface="+mn-lt"/>
          <a:ea typeface="+mn-ea"/>
          <a:cs typeface="+mn-cs"/>
        </a:defRPr>
      </a:lvl6pPr>
      <a:lvl7pPr marL="2056941" algn="l" defTabSz="685647" rtl="0" eaLnBrk="1" latinLnBrk="0" hangingPunct="1">
        <a:defRPr sz="1400" kern="1200">
          <a:solidFill>
            <a:schemeClr val="tx1"/>
          </a:solidFill>
          <a:latin typeface="+mn-lt"/>
          <a:ea typeface="+mn-ea"/>
          <a:cs typeface="+mn-cs"/>
        </a:defRPr>
      </a:lvl7pPr>
      <a:lvl8pPr marL="2399760" algn="l" defTabSz="685647" rtl="0" eaLnBrk="1" latinLnBrk="0" hangingPunct="1">
        <a:defRPr sz="1400" kern="1200">
          <a:solidFill>
            <a:schemeClr val="tx1"/>
          </a:solidFill>
          <a:latin typeface="+mn-lt"/>
          <a:ea typeface="+mn-ea"/>
          <a:cs typeface="+mn-cs"/>
        </a:defRPr>
      </a:lvl8pPr>
      <a:lvl9pPr marL="2742579" algn="l" defTabSz="68564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8.xml"/><Relationship Id="rId1" Type="http://schemas.openxmlformats.org/officeDocument/2006/relationships/slideLayout" Target="../slideLayouts/slideLayout464.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7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xml"/><Relationship Id="rId1" Type="http://schemas.openxmlformats.org/officeDocument/2006/relationships/slideLayout" Target="../slideLayouts/slideLayout49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84.xml"/><Relationship Id="rId7" Type="http://schemas.openxmlformats.org/officeDocument/2006/relationships/image" Target="../media/image15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7.png"/><Relationship Id="rId5" Type="http://schemas.openxmlformats.org/officeDocument/2006/relationships/image" Target="../media/image176.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9.xml"/></Relationships>
</file>

<file path=ppt/slides/_rels/slide1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84.xml"/></Relationships>
</file>

<file path=ppt/slides/_rels/slide1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84.xml"/></Relationships>
</file>

<file path=ppt/slides/_rels/slide1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2.xml"/><Relationship Id="rId1" Type="http://schemas.openxmlformats.org/officeDocument/2006/relationships/slideLayout" Target="../slideLayouts/slideLayout284.xml"/><Relationship Id="rId5" Type="http://schemas.openxmlformats.org/officeDocument/2006/relationships/image" Target="../media/image182.png"/><Relationship Id="rId4" Type="http://schemas.openxmlformats.org/officeDocument/2006/relationships/image" Target="../media/image181.png"/></Relationships>
</file>

<file path=ppt/slides/_rels/slide1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3.xml"/><Relationship Id="rId1" Type="http://schemas.openxmlformats.org/officeDocument/2006/relationships/slideLayout" Target="../slideLayouts/slideLayout284.xml"/></Relationships>
</file>

<file path=ppt/slides/_rels/slide1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4.xml"/><Relationship Id="rId1" Type="http://schemas.openxmlformats.org/officeDocument/2006/relationships/slideLayout" Target="../slideLayouts/slideLayout284.xml"/></Relationships>
</file>

<file path=ppt/slides/_rels/slide1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5.xml"/><Relationship Id="rId1" Type="http://schemas.openxmlformats.org/officeDocument/2006/relationships/slideLayout" Target="../slideLayouts/slideLayout284.xml"/></Relationships>
</file>

<file path=ppt/slides/_rels/slide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47.xml"/><Relationship Id="rId5" Type="http://schemas.openxmlformats.org/officeDocument/2006/relationships/image" Target="../media/image155.png"/><Relationship Id="rId4" Type="http://schemas.openxmlformats.org/officeDocument/2006/relationships/image" Target="../media/image154.png"/></Relationships>
</file>

<file path=ppt/slides/_rels/slide2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84.xml"/></Relationships>
</file>

<file path=ppt/slides/_rels/slide21.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84.xml"/></Relationships>
</file>

<file path=ppt/slides/_rels/slide2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6.xml"/><Relationship Id="rId1" Type="http://schemas.openxmlformats.org/officeDocument/2006/relationships/slideLayout" Target="../slideLayouts/slideLayout284.xml"/><Relationship Id="rId4" Type="http://schemas.openxmlformats.org/officeDocument/2006/relationships/image" Target="../media/image190.png"/></Relationships>
</file>

<file path=ppt/slides/_rels/slide23.xml.rels><?xml version="1.0" encoding="UTF-8" standalone="yes"?>
<Relationships xmlns="http://schemas.openxmlformats.org/package/2006/relationships"><Relationship Id="rId3" Type="http://schemas.openxmlformats.org/officeDocument/2006/relationships/image" Target="../media/image191.gif"/><Relationship Id="rId2" Type="http://schemas.openxmlformats.org/officeDocument/2006/relationships/notesSlide" Target="../notesSlides/notesSlide17.xml"/><Relationship Id="rId1" Type="http://schemas.openxmlformats.org/officeDocument/2006/relationships/slideLayout" Target="../slideLayouts/slideLayout284.xml"/><Relationship Id="rId4" Type="http://schemas.openxmlformats.org/officeDocument/2006/relationships/image" Target="../media/image157.png"/></Relationships>
</file>

<file path=ppt/slides/_rels/slide24.xml.rels><?xml version="1.0" encoding="UTF-8" standalone="yes"?>
<Relationships xmlns="http://schemas.openxmlformats.org/package/2006/relationships"><Relationship Id="rId3" Type="http://schemas.openxmlformats.org/officeDocument/2006/relationships/image" Target="../media/image192.gif"/><Relationship Id="rId2" Type="http://schemas.openxmlformats.org/officeDocument/2006/relationships/notesSlide" Target="../notesSlides/notesSlide18.xml"/><Relationship Id="rId1" Type="http://schemas.openxmlformats.org/officeDocument/2006/relationships/slideLayout" Target="../slideLayouts/slideLayout284.xml"/><Relationship Id="rId4" Type="http://schemas.openxmlformats.org/officeDocument/2006/relationships/image" Target="../media/image158.png"/></Relationships>
</file>

<file path=ppt/slides/_rels/slide25.xml.rels><?xml version="1.0" encoding="UTF-8" standalone="yes"?>
<Relationships xmlns="http://schemas.openxmlformats.org/package/2006/relationships"><Relationship Id="rId3" Type="http://schemas.openxmlformats.org/officeDocument/2006/relationships/image" Target="../media/image193.jpeg"/><Relationship Id="rId7" Type="http://schemas.openxmlformats.org/officeDocument/2006/relationships/image" Target="../media/image158.png"/><Relationship Id="rId2" Type="http://schemas.openxmlformats.org/officeDocument/2006/relationships/notesSlide" Target="../notesSlides/notesSlide19.xml"/><Relationship Id="rId1" Type="http://schemas.openxmlformats.org/officeDocument/2006/relationships/slideLayout" Target="../slideLayouts/slideLayout284.xml"/><Relationship Id="rId6" Type="http://schemas.openxmlformats.org/officeDocument/2006/relationships/image" Target="../media/image157.png"/><Relationship Id="rId5" Type="http://schemas.openxmlformats.org/officeDocument/2006/relationships/image" Target="../media/image194.jpe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0.xml"/><Relationship Id="rId1" Type="http://schemas.openxmlformats.org/officeDocument/2006/relationships/slideLayout" Target="../slideLayouts/slideLayout524.xml"/></Relationships>
</file>

<file path=ppt/slides/_rels/slide27.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image" Target="../media/image195.png"/><Relationship Id="rId1" Type="http://schemas.openxmlformats.org/officeDocument/2006/relationships/slideLayout" Target="../slideLayouts/slideLayout524.xml"/></Relationships>
</file>

<file path=ppt/slides/_rels/slide28.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52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24.xml"/><Relationship Id="rId7" Type="http://schemas.openxmlformats.org/officeDocument/2006/relationships/image" Target="../media/image15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7.png"/><Relationship Id="rId5" Type="http://schemas.openxmlformats.org/officeDocument/2006/relationships/image" Target="../media/image197.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47.xml"/><Relationship Id="rId5" Type="http://schemas.openxmlformats.org/officeDocument/2006/relationships/image" Target="../media/image155.png"/><Relationship Id="rId4" Type="http://schemas.openxmlformats.org/officeDocument/2006/relationships/image" Target="../media/image154.png"/></Relationships>
</file>

<file path=ppt/slides/_rels/slide30.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201.png"/><Relationship Id="rId2" Type="http://schemas.openxmlformats.org/officeDocument/2006/relationships/notesSlide" Target="../notesSlides/notesSlide22.xml"/><Relationship Id="rId1" Type="http://schemas.openxmlformats.org/officeDocument/2006/relationships/slideLayout" Target="../slideLayouts/slideLayout524.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jpeg"/></Relationships>
</file>

<file path=ppt/slides/_rels/slide3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3.xml"/><Relationship Id="rId1" Type="http://schemas.openxmlformats.org/officeDocument/2006/relationships/slideLayout" Target="../slideLayouts/slideLayout304.xml"/><Relationship Id="rId5" Type="http://schemas.openxmlformats.org/officeDocument/2006/relationships/image" Target="../media/image157.png"/><Relationship Id="rId4" Type="http://schemas.openxmlformats.org/officeDocument/2006/relationships/image" Target="../media/image158.png"/></Relationships>
</file>

<file path=ppt/slides/_rels/slide32.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304.xml"/></Relationships>
</file>

<file path=ppt/slides/_rels/slide3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308.xml"/></Relationships>
</file>

<file path=ppt/slides/_rels/slide34.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30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37.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30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3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304.xml"/></Relationships>
</file>

<file path=ppt/slides/_rels/slide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158.png"/><Relationship Id="rId4" Type="http://schemas.openxmlformats.org/officeDocument/2006/relationships/image" Target="../media/image157.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7.jpeg"/><Relationship Id="rId1" Type="http://schemas.openxmlformats.org/officeDocument/2006/relationships/slideLayout" Target="../slideLayouts/slideLayout30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4.xml"/><Relationship Id="rId1" Type="http://schemas.openxmlformats.org/officeDocument/2006/relationships/slideLayout" Target="../slideLayouts/slideLayout532.xml"/><Relationship Id="rId5" Type="http://schemas.openxmlformats.org/officeDocument/2006/relationships/image" Target="../media/image211.png"/><Relationship Id="rId4" Type="http://schemas.openxmlformats.org/officeDocument/2006/relationships/image" Target="../media/image21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3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33.xml"/></Relationships>
</file>

<file path=ppt/slides/_rels/slide45.xml.rels><?xml version="1.0" encoding="UTF-8" standalone="yes"?>
<Relationships xmlns="http://schemas.openxmlformats.org/package/2006/relationships"><Relationship Id="rId2" Type="http://schemas.openxmlformats.org/officeDocument/2006/relationships/image" Target="../media/image212.tmp"/><Relationship Id="rId1" Type="http://schemas.openxmlformats.org/officeDocument/2006/relationships/slideLayout" Target="../slideLayouts/slideLayout533.xml"/></Relationships>
</file>

<file path=ppt/slides/_rels/slide4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6.xml"/><Relationship Id="rId1" Type="http://schemas.openxmlformats.org/officeDocument/2006/relationships/slideLayout" Target="../slideLayouts/slideLayout533.xml"/></Relationships>
</file>

<file path=ppt/slides/_rels/slide47.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7.xml"/><Relationship Id="rId1" Type="http://schemas.openxmlformats.org/officeDocument/2006/relationships/slideLayout" Target="../slideLayouts/slideLayout533.xml"/><Relationship Id="rId6" Type="http://schemas.openxmlformats.org/officeDocument/2006/relationships/image" Target="../media/image210.png"/><Relationship Id="rId5" Type="http://schemas.openxmlformats.org/officeDocument/2006/relationships/image" Target="../media/image215.png"/><Relationship Id="rId4" Type="http://schemas.openxmlformats.org/officeDocument/2006/relationships/image" Target="../media/image209.png"/></Relationships>
</file>

<file path=ppt/slides/_rels/slide48.xml.rels><?xml version="1.0" encoding="UTF-8" standalone="yes"?>
<Relationships xmlns="http://schemas.openxmlformats.org/package/2006/relationships"><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notesSlide" Target="../notesSlides/notesSlide28.xml"/><Relationship Id="rId1" Type="http://schemas.openxmlformats.org/officeDocument/2006/relationships/slideLayout" Target="../slideLayouts/slideLayout533.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33.xml"/></Relationships>
</file>

<file path=ppt/slides/_rels/slide5.xml.rels><?xml version="1.0" encoding="UTF-8" standalone="yes"?>
<Relationships xmlns="http://schemas.openxmlformats.org/package/2006/relationships"><Relationship Id="rId8" Type="http://schemas.openxmlformats.org/officeDocument/2006/relationships/image" Target="../media/image163.jpeg"/><Relationship Id="rId13" Type="http://schemas.microsoft.com/office/2007/relationships/hdphoto" Target="../media/hdphoto2.wdp"/><Relationship Id="rId3" Type="http://schemas.openxmlformats.org/officeDocument/2006/relationships/image" Target="../media/image159.jpeg"/><Relationship Id="rId7" Type="http://schemas.openxmlformats.org/officeDocument/2006/relationships/image" Target="../media/image162.jpeg"/><Relationship Id="rId12" Type="http://schemas.openxmlformats.org/officeDocument/2006/relationships/image" Target="../media/image167.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161.jpeg"/><Relationship Id="rId11" Type="http://schemas.openxmlformats.org/officeDocument/2006/relationships/image" Target="../media/image166.jpeg"/><Relationship Id="rId5" Type="http://schemas.openxmlformats.org/officeDocument/2006/relationships/image" Target="../media/image160.jpeg"/><Relationship Id="rId10" Type="http://schemas.openxmlformats.org/officeDocument/2006/relationships/image" Target="../media/image165.jpeg"/><Relationship Id="rId4" Type="http://schemas.microsoft.com/office/2007/relationships/hdphoto" Target="../media/hdphoto1.wdp"/><Relationship Id="rId9" Type="http://schemas.openxmlformats.org/officeDocument/2006/relationships/image" Target="../media/image164.jpeg"/><Relationship Id="rId14" Type="http://schemas.openxmlformats.org/officeDocument/2006/relationships/image" Target="../media/image157.png"/></Relationships>
</file>

<file path=ppt/slides/_rels/slide5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533.xml"/><Relationship Id="rId5" Type="http://schemas.openxmlformats.org/officeDocument/2006/relationships/image" Target="../media/image221.png"/><Relationship Id="rId4" Type="http://schemas.openxmlformats.org/officeDocument/2006/relationships/image" Target="../media/image218.png"/></Relationships>
</file>

<file path=ppt/slides/_rels/slide5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30.xml"/><Relationship Id="rId1" Type="http://schemas.openxmlformats.org/officeDocument/2006/relationships/slideLayout" Target="../slideLayouts/slideLayout5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33.xml"/></Relationships>
</file>

<file path=ppt/slides/_rels/slide5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31.xml"/><Relationship Id="rId1" Type="http://schemas.openxmlformats.org/officeDocument/2006/relationships/slideLayout" Target="../slideLayouts/slideLayout533.xml"/><Relationship Id="rId4" Type="http://schemas.openxmlformats.org/officeDocument/2006/relationships/image" Target="../media/image21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3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3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3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4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42.xml"/></Relationships>
</file>

<file path=ppt/slides/_rels/slide59.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224.png"/><Relationship Id="rId7" Type="http://schemas.openxmlformats.org/officeDocument/2006/relationships/image" Target="../media/image228.png"/><Relationship Id="rId2" Type="http://schemas.openxmlformats.org/officeDocument/2006/relationships/notesSlide" Target="../notesSlides/notesSlide34.xml"/><Relationship Id="rId1" Type="http://schemas.openxmlformats.org/officeDocument/2006/relationships/slideLayout" Target="../slideLayouts/slideLayout542.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 Id="rId9" Type="http://schemas.openxmlformats.org/officeDocument/2006/relationships/image" Target="../media/image230.png"/></Relationships>
</file>

<file path=ppt/slides/_rels/slide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4.xml"/><Relationship Id="rId1" Type="http://schemas.openxmlformats.org/officeDocument/2006/relationships/slideLayout" Target="../slideLayouts/slideLayout42.xml"/><Relationship Id="rId5" Type="http://schemas.openxmlformats.org/officeDocument/2006/relationships/image" Target="../media/image158.png"/><Relationship Id="rId4" Type="http://schemas.openxmlformats.org/officeDocument/2006/relationships/image" Target="../media/image15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42.xml"/></Relationships>
</file>

<file path=ppt/slides/_rels/slide6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35.xml"/><Relationship Id="rId1" Type="http://schemas.openxmlformats.org/officeDocument/2006/relationships/slideLayout" Target="../slideLayouts/slideLayout542.xml"/></Relationships>
</file>

<file path=ppt/slides/_rels/slide6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36.xml"/><Relationship Id="rId1" Type="http://schemas.openxmlformats.org/officeDocument/2006/relationships/slideLayout" Target="../slideLayouts/slideLayout542.xml"/><Relationship Id="rId4" Type="http://schemas.openxmlformats.org/officeDocument/2006/relationships/image" Target="../media/image233.png"/></Relationships>
</file>

<file path=ppt/slides/_rels/slide63.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37.xml"/><Relationship Id="rId1" Type="http://schemas.openxmlformats.org/officeDocument/2006/relationships/slideLayout" Target="../slideLayouts/slideLayout542.xml"/></Relationships>
</file>

<file path=ppt/slides/_rels/slide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xml"/><Relationship Id="rId1" Type="http://schemas.openxmlformats.org/officeDocument/2006/relationships/slideLayout" Target="../slideLayouts/slideLayout399.xml"/><Relationship Id="rId4" Type="http://schemas.openxmlformats.org/officeDocument/2006/relationships/image" Target="../media/image17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9.xml"/></Relationships>
</file>

<file path=ppt/slides/_rels/slide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xml"/><Relationship Id="rId1" Type="http://schemas.openxmlformats.org/officeDocument/2006/relationships/slideLayout" Target="../slideLayouts/slideLayout399.xml"/><Relationship Id="rId4" Type="http://schemas.openxmlformats.org/officeDocument/2006/relationships/image" Target="../media/image17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5"/>
          <p:cNvSpPr txBox="1">
            <a:spLocks noChangeArrowheads="1"/>
          </p:cNvSpPr>
          <p:nvPr/>
        </p:nvSpPr>
        <p:spPr bwMode="auto">
          <a:xfrm>
            <a:off x="602559" y="1340102"/>
            <a:ext cx="8418603" cy="584737"/>
          </a:xfrm>
          <a:prstGeom prst="rect">
            <a:avLst/>
          </a:prstGeom>
          <a:noFill/>
          <a:ln>
            <a:noFill/>
          </a:ln>
          <a:extLst/>
        </p:spPr>
        <p:txBody>
          <a:bodyPr wrap="square" lIns="91402" tIns="45701" rIns="91402" bIns="45701">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l">
              <a:lnSpc>
                <a:spcPct val="100000"/>
              </a:lnSpc>
              <a:spcBef>
                <a:spcPts val="0"/>
              </a:spcBef>
              <a:defRPr sz="10600">
                <a:solidFill>
                  <a:srgbClr val="FFFFFF"/>
                </a:solidFill>
                <a:latin typeface="Arial Rounded MT Bold"/>
                <a:ea typeface="Arial Rounded MT Bold"/>
                <a:cs typeface="Arial Rounded MT Bold"/>
                <a:sym typeface="Arial Rounded MT Bold"/>
              </a:defRPr>
            </a:pPr>
            <a:r>
              <a:rPr lang="en-US" sz="3200" b="1" dirty="0" smtClean="0">
                <a:effectLst>
                  <a:outerShdw blurRad="38100" dist="38100" dir="2700000" algn="tl">
                    <a:srgbClr val="000000">
                      <a:alpha val="43137"/>
                    </a:srgbClr>
                  </a:outerShdw>
                </a:effectLst>
                <a:latin typeface="+mj-lt"/>
                <a:ea typeface="Verdana" panose="020B0604030504040204" pitchFamily="34" charset="0"/>
              </a:rPr>
              <a:t>ESA Agency Report</a:t>
            </a:r>
            <a:endParaRPr lang="en-US" sz="3200" dirty="0" smtClean="0">
              <a:effectLst>
                <a:outerShdw blurRad="38100" dist="38100" dir="2700000" algn="tl">
                  <a:srgbClr val="000000">
                    <a:alpha val="43137"/>
                  </a:srgbClr>
                </a:outerShdw>
              </a:effectLst>
              <a:latin typeface="+mj-lt"/>
              <a:ea typeface="Verdana" panose="020B0604030504040204" pitchFamily="34" charset="0"/>
            </a:endParaRPr>
          </a:p>
        </p:txBody>
      </p:sp>
      <p:sp>
        <p:nvSpPr>
          <p:cNvPr id="34819" name="TextBox 5"/>
          <p:cNvSpPr txBox="1">
            <a:spLocks noChangeArrowheads="1"/>
          </p:cNvSpPr>
          <p:nvPr/>
        </p:nvSpPr>
        <p:spPr bwMode="auto">
          <a:xfrm>
            <a:off x="614363" y="2365375"/>
            <a:ext cx="7863330" cy="1754288"/>
          </a:xfrm>
          <a:prstGeom prst="rect">
            <a:avLst/>
          </a:prstGeom>
          <a:noFill/>
          <a:ln>
            <a:noFill/>
          </a:ln>
          <a:extLst/>
        </p:spPr>
        <p:txBody>
          <a:bodyPr wrap="square" lIns="91402" tIns="45701" rIns="91402" bIns="45701">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l" defTabSz="913986" eaLnBrk="1" fontAlgn="base" hangingPunct="1">
              <a:lnSpc>
                <a:spcPct val="100000"/>
              </a:lnSpc>
              <a:spcBef>
                <a:spcPct val="0"/>
              </a:spcBef>
              <a:spcAft>
                <a:spcPct val="0"/>
              </a:spcAft>
              <a:buClrTx/>
            </a:pPr>
            <a:r>
              <a:rPr lang="en-GB" altLang="en-US" sz="1800" kern="1200" dirty="0" smtClean="0">
                <a:solidFill>
                  <a:srgbClr val="FFFFFF"/>
                </a:solidFill>
                <a:effectLst>
                  <a:outerShdw blurRad="38100" dist="38100" dir="2700000" algn="tl">
                    <a:srgbClr val="000000">
                      <a:alpha val="43137"/>
                    </a:srgbClr>
                  </a:outerShdw>
                </a:effectLst>
              </a:rPr>
              <a:t>CEOS WGCV 43</a:t>
            </a:r>
          </a:p>
          <a:p>
            <a:pPr algn="l" defTabSz="913986" eaLnBrk="1" fontAlgn="base" hangingPunct="1">
              <a:lnSpc>
                <a:spcPct val="100000"/>
              </a:lnSpc>
              <a:spcBef>
                <a:spcPct val="0"/>
              </a:spcBef>
              <a:spcAft>
                <a:spcPct val="0"/>
              </a:spcAft>
              <a:buClrTx/>
            </a:pPr>
            <a:r>
              <a:rPr lang="en-GB" altLang="en-US" sz="1800" kern="1200" dirty="0" smtClean="0">
                <a:solidFill>
                  <a:srgbClr val="FFFFFF"/>
                </a:solidFill>
                <a:effectLst>
                  <a:outerShdw blurRad="38100" dist="38100" dir="2700000" algn="tl">
                    <a:srgbClr val="000000">
                      <a:alpha val="43137"/>
                    </a:srgbClr>
                  </a:outerShdw>
                </a:effectLst>
              </a:rPr>
              <a:t>10-13 April 2018</a:t>
            </a:r>
          </a:p>
          <a:p>
            <a:pPr algn="l" defTabSz="913986" eaLnBrk="1" fontAlgn="base" hangingPunct="1">
              <a:lnSpc>
                <a:spcPct val="100000"/>
              </a:lnSpc>
              <a:spcBef>
                <a:spcPct val="0"/>
              </a:spcBef>
              <a:spcAft>
                <a:spcPct val="0"/>
              </a:spcAft>
              <a:buClrTx/>
            </a:pPr>
            <a:r>
              <a:rPr lang="en-GB" altLang="en-US" sz="1800" kern="1200" dirty="0" smtClean="0">
                <a:solidFill>
                  <a:srgbClr val="FFFFFF"/>
                </a:solidFill>
                <a:effectLst>
                  <a:outerShdw blurRad="38100" dist="38100" dir="2700000" algn="tl">
                    <a:srgbClr val="000000">
                      <a:alpha val="43137"/>
                    </a:srgbClr>
                  </a:outerShdw>
                </a:effectLst>
              </a:rPr>
              <a:t>INPE, Brazil</a:t>
            </a:r>
          </a:p>
          <a:p>
            <a:pPr algn="l" defTabSz="913986" eaLnBrk="1" fontAlgn="base" hangingPunct="1">
              <a:lnSpc>
                <a:spcPct val="100000"/>
              </a:lnSpc>
              <a:spcBef>
                <a:spcPct val="0"/>
              </a:spcBef>
              <a:spcAft>
                <a:spcPct val="0"/>
              </a:spcAft>
              <a:buClrTx/>
            </a:pPr>
            <a:endParaRPr lang="en-GB" altLang="en-US" sz="1800" kern="1200" dirty="0" smtClean="0">
              <a:solidFill>
                <a:srgbClr val="FFFFFF"/>
              </a:solidFill>
              <a:effectLst>
                <a:outerShdw blurRad="38100" dist="38100" dir="2700000" algn="tl">
                  <a:srgbClr val="000000">
                    <a:alpha val="43137"/>
                  </a:srgbClr>
                </a:outerShdw>
              </a:effectLst>
            </a:endParaRPr>
          </a:p>
          <a:p>
            <a:pPr algn="l" defTabSz="913986" eaLnBrk="1" fontAlgn="base" hangingPunct="1">
              <a:lnSpc>
                <a:spcPct val="100000"/>
              </a:lnSpc>
              <a:spcBef>
                <a:spcPct val="0"/>
              </a:spcBef>
              <a:spcAft>
                <a:spcPct val="0"/>
              </a:spcAft>
              <a:buClrTx/>
            </a:pPr>
            <a:endParaRPr lang="en-GB" altLang="en-US" sz="1800" kern="1200" dirty="0">
              <a:solidFill>
                <a:srgbClr val="FFFFFF"/>
              </a:solidFill>
              <a:effectLst>
                <a:outerShdw blurRad="38100" dist="38100" dir="2700000" algn="tl">
                  <a:srgbClr val="000000">
                    <a:alpha val="43137"/>
                  </a:srgbClr>
                </a:outerShdw>
              </a:effectLst>
            </a:endParaRPr>
          </a:p>
          <a:p>
            <a:pPr algn="l" defTabSz="913986" eaLnBrk="1" fontAlgn="base" hangingPunct="1">
              <a:lnSpc>
                <a:spcPct val="100000"/>
              </a:lnSpc>
              <a:spcBef>
                <a:spcPct val="0"/>
              </a:spcBef>
              <a:spcAft>
                <a:spcPct val="0"/>
              </a:spcAft>
              <a:buClrTx/>
            </a:pPr>
            <a:r>
              <a:rPr lang="en-GB" altLang="en-US" sz="1800" b="1" kern="1200" dirty="0" smtClean="0">
                <a:solidFill>
                  <a:srgbClr val="FFFFFF"/>
                </a:solidFill>
                <a:effectLst>
                  <a:outerShdw blurRad="38100" dist="38100" dir="2700000" algn="tl">
                    <a:srgbClr val="000000">
                      <a:alpha val="43137"/>
                    </a:srgbClr>
                  </a:outerShdw>
                </a:effectLst>
              </a:rPr>
              <a:t>Philippe </a:t>
            </a:r>
            <a:r>
              <a:rPr lang="en-GB" altLang="en-US" sz="1800" b="1" kern="1200" dirty="0" err="1" smtClean="0">
                <a:solidFill>
                  <a:srgbClr val="FFFFFF"/>
                </a:solidFill>
                <a:effectLst>
                  <a:outerShdw blurRad="38100" dist="38100" dir="2700000" algn="tl">
                    <a:srgbClr val="000000">
                      <a:alpha val="43137"/>
                    </a:srgbClr>
                  </a:outerShdw>
                </a:effectLst>
              </a:rPr>
              <a:t>Goryl</a:t>
            </a:r>
            <a:endParaRPr lang="en-GB" altLang="en-US" sz="1800" b="1" kern="1200" dirty="0" smtClean="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640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LAHCEM\Downloads\REU-ASIA-RICE_ 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p:cNvSpPr txBox="1">
            <a:spLocks/>
          </p:cNvSpPr>
          <p:nvPr/>
        </p:nvSpPr>
        <p:spPr>
          <a:xfrm>
            <a:off x="143086" y="133766"/>
            <a:ext cx="7888394" cy="461665"/>
          </a:xfrm>
          <a:prstGeom prst="rect">
            <a:avLst/>
          </a:prstGeom>
          <a:noFill/>
          <a:ln>
            <a:noFill/>
          </a:ln>
        </p:spPr>
        <p:txBody>
          <a:bodyPr vert="horz" wrap="square" lIns="91424" tIns="45712" rIns="91424" bIns="45712"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4400">
              <a:defRPr/>
            </a:pPr>
            <a:r>
              <a:rPr sz="2400" b="1">
                <a:solidFill>
                  <a:srgbClr val="FFFFFF"/>
                </a:solidFill>
                <a:effectLst>
                  <a:outerShdw blurRad="38100" dist="38100" dir="2700000" algn="tl">
                    <a:srgbClr val="000000">
                      <a:alpha val="43137"/>
                    </a:srgbClr>
                  </a:outerShdw>
                </a:effectLst>
              </a:rPr>
              <a:t>Monitoring Rice Yields</a:t>
            </a:r>
          </a:p>
        </p:txBody>
      </p:sp>
      <p:pic>
        <p:nvPicPr>
          <p:cNvPr id="8197" name="Picture 5" descr="C:\Users\ALAHCEM\Downloads\Rice-cropping_systems_in_Vietnam_s_Red_River_Delt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375" y="639928"/>
            <a:ext cx="5088811" cy="3991668"/>
          </a:xfrm>
          <a:prstGeom prst="roundRect">
            <a:avLst>
              <a:gd name="adj" fmla="val 5202"/>
            </a:avLst>
          </a:prstGeom>
          <a:solidFill>
            <a:srgbClr val="FFFFFF">
              <a:shade val="85000"/>
            </a:srgbClr>
          </a:solidFill>
          <a:ln>
            <a:noFill/>
          </a:ln>
          <a:effectLst>
            <a:outerShdw blurRad="50800" dist="38100" dir="2700000" algn="tl" rotWithShape="0">
              <a:prstClr val="black">
                <a:alpha val="40000"/>
              </a:prstClr>
            </a:outerShdw>
          </a:effectLst>
          <a:extLst/>
        </p:spPr>
      </p:pic>
      <p:sp>
        <p:nvSpPr>
          <p:cNvPr id="13" name="Rectangle 12"/>
          <p:cNvSpPr/>
          <p:nvPr/>
        </p:nvSpPr>
        <p:spPr>
          <a:xfrm>
            <a:off x="5481660" y="3326062"/>
            <a:ext cx="3304050" cy="1369590"/>
          </a:xfrm>
          <a:prstGeom prst="rect">
            <a:avLst/>
          </a:prstGeom>
        </p:spPr>
        <p:txBody>
          <a:bodyPr wrap="square" lIns="91424" tIns="45712" rIns="91424" bIns="45712">
            <a:spAutoFit/>
          </a:bodyPr>
          <a:lstStyle/>
          <a:p>
            <a:pPr algn="l" defTabSz="914400" fontAlgn="base" hangingPunct="1">
              <a:spcBef>
                <a:spcPct val="0"/>
              </a:spcBef>
              <a:spcAft>
                <a:spcPct val="0"/>
              </a:spcAft>
            </a:pPr>
            <a:r>
              <a:rPr lang="en-GB" sz="2000" dirty="0">
                <a:solidFill>
                  <a:srgbClr val="FFFFFF"/>
                </a:solidFill>
                <a:effectLst>
                  <a:outerShdw blurRad="38100" dist="38100" dir="2700000" algn="tl">
                    <a:srgbClr val="000000">
                      <a:alpha val="43137"/>
                    </a:srgbClr>
                  </a:outerShdw>
                </a:effectLst>
                <a:cs typeface="Verdana"/>
              </a:rPr>
              <a:t>Duong Delta</a:t>
            </a:r>
          </a:p>
          <a:p>
            <a:pPr algn="l" defTabSz="914400" fontAlgn="base" hangingPunct="1">
              <a:spcBef>
                <a:spcPct val="0"/>
              </a:spcBef>
              <a:spcAft>
                <a:spcPct val="0"/>
              </a:spcAft>
            </a:pPr>
            <a:r>
              <a:rPr lang="en-GB" sz="2000" dirty="0">
                <a:solidFill>
                  <a:srgbClr val="FFFFFF"/>
                </a:solidFill>
                <a:effectLst>
                  <a:outerShdw blurRad="38100" dist="38100" dir="2700000" algn="tl">
                    <a:srgbClr val="000000">
                      <a:alpha val="43137"/>
                    </a:srgbClr>
                  </a:outerShdw>
                </a:effectLst>
                <a:cs typeface="Verdana"/>
              </a:rPr>
              <a:t>N</a:t>
            </a:r>
            <a:r>
              <a:rPr lang="en-US" sz="2000" dirty="0" err="1">
                <a:solidFill>
                  <a:srgbClr val="FFFFFF"/>
                </a:solidFill>
                <a:effectLst>
                  <a:outerShdw blurRad="38100" dist="38100" dir="2700000" algn="tl">
                    <a:srgbClr val="000000">
                      <a:alpha val="43137"/>
                    </a:srgbClr>
                  </a:outerShdw>
                </a:effectLst>
                <a:cs typeface="Verdana"/>
              </a:rPr>
              <a:t>orthern</a:t>
            </a:r>
            <a:r>
              <a:rPr lang="en-US" sz="2000" dirty="0">
                <a:solidFill>
                  <a:srgbClr val="FFFFFF"/>
                </a:solidFill>
                <a:effectLst>
                  <a:outerShdw blurRad="38100" dist="38100" dir="2700000" algn="tl">
                    <a:srgbClr val="000000">
                      <a:alpha val="43137"/>
                    </a:srgbClr>
                  </a:outerShdw>
                </a:effectLst>
                <a:cs typeface="Verdana"/>
              </a:rPr>
              <a:t> Vietnam</a:t>
            </a:r>
          </a:p>
          <a:p>
            <a:pPr algn="l" defTabSz="914400" fontAlgn="base" hangingPunct="1">
              <a:spcBef>
                <a:spcPct val="0"/>
              </a:spcBef>
              <a:spcAft>
                <a:spcPct val="0"/>
              </a:spcAft>
            </a:pPr>
            <a:endParaRPr lang="en-US" sz="1400" dirty="0">
              <a:solidFill>
                <a:srgbClr val="FFFFFF"/>
              </a:solidFill>
              <a:effectLst>
                <a:outerShdw blurRad="38100" dist="38100" dir="2700000" algn="tl">
                  <a:srgbClr val="000000">
                    <a:alpha val="43137"/>
                  </a:srgbClr>
                </a:outerShdw>
              </a:effectLst>
              <a:cs typeface="Verdana"/>
            </a:endParaRPr>
          </a:p>
          <a:p>
            <a:pPr algn="l" defTabSz="914400" fontAlgn="base" hangingPunct="1">
              <a:spcBef>
                <a:spcPct val="0"/>
              </a:spcBef>
              <a:spcAft>
                <a:spcPct val="0"/>
              </a:spcAft>
            </a:pPr>
            <a:r>
              <a:rPr lang="en-US" sz="1100" dirty="0" smtClean="0">
                <a:solidFill>
                  <a:srgbClr val="FFFFFF"/>
                </a:solidFill>
                <a:effectLst>
                  <a:outerShdw blurRad="38100" dist="38100" dir="2700000" algn="tl">
                    <a:srgbClr val="000000">
                      <a:alpha val="43137"/>
                    </a:srgbClr>
                  </a:outerShdw>
                </a:effectLst>
                <a:cs typeface="Verdana"/>
              </a:rPr>
              <a:t>Based on Sentinel-1 Data</a:t>
            </a:r>
          </a:p>
          <a:p>
            <a:pPr algn="l" defTabSz="914400" fontAlgn="base" hangingPunct="1">
              <a:spcBef>
                <a:spcPct val="0"/>
              </a:spcBef>
              <a:spcAft>
                <a:spcPct val="0"/>
              </a:spcAft>
            </a:pPr>
            <a:endParaRPr lang="en-US" sz="600" kern="1200" dirty="0" smtClean="0">
              <a:solidFill>
                <a:srgbClr val="FFFFFF"/>
              </a:solidFill>
              <a:effectLst>
                <a:outerShdw blurRad="38100" dist="38100" dir="2700000" algn="tl">
                  <a:srgbClr val="000000">
                    <a:alpha val="43137"/>
                  </a:srgbClr>
                </a:outerShdw>
              </a:effectLst>
            </a:endParaRPr>
          </a:p>
          <a:p>
            <a:pPr algn="l" defTabSz="914400" fontAlgn="base" hangingPunct="1">
              <a:spcBef>
                <a:spcPct val="0"/>
              </a:spcBef>
              <a:spcAft>
                <a:spcPct val="0"/>
              </a:spcAft>
            </a:pPr>
            <a:r>
              <a:rPr lang="en-US" sz="1100" kern="1200" dirty="0" smtClean="0">
                <a:solidFill>
                  <a:srgbClr val="FFFFFF"/>
                </a:solidFill>
                <a:effectLst>
                  <a:outerShdw blurRad="38100" dist="38100" dir="2700000" algn="tl">
                    <a:srgbClr val="000000">
                      <a:alpha val="43137"/>
                    </a:srgbClr>
                  </a:outerShdw>
                </a:effectLst>
              </a:rPr>
              <a:t>© TU Wien, GEO</a:t>
            </a:r>
            <a:endParaRPr lang="en-US" sz="1100" dirty="0">
              <a:solidFill>
                <a:srgbClr val="FFFFFF"/>
              </a:solidFill>
              <a:effectLst>
                <a:outerShdw blurRad="38100" dist="38100" dir="2700000" algn="tl">
                  <a:srgbClr val="000000">
                    <a:alpha val="43137"/>
                  </a:srgbClr>
                </a:outerShdw>
              </a:effectLst>
              <a:cs typeface="Verdana"/>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70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091" y="663878"/>
            <a:ext cx="8894437" cy="407095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itle 3"/>
          <p:cNvSpPr txBox="1">
            <a:spLocks/>
          </p:cNvSpPr>
          <p:nvPr/>
        </p:nvSpPr>
        <p:spPr>
          <a:xfrm>
            <a:off x="143091" y="133766"/>
            <a:ext cx="6880121" cy="461665"/>
          </a:xfrm>
          <a:prstGeom prst="rect">
            <a:avLst/>
          </a:prstGeom>
          <a:solidFill>
            <a:schemeClr val="bg1"/>
          </a:solidFill>
          <a:ln>
            <a:noFill/>
          </a:ln>
        </p:spPr>
        <p:txBody>
          <a:bodyPr vert="horz" wrap="square" lIns="91424" tIns="45712" rIns="91424" bIns="45712"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4400">
              <a:defRPr/>
            </a:pPr>
            <a:r>
              <a:rPr lang="en-US" altLang="en-US" sz="2400" b="1" kern="1200">
                <a:latin typeface="Verdana" pitchFamily="34" charset="0"/>
                <a:cs typeface="Verdana" pitchFamily="34" charset="0"/>
              </a:rPr>
              <a:t>Earthquakes</a:t>
            </a:r>
            <a:endParaRPr sz="2400" b="1"/>
          </a:p>
        </p:txBody>
      </p:sp>
      <p:sp>
        <p:nvSpPr>
          <p:cNvPr id="7" name="Rounded Rectangle 6"/>
          <p:cNvSpPr/>
          <p:nvPr/>
        </p:nvSpPr>
        <p:spPr>
          <a:xfrm>
            <a:off x="6556959" y="3656542"/>
            <a:ext cx="2400298" cy="990600"/>
          </a:xfrm>
          <a:prstGeom prst="roundRect">
            <a:avLst/>
          </a:prstGeom>
          <a:solidFill>
            <a:srgbClr val="007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4400" fontAlgn="base" hangingPunct="1">
              <a:spcBef>
                <a:spcPct val="0"/>
              </a:spcBef>
              <a:spcAft>
                <a:spcPct val="0"/>
              </a:spcAft>
            </a:pPr>
            <a:r>
              <a:rPr lang="en-US" altLang="en-US" sz="2000" kern="1200" dirty="0">
                <a:solidFill>
                  <a:srgbClr val="FFFFFF"/>
                </a:solidFill>
                <a:effectLst>
                  <a:outerShdw blurRad="38100" dist="38100" dir="2700000" algn="tl">
                    <a:srgbClr val="000000">
                      <a:alpha val="43137"/>
                    </a:srgbClr>
                  </a:outerShdw>
                </a:effectLst>
                <a:cs typeface="Verdana" pitchFamily="34" charset="0"/>
              </a:rPr>
              <a:t>Italy</a:t>
            </a:r>
          </a:p>
          <a:p>
            <a:pPr algn="l" defTabSz="914400" fontAlgn="base" hangingPunct="1">
              <a:spcBef>
                <a:spcPct val="0"/>
              </a:spcBef>
              <a:spcAft>
                <a:spcPct val="0"/>
              </a:spcAft>
            </a:pPr>
            <a:r>
              <a:rPr lang="en-US" altLang="en-US" sz="2000" kern="1200" dirty="0">
                <a:solidFill>
                  <a:srgbClr val="FFFFFF"/>
                </a:solidFill>
                <a:effectLst>
                  <a:outerShdw blurRad="38100" dist="38100" dir="2700000" algn="tl">
                    <a:srgbClr val="000000">
                      <a:alpha val="43137"/>
                    </a:srgbClr>
                  </a:outerShdw>
                </a:effectLst>
                <a:cs typeface="Verdana" pitchFamily="34" charset="0"/>
              </a:rPr>
              <a:t>30 Oct. 2016</a:t>
            </a:r>
          </a:p>
          <a:p>
            <a:pPr algn="l" defTabSz="914400" fontAlgn="base" hangingPunct="1">
              <a:spcBef>
                <a:spcPct val="0"/>
              </a:spcBef>
              <a:spcAft>
                <a:spcPct val="0"/>
              </a:spcAft>
            </a:pPr>
            <a:endParaRPr lang="en-US" sz="1000" kern="1200" dirty="0">
              <a:solidFill>
                <a:srgbClr val="FFFFFF"/>
              </a:solidFill>
              <a:effectLst>
                <a:outerShdw blurRad="38100" dist="38100" dir="2700000" algn="tl">
                  <a:srgbClr val="000000">
                    <a:alpha val="43137"/>
                  </a:srgbClr>
                </a:outerShdw>
              </a:effectLst>
              <a:cs typeface="Verdana" pitchFamily="34" charset="0"/>
            </a:endParaRPr>
          </a:p>
          <a:p>
            <a:pPr algn="l" defTabSz="914400" fontAlgn="base" hangingPunct="1">
              <a:spcBef>
                <a:spcPct val="0"/>
              </a:spcBef>
              <a:spcAft>
                <a:spcPct val="0"/>
              </a:spcAft>
            </a:pPr>
            <a:r>
              <a:rPr lang="en-US" sz="1000" dirty="0">
                <a:solidFill>
                  <a:srgbClr val="FFFFFF"/>
                </a:solidFill>
                <a:effectLst>
                  <a:outerShdw blurRad="38100" dist="38100" dir="2700000" algn="tl">
                    <a:srgbClr val="000000">
                      <a:alpha val="43137"/>
                    </a:srgbClr>
                  </a:outerShdw>
                </a:effectLst>
                <a:cs typeface="Verdana"/>
              </a:rPr>
              <a:t>Based on Sentinel-1A &amp; B </a:t>
            </a:r>
            <a:r>
              <a:rPr lang="en-US" sz="1000" dirty="0" smtClean="0">
                <a:solidFill>
                  <a:srgbClr val="FFFFFF"/>
                </a:solidFill>
                <a:effectLst>
                  <a:outerShdw blurRad="38100" dist="38100" dir="2700000" algn="tl">
                    <a:srgbClr val="000000">
                      <a:alpha val="43137"/>
                    </a:srgbClr>
                  </a:outerShdw>
                </a:effectLst>
                <a:cs typeface="Verdana"/>
              </a:rPr>
              <a:t>data</a:t>
            </a:r>
            <a:endParaRPr lang="en-GB" sz="1000" kern="1200" dirty="0">
              <a:solidFill>
                <a:srgbClr val="FFFFFF"/>
              </a:solidFill>
              <a:effectLst>
                <a:outerShdw blurRad="38100" dist="38100" dir="2700000" algn="tl">
                  <a:srgbClr val="000000">
                    <a:alpha val="43137"/>
                  </a:srgbClr>
                </a:outerShdw>
              </a:effectLst>
              <a:cs typeface="Verdana" pitchFamily="34" charset="0"/>
            </a:endParaRPr>
          </a:p>
        </p:txBody>
      </p:sp>
    </p:spTree>
    <p:extLst>
      <p:ext uri="{BB962C8B-B14F-4D97-AF65-F5344CB8AC3E}">
        <p14:creationId xmlns:p14="http://schemas.microsoft.com/office/powerpoint/2010/main" val="123655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714233"/>
            <a:ext cx="9144000" cy="438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hangingPunct="1">
              <a:spcBef>
                <a:spcPct val="0"/>
              </a:spcBef>
              <a:spcAft>
                <a:spcPct val="0"/>
              </a:spcAft>
            </a:pPr>
            <a:endParaRPr lang="en-GB" sz="1800" kern="1200">
              <a:ln>
                <a:solidFill>
                  <a:srgbClr val="FFFFFF"/>
                </a:solidFill>
              </a:ln>
              <a:solidFill>
                <a:srgbClr val="FFFFFF"/>
              </a:solidFill>
            </a:endParaRPr>
          </a:p>
        </p:txBody>
      </p:sp>
      <p:sp>
        <p:nvSpPr>
          <p:cNvPr id="7" name="Title 3"/>
          <p:cNvSpPr txBox="1">
            <a:spLocks/>
          </p:cNvSpPr>
          <p:nvPr/>
        </p:nvSpPr>
        <p:spPr>
          <a:xfrm>
            <a:off x="143088" y="133766"/>
            <a:ext cx="7561858" cy="461665"/>
          </a:xfrm>
          <a:prstGeom prst="rect">
            <a:avLst/>
          </a:prstGeom>
          <a:solidFill>
            <a:schemeClr val="bg1"/>
          </a:solidFill>
          <a:ln>
            <a:noFill/>
          </a:ln>
        </p:spPr>
        <p:txBody>
          <a:bodyPr vert="horz" wrap="square" lIns="91424" tIns="45712" rIns="91424" bIns="45712"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4400">
              <a:defRPr/>
            </a:pPr>
            <a:r>
              <a:rPr altLang="en-US" sz="2400" b="1" kern="1200">
                <a:latin typeface="Verdana" pitchFamily="34" charset="0"/>
                <a:cs typeface="Verdana" pitchFamily="34" charset="0"/>
              </a:rPr>
              <a:t>Glacier Flow</a:t>
            </a:r>
            <a:endParaRPr sz="2400" b="1"/>
          </a:p>
        </p:txBody>
      </p:sp>
      <p:sp>
        <p:nvSpPr>
          <p:cNvPr id="10" name="Rectangle 9"/>
          <p:cNvSpPr/>
          <p:nvPr/>
        </p:nvSpPr>
        <p:spPr>
          <a:xfrm>
            <a:off x="560412" y="3465169"/>
            <a:ext cx="2821093" cy="118651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lIns="91424" tIns="45712" rIns="91424" bIns="45712" rtlCol="0" anchor="ctr"/>
          <a:lstStyle/>
          <a:p>
            <a:pPr algn="r" defTabSz="914400" fontAlgn="base" hangingPunct="1">
              <a:spcBef>
                <a:spcPct val="0"/>
              </a:spcBef>
              <a:spcAft>
                <a:spcPct val="0"/>
              </a:spcAft>
            </a:pPr>
            <a:r>
              <a:rPr lang="en-GB" altLang="en-US" sz="1800" kern="1200" dirty="0">
                <a:solidFill>
                  <a:srgbClr val="0070C0"/>
                </a:solidFill>
                <a:cs typeface="Verdana" pitchFamily="34" charset="0"/>
              </a:rPr>
              <a:t>Pine Island </a:t>
            </a:r>
            <a:r>
              <a:rPr lang="en-GB" altLang="en-US" sz="1800" kern="1200" dirty="0" smtClean="0">
                <a:solidFill>
                  <a:srgbClr val="0070C0"/>
                </a:solidFill>
                <a:cs typeface="Verdana" pitchFamily="34" charset="0"/>
              </a:rPr>
              <a:t>Glacier Antarctica</a:t>
            </a:r>
          </a:p>
          <a:p>
            <a:pPr algn="r" defTabSz="914400" fontAlgn="base" hangingPunct="1">
              <a:spcBef>
                <a:spcPct val="0"/>
              </a:spcBef>
              <a:spcAft>
                <a:spcPct val="0"/>
              </a:spcAft>
            </a:pPr>
            <a:r>
              <a:rPr lang="en-GB" altLang="en-US" sz="1800" kern="1200" dirty="0" smtClean="0">
                <a:solidFill>
                  <a:srgbClr val="0070C0"/>
                </a:solidFill>
                <a:cs typeface="Verdana" pitchFamily="34" charset="0"/>
              </a:rPr>
              <a:t> </a:t>
            </a:r>
            <a:endParaRPr lang="en-GB" altLang="en-US" sz="1800" kern="1200" dirty="0">
              <a:solidFill>
                <a:srgbClr val="0070C0"/>
              </a:solidFill>
              <a:cs typeface="Verdana" pitchFamily="34" charset="0"/>
            </a:endParaRPr>
          </a:p>
          <a:p>
            <a:pPr algn="r" defTabSz="914400" fontAlgn="base" hangingPunct="1">
              <a:spcBef>
                <a:spcPct val="0"/>
              </a:spcBef>
              <a:spcAft>
                <a:spcPct val="0"/>
              </a:spcAft>
            </a:pPr>
            <a:r>
              <a:rPr lang="en-GB" altLang="en-US" sz="1400" kern="1200" dirty="0">
                <a:solidFill>
                  <a:srgbClr val="0070C0"/>
                </a:solidFill>
                <a:cs typeface="Verdana" pitchFamily="34" charset="0"/>
              </a:rPr>
              <a:t>Sentinel-1B </a:t>
            </a:r>
            <a:endParaRPr lang="en-GB" altLang="en-US" sz="1400" kern="1200" dirty="0" smtClean="0">
              <a:solidFill>
                <a:srgbClr val="0070C0"/>
              </a:solidFill>
              <a:cs typeface="Verdana" pitchFamily="34" charset="0"/>
            </a:endParaRPr>
          </a:p>
          <a:p>
            <a:pPr algn="r" defTabSz="914400" fontAlgn="base" hangingPunct="1">
              <a:spcBef>
                <a:spcPct val="0"/>
              </a:spcBef>
              <a:spcAft>
                <a:spcPct val="0"/>
              </a:spcAft>
            </a:pPr>
            <a:r>
              <a:rPr lang="en-GB" altLang="en-US" sz="1400" kern="1200" dirty="0" smtClean="0">
                <a:solidFill>
                  <a:srgbClr val="0070C0"/>
                </a:solidFill>
                <a:cs typeface="Verdana" pitchFamily="34" charset="0"/>
              </a:rPr>
              <a:t>2014-2016</a:t>
            </a:r>
            <a:endParaRPr lang="en-GB" sz="1400" kern="1200" dirty="0">
              <a:solidFill>
                <a:srgbClr val="0070C0"/>
              </a:solidFill>
              <a:cs typeface="Verdana" pitchFamily="34" charset="0"/>
            </a:endParaRPr>
          </a:p>
        </p:txBody>
      </p:sp>
      <p:pic>
        <p:nvPicPr>
          <p:cNvPr id="2" name="S1_PIG_loop_H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94970" y="-7640"/>
            <a:ext cx="5551368" cy="479638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985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43088" y="149150"/>
            <a:ext cx="7174846" cy="430887"/>
          </a:xfrm>
          <a:prstGeom prst="rect">
            <a:avLst/>
          </a:prstGeom>
        </p:spPr>
        <p:txBody>
          <a:bodyPr lIns="91424" tIns="45712" rIns="91424" bIns="45712"/>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a:lstStyle>
          <a:p>
            <a:pPr defTabSz="914400"/>
            <a:r>
              <a:rPr lang="en-US" sz="2400" b="1" dirty="0" smtClean="0"/>
              <a:t>Sentinel-2 </a:t>
            </a:r>
            <a:endParaRPr lang="en-US" sz="2400" b="1" dirty="0"/>
          </a:p>
        </p:txBody>
      </p:sp>
      <p:sp>
        <p:nvSpPr>
          <p:cNvPr id="7" name="Rectangle 6"/>
          <p:cNvSpPr/>
          <p:nvPr/>
        </p:nvSpPr>
        <p:spPr>
          <a:xfrm>
            <a:off x="251520" y="832351"/>
            <a:ext cx="7848872" cy="3416320"/>
          </a:xfrm>
          <a:prstGeom prst="rect">
            <a:avLst/>
          </a:prstGeom>
        </p:spPr>
        <p:txBody>
          <a:bodyPr wrap="square">
            <a:spAutoFit/>
          </a:bodyPr>
          <a:lstStyle/>
          <a:p>
            <a:pPr algn="l"/>
            <a:r>
              <a:rPr lang="en-US" sz="1200" b="1" dirty="0" smtClean="0"/>
              <a:t>Launch</a:t>
            </a:r>
            <a:r>
              <a:rPr lang="en-US" sz="1200" b="1" dirty="0"/>
              <a:t>:</a:t>
            </a:r>
            <a:r>
              <a:rPr lang="en-US" sz="1200" dirty="0"/>
              <a:t> Sentinel-2A on 23 June 2015; Sentinel-2B on 7 March 2017</a:t>
            </a:r>
          </a:p>
          <a:p>
            <a:pPr algn="l"/>
            <a:r>
              <a:rPr lang="en-US" sz="1200" b="1" dirty="0"/>
              <a:t>Launcher:</a:t>
            </a:r>
            <a:r>
              <a:rPr lang="en-US" sz="1200" dirty="0"/>
              <a:t> Vega rocket from </a:t>
            </a:r>
            <a:r>
              <a:rPr lang="en-US" sz="1200" dirty="0" err="1"/>
              <a:t>Kourou</a:t>
            </a:r>
            <a:r>
              <a:rPr lang="en-US" sz="1200" dirty="0"/>
              <a:t>, French Guiana</a:t>
            </a:r>
          </a:p>
          <a:p>
            <a:pPr algn="l"/>
            <a:r>
              <a:rPr lang="en-US" sz="1200" b="1" dirty="0"/>
              <a:t>Orbit</a:t>
            </a:r>
            <a:r>
              <a:rPr lang="en-US" sz="1200" dirty="0"/>
              <a:t>: Polar, Sun-synchronous at altitude of 786 km</a:t>
            </a:r>
          </a:p>
          <a:p>
            <a:pPr algn="l"/>
            <a:r>
              <a:rPr lang="en-US" sz="1200" b="1" dirty="0"/>
              <a:t>Revisit time:</a:t>
            </a:r>
            <a:r>
              <a:rPr lang="en-US" sz="1200" dirty="0"/>
              <a:t> Five days from two-satellite constellation (at equator)</a:t>
            </a:r>
          </a:p>
          <a:p>
            <a:pPr algn="l"/>
            <a:r>
              <a:rPr lang="en-US" sz="1200" b="1" dirty="0"/>
              <a:t>Coverage:</a:t>
            </a:r>
            <a:r>
              <a:rPr lang="en-US" sz="1200" dirty="0"/>
              <a:t> Systematic coverage of land and coastal areas between 84°N and 84°S</a:t>
            </a:r>
          </a:p>
          <a:p>
            <a:pPr algn="l"/>
            <a:r>
              <a:rPr lang="en-US" sz="1200" b="1" dirty="0"/>
              <a:t>Life:</a:t>
            </a:r>
            <a:r>
              <a:rPr lang="en-US" sz="1200" dirty="0"/>
              <a:t> Minimum of seven years</a:t>
            </a:r>
          </a:p>
          <a:p>
            <a:pPr algn="l"/>
            <a:r>
              <a:rPr lang="en-US" sz="1200" b="1" dirty="0"/>
              <a:t>Satellite:</a:t>
            </a:r>
            <a:r>
              <a:rPr lang="en-US" sz="1200" dirty="0"/>
              <a:t> 3.4 m long, 1.8 m wide, 2.35 m high</a:t>
            </a:r>
          </a:p>
          <a:p>
            <a:pPr algn="l"/>
            <a:r>
              <a:rPr lang="en-US" sz="1200" b="1" dirty="0"/>
              <a:t>Mass:</a:t>
            </a:r>
            <a:r>
              <a:rPr lang="en-US" sz="1200" dirty="0"/>
              <a:t> 1140 kg (including 123 kg fuel)</a:t>
            </a:r>
          </a:p>
          <a:p>
            <a:pPr algn="l"/>
            <a:r>
              <a:rPr lang="en-US" sz="1200" b="1" dirty="0"/>
              <a:t>Instrument:</a:t>
            </a:r>
            <a:r>
              <a:rPr lang="en-US" sz="1200" dirty="0"/>
              <a:t> Multispectral imager (MSI) covering 13 spectral bands (443 nm–2190 nm) with a swath width of 290 km and spatial resolutions of 10 m (4 visible and near-infrared bands), 20 m (6 red-edge/shortwave-infrared bands) and 60 m (3 atmospheric correction bands</a:t>
            </a:r>
            <a:r>
              <a:rPr lang="en-US" sz="1200" dirty="0" smtClean="0"/>
              <a:t>)</a:t>
            </a:r>
          </a:p>
          <a:p>
            <a:pPr algn="l"/>
            <a:endParaRPr lang="en-US" sz="1200" dirty="0"/>
          </a:p>
          <a:p>
            <a:pPr algn="l"/>
            <a:r>
              <a:rPr lang="en-US" sz="1200" b="1" dirty="0" smtClean="0"/>
              <a:t>Main </a:t>
            </a:r>
            <a:r>
              <a:rPr lang="en-US" sz="1200" b="1" dirty="0"/>
              <a:t>applications</a:t>
            </a:r>
            <a:r>
              <a:rPr lang="en-US" sz="1200" dirty="0"/>
              <a:t>: Monitoring agriculture, forests, land-use change, land-cover change; mapping biophysical variables such as leaf chlorophyll content, leaf water content, leaf area index; monitoring coastal and inland waters; risk mapping and disaster </a:t>
            </a:r>
            <a:r>
              <a:rPr lang="en-US" sz="1200" dirty="0" smtClean="0"/>
              <a:t>mapping</a:t>
            </a:r>
          </a:p>
          <a:p>
            <a:pPr algn="l"/>
            <a:endParaRPr lang="en-US" sz="1200" dirty="0"/>
          </a:p>
          <a:p>
            <a:pPr algn="l"/>
            <a:r>
              <a:rPr lang="en-US" sz="1200" b="1" i="1" dirty="0">
                <a:solidFill>
                  <a:srgbClr val="0070C0"/>
                </a:solidFill>
              </a:rPr>
              <a:t>Mission status is nominal for both satellites</a:t>
            </a:r>
            <a:endParaRPr lang="en-GB" sz="1800" b="1" i="1" dirty="0">
              <a:solidFill>
                <a:srgbClr val="0070C0"/>
              </a:solidFill>
            </a:endParaRPr>
          </a:p>
          <a:p>
            <a:pPr algn="l"/>
            <a:endParaRPr lang="en-US" sz="1200" dirty="0"/>
          </a:p>
        </p:txBody>
      </p:sp>
    </p:spTree>
    <p:extLst>
      <p:ext uri="{BB962C8B-B14F-4D97-AF65-F5344CB8AC3E}">
        <p14:creationId xmlns:p14="http://schemas.microsoft.com/office/powerpoint/2010/main" val="296018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178217" y="4168241"/>
            <a:ext cx="1377495" cy="369332"/>
          </a:xfrm>
          <a:prstGeom prst="rect">
            <a:avLst/>
          </a:prstGeom>
          <a:noFill/>
        </p:spPr>
        <p:txBody>
          <a:bodyPr wrap="square" rtlCol="0">
            <a:spAutoFit/>
          </a:bodyPr>
          <a:lstStyle/>
          <a:p>
            <a:r>
              <a:rPr lang="en-US" dirty="0" smtClean="0">
                <a:solidFill>
                  <a:schemeClr val="bg1"/>
                </a:solidFill>
              </a:rPr>
              <a:t>Band 11</a:t>
            </a:r>
            <a:endParaRPr lang="en-US" dirty="0">
              <a:solidFill>
                <a:schemeClr val="bg1"/>
              </a:solidFill>
            </a:endParaRPr>
          </a:p>
        </p:txBody>
      </p:sp>
      <p:sp>
        <p:nvSpPr>
          <p:cNvPr id="18" name="TextBox 17"/>
          <p:cNvSpPr txBox="1"/>
          <p:nvPr/>
        </p:nvSpPr>
        <p:spPr>
          <a:xfrm>
            <a:off x="5178217" y="4148802"/>
            <a:ext cx="2777912" cy="369332"/>
          </a:xfrm>
          <a:prstGeom prst="rect">
            <a:avLst/>
          </a:prstGeom>
          <a:noFill/>
        </p:spPr>
        <p:txBody>
          <a:bodyPr wrap="square" rtlCol="0">
            <a:spAutoFit/>
          </a:bodyPr>
          <a:lstStyle/>
          <a:p>
            <a:r>
              <a:rPr lang="en-US" dirty="0" smtClean="0">
                <a:solidFill>
                  <a:schemeClr val="bg1"/>
                </a:solidFill>
              </a:rPr>
              <a:t>B11</a:t>
            </a:r>
            <a:endParaRPr lang="en-US" dirty="0">
              <a:solidFill>
                <a:schemeClr val="bg1"/>
              </a:solidFill>
            </a:endParaRPr>
          </a:p>
        </p:txBody>
      </p:sp>
      <p:sp>
        <p:nvSpPr>
          <p:cNvPr id="6" name="Title 1"/>
          <p:cNvSpPr>
            <a:spLocks noGrp="1"/>
          </p:cNvSpPr>
          <p:nvPr>
            <p:ph type="title"/>
          </p:nvPr>
        </p:nvSpPr>
        <p:spPr>
          <a:xfrm>
            <a:off x="143086" y="98350"/>
            <a:ext cx="7174846" cy="430887"/>
          </a:xfrm>
        </p:spPr>
        <p:txBody>
          <a:bodyPr/>
          <a:lstStyle/>
          <a:p>
            <a:r>
              <a:rPr lang="en-US" dirty="0" smtClean="0"/>
              <a:t>Sentinel-2 Mission Status Highlights</a:t>
            </a:r>
            <a:endParaRPr lang="en-US" dirty="0"/>
          </a:p>
        </p:txBody>
      </p:sp>
      <p:sp>
        <p:nvSpPr>
          <p:cNvPr id="8" name="TextBox 1"/>
          <p:cNvSpPr txBox="1">
            <a:spLocks noChangeArrowheads="1"/>
          </p:cNvSpPr>
          <p:nvPr/>
        </p:nvSpPr>
        <p:spPr bwMode="auto">
          <a:xfrm>
            <a:off x="4748529" y="1055924"/>
            <a:ext cx="4160889" cy="3267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1400">
                <a:solidFill>
                  <a:schemeClr val="tx1"/>
                </a:solidFill>
                <a:latin typeface="Verdana" charset="0"/>
                <a:ea typeface="MS PGothic" charset="0"/>
                <a:cs typeface="MS PGothic" charset="0"/>
              </a:defRPr>
            </a:lvl1pPr>
            <a:lvl2pPr marL="1028700" indent="-285750" eaLnBrk="0" hangingPunct="0">
              <a:defRPr sz="1400">
                <a:solidFill>
                  <a:schemeClr val="tx1"/>
                </a:solidFill>
                <a:latin typeface="Verdana" charset="0"/>
                <a:ea typeface="MS PGothic" charset="0"/>
                <a:cs typeface="MS PGothic" charset="0"/>
              </a:defRPr>
            </a:lvl2pPr>
            <a:lvl3pPr marL="1143000" indent="-228600" eaLnBrk="0" hangingPunct="0">
              <a:defRPr sz="1400">
                <a:solidFill>
                  <a:schemeClr val="tx1"/>
                </a:solidFill>
                <a:latin typeface="Verdana" charset="0"/>
                <a:ea typeface="MS PGothic" charset="0"/>
                <a:cs typeface="MS PGothic" charset="0"/>
              </a:defRPr>
            </a:lvl3pPr>
            <a:lvl4pPr marL="1600200" indent="-228600" eaLnBrk="0" hangingPunct="0">
              <a:defRPr sz="1400">
                <a:solidFill>
                  <a:schemeClr val="tx1"/>
                </a:solidFill>
                <a:latin typeface="Verdana" charset="0"/>
                <a:ea typeface="MS PGothic" charset="0"/>
                <a:cs typeface="MS PGothic" charset="0"/>
              </a:defRPr>
            </a:lvl4pPr>
            <a:lvl5pPr marL="2057400" indent="-228600" eaLnBrk="0" hangingPunct="0">
              <a:defRPr sz="1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Verdana" charset="0"/>
                <a:ea typeface="MS PGothic" charset="0"/>
                <a:cs typeface="MS PGothic" charset="0"/>
              </a:defRPr>
            </a:lvl9pPr>
          </a:lstStyle>
          <a:p>
            <a:pPr marL="380990" indent="-380990" algn="just" defTabSz="1219170">
              <a:buFont typeface="Wingdings" charset="0"/>
              <a:buChar char="Ø"/>
              <a:defRPr/>
            </a:pPr>
            <a:endParaRPr lang="en-US" sz="100" dirty="0">
              <a:solidFill>
                <a:schemeClr val="bg2"/>
              </a:solidFill>
            </a:endParaRPr>
          </a:p>
          <a:p>
            <a:pPr algn="just" defTabSz="1219170">
              <a:spcBef>
                <a:spcPts val="400"/>
              </a:spcBef>
              <a:spcAft>
                <a:spcPts val="400"/>
              </a:spcAft>
              <a:buFont typeface="Wingdings" charset="2"/>
              <a:buChar char="ü"/>
              <a:defRPr/>
            </a:pPr>
            <a:r>
              <a:rPr lang="en-US" dirty="0" smtClean="0">
                <a:solidFill>
                  <a:schemeClr val="bg2"/>
                </a:solidFill>
                <a:latin typeface="Verdana"/>
                <a:cs typeface="Verdana"/>
              </a:rPr>
              <a:t>Since 17 February, Sentinel-</a:t>
            </a:r>
            <a:r>
              <a:rPr lang="en-US" dirty="0">
                <a:solidFill>
                  <a:schemeClr val="bg2"/>
                </a:solidFill>
                <a:latin typeface="Verdana"/>
                <a:cs typeface="Verdana"/>
              </a:rPr>
              <a:t>2 </a:t>
            </a:r>
            <a:r>
              <a:rPr lang="en-US" dirty="0" smtClean="0">
                <a:solidFill>
                  <a:schemeClr val="bg2"/>
                </a:solidFill>
                <a:latin typeface="Verdana"/>
                <a:cs typeface="Verdana"/>
              </a:rPr>
              <a:t>reached </a:t>
            </a:r>
            <a:r>
              <a:rPr lang="en-US" dirty="0">
                <a:solidFill>
                  <a:schemeClr val="bg2"/>
                </a:solidFill>
                <a:latin typeface="Verdana"/>
                <a:cs typeface="Verdana"/>
              </a:rPr>
              <a:t>full operational </a:t>
            </a:r>
            <a:r>
              <a:rPr lang="en-US" dirty="0" smtClean="0">
                <a:solidFill>
                  <a:schemeClr val="bg2"/>
                </a:solidFill>
                <a:latin typeface="Verdana"/>
                <a:cs typeface="Verdana"/>
              </a:rPr>
              <a:t>capacity </a:t>
            </a:r>
            <a:r>
              <a:rPr lang="en-US" dirty="0">
                <a:solidFill>
                  <a:schemeClr val="bg2"/>
                </a:solidFill>
                <a:latin typeface="Verdana"/>
                <a:cs typeface="Verdana"/>
              </a:rPr>
              <a:t>performing global and systematic acquisitions with 5-day revisit</a:t>
            </a:r>
            <a:r>
              <a:rPr lang="en-US" dirty="0" smtClean="0">
                <a:solidFill>
                  <a:schemeClr val="bg2"/>
                </a:solidFill>
                <a:latin typeface="Verdana"/>
                <a:cs typeface="Verdana"/>
              </a:rPr>
              <a:t>.</a:t>
            </a:r>
          </a:p>
          <a:p>
            <a:pPr algn="just" defTabSz="1219170">
              <a:spcBef>
                <a:spcPts val="400"/>
              </a:spcBef>
              <a:spcAft>
                <a:spcPts val="400"/>
              </a:spcAft>
              <a:buFont typeface="Wingdings" charset="2"/>
              <a:buChar char="ü"/>
              <a:defRPr/>
            </a:pPr>
            <a:r>
              <a:rPr lang="en-US" dirty="0" smtClean="0">
                <a:solidFill>
                  <a:schemeClr val="bg2"/>
                </a:solidFill>
                <a:latin typeface="Verdana"/>
                <a:cs typeface="Verdana"/>
              </a:rPr>
              <a:t>In </a:t>
            </a:r>
            <a:r>
              <a:rPr lang="en-US" dirty="0">
                <a:solidFill>
                  <a:schemeClr val="bg2"/>
                </a:solidFill>
                <a:latin typeface="Verdana"/>
                <a:cs typeface="Verdana"/>
              </a:rPr>
              <a:t>addition to the baseline acquisition areas</a:t>
            </a:r>
            <a:r>
              <a:rPr lang="en-US" dirty="0" smtClean="0">
                <a:solidFill>
                  <a:schemeClr val="bg2"/>
                </a:solidFill>
                <a:latin typeface="Verdana"/>
                <a:cs typeface="Verdana"/>
              </a:rPr>
              <a:t>, other regions are being acquired (e.g. </a:t>
            </a:r>
            <a:r>
              <a:rPr lang="en-US" dirty="0">
                <a:solidFill>
                  <a:schemeClr val="bg2"/>
                </a:solidFill>
                <a:latin typeface="Verdana"/>
                <a:cs typeface="Verdana"/>
              </a:rPr>
              <a:t>Antarctica </a:t>
            </a:r>
            <a:r>
              <a:rPr lang="en-US" dirty="0" smtClean="0">
                <a:solidFill>
                  <a:schemeClr val="bg2"/>
                </a:solidFill>
                <a:latin typeface="Verdana"/>
                <a:cs typeface="Verdana"/>
              </a:rPr>
              <a:t>every </a:t>
            </a:r>
            <a:r>
              <a:rPr lang="en-US" dirty="0">
                <a:solidFill>
                  <a:schemeClr val="bg2"/>
                </a:solidFill>
                <a:latin typeface="Verdana"/>
                <a:cs typeface="Verdana"/>
              </a:rPr>
              <a:t>10 </a:t>
            </a:r>
            <a:r>
              <a:rPr lang="en-US" dirty="0" smtClean="0">
                <a:solidFill>
                  <a:schemeClr val="bg2"/>
                </a:solidFill>
                <a:latin typeface="Verdana"/>
                <a:cs typeface="Verdana"/>
              </a:rPr>
              <a:t>days).</a:t>
            </a:r>
          </a:p>
          <a:p>
            <a:pPr algn="just" defTabSz="1219170">
              <a:spcBef>
                <a:spcPts val="400"/>
              </a:spcBef>
              <a:spcAft>
                <a:spcPts val="400"/>
              </a:spcAft>
              <a:buFont typeface="Wingdings" charset="2"/>
              <a:buChar char="ü"/>
              <a:defRPr/>
            </a:pPr>
            <a:r>
              <a:rPr lang="en-US" dirty="0" smtClean="0">
                <a:solidFill>
                  <a:schemeClr val="bg2"/>
                </a:solidFill>
                <a:latin typeface="Verdana"/>
                <a:cs typeface="Verdana"/>
              </a:rPr>
              <a:t>Production </a:t>
            </a:r>
            <a:r>
              <a:rPr lang="en-US" dirty="0">
                <a:solidFill>
                  <a:schemeClr val="bg2"/>
                </a:solidFill>
                <a:latin typeface="Verdana"/>
                <a:cs typeface="Verdana"/>
              </a:rPr>
              <a:t>of Level-2A </a:t>
            </a:r>
            <a:r>
              <a:rPr lang="en-US" dirty="0" smtClean="0">
                <a:solidFill>
                  <a:schemeClr val="bg2"/>
                </a:solidFill>
                <a:latin typeface="Verdana"/>
                <a:cs typeface="Verdana"/>
              </a:rPr>
              <a:t>(surface reflectance) </a:t>
            </a:r>
            <a:r>
              <a:rPr lang="en-US" dirty="0">
                <a:solidFill>
                  <a:schemeClr val="bg2"/>
                </a:solidFill>
                <a:latin typeface="Verdana"/>
                <a:cs typeface="Verdana"/>
              </a:rPr>
              <a:t>products (over Europe and for both Sentinel-2A and Sentinel-2B) is available on the Copernicus </a:t>
            </a:r>
            <a:r>
              <a:rPr lang="en-US" dirty="0" smtClean="0">
                <a:solidFill>
                  <a:schemeClr val="bg2"/>
                </a:solidFill>
                <a:latin typeface="Verdana"/>
                <a:cs typeface="Verdana"/>
              </a:rPr>
              <a:t>Hubs.</a:t>
            </a:r>
          </a:p>
          <a:p>
            <a:pPr algn="just" defTabSz="1219170">
              <a:spcBef>
                <a:spcPts val="400"/>
              </a:spcBef>
              <a:spcAft>
                <a:spcPts val="400"/>
              </a:spcAft>
              <a:buFont typeface="Wingdings" charset="2"/>
              <a:buChar char="ü"/>
              <a:defRPr/>
            </a:pPr>
            <a:r>
              <a:rPr lang="en-US" dirty="0" smtClean="0">
                <a:solidFill>
                  <a:schemeClr val="bg2"/>
                </a:solidFill>
                <a:latin typeface="Verdana"/>
                <a:cs typeface="Verdana"/>
              </a:rPr>
              <a:t>Expansion </a:t>
            </a:r>
            <a:r>
              <a:rPr lang="en-US" dirty="0">
                <a:solidFill>
                  <a:schemeClr val="bg2"/>
                </a:solidFill>
                <a:latin typeface="Verdana"/>
                <a:cs typeface="Verdana"/>
              </a:rPr>
              <a:t>to global production by mid-2018</a:t>
            </a:r>
            <a:r>
              <a:rPr lang="en-US" dirty="0" smtClean="0">
                <a:solidFill>
                  <a:schemeClr val="bg2"/>
                </a:solidFill>
                <a:latin typeface="Verdana"/>
                <a:cs typeface="Verdana"/>
              </a:rPr>
              <a:t>.</a:t>
            </a:r>
            <a:endParaRPr lang="en-US" dirty="0">
              <a:solidFill>
                <a:schemeClr val="bg2"/>
              </a:solidFill>
              <a:latin typeface="Verdana"/>
              <a:cs typeface="Verdana"/>
            </a:endParaRPr>
          </a:p>
        </p:txBody>
      </p:sp>
      <p:pic>
        <p:nvPicPr>
          <p:cNvPr id="9" name="Picture 8"/>
          <p:cNvPicPr>
            <a:picLocks noChangeAspect="1"/>
          </p:cNvPicPr>
          <p:nvPr/>
        </p:nvPicPr>
        <p:blipFill>
          <a:blip r:embed="rId2"/>
          <a:stretch>
            <a:fillRect/>
          </a:stretch>
        </p:blipFill>
        <p:spPr>
          <a:xfrm>
            <a:off x="94782" y="1175116"/>
            <a:ext cx="4711905" cy="3115478"/>
          </a:xfrm>
          <a:prstGeom prst="rect">
            <a:avLst/>
          </a:prstGeom>
        </p:spPr>
      </p:pic>
    </p:spTree>
    <p:extLst>
      <p:ext uri="{BB962C8B-B14F-4D97-AF65-F5344CB8AC3E}">
        <p14:creationId xmlns:p14="http://schemas.microsoft.com/office/powerpoint/2010/main" val="2019910610"/>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178217" y="4168241"/>
            <a:ext cx="1377495" cy="369332"/>
          </a:xfrm>
          <a:prstGeom prst="rect">
            <a:avLst/>
          </a:prstGeom>
          <a:noFill/>
        </p:spPr>
        <p:txBody>
          <a:bodyPr wrap="square" rtlCol="0">
            <a:spAutoFit/>
          </a:bodyPr>
          <a:lstStyle/>
          <a:p>
            <a:r>
              <a:rPr lang="en-US" dirty="0" smtClean="0">
                <a:solidFill>
                  <a:schemeClr val="bg1"/>
                </a:solidFill>
              </a:rPr>
              <a:t>Band 11</a:t>
            </a:r>
            <a:endParaRPr lang="en-US" dirty="0">
              <a:solidFill>
                <a:schemeClr val="bg1"/>
              </a:solidFill>
            </a:endParaRPr>
          </a:p>
        </p:txBody>
      </p:sp>
      <p:sp>
        <p:nvSpPr>
          <p:cNvPr id="18" name="TextBox 17"/>
          <p:cNvSpPr txBox="1"/>
          <p:nvPr/>
        </p:nvSpPr>
        <p:spPr>
          <a:xfrm>
            <a:off x="5178217" y="4148802"/>
            <a:ext cx="2777912" cy="369332"/>
          </a:xfrm>
          <a:prstGeom prst="rect">
            <a:avLst/>
          </a:prstGeom>
          <a:noFill/>
        </p:spPr>
        <p:txBody>
          <a:bodyPr wrap="square" rtlCol="0">
            <a:spAutoFit/>
          </a:bodyPr>
          <a:lstStyle/>
          <a:p>
            <a:r>
              <a:rPr lang="en-US" dirty="0" smtClean="0">
                <a:solidFill>
                  <a:schemeClr val="bg1"/>
                </a:solidFill>
              </a:rPr>
              <a:t>B11</a:t>
            </a:r>
            <a:endParaRPr lang="en-US" dirty="0">
              <a:solidFill>
                <a:schemeClr val="bg1"/>
              </a:solidFill>
            </a:endParaRPr>
          </a:p>
        </p:txBody>
      </p:sp>
      <p:sp>
        <p:nvSpPr>
          <p:cNvPr id="6" name="Title 1"/>
          <p:cNvSpPr>
            <a:spLocks noGrp="1"/>
          </p:cNvSpPr>
          <p:nvPr>
            <p:ph type="title"/>
          </p:nvPr>
        </p:nvSpPr>
        <p:spPr>
          <a:xfrm>
            <a:off x="143086" y="98350"/>
            <a:ext cx="7174846" cy="430887"/>
          </a:xfrm>
        </p:spPr>
        <p:txBody>
          <a:bodyPr/>
          <a:lstStyle/>
          <a:p>
            <a:r>
              <a:rPr lang="en-US" dirty="0" smtClean="0"/>
              <a:t>Data Quality Status / Radiometry</a:t>
            </a:r>
            <a:endParaRPr lang="en-US" dirty="0"/>
          </a:p>
        </p:txBody>
      </p:sp>
      <p:sp>
        <p:nvSpPr>
          <p:cNvPr id="14" name="TextBox 1"/>
          <p:cNvSpPr txBox="1">
            <a:spLocks noChangeArrowheads="1"/>
          </p:cNvSpPr>
          <p:nvPr/>
        </p:nvSpPr>
        <p:spPr bwMode="auto">
          <a:xfrm>
            <a:off x="4563382" y="1203598"/>
            <a:ext cx="4007582" cy="175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1400">
                <a:solidFill>
                  <a:schemeClr val="tx1"/>
                </a:solidFill>
                <a:latin typeface="Verdana" charset="0"/>
                <a:ea typeface="MS PGothic" charset="0"/>
                <a:cs typeface="MS PGothic" charset="0"/>
              </a:defRPr>
            </a:lvl1pPr>
            <a:lvl2pPr marL="1028700" indent="-285750" eaLnBrk="0" hangingPunct="0">
              <a:defRPr sz="1400">
                <a:solidFill>
                  <a:schemeClr val="tx1"/>
                </a:solidFill>
                <a:latin typeface="Verdana" charset="0"/>
                <a:ea typeface="MS PGothic" charset="0"/>
                <a:cs typeface="MS PGothic" charset="0"/>
              </a:defRPr>
            </a:lvl2pPr>
            <a:lvl3pPr marL="1143000" indent="-228600" eaLnBrk="0" hangingPunct="0">
              <a:defRPr sz="1400">
                <a:solidFill>
                  <a:schemeClr val="tx1"/>
                </a:solidFill>
                <a:latin typeface="Verdana" charset="0"/>
                <a:ea typeface="MS PGothic" charset="0"/>
                <a:cs typeface="MS PGothic" charset="0"/>
              </a:defRPr>
            </a:lvl3pPr>
            <a:lvl4pPr marL="1600200" indent="-228600" eaLnBrk="0" hangingPunct="0">
              <a:defRPr sz="1400">
                <a:solidFill>
                  <a:schemeClr val="tx1"/>
                </a:solidFill>
                <a:latin typeface="Verdana" charset="0"/>
                <a:ea typeface="MS PGothic" charset="0"/>
                <a:cs typeface="MS PGothic" charset="0"/>
              </a:defRPr>
            </a:lvl4pPr>
            <a:lvl5pPr marL="2057400" indent="-228600" eaLnBrk="0" hangingPunct="0">
              <a:defRPr sz="1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Verdana" charset="0"/>
                <a:ea typeface="MS PGothic" charset="0"/>
                <a:cs typeface="MS PGothic" charset="0"/>
              </a:defRPr>
            </a:lvl9pPr>
          </a:lstStyle>
          <a:p>
            <a:pPr marL="380990" indent="-380990" algn="just" defTabSz="1219170">
              <a:buFont typeface="Wingdings" charset="0"/>
              <a:buChar char="Ø"/>
              <a:defRPr/>
            </a:pPr>
            <a:endParaRPr lang="en-US" sz="100" dirty="0">
              <a:solidFill>
                <a:schemeClr val="bg2"/>
              </a:solidFill>
            </a:endParaRPr>
          </a:p>
          <a:p>
            <a:pPr algn="just" defTabSz="1219170">
              <a:spcBef>
                <a:spcPts val="400"/>
              </a:spcBef>
              <a:spcAft>
                <a:spcPts val="400"/>
              </a:spcAft>
              <a:buFont typeface="Wingdings" charset="2"/>
              <a:buChar char="ü"/>
              <a:defRPr/>
            </a:pPr>
            <a:r>
              <a:rPr lang="en-US" dirty="0" smtClean="0">
                <a:solidFill>
                  <a:schemeClr val="bg2"/>
                </a:solidFill>
                <a:latin typeface="Verdana"/>
                <a:cs typeface="Verdana"/>
              </a:rPr>
              <a:t>&gt;</a:t>
            </a:r>
            <a:r>
              <a:rPr lang="en-US" dirty="0">
                <a:solidFill>
                  <a:schemeClr val="bg2"/>
                </a:solidFill>
                <a:latin typeface="Verdana"/>
                <a:cs typeface="Verdana"/>
              </a:rPr>
              <a:t>450 acquisitions from </a:t>
            </a:r>
            <a:r>
              <a:rPr lang="en-US" b="1" dirty="0">
                <a:solidFill>
                  <a:schemeClr val="bg2"/>
                </a:solidFill>
                <a:latin typeface="Verdana"/>
                <a:cs typeface="Verdana"/>
              </a:rPr>
              <a:t>MSI-A </a:t>
            </a:r>
            <a:r>
              <a:rPr lang="en-US" b="1" dirty="0" smtClean="0">
                <a:solidFill>
                  <a:schemeClr val="bg2"/>
                </a:solidFill>
                <a:latin typeface="Verdana"/>
                <a:cs typeface="Verdana"/>
              </a:rPr>
              <a:t>&amp;</a:t>
            </a:r>
            <a:r>
              <a:rPr lang="en-US" dirty="0" smtClean="0">
                <a:solidFill>
                  <a:schemeClr val="bg2"/>
                </a:solidFill>
                <a:latin typeface="Verdana"/>
                <a:cs typeface="Verdana"/>
              </a:rPr>
              <a:t> </a:t>
            </a:r>
            <a:r>
              <a:rPr lang="en-US" dirty="0">
                <a:solidFill>
                  <a:schemeClr val="bg2"/>
                </a:solidFill>
                <a:latin typeface="Verdana"/>
                <a:cs typeface="Verdana"/>
              </a:rPr>
              <a:t>&gt;240 acquisitions from </a:t>
            </a:r>
            <a:r>
              <a:rPr lang="en-US" b="1" dirty="0">
                <a:solidFill>
                  <a:schemeClr val="bg2"/>
                </a:solidFill>
                <a:latin typeface="Verdana"/>
                <a:cs typeface="Verdana"/>
              </a:rPr>
              <a:t>MSI-B</a:t>
            </a:r>
            <a:r>
              <a:rPr lang="en-US" dirty="0">
                <a:solidFill>
                  <a:schemeClr val="bg2"/>
                </a:solidFill>
                <a:latin typeface="Verdana"/>
                <a:cs typeface="Verdana"/>
              </a:rPr>
              <a:t> are used.</a:t>
            </a:r>
          </a:p>
          <a:p>
            <a:pPr algn="just" defTabSz="1219170">
              <a:spcBef>
                <a:spcPts val="400"/>
              </a:spcBef>
              <a:spcAft>
                <a:spcPts val="400"/>
              </a:spcAft>
              <a:buFont typeface="Wingdings" charset="2"/>
              <a:buChar char="ü"/>
              <a:defRPr/>
            </a:pPr>
            <a:r>
              <a:rPr lang="en-US" dirty="0">
                <a:solidFill>
                  <a:schemeClr val="bg2"/>
                </a:solidFill>
                <a:latin typeface="Verdana"/>
                <a:cs typeface="Verdana"/>
              </a:rPr>
              <a:t>Good consistency over all </a:t>
            </a:r>
            <a:r>
              <a:rPr lang="en-US" dirty="0" smtClean="0">
                <a:solidFill>
                  <a:schemeClr val="bg2"/>
                </a:solidFill>
                <a:latin typeface="Verdana"/>
                <a:cs typeface="Verdana"/>
              </a:rPr>
              <a:t>methods.</a:t>
            </a:r>
            <a:endParaRPr lang="en-US" dirty="0">
              <a:solidFill>
                <a:schemeClr val="bg2"/>
              </a:solidFill>
              <a:latin typeface="Verdana"/>
              <a:cs typeface="Verdana"/>
            </a:endParaRPr>
          </a:p>
          <a:p>
            <a:pPr algn="just" defTabSz="1219170">
              <a:spcBef>
                <a:spcPts val="400"/>
              </a:spcBef>
              <a:spcAft>
                <a:spcPts val="400"/>
              </a:spcAft>
              <a:buFont typeface="Wingdings" charset="2"/>
              <a:buChar char="ü"/>
              <a:defRPr/>
            </a:pPr>
            <a:r>
              <a:rPr lang="en-US" dirty="0">
                <a:solidFill>
                  <a:schemeClr val="bg2"/>
                </a:solidFill>
                <a:latin typeface="Verdana"/>
                <a:cs typeface="Verdana"/>
              </a:rPr>
              <a:t>Results are within 5% (mission requirements</a:t>
            </a:r>
            <a:r>
              <a:rPr lang="en-US" dirty="0" smtClean="0">
                <a:solidFill>
                  <a:schemeClr val="bg2"/>
                </a:solidFill>
                <a:latin typeface="Verdana"/>
                <a:cs typeface="Verdana"/>
              </a:rPr>
              <a:t>).</a:t>
            </a:r>
            <a:endParaRPr lang="en-US" dirty="0">
              <a:solidFill>
                <a:schemeClr val="bg2"/>
              </a:solidFill>
              <a:latin typeface="Verdana"/>
              <a:cs typeface="Verdana"/>
            </a:endParaRPr>
          </a:p>
          <a:p>
            <a:pPr algn="just" defTabSz="1219170">
              <a:spcBef>
                <a:spcPts val="400"/>
              </a:spcBef>
              <a:spcAft>
                <a:spcPts val="400"/>
              </a:spcAft>
              <a:buFont typeface="Wingdings" charset="2"/>
              <a:buChar char="ü"/>
              <a:defRPr/>
            </a:pPr>
            <a:endParaRPr lang="en-US" dirty="0">
              <a:solidFill>
                <a:schemeClr val="bg2"/>
              </a:solidFill>
              <a:latin typeface="Verdana"/>
              <a:cs typeface="Verdana"/>
            </a:endParaRPr>
          </a:p>
        </p:txBody>
      </p:sp>
      <p:pic>
        <p:nvPicPr>
          <p:cNvPr id="2" name="Picture 1"/>
          <p:cNvPicPr>
            <a:picLocks noChangeAspect="1"/>
          </p:cNvPicPr>
          <p:nvPr/>
        </p:nvPicPr>
        <p:blipFill>
          <a:blip r:embed="rId2"/>
          <a:stretch>
            <a:fillRect/>
          </a:stretch>
        </p:blipFill>
        <p:spPr>
          <a:xfrm>
            <a:off x="467544" y="2571750"/>
            <a:ext cx="4061572" cy="2205025"/>
          </a:xfrm>
          <a:prstGeom prst="rect">
            <a:avLst/>
          </a:prstGeom>
        </p:spPr>
      </p:pic>
      <p:pic>
        <p:nvPicPr>
          <p:cNvPr id="3" name="Picture 2"/>
          <p:cNvPicPr>
            <a:picLocks noChangeAspect="1"/>
          </p:cNvPicPr>
          <p:nvPr/>
        </p:nvPicPr>
        <p:blipFill>
          <a:blip r:embed="rId3"/>
          <a:stretch>
            <a:fillRect/>
          </a:stretch>
        </p:blipFill>
        <p:spPr>
          <a:xfrm>
            <a:off x="484235" y="528475"/>
            <a:ext cx="4061009" cy="2024332"/>
          </a:xfrm>
          <a:prstGeom prst="rect">
            <a:avLst/>
          </a:prstGeom>
        </p:spPr>
      </p:pic>
      <p:sp>
        <p:nvSpPr>
          <p:cNvPr id="4" name="Rectangle 3"/>
          <p:cNvSpPr/>
          <p:nvPr/>
        </p:nvSpPr>
        <p:spPr>
          <a:xfrm>
            <a:off x="5364088" y="3674262"/>
            <a:ext cx="3633983" cy="769441"/>
          </a:xfrm>
          <a:prstGeom prst="rect">
            <a:avLst/>
          </a:prstGeom>
        </p:spPr>
        <p:txBody>
          <a:bodyPr wrap="square">
            <a:spAutoFit/>
          </a:bodyPr>
          <a:lstStyle/>
          <a:p>
            <a:pPr algn="l"/>
            <a:r>
              <a:rPr lang="en-GB" sz="1600" dirty="0">
                <a:solidFill>
                  <a:srgbClr val="0070C0"/>
                </a:solidFill>
                <a:cs typeface="Verdana"/>
              </a:rPr>
              <a:t>Absolute geolocation: </a:t>
            </a:r>
            <a:r>
              <a:rPr lang="en-GB" sz="1400" b="1" dirty="0">
                <a:solidFill>
                  <a:srgbClr val="0070C0"/>
                </a:solidFill>
                <a:cs typeface="Verdana"/>
              </a:rPr>
              <a:t>CE 9.2 m at 95%</a:t>
            </a:r>
            <a:r>
              <a:rPr lang="en-GB" sz="1400" dirty="0">
                <a:solidFill>
                  <a:srgbClr val="0070C0"/>
                </a:solidFill>
                <a:cs typeface="Verdana"/>
              </a:rPr>
              <a:t>, well below the mission specification without the GRI (20 m)</a:t>
            </a:r>
          </a:p>
        </p:txBody>
      </p:sp>
      <p:sp>
        <p:nvSpPr>
          <p:cNvPr id="5" name="Rectangle 4"/>
          <p:cNvSpPr/>
          <p:nvPr/>
        </p:nvSpPr>
        <p:spPr>
          <a:xfrm>
            <a:off x="-1" y="535055"/>
            <a:ext cx="671979" cy="261610"/>
          </a:xfrm>
          <a:prstGeom prst="rect">
            <a:avLst/>
          </a:prstGeom>
        </p:spPr>
        <p:txBody>
          <a:bodyPr wrap="none">
            <a:spAutoFit/>
          </a:bodyPr>
          <a:lstStyle/>
          <a:p>
            <a:r>
              <a:rPr lang="en-US" sz="1100" b="1" dirty="0">
                <a:solidFill>
                  <a:schemeClr val="bg2"/>
                </a:solidFill>
                <a:cs typeface="Verdana"/>
              </a:rPr>
              <a:t>MSI-A</a:t>
            </a:r>
            <a:endParaRPr lang="en-GB" sz="1100" dirty="0"/>
          </a:p>
        </p:txBody>
      </p:sp>
      <p:sp>
        <p:nvSpPr>
          <p:cNvPr id="10" name="Rectangle 9"/>
          <p:cNvSpPr/>
          <p:nvPr/>
        </p:nvSpPr>
        <p:spPr>
          <a:xfrm>
            <a:off x="37774" y="2712960"/>
            <a:ext cx="670376" cy="261610"/>
          </a:xfrm>
          <a:prstGeom prst="rect">
            <a:avLst/>
          </a:prstGeom>
        </p:spPr>
        <p:txBody>
          <a:bodyPr wrap="none">
            <a:spAutoFit/>
          </a:bodyPr>
          <a:lstStyle/>
          <a:p>
            <a:r>
              <a:rPr lang="en-US" sz="1100" b="1" dirty="0" smtClean="0">
                <a:solidFill>
                  <a:schemeClr val="bg2"/>
                </a:solidFill>
                <a:cs typeface="Verdana"/>
              </a:rPr>
              <a:t>MSI-B</a:t>
            </a:r>
            <a:endParaRPr lang="en-GB" sz="1100" dirty="0"/>
          </a:p>
        </p:txBody>
      </p:sp>
    </p:spTree>
    <p:extLst>
      <p:ext uri="{BB962C8B-B14F-4D97-AF65-F5344CB8AC3E}">
        <p14:creationId xmlns:p14="http://schemas.microsoft.com/office/powerpoint/2010/main" val="536965469"/>
      </p:ext>
    </p:extLst>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98350"/>
            <a:ext cx="7174846" cy="430887"/>
          </a:xfrm>
        </p:spPr>
        <p:txBody>
          <a:bodyPr/>
          <a:lstStyle/>
          <a:p>
            <a:r>
              <a:rPr lang="en-US" dirty="0" smtClean="0"/>
              <a:t>Example of Antarctica </a:t>
            </a:r>
            <a:r>
              <a:rPr lang="en-US" dirty="0"/>
              <a:t>A</a:t>
            </a:r>
            <a:r>
              <a:rPr lang="en-US" dirty="0" smtClean="0"/>
              <a:t>cquisitions</a:t>
            </a:r>
            <a:endParaRPr lang="en-US" dirty="0"/>
          </a:p>
        </p:txBody>
      </p:sp>
      <p:pic>
        <p:nvPicPr>
          <p:cNvPr id="4" name="Picture 3" descr="Screen Shot 2018-01-25 at 10.36.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59" y="597703"/>
            <a:ext cx="6805278" cy="4176204"/>
          </a:xfrm>
          <a:prstGeom prst="rect">
            <a:avLst/>
          </a:prstGeom>
        </p:spPr>
      </p:pic>
      <p:pic>
        <p:nvPicPr>
          <p:cNvPr id="8" name="Picture 7" descr="Screen Shot 2018-01-25 at 10.41.3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39" y="3487440"/>
            <a:ext cx="1369695" cy="1295942"/>
          </a:xfrm>
          <a:prstGeom prst="rect">
            <a:avLst/>
          </a:prstGeom>
        </p:spPr>
      </p:pic>
      <p:sp>
        <p:nvSpPr>
          <p:cNvPr id="11" name="Oval 10"/>
          <p:cNvSpPr/>
          <p:nvPr/>
        </p:nvSpPr>
        <p:spPr>
          <a:xfrm>
            <a:off x="4577923" y="3999184"/>
            <a:ext cx="559209" cy="540174"/>
          </a:xfrm>
          <a:prstGeom prst="ellipse">
            <a:avLst/>
          </a:prstGeom>
          <a:solidFill>
            <a:srgbClr val="FF0000">
              <a:alpha val="2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852670" y="1837322"/>
            <a:ext cx="2291330" cy="1783052"/>
          </a:xfrm>
          <a:prstGeom prst="rect">
            <a:avLst/>
          </a:prstGeom>
        </p:spPr>
        <p:txBody>
          <a:bodyPr wrap="square">
            <a:spAutoFit/>
          </a:bodyPr>
          <a:lstStyle/>
          <a:p>
            <a:pPr lvl="0" indent="-342900" algn="just">
              <a:lnSpc>
                <a:spcPct val="150000"/>
              </a:lnSpc>
              <a:spcBef>
                <a:spcPct val="20000"/>
              </a:spcBef>
              <a:buClr>
                <a:srgbClr val="0098DB"/>
              </a:buClr>
              <a:buFont typeface="Wingdings" charset="2"/>
              <a:buChar char="ü"/>
            </a:pPr>
            <a:r>
              <a:rPr lang="en-GB" sz="1400" kern="0" dirty="0" smtClean="0">
                <a:solidFill>
                  <a:srgbClr val="4D4F53"/>
                </a:solidFill>
                <a:latin typeface="Verdana"/>
                <a:cs typeface="Verdana"/>
              </a:rPr>
              <a:t>Icebreakers opened a way through the ice for providing supplies to the research bases. </a:t>
            </a:r>
          </a:p>
          <a:p>
            <a:pPr lvl="0" indent="-342900" algn="just">
              <a:lnSpc>
                <a:spcPct val="150000"/>
              </a:lnSpc>
              <a:spcBef>
                <a:spcPct val="20000"/>
              </a:spcBef>
              <a:buClr>
                <a:srgbClr val="0098DB"/>
              </a:buClr>
              <a:buFont typeface="Wingdings" charset="2"/>
              <a:buChar char="ü"/>
            </a:pPr>
            <a:endParaRPr lang="en-GB" sz="1600" kern="0" dirty="0">
              <a:solidFill>
                <a:srgbClr val="4D4F53"/>
              </a:solidFill>
              <a:latin typeface="Verdana"/>
              <a:cs typeface="Verdana"/>
            </a:endParaRPr>
          </a:p>
        </p:txBody>
      </p:sp>
      <p:pic>
        <p:nvPicPr>
          <p:cNvPr id="13" name="Picture 12"/>
          <p:cNvPicPr>
            <a:picLocks noChangeAspect="1"/>
          </p:cNvPicPr>
          <p:nvPr/>
        </p:nvPicPr>
        <p:blipFill>
          <a:blip r:embed="rId5"/>
          <a:stretch>
            <a:fillRect/>
          </a:stretch>
        </p:blipFill>
        <p:spPr>
          <a:xfrm>
            <a:off x="3365364" y="597033"/>
            <a:ext cx="1753198" cy="1753198"/>
          </a:xfrm>
          <a:prstGeom prst="rect">
            <a:avLst/>
          </a:prstGeom>
        </p:spPr>
      </p:pic>
      <p:sp>
        <p:nvSpPr>
          <p:cNvPr id="9" name="Left Arrow 8"/>
          <p:cNvSpPr/>
          <p:nvPr/>
        </p:nvSpPr>
        <p:spPr>
          <a:xfrm>
            <a:off x="2843430" y="2132265"/>
            <a:ext cx="691902" cy="180059"/>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2358262"/>
      </p:ext>
    </p:extLst>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178217" y="4168241"/>
            <a:ext cx="1377495" cy="369332"/>
          </a:xfrm>
          <a:prstGeom prst="rect">
            <a:avLst/>
          </a:prstGeom>
          <a:noFill/>
        </p:spPr>
        <p:txBody>
          <a:bodyPr wrap="square" rtlCol="0">
            <a:spAutoFit/>
          </a:bodyPr>
          <a:lstStyle/>
          <a:p>
            <a:r>
              <a:rPr lang="en-US" dirty="0" smtClean="0">
                <a:solidFill>
                  <a:schemeClr val="bg1"/>
                </a:solidFill>
              </a:rPr>
              <a:t>Band 11</a:t>
            </a:r>
            <a:endParaRPr lang="en-US" dirty="0">
              <a:solidFill>
                <a:schemeClr val="bg1"/>
              </a:solidFill>
            </a:endParaRPr>
          </a:p>
        </p:txBody>
      </p:sp>
      <p:sp>
        <p:nvSpPr>
          <p:cNvPr id="6" name="Title 1"/>
          <p:cNvSpPr>
            <a:spLocks noGrp="1"/>
          </p:cNvSpPr>
          <p:nvPr>
            <p:ph type="title"/>
          </p:nvPr>
        </p:nvSpPr>
        <p:spPr>
          <a:xfrm>
            <a:off x="143085" y="98350"/>
            <a:ext cx="7875389" cy="430887"/>
          </a:xfrm>
        </p:spPr>
        <p:txBody>
          <a:bodyPr/>
          <a:lstStyle/>
          <a:p>
            <a:r>
              <a:rPr lang="en-US" dirty="0"/>
              <a:t>Glacier Remote Sensing Using Sentinel-2</a:t>
            </a:r>
          </a:p>
        </p:txBody>
      </p:sp>
      <p:sp>
        <p:nvSpPr>
          <p:cNvPr id="7" name="Content Placeholder 2"/>
          <p:cNvSpPr>
            <a:spLocks noGrp="1"/>
          </p:cNvSpPr>
          <p:nvPr>
            <p:ph idx="1"/>
          </p:nvPr>
        </p:nvSpPr>
        <p:spPr>
          <a:xfrm>
            <a:off x="4483142" y="1810057"/>
            <a:ext cx="4245901" cy="2103836"/>
          </a:xfrm>
        </p:spPr>
        <p:txBody>
          <a:bodyPr/>
          <a:lstStyle/>
          <a:p>
            <a:pPr indent="0" algn="just">
              <a:lnSpc>
                <a:spcPct val="150000"/>
              </a:lnSpc>
              <a:spcAft>
                <a:spcPts val="1800"/>
              </a:spcAft>
            </a:pPr>
            <a:r>
              <a:rPr lang="en-GB" sz="1200" dirty="0"/>
              <a:t>[</a:t>
            </a:r>
            <a:r>
              <a:rPr lang="en-GB" sz="1200" dirty="0" err="1"/>
              <a:t>Kääb</a:t>
            </a:r>
            <a:r>
              <a:rPr lang="en-GB" sz="1200" dirty="0"/>
              <a:t> et al., 2016]</a:t>
            </a:r>
          </a:p>
          <a:p>
            <a:pPr indent="0" algn="just">
              <a:lnSpc>
                <a:spcPct val="150000"/>
              </a:lnSpc>
              <a:spcAft>
                <a:spcPts val="1800"/>
              </a:spcAft>
            </a:pPr>
            <a:r>
              <a:rPr lang="en-GB" sz="1200" dirty="0" smtClean="0"/>
              <a:t>For </a:t>
            </a:r>
            <a:r>
              <a:rPr lang="en-GB" sz="1200" dirty="0" err="1"/>
              <a:t>Aletsch</a:t>
            </a:r>
            <a:r>
              <a:rPr lang="en-GB" sz="1200" dirty="0"/>
              <a:t> Glacier, Swiss Alps, </a:t>
            </a:r>
            <a:r>
              <a:rPr lang="en-GB" sz="1200" dirty="0" smtClean="0"/>
              <a:t>tracked displacements using Sentinel-2A band 8 data from 30 July and 8 September 2015, i.e. over 40 days.</a:t>
            </a:r>
          </a:p>
        </p:txBody>
      </p:sp>
      <p:pic>
        <p:nvPicPr>
          <p:cNvPr id="9" name="Picture 8"/>
          <p:cNvPicPr>
            <a:picLocks noChangeAspect="1"/>
          </p:cNvPicPr>
          <p:nvPr/>
        </p:nvPicPr>
        <p:blipFill>
          <a:blip r:embed="rId3"/>
          <a:stretch>
            <a:fillRect/>
          </a:stretch>
        </p:blipFill>
        <p:spPr>
          <a:xfrm>
            <a:off x="1055535" y="720232"/>
            <a:ext cx="3005789" cy="3987337"/>
          </a:xfrm>
          <a:prstGeom prst="rect">
            <a:avLst/>
          </a:prstGeom>
        </p:spPr>
      </p:pic>
    </p:spTree>
    <p:extLst>
      <p:ext uri="{BB962C8B-B14F-4D97-AF65-F5344CB8AC3E}">
        <p14:creationId xmlns:p14="http://schemas.microsoft.com/office/powerpoint/2010/main" val="4121225513"/>
      </p:ext>
    </p:extLst>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3560" cy="4804706"/>
          </a:xfrm>
          <a:prstGeom prst="rect">
            <a:avLst/>
          </a:prstGeom>
        </p:spPr>
      </p:pic>
    </p:spTree>
    <p:extLst>
      <p:ext uri="{BB962C8B-B14F-4D97-AF65-F5344CB8AC3E}">
        <p14:creationId xmlns:p14="http://schemas.microsoft.com/office/powerpoint/2010/main" val="4105018403"/>
      </p:ext>
    </p:extLst>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14023" y="4252496"/>
            <a:ext cx="1299379" cy="461665"/>
          </a:xfrm>
          <a:prstGeom prst="rect">
            <a:avLst/>
          </a:prstGeom>
          <a:noFill/>
        </p:spPr>
        <p:txBody>
          <a:bodyPr wrap="none" rtlCol="0">
            <a:spAutoFit/>
          </a:bodyPr>
          <a:lstStyle/>
          <a:p>
            <a:pPr algn="ctr"/>
            <a:r>
              <a:rPr lang="en-GB" sz="1200" dirty="0" smtClean="0">
                <a:solidFill>
                  <a:srgbClr val="FFFFFF"/>
                </a:solidFill>
                <a:ea typeface="+mn-ea"/>
              </a:rPr>
              <a:t>Meteorological</a:t>
            </a:r>
          </a:p>
          <a:p>
            <a:pPr algn="ctr"/>
            <a:r>
              <a:rPr lang="en-GB" sz="1200" dirty="0" smtClean="0">
                <a:solidFill>
                  <a:srgbClr val="FFFFFF"/>
                </a:solidFill>
                <a:ea typeface="+mn-ea"/>
              </a:rPr>
              <a:t>Programme</a:t>
            </a:r>
            <a:endParaRPr lang="en-GB" sz="1200" dirty="0">
              <a:solidFill>
                <a:srgbClr val="FFFFFF"/>
              </a:solidFill>
              <a:ea typeface="+mn-ea"/>
            </a:endParaRPr>
          </a:p>
        </p:txBody>
      </p:sp>
      <p:sp>
        <p:nvSpPr>
          <p:cNvPr id="10" name="TextBox 9"/>
          <p:cNvSpPr txBox="1"/>
          <p:nvPr/>
        </p:nvSpPr>
        <p:spPr>
          <a:xfrm>
            <a:off x="4224956" y="4256808"/>
            <a:ext cx="1082348" cy="461665"/>
          </a:xfrm>
          <a:prstGeom prst="rect">
            <a:avLst/>
          </a:prstGeom>
          <a:noFill/>
        </p:spPr>
        <p:txBody>
          <a:bodyPr wrap="none" rtlCol="0">
            <a:spAutoFit/>
          </a:bodyPr>
          <a:lstStyle/>
          <a:p>
            <a:pPr algn="ctr"/>
            <a:r>
              <a:rPr lang="en-GB" sz="1200" dirty="0" smtClean="0">
                <a:solidFill>
                  <a:srgbClr val="FFFFFF"/>
                </a:solidFill>
                <a:ea typeface="+mn-ea"/>
              </a:rPr>
              <a:t>Copernicus</a:t>
            </a:r>
          </a:p>
          <a:p>
            <a:pPr algn="ctr"/>
            <a:r>
              <a:rPr lang="en-GB" sz="1200" dirty="0" smtClean="0">
                <a:solidFill>
                  <a:srgbClr val="FFFFFF"/>
                </a:solidFill>
                <a:ea typeface="+mn-ea"/>
              </a:rPr>
              <a:t>Programme</a:t>
            </a:r>
            <a:endParaRPr lang="en-GB" sz="1200" dirty="0">
              <a:solidFill>
                <a:srgbClr val="FFFFFF"/>
              </a:solidFill>
              <a:ea typeface="+mn-ea"/>
            </a:endParaRPr>
          </a:p>
        </p:txBody>
      </p:sp>
      <p:sp>
        <p:nvSpPr>
          <p:cNvPr id="11" name="TextBox 10"/>
          <p:cNvSpPr txBox="1"/>
          <p:nvPr/>
        </p:nvSpPr>
        <p:spPr>
          <a:xfrm>
            <a:off x="5753216" y="4254651"/>
            <a:ext cx="1830700" cy="461665"/>
          </a:xfrm>
          <a:prstGeom prst="rect">
            <a:avLst/>
          </a:prstGeom>
          <a:noFill/>
        </p:spPr>
        <p:txBody>
          <a:bodyPr wrap="none" rtlCol="0">
            <a:spAutoFit/>
          </a:bodyPr>
          <a:lstStyle/>
          <a:p>
            <a:pPr algn="ctr"/>
            <a:r>
              <a:rPr lang="en-GB" sz="1200" dirty="0" smtClean="0">
                <a:solidFill>
                  <a:srgbClr val="FFFFFF"/>
                </a:solidFill>
                <a:ea typeface="+mn-ea"/>
              </a:rPr>
              <a:t>Earth Observation</a:t>
            </a:r>
            <a:br>
              <a:rPr lang="en-GB" sz="1200" dirty="0" smtClean="0">
                <a:solidFill>
                  <a:srgbClr val="FFFFFF"/>
                </a:solidFill>
                <a:ea typeface="+mn-ea"/>
              </a:rPr>
            </a:br>
            <a:r>
              <a:rPr lang="en-GB" sz="1200" dirty="0" smtClean="0">
                <a:solidFill>
                  <a:srgbClr val="FFFFFF"/>
                </a:solidFill>
                <a:ea typeface="+mn-ea"/>
              </a:rPr>
              <a:t>Envelope Programme</a:t>
            </a:r>
          </a:p>
        </p:txBody>
      </p:sp>
      <p:pic>
        <p:nvPicPr>
          <p:cNvPr id="21" name="Picture 2" descr="C:\Users\bruno berruti\Documents\GMES\Sentinel 3\PubRel\Pictures\new (2014)\S3 ice hal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8105"/>
            <a:ext cx="9144000" cy="43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6"/>
          <p:cNvSpPr txBox="1">
            <a:spLocks noChangeArrowheads="1"/>
          </p:cNvSpPr>
          <p:nvPr/>
        </p:nvSpPr>
        <p:spPr bwMode="auto">
          <a:xfrm>
            <a:off x="76302" y="1409277"/>
            <a:ext cx="2654197" cy="1811080"/>
          </a:xfrm>
          <a:prstGeom prst="rect">
            <a:avLst/>
          </a:prstGeom>
          <a:gradFill>
            <a:gsLst>
              <a:gs pos="15000">
                <a:srgbClr val="00B0F0">
                  <a:lumMod val="38000"/>
                  <a:lumOff val="62000"/>
                </a:srgbClr>
              </a:gs>
              <a:gs pos="100000">
                <a:schemeClr val="accent1">
                  <a:tint val="44500"/>
                  <a:satMod val="160000"/>
                  <a:alpha val="23000"/>
                </a:schemeClr>
              </a:gs>
              <a:gs pos="100000">
                <a:schemeClr val="accent5">
                  <a:lumMod val="20000"/>
                  <a:lumOff val="80000"/>
                  <a:alpha val="30000"/>
                </a:schemeClr>
              </a:gs>
            </a:gsLst>
            <a:path path="circle">
              <a:fillToRect l="50000" t="50000" r="50000" b="50000"/>
            </a:path>
          </a:gradFill>
          <a:ln w="9525">
            <a:noFill/>
            <a:miter lim="800000"/>
            <a:headEnd/>
            <a:tailEnd/>
          </a:ln>
          <a:extLst/>
        </p:spPr>
        <p:txBody>
          <a:bodyPr/>
          <a:lstStyle>
            <a:lvl1pPr marL="228600" indent="-228600" eaLnBrk="0" hangingPunct="0">
              <a:defRPr sz="2000">
                <a:solidFill>
                  <a:schemeClr val="tx1"/>
                </a:solidFill>
                <a:latin typeface="Helv" charset="0"/>
                <a:ea typeface="MS PGothic" pitchFamily="34" charset="-128"/>
              </a:defRPr>
            </a:lvl1pPr>
            <a:lvl2pPr marL="685800" indent="-228600" eaLnBrk="0" hangingPunct="0">
              <a:defRPr sz="2000">
                <a:solidFill>
                  <a:schemeClr val="tx1"/>
                </a:solidFill>
                <a:latin typeface="Helv" charset="0"/>
                <a:ea typeface="MS PGothic" pitchFamily="34" charset="-128"/>
              </a:defRPr>
            </a:lvl2pPr>
            <a:lvl3pPr marL="1143000" indent="-228600" eaLnBrk="0" hangingPunct="0">
              <a:defRPr sz="2000">
                <a:solidFill>
                  <a:schemeClr val="tx1"/>
                </a:solidFill>
                <a:latin typeface="Helv" charset="0"/>
                <a:ea typeface="MS PGothic" pitchFamily="34" charset="-128"/>
              </a:defRPr>
            </a:lvl3pPr>
            <a:lvl4pPr marL="1600200" indent="-228600" eaLnBrk="0" hangingPunct="0">
              <a:defRPr sz="2000">
                <a:solidFill>
                  <a:schemeClr val="tx1"/>
                </a:solidFill>
                <a:latin typeface="Helv" charset="0"/>
                <a:ea typeface="MS PGothic" pitchFamily="34" charset="-128"/>
              </a:defRPr>
            </a:lvl4pPr>
            <a:lvl5pPr marL="2057400" indent="-228600" eaLnBrk="0" hangingPunct="0">
              <a:defRPr sz="2000">
                <a:solidFill>
                  <a:schemeClr val="tx1"/>
                </a:solidFill>
                <a:latin typeface="Helv" charset="0"/>
                <a:ea typeface="MS PGothic" pitchFamily="34" charset="-128"/>
              </a:defRPr>
            </a:lvl5pPr>
            <a:lvl6pPr marL="25146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6pPr>
            <a:lvl7pPr marL="29718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7pPr>
            <a:lvl8pPr marL="34290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8pPr>
            <a:lvl9pPr marL="38862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9pPr>
          </a:lstStyle>
          <a:p>
            <a:pPr marL="0" indent="0" algn="just" eaLnBrk="1" hangingPunct="1">
              <a:lnSpc>
                <a:spcPct val="110000"/>
              </a:lnSpc>
              <a:spcBef>
                <a:spcPct val="20000"/>
              </a:spcBef>
              <a:spcAft>
                <a:spcPct val="10000"/>
              </a:spcAft>
              <a:defRPr/>
            </a:pPr>
            <a:r>
              <a:rPr lang="en-US" sz="1200" b="1" dirty="0" smtClean="0">
                <a:latin typeface="Verdana" pitchFamily="34" charset="0"/>
              </a:rPr>
              <a:t>Optical Mission Payload providing</a:t>
            </a:r>
          </a:p>
          <a:p>
            <a:pPr marL="268288" lvl="1" indent="-182563" algn="just" eaLnBrk="1" hangingPunct="1">
              <a:lnSpc>
                <a:spcPct val="110000"/>
              </a:lnSpc>
              <a:spcBef>
                <a:spcPct val="20000"/>
              </a:spcBef>
              <a:spcAft>
                <a:spcPct val="10000"/>
              </a:spcAft>
              <a:buFont typeface="Wingdings" pitchFamily="2" charset="2"/>
              <a:buChar char="q"/>
              <a:defRPr/>
            </a:pPr>
            <a:r>
              <a:rPr lang="en-US" sz="1000" b="1" dirty="0" smtClean="0">
                <a:solidFill>
                  <a:srgbClr val="4D4F53"/>
                </a:solidFill>
                <a:latin typeface="Verdana" pitchFamily="34" charset="0"/>
              </a:rPr>
              <a:t>Sea </a:t>
            </a:r>
            <a:r>
              <a:rPr lang="en-US" sz="1000" b="1" dirty="0">
                <a:solidFill>
                  <a:srgbClr val="4D4F53"/>
                </a:solidFill>
                <a:latin typeface="Verdana" pitchFamily="34" charset="0"/>
              </a:rPr>
              <a:t>and land </a:t>
            </a:r>
            <a:r>
              <a:rPr lang="en-US" sz="1000" b="1" dirty="0" smtClean="0">
                <a:solidFill>
                  <a:srgbClr val="4D4F53"/>
                </a:solidFill>
                <a:latin typeface="Verdana" pitchFamily="34" charset="0"/>
              </a:rPr>
              <a:t>color </a:t>
            </a:r>
            <a:r>
              <a:rPr lang="en-US" sz="1000" b="1" dirty="0">
                <a:solidFill>
                  <a:srgbClr val="4D4F53"/>
                </a:solidFill>
                <a:latin typeface="Verdana" pitchFamily="34" charset="0"/>
              </a:rPr>
              <a:t>data</a:t>
            </a:r>
            <a:r>
              <a:rPr lang="en-US" sz="1000" dirty="0">
                <a:solidFill>
                  <a:srgbClr val="4D4F53"/>
                </a:solidFill>
                <a:latin typeface="Verdana" pitchFamily="34" charset="0"/>
              </a:rPr>
              <a:t>, through </a:t>
            </a:r>
            <a:r>
              <a:rPr lang="en-US" sz="1000" b="1" dirty="0">
                <a:solidFill>
                  <a:srgbClr val="0070C0"/>
                </a:solidFill>
                <a:latin typeface="Verdana" pitchFamily="34" charset="0"/>
              </a:rPr>
              <a:t>OLCI (Ocean and Land </a:t>
            </a:r>
            <a:r>
              <a:rPr lang="en-US" sz="1000" b="1" dirty="0" smtClean="0">
                <a:solidFill>
                  <a:srgbClr val="0070C0"/>
                </a:solidFill>
                <a:latin typeface="Verdana" pitchFamily="34" charset="0"/>
              </a:rPr>
              <a:t>Color Instrument</a:t>
            </a:r>
            <a:r>
              <a:rPr lang="en-US" sz="1000" b="1" dirty="0">
                <a:solidFill>
                  <a:srgbClr val="0070C0"/>
                </a:solidFill>
                <a:latin typeface="Verdana" pitchFamily="34" charset="0"/>
              </a:rPr>
              <a:t>)</a:t>
            </a:r>
            <a:r>
              <a:rPr lang="en-US" sz="1000" dirty="0">
                <a:solidFill>
                  <a:srgbClr val="4D4F53"/>
                </a:solidFill>
                <a:latin typeface="Verdana" pitchFamily="34" charset="0"/>
              </a:rPr>
              <a:t> </a:t>
            </a:r>
          </a:p>
          <a:p>
            <a:pPr marL="268288" lvl="1" indent="-182563" algn="just" eaLnBrk="1" hangingPunct="1">
              <a:lnSpc>
                <a:spcPct val="110000"/>
              </a:lnSpc>
              <a:spcBef>
                <a:spcPct val="20000"/>
              </a:spcBef>
              <a:spcAft>
                <a:spcPct val="10000"/>
              </a:spcAft>
              <a:buFont typeface="Wingdings" pitchFamily="2" charset="2"/>
              <a:buChar char="q"/>
              <a:defRPr/>
            </a:pPr>
            <a:r>
              <a:rPr lang="en-US" sz="1000" b="1" dirty="0" smtClean="0">
                <a:solidFill>
                  <a:srgbClr val="4D4F53"/>
                </a:solidFill>
                <a:latin typeface="Verdana" pitchFamily="34" charset="0"/>
              </a:rPr>
              <a:t>Sea </a:t>
            </a:r>
            <a:r>
              <a:rPr lang="en-US" sz="1000" b="1" dirty="0">
                <a:solidFill>
                  <a:srgbClr val="4D4F53"/>
                </a:solidFill>
                <a:latin typeface="Verdana" pitchFamily="34" charset="0"/>
              </a:rPr>
              <a:t>and </a:t>
            </a:r>
            <a:r>
              <a:rPr lang="en-US" sz="1000" b="1" dirty="0" smtClean="0">
                <a:solidFill>
                  <a:srgbClr val="4D4F53"/>
                </a:solidFill>
                <a:latin typeface="Verdana" pitchFamily="34" charset="0"/>
              </a:rPr>
              <a:t>land </a:t>
            </a:r>
            <a:r>
              <a:rPr lang="en-US" sz="1000" b="1" dirty="0">
                <a:solidFill>
                  <a:srgbClr val="4D4F53"/>
                </a:solidFill>
                <a:latin typeface="Verdana" pitchFamily="34" charset="0"/>
              </a:rPr>
              <a:t>surface temperature</a:t>
            </a:r>
            <a:r>
              <a:rPr lang="en-US" sz="1000" dirty="0">
                <a:solidFill>
                  <a:srgbClr val="4D4F53"/>
                </a:solidFill>
                <a:latin typeface="Verdana" pitchFamily="34" charset="0"/>
              </a:rPr>
              <a:t>, through the </a:t>
            </a:r>
            <a:r>
              <a:rPr lang="en-US" sz="1000" b="1" dirty="0">
                <a:solidFill>
                  <a:srgbClr val="0070C0"/>
                </a:solidFill>
                <a:latin typeface="Verdana" pitchFamily="34" charset="0"/>
              </a:rPr>
              <a:t>SLSTR (Sea </a:t>
            </a:r>
            <a:r>
              <a:rPr lang="en-US" sz="1000" b="1" dirty="0" smtClean="0">
                <a:solidFill>
                  <a:srgbClr val="0070C0"/>
                </a:solidFill>
                <a:latin typeface="Verdana" pitchFamily="34" charset="0"/>
              </a:rPr>
              <a:t>and Land Surface </a:t>
            </a:r>
            <a:r>
              <a:rPr lang="en-US" sz="1000" b="1" dirty="0">
                <a:solidFill>
                  <a:srgbClr val="0070C0"/>
                </a:solidFill>
                <a:latin typeface="Verdana" pitchFamily="34" charset="0"/>
              </a:rPr>
              <a:t>Temperature Radiometer</a:t>
            </a:r>
            <a:r>
              <a:rPr lang="en-US" sz="1000" b="1" dirty="0" smtClean="0">
                <a:solidFill>
                  <a:srgbClr val="0070C0"/>
                </a:solidFill>
                <a:latin typeface="Verdana" pitchFamily="34" charset="0"/>
              </a:rPr>
              <a:t>)</a:t>
            </a:r>
            <a:endParaRPr lang="en-US" sz="1000" dirty="0" smtClean="0">
              <a:solidFill>
                <a:srgbClr val="4D4F53"/>
              </a:solidFill>
              <a:latin typeface="Verdana" pitchFamily="34" charset="0"/>
            </a:endParaRPr>
          </a:p>
        </p:txBody>
      </p:sp>
      <p:sp>
        <p:nvSpPr>
          <p:cNvPr id="23" name="Subtitle 1"/>
          <p:cNvSpPr txBox="1">
            <a:spLocks/>
          </p:cNvSpPr>
          <p:nvPr/>
        </p:nvSpPr>
        <p:spPr bwMode="auto">
          <a:xfrm>
            <a:off x="0" y="774206"/>
            <a:ext cx="9144000" cy="577437"/>
          </a:xfrm>
          <a:prstGeom prst="rect">
            <a:avLst/>
          </a:prstGeom>
          <a:gradFill>
            <a:gsLst>
              <a:gs pos="0">
                <a:srgbClr val="00B0F0">
                  <a:lumMod val="54000"/>
                  <a:lumOff val="46000"/>
                </a:srgbClr>
              </a:gs>
              <a:gs pos="100000">
                <a:schemeClr val="accent1">
                  <a:tint val="44500"/>
                  <a:satMod val="160000"/>
                  <a:alpha val="23000"/>
                </a:schemeClr>
              </a:gs>
              <a:gs pos="100000">
                <a:schemeClr val="accent5">
                  <a:lumMod val="20000"/>
                  <a:lumOff val="80000"/>
                  <a:alpha val="30000"/>
                </a:schemeClr>
              </a:gs>
            </a:gsLst>
            <a:path path="circle">
              <a:fillToRect l="50000" t="50000" r="50000" b="50000"/>
            </a:path>
          </a:gradFill>
          <a:ln>
            <a:noFill/>
          </a:ln>
          <a:extLst/>
        </p:spPr>
        <p:txBody>
          <a:bodyPr lIns="36000" tIns="36000" rIns="36000" bIns="36000">
            <a:noAutofit/>
          </a:bodyPr>
          <a:lstStyle>
            <a:lvl1pPr marL="342829" indent="-342829" algn="l" rtl="0" fontAlgn="base">
              <a:lnSpc>
                <a:spcPct val="119000"/>
              </a:lnSpc>
              <a:spcBef>
                <a:spcPct val="20000"/>
              </a:spcBef>
              <a:spcAft>
                <a:spcPct val="0"/>
              </a:spcAft>
              <a:buClrTx/>
              <a:buFont typeface="Verdana" pitchFamily="34" charset="0"/>
              <a:buAutoNum type="arabicPeriod"/>
              <a:defRPr sz="2400">
                <a:solidFill>
                  <a:srgbClr val="00338D"/>
                </a:solidFill>
                <a:latin typeface="+mn-lt"/>
                <a:ea typeface="+mn-ea"/>
                <a:cs typeface="+mn-cs"/>
              </a:defRPr>
            </a:lvl1pPr>
            <a:lvl2pPr marL="1226884" indent="-419014" algn="l" rtl="0" fontAlgn="base">
              <a:lnSpc>
                <a:spcPct val="119000"/>
              </a:lnSpc>
              <a:spcBef>
                <a:spcPct val="20000"/>
              </a:spcBef>
              <a:spcAft>
                <a:spcPct val="0"/>
              </a:spcAft>
              <a:buClrTx/>
              <a:buFont typeface="Verdana" pitchFamily="34" charset="0"/>
              <a:buAutoNum type="alphaLcPeriod"/>
              <a:defRPr sz="2400">
                <a:solidFill>
                  <a:srgbClr val="00338D"/>
                </a:solidFill>
                <a:latin typeface="+mn-lt"/>
              </a:defRPr>
            </a:lvl2pPr>
            <a:lvl3pPr marL="1825246" indent="-419014" algn="l" rtl="0" fontAlgn="base">
              <a:lnSpc>
                <a:spcPct val="119000"/>
              </a:lnSpc>
              <a:spcBef>
                <a:spcPct val="20000"/>
              </a:spcBef>
              <a:spcAft>
                <a:spcPct val="0"/>
              </a:spcAft>
              <a:buClrTx/>
              <a:buFont typeface="Verdana" pitchFamily="34" charset="0"/>
              <a:buChar char="–"/>
              <a:defRPr sz="2400">
                <a:solidFill>
                  <a:srgbClr val="00338D"/>
                </a:solidFill>
                <a:latin typeface="+mn-lt"/>
              </a:defRPr>
            </a:lvl3pPr>
            <a:lvl4pPr marL="2423611" indent="-419014" algn="l" rtl="0" fontAlgn="base">
              <a:lnSpc>
                <a:spcPct val="119000"/>
              </a:lnSpc>
              <a:spcBef>
                <a:spcPct val="20000"/>
              </a:spcBef>
              <a:spcAft>
                <a:spcPct val="0"/>
              </a:spcAft>
              <a:buClrTx/>
              <a:buFont typeface="Verdana" pitchFamily="34" charset="0"/>
              <a:buChar char="–"/>
              <a:defRPr sz="2400">
                <a:solidFill>
                  <a:srgbClr val="00338D"/>
                </a:solidFill>
                <a:latin typeface="+mn-lt"/>
              </a:defRPr>
            </a:lvl4pPr>
            <a:lvl5pPr marL="3021974" indent="-419014" algn="l" rtl="0" fontAlgn="base">
              <a:lnSpc>
                <a:spcPct val="119000"/>
              </a:lnSpc>
              <a:spcBef>
                <a:spcPct val="20000"/>
              </a:spcBef>
              <a:spcAft>
                <a:spcPct val="0"/>
              </a:spcAft>
              <a:buClrTx/>
              <a:buFont typeface="Verdana" pitchFamily="34" charset="0"/>
              <a:buChar char="–"/>
              <a:defRPr sz="2400">
                <a:solidFill>
                  <a:srgbClr val="00338D"/>
                </a:solidFill>
                <a:latin typeface="+mn-lt"/>
              </a:defRPr>
            </a:lvl5pPr>
            <a:lvl6pPr marL="3479080" indent="-419014"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184" indent="-419014"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3289" indent="-419014"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394" indent="-419014"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285750" indent="-285750" algn="just">
              <a:lnSpc>
                <a:spcPct val="120000"/>
              </a:lnSpc>
              <a:spcBef>
                <a:spcPts val="0"/>
              </a:spcBef>
              <a:spcAft>
                <a:spcPts val="0"/>
              </a:spcAft>
              <a:buFont typeface="Arial" panose="020B0604020202020204" pitchFamily="34" charset="0"/>
              <a:buChar char="•"/>
              <a:defRPr/>
            </a:pPr>
            <a:r>
              <a:rPr lang="en-US" sz="1300" b="1" dirty="0">
                <a:solidFill>
                  <a:schemeClr val="tx1"/>
                </a:solidFill>
                <a:ea typeface="MS PGothic" pitchFamily="34" charset="-128"/>
              </a:rPr>
              <a:t>Operational mission in high-inclination, low Earth </a:t>
            </a:r>
            <a:r>
              <a:rPr lang="en-US" sz="1300" b="1" dirty="0" smtClean="0">
                <a:solidFill>
                  <a:schemeClr val="tx1"/>
                </a:solidFill>
                <a:ea typeface="MS PGothic" pitchFamily="34" charset="-128"/>
              </a:rPr>
              <a:t>orbit</a:t>
            </a:r>
          </a:p>
          <a:p>
            <a:pPr marL="285750" indent="-285750" algn="just">
              <a:lnSpc>
                <a:spcPct val="120000"/>
              </a:lnSpc>
              <a:spcBef>
                <a:spcPts val="0"/>
              </a:spcBef>
              <a:spcAft>
                <a:spcPts val="0"/>
              </a:spcAft>
              <a:buFont typeface="Arial" panose="020B0604020202020204" pitchFamily="34" charset="0"/>
              <a:buChar char="•"/>
              <a:defRPr/>
            </a:pPr>
            <a:r>
              <a:rPr lang="en-US" sz="1300" b="1" dirty="0">
                <a:solidFill>
                  <a:schemeClr val="tx1"/>
                </a:solidFill>
                <a:ea typeface="MS PGothic" pitchFamily="34" charset="-128"/>
              </a:rPr>
              <a:t>Full performance achieved with 2 satellites in orbit   (S-3A,-3B</a:t>
            </a:r>
            <a:r>
              <a:rPr lang="en-US" sz="1300" b="1" dirty="0" smtClean="0">
                <a:solidFill>
                  <a:schemeClr val="tx1"/>
                </a:solidFill>
                <a:ea typeface="MS PGothic" pitchFamily="34" charset="-128"/>
              </a:rPr>
              <a:t>)</a:t>
            </a:r>
          </a:p>
          <a:p>
            <a:pPr marL="0" indent="0" algn="just">
              <a:lnSpc>
                <a:spcPct val="120000"/>
              </a:lnSpc>
              <a:spcBef>
                <a:spcPts val="0"/>
              </a:spcBef>
              <a:spcAft>
                <a:spcPts val="0"/>
              </a:spcAft>
              <a:buFont typeface="Verdana" pitchFamily="34" charset="0"/>
              <a:buNone/>
              <a:defRPr/>
            </a:pPr>
            <a:endParaRPr lang="en-GB" sz="1300" b="1" dirty="0">
              <a:solidFill>
                <a:schemeClr val="tx1"/>
              </a:solidFill>
              <a:ea typeface="MS PGothic" pitchFamily="34" charset="-128"/>
            </a:endParaRPr>
          </a:p>
        </p:txBody>
      </p:sp>
      <p:sp>
        <p:nvSpPr>
          <p:cNvPr id="25" name="Text Box 6"/>
          <p:cNvSpPr txBox="1">
            <a:spLocks noChangeArrowheads="1"/>
          </p:cNvSpPr>
          <p:nvPr/>
        </p:nvSpPr>
        <p:spPr bwMode="auto">
          <a:xfrm>
            <a:off x="4916714" y="1417155"/>
            <a:ext cx="4138534" cy="1776005"/>
          </a:xfrm>
          <a:prstGeom prst="rect">
            <a:avLst/>
          </a:prstGeom>
          <a:gradFill>
            <a:gsLst>
              <a:gs pos="15000">
                <a:srgbClr val="00B0F0">
                  <a:lumMod val="38000"/>
                  <a:lumOff val="62000"/>
                </a:srgbClr>
              </a:gs>
              <a:gs pos="100000">
                <a:schemeClr val="accent1">
                  <a:tint val="44500"/>
                  <a:satMod val="160000"/>
                  <a:alpha val="23000"/>
                </a:schemeClr>
              </a:gs>
              <a:gs pos="100000">
                <a:schemeClr val="accent5">
                  <a:lumMod val="20000"/>
                  <a:lumOff val="80000"/>
                  <a:alpha val="30000"/>
                </a:schemeClr>
              </a:gs>
            </a:gsLst>
            <a:path path="circle">
              <a:fillToRect l="50000" t="50000" r="50000" b="50000"/>
            </a:path>
          </a:gradFill>
          <a:ln w="9525">
            <a:noFill/>
            <a:miter lim="800000"/>
            <a:headEnd/>
            <a:tailEnd/>
          </a:ln>
          <a:extLst/>
        </p:spPr>
        <p:txBody>
          <a:bodyPr/>
          <a:lstStyle>
            <a:lvl1pPr marL="228600" indent="-228600" eaLnBrk="0" hangingPunct="0">
              <a:defRPr sz="2000">
                <a:solidFill>
                  <a:schemeClr val="tx1"/>
                </a:solidFill>
                <a:latin typeface="Helv" charset="0"/>
                <a:ea typeface="MS PGothic" pitchFamily="34" charset="-128"/>
              </a:defRPr>
            </a:lvl1pPr>
            <a:lvl2pPr marL="685800" indent="-228600" eaLnBrk="0" hangingPunct="0">
              <a:defRPr sz="2000">
                <a:solidFill>
                  <a:schemeClr val="tx1"/>
                </a:solidFill>
                <a:latin typeface="Helv" charset="0"/>
                <a:ea typeface="MS PGothic" pitchFamily="34" charset="-128"/>
              </a:defRPr>
            </a:lvl2pPr>
            <a:lvl3pPr marL="1143000" indent="-228600" eaLnBrk="0" hangingPunct="0">
              <a:defRPr sz="2000">
                <a:solidFill>
                  <a:schemeClr val="tx1"/>
                </a:solidFill>
                <a:latin typeface="Helv" charset="0"/>
                <a:ea typeface="MS PGothic" pitchFamily="34" charset="-128"/>
              </a:defRPr>
            </a:lvl3pPr>
            <a:lvl4pPr marL="1600200" indent="-228600" eaLnBrk="0" hangingPunct="0">
              <a:defRPr sz="2000">
                <a:solidFill>
                  <a:schemeClr val="tx1"/>
                </a:solidFill>
                <a:latin typeface="Helv" charset="0"/>
                <a:ea typeface="MS PGothic" pitchFamily="34" charset="-128"/>
              </a:defRPr>
            </a:lvl4pPr>
            <a:lvl5pPr marL="2057400" indent="-228600" eaLnBrk="0" hangingPunct="0">
              <a:defRPr sz="2000">
                <a:solidFill>
                  <a:schemeClr val="tx1"/>
                </a:solidFill>
                <a:latin typeface="Helv" charset="0"/>
                <a:ea typeface="MS PGothic" pitchFamily="34" charset="-128"/>
              </a:defRPr>
            </a:lvl5pPr>
            <a:lvl6pPr marL="25146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6pPr>
            <a:lvl7pPr marL="29718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7pPr>
            <a:lvl8pPr marL="34290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8pPr>
            <a:lvl9pPr marL="38862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9pPr>
          </a:lstStyle>
          <a:p>
            <a:pPr marL="0" indent="0" algn="just" eaLnBrk="1" hangingPunct="1">
              <a:lnSpc>
                <a:spcPct val="110000"/>
              </a:lnSpc>
              <a:spcBef>
                <a:spcPct val="20000"/>
              </a:spcBef>
              <a:spcAft>
                <a:spcPct val="10000"/>
              </a:spcAft>
              <a:defRPr/>
            </a:pPr>
            <a:r>
              <a:rPr lang="en-US" sz="1200" b="1" dirty="0" smtClean="0">
                <a:latin typeface="Verdana" pitchFamily="34" charset="0"/>
              </a:rPr>
              <a:t>Topography Mission Payload providing</a:t>
            </a:r>
          </a:p>
          <a:p>
            <a:pPr marL="452438" lvl="1" indent="-269875" algn="just" eaLnBrk="1" hangingPunct="1">
              <a:lnSpc>
                <a:spcPct val="110000"/>
              </a:lnSpc>
              <a:spcBef>
                <a:spcPct val="20000"/>
              </a:spcBef>
              <a:spcAft>
                <a:spcPct val="10000"/>
              </a:spcAft>
              <a:buFont typeface="Wingdings" pitchFamily="2" charset="2"/>
              <a:buChar char="q"/>
              <a:defRPr/>
            </a:pPr>
            <a:r>
              <a:rPr lang="en-US" sz="1000" b="1" dirty="0" smtClean="0">
                <a:solidFill>
                  <a:srgbClr val="4D4F53"/>
                </a:solidFill>
                <a:latin typeface="Verdana" pitchFamily="34" charset="0"/>
              </a:rPr>
              <a:t>Sea </a:t>
            </a:r>
            <a:r>
              <a:rPr lang="en-US" sz="1000" b="1" dirty="0">
                <a:solidFill>
                  <a:srgbClr val="4D4F53"/>
                </a:solidFill>
                <a:latin typeface="Verdana" pitchFamily="34" charset="0"/>
              </a:rPr>
              <a:t>surface topography data</a:t>
            </a:r>
            <a:r>
              <a:rPr lang="en-US" sz="1000" dirty="0">
                <a:solidFill>
                  <a:srgbClr val="4D4F53"/>
                </a:solidFill>
                <a:latin typeface="Verdana" pitchFamily="34" charset="0"/>
              </a:rPr>
              <a:t>, through a Topo P/L including a </a:t>
            </a:r>
            <a:r>
              <a:rPr lang="en-US" sz="1000" b="1" dirty="0">
                <a:solidFill>
                  <a:srgbClr val="0070C0"/>
                </a:solidFill>
                <a:latin typeface="Verdana" pitchFamily="34" charset="0"/>
              </a:rPr>
              <a:t>Ku-/C-band Synthetic Aperture Radar Altimeter (SRAL</a:t>
            </a:r>
            <a:r>
              <a:rPr lang="en-US" sz="1000" b="1" dirty="0" smtClean="0">
                <a:solidFill>
                  <a:srgbClr val="0070C0"/>
                </a:solidFill>
                <a:latin typeface="Verdana" pitchFamily="34" charset="0"/>
              </a:rPr>
              <a:t>), </a:t>
            </a:r>
            <a:r>
              <a:rPr lang="en-US" sz="1000" dirty="0">
                <a:solidFill>
                  <a:srgbClr val="4D4F53"/>
                </a:solidFill>
                <a:latin typeface="Verdana" pitchFamily="34" charset="0"/>
              </a:rPr>
              <a:t>a</a:t>
            </a:r>
            <a:r>
              <a:rPr lang="en-US" sz="1000" dirty="0" smtClean="0">
                <a:solidFill>
                  <a:srgbClr val="4D4F53"/>
                </a:solidFill>
                <a:latin typeface="Verdana" pitchFamily="34" charset="0"/>
              </a:rPr>
              <a:t> </a:t>
            </a:r>
            <a:r>
              <a:rPr lang="en-US" sz="1000" dirty="0">
                <a:solidFill>
                  <a:srgbClr val="4D4F53"/>
                </a:solidFill>
                <a:latin typeface="Verdana" pitchFamily="34" charset="0"/>
              </a:rPr>
              <a:t>bi-frequency </a:t>
            </a:r>
            <a:r>
              <a:rPr lang="en-US" sz="1000" b="1" dirty="0" err="1">
                <a:solidFill>
                  <a:srgbClr val="0070C0"/>
                </a:solidFill>
                <a:latin typeface="Verdana" pitchFamily="34" charset="0"/>
              </a:rPr>
              <a:t>MicroWave</a:t>
            </a:r>
            <a:r>
              <a:rPr lang="en-US" sz="1000" b="1" dirty="0">
                <a:solidFill>
                  <a:srgbClr val="0070C0"/>
                </a:solidFill>
                <a:latin typeface="Verdana" pitchFamily="34" charset="0"/>
              </a:rPr>
              <a:t> Radiometer (MWR), </a:t>
            </a:r>
            <a:r>
              <a:rPr lang="en-US" sz="1000" dirty="0">
                <a:solidFill>
                  <a:srgbClr val="4D4F53"/>
                </a:solidFill>
                <a:latin typeface="Verdana" pitchFamily="34" charset="0"/>
              </a:rPr>
              <a:t>and a </a:t>
            </a:r>
            <a:r>
              <a:rPr lang="en-US" sz="1000" b="1" dirty="0" smtClean="0">
                <a:solidFill>
                  <a:srgbClr val="0070C0"/>
                </a:solidFill>
                <a:latin typeface="Verdana" pitchFamily="34" charset="0"/>
              </a:rPr>
              <a:t>Precise Orbit Determination (POD) </a:t>
            </a:r>
            <a:r>
              <a:rPr lang="en-US" sz="1000" dirty="0" smtClean="0">
                <a:solidFill>
                  <a:srgbClr val="4D4F53"/>
                </a:solidFill>
                <a:latin typeface="Verdana" pitchFamily="34" charset="0"/>
              </a:rPr>
              <a:t>including</a:t>
            </a:r>
          </a:p>
          <a:p>
            <a:pPr marL="909638" lvl="2" indent="-269875" algn="just" eaLnBrk="1" hangingPunct="1">
              <a:lnSpc>
                <a:spcPct val="110000"/>
              </a:lnSpc>
              <a:buFont typeface="Wingdings" panose="05000000000000000000" pitchFamily="2" charset="2"/>
              <a:buChar char="§"/>
              <a:defRPr/>
            </a:pPr>
            <a:r>
              <a:rPr lang="en-US" sz="1000" b="1" dirty="0" smtClean="0">
                <a:solidFill>
                  <a:srgbClr val="4D4F53"/>
                </a:solidFill>
                <a:latin typeface="Verdana" pitchFamily="34" charset="0"/>
              </a:rPr>
              <a:t>GNSS Receiver</a:t>
            </a:r>
          </a:p>
          <a:p>
            <a:pPr marL="909638" lvl="2" indent="-269875" algn="just" eaLnBrk="1" hangingPunct="1">
              <a:lnSpc>
                <a:spcPct val="110000"/>
              </a:lnSpc>
              <a:buFont typeface="Wingdings" panose="05000000000000000000" pitchFamily="2" charset="2"/>
              <a:buChar char="§"/>
              <a:defRPr/>
            </a:pPr>
            <a:r>
              <a:rPr lang="en-US" sz="1000" b="1" dirty="0" smtClean="0">
                <a:solidFill>
                  <a:srgbClr val="4D4F53"/>
                </a:solidFill>
                <a:latin typeface="Verdana" pitchFamily="34" charset="0"/>
              </a:rPr>
              <a:t>DORIS</a:t>
            </a:r>
          </a:p>
          <a:p>
            <a:pPr marL="909638" lvl="2" indent="-269875" algn="just" eaLnBrk="1" hangingPunct="1">
              <a:lnSpc>
                <a:spcPct val="110000"/>
              </a:lnSpc>
              <a:buFont typeface="Wingdings" panose="05000000000000000000" pitchFamily="2" charset="2"/>
              <a:buChar char="§"/>
              <a:defRPr/>
            </a:pPr>
            <a:r>
              <a:rPr lang="en-US" sz="1000" b="1" dirty="0" smtClean="0">
                <a:solidFill>
                  <a:srgbClr val="4D4F53"/>
                </a:solidFill>
                <a:latin typeface="Verdana" pitchFamily="34" charset="0"/>
              </a:rPr>
              <a:t>Laser Retro-Reflector</a:t>
            </a:r>
            <a:endParaRPr lang="en-US" sz="1000" b="1" dirty="0">
              <a:solidFill>
                <a:srgbClr val="4D4F53"/>
              </a:solidFill>
              <a:latin typeface="Verdana" pitchFamily="34" charset="0"/>
            </a:endParaRPr>
          </a:p>
        </p:txBody>
      </p:sp>
      <p:sp>
        <p:nvSpPr>
          <p:cNvPr id="2" name="TextBox 1"/>
          <p:cNvSpPr txBox="1"/>
          <p:nvPr/>
        </p:nvSpPr>
        <p:spPr>
          <a:xfrm>
            <a:off x="1315356" y="3973285"/>
            <a:ext cx="7701644" cy="954107"/>
          </a:xfrm>
          <a:prstGeom prst="rect">
            <a:avLst/>
          </a:prstGeom>
          <a:noFill/>
        </p:spPr>
        <p:txBody>
          <a:bodyPr wrap="square" rtlCol="0">
            <a:spAutoFit/>
          </a:bodyPr>
          <a:lstStyle/>
          <a:p>
            <a:pPr marL="285750" indent="-285750">
              <a:buFont typeface="Wingdings" charset="2"/>
              <a:buChar char="ü"/>
            </a:pPr>
            <a:r>
              <a:rPr lang="en-GB" sz="1400" b="1" dirty="0" smtClean="0">
                <a:solidFill>
                  <a:srgbClr val="FDB719"/>
                </a:solidFill>
              </a:rPr>
              <a:t>All S-3A L1 &amp; L2 science products have been qualified, validated and released to the Copernicus Services and User Community</a:t>
            </a:r>
          </a:p>
          <a:p>
            <a:pPr marL="285750" indent="-285750">
              <a:buFont typeface="Wingdings" charset="2"/>
              <a:buChar char="ü"/>
            </a:pPr>
            <a:r>
              <a:rPr lang="en-GB" sz="1400" b="1" dirty="0" smtClean="0">
                <a:solidFill>
                  <a:srgbClr val="FDB719"/>
                </a:solidFill>
              </a:rPr>
              <a:t>Information on S-3 science core performance @ product https</a:t>
            </a:r>
            <a:r>
              <a:rPr lang="en-GB" sz="1400" b="1" dirty="0">
                <a:solidFill>
                  <a:srgbClr val="FDB719"/>
                </a:solidFill>
              </a:rPr>
              <a:t>://</a:t>
            </a:r>
            <a:r>
              <a:rPr lang="en-GB" sz="1400" b="1" dirty="0" err="1">
                <a:solidFill>
                  <a:srgbClr val="FDB719"/>
                </a:solidFill>
              </a:rPr>
              <a:t>sentinels.copernicus.eu</a:t>
            </a:r>
            <a:r>
              <a:rPr lang="en-GB" sz="1400" b="1" dirty="0">
                <a:solidFill>
                  <a:srgbClr val="FDB719"/>
                </a:solidFill>
              </a:rPr>
              <a:t>/web/sentinel/missions/sentinel-3</a:t>
            </a:r>
          </a:p>
        </p:txBody>
      </p:sp>
      <p:sp>
        <p:nvSpPr>
          <p:cNvPr id="3" name="TextBox 2"/>
          <p:cNvSpPr txBox="1"/>
          <p:nvPr/>
        </p:nvSpPr>
        <p:spPr>
          <a:xfrm>
            <a:off x="135406" y="3311072"/>
            <a:ext cx="6132952" cy="602216"/>
          </a:xfrm>
          <a:prstGeom prst="rect">
            <a:avLst/>
          </a:prstGeom>
          <a:noFill/>
        </p:spPr>
        <p:txBody>
          <a:bodyPr wrap="square" rtlCol="0">
            <a:spAutoFit/>
          </a:bodyPr>
          <a:lstStyle/>
          <a:p>
            <a:pPr algn="just">
              <a:lnSpc>
                <a:spcPct val="120000"/>
              </a:lnSpc>
              <a:spcBef>
                <a:spcPts val="0"/>
              </a:spcBef>
              <a:spcAft>
                <a:spcPts val="0"/>
              </a:spcAft>
              <a:defRPr/>
            </a:pPr>
            <a:r>
              <a:rPr lang="en-US" sz="1400" b="1" dirty="0" smtClean="0">
                <a:solidFill>
                  <a:srgbClr val="FDB719"/>
                </a:solidFill>
                <a:ea typeface="MS PGothic" pitchFamily="34" charset="-128"/>
                <a:sym typeface="Wingdings"/>
              </a:rPr>
              <a:t> </a:t>
            </a:r>
            <a:r>
              <a:rPr lang="en-US" sz="1400" b="1" dirty="0" smtClean="0">
                <a:solidFill>
                  <a:srgbClr val="FDB719"/>
                </a:solidFill>
                <a:ea typeface="MS PGothic" pitchFamily="34" charset="-128"/>
              </a:rPr>
              <a:t>S</a:t>
            </a:r>
            <a:r>
              <a:rPr lang="en-US" sz="1400" b="1" dirty="0">
                <a:solidFill>
                  <a:srgbClr val="FDB719"/>
                </a:solidFill>
                <a:ea typeface="MS PGothic" pitchFamily="34" charset="-128"/>
              </a:rPr>
              <a:t>-3A successfully Launched on 16 Feb 2016	</a:t>
            </a:r>
          </a:p>
          <a:p>
            <a:pPr algn="just">
              <a:lnSpc>
                <a:spcPct val="120000"/>
              </a:lnSpc>
              <a:spcBef>
                <a:spcPts val="0"/>
              </a:spcBef>
              <a:spcAft>
                <a:spcPts val="0"/>
              </a:spcAft>
              <a:defRPr/>
            </a:pPr>
            <a:r>
              <a:rPr lang="en-US" sz="1400" b="1" dirty="0" smtClean="0">
                <a:solidFill>
                  <a:srgbClr val="36F42B"/>
                </a:solidFill>
                <a:ea typeface="MS PGothic" pitchFamily="34" charset="-128"/>
                <a:sym typeface="Wingdings"/>
              </a:rPr>
              <a:t> </a:t>
            </a:r>
            <a:r>
              <a:rPr lang="en-US" sz="1400" b="1" dirty="0" smtClean="0">
                <a:solidFill>
                  <a:srgbClr val="36F42B"/>
                </a:solidFill>
                <a:ea typeface="MS PGothic" pitchFamily="34" charset="-128"/>
              </a:rPr>
              <a:t>S</a:t>
            </a:r>
            <a:r>
              <a:rPr lang="en-US" sz="1400" b="1" dirty="0">
                <a:solidFill>
                  <a:srgbClr val="36F42B"/>
                </a:solidFill>
                <a:ea typeface="MS PGothic" pitchFamily="34" charset="-128"/>
              </a:rPr>
              <a:t>-3B Launch currently planned on 25 April </a:t>
            </a:r>
            <a:r>
              <a:rPr lang="en-US" sz="1400" b="1" dirty="0" smtClean="0">
                <a:solidFill>
                  <a:srgbClr val="36F42B"/>
                </a:solidFill>
                <a:ea typeface="MS PGothic" pitchFamily="34" charset="-128"/>
              </a:rPr>
              <a:t>2018</a:t>
            </a:r>
            <a:endParaRPr lang="en-US" sz="1400" b="1" dirty="0">
              <a:solidFill>
                <a:srgbClr val="36F42B"/>
              </a:solidFill>
              <a:ea typeface="MS PGothic" pitchFamily="34" charset="-128"/>
            </a:endParaRPr>
          </a:p>
        </p:txBody>
      </p:sp>
      <p:sp>
        <p:nvSpPr>
          <p:cNvPr id="13" name="Title 1"/>
          <p:cNvSpPr txBox="1">
            <a:spLocks/>
          </p:cNvSpPr>
          <p:nvPr/>
        </p:nvSpPr>
        <p:spPr>
          <a:xfrm>
            <a:off x="143088" y="149150"/>
            <a:ext cx="7174846" cy="430887"/>
          </a:xfrm>
          <a:prstGeom prst="rect">
            <a:avLst/>
          </a:prstGeom>
        </p:spPr>
        <p:txBody>
          <a:bodyPr lIns="91424" tIns="45712" rIns="91424" bIns="45712"/>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a:lstStyle>
          <a:p>
            <a:pPr defTabSz="914400"/>
            <a:r>
              <a:rPr lang="en-US" sz="2400" b="1" dirty="0" smtClean="0"/>
              <a:t>Sentinel-3 </a:t>
            </a:r>
            <a:endParaRPr lang="en-US" sz="2400" b="1" dirty="0"/>
          </a:p>
        </p:txBody>
      </p:sp>
    </p:spTree>
    <p:extLst>
      <p:ext uri="{BB962C8B-B14F-4D97-AF65-F5344CB8AC3E}">
        <p14:creationId xmlns:p14="http://schemas.microsoft.com/office/powerpoint/2010/main" val="1587775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787660"/>
          </a:xfrm>
          <a:prstGeom prst="rect">
            <a:avLst/>
          </a:prstGeom>
          <a:solidFill>
            <a:srgbClr val="00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87" y="2681715"/>
            <a:ext cx="8697364" cy="1591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587" y="1172352"/>
            <a:ext cx="8697364" cy="120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272293" y="4336381"/>
            <a:ext cx="4965940" cy="690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94312" y="1814081"/>
            <a:ext cx="352982" cy="169277"/>
          </a:xfrm>
          <a:prstGeom prst="rect">
            <a:avLst/>
          </a:prstGeom>
          <a:noFill/>
        </p:spPr>
        <p:txBody>
          <a:bodyPr wrap="none" rtlCol="0">
            <a:spAutoFit/>
          </a:bodyPr>
          <a:lstStyle/>
          <a:p>
            <a:r>
              <a:rPr lang="en-GB" sz="500" dirty="0">
                <a:solidFill>
                  <a:schemeClr val="bg1"/>
                </a:solidFill>
              </a:rPr>
              <a:t>ers-1</a:t>
            </a:r>
          </a:p>
        </p:txBody>
      </p:sp>
      <p:sp>
        <p:nvSpPr>
          <p:cNvPr id="8" name="TextBox 7"/>
          <p:cNvSpPr txBox="1"/>
          <p:nvPr/>
        </p:nvSpPr>
        <p:spPr>
          <a:xfrm>
            <a:off x="740103" y="1814081"/>
            <a:ext cx="352982" cy="169277"/>
          </a:xfrm>
          <a:prstGeom prst="rect">
            <a:avLst/>
          </a:prstGeom>
          <a:noFill/>
        </p:spPr>
        <p:txBody>
          <a:bodyPr wrap="none" rtlCol="0">
            <a:spAutoFit/>
          </a:bodyPr>
          <a:lstStyle/>
          <a:p>
            <a:r>
              <a:rPr lang="en-GB" sz="500" dirty="0">
                <a:solidFill>
                  <a:schemeClr val="bg1"/>
                </a:solidFill>
              </a:rPr>
              <a:t>ers-2</a:t>
            </a:r>
          </a:p>
        </p:txBody>
      </p:sp>
      <p:grpSp>
        <p:nvGrpSpPr>
          <p:cNvPr id="39" name="Group 38"/>
          <p:cNvGrpSpPr/>
          <p:nvPr/>
        </p:nvGrpSpPr>
        <p:grpSpPr>
          <a:xfrm>
            <a:off x="1568239" y="1528456"/>
            <a:ext cx="3450898" cy="2380646"/>
            <a:chOff x="1568239" y="1528456"/>
            <a:chExt cx="3450898" cy="2380646"/>
          </a:xfrm>
        </p:grpSpPr>
        <p:cxnSp>
          <p:nvCxnSpPr>
            <p:cNvPr id="7" name="Straight Connector 6"/>
            <p:cNvCxnSpPr/>
            <p:nvPr/>
          </p:nvCxnSpPr>
          <p:spPr>
            <a:xfrm>
              <a:off x="1568239" y="1528456"/>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997348" y="1528456"/>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341741" y="1954476"/>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09557" y="1954476"/>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471801" y="1945850"/>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317971" y="1844891"/>
              <a:ext cx="234360" cy="184666"/>
            </a:xfrm>
            <a:prstGeom prst="rect">
              <a:avLst/>
            </a:prstGeom>
            <a:noFill/>
          </p:spPr>
          <p:txBody>
            <a:bodyPr wrap="none" rtlCol="0">
              <a:spAutoFit/>
            </a:bodyPr>
            <a:lstStyle/>
            <a:p>
              <a:r>
                <a:rPr lang="en-GB" sz="600" dirty="0">
                  <a:solidFill>
                    <a:srgbClr val="FF0000"/>
                  </a:solidFill>
                </a:rPr>
                <a:t>3</a:t>
              </a:r>
            </a:p>
          </p:txBody>
        </p:sp>
        <p:cxnSp>
          <p:nvCxnSpPr>
            <p:cNvPr id="16" name="Straight Connector 15"/>
            <p:cNvCxnSpPr/>
            <p:nvPr/>
          </p:nvCxnSpPr>
          <p:spPr>
            <a:xfrm>
              <a:off x="4486685" y="3377139"/>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46617" y="3377139"/>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731346" y="3909102"/>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83180" y="3909102"/>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940501" y="3909102"/>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315715" y="3909102"/>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426907" y="1945850"/>
            <a:ext cx="1742792" cy="0"/>
            <a:chOff x="426907" y="1945850"/>
            <a:chExt cx="1742792" cy="0"/>
          </a:xfrm>
        </p:grpSpPr>
        <p:cxnSp>
          <p:nvCxnSpPr>
            <p:cNvPr id="23" name="Straight Connector 22"/>
            <p:cNvCxnSpPr/>
            <p:nvPr/>
          </p:nvCxnSpPr>
          <p:spPr>
            <a:xfrm>
              <a:off x="1159922" y="1945850"/>
              <a:ext cx="287791"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72698" y="1945850"/>
              <a:ext cx="287791"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6907" y="1945850"/>
              <a:ext cx="287791"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881908" y="1945850"/>
              <a:ext cx="287791"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278587" y="2391538"/>
            <a:ext cx="6896801" cy="7777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2512311" y="2333936"/>
            <a:ext cx="3379451" cy="184666"/>
          </a:xfrm>
          <a:prstGeom prst="rect">
            <a:avLst/>
          </a:prstGeom>
          <a:noFill/>
        </p:spPr>
        <p:txBody>
          <a:bodyPr wrap="none" rtlCol="0">
            <a:spAutoFit/>
          </a:bodyPr>
          <a:lstStyle/>
          <a:p>
            <a:r>
              <a:rPr lang="en-GB" sz="600" b="1" dirty="0">
                <a:solidFill>
                  <a:schemeClr val="bg1"/>
                </a:solidFill>
              </a:rPr>
              <a:t>ESA Third Party Missions  (landsat, spot, e-pop, gosat, alos, terrasar, etc.)</a:t>
            </a:r>
          </a:p>
        </p:txBody>
      </p:sp>
      <p:sp>
        <p:nvSpPr>
          <p:cNvPr id="30" name="TextBox 29"/>
          <p:cNvSpPr txBox="1"/>
          <p:nvPr/>
        </p:nvSpPr>
        <p:spPr>
          <a:xfrm>
            <a:off x="3183254" y="4269031"/>
            <a:ext cx="4092787" cy="184666"/>
          </a:xfrm>
          <a:prstGeom prst="rect">
            <a:avLst/>
          </a:prstGeom>
          <a:noFill/>
        </p:spPr>
        <p:txBody>
          <a:bodyPr wrap="none" rtlCol="0">
            <a:spAutoFit/>
          </a:bodyPr>
          <a:lstStyle/>
          <a:p>
            <a:r>
              <a:rPr lang="en-GB" sz="600" b="1" dirty="0">
                <a:solidFill>
                  <a:schemeClr val="bg1"/>
                </a:solidFill>
              </a:rPr>
              <a:t>Copernicus Contributing Missions (pleiades, cosmo-skymed, terrasar, deimos, planet, etc.)</a:t>
            </a:r>
          </a:p>
        </p:txBody>
      </p:sp>
      <p:grpSp>
        <p:nvGrpSpPr>
          <p:cNvPr id="47" name="Group 46"/>
          <p:cNvGrpSpPr/>
          <p:nvPr/>
        </p:nvGrpSpPr>
        <p:grpSpPr>
          <a:xfrm>
            <a:off x="2612693" y="2477262"/>
            <a:ext cx="2102462" cy="1946012"/>
            <a:chOff x="2612693" y="2477262"/>
            <a:chExt cx="2102462" cy="1946012"/>
          </a:xfrm>
        </p:grpSpPr>
        <p:cxnSp>
          <p:nvCxnSpPr>
            <p:cNvPr id="31" name="Straight Connector 30"/>
            <p:cNvCxnSpPr/>
            <p:nvPr/>
          </p:nvCxnSpPr>
          <p:spPr>
            <a:xfrm>
              <a:off x="2612693" y="2477262"/>
              <a:ext cx="1072137" cy="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293864" y="4423273"/>
              <a:ext cx="1421291" cy="1"/>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2167581" y="148856"/>
            <a:ext cx="5464767" cy="338554"/>
            <a:chOff x="2652592" y="148856"/>
            <a:chExt cx="5464767" cy="338554"/>
          </a:xfrm>
        </p:grpSpPr>
        <p:cxnSp>
          <p:nvCxnSpPr>
            <p:cNvPr id="22" name="Straight Connector 21"/>
            <p:cNvCxnSpPr/>
            <p:nvPr/>
          </p:nvCxnSpPr>
          <p:spPr>
            <a:xfrm>
              <a:off x="2652592" y="320492"/>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928310" y="148856"/>
              <a:ext cx="5189049" cy="338554"/>
            </a:xfrm>
            <a:prstGeom prst="rect">
              <a:avLst/>
            </a:prstGeom>
            <a:noFill/>
          </p:spPr>
          <p:txBody>
            <a:bodyPr wrap="none" rtlCol="0">
              <a:spAutoFit/>
            </a:bodyPr>
            <a:lstStyle/>
            <a:p>
              <a:r>
                <a:rPr lang="en-GB" sz="1600" b="1" dirty="0">
                  <a:solidFill>
                    <a:schemeClr val="bg1"/>
                  </a:solidFill>
                  <a:latin typeface="Calibri" panose="020F0502020204030204" pitchFamily="34" charset="0"/>
                </a:rPr>
                <a:t>13 ESA satellites (11 missions) in Phase E   </a:t>
              </a:r>
              <a:r>
                <a:rPr lang="en-GB" sz="1600" b="1" dirty="0">
                  <a:solidFill>
                    <a:schemeClr val="bg1"/>
                  </a:solidFill>
                  <a:latin typeface="Calibri" panose="020F0502020204030204" pitchFamily="34" charset="0"/>
                  <a:sym typeface="Wingdings" panose="05000000000000000000" pitchFamily="2" charset="2"/>
                </a:rPr>
                <a:t> </a:t>
              </a:r>
              <a:r>
                <a:rPr lang="en-GB" sz="1600" b="1" i="1" dirty="0">
                  <a:solidFill>
                    <a:schemeClr val="bg1"/>
                  </a:solidFill>
                  <a:latin typeface="Calibri" panose="020F0502020204030204" pitchFamily="34" charset="0"/>
                </a:rPr>
                <a:t>2 new in 2017</a:t>
              </a:r>
            </a:p>
          </p:txBody>
        </p:sp>
      </p:grpSp>
      <p:grpSp>
        <p:nvGrpSpPr>
          <p:cNvPr id="49" name="Group 48"/>
          <p:cNvGrpSpPr/>
          <p:nvPr/>
        </p:nvGrpSpPr>
        <p:grpSpPr>
          <a:xfrm>
            <a:off x="2159666" y="380202"/>
            <a:ext cx="2505174" cy="338554"/>
            <a:chOff x="2644677" y="380202"/>
            <a:chExt cx="2505174" cy="338554"/>
          </a:xfrm>
        </p:grpSpPr>
        <p:cxnSp>
          <p:nvCxnSpPr>
            <p:cNvPr id="41" name="Straight Connector 40"/>
            <p:cNvCxnSpPr/>
            <p:nvPr/>
          </p:nvCxnSpPr>
          <p:spPr>
            <a:xfrm>
              <a:off x="2644677" y="535936"/>
              <a:ext cx="287791"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920395" y="380202"/>
              <a:ext cx="2229456" cy="338554"/>
            </a:xfrm>
            <a:prstGeom prst="rect">
              <a:avLst/>
            </a:prstGeom>
            <a:noFill/>
          </p:spPr>
          <p:txBody>
            <a:bodyPr wrap="none" rtlCol="0">
              <a:spAutoFit/>
            </a:bodyPr>
            <a:lstStyle/>
            <a:p>
              <a:r>
                <a:rPr lang="en-GB" sz="1600" b="1" dirty="0">
                  <a:solidFill>
                    <a:schemeClr val="bg1"/>
                  </a:solidFill>
                  <a:latin typeface="Calibri" panose="020F0502020204030204" pitchFamily="34" charset="0"/>
                </a:rPr>
                <a:t>4 ESA heritage missions </a:t>
              </a:r>
            </a:p>
          </p:txBody>
        </p:sp>
      </p:grpSp>
      <p:grpSp>
        <p:nvGrpSpPr>
          <p:cNvPr id="50" name="Group 49"/>
          <p:cNvGrpSpPr/>
          <p:nvPr/>
        </p:nvGrpSpPr>
        <p:grpSpPr>
          <a:xfrm>
            <a:off x="2168798" y="617534"/>
            <a:ext cx="4020013" cy="338554"/>
            <a:chOff x="2653809" y="617534"/>
            <a:chExt cx="4020013" cy="338554"/>
          </a:xfrm>
        </p:grpSpPr>
        <p:cxnSp>
          <p:nvCxnSpPr>
            <p:cNvPr id="43" name="Straight Connector 42"/>
            <p:cNvCxnSpPr/>
            <p:nvPr/>
          </p:nvCxnSpPr>
          <p:spPr>
            <a:xfrm>
              <a:off x="2653809" y="757366"/>
              <a:ext cx="287791" cy="0"/>
            </a:xfrm>
            <a:prstGeom prst="line">
              <a:avLst/>
            </a:prstGeom>
            <a:ln w="31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929527" y="617534"/>
              <a:ext cx="3744295" cy="338554"/>
            </a:xfrm>
            <a:prstGeom prst="rect">
              <a:avLst/>
            </a:prstGeom>
            <a:noFill/>
          </p:spPr>
          <p:txBody>
            <a:bodyPr wrap="none" rtlCol="0">
              <a:spAutoFit/>
            </a:bodyPr>
            <a:lstStyle/>
            <a:p>
              <a:r>
                <a:rPr lang="en-GB" sz="1600" b="1" dirty="0">
                  <a:solidFill>
                    <a:schemeClr val="bg1"/>
                  </a:solidFill>
                  <a:latin typeface="Calibri" panose="020F0502020204030204" pitchFamily="34" charset="0"/>
                </a:rPr>
                <a:t>30+ third party and contributing missions </a:t>
              </a:r>
            </a:p>
          </p:txBody>
        </p:sp>
      </p:grpSp>
      <p:pic>
        <p:nvPicPr>
          <p:cNvPr id="1029" name="Picture 5" descr="http://www.esa.int/esalogo/images/downloads/Logo_Fingerprint/Office_presentation/04_logo_white.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0334" y="87549"/>
            <a:ext cx="715617" cy="355234"/>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1" y="392752"/>
            <a:ext cx="1743938" cy="338554"/>
          </a:xfrm>
          <a:prstGeom prst="rect">
            <a:avLst/>
          </a:prstGeom>
          <a:noFill/>
        </p:spPr>
        <p:txBody>
          <a:bodyPr wrap="square" rtlCol="0">
            <a:spAutoFit/>
          </a:bodyPr>
          <a:lstStyle/>
          <a:p>
            <a:pPr algn="r"/>
            <a:r>
              <a:rPr lang="en-GB" sz="1600" b="1" dirty="0">
                <a:solidFill>
                  <a:schemeClr val="bg1"/>
                </a:solidFill>
                <a:latin typeface="Calibri" panose="020F0502020204030204" pitchFamily="34" charset="0"/>
              </a:rPr>
              <a:t>Currently</a:t>
            </a:r>
            <a:endParaRPr lang="en-GB" sz="1600" b="1" i="1" dirty="0">
              <a:solidFill>
                <a:schemeClr val="bg1"/>
              </a:solidFill>
              <a:latin typeface="Calibri" panose="020F0502020204030204" pitchFamily="34" charset="0"/>
            </a:endParaRPr>
          </a:p>
        </p:txBody>
      </p:sp>
      <p:sp>
        <p:nvSpPr>
          <p:cNvPr id="38" name="Left Brace 37"/>
          <p:cNvSpPr/>
          <p:nvPr/>
        </p:nvSpPr>
        <p:spPr>
          <a:xfrm>
            <a:off x="1764967" y="206120"/>
            <a:ext cx="233882" cy="683095"/>
          </a:xfrm>
          <a:prstGeom prst="leftBrace">
            <a:avLst>
              <a:gd name="adj1" fmla="val 56243"/>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3600">
              <a:latin typeface="Calibri" panose="020F0502020204030204" pitchFamily="34" charset="0"/>
            </a:endParaRP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312" y="4450365"/>
            <a:ext cx="8581639" cy="26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683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000"/>
                                        <p:tgtEl>
                                          <p:spTgt spid="4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20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750"/>
                                        <p:tgtEl>
                                          <p:spTgt spid="49"/>
                                        </p:tgtEl>
                                      </p:cBhvr>
                                    </p:animEffect>
                                  </p:childTnLst>
                                </p:cTn>
                              </p:par>
                            </p:childTnLst>
                          </p:cTn>
                        </p:par>
                        <p:par>
                          <p:cTn id="17" fill="hold">
                            <p:stCondLst>
                              <p:cond delay="750"/>
                            </p:stCondLst>
                            <p:childTnLst>
                              <p:par>
                                <p:cTn id="18" presetID="22" presetClass="entr" presetSubtype="8"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10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left)">
                                      <p:cBhvr>
                                        <p:cTn id="25" dur="750"/>
                                        <p:tgtEl>
                                          <p:spTgt spid="50"/>
                                        </p:tgtEl>
                                      </p:cBhvr>
                                    </p:animEffect>
                                  </p:childTnLst>
                                </p:cTn>
                              </p:par>
                            </p:childTnLst>
                          </p:cTn>
                        </p:par>
                        <p:par>
                          <p:cTn id="26" fill="hold">
                            <p:stCondLst>
                              <p:cond delay="750"/>
                            </p:stCondLst>
                            <p:childTnLst>
                              <p:par>
                                <p:cTn id="27" presetID="22" presetClass="entr" presetSubtype="8" fill="hold"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left)">
                                      <p:cBhvr>
                                        <p:cTn id="29"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S-3 </a:t>
            </a:r>
            <a:r>
              <a:rPr lang="en-GB" dirty="0" smtClean="0"/>
              <a:t>Optical mission </a:t>
            </a:r>
            <a:r>
              <a:rPr lang="en-GB" dirty="0"/>
              <a:t>status</a:t>
            </a:r>
          </a:p>
        </p:txBody>
      </p:sp>
      <p:sp>
        <p:nvSpPr>
          <p:cNvPr id="5" name="TextBox 4"/>
          <p:cNvSpPr txBox="1"/>
          <p:nvPr/>
        </p:nvSpPr>
        <p:spPr>
          <a:xfrm>
            <a:off x="467544" y="3487382"/>
            <a:ext cx="4262699" cy="1107996"/>
          </a:xfrm>
          <a:prstGeom prst="rect">
            <a:avLst/>
          </a:prstGeom>
          <a:noFill/>
        </p:spPr>
        <p:txBody>
          <a:bodyPr wrap="square" rtlCol="0">
            <a:spAutoFit/>
          </a:bodyPr>
          <a:lstStyle/>
          <a:p>
            <a:pPr marL="285750" indent="-285750" algn="l">
              <a:buFont typeface="Arial"/>
              <a:buChar char="•"/>
            </a:pPr>
            <a:r>
              <a:rPr lang="en-US" sz="1100" dirty="0" smtClean="0"/>
              <a:t>OLCI L2 OTCI and OGVI showing good consistency with MERIS climatology and MODIS FAPAR products.</a:t>
            </a:r>
          </a:p>
          <a:p>
            <a:pPr marL="285750" indent="-285750" algn="l">
              <a:buFont typeface="Arial"/>
              <a:buChar char="•"/>
            </a:pPr>
            <a:r>
              <a:rPr lang="en-US" sz="1100" dirty="0" smtClean="0"/>
              <a:t>SLSTR L2 LST Products validated to be within 1 K using different LST validation sites. LST however continuously fine-tuned per biome.</a:t>
            </a:r>
          </a:p>
          <a:p>
            <a:pPr marL="285750" indent="-285750" algn="l">
              <a:buFont typeface="Arial"/>
              <a:buChar char="•"/>
            </a:pPr>
            <a:r>
              <a:rPr lang="en-US" sz="1100" dirty="0" smtClean="0"/>
              <a:t>L2 SST validated to be at around 0.1K accuracy.</a:t>
            </a: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72943"/>
            <a:ext cx="4140811" cy="2511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209518"/>
            <a:ext cx="2952328" cy="255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0" y="516436"/>
            <a:ext cx="4572000" cy="1261884"/>
          </a:xfrm>
          <a:prstGeom prst="rect">
            <a:avLst/>
          </a:prstGeom>
        </p:spPr>
        <p:txBody>
          <a:bodyPr>
            <a:spAutoFit/>
          </a:bodyPr>
          <a:lstStyle/>
          <a:p>
            <a:pPr algn="l"/>
            <a:r>
              <a:rPr lang="en-GB" sz="1400" b="1" u="sng" dirty="0">
                <a:solidFill>
                  <a:srgbClr val="0070C0"/>
                </a:solidFill>
              </a:rPr>
              <a:t>Radiometric Validation</a:t>
            </a:r>
            <a:r>
              <a:rPr lang="en-GB" sz="1400" dirty="0">
                <a:solidFill>
                  <a:srgbClr val="0070C0"/>
                </a:solidFill>
              </a:rPr>
              <a:t>: </a:t>
            </a:r>
          </a:p>
          <a:p>
            <a:pPr algn="l"/>
            <a:r>
              <a:rPr lang="en-GB" sz="1200" dirty="0">
                <a:solidFill>
                  <a:srgbClr val="0070C0"/>
                </a:solidFill>
              </a:rPr>
              <a:t>desert (PICS), </a:t>
            </a:r>
            <a:r>
              <a:rPr lang="en-GB" sz="1200" dirty="0" smtClean="0">
                <a:solidFill>
                  <a:srgbClr val="0070C0"/>
                </a:solidFill>
              </a:rPr>
              <a:t>PICS, Rayleigh</a:t>
            </a:r>
            <a:endParaRPr lang="en-GB" sz="1200" dirty="0">
              <a:solidFill>
                <a:srgbClr val="0070C0"/>
              </a:solidFill>
            </a:endParaRPr>
          </a:p>
          <a:p>
            <a:pPr marL="266700" indent="-266700" algn="l">
              <a:buFont typeface="Wingdings"/>
              <a:buChar char="ð"/>
            </a:pPr>
            <a:r>
              <a:rPr lang="en-GB" sz="1200" dirty="0" smtClean="0">
                <a:solidFill>
                  <a:srgbClr val="0070C0"/>
                </a:solidFill>
              </a:rPr>
              <a:t>Excess </a:t>
            </a:r>
            <a:r>
              <a:rPr lang="en-GB" sz="1200" dirty="0">
                <a:solidFill>
                  <a:srgbClr val="0070C0"/>
                </a:solidFill>
              </a:rPr>
              <a:t>of brightness 2-3</a:t>
            </a:r>
            <a:r>
              <a:rPr lang="en-GB" sz="1200" dirty="0" smtClean="0">
                <a:solidFill>
                  <a:srgbClr val="0070C0"/>
                </a:solidFill>
              </a:rPr>
              <a:t>%, </a:t>
            </a:r>
          </a:p>
          <a:p>
            <a:pPr marL="285750" indent="-285750" algn="l">
              <a:buFont typeface="Wingdings"/>
              <a:buChar char="ð"/>
            </a:pPr>
            <a:r>
              <a:rPr lang="en-US" sz="1200" dirty="0" smtClean="0">
                <a:solidFill>
                  <a:srgbClr val="0070C0"/>
                </a:solidFill>
              </a:rPr>
              <a:t>Absolute </a:t>
            </a:r>
            <a:r>
              <a:rPr lang="en-US" sz="1200" dirty="0">
                <a:solidFill>
                  <a:srgbClr val="0070C0"/>
                </a:solidFill>
              </a:rPr>
              <a:t>radiometric bias of 2-3% impacting OC retrieval but mitigated by SVC</a:t>
            </a:r>
          </a:p>
          <a:p>
            <a:pPr marL="266700" indent="-266700" algn="l"/>
            <a:endParaRPr lang="en-GB" sz="1400" dirty="0"/>
          </a:p>
        </p:txBody>
      </p:sp>
    </p:spTree>
    <p:extLst>
      <p:ext uri="{BB962C8B-B14F-4D97-AF65-F5344CB8AC3E}">
        <p14:creationId xmlns:p14="http://schemas.microsoft.com/office/powerpoint/2010/main" val="10105371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SLSTR calibration status VIS - SWIR</a:t>
            </a:r>
            <a:endParaRPr lang="en-GB" dirty="0"/>
          </a:p>
        </p:txBody>
      </p:sp>
      <p:sp>
        <p:nvSpPr>
          <p:cNvPr id="3" name="Content Placeholder 2"/>
          <p:cNvSpPr>
            <a:spLocks noGrp="1"/>
          </p:cNvSpPr>
          <p:nvPr>
            <p:ph idx="1"/>
          </p:nvPr>
        </p:nvSpPr>
        <p:spPr>
          <a:xfrm>
            <a:off x="7020272" y="727200"/>
            <a:ext cx="1900528" cy="3823200"/>
          </a:xfrm>
        </p:spPr>
        <p:txBody>
          <a:bodyPr/>
          <a:lstStyle/>
          <a:p>
            <a:r>
              <a:rPr lang="en-US" sz="1000" b="1" dirty="0" smtClean="0"/>
              <a:t>It </a:t>
            </a:r>
            <a:r>
              <a:rPr lang="en-US" sz="1000" b="1" dirty="0"/>
              <a:t>is </a:t>
            </a:r>
            <a:r>
              <a:rPr lang="en-US" sz="1000" b="1" dirty="0" err="1"/>
              <a:t>recognised</a:t>
            </a:r>
            <a:r>
              <a:rPr lang="en-US" sz="1000" b="1" dirty="0"/>
              <a:t> that the current SWIR channel (S5 &amp; S6) calibration is limiting usefulness of data </a:t>
            </a:r>
            <a:endParaRPr lang="en-US" sz="1000" b="1" dirty="0" smtClean="0"/>
          </a:p>
          <a:p>
            <a:endParaRPr lang="en-US" sz="1050" dirty="0"/>
          </a:p>
          <a:p>
            <a:r>
              <a:rPr lang="en-US" sz="1100" dirty="0"/>
              <a:t>• </a:t>
            </a:r>
            <a:r>
              <a:rPr lang="en-US" sz="900" b="1" dirty="0"/>
              <a:t>Recommendation by QWG is to adjusting S5 and S6 radiometric calibration to align to AATSR/MODIS channels </a:t>
            </a:r>
            <a:endParaRPr lang="en-US" sz="900" dirty="0"/>
          </a:p>
          <a:p>
            <a:endParaRPr lang="en-US" sz="900" b="1" dirty="0" smtClean="0"/>
          </a:p>
          <a:p>
            <a:r>
              <a:rPr lang="en-US" sz="900" b="1" dirty="0" smtClean="0">
                <a:solidFill>
                  <a:srgbClr val="0070C0"/>
                </a:solidFill>
              </a:rPr>
              <a:t>S5 </a:t>
            </a:r>
            <a:r>
              <a:rPr lang="en-US" sz="900" b="1" dirty="0">
                <a:solidFill>
                  <a:srgbClr val="0070C0"/>
                </a:solidFill>
              </a:rPr>
              <a:t>correction by </a:t>
            </a:r>
            <a:endParaRPr lang="en-US" sz="900" b="1" dirty="0" smtClean="0">
              <a:solidFill>
                <a:srgbClr val="0070C0"/>
              </a:solidFill>
            </a:endParaRPr>
          </a:p>
          <a:p>
            <a:r>
              <a:rPr lang="en-US" sz="900" b="1" dirty="0" smtClean="0">
                <a:solidFill>
                  <a:srgbClr val="0070C0"/>
                </a:solidFill>
              </a:rPr>
              <a:t>12</a:t>
            </a:r>
            <a:r>
              <a:rPr lang="en-US" sz="900" b="1" dirty="0">
                <a:solidFill>
                  <a:srgbClr val="0070C0"/>
                </a:solidFill>
              </a:rPr>
              <a:t>% </a:t>
            </a:r>
            <a:r>
              <a:rPr lang="en-US" sz="900" b="1" dirty="0" smtClean="0">
                <a:solidFill>
                  <a:srgbClr val="0070C0"/>
                </a:solidFill>
              </a:rPr>
              <a:t>N 15</a:t>
            </a:r>
            <a:r>
              <a:rPr lang="en-US" sz="900" b="1" dirty="0">
                <a:solidFill>
                  <a:srgbClr val="0070C0"/>
                </a:solidFill>
              </a:rPr>
              <a:t>% </a:t>
            </a:r>
            <a:r>
              <a:rPr lang="en-US" sz="900" b="1" dirty="0" smtClean="0">
                <a:solidFill>
                  <a:srgbClr val="0070C0"/>
                </a:solidFill>
              </a:rPr>
              <a:t> O</a:t>
            </a:r>
            <a:endParaRPr lang="en-US" sz="900" dirty="0">
              <a:solidFill>
                <a:srgbClr val="0070C0"/>
              </a:solidFill>
            </a:endParaRPr>
          </a:p>
          <a:p>
            <a:r>
              <a:rPr lang="en-US" sz="900" b="1" dirty="0">
                <a:solidFill>
                  <a:srgbClr val="0070C0"/>
                </a:solidFill>
              </a:rPr>
              <a:t>S6 correction by </a:t>
            </a:r>
            <a:endParaRPr lang="en-US" sz="900" b="1" dirty="0" smtClean="0">
              <a:solidFill>
                <a:srgbClr val="0070C0"/>
              </a:solidFill>
            </a:endParaRPr>
          </a:p>
          <a:p>
            <a:r>
              <a:rPr lang="en-US" sz="900" b="1" dirty="0" smtClean="0">
                <a:solidFill>
                  <a:srgbClr val="0070C0"/>
                </a:solidFill>
              </a:rPr>
              <a:t>20</a:t>
            </a:r>
            <a:r>
              <a:rPr lang="en-US" sz="900" b="1" dirty="0">
                <a:solidFill>
                  <a:srgbClr val="0070C0"/>
                </a:solidFill>
              </a:rPr>
              <a:t>% </a:t>
            </a:r>
            <a:r>
              <a:rPr lang="en-US" sz="900" b="1" dirty="0" smtClean="0">
                <a:solidFill>
                  <a:srgbClr val="0070C0"/>
                </a:solidFill>
              </a:rPr>
              <a:t>N 26% O </a:t>
            </a:r>
            <a:endParaRPr lang="en-GB" sz="900" dirty="0">
              <a:solidFill>
                <a:srgbClr val="0070C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87375"/>
            <a:ext cx="6692900" cy="396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8165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S-3 </a:t>
            </a:r>
            <a:r>
              <a:rPr lang="en-GB" dirty="0" smtClean="0"/>
              <a:t>Altimetry mission status</a:t>
            </a:r>
            <a:endParaRPr lang="en-GB" dirty="0"/>
          </a:p>
        </p:txBody>
      </p:sp>
      <p:sp>
        <p:nvSpPr>
          <p:cNvPr id="3" name="Content Placeholder 2"/>
          <p:cNvSpPr>
            <a:spLocks noGrp="1"/>
          </p:cNvSpPr>
          <p:nvPr>
            <p:ph idx="1"/>
          </p:nvPr>
        </p:nvSpPr>
        <p:spPr>
          <a:xfrm>
            <a:off x="63500" y="999343"/>
            <a:ext cx="4590143" cy="2456871"/>
          </a:xfrm>
        </p:spPr>
        <p:txBody>
          <a:bodyPr/>
          <a:lstStyle/>
          <a:p>
            <a:pPr indent="0"/>
            <a:r>
              <a:rPr lang="en-GB" sz="1400" b="1" dirty="0" smtClean="0"/>
              <a:t>S-3 STM mission: First Altimetry mission in 100% SAR mode</a:t>
            </a:r>
          </a:p>
          <a:p>
            <a:pPr indent="0"/>
            <a:endParaRPr lang="en-GB" sz="1400" b="1" dirty="0" smtClean="0"/>
          </a:p>
          <a:p>
            <a:pPr>
              <a:buFont typeface="Arial"/>
              <a:buChar char="•"/>
            </a:pPr>
            <a:r>
              <a:rPr lang="en-GB" sz="1400" dirty="0" smtClean="0"/>
              <a:t>Very good data availability (~100%)</a:t>
            </a:r>
          </a:p>
          <a:p>
            <a:pPr>
              <a:buFont typeface="Arial"/>
              <a:buChar char="•"/>
            </a:pPr>
            <a:r>
              <a:rPr lang="en-GB" sz="1400" dirty="0" smtClean="0"/>
              <a:t>Very good performance over Ocean close to J-3 mission</a:t>
            </a:r>
          </a:p>
          <a:p>
            <a:pPr>
              <a:buFont typeface="Arial"/>
              <a:buChar char="•"/>
            </a:pPr>
            <a:r>
              <a:rPr lang="en-GB" sz="1400" dirty="0"/>
              <a:t>G</a:t>
            </a:r>
            <a:r>
              <a:rPr lang="en-GB" sz="1400" dirty="0" smtClean="0"/>
              <a:t>ood potential over land and sea ice close to CryoSat but still ground processing to be improved</a:t>
            </a:r>
          </a:p>
          <a:p>
            <a:pPr>
              <a:buFont typeface="Arial"/>
              <a:buChar char="•"/>
            </a:pPr>
            <a:endParaRPr lang="en-GB" sz="1400" dirty="0" smtClean="0"/>
          </a:p>
          <a:p>
            <a:pPr>
              <a:buFont typeface="Arial"/>
              <a:buChar char="•"/>
            </a:pPr>
            <a:endParaRPr lang="en-GB" sz="1400" dirty="0"/>
          </a:p>
          <a:p>
            <a:pPr>
              <a:buFont typeface="Arial"/>
              <a:buChar char="•"/>
            </a:pPr>
            <a:endParaRPr lang="en-GB" sz="1400" dirty="0"/>
          </a:p>
          <a:p>
            <a:pPr>
              <a:buFont typeface="Arial"/>
              <a:buChar char="•"/>
            </a:pPr>
            <a:endParaRPr lang="en-GB" dirty="0"/>
          </a:p>
        </p:txBody>
      </p:sp>
      <p:sp>
        <p:nvSpPr>
          <p:cNvPr id="6" name="Content Placeholder 2"/>
          <p:cNvSpPr txBox="1">
            <a:spLocks/>
          </p:cNvSpPr>
          <p:nvPr/>
        </p:nvSpPr>
        <p:spPr bwMode="auto">
          <a:xfrm>
            <a:off x="4680857" y="2812161"/>
            <a:ext cx="4338296" cy="58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indent="0"/>
            <a:r>
              <a:rPr lang="en-GB" sz="1200" dirty="0" smtClean="0"/>
              <a:t>Sea Level but also Sigma0, SWH, Wind Speed show good metrics, close to J3 performance</a:t>
            </a:r>
          </a:p>
          <a:p>
            <a:pPr indent="0"/>
            <a:endParaRPr lang="en-GB" dirty="0" smtClean="0"/>
          </a:p>
          <a:p>
            <a:pPr indent="0"/>
            <a:endParaRPr lang="en-GB" dirty="0" smtClean="0"/>
          </a:p>
          <a:p>
            <a:pPr indent="0"/>
            <a:endParaRPr lang="en-GB" dirty="0" smtClean="0"/>
          </a:p>
          <a:p>
            <a:pPr indent="0"/>
            <a:r>
              <a:rPr lang="en-GB" sz="1000" dirty="0" smtClean="0"/>
              <a:t>Ocean validation  - cycle 11</a:t>
            </a:r>
            <a:endParaRPr lang="en-GB" sz="1000" dirty="0"/>
          </a:p>
        </p:txBody>
      </p:sp>
      <p:grpSp>
        <p:nvGrpSpPr>
          <p:cNvPr id="9" name="Group 8"/>
          <p:cNvGrpSpPr/>
          <p:nvPr/>
        </p:nvGrpSpPr>
        <p:grpSpPr>
          <a:xfrm>
            <a:off x="4689929" y="689444"/>
            <a:ext cx="2151744" cy="2103119"/>
            <a:chOff x="3128877" y="676845"/>
            <a:chExt cx="2841938" cy="2449203"/>
          </a:xfrm>
        </p:grpSpPr>
        <p:pic>
          <p:nvPicPr>
            <p:cNvPr id="10" name="Picture 9"/>
            <p:cNvPicPr>
              <a:picLocks noChangeAspect="1"/>
            </p:cNvPicPr>
            <p:nvPr/>
          </p:nvPicPr>
          <p:blipFill>
            <a:blip r:embed="rId3"/>
            <a:stretch>
              <a:fillRect/>
            </a:stretch>
          </p:blipFill>
          <p:spPr>
            <a:xfrm>
              <a:off x="3128877" y="752958"/>
              <a:ext cx="2841938" cy="2373090"/>
            </a:xfrm>
            <a:prstGeom prst="rect">
              <a:avLst/>
            </a:prstGeom>
          </p:spPr>
        </p:pic>
        <p:sp>
          <p:nvSpPr>
            <p:cNvPr id="11" name="TextBox 10"/>
            <p:cNvSpPr txBox="1"/>
            <p:nvPr/>
          </p:nvSpPr>
          <p:spPr>
            <a:xfrm>
              <a:off x="3133190" y="676845"/>
              <a:ext cx="646331" cy="307777"/>
            </a:xfrm>
            <a:prstGeom prst="rect">
              <a:avLst/>
            </a:prstGeom>
            <a:noFill/>
          </p:spPr>
          <p:txBody>
            <a:bodyPr wrap="none" rtlCol="0">
              <a:spAutoFit/>
            </a:bodyPr>
            <a:lstStyle/>
            <a:p>
              <a:r>
                <a:rPr lang="en-GB" sz="1400" dirty="0" smtClean="0"/>
                <a:t>S-3A</a:t>
              </a:r>
              <a:endParaRPr lang="en-GB" sz="1400" dirty="0"/>
            </a:p>
          </p:txBody>
        </p:sp>
      </p:grpSp>
      <p:grpSp>
        <p:nvGrpSpPr>
          <p:cNvPr id="12" name="Group 11"/>
          <p:cNvGrpSpPr/>
          <p:nvPr/>
        </p:nvGrpSpPr>
        <p:grpSpPr>
          <a:xfrm>
            <a:off x="6929442" y="696467"/>
            <a:ext cx="2123999" cy="2055324"/>
            <a:chOff x="6084862" y="724578"/>
            <a:chExt cx="2805294" cy="2393543"/>
          </a:xfrm>
        </p:grpSpPr>
        <p:pic>
          <p:nvPicPr>
            <p:cNvPr id="13" name="Picture 12"/>
            <p:cNvPicPr>
              <a:picLocks noChangeAspect="1"/>
            </p:cNvPicPr>
            <p:nvPr/>
          </p:nvPicPr>
          <p:blipFill>
            <a:blip r:embed="rId4"/>
            <a:stretch>
              <a:fillRect/>
            </a:stretch>
          </p:blipFill>
          <p:spPr>
            <a:xfrm>
              <a:off x="6084862" y="732667"/>
              <a:ext cx="2805294" cy="2385454"/>
            </a:xfrm>
            <a:prstGeom prst="rect">
              <a:avLst/>
            </a:prstGeom>
          </p:spPr>
        </p:pic>
        <p:sp>
          <p:nvSpPr>
            <p:cNvPr id="14" name="TextBox 13"/>
            <p:cNvSpPr txBox="1"/>
            <p:nvPr/>
          </p:nvSpPr>
          <p:spPr>
            <a:xfrm>
              <a:off x="6118723" y="724578"/>
              <a:ext cx="461948" cy="307777"/>
            </a:xfrm>
            <a:prstGeom prst="rect">
              <a:avLst/>
            </a:prstGeom>
            <a:noFill/>
          </p:spPr>
          <p:txBody>
            <a:bodyPr wrap="none" rtlCol="0">
              <a:spAutoFit/>
            </a:bodyPr>
            <a:lstStyle/>
            <a:p>
              <a:r>
                <a:rPr lang="en-GB" sz="1400" dirty="0" smtClean="0"/>
                <a:t>J-3</a:t>
              </a:r>
              <a:endParaRPr lang="en-GB" sz="1400" dirty="0"/>
            </a:p>
          </p:txBody>
        </p:sp>
      </p:grpSp>
      <p:sp>
        <p:nvSpPr>
          <p:cNvPr id="4" name="TextBox 3"/>
          <p:cNvSpPr txBox="1"/>
          <p:nvPr/>
        </p:nvSpPr>
        <p:spPr>
          <a:xfrm>
            <a:off x="104823" y="3568494"/>
            <a:ext cx="8439493" cy="940822"/>
          </a:xfrm>
          <a:prstGeom prst="rect">
            <a:avLst/>
          </a:prstGeom>
          <a:noFill/>
        </p:spPr>
        <p:txBody>
          <a:bodyPr wrap="square" rtlCol="0">
            <a:spAutoFit/>
          </a:bodyPr>
          <a:lstStyle/>
          <a:p>
            <a:pPr indent="-342900" algn="l">
              <a:lnSpc>
                <a:spcPct val="119000"/>
              </a:lnSpc>
              <a:spcBef>
                <a:spcPct val="20000"/>
              </a:spcBef>
              <a:buClr>
                <a:schemeClr val="accent1"/>
              </a:buClr>
              <a:buFont typeface="Arial"/>
              <a:buChar char="•"/>
            </a:pPr>
            <a:r>
              <a:rPr lang="en-GB" sz="1400" dirty="0">
                <a:solidFill>
                  <a:schemeClr val="bg2"/>
                </a:solidFill>
                <a:latin typeface="Verdana"/>
                <a:cs typeface="Verdana"/>
              </a:rPr>
              <a:t>Very good performance over Inland Waters </a:t>
            </a:r>
            <a:r>
              <a:rPr lang="mr-IN" sz="1400" dirty="0">
                <a:solidFill>
                  <a:schemeClr val="bg2"/>
                </a:solidFill>
                <a:latin typeface="Verdana"/>
                <a:cs typeface="Verdana"/>
              </a:rPr>
              <a:t>–</a:t>
            </a:r>
            <a:r>
              <a:rPr lang="en-GB" sz="1400" dirty="0">
                <a:solidFill>
                  <a:schemeClr val="bg2"/>
                </a:solidFill>
                <a:latin typeface="Verdana"/>
                <a:cs typeface="Verdana"/>
              </a:rPr>
              <a:t> on-board DEM being improved</a:t>
            </a:r>
          </a:p>
          <a:p>
            <a:pPr algn="l">
              <a:lnSpc>
                <a:spcPct val="119000"/>
              </a:lnSpc>
              <a:spcBef>
                <a:spcPct val="20000"/>
              </a:spcBef>
              <a:buClr>
                <a:schemeClr val="accent1"/>
              </a:buClr>
            </a:pPr>
            <a:r>
              <a:rPr lang="en-GB" sz="1400" dirty="0" smtClean="0">
                <a:solidFill>
                  <a:schemeClr val="bg2"/>
                </a:solidFill>
                <a:latin typeface="Verdana"/>
                <a:cs typeface="Verdana"/>
              </a:rPr>
              <a:t>(See and contribute to https</a:t>
            </a:r>
            <a:r>
              <a:rPr lang="en-GB" sz="1400" dirty="0">
                <a:solidFill>
                  <a:schemeClr val="bg2"/>
                </a:solidFill>
                <a:latin typeface="Verdana"/>
                <a:cs typeface="Verdana"/>
              </a:rPr>
              <a:t>://</a:t>
            </a:r>
            <a:r>
              <a:rPr lang="en-GB" sz="1400" dirty="0" err="1">
                <a:solidFill>
                  <a:schemeClr val="bg2"/>
                </a:solidFill>
                <a:latin typeface="Verdana"/>
                <a:cs typeface="Verdana"/>
              </a:rPr>
              <a:t>www.altimetry-hydro.eu</a:t>
            </a:r>
            <a:r>
              <a:rPr lang="en-GB" sz="1400" dirty="0">
                <a:solidFill>
                  <a:schemeClr val="bg2"/>
                </a:solidFill>
                <a:latin typeface="Verdana"/>
                <a:cs typeface="Verdana"/>
              </a:rPr>
              <a:t>/)</a:t>
            </a:r>
          </a:p>
          <a:p>
            <a:pPr indent="-342900" algn="l">
              <a:lnSpc>
                <a:spcPct val="119000"/>
              </a:lnSpc>
              <a:spcBef>
                <a:spcPct val="20000"/>
              </a:spcBef>
              <a:buClr>
                <a:schemeClr val="accent1"/>
              </a:buClr>
              <a:buFont typeface="Arial"/>
              <a:buChar char="•"/>
            </a:pPr>
            <a:r>
              <a:rPr lang="en-GB" sz="1400" dirty="0">
                <a:solidFill>
                  <a:schemeClr val="bg2"/>
                </a:solidFill>
                <a:latin typeface="Verdana"/>
                <a:cs typeface="Verdana"/>
              </a:rPr>
              <a:t>Very good orbit data quality (&lt;1 cm rms in NTC)</a:t>
            </a:r>
          </a:p>
        </p:txBody>
      </p:sp>
    </p:spTree>
    <p:extLst>
      <p:ext uri="{BB962C8B-B14F-4D97-AF65-F5344CB8AC3E}">
        <p14:creationId xmlns:p14="http://schemas.microsoft.com/office/powerpoint/2010/main" val="12602178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a:noFill/>
          </a:ln>
        </p:spPr>
      </p:pic>
      <p:sp>
        <p:nvSpPr>
          <p:cNvPr id="4" name="Rectangle 3"/>
          <p:cNvSpPr/>
          <p:nvPr/>
        </p:nvSpPr>
        <p:spPr>
          <a:xfrm>
            <a:off x="2467685" y="4476493"/>
            <a:ext cx="6169885" cy="615537"/>
          </a:xfrm>
          <a:prstGeom prst="rect">
            <a:avLst/>
          </a:prstGeom>
        </p:spPr>
        <p:txBody>
          <a:bodyPr wrap="square" lIns="91424" tIns="45712" rIns="91424" bIns="45712">
            <a:spAutoFit/>
          </a:bodyPr>
          <a:lstStyle/>
          <a:p>
            <a:r>
              <a:rPr lang="en-US" sz="1200" dirty="0" smtClean="0">
                <a:solidFill>
                  <a:srgbClr val="FFFFFF"/>
                </a:solidFill>
                <a:effectLst>
                  <a:outerShdw blurRad="38100" dist="38100" dir="2700000" algn="tl">
                    <a:srgbClr val="000000">
                      <a:alpha val="43137"/>
                    </a:srgbClr>
                  </a:outerShdw>
                </a:effectLst>
                <a:latin typeface="Verdana"/>
                <a:sym typeface="Helvetica Light"/>
              </a:rPr>
              <a:t>Vegetation Index </a:t>
            </a:r>
          </a:p>
          <a:p>
            <a:r>
              <a:rPr lang="en-US" sz="1100" dirty="0" smtClean="0">
                <a:solidFill>
                  <a:srgbClr val="FFFFFF"/>
                </a:solidFill>
                <a:effectLst>
                  <a:outerShdw blurRad="38100" dist="38100" dir="2700000" algn="tl">
                    <a:srgbClr val="000000">
                      <a:alpha val="43137"/>
                    </a:srgbClr>
                  </a:outerShdw>
                </a:effectLst>
                <a:latin typeface="Verdana"/>
                <a:sym typeface="Helvetica Light"/>
              </a:rPr>
              <a:t>Based upon</a:t>
            </a:r>
            <a:r>
              <a:rPr lang="en-US" sz="1100" dirty="0" smtClean="0">
                <a:solidFill>
                  <a:srgbClr val="FFFFFF"/>
                </a:solidFill>
                <a:latin typeface="Verdana"/>
                <a:sym typeface="Helvetica Light"/>
              </a:rPr>
              <a:t> </a:t>
            </a:r>
            <a:r>
              <a:rPr lang="en-US" sz="1100" dirty="0">
                <a:solidFill>
                  <a:srgbClr val="FFFFFF"/>
                </a:solidFill>
                <a:latin typeface="Verdana"/>
                <a:sym typeface="Helvetica Light"/>
              </a:rPr>
              <a:t>Copernicus Sentinel-3A data (2017)</a:t>
            </a:r>
          </a:p>
          <a:p>
            <a:r>
              <a:rPr lang="en-US" sz="1100" dirty="0">
                <a:solidFill>
                  <a:srgbClr val="FFFFFF"/>
                </a:solidFill>
                <a:effectLst>
                  <a:outerShdw blurRad="38100" dist="38100" dir="2700000" algn="tl">
                    <a:srgbClr val="000000">
                      <a:alpha val="43137"/>
                    </a:srgbClr>
                  </a:outerShdw>
                </a:effectLst>
                <a:latin typeface="Verdana"/>
                <a:sym typeface="Helvetica Light"/>
              </a:rPr>
              <a:t>©</a:t>
            </a:r>
            <a:r>
              <a:rPr lang="en-US" sz="1100" dirty="0" smtClean="0">
                <a:solidFill>
                  <a:srgbClr val="FFFFFF"/>
                </a:solidFill>
                <a:latin typeface="Verdana"/>
                <a:sym typeface="Helvetica Light"/>
              </a:rPr>
              <a:t> </a:t>
            </a:r>
            <a:r>
              <a:rPr lang="en-US" sz="1100" dirty="0">
                <a:solidFill>
                  <a:srgbClr val="FFFFFF"/>
                </a:solidFill>
                <a:latin typeface="Verdana"/>
                <a:sym typeface="Helvetica Light"/>
              </a:rPr>
              <a:t>University of Southampton–J. Dash/Brockman Consult (S3-MPC)</a:t>
            </a:r>
          </a:p>
        </p:txBody>
      </p:sp>
      <p:sp>
        <p:nvSpPr>
          <p:cNvPr id="5" name="Title 3"/>
          <p:cNvSpPr txBox="1">
            <a:spLocks/>
          </p:cNvSpPr>
          <p:nvPr/>
        </p:nvSpPr>
        <p:spPr>
          <a:xfrm>
            <a:off x="143088" y="133766"/>
            <a:ext cx="8924074" cy="461665"/>
          </a:xfrm>
          <a:prstGeom prst="rect">
            <a:avLst/>
          </a:prstGeom>
          <a:noFill/>
          <a:ln>
            <a:noFill/>
          </a:ln>
        </p:spPr>
        <p:txBody>
          <a:bodyPr vert="horz" wrap="square" lIns="91424" tIns="45712" rIns="91424" bIns="45712"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sz="2400" b="1">
                <a:solidFill>
                  <a:srgbClr val="FFFFFF"/>
                </a:solidFill>
                <a:effectLst>
                  <a:outerShdw blurRad="38100" dist="38100" dir="2700000" algn="tl">
                    <a:srgbClr val="000000">
                      <a:alpha val="43137"/>
                    </a:srgbClr>
                  </a:outerShdw>
                </a:effectLst>
                <a:latin typeface="Verdana" pitchFamily="34" charset="0"/>
                <a:cs typeface="Verdana" pitchFamily="34" charset="0"/>
                <a:sym typeface="Helvetica Light"/>
              </a:rPr>
              <a:t>Plant Growth in Spring</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spTree>
    <p:extLst>
      <p:ext uri="{BB962C8B-B14F-4D97-AF65-F5344CB8AC3E}">
        <p14:creationId xmlns:p14="http://schemas.microsoft.com/office/powerpoint/2010/main" val="68596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714233"/>
            <a:ext cx="9144000" cy="438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endParaRPr>
          </a:p>
        </p:txBody>
      </p:sp>
      <p:pic>
        <p:nvPicPr>
          <p:cNvPr id="4098" name="Picture 2" descr="http://www.esa.int/var/esa/storage/images/esa_multimedia/images/2017/07/sentinel-3a_senses_earth_s_heat/17053428-1-eng-GB/Sentinel-3A_senses_Earth_s_heat_node_full_image_2.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600"/>
            <a:ext cx="9144000" cy="43662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3087" y="4283362"/>
            <a:ext cx="5011374" cy="430871"/>
          </a:xfrm>
          <a:prstGeom prst="rect">
            <a:avLst/>
          </a:prstGeom>
          <a:solidFill>
            <a:schemeClr val="bg1">
              <a:alpha val="87000"/>
            </a:schemeClr>
          </a:solidFill>
        </p:spPr>
        <p:txBody>
          <a:bodyPr wrap="square" lIns="91424" tIns="45712" rIns="91424" bIns="45712">
            <a:spAutoFit/>
          </a:bodyPr>
          <a:lstStyle/>
          <a:p>
            <a:r>
              <a:rPr lang="en-US" sz="1100" dirty="0" smtClean="0">
                <a:solidFill>
                  <a:srgbClr val="0070C0"/>
                </a:solidFill>
              </a:rPr>
              <a:t>Contains </a:t>
            </a:r>
            <a:r>
              <a:rPr lang="en-US" sz="1100" dirty="0">
                <a:solidFill>
                  <a:srgbClr val="0070C0"/>
                </a:solidFill>
              </a:rPr>
              <a:t>modified </a:t>
            </a:r>
            <a:r>
              <a:rPr lang="en-US" sz="1100" dirty="0" smtClean="0">
                <a:solidFill>
                  <a:srgbClr val="0070C0"/>
                </a:solidFill>
              </a:rPr>
              <a:t>Sentinel-3A data </a:t>
            </a:r>
            <a:r>
              <a:rPr lang="en-US" sz="1100" dirty="0">
                <a:solidFill>
                  <a:srgbClr val="0070C0"/>
                </a:solidFill>
              </a:rPr>
              <a:t>(2016</a:t>
            </a:r>
            <a:r>
              <a:rPr lang="en-US" sz="1100" dirty="0" smtClean="0">
                <a:solidFill>
                  <a:srgbClr val="0070C0"/>
                </a:solidFill>
              </a:rPr>
              <a:t>) </a:t>
            </a:r>
          </a:p>
          <a:p>
            <a:r>
              <a:rPr lang="en-US" sz="1100" dirty="0">
                <a:solidFill>
                  <a:srgbClr val="0070C0"/>
                </a:solidFill>
              </a:rPr>
              <a:t>© </a:t>
            </a:r>
            <a:r>
              <a:rPr lang="en-US" sz="1100" dirty="0" smtClean="0">
                <a:solidFill>
                  <a:srgbClr val="0070C0"/>
                </a:solidFill>
              </a:rPr>
              <a:t>UK </a:t>
            </a:r>
            <a:r>
              <a:rPr lang="en-US" sz="1100" dirty="0">
                <a:solidFill>
                  <a:srgbClr val="0070C0"/>
                </a:solidFill>
              </a:rPr>
              <a:t>National Centre for Earth Observation/University of Leicester</a:t>
            </a:r>
          </a:p>
        </p:txBody>
      </p:sp>
      <p:sp>
        <p:nvSpPr>
          <p:cNvPr id="5" name="Title 1"/>
          <p:cNvSpPr txBox="1">
            <a:spLocks/>
          </p:cNvSpPr>
          <p:nvPr/>
        </p:nvSpPr>
        <p:spPr>
          <a:xfrm>
            <a:off x="143086" y="149150"/>
            <a:ext cx="7547252" cy="430887"/>
          </a:xfrm>
          <a:prstGeom prst="rect">
            <a:avLst/>
          </a:prstGeom>
        </p:spPr>
        <p:txBody>
          <a:bodyPr lIns="91424" tIns="45712" rIns="91424" bIns="45712"/>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sz="2400" b="1" kern="0" dirty="0"/>
              <a:t>Earth Surface </a:t>
            </a:r>
            <a:r>
              <a:rPr lang="en-US" sz="2400" b="1" kern="0" dirty="0" smtClean="0"/>
              <a:t>Heat</a:t>
            </a:r>
            <a:endParaRPr lang="en-US" sz="2400" b="1" kern="0"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437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ALAHCEM\Downloads\download Cropped.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3087" y="684445"/>
            <a:ext cx="4444539" cy="4044130"/>
          </a:xfrm>
          <a:prstGeom prst="roundRect">
            <a:avLst>
              <a:gd name="adj" fmla="val 5358"/>
            </a:avLst>
          </a:prstGeom>
          <a:solidFill>
            <a:srgbClr val="FFFFFF">
              <a:shade val="85000"/>
            </a:srgbClr>
          </a:solidFill>
          <a:ln>
            <a:noFill/>
          </a:ln>
          <a:effectLst/>
        </p:spPr>
      </p:pic>
      <p:sp>
        <p:nvSpPr>
          <p:cNvPr id="5" name="Title 1"/>
          <p:cNvSpPr txBox="1">
            <a:spLocks/>
          </p:cNvSpPr>
          <p:nvPr/>
        </p:nvSpPr>
        <p:spPr>
          <a:xfrm>
            <a:off x="143087" y="149153"/>
            <a:ext cx="8877969" cy="496309"/>
          </a:xfrm>
          <a:prstGeom prst="rect">
            <a:avLst/>
          </a:prstGeom>
          <a:noFill/>
        </p:spPr>
        <p:txBody>
          <a:bodyPr lIns="91424" tIns="45712" rIns="91424" bIns="45712"/>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sz="2400" b="1" kern="0" dirty="0">
                <a:solidFill>
                  <a:schemeClr val="bg1"/>
                </a:solidFill>
                <a:effectLst>
                  <a:outerShdw blurRad="38100" dist="38100" dir="2700000" algn="tl">
                    <a:srgbClr val="000000">
                      <a:alpha val="43137"/>
                    </a:srgbClr>
                  </a:outerShdw>
                </a:effectLst>
              </a:rPr>
              <a:t>Hurricane Monitoring</a:t>
            </a:r>
            <a:endParaRPr lang="en-US" sz="2400" b="1" kern="0"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4749822" y="2897682"/>
            <a:ext cx="3974139" cy="1754310"/>
          </a:xfrm>
          <a:prstGeom prst="rect">
            <a:avLst/>
          </a:prstGeom>
        </p:spPr>
        <p:txBody>
          <a:bodyPr wrap="square" lIns="91424" tIns="45712" rIns="91424" bIns="45712">
            <a:spAutoFit/>
          </a:bodyPr>
          <a:lstStyle/>
          <a:p>
            <a:r>
              <a:rPr lang="en-US" dirty="0" smtClean="0">
                <a:solidFill>
                  <a:schemeClr val="bg1"/>
                </a:solidFill>
                <a:effectLst>
                  <a:outerShdw blurRad="38100" dist="38100" dir="2700000" algn="tl">
                    <a:srgbClr val="000000">
                      <a:alpha val="43137"/>
                    </a:srgbClr>
                  </a:outerShdw>
                </a:effectLst>
                <a:latin typeface="Verdana"/>
              </a:rPr>
              <a:t>&lt; Temperature </a:t>
            </a:r>
            <a:r>
              <a:rPr lang="en-US" dirty="0">
                <a:solidFill>
                  <a:schemeClr val="bg1"/>
                </a:solidFill>
                <a:effectLst>
                  <a:outerShdw blurRad="38100" dist="38100" dir="2700000" algn="tl">
                    <a:srgbClr val="000000">
                      <a:alpha val="43137"/>
                    </a:srgbClr>
                  </a:outerShdw>
                </a:effectLst>
                <a:latin typeface="Verdana"/>
              </a:rPr>
              <a:t>at the top of </a:t>
            </a:r>
            <a:r>
              <a:rPr lang="en-US" dirty="0" smtClean="0">
                <a:solidFill>
                  <a:schemeClr val="bg1"/>
                </a:solidFill>
                <a:effectLst>
                  <a:outerShdw blurRad="38100" dist="38100" dir="2700000" algn="tl">
                    <a:srgbClr val="000000">
                      <a:alpha val="43137"/>
                    </a:srgbClr>
                  </a:outerShdw>
                </a:effectLst>
                <a:latin typeface="Verdana"/>
              </a:rPr>
              <a:t>Harvey as </a:t>
            </a:r>
            <a:r>
              <a:rPr lang="en-US" dirty="0">
                <a:solidFill>
                  <a:schemeClr val="bg1"/>
                </a:solidFill>
                <a:effectLst>
                  <a:outerShdw blurRad="38100" dist="38100" dir="2700000" algn="tl">
                    <a:srgbClr val="000000">
                      <a:alpha val="43137"/>
                    </a:srgbClr>
                  </a:outerShdw>
                </a:effectLst>
                <a:latin typeface="Verdana"/>
              </a:rPr>
              <a:t>the storm </a:t>
            </a:r>
            <a:r>
              <a:rPr lang="en-US" dirty="0" smtClean="0">
                <a:solidFill>
                  <a:schemeClr val="bg1"/>
                </a:solidFill>
                <a:effectLst>
                  <a:outerShdw blurRad="38100" dist="38100" dir="2700000" algn="tl">
                    <a:srgbClr val="000000">
                      <a:alpha val="43137"/>
                    </a:srgbClr>
                  </a:outerShdw>
                </a:effectLst>
                <a:latin typeface="Verdana"/>
              </a:rPr>
              <a:t>approaches Texas </a:t>
            </a:r>
          </a:p>
          <a:p>
            <a:endParaRPr lang="en-US" sz="1400" dirty="0">
              <a:solidFill>
                <a:schemeClr val="bg1"/>
              </a:solidFill>
              <a:effectLst>
                <a:outerShdw blurRad="38100" dist="38100" dir="2700000" algn="tl">
                  <a:srgbClr val="000000">
                    <a:alpha val="43137"/>
                  </a:srgbClr>
                </a:outerShdw>
              </a:effectLst>
              <a:latin typeface="Verdana"/>
            </a:endParaRPr>
          </a:p>
          <a:p>
            <a:r>
              <a:rPr lang="en-US" sz="1000" dirty="0">
                <a:solidFill>
                  <a:schemeClr val="bg1"/>
                </a:solidFill>
                <a:effectLst>
                  <a:outerShdw blurRad="38100" dist="38100" dir="2700000" algn="tl">
                    <a:srgbClr val="000000">
                      <a:alpha val="43137"/>
                    </a:srgbClr>
                  </a:outerShdw>
                </a:effectLst>
                <a:latin typeface="Verdana"/>
              </a:rPr>
              <a:t>Based on Sentinel-3A data</a:t>
            </a:r>
          </a:p>
          <a:p>
            <a:r>
              <a:rPr lang="en-US" sz="1000" dirty="0">
                <a:solidFill>
                  <a:schemeClr val="bg1"/>
                </a:solidFill>
                <a:effectLst>
                  <a:outerShdw blurRad="38100" dist="38100" dir="2700000" algn="tl">
                    <a:srgbClr val="000000">
                      <a:alpha val="43137"/>
                    </a:srgbClr>
                  </a:outerShdw>
                </a:effectLst>
                <a:latin typeface="Verdana"/>
              </a:rPr>
              <a:t>25 August </a:t>
            </a:r>
            <a:r>
              <a:rPr lang="en-US" sz="1000" dirty="0" smtClean="0">
                <a:solidFill>
                  <a:schemeClr val="bg1"/>
                </a:solidFill>
                <a:effectLst>
                  <a:outerShdw blurRad="38100" dist="38100" dir="2700000" algn="tl">
                    <a:srgbClr val="000000">
                      <a:alpha val="43137"/>
                    </a:srgbClr>
                  </a:outerShdw>
                </a:effectLst>
                <a:latin typeface="Verdana"/>
              </a:rPr>
              <a:t>2017</a:t>
            </a:r>
          </a:p>
          <a:p>
            <a:endParaRPr lang="en-US" sz="1000" dirty="0">
              <a:solidFill>
                <a:schemeClr val="bg1"/>
              </a:solidFill>
              <a:effectLst>
                <a:outerShdw blurRad="38100" dist="38100" dir="2700000" algn="tl">
                  <a:srgbClr val="000000">
                    <a:alpha val="43137"/>
                  </a:srgbClr>
                </a:outerShdw>
              </a:effectLst>
              <a:latin typeface="Verdana"/>
            </a:endParaRPr>
          </a:p>
          <a:p>
            <a:r>
              <a:rPr lang="en-GB" sz="1000" dirty="0" smtClean="0">
                <a:solidFill>
                  <a:schemeClr val="bg1"/>
                </a:solidFill>
                <a:effectLst>
                  <a:outerShdw blurRad="38100" dist="38100" dir="2700000" algn="tl">
                    <a:srgbClr val="000000">
                      <a:alpha val="43137"/>
                    </a:srgbClr>
                  </a:outerShdw>
                </a:effectLst>
                <a:latin typeface="Verdana"/>
              </a:rPr>
              <a:t>© BY-SA 3.0 IGO</a:t>
            </a:r>
            <a:endParaRPr lang="en-GB" sz="1000" dirty="0">
              <a:solidFill>
                <a:schemeClr val="bg1"/>
              </a:solidFill>
              <a:effectLst>
                <a:outerShdw blurRad="38100" dist="38100" dir="2700000" algn="tl">
                  <a:srgbClr val="000000">
                    <a:alpha val="43137"/>
                  </a:srgbClr>
                </a:outerShdw>
              </a:effectLst>
              <a:latin typeface="Verdana"/>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278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184" y="82006"/>
            <a:ext cx="3829216" cy="769441"/>
          </a:xfrm>
        </p:spPr>
        <p:txBody>
          <a:bodyPr/>
          <a:lstStyle/>
          <a:p>
            <a:r>
              <a:rPr lang="en-US" dirty="0" smtClean="0"/>
              <a:t>Sentinel-5 Precursor mission status</a:t>
            </a:r>
            <a:endParaRPr lang="en-US" dirty="0"/>
          </a:p>
        </p:txBody>
      </p:sp>
      <p:sp>
        <p:nvSpPr>
          <p:cNvPr id="5" name="Content Placeholder 2"/>
          <p:cNvSpPr txBox="1">
            <a:spLocks/>
          </p:cNvSpPr>
          <p:nvPr/>
        </p:nvSpPr>
        <p:spPr bwMode="auto">
          <a:xfrm>
            <a:off x="84663" y="874826"/>
            <a:ext cx="8898467" cy="6047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1588" lvl="1" indent="0" defTabSz="914400">
              <a:buClr>
                <a:srgbClr val="0098DB"/>
              </a:buClr>
              <a:buFont typeface="Verdana" pitchFamily="34" charset="0"/>
              <a:buNone/>
            </a:pPr>
            <a:r>
              <a:rPr lang="en-US" sz="1100" b="1" kern="1200" dirty="0">
                <a:solidFill>
                  <a:srgbClr val="AACAEA">
                    <a:lumMod val="75000"/>
                  </a:srgbClr>
                </a:solidFill>
              </a:rPr>
              <a:t>S5P Mission</a:t>
            </a:r>
          </a:p>
          <a:p>
            <a:pPr marL="452438" lvl="1" indent="-274638" defTabSz="914400">
              <a:buClr>
                <a:srgbClr val="0098DB"/>
              </a:buClr>
              <a:buFont typeface="Wingdings" charset="2"/>
              <a:buChar char="ü"/>
              <a:tabLst>
                <a:tab pos="449263" algn="l"/>
              </a:tabLst>
            </a:pPr>
            <a:r>
              <a:rPr lang="en-US" sz="900" kern="1200" dirty="0">
                <a:solidFill>
                  <a:srgbClr val="4D4F53"/>
                </a:solidFill>
              </a:rPr>
              <a:t>Funded</a:t>
            </a:r>
            <a:r>
              <a:rPr lang="en-US" sz="900" kern="1200" dirty="0" smtClean="0">
                <a:solidFill>
                  <a:srgbClr val="4D4F53"/>
                </a:solidFill>
              </a:rPr>
              <a:t> by </a:t>
            </a:r>
            <a:r>
              <a:rPr lang="en-US" sz="900" b="1" kern="1200" dirty="0">
                <a:solidFill>
                  <a:srgbClr val="4D4F53"/>
                </a:solidFill>
              </a:rPr>
              <a:t>EC/ESA </a:t>
            </a:r>
            <a:r>
              <a:rPr lang="en-US" sz="900" kern="1200" dirty="0">
                <a:solidFill>
                  <a:srgbClr val="4D4F53"/>
                </a:solidFill>
              </a:rPr>
              <a:t>+</a:t>
            </a:r>
            <a:r>
              <a:rPr lang="en-US" sz="900" b="1" kern="1200" dirty="0">
                <a:solidFill>
                  <a:srgbClr val="4D4F53"/>
                </a:solidFill>
              </a:rPr>
              <a:t> national NL/</a:t>
            </a:r>
            <a:r>
              <a:rPr lang="en-US" sz="900" b="1" kern="1200" dirty="0" smtClean="0">
                <a:solidFill>
                  <a:srgbClr val="4D4F53"/>
                </a:solidFill>
              </a:rPr>
              <a:t>NSO, </a:t>
            </a:r>
            <a:r>
              <a:rPr lang="en-US" sz="900" b="1" kern="1200" dirty="0">
                <a:solidFill>
                  <a:srgbClr val="4D4F53"/>
                </a:solidFill>
              </a:rPr>
              <a:t>D/</a:t>
            </a:r>
            <a:r>
              <a:rPr lang="en-US" sz="900" b="1" kern="1200" dirty="0" smtClean="0">
                <a:solidFill>
                  <a:srgbClr val="4D4F53"/>
                </a:solidFill>
              </a:rPr>
              <a:t>DLR, </a:t>
            </a:r>
            <a:r>
              <a:rPr lang="en-US" sz="900" b="1" kern="1200" dirty="0">
                <a:solidFill>
                  <a:srgbClr val="4D4F53"/>
                </a:solidFill>
              </a:rPr>
              <a:t>BE/</a:t>
            </a:r>
            <a:r>
              <a:rPr lang="en-US" sz="900" b="1" kern="1200" dirty="0" smtClean="0">
                <a:solidFill>
                  <a:srgbClr val="4D4F53"/>
                </a:solidFill>
              </a:rPr>
              <a:t>BELSPO </a:t>
            </a:r>
          </a:p>
          <a:p>
            <a:pPr marL="452438" lvl="1" indent="-274638" defTabSz="914400">
              <a:buClr>
                <a:srgbClr val="0098DB"/>
              </a:buClr>
              <a:buFont typeface="Wingdings" charset="2"/>
              <a:buChar char="ü"/>
              <a:tabLst>
                <a:tab pos="449263" algn="l"/>
              </a:tabLst>
            </a:pPr>
            <a:r>
              <a:rPr lang="en-US" sz="900" kern="1200" dirty="0" smtClean="0">
                <a:solidFill>
                  <a:srgbClr val="4D4F53"/>
                </a:solidFill>
              </a:rPr>
              <a:t>First operational mission on </a:t>
            </a:r>
            <a:r>
              <a:rPr lang="en-US" sz="900" b="1" kern="1200" dirty="0" smtClean="0">
                <a:solidFill>
                  <a:srgbClr val="4D4F53"/>
                </a:solidFill>
              </a:rPr>
              <a:t>air </a:t>
            </a:r>
            <a:r>
              <a:rPr lang="en-US" sz="900" b="1" kern="1200" dirty="0">
                <a:solidFill>
                  <a:srgbClr val="4D4F53"/>
                </a:solidFill>
              </a:rPr>
              <a:t>quality</a:t>
            </a:r>
            <a:r>
              <a:rPr lang="en-US" sz="900" kern="1200" dirty="0">
                <a:solidFill>
                  <a:srgbClr val="4D4F53"/>
                </a:solidFill>
              </a:rPr>
              <a:t> </a:t>
            </a:r>
            <a:r>
              <a:rPr lang="en-US" sz="900" kern="1200" dirty="0" smtClean="0">
                <a:solidFill>
                  <a:srgbClr val="4D4F53"/>
                </a:solidFill>
              </a:rPr>
              <a:t>&amp; </a:t>
            </a:r>
            <a:r>
              <a:rPr lang="en-US" sz="900" b="1" kern="1200" dirty="0" smtClean="0">
                <a:solidFill>
                  <a:srgbClr val="4D4F53"/>
                </a:solidFill>
              </a:rPr>
              <a:t>climate change</a:t>
            </a:r>
          </a:p>
          <a:p>
            <a:pPr marL="452438" lvl="1" indent="-274638" defTabSz="914400">
              <a:buClr>
                <a:srgbClr val="0098DB"/>
              </a:buClr>
              <a:buFont typeface="Wingdings" charset="2"/>
              <a:buChar char="ü"/>
            </a:pPr>
            <a:r>
              <a:rPr lang="en-US" sz="900" kern="1200" dirty="0" smtClean="0">
                <a:solidFill>
                  <a:srgbClr val="4D4F53"/>
                </a:solidFill>
              </a:rPr>
              <a:t>Earth </a:t>
            </a:r>
            <a:r>
              <a:rPr lang="en-US" sz="900" b="1" kern="1200" dirty="0" smtClean="0">
                <a:solidFill>
                  <a:srgbClr val="4D4F53"/>
                </a:solidFill>
              </a:rPr>
              <a:t>global daily coverage</a:t>
            </a:r>
            <a:r>
              <a:rPr lang="en-US" sz="900" kern="1200" dirty="0" smtClean="0">
                <a:solidFill>
                  <a:srgbClr val="4D4F53"/>
                </a:solidFill>
              </a:rPr>
              <a:t>, at 13.30 Solar Local Time at Ascending Node</a:t>
            </a:r>
          </a:p>
        </p:txBody>
      </p:sp>
      <p:pic>
        <p:nvPicPr>
          <p:cNvPr id="20" name="Picture 19"/>
          <p:cNvPicPr>
            <a:picLocks noChangeAspect="1"/>
          </p:cNvPicPr>
          <p:nvPr/>
        </p:nvPicPr>
        <p:blipFill>
          <a:blip r:embed="rId3"/>
          <a:stretch>
            <a:fillRect/>
          </a:stretch>
        </p:blipFill>
        <p:spPr>
          <a:xfrm>
            <a:off x="6051784" y="123824"/>
            <a:ext cx="1542816" cy="650876"/>
          </a:xfrm>
          <a:prstGeom prst="rect">
            <a:avLst/>
          </a:prstGeom>
        </p:spPr>
      </p:pic>
      <p:sp>
        <p:nvSpPr>
          <p:cNvPr id="10" name="Content Placeholder 2"/>
          <p:cNvSpPr txBox="1">
            <a:spLocks/>
          </p:cNvSpPr>
          <p:nvPr/>
        </p:nvSpPr>
        <p:spPr bwMode="auto">
          <a:xfrm>
            <a:off x="45724" y="1659130"/>
            <a:ext cx="8955377" cy="123647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defTabSz="914400">
              <a:buClr>
                <a:srgbClr val="0098DB"/>
              </a:buClr>
              <a:buFont typeface="Verdana" pitchFamily="34" charset="0"/>
              <a:buNone/>
            </a:pPr>
            <a:r>
              <a:rPr lang="en-US" sz="1000" b="1" kern="1200" dirty="0" smtClean="0">
                <a:solidFill>
                  <a:srgbClr val="AACAEA">
                    <a:lumMod val="75000"/>
                  </a:srgbClr>
                </a:solidFill>
              </a:rPr>
              <a:t>TROPOMI </a:t>
            </a:r>
            <a:r>
              <a:rPr lang="en-US" sz="900" kern="1200" dirty="0" smtClean="0">
                <a:solidFill>
                  <a:srgbClr val="4D4F53"/>
                </a:solidFill>
              </a:rPr>
              <a:t>(</a:t>
            </a:r>
            <a:r>
              <a:rPr lang="en-US" sz="900" kern="1200" dirty="0">
                <a:solidFill>
                  <a:srgbClr val="4D4F53"/>
                </a:solidFill>
              </a:rPr>
              <a:t>TROPOspheric Monitoring Instrument</a:t>
            </a:r>
            <a:r>
              <a:rPr lang="en-US" sz="900" kern="1200" dirty="0" smtClean="0">
                <a:solidFill>
                  <a:srgbClr val="4D4F53"/>
                </a:solidFill>
              </a:rPr>
              <a:t>)</a:t>
            </a:r>
          </a:p>
          <a:p>
            <a:pPr marL="446088" indent="-271463" defTabSz="914400">
              <a:spcBef>
                <a:spcPts val="288"/>
              </a:spcBef>
              <a:buClr>
                <a:srgbClr val="0098DB"/>
              </a:buClr>
              <a:buFont typeface="Wingdings" charset="2"/>
              <a:buChar char="ü"/>
            </a:pPr>
            <a:r>
              <a:rPr lang="en-US" sz="900" kern="1200" dirty="0" smtClean="0">
                <a:solidFill>
                  <a:srgbClr val="4D4F53"/>
                </a:solidFill>
              </a:rPr>
              <a:t>Nadir </a:t>
            </a:r>
            <a:r>
              <a:rPr lang="en-US" sz="900" kern="1200" dirty="0">
                <a:solidFill>
                  <a:srgbClr val="4D4F53"/>
                </a:solidFill>
              </a:rPr>
              <a:t>viewing instrument, UV-VIS-NIR–SWIR </a:t>
            </a:r>
            <a:r>
              <a:rPr lang="en-US" sz="900" kern="1200" dirty="0" smtClean="0">
                <a:solidFill>
                  <a:srgbClr val="4D4F53"/>
                </a:solidFill>
              </a:rPr>
              <a:t>spectral </a:t>
            </a:r>
            <a:r>
              <a:rPr lang="en-US" sz="900" kern="1200" dirty="0">
                <a:solidFill>
                  <a:srgbClr val="4D4F53"/>
                </a:solidFill>
              </a:rPr>
              <a:t>ranges (270-500, 675-775, 2305-2385 nm</a:t>
            </a:r>
            <a:r>
              <a:rPr lang="en-US" sz="900" kern="1200" dirty="0" smtClean="0">
                <a:solidFill>
                  <a:srgbClr val="4D4F53"/>
                </a:solidFill>
              </a:rPr>
              <a:t>)</a:t>
            </a:r>
          </a:p>
          <a:p>
            <a:pPr marL="446088" indent="-271463" defTabSz="914400">
              <a:spcBef>
                <a:spcPts val="288"/>
              </a:spcBef>
              <a:buClr>
                <a:srgbClr val="0098DB"/>
              </a:buClr>
              <a:buFont typeface="Wingdings" charset="2"/>
              <a:buChar char="ü"/>
            </a:pPr>
            <a:r>
              <a:rPr lang="en-US" sz="900" kern="1200" dirty="0" smtClean="0">
                <a:solidFill>
                  <a:srgbClr val="4D4F53"/>
                </a:solidFill>
              </a:rPr>
              <a:t>Spatial resolution (Km</a:t>
            </a:r>
            <a:r>
              <a:rPr lang="en-US" sz="900" kern="1200" baseline="30000" dirty="0" smtClean="0">
                <a:solidFill>
                  <a:srgbClr val="4D4F53"/>
                </a:solidFill>
              </a:rPr>
              <a:t>2 </a:t>
            </a:r>
            <a:r>
              <a:rPr lang="en-US" sz="900" kern="1200" dirty="0" smtClean="0">
                <a:solidFill>
                  <a:srgbClr val="4D4F53"/>
                </a:solidFill>
              </a:rPr>
              <a:t>): </a:t>
            </a:r>
            <a:r>
              <a:rPr lang="en-US" sz="900" b="1" kern="1200" dirty="0">
                <a:solidFill>
                  <a:srgbClr val="4D4F53"/>
                </a:solidFill>
              </a:rPr>
              <a:t>3.5 x 7 </a:t>
            </a:r>
            <a:r>
              <a:rPr lang="en-US" sz="900" kern="1200" dirty="0" smtClean="0">
                <a:solidFill>
                  <a:srgbClr val="4D4F53"/>
                </a:solidFill>
              </a:rPr>
              <a:t>(across x along track); 7x7 SWIR</a:t>
            </a:r>
          </a:p>
          <a:p>
            <a:pPr marL="0" lvl="1" indent="0" defTabSz="914400">
              <a:spcBef>
                <a:spcPts val="400"/>
              </a:spcBef>
              <a:buClr>
                <a:srgbClr val="0098DB"/>
              </a:buClr>
              <a:buFont typeface="Verdana" pitchFamily="34" charset="0"/>
              <a:buNone/>
              <a:tabLst>
                <a:tab pos="1258888" algn="l"/>
              </a:tabLst>
            </a:pPr>
            <a:r>
              <a:rPr lang="en-US" sz="1000" b="1" kern="1200" dirty="0">
                <a:solidFill>
                  <a:srgbClr val="AACAEA">
                    <a:lumMod val="75000"/>
                  </a:srgbClr>
                </a:solidFill>
              </a:rPr>
              <a:t>Data </a:t>
            </a:r>
            <a:r>
              <a:rPr lang="en-US" sz="1000" b="1" kern="1200" dirty="0" smtClean="0">
                <a:solidFill>
                  <a:srgbClr val="AACAEA">
                    <a:lumMod val="75000"/>
                  </a:srgbClr>
                </a:solidFill>
              </a:rPr>
              <a:t>products: </a:t>
            </a:r>
            <a:r>
              <a:rPr lang="en-US" sz="900" kern="1200" dirty="0" smtClean="0">
                <a:solidFill>
                  <a:srgbClr val="4D4F53"/>
                </a:solidFill>
              </a:rPr>
              <a:t>Total column (O</a:t>
            </a:r>
            <a:r>
              <a:rPr lang="en-US" sz="900" kern="1200" baseline="-25000" dirty="0" smtClean="0">
                <a:solidFill>
                  <a:srgbClr val="4D4F53"/>
                </a:solidFill>
              </a:rPr>
              <a:t>3</a:t>
            </a:r>
            <a:r>
              <a:rPr lang="en-US" sz="900" kern="1200" dirty="0" smtClean="0">
                <a:solidFill>
                  <a:srgbClr val="4D4F53"/>
                </a:solidFill>
              </a:rPr>
              <a:t>, NO</a:t>
            </a:r>
            <a:r>
              <a:rPr lang="en-US" sz="900" kern="1200" baseline="-25000" dirty="0" smtClean="0">
                <a:solidFill>
                  <a:srgbClr val="4D4F53"/>
                </a:solidFill>
              </a:rPr>
              <a:t>2</a:t>
            </a:r>
            <a:r>
              <a:rPr lang="en-US" sz="900" kern="1200" dirty="0" smtClean="0">
                <a:solidFill>
                  <a:srgbClr val="4D4F53"/>
                </a:solidFill>
              </a:rPr>
              <a:t>, CO, SO</a:t>
            </a:r>
            <a:r>
              <a:rPr lang="en-US" sz="900" kern="1200" baseline="-25000" dirty="0" smtClean="0">
                <a:solidFill>
                  <a:srgbClr val="4D4F53"/>
                </a:solidFill>
              </a:rPr>
              <a:t>2</a:t>
            </a:r>
            <a:r>
              <a:rPr lang="en-US" sz="900" kern="1200" dirty="0" smtClean="0">
                <a:solidFill>
                  <a:srgbClr val="4D4F53"/>
                </a:solidFill>
              </a:rPr>
              <a:t>, CH</a:t>
            </a:r>
            <a:r>
              <a:rPr lang="en-US" sz="900" kern="1200" baseline="-25000" dirty="0" smtClean="0">
                <a:solidFill>
                  <a:srgbClr val="4D4F53"/>
                </a:solidFill>
              </a:rPr>
              <a:t>4</a:t>
            </a:r>
            <a:r>
              <a:rPr lang="en-US" sz="900" kern="1200" dirty="0" smtClean="0">
                <a:solidFill>
                  <a:srgbClr val="4D4F53"/>
                </a:solidFill>
              </a:rPr>
              <a:t>, HCHO); Tropospheric column (O</a:t>
            </a:r>
            <a:r>
              <a:rPr lang="en-US" sz="900" kern="1200" baseline="-25000" dirty="0" smtClean="0">
                <a:solidFill>
                  <a:srgbClr val="4D4F53"/>
                </a:solidFill>
              </a:rPr>
              <a:t>3</a:t>
            </a:r>
            <a:r>
              <a:rPr lang="en-US" sz="900" kern="1200" dirty="0" smtClean="0">
                <a:solidFill>
                  <a:srgbClr val="4D4F53"/>
                </a:solidFill>
              </a:rPr>
              <a:t>, NO</a:t>
            </a:r>
            <a:r>
              <a:rPr lang="en-US" sz="900" kern="1200" baseline="-25000" dirty="0" smtClean="0">
                <a:solidFill>
                  <a:srgbClr val="4D4F53"/>
                </a:solidFill>
              </a:rPr>
              <a:t>2</a:t>
            </a:r>
            <a:r>
              <a:rPr lang="en-US" sz="900" kern="1200" dirty="0" smtClean="0">
                <a:solidFill>
                  <a:srgbClr val="4D4F53"/>
                </a:solidFill>
              </a:rPr>
              <a:t>); O</a:t>
            </a:r>
            <a:r>
              <a:rPr lang="en-US" sz="900" kern="1200" baseline="-25000" dirty="0" smtClean="0">
                <a:solidFill>
                  <a:srgbClr val="4D4F53"/>
                </a:solidFill>
              </a:rPr>
              <a:t>3 </a:t>
            </a:r>
            <a:r>
              <a:rPr lang="en-US" sz="900" kern="1200" dirty="0" smtClean="0">
                <a:solidFill>
                  <a:srgbClr val="4D4F53"/>
                </a:solidFill>
              </a:rPr>
              <a:t>Profile; UV Aerosol Index and Layer Height; Clouds</a:t>
            </a:r>
          </a:p>
          <a:p>
            <a:pPr marL="0" lvl="1" indent="0" defTabSz="914400">
              <a:spcBef>
                <a:spcPts val="400"/>
              </a:spcBef>
              <a:buClr>
                <a:srgbClr val="0098DB"/>
              </a:buClr>
              <a:buFont typeface="Verdana" pitchFamily="34" charset="0"/>
              <a:buNone/>
              <a:tabLst>
                <a:tab pos="1258888" algn="l"/>
              </a:tabLst>
            </a:pPr>
            <a:r>
              <a:rPr lang="en-US" sz="1000" b="1" kern="1200" dirty="0">
                <a:solidFill>
                  <a:srgbClr val="AACAEA">
                    <a:lumMod val="75000"/>
                  </a:srgbClr>
                </a:solidFill>
              </a:rPr>
              <a:t>Main Users: </a:t>
            </a:r>
            <a:r>
              <a:rPr lang="en-US" sz="900" b="1" kern="1200" dirty="0" smtClean="0">
                <a:solidFill>
                  <a:srgbClr val="4D4F53"/>
                </a:solidFill>
              </a:rPr>
              <a:t>CAMS</a:t>
            </a:r>
            <a:r>
              <a:rPr lang="en-US" sz="900" kern="1200" dirty="0" smtClean="0">
                <a:solidFill>
                  <a:srgbClr val="4D4F53"/>
                </a:solidFill>
              </a:rPr>
              <a:t> (Copernicus Atmospheric Monitoring Service); </a:t>
            </a:r>
            <a:r>
              <a:rPr lang="en-US" sz="900" b="1" kern="1200" dirty="0" smtClean="0">
                <a:solidFill>
                  <a:srgbClr val="4D4F53"/>
                </a:solidFill>
              </a:rPr>
              <a:t>C3S</a:t>
            </a:r>
            <a:r>
              <a:rPr lang="en-US" sz="900" kern="1200" dirty="0" smtClean="0">
                <a:solidFill>
                  <a:srgbClr val="4D4F53"/>
                </a:solidFill>
              </a:rPr>
              <a:t> (Copernicus Climate Change Service) </a:t>
            </a:r>
          </a:p>
        </p:txBody>
      </p:sp>
      <p:sp>
        <p:nvSpPr>
          <p:cNvPr id="11" name="Content Placeholder 2"/>
          <p:cNvSpPr txBox="1">
            <a:spLocks/>
          </p:cNvSpPr>
          <p:nvPr/>
        </p:nvSpPr>
        <p:spPr bwMode="auto">
          <a:xfrm>
            <a:off x="42328" y="3052837"/>
            <a:ext cx="8983135" cy="2090663"/>
          </a:xfrm>
          <a:prstGeom prst="rect">
            <a:avLst/>
          </a:prstGeom>
          <a:noFill/>
          <a:ln w="28575" cmpd="sng">
            <a:solidFill>
              <a:srgbClr val="0000FF"/>
            </a:solidFill>
          </a:ln>
          <a:effectLs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defTabSz="914400">
              <a:buClr>
                <a:srgbClr val="0098DB"/>
              </a:buClr>
              <a:buFont typeface="Verdana" pitchFamily="34" charset="0"/>
              <a:buNone/>
            </a:pPr>
            <a:r>
              <a:rPr lang="en-US" sz="1100" b="1" kern="1200" dirty="0" smtClean="0">
                <a:solidFill>
                  <a:srgbClr val="AACAEA">
                    <a:lumMod val="75000"/>
                  </a:srgbClr>
                </a:solidFill>
              </a:rPr>
              <a:t>S5P </a:t>
            </a:r>
            <a:r>
              <a:rPr lang="en-US" sz="900" b="1" kern="1200" dirty="0" smtClean="0">
                <a:solidFill>
                  <a:srgbClr val="AACAEA">
                    <a:lumMod val="75000"/>
                  </a:srgbClr>
                </a:solidFill>
              </a:rPr>
              <a:t>Mission status</a:t>
            </a:r>
            <a:endParaRPr lang="en-US" sz="900" b="1" kern="1200" dirty="0">
              <a:solidFill>
                <a:srgbClr val="AACAEA">
                  <a:lumMod val="75000"/>
                </a:srgbClr>
              </a:solidFill>
            </a:endParaRPr>
          </a:p>
          <a:p>
            <a:pPr marL="450850" lvl="1" indent="-263525" defTabSz="914400">
              <a:buClr>
                <a:srgbClr val="0098DB"/>
              </a:buClr>
              <a:buFont typeface="Wingdings" charset="2"/>
              <a:buChar char="ü"/>
            </a:pPr>
            <a:r>
              <a:rPr lang="en-US" sz="900" kern="1200" dirty="0" smtClean="0">
                <a:solidFill>
                  <a:srgbClr val="4D4F53"/>
                </a:solidFill>
              </a:rPr>
              <a:t>Launched </a:t>
            </a:r>
            <a:r>
              <a:rPr lang="en-US" sz="900" kern="1200" dirty="0">
                <a:solidFill>
                  <a:srgbClr val="4D4F53"/>
                </a:solidFill>
              </a:rPr>
              <a:t>on </a:t>
            </a:r>
            <a:r>
              <a:rPr lang="en-US" sz="900" b="1" kern="1200" dirty="0" smtClean="0">
                <a:solidFill>
                  <a:srgbClr val="4D4F53"/>
                </a:solidFill>
              </a:rPr>
              <a:t>13</a:t>
            </a:r>
            <a:r>
              <a:rPr lang="en-US" sz="900" b="1" kern="1200" baseline="30000" dirty="0" smtClean="0">
                <a:solidFill>
                  <a:srgbClr val="4D4F53"/>
                </a:solidFill>
              </a:rPr>
              <a:t>th</a:t>
            </a:r>
            <a:r>
              <a:rPr lang="en-US" sz="900" b="1" kern="1200" dirty="0" smtClean="0">
                <a:solidFill>
                  <a:srgbClr val="4D4F53"/>
                </a:solidFill>
              </a:rPr>
              <a:t> Oct 2017 </a:t>
            </a:r>
            <a:r>
              <a:rPr lang="en-US" sz="900" kern="1200" dirty="0" smtClean="0">
                <a:solidFill>
                  <a:srgbClr val="4D4F53"/>
                </a:solidFill>
              </a:rPr>
              <a:t>from </a:t>
            </a:r>
            <a:r>
              <a:rPr lang="en-US" sz="900" kern="1200" dirty="0">
                <a:solidFill>
                  <a:srgbClr val="4D4F53"/>
                </a:solidFill>
              </a:rPr>
              <a:t>Plesetsk </a:t>
            </a:r>
            <a:r>
              <a:rPr lang="en-US" sz="800" kern="1200" dirty="0" smtClean="0">
                <a:solidFill>
                  <a:srgbClr val="4D4F53"/>
                </a:solidFill>
              </a:rPr>
              <a:t>(</a:t>
            </a:r>
            <a:r>
              <a:rPr lang="en-US" sz="800" i="1" kern="1200" dirty="0">
                <a:solidFill>
                  <a:srgbClr val="4D4F53"/>
                </a:solidFill>
              </a:rPr>
              <a:t>at 11:27 </a:t>
            </a:r>
            <a:r>
              <a:rPr lang="en-US" sz="800" i="1" kern="1200" dirty="0" smtClean="0">
                <a:solidFill>
                  <a:srgbClr val="4D4F53"/>
                </a:solidFill>
              </a:rPr>
              <a:t>local </a:t>
            </a:r>
            <a:r>
              <a:rPr lang="en-US" sz="800" i="1" kern="1200" dirty="0">
                <a:solidFill>
                  <a:srgbClr val="4D4F53"/>
                </a:solidFill>
              </a:rPr>
              <a:t>time</a:t>
            </a:r>
            <a:r>
              <a:rPr lang="en-US" sz="800" kern="1200" dirty="0">
                <a:solidFill>
                  <a:srgbClr val="4D4F53"/>
                </a:solidFill>
              </a:rPr>
              <a:t>) </a:t>
            </a:r>
            <a:r>
              <a:rPr lang="en-US" sz="900" kern="1200" dirty="0" smtClean="0">
                <a:solidFill>
                  <a:srgbClr val="4D4F53"/>
                </a:solidFill>
              </a:rPr>
              <a:t>- </a:t>
            </a:r>
            <a:r>
              <a:rPr lang="en-US" sz="900" kern="1200" dirty="0">
                <a:solidFill>
                  <a:srgbClr val="4D4F53"/>
                </a:solidFill>
              </a:rPr>
              <a:t>Rockot </a:t>
            </a:r>
            <a:r>
              <a:rPr lang="en-US" sz="900" kern="1200" dirty="0" smtClean="0">
                <a:solidFill>
                  <a:srgbClr val="4D4F53"/>
                </a:solidFill>
              </a:rPr>
              <a:t>launcher</a:t>
            </a:r>
          </a:p>
          <a:p>
            <a:pPr marL="450850" lvl="1" indent="-263525" defTabSz="914400">
              <a:buClr>
                <a:srgbClr val="0098DB"/>
              </a:buClr>
              <a:buFont typeface="Wingdings" charset="2"/>
              <a:buChar char="ü"/>
            </a:pPr>
            <a:r>
              <a:rPr lang="en-US" sz="900" kern="1200" dirty="0" smtClean="0">
                <a:solidFill>
                  <a:srgbClr val="4D4F53"/>
                </a:solidFill>
              </a:rPr>
              <a:t>LEOP</a:t>
            </a:r>
            <a:r>
              <a:rPr lang="en-US" sz="900" kern="1200" dirty="0">
                <a:solidFill>
                  <a:srgbClr val="4D4F53"/>
                </a:solidFill>
              </a:rPr>
              <a:t> </a:t>
            </a:r>
            <a:r>
              <a:rPr lang="en-US" sz="800" kern="1200" dirty="0" smtClean="0">
                <a:solidFill>
                  <a:srgbClr val="4D4F53"/>
                </a:solidFill>
              </a:rPr>
              <a:t>(</a:t>
            </a:r>
            <a:r>
              <a:rPr lang="en-US" sz="800" kern="1200" dirty="0">
                <a:solidFill>
                  <a:srgbClr val="4D4F53"/>
                </a:solidFill>
              </a:rPr>
              <a:t>Launch and Early Operations </a:t>
            </a:r>
            <a:r>
              <a:rPr lang="en-US" sz="800" kern="1200" dirty="0" smtClean="0">
                <a:solidFill>
                  <a:srgbClr val="4D4F53"/>
                </a:solidFill>
              </a:rPr>
              <a:t>Phase)</a:t>
            </a:r>
            <a:r>
              <a:rPr lang="en-US" sz="500" kern="1200" dirty="0" smtClean="0">
                <a:solidFill>
                  <a:srgbClr val="4D4F53"/>
                </a:solidFill>
              </a:rPr>
              <a:t> </a:t>
            </a:r>
            <a:r>
              <a:rPr lang="en-US" sz="900" kern="1200" dirty="0" smtClean="0">
                <a:solidFill>
                  <a:srgbClr val="4D4F53"/>
                </a:solidFill>
              </a:rPr>
              <a:t>in record time (33 hours) with </a:t>
            </a:r>
            <a:r>
              <a:rPr lang="en-US" sz="900" b="1" kern="1200" dirty="0" smtClean="0">
                <a:solidFill>
                  <a:srgbClr val="4D4F53"/>
                </a:solidFill>
              </a:rPr>
              <a:t>no</a:t>
            </a:r>
            <a:r>
              <a:rPr lang="en-US" sz="900" kern="1200" dirty="0" smtClean="0">
                <a:solidFill>
                  <a:srgbClr val="4D4F53"/>
                </a:solidFill>
              </a:rPr>
              <a:t> single </a:t>
            </a:r>
            <a:r>
              <a:rPr lang="en-US" sz="900" b="1" kern="1200" dirty="0" smtClean="0">
                <a:solidFill>
                  <a:srgbClr val="4D4F53"/>
                </a:solidFill>
              </a:rPr>
              <a:t>anomaly</a:t>
            </a:r>
          </a:p>
          <a:p>
            <a:pPr marL="450850" lvl="1" indent="-263525" defTabSz="914400">
              <a:buClr>
                <a:srgbClr val="0098DB"/>
              </a:buClr>
              <a:buFont typeface="Wingdings" charset="2"/>
              <a:buChar char="ü"/>
            </a:pPr>
            <a:r>
              <a:rPr lang="en-US" sz="900" kern="1200" dirty="0">
                <a:solidFill>
                  <a:srgbClr val="4D4F53"/>
                </a:solidFill>
              </a:rPr>
              <a:t>I</a:t>
            </a:r>
            <a:r>
              <a:rPr lang="en-US" sz="900" kern="1200" dirty="0" smtClean="0">
                <a:solidFill>
                  <a:srgbClr val="4D4F53"/>
                </a:solidFill>
              </a:rPr>
              <a:t>n Commissioning Phase (E1) </a:t>
            </a:r>
            <a:r>
              <a:rPr lang="en-US" sz="800" kern="1200" dirty="0" smtClean="0">
                <a:solidFill>
                  <a:srgbClr val="4D4F53"/>
                </a:solidFill>
              </a:rPr>
              <a:t>(</a:t>
            </a:r>
            <a:r>
              <a:rPr lang="en-US" sz="800" i="1" kern="1200" dirty="0">
                <a:solidFill>
                  <a:srgbClr val="4D4F53"/>
                </a:solidFill>
              </a:rPr>
              <a:t>since 16</a:t>
            </a:r>
            <a:r>
              <a:rPr lang="en-US" sz="800" i="1" kern="1200" baseline="30000" dirty="0">
                <a:solidFill>
                  <a:srgbClr val="4D4F53"/>
                </a:solidFill>
              </a:rPr>
              <a:t>th</a:t>
            </a:r>
            <a:r>
              <a:rPr lang="en-US" sz="800" i="1" kern="1200" dirty="0">
                <a:solidFill>
                  <a:srgbClr val="4D4F53"/>
                </a:solidFill>
              </a:rPr>
              <a:t> Oct 2017</a:t>
            </a:r>
            <a:r>
              <a:rPr lang="en-US" sz="800" kern="1200" dirty="0">
                <a:solidFill>
                  <a:srgbClr val="4D4F53"/>
                </a:solidFill>
              </a:rPr>
              <a:t>) </a:t>
            </a:r>
            <a:r>
              <a:rPr lang="en-US" sz="900" kern="1200" dirty="0" smtClean="0">
                <a:solidFill>
                  <a:srgbClr val="4D4F53"/>
                </a:solidFill>
              </a:rPr>
              <a:t>6 </a:t>
            </a:r>
            <a:r>
              <a:rPr lang="en-US" sz="900" kern="1200" dirty="0">
                <a:solidFill>
                  <a:srgbClr val="4D4F53"/>
                </a:solidFill>
              </a:rPr>
              <a:t>months </a:t>
            </a:r>
            <a:r>
              <a:rPr lang="en-US" sz="900" kern="1200" dirty="0" smtClean="0">
                <a:solidFill>
                  <a:srgbClr val="4D4F53"/>
                </a:solidFill>
              </a:rPr>
              <a:t>duration - progressing </a:t>
            </a:r>
            <a:r>
              <a:rPr lang="en-US" sz="900" b="1" kern="1200" dirty="0" smtClean="0">
                <a:solidFill>
                  <a:srgbClr val="4D4F53"/>
                </a:solidFill>
              </a:rPr>
              <a:t>nominally</a:t>
            </a:r>
          </a:p>
          <a:p>
            <a:pPr marL="808038" lvl="2" indent="-266700" defTabSz="914400">
              <a:buClr>
                <a:srgbClr val="0098DB"/>
              </a:buClr>
              <a:buFont typeface="Wingdings" charset="2"/>
              <a:buChar char="Ø"/>
              <a:tabLst>
                <a:tab pos="804863" algn="l"/>
                <a:tab pos="1168400" algn="l"/>
              </a:tabLst>
            </a:pPr>
            <a:r>
              <a:rPr lang="en-US" sz="800" kern="1200" dirty="0" smtClean="0">
                <a:solidFill>
                  <a:srgbClr val="4D4F53"/>
                </a:solidFill>
              </a:rPr>
              <a:t>After decontamination period </a:t>
            </a:r>
            <a:r>
              <a:rPr lang="en-US" sz="500" kern="1200" dirty="0" smtClean="0">
                <a:solidFill>
                  <a:srgbClr val="4D4F53"/>
                </a:solidFill>
              </a:rPr>
              <a:t>(</a:t>
            </a:r>
            <a:r>
              <a:rPr lang="en-US" sz="500" i="1" kern="1200" dirty="0" smtClean="0">
                <a:solidFill>
                  <a:srgbClr val="4D4F53"/>
                </a:solidFill>
              </a:rPr>
              <a:t>16</a:t>
            </a:r>
            <a:r>
              <a:rPr lang="en-US" sz="500" i="1" kern="1200" baseline="30000" dirty="0" smtClean="0">
                <a:solidFill>
                  <a:srgbClr val="4D4F53"/>
                </a:solidFill>
              </a:rPr>
              <a:t>th</a:t>
            </a:r>
            <a:r>
              <a:rPr lang="en-US" sz="500" i="1" kern="1200" dirty="0" smtClean="0">
                <a:solidFill>
                  <a:srgbClr val="4D4F53"/>
                </a:solidFill>
              </a:rPr>
              <a:t> Oct - 7</a:t>
            </a:r>
            <a:r>
              <a:rPr lang="en-US" sz="500" i="1" kern="1200" baseline="30000" dirty="0" smtClean="0">
                <a:solidFill>
                  <a:srgbClr val="4D4F53"/>
                </a:solidFill>
              </a:rPr>
              <a:t>th</a:t>
            </a:r>
            <a:r>
              <a:rPr lang="en-US" sz="500" i="1" kern="1200" dirty="0" smtClean="0">
                <a:solidFill>
                  <a:srgbClr val="4D4F53"/>
                </a:solidFill>
              </a:rPr>
              <a:t> Nov 2017</a:t>
            </a:r>
            <a:r>
              <a:rPr lang="en-US" sz="500" kern="1200" dirty="0" smtClean="0">
                <a:solidFill>
                  <a:srgbClr val="4D4F53"/>
                </a:solidFill>
              </a:rPr>
              <a:t>)</a:t>
            </a:r>
            <a:r>
              <a:rPr lang="en-US" sz="800" kern="1200" dirty="0">
                <a:solidFill>
                  <a:srgbClr val="4D4F53"/>
                </a:solidFill>
              </a:rPr>
              <a:t>,</a:t>
            </a:r>
            <a:r>
              <a:rPr lang="en-US" sz="800" kern="1200" dirty="0" smtClean="0">
                <a:solidFill>
                  <a:srgbClr val="4D4F53"/>
                </a:solidFill>
              </a:rPr>
              <a:t> earth radiance (science) measurements started</a:t>
            </a:r>
          </a:p>
          <a:p>
            <a:pPr marL="808038" lvl="2" indent="-266700" defTabSz="914400">
              <a:buClr>
                <a:srgbClr val="0098DB"/>
              </a:buClr>
              <a:buFont typeface="Wingdings" charset="2"/>
              <a:buChar char="Ø"/>
              <a:tabLst>
                <a:tab pos="804863" algn="l"/>
                <a:tab pos="1168400" algn="l"/>
              </a:tabLst>
            </a:pPr>
            <a:r>
              <a:rPr lang="en-US" sz="800" kern="1200" dirty="0" smtClean="0">
                <a:solidFill>
                  <a:srgbClr val="4D4F53"/>
                </a:solidFill>
              </a:rPr>
              <a:t>Successful start of solar irradiance measurements </a:t>
            </a:r>
            <a:r>
              <a:rPr lang="en-US" sz="500" kern="1200" dirty="0" smtClean="0">
                <a:solidFill>
                  <a:srgbClr val="4D4F53"/>
                </a:solidFill>
              </a:rPr>
              <a:t>(</a:t>
            </a:r>
            <a:r>
              <a:rPr lang="en-US" sz="500" i="1" kern="1200" dirty="0" smtClean="0">
                <a:solidFill>
                  <a:srgbClr val="4D4F53"/>
                </a:solidFill>
              </a:rPr>
              <a:t>15</a:t>
            </a:r>
            <a:r>
              <a:rPr lang="en-US" sz="500" i="1" kern="1200" baseline="30000" dirty="0" smtClean="0">
                <a:solidFill>
                  <a:srgbClr val="4D4F53"/>
                </a:solidFill>
              </a:rPr>
              <a:t>th</a:t>
            </a:r>
            <a:r>
              <a:rPr lang="en-US" sz="500" i="1" kern="1200" dirty="0" smtClean="0">
                <a:solidFill>
                  <a:srgbClr val="4D4F53"/>
                </a:solidFill>
              </a:rPr>
              <a:t> Nov 2017</a:t>
            </a:r>
            <a:r>
              <a:rPr lang="en-US" sz="500" kern="1200" dirty="0" smtClean="0">
                <a:solidFill>
                  <a:srgbClr val="4D4F53"/>
                </a:solidFill>
              </a:rPr>
              <a:t>)</a:t>
            </a:r>
          </a:p>
          <a:p>
            <a:pPr marL="808038" lvl="2" indent="-266700" defTabSz="914400">
              <a:buClr>
                <a:srgbClr val="0098DB"/>
              </a:buClr>
              <a:buFont typeface="Wingdings" charset="2"/>
              <a:buChar char="Ø"/>
              <a:tabLst>
                <a:tab pos="804863" algn="l"/>
                <a:tab pos="1168400" algn="l"/>
              </a:tabLst>
            </a:pPr>
            <a:r>
              <a:rPr lang="en-US" sz="800" kern="1200" dirty="0" smtClean="0">
                <a:solidFill>
                  <a:srgbClr val="4D4F53"/>
                </a:solidFill>
              </a:rPr>
              <a:t>Solar diffuser-1 (</a:t>
            </a:r>
            <a:r>
              <a:rPr lang="en-US" sz="800" kern="1200" dirty="0">
                <a:solidFill>
                  <a:srgbClr val="4D4F53"/>
                </a:solidFill>
              </a:rPr>
              <a:t>QVD-1) bidirectional reflectance characterization </a:t>
            </a:r>
            <a:r>
              <a:rPr lang="en-US" sz="800" kern="1200" dirty="0" smtClean="0">
                <a:solidFill>
                  <a:srgbClr val="4D4F53"/>
                </a:solidFill>
              </a:rPr>
              <a:t>campaign </a:t>
            </a:r>
            <a:r>
              <a:rPr lang="en-US" sz="500" kern="1200" dirty="0" smtClean="0">
                <a:solidFill>
                  <a:srgbClr val="4D4F53"/>
                </a:solidFill>
              </a:rPr>
              <a:t>(</a:t>
            </a:r>
            <a:r>
              <a:rPr lang="en-US" sz="500" i="1" kern="1200" dirty="0" smtClean="0">
                <a:solidFill>
                  <a:srgbClr val="4D4F53"/>
                </a:solidFill>
              </a:rPr>
              <a:t>9</a:t>
            </a:r>
            <a:r>
              <a:rPr lang="en-US" sz="500" i="1" kern="1200" baseline="30000" dirty="0" smtClean="0">
                <a:solidFill>
                  <a:srgbClr val="4D4F53"/>
                </a:solidFill>
              </a:rPr>
              <a:t>th</a:t>
            </a:r>
            <a:r>
              <a:rPr lang="en-US" sz="500" i="1" kern="1200" dirty="0" smtClean="0">
                <a:solidFill>
                  <a:srgbClr val="4D4F53"/>
                </a:solidFill>
              </a:rPr>
              <a:t> Jan – 6</a:t>
            </a:r>
            <a:r>
              <a:rPr lang="en-US" sz="500" i="1" kern="1200" baseline="30000" dirty="0" smtClean="0">
                <a:solidFill>
                  <a:srgbClr val="4D4F53"/>
                </a:solidFill>
              </a:rPr>
              <a:t>th</a:t>
            </a:r>
            <a:r>
              <a:rPr lang="en-US" sz="500" i="1" kern="1200" dirty="0" smtClean="0">
                <a:solidFill>
                  <a:srgbClr val="4D4F53"/>
                </a:solidFill>
              </a:rPr>
              <a:t> Feb 2018</a:t>
            </a:r>
            <a:r>
              <a:rPr lang="en-US" sz="500" kern="1200" dirty="0" smtClean="0">
                <a:solidFill>
                  <a:srgbClr val="4D4F53"/>
                </a:solidFill>
              </a:rPr>
              <a:t>) </a:t>
            </a:r>
            <a:r>
              <a:rPr lang="en-US" sz="800" kern="1200" dirty="0" smtClean="0">
                <a:solidFill>
                  <a:srgbClr val="4D4F53"/>
                </a:solidFill>
              </a:rPr>
              <a:t>– preliminary results show nominal degradation. Solar diffiuser-2 </a:t>
            </a:r>
            <a:r>
              <a:rPr lang="en-US" sz="800" kern="1200" dirty="0">
                <a:solidFill>
                  <a:srgbClr val="4D4F53"/>
                </a:solidFill>
              </a:rPr>
              <a:t>(QVD</a:t>
            </a:r>
            <a:r>
              <a:rPr lang="en-US" sz="800" kern="1200" dirty="0" smtClean="0">
                <a:solidFill>
                  <a:srgbClr val="4D4F53"/>
                </a:solidFill>
              </a:rPr>
              <a:t>-2) on-going </a:t>
            </a:r>
            <a:r>
              <a:rPr lang="en-US" sz="500" kern="1200" dirty="0" smtClean="0">
                <a:solidFill>
                  <a:srgbClr val="4D4F53"/>
                </a:solidFill>
              </a:rPr>
              <a:t>(</a:t>
            </a:r>
            <a:r>
              <a:rPr lang="en-US" sz="500" i="1" kern="1200" dirty="0" smtClean="0">
                <a:solidFill>
                  <a:srgbClr val="4D4F53"/>
                </a:solidFill>
              </a:rPr>
              <a:t>started 26</a:t>
            </a:r>
            <a:r>
              <a:rPr lang="en-US" sz="500" i="1" kern="1200" baseline="30000" dirty="0" smtClean="0">
                <a:solidFill>
                  <a:srgbClr val="4D4F53"/>
                </a:solidFill>
              </a:rPr>
              <a:t>th</a:t>
            </a:r>
            <a:r>
              <a:rPr lang="en-US" sz="500" i="1" kern="1200" dirty="0" smtClean="0">
                <a:solidFill>
                  <a:srgbClr val="4D4F53"/>
                </a:solidFill>
              </a:rPr>
              <a:t> Feb 2018</a:t>
            </a:r>
            <a:r>
              <a:rPr lang="en-US" sz="500" kern="1200" dirty="0" smtClean="0">
                <a:solidFill>
                  <a:srgbClr val="4D4F53"/>
                </a:solidFill>
              </a:rPr>
              <a:t>) </a:t>
            </a:r>
            <a:endParaRPr lang="en-US" sz="800" kern="1200" dirty="0" smtClean="0">
              <a:solidFill>
                <a:srgbClr val="4D4F53"/>
              </a:solidFill>
            </a:endParaRPr>
          </a:p>
          <a:p>
            <a:pPr marL="209551" lvl="1" indent="-266700" defTabSz="914400">
              <a:buClr>
                <a:srgbClr val="0098DB"/>
              </a:buClr>
              <a:buFont typeface="Wingdings" charset="2"/>
              <a:buChar char="ü"/>
              <a:tabLst>
                <a:tab pos="804863" algn="l"/>
                <a:tab pos="1168400" algn="l"/>
              </a:tabLst>
            </a:pPr>
            <a:r>
              <a:rPr lang="en-US" sz="900" kern="1200" dirty="0">
                <a:solidFill>
                  <a:srgbClr val="4D4F53"/>
                </a:solidFill>
              </a:rPr>
              <a:t>I</a:t>
            </a:r>
            <a:r>
              <a:rPr lang="en-US" sz="900" kern="1200" dirty="0" smtClean="0">
                <a:solidFill>
                  <a:srgbClr val="4D4F53"/>
                </a:solidFill>
              </a:rPr>
              <a:t>mplementation of enhancements for the processors deliveries at end of Phase E1 - Ongoing</a:t>
            </a:r>
          </a:p>
          <a:p>
            <a:pPr marL="209551" lvl="1" indent="-266700" defTabSz="914400">
              <a:buClr>
                <a:srgbClr val="0098DB"/>
              </a:buClr>
              <a:buFont typeface="Wingdings" charset="2"/>
              <a:buChar char="ü"/>
              <a:tabLst>
                <a:tab pos="804863" algn="l"/>
                <a:tab pos="1168400" algn="l"/>
              </a:tabLst>
            </a:pPr>
            <a:r>
              <a:rPr lang="en-US" sz="900" kern="1200" dirty="0" smtClean="0">
                <a:solidFill>
                  <a:srgbClr val="4D4F53"/>
                </a:solidFill>
              </a:rPr>
              <a:t>Data access: Only </a:t>
            </a:r>
            <a:r>
              <a:rPr lang="en-US" sz="900" kern="1200" dirty="0">
                <a:solidFill>
                  <a:srgbClr val="4D4F53"/>
                </a:solidFill>
              </a:rPr>
              <a:t>p</a:t>
            </a:r>
            <a:r>
              <a:rPr lang="en-US" sz="900" kern="1200" dirty="0" smtClean="0">
                <a:solidFill>
                  <a:srgbClr val="4D4F53"/>
                </a:solidFill>
              </a:rPr>
              <a:t>hase E1 support teams &amp; algorithm developers. Cal/</a:t>
            </a:r>
            <a:r>
              <a:rPr lang="en-US" sz="900" kern="1200" dirty="0">
                <a:solidFill>
                  <a:srgbClr val="4D4F53"/>
                </a:solidFill>
              </a:rPr>
              <a:t>V</a:t>
            </a:r>
            <a:r>
              <a:rPr lang="en-US" sz="900" kern="1200" dirty="0" smtClean="0">
                <a:solidFill>
                  <a:srgbClr val="4D4F53"/>
                </a:solidFill>
              </a:rPr>
              <a:t>al teams (mid-March)</a:t>
            </a:r>
            <a:endParaRPr lang="en-US" sz="900" kern="1200" dirty="0">
              <a:solidFill>
                <a:srgbClr val="4D4F53"/>
              </a:solidFill>
            </a:endParaRPr>
          </a:p>
          <a:p>
            <a:pPr marL="209551" lvl="1" indent="-266700" defTabSz="914400">
              <a:buClr>
                <a:srgbClr val="0098DB"/>
              </a:buClr>
              <a:buFont typeface="Wingdings" charset="2"/>
              <a:buChar char="ü"/>
              <a:tabLst>
                <a:tab pos="804863" algn="l"/>
                <a:tab pos="1168400" algn="l"/>
              </a:tabLst>
            </a:pPr>
            <a:endParaRPr lang="en-US" sz="1050" kern="1200" dirty="0">
              <a:solidFill>
                <a:srgbClr val="4D4F53"/>
              </a:solidFill>
            </a:endParaRPr>
          </a:p>
        </p:txBody>
      </p:sp>
    </p:spTree>
    <p:extLst>
      <p:ext uri="{BB962C8B-B14F-4D97-AF65-F5344CB8AC3E}">
        <p14:creationId xmlns:p14="http://schemas.microsoft.com/office/powerpoint/2010/main" val="21026072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055" y="61171"/>
            <a:ext cx="4057815" cy="769441"/>
          </a:xfrm>
        </p:spPr>
        <p:txBody>
          <a:bodyPr/>
          <a:lstStyle/>
          <a:p>
            <a:r>
              <a:rPr lang="en-US" dirty="0" smtClean="0"/>
              <a:t>Sentinel-5 Precursor Cal/Val status</a:t>
            </a:r>
            <a:endParaRPr lang="en-US" dirty="0"/>
          </a:p>
        </p:txBody>
      </p:sp>
      <p:pic>
        <p:nvPicPr>
          <p:cNvPr id="12" name="Picture 11"/>
          <p:cNvPicPr>
            <a:picLocks noChangeAspect="1"/>
          </p:cNvPicPr>
          <p:nvPr/>
        </p:nvPicPr>
        <p:blipFill>
          <a:blip r:embed="rId2"/>
          <a:stretch>
            <a:fillRect/>
          </a:stretch>
        </p:blipFill>
        <p:spPr>
          <a:xfrm>
            <a:off x="6051783" y="130175"/>
            <a:ext cx="1542816" cy="650876"/>
          </a:xfrm>
          <a:prstGeom prst="rect">
            <a:avLst/>
          </a:prstGeom>
        </p:spPr>
      </p:pic>
      <p:sp>
        <p:nvSpPr>
          <p:cNvPr id="5" name="Content Placeholder 2"/>
          <p:cNvSpPr txBox="1">
            <a:spLocks/>
          </p:cNvSpPr>
          <p:nvPr/>
        </p:nvSpPr>
        <p:spPr bwMode="auto">
          <a:xfrm>
            <a:off x="91440" y="1428649"/>
            <a:ext cx="5534660" cy="150314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defTabSz="914400">
              <a:spcBef>
                <a:spcPts val="1032"/>
              </a:spcBef>
              <a:buClr>
                <a:srgbClr val="0098DB"/>
              </a:buClr>
              <a:buFont typeface="Verdana" pitchFamily="34" charset="0"/>
              <a:buNone/>
            </a:pPr>
            <a:r>
              <a:rPr lang="en-GB" altLang="en-US" sz="1100" b="1" kern="1200" dirty="0">
                <a:solidFill>
                  <a:srgbClr val="AACAEA">
                    <a:lumMod val="75000"/>
                  </a:srgbClr>
                </a:solidFill>
              </a:rPr>
              <a:t>Calibration </a:t>
            </a:r>
            <a:r>
              <a:rPr lang="en-GB" altLang="en-US" sz="1100" b="1" kern="1200" dirty="0" smtClean="0">
                <a:solidFill>
                  <a:srgbClr val="AACAEA">
                    <a:lumMod val="75000"/>
                  </a:srgbClr>
                </a:solidFill>
              </a:rPr>
              <a:t>status: </a:t>
            </a:r>
            <a:r>
              <a:rPr lang="en-GB" altLang="en-US" sz="1100" kern="1200" dirty="0">
                <a:solidFill>
                  <a:srgbClr val="4D4F53"/>
                </a:solidFill>
              </a:rPr>
              <a:t>overall in good </a:t>
            </a:r>
            <a:r>
              <a:rPr lang="en-GB" altLang="en-US" sz="1100" kern="1200" dirty="0" smtClean="0">
                <a:solidFill>
                  <a:srgbClr val="4D4F53"/>
                </a:solidFill>
              </a:rPr>
              <a:t>shape. Current focus on:</a:t>
            </a:r>
          </a:p>
          <a:p>
            <a:pPr marL="171450" indent="-171450" defTabSz="914400">
              <a:spcBef>
                <a:spcPts val="432"/>
              </a:spcBef>
              <a:buClr>
                <a:srgbClr val="0098DB"/>
              </a:buClr>
              <a:buFont typeface="Wingdings" charset="2"/>
              <a:buChar char="ü"/>
            </a:pPr>
            <a:r>
              <a:rPr lang="en-GB" altLang="en-US" sz="1100" kern="1200" dirty="0" smtClean="0">
                <a:solidFill>
                  <a:srgbClr val="4D4F53"/>
                </a:solidFill>
              </a:rPr>
              <a:t>Reflectance: band 1 seems too high (see plot)</a:t>
            </a:r>
          </a:p>
          <a:p>
            <a:pPr marL="171450" indent="-171450" defTabSz="914400">
              <a:spcBef>
                <a:spcPts val="432"/>
              </a:spcBef>
              <a:buClr>
                <a:srgbClr val="0098DB"/>
              </a:buClr>
              <a:buFont typeface="Wingdings" charset="2"/>
              <a:buChar char="ü"/>
            </a:pPr>
            <a:r>
              <a:rPr lang="en-GB" altLang="en-US" sz="1100" kern="1200" dirty="0" smtClean="0">
                <a:solidFill>
                  <a:srgbClr val="4D4F53"/>
                </a:solidFill>
              </a:rPr>
              <a:t>Radiance: occasional saturation over </a:t>
            </a:r>
            <a:r>
              <a:rPr lang="en-US" sz="1100" kern="1200" dirty="0" smtClean="0">
                <a:solidFill>
                  <a:srgbClr val="4D4F53"/>
                </a:solidFill>
              </a:rPr>
              <a:t>cloudy scenes on tropical areas. Possible change in along-track resolution: </a:t>
            </a:r>
            <a:r>
              <a:rPr lang="en-US" sz="1100" b="1" kern="1200" dirty="0" smtClean="0">
                <a:solidFill>
                  <a:srgbClr val="4D4F53"/>
                </a:solidFill>
              </a:rPr>
              <a:t>7 </a:t>
            </a:r>
            <a:r>
              <a:rPr lang="en-US" sz="1100" b="1" kern="1200" dirty="0" smtClean="0">
                <a:solidFill>
                  <a:srgbClr val="4D4F53"/>
                </a:solidFill>
                <a:sym typeface="Wingdings"/>
              </a:rPr>
              <a:t> 5.5 Km</a:t>
            </a:r>
            <a:endParaRPr lang="en-GB" altLang="en-US" sz="1100" b="1" kern="1200" dirty="0" smtClean="0">
              <a:solidFill>
                <a:srgbClr val="4D4F53"/>
              </a:solidFill>
            </a:endParaRPr>
          </a:p>
          <a:p>
            <a:pPr marL="171450" indent="-171450" defTabSz="914400">
              <a:spcBef>
                <a:spcPts val="432"/>
              </a:spcBef>
              <a:buClr>
                <a:srgbClr val="0098DB"/>
              </a:buClr>
              <a:buFont typeface="Wingdings" charset="2"/>
              <a:buChar char="ü"/>
            </a:pPr>
            <a:r>
              <a:rPr lang="en-GB" altLang="en-US" sz="1100" kern="1200" dirty="0" smtClean="0">
                <a:solidFill>
                  <a:srgbClr val="4D4F53"/>
                </a:solidFill>
              </a:rPr>
              <a:t>NIR Out Of Band (OOB) stray light: correction in place, but accuracy to be validated during Phase E1</a:t>
            </a:r>
          </a:p>
          <a:p>
            <a:pPr marL="0" indent="0" defTabSz="914400">
              <a:spcBef>
                <a:spcPts val="432"/>
              </a:spcBef>
              <a:buClr>
                <a:srgbClr val="0098DB"/>
              </a:buClr>
              <a:buFont typeface="Verdana" pitchFamily="34" charset="0"/>
              <a:buNone/>
            </a:pPr>
            <a:endParaRPr lang="en-GB" altLang="en-US" sz="600" kern="1200" dirty="0" smtClean="0">
              <a:solidFill>
                <a:srgbClr val="4D4F53"/>
              </a:solidFill>
            </a:endParaRPr>
          </a:p>
          <a:p>
            <a:pPr marL="0" indent="0" defTabSz="914400">
              <a:spcBef>
                <a:spcPts val="1032"/>
              </a:spcBef>
              <a:buClr>
                <a:srgbClr val="0098DB"/>
              </a:buClr>
              <a:buFont typeface="Verdana" pitchFamily="34" charset="0"/>
              <a:buNone/>
            </a:pPr>
            <a:r>
              <a:rPr lang="en-GB" altLang="en-US" sz="1050" b="1" kern="1200" dirty="0" smtClean="0">
                <a:solidFill>
                  <a:srgbClr val="AACAEA">
                    <a:lumMod val="75000"/>
                  </a:srgbClr>
                </a:solidFill>
              </a:rPr>
              <a:t>Validation status:</a:t>
            </a:r>
            <a:r>
              <a:rPr lang="en-GB" altLang="en-US" sz="1050" kern="1200" dirty="0">
                <a:solidFill>
                  <a:srgbClr val="4D4F53"/>
                </a:solidFill>
              </a:rPr>
              <a:t> </a:t>
            </a:r>
            <a:r>
              <a:rPr lang="en-GB" altLang="en-US" sz="1050" b="1" kern="1200" dirty="0" smtClean="0">
                <a:solidFill>
                  <a:srgbClr val="4D4F53"/>
                </a:solidFill>
              </a:rPr>
              <a:t>Preliminary results </a:t>
            </a:r>
            <a:r>
              <a:rPr lang="en-GB" altLang="en-US" sz="1050" kern="1200" dirty="0" smtClean="0">
                <a:solidFill>
                  <a:srgbClr val="4D4F53"/>
                </a:solidFill>
              </a:rPr>
              <a:t>within Phase E1 team </a:t>
            </a:r>
            <a:r>
              <a:rPr lang="en-GB" altLang="en-US" sz="1050" kern="1200" dirty="0">
                <a:solidFill>
                  <a:srgbClr val="4D4F53"/>
                </a:solidFill>
              </a:rPr>
              <a:t>tasks. A</a:t>
            </a:r>
            <a:r>
              <a:rPr lang="en-GB" altLang="en-US" sz="1050" kern="1200" dirty="0" smtClean="0">
                <a:solidFill>
                  <a:srgbClr val="4D4F53"/>
                </a:solidFill>
              </a:rPr>
              <a:t>ctivities by MPC &amp; S5PVT starting Mid March 2018.</a:t>
            </a:r>
          </a:p>
          <a:p>
            <a:pPr marL="171450" indent="-171450" defTabSz="914400">
              <a:spcBef>
                <a:spcPts val="432"/>
              </a:spcBef>
              <a:buClr>
                <a:srgbClr val="0098DB"/>
              </a:buClr>
              <a:buFont typeface="Wingdings" charset="2"/>
              <a:buChar char="ü"/>
            </a:pPr>
            <a:r>
              <a:rPr lang="en-GB" altLang="en-US" sz="900" kern="1200" dirty="0" smtClean="0">
                <a:solidFill>
                  <a:srgbClr val="4D4F53"/>
                </a:solidFill>
              </a:rPr>
              <a:t>UV Aerosol Index: no outstanding issues</a:t>
            </a:r>
            <a:endParaRPr lang="en-GB" altLang="en-US" sz="900" kern="1200" dirty="0">
              <a:solidFill>
                <a:srgbClr val="4D4F53"/>
              </a:solidFill>
            </a:endParaRPr>
          </a:p>
          <a:p>
            <a:pPr marL="171450" indent="-171450" defTabSz="914400">
              <a:spcBef>
                <a:spcPts val="432"/>
              </a:spcBef>
              <a:buClr>
                <a:srgbClr val="0098DB"/>
              </a:buClr>
              <a:buFont typeface="Wingdings" charset="2"/>
              <a:buChar char="ü"/>
            </a:pPr>
            <a:endParaRPr lang="en-GB" altLang="en-US" sz="1200" kern="1200" dirty="0" smtClean="0">
              <a:solidFill>
                <a:srgbClr val="4D4F53"/>
              </a:solidFill>
            </a:endParaRPr>
          </a:p>
          <a:p>
            <a:pPr marL="0" indent="0" defTabSz="914400">
              <a:spcBef>
                <a:spcPts val="432"/>
              </a:spcBef>
              <a:buClr>
                <a:srgbClr val="0098DB"/>
              </a:buClr>
              <a:buFont typeface="Verdana" pitchFamily="34" charset="0"/>
              <a:buNone/>
            </a:pPr>
            <a:endParaRPr lang="en-GB" altLang="en-US" sz="1200" kern="1200" dirty="0">
              <a:solidFill>
                <a:srgbClr val="4D4F53"/>
              </a:solidFill>
            </a:endParaRPr>
          </a:p>
        </p:txBody>
      </p:sp>
      <p:sp>
        <p:nvSpPr>
          <p:cNvPr id="8" name="Content Placeholder 2"/>
          <p:cNvSpPr txBox="1">
            <a:spLocks/>
          </p:cNvSpPr>
          <p:nvPr/>
        </p:nvSpPr>
        <p:spPr bwMode="auto">
          <a:xfrm>
            <a:off x="75900" y="3694752"/>
            <a:ext cx="5752254" cy="163459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171450" indent="-171450" defTabSz="914400">
              <a:spcBef>
                <a:spcPts val="200"/>
              </a:spcBef>
              <a:buClr>
                <a:srgbClr val="0098DB"/>
              </a:buClr>
              <a:buFont typeface="Wingdings" charset="2"/>
              <a:buChar char="ü"/>
            </a:pPr>
            <a:r>
              <a:rPr lang="en-GB" altLang="en-US" sz="900" kern="1200" dirty="0">
                <a:solidFill>
                  <a:srgbClr val="4D4F53"/>
                </a:solidFill>
              </a:rPr>
              <a:t>Aerosol Layer Height: </a:t>
            </a:r>
            <a:r>
              <a:rPr lang="en-GB" altLang="en-US" sz="900" kern="1200" dirty="0" smtClean="0">
                <a:solidFill>
                  <a:srgbClr val="4D4F53"/>
                </a:solidFill>
              </a:rPr>
              <a:t>known issues (</a:t>
            </a:r>
            <a:r>
              <a:rPr lang="en-GB" altLang="en-US" sz="900" kern="1200" dirty="0">
                <a:solidFill>
                  <a:srgbClr val="4D4F53"/>
                </a:solidFill>
              </a:rPr>
              <a:t>pixel selection </a:t>
            </a:r>
            <a:r>
              <a:rPr lang="en-GB" altLang="en-US" sz="900" kern="1200" dirty="0" smtClean="0">
                <a:solidFill>
                  <a:srgbClr val="4D4F53"/>
                </a:solidFill>
              </a:rPr>
              <a:t>to be improved) </a:t>
            </a:r>
            <a:endParaRPr lang="en-GB" altLang="en-US" sz="900" kern="1200" dirty="0">
              <a:solidFill>
                <a:srgbClr val="4D4F53"/>
              </a:solidFill>
            </a:endParaRPr>
          </a:p>
          <a:p>
            <a:pPr marL="171450" indent="-171450" defTabSz="914400">
              <a:spcBef>
                <a:spcPts val="200"/>
              </a:spcBef>
              <a:buClr>
                <a:srgbClr val="0098DB"/>
              </a:buClr>
              <a:buFont typeface="Wingdings" charset="2"/>
              <a:buChar char="ü"/>
            </a:pPr>
            <a:r>
              <a:rPr lang="en-US" sz="900" kern="1200" dirty="0" smtClean="0">
                <a:solidFill>
                  <a:srgbClr val="4D4F53"/>
                </a:solidFill>
              </a:rPr>
              <a:t>O</a:t>
            </a:r>
            <a:r>
              <a:rPr lang="en-US" sz="900" kern="1200" baseline="-25000" dirty="0" smtClean="0">
                <a:solidFill>
                  <a:srgbClr val="4D4F53"/>
                </a:solidFill>
              </a:rPr>
              <a:t>3 </a:t>
            </a:r>
            <a:r>
              <a:rPr lang="en-US" sz="900" kern="1200" dirty="0">
                <a:solidFill>
                  <a:srgbClr val="4D4F53"/>
                </a:solidFill>
              </a:rPr>
              <a:t>Profile</a:t>
            </a:r>
            <a:r>
              <a:rPr lang="en-GB" altLang="en-US" sz="900" kern="1200" dirty="0" smtClean="0">
                <a:solidFill>
                  <a:srgbClr val="4D4F53"/>
                </a:solidFill>
              </a:rPr>
              <a:t>: known issues (</a:t>
            </a:r>
            <a:r>
              <a:rPr lang="en-GB" altLang="en-US" sz="900" kern="1200" dirty="0">
                <a:solidFill>
                  <a:srgbClr val="4D4F53"/>
                </a:solidFill>
              </a:rPr>
              <a:t>bias </a:t>
            </a:r>
            <a:r>
              <a:rPr lang="en-GB" altLang="en-US" sz="900" kern="1200" dirty="0" smtClean="0">
                <a:solidFill>
                  <a:srgbClr val="4D4F53"/>
                </a:solidFill>
              </a:rPr>
              <a:t>identified) </a:t>
            </a:r>
          </a:p>
          <a:p>
            <a:pPr marL="171450" indent="-171450" defTabSz="914400">
              <a:spcBef>
                <a:spcPts val="200"/>
              </a:spcBef>
              <a:buClr>
                <a:srgbClr val="0098DB"/>
              </a:buClr>
              <a:buFont typeface="Wingdings" charset="2"/>
              <a:buChar char="ü"/>
            </a:pPr>
            <a:r>
              <a:rPr lang="en-US" sz="900" kern="1200" dirty="0" smtClean="0">
                <a:solidFill>
                  <a:srgbClr val="4D4F53"/>
                </a:solidFill>
              </a:rPr>
              <a:t>NO</a:t>
            </a:r>
            <a:r>
              <a:rPr lang="en-US" sz="900" kern="1200" baseline="-25000" dirty="0" smtClean="0">
                <a:solidFill>
                  <a:srgbClr val="4D4F53"/>
                </a:solidFill>
              </a:rPr>
              <a:t>2</a:t>
            </a:r>
            <a:r>
              <a:rPr lang="en-US" sz="900" kern="1200" dirty="0" smtClean="0">
                <a:solidFill>
                  <a:srgbClr val="4D4F53"/>
                </a:solidFill>
              </a:rPr>
              <a:t>: Known issues (FRESCO cloud pressures, DOAS fit iterations)</a:t>
            </a:r>
          </a:p>
          <a:p>
            <a:pPr marL="171450" indent="-171450" defTabSz="914400">
              <a:spcBef>
                <a:spcPts val="200"/>
              </a:spcBef>
              <a:buClr>
                <a:srgbClr val="0098DB"/>
              </a:buClr>
              <a:buFont typeface="Wingdings" charset="2"/>
              <a:buChar char="ü"/>
            </a:pPr>
            <a:r>
              <a:rPr lang="en-US" altLang="en-US" sz="900" kern="1200" dirty="0" smtClean="0">
                <a:solidFill>
                  <a:srgbClr val="4D4F53"/>
                </a:solidFill>
              </a:rPr>
              <a:t>CO: Known issues (minor stripes, differences with prototype algorithm)</a:t>
            </a:r>
            <a:endParaRPr lang="en-US" sz="900" kern="1200" dirty="0" smtClean="0">
              <a:solidFill>
                <a:srgbClr val="4D4F53"/>
              </a:solidFill>
            </a:endParaRPr>
          </a:p>
          <a:p>
            <a:pPr marL="171450" indent="-171450" defTabSz="914400">
              <a:spcBef>
                <a:spcPts val="200"/>
              </a:spcBef>
              <a:buClr>
                <a:srgbClr val="0098DB"/>
              </a:buClr>
              <a:buFont typeface="Wingdings" charset="2"/>
              <a:buChar char="ü"/>
            </a:pPr>
            <a:r>
              <a:rPr lang="en-US" sz="900" kern="1200" dirty="0" smtClean="0">
                <a:solidFill>
                  <a:srgbClr val="4D4F53"/>
                </a:solidFill>
              </a:rPr>
              <a:t>CH</a:t>
            </a:r>
            <a:r>
              <a:rPr lang="en-US" sz="900" kern="1200" baseline="-25000" dirty="0" smtClean="0">
                <a:solidFill>
                  <a:srgbClr val="4D4F53"/>
                </a:solidFill>
              </a:rPr>
              <a:t>4</a:t>
            </a:r>
            <a:r>
              <a:rPr lang="en-US" sz="900" kern="1200" dirty="0" smtClean="0">
                <a:solidFill>
                  <a:srgbClr val="4D4F53"/>
                </a:solidFill>
              </a:rPr>
              <a:t>: known issues (data filtering problem)</a:t>
            </a:r>
          </a:p>
          <a:p>
            <a:pPr marL="171450" indent="-171450" defTabSz="914400">
              <a:spcBef>
                <a:spcPts val="200"/>
              </a:spcBef>
              <a:buClr>
                <a:srgbClr val="0098DB"/>
              </a:buClr>
              <a:buFont typeface="Wingdings" charset="2"/>
              <a:buChar char="ü"/>
            </a:pPr>
            <a:r>
              <a:rPr lang="en-US" sz="900" kern="1200" dirty="0" smtClean="0">
                <a:solidFill>
                  <a:srgbClr val="4D4F53"/>
                </a:solidFill>
              </a:rPr>
              <a:t>Clouds: impact of stray light and inter-band co-registration ongoing</a:t>
            </a:r>
          </a:p>
          <a:p>
            <a:pPr marL="171450" indent="-171450" defTabSz="914400">
              <a:spcBef>
                <a:spcPts val="200"/>
              </a:spcBef>
              <a:buClr>
                <a:srgbClr val="0098DB"/>
              </a:buClr>
              <a:buFont typeface="Wingdings" charset="2"/>
              <a:buChar char="ü"/>
            </a:pPr>
            <a:r>
              <a:rPr lang="en-US" sz="900" kern="1200" dirty="0" smtClean="0">
                <a:solidFill>
                  <a:srgbClr val="4D4F53"/>
                </a:solidFill>
              </a:rPr>
              <a:t>O</a:t>
            </a:r>
            <a:r>
              <a:rPr lang="en-US" sz="900" kern="1200" baseline="-25000" dirty="0" smtClean="0">
                <a:solidFill>
                  <a:srgbClr val="4D4F53"/>
                </a:solidFill>
              </a:rPr>
              <a:t>3</a:t>
            </a:r>
            <a:r>
              <a:rPr lang="en-US" altLang="en-US" sz="900" kern="1200" dirty="0" smtClean="0">
                <a:solidFill>
                  <a:srgbClr val="4D4F53"/>
                </a:solidFill>
              </a:rPr>
              <a:t>: (OFFL) performance improvement ongoing; (NRT) production starting mid-March</a:t>
            </a:r>
          </a:p>
        </p:txBody>
      </p:sp>
      <p:sp>
        <p:nvSpPr>
          <p:cNvPr id="4" name="Rectangle 3"/>
          <p:cNvSpPr/>
          <p:nvPr/>
        </p:nvSpPr>
        <p:spPr>
          <a:xfrm>
            <a:off x="111760" y="879567"/>
            <a:ext cx="8910320" cy="495520"/>
          </a:xfrm>
          <a:prstGeom prst="rect">
            <a:avLst/>
          </a:prstGeom>
        </p:spPr>
        <p:txBody>
          <a:bodyPr wrap="square">
            <a:spAutoFit/>
          </a:bodyPr>
          <a:lstStyle/>
          <a:p>
            <a:pPr algn="l" defTabSz="914400" fontAlgn="base" hangingPunct="1">
              <a:lnSpc>
                <a:spcPct val="120000"/>
              </a:lnSpc>
              <a:spcBef>
                <a:spcPts val="1032"/>
              </a:spcBef>
              <a:spcAft>
                <a:spcPct val="0"/>
              </a:spcAft>
            </a:pPr>
            <a:r>
              <a:rPr lang="en-US" sz="1100" b="1" kern="1200" dirty="0">
                <a:solidFill>
                  <a:srgbClr val="AACAEA">
                    <a:lumMod val="75000"/>
                  </a:srgbClr>
                </a:solidFill>
                <a:sym typeface="Wingdings"/>
              </a:rPr>
              <a:t>S5P CAL/VAL activities</a:t>
            </a:r>
            <a:r>
              <a:rPr lang="en-US" sz="1200" kern="1200" dirty="0">
                <a:sym typeface="Wingdings"/>
              </a:rPr>
              <a:t>: </a:t>
            </a:r>
            <a:r>
              <a:rPr lang="en-US" sz="1100" b="1" kern="1200" dirty="0">
                <a:solidFill>
                  <a:srgbClr val="4D4F53"/>
                </a:solidFill>
                <a:sym typeface="Wingdings"/>
              </a:rPr>
              <a:t>MPC</a:t>
            </a:r>
            <a:r>
              <a:rPr lang="en-US" sz="1100" kern="1200" dirty="0">
                <a:solidFill>
                  <a:srgbClr val="4D4F53"/>
                </a:solidFill>
                <a:sym typeface="Wingdings"/>
              </a:rPr>
              <a:t> (Mission Performance Centre</a:t>
            </a:r>
            <a:r>
              <a:rPr lang="en-US" sz="1100" kern="1200" dirty="0" smtClean="0">
                <a:solidFill>
                  <a:srgbClr val="4D4F53"/>
                </a:solidFill>
                <a:sym typeface="Wingdings"/>
              </a:rPr>
              <a:t>) x Cal/Val (operational by end of Phase E1); </a:t>
            </a:r>
            <a:r>
              <a:rPr lang="en-US" sz="1100" b="1" kern="1200" dirty="0">
                <a:solidFill>
                  <a:srgbClr val="4D4F53"/>
                </a:solidFill>
                <a:sym typeface="Wingdings"/>
              </a:rPr>
              <a:t>S5PVT</a:t>
            </a:r>
            <a:r>
              <a:rPr lang="en-US" sz="1100" kern="1200" dirty="0">
                <a:solidFill>
                  <a:srgbClr val="4D4F53"/>
                </a:solidFill>
                <a:sym typeface="Wingdings"/>
              </a:rPr>
              <a:t> (S5P Validation Team</a:t>
            </a:r>
            <a:r>
              <a:rPr lang="en-US" sz="1100" kern="1200" dirty="0" smtClean="0">
                <a:solidFill>
                  <a:srgbClr val="4D4F53"/>
                </a:solidFill>
                <a:sym typeface="Wingdings"/>
              </a:rPr>
              <a:t>) x independent contribution to Validation. </a:t>
            </a:r>
            <a:endParaRPr lang="en-US" sz="1100" kern="1200" dirty="0">
              <a:solidFill>
                <a:srgbClr val="4D4F53"/>
              </a:solidFill>
              <a:sym typeface="Wingdings"/>
            </a:endParaRPr>
          </a:p>
        </p:txBody>
      </p:sp>
      <p:pic>
        <p:nvPicPr>
          <p:cNvPr id="10" name="Picture 9"/>
          <p:cNvPicPr>
            <a:picLocks noChangeAspect="1"/>
          </p:cNvPicPr>
          <p:nvPr/>
        </p:nvPicPr>
        <p:blipFill>
          <a:blip r:embed="rId3"/>
          <a:stretch>
            <a:fillRect/>
          </a:stretch>
        </p:blipFill>
        <p:spPr>
          <a:xfrm>
            <a:off x="5657784" y="1130456"/>
            <a:ext cx="3435416" cy="1955645"/>
          </a:xfrm>
          <a:prstGeom prst="rect">
            <a:avLst/>
          </a:prstGeom>
        </p:spPr>
      </p:pic>
      <p:sp>
        <p:nvSpPr>
          <p:cNvPr id="3" name="TextBox 2"/>
          <p:cNvSpPr txBox="1"/>
          <p:nvPr/>
        </p:nvSpPr>
        <p:spPr>
          <a:xfrm>
            <a:off x="6007942" y="1193798"/>
            <a:ext cx="2543393" cy="553998"/>
          </a:xfrm>
          <a:prstGeom prst="rect">
            <a:avLst/>
          </a:prstGeom>
          <a:noFill/>
        </p:spPr>
        <p:txBody>
          <a:bodyPr wrap="square" rtlCol="0">
            <a:spAutoFit/>
          </a:bodyPr>
          <a:lstStyle/>
          <a:p>
            <a:pPr algn="l" defTabSz="914400" fontAlgn="base" hangingPunct="1">
              <a:spcBef>
                <a:spcPct val="0"/>
              </a:spcBef>
              <a:spcAft>
                <a:spcPct val="0"/>
              </a:spcAft>
            </a:pPr>
            <a:r>
              <a:rPr lang="en-US" sz="1000" kern="1200" dirty="0" smtClean="0">
                <a:solidFill>
                  <a:srgbClr val="0000FF"/>
                </a:solidFill>
              </a:rPr>
              <a:t>OMPS – </a:t>
            </a:r>
            <a:r>
              <a:rPr lang="en-US" sz="800" kern="1200" dirty="0" smtClean="0">
                <a:solidFill>
                  <a:srgbClr val="0000FF"/>
                </a:solidFill>
              </a:rPr>
              <a:t>(Ozone Mapping and Profiler Suite)</a:t>
            </a:r>
          </a:p>
          <a:p>
            <a:pPr algn="l" defTabSz="914400" fontAlgn="base" hangingPunct="1">
              <a:spcBef>
                <a:spcPct val="0"/>
              </a:spcBef>
              <a:spcAft>
                <a:spcPct val="0"/>
              </a:spcAft>
            </a:pPr>
            <a:r>
              <a:rPr lang="en-US" sz="1000" kern="1200" dirty="0" smtClean="0">
                <a:solidFill>
                  <a:srgbClr val="FF0000"/>
                </a:solidFill>
              </a:rPr>
              <a:t>TROPOMI</a:t>
            </a:r>
          </a:p>
          <a:p>
            <a:pPr algn="l" defTabSz="914400" fontAlgn="base" hangingPunct="1">
              <a:spcBef>
                <a:spcPct val="0"/>
              </a:spcBef>
              <a:spcAft>
                <a:spcPct val="0"/>
              </a:spcAft>
            </a:pPr>
            <a:r>
              <a:rPr lang="en-US" sz="1000" kern="1200" dirty="0" smtClean="0"/>
              <a:t>CAMS model</a:t>
            </a:r>
            <a:endParaRPr lang="en-US" sz="1000" kern="1200" dirty="0"/>
          </a:p>
        </p:txBody>
      </p:sp>
      <p:sp>
        <p:nvSpPr>
          <p:cNvPr id="13" name="Content Placeholder 2"/>
          <p:cNvSpPr txBox="1">
            <a:spLocks/>
          </p:cNvSpPr>
          <p:nvPr/>
        </p:nvSpPr>
        <p:spPr bwMode="auto">
          <a:xfrm>
            <a:off x="5994404" y="3194051"/>
            <a:ext cx="3073400" cy="10985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171450" lvl="1" indent="-171450" defTabSz="914400">
              <a:spcBef>
                <a:spcPts val="200"/>
              </a:spcBef>
              <a:buClr>
                <a:srgbClr val="0098DB"/>
              </a:buClr>
              <a:buFont typeface="Wingdings" charset="2"/>
              <a:buChar char="ü"/>
            </a:pPr>
            <a:r>
              <a:rPr lang="en-US" sz="1200" kern="1200" dirty="0" smtClean="0">
                <a:solidFill>
                  <a:srgbClr val="4D4F53"/>
                </a:solidFill>
              </a:rPr>
              <a:t>Tropospheric </a:t>
            </a:r>
            <a:r>
              <a:rPr lang="en-US" sz="1200" kern="1200" dirty="0">
                <a:solidFill>
                  <a:srgbClr val="4D4F53"/>
                </a:solidFill>
              </a:rPr>
              <a:t>column O</a:t>
            </a:r>
            <a:r>
              <a:rPr lang="en-US" sz="1200" kern="1200" baseline="-25000" dirty="0">
                <a:solidFill>
                  <a:srgbClr val="4D4F53"/>
                </a:solidFill>
              </a:rPr>
              <a:t>3</a:t>
            </a:r>
            <a:r>
              <a:rPr lang="en-US" sz="1200" kern="1200" dirty="0">
                <a:solidFill>
                  <a:srgbClr val="4D4F53"/>
                </a:solidFill>
              </a:rPr>
              <a:t>: </a:t>
            </a:r>
            <a:r>
              <a:rPr lang="en-GB" altLang="en-US" sz="1200" kern="1200" dirty="0">
                <a:solidFill>
                  <a:srgbClr val="4D4F53"/>
                </a:solidFill>
              </a:rPr>
              <a:t>no outstanding </a:t>
            </a:r>
            <a:r>
              <a:rPr lang="en-GB" altLang="en-US" sz="1200" kern="1200" dirty="0" smtClean="0">
                <a:solidFill>
                  <a:srgbClr val="4D4F53"/>
                </a:solidFill>
              </a:rPr>
              <a:t>issues</a:t>
            </a:r>
          </a:p>
          <a:p>
            <a:pPr marL="171450" lvl="1" indent="-171450" defTabSz="914400">
              <a:spcBef>
                <a:spcPts val="200"/>
              </a:spcBef>
              <a:buClr>
                <a:srgbClr val="0098DB"/>
              </a:buClr>
              <a:buFont typeface="Wingdings" charset="2"/>
              <a:buChar char="ü"/>
            </a:pPr>
            <a:r>
              <a:rPr lang="en-US" sz="1200" kern="1200" dirty="0">
                <a:solidFill>
                  <a:srgbClr val="4D4F53"/>
                </a:solidFill>
              </a:rPr>
              <a:t>SO</a:t>
            </a:r>
            <a:r>
              <a:rPr lang="en-US" sz="1200" kern="1200" baseline="-25000" dirty="0">
                <a:solidFill>
                  <a:srgbClr val="4D4F53"/>
                </a:solidFill>
              </a:rPr>
              <a:t>2</a:t>
            </a:r>
            <a:r>
              <a:rPr lang="en-US" sz="1200" kern="1200" dirty="0">
                <a:solidFill>
                  <a:srgbClr val="4D4F53"/>
                </a:solidFill>
              </a:rPr>
              <a:t>: </a:t>
            </a:r>
            <a:r>
              <a:rPr lang="en-GB" altLang="en-US" sz="1200" kern="1200" dirty="0">
                <a:solidFill>
                  <a:srgbClr val="4D4F53"/>
                </a:solidFill>
              </a:rPr>
              <a:t>no outstanding issues</a:t>
            </a:r>
            <a:endParaRPr lang="en-US" sz="1200" kern="1200" dirty="0">
              <a:solidFill>
                <a:srgbClr val="4D4F53"/>
              </a:solidFill>
            </a:endParaRPr>
          </a:p>
          <a:p>
            <a:pPr marL="171450" lvl="1" indent="-171450" defTabSz="914400">
              <a:spcBef>
                <a:spcPts val="200"/>
              </a:spcBef>
              <a:buClr>
                <a:srgbClr val="0098DB"/>
              </a:buClr>
              <a:buFont typeface="Wingdings" charset="2"/>
              <a:buChar char="ü"/>
            </a:pPr>
            <a:r>
              <a:rPr lang="en-US" sz="1200" kern="1200" dirty="0">
                <a:solidFill>
                  <a:srgbClr val="4D4F53"/>
                </a:solidFill>
              </a:rPr>
              <a:t>HCHO: </a:t>
            </a:r>
            <a:r>
              <a:rPr lang="en-GB" altLang="en-US" sz="1200" kern="1200" dirty="0">
                <a:solidFill>
                  <a:srgbClr val="4D4F53"/>
                </a:solidFill>
              </a:rPr>
              <a:t>no outstanding issues</a:t>
            </a:r>
            <a:endParaRPr lang="en-US" sz="1200" kern="1200" dirty="0">
              <a:solidFill>
                <a:srgbClr val="4D4F53"/>
              </a:solidFill>
            </a:endParaRPr>
          </a:p>
          <a:p>
            <a:pPr marL="171450" lvl="1" indent="-171450" defTabSz="914400">
              <a:spcBef>
                <a:spcPts val="200"/>
              </a:spcBef>
              <a:buClr>
                <a:srgbClr val="0098DB"/>
              </a:buClr>
              <a:buFont typeface="Wingdings" charset="2"/>
              <a:buChar char="ü"/>
            </a:pPr>
            <a:r>
              <a:rPr lang="en-US" altLang="en-US" sz="1200" kern="1200" dirty="0" smtClean="0">
                <a:solidFill>
                  <a:srgbClr val="4D4F53"/>
                </a:solidFill>
              </a:rPr>
              <a:t>Suomi </a:t>
            </a:r>
            <a:r>
              <a:rPr lang="en-US" altLang="en-US" sz="1200" kern="1200" dirty="0">
                <a:solidFill>
                  <a:srgbClr val="4D4F53"/>
                </a:solidFill>
              </a:rPr>
              <a:t>NPP Clouds: no </a:t>
            </a:r>
            <a:r>
              <a:rPr lang="en-GB" altLang="en-US" sz="1200" kern="1200" dirty="0">
                <a:solidFill>
                  <a:srgbClr val="4D4F53"/>
                </a:solidFill>
              </a:rPr>
              <a:t>outstanding </a:t>
            </a:r>
            <a:r>
              <a:rPr lang="en-US" altLang="en-US" sz="1200" kern="1200" dirty="0" smtClean="0">
                <a:solidFill>
                  <a:srgbClr val="4D4F53"/>
                </a:solidFill>
              </a:rPr>
              <a:t>issues</a:t>
            </a:r>
            <a:endParaRPr lang="en-US" altLang="en-US" sz="1200" kern="1200" dirty="0">
              <a:solidFill>
                <a:srgbClr val="4D4F53"/>
              </a:solidFill>
            </a:endParaRPr>
          </a:p>
        </p:txBody>
      </p:sp>
    </p:spTree>
    <p:extLst>
      <p:ext uri="{BB962C8B-B14F-4D97-AF65-F5344CB8AC3E}">
        <p14:creationId xmlns:p14="http://schemas.microsoft.com/office/powerpoint/2010/main" val="38651773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055" y="61171"/>
            <a:ext cx="4057815" cy="769441"/>
          </a:xfrm>
        </p:spPr>
        <p:txBody>
          <a:bodyPr/>
          <a:lstStyle/>
          <a:p>
            <a:r>
              <a:rPr lang="en-US" dirty="0" smtClean="0"/>
              <a:t>Sentinel-5 Precursor Products Release Plan</a:t>
            </a:r>
            <a:endParaRPr lang="en-US" dirty="0"/>
          </a:p>
        </p:txBody>
      </p:sp>
      <p:pic>
        <p:nvPicPr>
          <p:cNvPr id="12" name="Picture 11"/>
          <p:cNvPicPr>
            <a:picLocks noChangeAspect="1"/>
          </p:cNvPicPr>
          <p:nvPr/>
        </p:nvPicPr>
        <p:blipFill>
          <a:blip r:embed="rId2"/>
          <a:stretch>
            <a:fillRect/>
          </a:stretch>
        </p:blipFill>
        <p:spPr>
          <a:xfrm>
            <a:off x="6051783" y="130175"/>
            <a:ext cx="1542816" cy="650876"/>
          </a:xfrm>
          <a:prstGeom prst="rect">
            <a:avLst/>
          </a:prstGeom>
        </p:spPr>
      </p:pic>
      <p:sp>
        <p:nvSpPr>
          <p:cNvPr id="5" name="Content Placeholder 2"/>
          <p:cNvSpPr txBox="1">
            <a:spLocks/>
          </p:cNvSpPr>
          <p:nvPr/>
        </p:nvSpPr>
        <p:spPr bwMode="auto">
          <a:xfrm>
            <a:off x="93140" y="1059582"/>
            <a:ext cx="8822260" cy="3314699"/>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defTabSz="914400">
              <a:spcBef>
                <a:spcPts val="1032"/>
              </a:spcBef>
              <a:buClr>
                <a:srgbClr val="0098DB"/>
              </a:buClr>
              <a:buFont typeface="Verdana" pitchFamily="34" charset="0"/>
              <a:buNone/>
            </a:pPr>
            <a:r>
              <a:rPr lang="en-GB" altLang="en-US" b="1" kern="1200" dirty="0" smtClean="0">
                <a:solidFill>
                  <a:srgbClr val="AACAEA">
                    <a:lumMod val="75000"/>
                  </a:srgbClr>
                </a:solidFill>
              </a:rPr>
              <a:t>S5P Data Provision plan to the public</a:t>
            </a:r>
            <a:endParaRPr lang="en-GB" sz="1200" kern="1200" dirty="0" smtClean="0">
              <a:solidFill>
                <a:srgbClr val="4D4F53"/>
              </a:solidFill>
            </a:endParaRPr>
          </a:p>
          <a:p>
            <a:pPr defTabSz="914400">
              <a:buClr>
                <a:srgbClr val="0098DB"/>
              </a:buClr>
              <a:buFont typeface="Wingdings" charset="2"/>
              <a:buChar char="ü"/>
            </a:pPr>
            <a:r>
              <a:rPr lang="en-GB" sz="1400" b="1" kern="1200" dirty="0" smtClean="0">
                <a:solidFill>
                  <a:srgbClr val="4D4F53"/>
                </a:solidFill>
              </a:rPr>
              <a:t>Launch +8 months </a:t>
            </a:r>
            <a:r>
              <a:rPr lang="en-GB" sz="1400" kern="1200" dirty="0" smtClean="0">
                <a:solidFill>
                  <a:srgbClr val="4D4F53"/>
                </a:solidFill>
              </a:rPr>
              <a:t>- Level-1B; Total Columns of Ozone (O</a:t>
            </a:r>
            <a:r>
              <a:rPr lang="en-GB" sz="1400" kern="1200" baseline="-25000" dirty="0" smtClean="0">
                <a:solidFill>
                  <a:srgbClr val="4D4F53"/>
                </a:solidFill>
              </a:rPr>
              <a:t>3</a:t>
            </a:r>
            <a:r>
              <a:rPr lang="en-GB" sz="1400" kern="1200" dirty="0" smtClean="0">
                <a:solidFill>
                  <a:srgbClr val="4D4F53"/>
                </a:solidFill>
              </a:rPr>
              <a:t>), Sulphur Dioxide (SO</a:t>
            </a:r>
            <a:r>
              <a:rPr lang="en-GB" sz="1400" kern="1200" baseline="-25000" dirty="0" smtClean="0">
                <a:solidFill>
                  <a:srgbClr val="4D4F53"/>
                </a:solidFill>
              </a:rPr>
              <a:t>2</a:t>
            </a:r>
            <a:r>
              <a:rPr lang="en-GB" sz="1400" kern="1200" dirty="0" smtClean="0">
                <a:solidFill>
                  <a:srgbClr val="4D4F53"/>
                </a:solidFill>
              </a:rPr>
              <a:t>), Nitrogen Dioxide (NO</a:t>
            </a:r>
            <a:r>
              <a:rPr lang="en-GB" sz="1400" kern="1200" baseline="-25000" dirty="0" smtClean="0">
                <a:solidFill>
                  <a:srgbClr val="4D4F53"/>
                </a:solidFill>
              </a:rPr>
              <a:t>2</a:t>
            </a:r>
            <a:r>
              <a:rPr lang="en-GB" sz="1400" kern="1200" dirty="0" smtClean="0">
                <a:solidFill>
                  <a:srgbClr val="4D4F53"/>
                </a:solidFill>
              </a:rPr>
              <a:t>), Carbon Monoxide (CO); Cloud &amp; Aerosol information</a:t>
            </a:r>
          </a:p>
          <a:p>
            <a:pPr marL="0" indent="0" defTabSz="914400">
              <a:buClr>
                <a:srgbClr val="0098DB"/>
              </a:buClr>
              <a:buFont typeface="Verdana" pitchFamily="34" charset="0"/>
              <a:buNone/>
            </a:pPr>
            <a:endParaRPr lang="en-GB" sz="800" kern="1200" dirty="0" smtClean="0">
              <a:solidFill>
                <a:srgbClr val="4D4F53"/>
              </a:solidFill>
            </a:endParaRPr>
          </a:p>
          <a:p>
            <a:pPr defTabSz="914400">
              <a:buClr>
                <a:srgbClr val="0098DB"/>
              </a:buClr>
              <a:buFont typeface="Wingdings" charset="2"/>
              <a:buChar char="ü"/>
            </a:pPr>
            <a:r>
              <a:rPr lang="en-GB" sz="1400" b="1" kern="1200" dirty="0" smtClean="0">
                <a:solidFill>
                  <a:srgbClr val="4D4F53"/>
                </a:solidFill>
              </a:rPr>
              <a:t>Launch </a:t>
            </a:r>
            <a:r>
              <a:rPr lang="en-GB" sz="1400" b="1" kern="1200" dirty="0">
                <a:solidFill>
                  <a:srgbClr val="4D4F53"/>
                </a:solidFill>
              </a:rPr>
              <a:t>+10 months </a:t>
            </a:r>
            <a:r>
              <a:rPr lang="en-GB" sz="1400" kern="1200" dirty="0">
                <a:solidFill>
                  <a:srgbClr val="4D4F53"/>
                </a:solidFill>
              </a:rPr>
              <a:t>- Total Columns of Tropospheric </a:t>
            </a:r>
            <a:r>
              <a:rPr lang="en-GB" sz="1400" kern="1200" dirty="0" smtClean="0">
                <a:solidFill>
                  <a:srgbClr val="4D4F53"/>
                </a:solidFill>
              </a:rPr>
              <a:t>Ozone </a:t>
            </a:r>
            <a:r>
              <a:rPr lang="en-GB" sz="1400" kern="1200" dirty="0">
                <a:solidFill>
                  <a:srgbClr val="4D4F53"/>
                </a:solidFill>
              </a:rPr>
              <a:t>(O</a:t>
            </a:r>
            <a:r>
              <a:rPr lang="en-GB" sz="1400" kern="1200" baseline="-25000" dirty="0">
                <a:solidFill>
                  <a:srgbClr val="4D4F53"/>
                </a:solidFill>
              </a:rPr>
              <a:t>3</a:t>
            </a:r>
            <a:r>
              <a:rPr lang="en-GB" sz="1400" kern="1200" dirty="0">
                <a:solidFill>
                  <a:srgbClr val="4D4F53"/>
                </a:solidFill>
              </a:rPr>
              <a:t>)</a:t>
            </a:r>
            <a:r>
              <a:rPr lang="en-GB" sz="1400" kern="1200" dirty="0" smtClean="0">
                <a:solidFill>
                  <a:srgbClr val="4D4F53"/>
                </a:solidFill>
              </a:rPr>
              <a:t>, Formaldehyde (HCHO)</a:t>
            </a:r>
          </a:p>
          <a:p>
            <a:pPr marL="0" indent="0" defTabSz="914400">
              <a:buClr>
                <a:srgbClr val="0098DB"/>
              </a:buClr>
              <a:buFont typeface="Verdana" pitchFamily="34" charset="0"/>
              <a:buNone/>
            </a:pPr>
            <a:endParaRPr lang="en-GB" sz="800" kern="1200" dirty="0" smtClean="0">
              <a:solidFill>
                <a:srgbClr val="4D4F53"/>
              </a:solidFill>
            </a:endParaRPr>
          </a:p>
          <a:p>
            <a:pPr defTabSz="914400">
              <a:buClr>
                <a:srgbClr val="0098DB"/>
              </a:buClr>
              <a:buFont typeface="Wingdings" charset="2"/>
              <a:buChar char="ü"/>
            </a:pPr>
            <a:r>
              <a:rPr lang="en-GB" sz="1400" b="1" kern="1200" dirty="0" smtClean="0">
                <a:solidFill>
                  <a:srgbClr val="4D4F53"/>
                </a:solidFill>
              </a:rPr>
              <a:t>Launch </a:t>
            </a:r>
            <a:r>
              <a:rPr lang="en-GB" sz="1400" b="1" kern="1200" dirty="0">
                <a:solidFill>
                  <a:srgbClr val="4D4F53"/>
                </a:solidFill>
              </a:rPr>
              <a:t>+12 months </a:t>
            </a:r>
            <a:r>
              <a:rPr lang="en-GB" sz="1400" kern="1200" dirty="0">
                <a:solidFill>
                  <a:srgbClr val="4D4F53"/>
                </a:solidFill>
              </a:rPr>
              <a:t>- Total Columns of </a:t>
            </a:r>
            <a:r>
              <a:rPr lang="en-GB" sz="1400" kern="1200" dirty="0" smtClean="0">
                <a:solidFill>
                  <a:srgbClr val="4D4F53"/>
                </a:solidFill>
              </a:rPr>
              <a:t>Methane (CH</a:t>
            </a:r>
            <a:r>
              <a:rPr lang="en-GB" sz="1400" kern="1200" baseline="-25000" dirty="0" smtClean="0">
                <a:solidFill>
                  <a:srgbClr val="4D4F53"/>
                </a:solidFill>
              </a:rPr>
              <a:t>4</a:t>
            </a:r>
            <a:r>
              <a:rPr lang="en-GB" sz="1400" kern="1200" dirty="0" smtClean="0">
                <a:solidFill>
                  <a:srgbClr val="4D4F53"/>
                </a:solidFill>
              </a:rPr>
              <a:t>)</a:t>
            </a:r>
          </a:p>
          <a:p>
            <a:pPr marL="0" indent="0" defTabSz="914400">
              <a:buClr>
                <a:srgbClr val="0098DB"/>
              </a:buClr>
              <a:buFont typeface="Verdana" pitchFamily="34" charset="0"/>
              <a:buNone/>
            </a:pPr>
            <a:endParaRPr lang="en-GB" sz="800" kern="1200" dirty="0" smtClean="0">
              <a:solidFill>
                <a:srgbClr val="4D4F53"/>
              </a:solidFill>
            </a:endParaRPr>
          </a:p>
          <a:p>
            <a:pPr defTabSz="914400">
              <a:buClr>
                <a:srgbClr val="0098DB"/>
              </a:buClr>
              <a:buFont typeface="Wingdings" charset="2"/>
              <a:buChar char="ü"/>
            </a:pPr>
            <a:r>
              <a:rPr lang="en-GB" sz="1400" b="1" kern="1200" dirty="0" smtClean="0">
                <a:solidFill>
                  <a:srgbClr val="4D4F53"/>
                </a:solidFill>
              </a:rPr>
              <a:t>Launch </a:t>
            </a:r>
            <a:r>
              <a:rPr lang="en-GB" sz="1400" b="1" kern="1200" dirty="0">
                <a:solidFill>
                  <a:srgbClr val="4D4F53"/>
                </a:solidFill>
              </a:rPr>
              <a:t>+14 months </a:t>
            </a:r>
            <a:r>
              <a:rPr lang="en-GB" sz="1400" kern="1200" dirty="0">
                <a:solidFill>
                  <a:srgbClr val="4D4F53"/>
                </a:solidFill>
              </a:rPr>
              <a:t>- Aerosol Layer Height, Ozone (O</a:t>
            </a:r>
            <a:r>
              <a:rPr lang="en-GB" sz="1400" kern="1200" baseline="-25000" dirty="0">
                <a:solidFill>
                  <a:srgbClr val="4D4F53"/>
                </a:solidFill>
              </a:rPr>
              <a:t>3</a:t>
            </a:r>
            <a:r>
              <a:rPr lang="en-GB" sz="1400" kern="1200" dirty="0" smtClean="0">
                <a:solidFill>
                  <a:srgbClr val="4D4F53"/>
                </a:solidFill>
              </a:rPr>
              <a:t>) Profiles</a:t>
            </a:r>
          </a:p>
          <a:p>
            <a:pPr marL="0" indent="0" defTabSz="914400">
              <a:buClr>
                <a:srgbClr val="0098DB"/>
              </a:buClr>
              <a:buFont typeface="Verdana" pitchFamily="34" charset="0"/>
              <a:buNone/>
            </a:pPr>
            <a:endParaRPr lang="en-GB" altLang="en-US" sz="1400" kern="1200" dirty="0" smtClean="0">
              <a:solidFill>
                <a:srgbClr val="4D4F53"/>
              </a:solidFill>
            </a:endParaRPr>
          </a:p>
          <a:p>
            <a:pPr marL="0" indent="0" defTabSz="914400">
              <a:buClr>
                <a:srgbClr val="0098DB"/>
              </a:buClr>
              <a:buFont typeface="Verdana" pitchFamily="34" charset="0"/>
              <a:buNone/>
            </a:pPr>
            <a:r>
              <a:rPr lang="en-GB" altLang="en-US" b="1" kern="1200" dirty="0">
                <a:solidFill>
                  <a:srgbClr val="AACAEA">
                    <a:lumMod val="75000"/>
                  </a:srgbClr>
                </a:solidFill>
              </a:rPr>
              <a:t>Quality Working Group (QWG)</a:t>
            </a:r>
          </a:p>
          <a:p>
            <a:pPr marL="285750" indent="-285750" defTabSz="914400">
              <a:buClr>
                <a:srgbClr val="0098DB"/>
              </a:buClr>
              <a:buFont typeface="Wingdings" charset="2"/>
              <a:buChar char="ü"/>
            </a:pPr>
            <a:r>
              <a:rPr lang="en-GB" altLang="en-US" sz="1400" kern="1200" dirty="0" smtClean="0">
                <a:solidFill>
                  <a:srgbClr val="4D4F53"/>
                </a:solidFill>
              </a:rPr>
              <a:t>Kicked-Off (KO): 7</a:t>
            </a:r>
            <a:r>
              <a:rPr lang="en-GB" altLang="en-US" sz="1400" kern="1200" baseline="30000" dirty="0" smtClean="0">
                <a:solidFill>
                  <a:srgbClr val="4D4F53"/>
                </a:solidFill>
              </a:rPr>
              <a:t>th</a:t>
            </a:r>
            <a:r>
              <a:rPr lang="en-GB" altLang="en-US" sz="1400" kern="1200" dirty="0" smtClean="0">
                <a:solidFill>
                  <a:srgbClr val="4D4F53"/>
                </a:solidFill>
              </a:rPr>
              <a:t> February 2018</a:t>
            </a:r>
          </a:p>
          <a:p>
            <a:pPr marL="0" indent="0" defTabSz="914400">
              <a:buClr>
                <a:srgbClr val="0098DB"/>
              </a:buClr>
              <a:buFont typeface="Verdana" pitchFamily="34" charset="0"/>
              <a:buNone/>
            </a:pPr>
            <a:endParaRPr lang="en-GB" altLang="en-US" sz="800" kern="1200" dirty="0" smtClean="0">
              <a:solidFill>
                <a:srgbClr val="4D4F53"/>
              </a:solidFill>
            </a:endParaRPr>
          </a:p>
          <a:p>
            <a:pPr marL="285750" indent="-285750" defTabSz="914400">
              <a:buClr>
                <a:srgbClr val="0098DB"/>
              </a:buClr>
              <a:buFont typeface="Wingdings" charset="2"/>
              <a:buChar char="ü"/>
            </a:pPr>
            <a:r>
              <a:rPr lang="en-GB" altLang="en-US" sz="1400" kern="1200" dirty="0" smtClean="0">
                <a:solidFill>
                  <a:srgbClr val="4D4F53"/>
                </a:solidFill>
              </a:rPr>
              <a:t>First meeting: 25</a:t>
            </a:r>
            <a:r>
              <a:rPr lang="en-GB" altLang="en-US" sz="1400" kern="1200" baseline="30000" dirty="0" smtClean="0">
                <a:solidFill>
                  <a:srgbClr val="4D4F53"/>
                </a:solidFill>
              </a:rPr>
              <a:t>th</a:t>
            </a:r>
            <a:r>
              <a:rPr lang="en-GB" altLang="en-US" sz="1400" kern="1200" dirty="0" smtClean="0">
                <a:solidFill>
                  <a:srgbClr val="4D4F53"/>
                </a:solidFill>
              </a:rPr>
              <a:t>-26</a:t>
            </a:r>
            <a:r>
              <a:rPr lang="en-GB" altLang="en-US" sz="1400" kern="1200" baseline="30000" dirty="0" smtClean="0">
                <a:solidFill>
                  <a:srgbClr val="4D4F53"/>
                </a:solidFill>
              </a:rPr>
              <a:t>th</a:t>
            </a:r>
            <a:r>
              <a:rPr lang="en-GB" altLang="en-US" sz="1400" kern="1200" dirty="0" smtClean="0">
                <a:solidFill>
                  <a:srgbClr val="4D4F53"/>
                </a:solidFill>
              </a:rPr>
              <a:t> June 2018, focused on products of first release (Launch + 8 months)</a:t>
            </a:r>
            <a:endParaRPr lang="en-GB" altLang="en-US" sz="1200" kern="1200" dirty="0" smtClean="0">
              <a:solidFill>
                <a:srgbClr val="4D4F53"/>
              </a:solidFill>
            </a:endParaRPr>
          </a:p>
          <a:p>
            <a:pPr marL="0" indent="0" defTabSz="914400">
              <a:spcBef>
                <a:spcPts val="432"/>
              </a:spcBef>
              <a:buClr>
                <a:srgbClr val="0098DB"/>
              </a:buClr>
              <a:buFont typeface="Verdana" pitchFamily="34" charset="0"/>
              <a:buNone/>
            </a:pPr>
            <a:endParaRPr lang="en-GB" altLang="en-US" sz="1200" kern="1200" dirty="0">
              <a:solidFill>
                <a:srgbClr val="4D4F53"/>
              </a:solidFill>
            </a:endParaRPr>
          </a:p>
        </p:txBody>
      </p:sp>
    </p:spTree>
    <p:extLst>
      <p:ext uri="{BB962C8B-B14F-4D97-AF65-F5344CB8AC3E}">
        <p14:creationId xmlns:p14="http://schemas.microsoft.com/office/powerpoint/2010/main" val="12825170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5P NO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0538"/>
            <a:ext cx="9142784" cy="5142816"/>
          </a:xfrm>
          <a:prstGeom prst="rect">
            <a:avLst/>
          </a:prstGeom>
        </p:spPr>
      </p:pic>
      <p:sp>
        <p:nvSpPr>
          <p:cNvPr id="2" name="Title 1"/>
          <p:cNvSpPr>
            <a:spLocks noGrp="1"/>
          </p:cNvSpPr>
          <p:nvPr>
            <p:ph type="title"/>
          </p:nvPr>
        </p:nvSpPr>
        <p:spPr>
          <a:xfrm>
            <a:off x="143087" y="156338"/>
            <a:ext cx="7174846" cy="461663"/>
          </a:xfrm>
        </p:spPr>
        <p:txBody>
          <a:bodyPr/>
          <a:lstStyle/>
          <a:p>
            <a:r>
              <a:rPr lang="en-US" sz="2400" b="1" kern="1200" dirty="0" smtClean="0">
                <a:solidFill>
                  <a:schemeClr val="bg1"/>
                </a:solidFill>
                <a:effectLst>
                  <a:outerShdw blurRad="38100" dist="38100" dir="2700000" algn="tl">
                    <a:srgbClr val="000000">
                      <a:alpha val="43137"/>
                    </a:srgbClr>
                  </a:outerShdw>
                </a:effectLst>
                <a:latin typeface="Verdana" pitchFamily="34" charset="0"/>
                <a:cs typeface="Verdana" pitchFamily="34" charset="0"/>
              </a:rPr>
              <a:t>Atmospheric Pollution</a:t>
            </a:r>
            <a:endParaRPr lang="en-US" sz="2400" b="1" kern="1200" dirty="0">
              <a:solidFill>
                <a:schemeClr val="bg1"/>
              </a:solidFill>
              <a:effectLst>
                <a:outerShdw blurRad="38100" dist="38100" dir="2700000" algn="tl">
                  <a:srgbClr val="000000">
                    <a:alpha val="43137"/>
                  </a:srgbClr>
                </a:outerShdw>
              </a:effectLst>
              <a:latin typeface="Verdana" pitchFamily="34" charset="0"/>
              <a:cs typeface="Verdana" pitchFamily="34"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444" y="-9674"/>
            <a:ext cx="1518556" cy="749810"/>
          </a:xfrm>
          <a:prstGeom prst="rect">
            <a:avLst/>
          </a:prstGeom>
        </p:spPr>
      </p:pic>
      <p:sp>
        <p:nvSpPr>
          <p:cNvPr id="10" name="Rectangle 9"/>
          <p:cNvSpPr/>
          <p:nvPr/>
        </p:nvSpPr>
        <p:spPr>
          <a:xfrm>
            <a:off x="167490" y="3613133"/>
            <a:ext cx="4572000" cy="1061829"/>
          </a:xfrm>
          <a:prstGeom prst="rect">
            <a:avLst/>
          </a:prstGeom>
        </p:spPr>
        <p:txBody>
          <a:bodyPr>
            <a:spAutoFit/>
          </a:bodyPr>
          <a:lstStyle/>
          <a:p>
            <a:pPr algn="l" defTabSz="914400" fontAlgn="base" hangingPunct="1">
              <a:spcBef>
                <a:spcPct val="0"/>
              </a:spcBef>
              <a:spcAft>
                <a:spcPct val="0"/>
              </a:spcAft>
            </a:pPr>
            <a:r>
              <a:rPr lang="en-GB" sz="2000" b="1" kern="1200" dirty="0" smtClean="0">
                <a:solidFill>
                  <a:srgbClr val="FFFFFF"/>
                </a:solidFill>
                <a:effectLst>
                  <a:outerShdw blurRad="38100" dist="38100" dir="2700000" algn="tl">
                    <a:srgbClr val="000000">
                      <a:alpha val="43137"/>
                    </a:srgbClr>
                  </a:outerShdw>
                </a:effectLst>
                <a:cs typeface="Verdana" pitchFamily="34" charset="0"/>
              </a:rPr>
              <a:t>Nitrogen dioxide</a:t>
            </a:r>
            <a:endParaRPr lang="en-GB" sz="2000" kern="1200" dirty="0">
              <a:solidFill>
                <a:srgbClr val="FFFFFF"/>
              </a:solidFill>
              <a:effectLst>
                <a:outerShdw blurRad="38100" dist="38100" dir="2700000" algn="tl">
                  <a:srgbClr val="000000">
                    <a:alpha val="43137"/>
                  </a:srgbClr>
                </a:outerShdw>
              </a:effectLst>
            </a:endParaRPr>
          </a:p>
          <a:p>
            <a:pPr algn="l" defTabSz="914400" fontAlgn="base" hangingPunct="1">
              <a:spcBef>
                <a:spcPct val="0"/>
              </a:spcBef>
              <a:spcAft>
                <a:spcPct val="0"/>
              </a:spcAft>
            </a:pPr>
            <a:endParaRPr lang="en-US" sz="500" b="1" kern="1200" dirty="0" smtClean="0">
              <a:solidFill>
                <a:srgbClr val="FFFFFF"/>
              </a:solidFill>
              <a:effectLst>
                <a:outerShdw blurRad="38100" dist="38100" dir="2700000" algn="tl">
                  <a:srgbClr val="000000">
                    <a:alpha val="43137"/>
                  </a:srgbClr>
                </a:outerShdw>
              </a:effectLst>
              <a:cs typeface="Verdana" pitchFamily="34" charset="0"/>
            </a:endParaRPr>
          </a:p>
          <a:p>
            <a:pPr algn="l" defTabSz="914400" fontAlgn="base" hangingPunct="1">
              <a:spcBef>
                <a:spcPct val="0"/>
              </a:spcBef>
              <a:spcAft>
                <a:spcPct val="0"/>
              </a:spcAft>
            </a:pPr>
            <a:r>
              <a:rPr lang="en-US" sz="1400" b="1" kern="1200" dirty="0" smtClean="0">
                <a:solidFill>
                  <a:srgbClr val="FFFFFF"/>
                </a:solidFill>
                <a:effectLst>
                  <a:outerShdw blurRad="38100" dist="38100" dir="2700000" algn="tl">
                    <a:srgbClr val="000000">
                      <a:alpha val="43137"/>
                    </a:srgbClr>
                  </a:outerShdw>
                </a:effectLst>
                <a:cs typeface="Verdana" pitchFamily="34" charset="0"/>
              </a:rPr>
              <a:t>Sentinel-5P</a:t>
            </a:r>
            <a:endParaRPr lang="en-US" sz="1400" b="1" kern="1200" dirty="0">
              <a:solidFill>
                <a:srgbClr val="FFFFFF"/>
              </a:solidFill>
              <a:effectLst>
                <a:outerShdw blurRad="38100" dist="38100" dir="2700000" algn="tl">
                  <a:srgbClr val="000000">
                    <a:alpha val="43137"/>
                  </a:srgbClr>
                </a:outerShdw>
              </a:effectLst>
              <a:cs typeface="Verdana" pitchFamily="34" charset="0"/>
            </a:endParaRPr>
          </a:p>
          <a:p>
            <a:pPr algn="l" defTabSz="914400" fontAlgn="base" hangingPunct="1">
              <a:spcBef>
                <a:spcPct val="0"/>
              </a:spcBef>
              <a:spcAft>
                <a:spcPct val="0"/>
              </a:spcAft>
            </a:pPr>
            <a:r>
              <a:rPr lang="en-US" sz="1200" b="1" kern="1200" dirty="0" smtClean="0">
                <a:solidFill>
                  <a:srgbClr val="FFFFFF"/>
                </a:solidFill>
                <a:effectLst>
                  <a:outerShdw blurRad="38100" dist="38100" dir="2700000" algn="tl">
                    <a:srgbClr val="000000">
                      <a:alpha val="43137"/>
                    </a:srgbClr>
                  </a:outerShdw>
                </a:effectLst>
                <a:cs typeface="Verdana" pitchFamily="34" charset="0"/>
              </a:rPr>
              <a:t>KNMI</a:t>
            </a:r>
            <a:endParaRPr lang="en-US" sz="1200" b="1" kern="1200" dirty="0">
              <a:solidFill>
                <a:srgbClr val="FFFFFF"/>
              </a:solidFill>
              <a:effectLst>
                <a:outerShdw blurRad="38100" dist="38100" dir="2700000" algn="tl">
                  <a:srgbClr val="000000">
                    <a:alpha val="43137"/>
                  </a:srgbClr>
                </a:outerShdw>
              </a:effectLst>
              <a:cs typeface="Verdana" pitchFamily="34" charset="0"/>
            </a:endParaRPr>
          </a:p>
          <a:p>
            <a:pPr algn="l" defTabSz="914400" fontAlgn="base" hangingPunct="1">
              <a:spcBef>
                <a:spcPct val="0"/>
              </a:spcBef>
              <a:spcAft>
                <a:spcPct val="0"/>
              </a:spcAft>
            </a:pPr>
            <a:r>
              <a:rPr lang="en-US" sz="1200" b="1" kern="1200" dirty="0" smtClean="0">
                <a:solidFill>
                  <a:srgbClr val="FFFFFF"/>
                </a:solidFill>
                <a:effectLst>
                  <a:outerShdw blurRad="38100" dist="38100" dir="2700000" algn="tl">
                    <a:srgbClr val="000000">
                      <a:alpha val="43137"/>
                    </a:srgbClr>
                  </a:outerShdw>
                </a:effectLst>
                <a:cs typeface="Verdana" pitchFamily="34" charset="0"/>
              </a:rPr>
              <a:t>November 2017</a:t>
            </a:r>
          </a:p>
        </p:txBody>
      </p:sp>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095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4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787660"/>
          </a:xfrm>
          <a:prstGeom prst="rect">
            <a:avLst/>
          </a:prstGeom>
          <a:solidFill>
            <a:srgbClr val="00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87" y="2681715"/>
            <a:ext cx="8697364" cy="1591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587" y="1172352"/>
            <a:ext cx="8697364" cy="120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272293" y="4336381"/>
            <a:ext cx="4965940" cy="690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94312" y="1814081"/>
            <a:ext cx="352982" cy="169277"/>
          </a:xfrm>
          <a:prstGeom prst="rect">
            <a:avLst/>
          </a:prstGeom>
          <a:noFill/>
        </p:spPr>
        <p:txBody>
          <a:bodyPr wrap="none" rtlCol="0">
            <a:spAutoFit/>
          </a:bodyPr>
          <a:lstStyle/>
          <a:p>
            <a:r>
              <a:rPr lang="en-GB" sz="500" dirty="0">
                <a:solidFill>
                  <a:schemeClr val="bg1"/>
                </a:solidFill>
              </a:rPr>
              <a:t>ers-1</a:t>
            </a:r>
          </a:p>
        </p:txBody>
      </p:sp>
      <p:sp>
        <p:nvSpPr>
          <p:cNvPr id="8" name="TextBox 7"/>
          <p:cNvSpPr txBox="1"/>
          <p:nvPr/>
        </p:nvSpPr>
        <p:spPr>
          <a:xfrm>
            <a:off x="740103" y="1814081"/>
            <a:ext cx="352982" cy="169277"/>
          </a:xfrm>
          <a:prstGeom prst="rect">
            <a:avLst/>
          </a:prstGeom>
          <a:noFill/>
        </p:spPr>
        <p:txBody>
          <a:bodyPr wrap="none" rtlCol="0">
            <a:spAutoFit/>
          </a:bodyPr>
          <a:lstStyle/>
          <a:p>
            <a:r>
              <a:rPr lang="en-GB" sz="500" dirty="0">
                <a:solidFill>
                  <a:schemeClr val="bg1"/>
                </a:solidFill>
              </a:rPr>
              <a:t>ers-2</a:t>
            </a:r>
          </a:p>
        </p:txBody>
      </p:sp>
      <p:cxnSp>
        <p:nvCxnSpPr>
          <p:cNvPr id="7" name="Straight Connector 6"/>
          <p:cNvCxnSpPr/>
          <p:nvPr/>
        </p:nvCxnSpPr>
        <p:spPr>
          <a:xfrm>
            <a:off x="1568239" y="1528456"/>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341741" y="1954476"/>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09557" y="1954476"/>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471801" y="1945850"/>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317971" y="1844891"/>
            <a:ext cx="234360" cy="184666"/>
          </a:xfrm>
          <a:prstGeom prst="rect">
            <a:avLst/>
          </a:prstGeom>
          <a:noFill/>
        </p:spPr>
        <p:txBody>
          <a:bodyPr wrap="none" rtlCol="0">
            <a:spAutoFit/>
          </a:bodyPr>
          <a:lstStyle/>
          <a:p>
            <a:r>
              <a:rPr lang="en-GB" sz="600" dirty="0">
                <a:solidFill>
                  <a:srgbClr val="FF0000"/>
                </a:solidFill>
              </a:rPr>
              <a:t>3</a:t>
            </a:r>
          </a:p>
        </p:txBody>
      </p:sp>
      <p:cxnSp>
        <p:nvCxnSpPr>
          <p:cNvPr id="16" name="Straight Connector 15"/>
          <p:cNvCxnSpPr/>
          <p:nvPr/>
        </p:nvCxnSpPr>
        <p:spPr>
          <a:xfrm>
            <a:off x="4486685" y="3377139"/>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46617" y="3377139"/>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731346" y="3909102"/>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83180" y="3909102"/>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940501" y="3909102"/>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315715" y="3909102"/>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394080" y="365441"/>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59922" y="1945850"/>
            <a:ext cx="287791"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72698" y="1945850"/>
            <a:ext cx="287791"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6907" y="1945850"/>
            <a:ext cx="287791"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881908" y="1945850"/>
            <a:ext cx="287791"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78587" y="2391538"/>
            <a:ext cx="6896801" cy="7777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2512311" y="2333936"/>
            <a:ext cx="3379451" cy="184666"/>
          </a:xfrm>
          <a:prstGeom prst="rect">
            <a:avLst/>
          </a:prstGeom>
          <a:noFill/>
        </p:spPr>
        <p:txBody>
          <a:bodyPr wrap="none" rtlCol="0">
            <a:spAutoFit/>
          </a:bodyPr>
          <a:lstStyle/>
          <a:p>
            <a:r>
              <a:rPr lang="en-GB" sz="600" b="1" dirty="0">
                <a:solidFill>
                  <a:schemeClr val="bg1"/>
                </a:solidFill>
              </a:rPr>
              <a:t>ESA Third Party Missions  (landsat, spot, e-pop, gosat, alos, terrasar, etc.)</a:t>
            </a:r>
          </a:p>
        </p:txBody>
      </p:sp>
      <p:sp>
        <p:nvSpPr>
          <p:cNvPr id="30" name="TextBox 29"/>
          <p:cNvSpPr txBox="1"/>
          <p:nvPr/>
        </p:nvSpPr>
        <p:spPr>
          <a:xfrm>
            <a:off x="3183254" y="4269031"/>
            <a:ext cx="4092787" cy="184666"/>
          </a:xfrm>
          <a:prstGeom prst="rect">
            <a:avLst/>
          </a:prstGeom>
          <a:noFill/>
        </p:spPr>
        <p:txBody>
          <a:bodyPr wrap="none" rtlCol="0">
            <a:spAutoFit/>
          </a:bodyPr>
          <a:lstStyle/>
          <a:p>
            <a:r>
              <a:rPr lang="en-GB" sz="600" b="1" dirty="0">
                <a:solidFill>
                  <a:schemeClr val="bg1"/>
                </a:solidFill>
              </a:rPr>
              <a:t>Copernicus Contributing Missions (pleiades, cosmo-skymed, terrasar, deimos, planet, etc.)</a:t>
            </a:r>
          </a:p>
        </p:txBody>
      </p:sp>
      <p:cxnSp>
        <p:nvCxnSpPr>
          <p:cNvPr id="31" name="Straight Connector 30"/>
          <p:cNvCxnSpPr/>
          <p:nvPr/>
        </p:nvCxnSpPr>
        <p:spPr>
          <a:xfrm>
            <a:off x="2612693" y="2477262"/>
            <a:ext cx="1072137" cy="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293864" y="4423273"/>
            <a:ext cx="1421291" cy="1"/>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669798" y="185854"/>
            <a:ext cx="3919150" cy="338554"/>
          </a:xfrm>
          <a:prstGeom prst="rect">
            <a:avLst/>
          </a:prstGeom>
          <a:noFill/>
        </p:spPr>
        <p:txBody>
          <a:bodyPr wrap="none" rtlCol="0">
            <a:spAutoFit/>
          </a:bodyPr>
          <a:lstStyle/>
          <a:p>
            <a:r>
              <a:rPr lang="en-GB" sz="1600" b="1" dirty="0">
                <a:solidFill>
                  <a:schemeClr val="bg1"/>
                </a:solidFill>
                <a:latin typeface="Calibri" panose="020F0502020204030204" pitchFamily="34" charset="0"/>
              </a:rPr>
              <a:t>13 ESA missions to be launched before 2024</a:t>
            </a:r>
          </a:p>
        </p:txBody>
      </p:sp>
      <p:cxnSp>
        <p:nvCxnSpPr>
          <p:cNvPr id="43" name="Straight Connector 42"/>
          <p:cNvCxnSpPr/>
          <p:nvPr/>
        </p:nvCxnSpPr>
        <p:spPr>
          <a:xfrm>
            <a:off x="3382007" y="611662"/>
            <a:ext cx="287791" cy="0"/>
          </a:xfrm>
          <a:prstGeom prst="line">
            <a:avLst/>
          </a:prstGeom>
          <a:ln w="3175">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657725" y="455928"/>
            <a:ext cx="4009687" cy="338554"/>
          </a:xfrm>
          <a:prstGeom prst="rect">
            <a:avLst/>
          </a:prstGeom>
          <a:noFill/>
        </p:spPr>
        <p:txBody>
          <a:bodyPr wrap="none" rtlCol="0">
            <a:spAutoFit/>
          </a:bodyPr>
          <a:lstStyle/>
          <a:p>
            <a:r>
              <a:rPr lang="en-GB" sz="1600" b="1" dirty="0">
                <a:solidFill>
                  <a:schemeClr val="bg1"/>
                </a:solidFill>
                <a:latin typeface="Calibri" panose="020F0502020204030204" pitchFamily="34" charset="0"/>
              </a:rPr>
              <a:t>future of third party &amp; contributing missions </a:t>
            </a:r>
          </a:p>
        </p:txBody>
      </p:sp>
      <p:pic>
        <p:nvPicPr>
          <p:cNvPr id="1029" name="Picture 5" descr="http://www.esa.int/esalogo/images/downloads/Logo_Fingerprint/Office_presentation/04_logo_white.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0334" y="87549"/>
            <a:ext cx="715617" cy="355234"/>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1396087" y="312101"/>
            <a:ext cx="1619710" cy="338554"/>
          </a:xfrm>
          <a:prstGeom prst="rect">
            <a:avLst/>
          </a:prstGeom>
          <a:noFill/>
        </p:spPr>
        <p:txBody>
          <a:bodyPr wrap="square" rtlCol="0">
            <a:spAutoFit/>
          </a:bodyPr>
          <a:lstStyle/>
          <a:p>
            <a:pPr algn="r"/>
            <a:r>
              <a:rPr lang="en-GB" sz="1600" b="1" dirty="0">
                <a:solidFill>
                  <a:schemeClr val="bg1"/>
                </a:solidFill>
                <a:latin typeface="Calibri" panose="020F0502020204030204" pitchFamily="34" charset="0"/>
              </a:rPr>
              <a:t>In development</a:t>
            </a:r>
            <a:endParaRPr lang="en-GB" sz="1600" b="1" i="1" dirty="0">
              <a:solidFill>
                <a:schemeClr val="bg1"/>
              </a:solidFill>
              <a:latin typeface="Calibri" panose="020F0502020204030204" pitchFamily="34" charset="0"/>
            </a:endParaRPr>
          </a:p>
        </p:txBody>
      </p:sp>
      <p:sp>
        <p:nvSpPr>
          <p:cNvPr id="38" name="Left Brace 37"/>
          <p:cNvSpPr/>
          <p:nvPr/>
        </p:nvSpPr>
        <p:spPr>
          <a:xfrm>
            <a:off x="3081948" y="206699"/>
            <a:ext cx="233882" cy="562065"/>
          </a:xfrm>
          <a:prstGeom prst="leftBrace">
            <a:avLst>
              <a:gd name="adj1" fmla="val 56243"/>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3600">
              <a:latin typeface="Calibri" panose="020F0502020204030204" pitchFamily="34" charset="0"/>
            </a:endParaRP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312" y="4450365"/>
            <a:ext cx="8581639" cy="26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Box 47"/>
          <p:cNvSpPr txBox="1"/>
          <p:nvPr/>
        </p:nvSpPr>
        <p:spPr>
          <a:xfrm>
            <a:off x="6822406" y="1816590"/>
            <a:ext cx="330540" cy="169277"/>
          </a:xfrm>
          <a:prstGeom prst="rect">
            <a:avLst/>
          </a:prstGeom>
          <a:noFill/>
        </p:spPr>
        <p:txBody>
          <a:bodyPr wrap="none" rtlCol="0">
            <a:spAutoFit/>
          </a:bodyPr>
          <a:lstStyle/>
          <a:p>
            <a:r>
              <a:rPr lang="en-GB" sz="500" dirty="0">
                <a:solidFill>
                  <a:schemeClr val="bg1"/>
                </a:solidFill>
              </a:rPr>
              <a:t>ee-9</a:t>
            </a:r>
          </a:p>
        </p:txBody>
      </p:sp>
      <p:cxnSp>
        <p:nvCxnSpPr>
          <p:cNvPr id="57" name="Straight Connector 56"/>
          <p:cNvCxnSpPr/>
          <p:nvPr/>
        </p:nvCxnSpPr>
        <p:spPr>
          <a:xfrm>
            <a:off x="2995580" y="1531587"/>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330933" y="1388160"/>
            <a:ext cx="357790" cy="169277"/>
          </a:xfrm>
          <a:prstGeom prst="rect">
            <a:avLst/>
          </a:prstGeom>
          <a:noFill/>
        </p:spPr>
        <p:txBody>
          <a:bodyPr wrap="none" rtlCol="0">
            <a:spAutoFit/>
          </a:bodyPr>
          <a:lstStyle/>
          <a:p>
            <a:r>
              <a:rPr lang="en-GB" sz="500" dirty="0">
                <a:solidFill>
                  <a:schemeClr val="bg1"/>
                </a:solidFill>
              </a:rPr>
              <a:t>altius</a:t>
            </a:r>
          </a:p>
        </p:txBody>
      </p:sp>
      <p:grpSp>
        <p:nvGrpSpPr>
          <p:cNvPr id="3" name="Group 2"/>
          <p:cNvGrpSpPr/>
          <p:nvPr/>
        </p:nvGrpSpPr>
        <p:grpSpPr>
          <a:xfrm>
            <a:off x="4755263" y="1536188"/>
            <a:ext cx="2885579" cy="2885705"/>
            <a:chOff x="4755263" y="1536188"/>
            <a:chExt cx="2885579" cy="2885705"/>
          </a:xfrm>
        </p:grpSpPr>
        <p:cxnSp>
          <p:nvCxnSpPr>
            <p:cNvPr id="11" name="Straight Connector 10"/>
            <p:cNvCxnSpPr/>
            <p:nvPr/>
          </p:nvCxnSpPr>
          <p:spPr>
            <a:xfrm>
              <a:off x="4755263" y="1954476"/>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277353" y="1954476"/>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891762" y="1954476"/>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322995" y="1954476"/>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843780" y="1954476"/>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899158" y="3368968"/>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635775" y="3909102"/>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119296" y="3908883"/>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517578" y="3909102"/>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009050" y="3908883"/>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914211" y="3368968"/>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353051" y="3369188"/>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674903" y="2486798"/>
              <a:ext cx="1072137" cy="0"/>
            </a:xfrm>
            <a:prstGeom prst="line">
              <a:avLst/>
            </a:prstGeom>
            <a:ln w="63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655361" y="4421893"/>
              <a:ext cx="1072137" cy="0"/>
            </a:xfrm>
            <a:prstGeom prst="line">
              <a:avLst/>
            </a:prstGeom>
            <a:ln w="63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365932" y="1536188"/>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4502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389" y="91532"/>
            <a:ext cx="4769013" cy="769441"/>
          </a:xfrm>
        </p:spPr>
        <p:txBody>
          <a:bodyPr/>
          <a:lstStyle/>
          <a:p>
            <a:r>
              <a:rPr lang="en-US" dirty="0" smtClean="0"/>
              <a:t>Sentinel-5 Precursor mission preliminary results</a:t>
            </a:r>
            <a:endParaRPr lang="en-US" dirty="0"/>
          </a:p>
        </p:txBody>
      </p:sp>
      <p:pic>
        <p:nvPicPr>
          <p:cNvPr id="4" name="Picture 3"/>
          <p:cNvPicPr>
            <a:picLocks noChangeAspect="1"/>
          </p:cNvPicPr>
          <p:nvPr/>
        </p:nvPicPr>
        <p:blipFill>
          <a:blip r:embed="rId3"/>
          <a:stretch>
            <a:fillRect/>
          </a:stretch>
        </p:blipFill>
        <p:spPr>
          <a:xfrm>
            <a:off x="6051784" y="123824"/>
            <a:ext cx="1542816" cy="650876"/>
          </a:xfrm>
          <a:prstGeom prst="rect">
            <a:avLst/>
          </a:prstGeom>
        </p:spPr>
      </p:pic>
      <p:grpSp>
        <p:nvGrpSpPr>
          <p:cNvPr id="24" name="Group 23"/>
          <p:cNvGrpSpPr/>
          <p:nvPr/>
        </p:nvGrpSpPr>
        <p:grpSpPr>
          <a:xfrm>
            <a:off x="88900" y="885826"/>
            <a:ext cx="4381500" cy="2169795"/>
            <a:chOff x="88900" y="1346200"/>
            <a:chExt cx="4381500" cy="2893060"/>
          </a:xfrm>
        </p:grpSpPr>
        <p:pic>
          <p:nvPicPr>
            <p:cNvPr id="17" name="Picture 16" descr="Sentinel-5P_captures_Bali_volcanic_eruptio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358900"/>
              <a:ext cx="4267200" cy="2880360"/>
            </a:xfrm>
            <a:prstGeom prst="rect">
              <a:avLst/>
            </a:prstGeom>
          </p:spPr>
        </p:pic>
        <p:sp>
          <p:nvSpPr>
            <p:cNvPr id="18" name="TextBox 17"/>
            <p:cNvSpPr txBox="1"/>
            <p:nvPr/>
          </p:nvSpPr>
          <p:spPr>
            <a:xfrm>
              <a:off x="88900" y="3556000"/>
              <a:ext cx="1104900" cy="287259"/>
            </a:xfrm>
            <a:prstGeom prst="rect">
              <a:avLst/>
            </a:prstGeom>
            <a:noFill/>
          </p:spPr>
          <p:txBody>
            <a:bodyPr wrap="square" rtlCol="0">
              <a:spAutoFit/>
            </a:bodyPr>
            <a:lstStyle/>
            <a:p>
              <a:pPr algn="l" defTabSz="914400" fontAlgn="base" hangingPunct="1">
                <a:spcBef>
                  <a:spcPct val="0"/>
                </a:spcBef>
                <a:spcAft>
                  <a:spcPct val="0"/>
                </a:spcAft>
              </a:pPr>
              <a:r>
                <a:rPr lang="en-US" sz="800" kern="1200" dirty="0" smtClean="0"/>
                <a:t>Credits: DLR/ESA</a:t>
              </a:r>
              <a:endParaRPr lang="en-US" sz="800" kern="1200" dirty="0"/>
            </a:p>
          </p:txBody>
        </p:sp>
        <p:sp>
          <p:nvSpPr>
            <p:cNvPr id="19" name="TextBox 18"/>
            <p:cNvSpPr txBox="1"/>
            <p:nvPr/>
          </p:nvSpPr>
          <p:spPr>
            <a:xfrm>
              <a:off x="135467" y="1346200"/>
              <a:ext cx="4334933" cy="574516"/>
            </a:xfrm>
            <a:prstGeom prst="rect">
              <a:avLst/>
            </a:prstGeom>
            <a:noFill/>
          </p:spPr>
          <p:txBody>
            <a:bodyPr wrap="square" rtlCol="0">
              <a:spAutoFit/>
            </a:bodyPr>
            <a:lstStyle/>
            <a:p>
              <a:pPr algn="l" defTabSz="914400" fontAlgn="base" hangingPunct="1">
                <a:spcBef>
                  <a:spcPct val="0"/>
                </a:spcBef>
                <a:spcAft>
                  <a:spcPct val="0"/>
                </a:spcAft>
              </a:pPr>
              <a:r>
                <a:rPr lang="en-US" sz="1100" kern="1200" dirty="0" smtClean="0"/>
                <a:t>SO</a:t>
              </a:r>
              <a:r>
                <a:rPr lang="en-US" sz="1100" kern="1200" baseline="-25000" dirty="0" smtClean="0"/>
                <a:t>2</a:t>
              </a:r>
              <a:r>
                <a:rPr lang="en-US" sz="1100" kern="1200" dirty="0" smtClean="0"/>
                <a:t>: Mount Agung eruption Bali</a:t>
              </a:r>
              <a:r>
                <a:rPr lang="en-US" sz="1100" kern="1200" dirty="0"/>
                <a:t>, </a:t>
              </a:r>
              <a:r>
                <a:rPr lang="en-US" sz="1100" kern="1200" dirty="0" smtClean="0"/>
                <a:t>Indonesia</a:t>
              </a:r>
              <a:r>
                <a:rPr lang="en-US" sz="1100" kern="1200" dirty="0"/>
                <a:t> </a:t>
              </a:r>
              <a:r>
                <a:rPr lang="en-US" sz="1100" kern="1200" dirty="0" smtClean="0"/>
                <a:t>(27 Nov. 2017)</a:t>
              </a:r>
              <a:endParaRPr lang="en-US" sz="1100" kern="1200" dirty="0"/>
            </a:p>
          </p:txBody>
        </p:sp>
      </p:grpSp>
      <p:grpSp>
        <p:nvGrpSpPr>
          <p:cNvPr id="23" name="Group 22"/>
          <p:cNvGrpSpPr/>
          <p:nvPr/>
        </p:nvGrpSpPr>
        <p:grpSpPr>
          <a:xfrm>
            <a:off x="139700" y="3000377"/>
            <a:ext cx="3175000" cy="2187119"/>
            <a:chOff x="5054600" y="1282701"/>
            <a:chExt cx="3175000" cy="2916159"/>
          </a:xfrm>
        </p:grpSpPr>
        <p:pic>
          <p:nvPicPr>
            <p:cNvPr id="14" name="Picture 13" descr="Sentinel-5P_sees_nitrogen_dioxide_over_Europ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1996" y="1321245"/>
              <a:ext cx="3054104" cy="2790449"/>
            </a:xfrm>
            <a:prstGeom prst="rect">
              <a:avLst/>
            </a:prstGeom>
          </p:spPr>
        </p:pic>
        <p:sp>
          <p:nvSpPr>
            <p:cNvPr id="20" name="TextBox 19"/>
            <p:cNvSpPr txBox="1"/>
            <p:nvPr/>
          </p:nvSpPr>
          <p:spPr>
            <a:xfrm>
              <a:off x="5080000" y="1282701"/>
              <a:ext cx="3149600" cy="348813"/>
            </a:xfrm>
            <a:prstGeom prst="rect">
              <a:avLst/>
            </a:prstGeom>
            <a:noFill/>
          </p:spPr>
          <p:txBody>
            <a:bodyPr wrap="square" rtlCol="0">
              <a:spAutoFit/>
            </a:bodyPr>
            <a:lstStyle/>
            <a:p>
              <a:pPr algn="l" defTabSz="914400" fontAlgn="base" hangingPunct="1">
                <a:spcBef>
                  <a:spcPct val="0"/>
                </a:spcBef>
                <a:spcAft>
                  <a:spcPct val="0"/>
                </a:spcAft>
              </a:pPr>
              <a:r>
                <a:rPr lang="en-US" sz="1100" kern="1200" dirty="0" smtClean="0">
                  <a:solidFill>
                    <a:srgbClr val="FFFFFF"/>
                  </a:solidFill>
                </a:rPr>
                <a:t>NO</a:t>
              </a:r>
              <a:r>
                <a:rPr lang="en-US" sz="1100" kern="1200" baseline="-25000" dirty="0" smtClean="0">
                  <a:solidFill>
                    <a:srgbClr val="FFFFFF"/>
                  </a:solidFill>
                </a:rPr>
                <a:t>2</a:t>
              </a:r>
              <a:r>
                <a:rPr lang="en-US" sz="1100" kern="1200" dirty="0" smtClean="0">
                  <a:solidFill>
                    <a:srgbClr val="FFFFFF"/>
                  </a:solidFill>
                </a:rPr>
                <a:t> over Europe (22 </a:t>
              </a:r>
              <a:r>
                <a:rPr lang="en-US" sz="1100" kern="1200" dirty="0">
                  <a:solidFill>
                    <a:srgbClr val="FFFFFF"/>
                  </a:solidFill>
                </a:rPr>
                <a:t>November </a:t>
              </a:r>
              <a:r>
                <a:rPr lang="en-US" sz="1100" kern="1200" dirty="0" smtClean="0">
                  <a:solidFill>
                    <a:srgbClr val="FFFFFF"/>
                  </a:solidFill>
                </a:rPr>
                <a:t>2017)</a:t>
              </a:r>
              <a:endParaRPr lang="en-US" sz="1100" kern="1200" dirty="0">
                <a:solidFill>
                  <a:srgbClr val="FFFFFF"/>
                </a:solidFill>
              </a:endParaRPr>
            </a:p>
          </p:txBody>
        </p:sp>
        <p:sp>
          <p:nvSpPr>
            <p:cNvPr id="21" name="TextBox 20"/>
            <p:cNvSpPr txBox="1"/>
            <p:nvPr/>
          </p:nvSpPr>
          <p:spPr>
            <a:xfrm>
              <a:off x="5054600" y="3911601"/>
              <a:ext cx="1295400" cy="287259"/>
            </a:xfrm>
            <a:prstGeom prst="rect">
              <a:avLst/>
            </a:prstGeom>
            <a:noFill/>
          </p:spPr>
          <p:txBody>
            <a:bodyPr wrap="square" rtlCol="0">
              <a:spAutoFit/>
            </a:bodyPr>
            <a:lstStyle/>
            <a:p>
              <a:pPr algn="l" defTabSz="914400" fontAlgn="base" hangingPunct="1">
                <a:spcBef>
                  <a:spcPct val="0"/>
                </a:spcBef>
                <a:spcAft>
                  <a:spcPct val="0"/>
                </a:spcAft>
              </a:pPr>
              <a:r>
                <a:rPr lang="en-US" sz="800" kern="1200" dirty="0" smtClean="0"/>
                <a:t>Credits: KNMI/ESA</a:t>
              </a:r>
              <a:endParaRPr lang="en-US" sz="800" kern="1200" dirty="0"/>
            </a:p>
          </p:txBody>
        </p:sp>
      </p:grpSp>
      <p:grpSp>
        <p:nvGrpSpPr>
          <p:cNvPr id="32" name="Group 31"/>
          <p:cNvGrpSpPr/>
          <p:nvPr/>
        </p:nvGrpSpPr>
        <p:grpSpPr>
          <a:xfrm>
            <a:off x="5945216" y="895350"/>
            <a:ext cx="3198785" cy="2228850"/>
            <a:chOff x="5945215" y="1193800"/>
            <a:chExt cx="3198785" cy="2971800"/>
          </a:xfrm>
        </p:grpSpPr>
        <p:pic>
          <p:nvPicPr>
            <p:cNvPr id="26" name="Picture 25"/>
            <p:cNvPicPr>
              <a:picLocks noChangeAspect="1"/>
            </p:cNvPicPr>
            <p:nvPr/>
          </p:nvPicPr>
          <p:blipFill>
            <a:blip r:embed="rId6"/>
            <a:stretch>
              <a:fillRect/>
            </a:stretch>
          </p:blipFill>
          <p:spPr>
            <a:xfrm>
              <a:off x="6172200" y="1193800"/>
              <a:ext cx="2971800" cy="2971800"/>
            </a:xfrm>
            <a:prstGeom prst="rect">
              <a:avLst/>
            </a:prstGeom>
          </p:spPr>
        </p:pic>
        <p:sp>
          <p:nvSpPr>
            <p:cNvPr id="27" name="TextBox 26"/>
            <p:cNvSpPr txBox="1"/>
            <p:nvPr/>
          </p:nvSpPr>
          <p:spPr>
            <a:xfrm rot="16200000">
              <a:off x="5497983" y="2466531"/>
              <a:ext cx="1233017" cy="338554"/>
            </a:xfrm>
            <a:prstGeom prst="rect">
              <a:avLst/>
            </a:prstGeom>
            <a:noFill/>
          </p:spPr>
          <p:txBody>
            <a:bodyPr wrap="square" rtlCol="0">
              <a:spAutoFit/>
            </a:bodyPr>
            <a:lstStyle/>
            <a:p>
              <a:pPr algn="l" defTabSz="914400" fontAlgn="base" hangingPunct="1">
                <a:spcBef>
                  <a:spcPct val="0"/>
                </a:spcBef>
                <a:spcAft>
                  <a:spcPct val="0"/>
                </a:spcAft>
              </a:pPr>
              <a:r>
                <a:rPr lang="en-US" sz="800" kern="1200" dirty="0" smtClean="0">
                  <a:solidFill>
                    <a:srgbClr val="ABADAE"/>
                  </a:solidFill>
                </a:rPr>
                <a:t>Credits: DLR/ESA</a:t>
              </a:r>
              <a:endParaRPr lang="en-US" sz="800" kern="1200" dirty="0">
                <a:solidFill>
                  <a:srgbClr val="ABADAE"/>
                </a:solidFill>
              </a:endParaRPr>
            </a:p>
          </p:txBody>
        </p:sp>
        <p:sp>
          <p:nvSpPr>
            <p:cNvPr id="28" name="TextBox 27"/>
            <p:cNvSpPr txBox="1"/>
            <p:nvPr/>
          </p:nvSpPr>
          <p:spPr>
            <a:xfrm>
              <a:off x="6858000" y="1333501"/>
              <a:ext cx="1663700" cy="348813"/>
            </a:xfrm>
            <a:prstGeom prst="rect">
              <a:avLst/>
            </a:prstGeom>
            <a:noFill/>
          </p:spPr>
          <p:txBody>
            <a:bodyPr wrap="square" rtlCol="0">
              <a:spAutoFit/>
            </a:bodyPr>
            <a:lstStyle/>
            <a:p>
              <a:pPr algn="l" defTabSz="914400" fontAlgn="base" hangingPunct="1">
                <a:spcBef>
                  <a:spcPct val="0"/>
                </a:spcBef>
                <a:spcAft>
                  <a:spcPct val="0"/>
                </a:spcAft>
              </a:pPr>
              <a:r>
                <a:rPr lang="en-US" sz="1100" kern="1200" dirty="0" smtClean="0"/>
                <a:t>O</a:t>
              </a:r>
              <a:r>
                <a:rPr lang="en-US" sz="1100" kern="1200" baseline="-25000" dirty="0" smtClean="0"/>
                <a:t>3 </a:t>
              </a:r>
              <a:r>
                <a:rPr lang="en-US" sz="1100" kern="1200" dirty="0" smtClean="0"/>
                <a:t>(November 2017)</a:t>
              </a:r>
              <a:endParaRPr lang="en-US" sz="1100" kern="1200" dirty="0">
                <a:solidFill>
                  <a:srgbClr val="FFFFFF"/>
                </a:solidFill>
              </a:endParaRPr>
            </a:p>
          </p:txBody>
        </p:sp>
      </p:grpSp>
      <p:grpSp>
        <p:nvGrpSpPr>
          <p:cNvPr id="31" name="Group 30"/>
          <p:cNvGrpSpPr/>
          <p:nvPr/>
        </p:nvGrpSpPr>
        <p:grpSpPr>
          <a:xfrm>
            <a:off x="4406900" y="2932027"/>
            <a:ext cx="2997200" cy="2263319"/>
            <a:chOff x="4406900" y="3909368"/>
            <a:chExt cx="2997200" cy="3017759"/>
          </a:xfrm>
        </p:grpSpPr>
        <p:pic>
          <p:nvPicPr>
            <p:cNvPr id="22" name="Picture 21"/>
            <p:cNvPicPr>
              <a:picLocks noChangeAspect="1"/>
            </p:cNvPicPr>
            <p:nvPr/>
          </p:nvPicPr>
          <p:blipFill>
            <a:blip r:embed="rId7"/>
            <a:stretch>
              <a:fillRect/>
            </a:stretch>
          </p:blipFill>
          <p:spPr>
            <a:xfrm>
              <a:off x="4454751" y="3947467"/>
              <a:ext cx="2746149" cy="2899138"/>
            </a:xfrm>
            <a:prstGeom prst="rect">
              <a:avLst/>
            </a:prstGeom>
          </p:spPr>
        </p:pic>
        <p:sp>
          <p:nvSpPr>
            <p:cNvPr id="12" name="TextBox 11"/>
            <p:cNvSpPr txBox="1"/>
            <p:nvPr/>
          </p:nvSpPr>
          <p:spPr>
            <a:xfrm>
              <a:off x="4406900" y="6639868"/>
              <a:ext cx="1320800" cy="287259"/>
            </a:xfrm>
            <a:prstGeom prst="rect">
              <a:avLst/>
            </a:prstGeom>
            <a:noFill/>
          </p:spPr>
          <p:txBody>
            <a:bodyPr wrap="square" rtlCol="0">
              <a:spAutoFit/>
            </a:bodyPr>
            <a:lstStyle/>
            <a:p>
              <a:pPr algn="l" defTabSz="914400" fontAlgn="base" hangingPunct="1">
                <a:spcBef>
                  <a:spcPct val="0"/>
                </a:spcBef>
                <a:spcAft>
                  <a:spcPct val="0"/>
                </a:spcAft>
              </a:pPr>
              <a:r>
                <a:rPr lang="en-US" sz="800" kern="1200" dirty="0" smtClean="0">
                  <a:solidFill>
                    <a:srgbClr val="747678">
                      <a:lumMod val="60000"/>
                      <a:lumOff val="40000"/>
                    </a:srgbClr>
                  </a:solidFill>
                </a:rPr>
                <a:t>Credits: SRON/ESA</a:t>
              </a:r>
              <a:endParaRPr lang="en-US" sz="800" kern="1200" dirty="0">
                <a:solidFill>
                  <a:srgbClr val="747678">
                    <a:lumMod val="60000"/>
                    <a:lumOff val="40000"/>
                  </a:srgbClr>
                </a:solidFill>
              </a:endParaRPr>
            </a:p>
          </p:txBody>
        </p:sp>
        <p:sp>
          <p:nvSpPr>
            <p:cNvPr id="25" name="TextBox 24"/>
            <p:cNvSpPr txBox="1"/>
            <p:nvPr/>
          </p:nvSpPr>
          <p:spPr>
            <a:xfrm>
              <a:off x="5562600" y="3909368"/>
              <a:ext cx="1841500" cy="348813"/>
            </a:xfrm>
            <a:prstGeom prst="rect">
              <a:avLst/>
            </a:prstGeom>
            <a:noFill/>
          </p:spPr>
          <p:txBody>
            <a:bodyPr wrap="square" rtlCol="0">
              <a:spAutoFit/>
            </a:bodyPr>
            <a:lstStyle/>
            <a:p>
              <a:pPr algn="l" defTabSz="914400" fontAlgn="base" hangingPunct="1">
                <a:spcBef>
                  <a:spcPct val="0"/>
                </a:spcBef>
                <a:spcAft>
                  <a:spcPct val="0"/>
                </a:spcAft>
              </a:pPr>
              <a:r>
                <a:rPr lang="en-US" sz="1100" kern="1200" dirty="0" smtClean="0">
                  <a:solidFill>
                    <a:srgbClr val="FFFFFF"/>
                  </a:solidFill>
                </a:rPr>
                <a:t>CO (November 2017)</a:t>
              </a:r>
              <a:endParaRPr lang="en-US" sz="1100" kern="1200" dirty="0">
                <a:solidFill>
                  <a:srgbClr val="FFFFFF"/>
                </a:solidFill>
              </a:endParaRPr>
            </a:p>
          </p:txBody>
        </p:sp>
      </p:grpSp>
    </p:spTree>
    <p:extLst>
      <p:ext uri="{BB962C8B-B14F-4D97-AF65-F5344CB8AC3E}">
        <p14:creationId xmlns:p14="http://schemas.microsoft.com/office/powerpoint/2010/main" val="18929468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LAHCEM\Downloads\Measuring_cyclones (1) Cropp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7"/>
            <a:ext cx="9144000" cy="514258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143088" y="140822"/>
            <a:ext cx="7174846" cy="461655"/>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a:lstStyle>
          <a:p>
            <a:r>
              <a:rPr lang="en-US" altLang="en-US" sz="2400" b="1" kern="0">
                <a:solidFill>
                  <a:srgbClr val="FFFFFF"/>
                </a:solidFill>
                <a:effectLst>
                  <a:outerShdw blurRad="38100" dist="38100" dir="2700000" algn="tl">
                    <a:srgbClr val="000000">
                      <a:alpha val="43137"/>
                    </a:srgbClr>
                  </a:outerShdw>
                </a:effectLst>
                <a:sym typeface="Helvetica Light"/>
              </a:rPr>
              <a:t>Aeolus</a:t>
            </a:r>
            <a:endParaRPr sz="2400" b="1" kern="0">
              <a:solidFill>
                <a:srgbClr val="FFFFFF"/>
              </a:solidFill>
              <a:effectLst>
                <a:outerShdw blurRad="38100" dist="38100" dir="2700000" algn="tl">
                  <a:srgbClr val="000000">
                    <a:alpha val="43137"/>
                  </a:srgbClr>
                </a:outerShdw>
              </a:effectLst>
              <a:sym typeface="Helvetica Light"/>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sp>
        <p:nvSpPr>
          <p:cNvPr id="2" name="Rounded Rectangle 1"/>
          <p:cNvSpPr/>
          <p:nvPr/>
        </p:nvSpPr>
        <p:spPr>
          <a:xfrm>
            <a:off x="1655068" y="2119293"/>
            <a:ext cx="5832648" cy="918316"/>
          </a:xfrm>
          <a:prstGeom prst="roundRect">
            <a:avLst/>
          </a:prstGeom>
          <a:solidFill>
            <a:schemeClr val="accent5">
              <a:lumMod val="50000"/>
              <a:alpha val="55000"/>
            </a:schemeClr>
          </a:solidFill>
          <a:ln w="12700">
            <a:miter lim="400000"/>
          </a:ln>
        </p:spPr>
        <p:txBody>
          <a:bodyPr wrap="square" lIns="108000" tIns="26789" rIns="26789" bIns="26789" anchor="ctr">
            <a:noAutofit/>
          </a:bodyPr>
          <a:lstStyle/>
          <a:p>
            <a:pPr algn="ctr" defTabSz="307754" fontAlgn="auto" hangingPunct="0">
              <a:spcBef>
                <a:spcPts val="0"/>
              </a:spcBef>
              <a:spcAft>
                <a:spcPts val="0"/>
              </a:spcAft>
            </a:pPr>
            <a:r>
              <a:rPr lang="en-GB" sz="4400" b="1" kern="0" dirty="0">
                <a:solidFill>
                  <a:srgbClr val="FFFFFF"/>
                </a:solidFill>
                <a:effectLst>
                  <a:outerShdw blurRad="38100" dist="38100" dir="2700000" algn="tl">
                    <a:srgbClr val="000000">
                      <a:alpha val="43137"/>
                    </a:srgbClr>
                  </a:outerShdw>
                </a:effectLst>
                <a:latin typeface="Verdana"/>
                <a:ea typeface="Arial Rounded MT Bold"/>
                <a:cs typeface="Arial Rounded MT Bold"/>
                <a:sym typeface="Helvetica Light"/>
              </a:rPr>
              <a:t>Launch Q3 2018</a:t>
            </a:r>
          </a:p>
        </p:txBody>
      </p:sp>
      <p:sp>
        <p:nvSpPr>
          <p:cNvPr id="4" name="Rounded Rectangle 3"/>
          <p:cNvSpPr/>
          <p:nvPr/>
        </p:nvSpPr>
        <p:spPr>
          <a:xfrm>
            <a:off x="143088" y="3795886"/>
            <a:ext cx="4788952" cy="864096"/>
          </a:xfrm>
          <a:prstGeom prst="roundRect">
            <a:avLst/>
          </a:prstGeom>
          <a:solidFill>
            <a:schemeClr val="accent5">
              <a:lumMod val="50000"/>
              <a:alpha val="55000"/>
            </a:schemeClr>
          </a:solidFill>
          <a:ln w="12700">
            <a:miter lim="400000"/>
          </a:ln>
        </p:spPr>
        <p:txBody>
          <a:bodyPr wrap="square" lIns="108000" tIns="26789" rIns="26789" bIns="26789" anchor="ctr">
            <a:noAutofit/>
          </a:bodyPr>
          <a:lstStyle/>
          <a:p>
            <a:pPr defTabSz="307754" fontAlgn="auto" hangingPunct="0">
              <a:spcBef>
                <a:spcPts val="0"/>
              </a:spcBef>
              <a:spcAft>
                <a:spcPts val="0"/>
              </a:spcAft>
            </a:pPr>
            <a:r>
              <a:rPr lang="en-US" sz="2400" kern="0" dirty="0">
                <a:solidFill>
                  <a:srgbClr val="FFFFFF"/>
                </a:solidFill>
                <a:effectLst>
                  <a:outerShdw blurRad="38100" dist="38100" dir="2700000" algn="tl">
                    <a:srgbClr val="000000">
                      <a:alpha val="43137"/>
                    </a:srgbClr>
                  </a:outerShdw>
                </a:effectLst>
                <a:latin typeface="Verdana"/>
                <a:sym typeface="Helvetica Light"/>
              </a:rPr>
              <a:t>Wind Mission</a:t>
            </a:r>
          </a:p>
          <a:p>
            <a:pPr defTabSz="307754" fontAlgn="auto" hangingPunct="0">
              <a:spcBef>
                <a:spcPts val="0"/>
              </a:spcBef>
              <a:spcAft>
                <a:spcPts val="0"/>
              </a:spcAft>
            </a:pPr>
            <a:r>
              <a:rPr lang="en-US" sz="2400" kern="0" dirty="0">
                <a:solidFill>
                  <a:srgbClr val="FFFFFF"/>
                </a:solidFill>
                <a:effectLst>
                  <a:outerShdw blurRad="38100" dist="38100" dir="2700000" algn="tl">
                    <a:srgbClr val="000000">
                      <a:alpha val="43137"/>
                    </a:srgbClr>
                  </a:outerShdw>
                </a:effectLst>
                <a:latin typeface="Verdana"/>
                <a:sym typeface="Helvetica Light"/>
              </a:rPr>
              <a:t>First ever UV LIDAR in </a:t>
            </a:r>
            <a:r>
              <a:rPr lang="en-US" sz="2400" kern="0" dirty="0" smtClean="0">
                <a:solidFill>
                  <a:srgbClr val="FFFFFF"/>
                </a:solidFill>
                <a:effectLst>
                  <a:outerShdw blurRad="38100" dist="38100" dir="2700000" algn="tl">
                    <a:srgbClr val="000000">
                      <a:alpha val="43137"/>
                    </a:srgbClr>
                  </a:outerShdw>
                </a:effectLst>
                <a:latin typeface="Verdana"/>
                <a:sym typeface="Helvetica Light"/>
              </a:rPr>
              <a:t>Space</a:t>
            </a:r>
            <a:endParaRPr lang="en-US" sz="2400" kern="0" dirty="0">
              <a:solidFill>
                <a:srgbClr val="FFFFFF"/>
              </a:solidFill>
              <a:effectLst>
                <a:outerShdw blurRad="38100" dist="38100" dir="2700000" algn="tl">
                  <a:srgbClr val="000000">
                    <a:alpha val="43137"/>
                  </a:srgbClr>
                </a:outerShdw>
              </a:effectLst>
              <a:latin typeface="Verdana"/>
              <a:sym typeface="Helvetica Light"/>
            </a:endParaRPr>
          </a:p>
        </p:txBody>
      </p:sp>
    </p:spTree>
    <p:extLst>
      <p:ext uri="{BB962C8B-B14F-4D97-AF65-F5344CB8AC3E}">
        <p14:creationId xmlns:p14="http://schemas.microsoft.com/office/powerpoint/2010/main" val="280067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6061" y="649316"/>
            <a:ext cx="4055629" cy="3960000"/>
          </a:xfrm>
          <a:prstGeom prst="rect">
            <a:avLst/>
          </a:prstGeom>
          <a:solidFill>
            <a:srgbClr val="253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b="1" dirty="0"/>
              <a:t>Aeolus Mission Objectives</a:t>
            </a:r>
          </a:p>
        </p:txBody>
      </p:sp>
      <p:pic>
        <p:nvPicPr>
          <p:cNvPr id="8" name="Picture 7" descr="02_4_legend"/>
          <p:cNvPicPr preferRelativeResize="0">
            <a:picLocks noChangeAspect="1" noChangeArrowheads="1"/>
          </p:cNvPicPr>
          <p:nvPr/>
        </p:nvPicPr>
        <p:blipFill rotWithShape="1">
          <a:blip r:embed="rId2" cstate="print">
            <a:extLst>
              <a:ext uri="{28A0092B-C50C-407E-A947-70E740481C1C}">
                <a14:useLocalDpi xmlns:a14="http://schemas.microsoft.com/office/drawing/2010/main" val="0"/>
              </a:ext>
            </a:extLst>
          </a:blip>
          <a:srcRect l="16666" t="13468" r="16666" b="24038"/>
          <a:stretch/>
        </p:blipFill>
        <p:spPr bwMode="auto">
          <a:xfrm>
            <a:off x="3958811" y="649316"/>
            <a:ext cx="5826782" cy="396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250156" y="723217"/>
            <a:ext cx="3708653" cy="3816429"/>
          </a:xfrm>
          <a:prstGeom prst="rect">
            <a:avLst/>
          </a:prstGeom>
          <a:noFill/>
          <a:ln>
            <a:noFill/>
          </a:ln>
          <a:effectLst/>
          <a:extLst/>
        </p:spPr>
        <p:txBody>
          <a:bodyPr wrap="square">
            <a:spAutoFit/>
          </a:bodyPr>
          <a:lstStyle/>
          <a:p>
            <a:pPr algn="just">
              <a:spcBef>
                <a:spcPct val="50000"/>
              </a:spcBef>
            </a:pPr>
            <a:r>
              <a:rPr lang="en-GB" sz="1100" u="sng" kern="1200" baseline="0" dirty="0">
                <a:solidFill>
                  <a:schemeClr val="accent1"/>
                </a:solidFill>
              </a:rPr>
              <a:t>Scientific objectives</a:t>
            </a:r>
            <a:endParaRPr lang="en-GB" sz="1100" kern="1200" baseline="0" dirty="0">
              <a:solidFill>
                <a:schemeClr val="accent1"/>
              </a:solidFill>
            </a:endParaRPr>
          </a:p>
          <a:p>
            <a:pPr marL="173038" indent="-173038">
              <a:spcBef>
                <a:spcPct val="50000"/>
              </a:spcBef>
              <a:buFont typeface="Wingdings" pitchFamily="2" charset="2"/>
              <a:buChar char="§"/>
            </a:pPr>
            <a:r>
              <a:rPr lang="en-GB" sz="1100" kern="1200" dirty="0">
                <a:solidFill>
                  <a:schemeClr val="bg1"/>
                </a:solidFill>
              </a:rPr>
              <a:t>To improve the quality of weather forecasts;</a:t>
            </a:r>
          </a:p>
          <a:p>
            <a:pPr marL="173038" indent="-173038">
              <a:spcBef>
                <a:spcPct val="50000"/>
              </a:spcBef>
              <a:buFont typeface="Wingdings" pitchFamily="2" charset="2"/>
              <a:buChar char="§"/>
            </a:pPr>
            <a:r>
              <a:rPr lang="en-GB" sz="1100" kern="1200" dirty="0">
                <a:solidFill>
                  <a:schemeClr val="bg1"/>
                </a:solidFill>
              </a:rPr>
              <a:t>To advance our understanding of atmospheric dynamics and climate processes;</a:t>
            </a:r>
          </a:p>
          <a:p>
            <a:pPr>
              <a:spcBef>
                <a:spcPct val="50000"/>
              </a:spcBef>
            </a:pPr>
            <a:endParaRPr lang="en-GB" sz="1100" u="sng" kern="1200" dirty="0">
              <a:solidFill>
                <a:schemeClr val="accent1"/>
              </a:solidFill>
            </a:endParaRPr>
          </a:p>
          <a:p>
            <a:pPr>
              <a:spcBef>
                <a:spcPct val="50000"/>
              </a:spcBef>
            </a:pPr>
            <a:r>
              <a:rPr lang="en-GB" sz="1100" u="sng" kern="1200" dirty="0">
                <a:solidFill>
                  <a:schemeClr val="accent1"/>
                </a:solidFill>
              </a:rPr>
              <a:t>Explorer objectives</a:t>
            </a:r>
          </a:p>
          <a:p>
            <a:pPr marL="177800" indent="-177800">
              <a:spcBef>
                <a:spcPct val="50000"/>
              </a:spcBef>
              <a:buFont typeface="Wingdings" panose="05000000000000000000" pitchFamily="2" charset="2"/>
              <a:buChar char="§"/>
            </a:pPr>
            <a:r>
              <a:rPr lang="en-GB" sz="1100" kern="1200" dirty="0">
                <a:solidFill>
                  <a:schemeClr val="bg1"/>
                </a:solidFill>
              </a:rPr>
              <a:t>Demonstrate space-based Doppler Wind LIDARs potential for operational use.</a:t>
            </a:r>
          </a:p>
          <a:p>
            <a:pPr>
              <a:spcBef>
                <a:spcPct val="50000"/>
              </a:spcBef>
            </a:pPr>
            <a:endParaRPr lang="en-GB" sz="1100" u="sng" kern="1200" dirty="0">
              <a:solidFill>
                <a:schemeClr val="accent1"/>
              </a:solidFill>
            </a:endParaRPr>
          </a:p>
          <a:p>
            <a:pPr>
              <a:spcBef>
                <a:spcPct val="50000"/>
              </a:spcBef>
            </a:pPr>
            <a:r>
              <a:rPr lang="en-GB" sz="1100" u="sng" kern="1200" dirty="0">
                <a:solidFill>
                  <a:schemeClr val="accent1"/>
                </a:solidFill>
              </a:rPr>
              <a:t>Observation means:</a:t>
            </a:r>
          </a:p>
          <a:p>
            <a:pPr marL="177800" indent="-177800">
              <a:spcBef>
                <a:spcPct val="50000"/>
              </a:spcBef>
              <a:buFont typeface="Wingdings" panose="05000000000000000000" pitchFamily="2" charset="2"/>
              <a:buChar char="§"/>
            </a:pPr>
            <a:r>
              <a:rPr lang="en-GB" sz="1100" kern="1200" dirty="0">
                <a:solidFill>
                  <a:schemeClr val="bg1"/>
                </a:solidFill>
              </a:rPr>
              <a:t>Provide global measurements of horizontal wind profiles in the troposphere and lower stratosphere </a:t>
            </a:r>
          </a:p>
          <a:p>
            <a:pPr>
              <a:spcBef>
                <a:spcPts val="0"/>
              </a:spcBef>
            </a:pPr>
            <a:endParaRPr lang="en-US" sz="1100" kern="1200" dirty="0">
              <a:solidFill>
                <a:schemeClr val="bg1"/>
              </a:solidFill>
            </a:endParaRPr>
          </a:p>
          <a:p>
            <a:pPr>
              <a:spcBef>
                <a:spcPct val="50000"/>
              </a:spcBef>
            </a:pPr>
            <a:r>
              <a:rPr lang="en-GB" sz="1100" u="sng" kern="1200" dirty="0">
                <a:solidFill>
                  <a:schemeClr val="accent1"/>
                </a:solidFill>
              </a:rPr>
              <a:t>Payload</a:t>
            </a:r>
          </a:p>
          <a:p>
            <a:pPr marL="144000" indent="-144000">
              <a:spcBef>
                <a:spcPct val="50000"/>
              </a:spcBef>
              <a:buFont typeface="Wingdings" pitchFamily="2" charset="2"/>
              <a:buChar char="§"/>
            </a:pPr>
            <a:r>
              <a:rPr lang="en-GB" sz="1100" kern="1200" dirty="0">
                <a:solidFill>
                  <a:schemeClr val="bg1"/>
                </a:solidFill>
              </a:rPr>
              <a:t>ALADIN: </a:t>
            </a:r>
            <a:r>
              <a:rPr lang="en-GB" sz="1100" kern="1200" dirty="0">
                <a:solidFill>
                  <a:schemeClr val="accent1"/>
                </a:solidFill>
              </a:rPr>
              <a:t>A</a:t>
            </a:r>
            <a:r>
              <a:rPr lang="en-GB" sz="1100" kern="1200" dirty="0">
                <a:solidFill>
                  <a:schemeClr val="bg1"/>
                </a:solidFill>
              </a:rPr>
              <a:t>tmospheric </a:t>
            </a:r>
            <a:r>
              <a:rPr lang="en-GB" sz="1100" kern="1200" dirty="0" err="1">
                <a:solidFill>
                  <a:schemeClr val="accent1"/>
                </a:solidFill>
              </a:rPr>
              <a:t>LA</a:t>
            </a:r>
            <a:r>
              <a:rPr lang="en-GB" sz="1100" kern="1200" dirty="0" err="1">
                <a:solidFill>
                  <a:schemeClr val="bg1"/>
                </a:solidFill>
              </a:rPr>
              <a:t>ser</a:t>
            </a:r>
            <a:r>
              <a:rPr lang="en-GB" sz="1100" kern="1200" dirty="0">
                <a:solidFill>
                  <a:schemeClr val="bg1"/>
                </a:solidFill>
              </a:rPr>
              <a:t> </a:t>
            </a:r>
            <a:r>
              <a:rPr lang="en-GB" sz="1100" kern="1200" dirty="0">
                <a:solidFill>
                  <a:schemeClr val="accent1"/>
                </a:solidFill>
              </a:rPr>
              <a:t>D</a:t>
            </a:r>
            <a:r>
              <a:rPr lang="en-GB" sz="1100" kern="1200" dirty="0">
                <a:solidFill>
                  <a:schemeClr val="bg1"/>
                </a:solidFill>
              </a:rPr>
              <a:t>oppler </a:t>
            </a:r>
            <a:r>
              <a:rPr lang="en-GB" sz="1100" kern="1200" dirty="0" err="1">
                <a:solidFill>
                  <a:schemeClr val="accent1"/>
                </a:solidFill>
              </a:rPr>
              <a:t>IN</a:t>
            </a:r>
            <a:r>
              <a:rPr lang="en-GB" sz="1100" kern="1200" dirty="0" err="1">
                <a:solidFill>
                  <a:schemeClr val="bg1"/>
                </a:solidFill>
              </a:rPr>
              <a:t>strument</a:t>
            </a:r>
            <a:endParaRPr lang="en-US" sz="1100" kern="1200" dirty="0">
              <a:solidFill>
                <a:schemeClr val="bg1"/>
              </a:solidFill>
            </a:endParaRPr>
          </a:p>
        </p:txBody>
      </p:sp>
    </p:spTree>
    <p:extLst>
      <p:ext uri="{BB962C8B-B14F-4D97-AF65-F5344CB8AC3E}">
        <p14:creationId xmlns:p14="http://schemas.microsoft.com/office/powerpoint/2010/main" val="145391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anim calcmode="lin" valueType="num">
                                      <p:cBhvr additive="base">
                                        <p:cTn id="7"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5" end="5"/>
                                            </p:txEl>
                                          </p:spTgt>
                                        </p:tgtEl>
                                        <p:attrNameLst>
                                          <p:attrName>style.visibility</p:attrName>
                                        </p:attrNameLst>
                                      </p:cBhvr>
                                      <p:to>
                                        <p:strVal val="visible"/>
                                      </p:to>
                                    </p:set>
                                    <p:anim calcmode="lin" valueType="num">
                                      <p:cBhvr additive="base">
                                        <p:cTn id="11"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7" end="7"/>
                                            </p:txEl>
                                          </p:spTgt>
                                        </p:tgtEl>
                                        <p:attrNameLst>
                                          <p:attrName>style.visibility</p:attrName>
                                        </p:attrNameLst>
                                      </p:cBhvr>
                                      <p:to>
                                        <p:strVal val="visible"/>
                                      </p:to>
                                    </p:set>
                                    <p:anim calcmode="lin" valueType="num">
                                      <p:cBhvr additive="base">
                                        <p:cTn id="17"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7" end="7"/>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xEl>
                                              <p:pRg st="8" end="8"/>
                                            </p:txEl>
                                          </p:spTgt>
                                        </p:tgtEl>
                                        <p:attrNameLst>
                                          <p:attrName>style.visibility</p:attrName>
                                        </p:attrNameLst>
                                      </p:cBhvr>
                                      <p:to>
                                        <p:strVal val="visible"/>
                                      </p:to>
                                    </p:set>
                                    <p:anim calcmode="lin" valueType="num">
                                      <p:cBhvr additive="base">
                                        <p:cTn id="21"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xEl>
                                              <p:pRg st="10" end="10"/>
                                            </p:txEl>
                                          </p:spTgt>
                                        </p:tgtEl>
                                        <p:attrNameLst>
                                          <p:attrName>style.visibility</p:attrName>
                                        </p:attrNameLst>
                                      </p:cBhvr>
                                      <p:to>
                                        <p:strVal val="visible"/>
                                      </p:to>
                                    </p:set>
                                    <p:anim calcmode="lin" valueType="num">
                                      <p:cBhvr additive="base">
                                        <p:cTn id="27" dur="500" fill="hold"/>
                                        <p:tgtEl>
                                          <p:spTgt spid="11">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10" end="1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xEl>
                                              <p:pRg st="11" end="11"/>
                                            </p:txEl>
                                          </p:spTgt>
                                        </p:tgtEl>
                                        <p:attrNameLst>
                                          <p:attrName>style.visibility</p:attrName>
                                        </p:attrNameLst>
                                      </p:cBhvr>
                                      <p:to>
                                        <p:strVal val="visible"/>
                                      </p:to>
                                    </p:set>
                                    <p:anim calcmode="lin" valueType="num">
                                      <p:cBhvr additive="base">
                                        <p:cTn id="31" dur="500" fill="hold"/>
                                        <p:tgtEl>
                                          <p:spTgt spid="11">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Aeolus: Measurement Principle</a:t>
            </a:r>
          </a:p>
        </p:txBody>
      </p:sp>
      <p:sp>
        <p:nvSpPr>
          <p:cNvPr id="3" name="TextBox 2"/>
          <p:cNvSpPr txBox="1"/>
          <p:nvPr/>
        </p:nvSpPr>
        <p:spPr>
          <a:xfrm>
            <a:off x="4535887" y="700804"/>
            <a:ext cx="4298156" cy="3780000"/>
          </a:xfrm>
          <a:prstGeom prst="rect">
            <a:avLst/>
          </a:prstGeom>
          <a:solidFill>
            <a:schemeClr val="accent1"/>
          </a:solidFill>
        </p:spPr>
        <p:txBody>
          <a:bodyPr wrap="square" rtlCol="0">
            <a:spAutoFit/>
          </a:bodyPr>
          <a:lstStyle/>
          <a:p>
            <a:pPr marL="144000" indent="-144000">
              <a:spcBef>
                <a:spcPts val="0"/>
              </a:spcBef>
              <a:buFont typeface="Wingdings" pitchFamily="2" charset="2"/>
              <a:buChar char="§"/>
            </a:pPr>
            <a:r>
              <a:rPr lang="en-GB" sz="1200" kern="1200" dirty="0">
                <a:solidFill>
                  <a:schemeClr val="bg1"/>
                </a:solidFill>
                <a:latin typeface="+mn-lt"/>
              </a:rPr>
              <a:t>Direct detection UV Doppler wind </a:t>
            </a:r>
            <a:r>
              <a:rPr lang="en-GB" sz="1200" kern="1200" dirty="0" err="1">
                <a:solidFill>
                  <a:schemeClr val="bg1"/>
                </a:solidFill>
                <a:latin typeface="+mn-lt"/>
              </a:rPr>
              <a:t>Lidar</a:t>
            </a:r>
            <a:r>
              <a:rPr lang="en-GB" sz="1200" kern="1200" dirty="0">
                <a:solidFill>
                  <a:schemeClr val="bg1"/>
                </a:solidFill>
                <a:latin typeface="+mn-lt"/>
              </a:rPr>
              <a:t> operating at 355 nm and 50 Hz PRF in </a:t>
            </a:r>
            <a:r>
              <a:rPr lang="en-GB" sz="1200" u="sng" kern="1200" dirty="0">
                <a:solidFill>
                  <a:schemeClr val="bg1"/>
                </a:solidFill>
                <a:latin typeface="+mn-lt"/>
              </a:rPr>
              <a:t>continuous mode</a:t>
            </a:r>
            <a:r>
              <a:rPr lang="en-GB" sz="1200" kern="1200" dirty="0">
                <a:solidFill>
                  <a:schemeClr val="bg1"/>
                </a:solidFill>
                <a:latin typeface="+mn-lt"/>
              </a:rPr>
              <a:t>, with 2 receiver channels.</a:t>
            </a:r>
          </a:p>
          <a:p>
            <a:pPr marL="144000" indent="-144000">
              <a:spcBef>
                <a:spcPts val="0"/>
              </a:spcBef>
            </a:pPr>
            <a:endParaRPr lang="en-GB" sz="700" kern="1200" dirty="0">
              <a:solidFill>
                <a:schemeClr val="bg1"/>
              </a:solidFill>
              <a:latin typeface="+mn-lt"/>
            </a:endParaRPr>
          </a:p>
          <a:p>
            <a:pPr marL="144000" indent="-144000">
              <a:spcBef>
                <a:spcPts val="0"/>
              </a:spcBef>
              <a:buFont typeface="Wingdings" pitchFamily="2" charset="2"/>
              <a:buChar char="§"/>
            </a:pPr>
            <a:endParaRPr lang="en-GB" sz="1200" kern="1200" dirty="0">
              <a:solidFill>
                <a:schemeClr val="bg1"/>
              </a:solidFill>
              <a:latin typeface="+mn-lt"/>
            </a:endParaRPr>
          </a:p>
          <a:p>
            <a:pPr marL="144000" indent="-144000">
              <a:spcBef>
                <a:spcPts val="0"/>
              </a:spcBef>
              <a:buFont typeface="Wingdings" pitchFamily="2" charset="2"/>
              <a:buChar char="§"/>
            </a:pPr>
            <a:endParaRPr lang="en-GB" sz="1200" kern="1200" dirty="0">
              <a:solidFill>
                <a:schemeClr val="bg1"/>
              </a:solidFill>
              <a:latin typeface="+mn-lt"/>
            </a:endParaRPr>
          </a:p>
          <a:p>
            <a:pPr marL="144000" indent="-144000">
              <a:spcBef>
                <a:spcPts val="0"/>
              </a:spcBef>
              <a:buFont typeface="Wingdings" pitchFamily="2" charset="2"/>
              <a:buChar char="§"/>
            </a:pPr>
            <a:r>
              <a:rPr lang="en-GB" sz="1200" kern="1200" dirty="0">
                <a:solidFill>
                  <a:schemeClr val="bg1"/>
                </a:solidFill>
                <a:latin typeface="+mn-lt"/>
              </a:rPr>
              <a:t>Mie receiver to determine winds from aerosol &amp; cloud backscatter.</a:t>
            </a:r>
          </a:p>
          <a:p>
            <a:pPr marL="144000" indent="-144000">
              <a:spcBef>
                <a:spcPts val="0"/>
              </a:spcBef>
            </a:pPr>
            <a:endParaRPr lang="en-GB" sz="700" kern="1200" dirty="0">
              <a:solidFill>
                <a:schemeClr val="bg1"/>
              </a:solidFill>
              <a:latin typeface="+mn-lt"/>
            </a:endParaRPr>
          </a:p>
          <a:p>
            <a:pPr marL="144000" indent="-144000">
              <a:spcBef>
                <a:spcPts val="0"/>
              </a:spcBef>
              <a:buFont typeface="Wingdings" pitchFamily="2" charset="2"/>
              <a:buChar char="§"/>
            </a:pPr>
            <a:r>
              <a:rPr lang="en-GB" sz="1200" kern="1200" dirty="0">
                <a:solidFill>
                  <a:schemeClr val="bg1"/>
                </a:solidFill>
                <a:latin typeface="+mn-lt"/>
              </a:rPr>
              <a:t>Rayleigh receiver to determine winds from molecular backscatter.</a:t>
            </a:r>
          </a:p>
          <a:p>
            <a:pPr marL="144000" indent="-144000">
              <a:spcBef>
                <a:spcPts val="0"/>
              </a:spcBef>
            </a:pPr>
            <a:endParaRPr lang="en-GB" sz="700" kern="1200" dirty="0">
              <a:solidFill>
                <a:schemeClr val="bg1"/>
              </a:solidFill>
              <a:latin typeface="+mn-lt"/>
            </a:endParaRPr>
          </a:p>
          <a:p>
            <a:pPr marL="144000" indent="-144000">
              <a:spcBef>
                <a:spcPts val="0"/>
              </a:spcBef>
              <a:buFont typeface="Wingdings" pitchFamily="2" charset="2"/>
              <a:buChar char="§"/>
            </a:pPr>
            <a:endParaRPr lang="en-GB" sz="1200" kern="1200" dirty="0">
              <a:solidFill>
                <a:schemeClr val="bg1"/>
              </a:solidFill>
              <a:latin typeface="+mn-lt"/>
            </a:endParaRPr>
          </a:p>
          <a:p>
            <a:pPr marL="144000" indent="-144000">
              <a:spcBef>
                <a:spcPts val="0"/>
              </a:spcBef>
              <a:buFont typeface="Wingdings" pitchFamily="2" charset="2"/>
              <a:buChar char="§"/>
            </a:pPr>
            <a:endParaRPr lang="en-GB" sz="1200" kern="1200" dirty="0">
              <a:solidFill>
                <a:schemeClr val="bg1"/>
              </a:solidFill>
              <a:latin typeface="+mn-lt"/>
            </a:endParaRPr>
          </a:p>
          <a:p>
            <a:pPr marL="144000" indent="-144000">
              <a:spcBef>
                <a:spcPts val="0"/>
              </a:spcBef>
              <a:buFont typeface="Wingdings" pitchFamily="2" charset="2"/>
              <a:buChar char="§"/>
            </a:pPr>
            <a:r>
              <a:rPr lang="en-GB" sz="1200" kern="1200" dirty="0">
                <a:solidFill>
                  <a:schemeClr val="bg1"/>
                </a:solidFill>
                <a:latin typeface="+mn-lt"/>
              </a:rPr>
              <a:t>The line-of-sight is pointing 35</a:t>
            </a:r>
            <a:r>
              <a:rPr lang="en-GB" sz="1200" kern="1200" baseline="30000" dirty="0">
                <a:solidFill>
                  <a:schemeClr val="bg1"/>
                </a:solidFill>
                <a:latin typeface="+mn-lt"/>
              </a:rPr>
              <a:t>o</a:t>
            </a:r>
            <a:r>
              <a:rPr lang="en-GB" sz="1200" kern="1200" dirty="0">
                <a:solidFill>
                  <a:schemeClr val="bg1"/>
                </a:solidFill>
                <a:latin typeface="+mn-lt"/>
              </a:rPr>
              <a:t> from Nadir to obtain horizontal backscatter component</a:t>
            </a:r>
          </a:p>
          <a:p>
            <a:pPr marL="144000" indent="-144000">
              <a:spcBef>
                <a:spcPts val="0"/>
              </a:spcBef>
              <a:buFont typeface="Wingdings" pitchFamily="2" charset="2"/>
              <a:buChar char="§"/>
            </a:pPr>
            <a:endParaRPr lang="en-GB" sz="1200" kern="1200" dirty="0">
              <a:solidFill>
                <a:schemeClr val="bg1"/>
              </a:solidFill>
              <a:latin typeface="+mn-lt"/>
            </a:endParaRPr>
          </a:p>
          <a:p>
            <a:pPr marL="144000" indent="-144000">
              <a:spcBef>
                <a:spcPts val="0"/>
              </a:spcBef>
              <a:buFont typeface="Wingdings" pitchFamily="2" charset="2"/>
              <a:buChar char="§"/>
            </a:pPr>
            <a:r>
              <a:rPr lang="en-GB" sz="1200" kern="1200" dirty="0">
                <a:solidFill>
                  <a:schemeClr val="bg1"/>
                </a:solidFill>
              </a:rPr>
              <a:t>The line-of-sight is pointing </a:t>
            </a:r>
            <a:r>
              <a:rPr lang="en-GB" sz="1200" kern="1200" dirty="0">
                <a:solidFill>
                  <a:schemeClr val="bg1"/>
                </a:solidFill>
                <a:latin typeface="+mn-lt"/>
              </a:rPr>
              <a:t>orthogonal to the ground track velocity vector to remove contribution from the satellite velocity.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484" y="677665"/>
            <a:ext cx="3780000" cy="3780000"/>
          </a:xfrm>
          <a:prstGeom prst="rect">
            <a:avLst/>
          </a:prstGeom>
          <a:effectLst>
            <a:outerShdw dist="101600" dir="2700000" algn="ctr" rotWithShape="0">
              <a:schemeClr val="bg2"/>
            </a:outerShdw>
          </a:effectLst>
        </p:spPr>
      </p:pic>
    </p:spTree>
    <p:extLst>
      <p:ext uri="{BB962C8B-B14F-4D97-AF65-F5344CB8AC3E}">
        <p14:creationId xmlns:p14="http://schemas.microsoft.com/office/powerpoint/2010/main" val="14962502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Status of Mission and Cal/Val Preparations</a:t>
            </a:r>
          </a:p>
        </p:txBody>
      </p:sp>
      <p:sp>
        <p:nvSpPr>
          <p:cNvPr id="3" name="TextBox 2"/>
          <p:cNvSpPr txBox="1"/>
          <p:nvPr/>
        </p:nvSpPr>
        <p:spPr>
          <a:xfrm>
            <a:off x="73152" y="519984"/>
            <a:ext cx="4068000" cy="4478149"/>
          </a:xfrm>
          <a:prstGeom prst="rect">
            <a:avLst/>
          </a:prstGeom>
          <a:solidFill>
            <a:schemeClr val="bg1"/>
          </a:solidFill>
        </p:spPr>
        <p:txBody>
          <a:bodyPr wrap="square" rtlCol="0">
            <a:spAutoFit/>
          </a:bodyPr>
          <a:lstStyle/>
          <a:p>
            <a:pPr marL="285750" indent="-285750">
              <a:spcBef>
                <a:spcPts val="0"/>
              </a:spcBef>
              <a:spcAft>
                <a:spcPts val="600"/>
              </a:spcAft>
              <a:buFont typeface="Wingdings" panose="05000000000000000000" pitchFamily="2" charset="2"/>
              <a:buChar char="ü"/>
            </a:pPr>
            <a:r>
              <a:rPr lang="en-US" sz="1200" b="1" kern="1200" dirty="0">
                <a:solidFill>
                  <a:schemeClr val="accent1"/>
                </a:solidFill>
              </a:rPr>
              <a:t>More than 12 years of development </a:t>
            </a:r>
            <a:r>
              <a:rPr lang="en-US" sz="1200" b="1" u="sng" kern="1200" dirty="0">
                <a:solidFill>
                  <a:schemeClr val="accent1"/>
                </a:solidFill>
              </a:rPr>
              <a:t>challenges, -</a:t>
            </a:r>
            <a:r>
              <a:rPr lang="en-US" sz="1200" b="1" kern="1200" dirty="0">
                <a:solidFill>
                  <a:schemeClr val="accent1"/>
                </a:solidFill>
              </a:rPr>
              <a:t>Invaluable </a:t>
            </a:r>
            <a:r>
              <a:rPr lang="en-US" sz="1200" b="1" u="sng" kern="1200" dirty="0">
                <a:solidFill>
                  <a:schemeClr val="accent1"/>
                </a:solidFill>
              </a:rPr>
              <a:t>experience</a:t>
            </a:r>
            <a:r>
              <a:rPr lang="en-US" sz="1200" b="1" kern="1200" dirty="0">
                <a:solidFill>
                  <a:schemeClr val="accent1"/>
                </a:solidFill>
              </a:rPr>
              <a:t> has been gained</a:t>
            </a:r>
          </a:p>
          <a:p>
            <a:pPr marL="285750" indent="-285750">
              <a:spcBef>
                <a:spcPts val="0"/>
              </a:spcBef>
              <a:spcAft>
                <a:spcPts val="600"/>
              </a:spcAft>
              <a:buFont typeface="Wingdings" panose="05000000000000000000" pitchFamily="2" charset="2"/>
              <a:buChar char="ü"/>
            </a:pPr>
            <a:r>
              <a:rPr lang="en-GB" sz="1200" b="1" kern="1200" dirty="0">
                <a:solidFill>
                  <a:schemeClr val="accent1"/>
                </a:solidFill>
              </a:rPr>
              <a:t>The mission remains </a:t>
            </a:r>
            <a:r>
              <a:rPr lang="en-GB" sz="1200" b="1" u="sng" kern="1200" dirty="0">
                <a:solidFill>
                  <a:schemeClr val="accent1"/>
                </a:solidFill>
              </a:rPr>
              <a:t>worldwide unique</a:t>
            </a:r>
            <a:endParaRPr lang="en-GB" sz="1200" b="1" kern="1200" dirty="0">
              <a:solidFill>
                <a:schemeClr val="accent1"/>
              </a:solidFill>
            </a:endParaRPr>
          </a:p>
          <a:p>
            <a:pPr marL="285750" indent="-285750">
              <a:spcBef>
                <a:spcPts val="0"/>
              </a:spcBef>
              <a:spcAft>
                <a:spcPts val="600"/>
              </a:spcAft>
              <a:buFont typeface="Wingdings" panose="05000000000000000000" pitchFamily="2" charset="2"/>
              <a:buChar char="ü"/>
            </a:pPr>
            <a:r>
              <a:rPr lang="en-GB" sz="1200" b="1" kern="1200" dirty="0">
                <a:solidFill>
                  <a:schemeClr val="accent1"/>
                </a:solidFill>
              </a:rPr>
              <a:t>Enthusiastic user communities anticipating break-through in </a:t>
            </a:r>
            <a:r>
              <a:rPr lang="en-GB" sz="1200" b="1" u="sng" kern="1200" dirty="0">
                <a:solidFill>
                  <a:schemeClr val="accent1"/>
                </a:solidFill>
              </a:rPr>
              <a:t>weather forecast and climate research</a:t>
            </a:r>
            <a:endParaRPr lang="en-GB" sz="1200" b="1" kern="1200" dirty="0">
              <a:solidFill>
                <a:schemeClr val="accent1"/>
              </a:solidFill>
            </a:endParaRPr>
          </a:p>
          <a:p>
            <a:pPr marL="285750" indent="-285750">
              <a:spcBef>
                <a:spcPts val="0"/>
              </a:spcBef>
              <a:spcAft>
                <a:spcPts val="600"/>
              </a:spcAft>
              <a:buFont typeface="Wingdings" panose="05000000000000000000" pitchFamily="2" charset="2"/>
              <a:buChar char="ü"/>
            </a:pPr>
            <a:r>
              <a:rPr lang="en-GB" sz="1200" b="1" kern="1200" dirty="0">
                <a:solidFill>
                  <a:schemeClr val="accent1"/>
                </a:solidFill>
              </a:rPr>
              <a:t>The Project and the Industrial team committed to complete </a:t>
            </a:r>
            <a:r>
              <a:rPr lang="en-GB" sz="1200" b="1" kern="1200">
                <a:solidFill>
                  <a:schemeClr val="accent1"/>
                </a:solidFill>
              </a:rPr>
              <a:t>Aeolus and </a:t>
            </a:r>
            <a:r>
              <a:rPr lang="en-GB" sz="1200" b="1" kern="1200" dirty="0">
                <a:solidFill>
                  <a:schemeClr val="accent1"/>
                </a:solidFill>
              </a:rPr>
              <a:t>be </a:t>
            </a:r>
            <a:r>
              <a:rPr lang="en-GB" sz="1200" b="1" u="sng" kern="1200" dirty="0">
                <a:solidFill>
                  <a:schemeClr val="accent1"/>
                </a:solidFill>
              </a:rPr>
              <a:t>ready for launch in </a:t>
            </a:r>
            <a:r>
              <a:rPr lang="en-GB" sz="1200" b="1" u="sng" dirty="0">
                <a:solidFill>
                  <a:schemeClr val="accent1"/>
                </a:solidFill>
              </a:rPr>
              <a:t>August </a:t>
            </a:r>
            <a:r>
              <a:rPr lang="en-GB" sz="1200" b="1" u="sng" kern="1200" dirty="0">
                <a:solidFill>
                  <a:schemeClr val="accent1"/>
                </a:solidFill>
              </a:rPr>
              <a:t>2018!</a:t>
            </a:r>
          </a:p>
          <a:p>
            <a:pPr marL="285750" indent="-285750">
              <a:spcBef>
                <a:spcPts val="0"/>
              </a:spcBef>
              <a:spcAft>
                <a:spcPts val="600"/>
              </a:spcAft>
              <a:buFont typeface="Wingdings" panose="05000000000000000000" pitchFamily="2" charset="2"/>
              <a:buChar char="ü"/>
            </a:pPr>
            <a:r>
              <a:rPr lang="en-GB" sz="1200" b="1" dirty="0">
                <a:solidFill>
                  <a:schemeClr val="accent1"/>
                </a:solidFill>
              </a:rPr>
              <a:t>Cal/Val preparation picking up speed</a:t>
            </a:r>
          </a:p>
          <a:p>
            <a:pPr marL="285750" indent="-285750">
              <a:spcBef>
                <a:spcPts val="0"/>
              </a:spcBef>
              <a:spcAft>
                <a:spcPts val="600"/>
              </a:spcAft>
              <a:buFont typeface="Wingdings" panose="05000000000000000000" pitchFamily="2" charset="2"/>
              <a:buChar char="ü"/>
            </a:pPr>
            <a:r>
              <a:rPr lang="en-GB" sz="1200" b="1" dirty="0">
                <a:solidFill>
                  <a:schemeClr val="accent1"/>
                </a:solidFill>
              </a:rPr>
              <a:t>Last pre-launch </a:t>
            </a:r>
            <a:r>
              <a:rPr lang="en-GB" sz="1200" b="1" kern="1200" dirty="0">
                <a:solidFill>
                  <a:schemeClr val="accent1"/>
                </a:solidFill>
              </a:rPr>
              <a:t>Cal/Val workshop in 2017 in Toulouse.</a:t>
            </a:r>
          </a:p>
          <a:p>
            <a:pPr marL="285750" indent="-285750">
              <a:spcBef>
                <a:spcPts val="0"/>
              </a:spcBef>
              <a:spcAft>
                <a:spcPts val="600"/>
              </a:spcAft>
              <a:buFont typeface="Wingdings" panose="05000000000000000000" pitchFamily="2" charset="2"/>
              <a:buChar char="ü"/>
            </a:pPr>
            <a:r>
              <a:rPr lang="en-GB" sz="1200" b="1" dirty="0">
                <a:solidFill>
                  <a:schemeClr val="accent1"/>
                </a:solidFill>
              </a:rPr>
              <a:t>First post-launch workshop planned for Q1 2019.</a:t>
            </a:r>
          </a:p>
          <a:p>
            <a:pPr marL="285750" indent="-285750">
              <a:spcBef>
                <a:spcPts val="0"/>
              </a:spcBef>
              <a:spcAft>
                <a:spcPts val="600"/>
              </a:spcAft>
              <a:buFont typeface="Wingdings" panose="05000000000000000000" pitchFamily="2" charset="2"/>
              <a:buChar char="ü"/>
            </a:pPr>
            <a:r>
              <a:rPr lang="en-GB" sz="1200" b="1" dirty="0">
                <a:solidFill>
                  <a:schemeClr val="accent1"/>
                </a:solidFill>
              </a:rPr>
              <a:t>Aeolus DISC (Data Innovation and Science Cluster) to start work at IOCR.</a:t>
            </a:r>
          </a:p>
          <a:p>
            <a:pPr marL="285750" indent="-285750">
              <a:spcBef>
                <a:spcPts val="0"/>
              </a:spcBef>
              <a:spcAft>
                <a:spcPts val="600"/>
              </a:spcAft>
              <a:buFont typeface="Wingdings" panose="05000000000000000000" pitchFamily="2" charset="2"/>
              <a:buChar char="ü"/>
            </a:pPr>
            <a:r>
              <a:rPr lang="en-GB" sz="1200" b="1" dirty="0">
                <a:solidFill>
                  <a:schemeClr val="accent1"/>
                </a:solidFill>
              </a:rPr>
              <a:t>ESA Cal/Val AO call permanently re-opened on March 9</a:t>
            </a:r>
            <a:r>
              <a:rPr lang="en-GB" sz="1200" b="1" baseline="30000" dirty="0">
                <a:solidFill>
                  <a:schemeClr val="accent1"/>
                </a:solidFill>
              </a:rPr>
              <a:t>th</a:t>
            </a:r>
            <a:r>
              <a:rPr lang="en-GB" sz="1200" b="1" dirty="0">
                <a:solidFill>
                  <a:schemeClr val="accent1"/>
                </a:solidFill>
              </a:rPr>
              <a:t>, 2018</a:t>
            </a:r>
            <a:endParaRPr lang="en-GB" sz="1200" b="1" kern="1200" dirty="0">
              <a:solidFill>
                <a:schemeClr val="accent1"/>
              </a:solidFill>
            </a:endParaRPr>
          </a:p>
          <a:p>
            <a:pPr marL="285750" indent="-285750">
              <a:spcBef>
                <a:spcPts val="0"/>
              </a:spcBef>
              <a:spcAft>
                <a:spcPts val="600"/>
              </a:spcAft>
              <a:buFont typeface="Wingdings" panose="05000000000000000000" pitchFamily="2" charset="2"/>
              <a:buChar char="ü"/>
            </a:pPr>
            <a:endParaRPr lang="en-GB" sz="1200" b="1" kern="1200" dirty="0">
              <a:solidFill>
                <a:schemeClr val="accent1"/>
              </a:solidFill>
            </a:endParaRPr>
          </a:p>
        </p:txBody>
      </p:sp>
      <p:pic>
        <p:nvPicPr>
          <p:cNvPr id="4" name="Picture 3" descr="Ensemble_Lancement_Vega,0"/>
          <p:cNvPicPr>
            <a:picLocks noChangeAspect="1" noChangeArrowheads="1"/>
          </p:cNvPicPr>
          <p:nvPr/>
        </p:nvPicPr>
        <p:blipFill rotWithShape="1">
          <a:blip r:embed="rId2">
            <a:extLst>
              <a:ext uri="{28A0092B-C50C-407E-A947-70E740481C1C}">
                <a14:useLocalDpi xmlns:a14="http://schemas.microsoft.com/office/drawing/2010/main" val="0"/>
              </a:ext>
            </a:extLst>
          </a:blip>
          <a:srcRect r="31824" b="10994"/>
          <a:stretch/>
        </p:blipFill>
        <p:spPr bwMode="auto">
          <a:xfrm>
            <a:off x="4320015" y="1008000"/>
            <a:ext cx="3240699" cy="31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620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41428"/>
            <a:ext cx="7964464" cy="646331"/>
          </a:xfrm>
        </p:spPr>
        <p:txBody>
          <a:bodyPr/>
          <a:lstStyle/>
          <a:p>
            <a:r>
              <a:rPr lang="en-US" sz="2000" dirty="0"/>
              <a:t>WS </a:t>
            </a:r>
            <a:r>
              <a:rPr lang="en-US" sz="2000" dirty="0" smtClean="0"/>
              <a:t>Radiometric </a:t>
            </a:r>
            <a:r>
              <a:rPr lang="en-US" sz="2000" dirty="0"/>
              <a:t>Calibration for European Optical Missions </a:t>
            </a:r>
            <a:r>
              <a:rPr lang="en-US" sz="1600" dirty="0" smtClean="0"/>
              <a:t>ESA</a:t>
            </a:r>
            <a:r>
              <a:rPr lang="en-US" sz="1600" dirty="0"/>
              <a:t>/ESRIN, 30-31 August </a:t>
            </a:r>
            <a:r>
              <a:rPr lang="en-US" sz="1600" dirty="0" smtClean="0"/>
              <a:t>2017</a:t>
            </a:r>
            <a:endParaRPr lang="en-US" sz="1600" dirty="0"/>
          </a:p>
        </p:txBody>
      </p:sp>
      <p:sp>
        <p:nvSpPr>
          <p:cNvPr id="3" name="Content Placeholder 2"/>
          <p:cNvSpPr>
            <a:spLocks noGrp="1"/>
          </p:cNvSpPr>
          <p:nvPr>
            <p:ph idx="1"/>
          </p:nvPr>
        </p:nvSpPr>
        <p:spPr>
          <a:xfrm>
            <a:off x="172800" y="901921"/>
            <a:ext cx="4318101" cy="3749712"/>
          </a:xfrm>
        </p:spPr>
        <p:txBody>
          <a:bodyPr/>
          <a:lstStyle/>
          <a:p>
            <a:r>
              <a:rPr lang="en-US" sz="1500" dirty="0" smtClean="0">
                <a:solidFill>
                  <a:schemeClr val="accent5">
                    <a:lumMod val="50000"/>
                  </a:schemeClr>
                </a:solidFill>
              </a:rPr>
              <a:t>Objectives</a:t>
            </a:r>
          </a:p>
          <a:p>
            <a:pPr marL="285750" indent="-285750">
              <a:buFont typeface="Wingdings" charset="2"/>
              <a:buChar char="²"/>
            </a:pPr>
            <a:r>
              <a:rPr lang="en-US" sz="1300" dirty="0" smtClean="0"/>
              <a:t>Report on the </a:t>
            </a:r>
            <a:r>
              <a:rPr lang="en-US" sz="1300" b="1" dirty="0" smtClean="0"/>
              <a:t>status</a:t>
            </a:r>
            <a:r>
              <a:rPr lang="en-US" sz="1300" dirty="0" smtClean="0"/>
              <a:t> of radiometric calibration for current ESA Optical sensors, mainly S2-MSI, S3-OLCI/SLSTR, Proba-V</a:t>
            </a:r>
          </a:p>
          <a:p>
            <a:pPr marL="285750" indent="-285750">
              <a:buFont typeface="Wingdings" charset="2"/>
              <a:buChar char="²"/>
            </a:pPr>
            <a:r>
              <a:rPr lang="en-US" sz="1300" dirty="0" smtClean="0"/>
              <a:t>Review and </a:t>
            </a:r>
            <a:r>
              <a:rPr lang="en-US" sz="1300" b="1" dirty="0" smtClean="0"/>
              <a:t>compare</a:t>
            </a:r>
            <a:r>
              <a:rPr lang="en-US" sz="1300" dirty="0" smtClean="0"/>
              <a:t> the various approaches to identify issues, both using on-board calibrators and vicarious calibration approaches</a:t>
            </a:r>
          </a:p>
          <a:p>
            <a:pPr marL="285750" indent="-285750">
              <a:buFont typeface="Wingdings" charset="2"/>
              <a:buChar char="²"/>
            </a:pPr>
            <a:r>
              <a:rPr lang="en-US" sz="1300" dirty="0" smtClean="0"/>
              <a:t>Contribute to the CEOS/WGCV-IVOS discussion on: calibration harmonization across sensors, definition of a </a:t>
            </a:r>
            <a:r>
              <a:rPr lang="en-US" sz="1300" b="1" dirty="0" smtClean="0"/>
              <a:t>reference</a:t>
            </a:r>
            <a:r>
              <a:rPr lang="en-US" sz="1300" dirty="0" smtClean="0"/>
              <a:t> for radiometric calibration</a:t>
            </a:r>
          </a:p>
          <a:p>
            <a:pPr marL="285750" indent="-285750">
              <a:buFont typeface="Wingdings" charset="2"/>
              <a:buChar char="²"/>
            </a:pPr>
            <a:r>
              <a:rPr lang="en-US" sz="1300" dirty="0" smtClean="0"/>
              <a:t>Gather </a:t>
            </a:r>
            <a:r>
              <a:rPr lang="en-US" sz="1300" b="1" dirty="0" smtClean="0"/>
              <a:t>recommendations</a:t>
            </a:r>
            <a:r>
              <a:rPr lang="en-US" sz="1300" dirty="0" smtClean="0"/>
              <a:t> on improvement of calibration methods</a:t>
            </a:r>
          </a:p>
        </p:txBody>
      </p:sp>
      <p:sp>
        <p:nvSpPr>
          <p:cNvPr id="4" name="Content Placeholder 2"/>
          <p:cNvSpPr txBox="1">
            <a:spLocks/>
          </p:cNvSpPr>
          <p:nvPr/>
        </p:nvSpPr>
        <p:spPr bwMode="auto">
          <a:xfrm>
            <a:off x="4696467" y="901921"/>
            <a:ext cx="4318101" cy="37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r>
              <a:rPr lang="en-US" sz="1500" dirty="0" smtClean="0">
                <a:solidFill>
                  <a:srgbClr val="2865A2"/>
                </a:solidFill>
              </a:rPr>
              <a:t>Participation </a:t>
            </a:r>
          </a:p>
          <a:p>
            <a:pPr marL="285750" indent="-285750">
              <a:buFont typeface="Wingdings" charset="2"/>
              <a:buChar char="²"/>
            </a:pPr>
            <a:r>
              <a:rPr lang="en-US" sz="1300" dirty="0" smtClean="0"/>
              <a:t>By invitation; 25 participants</a:t>
            </a:r>
          </a:p>
          <a:p>
            <a:pPr marL="285750" indent="-285750">
              <a:buFont typeface="Wingdings" charset="2"/>
              <a:buChar char="²"/>
            </a:pPr>
            <a:r>
              <a:rPr lang="en-US" sz="1300" dirty="0"/>
              <a:t>E</a:t>
            </a:r>
            <a:r>
              <a:rPr lang="en-US" sz="1300" dirty="0" smtClean="0"/>
              <a:t>xperts from ESA, CNES, EUM, NASA</a:t>
            </a:r>
          </a:p>
          <a:p>
            <a:pPr marL="285750" indent="-285750">
              <a:buFont typeface="Wingdings" charset="2"/>
              <a:buChar char="²"/>
            </a:pPr>
            <a:r>
              <a:rPr lang="en-US" sz="1300" dirty="0" smtClean="0"/>
              <a:t>Calibration expert teams from ACRI, ARGANS, RAL, VITO, </a:t>
            </a:r>
            <a:r>
              <a:rPr lang="en-US" sz="1300" dirty="0" err="1" smtClean="0"/>
              <a:t>EOSense</a:t>
            </a:r>
            <a:endParaRPr lang="en-US" sz="1300" dirty="0" smtClean="0"/>
          </a:p>
          <a:p>
            <a:pPr marL="285750" indent="-285750">
              <a:buFont typeface="Wingdings" charset="2"/>
              <a:buChar char="²"/>
            </a:pPr>
            <a:r>
              <a:rPr lang="en-US" sz="1300" dirty="0" smtClean="0"/>
              <a:t>Experts on metrology (NPL) and on RTM (Rayference)</a:t>
            </a:r>
          </a:p>
          <a:p>
            <a:pPr indent="0"/>
            <a:r>
              <a:rPr lang="en-US" sz="1500" dirty="0" smtClean="0">
                <a:solidFill>
                  <a:srgbClr val="2865A2"/>
                </a:solidFill>
              </a:rPr>
              <a:t>Sessions</a:t>
            </a:r>
          </a:p>
          <a:p>
            <a:pPr marL="285750" indent="-285750">
              <a:buFont typeface="Wingdings" charset="2"/>
              <a:buChar char="²"/>
            </a:pPr>
            <a:r>
              <a:rPr lang="en-US" sz="1300" dirty="0" smtClean="0"/>
              <a:t>Operational calibration status</a:t>
            </a:r>
          </a:p>
          <a:p>
            <a:pPr marL="285750" indent="-285750">
              <a:buFont typeface="Wingdings" charset="2"/>
              <a:buChar char="²"/>
            </a:pPr>
            <a:r>
              <a:rPr lang="en-US" sz="1300" dirty="0" smtClean="0"/>
              <a:t>Vicarious Calibration Approaches</a:t>
            </a:r>
          </a:p>
          <a:p>
            <a:pPr marL="285750" indent="-285750">
              <a:buFont typeface="Wingdings" charset="2"/>
              <a:buChar char="²"/>
            </a:pPr>
            <a:r>
              <a:rPr lang="en-US" sz="1300" dirty="0" smtClean="0"/>
              <a:t>Radiometric inter-comparison</a:t>
            </a:r>
          </a:p>
          <a:p>
            <a:pPr marL="285750" indent="-285750">
              <a:buFont typeface="Wingdings" charset="2"/>
              <a:buChar char="²"/>
            </a:pPr>
            <a:r>
              <a:rPr lang="en-US" sz="1300" dirty="0" smtClean="0"/>
              <a:t>NASA, EUM experiences</a:t>
            </a:r>
          </a:p>
          <a:p>
            <a:pPr marL="285750" indent="-285750">
              <a:buFont typeface="Wingdings" charset="2"/>
              <a:buChar char="²"/>
            </a:pPr>
            <a:r>
              <a:rPr lang="en-US" sz="1300" dirty="0" smtClean="0"/>
              <a:t>Alternative statistical methods</a:t>
            </a:r>
          </a:p>
          <a:p>
            <a:pPr marL="285750" indent="-285750">
              <a:buFont typeface="Arial"/>
              <a:buChar char="•"/>
            </a:pPr>
            <a:endParaRPr lang="en-US" sz="1300" dirty="0"/>
          </a:p>
        </p:txBody>
      </p:sp>
    </p:spTree>
    <p:extLst>
      <p:ext uri="{BB962C8B-B14F-4D97-AF65-F5344CB8AC3E}">
        <p14:creationId xmlns:p14="http://schemas.microsoft.com/office/powerpoint/2010/main" val="3219965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800" y="690252"/>
            <a:ext cx="4318101" cy="4141488"/>
          </a:xfrm>
        </p:spPr>
        <p:txBody>
          <a:bodyPr/>
          <a:lstStyle/>
          <a:p>
            <a:pPr indent="0"/>
            <a:r>
              <a:rPr lang="en-US" sz="1500" dirty="0" smtClean="0">
                <a:solidFill>
                  <a:schemeClr val="accent5">
                    <a:lumMod val="50000"/>
                  </a:schemeClr>
                </a:solidFill>
              </a:rPr>
              <a:t>Highlights</a:t>
            </a:r>
          </a:p>
          <a:p>
            <a:pPr marL="285750" indent="-285750">
              <a:buFont typeface="Wingdings" charset="2"/>
              <a:buChar char="²"/>
            </a:pPr>
            <a:r>
              <a:rPr lang="en-US" sz="1300" dirty="0" smtClean="0"/>
              <a:t>Lessons learnt from MERIS on the relevance of</a:t>
            </a:r>
            <a:r>
              <a:rPr lang="en-US" sz="1300" b="1" dirty="0" smtClean="0"/>
              <a:t> pre-launch </a:t>
            </a:r>
            <a:r>
              <a:rPr lang="en-US" sz="1300" dirty="0" smtClean="0"/>
              <a:t>characterization</a:t>
            </a:r>
          </a:p>
          <a:p>
            <a:pPr marL="285750" indent="-285750">
              <a:buFont typeface="Wingdings" charset="2"/>
              <a:buChar char="²"/>
            </a:pPr>
            <a:r>
              <a:rPr lang="en-US" sz="1300" dirty="0" smtClean="0"/>
              <a:t>Lessons from MODIS on the importance of </a:t>
            </a:r>
            <a:r>
              <a:rPr lang="en-US" sz="1300" b="1" dirty="0" smtClean="0"/>
              <a:t>recalibration</a:t>
            </a:r>
            <a:r>
              <a:rPr lang="en-US" sz="1300" dirty="0" smtClean="0"/>
              <a:t> and reprocessing activities</a:t>
            </a:r>
          </a:p>
          <a:p>
            <a:pPr marL="285750" indent="-285750">
              <a:buFont typeface="Wingdings" charset="2"/>
              <a:buChar char="²"/>
            </a:pPr>
            <a:r>
              <a:rPr lang="en-US" sz="1300" dirty="0" smtClean="0"/>
              <a:t>Need to agree on a community-accepted </a:t>
            </a:r>
            <a:r>
              <a:rPr lang="en-US" sz="1300" b="1" dirty="0" smtClean="0"/>
              <a:t>reference</a:t>
            </a:r>
            <a:r>
              <a:rPr lang="en-US" sz="1300" dirty="0" smtClean="0"/>
              <a:t> for L1 TOA radiance/reflectance </a:t>
            </a:r>
          </a:p>
          <a:p>
            <a:pPr marL="285750" indent="-285750">
              <a:buFont typeface="Wingdings" charset="2"/>
              <a:buChar char="²"/>
            </a:pPr>
            <a:r>
              <a:rPr lang="en-US" sz="1300" dirty="0"/>
              <a:t>U</a:t>
            </a:r>
            <a:r>
              <a:rPr lang="en-US" sz="1300" dirty="0" smtClean="0"/>
              <a:t>se of (RadCalNET + PICS) could be a way to </a:t>
            </a:r>
            <a:r>
              <a:rPr lang="en-US" sz="1300" b="1" dirty="0" smtClean="0"/>
              <a:t>transfer</a:t>
            </a:r>
            <a:r>
              <a:rPr lang="en-US" sz="1300" dirty="0" smtClean="0"/>
              <a:t> calibration among different sensors</a:t>
            </a:r>
          </a:p>
          <a:p>
            <a:pPr marL="285750" indent="-285750">
              <a:buFont typeface="Wingdings" charset="2"/>
              <a:buChar char="²"/>
            </a:pPr>
            <a:r>
              <a:rPr lang="en-US" sz="1300" b="1" dirty="0" smtClean="0"/>
              <a:t>Moon</a:t>
            </a:r>
            <a:r>
              <a:rPr lang="en-US" sz="1300" dirty="0" smtClean="0"/>
              <a:t> is a valuable vicarious target for stability monitoring, not yet for absolute</a:t>
            </a:r>
          </a:p>
          <a:p>
            <a:pPr marL="285750" indent="-285750">
              <a:buFont typeface="Wingdings" charset="2"/>
              <a:buChar char="²"/>
            </a:pPr>
            <a:r>
              <a:rPr lang="en-US" sz="1300" dirty="0" smtClean="0"/>
              <a:t>Need to </a:t>
            </a:r>
            <a:r>
              <a:rPr lang="en-US" sz="1300" b="1" dirty="0" smtClean="0"/>
              <a:t>harmonize</a:t>
            </a:r>
            <a:r>
              <a:rPr lang="en-US" sz="1300" dirty="0" smtClean="0"/>
              <a:t> Vicarious Calibration approaches (ROI, RTM, meteo data, </a:t>
            </a:r>
            <a:r>
              <a:rPr lang="mr-IN" sz="1300" dirty="0" smtClean="0"/>
              <a:t>…)</a:t>
            </a:r>
          </a:p>
          <a:p>
            <a:pPr marL="285750" indent="-285750">
              <a:buFont typeface="Wingdings" charset="2"/>
              <a:buChar char="²"/>
            </a:pPr>
            <a:r>
              <a:rPr lang="mr-IN" sz="1300" dirty="0" smtClean="0"/>
              <a:t>Need of a </a:t>
            </a:r>
            <a:r>
              <a:rPr lang="mr-IN" sz="1300" b="1" dirty="0" smtClean="0"/>
              <a:t>3D RTM </a:t>
            </a:r>
            <a:r>
              <a:rPr lang="mr-IN" sz="1300" dirty="0" smtClean="0"/>
              <a:t>to reach 3% accuracy in vicarious calibration methods</a:t>
            </a:r>
            <a:endParaRPr lang="en-US" sz="1300" dirty="0" smtClean="0"/>
          </a:p>
        </p:txBody>
      </p:sp>
      <p:sp>
        <p:nvSpPr>
          <p:cNvPr id="4" name="Content Placeholder 2"/>
          <p:cNvSpPr txBox="1">
            <a:spLocks/>
          </p:cNvSpPr>
          <p:nvPr/>
        </p:nvSpPr>
        <p:spPr bwMode="auto">
          <a:xfrm>
            <a:off x="4687265" y="690252"/>
            <a:ext cx="4349754" cy="408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indent="0"/>
            <a:r>
              <a:rPr lang="en-US" sz="1500" dirty="0" smtClean="0">
                <a:solidFill>
                  <a:srgbClr val="2865A2"/>
                </a:solidFill>
              </a:rPr>
              <a:t>Recommendations </a:t>
            </a:r>
          </a:p>
          <a:p>
            <a:pPr marL="285750" indent="-285750">
              <a:buFont typeface="Wingdings" charset="2"/>
              <a:buChar char="²"/>
            </a:pPr>
            <a:r>
              <a:rPr lang="mr-IN" sz="1300" dirty="0"/>
              <a:t>R</a:t>
            </a:r>
            <a:r>
              <a:rPr lang="mr-IN" sz="1300" dirty="0" smtClean="0"/>
              <a:t>einforce the focus on instrument pre-flight characterization and ease access to the associated dataset for L1 </a:t>
            </a:r>
            <a:r>
              <a:rPr lang="mr-IN" sz="1300" b="1" dirty="0" smtClean="0"/>
              <a:t>traceability</a:t>
            </a:r>
            <a:endParaRPr lang="mr-IN" sz="1300" dirty="0" smtClean="0"/>
          </a:p>
          <a:p>
            <a:pPr marL="285750" indent="-285750">
              <a:buFont typeface="Wingdings" charset="2"/>
              <a:buChar char="²"/>
            </a:pPr>
            <a:r>
              <a:rPr lang="en-US" sz="1300" dirty="0"/>
              <a:t>W</a:t>
            </a:r>
            <a:r>
              <a:rPr lang="en-US" sz="1300" dirty="0" smtClean="0"/>
              <a:t>ork </a:t>
            </a:r>
            <a:r>
              <a:rPr lang="en-US" sz="1300" dirty="0"/>
              <a:t>toward a community-agreed </a:t>
            </a:r>
            <a:r>
              <a:rPr lang="en-US" sz="1300" b="1" dirty="0"/>
              <a:t>reference</a:t>
            </a:r>
            <a:r>
              <a:rPr lang="en-US" sz="1300" dirty="0"/>
              <a:t> for </a:t>
            </a:r>
            <a:r>
              <a:rPr lang="en-US" sz="1300" dirty="0" smtClean="0"/>
              <a:t>L1 and define the </a:t>
            </a:r>
            <a:r>
              <a:rPr lang="en-US" sz="1300" b="1" dirty="0" smtClean="0"/>
              <a:t>protocols</a:t>
            </a:r>
            <a:r>
              <a:rPr lang="en-US" sz="1300" dirty="0" smtClean="0"/>
              <a:t> allowing various sensors to </a:t>
            </a:r>
            <a:r>
              <a:rPr lang="en-US" sz="1300" dirty="0"/>
              <a:t>link </a:t>
            </a:r>
            <a:r>
              <a:rPr lang="en-US" sz="1300" dirty="0" smtClean="0"/>
              <a:t>to it</a:t>
            </a:r>
          </a:p>
          <a:p>
            <a:pPr marL="285750" indent="-285750">
              <a:buFont typeface="Wingdings" charset="2"/>
              <a:buChar char="²"/>
            </a:pPr>
            <a:r>
              <a:rPr lang="en-US" sz="1300" b="1" dirty="0"/>
              <a:t>I</a:t>
            </a:r>
            <a:r>
              <a:rPr lang="en-US" sz="1300" b="1" dirty="0" smtClean="0"/>
              <a:t>nter-compare </a:t>
            </a:r>
            <a:r>
              <a:rPr lang="en-US" sz="1300" dirty="0" smtClean="0"/>
              <a:t>the results of various methods over the same set of PICS</a:t>
            </a:r>
          </a:p>
          <a:p>
            <a:pPr marL="285750" indent="-285750">
              <a:buFont typeface="Wingdings" charset="2"/>
              <a:buChar char="²"/>
            </a:pPr>
            <a:r>
              <a:rPr lang="en-US" sz="1300" b="1" dirty="0"/>
              <a:t>H</a:t>
            </a:r>
            <a:r>
              <a:rPr lang="en-US" sz="1300" b="1" dirty="0" smtClean="0"/>
              <a:t>armonize</a:t>
            </a:r>
            <a:r>
              <a:rPr lang="en-US" sz="1300" dirty="0" smtClean="0"/>
              <a:t> calibration processing and methods for PICS (ROI, RTM, </a:t>
            </a:r>
            <a:r>
              <a:rPr lang="mr-IN" sz="1300" dirty="0" smtClean="0"/>
              <a:t>…)</a:t>
            </a:r>
            <a:endParaRPr lang="en-US" sz="1300" dirty="0" smtClean="0"/>
          </a:p>
          <a:p>
            <a:pPr marL="285750" indent="-285750">
              <a:buFont typeface="Wingdings" charset="2"/>
              <a:buChar char="²"/>
            </a:pPr>
            <a:r>
              <a:rPr lang="en-US" sz="1300" dirty="0"/>
              <a:t>S</a:t>
            </a:r>
            <a:r>
              <a:rPr lang="en-US" sz="1300" dirty="0" smtClean="0"/>
              <a:t>ustain the effort in the development of a community agreed </a:t>
            </a:r>
            <a:r>
              <a:rPr lang="en-US" sz="1300" b="1" dirty="0" smtClean="0"/>
              <a:t>3D RTM </a:t>
            </a:r>
            <a:r>
              <a:rPr lang="en-US" sz="1300" dirty="0" smtClean="0"/>
              <a:t>in order to attain the required accuracy for vicarious calibration over PICS (3%)</a:t>
            </a:r>
          </a:p>
        </p:txBody>
      </p:sp>
      <p:sp>
        <p:nvSpPr>
          <p:cNvPr id="6" name="Title 1"/>
          <p:cNvSpPr>
            <a:spLocks noGrp="1"/>
          </p:cNvSpPr>
          <p:nvPr>
            <p:ph type="title"/>
          </p:nvPr>
        </p:nvSpPr>
        <p:spPr>
          <a:xfrm>
            <a:off x="143086" y="41428"/>
            <a:ext cx="7964464" cy="646331"/>
          </a:xfrm>
        </p:spPr>
        <p:txBody>
          <a:bodyPr/>
          <a:lstStyle/>
          <a:p>
            <a:r>
              <a:rPr lang="en-US" sz="2000" dirty="0"/>
              <a:t>WS </a:t>
            </a:r>
            <a:r>
              <a:rPr lang="en-US" sz="2000" dirty="0" smtClean="0"/>
              <a:t>Radiometric </a:t>
            </a:r>
            <a:r>
              <a:rPr lang="en-US" sz="2000" dirty="0"/>
              <a:t>Calibration for European Optical Missions </a:t>
            </a:r>
            <a:r>
              <a:rPr lang="en-US" sz="1600" dirty="0" smtClean="0"/>
              <a:t>ESA</a:t>
            </a:r>
            <a:r>
              <a:rPr lang="en-US" sz="1600" dirty="0"/>
              <a:t>/ESRIN, 30-31 August </a:t>
            </a:r>
            <a:r>
              <a:rPr lang="en-US" sz="1600" dirty="0" smtClean="0"/>
              <a:t>2017</a:t>
            </a:r>
            <a:endParaRPr lang="en-US" sz="1600" dirty="0"/>
          </a:p>
        </p:txBody>
      </p:sp>
    </p:spTree>
    <p:extLst>
      <p:ext uri="{BB962C8B-B14F-4D97-AF65-F5344CB8AC3E}">
        <p14:creationId xmlns:p14="http://schemas.microsoft.com/office/powerpoint/2010/main" val="41702131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5418" y="41428"/>
            <a:ext cx="5628581" cy="646331"/>
          </a:xfrm>
          <a:solidFill>
            <a:schemeClr val="bg1"/>
          </a:solidFill>
        </p:spPr>
        <p:txBody>
          <a:bodyPr/>
          <a:lstStyle/>
          <a:p>
            <a:r>
              <a:rPr lang="en-US" sz="2000" dirty="0"/>
              <a:t>WS on Uncertainties in Remote Sensing </a:t>
            </a:r>
            <a:r>
              <a:rPr lang="en-US" sz="2000" dirty="0" smtClean="0"/>
              <a:t/>
            </a:r>
            <a:br>
              <a:rPr lang="en-US" sz="2000" dirty="0" smtClean="0"/>
            </a:br>
            <a:r>
              <a:rPr lang="en-US" sz="1600" dirty="0" smtClean="0"/>
              <a:t>ESA</a:t>
            </a:r>
            <a:r>
              <a:rPr lang="en-US" sz="1600" dirty="0"/>
              <a:t>/ESRIN, 24-25 October </a:t>
            </a:r>
            <a:r>
              <a:rPr lang="en-US" sz="1600" dirty="0" smtClean="0"/>
              <a:t>2017</a:t>
            </a:r>
            <a:endParaRPr lang="en-US" sz="1600" dirty="0"/>
          </a:p>
        </p:txBody>
      </p:sp>
      <p:sp>
        <p:nvSpPr>
          <p:cNvPr id="3" name="Content Placeholder 2"/>
          <p:cNvSpPr>
            <a:spLocks noGrp="1"/>
          </p:cNvSpPr>
          <p:nvPr>
            <p:ph idx="1"/>
          </p:nvPr>
        </p:nvSpPr>
        <p:spPr>
          <a:xfrm>
            <a:off x="172800" y="1831458"/>
            <a:ext cx="4456142" cy="2847784"/>
          </a:xfrm>
        </p:spPr>
        <p:txBody>
          <a:bodyPr/>
          <a:lstStyle/>
          <a:p>
            <a:r>
              <a:rPr lang="en-US" sz="1500" dirty="0" smtClean="0">
                <a:solidFill>
                  <a:schemeClr val="accent5">
                    <a:lumMod val="50000"/>
                  </a:schemeClr>
                </a:solidFill>
              </a:rPr>
              <a:t>Objectives</a:t>
            </a:r>
          </a:p>
          <a:p>
            <a:pPr marL="285750" lvl="0" indent="-285750">
              <a:buFont typeface="Wingdings" charset="2"/>
              <a:buChar char="²"/>
            </a:pPr>
            <a:r>
              <a:rPr lang="en-US" sz="1300" dirty="0"/>
              <a:t>P</a:t>
            </a:r>
            <a:r>
              <a:rPr lang="en-US" sz="1300" dirty="0" smtClean="0"/>
              <a:t>resent </a:t>
            </a:r>
            <a:r>
              <a:rPr lang="en-US" sz="1300" dirty="0"/>
              <a:t>the </a:t>
            </a:r>
            <a:r>
              <a:rPr lang="en-US" sz="1300" b="1" dirty="0"/>
              <a:t>state of the art </a:t>
            </a:r>
            <a:r>
              <a:rPr lang="en-US" sz="1300" dirty="0"/>
              <a:t>for uncertainty </a:t>
            </a:r>
            <a:r>
              <a:rPr lang="en-US" sz="1300" dirty="0" smtClean="0"/>
              <a:t>estimation in Remote Sensing</a:t>
            </a:r>
          </a:p>
          <a:p>
            <a:pPr marL="285750" lvl="0" indent="-285750">
              <a:buFont typeface="Wingdings" charset="2"/>
              <a:buChar char="²"/>
            </a:pPr>
            <a:r>
              <a:rPr lang="en-US" sz="1300" dirty="0"/>
              <a:t>F</a:t>
            </a:r>
            <a:r>
              <a:rPr lang="en-US" sz="1300" dirty="0" smtClean="0"/>
              <a:t>oster </a:t>
            </a:r>
            <a:r>
              <a:rPr lang="en-US" sz="1300" dirty="0"/>
              <a:t>the use of a common terminology and best </a:t>
            </a:r>
            <a:r>
              <a:rPr lang="en-US" sz="1300" dirty="0" smtClean="0"/>
              <a:t>practices with </a:t>
            </a:r>
            <a:r>
              <a:rPr lang="en-US" sz="1300" b="1" dirty="0" smtClean="0"/>
              <a:t>metrological</a:t>
            </a:r>
            <a:r>
              <a:rPr lang="en-US" sz="1300" dirty="0" smtClean="0"/>
              <a:t> perspective</a:t>
            </a:r>
            <a:endParaRPr lang="en-US" sz="1300" dirty="0"/>
          </a:p>
          <a:p>
            <a:pPr marL="285750" lvl="0" indent="-285750">
              <a:buFont typeface="Wingdings" charset="2"/>
              <a:buChar char="²"/>
            </a:pPr>
            <a:r>
              <a:rPr lang="en-US" sz="1300" dirty="0" smtClean="0"/>
              <a:t>Identify </a:t>
            </a:r>
            <a:r>
              <a:rPr lang="en-US" sz="1300" dirty="0"/>
              <a:t>current </a:t>
            </a:r>
            <a:r>
              <a:rPr lang="en-US" sz="1300" dirty="0" smtClean="0"/>
              <a:t>limitations and discuss </a:t>
            </a:r>
            <a:r>
              <a:rPr lang="en-US" sz="1300" b="1" dirty="0" smtClean="0"/>
              <a:t>evolutions</a:t>
            </a:r>
            <a:r>
              <a:rPr lang="en-US" sz="1300" dirty="0" smtClean="0"/>
              <a:t> </a:t>
            </a:r>
            <a:r>
              <a:rPr lang="en-US" sz="1300" dirty="0"/>
              <a:t>in protocols and </a:t>
            </a:r>
            <a:r>
              <a:rPr lang="en-US" sz="1300" dirty="0" smtClean="0"/>
              <a:t>methods</a:t>
            </a:r>
            <a:endParaRPr lang="en-US" sz="1300" dirty="0"/>
          </a:p>
          <a:p>
            <a:pPr marL="285750" lvl="0" indent="-285750">
              <a:buFont typeface="Wingdings" charset="2"/>
              <a:buChar char="²"/>
            </a:pPr>
            <a:r>
              <a:rPr lang="en-US" sz="1300" dirty="0"/>
              <a:t>D</a:t>
            </a:r>
            <a:r>
              <a:rPr lang="en-US" sz="1300" dirty="0" smtClean="0"/>
              <a:t>iscuss </a:t>
            </a:r>
            <a:r>
              <a:rPr lang="en-US" sz="1300" dirty="0"/>
              <a:t>on the </a:t>
            </a:r>
            <a:r>
              <a:rPr lang="en-US" sz="1300" b="1" dirty="0"/>
              <a:t>validation</a:t>
            </a:r>
            <a:r>
              <a:rPr lang="en-US" sz="1300" dirty="0"/>
              <a:t> of uncertainty </a:t>
            </a:r>
          </a:p>
          <a:p>
            <a:pPr marL="285750" lvl="0" indent="-285750">
              <a:buFont typeface="Wingdings" charset="2"/>
              <a:buChar char="²"/>
            </a:pPr>
            <a:r>
              <a:rPr lang="en-US" sz="1300" dirty="0" smtClean="0"/>
              <a:t>Gather </a:t>
            </a:r>
            <a:r>
              <a:rPr lang="en-US" sz="1300" b="1" dirty="0"/>
              <a:t>recommendations</a:t>
            </a:r>
            <a:r>
              <a:rPr lang="en-US" sz="1300" dirty="0"/>
              <a:t> </a:t>
            </a:r>
            <a:r>
              <a:rPr lang="en-US" sz="1300" dirty="0" smtClean="0"/>
              <a:t>and discuss a roadmap for the provision of uncertainty information in operational products</a:t>
            </a:r>
            <a:endParaRPr lang="en-US" sz="1300" dirty="0"/>
          </a:p>
        </p:txBody>
      </p:sp>
      <p:sp>
        <p:nvSpPr>
          <p:cNvPr id="4" name="Content Placeholder 2"/>
          <p:cNvSpPr txBox="1">
            <a:spLocks/>
          </p:cNvSpPr>
          <p:nvPr/>
        </p:nvSpPr>
        <p:spPr bwMode="auto">
          <a:xfrm>
            <a:off x="4696467" y="800688"/>
            <a:ext cx="4318101" cy="37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r>
              <a:rPr lang="en-US" sz="1500" dirty="0" smtClean="0">
                <a:solidFill>
                  <a:srgbClr val="2865A2"/>
                </a:solidFill>
              </a:rPr>
              <a:t>Participation </a:t>
            </a:r>
          </a:p>
          <a:p>
            <a:pPr marL="285750" indent="-285750">
              <a:buFont typeface="Wingdings" charset="2"/>
              <a:buChar char="²"/>
            </a:pPr>
            <a:r>
              <a:rPr lang="en-US" sz="1300" dirty="0" smtClean="0"/>
              <a:t>Open invitation</a:t>
            </a:r>
          </a:p>
          <a:p>
            <a:pPr marL="285750" indent="-285750">
              <a:buFont typeface="Wingdings" charset="2"/>
              <a:buChar char="²"/>
            </a:pPr>
            <a:r>
              <a:rPr lang="en-US" sz="1300" dirty="0" smtClean="0"/>
              <a:t>50 participants</a:t>
            </a:r>
          </a:p>
          <a:p>
            <a:pPr marL="285750" indent="-285750">
              <a:buFont typeface="Wingdings" charset="2"/>
              <a:buChar char="²"/>
            </a:pPr>
            <a:r>
              <a:rPr lang="en-US" sz="1300" dirty="0"/>
              <a:t>E</a:t>
            </a:r>
            <a:r>
              <a:rPr lang="en-US" sz="1300" dirty="0" smtClean="0"/>
              <a:t>xperts from ESA, DLR, NASA, JRC</a:t>
            </a:r>
          </a:p>
          <a:p>
            <a:pPr marL="285750" indent="-285750">
              <a:buFont typeface="Wingdings" charset="2"/>
              <a:buChar char="²"/>
            </a:pPr>
            <a:r>
              <a:rPr lang="en-US" sz="1300" dirty="0" smtClean="0"/>
              <a:t>Experts on metrology (NPL) and on Fiduceo and CCI projects (Uni. Reading)</a:t>
            </a:r>
          </a:p>
          <a:p>
            <a:pPr marL="285750" indent="-285750">
              <a:buFont typeface="Wingdings" charset="2"/>
              <a:buChar char="²"/>
            </a:pPr>
            <a:r>
              <a:rPr lang="en-US" sz="1300" dirty="0" smtClean="0"/>
              <a:t>L1 Calibration Experts (ACRI, RAL) </a:t>
            </a:r>
          </a:p>
          <a:p>
            <a:pPr marL="285750" indent="-285750">
              <a:buFont typeface="Wingdings" charset="2"/>
              <a:buChar char="²"/>
            </a:pPr>
            <a:r>
              <a:rPr lang="en-US" sz="1300" dirty="0" smtClean="0"/>
              <a:t>L2 Algorithm Providers (JRC, BIRA, </a:t>
            </a:r>
            <a:r>
              <a:rPr lang="en-US" sz="1300" dirty="0" err="1" smtClean="0"/>
              <a:t>Solvo</a:t>
            </a:r>
            <a:r>
              <a:rPr lang="en-US" sz="1300" dirty="0" smtClean="0"/>
              <a:t>,</a:t>
            </a:r>
            <a:r>
              <a:rPr lang="mr-IN" sz="1300" dirty="0" smtClean="0"/>
              <a:t>…)</a:t>
            </a:r>
            <a:r>
              <a:rPr lang="en-US" sz="1300" dirty="0" smtClean="0"/>
              <a:t> </a:t>
            </a:r>
          </a:p>
          <a:p>
            <a:pPr indent="0"/>
            <a:r>
              <a:rPr lang="en-US" sz="1500" dirty="0" smtClean="0">
                <a:solidFill>
                  <a:srgbClr val="2865A2"/>
                </a:solidFill>
              </a:rPr>
              <a:t>Sessions</a:t>
            </a:r>
          </a:p>
          <a:p>
            <a:pPr marL="285750" indent="-285750">
              <a:buFont typeface="Wingdings" charset="2"/>
              <a:buChar char="²"/>
            </a:pPr>
            <a:r>
              <a:rPr lang="en-US" sz="1300" dirty="0" smtClean="0"/>
              <a:t>Theory and Terminology on Uncertainty</a:t>
            </a:r>
          </a:p>
          <a:p>
            <a:pPr marL="285750" indent="-285750">
              <a:buFont typeface="Wingdings" charset="2"/>
              <a:buChar char="²"/>
            </a:pPr>
            <a:r>
              <a:rPr lang="en-US" sz="1300" dirty="0" smtClean="0"/>
              <a:t>Example of uncertainty estimation in various domains (L1, Land, Water, Atmosphere)</a:t>
            </a:r>
          </a:p>
          <a:p>
            <a:pPr marL="285750" indent="-285750">
              <a:buFont typeface="Wingdings" charset="2"/>
              <a:buChar char="²"/>
            </a:pPr>
            <a:r>
              <a:rPr lang="en-US" sz="1300" dirty="0" smtClean="0"/>
              <a:t>Validation of uncertainty</a:t>
            </a:r>
          </a:p>
          <a:p>
            <a:pPr marL="285750" indent="-285750">
              <a:buFont typeface="Wingdings" charset="2"/>
              <a:buChar char="²"/>
            </a:pPr>
            <a:r>
              <a:rPr lang="en-US" sz="1300" dirty="0"/>
              <a:t>D</a:t>
            </a:r>
            <a:r>
              <a:rPr lang="en-US" sz="1300" dirty="0" smtClean="0"/>
              <a:t>iscussion and Recommendation</a:t>
            </a:r>
          </a:p>
          <a:p>
            <a:pPr marL="285750" indent="-285750">
              <a:buFont typeface="Arial"/>
              <a:buChar char="•"/>
            </a:pPr>
            <a:endParaRPr lang="en-US" sz="1300" dirty="0"/>
          </a:p>
        </p:txBody>
      </p:sp>
      <p:pic>
        <p:nvPicPr>
          <p:cNvPr id="5" name="Picture 4" descr="IMG_927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4" y="92035"/>
            <a:ext cx="3257745" cy="1781724"/>
          </a:xfrm>
          <a:prstGeom prst="rect">
            <a:avLst/>
          </a:prstGeom>
        </p:spPr>
      </p:pic>
    </p:spTree>
    <p:extLst>
      <p:ext uri="{BB962C8B-B14F-4D97-AF65-F5344CB8AC3E}">
        <p14:creationId xmlns:p14="http://schemas.microsoft.com/office/powerpoint/2010/main" val="11861215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41428"/>
            <a:ext cx="7559546" cy="646331"/>
          </a:xfrm>
        </p:spPr>
        <p:txBody>
          <a:bodyPr/>
          <a:lstStyle/>
          <a:p>
            <a:r>
              <a:rPr lang="en-US" sz="2000" dirty="0"/>
              <a:t>WS on Uncertainties in Remote Sensing </a:t>
            </a:r>
            <a:br>
              <a:rPr lang="en-US" sz="2000" dirty="0"/>
            </a:br>
            <a:r>
              <a:rPr lang="en-US" sz="1600" dirty="0" smtClean="0"/>
              <a:t>ESA</a:t>
            </a:r>
            <a:r>
              <a:rPr lang="en-US" sz="1600" dirty="0"/>
              <a:t>/ESRIN, 24-25 October </a:t>
            </a:r>
            <a:r>
              <a:rPr lang="en-US" sz="1600" dirty="0" smtClean="0"/>
              <a:t>2017</a:t>
            </a:r>
            <a:endParaRPr lang="en-US" sz="1600" dirty="0"/>
          </a:p>
        </p:txBody>
      </p:sp>
      <p:sp>
        <p:nvSpPr>
          <p:cNvPr id="3" name="Content Placeholder 2"/>
          <p:cNvSpPr>
            <a:spLocks noGrp="1"/>
          </p:cNvSpPr>
          <p:nvPr>
            <p:ph idx="1"/>
          </p:nvPr>
        </p:nvSpPr>
        <p:spPr>
          <a:xfrm>
            <a:off x="147246" y="662643"/>
            <a:ext cx="4398874" cy="4141488"/>
          </a:xfrm>
        </p:spPr>
        <p:txBody>
          <a:bodyPr/>
          <a:lstStyle/>
          <a:p>
            <a:r>
              <a:rPr lang="en-US" sz="1500" dirty="0" smtClean="0">
                <a:solidFill>
                  <a:schemeClr val="accent5">
                    <a:lumMod val="50000"/>
                  </a:schemeClr>
                </a:solidFill>
              </a:rPr>
              <a:t>Highlights</a:t>
            </a:r>
          </a:p>
          <a:p>
            <a:pPr marL="285750" indent="-285750">
              <a:buFont typeface="Wingdings" charset="2"/>
              <a:buChar char="²"/>
            </a:pPr>
            <a:r>
              <a:rPr lang="en-US" sz="1300" dirty="0" smtClean="0"/>
              <a:t>Need to leverage upon lessons </a:t>
            </a:r>
            <a:r>
              <a:rPr lang="en-US" sz="1300" dirty="0"/>
              <a:t>learnt from </a:t>
            </a:r>
            <a:r>
              <a:rPr lang="en-US" sz="1300" b="1" dirty="0"/>
              <a:t>Fiduceo</a:t>
            </a:r>
            <a:r>
              <a:rPr lang="en-US" sz="1300" dirty="0"/>
              <a:t> project on </a:t>
            </a:r>
            <a:r>
              <a:rPr lang="en-US" sz="1300" dirty="0" smtClean="0"/>
              <a:t>rigorous approach </a:t>
            </a:r>
            <a:r>
              <a:rPr lang="en-US" sz="1300" dirty="0"/>
              <a:t>to </a:t>
            </a:r>
            <a:r>
              <a:rPr lang="en-US" sz="1300" dirty="0" smtClean="0"/>
              <a:t>traceability </a:t>
            </a:r>
            <a:r>
              <a:rPr lang="en-US" sz="1300" dirty="0"/>
              <a:t>and error budget estimation</a:t>
            </a:r>
          </a:p>
          <a:p>
            <a:pPr marL="285750" indent="-285750">
              <a:buFont typeface="Wingdings" charset="2"/>
              <a:buChar char="²"/>
            </a:pPr>
            <a:r>
              <a:rPr lang="en-US" sz="1300" dirty="0" smtClean="0"/>
              <a:t>Metrological approach successfully applied to S2-MSI Radiometry (</a:t>
            </a:r>
            <a:r>
              <a:rPr lang="en-US" sz="1300" b="1" dirty="0" smtClean="0"/>
              <a:t>RUT</a:t>
            </a:r>
            <a:r>
              <a:rPr lang="en-US" sz="1300" dirty="0" smtClean="0"/>
              <a:t>), though geometric uncertainty is not yet fully characterized</a:t>
            </a:r>
          </a:p>
          <a:p>
            <a:pPr marL="285750" indent="-285750">
              <a:buFont typeface="Wingdings" charset="2"/>
              <a:buChar char="²"/>
            </a:pPr>
            <a:r>
              <a:rPr lang="en-US" sz="1300" dirty="0" smtClean="0"/>
              <a:t>On-going valuable work to propagate uncertainty to </a:t>
            </a:r>
            <a:r>
              <a:rPr lang="en-US" sz="1300" b="1" dirty="0" smtClean="0"/>
              <a:t>L2</a:t>
            </a:r>
            <a:r>
              <a:rPr lang="en-US" sz="1300" dirty="0" smtClean="0"/>
              <a:t> (SR for Landsat), OLCI OC</a:t>
            </a:r>
          </a:p>
          <a:p>
            <a:pPr marL="285750" indent="-285750">
              <a:buFont typeface="Wingdings" charset="2"/>
              <a:buChar char="²"/>
            </a:pPr>
            <a:r>
              <a:rPr lang="en-US" sz="1300" dirty="0"/>
              <a:t>E</a:t>
            </a:r>
            <a:r>
              <a:rPr lang="en-US" sz="1300" dirty="0" smtClean="0"/>
              <a:t>rror-budget analysis is essential in order to assess (</a:t>
            </a:r>
            <a:r>
              <a:rPr lang="en-US" sz="1300" b="1" dirty="0" smtClean="0"/>
              <a:t>validate</a:t>
            </a:r>
            <a:r>
              <a:rPr lang="en-US" sz="1300" dirty="0" smtClean="0"/>
              <a:t>) the uncertainty derived from in-situ validation data</a:t>
            </a:r>
          </a:p>
          <a:p>
            <a:pPr marL="285750" indent="-285750">
              <a:buFont typeface="Wingdings" charset="2"/>
              <a:buChar char="²"/>
            </a:pPr>
            <a:r>
              <a:rPr lang="en-US" sz="1300" b="1" dirty="0" smtClean="0"/>
              <a:t>Co-location</a:t>
            </a:r>
            <a:r>
              <a:rPr lang="en-US" sz="1300" dirty="0" smtClean="0"/>
              <a:t> mis-match error satellite/in-situ is an essential contributor to error budget</a:t>
            </a:r>
          </a:p>
          <a:p>
            <a:pPr marL="285750" indent="-285750">
              <a:buFont typeface="Wingdings" charset="2"/>
              <a:buChar char="²"/>
            </a:pPr>
            <a:r>
              <a:rPr lang="en-US" sz="1300" b="1" dirty="0" smtClean="0"/>
              <a:t>FRM</a:t>
            </a:r>
            <a:r>
              <a:rPr lang="en-US" sz="1300" dirty="0" smtClean="0"/>
              <a:t> coupled with accurate RTM are crucial to allow traceability for L2 products</a:t>
            </a:r>
          </a:p>
          <a:p>
            <a:pPr marL="285750" indent="-285750">
              <a:buFont typeface="Arial"/>
              <a:buChar char="•"/>
            </a:pPr>
            <a:endParaRPr lang="en-US" sz="1300" dirty="0" smtClean="0"/>
          </a:p>
          <a:p>
            <a:pPr marL="285750" indent="-285750">
              <a:buFont typeface="Arial"/>
              <a:buChar char="•"/>
            </a:pPr>
            <a:endParaRPr lang="en-US" sz="1300" dirty="0" smtClean="0"/>
          </a:p>
          <a:p>
            <a:pPr marL="285750" indent="-285750">
              <a:buFont typeface="Arial"/>
              <a:buChar char="•"/>
            </a:pPr>
            <a:endParaRPr lang="en-US" sz="1300" dirty="0" smtClean="0"/>
          </a:p>
          <a:p>
            <a:pPr marL="285750" indent="-285750">
              <a:buFont typeface="Arial"/>
              <a:buChar char="•"/>
            </a:pPr>
            <a:endParaRPr lang="en-US" sz="1300" dirty="0"/>
          </a:p>
        </p:txBody>
      </p:sp>
      <p:sp>
        <p:nvSpPr>
          <p:cNvPr id="4" name="Content Placeholder 2"/>
          <p:cNvSpPr txBox="1">
            <a:spLocks/>
          </p:cNvSpPr>
          <p:nvPr/>
        </p:nvSpPr>
        <p:spPr bwMode="auto">
          <a:xfrm>
            <a:off x="4659655" y="662643"/>
            <a:ext cx="4456735" cy="408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r>
              <a:rPr lang="en-US" sz="1500" dirty="0" smtClean="0">
                <a:solidFill>
                  <a:srgbClr val="2865A2"/>
                </a:solidFill>
              </a:rPr>
              <a:t>Recommendations </a:t>
            </a:r>
          </a:p>
          <a:p>
            <a:pPr marL="285750" indent="-285750">
              <a:buFont typeface="Wingdings" charset="2"/>
              <a:buChar char="²"/>
            </a:pPr>
            <a:r>
              <a:rPr lang="en-US" sz="1300" dirty="0" smtClean="0"/>
              <a:t>Clear need to </a:t>
            </a:r>
            <a:r>
              <a:rPr lang="en-US" sz="1300" b="1" dirty="0" smtClean="0"/>
              <a:t>improve</a:t>
            </a:r>
            <a:r>
              <a:rPr lang="en-US" sz="1300" dirty="0" smtClean="0"/>
              <a:t> availability and use of uncertainty information in L1, L2 products</a:t>
            </a:r>
          </a:p>
          <a:p>
            <a:pPr marL="285750" indent="-285750">
              <a:buFont typeface="Wingdings" charset="2"/>
              <a:buChar char="²"/>
            </a:pPr>
            <a:r>
              <a:rPr lang="en-US" sz="1300" dirty="0" smtClean="0"/>
              <a:t>Uncertainty information </a:t>
            </a:r>
            <a:r>
              <a:rPr lang="en-US" sz="1300" dirty="0"/>
              <a:t>requests to be embedded </a:t>
            </a:r>
            <a:r>
              <a:rPr lang="en-US" sz="1300" dirty="0" smtClean="0"/>
              <a:t>in Space Agencies practices at early phase of mission design (</a:t>
            </a:r>
            <a:r>
              <a:rPr lang="en-US" sz="1300" b="1" dirty="0" smtClean="0"/>
              <a:t>MRD, SRD</a:t>
            </a:r>
            <a:r>
              <a:rPr lang="en-US" sz="1300" dirty="0" smtClean="0"/>
              <a:t>)</a:t>
            </a:r>
          </a:p>
          <a:p>
            <a:pPr marL="285750" indent="-285750">
              <a:buFont typeface="Wingdings" charset="2"/>
              <a:buChar char="²"/>
            </a:pPr>
            <a:r>
              <a:rPr lang="en-US" sz="1300" dirty="0" smtClean="0"/>
              <a:t>Work toward </a:t>
            </a:r>
            <a:r>
              <a:rPr lang="en-US" sz="1300" b="1" dirty="0" smtClean="0"/>
              <a:t>harmonization</a:t>
            </a:r>
            <a:r>
              <a:rPr lang="en-US" sz="1300" dirty="0" smtClean="0"/>
              <a:t> of requirements, methods and terminology across the various community (L1, land, water)</a:t>
            </a:r>
          </a:p>
          <a:p>
            <a:pPr marL="285750" indent="-285750">
              <a:buFont typeface="Wingdings" charset="2"/>
              <a:buChar char="²"/>
            </a:pPr>
            <a:r>
              <a:rPr lang="en-US" sz="1300" dirty="0"/>
              <a:t>Develop </a:t>
            </a:r>
            <a:r>
              <a:rPr lang="en-US" sz="1300" b="1" dirty="0"/>
              <a:t>tools</a:t>
            </a:r>
            <a:r>
              <a:rPr lang="en-US" sz="1300" dirty="0"/>
              <a:t>, </a:t>
            </a:r>
            <a:r>
              <a:rPr lang="en-US" sz="1300" dirty="0" smtClean="0"/>
              <a:t>protocols for </a:t>
            </a:r>
            <a:r>
              <a:rPr lang="en-US" sz="1300" dirty="0"/>
              <a:t>uncertainty tree to lower </a:t>
            </a:r>
            <a:r>
              <a:rPr lang="en-US" sz="1300" dirty="0" smtClean="0"/>
              <a:t>level </a:t>
            </a:r>
            <a:r>
              <a:rPr lang="en-US" sz="1300" dirty="0"/>
              <a:t>of expertise required to </a:t>
            </a:r>
            <a:r>
              <a:rPr lang="en-US" sz="1300" dirty="0" smtClean="0"/>
              <a:t>exploit</a:t>
            </a:r>
          </a:p>
          <a:p>
            <a:pPr marL="285750" indent="-285750">
              <a:buFont typeface="Wingdings" charset="2"/>
              <a:buChar char="²"/>
            </a:pPr>
            <a:r>
              <a:rPr lang="en-US" sz="1300" dirty="0" smtClean="0"/>
              <a:t>Demonstrate users’ </a:t>
            </a:r>
            <a:r>
              <a:rPr lang="en-US" sz="1300" b="1" dirty="0" smtClean="0"/>
              <a:t>benefits</a:t>
            </a:r>
            <a:r>
              <a:rPr lang="en-US" sz="1300" dirty="0" smtClean="0"/>
              <a:t> both for science applications and for policy definition</a:t>
            </a:r>
            <a:endParaRPr lang="en-US" sz="1300" dirty="0"/>
          </a:p>
          <a:p>
            <a:pPr marL="285750" indent="-285750">
              <a:buFont typeface="Wingdings" charset="2"/>
              <a:buChar char="²"/>
            </a:pPr>
            <a:r>
              <a:rPr lang="en-US" sz="1300" dirty="0" smtClean="0"/>
              <a:t>Areas requiring theoretical </a:t>
            </a:r>
            <a:r>
              <a:rPr lang="en-US" sz="1300" b="1" dirty="0" smtClean="0"/>
              <a:t>advances</a:t>
            </a:r>
            <a:r>
              <a:rPr lang="en-US" sz="1300" dirty="0" smtClean="0"/>
              <a:t>: impact of undetected clouds, NN, classification algorithms, co-location mismatch error</a:t>
            </a:r>
          </a:p>
        </p:txBody>
      </p:sp>
    </p:spTree>
    <p:extLst>
      <p:ext uri="{BB962C8B-B14F-4D97-AF65-F5344CB8AC3E}">
        <p14:creationId xmlns:p14="http://schemas.microsoft.com/office/powerpoint/2010/main" val="19331102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800" y="1592179"/>
            <a:ext cx="4318101" cy="2866191"/>
          </a:xfrm>
        </p:spPr>
        <p:txBody>
          <a:bodyPr/>
          <a:lstStyle/>
          <a:p>
            <a:r>
              <a:rPr lang="en-US" sz="1500" dirty="0" smtClean="0">
                <a:solidFill>
                  <a:schemeClr val="accent5">
                    <a:lumMod val="50000"/>
                  </a:schemeClr>
                </a:solidFill>
              </a:rPr>
              <a:t>Objectives</a:t>
            </a:r>
          </a:p>
          <a:p>
            <a:pPr marL="285750" indent="-285750">
              <a:buFont typeface="Wingdings" charset="2"/>
              <a:buChar char="²"/>
            </a:pPr>
            <a:r>
              <a:rPr lang="en-US" sz="1300" dirty="0"/>
              <a:t>Provide an </a:t>
            </a:r>
            <a:r>
              <a:rPr lang="en-US" sz="1300" b="1" dirty="0"/>
              <a:t>overview</a:t>
            </a:r>
            <a:r>
              <a:rPr lang="en-US" sz="1300" dirty="0"/>
              <a:t> on current land product Cal/Val approaches </a:t>
            </a:r>
            <a:endParaRPr lang="en-US" sz="1300" dirty="0" smtClean="0"/>
          </a:p>
          <a:p>
            <a:pPr marL="285750" indent="-285750">
              <a:buFont typeface="Wingdings" charset="2"/>
              <a:buChar char="²"/>
            </a:pPr>
            <a:r>
              <a:rPr lang="en-US" sz="1300" dirty="0" smtClean="0"/>
              <a:t>Revisit </a:t>
            </a:r>
            <a:r>
              <a:rPr lang="en-US" sz="1300" dirty="0"/>
              <a:t>existing </a:t>
            </a:r>
            <a:r>
              <a:rPr lang="en-US" sz="1300" b="1" dirty="0" smtClean="0"/>
              <a:t>protocols</a:t>
            </a:r>
            <a:r>
              <a:rPr lang="en-US" sz="1300" dirty="0" smtClean="0"/>
              <a:t> </a:t>
            </a:r>
            <a:r>
              <a:rPr lang="en-US" sz="1300" dirty="0"/>
              <a:t>and </a:t>
            </a:r>
            <a:r>
              <a:rPr lang="en-US" sz="1300" dirty="0" smtClean="0"/>
              <a:t>standards</a:t>
            </a:r>
          </a:p>
          <a:p>
            <a:pPr marL="285750" indent="-285750">
              <a:buFont typeface="Wingdings" charset="2"/>
              <a:buChar char="²"/>
            </a:pPr>
            <a:r>
              <a:rPr lang="en-US" sz="1300" dirty="0" smtClean="0"/>
              <a:t>Present </a:t>
            </a:r>
            <a:r>
              <a:rPr lang="en-US" sz="1300" dirty="0"/>
              <a:t>land product </a:t>
            </a:r>
            <a:r>
              <a:rPr lang="en-US" sz="1300" b="1" dirty="0"/>
              <a:t>inter-comparison </a:t>
            </a:r>
            <a:r>
              <a:rPr lang="en-US" sz="1300" dirty="0"/>
              <a:t>methodologies (in situ, satellite-satellite)</a:t>
            </a:r>
          </a:p>
          <a:p>
            <a:pPr marL="285750" indent="-285750">
              <a:buFont typeface="Wingdings" charset="2"/>
              <a:buChar char="²"/>
            </a:pPr>
            <a:r>
              <a:rPr lang="en-US" sz="1300" dirty="0" smtClean="0"/>
              <a:t>Discuss </a:t>
            </a:r>
            <a:r>
              <a:rPr lang="en-US" sz="1300" dirty="0"/>
              <a:t>data </a:t>
            </a:r>
            <a:r>
              <a:rPr lang="en-US" sz="1300" b="1" dirty="0"/>
              <a:t>harmonisation</a:t>
            </a:r>
            <a:r>
              <a:rPr lang="en-US" sz="1300" dirty="0"/>
              <a:t> approaches </a:t>
            </a:r>
            <a:endParaRPr lang="en-US" sz="1300" dirty="0" smtClean="0"/>
          </a:p>
          <a:p>
            <a:pPr marL="285750" indent="-285750">
              <a:buFont typeface="Wingdings" charset="2"/>
              <a:buChar char="²"/>
            </a:pPr>
            <a:r>
              <a:rPr lang="en-US" sz="1300" dirty="0" smtClean="0"/>
              <a:t>Identify </a:t>
            </a:r>
            <a:r>
              <a:rPr lang="en-US" sz="1300" dirty="0"/>
              <a:t>key </a:t>
            </a:r>
            <a:r>
              <a:rPr lang="en-US" sz="1300" b="1" dirty="0"/>
              <a:t>recommendations</a:t>
            </a:r>
            <a:r>
              <a:rPr lang="en-US" sz="1300" dirty="0"/>
              <a:t> for ESA land product </a:t>
            </a:r>
            <a:r>
              <a:rPr lang="en-US" sz="1300" dirty="0" smtClean="0"/>
              <a:t>evolution</a:t>
            </a:r>
            <a:endParaRPr lang="en-US" sz="1300" dirty="0"/>
          </a:p>
          <a:p>
            <a:pPr marL="285750" indent="-285750">
              <a:buFont typeface="Wingdings" charset="2"/>
              <a:buChar char="²"/>
            </a:pPr>
            <a:r>
              <a:rPr lang="en-US" sz="1300" dirty="0" smtClean="0"/>
              <a:t>Encourage </a:t>
            </a:r>
            <a:r>
              <a:rPr lang="en-US" sz="1300" dirty="0"/>
              <a:t>close </a:t>
            </a:r>
            <a:r>
              <a:rPr lang="en-US" sz="1300" b="1" dirty="0"/>
              <a:t>collaboration</a:t>
            </a:r>
            <a:r>
              <a:rPr lang="en-US" sz="1300" dirty="0"/>
              <a:t> between Cal/Val and research groups</a:t>
            </a:r>
            <a:endParaRPr lang="en-US" sz="1300" dirty="0" smtClean="0"/>
          </a:p>
        </p:txBody>
      </p:sp>
      <p:sp>
        <p:nvSpPr>
          <p:cNvPr id="4" name="Content Placeholder 2"/>
          <p:cNvSpPr txBox="1">
            <a:spLocks/>
          </p:cNvSpPr>
          <p:nvPr/>
        </p:nvSpPr>
        <p:spPr bwMode="auto">
          <a:xfrm>
            <a:off x="4678062" y="1030779"/>
            <a:ext cx="4318101" cy="330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r>
              <a:rPr lang="en-US" sz="1500" dirty="0" smtClean="0">
                <a:solidFill>
                  <a:srgbClr val="2865A2"/>
                </a:solidFill>
              </a:rPr>
              <a:t>Participation </a:t>
            </a:r>
          </a:p>
          <a:p>
            <a:pPr marL="285750" indent="-285750">
              <a:buFont typeface="Wingdings" charset="2"/>
              <a:buChar char="²"/>
            </a:pPr>
            <a:r>
              <a:rPr lang="en-US" sz="1300" dirty="0" smtClean="0"/>
              <a:t>Open Call for abstracts</a:t>
            </a:r>
          </a:p>
          <a:p>
            <a:pPr marL="285750" indent="-285750">
              <a:buFont typeface="Wingdings" charset="2"/>
              <a:buChar char="²"/>
            </a:pPr>
            <a:r>
              <a:rPr lang="en-US" sz="1300" dirty="0" smtClean="0"/>
              <a:t>125 participants (EU, USA, Canada, Australia)</a:t>
            </a:r>
          </a:p>
          <a:p>
            <a:pPr marL="285750" indent="-285750">
              <a:buFont typeface="Wingdings" charset="2"/>
              <a:buChar char="²"/>
            </a:pPr>
            <a:r>
              <a:rPr lang="en-US" sz="1300" dirty="0"/>
              <a:t>E</a:t>
            </a:r>
            <a:r>
              <a:rPr lang="en-US" sz="1300" dirty="0" smtClean="0"/>
              <a:t>xperts from ESA, NASA, NRC, Geoscience Australia, JRC, Copernicus, DLR, CNES</a:t>
            </a:r>
          </a:p>
          <a:p>
            <a:pPr marL="285750" indent="-285750">
              <a:buFont typeface="Wingdings" charset="2"/>
              <a:buChar char="²"/>
            </a:pPr>
            <a:r>
              <a:rPr lang="en-US" sz="1300" dirty="0" smtClean="0"/>
              <a:t>Experts on Land </a:t>
            </a:r>
            <a:r>
              <a:rPr lang="en-US" sz="1300" dirty="0"/>
              <a:t>P</a:t>
            </a:r>
            <a:r>
              <a:rPr lang="en-US" sz="1300" dirty="0" smtClean="0"/>
              <a:t>roducts Validation (</a:t>
            </a:r>
            <a:r>
              <a:rPr lang="en-US" sz="1300" dirty="0" err="1" smtClean="0"/>
              <a:t>EOLab</a:t>
            </a:r>
            <a:r>
              <a:rPr lang="en-US" sz="1300" dirty="0" smtClean="0"/>
              <a:t>, Uni. Maryland, Uni. Leicester, VITO, NPL)</a:t>
            </a:r>
          </a:p>
          <a:p>
            <a:pPr marL="285750" indent="-285750">
              <a:buFont typeface="Wingdings" charset="2"/>
              <a:buChar char="²"/>
            </a:pPr>
            <a:r>
              <a:rPr lang="en-US" sz="1300" dirty="0" smtClean="0"/>
              <a:t>L2 Algorithm Developers (JRC, DLR, Grasp, Rayference, ACRI, FUB</a:t>
            </a:r>
            <a:r>
              <a:rPr lang="mr-IN" sz="1300" dirty="0" smtClean="0"/>
              <a:t>)</a:t>
            </a:r>
            <a:r>
              <a:rPr lang="en-US" sz="1300" dirty="0" smtClean="0"/>
              <a:t> </a:t>
            </a:r>
          </a:p>
          <a:p>
            <a:pPr indent="0"/>
            <a:r>
              <a:rPr lang="en-US" sz="1500" dirty="0" smtClean="0">
                <a:solidFill>
                  <a:srgbClr val="2865A2"/>
                </a:solidFill>
              </a:rPr>
              <a:t>Sessions</a:t>
            </a:r>
          </a:p>
          <a:p>
            <a:pPr marL="285750" indent="-285750">
              <a:buFont typeface="Wingdings" charset="2"/>
              <a:buChar char="²"/>
            </a:pPr>
            <a:r>
              <a:rPr lang="en-US" sz="1300" dirty="0" smtClean="0"/>
              <a:t>Approaches and Practices for Validation</a:t>
            </a:r>
          </a:p>
          <a:p>
            <a:pPr marL="285750" indent="-285750">
              <a:buFont typeface="Wingdings" charset="2"/>
              <a:buChar char="²"/>
            </a:pPr>
            <a:r>
              <a:rPr lang="en-US" sz="1300" dirty="0" smtClean="0"/>
              <a:t>Land Product Evolution and Assessment</a:t>
            </a:r>
          </a:p>
          <a:p>
            <a:pPr marL="285750" indent="-285750">
              <a:buFont typeface="Wingdings" charset="2"/>
              <a:buChar char="²"/>
            </a:pPr>
            <a:r>
              <a:rPr lang="en-US" sz="1300" dirty="0" smtClean="0"/>
              <a:t>Harmonization and Consistency</a:t>
            </a:r>
            <a:endParaRPr lang="en-US" sz="1300" dirty="0"/>
          </a:p>
        </p:txBody>
      </p:sp>
      <p:pic>
        <p:nvPicPr>
          <p:cNvPr id="9" name="Picture 8" descr="LPVE_PPT_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771429"/>
          </a:xfrm>
          <a:prstGeom prst="rect">
            <a:avLst/>
          </a:prstGeom>
        </p:spPr>
      </p:pic>
      <p:sp>
        <p:nvSpPr>
          <p:cNvPr id="10" name="Title 1"/>
          <p:cNvSpPr>
            <a:spLocks noGrp="1"/>
          </p:cNvSpPr>
          <p:nvPr>
            <p:ph type="title"/>
          </p:nvPr>
        </p:nvSpPr>
        <p:spPr>
          <a:xfrm>
            <a:off x="3616648" y="41428"/>
            <a:ext cx="5457182" cy="646331"/>
          </a:xfrm>
        </p:spPr>
        <p:txBody>
          <a:bodyPr/>
          <a:lstStyle/>
          <a:p>
            <a:r>
              <a:rPr lang="en-US" sz="2000" dirty="0" smtClean="0">
                <a:solidFill>
                  <a:srgbClr val="FFFFFF"/>
                </a:solidFill>
              </a:rPr>
              <a:t>Land </a:t>
            </a:r>
            <a:r>
              <a:rPr lang="en-US" sz="2000" dirty="0">
                <a:solidFill>
                  <a:srgbClr val="FFFFFF"/>
                </a:solidFill>
              </a:rPr>
              <a:t>Product Validation and Evolution </a:t>
            </a:r>
            <a:br>
              <a:rPr lang="en-US" sz="2000" dirty="0">
                <a:solidFill>
                  <a:srgbClr val="FFFFFF"/>
                </a:solidFill>
              </a:rPr>
            </a:br>
            <a:r>
              <a:rPr lang="en-US" sz="1600" dirty="0" smtClean="0">
                <a:solidFill>
                  <a:srgbClr val="FFFFFF"/>
                </a:solidFill>
              </a:rPr>
              <a:t>ESA</a:t>
            </a:r>
            <a:r>
              <a:rPr lang="en-US" sz="1600" dirty="0">
                <a:solidFill>
                  <a:srgbClr val="FFFFFF"/>
                </a:solidFill>
              </a:rPr>
              <a:t>/ESRIN, 27 February - 1 March 2018 </a:t>
            </a:r>
          </a:p>
        </p:txBody>
      </p:sp>
      <p:pic>
        <p:nvPicPr>
          <p:cNvPr id="6" name="Picture 5" descr="IMG_8263 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793" y="118544"/>
            <a:ext cx="3380829" cy="1364629"/>
          </a:xfrm>
          <a:prstGeom prst="rect">
            <a:avLst/>
          </a:prstGeom>
        </p:spPr>
      </p:pic>
    </p:spTree>
    <p:extLst>
      <p:ext uri="{BB962C8B-B14F-4D97-AF65-F5344CB8AC3E}">
        <p14:creationId xmlns:p14="http://schemas.microsoft.com/office/powerpoint/2010/main" val="41233964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lumMod val="95000"/>
              <a:lumOff val="5000"/>
            </a:schemeClr>
          </a:solidFill>
        </p:spPr>
        <p:style>
          <a:lnRef idx="2">
            <a:schemeClr val="accent4">
              <a:shade val="50000"/>
            </a:schemeClr>
          </a:lnRef>
          <a:fillRef idx="1">
            <a:schemeClr val="accent4"/>
          </a:fillRef>
          <a:effectRef idx="0">
            <a:schemeClr val="accent4"/>
          </a:effectRef>
          <a:fontRef idx="minor">
            <a:schemeClr val="lt1"/>
          </a:fontRef>
        </p:style>
        <p:txBody>
          <a:bodyPr lIns="91366" tIns="45683" rIns="91366" bIns="45683" rtlCol="0" anchor="ctr"/>
          <a:lstStyle/>
          <a:p>
            <a:pPr defTabSz="913572" fontAlgn="base" hangingPunct="1">
              <a:spcBef>
                <a:spcPct val="0"/>
              </a:spcBef>
              <a:spcAft>
                <a:spcPct val="0"/>
              </a:spcAft>
            </a:pPr>
            <a:endParaRPr lang="en-GB" sz="1800" kern="1200">
              <a:solidFill>
                <a:srgbClr val="FFFFFF"/>
              </a:solidFill>
            </a:endParaRPr>
          </a:p>
        </p:txBody>
      </p:sp>
      <p:sp>
        <p:nvSpPr>
          <p:cNvPr id="7" name="Title 1"/>
          <p:cNvSpPr>
            <a:spLocks noGrp="1"/>
          </p:cNvSpPr>
          <p:nvPr>
            <p:ph type="title"/>
          </p:nvPr>
        </p:nvSpPr>
        <p:spPr>
          <a:xfrm>
            <a:off x="143088" y="140881"/>
            <a:ext cx="7741280" cy="461566"/>
          </a:xfrm>
        </p:spPr>
        <p:txBody>
          <a:bodyPr/>
          <a:lstStyle/>
          <a:p>
            <a:r>
              <a:rPr lang="en-GB" sz="2400" b="1" dirty="0" smtClean="0">
                <a:solidFill>
                  <a:schemeClr val="bg1"/>
                </a:solidFill>
                <a:effectLst>
                  <a:outerShdw blurRad="38100" dist="38100" dir="2700000" algn="tl">
                    <a:srgbClr val="000000">
                      <a:alpha val="43137"/>
                    </a:srgbClr>
                  </a:outerShdw>
                </a:effectLst>
              </a:rPr>
              <a:t>Earth Explorers</a:t>
            </a:r>
            <a:endParaRPr lang="en-GB" sz="2400" b="1" dirty="0">
              <a:solidFill>
                <a:schemeClr val="bg1"/>
              </a:solidFill>
              <a:effectLst>
                <a:outerShdw blurRad="38100" dist="38100" dir="2700000" algn="tl">
                  <a:srgbClr val="000000">
                    <a:alpha val="43137"/>
                  </a:srgbClr>
                </a:outerShdw>
              </a:effectLst>
            </a:endParaRPr>
          </a:p>
        </p:txBody>
      </p:sp>
      <p:pic>
        <p:nvPicPr>
          <p:cNvPr id="6" name="Picture 2" descr="Afbeeldingsresultaat voor goce smos cryosat sw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699541"/>
            <a:ext cx="5040560" cy="4104457"/>
          </a:xfrm>
          <a:prstGeom prst="rect">
            <a:avLst/>
          </a:prstGeom>
          <a:noFill/>
          <a:ln>
            <a:noFill/>
          </a:ln>
          <a:extLst/>
        </p:spPr>
      </p:pic>
      <p:graphicFrame>
        <p:nvGraphicFramePr>
          <p:cNvPr id="8" name="Table 7"/>
          <p:cNvGraphicFramePr>
            <a:graphicFrameLocks noGrp="1"/>
          </p:cNvGraphicFramePr>
          <p:nvPr>
            <p:extLst>
              <p:ext uri="{D42A27DB-BD31-4B8C-83A1-F6EECF244321}">
                <p14:modId xmlns:p14="http://schemas.microsoft.com/office/powerpoint/2010/main" val="2121557481"/>
              </p:ext>
            </p:extLst>
          </p:nvPr>
        </p:nvGraphicFramePr>
        <p:xfrm>
          <a:off x="5220073" y="789566"/>
          <a:ext cx="3600400" cy="3870416"/>
        </p:xfrm>
        <a:graphic>
          <a:graphicData uri="http://schemas.openxmlformats.org/drawingml/2006/table">
            <a:tbl>
              <a:tblPr firstRow="1" bandRow="1">
                <a:tableStyleId>{5C22544A-7EE6-4342-B048-85BDC9FD1C3A}</a:tableStyleId>
              </a:tblPr>
              <a:tblGrid>
                <a:gridCol w="1610193">
                  <a:extLst>
                    <a:ext uri="{9D8B030D-6E8A-4147-A177-3AD203B41FA5}">
                      <a16:colId xmlns="" xmlns:a16="http://schemas.microsoft.com/office/drawing/2014/main" val="20000"/>
                    </a:ext>
                  </a:extLst>
                </a:gridCol>
                <a:gridCol w="781503">
                  <a:extLst>
                    <a:ext uri="{9D8B030D-6E8A-4147-A177-3AD203B41FA5}">
                      <a16:colId xmlns="" xmlns:a16="http://schemas.microsoft.com/office/drawing/2014/main" val="20001"/>
                    </a:ext>
                  </a:extLst>
                </a:gridCol>
                <a:gridCol w="1208704">
                  <a:extLst>
                    <a:ext uri="{9D8B030D-6E8A-4147-A177-3AD203B41FA5}">
                      <a16:colId xmlns="" xmlns:a16="http://schemas.microsoft.com/office/drawing/2014/main" val="20002"/>
                    </a:ext>
                  </a:extLst>
                </a:gridCol>
              </a:tblGrid>
              <a:tr h="483802">
                <a:tc>
                  <a:txBody>
                    <a:bodyPr/>
                    <a:lstStyle/>
                    <a:p>
                      <a:r>
                        <a:rPr lang="en-GB" sz="1800" b="1" dirty="0" smtClean="0">
                          <a:solidFill>
                            <a:schemeClr val="bg1"/>
                          </a:solidFill>
                          <a:effectLst>
                            <a:outerShdw blurRad="38100" dist="38100" dir="2700000" algn="tl">
                              <a:srgbClr val="000000">
                                <a:alpha val="43137"/>
                              </a:srgbClr>
                            </a:outerShdw>
                          </a:effectLst>
                          <a:latin typeface="+mn-lt"/>
                        </a:rPr>
                        <a:t> GOCE</a:t>
                      </a:r>
                      <a:endParaRPr lang="en-GB" sz="1800" b="1" dirty="0">
                        <a:solidFill>
                          <a:schemeClr val="bg1"/>
                        </a:solidFill>
                        <a:effectLst>
                          <a:outerShdw blurRad="38100" dist="38100" dir="2700000" algn="tl">
                            <a:srgbClr val="000000">
                              <a:alpha val="43137"/>
                            </a:srgbClr>
                          </a:outerShdw>
                        </a:effectLst>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smtClean="0">
                          <a:solidFill>
                            <a:schemeClr val="bg1"/>
                          </a:solidFill>
                          <a:effectLst>
                            <a:outerShdw blurRad="38100" dist="38100" dir="2700000" algn="tl">
                              <a:srgbClr val="000000">
                                <a:alpha val="43137"/>
                              </a:srgbClr>
                            </a:outerShdw>
                          </a:effectLst>
                          <a:latin typeface="+mn-lt"/>
                        </a:rPr>
                        <a:t>2009 – 2013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285" rtl="0" eaLnBrk="1" fontAlgn="auto" latinLnBrk="0" hangingPunct="1">
                        <a:lnSpc>
                          <a:spcPct val="100000"/>
                        </a:lnSpc>
                        <a:spcBef>
                          <a:spcPts val="0"/>
                        </a:spcBef>
                        <a:spcAft>
                          <a:spcPts val="0"/>
                        </a:spcAft>
                        <a:buClrTx/>
                        <a:buSzTx/>
                        <a:buFontTx/>
                        <a:buNone/>
                        <a:tabLst/>
                        <a:defRPr/>
                      </a:pPr>
                      <a:endParaRPr lang="en-GB" sz="1400" b="0" dirty="0" smtClean="0">
                        <a:solidFill>
                          <a:schemeClr val="tx1"/>
                        </a:solidFill>
                        <a:effectLst/>
                        <a:latin typeface="NotesEsa" pitchFamily="50"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 xmlns:a16="http://schemas.microsoft.com/office/drawing/2014/main" val="10000"/>
                  </a:ext>
                </a:extLst>
              </a:tr>
              <a:tr h="483802">
                <a:tc>
                  <a:txBody>
                    <a:bodyPr/>
                    <a:lstStyle/>
                    <a:p>
                      <a:pPr marL="0" marR="0" indent="0" algn="l" defTabSz="914285" rtl="0" eaLnBrk="1" fontAlgn="auto" latinLnBrk="0" hangingPunct="1">
                        <a:lnSpc>
                          <a:spcPct val="100000"/>
                        </a:lnSpc>
                        <a:spcBef>
                          <a:spcPts val="0"/>
                        </a:spcBef>
                        <a:spcAft>
                          <a:spcPts val="0"/>
                        </a:spcAft>
                        <a:buClrTx/>
                        <a:buSzTx/>
                        <a:buFontTx/>
                        <a:buNone/>
                        <a:tabLst/>
                        <a:defRPr/>
                      </a:pPr>
                      <a:r>
                        <a:rPr lang="en-GB" sz="1800" b="1" kern="1200" dirty="0" smtClean="0">
                          <a:solidFill>
                            <a:schemeClr val="bg1"/>
                          </a:solidFill>
                          <a:effectLst>
                            <a:outerShdw blurRad="38100" dist="38100" dir="2700000" algn="tl">
                              <a:srgbClr val="000000">
                                <a:alpha val="43137"/>
                              </a:srgbClr>
                            </a:outerShdw>
                          </a:effectLst>
                          <a:latin typeface="+mn-lt"/>
                          <a:ea typeface="+mn-ea"/>
                          <a:cs typeface="+mn-cs"/>
                        </a:rPr>
                        <a:t> SMOS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smtClean="0">
                          <a:solidFill>
                            <a:schemeClr val="bg1"/>
                          </a:solidFill>
                          <a:effectLst>
                            <a:outerShdw blurRad="38100" dist="38100" dir="2700000" algn="tl">
                              <a:srgbClr val="000000">
                                <a:alpha val="43137"/>
                              </a:srgbClr>
                            </a:outerShdw>
                          </a:effectLst>
                          <a:latin typeface="+mn-lt"/>
                        </a:rPr>
                        <a:t>2009 – Present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285" rtl="0" eaLnBrk="1" fontAlgn="auto" latinLnBrk="0" hangingPunct="1">
                        <a:lnSpc>
                          <a:spcPct val="100000"/>
                        </a:lnSpc>
                        <a:spcBef>
                          <a:spcPts val="0"/>
                        </a:spcBef>
                        <a:spcAft>
                          <a:spcPts val="0"/>
                        </a:spcAft>
                        <a:buClrTx/>
                        <a:buSzTx/>
                        <a:buFontTx/>
                        <a:buNone/>
                        <a:tabLst/>
                        <a:defRPr/>
                      </a:pPr>
                      <a:endParaRPr lang="en-GB" sz="1400" b="0" dirty="0" smtClean="0">
                        <a:solidFill>
                          <a:schemeClr val="tx1"/>
                        </a:solidFill>
                        <a:effectLst/>
                        <a:latin typeface="NotesEsa" pitchFamily="50"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5FFD5"/>
                    </a:solidFill>
                  </a:tcPr>
                </a:tc>
                <a:extLst>
                  <a:ext uri="{0D108BD9-81ED-4DB2-BD59-A6C34878D82A}">
                    <a16:rowId xmlns="" xmlns:a16="http://schemas.microsoft.com/office/drawing/2014/main" val="10001"/>
                  </a:ext>
                </a:extLst>
              </a:tr>
              <a:tr h="483802">
                <a:tc>
                  <a:txBody>
                    <a:bodyPr/>
                    <a:lstStyle/>
                    <a:p>
                      <a:pPr marL="0" marR="0" indent="0" algn="l" defTabSz="914285" rtl="0" eaLnBrk="1" fontAlgn="auto" latinLnBrk="0" hangingPunct="1">
                        <a:lnSpc>
                          <a:spcPct val="100000"/>
                        </a:lnSpc>
                        <a:spcBef>
                          <a:spcPts val="0"/>
                        </a:spcBef>
                        <a:spcAft>
                          <a:spcPts val="0"/>
                        </a:spcAft>
                        <a:buClrTx/>
                        <a:buSzTx/>
                        <a:buFontTx/>
                        <a:buNone/>
                        <a:tabLst/>
                        <a:defRPr/>
                      </a:pPr>
                      <a:r>
                        <a:rPr lang="en-GB" sz="1800" b="1" kern="1200" dirty="0" smtClean="0">
                          <a:solidFill>
                            <a:schemeClr val="bg1"/>
                          </a:solidFill>
                          <a:effectLst>
                            <a:outerShdw blurRad="38100" dist="38100" dir="2700000" algn="tl">
                              <a:srgbClr val="000000">
                                <a:alpha val="43137"/>
                              </a:srgbClr>
                            </a:outerShdw>
                          </a:effectLst>
                          <a:latin typeface="+mn-lt"/>
                          <a:ea typeface="+mn-ea"/>
                          <a:cs typeface="+mn-cs"/>
                        </a:rPr>
                        <a:t> Cryosat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smtClean="0">
                          <a:solidFill>
                            <a:schemeClr val="bg1"/>
                          </a:solidFill>
                          <a:effectLst>
                            <a:outerShdw blurRad="38100" dist="38100" dir="2700000" algn="tl">
                              <a:srgbClr val="000000">
                                <a:alpha val="43137"/>
                              </a:srgbClr>
                            </a:outerShdw>
                          </a:effectLst>
                          <a:latin typeface="+mn-lt"/>
                        </a:rPr>
                        <a:t>2010 – Present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285" rtl="0" eaLnBrk="1" fontAlgn="auto" latinLnBrk="0" hangingPunct="1">
                        <a:lnSpc>
                          <a:spcPct val="100000"/>
                        </a:lnSpc>
                        <a:spcBef>
                          <a:spcPts val="0"/>
                        </a:spcBef>
                        <a:spcAft>
                          <a:spcPts val="0"/>
                        </a:spcAft>
                        <a:buClrTx/>
                        <a:buSzTx/>
                        <a:buFontTx/>
                        <a:buNone/>
                        <a:tabLst/>
                        <a:defRPr/>
                      </a:pPr>
                      <a:endParaRPr lang="en-GB" sz="1400" b="0" dirty="0" smtClean="0">
                        <a:solidFill>
                          <a:schemeClr val="tx1"/>
                        </a:solidFill>
                        <a:effectLst/>
                        <a:latin typeface="NotesEsa" pitchFamily="50"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5FFD5"/>
                    </a:solidFill>
                  </a:tcPr>
                </a:tc>
                <a:extLst>
                  <a:ext uri="{0D108BD9-81ED-4DB2-BD59-A6C34878D82A}">
                    <a16:rowId xmlns="" xmlns:a16="http://schemas.microsoft.com/office/drawing/2014/main" val="10002"/>
                  </a:ext>
                </a:extLst>
              </a:tr>
              <a:tr h="483802">
                <a:tc>
                  <a:txBody>
                    <a:bodyPr/>
                    <a:lstStyle/>
                    <a:p>
                      <a:pPr marL="0" algn="l" defTabSz="914285" rtl="0" eaLnBrk="1" latinLnBrk="0" hangingPunct="1"/>
                      <a:r>
                        <a:rPr lang="en-GB" sz="1800" b="1" kern="1200" dirty="0" smtClean="0">
                          <a:solidFill>
                            <a:schemeClr val="bg1"/>
                          </a:solidFill>
                          <a:effectLst>
                            <a:outerShdw blurRad="38100" dist="38100" dir="2700000" algn="tl">
                              <a:srgbClr val="000000">
                                <a:alpha val="43137"/>
                              </a:srgbClr>
                            </a:outerShdw>
                          </a:effectLst>
                          <a:latin typeface="+mn-lt"/>
                          <a:ea typeface="+mn-ea"/>
                          <a:cs typeface="+mn-cs"/>
                        </a:rPr>
                        <a:t> SWARM</a:t>
                      </a:r>
                      <a:endParaRPr lang="en-GB" sz="1800" b="1" kern="1200" dirty="0">
                        <a:solidFill>
                          <a:schemeClr val="bg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smtClean="0">
                          <a:solidFill>
                            <a:schemeClr val="bg1"/>
                          </a:solidFill>
                          <a:effectLst>
                            <a:outerShdw blurRad="38100" dist="38100" dir="2700000" algn="tl">
                              <a:srgbClr val="000000">
                                <a:alpha val="43137"/>
                              </a:srgbClr>
                            </a:outerShdw>
                          </a:effectLst>
                          <a:latin typeface="+mn-lt"/>
                        </a:rPr>
                        <a:t>2013 – Present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285" rtl="0" eaLnBrk="1" fontAlgn="auto" latinLnBrk="0" hangingPunct="1">
                        <a:lnSpc>
                          <a:spcPct val="100000"/>
                        </a:lnSpc>
                        <a:spcBef>
                          <a:spcPts val="0"/>
                        </a:spcBef>
                        <a:spcAft>
                          <a:spcPts val="0"/>
                        </a:spcAft>
                        <a:buClrTx/>
                        <a:buSzTx/>
                        <a:buFontTx/>
                        <a:buNone/>
                        <a:tabLst/>
                        <a:defRPr/>
                      </a:pPr>
                      <a:endParaRPr lang="en-GB" sz="1400" b="0" dirty="0" smtClean="0">
                        <a:solidFill>
                          <a:schemeClr val="tx1"/>
                        </a:solidFill>
                        <a:effectLst/>
                        <a:latin typeface="NotesEsa" pitchFamily="50"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5FFD5"/>
                    </a:solidFill>
                  </a:tcPr>
                </a:tc>
                <a:extLst>
                  <a:ext uri="{0D108BD9-81ED-4DB2-BD59-A6C34878D82A}">
                    <a16:rowId xmlns="" xmlns:a16="http://schemas.microsoft.com/office/drawing/2014/main" val="10003"/>
                  </a:ext>
                </a:extLst>
              </a:tr>
              <a:tr h="483802">
                <a:tc gridSpan="2">
                  <a:txBody>
                    <a:bodyPr/>
                    <a:lstStyle/>
                    <a:p>
                      <a:r>
                        <a:rPr lang="en-GB" sz="1800" b="1" baseline="0" dirty="0" smtClean="0">
                          <a:solidFill>
                            <a:schemeClr val="bg1"/>
                          </a:solidFill>
                          <a:effectLst>
                            <a:outerShdw blurRad="38100" dist="38100" dir="2700000" algn="tl">
                              <a:srgbClr val="000000">
                                <a:alpha val="43137"/>
                              </a:srgbClr>
                            </a:outerShdw>
                          </a:effectLst>
                          <a:latin typeface="+mn-lt"/>
                        </a:rPr>
                        <a:t> </a:t>
                      </a:r>
                      <a:r>
                        <a:rPr lang="en-GB" sz="1800" b="1" dirty="0" smtClean="0">
                          <a:solidFill>
                            <a:schemeClr val="bg1"/>
                          </a:solidFill>
                          <a:effectLst>
                            <a:outerShdw blurRad="38100" dist="38100" dir="2700000" algn="tl">
                              <a:srgbClr val="000000">
                                <a:alpha val="43137"/>
                              </a:srgbClr>
                            </a:outerShdw>
                          </a:effectLst>
                          <a:latin typeface="+mn-lt"/>
                        </a:rPr>
                        <a:t>Aeolus</a:t>
                      </a:r>
                      <a:endParaRPr lang="en-GB" sz="1800" b="1" dirty="0">
                        <a:solidFill>
                          <a:schemeClr val="bg1"/>
                        </a:solidFill>
                        <a:effectLst>
                          <a:outerShdw blurRad="38100" dist="38100" dir="2700000" algn="tl">
                            <a:srgbClr val="000000">
                              <a:alpha val="43137"/>
                            </a:srgbClr>
                          </a:outerShdw>
                        </a:effectLst>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285" rtl="0" eaLnBrk="1" fontAlgn="auto" latinLnBrk="0" hangingPunct="1">
                        <a:lnSpc>
                          <a:spcPct val="100000"/>
                        </a:lnSpc>
                        <a:spcBef>
                          <a:spcPts val="0"/>
                        </a:spcBef>
                        <a:spcAft>
                          <a:spcPts val="0"/>
                        </a:spcAft>
                        <a:buClrTx/>
                        <a:buSzTx/>
                        <a:buFontTx/>
                        <a:buNone/>
                        <a:tabLst/>
                        <a:defRPr/>
                      </a:pPr>
                      <a:endParaRPr lang="en-GB" sz="1400" b="0" dirty="0" smtClean="0">
                        <a:solidFill>
                          <a:schemeClr val="tx1"/>
                        </a:solidFill>
                        <a:effectLst/>
                        <a:latin typeface="NotesEsa" pitchFamily="50" charset="0"/>
                      </a:endParaRPr>
                    </a:p>
                  </a:txBody>
                  <a:tcPr/>
                </a:tc>
                <a:tc>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smtClean="0">
                          <a:solidFill>
                            <a:schemeClr val="bg1"/>
                          </a:solidFill>
                          <a:effectLst>
                            <a:outerShdw blurRad="38100" dist="38100" dir="2700000" algn="tl">
                              <a:srgbClr val="000000">
                                <a:alpha val="43137"/>
                              </a:srgbClr>
                            </a:outerShdw>
                          </a:effectLst>
                          <a:latin typeface="+mn-lt"/>
                        </a:rPr>
                        <a:t>2018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483802">
                <a:tc gridSpan="2">
                  <a:txBody>
                    <a:bodyPr/>
                    <a:lstStyle/>
                    <a:p>
                      <a:r>
                        <a:rPr lang="en-GB" sz="1800" b="1" dirty="0" smtClean="0">
                          <a:solidFill>
                            <a:schemeClr val="bg1"/>
                          </a:solidFill>
                          <a:effectLst>
                            <a:outerShdw blurRad="38100" dist="38100" dir="2700000" algn="tl">
                              <a:srgbClr val="000000">
                                <a:alpha val="43137"/>
                              </a:srgbClr>
                            </a:outerShdw>
                          </a:effectLst>
                          <a:latin typeface="+mn-lt"/>
                        </a:rPr>
                        <a:t> EarthCARE</a:t>
                      </a:r>
                      <a:endParaRPr lang="en-GB" sz="1800" b="1" dirty="0">
                        <a:solidFill>
                          <a:schemeClr val="bg1"/>
                        </a:solidFill>
                        <a:effectLst>
                          <a:outerShdw blurRad="38100" dist="38100" dir="2700000" algn="tl">
                            <a:srgbClr val="000000">
                              <a:alpha val="43137"/>
                            </a:srgbClr>
                          </a:outerShdw>
                        </a:effectLst>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smtClean="0">
                          <a:solidFill>
                            <a:schemeClr val="bg1"/>
                          </a:solidFill>
                          <a:effectLst>
                            <a:outerShdw blurRad="38100" dist="38100" dir="2700000" algn="tl">
                              <a:srgbClr val="000000">
                                <a:alpha val="43137"/>
                              </a:srgbClr>
                            </a:outerShdw>
                          </a:effectLst>
                          <a:latin typeface="+mn-lt"/>
                        </a:rPr>
                        <a:t>2020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83802">
                <a:tc gridSpan="2">
                  <a:txBody>
                    <a:bodyPr/>
                    <a:lstStyle/>
                    <a:p>
                      <a:r>
                        <a:rPr lang="en-GB" sz="1800" b="1" dirty="0" smtClean="0">
                          <a:solidFill>
                            <a:schemeClr val="bg1"/>
                          </a:solidFill>
                          <a:effectLst>
                            <a:outerShdw blurRad="38100" dist="38100" dir="2700000" algn="tl">
                              <a:srgbClr val="000000">
                                <a:alpha val="43137"/>
                              </a:srgbClr>
                            </a:outerShdw>
                          </a:effectLst>
                          <a:latin typeface="+mn-lt"/>
                        </a:rPr>
                        <a:t> Biomass</a:t>
                      </a:r>
                      <a:endParaRPr lang="en-GB" sz="1800" b="1" dirty="0">
                        <a:solidFill>
                          <a:schemeClr val="bg1"/>
                        </a:solidFill>
                        <a:effectLst>
                          <a:outerShdw blurRad="38100" dist="38100" dir="2700000" algn="tl">
                            <a:srgbClr val="000000">
                              <a:alpha val="43137"/>
                            </a:srgbClr>
                          </a:outerShdw>
                        </a:effectLst>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smtClean="0">
                          <a:solidFill>
                            <a:schemeClr val="bg1"/>
                          </a:solidFill>
                          <a:effectLst>
                            <a:outerShdw blurRad="38100" dist="38100" dir="2700000" algn="tl">
                              <a:srgbClr val="000000">
                                <a:alpha val="43137"/>
                              </a:srgbClr>
                            </a:outerShdw>
                          </a:effectLst>
                          <a:latin typeface="+mn-lt"/>
                        </a:rPr>
                        <a:t>2021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483802">
                <a:tc gridSpan="2">
                  <a:txBody>
                    <a:bodyPr/>
                    <a:lstStyle/>
                    <a:p>
                      <a:r>
                        <a:rPr lang="en-GB" sz="1800" b="1" dirty="0" smtClean="0">
                          <a:solidFill>
                            <a:schemeClr val="bg1"/>
                          </a:solidFill>
                          <a:effectLst>
                            <a:outerShdw blurRad="38100" dist="38100" dir="2700000" algn="tl">
                              <a:srgbClr val="000000">
                                <a:alpha val="43137"/>
                              </a:srgbClr>
                            </a:outerShdw>
                          </a:effectLst>
                          <a:latin typeface="+mn-lt"/>
                        </a:rPr>
                        <a:t> FLEX</a:t>
                      </a:r>
                      <a:endParaRPr lang="en-GB" sz="1800" b="1" dirty="0">
                        <a:solidFill>
                          <a:schemeClr val="bg1"/>
                        </a:solidFill>
                        <a:effectLst>
                          <a:outerShdw blurRad="38100" dist="38100" dir="2700000" algn="tl">
                            <a:srgbClr val="000000">
                              <a:alpha val="43137"/>
                            </a:srgbClr>
                          </a:outerShdw>
                        </a:effectLst>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smtClean="0">
                          <a:solidFill>
                            <a:schemeClr val="bg1"/>
                          </a:solidFill>
                          <a:effectLst>
                            <a:outerShdw blurRad="38100" dist="38100" dir="2700000" algn="tl">
                              <a:srgbClr val="000000">
                                <a:alpha val="43137"/>
                              </a:srgbClr>
                            </a:outerShdw>
                          </a:effectLst>
                          <a:latin typeface="+mn-lt"/>
                        </a:rPr>
                        <a:t>2022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bl>
          </a:graphicData>
        </a:graphic>
      </p:graphicFrame>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5444" y="-9674"/>
            <a:ext cx="1518556" cy="749810"/>
          </a:xfrm>
          <a:prstGeom prst="rect">
            <a:avLst/>
          </a:prstGeom>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318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PVE_PPT_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771429"/>
          </a:xfrm>
          <a:prstGeom prst="rect">
            <a:avLst/>
          </a:prstGeom>
        </p:spPr>
      </p:pic>
      <p:sp>
        <p:nvSpPr>
          <p:cNvPr id="2" name="Title 1"/>
          <p:cNvSpPr>
            <a:spLocks noGrp="1"/>
          </p:cNvSpPr>
          <p:nvPr>
            <p:ph type="title"/>
          </p:nvPr>
        </p:nvSpPr>
        <p:spPr>
          <a:xfrm>
            <a:off x="143086" y="41428"/>
            <a:ext cx="7559546" cy="646331"/>
          </a:xfrm>
        </p:spPr>
        <p:txBody>
          <a:bodyPr/>
          <a:lstStyle/>
          <a:p>
            <a:r>
              <a:rPr lang="en-US" sz="2000" dirty="0">
                <a:solidFill>
                  <a:srgbClr val="FFFFFF"/>
                </a:solidFill>
              </a:rPr>
              <a:t>2018 Land Product Validation and Evolution </a:t>
            </a:r>
            <a:br>
              <a:rPr lang="en-US" sz="2000" dirty="0">
                <a:solidFill>
                  <a:srgbClr val="FFFFFF"/>
                </a:solidFill>
              </a:rPr>
            </a:br>
            <a:r>
              <a:rPr lang="en-US" sz="1600" dirty="0" smtClean="0">
                <a:solidFill>
                  <a:srgbClr val="FFFFFF"/>
                </a:solidFill>
              </a:rPr>
              <a:t>ESA</a:t>
            </a:r>
            <a:r>
              <a:rPr lang="en-US" sz="1600" dirty="0">
                <a:solidFill>
                  <a:srgbClr val="FFFFFF"/>
                </a:solidFill>
              </a:rPr>
              <a:t>/ESRIN, 27 February - 1 March 2018 </a:t>
            </a:r>
          </a:p>
        </p:txBody>
      </p:sp>
      <p:sp>
        <p:nvSpPr>
          <p:cNvPr id="3" name="Content Placeholder 2"/>
          <p:cNvSpPr>
            <a:spLocks noGrp="1"/>
          </p:cNvSpPr>
          <p:nvPr>
            <p:ph idx="1"/>
          </p:nvPr>
        </p:nvSpPr>
        <p:spPr>
          <a:xfrm>
            <a:off x="138039" y="791485"/>
            <a:ext cx="4628943" cy="4141488"/>
          </a:xfrm>
        </p:spPr>
        <p:txBody>
          <a:bodyPr/>
          <a:lstStyle/>
          <a:p>
            <a:r>
              <a:rPr lang="en-US" sz="1500" dirty="0" smtClean="0">
                <a:solidFill>
                  <a:schemeClr val="accent5">
                    <a:lumMod val="50000"/>
                  </a:schemeClr>
                </a:solidFill>
              </a:rPr>
              <a:t>Highlights</a:t>
            </a:r>
          </a:p>
          <a:p>
            <a:pPr marL="285750" indent="-285750">
              <a:buFont typeface="Wingdings" charset="2"/>
              <a:buChar char="²"/>
            </a:pPr>
            <a:r>
              <a:rPr lang="en-US" sz="1300" dirty="0" smtClean="0"/>
              <a:t>Major on going international </a:t>
            </a:r>
            <a:r>
              <a:rPr lang="en-US" sz="1300" b="1" dirty="0" smtClean="0"/>
              <a:t>effort</a:t>
            </a:r>
            <a:r>
              <a:rPr lang="en-US" sz="1300" dirty="0" smtClean="0"/>
              <a:t> on land product validation (EU, USA, Australia)</a:t>
            </a:r>
          </a:p>
          <a:p>
            <a:pPr marL="285750" indent="-285750">
              <a:buFont typeface="Wingdings" charset="2"/>
              <a:buChar char="²"/>
            </a:pPr>
            <a:r>
              <a:rPr lang="en-US" sz="1300" dirty="0" smtClean="0"/>
              <a:t>CEOS/LPV focus on </a:t>
            </a:r>
            <a:r>
              <a:rPr lang="en-US" sz="1300" b="1" dirty="0" smtClean="0"/>
              <a:t>Super-Sites</a:t>
            </a:r>
            <a:r>
              <a:rPr lang="en-US" sz="1300" dirty="0" smtClean="0"/>
              <a:t>: providing complementary/continuous measurements of multiple bio-physical variables </a:t>
            </a:r>
          </a:p>
          <a:p>
            <a:pPr marL="285750" indent="-285750">
              <a:buFont typeface="Wingdings" charset="2"/>
              <a:buChar char="²"/>
            </a:pPr>
            <a:r>
              <a:rPr lang="en-US" sz="1300" dirty="0"/>
              <a:t>Innovative techniques (</a:t>
            </a:r>
            <a:r>
              <a:rPr lang="en-US" sz="1300" b="1" dirty="0"/>
              <a:t>UAV</a:t>
            </a:r>
            <a:r>
              <a:rPr lang="en-US" sz="1300" dirty="0"/>
              <a:t>) are valuable complement for upscaling in-situ data</a:t>
            </a:r>
          </a:p>
          <a:p>
            <a:pPr marL="285750" indent="-285750">
              <a:buFont typeface="Wingdings" charset="2"/>
              <a:buChar char="²"/>
            </a:pPr>
            <a:r>
              <a:rPr lang="en-US" sz="1300" dirty="0" smtClean="0"/>
              <a:t>Detailed </a:t>
            </a:r>
            <a:r>
              <a:rPr lang="en-US" sz="1300" dirty="0"/>
              <a:t>measurements </a:t>
            </a:r>
            <a:r>
              <a:rPr lang="en-US" sz="1300" dirty="0" smtClean="0"/>
              <a:t>of canopy structure (with TLS) coupled with </a:t>
            </a:r>
            <a:r>
              <a:rPr lang="en-US" sz="1300" b="1" dirty="0" smtClean="0"/>
              <a:t>3DRTM</a:t>
            </a:r>
            <a:r>
              <a:rPr lang="en-US" sz="1300" dirty="0" smtClean="0"/>
              <a:t> allow to reach the required accuracy for validation (ex. FAPAR)</a:t>
            </a:r>
          </a:p>
          <a:p>
            <a:pPr marL="285750" indent="-285750">
              <a:buFont typeface="Wingdings" charset="2"/>
              <a:buChar char="²"/>
            </a:pPr>
            <a:r>
              <a:rPr lang="en-US" sz="1300" dirty="0" smtClean="0"/>
              <a:t>Variable </a:t>
            </a:r>
            <a:r>
              <a:rPr lang="en-US" sz="1300" b="1" dirty="0" smtClean="0"/>
              <a:t>definition</a:t>
            </a:r>
            <a:r>
              <a:rPr lang="en-US" sz="1300" dirty="0" smtClean="0"/>
              <a:t> could be diverse (e.g., green/brown FAPAR) leading to large discrepancies</a:t>
            </a:r>
          </a:p>
          <a:p>
            <a:pPr marL="285750" indent="-285750">
              <a:buFont typeface="Wingdings" charset="2"/>
              <a:buChar char="²"/>
            </a:pPr>
            <a:r>
              <a:rPr lang="en-US" sz="1300" dirty="0" smtClean="0"/>
              <a:t>Lack of consensus on </a:t>
            </a:r>
            <a:r>
              <a:rPr lang="en-US" sz="1300" b="1" dirty="0" smtClean="0"/>
              <a:t>harmonization</a:t>
            </a:r>
            <a:r>
              <a:rPr lang="en-US" sz="1300" dirty="0" smtClean="0"/>
              <a:t> needs: e.g., applications Vs. climate (ARD, CDR)</a:t>
            </a:r>
          </a:p>
          <a:p>
            <a:pPr marL="285750" indent="-285750">
              <a:buFont typeface="Arial"/>
              <a:buChar char="•"/>
            </a:pPr>
            <a:endParaRPr lang="en-US" sz="1300" dirty="0" smtClean="0"/>
          </a:p>
          <a:p>
            <a:pPr marL="285750" indent="-285750">
              <a:buFont typeface="Arial"/>
              <a:buChar char="•"/>
            </a:pPr>
            <a:endParaRPr lang="en-US" sz="1300" dirty="0" smtClean="0"/>
          </a:p>
        </p:txBody>
      </p:sp>
      <p:sp>
        <p:nvSpPr>
          <p:cNvPr id="4" name="Content Placeholder 2"/>
          <p:cNvSpPr txBox="1">
            <a:spLocks/>
          </p:cNvSpPr>
          <p:nvPr/>
        </p:nvSpPr>
        <p:spPr bwMode="auto">
          <a:xfrm>
            <a:off x="4687265" y="791485"/>
            <a:ext cx="4349754" cy="408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r>
              <a:rPr lang="en-US" sz="1500" dirty="0" smtClean="0">
                <a:solidFill>
                  <a:srgbClr val="2865A2"/>
                </a:solidFill>
              </a:rPr>
              <a:t>Recommendations </a:t>
            </a:r>
          </a:p>
          <a:p>
            <a:pPr marL="285750" indent="-285750">
              <a:buFont typeface="Wingdings" charset="2"/>
              <a:buChar char="²"/>
            </a:pPr>
            <a:r>
              <a:rPr lang="en-US" sz="1300" dirty="0"/>
              <a:t>F</a:t>
            </a:r>
            <a:r>
              <a:rPr lang="en-US" sz="1300" dirty="0" smtClean="0"/>
              <a:t>oster </a:t>
            </a:r>
            <a:r>
              <a:rPr lang="en-US" sz="1300" b="1" dirty="0" smtClean="0"/>
              <a:t>synergy</a:t>
            </a:r>
            <a:r>
              <a:rPr lang="en-US" sz="1300" dirty="0" smtClean="0"/>
              <a:t> among the various validation activities (e.g., GBOV, CEOS) and address the need of global network of </a:t>
            </a:r>
            <a:r>
              <a:rPr lang="en-US" sz="1300" b="1" dirty="0" smtClean="0"/>
              <a:t>SR</a:t>
            </a:r>
          </a:p>
          <a:p>
            <a:pPr marL="285750" indent="-285750">
              <a:buFont typeface="Wingdings" charset="2"/>
              <a:buChar char="²"/>
            </a:pPr>
            <a:r>
              <a:rPr lang="en-US" sz="1300" dirty="0"/>
              <a:t>E</a:t>
            </a:r>
            <a:r>
              <a:rPr lang="en-US" sz="1300" dirty="0" smtClean="0"/>
              <a:t>xplore the need for a </a:t>
            </a:r>
            <a:r>
              <a:rPr lang="en-US" sz="1300" b="1" dirty="0" smtClean="0"/>
              <a:t>match-up </a:t>
            </a:r>
            <a:r>
              <a:rPr lang="en-US" sz="1300" dirty="0" smtClean="0"/>
              <a:t>database for land product validation</a:t>
            </a:r>
          </a:p>
          <a:p>
            <a:pPr marL="285750" indent="-285750">
              <a:buFont typeface="Wingdings" charset="2"/>
              <a:buChar char="²"/>
            </a:pPr>
            <a:r>
              <a:rPr lang="en-US" sz="1300" dirty="0" smtClean="0"/>
              <a:t>Sustain current effort in the development of accurate </a:t>
            </a:r>
            <a:r>
              <a:rPr lang="en-US" sz="1300" b="1" dirty="0" smtClean="0"/>
              <a:t>3DRTM</a:t>
            </a:r>
            <a:r>
              <a:rPr lang="en-US" sz="1300" dirty="0" smtClean="0"/>
              <a:t> and of innovative techniques for in-situ validation (</a:t>
            </a:r>
            <a:r>
              <a:rPr lang="en-US" sz="1300" b="1" dirty="0" smtClean="0"/>
              <a:t>UAV, TLS</a:t>
            </a:r>
            <a:r>
              <a:rPr lang="en-US" sz="1300" dirty="0" smtClean="0"/>
              <a:t>)</a:t>
            </a:r>
          </a:p>
          <a:p>
            <a:pPr marL="285750" indent="-285750">
              <a:buFont typeface="Wingdings" charset="2"/>
              <a:buChar char="²"/>
            </a:pPr>
            <a:r>
              <a:rPr lang="en-US" sz="1300" dirty="0" smtClean="0"/>
              <a:t>Develop New operational products with priority on: </a:t>
            </a:r>
            <a:r>
              <a:rPr lang="en-US" sz="1300" b="1" dirty="0" smtClean="0"/>
              <a:t>S3 snow</a:t>
            </a:r>
            <a:r>
              <a:rPr lang="en-US" sz="1300" dirty="0" smtClean="0"/>
              <a:t>, S3/S2 L3 composite</a:t>
            </a:r>
          </a:p>
          <a:p>
            <a:pPr marL="285750" indent="-285750">
              <a:buFont typeface="Wingdings" charset="2"/>
              <a:buChar char="²"/>
            </a:pPr>
            <a:r>
              <a:rPr lang="en-US" sz="1300" dirty="0" smtClean="0"/>
              <a:t>Harmonize </a:t>
            </a:r>
            <a:r>
              <a:rPr lang="en-US" sz="1300" b="1" dirty="0" smtClean="0"/>
              <a:t>definition</a:t>
            </a:r>
            <a:r>
              <a:rPr lang="en-US" sz="1300" dirty="0" smtClean="0"/>
              <a:t> of essential climate variables (FAPAR) and improve documentation</a:t>
            </a:r>
          </a:p>
          <a:p>
            <a:pPr marL="285750" indent="-285750">
              <a:buFont typeface="Wingdings" charset="2"/>
              <a:buChar char="²"/>
            </a:pPr>
            <a:r>
              <a:rPr lang="en-US" sz="1300" dirty="0" smtClean="0"/>
              <a:t>Address different users’ needs for harmonization and </a:t>
            </a:r>
            <a:r>
              <a:rPr lang="en-US" sz="1300" b="1" dirty="0" smtClean="0"/>
              <a:t>interoperability</a:t>
            </a:r>
            <a:endParaRPr lang="en-US" sz="130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Tree>
    <p:extLst>
      <p:ext uri="{BB962C8B-B14F-4D97-AF65-F5344CB8AC3E}">
        <p14:creationId xmlns:p14="http://schemas.microsoft.com/office/powerpoint/2010/main" val="8178898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ChangeArrowheads="1"/>
          </p:cNvSpPr>
          <p:nvPr/>
        </p:nvSpPr>
        <p:spPr bwMode="auto">
          <a:xfrm>
            <a:off x="0" y="1808164"/>
            <a:ext cx="91440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31861" tIns="35987" rIns="89974" bIns="35987"/>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ctr" eaLnBrk="1" hangingPunct="1">
              <a:lnSpc>
                <a:spcPct val="120000"/>
              </a:lnSpc>
              <a:spcBef>
                <a:spcPct val="25000"/>
              </a:spcBef>
              <a:buClrTx/>
              <a:buFont typeface="NotesEsa" pitchFamily="50" charset="0"/>
              <a:buNone/>
            </a:pPr>
            <a:r>
              <a:rPr lang="en-GB" altLang="en-US" sz="3600" dirty="0">
                <a:solidFill>
                  <a:schemeClr val="bg1"/>
                </a:solidFill>
                <a:effectLst>
                  <a:outerShdw blurRad="38100" dist="38100" dir="2700000" algn="tl">
                    <a:srgbClr val="000000">
                      <a:alpha val="43137"/>
                    </a:srgbClr>
                  </a:outerShdw>
                </a:effectLst>
              </a:rPr>
              <a:t>Thank you for your attention!</a:t>
            </a:r>
          </a:p>
          <a:p>
            <a:pPr algn="ctr" eaLnBrk="1" hangingPunct="1">
              <a:lnSpc>
                <a:spcPct val="120000"/>
              </a:lnSpc>
              <a:spcBef>
                <a:spcPct val="25000"/>
              </a:spcBef>
              <a:buClrTx/>
              <a:buFont typeface="NotesEsa" pitchFamily="50" charset="0"/>
              <a:buNone/>
            </a:pPr>
            <a:endParaRPr lang="en-GB" altLang="en-US" sz="1100" b="1" dirty="0">
              <a:solidFill>
                <a:schemeClr val="bg1"/>
              </a:solidFill>
              <a:effectLst>
                <a:outerShdw blurRad="38100" dist="38100" dir="2700000" algn="tl">
                  <a:srgbClr val="000000">
                    <a:alpha val="43137"/>
                  </a:srgbClr>
                </a:outerShdw>
              </a:effectLst>
            </a:endParaRPr>
          </a:p>
          <a:p>
            <a:pPr algn="ctr" eaLnBrk="1" hangingPunct="1">
              <a:lnSpc>
                <a:spcPct val="120000"/>
              </a:lnSpc>
              <a:spcBef>
                <a:spcPct val="25000"/>
              </a:spcBef>
              <a:buClrTx/>
              <a:buFont typeface="NotesEsa" pitchFamily="50" charset="0"/>
              <a:buNone/>
            </a:pPr>
            <a:r>
              <a:rPr lang="en-GB" altLang="en-US" sz="2000" b="1" dirty="0" smtClean="0">
                <a:solidFill>
                  <a:schemeClr val="bg1"/>
                </a:solidFill>
                <a:effectLst>
                  <a:outerShdw blurRad="38100" dist="38100" dir="2700000" algn="tl">
                    <a:srgbClr val="000000">
                      <a:alpha val="43137"/>
                    </a:srgbClr>
                  </a:outerShdw>
                </a:effectLst>
              </a:rPr>
              <a:t>www.esa.int</a:t>
            </a:r>
          </a:p>
          <a:p>
            <a:pPr algn="ctr" eaLnBrk="1" hangingPunct="1">
              <a:lnSpc>
                <a:spcPct val="120000"/>
              </a:lnSpc>
              <a:spcBef>
                <a:spcPct val="25000"/>
              </a:spcBef>
              <a:buClrTx/>
              <a:buFont typeface="NotesEsa" pitchFamily="50" charset="0"/>
              <a:buNone/>
            </a:pPr>
            <a:endParaRPr lang="it-IT" altLang="en-US" sz="1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153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3" name="Rectangle 19"/>
          <p:cNvSpPr>
            <a:spLocks noGrp="1" noChangeArrowheads="1"/>
          </p:cNvSpPr>
          <p:nvPr>
            <p:ph type="ctrTitle"/>
          </p:nvPr>
        </p:nvSpPr>
        <p:spPr>
          <a:xfrm>
            <a:off x="514800" y="1360303"/>
            <a:ext cx="7972425" cy="1569660"/>
          </a:xfrm>
        </p:spPr>
        <p:txBody>
          <a:bodyPr/>
          <a:lstStyle/>
          <a:p>
            <a:pPr algn="ctr"/>
            <a:r>
              <a:rPr lang="en-GB" dirty="0" smtClean="0"/>
              <a:t>Lunar irradiance measurement and modelling for absolute radiometric calibration of EO sensors</a:t>
            </a:r>
            <a:endParaRPr lang="en-GB" dirty="0"/>
          </a:p>
        </p:txBody>
      </p:sp>
      <p:sp>
        <p:nvSpPr>
          <p:cNvPr id="57368" name="Text Box 24"/>
          <p:cNvSpPr txBox="1">
            <a:spLocks noChangeArrowheads="1"/>
          </p:cNvSpPr>
          <p:nvPr/>
        </p:nvSpPr>
        <p:spPr bwMode="auto">
          <a:xfrm>
            <a:off x="376933" y="3550063"/>
            <a:ext cx="8436717" cy="830997"/>
          </a:xfrm>
          <a:prstGeom prst="rect">
            <a:avLst/>
          </a:prstGeom>
          <a:noFill/>
          <a:ln>
            <a:noFill/>
          </a:ln>
          <a:effectLst/>
          <a:extLst/>
        </p:spPr>
        <p:txBody>
          <a:bodyPr wrap="square">
            <a:spAutoFit/>
          </a:bodyPr>
          <a:lstStyle/>
          <a:p>
            <a:pPr algn="l" defTabSz="914400" fontAlgn="base" hangingPunct="1">
              <a:spcBef>
                <a:spcPct val="0"/>
              </a:spcBef>
              <a:spcAft>
                <a:spcPct val="0"/>
              </a:spcAft>
            </a:pPr>
            <a:r>
              <a:rPr lang="en-GB" sz="1600" i="1" u="sng" kern="1200" dirty="0" smtClean="0">
                <a:solidFill>
                  <a:srgbClr val="FFFFFF"/>
                </a:solidFill>
              </a:rPr>
              <a:t>M. Bouvet (ESA)</a:t>
            </a:r>
            <a:r>
              <a:rPr lang="en-GB" sz="1600" i="1" kern="1200" dirty="0" smtClean="0">
                <a:solidFill>
                  <a:srgbClr val="FFFFFF"/>
                </a:solidFill>
              </a:rPr>
              <a:t>, </a:t>
            </a:r>
            <a:r>
              <a:rPr lang="en-GB" sz="1600" i="1" kern="1200" dirty="0">
                <a:solidFill>
                  <a:srgbClr val="FFFFFF"/>
                </a:solidFill>
              </a:rPr>
              <a:t>Emma </a:t>
            </a:r>
            <a:r>
              <a:rPr lang="en-GB" sz="1600" i="1" kern="1200" dirty="0" err="1">
                <a:solidFill>
                  <a:srgbClr val="FFFFFF"/>
                </a:solidFill>
              </a:rPr>
              <a:t>Woolliams</a:t>
            </a:r>
            <a:r>
              <a:rPr lang="en-GB" sz="1600" i="1" kern="1200" dirty="0">
                <a:solidFill>
                  <a:srgbClr val="FFFFFF"/>
                </a:solidFill>
              </a:rPr>
              <a:t> (NPL), </a:t>
            </a:r>
            <a:r>
              <a:rPr lang="en-GB" sz="1600" i="1" kern="1200" dirty="0" smtClean="0">
                <a:solidFill>
                  <a:srgbClr val="FFFFFF"/>
                </a:solidFill>
              </a:rPr>
              <a:t>Claire </a:t>
            </a:r>
            <a:r>
              <a:rPr lang="en-GB" sz="1600" i="1" kern="1200" dirty="0">
                <a:solidFill>
                  <a:srgbClr val="FFFFFF"/>
                </a:solidFill>
              </a:rPr>
              <a:t>Greenwell (NPL)</a:t>
            </a:r>
            <a:r>
              <a:rPr lang="en-US" sz="1600" i="1" kern="1200" dirty="0">
                <a:solidFill>
                  <a:srgbClr val="FFFFFF"/>
                </a:solidFill>
              </a:rPr>
              <a:t>, </a:t>
            </a:r>
            <a:r>
              <a:rPr lang="en-GB" sz="1600" i="1" kern="1200" dirty="0">
                <a:solidFill>
                  <a:srgbClr val="FFFFFF"/>
                </a:solidFill>
              </a:rPr>
              <a:t>Maria Garcia Miranda(NPL</a:t>
            </a:r>
            <a:r>
              <a:rPr lang="en-GB" sz="1600" i="1" kern="1200" dirty="0" smtClean="0">
                <a:solidFill>
                  <a:srgbClr val="FFFFFF"/>
                </a:solidFill>
              </a:rPr>
              <a:t>), Carlos </a:t>
            </a:r>
            <a:r>
              <a:rPr lang="en-GB" sz="1600" i="1" kern="1200" dirty="0" err="1">
                <a:solidFill>
                  <a:srgbClr val="FFFFFF"/>
                </a:solidFill>
              </a:rPr>
              <a:t>Toledano</a:t>
            </a:r>
            <a:r>
              <a:rPr lang="en-GB" sz="1600" i="1" kern="1200" dirty="0">
                <a:solidFill>
                  <a:srgbClr val="FFFFFF"/>
                </a:solidFill>
              </a:rPr>
              <a:t> </a:t>
            </a:r>
            <a:r>
              <a:rPr lang="en-GB" sz="1600" i="1" kern="1200" dirty="0" smtClean="0">
                <a:solidFill>
                  <a:srgbClr val="FFFFFF"/>
                </a:solidFill>
              </a:rPr>
              <a:t>(Univ. Valladolid)</a:t>
            </a:r>
            <a:r>
              <a:rPr lang="en-US" sz="1600" i="1" kern="1200" dirty="0" smtClean="0">
                <a:solidFill>
                  <a:srgbClr val="FFFFFF"/>
                </a:solidFill>
              </a:rPr>
              <a:t>, </a:t>
            </a:r>
            <a:r>
              <a:rPr lang="en-GB" sz="1600" i="1" kern="1200" dirty="0" smtClean="0">
                <a:solidFill>
                  <a:srgbClr val="FFFFFF"/>
                </a:solidFill>
              </a:rPr>
              <a:t>Alberto </a:t>
            </a:r>
            <a:r>
              <a:rPr lang="en-GB" sz="1600" i="1" kern="1200" dirty="0" err="1">
                <a:solidFill>
                  <a:srgbClr val="FFFFFF"/>
                </a:solidFill>
              </a:rPr>
              <a:t>Berjón</a:t>
            </a:r>
            <a:r>
              <a:rPr lang="en-GB" sz="1600" i="1" kern="1200" dirty="0">
                <a:solidFill>
                  <a:srgbClr val="FFFFFF"/>
                </a:solidFill>
              </a:rPr>
              <a:t> (Univ. Valladolid)</a:t>
            </a:r>
            <a:r>
              <a:rPr lang="en-US" sz="1600" i="1" kern="1200" dirty="0" smtClean="0">
                <a:solidFill>
                  <a:srgbClr val="FFFFFF"/>
                </a:solidFill>
              </a:rPr>
              <a:t>, </a:t>
            </a:r>
            <a:r>
              <a:rPr lang="en-GB" sz="1600" i="1" kern="1200" dirty="0" err="1" smtClean="0">
                <a:solidFill>
                  <a:srgbClr val="FFFFFF"/>
                </a:solidFill>
              </a:rPr>
              <a:t>África</a:t>
            </a:r>
            <a:r>
              <a:rPr lang="en-GB" sz="1600" i="1" kern="1200" dirty="0" smtClean="0">
                <a:solidFill>
                  <a:srgbClr val="FFFFFF"/>
                </a:solidFill>
              </a:rPr>
              <a:t> </a:t>
            </a:r>
            <a:r>
              <a:rPr lang="en-GB" sz="1600" i="1" kern="1200" dirty="0" err="1" smtClean="0">
                <a:solidFill>
                  <a:srgbClr val="FFFFFF"/>
                </a:solidFill>
              </a:rPr>
              <a:t>Baretto</a:t>
            </a:r>
            <a:r>
              <a:rPr lang="en-GB" sz="1600" i="1" kern="1200" dirty="0" smtClean="0">
                <a:solidFill>
                  <a:srgbClr val="FFFFFF"/>
                </a:solidFill>
              </a:rPr>
              <a:t> </a:t>
            </a:r>
            <a:r>
              <a:rPr lang="en-GB" sz="1600" i="1" kern="1200" dirty="0">
                <a:solidFill>
                  <a:srgbClr val="FFFFFF"/>
                </a:solidFill>
              </a:rPr>
              <a:t>(Univ. Valladolid)</a:t>
            </a:r>
            <a:r>
              <a:rPr lang="en-US" sz="1600" i="1" kern="1200" dirty="0" smtClean="0">
                <a:solidFill>
                  <a:srgbClr val="FFFFFF"/>
                </a:solidFill>
              </a:rPr>
              <a:t>, </a:t>
            </a:r>
            <a:r>
              <a:rPr lang="en-GB" sz="1600" i="1" kern="1200" dirty="0" smtClean="0">
                <a:solidFill>
                  <a:srgbClr val="FFFFFF"/>
                </a:solidFill>
              </a:rPr>
              <a:t>Stefan </a:t>
            </a:r>
            <a:r>
              <a:rPr lang="en-GB" sz="1600" i="1" kern="1200" dirty="0" err="1" smtClean="0">
                <a:solidFill>
                  <a:srgbClr val="FFFFFF"/>
                </a:solidFill>
              </a:rPr>
              <a:t>Adriaensen</a:t>
            </a:r>
            <a:r>
              <a:rPr lang="en-GB" sz="1600" i="1" kern="1200" dirty="0" smtClean="0">
                <a:solidFill>
                  <a:srgbClr val="FFFFFF"/>
                </a:solidFill>
              </a:rPr>
              <a:t> (</a:t>
            </a:r>
            <a:r>
              <a:rPr lang="en-GB" sz="1600" i="1" kern="1200" dirty="0">
                <a:solidFill>
                  <a:srgbClr val="FFFFFF"/>
                </a:solidFill>
              </a:rPr>
              <a:t>VITO</a:t>
            </a:r>
            <a:r>
              <a:rPr lang="en-GB" sz="1600" i="1" kern="1200" dirty="0" smtClean="0">
                <a:solidFill>
                  <a:srgbClr val="FFFFFF"/>
                </a:solidFill>
              </a:rPr>
              <a:t>)</a:t>
            </a:r>
          </a:p>
        </p:txBody>
      </p:sp>
      <p:pic>
        <p:nvPicPr>
          <p:cNvPr id="2" name="Picture 1"/>
          <p:cNvPicPr>
            <a:picLocks noChangeAspect="1"/>
          </p:cNvPicPr>
          <p:nvPr/>
        </p:nvPicPr>
        <p:blipFill rotWithShape="1">
          <a:blip r:embed="rId3"/>
          <a:srcRect r="76611"/>
          <a:stretch/>
        </p:blipFill>
        <p:spPr>
          <a:xfrm>
            <a:off x="2629593" y="-76709"/>
            <a:ext cx="1271297" cy="460254"/>
          </a:xfrm>
          <a:prstGeom prst="rect">
            <a:avLst/>
          </a:prstGeom>
        </p:spPr>
      </p:pic>
      <p:pic>
        <p:nvPicPr>
          <p:cNvPr id="5" name="Picture 4"/>
          <p:cNvPicPr>
            <a:picLocks noChangeAspect="1"/>
          </p:cNvPicPr>
          <p:nvPr/>
        </p:nvPicPr>
        <p:blipFill>
          <a:blip r:embed="rId4"/>
          <a:stretch>
            <a:fillRect/>
          </a:stretch>
        </p:blipFill>
        <p:spPr>
          <a:xfrm>
            <a:off x="5737376" y="70317"/>
            <a:ext cx="526636" cy="396330"/>
          </a:xfrm>
          <a:prstGeom prst="rect">
            <a:avLst/>
          </a:prstGeom>
        </p:spPr>
      </p:pic>
      <p:pic>
        <p:nvPicPr>
          <p:cNvPr id="7" name="Picture 6"/>
          <p:cNvPicPr>
            <a:picLocks noChangeAspect="1"/>
          </p:cNvPicPr>
          <p:nvPr/>
        </p:nvPicPr>
        <p:blipFill>
          <a:blip r:embed="rId5"/>
          <a:stretch>
            <a:fillRect/>
          </a:stretch>
        </p:blipFill>
        <p:spPr>
          <a:xfrm>
            <a:off x="221620" y="129944"/>
            <a:ext cx="1647651" cy="349488"/>
          </a:xfrm>
          <a:prstGeom prst="rect">
            <a:avLst/>
          </a:prstGeom>
        </p:spPr>
      </p:pic>
    </p:spTree>
    <p:extLst>
      <p:ext uri="{BB962C8B-B14F-4D97-AF65-F5344CB8AC3E}">
        <p14:creationId xmlns:p14="http://schemas.microsoft.com/office/powerpoint/2010/main" val="26258058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Objective of the study</a:t>
            </a:r>
            <a:endParaRPr lang="en-US" dirty="0">
              <a:solidFill>
                <a:srgbClr val="FFFFFF"/>
              </a:solidFill>
            </a:endParaRPr>
          </a:p>
        </p:txBody>
      </p:sp>
      <p:sp>
        <p:nvSpPr>
          <p:cNvPr id="117763" name="Rectangle 3"/>
          <p:cNvSpPr>
            <a:spLocks noGrp="1" noChangeArrowheads="1"/>
          </p:cNvSpPr>
          <p:nvPr>
            <p:ph idx="1"/>
          </p:nvPr>
        </p:nvSpPr>
        <p:spPr>
          <a:xfrm>
            <a:off x="172800" y="939686"/>
            <a:ext cx="8748000" cy="3712415"/>
          </a:xfrm>
        </p:spPr>
        <p:txBody>
          <a:bodyPr>
            <a:normAutofit/>
          </a:bodyPr>
          <a:lstStyle/>
          <a:p>
            <a:pPr marL="285750" indent="-285750">
              <a:buFont typeface="Arial"/>
              <a:buChar char="•"/>
            </a:pPr>
            <a:r>
              <a:rPr lang="en-US" sz="2000" dirty="0" smtClean="0"/>
              <a:t>Define </a:t>
            </a:r>
            <a:r>
              <a:rPr lang="en-US" sz="2000" dirty="0"/>
              <a:t>a strategy for the measurement of the lunar spectral irradiance </a:t>
            </a:r>
            <a:r>
              <a:rPr lang="en-US" sz="2000" dirty="0" smtClean="0"/>
              <a:t>variation from </a:t>
            </a:r>
            <a:r>
              <a:rPr lang="en-US" sz="2000" dirty="0"/>
              <a:t>the </a:t>
            </a:r>
            <a:r>
              <a:rPr lang="en-US" sz="2000" dirty="0" smtClean="0"/>
              <a:t>ground </a:t>
            </a:r>
            <a:endParaRPr lang="en-US" sz="2000" dirty="0"/>
          </a:p>
          <a:p>
            <a:pPr marL="285750" indent="-285750">
              <a:buFont typeface="Arial"/>
              <a:buChar char="•"/>
            </a:pPr>
            <a:r>
              <a:rPr lang="en-US" sz="2000" dirty="0" smtClean="0"/>
              <a:t>Demonstrate the feasibility of such measurements</a:t>
            </a:r>
            <a:endParaRPr lang="en-US" sz="2000" dirty="0"/>
          </a:p>
          <a:p>
            <a:pPr marL="285750" indent="-285750">
              <a:buFont typeface="Arial"/>
              <a:buChar char="•"/>
            </a:pPr>
            <a:r>
              <a:rPr lang="en-US" sz="2000" dirty="0" smtClean="0"/>
              <a:t>Compile </a:t>
            </a:r>
            <a:r>
              <a:rPr lang="en-US" sz="2000" dirty="0"/>
              <a:t>a database of such measurements and on that basis improve the </a:t>
            </a:r>
            <a:r>
              <a:rPr lang="en-US" sz="2000" dirty="0" err="1"/>
              <a:t>modelling</a:t>
            </a:r>
            <a:r>
              <a:rPr lang="en-US" sz="2000" dirty="0"/>
              <a:t> </a:t>
            </a:r>
            <a:r>
              <a:rPr lang="en-US" sz="2000" dirty="0" smtClean="0"/>
              <a:t>of </a:t>
            </a:r>
            <a:r>
              <a:rPr lang="en-US" sz="2000" dirty="0"/>
              <a:t>the lunar disk irradiance variations through its cycles (targeting sub-2 % absolute </a:t>
            </a:r>
            <a:r>
              <a:rPr lang="en-US" sz="2000" dirty="0" smtClean="0"/>
              <a:t>radiometric </a:t>
            </a:r>
            <a:r>
              <a:rPr lang="en-US" sz="2000" dirty="0"/>
              <a:t>accuracy</a:t>
            </a:r>
            <a:r>
              <a:rPr lang="en-US" sz="2000" dirty="0" smtClean="0"/>
              <a:t>)</a:t>
            </a:r>
            <a:endParaRPr lang="en-US" sz="2000" dirty="0"/>
          </a:p>
          <a:p>
            <a:pPr marL="285750" indent="-285750">
              <a:buFont typeface="Arial"/>
              <a:buChar char="•"/>
            </a:pPr>
            <a:r>
              <a:rPr lang="en-US" sz="2000" dirty="0" smtClean="0"/>
              <a:t>Compare </a:t>
            </a:r>
            <a:r>
              <a:rPr lang="en-US" sz="2000" dirty="0"/>
              <a:t>the improved lunar disk irradiance model to various independent sources </a:t>
            </a:r>
            <a:r>
              <a:rPr lang="en-US" sz="2000" dirty="0" smtClean="0"/>
              <a:t>of </a:t>
            </a:r>
            <a:r>
              <a:rPr lang="en-US" sz="2000" dirty="0"/>
              <a:t>lunar observations from </a:t>
            </a:r>
            <a:r>
              <a:rPr lang="en-US" sz="2000" dirty="0" smtClean="0"/>
              <a:t>space</a:t>
            </a:r>
            <a:endParaRPr lang="en-US" sz="2000" dirty="0"/>
          </a:p>
          <a:p>
            <a:pPr marL="285750" indent="-285750">
              <a:buFont typeface="Arial"/>
              <a:buChar char="•"/>
            </a:pPr>
            <a:endParaRPr lang="en-GB" sz="2000" dirty="0"/>
          </a:p>
        </p:txBody>
      </p:sp>
    </p:spTree>
    <p:extLst>
      <p:ext uri="{BB962C8B-B14F-4D97-AF65-F5344CB8AC3E}">
        <p14:creationId xmlns:p14="http://schemas.microsoft.com/office/powerpoint/2010/main" val="5740834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Planning</a:t>
            </a:r>
            <a:endParaRPr lang="en-US" dirty="0">
              <a:solidFill>
                <a:srgbClr val="FFFFFF"/>
              </a:solidFill>
            </a:endParaRPr>
          </a:p>
        </p:txBody>
      </p:sp>
      <p:sp>
        <p:nvSpPr>
          <p:cNvPr id="117763" name="Rectangle 3"/>
          <p:cNvSpPr>
            <a:spLocks noGrp="1" noChangeArrowheads="1"/>
          </p:cNvSpPr>
          <p:nvPr>
            <p:ph idx="1"/>
          </p:nvPr>
        </p:nvSpPr>
        <p:spPr>
          <a:xfrm>
            <a:off x="172800" y="939686"/>
            <a:ext cx="8748000" cy="3712415"/>
          </a:xfrm>
        </p:spPr>
        <p:txBody>
          <a:bodyPr>
            <a:normAutofit fontScale="92500" lnSpcReduction="10000"/>
          </a:bodyPr>
          <a:lstStyle/>
          <a:p>
            <a:pPr marL="285750" indent="-285750">
              <a:buClr>
                <a:srgbClr val="008000"/>
              </a:buClr>
              <a:buFont typeface="Wingdings" charset="2"/>
              <a:buChar char="ü"/>
            </a:pPr>
            <a:r>
              <a:rPr lang="en-GB" dirty="0" smtClean="0"/>
              <a:t>KO of activity in Sept. 2017</a:t>
            </a:r>
          </a:p>
          <a:p>
            <a:pPr marL="285750" indent="-285750">
              <a:buClr>
                <a:srgbClr val="008000"/>
              </a:buClr>
              <a:buFont typeface="Wingdings" charset="2"/>
              <a:buChar char="ü"/>
            </a:pPr>
            <a:r>
              <a:rPr lang="en-GB" dirty="0" smtClean="0"/>
              <a:t>KO+2 months: definition and procurement of lunar photometer</a:t>
            </a:r>
          </a:p>
          <a:p>
            <a:pPr marL="285750" indent="-285750">
              <a:buClr>
                <a:srgbClr val="008000"/>
              </a:buClr>
              <a:buFont typeface="Wingdings" charset="2"/>
              <a:buChar char="ü"/>
            </a:pPr>
            <a:r>
              <a:rPr lang="en-GB" dirty="0"/>
              <a:t>KO</a:t>
            </a:r>
            <a:r>
              <a:rPr lang="en-GB" dirty="0" smtClean="0"/>
              <a:t>+6 months (19</a:t>
            </a:r>
            <a:r>
              <a:rPr lang="en-GB" baseline="30000" dirty="0" smtClean="0"/>
              <a:t>th</a:t>
            </a:r>
            <a:r>
              <a:rPr lang="en-GB" dirty="0" smtClean="0"/>
              <a:t> of March 2018): Review of instrument characterisation (spectral, geometric and radiometric), calibration and derivation of measurement uncertainties.</a:t>
            </a:r>
          </a:p>
          <a:p>
            <a:pPr marL="285750" indent="-285750">
              <a:buFont typeface="Arial"/>
              <a:buChar char="•"/>
            </a:pPr>
            <a:r>
              <a:rPr lang="en-GB" dirty="0" smtClean="0"/>
              <a:t>KO+6 </a:t>
            </a:r>
            <a:r>
              <a:rPr lang="en-GB" dirty="0"/>
              <a:t>months (19</a:t>
            </a:r>
            <a:r>
              <a:rPr lang="en-GB" baseline="30000" dirty="0"/>
              <a:t>th</a:t>
            </a:r>
            <a:r>
              <a:rPr lang="en-GB" dirty="0"/>
              <a:t> of March 2018) </a:t>
            </a:r>
            <a:r>
              <a:rPr lang="en-GB" dirty="0" smtClean="0"/>
              <a:t>to end: </a:t>
            </a:r>
          </a:p>
          <a:p>
            <a:pPr marL="1093788" lvl="1" indent="-285750">
              <a:buFont typeface="Wingdings" charset="2"/>
              <a:buChar char="ü"/>
            </a:pPr>
            <a:r>
              <a:rPr lang="en-GB" dirty="0" smtClean="0"/>
              <a:t>Lunar data collection at Pico </a:t>
            </a:r>
            <a:r>
              <a:rPr lang="en-GB" dirty="0" err="1" smtClean="0"/>
              <a:t>Teide</a:t>
            </a:r>
            <a:r>
              <a:rPr lang="en-GB" dirty="0" smtClean="0"/>
              <a:t> / </a:t>
            </a:r>
            <a:r>
              <a:rPr lang="en-GB" dirty="0" err="1" smtClean="0"/>
              <a:t>Iza</a:t>
            </a:r>
            <a:r>
              <a:rPr lang="en-GB" dirty="0" err="1"/>
              <a:t>n</a:t>
            </a:r>
            <a:r>
              <a:rPr lang="en-GB" dirty="0" err="1" smtClean="0"/>
              <a:t>a</a:t>
            </a:r>
            <a:r>
              <a:rPr lang="en-GB" dirty="0" smtClean="0"/>
              <a:t> (Spain)</a:t>
            </a:r>
            <a:endParaRPr lang="en-GB" dirty="0"/>
          </a:p>
          <a:p>
            <a:pPr marL="1093788" lvl="1" indent="-285750">
              <a:buFont typeface="Wingdings" charset="2"/>
              <a:buChar char="ü"/>
            </a:pPr>
            <a:r>
              <a:rPr lang="en-GB" dirty="0" smtClean="0"/>
              <a:t>Development of a model of lunar irradiance</a:t>
            </a:r>
          </a:p>
          <a:p>
            <a:pPr marL="285750" indent="-285750">
              <a:buFont typeface="Arial"/>
              <a:buChar char="•"/>
            </a:pPr>
            <a:r>
              <a:rPr lang="en-GB" dirty="0" smtClean="0"/>
              <a:t>KO+12 month to end: comparison of the model of lunar irradiance to:</a:t>
            </a:r>
          </a:p>
          <a:p>
            <a:pPr marL="1093788" lvl="1" indent="-285750">
              <a:buFont typeface="Wingdings" charset="2"/>
              <a:buChar char="ü"/>
            </a:pPr>
            <a:r>
              <a:rPr lang="en-GB" dirty="0" smtClean="0"/>
              <a:t>lunar observations: from </a:t>
            </a:r>
            <a:r>
              <a:rPr lang="en-GB" dirty="0" err="1" smtClean="0"/>
              <a:t>Proba</a:t>
            </a:r>
            <a:r>
              <a:rPr lang="en-GB" dirty="0" smtClean="0"/>
              <a:t>-V, PLEIADES and a subset of the GLOD</a:t>
            </a:r>
          </a:p>
          <a:p>
            <a:pPr marL="1093788" lvl="1" indent="-285750">
              <a:buFont typeface="Wingdings" charset="2"/>
              <a:buChar char="ü"/>
            </a:pPr>
            <a:r>
              <a:rPr lang="en-GB" dirty="0" smtClean="0"/>
              <a:t>Other lunar model(s): GIRO</a:t>
            </a:r>
          </a:p>
          <a:p>
            <a:endParaRPr lang="en-GB" dirty="0" smtClean="0"/>
          </a:p>
          <a:p>
            <a:r>
              <a:rPr lang="en-GB" u="sng" dirty="0" smtClean="0"/>
              <a:t>Duration:</a:t>
            </a:r>
            <a:r>
              <a:rPr lang="en-GB" dirty="0" smtClean="0"/>
              <a:t> 21 months</a:t>
            </a:r>
          </a:p>
          <a:p>
            <a:pPr marL="285750" indent="-285750">
              <a:buFont typeface="Arial"/>
              <a:buChar char="•"/>
            </a:pPr>
            <a:endParaRPr lang="en-GB" sz="1800" dirty="0"/>
          </a:p>
        </p:txBody>
      </p:sp>
    </p:spTree>
    <p:extLst>
      <p:ext uri="{BB962C8B-B14F-4D97-AF65-F5344CB8AC3E}">
        <p14:creationId xmlns:p14="http://schemas.microsoft.com/office/powerpoint/2010/main" val="16651399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Project team</a:t>
            </a:r>
            <a:endParaRPr lang="en-US" dirty="0">
              <a:solidFill>
                <a:srgbClr val="FFFFFF"/>
              </a:solidFill>
            </a:endParaRPr>
          </a:p>
        </p:txBody>
      </p:sp>
      <p:pic>
        <p:nvPicPr>
          <p:cNvPr id="9" name="Picture 8"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347" y="912731"/>
            <a:ext cx="7904233" cy="3756271"/>
          </a:xfrm>
          <a:prstGeom prst="rect">
            <a:avLst/>
          </a:prstGeom>
        </p:spPr>
      </p:pic>
    </p:spTree>
    <p:extLst>
      <p:ext uri="{BB962C8B-B14F-4D97-AF65-F5344CB8AC3E}">
        <p14:creationId xmlns:p14="http://schemas.microsoft.com/office/powerpoint/2010/main" val="14598975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 y="0"/>
            <a:ext cx="9143997" cy="5143500"/>
          </a:xfrm>
          <a:prstGeom prst="rect">
            <a:avLst/>
          </a:prstGeom>
        </p:spPr>
      </p:pic>
      <p:sp>
        <p:nvSpPr>
          <p:cNvPr id="2" name="Title 1"/>
          <p:cNvSpPr>
            <a:spLocks noGrp="1"/>
          </p:cNvSpPr>
          <p:nvPr>
            <p:ph type="title"/>
          </p:nvPr>
        </p:nvSpPr>
        <p:spPr>
          <a:xfrm>
            <a:off x="101379" y="-38304"/>
            <a:ext cx="7612737" cy="769441"/>
          </a:xfrm>
        </p:spPr>
        <p:txBody>
          <a:bodyPr/>
          <a:lstStyle/>
          <a:p>
            <a:r>
              <a:rPr lang="en-US" dirty="0" smtClean="0">
                <a:solidFill>
                  <a:srgbClr val="FFFFFF"/>
                </a:solidFill>
              </a:rPr>
              <a:t>WP 1000: Instrument specification, characterisation, calibration and uncertainty budget</a:t>
            </a:r>
            <a:endParaRPr lang="en-US" dirty="0">
              <a:solidFill>
                <a:srgbClr val="FFFFFF"/>
              </a:solidFill>
            </a:endParaRPr>
          </a:p>
        </p:txBody>
      </p:sp>
      <p:sp>
        <p:nvSpPr>
          <p:cNvPr id="3" name="Rectangle 2"/>
          <p:cNvSpPr/>
          <p:nvPr/>
        </p:nvSpPr>
        <p:spPr>
          <a:xfrm>
            <a:off x="4479667" y="2467876"/>
            <a:ext cx="237566" cy="369332"/>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p:txBody>
      </p:sp>
      <p:sp>
        <p:nvSpPr>
          <p:cNvPr id="4" name="Rectangle 3"/>
          <p:cNvSpPr/>
          <p:nvPr/>
        </p:nvSpPr>
        <p:spPr>
          <a:xfrm>
            <a:off x="4479668" y="2467877"/>
            <a:ext cx="237566" cy="646331"/>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a:p>
            <a:pPr algn="l" defTabSz="914400" fontAlgn="base" hangingPunct="1">
              <a:spcBef>
                <a:spcPct val="0"/>
              </a:spcBef>
              <a:spcAft>
                <a:spcPct val="0"/>
              </a:spcAft>
            </a:pPr>
            <a:endParaRPr lang="en-US" sz="1800" kern="1200" dirty="0"/>
          </a:p>
        </p:txBody>
      </p:sp>
      <p:sp>
        <p:nvSpPr>
          <p:cNvPr id="10" name="Content Placeholder 9"/>
          <p:cNvSpPr>
            <a:spLocks noGrp="1"/>
          </p:cNvSpPr>
          <p:nvPr>
            <p:ph idx="1"/>
          </p:nvPr>
        </p:nvSpPr>
        <p:spPr>
          <a:xfrm>
            <a:off x="917858" y="1122304"/>
            <a:ext cx="7443448" cy="3529796"/>
          </a:xfrm>
        </p:spPr>
        <p:txBody>
          <a:bodyPr/>
          <a:lstStyle/>
          <a:p>
            <a:r>
              <a:rPr lang="en-US" dirty="0" smtClean="0">
                <a:solidFill>
                  <a:srgbClr val="FFFFFF"/>
                </a:solidFill>
              </a:rPr>
              <a:t>Instrument selected is the Sun-Sky-Lunar photometer CE318 from CIMEL:</a:t>
            </a:r>
          </a:p>
          <a:p>
            <a:pPr marL="285750" indent="-285750">
              <a:buFont typeface="Arial"/>
              <a:buChar char="•"/>
            </a:pPr>
            <a:r>
              <a:rPr lang="en-US" dirty="0" smtClean="0">
                <a:solidFill>
                  <a:srgbClr val="FFFFFF"/>
                </a:solidFill>
              </a:rPr>
              <a:t>Spectral channels: 340, 380, 44, 500, 670 870, 936, 1020, 1640 nm </a:t>
            </a:r>
          </a:p>
          <a:p>
            <a:pPr marL="285750" indent="-285750">
              <a:buFont typeface="Arial"/>
              <a:buChar char="•"/>
            </a:pPr>
            <a:r>
              <a:rPr lang="en-US" dirty="0" smtClean="0">
                <a:solidFill>
                  <a:srgbClr val="FFFFFF"/>
                </a:solidFill>
              </a:rPr>
              <a:t>Double filter wheel for polarimetric measurements</a:t>
            </a:r>
          </a:p>
          <a:p>
            <a:pPr marL="285750" indent="-285750">
              <a:buFont typeface="Arial"/>
              <a:buChar char="•"/>
            </a:pPr>
            <a:r>
              <a:rPr lang="en-US" dirty="0" smtClean="0">
                <a:solidFill>
                  <a:srgbClr val="FFFFFF"/>
                </a:solidFill>
              </a:rPr>
              <a:t>Modification of firmware for polarimetric capabilities in direct lunar observation configuration</a:t>
            </a:r>
          </a:p>
          <a:p>
            <a:pPr marL="285750" indent="-285750">
              <a:buFont typeface="Arial"/>
              <a:buChar char="•"/>
            </a:pPr>
            <a:endParaRPr lang="en-US" dirty="0">
              <a:solidFill>
                <a:srgbClr val="FFFFFF"/>
              </a:solidFill>
            </a:endParaRPr>
          </a:p>
        </p:txBody>
      </p:sp>
    </p:spTree>
    <p:extLst>
      <p:ext uri="{BB962C8B-B14F-4D97-AF65-F5344CB8AC3E}">
        <p14:creationId xmlns:p14="http://schemas.microsoft.com/office/powerpoint/2010/main" val="137791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79" y="-38304"/>
            <a:ext cx="7612737" cy="769441"/>
          </a:xfrm>
        </p:spPr>
        <p:txBody>
          <a:bodyPr/>
          <a:lstStyle/>
          <a:p>
            <a:r>
              <a:rPr lang="en-US" dirty="0" smtClean="0">
                <a:solidFill>
                  <a:srgbClr val="FFFFFF"/>
                </a:solidFill>
              </a:rPr>
              <a:t>WP 1000: Instrument specification, characterisation, calibration and uncertainty budget</a:t>
            </a:r>
            <a:endParaRPr lang="en-US" dirty="0">
              <a:solidFill>
                <a:srgbClr val="FFFFFF"/>
              </a:solidFill>
            </a:endParaRPr>
          </a:p>
        </p:txBody>
      </p:sp>
      <p:sp>
        <p:nvSpPr>
          <p:cNvPr id="3" name="Rectangle 2"/>
          <p:cNvSpPr/>
          <p:nvPr/>
        </p:nvSpPr>
        <p:spPr>
          <a:xfrm>
            <a:off x="4479667" y="2467876"/>
            <a:ext cx="237566" cy="369332"/>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p:txBody>
      </p:sp>
      <p:sp>
        <p:nvSpPr>
          <p:cNvPr id="4" name="Rectangle 3"/>
          <p:cNvSpPr/>
          <p:nvPr/>
        </p:nvSpPr>
        <p:spPr>
          <a:xfrm>
            <a:off x="4479668" y="2467877"/>
            <a:ext cx="237566" cy="646331"/>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a:p>
            <a:pPr algn="l" defTabSz="914400" fontAlgn="base" hangingPunct="1">
              <a:spcBef>
                <a:spcPct val="0"/>
              </a:spcBef>
              <a:spcAft>
                <a:spcPct val="0"/>
              </a:spcAft>
            </a:pPr>
            <a:endParaRPr lang="en-US" sz="1800" kern="1200" dirty="0"/>
          </a:p>
        </p:txBody>
      </p:sp>
      <p:sp>
        <p:nvSpPr>
          <p:cNvPr id="11" name="Rectangle 3"/>
          <p:cNvSpPr>
            <a:spLocks noGrp="1" noChangeArrowheads="1"/>
          </p:cNvSpPr>
          <p:nvPr>
            <p:ph idx="1"/>
          </p:nvPr>
        </p:nvSpPr>
        <p:spPr>
          <a:xfrm>
            <a:off x="104609" y="901331"/>
            <a:ext cx="8748000" cy="3712415"/>
          </a:xfrm>
        </p:spPr>
        <p:txBody>
          <a:bodyPr anchor="t">
            <a:noAutofit/>
          </a:bodyPr>
          <a:lstStyle/>
          <a:p>
            <a:pPr marL="285750" indent="-285750" algn="just">
              <a:buFont typeface="Arial"/>
              <a:buChar char="•"/>
            </a:pPr>
            <a:r>
              <a:rPr lang="en-US" sz="1800" dirty="0" smtClean="0"/>
              <a:t>Temperature </a:t>
            </a:r>
            <a:r>
              <a:rPr lang="en-US" sz="1800" dirty="0"/>
              <a:t>characterization (</a:t>
            </a:r>
            <a:r>
              <a:rPr lang="en-US" sz="1800" dirty="0" err="1"/>
              <a:t>UVa</a:t>
            </a:r>
            <a:r>
              <a:rPr lang="en-US" sz="1800" dirty="0"/>
              <a:t>)</a:t>
            </a:r>
          </a:p>
          <a:p>
            <a:pPr marL="285750" indent="-285750" algn="just">
              <a:buFont typeface="Arial"/>
              <a:buChar char="•"/>
            </a:pPr>
            <a:r>
              <a:rPr lang="en-US" sz="1800" dirty="0" smtClean="0"/>
              <a:t>Irradiance </a:t>
            </a:r>
            <a:r>
              <a:rPr lang="en-US" sz="1800" dirty="0"/>
              <a:t>responsivity (NPL</a:t>
            </a:r>
            <a:r>
              <a:rPr lang="en-US" sz="1800" dirty="0" smtClean="0"/>
              <a:t>)</a:t>
            </a:r>
            <a:endParaRPr lang="en-US" sz="1800" dirty="0"/>
          </a:p>
          <a:p>
            <a:pPr marL="285750" indent="-285750" algn="just">
              <a:buFont typeface="Arial"/>
              <a:buChar char="•"/>
            </a:pPr>
            <a:r>
              <a:rPr lang="en-US" sz="1800" dirty="0" smtClean="0"/>
              <a:t>Linearity </a:t>
            </a:r>
            <a:r>
              <a:rPr lang="en-US" sz="1800" dirty="0"/>
              <a:t>of the instrument (NPL)</a:t>
            </a:r>
          </a:p>
          <a:p>
            <a:pPr marL="285750" indent="-285750" algn="just">
              <a:buFont typeface="Arial"/>
              <a:buChar char="•"/>
            </a:pPr>
            <a:r>
              <a:rPr lang="en-US" sz="1800" dirty="0" smtClean="0"/>
              <a:t>Effective </a:t>
            </a:r>
            <a:r>
              <a:rPr lang="en-US" sz="1800" dirty="0"/>
              <a:t>Wavelength of the instrument (NPL)</a:t>
            </a:r>
          </a:p>
          <a:p>
            <a:pPr marL="285750" indent="-285750" algn="just">
              <a:buFont typeface="Arial"/>
              <a:buChar char="•"/>
            </a:pPr>
            <a:r>
              <a:rPr lang="en-US" sz="1800" dirty="0" err="1" smtClean="0"/>
              <a:t>Polarisation</a:t>
            </a:r>
            <a:r>
              <a:rPr lang="en-US" sz="1800" dirty="0" smtClean="0"/>
              <a:t> </a:t>
            </a:r>
            <a:r>
              <a:rPr lang="en-US" sz="1800" dirty="0"/>
              <a:t>(NPL)</a:t>
            </a:r>
          </a:p>
          <a:p>
            <a:pPr marL="285750" indent="-285750" algn="just">
              <a:buFont typeface="Arial"/>
              <a:buChar char="•"/>
            </a:pPr>
            <a:r>
              <a:rPr lang="en-US" sz="1800" dirty="0" smtClean="0"/>
              <a:t>Final </a:t>
            </a:r>
            <a:r>
              <a:rPr lang="en-US" sz="1800" dirty="0"/>
              <a:t>tests at </a:t>
            </a:r>
            <a:r>
              <a:rPr lang="en-US" sz="1800" dirty="0" err="1" smtClean="0"/>
              <a:t>Izana</a:t>
            </a:r>
            <a:r>
              <a:rPr lang="en-US" sz="1800" dirty="0" smtClean="0"/>
              <a:t> Observatory</a:t>
            </a:r>
            <a:endParaRPr lang="en-US" sz="1800" dirty="0"/>
          </a:p>
        </p:txBody>
      </p:sp>
      <p:grpSp>
        <p:nvGrpSpPr>
          <p:cNvPr id="8" name="Group 7"/>
          <p:cNvGrpSpPr/>
          <p:nvPr/>
        </p:nvGrpSpPr>
        <p:grpSpPr>
          <a:xfrm>
            <a:off x="0" y="2761417"/>
            <a:ext cx="4560955" cy="2077827"/>
            <a:chOff x="0" y="1886012"/>
            <a:chExt cx="4560955" cy="2770436"/>
          </a:xfrm>
        </p:grpSpPr>
        <p:pic>
          <p:nvPicPr>
            <p:cNvPr id="9"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90911"/>
              <a:ext cx="4560955" cy="2565537"/>
            </a:xfrm>
            <a:prstGeom prst="rect">
              <a:avLst/>
            </a:prstGeom>
          </p:spPr>
        </p:pic>
        <p:pic>
          <p:nvPicPr>
            <p:cNvPr id="10" name="Picture 9"/>
            <p:cNvPicPr>
              <a:picLocks noChangeAspect="1"/>
            </p:cNvPicPr>
            <p:nvPr/>
          </p:nvPicPr>
          <p:blipFill rotWithShape="1">
            <a:blip r:embed="rId4"/>
            <a:srcRect r="76611"/>
            <a:stretch/>
          </p:blipFill>
          <p:spPr>
            <a:xfrm>
              <a:off x="102240" y="1886012"/>
              <a:ext cx="1271297" cy="613672"/>
            </a:xfrm>
            <a:prstGeom prst="rect">
              <a:avLst/>
            </a:prstGeom>
          </p:spPr>
        </p:pic>
      </p:grpSp>
      <p:grpSp>
        <p:nvGrpSpPr>
          <p:cNvPr id="12" name="Group 11"/>
          <p:cNvGrpSpPr/>
          <p:nvPr/>
        </p:nvGrpSpPr>
        <p:grpSpPr>
          <a:xfrm>
            <a:off x="4479670" y="2664951"/>
            <a:ext cx="4664333" cy="2184290"/>
            <a:chOff x="4479667" y="1898497"/>
            <a:chExt cx="4664333" cy="2912386"/>
          </a:xfrm>
        </p:grpSpPr>
        <p:sp>
          <p:nvSpPr>
            <p:cNvPr id="13" name="Rectangle 12"/>
            <p:cNvSpPr/>
            <p:nvPr/>
          </p:nvSpPr>
          <p:spPr>
            <a:xfrm>
              <a:off x="4479667" y="3290501"/>
              <a:ext cx="237566" cy="492443"/>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p:txBody>
        </p:sp>
        <p:sp>
          <p:nvSpPr>
            <p:cNvPr id="14" name="Rectangle 13"/>
            <p:cNvSpPr/>
            <p:nvPr/>
          </p:nvSpPr>
          <p:spPr>
            <a:xfrm>
              <a:off x="4479667" y="3290501"/>
              <a:ext cx="237566" cy="861774"/>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a:p>
              <a:pPr algn="l" defTabSz="914400" fontAlgn="base" hangingPunct="1">
                <a:spcBef>
                  <a:spcPct val="0"/>
                </a:spcBef>
                <a:spcAft>
                  <a:spcPct val="0"/>
                </a:spcAft>
              </a:pPr>
              <a:endParaRPr lang="en-US" sz="1800" kern="1200" dirty="0"/>
            </a:p>
          </p:txBody>
        </p:sp>
        <p:pic>
          <p:nvPicPr>
            <p:cNvPr id="15" name="Picture 14" descr="Screen Shot 2017-11-02 at 16.23.35 .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5841" y="1898497"/>
              <a:ext cx="4568159" cy="2912386"/>
            </a:xfrm>
            <a:prstGeom prst="rect">
              <a:avLst/>
            </a:prstGeom>
          </p:spPr>
        </p:pic>
        <p:pic>
          <p:nvPicPr>
            <p:cNvPr id="16" name="Picture 15"/>
            <p:cNvPicPr>
              <a:picLocks noChangeAspect="1"/>
            </p:cNvPicPr>
            <p:nvPr/>
          </p:nvPicPr>
          <p:blipFill>
            <a:blip r:embed="rId6"/>
            <a:stretch>
              <a:fillRect/>
            </a:stretch>
          </p:blipFill>
          <p:spPr>
            <a:xfrm>
              <a:off x="8617364" y="4249926"/>
              <a:ext cx="526636" cy="528440"/>
            </a:xfrm>
            <a:prstGeom prst="rect">
              <a:avLst/>
            </a:prstGeom>
          </p:spPr>
        </p:pic>
      </p:grpSp>
    </p:spTree>
    <p:extLst>
      <p:ext uri="{BB962C8B-B14F-4D97-AF65-F5344CB8AC3E}">
        <p14:creationId xmlns:p14="http://schemas.microsoft.com/office/powerpoint/2010/main" val="16471703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WP 2000: Deployment</a:t>
            </a:r>
            <a:endParaRPr lang="en-US" dirty="0">
              <a:solidFill>
                <a:srgbClr val="FFFFFF"/>
              </a:solidFill>
            </a:endParaRPr>
          </a:p>
        </p:txBody>
      </p:sp>
      <p:sp>
        <p:nvSpPr>
          <p:cNvPr id="3" name="Rectangle 2"/>
          <p:cNvSpPr/>
          <p:nvPr/>
        </p:nvSpPr>
        <p:spPr>
          <a:xfrm>
            <a:off x="4479667" y="2467876"/>
            <a:ext cx="237566" cy="369332"/>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p:txBody>
      </p:sp>
      <p:sp>
        <p:nvSpPr>
          <p:cNvPr id="4" name="Rectangle 3"/>
          <p:cNvSpPr/>
          <p:nvPr/>
        </p:nvSpPr>
        <p:spPr>
          <a:xfrm>
            <a:off x="4479668" y="2467877"/>
            <a:ext cx="237566" cy="646331"/>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a:p>
            <a:pPr algn="l" defTabSz="914400" fontAlgn="base" hangingPunct="1">
              <a:spcBef>
                <a:spcPct val="0"/>
              </a:spcBef>
              <a:spcAft>
                <a:spcPct val="0"/>
              </a:spcAft>
            </a:pPr>
            <a:endParaRPr lang="en-US" sz="1800" kern="1200" dirty="0"/>
          </a:p>
        </p:txBody>
      </p:sp>
      <p:pic>
        <p:nvPicPr>
          <p:cNvPr id="8" name="Picture 7" descr="Screen Shot 2017-11-01 at 15.48.37 .png"/>
          <p:cNvPicPr>
            <a:picLocks noChangeAspect="1"/>
          </p:cNvPicPr>
          <p:nvPr/>
        </p:nvPicPr>
        <p:blipFill rotWithShape="1">
          <a:blip r:embed="rId3">
            <a:extLst>
              <a:ext uri="{28A0092B-C50C-407E-A947-70E740481C1C}">
                <a14:useLocalDpi xmlns:a14="http://schemas.microsoft.com/office/drawing/2010/main" val="0"/>
              </a:ext>
            </a:extLst>
          </a:blip>
          <a:srcRect l="10010" t="25603" r="8883"/>
          <a:stretch/>
        </p:blipFill>
        <p:spPr>
          <a:xfrm>
            <a:off x="0" y="894940"/>
            <a:ext cx="5199349" cy="2211776"/>
          </a:xfrm>
          <a:prstGeom prst="rect">
            <a:avLst/>
          </a:prstGeom>
        </p:spPr>
      </p:pic>
      <p:pic>
        <p:nvPicPr>
          <p:cNvPr id="5" name="Picture 4" descr="Screen Shot 2017-11-01 at 16.15.43 .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2033" y="939685"/>
            <a:ext cx="1565645" cy="2053758"/>
          </a:xfrm>
          <a:prstGeom prst="rect">
            <a:avLst/>
          </a:prstGeom>
        </p:spPr>
      </p:pic>
      <p:pic>
        <p:nvPicPr>
          <p:cNvPr id="6" name="Picture 5" descr="Screen Shot 2017-11-01 at 16.16.19 .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5562" y="3150467"/>
            <a:ext cx="5018439" cy="1592057"/>
          </a:xfrm>
          <a:prstGeom prst="rect">
            <a:avLst/>
          </a:prstGeom>
        </p:spPr>
      </p:pic>
      <p:pic>
        <p:nvPicPr>
          <p:cNvPr id="7" name="Picture 6" descr="Screen Shot 2017-11-02 at 15.59.17 .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6689"/>
            <a:ext cx="9144000" cy="4576813"/>
          </a:xfrm>
          <a:prstGeom prst="rect">
            <a:avLst/>
          </a:prstGeom>
        </p:spPr>
      </p:pic>
      <p:pic>
        <p:nvPicPr>
          <p:cNvPr id="9" name="Picture 8" descr="Screen Shot 2017-11-02 at 16.00.05 .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1868" y="0"/>
            <a:ext cx="3552135" cy="1900652"/>
          </a:xfrm>
          <a:prstGeom prst="rect">
            <a:avLst/>
          </a:prstGeom>
        </p:spPr>
      </p:pic>
      <p:cxnSp>
        <p:nvCxnSpPr>
          <p:cNvPr id="11" name="Straight Arrow Connector 10"/>
          <p:cNvCxnSpPr/>
          <p:nvPr/>
        </p:nvCxnSpPr>
        <p:spPr>
          <a:xfrm flipV="1">
            <a:off x="4618506" y="1048663"/>
            <a:ext cx="2629982" cy="7023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62931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WP 2000: Deployment</a:t>
            </a:r>
            <a:endParaRPr lang="en-US" dirty="0">
              <a:solidFill>
                <a:srgbClr val="FFFFFF"/>
              </a:solidFill>
            </a:endParaRPr>
          </a:p>
        </p:txBody>
      </p:sp>
      <p:sp>
        <p:nvSpPr>
          <p:cNvPr id="9" name="Rectangle 3"/>
          <p:cNvSpPr>
            <a:spLocks noGrp="1" noChangeArrowheads="1"/>
          </p:cNvSpPr>
          <p:nvPr>
            <p:ph idx="1"/>
          </p:nvPr>
        </p:nvSpPr>
        <p:spPr>
          <a:xfrm>
            <a:off x="172800" y="939686"/>
            <a:ext cx="8748000" cy="3712415"/>
          </a:xfrm>
        </p:spPr>
        <p:txBody>
          <a:bodyPr anchor="ctr">
            <a:normAutofit/>
          </a:bodyPr>
          <a:lstStyle/>
          <a:p>
            <a:r>
              <a:rPr lang="x-none" sz="2000" dirty="0" smtClean="0"/>
              <a:t>Measurement principle</a:t>
            </a:r>
          </a:p>
          <a:p>
            <a:pPr marL="285750" indent="-285750">
              <a:buFont typeface="Arial"/>
              <a:buChar char="•"/>
            </a:pPr>
            <a:r>
              <a:rPr lang="x-none" sz="2000" dirty="0" smtClean="0"/>
              <a:t>Langley plots for AOD and TOA lunar irradiance measurements</a:t>
            </a:r>
          </a:p>
          <a:p>
            <a:pPr marL="285750" indent="-285750">
              <a:buFont typeface="Arial"/>
              <a:buChar char="•"/>
            </a:pPr>
            <a:r>
              <a:rPr lang="x-none" sz="2000" dirty="0" smtClean="0"/>
              <a:t>Might require iterative use of lunar irradiance model</a:t>
            </a:r>
            <a:endParaRPr lang="en-GB" sz="2000" dirty="0" smtClean="0"/>
          </a:p>
          <a:p>
            <a:endParaRPr lang="en-GB" sz="2000" dirty="0" smtClean="0"/>
          </a:p>
          <a:p>
            <a:pPr marL="285750" indent="-285750">
              <a:buFont typeface="Arial"/>
              <a:buChar char="•"/>
            </a:pPr>
            <a:endParaRPr lang="en-GB" sz="2000" dirty="0"/>
          </a:p>
        </p:txBody>
      </p:sp>
    </p:spTree>
    <p:extLst>
      <p:ext uri="{BB962C8B-B14F-4D97-AF65-F5344CB8AC3E}">
        <p14:creationId xmlns:p14="http://schemas.microsoft.com/office/powerpoint/2010/main" val="4103211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LAHCEM\Downloads\2948902_orig Cropped.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52556" y="733099"/>
            <a:ext cx="1168974" cy="4280059"/>
          </a:xfrm>
          <a:prstGeom prst="roundRect">
            <a:avLst/>
          </a:prstGeom>
          <a:solidFill>
            <a:schemeClr val="bg1">
              <a:alpha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endParaRPr>
          </a:p>
        </p:txBody>
      </p:sp>
      <p:sp>
        <p:nvSpPr>
          <p:cNvPr id="5" name="TextBox 4"/>
          <p:cNvSpPr txBox="1"/>
          <p:nvPr/>
        </p:nvSpPr>
        <p:spPr>
          <a:xfrm>
            <a:off x="334273" y="753219"/>
            <a:ext cx="805543" cy="369316"/>
          </a:xfrm>
          <a:prstGeom prst="rect">
            <a:avLst/>
          </a:prstGeom>
          <a:noFill/>
        </p:spPr>
        <p:txBody>
          <a:bodyPr wrap="square" lIns="91424" tIns="45712" rIns="91424" bIns="45712" rtlCol="0">
            <a:spAutoFit/>
          </a:bodyPr>
          <a:lstStyle/>
          <a:p>
            <a:pPr algn="ctr"/>
            <a:r>
              <a:rPr lang="en-GB" b="1" dirty="0" smtClean="0">
                <a:solidFill>
                  <a:srgbClr val="005DA2"/>
                </a:solidFill>
                <a:latin typeface="Verdana"/>
              </a:rPr>
              <a:t>S-1</a:t>
            </a:r>
            <a:endParaRPr lang="en-GB" b="1" dirty="0">
              <a:solidFill>
                <a:srgbClr val="005DA2"/>
              </a:solidFill>
              <a:latin typeface="Verdana"/>
            </a:endParaRPr>
          </a:p>
        </p:txBody>
      </p:sp>
      <p:pic>
        <p:nvPicPr>
          <p:cNvPr id="6" name="Picture 2" descr="C:\Users\ALAHCEM\Desktop\Sentinels\Cropped\Sentinel-1 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459" y="1118244"/>
            <a:ext cx="893167" cy="670254"/>
          </a:xfrm>
          <a:prstGeom prst="roundRect">
            <a:avLst>
              <a:gd name="adj" fmla="val 8594"/>
            </a:avLst>
          </a:prstGeom>
          <a:solidFill>
            <a:srgbClr val="FFFFFF">
              <a:shade val="85000"/>
            </a:srgbClr>
          </a:solidFill>
          <a:ln w="9525">
            <a:solidFill>
              <a:schemeClr val="bg1"/>
            </a:solidFill>
          </a:ln>
          <a:effectLst/>
          <a:extLst/>
        </p:spPr>
      </p:pic>
      <p:sp>
        <p:nvSpPr>
          <p:cNvPr id="27" name="TextBox 26"/>
          <p:cNvSpPr txBox="1"/>
          <p:nvPr/>
        </p:nvSpPr>
        <p:spPr>
          <a:xfrm>
            <a:off x="190656" y="1781512"/>
            <a:ext cx="1168974" cy="282565"/>
          </a:xfrm>
          <a:prstGeom prst="rect">
            <a:avLst/>
          </a:prstGeom>
          <a:noFill/>
          <a:effectLst/>
        </p:spPr>
        <p:txBody>
          <a:bodyPr wrap="square" lIns="36000" tIns="36000" rIns="91424" bIns="45712" rtlCol="0">
            <a:spAutoFit/>
          </a:bodyPr>
          <a:lstStyle/>
          <a:p>
            <a:pPr algn="ctr"/>
            <a:r>
              <a:rPr lang="en-GB" sz="1300" dirty="0">
                <a:solidFill>
                  <a:srgbClr val="005DA2"/>
                </a:solidFill>
                <a:latin typeface="Verdana"/>
              </a:rPr>
              <a:t>Radar</a:t>
            </a:r>
          </a:p>
        </p:txBody>
      </p:sp>
      <p:sp>
        <p:nvSpPr>
          <p:cNvPr id="7" name="Rounded Rectangle 6"/>
          <p:cNvSpPr/>
          <p:nvPr/>
        </p:nvSpPr>
        <p:spPr>
          <a:xfrm>
            <a:off x="249902" y="2640333"/>
            <a:ext cx="974271" cy="545971"/>
          </a:xfrm>
          <a:prstGeom prst="roundRect">
            <a:avLst/>
          </a:prstGeom>
          <a:solidFill>
            <a:srgbClr val="00CC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rgbClr val="FFFFFF"/>
                </a:solidFill>
              </a:rPr>
              <a:t> A</a:t>
            </a:r>
            <a:endParaRPr lang="en-GB" sz="500" b="1" dirty="0">
              <a:solidFill>
                <a:srgbClr val="FFFFFF"/>
              </a:solidFill>
            </a:endParaRPr>
          </a:p>
          <a:p>
            <a:pPr algn="ctr"/>
            <a:endParaRPr lang="en-GB" sz="700" b="1" dirty="0">
              <a:solidFill>
                <a:srgbClr val="FFFFFF"/>
              </a:solidFill>
            </a:endParaRPr>
          </a:p>
          <a:p>
            <a:pPr algn="ctr"/>
            <a:r>
              <a:rPr lang="en-GB" sz="900" b="1" dirty="0">
                <a:solidFill>
                  <a:srgbClr val="FFFFFF"/>
                </a:solidFill>
              </a:rPr>
              <a:t>3 Apr. 2014</a:t>
            </a:r>
          </a:p>
        </p:txBody>
      </p:sp>
      <p:sp>
        <p:nvSpPr>
          <p:cNvPr id="29" name="Rounded Rectangle 28"/>
          <p:cNvSpPr/>
          <p:nvPr/>
        </p:nvSpPr>
        <p:spPr>
          <a:xfrm>
            <a:off x="249898" y="3233884"/>
            <a:ext cx="974276" cy="534730"/>
          </a:xfrm>
          <a:prstGeom prst="roundRect">
            <a:avLst/>
          </a:prstGeom>
          <a:solidFill>
            <a:srgbClr val="00CC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rgbClr val="FFFFFF"/>
                </a:solidFill>
              </a:rPr>
              <a:t> B</a:t>
            </a:r>
            <a:endParaRPr lang="en-GB" sz="500" b="1" dirty="0">
              <a:solidFill>
                <a:srgbClr val="FFFFFF"/>
              </a:solidFill>
            </a:endParaRPr>
          </a:p>
          <a:p>
            <a:pPr algn="ctr"/>
            <a:endParaRPr lang="en-GB" sz="700" b="1" dirty="0">
              <a:solidFill>
                <a:srgbClr val="FFFFFF"/>
              </a:solidFill>
            </a:endParaRPr>
          </a:p>
          <a:p>
            <a:pPr algn="ctr"/>
            <a:r>
              <a:rPr lang="en-GB" sz="900" b="1" dirty="0">
                <a:solidFill>
                  <a:srgbClr val="FFFFFF"/>
                </a:solidFill>
              </a:rPr>
              <a:t>25 Apr. 2016</a:t>
            </a:r>
          </a:p>
        </p:txBody>
      </p:sp>
      <p:sp>
        <p:nvSpPr>
          <p:cNvPr id="30" name="Rounded Rectangle 29"/>
          <p:cNvSpPr/>
          <p:nvPr/>
        </p:nvSpPr>
        <p:spPr>
          <a:xfrm>
            <a:off x="1434890" y="733099"/>
            <a:ext cx="1168974" cy="4280059"/>
          </a:xfrm>
          <a:prstGeom prst="roundRect">
            <a:avLst/>
          </a:prstGeom>
          <a:solidFill>
            <a:schemeClr val="bg1">
              <a:alpha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endParaRPr>
          </a:p>
        </p:txBody>
      </p:sp>
      <p:sp>
        <p:nvSpPr>
          <p:cNvPr id="31" name="TextBox 30"/>
          <p:cNvSpPr txBox="1"/>
          <p:nvPr/>
        </p:nvSpPr>
        <p:spPr>
          <a:xfrm>
            <a:off x="1610971" y="754013"/>
            <a:ext cx="805543" cy="369316"/>
          </a:xfrm>
          <a:prstGeom prst="rect">
            <a:avLst/>
          </a:prstGeom>
          <a:noFill/>
        </p:spPr>
        <p:txBody>
          <a:bodyPr wrap="square" lIns="91424" tIns="45712" rIns="91424" bIns="45712" rtlCol="0">
            <a:spAutoFit/>
          </a:bodyPr>
          <a:lstStyle/>
          <a:p>
            <a:pPr algn="ctr"/>
            <a:r>
              <a:rPr lang="en-GB" b="1" dirty="0" smtClean="0">
                <a:solidFill>
                  <a:srgbClr val="005DA2"/>
                </a:solidFill>
                <a:latin typeface="Verdana"/>
              </a:rPr>
              <a:t>S-2</a:t>
            </a:r>
            <a:endParaRPr lang="en-GB" b="1" dirty="0">
              <a:solidFill>
                <a:srgbClr val="005DA2"/>
              </a:solidFill>
              <a:latin typeface="Verdana"/>
            </a:endParaRPr>
          </a:p>
        </p:txBody>
      </p:sp>
      <p:sp>
        <p:nvSpPr>
          <p:cNvPr id="33" name="TextBox 32"/>
          <p:cNvSpPr txBox="1"/>
          <p:nvPr/>
        </p:nvSpPr>
        <p:spPr>
          <a:xfrm>
            <a:off x="1434890" y="1782306"/>
            <a:ext cx="1168974" cy="682674"/>
          </a:xfrm>
          <a:prstGeom prst="rect">
            <a:avLst/>
          </a:prstGeom>
          <a:noFill/>
        </p:spPr>
        <p:txBody>
          <a:bodyPr wrap="square" lIns="36000" tIns="36000" rIns="91424" bIns="45712" rtlCol="0">
            <a:spAutoFit/>
          </a:bodyPr>
          <a:lstStyle/>
          <a:p>
            <a:pPr algn="ctr"/>
            <a:r>
              <a:rPr lang="en-GB" sz="1300" dirty="0">
                <a:solidFill>
                  <a:srgbClr val="005DA2"/>
                </a:solidFill>
                <a:latin typeface="Verdana"/>
              </a:rPr>
              <a:t>High </a:t>
            </a:r>
            <a:r>
              <a:rPr lang="en-GB" sz="1300" dirty="0" smtClean="0">
                <a:solidFill>
                  <a:srgbClr val="005DA2"/>
                </a:solidFill>
                <a:latin typeface="Verdana"/>
              </a:rPr>
              <a:t>Resolution </a:t>
            </a:r>
            <a:r>
              <a:rPr lang="en-GB" sz="1300" dirty="0">
                <a:solidFill>
                  <a:srgbClr val="005DA2"/>
                </a:solidFill>
                <a:latin typeface="Verdana"/>
              </a:rPr>
              <a:t>Optical</a:t>
            </a:r>
          </a:p>
        </p:txBody>
      </p:sp>
      <p:sp>
        <p:nvSpPr>
          <p:cNvPr id="34" name="Rounded Rectangle 33"/>
          <p:cNvSpPr/>
          <p:nvPr/>
        </p:nvSpPr>
        <p:spPr>
          <a:xfrm>
            <a:off x="1526601" y="2641127"/>
            <a:ext cx="974271" cy="545177"/>
          </a:xfrm>
          <a:prstGeom prst="roundRect">
            <a:avLst/>
          </a:prstGeom>
          <a:solidFill>
            <a:srgbClr val="00CC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rgbClr val="FFFFFF"/>
                </a:solidFill>
              </a:rPr>
              <a:t> A</a:t>
            </a:r>
            <a:endParaRPr lang="en-GB" sz="500" b="1" dirty="0">
              <a:solidFill>
                <a:srgbClr val="FFFFFF"/>
              </a:solidFill>
            </a:endParaRPr>
          </a:p>
          <a:p>
            <a:pPr algn="ctr"/>
            <a:endParaRPr lang="en-GB" sz="700" b="1" dirty="0">
              <a:solidFill>
                <a:srgbClr val="FFFFFF"/>
              </a:solidFill>
            </a:endParaRPr>
          </a:p>
          <a:p>
            <a:pPr algn="ctr"/>
            <a:r>
              <a:rPr lang="en-GB" sz="900" b="1" dirty="0">
                <a:solidFill>
                  <a:srgbClr val="FFFFFF"/>
                </a:solidFill>
              </a:rPr>
              <a:t>23 Jun. 2015</a:t>
            </a:r>
          </a:p>
        </p:txBody>
      </p:sp>
      <p:sp>
        <p:nvSpPr>
          <p:cNvPr id="36" name="Rounded Rectangle 35"/>
          <p:cNvSpPr/>
          <p:nvPr/>
        </p:nvSpPr>
        <p:spPr>
          <a:xfrm>
            <a:off x="1526597" y="3234677"/>
            <a:ext cx="974276" cy="533937"/>
          </a:xfrm>
          <a:prstGeom prst="roundRect">
            <a:avLst/>
          </a:prstGeom>
          <a:solidFill>
            <a:srgbClr val="00CC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rgbClr val="FFFFFF"/>
                </a:solidFill>
              </a:rPr>
              <a:t> B</a:t>
            </a:r>
            <a:endParaRPr lang="en-GB" sz="500" b="1" dirty="0">
              <a:solidFill>
                <a:srgbClr val="FFFFFF"/>
              </a:solidFill>
            </a:endParaRPr>
          </a:p>
          <a:p>
            <a:pPr algn="ctr"/>
            <a:endParaRPr lang="en-GB" sz="700" b="1" dirty="0">
              <a:solidFill>
                <a:srgbClr val="FFFFFF"/>
              </a:solidFill>
            </a:endParaRPr>
          </a:p>
          <a:p>
            <a:pPr algn="ctr"/>
            <a:r>
              <a:rPr lang="en-GB" sz="900" b="1" dirty="0">
                <a:solidFill>
                  <a:srgbClr val="FFFFFF"/>
                </a:solidFill>
              </a:rPr>
              <a:t>6 Mar. 2017</a:t>
            </a:r>
          </a:p>
        </p:txBody>
      </p:sp>
      <p:sp>
        <p:nvSpPr>
          <p:cNvPr id="37" name="Rounded Rectangle 36"/>
          <p:cNvSpPr/>
          <p:nvPr/>
        </p:nvSpPr>
        <p:spPr>
          <a:xfrm>
            <a:off x="2715053" y="733099"/>
            <a:ext cx="1168974" cy="4280059"/>
          </a:xfrm>
          <a:prstGeom prst="roundRect">
            <a:avLst/>
          </a:prstGeom>
          <a:solidFill>
            <a:schemeClr val="bg1">
              <a:alpha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endParaRPr>
          </a:p>
        </p:txBody>
      </p:sp>
      <p:sp>
        <p:nvSpPr>
          <p:cNvPr id="38" name="TextBox 37"/>
          <p:cNvSpPr txBox="1"/>
          <p:nvPr/>
        </p:nvSpPr>
        <p:spPr>
          <a:xfrm>
            <a:off x="2888688" y="754013"/>
            <a:ext cx="805543" cy="369316"/>
          </a:xfrm>
          <a:prstGeom prst="rect">
            <a:avLst/>
          </a:prstGeom>
          <a:noFill/>
        </p:spPr>
        <p:txBody>
          <a:bodyPr wrap="square" lIns="91424" tIns="45712" rIns="91424" bIns="45712" rtlCol="0">
            <a:spAutoFit/>
          </a:bodyPr>
          <a:lstStyle/>
          <a:p>
            <a:pPr algn="ctr"/>
            <a:r>
              <a:rPr lang="en-GB" b="1" dirty="0" smtClean="0">
                <a:solidFill>
                  <a:srgbClr val="005DA2"/>
                </a:solidFill>
                <a:latin typeface="Verdana"/>
              </a:rPr>
              <a:t>S-3</a:t>
            </a:r>
            <a:endParaRPr lang="en-GB" b="1" dirty="0">
              <a:solidFill>
                <a:srgbClr val="005DA2"/>
              </a:solidFill>
              <a:latin typeface="Verdana"/>
            </a:endParaRPr>
          </a:p>
        </p:txBody>
      </p:sp>
      <p:sp>
        <p:nvSpPr>
          <p:cNvPr id="40" name="TextBox 39"/>
          <p:cNvSpPr txBox="1"/>
          <p:nvPr/>
        </p:nvSpPr>
        <p:spPr>
          <a:xfrm>
            <a:off x="2715053" y="1782303"/>
            <a:ext cx="1168974" cy="882729"/>
          </a:xfrm>
          <a:prstGeom prst="rect">
            <a:avLst/>
          </a:prstGeom>
          <a:noFill/>
        </p:spPr>
        <p:txBody>
          <a:bodyPr wrap="square" lIns="36000" tIns="36000" rIns="91424" bIns="45712" rtlCol="0">
            <a:spAutoFit/>
          </a:bodyPr>
          <a:lstStyle/>
          <a:p>
            <a:pPr algn="ctr"/>
            <a:r>
              <a:rPr lang="en-GB" sz="1300" dirty="0">
                <a:solidFill>
                  <a:srgbClr val="005DA2"/>
                </a:solidFill>
                <a:latin typeface="Verdana"/>
              </a:rPr>
              <a:t>Medium </a:t>
            </a:r>
            <a:r>
              <a:rPr lang="en-GB" sz="1300" dirty="0" smtClean="0">
                <a:solidFill>
                  <a:srgbClr val="005DA2"/>
                </a:solidFill>
                <a:latin typeface="Verdana"/>
              </a:rPr>
              <a:t>Resolution </a:t>
            </a:r>
            <a:r>
              <a:rPr lang="en-GB" sz="1300" dirty="0">
                <a:solidFill>
                  <a:srgbClr val="005DA2"/>
                </a:solidFill>
                <a:latin typeface="Verdana"/>
              </a:rPr>
              <a:t>Optical &amp; Altimetry</a:t>
            </a:r>
          </a:p>
        </p:txBody>
      </p:sp>
      <p:sp>
        <p:nvSpPr>
          <p:cNvPr id="41" name="Rounded Rectangle 40"/>
          <p:cNvSpPr/>
          <p:nvPr/>
        </p:nvSpPr>
        <p:spPr>
          <a:xfrm>
            <a:off x="2804318" y="2641127"/>
            <a:ext cx="974271" cy="545177"/>
          </a:xfrm>
          <a:prstGeom prst="roundRect">
            <a:avLst/>
          </a:prstGeom>
          <a:solidFill>
            <a:srgbClr val="00CC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rgbClr val="FFFFFF"/>
                </a:solidFill>
              </a:rPr>
              <a:t> A</a:t>
            </a:r>
            <a:endParaRPr lang="en-GB" sz="500" b="1" dirty="0">
              <a:solidFill>
                <a:srgbClr val="FFFFFF"/>
              </a:solidFill>
            </a:endParaRPr>
          </a:p>
          <a:p>
            <a:pPr algn="ctr"/>
            <a:endParaRPr lang="en-GB" sz="700" b="1" dirty="0">
              <a:solidFill>
                <a:srgbClr val="FFFFFF"/>
              </a:solidFill>
            </a:endParaRPr>
          </a:p>
          <a:p>
            <a:pPr algn="ctr"/>
            <a:r>
              <a:rPr lang="en-GB" sz="900" b="1" dirty="0">
                <a:solidFill>
                  <a:srgbClr val="FFFFFF"/>
                </a:solidFill>
              </a:rPr>
              <a:t>16 Feb. 2016</a:t>
            </a:r>
          </a:p>
        </p:txBody>
      </p:sp>
      <p:sp>
        <p:nvSpPr>
          <p:cNvPr id="42" name="Rounded Rectangle 41"/>
          <p:cNvSpPr/>
          <p:nvPr/>
        </p:nvSpPr>
        <p:spPr>
          <a:xfrm>
            <a:off x="2804314" y="3234677"/>
            <a:ext cx="974276" cy="533937"/>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a:solidFill>
                  <a:srgbClr val="FFFFFF"/>
                </a:solidFill>
              </a:rPr>
              <a:t>B</a:t>
            </a:r>
            <a:endParaRPr lang="en-GB" sz="900" b="1" dirty="0">
              <a:solidFill>
                <a:srgbClr val="FFFFFF"/>
              </a:solidFill>
            </a:endParaRPr>
          </a:p>
          <a:p>
            <a:pPr algn="ctr"/>
            <a:endParaRPr lang="en-GB" sz="300" dirty="0">
              <a:solidFill>
                <a:srgbClr val="FFFFFF"/>
              </a:solidFill>
            </a:endParaRPr>
          </a:p>
          <a:p>
            <a:pPr algn="ctr"/>
            <a:r>
              <a:rPr lang="en-GB" sz="1200" dirty="0">
                <a:solidFill>
                  <a:srgbClr val="FFFFFF"/>
                </a:solidFill>
              </a:rPr>
              <a:t>2018</a:t>
            </a:r>
            <a:endParaRPr lang="en-GB" sz="900" dirty="0">
              <a:solidFill>
                <a:srgbClr val="FFFFFF"/>
              </a:solidFill>
            </a:endParaRPr>
          </a:p>
        </p:txBody>
      </p:sp>
      <p:sp>
        <p:nvSpPr>
          <p:cNvPr id="43" name="Rounded Rectangle 42"/>
          <p:cNvSpPr/>
          <p:nvPr/>
        </p:nvSpPr>
        <p:spPr>
          <a:xfrm>
            <a:off x="3994667" y="732244"/>
            <a:ext cx="1168974" cy="3165308"/>
          </a:xfrm>
          <a:prstGeom prst="roundRect">
            <a:avLst/>
          </a:prstGeom>
          <a:solidFill>
            <a:schemeClr val="bg1">
              <a:alpha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endParaRPr>
          </a:p>
        </p:txBody>
      </p:sp>
      <p:sp>
        <p:nvSpPr>
          <p:cNvPr id="44" name="TextBox 43"/>
          <p:cNvSpPr txBox="1"/>
          <p:nvPr/>
        </p:nvSpPr>
        <p:spPr>
          <a:xfrm>
            <a:off x="4160682" y="753227"/>
            <a:ext cx="805543" cy="369316"/>
          </a:xfrm>
          <a:prstGeom prst="rect">
            <a:avLst/>
          </a:prstGeom>
          <a:noFill/>
        </p:spPr>
        <p:txBody>
          <a:bodyPr wrap="square" lIns="91424" tIns="45712" rIns="91424" bIns="45712" rtlCol="0">
            <a:spAutoFit/>
          </a:bodyPr>
          <a:lstStyle/>
          <a:p>
            <a:pPr algn="ctr"/>
            <a:r>
              <a:rPr lang="en-GB" b="1" dirty="0" smtClean="0">
                <a:solidFill>
                  <a:srgbClr val="005DA2"/>
                </a:solidFill>
                <a:latin typeface="Verdana"/>
              </a:rPr>
              <a:t>S-4</a:t>
            </a:r>
            <a:endParaRPr lang="en-GB" b="1" dirty="0">
              <a:solidFill>
                <a:srgbClr val="005DA2"/>
              </a:solidFill>
              <a:latin typeface="Verdana"/>
            </a:endParaRPr>
          </a:p>
        </p:txBody>
      </p:sp>
      <p:sp>
        <p:nvSpPr>
          <p:cNvPr id="46" name="TextBox 45"/>
          <p:cNvSpPr txBox="1"/>
          <p:nvPr/>
        </p:nvSpPr>
        <p:spPr>
          <a:xfrm>
            <a:off x="4009907" y="1781518"/>
            <a:ext cx="1168974" cy="682674"/>
          </a:xfrm>
          <a:prstGeom prst="rect">
            <a:avLst/>
          </a:prstGeom>
          <a:noFill/>
        </p:spPr>
        <p:txBody>
          <a:bodyPr wrap="square" lIns="36000" tIns="36000" rIns="91424" bIns="45712" rtlCol="0">
            <a:spAutoFit/>
          </a:bodyPr>
          <a:lstStyle/>
          <a:p>
            <a:pPr algn="ctr"/>
            <a:r>
              <a:rPr lang="en-GB" sz="1300" dirty="0">
                <a:solidFill>
                  <a:srgbClr val="005DA2"/>
                </a:solidFill>
                <a:latin typeface="Verdana"/>
              </a:rPr>
              <a:t>Atmospheric Chemistry (GEO)</a:t>
            </a:r>
          </a:p>
        </p:txBody>
      </p:sp>
      <p:sp>
        <p:nvSpPr>
          <p:cNvPr id="47" name="Rounded Rectangle 46"/>
          <p:cNvSpPr/>
          <p:nvPr/>
        </p:nvSpPr>
        <p:spPr>
          <a:xfrm>
            <a:off x="4091552" y="2640343"/>
            <a:ext cx="974271" cy="545962"/>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a:solidFill>
                  <a:srgbClr val="FFFFFF"/>
                </a:solidFill>
              </a:rPr>
              <a:t>A</a:t>
            </a:r>
            <a:endParaRPr lang="en-GB" sz="900" b="1" dirty="0">
              <a:solidFill>
                <a:srgbClr val="FFFFFF"/>
              </a:solidFill>
            </a:endParaRPr>
          </a:p>
          <a:p>
            <a:pPr algn="ctr"/>
            <a:endParaRPr lang="en-GB" sz="400" dirty="0">
              <a:solidFill>
                <a:srgbClr val="FFFFFF"/>
              </a:solidFill>
            </a:endParaRPr>
          </a:p>
          <a:p>
            <a:pPr algn="ctr"/>
            <a:r>
              <a:rPr lang="en-GB" sz="1200" dirty="0">
                <a:solidFill>
                  <a:srgbClr val="FFFFFF"/>
                </a:solidFill>
              </a:rPr>
              <a:t>2021</a:t>
            </a:r>
            <a:endParaRPr lang="en-GB" sz="900" dirty="0">
              <a:solidFill>
                <a:srgbClr val="FFFFFF"/>
              </a:solidFill>
            </a:endParaRPr>
          </a:p>
        </p:txBody>
      </p:sp>
      <p:sp>
        <p:nvSpPr>
          <p:cNvPr id="48" name="Rounded Rectangle 47"/>
          <p:cNvSpPr/>
          <p:nvPr/>
        </p:nvSpPr>
        <p:spPr>
          <a:xfrm>
            <a:off x="4091548" y="3233893"/>
            <a:ext cx="974276" cy="534722"/>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a:solidFill>
                  <a:srgbClr val="FFFFFF"/>
                </a:solidFill>
              </a:rPr>
              <a:t>B</a:t>
            </a:r>
          </a:p>
          <a:p>
            <a:pPr algn="ctr"/>
            <a:endParaRPr lang="en-GB" sz="300" dirty="0" smtClean="0">
              <a:solidFill>
                <a:srgbClr val="FFFFFF"/>
              </a:solidFill>
            </a:endParaRPr>
          </a:p>
          <a:p>
            <a:pPr algn="ctr"/>
            <a:r>
              <a:rPr lang="en-GB" sz="1200" dirty="0" smtClean="0">
                <a:solidFill>
                  <a:srgbClr val="FFFFFF"/>
                </a:solidFill>
              </a:rPr>
              <a:t>2027</a:t>
            </a:r>
            <a:endParaRPr lang="en-GB" sz="1200" dirty="0">
              <a:solidFill>
                <a:srgbClr val="FFFFFF"/>
              </a:solidFill>
            </a:endParaRPr>
          </a:p>
        </p:txBody>
      </p:sp>
      <p:sp>
        <p:nvSpPr>
          <p:cNvPr id="49" name="Rounded Rectangle 48"/>
          <p:cNvSpPr/>
          <p:nvPr/>
        </p:nvSpPr>
        <p:spPr>
          <a:xfrm>
            <a:off x="5275369" y="733100"/>
            <a:ext cx="1168974" cy="2557726"/>
          </a:xfrm>
          <a:prstGeom prst="roundRect">
            <a:avLst/>
          </a:prstGeom>
          <a:solidFill>
            <a:schemeClr val="bg1">
              <a:alpha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endParaRPr>
          </a:p>
        </p:txBody>
      </p:sp>
      <p:sp>
        <p:nvSpPr>
          <p:cNvPr id="50" name="TextBox 49"/>
          <p:cNvSpPr txBox="1"/>
          <p:nvPr/>
        </p:nvSpPr>
        <p:spPr>
          <a:xfrm>
            <a:off x="5441384" y="754013"/>
            <a:ext cx="805543" cy="369316"/>
          </a:xfrm>
          <a:prstGeom prst="rect">
            <a:avLst/>
          </a:prstGeom>
          <a:noFill/>
        </p:spPr>
        <p:txBody>
          <a:bodyPr wrap="square" lIns="91424" tIns="45712" rIns="91424" bIns="45712" rtlCol="0">
            <a:spAutoFit/>
          </a:bodyPr>
          <a:lstStyle/>
          <a:p>
            <a:pPr algn="ctr"/>
            <a:r>
              <a:rPr lang="en-GB" b="1" dirty="0" smtClean="0">
                <a:solidFill>
                  <a:srgbClr val="005DA2"/>
                </a:solidFill>
                <a:latin typeface="Verdana"/>
              </a:rPr>
              <a:t>S-5P</a:t>
            </a:r>
            <a:endParaRPr lang="en-GB" b="1" dirty="0">
              <a:solidFill>
                <a:srgbClr val="005DA2"/>
              </a:solidFill>
              <a:latin typeface="Verdana"/>
            </a:endParaRPr>
          </a:p>
        </p:txBody>
      </p:sp>
      <p:sp>
        <p:nvSpPr>
          <p:cNvPr id="52" name="TextBox 51"/>
          <p:cNvSpPr txBox="1"/>
          <p:nvPr/>
        </p:nvSpPr>
        <p:spPr>
          <a:xfrm>
            <a:off x="5308715" y="1782304"/>
            <a:ext cx="1168974" cy="682674"/>
          </a:xfrm>
          <a:prstGeom prst="rect">
            <a:avLst/>
          </a:prstGeom>
          <a:noFill/>
        </p:spPr>
        <p:txBody>
          <a:bodyPr wrap="square" lIns="36000" tIns="36000" rIns="91424" bIns="45712" rtlCol="0">
            <a:spAutoFit/>
          </a:bodyPr>
          <a:lstStyle/>
          <a:p>
            <a:pPr algn="ctr"/>
            <a:r>
              <a:rPr lang="en-GB" sz="1300" dirty="0">
                <a:solidFill>
                  <a:srgbClr val="005DA2"/>
                </a:solidFill>
                <a:latin typeface="Verdana"/>
              </a:rPr>
              <a:t>Atmospheric Chemistry (LEO)</a:t>
            </a:r>
          </a:p>
        </p:txBody>
      </p:sp>
      <p:sp>
        <p:nvSpPr>
          <p:cNvPr id="53" name="Rounded Rectangle 52"/>
          <p:cNvSpPr/>
          <p:nvPr/>
        </p:nvSpPr>
        <p:spPr>
          <a:xfrm>
            <a:off x="5357015" y="2641128"/>
            <a:ext cx="974271" cy="545178"/>
          </a:xfrm>
          <a:prstGeom prst="roundRect">
            <a:avLst/>
          </a:prstGeom>
          <a:solidFill>
            <a:srgbClr val="00CC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rgbClr val="FFFFFF"/>
                </a:solidFill>
              </a:rPr>
              <a:t> A</a:t>
            </a:r>
            <a:endParaRPr lang="en-GB" sz="500" b="1" dirty="0">
              <a:solidFill>
                <a:srgbClr val="FFFFFF"/>
              </a:solidFill>
            </a:endParaRPr>
          </a:p>
          <a:p>
            <a:pPr algn="ctr"/>
            <a:endParaRPr lang="en-GB" sz="700" b="1" dirty="0">
              <a:solidFill>
                <a:srgbClr val="FFFFFF"/>
              </a:solidFill>
            </a:endParaRPr>
          </a:p>
          <a:p>
            <a:pPr algn="ctr"/>
            <a:r>
              <a:rPr lang="en-GB" sz="900" b="1" dirty="0">
                <a:solidFill>
                  <a:srgbClr val="FFFFFF"/>
                </a:solidFill>
              </a:rPr>
              <a:t>13 Oct. 2017</a:t>
            </a:r>
          </a:p>
        </p:txBody>
      </p:sp>
      <p:sp>
        <p:nvSpPr>
          <p:cNvPr id="55" name="Rounded Rectangle 54"/>
          <p:cNvSpPr/>
          <p:nvPr/>
        </p:nvSpPr>
        <p:spPr>
          <a:xfrm>
            <a:off x="6552951" y="733099"/>
            <a:ext cx="1168974" cy="3718585"/>
          </a:xfrm>
          <a:prstGeom prst="roundRect">
            <a:avLst/>
          </a:prstGeom>
          <a:solidFill>
            <a:schemeClr val="bg1">
              <a:alpha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endParaRPr>
          </a:p>
        </p:txBody>
      </p:sp>
      <p:sp>
        <p:nvSpPr>
          <p:cNvPr id="56" name="TextBox 55"/>
          <p:cNvSpPr txBox="1"/>
          <p:nvPr/>
        </p:nvSpPr>
        <p:spPr>
          <a:xfrm>
            <a:off x="6726586" y="754013"/>
            <a:ext cx="805543" cy="369316"/>
          </a:xfrm>
          <a:prstGeom prst="rect">
            <a:avLst/>
          </a:prstGeom>
          <a:noFill/>
        </p:spPr>
        <p:txBody>
          <a:bodyPr wrap="square" lIns="91424" tIns="45712" rIns="91424" bIns="45712" rtlCol="0">
            <a:spAutoFit/>
          </a:bodyPr>
          <a:lstStyle/>
          <a:p>
            <a:pPr algn="ctr"/>
            <a:r>
              <a:rPr lang="en-GB" b="1" dirty="0" smtClean="0">
                <a:solidFill>
                  <a:srgbClr val="005DA2"/>
                </a:solidFill>
                <a:latin typeface="Verdana"/>
              </a:rPr>
              <a:t>S-5</a:t>
            </a:r>
            <a:endParaRPr lang="en-GB" b="1" dirty="0">
              <a:solidFill>
                <a:srgbClr val="005DA2"/>
              </a:solidFill>
              <a:latin typeface="Verdana"/>
            </a:endParaRPr>
          </a:p>
        </p:txBody>
      </p:sp>
      <p:sp>
        <p:nvSpPr>
          <p:cNvPr id="58" name="TextBox 57"/>
          <p:cNvSpPr txBox="1"/>
          <p:nvPr/>
        </p:nvSpPr>
        <p:spPr>
          <a:xfrm>
            <a:off x="6568191" y="1782304"/>
            <a:ext cx="1168974" cy="682674"/>
          </a:xfrm>
          <a:prstGeom prst="rect">
            <a:avLst/>
          </a:prstGeom>
          <a:noFill/>
        </p:spPr>
        <p:txBody>
          <a:bodyPr wrap="square" lIns="36000" tIns="36000" rIns="91424" bIns="45712" rtlCol="0">
            <a:spAutoFit/>
          </a:bodyPr>
          <a:lstStyle/>
          <a:p>
            <a:pPr algn="ctr"/>
            <a:r>
              <a:rPr lang="en-GB" sz="1300" dirty="0">
                <a:solidFill>
                  <a:srgbClr val="005DA2"/>
                </a:solidFill>
                <a:latin typeface="Verdana"/>
              </a:rPr>
              <a:t>Atmospheric Chemistry (LEO)</a:t>
            </a:r>
          </a:p>
        </p:txBody>
      </p:sp>
      <p:sp>
        <p:nvSpPr>
          <p:cNvPr id="59" name="Rounded Rectangle 58"/>
          <p:cNvSpPr/>
          <p:nvPr/>
        </p:nvSpPr>
        <p:spPr>
          <a:xfrm>
            <a:off x="6642216" y="2641127"/>
            <a:ext cx="974271" cy="545177"/>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200" b="1" dirty="0">
                <a:solidFill>
                  <a:srgbClr val="FFFFFF"/>
                </a:solidFill>
              </a:rPr>
              <a:t>A</a:t>
            </a:r>
          </a:p>
          <a:p>
            <a:pPr algn="ctr"/>
            <a:endParaRPr lang="en-GB" sz="400" dirty="0">
              <a:solidFill>
                <a:srgbClr val="FFFFFF"/>
              </a:solidFill>
            </a:endParaRPr>
          </a:p>
          <a:p>
            <a:pPr algn="ctr"/>
            <a:r>
              <a:rPr lang="en-GB" sz="1200" dirty="0">
                <a:solidFill>
                  <a:srgbClr val="FFFFFF"/>
                </a:solidFill>
              </a:rPr>
              <a:t>2021</a:t>
            </a:r>
          </a:p>
          <a:p>
            <a:pPr algn="ctr"/>
            <a:endParaRPr lang="en-GB" sz="900" b="1" dirty="0">
              <a:solidFill>
                <a:srgbClr val="FFFFFF"/>
              </a:solidFill>
            </a:endParaRPr>
          </a:p>
        </p:txBody>
      </p:sp>
      <p:sp>
        <p:nvSpPr>
          <p:cNvPr id="60" name="Rounded Rectangle 59"/>
          <p:cNvSpPr/>
          <p:nvPr/>
        </p:nvSpPr>
        <p:spPr>
          <a:xfrm>
            <a:off x="6642212" y="3234678"/>
            <a:ext cx="974276" cy="533938"/>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200" b="1" dirty="0">
                <a:solidFill>
                  <a:srgbClr val="FFFFFF"/>
                </a:solidFill>
              </a:rPr>
              <a:t>B</a:t>
            </a:r>
          </a:p>
          <a:p>
            <a:pPr algn="ctr"/>
            <a:endParaRPr lang="en-GB" sz="400" dirty="0">
              <a:solidFill>
                <a:srgbClr val="FFFFFF"/>
              </a:solidFill>
            </a:endParaRPr>
          </a:p>
          <a:p>
            <a:pPr algn="ctr"/>
            <a:r>
              <a:rPr lang="en-GB" sz="1200" dirty="0">
                <a:solidFill>
                  <a:srgbClr val="FFFFFF"/>
                </a:solidFill>
              </a:rPr>
              <a:t>2027</a:t>
            </a:r>
          </a:p>
        </p:txBody>
      </p:sp>
      <p:sp>
        <p:nvSpPr>
          <p:cNvPr id="61" name="Rounded Rectangle 60"/>
          <p:cNvSpPr/>
          <p:nvPr/>
        </p:nvSpPr>
        <p:spPr>
          <a:xfrm>
            <a:off x="7822225" y="733100"/>
            <a:ext cx="1168974" cy="3164451"/>
          </a:xfrm>
          <a:prstGeom prst="roundRect">
            <a:avLst/>
          </a:prstGeom>
          <a:solidFill>
            <a:schemeClr val="bg1">
              <a:alpha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endParaRPr>
          </a:p>
        </p:txBody>
      </p:sp>
      <p:sp>
        <p:nvSpPr>
          <p:cNvPr id="62" name="TextBox 61"/>
          <p:cNvSpPr txBox="1"/>
          <p:nvPr/>
        </p:nvSpPr>
        <p:spPr>
          <a:xfrm>
            <a:off x="8003480" y="754013"/>
            <a:ext cx="805543" cy="369316"/>
          </a:xfrm>
          <a:prstGeom prst="rect">
            <a:avLst/>
          </a:prstGeom>
          <a:noFill/>
        </p:spPr>
        <p:txBody>
          <a:bodyPr wrap="square" lIns="91424" tIns="45712" rIns="91424" bIns="45712" rtlCol="0">
            <a:spAutoFit/>
          </a:bodyPr>
          <a:lstStyle/>
          <a:p>
            <a:pPr algn="ctr"/>
            <a:r>
              <a:rPr lang="en-GB" b="1" dirty="0" smtClean="0">
                <a:solidFill>
                  <a:srgbClr val="005DA2"/>
                </a:solidFill>
                <a:latin typeface="Verdana"/>
              </a:rPr>
              <a:t>S-6</a:t>
            </a:r>
            <a:endParaRPr lang="en-GB" b="1" dirty="0">
              <a:solidFill>
                <a:srgbClr val="005DA2"/>
              </a:solidFill>
              <a:latin typeface="Verdana"/>
            </a:endParaRPr>
          </a:p>
        </p:txBody>
      </p:sp>
      <p:sp>
        <p:nvSpPr>
          <p:cNvPr id="64" name="TextBox 63"/>
          <p:cNvSpPr txBox="1"/>
          <p:nvPr/>
        </p:nvSpPr>
        <p:spPr>
          <a:xfrm>
            <a:off x="7822225" y="1782306"/>
            <a:ext cx="1168974" cy="282565"/>
          </a:xfrm>
          <a:prstGeom prst="rect">
            <a:avLst/>
          </a:prstGeom>
          <a:noFill/>
          <a:effectLst/>
        </p:spPr>
        <p:txBody>
          <a:bodyPr wrap="square" lIns="36000" tIns="36000" rIns="91424" bIns="45712" rtlCol="0">
            <a:spAutoFit/>
          </a:bodyPr>
          <a:lstStyle/>
          <a:p>
            <a:pPr algn="ctr"/>
            <a:r>
              <a:rPr lang="en-GB" sz="1300" dirty="0">
                <a:solidFill>
                  <a:srgbClr val="005DA2"/>
                </a:solidFill>
                <a:latin typeface="Verdana"/>
              </a:rPr>
              <a:t>Altimetry</a:t>
            </a:r>
          </a:p>
        </p:txBody>
      </p:sp>
      <p:sp>
        <p:nvSpPr>
          <p:cNvPr id="65" name="Rounded Rectangle 64"/>
          <p:cNvSpPr/>
          <p:nvPr/>
        </p:nvSpPr>
        <p:spPr>
          <a:xfrm>
            <a:off x="7919109" y="2641127"/>
            <a:ext cx="974271" cy="545179"/>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200" b="1" dirty="0">
                <a:solidFill>
                  <a:srgbClr val="FFFFFF"/>
                </a:solidFill>
              </a:rPr>
              <a:t>A</a:t>
            </a:r>
          </a:p>
          <a:p>
            <a:pPr algn="ctr"/>
            <a:endParaRPr lang="en-GB" sz="400" dirty="0">
              <a:solidFill>
                <a:srgbClr val="FFFFFF"/>
              </a:solidFill>
            </a:endParaRPr>
          </a:p>
          <a:p>
            <a:pPr algn="ctr"/>
            <a:r>
              <a:rPr lang="en-GB" sz="1200" dirty="0">
                <a:solidFill>
                  <a:srgbClr val="FFFFFF"/>
                </a:solidFill>
              </a:rPr>
              <a:t>2020</a:t>
            </a:r>
          </a:p>
        </p:txBody>
      </p:sp>
      <p:sp>
        <p:nvSpPr>
          <p:cNvPr id="66" name="Rounded Rectangle 65"/>
          <p:cNvSpPr/>
          <p:nvPr/>
        </p:nvSpPr>
        <p:spPr>
          <a:xfrm>
            <a:off x="7919105" y="3234677"/>
            <a:ext cx="974276" cy="533939"/>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200" b="1" dirty="0">
                <a:solidFill>
                  <a:srgbClr val="FFFFFF"/>
                </a:solidFill>
              </a:rPr>
              <a:t>B</a:t>
            </a:r>
          </a:p>
          <a:p>
            <a:pPr algn="ctr"/>
            <a:endParaRPr lang="en-GB" sz="400" dirty="0">
              <a:solidFill>
                <a:srgbClr val="FFFFFF"/>
              </a:solidFill>
            </a:endParaRPr>
          </a:p>
          <a:p>
            <a:pPr algn="ctr"/>
            <a:r>
              <a:rPr lang="en-GB" sz="1200" dirty="0">
                <a:solidFill>
                  <a:srgbClr val="FFFFFF"/>
                </a:solidFill>
              </a:rPr>
              <a:t>2025</a:t>
            </a:r>
          </a:p>
        </p:txBody>
      </p:sp>
      <p:pic>
        <p:nvPicPr>
          <p:cNvPr id="1027" name="Picture 3" descr="C:\Users\ALAHCEM\Desktop\Sentinels\Cropped\Sentinel-2 Cropp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7159" y="1119046"/>
            <a:ext cx="893167" cy="670867"/>
          </a:xfrm>
          <a:prstGeom prst="roundRect">
            <a:avLst>
              <a:gd name="adj" fmla="val 8594"/>
            </a:avLst>
          </a:prstGeom>
          <a:solidFill>
            <a:srgbClr val="FFFFFF">
              <a:shade val="85000"/>
            </a:srgbClr>
          </a:solidFill>
          <a:ln w="9525">
            <a:solidFill>
              <a:schemeClr val="bg1"/>
            </a:solidFill>
          </a:ln>
          <a:effectLst/>
          <a:extLst/>
        </p:spPr>
      </p:pic>
      <p:pic>
        <p:nvPicPr>
          <p:cNvPr id="1028" name="Picture 4" descr="C:\Users\ALAHCEM\Desktop\Sentinels\Cropped\Sentinel-3 Cropp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44876" y="1120038"/>
            <a:ext cx="893167" cy="669875"/>
          </a:xfrm>
          <a:prstGeom prst="roundRect">
            <a:avLst>
              <a:gd name="adj" fmla="val 8594"/>
            </a:avLst>
          </a:prstGeom>
          <a:solidFill>
            <a:srgbClr val="FFFFFF">
              <a:shade val="85000"/>
            </a:srgbClr>
          </a:solidFill>
          <a:ln w="9525">
            <a:solidFill>
              <a:schemeClr val="bg1"/>
            </a:solidFill>
          </a:ln>
          <a:effectLst/>
          <a:extLst/>
        </p:spPr>
      </p:pic>
      <p:pic>
        <p:nvPicPr>
          <p:cNvPr id="1029" name="Picture 5" descr="C:\Users\ALAHCEM\Desktop\Sentinels\Cropped\Sentinel-4 Croppe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6731" y="1118260"/>
            <a:ext cx="893441" cy="671039"/>
          </a:xfrm>
          <a:prstGeom prst="roundRect">
            <a:avLst>
              <a:gd name="adj" fmla="val 8594"/>
            </a:avLst>
          </a:prstGeom>
          <a:solidFill>
            <a:srgbClr val="FFFFFF">
              <a:shade val="85000"/>
            </a:srgbClr>
          </a:solidFill>
          <a:ln w="9525">
            <a:solidFill>
              <a:schemeClr val="bg1"/>
            </a:solidFill>
          </a:ln>
          <a:effectLst/>
          <a:extLst/>
        </p:spPr>
      </p:pic>
      <p:pic>
        <p:nvPicPr>
          <p:cNvPr id="1030" name="Picture 6" descr="C:\Users\ALAHCEM\Desktop\Sentinels\Cropped\Sentinel-5P Cropped.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7435" y="1120038"/>
            <a:ext cx="893441" cy="670081"/>
          </a:xfrm>
          <a:prstGeom prst="roundRect">
            <a:avLst>
              <a:gd name="adj" fmla="val 8594"/>
            </a:avLst>
          </a:prstGeom>
          <a:solidFill>
            <a:srgbClr val="FFFFFF">
              <a:shade val="85000"/>
            </a:srgbClr>
          </a:solidFill>
          <a:ln w="9525">
            <a:solidFill>
              <a:schemeClr val="bg1"/>
            </a:solidFill>
          </a:ln>
          <a:effectLst/>
          <a:extLst/>
        </p:spPr>
      </p:pic>
      <p:pic>
        <p:nvPicPr>
          <p:cNvPr id="1031" name="Picture 7" descr="C:\Users\ALAHCEM\Desktop\Sentinels\Cropped\Sentinel-6 Cropped.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59529" y="1123372"/>
            <a:ext cx="893441" cy="670081"/>
          </a:xfrm>
          <a:prstGeom prst="roundRect">
            <a:avLst>
              <a:gd name="adj" fmla="val 8594"/>
            </a:avLst>
          </a:prstGeom>
          <a:solidFill>
            <a:srgbClr val="FFFFFF">
              <a:shade val="85000"/>
            </a:srgbClr>
          </a:solidFill>
          <a:ln w="9525">
            <a:solidFill>
              <a:schemeClr val="bg1"/>
            </a:solidFill>
          </a:ln>
          <a:effectLst/>
          <a:extLst/>
        </p:spPr>
      </p:pic>
      <p:pic>
        <p:nvPicPr>
          <p:cNvPr id="1032" name="Picture 8" descr="C:\Users\ALAHCEM\Desktop\Sentinels\Cropped\Sentinel-5 Cropped.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79294" y="1120038"/>
            <a:ext cx="900112" cy="675995"/>
          </a:xfrm>
          <a:prstGeom prst="roundRect">
            <a:avLst>
              <a:gd name="adj" fmla="val 8594"/>
            </a:avLst>
          </a:prstGeom>
          <a:solidFill>
            <a:srgbClr val="FFFFFF">
              <a:shade val="85000"/>
            </a:srgbClr>
          </a:solidFill>
          <a:ln w="9525">
            <a:solidFill>
              <a:schemeClr val="bg1"/>
            </a:solidFill>
          </a:ln>
          <a:effectLst/>
          <a:extLst/>
        </p:spPr>
      </p:pic>
      <p:pic>
        <p:nvPicPr>
          <p:cNvPr id="1026" name="Picture 2" descr="Afbeeldingsresultaat voor rocket icon"/>
          <p:cNvPicPr>
            <a:picLocks noChangeAspect="1" noChangeArrowheads="1"/>
          </p:cNvPicPr>
          <p:nvPr/>
        </p:nvPicPr>
        <p:blipFill>
          <a:blip r:embed="rId12" cstate="print">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86588" y="2649079"/>
            <a:ext cx="385535" cy="3855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9" name="Picture 2" descr="Afbeeldingsresultaat voor rocket icon"/>
          <p:cNvPicPr>
            <a:picLocks noChangeAspect="1" noChangeArrowheads="1"/>
          </p:cNvPicPr>
          <p:nvPr/>
        </p:nvPicPr>
        <p:blipFill>
          <a:blip r:embed="rId12" cstate="print">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70355" y="3249519"/>
            <a:ext cx="385535" cy="38553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Afbeeldingsresultaat voor rocket icon"/>
          <p:cNvPicPr>
            <a:picLocks noChangeAspect="1" noChangeArrowheads="1"/>
          </p:cNvPicPr>
          <p:nvPr/>
        </p:nvPicPr>
        <p:blipFill>
          <a:blip r:embed="rId12" cstate="print">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908956" y="2648752"/>
            <a:ext cx="385535" cy="38553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Afbeeldingsresultaat voor rocket icon"/>
          <p:cNvPicPr>
            <a:picLocks noChangeAspect="1" noChangeArrowheads="1"/>
          </p:cNvPicPr>
          <p:nvPr/>
        </p:nvPicPr>
        <p:blipFill>
          <a:blip r:embed="rId12" cstate="print">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908956" y="3250313"/>
            <a:ext cx="385535" cy="38553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Afbeeldingsresultaat voor rocket icon"/>
          <p:cNvPicPr>
            <a:picLocks noChangeAspect="1" noChangeArrowheads="1"/>
          </p:cNvPicPr>
          <p:nvPr/>
        </p:nvPicPr>
        <p:blipFill>
          <a:blip r:embed="rId12" cstate="print">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3224770" y="2649873"/>
            <a:ext cx="385535" cy="3855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8" name="Picture 2" descr="Afbeeldingsresultaat voor rocket icon"/>
          <p:cNvPicPr>
            <a:picLocks noChangeAspect="1" noChangeArrowheads="1"/>
          </p:cNvPicPr>
          <p:nvPr/>
        </p:nvPicPr>
        <p:blipFill>
          <a:blip r:embed="rId12" cstate="print">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777470" y="2655284"/>
            <a:ext cx="385535" cy="3855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sp>
        <p:nvSpPr>
          <p:cNvPr id="57" name="Rounded Rectangle 56"/>
          <p:cNvSpPr/>
          <p:nvPr/>
        </p:nvSpPr>
        <p:spPr>
          <a:xfrm>
            <a:off x="249897" y="3809320"/>
            <a:ext cx="974276" cy="534730"/>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smtClean="0">
                <a:solidFill>
                  <a:srgbClr val="FFFFFF"/>
                </a:solidFill>
              </a:rPr>
              <a:t>C</a:t>
            </a:r>
          </a:p>
          <a:p>
            <a:pPr algn="ctr"/>
            <a:r>
              <a:rPr lang="en-GB" sz="1200" dirty="0" smtClean="0">
                <a:solidFill>
                  <a:srgbClr val="FFFFFF"/>
                </a:solidFill>
              </a:rPr>
              <a:t>2022/23</a:t>
            </a:r>
            <a:endParaRPr lang="en-GB" sz="900" dirty="0">
              <a:solidFill>
                <a:srgbClr val="FFFFFF"/>
              </a:solidFill>
            </a:endParaRPr>
          </a:p>
        </p:txBody>
      </p:sp>
      <p:sp>
        <p:nvSpPr>
          <p:cNvPr id="68" name="Rounded Rectangle 67"/>
          <p:cNvSpPr/>
          <p:nvPr/>
        </p:nvSpPr>
        <p:spPr>
          <a:xfrm>
            <a:off x="1532239" y="3809320"/>
            <a:ext cx="974276" cy="534730"/>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smtClean="0">
                <a:solidFill>
                  <a:srgbClr val="FFFFFF"/>
                </a:solidFill>
              </a:rPr>
              <a:t>C</a:t>
            </a:r>
            <a:endParaRPr lang="en-GB" sz="900" b="1" dirty="0">
              <a:solidFill>
                <a:srgbClr val="FFFFFF"/>
              </a:solidFill>
            </a:endParaRPr>
          </a:p>
          <a:p>
            <a:pPr algn="ctr"/>
            <a:r>
              <a:rPr lang="en-GB" sz="1200" dirty="0" smtClean="0">
                <a:solidFill>
                  <a:srgbClr val="FFFFFF"/>
                </a:solidFill>
              </a:rPr>
              <a:t>2022/23</a:t>
            </a:r>
            <a:endParaRPr lang="en-GB" sz="900" dirty="0">
              <a:solidFill>
                <a:srgbClr val="FFFFFF"/>
              </a:solidFill>
            </a:endParaRPr>
          </a:p>
        </p:txBody>
      </p:sp>
      <p:sp>
        <p:nvSpPr>
          <p:cNvPr id="73" name="Rounded Rectangle 72"/>
          <p:cNvSpPr/>
          <p:nvPr/>
        </p:nvSpPr>
        <p:spPr>
          <a:xfrm>
            <a:off x="1518889" y="4389099"/>
            <a:ext cx="974276" cy="534730"/>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smtClean="0">
                <a:solidFill>
                  <a:srgbClr val="FFFFFF"/>
                </a:solidFill>
              </a:rPr>
              <a:t>D</a:t>
            </a:r>
            <a:endParaRPr lang="en-GB" sz="900" b="1" dirty="0">
              <a:solidFill>
                <a:srgbClr val="FFFFFF"/>
              </a:solidFill>
            </a:endParaRPr>
          </a:p>
          <a:p>
            <a:pPr algn="ctr"/>
            <a:r>
              <a:rPr lang="en-GB" sz="1200" dirty="0" smtClean="0">
                <a:solidFill>
                  <a:srgbClr val="FFFFFF"/>
                </a:solidFill>
              </a:rPr>
              <a:t>&gt; 2022/23</a:t>
            </a:r>
            <a:endParaRPr lang="en-GB" sz="900" dirty="0">
              <a:solidFill>
                <a:srgbClr val="FFFFFF"/>
              </a:solidFill>
            </a:endParaRPr>
          </a:p>
        </p:txBody>
      </p:sp>
      <p:sp>
        <p:nvSpPr>
          <p:cNvPr id="74" name="Rounded Rectangle 73"/>
          <p:cNvSpPr/>
          <p:nvPr/>
        </p:nvSpPr>
        <p:spPr>
          <a:xfrm>
            <a:off x="2804313" y="3809320"/>
            <a:ext cx="974276" cy="534730"/>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smtClean="0">
                <a:solidFill>
                  <a:srgbClr val="FFFFFF"/>
                </a:solidFill>
              </a:rPr>
              <a:t>C</a:t>
            </a:r>
            <a:endParaRPr lang="en-GB" sz="900" b="1" dirty="0">
              <a:solidFill>
                <a:srgbClr val="FFFFFF"/>
              </a:solidFill>
            </a:endParaRPr>
          </a:p>
          <a:p>
            <a:pPr algn="ctr"/>
            <a:r>
              <a:rPr lang="en-GB" sz="1200" dirty="0" smtClean="0">
                <a:solidFill>
                  <a:srgbClr val="FFFFFF"/>
                </a:solidFill>
              </a:rPr>
              <a:t>2023</a:t>
            </a:r>
            <a:endParaRPr lang="en-GB" sz="900" dirty="0">
              <a:solidFill>
                <a:srgbClr val="FFFFFF"/>
              </a:solidFill>
            </a:endParaRPr>
          </a:p>
        </p:txBody>
      </p:sp>
      <p:sp>
        <p:nvSpPr>
          <p:cNvPr id="75" name="Rounded Rectangle 74"/>
          <p:cNvSpPr/>
          <p:nvPr/>
        </p:nvSpPr>
        <p:spPr>
          <a:xfrm>
            <a:off x="2804313" y="4389099"/>
            <a:ext cx="974276" cy="534730"/>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smtClean="0">
                <a:solidFill>
                  <a:srgbClr val="FFFFFF"/>
                </a:solidFill>
              </a:rPr>
              <a:t>D</a:t>
            </a:r>
            <a:endParaRPr lang="en-GB" sz="900" b="1" dirty="0">
              <a:solidFill>
                <a:srgbClr val="FFFFFF"/>
              </a:solidFill>
            </a:endParaRPr>
          </a:p>
          <a:p>
            <a:pPr algn="ctr"/>
            <a:r>
              <a:rPr lang="en-GB" sz="1200" dirty="0" smtClean="0">
                <a:solidFill>
                  <a:srgbClr val="FFFFFF"/>
                </a:solidFill>
              </a:rPr>
              <a:t>&gt; 2023</a:t>
            </a:r>
            <a:endParaRPr lang="en-GB" sz="900" dirty="0">
              <a:solidFill>
                <a:srgbClr val="FFFFFF"/>
              </a:solidFill>
            </a:endParaRPr>
          </a:p>
        </p:txBody>
      </p:sp>
      <p:sp>
        <p:nvSpPr>
          <p:cNvPr id="76" name="Rounded Rectangle 75"/>
          <p:cNvSpPr/>
          <p:nvPr/>
        </p:nvSpPr>
        <p:spPr>
          <a:xfrm>
            <a:off x="6642211" y="3809321"/>
            <a:ext cx="974276" cy="534729"/>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smtClean="0">
                <a:solidFill>
                  <a:srgbClr val="FFFFFF"/>
                </a:solidFill>
              </a:rPr>
              <a:t>C</a:t>
            </a:r>
            <a:endParaRPr lang="en-GB" sz="900" b="1" dirty="0">
              <a:solidFill>
                <a:srgbClr val="FFFFFF"/>
              </a:solidFill>
            </a:endParaRPr>
          </a:p>
          <a:p>
            <a:pPr algn="ctr"/>
            <a:r>
              <a:rPr lang="en-GB" sz="1200" dirty="0" smtClean="0">
                <a:solidFill>
                  <a:srgbClr val="FFFFFF"/>
                </a:solidFill>
              </a:rPr>
              <a:t>&gt; 2027</a:t>
            </a:r>
            <a:endParaRPr lang="en-GB" sz="900" dirty="0">
              <a:solidFill>
                <a:srgbClr val="FFFFFF"/>
              </a:solidFill>
            </a:endParaRPr>
          </a:p>
        </p:txBody>
      </p:sp>
      <p:sp>
        <p:nvSpPr>
          <p:cNvPr id="77" name="Rounded Rectangle 76"/>
          <p:cNvSpPr/>
          <p:nvPr/>
        </p:nvSpPr>
        <p:spPr>
          <a:xfrm>
            <a:off x="237734" y="4389099"/>
            <a:ext cx="974276" cy="534730"/>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smtClean="0">
                <a:solidFill>
                  <a:srgbClr val="FFFFFF"/>
                </a:solidFill>
              </a:rPr>
              <a:t>D</a:t>
            </a:r>
          </a:p>
          <a:p>
            <a:pPr algn="ctr"/>
            <a:r>
              <a:rPr lang="en-GB" sz="1200" dirty="0" smtClean="0">
                <a:solidFill>
                  <a:srgbClr val="FFFFFF"/>
                </a:solidFill>
              </a:rPr>
              <a:t>&gt; 2022/23</a:t>
            </a:r>
          </a:p>
        </p:txBody>
      </p:sp>
      <p:sp>
        <p:nvSpPr>
          <p:cNvPr id="63" name="Title 3"/>
          <p:cNvSpPr txBox="1">
            <a:spLocks/>
          </p:cNvSpPr>
          <p:nvPr/>
        </p:nvSpPr>
        <p:spPr>
          <a:xfrm>
            <a:off x="190656" y="61515"/>
            <a:ext cx="7381976" cy="461665"/>
          </a:xfrm>
          <a:prstGeom prst="rect">
            <a:avLst/>
          </a:prstGeom>
          <a:noFill/>
          <a:ln>
            <a:noFill/>
          </a:ln>
        </p:spPr>
        <p:txBody>
          <a:bodyPr vert="horz" wrap="square" lIns="91360" tIns="45680" rIns="91360" bIns="4568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3733">
              <a:defRPr/>
            </a:pPr>
            <a:r>
              <a:rPr lang="en-US" altLang="en-US" sz="2400" b="1" kern="1200" dirty="0">
                <a:solidFill>
                  <a:schemeClr val="bg1"/>
                </a:solidFill>
                <a:latin typeface="Verdana" pitchFamily="34" charset="0"/>
                <a:cs typeface="Verdana" pitchFamily="34" charset="0"/>
              </a:rPr>
              <a:t>Copernicus – European Leadership in EO</a:t>
            </a:r>
            <a:endParaRPr lang="en-US" sz="2400" b="1" dirty="0">
              <a:solidFill>
                <a:schemeClr val="bg1"/>
              </a:solidFill>
            </a:endParaRPr>
          </a:p>
        </p:txBody>
      </p:sp>
    </p:spTree>
    <p:extLst>
      <p:ext uri="{BB962C8B-B14F-4D97-AF65-F5344CB8AC3E}">
        <p14:creationId xmlns:p14="http://schemas.microsoft.com/office/powerpoint/2010/main" val="235759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WP 2000: Deployment</a:t>
            </a:r>
            <a:endParaRPr lang="en-US" dirty="0">
              <a:solidFill>
                <a:srgbClr val="FFFFFF"/>
              </a:solidFill>
            </a:endParaRPr>
          </a:p>
        </p:txBody>
      </p:sp>
      <p:sp>
        <p:nvSpPr>
          <p:cNvPr id="3" name="Rectangle 2"/>
          <p:cNvSpPr/>
          <p:nvPr/>
        </p:nvSpPr>
        <p:spPr>
          <a:xfrm>
            <a:off x="4479667" y="2467876"/>
            <a:ext cx="237566" cy="369332"/>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p:txBody>
      </p:sp>
      <p:sp>
        <p:nvSpPr>
          <p:cNvPr id="4" name="Rectangle 3"/>
          <p:cNvSpPr/>
          <p:nvPr/>
        </p:nvSpPr>
        <p:spPr>
          <a:xfrm>
            <a:off x="4479668" y="2467877"/>
            <a:ext cx="237566" cy="646331"/>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a:p>
            <a:pPr algn="l" defTabSz="914400" fontAlgn="base" hangingPunct="1">
              <a:spcBef>
                <a:spcPct val="0"/>
              </a:spcBef>
              <a:spcAft>
                <a:spcPct val="0"/>
              </a:spcAft>
            </a:pPr>
            <a:endParaRPr lang="en-US" sz="1800" kern="1200" dirty="0"/>
          </a:p>
        </p:txBody>
      </p:sp>
      <p:pic>
        <p:nvPicPr>
          <p:cNvPr id="8" name="Picture 7" descr="Screen Shot 2017-11-01 at 15.48.37 .png"/>
          <p:cNvPicPr>
            <a:picLocks noChangeAspect="1"/>
          </p:cNvPicPr>
          <p:nvPr/>
        </p:nvPicPr>
        <p:blipFill rotWithShape="1">
          <a:blip r:embed="rId2">
            <a:extLst>
              <a:ext uri="{28A0092B-C50C-407E-A947-70E740481C1C}">
                <a14:useLocalDpi xmlns:a14="http://schemas.microsoft.com/office/drawing/2010/main" val="0"/>
              </a:ext>
            </a:extLst>
          </a:blip>
          <a:srcRect l="10010" t="25603" r="8883"/>
          <a:stretch/>
        </p:blipFill>
        <p:spPr>
          <a:xfrm>
            <a:off x="0" y="894940"/>
            <a:ext cx="5199349" cy="2211776"/>
          </a:xfrm>
          <a:prstGeom prst="rect">
            <a:avLst/>
          </a:prstGeom>
        </p:spPr>
      </p:pic>
      <p:pic>
        <p:nvPicPr>
          <p:cNvPr id="5" name="Picture 4" descr="Screen Shot 2017-11-01 at 16.15.43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2033" y="939685"/>
            <a:ext cx="1565645" cy="2053758"/>
          </a:xfrm>
          <a:prstGeom prst="rect">
            <a:avLst/>
          </a:prstGeom>
        </p:spPr>
      </p:pic>
      <p:pic>
        <p:nvPicPr>
          <p:cNvPr id="6" name="Picture 5" descr="Screen Shot 2017-11-01 at 16.16.19 .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5562" y="3150467"/>
            <a:ext cx="5018439" cy="1592057"/>
          </a:xfrm>
          <a:prstGeom prst="rect">
            <a:avLst/>
          </a:prstGeom>
        </p:spPr>
      </p:pic>
      <p:pic>
        <p:nvPicPr>
          <p:cNvPr id="9" name="Picture 8" descr="Screen Shot 2017-11-02 at 16.44.56 .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17128"/>
            <a:ext cx="3340438" cy="1737750"/>
          </a:xfrm>
          <a:prstGeom prst="rect">
            <a:avLst/>
          </a:prstGeom>
        </p:spPr>
      </p:pic>
    </p:spTree>
    <p:extLst>
      <p:ext uri="{BB962C8B-B14F-4D97-AF65-F5344CB8AC3E}">
        <p14:creationId xmlns:p14="http://schemas.microsoft.com/office/powerpoint/2010/main" val="14905806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WP 2000: Deployment</a:t>
            </a:r>
            <a:endParaRPr lang="en-US" dirty="0">
              <a:solidFill>
                <a:srgbClr val="FFFFFF"/>
              </a:solidFill>
            </a:endParaRPr>
          </a:p>
        </p:txBody>
      </p:sp>
      <p:sp>
        <p:nvSpPr>
          <p:cNvPr id="9" name="Rectangle 3"/>
          <p:cNvSpPr>
            <a:spLocks noGrp="1" noChangeArrowheads="1"/>
          </p:cNvSpPr>
          <p:nvPr>
            <p:ph idx="1"/>
          </p:nvPr>
        </p:nvSpPr>
        <p:spPr>
          <a:xfrm>
            <a:off x="172800" y="939686"/>
            <a:ext cx="8748000" cy="3712415"/>
          </a:xfrm>
        </p:spPr>
        <p:txBody>
          <a:bodyPr/>
          <a:lstStyle/>
          <a:p>
            <a:pPr marL="285750" indent="-285750">
              <a:buFont typeface="Arial"/>
              <a:buChar char="•"/>
            </a:pPr>
            <a:r>
              <a:rPr lang="en-GB" sz="1400" dirty="0" smtClean="0"/>
              <a:t>Additional instrument (already previously) deployed will include:</a:t>
            </a:r>
          </a:p>
          <a:p>
            <a:pPr marL="285750" indent="-285750">
              <a:buFont typeface="Wingdings" charset="2"/>
              <a:buChar char="ü"/>
            </a:pPr>
            <a:r>
              <a:rPr lang="en-GB" sz="1400" dirty="0"/>
              <a:t>Standard lunar </a:t>
            </a:r>
            <a:r>
              <a:rPr lang="en-GB" sz="1400" dirty="0" smtClean="0"/>
              <a:t>photometer </a:t>
            </a:r>
            <a:r>
              <a:rPr lang="en-GB" sz="1400" dirty="0"/>
              <a:t>CIMEL </a:t>
            </a:r>
            <a:r>
              <a:rPr lang="x-none" sz="1400" dirty="0"/>
              <a:t> (no polarimeteric capabilities)</a:t>
            </a:r>
            <a:endParaRPr lang="en-US" sz="1400" dirty="0"/>
          </a:p>
          <a:p>
            <a:pPr marL="285750" indent="-285750">
              <a:buFont typeface="Wingdings" charset="2"/>
              <a:buChar char="ü"/>
            </a:pPr>
            <a:r>
              <a:rPr lang="en-GB" sz="1400" dirty="0" smtClean="0"/>
              <a:t>ASD spectrometer</a:t>
            </a:r>
          </a:p>
          <a:p>
            <a:pPr marL="285750" indent="-285750">
              <a:buFont typeface="Wingdings" charset="2"/>
              <a:buChar char="ü"/>
            </a:pPr>
            <a:r>
              <a:rPr lang="en-GB" sz="1400" dirty="0" smtClean="0"/>
              <a:t>Pandora</a:t>
            </a:r>
            <a:r>
              <a:rPr lang="en-GB" sz="1400" dirty="0"/>
              <a:t>-</a:t>
            </a:r>
            <a:r>
              <a:rPr lang="en-GB" sz="1400" dirty="0" smtClean="0"/>
              <a:t>2S </a:t>
            </a:r>
          </a:p>
          <a:p>
            <a:pPr marL="285750" indent="-285750">
              <a:buFont typeface="Wingdings" charset="2"/>
              <a:buChar char="ü"/>
            </a:pPr>
            <a:endParaRPr lang="en-GB" dirty="0" smtClean="0"/>
          </a:p>
          <a:p>
            <a:endParaRPr lang="en-GB" dirty="0" smtClean="0"/>
          </a:p>
          <a:p>
            <a:pPr marL="285750" indent="-285750">
              <a:buFont typeface="Arial"/>
              <a:buChar char="•"/>
            </a:pPr>
            <a:endParaRPr lang="en-GB" dirty="0"/>
          </a:p>
        </p:txBody>
      </p:sp>
      <p:pic>
        <p:nvPicPr>
          <p:cNvPr id="10" name="Picture 9" descr="Screen Shot 2017-11-02 at 15.54.28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67937"/>
            <a:ext cx="9144000" cy="2148521"/>
          </a:xfrm>
          <a:prstGeom prst="rect">
            <a:avLst/>
          </a:prstGeom>
        </p:spPr>
      </p:pic>
    </p:spTree>
    <p:extLst>
      <p:ext uri="{BB962C8B-B14F-4D97-AF65-F5344CB8AC3E}">
        <p14:creationId xmlns:p14="http://schemas.microsoft.com/office/powerpoint/2010/main" val="31163750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00" y="12669"/>
            <a:ext cx="7174800" cy="769441"/>
          </a:xfrm>
        </p:spPr>
        <p:txBody>
          <a:bodyPr/>
          <a:lstStyle/>
          <a:p>
            <a:r>
              <a:rPr lang="en-US" dirty="0" smtClean="0">
                <a:solidFill>
                  <a:srgbClr val="FFFFFF"/>
                </a:solidFill>
              </a:rPr>
              <a:t>WP 3000: Building a database of quality </a:t>
            </a:r>
            <a:r>
              <a:rPr lang="en-US" dirty="0" err="1" smtClean="0">
                <a:solidFill>
                  <a:srgbClr val="FFFFFF"/>
                </a:solidFill>
              </a:rPr>
              <a:t>controled</a:t>
            </a:r>
            <a:r>
              <a:rPr lang="en-US" dirty="0" smtClean="0">
                <a:solidFill>
                  <a:srgbClr val="FFFFFF"/>
                </a:solidFill>
              </a:rPr>
              <a:t> measurements</a:t>
            </a:r>
            <a:endParaRPr lang="en-US" dirty="0">
              <a:solidFill>
                <a:srgbClr val="FFFFFF"/>
              </a:solidFill>
            </a:endParaRPr>
          </a:p>
        </p:txBody>
      </p:sp>
      <p:sp>
        <p:nvSpPr>
          <p:cNvPr id="10" name="Rectangle 3"/>
          <p:cNvSpPr>
            <a:spLocks noGrp="1" noChangeArrowheads="1"/>
          </p:cNvSpPr>
          <p:nvPr>
            <p:ph idx="1"/>
          </p:nvPr>
        </p:nvSpPr>
        <p:spPr>
          <a:xfrm>
            <a:off x="236946" y="1125630"/>
            <a:ext cx="8748000" cy="3497609"/>
          </a:xfrm>
        </p:spPr>
        <p:txBody>
          <a:bodyPr anchor="ctr">
            <a:normAutofit/>
          </a:bodyPr>
          <a:lstStyle/>
          <a:p>
            <a:pPr marL="285750" indent="-285750">
              <a:buFont typeface="Arial"/>
              <a:buChar char="•"/>
            </a:pPr>
            <a:r>
              <a:rPr lang="en-US" sz="2000" dirty="0"/>
              <a:t>Develop an automated processing scheme for the derivation of lunar spectral irradiance measurements</a:t>
            </a:r>
          </a:p>
          <a:p>
            <a:pPr marL="285750" indent="-285750">
              <a:buFont typeface="Arial"/>
              <a:buChar char="•"/>
            </a:pPr>
            <a:r>
              <a:rPr lang="en-US" sz="2000" dirty="0" smtClean="0"/>
              <a:t>Archive the raw data</a:t>
            </a:r>
          </a:p>
          <a:p>
            <a:pPr marL="285750" indent="-285750">
              <a:buFont typeface="Arial"/>
              <a:buChar char="•"/>
            </a:pPr>
            <a:r>
              <a:rPr lang="en-US" sz="2000" dirty="0" smtClean="0"/>
              <a:t>Process </a:t>
            </a:r>
            <a:r>
              <a:rPr lang="en-US" sz="2000" dirty="0"/>
              <a:t>the raw data into lunar spectral irradiance measurements</a:t>
            </a:r>
          </a:p>
          <a:p>
            <a:pPr marL="285750" indent="-285750">
              <a:buFont typeface="Arial"/>
              <a:buChar char="•"/>
            </a:pPr>
            <a:r>
              <a:rPr lang="en-US" sz="2000" dirty="0" smtClean="0"/>
              <a:t>Build </a:t>
            </a:r>
            <a:r>
              <a:rPr lang="en-US" sz="2000" dirty="0"/>
              <a:t>a database of lunar spectral irradiance measurements</a:t>
            </a:r>
          </a:p>
          <a:p>
            <a:pPr marL="285750" indent="-285750">
              <a:buFont typeface="Wingdings" charset="2"/>
              <a:buChar char="ü"/>
            </a:pPr>
            <a:endParaRPr lang="en-GB" sz="1400" dirty="0" smtClean="0"/>
          </a:p>
          <a:p>
            <a:endParaRPr lang="en-GB" sz="1400" dirty="0" smtClean="0"/>
          </a:p>
          <a:p>
            <a:pPr marL="285750" indent="-285750">
              <a:buFont typeface="Arial"/>
              <a:buChar char="•"/>
            </a:pPr>
            <a:endParaRPr lang="en-GB" sz="1400" dirty="0"/>
          </a:p>
        </p:txBody>
      </p:sp>
    </p:spTree>
    <p:extLst>
      <p:ext uri="{BB962C8B-B14F-4D97-AF65-F5344CB8AC3E}">
        <p14:creationId xmlns:p14="http://schemas.microsoft.com/office/powerpoint/2010/main" val="27927146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00" y="-10481"/>
            <a:ext cx="7174800" cy="769441"/>
          </a:xfrm>
        </p:spPr>
        <p:txBody>
          <a:bodyPr/>
          <a:lstStyle/>
          <a:p>
            <a:r>
              <a:rPr lang="en-US" dirty="0" smtClean="0">
                <a:solidFill>
                  <a:srgbClr val="FFFFFF"/>
                </a:solidFill>
              </a:rPr>
              <a:t>WP 3000: Building a database of quality controlled measurements</a:t>
            </a:r>
            <a:endParaRPr lang="en-US" dirty="0">
              <a:solidFill>
                <a:srgbClr val="FFFFFF"/>
              </a:solidFill>
            </a:endParaRPr>
          </a:p>
        </p:txBody>
      </p:sp>
      <p:pic>
        <p:nvPicPr>
          <p:cNvPr id="3" name="Picture 2" descr="Screen Shot 2017-11-02 at 16.04.24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97" y="904352"/>
            <a:ext cx="7235659" cy="3754519"/>
          </a:xfrm>
          <a:prstGeom prst="rect">
            <a:avLst/>
          </a:prstGeom>
        </p:spPr>
      </p:pic>
      <p:pic>
        <p:nvPicPr>
          <p:cNvPr id="6" name="Picture 5"/>
          <p:cNvPicPr>
            <a:picLocks noChangeAspect="1"/>
          </p:cNvPicPr>
          <p:nvPr/>
        </p:nvPicPr>
        <p:blipFill>
          <a:blip r:embed="rId4"/>
          <a:stretch>
            <a:fillRect/>
          </a:stretch>
        </p:blipFill>
        <p:spPr>
          <a:xfrm>
            <a:off x="7764387" y="926564"/>
            <a:ext cx="526636" cy="396330"/>
          </a:xfrm>
          <a:prstGeom prst="rect">
            <a:avLst/>
          </a:prstGeom>
        </p:spPr>
      </p:pic>
    </p:spTree>
    <p:extLst>
      <p:ext uri="{BB962C8B-B14F-4D97-AF65-F5344CB8AC3E}">
        <p14:creationId xmlns:p14="http://schemas.microsoft.com/office/powerpoint/2010/main" val="30457297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41" y="42721"/>
            <a:ext cx="7174800" cy="769441"/>
          </a:xfrm>
        </p:spPr>
        <p:txBody>
          <a:bodyPr/>
          <a:lstStyle/>
          <a:p>
            <a:r>
              <a:rPr lang="en-US" dirty="0" smtClean="0">
                <a:solidFill>
                  <a:srgbClr val="FFFFFF"/>
                </a:solidFill>
              </a:rPr>
              <a:t>WP 4000: Lunar spectral irradiance model development</a:t>
            </a:r>
            <a:endParaRPr lang="en-US" dirty="0">
              <a:solidFill>
                <a:srgbClr val="FFFFFF"/>
              </a:solidFill>
            </a:endParaRPr>
          </a:p>
        </p:txBody>
      </p:sp>
      <p:sp>
        <p:nvSpPr>
          <p:cNvPr id="117763" name="Rectangle 3"/>
          <p:cNvSpPr>
            <a:spLocks noGrp="1" noChangeArrowheads="1"/>
          </p:cNvSpPr>
          <p:nvPr>
            <p:ph idx="1"/>
          </p:nvPr>
        </p:nvSpPr>
        <p:spPr>
          <a:xfrm>
            <a:off x="172800" y="939686"/>
            <a:ext cx="8748000" cy="3712415"/>
          </a:xfrm>
        </p:spPr>
        <p:txBody>
          <a:bodyPr anchor="ctr">
            <a:normAutofit/>
          </a:bodyPr>
          <a:lstStyle/>
          <a:p>
            <a:pPr marL="342900" indent="-342900">
              <a:buFont typeface="Arial"/>
              <a:buChar char="•"/>
            </a:pPr>
            <a:r>
              <a:rPr lang="en-US" sz="2000" dirty="0" smtClean="0"/>
              <a:t>Define </a:t>
            </a:r>
            <a:r>
              <a:rPr lang="en-US" sz="2000" dirty="0"/>
              <a:t>a strategy to derive the model regression coefficients (ROLO based) from the lunar </a:t>
            </a:r>
            <a:r>
              <a:rPr lang="en-US" sz="2000" dirty="0" smtClean="0"/>
              <a:t>measurements</a:t>
            </a:r>
          </a:p>
          <a:p>
            <a:pPr marL="342900" indent="-342900">
              <a:buFont typeface="Arial"/>
              <a:buChar char="•"/>
            </a:pPr>
            <a:r>
              <a:rPr lang="en-US" sz="2000" dirty="0" smtClean="0"/>
              <a:t>Derive regression coefficients from database of measurements</a:t>
            </a:r>
          </a:p>
          <a:p>
            <a:pPr marL="342900" indent="-342900">
              <a:buFont typeface="Arial"/>
              <a:buChar char="•"/>
            </a:pPr>
            <a:r>
              <a:rPr lang="en-US" sz="2000" dirty="0" smtClean="0"/>
              <a:t>Measurements uncertainty propagation in to the model parameters / regression coefficients</a:t>
            </a:r>
            <a:endParaRPr lang="en-GB" sz="2000" dirty="0"/>
          </a:p>
        </p:txBody>
      </p:sp>
    </p:spTree>
    <p:extLst>
      <p:ext uri="{BB962C8B-B14F-4D97-AF65-F5344CB8AC3E}">
        <p14:creationId xmlns:p14="http://schemas.microsoft.com/office/powerpoint/2010/main" val="29424186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12" y="92334"/>
            <a:ext cx="7174800" cy="646331"/>
          </a:xfrm>
        </p:spPr>
        <p:txBody>
          <a:bodyPr/>
          <a:lstStyle/>
          <a:p>
            <a:r>
              <a:rPr lang="en-US" sz="1800" dirty="0" smtClean="0">
                <a:solidFill>
                  <a:srgbClr val="FFFFFF"/>
                </a:solidFill>
              </a:rPr>
              <a:t>WP 5000/6000: Comparison of the lunar spectral irradiance model to space borne observation and other models</a:t>
            </a:r>
            <a:endParaRPr lang="en-US" sz="1800" dirty="0">
              <a:solidFill>
                <a:srgbClr val="FFFFFF"/>
              </a:solidFill>
            </a:endParaRPr>
          </a:p>
        </p:txBody>
      </p:sp>
      <p:sp>
        <p:nvSpPr>
          <p:cNvPr id="117763" name="Rectangle 3"/>
          <p:cNvSpPr>
            <a:spLocks noGrp="1" noChangeArrowheads="1"/>
          </p:cNvSpPr>
          <p:nvPr>
            <p:ph idx="1"/>
          </p:nvPr>
        </p:nvSpPr>
        <p:spPr>
          <a:xfrm>
            <a:off x="172800" y="939686"/>
            <a:ext cx="8748000" cy="3712415"/>
          </a:xfrm>
        </p:spPr>
        <p:txBody>
          <a:bodyPr anchor="ctr">
            <a:normAutofit/>
          </a:bodyPr>
          <a:lstStyle/>
          <a:p>
            <a:pPr marL="285750" indent="-285750">
              <a:buFont typeface="Arial"/>
              <a:buChar char="•"/>
            </a:pPr>
            <a:r>
              <a:rPr lang="en-GB" sz="2000" dirty="0" smtClean="0"/>
              <a:t>Lunar </a:t>
            </a:r>
            <a:r>
              <a:rPr lang="en-GB" sz="2000" dirty="0"/>
              <a:t>observations: </a:t>
            </a:r>
            <a:endParaRPr lang="en-GB" sz="2000" dirty="0" smtClean="0"/>
          </a:p>
          <a:p>
            <a:pPr marL="1150938" lvl="1" indent="-342900">
              <a:buFont typeface="Wingdings" charset="2"/>
              <a:buChar char="ü"/>
            </a:pPr>
            <a:r>
              <a:rPr lang="en-GB" sz="2000" dirty="0" err="1" smtClean="0"/>
              <a:t>Proba</a:t>
            </a:r>
            <a:r>
              <a:rPr lang="en-GB" sz="2000" dirty="0"/>
              <a:t>-</a:t>
            </a:r>
            <a:r>
              <a:rPr lang="en-GB" sz="2000" dirty="0" smtClean="0"/>
              <a:t>V (ESA mission operated by VITO)</a:t>
            </a:r>
          </a:p>
          <a:p>
            <a:pPr marL="1150938" lvl="1" indent="-342900">
              <a:buFont typeface="Wingdings" charset="2"/>
              <a:buChar char="ü"/>
            </a:pPr>
            <a:r>
              <a:rPr lang="en-GB" sz="2000" dirty="0" smtClean="0"/>
              <a:t>PLEIADES (through an agreement with CNES)</a:t>
            </a:r>
          </a:p>
          <a:p>
            <a:pPr marL="1150938" lvl="1" indent="-342900">
              <a:buFont typeface="Wingdings" charset="2"/>
              <a:buChar char="ü"/>
            </a:pPr>
            <a:r>
              <a:rPr lang="en-GB" sz="2000" dirty="0" smtClean="0"/>
              <a:t>GLOD: access requested via EUMETSAT</a:t>
            </a:r>
          </a:p>
          <a:p>
            <a:pPr marL="285750" indent="-285750">
              <a:buFont typeface="Arial"/>
              <a:buChar char="•"/>
            </a:pPr>
            <a:r>
              <a:rPr lang="en-GB" sz="2000" dirty="0" smtClean="0"/>
              <a:t>Other lunar model(s): </a:t>
            </a:r>
          </a:p>
          <a:p>
            <a:pPr marL="1150938" lvl="1" indent="-342900">
              <a:buFont typeface="Wingdings" charset="2"/>
              <a:buChar char="ü"/>
            </a:pPr>
            <a:r>
              <a:rPr lang="en-GB" sz="2000" dirty="0"/>
              <a:t>GIRO: access requested via EUMETSAT</a:t>
            </a:r>
          </a:p>
          <a:p>
            <a:pPr marL="1150938" lvl="1" indent="-342900">
              <a:buFont typeface="Wingdings" charset="2"/>
              <a:buChar char="ü"/>
            </a:pPr>
            <a:endParaRPr lang="en-GB" sz="2000" dirty="0"/>
          </a:p>
        </p:txBody>
      </p:sp>
    </p:spTree>
    <p:extLst>
      <p:ext uri="{BB962C8B-B14F-4D97-AF65-F5344CB8AC3E}">
        <p14:creationId xmlns:p14="http://schemas.microsoft.com/office/powerpoint/2010/main" val="33527869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12" y="200056"/>
            <a:ext cx="7174800" cy="430887"/>
          </a:xfrm>
        </p:spPr>
        <p:txBody>
          <a:bodyPr/>
          <a:lstStyle/>
          <a:p>
            <a:endParaRPr lang="en-US" dirty="0">
              <a:solidFill>
                <a:srgbClr val="FFFFFF"/>
              </a:solidFill>
            </a:endParaRPr>
          </a:p>
        </p:txBody>
      </p:sp>
      <p:sp>
        <p:nvSpPr>
          <p:cNvPr id="117763" name="Rectangle 3"/>
          <p:cNvSpPr>
            <a:spLocks noGrp="1" noChangeArrowheads="1"/>
          </p:cNvSpPr>
          <p:nvPr>
            <p:ph idx="1"/>
          </p:nvPr>
        </p:nvSpPr>
        <p:spPr>
          <a:xfrm>
            <a:off x="172800" y="939686"/>
            <a:ext cx="8748000" cy="3712415"/>
          </a:xfrm>
        </p:spPr>
        <p:txBody>
          <a:bodyPr anchor="ctr">
            <a:normAutofit/>
          </a:bodyPr>
          <a:lstStyle/>
          <a:p>
            <a:pPr algn="ctr"/>
            <a:r>
              <a:rPr lang="en-GB" sz="2400" dirty="0" smtClean="0"/>
              <a:t>Thank you for you attention</a:t>
            </a:r>
            <a:endParaRPr lang="en-GB" sz="2400" dirty="0"/>
          </a:p>
        </p:txBody>
      </p:sp>
    </p:spTree>
    <p:extLst>
      <p:ext uri="{BB962C8B-B14F-4D97-AF65-F5344CB8AC3E}">
        <p14:creationId xmlns:p14="http://schemas.microsoft.com/office/powerpoint/2010/main" val="36514743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700" dirty="0"/>
              <a:t>Principles for a 3D Radiative Transfer Model to support Cal/Val activities</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997719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normAutofit fontScale="92500" lnSpcReduction="10000"/>
          </a:bodyPr>
          <a:lstStyle/>
          <a:p>
            <a:pPr>
              <a:lnSpc>
                <a:spcPct val="100000"/>
              </a:lnSpc>
              <a:spcBef>
                <a:spcPts val="0"/>
              </a:spcBef>
            </a:pPr>
            <a:r>
              <a:rPr lang="en-US" dirty="0" smtClean="0"/>
              <a:t>Current situation: many RTM for EO applications, but</a:t>
            </a:r>
          </a:p>
          <a:p>
            <a:pPr lvl="1">
              <a:lnSpc>
                <a:spcPct val="100000"/>
              </a:lnSpc>
              <a:spcBef>
                <a:spcPts val="0"/>
              </a:spcBef>
            </a:pPr>
            <a:r>
              <a:rPr lang="en-US" dirty="0"/>
              <a:t>Fragmented user &amp; developer communities (Atmosphere, Water, Lands, </a:t>
            </a:r>
            <a:r>
              <a:rPr lang="en-US" dirty="0" err="1"/>
              <a:t>Snow+Ice</a:t>
            </a:r>
            <a:r>
              <a:rPr lang="en-US" dirty="0" smtClean="0"/>
              <a:t>)</a:t>
            </a:r>
          </a:p>
          <a:p>
            <a:pPr marL="685783" lvl="2" indent="-342892">
              <a:lnSpc>
                <a:spcPct val="100000"/>
              </a:lnSpc>
              <a:spcBef>
                <a:spcPts val="0"/>
              </a:spcBef>
              <a:buNone/>
            </a:pPr>
            <a:r>
              <a:rPr lang="en-US" dirty="0" smtClean="0"/>
              <a:t>➙ </a:t>
            </a:r>
            <a:r>
              <a:rPr lang="en-US" b="1" dirty="0"/>
              <a:t>Difficult to simulate realistic </a:t>
            </a:r>
            <a:r>
              <a:rPr lang="en-US" b="1" dirty="0" smtClean="0"/>
              <a:t>scenes </a:t>
            </a:r>
            <a:r>
              <a:rPr lang="en-US" dirty="0" smtClean="0"/>
              <a:t>as observed from space accounting for ground observations</a:t>
            </a:r>
          </a:p>
          <a:p>
            <a:pPr lvl="1">
              <a:lnSpc>
                <a:spcPct val="100000"/>
              </a:lnSpc>
              <a:spcBef>
                <a:spcPts val="0"/>
              </a:spcBef>
            </a:pPr>
            <a:r>
              <a:rPr lang="en-US" dirty="0" smtClean="0"/>
              <a:t>Lack of </a:t>
            </a:r>
            <a:r>
              <a:rPr lang="en-US" dirty="0"/>
              <a:t>community-based development </a:t>
            </a:r>
            <a:r>
              <a:rPr lang="en-US" dirty="0" smtClean="0"/>
              <a:t>efforts </a:t>
            </a:r>
            <a:r>
              <a:rPr lang="en-US" dirty="0"/>
              <a:t>due to</a:t>
            </a:r>
          </a:p>
          <a:p>
            <a:pPr lvl="2">
              <a:lnSpc>
                <a:spcPct val="100000"/>
              </a:lnSpc>
              <a:spcBef>
                <a:spcPts val="0"/>
              </a:spcBef>
            </a:pPr>
            <a:r>
              <a:rPr lang="en-US" dirty="0"/>
              <a:t>Insufficient user base (narrow </a:t>
            </a:r>
            <a:r>
              <a:rPr lang="en-US" dirty="0" smtClean="0"/>
              <a:t>target, community fragmentation)</a:t>
            </a:r>
            <a:endParaRPr lang="en-US" dirty="0"/>
          </a:p>
          <a:p>
            <a:pPr lvl="2">
              <a:lnSpc>
                <a:spcPct val="100000"/>
              </a:lnSpc>
              <a:spcBef>
                <a:spcPts val="0"/>
              </a:spcBef>
            </a:pPr>
            <a:r>
              <a:rPr lang="en-US" dirty="0"/>
              <a:t>Insufficient contribution potential (closed/complex code base, no contribution mechanism)</a:t>
            </a:r>
          </a:p>
          <a:p>
            <a:pPr>
              <a:lnSpc>
                <a:spcPct val="100000"/>
              </a:lnSpc>
              <a:spcBef>
                <a:spcPts val="0"/>
              </a:spcBef>
            </a:pPr>
            <a:r>
              <a:rPr lang="en-US" dirty="0" smtClean="0"/>
              <a:t>Discussions @ JRC (Jan 2017): need for a single RTM for all communities</a:t>
            </a:r>
          </a:p>
          <a:p>
            <a:pPr lvl="1">
              <a:lnSpc>
                <a:spcPct val="100000"/>
              </a:lnSpc>
              <a:spcBef>
                <a:spcPts val="0"/>
              </a:spcBef>
            </a:pPr>
            <a:r>
              <a:rPr lang="en-US" dirty="0" smtClean="0"/>
              <a:t>Most appropriate identified method: </a:t>
            </a:r>
            <a:r>
              <a:rPr lang="en-US" b="1" dirty="0" smtClean="0"/>
              <a:t>3D Monte Carlo ray tracing </a:t>
            </a:r>
            <a:r>
              <a:rPr lang="en-US" dirty="0" smtClean="0"/>
              <a:t>(MCRT)</a:t>
            </a:r>
          </a:p>
          <a:p>
            <a:pPr lvl="1">
              <a:lnSpc>
                <a:spcPct val="100000"/>
              </a:lnSpc>
              <a:spcBef>
                <a:spcPts val="0"/>
              </a:spcBef>
            </a:pPr>
            <a:r>
              <a:rPr lang="en-US" dirty="0" smtClean="0"/>
              <a:t>Should feature:</a:t>
            </a:r>
          </a:p>
          <a:p>
            <a:pPr lvl="2">
              <a:lnSpc>
                <a:spcPct val="100000"/>
              </a:lnSpc>
              <a:spcBef>
                <a:spcPts val="0"/>
              </a:spcBef>
            </a:pPr>
            <a:r>
              <a:rPr lang="en-US" dirty="0" smtClean="0"/>
              <a:t>Account for </a:t>
            </a:r>
            <a:r>
              <a:rPr lang="en-US" b="1" dirty="0" smtClean="0"/>
              <a:t>multiple </a:t>
            </a:r>
            <a:r>
              <a:rPr lang="en-US" b="1" dirty="0" err="1" smtClean="0"/>
              <a:t>radiative</a:t>
            </a:r>
            <a:r>
              <a:rPr lang="en-US" b="1" dirty="0" smtClean="0"/>
              <a:t> processes </a:t>
            </a:r>
            <a:r>
              <a:rPr lang="en-US" dirty="0" smtClean="0"/>
              <a:t>(reflection, emission, polarization, </a:t>
            </a:r>
            <a:r>
              <a:rPr lang="is-IS" dirty="0" smtClean="0"/>
              <a:t>…</a:t>
            </a:r>
            <a:r>
              <a:rPr lang="en-US" dirty="0" smtClean="0"/>
              <a:t>)</a:t>
            </a:r>
          </a:p>
          <a:p>
            <a:pPr lvl="2">
              <a:lnSpc>
                <a:spcPct val="100000"/>
              </a:lnSpc>
              <a:spcBef>
                <a:spcPts val="0"/>
              </a:spcBef>
            </a:pPr>
            <a:r>
              <a:rPr lang="en-US" dirty="0" smtClean="0"/>
              <a:t>Multi-scale to model both </a:t>
            </a:r>
            <a:r>
              <a:rPr lang="en-US" b="1" dirty="0" smtClean="0"/>
              <a:t>satellite &amp; ground radiometric measurements</a:t>
            </a:r>
          </a:p>
          <a:p>
            <a:pPr lvl="2">
              <a:lnSpc>
                <a:spcPct val="100000"/>
              </a:lnSpc>
              <a:spcBef>
                <a:spcPts val="0"/>
              </a:spcBef>
            </a:pPr>
            <a:r>
              <a:rPr lang="en-US" dirty="0" smtClean="0"/>
              <a:t>Availability of spectral databases and standard scenes to </a:t>
            </a:r>
            <a:r>
              <a:rPr lang="en-US" b="1" dirty="0" smtClean="0"/>
              <a:t>support Cal/Val activities</a:t>
            </a:r>
          </a:p>
        </p:txBody>
      </p:sp>
    </p:spTree>
    <p:extLst>
      <p:ext uri="{BB962C8B-B14F-4D97-AF65-F5344CB8AC3E}">
        <p14:creationId xmlns:p14="http://schemas.microsoft.com/office/powerpoint/2010/main" val="31739602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1244"/>
            <a:ext cx="7886700" cy="531416"/>
          </a:xfrm>
        </p:spPr>
        <p:txBody>
          <a:bodyPr/>
          <a:lstStyle/>
          <a:p>
            <a:r>
              <a:rPr lang="en-US" dirty="0"/>
              <a:t>Current and future actions</a:t>
            </a:r>
          </a:p>
        </p:txBody>
      </p:sp>
      <p:sp>
        <p:nvSpPr>
          <p:cNvPr id="3" name="Content Placeholder 2"/>
          <p:cNvSpPr>
            <a:spLocks noGrp="1"/>
          </p:cNvSpPr>
          <p:nvPr>
            <p:ph idx="1"/>
          </p:nvPr>
        </p:nvSpPr>
        <p:spPr>
          <a:xfrm>
            <a:off x="628650" y="777750"/>
            <a:ext cx="7886700" cy="3692922"/>
          </a:xfrm>
        </p:spPr>
        <p:txBody>
          <a:bodyPr>
            <a:normAutofit/>
          </a:bodyPr>
          <a:lstStyle/>
          <a:p>
            <a:r>
              <a:rPr lang="en-US" sz="2000" dirty="0"/>
              <a:t>Development phases</a:t>
            </a:r>
          </a:p>
          <a:p>
            <a:pPr marL="685783" lvl="1" indent="-342892">
              <a:buFont typeface="+mj-lt"/>
              <a:buAutoNum type="arabicPeriod"/>
            </a:pPr>
            <a:r>
              <a:rPr lang="en-US" sz="1600" b="1" dirty="0"/>
              <a:t>User requirement definition &amp; analysis </a:t>
            </a:r>
            <a:r>
              <a:rPr lang="en-US" sz="1600" dirty="0"/>
              <a:t>☚ </a:t>
            </a:r>
            <a:r>
              <a:rPr lang="en-US" sz="1600" b="1" dirty="0"/>
              <a:t>we are here</a:t>
            </a:r>
          </a:p>
          <a:p>
            <a:pPr marL="685783" lvl="1" indent="-342892">
              <a:buFont typeface="+mj-lt"/>
              <a:buAutoNum type="arabicPeriod"/>
            </a:pPr>
            <a:r>
              <a:rPr lang="en-US" sz="1600" dirty="0"/>
              <a:t>Kickstart development</a:t>
            </a:r>
          </a:p>
          <a:p>
            <a:pPr lvl="2"/>
            <a:r>
              <a:rPr lang="en-US" sz="1400" dirty="0"/>
              <a:t>Implement fundamental feature set</a:t>
            </a:r>
          </a:p>
          <a:p>
            <a:pPr lvl="2"/>
            <a:r>
              <a:rPr lang="en-US" sz="1400" dirty="0"/>
              <a:t>Set ground for collaborative development</a:t>
            </a:r>
          </a:p>
          <a:p>
            <a:pPr marL="685783" lvl="1" indent="-342892">
              <a:buFont typeface="+mj-lt"/>
              <a:buAutoNum type="arabicPeriod"/>
            </a:pPr>
            <a:r>
              <a:rPr lang="en-US" sz="1600" dirty="0"/>
              <a:t>Community-based development</a:t>
            </a:r>
          </a:p>
          <a:p>
            <a:r>
              <a:rPr lang="en-US" sz="2000" dirty="0"/>
              <a:t>Current actions [</a:t>
            </a:r>
            <a:r>
              <a:rPr lang="en-US" sz="2000" b="1" dirty="0"/>
              <a:t>MetEOC-3</a:t>
            </a:r>
            <a:r>
              <a:rPr lang="en-US" sz="2000" dirty="0"/>
              <a:t> project]</a:t>
            </a:r>
          </a:p>
          <a:p>
            <a:pPr lvl="1"/>
            <a:r>
              <a:rPr lang="en-US" sz="1600" dirty="0"/>
              <a:t>User requirement assessment [Spring 2018] </a:t>
            </a:r>
            <a:br>
              <a:rPr lang="en-US" sz="1600" dirty="0"/>
            </a:br>
            <a:r>
              <a:rPr lang="en-US" sz="1600" dirty="0"/>
              <a:t>➙ </a:t>
            </a:r>
            <a:r>
              <a:rPr lang="en-US" sz="1600" b="1" dirty="0"/>
              <a:t>User </a:t>
            </a:r>
            <a:r>
              <a:rPr lang="en-US" sz="1600" b="1" dirty="0" smtClean="0"/>
              <a:t>Requirement Workshop </a:t>
            </a:r>
            <a:r>
              <a:rPr lang="en-US" sz="1600" b="1" dirty="0"/>
              <a:t>@ JRC</a:t>
            </a:r>
            <a:r>
              <a:rPr lang="en-US" sz="1600" dirty="0"/>
              <a:t> [</a:t>
            </a:r>
            <a:r>
              <a:rPr lang="en-US" sz="1600" dirty="0" err="1"/>
              <a:t>Ispra</a:t>
            </a:r>
            <a:r>
              <a:rPr lang="en-US" sz="1600" dirty="0"/>
              <a:t>, 23-24</a:t>
            </a:r>
            <a:r>
              <a:rPr lang="en-US" sz="1600" baseline="30000" dirty="0"/>
              <a:t>th</a:t>
            </a:r>
            <a:r>
              <a:rPr lang="en-US" sz="1600" dirty="0"/>
              <a:t> April 2018]</a:t>
            </a:r>
          </a:p>
          <a:p>
            <a:pPr lvl="1"/>
            <a:r>
              <a:rPr lang="en-US" sz="1600" dirty="0"/>
              <a:t>Guidelines for implementation [Fall 2018</a:t>
            </a:r>
            <a:r>
              <a:rPr lang="en-US" sz="1600" dirty="0" smtClean="0"/>
              <a:t>]</a:t>
            </a:r>
          </a:p>
          <a:p>
            <a:r>
              <a:rPr lang="en-US" sz="2000" dirty="0" smtClean="0"/>
              <a:t>Beta</a:t>
            </a:r>
            <a:r>
              <a:rPr lang="en-US" sz="2000" dirty="0"/>
              <a:t> </a:t>
            </a:r>
            <a:r>
              <a:rPr lang="en-US" sz="2000" dirty="0" smtClean="0"/>
              <a:t>release </a:t>
            </a:r>
            <a:r>
              <a:rPr lang="en-US" sz="2000" dirty="0"/>
              <a:t>with partial </a:t>
            </a:r>
            <a:r>
              <a:rPr lang="en-US" sz="2000" dirty="0" smtClean="0"/>
              <a:t>functionality planned for early 2020</a:t>
            </a:r>
          </a:p>
          <a:p>
            <a:r>
              <a:rPr lang="en-US" sz="2000" dirty="0" smtClean="0"/>
              <a:t>Setup standard protocols for validation (e.g., RAMI,  I3RC, </a:t>
            </a:r>
            <a:r>
              <a:rPr lang="is-IS" sz="2000" dirty="0" smtClean="0"/>
              <a:t>…) </a:t>
            </a:r>
            <a:endParaRPr lang="en-US" sz="2000" dirty="0"/>
          </a:p>
        </p:txBody>
      </p:sp>
      <p:pic>
        <p:nvPicPr>
          <p:cNvPr id="4" name="Picture 3"/>
          <p:cNvPicPr>
            <a:picLocks noChangeAspect="1"/>
          </p:cNvPicPr>
          <p:nvPr/>
        </p:nvPicPr>
        <p:blipFill>
          <a:blip r:embed="rId3"/>
          <a:stretch>
            <a:fillRect/>
          </a:stretch>
        </p:blipFill>
        <p:spPr>
          <a:xfrm>
            <a:off x="1747229" y="4328761"/>
            <a:ext cx="630744" cy="630744"/>
          </a:xfrm>
          <a:prstGeom prst="rect">
            <a:avLst/>
          </a:prstGeom>
        </p:spPr>
      </p:pic>
      <p:pic>
        <p:nvPicPr>
          <p:cNvPr id="5" name="Picture 4"/>
          <p:cNvPicPr>
            <a:picLocks noChangeAspect="1"/>
          </p:cNvPicPr>
          <p:nvPr/>
        </p:nvPicPr>
        <p:blipFill>
          <a:blip r:embed="rId4"/>
          <a:stretch>
            <a:fillRect/>
          </a:stretch>
        </p:blipFill>
        <p:spPr>
          <a:xfrm>
            <a:off x="857613" y="4331220"/>
            <a:ext cx="625828" cy="625828"/>
          </a:xfrm>
          <a:prstGeom prst="rect">
            <a:avLst/>
          </a:prstGeom>
        </p:spPr>
      </p:pic>
      <p:pic>
        <p:nvPicPr>
          <p:cNvPr id="6" name="Picture 5"/>
          <p:cNvPicPr>
            <a:picLocks noChangeAspect="1"/>
          </p:cNvPicPr>
          <p:nvPr/>
        </p:nvPicPr>
        <p:blipFill>
          <a:blip r:embed="rId5"/>
          <a:stretch>
            <a:fillRect/>
          </a:stretch>
        </p:blipFill>
        <p:spPr>
          <a:xfrm>
            <a:off x="2641763" y="4321342"/>
            <a:ext cx="806177" cy="645584"/>
          </a:xfrm>
          <a:prstGeom prst="rect">
            <a:avLst/>
          </a:prstGeom>
        </p:spPr>
      </p:pic>
      <p:pic>
        <p:nvPicPr>
          <p:cNvPr id="7" name="Picture 6"/>
          <p:cNvPicPr>
            <a:picLocks noChangeAspect="1"/>
          </p:cNvPicPr>
          <p:nvPr/>
        </p:nvPicPr>
        <p:blipFill>
          <a:blip r:embed="rId6"/>
          <a:stretch>
            <a:fillRect/>
          </a:stretch>
        </p:blipFill>
        <p:spPr>
          <a:xfrm>
            <a:off x="3711729" y="4322670"/>
            <a:ext cx="916517" cy="642929"/>
          </a:xfrm>
          <a:prstGeom prst="rect">
            <a:avLst/>
          </a:prstGeom>
        </p:spPr>
      </p:pic>
      <p:pic>
        <p:nvPicPr>
          <p:cNvPr id="8" name="Picture 7"/>
          <p:cNvPicPr>
            <a:picLocks noChangeAspect="1"/>
          </p:cNvPicPr>
          <p:nvPr/>
        </p:nvPicPr>
        <p:blipFill>
          <a:blip r:embed="rId7"/>
          <a:stretch>
            <a:fillRect/>
          </a:stretch>
        </p:blipFill>
        <p:spPr>
          <a:xfrm>
            <a:off x="4892035" y="4376179"/>
            <a:ext cx="1068449" cy="535910"/>
          </a:xfrm>
          <a:prstGeom prst="rect">
            <a:avLst/>
          </a:prstGeom>
        </p:spPr>
      </p:pic>
      <p:pic>
        <p:nvPicPr>
          <p:cNvPr id="9" name="Picture 8"/>
          <p:cNvPicPr>
            <a:picLocks noChangeAspect="1"/>
          </p:cNvPicPr>
          <p:nvPr/>
        </p:nvPicPr>
        <p:blipFill>
          <a:blip r:embed="rId8">
            <a:clrChange>
              <a:clrFrom>
                <a:srgbClr val="F8F9F4"/>
              </a:clrFrom>
              <a:clrTo>
                <a:srgbClr val="F8F9F4">
                  <a:alpha val="0"/>
                </a:srgbClr>
              </a:clrTo>
            </a:clrChange>
          </a:blip>
          <a:stretch>
            <a:fillRect/>
          </a:stretch>
        </p:blipFill>
        <p:spPr>
          <a:xfrm>
            <a:off x="6224272" y="4317067"/>
            <a:ext cx="654134" cy="654134"/>
          </a:xfrm>
          <a:prstGeom prst="rect">
            <a:avLst/>
          </a:prstGeom>
        </p:spPr>
      </p:pic>
      <p:pic>
        <p:nvPicPr>
          <p:cNvPr id="10" name="Picture 9"/>
          <p:cNvPicPr>
            <a:picLocks noChangeAspect="1"/>
          </p:cNvPicPr>
          <p:nvPr/>
        </p:nvPicPr>
        <p:blipFill>
          <a:blip r:embed="rId9"/>
          <a:stretch>
            <a:fillRect/>
          </a:stretch>
        </p:blipFill>
        <p:spPr>
          <a:xfrm>
            <a:off x="7142198" y="4373354"/>
            <a:ext cx="396867" cy="541559"/>
          </a:xfrm>
          <a:prstGeom prst="rect">
            <a:avLst/>
          </a:prstGeom>
        </p:spPr>
      </p:pic>
    </p:spTree>
    <p:extLst>
      <p:ext uri="{BB962C8B-B14F-4D97-AF65-F5344CB8AC3E}">
        <p14:creationId xmlns:p14="http://schemas.microsoft.com/office/powerpoint/2010/main" val="31620564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LAHCEM\Downloads\Great_Bahamas_Bank (2) Cropp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3" y="0"/>
            <a:ext cx="9141833"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142879" y="107163"/>
            <a:ext cx="7833148" cy="43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r>
              <a:rPr lang="en-US" sz="2400" b="1" kern="0" dirty="0" smtClean="0">
                <a:solidFill>
                  <a:srgbClr val="FFFFFF"/>
                </a:solidFill>
                <a:effectLst>
                  <a:outerShdw blurRad="38100" dist="38100" dir="2700000" algn="tl">
                    <a:srgbClr val="000000">
                      <a:alpha val="43137"/>
                    </a:srgbClr>
                  </a:outerShdw>
                </a:effectLst>
                <a:latin typeface="Verdana"/>
                <a:cs typeface="Verdana"/>
              </a:rPr>
              <a:t>CSC </a:t>
            </a:r>
            <a:r>
              <a:rPr lang="en-US" sz="2400" b="1" kern="0" dirty="0">
                <a:solidFill>
                  <a:srgbClr val="FFFFFF"/>
                </a:solidFill>
                <a:effectLst>
                  <a:outerShdw blurRad="38100" dist="38100" dir="2700000" algn="tl">
                    <a:srgbClr val="000000">
                      <a:alpha val="43137"/>
                    </a:srgbClr>
                  </a:outerShdw>
                </a:effectLst>
                <a:latin typeface="Verdana"/>
                <a:cs typeface="Verdana"/>
              </a:rPr>
              <a:t>Expansion (Sentinel 7, 8, 9, </a:t>
            </a:r>
            <a:r>
              <a:rPr lang="mr-IN" sz="2400" b="1" kern="0" dirty="0">
                <a:solidFill>
                  <a:srgbClr val="FFFFFF"/>
                </a:solidFill>
                <a:effectLst>
                  <a:outerShdw blurRad="38100" dist="38100" dir="2700000" algn="tl">
                    <a:srgbClr val="000000">
                      <a:alpha val="43137"/>
                    </a:srgbClr>
                  </a:outerShdw>
                </a:effectLst>
                <a:latin typeface="Verdana"/>
                <a:cs typeface="Verdana"/>
              </a:rPr>
              <a:t>…</a:t>
            </a:r>
            <a:r>
              <a:rPr lang="en-US" sz="2400" b="1" kern="0" dirty="0">
                <a:solidFill>
                  <a:srgbClr val="FFFFFF"/>
                </a:solidFill>
                <a:effectLst>
                  <a:outerShdw blurRad="38100" dist="38100" dir="2700000" algn="tl">
                    <a:srgbClr val="000000">
                      <a:alpha val="43137"/>
                    </a:srgbClr>
                  </a:outerShdw>
                </a:effectLst>
                <a:latin typeface="Verdana"/>
                <a:cs typeface="Verdana"/>
              </a:rPr>
              <a:t>)</a:t>
            </a:r>
            <a:endParaRPr lang="en-GB" sz="2400" b="1" kern="0" dirty="0">
              <a:solidFill>
                <a:srgbClr val="FFFFFF"/>
              </a:solidFill>
              <a:effectLst>
                <a:outerShdw blurRad="38100" dist="38100" dir="2700000" algn="tl">
                  <a:srgbClr val="000000">
                    <a:alpha val="43137"/>
                  </a:srgbClr>
                </a:outerShdw>
              </a:effectLst>
              <a:latin typeface="Verdana"/>
              <a:cs typeface="Verdana"/>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2961839298"/>
              </p:ext>
            </p:extLst>
          </p:nvPr>
        </p:nvGraphicFramePr>
        <p:xfrm>
          <a:off x="142879" y="740137"/>
          <a:ext cx="8848721" cy="3838126"/>
        </p:xfrm>
        <a:graphic>
          <a:graphicData uri="http://schemas.openxmlformats.org/drawingml/2006/table">
            <a:tbl>
              <a:tblPr firstRow="1" bandRow="1">
                <a:tableStyleId>{5C22544A-7EE6-4342-B048-85BDC9FD1C3A}</a:tableStyleId>
              </a:tblPr>
              <a:tblGrid>
                <a:gridCol w="4395254"/>
                <a:gridCol w="4453467"/>
              </a:tblGrid>
              <a:tr h="544844">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2400" b="1" dirty="0" smtClean="0">
                          <a:solidFill>
                            <a:schemeClr val="bg1"/>
                          </a:solidFill>
                          <a:effectLst>
                            <a:outerShdw blurRad="38100" dist="38100" dir="2700000" algn="tl">
                              <a:srgbClr val="000000">
                                <a:alpha val="43137"/>
                              </a:srgbClr>
                            </a:outerShdw>
                          </a:effectLst>
                          <a:latin typeface="+mn-lt"/>
                        </a:rPr>
                        <a:t>High Priority</a:t>
                      </a:r>
                      <a:r>
                        <a:rPr lang="en-GB" sz="2400" b="1" baseline="0" dirty="0" smtClean="0">
                          <a:solidFill>
                            <a:schemeClr val="bg1"/>
                          </a:solidFill>
                          <a:effectLst>
                            <a:outerShdw blurRad="38100" dist="38100" dir="2700000" algn="tl">
                              <a:srgbClr val="000000">
                                <a:alpha val="43137"/>
                              </a:srgbClr>
                            </a:outerShdw>
                          </a:effectLst>
                          <a:latin typeface="+mn-lt"/>
                        </a:rPr>
                        <a:t> Candidates</a:t>
                      </a:r>
                      <a:endParaRPr lang="en-GB" sz="2400" b="1" dirty="0" smtClean="0">
                        <a:solidFill>
                          <a:schemeClr val="bg1"/>
                        </a:solidFill>
                        <a:effectLst>
                          <a:outerShdw blurRad="38100" dist="38100" dir="2700000" algn="tl">
                            <a:srgbClr val="000000">
                              <a:alpha val="43137"/>
                            </a:srgbClr>
                          </a:outerShdw>
                        </a:effectLst>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GB" sz="2400" b="1" dirty="0" smtClean="0">
                          <a:solidFill>
                            <a:schemeClr val="bg1"/>
                          </a:solidFill>
                          <a:effectLst>
                            <a:outerShdw blurRad="38100" dist="38100" dir="2700000" algn="tl">
                              <a:srgbClr val="000000">
                                <a:alpha val="43137"/>
                              </a:srgbClr>
                            </a:outerShdw>
                          </a:effectLst>
                          <a:latin typeface="+mn-lt"/>
                        </a:rPr>
                        <a:t>Applications</a:t>
                      </a:r>
                      <a:endParaRPr lang="en-GB" sz="2400" b="1" dirty="0">
                        <a:solidFill>
                          <a:schemeClr val="bg1"/>
                        </a:solidFill>
                        <a:effectLst>
                          <a:outerShdw blurRad="38100" dist="38100" dir="2700000" algn="tl">
                            <a:srgbClr val="000000">
                              <a:alpha val="43137"/>
                            </a:srgbClr>
                          </a:outerShdw>
                        </a:effectLst>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441930">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US" sz="1800" b="0" dirty="0" smtClean="0">
                          <a:solidFill>
                            <a:schemeClr val="bg1"/>
                          </a:solidFill>
                          <a:effectLst>
                            <a:outerShdw blurRad="38100" dist="38100" dir="2700000" algn="tl">
                              <a:srgbClr val="000000">
                                <a:alpha val="43137"/>
                              </a:srgbClr>
                            </a:outerShdw>
                          </a:effectLst>
                          <a:latin typeface="+mn-lt"/>
                        </a:rPr>
                        <a:t>Anthropogenic CO</a:t>
                      </a:r>
                      <a:r>
                        <a:rPr lang="en-US" sz="1800" b="0" baseline="-25000" dirty="0" smtClean="0">
                          <a:solidFill>
                            <a:schemeClr val="bg1"/>
                          </a:solidFill>
                          <a:effectLst>
                            <a:outerShdw blurRad="38100" dist="38100" dir="2700000" algn="tl">
                              <a:srgbClr val="000000">
                                <a:alpha val="43137"/>
                              </a:srgbClr>
                            </a:outerShdw>
                          </a:effectLst>
                          <a:latin typeface="+mn-lt"/>
                        </a:rPr>
                        <a:t>2</a:t>
                      </a:r>
                      <a:endParaRPr lang="en-GB" sz="1800" b="0" dirty="0" smtClean="0">
                        <a:solidFill>
                          <a:schemeClr val="bg1"/>
                        </a:solidFill>
                        <a:effectLst>
                          <a:outerShdw blurRad="38100" dist="38100" dir="2700000" algn="tl">
                            <a:srgbClr val="000000">
                              <a:alpha val="43137"/>
                            </a:srgbClr>
                          </a:outerShdw>
                        </a:effectLst>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GB" sz="1800" b="0" dirty="0" smtClean="0">
                          <a:solidFill>
                            <a:schemeClr val="bg1"/>
                          </a:solidFill>
                          <a:effectLst>
                            <a:outerShdw blurRad="38100" dist="38100" dir="2700000" algn="tl">
                              <a:srgbClr val="000000">
                                <a:alpha val="43137"/>
                              </a:srgbClr>
                            </a:outerShdw>
                          </a:effectLst>
                          <a:latin typeface="+mn-lt"/>
                        </a:rPr>
                        <a:t>Greenhouse</a:t>
                      </a:r>
                      <a:r>
                        <a:rPr lang="en-GB" sz="1800" b="0" baseline="0" dirty="0" smtClean="0">
                          <a:solidFill>
                            <a:schemeClr val="bg1"/>
                          </a:solidFill>
                          <a:effectLst>
                            <a:outerShdw blurRad="38100" dist="38100" dir="2700000" algn="tl">
                              <a:srgbClr val="000000">
                                <a:alpha val="43137"/>
                              </a:srgbClr>
                            </a:outerShdw>
                          </a:effectLst>
                          <a:latin typeface="+mn-lt"/>
                        </a:rPr>
                        <a:t> Gases - Climate Change</a:t>
                      </a:r>
                      <a:endParaRPr lang="en-GB" sz="1800" b="0" dirty="0">
                        <a:solidFill>
                          <a:schemeClr val="bg1"/>
                        </a:solidFill>
                        <a:effectLst>
                          <a:outerShdw blurRad="38100" dist="38100" dir="2700000" algn="tl">
                            <a:srgbClr val="000000">
                              <a:alpha val="43137"/>
                            </a:srgbClr>
                          </a:outerShdw>
                        </a:effectLst>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762781">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1800" b="0" kern="1200" dirty="0" smtClean="0">
                          <a:solidFill>
                            <a:schemeClr val="bg1"/>
                          </a:solidFill>
                          <a:effectLst>
                            <a:outerShdw blurRad="38100" dist="38100" dir="2700000" algn="tl">
                              <a:srgbClr val="000000">
                                <a:alpha val="43137"/>
                              </a:srgbClr>
                            </a:outerShdw>
                          </a:effectLst>
                          <a:latin typeface="+mn-lt"/>
                          <a:ea typeface="+mn-ea"/>
                          <a:cs typeface="+mn-cs"/>
                        </a:rPr>
                        <a:t>High Res. Land Surface Temperature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1" indent="0" algn="l" defTabSz="685681" rtl="0" eaLnBrk="1" fontAlgn="auto" latinLnBrk="0" hangingPunct="1">
                        <a:lnSpc>
                          <a:spcPct val="100000"/>
                        </a:lnSpc>
                        <a:spcBef>
                          <a:spcPts val="0"/>
                        </a:spcBef>
                        <a:spcAft>
                          <a:spcPts val="0"/>
                        </a:spcAft>
                        <a:buClrTx/>
                        <a:buSzTx/>
                        <a:buFontTx/>
                        <a:buNone/>
                        <a:tabLst/>
                        <a:defRPr/>
                      </a:pPr>
                      <a:r>
                        <a:rPr lang="en-GB" sz="1800" b="0" kern="1200" dirty="0" smtClean="0">
                          <a:solidFill>
                            <a:schemeClr val="bg1"/>
                          </a:solidFill>
                          <a:effectLst>
                            <a:outerShdw blurRad="38100" dist="38100" dir="2700000" algn="tl">
                              <a:srgbClr val="000000">
                                <a:alpha val="43137"/>
                              </a:srgbClr>
                            </a:outerShdw>
                          </a:effectLst>
                          <a:latin typeface="+mn-lt"/>
                          <a:ea typeface="+mn-ea"/>
                          <a:cs typeface="+mn-cs"/>
                        </a:rPr>
                        <a:t>Agriculture &amp; Urban</a:t>
                      </a:r>
                      <a:r>
                        <a:rPr lang="en-GB" sz="1800" b="0" kern="1200" baseline="0" dirty="0" smtClean="0">
                          <a:solidFill>
                            <a:schemeClr val="bg1"/>
                          </a:solidFill>
                          <a:effectLst>
                            <a:outerShdw blurRad="38100" dist="38100" dir="2700000" algn="tl">
                              <a:srgbClr val="000000">
                                <a:alpha val="43137"/>
                              </a:srgbClr>
                            </a:outerShdw>
                          </a:effectLst>
                          <a:latin typeface="+mn-lt"/>
                          <a:ea typeface="+mn-ea"/>
                          <a:cs typeface="+mn-cs"/>
                        </a:rPr>
                        <a:t> </a:t>
                      </a:r>
                      <a:r>
                        <a:rPr lang="en-GB" sz="1800" b="0" kern="1200" dirty="0" smtClean="0">
                          <a:solidFill>
                            <a:schemeClr val="bg1"/>
                          </a:solidFill>
                          <a:effectLst>
                            <a:outerShdw blurRad="38100" dist="38100" dir="2700000" algn="tl">
                              <a:srgbClr val="000000">
                                <a:alpha val="43137"/>
                              </a:srgbClr>
                            </a:outerShdw>
                          </a:effectLst>
                          <a:latin typeface="+mn-lt"/>
                          <a:ea typeface="+mn-ea"/>
                          <a:cs typeface="+mn-cs"/>
                        </a:rPr>
                        <a:t>Management Services</a:t>
                      </a:r>
                      <a:endParaRPr lang="en-GB" sz="1800" b="0" dirty="0">
                        <a:solidFill>
                          <a:schemeClr val="bg1"/>
                        </a:solidFill>
                        <a:effectLst>
                          <a:outerShdw blurRad="38100" dist="38100" dir="2700000" algn="tl">
                            <a:srgbClr val="000000">
                              <a:alpha val="43137"/>
                            </a:srgbClr>
                          </a:outerShdw>
                        </a:effectLst>
                        <a:latin typeface="+mn-l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441930">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1800" b="0" kern="1200" dirty="0" smtClean="0">
                          <a:solidFill>
                            <a:schemeClr val="bg1"/>
                          </a:solidFill>
                          <a:effectLst>
                            <a:outerShdw blurRad="38100" dist="38100" dir="2700000" algn="tl">
                              <a:srgbClr val="000000">
                                <a:alpha val="43137"/>
                              </a:srgbClr>
                            </a:outerShdw>
                          </a:effectLst>
                          <a:latin typeface="+mn-lt"/>
                          <a:ea typeface="+mn-ea"/>
                          <a:cs typeface="+mn-cs"/>
                        </a:rPr>
                        <a:t>Polar Ice &amp; Snow Topography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1800" b="0" kern="1200" dirty="0" smtClean="0">
                          <a:solidFill>
                            <a:schemeClr val="bg1"/>
                          </a:solidFill>
                          <a:effectLst>
                            <a:outerShdw blurRad="38100" dist="38100" dir="2700000" algn="tl">
                              <a:srgbClr val="000000">
                                <a:alpha val="43137"/>
                              </a:srgbClr>
                            </a:outerShdw>
                          </a:effectLst>
                          <a:latin typeface="+mn-lt"/>
                          <a:ea typeface="+mn-ea"/>
                          <a:cs typeface="+mn-cs"/>
                        </a:rPr>
                        <a:t>Land &amp;</a:t>
                      </a:r>
                      <a:r>
                        <a:rPr lang="en-GB" sz="1800" b="0" kern="1200" baseline="0" dirty="0" smtClean="0">
                          <a:solidFill>
                            <a:schemeClr val="bg1"/>
                          </a:solidFill>
                          <a:effectLst>
                            <a:outerShdw blurRad="38100" dist="38100" dir="2700000" algn="tl">
                              <a:srgbClr val="000000">
                                <a:alpha val="43137"/>
                              </a:srgbClr>
                            </a:outerShdw>
                          </a:effectLst>
                          <a:latin typeface="+mn-lt"/>
                          <a:ea typeface="+mn-ea"/>
                          <a:cs typeface="+mn-cs"/>
                        </a:rPr>
                        <a:t> Sea </a:t>
                      </a:r>
                      <a:r>
                        <a:rPr lang="en-GB" sz="1800" b="0" kern="1200" dirty="0" smtClean="0">
                          <a:solidFill>
                            <a:schemeClr val="bg1"/>
                          </a:solidFill>
                          <a:effectLst>
                            <a:outerShdw blurRad="38100" dist="38100" dir="2700000" algn="tl">
                              <a:srgbClr val="000000">
                                <a:alpha val="43137"/>
                              </a:srgbClr>
                            </a:outerShdw>
                          </a:effectLst>
                          <a:latin typeface="+mn-lt"/>
                          <a:ea typeface="+mn-ea"/>
                          <a:cs typeface="+mn-cs"/>
                        </a:rPr>
                        <a:t>Ice Thickness</a:t>
                      </a:r>
                      <a:endParaRPr lang="en-GB" sz="1800" b="0" dirty="0">
                        <a:solidFill>
                          <a:schemeClr val="bg1"/>
                        </a:solidFill>
                        <a:effectLst>
                          <a:outerShdw blurRad="38100" dist="38100" dir="2700000" algn="tl">
                            <a:srgbClr val="000000">
                              <a:alpha val="43137"/>
                            </a:srgbClr>
                          </a:outerShdw>
                        </a:effectLst>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41930">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1800" b="0" kern="1200" dirty="0" smtClean="0">
                          <a:solidFill>
                            <a:schemeClr val="bg1"/>
                          </a:solidFill>
                          <a:effectLst>
                            <a:outerShdw blurRad="38100" dist="38100" dir="2700000" algn="tl">
                              <a:srgbClr val="000000">
                                <a:alpha val="43137"/>
                              </a:srgbClr>
                            </a:outerShdw>
                          </a:effectLst>
                          <a:latin typeface="+mn-lt"/>
                          <a:ea typeface="+mn-ea"/>
                          <a:cs typeface="+mn-cs"/>
                        </a:rPr>
                        <a:t>Passive Microwave Imaging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1800" b="0" kern="1200" dirty="0" smtClean="0">
                          <a:solidFill>
                            <a:schemeClr val="bg1"/>
                          </a:solidFill>
                          <a:effectLst>
                            <a:outerShdw blurRad="38100" dist="38100" dir="2700000" algn="tl">
                              <a:srgbClr val="000000">
                                <a:alpha val="43137"/>
                              </a:srgbClr>
                            </a:outerShdw>
                          </a:effectLst>
                          <a:latin typeface="+mn-lt"/>
                          <a:ea typeface="+mn-ea"/>
                          <a:cs typeface="+mn-cs"/>
                        </a:rPr>
                        <a:t>Sea Ice Concentration </a:t>
                      </a:r>
                      <a:endParaRPr lang="en-GB" sz="1800" b="0" dirty="0">
                        <a:solidFill>
                          <a:schemeClr val="bg1"/>
                        </a:solidFill>
                        <a:effectLst>
                          <a:outerShdw blurRad="38100" dist="38100" dir="2700000" algn="tl">
                            <a:srgbClr val="000000">
                              <a:alpha val="43137"/>
                            </a:srgbClr>
                          </a:outerShdw>
                        </a:effectLst>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41930">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1800" b="0" kern="1200" dirty="0" err="1" smtClean="0">
                          <a:solidFill>
                            <a:schemeClr val="bg1"/>
                          </a:solidFill>
                          <a:effectLst>
                            <a:outerShdw blurRad="38100" dist="38100" dir="2700000" algn="tl">
                              <a:srgbClr val="000000">
                                <a:alpha val="43137"/>
                              </a:srgbClr>
                            </a:outerShdw>
                          </a:effectLst>
                          <a:latin typeface="+mn-lt"/>
                          <a:ea typeface="+mn-ea"/>
                          <a:cs typeface="+mn-cs"/>
                        </a:rPr>
                        <a:t>HyperSpectral</a:t>
                      </a:r>
                      <a:r>
                        <a:rPr lang="en-GB" sz="1800" b="0" kern="1200" dirty="0" smtClean="0">
                          <a:solidFill>
                            <a:schemeClr val="bg1"/>
                          </a:solidFill>
                          <a:effectLst>
                            <a:outerShdw blurRad="38100" dist="38100" dir="2700000" algn="tl">
                              <a:srgbClr val="000000">
                                <a:alpha val="43137"/>
                              </a:srgbClr>
                            </a:outerShdw>
                          </a:effectLst>
                          <a:latin typeface="+mn-lt"/>
                          <a:ea typeface="+mn-ea"/>
                          <a:cs typeface="+mn-cs"/>
                        </a:rPr>
                        <a:t> Imaging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1800" b="0" dirty="0" smtClean="0">
                          <a:solidFill>
                            <a:schemeClr val="bg1"/>
                          </a:solidFill>
                          <a:effectLst>
                            <a:outerShdw blurRad="38100" dist="38100" dir="2700000" algn="tl">
                              <a:srgbClr val="000000">
                                <a:alpha val="43137"/>
                              </a:srgbClr>
                            </a:outerShdw>
                          </a:effectLst>
                          <a:latin typeface="+mn-lt"/>
                        </a:rPr>
                        <a:t>Mining &amp; Waste Management</a:t>
                      </a:r>
                      <a:endParaRPr lang="en-GB" sz="1800" b="0" dirty="0">
                        <a:solidFill>
                          <a:schemeClr val="bg1"/>
                        </a:solidFill>
                        <a:effectLst>
                          <a:outerShdw blurRad="38100" dist="38100" dir="2700000" algn="tl">
                            <a:srgbClr val="000000">
                              <a:alpha val="43137"/>
                            </a:srgbClr>
                          </a:outerShdw>
                        </a:effectLst>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62781">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1800" b="0" kern="1200" dirty="0" smtClean="0">
                          <a:solidFill>
                            <a:schemeClr val="bg1"/>
                          </a:solidFill>
                          <a:effectLst>
                            <a:outerShdw blurRad="38100" dist="38100" dir="2700000" algn="tl">
                              <a:srgbClr val="000000">
                                <a:alpha val="43137"/>
                              </a:srgbClr>
                            </a:outerShdw>
                          </a:effectLst>
                          <a:latin typeface="+mn-lt"/>
                          <a:ea typeface="+mn-ea"/>
                          <a:cs typeface="+mn-cs"/>
                        </a:rPr>
                        <a:t>L-band SAR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1800" b="0" dirty="0" smtClean="0">
                          <a:solidFill>
                            <a:schemeClr val="bg1"/>
                          </a:solidFill>
                          <a:effectLst>
                            <a:outerShdw blurRad="38100" dist="38100" dir="2700000" algn="tl">
                              <a:srgbClr val="000000">
                                <a:alpha val="43137"/>
                              </a:srgbClr>
                            </a:outerShdw>
                          </a:effectLst>
                          <a:latin typeface="+mn-lt"/>
                        </a:rPr>
                        <a:t>Soil, Vegetation, Food Security &amp; Precision Farming</a:t>
                      </a:r>
                      <a:endParaRPr lang="en-GB" sz="1800" b="0" dirty="0">
                        <a:solidFill>
                          <a:schemeClr val="bg1"/>
                        </a:solidFill>
                        <a:effectLst>
                          <a:outerShdw blurRad="38100" dist="38100" dir="2700000" algn="tl">
                            <a:srgbClr val="000000">
                              <a:alpha val="43137"/>
                            </a:srgbClr>
                          </a:outerShdw>
                        </a:effectLst>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41185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&amp; Benefits</a:t>
            </a:r>
            <a:endParaRPr lang="en-US" dirty="0"/>
          </a:p>
        </p:txBody>
      </p:sp>
      <p:sp>
        <p:nvSpPr>
          <p:cNvPr id="3" name="Content Placeholder 2"/>
          <p:cNvSpPr>
            <a:spLocks noGrp="1"/>
          </p:cNvSpPr>
          <p:nvPr>
            <p:ph idx="1"/>
          </p:nvPr>
        </p:nvSpPr>
        <p:spPr/>
        <p:txBody>
          <a:bodyPr>
            <a:normAutofit lnSpcReduction="10000"/>
          </a:bodyPr>
          <a:lstStyle/>
          <a:p>
            <a:pPr lvl="0"/>
            <a:r>
              <a:rPr lang="en-US" dirty="0" smtClean="0"/>
              <a:t>Generation of reference data for</a:t>
            </a:r>
          </a:p>
          <a:p>
            <a:pPr lvl="1"/>
            <a:r>
              <a:rPr lang="en-US" dirty="0" smtClean="0"/>
              <a:t>Calibration (e.g., </a:t>
            </a:r>
            <a:r>
              <a:rPr lang="en-US" dirty="0" err="1" smtClean="0"/>
              <a:t>RadCalNet</a:t>
            </a:r>
            <a:r>
              <a:rPr lang="en-US" dirty="0"/>
              <a:t>)</a:t>
            </a:r>
            <a:endParaRPr lang="en-US" dirty="0" smtClean="0"/>
          </a:p>
          <a:p>
            <a:pPr lvl="1"/>
            <a:r>
              <a:rPr lang="en-US" dirty="0" smtClean="0"/>
              <a:t>Geophysical product validation vs synthetic data sets (e.g., QA4ECV, MetEOC-2)</a:t>
            </a:r>
          </a:p>
          <a:p>
            <a:pPr lvl="0"/>
            <a:r>
              <a:rPr lang="en-US" dirty="0" smtClean="0"/>
              <a:t>Sensitivity analysis, e.g.</a:t>
            </a:r>
          </a:p>
          <a:p>
            <a:pPr lvl="1"/>
            <a:r>
              <a:rPr lang="en-US" dirty="0" smtClean="0"/>
              <a:t>Cloud-aerosol interactions over different type of terrains </a:t>
            </a:r>
          </a:p>
          <a:p>
            <a:pPr lvl="1"/>
            <a:r>
              <a:rPr lang="en-US" dirty="0"/>
              <a:t>E</a:t>
            </a:r>
            <a:r>
              <a:rPr lang="en-US" dirty="0" smtClean="0"/>
              <a:t>ffects of canopy 3D structure on reflectance seasonality</a:t>
            </a:r>
          </a:p>
          <a:p>
            <a:pPr lvl="0"/>
            <a:r>
              <a:rPr lang="en-US" dirty="0" smtClean="0"/>
              <a:t>Preparation of space missions requiring realistic simulation of observations</a:t>
            </a:r>
          </a:p>
          <a:p>
            <a:pPr lvl="0"/>
            <a:r>
              <a:rPr lang="en-US" dirty="0" smtClean="0"/>
              <a:t>Optimization of </a:t>
            </a:r>
            <a:r>
              <a:rPr lang="en-US" i="1" dirty="0" smtClean="0"/>
              <a:t>in situ</a:t>
            </a:r>
            <a:r>
              <a:rPr lang="en-US" dirty="0" smtClean="0"/>
              <a:t> observation sampling strategy and upscaling</a:t>
            </a:r>
          </a:p>
          <a:p>
            <a:pPr lvl="0"/>
            <a:r>
              <a:rPr lang="en-US" dirty="0" smtClean="0"/>
              <a:t>Radiative transfer research and teaching (virtual laboratory)</a:t>
            </a:r>
            <a:endParaRPr lang="en-US" dirty="0"/>
          </a:p>
        </p:txBody>
      </p:sp>
    </p:spTree>
    <p:extLst>
      <p:ext uri="{BB962C8B-B14F-4D97-AF65-F5344CB8AC3E}">
        <p14:creationId xmlns:p14="http://schemas.microsoft.com/office/powerpoint/2010/main" val="1956641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31" y="335757"/>
            <a:ext cx="8602265" cy="4296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6301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0" dirty="0"/>
              <a:t>simulations </a:t>
            </a:r>
            <a:r>
              <a:rPr lang="fr-FR" b="0" dirty="0" smtClean="0"/>
              <a:t>on </a:t>
            </a:r>
            <a:r>
              <a:rPr lang="fr-FR" b="0" dirty="0"/>
              <a:t>Libya4 </a:t>
            </a:r>
            <a:r>
              <a:rPr lang="fr-FR" b="0" dirty="0" err="1" smtClean="0"/>
              <a:t>with</a:t>
            </a:r>
            <a:r>
              <a:rPr lang="fr-FR" b="0" dirty="0" smtClean="0"/>
              <a:t> </a:t>
            </a:r>
            <a:r>
              <a:rPr lang="fr-FR" b="0" dirty="0"/>
              <a:t>3 </a:t>
            </a:r>
            <a:r>
              <a:rPr lang="fr-FR" b="0" dirty="0" smtClean="0"/>
              <a:t>RTM vs S2A.</a:t>
            </a:r>
            <a:endParaRPr lang="en-GB"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097661" y="1140031"/>
            <a:ext cx="4417690" cy="294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43" y="1166750"/>
            <a:ext cx="4417690" cy="294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34426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Fundamentals [extra slide]</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1131590"/>
            <a:ext cx="8856984" cy="359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30956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3526"/>
            <a:ext cx="5796136" cy="404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143088" y="149150"/>
            <a:ext cx="7174846" cy="430887"/>
          </a:xfrm>
          <a:prstGeom prst="rect">
            <a:avLst/>
          </a:prstGeom>
        </p:spPr>
        <p:txBody>
          <a:bodyPr lIns="91424" tIns="45712" rIns="91424" bIns="45712"/>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a:lstStyle>
          <a:p>
            <a:pPr defTabSz="914400"/>
            <a:r>
              <a:rPr lang="en-US" sz="2400" b="1"/>
              <a:t>Sentinel Open Access Data Hub</a:t>
            </a:r>
          </a:p>
        </p:txBody>
      </p:sp>
      <p:sp>
        <p:nvSpPr>
          <p:cNvPr id="2" name="Rectangle 1"/>
          <p:cNvSpPr/>
          <p:nvPr/>
        </p:nvSpPr>
        <p:spPr>
          <a:xfrm>
            <a:off x="4066213" y="3592072"/>
            <a:ext cx="2377995" cy="707870"/>
          </a:xfrm>
          <a:prstGeom prst="rect">
            <a:avLst/>
          </a:prstGeom>
        </p:spPr>
        <p:txBody>
          <a:bodyPr wrap="square" lIns="91424" tIns="45712" rIns="91424" bIns="45712">
            <a:spAutoFit/>
          </a:bodyPr>
          <a:lstStyle/>
          <a:p>
            <a:pPr algn="r" defTabSz="914400" fontAlgn="base" hangingPunct="1">
              <a:spcBef>
                <a:spcPct val="0"/>
              </a:spcBef>
              <a:spcAft>
                <a:spcPct val="0"/>
              </a:spcAft>
            </a:pPr>
            <a:r>
              <a:rPr lang="en-GB" sz="2000" b="1" kern="1200" dirty="0">
                <a:solidFill>
                  <a:srgbClr val="0070C0"/>
                </a:solidFill>
                <a:latin typeface="Calibri" panose="020F0502020204030204" pitchFamily="34" charset="0"/>
              </a:rPr>
              <a:t>Statistics </a:t>
            </a:r>
            <a:r>
              <a:rPr lang="en-GB" sz="2000" b="1" kern="1200" dirty="0" smtClean="0">
                <a:solidFill>
                  <a:srgbClr val="0070C0"/>
                </a:solidFill>
                <a:latin typeface="Calibri" panose="020F0502020204030204" pitchFamily="34" charset="0"/>
              </a:rPr>
              <a:t>on</a:t>
            </a:r>
          </a:p>
          <a:p>
            <a:pPr algn="r" defTabSz="914400" fontAlgn="base" hangingPunct="1">
              <a:spcBef>
                <a:spcPct val="0"/>
              </a:spcBef>
              <a:spcAft>
                <a:spcPct val="0"/>
              </a:spcAft>
            </a:pPr>
            <a:r>
              <a:rPr lang="en-GB" sz="2000" b="1" kern="1200" dirty="0" smtClean="0">
                <a:solidFill>
                  <a:srgbClr val="0070C0"/>
                </a:solidFill>
                <a:latin typeface="Calibri" panose="020F0502020204030204" pitchFamily="34" charset="0"/>
              </a:rPr>
              <a:t>15 Feb. 2018</a:t>
            </a:r>
            <a:endParaRPr lang="en-GB" sz="2000" b="1" kern="1200" dirty="0">
              <a:solidFill>
                <a:srgbClr val="0070C0"/>
              </a:solidFill>
              <a:latin typeface="Calibri" panose="020F0502020204030204" pitchFamily="34" charset="0"/>
            </a:endParaRPr>
          </a:p>
        </p:txBody>
      </p:sp>
      <p:sp>
        <p:nvSpPr>
          <p:cNvPr id="3" name="Rectangle 2"/>
          <p:cNvSpPr/>
          <p:nvPr/>
        </p:nvSpPr>
        <p:spPr>
          <a:xfrm>
            <a:off x="4912075" y="4266468"/>
            <a:ext cx="4117494" cy="430887"/>
          </a:xfrm>
          <a:prstGeom prst="rect">
            <a:avLst/>
          </a:prstGeom>
        </p:spPr>
        <p:txBody>
          <a:bodyPr wrap="square">
            <a:spAutoFit/>
          </a:bodyPr>
          <a:lstStyle/>
          <a:p>
            <a:pPr algn="l"/>
            <a:r>
              <a:rPr lang="en-GB" sz="2200" b="1" dirty="0" smtClean="0">
                <a:solidFill>
                  <a:srgbClr val="0070C0"/>
                </a:solidFill>
              </a:rPr>
              <a:t>scihub.copernicus.eu</a:t>
            </a:r>
            <a:endParaRPr lang="en-GB" sz="2200" b="1" dirty="0">
              <a:solidFill>
                <a:srgbClr val="0070C0"/>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7272" y="2219380"/>
            <a:ext cx="3681620" cy="137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88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43088" y="149150"/>
            <a:ext cx="7174846" cy="430887"/>
          </a:xfrm>
          <a:prstGeom prst="rect">
            <a:avLst/>
          </a:prstGeom>
        </p:spPr>
        <p:txBody>
          <a:bodyPr lIns="91424" tIns="45712" rIns="91424" bIns="45712"/>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a:lstStyle>
          <a:p>
            <a:pPr defTabSz="914400"/>
            <a:r>
              <a:rPr lang="en-US" sz="2400" b="1" dirty="0" smtClean="0"/>
              <a:t>Sentinel-1 </a:t>
            </a:r>
            <a:endParaRPr lang="en-US" sz="2400" b="1" dirty="0"/>
          </a:p>
        </p:txBody>
      </p:sp>
      <p:sp>
        <p:nvSpPr>
          <p:cNvPr id="4" name="Rectangle 3"/>
          <p:cNvSpPr/>
          <p:nvPr/>
        </p:nvSpPr>
        <p:spPr>
          <a:xfrm>
            <a:off x="158299" y="771550"/>
            <a:ext cx="5421813" cy="3539430"/>
          </a:xfrm>
          <a:prstGeom prst="rect">
            <a:avLst/>
          </a:prstGeom>
        </p:spPr>
        <p:txBody>
          <a:bodyPr wrap="square">
            <a:spAutoFit/>
          </a:bodyPr>
          <a:lstStyle/>
          <a:p>
            <a:pPr algn="l">
              <a:spcBef>
                <a:spcPts val="600"/>
              </a:spcBef>
              <a:buFont typeface="Arial"/>
              <a:buChar char="•"/>
            </a:pPr>
            <a:r>
              <a:rPr lang="en-GB" sz="1400" i="1" dirty="0">
                <a:solidFill>
                  <a:schemeClr val="tx1"/>
                </a:solidFill>
              </a:rPr>
              <a:t>Constellation of two satellites C-band SAR (A &amp; B units)</a:t>
            </a:r>
          </a:p>
          <a:p>
            <a:pPr algn="l">
              <a:spcBef>
                <a:spcPts val="600"/>
              </a:spcBef>
              <a:buFont typeface="Arial"/>
              <a:buChar char="•"/>
            </a:pPr>
            <a:r>
              <a:rPr lang="en-GB" sz="1400" i="1" dirty="0">
                <a:solidFill>
                  <a:schemeClr val="tx1"/>
                </a:solidFill>
              </a:rPr>
              <a:t>Designed for  </a:t>
            </a:r>
            <a:r>
              <a:rPr lang="en-US" sz="1400" i="1" dirty="0">
                <a:solidFill>
                  <a:schemeClr val="tx1"/>
                </a:solidFill>
              </a:rPr>
              <a:t>7 years life time with consumables for 12 years</a:t>
            </a:r>
          </a:p>
          <a:p>
            <a:pPr lvl="1" algn="l">
              <a:spcBef>
                <a:spcPts val="600"/>
              </a:spcBef>
              <a:buFont typeface="Arial"/>
              <a:buChar char="•"/>
            </a:pPr>
            <a:r>
              <a:rPr lang="en-US" sz="1400" i="1" dirty="0">
                <a:solidFill>
                  <a:schemeClr val="tx1"/>
                </a:solidFill>
              </a:rPr>
              <a:t>S-1A launch: April 2014</a:t>
            </a:r>
          </a:p>
          <a:p>
            <a:pPr lvl="1" algn="l">
              <a:spcBef>
                <a:spcPts val="600"/>
              </a:spcBef>
              <a:buFont typeface="Arial"/>
              <a:buChar char="•"/>
            </a:pPr>
            <a:r>
              <a:rPr lang="en-US" sz="1400" i="1" dirty="0">
                <a:solidFill>
                  <a:schemeClr val="tx1"/>
                </a:solidFill>
              </a:rPr>
              <a:t>S-1B launch: April 2016</a:t>
            </a:r>
          </a:p>
          <a:p>
            <a:pPr algn="l">
              <a:spcBef>
                <a:spcPts val="600"/>
              </a:spcBef>
              <a:buFont typeface="Arial" charset="0"/>
              <a:buChar char="•"/>
            </a:pPr>
            <a:r>
              <a:rPr lang="en-US" sz="1400" i="1" dirty="0">
                <a:solidFill>
                  <a:schemeClr val="tx1"/>
                </a:solidFill>
              </a:rPr>
              <a:t>Near-Polar sun-synchronous (dawn-dusk) orbit at 698 km </a:t>
            </a:r>
          </a:p>
          <a:p>
            <a:pPr algn="l">
              <a:spcBef>
                <a:spcPts val="600"/>
              </a:spcBef>
              <a:buFont typeface="Arial" charset="0"/>
              <a:buChar char="•"/>
            </a:pPr>
            <a:r>
              <a:rPr lang="en-US" sz="1400" i="1" dirty="0">
                <a:solidFill>
                  <a:schemeClr val="tx1"/>
                </a:solidFill>
              </a:rPr>
              <a:t>12 days repeat cycle (1 satellite), 6 days for the constellation</a:t>
            </a:r>
          </a:p>
          <a:p>
            <a:pPr algn="l">
              <a:spcBef>
                <a:spcPts val="600"/>
              </a:spcBef>
              <a:buFont typeface="Arial" charset="0"/>
              <a:buChar char="•"/>
            </a:pPr>
            <a:r>
              <a:rPr lang="en-US" sz="1400" i="1" dirty="0">
                <a:solidFill>
                  <a:schemeClr val="tx1"/>
                </a:solidFill>
              </a:rPr>
              <a:t>Both Sentinel-1 </a:t>
            </a:r>
            <a:r>
              <a:rPr lang="en-US" sz="1600" i="1" dirty="0">
                <a:solidFill>
                  <a:schemeClr val="tx1"/>
                </a:solidFill>
              </a:rPr>
              <a:t>satellites</a:t>
            </a:r>
            <a:r>
              <a:rPr lang="en-US" sz="1400" i="1" dirty="0">
                <a:solidFill>
                  <a:schemeClr val="tx1"/>
                </a:solidFill>
              </a:rPr>
              <a:t> in the same orbital plane (180˚ phased in orbit</a:t>
            </a:r>
            <a:r>
              <a:rPr lang="en-US" sz="1400" i="1" dirty="0" smtClean="0">
                <a:solidFill>
                  <a:schemeClr val="tx1"/>
                </a:solidFill>
              </a:rPr>
              <a:t>)</a:t>
            </a:r>
          </a:p>
          <a:p>
            <a:pPr algn="l">
              <a:spcBef>
                <a:spcPts val="600"/>
              </a:spcBef>
            </a:pPr>
            <a:endParaRPr lang="en-US" sz="1400" i="1" dirty="0">
              <a:solidFill>
                <a:schemeClr val="tx1"/>
              </a:solidFill>
            </a:endParaRPr>
          </a:p>
          <a:p>
            <a:pPr algn="l">
              <a:spcBef>
                <a:spcPts val="600"/>
              </a:spcBef>
              <a:buFont typeface="Arial" charset="0"/>
              <a:buChar char="•"/>
            </a:pPr>
            <a:r>
              <a:rPr lang="en-US" sz="1400" b="1" i="1" dirty="0">
                <a:solidFill>
                  <a:srgbClr val="0070C0"/>
                </a:solidFill>
              </a:rPr>
              <a:t>Mission status is nominal for both satellites</a:t>
            </a:r>
            <a:endParaRPr lang="en-GB" sz="2000" b="1" i="1" dirty="0">
              <a:solidFill>
                <a:srgbClr val="0070C0"/>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947898931"/>
              </p:ext>
            </p:extLst>
          </p:nvPr>
        </p:nvGraphicFramePr>
        <p:xfrm>
          <a:off x="6156176" y="593544"/>
          <a:ext cx="2696734" cy="3830955"/>
        </p:xfrm>
        <a:graphic>
          <a:graphicData uri="http://schemas.openxmlformats.org/drawingml/2006/table">
            <a:tbl>
              <a:tblPr/>
              <a:tblGrid>
                <a:gridCol w="1087535"/>
                <a:gridCol w="1609199"/>
              </a:tblGrid>
              <a:tr h="169545">
                <a:tc>
                  <a:txBody>
                    <a:bodyPr/>
                    <a:lstStyle/>
                    <a:p>
                      <a:pPr algn="l" fontAlgn="b"/>
                      <a:r>
                        <a:rPr lang="en-US" sz="1100" b="1" i="0" u="none" strike="noStrike">
                          <a:solidFill>
                            <a:srgbClr val="000000"/>
                          </a:solidFill>
                          <a:effectLst/>
                          <a:latin typeface="Calibri"/>
                        </a:rPr>
                        <a:t>Paramter</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a:rPr>
                        <a:t>Value</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r>
              <a:tr h="169545">
                <a:tc>
                  <a:txBody>
                    <a:bodyPr/>
                    <a:lstStyle/>
                    <a:p>
                      <a:pPr algn="l" fontAlgn="b"/>
                      <a:r>
                        <a:rPr lang="en-US" sz="1100" b="1" i="0" u="none" strike="noStrike">
                          <a:solidFill>
                            <a:srgbClr val="000000"/>
                          </a:solidFill>
                          <a:effectLst/>
                          <a:latin typeface="Calibri"/>
                        </a:rPr>
                        <a:t>Career Frequency </a:t>
                      </a:r>
                    </a:p>
                  </a:txBody>
                  <a:tcPr marL="9525" marR="9525" marT="9525"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o-RO" sz="1100" b="0" i="0" u="none" strike="noStrike">
                          <a:solidFill>
                            <a:srgbClr val="000000"/>
                          </a:solidFill>
                          <a:effectLst/>
                          <a:latin typeface="Calibri"/>
                        </a:rPr>
                        <a:t>5.405Ghz</a:t>
                      </a:r>
                    </a:p>
                  </a:txBody>
                  <a:tcPr marL="9525" marR="9525" marT="9525"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545">
                <a:tc>
                  <a:txBody>
                    <a:bodyPr/>
                    <a:lstStyle/>
                    <a:p>
                      <a:pPr algn="l" fontAlgn="b"/>
                      <a:r>
                        <a:rPr lang="en-US" sz="1100" b="1" i="0" u="none" strike="noStrike">
                          <a:solidFill>
                            <a:srgbClr val="000000"/>
                          </a:solidFill>
                          <a:effectLst/>
                          <a:latin typeface="Calibri"/>
                        </a:rPr>
                        <a:t>Antenna size</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a:rPr>
                        <a:t>12.3 x 0.82m</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5275">
                <a:tc>
                  <a:txBody>
                    <a:bodyPr/>
                    <a:lstStyle/>
                    <a:p>
                      <a:pPr algn="l" fontAlgn="b"/>
                      <a:r>
                        <a:rPr lang="en-US" sz="1100" b="1" i="0" u="none" strike="noStrike" dirty="0">
                          <a:solidFill>
                            <a:srgbClr val="000000"/>
                          </a:solidFill>
                          <a:effectLst/>
                          <a:latin typeface="Calibri"/>
                        </a:rPr>
                        <a:t>Chirp </a:t>
                      </a:r>
                      <a:r>
                        <a:rPr lang="en-US" sz="1100" b="1" i="0" u="none" strike="noStrike" dirty="0" err="1">
                          <a:solidFill>
                            <a:srgbClr val="000000"/>
                          </a:solidFill>
                          <a:effectLst/>
                          <a:latin typeface="Calibri"/>
                        </a:rPr>
                        <a:t>bandwith</a:t>
                      </a:r>
                      <a:endParaRPr lang="en-US" sz="1100" b="1" i="0" u="none" strike="noStrike" dirty="0">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48-88 MHz</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545">
                <a:tc>
                  <a:txBody>
                    <a:bodyPr/>
                    <a:lstStyle/>
                    <a:p>
                      <a:pPr algn="l" fontAlgn="b"/>
                      <a:r>
                        <a:rPr lang="en-US" sz="1100" b="1" i="0" u="none" strike="noStrike">
                          <a:solidFill>
                            <a:srgbClr val="000000"/>
                          </a:solidFill>
                          <a:effectLst/>
                          <a:latin typeface="Calibri"/>
                        </a:rPr>
                        <a:t>Polarisation</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Single and Dual Polarisation</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5275">
                <a:tc>
                  <a:txBody>
                    <a:bodyPr/>
                    <a:lstStyle/>
                    <a:p>
                      <a:pPr algn="l" fontAlgn="b"/>
                      <a:r>
                        <a:rPr lang="en-US" sz="1100" b="1" i="0" u="none" strike="noStrike" dirty="0">
                          <a:solidFill>
                            <a:srgbClr val="000000"/>
                          </a:solidFill>
                          <a:effectLst/>
                          <a:latin typeface="Calibri"/>
                        </a:rPr>
                        <a:t>PRF</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1000-3000Hz</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545">
                <a:tc>
                  <a:txBody>
                    <a:bodyPr/>
                    <a:lstStyle/>
                    <a:p>
                      <a:pPr algn="l" fontAlgn="b"/>
                      <a:r>
                        <a:rPr lang="en-US" sz="1100" b="1" i="0" u="none" strike="noStrike">
                          <a:solidFill>
                            <a:srgbClr val="000000"/>
                          </a:solidFill>
                          <a:effectLst/>
                          <a:latin typeface="Calibri"/>
                        </a:rPr>
                        <a:t>Instrument Mass</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945Kg</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5275">
                <a:tc>
                  <a:txBody>
                    <a:bodyPr/>
                    <a:lstStyle/>
                    <a:p>
                      <a:pPr algn="l" fontAlgn="b"/>
                      <a:r>
                        <a:rPr lang="en-US" sz="1100" b="1" i="0" u="none" strike="noStrike">
                          <a:solidFill>
                            <a:srgbClr val="000000"/>
                          </a:solidFill>
                          <a:effectLst/>
                          <a:latin typeface="Calibri"/>
                        </a:rPr>
                        <a:t>CSAR DC power</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3.87KW</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9585">
                <a:tc>
                  <a:txBody>
                    <a:bodyPr/>
                    <a:lstStyle/>
                    <a:p>
                      <a:pPr algn="l" fontAlgn="b"/>
                      <a:r>
                        <a:rPr lang="en-US" sz="1100" b="1" i="0" u="none" strike="noStrike" dirty="0">
                          <a:solidFill>
                            <a:srgbClr val="000000"/>
                          </a:solidFill>
                          <a:effectLst/>
                          <a:latin typeface="Calibri"/>
                        </a:rPr>
                        <a:t>Data Compression</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Echo: FDBAQ</a:t>
                      </a:r>
                      <a:br>
                        <a:rPr lang="en-US" sz="1100" b="0" i="0" u="none" strike="noStrike">
                          <a:solidFill>
                            <a:srgbClr val="000000"/>
                          </a:solidFill>
                          <a:effectLst/>
                          <a:latin typeface="Calibri"/>
                        </a:rPr>
                      </a:br>
                      <a:r>
                        <a:rPr lang="en-US" sz="1100" b="0" i="0" u="none" strike="noStrike">
                          <a:solidFill>
                            <a:srgbClr val="000000"/>
                          </a:solidFill>
                          <a:effectLst/>
                          <a:latin typeface="Calibri"/>
                        </a:rPr>
                        <a:t>Noise: BAQ-5</a:t>
                      </a:r>
                      <a:br>
                        <a:rPr lang="en-US" sz="1100" b="0" i="0" u="none" strike="noStrike">
                          <a:solidFill>
                            <a:srgbClr val="000000"/>
                          </a:solidFill>
                          <a:effectLst/>
                          <a:latin typeface="Calibri"/>
                        </a:rPr>
                      </a:br>
                      <a:r>
                        <a:rPr lang="en-US" sz="1100" b="0" i="0" u="none" strike="noStrike">
                          <a:solidFill>
                            <a:srgbClr val="000000"/>
                          </a:solidFill>
                          <a:effectLst/>
                          <a:latin typeface="Calibri"/>
                        </a:rPr>
                        <a:t>Cal: Bypass</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9585">
                <a:tc>
                  <a:txBody>
                    <a:bodyPr/>
                    <a:lstStyle/>
                    <a:p>
                      <a:pPr algn="l" fontAlgn="b"/>
                      <a:r>
                        <a:rPr lang="en-US" sz="1100" b="1" i="0" u="none" strike="noStrike">
                          <a:solidFill>
                            <a:srgbClr val="000000"/>
                          </a:solidFill>
                          <a:effectLst/>
                          <a:latin typeface="Calibri"/>
                        </a:rPr>
                        <a:t>Bit quantisation</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a:rPr>
                        <a:t>FDBAQ: variable up to 16bits</a:t>
                      </a:r>
                      <a:br>
                        <a:rPr lang="en-US" sz="1100" b="0" i="0" u="none" strike="noStrike" dirty="0">
                          <a:solidFill>
                            <a:srgbClr val="000000"/>
                          </a:solidFill>
                          <a:effectLst/>
                          <a:latin typeface="Calibri"/>
                        </a:rPr>
                      </a:br>
                      <a:r>
                        <a:rPr lang="en-US" sz="1100" b="0" i="0" u="none" strike="noStrike" dirty="0">
                          <a:solidFill>
                            <a:srgbClr val="000000"/>
                          </a:solidFill>
                          <a:effectLst/>
                          <a:latin typeface="Calibri"/>
                        </a:rPr>
                        <a:t>Noise: 5 bits</a:t>
                      </a:r>
                      <a:br>
                        <a:rPr lang="en-US" sz="1100" b="0" i="0" u="none" strike="noStrike" dirty="0">
                          <a:solidFill>
                            <a:srgbClr val="000000"/>
                          </a:solidFill>
                          <a:effectLst/>
                          <a:latin typeface="Calibri"/>
                        </a:rPr>
                      </a:br>
                      <a:r>
                        <a:rPr lang="en-US" sz="1100" b="0" i="0" u="none" strike="noStrike" dirty="0">
                          <a:solidFill>
                            <a:srgbClr val="000000"/>
                          </a:solidFill>
                          <a:effectLst/>
                          <a:latin typeface="Calibri"/>
                        </a:rPr>
                        <a:t>Cal: 10 bits</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9585">
                <a:tc>
                  <a:txBody>
                    <a:bodyPr/>
                    <a:lstStyle/>
                    <a:p>
                      <a:pPr algn="l" fontAlgn="b"/>
                      <a:r>
                        <a:rPr lang="en-US" sz="1100" b="1" i="0" u="none" strike="noStrike">
                          <a:solidFill>
                            <a:srgbClr val="000000"/>
                          </a:solidFill>
                          <a:effectLst/>
                          <a:latin typeface="Calibri"/>
                        </a:rPr>
                        <a:t>Instrument operation</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a:rPr>
                        <a:t>25min / orbit in SM, IW or EW</a:t>
                      </a:r>
                      <a:br>
                        <a:rPr lang="en-US" sz="1100" b="0" i="0" u="none" strike="noStrike" dirty="0">
                          <a:solidFill>
                            <a:srgbClr val="000000"/>
                          </a:solidFill>
                          <a:effectLst/>
                          <a:latin typeface="Calibri"/>
                        </a:rPr>
                      </a:br>
                      <a:r>
                        <a:rPr lang="en-US" sz="1100" b="0" i="0" u="none" strike="noStrike" dirty="0" smtClean="0">
                          <a:solidFill>
                            <a:srgbClr val="000000"/>
                          </a:solidFill>
                          <a:effectLst/>
                          <a:latin typeface="Calibri"/>
                        </a:rPr>
                        <a:t>75min</a:t>
                      </a:r>
                      <a:r>
                        <a:rPr lang="en-US" sz="1100" b="0" i="0" u="none" strike="noStrike" dirty="0">
                          <a:solidFill>
                            <a:srgbClr val="000000"/>
                          </a:solidFill>
                          <a:effectLst/>
                          <a:latin typeface="Calibri"/>
                        </a:rPr>
                        <a:t>/ orbit WV</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545">
                <a:tc>
                  <a:txBody>
                    <a:bodyPr/>
                    <a:lstStyle/>
                    <a:p>
                      <a:pPr algn="l" fontAlgn="b"/>
                      <a:r>
                        <a:rPr lang="en-US" sz="1100" b="1" i="0" u="none" strike="noStrike">
                          <a:solidFill>
                            <a:srgbClr val="000000"/>
                          </a:solidFill>
                          <a:effectLst/>
                          <a:latin typeface="Calibri"/>
                        </a:rPr>
                        <a:t>Downlink rate</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2x260Mbps</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545">
                <a:tc>
                  <a:txBody>
                    <a:bodyPr/>
                    <a:lstStyle/>
                    <a:p>
                      <a:pPr algn="l" fontAlgn="b"/>
                      <a:r>
                        <a:rPr lang="en-US" sz="1100" b="1" i="0" u="none" strike="noStrike">
                          <a:solidFill>
                            <a:srgbClr val="000000"/>
                          </a:solidFill>
                          <a:effectLst/>
                          <a:latin typeface="Calibri"/>
                        </a:rPr>
                        <a:t>Look Direction</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a:rPr>
                        <a:t>right</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2930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43088" y="149150"/>
            <a:ext cx="7174846" cy="430887"/>
          </a:xfrm>
          <a:prstGeom prst="rect">
            <a:avLst/>
          </a:prstGeom>
        </p:spPr>
        <p:txBody>
          <a:bodyPr lIns="91424" tIns="45712" rIns="91424" bIns="45712"/>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a:lstStyle>
          <a:p>
            <a:pPr defTabSz="914400"/>
            <a:r>
              <a:rPr lang="en-US" sz="2400" b="1" dirty="0" smtClean="0"/>
              <a:t>Sentinel-1 Calibration </a:t>
            </a:r>
            <a:endParaRPr lang="en-US" sz="2400" b="1" dirty="0"/>
          </a:p>
        </p:txBody>
      </p:sp>
      <p:sp>
        <p:nvSpPr>
          <p:cNvPr id="2" name="Rectangle 1"/>
          <p:cNvSpPr/>
          <p:nvPr/>
        </p:nvSpPr>
        <p:spPr>
          <a:xfrm>
            <a:off x="251520" y="771550"/>
            <a:ext cx="4572000" cy="3585597"/>
          </a:xfrm>
          <a:prstGeom prst="rect">
            <a:avLst/>
          </a:prstGeom>
        </p:spPr>
        <p:txBody>
          <a:bodyPr>
            <a:spAutoFit/>
          </a:bodyPr>
          <a:lstStyle/>
          <a:p>
            <a:pPr algn="l">
              <a:buFont typeface="Arial" charset="0"/>
              <a:buChar char="•"/>
            </a:pPr>
            <a:r>
              <a:rPr lang="en-US" sz="1600" dirty="0">
                <a:solidFill>
                  <a:schemeClr val="tx1"/>
                </a:solidFill>
              </a:rPr>
              <a:t>S-1A/B radiometric calibration is measured over the dedicated calibration composed by 3CR and 3 transponders in Germany.</a:t>
            </a:r>
          </a:p>
          <a:p>
            <a:pPr marL="531450" lvl="1" indent="-171450" algn="l">
              <a:buFont typeface="Arial" charset="0"/>
              <a:buChar char="•"/>
            </a:pPr>
            <a:r>
              <a:rPr lang="en-US" sz="1400" dirty="0">
                <a:solidFill>
                  <a:srgbClr val="0070C0"/>
                </a:solidFill>
              </a:rPr>
              <a:t>Radiometric accuracy is  ~ 0.3dB (1sigma</a:t>
            </a:r>
            <a:r>
              <a:rPr lang="en-US" sz="1400" dirty="0">
                <a:solidFill>
                  <a:schemeClr val="tx1"/>
                </a:solidFill>
              </a:rPr>
              <a:t>) for both satellites -  requirement is 0.33dB (1 sigma)</a:t>
            </a:r>
          </a:p>
          <a:p>
            <a:pPr algn="l">
              <a:buFont typeface="Arial" charset="0"/>
              <a:buChar char="•"/>
            </a:pPr>
            <a:endParaRPr lang="en-US" sz="1600" dirty="0">
              <a:solidFill>
                <a:schemeClr val="tx1"/>
              </a:solidFill>
            </a:endParaRPr>
          </a:p>
          <a:p>
            <a:pPr algn="l">
              <a:buFont typeface="Arial" charset="0"/>
              <a:buChar char="•"/>
            </a:pPr>
            <a:r>
              <a:rPr lang="en-US" sz="1600" dirty="0">
                <a:solidFill>
                  <a:schemeClr val="tx1"/>
                </a:solidFill>
              </a:rPr>
              <a:t>S-1A/B </a:t>
            </a:r>
            <a:r>
              <a:rPr lang="en-US" sz="1600" dirty="0">
                <a:solidFill>
                  <a:srgbClr val="0070C0"/>
                </a:solidFill>
              </a:rPr>
              <a:t>geolocation accuracy is very good </a:t>
            </a:r>
            <a:r>
              <a:rPr lang="en-US" sz="1600" dirty="0">
                <a:solidFill>
                  <a:schemeClr val="tx1"/>
                </a:solidFill>
              </a:rPr>
              <a:t>and very well within the specification (10-15 times smaller than the pixel spacing)</a:t>
            </a:r>
          </a:p>
          <a:p>
            <a:pPr marL="531450" lvl="1" indent="-171450" algn="l">
              <a:buFont typeface="Arial" charset="0"/>
              <a:buChar char="•"/>
            </a:pPr>
            <a:r>
              <a:rPr lang="en-US" sz="1400" dirty="0">
                <a:solidFill>
                  <a:schemeClr val="tx1"/>
                </a:solidFill>
              </a:rPr>
              <a:t>Further improvements will come to improve the location accuracy in azimuth to get sub-metric accuracy</a:t>
            </a:r>
          </a:p>
          <a:p>
            <a:pPr>
              <a:buFont typeface="Arial" charset="0"/>
              <a:buChar char="•"/>
            </a:pPr>
            <a:endParaRPr lang="en-US" sz="1600" dirty="0">
              <a:solidFill>
                <a:schemeClr val="tx1"/>
              </a:solidFill>
            </a:endParaRPr>
          </a:p>
        </p:txBody>
      </p:sp>
      <p:pic>
        <p:nvPicPr>
          <p:cNvPr id="6" name="Picture 5"/>
          <p:cNvPicPr>
            <a:picLocks noChangeAspect="1"/>
          </p:cNvPicPr>
          <p:nvPr/>
        </p:nvPicPr>
        <p:blipFill>
          <a:blip r:embed="rId3"/>
          <a:stretch>
            <a:fillRect/>
          </a:stretch>
        </p:blipFill>
        <p:spPr>
          <a:xfrm>
            <a:off x="5183804" y="81253"/>
            <a:ext cx="3778696" cy="3019771"/>
          </a:xfrm>
          <a:prstGeom prst="rect">
            <a:avLst/>
          </a:prstGeom>
        </p:spPr>
      </p:pic>
      <p:grpSp>
        <p:nvGrpSpPr>
          <p:cNvPr id="7" name="Group 6"/>
          <p:cNvGrpSpPr/>
          <p:nvPr/>
        </p:nvGrpSpPr>
        <p:grpSpPr>
          <a:xfrm>
            <a:off x="5533537" y="2971546"/>
            <a:ext cx="3416915" cy="1869562"/>
            <a:chOff x="5979621" y="3081057"/>
            <a:chExt cx="3416915" cy="1869562"/>
          </a:xfrm>
        </p:grpSpPr>
        <p:pic>
          <p:nvPicPr>
            <p:cNvPr id="10" name="Picture 9"/>
            <p:cNvPicPr/>
            <p:nvPr/>
          </p:nvPicPr>
          <p:blipFill rotWithShape="1">
            <a:blip r:embed="rId4" cstate="print">
              <a:extLst>
                <a:ext uri="{28A0092B-C50C-407E-A947-70E740481C1C}">
                  <a14:useLocalDpi xmlns:a14="http://schemas.microsoft.com/office/drawing/2010/main"/>
                </a:ext>
              </a:extLst>
            </a:blip>
            <a:srcRect l="41537" t="6603" r="40515" b="3590"/>
            <a:stretch/>
          </p:blipFill>
          <p:spPr bwMode="auto">
            <a:xfrm>
              <a:off x="5979621" y="3081057"/>
              <a:ext cx="1093532" cy="1869562"/>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7073152" y="3963585"/>
              <a:ext cx="2323384" cy="738664"/>
            </a:xfrm>
            <a:prstGeom prst="rect">
              <a:avLst/>
            </a:prstGeom>
            <a:solidFill>
              <a:srgbClr val="FFFFFF"/>
            </a:solidFill>
          </p:spPr>
          <p:txBody>
            <a:bodyPr wrap="square" rtlCol="0">
              <a:spAutoFit/>
            </a:bodyPr>
            <a:lstStyle/>
            <a:p>
              <a:r>
                <a:rPr lang="en-US" sz="1400" dirty="0" smtClean="0"/>
                <a:t>Geolocation accuracy</a:t>
              </a:r>
            </a:p>
            <a:p>
              <a:r>
                <a:rPr lang="en-US" sz="1400" dirty="0" err="1" smtClean="0"/>
                <a:t>Rg</a:t>
              </a:r>
              <a:r>
                <a:rPr lang="en-US" sz="1400" dirty="0"/>
                <a:t>: 0.145±0.189m</a:t>
              </a:r>
            </a:p>
            <a:p>
              <a:r>
                <a:rPr lang="en-US" sz="1400" dirty="0" err="1"/>
                <a:t>Az</a:t>
              </a:r>
              <a:r>
                <a:rPr lang="en-US" sz="1400" dirty="0"/>
                <a:t>: 1.43±1.183m    </a:t>
              </a:r>
            </a:p>
          </p:txBody>
        </p:sp>
      </p:grpSp>
      <p:sp>
        <p:nvSpPr>
          <p:cNvPr id="12" name="TextBox 11"/>
          <p:cNvSpPr txBox="1"/>
          <p:nvPr/>
        </p:nvSpPr>
        <p:spPr>
          <a:xfrm>
            <a:off x="5943677" y="2000418"/>
            <a:ext cx="2258952" cy="415498"/>
          </a:xfrm>
          <a:prstGeom prst="rect">
            <a:avLst/>
          </a:prstGeom>
          <a:noFill/>
        </p:spPr>
        <p:txBody>
          <a:bodyPr wrap="none" rtlCol="0">
            <a:spAutoFit/>
          </a:bodyPr>
          <a:lstStyle/>
          <a:p>
            <a:r>
              <a:rPr lang="en-US" sz="1050" i="1" dirty="0"/>
              <a:t>S-1A IW radiometric accuracy </a:t>
            </a:r>
            <a:endParaRPr lang="en-US" sz="1050" i="1" dirty="0" smtClean="0"/>
          </a:p>
          <a:p>
            <a:pPr algn="ctr"/>
            <a:r>
              <a:rPr lang="en-US" sz="1050" i="1" dirty="0" smtClean="0"/>
              <a:t>since </a:t>
            </a:r>
            <a:r>
              <a:rPr lang="en-US" sz="1050" i="1" dirty="0"/>
              <a:t>launch</a:t>
            </a:r>
          </a:p>
        </p:txBody>
      </p:sp>
    </p:spTree>
    <p:extLst>
      <p:ext uri="{BB962C8B-B14F-4D97-AF65-F5344CB8AC3E}">
        <p14:creationId xmlns:p14="http://schemas.microsoft.com/office/powerpoint/2010/main" val="69087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53.xml.rels><?xml version="1.0" encoding="UTF-8" standalone="yes"?>
<Relationships xmlns="http://schemas.openxmlformats.org/package/2006/relationships"><Relationship Id="rId1" Type="http://schemas.openxmlformats.org/officeDocument/2006/relationships/image" Target="../media/image151.png"/></Relationships>
</file>

<file path=ppt/theme/theme1.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10.xml><?xml version="1.0" encoding="utf-8"?>
<a:theme xmlns:a="http://schemas.openxmlformats.org/drawingml/2006/main" name="16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11.xml><?xml version="1.0" encoding="utf-8"?>
<a:theme xmlns:a="http://schemas.openxmlformats.org/drawingml/2006/main" name="24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12.xml><?xml version="1.0" encoding="utf-8"?>
<a:theme xmlns:a="http://schemas.openxmlformats.org/drawingml/2006/main" name="3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13.xml><?xml version="1.0" encoding="utf-8"?>
<a:theme xmlns:a="http://schemas.openxmlformats.org/drawingml/2006/main" name="23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14.xml><?xml version="1.0" encoding="utf-8"?>
<a:theme xmlns:a="http://schemas.openxmlformats.org/drawingml/2006/main" name="6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15.xml><?xml version="1.0" encoding="utf-8"?>
<a:theme xmlns:a="http://schemas.openxmlformats.org/drawingml/2006/main" name="28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16.xml><?xml version="1.0" encoding="utf-8"?>
<a:theme xmlns:a="http://schemas.openxmlformats.org/drawingml/2006/main" name="10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17.xml><?xml version="1.0" encoding="utf-8"?>
<a:theme xmlns:a="http://schemas.openxmlformats.org/drawingml/2006/main" name="1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18.xml><?xml version="1.0" encoding="utf-8"?>
<a:theme xmlns:a="http://schemas.openxmlformats.org/drawingml/2006/main" name="12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19.xml><?xml version="1.0" encoding="utf-8"?>
<a:theme xmlns:a="http://schemas.openxmlformats.org/drawingml/2006/main" name="13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2.xml><?xml version="1.0" encoding="utf-8"?>
<a:theme xmlns:a="http://schemas.openxmlformats.org/drawingml/2006/main" name="19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20.xml><?xml version="1.0" encoding="utf-8"?>
<a:theme xmlns:a="http://schemas.openxmlformats.org/drawingml/2006/main" name="4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21.xml><?xml version="1.0" encoding="utf-8"?>
<a:theme xmlns:a="http://schemas.openxmlformats.org/drawingml/2006/main" name="27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22.xml><?xml version="1.0" encoding="utf-8"?>
<a:theme xmlns:a="http://schemas.openxmlformats.org/drawingml/2006/main" name="17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23.xml><?xml version="1.0" encoding="utf-8"?>
<a:theme xmlns:a="http://schemas.openxmlformats.org/drawingml/2006/main" name="1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potx" id="{4035F37E-B9D1-4636-97E4-60CF27A625BA}" vid="{04ACA1D1-02E6-4B19-B828-578536E30479}"/>
    </a:ext>
  </a:extLst>
</a:theme>
</file>

<file path=ppt/theme/theme24.xml><?xml version="1.0" encoding="utf-8"?>
<a:theme xmlns:a="http://schemas.openxmlformats.org/drawingml/2006/main" name="2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potx" id="{4035F37E-B9D1-4636-97E4-60CF27A625BA}" vid="{04ACA1D1-02E6-4B19-B828-578536E30479}"/>
    </a:ext>
  </a:extLst>
</a:theme>
</file>

<file path=ppt/theme/theme25.xml><?xml version="1.0" encoding="utf-8"?>
<a:theme xmlns:a="http://schemas.openxmlformats.org/drawingml/2006/main" name="5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26.xml><?xml version="1.0" encoding="utf-8"?>
<a:theme xmlns:a="http://schemas.openxmlformats.org/drawingml/2006/main" name="18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27.xml><?xml version="1.0" encoding="utf-8"?>
<a:theme xmlns:a="http://schemas.openxmlformats.org/drawingml/2006/main" name="8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28.xml><?xml version="1.0" encoding="utf-8"?>
<a:theme xmlns:a="http://schemas.openxmlformats.org/drawingml/2006/main" name="25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29.xml><?xml version="1.0" encoding="utf-8"?>
<a:theme xmlns:a="http://schemas.openxmlformats.org/drawingml/2006/main" name="29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3.xml><?xml version="1.0" encoding="utf-8"?>
<a:theme xmlns:a="http://schemas.openxmlformats.org/drawingml/2006/main" name="20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30.xml><?xml version="1.0" encoding="utf-8"?>
<a:theme xmlns:a="http://schemas.openxmlformats.org/drawingml/2006/main" name="7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31.xml><?xml version="1.0" encoding="utf-8"?>
<a:theme xmlns:a="http://schemas.openxmlformats.org/drawingml/2006/main" name="26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32.xml><?xml version="1.0" encoding="utf-8"?>
<a:theme xmlns:a="http://schemas.openxmlformats.org/drawingml/2006/main" name="14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33.xml><?xml version="1.0" encoding="utf-8"?>
<a:theme xmlns:a="http://schemas.openxmlformats.org/drawingml/2006/main" name="30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34.xml><?xml version="1.0" encoding="utf-8"?>
<a:theme xmlns:a="http://schemas.openxmlformats.org/drawingml/2006/main" name="3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35.xml><?xml version="1.0" encoding="utf-8"?>
<a:theme xmlns:a="http://schemas.openxmlformats.org/drawingml/2006/main" name="32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36.xml><?xml version="1.0" encoding="utf-8"?>
<a:theme xmlns:a="http://schemas.openxmlformats.org/drawingml/2006/main" name="33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37.xml><?xml version="1.0" encoding="utf-8"?>
<a:theme xmlns:a="http://schemas.openxmlformats.org/drawingml/2006/main" name="9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38.xml><?xml version="1.0" encoding="utf-8"?>
<a:theme xmlns:a="http://schemas.openxmlformats.org/drawingml/2006/main" name="34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39.xml><?xml version="1.0" encoding="utf-8"?>
<a:theme xmlns:a="http://schemas.openxmlformats.org/drawingml/2006/main" name="35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4.xml><?xml version="1.0" encoding="utf-8"?>
<a:theme xmlns:a="http://schemas.openxmlformats.org/drawingml/2006/main" name="22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40.xml><?xml version="1.0" encoding="utf-8"?>
<a:theme xmlns:a="http://schemas.openxmlformats.org/drawingml/2006/main" name="36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41.xml><?xml version="1.0" encoding="utf-8"?>
<a:theme xmlns:a="http://schemas.openxmlformats.org/drawingml/2006/main" name="3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potx" id="{4035F37E-B9D1-4636-97E4-60CF27A625BA}" vid="{04ACA1D1-02E6-4B19-B828-578536E30479}"/>
    </a:ext>
  </a:extLst>
</a:theme>
</file>

<file path=ppt/theme/theme42.xml><?xml version="1.0" encoding="utf-8"?>
<a:theme xmlns:a="http://schemas.openxmlformats.org/drawingml/2006/main" name="37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43.xml><?xml version="1.0" encoding="utf-8"?>
<a:theme xmlns:a="http://schemas.openxmlformats.org/drawingml/2006/main" name="38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44.xml><?xml version="1.0" encoding="utf-8"?>
<a:theme xmlns:a="http://schemas.openxmlformats.org/drawingml/2006/main" name="4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potx" id="{4035F37E-B9D1-4636-97E4-60CF27A625BA}" vid="{04ACA1D1-02E6-4B19-B828-578536E30479}"/>
    </a:ext>
  </a:extLst>
</a:theme>
</file>

<file path=ppt/theme/theme45.xml><?xml version="1.0" encoding="utf-8"?>
<a:theme xmlns:a="http://schemas.openxmlformats.org/drawingml/2006/main" name="39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46.xml><?xml version="1.0" encoding="utf-8"?>
<a:theme xmlns:a="http://schemas.openxmlformats.org/drawingml/2006/main" name="4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47.xml><?xml version="1.0" encoding="utf-8"?>
<a:theme xmlns:a="http://schemas.openxmlformats.org/drawingml/2006/main" name="42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48.xml><?xml version="1.0" encoding="utf-8"?>
<a:theme xmlns:a="http://schemas.openxmlformats.org/drawingml/2006/main" name="43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49.xml><?xml version="1.0" encoding="utf-8"?>
<a:theme xmlns:a="http://schemas.openxmlformats.org/drawingml/2006/main" name="5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potx" id="{4035F37E-B9D1-4636-97E4-60CF27A625BA}" vid="{04ACA1D1-02E6-4B19-B828-578536E30479}"/>
    </a:ext>
  </a:extLst>
</a:theme>
</file>

<file path=ppt/theme/theme5.xml><?xml version="1.0" encoding="utf-8"?>
<a:theme xmlns:a="http://schemas.openxmlformats.org/drawingml/2006/main" name="2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50.xml><?xml version="1.0" encoding="utf-8"?>
<a:theme xmlns:a="http://schemas.openxmlformats.org/drawingml/2006/main" name="S5P_TC_20160926">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A Presentation.potx" id="{25DD4EE8-CEC2-4097-877B-2881619AB218}" vid="{3EAF496E-73B5-4530-AD30-F997BCCE29B7}"/>
    </a:ext>
  </a:extLst>
</a:theme>
</file>

<file path=ppt/theme/theme51.xml><?xml version="1.0" encoding="utf-8"?>
<a:theme xmlns:a="http://schemas.openxmlformats.org/drawingml/2006/main" name="NEW 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A Presentation.potx" id="{25DD4EE8-CEC2-4097-877B-2881619AB218}" vid="{3EAF496E-73B5-4530-AD30-F997BCCE29B7}"/>
    </a:ext>
  </a:extLst>
</a:theme>
</file>

<file path=ppt/theme/theme5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5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7.xml><?xml version="1.0" encoding="utf-8"?>
<a:theme xmlns:a="http://schemas.openxmlformats.org/drawingml/2006/main" name="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8.xml><?xml version="1.0" encoding="utf-8"?>
<a:theme xmlns:a="http://schemas.openxmlformats.org/drawingml/2006/main" name="2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9.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potx" id="{4035F37E-B9D1-4636-97E4-60CF27A625BA}" vid="{04ACA1D1-02E6-4B19-B828-578536E3047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Revision xmlns="ddc99d1b-0883-4f2c-a8e6-6d8ebaa0e5d6" xsi:nil="true"/>
    <Distribution xmlns="ddc99d1b-0883-4f2c-a8e6-6d8ebaa0e5d6" xsi:nil="true"/>
    <Organisational_x0020_entity xmlns="ddc99d1b-0883-4f2c-a8e6-6d8ebaa0e5d6" xsi:nil="true"/>
    <Document_x0020_Type xmlns="ddc99d1b-0883-4f2c-a8e6-6d8ebaa0e5d6" xsi:nil="true"/>
    <In_iShare xmlns="ddc99d1b-0883-4f2c-a8e6-6d8ebaa0e5d6">false</In_iShare>
    <Classification xmlns="ddc99d1b-0883-4f2c-a8e6-6d8ebaa0e5d6" xsi:nil="true"/>
    <Issue_x0020_Date xmlns="ddc99d1b-0883-4f2c-a8e6-6d8ebaa0e5d6" xsi:nil="true"/>
    <Issue xmlns="ddc99d1b-0883-4f2c-a8e6-6d8ebaa0e5d6" xsi:nil="true"/>
    <Reference xmlns="ddc99d1b-0883-4f2c-a8e6-6d8ebaa0e5d6" xsi:nil="true"/>
    <Assign_x0020_document_x0020_reference xmlns="ddc99d1b-0883-4f2c-a8e6-6d8ebaa0e5d6">false</Assign_x0020_document_x0020_reference>
    <Classification_x0020_Caveat xmlns="ddc99d1b-0883-4f2c-a8e6-6d8ebaa0e5d6" xsi:nil="true"/>
    <Long_x0020_Title xmlns="ddc99d1b-0883-4f2c-a8e6-6d8ebaa0e5d6" xsi:nil="true"/>
    <AutoSync xmlns="ddc99d1b-0883-4f2c-a8e6-6d8ebaa0e5d6">false</AutoSync>
    <Status xmlns="ddc99d1b-0883-4f2c-a8e6-6d8ebaa0e5d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ESA_Documents" ma:contentTypeID="0x010100B93108F87DD4F24BAE6D0E809C37974D003A675EEDBEAD734789C2602A0F48A45A" ma:contentTypeVersion="42" ma:contentTypeDescription="" ma:contentTypeScope="" ma:versionID="aa44f4847e0ad84c6832dbf84c036b2d">
  <xsd:schema xmlns:xsd="http://www.w3.org/2001/XMLSchema" xmlns:xs="http://www.w3.org/2001/XMLSchema" xmlns:p="http://schemas.microsoft.com/office/2006/metadata/properties" xmlns:ns2="ddc99d1b-0883-4f2c-a8e6-6d8ebaa0e5d6" xmlns:ns4="be8b023c-50e9-4d8f-a1ea-883f9f33fd4a" targetNamespace="http://schemas.microsoft.com/office/2006/metadata/properties" ma:root="true" ma:fieldsID="a973ca82b9355a9077835b3019fe025f" ns2:_="" ns4:_="">
    <xsd:import namespace="ddc99d1b-0883-4f2c-a8e6-6d8ebaa0e5d6"/>
    <xsd:import namespace="be8b023c-50e9-4d8f-a1ea-883f9f33fd4a"/>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2:Revision" minOccurs="0"/>
                <xsd:element ref="ns2:Status" minOccurs="0"/>
                <xsd:element ref="ns2:Distribution" minOccurs="0"/>
                <xsd:element ref="ns2:Organisational_x0020_entity" minOccurs="0"/>
                <xsd:element ref="ns2:Long_x0020_Title" minOccurs="0"/>
                <xsd:element ref="ns2:_dlc_DocId" minOccurs="0"/>
                <xsd:element ref="ns2:_dlc_DocIdUrl" minOccurs="0"/>
                <xsd:element ref="ns2:_dlc_DocIdPersistId" minOccurs="0"/>
                <xsd:element ref="ns2:In_iShare" minOccurs="0"/>
                <xsd:element ref="ns2:AutoSync"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xsd:simpleType>
        <xsd:restriction base="dms:Choice">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 Releasable to the Public"/>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ma:readOnly="false">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Long_x0020_Title" ma:index="22" nillable="true" ma:displayName="Long Title" ma:internalName="Long_x0020_Title">
      <xsd:simpleType>
        <xsd:restriction base="dms:Text">
          <xsd:maxLength value="255"/>
        </xsd:restriction>
      </xsd:simpleType>
    </xsd:element>
    <xsd:element name="_dlc_DocId" ma:index="23" nillable="true" ma:displayName="Document ID Value" ma:description="The value of the document ID assigned to this item." ma:internalName="_dlc_DocId" ma:readOnly="true">
      <xsd:simpleType>
        <xsd:restriction base="dms:Text"/>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5" nillable="true" ma:displayName="Persist ID" ma:description="Keep ID on add." ma:hidden="true" ma:internalName="_dlc_DocIdPersistId" ma:readOnly="true">
      <xsd:simpleType>
        <xsd:restriction base="dms:Boolean"/>
      </xsd:simpleType>
    </xsd:element>
    <xsd:element name="In_iShare" ma:index="26" nillable="true" ma:displayName="In_iShare" ma:default="0" ma:hidden="true" ma:internalName="In_iShare" ma:readOnly="false">
      <xsd:simpleType>
        <xsd:restriction base="dms:Boolean"/>
      </xsd:simpleType>
    </xsd:element>
    <xsd:element name="AutoSync" ma:index="27"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e8b023c-50e9-4d8f-a1ea-883f9f33fd4a" elementFormDefault="qualified">
    <xsd:import namespace="http://schemas.microsoft.com/office/2006/documentManagement/types"/>
    <xsd:import namespace="http://schemas.microsoft.com/office/infopath/2007/PartnerControls"/>
    <xsd:element name="SharedWithUsers" ma:index="2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21"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ABCC1A-1E36-48F4-85FD-43ED06073C03}">
  <ds:schemaRefs>
    <ds:schemaRef ds:uri="http://www.w3.org/XML/1998/namespace"/>
    <ds:schemaRef ds:uri="http://purl.org/dc/terms/"/>
    <ds:schemaRef ds:uri="http://purl.org/dc/elements/1.1/"/>
    <ds:schemaRef ds:uri="http://purl.org/dc/dcmitype/"/>
    <ds:schemaRef ds:uri="http://schemas.microsoft.com/office/2006/documentManagement/types"/>
    <ds:schemaRef ds:uri="http://schemas.openxmlformats.org/package/2006/metadata/core-properties"/>
    <ds:schemaRef ds:uri="http://schemas.microsoft.com/office/2006/metadata/properties"/>
    <ds:schemaRef ds:uri="ddc99d1b-0883-4f2c-a8e6-6d8ebaa0e5d6"/>
    <ds:schemaRef ds:uri="http://schemas.microsoft.com/office/infopath/2007/PartnerControls"/>
    <ds:schemaRef ds:uri="be8b023c-50e9-4d8f-a1ea-883f9f33fd4a"/>
  </ds:schemaRefs>
</ds:datastoreItem>
</file>

<file path=customXml/itemProps2.xml><?xml version="1.0" encoding="utf-8"?>
<ds:datastoreItem xmlns:ds="http://schemas.openxmlformats.org/officeDocument/2006/customXml" ds:itemID="{D3533707-982E-43A5-8970-B7B898E356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be8b023c-50e9-4d8f-a1ea-883f9f33fd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BBF122-5B87-45BE-ADC4-FA7D89F4B926}">
  <ds:schemaRefs>
    <ds:schemaRef ds:uri="http://schemas.microsoft.com/sharepoint/events"/>
  </ds:schemaRefs>
</ds:datastoreItem>
</file>

<file path=customXml/itemProps4.xml><?xml version="1.0" encoding="utf-8"?>
<ds:datastoreItem xmlns:ds="http://schemas.openxmlformats.org/officeDocument/2006/customXml" ds:itemID="{D59A819F-E9AB-4123-946C-CE71AA46CD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5731</Words>
  <Application>Microsoft Office PowerPoint</Application>
  <PresentationFormat>On-screen Show (16:9)</PresentationFormat>
  <Paragraphs>762</Paragraphs>
  <Slides>63</Slides>
  <Notes>37</Notes>
  <HiddenSlides>0</HiddenSlides>
  <MMClips>2</MMClips>
  <ScaleCrop>false</ScaleCrop>
  <HeadingPairs>
    <vt:vector size="4" baseType="variant">
      <vt:variant>
        <vt:lpstr>Theme</vt:lpstr>
      </vt:variant>
      <vt:variant>
        <vt:i4>52</vt:i4>
      </vt:variant>
      <vt:variant>
        <vt:lpstr>Slide Titles</vt:lpstr>
      </vt:variant>
      <vt:variant>
        <vt:i4>63</vt:i4>
      </vt:variant>
    </vt:vector>
  </HeadingPairs>
  <TitlesOfParts>
    <vt:vector size="115" baseType="lpstr">
      <vt:lpstr>NEW ESA Presentation 16-9</vt:lpstr>
      <vt:lpstr>19_NEW ESA Presentation 16-9</vt:lpstr>
      <vt:lpstr>20_NEW ESA Presentation 16-9</vt:lpstr>
      <vt:lpstr>22_NEW ESA Presentation 16-9</vt:lpstr>
      <vt:lpstr>21_NEW ESA Presentation 16-9</vt:lpstr>
      <vt:lpstr>15_NEW ESA Presentation 16-9</vt:lpstr>
      <vt:lpstr>1_NEW ESA Presentation 16-9</vt:lpstr>
      <vt:lpstr>2_NEW ESA Presentation 16-9</vt:lpstr>
      <vt:lpstr>ESA Presentation</vt:lpstr>
      <vt:lpstr>16_NEW ESA Presentation 16-9</vt:lpstr>
      <vt:lpstr>24_NEW ESA Presentation 16-9</vt:lpstr>
      <vt:lpstr>3_NEW ESA Presentation 16-9</vt:lpstr>
      <vt:lpstr>23_NEW ESA Presentation 16-9</vt:lpstr>
      <vt:lpstr>6_NEW ESA Presentation 16-9</vt:lpstr>
      <vt:lpstr>28_NEW ESA Presentation 16-9</vt:lpstr>
      <vt:lpstr>10_NEW ESA Presentation 16-9</vt:lpstr>
      <vt:lpstr>11_NEW ESA Presentation 16-9</vt:lpstr>
      <vt:lpstr>12_NEW ESA Presentation 16-9</vt:lpstr>
      <vt:lpstr>13_NEW ESA Presentation 16-9</vt:lpstr>
      <vt:lpstr>4_NEW ESA Presentation 16-9</vt:lpstr>
      <vt:lpstr>27_NEW ESA Presentation 16-9</vt:lpstr>
      <vt:lpstr>17_NEW ESA Presentation 16-9</vt:lpstr>
      <vt:lpstr>1_ESA Presentation</vt:lpstr>
      <vt:lpstr>2_ESA Presentation</vt:lpstr>
      <vt:lpstr>5_NEW ESA Presentation 16-9</vt:lpstr>
      <vt:lpstr>18_NEW ESA Presentation 16-9</vt:lpstr>
      <vt:lpstr>8_NEW ESA Presentation 16-9</vt:lpstr>
      <vt:lpstr>25_NEW ESA Presentation 16-9</vt:lpstr>
      <vt:lpstr>29_NEW ESA Presentation 16-9</vt:lpstr>
      <vt:lpstr>7_NEW ESA Presentation 16-9</vt:lpstr>
      <vt:lpstr>26_NEW ESA Presentation 16-9</vt:lpstr>
      <vt:lpstr>14_NEW ESA Presentation 16-9</vt:lpstr>
      <vt:lpstr>30_NEW ESA Presentation 16-9</vt:lpstr>
      <vt:lpstr>31_NEW ESA Presentation 16-9</vt:lpstr>
      <vt:lpstr>32_NEW ESA Presentation 16-9</vt:lpstr>
      <vt:lpstr>33_NEW ESA Presentation 16-9</vt:lpstr>
      <vt:lpstr>9_NEW ESA Presentation 16-9</vt:lpstr>
      <vt:lpstr>34_NEW ESA Presentation 16-9</vt:lpstr>
      <vt:lpstr>35_NEW ESA Presentation 16-9</vt:lpstr>
      <vt:lpstr>36_NEW ESA Presentation 16-9</vt:lpstr>
      <vt:lpstr>3_ESA Presentation</vt:lpstr>
      <vt:lpstr>37_NEW ESA Presentation 16-9</vt:lpstr>
      <vt:lpstr>38_NEW ESA Presentation 16-9</vt:lpstr>
      <vt:lpstr>4_ESA Presentation</vt:lpstr>
      <vt:lpstr>39_NEW ESA Presentation 16-9</vt:lpstr>
      <vt:lpstr>41_NEW ESA Presentation 16-9</vt:lpstr>
      <vt:lpstr>42_NEW ESA Presentation 16-9</vt:lpstr>
      <vt:lpstr>43_NEW ESA Presentation 16-9</vt:lpstr>
      <vt:lpstr>5_ESA Presentation</vt:lpstr>
      <vt:lpstr>S5P_TC_20160926</vt:lpstr>
      <vt:lpstr>NEW ESA Presentation</vt:lpstr>
      <vt:lpstr>Office Theme</vt:lpstr>
      <vt:lpstr>PowerPoint Presentation</vt:lpstr>
      <vt:lpstr>PowerPoint Presentation</vt:lpstr>
      <vt:lpstr>PowerPoint Presentation</vt:lpstr>
      <vt:lpstr>Earth Explorers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Sentinel-2 Mission Status Highlights</vt:lpstr>
      <vt:lpstr>Data Quality Status / Radiometry</vt:lpstr>
      <vt:lpstr>Example of Antarctica Acquisitions</vt:lpstr>
      <vt:lpstr>Glacier Remote Sensing Using Sentinel-2</vt:lpstr>
      <vt:lpstr>PowerPoint Presentation</vt:lpstr>
      <vt:lpstr>PowerPoint Presentation</vt:lpstr>
      <vt:lpstr>S-3 Optical mission status</vt:lpstr>
      <vt:lpstr>SLSTR calibration status VIS - SWIR</vt:lpstr>
      <vt:lpstr>S-3 Altimetry mission status</vt:lpstr>
      <vt:lpstr>PowerPoint Presentation</vt:lpstr>
      <vt:lpstr>PowerPoint Presentation</vt:lpstr>
      <vt:lpstr>PowerPoint Presentation</vt:lpstr>
      <vt:lpstr>Sentinel-5 Precursor mission status</vt:lpstr>
      <vt:lpstr>Sentinel-5 Precursor Cal/Val status</vt:lpstr>
      <vt:lpstr>Sentinel-5 Precursor Products Release Plan</vt:lpstr>
      <vt:lpstr>Atmospheric Pollution</vt:lpstr>
      <vt:lpstr>Sentinel-5 Precursor mission preliminary results</vt:lpstr>
      <vt:lpstr>PowerPoint Presentation</vt:lpstr>
      <vt:lpstr>Aeolus Mission Objectives</vt:lpstr>
      <vt:lpstr>Aeolus: Measurement Principle</vt:lpstr>
      <vt:lpstr>Status of Mission and Cal/Val Preparations</vt:lpstr>
      <vt:lpstr>WS Radiometric Calibration for European Optical Missions ESA/ESRIN, 30-31 August 2017</vt:lpstr>
      <vt:lpstr>WS Radiometric Calibration for European Optical Missions ESA/ESRIN, 30-31 August 2017</vt:lpstr>
      <vt:lpstr>WS on Uncertainties in Remote Sensing  ESA/ESRIN, 24-25 October 2017</vt:lpstr>
      <vt:lpstr>WS on Uncertainties in Remote Sensing  ESA/ESRIN, 24-25 October 2017</vt:lpstr>
      <vt:lpstr>Land Product Validation and Evolution  ESA/ESRIN, 27 February - 1 March 2018 </vt:lpstr>
      <vt:lpstr>2018 Land Product Validation and Evolution  ESA/ESRIN, 27 February - 1 March 2018 </vt:lpstr>
      <vt:lpstr>PowerPoint Presentation</vt:lpstr>
      <vt:lpstr>Lunar irradiance measurement and modelling for absolute radiometric calibration of EO sensors</vt:lpstr>
      <vt:lpstr>Objective of the study</vt:lpstr>
      <vt:lpstr>Planning</vt:lpstr>
      <vt:lpstr>Project team</vt:lpstr>
      <vt:lpstr>WP 1000: Instrument specification, characterisation, calibration and uncertainty budget</vt:lpstr>
      <vt:lpstr>WP 1000: Instrument specification, characterisation, calibration and uncertainty budget</vt:lpstr>
      <vt:lpstr>WP 2000: Deployment</vt:lpstr>
      <vt:lpstr>WP 2000: Deployment</vt:lpstr>
      <vt:lpstr>WP 2000: Deployment</vt:lpstr>
      <vt:lpstr>WP 2000: Deployment</vt:lpstr>
      <vt:lpstr>WP 3000: Building a database of quality controled measurements</vt:lpstr>
      <vt:lpstr>WP 3000: Building a database of quality controlled measurements</vt:lpstr>
      <vt:lpstr>WP 4000: Lunar spectral irradiance model development</vt:lpstr>
      <vt:lpstr>WP 5000/6000: Comparison of the lunar spectral irradiance model to space borne observation and other models</vt:lpstr>
      <vt:lpstr>PowerPoint Presentation</vt:lpstr>
      <vt:lpstr>Principles for a 3D Radiative Transfer Model to support Cal/Val activities</vt:lpstr>
      <vt:lpstr>Background</vt:lpstr>
      <vt:lpstr>Current and future actions</vt:lpstr>
      <vt:lpstr>Applications &amp; Benefits</vt:lpstr>
      <vt:lpstr>PowerPoint Presentation</vt:lpstr>
      <vt:lpstr>simulations on Libya4 with 3 RTM vs S2A.</vt:lpstr>
      <vt:lpstr>Fundamentals [extra slide]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Philippe Goryl</dc:creator>
  <cp:lastModifiedBy>Philippe Goryl</cp:lastModifiedBy>
  <cp:revision>360</cp:revision>
  <cp:lastPrinted>2018-02-20T13:47:14Z</cp:lastPrinted>
  <dcterms:modified xsi:type="dcterms:W3CDTF">2018-03-28T16:04:39Z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0x010100B93108F87DD4F24BAE6D0E809C37974D003A675EEDBEAD734789C2602A0F48A45A</vt:lpwstr>
  </property>
</Properties>
</file>