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23" r:id="rId3"/>
    <p:sldId id="338" r:id="rId4"/>
    <p:sldId id="339" r:id="rId5"/>
    <p:sldId id="340" r:id="rId6"/>
  </p:sldIdLst>
  <p:sldSz cx="9144000" cy="6858000" type="screen4x3"/>
  <p:notesSz cx="6794500" cy="9931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7"/>
    <p:restoredTop sz="94708"/>
  </p:normalViewPr>
  <p:slideViewPr>
    <p:cSldViewPr>
      <p:cViewPr varScale="1">
        <p:scale>
          <a:sx n="96" d="100"/>
          <a:sy n="96" d="100"/>
        </p:scale>
        <p:origin x="7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7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hc">
            <a:extLst>
              <a:ext uri="{FF2B5EF4-FFF2-40B4-BE49-F238E27FC236}">
                <a16:creationId xmlns:a16="http://schemas.microsoft.com/office/drawing/2014/main" id="{7EA4C45C-FB9F-4FFC-8ED0-2BE068B127B6}"/>
              </a:ext>
            </a:extLst>
          </p:cNvPr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" name="fc">
            <a:extLst>
              <a:ext uri="{FF2B5EF4-FFF2-40B4-BE49-F238E27FC236}">
                <a16:creationId xmlns:a16="http://schemas.microsoft.com/office/drawing/2014/main" id="{0DFA34CB-1382-47B6-AFE4-A3B4E51359C6}"/>
              </a:ext>
            </a:extLst>
          </p:cNvPr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55998" y="1600200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WGCV/GSICS pre-flight &amp; on-board Cal &amp; </a:t>
            </a:r>
            <a:r>
              <a:rPr lang="en-US" sz="4200" b="1" dirty="0" err="1">
                <a:solidFill>
                  <a:srgbClr val="FFFFFF"/>
                </a:solidFill>
                <a:latin typeface="+mj-lt"/>
              </a:rPr>
              <a:t>Characterisation</a:t>
            </a:r>
            <a:r>
              <a:rPr lang="en-US" sz="4200" b="1" dirty="0">
                <a:solidFill>
                  <a:srgbClr val="FFFFFF"/>
                </a:solidFill>
                <a:latin typeface="+mj-lt"/>
              </a:rPr>
              <a:t>  workshop (optical domain)</a:t>
            </a: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r>
              <a:rPr lang="en-US" sz="4200" b="1" dirty="0">
                <a:solidFill>
                  <a:srgbClr val="FFFFFF"/>
                </a:solidFill>
                <a:latin typeface="+mj-lt"/>
              </a:rPr>
              <a:t>Nigel Fox</a:t>
            </a: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r>
              <a:rPr lang="en-US" sz="4200" b="1" dirty="0">
                <a:solidFill>
                  <a:srgbClr val="FFFFFF"/>
                </a:solidFill>
                <a:latin typeface="+mj-lt"/>
              </a:rPr>
              <a:t>on behalf of IVOS</a:t>
            </a:r>
            <a:br>
              <a:rPr lang="en-US" dirty="0">
                <a:latin typeface="+mj-lt"/>
              </a:rPr>
            </a:b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81000" y="125769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828802" y="1021561"/>
            <a:ext cx="5688807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3000" b="0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Next Meeting</a:t>
            </a:r>
            <a:endParaRPr lang="en-GB" altLang="en-US" sz="2700" b="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235CB-8744-41F2-B413-8B81C40F3C9B}"/>
              </a:ext>
            </a:extLst>
          </p:cNvPr>
          <p:cNvSpPr txBox="1"/>
          <p:nvPr/>
        </p:nvSpPr>
        <p:spPr>
          <a:xfrm>
            <a:off x="228600" y="1196588"/>
            <a:ext cx="8763000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Following highly successful IVOS workshop at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Estec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 2005?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800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Discussions and recommendations from IVOS  ~2012 timely for new workshop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Parallel interest from GSICS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Needed to support science and engineering objectives and also to make visible/encourage access to info not always readily supplied by builders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As optical sensors spanned into Spectroscopy sensors of AC sub-group WGCV proposed workshop to be held and planned as WGCV perhaps with bigger scope</a:t>
            </a:r>
          </a:p>
          <a:p>
            <a:pPr lvl="1" indent="0" algn="l" rtl="0" latinLnBrk="1" hangingPunct="0"/>
            <a:r>
              <a:rPr lang="en-GB" sz="800" dirty="0"/>
              <a:t>		</a:t>
            </a:r>
          </a:p>
          <a:p>
            <a:pPr lvl="1" indent="0" algn="l" rtl="0" latinLnBrk="1" hangingPunct="0"/>
            <a:r>
              <a:rPr lang="en-GB" dirty="0"/>
              <a:t>		- WGCV agree that first step be limited to optical domain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Sub elements happen in regions/conferences e.g. SPIE, Utah, ESA 2017  but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    need a CEOS</a:t>
            </a:r>
            <a:r>
              <a:rPr lang="en-GB" dirty="0"/>
              <a:t>/GSICS event with agencies and industry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DE5B4-5D43-46F2-A9F9-5B6E54DF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0"/>
            <a:ext cx="59089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01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F7D2-7B86-4239-BE62-927A1E75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28600"/>
            <a:ext cx="2514600" cy="762000"/>
          </a:xfrm>
        </p:spPr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A650B-9D6C-4578-82CB-0D9A4212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2CC4-417C-4EBB-88DD-BA6A2B0F77B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908DD-A650-438C-958C-090D36D4B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 lvl="0"/>
            <a:r>
              <a:rPr lang="en-GB" dirty="0"/>
              <a:t>span the spectral range UV – TIR (if needing to be limited to prioritise the solar reflective)</a:t>
            </a:r>
          </a:p>
          <a:p>
            <a:pPr lvl="0"/>
            <a:endParaRPr lang="en-GB" sz="1000" dirty="0"/>
          </a:p>
          <a:p>
            <a:pPr lvl="0"/>
            <a:r>
              <a:rPr lang="en-GB" dirty="0"/>
              <a:t>cover both radiometric and spectral (</a:t>
            </a:r>
            <a:r>
              <a:rPr lang="en-GB" dirty="0" err="1"/>
              <a:t>inc</a:t>
            </a:r>
            <a:r>
              <a:rPr lang="en-GB" dirty="0"/>
              <a:t> spectroscopic) calibration and characterisation (e.g. stray light, Spectral response, polarisation  etc) </a:t>
            </a:r>
            <a:r>
              <a:rPr lang="en-GB" dirty="0">
                <a:solidFill>
                  <a:srgbClr val="FF0000"/>
                </a:solidFill>
              </a:rPr>
              <a:t>but not geometric</a:t>
            </a:r>
          </a:p>
          <a:p>
            <a:pPr marL="0" lvl="0" indent="0">
              <a:buNone/>
            </a:pPr>
            <a:endParaRPr lang="en-GB" sz="1000" dirty="0"/>
          </a:p>
          <a:p>
            <a:pPr marL="0" lvl="0" indent="0">
              <a:buNone/>
            </a:pPr>
            <a:r>
              <a:rPr lang="en-GB" dirty="0"/>
              <a:t>and should concentrate on pre-flight including of on-board systems but not necessarily on use of on-board systems except where needed to demonstrate why the pre-flight characterisation was necessary.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4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01A9-79C7-4390-9A43-C8E5D31E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6400" y="34247"/>
            <a:ext cx="7772400" cy="1143000"/>
          </a:xfrm>
        </p:spPr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E63A1-9115-4041-8B2D-AFAB4EFD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2CC4-417C-4EBB-88DD-BA6A2B0F77B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5AD0A-3CE0-4730-8231-D29D5A335A87}"/>
              </a:ext>
            </a:extLst>
          </p:cNvPr>
          <p:cNvSpPr/>
          <p:nvPr/>
        </p:nvSpPr>
        <p:spPr>
          <a:xfrm>
            <a:off x="1066800" y="1752600"/>
            <a:ext cx="7391400" cy="399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Meeting should probably be around 2.5/3days</a:t>
            </a:r>
            <a:endParaRPr lang="en-GB" b="1" dirty="0"/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Organised to emphasise technical state of art but to include science/engineering context and discussion i.e. the why is X specification needed.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/>
              <a:t>Meeting be fully open to all wishing to attend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Structured in part at least by invited speakers/leads of/into sessions with facilitated discussion where possible on challenges and limitation possibly by a presentation on current norm and then new on what might be possible</a:t>
            </a:r>
            <a:endParaRPr lang="en-GB" b="1" dirty="0"/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Aim to have good practises and/or to provide input to new IEEE committee on hyperspectral as an example summary or workshop on Cal/Val portal</a:t>
            </a:r>
            <a:endParaRPr lang="en-GB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14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51E3-C71A-466E-9296-A162AEBF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4278" y="152400"/>
            <a:ext cx="7772400" cy="1143000"/>
          </a:xfrm>
        </p:spPr>
        <p:txBody>
          <a:bodyPr/>
          <a:lstStyle/>
          <a:p>
            <a:r>
              <a:rPr lang="en-GB" dirty="0"/>
              <a:t>Timing and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9685E-DC96-476F-B4CC-B2CDB24F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2CC4-417C-4EBB-88DD-BA6A2B0F77B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4D976-9543-4EDC-8610-0995DA30291A}"/>
              </a:ext>
            </a:extLst>
          </p:cNvPr>
          <p:cNvSpPr/>
          <p:nvPr/>
        </p:nvSpPr>
        <p:spPr>
          <a:xfrm>
            <a:off x="228600" y="1483852"/>
            <a:ext cx="8839200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Given length of meeting should be organised as independent meeting</a:t>
            </a:r>
            <a:endParaRPr lang="en-GB" b="1" dirty="0"/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2019 target late spring, summer, Autumn (need approx. 9 months min to get </a:t>
            </a:r>
            <a:r>
              <a:rPr lang="en-GB" b="1" dirty="0" err="1">
                <a:ea typeface="Times New Roman" panose="02020603050405020304" pitchFamily="18" charset="0"/>
              </a:rPr>
              <a:t>optimium</a:t>
            </a:r>
            <a:r>
              <a:rPr lang="en-GB" b="1" dirty="0">
                <a:ea typeface="Times New Roman" panose="02020603050405020304" pitchFamily="18" charset="0"/>
              </a:rPr>
              <a:t> audience.</a:t>
            </a:r>
            <a:endParaRPr lang="en-GB" b="1" dirty="0"/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Europe is easiest for Chinese to attend and probably neutral to US industry.</a:t>
            </a:r>
            <a:endParaRPr lang="en-GB" b="1" dirty="0"/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a typeface="Times New Roman" panose="02020603050405020304" pitchFamily="18" charset="0"/>
              </a:rPr>
              <a:t>Location TBD  (needs to be attractive but not attractive and readily accessible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b="1" dirty="0">
              <a:effectLst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b="1" dirty="0"/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ffectLst/>
              </a:rPr>
              <a:t>Ne</a:t>
            </a:r>
            <a:r>
              <a:rPr lang="en-GB" b="1" dirty="0"/>
              <a:t>xt steps: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/>
              <a:t>Agree to move forward with urgency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b="1" dirty="0">
                <a:effectLst/>
              </a:rPr>
              <a:t>Need to form an </a:t>
            </a:r>
            <a:r>
              <a:rPr lang="en-GB" b="1">
                <a:effectLst/>
              </a:rPr>
              <a:t>organisation team. </a:t>
            </a:r>
            <a:r>
              <a:rPr lang="en-GB" b="1" dirty="0">
                <a:effectLst/>
              </a:rPr>
              <a:t>Then define location and timing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65188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16248</TotalTime>
  <Words>331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MS PGothic</vt:lpstr>
      <vt:lpstr>Arial</vt:lpstr>
      <vt:lpstr>Arial Bold</vt:lpstr>
      <vt:lpstr>Avenir Roman</vt:lpstr>
      <vt:lpstr>Calibri</vt:lpstr>
      <vt:lpstr>Droid Serif</vt:lpstr>
      <vt:lpstr>Helvetica</vt:lpstr>
      <vt:lpstr>Symbol</vt:lpstr>
      <vt:lpstr>Times New Roman</vt:lpstr>
      <vt:lpstr>Default</vt:lpstr>
      <vt:lpstr>WGCV/GSICS pre-flight &amp; on-board Cal &amp; Characterisation  workshop (optical domain)    Nigel Fox on behalf of IVOS </vt:lpstr>
      <vt:lpstr>PowerPoint Presentation</vt:lpstr>
      <vt:lpstr>Scope</vt:lpstr>
      <vt:lpstr>Structure</vt:lpstr>
      <vt:lpstr>Timing and Location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Nigel Fox</cp:lastModifiedBy>
  <cp:revision>188</cp:revision>
  <cp:lastPrinted>2018-03-23T09:11:55Z</cp:lastPrinted>
  <dcterms:modified xsi:type="dcterms:W3CDTF">2018-04-12T18:03:42Z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</Properties>
</file>