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7" r:id="rId4"/>
    <p:sldId id="275" r:id="rId5"/>
    <p:sldId id="285" r:id="rId6"/>
    <p:sldId id="276" r:id="rId7"/>
    <p:sldId id="289" r:id="rId8"/>
    <p:sldId id="291" r:id="rId9"/>
    <p:sldId id="290" r:id="rId10"/>
    <p:sldId id="288" r:id="rId11"/>
    <p:sldId id="286" r:id="rId12"/>
    <p:sldId id="292" r:id="rId13"/>
    <p:sldId id="282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716"/>
  </p:normalViewPr>
  <p:slideViewPr>
    <p:cSldViewPr>
      <p:cViewPr varScale="1">
        <p:scale>
          <a:sx n="70" d="100"/>
          <a:sy n="70" d="100"/>
        </p:scale>
        <p:origin x="98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022325" y="1"/>
            <a:ext cx="3076977" cy="5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44" tIns="47722" rIns="95444" bIns="47722" anchor="ctr"/>
          <a:lstStyle/>
          <a:p>
            <a:pPr eaLnBrk="0" hangingPunct="0"/>
            <a:endParaRPr lang="ja-JP" alt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022325" y="9724119"/>
            <a:ext cx="3076977" cy="5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7" tIns="46597" rIns="94857" bIns="46597" anchor="b"/>
          <a:lstStyle/>
          <a:p>
            <a:pPr algn="r" defTabSz="956097"/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ea typeface="明朝"/>
                <a:cs typeface="明朝"/>
              </a:rPr>
              <a:t>1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" y="9724119"/>
            <a:ext cx="3076977" cy="5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44" tIns="47722" rIns="95444" bIns="47722" anchor="ctr"/>
          <a:lstStyle/>
          <a:p>
            <a:pPr eaLnBrk="0" hangingPunct="0"/>
            <a:endParaRPr lang="ja-JP" altLang="en-US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" y="1"/>
            <a:ext cx="3076977" cy="5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44" tIns="47722" rIns="95444" bIns="47722" anchor="ctr"/>
          <a:lstStyle/>
          <a:p>
            <a:pPr eaLnBrk="0" hangingPunct="0"/>
            <a:endParaRPr lang="ja-JP" altLang="en-US" dirty="0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6288"/>
            <a:ext cx="5095875" cy="3822700"/>
          </a:xfrm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6990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2462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4827-4C93-4F94-BB81-DAE4C57F04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53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9E1BB41-F9FD-4251-86A2-18C57873C2F6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EF2BA063-9FD6-4326-B88B-CBBEF245B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55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1858" y="260350"/>
            <a:ext cx="6400800" cy="685800"/>
          </a:xfrm>
          <a:prstGeom prst="rect">
            <a:avLst/>
          </a:prstGeom>
        </p:spPr>
        <p:txBody>
          <a:bodyPr/>
          <a:lstStyle>
            <a:lvl1pPr>
              <a:defRPr sz="2585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2462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CFEC-65BA-4CC5-BDB1-9C2411248E9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204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emf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26" Type="http://schemas.openxmlformats.org/officeDocument/2006/relationships/image" Target="../media/image49.png"/><Relationship Id="rId3" Type="http://schemas.openxmlformats.org/officeDocument/2006/relationships/image" Target="../media/image26.jpeg"/><Relationship Id="rId21" Type="http://schemas.openxmlformats.org/officeDocument/2006/relationships/image" Target="../media/image44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20" Type="http://schemas.openxmlformats.org/officeDocument/2006/relationships/image" Target="../media/image43.jpeg"/><Relationship Id="rId29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7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jpeg"/><Relationship Id="rId28" Type="http://schemas.openxmlformats.org/officeDocument/2006/relationships/image" Target="../media/image51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4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860745"/>
            <a:ext cx="77724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Cal &amp; VAL for Greenhouse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Gases Observation Spectrometers </a:t>
            </a:r>
            <a:endParaRPr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6460" y="4191000"/>
            <a:ext cx="4495800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Akihiko KUZE </a:t>
            </a:r>
            <a:endParaRPr lang="en-US" sz="2400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(</a:t>
            </a:r>
            <a:r>
              <a:rPr lang="en-US" altLang="ja-JP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Earth </a:t>
            </a:r>
            <a:r>
              <a:rPr lang="en-US" altLang="ja-JP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Observation Research Center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Japan Aerospace Exploration Agency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WGCV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43</a:t>
            </a:r>
            <a:endParaRPr lang="en-US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pt-BR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São José dos Campos, SP, </a:t>
            </a:r>
            <a:r>
              <a:rPr lang="pt-BR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Brazil</a:t>
            </a:r>
            <a:endParaRPr lang="en-US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April 10-13, 2018</a:t>
            </a:r>
            <a:endParaRPr lang="en-US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59044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288273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110" y="3151935"/>
            <a:ext cx="1592580" cy="102108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0" y="233230"/>
            <a:ext cx="462890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Validation for background and enhancement for GHG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1207621"/>
            <a:ext cx="508754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 smtClean="0"/>
              <a:t>Present</a:t>
            </a:r>
            <a:r>
              <a:rPr lang="en-US" altLang="ja-JP" sz="1400" dirty="0"/>
              <a:t>: The Total Carbon Column Observing Network (</a:t>
            </a:r>
            <a:r>
              <a:rPr lang="en-US" altLang="ja-JP" sz="1400" dirty="0" smtClean="0"/>
              <a:t>TCCON)(Ground-based large FTS) is well characterized however number of sites is still limited.</a:t>
            </a:r>
          </a:p>
          <a:p>
            <a:pPr>
              <a:lnSpc>
                <a:spcPct val="150000"/>
              </a:lnSpc>
            </a:pPr>
            <a:r>
              <a:rPr lang="en-US" altLang="ja-JP" sz="1400" dirty="0" smtClean="0">
                <a:solidFill>
                  <a:srgbClr val="0000FF"/>
                </a:solidFill>
              </a:rPr>
              <a:t>Recent improvements: portable FTS calibrated with TCCON . </a:t>
            </a:r>
          </a:p>
          <a:p>
            <a:pPr>
              <a:lnSpc>
                <a:spcPct val="150000"/>
              </a:lnSpc>
            </a:pPr>
            <a:endParaRPr lang="en-US" altLang="ja-JP" sz="1400" dirty="0" smtClean="0"/>
          </a:p>
          <a:p>
            <a:pPr>
              <a:lnSpc>
                <a:spcPct val="150000"/>
              </a:lnSpc>
            </a:pPr>
            <a:r>
              <a:rPr lang="en-US" altLang="ja-JP" sz="1400" dirty="0" smtClean="0"/>
              <a:t>Needs for partial column of lower troposphere (LT)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sz="1400" dirty="0" smtClean="0"/>
              <a:t>Larger enhancement from local emission source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sz="1400" dirty="0" smtClean="0"/>
              <a:t>Remove influx in upper troposphere </a:t>
            </a:r>
            <a:endParaRPr lang="en-US" altLang="ja-JP" sz="1400" dirty="0"/>
          </a:p>
          <a:p>
            <a:pPr>
              <a:lnSpc>
                <a:spcPct val="150000"/>
              </a:lnSpc>
            </a:pPr>
            <a:r>
              <a:rPr lang="en-US" altLang="ja-JP" sz="1400" dirty="0" smtClean="0">
                <a:solidFill>
                  <a:srgbClr val="0000FF"/>
                </a:solidFill>
              </a:rPr>
              <a:t>Recent algorithms provide partial column of LT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sz="1400" dirty="0" smtClean="0">
                <a:solidFill>
                  <a:srgbClr val="0000FF"/>
                </a:solidFill>
              </a:rPr>
              <a:t>Lower troposphere from absorption line shape (Kulawik et al.)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sz="1400" dirty="0" smtClean="0">
                <a:solidFill>
                  <a:srgbClr val="0000FF"/>
                </a:solidFill>
              </a:rPr>
              <a:t>Use both TIR and SWIR (Kikuchi et al.)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endParaRPr lang="en-US" altLang="ja-JP" sz="1400" dirty="0" smtClean="0"/>
          </a:p>
          <a:p>
            <a:pPr>
              <a:lnSpc>
                <a:spcPct val="150000"/>
              </a:lnSpc>
            </a:pPr>
            <a:r>
              <a:rPr lang="en-US" altLang="ja-JP" sz="1400" dirty="0" smtClean="0"/>
              <a:t>Number of  vertical profile data (especially coincident data) was limited.  </a:t>
            </a:r>
          </a:p>
          <a:p>
            <a:pPr>
              <a:lnSpc>
                <a:spcPct val="150000"/>
              </a:lnSpc>
            </a:pPr>
            <a:r>
              <a:rPr lang="en-US" altLang="ja-JP" sz="1400" dirty="0" smtClean="0">
                <a:solidFill>
                  <a:srgbClr val="0000FF"/>
                </a:solidFill>
              </a:rPr>
              <a:t>Recent progress: Airplane campaign (</a:t>
            </a:r>
            <a:r>
              <a:rPr lang="en-US" altLang="ja-JP" sz="1400" dirty="0">
                <a:solidFill>
                  <a:srgbClr val="0000FF"/>
                </a:solidFill>
              </a:rPr>
              <a:t>NASA </a:t>
            </a:r>
            <a:r>
              <a:rPr lang="en-US" altLang="ja-JP" sz="1400" dirty="0" smtClean="0">
                <a:solidFill>
                  <a:srgbClr val="0000FF"/>
                </a:solidFill>
              </a:rPr>
              <a:t>ASCENDS/</a:t>
            </a:r>
            <a:r>
              <a:rPr lang="en-US" altLang="ja-JP" sz="1400" dirty="0" err="1" smtClean="0">
                <a:solidFill>
                  <a:srgbClr val="0000FF"/>
                </a:solidFill>
              </a:rPr>
              <a:t>ABoVE</a:t>
            </a:r>
            <a:r>
              <a:rPr lang="en-US" altLang="ja-JP" sz="1400" dirty="0" smtClean="0">
                <a:solidFill>
                  <a:srgbClr val="0000FF"/>
                </a:solidFill>
              </a:rPr>
              <a:t>, DLR-CNES </a:t>
            </a:r>
            <a:r>
              <a:rPr lang="en-US" altLang="ja-JP" sz="1400" dirty="0" err="1" smtClean="0">
                <a:solidFill>
                  <a:srgbClr val="0000FF"/>
                </a:solidFill>
              </a:rPr>
              <a:t>CoMET</a:t>
            </a:r>
            <a:r>
              <a:rPr lang="en-US" altLang="ja-JP" sz="1400" dirty="0" smtClean="0">
                <a:solidFill>
                  <a:srgbClr val="0000FF"/>
                </a:solidFill>
              </a:rPr>
              <a:t> etc.)  </a:t>
            </a:r>
            <a:endParaRPr lang="en-US" altLang="ja-JP" sz="1400" dirty="0">
              <a:solidFill>
                <a:srgbClr val="0000FF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60844"/>
            <a:ext cx="2854664" cy="369427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641508" y="6237231"/>
            <a:ext cx="282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AJAXA vertical profile vs. 4 GOSAT retrieval at RRV, NV</a:t>
            </a:r>
            <a:endParaRPr lang="ja-JP" altLang="en-US" sz="12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083" y="1237172"/>
            <a:ext cx="2301240" cy="169926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1313984"/>
            <a:ext cx="1630680" cy="154686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895" y="4983019"/>
            <a:ext cx="1846614" cy="122671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4820819" y="6191064"/>
            <a:ext cx="15803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Coutesy of R. Kawa</a:t>
            </a:r>
            <a:endParaRPr lang="ja-JP" altLang="en-US" sz="1200" dirty="0"/>
          </a:p>
        </p:txBody>
      </p:sp>
      <p:sp>
        <p:nvSpPr>
          <p:cNvPr id="12" name="スライド番号プレースホルダ 1"/>
          <p:cNvSpPr txBox="1">
            <a:spLocks noGrp="1"/>
          </p:cNvSpPr>
          <p:nvPr/>
        </p:nvSpPr>
        <p:spPr bwMode="auto">
          <a:xfrm>
            <a:off x="8419886" y="6408043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10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5642832" y="2826232"/>
            <a:ext cx="224568" cy="70652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287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5000" y="196434"/>
            <a:ext cx="5791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Long tem and consistent GHG dataset from different instruments and algorithms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4800" y="4620549"/>
            <a:ext cx="42672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Buchwitz et al., European </a:t>
            </a:r>
            <a:r>
              <a:rPr lang="en-US" altLang="ja-JP" sz="1100" dirty="0"/>
              <a:t>Space Agency's (ESA) </a:t>
            </a:r>
            <a:endParaRPr lang="en-US" altLang="ja-JP" sz="1100" dirty="0" smtClean="0"/>
          </a:p>
          <a:p>
            <a:r>
              <a:rPr lang="en-US" altLang="ja-JP" sz="1100" dirty="0" smtClean="0"/>
              <a:t>The </a:t>
            </a:r>
            <a:r>
              <a:rPr lang="en-US" altLang="ja-JP" sz="1100" dirty="0"/>
              <a:t>Greenhouse Gas Climate Change Initiative (</a:t>
            </a:r>
            <a:r>
              <a:rPr lang="en-US" altLang="ja-JP" sz="1100" dirty="0" smtClean="0"/>
              <a:t>GHG-CCI)</a:t>
            </a:r>
            <a:endParaRPr lang="ja-JP" altLang="en-US" sz="1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" y="1348412"/>
            <a:ext cx="4705656" cy="2929009"/>
          </a:xfrm>
          <a:prstGeom prst="rect">
            <a:avLst/>
          </a:prstGeom>
        </p:spPr>
      </p:pic>
      <p:pic>
        <p:nvPicPr>
          <p:cNvPr id="5" name="Grafi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88" y="1295400"/>
            <a:ext cx="4542473" cy="303503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84756" y="4279478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Column CO</a:t>
            </a:r>
            <a:r>
              <a:rPr lang="en-US" altLang="ja-JP" baseline="-25000" dirty="0"/>
              <a:t>2</a:t>
            </a:r>
            <a:r>
              <a:rPr lang="en-US" altLang="ja-JP" dirty="0"/>
              <a:t> Retrieval intercomparison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998495" y="4401147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Seamless </a:t>
            </a:r>
            <a:r>
              <a:rPr lang="en-US" altLang="ja-JP" dirty="0">
                <a:solidFill>
                  <a:srgbClr val="002060"/>
                </a:solidFill>
              </a:rPr>
              <a:t>dataset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4142" y="5111550"/>
            <a:ext cx="8597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Common database for GHG observation instruments from space </a:t>
            </a:r>
            <a:r>
              <a:rPr lang="en-US" altLang="ja-JP" dirty="0">
                <a:solidFill>
                  <a:srgbClr val="002060"/>
                </a:solidFill>
              </a:rPr>
              <a:t>: 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r>
              <a:rPr lang="en-US" altLang="ja-JP" dirty="0" smtClean="0">
                <a:solidFill>
                  <a:srgbClr val="002060"/>
                </a:solidFill>
              </a:rPr>
              <a:t>Match </a:t>
            </a:r>
            <a:r>
              <a:rPr lang="en-US" altLang="ja-JP" dirty="0">
                <a:solidFill>
                  <a:srgbClr val="002060"/>
                </a:solidFill>
              </a:rPr>
              <a:t>up database </a:t>
            </a:r>
            <a:r>
              <a:rPr lang="en-US" altLang="ja-JP" dirty="0" smtClean="0">
                <a:solidFill>
                  <a:srgbClr val="002060"/>
                </a:solidFill>
              </a:rPr>
              <a:t>of radiance spectra that include data quality, uncertainty, time, location of each instrument (GOSAT-OCO-2, GOSAT-AIRS, </a:t>
            </a:r>
            <a:r>
              <a:rPr lang="en-US" altLang="ja-JP" dirty="0" smtClean="0">
                <a:solidFill>
                  <a:srgbClr val="002060"/>
                </a:solidFill>
              </a:rPr>
              <a:t>……)</a:t>
            </a:r>
          </a:p>
          <a:p>
            <a:endParaRPr lang="en-US" altLang="ja-JP" dirty="0">
              <a:solidFill>
                <a:srgbClr val="002060"/>
              </a:solidFill>
            </a:endParaRPr>
          </a:p>
          <a:p>
            <a:r>
              <a:rPr lang="en-US" altLang="ja-JP" dirty="0" smtClean="0">
                <a:solidFill>
                  <a:srgbClr val="002060"/>
                </a:solidFill>
              </a:rPr>
              <a:t>Match-up point check tool</a:t>
            </a:r>
          </a:p>
          <a:p>
            <a:r>
              <a:rPr lang="en-US" altLang="ja-JP" sz="1400" dirty="0">
                <a:solidFill>
                  <a:srgbClr val="002060"/>
                </a:solidFill>
              </a:rPr>
              <a:t>http://www.eorc.jaxa.jp/GOSAT/GOSAT_Optimization/index.html</a:t>
            </a:r>
            <a:endParaRPr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9" name="スライド番号プレースホルダ 1"/>
          <p:cNvSpPr txBox="1">
            <a:spLocks noGrp="1"/>
          </p:cNvSpPr>
          <p:nvPr/>
        </p:nvSpPr>
        <p:spPr bwMode="auto">
          <a:xfrm>
            <a:off x="8419886" y="6408043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11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971567"/>
            <a:ext cx="1610437" cy="8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400800" cy="685800"/>
          </a:xfrm>
        </p:spPr>
        <p:txBody>
          <a:bodyPr/>
          <a:lstStyle/>
          <a:p>
            <a:pPr algn="ctr"/>
            <a:r>
              <a:rPr kumimoji="1" lang="en-US" altLang="ja-JP" sz="1800" dirty="0" smtClean="0"/>
              <a:t>Common Standards and Data for</a:t>
            </a:r>
            <a:br>
              <a:rPr kumimoji="1" lang="en-US" altLang="ja-JP" sz="1800" dirty="0" smtClean="0"/>
            </a:br>
            <a:r>
              <a:rPr lang="en-US" altLang="ja-JP" sz="1800" dirty="0" smtClean="0"/>
              <a:t>Calibrations and Retrieval (updates from WGCV42)</a:t>
            </a:r>
            <a:endParaRPr kumimoji="1" lang="ja-JP" altLang="en-US" sz="1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9CFEC-65BA-4CC5-BDB1-9C2411248E90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83755"/>
              </p:ext>
            </p:extLst>
          </p:nvPr>
        </p:nvGraphicFramePr>
        <p:xfrm>
          <a:off x="2" y="1371600"/>
          <a:ext cx="8473145" cy="4949641"/>
        </p:xfrm>
        <a:graphic>
          <a:graphicData uri="http://schemas.openxmlformats.org/drawingml/2006/table">
            <a:tbl>
              <a:tblPr firstRow="1" firstCol="1" bandRow="1"/>
              <a:tblGrid>
                <a:gridCol w="1149555"/>
                <a:gridCol w="1517443"/>
                <a:gridCol w="3373544"/>
                <a:gridCol w="2432603"/>
              </a:tblGrid>
              <a:tr h="270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Common standards and data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Notes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99">
                <a:tc row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Calibration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Prelaunch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Cross-calibrated radiometers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Viewing</a:t>
                      </a: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common radiometric standard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Onboard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Solar </a:t>
                      </a: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data 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Vicarious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CEOS site (RRV </a:t>
                      </a: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etc.)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Annual</a:t>
                      </a: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campaign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538">
                <a:tc row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Retrieval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Algorithm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Parameters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Molecular spectroscopy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 priori model (Aerosol)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5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Input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Calibrated</a:t>
                      </a: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spectra at 0.76, 1.6, 2.0</a:t>
                      </a:r>
                      <a:r>
                        <a:rPr lang="el-GR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μ</a:t>
                      </a: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Observation geometry and condition 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Level 1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0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Output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Retrieved column amount GHG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Simultaneously retrieved parameters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(aerosol optical depth, Solar-induced plant chlorophyll fluorescence (SIF))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Level 2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538">
                <a:tc row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Validation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Ground </a:t>
                      </a: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Site</a:t>
                      </a:r>
                      <a:endParaRPr lang="en-US" altLang="ja-JP" sz="1500" kern="100" dirty="0" smtClean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High</a:t>
                      </a:r>
                      <a:r>
                        <a:rPr lang="en-US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resolution spectrometer</a:t>
                      </a:r>
                      <a:endParaRPr lang="en-US" sz="1500" kern="100" dirty="0" smtClean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mobile spectrometer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TCCON, mobile-FTS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Vertical</a:t>
                      </a: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profile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 situ measured</a:t>
                      </a: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data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Airplane,</a:t>
                      </a:r>
                      <a:r>
                        <a:rPr lang="en-US" altLang="ja-JP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Balloon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Match up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Land type and Ocean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Viewing Common</a:t>
                      </a:r>
                      <a:r>
                        <a:rPr lang="en-US" sz="15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sites</a:t>
                      </a:r>
                      <a:endParaRPr lang="ja-JP" sz="15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12581" y="3322621"/>
            <a:ext cx="170525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5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33600" y="2971800"/>
            <a:ext cx="46289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Back up and MEMO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37088" y="376171"/>
            <a:ext cx="46289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GHG Measurements from Space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スライド番号プレースホルダ 1"/>
          <p:cNvSpPr txBox="1">
            <a:spLocks noGrp="1"/>
          </p:cNvSpPr>
          <p:nvPr/>
        </p:nvSpPr>
        <p:spPr bwMode="auto">
          <a:xfrm>
            <a:off x="8471188" y="6258458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2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38173"/>
              </p:ext>
            </p:extLst>
          </p:nvPr>
        </p:nvGraphicFramePr>
        <p:xfrm>
          <a:off x="204603" y="1432632"/>
          <a:ext cx="8289063" cy="519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769"/>
                <a:gridCol w="1506071"/>
                <a:gridCol w="1729498"/>
                <a:gridCol w="1770874"/>
                <a:gridCol w="1809851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SCIAMACHY</a:t>
                      </a:r>
                    </a:p>
                    <a:p>
                      <a:pPr algn="ctr"/>
                      <a:r>
                        <a:rPr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(2002 - 2012) 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GOSAT </a:t>
                      </a:r>
                    </a:p>
                    <a:p>
                      <a:pPr algn="ctr"/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(2009 - ) 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OCO-2 (2014-)</a:t>
                      </a:r>
                      <a:r>
                        <a:rPr kumimoji="1" lang="ja-JP" altLang="en-US" sz="13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OCO-3 (2019-) 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GHGsat (2016-)</a:t>
                      </a:r>
                      <a:endParaRPr kumimoji="1" lang="ja-JP" altLang="en-US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3322">
                <a:tc>
                  <a:txBody>
                    <a:bodyPr/>
                    <a:lstStyle/>
                    <a:p>
                      <a:pPr algn="ctr"/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3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TanSat (2016-)</a:t>
                      </a:r>
                      <a:endParaRPr kumimoji="1" lang="ja-JP" altLang="en-US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S5P</a:t>
                      </a:r>
                      <a:r>
                        <a:rPr kumimoji="1" lang="en-US" altLang="ja-JP" sz="13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TROPOMI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(2017)  </a:t>
                      </a:r>
                      <a:endParaRPr kumimoji="1" lang="ja-JP" altLang="en-US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3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FY-3D (2017-)</a:t>
                      </a:r>
                      <a:r>
                        <a:rPr lang="en-US" altLang="ja-JP" sz="13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     FY-3G (2020-)</a:t>
                      </a:r>
                      <a:endParaRPr lang="ja-JP" altLang="en-US" sz="13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altLang="en-US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30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GOSAT-2 (2018-)</a:t>
                      </a:r>
                      <a:endParaRPr lang="ja-JP" altLang="en-US" sz="1300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3212">
                <a:tc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35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300" b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MERLIN (2020)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GeoCARB</a:t>
                      </a:r>
                      <a:endParaRPr kumimoji="1" lang="ja-JP" altLang="en-US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MicroCarb (2020)</a:t>
                      </a:r>
                      <a:endParaRPr lang="ja-JP" altLang="en-US" sz="1300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ASCENDS </a:t>
                      </a:r>
                      <a:r>
                        <a:rPr lang="en-US" altLang="ja-JP" sz="1300" b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(2021)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CarbonSat  (2022) 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942">
                <a:tc>
                  <a:txBody>
                    <a:bodyPr/>
                    <a:lstStyle/>
                    <a:p>
                      <a:pPr algn="ctr"/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7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07" y="2389191"/>
            <a:ext cx="1388886" cy="69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C:\dcrisp\OCO\Internaltional_Affairs\GOSAT\GOSAT_Information\GOSAT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824" y="2350582"/>
            <a:ext cx="1347091" cy="77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D:\CO2\文档\会议\AGU_2011_FALL_MEETING\ppt\2011-11-08上海会议材料\碳卫星展板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9172" r="2556" b="34370"/>
          <a:stretch>
            <a:fillRect/>
          </a:stretch>
        </p:blipFill>
        <p:spPr bwMode="auto">
          <a:xfrm>
            <a:off x="398967" y="3926695"/>
            <a:ext cx="1082520" cy="8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O2DIAL"/>
          <p:cNvPicPr>
            <a:picLocks noChangeAspect="1" noChangeArrowheads="1"/>
          </p:cNvPicPr>
          <p:nvPr/>
        </p:nvPicPr>
        <p:blipFill>
          <a:blip r:embed="rId5" cstate="print"/>
          <a:srcRect t="3224"/>
          <a:stretch>
            <a:fillRect/>
          </a:stretch>
        </p:blipFill>
        <p:spPr bwMode="auto">
          <a:xfrm>
            <a:off x="5181600" y="5304519"/>
            <a:ext cx="842752" cy="124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2968" y="5344985"/>
            <a:ext cx="1157651" cy="117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Vue réaliste MicroCarb avec copyright en over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52" y="5488839"/>
            <a:ext cx="1233258" cy="8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:\dcrisp\OCO\Images\Observatory_Illustrations\oco_hires_3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3260891" y="2336726"/>
            <a:ext cx="1637381" cy="8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6803" y="3971424"/>
            <a:ext cx="1383113" cy="82087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706" y="2238404"/>
            <a:ext cx="1603091" cy="106872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607" y="5391370"/>
            <a:ext cx="1350498" cy="75965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9918" y="5387092"/>
            <a:ext cx="1007956" cy="91723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3"/>
          <a:srcRect l="46564" t="57064" r="15681" b="11810"/>
          <a:stretch/>
        </p:blipFill>
        <p:spPr>
          <a:xfrm>
            <a:off x="6965990" y="2238404"/>
            <a:ext cx="1414657" cy="848795"/>
          </a:xfrm>
          <a:prstGeom prst="rect">
            <a:avLst/>
          </a:prstGeom>
        </p:spPr>
      </p:pic>
      <p:pic>
        <p:nvPicPr>
          <p:cNvPr id="28" name="Picture 2" descr="「GOSAT-2」の画像検索結果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3" y="3926695"/>
            <a:ext cx="1404126" cy="93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2400" y="3901926"/>
            <a:ext cx="1707871" cy="9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20666" y="210942"/>
            <a:ext cx="6773008" cy="7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527" tIns="41031" rIns="83527" bIns="41031" anchor="ctr"/>
          <a:lstStyle/>
          <a:p>
            <a:pPr algn="ctr" eaLnBrk="0" hangingPunct="0"/>
            <a:r>
              <a:rPr lang="en-US" altLang="ja-JP" sz="28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Background </a:t>
            </a:r>
            <a:endParaRPr lang="en-US" altLang="ja-JP" sz="14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1862" y="1295400"/>
            <a:ext cx="89520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Both top-down satellite data and bottom-up emission inventories will be crucial to climate policy.  </a:t>
            </a:r>
            <a:endParaRPr lang="en-US" altLang="ja-JP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/>
              <a:t>The </a:t>
            </a:r>
            <a:r>
              <a:rPr lang="en-US" altLang="ja-JP" dirty="0"/>
              <a:t>reliability of </a:t>
            </a:r>
            <a:r>
              <a:rPr lang="en-US" altLang="ja-JP" dirty="0" smtClean="0"/>
              <a:t>CHG remote </a:t>
            </a:r>
            <a:r>
              <a:rPr lang="en-US" altLang="ja-JP" dirty="0"/>
              <a:t>sensing from </a:t>
            </a:r>
            <a:r>
              <a:rPr lang="en-US" altLang="ja-JP" dirty="0" smtClean="0"/>
              <a:t>space has to be demonstrated.</a:t>
            </a:r>
            <a:endParaRPr lang="ja-JP" alt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/>
              <a:t>Since 2002, GHG monitoring has started with space-borne high spectral resolution spectrometer (SCIAMACHY) and number of projects has rapidly-increased recently.</a:t>
            </a:r>
            <a:endParaRPr lang="en-US" altLang="ja-JP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/>
              <a:t>The interpretation </a:t>
            </a:r>
            <a:r>
              <a:rPr lang="en-US" altLang="ja-JP" dirty="0"/>
              <a:t>of the data from </a:t>
            </a:r>
            <a:r>
              <a:rPr lang="en-US" altLang="ja-JP" dirty="0" smtClean="0"/>
              <a:t>the near-future satellites with unique instrument designs from different space agencies.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/>
              <a:t>International Community, Long term and consistent data set.</a:t>
            </a:r>
            <a:endParaRPr lang="en-US" altLang="ja-JP" dirty="0"/>
          </a:p>
        </p:txBody>
      </p:sp>
      <p:sp>
        <p:nvSpPr>
          <p:cNvPr id="5" name="スライド番号プレースホルダ 1"/>
          <p:cNvSpPr txBox="1">
            <a:spLocks noGrp="1"/>
          </p:cNvSpPr>
          <p:nvPr/>
        </p:nvSpPr>
        <p:spPr bwMode="auto">
          <a:xfrm>
            <a:off x="8471188" y="6258458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3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9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46848" y="264852"/>
            <a:ext cx="5791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Intercomparison between Instruments</a:t>
            </a:r>
          </a:p>
        </p:txBody>
      </p:sp>
      <p:sp>
        <p:nvSpPr>
          <p:cNvPr id="15" name="スライド番号プレースホルダ 1"/>
          <p:cNvSpPr txBox="1">
            <a:spLocks noGrp="1"/>
          </p:cNvSpPr>
          <p:nvPr/>
        </p:nvSpPr>
        <p:spPr bwMode="auto">
          <a:xfrm>
            <a:off x="8394107" y="6248400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4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4642" y="2996005"/>
            <a:ext cx="3309157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Radiance Spectra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&lt;Instrument: Grating,</a:t>
            </a:r>
            <a:r>
              <a:rPr kumimoji="0" lang="en-US" altLang="ja-JP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FTS..</a:t>
            </a:r>
            <a:r>
              <a:rPr kumimoji="0" lang="en-US" altLang="ja-JP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&gt;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86657" y="1384169"/>
            <a:ext cx="2057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Challenges</a:t>
            </a:r>
            <a:endParaRPr kumimoji="0" lang="ja-JP" altLang="en-US" sz="18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2400" y="1810973"/>
            <a:ext cx="3733800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Pre-launch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&lt;Radiometric Standard: Lamp &gt;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8515" y="4215874"/>
            <a:ext cx="2853095" cy="3693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GHG Column Density 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57200" y="5528074"/>
            <a:ext cx="2844410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Global and Regional Flux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&lt;Transport model&gt; 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14799" y="2934368"/>
            <a:ext cx="4279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0" latinLnBrk="1" hangingPunct="0">
              <a:buAutoNum type="arabicParenBoth"/>
            </a:pPr>
            <a:r>
              <a:rPr lang="en-US" altLang="ja-JP" i="1" dirty="0" smtClean="0">
                <a:solidFill>
                  <a:srgbClr val="FF0000"/>
                </a:solidFill>
              </a:rPr>
              <a:t>High spectral resolution data</a:t>
            </a:r>
          </a:p>
          <a:p>
            <a:pPr algn="ctr" rtl="0" latinLnBrk="1" hangingPunct="0"/>
            <a:r>
              <a:rPr lang="en-US" altLang="ja-JP" i="1" dirty="0" smtClean="0">
                <a:solidFill>
                  <a:srgbClr val="FF0000"/>
                </a:solidFill>
              </a:rPr>
              <a:t> with different type of spectrometers</a:t>
            </a:r>
            <a:endParaRPr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33800" y="5425700"/>
            <a:ext cx="51816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dist" rtl="0" latinLnBrk="1" hangingPunct="0"/>
            <a:r>
              <a:rPr lang="en-US" altLang="ja-JP" i="1" dirty="0">
                <a:solidFill>
                  <a:srgbClr val="0000FF"/>
                </a:solidFill>
              </a:rPr>
              <a:t>Selection spatio-temporal sampling Pattern </a:t>
            </a:r>
            <a:r>
              <a:rPr lang="en-US" altLang="ja-JP" i="1" dirty="0" smtClean="0">
                <a:solidFill>
                  <a:srgbClr val="0000FF"/>
                </a:solidFill>
              </a:rPr>
              <a:t>from</a:t>
            </a:r>
          </a:p>
          <a:p>
            <a:pPr algn="dist" rtl="0" latinLnBrk="1" hangingPunct="0"/>
            <a:r>
              <a:rPr lang="en-US" altLang="ja-JP" i="1" dirty="0" smtClean="0">
                <a:solidFill>
                  <a:srgbClr val="0000FF"/>
                </a:solidFill>
              </a:rPr>
              <a:t>limited </a:t>
            </a:r>
            <a:r>
              <a:rPr lang="en-US" altLang="ja-JP" i="1" dirty="0">
                <a:solidFill>
                  <a:srgbClr val="0000FF"/>
                </a:solidFill>
              </a:rPr>
              <a:t>number of data and spatial </a:t>
            </a:r>
            <a:r>
              <a:rPr lang="en-US" altLang="ja-JP" i="1" dirty="0" smtClean="0">
                <a:solidFill>
                  <a:srgbClr val="0000FF"/>
                </a:solidFill>
              </a:rPr>
              <a:t>resolution</a:t>
            </a:r>
          </a:p>
          <a:p>
            <a:pPr algn="dist" rtl="0" latinLnBrk="1" hangingPunct="0"/>
            <a:r>
              <a:rPr kumimoji="0" lang="en-US" altLang="ja-JP" sz="1800" b="0" i="1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</a:rPr>
              <a:t>Wind speed and direction have large uncertainty</a:t>
            </a:r>
            <a:endParaRPr kumimoji="0" lang="ja-JP" altLang="en-US" sz="1800" b="0" i="1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114798" y="4072352"/>
            <a:ext cx="5029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latinLnBrk="1" hangingPunct="0"/>
            <a:r>
              <a:rPr lang="en-US" altLang="ja-JP" i="1" dirty="0" smtClean="0">
                <a:solidFill>
                  <a:srgbClr val="FF0000"/>
                </a:solidFill>
              </a:rPr>
              <a:t>(2) Topography</a:t>
            </a:r>
            <a:r>
              <a:rPr lang="en-US" altLang="ja-JP" i="1" dirty="0">
                <a:solidFill>
                  <a:srgbClr val="FF0000"/>
                </a:solidFill>
              </a:rPr>
              <a:t>, Observation geometry, aerosol </a:t>
            </a:r>
            <a:r>
              <a:rPr lang="en-US" altLang="ja-JP" i="1" dirty="0" smtClean="0">
                <a:solidFill>
                  <a:srgbClr val="FF0000"/>
                </a:solidFill>
              </a:rPr>
              <a:t>scattering, </a:t>
            </a:r>
            <a:r>
              <a:rPr lang="en-US" altLang="ja-JP" i="1" dirty="0">
                <a:solidFill>
                  <a:srgbClr val="FF0000"/>
                </a:solidFill>
              </a:rPr>
              <a:t>instrument degradation</a:t>
            </a:r>
          </a:p>
          <a:p>
            <a:pPr algn="ctr" rtl="0" latinLnBrk="1" hangingPunct="0"/>
            <a:r>
              <a:rPr lang="en-US" altLang="ja-JP" i="1" dirty="0" smtClean="0">
                <a:solidFill>
                  <a:srgbClr val="FF0000"/>
                </a:solidFill>
              </a:rPr>
              <a:t>(3) Validation </a:t>
            </a:r>
            <a:r>
              <a:rPr lang="en-US" altLang="ja-JP" i="1" dirty="0">
                <a:solidFill>
                  <a:srgbClr val="FF0000"/>
                </a:solidFill>
              </a:rPr>
              <a:t>of partial column </a:t>
            </a:r>
            <a:r>
              <a:rPr lang="en-US" altLang="ja-JP" i="1" dirty="0" smtClean="0">
                <a:solidFill>
                  <a:srgbClr val="FF0000"/>
                </a:solidFill>
              </a:rPr>
              <a:t>density</a:t>
            </a:r>
          </a:p>
          <a:p>
            <a:pPr algn="ctr" rtl="0" latinLnBrk="1" hangingPunct="0"/>
            <a:r>
              <a:rPr lang="en-US" altLang="ja-JP" i="1" dirty="0" smtClean="0">
                <a:solidFill>
                  <a:srgbClr val="FF0000"/>
                </a:solidFill>
              </a:rPr>
              <a:t> </a:t>
            </a:r>
            <a:r>
              <a:rPr lang="en-US" altLang="ja-JP" i="1" dirty="0">
                <a:solidFill>
                  <a:srgbClr val="FF0000"/>
                </a:solidFill>
              </a:rPr>
              <a:t>(vertical profile) 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029143" y="18779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latinLnBrk="1" hangingPunct="0"/>
            <a:r>
              <a:rPr lang="en-US" altLang="ja-JP" i="1" dirty="0" smtClean="0">
                <a:solidFill>
                  <a:srgbClr val="0000FF"/>
                </a:solidFill>
              </a:rPr>
              <a:t>Non-linearity correction for FTS</a:t>
            </a:r>
            <a:endParaRPr lang="ja-JP" alt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00200" y="152400"/>
            <a:ext cx="6248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Present Spectral radiance Intercomparison</a:t>
            </a: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FTS vs. Grating Spectrometer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97422" y="2694656"/>
            <a:ext cx="8840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FTS </a:t>
            </a:r>
            <a:r>
              <a:rPr lang="en-US" altLang="ja-JP" sz="2400" dirty="0" smtClean="0"/>
              <a:t>(GOSAT) vs Grating (OCO-2)</a:t>
            </a:r>
          </a:p>
          <a:p>
            <a:r>
              <a:rPr lang="en-US" altLang="ja-JP" dirty="0" smtClean="0"/>
              <a:t>Comparison window channel only.  Difficult to compare fine absorption structure.</a:t>
            </a:r>
          </a:p>
          <a:p>
            <a:r>
              <a:rPr lang="en-US" altLang="ja-JP" dirty="0" smtClean="0"/>
              <a:t>Needs comparison of retrieved parameters   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2400" y="1286234"/>
            <a:ext cx="434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FTS (GOSAT) vs FTS (S-HIS)</a:t>
            </a:r>
          </a:p>
          <a:p>
            <a:r>
              <a:rPr lang="en-US" altLang="ja-JP" dirty="0" smtClean="0"/>
              <a:t>Make similar instrument line shape (spectral resolution) by truncating the interferogram before I-FFT</a:t>
            </a:r>
            <a:endParaRPr lang="ja-JP" altLang="en-US" dirty="0"/>
          </a:p>
        </p:txBody>
      </p:sp>
      <p:pic>
        <p:nvPicPr>
          <p:cNvPr id="141" name="図 14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9853" r="64849" b="66424"/>
          <a:stretch/>
        </p:blipFill>
        <p:spPr bwMode="auto">
          <a:xfrm>
            <a:off x="5135496" y="1304020"/>
            <a:ext cx="3551303" cy="174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正方形/長方形 141"/>
          <p:cNvSpPr/>
          <p:nvPr/>
        </p:nvSpPr>
        <p:spPr>
          <a:xfrm>
            <a:off x="3802453" y="6492653"/>
            <a:ext cx="4800779" cy="40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015" dirty="0">
                <a:solidFill>
                  <a:srgbClr val="000000"/>
                </a:solidFill>
              </a:rPr>
              <a:t>Calibrated GOSAT and OCO-2 radiance spectra agrees within 5% for all bands (386 match up data).Katoka et al</a:t>
            </a:r>
            <a:r>
              <a:rPr lang="da-DK" altLang="ja-JP" sz="1015" dirty="0" smtClean="0">
                <a:solidFill>
                  <a:srgbClr val="000000"/>
                </a:solidFill>
              </a:rPr>
              <a:t>.</a:t>
            </a:r>
            <a:r>
              <a:rPr lang="ja-JP" altLang="en-US" sz="1015" dirty="0">
                <a:solidFill>
                  <a:srgbClr val="000000"/>
                </a:solidFill>
              </a:rPr>
              <a:t> </a:t>
            </a:r>
            <a:r>
              <a:rPr lang="en-US" altLang="ja-JP" sz="1015" dirty="0" smtClean="0">
                <a:solidFill>
                  <a:srgbClr val="000000"/>
                </a:solidFill>
              </a:rPr>
              <a:t>(2017 MDPI, Remote Sensing)</a:t>
            </a:r>
            <a:endParaRPr lang="da-DK" altLang="ja-JP" sz="1015" dirty="0">
              <a:solidFill>
                <a:srgbClr val="000000"/>
              </a:solidFill>
            </a:endParaRPr>
          </a:p>
        </p:txBody>
      </p:sp>
      <p:pic>
        <p:nvPicPr>
          <p:cNvPr id="143" name="図 14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/>
          <a:stretch/>
        </p:blipFill>
        <p:spPr bwMode="auto">
          <a:xfrm>
            <a:off x="3118246" y="3633750"/>
            <a:ext cx="3925367" cy="291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図 1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3" y="3697778"/>
            <a:ext cx="2018233" cy="11364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205" name="図 42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812533"/>
            <a:ext cx="2857590" cy="1795169"/>
          </a:xfrm>
          <a:prstGeom prst="rect">
            <a:avLst/>
          </a:prstGeom>
        </p:spPr>
      </p:pic>
      <p:pic>
        <p:nvPicPr>
          <p:cNvPr id="4207" name="図 42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40" y="3567347"/>
            <a:ext cx="1994760" cy="2881948"/>
          </a:xfrm>
          <a:prstGeom prst="rect">
            <a:avLst/>
          </a:prstGeom>
        </p:spPr>
      </p:pic>
      <p:sp>
        <p:nvSpPr>
          <p:cNvPr id="4208" name="正方形/長方形 4207"/>
          <p:cNvSpPr/>
          <p:nvPr/>
        </p:nvSpPr>
        <p:spPr>
          <a:xfrm>
            <a:off x="414985" y="6553200"/>
            <a:ext cx="19720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window channel </a:t>
            </a:r>
            <a:r>
              <a:rPr lang="en-US" altLang="ja-JP" sz="1000" dirty="0" smtClean="0"/>
              <a:t>for comparison</a:t>
            </a:r>
            <a:endParaRPr lang="ja-JP" altLang="en-US" sz="1000" dirty="0"/>
          </a:p>
        </p:txBody>
      </p:sp>
      <p:sp>
        <p:nvSpPr>
          <p:cNvPr id="12" name="スライド番号プレースホルダ 1"/>
          <p:cNvSpPr txBox="1">
            <a:spLocks noGrp="1"/>
          </p:cNvSpPr>
          <p:nvPr/>
        </p:nvSpPr>
        <p:spPr bwMode="auto">
          <a:xfrm>
            <a:off x="8419886" y="6408043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5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5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95400" y="228600"/>
            <a:ext cx="6773008" cy="7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527" tIns="41031" rIns="83527" bIns="41031" anchor="ctr"/>
          <a:lstStyle/>
          <a:p>
            <a:pPr algn="ctr" eaLnBrk="0" hangingPunct="0"/>
            <a:r>
              <a:rPr lang="en-US" altLang="ja-JP" sz="24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Long Term and Global Intercomparison</a:t>
            </a:r>
          </a:p>
          <a:p>
            <a:pPr algn="ctr" eaLnBrk="0" hangingPunct="0"/>
            <a:r>
              <a:rPr lang="en-US" altLang="ja-JP" sz="24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Topography</a:t>
            </a:r>
          </a:p>
        </p:txBody>
      </p:sp>
      <p:pic>
        <p:nvPicPr>
          <p:cNvPr id="4" name="図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/>
          <a:stretch/>
        </p:blipFill>
        <p:spPr bwMode="auto">
          <a:xfrm>
            <a:off x="114540" y="1169162"/>
            <a:ext cx="5019040" cy="441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3"/>
          <a:srcRect t="21456" r="38950" b="25757"/>
          <a:stretch/>
        </p:blipFill>
        <p:spPr>
          <a:xfrm>
            <a:off x="4581005" y="979671"/>
            <a:ext cx="4401589" cy="3276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テキスト ボックス 43"/>
          <p:cNvSpPr txBox="1"/>
          <p:nvPr/>
        </p:nvSpPr>
        <p:spPr>
          <a:xfrm>
            <a:off x="7424597" y="6147322"/>
            <a:ext cx="151740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Kataoka et al.</a:t>
            </a:r>
            <a:r>
              <a:rPr kumimoji="0" lang="en-US" altLang="ja-JP" sz="12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(2017)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45" name="図 4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1"/>
          <a:stretch/>
        </p:blipFill>
        <p:spPr bwMode="auto">
          <a:xfrm>
            <a:off x="5129144" y="1262230"/>
            <a:ext cx="4014856" cy="43657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5349063" y="5781189"/>
                <a:ext cx="357501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The time series of </a:t>
                </a:r>
                <a14:m>
                  <m:oMath xmlns:m="http://schemas.openxmlformats.org/officeDocument/2006/math">
                    <m:r>
                      <a:rPr lang="en-US" altLang="ja-JP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50" charset="-128"/>
                      </a:rPr>
                      <m:t>∆</m:t>
                    </m:r>
                  </m:oMath>
                </a14:m>
                <a:r>
                  <a:rPr lang="en-US" altLang="ja-JP" sz="1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XCO</a:t>
                </a:r>
                <a:r>
                  <a:rPr lang="en-US" altLang="ja-JP" sz="1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r>
                  <a:rPr lang="en-US" altLang="ja-JP" sz="1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from Sep. 2014</a:t>
                </a:r>
                <a:endParaRPr lang="ja-JP" altLang="en-US" sz="14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063" y="5781189"/>
                <a:ext cx="357501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511" t="-1961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スライド番号プレースホルダ 1"/>
          <p:cNvSpPr txBox="1">
            <a:spLocks noGrp="1"/>
          </p:cNvSpPr>
          <p:nvPr/>
        </p:nvSpPr>
        <p:spPr bwMode="auto">
          <a:xfrm>
            <a:off x="8419886" y="6408043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6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28600" y="5745994"/>
            <a:ext cx="3944456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2014/09</a:t>
            </a:r>
            <a:r>
              <a:rPr lang="ja-JP" altLang="en-US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～</a:t>
            </a:r>
            <a:r>
              <a:rPr lang="en-US" altLang="ja-JP" sz="1108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2016/05 XCO</a:t>
            </a:r>
            <a:r>
              <a:rPr lang="en-US" altLang="ja-JP" sz="1108" baseline="-25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1108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Level2 matchup </a:t>
            </a:r>
          </a:p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Agreement: </a:t>
            </a:r>
            <a:r>
              <a:rPr lang="en-US" altLang="ja-JP" sz="1108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ACOS-GOSAT </a:t>
            </a:r>
            <a:r>
              <a:rPr lang="en-US" altLang="ja-JP" sz="1108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B7.3  vsOCO-2 </a:t>
            </a:r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B7) 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0.18 </a:t>
            </a:r>
            <a:r>
              <a:rPr lang="en-US" altLang="ja-JP" sz="1400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ppm over Ocean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0.57 </a:t>
            </a:r>
            <a:r>
              <a:rPr lang="en-US" altLang="ja-JP" sz="1400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ppm over </a:t>
            </a:r>
            <a:r>
              <a:rPr lang="en-US" altLang="ja-JP" sz="14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Land (high gain) </a:t>
            </a:r>
            <a:endParaRPr lang="en-US" altLang="ja-JP" sz="1400" dirty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1400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0.19 ppm over Land (desert)</a:t>
            </a:r>
          </a:p>
        </p:txBody>
      </p:sp>
    </p:spTree>
    <p:extLst>
      <p:ext uri="{BB962C8B-B14F-4D97-AF65-F5344CB8AC3E}">
        <p14:creationId xmlns:p14="http://schemas.microsoft.com/office/powerpoint/2010/main" val="279268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335977" y="307107"/>
            <a:ext cx="6773008" cy="7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527" tIns="41031" rIns="83527" bIns="41031" anchor="ctr"/>
          <a:lstStyle/>
          <a:p>
            <a:pPr algn="ctr" eaLnBrk="0" hangingPunct="0"/>
            <a:r>
              <a:rPr lang="en-US" altLang="ja-JP" sz="28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Present Vicarious Calibration</a:t>
            </a:r>
            <a:endParaRPr lang="en-US" altLang="ja-JP" sz="28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algn="ctr" eaLnBrk="0" hangingPunct="0"/>
            <a:endParaRPr lang="en-US" altLang="ja-JP" sz="1300" dirty="0" smtClean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algn="ctr" eaLnBrk="0" hangingPunct="0"/>
            <a:r>
              <a:rPr lang="en-US" altLang="ja-JP" sz="13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Almost </a:t>
            </a:r>
            <a:r>
              <a:rPr lang="en-US" altLang="ja-JP" sz="13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all the geophysical parameters in radiative transfer have been measured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08" y="5316092"/>
            <a:ext cx="1466342" cy="9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テキスト ボックス 6"/>
          <p:cNvSpPr txBox="1">
            <a:spLocks noChangeArrowheads="1"/>
          </p:cNvSpPr>
          <p:nvPr/>
        </p:nvSpPr>
        <p:spPr bwMode="auto">
          <a:xfrm>
            <a:off x="4313647" y="6237134"/>
            <a:ext cx="1661746" cy="68884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Surface  Spectral Reflectance </a:t>
            </a:r>
          </a:p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UV-SWIR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66" name="テキスト ボックス 7"/>
          <p:cNvSpPr txBox="1">
            <a:spLocks noChangeArrowheads="1"/>
          </p:cNvSpPr>
          <p:nvPr/>
        </p:nvSpPr>
        <p:spPr bwMode="auto">
          <a:xfrm>
            <a:off x="3076024" y="6435380"/>
            <a:ext cx="747320" cy="2911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BRDF</a:t>
            </a:r>
            <a:r>
              <a:rPr lang="ja-JP" altLang="en-US" sz="1292" dirty="0">
                <a:solidFill>
                  <a:schemeClr val="tx2"/>
                </a:solidFill>
                <a:cs typeface="Arial" pitchFamily="34" charset="0"/>
              </a:rPr>
              <a:t>　</a:t>
            </a:r>
          </a:p>
        </p:txBody>
      </p:sp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98" y="4682419"/>
            <a:ext cx="100818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8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85" y="1698381"/>
            <a:ext cx="841131" cy="60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8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30" y="1688910"/>
            <a:ext cx="841131" cy="60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テキスト ボックス 12"/>
          <p:cNvSpPr txBox="1">
            <a:spLocks noChangeArrowheads="1"/>
          </p:cNvSpPr>
          <p:nvPr/>
        </p:nvSpPr>
        <p:spPr bwMode="auto">
          <a:xfrm>
            <a:off x="-18732" y="2080658"/>
            <a:ext cx="147989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215" dirty="0" smtClean="0">
                <a:solidFill>
                  <a:schemeClr val="tx2"/>
                </a:solidFill>
                <a:cs typeface="Arial" pitchFamily="34" charset="0"/>
              </a:rPr>
              <a:t>from </a:t>
            </a:r>
            <a:r>
              <a:rPr lang="en-US" altLang="ja-JP" sz="2215" dirty="0">
                <a:solidFill>
                  <a:schemeClr val="tx2"/>
                </a:solidFill>
                <a:cs typeface="Arial" pitchFamily="34" charset="0"/>
              </a:rPr>
              <a:t>West</a:t>
            </a:r>
            <a:endParaRPr lang="ja-JP" altLang="en-US" sz="2215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72" name="テキスト ボックス 13"/>
          <p:cNvSpPr txBox="1">
            <a:spLocks noChangeArrowheads="1"/>
          </p:cNvSpPr>
          <p:nvPr/>
        </p:nvSpPr>
        <p:spPr bwMode="auto">
          <a:xfrm>
            <a:off x="7624655" y="2168204"/>
            <a:ext cx="140134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215" dirty="0" smtClean="0">
                <a:solidFill>
                  <a:schemeClr val="tx2"/>
                </a:solidFill>
                <a:cs typeface="Arial" pitchFamily="34" charset="0"/>
              </a:rPr>
              <a:t>from </a:t>
            </a:r>
            <a:r>
              <a:rPr lang="en-US" altLang="ja-JP" sz="2215" dirty="0">
                <a:solidFill>
                  <a:schemeClr val="tx2"/>
                </a:solidFill>
                <a:cs typeface="Arial" pitchFamily="34" charset="0"/>
              </a:rPr>
              <a:t>East</a:t>
            </a:r>
            <a:endParaRPr lang="ja-JP" altLang="en-US" sz="2215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5373" name="直線矢印コネクタ 15"/>
          <p:cNvCxnSpPr>
            <a:cxnSpLocks noChangeShapeType="1"/>
          </p:cNvCxnSpPr>
          <p:nvPr/>
        </p:nvCxnSpPr>
        <p:spPr bwMode="auto">
          <a:xfrm rot="5400000" flipH="1" flipV="1">
            <a:off x="3337671" y="3511794"/>
            <a:ext cx="3912577" cy="1068266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テキスト ボックス 23"/>
          <p:cNvSpPr txBox="1">
            <a:spLocks noChangeArrowheads="1"/>
          </p:cNvSpPr>
          <p:nvPr/>
        </p:nvSpPr>
        <p:spPr bwMode="auto">
          <a:xfrm>
            <a:off x="5088073" y="2291861"/>
            <a:ext cx="779381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19.9deg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75" name="テキスト ボックス 24"/>
          <p:cNvSpPr txBox="1">
            <a:spLocks noChangeArrowheads="1"/>
          </p:cNvSpPr>
          <p:nvPr/>
        </p:nvSpPr>
        <p:spPr bwMode="auto">
          <a:xfrm>
            <a:off x="3773623" y="2258158"/>
            <a:ext cx="641522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19deg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5376" name="直線矢印コネクタ 28"/>
          <p:cNvCxnSpPr>
            <a:cxnSpLocks noChangeShapeType="1"/>
          </p:cNvCxnSpPr>
          <p:nvPr/>
        </p:nvCxnSpPr>
        <p:spPr bwMode="auto">
          <a:xfrm rot="16200000" flipV="1">
            <a:off x="1322767" y="2743933"/>
            <a:ext cx="3861288" cy="2502877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直線矢印コネクタ 33"/>
          <p:cNvCxnSpPr>
            <a:cxnSpLocks noChangeShapeType="1"/>
          </p:cNvCxnSpPr>
          <p:nvPr/>
        </p:nvCxnSpPr>
        <p:spPr bwMode="auto">
          <a:xfrm rot="16200000" flipH="1">
            <a:off x="2265009" y="3699364"/>
            <a:ext cx="3837843" cy="975946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8" name="太陽 52"/>
          <p:cNvSpPr>
            <a:spLocks noChangeArrowheads="1"/>
          </p:cNvSpPr>
          <p:nvPr/>
        </p:nvSpPr>
        <p:spPr bwMode="auto">
          <a:xfrm>
            <a:off x="3363315" y="1670539"/>
            <a:ext cx="426426" cy="5143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ja-JP" altLang="en-US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79" name="テキスト ボックス 24"/>
          <p:cNvSpPr txBox="1">
            <a:spLocks noChangeArrowheads="1"/>
          </p:cNvSpPr>
          <p:nvPr/>
        </p:nvSpPr>
        <p:spPr bwMode="auto">
          <a:xfrm>
            <a:off x="1376254" y="2047143"/>
            <a:ext cx="779381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33.0deg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5380" name="直線矢印コネクタ 33"/>
          <p:cNvCxnSpPr>
            <a:cxnSpLocks noChangeShapeType="1"/>
          </p:cNvCxnSpPr>
          <p:nvPr/>
        </p:nvCxnSpPr>
        <p:spPr bwMode="auto">
          <a:xfrm rot="16200000" flipH="1">
            <a:off x="2230573" y="3533043"/>
            <a:ext cx="3640015" cy="1242646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1" name="テキスト ボックス 24"/>
          <p:cNvSpPr txBox="1">
            <a:spLocks noChangeArrowheads="1"/>
          </p:cNvSpPr>
          <p:nvPr/>
        </p:nvSpPr>
        <p:spPr bwMode="auto">
          <a:xfrm>
            <a:off x="2800608" y="2198077"/>
            <a:ext cx="641522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25deg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82" name="テキスト ボックス 23"/>
          <p:cNvSpPr txBox="1">
            <a:spLocks noChangeArrowheads="1"/>
          </p:cNvSpPr>
          <p:nvPr/>
        </p:nvSpPr>
        <p:spPr bwMode="auto">
          <a:xfrm>
            <a:off x="6984852" y="5917908"/>
            <a:ext cx="1954443" cy="68884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Surface and Profile</a:t>
            </a:r>
          </a:p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of Pressure, Temperature, Humidity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83" name="テキスト ボックス 24"/>
          <p:cNvSpPr txBox="1">
            <a:spLocks noChangeArrowheads="1"/>
          </p:cNvSpPr>
          <p:nvPr/>
        </p:nvSpPr>
        <p:spPr bwMode="auto">
          <a:xfrm>
            <a:off x="5850187" y="5395565"/>
            <a:ext cx="1453320" cy="49000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Surface  Thermal radiation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84" name="テキスト ボックス 25"/>
          <p:cNvSpPr txBox="1">
            <a:spLocks noChangeArrowheads="1"/>
          </p:cNvSpPr>
          <p:nvPr/>
        </p:nvSpPr>
        <p:spPr bwMode="auto">
          <a:xfrm>
            <a:off x="6207360" y="6475116"/>
            <a:ext cx="901209" cy="2911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Variability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85" name="テキスト ボックス 26"/>
          <p:cNvSpPr txBox="1">
            <a:spLocks noChangeArrowheads="1"/>
          </p:cNvSpPr>
          <p:nvPr/>
        </p:nvSpPr>
        <p:spPr bwMode="auto">
          <a:xfrm>
            <a:off x="-113795" y="6109013"/>
            <a:ext cx="1364273" cy="49000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Aerosol Optical Depth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86" name="テキスト ボックス 27"/>
          <p:cNvSpPr txBox="1">
            <a:spLocks noChangeArrowheads="1"/>
          </p:cNvSpPr>
          <p:nvPr/>
        </p:nvSpPr>
        <p:spPr bwMode="auto">
          <a:xfrm>
            <a:off x="6177608" y="2827796"/>
            <a:ext cx="1901483" cy="29117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TOA  Spectral radiance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538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96" y="4378511"/>
            <a:ext cx="445959" cy="8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33" y="2222778"/>
            <a:ext cx="323850" cy="46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07" y="2174512"/>
            <a:ext cx="442546" cy="47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71" y="5987789"/>
            <a:ext cx="65502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9" y="5204871"/>
            <a:ext cx="953965" cy="7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4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" y="4305125"/>
            <a:ext cx="918797" cy="74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69" y="4747066"/>
            <a:ext cx="410308" cy="112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31" y="3179488"/>
            <a:ext cx="1081454" cy="5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98" name="テキスト ボックス 39"/>
          <p:cNvSpPr txBox="1">
            <a:spLocks noChangeArrowheads="1"/>
          </p:cNvSpPr>
          <p:nvPr/>
        </p:nvSpPr>
        <p:spPr bwMode="auto">
          <a:xfrm>
            <a:off x="4481404" y="2753458"/>
            <a:ext cx="1103187" cy="2911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High altitude</a:t>
            </a:r>
            <a:endParaRPr lang="ja-JP" altLang="en-US" sz="1292" baseline="-250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539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71" y="1846386"/>
            <a:ext cx="1047750" cy="36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0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03" y="2571841"/>
            <a:ext cx="511420" cy="61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02" name="テキスト ボックス 43"/>
          <p:cNvSpPr txBox="1">
            <a:spLocks noChangeArrowheads="1"/>
          </p:cNvSpPr>
          <p:nvPr/>
        </p:nvSpPr>
        <p:spPr bwMode="auto">
          <a:xfrm>
            <a:off x="1114661" y="3621019"/>
            <a:ext cx="1208985" cy="49000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Vertical </a:t>
            </a:r>
          </a:p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CO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2</a:t>
            </a:r>
            <a:r>
              <a:rPr lang="ja-JP" altLang="en-US" sz="1292" baseline="-25000" dirty="0">
                <a:solidFill>
                  <a:schemeClr val="tx2"/>
                </a:solidFill>
                <a:cs typeface="Arial" pitchFamily="34" charset="0"/>
              </a:rPr>
              <a:t>　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 CH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4 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O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3</a:t>
            </a:r>
            <a:r>
              <a:rPr lang="ja-JP" altLang="en-US" sz="1292" baseline="-25000" dirty="0">
                <a:solidFill>
                  <a:schemeClr val="tx2"/>
                </a:solidFill>
                <a:cs typeface="Arial" pitchFamily="34" charset="0"/>
              </a:rPr>
              <a:t>　</a:t>
            </a:r>
          </a:p>
        </p:txBody>
      </p:sp>
      <p:sp>
        <p:nvSpPr>
          <p:cNvPr id="15403" name="テキスト ボックス 44"/>
          <p:cNvSpPr txBox="1">
            <a:spLocks noChangeArrowheads="1"/>
          </p:cNvSpPr>
          <p:nvPr/>
        </p:nvSpPr>
        <p:spPr bwMode="auto">
          <a:xfrm>
            <a:off x="1974023" y="3200998"/>
            <a:ext cx="974947" cy="49000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Horizontal </a:t>
            </a:r>
          </a:p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CO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2</a:t>
            </a:r>
            <a:r>
              <a:rPr lang="ja-JP" altLang="en-US" sz="1292" baseline="-25000" dirty="0">
                <a:solidFill>
                  <a:schemeClr val="tx2"/>
                </a:solidFill>
                <a:cs typeface="Arial" pitchFamily="34" charset="0"/>
              </a:rPr>
              <a:t>　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 CH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4</a:t>
            </a:r>
            <a:endParaRPr lang="ja-JP" altLang="en-US" sz="1292" baseline="-250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5404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57" y="5319874"/>
            <a:ext cx="753208" cy="7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58" y="3197339"/>
            <a:ext cx="738554" cy="5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71157" y="2521981"/>
            <a:ext cx="562708" cy="10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21233" y="4069314"/>
            <a:ext cx="59787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23238" y="4733205"/>
            <a:ext cx="543963" cy="35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61729" y="5532877"/>
            <a:ext cx="555089" cy="69189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45240" y="5182631"/>
            <a:ext cx="722551" cy="1042141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69306" y="4820847"/>
            <a:ext cx="654418" cy="485795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240180">
            <a:off x="2741443" y="4919538"/>
            <a:ext cx="576775" cy="393895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16863" y="5416515"/>
            <a:ext cx="637120" cy="57437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74574" y="5235256"/>
            <a:ext cx="913983" cy="643281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27"/>
          <a:srcRect r="72907" b="54973"/>
          <a:stretch/>
        </p:blipFill>
        <p:spPr>
          <a:xfrm>
            <a:off x="5165845" y="4596686"/>
            <a:ext cx="687982" cy="713226"/>
          </a:xfrm>
          <a:prstGeom prst="rect">
            <a:avLst/>
          </a:prstGeom>
        </p:spPr>
      </p:pic>
      <p:sp>
        <p:nvSpPr>
          <p:cNvPr id="54" name="テキスト ボックス 29"/>
          <p:cNvSpPr txBox="1">
            <a:spLocks noChangeArrowheads="1"/>
          </p:cNvSpPr>
          <p:nvPr/>
        </p:nvSpPr>
        <p:spPr bwMode="auto">
          <a:xfrm>
            <a:off x="1377967" y="6116340"/>
            <a:ext cx="1466090" cy="68884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Surface   </a:t>
            </a:r>
          </a:p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CO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2</a:t>
            </a:r>
            <a:r>
              <a:rPr lang="ja-JP" altLang="en-US" sz="1292" baseline="-25000" dirty="0">
                <a:solidFill>
                  <a:schemeClr val="tx2"/>
                </a:solidFill>
                <a:cs typeface="Arial" pitchFamily="34" charset="0"/>
              </a:rPr>
              <a:t>　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CH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4 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CO O 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3</a:t>
            </a:r>
            <a:r>
              <a:rPr lang="ja-JP" altLang="en-US" sz="1292" baseline="-250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Wind speed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700965" y="5463894"/>
            <a:ext cx="374046" cy="527198"/>
          </a:xfrm>
          <a:prstGeom prst="rect">
            <a:avLst/>
          </a:prstGeom>
        </p:spPr>
      </p:pic>
      <p:sp>
        <p:nvSpPr>
          <p:cNvPr id="56" name="スライド番号プレースホルダ 1"/>
          <p:cNvSpPr txBox="1">
            <a:spLocks noGrp="1"/>
          </p:cNvSpPr>
          <p:nvPr/>
        </p:nvSpPr>
        <p:spPr bwMode="auto">
          <a:xfrm>
            <a:off x="8505378" y="6455624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7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57" name="テキスト ボックス 13"/>
          <p:cNvSpPr txBox="1">
            <a:spLocks noChangeArrowheads="1"/>
          </p:cNvSpPr>
          <p:nvPr/>
        </p:nvSpPr>
        <p:spPr bwMode="auto">
          <a:xfrm>
            <a:off x="102517" y="1152736"/>
            <a:ext cx="8836778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000" dirty="0" smtClean="0">
                <a:solidFill>
                  <a:srgbClr val="FF0000"/>
                </a:solidFill>
                <a:cs typeface="Arial" pitchFamily="34" charset="0"/>
              </a:rPr>
              <a:t>Railroad valley, NV, USA, No topography, BRDF is still challenging item.</a:t>
            </a:r>
            <a:endParaRPr lang="ja-JP" alt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69590" y="3123973"/>
            <a:ext cx="1122571" cy="880999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8958">
            <a:off x="2363423" y="1609044"/>
            <a:ext cx="606264" cy="721042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8958">
            <a:off x="4260145" y="1703790"/>
            <a:ext cx="606264" cy="7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40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1" descr="みかげ石"/>
          <p:cNvSpPr>
            <a:spLocks noChangeArrowheads="1"/>
          </p:cNvSpPr>
          <p:nvPr/>
        </p:nvSpPr>
        <p:spPr bwMode="auto">
          <a:xfrm>
            <a:off x="1814737" y="3681628"/>
            <a:ext cx="1144199" cy="1079216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AutoShape 62"/>
          <p:cNvSpPr>
            <a:spLocks noChangeArrowheads="1"/>
          </p:cNvSpPr>
          <p:nvPr/>
        </p:nvSpPr>
        <p:spPr bwMode="auto">
          <a:xfrm>
            <a:off x="581515" y="1234102"/>
            <a:ext cx="465248" cy="419506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Rectangle 10" descr="大理石 (茶)"/>
          <p:cNvSpPr>
            <a:spLocks noChangeArrowheads="1"/>
          </p:cNvSpPr>
          <p:nvPr/>
        </p:nvSpPr>
        <p:spPr bwMode="auto">
          <a:xfrm>
            <a:off x="617969" y="6041886"/>
            <a:ext cx="974019" cy="34385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Rectangle 38" descr="ｺﾙｸ"/>
          <p:cNvSpPr>
            <a:spLocks noChangeArrowheads="1"/>
          </p:cNvSpPr>
          <p:nvPr/>
        </p:nvSpPr>
        <p:spPr bwMode="auto">
          <a:xfrm>
            <a:off x="1872791" y="6041886"/>
            <a:ext cx="1484194" cy="39553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/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8" name="図 1" descr="リーフレット最終背景なし高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202" y="1292699"/>
            <a:ext cx="830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48"/>
          <p:cNvSpPr>
            <a:spLocks noChangeShapeType="1"/>
          </p:cNvSpPr>
          <p:nvPr/>
        </p:nvSpPr>
        <p:spPr bwMode="auto">
          <a:xfrm>
            <a:off x="1704952" y="1702522"/>
            <a:ext cx="53215" cy="4470131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Line 48"/>
          <p:cNvSpPr>
            <a:spLocks noChangeShapeType="1"/>
          </p:cNvSpPr>
          <p:nvPr/>
        </p:nvSpPr>
        <p:spPr bwMode="auto">
          <a:xfrm flipH="1" flipV="1">
            <a:off x="1475517" y="1711612"/>
            <a:ext cx="1" cy="4401697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H="1" flipV="1">
            <a:off x="1999631" y="4501619"/>
            <a:ext cx="17622" cy="1671033"/>
          </a:xfrm>
          <a:prstGeom prst="line">
            <a:avLst/>
          </a:prstGeom>
          <a:noFill/>
          <a:ln w="1016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Line 50"/>
          <p:cNvSpPr>
            <a:spLocks noChangeShapeType="1"/>
          </p:cNvSpPr>
          <p:nvPr/>
        </p:nvSpPr>
        <p:spPr bwMode="auto">
          <a:xfrm flipH="1" flipV="1">
            <a:off x="228600" y="1787350"/>
            <a:ext cx="0" cy="1131331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38910" y="2024536"/>
            <a:ext cx="1010109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Under estimated GHG </a:t>
            </a:r>
            <a:endParaRPr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81120" y="2060688"/>
            <a:ext cx="1010109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Over estimated GHG</a:t>
            </a:r>
            <a:endParaRPr lang="ja-JP" altLang="en-US" sz="14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 flipH="1">
            <a:off x="2468887" y="4568228"/>
            <a:ext cx="6446" cy="1604424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Line 48"/>
          <p:cNvSpPr>
            <a:spLocks noChangeShapeType="1"/>
          </p:cNvSpPr>
          <p:nvPr/>
        </p:nvSpPr>
        <p:spPr bwMode="auto">
          <a:xfrm flipH="1" flipV="1">
            <a:off x="1949979" y="1719752"/>
            <a:ext cx="26702" cy="2405582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505005" y="6352848"/>
            <a:ext cx="88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14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Dark Surface</a:t>
            </a:r>
            <a:endParaRPr lang="ja-JP" altLang="en-US" sz="1400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1956380" y="6280357"/>
            <a:ext cx="1145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14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Bright desert</a:t>
            </a:r>
            <a:endParaRPr lang="ja-JP" altLang="en-US" sz="1400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" name="AutoShape 42"/>
          <p:cNvSpPr>
            <a:spLocks noChangeArrowheads="1"/>
          </p:cNvSpPr>
          <p:nvPr/>
        </p:nvSpPr>
        <p:spPr bwMode="auto">
          <a:xfrm>
            <a:off x="91217" y="2918681"/>
            <a:ext cx="1384300" cy="63839"/>
          </a:xfrm>
          <a:prstGeom prst="cloudCallout">
            <a:avLst>
              <a:gd name="adj1" fmla="val -12620"/>
              <a:gd name="adj2" fmla="val -29699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89257" y="3105156"/>
            <a:ext cx="9845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4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High altitude thin cloud</a:t>
            </a:r>
            <a:endParaRPr lang="ja-JP" altLang="en-US" sz="1400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210" y="2933440"/>
            <a:ext cx="2284904" cy="1565727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7" cstate="print"/>
          <a:srcRect l="47988" t="68015" r="17354" b="2132"/>
          <a:stretch/>
        </p:blipFill>
        <p:spPr bwMode="auto">
          <a:xfrm>
            <a:off x="3641521" y="4846447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3732282" y="5774030"/>
            <a:ext cx="11802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6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MODIS band6 (1640 nm)</a:t>
            </a:r>
            <a:endParaRPr lang="ja-JP" altLang="en-US" sz="60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4446073" y="4983587"/>
            <a:ext cx="129802" cy="12834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33" name="太陽 32"/>
          <p:cNvSpPr/>
          <p:nvPr/>
        </p:nvSpPr>
        <p:spPr>
          <a:xfrm rot="10800000">
            <a:off x="4678579" y="4709307"/>
            <a:ext cx="283896" cy="274280"/>
          </a:xfrm>
          <a:prstGeom prst="su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452869" y="5809483"/>
            <a:ext cx="1729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500" b="1" dirty="0" smtClean="0">
                <a:solidFill>
                  <a:schemeClr val="tx1"/>
                </a:solidFill>
              </a:rPr>
              <a:t>MCD43B1.A2015177.h08v05.005.2015194084624.hdf</a:t>
            </a:r>
            <a:r>
              <a:rPr lang="en-US" altLang="ja-JP" sz="800" b="1" dirty="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t> </a:t>
            </a:r>
            <a:endParaRPr lang="ja-JP" altLang="en-US" sz="800" b="1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441865" y="1283512"/>
            <a:ext cx="57021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dirty="0" smtClean="0"/>
              <a:t>Aerosol Scattering phase function and BRDF</a:t>
            </a:r>
          </a:p>
          <a:p>
            <a:r>
              <a:rPr lang="en-US" altLang="ja-JP" sz="1600" dirty="0" smtClean="0"/>
              <a:t>One of the largest uncertainty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in retrieval </a:t>
            </a:r>
          </a:p>
          <a:p>
            <a:r>
              <a:rPr lang="en-US" altLang="ja-JP" sz="1600" dirty="0" smtClean="0"/>
              <a:t>Backward scattering is brighter but larger uncertainty.</a:t>
            </a:r>
          </a:p>
          <a:p>
            <a:endParaRPr lang="en-US" altLang="ja-JP" sz="1600" dirty="0"/>
          </a:p>
          <a:p>
            <a:r>
              <a:rPr lang="en-US" altLang="ja-JP" sz="1600" dirty="0" smtClean="0"/>
              <a:t>How to express BRDF? Kernel model is good but not perfect.  </a:t>
            </a:r>
            <a:endParaRPr lang="ja-JP" altLang="en-US" sz="1600" dirty="0"/>
          </a:p>
        </p:txBody>
      </p:sp>
      <p:sp>
        <p:nvSpPr>
          <p:cNvPr id="37" name="正方形/長方形 36"/>
          <p:cNvSpPr/>
          <p:nvPr/>
        </p:nvSpPr>
        <p:spPr>
          <a:xfrm>
            <a:off x="2081120" y="229670"/>
            <a:ext cx="4592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ja-JP" sz="24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Why aerosol and BRDF matter in GHG observations</a:t>
            </a:r>
            <a:endParaRPr lang="en-US" altLang="ja-JP" sz="24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" name="スライド番号プレースホルダ 1"/>
          <p:cNvSpPr txBox="1">
            <a:spLocks noGrp="1"/>
          </p:cNvSpPr>
          <p:nvPr/>
        </p:nvSpPr>
        <p:spPr bwMode="auto">
          <a:xfrm>
            <a:off x="8419886" y="6408043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8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498584" y="6049382"/>
            <a:ext cx="5279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In addition, high </a:t>
            </a:r>
            <a:r>
              <a:rPr lang="en-US" altLang="ja-JP" sz="1400" dirty="0"/>
              <a:t>resolution spectrometer has generally </a:t>
            </a:r>
            <a:r>
              <a:rPr lang="en-US" altLang="ja-JP" sz="1400" dirty="0" smtClean="0"/>
              <a:t>larger </a:t>
            </a:r>
            <a:r>
              <a:rPr lang="en-US" altLang="ja-JP" sz="1400" dirty="0"/>
              <a:t>footprint.  It is difficult to measure the entire footprint on the </a:t>
            </a:r>
            <a:r>
              <a:rPr lang="en-US" altLang="ja-JP" sz="1400" dirty="0" smtClean="0"/>
              <a:t>ground.  BRDF database is needed for vicarious calibration.</a:t>
            </a:r>
            <a:endParaRPr lang="ja-JP" altLang="en-US" sz="1400" dirty="0"/>
          </a:p>
        </p:txBody>
      </p:sp>
      <p:pic>
        <p:nvPicPr>
          <p:cNvPr id="34" name="図 3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27" y="4799974"/>
            <a:ext cx="1608366" cy="1086288"/>
          </a:xfrm>
          <a:prstGeom prst="rect">
            <a:avLst/>
          </a:prstGeom>
        </p:spPr>
      </p:pic>
      <p:sp>
        <p:nvSpPr>
          <p:cNvPr id="16" name="Line 50"/>
          <p:cNvSpPr>
            <a:spLocks noChangeShapeType="1"/>
          </p:cNvSpPr>
          <p:nvPr/>
        </p:nvSpPr>
        <p:spPr bwMode="auto">
          <a:xfrm flipH="1" flipV="1">
            <a:off x="3200400" y="1726518"/>
            <a:ext cx="1" cy="4464279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1804625" y="3199599"/>
            <a:ext cx="170466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High altitude dust</a:t>
            </a:r>
          </a:p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Multiple Scattering</a:t>
            </a:r>
            <a:endParaRPr lang="ja-JP" altLang="en-US" sz="14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9"/>
          <a:srcRect l="-392" t="24026" r="1083" b="2553"/>
          <a:stretch/>
        </p:blipFill>
        <p:spPr>
          <a:xfrm>
            <a:off x="5874382" y="2799352"/>
            <a:ext cx="3108212" cy="150241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6105068" y="4357671"/>
            <a:ext cx="3004645" cy="282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From west backward</a:t>
            </a:r>
            <a:r>
              <a:rPr lang="en-US" altLang="ja-JP" sz="1200" dirty="0" smtClean="0"/>
              <a:t>, </a:t>
            </a:r>
            <a:r>
              <a:rPr lang="en-US" altLang="ja-JP" sz="1200" dirty="0" smtClean="0">
                <a:solidFill>
                  <a:srgbClr val="0000FF"/>
                </a:solidFill>
              </a:rPr>
              <a:t>from east forward </a:t>
            </a:r>
            <a:endParaRPr lang="ja-JP" altLang="en-US" sz="1200" dirty="0">
              <a:solidFill>
                <a:srgbClr val="0000FF"/>
              </a:solidFill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7029745" y="4782695"/>
            <a:ext cx="1736365" cy="1120845"/>
            <a:chOff x="7201086" y="4515275"/>
            <a:chExt cx="1736365" cy="1120845"/>
          </a:xfrm>
        </p:grpSpPr>
        <p:pic>
          <p:nvPicPr>
            <p:cNvPr id="39" name="図 38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086" y="4515275"/>
              <a:ext cx="1736365" cy="112084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40" name="Picture 4" descr="C:\Users\KPC1303105user\Documents\kataoka\RRV校正実験\2014\dialy\0625\photo\DSCN0964.JPG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7" t="40157" r="37045" b="4184"/>
            <a:stretch/>
          </p:blipFill>
          <p:spPr bwMode="auto">
            <a:xfrm>
              <a:off x="8284112" y="4547791"/>
              <a:ext cx="648095" cy="68610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039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66350" y="183832"/>
            <a:ext cx="6773008" cy="7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527" tIns="41031" rIns="83527" bIns="41031" anchor="ctr"/>
          <a:lstStyle/>
          <a:p>
            <a:pPr algn="ctr" eaLnBrk="0" hangingPunct="0"/>
            <a:r>
              <a:rPr lang="en-US" altLang="ja-JP" sz="24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Measured parameters for GHG CAL-VAL</a:t>
            </a:r>
            <a:endParaRPr lang="en-US" altLang="ja-JP" sz="24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4800" y="6072374"/>
            <a:ext cx="4955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Candidates of CEOS sites </a:t>
            </a:r>
            <a:r>
              <a:rPr lang="en-US" altLang="ja-JP" dirty="0"/>
              <a:t>for GHG Calibration</a:t>
            </a:r>
          </a:p>
          <a:p>
            <a:r>
              <a:rPr lang="en-US" altLang="ja-JP" dirty="0" smtClean="0"/>
              <a:t>Dunhuang, Namibia, Libya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7620000" y="5957717"/>
            <a:ext cx="1173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To be updated</a:t>
            </a:r>
            <a:endParaRPr lang="ja-JP" altLang="en-US" sz="1200" dirty="0"/>
          </a:p>
        </p:txBody>
      </p:sp>
      <p:sp>
        <p:nvSpPr>
          <p:cNvPr id="8" name="スライド番号プレースホルダ 1"/>
          <p:cNvSpPr txBox="1">
            <a:spLocks noGrp="1"/>
          </p:cNvSpPr>
          <p:nvPr/>
        </p:nvSpPr>
        <p:spPr bwMode="auto">
          <a:xfrm>
            <a:off x="8419886" y="6408043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9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584550"/>
              </p:ext>
            </p:extLst>
          </p:nvPr>
        </p:nvGraphicFramePr>
        <p:xfrm>
          <a:off x="194448" y="1200366"/>
          <a:ext cx="878205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8781991" imgH="4896085" progId="Excel.Sheet.12">
                  <p:embed/>
                </p:oleObj>
              </mc:Choice>
              <mc:Fallback>
                <p:oleObj name="Worksheet" r:id="rId4" imgW="8781991" imgH="48960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448" y="1200366"/>
                        <a:ext cx="8782050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95718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17406</TotalTime>
  <Words>961</Words>
  <Application>Microsoft Office PowerPoint</Application>
  <PresentationFormat>画面に合わせる (4:3)</PresentationFormat>
  <Paragraphs>202</Paragraphs>
  <Slides>13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Arial Unicode MS</vt:lpstr>
      <vt:lpstr>Avenir Roman</vt:lpstr>
      <vt:lpstr>Droid Serif</vt:lpstr>
      <vt:lpstr>ＭＳ Ｐゴシック</vt:lpstr>
      <vt:lpstr>明朝</vt:lpstr>
      <vt:lpstr>Arial</vt:lpstr>
      <vt:lpstr>Arial Bold</vt:lpstr>
      <vt:lpstr>Calibri</vt:lpstr>
      <vt:lpstr>Cambria Math</vt:lpstr>
      <vt:lpstr>Helvetica</vt:lpstr>
      <vt:lpstr>Times New Roman</vt:lpstr>
      <vt:lpstr>Default</vt:lpstr>
      <vt:lpstr>Worksheet</vt:lpstr>
      <vt:lpstr>Cal &amp; VAL for Greenhouse Gases Observation Spectrometers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Common Standards and Data for Calibrations and Retrieval (updates from WGCV42)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Akihiko Kuze</cp:lastModifiedBy>
  <cp:revision>225</cp:revision>
  <dcterms:modified xsi:type="dcterms:W3CDTF">2018-04-13T06:35:24Z</dcterms:modified>
</cp:coreProperties>
</file>