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5" autoAdjust="0"/>
    <p:restoredTop sz="94681" autoAdjust="0"/>
  </p:normalViewPr>
  <p:slideViewPr>
    <p:cSldViewPr>
      <p:cViewPr>
        <p:scale>
          <a:sx n="80" d="100"/>
          <a:sy n="80" d="100"/>
        </p:scale>
        <p:origin x="-155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59C26-7044-4751-AA81-F2CDADAD86F3}" type="datetimeFigureOut">
              <a:rPr lang="de-DE" smtClean="0"/>
              <a:t>28.08.2018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45ACC-5125-49DE-B45A-607831C1D0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780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fld id="{C8E966A0-A91C-40F8-8FB7-EF436358BB90}" type="slidenum">
              <a:rPr lang="en-US" altLang="de-DE">
                <a:solidFill>
                  <a:prstClr val="black"/>
                </a:solidFill>
              </a:rPr>
              <a:pPr/>
              <a:t>3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4775" y="652463"/>
            <a:ext cx="4300538" cy="3225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04235" y="4085271"/>
            <a:ext cx="5641072" cy="37933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fld id="{DD9549D2-6CFD-45E6-9D58-E07D777392FF}" type="slidenum">
              <a:rPr lang="en-US" altLang="de-DE">
                <a:solidFill>
                  <a:prstClr val="black"/>
                </a:solidFill>
              </a:rPr>
              <a:pPr/>
              <a:t>4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4775" y="652463"/>
            <a:ext cx="4300538" cy="3225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04235" y="4085270"/>
            <a:ext cx="5641072" cy="38707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fld id="{34C8EB6F-D7CA-47C0-850A-ECF78FE81E5A}" type="slidenum">
              <a:rPr lang="en-US" altLang="de-DE">
                <a:solidFill>
                  <a:prstClr val="black"/>
                </a:solidFill>
              </a:rPr>
              <a:pPr/>
              <a:t>5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4775" y="652463"/>
            <a:ext cx="4300538" cy="3225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04235" y="4085270"/>
            <a:ext cx="5641072" cy="38707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fld id="{06A04A8F-E5B7-4209-A638-485C8CB22A74}" type="slidenum">
              <a:rPr lang="en-US" altLang="de-DE">
                <a:solidFill>
                  <a:prstClr val="black"/>
                </a:solidFill>
              </a:rPr>
              <a:pPr/>
              <a:t>6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4775" y="652463"/>
            <a:ext cx="4300538" cy="3225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04235" y="4085270"/>
            <a:ext cx="5641072" cy="38707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fld id="{796D9C96-8343-4EE7-9B2F-B55998C5273F}" type="slidenum">
              <a:rPr lang="en-US" altLang="de-DE">
                <a:solidFill>
                  <a:prstClr val="black"/>
                </a:solidFill>
              </a:rPr>
              <a:pPr/>
              <a:t>7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4775" y="652463"/>
            <a:ext cx="4300538" cy="3225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04235" y="4085270"/>
            <a:ext cx="5641072" cy="38707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fld id="{AFAF22C6-C731-4FBF-8ADA-8A5BF5E31B32}" type="slidenum">
              <a:rPr lang="en-US" altLang="de-DE">
                <a:solidFill>
                  <a:prstClr val="black"/>
                </a:solidFill>
              </a:rPr>
              <a:pPr/>
              <a:t>8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4775" y="652463"/>
            <a:ext cx="4300538" cy="3225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04235" y="4085270"/>
            <a:ext cx="5641072" cy="38707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fld id="{A5F04DB1-8F30-426E-9050-1F227CB1F842}" type="slidenum">
              <a:rPr lang="en-US" altLang="de-DE">
                <a:solidFill>
                  <a:prstClr val="black"/>
                </a:solidFill>
              </a:rPr>
              <a:pPr/>
              <a:t>9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4775" y="652463"/>
            <a:ext cx="4300538" cy="3225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04235" y="4085270"/>
            <a:ext cx="5641072" cy="38707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fld id="{6A77CA7E-DAB5-4F11-A294-694BE9CF8EE1}" type="slidenum">
              <a:rPr lang="en-US" altLang="de-DE"/>
              <a:pPr/>
              <a:t>10</a:t>
            </a:fld>
            <a:endParaRPr lang="en-US" altLang="de-DE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4775" y="652463"/>
            <a:ext cx="4300538" cy="3225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04235" y="4085270"/>
            <a:ext cx="5641072" cy="38707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fld id="{DD63B1B7-9756-4D68-BECF-24F74FE5C1D3}" type="slidenum">
              <a:rPr lang="en-US" altLang="de-DE"/>
              <a:pPr/>
              <a:t>11</a:t>
            </a:fld>
            <a:endParaRPr lang="en-US" altLang="de-DE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4775" y="652463"/>
            <a:ext cx="4300538" cy="3225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04235" y="4085270"/>
            <a:ext cx="5641072" cy="38707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2018-06-18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CEOS GHG workshop, JRC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48F76F-C463-4C6C-B3A8-E1119CE3675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2580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2018-06-18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CEOS GHG workshop, JRC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30A635-81E6-4C0D-A99C-347EF5411AC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55088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2018-06-18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CEOS GHG workshop, JRC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35165D-92DC-4303-8E25-88C3759B938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81955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8320" y="953381"/>
            <a:ext cx="2056320" cy="517590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920" y="953381"/>
            <a:ext cx="6032160" cy="517590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2018-06-18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CEOS GHG workshop, JRC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7E7CFF-B0D9-4AE7-8C26-483653BEB5E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0634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600" y="953380"/>
            <a:ext cx="8161920" cy="81512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424800" y="6575730"/>
            <a:ext cx="1000800" cy="14401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2018-06-18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2445120" y="6549808"/>
            <a:ext cx="4551840" cy="24050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CEOS GHG workshop, JRC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7464961" y="6515244"/>
            <a:ext cx="1219680" cy="283710"/>
          </a:xfrm>
        </p:spPr>
        <p:txBody>
          <a:bodyPr/>
          <a:lstStyle>
            <a:lvl1pPr>
              <a:defRPr/>
            </a:lvl1pPr>
          </a:lstStyle>
          <a:p>
            <a:fld id="{EBBD01BB-3B68-45A6-BF48-36388DDECC9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1798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600" y="953380"/>
            <a:ext cx="8161920" cy="81512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7920" y="2246636"/>
            <a:ext cx="4043520" cy="3882648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39680" y="2246636"/>
            <a:ext cx="4044960" cy="388264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>
          <a:xfrm>
            <a:off x="424800" y="6575730"/>
            <a:ext cx="1000800" cy="14401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2018-06-18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>
          <a:xfrm>
            <a:off x="2445120" y="6549808"/>
            <a:ext cx="4551840" cy="24050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CEOS GHG workshop, JRC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>
          <a:xfrm>
            <a:off x="7464961" y="6515244"/>
            <a:ext cx="1219680" cy="283710"/>
          </a:xfrm>
        </p:spPr>
        <p:txBody>
          <a:bodyPr/>
          <a:lstStyle>
            <a:lvl1pPr>
              <a:defRPr/>
            </a:lvl1pPr>
          </a:lstStyle>
          <a:p>
            <a:fld id="{9E9E3CAC-DA24-4AD9-98E1-A6F3E7A716B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5598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04800" y="1524000"/>
            <a:ext cx="8610600" cy="4724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/>
            </a:lvl1pPr>
            <a:lvl2pPr marL="768927" indent="-311727">
              <a:buFont typeface="Symbol" panose="05050102010706020507" pitchFamily="18" charset="2"/>
              <a:buChar char="-"/>
              <a:defRPr sz="1800"/>
            </a:lvl2pPr>
            <a:lvl3pPr marL="1188719" indent="-274319">
              <a:buFontTx/>
              <a:buChar char="►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51816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 panose="020B0303030504020204" pitchFamily="34" charset="0"/>
                <a:ea typeface="Times New Roman"/>
                <a:cs typeface="Arial"/>
              </a:rPr>
              <a:t>Working Group on Calibration and </a:t>
            </a:r>
            <a:r>
              <a:rPr lang="en-US" sz="1600" b="1" dirty="0" smtClean="0">
                <a:solidFill>
                  <a:srgbClr val="92D050"/>
                </a:solidFill>
                <a:effectLst/>
                <a:latin typeface="Frutiger 45 Light" panose="020B0303030504020204" pitchFamily="34" charset="0"/>
                <a:ea typeface="Times New Roman"/>
                <a:cs typeface="Arial"/>
              </a:rPr>
              <a:t>Validation   </a:t>
            </a:r>
            <a:fld id="{86CB4B4D-7CA3-9044-876B-883B54F8677D}" type="slidenum">
              <a:rPr lang="en-US" sz="1400" b="1" smtClean="0">
                <a:latin typeface="Frutiger 45 Light" panose="020B0303030504020204" pitchFamily="34" charset="0"/>
              </a:rPr>
              <a:pPr marL="0" marR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1400" b="1" dirty="0" smtClean="0">
              <a:latin typeface="Frutiger 45 Light" panose="020B0303030504020204" pitchFamily="34" charset="0"/>
            </a:endParaRPr>
          </a:p>
          <a:p>
            <a:pPr>
              <a:spcAft>
                <a:spcPts val="0"/>
              </a:spcAft>
            </a:pPr>
            <a:endParaRPr lang="en-US" sz="1600" dirty="0">
              <a:effectLst/>
              <a:latin typeface="Frutiger 45 Light" panose="020B0303030504020204" pitchFamily="34" charset="0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2018-06-18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CEOS GHG workshop, JRC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76F8B0-DD9F-488F-9291-A455991A7D1C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6822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2018-06-18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CEOS GHG workshop, JRC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5C9310-54E3-415E-8D23-2B10EAC820C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6818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2018-06-18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CEOS GHG workshop, JRC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B8FB96-E122-4F60-BF71-D3E0CAAFA5E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5587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920" y="2246636"/>
            <a:ext cx="4043520" cy="388264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9680" y="2246636"/>
            <a:ext cx="4044960" cy="388264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2018-06-18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CEOS GHG workshop, JRC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1AF896-A445-4E6C-A76B-F7A15455DC2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7501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2018-06-18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CEOS GHG workshop, JRC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B093B8-BB8B-4EFA-9EAB-53F83CB013FF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5370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2018-06-18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CEOS GHG workshop, JRC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A7008B-8470-42BE-B694-D0789CB0DA0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1531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2018-06-18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CEOS GHG workshop, JRC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A46534-32CF-492D-B3FD-43258C0F442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3355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oundRect">
            <a:avLst>
              <a:gd name="adj" fmla="val 42"/>
            </a:avLst>
          </a:prstGeom>
          <a:gradFill rotWithShape="0">
            <a:gsLst>
              <a:gs pos="0">
                <a:srgbClr val="CCCC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l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kern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600" y="953380"/>
            <a:ext cx="8161920" cy="81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0" y="2246636"/>
            <a:ext cx="8226720" cy="388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4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4800" y="6575730"/>
            <a:ext cx="1000800" cy="14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407526" algn="l"/>
                <a:tab pos="815052" algn="l"/>
              </a:tabLst>
              <a:defRPr sz="1100">
                <a:solidFill>
                  <a:srgbClr val="000000"/>
                </a:solidFill>
                <a:latin typeface="+mn-lt"/>
                <a:ea typeface="Bitstream Vera Sans" charset="0"/>
                <a:cs typeface="Bitstream Vera Sans" charset="0"/>
              </a:defRPr>
            </a:lvl1pPr>
          </a:lstStyle>
          <a:p>
            <a:pPr algn="l"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de-DE" kern="1200" smtClean="0"/>
              <a:t>2018-06-18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445120" y="6549808"/>
            <a:ext cx="455184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8000"/>
              </a:lnSpc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</a:tabLst>
              <a:defRPr sz="1100">
                <a:solidFill>
                  <a:srgbClr val="000000"/>
                </a:solidFill>
                <a:latin typeface="+mn-lt"/>
                <a:ea typeface="Bitstream Vera Sans" charset="0"/>
                <a:cs typeface="Bitstream Vera Sans" charset="0"/>
              </a:defRPr>
            </a:lvl1pPr>
          </a:lstStyle>
          <a:p>
            <a:pPr defTabSz="407526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de-DE" kern="1200" smtClean="0"/>
              <a:t>CEOS GHG workshop, JRC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0" y="874172"/>
            <a:ext cx="8081280" cy="446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0" y="874172"/>
            <a:ext cx="8081280" cy="446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0" y="6428835"/>
            <a:ext cx="8081280" cy="44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464961" y="6515244"/>
            <a:ext cx="1219680" cy="28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07526" algn="l"/>
                <a:tab pos="81505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414303F4-B026-4F78-AC9E-C2EAAB945357}" type="slidenum">
              <a:rPr lang="en-US" altLang="de-DE" kern="1200" smtClean="0"/>
              <a:pPr defTabSz="407526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‹Nr.›</a:t>
            </a:fld>
            <a:endParaRPr lang="en-US" altLang="de-DE" kern="1200" smtClean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40" y="162738"/>
            <a:ext cx="1209600" cy="6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20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sldNum="0" hdr="0"/>
  <p:txStyles>
    <p:titleStyle>
      <a:lvl1pPr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DejaVu Sans" pitchFamily="32" charset="0"/>
          <a:ea typeface="msmincho" charset="0"/>
          <a:cs typeface="msmincho" charset="0"/>
        </a:defRPr>
      </a:lvl2pPr>
      <a:lvl3pPr marL="1036815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DejaVu Sans" pitchFamily="32" charset="0"/>
          <a:ea typeface="msmincho" charset="0"/>
          <a:cs typeface="msmincho" charset="0"/>
        </a:defRPr>
      </a:lvl3pPr>
      <a:lvl4pPr marL="1451541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DejaVu Sans" pitchFamily="32" charset="0"/>
          <a:ea typeface="msmincho" charset="0"/>
          <a:cs typeface="msmincho" charset="0"/>
        </a:defRPr>
      </a:lvl4pPr>
      <a:lvl5pPr marL="1866268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DejaVu Sans" pitchFamily="32" charset="0"/>
          <a:ea typeface="msmincho" charset="0"/>
          <a:cs typeface="msmincho" charset="0"/>
        </a:defRPr>
      </a:lvl5pPr>
      <a:lvl6pPr marL="2280994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DejaVu Sans" pitchFamily="32" charset="0"/>
          <a:ea typeface="msmincho" charset="0"/>
          <a:cs typeface="msmincho" charset="0"/>
        </a:defRPr>
      </a:lvl6pPr>
      <a:lvl7pPr marL="2695720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DejaVu Sans" pitchFamily="32" charset="0"/>
          <a:ea typeface="msmincho" charset="0"/>
          <a:cs typeface="msmincho" charset="0"/>
        </a:defRPr>
      </a:lvl7pPr>
      <a:lvl8pPr marL="3110446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DejaVu Sans" pitchFamily="32" charset="0"/>
          <a:ea typeface="msmincho" charset="0"/>
          <a:cs typeface="msmincho" charset="0"/>
        </a:defRPr>
      </a:lvl8pPr>
      <a:lvl9pPr marL="3525172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DejaVu Sans" pitchFamily="32" charset="0"/>
          <a:ea typeface="msmincho" charset="0"/>
          <a:cs typeface="msmincho" charset="0"/>
        </a:defRPr>
      </a:lvl9pPr>
    </p:titleStyle>
    <p:bodyStyle>
      <a:lvl1pPr marL="311045" indent="-311045" algn="l" defTabSz="407526" rtl="0" fontAlgn="base" hangingPunct="0">
        <a:lnSpc>
          <a:spcPct val="98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8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fontAlgn="base" hangingPunct="0">
        <a:lnSpc>
          <a:spcPct val="98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fontAlgn="base" hangingPunct="0">
        <a:lnSpc>
          <a:spcPct val="98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752600"/>
            <a:ext cx="757504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</a:rPr>
              <a:t>Addressing GHG Validation in GHG</a:t>
            </a:r>
            <a:r>
              <a:rPr lang="en-US" sz="3600" b="1" dirty="0" smtClean="0">
                <a:solidFill>
                  <a:srgbClr val="FFFFFF"/>
                </a:solidFill>
              </a:rPr>
              <a:t/>
            </a:r>
            <a:br>
              <a:rPr lang="en-US" sz="3600" b="1" dirty="0" smtClean="0">
                <a:solidFill>
                  <a:srgbClr val="FFFFFF"/>
                </a:solidFill>
              </a:rPr>
            </a:b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br>
              <a:rPr lang="en-US" sz="3600" b="1" dirty="0" smtClean="0">
                <a:solidFill>
                  <a:srgbClr val="FFFFFF"/>
                </a:solidFill>
              </a:rPr>
            </a:b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Albrecht von Bargen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DLR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 99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WGCV </a:t>
            </a:r>
            <a:r>
              <a:rPr lang="de-DE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Plenary</a:t>
            </a: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# 42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Canberra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May 16 - 19, 2017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de-DE"/>
              <a:t>2018-06-18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de-DE"/>
              <a:t>CEOS GHG workshop, JRC</a:t>
            </a: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9600" y="953381"/>
            <a:ext cx="8163360" cy="816566"/>
          </a:xfrm>
          <a:ln/>
        </p:spPr>
        <p:txBody>
          <a:bodyPr tIns="8229"/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de-DE"/>
              <a:t>TCCON &amp; ICOS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920" y="2246636"/>
            <a:ext cx="8228160" cy="3884088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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de-DE"/>
              <a:t>TCCON is currently not associated with ICOS.</a:t>
            </a:r>
          </a:p>
          <a:p>
            <a:pPr marL="391686" indent="-293764">
              <a:buSzPct val="45000"/>
              <a:buFont typeface="Wingdings" charset="2"/>
              <a:buChar char="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de-DE"/>
              <a:t>Discussions to include (some) European TCCON stations in ICOS have been going on for some time. Official negotiations starting in Oct 2018.</a:t>
            </a:r>
          </a:p>
          <a:p>
            <a:pPr marL="391686" indent="-293764">
              <a:buSzPct val="45000"/>
              <a:buFont typeface="Wingdings" charset="2"/>
              <a:buChar char="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de-DE"/>
              <a:t>Station operation in ICOS would have to be funded nationally. Issue: 8 out of 11 European TCCON stations are run by German groups.</a:t>
            </a:r>
          </a:p>
        </p:txBody>
      </p:sp>
    </p:spTree>
    <p:extLst>
      <p:ext uri="{BB962C8B-B14F-4D97-AF65-F5344CB8AC3E}">
        <p14:creationId xmlns:p14="http://schemas.microsoft.com/office/powerpoint/2010/main" val="100319460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de-DE"/>
              <a:t>2018-06-18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de-DE"/>
              <a:t>CEOS GHG workshop, JRC</a:t>
            </a: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9600" y="953381"/>
            <a:ext cx="8163360" cy="816566"/>
          </a:xfrm>
          <a:ln/>
        </p:spPr>
        <p:txBody>
          <a:bodyPr tIns="8229"/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de-DE"/>
              <a:t>Conclusions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920" y="1821792"/>
            <a:ext cx="8228160" cy="4398222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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de-DE"/>
              <a:t>TCCON is the cal/val reference for all current satellite GHG missions.</a:t>
            </a:r>
          </a:p>
          <a:p>
            <a:pPr marL="391686" indent="-293764">
              <a:buSzPct val="45000"/>
              <a:buFont typeface="Wingdings" charset="2"/>
              <a:buChar char="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de-DE"/>
              <a:t>This reference cannot be provided by ground-based in situ observations readily.</a:t>
            </a:r>
          </a:p>
          <a:p>
            <a:pPr marL="391686" indent="-293764">
              <a:buSzPct val="45000"/>
              <a:buFont typeface="Wingdings" charset="2"/>
              <a:buChar char="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de-DE"/>
              <a:t>Important regions like Africa and South America are currently not covered.</a:t>
            </a:r>
          </a:p>
          <a:p>
            <a:pPr marL="391686" indent="-293764">
              <a:buSzPct val="45000"/>
              <a:buFont typeface="Wingdings" charset="2"/>
              <a:buChar char="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de-DE"/>
              <a:t>Very few TCCON stations have stable long-term funding.</a:t>
            </a:r>
          </a:p>
          <a:p>
            <a:pPr marL="391686" indent="-293764">
              <a:buSzPct val="45000"/>
              <a:buFont typeface="Wingdings" charset="2"/>
              <a:buChar char="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de-DE"/>
              <a:t>All future satellite GHG missions at least plan to use TCCON data.</a:t>
            </a:r>
          </a:p>
        </p:txBody>
      </p:sp>
    </p:spTree>
    <p:extLst>
      <p:ext uri="{BB962C8B-B14F-4D97-AF65-F5344CB8AC3E}">
        <p14:creationId xmlns:p14="http://schemas.microsoft.com/office/powerpoint/2010/main" val="61128130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04800" y="1371600"/>
            <a:ext cx="8610600" cy="5029200"/>
          </a:xfrm>
        </p:spPr>
        <p:txBody>
          <a:bodyPr/>
          <a:lstStyle/>
          <a:p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a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survey</a:t>
            </a:r>
            <a:r>
              <a:rPr lang="de-DE" dirty="0" smtClean="0"/>
              <a:t> but a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-</a:t>
            </a:r>
            <a:r>
              <a:rPr lang="de-DE" dirty="0" err="1" smtClean="0"/>
              <a:t>of</a:t>
            </a:r>
            <a:r>
              <a:rPr lang="de-DE" dirty="0" smtClean="0"/>
              <a:t>-</a:t>
            </a:r>
            <a:r>
              <a:rPr lang="de-DE" dirty="0" err="1" smtClean="0"/>
              <a:t>the</a:t>
            </a:r>
            <a:r>
              <a:rPr lang="de-DE" dirty="0" smtClean="0"/>
              <a:t>-art </a:t>
            </a:r>
            <a:r>
              <a:rPr lang="de-DE" dirty="0" err="1" smtClean="0"/>
              <a:t>network</a:t>
            </a:r>
            <a:r>
              <a:rPr lang="de-DE" dirty="0" smtClean="0"/>
              <a:t>: TCCON</a:t>
            </a:r>
            <a:endParaRPr lang="de-DE" dirty="0"/>
          </a:p>
          <a:p>
            <a:r>
              <a:rPr lang="de-DE" dirty="0" err="1"/>
              <a:t>H</a:t>
            </a:r>
            <a:r>
              <a:rPr lang="de-DE" dirty="0" err="1" smtClean="0"/>
              <a:t>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integrate</a:t>
            </a:r>
            <a:r>
              <a:rPr lang="de-DE" dirty="0" smtClean="0"/>
              <a:t> in WGCV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GHG</a:t>
            </a:r>
          </a:p>
          <a:p>
            <a:endParaRPr lang="de-DE" dirty="0"/>
          </a:p>
          <a:p>
            <a:r>
              <a:rPr lang="de-DE" dirty="0" smtClean="0"/>
              <a:t>Additional </a:t>
            </a:r>
            <a:r>
              <a:rPr lang="de-DE" dirty="0" err="1" smtClean="0"/>
              <a:t>means</a:t>
            </a:r>
            <a:r>
              <a:rPr lang="de-DE" dirty="0" smtClean="0"/>
              <a:t> / </a:t>
            </a:r>
            <a:r>
              <a:rPr lang="de-DE" dirty="0" err="1" smtClean="0"/>
              <a:t>campaigns</a:t>
            </a:r>
            <a:r>
              <a:rPr lang="de-DE" dirty="0" smtClean="0"/>
              <a:t> /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endParaRPr lang="de-DE" dirty="0"/>
          </a:p>
          <a:p>
            <a:pPr lvl="1"/>
            <a:r>
              <a:rPr lang="de-DE" dirty="0" smtClean="0"/>
              <a:t>COCON (KIT)</a:t>
            </a:r>
          </a:p>
          <a:p>
            <a:pPr lvl="1"/>
            <a:r>
              <a:rPr lang="de-DE" dirty="0" smtClean="0"/>
              <a:t>EM-27</a:t>
            </a:r>
          </a:p>
          <a:p>
            <a:pPr lvl="1"/>
            <a:r>
              <a:rPr lang="de-DE" dirty="0" smtClean="0"/>
              <a:t>COMET-1 </a:t>
            </a:r>
            <a:r>
              <a:rPr lang="de-DE" dirty="0" err="1" smtClean="0"/>
              <a:t>campaign</a:t>
            </a:r>
            <a:r>
              <a:rPr lang="de-DE" dirty="0" smtClean="0"/>
              <a:t> (-&gt; </a:t>
            </a:r>
            <a:r>
              <a:rPr lang="de-DE" dirty="0" err="1" smtClean="0"/>
              <a:t>presentation</a:t>
            </a:r>
            <a:r>
              <a:rPr lang="de-DE" dirty="0" smtClean="0"/>
              <a:t> on </a:t>
            </a:r>
            <a:r>
              <a:rPr lang="de-DE" dirty="0" err="1" smtClean="0"/>
              <a:t>Thursday</a:t>
            </a:r>
            <a:r>
              <a:rPr lang="de-DE" dirty="0" smtClean="0"/>
              <a:t>)</a:t>
            </a:r>
            <a:r>
              <a:rPr lang="de-DE" dirty="0" smtClean="0"/>
              <a:t> </a:t>
            </a: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3" name="Shape 3"/>
          <p:cNvSpPr/>
          <p:nvPr/>
        </p:nvSpPr>
        <p:spPr>
          <a:xfrm>
            <a:off x="2130871" y="190714"/>
            <a:ext cx="510812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de-DE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Adressing</a:t>
            </a:r>
            <a:r>
              <a:rPr lang="de-DE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GHG Validation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Plenary #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44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05777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de-DE"/>
              <a:t>2018-06-18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de-DE"/>
              <a:t>CEOS GHG workshop, JRC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2720" y="1114677"/>
            <a:ext cx="8817120" cy="1931243"/>
          </a:xfrm>
          <a:ln/>
        </p:spPr>
        <p:txBody>
          <a:bodyPr tIns="8228"/>
          <a:lstStyle/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  <a:tab pos="8557160" algn="l"/>
              </a:tabLst>
            </a:pPr>
            <a:r>
              <a:rPr lang="en-US" altLang="de-DE"/>
              <a:t>The Total Carbon Column Observing Network (TCCON) – cal/val reference for all GHG satellite missions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920" y="3418920"/>
            <a:ext cx="8228160" cy="2068057"/>
          </a:xfrm>
          <a:ln/>
        </p:spPr>
        <p:txBody>
          <a:bodyPr tIns="25599" anchor="ctr"/>
          <a:lstStyle/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</a:tabLst>
            </a:pPr>
            <a:r>
              <a:rPr lang="en-US" altLang="de-DE" sz="2900">
                <a:latin typeface="Arial" charset="0"/>
              </a:rPr>
              <a:t>Dietrich Feist</a:t>
            </a: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</a:tabLst>
            </a:pPr>
            <a:r>
              <a:rPr lang="en-US" altLang="de-DE" sz="2900">
                <a:latin typeface="Arial" charset="0"/>
              </a:rPr>
              <a:t>TCCON Deputy Chair Europe &amp; Africa</a:t>
            </a: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</a:tabLst>
            </a:pPr>
            <a:endParaRPr lang="en-US" altLang="de-DE" sz="2900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</a:tabLst>
            </a:pPr>
            <a:r>
              <a:rPr lang="en-US" altLang="de-DE" sz="2900">
                <a:latin typeface="Arial" charset="0"/>
              </a:rPr>
              <a:t>Max Planck Institute for Biogeochemistry</a:t>
            </a: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</a:tabLst>
            </a:pPr>
            <a:r>
              <a:rPr lang="en-US" altLang="de-DE" sz="2900">
                <a:latin typeface="Arial" charset="0"/>
              </a:rPr>
              <a:t>Jena, Germany</a:t>
            </a:r>
          </a:p>
        </p:txBody>
      </p:sp>
    </p:spTree>
    <p:extLst>
      <p:ext uri="{BB962C8B-B14F-4D97-AF65-F5344CB8AC3E}">
        <p14:creationId xmlns:p14="http://schemas.microsoft.com/office/powerpoint/2010/main" val="415447859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de-DE"/>
              <a:t>2018-06-18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de-DE"/>
              <a:t>CEOS GHG workshop, JRC</a:t>
            </a: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26880" y="887134"/>
            <a:ext cx="8490240" cy="96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228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 defTabSz="407484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de-DE" sz="3300" b="1" kern="1200">
                <a:effectLst>
                  <a:outerShdw blurRad="38100" dist="38100" dir="2700000" algn="tl">
                    <a:srgbClr val="C0C0C0"/>
                  </a:outerShdw>
                </a:effectLst>
                <a:latin typeface="DejaVu Sans" pitchFamily="32" charset="0"/>
                <a:ea typeface="msmincho" charset="0"/>
                <a:cs typeface="msmincho" charset="0"/>
              </a:rPr>
              <a:t>Remote sensing: column-averaged GHG observations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2720" y="1795871"/>
            <a:ext cx="2361600" cy="440830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52014" rIns="81631" bIns="-195914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r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de-DE" sz="1300" i="1" kern="1200"/>
              <a:t>http://oco.jpl.nasa.gov/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80" y="1926922"/>
            <a:ext cx="1224000" cy="9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40" y="1926922"/>
            <a:ext cx="979200" cy="9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019042" y="2068057"/>
            <a:ext cx="201888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60015" rIns="81631" bIns="40816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de-DE" sz="2200" kern="1200"/>
              <a:t>GOSAT/Japan:</a:t>
            </a:r>
            <a:br>
              <a:rPr lang="en-US" altLang="de-DE" sz="2200" kern="1200"/>
            </a:br>
            <a:r>
              <a:rPr lang="en-US" altLang="de-DE" sz="2200" kern="1200"/>
              <a:t>since 2009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250400" y="2068057"/>
            <a:ext cx="176256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60015" rIns="81631" bIns="40816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ctr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de-DE" sz="2200" kern="1200"/>
              <a:t>OCO-2/USA:</a:t>
            </a:r>
            <a:br>
              <a:rPr lang="en-US" altLang="de-DE" sz="2200" kern="1200"/>
            </a:br>
            <a:r>
              <a:rPr lang="en-US" altLang="de-DE" sz="2200" kern="1200"/>
              <a:t>since 2014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776320" y="3102086"/>
            <a:ext cx="6204960" cy="315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60015" rIns="81631" bIns="40816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altLang="de-DE" sz="2200" kern="1200"/>
              <a:t> Covers full atmospheric column from ground to ~100 km</a:t>
            </a:r>
          </a:p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altLang="de-DE" sz="2200" kern="1200"/>
              <a:t> Measure total column of CO2/CH4 and use total column of O2 as proxy for airmass (assuming constant mole fraction of 0.2095)</a:t>
            </a:r>
          </a:p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altLang="de-DE" sz="2200" kern="1200"/>
              <a:t> Observed parameter is colum-averaged dry-air mole fraction =&gt; XCO2/XCH4</a:t>
            </a:r>
          </a:p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altLang="de-DE" sz="2200" kern="1200"/>
              <a:t> Division of columns minimizes broad-band spectral biases (e.g. from aerosols)</a:t>
            </a:r>
          </a:p>
        </p:txBody>
      </p:sp>
    </p:spTree>
    <p:extLst>
      <p:ext uri="{BB962C8B-B14F-4D97-AF65-F5344CB8AC3E}">
        <p14:creationId xmlns:p14="http://schemas.microsoft.com/office/powerpoint/2010/main" val="137224882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de-DE"/>
              <a:t>2018-06-18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de-DE"/>
              <a:t>CEOS GHG workshop, JRC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0" y="1828992"/>
            <a:ext cx="8127360" cy="4572481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9600" y="878494"/>
            <a:ext cx="8163360" cy="966342"/>
          </a:xfrm>
          <a:ln/>
        </p:spPr>
        <p:txBody>
          <a:bodyPr tIns="8228"/>
          <a:lstStyle/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</a:tabLst>
            </a:pPr>
            <a:r>
              <a:rPr lang="en-US" altLang="de-DE"/>
              <a:t>Total Carbon Column Observing Network (TCCON)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3442" y="3417481"/>
            <a:ext cx="2653920" cy="2946549"/>
          </a:xfrm>
          <a:prstGeom prst="rect">
            <a:avLst/>
          </a:prstGeom>
          <a:solidFill>
            <a:srgbClr val="C0C0C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56815" rIns="81631" bIns="40816"/>
          <a:lstStyle>
            <a:lvl1pPr marL="179388" indent="-1793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altLang="de-DE" kern="1200" smtClean="0"/>
              <a:t>Network of ground based FTIR stations</a:t>
            </a:r>
          </a:p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altLang="de-DE" kern="1200" smtClean="0"/>
              <a:t>Different groups, common standards</a:t>
            </a:r>
          </a:p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altLang="de-DE" kern="1200" smtClean="0"/>
              <a:t>High-precision column observations of CO2, CH4, CO, N2O.</a:t>
            </a:r>
          </a:p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altLang="de-DE" kern="1200" smtClean="0"/>
              <a:t>Crucial reference for satelllite GHG measurements</a:t>
            </a:r>
          </a:p>
        </p:txBody>
      </p:sp>
    </p:spTree>
    <p:extLst>
      <p:ext uri="{BB962C8B-B14F-4D97-AF65-F5344CB8AC3E}">
        <p14:creationId xmlns:p14="http://schemas.microsoft.com/office/powerpoint/2010/main" val="111743083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de-DE"/>
              <a:t>2018-06-18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de-DE"/>
              <a:t>CEOS GHG workshop, JRC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9600" y="878494"/>
            <a:ext cx="8163360" cy="966342"/>
          </a:xfrm>
          <a:ln/>
        </p:spPr>
        <p:txBody>
          <a:bodyPr tIns="8228"/>
          <a:lstStyle/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</a:tabLst>
            </a:pPr>
            <a:r>
              <a:rPr lang="en-US" altLang="de-DE"/>
              <a:t>Column-averaged XCO2 and</a:t>
            </a:r>
            <a:br>
              <a:rPr lang="en-US" altLang="de-DE"/>
            </a:br>
            <a:r>
              <a:rPr lang="en-US" altLang="de-DE"/>
              <a:t>in-situ CO2 are hard to compare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0" y="1837633"/>
            <a:ext cx="8127360" cy="45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50421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de-DE"/>
              <a:t>2018-06-18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de-DE"/>
              <a:t>CEOS GHG workshop, JRC</a:t>
            </a: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9600" y="953382"/>
            <a:ext cx="8163360" cy="816566"/>
          </a:xfrm>
          <a:ln/>
        </p:spPr>
        <p:txBody>
          <a:bodyPr tIns="8228"/>
          <a:lstStyle/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</a:tabLst>
            </a:pPr>
            <a:r>
              <a:rPr lang="en-US" altLang="de-DE"/>
              <a:t>TCCON global coverage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0" y="1666255"/>
            <a:ext cx="7771680" cy="42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053120" y="5911823"/>
            <a:ext cx="19598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52014" rIns="81631" bIns="40816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de-DE" sz="1300" i="1" kern="1200"/>
              <a:t>From:</a:t>
            </a:r>
            <a:br>
              <a:rPr lang="en-US" altLang="de-DE" sz="1300" i="1" kern="1200"/>
            </a:br>
            <a:r>
              <a:rPr lang="en-US" altLang="de-DE" sz="1300" i="1" kern="1200"/>
              <a:t>Belikov et al., ACP, 2017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68480" y="5976629"/>
            <a:ext cx="34070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55215" rIns="81631" bIns="40816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de-DE" kern="1200" smtClean="0"/>
              <a:t>Correlation with adjacent grid cells</a:t>
            </a:r>
          </a:p>
        </p:txBody>
      </p:sp>
    </p:spTree>
    <p:extLst>
      <p:ext uri="{BB962C8B-B14F-4D97-AF65-F5344CB8AC3E}">
        <p14:creationId xmlns:p14="http://schemas.microsoft.com/office/powerpoint/2010/main" val="136285480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de-DE"/>
              <a:t>2018-06-18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de-DE"/>
              <a:t>CEOS GHG workshop, JRC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9600" y="953382"/>
            <a:ext cx="8163360" cy="816566"/>
          </a:xfrm>
          <a:ln/>
        </p:spPr>
        <p:txBody>
          <a:bodyPr tIns="8228"/>
          <a:lstStyle/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</a:tabLst>
            </a:pPr>
            <a:r>
              <a:rPr lang="en-US" altLang="de-DE"/>
              <a:t>TCCON European coverage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20" y="1633132"/>
            <a:ext cx="4613760" cy="473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053120" y="3591737"/>
            <a:ext cx="1959840" cy="4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52014" rIns="81631" bIns="40816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de-DE" sz="1300" i="1" kern="1200"/>
              <a:t>From:</a:t>
            </a:r>
            <a:br>
              <a:rPr lang="en-US" altLang="de-DE" sz="1300" i="1" kern="1200"/>
            </a:br>
            <a:r>
              <a:rPr lang="en-US" altLang="de-DE" sz="1300" i="1" kern="1200"/>
              <a:t>Belikov et al., ACP, 2017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8480" y="5780767"/>
            <a:ext cx="183888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55215" rIns="81631" bIns="40816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de-DE" kern="1200" smtClean="0"/>
              <a:t>Correlation with adjacent grid cells</a:t>
            </a:r>
          </a:p>
        </p:txBody>
      </p:sp>
    </p:spTree>
    <p:extLst>
      <p:ext uri="{BB962C8B-B14F-4D97-AF65-F5344CB8AC3E}">
        <p14:creationId xmlns:p14="http://schemas.microsoft.com/office/powerpoint/2010/main" val="229077852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de-DE"/>
              <a:t>2018-06-18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de-DE"/>
              <a:t>CEOS GHG workshop, JRC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80" y="1828992"/>
            <a:ext cx="5587200" cy="45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6880" y="878494"/>
            <a:ext cx="8490240" cy="966342"/>
          </a:xfrm>
          <a:ln/>
        </p:spPr>
        <p:txBody>
          <a:bodyPr tIns="8228"/>
          <a:lstStyle/>
          <a:p>
            <a:pPr>
              <a:tabLst>
                <a:tab pos="407484" algn="l"/>
                <a:tab pos="814968" algn="l"/>
                <a:tab pos="1222452" algn="l"/>
                <a:tab pos="1629935" algn="l"/>
                <a:tab pos="2037420" algn="l"/>
                <a:tab pos="2444902" algn="l"/>
                <a:tab pos="2852387" algn="l"/>
                <a:tab pos="3259870" algn="l"/>
                <a:tab pos="3667355" algn="l"/>
                <a:tab pos="4074837" algn="l"/>
                <a:tab pos="4482322" algn="l"/>
                <a:tab pos="4889805" algn="l"/>
                <a:tab pos="5297290" algn="l"/>
                <a:tab pos="5704773" algn="l"/>
                <a:tab pos="6112258" algn="l"/>
                <a:tab pos="6519740" algn="l"/>
                <a:tab pos="6927225" algn="l"/>
                <a:tab pos="7334707" algn="l"/>
                <a:tab pos="7742192" algn="l"/>
                <a:tab pos="8149675" algn="l"/>
              </a:tabLst>
            </a:pPr>
            <a:r>
              <a:rPr lang="en-US" altLang="de-DE"/>
              <a:t>TCCON XCO2 is calibrated to WMO</a:t>
            </a:r>
            <a:br>
              <a:rPr lang="en-US" altLang="de-DE"/>
            </a:br>
            <a:r>
              <a:rPr lang="en-US" altLang="de-DE"/>
              <a:t> CO2 in-situ scale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2722" y="1893801"/>
            <a:ext cx="2612160" cy="423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56815" rIns="81631" bIns="40816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altLang="de-DE" kern="1200" smtClean="0"/>
              <a:t> TCCON stations are calibrated vs aircraft in-situ profiles</a:t>
            </a:r>
          </a:p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altLang="de-DE" kern="1200" smtClean="0"/>
              <a:t> Calibration provides network-wide scaling factor from spectroscopic scale to WMO in-situ scale</a:t>
            </a:r>
          </a:p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altLang="de-DE" kern="1200" smtClean="0"/>
              <a:t> Very consistent over many years and different continents</a:t>
            </a:r>
          </a:p>
          <a:p>
            <a:pPr algn="l" defTabSz="407484" rtl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altLang="de-DE" kern="1200" smtClean="0"/>
              <a:t> TCCON provides link between in-situ networks and satellites</a:t>
            </a:r>
          </a:p>
        </p:txBody>
      </p:sp>
    </p:spTree>
    <p:extLst>
      <p:ext uri="{BB962C8B-B14F-4D97-AF65-F5344CB8AC3E}">
        <p14:creationId xmlns:p14="http://schemas.microsoft.com/office/powerpoint/2010/main" val="318104210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DejaVu Sans"/>
        <a:ea typeface="msmincho"/>
        <a:cs typeface="msmincho"/>
      </a:majorFont>
      <a:minorFont>
        <a:latin typeface="DejaVu Sans"/>
        <a:ea typeface="DejaVu Sans"/>
        <a:cs typeface="DejaVu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Bildschirmpräsentation (4:3)</PresentationFormat>
  <Paragraphs>85</Paragraphs>
  <Slides>11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Default</vt:lpstr>
      <vt:lpstr>Larissa</vt:lpstr>
      <vt:lpstr>Addressing GHG Validation in GHG   </vt:lpstr>
      <vt:lpstr>PowerPoint-Präsentation</vt:lpstr>
      <vt:lpstr>The Total Carbon Column Observing Network (TCCON) – cal/val reference for all GHG satellite missions</vt:lpstr>
      <vt:lpstr>PowerPoint-Präsentation</vt:lpstr>
      <vt:lpstr>Total Carbon Column Observing Network (TCCON)</vt:lpstr>
      <vt:lpstr>Column-averaged XCO2 and in-situ CO2 are hard to compare</vt:lpstr>
      <vt:lpstr>TCCON global coverage</vt:lpstr>
      <vt:lpstr>TCCON European coverage</vt:lpstr>
      <vt:lpstr>TCCON XCO2 is calibrated to WMO  CO2 in-situ scale</vt:lpstr>
      <vt:lpstr>TCCON &amp; ICOS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DLR Bargen</cp:lastModifiedBy>
  <cp:revision>32</cp:revision>
  <dcterms:modified xsi:type="dcterms:W3CDTF">2018-08-28T09:28:00Z</dcterms:modified>
</cp:coreProperties>
</file>