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374" r:id="rId3"/>
    <p:sldId id="371" r:id="rId4"/>
    <p:sldId id="370" r:id="rId5"/>
    <p:sldId id="376" r:id="rId6"/>
    <p:sldId id="375" r:id="rId7"/>
    <p:sldId id="378" r:id="rId8"/>
    <p:sldId id="377" r:id="rId9"/>
    <p:sldId id="379" r:id="rId10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E395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23" autoAdjust="0"/>
    <p:restoredTop sz="94664" autoAdjust="0"/>
  </p:normalViewPr>
  <p:slideViewPr>
    <p:cSldViewPr>
      <p:cViewPr varScale="1">
        <p:scale>
          <a:sx n="74" d="100"/>
          <a:sy n="74" d="100"/>
        </p:scale>
        <p:origin x="176" y="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/>
          <p:nvPr userDrawn="1"/>
        </p:nvSpPr>
        <p:spPr>
          <a:xfrm>
            <a:off x="2133600" y="0"/>
            <a:ext cx="41910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DEM Update and Discussion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</a:t>
            </a: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DEM Update and Discussion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</a:t>
            </a: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127337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DEM Update and Discussion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</a:t>
            </a: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r>
              <a:rPr lang="en-US" dirty="0"/>
              <a:t>DEM update and discussion</a:t>
            </a: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K. </a:t>
            </a:r>
            <a:r>
              <a:rPr lang="en-US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Thome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Plenary # 44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EUMETSAT,  Darmstadt, Germany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August 28-31, 2018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22D798-99D6-3E48-9A44-8A45B8862B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 algn="just" rtl="0">
              <a:spcBef>
                <a:spcPts val="500"/>
              </a:spcBef>
              <a:buSzPct val="100000"/>
              <a:buFont typeface="Arial"/>
              <a:buNone/>
            </a:pPr>
            <a:r>
              <a:rPr lang="en-US" dirty="0"/>
              <a:t>Reminder – Motivation for studying DEMs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DE79A-7065-0749-BA01-006C96D49F4C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algn="l" rtl="0"/>
            <a:r>
              <a:rPr lang="en-US" dirty="0"/>
              <a:t>DEM differences cause differences in product inter-comparisons (for example during QA4EO </a:t>
            </a:r>
            <a:r>
              <a:rPr lang="en-US" dirty="0" err="1"/>
              <a:t>SnowPEX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Optical sensors with IFOV≤1km and any off-nadir directional viewing ≥30 m require terrain relief correction to co-align pixels </a:t>
            </a:r>
          </a:p>
          <a:p>
            <a:pPr algn="l" rtl="0"/>
            <a:r>
              <a:rPr lang="en-US" dirty="0"/>
              <a:t>Atmospheric correction requires calculation of path radiance which depends on altitude </a:t>
            </a:r>
          </a:p>
          <a:p>
            <a:pPr algn="l" rtl="0"/>
            <a:r>
              <a:rPr lang="en-US" dirty="0"/>
              <a:t>Land cover classification of VIS/ SWIR multispectral/hyperspectral imagery require hill-shading correction to minimize misclassification errors</a:t>
            </a:r>
          </a:p>
          <a:p>
            <a:pPr algn="l" rtl="0"/>
            <a:r>
              <a:rPr lang="en-US" dirty="0"/>
              <a:t>All land (</a:t>
            </a:r>
            <a:r>
              <a:rPr lang="en-US" dirty="0" err="1"/>
              <a:t>ToA</a:t>
            </a:r>
            <a:r>
              <a:rPr lang="en-US" dirty="0"/>
              <a:t> &amp; </a:t>
            </a:r>
            <a:r>
              <a:rPr lang="en-US" dirty="0" err="1"/>
              <a:t>BoA</a:t>
            </a:r>
            <a:r>
              <a:rPr lang="en-US" dirty="0"/>
              <a:t>) VIS/SWIR products require geo-radiometric correction (e.g. Sentinel-2 requires 30 m DEM) </a:t>
            </a:r>
          </a:p>
        </p:txBody>
      </p:sp>
    </p:spTree>
    <p:extLst>
      <p:ext uri="{BB962C8B-B14F-4D97-AF65-F5344CB8AC3E}">
        <p14:creationId xmlns:p14="http://schemas.microsoft.com/office/powerpoint/2010/main" val="238778274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4A4022-BE15-8F48-AF7A-64F525DEAE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 algn="just" rtl="0">
              <a:spcBef>
                <a:spcPts val="500"/>
              </a:spcBef>
              <a:buSzPct val="100000"/>
              <a:buFont typeface="Arial"/>
              <a:buNone/>
            </a:pPr>
            <a:r>
              <a:rPr lang="en-US" dirty="0"/>
              <a:t>Original points from the DEM Task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03E0A-2210-9748-8AD1-BAD8A73F0826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0" y="1524000"/>
            <a:ext cx="8839200" cy="5181600"/>
          </a:xfrm>
        </p:spPr>
        <p:txBody>
          <a:bodyPr/>
          <a:lstStyle/>
          <a:p>
            <a:r>
              <a:rPr lang="en-US" dirty="0"/>
              <a:t>Recognition that a global DEM is required for the </a:t>
            </a:r>
            <a:r>
              <a:rPr lang="en-US" dirty="0" err="1"/>
              <a:t>georadiometric</a:t>
            </a:r>
            <a:r>
              <a:rPr lang="en-US" dirty="0"/>
              <a:t> correction of EO sensors</a:t>
            </a:r>
          </a:p>
          <a:p>
            <a:r>
              <a:rPr lang="en-US" dirty="0"/>
              <a:t>EO-derived DEMs now available to meet this need </a:t>
            </a:r>
          </a:p>
          <a:p>
            <a:r>
              <a:rPr lang="en-US" dirty="0"/>
              <a:t>Need to quantify geometric and radiometric requirements for current and future EO sensors for 10-15m, 30m &amp; 90m DEMs </a:t>
            </a:r>
          </a:p>
          <a:p>
            <a:r>
              <a:rPr lang="en-US" dirty="0"/>
              <a:t>Need to assess whether spaceborne DEMs are “fit for purpose” and whether CEOS users need “bare earth” or can work with heights “somewhere in the canopy-top” </a:t>
            </a:r>
          </a:p>
          <a:p>
            <a:r>
              <a:rPr lang="en-US" dirty="0"/>
              <a:t>Need more thorough quantification of the error characteristics of candidate DEM sources</a:t>
            </a:r>
          </a:p>
          <a:p>
            <a:r>
              <a:rPr lang="en-US" dirty="0"/>
              <a:t>Need ability to display information content of DEM source</a:t>
            </a:r>
          </a:p>
          <a:p>
            <a:r>
              <a:rPr lang="en-US" dirty="0"/>
              <a:t>Need ability to inter-compare DEM sources against other independent sources such as RA, ICESAT, higher–resolution EO-DEMs (e.g. PRISM, </a:t>
            </a:r>
            <a:r>
              <a:rPr lang="en-US" dirty="0" err="1"/>
              <a:t>TerraSAR</a:t>
            </a:r>
            <a:r>
              <a:rPr lang="en-US" dirty="0"/>
              <a:t>-X stereo) and national mapping sources (e.g. </a:t>
            </a:r>
            <a:r>
              <a:rPr lang="en-US" dirty="0" err="1"/>
              <a:t>DEMqis</a:t>
            </a:r>
            <a:r>
              <a:rPr lang="en-US" dirty="0"/>
              <a:t>) </a:t>
            </a:r>
          </a:p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7070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F4ED9E-BAF7-FA42-9C0E-2B01740241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143000"/>
            <a:ext cx="8839200" cy="762000"/>
          </a:xfrm>
        </p:spPr>
        <p:txBody>
          <a:bodyPr/>
          <a:lstStyle/>
          <a:p>
            <a:r>
              <a:rPr lang="en-US" dirty="0"/>
              <a:t>Task team “Global DEM for </a:t>
            </a:r>
            <a:r>
              <a:rPr lang="en-US" dirty="0" err="1"/>
              <a:t>georadiometric</a:t>
            </a:r>
            <a:r>
              <a:rPr lang="en-US" dirty="0"/>
              <a:t> correction of EO data”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AB031-45F2-3946-A74E-05A14FE6B9A2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0" y="1676400"/>
            <a:ext cx="8839200" cy="4572000"/>
          </a:xfrm>
        </p:spPr>
        <p:txBody>
          <a:bodyPr/>
          <a:lstStyle/>
          <a:p>
            <a:pPr algn="l" rtl="0"/>
            <a:r>
              <a:rPr lang="en-US" dirty="0"/>
              <a:t>Objective:</a:t>
            </a:r>
            <a:br>
              <a:rPr lang="en-US" dirty="0"/>
            </a:br>
            <a:r>
              <a:rPr lang="en-US" dirty="0"/>
              <a:t>To define validated solutions for geo-radiometric correction of EO data using Global DEMs </a:t>
            </a:r>
          </a:p>
          <a:p>
            <a:pPr algn="l" rtl="0"/>
            <a:r>
              <a:rPr lang="en-US" dirty="0"/>
              <a:t>Original team leads: JP Muller / Dean </a:t>
            </a:r>
            <a:r>
              <a:rPr lang="en-US" dirty="0" err="1"/>
              <a:t>Gesch</a:t>
            </a:r>
            <a:r>
              <a:rPr lang="en-US" dirty="0"/>
              <a:t> (USGS)</a:t>
            </a:r>
          </a:p>
          <a:p>
            <a:pPr algn="l" rtl="0"/>
            <a:r>
              <a:rPr lang="en-US" dirty="0"/>
              <a:t>Early discussions led to identification of GMTED2010 as being globally validated for coarse resolution &gt; 250 m spatial resolution</a:t>
            </a:r>
          </a:p>
          <a:p>
            <a:pPr algn="l" rtl="0"/>
            <a:r>
              <a:rPr lang="en-US" dirty="0"/>
              <a:t>No DEMs are available that have been globally validated and no straightforward path to a recommended baseline solution for global DEM </a:t>
            </a:r>
          </a:p>
          <a:p>
            <a:pPr lvl="1" algn="l" rtl="0"/>
            <a:r>
              <a:rPr lang="en-US" dirty="0"/>
              <a:t>Still need a consolidated plan to validate SRTM3 v3.0 for resolutions between 30 and 250 m</a:t>
            </a:r>
          </a:p>
          <a:p>
            <a:pPr lvl="1" algn="l" rtl="0"/>
            <a:r>
              <a:rPr lang="en-US" dirty="0"/>
              <a:t>Very high resolution DEM sources are becoming available but not global or not freely available</a:t>
            </a:r>
          </a:p>
        </p:txBody>
      </p:sp>
    </p:spTree>
    <p:extLst>
      <p:ext uri="{BB962C8B-B14F-4D97-AF65-F5344CB8AC3E}">
        <p14:creationId xmlns:p14="http://schemas.microsoft.com/office/powerpoint/2010/main" val="27098549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3C42D7-039A-7F4F-9394-31CF2E117A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 algn="just" rtl="0">
              <a:spcBef>
                <a:spcPts val="500"/>
              </a:spcBef>
              <a:buSzPct val="100000"/>
              <a:buFont typeface="Arial"/>
              <a:buNone/>
            </a:pPr>
            <a:r>
              <a:rPr lang="en-US" dirty="0"/>
              <a:t>WGCV-42 presentation was highly informative on current state of the art in DEMs and their availability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3266A-8BBC-4947-92CC-1C993CE00FF1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0" y="1981200"/>
            <a:ext cx="3962400" cy="4572000"/>
          </a:xfrm>
        </p:spPr>
        <p:txBody>
          <a:bodyPr/>
          <a:lstStyle/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r>
              <a:rPr lang="en-US" dirty="0"/>
              <a:t>Pointed to the issue of lack of availability of DEM experts to help assess the validation state of DEMs</a:t>
            </a:r>
          </a:p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r>
              <a:rPr lang="en-US" dirty="0"/>
              <a:t>DEMs continue to improve in resolution and availability</a:t>
            </a:r>
          </a:p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r>
              <a:rPr lang="en-US" dirty="0"/>
              <a:t>Demonstrating that they are validated is key effort</a:t>
            </a:r>
          </a:p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r>
              <a:rPr lang="en-US" dirty="0"/>
              <a:t>Declaring a best is highly dependent on use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D29269-BE33-F049-91CB-766B1FD8C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1821931"/>
            <a:ext cx="4876800" cy="317793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1D4012B-3A8F-564D-9A51-2551DF6C20F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00402" y="4998720"/>
          <a:ext cx="5943598" cy="1859280"/>
        </p:xfrm>
        <a:graphic>
          <a:graphicData uri="http://schemas.openxmlformats.org/drawingml/2006/table">
            <a:tbl>
              <a:tblPr bandRow="1">
                <a:tableStyleId>{2708684C-4D16-4618-839F-0558EEFCDFE6}</a:tableStyleId>
              </a:tblPr>
              <a:tblGrid>
                <a:gridCol w="2133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23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600">
                <a:tc row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DEM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Grid spacing (m)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600" dirty="0"/>
                        <a:t>Absolute vertical accuracy specification (m)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RMSE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LE90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LE95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SRTM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30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9.7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16</a:t>
                      </a:r>
                      <a:endParaRPr lang="en-US" sz="1400" b="1" i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19.07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ASTER GDEM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30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10.2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16.78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20</a:t>
                      </a:r>
                      <a:endParaRPr lang="en-US" sz="1400" b="1" i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 err="1"/>
                        <a:t>TanDEM</a:t>
                      </a:r>
                      <a:r>
                        <a:rPr lang="en-US" sz="1400" dirty="0"/>
                        <a:t>-X (</a:t>
                      </a:r>
                      <a:r>
                        <a:rPr lang="en-US" sz="1400" dirty="0" err="1"/>
                        <a:t>WorldDEM</a:t>
                      </a:r>
                      <a:r>
                        <a:rPr lang="en-US" sz="1400" dirty="0"/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12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6.08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10</a:t>
                      </a:r>
                      <a:endParaRPr lang="en-US" sz="1400" b="1" i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11.92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PRISM (AW3D)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5</a:t>
                      </a:r>
                      <a:endParaRPr lang="en-US" sz="1400" b="1" i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8.22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/>
                        <a:t>9.8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2227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025648-F2DE-B243-B1C6-7149C010A9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 algn="just" rtl="0">
              <a:spcBef>
                <a:spcPts val="500"/>
              </a:spcBef>
              <a:buSzPct val="100000"/>
              <a:buFont typeface="Arial"/>
              <a:buNone/>
            </a:pPr>
            <a:r>
              <a:rPr lang="en-US" dirty="0"/>
              <a:t>What to do 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B503F-569B-574F-B1D7-51074C817A7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0" y="1600200"/>
            <a:ext cx="8839200" cy="5257800"/>
          </a:xfrm>
        </p:spPr>
        <p:txBody>
          <a:bodyPr/>
          <a:lstStyle/>
          <a:p>
            <a:pPr algn="l" rtl="0"/>
            <a:r>
              <a:rPr lang="en-US" dirty="0"/>
              <a:t>Easy first step is to add cross-reference on the WGCV web page to GMTED2010 for coarse resolution sensor geometric and radiometric calibration</a:t>
            </a:r>
          </a:p>
          <a:p>
            <a:pPr lvl="1" algn="l" rtl="0"/>
            <a:r>
              <a:rPr lang="en-US" dirty="0"/>
              <a:t>Clears an action from WGCV-39</a:t>
            </a:r>
          </a:p>
          <a:p>
            <a:pPr lvl="1" algn="l" rtl="0"/>
            <a:r>
              <a:rPr lang="en-US" dirty="0"/>
              <a:t>Could help point out the current state of DEM knowledge and gaps in global validation</a:t>
            </a:r>
          </a:p>
          <a:p>
            <a:pPr algn="l" rtl="0"/>
            <a:r>
              <a:rPr lang="en-US" dirty="0"/>
              <a:t>Next steps more difficult</a:t>
            </a:r>
          </a:p>
          <a:p>
            <a:pPr lvl="1" algn="l" rtl="0"/>
            <a:r>
              <a:rPr lang="en-US" dirty="0"/>
              <a:t>Limited availability of experts to assess the “best” DEM</a:t>
            </a:r>
          </a:p>
          <a:p>
            <a:pPr lvl="1" algn="l" rtl="0"/>
            <a:r>
              <a:rPr lang="en-US" dirty="0"/>
              <a:t>Many have expressed willingness to help but not to lead</a:t>
            </a:r>
          </a:p>
        </p:txBody>
      </p:sp>
    </p:spTree>
    <p:extLst>
      <p:ext uri="{BB962C8B-B14F-4D97-AF65-F5344CB8AC3E}">
        <p14:creationId xmlns:p14="http://schemas.microsoft.com/office/powerpoint/2010/main" val="14998257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29C685-C63A-3A48-9902-574730B1F4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rtl="0"/>
            <a:r>
              <a:rPr lang="en-US" dirty="0"/>
              <a:t>List three possible options – others exist as well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D0CE6-E4F4-524E-B767-5CF2CBEDDB0F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0" y="1447800"/>
            <a:ext cx="8839200" cy="5181600"/>
          </a:xfrm>
        </p:spPr>
        <p:txBody>
          <a:bodyPr/>
          <a:lstStyle/>
          <a:p>
            <a:pPr algn="l" rtl="0"/>
            <a:r>
              <a:rPr lang="en-US" dirty="0"/>
              <a:t>Let DEM Task Team fade away – technically only had a two-year lifetime so could be viewed as non-existent</a:t>
            </a:r>
          </a:p>
          <a:p>
            <a:pPr algn="l" rtl="0"/>
            <a:r>
              <a:rPr lang="en-US" dirty="0"/>
              <a:t>Volunteer to lead and organize the DEM experts to revive the task team</a:t>
            </a:r>
          </a:p>
          <a:p>
            <a:pPr algn="l" rtl="0"/>
            <a:r>
              <a:rPr lang="en-US" dirty="0"/>
              <a:t>DEMIX?</a:t>
            </a:r>
          </a:p>
          <a:p>
            <a:pPr lvl="1" algn="l" rtl="0"/>
            <a:r>
              <a:rPr lang="en-US" dirty="0"/>
              <a:t>Concentrate on the impact of DEM choices rather than selecting the best DEM</a:t>
            </a:r>
          </a:p>
          <a:p>
            <a:pPr lvl="1" algn="l" rtl="0"/>
            <a:r>
              <a:rPr lang="en-US" dirty="0"/>
              <a:t>Would still require significant modeling efforts</a:t>
            </a:r>
          </a:p>
          <a:p>
            <a:pPr lvl="1" algn="l" rtl="0"/>
            <a:r>
              <a:rPr lang="en-US" dirty="0"/>
              <a:t>Follows from the points of the original effort to</a:t>
            </a:r>
          </a:p>
          <a:p>
            <a:pPr lvl="2"/>
            <a:r>
              <a:rPr lang="en-US" dirty="0"/>
              <a:t>Quantify geometric and radiometric requirements for current and future EO sensors for 10-15m, 30m &amp; 90m DEMs </a:t>
            </a:r>
          </a:p>
          <a:p>
            <a:pPr lvl="2"/>
            <a:r>
              <a:rPr lang="en-US" dirty="0"/>
              <a:t>Assess whether spaceborne DEMs are “fit for purpose” and whether CEOS users need “bare earth” or can work with heights “somewhere in the canopy-top” </a:t>
            </a:r>
          </a:p>
          <a:p>
            <a:pPr lvl="1"/>
            <a:r>
              <a:rPr lang="en-US" dirty="0"/>
              <a:t>Sentinel-2 study could be a model for further work</a:t>
            </a:r>
          </a:p>
          <a:p>
            <a:pPr marL="457200" lvl="1" indent="0" algn="l" rtl="0">
              <a:buNone/>
            </a:pPr>
            <a:endParaRPr lang="en-US" dirty="0"/>
          </a:p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5035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8FAF70-8084-9442-B1FB-1A314F99E5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 algn="just" rtl="0">
              <a:spcBef>
                <a:spcPts val="500"/>
              </a:spcBef>
              <a:buSzPct val="100000"/>
              <a:buFont typeface="Arial"/>
              <a:buNone/>
            </a:pPr>
            <a:r>
              <a:rPr lang="en-US" dirty="0"/>
              <a:t>Let us not forget Terrain Mapping Subgroup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1838F-AFE0-AA44-B5D7-FDEAC548104B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0" y="1676400"/>
            <a:ext cx="8839200" cy="5181600"/>
          </a:xfrm>
        </p:spPr>
        <p:txBody>
          <a:bodyPr/>
          <a:lstStyle/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r>
              <a:rPr lang="en-US" dirty="0"/>
              <a:t>Could be reorganized as Global DEM Subgroup</a:t>
            </a:r>
          </a:p>
          <a:p>
            <a:pPr lvl="1"/>
            <a:r>
              <a:rPr lang="en-US" dirty="0"/>
              <a:t>Proposed originally by J-P Mueller</a:t>
            </a:r>
          </a:p>
          <a:p>
            <a:pPr lvl="1"/>
            <a:r>
              <a:rPr lang="en-US" dirty="0"/>
              <a:t>Recommended inviting and supporting a small team of experts to define requirements, work on simulation, test different DEM fusion methods, assess impact of non “bare-earth” DEM retrieval</a:t>
            </a:r>
          </a:p>
          <a:p>
            <a:r>
              <a:rPr lang="en-US" dirty="0"/>
              <a:t>Does it become absorbed within one of the other subgroups?</a:t>
            </a:r>
          </a:p>
          <a:p>
            <a:pPr lvl="1"/>
            <a:r>
              <a:rPr lang="en-US" dirty="0"/>
              <a:t>Truly cross-cutting since it relies on various sensors approaches</a:t>
            </a:r>
          </a:p>
          <a:p>
            <a:pPr lvl="1"/>
            <a:r>
              <a:rPr lang="en-US" dirty="0"/>
              <a:t>Would still suffer from no expert lead</a:t>
            </a:r>
          </a:p>
          <a:p>
            <a:pPr algn="l" rtl="0"/>
            <a:r>
              <a:rPr lang="en-US" dirty="0"/>
              <a:t>Survey WGCV agency leads for their DEM/geolocation experts as a means to determine if there is sufficient numbers to warrant a subgroup</a:t>
            </a:r>
          </a:p>
          <a:p>
            <a:pPr lvl="1" algn="l" rtl="0"/>
            <a:r>
              <a:rPr lang="en-US" dirty="0"/>
              <a:t>If so, a non-expert could be selected as subgroup lead in an effort to revive the sub-group</a:t>
            </a:r>
          </a:p>
          <a:p>
            <a:pPr lvl="1" algn="l" rtl="0"/>
            <a:r>
              <a:rPr lang="en-US" dirty="0"/>
              <a:t>DEMIX could be a way to organize this</a:t>
            </a:r>
          </a:p>
        </p:txBody>
      </p:sp>
    </p:spTree>
    <p:extLst>
      <p:ext uri="{BB962C8B-B14F-4D97-AF65-F5344CB8AC3E}">
        <p14:creationId xmlns:p14="http://schemas.microsoft.com/office/powerpoint/2010/main" val="357243512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BA32542-C924-A444-ACED-F6CD6EFF45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 algn="just" rtl="0">
              <a:spcBef>
                <a:spcPts val="500"/>
              </a:spcBef>
              <a:buSzPct val="100000"/>
              <a:buFont typeface="Arial"/>
              <a:buNone/>
            </a:pPr>
            <a:r>
              <a:rPr lang="en-US" dirty="0"/>
              <a:t>Last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4ADE3-544B-CD43-9D5A-1BC571A16EA2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0" y="1905000"/>
            <a:ext cx="8915400" cy="4572000"/>
          </a:xfrm>
        </p:spPr>
        <p:txBody>
          <a:bodyPr/>
          <a:lstStyle/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r>
              <a:rPr lang="en-US" dirty="0"/>
              <a:t>DEM discussion can become wrapped up in the interoperability, ARD, and data cube arenas</a:t>
            </a:r>
          </a:p>
          <a:p>
            <a:pPr lvl="1" indent="-342900" algn="l" rtl="0">
              <a:buSzPct val="90000"/>
              <a:buFont typeface="Arial"/>
              <a:buChar char="•"/>
            </a:pPr>
            <a:r>
              <a:rPr lang="en-US" dirty="0"/>
              <a:t>Impact of DEM is one of the proposed evaluations within ACIX</a:t>
            </a:r>
          </a:p>
          <a:p>
            <a:pPr lvl="1" indent="-342900" algn="l" rtl="0">
              <a:buSzPct val="90000"/>
              <a:buFont typeface="Arial"/>
              <a:buChar char="•"/>
            </a:pPr>
            <a:r>
              <a:rPr lang="en-US" dirty="0"/>
              <a:t>DEM could be rolled into further work related to </a:t>
            </a:r>
            <a:r>
              <a:rPr lang="en-US"/>
              <a:t>CARD4L efforts</a:t>
            </a:r>
            <a:endParaRPr lang="en-US" dirty="0"/>
          </a:p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endParaRPr lang="en-US" dirty="0"/>
          </a:p>
          <a:p>
            <a:pPr marL="342900" indent="-342900" algn="l" rtl="0">
              <a:spcBef>
                <a:spcPts val="500"/>
              </a:spcBef>
              <a:buSzPct val="90000"/>
              <a:buFont typeface="Arial"/>
              <a:buChar char="•"/>
            </a:pPr>
            <a:r>
              <a:rPr lang="en-US" dirty="0"/>
              <a:t>So as for the DEM Task Team concept</a:t>
            </a:r>
          </a:p>
          <a:p>
            <a:pPr lvl="3" indent="-342900" algn="l" rtl="0">
              <a:buSzPct val="90000"/>
              <a:buFont typeface="Arial"/>
              <a:buChar char="•"/>
            </a:pPr>
            <a:r>
              <a:rPr lang="en-US" dirty="0"/>
              <a:t>Should it stay or should it go?</a:t>
            </a:r>
          </a:p>
          <a:p>
            <a:pPr lvl="3" indent="-342900" algn="l" rtl="0">
              <a:buSzPct val="90000"/>
              <a:buFont typeface="Arial"/>
              <a:buChar char="•"/>
            </a:pPr>
            <a:endParaRPr lang="en-US" dirty="0"/>
          </a:p>
          <a:p>
            <a:pPr lvl="1" indent="-342900" algn="l" rtl="0">
              <a:buSzPct val="90000"/>
              <a:buFont typeface="Arial"/>
              <a:buChar char="•"/>
            </a:pPr>
            <a:r>
              <a:rPr lang="en-US" dirty="0"/>
              <a:t>Of course - If it goes, there could be trouble, but if it stays it could be double</a:t>
            </a:r>
          </a:p>
        </p:txBody>
      </p:sp>
    </p:spTree>
    <p:extLst>
      <p:ext uri="{BB962C8B-B14F-4D97-AF65-F5344CB8AC3E}">
        <p14:creationId xmlns:p14="http://schemas.microsoft.com/office/powerpoint/2010/main" val="69065554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6517</TotalTime>
  <Words>778</Words>
  <Application>Microsoft Macintosh PowerPoint</Application>
  <PresentationFormat>On-screen Show (4:3)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 Bold</vt:lpstr>
      <vt:lpstr>Droid Serif</vt:lpstr>
      <vt:lpstr>Frutiger 45 Light</vt:lpstr>
      <vt:lpstr>Proxima Nova Regular</vt:lpstr>
      <vt:lpstr>Arial</vt:lpstr>
      <vt:lpstr>Avenir Roman</vt:lpstr>
      <vt:lpstr>Century Gothic</vt:lpstr>
      <vt:lpstr>Times</vt:lpstr>
      <vt:lpstr>Times New Roman</vt:lpstr>
      <vt:lpstr>Wingdings</vt:lpstr>
      <vt:lpstr>Default</vt:lpstr>
      <vt:lpstr>DEM update and 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166</cp:revision>
  <dcterms:modified xsi:type="dcterms:W3CDTF">2018-08-27T21:37:00Z</dcterms:modified>
</cp:coreProperties>
</file>