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347" r:id="rId3"/>
    <p:sldId id="346" r:id="rId4"/>
    <p:sldId id="348" r:id="rId5"/>
    <p:sldId id="340" r:id="rId6"/>
    <p:sldId id="344" r:id="rId7"/>
    <p:sldId id="345" r:id="rId8"/>
    <p:sldId id="342" r:id="rId9"/>
    <p:sldId id="349" r:id="rId10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55" autoAdjust="0"/>
    <p:restoredTop sz="94662" autoAdjust="0"/>
  </p:normalViewPr>
  <p:slideViewPr>
    <p:cSldViewPr>
      <p:cViewPr varScale="1">
        <p:scale>
          <a:sx n="91" d="100"/>
          <a:sy n="91" d="100"/>
        </p:scale>
        <p:origin x="2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2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/>
          <p:nvPr userDrawn="1"/>
        </p:nvSpPr>
        <p:spPr>
          <a:xfrm>
            <a:off x="2133600" y="0"/>
            <a:ext cx="263852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Day 1 Summary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endParaRPr lang="en-US"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WGCV-44</a:t>
            </a:r>
          </a:p>
        </p:txBody>
      </p:sp>
    </p:spTree>
    <p:extLst>
      <p:ext uri="{BB962C8B-B14F-4D97-AF65-F5344CB8AC3E}">
        <p14:creationId xmlns:p14="http://schemas.microsoft.com/office/powerpoint/2010/main" val="10939554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8305800" cy="762000"/>
          </a:xfrm>
          <a:prstGeom prst="rect">
            <a:avLst/>
          </a:prstGeom>
        </p:spPr>
        <p:txBody>
          <a:bodyPr/>
          <a:lstStyle>
            <a:lvl1pPr algn="just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0" y="1905000"/>
            <a:ext cx="8839200" cy="4572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hape 3"/>
          <p:cNvSpPr/>
          <p:nvPr userDrawn="1"/>
        </p:nvSpPr>
        <p:spPr>
          <a:xfrm>
            <a:off x="1981200" y="76200"/>
            <a:ext cx="358140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Day 1 Summary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endParaRPr lang="en-US"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WGCV-44</a:t>
            </a:r>
          </a:p>
        </p:txBody>
      </p:sp>
    </p:spTree>
    <p:extLst>
      <p:ext uri="{BB962C8B-B14F-4D97-AF65-F5344CB8AC3E}">
        <p14:creationId xmlns:p14="http://schemas.microsoft.com/office/powerpoint/2010/main" val="334483844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8305800" cy="762000"/>
          </a:xfrm>
          <a:prstGeom prst="rect">
            <a:avLst/>
          </a:prstGeom>
        </p:spPr>
        <p:txBody>
          <a:bodyPr/>
          <a:lstStyle>
            <a:lvl1pPr algn="just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0" y="1905000"/>
            <a:ext cx="8839200" cy="4572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hape 3"/>
          <p:cNvSpPr/>
          <p:nvPr userDrawn="1"/>
        </p:nvSpPr>
        <p:spPr>
          <a:xfrm>
            <a:off x="1981200" y="76200"/>
            <a:ext cx="358140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Day 1 Summary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endParaRPr lang="en-US"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WGCV-44</a:t>
            </a:r>
          </a:p>
        </p:txBody>
      </p:sp>
    </p:spTree>
    <p:extLst>
      <p:ext uri="{BB962C8B-B14F-4D97-AF65-F5344CB8AC3E}">
        <p14:creationId xmlns:p14="http://schemas.microsoft.com/office/powerpoint/2010/main" val="22690199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153400" y="6504801"/>
            <a:ext cx="972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D9245422-3BB8-6D4A-8024-718D9EB8D280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78357" y="1752600"/>
            <a:ext cx="75750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>
                <a:solidFill>
                  <a:srgbClr val="FFFFFF"/>
                </a:solidFill>
              </a:rPr>
              <a:t>Day 1 Summary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85800" y="32004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K. </a:t>
            </a:r>
            <a:r>
              <a:rPr lang="en-US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Thome</a:t>
            </a:r>
            <a:endParaRPr lang="en-US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NASA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WGCV Plenary # 44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EUMETSAT,  Darmstadt, Germany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August 28-31, 2018</a:t>
            </a: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950DC-A1A6-2D44-A26F-BC170A398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0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" t="5185" r="6665" b="4445"/>
          <a:stretch/>
        </p:blipFill>
        <p:spPr>
          <a:xfrm>
            <a:off x="76200" y="1394883"/>
            <a:ext cx="8997846" cy="50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13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Perspective from the USGS related to CEOS, WGs, and VCs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228600" y="1676400"/>
            <a:ext cx="86106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Actions identified from the discussions</a:t>
            </a:r>
          </a:p>
          <a:p>
            <a:r>
              <a:rPr lang="en-US" dirty="0"/>
              <a:t>WGCV-44-01</a:t>
            </a:r>
          </a:p>
          <a:p>
            <a:pPr lvl="1"/>
            <a:r>
              <a:rPr lang="en-US" dirty="0"/>
              <a:t>Survey recent results from Surface Reflectance ARD efforts within LSI-VC to determine current DEMs being used. </a:t>
            </a:r>
          </a:p>
          <a:p>
            <a:pPr lvl="1"/>
            <a:r>
              <a:rPr lang="en-US" dirty="0" err="1"/>
              <a:t>Stensaas</a:t>
            </a:r>
            <a:endParaRPr lang="en-US" dirty="0"/>
          </a:p>
          <a:p>
            <a:pPr lvl="1"/>
            <a:r>
              <a:rPr lang="en-US" dirty="0"/>
              <a:t>WGCV-45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515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Perspective from the USGS related to CEOS, WGs, and VCs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228600" y="1676400"/>
            <a:ext cx="86106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Actions identified from the discussions</a:t>
            </a:r>
          </a:p>
          <a:p>
            <a:r>
              <a:rPr lang="en-US" dirty="0"/>
              <a:t>WGCV-44-02</a:t>
            </a:r>
          </a:p>
          <a:p>
            <a:pPr lvl="1"/>
            <a:r>
              <a:rPr lang="en-US" dirty="0"/>
              <a:t>Draft an approach that could quantify the geometric and radiometric uncertainties from DEMs of varying spatial postings and vertical resolutions. </a:t>
            </a:r>
          </a:p>
          <a:p>
            <a:pPr lvl="1"/>
            <a:r>
              <a:rPr lang="en-US" dirty="0" err="1"/>
              <a:t>Thome</a:t>
            </a:r>
            <a:endParaRPr lang="en-US" dirty="0"/>
          </a:p>
          <a:p>
            <a:pPr lvl="1"/>
            <a:r>
              <a:rPr lang="en-US" dirty="0"/>
              <a:t>WGCV-45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198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Perspective from the USGS related to CEOS, WGs, and VCs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228600" y="1676400"/>
            <a:ext cx="86106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Actions identified from the discussions</a:t>
            </a:r>
          </a:p>
          <a:p>
            <a:r>
              <a:rPr lang="en-US" dirty="0"/>
              <a:t>WGCV-44-03</a:t>
            </a:r>
          </a:p>
          <a:p>
            <a:pPr lvl="1"/>
            <a:r>
              <a:rPr lang="en-US" dirty="0"/>
              <a:t>ACSG Chair to provide a proposed reorganized structure to ACSG to accommodate the validation of GHGs as part of the subgroup</a:t>
            </a:r>
          </a:p>
          <a:p>
            <a:pPr lvl="1"/>
            <a:r>
              <a:rPr lang="en-US" dirty="0"/>
              <a:t>ACSG Chair</a:t>
            </a:r>
          </a:p>
          <a:p>
            <a:pPr lvl="1"/>
            <a:r>
              <a:rPr lang="en-US" dirty="0"/>
              <a:t>Draft provided before close of WGCV-44 with reorganized structure provided prior to SIT-33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66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Perspective from the USGS related to CEOS, WGs, and VCs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228600" y="1676400"/>
            <a:ext cx="86106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Actions identified from the discussions</a:t>
            </a:r>
          </a:p>
          <a:p>
            <a:r>
              <a:rPr lang="en-US" dirty="0"/>
              <a:t>WGCV-44-04</a:t>
            </a:r>
          </a:p>
          <a:p>
            <a:pPr lvl="1"/>
            <a:r>
              <a:rPr lang="en-US" dirty="0"/>
              <a:t>A small group of WGCV membership (3 to 5) to be organized to propose a labeling and web hierarchy for WGCV test sites and provide list to Cal/Val portal and for presentation at WGCV-45. </a:t>
            </a:r>
          </a:p>
          <a:p>
            <a:pPr lvl="1"/>
            <a:r>
              <a:rPr lang="en-US" dirty="0" err="1"/>
              <a:t>Thome</a:t>
            </a:r>
            <a:endParaRPr lang="en-US" dirty="0"/>
          </a:p>
          <a:p>
            <a:pPr lvl="1"/>
            <a:r>
              <a:rPr lang="en-US" dirty="0"/>
              <a:t>WGCV-45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35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Perspective from the USGS related to CEOS, WGs, and VCs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1"/>
          </p:nvPr>
        </p:nvSpPr>
        <p:spPr>
          <a:xfrm>
            <a:off x="228600" y="1676400"/>
            <a:ext cx="86106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Actions identified from the discussions</a:t>
            </a:r>
          </a:p>
          <a:p>
            <a:r>
              <a:rPr lang="en-US" dirty="0"/>
              <a:t>WGCV-44-05</a:t>
            </a:r>
          </a:p>
          <a:p>
            <a:pPr lvl="1"/>
            <a:r>
              <a:rPr lang="en-US" dirty="0"/>
              <a:t>A small subset of selected terms from the IVOS vocabulary/thesaurus project will be provided placed on the WGCV web site for comment and editing by WGCV membership</a:t>
            </a:r>
          </a:p>
          <a:p>
            <a:pPr lvl="1"/>
            <a:r>
              <a:rPr lang="en-US" dirty="0"/>
              <a:t>IVOS Chair</a:t>
            </a:r>
          </a:p>
          <a:p>
            <a:pPr lvl="1"/>
            <a:r>
              <a:rPr lang="en-US" dirty="0"/>
              <a:t>WGCV-45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404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6C7B55-C36C-7849-9098-2DD71D17BA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 algn="just" rtl="0">
              <a:spcBef>
                <a:spcPts val="500"/>
              </a:spcBef>
              <a:buSzPct val="100000"/>
              <a:buFont typeface="Arial"/>
              <a:buNone/>
            </a:pPr>
            <a:r>
              <a:rPr lang="en-US" dirty="0"/>
              <a:t>Key points from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2EDB4-F00C-7548-960E-C8B8C7E682F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0" y="1600200"/>
            <a:ext cx="8839200" cy="5029200"/>
          </a:xfrm>
        </p:spPr>
        <p:txBody>
          <a:bodyPr/>
          <a:lstStyle/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CEO report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September 30 deadline for updates to tracking tool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November/December time frame for inputs to next Work Plan</a:t>
            </a:r>
          </a:p>
          <a:p>
            <a:pPr algn="l" rtl="0"/>
            <a:r>
              <a:rPr lang="en-US" dirty="0"/>
              <a:t>DEM task team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Vigorous discussion of the importance of DEMs but again no clear champion to lead the effort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Will rely on collaborations with LSI-VC on surface reflectance ARDs to help keep the process alive</a:t>
            </a:r>
          </a:p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Greenhouse Gas efforts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Agreed on importance of validation of GHGs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Collaboration with AC-VC should be encouraged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ACSG will take lead in initial efforts to address references used for GHG validation</a:t>
            </a:r>
          </a:p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 err="1"/>
              <a:t>RadCalNet</a:t>
            </a:r>
            <a:r>
              <a:rPr lang="en-US" dirty="0"/>
              <a:t> is now open to public</a:t>
            </a:r>
          </a:p>
        </p:txBody>
      </p:sp>
    </p:spTree>
    <p:extLst>
      <p:ext uri="{BB962C8B-B14F-4D97-AF65-F5344CB8AC3E}">
        <p14:creationId xmlns:p14="http://schemas.microsoft.com/office/powerpoint/2010/main" val="23391489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6C7B55-C36C-7849-9098-2DD71D17BA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 algn="just" rtl="0">
              <a:spcBef>
                <a:spcPts val="500"/>
              </a:spcBef>
              <a:buSzPct val="100000"/>
              <a:buFont typeface="Arial"/>
              <a:buNone/>
            </a:pPr>
            <a:r>
              <a:rPr lang="en-US" dirty="0"/>
              <a:t>Key points from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2EDB4-F00C-7548-960E-C8B8C7E682F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0" y="1447800"/>
            <a:ext cx="8839200" cy="4876800"/>
          </a:xfrm>
        </p:spPr>
        <p:txBody>
          <a:bodyPr/>
          <a:lstStyle/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WGCV test sites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 err="1"/>
              <a:t>Landnet</a:t>
            </a:r>
            <a:r>
              <a:rPr lang="en-US" dirty="0"/>
              <a:t> served its original purpose of highlighting sites to be acquired by CEOS Agency’s sensors and for providing guidance on processes for collecting and evaluating data at test sites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 err="1"/>
              <a:t>Landnet</a:t>
            </a:r>
            <a:r>
              <a:rPr lang="en-US" dirty="0"/>
              <a:t> archive should remain available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It is a good time to update the structure of </a:t>
            </a:r>
            <a:r>
              <a:rPr lang="en-US" dirty="0" err="1"/>
              <a:t>Landnet</a:t>
            </a:r>
            <a:r>
              <a:rPr lang="en-US" dirty="0"/>
              <a:t> based on changes in the past decade on the numbers and uses of test sites for calibration and validation</a:t>
            </a:r>
          </a:p>
          <a:p>
            <a:pPr marL="342900" indent="-342900" algn="l" rtl="0">
              <a:spcBef>
                <a:spcPts val="500"/>
              </a:spcBef>
              <a:buSzPct val="90000"/>
              <a:buFont typeface="Arial"/>
              <a:buChar char="•"/>
            </a:pPr>
            <a:r>
              <a:rPr lang="en-US" dirty="0"/>
              <a:t>Communication of terminology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Makes sense to provide this service to CEOS community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Attempt to avoid too much duplication of efforts</a:t>
            </a:r>
          </a:p>
          <a:p>
            <a:pPr lvl="1" indent="-342900" algn="l" rtl="0">
              <a:buSzPct val="90000"/>
              <a:buFont typeface="Arial"/>
              <a:buChar char="•"/>
            </a:pPr>
            <a:r>
              <a:rPr lang="en-US" dirty="0"/>
              <a:t>Subgroups will help to provide terminology at the WGCV level that is common to all subgroups with pointers to more detailed material at the subgroup level</a:t>
            </a:r>
          </a:p>
        </p:txBody>
      </p:sp>
    </p:spTree>
    <p:extLst>
      <p:ext uri="{BB962C8B-B14F-4D97-AF65-F5344CB8AC3E}">
        <p14:creationId xmlns:p14="http://schemas.microsoft.com/office/powerpoint/2010/main" val="30002373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5267</TotalTime>
  <Words>476</Words>
  <Application>Microsoft Macintosh PowerPoint</Application>
  <PresentationFormat>On-screen Show (4:3)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 Bold</vt:lpstr>
      <vt:lpstr>Droid Serif</vt:lpstr>
      <vt:lpstr>Frutiger 45 Light</vt:lpstr>
      <vt:lpstr>Proxima Nova Regular</vt:lpstr>
      <vt:lpstr>Arial</vt:lpstr>
      <vt:lpstr>Avenir Roman</vt:lpstr>
      <vt:lpstr>Century Gothic</vt:lpstr>
      <vt:lpstr>Times</vt:lpstr>
      <vt:lpstr>Times New Roman</vt:lpstr>
      <vt:lpstr>Wingdings</vt:lpstr>
      <vt:lpstr>Default</vt:lpstr>
      <vt:lpstr>Day 1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Microsoft Office User</cp:lastModifiedBy>
  <cp:revision>143</cp:revision>
  <dcterms:modified xsi:type="dcterms:W3CDTF">2018-08-28T21:17:48Z</dcterms:modified>
</cp:coreProperties>
</file>