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7" r:id="rId11"/>
    <p:sldId id="268"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2" autoAdjust="0"/>
    <p:restoredTop sz="94660"/>
  </p:normalViewPr>
  <p:slideViewPr>
    <p:cSldViewPr snapToGrid="0">
      <p:cViewPr>
        <p:scale>
          <a:sx n="100" d="100"/>
          <a:sy n="100" d="100"/>
        </p:scale>
        <p:origin x="-126"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B4ED7-27E9-4839-A789-4390CDC77B04}"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GB"/>
        </a:p>
      </dgm:t>
    </dgm:pt>
    <dgm:pt modelId="{8BADEB07-3ACC-4C7B-87D2-696AD430D170}">
      <dgm:prSet phldrT="[Text]" custT="1"/>
      <dgm:spPr>
        <a:xfrm>
          <a:off x="1292051" y="3500916"/>
          <a:ext cx="2051372" cy="2051372"/>
        </a:xfrm>
      </dgm:spPr>
      <dgm:t>
        <a:bodyPr/>
        <a:lstStyle/>
        <a:p>
          <a:r>
            <a:rPr lang="en-US" sz="2000" b="1" dirty="0" smtClean="0">
              <a:latin typeface="+mn-lt"/>
              <a:ea typeface="+mn-ea"/>
              <a:cs typeface="+mn-cs"/>
            </a:rPr>
            <a:t>Action Plan &amp; Creation of conditions to deliver CDRs</a:t>
          </a:r>
          <a:endParaRPr lang="en-GB" sz="2000" b="1" dirty="0">
            <a:latin typeface="+mn-lt"/>
          </a:endParaRPr>
        </a:p>
      </dgm:t>
    </dgm:pt>
    <dgm:pt modelId="{C3F519E1-27B9-4E2E-8AFA-31B7A90F156D}" type="parTrans" cxnId="{81F3A440-F74B-451A-9AF0-D24375F01BA2}">
      <dgm:prSet/>
      <dgm:spPr/>
      <dgm:t>
        <a:bodyPr/>
        <a:lstStyle/>
        <a:p>
          <a:endParaRPr lang="en-GB">
            <a:latin typeface="+mn-lt"/>
          </a:endParaRPr>
        </a:p>
      </dgm:t>
    </dgm:pt>
    <dgm:pt modelId="{67277847-D183-4C72-8669-088FE0CDABDD}" type="sibTrans" cxnId="{81F3A440-F74B-451A-9AF0-D24375F01BA2}">
      <dgm:prSet/>
      <dgm:spPr/>
      <dgm:t>
        <a:bodyPr/>
        <a:lstStyle/>
        <a:p>
          <a:endParaRPr lang="en-GB">
            <a:latin typeface="+mn-lt"/>
          </a:endParaRPr>
        </a:p>
      </dgm:t>
    </dgm:pt>
    <dgm:pt modelId="{03BE2AD4-11C1-4E66-AE59-F4460694C307}">
      <dgm:prSet phldrT="[Text]" custT="1"/>
      <dgm:spPr/>
      <dgm:t>
        <a:bodyPr/>
        <a:lstStyle/>
        <a:p>
          <a:pPr>
            <a:lnSpc>
              <a:spcPct val="100000"/>
            </a:lnSpc>
            <a:spcAft>
              <a:spcPts val="0"/>
            </a:spcAft>
          </a:pPr>
          <a:r>
            <a:rPr lang="en-US" sz="2000" b="1" dirty="0" smtClean="0">
              <a:latin typeface="+mn-lt"/>
              <a:ea typeface="+mn-ea"/>
              <a:cs typeface="+mn-cs"/>
            </a:rPr>
            <a:t>ECV Inventory</a:t>
          </a:r>
        </a:p>
      </dgm:t>
    </dgm:pt>
    <dgm:pt modelId="{D6336165-7A25-4982-BB1B-F65BCD41E1BB}" type="parTrans" cxnId="{49236643-10C3-4348-8113-359E00F6D316}">
      <dgm:prSet/>
      <dgm:spPr/>
      <dgm:t>
        <a:bodyPr/>
        <a:lstStyle/>
        <a:p>
          <a:endParaRPr lang="en-GB">
            <a:latin typeface="+mn-lt"/>
          </a:endParaRPr>
        </a:p>
      </dgm:t>
    </dgm:pt>
    <dgm:pt modelId="{D7966891-267D-441C-A23A-F2844423AB82}" type="sibTrans" cxnId="{49236643-10C3-4348-8113-359E00F6D316}">
      <dgm:prSet/>
      <dgm:spPr/>
      <dgm:t>
        <a:bodyPr/>
        <a:lstStyle/>
        <a:p>
          <a:endParaRPr lang="en-GB">
            <a:latin typeface="+mn-lt"/>
          </a:endParaRPr>
        </a:p>
      </dgm:t>
    </dgm:pt>
    <dgm:pt modelId="{9CEF80D4-A7C0-43EB-B1B0-E24049432EF6}">
      <dgm:prSet phldrT="[Text]" custT="1"/>
      <dgm:spPr/>
      <dgm:t>
        <a:bodyPr/>
        <a:lstStyle/>
        <a:p>
          <a:pPr>
            <a:lnSpc>
              <a:spcPct val="100000"/>
            </a:lnSpc>
            <a:spcAft>
              <a:spcPts val="0"/>
            </a:spcAft>
          </a:pPr>
          <a:r>
            <a:rPr lang="en-US" sz="2000" b="1" dirty="0" smtClean="0">
              <a:latin typeface="+mn-lt"/>
              <a:ea typeface="+mn-ea"/>
              <a:cs typeface="+mn-cs"/>
            </a:rPr>
            <a:t>Gap Analysis &amp; Recommendations</a:t>
          </a:r>
        </a:p>
      </dgm:t>
    </dgm:pt>
    <dgm:pt modelId="{67964CEE-BAEC-40E8-8A62-A41C1D4CCAF4}" type="parTrans" cxnId="{61AE18C8-4A72-416A-AF06-028758019905}">
      <dgm:prSet/>
      <dgm:spPr/>
      <dgm:t>
        <a:bodyPr/>
        <a:lstStyle/>
        <a:p>
          <a:endParaRPr lang="en-GB">
            <a:latin typeface="+mn-lt"/>
          </a:endParaRPr>
        </a:p>
      </dgm:t>
    </dgm:pt>
    <dgm:pt modelId="{D91FAEB6-2667-452F-8960-C4DD43ADB95A}" type="sibTrans" cxnId="{61AE18C8-4A72-416A-AF06-028758019905}">
      <dgm:prSet/>
      <dgm:spPr/>
      <dgm:t>
        <a:bodyPr/>
        <a:lstStyle/>
        <a:p>
          <a:endParaRPr lang="en-GB">
            <a:latin typeface="+mn-lt"/>
          </a:endParaRPr>
        </a:p>
      </dgm:t>
    </dgm:pt>
    <dgm:pt modelId="{F87A3217-3085-43A8-A5B3-D7EC39F99A29}" type="pres">
      <dgm:prSet presAssocID="{1B8B4ED7-27E9-4839-A789-4390CDC77B04}" presName="cycle" presStyleCnt="0">
        <dgm:presLayoutVars>
          <dgm:dir/>
          <dgm:resizeHandles val="exact"/>
        </dgm:presLayoutVars>
      </dgm:prSet>
      <dgm:spPr/>
      <dgm:t>
        <a:bodyPr/>
        <a:lstStyle/>
        <a:p>
          <a:endParaRPr lang="en-GB"/>
        </a:p>
      </dgm:t>
    </dgm:pt>
    <dgm:pt modelId="{8C169BB0-5BC9-4F3E-882B-CDFC8CAC6073}" type="pres">
      <dgm:prSet presAssocID="{8BADEB07-3ACC-4C7B-87D2-696AD430D170}" presName="dummy" presStyleCnt="0"/>
      <dgm:spPr/>
      <dgm:t>
        <a:bodyPr/>
        <a:lstStyle/>
        <a:p>
          <a:endParaRPr lang="en-GB"/>
        </a:p>
      </dgm:t>
    </dgm:pt>
    <dgm:pt modelId="{6A5A7D54-93DF-4825-BBAE-F18086080926}" type="pres">
      <dgm:prSet presAssocID="{8BADEB07-3ACC-4C7B-87D2-696AD430D170}" presName="node" presStyleLbl="revTx" presStyleIdx="0" presStyleCnt="3" custScaleX="185660" custScaleY="66266" custRadScaleRad="95886" custRadScaleInc="-44815">
        <dgm:presLayoutVars>
          <dgm:bulletEnabled val="1"/>
        </dgm:presLayoutVars>
      </dgm:prSet>
      <dgm:spPr>
        <a:prstGeom prst="rect">
          <a:avLst/>
        </a:prstGeom>
      </dgm:spPr>
      <dgm:t>
        <a:bodyPr/>
        <a:lstStyle/>
        <a:p>
          <a:endParaRPr lang="en-GB"/>
        </a:p>
      </dgm:t>
    </dgm:pt>
    <dgm:pt modelId="{4F1AC640-BDAF-4265-9C03-6E860D5ABA45}" type="pres">
      <dgm:prSet presAssocID="{67277847-D183-4C72-8669-088FE0CDABDD}" presName="sibTrans" presStyleLbl="node1" presStyleIdx="0" presStyleCnt="3" custScaleX="107110" custScaleY="106440" custLinFactNeighborX="8306" custLinFactNeighborY="-2355"/>
      <dgm:spPr/>
      <dgm:t>
        <a:bodyPr/>
        <a:lstStyle/>
        <a:p>
          <a:endParaRPr lang="en-GB"/>
        </a:p>
      </dgm:t>
    </dgm:pt>
    <dgm:pt modelId="{BC1921F6-84E5-413C-9482-666D01A1E1F1}" type="pres">
      <dgm:prSet presAssocID="{03BE2AD4-11C1-4E66-AE59-F4460694C307}" presName="dummy" presStyleCnt="0"/>
      <dgm:spPr/>
      <dgm:t>
        <a:bodyPr/>
        <a:lstStyle/>
        <a:p>
          <a:endParaRPr lang="en-GB"/>
        </a:p>
      </dgm:t>
    </dgm:pt>
    <dgm:pt modelId="{9C1ED992-A0C4-4776-A5A6-1EB60CEC4C55}" type="pres">
      <dgm:prSet presAssocID="{03BE2AD4-11C1-4E66-AE59-F4460694C307}" presName="node" presStyleLbl="revTx" presStyleIdx="1" presStyleCnt="3" custScaleX="139008" custScaleY="46380" custRadScaleRad="140791" custRadScaleInc="-109481">
        <dgm:presLayoutVars>
          <dgm:bulletEnabled val="1"/>
        </dgm:presLayoutVars>
      </dgm:prSet>
      <dgm:spPr/>
      <dgm:t>
        <a:bodyPr/>
        <a:lstStyle/>
        <a:p>
          <a:endParaRPr lang="en-GB"/>
        </a:p>
      </dgm:t>
    </dgm:pt>
    <dgm:pt modelId="{23DB80F0-C87D-4EAD-8571-3526192F68F2}" type="pres">
      <dgm:prSet presAssocID="{D7966891-267D-441C-A23A-F2844423AB82}" presName="sibTrans" presStyleLbl="node1" presStyleIdx="1" presStyleCnt="3" custLinFactNeighborX="-1200" custLinFactNeighborY="10786"/>
      <dgm:spPr/>
      <dgm:t>
        <a:bodyPr/>
        <a:lstStyle/>
        <a:p>
          <a:endParaRPr lang="en-GB"/>
        </a:p>
      </dgm:t>
    </dgm:pt>
    <dgm:pt modelId="{F544D3CF-00A0-4DBE-BFD2-295A845644CD}" type="pres">
      <dgm:prSet presAssocID="{9CEF80D4-A7C0-43EB-B1B0-E24049432EF6}" presName="dummy" presStyleCnt="0"/>
      <dgm:spPr/>
      <dgm:t>
        <a:bodyPr/>
        <a:lstStyle/>
        <a:p>
          <a:endParaRPr lang="en-GB"/>
        </a:p>
      </dgm:t>
    </dgm:pt>
    <dgm:pt modelId="{1C6351DA-5995-4C4B-8635-4AF24C0F7FEF}" type="pres">
      <dgm:prSet presAssocID="{9CEF80D4-A7C0-43EB-B1B0-E24049432EF6}" presName="node" presStyleLbl="revTx" presStyleIdx="2" presStyleCnt="3" custScaleX="142524" custScaleY="58118" custRadScaleRad="75874" custRadScaleInc="-163261">
        <dgm:presLayoutVars>
          <dgm:bulletEnabled val="1"/>
        </dgm:presLayoutVars>
      </dgm:prSet>
      <dgm:spPr/>
      <dgm:t>
        <a:bodyPr/>
        <a:lstStyle/>
        <a:p>
          <a:endParaRPr lang="en-GB"/>
        </a:p>
      </dgm:t>
    </dgm:pt>
    <dgm:pt modelId="{982D81E8-124D-4DCD-9C24-545486E34456}" type="pres">
      <dgm:prSet presAssocID="{D91FAEB6-2667-452F-8960-C4DD43ADB95A}" presName="sibTrans" presStyleLbl="node1" presStyleIdx="2" presStyleCnt="3" custLinFactNeighborX="-80" custLinFactNeighborY="315"/>
      <dgm:spPr/>
      <dgm:t>
        <a:bodyPr/>
        <a:lstStyle/>
        <a:p>
          <a:endParaRPr lang="en-GB"/>
        </a:p>
      </dgm:t>
    </dgm:pt>
  </dgm:ptLst>
  <dgm:cxnLst>
    <dgm:cxn modelId="{D4E7B214-D481-4EF0-8950-6C2AB67FB409}" type="presOf" srcId="{1B8B4ED7-27E9-4839-A789-4390CDC77B04}" destId="{F87A3217-3085-43A8-A5B3-D7EC39F99A29}" srcOrd="0" destOrd="0" presId="urn:microsoft.com/office/officeart/2005/8/layout/cycle1"/>
    <dgm:cxn modelId="{0E474467-8106-42E6-872B-F683F60C15AF}" type="presOf" srcId="{03BE2AD4-11C1-4E66-AE59-F4460694C307}" destId="{9C1ED992-A0C4-4776-A5A6-1EB60CEC4C55}" srcOrd="0" destOrd="0" presId="urn:microsoft.com/office/officeart/2005/8/layout/cycle1"/>
    <dgm:cxn modelId="{C201B9A5-E965-401D-A29E-49A60ABD22BE}" type="presOf" srcId="{8BADEB07-3ACC-4C7B-87D2-696AD430D170}" destId="{6A5A7D54-93DF-4825-BBAE-F18086080926}" srcOrd="0" destOrd="0" presId="urn:microsoft.com/office/officeart/2005/8/layout/cycle1"/>
    <dgm:cxn modelId="{86DA4DF1-1CCB-4948-A0EE-09BA4BDF6D6F}" type="presOf" srcId="{D7966891-267D-441C-A23A-F2844423AB82}" destId="{23DB80F0-C87D-4EAD-8571-3526192F68F2}" srcOrd="0" destOrd="0" presId="urn:microsoft.com/office/officeart/2005/8/layout/cycle1"/>
    <dgm:cxn modelId="{81F3A440-F74B-451A-9AF0-D24375F01BA2}" srcId="{1B8B4ED7-27E9-4839-A789-4390CDC77B04}" destId="{8BADEB07-3ACC-4C7B-87D2-696AD430D170}" srcOrd="0" destOrd="0" parTransId="{C3F519E1-27B9-4E2E-8AFA-31B7A90F156D}" sibTransId="{67277847-D183-4C72-8669-088FE0CDABDD}"/>
    <dgm:cxn modelId="{49236643-10C3-4348-8113-359E00F6D316}" srcId="{1B8B4ED7-27E9-4839-A789-4390CDC77B04}" destId="{03BE2AD4-11C1-4E66-AE59-F4460694C307}" srcOrd="1" destOrd="0" parTransId="{D6336165-7A25-4982-BB1B-F65BCD41E1BB}" sibTransId="{D7966891-267D-441C-A23A-F2844423AB82}"/>
    <dgm:cxn modelId="{61AE18C8-4A72-416A-AF06-028758019905}" srcId="{1B8B4ED7-27E9-4839-A789-4390CDC77B04}" destId="{9CEF80D4-A7C0-43EB-B1B0-E24049432EF6}" srcOrd="2" destOrd="0" parTransId="{67964CEE-BAEC-40E8-8A62-A41C1D4CCAF4}" sibTransId="{D91FAEB6-2667-452F-8960-C4DD43ADB95A}"/>
    <dgm:cxn modelId="{7562B9AB-2347-416F-85B4-79185AF206D1}" type="presOf" srcId="{9CEF80D4-A7C0-43EB-B1B0-E24049432EF6}" destId="{1C6351DA-5995-4C4B-8635-4AF24C0F7FEF}" srcOrd="0" destOrd="0" presId="urn:microsoft.com/office/officeart/2005/8/layout/cycle1"/>
    <dgm:cxn modelId="{B0124833-E634-4401-8FF5-709C6E3ACFF4}" type="presOf" srcId="{67277847-D183-4C72-8669-088FE0CDABDD}" destId="{4F1AC640-BDAF-4265-9C03-6E860D5ABA45}" srcOrd="0" destOrd="0" presId="urn:microsoft.com/office/officeart/2005/8/layout/cycle1"/>
    <dgm:cxn modelId="{431FA5DD-FEC6-4D17-93C8-6D75A65E90A5}" type="presOf" srcId="{D91FAEB6-2667-452F-8960-C4DD43ADB95A}" destId="{982D81E8-124D-4DCD-9C24-545486E34456}" srcOrd="0" destOrd="0" presId="urn:microsoft.com/office/officeart/2005/8/layout/cycle1"/>
    <dgm:cxn modelId="{50BB18B3-048B-4CDD-81E4-75B16428F58B}" type="presParOf" srcId="{F87A3217-3085-43A8-A5B3-D7EC39F99A29}" destId="{8C169BB0-5BC9-4F3E-882B-CDFC8CAC6073}" srcOrd="0" destOrd="0" presId="urn:microsoft.com/office/officeart/2005/8/layout/cycle1"/>
    <dgm:cxn modelId="{FA9B3A39-F1DB-4194-8F28-CBF118ACD044}" type="presParOf" srcId="{F87A3217-3085-43A8-A5B3-D7EC39F99A29}" destId="{6A5A7D54-93DF-4825-BBAE-F18086080926}" srcOrd="1" destOrd="0" presId="urn:microsoft.com/office/officeart/2005/8/layout/cycle1"/>
    <dgm:cxn modelId="{AFF6E98F-8AAD-4AEC-87F2-41CE5286EA2F}" type="presParOf" srcId="{F87A3217-3085-43A8-A5B3-D7EC39F99A29}" destId="{4F1AC640-BDAF-4265-9C03-6E860D5ABA45}" srcOrd="2" destOrd="0" presId="urn:microsoft.com/office/officeart/2005/8/layout/cycle1"/>
    <dgm:cxn modelId="{5BFC958D-892A-4C54-84D3-510190756251}" type="presParOf" srcId="{F87A3217-3085-43A8-A5B3-D7EC39F99A29}" destId="{BC1921F6-84E5-413C-9482-666D01A1E1F1}" srcOrd="3" destOrd="0" presId="urn:microsoft.com/office/officeart/2005/8/layout/cycle1"/>
    <dgm:cxn modelId="{65CDFBC3-B71F-400E-A70E-030BE823D59B}" type="presParOf" srcId="{F87A3217-3085-43A8-A5B3-D7EC39F99A29}" destId="{9C1ED992-A0C4-4776-A5A6-1EB60CEC4C55}" srcOrd="4" destOrd="0" presId="urn:microsoft.com/office/officeart/2005/8/layout/cycle1"/>
    <dgm:cxn modelId="{C9292462-5004-4AD3-A76C-92C371B0CC60}" type="presParOf" srcId="{F87A3217-3085-43A8-A5B3-D7EC39F99A29}" destId="{23DB80F0-C87D-4EAD-8571-3526192F68F2}" srcOrd="5" destOrd="0" presId="urn:microsoft.com/office/officeart/2005/8/layout/cycle1"/>
    <dgm:cxn modelId="{F4242444-24C6-4BE3-8C36-DE860C4E2078}" type="presParOf" srcId="{F87A3217-3085-43A8-A5B3-D7EC39F99A29}" destId="{F544D3CF-00A0-4DBE-BFD2-295A845644CD}" srcOrd="6" destOrd="0" presId="urn:microsoft.com/office/officeart/2005/8/layout/cycle1"/>
    <dgm:cxn modelId="{12B49206-BF2F-4271-A826-DE20C115D678}" type="presParOf" srcId="{F87A3217-3085-43A8-A5B3-D7EC39F99A29}" destId="{1C6351DA-5995-4C4B-8635-4AF24C0F7FEF}" srcOrd="7" destOrd="0" presId="urn:microsoft.com/office/officeart/2005/8/layout/cycle1"/>
    <dgm:cxn modelId="{06C786E7-2887-41CC-AE56-4726B32F6CAF}" type="presParOf" srcId="{F87A3217-3085-43A8-A5B3-D7EC39F99A29}" destId="{982D81E8-124D-4DCD-9C24-545486E34456}"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7D54-93DF-4825-BBAE-F18086080926}">
      <dsp:nvSpPr>
        <dsp:cNvPr id="0" name=""/>
        <dsp:cNvSpPr/>
      </dsp:nvSpPr>
      <dsp:spPr>
        <a:xfrm>
          <a:off x="2413928" y="470185"/>
          <a:ext cx="2975601" cy="106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mn-lt"/>
              <a:ea typeface="+mn-ea"/>
              <a:cs typeface="+mn-cs"/>
            </a:rPr>
            <a:t>Action Plan &amp; Creation of conditions to deliver CDRs</a:t>
          </a:r>
          <a:endParaRPr lang="en-GB" sz="2000" b="1" kern="1200" dirty="0">
            <a:latin typeface="+mn-lt"/>
          </a:endParaRPr>
        </a:p>
      </dsp:txBody>
      <dsp:txXfrm>
        <a:off x="2413928" y="470185"/>
        <a:ext cx="2975601" cy="1062055"/>
      </dsp:txXfrm>
    </dsp:sp>
    <dsp:sp modelId="{4F1AC640-BDAF-4265-9C03-6E860D5ABA45}">
      <dsp:nvSpPr>
        <dsp:cNvPr id="0" name=""/>
        <dsp:cNvSpPr/>
      </dsp:nvSpPr>
      <dsp:spPr>
        <a:xfrm>
          <a:off x="1569758" y="625622"/>
          <a:ext cx="4063321" cy="4037904"/>
        </a:xfrm>
        <a:prstGeom prst="circularArrow">
          <a:avLst>
            <a:gd name="adj1" fmla="val 8238"/>
            <a:gd name="adj2" fmla="val 575255"/>
            <a:gd name="adj3" fmla="val 755678"/>
            <a:gd name="adj4" fmla="val 18572398"/>
            <a:gd name="adj5" fmla="val 961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1ED992-A0C4-4776-A5A6-1EB60CEC4C55}">
      <dsp:nvSpPr>
        <dsp:cNvPr id="0" name=""/>
        <dsp:cNvSpPr/>
      </dsp:nvSpPr>
      <dsp:spPr>
        <a:xfrm>
          <a:off x="3304825" y="3322226"/>
          <a:ext cx="2227902"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1" kern="1200" dirty="0" smtClean="0">
              <a:latin typeface="+mn-lt"/>
              <a:ea typeface="+mn-ea"/>
              <a:cs typeface="+mn-cs"/>
            </a:rPr>
            <a:t>ECV Inventory</a:t>
          </a:r>
        </a:p>
      </dsp:txBody>
      <dsp:txXfrm>
        <a:off x="3304825" y="3322226"/>
        <a:ext cx="2227902" cy="743339"/>
      </dsp:txXfrm>
    </dsp:sp>
    <dsp:sp modelId="{23DB80F0-C87D-4EAD-8571-3526192F68F2}">
      <dsp:nvSpPr>
        <dsp:cNvPr id="0" name=""/>
        <dsp:cNvSpPr/>
      </dsp:nvSpPr>
      <dsp:spPr>
        <a:xfrm>
          <a:off x="2045963" y="1022491"/>
          <a:ext cx="3793596" cy="3793596"/>
        </a:xfrm>
        <a:prstGeom prst="circularArrow">
          <a:avLst>
            <a:gd name="adj1" fmla="val 8238"/>
            <a:gd name="adj2" fmla="val 575255"/>
            <a:gd name="adj3" fmla="val 8500580"/>
            <a:gd name="adj4" fmla="val 5605057"/>
            <a:gd name="adj5" fmla="val 961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6351DA-5995-4C4B-8635-4AF24C0F7FEF}">
      <dsp:nvSpPr>
        <dsp:cNvPr id="0" name=""/>
        <dsp:cNvSpPr/>
      </dsp:nvSpPr>
      <dsp:spPr>
        <a:xfrm>
          <a:off x="793550" y="2327803"/>
          <a:ext cx="2284253" cy="93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1" kern="1200" dirty="0" smtClean="0">
              <a:latin typeface="+mn-lt"/>
              <a:ea typeface="+mn-ea"/>
              <a:cs typeface="+mn-cs"/>
            </a:rPr>
            <a:t>Gap Analysis &amp; Recommendations</a:t>
          </a:r>
        </a:p>
      </dsp:txBody>
      <dsp:txXfrm>
        <a:off x="793550" y="2327803"/>
        <a:ext cx="2284253" cy="931466"/>
      </dsp:txXfrm>
    </dsp:sp>
    <dsp:sp modelId="{982D81E8-124D-4DCD-9C24-545486E34456}">
      <dsp:nvSpPr>
        <dsp:cNvPr id="0" name=""/>
        <dsp:cNvSpPr/>
      </dsp:nvSpPr>
      <dsp:spPr>
        <a:xfrm>
          <a:off x="1362886" y="119518"/>
          <a:ext cx="3793596" cy="3793596"/>
        </a:xfrm>
        <a:prstGeom prst="circularArrow">
          <a:avLst>
            <a:gd name="adj1" fmla="val 8238"/>
            <a:gd name="adj2" fmla="val 575255"/>
            <a:gd name="adj3" fmla="val 13644425"/>
            <a:gd name="adj4" fmla="val 10081211"/>
            <a:gd name="adj5" fmla="val 961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BE86E-1F7C-4B78-8575-52A85DAECF2A}" type="datetimeFigureOut">
              <a:rPr lang="en-GB" smtClean="0"/>
              <a:t>30/08/2018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2BCD1-BFF4-4B49-A33B-7DCC62265A36}" type="slidenum">
              <a:rPr lang="en-GB" smtClean="0"/>
              <a:t>‹Nr.›</a:t>
            </a:fld>
            <a:endParaRPr lang="en-GB"/>
          </a:p>
        </p:txBody>
      </p:sp>
    </p:spTree>
    <p:extLst>
      <p:ext uri="{BB962C8B-B14F-4D97-AF65-F5344CB8AC3E}">
        <p14:creationId xmlns:p14="http://schemas.microsoft.com/office/powerpoint/2010/main" val="3233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eos.org/agencie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eohandbook.com/eohb2012/case_studies_global_forest_observations_for_carbon_tracking.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CEOS (the Committee on Earth Observation Satellites): </a:t>
            </a:r>
            <a:r>
              <a:rPr lang="en-GB" sz="1200" b="1" i="0" kern="1200" dirty="0" smtClean="0">
                <a:solidFill>
                  <a:schemeClr val="tx1"/>
                </a:solidFill>
                <a:effectLst/>
                <a:latin typeface="+mn-lt"/>
                <a:ea typeface="+mn-ea"/>
                <a:cs typeface="+mn-cs"/>
              </a:rPr>
              <a:t>September, 1984</a:t>
            </a:r>
            <a:r>
              <a:rPr lang="en-GB"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is made up of </a:t>
            </a:r>
            <a:r>
              <a:rPr lang="en-US" sz="1200" b="0" i="0" u="none" strike="noStrike" kern="1200" dirty="0" smtClean="0">
                <a:solidFill>
                  <a:schemeClr val="tx1"/>
                </a:solidFill>
                <a:effectLst/>
                <a:latin typeface="+mn-lt"/>
                <a:ea typeface="+mn-ea"/>
                <a:cs typeface="+mn-cs"/>
                <a:hlinkClick r:id="rId3"/>
              </a:rPr>
              <a:t>55 Agencies</a:t>
            </a:r>
            <a:r>
              <a:rPr lang="en-US" sz="1200" b="0" i="0" kern="1200" dirty="0" smtClean="0">
                <a:solidFill>
                  <a:schemeClr val="tx1"/>
                </a:solidFill>
                <a:effectLst/>
                <a:latin typeface="+mn-lt"/>
                <a:ea typeface="+mn-ea"/>
                <a:cs typeface="+mn-cs"/>
              </a:rPr>
              <a:t> from all around the world committed to coordinating their satellite Earth observation programs and sharing data for a more sustainable and prosperous future. These satellite observations are critical for environmental monitoring, meteorology, disaster response, agriculture and many other applications (take a look at these </a:t>
            </a:r>
            <a:r>
              <a:rPr lang="en-US" sz="1200" b="0" i="0" u="none" strike="noStrike" kern="1200" dirty="0" smtClean="0">
                <a:solidFill>
                  <a:schemeClr val="tx1"/>
                </a:solidFill>
                <a:effectLst/>
                <a:latin typeface="+mn-lt"/>
                <a:ea typeface="+mn-ea"/>
                <a:cs typeface="+mn-cs"/>
                <a:hlinkClick r:id="rId4"/>
              </a:rPr>
              <a:t>case studies</a:t>
            </a:r>
            <a:r>
              <a:rPr lang="en-US" sz="1200" b="0" i="0" kern="1200" dirty="0" smtClean="0">
                <a:solidFill>
                  <a:schemeClr val="tx1"/>
                </a:solidFill>
                <a:effectLst/>
                <a:latin typeface="+mn-lt"/>
                <a:ea typeface="+mn-ea"/>
                <a:cs typeface="+mn-cs"/>
              </a:rPr>
              <a:t>) that can improve life on Earth and save lives.</a:t>
            </a:r>
          </a:p>
          <a:p>
            <a:pPr fontAlgn="base"/>
            <a:r>
              <a:rPr lang="en-US" sz="1200" b="0" i="0" kern="1200" dirty="0" smtClean="0">
                <a:solidFill>
                  <a:schemeClr val="tx1"/>
                </a:solidFill>
                <a:effectLst/>
                <a:latin typeface="+mn-lt"/>
                <a:ea typeface="+mn-ea"/>
                <a:cs typeface="+mn-cs"/>
              </a:rPr>
              <a:t>CEOS organizations currently operate </a:t>
            </a:r>
            <a:r>
              <a:rPr lang="en-US" sz="1200" b="1" i="0" kern="1200" dirty="0" smtClean="0">
                <a:solidFill>
                  <a:schemeClr val="tx1"/>
                </a:solidFill>
                <a:effectLst/>
                <a:latin typeface="+mn-lt"/>
                <a:ea typeface="+mn-ea"/>
                <a:cs typeface="+mn-cs"/>
              </a:rPr>
              <a:t>112 satellites</a:t>
            </a:r>
            <a:r>
              <a:rPr lang="en-US" sz="1200" b="0" i="0" kern="1200" dirty="0" smtClean="0">
                <a:solidFill>
                  <a:schemeClr val="tx1"/>
                </a:solidFill>
                <a:effectLst/>
                <a:latin typeface="+mn-lt"/>
                <a:ea typeface="+mn-ea"/>
                <a:cs typeface="+mn-cs"/>
              </a:rPr>
              <a:t>. These satellites and their related systems operate simultaneously and serve both interdisciplinary and international activities; therefore, international discussion and cooperation are critical to their success.</a:t>
            </a:r>
          </a:p>
          <a:p>
            <a:endParaRPr lang="en-GB" dirty="0" smtClean="0"/>
          </a:p>
          <a:p>
            <a:r>
              <a:rPr lang="en-US" sz="1200" b="0" i="0" kern="1200" dirty="0" smtClean="0">
                <a:solidFill>
                  <a:schemeClr val="tx1"/>
                </a:solidFill>
                <a:effectLst/>
                <a:latin typeface="+mn-lt"/>
                <a:ea typeface="+mn-ea"/>
                <a:cs typeface="+mn-cs"/>
              </a:rPr>
              <a:t>CGMS: </a:t>
            </a:r>
            <a:r>
              <a:rPr lang="en-GB" sz="1200" b="1" i="0" kern="1200" dirty="0" smtClean="0">
                <a:solidFill>
                  <a:schemeClr val="tx1"/>
                </a:solidFill>
                <a:effectLst/>
                <a:latin typeface="+mn-lt"/>
                <a:ea typeface="+mn-ea"/>
                <a:cs typeface="+mn-cs"/>
              </a:rPr>
              <a:t>19 September 1972</a:t>
            </a:r>
            <a:r>
              <a:rPr lang="en-GB"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16 members + 6 observers</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coordinates the meteorological observing system. T</a:t>
            </a:r>
            <a:r>
              <a:rPr lang="en-US" sz="1200" b="0" i="0" kern="1200" dirty="0" smtClean="0">
                <a:solidFill>
                  <a:schemeClr val="tx1"/>
                </a:solidFill>
                <a:effectLst/>
                <a:latin typeface="+mn-lt"/>
                <a:ea typeface="+mn-ea"/>
                <a:cs typeface="+mn-cs"/>
              </a:rPr>
              <a:t>he main goals of the coordination activities of the Coordination Group for Meteorological Satellites are to support operational weather monitoring and forecasting as well as climate monitoring, in response to requirements formulated by WMO, its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and other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jointly supported by WMO and other international agencies.</a:t>
            </a:r>
            <a:endParaRPr lang="en-GB" dirty="0"/>
          </a:p>
        </p:txBody>
      </p:sp>
      <p:sp>
        <p:nvSpPr>
          <p:cNvPr id="4" name="Slide Number Placeholder 3"/>
          <p:cNvSpPr>
            <a:spLocks noGrp="1"/>
          </p:cNvSpPr>
          <p:nvPr>
            <p:ph type="sldNum" sz="quarter" idx="10"/>
          </p:nvPr>
        </p:nvSpPr>
        <p:spPr/>
        <p:txBody>
          <a:bodyPr/>
          <a:lstStyle/>
          <a:p>
            <a:fld id="{0D211BCD-6F5B-C84D-8005-0C8CF2D2BA52}"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65288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z="2000" b="1" i="1" dirty="0" smtClean="0"/>
              <a:t>The Vision of GFCS</a:t>
            </a:r>
          </a:p>
          <a:p>
            <a:r>
              <a:rPr lang="en-US" sz="2000" b="1" i="1" dirty="0" smtClean="0"/>
              <a:t>“</a:t>
            </a:r>
            <a:r>
              <a:rPr lang="en-US" sz="2000" i="1" dirty="0" smtClean="0"/>
              <a:t>Enable </a:t>
            </a:r>
            <a:r>
              <a:rPr lang="en-US" sz="2000" i="1" dirty="0" smtClean="0">
                <a:solidFill>
                  <a:srgbClr val="FF0000"/>
                </a:solidFill>
              </a:rPr>
              <a:t>better management of the risks of climate variability and change and adaptation to climate change</a:t>
            </a:r>
            <a:r>
              <a:rPr lang="en-US" sz="2000" i="1" dirty="0" smtClean="0"/>
              <a:t>, through the </a:t>
            </a:r>
            <a:r>
              <a:rPr lang="en-US" sz="2000" i="1" dirty="0" smtClean="0">
                <a:solidFill>
                  <a:srgbClr val="FF0000"/>
                </a:solidFill>
              </a:rPr>
              <a:t>development and incorporation of science-based climate information </a:t>
            </a:r>
            <a:r>
              <a:rPr lang="en-US" sz="2000" i="1" dirty="0" smtClean="0"/>
              <a:t>and prediction into planning, policy and practice on the global, regional and national scale."</a:t>
            </a:r>
            <a:endParaRPr lang="en-GB" sz="2000" i="1" dirty="0" smtClean="0"/>
          </a:p>
          <a:p>
            <a:endParaRPr lang="en-US" sz="2000" dirty="0" smtClean="0"/>
          </a:p>
        </p:txBody>
      </p:sp>
      <p:sp>
        <p:nvSpPr>
          <p:cNvPr id="46084" name="Slide Number Placeholder 3"/>
          <p:cNvSpPr>
            <a:spLocks noGrp="1"/>
          </p:cNvSpPr>
          <p:nvPr>
            <p:ph type="sldNum" sz="quarter" idx="5"/>
          </p:nvPr>
        </p:nvSpPr>
        <p:spPr>
          <a:noFill/>
        </p:spPr>
        <p:txBody>
          <a:bodyPr/>
          <a:lstStyle/>
          <a:p>
            <a:pPr defTabSz="1335098"/>
            <a:fld id="{78BE8FDB-6422-43DC-BCB2-D3930F0FDF07}" type="slidenum">
              <a:rPr lang="de-DE" smtClean="0">
                <a:solidFill>
                  <a:prstClr val="black"/>
                </a:solidFill>
              </a:rPr>
              <a:pPr defTabSz="1335098"/>
              <a:t>3</a:t>
            </a:fld>
            <a:endParaRPr lang="de-DE" dirty="0" smtClean="0">
              <a:solidFill>
                <a:prstClr val="black"/>
              </a:solidFill>
            </a:endParaRPr>
          </a:p>
        </p:txBody>
      </p:sp>
    </p:spTree>
    <p:extLst>
      <p:ext uri="{BB962C8B-B14F-4D97-AF65-F5344CB8AC3E}">
        <p14:creationId xmlns:p14="http://schemas.microsoft.com/office/powerpoint/2010/main" val="107984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211BCD-6F5B-C84D-8005-0C8CF2D2BA5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4887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smtClean="0"/>
          </a:p>
        </p:txBody>
      </p:sp>
      <p:sp>
        <p:nvSpPr>
          <p:cNvPr id="4" name="Slide Number Placeholder 3"/>
          <p:cNvSpPr>
            <a:spLocks noGrp="1"/>
          </p:cNvSpPr>
          <p:nvPr>
            <p:ph type="sldNum" sz="quarter" idx="10"/>
          </p:nvPr>
        </p:nvSpPr>
        <p:spPr/>
        <p:txBody>
          <a:bodyPr/>
          <a:lstStyle/>
          <a:p>
            <a:fld id="{0D211BCD-6F5B-C84D-8005-0C8CF2D2BA5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00220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310464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76155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970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077444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312968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8726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3185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1090718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28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smtClean="0"/>
              <a:t>Click to edit Master text styles</a:t>
            </a:r>
          </a:p>
        </p:txBody>
      </p:sp>
    </p:spTree>
    <p:extLst>
      <p:ext uri="{BB962C8B-B14F-4D97-AF65-F5344CB8AC3E}">
        <p14:creationId xmlns:p14="http://schemas.microsoft.com/office/powerpoint/2010/main" val="424199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smtClean="0"/>
              <a:t>Click to edit Master text styles</a:t>
            </a:r>
          </a:p>
        </p:txBody>
      </p:sp>
    </p:spTree>
    <p:extLst>
      <p:ext uri="{BB962C8B-B14F-4D97-AF65-F5344CB8AC3E}">
        <p14:creationId xmlns:p14="http://schemas.microsoft.com/office/powerpoint/2010/main" val="39326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210189"/>
            <a:ext cx="12192000" cy="647812"/>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8" name="Rectangle 7"/>
          <p:cNvSpPr/>
          <p:nvPr/>
        </p:nvSpPr>
        <p:spPr>
          <a:xfrm>
            <a:off x="0" y="0"/>
            <a:ext cx="12192000" cy="1447800"/>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2" name="Title Placeholder 1"/>
          <p:cNvSpPr>
            <a:spLocks noGrp="1"/>
          </p:cNvSpPr>
          <p:nvPr>
            <p:ph type="title"/>
          </p:nvPr>
        </p:nvSpPr>
        <p:spPr>
          <a:xfrm>
            <a:off x="1930400" y="148819"/>
            <a:ext cx="83312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7" name="Picture 6"/>
          <p:cNvPicPr>
            <a:picLocks noChangeArrowheads="1"/>
          </p:cNvPicPr>
          <p:nvPr/>
        </p:nvPicPr>
        <p:blipFill>
          <a:blip r:embed="rId13" cstate="print"/>
          <a:srcRect/>
          <a:stretch>
            <a:fillRect/>
          </a:stretch>
        </p:blipFill>
        <p:spPr bwMode="auto">
          <a:xfrm>
            <a:off x="9797" y="202136"/>
            <a:ext cx="1723588" cy="1036369"/>
          </a:xfrm>
          <a:prstGeom prst="rect">
            <a:avLst/>
          </a:prstGeom>
          <a:noFill/>
          <a:ln w="12700">
            <a:noFill/>
            <a:miter lim="800000"/>
            <a:headEnd/>
            <a:tailEnd/>
          </a:ln>
        </p:spPr>
      </p:pic>
      <p:pic>
        <p:nvPicPr>
          <p:cNvPr id="9" name="Picture 8"/>
          <p:cNvPicPr>
            <a:picLocks/>
          </p:cNvPicPr>
          <p:nvPr/>
        </p:nvPicPr>
        <p:blipFill>
          <a:blip r:embed="rId14" cstate="print"/>
          <a:stretch>
            <a:fillRect/>
          </a:stretch>
        </p:blipFill>
        <p:spPr>
          <a:xfrm>
            <a:off x="10677789" y="48319"/>
            <a:ext cx="1344000" cy="1344000"/>
          </a:xfrm>
          <a:prstGeom prst="rect">
            <a:avLst/>
          </a:prstGeom>
        </p:spPr>
      </p:pic>
      <p:sp>
        <p:nvSpPr>
          <p:cNvPr id="12" name="TextBox 11"/>
          <p:cNvSpPr txBox="1"/>
          <p:nvPr userDrawn="1"/>
        </p:nvSpPr>
        <p:spPr>
          <a:xfrm>
            <a:off x="601234" y="6413943"/>
            <a:ext cx="7906271" cy="246221"/>
          </a:xfrm>
          <a:prstGeom prst="rect">
            <a:avLst/>
          </a:prstGeom>
          <a:noFill/>
        </p:spPr>
        <p:txBody>
          <a:bodyPr wrap="square" rtlCol="0">
            <a:spAutoFit/>
          </a:bodyPr>
          <a:lstStyle/>
          <a:p>
            <a:pPr defTabSz="914377" fontAlgn="base">
              <a:spcBef>
                <a:spcPct val="0"/>
              </a:spcBef>
              <a:spcAft>
                <a:spcPct val="0"/>
              </a:spcAft>
            </a:pPr>
            <a:r>
              <a:rPr lang="en-GB" sz="1000" b="1" dirty="0" smtClean="0">
                <a:solidFill>
                  <a:srgbClr val="676A55"/>
                </a:solidFill>
                <a:latin typeface="Tahoma" pitchFamily="34" charset="0"/>
              </a:rPr>
              <a:t>CEOS WGCV #44 ,  27-31 August 2018, EUMETSAT HQs, </a:t>
            </a:r>
            <a:r>
              <a:rPr lang="en-GB" sz="1000" b="1" dirty="0">
                <a:solidFill>
                  <a:srgbClr val="676A55"/>
                </a:solidFill>
                <a:latin typeface="Tahoma" pitchFamily="34" charset="0"/>
              </a:rPr>
              <a:t>Darmstadt, Germany</a:t>
            </a:r>
          </a:p>
        </p:txBody>
      </p:sp>
      <p:pic>
        <p:nvPicPr>
          <p:cNvPr id="13" name="Picture 12"/>
          <p:cNvPicPr>
            <a:picLocks/>
          </p:cNvPicPr>
          <p:nvPr userDrawn="1"/>
        </p:nvPicPr>
        <p:blipFill>
          <a:blip r:embed="rId15" cstate="print"/>
          <a:stretch>
            <a:fillRect/>
          </a:stretch>
        </p:blipFill>
        <p:spPr>
          <a:xfrm>
            <a:off x="9829439" y="6252633"/>
            <a:ext cx="2365363" cy="605369"/>
          </a:xfrm>
          <a:prstGeom prst="rect">
            <a:avLst/>
          </a:prstGeom>
        </p:spPr>
      </p:pic>
    </p:spTree>
    <p:extLst>
      <p:ext uri="{BB962C8B-B14F-4D97-AF65-F5344CB8AC3E}">
        <p14:creationId xmlns:p14="http://schemas.microsoft.com/office/powerpoint/2010/main" val="180065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ceos.org/document_management/Working_Groups/WGClimate/WGClimate_Strategy-Towards-An-%20Architecture-For-Climate-Monitoring-From-Space_2013.pdf"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library.wmo.int/pmb_ged/wmo_1162_en.pdf" TargetMode="External"/><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climatemonitoring.info/ecvinventory"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191" y="3361116"/>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4" name="Title 3"/>
          <p:cNvSpPr>
            <a:spLocks noGrp="1"/>
          </p:cNvSpPr>
          <p:nvPr>
            <p:ph type="ctrTitle"/>
          </p:nvPr>
        </p:nvSpPr>
        <p:spPr>
          <a:xfrm>
            <a:off x="-1" y="1775396"/>
            <a:ext cx="12192001" cy="1470025"/>
          </a:xfrm>
        </p:spPr>
        <p:txBody>
          <a:bodyPr>
            <a:noAutofit/>
          </a:bodyPr>
          <a:lstStyle/>
          <a:p>
            <a:r>
              <a:rPr lang="en-US" sz="4533" b="1" dirty="0" smtClean="0"/>
              <a:t>The </a:t>
            </a:r>
            <a:r>
              <a:rPr lang="en-US" sz="4533" b="1" dirty="0"/>
              <a:t>Joint CEOS/CGMS Working Group on Climate</a:t>
            </a:r>
            <a:endParaRPr lang="en-GB" sz="4533" b="1" cap="all" dirty="0"/>
          </a:p>
        </p:txBody>
      </p:sp>
      <p:sp>
        <p:nvSpPr>
          <p:cNvPr id="8" name="Shape 11"/>
          <p:cNvSpPr/>
          <p:nvPr/>
        </p:nvSpPr>
        <p:spPr>
          <a:xfrm>
            <a:off x="160099" y="3853557"/>
            <a:ext cx="6414184" cy="24679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a:lnSpc>
                <a:spcPct val="150000"/>
              </a:lnSpc>
              <a:defRPr>
                <a:solidFill>
                  <a:srgbClr val="000000"/>
                </a:solidFill>
              </a:defRPr>
            </a:pPr>
            <a:r>
              <a:rPr lang="en-GB" sz="2400" b="1" dirty="0">
                <a:solidFill>
                  <a:srgbClr val="1F497D">
                    <a:lumMod val="60000"/>
                    <a:lumOff val="40000"/>
                  </a:srgbClr>
                </a:solidFill>
                <a:ea typeface="Arial Bold"/>
                <a:cs typeface="Arial Bold"/>
                <a:sym typeface="Arial Bold"/>
              </a:rPr>
              <a:t>Albrecht </a:t>
            </a:r>
            <a:r>
              <a:rPr lang="en-GB" sz="2400" b="1" dirty="0" smtClean="0">
                <a:solidFill>
                  <a:srgbClr val="1F497D">
                    <a:lumMod val="60000"/>
                    <a:lumOff val="40000"/>
                  </a:srgbClr>
                </a:solidFill>
                <a:ea typeface="Arial Bold"/>
                <a:cs typeface="Arial Bold"/>
                <a:sym typeface="Arial Bold"/>
              </a:rPr>
              <a:t>von </a:t>
            </a:r>
            <a:r>
              <a:rPr lang="en-GB" sz="2400" b="1" dirty="0">
                <a:solidFill>
                  <a:srgbClr val="1F497D">
                    <a:lumMod val="60000"/>
                    <a:lumOff val="40000"/>
                  </a:srgbClr>
                </a:solidFill>
                <a:ea typeface="Arial Bold"/>
                <a:cs typeface="Arial Bold"/>
                <a:sym typeface="Arial Bold"/>
              </a:rPr>
              <a:t>Bargen, DLR, </a:t>
            </a:r>
            <a:r>
              <a:rPr lang="en-GB" sz="2400" b="1" dirty="0" smtClean="0">
                <a:solidFill>
                  <a:srgbClr val="1F497D">
                    <a:lumMod val="60000"/>
                    <a:lumOff val="40000"/>
                  </a:srgbClr>
                </a:solidFill>
                <a:ea typeface="Arial Bold"/>
                <a:cs typeface="Arial Bold"/>
                <a:sym typeface="Arial Bold"/>
              </a:rPr>
              <a:t>Member on behalf of</a:t>
            </a:r>
          </a:p>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Jörg </a:t>
            </a:r>
            <a:r>
              <a:rPr lang="en-GB" sz="2400" b="1" dirty="0">
                <a:solidFill>
                  <a:srgbClr val="1F497D">
                    <a:lumMod val="60000"/>
                    <a:lumOff val="40000"/>
                  </a:srgbClr>
                </a:solidFill>
                <a:ea typeface="Arial Bold"/>
                <a:cs typeface="Arial Bold"/>
                <a:sym typeface="Arial Bold"/>
              </a:rPr>
              <a:t>Schulz, EUMETSAT</a:t>
            </a:r>
          </a:p>
          <a:p>
            <a:pPr>
              <a:lnSpc>
                <a:spcPct val="150000"/>
              </a:lnSpc>
              <a:defRPr>
                <a:solidFill>
                  <a:srgbClr val="000000"/>
                </a:solidFill>
              </a:defRPr>
            </a:pPr>
            <a:r>
              <a:rPr lang="en-GB" sz="2400" b="1" dirty="0">
                <a:solidFill>
                  <a:srgbClr val="1F497D">
                    <a:lumMod val="60000"/>
                    <a:lumOff val="40000"/>
                  </a:srgbClr>
                </a:solidFill>
                <a:ea typeface="Arial Bold"/>
                <a:cs typeface="Arial Bold"/>
                <a:sym typeface="Arial Bold"/>
              </a:rPr>
              <a:t>Chair Joint CEOS/CGMS Working Group on </a:t>
            </a:r>
            <a:r>
              <a:rPr lang="en-GB" sz="2400" b="1" dirty="0" smtClean="0">
                <a:solidFill>
                  <a:srgbClr val="1F497D">
                    <a:lumMod val="60000"/>
                    <a:lumOff val="40000"/>
                  </a:srgbClr>
                </a:solidFill>
                <a:ea typeface="Arial Bold"/>
                <a:cs typeface="Arial Bold"/>
                <a:sym typeface="Arial Bold"/>
              </a:rPr>
              <a:t>Climate</a:t>
            </a:r>
          </a:p>
        </p:txBody>
      </p:sp>
      <p:pic>
        <p:nvPicPr>
          <p:cNvPr id="7" name="Picture 6" descr="cgms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018" y="4498964"/>
            <a:ext cx="1218245" cy="13186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0751" y="4828836"/>
            <a:ext cx="2105589" cy="988773"/>
          </a:xfrm>
          <a:prstGeom prst="rect">
            <a:avLst/>
          </a:prstGeom>
        </p:spPr>
      </p:pic>
    </p:spTree>
    <p:extLst>
      <p:ext uri="{BB962C8B-B14F-4D97-AF65-F5344CB8AC3E}">
        <p14:creationId xmlns:p14="http://schemas.microsoft.com/office/powerpoint/2010/main" val="4788328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ECV Inventory</a:t>
            </a:r>
            <a:endParaRPr lang="en-GB" b="1" dirty="0"/>
          </a:p>
        </p:txBody>
      </p:sp>
      <p:pic>
        <p:nvPicPr>
          <p:cNvPr id="4" name="Content Placeholder 3"/>
          <p:cNvPicPr>
            <a:picLocks noGrp="1" noChangeAspect="1"/>
          </p:cNvPicPr>
          <p:nvPr>
            <p:ph idx="1"/>
          </p:nvPr>
        </p:nvPicPr>
        <p:blipFill>
          <a:blip r:embed="rId2"/>
          <a:stretch>
            <a:fillRect/>
          </a:stretch>
        </p:blipFill>
        <p:spPr>
          <a:xfrm>
            <a:off x="-577396" y="1544279"/>
            <a:ext cx="9143757" cy="4525963"/>
          </a:xfrm>
          <a:prstGeom prst="rect">
            <a:avLst/>
          </a:prstGeom>
        </p:spPr>
      </p:pic>
      <p:sp>
        <p:nvSpPr>
          <p:cNvPr id="5" name="Content Placeholder 2"/>
          <p:cNvSpPr txBox="1">
            <a:spLocks/>
          </p:cNvSpPr>
          <p:nvPr/>
        </p:nvSpPr>
        <p:spPr>
          <a:xfrm>
            <a:off x="8221579" y="1421761"/>
            <a:ext cx="3970422" cy="4771001"/>
          </a:xfrm>
          <a:prstGeom prst="rect">
            <a:avLst/>
          </a:prstGeom>
        </p:spPr>
        <p:txBody>
          <a:bodyPr vert="horz" lIns="91440" tIns="45720" rIns="91440" bIns="45720" rtlCol="0" anchor="ctr">
            <a:no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80990" indent="-380990">
              <a:spcBef>
                <a:spcPts val="0"/>
              </a:spcBef>
            </a:pPr>
            <a:r>
              <a:rPr lang="en-GB" sz="2400" dirty="0" smtClean="0">
                <a:solidFill>
                  <a:schemeClr val="accent1">
                    <a:lumMod val="75000"/>
                  </a:schemeClr>
                </a:solidFill>
                <a:ea typeface="Arial Bold"/>
                <a:cs typeface="Arial" panose="020B0604020202020204" pitchFamily="34" charset="0"/>
                <a:sym typeface="Arial Bold"/>
              </a:rPr>
              <a:t>Public access to Inventory via climatemonitoring.info</a:t>
            </a:r>
          </a:p>
          <a:p>
            <a:pPr marL="380990" indent="-380990">
              <a:spcBef>
                <a:spcPts val="0"/>
              </a:spcBef>
            </a:pPr>
            <a:r>
              <a:rPr lang="en-GB" sz="2400" dirty="0" smtClean="0">
                <a:solidFill>
                  <a:schemeClr val="accent1">
                    <a:lumMod val="75000"/>
                  </a:schemeClr>
                </a:solidFill>
                <a:ea typeface="Arial Bold"/>
                <a:cs typeface="Arial" panose="020B0604020202020204" pitchFamily="34" charset="0"/>
                <a:sym typeface="Arial Bold"/>
              </a:rPr>
              <a:t>Users can:</a:t>
            </a:r>
          </a:p>
          <a:p>
            <a:pPr marL="781031" lvl="1" indent="-380990">
              <a:spcBef>
                <a:spcPts val="0"/>
              </a:spcBef>
            </a:pPr>
            <a:r>
              <a:rPr lang="en-GB" sz="2000" dirty="0" smtClean="0">
                <a:solidFill>
                  <a:schemeClr val="accent1">
                    <a:lumMod val="75000"/>
                  </a:schemeClr>
                </a:solidFill>
                <a:ea typeface="Arial Bold"/>
                <a:cs typeface="Arial" panose="020B0604020202020204" pitchFamily="34" charset="0"/>
                <a:sym typeface="Arial Bold"/>
              </a:rPr>
              <a:t>Download the ECV Inventory content for own analysis;</a:t>
            </a:r>
          </a:p>
          <a:p>
            <a:pPr marL="781031" lvl="1" indent="-380990">
              <a:spcBef>
                <a:spcPts val="0"/>
              </a:spcBef>
            </a:pPr>
            <a:r>
              <a:rPr lang="en-GB" sz="2000" dirty="0">
                <a:solidFill>
                  <a:schemeClr val="accent1">
                    <a:lumMod val="75000"/>
                  </a:schemeClr>
                </a:solidFill>
                <a:ea typeface="Arial Bold"/>
                <a:cs typeface="Arial" panose="020B0604020202020204" pitchFamily="34" charset="0"/>
                <a:sym typeface="Arial Bold"/>
              </a:rPr>
              <a:t>F</a:t>
            </a:r>
            <a:r>
              <a:rPr lang="en-GB" sz="2000" dirty="0" smtClean="0">
                <a:solidFill>
                  <a:schemeClr val="accent1">
                    <a:lumMod val="75000"/>
                  </a:schemeClr>
                </a:solidFill>
                <a:ea typeface="Arial Bold"/>
                <a:cs typeface="Arial" panose="020B0604020202020204" pitchFamily="34" charset="0"/>
                <a:sym typeface="Arial Bold"/>
              </a:rPr>
              <a:t>ind direct access points to all CDRs in the Inventory;</a:t>
            </a:r>
          </a:p>
          <a:p>
            <a:pPr marL="781031" lvl="1" indent="-380990">
              <a:spcBef>
                <a:spcPts val="0"/>
              </a:spcBef>
            </a:pPr>
            <a:r>
              <a:rPr lang="en-GB" sz="2000" dirty="0" smtClean="0">
                <a:solidFill>
                  <a:schemeClr val="accent1">
                    <a:lumMod val="75000"/>
                  </a:schemeClr>
                </a:solidFill>
                <a:ea typeface="Arial Bold"/>
                <a:cs typeface="Arial" panose="020B0604020202020204" pitchFamily="34" charset="0"/>
                <a:sym typeface="Arial Bold"/>
              </a:rPr>
              <a:t>Get access to WGClimate gap analysis results and planned actions;</a:t>
            </a:r>
          </a:p>
          <a:p>
            <a:pPr marL="781031" lvl="1" indent="-380990">
              <a:spcBef>
                <a:spcPts val="0"/>
              </a:spcBef>
            </a:pPr>
            <a:r>
              <a:rPr lang="en-GB" sz="2000" dirty="0" smtClean="0">
                <a:solidFill>
                  <a:schemeClr val="accent1">
                    <a:lumMod val="75000"/>
                  </a:schemeClr>
                </a:solidFill>
                <a:ea typeface="Arial Bold"/>
                <a:cs typeface="Arial" panose="020B0604020202020204" pitchFamily="34" charset="0"/>
                <a:sym typeface="Arial Bold"/>
              </a:rPr>
              <a:t>Can access case studies analysing the use of CDRs for applications.</a:t>
            </a:r>
          </a:p>
          <a:p>
            <a:pPr marL="781031" lvl="1" indent="-380990">
              <a:spcBef>
                <a:spcPts val="0"/>
              </a:spcBef>
            </a:pPr>
            <a:endParaRPr lang="en-GB" sz="2000" dirty="0">
              <a:solidFill>
                <a:schemeClr val="accent1">
                  <a:lumMod val="75000"/>
                </a:schemeClr>
              </a:solidFill>
              <a:ea typeface="Arial Bold"/>
              <a:cs typeface="Arial" panose="020B0604020202020204" pitchFamily="34" charset="0"/>
              <a:sym typeface="Arial Bold"/>
            </a:endParaRPr>
          </a:p>
        </p:txBody>
      </p:sp>
      <p:sp>
        <p:nvSpPr>
          <p:cNvPr id="6" name="TextBox 5"/>
          <p:cNvSpPr txBox="1"/>
          <p:nvPr/>
        </p:nvSpPr>
        <p:spPr>
          <a:xfrm>
            <a:off x="4409987" y="2769380"/>
            <a:ext cx="2262158" cy="1323439"/>
          </a:xfrm>
          <a:prstGeom prst="rect">
            <a:avLst/>
          </a:prstGeom>
          <a:noFill/>
        </p:spPr>
        <p:txBody>
          <a:bodyPr wrap="none" rtlCol="0">
            <a:spAutoFit/>
          </a:bodyPr>
          <a:lstStyle/>
          <a:p>
            <a:pPr defTabSz="609585"/>
            <a:r>
              <a:rPr lang="en-GB" sz="8000" b="1" dirty="0">
                <a:solidFill>
                  <a:srgbClr val="00FFFF"/>
                </a:solidFill>
                <a:effectLst>
                  <a:outerShdw blurRad="60007" dist="310007" dir="7680000" sy="30000" kx="1300200" algn="ctr" rotWithShape="0">
                    <a:prstClr val="black">
                      <a:alpha val="32000"/>
                    </a:prstClr>
                  </a:outerShdw>
                </a:effectLst>
              </a:rPr>
              <a:t>2018</a:t>
            </a:r>
          </a:p>
        </p:txBody>
      </p:sp>
    </p:spTree>
    <p:extLst>
      <p:ext uri="{BB962C8B-B14F-4D97-AF65-F5344CB8AC3E}">
        <p14:creationId xmlns:p14="http://schemas.microsoft.com/office/powerpoint/2010/main" val="2509558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Relevant Recommendation and Action for collaboration with WGCV</a:t>
            </a:r>
            <a:endParaRPr lang="en-GB" b="1" dirty="0"/>
          </a:p>
        </p:txBody>
      </p:sp>
      <p:sp>
        <p:nvSpPr>
          <p:cNvPr id="3" name="Content Placeholder 2"/>
          <p:cNvSpPr>
            <a:spLocks noGrp="1"/>
          </p:cNvSpPr>
          <p:nvPr>
            <p:ph idx="1"/>
          </p:nvPr>
        </p:nvSpPr>
        <p:spPr>
          <a:xfrm>
            <a:off x="609600" y="1600200"/>
            <a:ext cx="10972800" cy="4503821"/>
          </a:xfrm>
        </p:spPr>
        <p:txBody>
          <a:bodyPr>
            <a:normAutofit lnSpcReduction="10000"/>
          </a:bodyPr>
          <a:lstStyle/>
          <a:p>
            <a:r>
              <a:rPr lang="en-US" sz="2400" dirty="0">
                <a:solidFill>
                  <a:schemeClr val="accent1">
                    <a:lumMod val="75000"/>
                  </a:schemeClr>
                </a:solidFill>
                <a:ea typeface="Arial Bold"/>
                <a:cs typeface="Arial" panose="020B0604020202020204" pitchFamily="34" charset="0"/>
              </a:rPr>
              <a:t>Recommendation #6: WGClimate to develop a white paper on what is needed for the validation of climate data records including uncertainty information and stability aspects. </a:t>
            </a:r>
          </a:p>
          <a:p>
            <a:r>
              <a:rPr lang="en-US" sz="2400" dirty="0">
                <a:solidFill>
                  <a:schemeClr val="accent1">
                    <a:lumMod val="75000"/>
                  </a:schemeClr>
                </a:solidFill>
                <a:ea typeface="Arial Bold"/>
                <a:cs typeface="Arial" panose="020B0604020202020204" pitchFamily="34" charset="0"/>
              </a:rPr>
              <a:t>Action #8: CEOS and CGMS agencies with interest in the development of climate data records will sponsor or co-sponsor one or more workshops (and require a written report) to define the needs for validation of climate data records. This shall include consideration of fiducial reference measurements. The workshops will be conducted in collaboration of CEOS WGClimate with WGCV and relevant CGMS </a:t>
            </a:r>
            <a:r>
              <a:rPr lang="en-US" sz="2400" dirty="0" smtClean="0">
                <a:solidFill>
                  <a:schemeClr val="accent1">
                    <a:lumMod val="75000"/>
                  </a:schemeClr>
                </a:solidFill>
                <a:ea typeface="Arial Bold"/>
                <a:cs typeface="Arial" panose="020B0604020202020204" pitchFamily="34" charset="0"/>
              </a:rPr>
              <a:t>/ GSICS</a:t>
            </a:r>
            <a:r>
              <a:rPr lang="en-US" sz="2400" dirty="0" smtClean="0">
                <a:solidFill>
                  <a:schemeClr val="accent1">
                    <a:lumMod val="75000"/>
                  </a:schemeClr>
                </a:solidFill>
                <a:ea typeface="Arial Bold"/>
                <a:cs typeface="Arial" panose="020B0604020202020204" pitchFamily="34" charset="0"/>
              </a:rPr>
              <a:t>. </a:t>
            </a:r>
            <a:endParaRPr lang="en-US" sz="2400" dirty="0" smtClean="0">
              <a:solidFill>
                <a:schemeClr val="accent1">
                  <a:lumMod val="75000"/>
                </a:schemeClr>
              </a:solidFill>
              <a:ea typeface="Arial Bold"/>
              <a:cs typeface="Arial" panose="020B0604020202020204" pitchFamily="34" charset="0"/>
            </a:endParaRPr>
          </a:p>
          <a:p>
            <a:r>
              <a:rPr lang="en-US" sz="2400" dirty="0" smtClean="0">
                <a:solidFill>
                  <a:schemeClr val="accent1">
                    <a:lumMod val="75000"/>
                  </a:schemeClr>
                </a:solidFill>
                <a:ea typeface="Arial Bold"/>
                <a:cs typeface="Arial" panose="020B0604020202020204" pitchFamily="34" charset="0"/>
              </a:rPr>
              <a:t>WGClimate expects proposals for such workshops or maybe summer school and will contact Chair of WGCV for </a:t>
            </a:r>
            <a:r>
              <a:rPr lang="en-US" sz="2400" dirty="0">
                <a:solidFill>
                  <a:schemeClr val="accent1">
                    <a:lumMod val="75000"/>
                  </a:schemeClr>
                </a:solidFill>
                <a:ea typeface="Arial Bold"/>
                <a:cs typeface="Arial" panose="020B0604020202020204" pitchFamily="34" charset="0"/>
              </a:rPr>
              <a:t>providing inputs to </a:t>
            </a:r>
            <a:r>
              <a:rPr lang="en-US" sz="2400" dirty="0" smtClean="0">
                <a:solidFill>
                  <a:schemeClr val="accent1">
                    <a:lumMod val="75000"/>
                  </a:schemeClr>
                </a:solidFill>
                <a:ea typeface="Arial Bold"/>
                <a:cs typeface="Arial" panose="020B0604020202020204" pitchFamily="34" charset="0"/>
              </a:rPr>
              <a:t>such a workshop and potentially supporting the organization.</a:t>
            </a:r>
            <a:endParaRPr lang="en-GB" sz="2400" dirty="0">
              <a:solidFill>
                <a:schemeClr val="accent1">
                  <a:lumMod val="75000"/>
                </a:schemeClr>
              </a:solidFill>
              <a:ea typeface="Arial Bold"/>
              <a:cs typeface="Arial" panose="020B0604020202020204" pitchFamily="34" charset="0"/>
            </a:endParaRPr>
          </a:p>
        </p:txBody>
      </p:sp>
    </p:spTree>
    <p:extLst>
      <p:ext uri="{BB962C8B-B14F-4D97-AF65-F5344CB8AC3E}">
        <p14:creationId xmlns:p14="http://schemas.microsoft.com/office/powerpoint/2010/main" val="3938175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Conclusion</a:t>
            </a:r>
            <a:endParaRPr lang="en-GB" b="1" dirty="0"/>
          </a:p>
        </p:txBody>
      </p:sp>
      <p:sp>
        <p:nvSpPr>
          <p:cNvPr id="3" name="Content Placeholder 2"/>
          <p:cNvSpPr txBox="1">
            <a:spLocks/>
          </p:cNvSpPr>
          <p:nvPr/>
        </p:nvSpPr>
        <p:spPr>
          <a:xfrm>
            <a:off x="609601" y="1970366"/>
            <a:ext cx="10983311" cy="3831345"/>
          </a:xfrm>
          <a:prstGeom prst="rect">
            <a:avLst/>
          </a:prstGeom>
        </p:spPr>
        <p:txBody>
          <a:bodyPr vert="horz" lIns="121920" tIns="60960" rIns="121920" bIns="6096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solidFill>
                  <a:srgbClr val="4F81BD">
                    <a:lumMod val="75000"/>
                  </a:srgbClr>
                </a:solidFill>
                <a:ea typeface="Arial Bold"/>
                <a:cs typeface="Arial" panose="020B0604020202020204" pitchFamily="34" charset="0"/>
              </a:rPr>
              <a:t>Joint CEOS/CGMS WGClimate is the focal of point of space agencies to address GCOS requirements and is the single coordinated voice towards UNFCCC;</a:t>
            </a:r>
          </a:p>
          <a:p>
            <a:r>
              <a:rPr lang="en-GB" dirty="0">
                <a:solidFill>
                  <a:srgbClr val="4F81BD">
                    <a:lumMod val="75000"/>
                  </a:srgbClr>
                </a:solidFill>
                <a:ea typeface="Arial Bold"/>
                <a:cs typeface="Arial" panose="020B0604020202020204" pitchFamily="34" charset="0"/>
              </a:rPr>
              <a:t>The ECV Inventory provides a resource for the whole community that wants to use </a:t>
            </a:r>
            <a:r>
              <a:rPr lang="en-GB" dirty="0" smtClean="0">
                <a:solidFill>
                  <a:srgbClr val="4F81BD">
                    <a:lumMod val="75000"/>
                  </a:srgbClr>
                </a:solidFill>
                <a:ea typeface="Arial Bold"/>
                <a:cs typeface="Arial" panose="020B0604020202020204" pitchFamily="34" charset="0"/>
              </a:rPr>
              <a:t>and create climate </a:t>
            </a:r>
            <a:r>
              <a:rPr lang="en-GB" dirty="0">
                <a:solidFill>
                  <a:srgbClr val="4F81BD">
                    <a:lumMod val="75000"/>
                  </a:srgbClr>
                </a:solidFill>
                <a:ea typeface="Arial Bold"/>
                <a:cs typeface="Arial" panose="020B0604020202020204" pitchFamily="34" charset="0"/>
              </a:rPr>
              <a:t>data records – Use it to find data for </a:t>
            </a:r>
            <a:r>
              <a:rPr lang="en-GB" dirty="0" smtClean="0">
                <a:solidFill>
                  <a:srgbClr val="4F81BD">
                    <a:lumMod val="75000"/>
                  </a:srgbClr>
                </a:solidFill>
                <a:ea typeface="Arial Bold"/>
                <a:cs typeface="Arial" panose="020B0604020202020204" pitchFamily="34" charset="0"/>
              </a:rPr>
              <a:t>applications, examples provided!</a:t>
            </a:r>
            <a:endParaRPr lang="en-GB" dirty="0">
              <a:solidFill>
                <a:srgbClr val="4F81BD">
                  <a:lumMod val="75000"/>
                </a:srgbClr>
              </a:solidFill>
              <a:ea typeface="Arial Bold"/>
              <a:cs typeface="Arial" panose="020B0604020202020204" pitchFamily="34" charset="0"/>
            </a:endParaRPr>
          </a:p>
          <a:p>
            <a:r>
              <a:rPr lang="en-GB" dirty="0">
                <a:solidFill>
                  <a:srgbClr val="4F81BD">
                    <a:lumMod val="75000"/>
                  </a:srgbClr>
                </a:solidFill>
                <a:ea typeface="Arial Bold"/>
                <a:cs typeface="Arial" panose="020B0604020202020204" pitchFamily="34" charset="0"/>
              </a:rPr>
              <a:t>WGClimate has the tools for effective analysis of space agency data holdings and plans, to optimise utilisation of existing measurements and planning of new measurements for climate monitoring;</a:t>
            </a:r>
          </a:p>
          <a:p>
            <a:r>
              <a:rPr lang="en-GB" dirty="0">
                <a:solidFill>
                  <a:srgbClr val="4F81BD">
                    <a:lumMod val="75000"/>
                  </a:srgbClr>
                </a:solidFill>
                <a:ea typeface="Arial Bold"/>
                <a:cs typeface="Arial" panose="020B0604020202020204" pitchFamily="34" charset="0"/>
              </a:rPr>
              <a:t>The implementation of the architecture requires an ongoing analysis of every pillar </a:t>
            </a:r>
            <a:r>
              <a:rPr lang="en-GB" dirty="0" smtClean="0">
                <a:solidFill>
                  <a:srgbClr val="4F81BD">
                    <a:lumMod val="75000"/>
                  </a:srgbClr>
                </a:solidFill>
                <a:ea typeface="Arial Bold"/>
                <a:cs typeface="Arial" panose="020B0604020202020204" pitchFamily="34" charset="0"/>
              </a:rPr>
              <a:t>of the architecture and </a:t>
            </a:r>
            <a:r>
              <a:rPr lang="en-GB" dirty="0">
                <a:solidFill>
                  <a:srgbClr val="4F81BD">
                    <a:lumMod val="75000"/>
                  </a:srgbClr>
                </a:solidFill>
                <a:ea typeface="Arial Bold"/>
                <a:cs typeface="Arial" panose="020B0604020202020204" pitchFamily="34" charset="0"/>
              </a:rPr>
              <a:t>their interactions.</a:t>
            </a:r>
          </a:p>
        </p:txBody>
      </p:sp>
    </p:spTree>
    <p:extLst>
      <p:ext uri="{BB962C8B-B14F-4D97-AF65-F5344CB8AC3E}">
        <p14:creationId xmlns:p14="http://schemas.microsoft.com/office/powerpoint/2010/main" val="3063187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Short History</a:t>
            </a:r>
          </a:p>
        </p:txBody>
      </p:sp>
      <p:sp>
        <p:nvSpPr>
          <p:cNvPr id="3" name="Content Placeholder 2"/>
          <p:cNvSpPr>
            <a:spLocks noGrp="1"/>
          </p:cNvSpPr>
          <p:nvPr>
            <p:ph idx="1"/>
          </p:nvPr>
        </p:nvSpPr>
        <p:spPr>
          <a:xfrm>
            <a:off x="4974021" y="1600201"/>
            <a:ext cx="7046529" cy="3760075"/>
          </a:xfrm>
        </p:spPr>
        <p:txBody>
          <a:bodyPr>
            <a:noAutofit/>
          </a:bodyPr>
          <a:lstStyle/>
          <a:p>
            <a:r>
              <a:rPr lang="en-US" sz="2400" dirty="0">
                <a:solidFill>
                  <a:srgbClr val="002569"/>
                </a:solidFill>
              </a:rPr>
              <a:t>CEOS Working Group on Climate endorsed at CEOS Plenary in 2010;</a:t>
            </a:r>
          </a:p>
          <a:p>
            <a:r>
              <a:rPr lang="en-US" sz="2400" dirty="0">
                <a:solidFill>
                  <a:srgbClr val="002569"/>
                </a:solidFill>
              </a:rPr>
              <a:t>The joint development of the high-level architecture for climate monitoring from space led to the formation of the Joint CEOS/CGMS WGClimate endorsed by CEOS and CGMS Plenaries in 2013 (when EUM was leading CEOS):</a:t>
            </a:r>
          </a:p>
          <a:p>
            <a:r>
              <a:rPr lang="en-US" sz="2400" dirty="0">
                <a:solidFill>
                  <a:srgbClr val="002569"/>
                </a:solidFill>
              </a:rPr>
              <a:t>Major Task is: </a:t>
            </a:r>
            <a:r>
              <a:rPr lang="en-IE" sz="2400" dirty="0">
                <a:solidFill>
                  <a:srgbClr val="002569"/>
                </a:solidFill>
              </a:rPr>
              <a:t>Coordinate and encourage collaborative activities between the </a:t>
            </a:r>
            <a:r>
              <a:rPr lang="en-IE" sz="2400" dirty="0" smtClean="0">
                <a:solidFill>
                  <a:srgbClr val="002569"/>
                </a:solidFill>
              </a:rPr>
              <a:t>space </a:t>
            </a:r>
            <a:r>
              <a:rPr lang="en-IE" sz="2400" dirty="0">
                <a:solidFill>
                  <a:srgbClr val="002569"/>
                </a:solidFill>
              </a:rPr>
              <a:t>agencies in the area of climate monitoring.</a:t>
            </a:r>
            <a:endParaRPr lang="en-US" sz="2400" dirty="0">
              <a:solidFill>
                <a:srgbClr val="002569"/>
              </a:solidFill>
            </a:endParaRPr>
          </a:p>
        </p:txBody>
      </p:sp>
      <p:pic>
        <p:nvPicPr>
          <p:cNvPr id="1026" name="Picture 2"/>
          <p:cNvPicPr>
            <a:picLocks noChangeAspect="1" noChangeArrowheads="1"/>
          </p:cNvPicPr>
          <p:nvPr/>
        </p:nvPicPr>
        <p:blipFill>
          <a:blip r:embed="rId2" cstate="print"/>
          <a:srcRect/>
          <a:stretch>
            <a:fillRect/>
          </a:stretch>
        </p:blipFill>
        <p:spPr bwMode="auto">
          <a:xfrm>
            <a:off x="1023182" y="1515751"/>
            <a:ext cx="3431463" cy="4647580"/>
          </a:xfrm>
          <a:prstGeom prst="rect">
            <a:avLst/>
          </a:prstGeom>
          <a:noFill/>
          <a:ln w="9525">
            <a:noFill/>
            <a:miter lim="800000"/>
            <a:headEnd/>
            <a:tailEnd/>
          </a:ln>
        </p:spPr>
      </p:pic>
      <p:sp>
        <p:nvSpPr>
          <p:cNvPr id="5" name="TextBox 4"/>
          <p:cNvSpPr txBox="1"/>
          <p:nvPr/>
        </p:nvSpPr>
        <p:spPr>
          <a:xfrm>
            <a:off x="5037085" y="5360276"/>
            <a:ext cx="3036537" cy="923330"/>
          </a:xfrm>
          <a:prstGeom prst="rect">
            <a:avLst/>
          </a:prstGeom>
          <a:noFill/>
        </p:spPr>
        <p:txBody>
          <a:bodyPr wrap="none" rtlCol="0">
            <a:spAutoFit/>
          </a:bodyPr>
          <a:lstStyle/>
          <a:p>
            <a:pPr defTabSz="609585"/>
            <a:r>
              <a:rPr lang="en-GB" dirty="0" err="1">
                <a:solidFill>
                  <a:prstClr val="black"/>
                </a:solidFill>
              </a:rPr>
              <a:t>JWGClimate</a:t>
            </a:r>
            <a:endParaRPr lang="en-GB" dirty="0">
              <a:solidFill>
                <a:prstClr val="black"/>
              </a:solidFill>
            </a:endParaRPr>
          </a:p>
          <a:p>
            <a:pPr defTabSz="609585"/>
            <a:r>
              <a:rPr lang="en-GB" dirty="0">
                <a:solidFill>
                  <a:prstClr val="black"/>
                </a:solidFill>
              </a:rPr>
              <a:t>Chair: Jörg Schulz (EUMETSAT)</a:t>
            </a:r>
          </a:p>
          <a:p>
            <a:pPr defTabSz="609585"/>
            <a:r>
              <a:rPr lang="en-GB" dirty="0">
                <a:solidFill>
                  <a:prstClr val="black"/>
                </a:solidFill>
              </a:rPr>
              <a:t>Vice Chair: John Dwyer (USGS)</a:t>
            </a:r>
          </a:p>
        </p:txBody>
      </p:sp>
      <p:sp>
        <p:nvSpPr>
          <p:cNvPr id="6" name="TextBox 5"/>
          <p:cNvSpPr txBox="1"/>
          <p:nvPr/>
        </p:nvSpPr>
        <p:spPr>
          <a:xfrm>
            <a:off x="1023182" y="1331385"/>
            <a:ext cx="3512500" cy="2062103"/>
          </a:xfrm>
          <a:prstGeom prst="rect">
            <a:avLst/>
          </a:prstGeom>
          <a:noFill/>
        </p:spPr>
        <p:txBody>
          <a:bodyPr wrap="none" rtlCol="0">
            <a:spAutoFit/>
          </a:bodyPr>
          <a:lstStyle/>
          <a:p>
            <a:pPr defTabSz="609585"/>
            <a:r>
              <a:rPr lang="en-GB" sz="12800" b="1" dirty="0">
                <a:solidFill>
                  <a:srgbClr val="FFFF00"/>
                </a:solidFill>
                <a:effectLst>
                  <a:outerShdw blurRad="60007" dist="310007" dir="7680000" sy="30000" kx="1300200" algn="ctr" rotWithShape="0">
                    <a:prstClr val="black">
                      <a:alpha val="32000"/>
                    </a:prstClr>
                  </a:outerShdw>
                </a:effectLst>
              </a:rPr>
              <a:t>2010</a:t>
            </a:r>
          </a:p>
        </p:txBody>
      </p:sp>
    </p:spTree>
    <p:extLst>
      <p:ext uri="{BB962C8B-B14F-4D97-AF65-F5344CB8AC3E}">
        <p14:creationId xmlns:p14="http://schemas.microsoft.com/office/powerpoint/2010/main" val="1495981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8" descr="hued"/>
          <p:cNvPicPr>
            <a:picLocks noChangeArrowheads="1"/>
          </p:cNvPicPr>
          <p:nvPr/>
        </p:nvPicPr>
        <p:blipFill>
          <a:blip r:embed="rId3" cstate="print"/>
          <a:srcRect/>
          <a:stretch>
            <a:fillRect/>
          </a:stretch>
        </p:blipFill>
        <p:spPr bwMode="auto">
          <a:xfrm>
            <a:off x="5592895" y="1529107"/>
            <a:ext cx="6394027" cy="4693920"/>
          </a:xfrm>
          <a:prstGeom prst="rect">
            <a:avLst/>
          </a:prstGeom>
          <a:noFill/>
          <a:ln w="9525">
            <a:noFill/>
            <a:miter lim="800000"/>
            <a:headEnd/>
            <a:tailEnd/>
          </a:ln>
        </p:spPr>
      </p:pic>
      <p:sp>
        <p:nvSpPr>
          <p:cNvPr id="4" name="Rectangle 2"/>
          <p:cNvSpPr txBox="1">
            <a:spLocks noChangeArrowheads="1"/>
          </p:cNvSpPr>
          <p:nvPr/>
        </p:nvSpPr>
        <p:spPr bwMode="auto">
          <a:xfrm>
            <a:off x="1524000" y="263771"/>
            <a:ext cx="9144000" cy="783981"/>
          </a:xfrm>
          <a:prstGeom prst="rect">
            <a:avLst/>
          </a:prstGeom>
          <a:noFill/>
          <a:ln w="9525">
            <a:noFill/>
            <a:miter lim="800000"/>
            <a:headEnd/>
            <a:tailEnd/>
          </a:ln>
        </p:spPr>
        <p:txBody>
          <a:bodyPr vert="horz" wrap="square" lIns="84407" tIns="42203" rIns="84407" bIns="42203" numCol="1" anchor="ctr" anchorCtr="0" compatLnSpc="1">
            <a:prstTxWarp prst="textNoShape">
              <a:avLst/>
            </a:prstTxWarp>
          </a:bodyPr>
          <a:lstStyle/>
          <a:p>
            <a:pPr defTabSz="844062">
              <a:lnSpc>
                <a:spcPct val="80000"/>
              </a:lnSpc>
              <a:spcBef>
                <a:spcPct val="15000"/>
              </a:spcBef>
              <a:spcAft>
                <a:spcPct val="15000"/>
              </a:spcAft>
              <a:defRPr/>
            </a:pPr>
            <a:endParaRPr lang="en-US" altLang="zh-CN" sz="2585" kern="0" dirty="0">
              <a:solidFill>
                <a:prstClr val="black"/>
              </a:solidFill>
            </a:endParaRPr>
          </a:p>
        </p:txBody>
      </p:sp>
      <p:sp>
        <p:nvSpPr>
          <p:cNvPr id="9" name="Rectangle 8"/>
          <p:cNvSpPr/>
          <p:nvPr/>
        </p:nvSpPr>
        <p:spPr>
          <a:xfrm>
            <a:off x="-66754" y="1465664"/>
            <a:ext cx="5594156" cy="2564228"/>
          </a:xfrm>
          <a:prstGeom prst="rect">
            <a:avLst/>
          </a:prstGeom>
        </p:spPr>
        <p:txBody>
          <a:bodyPr wrap="square">
            <a:spAutoFit/>
          </a:bodyPr>
          <a:lstStyle/>
          <a:p>
            <a:pPr defTabSz="609585"/>
            <a:endParaRPr lang="en-US" sz="1663" i="1" dirty="0">
              <a:solidFill>
                <a:prstClr val="black"/>
              </a:solidFill>
            </a:endParaRPr>
          </a:p>
          <a:p>
            <a:pPr defTabSz="609585"/>
            <a:r>
              <a:rPr lang="en-US" sz="2400" b="1" dirty="0">
                <a:solidFill>
                  <a:prstClr val="black"/>
                </a:solidFill>
              </a:rPr>
              <a:t>The Vision of GFSC:</a:t>
            </a:r>
          </a:p>
          <a:p>
            <a:pPr defTabSz="609585"/>
            <a:r>
              <a:rPr lang="en-US" sz="2400" i="1" dirty="0">
                <a:solidFill>
                  <a:prstClr val="black"/>
                </a:solidFill>
              </a:rPr>
              <a:t>“Enable better management of adaptation to climate change through the development  and incorporation of science-based climate information and prediction  into planning, policy and practice“</a:t>
            </a:r>
            <a:endParaRPr lang="en-GB" sz="2400" dirty="0">
              <a:solidFill>
                <a:prstClr val="black"/>
              </a:solidFill>
            </a:endParaRPr>
          </a:p>
        </p:txBody>
      </p:sp>
      <p:sp>
        <p:nvSpPr>
          <p:cNvPr id="10" name="Title 1"/>
          <p:cNvSpPr>
            <a:spLocks noGrp="1"/>
          </p:cNvSpPr>
          <p:nvPr>
            <p:ph type="title"/>
          </p:nvPr>
        </p:nvSpPr>
        <p:spPr>
          <a:xfrm>
            <a:off x="1961736" y="145429"/>
            <a:ext cx="8933544" cy="1143000"/>
          </a:xfrm>
        </p:spPr>
        <p:txBody>
          <a:bodyPr>
            <a:noAutofit/>
          </a:bodyPr>
          <a:lstStyle/>
          <a:p>
            <a:r>
              <a:rPr lang="en-GB" b="1" kern="0" dirty="0"/>
              <a:t>Global Framework </a:t>
            </a:r>
            <a:r>
              <a:rPr lang="en-GB" b="1" kern="0" dirty="0" smtClean="0"/>
              <a:t>for</a:t>
            </a:r>
            <a:br>
              <a:rPr lang="en-GB" b="1" kern="0" dirty="0" smtClean="0"/>
            </a:br>
            <a:r>
              <a:rPr lang="en-GB" b="1" kern="0" dirty="0" smtClean="0"/>
              <a:t>Climate </a:t>
            </a:r>
            <a:r>
              <a:rPr lang="en-GB" b="1" kern="0" dirty="0"/>
              <a:t>Services (GFCS</a:t>
            </a:r>
            <a:r>
              <a:rPr lang="en-GB" b="1" kern="0" dirty="0" smtClean="0"/>
              <a:t>)</a:t>
            </a:r>
            <a:endParaRPr lang="en-GB" b="1" dirty="0"/>
          </a:p>
        </p:txBody>
      </p:sp>
      <p:sp>
        <p:nvSpPr>
          <p:cNvPr id="21" name="TextBox 20"/>
          <p:cNvSpPr txBox="1"/>
          <p:nvPr/>
        </p:nvSpPr>
        <p:spPr>
          <a:xfrm>
            <a:off x="2990419" y="1079393"/>
            <a:ext cx="2678938" cy="1569660"/>
          </a:xfrm>
          <a:prstGeom prst="rect">
            <a:avLst/>
          </a:prstGeom>
          <a:noFill/>
        </p:spPr>
        <p:txBody>
          <a:bodyPr wrap="none" rtlCol="0">
            <a:spAutoFit/>
          </a:bodyPr>
          <a:lstStyle/>
          <a:p>
            <a:pPr defTabSz="609585"/>
            <a:r>
              <a:rPr lang="en-GB" sz="9600" b="1" dirty="0">
                <a:solidFill>
                  <a:srgbClr val="9BBB59">
                    <a:lumMod val="75000"/>
                  </a:srgbClr>
                </a:solidFill>
                <a:effectLst>
                  <a:outerShdw blurRad="60007" dist="310007" dir="7680000" sy="30000" kx="1300200" algn="ctr" rotWithShape="0">
                    <a:prstClr val="black">
                      <a:alpha val="32000"/>
                    </a:prstClr>
                  </a:outerShdw>
                </a:effectLst>
              </a:rPr>
              <a:t>2011</a:t>
            </a:r>
          </a:p>
        </p:txBody>
      </p:sp>
      <p:grpSp>
        <p:nvGrpSpPr>
          <p:cNvPr id="15" name="Group 14"/>
          <p:cNvGrpSpPr/>
          <p:nvPr/>
        </p:nvGrpSpPr>
        <p:grpSpPr>
          <a:xfrm>
            <a:off x="69741" y="4061074"/>
            <a:ext cx="8720168" cy="1723276"/>
            <a:chOff x="52305" y="3045805"/>
            <a:chExt cx="6540126" cy="1292457"/>
          </a:xfrm>
        </p:grpSpPr>
        <p:pic>
          <p:nvPicPr>
            <p:cNvPr id="20" name="Picture 19"/>
            <p:cNvPicPr>
              <a:picLocks/>
            </p:cNvPicPr>
            <p:nvPr/>
          </p:nvPicPr>
          <p:blipFill>
            <a:blip r:embed="rId4" cstate="print"/>
            <a:stretch>
              <a:fillRect/>
            </a:stretch>
          </p:blipFill>
          <p:spPr>
            <a:xfrm>
              <a:off x="757452" y="3540416"/>
              <a:ext cx="1774022" cy="454027"/>
            </a:xfrm>
            <a:prstGeom prst="rect">
              <a:avLst/>
            </a:prstGeom>
          </p:spPr>
        </p:pic>
        <p:grpSp>
          <p:nvGrpSpPr>
            <p:cNvPr id="14" name="Group 13"/>
            <p:cNvGrpSpPr/>
            <p:nvPr/>
          </p:nvGrpSpPr>
          <p:grpSpPr>
            <a:xfrm>
              <a:off x="52305" y="3045805"/>
              <a:ext cx="6540126" cy="1292457"/>
              <a:chOff x="52305" y="3045805"/>
              <a:chExt cx="6540126" cy="1292457"/>
            </a:xfrm>
          </p:grpSpPr>
          <p:sp>
            <p:nvSpPr>
              <p:cNvPr id="2" name="Oval 1"/>
              <p:cNvSpPr/>
              <p:nvPr/>
            </p:nvSpPr>
            <p:spPr>
              <a:xfrm>
                <a:off x="4577216" y="3331080"/>
                <a:ext cx="2015215" cy="705097"/>
              </a:xfrm>
              <a:prstGeom prst="ellipse">
                <a:avLst/>
              </a:prstGeom>
              <a:solidFill>
                <a:srgbClr val="66FF66">
                  <a:alpha val="43922"/>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09585"/>
                <a:endParaRPr lang="en-GB" sz="2400">
                  <a:solidFill>
                    <a:prstClr val="white"/>
                  </a:solidFill>
                </a:endParaRPr>
              </a:p>
            </p:txBody>
          </p:sp>
          <p:grpSp>
            <p:nvGrpSpPr>
              <p:cNvPr id="7" name="Group 6"/>
              <p:cNvGrpSpPr/>
              <p:nvPr/>
            </p:nvGrpSpPr>
            <p:grpSpPr>
              <a:xfrm>
                <a:off x="52305" y="3045805"/>
                <a:ext cx="4820032" cy="1292457"/>
                <a:chOff x="52305" y="3045805"/>
                <a:chExt cx="4820032" cy="1292457"/>
              </a:xfrm>
            </p:grpSpPr>
            <p:pic>
              <p:nvPicPr>
                <p:cNvPr id="8" name="Picture 17"/>
                <p:cNvPicPr>
                  <a:picLocks noChangeAspect="1"/>
                </p:cNvPicPr>
                <p:nvPr/>
              </p:nvPicPr>
              <p:blipFill>
                <a:blip r:embed="rId5" cstate="print"/>
                <a:srcRect/>
                <a:stretch>
                  <a:fillRect/>
                </a:stretch>
              </p:blipFill>
              <p:spPr bwMode="auto">
                <a:xfrm>
                  <a:off x="2772667" y="3045805"/>
                  <a:ext cx="1570841" cy="453128"/>
                </a:xfrm>
                <a:prstGeom prst="rect">
                  <a:avLst/>
                </a:prstGeom>
                <a:noFill/>
                <a:ln w="9525">
                  <a:noFill/>
                  <a:miter lim="800000"/>
                  <a:headEnd/>
                  <a:tailEnd/>
                </a:ln>
              </p:spPr>
            </p:pic>
            <p:cxnSp>
              <p:nvCxnSpPr>
                <p:cNvPr id="6" name="Straight Arrow Connector 5"/>
                <p:cNvCxnSpPr>
                  <a:stCxn id="8" idx="3"/>
                  <a:endCxn id="2" idx="1"/>
                </p:cNvCxnSpPr>
                <p:nvPr/>
              </p:nvCxnSpPr>
              <p:spPr>
                <a:xfrm>
                  <a:off x="4343508" y="3272369"/>
                  <a:ext cx="528829" cy="1619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2" idx="2"/>
                </p:cNvCxnSpPr>
                <p:nvPr/>
              </p:nvCxnSpPr>
              <p:spPr>
                <a:xfrm flipV="1">
                  <a:off x="2772667" y="3683629"/>
                  <a:ext cx="1804549" cy="20070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133818">
                  <a:off x="52305" y="3992013"/>
                  <a:ext cx="2738009" cy="346249"/>
                </a:xfrm>
                <a:prstGeom prst="rect">
                  <a:avLst/>
                </a:prstGeom>
                <a:solidFill>
                  <a:srgbClr val="FF0000"/>
                </a:solidFill>
              </p:spPr>
              <p:txBody>
                <a:bodyPr wrap="none" rtlCol="0">
                  <a:spAutoFit/>
                </a:bodyPr>
                <a:lstStyle/>
                <a:p>
                  <a:pPr defTabSz="609585"/>
                  <a:r>
                    <a:rPr lang="en-GB" sz="2400" b="1" dirty="0">
                      <a:solidFill>
                        <a:srgbClr val="FFFF00"/>
                      </a:solidFill>
                    </a:rPr>
                    <a:t>Space Agency contribution </a:t>
                  </a:r>
                </a:p>
              </p:txBody>
            </p:sp>
          </p:grpSp>
        </p:grpSp>
      </p:grpSp>
    </p:spTree>
    <p:extLst>
      <p:ext uri="{BB962C8B-B14F-4D97-AF65-F5344CB8AC3E}">
        <p14:creationId xmlns:p14="http://schemas.microsoft.com/office/powerpoint/2010/main" val="118935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p:cNvPicPr>
            <a:picLocks noChangeAspect="1" noChangeArrowheads="1"/>
          </p:cNvPicPr>
          <p:nvPr/>
        </p:nvPicPr>
        <p:blipFill>
          <a:blip r:embed="rId2" cstate="print"/>
          <a:srcRect t="2312" b="1434"/>
          <a:stretch>
            <a:fillRect/>
          </a:stretch>
        </p:blipFill>
        <p:spPr bwMode="auto">
          <a:xfrm>
            <a:off x="3194573" y="1487601"/>
            <a:ext cx="8875819" cy="4626591"/>
          </a:xfrm>
          <a:prstGeom prst="rect">
            <a:avLst/>
          </a:prstGeom>
          <a:noFill/>
          <a:ln w="9525">
            <a:noFill/>
            <a:miter lim="800000"/>
            <a:headEnd/>
            <a:tailEnd/>
          </a:ln>
        </p:spPr>
      </p:pic>
      <p:pic>
        <p:nvPicPr>
          <p:cNvPr id="369674" name="Picture 10" descr="CEOS Logo"/>
          <p:cNvPicPr>
            <a:picLocks noChangeAspect="1" noChangeArrowheads="1"/>
          </p:cNvPicPr>
          <p:nvPr/>
        </p:nvPicPr>
        <p:blipFill>
          <a:blip r:embed="rId3" cstate="print"/>
          <a:srcRect/>
          <a:stretch>
            <a:fillRect/>
          </a:stretch>
        </p:blipFill>
        <p:spPr bwMode="auto">
          <a:xfrm>
            <a:off x="1821101" y="5031384"/>
            <a:ext cx="2095455" cy="630953"/>
          </a:xfrm>
          <a:prstGeom prst="rect">
            <a:avLst/>
          </a:prstGeom>
          <a:noFill/>
        </p:spPr>
      </p:pic>
      <p:sp>
        <p:nvSpPr>
          <p:cNvPr id="2" name="Title 1"/>
          <p:cNvSpPr>
            <a:spLocks noGrp="1"/>
          </p:cNvSpPr>
          <p:nvPr>
            <p:ph type="title"/>
          </p:nvPr>
        </p:nvSpPr>
        <p:spPr>
          <a:xfrm>
            <a:off x="1821101" y="183138"/>
            <a:ext cx="8705969" cy="1146409"/>
          </a:xfrm>
        </p:spPr>
        <p:txBody>
          <a:bodyPr>
            <a:noAutofit/>
          </a:bodyPr>
          <a:lstStyle/>
          <a:p>
            <a:pPr algn="ctr"/>
            <a:r>
              <a:rPr lang="en-GB" b="1" dirty="0"/>
              <a:t>The Architecture</a:t>
            </a:r>
            <a:br>
              <a:rPr lang="en-GB" b="1" dirty="0"/>
            </a:br>
            <a:r>
              <a:rPr lang="en-GB" b="1" dirty="0"/>
              <a:t>for Climate Monitoring from Space</a:t>
            </a:r>
          </a:p>
        </p:txBody>
      </p:sp>
      <p:pic>
        <p:nvPicPr>
          <p:cNvPr id="369668" name="Picture 4" descr="CGMS"/>
          <p:cNvPicPr>
            <a:picLocks noChangeAspect="1" noChangeArrowheads="1"/>
          </p:cNvPicPr>
          <p:nvPr/>
        </p:nvPicPr>
        <p:blipFill>
          <a:blip r:embed="rId4" cstate="print"/>
          <a:srcRect/>
          <a:stretch>
            <a:fillRect/>
          </a:stretch>
        </p:blipFill>
        <p:spPr bwMode="auto">
          <a:xfrm>
            <a:off x="2032001" y="2817599"/>
            <a:ext cx="1340884" cy="1456791"/>
          </a:xfrm>
          <a:prstGeom prst="rect">
            <a:avLst/>
          </a:prstGeom>
          <a:noFill/>
        </p:spPr>
      </p:pic>
      <p:sp>
        <p:nvSpPr>
          <p:cNvPr id="369670" name="AutoShape 6" descr="Résultat de recherche d'images pour &quot;CEOS logo&quot;"/>
          <p:cNvSpPr>
            <a:spLocks noChangeAspect="1" noChangeArrowheads="1"/>
          </p:cNvSpPr>
          <p:nvPr/>
        </p:nvSpPr>
        <p:spPr bwMode="auto">
          <a:xfrm>
            <a:off x="1298578" y="-136524"/>
            <a:ext cx="296863" cy="296863"/>
          </a:xfrm>
          <a:prstGeom prst="rect">
            <a:avLst/>
          </a:prstGeom>
          <a:noFill/>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pPr>
            <a:endParaRPr lang="en-GB" sz="900" b="1">
              <a:solidFill>
                <a:prstClr val="white"/>
              </a:solidFill>
              <a:latin typeface="Tahoma" pitchFamily="34" charset="0"/>
            </a:endParaRPr>
          </a:p>
        </p:txBody>
      </p:sp>
      <p:sp>
        <p:nvSpPr>
          <p:cNvPr id="8" name="TextBox 7"/>
          <p:cNvSpPr txBox="1"/>
          <p:nvPr/>
        </p:nvSpPr>
        <p:spPr>
          <a:xfrm>
            <a:off x="0" y="1035326"/>
            <a:ext cx="3512500" cy="2062103"/>
          </a:xfrm>
          <a:prstGeom prst="rect">
            <a:avLst/>
          </a:prstGeom>
          <a:noFill/>
        </p:spPr>
        <p:txBody>
          <a:bodyPr wrap="none" rtlCol="0">
            <a:spAutoFit/>
          </a:bodyPr>
          <a:lstStyle/>
          <a:p>
            <a:pPr defTabSz="609585"/>
            <a:r>
              <a:rPr lang="en-GB" sz="12800" b="1" dirty="0">
                <a:solidFill>
                  <a:srgbClr val="7030A0"/>
                </a:solidFill>
                <a:effectLst>
                  <a:outerShdw blurRad="60007" dist="310007" dir="7680000" sy="30000" kx="1300200" algn="ctr" rotWithShape="0">
                    <a:prstClr val="black">
                      <a:alpha val="32000"/>
                    </a:prstClr>
                  </a:outerShdw>
                </a:effectLst>
              </a:rPr>
              <a:t>2013</a:t>
            </a:r>
          </a:p>
        </p:txBody>
      </p:sp>
      <p:sp>
        <p:nvSpPr>
          <p:cNvPr id="3" name="Rectangle 2"/>
          <p:cNvSpPr/>
          <p:nvPr/>
        </p:nvSpPr>
        <p:spPr>
          <a:xfrm>
            <a:off x="1" y="5950045"/>
            <a:ext cx="12136551" cy="297454"/>
          </a:xfrm>
          <a:prstGeom prst="rect">
            <a:avLst/>
          </a:prstGeom>
        </p:spPr>
        <p:txBody>
          <a:bodyPr wrap="square">
            <a:spAutoFit/>
          </a:bodyPr>
          <a:lstStyle/>
          <a:p>
            <a:pPr defTabSz="609585"/>
            <a:r>
              <a:rPr lang="en-GB" sz="1333" dirty="0">
                <a:solidFill>
                  <a:prstClr val="black"/>
                </a:solidFill>
                <a:hlinkClick r:id="rId5"/>
              </a:rPr>
              <a:t>http://ceos.org/document_management/Working_Groups/WGClimate/WGClimate_Strategy-Towards-An-%20Architecture-For-Climate-Monitoring-From-Space_2013.pdf</a:t>
            </a:r>
            <a:r>
              <a:rPr lang="en-GB" sz="1333" dirty="0">
                <a:solidFill>
                  <a:prstClr val="black"/>
                </a:solidFill>
              </a:rPr>
              <a:t> </a:t>
            </a:r>
          </a:p>
        </p:txBody>
      </p:sp>
    </p:spTree>
    <p:extLst>
      <p:ext uri="{BB962C8B-B14F-4D97-AF65-F5344CB8AC3E}">
        <p14:creationId xmlns:p14="http://schemas.microsoft.com/office/powerpoint/2010/main" val="29668617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504" y="148819"/>
            <a:ext cx="9016409" cy="1143000"/>
          </a:xfrm>
        </p:spPr>
        <p:txBody>
          <a:bodyPr>
            <a:noAutofit/>
          </a:bodyPr>
          <a:lstStyle/>
          <a:p>
            <a:r>
              <a:rPr lang="en-GB" b="1" dirty="0"/>
              <a:t>Enhancing use of climate data records</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210373" y="1621505"/>
            <a:ext cx="2901079" cy="4103627"/>
          </a:xfrm>
        </p:spPr>
      </p:pic>
      <p:sp>
        <p:nvSpPr>
          <p:cNvPr id="8" name="TextBox 15"/>
          <p:cNvSpPr txBox="1">
            <a:spLocks noChangeArrowheads="1"/>
          </p:cNvSpPr>
          <p:nvPr/>
        </p:nvSpPr>
        <p:spPr bwMode="auto">
          <a:xfrm>
            <a:off x="6646334" y="5755217"/>
            <a:ext cx="544546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defTabSz="609585"/>
            <a:r>
              <a:rPr lang="en-GB" altLang="en-US" sz="1867" dirty="0">
                <a:solidFill>
                  <a:srgbClr val="000000"/>
                </a:solidFill>
                <a:hlinkClick r:id="rId3"/>
              </a:rPr>
              <a:t>http://library.wmo.int/pmb_ged/wmo_1162_en.pdf</a:t>
            </a:r>
            <a:r>
              <a:rPr lang="en-GB" altLang="en-US" sz="1867" dirty="0">
                <a:solidFill>
                  <a:srgbClr val="000000"/>
                </a:solidFill>
              </a:rPr>
              <a:t> </a:t>
            </a: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193" y="1510129"/>
            <a:ext cx="8833097" cy="42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5643" y="4990777"/>
            <a:ext cx="16891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8064" y="5185678"/>
            <a:ext cx="958851" cy="95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317" y="5240388"/>
            <a:ext cx="183726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920192" y="1667616"/>
            <a:ext cx="4106252" cy="461665"/>
          </a:xfrm>
          <a:prstGeom prst="rect">
            <a:avLst/>
          </a:prstGeom>
          <a:noFill/>
        </p:spPr>
        <p:txBody>
          <a:bodyPr wrap="none" rtlCol="0">
            <a:spAutoFit/>
          </a:bodyPr>
          <a:lstStyle/>
          <a:p>
            <a:pPr defTabSz="609585"/>
            <a:r>
              <a:rPr lang="en-GB" sz="2400" dirty="0">
                <a:solidFill>
                  <a:prstClr val="black"/>
                </a:solidFill>
              </a:rPr>
              <a:t>Courtesy of Bojinski et al.; 2015</a:t>
            </a:r>
          </a:p>
        </p:txBody>
      </p:sp>
      <p:sp>
        <p:nvSpPr>
          <p:cNvPr id="11" name="TextBox 10"/>
          <p:cNvSpPr txBox="1"/>
          <p:nvPr/>
        </p:nvSpPr>
        <p:spPr>
          <a:xfrm>
            <a:off x="232432" y="3936688"/>
            <a:ext cx="2473754" cy="1446550"/>
          </a:xfrm>
          <a:prstGeom prst="rect">
            <a:avLst/>
          </a:prstGeom>
          <a:noFill/>
        </p:spPr>
        <p:txBody>
          <a:bodyPr wrap="none" rtlCol="0">
            <a:spAutoFit/>
          </a:bodyPr>
          <a:lstStyle/>
          <a:p>
            <a:pPr defTabSz="609585"/>
            <a:r>
              <a:rPr lang="en-GB" sz="8800" b="1" dirty="0">
                <a:solidFill>
                  <a:srgbClr val="92D050"/>
                </a:solidFill>
                <a:effectLst>
                  <a:outerShdw blurRad="60007" dist="310007" dir="7680000" sy="30000" kx="1300200" algn="ctr" rotWithShape="0">
                    <a:prstClr val="black">
                      <a:alpha val="32000"/>
                    </a:prstClr>
                  </a:outerShdw>
                </a:effectLst>
              </a:rPr>
              <a:t>2015</a:t>
            </a:r>
          </a:p>
        </p:txBody>
      </p:sp>
    </p:spTree>
    <p:extLst>
      <p:ext uri="{BB962C8B-B14F-4D97-AF65-F5344CB8AC3E}">
        <p14:creationId xmlns:p14="http://schemas.microsoft.com/office/powerpoint/2010/main" val="3333388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148819"/>
            <a:ext cx="8662220" cy="1143000"/>
          </a:xfrm>
        </p:spPr>
        <p:txBody>
          <a:bodyPr>
            <a:normAutofit fontScale="90000"/>
          </a:bodyPr>
          <a:lstStyle/>
          <a:p>
            <a:r>
              <a:rPr lang="en-GB" b="1" dirty="0" smtClean="0"/>
              <a:t>UNFCCC/GCOS – CEOS/CGMS Relations</a:t>
            </a:r>
            <a:endParaRPr lang="en-GB" b="1" dirty="0"/>
          </a:p>
        </p:txBody>
      </p:sp>
      <p:pic>
        <p:nvPicPr>
          <p:cNvPr id="4" name="Picture 17"/>
          <p:cNvPicPr>
            <a:picLocks noChangeAspect="1"/>
          </p:cNvPicPr>
          <p:nvPr/>
        </p:nvPicPr>
        <p:blipFill>
          <a:blip r:embed="rId3" cstate="print"/>
          <a:srcRect/>
          <a:stretch>
            <a:fillRect/>
          </a:stretch>
        </p:blipFill>
        <p:spPr bwMode="auto">
          <a:xfrm>
            <a:off x="8618291" y="4663392"/>
            <a:ext cx="3241303" cy="934992"/>
          </a:xfrm>
          <a:prstGeom prst="rect">
            <a:avLst/>
          </a:prstGeom>
          <a:noFill/>
          <a:ln w="9525">
            <a:noFill/>
            <a:miter lim="800000"/>
            <a:headEnd/>
            <a:tailEnd/>
          </a:ln>
        </p:spPr>
      </p:pic>
      <p:grpSp>
        <p:nvGrpSpPr>
          <p:cNvPr id="5" name="Group 4"/>
          <p:cNvGrpSpPr>
            <a:grpSpLocks noChangeAspect="1"/>
          </p:cNvGrpSpPr>
          <p:nvPr/>
        </p:nvGrpSpPr>
        <p:grpSpPr>
          <a:xfrm>
            <a:off x="348553" y="4626888"/>
            <a:ext cx="4681967" cy="1008000"/>
            <a:chOff x="-807114" y="2083218"/>
            <a:chExt cx="4681975" cy="1008000"/>
          </a:xfrm>
        </p:grpSpPr>
        <p:pic>
          <p:nvPicPr>
            <p:cNvPr id="12" name="Picture 11"/>
            <p:cNvPicPr>
              <a:picLocks/>
            </p:cNvPicPr>
            <p:nvPr/>
          </p:nvPicPr>
          <p:blipFill>
            <a:blip r:embed="rId4" cstate="print"/>
            <a:stretch>
              <a:fillRect/>
            </a:stretch>
          </p:blipFill>
          <p:spPr>
            <a:xfrm>
              <a:off x="485577" y="2231941"/>
              <a:ext cx="2296951" cy="710555"/>
            </a:xfrm>
            <a:prstGeom prst="rect">
              <a:avLst/>
            </a:prstGeom>
          </p:spPr>
        </p:pic>
        <p:pic>
          <p:nvPicPr>
            <p:cNvPr id="13" name="Picture 12"/>
            <p:cNvPicPr>
              <a:picLocks noChangeArrowheads="1"/>
            </p:cNvPicPr>
            <p:nvPr/>
          </p:nvPicPr>
          <p:blipFill>
            <a:blip r:embed="rId5" cstate="print"/>
            <a:srcRect/>
            <a:stretch>
              <a:fillRect/>
            </a:stretch>
          </p:blipFill>
          <p:spPr bwMode="auto">
            <a:xfrm>
              <a:off x="-807114" y="2198580"/>
              <a:ext cx="1292691" cy="777277"/>
            </a:xfrm>
            <a:prstGeom prst="rect">
              <a:avLst/>
            </a:prstGeom>
            <a:noFill/>
            <a:ln w="12700">
              <a:noFill/>
              <a:miter lim="800000"/>
              <a:headEnd/>
              <a:tailEnd/>
            </a:ln>
          </p:spPr>
        </p:pic>
        <p:pic>
          <p:nvPicPr>
            <p:cNvPr id="14" name="Picture 13"/>
            <p:cNvPicPr>
              <a:picLocks/>
            </p:cNvPicPr>
            <p:nvPr/>
          </p:nvPicPr>
          <p:blipFill>
            <a:blip r:embed="rId6" cstate="print"/>
            <a:stretch>
              <a:fillRect/>
            </a:stretch>
          </p:blipFill>
          <p:spPr>
            <a:xfrm>
              <a:off x="2866861" y="2083218"/>
              <a:ext cx="1008000" cy="1008000"/>
            </a:xfrm>
            <a:prstGeom prst="rect">
              <a:avLst/>
            </a:prstGeom>
          </p:spPr>
        </p:pic>
      </p:grpSp>
      <p:grpSp>
        <p:nvGrpSpPr>
          <p:cNvPr id="3" name="Group 2"/>
          <p:cNvGrpSpPr/>
          <p:nvPr/>
        </p:nvGrpSpPr>
        <p:grpSpPr>
          <a:xfrm>
            <a:off x="5112150" y="4100761"/>
            <a:ext cx="3395866" cy="2029479"/>
            <a:chOff x="3834113" y="3075570"/>
            <a:chExt cx="2546900" cy="1522109"/>
          </a:xfrm>
        </p:grpSpPr>
        <p:sp>
          <p:nvSpPr>
            <p:cNvPr id="8" name="TextBox 7"/>
            <p:cNvSpPr txBox="1"/>
            <p:nvPr/>
          </p:nvSpPr>
          <p:spPr>
            <a:xfrm>
              <a:off x="3963090" y="4251430"/>
              <a:ext cx="2290146" cy="346249"/>
            </a:xfrm>
            <a:prstGeom prst="rect">
              <a:avLst/>
            </a:prstGeom>
            <a:noFill/>
          </p:spPr>
          <p:txBody>
            <a:bodyPr wrap="none" rtlCol="0">
              <a:spAutoFit/>
            </a:bodyPr>
            <a:lstStyle/>
            <a:p>
              <a:pPr defTabSz="609585"/>
              <a:r>
                <a:rPr lang="en-GB" sz="2400" b="1" dirty="0">
                  <a:solidFill>
                    <a:srgbClr val="1F497D"/>
                  </a:solidFill>
                </a:rPr>
                <a:t>Coordinated Response</a:t>
              </a:r>
            </a:p>
          </p:txBody>
        </p:sp>
        <p:sp>
          <p:nvSpPr>
            <p:cNvPr id="23" name="Left Arrow 22"/>
            <p:cNvSpPr/>
            <p:nvPr/>
          </p:nvSpPr>
          <p:spPr>
            <a:xfrm>
              <a:off x="4261023" y="3075570"/>
              <a:ext cx="1730477" cy="40474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sp>
          <p:nvSpPr>
            <p:cNvPr id="24" name="Left Arrow 23"/>
            <p:cNvSpPr/>
            <p:nvPr/>
          </p:nvSpPr>
          <p:spPr>
            <a:xfrm rot="10800000">
              <a:off x="4261023" y="3879722"/>
              <a:ext cx="1730477" cy="4047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sp>
          <p:nvSpPr>
            <p:cNvPr id="25" name="TextBox 24"/>
            <p:cNvSpPr txBox="1"/>
            <p:nvPr/>
          </p:nvSpPr>
          <p:spPr>
            <a:xfrm>
              <a:off x="3834113" y="3416679"/>
              <a:ext cx="2546900" cy="346249"/>
            </a:xfrm>
            <a:prstGeom prst="rect">
              <a:avLst/>
            </a:prstGeom>
            <a:noFill/>
          </p:spPr>
          <p:txBody>
            <a:bodyPr wrap="none" rtlCol="0">
              <a:spAutoFit/>
            </a:bodyPr>
            <a:lstStyle/>
            <a:p>
              <a:pPr defTabSz="609585"/>
              <a:r>
                <a:rPr lang="en-GB" sz="2400" b="1" dirty="0">
                  <a:solidFill>
                    <a:srgbClr val="C00000"/>
                  </a:solidFill>
                </a:rPr>
                <a:t>Needs and Requirements</a:t>
              </a:r>
            </a:p>
          </p:txBody>
        </p:sp>
      </p:grpSp>
      <p:sp>
        <p:nvSpPr>
          <p:cNvPr id="30" name="TextBox 29"/>
          <p:cNvSpPr txBox="1"/>
          <p:nvPr/>
        </p:nvSpPr>
        <p:spPr>
          <a:xfrm>
            <a:off x="1076084" y="3683097"/>
            <a:ext cx="3016980" cy="913199"/>
          </a:xfrm>
          <a:prstGeom prst="rect">
            <a:avLst/>
          </a:prstGeom>
          <a:noFill/>
        </p:spPr>
        <p:txBody>
          <a:bodyPr wrap="none" rtlCol="0">
            <a:spAutoFit/>
          </a:bodyPr>
          <a:lstStyle/>
          <a:p>
            <a:pPr defTabSz="609585"/>
            <a:r>
              <a:rPr lang="en-GB" sz="2667" b="1" dirty="0">
                <a:solidFill>
                  <a:srgbClr val="1F497D"/>
                </a:solidFill>
              </a:rPr>
              <a:t>Reports on Progress</a:t>
            </a:r>
          </a:p>
          <a:p>
            <a:pPr defTabSz="609585"/>
            <a:r>
              <a:rPr lang="en-GB" sz="2667" b="1" dirty="0">
                <a:solidFill>
                  <a:srgbClr val="1F497D"/>
                </a:solidFill>
              </a:rPr>
              <a:t>@ SBSTA/COP</a:t>
            </a:r>
          </a:p>
        </p:txBody>
      </p:sp>
      <p:sp>
        <p:nvSpPr>
          <p:cNvPr id="31" name="Left Arrow 30"/>
          <p:cNvSpPr/>
          <p:nvPr/>
        </p:nvSpPr>
        <p:spPr>
          <a:xfrm rot="5400000">
            <a:off x="473038" y="3578902"/>
            <a:ext cx="1043716" cy="5396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sp>
        <p:nvSpPr>
          <p:cNvPr id="33" name="TextBox 32"/>
          <p:cNvSpPr txBox="1"/>
          <p:nvPr/>
        </p:nvSpPr>
        <p:spPr>
          <a:xfrm>
            <a:off x="4692997" y="1578737"/>
            <a:ext cx="7364604" cy="1938992"/>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defTabSz="609585"/>
            <a:r>
              <a:rPr lang="en-US" sz="2400" b="1" dirty="0">
                <a:solidFill>
                  <a:srgbClr val="1F497D"/>
                </a:solidFill>
              </a:rPr>
              <a:t>COP-21 Paris Agreement: Adaptation (Article 7(c)):</a:t>
            </a:r>
          </a:p>
          <a:p>
            <a:pPr defTabSz="609585"/>
            <a:r>
              <a:rPr lang="en-US" sz="2400" dirty="0">
                <a:solidFill>
                  <a:srgbClr val="1F497D"/>
                </a:solidFill>
              </a:rPr>
              <a:t>Strengthening scientific knowledge on climate, including research, </a:t>
            </a:r>
            <a:r>
              <a:rPr lang="en-US" sz="2400" b="1" dirty="0">
                <a:solidFill>
                  <a:srgbClr val="FF0000"/>
                </a:solidFill>
              </a:rPr>
              <a:t>systematic observation of the climate system</a:t>
            </a:r>
            <a:r>
              <a:rPr lang="en-US" sz="2400" dirty="0">
                <a:solidFill>
                  <a:srgbClr val="1F497D"/>
                </a:solidFill>
              </a:rPr>
              <a:t> and early warning systems, in a manner that informs climate services and supports decision-making. </a:t>
            </a:r>
          </a:p>
        </p:txBody>
      </p:sp>
      <p:pic>
        <p:nvPicPr>
          <p:cNvPr id="34" name="Picture 33"/>
          <p:cNvPicPr>
            <a:picLocks noChangeAspect="1"/>
          </p:cNvPicPr>
          <p:nvPr/>
        </p:nvPicPr>
        <p:blipFill>
          <a:blip r:embed="rId7" cstate="print">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288088" y="1789707"/>
            <a:ext cx="4064000" cy="1207008"/>
          </a:xfrm>
          <a:prstGeom prst="rect">
            <a:avLst/>
          </a:prstGeom>
        </p:spPr>
      </p:pic>
      <p:sp>
        <p:nvSpPr>
          <p:cNvPr id="16" name="TextBox 15"/>
          <p:cNvSpPr txBox="1"/>
          <p:nvPr/>
        </p:nvSpPr>
        <p:spPr>
          <a:xfrm>
            <a:off x="2074720" y="2472508"/>
            <a:ext cx="2473754" cy="1446550"/>
          </a:xfrm>
          <a:prstGeom prst="rect">
            <a:avLst/>
          </a:prstGeom>
          <a:noFill/>
        </p:spPr>
        <p:txBody>
          <a:bodyPr wrap="none" rtlCol="0">
            <a:spAutoFit/>
          </a:bodyPr>
          <a:lstStyle/>
          <a:p>
            <a:pPr defTabSz="609585"/>
            <a:r>
              <a:rPr lang="en-GB" sz="8800" b="1" dirty="0">
                <a:solidFill>
                  <a:srgbClr val="92D050"/>
                </a:solidFill>
                <a:effectLst>
                  <a:outerShdw blurRad="60007" dist="310007" dir="7680000" sy="30000" kx="1300200" algn="ctr" rotWithShape="0">
                    <a:prstClr val="black">
                      <a:alpha val="32000"/>
                    </a:prstClr>
                  </a:outerShdw>
                </a:effectLst>
              </a:rPr>
              <a:t>2015</a:t>
            </a:r>
          </a:p>
        </p:txBody>
      </p:sp>
    </p:spTree>
    <p:extLst>
      <p:ext uri="{BB962C8B-B14F-4D97-AF65-F5344CB8AC3E}">
        <p14:creationId xmlns:p14="http://schemas.microsoft.com/office/powerpoint/2010/main" val="3008942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GCOS Implementation Plan</a:t>
            </a:r>
            <a:endParaRPr lang="en-GB" b="1" dirty="0"/>
          </a:p>
        </p:txBody>
      </p:sp>
      <p:pic>
        <p:nvPicPr>
          <p:cNvPr id="4" name="Picture 17"/>
          <p:cNvPicPr>
            <a:picLocks noChangeAspect="1"/>
          </p:cNvPicPr>
          <p:nvPr/>
        </p:nvPicPr>
        <p:blipFill>
          <a:blip r:embed="rId2" cstate="print"/>
          <a:srcRect/>
          <a:stretch>
            <a:fillRect/>
          </a:stretch>
        </p:blipFill>
        <p:spPr bwMode="auto">
          <a:xfrm>
            <a:off x="8004030" y="1910332"/>
            <a:ext cx="3241303" cy="934992"/>
          </a:xfrm>
          <a:prstGeom prst="rect">
            <a:avLst/>
          </a:prstGeom>
          <a:noFill/>
          <a:ln w="9525">
            <a:noFill/>
            <a:miter lim="800000"/>
            <a:headEnd/>
            <a:tailEnd/>
          </a:ln>
        </p:spPr>
      </p:pic>
      <p:grpSp>
        <p:nvGrpSpPr>
          <p:cNvPr id="10" name="Group 9"/>
          <p:cNvGrpSpPr/>
          <p:nvPr/>
        </p:nvGrpSpPr>
        <p:grpSpPr>
          <a:xfrm>
            <a:off x="3262602" y="2847722"/>
            <a:ext cx="9270249" cy="3130281"/>
            <a:chOff x="5385914" y="1617406"/>
            <a:chExt cx="6714488" cy="1566047"/>
          </a:xfrm>
        </p:grpSpPr>
        <p:pic>
          <p:nvPicPr>
            <p:cNvPr id="16" name="Picture 15"/>
            <p:cNvPicPr>
              <a:picLocks noChangeAspect="1"/>
            </p:cNvPicPr>
            <p:nvPr/>
          </p:nvPicPr>
          <p:blipFill rotWithShape="1">
            <a:blip r:embed="rId3"/>
            <a:srcRect t="-79" b="80410"/>
            <a:stretch/>
          </p:blipFill>
          <p:spPr>
            <a:xfrm>
              <a:off x="5385915" y="1617406"/>
              <a:ext cx="6714487" cy="781665"/>
            </a:xfrm>
            <a:prstGeom prst="rect">
              <a:avLst/>
            </a:prstGeom>
          </p:spPr>
        </p:pic>
        <p:pic>
          <p:nvPicPr>
            <p:cNvPr id="17" name="Picture 16"/>
            <p:cNvPicPr>
              <a:picLocks noChangeAspect="1"/>
            </p:cNvPicPr>
            <p:nvPr/>
          </p:nvPicPr>
          <p:blipFill rotWithShape="1">
            <a:blip r:embed="rId3"/>
            <a:srcRect t="52791" b="27472"/>
            <a:stretch/>
          </p:blipFill>
          <p:spPr>
            <a:xfrm>
              <a:off x="5385914" y="2399071"/>
              <a:ext cx="6714487" cy="784382"/>
            </a:xfrm>
            <a:prstGeom prst="rect">
              <a:avLst/>
            </a:prstGeom>
          </p:spPr>
        </p:pic>
      </p:gr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72" t="4630" r="30689" b="4961"/>
          <a:stretch/>
        </p:blipFill>
        <p:spPr bwMode="auto">
          <a:xfrm>
            <a:off x="392526" y="1638709"/>
            <a:ext cx="3075749" cy="439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310042" y="1184261"/>
            <a:ext cx="3512500" cy="2062103"/>
          </a:xfrm>
          <a:prstGeom prst="rect">
            <a:avLst/>
          </a:prstGeom>
          <a:noFill/>
        </p:spPr>
        <p:txBody>
          <a:bodyPr wrap="none" rtlCol="0">
            <a:spAutoFit/>
          </a:bodyPr>
          <a:lstStyle/>
          <a:p>
            <a:pPr defTabSz="609585"/>
            <a:r>
              <a:rPr lang="en-GB" sz="12800" b="1" dirty="0">
                <a:solidFill>
                  <a:srgbClr val="FF0000"/>
                </a:solidFill>
                <a:effectLst>
                  <a:outerShdw blurRad="60007" dist="310007" dir="7680000" sy="30000" kx="1300200" algn="ctr" rotWithShape="0">
                    <a:prstClr val="black">
                      <a:alpha val="32000"/>
                    </a:prstClr>
                  </a:outerShdw>
                </a:effectLst>
              </a:rPr>
              <a:t>2016</a:t>
            </a:r>
          </a:p>
        </p:txBody>
      </p:sp>
    </p:spTree>
    <p:extLst>
      <p:ext uri="{BB962C8B-B14F-4D97-AF65-F5344CB8AC3E}">
        <p14:creationId xmlns:p14="http://schemas.microsoft.com/office/powerpoint/2010/main" val="3304964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Comprehensive Answer</a:t>
            </a:r>
            <a:endParaRPr lang="en-GB" b="1" dirty="0"/>
          </a:p>
        </p:txBody>
      </p:sp>
      <p:pic>
        <p:nvPicPr>
          <p:cNvPr id="4" name="Picture 3" descr="Screen Shot 2017-09-07 at 12.40.4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38144">
            <a:off x="1020608" y="1663588"/>
            <a:ext cx="3000155" cy="4240104"/>
          </a:xfrm>
          <a:prstGeom prst="rect">
            <a:avLst/>
          </a:prstGeom>
          <a:ln w="3175">
            <a:solidFill>
              <a:schemeClr val="tx1"/>
            </a:solidFill>
          </a:ln>
          <a:effectLst>
            <a:outerShdw blurRad="50800" dist="38100" dir="2700000" algn="tl" rotWithShape="0">
              <a:srgbClr val="000000">
                <a:alpha val="43000"/>
              </a:srgbClr>
            </a:outerShdw>
          </a:effectLst>
        </p:spPr>
      </p:pic>
      <p:sp>
        <p:nvSpPr>
          <p:cNvPr id="5" name="TextBox 9"/>
          <p:cNvSpPr txBox="1">
            <a:spLocks noChangeArrowheads="1"/>
          </p:cNvSpPr>
          <p:nvPr/>
        </p:nvSpPr>
        <p:spPr bwMode="auto">
          <a:xfrm>
            <a:off x="563715" y="4090221"/>
            <a:ext cx="3723149" cy="1743588"/>
          </a:xfrm>
          <a:prstGeom prst="rect">
            <a:avLst/>
          </a:prstGeom>
          <a:noFill/>
          <a:ln>
            <a:noFill/>
          </a:ln>
          <a:extLst/>
        </p:spPr>
        <p:txBody>
          <a:bodyPr wrap="none" lIns="0" tIns="0" rIns="0" bIns="0">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defTabSz="457189">
              <a:lnSpc>
                <a:spcPct val="80000"/>
              </a:lnSpc>
              <a:spcAft>
                <a:spcPts val="0"/>
              </a:spcAft>
              <a:buClr>
                <a:prstClr val="black"/>
              </a:buClr>
              <a:buFontTx/>
              <a:buNone/>
            </a:pPr>
            <a:r>
              <a:rPr lang="en-US" altLang="en-US" sz="17333" kern="0" spc="-2000" dirty="0">
                <a:solidFill>
                  <a:srgbClr val="92D050"/>
                </a:solidFill>
                <a:effectLst>
                  <a:glow rad="152400">
                    <a:srgbClr val="4F81BD">
                      <a:alpha val="40000"/>
                    </a:srgbClr>
                  </a:glow>
                </a:effectLst>
                <a:latin typeface="Avenir Roman"/>
              </a:rPr>
              <a:t>2017</a:t>
            </a:r>
          </a:p>
        </p:txBody>
      </p:sp>
      <p:sp>
        <p:nvSpPr>
          <p:cNvPr id="6" name="Content Placeholder 2"/>
          <p:cNvSpPr>
            <a:spLocks noGrp="1"/>
          </p:cNvSpPr>
          <p:nvPr>
            <p:ph idx="4294967295"/>
          </p:nvPr>
        </p:nvSpPr>
        <p:spPr>
          <a:xfrm>
            <a:off x="4850579" y="1441452"/>
            <a:ext cx="7341420" cy="4645024"/>
          </a:xfrm>
        </p:spPr>
        <p:txBody>
          <a:bodyPr anchor="ctr">
            <a:normAutofit lnSpcReduction="10000"/>
          </a:bodyPr>
          <a:lstStyle/>
          <a:p>
            <a:r>
              <a:rPr lang="en-GB" dirty="0" smtClean="0">
                <a:solidFill>
                  <a:schemeClr val="accent1">
                    <a:lumMod val="75000"/>
                  </a:schemeClr>
                </a:solidFill>
              </a:rPr>
              <a:t>Addresses GCOS Actions with space relevance;</a:t>
            </a:r>
          </a:p>
          <a:p>
            <a:r>
              <a:rPr lang="en-GB" dirty="0">
                <a:solidFill>
                  <a:schemeClr val="accent1">
                    <a:lumMod val="75000"/>
                  </a:schemeClr>
                </a:solidFill>
              </a:rPr>
              <a:t>Structure of response is similar to the plan itself;</a:t>
            </a:r>
          </a:p>
          <a:p>
            <a:r>
              <a:rPr lang="en-GB" dirty="0" smtClean="0">
                <a:solidFill>
                  <a:schemeClr val="accent1">
                    <a:lumMod val="75000"/>
                  </a:schemeClr>
                </a:solidFill>
              </a:rPr>
              <a:t>Contains status and plans for 11 (32) general, 19 (40) atmospheric, 17 (57) oceanic and 48 (72) terrestrial actions;</a:t>
            </a:r>
          </a:p>
          <a:p>
            <a:r>
              <a:rPr lang="en-GB" dirty="0" smtClean="0">
                <a:solidFill>
                  <a:schemeClr val="accent1">
                    <a:lumMod val="75000"/>
                  </a:schemeClr>
                </a:solidFill>
              </a:rPr>
              <a:t>Allows reporting on progress to GCOS and UNFCCC.</a:t>
            </a:r>
            <a:endParaRPr lang="en-GB" dirty="0">
              <a:solidFill>
                <a:schemeClr val="accent1">
                  <a:lumMod val="75000"/>
                </a:schemeClr>
              </a:solidFill>
            </a:endParaRPr>
          </a:p>
        </p:txBody>
      </p:sp>
    </p:spTree>
    <p:extLst>
      <p:ext uri="{BB962C8B-B14F-4D97-AF65-F5344CB8AC3E}">
        <p14:creationId xmlns:p14="http://schemas.microsoft.com/office/powerpoint/2010/main" val="3216760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148819"/>
            <a:ext cx="8616176" cy="1143000"/>
          </a:xfrm>
        </p:spPr>
        <p:txBody>
          <a:bodyPr>
            <a:noAutofit/>
          </a:bodyPr>
          <a:lstStyle/>
          <a:p>
            <a:r>
              <a:rPr lang="en-GB" b="1" dirty="0"/>
              <a:t>Resource for Coordinated Response</a:t>
            </a:r>
          </a:p>
        </p:txBody>
      </p:sp>
      <p:sp>
        <p:nvSpPr>
          <p:cNvPr id="5" name="TextBox 4"/>
          <p:cNvSpPr txBox="1"/>
          <p:nvPr/>
        </p:nvSpPr>
        <p:spPr>
          <a:xfrm>
            <a:off x="190287" y="1421761"/>
            <a:ext cx="5606597"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GB" sz="2400" u="sng" dirty="0">
                <a:solidFill>
                  <a:prstClr val="black"/>
                </a:solidFill>
                <a:hlinkClick r:id="rId2"/>
              </a:rPr>
              <a:t>http://climatemonitoring.info/ecvinventory</a:t>
            </a:r>
            <a:r>
              <a:rPr lang="en-GB" sz="2400" dirty="0">
                <a:solidFill>
                  <a:prstClr val="black"/>
                </a:solidFill>
              </a:rPr>
              <a:t> </a:t>
            </a:r>
            <a:endParaRPr lang="en-GB" sz="2400" dirty="0">
              <a:solidFill>
                <a:srgbClr val="002569"/>
              </a:solidFill>
            </a:endParaRPr>
          </a:p>
        </p:txBody>
      </p:sp>
      <p:graphicFrame>
        <p:nvGraphicFramePr>
          <p:cNvPr id="11" name="Diagram 10"/>
          <p:cNvGraphicFramePr/>
          <p:nvPr>
            <p:extLst>
              <p:ext uri="{D42A27DB-BD31-4B8C-83A1-F6EECF244321}">
                <p14:modId xmlns:p14="http://schemas.microsoft.com/office/powerpoint/2010/main" val="3505550939"/>
              </p:ext>
            </p:extLst>
          </p:nvPr>
        </p:nvGraphicFramePr>
        <p:xfrm>
          <a:off x="-603264" y="1537843"/>
          <a:ext cx="6146743" cy="4255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771061" y="2825527"/>
            <a:ext cx="2262158" cy="1323439"/>
          </a:xfrm>
          <a:prstGeom prst="rect">
            <a:avLst/>
          </a:prstGeom>
          <a:noFill/>
        </p:spPr>
        <p:txBody>
          <a:bodyPr wrap="none" rtlCol="0">
            <a:spAutoFit/>
          </a:bodyPr>
          <a:lstStyle/>
          <a:p>
            <a:pPr defTabSz="609585"/>
            <a:r>
              <a:rPr lang="en-GB" sz="8000" b="1" dirty="0">
                <a:solidFill>
                  <a:srgbClr val="00FFFF"/>
                </a:solidFill>
                <a:effectLst>
                  <a:outerShdw blurRad="60007" dist="310007" dir="7680000" sy="30000" kx="1300200" algn="ctr" rotWithShape="0">
                    <a:prstClr val="black">
                      <a:alpha val="32000"/>
                    </a:prstClr>
                  </a:outerShdw>
                </a:effectLst>
              </a:rPr>
              <a:t>2018</a:t>
            </a:r>
          </a:p>
        </p:txBody>
      </p:sp>
      <p:sp>
        <p:nvSpPr>
          <p:cNvPr id="13" name="Content Placeholder 2"/>
          <p:cNvSpPr>
            <a:spLocks noGrp="1"/>
          </p:cNvSpPr>
          <p:nvPr>
            <p:ph idx="4294967295"/>
          </p:nvPr>
        </p:nvSpPr>
        <p:spPr>
          <a:xfrm>
            <a:off x="5613992" y="1421761"/>
            <a:ext cx="6578009" cy="4771001"/>
          </a:xfrm>
        </p:spPr>
        <p:txBody>
          <a:bodyPr anchor="ctr">
            <a:noAutofit/>
          </a:bodyPr>
          <a:lstStyle/>
          <a:p>
            <a:pPr marL="380990" indent="-380990">
              <a:spcBef>
                <a:spcPts val="0"/>
              </a:spcBef>
            </a:pPr>
            <a:r>
              <a:rPr lang="en-GB" sz="2400" dirty="0">
                <a:solidFill>
                  <a:schemeClr val="accent1">
                    <a:lumMod val="75000"/>
                  </a:schemeClr>
                </a:solidFill>
                <a:ea typeface="Arial Bold"/>
                <a:cs typeface="Arial" panose="020B0604020202020204" pitchFamily="34" charset="0"/>
                <a:sym typeface="Arial Bold"/>
              </a:rPr>
              <a:t>ECV Inventory fully d</a:t>
            </a:r>
            <a:r>
              <a:rPr lang="en-US" sz="2400" dirty="0">
                <a:solidFill>
                  <a:schemeClr val="accent1">
                    <a:lumMod val="75000"/>
                  </a:schemeClr>
                </a:solidFill>
                <a:ea typeface="Arial Bold"/>
                <a:cs typeface="Arial" panose="020B0604020202020204" pitchFamily="34" charset="0"/>
                <a:sym typeface="Arial Bold"/>
              </a:rPr>
              <a:t>escribes current and planned implementation arrangements </a:t>
            </a:r>
            <a:r>
              <a:rPr lang="en-US" sz="2400" dirty="0" smtClean="0">
                <a:solidFill>
                  <a:schemeClr val="accent1">
                    <a:lumMod val="75000"/>
                  </a:schemeClr>
                </a:solidFill>
                <a:ea typeface="Arial Bold"/>
                <a:cs typeface="Arial" panose="020B0604020202020204" pitchFamily="34" charset="0"/>
                <a:sym typeface="Arial Bold"/>
              </a:rPr>
              <a:t/>
            </a:r>
            <a:br>
              <a:rPr lang="en-US" sz="2400" dirty="0" smtClean="0">
                <a:solidFill>
                  <a:schemeClr val="accent1">
                    <a:lumMod val="75000"/>
                  </a:schemeClr>
                </a:solidFill>
                <a:ea typeface="Arial Bold"/>
                <a:cs typeface="Arial" panose="020B0604020202020204" pitchFamily="34" charset="0"/>
                <a:sym typeface="Arial Bold"/>
              </a:rPr>
            </a:br>
            <a:r>
              <a:rPr lang="en-US" sz="2400" dirty="0" smtClean="0">
                <a:solidFill>
                  <a:schemeClr val="accent1">
                    <a:lumMod val="75000"/>
                  </a:schemeClr>
                </a:solidFill>
                <a:ea typeface="Arial Bold"/>
                <a:cs typeface="Arial" panose="020B0604020202020204" pitchFamily="34" charset="0"/>
                <a:sym typeface="Arial Bold"/>
              </a:rPr>
              <a:t>(</a:t>
            </a:r>
            <a:r>
              <a:rPr lang="en-US" sz="2400" dirty="0">
                <a:solidFill>
                  <a:schemeClr val="accent1">
                    <a:lumMod val="75000"/>
                  </a:schemeClr>
                </a:solidFill>
                <a:ea typeface="Arial Bold"/>
                <a:cs typeface="Arial" panose="020B0604020202020204" pitchFamily="34" charset="0"/>
                <a:sym typeface="Arial Bold"/>
              </a:rPr>
              <a:t>ECV-by-ECV) within the Architecture;</a:t>
            </a:r>
            <a:endParaRPr lang="en-GB" sz="2400" dirty="0">
              <a:solidFill>
                <a:schemeClr val="accent1">
                  <a:lumMod val="75000"/>
                </a:schemeClr>
              </a:solidFill>
              <a:ea typeface="Arial Bold"/>
              <a:cs typeface="Arial" panose="020B0604020202020204" pitchFamily="34" charset="0"/>
              <a:sym typeface="Arial Bold"/>
            </a:endParaRPr>
          </a:p>
          <a:p>
            <a:pPr marL="380990" indent="-380990">
              <a:spcBef>
                <a:spcPts val="0"/>
              </a:spcBef>
            </a:pPr>
            <a:r>
              <a:rPr lang="en-GB" sz="2400" dirty="0">
                <a:solidFill>
                  <a:schemeClr val="accent1">
                    <a:lumMod val="75000"/>
                  </a:schemeClr>
                </a:solidFill>
                <a:ea typeface="Arial Bold"/>
                <a:cs typeface="Arial" panose="020B0604020202020204" pitchFamily="34" charset="0"/>
                <a:sym typeface="Arial Bold"/>
              </a:rPr>
              <a:t>Almost 1000 data records including direct </a:t>
            </a:r>
            <a:r>
              <a:rPr lang="en-GB" sz="2400" dirty="0" smtClean="0">
                <a:solidFill>
                  <a:schemeClr val="accent1">
                    <a:lumMod val="75000"/>
                  </a:schemeClr>
                </a:solidFill>
                <a:ea typeface="Arial Bold"/>
                <a:cs typeface="Arial" panose="020B0604020202020204" pitchFamily="34" charset="0"/>
                <a:sym typeface="Arial Bold"/>
              </a:rPr>
              <a:t/>
            </a:r>
            <a:br>
              <a:rPr lang="en-GB" sz="2400" dirty="0" smtClean="0">
                <a:solidFill>
                  <a:schemeClr val="accent1">
                    <a:lumMod val="75000"/>
                  </a:schemeClr>
                </a:solidFill>
                <a:ea typeface="Arial Bold"/>
                <a:cs typeface="Arial" panose="020B0604020202020204" pitchFamily="34" charset="0"/>
                <a:sym typeface="Arial Bold"/>
              </a:rPr>
            </a:br>
            <a:r>
              <a:rPr lang="en-GB" sz="2400" dirty="0" smtClean="0">
                <a:solidFill>
                  <a:schemeClr val="accent1">
                    <a:lumMod val="75000"/>
                  </a:schemeClr>
                </a:solidFill>
                <a:ea typeface="Arial Bold"/>
                <a:cs typeface="Arial" panose="020B0604020202020204" pitchFamily="34" charset="0"/>
                <a:sym typeface="Arial Bold"/>
              </a:rPr>
              <a:t>access </a:t>
            </a:r>
            <a:r>
              <a:rPr lang="en-GB" sz="2400" dirty="0">
                <a:solidFill>
                  <a:schemeClr val="accent1">
                    <a:lumMod val="75000"/>
                  </a:schemeClr>
                </a:solidFill>
                <a:ea typeface="Arial Bold"/>
                <a:cs typeface="Arial" panose="020B0604020202020204" pitchFamily="34" charset="0"/>
                <a:sym typeface="Arial Bold"/>
              </a:rPr>
              <a:t>in many cases;</a:t>
            </a:r>
          </a:p>
          <a:p>
            <a:pPr marL="380990" indent="-380990">
              <a:spcBef>
                <a:spcPts val="0"/>
              </a:spcBef>
            </a:pPr>
            <a:r>
              <a:rPr lang="en-GB" sz="2400" dirty="0">
                <a:solidFill>
                  <a:schemeClr val="accent1">
                    <a:lumMod val="75000"/>
                  </a:schemeClr>
                </a:solidFill>
                <a:ea typeface="Arial Bold"/>
                <a:cs typeface="Arial" panose="020B0604020202020204" pitchFamily="34" charset="0"/>
                <a:sym typeface="Arial Bold"/>
              </a:rPr>
              <a:t>Content fully verified;</a:t>
            </a:r>
          </a:p>
          <a:p>
            <a:pPr marL="380990" indent="-380990">
              <a:spcBef>
                <a:spcPts val="0"/>
              </a:spcBef>
            </a:pPr>
            <a:r>
              <a:rPr lang="en-GB" sz="2400" dirty="0">
                <a:solidFill>
                  <a:schemeClr val="accent1">
                    <a:lumMod val="75000"/>
                  </a:schemeClr>
                </a:solidFill>
                <a:ea typeface="Arial Bold"/>
                <a:cs typeface="Arial" panose="020B0604020202020204" pitchFamily="34" charset="0"/>
                <a:sym typeface="Arial Bold"/>
              </a:rPr>
              <a:t>Updated annually with approval from CEOS and CGMS;</a:t>
            </a:r>
          </a:p>
          <a:p>
            <a:pPr marL="380990" indent="-380990">
              <a:spcBef>
                <a:spcPts val="0"/>
              </a:spcBef>
            </a:pPr>
            <a:r>
              <a:rPr lang="en-GB" sz="2400" dirty="0">
                <a:solidFill>
                  <a:schemeClr val="accent1">
                    <a:lumMod val="75000"/>
                  </a:schemeClr>
                </a:solidFill>
                <a:ea typeface="Arial Bold"/>
                <a:cs typeface="Arial" panose="020B0604020202020204" pitchFamily="34" charset="0"/>
                <a:sym typeface="Arial Bold"/>
              </a:rPr>
              <a:t>Recommendations and Coordinated Actions inform space agency planning, improves availability and interoperability of climate data;</a:t>
            </a:r>
          </a:p>
          <a:p>
            <a:pPr marL="380990" indent="-380990">
              <a:spcBef>
                <a:spcPts val="0"/>
              </a:spcBef>
            </a:pPr>
            <a:r>
              <a:rPr lang="en-GB" sz="2400" dirty="0">
                <a:solidFill>
                  <a:schemeClr val="accent1">
                    <a:lumMod val="75000"/>
                  </a:schemeClr>
                </a:solidFill>
                <a:ea typeface="Arial Bold"/>
                <a:cs typeface="Arial" panose="020B0604020202020204" pitchFamily="34" charset="0"/>
                <a:sym typeface="Arial Bold"/>
              </a:rPr>
              <a:t>Feeds material for all future responses to the GCOS IP.</a:t>
            </a:r>
          </a:p>
        </p:txBody>
      </p:sp>
    </p:spTree>
    <p:extLst>
      <p:ext uri="{BB962C8B-B14F-4D97-AF65-F5344CB8AC3E}">
        <p14:creationId xmlns:p14="http://schemas.microsoft.com/office/powerpoint/2010/main" val="3793410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WGClim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691</Words>
  <Application>Microsoft Office PowerPoint</Application>
  <PresentationFormat>Benutzerdefiniert</PresentationFormat>
  <Paragraphs>80</Paragraphs>
  <Slides>12</Slides>
  <Notes>4</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WGClimate</vt:lpstr>
      <vt:lpstr>The Joint CEOS/CGMS Working Group on Climate</vt:lpstr>
      <vt:lpstr>Short History</vt:lpstr>
      <vt:lpstr>Global Framework for Climate Services (GFCS)</vt:lpstr>
      <vt:lpstr>The Architecture for Climate Monitoring from Space</vt:lpstr>
      <vt:lpstr>Enhancing use of climate data records</vt:lpstr>
      <vt:lpstr>UNFCCC/GCOS – CEOS/CGMS Relations</vt:lpstr>
      <vt:lpstr>GCOS Implementation Plan</vt:lpstr>
      <vt:lpstr>The Comprehensive Answer</vt:lpstr>
      <vt:lpstr>Resource for Coordinated Response</vt:lpstr>
      <vt:lpstr>The ECV Inventory</vt:lpstr>
      <vt:lpstr>Relevant Recommendation and Action for collaboration with WGCV</vt:lpstr>
      <vt:lpstr>Conclusion</vt:lpstr>
    </vt:vector>
  </TitlesOfParts>
  <Company>EUMETSAT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Joerg Schulz</dc:creator>
  <cp:lastModifiedBy>DLR Bargen</cp:lastModifiedBy>
  <cp:revision>10</cp:revision>
  <dcterms:created xsi:type="dcterms:W3CDTF">2018-08-22T09:20:06Z</dcterms:created>
  <dcterms:modified xsi:type="dcterms:W3CDTF">2018-08-30T06:56:33Z</dcterms:modified>
</cp:coreProperties>
</file>