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81" r:id="rId2"/>
    <p:sldId id="321" r:id="rId3"/>
    <p:sldId id="303" r:id="rId4"/>
    <p:sldId id="304" r:id="rId5"/>
    <p:sldId id="305" r:id="rId6"/>
    <p:sldId id="307" r:id="rId7"/>
    <p:sldId id="308" r:id="rId8"/>
    <p:sldId id="312" r:id="rId9"/>
    <p:sldId id="313" r:id="rId10"/>
    <p:sldId id="310" r:id="rId11"/>
    <p:sldId id="299" r:id="rId12"/>
    <p:sldId id="316" r:id="rId13"/>
    <p:sldId id="319" r:id="rId14"/>
    <p:sldId id="317" r:id="rId15"/>
    <p:sldId id="325" r:id="rId16"/>
    <p:sldId id="300" r:id="rId17"/>
    <p:sldId id="334" r:id="rId18"/>
    <p:sldId id="301" r:id="rId19"/>
    <p:sldId id="326" r:id="rId20"/>
    <p:sldId id="327" r:id="rId21"/>
    <p:sldId id="328" r:id="rId22"/>
    <p:sldId id="332" r:id="rId23"/>
    <p:sldId id="333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82" autoAdjust="0"/>
    <p:restoredTop sz="96552" autoAdjust="0"/>
  </p:normalViewPr>
  <p:slideViewPr>
    <p:cSldViewPr snapToGrid="0" snapToObjects="1">
      <p:cViewPr varScale="1">
        <p:scale>
          <a:sx n="154" d="100"/>
          <a:sy n="154" d="100"/>
        </p:scale>
        <p:origin x="288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20BD3-0891-4B7C-904F-E9A4E9C4C410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0C38D9A9-E1D4-4B60-AA30-570436281877}">
      <dgm:prSet phldrT="[Text]"/>
      <dgm:spPr>
        <a:xfrm>
          <a:off x="2112267" y="2167849"/>
          <a:ext cx="1392089" cy="1392089"/>
        </a:xfrm>
        <a:gradFill rotWithShape="0">
          <a:gsLst>
            <a:gs pos="15000">
              <a:srgbClr val="C0504D"/>
            </a:gs>
            <a:gs pos="0">
              <a:srgbClr val="DCB3B2"/>
            </a:gs>
            <a:gs pos="85000">
              <a:srgbClr val="4F81BD"/>
            </a:gs>
            <a:gs pos="100000">
              <a:srgbClr val="B2C1DB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NASA MEP</a:t>
          </a:r>
        </a:p>
      </dgm:t>
    </dgm:pt>
    <dgm:pt modelId="{17ACF295-4CFD-4DD7-9BD6-6863E42A7C2D}" type="parTrans" cxnId="{D1AEF25B-CAB4-4948-B92E-20F06BE2F8E2}">
      <dgm:prSet/>
      <dgm:spPr/>
      <dgm:t>
        <a:bodyPr/>
        <a:lstStyle/>
        <a:p>
          <a:endParaRPr lang="en-GB"/>
        </a:p>
      </dgm:t>
    </dgm:pt>
    <dgm:pt modelId="{DF38E19C-ED3F-4767-AD49-16D559B205E6}" type="sibTrans" cxnId="{D1AEF25B-CAB4-4948-B92E-20F06BE2F8E2}">
      <dgm:prSet/>
      <dgm:spPr/>
      <dgm:t>
        <a:bodyPr/>
        <a:lstStyle/>
        <a:p>
          <a:endParaRPr lang="en-GB"/>
        </a:p>
      </dgm:t>
    </dgm:pt>
    <dgm:pt modelId="{0C1EDDCA-0B11-4318-8E13-01F3D4938D02}">
      <dgm:prSet phldrT="[Text]"/>
      <dgm:spPr>
        <a:xfrm>
          <a:off x="1529" y="2474108"/>
          <a:ext cx="974462" cy="779569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gm:t>
    </dgm:pt>
    <dgm:pt modelId="{59E4E5CD-F32B-4EC5-8FF8-C72BEA46CA00}" type="parTrans" cxnId="{763EF443-7B5D-4A70-AD3E-22F1DEE1901F}">
      <dgm:prSet/>
      <dgm:spPr>
        <a:xfrm rot="10800000">
          <a:off x="488761" y="2665520"/>
          <a:ext cx="1534213" cy="396745"/>
        </a:xfr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D463A172-8137-448F-B52F-5A8304F50B8C}" type="sibTrans" cxnId="{763EF443-7B5D-4A70-AD3E-22F1DEE1901F}">
      <dgm:prSet/>
      <dgm:spPr/>
      <dgm:t>
        <a:bodyPr/>
        <a:lstStyle/>
        <a:p>
          <a:endParaRPr lang="en-GB"/>
        </a:p>
      </dgm:t>
    </dgm:pt>
    <dgm:pt modelId="{86950D3D-7B0F-41EA-93AD-C48B048802AB}">
      <dgm:prSet phldrT="[Text]"/>
      <dgm:spPr>
        <a:xfrm>
          <a:off x="1161305" y="465318"/>
          <a:ext cx="974462" cy="779569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r>
            <a:rPr lang="en-GB" b="1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b="1" dirty="0">
            <a:solidFill>
              <a:srgbClr val="FFFFFF"/>
            </a:solidFill>
            <a:latin typeface="Avenir Roman"/>
            <a:ea typeface="+mn-ea"/>
            <a:cs typeface="+mn-cs"/>
          </a:endParaRPr>
        </a:p>
      </dgm:t>
    </dgm:pt>
    <dgm:pt modelId="{EF6C6737-8E3B-486F-900B-C127466443C6}" type="parTrans" cxnId="{C462850F-0033-4F69-B11B-D071C9F791C8}">
      <dgm:prSet/>
      <dgm:spPr>
        <a:xfrm rot="14400000">
          <a:off x="1264983" y="1321064"/>
          <a:ext cx="1534213" cy="396745"/>
        </a:xfr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375E645A-3D83-4ED2-9498-09DA569213F5}" type="sibTrans" cxnId="{C462850F-0033-4F69-B11B-D071C9F791C8}">
      <dgm:prSet/>
      <dgm:spPr/>
      <dgm:t>
        <a:bodyPr/>
        <a:lstStyle/>
        <a:p>
          <a:endParaRPr lang="en-GB"/>
        </a:p>
      </dgm:t>
    </dgm:pt>
    <dgm:pt modelId="{7C4F4841-A2B5-4DBA-BDFF-4B1F7623C215}">
      <dgm:prSet phldrT="[Text]"/>
      <dgm:spPr>
        <a:xfrm>
          <a:off x="2321080" y="154557"/>
          <a:ext cx="974462" cy="779569"/>
        </a:xfrm>
        <a:gradFill rotWithShape="0">
          <a:gsLst>
            <a:gs pos="30000">
              <a:srgbClr val="C0504D"/>
            </a:gs>
            <a:gs pos="0">
              <a:srgbClr val="C0504D"/>
            </a:gs>
            <a:gs pos="70000">
              <a:srgbClr val="4F81BD"/>
            </a:gs>
            <a:gs pos="100000">
              <a:srgbClr val="4F81BD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ESA-NASA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Missions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Community</a:t>
          </a:r>
        </a:p>
      </dgm:t>
    </dgm:pt>
    <dgm:pt modelId="{E220D97E-328C-49FF-96C9-B6C95733B32D}" type="parTrans" cxnId="{616C3FF9-A469-4FA7-825E-CDCBE0A027E8}">
      <dgm:prSet/>
      <dgm:spPr>
        <a:xfrm rot="16200000">
          <a:off x="2041205" y="1113076"/>
          <a:ext cx="1534213" cy="396745"/>
        </a:xfrm>
        <a:gradFill rotWithShape="0">
          <a:gsLst>
            <a:gs pos="33000">
              <a:srgbClr val="DCB3B2"/>
            </a:gs>
            <a:gs pos="0">
              <a:srgbClr val="DCB3B2"/>
            </a:gs>
            <a:gs pos="67000">
              <a:srgbClr val="B2C1DB"/>
            </a:gs>
            <a:gs pos="100000">
              <a:srgbClr val="B2C1DB"/>
            </a:gs>
          </a:gsLst>
          <a:lin ang="0" scaled="0"/>
        </a:gradFill>
        <a:ln>
          <a:noFill/>
        </a:ln>
        <a:effectLst/>
      </dgm:spPr>
      <dgm:t>
        <a:bodyPr/>
        <a:lstStyle/>
        <a:p>
          <a:endParaRPr lang="en-GB"/>
        </a:p>
      </dgm:t>
    </dgm:pt>
    <dgm:pt modelId="{080A2C04-03F6-43BB-90BB-391BCEE65197}" type="sibTrans" cxnId="{616C3FF9-A469-4FA7-825E-CDCBE0A027E8}">
      <dgm:prSet/>
      <dgm:spPr/>
      <dgm:t>
        <a:bodyPr/>
        <a:lstStyle/>
        <a:p>
          <a:endParaRPr lang="en-GB"/>
        </a:p>
      </dgm:t>
    </dgm:pt>
    <dgm:pt modelId="{28254EF6-0E7A-4C91-832A-98F3B6E6ABA1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4640631" y="2474108"/>
          <a:ext cx="974462" cy="779569"/>
        </a:xfr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gm:t>
    </dgm:pt>
    <dgm:pt modelId="{727C45EE-51A0-450D-B743-7B6461E6F55E}" type="parTrans" cxnId="{6CD9B5A2-235E-47C9-857C-176B0F3199F9}">
      <dgm:prSet/>
      <dgm:spPr>
        <a:xfrm>
          <a:off x="3593649" y="2665520"/>
          <a:ext cx="1534213" cy="396745"/>
        </a:xfrm>
        <a:solidFill>
          <a:srgbClr val="B2C1DB"/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15362D32-1458-45F6-A80E-8B8F2891C8BF}" type="sibTrans" cxnId="{6CD9B5A2-235E-47C9-857C-176B0F3199F9}">
      <dgm:prSet/>
      <dgm:spPr/>
      <dgm:t>
        <a:bodyPr/>
        <a:lstStyle/>
        <a:p>
          <a:endParaRPr lang="en-GB"/>
        </a:p>
      </dgm:t>
    </dgm:pt>
    <dgm:pt modelId="{DE0440FC-DD70-46A5-AE88-0DB52162D236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3480856" y="465318"/>
          <a:ext cx="974462" cy="779569"/>
        </a:xfr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r>
            <a:rPr lang="en-GB" b="1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b="1" dirty="0">
            <a:solidFill>
              <a:srgbClr val="FFFFFF"/>
            </a:solidFill>
            <a:latin typeface="Avenir Roman"/>
            <a:ea typeface="+mn-ea"/>
            <a:cs typeface="+mn-cs"/>
          </a:endParaRPr>
        </a:p>
      </dgm:t>
    </dgm:pt>
    <dgm:pt modelId="{5482B6DD-5408-42ED-9440-0933239EFC44}" type="parTrans" cxnId="{26CD4C98-BCED-4882-89DA-C3E2934C8592}">
      <dgm:prSet/>
      <dgm:spPr>
        <a:xfrm rot="18000000">
          <a:off x="2817427" y="1321064"/>
          <a:ext cx="1534213" cy="396745"/>
        </a:xfrm>
        <a:solidFill>
          <a:srgbClr val="B2C1DB"/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D1C6FC60-2B5E-4413-BFE2-1B4FF5243291}" type="sibTrans" cxnId="{26CD4C98-BCED-4882-89DA-C3E2934C8592}">
      <dgm:prSet/>
      <dgm:spPr/>
      <dgm:t>
        <a:bodyPr/>
        <a:lstStyle/>
        <a:p>
          <a:endParaRPr lang="en-GB"/>
        </a:p>
      </dgm:t>
    </dgm:pt>
    <dgm:pt modelId="{67F5FC58-29F2-4BE8-9C01-C2EF5772F282}">
      <dgm:prSet phldrT="[Text]"/>
      <dgm:spPr>
        <a:xfrm>
          <a:off x="312290" y="1314333"/>
          <a:ext cx="974462" cy="779569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gm:t>
    </dgm:pt>
    <dgm:pt modelId="{F026FDC4-E95C-4798-947F-97705BA7D96A}" type="parTrans" cxnId="{DB8F9A63-E14B-4E35-8F52-0702ED4B6BC1}">
      <dgm:prSet/>
      <dgm:spPr>
        <a:xfrm rot="12600000">
          <a:off x="696749" y="1889298"/>
          <a:ext cx="1534213" cy="396745"/>
        </a:xfr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FC4AC581-CBEB-49CB-B00E-C0DABF66E03A}" type="sibTrans" cxnId="{DB8F9A63-E14B-4E35-8F52-0702ED4B6BC1}">
      <dgm:prSet/>
      <dgm:spPr/>
      <dgm:t>
        <a:bodyPr/>
        <a:lstStyle/>
        <a:p>
          <a:endParaRPr lang="en-GB"/>
        </a:p>
      </dgm:t>
    </dgm:pt>
    <dgm:pt modelId="{D93B4969-720F-4E3A-9037-B1040FD10715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4329870" y="1314333"/>
          <a:ext cx="974462" cy="779569"/>
        </a:xfr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r>
            <a:rPr lang="en-GB" b="1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gm:t>
    </dgm:pt>
    <dgm:pt modelId="{2E82FD47-4EBF-45B8-A2E4-99E7C43767A6}" type="parTrans" cxnId="{6BEC45B5-65E4-4B6B-B012-8949490DF82C}">
      <dgm:prSet/>
      <dgm:spPr>
        <a:xfrm rot="19800000">
          <a:off x="3385661" y="1889298"/>
          <a:ext cx="1534213" cy="396745"/>
        </a:xfrm>
        <a:solidFill>
          <a:srgbClr val="B2C1DB"/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FB417B92-A1B5-40EC-83F2-D3439DCB3F8F}" type="sibTrans" cxnId="{6BEC45B5-65E4-4B6B-B012-8949490DF82C}">
      <dgm:prSet/>
      <dgm:spPr/>
      <dgm:t>
        <a:bodyPr/>
        <a:lstStyle/>
        <a:p>
          <a:endParaRPr lang="en-GB"/>
        </a:p>
      </dgm:t>
    </dgm:pt>
    <dgm:pt modelId="{A17DD1A1-587E-46FA-A496-E86CC15CEBE1}" type="pres">
      <dgm:prSet presAssocID="{41320BD3-0891-4B7C-904F-E9A4E9C4C41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8B07ED-008B-4639-AC21-015C07CA3A61}" type="pres">
      <dgm:prSet presAssocID="{0C38D9A9-E1D4-4B60-AA30-570436281877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6CBC98A2-CC57-4855-AE2D-ED2C99D1D435}" type="pres">
      <dgm:prSet presAssocID="{59E4E5CD-F32B-4EC5-8FF8-C72BEA46CA00}" presName="parTrans" presStyleLbl="bgSibTrans2D1" presStyleIdx="0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E485330-2EE5-4EB0-AE74-47F52509BC55}" type="pres">
      <dgm:prSet presAssocID="{0C1EDDCA-0B11-4318-8E13-01F3D4938D02}" presName="node" presStyleLbl="node1" presStyleIdx="0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E4E8986-3742-4184-9E39-BC20098B307B}" type="pres">
      <dgm:prSet presAssocID="{F026FDC4-E95C-4798-947F-97705BA7D96A}" presName="parTrans" presStyleLbl="bgSibTrans2D1" presStyleIdx="1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A2B61C03-AC35-4148-9510-F956D9B773A1}" type="pres">
      <dgm:prSet presAssocID="{67F5FC58-29F2-4BE8-9C01-C2EF5772F282}" presName="node" presStyleLbl="node1" presStyleIdx="1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BEC5D67-6707-404D-A80C-783C6F3D2F60}" type="pres">
      <dgm:prSet presAssocID="{EF6C6737-8E3B-486F-900B-C127466443C6}" presName="parTrans" presStyleLbl="bgSibTrans2D1" presStyleIdx="2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98876154-BB51-4675-A09C-40C53C59DFD4}" type="pres">
      <dgm:prSet presAssocID="{86950D3D-7B0F-41EA-93AD-C48B048802AB}" presName="node" presStyleLbl="node1" presStyleIdx="2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645E2F8-0A14-4E01-B36F-60C3B76B42A4}" type="pres">
      <dgm:prSet presAssocID="{E220D97E-328C-49FF-96C9-B6C95733B32D}" presName="parTrans" presStyleLbl="bgSibTrans2D1" presStyleIdx="3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D70B7626-D155-4B20-96AB-A3CCED07E369}" type="pres">
      <dgm:prSet presAssocID="{7C4F4841-A2B5-4DBA-BDFF-4B1F7623C215}" presName="node" presStyleLbl="node1" presStyleIdx="3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3E730F2-4FDE-4D05-BBE6-C8E249E6BFBF}" type="pres">
      <dgm:prSet presAssocID="{5482B6DD-5408-42ED-9440-0933239EFC44}" presName="parTrans" presStyleLbl="bgSibTrans2D1" presStyleIdx="4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E6F7A9BD-C7BF-4EAD-9058-B729E2EFF770}" type="pres">
      <dgm:prSet presAssocID="{DE0440FC-DD70-46A5-AE88-0DB52162D236}" presName="node" presStyleLbl="node1" presStyleIdx="4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AE8687A-2CC6-4D87-8319-AD3F096BC66C}" type="pres">
      <dgm:prSet presAssocID="{2E82FD47-4EBF-45B8-A2E4-99E7C43767A6}" presName="parTrans" presStyleLbl="bgSibTrans2D1" presStyleIdx="5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6ADD2DB3-D8C1-41C8-B64F-15D4655D4F1E}" type="pres">
      <dgm:prSet presAssocID="{D93B4969-720F-4E3A-9037-B1040FD10715}" presName="node" presStyleLbl="node1" presStyleIdx="5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7B696D19-9538-4F47-B3AF-86E809FFF3B2}" type="pres">
      <dgm:prSet presAssocID="{727C45EE-51A0-450D-B743-7B6461E6F55E}" presName="parTrans" presStyleLbl="bgSibTrans2D1" presStyleIdx="6" presStyleCnt="7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00C71C29-6243-49B8-B6EB-9404A506B4FE}" type="pres">
      <dgm:prSet presAssocID="{28254EF6-0E7A-4C91-832A-98F3B6E6ABA1}" presName="node" presStyleLbl="node1" presStyleIdx="6" presStyleCnt="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67D93A87-B864-B04C-833F-6C96F49D011F}" type="presOf" srcId="{727C45EE-51A0-450D-B743-7B6461E6F55E}" destId="{7B696D19-9538-4F47-B3AF-86E809FFF3B2}" srcOrd="0" destOrd="0" presId="urn:microsoft.com/office/officeart/2005/8/layout/radial4"/>
    <dgm:cxn modelId="{87F3CA4A-4CA5-9B42-9620-D86D7AA12787}" type="presOf" srcId="{DE0440FC-DD70-46A5-AE88-0DB52162D236}" destId="{E6F7A9BD-C7BF-4EAD-9058-B729E2EFF770}" srcOrd="0" destOrd="0" presId="urn:microsoft.com/office/officeart/2005/8/layout/radial4"/>
    <dgm:cxn modelId="{0A2D7A41-F0A1-634E-8665-5B7A08D95204}" type="presOf" srcId="{0C1EDDCA-0B11-4318-8E13-01F3D4938D02}" destId="{AE485330-2EE5-4EB0-AE74-47F52509BC55}" srcOrd="0" destOrd="0" presId="urn:microsoft.com/office/officeart/2005/8/layout/radial4"/>
    <dgm:cxn modelId="{86774F4E-27F2-C245-8A3E-FC3C5C1F17D9}" type="presOf" srcId="{E220D97E-328C-49FF-96C9-B6C95733B32D}" destId="{5645E2F8-0A14-4E01-B36F-60C3B76B42A4}" srcOrd="0" destOrd="0" presId="urn:microsoft.com/office/officeart/2005/8/layout/radial4"/>
    <dgm:cxn modelId="{6CD9B5A2-235E-47C9-857C-176B0F3199F9}" srcId="{0C38D9A9-E1D4-4B60-AA30-570436281877}" destId="{28254EF6-0E7A-4C91-832A-98F3B6E6ABA1}" srcOrd="6" destOrd="0" parTransId="{727C45EE-51A0-450D-B743-7B6461E6F55E}" sibTransId="{15362D32-1458-45F6-A80E-8B8F2891C8BF}"/>
    <dgm:cxn modelId="{7FA96239-D067-704C-8553-2C9062E80A77}" type="presOf" srcId="{7C4F4841-A2B5-4DBA-BDFF-4B1F7623C215}" destId="{D70B7626-D155-4B20-96AB-A3CCED07E369}" srcOrd="0" destOrd="0" presId="urn:microsoft.com/office/officeart/2005/8/layout/radial4"/>
    <dgm:cxn modelId="{A772BE06-57E3-EC47-A8C3-A3CA71CC67E2}" type="presOf" srcId="{5482B6DD-5408-42ED-9440-0933239EFC44}" destId="{D3E730F2-4FDE-4D05-BBE6-C8E249E6BFBF}" srcOrd="0" destOrd="0" presId="urn:microsoft.com/office/officeart/2005/8/layout/radial4"/>
    <dgm:cxn modelId="{03A67DA5-293E-9143-9720-0A55702607D6}" type="presOf" srcId="{0C38D9A9-E1D4-4B60-AA30-570436281877}" destId="{D98B07ED-008B-4639-AC21-015C07CA3A61}" srcOrd="0" destOrd="0" presId="urn:microsoft.com/office/officeart/2005/8/layout/radial4"/>
    <dgm:cxn modelId="{7167FEC1-89E0-EA44-9725-7F6513929A01}" type="presOf" srcId="{2E82FD47-4EBF-45B8-A2E4-99E7C43767A6}" destId="{FAE8687A-2CC6-4D87-8319-AD3F096BC66C}" srcOrd="0" destOrd="0" presId="urn:microsoft.com/office/officeart/2005/8/layout/radial4"/>
    <dgm:cxn modelId="{AF2FACF2-9C2E-2F40-A150-673CD5E61467}" type="presOf" srcId="{D93B4969-720F-4E3A-9037-B1040FD10715}" destId="{6ADD2DB3-D8C1-41C8-B64F-15D4655D4F1E}" srcOrd="0" destOrd="0" presId="urn:microsoft.com/office/officeart/2005/8/layout/radial4"/>
    <dgm:cxn modelId="{26CD4C98-BCED-4882-89DA-C3E2934C8592}" srcId="{0C38D9A9-E1D4-4B60-AA30-570436281877}" destId="{DE0440FC-DD70-46A5-AE88-0DB52162D236}" srcOrd="4" destOrd="0" parTransId="{5482B6DD-5408-42ED-9440-0933239EFC44}" sibTransId="{D1C6FC60-2B5E-4413-BFE2-1B4FF5243291}"/>
    <dgm:cxn modelId="{C462850F-0033-4F69-B11B-D071C9F791C8}" srcId="{0C38D9A9-E1D4-4B60-AA30-570436281877}" destId="{86950D3D-7B0F-41EA-93AD-C48B048802AB}" srcOrd="2" destOrd="0" parTransId="{EF6C6737-8E3B-486F-900B-C127466443C6}" sibTransId="{375E645A-3D83-4ED2-9498-09DA569213F5}"/>
    <dgm:cxn modelId="{4CCEE166-901D-3B4E-8E8D-7B4485A3D660}" type="presOf" srcId="{EF6C6737-8E3B-486F-900B-C127466443C6}" destId="{ABEC5D67-6707-404D-A80C-783C6F3D2F60}" srcOrd="0" destOrd="0" presId="urn:microsoft.com/office/officeart/2005/8/layout/radial4"/>
    <dgm:cxn modelId="{6BEC45B5-65E4-4B6B-B012-8949490DF82C}" srcId="{0C38D9A9-E1D4-4B60-AA30-570436281877}" destId="{D93B4969-720F-4E3A-9037-B1040FD10715}" srcOrd="5" destOrd="0" parTransId="{2E82FD47-4EBF-45B8-A2E4-99E7C43767A6}" sibTransId="{FB417B92-A1B5-40EC-83F2-D3439DCB3F8F}"/>
    <dgm:cxn modelId="{D1AEF25B-CAB4-4948-B92E-20F06BE2F8E2}" srcId="{41320BD3-0891-4B7C-904F-E9A4E9C4C410}" destId="{0C38D9A9-E1D4-4B60-AA30-570436281877}" srcOrd="0" destOrd="0" parTransId="{17ACF295-4CFD-4DD7-9BD6-6863E42A7C2D}" sibTransId="{DF38E19C-ED3F-4767-AD49-16D559B205E6}"/>
    <dgm:cxn modelId="{AB27CB38-B8E9-434F-9619-7685EF6092B4}" type="presOf" srcId="{28254EF6-0E7A-4C91-832A-98F3B6E6ABA1}" destId="{00C71C29-6243-49B8-B6EB-9404A506B4FE}" srcOrd="0" destOrd="0" presId="urn:microsoft.com/office/officeart/2005/8/layout/radial4"/>
    <dgm:cxn modelId="{7DB23211-4E15-F943-A94B-2043CD9903E0}" type="presOf" srcId="{86950D3D-7B0F-41EA-93AD-C48B048802AB}" destId="{98876154-BB51-4675-A09C-40C53C59DFD4}" srcOrd="0" destOrd="0" presId="urn:microsoft.com/office/officeart/2005/8/layout/radial4"/>
    <dgm:cxn modelId="{616C3FF9-A469-4FA7-825E-CDCBE0A027E8}" srcId="{0C38D9A9-E1D4-4B60-AA30-570436281877}" destId="{7C4F4841-A2B5-4DBA-BDFF-4B1F7623C215}" srcOrd="3" destOrd="0" parTransId="{E220D97E-328C-49FF-96C9-B6C95733B32D}" sibTransId="{080A2C04-03F6-43BB-90BB-391BCEE65197}"/>
    <dgm:cxn modelId="{1C432D35-9551-F344-9A7B-035DE85C363E}" type="presOf" srcId="{F026FDC4-E95C-4798-947F-97705BA7D96A}" destId="{9E4E8986-3742-4184-9E39-BC20098B307B}" srcOrd="0" destOrd="0" presId="urn:microsoft.com/office/officeart/2005/8/layout/radial4"/>
    <dgm:cxn modelId="{748ADDCA-F8EF-1643-97C9-68490F11B107}" type="presOf" srcId="{67F5FC58-29F2-4BE8-9C01-C2EF5772F282}" destId="{A2B61C03-AC35-4148-9510-F956D9B773A1}" srcOrd="0" destOrd="0" presId="urn:microsoft.com/office/officeart/2005/8/layout/radial4"/>
    <dgm:cxn modelId="{33A4107D-6202-2740-A22A-2383DE90CA7B}" type="presOf" srcId="{59E4E5CD-F32B-4EC5-8FF8-C72BEA46CA00}" destId="{6CBC98A2-CC57-4855-AE2D-ED2C99D1D435}" srcOrd="0" destOrd="0" presId="urn:microsoft.com/office/officeart/2005/8/layout/radial4"/>
    <dgm:cxn modelId="{D8028B7A-FB80-7347-9A7A-0A035CAFD4D4}" type="presOf" srcId="{41320BD3-0891-4B7C-904F-E9A4E9C4C410}" destId="{A17DD1A1-587E-46FA-A496-E86CC15CEBE1}" srcOrd="0" destOrd="0" presId="urn:microsoft.com/office/officeart/2005/8/layout/radial4"/>
    <dgm:cxn modelId="{763EF443-7B5D-4A70-AD3E-22F1DEE1901F}" srcId="{0C38D9A9-E1D4-4B60-AA30-570436281877}" destId="{0C1EDDCA-0B11-4318-8E13-01F3D4938D02}" srcOrd="0" destOrd="0" parTransId="{59E4E5CD-F32B-4EC5-8FF8-C72BEA46CA00}" sibTransId="{D463A172-8137-448F-B52F-5A8304F50B8C}"/>
    <dgm:cxn modelId="{DB8F9A63-E14B-4E35-8F52-0702ED4B6BC1}" srcId="{0C38D9A9-E1D4-4B60-AA30-570436281877}" destId="{67F5FC58-29F2-4BE8-9C01-C2EF5772F282}" srcOrd="1" destOrd="0" parTransId="{F026FDC4-E95C-4798-947F-97705BA7D96A}" sibTransId="{FC4AC581-CBEB-49CB-B00E-C0DABF66E03A}"/>
    <dgm:cxn modelId="{A9379E04-25F1-384D-98A1-2A3E6313D64B}" type="presParOf" srcId="{A17DD1A1-587E-46FA-A496-E86CC15CEBE1}" destId="{D98B07ED-008B-4639-AC21-015C07CA3A61}" srcOrd="0" destOrd="0" presId="urn:microsoft.com/office/officeart/2005/8/layout/radial4"/>
    <dgm:cxn modelId="{524CB583-4CDD-BE4F-BF42-1504A26A9A0B}" type="presParOf" srcId="{A17DD1A1-587E-46FA-A496-E86CC15CEBE1}" destId="{6CBC98A2-CC57-4855-AE2D-ED2C99D1D435}" srcOrd="1" destOrd="0" presId="urn:microsoft.com/office/officeart/2005/8/layout/radial4"/>
    <dgm:cxn modelId="{52CB81AF-2EF5-154D-B5FB-5756B3F9AA19}" type="presParOf" srcId="{A17DD1A1-587E-46FA-A496-E86CC15CEBE1}" destId="{AE485330-2EE5-4EB0-AE74-47F52509BC55}" srcOrd="2" destOrd="0" presId="urn:microsoft.com/office/officeart/2005/8/layout/radial4"/>
    <dgm:cxn modelId="{E16E490F-5595-1A4B-BEEA-3C6D77B0B552}" type="presParOf" srcId="{A17DD1A1-587E-46FA-A496-E86CC15CEBE1}" destId="{9E4E8986-3742-4184-9E39-BC20098B307B}" srcOrd="3" destOrd="0" presId="urn:microsoft.com/office/officeart/2005/8/layout/radial4"/>
    <dgm:cxn modelId="{8ED0600E-E72F-7F4A-86ED-9C0BA7E97CC9}" type="presParOf" srcId="{A17DD1A1-587E-46FA-A496-E86CC15CEBE1}" destId="{A2B61C03-AC35-4148-9510-F956D9B773A1}" srcOrd="4" destOrd="0" presId="urn:microsoft.com/office/officeart/2005/8/layout/radial4"/>
    <dgm:cxn modelId="{259B7BDB-714A-7B40-8788-37B5A5F6A436}" type="presParOf" srcId="{A17DD1A1-587E-46FA-A496-E86CC15CEBE1}" destId="{ABEC5D67-6707-404D-A80C-783C6F3D2F60}" srcOrd="5" destOrd="0" presId="urn:microsoft.com/office/officeart/2005/8/layout/radial4"/>
    <dgm:cxn modelId="{2D3C1328-59F1-8640-8FAD-1CDDCDB41139}" type="presParOf" srcId="{A17DD1A1-587E-46FA-A496-E86CC15CEBE1}" destId="{98876154-BB51-4675-A09C-40C53C59DFD4}" srcOrd="6" destOrd="0" presId="urn:microsoft.com/office/officeart/2005/8/layout/radial4"/>
    <dgm:cxn modelId="{060E37E5-1FC9-B746-97BE-D8FA2F09AAA2}" type="presParOf" srcId="{A17DD1A1-587E-46FA-A496-E86CC15CEBE1}" destId="{5645E2F8-0A14-4E01-B36F-60C3B76B42A4}" srcOrd="7" destOrd="0" presId="urn:microsoft.com/office/officeart/2005/8/layout/radial4"/>
    <dgm:cxn modelId="{4BFC22CC-F850-0C4E-B1D6-4CC9FEED0D10}" type="presParOf" srcId="{A17DD1A1-587E-46FA-A496-E86CC15CEBE1}" destId="{D70B7626-D155-4B20-96AB-A3CCED07E369}" srcOrd="8" destOrd="0" presId="urn:microsoft.com/office/officeart/2005/8/layout/radial4"/>
    <dgm:cxn modelId="{EE9F86BA-5246-724D-9768-1485E267ABA4}" type="presParOf" srcId="{A17DD1A1-587E-46FA-A496-E86CC15CEBE1}" destId="{D3E730F2-4FDE-4D05-BBE6-C8E249E6BFBF}" srcOrd="9" destOrd="0" presId="urn:microsoft.com/office/officeart/2005/8/layout/radial4"/>
    <dgm:cxn modelId="{D3F0B9AE-C1B6-A149-B70E-F51AF5226465}" type="presParOf" srcId="{A17DD1A1-587E-46FA-A496-E86CC15CEBE1}" destId="{E6F7A9BD-C7BF-4EAD-9058-B729E2EFF770}" srcOrd="10" destOrd="0" presId="urn:microsoft.com/office/officeart/2005/8/layout/radial4"/>
    <dgm:cxn modelId="{9D20DC8E-EBBD-1243-BCB7-DC284038BB06}" type="presParOf" srcId="{A17DD1A1-587E-46FA-A496-E86CC15CEBE1}" destId="{FAE8687A-2CC6-4D87-8319-AD3F096BC66C}" srcOrd="11" destOrd="0" presId="urn:microsoft.com/office/officeart/2005/8/layout/radial4"/>
    <dgm:cxn modelId="{8C4C3F2A-ABF5-1340-AA90-0D6C39DA2E13}" type="presParOf" srcId="{A17DD1A1-587E-46FA-A496-E86CC15CEBE1}" destId="{6ADD2DB3-D8C1-41C8-B64F-15D4655D4F1E}" srcOrd="12" destOrd="0" presId="urn:microsoft.com/office/officeart/2005/8/layout/radial4"/>
    <dgm:cxn modelId="{2F5E1FFC-F283-154D-8EF0-D53EA89409AA}" type="presParOf" srcId="{A17DD1A1-587E-46FA-A496-E86CC15CEBE1}" destId="{7B696D19-9538-4F47-B3AF-86E809FFF3B2}" srcOrd="13" destOrd="0" presId="urn:microsoft.com/office/officeart/2005/8/layout/radial4"/>
    <dgm:cxn modelId="{6CAC92EF-E5E5-FB42-9B44-7CA9C0CD0D42}" type="presParOf" srcId="{A17DD1A1-587E-46FA-A496-E86CC15CEBE1}" destId="{00C71C29-6243-49B8-B6EB-9404A506B4FE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B07ED-008B-4639-AC21-015C07CA3A61}">
      <dsp:nvSpPr>
        <dsp:cNvPr id="0" name=""/>
        <dsp:cNvSpPr/>
      </dsp:nvSpPr>
      <dsp:spPr>
        <a:xfrm>
          <a:off x="2239628" y="1647779"/>
          <a:ext cx="1137366" cy="1137366"/>
        </a:xfrm>
        <a:prstGeom prst="ellipse">
          <a:avLst/>
        </a:prstGeom>
        <a:gradFill rotWithShape="0">
          <a:gsLst>
            <a:gs pos="15000">
              <a:srgbClr val="C0504D"/>
            </a:gs>
            <a:gs pos="0">
              <a:srgbClr val="DCB3B2"/>
            </a:gs>
            <a:gs pos="85000">
              <a:srgbClr val="4F81BD"/>
            </a:gs>
            <a:gs pos="100000">
              <a:srgbClr val="B2C1DB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NASA MEP</a:t>
          </a:r>
        </a:p>
      </dsp:txBody>
      <dsp:txXfrm>
        <a:off x="2406191" y="1814342"/>
        <a:ext cx="804240" cy="804240"/>
      </dsp:txXfrm>
    </dsp:sp>
    <dsp:sp modelId="{6CBC98A2-CC57-4855-AE2D-ED2C99D1D435}">
      <dsp:nvSpPr>
        <dsp:cNvPr id="0" name=""/>
        <dsp:cNvSpPr/>
      </dsp:nvSpPr>
      <dsp:spPr>
        <a:xfrm rot="10800000">
          <a:off x="911038" y="2054387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85330-2EE5-4EB0-AE74-47F52509BC55}">
      <dsp:nvSpPr>
        <dsp:cNvPr id="0" name=""/>
        <dsp:cNvSpPr/>
      </dsp:nvSpPr>
      <dsp:spPr>
        <a:xfrm>
          <a:off x="512959" y="1898000"/>
          <a:ext cx="796156" cy="636925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sp:txBody>
      <dsp:txXfrm>
        <a:off x="531614" y="1916655"/>
        <a:ext cx="758846" cy="599615"/>
      </dsp:txXfrm>
    </dsp:sp>
    <dsp:sp modelId="{9E4E8986-3742-4184-9E39-BC20098B307B}">
      <dsp:nvSpPr>
        <dsp:cNvPr id="0" name=""/>
        <dsp:cNvSpPr/>
      </dsp:nvSpPr>
      <dsp:spPr>
        <a:xfrm rot="12600000">
          <a:off x="1081120" y="1419630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61C03-AC35-4148-9510-F956D9B773A1}">
      <dsp:nvSpPr>
        <dsp:cNvPr id="0" name=""/>
        <dsp:cNvSpPr/>
      </dsp:nvSpPr>
      <dsp:spPr>
        <a:xfrm>
          <a:off x="767146" y="949363"/>
          <a:ext cx="796156" cy="636925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sp:txBody>
      <dsp:txXfrm>
        <a:off x="785801" y="968018"/>
        <a:ext cx="758846" cy="599615"/>
      </dsp:txXfrm>
    </dsp:sp>
    <dsp:sp modelId="{ABEC5D67-6707-404D-A80C-783C6F3D2F60}">
      <dsp:nvSpPr>
        <dsp:cNvPr id="0" name=""/>
        <dsp:cNvSpPr/>
      </dsp:nvSpPr>
      <dsp:spPr>
        <a:xfrm rot="14400000">
          <a:off x="1545795" y="954955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C0504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76154-BB51-4675-A09C-40C53C59DFD4}">
      <dsp:nvSpPr>
        <dsp:cNvPr id="0" name=""/>
        <dsp:cNvSpPr/>
      </dsp:nvSpPr>
      <dsp:spPr>
        <a:xfrm>
          <a:off x="1461596" y="254912"/>
          <a:ext cx="796156" cy="636925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NASA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sz="900" b="1" kern="1200" dirty="0">
            <a:solidFill>
              <a:srgbClr val="FFFFFF"/>
            </a:solidFill>
            <a:latin typeface="Avenir Roman"/>
            <a:ea typeface="+mn-ea"/>
            <a:cs typeface="+mn-cs"/>
          </a:endParaRPr>
        </a:p>
      </dsp:txBody>
      <dsp:txXfrm>
        <a:off x="1480251" y="273567"/>
        <a:ext cx="758846" cy="599615"/>
      </dsp:txXfrm>
    </dsp:sp>
    <dsp:sp modelId="{5645E2F8-0A14-4E01-B36F-60C3B76B42A4}">
      <dsp:nvSpPr>
        <dsp:cNvPr id="0" name=""/>
        <dsp:cNvSpPr/>
      </dsp:nvSpPr>
      <dsp:spPr>
        <a:xfrm rot="16200000">
          <a:off x="2180552" y="784873"/>
          <a:ext cx="1255518" cy="32414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33000">
              <a:srgbClr val="DCB3B2"/>
            </a:gs>
            <a:gs pos="0">
              <a:srgbClr val="DCB3B2"/>
            </a:gs>
            <a:gs pos="67000">
              <a:srgbClr val="B2C1DB"/>
            </a:gs>
            <a:gs pos="100000">
              <a:srgbClr val="B2C1DB"/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B7626-D155-4B20-96AB-A3CCED07E369}">
      <dsp:nvSpPr>
        <dsp:cNvPr id="0" name=""/>
        <dsp:cNvSpPr/>
      </dsp:nvSpPr>
      <dsp:spPr>
        <a:xfrm>
          <a:off x="2410233" y="726"/>
          <a:ext cx="796156" cy="636925"/>
        </a:xfrm>
        <a:prstGeom prst="roundRect">
          <a:avLst>
            <a:gd name="adj" fmla="val 10000"/>
          </a:avLst>
        </a:prstGeom>
        <a:gradFill rotWithShape="0">
          <a:gsLst>
            <a:gs pos="30000">
              <a:srgbClr val="C0504D"/>
            </a:gs>
            <a:gs pos="0">
              <a:srgbClr val="C0504D"/>
            </a:gs>
            <a:gs pos="70000">
              <a:srgbClr val="4F81BD"/>
            </a:gs>
            <a:gs pos="100000">
              <a:srgbClr val="4F81BD"/>
            </a:gs>
          </a:gsLst>
          <a:lin ang="0" scaled="0"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ESA-NASA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Missions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Community</a:t>
          </a:r>
        </a:p>
      </dsp:txBody>
      <dsp:txXfrm>
        <a:off x="2428888" y="19381"/>
        <a:ext cx="758846" cy="599615"/>
      </dsp:txXfrm>
    </dsp:sp>
    <dsp:sp modelId="{D3E730F2-4FDE-4D05-BBE6-C8E249E6BFBF}">
      <dsp:nvSpPr>
        <dsp:cNvPr id="0" name=""/>
        <dsp:cNvSpPr/>
      </dsp:nvSpPr>
      <dsp:spPr>
        <a:xfrm rot="18000000">
          <a:off x="2815310" y="954955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B2C1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7A9BD-C7BF-4EAD-9058-B729E2EFF770}">
      <dsp:nvSpPr>
        <dsp:cNvPr id="0" name=""/>
        <dsp:cNvSpPr/>
      </dsp:nvSpPr>
      <dsp:spPr>
        <a:xfrm>
          <a:off x="3358870" y="254912"/>
          <a:ext cx="796156" cy="636925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err="1">
              <a:solidFill>
                <a:srgbClr val="FFFFFF"/>
              </a:solidFill>
              <a:latin typeface="Avenir Roman"/>
              <a:ea typeface="+mn-ea"/>
              <a:cs typeface="+mn-cs"/>
            </a:rPr>
            <a:t>Tools&amp;Visu</a:t>
          </a:r>
          <a:endParaRPr lang="en-GB" sz="900" b="1" kern="1200" dirty="0">
            <a:solidFill>
              <a:srgbClr val="FFFFFF"/>
            </a:solidFill>
            <a:latin typeface="Avenir Roman"/>
            <a:ea typeface="+mn-ea"/>
            <a:cs typeface="+mn-cs"/>
          </a:endParaRPr>
        </a:p>
      </dsp:txBody>
      <dsp:txXfrm>
        <a:off x="3377525" y="273567"/>
        <a:ext cx="758846" cy="599615"/>
      </dsp:txXfrm>
    </dsp:sp>
    <dsp:sp modelId="{FAE8687A-2CC6-4D87-8319-AD3F096BC66C}">
      <dsp:nvSpPr>
        <dsp:cNvPr id="0" name=""/>
        <dsp:cNvSpPr/>
      </dsp:nvSpPr>
      <dsp:spPr>
        <a:xfrm rot="19800000">
          <a:off x="3279984" y="1419630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B2C1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D2DB3-D8C1-41C8-B64F-15D4655D4F1E}">
      <dsp:nvSpPr>
        <dsp:cNvPr id="0" name=""/>
        <dsp:cNvSpPr/>
      </dsp:nvSpPr>
      <dsp:spPr>
        <a:xfrm>
          <a:off x="4053321" y="949363"/>
          <a:ext cx="796156" cy="636925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Processing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resources</a:t>
          </a:r>
        </a:p>
      </dsp:txBody>
      <dsp:txXfrm>
        <a:off x="4071976" y="968018"/>
        <a:ext cx="758846" cy="599615"/>
      </dsp:txXfrm>
    </dsp:sp>
    <dsp:sp modelId="{7B696D19-9538-4F47-B3AF-86E809FFF3B2}">
      <dsp:nvSpPr>
        <dsp:cNvPr id="0" name=""/>
        <dsp:cNvSpPr/>
      </dsp:nvSpPr>
      <dsp:spPr>
        <a:xfrm>
          <a:off x="3450067" y="2054387"/>
          <a:ext cx="1255518" cy="324149"/>
        </a:xfrm>
        <a:prstGeom prst="leftArrow">
          <a:avLst>
            <a:gd name="adj1" fmla="val 60000"/>
            <a:gd name="adj2" fmla="val 50000"/>
          </a:avLst>
        </a:prstGeom>
        <a:solidFill>
          <a:srgbClr val="B2C1D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71C29-6243-49B8-B6EB-9404A506B4FE}">
      <dsp:nvSpPr>
        <dsp:cNvPr id="0" name=""/>
        <dsp:cNvSpPr/>
      </dsp:nvSpPr>
      <dsp:spPr>
        <a:xfrm>
          <a:off x="4307507" y="1898000"/>
          <a:ext cx="796156" cy="636925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ESA Mission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>
              <a:solidFill>
                <a:srgbClr val="FFFFFF"/>
              </a:solidFill>
              <a:latin typeface="Avenir Roman"/>
              <a:ea typeface="+mn-ea"/>
              <a:cs typeface="+mn-cs"/>
            </a:rPr>
            <a:t>Data</a:t>
          </a:r>
        </a:p>
      </dsp:txBody>
      <dsp:txXfrm>
        <a:off x="4326162" y="1916655"/>
        <a:ext cx="758846" cy="599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5446E-177B-274F-A6C5-C8006F0FB0E7}" type="datetimeFigureOut">
              <a:rPr lang="en-US" smtClean="0"/>
              <a:t>8/30/2018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6CE43-94BE-CB43-A00E-53E6DB4A8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6CE43-94BE-CB43-A00E-53E6DB4A8A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6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6CE43-94BE-CB43-A00E-53E6DB4A8A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FE7488-F4D4-4686-B3CE-DAAD24CE63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7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1"/>
            <a:ext cx="7948800" cy="41319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7" y="1856096"/>
            <a:ext cx="7947025" cy="58477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1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0538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800">
                <a:solidFill>
                  <a:srgbClr val="FFFFFF">
                    <a:lumMod val="8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  <a:latin typeface="Verdana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489942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3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 userDrawn="1"/>
        </p:nvGrpSpPr>
        <p:grpSpPr>
          <a:xfrm>
            <a:off x="172269" y="490800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07540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3220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4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x-none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2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13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278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2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906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4925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1250158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744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3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51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x-none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8"/>
            <a:ext cx="9144000" cy="366713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75601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80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3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800" noProof="1">
                <a:solidFill>
                  <a:srgbClr val="4D4F53"/>
                </a:solidFill>
                <a:latin typeface="Verdana" pitchFamily="34" charset="0"/>
              </a:rPr>
              <a:t>Slide  </a:t>
            </a:r>
            <a:fld id="{71EAD4F2-866B-304A-9A50-FC7592816342}" type="slidenum">
              <a:rPr lang="en-GB" sz="800" noProof="1">
                <a:solidFill>
                  <a:srgbClr val="4D4F53"/>
                </a:solidFill>
                <a:latin typeface="Verdana" pitchFamily="34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269" y="4908008"/>
            <a:ext cx="6826666" cy="111519"/>
            <a:chOff x="172269" y="6621494"/>
            <a:chExt cx="6826666" cy="111519"/>
          </a:xfrm>
        </p:grpSpPr>
        <p:pic>
          <p:nvPicPr>
            <p:cNvPr id="41" name="Picture 40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eos.org/document_management/Working_Groups/WGISS/Interest_Groups/OpenSearch/CEOS-OPENSEARCH-BP-V1.2.pdf" TargetMode="Externa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tiff"/><Relationship Id="rId18" Type="http://schemas.openxmlformats.org/officeDocument/2006/relationships/image" Target="../media/image59.png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tiff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emf"/><Relationship Id="rId4" Type="http://schemas.openxmlformats.org/officeDocument/2006/relationships/image" Target="../media/image45.tiff"/><Relationship Id="rId9" Type="http://schemas.openxmlformats.org/officeDocument/2006/relationships/image" Target="../media/image50.emf"/><Relationship Id="rId14" Type="http://schemas.openxmlformats.org/officeDocument/2006/relationships/image" Target="../media/image5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odataservice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id.eodataservice.org/cli/cli.zip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odataservice.org/test/wcs?service=WCS&amp;Request=DescribeCoverage&amp;version=2.0.0&amp;coverageID=MOD11C1_LSTDAY_4326_005" TargetMode="External"/><Relationship Id="rId2" Type="http://schemas.openxmlformats.org/officeDocument/2006/relationships/hyperlink" Target="https://eodataservice.org/test/wcs?service=WCS&amp;Request=GetCapabilities&amp;version=2.0.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odataservice.org/test/wcs?service=WCS&amp;Request=GetCoverage&amp;version=2.0.0&amp;coverageID=MOD11C1_LSTDAY_4326_005&amp;format=application/xml&amp;subset=Long(139.5104,139.5104)&amp;subset=Lat(35.6900,35.6900)&amp;subset=unix(2017-01-01T00:00:00,2017-12-06T00:00:00)" TargetMode="External"/><Relationship Id="rId4" Type="http://schemas.openxmlformats.org/officeDocument/2006/relationships/hyperlink" Target="https://eodataservice.org/test/wcs?service=WCS&amp;Request=GetCoverage&amp;version=2.0.0&amp;coverageID=MOD11C1_LSTDAY_4326_005&amp;format=application/xml&amp;subset=Long(139.5104,139.5104)&amp;subset=Lat(35.6900,35.6900)&amp;subset=t(1483228800,201512518400)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odataservice.org/test/wcs?service=WCS&amp;Request=GetCoverage&amp;version=2.0.0&amp;coverageID=OceanSalinity_4326_01&amp;subset=t(1496275200,%201496361599)&amp;format=%20image/png&amp;colortable=NCV_rainbow2&amp;size=300" TargetMode="External"/><Relationship Id="rId2" Type="http://schemas.openxmlformats.org/officeDocument/2006/relationships/hyperlink" Target="https://eodataservice.org/test/wcs?service=WCS&amp;Request=GetCoverage&amp;version=2.0.0&amp;coverageID=OceanSalinity_4326_01&amp;subset=t(1496275200,%201496361599)&amp;format=%20image/png&amp;colortable=NCV_rainbow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85.52.194.236/wcs?service=WCS&amp;Request=GetCoverage&amp;version=2.0.0&amp;subset=unix(2018-01-29T00:00:00,2018-01-29T23:00:00)&amp;mgrs_tile=T30TVK&amp;format=image/png&amp;scale=0.1&amp;CoverageId=S2A_MSIL1C_vRGB" TargetMode="External"/><Relationship Id="rId4" Type="http://schemas.openxmlformats.org/officeDocument/2006/relationships/hyperlink" Target="https://eodataservice.org/test/wcs?service=WCS&amp;Request=GetCoverage&amp;version=2.0.0&amp;coverageID=LC8_NDVI_32632_30&amp;subset=N(4900000,4910000)&amp;subset=E(600000,610000)&amp;subset=t(1512381534,1512381534)&amp;format=image/tif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urban-tep.eo.esa.int/" TargetMode="External"/><Relationship Id="rId3" Type="http://schemas.openxmlformats.org/officeDocument/2006/relationships/hyperlink" Target="https://coastal-tep.eo.esa.int/" TargetMode="External"/><Relationship Id="rId7" Type="http://schemas.openxmlformats.org/officeDocument/2006/relationships/hyperlink" Target="https://polar-tep.eo.esa.int/" TargetMode="External"/><Relationship Id="rId2" Type="http://schemas.openxmlformats.org/officeDocument/2006/relationships/hyperlink" Target="https://tep.eo.esa.in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hazards-tep.eo.esa.int/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s://hydrology-tep.eo.esa.int/" TargetMode="External"/><Relationship Id="rId10" Type="http://schemas.openxmlformats.org/officeDocument/2006/relationships/hyperlink" Target="http://ceos.org/document_management/Working_Groups/WGISS/Meetings/WGISS-44/3.%20Wednesday/2017.09.27_15.15_Exploitation%20Platforms%20Architecture%20and%20Technology_Romeo.pdf" TargetMode="External"/><Relationship Id="rId4" Type="http://schemas.openxmlformats.org/officeDocument/2006/relationships/hyperlink" Target="https://forestry-tep.eo.esa.int/" TargetMode="External"/><Relationship Id="rId9" Type="http://schemas.openxmlformats.org/officeDocument/2006/relationships/hyperlink" Target="https://foodsecurity-tep.eo.esa.in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roba-v-mep.esa.int/proba-v-mep-toolset" TargetMode="External"/><Relationship Id="rId3" Type="http://schemas.openxmlformats.org/officeDocument/2006/relationships/hyperlink" Target="https://proba-v-mep.esa.int/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viewer.globalland.vgt.vito.be/tsviewer/" TargetMode="External"/><Relationship Id="rId5" Type="http://schemas.openxmlformats.org/officeDocument/2006/relationships/hyperlink" Target="http://viewer.globalland.vgt.vito.be/viewer/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4361" y="2176097"/>
            <a:ext cx="7948800" cy="1577098"/>
          </a:xfrm>
        </p:spPr>
        <p:txBody>
          <a:bodyPr/>
          <a:lstStyle/>
          <a:p>
            <a:pPr algn="ctr"/>
            <a:endParaRPr lang="en-GB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CEOS WGCV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Meeting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#44  30/08/2018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Andrea Della Vecchia (ESA), </a:t>
            </a:r>
            <a:r>
              <a:rPr lang="en-GB" dirty="0" err="1" smtClean="0">
                <a:solidFill>
                  <a:schemeClr val="bg1"/>
                </a:solidFill>
              </a:rPr>
              <a:t>Damiano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Guerrucci</a:t>
            </a:r>
            <a:r>
              <a:rPr lang="en-GB" dirty="0" smtClean="0">
                <a:solidFill>
                  <a:schemeClr val="bg1"/>
                </a:solidFill>
              </a:rPr>
              <a:t> (ESA)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7377" y="1574743"/>
            <a:ext cx="7947025" cy="584775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Collaborative Environment </a:t>
            </a:r>
            <a:r>
              <a:rPr lang="en-GB" dirty="0">
                <a:solidFill>
                  <a:schemeClr val="bg1"/>
                </a:solidFill>
              </a:rPr>
              <a:t>for </a:t>
            </a:r>
            <a:r>
              <a:rPr lang="en-GB" dirty="0" err="1">
                <a:solidFill>
                  <a:schemeClr val="bg1"/>
                </a:solidFill>
              </a:rPr>
              <a:t>CalVal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 smtClean="0"/>
              <a:t>ESA Collaborative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lnSpc>
                <a:spcPct val="150000"/>
              </a:lnSpc>
            </a:pPr>
            <a:r>
              <a:rPr lang="en-GB" sz="1200" dirty="0"/>
              <a:t>To provide the ESA PDGS with a set of interoperable and federated services permitting the users to:</a:t>
            </a:r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Access to missions/platforms information </a:t>
            </a:r>
            <a:r>
              <a:rPr lang="en-GB" sz="1200" dirty="0" smtClean="0"/>
              <a:t>supported by a common ontology </a:t>
            </a:r>
            <a:endParaRPr lang="en-GB" sz="1200" dirty="0"/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Discovery and direct download of EO data: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Copernicus Missions (e.g., Sentinels)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Third Party Missions - TPMs (e.g. SPOT, Landsat …)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Heritage Missions - HMs (e.g., ERS-1/2, ENVISAT instruments …)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Earth Explorer – EEs (e.g., SMOS, </a:t>
            </a:r>
            <a:r>
              <a:rPr lang="en-GB" sz="1200" dirty="0" err="1" smtClean="0"/>
              <a:t>Cryosat</a:t>
            </a:r>
            <a:r>
              <a:rPr lang="en-GB" sz="1200" dirty="0" smtClean="0"/>
              <a:t>, SWARM, …)  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International repositories (e.g., NASA CMR, CEOS IDN)</a:t>
            </a:r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/>
              <a:t>Discovery and access to basic services (e.g</a:t>
            </a:r>
            <a:r>
              <a:rPr lang="en-GB" sz="1200" dirty="0" smtClean="0"/>
              <a:t>., </a:t>
            </a:r>
            <a:r>
              <a:rPr lang="en-GB" sz="1200" dirty="0" err="1"/>
              <a:t>datacube</a:t>
            </a:r>
            <a:r>
              <a:rPr lang="en-GB" sz="1200" dirty="0"/>
              <a:t>):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Browse/visualization tools and time series extraction</a:t>
            </a:r>
          </a:p>
          <a:p>
            <a:pPr marL="715963" lvl="1" indent="-174625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EO data extraction, resampling and </a:t>
            </a:r>
            <a:r>
              <a:rPr lang="en-GB" sz="1200" dirty="0" err="1" smtClean="0"/>
              <a:t>reprojection</a:t>
            </a:r>
            <a:endParaRPr lang="en-GB" sz="1200" dirty="0" smtClean="0"/>
          </a:p>
          <a:p>
            <a:pPr indent="177800">
              <a:lnSpc>
                <a:spcPct val="150000"/>
              </a:lnSpc>
              <a:buFontTx/>
              <a:buChar char="-"/>
            </a:pPr>
            <a:r>
              <a:rPr lang="en-GB" sz="1200" dirty="0" smtClean="0"/>
              <a:t>Hosted Processing for authorised users/communities (e.g., CAL/VAL)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sz="1200" dirty="0"/>
          </a:p>
          <a:p>
            <a:pPr>
              <a:lnSpc>
                <a:spcPct val="150000"/>
              </a:lnSpc>
              <a:buFontTx/>
              <a:buChar char="-"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8876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ounded Rectangle 145"/>
          <p:cNvSpPr/>
          <p:nvPr/>
        </p:nvSpPr>
        <p:spPr>
          <a:xfrm>
            <a:off x="137566" y="84345"/>
            <a:ext cx="1745076" cy="151527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 smtClean="0"/>
              <a:t>M2M Interfaces </a:t>
            </a:r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19" name="Rounded Rectangle 18"/>
          <p:cNvSpPr/>
          <p:nvPr/>
        </p:nvSpPr>
        <p:spPr>
          <a:xfrm>
            <a:off x="2179983" y="3329612"/>
            <a:ext cx="6745356" cy="113637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000" dirty="0"/>
              <a:t>Online Data </a:t>
            </a:r>
            <a:r>
              <a:rPr lang="en-GB" sz="1000" dirty="0" smtClean="0"/>
              <a:t>Storage</a:t>
            </a:r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93" name="Rounded Rectangle 92"/>
          <p:cNvSpPr/>
          <p:nvPr/>
        </p:nvSpPr>
        <p:spPr>
          <a:xfrm>
            <a:off x="3949147" y="1695389"/>
            <a:ext cx="3101009" cy="156714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000" dirty="0" smtClean="0"/>
              <a:t>	      Distribution Facility </a:t>
            </a:r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89" name="Rounded Rectangle 88"/>
          <p:cNvSpPr/>
          <p:nvPr/>
        </p:nvSpPr>
        <p:spPr>
          <a:xfrm>
            <a:off x="3949147" y="84345"/>
            <a:ext cx="3512966" cy="151527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 smtClean="0"/>
              <a:t>Catalogue Clients</a:t>
            </a:r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4" name="Rounded Rectangle 3"/>
          <p:cNvSpPr/>
          <p:nvPr/>
        </p:nvSpPr>
        <p:spPr>
          <a:xfrm>
            <a:off x="2309133" y="3665279"/>
            <a:ext cx="6444153" cy="16795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Web Service Interface </a:t>
            </a:r>
            <a:r>
              <a:rPr lang="en-GB" sz="800" dirty="0" smtClean="0"/>
              <a:t>(e.g., </a:t>
            </a:r>
            <a:r>
              <a:rPr lang="en-GB" sz="800" i="1" dirty="0" smtClean="0"/>
              <a:t>OADS, ftp, http</a:t>
            </a:r>
            <a:r>
              <a:rPr lang="en-GB" sz="800" dirty="0" smtClean="0"/>
              <a:t>)</a:t>
            </a:r>
            <a:endParaRPr lang="en-GB" sz="1000" dirty="0"/>
          </a:p>
        </p:txBody>
      </p:sp>
      <p:sp>
        <p:nvSpPr>
          <p:cNvPr id="9" name="Down Arrow 8"/>
          <p:cNvSpPr/>
          <p:nvPr/>
        </p:nvSpPr>
        <p:spPr>
          <a:xfrm flipV="1">
            <a:off x="2889418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 flipV="1">
            <a:off x="4543790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flipV="1">
            <a:off x="6198162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188049" y="2834640"/>
            <a:ext cx="1639058" cy="1631344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Hosted Processing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 smtClean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 smtClean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 smtClean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56183" y="2567296"/>
            <a:ext cx="2756451" cy="532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Data/Service Catalogue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flipV="1">
            <a:off x="5433390" y="3123368"/>
            <a:ext cx="134525" cy="527161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234851" y="406400"/>
            <a:ext cx="1513470" cy="1098178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Remote Desktop Access   </a:t>
            </a:r>
          </a:p>
          <a:p>
            <a:pPr algn="ctr"/>
            <a:endParaRPr lang="en-GB" sz="800" dirty="0" smtClean="0"/>
          </a:p>
          <a:p>
            <a:pPr marL="177800" lvl="1" indent="-88900"/>
            <a:r>
              <a:rPr lang="en-GB" sz="800" dirty="0" smtClean="0"/>
              <a:t>- CAL-VAL Activities</a:t>
            </a:r>
          </a:p>
          <a:p>
            <a:pPr marL="177800" lvl="1" indent="-88900"/>
            <a:endParaRPr lang="en-GB" sz="800" dirty="0" smtClean="0"/>
          </a:p>
          <a:p>
            <a:pPr marL="177800" lvl="1" indent="-88900"/>
            <a:r>
              <a:rPr lang="en-GB" sz="800" dirty="0" smtClean="0"/>
              <a:t>- Access Point for Application Platforms</a:t>
            </a:r>
            <a:endParaRPr lang="en-GB" sz="800" dirty="0"/>
          </a:p>
        </p:txBody>
      </p:sp>
      <p:cxnSp>
        <p:nvCxnSpPr>
          <p:cNvPr id="34" name="Straight Arrow Connector 33"/>
          <p:cNvCxnSpPr>
            <a:stCxn id="146" idx="2"/>
            <a:endCxn id="14" idx="0"/>
          </p:cNvCxnSpPr>
          <p:nvPr/>
        </p:nvCxnSpPr>
        <p:spPr>
          <a:xfrm flipH="1">
            <a:off x="1007578" y="1599617"/>
            <a:ext cx="2526" cy="123502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-Right Arrow 39"/>
          <p:cNvSpPr/>
          <p:nvPr/>
        </p:nvSpPr>
        <p:spPr>
          <a:xfrm>
            <a:off x="1799048" y="2906866"/>
            <a:ext cx="2281773" cy="157439"/>
          </a:xfrm>
          <a:prstGeom prst="left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176431" y="4011056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4806125" y="4017751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6481715" y="4017750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46" name="Rounded Rectangle 45"/>
          <p:cNvSpPr/>
          <p:nvPr/>
        </p:nvSpPr>
        <p:spPr>
          <a:xfrm>
            <a:off x="234850" y="3789593"/>
            <a:ext cx="1441415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 smtClean="0"/>
              <a:t>VM – Browse Images Generation</a:t>
            </a:r>
            <a:endParaRPr lang="en-GB" sz="600" dirty="0"/>
          </a:p>
        </p:txBody>
      </p:sp>
      <p:sp>
        <p:nvSpPr>
          <p:cNvPr id="47" name="Rounded Rectangle 46"/>
          <p:cNvSpPr/>
          <p:nvPr/>
        </p:nvSpPr>
        <p:spPr>
          <a:xfrm>
            <a:off x="234851" y="4088810"/>
            <a:ext cx="1441414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 smtClean="0"/>
              <a:t>VM – </a:t>
            </a:r>
            <a:r>
              <a:rPr lang="en-GB" sz="600" dirty="0" err="1" smtClean="0"/>
              <a:t>DataCube</a:t>
            </a:r>
            <a:r>
              <a:rPr lang="en-GB" sz="600" dirty="0" smtClean="0"/>
              <a:t> Engine/API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822001" y="351184"/>
            <a:ext cx="1562400" cy="697395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700" dirty="0" smtClean="0"/>
              <a:t>Specific Web Portal: </a:t>
            </a:r>
          </a:p>
          <a:p>
            <a:endParaRPr lang="en-GB" sz="700" dirty="0" smtClean="0"/>
          </a:p>
          <a:p>
            <a:pPr lvl="1"/>
            <a:r>
              <a:rPr lang="en-GB" sz="700" i="1" dirty="0" smtClean="0"/>
              <a:t>- SWARM</a:t>
            </a:r>
          </a:p>
          <a:p>
            <a:pPr lvl="1"/>
            <a:r>
              <a:rPr lang="en-GB" sz="700" i="1" dirty="0" smtClean="0"/>
              <a:t>- SMOS</a:t>
            </a:r>
          </a:p>
          <a:p>
            <a:pPr lvl="1"/>
            <a:r>
              <a:rPr lang="en-GB" sz="700" i="1" dirty="0" smtClean="0"/>
              <a:t>- </a:t>
            </a:r>
            <a:r>
              <a:rPr lang="en-GB" sz="700" i="1" dirty="0" err="1" smtClean="0"/>
              <a:t>Cryosat</a:t>
            </a:r>
            <a:endParaRPr lang="en-GB" sz="700" i="1" dirty="0" smtClean="0"/>
          </a:p>
          <a:p>
            <a:pPr lvl="1"/>
            <a:r>
              <a:rPr lang="en-GB" sz="700" i="1" dirty="0" smtClean="0"/>
              <a:t>- External</a:t>
            </a:r>
            <a:endParaRPr lang="en-GB" sz="700" i="1" dirty="0"/>
          </a:p>
        </p:txBody>
      </p:sp>
      <p:sp>
        <p:nvSpPr>
          <p:cNvPr id="50" name="Rounded Rectangle 49"/>
          <p:cNvSpPr/>
          <p:nvPr/>
        </p:nvSpPr>
        <p:spPr>
          <a:xfrm>
            <a:off x="4156183" y="1816886"/>
            <a:ext cx="889144" cy="532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Thesauri Service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1" name="Down Arrow 50"/>
          <p:cNvSpPr/>
          <p:nvPr/>
        </p:nvSpPr>
        <p:spPr>
          <a:xfrm rot="10800000" flipV="1">
            <a:off x="4525389" y="2369242"/>
            <a:ext cx="150732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600755" y="1597822"/>
            <a:ext cx="0" cy="21906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1" idx="0"/>
          </p:cNvCxnSpPr>
          <p:nvPr/>
        </p:nvCxnSpPr>
        <p:spPr>
          <a:xfrm>
            <a:off x="5499651" y="1597822"/>
            <a:ext cx="0" cy="96947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911811" y="695741"/>
            <a:ext cx="2113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own Arrow 63"/>
          <p:cNvSpPr/>
          <p:nvPr/>
        </p:nvSpPr>
        <p:spPr>
          <a:xfrm rot="5400000" flipV="1">
            <a:off x="7942146" y="1054790"/>
            <a:ext cx="150732" cy="211396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8140618" y="564936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Query</a:t>
            </a:r>
            <a:endParaRPr lang="en-GB" sz="1050" dirty="0"/>
          </a:p>
        </p:txBody>
      </p:sp>
      <p:sp>
        <p:nvSpPr>
          <p:cNvPr id="66" name="TextBox 65"/>
          <p:cNvSpPr txBox="1"/>
          <p:nvPr/>
        </p:nvSpPr>
        <p:spPr>
          <a:xfrm>
            <a:off x="8140618" y="1029681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Population</a:t>
            </a:r>
            <a:endParaRPr lang="en-GB" sz="1050" dirty="0"/>
          </a:p>
        </p:txBody>
      </p:sp>
      <p:sp>
        <p:nvSpPr>
          <p:cNvPr id="68" name="Rounded Rectangle 67"/>
          <p:cNvSpPr/>
          <p:nvPr/>
        </p:nvSpPr>
        <p:spPr>
          <a:xfrm>
            <a:off x="5822001" y="1109405"/>
            <a:ext cx="1562400" cy="421336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36000" rIns="72000" bIns="36000" rtlCol="0" anchor="t" anchorCtr="0"/>
          <a:lstStyle/>
          <a:p>
            <a:r>
              <a:rPr lang="en-GB" sz="700" dirty="0" smtClean="0"/>
              <a:t>Multi Mission Portal </a:t>
            </a:r>
          </a:p>
          <a:p>
            <a:endParaRPr lang="en-GB" sz="700" dirty="0" smtClean="0"/>
          </a:p>
          <a:p>
            <a:pPr algn="ctr"/>
            <a:r>
              <a:rPr lang="en-GB" sz="700" dirty="0" smtClean="0"/>
              <a:t>– </a:t>
            </a:r>
            <a:r>
              <a:rPr lang="en-GB" sz="700" i="1" dirty="0" smtClean="0"/>
              <a:t>ESA </a:t>
            </a:r>
            <a:r>
              <a:rPr lang="en-GB" sz="700" i="1" dirty="0" err="1" smtClean="0"/>
              <a:t>eoli</a:t>
            </a:r>
            <a:endParaRPr lang="en-GB" sz="700" i="1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232374" y="1597822"/>
            <a:ext cx="276" cy="2067458"/>
          </a:xfrm>
          <a:prstGeom prst="straightConnector1">
            <a:avLst/>
          </a:prstGeom>
          <a:ln w="63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911811" y="924267"/>
            <a:ext cx="211397" cy="0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140618" y="793462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Data Access</a:t>
            </a:r>
            <a:endParaRPr lang="en-GB" sz="1050" dirty="0"/>
          </a:p>
        </p:txBody>
      </p:sp>
      <p:sp>
        <p:nvSpPr>
          <p:cNvPr id="81" name="Rounded Rectangle 80"/>
          <p:cNvSpPr/>
          <p:nvPr/>
        </p:nvSpPr>
        <p:spPr>
          <a:xfrm>
            <a:off x="4156183" y="1108154"/>
            <a:ext cx="1563757" cy="422587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36000" rIns="72000" bIns="36000" rtlCol="0" anchor="t" anchorCtr="0"/>
          <a:lstStyle/>
          <a:p>
            <a:pPr algn="ctr"/>
            <a:r>
              <a:rPr lang="en-GB" sz="700" dirty="0"/>
              <a:t>Information </a:t>
            </a:r>
            <a:r>
              <a:rPr lang="en-GB" sz="700" dirty="0" smtClean="0"/>
              <a:t>Page:</a:t>
            </a:r>
          </a:p>
          <a:p>
            <a:pPr algn="ctr"/>
            <a:endParaRPr lang="en-GB" sz="700" dirty="0" smtClean="0"/>
          </a:p>
          <a:p>
            <a:pPr algn="ctr"/>
            <a:r>
              <a:rPr lang="en-GB" sz="700" dirty="0" smtClean="0"/>
              <a:t>- </a:t>
            </a:r>
            <a:r>
              <a:rPr lang="en-GB" sz="700" i="1" dirty="0" smtClean="0"/>
              <a:t>ESA EO Gateway</a:t>
            </a:r>
            <a:endParaRPr lang="en-GB" sz="700" i="1" dirty="0"/>
          </a:p>
        </p:txBody>
      </p:sp>
      <p:sp>
        <p:nvSpPr>
          <p:cNvPr id="104" name="Down Arrow 103"/>
          <p:cNvSpPr/>
          <p:nvPr/>
        </p:nvSpPr>
        <p:spPr>
          <a:xfrm flipV="1">
            <a:off x="7852534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8140618" y="4039650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37" name="Can 36"/>
          <p:cNvSpPr/>
          <p:nvPr/>
        </p:nvSpPr>
        <p:spPr>
          <a:xfrm>
            <a:off x="266579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TPMs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432514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ESA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598449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HMs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03" name="Can 102"/>
          <p:cNvSpPr/>
          <p:nvPr/>
        </p:nvSpPr>
        <p:spPr>
          <a:xfrm>
            <a:off x="764384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EEs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234851" y="3512844"/>
            <a:ext cx="1441414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 smtClean="0"/>
              <a:t>VM – CAL/VAL Processors </a:t>
            </a:r>
            <a:endParaRPr lang="en-GB" sz="600" dirty="0"/>
          </a:p>
        </p:txBody>
      </p:sp>
      <p:sp>
        <p:nvSpPr>
          <p:cNvPr id="120" name="Rounded Rectangle 119"/>
          <p:cNvSpPr/>
          <p:nvPr/>
        </p:nvSpPr>
        <p:spPr>
          <a:xfrm>
            <a:off x="4156183" y="351184"/>
            <a:ext cx="1563757" cy="702367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700" dirty="0" smtClean="0"/>
              <a:t>International EO </a:t>
            </a:r>
            <a:r>
              <a:rPr lang="en-GB" sz="700" dirty="0"/>
              <a:t>Gateway Information </a:t>
            </a:r>
            <a:r>
              <a:rPr lang="en-GB" sz="700" dirty="0" smtClean="0"/>
              <a:t>Page:</a:t>
            </a:r>
          </a:p>
          <a:p>
            <a:pPr algn="r"/>
            <a:endParaRPr lang="en-GB" sz="700" i="1" dirty="0" smtClean="0"/>
          </a:p>
          <a:p>
            <a:pPr algn="ctr"/>
            <a:r>
              <a:rPr lang="en-GB" sz="700" i="1" dirty="0" smtClean="0"/>
              <a:t>- CEOS IDN </a:t>
            </a:r>
            <a:endParaRPr lang="en-GB" sz="700" dirty="0"/>
          </a:p>
        </p:txBody>
      </p:sp>
      <p:sp>
        <p:nvSpPr>
          <p:cNvPr id="121" name="Right Brace 120"/>
          <p:cNvSpPr/>
          <p:nvPr/>
        </p:nvSpPr>
        <p:spPr>
          <a:xfrm>
            <a:off x="1714367" y="3520485"/>
            <a:ext cx="72055" cy="754626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4" name="Elbow Connector 123"/>
          <p:cNvCxnSpPr>
            <a:stCxn id="103" idx="3"/>
            <a:endCxn id="121" idx="1"/>
          </p:cNvCxnSpPr>
          <p:nvPr/>
        </p:nvCxnSpPr>
        <p:spPr>
          <a:xfrm rot="5400000" flipH="1">
            <a:off x="4596169" y="1088051"/>
            <a:ext cx="506287" cy="6125782"/>
          </a:xfrm>
          <a:prstGeom prst="bentConnector4">
            <a:avLst>
              <a:gd name="adj1" fmla="val -45152"/>
              <a:gd name="adj2" fmla="val 96511"/>
            </a:avLst>
          </a:prstGeom>
          <a:ln w="63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37" idx="3"/>
          </p:cNvCxnSpPr>
          <p:nvPr/>
        </p:nvCxnSpPr>
        <p:spPr>
          <a:xfrm flipH="1">
            <a:off x="2933700" y="4404085"/>
            <a:ext cx="454" cy="19014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38" idx="3"/>
          </p:cNvCxnSpPr>
          <p:nvPr/>
        </p:nvCxnSpPr>
        <p:spPr>
          <a:xfrm flipH="1">
            <a:off x="4593049" y="4404085"/>
            <a:ext cx="455" cy="187918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39" idx="3"/>
          </p:cNvCxnSpPr>
          <p:nvPr/>
        </p:nvCxnSpPr>
        <p:spPr>
          <a:xfrm flipH="1">
            <a:off x="6247878" y="4404085"/>
            <a:ext cx="0" cy="185583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2120570" y="4564444"/>
            <a:ext cx="26741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i="1" dirty="0" smtClean="0"/>
              <a:t>Core Services close to the data </a:t>
            </a:r>
            <a:endParaRPr lang="en-GB" sz="1100" b="1" i="1" dirty="0"/>
          </a:p>
        </p:txBody>
      </p:sp>
      <p:cxnSp>
        <p:nvCxnSpPr>
          <p:cNvPr id="152" name="Elbow Connector 151"/>
          <p:cNvCxnSpPr>
            <a:stCxn id="146" idx="2"/>
          </p:cNvCxnSpPr>
          <p:nvPr/>
        </p:nvCxnSpPr>
        <p:spPr>
          <a:xfrm rot="16200000" flipH="1">
            <a:off x="2012299" y="597422"/>
            <a:ext cx="1136563" cy="3140952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ounded Rectangle 168"/>
          <p:cNvSpPr/>
          <p:nvPr/>
        </p:nvSpPr>
        <p:spPr>
          <a:xfrm>
            <a:off x="2043356" y="84345"/>
            <a:ext cx="1745076" cy="151527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/>
              <a:t>EO Data Visualization and pre-analysis </a:t>
            </a:r>
            <a:r>
              <a:rPr lang="en-GB" sz="1000" dirty="0" smtClean="0"/>
              <a:t>clients</a:t>
            </a:r>
            <a:endParaRPr lang="en-GB" sz="1000" dirty="0"/>
          </a:p>
        </p:txBody>
      </p:sp>
      <p:sp>
        <p:nvSpPr>
          <p:cNvPr id="171" name="Rounded Rectangle 170"/>
          <p:cNvSpPr/>
          <p:nvPr/>
        </p:nvSpPr>
        <p:spPr>
          <a:xfrm>
            <a:off x="2159159" y="646854"/>
            <a:ext cx="1513470" cy="85430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ESA PDGS Data Cube </a:t>
            </a:r>
            <a:endParaRPr lang="en-GB" sz="800" dirty="0"/>
          </a:p>
        </p:txBody>
      </p:sp>
      <p:cxnSp>
        <p:nvCxnSpPr>
          <p:cNvPr id="172" name="Elbow Connector 171"/>
          <p:cNvCxnSpPr>
            <a:stCxn id="169" idx="2"/>
          </p:cNvCxnSpPr>
          <p:nvPr/>
        </p:nvCxnSpPr>
        <p:spPr>
          <a:xfrm rot="16200000" flipH="1">
            <a:off x="3012503" y="1503008"/>
            <a:ext cx="1041944" cy="1235162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Elbow Connector 199"/>
          <p:cNvCxnSpPr>
            <a:stCxn id="169" idx="2"/>
          </p:cNvCxnSpPr>
          <p:nvPr/>
        </p:nvCxnSpPr>
        <p:spPr>
          <a:xfrm rot="5400000">
            <a:off x="1698101" y="1616848"/>
            <a:ext cx="1235025" cy="1200562"/>
          </a:xfrm>
          <a:prstGeom prst="bentConnector3">
            <a:avLst>
              <a:gd name="adj1" fmla="val 84449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566" y="84345"/>
            <a:ext cx="9006853" cy="4741709"/>
            <a:chOff x="137566" y="84345"/>
            <a:chExt cx="9006853" cy="4741709"/>
          </a:xfrm>
        </p:grpSpPr>
        <p:sp>
          <p:nvSpPr>
            <p:cNvPr id="146" name="Rounded Rectangle 145"/>
            <p:cNvSpPr/>
            <p:nvPr/>
          </p:nvSpPr>
          <p:spPr>
            <a:xfrm>
              <a:off x="137566" y="84345"/>
              <a:ext cx="1745076" cy="151527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 smtClean="0"/>
                <a:t>M2M Interfaces </a:t>
              </a:r>
            </a:p>
            <a:p>
              <a:endParaRPr lang="en-GB" sz="1000" dirty="0"/>
            </a:p>
            <a:p>
              <a:endParaRPr lang="en-GB" sz="1000" dirty="0" smtClean="0"/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179983" y="3329612"/>
              <a:ext cx="6745356" cy="1136372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000" dirty="0"/>
                <a:t>Online Data </a:t>
              </a:r>
              <a:r>
                <a:rPr lang="en-GB" sz="1000" dirty="0" smtClean="0"/>
                <a:t>Storage</a:t>
              </a:r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3949147" y="1695389"/>
              <a:ext cx="3101009" cy="1567143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GB" sz="1000" dirty="0" smtClean="0"/>
                <a:t>	      Distribution Facility </a:t>
              </a:r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949147" y="84345"/>
              <a:ext cx="3512966" cy="1515273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 smtClean="0"/>
                <a:t>Catalogue Clients</a:t>
              </a:r>
            </a:p>
            <a:p>
              <a:endParaRPr lang="en-GB" sz="1000" dirty="0"/>
            </a:p>
            <a:p>
              <a:endParaRPr lang="en-GB" sz="1000" dirty="0" smtClean="0"/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 smtClean="0"/>
            </a:p>
            <a:p>
              <a:pPr algn="ctr"/>
              <a:endParaRPr lang="en-GB" sz="10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309133" y="3665279"/>
              <a:ext cx="6444153" cy="16795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Web Service Interface </a:t>
              </a:r>
              <a:r>
                <a:rPr lang="en-GB" sz="800" dirty="0" smtClean="0"/>
                <a:t>(e.g., </a:t>
              </a:r>
              <a:r>
                <a:rPr lang="en-GB" sz="800" i="1" dirty="0" smtClean="0"/>
                <a:t>OADS, ftp, http</a:t>
              </a:r>
              <a:r>
                <a:rPr lang="en-GB" sz="800" dirty="0" smtClean="0"/>
                <a:t>)</a:t>
              </a:r>
              <a:endParaRPr lang="en-GB" sz="1000" dirty="0"/>
            </a:p>
          </p:txBody>
        </p:sp>
        <p:sp>
          <p:nvSpPr>
            <p:cNvPr id="9" name="Down Arrow 8"/>
            <p:cNvSpPr/>
            <p:nvPr/>
          </p:nvSpPr>
          <p:spPr>
            <a:xfrm flipV="1">
              <a:off x="2889418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Down Arrow 9"/>
            <p:cNvSpPr/>
            <p:nvPr/>
          </p:nvSpPr>
          <p:spPr>
            <a:xfrm flipV="1">
              <a:off x="4543790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Down Arrow 10"/>
            <p:cNvSpPr/>
            <p:nvPr/>
          </p:nvSpPr>
          <p:spPr>
            <a:xfrm flipV="1">
              <a:off x="6198162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8049" y="2834640"/>
              <a:ext cx="1639058" cy="1631344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>
                  <a:solidFill>
                    <a:schemeClr val="tx1"/>
                  </a:solidFill>
                </a:rPr>
                <a:t>Hosted Processing</a:t>
              </a: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 smtClean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 smtClean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  <a:p>
              <a:pPr algn="ctr"/>
              <a:endParaRPr lang="en-GB" sz="1000" dirty="0" smtClean="0">
                <a:solidFill>
                  <a:schemeClr val="tx1"/>
                </a:solidFill>
              </a:endParaRPr>
            </a:p>
            <a:p>
              <a:pPr algn="ctr"/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56183" y="2567296"/>
              <a:ext cx="2756451" cy="5325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>
                  <a:solidFill>
                    <a:schemeClr val="tx1"/>
                  </a:solidFill>
                </a:rPr>
                <a:t>Data/Service Catalogue</a:t>
              </a:r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 flipV="1">
              <a:off x="5433390" y="3123368"/>
              <a:ext cx="134525" cy="527161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34851" y="406400"/>
              <a:ext cx="1513470" cy="1098178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dirty="0" smtClean="0"/>
                <a:t>Remote Desktop Access   </a:t>
              </a:r>
            </a:p>
            <a:p>
              <a:pPr algn="ctr"/>
              <a:endParaRPr lang="en-GB" sz="800" dirty="0" smtClean="0"/>
            </a:p>
            <a:p>
              <a:pPr marL="177800" lvl="1" indent="-88900"/>
              <a:r>
                <a:rPr lang="en-GB" sz="800" dirty="0" smtClean="0"/>
                <a:t>- CAL-VAL Activities</a:t>
              </a:r>
            </a:p>
            <a:p>
              <a:pPr marL="177800" lvl="1" indent="-88900"/>
              <a:endParaRPr lang="en-GB" sz="800" dirty="0" smtClean="0"/>
            </a:p>
            <a:p>
              <a:pPr marL="177800" lvl="1" indent="-88900"/>
              <a:r>
                <a:rPr lang="en-GB" sz="800" dirty="0" smtClean="0"/>
                <a:t>- Access Point for Application Platforms</a:t>
              </a:r>
              <a:endParaRPr lang="en-GB" sz="800" dirty="0"/>
            </a:p>
          </p:txBody>
        </p:sp>
        <p:cxnSp>
          <p:nvCxnSpPr>
            <p:cNvPr id="34" name="Straight Arrow Connector 33"/>
            <p:cNvCxnSpPr>
              <a:stCxn id="146" idx="2"/>
              <a:endCxn id="14" idx="0"/>
            </p:cNvCxnSpPr>
            <p:nvPr/>
          </p:nvCxnSpPr>
          <p:spPr>
            <a:xfrm flipH="1">
              <a:off x="1007578" y="1599617"/>
              <a:ext cx="2526" cy="1235023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Left-Right Arrow 39"/>
            <p:cNvSpPr/>
            <p:nvPr/>
          </p:nvSpPr>
          <p:spPr>
            <a:xfrm>
              <a:off x="1799048" y="2906866"/>
              <a:ext cx="2281773" cy="157439"/>
            </a:xfrm>
            <a:prstGeom prst="leftRightArrow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176431" y="4011056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 smtClean="0"/>
                <a:t>EO-SIP</a:t>
              </a:r>
              <a:endParaRPr lang="en-GB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06125" y="4017751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 smtClean="0"/>
                <a:t>EO-SIP</a:t>
              </a:r>
              <a:endParaRPr lang="en-GB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81715" y="4017750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 smtClean="0"/>
                <a:t>EO-SIP</a:t>
              </a:r>
              <a:endParaRPr lang="en-GB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34850" y="3789593"/>
              <a:ext cx="1441415" cy="178660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50000"/>
              </a:schemeClr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 smtClean="0"/>
                <a:t>VM – Browse Images Generation</a:t>
              </a:r>
              <a:endParaRPr lang="en-GB" sz="600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34851" y="4088810"/>
              <a:ext cx="1441414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 smtClean="0"/>
                <a:t>VM – </a:t>
              </a:r>
              <a:r>
                <a:rPr lang="en-GB" sz="600" dirty="0" err="1" smtClean="0"/>
                <a:t>DataCube</a:t>
              </a:r>
              <a:r>
                <a:rPr lang="en-GB" sz="600" dirty="0" smtClean="0"/>
                <a:t> Engine/API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822001" y="351184"/>
              <a:ext cx="1562400" cy="697395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700" dirty="0" smtClean="0"/>
                <a:t>Specific Web Portal: </a:t>
              </a:r>
            </a:p>
            <a:p>
              <a:endParaRPr lang="en-GB" sz="700" dirty="0" smtClean="0"/>
            </a:p>
            <a:p>
              <a:pPr lvl="1"/>
              <a:r>
                <a:rPr lang="en-GB" sz="700" i="1" dirty="0" smtClean="0"/>
                <a:t>- SWARM</a:t>
              </a:r>
            </a:p>
            <a:p>
              <a:pPr lvl="1"/>
              <a:r>
                <a:rPr lang="en-GB" sz="700" i="1" dirty="0" smtClean="0"/>
                <a:t>- SMOS</a:t>
              </a:r>
            </a:p>
            <a:p>
              <a:pPr lvl="1"/>
              <a:r>
                <a:rPr lang="en-GB" sz="700" i="1" dirty="0" smtClean="0"/>
                <a:t>- </a:t>
              </a:r>
              <a:r>
                <a:rPr lang="en-GB" sz="700" i="1" dirty="0" err="1" smtClean="0"/>
                <a:t>Cryosat</a:t>
              </a:r>
              <a:endParaRPr lang="en-GB" sz="700" i="1" dirty="0" smtClean="0"/>
            </a:p>
            <a:p>
              <a:pPr lvl="1"/>
              <a:r>
                <a:rPr lang="en-GB" sz="700" i="1" dirty="0" smtClean="0"/>
                <a:t>- External</a:t>
              </a:r>
              <a:endParaRPr lang="en-GB" sz="700" i="1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156183" y="1816886"/>
              <a:ext cx="889144" cy="53259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>
                  <a:solidFill>
                    <a:schemeClr val="tx1"/>
                  </a:solidFill>
                </a:rPr>
                <a:t>Thesauri Service</a:t>
              </a:r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51" name="Down Arrow 50"/>
            <p:cNvSpPr/>
            <p:nvPr/>
          </p:nvSpPr>
          <p:spPr>
            <a:xfrm rot="10800000" flipV="1">
              <a:off x="4525389" y="2369242"/>
              <a:ext cx="150732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600755" y="1597822"/>
              <a:ext cx="0" cy="21906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endCxn id="21" idx="0"/>
            </p:cNvCxnSpPr>
            <p:nvPr/>
          </p:nvCxnSpPr>
          <p:spPr>
            <a:xfrm>
              <a:off x="5499651" y="1597822"/>
              <a:ext cx="0" cy="969474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911811" y="695741"/>
              <a:ext cx="2113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Down Arrow 63"/>
            <p:cNvSpPr/>
            <p:nvPr/>
          </p:nvSpPr>
          <p:spPr>
            <a:xfrm rot="5400000" flipV="1">
              <a:off x="7942146" y="1054790"/>
              <a:ext cx="150732" cy="211396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40618" y="564936"/>
              <a:ext cx="6126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/>
                <a:t>Query</a:t>
              </a:r>
              <a:endParaRPr lang="en-GB" sz="105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140618" y="1029681"/>
              <a:ext cx="8899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/>
                <a:t>Population</a:t>
              </a:r>
              <a:endParaRPr lang="en-GB" sz="1050" dirty="0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822001" y="1109405"/>
              <a:ext cx="1562400" cy="421336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r>
                <a:rPr lang="en-GB" sz="700" dirty="0" smtClean="0"/>
                <a:t>Multi Mission Portal </a:t>
              </a:r>
            </a:p>
            <a:p>
              <a:endParaRPr lang="en-GB" sz="700" dirty="0" smtClean="0"/>
            </a:p>
            <a:p>
              <a:pPr algn="ctr"/>
              <a:r>
                <a:rPr lang="en-GB" sz="700" dirty="0" smtClean="0"/>
                <a:t>– </a:t>
              </a:r>
              <a:r>
                <a:rPr lang="en-GB" sz="700" i="1" dirty="0" smtClean="0"/>
                <a:t>ESA </a:t>
              </a:r>
              <a:r>
                <a:rPr lang="en-GB" sz="700" i="1" dirty="0" err="1" smtClean="0"/>
                <a:t>eoli</a:t>
              </a:r>
              <a:endParaRPr lang="en-GB" sz="700" i="1" dirty="0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232374" y="1597822"/>
              <a:ext cx="276" cy="2067458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7911811" y="924267"/>
              <a:ext cx="21139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8140618" y="793462"/>
              <a:ext cx="100380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/>
                <a:t>Data Access</a:t>
              </a:r>
              <a:endParaRPr lang="en-GB" sz="1050" dirty="0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4156183" y="1108154"/>
              <a:ext cx="1563757" cy="422587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72000" tIns="36000" rIns="72000" bIns="36000" rtlCol="0" anchor="t" anchorCtr="0"/>
            <a:lstStyle/>
            <a:p>
              <a:pPr algn="ctr"/>
              <a:r>
                <a:rPr lang="en-GB" sz="700" dirty="0"/>
                <a:t>Information </a:t>
              </a:r>
              <a:r>
                <a:rPr lang="en-GB" sz="700" dirty="0" smtClean="0"/>
                <a:t>Page:</a:t>
              </a:r>
            </a:p>
            <a:p>
              <a:pPr algn="ctr"/>
              <a:endParaRPr lang="en-GB" sz="700" dirty="0" smtClean="0"/>
            </a:p>
            <a:p>
              <a:pPr algn="ctr"/>
              <a:r>
                <a:rPr lang="en-GB" sz="700" dirty="0" smtClean="0"/>
                <a:t>- </a:t>
              </a:r>
              <a:r>
                <a:rPr lang="en-GB" sz="700" i="1" dirty="0" smtClean="0"/>
                <a:t>ESA EO Gateway</a:t>
              </a:r>
              <a:endParaRPr lang="en-GB" sz="700" i="1" dirty="0"/>
            </a:p>
          </p:txBody>
        </p:sp>
        <p:sp>
          <p:nvSpPr>
            <p:cNvPr id="104" name="Down Arrow 103"/>
            <p:cNvSpPr/>
            <p:nvPr/>
          </p:nvSpPr>
          <p:spPr>
            <a:xfrm flipV="1">
              <a:off x="7852534" y="3847978"/>
              <a:ext cx="99430" cy="174577"/>
            </a:xfrm>
            <a:prstGeom prst="downArrow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140618" y="4039650"/>
              <a:ext cx="50526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700" i="1" dirty="0" smtClean="0"/>
                <a:t>EO-SIP</a:t>
              </a:r>
              <a:endParaRPr lang="en-GB" dirty="0"/>
            </a:p>
          </p:txBody>
        </p:sp>
        <p:sp>
          <p:nvSpPr>
            <p:cNvPr id="37" name="Can 36"/>
            <p:cNvSpPr/>
            <p:nvPr/>
          </p:nvSpPr>
          <p:spPr>
            <a:xfrm>
              <a:off x="266579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>
                  <a:solidFill>
                    <a:schemeClr val="tx1"/>
                  </a:solidFill>
                </a:rPr>
                <a:t>TPMs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  <p:sp>
          <p:nvSpPr>
            <p:cNvPr id="38" name="Can 37"/>
            <p:cNvSpPr/>
            <p:nvPr/>
          </p:nvSpPr>
          <p:spPr>
            <a:xfrm>
              <a:off x="432514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>
                  <a:solidFill>
                    <a:schemeClr val="tx1"/>
                  </a:solidFill>
                </a:rPr>
                <a:t>ESA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  <p:sp>
          <p:nvSpPr>
            <p:cNvPr id="39" name="Can 38"/>
            <p:cNvSpPr/>
            <p:nvPr/>
          </p:nvSpPr>
          <p:spPr>
            <a:xfrm>
              <a:off x="598449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>
                  <a:solidFill>
                    <a:schemeClr val="tx1"/>
                  </a:solidFill>
                </a:rPr>
                <a:t>HMs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  <p:sp>
          <p:nvSpPr>
            <p:cNvPr id="103" name="Can 102"/>
            <p:cNvSpPr/>
            <p:nvPr/>
          </p:nvSpPr>
          <p:spPr>
            <a:xfrm>
              <a:off x="7643847" y="4039650"/>
              <a:ext cx="536713" cy="364435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 smtClean="0">
                  <a:solidFill>
                    <a:schemeClr val="tx1"/>
                  </a:solidFill>
                </a:rPr>
                <a:t>EEs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234851" y="3512844"/>
              <a:ext cx="1441414" cy="178660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600" dirty="0" smtClean="0"/>
                <a:t>VM – CAL/VAL Processors </a:t>
              </a:r>
              <a:endParaRPr lang="en-GB" sz="600" dirty="0"/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4156183" y="351184"/>
              <a:ext cx="1563757" cy="702367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72000" tIns="36000" rIns="72000" bIns="36000" rtlCol="0" anchor="t" anchorCtr="0"/>
            <a:lstStyle/>
            <a:p>
              <a:r>
                <a:rPr lang="en-GB" sz="700" dirty="0" smtClean="0"/>
                <a:t>International EO </a:t>
              </a:r>
              <a:r>
                <a:rPr lang="en-GB" sz="700" dirty="0"/>
                <a:t>Gateway Information </a:t>
              </a:r>
              <a:r>
                <a:rPr lang="en-GB" sz="700" dirty="0" smtClean="0"/>
                <a:t>Page:</a:t>
              </a:r>
            </a:p>
            <a:p>
              <a:pPr algn="r"/>
              <a:endParaRPr lang="en-GB" sz="700" i="1" dirty="0" smtClean="0"/>
            </a:p>
            <a:p>
              <a:pPr algn="ctr"/>
              <a:r>
                <a:rPr lang="en-GB" sz="700" i="1" dirty="0" smtClean="0"/>
                <a:t>- CEOS IDN </a:t>
              </a:r>
              <a:endParaRPr lang="en-GB" sz="700" dirty="0"/>
            </a:p>
          </p:txBody>
        </p:sp>
        <p:sp>
          <p:nvSpPr>
            <p:cNvPr id="121" name="Right Brace 120"/>
            <p:cNvSpPr/>
            <p:nvPr/>
          </p:nvSpPr>
          <p:spPr>
            <a:xfrm>
              <a:off x="1714367" y="3520485"/>
              <a:ext cx="72055" cy="754626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4" name="Elbow Connector 123"/>
            <p:cNvCxnSpPr>
              <a:stCxn id="103" idx="3"/>
              <a:endCxn id="121" idx="1"/>
            </p:cNvCxnSpPr>
            <p:nvPr/>
          </p:nvCxnSpPr>
          <p:spPr>
            <a:xfrm rot="5400000" flipH="1">
              <a:off x="4596169" y="1088051"/>
              <a:ext cx="506287" cy="6125782"/>
            </a:xfrm>
            <a:prstGeom prst="bentConnector4">
              <a:avLst>
                <a:gd name="adj1" fmla="val -45152"/>
                <a:gd name="adj2" fmla="val 96511"/>
              </a:avLst>
            </a:prstGeom>
            <a:ln w="63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37" idx="3"/>
            </p:cNvCxnSpPr>
            <p:nvPr/>
          </p:nvCxnSpPr>
          <p:spPr>
            <a:xfrm flipH="1">
              <a:off x="2933700" y="4404085"/>
              <a:ext cx="454" cy="190140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38" idx="3"/>
            </p:cNvCxnSpPr>
            <p:nvPr/>
          </p:nvCxnSpPr>
          <p:spPr>
            <a:xfrm flipH="1">
              <a:off x="4593049" y="4404085"/>
              <a:ext cx="455" cy="187918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39" idx="3"/>
            </p:cNvCxnSpPr>
            <p:nvPr/>
          </p:nvCxnSpPr>
          <p:spPr>
            <a:xfrm flipH="1">
              <a:off x="6247878" y="4404085"/>
              <a:ext cx="0" cy="185583"/>
            </a:xfrm>
            <a:prstGeom prst="line">
              <a:avLst/>
            </a:prstGeom>
            <a:ln w="63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2120570" y="4564444"/>
              <a:ext cx="26741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b="1" i="1" dirty="0" smtClean="0"/>
                <a:t>Core Services close to the data </a:t>
              </a:r>
              <a:endParaRPr lang="en-GB" sz="1100" b="1" i="1" dirty="0"/>
            </a:p>
          </p:txBody>
        </p:sp>
        <p:cxnSp>
          <p:nvCxnSpPr>
            <p:cNvPr id="152" name="Elbow Connector 151"/>
            <p:cNvCxnSpPr>
              <a:stCxn id="146" idx="2"/>
            </p:cNvCxnSpPr>
            <p:nvPr/>
          </p:nvCxnSpPr>
          <p:spPr>
            <a:xfrm rot="16200000" flipH="1">
              <a:off x="2012299" y="597422"/>
              <a:ext cx="1136563" cy="314095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ounded Rectangle 168"/>
            <p:cNvSpPr/>
            <p:nvPr/>
          </p:nvSpPr>
          <p:spPr>
            <a:xfrm>
              <a:off x="2043356" y="84345"/>
              <a:ext cx="1745076" cy="1515272"/>
            </a:xfrm>
            <a:prstGeom prst="roundRect">
              <a:avLst>
                <a:gd name="adj" fmla="val 0"/>
              </a:avLst>
            </a:prstGeom>
            <a:solidFill>
              <a:schemeClr val="accent2">
                <a:alpha val="50000"/>
              </a:schemeClr>
            </a:solidFill>
            <a:ln w="15875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t" anchorCtr="0"/>
            <a:lstStyle/>
            <a:p>
              <a:pPr algn="ctr"/>
              <a:r>
                <a:rPr lang="en-GB" sz="1000" dirty="0"/>
                <a:t>EO Data Visualization and pre-analysis </a:t>
              </a:r>
              <a:r>
                <a:rPr lang="en-GB" sz="1000" dirty="0" smtClean="0"/>
                <a:t>clients</a:t>
              </a:r>
              <a:endParaRPr lang="en-GB" sz="1000" dirty="0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2159159" y="646854"/>
              <a:ext cx="1513470" cy="854301"/>
            </a:xfrm>
            <a:prstGeom prst="roundRect">
              <a:avLst>
                <a:gd name="adj" fmla="val 0"/>
              </a:avLst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dirty="0" smtClean="0"/>
                <a:t>ESA PDGS Data Cube </a:t>
              </a:r>
              <a:endParaRPr lang="en-GB" sz="800" dirty="0"/>
            </a:p>
          </p:txBody>
        </p:sp>
        <p:cxnSp>
          <p:nvCxnSpPr>
            <p:cNvPr id="172" name="Elbow Connector 171"/>
            <p:cNvCxnSpPr>
              <a:stCxn id="169" idx="2"/>
            </p:cNvCxnSpPr>
            <p:nvPr/>
          </p:nvCxnSpPr>
          <p:spPr>
            <a:xfrm rot="16200000" flipH="1">
              <a:off x="3012503" y="1503008"/>
              <a:ext cx="1041944" cy="1235162"/>
            </a:xfrm>
            <a:prstGeom prst="bentConnector2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Elbow Connector 199"/>
            <p:cNvCxnSpPr>
              <a:stCxn id="169" idx="2"/>
            </p:cNvCxnSpPr>
            <p:nvPr/>
          </p:nvCxnSpPr>
          <p:spPr>
            <a:xfrm rot="5400000">
              <a:off x="1698101" y="1616848"/>
              <a:ext cx="1235025" cy="1200562"/>
            </a:xfrm>
            <a:prstGeom prst="bentConnector3">
              <a:avLst>
                <a:gd name="adj1" fmla="val 84449"/>
              </a:avLst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243583" y="2056820"/>
            <a:ext cx="1798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i="1" dirty="0" smtClean="0"/>
              <a:t>ESA Catalogue</a:t>
            </a:r>
          </a:p>
          <a:p>
            <a:pPr algn="ctr"/>
            <a:r>
              <a:rPr lang="en-GB" sz="1400" b="1" i="1" dirty="0"/>
              <a:t>TTO by Q1 2019</a:t>
            </a:r>
          </a:p>
          <a:p>
            <a:pPr algn="ctr"/>
            <a:endParaRPr lang="en-GB" sz="1400" b="1" i="1" dirty="0"/>
          </a:p>
        </p:txBody>
      </p:sp>
    </p:spTree>
    <p:extLst>
      <p:ext uri="{BB962C8B-B14F-4D97-AF65-F5344CB8AC3E}">
        <p14:creationId xmlns:p14="http://schemas.microsoft.com/office/powerpoint/2010/main" val="3667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124" y="65436"/>
            <a:ext cx="9032966" cy="4785317"/>
            <a:chOff x="-48457" y="5343"/>
            <a:chExt cx="9032966" cy="4785317"/>
          </a:xfrm>
        </p:grpSpPr>
        <p:sp>
          <p:nvSpPr>
            <p:cNvPr id="5" name="TextBox 4"/>
            <p:cNvSpPr txBox="1"/>
            <p:nvPr/>
          </p:nvSpPr>
          <p:spPr>
            <a:xfrm>
              <a:off x="-41675" y="1318541"/>
              <a:ext cx="12859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i="1" dirty="0" smtClean="0">
                  <a:solidFill>
                    <a:srgbClr val="FF0000"/>
                  </a:solidFill>
                </a:rPr>
                <a:t>Visualisation Layer</a:t>
              </a:r>
              <a:endParaRPr lang="en-GB" sz="8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48457" y="2473109"/>
              <a:ext cx="108074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i="1" dirty="0" smtClean="0">
                  <a:solidFill>
                    <a:srgbClr val="FF0000"/>
                  </a:solidFill>
                </a:rPr>
                <a:t>Metadata Layer</a:t>
              </a:r>
              <a:endParaRPr lang="en-GB" sz="8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48457" y="3611934"/>
              <a:ext cx="8114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b="1" i="1" dirty="0" smtClean="0">
                  <a:solidFill>
                    <a:srgbClr val="FF0000"/>
                  </a:solidFill>
                </a:rPr>
                <a:t>Data Layer</a:t>
              </a:r>
              <a:endParaRPr lang="en-GB" sz="8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11752" y="477637"/>
              <a:ext cx="1067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b="1" dirty="0" smtClean="0"/>
                <a:t>Google/</a:t>
              </a:r>
              <a:r>
                <a:rPr lang="en-GB" sz="800" b="1" dirty="0" err="1" smtClean="0"/>
                <a:t>Qwant</a:t>
              </a:r>
              <a:r>
                <a:rPr lang="en-GB" sz="800" b="1" dirty="0" smtClean="0"/>
                <a:t> </a:t>
              </a:r>
            </a:p>
            <a:p>
              <a:pPr algn="ctr"/>
              <a:r>
                <a:rPr lang="en-GB" sz="800" b="1" dirty="0" smtClean="0"/>
                <a:t>Search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514739" y="1831748"/>
              <a:ext cx="1863217" cy="53975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79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ESA Gateway &amp;</a:t>
              </a: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Collection Catalogue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4130729" y="3823534"/>
              <a:ext cx="631855" cy="711277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ERS SAR</a:t>
              </a:r>
            </a:p>
            <a:p>
              <a:pPr algn="ctr"/>
              <a:endParaRPr lang="en-GB" sz="7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ENVISAT ASAR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11778" y="2693098"/>
              <a:ext cx="1291659" cy="53975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77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 smtClean="0">
                  <a:solidFill>
                    <a:schemeClr val="tx1"/>
                  </a:solidFill>
                </a:rPr>
                <a:t>SciHub</a:t>
              </a:r>
              <a:endParaRPr lang="en-US" sz="8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Sentinel-1/2/3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1205156" y="3827378"/>
              <a:ext cx="1104901" cy="555033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>
                  <a:solidFill>
                    <a:schemeClr val="tx1"/>
                  </a:solidFill>
                </a:rPr>
                <a:t>Sentinel Data Repository </a:t>
              </a:r>
            </a:p>
          </p:txBody>
        </p:sp>
        <p:cxnSp>
          <p:nvCxnSpPr>
            <p:cNvPr id="13" name="Straight Arrow Connector 12"/>
            <p:cNvCxnSpPr>
              <a:stCxn id="12" idx="1"/>
              <a:endCxn id="11" idx="2"/>
            </p:cNvCxnSpPr>
            <p:nvPr/>
          </p:nvCxnSpPr>
          <p:spPr>
            <a:xfrm flipV="1">
              <a:off x="1757607" y="3232848"/>
              <a:ext cx="1" cy="5945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9" idx="2"/>
              <a:endCxn id="11" idx="0"/>
            </p:cNvCxnSpPr>
            <p:nvPr/>
          </p:nvCxnSpPr>
          <p:spPr>
            <a:xfrm rot="5400000">
              <a:off x="2941178" y="1187928"/>
              <a:ext cx="321600" cy="268874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3"/>
              <a:endCxn id="28" idx="1"/>
            </p:cNvCxnSpPr>
            <p:nvPr/>
          </p:nvCxnSpPr>
          <p:spPr>
            <a:xfrm>
              <a:off x="2230825" y="832102"/>
              <a:ext cx="1419719" cy="4668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8" idx="2"/>
              <a:endCxn id="9" idx="0"/>
            </p:cNvCxnSpPr>
            <p:nvPr/>
          </p:nvCxnSpPr>
          <p:spPr>
            <a:xfrm flipH="1">
              <a:off x="4446348" y="1424161"/>
              <a:ext cx="3620" cy="407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3181552" y="2693098"/>
              <a:ext cx="2529501" cy="53975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77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ESA </a:t>
              </a:r>
            </a:p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Third Party &amp; Earth Explorer &amp; Heritage Missions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Elbow Connector 17"/>
            <p:cNvCxnSpPr>
              <a:stCxn id="9" idx="2"/>
              <a:endCxn id="17" idx="0"/>
            </p:cNvCxnSpPr>
            <p:nvPr/>
          </p:nvCxnSpPr>
          <p:spPr>
            <a:xfrm rot="5400000">
              <a:off x="4285526" y="2532276"/>
              <a:ext cx="321600" cy="4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n 18"/>
            <p:cNvSpPr/>
            <p:nvPr/>
          </p:nvSpPr>
          <p:spPr>
            <a:xfrm>
              <a:off x="4815436" y="3823534"/>
              <a:ext cx="631855" cy="555033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SMOS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5500143" y="3823534"/>
              <a:ext cx="757200" cy="555033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CRYOSAT-2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Elbow Connector 20"/>
            <p:cNvCxnSpPr>
              <a:stCxn id="10" idx="1"/>
              <a:endCxn id="17" idx="2"/>
            </p:cNvCxnSpPr>
            <p:nvPr/>
          </p:nvCxnSpPr>
          <p:spPr>
            <a:xfrm rot="16200000" flipV="1">
              <a:off x="4151137" y="3528014"/>
              <a:ext cx="590686" cy="35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9" idx="1"/>
              <a:endCxn id="17" idx="2"/>
            </p:cNvCxnSpPr>
            <p:nvPr/>
          </p:nvCxnSpPr>
          <p:spPr>
            <a:xfrm rot="16200000" flipV="1">
              <a:off x="4493491" y="3185660"/>
              <a:ext cx="590686" cy="68506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20" idx="1"/>
              <a:endCxn id="17" idx="2"/>
            </p:cNvCxnSpPr>
            <p:nvPr/>
          </p:nvCxnSpPr>
          <p:spPr>
            <a:xfrm rot="16200000" flipV="1">
              <a:off x="4867180" y="2811971"/>
              <a:ext cx="590686" cy="143244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n 23"/>
            <p:cNvSpPr/>
            <p:nvPr/>
          </p:nvSpPr>
          <p:spPr>
            <a:xfrm>
              <a:off x="2695140" y="3823534"/>
              <a:ext cx="631855" cy="555033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LANDSAT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Elbow Connector 24"/>
            <p:cNvCxnSpPr>
              <a:stCxn id="24" idx="1"/>
              <a:endCxn id="17" idx="2"/>
            </p:cNvCxnSpPr>
            <p:nvPr/>
          </p:nvCxnSpPr>
          <p:spPr>
            <a:xfrm rot="5400000" flipH="1" flipV="1">
              <a:off x="3433342" y="2810574"/>
              <a:ext cx="590686" cy="143523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n 25"/>
            <p:cNvSpPr/>
            <p:nvPr/>
          </p:nvSpPr>
          <p:spPr>
            <a:xfrm>
              <a:off x="3379847" y="3823533"/>
              <a:ext cx="698030" cy="967127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GB" sz="600" dirty="0" smtClean="0">
                  <a:solidFill>
                    <a:schemeClr val="tx1"/>
                  </a:solidFill>
                </a:rPr>
                <a:t>SPOT</a:t>
              </a:r>
            </a:p>
            <a:p>
              <a:pPr algn="ctr">
                <a:lnSpc>
                  <a:spcPct val="150000"/>
                </a:lnSpc>
              </a:pPr>
              <a:r>
                <a:rPr lang="en-GB" sz="600" dirty="0" smtClean="0">
                  <a:solidFill>
                    <a:schemeClr val="tx1"/>
                  </a:solidFill>
                </a:rPr>
                <a:t>OCEANSAT</a:t>
              </a:r>
              <a:endParaRPr lang="en-GB" sz="600" dirty="0">
                <a:solidFill>
                  <a:schemeClr val="tx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600" dirty="0" smtClean="0">
                  <a:solidFill>
                    <a:schemeClr val="tx1"/>
                  </a:solidFill>
                </a:rPr>
                <a:t>TROPFOREST</a:t>
              </a:r>
            </a:p>
            <a:p>
              <a:pPr algn="ctr">
                <a:lnSpc>
                  <a:spcPct val="150000"/>
                </a:lnSpc>
              </a:pPr>
              <a:r>
                <a:rPr lang="en-GB" sz="600" dirty="0" smtClean="0">
                  <a:solidFill>
                    <a:schemeClr val="tx1"/>
                  </a:solidFill>
                </a:rPr>
                <a:t>SEASAT</a:t>
              </a:r>
            </a:p>
            <a:p>
              <a:pPr algn="ctr">
                <a:lnSpc>
                  <a:spcPct val="150000"/>
                </a:lnSpc>
              </a:pPr>
              <a:r>
                <a:rPr lang="en-GB" sz="600" dirty="0" smtClean="0">
                  <a:solidFill>
                    <a:schemeClr val="tx1"/>
                  </a:solidFill>
                </a:rPr>
                <a:t>IKONOS</a:t>
              </a:r>
            </a:p>
          </p:txBody>
        </p:sp>
        <p:cxnSp>
          <p:nvCxnSpPr>
            <p:cNvPr id="27" name="Elbow Connector 26"/>
            <p:cNvCxnSpPr>
              <a:stCxn id="26" idx="1"/>
              <a:endCxn id="17" idx="2"/>
            </p:cNvCxnSpPr>
            <p:nvPr/>
          </p:nvCxnSpPr>
          <p:spPr>
            <a:xfrm rot="5400000" flipH="1" flipV="1">
              <a:off x="3792240" y="3169471"/>
              <a:ext cx="590685" cy="71744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544" y="249378"/>
              <a:ext cx="1598848" cy="117478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714" y="216147"/>
              <a:ext cx="2328651" cy="1219579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748276" y="37816"/>
              <a:ext cx="135485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b="1" dirty="0"/>
                <a:t>ESA Earth </a:t>
              </a:r>
              <a:r>
                <a:rPr lang="en-US" sz="900" b="1" dirty="0" err="1"/>
                <a:t>OnLine</a:t>
              </a:r>
              <a:r>
                <a:rPr lang="en-US" sz="900" b="1" dirty="0"/>
                <a:t> </a:t>
              </a:r>
              <a:endParaRPr lang="en-US" sz="900" b="1" dirty="0" smtClean="0"/>
            </a:p>
          </p:txBody>
        </p:sp>
        <p:cxnSp>
          <p:nvCxnSpPr>
            <p:cNvPr id="31" name="Straight Arrow Connector 30"/>
            <p:cNvCxnSpPr>
              <a:stCxn id="28" idx="3"/>
              <a:endCxn id="29" idx="1"/>
            </p:cNvCxnSpPr>
            <p:nvPr/>
          </p:nvCxnSpPr>
          <p:spPr>
            <a:xfrm flipV="1">
              <a:off x="5249392" y="825937"/>
              <a:ext cx="1091322" cy="10833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176" y="364628"/>
              <a:ext cx="1887649" cy="934948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934105" y="5343"/>
              <a:ext cx="12867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/>
                <a:t>ESA Map Viewer</a:t>
              </a:r>
              <a:endParaRPr lang="en-US" sz="900" b="1" dirty="0"/>
            </a:p>
          </p:txBody>
        </p:sp>
        <p:cxnSp>
          <p:nvCxnSpPr>
            <p:cNvPr id="34" name="Elbow Connector 33"/>
            <p:cNvCxnSpPr>
              <a:stCxn id="29" idx="2"/>
              <a:endCxn id="9" idx="3"/>
            </p:cNvCxnSpPr>
            <p:nvPr/>
          </p:nvCxnSpPr>
          <p:spPr>
            <a:xfrm rot="5400000">
              <a:off x="6108550" y="705132"/>
              <a:ext cx="665897" cy="2127084"/>
            </a:xfrm>
            <a:prstGeom prst="bentConnector2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29" idx="2"/>
              <a:endCxn id="17" idx="3"/>
            </p:cNvCxnSpPr>
            <p:nvPr/>
          </p:nvCxnSpPr>
          <p:spPr>
            <a:xfrm rot="5400000">
              <a:off x="5844424" y="1302356"/>
              <a:ext cx="1527247" cy="1793987"/>
            </a:xfrm>
            <a:prstGeom prst="bentConnector2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/>
            <p:cNvSpPr/>
            <p:nvPr/>
          </p:nvSpPr>
          <p:spPr>
            <a:xfrm>
              <a:off x="7629161" y="2693097"/>
              <a:ext cx="1291659" cy="53975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Copernicus Dataset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7" name="Elbow Connector 36"/>
            <p:cNvCxnSpPr>
              <a:stCxn id="9" idx="2"/>
              <a:endCxn id="36" idx="0"/>
            </p:cNvCxnSpPr>
            <p:nvPr/>
          </p:nvCxnSpPr>
          <p:spPr>
            <a:xfrm rot="16200000" flipH="1">
              <a:off x="6199870" y="617975"/>
              <a:ext cx="321599" cy="382864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166323" y="1586586"/>
              <a:ext cx="18181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smtClean="0">
                  <a:solidFill>
                    <a:srgbClr val="FF0000"/>
                  </a:solidFill>
                </a:rPr>
                <a:t>EO Products </a:t>
              </a:r>
              <a:br>
                <a:rPr lang="en-GB" sz="1100" b="1" dirty="0" smtClean="0">
                  <a:solidFill>
                    <a:srgbClr val="FF0000"/>
                  </a:solidFill>
                </a:rPr>
              </a:br>
              <a:r>
                <a:rPr lang="en-GB" sz="1100" b="1" dirty="0" smtClean="0">
                  <a:solidFill>
                    <a:srgbClr val="FF0000"/>
                  </a:solidFill>
                </a:rPr>
                <a:t>Discovery</a:t>
              </a:r>
              <a:endParaRPr lang="en-GB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Can 39"/>
            <p:cNvSpPr/>
            <p:nvPr/>
          </p:nvSpPr>
          <p:spPr>
            <a:xfrm>
              <a:off x="7722539" y="3827374"/>
              <a:ext cx="1104901" cy="555033"/>
            </a:xfrm>
            <a:prstGeom prst="can">
              <a:avLst/>
            </a:prstGeom>
            <a:gradFill flip="none" rotWithShape="1">
              <a:gsLst>
                <a:gs pos="0">
                  <a:srgbClr val="822433"/>
                </a:gs>
                <a:gs pos="32000">
                  <a:srgbClr val="E37222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CCMs </a:t>
              </a:r>
            </a:p>
            <a:p>
              <a:pPr algn="ctr"/>
              <a:r>
                <a:rPr lang="en-GB" sz="700" dirty="0" smtClean="0">
                  <a:solidFill>
                    <a:schemeClr val="tx1"/>
                  </a:solidFill>
                </a:rPr>
                <a:t>Repositories</a:t>
              </a:r>
              <a:endParaRPr lang="en-GB" sz="7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40" idx="1"/>
            </p:cNvCxnSpPr>
            <p:nvPr/>
          </p:nvCxnSpPr>
          <p:spPr>
            <a:xfrm flipV="1">
              <a:off x="8274990" y="3232844"/>
              <a:ext cx="1" cy="5945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37165" y="1680312"/>
            <a:ext cx="3440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800" b="1" dirty="0"/>
              <a:t>Catalogue </a:t>
            </a:r>
            <a:r>
              <a:rPr lang="en-GB" sz="800" b="1" dirty="0" smtClean="0"/>
              <a:t>API publicly available:</a:t>
            </a:r>
            <a:endParaRPr lang="en-GB" sz="800" b="1" dirty="0"/>
          </a:p>
          <a:p>
            <a:pPr marL="171450" indent="-79375">
              <a:lnSpc>
                <a:spcPct val="150000"/>
              </a:lnSpc>
              <a:buFontTx/>
              <a:buChar char="-"/>
            </a:pPr>
            <a:r>
              <a:rPr lang="en-GB" sz="800" b="1" dirty="0"/>
              <a:t>OGC OpenSearch Specification</a:t>
            </a:r>
          </a:p>
          <a:p>
            <a:pPr marL="171450" indent="-79375">
              <a:lnSpc>
                <a:spcPct val="150000"/>
              </a:lnSpc>
              <a:buFontTx/>
              <a:buChar char="-"/>
            </a:pPr>
            <a:r>
              <a:rPr lang="en-GB" sz="800" b="1" dirty="0">
                <a:solidFill>
                  <a:srgbClr val="FF0000"/>
                </a:solidFill>
                <a:hlinkClick r:id="rId5"/>
              </a:rPr>
              <a:t>CEOS WGISS OpenSearch Best Practice</a:t>
            </a:r>
            <a:endParaRPr lang="en-GB" sz="8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-71794"/>
            <a:ext cx="3370957" cy="41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i="1" kern="0" dirty="0">
                <a:solidFill>
                  <a:srgbClr val="0070C0"/>
                </a:solidFill>
                <a:ea typeface="+mj-ea"/>
                <a:cs typeface="Verdana"/>
              </a:rPr>
              <a:t>ESA TTO by Q1 </a:t>
            </a:r>
            <a:r>
              <a:rPr lang="en-GB" sz="1600" b="1" i="1" kern="0" dirty="0" smtClean="0">
                <a:solidFill>
                  <a:srgbClr val="0070C0"/>
                </a:solidFill>
                <a:ea typeface="+mj-ea"/>
                <a:cs typeface="Verdana"/>
              </a:rPr>
              <a:t>2019</a:t>
            </a:r>
            <a:endParaRPr lang="en-GB" sz="1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640071" y="3449613"/>
            <a:ext cx="4008235" cy="1486771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Online </a:t>
            </a:r>
            <a:r>
              <a:rPr lang="en-GB" sz="1400" b="1" dirty="0">
                <a:solidFill>
                  <a:schemeClr val="bg1"/>
                </a:solidFill>
              </a:rPr>
              <a:t>Data </a:t>
            </a:r>
            <a:r>
              <a:rPr lang="en-GB" sz="1400" b="1" dirty="0" smtClean="0">
                <a:solidFill>
                  <a:schemeClr val="bg1"/>
                </a:solidFill>
              </a:rPr>
              <a:t>Storage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63" name="Rounded Rectangle 62"/>
          <p:cNvSpPr/>
          <p:nvPr/>
        </p:nvSpPr>
        <p:spPr>
          <a:xfrm>
            <a:off x="2640071" y="35997"/>
            <a:ext cx="6400698" cy="1509928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b="1" dirty="0" smtClean="0">
              <a:solidFill>
                <a:schemeClr val="bg1"/>
              </a:solidFill>
            </a:endParaRPr>
          </a:p>
          <a:p>
            <a:endParaRPr lang="en-GB" sz="1000" b="1" dirty="0">
              <a:solidFill>
                <a:schemeClr val="bg1"/>
              </a:solidFill>
            </a:endParaRPr>
          </a:p>
          <a:p>
            <a:endParaRPr lang="en-GB" sz="1000" b="1" dirty="0" smtClean="0">
              <a:solidFill>
                <a:schemeClr val="bg1"/>
              </a:solidFill>
            </a:endParaRPr>
          </a:p>
          <a:p>
            <a:endParaRPr lang="en-GB" sz="1000" b="1" dirty="0">
              <a:solidFill>
                <a:schemeClr val="bg1"/>
              </a:solidFill>
            </a:endParaRPr>
          </a:p>
          <a:p>
            <a:endParaRPr lang="en-GB" sz="1000" b="1" dirty="0" smtClean="0">
              <a:solidFill>
                <a:schemeClr val="bg1"/>
              </a:solidFill>
            </a:endParaRPr>
          </a:p>
          <a:p>
            <a:r>
              <a:rPr lang="en-GB" sz="1000" b="1" dirty="0">
                <a:solidFill>
                  <a:schemeClr val="bg1"/>
                </a:solidFill>
              </a:rPr>
              <a:t>	</a:t>
            </a:r>
            <a:r>
              <a:rPr lang="en-GB" sz="1000" b="1" dirty="0" smtClean="0">
                <a:solidFill>
                  <a:schemeClr val="bg1"/>
                </a:solidFill>
              </a:rPr>
              <a:t>				</a:t>
            </a:r>
            <a:r>
              <a:rPr lang="en-GB" sz="1400" b="1" dirty="0" smtClean="0">
                <a:solidFill>
                  <a:schemeClr val="bg1"/>
                </a:solidFill>
              </a:rPr>
              <a:t>Catalogue Clients</a:t>
            </a:r>
            <a:endParaRPr lang="en-GB" sz="1000" b="1" dirty="0" smtClean="0">
              <a:solidFill>
                <a:schemeClr val="bg1"/>
              </a:solidFill>
            </a:endParaRPr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64" name="Rounded Rectangle 63"/>
          <p:cNvSpPr/>
          <p:nvPr/>
        </p:nvSpPr>
        <p:spPr>
          <a:xfrm>
            <a:off x="2640070" y="1640925"/>
            <a:ext cx="4008235" cy="1724749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tIns="72000" rIns="0" bIns="0" rtlCol="0" anchor="t" anchorCtr="0"/>
          <a:lstStyle/>
          <a:p>
            <a:endParaRPr lang="en-GB" sz="1000" b="1" dirty="0" smtClean="0"/>
          </a:p>
          <a:p>
            <a:endParaRPr lang="en-GB" sz="1000" b="1" dirty="0"/>
          </a:p>
          <a:p>
            <a:endParaRPr lang="en-GB" sz="1000" b="1" dirty="0" smtClean="0"/>
          </a:p>
          <a:p>
            <a:endParaRPr lang="en-GB" sz="1000" b="1" dirty="0"/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Distribution Facility </a:t>
            </a:r>
          </a:p>
          <a:p>
            <a:pPr algn="ctr"/>
            <a:endParaRPr lang="en-GB" sz="1000" b="1" dirty="0"/>
          </a:p>
          <a:p>
            <a:pPr algn="ctr"/>
            <a:endParaRPr lang="en-GB" sz="1000" b="1" dirty="0" smtClean="0"/>
          </a:p>
          <a:p>
            <a:pPr algn="ctr"/>
            <a:endParaRPr lang="en-GB" sz="1000" b="1" dirty="0"/>
          </a:p>
          <a:p>
            <a:pPr algn="ctr"/>
            <a:endParaRPr lang="en-GB" sz="1000" b="1" dirty="0" smtClean="0"/>
          </a:p>
          <a:p>
            <a:pPr algn="ctr"/>
            <a:endParaRPr lang="en-GB" sz="1000" b="1" dirty="0" smtClean="0"/>
          </a:p>
          <a:p>
            <a:pPr algn="ctr"/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18942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ounded Rectangle 145"/>
          <p:cNvSpPr/>
          <p:nvPr/>
        </p:nvSpPr>
        <p:spPr>
          <a:xfrm>
            <a:off x="137566" y="84345"/>
            <a:ext cx="1745076" cy="1515272"/>
          </a:xfrm>
          <a:prstGeom prst="roundRect">
            <a:avLst>
              <a:gd name="adj" fmla="val 0"/>
            </a:avLst>
          </a:prstGeom>
          <a:solidFill>
            <a:schemeClr val="accent1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 smtClean="0"/>
              <a:t>M2M Interfaces </a:t>
            </a:r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93" name="Rounded Rectangle 92"/>
          <p:cNvSpPr/>
          <p:nvPr/>
        </p:nvSpPr>
        <p:spPr>
          <a:xfrm>
            <a:off x="3949147" y="1695389"/>
            <a:ext cx="3101009" cy="156714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000" dirty="0" smtClean="0"/>
              <a:t>	      Distribution Facility </a:t>
            </a:r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89" name="Rounded Rectangle 88"/>
          <p:cNvSpPr/>
          <p:nvPr/>
        </p:nvSpPr>
        <p:spPr>
          <a:xfrm>
            <a:off x="3949147" y="84345"/>
            <a:ext cx="3512966" cy="151527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 smtClean="0"/>
              <a:t>Catalogue Clients</a:t>
            </a:r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14" name="Rounded Rectangle 13"/>
          <p:cNvSpPr/>
          <p:nvPr/>
        </p:nvSpPr>
        <p:spPr>
          <a:xfrm>
            <a:off x="188049" y="2834640"/>
            <a:ext cx="1639058" cy="1631344"/>
          </a:xfrm>
          <a:prstGeom prst="roundRect">
            <a:avLst>
              <a:gd name="adj" fmla="val 0"/>
            </a:avLst>
          </a:prstGeom>
          <a:solidFill>
            <a:schemeClr val="accent1">
              <a:alpha val="5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Hosted Processing</a:t>
            </a: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 smtClean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 smtClean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  <a:p>
            <a:pPr algn="ctr"/>
            <a:endParaRPr lang="en-GB" sz="1000" dirty="0" smtClean="0">
              <a:solidFill>
                <a:schemeClr val="tx1"/>
              </a:solidFill>
            </a:endParaRPr>
          </a:p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56183" y="2567296"/>
            <a:ext cx="2756451" cy="5325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Data/Service Catalogue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flipV="1">
            <a:off x="5433390" y="3123368"/>
            <a:ext cx="134525" cy="527161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234851" y="406400"/>
            <a:ext cx="1513470" cy="1098178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Remote Desktop Access   </a:t>
            </a:r>
          </a:p>
          <a:p>
            <a:pPr algn="ctr"/>
            <a:endParaRPr lang="en-GB" sz="800" dirty="0" smtClean="0"/>
          </a:p>
          <a:p>
            <a:pPr marL="177800" lvl="1" indent="-88900"/>
            <a:r>
              <a:rPr lang="en-GB" sz="800" dirty="0" smtClean="0"/>
              <a:t>- CAL-VAL Activities</a:t>
            </a:r>
          </a:p>
          <a:p>
            <a:pPr marL="177800" lvl="1" indent="-88900"/>
            <a:endParaRPr lang="en-GB" sz="800" dirty="0" smtClean="0"/>
          </a:p>
          <a:p>
            <a:pPr marL="177800" lvl="1" indent="-88900"/>
            <a:r>
              <a:rPr lang="en-GB" sz="800" dirty="0" smtClean="0"/>
              <a:t>- Access Point for Application Platforms</a:t>
            </a:r>
            <a:endParaRPr lang="en-GB" sz="800" dirty="0"/>
          </a:p>
        </p:txBody>
      </p:sp>
      <p:cxnSp>
        <p:nvCxnSpPr>
          <p:cNvPr id="34" name="Straight Arrow Connector 33"/>
          <p:cNvCxnSpPr>
            <a:stCxn id="146" idx="2"/>
            <a:endCxn id="14" idx="0"/>
          </p:cNvCxnSpPr>
          <p:nvPr/>
        </p:nvCxnSpPr>
        <p:spPr>
          <a:xfrm flipH="1">
            <a:off x="1007578" y="1599617"/>
            <a:ext cx="2526" cy="123502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Left-Right Arrow 39"/>
          <p:cNvSpPr/>
          <p:nvPr/>
        </p:nvSpPr>
        <p:spPr>
          <a:xfrm>
            <a:off x="1799048" y="2906866"/>
            <a:ext cx="2281773" cy="157439"/>
          </a:xfrm>
          <a:prstGeom prst="leftRightArrow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/>
          <p:cNvSpPr/>
          <p:nvPr/>
        </p:nvSpPr>
        <p:spPr>
          <a:xfrm>
            <a:off x="234850" y="3789593"/>
            <a:ext cx="1441415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 smtClean="0"/>
              <a:t>VM – Browse Images Generation</a:t>
            </a:r>
            <a:endParaRPr lang="en-GB" sz="600" dirty="0"/>
          </a:p>
        </p:txBody>
      </p:sp>
      <p:sp>
        <p:nvSpPr>
          <p:cNvPr id="47" name="Rounded Rectangle 46"/>
          <p:cNvSpPr/>
          <p:nvPr/>
        </p:nvSpPr>
        <p:spPr>
          <a:xfrm>
            <a:off x="234851" y="4088810"/>
            <a:ext cx="1441414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 smtClean="0"/>
              <a:t>VM – </a:t>
            </a:r>
            <a:r>
              <a:rPr lang="en-GB" sz="600" dirty="0" err="1" smtClean="0"/>
              <a:t>DataCube</a:t>
            </a:r>
            <a:r>
              <a:rPr lang="en-GB" sz="600" dirty="0" smtClean="0"/>
              <a:t> Engine/API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822001" y="351184"/>
            <a:ext cx="1562400" cy="697395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700" dirty="0" smtClean="0"/>
              <a:t>Specific Web Portal: </a:t>
            </a:r>
          </a:p>
          <a:p>
            <a:endParaRPr lang="en-GB" sz="700" dirty="0" smtClean="0"/>
          </a:p>
          <a:p>
            <a:pPr lvl="1"/>
            <a:r>
              <a:rPr lang="en-GB" sz="700" i="1" dirty="0" smtClean="0"/>
              <a:t>- SWARM</a:t>
            </a:r>
          </a:p>
          <a:p>
            <a:pPr lvl="1"/>
            <a:r>
              <a:rPr lang="en-GB" sz="700" i="1" dirty="0" smtClean="0"/>
              <a:t>- SMOS</a:t>
            </a:r>
          </a:p>
          <a:p>
            <a:pPr lvl="1"/>
            <a:r>
              <a:rPr lang="en-GB" sz="700" i="1" dirty="0" smtClean="0"/>
              <a:t>- </a:t>
            </a:r>
            <a:r>
              <a:rPr lang="en-GB" sz="700" i="1" dirty="0" err="1" smtClean="0"/>
              <a:t>Cryosat</a:t>
            </a:r>
            <a:endParaRPr lang="en-GB" sz="700" i="1" dirty="0" smtClean="0"/>
          </a:p>
          <a:p>
            <a:pPr lvl="1"/>
            <a:r>
              <a:rPr lang="en-GB" sz="700" i="1" dirty="0" smtClean="0"/>
              <a:t>- External</a:t>
            </a:r>
            <a:endParaRPr lang="en-GB" sz="700" i="1" dirty="0"/>
          </a:p>
        </p:txBody>
      </p:sp>
      <p:sp>
        <p:nvSpPr>
          <p:cNvPr id="50" name="Rounded Rectangle 49"/>
          <p:cNvSpPr/>
          <p:nvPr/>
        </p:nvSpPr>
        <p:spPr>
          <a:xfrm>
            <a:off x="4156183" y="1816886"/>
            <a:ext cx="889144" cy="532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Thesauri Service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1" name="Down Arrow 50"/>
          <p:cNvSpPr/>
          <p:nvPr/>
        </p:nvSpPr>
        <p:spPr>
          <a:xfrm rot="10800000" flipV="1">
            <a:off x="4525389" y="2369242"/>
            <a:ext cx="150732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600755" y="1597822"/>
            <a:ext cx="0" cy="21906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1" idx="0"/>
          </p:cNvCxnSpPr>
          <p:nvPr/>
        </p:nvCxnSpPr>
        <p:spPr>
          <a:xfrm>
            <a:off x="5499651" y="1597822"/>
            <a:ext cx="0" cy="96947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911811" y="695741"/>
            <a:ext cx="21139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own Arrow 63"/>
          <p:cNvSpPr/>
          <p:nvPr/>
        </p:nvSpPr>
        <p:spPr>
          <a:xfrm rot="5400000" flipV="1">
            <a:off x="7942146" y="1054790"/>
            <a:ext cx="150732" cy="211396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8140618" y="564936"/>
            <a:ext cx="612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Query</a:t>
            </a:r>
            <a:endParaRPr lang="en-GB" sz="1050" dirty="0"/>
          </a:p>
        </p:txBody>
      </p:sp>
      <p:sp>
        <p:nvSpPr>
          <p:cNvPr id="66" name="TextBox 65"/>
          <p:cNvSpPr txBox="1"/>
          <p:nvPr/>
        </p:nvSpPr>
        <p:spPr>
          <a:xfrm>
            <a:off x="8140618" y="1029681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Population</a:t>
            </a:r>
            <a:endParaRPr lang="en-GB" sz="1050" dirty="0"/>
          </a:p>
        </p:txBody>
      </p:sp>
      <p:sp>
        <p:nvSpPr>
          <p:cNvPr id="68" name="Rounded Rectangle 67"/>
          <p:cNvSpPr/>
          <p:nvPr/>
        </p:nvSpPr>
        <p:spPr>
          <a:xfrm>
            <a:off x="5822001" y="1109405"/>
            <a:ext cx="1562400" cy="421336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36000" rIns="72000" bIns="36000" rtlCol="0" anchor="t" anchorCtr="0"/>
          <a:lstStyle/>
          <a:p>
            <a:r>
              <a:rPr lang="en-GB" sz="700" dirty="0" smtClean="0"/>
              <a:t>Multi Mission Portal </a:t>
            </a:r>
          </a:p>
          <a:p>
            <a:endParaRPr lang="en-GB" sz="700" dirty="0" smtClean="0"/>
          </a:p>
          <a:p>
            <a:pPr algn="ctr"/>
            <a:r>
              <a:rPr lang="en-GB" sz="700" dirty="0" smtClean="0"/>
              <a:t>– </a:t>
            </a:r>
            <a:r>
              <a:rPr lang="en-GB" sz="700" i="1" dirty="0" smtClean="0"/>
              <a:t>ESA </a:t>
            </a:r>
            <a:r>
              <a:rPr lang="en-GB" sz="700" i="1" dirty="0" err="1" smtClean="0"/>
              <a:t>eoli</a:t>
            </a:r>
            <a:endParaRPr lang="en-GB" sz="700" i="1" dirty="0"/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7232374" y="1597822"/>
            <a:ext cx="276" cy="2067458"/>
          </a:xfrm>
          <a:prstGeom prst="straightConnector1">
            <a:avLst/>
          </a:prstGeom>
          <a:ln w="63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7911811" y="924267"/>
            <a:ext cx="211397" cy="0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140618" y="793462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Data Access</a:t>
            </a:r>
            <a:endParaRPr lang="en-GB" sz="1050" dirty="0"/>
          </a:p>
        </p:txBody>
      </p:sp>
      <p:sp>
        <p:nvSpPr>
          <p:cNvPr id="81" name="Rounded Rectangle 80"/>
          <p:cNvSpPr/>
          <p:nvPr/>
        </p:nvSpPr>
        <p:spPr>
          <a:xfrm>
            <a:off x="4156183" y="1108154"/>
            <a:ext cx="1563757" cy="422587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36000" rIns="72000" bIns="36000" rtlCol="0" anchor="t" anchorCtr="0"/>
          <a:lstStyle/>
          <a:p>
            <a:pPr algn="ctr"/>
            <a:r>
              <a:rPr lang="en-GB" sz="700" dirty="0"/>
              <a:t>Information </a:t>
            </a:r>
            <a:r>
              <a:rPr lang="en-GB" sz="700" dirty="0" smtClean="0"/>
              <a:t>Page:</a:t>
            </a:r>
          </a:p>
          <a:p>
            <a:pPr algn="ctr"/>
            <a:endParaRPr lang="en-GB" sz="700" dirty="0" smtClean="0"/>
          </a:p>
          <a:p>
            <a:pPr algn="ctr"/>
            <a:r>
              <a:rPr lang="en-GB" sz="700" dirty="0" smtClean="0"/>
              <a:t>- </a:t>
            </a:r>
            <a:r>
              <a:rPr lang="en-GB" sz="700" i="1" dirty="0" smtClean="0"/>
              <a:t>ESA EO Gateway</a:t>
            </a:r>
            <a:endParaRPr lang="en-GB" sz="700" i="1" dirty="0"/>
          </a:p>
        </p:txBody>
      </p:sp>
      <p:sp>
        <p:nvSpPr>
          <p:cNvPr id="19" name="Rounded Rectangle 18"/>
          <p:cNvSpPr/>
          <p:nvPr/>
        </p:nvSpPr>
        <p:spPr>
          <a:xfrm>
            <a:off x="2179983" y="3329612"/>
            <a:ext cx="6745356" cy="1136372"/>
          </a:xfrm>
          <a:prstGeom prst="roundRect">
            <a:avLst>
              <a:gd name="adj" fmla="val 0"/>
            </a:avLst>
          </a:prstGeom>
          <a:solidFill>
            <a:schemeClr val="accent1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000" dirty="0"/>
              <a:t>Online Data </a:t>
            </a:r>
            <a:r>
              <a:rPr lang="en-GB" sz="1000" dirty="0" smtClean="0"/>
              <a:t>Storage</a:t>
            </a:r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4" name="Rounded Rectangle 3"/>
          <p:cNvSpPr/>
          <p:nvPr/>
        </p:nvSpPr>
        <p:spPr>
          <a:xfrm>
            <a:off x="2309133" y="3665279"/>
            <a:ext cx="6444153" cy="16795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dirty="0" smtClean="0"/>
              <a:t>Web Service Interface </a:t>
            </a:r>
            <a:r>
              <a:rPr lang="en-GB" sz="800" dirty="0" smtClean="0"/>
              <a:t>(e.g., </a:t>
            </a:r>
            <a:r>
              <a:rPr lang="en-GB" sz="800" i="1" dirty="0" smtClean="0"/>
              <a:t>OADS, ftp, http</a:t>
            </a:r>
            <a:r>
              <a:rPr lang="en-GB" sz="800" dirty="0" smtClean="0"/>
              <a:t>)</a:t>
            </a:r>
            <a:endParaRPr lang="en-GB" sz="1000" dirty="0"/>
          </a:p>
        </p:txBody>
      </p:sp>
      <p:sp>
        <p:nvSpPr>
          <p:cNvPr id="9" name="Down Arrow 8"/>
          <p:cNvSpPr/>
          <p:nvPr/>
        </p:nvSpPr>
        <p:spPr>
          <a:xfrm flipV="1">
            <a:off x="2889418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 flipV="1">
            <a:off x="4543790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flipV="1">
            <a:off x="6198162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3176431" y="4011056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4806125" y="4017751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6481715" y="4017750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104" name="Down Arrow 103"/>
          <p:cNvSpPr/>
          <p:nvPr/>
        </p:nvSpPr>
        <p:spPr>
          <a:xfrm flipV="1">
            <a:off x="7852534" y="3847978"/>
            <a:ext cx="99430" cy="17457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8140618" y="4039650"/>
            <a:ext cx="50526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i="1" dirty="0" smtClean="0"/>
              <a:t>EO-SIP</a:t>
            </a:r>
            <a:endParaRPr lang="en-GB" dirty="0"/>
          </a:p>
        </p:txBody>
      </p:sp>
      <p:sp>
        <p:nvSpPr>
          <p:cNvPr id="37" name="Can 36"/>
          <p:cNvSpPr/>
          <p:nvPr/>
        </p:nvSpPr>
        <p:spPr>
          <a:xfrm>
            <a:off x="266579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TPMs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432514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ESA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39" name="Can 38"/>
          <p:cNvSpPr/>
          <p:nvPr/>
        </p:nvSpPr>
        <p:spPr>
          <a:xfrm>
            <a:off x="598449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HMs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03" name="Can 102"/>
          <p:cNvSpPr/>
          <p:nvPr/>
        </p:nvSpPr>
        <p:spPr>
          <a:xfrm>
            <a:off x="7643847" y="4039650"/>
            <a:ext cx="536713" cy="364435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EEs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234851" y="3512844"/>
            <a:ext cx="1441414" cy="1786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600" dirty="0" smtClean="0"/>
              <a:t>VM – CAL/VAL Processors </a:t>
            </a:r>
            <a:endParaRPr lang="en-GB" sz="600" dirty="0"/>
          </a:p>
        </p:txBody>
      </p:sp>
      <p:sp>
        <p:nvSpPr>
          <p:cNvPr id="120" name="Rounded Rectangle 119"/>
          <p:cNvSpPr/>
          <p:nvPr/>
        </p:nvSpPr>
        <p:spPr>
          <a:xfrm>
            <a:off x="4156183" y="351184"/>
            <a:ext cx="1563757" cy="702367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700" dirty="0" smtClean="0"/>
              <a:t>International EO </a:t>
            </a:r>
            <a:r>
              <a:rPr lang="en-GB" sz="700" dirty="0"/>
              <a:t>Gateway Information </a:t>
            </a:r>
            <a:r>
              <a:rPr lang="en-GB" sz="700" dirty="0" smtClean="0"/>
              <a:t>Page:</a:t>
            </a:r>
          </a:p>
          <a:p>
            <a:pPr algn="r"/>
            <a:endParaRPr lang="en-GB" sz="700" i="1" dirty="0" smtClean="0"/>
          </a:p>
          <a:p>
            <a:pPr algn="ctr"/>
            <a:r>
              <a:rPr lang="en-GB" sz="700" i="1" dirty="0" smtClean="0"/>
              <a:t>- CEOS IDN </a:t>
            </a:r>
            <a:endParaRPr lang="en-GB" sz="700" dirty="0"/>
          </a:p>
        </p:txBody>
      </p:sp>
      <p:sp>
        <p:nvSpPr>
          <p:cNvPr id="121" name="Right Brace 120"/>
          <p:cNvSpPr/>
          <p:nvPr/>
        </p:nvSpPr>
        <p:spPr>
          <a:xfrm>
            <a:off x="1714367" y="3520485"/>
            <a:ext cx="72055" cy="754626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4" name="Elbow Connector 123"/>
          <p:cNvCxnSpPr>
            <a:stCxn id="103" idx="3"/>
            <a:endCxn id="121" idx="1"/>
          </p:cNvCxnSpPr>
          <p:nvPr/>
        </p:nvCxnSpPr>
        <p:spPr>
          <a:xfrm rot="5400000" flipH="1">
            <a:off x="4596169" y="1088051"/>
            <a:ext cx="506287" cy="6125782"/>
          </a:xfrm>
          <a:prstGeom prst="bentConnector4">
            <a:avLst>
              <a:gd name="adj1" fmla="val -45152"/>
              <a:gd name="adj2" fmla="val 96511"/>
            </a:avLst>
          </a:prstGeom>
          <a:ln w="6350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37" idx="3"/>
          </p:cNvCxnSpPr>
          <p:nvPr/>
        </p:nvCxnSpPr>
        <p:spPr>
          <a:xfrm flipH="1">
            <a:off x="2933700" y="4404085"/>
            <a:ext cx="454" cy="19014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38" idx="3"/>
          </p:cNvCxnSpPr>
          <p:nvPr/>
        </p:nvCxnSpPr>
        <p:spPr>
          <a:xfrm flipH="1">
            <a:off x="4593049" y="4404085"/>
            <a:ext cx="455" cy="187918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39" idx="3"/>
          </p:cNvCxnSpPr>
          <p:nvPr/>
        </p:nvCxnSpPr>
        <p:spPr>
          <a:xfrm flipH="1">
            <a:off x="6247878" y="4404085"/>
            <a:ext cx="0" cy="185583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2120570" y="4564444"/>
            <a:ext cx="26741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i="1" dirty="0" smtClean="0"/>
              <a:t>Core Services close to the data </a:t>
            </a:r>
            <a:endParaRPr lang="en-GB" sz="1100" b="1" i="1" dirty="0"/>
          </a:p>
        </p:txBody>
      </p:sp>
      <p:cxnSp>
        <p:nvCxnSpPr>
          <p:cNvPr id="152" name="Elbow Connector 151"/>
          <p:cNvCxnSpPr>
            <a:stCxn id="146" idx="2"/>
          </p:cNvCxnSpPr>
          <p:nvPr/>
        </p:nvCxnSpPr>
        <p:spPr>
          <a:xfrm rot="16200000" flipH="1">
            <a:off x="2012299" y="597422"/>
            <a:ext cx="1136563" cy="3140952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ounded Rectangle 168"/>
          <p:cNvSpPr/>
          <p:nvPr/>
        </p:nvSpPr>
        <p:spPr>
          <a:xfrm>
            <a:off x="2043356" y="84345"/>
            <a:ext cx="1745076" cy="1515272"/>
          </a:xfrm>
          <a:prstGeom prst="roundRect">
            <a:avLst>
              <a:gd name="adj" fmla="val 0"/>
            </a:avLst>
          </a:prstGeom>
          <a:solidFill>
            <a:schemeClr val="accent1">
              <a:alpha val="50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1000" dirty="0"/>
              <a:t>EO Data Visualization and pre-analysis </a:t>
            </a:r>
            <a:r>
              <a:rPr lang="en-GB" sz="1000" dirty="0" smtClean="0"/>
              <a:t>clients</a:t>
            </a:r>
            <a:endParaRPr lang="en-GB" sz="1000" dirty="0"/>
          </a:p>
        </p:txBody>
      </p:sp>
      <p:sp>
        <p:nvSpPr>
          <p:cNvPr id="171" name="Rounded Rectangle 170"/>
          <p:cNvSpPr/>
          <p:nvPr/>
        </p:nvSpPr>
        <p:spPr>
          <a:xfrm>
            <a:off x="2159159" y="646854"/>
            <a:ext cx="1513470" cy="85430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 dirty="0" smtClean="0"/>
              <a:t>ESA PDGS Data Cube </a:t>
            </a:r>
            <a:endParaRPr lang="en-GB" sz="800" dirty="0"/>
          </a:p>
        </p:txBody>
      </p:sp>
      <p:cxnSp>
        <p:nvCxnSpPr>
          <p:cNvPr id="172" name="Elbow Connector 171"/>
          <p:cNvCxnSpPr>
            <a:stCxn id="169" idx="2"/>
          </p:cNvCxnSpPr>
          <p:nvPr/>
        </p:nvCxnSpPr>
        <p:spPr>
          <a:xfrm rot="16200000" flipH="1">
            <a:off x="3012503" y="1503008"/>
            <a:ext cx="1041944" cy="1235162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Elbow Connector 199"/>
          <p:cNvCxnSpPr>
            <a:stCxn id="169" idx="2"/>
          </p:cNvCxnSpPr>
          <p:nvPr/>
        </p:nvCxnSpPr>
        <p:spPr>
          <a:xfrm rot="5400000">
            <a:off x="1698101" y="1616848"/>
            <a:ext cx="1235025" cy="1200562"/>
          </a:xfrm>
          <a:prstGeom prst="bentConnector3">
            <a:avLst>
              <a:gd name="adj1" fmla="val 84449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82314" y="1760129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i="1" dirty="0" smtClean="0"/>
              <a:t>Prototyping phase </a:t>
            </a:r>
          </a:p>
          <a:p>
            <a:pPr algn="ctr"/>
            <a:r>
              <a:rPr lang="en-GB" sz="1200" b="1" i="1" dirty="0" smtClean="0"/>
              <a:t>by Dec ‘18</a:t>
            </a:r>
            <a:endParaRPr lang="en-GB" sz="1200" b="1" i="1" dirty="0"/>
          </a:p>
          <a:p>
            <a:pPr algn="ctr"/>
            <a:endParaRPr lang="en-GB" sz="1200" b="1" i="1" dirty="0"/>
          </a:p>
        </p:txBody>
      </p:sp>
    </p:spTree>
    <p:extLst>
      <p:ext uri="{BB962C8B-B14F-4D97-AF65-F5344CB8AC3E}">
        <p14:creationId xmlns:p14="http://schemas.microsoft.com/office/powerpoint/2010/main" val="9842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B969259-B658-2748-83C8-904AD5C89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346" y="2745496"/>
            <a:ext cx="1479917" cy="8265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65ED226-F47D-F744-98E3-2C3A33641C7D}"/>
              </a:ext>
            </a:extLst>
          </p:cNvPr>
          <p:cNvGrpSpPr/>
          <p:nvPr/>
        </p:nvGrpSpPr>
        <p:grpSpPr>
          <a:xfrm>
            <a:off x="71448" y="3194908"/>
            <a:ext cx="2530403" cy="650873"/>
            <a:chOff x="95263" y="4068835"/>
            <a:chExt cx="3373871" cy="867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991E0D-4A95-EB42-B9AD-79264BD6F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263" y="4216666"/>
              <a:ext cx="720000" cy="720000"/>
            </a:xfrm>
            <a:prstGeom prst="rect">
              <a:avLst/>
            </a:prstGeom>
          </p:spPr>
        </p:pic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3C1976DB-0063-8848-A40D-6A8659BEFBC7}"/>
                </a:ext>
              </a:extLst>
            </p:cNvPr>
            <p:cNvSpPr txBox="1"/>
            <p:nvPr/>
          </p:nvSpPr>
          <p:spPr>
            <a:xfrm>
              <a:off x="870179" y="4068835"/>
              <a:ext cx="2598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>
                  <a:latin typeface="+mj-lt"/>
                </a:rPr>
                <a:t>Data </a:t>
              </a:r>
              <a:r>
                <a:rPr lang="it-IT" sz="1050" b="1" dirty="0" err="1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Data </a:t>
              </a:r>
              <a:r>
                <a:rPr lang="it-IT" sz="800" dirty="0" err="1">
                  <a:latin typeface="+mj-lt"/>
                </a:rPr>
                <a:t>remain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at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their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own</a:t>
              </a:r>
              <a:r>
                <a:rPr lang="it-IT" sz="800" dirty="0">
                  <a:latin typeface="+mj-lt"/>
                </a:rPr>
                <a:t> location (multiple data centers) with the </a:t>
              </a:r>
              <a:r>
                <a:rPr lang="it-IT" sz="800" dirty="0" err="1">
                  <a:latin typeface="+mj-lt"/>
                </a:rPr>
                <a:t>original</a:t>
              </a:r>
              <a:r>
                <a:rPr lang="it-IT" sz="800" dirty="0">
                  <a:latin typeface="+mj-lt"/>
                </a:rPr>
                <a:t> data format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190BC-C395-E34D-8734-4712FC4C71DF}"/>
              </a:ext>
            </a:extLst>
          </p:cNvPr>
          <p:cNvGrpSpPr/>
          <p:nvPr/>
        </p:nvGrpSpPr>
        <p:grpSpPr>
          <a:xfrm>
            <a:off x="95470" y="1868675"/>
            <a:ext cx="2506381" cy="702017"/>
            <a:chOff x="127293" y="2481483"/>
            <a:chExt cx="3341841" cy="9360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222F07-AF30-4E49-A826-9ECDB1CCF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7" t="15581" r="9658" b="8634"/>
            <a:stretch/>
          </p:blipFill>
          <p:spPr>
            <a:xfrm>
              <a:off x="127293" y="2654870"/>
              <a:ext cx="828951" cy="762635"/>
            </a:xfrm>
            <a:prstGeom prst="rect">
              <a:avLst/>
            </a:prstGeom>
          </p:spPr>
        </p:pic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A1C8AC0-BAEB-3048-A994-414831ABC0A2}"/>
                </a:ext>
              </a:extLst>
            </p:cNvPr>
            <p:cNvSpPr txBox="1"/>
            <p:nvPr/>
          </p:nvSpPr>
          <p:spPr>
            <a:xfrm>
              <a:off x="961886" y="2481483"/>
              <a:ext cx="2507248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900" b="1" dirty="0" err="1">
                  <a:latin typeface="+mj-lt"/>
                </a:rPr>
                <a:t>Datacube</a:t>
              </a:r>
              <a:r>
                <a:rPr lang="it-IT" sz="900" b="1" dirty="0">
                  <a:latin typeface="+mj-lt"/>
                </a:rPr>
                <a:t> </a:t>
              </a:r>
              <a:r>
                <a:rPr lang="it-IT" sz="900" b="1" dirty="0" smtClean="0">
                  <a:latin typeface="+mj-lt"/>
                </a:rPr>
                <a:t>Engine/API </a:t>
              </a:r>
              <a:r>
                <a:rPr lang="it-IT" sz="900" b="1" dirty="0" err="1" smtClean="0">
                  <a:latin typeface="+mj-lt"/>
                </a:rPr>
                <a:t>VMs</a:t>
              </a:r>
              <a:r>
                <a:rPr lang="it-IT" sz="900" b="1" dirty="0" smtClean="0">
                  <a:latin typeface="+mj-lt"/>
                </a:rPr>
                <a:t> 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>
                  <a:latin typeface="+mj-lt"/>
                </a:rPr>
                <a:t>The </a:t>
              </a:r>
              <a:r>
                <a:rPr lang="it-IT" sz="800" dirty="0" err="1">
                  <a:latin typeface="+mj-lt"/>
                </a:rPr>
                <a:t>deployment</a:t>
              </a:r>
              <a:r>
                <a:rPr lang="it-IT" sz="800" dirty="0">
                  <a:latin typeface="+mj-lt"/>
                </a:rPr>
                <a:t> of DAS in front of </a:t>
              </a:r>
              <a:r>
                <a:rPr lang="it-IT" sz="800" dirty="0" err="1">
                  <a:latin typeface="+mj-lt"/>
                </a:rPr>
                <a:t>each</a:t>
              </a:r>
              <a:r>
                <a:rPr lang="it-IT" sz="800" dirty="0">
                  <a:latin typeface="+mj-lt"/>
                </a:rPr>
                <a:t> data source </a:t>
              </a:r>
              <a:r>
                <a:rPr lang="it-IT" sz="800" dirty="0" err="1">
                  <a:latin typeface="+mj-lt"/>
                </a:rPr>
                <a:t>enables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effective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services</a:t>
              </a:r>
              <a:endParaRPr lang="it-IT" sz="1050" dirty="0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7D7528-BB45-1E45-975A-0CF5C714A8C9}"/>
              </a:ext>
            </a:extLst>
          </p:cNvPr>
          <p:cNvGrpSpPr/>
          <p:nvPr/>
        </p:nvGrpSpPr>
        <p:grpSpPr>
          <a:xfrm>
            <a:off x="71448" y="294483"/>
            <a:ext cx="2346371" cy="746358"/>
            <a:chOff x="95263" y="565443"/>
            <a:chExt cx="3128495" cy="99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EF37E5-86CA-EE4B-B12C-DC64802D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263" y="820996"/>
              <a:ext cx="720000" cy="720000"/>
            </a:xfrm>
            <a:prstGeom prst="rect">
              <a:avLst/>
            </a:prstGeom>
          </p:spPr>
        </p:pic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DB1FF5D-9380-EF43-8A31-9DCCFC5B154E}"/>
                </a:ext>
              </a:extLst>
            </p:cNvPr>
            <p:cNvSpPr txBox="1"/>
            <p:nvPr/>
          </p:nvSpPr>
          <p:spPr>
            <a:xfrm>
              <a:off x="961886" y="565443"/>
              <a:ext cx="2261872" cy="99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050" b="1" dirty="0" err="1" smtClean="0">
                  <a:latin typeface="+mj-lt"/>
                </a:rPr>
                <a:t>Visualization</a:t>
              </a:r>
              <a:r>
                <a:rPr lang="it-IT" sz="1050" b="1" dirty="0" smtClean="0">
                  <a:latin typeface="+mj-lt"/>
                </a:rPr>
                <a:t> </a:t>
              </a:r>
              <a:r>
                <a:rPr lang="it-IT" sz="1050" b="1" dirty="0" err="1" smtClean="0">
                  <a:latin typeface="+mj-lt"/>
                </a:rPr>
                <a:t>layer</a:t>
              </a:r>
              <a:r>
                <a:rPr lang="it-IT" sz="1050" b="1" dirty="0">
                  <a:latin typeface="+mj-lt"/>
                </a:rPr>
                <a:t/>
              </a:r>
              <a:br>
                <a:rPr lang="it-IT" sz="1050" b="1" dirty="0">
                  <a:latin typeface="+mj-lt"/>
                </a:rPr>
              </a:br>
              <a:r>
                <a:rPr lang="it-IT" sz="800" dirty="0" err="1">
                  <a:latin typeface="+mj-lt"/>
                </a:rPr>
                <a:t>Standardised</a:t>
              </a:r>
              <a:r>
                <a:rPr lang="it-IT" sz="800" dirty="0">
                  <a:latin typeface="+mj-lt"/>
                </a:rPr>
                <a:t> data </a:t>
              </a:r>
              <a:r>
                <a:rPr lang="it-IT" sz="800" dirty="0" err="1">
                  <a:latin typeface="+mj-lt"/>
                </a:rPr>
                <a:t>access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allow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connecting</a:t>
              </a:r>
              <a:r>
                <a:rPr lang="it-IT" sz="800" dirty="0">
                  <a:latin typeface="+mj-lt"/>
                </a:rPr>
                <a:t>  a wide </a:t>
              </a:r>
              <a:r>
                <a:rPr lang="it-IT" sz="800" dirty="0" err="1">
                  <a:latin typeface="+mj-lt"/>
                </a:rPr>
                <a:t>range</a:t>
              </a:r>
              <a:r>
                <a:rPr lang="it-IT" sz="800" dirty="0">
                  <a:latin typeface="+mj-lt"/>
                </a:rPr>
                <a:t> of </a:t>
              </a:r>
              <a:r>
                <a:rPr lang="it-IT" sz="800" dirty="0" err="1">
                  <a:latin typeface="+mj-lt"/>
                </a:rPr>
                <a:t>user</a:t>
              </a:r>
              <a:r>
                <a:rPr lang="it-IT" sz="800" dirty="0">
                  <a:latin typeface="+mj-lt"/>
                </a:rPr>
                <a:t> </a:t>
              </a:r>
              <a:r>
                <a:rPr lang="it-IT" sz="800" dirty="0" err="1">
                  <a:latin typeface="+mj-lt"/>
                </a:rPr>
                <a:t>interfaces</a:t>
              </a:r>
              <a:endParaRPr lang="it-IT" sz="1050" dirty="0">
                <a:latin typeface="+mj-lt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F7D58F8-175B-9440-8C62-2E0886A6106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0035" y="2876218"/>
            <a:ext cx="2132569" cy="11736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393724-1827-BD44-9111-9EF05E816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992" y="3032060"/>
            <a:ext cx="1377583" cy="50380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D7B99D0-F747-4D4B-ACF8-EF3EFD8BC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9279" y="3487555"/>
            <a:ext cx="1283120" cy="653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FD2DD18-9E7C-7844-AE3A-2D47A51456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2171" y="3304426"/>
            <a:ext cx="779319" cy="881653"/>
          </a:xfrm>
          <a:prstGeom prst="rect">
            <a:avLst/>
          </a:prstGeom>
        </p:spPr>
      </p:pic>
      <p:sp>
        <p:nvSpPr>
          <p:cNvPr id="412" name="TextBox 411">
            <a:extLst>
              <a:ext uri="{FF2B5EF4-FFF2-40B4-BE49-F238E27FC236}">
                <a16:creationId xmlns:a16="http://schemas.microsoft.com/office/drawing/2014/main" id="{A28A7ECC-E12B-CA4B-B4C1-F61BC79A9D2B}"/>
              </a:ext>
            </a:extLst>
          </p:cNvPr>
          <p:cNvSpPr txBox="1"/>
          <p:nvPr/>
        </p:nvSpPr>
        <p:spPr>
          <a:xfrm>
            <a:off x="2417819" y="4192281"/>
            <a:ext cx="2435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Mission-specific data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2CC5FEE-C56E-F940-AF13-B5556A84E965}"/>
              </a:ext>
            </a:extLst>
          </p:cNvPr>
          <p:cNvSpPr txBox="1"/>
          <p:nvPr/>
        </p:nvSpPr>
        <p:spPr>
          <a:xfrm>
            <a:off x="5286652" y="4162891"/>
            <a:ext cx="1661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Thematic data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F0090BF8-35BC-DE4E-88E6-C9931F6A0D6F}"/>
              </a:ext>
            </a:extLst>
          </p:cNvPr>
          <p:cNvSpPr txBox="1"/>
          <p:nvPr/>
        </p:nvSpPr>
        <p:spPr>
          <a:xfrm>
            <a:off x="7294612" y="4166188"/>
            <a:ext cx="1781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050" dirty="0">
                <a:latin typeface="+mj-lt"/>
              </a:rPr>
              <a:t>Other geospatial  data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297E63-DB2E-8B44-ADA4-2D407773BB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7136" y="2939054"/>
            <a:ext cx="1514290" cy="1159115"/>
          </a:xfrm>
          <a:prstGeom prst="rect">
            <a:avLst/>
          </a:prstGeom>
        </p:spPr>
      </p:pic>
      <p:pic>
        <p:nvPicPr>
          <p:cNvPr id="426" name="Picture 425">
            <a:extLst>
              <a:ext uri="{FF2B5EF4-FFF2-40B4-BE49-F238E27FC236}">
                <a16:creationId xmlns:a16="http://schemas.microsoft.com/office/drawing/2014/main" id="{546E84E0-A129-2844-AC80-804A48A387A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71" y="2099565"/>
            <a:ext cx="433181" cy="391261"/>
          </a:xfrm>
          <a:prstGeom prst="rect">
            <a:avLst/>
          </a:prstGeom>
        </p:spPr>
      </p:pic>
      <p:pic>
        <p:nvPicPr>
          <p:cNvPr id="427" name="Picture 426">
            <a:extLst>
              <a:ext uri="{FF2B5EF4-FFF2-40B4-BE49-F238E27FC236}">
                <a16:creationId xmlns:a16="http://schemas.microsoft.com/office/drawing/2014/main" id="{DCE8A181-51DD-1544-90BE-77DCE765CBC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52" y="2107654"/>
            <a:ext cx="433181" cy="39126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C2CC5D-CEFB-E64C-8114-EE85ED5928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8074" y="337532"/>
            <a:ext cx="694152" cy="69415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66519F9-5D3A-C24E-B490-4AF419B88C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9183" y="347486"/>
            <a:ext cx="762304" cy="762304"/>
          </a:xfrm>
          <a:prstGeom prst="rect">
            <a:avLst/>
          </a:prstGeom>
        </p:spPr>
      </p:pic>
      <p:pic>
        <p:nvPicPr>
          <p:cNvPr id="437" name="Picture 436">
            <a:extLst>
              <a:ext uri="{FF2B5EF4-FFF2-40B4-BE49-F238E27FC236}">
                <a16:creationId xmlns:a16="http://schemas.microsoft.com/office/drawing/2014/main" id="{76311FFA-ADAF-954D-A5F7-E55E4ABF24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5463" y="463618"/>
            <a:ext cx="1350000" cy="908441"/>
          </a:xfrm>
          <a:prstGeom prst="rect">
            <a:avLst/>
          </a:prstGeom>
        </p:spPr>
      </p:pic>
      <p:pic>
        <p:nvPicPr>
          <p:cNvPr id="439" name="Picture 438">
            <a:extLst>
              <a:ext uri="{FF2B5EF4-FFF2-40B4-BE49-F238E27FC236}">
                <a16:creationId xmlns:a16="http://schemas.microsoft.com/office/drawing/2014/main" id="{25ABDF68-C855-8F48-9EF0-A8C2217163E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139" r="52434"/>
          <a:stretch/>
        </p:blipFill>
        <p:spPr>
          <a:xfrm>
            <a:off x="4271857" y="720162"/>
            <a:ext cx="631645" cy="3199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1AC10B-89A9-1545-8062-76E9B60E10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2688" r="753"/>
          <a:stretch/>
        </p:blipFill>
        <p:spPr>
          <a:xfrm>
            <a:off x="3874531" y="459278"/>
            <a:ext cx="739595" cy="3484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A7AA83-BFCC-C441-BB1A-6138597E5C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81" b="587"/>
          <a:stretch/>
        </p:blipFill>
        <p:spPr>
          <a:xfrm>
            <a:off x="3951219" y="958610"/>
            <a:ext cx="734670" cy="3406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6F74E0E-E452-A64B-8973-469201DE7A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99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59" y="2099565"/>
            <a:ext cx="433181" cy="3912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84674E-C086-6B48-BCAF-25B06F2EB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78" y="2113913"/>
            <a:ext cx="433181" cy="39126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896A9CA-1DAC-4C4E-9AAD-28C02656D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29" y="2119068"/>
            <a:ext cx="433181" cy="3912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7E0B35-30A9-454C-B999-09AFBF94EBD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17" y="2119068"/>
            <a:ext cx="433181" cy="3912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DE9B314-E6CD-DD40-8B29-0DAC31727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90" y="2113913"/>
            <a:ext cx="433181" cy="39126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6476D585-1A77-D343-822C-731F45089ACB}"/>
              </a:ext>
            </a:extLst>
          </p:cNvPr>
          <p:cNvSpPr txBox="1"/>
          <p:nvPr/>
        </p:nvSpPr>
        <p:spPr>
          <a:xfrm>
            <a:off x="2417819" y="14004"/>
            <a:ext cx="2296453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Web </a:t>
            </a:r>
            <a:r>
              <a:rPr lang="it-IT" sz="1050" b="1" dirty="0" err="1">
                <a:latin typeface="+mj-lt"/>
              </a:rPr>
              <a:t>based</a:t>
            </a:r>
            <a:r>
              <a:rPr lang="it-IT" sz="1050" b="1" dirty="0">
                <a:latin typeface="+mj-lt"/>
              </a:rPr>
              <a:t> GUI</a:t>
            </a:r>
          </a:p>
          <a:p>
            <a:pPr algn="ctr">
              <a:defRPr/>
            </a:pPr>
            <a:r>
              <a:rPr lang="it-IT" sz="800" b="1" dirty="0">
                <a:latin typeface="+mj-lt"/>
              </a:rPr>
              <a:t>(</a:t>
            </a:r>
            <a:r>
              <a:rPr lang="it-IT" sz="800" b="1" dirty="0" err="1">
                <a:latin typeface="+mj-lt"/>
              </a:rPr>
              <a:t>including</a:t>
            </a:r>
            <a:r>
              <a:rPr lang="it-IT" sz="800" b="1" dirty="0">
                <a:latin typeface="+mj-lt"/>
              </a:rPr>
              <a:t> </a:t>
            </a:r>
            <a:r>
              <a:rPr lang="it-IT" sz="800" b="1" dirty="0" err="1">
                <a:latin typeface="+mj-lt"/>
              </a:rPr>
              <a:t>third</a:t>
            </a:r>
            <a:r>
              <a:rPr lang="it-IT" sz="800" b="1" dirty="0">
                <a:latin typeface="+mj-lt"/>
              </a:rPr>
              <a:t>-party </a:t>
            </a:r>
            <a:r>
              <a:rPr lang="it-IT" sz="800" b="1" dirty="0" err="1">
                <a:latin typeface="+mj-lt"/>
              </a:rPr>
              <a:t>applications</a:t>
            </a:r>
            <a:r>
              <a:rPr lang="it-IT" sz="800" b="1" dirty="0">
                <a:latin typeface="+mj-lt"/>
              </a:rPr>
              <a:t>)</a:t>
            </a:r>
            <a:endParaRPr lang="en-GB" sz="800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D569BF-C58D-C741-89DC-B1B877195991}"/>
              </a:ext>
            </a:extLst>
          </p:cNvPr>
          <p:cNvSpPr/>
          <p:nvPr/>
        </p:nvSpPr>
        <p:spPr>
          <a:xfrm>
            <a:off x="5049581" y="15594"/>
            <a:ext cx="1590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 err="1">
                <a:latin typeface="+mj-lt"/>
              </a:rPr>
              <a:t>Jupyter</a:t>
            </a:r>
            <a:r>
              <a:rPr lang="it-IT" sz="1050" b="1" dirty="0">
                <a:latin typeface="+mj-lt"/>
              </a:rPr>
              <a:t> Notebook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4401D-1CF4-F648-BEEB-4F2355AA4BDF}"/>
              </a:ext>
            </a:extLst>
          </p:cNvPr>
          <p:cNvSpPr/>
          <p:nvPr/>
        </p:nvSpPr>
        <p:spPr>
          <a:xfrm>
            <a:off x="7220890" y="-20406"/>
            <a:ext cx="1388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50" b="1" dirty="0">
                <a:latin typeface="+mj-lt"/>
              </a:rPr>
              <a:t>CLI / REST API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5C630461-C880-014D-9E3A-1D0BE1F1028F}"/>
              </a:ext>
            </a:extLst>
          </p:cNvPr>
          <p:cNvCxnSpPr>
            <a:stCxn id="437" idx="2"/>
            <a:endCxn id="73" idx="0"/>
          </p:cNvCxnSpPr>
          <p:nvPr/>
        </p:nvCxnSpPr>
        <p:spPr>
          <a:xfrm rot="5400000">
            <a:off x="2698595" y="1512045"/>
            <a:ext cx="741854" cy="461882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0EE5700A-C8F4-874D-8DE7-81A0CE6D70A4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2310054" y="2896540"/>
            <a:ext cx="1158085" cy="101031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46698184-5D92-EC4E-B11A-594CEA3962B6}"/>
              </a:ext>
            </a:extLst>
          </p:cNvPr>
          <p:cNvCxnSpPr>
            <a:cxnSpLocks/>
            <a:stCxn id="61" idx="2"/>
          </p:cNvCxnSpPr>
          <p:nvPr/>
        </p:nvCxnSpPr>
        <p:spPr>
          <a:xfrm rot="5400000">
            <a:off x="2892625" y="2753387"/>
            <a:ext cx="638359" cy="141930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F331D06B-E370-4C41-861A-742C47FFF13A}"/>
              </a:ext>
            </a:extLst>
          </p:cNvPr>
          <p:cNvCxnSpPr>
            <a:cxnSpLocks/>
            <a:stCxn id="67" idx="2"/>
          </p:cNvCxnSpPr>
          <p:nvPr/>
        </p:nvCxnSpPr>
        <p:spPr>
          <a:xfrm rot="16200000" flipH="1">
            <a:off x="3858200" y="2694577"/>
            <a:ext cx="895413" cy="25259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7B0DC7AC-FB32-B943-8D76-A6A4CA797AF9}"/>
              </a:ext>
            </a:extLst>
          </p:cNvPr>
          <p:cNvCxnSpPr>
            <a:cxnSpLocks/>
            <a:stCxn id="64" idx="2"/>
          </p:cNvCxnSpPr>
          <p:nvPr/>
        </p:nvCxnSpPr>
        <p:spPr>
          <a:xfrm rot="16200000" flipH="1">
            <a:off x="3550335" y="2695413"/>
            <a:ext cx="506493" cy="136325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83CEFF71-7533-FA45-ADDF-5F0FF84FD0E2}"/>
              </a:ext>
            </a:extLst>
          </p:cNvPr>
          <p:cNvCxnSpPr>
            <a:cxnSpLocks/>
            <a:stCxn id="437" idx="2"/>
            <a:endCxn id="61" idx="0"/>
          </p:cNvCxnSpPr>
          <p:nvPr/>
        </p:nvCxnSpPr>
        <p:spPr>
          <a:xfrm rot="5400000">
            <a:off x="2920689" y="1734139"/>
            <a:ext cx="741854" cy="17694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C0FA1740-35C5-4B40-9DB8-B7DB2045DF3D}"/>
              </a:ext>
            </a:extLst>
          </p:cNvPr>
          <p:cNvCxnSpPr>
            <a:cxnSpLocks/>
            <a:stCxn id="437" idx="2"/>
            <a:endCxn id="64" idx="0"/>
          </p:cNvCxnSpPr>
          <p:nvPr/>
        </p:nvCxnSpPr>
        <p:spPr>
          <a:xfrm rot="16200000" flipH="1">
            <a:off x="3144437" y="1528084"/>
            <a:ext cx="747009" cy="434957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51217F99-FD43-DA4D-934A-C6810AA84E36}"/>
              </a:ext>
            </a:extLst>
          </p:cNvPr>
          <p:cNvCxnSpPr>
            <a:cxnSpLocks/>
            <a:stCxn id="437" idx="2"/>
            <a:endCxn id="67" idx="0"/>
          </p:cNvCxnSpPr>
          <p:nvPr/>
        </p:nvCxnSpPr>
        <p:spPr>
          <a:xfrm rot="16200000" flipH="1">
            <a:off x="3366531" y="1305990"/>
            <a:ext cx="747009" cy="87914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EF6BA048-797A-3941-87E3-BDBA1542E20A}"/>
              </a:ext>
            </a:extLst>
          </p:cNvPr>
          <p:cNvCxnSpPr>
            <a:cxnSpLocks/>
            <a:stCxn id="437" idx="2"/>
            <a:endCxn id="426" idx="0"/>
          </p:cNvCxnSpPr>
          <p:nvPr/>
        </p:nvCxnSpPr>
        <p:spPr>
          <a:xfrm rot="16200000" flipH="1">
            <a:off x="4317340" y="355182"/>
            <a:ext cx="590345" cy="2624099"/>
          </a:xfrm>
          <a:prstGeom prst="bentConnector3">
            <a:avLst>
              <a:gd name="adj1" fmla="val 3587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558E8103-DDEF-8145-BDBD-5E88B8252517}"/>
              </a:ext>
            </a:extLst>
          </p:cNvPr>
          <p:cNvCxnSpPr>
            <a:cxnSpLocks/>
            <a:stCxn id="437" idx="2"/>
            <a:endCxn id="427" idx="0"/>
          </p:cNvCxnSpPr>
          <p:nvPr/>
        </p:nvCxnSpPr>
        <p:spPr>
          <a:xfrm rot="16200000" flipH="1">
            <a:off x="5408736" y="-736214"/>
            <a:ext cx="598435" cy="4814980"/>
          </a:xfrm>
          <a:prstGeom prst="bentConnector3">
            <a:avLst>
              <a:gd name="adj1" fmla="val 19027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2A544E0A-0F50-C046-A747-0FDCE825B6D1}"/>
              </a:ext>
            </a:extLst>
          </p:cNvPr>
          <p:cNvCxnSpPr>
            <a:cxnSpLocks/>
            <a:stCxn id="437" idx="2"/>
            <a:endCxn id="59" idx="0"/>
          </p:cNvCxnSpPr>
          <p:nvPr/>
        </p:nvCxnSpPr>
        <p:spPr>
          <a:xfrm rot="16200000" flipH="1">
            <a:off x="4470853" y="201668"/>
            <a:ext cx="727506" cy="3068287"/>
          </a:xfrm>
          <a:prstGeom prst="bentConnector3">
            <a:avLst>
              <a:gd name="adj1" fmla="val 29051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>
            <a:extLst>
              <a:ext uri="{FF2B5EF4-FFF2-40B4-BE49-F238E27FC236}">
                <a16:creationId xmlns:a16="http://schemas.microsoft.com/office/drawing/2014/main" id="{5C697D0A-40BE-8E42-8E7B-C27D74DE4A98}"/>
              </a:ext>
            </a:extLst>
          </p:cNvPr>
          <p:cNvCxnSpPr>
            <a:cxnSpLocks/>
            <a:stCxn id="57" idx="2"/>
            <a:endCxn id="427" idx="0"/>
          </p:cNvCxnSpPr>
          <p:nvPr/>
        </p:nvCxnSpPr>
        <p:spPr>
          <a:xfrm rot="16200000" flipH="1">
            <a:off x="6513957" y="506168"/>
            <a:ext cx="997864" cy="2205108"/>
          </a:xfrm>
          <a:prstGeom prst="bentConnector3">
            <a:avLst>
              <a:gd name="adj1" fmla="val 37018"/>
            </a:avLst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:a16="http://schemas.microsoft.com/office/drawing/2014/main" id="{13A90002-A071-9448-BE76-047F1DC97B35}"/>
              </a:ext>
            </a:extLst>
          </p:cNvPr>
          <p:cNvCxnSpPr>
            <a:cxnSpLocks/>
            <a:stCxn id="55" idx="2"/>
            <a:endCxn id="426" idx="0"/>
          </p:cNvCxnSpPr>
          <p:nvPr/>
        </p:nvCxnSpPr>
        <p:spPr>
          <a:xfrm rot="5400000">
            <a:off x="6385916" y="570330"/>
            <a:ext cx="1067881" cy="1990588"/>
          </a:xfrm>
          <a:prstGeom prst="bentConnector3">
            <a:avLst>
              <a:gd name="adj1" fmla="val 52141"/>
            </a:avLst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072081" y="2704258"/>
            <a:ext cx="7004242" cy="1805847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Online </a:t>
            </a:r>
            <a:r>
              <a:rPr lang="en-GB" sz="1400" b="1" dirty="0">
                <a:solidFill>
                  <a:schemeClr val="bg1"/>
                </a:solidFill>
              </a:rPr>
              <a:t>Data </a:t>
            </a:r>
            <a:r>
              <a:rPr lang="en-GB" sz="1400" b="1" dirty="0" smtClean="0">
                <a:solidFill>
                  <a:schemeClr val="bg1"/>
                </a:solidFill>
              </a:rPr>
              <a:t>Storage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53" name="Rounded Rectangle 52"/>
          <p:cNvSpPr/>
          <p:nvPr/>
        </p:nvSpPr>
        <p:spPr>
          <a:xfrm>
            <a:off x="2072081" y="1447915"/>
            <a:ext cx="7004242" cy="1191895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Hosted Processing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56" name="Rounded Rectangle 55"/>
          <p:cNvSpPr/>
          <p:nvPr/>
        </p:nvSpPr>
        <p:spPr>
          <a:xfrm>
            <a:off x="2072081" y="31215"/>
            <a:ext cx="3012914" cy="1366727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pPr algn="ctr">
              <a:tabLst>
                <a:tab pos="1703388" algn="l"/>
              </a:tabLst>
            </a:pPr>
            <a:r>
              <a:rPr lang="en-GB" sz="1400" b="1" dirty="0">
                <a:solidFill>
                  <a:schemeClr val="bg1"/>
                </a:solidFill>
              </a:rPr>
              <a:t>EO Data Visualization and pre-analysis clients</a:t>
            </a: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  <p:sp>
        <p:nvSpPr>
          <p:cNvPr id="60" name="Rounded Rectangle 59"/>
          <p:cNvSpPr/>
          <p:nvPr/>
        </p:nvSpPr>
        <p:spPr>
          <a:xfrm>
            <a:off x="5152697" y="31215"/>
            <a:ext cx="3923625" cy="1366727"/>
          </a:xfrm>
          <a:prstGeom prst="roundRect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 w="158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M2M Interfaces </a:t>
            </a:r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  <a:p>
            <a:pPr algn="ctr"/>
            <a:endParaRPr lang="en-GB" sz="1000" dirty="0" smtClean="0"/>
          </a:p>
          <a:p>
            <a:pPr algn="ctr"/>
            <a:endParaRPr lang="en-GB" sz="1000" dirty="0" smtClean="0"/>
          </a:p>
          <a:p>
            <a:pPr algn="ctr"/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858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6" grpId="0" animBg="1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ESA TPM Heritage Mission </a:t>
            </a:r>
            <a:r>
              <a:rPr lang="en-GB" dirty="0" err="1" smtClean="0"/>
              <a:t>Datacube</a:t>
            </a:r>
            <a:r>
              <a:rPr lang="en-GB" dirty="0" smtClean="0"/>
              <a:t> Pilot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651052"/>
            <a:ext cx="8748000" cy="2898088"/>
          </a:xfrm>
        </p:spPr>
        <p:txBody>
          <a:bodyPr numCol="2"/>
          <a:lstStyle/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b="1" dirty="0" smtClean="0">
                <a:solidFill>
                  <a:schemeClr val="tx1"/>
                </a:solidFill>
              </a:rPr>
              <a:t>High </a:t>
            </a:r>
            <a:r>
              <a:rPr lang="en-GB" sz="1050" b="1" dirty="0">
                <a:solidFill>
                  <a:schemeClr val="tx1"/>
                </a:solidFill>
              </a:rPr>
              <a:t>Resolution optical satellite </a:t>
            </a:r>
            <a:r>
              <a:rPr lang="en-GB" sz="1050" b="1" dirty="0" smtClean="0">
                <a:solidFill>
                  <a:schemeClr val="tx1"/>
                </a:solidFill>
              </a:rPr>
              <a:t>data (Level 1)</a:t>
            </a:r>
            <a:endParaRPr lang="en-GB" sz="1050" b="1" dirty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Sentinel 2 (10m, global, since 2015)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Landsat 8 (30m, Europe, since 2013)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Landsat 4/7 (30m,  Europe, since 1984)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endParaRPr lang="en-GB" sz="1050" dirty="0" smtClean="0">
              <a:solidFill>
                <a:schemeClr val="tx1"/>
              </a:solidFill>
            </a:endParaRP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b="1" dirty="0" smtClean="0">
                <a:solidFill>
                  <a:schemeClr val="tx1"/>
                </a:solidFill>
              </a:rPr>
              <a:t>Land Products (Level 2+)</a:t>
            </a:r>
            <a:endParaRPr lang="en-GB" sz="1050" b="1" dirty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Vegetation Indexes (250m - 10m,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 Surface Temperature (1Km,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Soil Moisture  (100Km - 10km, 1978)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>
                <a:solidFill>
                  <a:schemeClr val="tx1"/>
                </a:solidFill>
              </a:rPr>
              <a:t>Land Cover type (1km,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endParaRPr lang="en-GB" sz="1050" dirty="0" smtClean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b="1" dirty="0" smtClean="0">
                <a:solidFill>
                  <a:schemeClr val="tx1"/>
                </a:solidFill>
              </a:rPr>
              <a:t>HM Data  (ongoing)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tabLst/>
              <a:defRPr/>
            </a:pPr>
            <a:r>
              <a:rPr lang="en-GB" sz="1050" dirty="0" smtClean="0">
                <a:solidFill>
                  <a:schemeClr val="tx1"/>
                </a:solidFill>
              </a:rPr>
              <a:t>ERS-1/2 – ASAR – MERIS – AATSR 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b="1" dirty="0" smtClean="0">
                <a:solidFill>
                  <a:schemeClr val="tx1"/>
                </a:solidFill>
              </a:rPr>
              <a:t>Atmospheric products (</a:t>
            </a:r>
            <a:r>
              <a:rPr lang="en-GB" sz="1050" b="1" dirty="0">
                <a:solidFill>
                  <a:schemeClr val="tx1"/>
                </a:solidFill>
              </a:rPr>
              <a:t>Level 2+ Numerical </a:t>
            </a:r>
            <a:r>
              <a:rPr lang="en-GB" sz="1050" b="1" dirty="0" smtClean="0">
                <a:solidFill>
                  <a:schemeClr val="tx1"/>
                </a:solidFill>
              </a:rPr>
              <a:t>Model)</a:t>
            </a:r>
            <a:endParaRPr lang="en-GB" sz="1050" b="1" dirty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Air Temperature (12.5 - 1km, 1979)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Precipitation (100km - 4.5km, 1979)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Aerosol Optical Thickness (1km, 2000)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endParaRPr lang="en-GB" sz="1050" dirty="0">
              <a:solidFill>
                <a:schemeClr val="tx1"/>
              </a:solidFill>
            </a:endParaRP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b="1" dirty="0">
                <a:solidFill>
                  <a:schemeClr val="tx1"/>
                </a:solidFill>
              </a:rPr>
              <a:t>Ocean </a:t>
            </a:r>
            <a:r>
              <a:rPr lang="en-GB" sz="1050" b="1" dirty="0" smtClean="0">
                <a:solidFill>
                  <a:schemeClr val="tx1"/>
                </a:solidFill>
              </a:rPr>
              <a:t>products (Level 2+ Numerical Model)</a:t>
            </a:r>
            <a:endParaRPr lang="en-GB" sz="1050" b="1" dirty="0">
              <a:solidFill>
                <a:schemeClr val="tx1"/>
              </a:solidFill>
            </a:endParaRP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tx1"/>
                </a:solidFill>
              </a:rPr>
              <a:t>Sea Surface TEMPERATURE (5km, 2017)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GB" sz="1050" dirty="0">
                <a:solidFill>
                  <a:schemeClr val="tx1"/>
                </a:solidFill>
              </a:rPr>
              <a:t>OCEAN Salinity (10Km, 2010)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Chlorophyll data (5km, 2010 – 2013, Europe)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Sea Surface Height (12km, 1993 – 2017, Europe)</a:t>
            </a:r>
          </a:p>
          <a:p>
            <a:pPr marR="0" lvl="0" indent="0">
              <a:lnSpc>
                <a:spcPct val="120000"/>
              </a:lnSpc>
              <a:spcBef>
                <a:spcPts val="200"/>
              </a:spcBef>
              <a:buSzTx/>
              <a:defRPr/>
            </a:pPr>
            <a:r>
              <a:rPr lang="en-GB" sz="1050" dirty="0">
                <a:solidFill>
                  <a:schemeClr val="tx1"/>
                </a:solidFill>
              </a:rPr>
              <a:t>Sea Surface Velocity (12km, 1993 – 2017, Europe)</a:t>
            </a:r>
          </a:p>
          <a:p>
            <a:pPr indent="0">
              <a:lnSpc>
                <a:spcPct val="120000"/>
              </a:lnSpc>
              <a:spcBef>
                <a:spcPts val="200"/>
              </a:spcBef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2800" y="727200"/>
            <a:ext cx="8748000" cy="62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algn="just" defTabSz="914400">
              <a:lnSpc>
                <a:spcPct val="100000"/>
              </a:lnSpc>
              <a:spcBef>
                <a:spcPts val="200"/>
              </a:spcBef>
            </a:pPr>
            <a:r>
              <a:rPr lang="en-GB" sz="1200" kern="0" dirty="0" smtClean="0">
                <a:solidFill>
                  <a:schemeClr val="tx1"/>
                </a:solidFill>
              </a:rPr>
              <a:t>MEA (</a:t>
            </a:r>
            <a:r>
              <a:rPr lang="en-GB" altLang="en-US" sz="1200" kern="0" dirty="0" smtClean="0">
                <a:solidFill>
                  <a:schemeClr val="tx1"/>
                </a:solidFill>
                <a:hlinkClick r:id="rId2"/>
              </a:rPr>
              <a:t>https://eodataservice.org</a:t>
            </a:r>
            <a:r>
              <a:rPr lang="en-GB" altLang="en-US" sz="1200" kern="0" dirty="0" smtClean="0">
                <a:solidFill>
                  <a:schemeClr val="tx1"/>
                </a:solidFill>
              </a:rPr>
              <a:t>) </a:t>
            </a:r>
            <a:r>
              <a:rPr lang="en-GB" sz="1200" kern="0" dirty="0" smtClean="0">
                <a:solidFill>
                  <a:schemeClr val="tx1"/>
                </a:solidFill>
              </a:rPr>
              <a:t>is a proof of concept activity to investigate about how a </a:t>
            </a:r>
            <a:r>
              <a:rPr lang="en-GB" sz="1200" kern="0" dirty="0" err="1" smtClean="0">
                <a:solidFill>
                  <a:schemeClr val="tx1"/>
                </a:solidFill>
              </a:rPr>
              <a:t>datacube</a:t>
            </a:r>
            <a:r>
              <a:rPr lang="en-GB" sz="1200" kern="0" dirty="0" smtClean="0">
                <a:solidFill>
                  <a:schemeClr val="tx1"/>
                </a:solidFill>
              </a:rPr>
              <a:t> can help the data dissemination, access and exploitation of TPM and HM missions. </a:t>
            </a:r>
          </a:p>
          <a:p>
            <a:pPr indent="0" algn="just" defTabSz="914400">
              <a:lnSpc>
                <a:spcPct val="100000"/>
              </a:lnSpc>
              <a:spcBef>
                <a:spcPts val="200"/>
              </a:spcBef>
            </a:pPr>
            <a:endParaRPr lang="en-GB" sz="1200" kern="0" dirty="0">
              <a:solidFill>
                <a:schemeClr val="tx1"/>
              </a:solidFill>
            </a:endParaRPr>
          </a:p>
          <a:p>
            <a:pPr indent="0" algn="ctr" defTabSz="914400">
              <a:lnSpc>
                <a:spcPct val="100000"/>
              </a:lnSpc>
              <a:spcBef>
                <a:spcPts val="200"/>
              </a:spcBef>
            </a:pPr>
            <a:r>
              <a:rPr lang="en-GB" sz="1200" b="1" dirty="0">
                <a:solidFill>
                  <a:schemeClr val="tx1"/>
                </a:solidFill>
              </a:rPr>
              <a:t>Available Collections</a:t>
            </a:r>
            <a:endParaRPr lang="en-GB" sz="12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0800000">
            <a:off x="4284193" y="1256295"/>
            <a:ext cx="373947" cy="853669"/>
            <a:chOff x="11058542" y="1120117"/>
            <a:chExt cx="842432" cy="1678675"/>
          </a:xfrm>
          <a:solidFill>
            <a:schemeClr val="accent5">
              <a:lumMod val="75000"/>
            </a:schemeClr>
          </a:solidFill>
        </p:grpSpPr>
        <p:sp>
          <p:nvSpPr>
            <p:cNvPr id="5" name="Rectangle 4"/>
            <p:cNvSpPr/>
            <p:nvPr/>
          </p:nvSpPr>
          <p:spPr>
            <a:xfrm rot="16200000">
              <a:off x="11090797" y="1087862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11090797" y="1268011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11090797" y="1448162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11090797" y="1628313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6200000">
              <a:off x="11090797" y="1808464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11090797" y="1988615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</p:grp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6" t="6081" b="7521"/>
          <a:stretch>
            <a:fillRect/>
          </a:stretch>
        </p:blipFill>
        <p:spPr bwMode="auto">
          <a:xfrm>
            <a:off x="3684925" y="2163373"/>
            <a:ext cx="5296963" cy="28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160" t="14559" r="8283" b="17801"/>
          <a:stretch/>
        </p:blipFill>
        <p:spPr>
          <a:xfrm>
            <a:off x="3923" y="186880"/>
            <a:ext cx="3681002" cy="165630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340429" y="1034143"/>
            <a:ext cx="1830932" cy="405380"/>
          </a:xfrm>
          <a:prstGeom prst="lin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ttangolo 6"/>
          <p:cNvSpPr/>
          <p:nvPr/>
        </p:nvSpPr>
        <p:spPr bwMode="auto">
          <a:xfrm>
            <a:off x="5776274" y="2573948"/>
            <a:ext cx="318155" cy="2293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15" name="Rettangolo 7"/>
          <p:cNvSpPr/>
          <p:nvPr/>
        </p:nvSpPr>
        <p:spPr bwMode="auto">
          <a:xfrm>
            <a:off x="4684177" y="2573948"/>
            <a:ext cx="286106" cy="2293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71899" y="1"/>
            <a:ext cx="5177834" cy="756501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 smtClean="0">
                <a:latin typeface="+mj-lt"/>
              </a:rPr>
              <a:t>Effective Data Subsetting</a:t>
            </a:r>
            <a:endParaRPr lang="en-GB" sz="1800" b="1" dirty="0">
              <a:latin typeface="+mj-lt"/>
            </a:endParaRPr>
          </a:p>
        </p:txBody>
      </p:sp>
      <p:sp>
        <p:nvSpPr>
          <p:cNvPr id="17" name="Segnaposto contenuto 4"/>
          <p:cNvSpPr txBox="1">
            <a:spLocks/>
          </p:cNvSpPr>
          <p:nvPr/>
        </p:nvSpPr>
        <p:spPr bwMode="auto">
          <a:xfrm>
            <a:off x="106051" y="1980146"/>
            <a:ext cx="4292881" cy="13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800" dirty="0">
              <a:solidFill>
                <a:schemeClr val="tx2"/>
              </a:solidFill>
              <a:latin typeface="Calibri"/>
              <a:cs typeface="+mn-cs"/>
            </a:endParaRPr>
          </a:p>
        </p:txBody>
      </p:sp>
      <p:sp>
        <p:nvSpPr>
          <p:cNvPr id="18" name="Segnaposto contenuto 4"/>
          <p:cNvSpPr txBox="1">
            <a:spLocks/>
          </p:cNvSpPr>
          <p:nvPr/>
        </p:nvSpPr>
        <p:spPr bwMode="auto">
          <a:xfrm>
            <a:off x="4851120" y="736032"/>
            <a:ext cx="4292881" cy="13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Let’s assume we want to study drought in Eastern Africa in the last 17 years.</a:t>
            </a: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 We want to use time series of Vegetation Index (NDVI), Precipitation (P) and Soil Moisture (SM).</a:t>
            </a:r>
          </a:p>
        </p:txBody>
      </p:sp>
      <p:sp>
        <p:nvSpPr>
          <p:cNvPr id="19" name="Segnaposto contenuto 4"/>
          <p:cNvSpPr txBox="1">
            <a:spLocks/>
          </p:cNvSpPr>
          <p:nvPr/>
        </p:nvSpPr>
        <p:spPr bwMode="auto">
          <a:xfrm>
            <a:off x="515281" y="3866726"/>
            <a:ext cx="2934092" cy="99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>
                <a:solidFill>
                  <a:schemeClr val="tx2"/>
                </a:solidFill>
                <a:cs typeface="+mn-cs"/>
              </a:rPr>
              <a:t>Identification of anomalies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>
                <a:solidFill>
                  <a:schemeClr val="tx2"/>
                </a:solidFill>
                <a:cs typeface="+mn-cs"/>
              </a:rPr>
              <a:t>Cross-fields correlation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>
                <a:solidFill>
                  <a:schemeClr val="tx2"/>
                </a:solidFill>
                <a:cs typeface="+mn-cs"/>
              </a:rPr>
              <a:t>Identification of similar areas</a:t>
            </a:r>
            <a:endParaRPr lang="en-US" sz="12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0" name="Segnaposto contenuto 4"/>
          <p:cNvSpPr txBox="1">
            <a:spLocks/>
          </p:cNvSpPr>
          <p:nvPr/>
        </p:nvSpPr>
        <p:spPr bwMode="auto">
          <a:xfrm>
            <a:off x="260506" y="2032686"/>
            <a:ext cx="2934092" cy="58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Full collection </a:t>
            </a:r>
            <a:br>
              <a:rPr lang="en-US" sz="1400" dirty="0">
                <a:solidFill>
                  <a:schemeClr val="tx2"/>
                </a:solidFill>
                <a:cs typeface="+mn-cs"/>
              </a:rPr>
            </a:br>
            <a:r>
              <a:rPr lang="en-US" sz="1400" dirty="0">
                <a:solidFill>
                  <a:schemeClr val="tx2"/>
                </a:solidFill>
                <a:cs typeface="+mn-cs"/>
              </a:rPr>
              <a:t>(NDVI + P + SM) &gt; 5 TB</a:t>
            </a: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400" dirty="0">
              <a:solidFill>
                <a:schemeClr val="tx2"/>
              </a:solidFill>
              <a:cs typeface="+mn-cs"/>
            </a:endParaRP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4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21" name="Striped Right Arrow 20"/>
          <p:cNvSpPr/>
          <p:nvPr/>
        </p:nvSpPr>
        <p:spPr>
          <a:xfrm rot="5400000">
            <a:off x="1525049" y="1269739"/>
            <a:ext cx="411044" cy="1080000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22" name="Segnaposto contenuto 4"/>
          <p:cNvSpPr txBox="1">
            <a:spLocks/>
          </p:cNvSpPr>
          <p:nvPr/>
        </p:nvSpPr>
        <p:spPr bwMode="auto">
          <a:xfrm>
            <a:off x="263526" y="4490916"/>
            <a:ext cx="2934092" cy="3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800" b="1" u="sng" dirty="0">
                <a:solidFill>
                  <a:schemeClr val="tx2"/>
                </a:solidFill>
                <a:cs typeface="+mn-cs"/>
              </a:rPr>
              <a:t>In real time</a:t>
            </a:r>
          </a:p>
        </p:txBody>
      </p:sp>
      <p:sp>
        <p:nvSpPr>
          <p:cNvPr id="23" name="Segnaposto contenuto 4"/>
          <p:cNvSpPr txBox="1">
            <a:spLocks/>
          </p:cNvSpPr>
          <p:nvPr/>
        </p:nvSpPr>
        <p:spPr bwMode="auto">
          <a:xfrm>
            <a:off x="260506" y="3322828"/>
            <a:ext cx="2934092" cy="59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17 years, one point </a:t>
            </a:r>
          </a:p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(NDVI + P + SM) &lt; 1MB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53705" y="2621439"/>
            <a:ext cx="2399348" cy="1779490"/>
            <a:chOff x="8738273" y="3495252"/>
            <a:chExt cx="3199131" cy="2372653"/>
          </a:xfrm>
        </p:grpSpPr>
        <p:sp>
          <p:nvSpPr>
            <p:cNvPr id="25" name="Freeform: Shape 1"/>
            <p:cNvSpPr/>
            <p:nvPr/>
          </p:nvSpPr>
          <p:spPr>
            <a:xfrm>
              <a:off x="8738273" y="4674951"/>
              <a:ext cx="635841" cy="230114"/>
            </a:xfrm>
            <a:custGeom>
              <a:avLst/>
              <a:gdLst>
                <a:gd name="connsiteX0" fmla="*/ 0 w 635841"/>
                <a:gd name="connsiteY0" fmla="*/ 230114 h 230114"/>
                <a:gd name="connsiteX1" fmla="*/ 320948 w 635841"/>
                <a:gd name="connsiteY1" fmla="*/ 6056 h 230114"/>
                <a:gd name="connsiteX2" fmla="*/ 635841 w 635841"/>
                <a:gd name="connsiteY2" fmla="*/ 0 h 23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841" h="230114">
                  <a:moveTo>
                    <a:pt x="0" y="230114"/>
                  </a:moveTo>
                  <a:lnTo>
                    <a:pt x="320948" y="6056"/>
                  </a:lnTo>
                  <a:lnTo>
                    <a:pt x="635841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2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66413" y="4494436"/>
              <a:ext cx="257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Vegetation</a:t>
              </a:r>
            </a:p>
          </p:txBody>
        </p:sp>
        <p:sp>
          <p:nvSpPr>
            <p:cNvPr id="27" name="Freeform: Shape 27"/>
            <p:cNvSpPr/>
            <p:nvPr/>
          </p:nvSpPr>
          <p:spPr>
            <a:xfrm>
              <a:off x="8738273" y="5637791"/>
              <a:ext cx="635841" cy="230114"/>
            </a:xfrm>
            <a:custGeom>
              <a:avLst/>
              <a:gdLst>
                <a:gd name="connsiteX0" fmla="*/ 0 w 635841"/>
                <a:gd name="connsiteY0" fmla="*/ 230114 h 230114"/>
                <a:gd name="connsiteX1" fmla="*/ 320948 w 635841"/>
                <a:gd name="connsiteY1" fmla="*/ 6056 h 230114"/>
                <a:gd name="connsiteX2" fmla="*/ 635841 w 635841"/>
                <a:gd name="connsiteY2" fmla="*/ 0 h 23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841" h="230114">
                  <a:moveTo>
                    <a:pt x="0" y="230114"/>
                  </a:moveTo>
                  <a:lnTo>
                    <a:pt x="320948" y="6056"/>
                  </a:lnTo>
                  <a:lnTo>
                    <a:pt x="635841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2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66413" y="5457277"/>
              <a:ext cx="257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Precipitation</a:t>
              </a:r>
            </a:p>
          </p:txBody>
        </p:sp>
        <p:sp>
          <p:nvSpPr>
            <p:cNvPr id="29" name="Freeform: Shape 29"/>
            <p:cNvSpPr/>
            <p:nvPr/>
          </p:nvSpPr>
          <p:spPr>
            <a:xfrm>
              <a:off x="8738273" y="3675767"/>
              <a:ext cx="635841" cy="230114"/>
            </a:xfrm>
            <a:custGeom>
              <a:avLst/>
              <a:gdLst>
                <a:gd name="connsiteX0" fmla="*/ 0 w 635841"/>
                <a:gd name="connsiteY0" fmla="*/ 230114 h 230114"/>
                <a:gd name="connsiteX1" fmla="*/ 320948 w 635841"/>
                <a:gd name="connsiteY1" fmla="*/ 6056 h 230114"/>
                <a:gd name="connsiteX2" fmla="*/ 635841 w 635841"/>
                <a:gd name="connsiteY2" fmla="*/ 0 h 23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841" h="230114">
                  <a:moveTo>
                    <a:pt x="0" y="230114"/>
                  </a:moveTo>
                  <a:lnTo>
                    <a:pt x="320948" y="6056"/>
                  </a:lnTo>
                  <a:lnTo>
                    <a:pt x="635841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2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366413" y="3495252"/>
              <a:ext cx="257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Soil Moisture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9" y="2552441"/>
            <a:ext cx="845824" cy="84582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767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887" y="591807"/>
            <a:ext cx="6252699" cy="3768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92123" y="2775154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</a:rPr>
              <a:t>Time series</a:t>
            </a:r>
            <a:endParaRPr lang="en-GB" sz="1600" i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0737" y="593654"/>
            <a:ext cx="6870700" cy="3863975"/>
            <a:chOff x="-2791777" y="4584220"/>
            <a:chExt cx="6870700" cy="38639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91777" y="4584220"/>
              <a:ext cx="6870700" cy="386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-2775884" y="5770515"/>
              <a:ext cx="29835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i="1" dirty="0" smtClean="0">
                  <a:solidFill>
                    <a:schemeClr val="bg1"/>
                  </a:solidFill>
                </a:rPr>
                <a:t>Versioning Comparisons</a:t>
              </a:r>
              <a:endParaRPr lang="en-GB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6630" y="593654"/>
            <a:ext cx="6869112" cy="3865563"/>
            <a:chOff x="6110199" y="4582632"/>
            <a:chExt cx="6869112" cy="386556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199" y="4582632"/>
              <a:ext cx="6869112" cy="386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726612" y="6146081"/>
              <a:ext cx="1596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1" dirty="0" smtClean="0">
                  <a:solidFill>
                    <a:schemeClr val="bg1"/>
                  </a:solidFill>
                </a:rPr>
                <a:t>Processing</a:t>
              </a:r>
              <a:endParaRPr lang="en-GB" sz="1800" b="1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4" y="1117376"/>
            <a:ext cx="87852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68638" y="3515997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</a:rPr>
              <a:t>Map Viewer</a:t>
            </a:r>
            <a:endParaRPr lang="en-GB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 / API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OpenSearch and WCS services offer standard requests for discovery and access services</a:t>
            </a:r>
          </a:p>
          <a:p>
            <a:endParaRPr lang="en-GB" dirty="0"/>
          </a:p>
          <a:p>
            <a:r>
              <a:rPr lang="en-GB" dirty="0"/>
              <a:t>Simple python utilities to obtain access token and query secure WCS endpoint (cli_examples.py) can </a:t>
            </a:r>
            <a:r>
              <a:rPr lang="en-GB" dirty="0" smtClean="0"/>
              <a:t>be </a:t>
            </a:r>
            <a:r>
              <a:rPr lang="en-GB" dirty="0"/>
              <a:t>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pPr lvl="1"/>
            <a:r>
              <a:rPr lang="en-GB" dirty="0"/>
              <a:t>$ ./ meeo_sso_cli.py [-h] -u USERNAME [-p PASSWORD]</a:t>
            </a:r>
          </a:p>
          <a:p>
            <a:pPr lvl="1"/>
            <a:r>
              <a:rPr lang="en-GB" dirty="0"/>
              <a:t>$ ./cli_examples.py [-h] -u USERNAME [-p PASSWORD]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Collaborative Environment </a:t>
            </a:r>
          </a:p>
          <a:p>
            <a:endParaRPr lang="en-GB" dirty="0"/>
          </a:p>
          <a:p>
            <a:r>
              <a:rPr lang="en-GB" dirty="0" smtClean="0"/>
              <a:t>Example of current Collaborative Environments  </a:t>
            </a:r>
          </a:p>
          <a:p>
            <a:r>
              <a:rPr lang="en-GB" dirty="0"/>
              <a:t>	</a:t>
            </a:r>
            <a:r>
              <a:rPr lang="en-GB" dirty="0" smtClean="0"/>
              <a:t>Thematic Exploitation Platform </a:t>
            </a:r>
          </a:p>
          <a:p>
            <a:r>
              <a:rPr lang="en-GB" dirty="0"/>
              <a:t>	</a:t>
            </a:r>
            <a:r>
              <a:rPr lang="en-GB" dirty="0" smtClean="0"/>
              <a:t>Mission Exploitation Platform </a:t>
            </a:r>
          </a:p>
          <a:p>
            <a:r>
              <a:rPr lang="en-GB" dirty="0" smtClean="0"/>
              <a:t>	</a:t>
            </a:r>
            <a:r>
              <a:rPr lang="en-GB" dirty="0"/>
              <a:t>Joint </a:t>
            </a:r>
            <a:r>
              <a:rPr lang="en-GB" dirty="0" smtClean="0"/>
              <a:t>ESA-NASA Multi-Mission </a:t>
            </a:r>
            <a:r>
              <a:rPr lang="en-GB" dirty="0"/>
              <a:t>Analysis </a:t>
            </a:r>
            <a:r>
              <a:rPr lang="en-GB" dirty="0" smtClean="0"/>
              <a:t>Platform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ESA Common Service Proposa</a:t>
            </a:r>
            <a:r>
              <a:rPr lang="en-GB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345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OGC OpenSearch for </a:t>
            </a:r>
            <a:r>
              <a:rPr lang="en-GB" dirty="0" err="1" smtClean="0"/>
              <a:t>for</a:t>
            </a:r>
            <a:r>
              <a:rPr lang="en-GB" dirty="0" smtClean="0"/>
              <a:t> Discovery</a:t>
            </a:r>
            <a:endParaRPr lang="en-GB" dirty="0"/>
          </a:p>
        </p:txBody>
      </p:sp>
      <p:sp>
        <p:nvSpPr>
          <p:cNvPr id="4" name="Segnaposto contenuto 1"/>
          <p:cNvSpPr txBox="1">
            <a:spLocks/>
          </p:cNvSpPr>
          <p:nvPr/>
        </p:nvSpPr>
        <p:spPr bwMode="auto">
          <a:xfrm>
            <a:off x="211390" y="779262"/>
            <a:ext cx="3526893" cy="3674203"/>
          </a:xfrm>
          <a:prstGeom prst="rect">
            <a:avLst/>
          </a:prstGeo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http://&lt;endpoint&gt;/opensearch?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&amp;service=CSW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&amp;version=2.0.2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&amp;request=GetRecords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&amp;elementsetname=full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&amp;typenames=csw:Record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&amp;resulttype=results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&amp;q=&lt;ID&gt;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&amp;bbox=&lt;</a:t>
            </a:r>
            <a:r>
              <a:rPr lang="it-IT" altLang="it-IT" sz="1400" i="1" kern="0" smtClean="0">
                <a:solidFill>
                  <a:schemeClr val="tx1"/>
                </a:solidFill>
                <a:ea typeface="MS PGothic" charset="-128"/>
              </a:rPr>
              <a:t>UL,LR&gt;</a:t>
            </a:r>
          </a:p>
          <a:p>
            <a:pPr indent="0" defTabSz="914400">
              <a:lnSpc>
                <a:spcPct val="140000"/>
              </a:lnSpc>
              <a:buFont typeface="Arial" charset="0"/>
              <a:buNone/>
            </a:pPr>
            <a:r>
              <a:rPr lang="it-IT" altLang="it-IT" sz="1400" kern="0" smtClean="0">
                <a:solidFill>
                  <a:schemeClr val="tx1"/>
                </a:solidFill>
                <a:ea typeface="MS PGothic" charset="-128"/>
              </a:rPr>
              <a:t>&amp;time=&lt;</a:t>
            </a:r>
            <a:r>
              <a:rPr lang="it-IT" altLang="it-IT" sz="1400" i="1" kern="0" smtClean="0">
                <a:solidFill>
                  <a:schemeClr val="tx1"/>
                </a:solidFill>
                <a:ea typeface="MS PGothic" charset="-128"/>
              </a:rPr>
              <a:t>t</a:t>
            </a:r>
            <a:r>
              <a:rPr lang="it-IT" altLang="it-IT" sz="1400" i="1" kern="0" baseline="-25000" smtClean="0">
                <a:solidFill>
                  <a:schemeClr val="tx1"/>
                </a:solidFill>
                <a:ea typeface="MS PGothic" charset="-128"/>
              </a:rPr>
              <a:t>1</a:t>
            </a:r>
            <a:r>
              <a:rPr lang="it-IT" altLang="it-IT" sz="1400" i="1" kern="0" smtClean="0">
                <a:solidFill>
                  <a:schemeClr val="tx1"/>
                </a:solidFill>
                <a:ea typeface="MS PGothic" charset="-128"/>
              </a:rPr>
              <a:t>,t</a:t>
            </a:r>
            <a:r>
              <a:rPr lang="it-IT" altLang="it-IT" sz="1400" i="1" kern="0" baseline="-25000" smtClean="0">
                <a:solidFill>
                  <a:schemeClr val="tx1"/>
                </a:solidFill>
                <a:ea typeface="MS PGothic" charset="-128"/>
              </a:rPr>
              <a:t>2</a:t>
            </a:r>
            <a:r>
              <a:rPr lang="it-IT" altLang="it-IT" sz="1400" i="1" kern="0" smtClean="0">
                <a:solidFill>
                  <a:schemeClr val="tx1"/>
                </a:solidFill>
                <a:ea typeface="MS PGothic" charset="-128"/>
              </a:rPr>
              <a:t>&gt;</a:t>
            </a:r>
            <a:endParaRPr lang="it-IT" altLang="it-IT" sz="1400" kern="0" dirty="0">
              <a:solidFill>
                <a:schemeClr val="tx1"/>
              </a:solidFill>
              <a:ea typeface="MS PGothic" charset="-128"/>
            </a:endParaRPr>
          </a:p>
        </p:txBody>
      </p:sp>
      <p:sp>
        <p:nvSpPr>
          <p:cNvPr id="5" name="CasellaDiTesto 46"/>
          <p:cNvSpPr txBox="1">
            <a:spLocks noChangeArrowheads="1"/>
          </p:cNvSpPr>
          <p:nvPr/>
        </p:nvSpPr>
        <p:spPr bwMode="auto">
          <a:xfrm>
            <a:off x="2663085" y="4183931"/>
            <a:ext cx="1016625" cy="2616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>
                <a:latin typeface="Arial" charset="0"/>
              </a:rPr>
              <a:t>OpenSearch</a:t>
            </a:r>
            <a:endParaRPr lang="it-IT" altLang="it-IT" sz="1100" b="1" dirty="0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CD8610-60F4-4795-87A7-149BD062D202}"/>
              </a:ext>
            </a:extLst>
          </p:cNvPr>
          <p:cNvGrpSpPr/>
          <p:nvPr/>
        </p:nvGrpSpPr>
        <p:grpSpPr>
          <a:xfrm>
            <a:off x="3977342" y="2115667"/>
            <a:ext cx="5054155" cy="1413104"/>
            <a:chOff x="3824941" y="2623671"/>
            <a:chExt cx="5054155" cy="2085790"/>
          </a:xfrm>
        </p:grpSpPr>
        <p:sp>
          <p:nvSpPr>
            <p:cNvPr id="7" name="Arrow: Right 1">
              <a:extLst>
                <a:ext uri="{FF2B5EF4-FFF2-40B4-BE49-F238E27FC236}">
                  <a16:creationId xmlns:a16="http://schemas.microsoft.com/office/drawing/2014/main" id="{AA4C860F-7FD8-4EFB-947A-890FF1653FDB}"/>
                </a:ext>
              </a:extLst>
            </p:cNvPr>
            <p:cNvSpPr/>
            <p:nvPr/>
          </p:nvSpPr>
          <p:spPr>
            <a:xfrm>
              <a:off x="3824941" y="2623671"/>
              <a:ext cx="1177365" cy="1392517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8" name="Segnaposto contenuto 1">
              <a:extLst>
                <a:ext uri="{FF2B5EF4-FFF2-40B4-BE49-F238E27FC236}">
                  <a16:creationId xmlns:a16="http://schemas.microsoft.com/office/drawing/2014/main" id="{FDE9797B-0FE9-477B-9416-FBBD54253BD5}"/>
                </a:ext>
              </a:extLst>
            </p:cNvPr>
            <p:cNvSpPr txBox="1">
              <a:spLocks/>
            </p:cNvSpPr>
            <p:nvPr/>
          </p:nvSpPr>
          <p:spPr>
            <a:xfrm>
              <a:off x="4919096" y="3072347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400" dirty="0">
                  <a:ea typeface="MS PGothic" charset="-128"/>
                </a:rPr>
                <a:t>OGC-</a:t>
              </a:r>
              <a:r>
                <a:rPr lang="it-IT" altLang="it-IT" sz="1400" dirty="0" err="1">
                  <a:ea typeface="MS PGothic" charset="-128"/>
                </a:rPr>
                <a:t>standardised</a:t>
              </a:r>
              <a:r>
                <a:rPr lang="it-IT" altLang="it-IT" sz="1400" dirty="0">
                  <a:ea typeface="MS PGothic" charset="-128"/>
                </a:rPr>
                <a:t> </a:t>
              </a:r>
              <a:r>
                <a:rPr lang="it-IT" altLang="it-IT" sz="1400" dirty="0" err="1">
                  <a:ea typeface="MS PGothic" charset="-128"/>
                </a:rPr>
                <a:t>catalogue</a:t>
              </a:r>
              <a:r>
                <a:rPr lang="it-IT" altLang="it-IT" sz="1400" dirty="0">
                  <a:ea typeface="MS PGothic" charset="-128"/>
                </a:rPr>
                <a:t> service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0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OGC </a:t>
            </a:r>
            <a:r>
              <a:rPr lang="en-GB" dirty="0" smtClean="0"/>
              <a:t>WCS for Coverage Access</a:t>
            </a:r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16E051-0414-4209-91FB-F2D0AEA6C595}"/>
              </a:ext>
            </a:extLst>
          </p:cNvPr>
          <p:cNvGrpSpPr/>
          <p:nvPr/>
        </p:nvGrpSpPr>
        <p:grpSpPr>
          <a:xfrm>
            <a:off x="3066258" y="1274913"/>
            <a:ext cx="2703908" cy="1587505"/>
            <a:chOff x="4202811" y="1500534"/>
            <a:chExt cx="3960000" cy="2624428"/>
          </a:xfrm>
        </p:grpSpPr>
        <p:sp>
          <p:nvSpPr>
            <p:cNvPr id="41" name="Segnaposto contenuto 1"/>
            <p:cNvSpPr txBox="1">
              <a:spLocks/>
            </p:cNvSpPr>
            <p:nvPr/>
          </p:nvSpPr>
          <p:spPr>
            <a:xfrm>
              <a:off x="4202811" y="1500534"/>
              <a:ext cx="3960000" cy="2624428"/>
            </a:xfrm>
            <a:prstGeom prst="rect">
              <a:avLst/>
            </a:prstGeom>
            <a:ln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http://&lt;</a:t>
              </a:r>
              <a:r>
                <a:rPr lang="it-IT" altLang="it-IT" sz="1050" i="1" dirty="0" err="1">
                  <a:ea typeface="MS PGothic" charset="-128"/>
                </a:rPr>
                <a:t>endpoint</a:t>
              </a:r>
              <a:r>
                <a:rPr lang="it-IT" altLang="it-IT" sz="1050" dirty="0">
                  <a:ea typeface="MS PGothic" charset="-128"/>
                </a:rPr>
                <a:t>&gt;/wcs2?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service=</a:t>
              </a:r>
              <a:r>
                <a:rPr lang="it-IT" altLang="it-IT" sz="1050" dirty="0" err="1">
                  <a:ea typeface="MS PGothic" charset="-128"/>
                </a:rPr>
                <a:t>WCS&amp;Request</a:t>
              </a:r>
              <a:r>
                <a:rPr lang="it-IT" altLang="it-IT" sz="1050" dirty="0">
                  <a:ea typeface="MS PGothic" charset="-128"/>
                </a:rPr>
                <a:t>=</a:t>
              </a:r>
              <a:r>
                <a:rPr lang="it-IT" altLang="it-IT" sz="1050" b="1" dirty="0" err="1">
                  <a:ea typeface="MS PGothic" charset="-128"/>
                </a:rPr>
                <a:t>DescribeCoverage</a:t>
              </a: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version</a:t>
              </a:r>
              <a:r>
                <a:rPr lang="it-IT" altLang="it-IT" sz="1050" dirty="0">
                  <a:ea typeface="MS PGothic" charset="-128"/>
                </a:rPr>
                <a:t>=2.0.0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CoverageID</a:t>
              </a:r>
              <a:r>
                <a:rPr lang="it-IT" altLang="it-IT" sz="1050" dirty="0">
                  <a:ea typeface="MS PGothic" charset="-128"/>
                </a:rPr>
                <a:t>=&lt;</a:t>
              </a:r>
              <a:r>
                <a:rPr lang="it-IT" altLang="it-IT" sz="1050" i="1" dirty="0">
                  <a:ea typeface="MS PGothic" charset="-128"/>
                </a:rPr>
                <a:t>ID</a:t>
              </a:r>
              <a:r>
                <a:rPr lang="it-IT" altLang="it-IT" sz="1050" dirty="0">
                  <a:ea typeface="MS PGothic" charset="-128"/>
                </a:rPr>
                <a:t>&gt;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42" name="CasellaDiTesto 46"/>
            <p:cNvSpPr txBox="1">
              <a:spLocks noChangeArrowheads="1"/>
            </p:cNvSpPr>
            <p:nvPr/>
          </p:nvSpPr>
          <p:spPr bwMode="auto">
            <a:xfrm>
              <a:off x="7423222" y="3735738"/>
              <a:ext cx="664860" cy="381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900" b="1" dirty="0">
                  <a:latin typeface="Arial" charset="0"/>
                </a:rPr>
                <a:t>WCS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8AA7D0-B408-4686-AA9C-DF03861FC91E}"/>
              </a:ext>
            </a:extLst>
          </p:cNvPr>
          <p:cNvGrpSpPr/>
          <p:nvPr/>
        </p:nvGrpSpPr>
        <p:grpSpPr>
          <a:xfrm>
            <a:off x="171276" y="2874250"/>
            <a:ext cx="2703908" cy="1286809"/>
            <a:chOff x="191708" y="3245527"/>
            <a:chExt cx="3960000" cy="2127325"/>
          </a:xfrm>
        </p:grpSpPr>
        <p:sp>
          <p:nvSpPr>
            <p:cNvPr id="44" name="Segnaposto contenuto 1">
              <a:extLst>
                <a:ext uri="{FF2B5EF4-FFF2-40B4-BE49-F238E27FC236}">
                  <a16:creationId xmlns:a16="http://schemas.microsoft.com/office/drawing/2014/main" id="{5F7A7C77-501E-469C-BB7B-665C702248C2}"/>
                </a:ext>
              </a:extLst>
            </p:cNvPr>
            <p:cNvSpPr txBox="1">
              <a:spLocks/>
            </p:cNvSpPr>
            <p:nvPr/>
          </p:nvSpPr>
          <p:spPr>
            <a:xfrm>
              <a:off x="191708" y="3735738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List of </a:t>
              </a:r>
              <a:r>
                <a:rPr lang="it-IT" altLang="it-IT" sz="1050" dirty="0" err="1">
                  <a:ea typeface="MS PGothic" charset="-128"/>
                </a:rPr>
                <a:t>available</a:t>
              </a:r>
              <a:r>
                <a:rPr lang="it-IT" altLang="it-IT" sz="1050" dirty="0">
                  <a:ea typeface="MS PGothic" charset="-128"/>
                </a:rPr>
                <a:t> </a:t>
              </a:r>
              <a:r>
                <a:rPr lang="it-IT" altLang="it-IT" sz="1050" dirty="0" err="1">
                  <a:ea typeface="MS PGothic" charset="-128"/>
                </a:rPr>
                <a:t>datasets</a:t>
              </a:r>
              <a:r>
                <a:rPr lang="it-IT" altLang="it-IT" sz="1050" dirty="0">
                  <a:ea typeface="MS PGothic" charset="-128"/>
                </a:rPr>
                <a:t> with some </a:t>
              </a:r>
              <a:r>
                <a:rPr lang="it-IT" altLang="it-IT" sz="1050" dirty="0" err="1">
                  <a:ea typeface="MS PGothic" charset="-128"/>
                </a:rPr>
                <a:t>basic</a:t>
              </a:r>
              <a:r>
                <a:rPr lang="it-IT" altLang="it-IT" sz="1050" dirty="0">
                  <a:ea typeface="MS PGothic" charset="-128"/>
                </a:rPr>
                <a:t> information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45" name="Arrow: Down 3">
              <a:extLst>
                <a:ext uri="{FF2B5EF4-FFF2-40B4-BE49-F238E27FC236}">
                  <a16:creationId xmlns:a16="http://schemas.microsoft.com/office/drawing/2014/main" id="{62A39B5D-EF4B-449D-90CF-CAD36425E7FC}"/>
                </a:ext>
              </a:extLst>
            </p:cNvPr>
            <p:cNvSpPr/>
            <p:nvPr/>
          </p:nvSpPr>
          <p:spPr>
            <a:xfrm>
              <a:off x="1779774" y="3245527"/>
              <a:ext cx="723153" cy="52214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46" name="Segnaposto contenuto 1">
            <a:extLst>
              <a:ext uri="{FF2B5EF4-FFF2-40B4-BE49-F238E27FC236}">
                <a16:creationId xmlns:a16="http://schemas.microsoft.com/office/drawing/2014/main" id="{06906F9E-9574-46F2-9016-EFCD99D89E44}"/>
              </a:ext>
            </a:extLst>
          </p:cNvPr>
          <p:cNvSpPr txBox="1">
            <a:spLocks/>
          </p:cNvSpPr>
          <p:nvPr/>
        </p:nvSpPr>
        <p:spPr>
          <a:xfrm>
            <a:off x="162136" y="1274913"/>
            <a:ext cx="2703908" cy="1352065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it-IT" altLang="it-IT" sz="1050" dirty="0">
                <a:ea typeface="MS PGothic" charset="-128"/>
              </a:rPr>
              <a:t>http://&lt;</a:t>
            </a:r>
            <a:r>
              <a:rPr lang="it-IT" altLang="it-IT" sz="1050" i="1" dirty="0" err="1">
                <a:ea typeface="MS PGothic" charset="-128"/>
              </a:rPr>
              <a:t>endpoint</a:t>
            </a:r>
            <a:r>
              <a:rPr lang="it-IT" altLang="it-IT" sz="1050" dirty="0">
                <a:ea typeface="MS PGothic" charset="-128"/>
              </a:rPr>
              <a:t>&gt;/wcs2?</a:t>
            </a: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it-IT" altLang="it-IT" sz="1050" dirty="0">
                <a:ea typeface="MS PGothic" charset="-128"/>
              </a:rPr>
              <a:t>service=</a:t>
            </a:r>
            <a:r>
              <a:rPr lang="it-IT" altLang="it-IT" sz="1050" dirty="0" err="1">
                <a:ea typeface="MS PGothic" charset="-128"/>
              </a:rPr>
              <a:t>WCS&amp;Request</a:t>
            </a:r>
            <a:r>
              <a:rPr lang="it-IT" altLang="it-IT" sz="1050" dirty="0">
                <a:ea typeface="MS PGothic" charset="-128"/>
              </a:rPr>
              <a:t>=</a:t>
            </a:r>
            <a:r>
              <a:rPr lang="it-IT" altLang="it-IT" sz="1050" b="1" dirty="0" err="1">
                <a:ea typeface="MS PGothic" charset="-128"/>
              </a:rPr>
              <a:t>GetCapabilities</a:t>
            </a:r>
            <a:endParaRPr lang="it-IT" altLang="it-IT" sz="1050" dirty="0">
              <a:ea typeface="MS PGothic" charset="-128"/>
            </a:endParaRP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it-IT" altLang="it-IT" sz="1050" dirty="0">
                <a:ea typeface="MS PGothic" charset="-128"/>
              </a:rPr>
              <a:t>&amp;</a:t>
            </a:r>
            <a:r>
              <a:rPr lang="it-IT" altLang="it-IT" sz="1050" dirty="0" err="1">
                <a:ea typeface="MS PGothic" charset="-128"/>
              </a:rPr>
              <a:t>version</a:t>
            </a:r>
            <a:r>
              <a:rPr lang="it-IT" altLang="it-IT" sz="1050" dirty="0">
                <a:ea typeface="MS PGothic" charset="-128"/>
              </a:rPr>
              <a:t>=2.0.0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E1349A-E2F7-47F8-B193-A70EDE851964}"/>
              </a:ext>
            </a:extLst>
          </p:cNvPr>
          <p:cNvGrpSpPr/>
          <p:nvPr/>
        </p:nvGrpSpPr>
        <p:grpSpPr>
          <a:xfrm>
            <a:off x="6058576" y="1274913"/>
            <a:ext cx="2633419" cy="2444298"/>
            <a:chOff x="8213915" y="1506509"/>
            <a:chExt cx="3856765" cy="4040860"/>
          </a:xfrm>
        </p:grpSpPr>
        <p:sp>
          <p:nvSpPr>
            <p:cNvPr id="48" name="Segnaposto contenuto 1">
              <a:extLst>
                <a:ext uri="{FF2B5EF4-FFF2-40B4-BE49-F238E27FC236}">
                  <a16:creationId xmlns:a16="http://schemas.microsoft.com/office/drawing/2014/main" id="{40DE67B9-707A-4DB7-9499-EA02B6B2308E}"/>
                </a:ext>
              </a:extLst>
            </p:cNvPr>
            <p:cNvSpPr txBox="1">
              <a:spLocks/>
            </p:cNvSpPr>
            <p:nvPr/>
          </p:nvSpPr>
          <p:spPr>
            <a:xfrm>
              <a:off x="8213915" y="1506509"/>
              <a:ext cx="3856765" cy="4040860"/>
            </a:xfrm>
            <a:prstGeom prst="rect">
              <a:avLst/>
            </a:prstGeom>
            <a:ln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http://&lt;</a:t>
              </a:r>
              <a:r>
                <a:rPr lang="it-IT" altLang="it-IT" sz="1050" i="1" dirty="0" err="1">
                  <a:ea typeface="MS PGothic" charset="-128"/>
                </a:rPr>
                <a:t>endpoint</a:t>
              </a:r>
              <a:r>
                <a:rPr lang="it-IT" altLang="it-IT" sz="1050" dirty="0">
                  <a:ea typeface="MS PGothic" charset="-128"/>
                </a:rPr>
                <a:t>&gt;/wcs2?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service=</a:t>
              </a:r>
              <a:r>
                <a:rPr lang="it-IT" altLang="it-IT" sz="1050" dirty="0" err="1">
                  <a:ea typeface="MS PGothic" charset="-128"/>
                </a:rPr>
                <a:t>WCS&amp;Request</a:t>
              </a:r>
              <a:r>
                <a:rPr lang="it-IT" altLang="it-IT" sz="1050" dirty="0">
                  <a:ea typeface="MS PGothic" charset="-128"/>
                </a:rPr>
                <a:t>=</a:t>
              </a:r>
              <a:r>
                <a:rPr lang="it-IT" altLang="it-IT" sz="1050" b="1" dirty="0" err="1">
                  <a:ea typeface="MS PGothic" charset="-128"/>
                </a:rPr>
                <a:t>GetCoverage</a:t>
              </a: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version</a:t>
              </a:r>
              <a:r>
                <a:rPr lang="it-IT" altLang="it-IT" sz="1050" dirty="0">
                  <a:ea typeface="MS PGothic" charset="-128"/>
                </a:rPr>
                <a:t>=2.0.0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CoverageID</a:t>
              </a:r>
              <a:r>
                <a:rPr lang="it-IT" altLang="it-IT" sz="1050" dirty="0">
                  <a:ea typeface="MS PGothic" charset="-128"/>
                </a:rPr>
                <a:t>=&lt;</a:t>
              </a:r>
              <a:r>
                <a:rPr lang="it-IT" altLang="it-IT" sz="1050" i="1" dirty="0">
                  <a:ea typeface="MS PGothic" charset="-128"/>
                </a:rPr>
                <a:t>ID</a:t>
              </a:r>
              <a:r>
                <a:rPr lang="it-IT" altLang="it-IT" sz="1050" dirty="0">
                  <a:ea typeface="MS PGothic" charset="-128"/>
                </a:rPr>
                <a:t>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SubsetX</a:t>
              </a:r>
              <a:r>
                <a:rPr lang="it-IT" altLang="it-IT" sz="1050" dirty="0">
                  <a:ea typeface="MS PGothic" charset="-128"/>
                </a:rPr>
                <a:t>=x(</a:t>
              </a:r>
              <a:r>
                <a:rPr lang="it-IT" altLang="it-IT" sz="1050" i="1" dirty="0">
                  <a:ea typeface="MS PGothic" charset="-128"/>
                </a:rPr>
                <a:t>x</a:t>
              </a:r>
              <a:r>
                <a:rPr lang="it-IT" altLang="it-IT" sz="1050" i="1" baseline="-25000" dirty="0">
                  <a:ea typeface="MS PGothic" charset="-128"/>
                </a:rPr>
                <a:t>1</a:t>
              </a:r>
              <a:r>
                <a:rPr lang="it-IT" altLang="it-IT" sz="1050" i="1" dirty="0">
                  <a:ea typeface="MS PGothic" charset="-128"/>
                </a:rPr>
                <a:t>, x</a:t>
              </a:r>
              <a:r>
                <a:rPr lang="it-IT" altLang="it-IT" sz="1050" i="1" baseline="-25000" dirty="0">
                  <a:ea typeface="MS PGothic" charset="-128"/>
                </a:rPr>
                <a:t>2</a:t>
              </a:r>
              <a:r>
                <a:rPr lang="it-IT" altLang="it-IT" sz="1050" dirty="0">
                  <a:ea typeface="MS PGothic" charset="-128"/>
                </a:rPr>
                <a:t>)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SubsetY</a:t>
              </a:r>
              <a:r>
                <a:rPr lang="it-IT" altLang="it-IT" sz="1050" dirty="0">
                  <a:ea typeface="MS PGothic" charset="-128"/>
                </a:rPr>
                <a:t>=y(</a:t>
              </a:r>
              <a:r>
                <a:rPr lang="it-IT" altLang="it-IT" sz="1050" i="1" dirty="0">
                  <a:ea typeface="MS PGothic" charset="-128"/>
                </a:rPr>
                <a:t>y</a:t>
              </a:r>
              <a:r>
                <a:rPr lang="it-IT" altLang="it-IT" sz="1050" i="1" baseline="-25000" dirty="0">
                  <a:ea typeface="MS PGothic" charset="-128"/>
                </a:rPr>
                <a:t>1</a:t>
              </a:r>
              <a:r>
                <a:rPr lang="it-IT" altLang="it-IT" sz="1050" i="1" dirty="0">
                  <a:ea typeface="MS PGothic" charset="-128"/>
                </a:rPr>
                <a:t>,x</a:t>
              </a:r>
              <a:r>
                <a:rPr lang="it-IT" altLang="it-IT" sz="1050" i="1" baseline="-25000" dirty="0">
                  <a:ea typeface="MS PGothic" charset="-128"/>
                </a:rPr>
                <a:t>2</a:t>
              </a:r>
              <a:r>
                <a:rPr lang="it-IT" altLang="it-IT" sz="1050" dirty="0">
                  <a:ea typeface="MS PGothic" charset="-128"/>
                </a:rPr>
                <a:t>)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</a:t>
              </a:r>
              <a:r>
                <a:rPr lang="it-IT" altLang="it-IT" sz="1050" dirty="0" err="1">
                  <a:ea typeface="MS PGothic" charset="-128"/>
                </a:rPr>
                <a:t>SubsetT</a:t>
              </a:r>
              <a:r>
                <a:rPr lang="it-IT" altLang="it-IT" sz="1050" dirty="0">
                  <a:ea typeface="MS PGothic" charset="-128"/>
                </a:rPr>
                <a:t>=t(</a:t>
              </a:r>
              <a:r>
                <a:rPr lang="it-IT" altLang="it-IT" sz="1050" i="1" dirty="0">
                  <a:ea typeface="MS PGothic" charset="-128"/>
                </a:rPr>
                <a:t>t</a:t>
              </a:r>
              <a:r>
                <a:rPr lang="it-IT" altLang="it-IT" sz="1050" i="1" baseline="-25000" dirty="0">
                  <a:ea typeface="MS PGothic" charset="-128"/>
                </a:rPr>
                <a:t>1</a:t>
              </a:r>
              <a:r>
                <a:rPr lang="it-IT" altLang="it-IT" sz="1050" i="1" dirty="0">
                  <a:ea typeface="MS PGothic" charset="-128"/>
                </a:rPr>
                <a:t>, t</a:t>
              </a:r>
              <a:r>
                <a:rPr lang="it-IT" altLang="it-IT" sz="1050" i="1" baseline="-25000" dirty="0">
                  <a:ea typeface="MS PGothic" charset="-128"/>
                </a:rPr>
                <a:t>2</a:t>
              </a:r>
              <a:r>
                <a:rPr lang="it-IT" altLang="it-IT" sz="1050" dirty="0">
                  <a:ea typeface="MS PGothic" charset="-128"/>
                </a:rPr>
                <a:t>)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&amp;format=</a:t>
              </a:r>
              <a:r>
                <a:rPr lang="en-GB" altLang="it-IT" sz="1050" dirty="0">
                  <a:ea typeface="MS PGothic" charset="-128"/>
                </a:rPr>
                <a:t>&lt;#####&gt;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GB" altLang="it-IT" sz="1050" dirty="0">
                  <a:ea typeface="MS PGothic" charset="-128"/>
                </a:rPr>
                <a:t>&amp;</a:t>
              </a:r>
              <a:r>
                <a:rPr lang="en-GB" altLang="it-IT" sz="1050" dirty="0" err="1">
                  <a:ea typeface="MS PGothic" charset="-128"/>
                </a:rPr>
                <a:t>colortable</a:t>
              </a:r>
              <a:r>
                <a:rPr lang="en-GB" altLang="it-IT" sz="1050" dirty="0">
                  <a:ea typeface="MS PGothic" charset="-128"/>
                </a:rPr>
                <a:t>=&lt;ID&gt;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GB" altLang="it-IT" sz="1050" dirty="0">
                  <a:ea typeface="MS PGothic" charset="-128"/>
                </a:rPr>
                <a:t>&amp;scale=&lt;</a:t>
              </a:r>
              <a:r>
                <a:rPr lang="en-GB" altLang="it-IT" sz="1050" dirty="0" err="1">
                  <a:ea typeface="MS PGothic" charset="-128"/>
                </a:rPr>
                <a:t>nn</a:t>
              </a:r>
              <a:r>
                <a:rPr lang="en-GB" altLang="it-IT" sz="1050" dirty="0">
                  <a:ea typeface="MS PGothic" charset="-128"/>
                </a:rPr>
                <a:t>&gt;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Font typeface="Arial" charset="0"/>
                <a:buNone/>
              </a:pPr>
              <a:r>
                <a:rPr lang="en-GB" altLang="it-IT" sz="1050" dirty="0">
                  <a:ea typeface="MS PGothic" charset="-128"/>
                </a:rPr>
                <a:t>&amp;size=&lt;output raster size&gt;</a:t>
              </a: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49" name="CasellaDiTesto 46">
              <a:extLst>
                <a:ext uri="{FF2B5EF4-FFF2-40B4-BE49-F238E27FC236}">
                  <a16:creationId xmlns:a16="http://schemas.microsoft.com/office/drawing/2014/main" id="{ECC61801-1827-48D3-89BA-5D51C5FAE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5625" y="5165763"/>
              <a:ext cx="664860" cy="381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900" b="1" dirty="0">
                  <a:latin typeface="Arial" charset="0"/>
                </a:rPr>
                <a:t>WCS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2ABEB78-E09F-4A0C-B5BD-96D55D97D9D0}"/>
              </a:ext>
            </a:extLst>
          </p:cNvPr>
          <p:cNvGrpSpPr/>
          <p:nvPr/>
        </p:nvGrpSpPr>
        <p:grpSpPr>
          <a:xfrm>
            <a:off x="3184951" y="3141163"/>
            <a:ext cx="2703908" cy="1286809"/>
            <a:chOff x="3978086" y="4010189"/>
            <a:chExt cx="3960000" cy="2127325"/>
          </a:xfrm>
        </p:grpSpPr>
        <p:sp>
          <p:nvSpPr>
            <p:cNvPr id="51" name="Segnaposto contenuto 1">
              <a:extLst>
                <a:ext uri="{FF2B5EF4-FFF2-40B4-BE49-F238E27FC236}">
                  <a16:creationId xmlns:a16="http://schemas.microsoft.com/office/drawing/2014/main" id="{D3125F1B-4537-4F3B-AFA0-B65D6F05A759}"/>
                </a:ext>
              </a:extLst>
            </p:cNvPr>
            <p:cNvSpPr txBox="1">
              <a:spLocks/>
            </p:cNvSpPr>
            <p:nvPr/>
          </p:nvSpPr>
          <p:spPr>
            <a:xfrm>
              <a:off x="3978086" y="4500400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 err="1">
                  <a:ea typeface="MS PGothic" charset="-128"/>
                </a:rPr>
                <a:t>Detailed</a:t>
              </a:r>
              <a:r>
                <a:rPr lang="it-IT" altLang="it-IT" sz="1050" dirty="0">
                  <a:ea typeface="MS PGothic" charset="-128"/>
                </a:rPr>
                <a:t> information for a </a:t>
              </a:r>
              <a:r>
                <a:rPr lang="it-IT" altLang="it-IT" sz="1050" dirty="0" err="1">
                  <a:ea typeface="MS PGothic" charset="-128"/>
                </a:rPr>
                <a:t>specific</a:t>
              </a:r>
              <a:r>
                <a:rPr lang="it-IT" altLang="it-IT" sz="1050" dirty="0">
                  <a:ea typeface="MS PGothic" charset="-128"/>
                </a:rPr>
                <a:t> </a:t>
              </a:r>
              <a:r>
                <a:rPr lang="it-IT" altLang="it-IT" sz="1050" dirty="0" err="1">
                  <a:ea typeface="MS PGothic" charset="-128"/>
                </a:rPr>
                <a:t>collection</a:t>
              </a:r>
              <a:r>
                <a:rPr lang="it-IT" altLang="it-IT" sz="1050" dirty="0">
                  <a:ea typeface="MS PGothic" charset="-128"/>
                </a:rPr>
                <a:t> (</a:t>
              </a:r>
              <a:r>
                <a:rPr lang="it-IT" altLang="it-IT" sz="1050" dirty="0" err="1">
                  <a:ea typeface="MS PGothic" charset="-128"/>
                </a:rPr>
                <a:t>dimensions</a:t>
              </a:r>
              <a:r>
                <a:rPr lang="it-IT" altLang="it-IT" sz="1050" dirty="0">
                  <a:ea typeface="MS PGothic" charset="-128"/>
                </a:rPr>
                <a:t> and ranges, </a:t>
              </a:r>
              <a:r>
                <a:rPr lang="it-IT" altLang="it-IT" sz="1050" dirty="0" err="1">
                  <a:ea typeface="MS PGothic" charset="-128"/>
                </a:rPr>
                <a:t>supported</a:t>
              </a:r>
              <a:r>
                <a:rPr lang="it-IT" altLang="it-IT" sz="1050" dirty="0">
                  <a:ea typeface="MS PGothic" charset="-128"/>
                </a:rPr>
                <a:t> output data formats, …) 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52" name="Arrow: Down 19">
              <a:extLst>
                <a:ext uri="{FF2B5EF4-FFF2-40B4-BE49-F238E27FC236}">
                  <a16:creationId xmlns:a16="http://schemas.microsoft.com/office/drawing/2014/main" id="{566B6D83-1853-4516-8ED4-E7CDDF038D51}"/>
                </a:ext>
              </a:extLst>
            </p:cNvPr>
            <p:cNvSpPr/>
            <p:nvPr/>
          </p:nvSpPr>
          <p:spPr>
            <a:xfrm>
              <a:off x="5566152" y="4010189"/>
              <a:ext cx="723153" cy="52214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170ED6-D391-40B5-AE30-FA08723E8583}"/>
              </a:ext>
            </a:extLst>
          </p:cNvPr>
          <p:cNvGrpSpPr/>
          <p:nvPr/>
        </p:nvGrpSpPr>
        <p:grpSpPr>
          <a:xfrm>
            <a:off x="6024655" y="3932830"/>
            <a:ext cx="2703908" cy="1286809"/>
            <a:chOff x="8035822" y="5429182"/>
            <a:chExt cx="3960000" cy="2127325"/>
          </a:xfrm>
        </p:grpSpPr>
        <p:sp>
          <p:nvSpPr>
            <p:cNvPr id="54" name="Segnaposto contenuto 1">
              <a:extLst>
                <a:ext uri="{FF2B5EF4-FFF2-40B4-BE49-F238E27FC236}">
                  <a16:creationId xmlns:a16="http://schemas.microsoft.com/office/drawing/2014/main" id="{3D548412-1226-4230-B142-48C3DD201FA4}"/>
                </a:ext>
              </a:extLst>
            </p:cNvPr>
            <p:cNvSpPr txBox="1">
              <a:spLocks/>
            </p:cNvSpPr>
            <p:nvPr/>
          </p:nvSpPr>
          <p:spPr>
            <a:xfrm>
              <a:off x="8035822" y="5919393"/>
              <a:ext cx="3960000" cy="1637114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buFont typeface="Arial" charset="0"/>
                <a:buNone/>
              </a:pPr>
              <a:r>
                <a:rPr lang="it-IT" altLang="it-IT" sz="1050" dirty="0">
                  <a:ea typeface="MS PGothic" charset="-128"/>
                </a:rPr>
                <a:t>Data (</a:t>
              </a:r>
              <a:r>
                <a:rPr lang="it-IT" altLang="it-IT" sz="1050" dirty="0" err="1">
                  <a:ea typeface="MS PGothic" charset="-128"/>
                </a:rPr>
                <a:t>raster</a:t>
              </a:r>
              <a:r>
                <a:rPr lang="it-IT" altLang="it-IT" sz="1050" dirty="0">
                  <a:ea typeface="MS PGothic" charset="-128"/>
                </a:rPr>
                <a:t>, xml)</a:t>
              </a: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  <a:p>
              <a:pPr marL="0" indent="0">
                <a:lnSpc>
                  <a:spcPct val="140000"/>
                </a:lnSpc>
                <a:buFont typeface="Arial" charset="0"/>
                <a:buNone/>
              </a:pPr>
              <a:endParaRPr lang="it-IT" altLang="it-IT" sz="1050" dirty="0">
                <a:ea typeface="MS PGothic" charset="-128"/>
              </a:endParaRPr>
            </a:p>
          </p:txBody>
        </p:sp>
        <p:sp>
          <p:nvSpPr>
            <p:cNvPr id="55" name="Arrow: Down 21">
              <a:extLst>
                <a:ext uri="{FF2B5EF4-FFF2-40B4-BE49-F238E27FC236}">
                  <a16:creationId xmlns:a16="http://schemas.microsoft.com/office/drawing/2014/main" id="{3C30C1B0-B893-45B8-A6F1-C9FFBF4C80F6}"/>
                </a:ext>
              </a:extLst>
            </p:cNvPr>
            <p:cNvSpPr/>
            <p:nvPr/>
          </p:nvSpPr>
          <p:spPr>
            <a:xfrm>
              <a:off x="9623888" y="5429182"/>
              <a:ext cx="723153" cy="52214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56" name="CasellaDiTesto 46">
            <a:extLst>
              <a:ext uri="{FF2B5EF4-FFF2-40B4-BE49-F238E27FC236}">
                <a16:creationId xmlns:a16="http://schemas.microsoft.com/office/drawing/2014/main" id="{2D0F07BB-AF8D-45EF-A268-4BCBE8D5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643418"/>
            <a:ext cx="506858" cy="2308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 b="1" dirty="0">
                <a:latin typeface="Arial" charset="0"/>
              </a:rPr>
              <a:t>WCS</a:t>
            </a:r>
          </a:p>
        </p:txBody>
      </p:sp>
      <p:sp>
        <p:nvSpPr>
          <p:cNvPr id="57" name="Action Button: Beginning 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9882DF-4402-FC42-A033-5DE457438409}"/>
              </a:ext>
            </a:extLst>
          </p:cNvPr>
          <p:cNvSpPr/>
          <p:nvPr/>
        </p:nvSpPr>
        <p:spPr>
          <a:xfrm>
            <a:off x="8405977" y="6319674"/>
            <a:ext cx="202846" cy="119025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OGC WCS Query 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GetCapabilities</a:t>
            </a:r>
            <a:r>
              <a:rPr lang="en-GB" sz="1200" b="1" dirty="0">
                <a:latin typeface="Tw Cen MT" panose="020B0602020104020603"/>
              </a:rPr>
              <a:t> operation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latin typeface="Tw Cen MT" panose="020B0602020104020603"/>
                <a:hlinkClick r:id="rId2"/>
              </a:rPr>
              <a:t>https://eodataservice.org/test/wcs?service=WCS&amp;Request=GetCapabilities&amp;version=2.0.0</a:t>
            </a: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describeCoverage</a:t>
            </a:r>
            <a:r>
              <a:rPr lang="en-GB" sz="1200" b="1" dirty="0">
                <a:latin typeface="Tw Cen MT" panose="020B0602020104020603"/>
              </a:rPr>
              <a:t> operation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latin typeface="Tw Cen MT" panose="020B0602020104020603"/>
                <a:hlinkClick r:id="rId3"/>
              </a:rPr>
              <a:t>https://eodataservice.org/test/wcs?service=WCS&amp;Request=DescribeCoverage&amp;version=2.0.0&amp;coverageID=MOD11C1_LSTDAY_4326_005</a:t>
            </a: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Time series of LST over Tokyo from 2017-01-01 00:00:00 to 2017-12-06T00:00:00 in xml format (times provided in </a:t>
            </a:r>
            <a:r>
              <a:rPr lang="en-GB" sz="1200" b="1" dirty="0" err="1">
                <a:latin typeface="Tw Cen MT" panose="020B0602020104020603"/>
              </a:rPr>
              <a:t>unix</a:t>
            </a:r>
            <a:r>
              <a:rPr lang="en-GB" sz="1200" b="1" dirty="0">
                <a:latin typeface="Tw Cen MT" panose="020B0602020104020603"/>
              </a:rPr>
              <a:t> time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latin typeface="Tw Cen MT" panose="020B0602020104020603"/>
                <a:hlinkClick r:id="rId4"/>
              </a:rPr>
              <a:t>https://eodataservice.org/test/wcs?service=WCS&amp;Request=GetCoverage&amp;version=2.0.0&amp;coverageID=MOD11C1_LSTDAY_4326_005&amp;format=application/xml&amp;subset=Long(139.5104,139.5104)&amp;subset=Lat(35.6900,35.6900)&amp;subset=t(1483228800,201512518400)</a:t>
            </a:r>
            <a:r>
              <a:rPr lang="en-GB" sz="1200" dirty="0">
                <a:latin typeface="Tw Cen MT" panose="020B0602020104020603"/>
              </a:rPr>
              <a:t> </a:t>
            </a: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latin typeface="Tw Cen MT" panose="020B0602020104020603"/>
              </a:rPr>
              <a:t>getCoverage</a:t>
            </a:r>
            <a:r>
              <a:rPr lang="en-GB" sz="1200" b="1" dirty="0">
                <a:latin typeface="Tw Cen MT" panose="020B0602020104020603"/>
              </a:rPr>
              <a:t>: Same as above, but times provided in ANSI format </a:t>
            </a:r>
            <a:r>
              <a:rPr lang="en-GB" sz="1200" dirty="0">
                <a:latin typeface="Tw Cen MT" panose="020B0602020104020603"/>
                <a:hlinkClick r:id="rId5"/>
              </a:rPr>
              <a:t>https://eodataservice.org/test/wcs?service=WCS&amp;Request=GetCoverage&amp;version=2.0.0&amp;coverageID=MOD11C1_LSTDAY_4326_005&amp;format=application/xml&amp;subset=Long(139.5104,139.5104)&amp;subset=Lat(35.6900,35.6900)&amp;subset=unix(2017-01-01T00:00:00,2017-12-06T00:00:00) </a:t>
            </a: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pPr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latin typeface="Tw Cen MT" panose="020B0602020104020603"/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309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OGC </a:t>
            </a:r>
            <a:r>
              <a:rPr lang="en-GB" dirty="0" smtClean="0"/>
              <a:t>WCS Query </a:t>
            </a:r>
            <a:r>
              <a:rPr lang="en-GB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getCoverage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: Global Sea Surface Salinity image for the day 2017-06-01 in </a:t>
            </a: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png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 format, </a:t>
            </a: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colored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 full size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2"/>
              </a:rPr>
              <a:t>https://eodataservice.org/test/wcs?service=WCS&amp;Request=GetCoverage&amp;version=2.0.0&amp;coverageID=OceanSalinity_4326_01&amp;subset=t(1496275200,%201496361599)&amp;format=%20image/png&amp;colortable=NCV_rainbow2</a:t>
            </a:r>
            <a:r>
              <a:rPr lang="en-GB" sz="1200" dirty="0">
                <a:solidFill>
                  <a:schemeClr val="tx1"/>
                </a:solidFill>
                <a:latin typeface="Tw Cen MT" panose="020B0602020104020603"/>
              </a:rPr>
              <a:t>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getCoverage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: Same as above but scaled (small 300px thumbnail)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3"/>
              </a:rPr>
              <a:t>https://eodataservice.org/test/wcs?service=WCS&amp;Request=GetCoverage&amp;version=2.0.0&amp;coverageID=OceanSalinity_4326_01&amp;subset=t(1496275200,%201496361599)&amp;format=%20image/png&amp;colortable=NCV_rainbow2&amp;size=300</a:t>
            </a:r>
            <a:r>
              <a:rPr lang="en-GB" sz="1200" dirty="0">
                <a:solidFill>
                  <a:schemeClr val="tx1"/>
                </a:solidFill>
                <a:latin typeface="Tw Cen MT" panose="020B0602020104020603"/>
              </a:rPr>
              <a:t>  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getCoverage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: </a:t>
            </a: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landsat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 NDVI subset for the day 2017-12-04 09:58:54 in </a:t>
            </a: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geoTiff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  format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4"/>
              </a:rPr>
              <a:t>https://eodataservice.org/test/wcs?service=WCS&amp;Request=GetCoverage&amp;version=2.0.0&amp;coverageID=LC8_NDVI_32632_30&amp;subset=N(4900000,4910000)&amp;subset=E(600000,610000)&amp;subset=t(1512381534,1512381534)&amp;format=image/tiff</a:t>
            </a:r>
            <a:r>
              <a:rPr lang="en-GB" sz="1200" dirty="0">
                <a:solidFill>
                  <a:schemeClr val="tx1"/>
                </a:solidFill>
                <a:latin typeface="Tw Cen MT" panose="020B0602020104020603"/>
              </a:rPr>
              <a:t>  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b="1" dirty="0" err="1">
                <a:solidFill>
                  <a:schemeClr val="tx1"/>
                </a:solidFill>
                <a:latin typeface="Tw Cen MT" panose="020B0602020104020603"/>
              </a:rPr>
              <a:t>Getcoverage</a:t>
            </a:r>
            <a:r>
              <a:rPr lang="en-GB" sz="1200" b="1" dirty="0">
                <a:solidFill>
                  <a:schemeClr val="tx1"/>
                </a:solidFill>
                <a:latin typeface="Tw Cen MT" panose="020B0602020104020603"/>
              </a:rPr>
              <a:t>: Sentinel 2A with ANSI time and scale factor=0.1 – full image</a:t>
            </a: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r>
              <a:rPr lang="en-GB" sz="1200" dirty="0">
                <a:solidFill>
                  <a:schemeClr val="tx1"/>
                </a:solidFill>
                <a:latin typeface="Tw Cen MT" panose="020B0602020104020603"/>
                <a:hlinkClick r:id="rId5"/>
              </a:rPr>
              <a:t>http://185.52.194.236/wcs?service=WCS&amp;Request=GetCoverage&amp;version=2.0.0&amp;subset=unix(2018-01-29T00:00:00,2018-01-29T23:00:00)&amp;mgrs_tile=T30TVK&amp;format=image/png&amp;scale=0.1&amp;CoverageId=S2A_MSIL1C_vRGB</a:t>
            </a: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pPr lvl="0" indent="0">
              <a:spcBef>
                <a:spcPts val="0"/>
              </a:spcBef>
              <a:buClr>
                <a:sysClr val="windowText" lastClr="000000"/>
              </a:buClr>
              <a:defRPr/>
            </a:pPr>
            <a:endParaRPr lang="en-GB" sz="1200" dirty="0">
              <a:solidFill>
                <a:schemeClr val="tx1"/>
              </a:solidFill>
              <a:latin typeface="Tw Cen MT" panose="020B0602020104020603"/>
            </a:endParaRPr>
          </a:p>
          <a:p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Collaborative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1800" dirty="0" smtClean="0"/>
              <a:t>EO collaborative environment is a </a:t>
            </a:r>
            <a:r>
              <a:rPr lang="en-GB" sz="1800" dirty="0"/>
              <a:t>virtual </a:t>
            </a:r>
            <a:r>
              <a:rPr lang="en-GB" sz="1800" dirty="0" smtClean="0"/>
              <a:t>working environment providing </a:t>
            </a:r>
            <a:r>
              <a:rPr lang="en-GB" sz="1800" dirty="0"/>
              <a:t>access to EO </a:t>
            </a:r>
            <a:r>
              <a:rPr lang="en-GB" sz="1800" dirty="0" smtClean="0"/>
              <a:t>data </a:t>
            </a:r>
            <a:r>
              <a:rPr lang="en-GB" sz="1800" dirty="0"/>
              <a:t>and </a:t>
            </a:r>
            <a:r>
              <a:rPr lang="en-GB" sz="1800" dirty="0" smtClean="0"/>
              <a:t>analysis tools</a:t>
            </a:r>
            <a:r>
              <a:rPr lang="en-GB" sz="1800" dirty="0"/>
              <a:t>, processors, </a:t>
            </a:r>
            <a:r>
              <a:rPr lang="en-GB" sz="1800" dirty="0" smtClean="0"/>
              <a:t>information </a:t>
            </a:r>
            <a:r>
              <a:rPr lang="en-GB" sz="1800" dirty="0"/>
              <a:t>and Communication Technology resources required to work with them, through one coherent interface. </a:t>
            </a:r>
            <a:endParaRPr lang="en-GB" sz="1800" dirty="0" smtClean="0"/>
          </a:p>
          <a:p>
            <a:pPr algn="just"/>
            <a:endParaRPr lang="en-GB" sz="1800" dirty="0" smtClean="0"/>
          </a:p>
          <a:p>
            <a:pPr algn="ctr"/>
            <a:r>
              <a:rPr lang="en-GB" sz="1800" i="1" dirty="0" smtClean="0"/>
              <a:t>A collaborative environment aims to change the paradigm </a:t>
            </a:r>
            <a:r>
              <a:rPr lang="en-GB" sz="1800" i="1" dirty="0"/>
              <a:t>from </a:t>
            </a:r>
            <a:endParaRPr lang="en-GB" sz="1800" i="1" dirty="0" smtClean="0"/>
          </a:p>
          <a:p>
            <a:pPr algn="ctr"/>
            <a:r>
              <a:rPr lang="en-GB" sz="1800" i="1" dirty="0" smtClean="0"/>
              <a:t>“</a:t>
            </a:r>
            <a:r>
              <a:rPr lang="en-GB" sz="1800" i="1" dirty="0"/>
              <a:t>data to </a:t>
            </a:r>
            <a:r>
              <a:rPr lang="en-GB" sz="1800" i="1" dirty="0" smtClean="0"/>
              <a:t>user“ </a:t>
            </a:r>
            <a:r>
              <a:rPr lang="en-GB" sz="1800" i="1" dirty="0"/>
              <a:t>to “user to </a:t>
            </a:r>
            <a:r>
              <a:rPr lang="en-GB" sz="1800" i="1" dirty="0" smtClean="0"/>
              <a:t>data”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235040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Thematic Exploitation Platform - TEP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sz="1200" dirty="0">
                <a:hlinkClick r:id="rId2"/>
              </a:rPr>
              <a:t>https://tep.eo.esa.int</a:t>
            </a:r>
            <a:r>
              <a:rPr lang="en-GB" sz="1200" dirty="0" smtClean="0">
                <a:hlinkClick r:id="rId2"/>
              </a:rPr>
              <a:t>/</a:t>
            </a:r>
            <a:endParaRPr lang="en-GB" sz="1200" dirty="0" smtClean="0"/>
          </a:p>
          <a:p>
            <a:pPr algn="ctr"/>
            <a:endParaRPr lang="en-GB" sz="1200" dirty="0" smtClean="0"/>
          </a:p>
          <a:p>
            <a:r>
              <a:rPr lang="en-GB" sz="1200" dirty="0" smtClean="0"/>
              <a:t>In </a:t>
            </a:r>
            <a:r>
              <a:rPr lang="en-GB" sz="1200" dirty="0"/>
              <a:t>this context ESA has started in 2014 the EO Exploitation Platforms (EPs) initiative, a set of R&amp;D activities that in the first phase (up to 2017) aims to create an ecosystem of interconnected Thematic Exploitation Platforms (TEPs) on European footing, addressing: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 smtClean="0">
                <a:hlinkClick r:id="rId3"/>
              </a:rPr>
              <a:t>Coastal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 smtClean="0">
                <a:hlinkClick r:id="rId4"/>
              </a:rPr>
              <a:t>Forestry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 smtClean="0">
                <a:hlinkClick r:id="rId5"/>
              </a:rPr>
              <a:t>Hydrology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 smtClean="0">
                <a:hlinkClick r:id="rId6"/>
              </a:rPr>
              <a:t>Geohazards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 smtClean="0">
                <a:hlinkClick r:id="rId7"/>
              </a:rPr>
              <a:t>Polar</a:t>
            </a:r>
            <a:endParaRPr lang="en-GB" sz="1200" dirty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>
                <a:hlinkClick r:id="rId8"/>
              </a:rPr>
              <a:t>Urban </a:t>
            </a:r>
            <a:r>
              <a:rPr lang="en-GB" sz="1200" dirty="0" smtClean="0">
                <a:hlinkClick r:id="rId8"/>
              </a:rPr>
              <a:t>themes</a:t>
            </a:r>
            <a:endParaRPr lang="en-GB" sz="1200" dirty="0" smtClean="0"/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GB" sz="1200" dirty="0" smtClean="0">
                <a:hlinkClick r:id="rId9"/>
              </a:rPr>
              <a:t>Food </a:t>
            </a:r>
            <a:r>
              <a:rPr lang="en-GB" sz="1200" dirty="0">
                <a:hlinkClick r:id="rId9"/>
              </a:rPr>
              <a:t>Security</a:t>
            </a:r>
            <a:r>
              <a:rPr lang="en-GB" sz="1200" dirty="0"/>
              <a:t> (under definition</a:t>
            </a:r>
            <a:r>
              <a:rPr lang="en-GB" sz="1200" dirty="0" smtClean="0"/>
              <a:t>)</a:t>
            </a:r>
            <a:endParaRPr lang="en-GB" sz="1200" dirty="0" smtClean="0">
              <a:hlinkClick r:id="rId10"/>
            </a:endParaRPr>
          </a:p>
          <a:p>
            <a:endParaRPr lang="en-GB" sz="1200" dirty="0">
              <a:hlinkClick r:id="rId10"/>
            </a:endParaRPr>
          </a:p>
          <a:p>
            <a:r>
              <a:rPr lang="en-GB" sz="1200" dirty="0" smtClean="0">
                <a:hlinkClick r:id="rId10"/>
              </a:rPr>
              <a:t>TEP presentation at CEOS WGISS#44</a:t>
            </a:r>
            <a:endParaRPr lang="en-GB" sz="1200" dirty="0"/>
          </a:p>
          <a:p>
            <a:endParaRPr lang="en-GB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3126" y="1972653"/>
            <a:ext cx="5527674" cy="272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 smtClean="0"/>
              <a:t>PV Mission Exploitation Platform – MEP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The PROBA-V Mission Exploitation Platform (PV-MEP) is an ESA pathfinder project aiming to:</a:t>
            </a:r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en-US" dirty="0"/>
              <a:t>Build and operational Exploitation </a:t>
            </a:r>
            <a:r>
              <a:rPr lang="en-US" dirty="0" smtClean="0"/>
              <a:t>Platform</a:t>
            </a:r>
            <a:endParaRPr lang="en-US" dirty="0"/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en-US" dirty="0"/>
              <a:t>Give full access to PROBA-V data </a:t>
            </a:r>
            <a:r>
              <a:rPr lang="en-US" dirty="0" smtClean="0"/>
              <a:t>repository (@VITO PDF)</a:t>
            </a:r>
            <a:endParaRPr lang="en-US" dirty="0"/>
          </a:p>
          <a:p>
            <a:pPr marL="182563" indent="-182563">
              <a:lnSpc>
                <a:spcPct val="150000"/>
              </a:lnSpc>
              <a:buFontTx/>
              <a:buChar char="-"/>
            </a:pPr>
            <a:r>
              <a:rPr lang="en-US" dirty="0"/>
              <a:t>Integrate, correlative data and derived products addressing the wider vegetation user community with the final aim to ease and foster the use of PROBA-V data.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6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Proba-V MEP – Tools</a:t>
            </a:r>
            <a:endParaRPr lang="en-GB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171088" y="542033"/>
            <a:ext cx="8229600" cy="714728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defTabSz="914400"/>
            <a:r>
              <a:rPr lang="en-GB" u="sng" kern="0" dirty="0" smtClean="0">
                <a:hlinkClick r:id="rId3"/>
              </a:rPr>
              <a:t>https://proba-v-mep.esa.int/</a:t>
            </a:r>
            <a:endParaRPr lang="en-GB" u="sng" kern="0" dirty="0"/>
          </a:p>
        </p:txBody>
      </p:sp>
      <p:pic>
        <p:nvPicPr>
          <p:cNvPr id="8" name="Picture 2" descr="https://proba-v-mep.esa.int/sites/proba-v-mep.esa.int/files/pictures/image_mep_cir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01" y="580037"/>
            <a:ext cx="2925108" cy="21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889978" y="4121448"/>
            <a:ext cx="1838297" cy="4979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solidFill>
                  <a:schemeClr val="tx1"/>
                </a:solidFill>
              </a:rPr>
              <a:t>SPOT-VEGETATION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81470" y="4121448"/>
            <a:ext cx="1838297" cy="4979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 smtClean="0">
                <a:solidFill>
                  <a:schemeClr val="tx1"/>
                </a:solidFill>
              </a:rPr>
              <a:t>Proba</a:t>
            </a:r>
            <a:r>
              <a:rPr lang="nl-BE" sz="1400" dirty="0" smtClean="0">
                <a:solidFill>
                  <a:schemeClr val="tx1"/>
                </a:solidFill>
              </a:rPr>
              <a:t>-V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89978" y="3505833"/>
            <a:ext cx="3729789" cy="4979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solidFill>
                  <a:schemeClr val="tx1"/>
                </a:solidFill>
              </a:rPr>
              <a:t>Copernicus Global Land (*) (**)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16505" y="2767226"/>
            <a:ext cx="375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 smtClean="0"/>
              <a:t>(*) </a:t>
            </a:r>
            <a:r>
              <a:rPr lang="nl-BE" sz="1200" dirty="0" err="1" smtClean="0"/>
              <a:t>only</a:t>
            </a:r>
            <a:r>
              <a:rPr lang="nl-BE" sz="1200" dirty="0" smtClean="0"/>
              <a:t> operations &amp; EC </a:t>
            </a:r>
            <a:r>
              <a:rPr lang="nl-BE" sz="1200" dirty="0" err="1" smtClean="0"/>
              <a:t>funded</a:t>
            </a:r>
            <a:r>
              <a:rPr lang="nl-BE" sz="1200" dirty="0" smtClean="0"/>
              <a:t> – </a:t>
            </a:r>
            <a:r>
              <a:rPr lang="nl-BE" sz="1200" dirty="0" err="1" smtClean="0"/>
              <a:t>limited</a:t>
            </a:r>
            <a:r>
              <a:rPr lang="nl-BE" sz="1200" dirty="0" smtClean="0"/>
              <a:t> </a:t>
            </a:r>
            <a:r>
              <a:rPr lang="nl-BE" sz="1200" dirty="0" err="1" smtClean="0"/>
              <a:t>to</a:t>
            </a:r>
            <a:r>
              <a:rPr lang="nl-BE" sz="1200" dirty="0" smtClean="0"/>
              <a:t> viewers</a:t>
            </a:r>
          </a:p>
          <a:p>
            <a:r>
              <a:rPr lang="nl-BE" sz="1200" dirty="0" smtClean="0"/>
              <a:t>(**) </a:t>
            </a:r>
            <a:r>
              <a:rPr lang="nl-BE" sz="1200" dirty="0" smtClean="0">
                <a:hlinkClick r:id="rId5"/>
              </a:rPr>
              <a:t>http://viewer.globalland.vgt.vito.be/viewer/</a:t>
            </a:r>
            <a:r>
              <a:rPr lang="nl-BE" sz="1200" dirty="0" smtClean="0"/>
              <a:t> </a:t>
            </a:r>
          </a:p>
          <a:p>
            <a:r>
              <a:rPr lang="en-GB" sz="1200" dirty="0" smtClean="0">
                <a:hlinkClick r:id="rId6"/>
              </a:rPr>
              <a:t>http://viewer.globalland.vgt.vito.be/tsviewer/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34" y="469147"/>
            <a:ext cx="1473046" cy="795920"/>
          </a:xfrm>
          <a:prstGeom prst="rect">
            <a:avLst/>
          </a:prstGeom>
        </p:spPr>
      </p:pic>
      <p:pic>
        <p:nvPicPr>
          <p:cNvPr id="102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8" y="986955"/>
            <a:ext cx="4096535" cy="338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5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78171" y="0"/>
            <a:ext cx="2263983" cy="119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6687798" y="2444216"/>
            <a:ext cx="2454356" cy="6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Clement Albinet\AppData\Local\Microsoft\Windows\Temporary Internet Files\Content.IE5\MRG39IYM\bigstockphoto_hand_shake_black_white_12003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153" y="1317782"/>
            <a:ext cx="4433695" cy="2945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4" y="1643958"/>
            <a:ext cx="1845631" cy="9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SA_logo_address_French_w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2"/>
          <a:stretch>
            <a:fillRect/>
          </a:stretch>
        </p:blipFill>
        <p:spPr bwMode="auto">
          <a:xfrm>
            <a:off x="7054620" y="306788"/>
            <a:ext cx="1868641" cy="7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SA Meatbal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2" y="58845"/>
            <a:ext cx="1478882" cy="125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5" y="3207364"/>
            <a:ext cx="1726988" cy="7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071718" y="471747"/>
            <a:ext cx="5000564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Joint ESA-NASA</a:t>
            </a:r>
          </a:p>
          <a:p>
            <a:pPr lvl="0" algn="ctr">
              <a:defRPr/>
            </a:pPr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Multi-Mission Analysis Platform (MAP</a:t>
            </a:r>
            <a:r>
              <a:rPr lang="en-US" sz="2400" b="1" dirty="0" smtClean="0">
                <a:solidFill>
                  <a:srgbClr val="5B9BD5">
                    <a:lumMod val="50000"/>
                  </a:srgbClr>
                </a:solidFill>
                <a:latin typeface="Calibri Light" panose="020F0302020204030204"/>
              </a:rPr>
              <a:t>)</a:t>
            </a:r>
            <a:endParaRPr lang="en-US" sz="2400" b="1" dirty="0">
              <a:solidFill>
                <a:srgbClr val="5B9BD5">
                  <a:lumMod val="50000"/>
                </a:srgb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49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3255" y="596996"/>
            <a:ext cx="71374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i="1" u="sng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Transparent access to the content of both platforms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763688" y="1099175"/>
          <a:ext cx="5616624" cy="2785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010378" y="3942344"/>
            <a:ext cx="3781595" cy="8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Up to date data and algorithms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</a:rPr>
              <a:t>Cohesive community</a:t>
            </a:r>
          </a:p>
        </p:txBody>
      </p:sp>
      <p:pic>
        <p:nvPicPr>
          <p:cNvPr id="10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7" y="1350350"/>
            <a:ext cx="1549566" cy="77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6632135" y="2038205"/>
            <a:ext cx="2511865" cy="71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76" y="2968375"/>
            <a:ext cx="1696617" cy="7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/>
          <p:nvPr/>
        </p:nvSpPr>
        <p:spPr>
          <a:xfrm>
            <a:off x="0" y="0"/>
            <a:ext cx="321087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Joint Biomass-NISAR-GEDI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12956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Joint ESA-NASA MAP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dirty="0" smtClean="0">
                <a:latin typeface="+mj-lt"/>
                <a:cs typeface="Calibri" panose="020F0502020204030204" pitchFamily="34" charset="0"/>
              </a:rPr>
              <a:t>To provide to the users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a 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common virtual working 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environment</a:t>
            </a:r>
          </a:p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b="1" dirty="0" smtClean="0">
                <a:latin typeface="+mj-lt"/>
                <a:cs typeface="Calibri" panose="020F0502020204030204" pitchFamily="34" charset="0"/>
              </a:rPr>
              <a:t>Federation of two 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(or more) platforms 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to allow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to both US and European users a transparent access to the content of both 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platforms, </a:t>
            </a:r>
            <a:r>
              <a:rPr lang="en-GB" sz="1400" b="1" u="sng" dirty="0" smtClean="0">
                <a:latin typeface="+mj-lt"/>
                <a:cs typeface="Calibri" panose="020F0502020204030204" pitchFamily="34" charset="0"/>
              </a:rPr>
              <a:t>CEOS WGISS guidelines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 shall be considered</a:t>
            </a:r>
            <a:endParaRPr lang="en-GB" sz="1400" dirty="0">
              <a:latin typeface="+mj-lt"/>
              <a:cs typeface="Calibri" panose="020F0502020204030204" pitchFamily="34" charset="0"/>
            </a:endParaRPr>
          </a:p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dirty="0" smtClean="0">
                <a:latin typeface="+mj-lt"/>
                <a:cs typeface="Calibri" panose="020F0502020204030204" pitchFamily="34" charset="0"/>
              </a:rPr>
              <a:t>To allow end-users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to access up-to-date data and algorithms for biomass estimation and to 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increase the cohesion of </a:t>
            </a:r>
            <a:r>
              <a:rPr lang="en-GB" sz="1400" b="1" dirty="0" smtClean="0">
                <a:latin typeface="+mj-lt"/>
                <a:cs typeface="Calibri" panose="020F0502020204030204" pitchFamily="34" charset="0"/>
              </a:rPr>
              <a:t>the P/L-band 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SAR </a:t>
            </a:r>
            <a:r>
              <a:rPr lang="en-GB" sz="1400" b="1" dirty="0" smtClean="0">
                <a:latin typeface="+mj-lt"/>
                <a:cs typeface="Calibri" panose="020F0502020204030204" pitchFamily="34" charset="0"/>
              </a:rPr>
              <a:t>and biosphere communities</a:t>
            </a:r>
            <a:endParaRPr lang="en-GB" sz="1400" b="1" dirty="0">
              <a:latin typeface="+mj-lt"/>
              <a:cs typeface="Calibri" panose="020F0502020204030204" pitchFamily="34" charset="0"/>
            </a:endParaRPr>
          </a:p>
          <a:p>
            <a:pPr marL="266700" indent="-266700" algn="just">
              <a:spcBef>
                <a:spcPts val="1200"/>
              </a:spcBef>
              <a:buFont typeface="Verdana" panose="020B0604030504040204" pitchFamily="34" charset="0"/>
              <a:buChar char="−"/>
            </a:pPr>
            <a:r>
              <a:rPr lang="en-GB" sz="1400" dirty="0" smtClean="0">
                <a:latin typeface="+mj-lt"/>
                <a:cs typeface="Calibri" panose="020F0502020204030204" pitchFamily="34" charset="0"/>
              </a:rPr>
              <a:t>The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capabilities envisioned for the MAP will enable for the first time efficient and tailorable </a:t>
            </a:r>
            <a:r>
              <a:rPr lang="en-GB" sz="1400" b="1" dirty="0" err="1">
                <a:latin typeface="+mj-lt"/>
                <a:cs typeface="Calibri" panose="020F0502020204030204" pitchFamily="34" charset="0"/>
              </a:rPr>
              <a:t>intercomparison</a:t>
            </a:r>
            <a:r>
              <a:rPr lang="en-GB" sz="1400" b="1" dirty="0">
                <a:latin typeface="+mj-lt"/>
                <a:cs typeface="Calibri" panose="020F0502020204030204" pitchFamily="34" charset="0"/>
              </a:rPr>
              <a:t>, cross-calibration, and fusion of data 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from these missions for a broad class of scientists and other 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users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(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notably with respective ground segments and </a:t>
            </a:r>
            <a:r>
              <a:rPr lang="en-GB" sz="1400" dirty="0" err="1">
                <a:latin typeface="+mj-lt"/>
                <a:cs typeface="Calibri" panose="020F0502020204030204" pitchFamily="34" charset="0"/>
              </a:rPr>
              <a:t>cal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/</a:t>
            </a:r>
            <a:r>
              <a:rPr lang="en-GB" sz="1400" dirty="0" err="1">
                <a:latin typeface="+mj-lt"/>
                <a:cs typeface="Calibri" panose="020F0502020204030204" pitchFamily="34" charset="0"/>
              </a:rPr>
              <a:t>val</a:t>
            </a:r>
            <a:r>
              <a:rPr lang="en-GB" sz="1400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sz="1400" dirty="0" smtClean="0">
                <a:latin typeface="+mj-lt"/>
                <a:cs typeface="Calibri" panose="020F0502020204030204" pitchFamily="34" charset="0"/>
              </a:rPr>
              <a:t>activities)</a:t>
            </a:r>
          </a:p>
        </p:txBody>
      </p:sp>
    </p:spTree>
    <p:extLst>
      <p:ext uri="{BB962C8B-B14F-4D97-AF65-F5344CB8AC3E}">
        <p14:creationId xmlns:p14="http://schemas.microsoft.com/office/powerpoint/2010/main" val="8072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Mac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1701</Words>
  <Application>Microsoft Office PowerPoint</Application>
  <PresentationFormat>On-screen Show (16:9)</PresentationFormat>
  <Paragraphs>548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MS PGothic</vt:lpstr>
      <vt:lpstr>Arial</vt:lpstr>
      <vt:lpstr>Avenir Roman</vt:lpstr>
      <vt:lpstr>Calibri</vt:lpstr>
      <vt:lpstr>Calibri Light</vt:lpstr>
      <vt:lpstr>Courier New</vt:lpstr>
      <vt:lpstr>Tw Cen MT</vt:lpstr>
      <vt:lpstr>Verdana</vt:lpstr>
      <vt:lpstr>Wingdings</vt:lpstr>
      <vt:lpstr>ESA Mac Presentation 16-9</vt:lpstr>
      <vt:lpstr>Collaborative Environment for CalVal</vt:lpstr>
      <vt:lpstr>Introduction</vt:lpstr>
      <vt:lpstr>Collaborative Environment</vt:lpstr>
      <vt:lpstr>Thematic Exploitation Platform - TEP</vt:lpstr>
      <vt:lpstr>PV Mission Exploitation Platform – MEP</vt:lpstr>
      <vt:lpstr>Proba-V MEP – Tools</vt:lpstr>
      <vt:lpstr>PowerPoint Presentation</vt:lpstr>
      <vt:lpstr>PowerPoint Presentation</vt:lpstr>
      <vt:lpstr>Joint ESA-NASA MAP Objectives</vt:lpstr>
      <vt:lpstr>ESA Collaborative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ESA TPM Heritage Mission Datacube Pilot </vt:lpstr>
      <vt:lpstr>Effective Data Subsetting</vt:lpstr>
      <vt:lpstr>GUI</vt:lpstr>
      <vt:lpstr>CLI / API Interface</vt:lpstr>
      <vt:lpstr>OGC OpenSearch for for Discovery</vt:lpstr>
      <vt:lpstr>OGC WCS for Coverage Access</vt:lpstr>
      <vt:lpstr>OGC WCS Query Example</vt:lpstr>
      <vt:lpstr>OGC WCS Query Example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Hoersch</dc:creator>
  <cp:lastModifiedBy>Andrea Della Vecchia</cp:lastModifiedBy>
  <cp:revision>74</cp:revision>
  <dcterms:created xsi:type="dcterms:W3CDTF">2017-06-09T06:44:46Z</dcterms:created>
  <dcterms:modified xsi:type="dcterms:W3CDTF">2018-08-30T08:29:33Z</dcterms:modified>
</cp:coreProperties>
</file>