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sldIdLst>
    <p:sldId id="256" r:id="rId2"/>
    <p:sldId id="346" r:id="rId3"/>
    <p:sldId id="386" r:id="rId4"/>
    <p:sldId id="387" r:id="rId5"/>
    <p:sldId id="388" r:id="rId6"/>
    <p:sldId id="389" r:id="rId7"/>
    <p:sldId id="345" r:id="rId8"/>
    <p:sldId id="390" r:id="rId9"/>
    <p:sldId id="391" r:id="rId10"/>
    <p:sldId id="392" r:id="rId11"/>
    <p:sldId id="342" r:id="rId12"/>
    <p:sldId id="394" r:id="rId13"/>
    <p:sldId id="395" r:id="rId14"/>
    <p:sldId id="396" r:id="rId15"/>
    <p:sldId id="340" r:id="rId16"/>
    <p:sldId id="344" r:id="rId17"/>
    <p:sldId id="348" r:id="rId18"/>
    <p:sldId id="349" r:id="rId19"/>
    <p:sldId id="350" r:id="rId20"/>
    <p:sldId id="382" r:id="rId21"/>
    <p:sldId id="351" r:id="rId22"/>
    <p:sldId id="352" r:id="rId23"/>
    <p:sldId id="353" r:id="rId24"/>
    <p:sldId id="354" r:id="rId25"/>
    <p:sldId id="374" r:id="rId26"/>
    <p:sldId id="375" r:id="rId27"/>
    <p:sldId id="376" r:id="rId28"/>
    <p:sldId id="377" r:id="rId29"/>
    <p:sldId id="383" r:id="rId30"/>
    <p:sldId id="384" r:id="rId31"/>
    <p:sldId id="385" r:id="rId32"/>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E395"/>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9216" autoAdjust="0"/>
    <p:restoredTop sz="92438" autoAdjust="0"/>
  </p:normalViewPr>
  <p:slideViewPr>
    <p:cSldViewPr>
      <p:cViewPr varScale="1">
        <p:scale>
          <a:sx n="88" d="100"/>
          <a:sy n="88" d="100"/>
        </p:scale>
        <p:origin x="576"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2" d="100"/>
          <a:sy n="102" d="100"/>
        </p:scale>
        <p:origin x="-320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 name="Textfeld 7"/>
          <p:cNvSpPr txBox="1"/>
          <p:nvPr userDrawn="1"/>
        </p:nvSpPr>
        <p:spPr>
          <a:xfrm>
            <a:off x="609600" y="6172200"/>
            <a:ext cx="525780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1800" b="1" dirty="0">
                <a:solidFill>
                  <a:srgbClr val="92D050"/>
                </a:solidFill>
                <a:effectLst/>
                <a:latin typeface="Frutiger 45 Light"/>
                <a:ea typeface="Times New Roman"/>
                <a:cs typeface="Arial"/>
              </a:rPr>
              <a:t>Working Group on Calibration and Validation</a:t>
            </a:r>
            <a:endParaRPr lang="en-US" sz="1800" dirty="0">
              <a:effectLst/>
              <a:latin typeface="Times New Roman"/>
              <a:ea typeface="Times New Roman"/>
              <a:cs typeface="Times"/>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hape 3"/>
          <p:cNvSpPr/>
          <p:nvPr userDrawn="1"/>
        </p:nvSpPr>
        <p:spPr>
          <a:xfrm>
            <a:off x="2133600" y="0"/>
            <a:ext cx="2971800" cy="1015663"/>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Action Item Review</a:t>
            </a:r>
          </a:p>
          <a:p>
            <a:pPr lvl="0" defTabSz="914400">
              <a:defRPr>
                <a:solidFill>
                  <a:srgbClr val="000000"/>
                </a:solidFill>
              </a:defRPr>
            </a:pPr>
            <a:endParaRPr lang="en-US" sz="22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WGCV-44</a:t>
            </a:r>
          </a:p>
        </p:txBody>
      </p:sp>
    </p:spTree>
    <p:extLst>
      <p:ext uri="{BB962C8B-B14F-4D97-AF65-F5344CB8AC3E}">
        <p14:creationId xmlns:p14="http://schemas.microsoft.com/office/powerpoint/2010/main" val="10939554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0" y="1143000"/>
            <a:ext cx="8305800" cy="762000"/>
          </a:xfrm>
          <a:prstGeom prst="rect">
            <a:avLst/>
          </a:prstGeom>
        </p:spPr>
        <p:txBody>
          <a:bodyPr/>
          <a:lstStyle>
            <a:lvl1pPr algn="just">
              <a:buNone/>
              <a:defRPr sz="2200">
                <a:solidFill>
                  <a:schemeClr val="tx1"/>
                </a:solidFill>
              </a:defRPr>
            </a:lvl1pPr>
            <a:lvl2pPr>
              <a:buNone/>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5" name="Content Placeholder 3"/>
          <p:cNvSpPr>
            <a:spLocks noGrp="1"/>
          </p:cNvSpPr>
          <p:nvPr>
            <p:ph sz="half" idx="11"/>
          </p:nvPr>
        </p:nvSpPr>
        <p:spPr>
          <a:xfrm>
            <a:off x="0" y="1905000"/>
            <a:ext cx="8839200" cy="4572000"/>
          </a:xfrm>
          <a:prstGeom prst="rect">
            <a:avLst/>
          </a:prstGeom>
        </p:spPr>
        <p:txBody>
          <a:bodyPr/>
          <a:lstStyle>
            <a:lvl1pPr>
              <a:buSzPct val="90000"/>
              <a:defRPr sz="2000" baseline="0">
                <a:solidFill>
                  <a:schemeClr val="tx1"/>
                </a:solidFill>
                <a:latin typeface="Century Gothic" pitchFamily="34" charset="0"/>
              </a:defRPr>
            </a:lvl1pPr>
            <a:lvl2pPr marL="768927" indent="-311727">
              <a:buClr>
                <a:srgbClr val="005426"/>
              </a:buClr>
              <a:buSzPct val="80000"/>
              <a:buFont typeface="Wingdings" panose="05000000000000000000" pitchFamily="2" charset="2"/>
              <a:buChar char="§"/>
              <a:defRPr sz="2000" baseline="0">
                <a:solidFill>
                  <a:schemeClr val="tx1"/>
                </a:solidFill>
                <a:latin typeface="Century Gothic" pitchFamily="34" charset="0"/>
              </a:defRPr>
            </a:lvl2pPr>
            <a:lvl3pPr>
              <a:buSzPct val="60000"/>
              <a:defRPr sz="2000" baseline="0">
                <a:solidFill>
                  <a:schemeClr val="tx1"/>
                </a:solidFill>
                <a:latin typeface="Century Gothic" pitchFamily="34" charset="0"/>
              </a:defRPr>
            </a:lvl3pPr>
            <a:lvl4pPr>
              <a:defRPr sz="2400">
                <a:solidFill>
                  <a:srgbClr val="C00000"/>
                </a:solidFill>
              </a:defRPr>
            </a:lvl4pPr>
            <a:lvl5pPr>
              <a:defRPr sz="2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6" name="Shape 3"/>
          <p:cNvSpPr/>
          <p:nvPr userDrawn="1"/>
        </p:nvSpPr>
        <p:spPr>
          <a:xfrm>
            <a:off x="1981200" y="76200"/>
            <a:ext cx="3581400" cy="1015663"/>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Action Item Review</a:t>
            </a:r>
          </a:p>
          <a:p>
            <a:pPr lvl="0" defTabSz="914400">
              <a:defRPr>
                <a:solidFill>
                  <a:srgbClr val="000000"/>
                </a:solidFill>
              </a:defRPr>
            </a:pPr>
            <a:endParaRPr lang="en-US" sz="22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WGCV-44</a:t>
            </a:r>
          </a:p>
        </p:txBody>
      </p:sp>
    </p:spTree>
    <p:extLst>
      <p:ext uri="{BB962C8B-B14F-4D97-AF65-F5344CB8AC3E}">
        <p14:creationId xmlns:p14="http://schemas.microsoft.com/office/powerpoint/2010/main" val="3344838444"/>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0" y="1143000"/>
            <a:ext cx="8305800" cy="762000"/>
          </a:xfrm>
          <a:prstGeom prst="rect">
            <a:avLst/>
          </a:prstGeom>
        </p:spPr>
        <p:txBody>
          <a:bodyPr/>
          <a:lstStyle>
            <a:lvl1pPr algn="just">
              <a:buNone/>
              <a:defRPr sz="2200">
                <a:solidFill>
                  <a:schemeClr val="tx1"/>
                </a:solidFill>
              </a:defRPr>
            </a:lvl1pPr>
            <a:lvl2pPr>
              <a:buNone/>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5" name="Content Placeholder 3"/>
          <p:cNvSpPr>
            <a:spLocks noGrp="1"/>
          </p:cNvSpPr>
          <p:nvPr>
            <p:ph sz="half" idx="11"/>
          </p:nvPr>
        </p:nvSpPr>
        <p:spPr>
          <a:xfrm>
            <a:off x="0" y="1905000"/>
            <a:ext cx="8839200" cy="4572000"/>
          </a:xfrm>
          <a:prstGeom prst="rect">
            <a:avLst/>
          </a:prstGeom>
        </p:spPr>
        <p:txBody>
          <a:bodyPr/>
          <a:lstStyle>
            <a:lvl1pPr>
              <a:buSzPct val="90000"/>
              <a:defRPr sz="2000" baseline="0">
                <a:solidFill>
                  <a:schemeClr val="tx1"/>
                </a:solidFill>
                <a:latin typeface="Century Gothic" pitchFamily="34" charset="0"/>
              </a:defRPr>
            </a:lvl1pPr>
            <a:lvl2pPr marL="768927" indent="-311727">
              <a:buClr>
                <a:srgbClr val="005426"/>
              </a:buClr>
              <a:buSzPct val="80000"/>
              <a:buFont typeface="Wingdings" panose="05000000000000000000" pitchFamily="2" charset="2"/>
              <a:buChar char="§"/>
              <a:defRPr sz="2000" baseline="0">
                <a:solidFill>
                  <a:schemeClr val="tx1"/>
                </a:solidFill>
                <a:latin typeface="Century Gothic" pitchFamily="34" charset="0"/>
              </a:defRPr>
            </a:lvl2pPr>
            <a:lvl3pPr>
              <a:buSzPct val="60000"/>
              <a:defRPr sz="2000" baseline="0">
                <a:solidFill>
                  <a:schemeClr val="tx1"/>
                </a:solidFill>
                <a:latin typeface="Century Gothic" pitchFamily="34" charset="0"/>
              </a:defRPr>
            </a:lvl3pPr>
            <a:lvl4pPr>
              <a:defRPr sz="2400">
                <a:solidFill>
                  <a:srgbClr val="C00000"/>
                </a:solidFill>
              </a:defRPr>
            </a:lvl4pPr>
            <a:lvl5pPr>
              <a:defRPr sz="2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6" name="Shape 3"/>
          <p:cNvSpPr/>
          <p:nvPr userDrawn="1"/>
        </p:nvSpPr>
        <p:spPr>
          <a:xfrm>
            <a:off x="1981200" y="76200"/>
            <a:ext cx="3581400" cy="1015663"/>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Action Item Review</a:t>
            </a:r>
          </a:p>
          <a:p>
            <a:pPr lvl="0" defTabSz="914400">
              <a:defRPr>
                <a:solidFill>
                  <a:srgbClr val="000000"/>
                </a:solidFill>
              </a:defRPr>
            </a:pPr>
            <a:endParaRPr lang="en-US" sz="22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WGCV-44</a:t>
            </a:r>
          </a:p>
        </p:txBody>
      </p:sp>
    </p:spTree>
    <p:extLst>
      <p:ext uri="{BB962C8B-B14F-4D97-AF65-F5344CB8AC3E}">
        <p14:creationId xmlns:p14="http://schemas.microsoft.com/office/powerpoint/2010/main" val="2269019924"/>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srcRect/>
          <a:stretch>
            <a:fillRect/>
          </a:stretch>
        </a:blipFill>
        <a:effectLst/>
      </p:bgPr>
    </p:bg>
    <p:spTree>
      <p:nvGrpSpPr>
        <p:cNvPr id="1" name=""/>
        <p:cNvGrpSpPr/>
        <p:nvPr/>
      </p:nvGrpSpPr>
      <p:grpSpPr>
        <a:xfrm>
          <a:off x="0" y="0"/>
          <a:ext cx="0" cy="0"/>
          <a:chOff x="0" y="0"/>
          <a:chExt cx="0" cy="0"/>
        </a:xfrm>
      </p:grpSpPr>
      <p:sp>
        <p:nvSpPr>
          <p:cNvPr id="4" name="Textfeld 7"/>
          <p:cNvSpPr txBox="1"/>
          <p:nvPr userDrawn="1"/>
        </p:nvSpPr>
        <p:spPr>
          <a:xfrm>
            <a:off x="3733800" y="6477000"/>
            <a:ext cx="457200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1600" b="1" dirty="0">
                <a:solidFill>
                  <a:srgbClr val="92D050"/>
                </a:solidFill>
                <a:effectLst/>
                <a:latin typeface="Frutiger 45 Light"/>
                <a:ea typeface="Times New Roman"/>
                <a:cs typeface="Arial"/>
              </a:rPr>
              <a:t>Working Group on Calibration and Validation</a:t>
            </a:r>
            <a:endParaRPr lang="en-US" sz="1600" dirty="0">
              <a:effectLst/>
              <a:latin typeface="Times New Roman"/>
              <a:ea typeface="Times New Roman"/>
              <a:cs typeface="Times"/>
            </a:endParaRPr>
          </a:p>
        </p:txBody>
      </p:sp>
      <p:sp>
        <p:nvSpPr>
          <p:cNvPr id="3" name="Rectangle 2"/>
          <p:cNvSpPr/>
          <p:nvPr userDrawn="1"/>
        </p:nvSpPr>
        <p:spPr>
          <a:xfrm>
            <a:off x="8153400" y="6504801"/>
            <a:ext cx="972224" cy="276999"/>
          </a:xfrm>
          <a:prstGeom prst="rect">
            <a:avLst/>
          </a:prstGeom>
        </p:spPr>
        <p:txBody>
          <a:bodyPr wrap="square">
            <a:spAutoFit/>
          </a:bodyPr>
          <a:lstStyle/>
          <a:p>
            <a:pPr algn="r"/>
            <a:fld id="{D9245422-3BB8-6D4A-8024-718D9EB8D280}" type="slidenum">
              <a:rPr lang="en-US" sz="1200" smtClean="0"/>
              <a:pPr algn="r"/>
              <a:t>‹#›</a:t>
            </a:fld>
            <a:endParaRPr lang="en-US" sz="1200"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4" r:id="rId4"/>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578357" y="1752600"/>
            <a:ext cx="7575043" cy="12192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r>
              <a:rPr lang="en-GB" dirty="0"/>
              <a:t>Action Item </a:t>
            </a:r>
            <a:r>
              <a:rPr lang="en-US" dirty="0"/>
              <a:t>Review for WGCV-44</a:t>
            </a:r>
          </a:p>
        </p:txBody>
      </p:sp>
      <p:sp>
        <p:nvSpPr>
          <p:cNvPr id="11" name="Shape 11"/>
          <p:cNvSpPr/>
          <p:nvPr/>
        </p:nvSpPr>
        <p:spPr>
          <a:xfrm>
            <a:off x="685800" y="3200400"/>
            <a:ext cx="4810858"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K. </a:t>
            </a:r>
            <a:r>
              <a:rPr lang="en-US" dirty="0" err="1">
                <a:solidFill>
                  <a:srgbClr val="FFFFFF"/>
                </a:solidFill>
                <a:latin typeface="Arial Bold"/>
                <a:ea typeface="Arial Bold"/>
                <a:cs typeface="Arial Bold"/>
                <a:sym typeface="Arial Bold"/>
              </a:rPr>
              <a:t>Thome</a:t>
            </a:r>
            <a:endParaRPr lang="en-US"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NASA</a:t>
            </a: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WGCV Plenary # 44</a:t>
            </a: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EUMETSAT,  Darmstadt, Germany</a:t>
            </a: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August 28-31, 2018</a:t>
            </a:r>
          </a:p>
        </p:txBody>
      </p:sp>
      <p:pic>
        <p:nvPicPr>
          <p:cNvPr id="12" name="ceos_logo.png"/>
          <p:cNvPicPr/>
          <p:nvPr/>
        </p:nvPicPr>
        <p:blipFill>
          <a:blip r:embed="rId2">
            <a:extLst/>
          </a:blip>
          <a:stretch>
            <a:fillRect/>
          </a:stretch>
        </p:blipFill>
        <p:spPr>
          <a:xfrm>
            <a:off x="533400" y="304800"/>
            <a:ext cx="2507906" cy="993132"/>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CARD4L evaluation process</a:t>
            </a:r>
          </a:p>
        </p:txBody>
      </p:sp>
      <p:sp>
        <p:nvSpPr>
          <p:cNvPr id="3" name="Content Placeholder 2"/>
          <p:cNvSpPr>
            <a:spLocks noGrp="1"/>
          </p:cNvSpPr>
          <p:nvPr>
            <p:ph sz="half" idx="11"/>
          </p:nvPr>
        </p:nvSpPr>
        <p:spPr>
          <a:xfrm>
            <a:off x="228600" y="1676400"/>
            <a:ext cx="8610600" cy="4572000"/>
          </a:xfrm>
        </p:spPr>
        <p:txBody>
          <a:bodyPr/>
          <a:lstStyle/>
          <a:p>
            <a:r>
              <a:rPr lang="en-US" dirty="0"/>
              <a:t>WGCV-44-09</a:t>
            </a:r>
          </a:p>
          <a:p>
            <a:r>
              <a:rPr lang="en-US" dirty="0"/>
              <a:t>WGCV shall provide </a:t>
            </a:r>
            <a:r>
              <a:rPr lang="en-GB" dirty="0"/>
              <a:t>LSI-VC and the CEOS CEO with a two-page description of WGCV’s willingness to assist in completing CARD4L  Product Alignment Assessments, describe what the assistance would entail, how it interact with LSI in the PAA process, and identify any necessary POCs</a:t>
            </a:r>
          </a:p>
          <a:p>
            <a:r>
              <a:rPr lang="en-US" dirty="0" err="1"/>
              <a:t>Thome</a:t>
            </a:r>
            <a:endParaRPr lang="en-US" dirty="0"/>
          </a:p>
          <a:p>
            <a:r>
              <a:rPr lang="en-US" dirty="0"/>
              <a:t>Sept. 12, 2018</a:t>
            </a:r>
          </a:p>
          <a:p>
            <a:pPr marL="0" indent="0">
              <a:buNone/>
            </a:pPr>
            <a:endParaRPr lang="en-US" dirty="0"/>
          </a:p>
        </p:txBody>
      </p:sp>
    </p:spTree>
    <p:extLst>
      <p:ext uri="{BB962C8B-B14F-4D97-AF65-F5344CB8AC3E}">
        <p14:creationId xmlns:p14="http://schemas.microsoft.com/office/powerpoint/2010/main" val="136588810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Day 2 Actions – CARD4L evaluation process</a:t>
            </a:r>
          </a:p>
        </p:txBody>
      </p:sp>
      <p:sp>
        <p:nvSpPr>
          <p:cNvPr id="3" name="Content Placeholder 2"/>
          <p:cNvSpPr>
            <a:spLocks noGrp="1"/>
          </p:cNvSpPr>
          <p:nvPr>
            <p:ph sz="half" idx="11"/>
          </p:nvPr>
        </p:nvSpPr>
        <p:spPr>
          <a:xfrm>
            <a:off x="228600" y="1676400"/>
            <a:ext cx="8610600" cy="4876800"/>
          </a:xfrm>
        </p:spPr>
        <p:txBody>
          <a:bodyPr/>
          <a:lstStyle/>
          <a:p>
            <a:r>
              <a:rPr lang="en-US" dirty="0"/>
              <a:t>WGCV-44-13</a:t>
            </a:r>
          </a:p>
          <a:p>
            <a:pPr lvl="1"/>
            <a:r>
              <a:rPr lang="en-US" dirty="0"/>
              <a:t>WGCV membership to provide comment on the current CARD4L product family specification.   Comments will include suggested edits/modifications on the product family specifications and will be provided to WGCV’s LSI-VC point of contact. </a:t>
            </a:r>
          </a:p>
          <a:p>
            <a:pPr lvl="1"/>
            <a:r>
              <a:rPr lang="en-US" dirty="0"/>
              <a:t>Cal/Val Portal curator</a:t>
            </a:r>
          </a:p>
          <a:p>
            <a:pPr lvl="1"/>
            <a:r>
              <a:rPr lang="en-US" dirty="0"/>
              <a:t>Jan. 01, 2019</a:t>
            </a:r>
          </a:p>
        </p:txBody>
      </p:sp>
    </p:spTree>
    <p:extLst>
      <p:ext uri="{BB962C8B-B14F-4D97-AF65-F5344CB8AC3E}">
        <p14:creationId xmlns:p14="http://schemas.microsoft.com/office/powerpoint/2010/main" val="20076403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Day 3 Actions – Cal/Val Portal</a:t>
            </a:r>
          </a:p>
        </p:txBody>
      </p:sp>
      <p:sp>
        <p:nvSpPr>
          <p:cNvPr id="3" name="Content Placeholder 2"/>
          <p:cNvSpPr>
            <a:spLocks noGrp="1"/>
          </p:cNvSpPr>
          <p:nvPr>
            <p:ph sz="half" idx="11"/>
          </p:nvPr>
        </p:nvSpPr>
        <p:spPr>
          <a:xfrm>
            <a:off x="228600" y="1676400"/>
            <a:ext cx="8610600" cy="4876800"/>
          </a:xfrm>
        </p:spPr>
        <p:txBody>
          <a:bodyPr/>
          <a:lstStyle/>
          <a:p>
            <a:r>
              <a:rPr lang="en-US" dirty="0"/>
              <a:t>WGCV-44-10</a:t>
            </a:r>
          </a:p>
          <a:p>
            <a:pPr lvl="1"/>
            <a:r>
              <a:rPr lang="en-US" dirty="0"/>
              <a:t>Access to the redesigned </a:t>
            </a:r>
            <a:r>
              <a:rPr lang="en-US" dirty="0" err="1"/>
              <a:t>cal</a:t>
            </a:r>
            <a:r>
              <a:rPr lang="en-US" dirty="0"/>
              <a:t>/</a:t>
            </a:r>
            <a:r>
              <a:rPr lang="en-US" dirty="0" err="1"/>
              <a:t>val</a:t>
            </a:r>
            <a:r>
              <a:rPr lang="en-US" dirty="0"/>
              <a:t> portal site will be provided to the WGCV membership for a comment period dating from the end of WGCV-44 to March 31, 2018</a:t>
            </a:r>
          </a:p>
          <a:p>
            <a:pPr lvl="1"/>
            <a:r>
              <a:rPr lang="en-US" dirty="0" err="1"/>
              <a:t>Thome</a:t>
            </a:r>
            <a:r>
              <a:rPr lang="en-US" dirty="0"/>
              <a:t>/</a:t>
            </a:r>
            <a:r>
              <a:rPr lang="en-US" dirty="0" err="1"/>
              <a:t>Thankappan</a:t>
            </a:r>
            <a:endParaRPr lang="en-US" dirty="0"/>
          </a:p>
          <a:p>
            <a:pPr lvl="1"/>
            <a:r>
              <a:rPr lang="en-US" dirty="0"/>
              <a:t>Sept. 01, 2018</a:t>
            </a:r>
          </a:p>
        </p:txBody>
      </p:sp>
    </p:spTree>
    <p:extLst>
      <p:ext uri="{BB962C8B-B14F-4D97-AF65-F5344CB8AC3E}">
        <p14:creationId xmlns:p14="http://schemas.microsoft.com/office/powerpoint/2010/main" val="353557699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Day 3 Actions – Cal/Val Portal</a:t>
            </a:r>
          </a:p>
        </p:txBody>
      </p:sp>
      <p:sp>
        <p:nvSpPr>
          <p:cNvPr id="3" name="Content Placeholder 2"/>
          <p:cNvSpPr>
            <a:spLocks noGrp="1"/>
          </p:cNvSpPr>
          <p:nvPr>
            <p:ph sz="half" idx="11"/>
          </p:nvPr>
        </p:nvSpPr>
        <p:spPr>
          <a:xfrm>
            <a:off x="228600" y="1676400"/>
            <a:ext cx="8610600" cy="4876800"/>
          </a:xfrm>
        </p:spPr>
        <p:txBody>
          <a:bodyPr/>
          <a:lstStyle/>
          <a:p>
            <a:r>
              <a:rPr lang="en-US" dirty="0"/>
              <a:t>WGCV-44-11</a:t>
            </a:r>
          </a:p>
          <a:p>
            <a:pPr lvl="1"/>
            <a:r>
              <a:rPr lang="en-US" dirty="0"/>
              <a:t>WGCV members to be contacted to provide inputs and review of updated sections of the </a:t>
            </a:r>
            <a:r>
              <a:rPr lang="en-US" dirty="0" err="1"/>
              <a:t>cal</a:t>
            </a:r>
            <a:r>
              <a:rPr lang="en-US" dirty="0"/>
              <a:t>/</a:t>
            </a:r>
            <a:r>
              <a:rPr lang="en-US" dirty="0" err="1"/>
              <a:t>val</a:t>
            </a:r>
            <a:r>
              <a:rPr lang="en-US" dirty="0"/>
              <a:t> portal with inputs due two months after request</a:t>
            </a:r>
          </a:p>
          <a:p>
            <a:pPr lvl="1"/>
            <a:r>
              <a:rPr lang="en-US" dirty="0"/>
              <a:t>Cal/Val Portal curator</a:t>
            </a:r>
          </a:p>
          <a:p>
            <a:pPr lvl="1"/>
            <a:r>
              <a:rPr lang="en-US" dirty="0"/>
              <a:t>Requests from curator provided at least two months prior to WGCV-45</a:t>
            </a:r>
          </a:p>
        </p:txBody>
      </p:sp>
    </p:spTree>
    <p:extLst>
      <p:ext uri="{BB962C8B-B14F-4D97-AF65-F5344CB8AC3E}">
        <p14:creationId xmlns:p14="http://schemas.microsoft.com/office/powerpoint/2010/main" val="26854631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Day 3 Actions – Cal/Val Portal</a:t>
            </a:r>
          </a:p>
        </p:txBody>
      </p:sp>
      <p:sp>
        <p:nvSpPr>
          <p:cNvPr id="3" name="Content Placeholder 2"/>
          <p:cNvSpPr>
            <a:spLocks noGrp="1"/>
          </p:cNvSpPr>
          <p:nvPr>
            <p:ph sz="half" idx="11"/>
          </p:nvPr>
        </p:nvSpPr>
        <p:spPr>
          <a:xfrm>
            <a:off x="228600" y="1676400"/>
            <a:ext cx="8610600" cy="4876800"/>
          </a:xfrm>
        </p:spPr>
        <p:txBody>
          <a:bodyPr/>
          <a:lstStyle/>
          <a:p>
            <a:r>
              <a:rPr lang="en-US" dirty="0"/>
              <a:t>WGCV-44-12</a:t>
            </a:r>
          </a:p>
          <a:p>
            <a:pPr lvl="1"/>
            <a:r>
              <a:rPr lang="en-US" dirty="0"/>
              <a:t>WGCV members to be contacted to provide content to updated sections of the </a:t>
            </a:r>
            <a:r>
              <a:rPr lang="en-US" dirty="0" err="1"/>
              <a:t>cal</a:t>
            </a:r>
            <a:r>
              <a:rPr lang="en-US" dirty="0"/>
              <a:t>/</a:t>
            </a:r>
            <a:r>
              <a:rPr lang="en-US" dirty="0" err="1"/>
              <a:t>val</a:t>
            </a:r>
            <a:r>
              <a:rPr lang="en-US" dirty="0"/>
              <a:t> portal with progress assessed during a dedicated </a:t>
            </a:r>
            <a:r>
              <a:rPr lang="en-US" dirty="0" err="1"/>
              <a:t>cal</a:t>
            </a:r>
            <a:r>
              <a:rPr lang="en-US" dirty="0"/>
              <a:t>/</a:t>
            </a:r>
            <a:r>
              <a:rPr lang="en-US" dirty="0" err="1"/>
              <a:t>val</a:t>
            </a:r>
            <a:r>
              <a:rPr lang="en-US" dirty="0"/>
              <a:t> portal status telecon</a:t>
            </a:r>
          </a:p>
          <a:p>
            <a:pPr lvl="1"/>
            <a:r>
              <a:rPr lang="en-US" dirty="0"/>
              <a:t>Cal/Val Portal curator</a:t>
            </a:r>
          </a:p>
          <a:p>
            <a:pPr lvl="1"/>
            <a:r>
              <a:rPr lang="en-US" dirty="0"/>
              <a:t>Telecon to take place prior to </a:t>
            </a:r>
            <a:r>
              <a:rPr lang="en-US"/>
              <a:t>the end of 2018</a:t>
            </a:r>
            <a:endParaRPr lang="en-US" dirty="0"/>
          </a:p>
        </p:txBody>
      </p:sp>
    </p:spTree>
    <p:extLst>
      <p:ext uri="{BB962C8B-B14F-4D97-AF65-F5344CB8AC3E}">
        <p14:creationId xmlns:p14="http://schemas.microsoft.com/office/powerpoint/2010/main" val="348189254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WGCV Action Item status</a:t>
            </a:r>
          </a:p>
        </p:txBody>
      </p:sp>
      <p:sp>
        <p:nvSpPr>
          <p:cNvPr id="3" name="Content Placeholder 2"/>
          <p:cNvSpPr>
            <a:spLocks noGrp="1"/>
          </p:cNvSpPr>
          <p:nvPr>
            <p:ph sz="half" idx="11"/>
          </p:nvPr>
        </p:nvSpPr>
        <p:spPr>
          <a:xfrm>
            <a:off x="228600" y="1828800"/>
            <a:ext cx="8610600" cy="4572000"/>
          </a:xfrm>
        </p:spPr>
        <p:txBody>
          <a:bodyPr/>
          <a:lstStyle/>
          <a:p>
            <a:r>
              <a:rPr lang="en-US" dirty="0"/>
              <a:t>Open Action Item (AI) from the last WGCV meetings:</a:t>
            </a:r>
          </a:p>
          <a:p>
            <a:pPr lvl="1"/>
            <a:r>
              <a:rPr lang="en-US" dirty="0"/>
              <a:t>0 from WGCV-38</a:t>
            </a:r>
          </a:p>
          <a:p>
            <a:pPr lvl="1"/>
            <a:r>
              <a:rPr lang="en-US" dirty="0"/>
              <a:t>3 from WGCV-39</a:t>
            </a:r>
          </a:p>
          <a:p>
            <a:pPr lvl="1"/>
            <a:r>
              <a:rPr lang="en-US" dirty="0"/>
              <a:t>3 from WGCV-40</a:t>
            </a:r>
          </a:p>
          <a:p>
            <a:pPr lvl="1"/>
            <a:r>
              <a:rPr lang="en-US" dirty="0"/>
              <a:t>2 from WGCV-41</a:t>
            </a:r>
          </a:p>
          <a:p>
            <a:pPr lvl="1"/>
            <a:r>
              <a:rPr lang="en-US" dirty="0"/>
              <a:t>11 from WGCV-42</a:t>
            </a:r>
          </a:p>
          <a:p>
            <a:endParaRPr lang="en-US" dirty="0"/>
          </a:p>
        </p:txBody>
      </p:sp>
    </p:spTree>
    <p:extLst>
      <p:ext uri="{BB962C8B-B14F-4D97-AF65-F5344CB8AC3E}">
        <p14:creationId xmlns:p14="http://schemas.microsoft.com/office/powerpoint/2010/main" val="21091665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WGCV-38 Action Item Status</a:t>
            </a:r>
          </a:p>
        </p:txBody>
      </p:sp>
      <p:graphicFrame>
        <p:nvGraphicFramePr>
          <p:cNvPr id="6" name="Content Placeholder 7"/>
          <p:cNvGraphicFramePr>
            <a:graphicFrameLocks/>
          </p:cNvGraphicFramePr>
          <p:nvPr>
            <p:extLst>
              <p:ext uri="{D42A27DB-BD31-4B8C-83A1-F6EECF244321}">
                <p14:modId xmlns:p14="http://schemas.microsoft.com/office/powerpoint/2010/main" val="1854283286"/>
              </p:ext>
            </p:extLst>
          </p:nvPr>
        </p:nvGraphicFramePr>
        <p:xfrm>
          <a:off x="76200" y="1600200"/>
          <a:ext cx="8915400" cy="183388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733800">
                  <a:extLst>
                    <a:ext uri="{9D8B030D-6E8A-4147-A177-3AD203B41FA5}">
                      <a16:colId xmlns:a16="http://schemas.microsoft.com/office/drawing/2014/main" val="1953011306"/>
                    </a:ext>
                  </a:extLst>
                </a:gridCol>
                <a:gridCol w="1295400">
                  <a:extLst>
                    <a:ext uri="{9D8B030D-6E8A-4147-A177-3AD203B41FA5}">
                      <a16:colId xmlns:a16="http://schemas.microsoft.com/office/drawing/2014/main" val="2522264341"/>
                    </a:ext>
                  </a:extLst>
                </a:gridCol>
                <a:gridCol w="1447800">
                  <a:extLst>
                    <a:ext uri="{9D8B030D-6E8A-4147-A177-3AD203B41FA5}">
                      <a16:colId xmlns:a16="http://schemas.microsoft.com/office/drawing/2014/main" val="382822835"/>
                    </a:ext>
                  </a:extLst>
                </a:gridCol>
                <a:gridCol w="14478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370840">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WGCV-38-07</a:t>
                      </a:r>
                    </a:p>
                    <a:p>
                      <a:pPr algn="l"/>
                      <a:endParaRPr lang="en-US" sz="1800" dirty="0">
                        <a:solidFill>
                          <a:schemeClr val="tx1">
                            <a:lumMod val="50000"/>
                          </a:schemeClr>
                        </a:solidFill>
                        <a:latin typeface="Calibri"/>
                        <a:cs typeface="Calibri"/>
                      </a:endParaRPr>
                    </a:p>
                  </a:txBody>
                  <a:tcPr>
                    <a:solidFill>
                      <a:srgbClr val="FFFFFF"/>
                    </a:solidFill>
                  </a:tcPr>
                </a:tc>
                <a:tc>
                  <a:txBody>
                    <a:bodyPr/>
                    <a:lstStyle/>
                    <a:p>
                      <a:pPr algn="l"/>
                      <a:r>
                        <a:rPr lang="en-US" sz="1800" dirty="0">
                          <a:solidFill>
                            <a:schemeClr val="tx1">
                              <a:lumMod val="50000"/>
                            </a:schemeClr>
                          </a:solidFill>
                          <a:latin typeface="Calibri"/>
                          <a:cs typeface="Calibri"/>
                        </a:rPr>
                        <a:t>MWSG Chair to provide definition /information of his sub-group to B. </a:t>
                      </a:r>
                      <a:r>
                        <a:rPr lang="en-US" sz="1800" dirty="0" err="1">
                          <a:solidFill>
                            <a:schemeClr val="tx1">
                              <a:lumMod val="50000"/>
                            </a:schemeClr>
                          </a:solidFill>
                          <a:latin typeface="Calibri"/>
                          <a:cs typeface="Calibri"/>
                        </a:rPr>
                        <a:t>Bojkov</a:t>
                      </a:r>
                      <a:r>
                        <a:rPr lang="en-US" sz="1800" dirty="0">
                          <a:solidFill>
                            <a:schemeClr val="tx1">
                              <a:lumMod val="50000"/>
                            </a:schemeClr>
                          </a:solidFill>
                          <a:latin typeface="Calibri"/>
                          <a:cs typeface="Calibri"/>
                        </a:rPr>
                        <a:t> and A. </a:t>
                      </a:r>
                      <a:r>
                        <a:rPr lang="en-US" sz="1800" dirty="0" err="1">
                          <a:solidFill>
                            <a:schemeClr val="tx1">
                              <a:lumMod val="50000"/>
                            </a:schemeClr>
                          </a:solidFill>
                          <a:latin typeface="Calibri"/>
                          <a:cs typeface="Calibri"/>
                        </a:rPr>
                        <a:t>Burini</a:t>
                      </a:r>
                      <a:r>
                        <a:rPr lang="en-US" sz="1800" dirty="0">
                          <a:solidFill>
                            <a:schemeClr val="tx1">
                              <a:lumMod val="50000"/>
                            </a:schemeClr>
                          </a:solidFill>
                          <a:latin typeface="Calibri"/>
                          <a:cs typeface="Calibri"/>
                        </a:rPr>
                        <a:t> (ESA) for hosting on </a:t>
                      </a:r>
                      <a:r>
                        <a:rPr lang="en-US" sz="1800" dirty="0" err="1">
                          <a:solidFill>
                            <a:schemeClr val="tx1">
                              <a:lumMod val="50000"/>
                            </a:schemeClr>
                          </a:solidFill>
                          <a:latin typeface="Calibri"/>
                          <a:cs typeface="Calibri"/>
                        </a:rPr>
                        <a:t>cal</a:t>
                      </a:r>
                      <a:r>
                        <a:rPr lang="en-US" sz="1800" dirty="0">
                          <a:solidFill>
                            <a:schemeClr val="tx1">
                              <a:lumMod val="50000"/>
                            </a:schemeClr>
                          </a:solidFill>
                          <a:latin typeface="Calibri"/>
                          <a:cs typeface="Calibri"/>
                        </a:rPr>
                        <a:t>/</a:t>
                      </a:r>
                      <a:r>
                        <a:rPr lang="en-US" sz="1800" dirty="0" err="1">
                          <a:solidFill>
                            <a:schemeClr val="tx1">
                              <a:lumMod val="50000"/>
                            </a:schemeClr>
                          </a:solidFill>
                          <a:latin typeface="Calibri"/>
                          <a:cs typeface="Calibri"/>
                        </a:rPr>
                        <a:t>val</a:t>
                      </a:r>
                      <a:r>
                        <a:rPr lang="en-US" sz="1800" dirty="0">
                          <a:solidFill>
                            <a:schemeClr val="tx1">
                              <a:lumMod val="50000"/>
                            </a:schemeClr>
                          </a:solidFill>
                          <a:latin typeface="Calibri"/>
                          <a:cs typeface="Calibri"/>
                        </a:rPr>
                        <a:t> portal</a:t>
                      </a:r>
                    </a:p>
                  </a:txBody>
                  <a:tcPr>
                    <a:solidFill>
                      <a:srgbClr val="FFFFFF"/>
                    </a:solidFill>
                  </a:tcPr>
                </a:tc>
                <a:tc>
                  <a:txBody>
                    <a:bodyPr/>
                    <a:lstStyle/>
                    <a:p>
                      <a:pPr algn="l"/>
                      <a:r>
                        <a:rPr lang="en-US" sz="1800" dirty="0">
                          <a:solidFill>
                            <a:schemeClr val="tx1">
                              <a:lumMod val="50000"/>
                            </a:schemeClr>
                          </a:solidFill>
                          <a:latin typeface="Calibri"/>
                          <a:cs typeface="Calibri"/>
                        </a:rPr>
                        <a:t>X. Dong</a:t>
                      </a:r>
                    </a:p>
                  </a:txBody>
                  <a:tcPr>
                    <a:solidFill>
                      <a:srgbClr val="FFFFFF"/>
                    </a:solidFill>
                  </a:tcPr>
                </a:tc>
                <a:tc>
                  <a:txBody>
                    <a:bodyPr/>
                    <a:lstStyle/>
                    <a:p>
                      <a:pPr algn="l"/>
                      <a:r>
                        <a:rPr lang="en-US" sz="1800" dirty="0">
                          <a:solidFill>
                            <a:schemeClr val="tx1">
                              <a:lumMod val="50000"/>
                            </a:schemeClr>
                          </a:solidFill>
                          <a:latin typeface="Calibri"/>
                          <a:cs typeface="Calibri"/>
                        </a:rPr>
                        <a:t>WGCV-39</a:t>
                      </a:r>
                    </a:p>
                  </a:txBody>
                  <a:tcPr>
                    <a:solidFill>
                      <a:srgbClr val="FFFFFF"/>
                    </a:solidFill>
                  </a:tcPr>
                </a:tc>
                <a:tc>
                  <a:txBody>
                    <a:bodyPr/>
                    <a:lstStyle/>
                    <a:p>
                      <a:pPr algn="l" defTabSz="457200" rtl="0">
                        <a:spcBef>
                          <a:spcPts val="600"/>
                        </a:spcBef>
                      </a:pPr>
                      <a:r>
                        <a:rPr lang="en-US" sz="1800" dirty="0">
                          <a:solidFill>
                            <a:schemeClr val="tx1">
                              <a:lumMod val="50000"/>
                            </a:schemeClr>
                          </a:solidFill>
                          <a:latin typeface="Calibri"/>
                          <a:cs typeface="Calibri"/>
                        </a:rPr>
                        <a:t>Closed based on inputs from X. Dong to WGCV Sec.</a:t>
                      </a:r>
                    </a:p>
                  </a:txBody>
                  <a:tcPr>
                    <a:solidFill>
                      <a:srgbClr val="92D050"/>
                    </a:solidFill>
                  </a:tcPr>
                </a:tc>
                <a:extLst>
                  <a:ext uri="{0D108BD9-81ED-4DB2-BD59-A6C34878D82A}">
                    <a16:rowId xmlns:a16="http://schemas.microsoft.com/office/drawing/2014/main" val="2451175180"/>
                  </a:ext>
                </a:extLst>
              </a:tr>
            </a:tbl>
          </a:graphicData>
        </a:graphic>
      </p:graphicFrame>
    </p:spTree>
    <p:extLst>
      <p:ext uri="{BB962C8B-B14F-4D97-AF65-F5344CB8AC3E}">
        <p14:creationId xmlns:p14="http://schemas.microsoft.com/office/powerpoint/2010/main" val="26389949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WGCV-39 Action Item Status</a:t>
            </a:r>
          </a:p>
        </p:txBody>
      </p:sp>
      <p:graphicFrame>
        <p:nvGraphicFramePr>
          <p:cNvPr id="6" name="Content Placeholder 7"/>
          <p:cNvGraphicFramePr>
            <a:graphicFrameLocks/>
          </p:cNvGraphicFramePr>
          <p:nvPr>
            <p:extLst>
              <p:ext uri="{D42A27DB-BD31-4B8C-83A1-F6EECF244321}">
                <p14:modId xmlns:p14="http://schemas.microsoft.com/office/powerpoint/2010/main" val="2040744592"/>
              </p:ext>
            </p:extLst>
          </p:nvPr>
        </p:nvGraphicFramePr>
        <p:xfrm>
          <a:off x="76200" y="1915160"/>
          <a:ext cx="8915400" cy="448564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733800">
                  <a:extLst>
                    <a:ext uri="{9D8B030D-6E8A-4147-A177-3AD203B41FA5}">
                      <a16:colId xmlns:a16="http://schemas.microsoft.com/office/drawing/2014/main" val="1953011306"/>
                    </a:ext>
                  </a:extLst>
                </a:gridCol>
                <a:gridCol w="1295400">
                  <a:extLst>
                    <a:ext uri="{9D8B030D-6E8A-4147-A177-3AD203B41FA5}">
                      <a16:colId xmlns:a16="http://schemas.microsoft.com/office/drawing/2014/main" val="2522264341"/>
                    </a:ext>
                  </a:extLst>
                </a:gridCol>
                <a:gridCol w="1295400">
                  <a:extLst>
                    <a:ext uri="{9D8B030D-6E8A-4147-A177-3AD203B41FA5}">
                      <a16:colId xmlns:a16="http://schemas.microsoft.com/office/drawing/2014/main" val="382822835"/>
                    </a:ext>
                  </a:extLst>
                </a:gridCol>
                <a:gridCol w="16002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370840">
                <a:tc>
                  <a:txBody>
                    <a:bodyPr/>
                    <a:lstStyle/>
                    <a:p>
                      <a:pPr algn="l"/>
                      <a:r>
                        <a:rPr lang="en-US" sz="1800" dirty="0">
                          <a:solidFill>
                            <a:schemeClr val="tx1">
                              <a:lumMod val="50000"/>
                            </a:schemeClr>
                          </a:solidFill>
                          <a:latin typeface="Calibri"/>
                          <a:cs typeface="Calibri"/>
                        </a:rPr>
                        <a:t>WGCV-39-02</a:t>
                      </a:r>
                    </a:p>
                  </a:txBody>
                  <a:tcPr>
                    <a:solidFill>
                      <a:srgbClr val="FFFFFF"/>
                    </a:solidFill>
                  </a:tcPr>
                </a:tc>
                <a:tc>
                  <a:txBody>
                    <a:bodyPr/>
                    <a:lstStyle/>
                    <a:p>
                      <a:pPr algn="l"/>
                      <a:r>
                        <a:rPr lang="en-US" sz="1800" dirty="0">
                          <a:solidFill>
                            <a:schemeClr val="tx1">
                              <a:lumMod val="50000"/>
                            </a:schemeClr>
                          </a:solidFill>
                          <a:latin typeface="Calibri"/>
                          <a:cs typeface="Calibri"/>
                        </a:rPr>
                        <a:t>Propose methodology for updating </a:t>
                      </a:r>
                      <a:r>
                        <a:rPr lang="en-US" sz="1800" dirty="0" err="1">
                          <a:solidFill>
                            <a:schemeClr val="tx1">
                              <a:lumMod val="50000"/>
                            </a:schemeClr>
                          </a:solidFill>
                          <a:latin typeface="Calibri"/>
                          <a:cs typeface="Calibri"/>
                        </a:rPr>
                        <a:t>LandNet</a:t>
                      </a:r>
                      <a:r>
                        <a:rPr lang="en-US" sz="1800" dirty="0">
                          <a:solidFill>
                            <a:schemeClr val="tx1">
                              <a:lumMod val="50000"/>
                            </a:schemeClr>
                          </a:solidFill>
                          <a:latin typeface="Calibri"/>
                          <a:cs typeface="Calibri"/>
                        </a:rPr>
                        <a:t> list of approved test sites (both removal of non-active sites and inclusion of new sites) </a:t>
                      </a:r>
                    </a:p>
                  </a:txBody>
                  <a:tcPr>
                    <a:solidFill>
                      <a:srgbClr val="FFFFFF"/>
                    </a:solidFill>
                  </a:tcPr>
                </a:tc>
                <a:tc>
                  <a:txBody>
                    <a:bodyPr/>
                    <a:lstStyle/>
                    <a:p>
                      <a:pPr algn="l"/>
                      <a:r>
                        <a:rPr lang="en-US" sz="1800" dirty="0" err="1">
                          <a:solidFill>
                            <a:schemeClr val="tx1">
                              <a:lumMod val="50000"/>
                            </a:schemeClr>
                          </a:solidFill>
                          <a:latin typeface="Calibri"/>
                          <a:cs typeface="Calibri"/>
                        </a:rPr>
                        <a:t>Thome</a:t>
                      </a:r>
                      <a:endParaRPr lang="en-US" sz="1800" dirty="0">
                        <a:solidFill>
                          <a:schemeClr val="tx1">
                            <a:lumMod val="50000"/>
                          </a:schemeClr>
                        </a:solidFill>
                        <a:latin typeface="Calibri"/>
                        <a:cs typeface="Calibri"/>
                      </a:endParaRPr>
                    </a:p>
                  </a:txBody>
                  <a:tcPr>
                    <a:solidFill>
                      <a:srgbClr val="FFFFFF"/>
                    </a:solidFill>
                  </a:tcPr>
                </a:tc>
                <a:tc>
                  <a:txBody>
                    <a:bodyPr/>
                    <a:lstStyle/>
                    <a:p>
                      <a:pPr algn="l"/>
                      <a:r>
                        <a:rPr lang="en-US" sz="1800" dirty="0">
                          <a:solidFill>
                            <a:schemeClr val="tx1">
                              <a:lumMod val="50000"/>
                            </a:schemeClr>
                          </a:solidFill>
                          <a:latin typeface="Calibri"/>
                          <a:cs typeface="Calibri"/>
                        </a:rPr>
                        <a:t>IVOS-28</a:t>
                      </a:r>
                    </a:p>
                  </a:txBody>
                  <a:tcPr>
                    <a:solidFill>
                      <a:srgbClr val="FFFFFF"/>
                    </a:solidFill>
                  </a:tcPr>
                </a:tc>
                <a:tc>
                  <a:txBody>
                    <a:bodyPr/>
                    <a:lstStyle/>
                    <a:p>
                      <a:pPr algn="l"/>
                      <a:r>
                        <a:rPr lang="en-US" sz="1800" dirty="0">
                          <a:solidFill>
                            <a:schemeClr val="tx1">
                              <a:lumMod val="50000"/>
                            </a:schemeClr>
                          </a:solidFill>
                          <a:latin typeface="Calibri"/>
                          <a:cs typeface="Calibri"/>
                        </a:rPr>
                        <a:t>CLOSED through </a:t>
                      </a:r>
                      <a:r>
                        <a:rPr lang="en-US" sz="1800" dirty="0" err="1">
                          <a:solidFill>
                            <a:schemeClr val="tx1">
                              <a:lumMod val="50000"/>
                            </a:schemeClr>
                          </a:solidFill>
                          <a:latin typeface="Calibri"/>
                          <a:cs typeface="Calibri"/>
                        </a:rPr>
                        <a:t>RadCalNet</a:t>
                      </a:r>
                      <a:r>
                        <a:rPr lang="en-US" sz="1800" dirty="0">
                          <a:solidFill>
                            <a:schemeClr val="tx1">
                              <a:lumMod val="50000"/>
                            </a:schemeClr>
                          </a:solidFill>
                          <a:latin typeface="Calibri"/>
                          <a:cs typeface="Calibri"/>
                        </a:rPr>
                        <a:t> Admission Panel</a:t>
                      </a:r>
                    </a:p>
                  </a:txBody>
                  <a:tcPr>
                    <a:solidFill>
                      <a:srgbClr val="92D050"/>
                    </a:solidFill>
                  </a:tcPr>
                </a:tc>
                <a:extLst>
                  <a:ext uri="{0D108BD9-81ED-4DB2-BD59-A6C34878D82A}">
                    <a16:rowId xmlns:a16="http://schemas.microsoft.com/office/drawing/2014/main" val="4133188159"/>
                  </a:ext>
                </a:extLst>
              </a:tr>
              <a:tr h="370840">
                <a:tc>
                  <a:txBody>
                    <a:bodyPr/>
                    <a:lstStyle/>
                    <a:p>
                      <a:pPr algn="l"/>
                      <a:r>
                        <a:rPr lang="en-US" sz="1800" dirty="0">
                          <a:solidFill>
                            <a:schemeClr val="tx1">
                              <a:lumMod val="50000"/>
                            </a:schemeClr>
                          </a:solidFill>
                          <a:latin typeface="Calibri"/>
                          <a:cs typeface="Calibri"/>
                        </a:rPr>
                        <a:t>WGCV-39-03</a:t>
                      </a:r>
                    </a:p>
                  </a:txBody>
                  <a:tcPr>
                    <a:solidFill>
                      <a:srgbClr val="FFFFFF"/>
                    </a:solidFill>
                  </a:tcPr>
                </a:tc>
                <a:tc>
                  <a:txBody>
                    <a:bodyPr/>
                    <a:lstStyle/>
                    <a:p>
                      <a:pPr algn="l"/>
                      <a:r>
                        <a:rPr lang="en-US" sz="1800" dirty="0">
                          <a:solidFill>
                            <a:schemeClr val="tx1">
                              <a:lumMod val="50000"/>
                            </a:schemeClr>
                          </a:solidFill>
                          <a:latin typeface="Calibri"/>
                          <a:cs typeface="Calibri"/>
                        </a:rPr>
                        <a:t>Present proposed method for </a:t>
                      </a:r>
                      <a:r>
                        <a:rPr lang="en-US" sz="1800" dirty="0" err="1">
                          <a:solidFill>
                            <a:schemeClr val="tx1">
                              <a:lumMod val="50000"/>
                            </a:schemeClr>
                          </a:solidFill>
                          <a:latin typeface="Calibri"/>
                          <a:cs typeface="Calibri"/>
                        </a:rPr>
                        <a:t>LandNet</a:t>
                      </a:r>
                      <a:r>
                        <a:rPr lang="en-US" sz="1800" dirty="0">
                          <a:solidFill>
                            <a:schemeClr val="tx1">
                              <a:lumMod val="50000"/>
                            </a:schemeClr>
                          </a:solidFill>
                          <a:latin typeface="Calibri"/>
                          <a:cs typeface="Calibri"/>
                        </a:rPr>
                        <a:t> site update to WGCV plenary </a:t>
                      </a:r>
                    </a:p>
                  </a:txBody>
                  <a:tcPr>
                    <a:solidFill>
                      <a:srgbClr val="FFFFFF"/>
                    </a:solidFill>
                  </a:tcPr>
                </a:tc>
                <a:tc>
                  <a:txBody>
                    <a:bodyPr/>
                    <a:lstStyle/>
                    <a:p>
                      <a:pPr algn="l"/>
                      <a:r>
                        <a:rPr lang="en-US" sz="1800" dirty="0">
                          <a:solidFill>
                            <a:schemeClr val="tx1">
                              <a:lumMod val="50000"/>
                            </a:schemeClr>
                          </a:solidFill>
                          <a:latin typeface="Calibri"/>
                          <a:cs typeface="Calibri"/>
                        </a:rPr>
                        <a:t>Fox</a:t>
                      </a:r>
                    </a:p>
                  </a:txBody>
                  <a:tcPr>
                    <a:solidFill>
                      <a:srgbClr val="FFFFFF"/>
                    </a:solidFill>
                  </a:tcPr>
                </a:tc>
                <a:tc>
                  <a:txBody>
                    <a:bodyPr/>
                    <a:lstStyle/>
                    <a:p>
                      <a:pPr algn="l"/>
                      <a:r>
                        <a:rPr lang="en-US" sz="1800" dirty="0">
                          <a:solidFill>
                            <a:schemeClr val="tx1">
                              <a:lumMod val="50000"/>
                            </a:schemeClr>
                          </a:solidFill>
                          <a:latin typeface="Calibri"/>
                          <a:cs typeface="Calibri"/>
                        </a:rPr>
                        <a:t>WGCV 40</a:t>
                      </a:r>
                    </a:p>
                  </a:txBody>
                  <a:tcPr>
                    <a:solidFill>
                      <a:srgbClr val="FFFFFF"/>
                    </a:solidFill>
                  </a:tcPr>
                </a:tc>
                <a:tc>
                  <a:txBody>
                    <a:bodyPr/>
                    <a:lstStyle/>
                    <a:p>
                      <a:pPr algn="l"/>
                      <a:r>
                        <a:rPr lang="en-US" sz="1800" dirty="0">
                          <a:solidFill>
                            <a:schemeClr val="tx1">
                              <a:lumMod val="50000"/>
                            </a:schemeClr>
                          </a:solidFill>
                          <a:latin typeface="Calibri"/>
                          <a:cs typeface="Calibri"/>
                        </a:rPr>
                        <a:t>CLOSED through </a:t>
                      </a:r>
                      <a:r>
                        <a:rPr lang="en-US" sz="1800" dirty="0" err="1">
                          <a:solidFill>
                            <a:schemeClr val="tx1">
                              <a:lumMod val="50000"/>
                            </a:schemeClr>
                          </a:solidFill>
                          <a:latin typeface="Calibri"/>
                          <a:cs typeface="Calibri"/>
                        </a:rPr>
                        <a:t>RadCalNet</a:t>
                      </a:r>
                      <a:r>
                        <a:rPr lang="en-US" sz="1800" dirty="0">
                          <a:solidFill>
                            <a:schemeClr val="tx1">
                              <a:lumMod val="50000"/>
                            </a:schemeClr>
                          </a:solidFill>
                          <a:latin typeface="Calibri"/>
                          <a:cs typeface="Calibri"/>
                        </a:rPr>
                        <a:t> Admission Panel</a:t>
                      </a:r>
                    </a:p>
                  </a:txBody>
                  <a:tcPr>
                    <a:solidFill>
                      <a:srgbClr val="92D050"/>
                    </a:solidFill>
                  </a:tcPr>
                </a:tc>
                <a:extLst>
                  <a:ext uri="{0D108BD9-81ED-4DB2-BD59-A6C34878D82A}">
                    <a16:rowId xmlns:a16="http://schemas.microsoft.com/office/drawing/2014/main" val="2451175180"/>
                  </a:ext>
                </a:extLst>
              </a:tr>
              <a:tr h="370840">
                <a:tc>
                  <a:txBody>
                    <a:bodyPr/>
                    <a:lstStyle/>
                    <a:p>
                      <a:pPr algn="l"/>
                      <a:r>
                        <a:rPr lang="en-US" sz="1800" dirty="0">
                          <a:solidFill>
                            <a:schemeClr val="tx1">
                              <a:lumMod val="50000"/>
                            </a:schemeClr>
                          </a:solidFill>
                          <a:latin typeface="Calibri"/>
                          <a:cs typeface="Calibri"/>
                        </a:rPr>
                        <a:t>WGCV-39-04</a:t>
                      </a:r>
                    </a:p>
                  </a:txBody>
                  <a:tcPr>
                    <a:solidFill>
                      <a:srgbClr val="FFFFFF"/>
                    </a:solidFill>
                  </a:tcPr>
                </a:tc>
                <a:tc>
                  <a:txBody>
                    <a:bodyPr/>
                    <a:lstStyle/>
                    <a:p>
                      <a:pPr algn="l"/>
                      <a:r>
                        <a:rPr lang="en-US" sz="1800" dirty="0">
                          <a:solidFill>
                            <a:schemeClr val="tx1">
                              <a:lumMod val="50000"/>
                            </a:schemeClr>
                          </a:solidFill>
                          <a:latin typeface="Calibri"/>
                          <a:cs typeface="Calibri"/>
                        </a:rPr>
                        <a:t>Provide updated information regarding </a:t>
                      </a:r>
                      <a:r>
                        <a:rPr lang="en-US" sz="1800" dirty="0" err="1">
                          <a:solidFill>
                            <a:schemeClr val="tx1">
                              <a:lumMod val="50000"/>
                            </a:schemeClr>
                          </a:solidFill>
                          <a:latin typeface="Calibri"/>
                          <a:cs typeface="Calibri"/>
                        </a:rPr>
                        <a:t>LandNet</a:t>
                      </a:r>
                      <a:r>
                        <a:rPr lang="en-US" sz="1800" dirty="0">
                          <a:solidFill>
                            <a:schemeClr val="tx1">
                              <a:lumMod val="50000"/>
                            </a:schemeClr>
                          </a:solidFill>
                          <a:latin typeface="Calibri"/>
                          <a:cs typeface="Calibri"/>
                        </a:rPr>
                        <a:t> to the Cal/Val portal </a:t>
                      </a:r>
                    </a:p>
                  </a:txBody>
                  <a:tcPr>
                    <a:solidFill>
                      <a:srgbClr val="FFFFFF"/>
                    </a:solidFill>
                  </a:tcPr>
                </a:tc>
                <a:tc>
                  <a:txBody>
                    <a:bodyPr/>
                    <a:lstStyle/>
                    <a:p>
                      <a:pPr algn="l"/>
                      <a:r>
                        <a:rPr lang="en-US" sz="1800" dirty="0" err="1">
                          <a:solidFill>
                            <a:schemeClr val="tx1">
                              <a:lumMod val="50000"/>
                            </a:schemeClr>
                          </a:solidFill>
                          <a:latin typeface="Calibri"/>
                          <a:cs typeface="Calibri"/>
                        </a:rPr>
                        <a:t>Thome</a:t>
                      </a:r>
                      <a:endParaRPr lang="en-US" sz="1800" dirty="0">
                        <a:solidFill>
                          <a:schemeClr val="tx1">
                            <a:lumMod val="50000"/>
                          </a:schemeClr>
                        </a:solidFill>
                        <a:latin typeface="Calibri"/>
                        <a:cs typeface="Calibri"/>
                      </a:endParaRPr>
                    </a:p>
                  </a:txBody>
                  <a:tcPr>
                    <a:solidFill>
                      <a:srgbClr val="FFFFFF"/>
                    </a:solidFill>
                  </a:tcPr>
                </a:tc>
                <a:tc>
                  <a:txBody>
                    <a:bodyPr/>
                    <a:lstStyle/>
                    <a:p>
                      <a:pPr algn="l"/>
                      <a:r>
                        <a:rPr lang="en-US" sz="1800" dirty="0">
                          <a:solidFill>
                            <a:schemeClr val="tx1">
                              <a:lumMod val="50000"/>
                            </a:schemeClr>
                          </a:solidFill>
                          <a:latin typeface="Calibri"/>
                          <a:cs typeface="Calibri"/>
                        </a:rPr>
                        <a:t>WGCV 40+ 1 week</a:t>
                      </a:r>
                    </a:p>
                  </a:txBody>
                  <a:tcPr>
                    <a:solidFill>
                      <a:srgbClr val="FFFFFF"/>
                    </a:solidFill>
                  </a:tcPr>
                </a:tc>
                <a:tc>
                  <a:txBody>
                    <a:bodyPr/>
                    <a:lstStyle/>
                    <a:p>
                      <a:pPr algn="l"/>
                      <a:r>
                        <a:rPr lang="en-US" sz="1800" dirty="0">
                          <a:solidFill>
                            <a:schemeClr val="tx1">
                              <a:lumMod val="50000"/>
                            </a:schemeClr>
                          </a:solidFill>
                          <a:latin typeface="Calibri"/>
                          <a:cs typeface="Calibri"/>
                        </a:rPr>
                        <a:t>Closed through presentation at WGCV-44</a:t>
                      </a:r>
                    </a:p>
                  </a:txBody>
                  <a:tcPr>
                    <a:solidFill>
                      <a:srgbClr val="92D050"/>
                    </a:solidFill>
                  </a:tcPr>
                </a:tc>
                <a:extLst>
                  <a:ext uri="{0D108BD9-81ED-4DB2-BD59-A6C34878D82A}">
                    <a16:rowId xmlns:a16="http://schemas.microsoft.com/office/drawing/2014/main" val="880064204"/>
                  </a:ext>
                </a:extLst>
              </a:tr>
            </a:tbl>
          </a:graphicData>
        </a:graphic>
      </p:graphicFrame>
    </p:spTree>
    <p:extLst>
      <p:ext uri="{BB962C8B-B14F-4D97-AF65-F5344CB8AC3E}">
        <p14:creationId xmlns:p14="http://schemas.microsoft.com/office/powerpoint/2010/main" val="2234987534"/>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l="20173" t="30734" r="26734" b="21292"/>
          <a:stretch>
            <a:fillRect/>
          </a:stretch>
        </p:blipFill>
        <p:spPr bwMode="auto">
          <a:xfrm>
            <a:off x="76200" y="3434080"/>
            <a:ext cx="5855017" cy="3369310"/>
          </a:xfrm>
          <a:prstGeom prst="rect">
            <a:avLst/>
          </a:prstGeom>
          <a:noFill/>
          <a:ln w="9525">
            <a:noFill/>
            <a:miter lim="800000"/>
            <a:headEnd/>
            <a:tailEnd/>
          </a:ln>
        </p:spPr>
      </p:pic>
      <p:sp>
        <p:nvSpPr>
          <p:cNvPr id="2" name="Content Placeholder 1"/>
          <p:cNvSpPr>
            <a:spLocks noGrp="1"/>
          </p:cNvSpPr>
          <p:nvPr>
            <p:ph sz="half" idx="1"/>
          </p:nvPr>
        </p:nvSpPr>
        <p:spPr/>
        <p:txBody>
          <a:bodyPr/>
          <a:lstStyle/>
          <a:p>
            <a:r>
              <a:rPr lang="en-US" dirty="0"/>
              <a:t>WGCV-39 Action Item Status</a:t>
            </a:r>
          </a:p>
        </p:txBody>
      </p:sp>
      <p:graphicFrame>
        <p:nvGraphicFramePr>
          <p:cNvPr id="6" name="Content Placeholder 7"/>
          <p:cNvGraphicFramePr>
            <a:graphicFrameLocks/>
          </p:cNvGraphicFramePr>
          <p:nvPr>
            <p:extLst>
              <p:ext uri="{D42A27DB-BD31-4B8C-83A1-F6EECF244321}">
                <p14:modId xmlns:p14="http://schemas.microsoft.com/office/powerpoint/2010/main" val="175926994"/>
              </p:ext>
            </p:extLst>
          </p:nvPr>
        </p:nvGraphicFramePr>
        <p:xfrm>
          <a:off x="76200" y="1524000"/>
          <a:ext cx="8915400" cy="191008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733800">
                  <a:extLst>
                    <a:ext uri="{9D8B030D-6E8A-4147-A177-3AD203B41FA5}">
                      <a16:colId xmlns:a16="http://schemas.microsoft.com/office/drawing/2014/main" val="1953011306"/>
                    </a:ext>
                  </a:extLst>
                </a:gridCol>
                <a:gridCol w="1295400">
                  <a:extLst>
                    <a:ext uri="{9D8B030D-6E8A-4147-A177-3AD203B41FA5}">
                      <a16:colId xmlns:a16="http://schemas.microsoft.com/office/drawing/2014/main" val="2522264341"/>
                    </a:ext>
                  </a:extLst>
                </a:gridCol>
                <a:gridCol w="1447800">
                  <a:extLst>
                    <a:ext uri="{9D8B030D-6E8A-4147-A177-3AD203B41FA5}">
                      <a16:colId xmlns:a16="http://schemas.microsoft.com/office/drawing/2014/main" val="382822835"/>
                    </a:ext>
                  </a:extLst>
                </a:gridCol>
                <a:gridCol w="14478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370840">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WGCV-39-08</a:t>
                      </a:r>
                    </a:p>
                  </a:txBody>
                  <a:tcPr>
                    <a:solidFill>
                      <a:srgbClr val="FFFFFF"/>
                    </a:solidFill>
                  </a:tcPr>
                </a:tc>
                <a:tc>
                  <a:txBody>
                    <a:bodyPr/>
                    <a:lstStyle/>
                    <a:p>
                      <a:pPr algn="l"/>
                      <a:r>
                        <a:rPr lang="en-US" sz="1800" dirty="0">
                          <a:solidFill>
                            <a:schemeClr val="tx1">
                              <a:lumMod val="50000"/>
                            </a:schemeClr>
                          </a:solidFill>
                          <a:latin typeface="Calibri"/>
                          <a:cs typeface="Calibri"/>
                        </a:rPr>
                        <a:t>Draft GSICS/WGCV collaborations based on WGCV-39 Sub-Group presentations provided to GSICS, WGCV, and Sub-Group chairs for</a:t>
                      </a:r>
                    </a:p>
                    <a:p>
                      <a:pPr algn="l"/>
                      <a:r>
                        <a:rPr lang="en-US" sz="1800" dirty="0">
                          <a:solidFill>
                            <a:schemeClr val="tx1">
                              <a:lumMod val="50000"/>
                            </a:schemeClr>
                          </a:solidFill>
                          <a:latin typeface="Calibri"/>
                          <a:cs typeface="Calibri"/>
                        </a:rPr>
                        <a:t>comments</a:t>
                      </a:r>
                    </a:p>
                  </a:txBody>
                  <a:tcPr>
                    <a:solidFill>
                      <a:srgbClr val="FFFFFF"/>
                    </a:solidFill>
                  </a:tcPr>
                </a:tc>
                <a:tc>
                  <a:txBody>
                    <a:bodyPr/>
                    <a:lstStyle/>
                    <a:p>
                      <a:pPr algn="l"/>
                      <a:r>
                        <a:rPr lang="en-US" sz="1800" dirty="0">
                          <a:solidFill>
                            <a:schemeClr val="tx1">
                              <a:lumMod val="50000"/>
                            </a:schemeClr>
                          </a:solidFill>
                          <a:latin typeface="Calibri"/>
                          <a:cs typeface="Calibri"/>
                        </a:rPr>
                        <a:t>Vice Chair / Chair</a:t>
                      </a:r>
                    </a:p>
                  </a:txBody>
                  <a:tcPr>
                    <a:solidFill>
                      <a:srgbClr val="FFFFFF"/>
                    </a:solidFill>
                  </a:tcPr>
                </a:tc>
                <a:tc>
                  <a:txBody>
                    <a:bodyPr/>
                    <a:lstStyle/>
                    <a:p>
                      <a:pPr algn="l"/>
                      <a:r>
                        <a:rPr lang="en-US" sz="1800" dirty="0">
                          <a:solidFill>
                            <a:schemeClr val="tx1">
                              <a:lumMod val="50000"/>
                            </a:schemeClr>
                          </a:solidFill>
                          <a:latin typeface="Calibri"/>
                          <a:cs typeface="Calibri"/>
                        </a:rPr>
                        <a:t>July 31, 2015</a:t>
                      </a:r>
                    </a:p>
                  </a:txBody>
                  <a:tcPr>
                    <a:solidFill>
                      <a:srgbClr val="FFFFFF"/>
                    </a:solidFill>
                  </a:tcPr>
                </a:tc>
                <a:tc>
                  <a:txBody>
                    <a:bodyPr/>
                    <a:lstStyle/>
                    <a:p>
                      <a:pPr algn="l"/>
                      <a:r>
                        <a:rPr lang="en-US" sz="1800" dirty="0">
                          <a:solidFill>
                            <a:schemeClr val="tx1">
                              <a:lumMod val="50000"/>
                            </a:schemeClr>
                          </a:solidFill>
                          <a:latin typeface="Calibri"/>
                          <a:cs typeface="Calibri"/>
                        </a:rPr>
                        <a:t>Closed through presentation at WGCV-44</a:t>
                      </a:r>
                    </a:p>
                  </a:txBody>
                  <a:tcPr>
                    <a:solidFill>
                      <a:srgbClr val="92D050"/>
                    </a:solidFill>
                  </a:tcPr>
                </a:tc>
                <a:extLst>
                  <a:ext uri="{0D108BD9-81ED-4DB2-BD59-A6C34878D82A}">
                    <a16:rowId xmlns:a16="http://schemas.microsoft.com/office/drawing/2014/main" val="2703372732"/>
                  </a:ext>
                </a:extLst>
              </a:tr>
            </a:tbl>
          </a:graphicData>
        </a:graphic>
      </p:graphicFrame>
      <p:sp>
        <p:nvSpPr>
          <p:cNvPr id="3" name="TextBox 2"/>
          <p:cNvSpPr txBox="1"/>
          <p:nvPr/>
        </p:nvSpPr>
        <p:spPr>
          <a:xfrm>
            <a:off x="5931217" y="4343400"/>
            <a:ext cx="3060383" cy="120032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2569"/>
                </a:solidFill>
                <a:effectLst/>
                <a:uFillTx/>
              </a:rPr>
              <a:t>A. Von Bargen has provided</a:t>
            </a:r>
          </a:p>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2569"/>
                </a:solidFill>
                <a:effectLst/>
                <a:uFillTx/>
              </a:rPr>
              <a:t> a proposed linkage to be </a:t>
            </a:r>
          </a:p>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2569"/>
                </a:solidFill>
                <a:effectLst/>
                <a:uFillTx/>
              </a:rPr>
              <a:t>forwarded to GSICS and </a:t>
            </a:r>
          </a:p>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2569"/>
                </a:solidFill>
                <a:effectLst/>
                <a:uFillTx/>
              </a:rPr>
              <a:t>WGCV members by </a:t>
            </a:r>
            <a:r>
              <a:rPr kumimoji="0" lang="en-US" sz="1800" b="0" i="0" u="none" strike="noStrike" cap="none" spc="0" normalizeH="0" baseline="0" dirty="0" err="1">
                <a:ln>
                  <a:noFill/>
                </a:ln>
                <a:solidFill>
                  <a:srgbClr val="002569"/>
                </a:solidFill>
                <a:effectLst/>
                <a:uFillTx/>
              </a:rPr>
              <a:t>Thome</a:t>
            </a:r>
            <a:endParaRPr kumimoji="0" lang="en-US"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381901475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WGCV-39 Action Item Status</a:t>
            </a:r>
          </a:p>
        </p:txBody>
      </p:sp>
      <p:graphicFrame>
        <p:nvGraphicFramePr>
          <p:cNvPr id="6" name="Content Placeholder 7"/>
          <p:cNvGraphicFramePr>
            <a:graphicFrameLocks/>
          </p:cNvGraphicFramePr>
          <p:nvPr>
            <p:extLst>
              <p:ext uri="{D42A27DB-BD31-4B8C-83A1-F6EECF244321}">
                <p14:modId xmlns:p14="http://schemas.microsoft.com/office/powerpoint/2010/main" val="2063395161"/>
              </p:ext>
            </p:extLst>
          </p:nvPr>
        </p:nvGraphicFramePr>
        <p:xfrm>
          <a:off x="76200" y="1600200"/>
          <a:ext cx="8915400" cy="338836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581400">
                  <a:extLst>
                    <a:ext uri="{9D8B030D-6E8A-4147-A177-3AD203B41FA5}">
                      <a16:colId xmlns:a16="http://schemas.microsoft.com/office/drawing/2014/main" val="1953011306"/>
                    </a:ext>
                  </a:extLst>
                </a:gridCol>
                <a:gridCol w="1447800">
                  <a:extLst>
                    <a:ext uri="{9D8B030D-6E8A-4147-A177-3AD203B41FA5}">
                      <a16:colId xmlns:a16="http://schemas.microsoft.com/office/drawing/2014/main" val="2522264341"/>
                    </a:ext>
                  </a:extLst>
                </a:gridCol>
                <a:gridCol w="1447800">
                  <a:extLst>
                    <a:ext uri="{9D8B030D-6E8A-4147-A177-3AD203B41FA5}">
                      <a16:colId xmlns:a16="http://schemas.microsoft.com/office/drawing/2014/main" val="382822835"/>
                    </a:ext>
                  </a:extLst>
                </a:gridCol>
                <a:gridCol w="14478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370840">
                <a:tc>
                  <a:txBody>
                    <a:bodyPr/>
                    <a:lstStyle/>
                    <a:p>
                      <a:pPr algn="l"/>
                      <a:r>
                        <a:rPr lang="en-US" sz="1800" dirty="0">
                          <a:solidFill>
                            <a:schemeClr val="tx1">
                              <a:lumMod val="50000"/>
                            </a:schemeClr>
                          </a:solidFill>
                          <a:latin typeface="Calibri"/>
                          <a:cs typeface="Calibri"/>
                        </a:rPr>
                        <a:t>WGCV-39-17</a:t>
                      </a:r>
                    </a:p>
                  </a:txBody>
                  <a:tcPr>
                    <a:solidFill>
                      <a:srgbClr val="FFFFFF"/>
                    </a:solidFill>
                  </a:tcPr>
                </a:tc>
                <a:tc>
                  <a:txBody>
                    <a:bodyPr/>
                    <a:lstStyle/>
                    <a:p>
                      <a:pPr algn="l"/>
                      <a:r>
                        <a:rPr lang="en-US" sz="1800" dirty="0">
                          <a:solidFill>
                            <a:schemeClr val="tx1">
                              <a:lumMod val="50000"/>
                            </a:schemeClr>
                          </a:solidFill>
                          <a:latin typeface="Calibri"/>
                          <a:cs typeface="Calibri"/>
                        </a:rPr>
                        <a:t>Cloud Masking Task work plan including objectives; schedule; and deliverables</a:t>
                      </a:r>
                    </a:p>
                  </a:txBody>
                  <a:tcPr>
                    <a:solidFill>
                      <a:srgbClr val="FFFFFF"/>
                    </a:solidFill>
                  </a:tcPr>
                </a:tc>
                <a:tc>
                  <a:txBody>
                    <a:bodyPr/>
                    <a:lstStyle/>
                    <a:p>
                      <a:pPr algn="l"/>
                      <a:r>
                        <a:rPr lang="en-US" sz="1800" dirty="0" err="1">
                          <a:solidFill>
                            <a:schemeClr val="tx1">
                              <a:lumMod val="50000"/>
                            </a:schemeClr>
                          </a:solidFill>
                          <a:latin typeface="Calibri"/>
                          <a:cs typeface="Calibri"/>
                        </a:rPr>
                        <a:t>Bojkov</a:t>
                      </a:r>
                      <a:r>
                        <a:rPr lang="en-US" sz="1800" dirty="0">
                          <a:solidFill>
                            <a:schemeClr val="tx1">
                              <a:lumMod val="50000"/>
                            </a:schemeClr>
                          </a:solidFill>
                          <a:latin typeface="Calibri"/>
                          <a:cs typeface="Calibri"/>
                        </a:rPr>
                        <a:t> (EUMETSAT)</a:t>
                      </a:r>
                    </a:p>
                  </a:txBody>
                  <a:tcPr>
                    <a:solidFill>
                      <a:srgbClr val="FFFFFF"/>
                    </a:solidFill>
                  </a:tcPr>
                </a:tc>
                <a:tc>
                  <a:txBody>
                    <a:bodyPr/>
                    <a:lstStyle/>
                    <a:p>
                      <a:pPr algn="l"/>
                      <a:r>
                        <a:rPr lang="en-US" sz="1800" dirty="0">
                          <a:solidFill>
                            <a:schemeClr val="tx1">
                              <a:lumMod val="50000"/>
                            </a:schemeClr>
                          </a:solidFill>
                          <a:latin typeface="Calibri"/>
                          <a:cs typeface="Calibri"/>
                        </a:rPr>
                        <a:t>WGCV-42</a:t>
                      </a:r>
                    </a:p>
                  </a:txBody>
                  <a:tcPr>
                    <a:solidFill>
                      <a:srgbClr val="FFFFFF"/>
                    </a:solidFill>
                  </a:tcPr>
                </a:tc>
                <a:tc>
                  <a:txBody>
                    <a:bodyPr/>
                    <a:lstStyle/>
                    <a:p>
                      <a:pPr algn="l"/>
                      <a:r>
                        <a:rPr lang="en-US" sz="1800" dirty="0">
                          <a:solidFill>
                            <a:schemeClr val="tx1">
                              <a:lumMod val="50000"/>
                            </a:schemeClr>
                          </a:solidFill>
                          <a:latin typeface="Calibri"/>
                          <a:cs typeface="Calibri"/>
                        </a:rPr>
                        <a:t>pending WGCV-44 discussion</a:t>
                      </a:r>
                    </a:p>
                  </a:txBody>
                  <a:tcPr>
                    <a:solidFill>
                      <a:srgbClr val="FFC000"/>
                    </a:solidFill>
                  </a:tcPr>
                </a:tc>
                <a:extLst>
                  <a:ext uri="{0D108BD9-81ED-4DB2-BD59-A6C34878D82A}">
                    <a16:rowId xmlns:a16="http://schemas.microsoft.com/office/drawing/2014/main" val="3567285988"/>
                  </a:ext>
                </a:extLst>
              </a:tr>
              <a:tr h="370840">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WGCV-39-18</a:t>
                      </a:r>
                    </a:p>
                  </a:txBody>
                  <a:tcPr>
                    <a:solidFill>
                      <a:srgbClr val="FFFFFF"/>
                    </a:solidFill>
                  </a:tcPr>
                </a:tc>
                <a:tc>
                  <a:txBody>
                    <a:bodyPr/>
                    <a:lstStyle/>
                    <a:p>
                      <a:pPr algn="l"/>
                      <a:r>
                        <a:rPr lang="en-US" sz="1800" dirty="0">
                          <a:solidFill>
                            <a:schemeClr val="tx1">
                              <a:lumMod val="50000"/>
                            </a:schemeClr>
                          </a:solidFill>
                          <a:latin typeface="Calibri"/>
                          <a:cs typeface="Calibri"/>
                        </a:rPr>
                        <a:t>Global DEM Task work plan including objectives; schedule; and deliverables</a:t>
                      </a:r>
                    </a:p>
                  </a:txBody>
                  <a:tcPr>
                    <a:solidFill>
                      <a:srgbClr val="FFFFFF"/>
                    </a:solidFill>
                  </a:tcPr>
                </a:tc>
                <a:tc>
                  <a:txBody>
                    <a:bodyPr/>
                    <a:lstStyle/>
                    <a:p>
                      <a:pPr algn="l"/>
                      <a:r>
                        <a:rPr lang="en-US" sz="1800" strike="noStrike" dirty="0">
                          <a:solidFill>
                            <a:schemeClr val="tx1">
                              <a:lumMod val="50000"/>
                            </a:schemeClr>
                          </a:solidFill>
                          <a:latin typeface="Calibri"/>
                          <a:cs typeface="Calibri"/>
                        </a:rPr>
                        <a:t>Muller (UCL</a:t>
                      </a:r>
                      <a:r>
                        <a:rPr lang="en-US" sz="1800" dirty="0">
                          <a:solidFill>
                            <a:schemeClr val="tx1">
                              <a:lumMod val="50000"/>
                            </a:schemeClr>
                          </a:solidFill>
                          <a:latin typeface="Calibri"/>
                          <a:cs typeface="Calibri"/>
                        </a:rPr>
                        <a:t>)</a:t>
                      </a:r>
                    </a:p>
                    <a:p>
                      <a:pPr algn="l"/>
                      <a:r>
                        <a:rPr lang="en-US" sz="1800" dirty="0" err="1">
                          <a:solidFill>
                            <a:schemeClr val="tx1">
                              <a:lumMod val="50000"/>
                            </a:schemeClr>
                          </a:solidFill>
                          <a:latin typeface="Calibri"/>
                          <a:cs typeface="Calibri"/>
                        </a:rPr>
                        <a:t>Thome</a:t>
                      </a:r>
                      <a:endParaRPr lang="en-US" sz="1800" dirty="0">
                        <a:solidFill>
                          <a:schemeClr val="tx1">
                            <a:lumMod val="50000"/>
                          </a:schemeClr>
                        </a:solidFill>
                        <a:latin typeface="Calibri"/>
                        <a:cs typeface="Calibri"/>
                      </a:endParaRPr>
                    </a:p>
                  </a:txBody>
                  <a:tcPr>
                    <a:solidFill>
                      <a:srgbClr val="FFFFFF"/>
                    </a:solidFill>
                  </a:tcPr>
                </a:tc>
                <a:tc>
                  <a:txBody>
                    <a:bodyPr/>
                    <a:lstStyle/>
                    <a:p>
                      <a:pPr algn="l"/>
                      <a:r>
                        <a:rPr lang="en-US" sz="1800" dirty="0">
                          <a:solidFill>
                            <a:schemeClr val="tx1">
                              <a:lumMod val="50000"/>
                            </a:schemeClr>
                          </a:solidFill>
                          <a:latin typeface="Calibri"/>
                          <a:cs typeface="Calibri"/>
                        </a:rPr>
                        <a:t>WGCV-42</a:t>
                      </a:r>
                    </a:p>
                  </a:txBody>
                  <a:tcPr>
                    <a:solidFill>
                      <a:srgbClr val="FFFFFF"/>
                    </a:solidFill>
                  </a:tcP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pending WGCV-44 discussion</a:t>
                      </a:r>
                    </a:p>
                  </a:txBody>
                  <a:tcPr>
                    <a:solidFill>
                      <a:srgbClr val="FFC000"/>
                    </a:solidFill>
                  </a:tcPr>
                </a:tc>
                <a:extLst>
                  <a:ext uri="{0D108BD9-81ED-4DB2-BD59-A6C34878D82A}">
                    <a16:rowId xmlns:a16="http://schemas.microsoft.com/office/drawing/2014/main" val="2703372732"/>
                  </a:ext>
                </a:extLst>
              </a:tr>
              <a:tr h="370840">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WGCV-39-19</a:t>
                      </a:r>
                    </a:p>
                  </a:txBody>
                  <a:tcPr>
                    <a:solidFill>
                      <a:srgbClr val="FFFFFF"/>
                    </a:solidFill>
                  </a:tcPr>
                </a:tc>
                <a:tc>
                  <a:txBody>
                    <a:bodyPr/>
                    <a:lstStyle/>
                    <a:p>
                      <a:pPr algn="l"/>
                      <a:r>
                        <a:rPr lang="en-US" sz="1800" dirty="0">
                          <a:solidFill>
                            <a:schemeClr val="tx1">
                              <a:lumMod val="50000"/>
                            </a:schemeClr>
                          </a:solidFill>
                          <a:latin typeface="Calibri"/>
                          <a:cs typeface="Calibri"/>
                        </a:rPr>
                        <a:t>Add cross-reference on the WGCV web page to GMTED2010 for coarse resolution sensor geometric and radiometric calibration</a:t>
                      </a:r>
                    </a:p>
                  </a:txBody>
                  <a:tcPr>
                    <a:solidFill>
                      <a:srgbClr val="FFFFFF"/>
                    </a:solidFill>
                  </a:tcPr>
                </a:tc>
                <a:tc>
                  <a:txBody>
                    <a:bodyPr/>
                    <a:lstStyle/>
                    <a:p>
                      <a:pPr algn="l"/>
                      <a:r>
                        <a:rPr lang="en-US" sz="1800" dirty="0">
                          <a:solidFill>
                            <a:schemeClr val="tx1">
                              <a:lumMod val="50000"/>
                            </a:schemeClr>
                          </a:solidFill>
                          <a:latin typeface="Calibri"/>
                          <a:cs typeface="Calibri"/>
                        </a:rPr>
                        <a:t>Muller (UCL)</a:t>
                      </a:r>
                    </a:p>
                    <a:p>
                      <a:pPr algn="l"/>
                      <a:r>
                        <a:rPr lang="en-US" sz="1800" dirty="0" err="1">
                          <a:solidFill>
                            <a:schemeClr val="tx1">
                              <a:lumMod val="50000"/>
                            </a:schemeClr>
                          </a:solidFill>
                          <a:latin typeface="Calibri"/>
                          <a:cs typeface="Calibri"/>
                        </a:rPr>
                        <a:t>Burini</a:t>
                      </a:r>
                      <a:r>
                        <a:rPr lang="en-US" sz="1800" dirty="0">
                          <a:solidFill>
                            <a:schemeClr val="tx1">
                              <a:lumMod val="50000"/>
                            </a:schemeClr>
                          </a:solidFill>
                          <a:latin typeface="Calibri"/>
                          <a:cs typeface="Calibri"/>
                        </a:rPr>
                        <a:t>/</a:t>
                      </a:r>
                      <a:r>
                        <a:rPr lang="en-US" sz="1800" dirty="0" err="1">
                          <a:solidFill>
                            <a:schemeClr val="tx1">
                              <a:lumMod val="50000"/>
                            </a:schemeClr>
                          </a:solidFill>
                          <a:latin typeface="Calibri"/>
                          <a:cs typeface="Calibri"/>
                        </a:rPr>
                        <a:t>Bojkov</a:t>
                      </a:r>
                      <a:r>
                        <a:rPr lang="en-US" sz="1800" dirty="0">
                          <a:solidFill>
                            <a:schemeClr val="tx1">
                              <a:lumMod val="50000"/>
                            </a:schemeClr>
                          </a:solidFill>
                          <a:latin typeface="Calibri"/>
                          <a:cs typeface="Calibri"/>
                        </a:rPr>
                        <a:t> (ESA)</a:t>
                      </a:r>
                    </a:p>
                  </a:txBody>
                  <a:tcPr>
                    <a:solidFill>
                      <a:srgbClr val="FFFFFF"/>
                    </a:solidFill>
                  </a:tcPr>
                </a:tc>
                <a:tc>
                  <a:txBody>
                    <a:bodyPr/>
                    <a:lstStyle/>
                    <a:p>
                      <a:pPr algn="l"/>
                      <a:r>
                        <a:rPr lang="en-US" sz="1800" dirty="0">
                          <a:solidFill>
                            <a:schemeClr val="tx1">
                              <a:lumMod val="50000"/>
                            </a:schemeClr>
                          </a:solidFill>
                          <a:latin typeface="Calibri"/>
                          <a:cs typeface="Calibri"/>
                        </a:rPr>
                        <a:t>WGCV-42</a:t>
                      </a:r>
                    </a:p>
                  </a:txBody>
                  <a:tcPr>
                    <a:solidFill>
                      <a:srgbClr val="FFFFFF"/>
                    </a:solidFill>
                  </a:tcPr>
                </a:tc>
                <a:tc>
                  <a:txBody>
                    <a:bodyPr/>
                    <a:lstStyle/>
                    <a:p>
                      <a:pPr algn="l"/>
                      <a:r>
                        <a:rPr lang="en-US" sz="1800" dirty="0">
                          <a:solidFill>
                            <a:schemeClr val="tx1">
                              <a:lumMod val="50000"/>
                            </a:schemeClr>
                          </a:solidFill>
                          <a:latin typeface="Calibri"/>
                          <a:cs typeface="Calibri"/>
                        </a:rPr>
                        <a:t>Addressed through presentation at WGCV-44</a:t>
                      </a:r>
                    </a:p>
                  </a:txBody>
                  <a:tcPr>
                    <a:solidFill>
                      <a:srgbClr val="FFC000"/>
                    </a:solidFill>
                  </a:tcPr>
                </a:tc>
                <a:extLst>
                  <a:ext uri="{0D108BD9-81ED-4DB2-BD59-A6C34878D82A}">
                    <a16:rowId xmlns:a16="http://schemas.microsoft.com/office/drawing/2014/main" val="3199280994"/>
                  </a:ext>
                </a:extLst>
              </a:tr>
            </a:tbl>
          </a:graphicData>
        </a:graphic>
      </p:graphicFrame>
    </p:spTree>
    <p:extLst>
      <p:ext uri="{BB962C8B-B14F-4D97-AF65-F5344CB8AC3E}">
        <p14:creationId xmlns:p14="http://schemas.microsoft.com/office/powerpoint/2010/main" val="209605687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Day 1 action - DEM Task team update</a:t>
            </a:r>
          </a:p>
        </p:txBody>
      </p:sp>
      <p:sp>
        <p:nvSpPr>
          <p:cNvPr id="3" name="Content Placeholder 2"/>
          <p:cNvSpPr>
            <a:spLocks noGrp="1"/>
          </p:cNvSpPr>
          <p:nvPr>
            <p:ph sz="half" idx="11"/>
          </p:nvPr>
        </p:nvSpPr>
        <p:spPr>
          <a:xfrm>
            <a:off x="228600" y="1676400"/>
            <a:ext cx="8610600" cy="4572000"/>
          </a:xfrm>
        </p:spPr>
        <p:txBody>
          <a:bodyPr/>
          <a:lstStyle/>
          <a:p>
            <a:pPr marL="0" indent="0">
              <a:buNone/>
            </a:pPr>
            <a:r>
              <a:rPr lang="en-US" dirty="0"/>
              <a:t>Actions identified from the discussions</a:t>
            </a:r>
          </a:p>
          <a:p>
            <a:r>
              <a:rPr lang="en-US" dirty="0"/>
              <a:t>WGCV-44-01</a:t>
            </a:r>
          </a:p>
          <a:p>
            <a:pPr lvl="1"/>
            <a:r>
              <a:rPr lang="en-US" dirty="0"/>
              <a:t>Survey recent results from Surface Reflectance ARD efforts within LSI-VC to determine current DEMs being used and provide a list of DEMs and their resolutions and uncertainties.</a:t>
            </a:r>
          </a:p>
          <a:p>
            <a:pPr lvl="1"/>
            <a:r>
              <a:rPr lang="en-US" dirty="0" err="1"/>
              <a:t>Stensaas</a:t>
            </a:r>
            <a:endParaRPr lang="en-US" dirty="0"/>
          </a:p>
          <a:p>
            <a:pPr lvl="1"/>
            <a:r>
              <a:rPr lang="en-US" dirty="0"/>
              <a:t>WGCV-45</a:t>
            </a:r>
          </a:p>
          <a:p>
            <a:pPr marL="0" indent="0">
              <a:buNone/>
            </a:pPr>
            <a:endParaRPr lang="en-US" dirty="0"/>
          </a:p>
        </p:txBody>
      </p:sp>
    </p:spTree>
    <p:extLst>
      <p:ext uri="{BB962C8B-B14F-4D97-AF65-F5344CB8AC3E}">
        <p14:creationId xmlns:p14="http://schemas.microsoft.com/office/powerpoint/2010/main" val="2068629716"/>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WGCV-40 Action Item Status</a:t>
            </a:r>
          </a:p>
        </p:txBody>
      </p:sp>
      <p:graphicFrame>
        <p:nvGraphicFramePr>
          <p:cNvPr id="6" name="Content Placeholder 7"/>
          <p:cNvGraphicFramePr>
            <a:graphicFrameLocks/>
          </p:cNvGraphicFramePr>
          <p:nvPr>
            <p:extLst>
              <p:ext uri="{D42A27DB-BD31-4B8C-83A1-F6EECF244321}">
                <p14:modId xmlns:p14="http://schemas.microsoft.com/office/powerpoint/2010/main" val="2509342561"/>
              </p:ext>
            </p:extLst>
          </p:nvPr>
        </p:nvGraphicFramePr>
        <p:xfrm>
          <a:off x="76200" y="1610360"/>
          <a:ext cx="8915400" cy="265684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733800">
                  <a:extLst>
                    <a:ext uri="{9D8B030D-6E8A-4147-A177-3AD203B41FA5}">
                      <a16:colId xmlns:a16="http://schemas.microsoft.com/office/drawing/2014/main" val="1953011306"/>
                    </a:ext>
                  </a:extLst>
                </a:gridCol>
                <a:gridCol w="1371600">
                  <a:extLst>
                    <a:ext uri="{9D8B030D-6E8A-4147-A177-3AD203B41FA5}">
                      <a16:colId xmlns:a16="http://schemas.microsoft.com/office/drawing/2014/main" val="2522264341"/>
                    </a:ext>
                  </a:extLst>
                </a:gridCol>
                <a:gridCol w="1219200">
                  <a:extLst>
                    <a:ext uri="{9D8B030D-6E8A-4147-A177-3AD203B41FA5}">
                      <a16:colId xmlns:a16="http://schemas.microsoft.com/office/drawing/2014/main" val="382822835"/>
                    </a:ext>
                  </a:extLst>
                </a:gridCol>
                <a:gridCol w="16002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370840">
                <a:tc>
                  <a:txBody>
                    <a:bodyPr/>
                    <a:lstStyle/>
                    <a:p>
                      <a:pPr algn="l"/>
                      <a:r>
                        <a:rPr lang="en-US" sz="1800" dirty="0">
                          <a:solidFill>
                            <a:schemeClr val="tx1">
                              <a:lumMod val="50000"/>
                            </a:schemeClr>
                          </a:solidFill>
                          <a:latin typeface="Calibri"/>
                          <a:cs typeface="Calibri"/>
                        </a:rPr>
                        <a:t>WGCV-40-01</a:t>
                      </a:r>
                    </a:p>
                  </a:txBody>
                  <a:tcPr>
                    <a:solidFill>
                      <a:srgbClr val="FFFFFF"/>
                    </a:solidFill>
                  </a:tcPr>
                </a:tc>
                <a:tc>
                  <a:txBody>
                    <a:bodyPr/>
                    <a:lstStyle/>
                    <a:p>
                      <a:pPr algn="l"/>
                      <a:r>
                        <a:rPr lang="en-US" sz="1800" dirty="0">
                          <a:solidFill>
                            <a:schemeClr val="tx1">
                              <a:lumMod val="50000"/>
                            </a:schemeClr>
                          </a:solidFill>
                          <a:latin typeface="Calibri"/>
                          <a:cs typeface="Calibri"/>
                        </a:rPr>
                        <a:t>WGCV Chairs will clarify in accordance with the roles and responsibilities in cooperation with OCR-VC and IOCCG [after having received the answer from IOCCG with respect to the IVOS statements]</a:t>
                      </a:r>
                    </a:p>
                  </a:txBody>
                  <a:tcPr>
                    <a:solidFill>
                      <a:srgbClr val="FFFFFF"/>
                    </a:solidFill>
                  </a:tcPr>
                </a:tc>
                <a:tc>
                  <a:txBody>
                    <a:bodyPr/>
                    <a:lstStyle/>
                    <a:p>
                      <a:pPr algn="l"/>
                      <a:r>
                        <a:rPr lang="en-US" sz="1800" dirty="0">
                          <a:solidFill>
                            <a:schemeClr val="tx1">
                              <a:lumMod val="50000"/>
                            </a:schemeClr>
                          </a:solidFill>
                          <a:latin typeface="Calibri"/>
                          <a:cs typeface="Calibri"/>
                        </a:rPr>
                        <a:t>CEOS WGCV Chair and Vice Chair</a:t>
                      </a:r>
                    </a:p>
                  </a:txBody>
                  <a:tcPr>
                    <a:solidFill>
                      <a:srgbClr val="FFFFFF"/>
                    </a:solidFill>
                  </a:tcPr>
                </a:tc>
                <a:tc>
                  <a:txBody>
                    <a:bodyPr/>
                    <a:lstStyle/>
                    <a:p>
                      <a:pPr algn="l"/>
                      <a:r>
                        <a:rPr lang="en-US" sz="1800" dirty="0">
                          <a:solidFill>
                            <a:schemeClr val="tx1">
                              <a:lumMod val="50000"/>
                            </a:schemeClr>
                          </a:solidFill>
                          <a:latin typeface="Calibri"/>
                          <a:cs typeface="Calibri"/>
                        </a:rPr>
                        <a:t>WGCV-42</a:t>
                      </a:r>
                    </a:p>
                  </a:txBody>
                  <a:tcPr>
                    <a:solidFill>
                      <a:srgbClr val="FFFFFF"/>
                    </a:solidFill>
                  </a:tcPr>
                </a:tc>
                <a:tc>
                  <a:txBody>
                    <a:bodyPr/>
                    <a:lstStyle/>
                    <a:p>
                      <a:pPr algn="l"/>
                      <a:r>
                        <a:rPr lang="en-US" sz="1800" dirty="0">
                          <a:solidFill>
                            <a:schemeClr val="tx1">
                              <a:lumMod val="50000"/>
                            </a:schemeClr>
                          </a:solidFill>
                          <a:latin typeface="Calibri"/>
                          <a:cs typeface="Calibri"/>
                        </a:rPr>
                        <a:t>WGCV and IVOS chairs to discuss possible collaboration with OCR-VC in preparation for WGCV-44</a:t>
                      </a:r>
                    </a:p>
                  </a:txBody>
                  <a:tcPr>
                    <a:solidFill>
                      <a:srgbClr val="FFC000"/>
                    </a:solidFill>
                  </a:tcPr>
                </a:tc>
                <a:extLst>
                  <a:ext uri="{0D108BD9-81ED-4DB2-BD59-A6C34878D82A}">
                    <a16:rowId xmlns:a16="http://schemas.microsoft.com/office/drawing/2014/main" val="3567285988"/>
                  </a:ext>
                </a:extLst>
              </a:tr>
            </a:tbl>
          </a:graphicData>
        </a:graphic>
      </p:graphicFrame>
    </p:spTree>
    <p:extLst>
      <p:ext uri="{BB962C8B-B14F-4D97-AF65-F5344CB8AC3E}">
        <p14:creationId xmlns:p14="http://schemas.microsoft.com/office/powerpoint/2010/main" val="2739217769"/>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WGCV-40 Action Item Status</a:t>
            </a:r>
          </a:p>
        </p:txBody>
      </p:sp>
      <p:sp>
        <p:nvSpPr>
          <p:cNvPr id="3" name="Content Placeholder 2">
            <a:extLst>
              <a:ext uri="{FF2B5EF4-FFF2-40B4-BE49-F238E27FC236}">
                <a16:creationId xmlns:a16="http://schemas.microsoft.com/office/drawing/2014/main" id="{8D685A1C-6160-184C-945E-2096921082F9}"/>
              </a:ext>
            </a:extLst>
          </p:cNvPr>
          <p:cNvSpPr>
            <a:spLocks noGrp="1"/>
          </p:cNvSpPr>
          <p:nvPr>
            <p:ph sz="half" idx="11"/>
          </p:nvPr>
        </p:nvSpPr>
        <p:spPr>
          <a:xfrm>
            <a:off x="0" y="5257800"/>
            <a:ext cx="8991600" cy="1031240"/>
          </a:xfrm>
        </p:spPr>
        <p:txBody>
          <a:bodyPr/>
          <a:lstStyle/>
          <a:p>
            <a:pPr marL="342900" indent="-342900" algn="l" rtl="0">
              <a:spcBef>
                <a:spcPts val="500"/>
              </a:spcBef>
              <a:buSzPct val="90000"/>
              <a:buFont typeface="Arial"/>
              <a:buChar char="•"/>
            </a:pPr>
            <a:r>
              <a:rPr lang="en-US" dirty="0"/>
              <a:t>Addressing this action is taking place through numerous activities related to WGISS/WGCV work, ARDs, LPV/IVOS supersite, web site updates</a:t>
            </a:r>
          </a:p>
          <a:p>
            <a:pPr marL="342900" indent="-342900" algn="l" rtl="0">
              <a:spcBef>
                <a:spcPts val="500"/>
              </a:spcBef>
              <a:buSzPct val="90000"/>
              <a:buFont typeface="Arial"/>
              <a:buChar char="•"/>
            </a:pPr>
            <a:r>
              <a:rPr lang="en-US" dirty="0"/>
              <a:t>How best to formalize these activities?</a:t>
            </a:r>
          </a:p>
        </p:txBody>
      </p:sp>
      <p:graphicFrame>
        <p:nvGraphicFramePr>
          <p:cNvPr id="6" name="Content Placeholder 7"/>
          <p:cNvGraphicFramePr>
            <a:graphicFrameLocks/>
          </p:cNvGraphicFramePr>
          <p:nvPr>
            <p:extLst>
              <p:ext uri="{D42A27DB-BD31-4B8C-83A1-F6EECF244321}">
                <p14:modId xmlns:p14="http://schemas.microsoft.com/office/powerpoint/2010/main" val="3698282576"/>
              </p:ext>
            </p:extLst>
          </p:nvPr>
        </p:nvGraphicFramePr>
        <p:xfrm>
          <a:off x="76200" y="1524000"/>
          <a:ext cx="8915400" cy="3749040"/>
        </p:xfrm>
        <a:graphic>
          <a:graphicData uri="http://schemas.openxmlformats.org/drawingml/2006/table">
            <a:tbl>
              <a:tblPr firstRow="1" bandRow="1">
                <a:tableStyleId>{775DCB02-9BB8-47FD-8907-85C794F793BA}</a:tableStyleId>
              </a:tblPr>
              <a:tblGrid>
                <a:gridCol w="914400">
                  <a:extLst>
                    <a:ext uri="{9D8B030D-6E8A-4147-A177-3AD203B41FA5}">
                      <a16:colId xmlns:a16="http://schemas.microsoft.com/office/drawing/2014/main" val="1541196990"/>
                    </a:ext>
                  </a:extLst>
                </a:gridCol>
                <a:gridCol w="4648200">
                  <a:extLst>
                    <a:ext uri="{9D8B030D-6E8A-4147-A177-3AD203B41FA5}">
                      <a16:colId xmlns:a16="http://schemas.microsoft.com/office/drawing/2014/main" val="1953011306"/>
                    </a:ext>
                  </a:extLst>
                </a:gridCol>
                <a:gridCol w="1219200">
                  <a:extLst>
                    <a:ext uri="{9D8B030D-6E8A-4147-A177-3AD203B41FA5}">
                      <a16:colId xmlns:a16="http://schemas.microsoft.com/office/drawing/2014/main" val="2522264341"/>
                    </a:ext>
                  </a:extLst>
                </a:gridCol>
                <a:gridCol w="914400">
                  <a:extLst>
                    <a:ext uri="{9D8B030D-6E8A-4147-A177-3AD203B41FA5}">
                      <a16:colId xmlns:a16="http://schemas.microsoft.com/office/drawing/2014/main" val="382822835"/>
                    </a:ext>
                  </a:extLst>
                </a:gridCol>
                <a:gridCol w="12192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370840">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WGCV-40-02</a:t>
                      </a:r>
                    </a:p>
                  </a:txBody>
                  <a:tcPr>
                    <a:solidFill>
                      <a:srgbClr val="FFFFFF"/>
                    </a:solidFill>
                  </a:tcPr>
                </a:tc>
                <a:tc>
                  <a:txBody>
                    <a:bodyPr/>
                    <a:lstStyle/>
                    <a:p>
                      <a:pPr algn="l"/>
                      <a:r>
                        <a:rPr lang="en-US" sz="1800" dirty="0">
                          <a:solidFill>
                            <a:schemeClr val="tx1">
                              <a:lumMod val="50000"/>
                            </a:schemeClr>
                          </a:solidFill>
                          <a:latin typeface="Calibri"/>
                          <a:cs typeface="Calibri"/>
                        </a:rPr>
                        <a:t>An ad-hoc team comprising one member out of the subgroup LPV, IVOS and ACSG and the CEOS WGCV chair shall recap the terminology needed for validation metrics and formulate along the LPV validation metrics a coherent validation metrics for data products applicable in general with the starting point of individual satellite data products. This shall be developed such that the metrics can be extended in a follow-on step to the requirements of time series / climate data records. </a:t>
                      </a:r>
                    </a:p>
                  </a:txBody>
                  <a:tcPr>
                    <a:solidFill>
                      <a:srgbClr val="FFFFFF"/>
                    </a:solidFill>
                  </a:tcP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CEOS WGCV Chair and LPV, IVOS, AC Subgroup Chairs</a:t>
                      </a:r>
                    </a:p>
                  </a:txBody>
                  <a:tcPr>
                    <a:solidFill>
                      <a:srgbClr val="FFFFFF"/>
                    </a:solidFill>
                  </a:tcPr>
                </a:tc>
                <a:tc>
                  <a:txBody>
                    <a:bodyPr/>
                    <a:lstStyle/>
                    <a:p>
                      <a:pPr algn="l"/>
                      <a:r>
                        <a:rPr lang="en-US" sz="1800" dirty="0">
                          <a:solidFill>
                            <a:schemeClr val="tx1">
                              <a:lumMod val="50000"/>
                            </a:schemeClr>
                          </a:solidFill>
                          <a:latin typeface="Calibri"/>
                          <a:cs typeface="Calibri"/>
                        </a:rPr>
                        <a:t>WGCV-41</a:t>
                      </a:r>
                    </a:p>
                  </a:txBody>
                  <a:tcPr>
                    <a:solidFill>
                      <a:srgbClr val="FFFFFF"/>
                    </a:solidFill>
                  </a:tcP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Open</a:t>
                      </a:r>
                    </a:p>
                    <a:p>
                      <a:pPr algn="l"/>
                      <a:endParaRPr lang="en-US" sz="1800" dirty="0">
                        <a:solidFill>
                          <a:schemeClr val="tx1">
                            <a:lumMod val="50000"/>
                          </a:schemeClr>
                        </a:solidFill>
                        <a:latin typeface="Calibri"/>
                        <a:cs typeface="Calibri"/>
                      </a:endParaRPr>
                    </a:p>
                  </a:txBody>
                  <a:tcPr>
                    <a:solidFill>
                      <a:srgbClr val="FFFF00"/>
                    </a:solidFill>
                  </a:tcPr>
                </a:tc>
                <a:extLst>
                  <a:ext uri="{0D108BD9-81ED-4DB2-BD59-A6C34878D82A}">
                    <a16:rowId xmlns:a16="http://schemas.microsoft.com/office/drawing/2014/main" val="2703372732"/>
                  </a:ext>
                </a:extLst>
              </a:tr>
            </a:tbl>
          </a:graphicData>
        </a:graphic>
      </p:graphicFrame>
    </p:spTree>
    <p:extLst>
      <p:ext uri="{BB962C8B-B14F-4D97-AF65-F5344CB8AC3E}">
        <p14:creationId xmlns:p14="http://schemas.microsoft.com/office/powerpoint/2010/main" val="3730683825"/>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WGCV-40 Action Item Status</a:t>
            </a:r>
          </a:p>
        </p:txBody>
      </p:sp>
      <p:graphicFrame>
        <p:nvGraphicFramePr>
          <p:cNvPr id="6" name="Content Placeholder 7"/>
          <p:cNvGraphicFramePr>
            <a:graphicFrameLocks/>
          </p:cNvGraphicFramePr>
          <p:nvPr>
            <p:extLst>
              <p:ext uri="{D42A27DB-BD31-4B8C-83A1-F6EECF244321}">
                <p14:modId xmlns:p14="http://schemas.microsoft.com/office/powerpoint/2010/main" val="784783575"/>
              </p:ext>
            </p:extLst>
          </p:nvPr>
        </p:nvGraphicFramePr>
        <p:xfrm>
          <a:off x="76200" y="1610360"/>
          <a:ext cx="8915400" cy="128524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810000">
                  <a:extLst>
                    <a:ext uri="{9D8B030D-6E8A-4147-A177-3AD203B41FA5}">
                      <a16:colId xmlns:a16="http://schemas.microsoft.com/office/drawing/2014/main" val="1953011306"/>
                    </a:ext>
                  </a:extLst>
                </a:gridCol>
                <a:gridCol w="1676400">
                  <a:extLst>
                    <a:ext uri="{9D8B030D-6E8A-4147-A177-3AD203B41FA5}">
                      <a16:colId xmlns:a16="http://schemas.microsoft.com/office/drawing/2014/main" val="2522264341"/>
                    </a:ext>
                  </a:extLst>
                </a:gridCol>
                <a:gridCol w="1219200">
                  <a:extLst>
                    <a:ext uri="{9D8B030D-6E8A-4147-A177-3AD203B41FA5}">
                      <a16:colId xmlns:a16="http://schemas.microsoft.com/office/drawing/2014/main" val="382822835"/>
                    </a:ext>
                  </a:extLst>
                </a:gridCol>
                <a:gridCol w="12192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370840">
                <a:tc>
                  <a:txBody>
                    <a:bodyPr/>
                    <a:lstStyle/>
                    <a:p>
                      <a:pPr algn="l"/>
                      <a:r>
                        <a:rPr lang="en-US" sz="1800" dirty="0">
                          <a:solidFill>
                            <a:schemeClr val="tx1">
                              <a:lumMod val="50000"/>
                            </a:schemeClr>
                          </a:solidFill>
                          <a:latin typeface="Calibri"/>
                          <a:cs typeface="Calibri"/>
                        </a:rPr>
                        <a:t>WGCV-40-07</a:t>
                      </a:r>
                    </a:p>
                  </a:txBody>
                  <a:tcPr>
                    <a:solidFill>
                      <a:srgbClr val="FFFFFF"/>
                    </a:solidFill>
                  </a:tcPr>
                </a:tc>
                <a:tc>
                  <a:txBody>
                    <a:bodyPr/>
                    <a:lstStyle/>
                    <a:p>
                      <a:pPr algn="l"/>
                      <a:r>
                        <a:rPr lang="en-US" sz="1800" dirty="0">
                          <a:solidFill>
                            <a:schemeClr val="tx1">
                              <a:lumMod val="50000"/>
                            </a:schemeClr>
                          </a:solidFill>
                          <a:latin typeface="Calibri"/>
                          <a:cs typeface="Calibri"/>
                        </a:rPr>
                        <a:t>CEOS WGCV secretariat is drafting a WGCV work plan as outlined.</a:t>
                      </a:r>
                    </a:p>
                  </a:txBody>
                  <a:tcPr>
                    <a:solidFill>
                      <a:srgbClr val="FFFFFF"/>
                    </a:solidFill>
                  </a:tcPr>
                </a:tc>
                <a:tc>
                  <a:txBody>
                    <a:bodyPr/>
                    <a:lstStyle/>
                    <a:p>
                      <a:pPr algn="l"/>
                      <a:r>
                        <a:rPr lang="en-US" sz="1800" dirty="0">
                          <a:solidFill>
                            <a:schemeClr val="tx1">
                              <a:lumMod val="50000"/>
                            </a:schemeClr>
                          </a:solidFill>
                          <a:latin typeface="Calibri"/>
                          <a:cs typeface="Calibri"/>
                        </a:rPr>
                        <a:t>CEOS WGCV and Secretariat</a:t>
                      </a:r>
                    </a:p>
                  </a:txBody>
                  <a:tcPr>
                    <a:solidFill>
                      <a:srgbClr val="FFFFFF"/>
                    </a:solidFill>
                  </a:tcPr>
                </a:tc>
                <a:tc>
                  <a:txBody>
                    <a:bodyPr/>
                    <a:lstStyle/>
                    <a:p>
                      <a:pPr algn="l"/>
                      <a:r>
                        <a:rPr lang="en-US" sz="1800" dirty="0">
                          <a:solidFill>
                            <a:schemeClr val="tx1">
                              <a:lumMod val="50000"/>
                            </a:schemeClr>
                          </a:solidFill>
                          <a:latin typeface="Calibri"/>
                          <a:cs typeface="Calibri"/>
                        </a:rPr>
                        <a:t>WGCV-41</a:t>
                      </a:r>
                    </a:p>
                  </a:txBody>
                  <a:tcPr>
                    <a:solidFill>
                      <a:srgbClr val="FFFFFF"/>
                    </a:solidFill>
                  </a:tcPr>
                </a:tc>
                <a:tc>
                  <a:txBody>
                    <a:bodyPr/>
                    <a:lstStyle/>
                    <a:p>
                      <a:pPr algn="l"/>
                      <a:r>
                        <a:rPr lang="en-US" sz="1800" dirty="0" err="1">
                          <a:solidFill>
                            <a:schemeClr val="tx1">
                              <a:lumMod val="50000"/>
                            </a:schemeClr>
                          </a:solidFill>
                          <a:latin typeface="Calibri"/>
                          <a:cs typeface="Calibri"/>
                        </a:rPr>
                        <a:t>Pendinng</a:t>
                      </a:r>
                      <a:r>
                        <a:rPr lang="en-US" sz="1800" dirty="0">
                          <a:solidFill>
                            <a:schemeClr val="tx1">
                              <a:lumMod val="50000"/>
                            </a:schemeClr>
                          </a:solidFill>
                          <a:latin typeface="Calibri"/>
                          <a:cs typeface="Calibri"/>
                        </a:rPr>
                        <a:t> input from </a:t>
                      </a:r>
                      <a:r>
                        <a:rPr lang="en-US" sz="1800" dirty="0" err="1">
                          <a:solidFill>
                            <a:schemeClr val="tx1">
                              <a:lumMod val="50000"/>
                            </a:schemeClr>
                          </a:solidFill>
                          <a:latin typeface="Calibri"/>
                          <a:cs typeface="Calibri"/>
                        </a:rPr>
                        <a:t>Thome</a:t>
                      </a:r>
                      <a:endParaRPr lang="en-US" sz="1800" dirty="0">
                        <a:solidFill>
                          <a:schemeClr val="tx1">
                            <a:lumMod val="50000"/>
                          </a:schemeClr>
                        </a:solidFill>
                        <a:latin typeface="Calibri"/>
                        <a:cs typeface="Calibri"/>
                      </a:endParaRPr>
                    </a:p>
                  </a:txBody>
                  <a:tcPr>
                    <a:solidFill>
                      <a:srgbClr val="FFC000"/>
                    </a:solidFill>
                  </a:tcPr>
                </a:tc>
                <a:extLst>
                  <a:ext uri="{0D108BD9-81ED-4DB2-BD59-A6C34878D82A}">
                    <a16:rowId xmlns:a16="http://schemas.microsoft.com/office/drawing/2014/main" val="3567285988"/>
                  </a:ext>
                </a:extLst>
              </a:tr>
            </a:tbl>
          </a:graphicData>
        </a:graphic>
      </p:graphicFrame>
      <p:sp>
        <p:nvSpPr>
          <p:cNvPr id="5" name="Content Placeholder 4">
            <a:extLst>
              <a:ext uri="{FF2B5EF4-FFF2-40B4-BE49-F238E27FC236}">
                <a16:creationId xmlns:a16="http://schemas.microsoft.com/office/drawing/2014/main" id="{63F88B80-C196-9A48-B530-0F9AC233F406}"/>
              </a:ext>
            </a:extLst>
          </p:cNvPr>
          <p:cNvSpPr>
            <a:spLocks noGrp="1"/>
          </p:cNvSpPr>
          <p:nvPr>
            <p:ph sz="half" idx="11"/>
          </p:nvPr>
        </p:nvSpPr>
        <p:spPr/>
        <p:txBody>
          <a:bodyPr/>
          <a:lstStyle/>
          <a:p>
            <a:endParaRPr lang="en-US"/>
          </a:p>
        </p:txBody>
      </p:sp>
    </p:spTree>
    <p:extLst>
      <p:ext uri="{BB962C8B-B14F-4D97-AF65-F5344CB8AC3E}">
        <p14:creationId xmlns:p14="http://schemas.microsoft.com/office/powerpoint/2010/main" val="4123856111"/>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WGCV-41 Action Item Status</a:t>
            </a:r>
          </a:p>
        </p:txBody>
      </p:sp>
      <p:graphicFrame>
        <p:nvGraphicFramePr>
          <p:cNvPr id="6" name="Content Placeholder 7"/>
          <p:cNvGraphicFramePr>
            <a:graphicFrameLocks/>
          </p:cNvGraphicFramePr>
          <p:nvPr>
            <p:extLst>
              <p:ext uri="{D42A27DB-BD31-4B8C-83A1-F6EECF244321}">
                <p14:modId xmlns:p14="http://schemas.microsoft.com/office/powerpoint/2010/main" val="2289889390"/>
              </p:ext>
            </p:extLst>
          </p:nvPr>
        </p:nvGraphicFramePr>
        <p:xfrm>
          <a:off x="76200" y="1524000"/>
          <a:ext cx="8915400" cy="366268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810000">
                  <a:extLst>
                    <a:ext uri="{9D8B030D-6E8A-4147-A177-3AD203B41FA5}">
                      <a16:colId xmlns:a16="http://schemas.microsoft.com/office/drawing/2014/main" val="1953011306"/>
                    </a:ext>
                  </a:extLst>
                </a:gridCol>
                <a:gridCol w="1676400">
                  <a:extLst>
                    <a:ext uri="{9D8B030D-6E8A-4147-A177-3AD203B41FA5}">
                      <a16:colId xmlns:a16="http://schemas.microsoft.com/office/drawing/2014/main" val="2522264341"/>
                    </a:ext>
                  </a:extLst>
                </a:gridCol>
                <a:gridCol w="1219200">
                  <a:extLst>
                    <a:ext uri="{9D8B030D-6E8A-4147-A177-3AD203B41FA5}">
                      <a16:colId xmlns:a16="http://schemas.microsoft.com/office/drawing/2014/main" val="382822835"/>
                    </a:ext>
                  </a:extLst>
                </a:gridCol>
                <a:gridCol w="12192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370840">
                <a:tc>
                  <a:txBody>
                    <a:bodyPr/>
                    <a:lstStyle/>
                    <a:p>
                      <a:pPr marL="0" marR="0" algn="l">
                        <a:spcBef>
                          <a:spcPts val="0"/>
                        </a:spcBef>
                        <a:spcAft>
                          <a:spcPts val="0"/>
                        </a:spcAft>
                      </a:pPr>
                      <a:r>
                        <a:rPr lang="en-US" sz="1800" u="none" dirty="0">
                          <a:effectLst/>
                          <a:latin typeface="Calibri" panose="020F0502020204030204" pitchFamily="34" charset="0"/>
                        </a:rPr>
                        <a:t>WGCV-41-01</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CEOS WGCV Chair will contact WGCV members and subgroup Chairs by email to solicit information regarding  on-going and proposed efforts related to cloud masking studies including definitions, requirements, and methods for cloud masking, and  points of contact.  The deadline for responses will be two months after the email request and responses will be forwarded to the WGCV Cloud Masking Task Group  </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Chair</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15 October 2016</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algn="l"/>
                      <a:r>
                        <a:rPr lang="en-US" sz="1800" dirty="0">
                          <a:solidFill>
                            <a:schemeClr val="tx1">
                              <a:lumMod val="50000"/>
                            </a:schemeClr>
                          </a:solidFill>
                          <a:latin typeface="Calibri"/>
                          <a:cs typeface="Calibri"/>
                        </a:rPr>
                        <a:t>Open</a:t>
                      </a:r>
                    </a:p>
                  </a:txBody>
                  <a:tcPr>
                    <a:solidFill>
                      <a:srgbClr val="FFFF00"/>
                    </a:solidFill>
                  </a:tcPr>
                </a:tc>
                <a:extLst>
                  <a:ext uri="{0D108BD9-81ED-4DB2-BD59-A6C34878D82A}">
                    <a16:rowId xmlns:a16="http://schemas.microsoft.com/office/drawing/2014/main" val="3567285988"/>
                  </a:ext>
                </a:extLst>
              </a:tr>
            </a:tbl>
          </a:graphicData>
        </a:graphic>
      </p:graphicFrame>
      <p:sp>
        <p:nvSpPr>
          <p:cNvPr id="4" name="Content Placeholder 2">
            <a:extLst>
              <a:ext uri="{FF2B5EF4-FFF2-40B4-BE49-F238E27FC236}">
                <a16:creationId xmlns:a16="http://schemas.microsoft.com/office/drawing/2014/main" id="{E650EA6A-DDC6-AC4F-84EA-BCDF5216ABCE}"/>
              </a:ext>
            </a:extLst>
          </p:cNvPr>
          <p:cNvSpPr>
            <a:spLocks noGrp="1"/>
          </p:cNvSpPr>
          <p:nvPr>
            <p:ph sz="half" idx="11"/>
          </p:nvPr>
        </p:nvSpPr>
        <p:spPr>
          <a:xfrm>
            <a:off x="0" y="5217160"/>
            <a:ext cx="8991600" cy="1640840"/>
          </a:xfrm>
        </p:spPr>
        <p:txBody>
          <a:bodyPr/>
          <a:lstStyle/>
          <a:p>
            <a:pPr marL="342900" indent="-342900" algn="l" rtl="0">
              <a:spcBef>
                <a:spcPts val="500"/>
              </a:spcBef>
              <a:buSzPct val="90000"/>
              <a:buFont typeface="Arial"/>
              <a:buChar char="•"/>
            </a:pPr>
            <a:r>
              <a:rPr lang="en-US" dirty="0"/>
              <a:t>Topic was discussed during multiple WGCV telecons and at WGCV-43 and agreed to formulate a similar group as ACIX to start the cloud-mask assessment</a:t>
            </a:r>
          </a:p>
          <a:p>
            <a:pPr marL="342900" indent="-342900" algn="l" rtl="0">
              <a:spcBef>
                <a:spcPts val="500"/>
              </a:spcBef>
              <a:buSzPct val="90000"/>
              <a:buFont typeface="Arial"/>
              <a:buChar char="•"/>
            </a:pPr>
            <a:r>
              <a:rPr lang="en-US" dirty="0"/>
              <a:t>Can CMIX be considered to satisfy this action?</a:t>
            </a:r>
          </a:p>
        </p:txBody>
      </p:sp>
    </p:spTree>
    <p:extLst>
      <p:ext uri="{BB962C8B-B14F-4D97-AF65-F5344CB8AC3E}">
        <p14:creationId xmlns:p14="http://schemas.microsoft.com/office/powerpoint/2010/main" val="390397587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WGCV-41 Action Item Status</a:t>
            </a:r>
          </a:p>
        </p:txBody>
      </p:sp>
      <p:graphicFrame>
        <p:nvGraphicFramePr>
          <p:cNvPr id="6" name="Content Placeholder 7"/>
          <p:cNvGraphicFramePr>
            <a:graphicFrameLocks/>
          </p:cNvGraphicFramePr>
          <p:nvPr>
            <p:extLst>
              <p:ext uri="{D42A27DB-BD31-4B8C-83A1-F6EECF244321}">
                <p14:modId xmlns:p14="http://schemas.microsoft.com/office/powerpoint/2010/main" val="2782980979"/>
              </p:ext>
            </p:extLst>
          </p:nvPr>
        </p:nvGraphicFramePr>
        <p:xfrm>
          <a:off x="76200" y="1732280"/>
          <a:ext cx="8915400" cy="338836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810000">
                  <a:extLst>
                    <a:ext uri="{9D8B030D-6E8A-4147-A177-3AD203B41FA5}">
                      <a16:colId xmlns:a16="http://schemas.microsoft.com/office/drawing/2014/main" val="1953011306"/>
                    </a:ext>
                  </a:extLst>
                </a:gridCol>
                <a:gridCol w="1676400">
                  <a:extLst>
                    <a:ext uri="{9D8B030D-6E8A-4147-A177-3AD203B41FA5}">
                      <a16:colId xmlns:a16="http://schemas.microsoft.com/office/drawing/2014/main" val="2522264341"/>
                    </a:ext>
                  </a:extLst>
                </a:gridCol>
                <a:gridCol w="1219200">
                  <a:extLst>
                    <a:ext uri="{9D8B030D-6E8A-4147-A177-3AD203B41FA5}">
                      <a16:colId xmlns:a16="http://schemas.microsoft.com/office/drawing/2014/main" val="382822835"/>
                    </a:ext>
                  </a:extLst>
                </a:gridCol>
                <a:gridCol w="12192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370840">
                <a:tc>
                  <a:txBody>
                    <a:bodyPr/>
                    <a:lstStyle/>
                    <a:p>
                      <a:pPr marL="0" marR="0" algn="l">
                        <a:spcBef>
                          <a:spcPts val="0"/>
                        </a:spcBef>
                        <a:spcAft>
                          <a:spcPts val="0"/>
                        </a:spcAft>
                      </a:pPr>
                      <a:r>
                        <a:rPr lang="en-US" sz="1800" u="none" dirty="0">
                          <a:effectLst/>
                          <a:latin typeface="Calibri" panose="020F0502020204030204" pitchFamily="34" charset="0"/>
                        </a:rPr>
                        <a:t>WGCV-41-02</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CEOS WGCV Chair will contact WGCV members and subgroup Chairs by email to solicit information regarding  on-going and proposed efforts related to DEM studies including definitions, requirements, and methods for DEMs, and  points of contact.  The deadline for responses will be two months after the email request and responses will be forwarded to the WGCV DEM Task Group</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Chair</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15 October 2016</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algn="l"/>
                      <a:r>
                        <a:rPr lang="en-US" sz="1800" dirty="0">
                          <a:solidFill>
                            <a:schemeClr val="tx1">
                              <a:lumMod val="50000"/>
                            </a:schemeClr>
                          </a:solidFill>
                          <a:latin typeface="Calibri"/>
                          <a:cs typeface="Calibri"/>
                        </a:rPr>
                        <a:t>Will be closed through WGCV-42-11</a:t>
                      </a:r>
                    </a:p>
                  </a:txBody>
                  <a:tcPr>
                    <a:solidFill>
                      <a:srgbClr val="FFC000"/>
                    </a:solidFill>
                  </a:tcPr>
                </a:tc>
                <a:extLst>
                  <a:ext uri="{0D108BD9-81ED-4DB2-BD59-A6C34878D82A}">
                    <a16:rowId xmlns:a16="http://schemas.microsoft.com/office/drawing/2014/main" val="3567285988"/>
                  </a:ext>
                </a:extLst>
              </a:tr>
            </a:tbl>
          </a:graphicData>
        </a:graphic>
      </p:graphicFrame>
      <p:sp>
        <p:nvSpPr>
          <p:cNvPr id="4" name="Content Placeholder 2">
            <a:extLst>
              <a:ext uri="{FF2B5EF4-FFF2-40B4-BE49-F238E27FC236}">
                <a16:creationId xmlns:a16="http://schemas.microsoft.com/office/drawing/2014/main" id="{44C7717F-AFC3-7B49-B237-37F7D69CFFF8}"/>
              </a:ext>
            </a:extLst>
          </p:cNvPr>
          <p:cNvSpPr>
            <a:spLocks noGrp="1"/>
          </p:cNvSpPr>
          <p:nvPr>
            <p:ph sz="half" idx="11"/>
          </p:nvPr>
        </p:nvSpPr>
        <p:spPr>
          <a:xfrm>
            <a:off x="0" y="5105400"/>
            <a:ext cx="8991600" cy="1640840"/>
          </a:xfrm>
        </p:spPr>
        <p:txBody>
          <a:bodyPr/>
          <a:lstStyle/>
          <a:p>
            <a:pPr marL="342900" indent="-342900" algn="l" rtl="0">
              <a:spcBef>
                <a:spcPts val="500"/>
              </a:spcBef>
              <a:buSzPct val="90000"/>
              <a:buFont typeface="Arial"/>
              <a:buChar char="•"/>
            </a:pPr>
            <a:r>
              <a:rPr lang="en-US" dirty="0"/>
              <a:t>Addressed at WGCV-44</a:t>
            </a:r>
          </a:p>
          <a:p>
            <a:pPr marL="342900" indent="-342900" algn="l" rtl="0">
              <a:spcBef>
                <a:spcPts val="500"/>
              </a:spcBef>
              <a:buSzPct val="90000"/>
              <a:buFont typeface="Arial"/>
              <a:buChar char="•"/>
            </a:pPr>
            <a:r>
              <a:rPr lang="en-US" dirty="0"/>
              <a:t>Agreed on the importance of DEMs to data product quality, interoperability, and CARD4L</a:t>
            </a:r>
          </a:p>
          <a:p>
            <a:pPr marL="342900" indent="-342900" algn="l" rtl="0">
              <a:spcBef>
                <a:spcPts val="500"/>
              </a:spcBef>
              <a:buSzPct val="90000"/>
              <a:buFont typeface="Arial"/>
              <a:buChar char="•"/>
            </a:pPr>
            <a:r>
              <a:rPr lang="en-US" dirty="0"/>
              <a:t>No clear path forward amongst WGCV agencies</a:t>
            </a:r>
          </a:p>
        </p:txBody>
      </p:sp>
    </p:spTree>
    <p:extLst>
      <p:ext uri="{BB962C8B-B14F-4D97-AF65-F5344CB8AC3E}">
        <p14:creationId xmlns:p14="http://schemas.microsoft.com/office/powerpoint/2010/main" val="1814170613"/>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7C10CAE7-1B1A-5A46-ACF0-0DCDD2DCFF65}"/>
              </a:ext>
            </a:extLst>
          </p:cNvPr>
          <p:cNvGraphicFramePr>
            <a:graphicFrameLocks/>
          </p:cNvGraphicFramePr>
          <p:nvPr>
            <p:extLst>
              <p:ext uri="{D42A27DB-BD31-4B8C-83A1-F6EECF244321}">
                <p14:modId xmlns:p14="http://schemas.microsoft.com/office/powerpoint/2010/main" val="2627986436"/>
              </p:ext>
            </p:extLst>
          </p:nvPr>
        </p:nvGraphicFramePr>
        <p:xfrm>
          <a:off x="76200" y="1656080"/>
          <a:ext cx="8915400" cy="311404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429000">
                  <a:extLst>
                    <a:ext uri="{9D8B030D-6E8A-4147-A177-3AD203B41FA5}">
                      <a16:colId xmlns:a16="http://schemas.microsoft.com/office/drawing/2014/main" val="1953011306"/>
                    </a:ext>
                  </a:extLst>
                </a:gridCol>
                <a:gridCol w="1524000">
                  <a:extLst>
                    <a:ext uri="{9D8B030D-6E8A-4147-A177-3AD203B41FA5}">
                      <a16:colId xmlns:a16="http://schemas.microsoft.com/office/drawing/2014/main" val="2522264341"/>
                    </a:ext>
                  </a:extLst>
                </a:gridCol>
                <a:gridCol w="1295400">
                  <a:extLst>
                    <a:ext uri="{9D8B030D-6E8A-4147-A177-3AD203B41FA5}">
                      <a16:colId xmlns:a16="http://schemas.microsoft.com/office/drawing/2014/main" val="382822835"/>
                    </a:ext>
                  </a:extLst>
                </a:gridCol>
                <a:gridCol w="16764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822960">
                <a:tc>
                  <a:txBody>
                    <a:bodyPr/>
                    <a:lstStyle/>
                    <a:p>
                      <a:pPr marL="0" marR="0" algn="l">
                        <a:spcBef>
                          <a:spcPts val="0"/>
                        </a:spcBef>
                        <a:spcAft>
                          <a:spcPts val="0"/>
                        </a:spcAft>
                      </a:pPr>
                      <a:r>
                        <a:rPr lang="en-US" sz="1800" u="none" dirty="0">
                          <a:effectLst/>
                          <a:latin typeface="Calibri" panose="020F0502020204030204" pitchFamily="34" charset="0"/>
                        </a:rPr>
                        <a:t>WGCV-42-01</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dirty="0"/>
                        <a:t>WGCV Chair (</a:t>
                      </a:r>
                      <a:r>
                        <a:rPr lang="en-US" sz="1800" dirty="0" err="1"/>
                        <a:t>Thome</a:t>
                      </a:r>
                      <a:r>
                        <a:rPr lang="en-US" sz="1800" dirty="0"/>
                        <a:t>) to work with MRI Leads (</a:t>
                      </a:r>
                      <a:r>
                        <a:rPr lang="en-US" sz="1800" dirty="0" err="1"/>
                        <a:t>Fosnight</a:t>
                      </a:r>
                      <a:r>
                        <a:rPr lang="en-US" sz="1800" dirty="0"/>
                        <a:t>, Ong, Moreno) to develop clearer guidance for WGCV’s effort in support of MRI</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err="1">
                          <a:effectLst/>
                          <a:latin typeface="Calibri" panose="020F0502020204030204" pitchFamily="34" charset="0"/>
                          <a:ea typeface="Times New Roman" panose="02020603050405020304" pitchFamily="18" charset="0"/>
                          <a:cs typeface="Times" panose="02020603050405020304" pitchFamily="18" charset="0"/>
                        </a:rPr>
                        <a:t>Thome</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defTabSz="457200" rtl="0">
                        <a:spcBef>
                          <a:spcPts val="0"/>
                        </a:spcBef>
                        <a:spcAft>
                          <a:spcPts val="0"/>
                        </a:spcAft>
                      </a:pP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algn="l"/>
                      <a:r>
                        <a:rPr lang="en-US" sz="1800" dirty="0">
                          <a:solidFill>
                            <a:schemeClr val="tx1">
                              <a:lumMod val="50000"/>
                            </a:schemeClr>
                          </a:solidFill>
                          <a:latin typeface="Calibri"/>
                          <a:cs typeface="Calibri"/>
                        </a:rPr>
                        <a:t>Open</a:t>
                      </a:r>
                    </a:p>
                  </a:txBody>
                  <a:tcPr>
                    <a:solidFill>
                      <a:srgbClr val="FFFF00"/>
                    </a:solidFill>
                  </a:tcPr>
                </a:tc>
                <a:extLst>
                  <a:ext uri="{0D108BD9-81ED-4DB2-BD59-A6C34878D82A}">
                    <a16:rowId xmlns:a16="http://schemas.microsoft.com/office/drawing/2014/main" val="3567285988"/>
                  </a:ext>
                </a:extLst>
              </a:tr>
              <a:tr h="822960">
                <a:tc>
                  <a:txBody>
                    <a:bodyPr/>
                    <a:lstStyle/>
                    <a:p>
                      <a:pPr marL="0" marR="0" algn="l">
                        <a:spcBef>
                          <a:spcPts val="0"/>
                        </a:spcBef>
                        <a:spcAft>
                          <a:spcPts val="0"/>
                        </a:spcAft>
                      </a:pPr>
                      <a:r>
                        <a:rPr lang="en-US" sz="1800" u="none" dirty="0">
                          <a:effectLst/>
                          <a:latin typeface="Calibri" panose="020F0502020204030204" pitchFamily="34" charset="0"/>
                        </a:rPr>
                        <a:t>WGCV-42-02</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lvl="0" indent="0" algn="l" defTabSz="457200" eaLnBrk="1" fontAlgn="auto" latinLnBrk="0" hangingPunct="1">
                        <a:lnSpc>
                          <a:spcPct val="100000"/>
                        </a:lnSpc>
                        <a:spcBef>
                          <a:spcPts val="0"/>
                        </a:spcBef>
                        <a:spcAft>
                          <a:spcPts val="0"/>
                        </a:spcAft>
                        <a:buClrTx/>
                        <a:buSzTx/>
                        <a:buFontTx/>
                        <a:buNone/>
                        <a:tabLst/>
                        <a:defRPr/>
                      </a:pPr>
                      <a:r>
                        <a:rPr lang="en-US" sz="1800" dirty="0"/>
                        <a:t>P. Henry to supply WGCV with background description of SPOT Heritage efforts for </a:t>
                      </a:r>
                      <a:r>
                        <a:rPr lang="en-US" sz="1800" dirty="0" err="1"/>
                        <a:t>orthorectified</a:t>
                      </a:r>
                      <a:r>
                        <a:rPr lang="en-US" sz="1800" dirty="0"/>
                        <a:t> TOA data to Sentinel 2 grid</a:t>
                      </a: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ea typeface="Times New Roman" panose="02020603050405020304" pitchFamily="18" charset="0"/>
                          <a:cs typeface="Times" panose="02020603050405020304" pitchFamily="18" charset="0"/>
                        </a:rPr>
                        <a:t>Henry</a:t>
                      </a:r>
                    </a:p>
                  </a:txBody>
                  <a:tcPr marL="53439" marR="53439" marT="0" marB="0">
                    <a:solidFill>
                      <a:srgbClr val="FFFFFF"/>
                    </a:solidFill>
                  </a:tcPr>
                </a:tc>
                <a:tc>
                  <a:txBody>
                    <a:bodyPr/>
                    <a:lstStyle/>
                    <a:p>
                      <a:pPr marL="0" marR="0" algn="l" defTabSz="457200" rtl="0">
                        <a:spcBef>
                          <a:spcPts val="0"/>
                        </a:spcBef>
                        <a:spcAft>
                          <a:spcPts val="0"/>
                        </a:spcAft>
                      </a:pP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algn="l"/>
                      <a:r>
                        <a:rPr lang="en-US" sz="1800" dirty="0">
                          <a:solidFill>
                            <a:schemeClr val="tx1">
                              <a:lumMod val="50000"/>
                            </a:schemeClr>
                          </a:solidFill>
                          <a:latin typeface="Calibri"/>
                          <a:cs typeface="Calibri"/>
                        </a:rPr>
                        <a:t>Open</a:t>
                      </a:r>
                    </a:p>
                  </a:txBody>
                  <a:tcPr>
                    <a:solidFill>
                      <a:srgbClr val="FFFF00"/>
                    </a:solidFill>
                  </a:tcPr>
                </a:tc>
                <a:extLst>
                  <a:ext uri="{0D108BD9-81ED-4DB2-BD59-A6C34878D82A}">
                    <a16:rowId xmlns:a16="http://schemas.microsoft.com/office/drawing/2014/main" val="3761162036"/>
                  </a:ext>
                </a:extLst>
              </a:tr>
            </a:tbl>
          </a:graphicData>
        </a:graphic>
      </p:graphicFrame>
      <p:sp>
        <p:nvSpPr>
          <p:cNvPr id="9" name="Content Placeholder 1">
            <a:extLst>
              <a:ext uri="{FF2B5EF4-FFF2-40B4-BE49-F238E27FC236}">
                <a16:creationId xmlns:a16="http://schemas.microsoft.com/office/drawing/2014/main" id="{C73226E1-8426-234E-99A0-1A15B683E6C4}"/>
              </a:ext>
            </a:extLst>
          </p:cNvPr>
          <p:cNvSpPr txBox="1">
            <a:spLocks/>
          </p:cNvSpPr>
          <p:nvPr/>
        </p:nvSpPr>
        <p:spPr>
          <a:xfrm>
            <a:off x="152400" y="1143000"/>
            <a:ext cx="8305800" cy="381000"/>
          </a:xfrm>
          <a:prstGeom prst="rect">
            <a:avLst/>
          </a:prstGeom>
        </p:spPr>
        <p:txBody>
          <a:bodyPr/>
          <a:lstStyle>
            <a:lvl1pPr marL="342900" indent="-342900" algn="just">
              <a:spcBef>
                <a:spcPts val="500"/>
              </a:spcBef>
              <a:buSzPct val="100000"/>
              <a:buFont typeface="Arial"/>
              <a:buNone/>
              <a:defRPr sz="2200">
                <a:solidFill>
                  <a:schemeClr val="tx1"/>
                </a:solidFill>
                <a:latin typeface="Arial Bold"/>
                <a:ea typeface="Arial Bold"/>
                <a:cs typeface="Arial Bold"/>
                <a:sym typeface="Arial Bold"/>
              </a:defRPr>
            </a:lvl1pPr>
            <a:lvl2pPr marL="768927" indent="-311727">
              <a:spcBef>
                <a:spcPts val="500"/>
              </a:spcBef>
              <a:buSzPct val="100000"/>
              <a:buFont typeface="Arial"/>
              <a:buNone/>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0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18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1800">
                <a:solidFill>
                  <a:srgbClr val="002569"/>
                </a:solidFill>
                <a:latin typeface="Arial Bold"/>
                <a:ea typeface="Arial Bold"/>
                <a:cs typeface="Arial Bold"/>
                <a:sym typeface="Arial Bold"/>
              </a:defRPr>
            </a:lvl5pPr>
            <a:lvl6pPr indent="2286000">
              <a:spcBef>
                <a:spcPts val="500"/>
              </a:spcBef>
              <a:buFont typeface="Arial"/>
              <a:defRPr sz="1800">
                <a:solidFill>
                  <a:srgbClr val="002569"/>
                </a:solidFill>
                <a:latin typeface="Arial Bold"/>
                <a:ea typeface="Arial Bold"/>
                <a:cs typeface="Arial Bold"/>
                <a:sym typeface="Arial Bold"/>
              </a:defRPr>
            </a:lvl6pPr>
            <a:lvl7pPr indent="2743200">
              <a:spcBef>
                <a:spcPts val="500"/>
              </a:spcBef>
              <a:buFont typeface="Arial"/>
              <a:defRPr sz="1800">
                <a:solidFill>
                  <a:srgbClr val="002569"/>
                </a:solidFill>
                <a:latin typeface="Arial Bold"/>
                <a:ea typeface="Arial Bold"/>
                <a:cs typeface="Arial Bold"/>
                <a:sym typeface="Arial Bold"/>
              </a:defRPr>
            </a:lvl7pPr>
            <a:lvl8pPr indent="3200400">
              <a:spcBef>
                <a:spcPts val="500"/>
              </a:spcBef>
              <a:buFont typeface="Arial"/>
              <a:defRPr sz="1800">
                <a:solidFill>
                  <a:srgbClr val="002569"/>
                </a:solidFill>
                <a:latin typeface="Arial Bold"/>
                <a:ea typeface="Arial Bold"/>
                <a:cs typeface="Arial Bold"/>
                <a:sym typeface="Arial Bold"/>
              </a:defRPr>
            </a:lvl8pPr>
            <a:lvl9pPr indent="3657600">
              <a:spcBef>
                <a:spcPts val="500"/>
              </a:spcBef>
              <a:buFont typeface="Arial"/>
              <a:defRPr sz="1800">
                <a:solidFill>
                  <a:srgbClr val="002569"/>
                </a:solidFill>
                <a:latin typeface="Arial Bold"/>
                <a:ea typeface="Arial Bold"/>
                <a:cs typeface="Arial Bold"/>
                <a:sym typeface="Arial Bold"/>
              </a:defRPr>
            </a:lvl9pPr>
          </a:lstStyle>
          <a:p>
            <a:pPr defTabSz="914400"/>
            <a:r>
              <a:rPr lang="en-US" dirty="0"/>
              <a:t>WGCV-42 Action Item Status</a:t>
            </a:r>
          </a:p>
        </p:txBody>
      </p:sp>
    </p:spTree>
    <p:extLst>
      <p:ext uri="{BB962C8B-B14F-4D97-AF65-F5344CB8AC3E}">
        <p14:creationId xmlns:p14="http://schemas.microsoft.com/office/powerpoint/2010/main" val="505532663"/>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7C10CAE7-1B1A-5A46-ACF0-0DCDD2DCFF65}"/>
              </a:ext>
            </a:extLst>
          </p:cNvPr>
          <p:cNvGraphicFramePr>
            <a:graphicFrameLocks/>
          </p:cNvGraphicFramePr>
          <p:nvPr>
            <p:extLst>
              <p:ext uri="{D42A27DB-BD31-4B8C-83A1-F6EECF244321}">
                <p14:modId xmlns:p14="http://schemas.microsoft.com/office/powerpoint/2010/main" val="1718551928"/>
              </p:ext>
            </p:extLst>
          </p:nvPr>
        </p:nvGraphicFramePr>
        <p:xfrm>
          <a:off x="76200" y="1656080"/>
          <a:ext cx="8915400" cy="475996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429000">
                  <a:extLst>
                    <a:ext uri="{9D8B030D-6E8A-4147-A177-3AD203B41FA5}">
                      <a16:colId xmlns:a16="http://schemas.microsoft.com/office/drawing/2014/main" val="1953011306"/>
                    </a:ext>
                  </a:extLst>
                </a:gridCol>
                <a:gridCol w="1524000">
                  <a:extLst>
                    <a:ext uri="{9D8B030D-6E8A-4147-A177-3AD203B41FA5}">
                      <a16:colId xmlns:a16="http://schemas.microsoft.com/office/drawing/2014/main" val="2522264341"/>
                    </a:ext>
                  </a:extLst>
                </a:gridCol>
                <a:gridCol w="1295400">
                  <a:extLst>
                    <a:ext uri="{9D8B030D-6E8A-4147-A177-3AD203B41FA5}">
                      <a16:colId xmlns:a16="http://schemas.microsoft.com/office/drawing/2014/main" val="382822835"/>
                    </a:ext>
                  </a:extLst>
                </a:gridCol>
                <a:gridCol w="16764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548640">
                <a:tc>
                  <a:txBody>
                    <a:bodyPr/>
                    <a:lstStyle/>
                    <a:p>
                      <a:pPr marL="0" marR="0" algn="l">
                        <a:spcBef>
                          <a:spcPts val="0"/>
                        </a:spcBef>
                        <a:spcAft>
                          <a:spcPts val="0"/>
                        </a:spcAft>
                      </a:pPr>
                      <a:r>
                        <a:rPr lang="en-US" sz="1800" u="none" dirty="0">
                          <a:effectLst/>
                          <a:latin typeface="Calibri" panose="020F0502020204030204" pitchFamily="34" charset="0"/>
                        </a:rPr>
                        <a:t>WGCV-42-03</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dirty="0"/>
                        <a:t>Feedback from WGCV members regarding methods for producing surface reflectance prior to 2000</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Vice-Chair</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defTabSz="457200" rtl="0">
                        <a:spcBef>
                          <a:spcPts val="0"/>
                        </a:spcBef>
                        <a:spcAft>
                          <a:spcPts val="0"/>
                        </a:spcAft>
                      </a:pP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algn="l"/>
                      <a:r>
                        <a:rPr lang="en-US" sz="1800" dirty="0">
                          <a:solidFill>
                            <a:schemeClr val="tx1">
                              <a:lumMod val="50000"/>
                            </a:schemeClr>
                          </a:solidFill>
                          <a:latin typeface="Calibri"/>
                          <a:cs typeface="Calibri"/>
                        </a:rPr>
                        <a:t>Open</a:t>
                      </a:r>
                    </a:p>
                  </a:txBody>
                  <a:tcPr>
                    <a:solidFill>
                      <a:srgbClr val="FFFF00"/>
                    </a:solidFill>
                  </a:tcPr>
                </a:tc>
                <a:extLst>
                  <a:ext uri="{0D108BD9-81ED-4DB2-BD59-A6C34878D82A}">
                    <a16:rowId xmlns:a16="http://schemas.microsoft.com/office/drawing/2014/main" val="2266988019"/>
                  </a:ext>
                </a:extLst>
              </a:tr>
              <a:tr h="548640">
                <a:tc>
                  <a:txBody>
                    <a:bodyPr/>
                    <a:lstStyle/>
                    <a:p>
                      <a:pPr marL="0" marR="0" algn="l" defTabSz="457200" rtl="0">
                        <a:spcBef>
                          <a:spcPts val="0"/>
                        </a:spcBef>
                        <a:spcAft>
                          <a:spcPts val="0"/>
                        </a:spcAft>
                      </a:pPr>
                      <a:r>
                        <a:rPr lang="en-US" sz="1800" u="none" dirty="0">
                          <a:effectLst/>
                          <a:latin typeface="Calibri" panose="020F0502020204030204" pitchFamily="34" charset="0"/>
                          <a:ea typeface="Times New Roman" panose="02020603050405020304" pitchFamily="18" charset="0"/>
                          <a:cs typeface="Times" panose="02020603050405020304" pitchFamily="18" charset="0"/>
                        </a:rPr>
                        <a:t>WGCV- 42-04</a:t>
                      </a:r>
                    </a:p>
                  </a:txBody>
                  <a:tcPr marL="53439" marR="53439" marT="0" marB="0">
                    <a:solidFill>
                      <a:srgbClr val="FFFFFF"/>
                    </a:solidFill>
                  </a:tcPr>
                </a:tc>
                <a:tc>
                  <a:txBody>
                    <a:bodyPr/>
                    <a:lstStyle/>
                    <a:p>
                      <a:pPr marL="0" marR="0" algn="l" defTabSz="457200" rtl="0">
                        <a:spcBef>
                          <a:spcPts val="0"/>
                        </a:spcBef>
                        <a:spcAft>
                          <a:spcPts val="0"/>
                        </a:spcAft>
                      </a:pPr>
                      <a:r>
                        <a:rPr lang="en-US" sz="1800" dirty="0"/>
                        <a:t>Sub-bodies chairs to provide information to WGCV Secretariat regarding their sub-group’s mission, objectives, membership, and brief overview about the activities.  Information will be implemented for each sub-bodies web appearance on the updated WGCV web portal sites within the WGCV web concept 2017</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defTabSz="457200" rtl="0">
                        <a:spcBef>
                          <a:spcPts val="0"/>
                        </a:spcBef>
                        <a:spcAft>
                          <a:spcPts val="0"/>
                        </a:spcAft>
                      </a:pPr>
                      <a:r>
                        <a:rPr lang="en-US" sz="1800" dirty="0"/>
                        <a:t>sub-bodies chairs ex LPV &amp; SAR</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defTabSz="457200" rtl="0">
                        <a:spcBef>
                          <a:spcPts val="0"/>
                        </a:spcBef>
                        <a:spcAft>
                          <a:spcPts val="0"/>
                        </a:spcAft>
                      </a:pPr>
                      <a:r>
                        <a:rPr lang="en-US" sz="1800" dirty="0"/>
                        <a:t>September 30, 2017</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algn="l" defTabSz="457200" rtl="0">
                        <a:spcBef>
                          <a:spcPts val="600"/>
                        </a:spcBef>
                      </a:pPr>
                      <a:r>
                        <a:rPr lang="en-US" sz="1800" dirty="0">
                          <a:solidFill>
                            <a:schemeClr val="tx1">
                              <a:lumMod val="50000"/>
                            </a:schemeClr>
                          </a:solidFill>
                          <a:latin typeface="Calibri"/>
                          <a:cs typeface="Calibri"/>
                        </a:rPr>
                        <a:t>Open</a:t>
                      </a:r>
                    </a:p>
                  </a:txBody>
                  <a:tcPr>
                    <a:solidFill>
                      <a:srgbClr val="FFFF00"/>
                    </a:solidFill>
                  </a:tcPr>
                </a:tc>
                <a:extLst>
                  <a:ext uri="{0D108BD9-81ED-4DB2-BD59-A6C34878D82A}">
                    <a16:rowId xmlns:a16="http://schemas.microsoft.com/office/drawing/2014/main" val="2820489458"/>
                  </a:ext>
                </a:extLst>
              </a:tr>
            </a:tbl>
          </a:graphicData>
        </a:graphic>
      </p:graphicFrame>
      <p:sp>
        <p:nvSpPr>
          <p:cNvPr id="9" name="Content Placeholder 1">
            <a:extLst>
              <a:ext uri="{FF2B5EF4-FFF2-40B4-BE49-F238E27FC236}">
                <a16:creationId xmlns:a16="http://schemas.microsoft.com/office/drawing/2014/main" id="{C73226E1-8426-234E-99A0-1A15B683E6C4}"/>
              </a:ext>
            </a:extLst>
          </p:cNvPr>
          <p:cNvSpPr txBox="1">
            <a:spLocks/>
          </p:cNvSpPr>
          <p:nvPr/>
        </p:nvSpPr>
        <p:spPr>
          <a:xfrm>
            <a:off x="152400" y="1143000"/>
            <a:ext cx="8305800" cy="381000"/>
          </a:xfrm>
          <a:prstGeom prst="rect">
            <a:avLst/>
          </a:prstGeom>
        </p:spPr>
        <p:txBody>
          <a:bodyPr/>
          <a:lstStyle>
            <a:lvl1pPr marL="342900" indent="-342900" algn="just">
              <a:spcBef>
                <a:spcPts val="500"/>
              </a:spcBef>
              <a:buSzPct val="100000"/>
              <a:buFont typeface="Arial"/>
              <a:buNone/>
              <a:defRPr sz="2200">
                <a:solidFill>
                  <a:schemeClr val="tx1"/>
                </a:solidFill>
                <a:latin typeface="Arial Bold"/>
                <a:ea typeface="Arial Bold"/>
                <a:cs typeface="Arial Bold"/>
                <a:sym typeface="Arial Bold"/>
              </a:defRPr>
            </a:lvl1pPr>
            <a:lvl2pPr marL="768927" indent="-311727">
              <a:spcBef>
                <a:spcPts val="500"/>
              </a:spcBef>
              <a:buSzPct val="100000"/>
              <a:buFont typeface="Arial"/>
              <a:buNone/>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0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18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1800">
                <a:solidFill>
                  <a:srgbClr val="002569"/>
                </a:solidFill>
                <a:latin typeface="Arial Bold"/>
                <a:ea typeface="Arial Bold"/>
                <a:cs typeface="Arial Bold"/>
                <a:sym typeface="Arial Bold"/>
              </a:defRPr>
            </a:lvl5pPr>
            <a:lvl6pPr indent="2286000">
              <a:spcBef>
                <a:spcPts val="500"/>
              </a:spcBef>
              <a:buFont typeface="Arial"/>
              <a:defRPr sz="1800">
                <a:solidFill>
                  <a:srgbClr val="002569"/>
                </a:solidFill>
                <a:latin typeface="Arial Bold"/>
                <a:ea typeface="Arial Bold"/>
                <a:cs typeface="Arial Bold"/>
                <a:sym typeface="Arial Bold"/>
              </a:defRPr>
            </a:lvl6pPr>
            <a:lvl7pPr indent="2743200">
              <a:spcBef>
                <a:spcPts val="500"/>
              </a:spcBef>
              <a:buFont typeface="Arial"/>
              <a:defRPr sz="1800">
                <a:solidFill>
                  <a:srgbClr val="002569"/>
                </a:solidFill>
                <a:latin typeface="Arial Bold"/>
                <a:ea typeface="Arial Bold"/>
                <a:cs typeface="Arial Bold"/>
                <a:sym typeface="Arial Bold"/>
              </a:defRPr>
            </a:lvl7pPr>
            <a:lvl8pPr indent="3200400">
              <a:spcBef>
                <a:spcPts val="500"/>
              </a:spcBef>
              <a:buFont typeface="Arial"/>
              <a:defRPr sz="1800">
                <a:solidFill>
                  <a:srgbClr val="002569"/>
                </a:solidFill>
                <a:latin typeface="Arial Bold"/>
                <a:ea typeface="Arial Bold"/>
                <a:cs typeface="Arial Bold"/>
                <a:sym typeface="Arial Bold"/>
              </a:defRPr>
            </a:lvl8pPr>
            <a:lvl9pPr indent="3657600">
              <a:spcBef>
                <a:spcPts val="500"/>
              </a:spcBef>
              <a:buFont typeface="Arial"/>
              <a:defRPr sz="1800">
                <a:solidFill>
                  <a:srgbClr val="002569"/>
                </a:solidFill>
                <a:latin typeface="Arial Bold"/>
                <a:ea typeface="Arial Bold"/>
                <a:cs typeface="Arial Bold"/>
                <a:sym typeface="Arial Bold"/>
              </a:defRPr>
            </a:lvl9pPr>
          </a:lstStyle>
          <a:p>
            <a:pPr defTabSz="914400"/>
            <a:r>
              <a:rPr lang="en-US" dirty="0"/>
              <a:t>WGCV-42 Action Item Status</a:t>
            </a:r>
          </a:p>
        </p:txBody>
      </p:sp>
    </p:spTree>
    <p:extLst>
      <p:ext uri="{BB962C8B-B14F-4D97-AF65-F5344CB8AC3E}">
        <p14:creationId xmlns:p14="http://schemas.microsoft.com/office/powerpoint/2010/main" val="462118855"/>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7C10CAE7-1B1A-5A46-ACF0-0DCDD2DCFF65}"/>
              </a:ext>
            </a:extLst>
          </p:cNvPr>
          <p:cNvGraphicFramePr>
            <a:graphicFrameLocks/>
          </p:cNvGraphicFramePr>
          <p:nvPr>
            <p:extLst>
              <p:ext uri="{D42A27DB-BD31-4B8C-83A1-F6EECF244321}">
                <p14:modId xmlns:p14="http://schemas.microsoft.com/office/powerpoint/2010/main" val="1945628789"/>
              </p:ext>
            </p:extLst>
          </p:nvPr>
        </p:nvGraphicFramePr>
        <p:xfrm>
          <a:off x="76200" y="1524000"/>
          <a:ext cx="8915400" cy="512572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429000">
                  <a:extLst>
                    <a:ext uri="{9D8B030D-6E8A-4147-A177-3AD203B41FA5}">
                      <a16:colId xmlns:a16="http://schemas.microsoft.com/office/drawing/2014/main" val="1953011306"/>
                    </a:ext>
                  </a:extLst>
                </a:gridCol>
                <a:gridCol w="1143000">
                  <a:extLst>
                    <a:ext uri="{9D8B030D-6E8A-4147-A177-3AD203B41FA5}">
                      <a16:colId xmlns:a16="http://schemas.microsoft.com/office/drawing/2014/main" val="2522264341"/>
                    </a:ext>
                  </a:extLst>
                </a:gridCol>
                <a:gridCol w="1371600">
                  <a:extLst>
                    <a:ext uri="{9D8B030D-6E8A-4147-A177-3AD203B41FA5}">
                      <a16:colId xmlns:a16="http://schemas.microsoft.com/office/drawing/2014/main" val="382822835"/>
                    </a:ext>
                  </a:extLst>
                </a:gridCol>
                <a:gridCol w="19812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548640">
                <a:tc>
                  <a:txBody>
                    <a:bodyPr/>
                    <a:lstStyle/>
                    <a:p>
                      <a:pPr marL="0" marR="0" algn="l">
                        <a:spcBef>
                          <a:spcPts val="0"/>
                        </a:spcBef>
                        <a:spcAft>
                          <a:spcPts val="0"/>
                        </a:spcAft>
                      </a:pPr>
                      <a:r>
                        <a:rPr lang="en-US" sz="1800" u="none" dirty="0">
                          <a:effectLst/>
                          <a:latin typeface="Calibri" panose="020F0502020204030204" pitchFamily="34" charset="0"/>
                        </a:rPr>
                        <a:t>WGCV-42-05</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dirty="0"/>
                        <a:t>A list of MTF sites will be submitted to the newly-formed </a:t>
                      </a:r>
                      <a:r>
                        <a:rPr lang="en-US" sz="1800" dirty="0" err="1"/>
                        <a:t>RadCalNet</a:t>
                      </a:r>
                      <a:r>
                        <a:rPr lang="en-US" sz="1800" dirty="0"/>
                        <a:t> Admission Panel that also serves as approval process for </a:t>
                      </a:r>
                      <a:r>
                        <a:rPr lang="en-US" sz="1800" dirty="0" err="1"/>
                        <a:t>Landnet</a:t>
                      </a:r>
                      <a:r>
                        <a:rPr lang="en-US" sz="1800" dirty="0"/>
                        <a:t>-related test site approval</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ea typeface="Times New Roman" panose="02020603050405020304" pitchFamily="18" charset="0"/>
                          <a:cs typeface="Times" panose="02020603050405020304" pitchFamily="18" charset="0"/>
                        </a:rPr>
                        <a:t>IVOS Chair</a:t>
                      </a:r>
                    </a:p>
                  </a:txBody>
                  <a:tcPr marL="53439" marR="53439" marT="0" marB="0">
                    <a:solidFill>
                      <a:srgbClr val="FFFFFF"/>
                    </a:solidFill>
                  </a:tcPr>
                </a:tc>
                <a:tc>
                  <a:txBody>
                    <a:bodyPr/>
                    <a:lstStyle/>
                    <a:p>
                      <a:pPr marL="0" marR="0" algn="l" defTabSz="457200" rtl="0">
                        <a:spcBef>
                          <a:spcPts val="0"/>
                        </a:spcBef>
                        <a:spcAft>
                          <a:spcPts val="0"/>
                        </a:spcAft>
                      </a:pPr>
                      <a:r>
                        <a:rPr lang="en-US" sz="1800" dirty="0"/>
                        <a:t>October 31, 2017</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algn="l"/>
                      <a:r>
                        <a:rPr lang="en-US" sz="1800" b="0" dirty="0">
                          <a:solidFill>
                            <a:schemeClr val="tx1"/>
                          </a:solidFill>
                          <a:latin typeface="Calibri"/>
                          <a:cs typeface="Calibri"/>
                        </a:rPr>
                        <a:t>MTF site list is being provided by F. </a:t>
                      </a:r>
                      <a:r>
                        <a:rPr lang="en-US" sz="1800" b="0" dirty="0" err="1">
                          <a:solidFill>
                            <a:schemeClr val="tx1"/>
                          </a:solidFill>
                          <a:latin typeface="Calibri"/>
                          <a:cs typeface="Calibri"/>
                        </a:rPr>
                        <a:t>Viallefont</a:t>
                      </a:r>
                      <a:r>
                        <a:rPr lang="en-US" sz="1800" b="0" dirty="0">
                          <a:solidFill>
                            <a:schemeClr val="tx1"/>
                          </a:solidFill>
                          <a:latin typeface="Calibri"/>
                          <a:cs typeface="Calibri"/>
                        </a:rPr>
                        <a:t> to </a:t>
                      </a:r>
                      <a:r>
                        <a:rPr lang="en-US" sz="1800" b="0" dirty="0" err="1">
                          <a:solidFill>
                            <a:schemeClr val="tx1"/>
                          </a:solidFill>
                          <a:latin typeface="Calibri"/>
                          <a:cs typeface="Calibri"/>
                        </a:rPr>
                        <a:t>cal</a:t>
                      </a:r>
                      <a:r>
                        <a:rPr lang="en-US" sz="1800" b="0" dirty="0">
                          <a:solidFill>
                            <a:schemeClr val="tx1"/>
                          </a:solidFill>
                          <a:latin typeface="Calibri"/>
                          <a:cs typeface="Calibri"/>
                        </a:rPr>
                        <a:t>/</a:t>
                      </a:r>
                      <a:r>
                        <a:rPr lang="en-US" sz="1800" b="0" dirty="0" err="1">
                          <a:solidFill>
                            <a:schemeClr val="tx1"/>
                          </a:solidFill>
                          <a:latin typeface="Calibri"/>
                          <a:cs typeface="Calibri"/>
                        </a:rPr>
                        <a:t>val</a:t>
                      </a:r>
                      <a:r>
                        <a:rPr lang="en-US" sz="1800" b="0" dirty="0">
                          <a:solidFill>
                            <a:schemeClr val="tx1"/>
                          </a:solidFill>
                          <a:latin typeface="Calibri"/>
                          <a:cs typeface="Calibri"/>
                        </a:rPr>
                        <a:t> portal administrator</a:t>
                      </a:r>
                    </a:p>
                  </a:txBody>
                  <a:tcPr>
                    <a:solidFill>
                      <a:srgbClr val="FFC000"/>
                    </a:solidFill>
                  </a:tcPr>
                </a:tc>
                <a:extLst>
                  <a:ext uri="{0D108BD9-81ED-4DB2-BD59-A6C34878D82A}">
                    <a16:rowId xmlns:a16="http://schemas.microsoft.com/office/drawing/2014/main" val="2266988019"/>
                  </a:ext>
                </a:extLst>
              </a:tr>
              <a:tr h="548640">
                <a:tc>
                  <a:txBody>
                    <a:bodyPr/>
                    <a:lstStyle/>
                    <a:p>
                      <a:pPr marL="0" marR="0" algn="l" defTabSz="457200" rtl="0">
                        <a:spcBef>
                          <a:spcPts val="0"/>
                        </a:spcBef>
                        <a:spcAft>
                          <a:spcPts val="0"/>
                        </a:spcAft>
                      </a:pPr>
                      <a:r>
                        <a:rPr lang="en-US" sz="1800" u="none" dirty="0">
                          <a:effectLst/>
                          <a:latin typeface="Calibri" panose="020F0502020204030204" pitchFamily="34" charset="0"/>
                          <a:ea typeface="Times New Roman" panose="02020603050405020304" pitchFamily="18" charset="0"/>
                          <a:cs typeface="Times" panose="02020603050405020304" pitchFamily="18" charset="0"/>
                        </a:rPr>
                        <a:t>WGCV- 42-06</a:t>
                      </a:r>
                    </a:p>
                  </a:txBody>
                  <a:tcPr marL="53439" marR="53439" marT="0" marB="0">
                    <a:solidFill>
                      <a:srgbClr val="FFFFFF"/>
                    </a:solidFill>
                  </a:tcPr>
                </a:tc>
                <a:tc>
                  <a:txBody>
                    <a:bodyPr/>
                    <a:lstStyle/>
                    <a:p>
                      <a:pPr marL="0" marR="0" algn="l" defTabSz="457200" rtl="0">
                        <a:spcBef>
                          <a:spcPts val="0"/>
                        </a:spcBef>
                        <a:spcAft>
                          <a:spcPts val="0"/>
                        </a:spcAft>
                      </a:pPr>
                      <a:r>
                        <a:rPr lang="en-US" sz="1800" dirty="0"/>
                        <a:t>WGCV Chair will request </a:t>
                      </a:r>
                      <a:r>
                        <a:rPr lang="en-US" sz="1800" dirty="0" err="1"/>
                        <a:t>RadCalNet</a:t>
                      </a:r>
                      <a:r>
                        <a:rPr lang="en-US" sz="1800" dirty="0"/>
                        <a:t> Admission Panel to propose a method for providing MTF estimation methodologies to the community</a:t>
                      </a:r>
                    </a:p>
                  </a:txBody>
                  <a:tcPr marL="53439" marR="53439" marT="0" marB="0">
                    <a:solidFill>
                      <a:srgbClr val="FFFFFF"/>
                    </a:solidFill>
                  </a:tcPr>
                </a:tc>
                <a:tc>
                  <a:txBody>
                    <a:bodyPr/>
                    <a:lstStyle/>
                    <a:p>
                      <a:pPr marL="0" marR="0" algn="l" defTabSz="457200" rtl="0">
                        <a:spcBef>
                          <a:spcPts val="0"/>
                        </a:spcBef>
                        <a:spcAft>
                          <a:spcPts val="0"/>
                        </a:spcAft>
                      </a:pPr>
                      <a:r>
                        <a:rPr lang="en-US" sz="1800" u="none" dirty="0">
                          <a:effectLst/>
                          <a:latin typeface="Calibri" panose="020F0502020204030204" pitchFamily="34" charset="0"/>
                          <a:ea typeface="Times New Roman" panose="02020603050405020304" pitchFamily="18" charset="0"/>
                          <a:cs typeface="Times" panose="02020603050405020304" pitchFamily="18" charset="0"/>
                        </a:rPr>
                        <a:t>Chair</a:t>
                      </a:r>
                    </a:p>
                  </a:txBody>
                  <a:tcPr marL="53439" marR="53439" marT="0" marB="0">
                    <a:solidFill>
                      <a:srgbClr val="FFFFFF"/>
                    </a:solidFill>
                  </a:tcPr>
                </a:tc>
                <a:tc>
                  <a:txBody>
                    <a:bodyPr/>
                    <a:lstStyle/>
                    <a:p>
                      <a:pPr marL="0" marR="0" algn="l" defTabSz="457200" rtl="0">
                        <a:spcBef>
                          <a:spcPts val="0"/>
                        </a:spcBef>
                        <a:spcAft>
                          <a:spcPts val="0"/>
                        </a:spcAft>
                      </a:pPr>
                      <a:r>
                        <a:rPr lang="en-US" sz="1800" dirty="0"/>
                        <a:t>October 31, 2017</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algn="l" defTabSz="457200" rtl="0">
                        <a:spcBef>
                          <a:spcPts val="600"/>
                        </a:spcBef>
                      </a:pPr>
                      <a:r>
                        <a:rPr lang="en-US" sz="1800" dirty="0">
                          <a:solidFill>
                            <a:schemeClr val="tx1">
                              <a:lumMod val="50000"/>
                            </a:schemeClr>
                          </a:solidFill>
                          <a:latin typeface="Calibri"/>
                          <a:cs typeface="Calibri"/>
                        </a:rPr>
                        <a:t>Request sent to M. Bouvet of </a:t>
                      </a:r>
                      <a:r>
                        <a:rPr lang="en-US" sz="1800" dirty="0" err="1">
                          <a:solidFill>
                            <a:schemeClr val="tx1">
                              <a:lumMod val="50000"/>
                            </a:schemeClr>
                          </a:solidFill>
                          <a:latin typeface="Calibri"/>
                          <a:cs typeface="Calibri"/>
                        </a:rPr>
                        <a:t>RadCalNet</a:t>
                      </a:r>
                      <a:endParaRPr lang="en-US" sz="1800" dirty="0">
                        <a:solidFill>
                          <a:schemeClr val="tx1">
                            <a:lumMod val="50000"/>
                          </a:schemeClr>
                        </a:solidFill>
                        <a:latin typeface="Calibri"/>
                        <a:cs typeface="Calibri"/>
                      </a:endParaRPr>
                    </a:p>
                  </a:txBody>
                  <a:tcPr>
                    <a:solidFill>
                      <a:srgbClr val="FFC000"/>
                    </a:solidFill>
                  </a:tcPr>
                </a:tc>
                <a:extLst>
                  <a:ext uri="{0D108BD9-81ED-4DB2-BD59-A6C34878D82A}">
                    <a16:rowId xmlns:a16="http://schemas.microsoft.com/office/drawing/2014/main" val="2820489458"/>
                  </a:ext>
                </a:extLst>
              </a:tr>
              <a:tr h="548640">
                <a:tc>
                  <a:txBody>
                    <a:bodyPr/>
                    <a:lstStyle/>
                    <a:p>
                      <a:pPr marL="0" marR="0" algn="l">
                        <a:spcBef>
                          <a:spcPts val="0"/>
                        </a:spcBef>
                        <a:spcAft>
                          <a:spcPts val="0"/>
                        </a:spcAft>
                      </a:pPr>
                      <a:r>
                        <a:rPr lang="en-US" sz="1800" u="none" dirty="0">
                          <a:effectLst/>
                          <a:latin typeface="Calibri" panose="020F0502020204030204" pitchFamily="34" charset="0"/>
                        </a:rPr>
                        <a:t>WGCV-42-07</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dirty="0" err="1"/>
                        <a:t>RadCalNet</a:t>
                      </a:r>
                      <a:r>
                        <a:rPr lang="en-US" sz="1800" dirty="0"/>
                        <a:t> Admission Panel Terms of Reference distributed to WGCV membership for approval</a:t>
                      </a: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ea typeface="Times New Roman" panose="02020603050405020304" pitchFamily="18" charset="0"/>
                          <a:cs typeface="Times" panose="02020603050405020304" pitchFamily="18" charset="0"/>
                        </a:rPr>
                        <a:t>Chair</a:t>
                      </a:r>
                    </a:p>
                  </a:txBody>
                  <a:tcPr marL="53439" marR="53439" marT="0" marB="0">
                    <a:solidFill>
                      <a:srgbClr val="FFFFFF"/>
                    </a:solidFill>
                  </a:tcPr>
                </a:tc>
                <a:tc>
                  <a:txBody>
                    <a:bodyPr/>
                    <a:lstStyle/>
                    <a:p>
                      <a:pPr marL="0" marR="0" algn="l" defTabSz="457200" rtl="0">
                        <a:spcBef>
                          <a:spcPts val="0"/>
                        </a:spcBef>
                        <a:spcAft>
                          <a:spcPts val="0"/>
                        </a:spcAft>
                      </a:pPr>
                      <a:r>
                        <a:rPr lang="en-US" sz="1800" dirty="0"/>
                        <a:t>May 31, 2017</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algn="l"/>
                      <a:r>
                        <a:rPr lang="en-US" sz="1800" dirty="0">
                          <a:solidFill>
                            <a:schemeClr val="tx1">
                              <a:lumMod val="50000"/>
                            </a:schemeClr>
                          </a:solidFill>
                          <a:latin typeface="Calibri"/>
                          <a:cs typeface="Calibri"/>
                        </a:rPr>
                        <a:t>Panel formed based on WGCV-41 and WGCV-42 presentations.  TORs under development</a:t>
                      </a:r>
                    </a:p>
                  </a:txBody>
                  <a:tcPr>
                    <a:solidFill>
                      <a:srgbClr val="FFC000"/>
                    </a:solidFill>
                  </a:tcPr>
                </a:tc>
                <a:extLst>
                  <a:ext uri="{0D108BD9-81ED-4DB2-BD59-A6C34878D82A}">
                    <a16:rowId xmlns:a16="http://schemas.microsoft.com/office/drawing/2014/main" val="3091168094"/>
                  </a:ext>
                </a:extLst>
              </a:tr>
            </a:tbl>
          </a:graphicData>
        </a:graphic>
      </p:graphicFrame>
      <p:sp>
        <p:nvSpPr>
          <p:cNvPr id="9" name="Content Placeholder 1">
            <a:extLst>
              <a:ext uri="{FF2B5EF4-FFF2-40B4-BE49-F238E27FC236}">
                <a16:creationId xmlns:a16="http://schemas.microsoft.com/office/drawing/2014/main" id="{C73226E1-8426-234E-99A0-1A15B683E6C4}"/>
              </a:ext>
            </a:extLst>
          </p:cNvPr>
          <p:cNvSpPr txBox="1">
            <a:spLocks/>
          </p:cNvSpPr>
          <p:nvPr/>
        </p:nvSpPr>
        <p:spPr>
          <a:xfrm>
            <a:off x="152400" y="1143000"/>
            <a:ext cx="8305800" cy="381000"/>
          </a:xfrm>
          <a:prstGeom prst="rect">
            <a:avLst/>
          </a:prstGeom>
        </p:spPr>
        <p:txBody>
          <a:bodyPr/>
          <a:lstStyle>
            <a:lvl1pPr marL="342900" indent="-342900" algn="just">
              <a:spcBef>
                <a:spcPts val="500"/>
              </a:spcBef>
              <a:buSzPct val="100000"/>
              <a:buFont typeface="Arial"/>
              <a:buNone/>
              <a:defRPr sz="2200">
                <a:solidFill>
                  <a:schemeClr val="tx1"/>
                </a:solidFill>
                <a:latin typeface="Arial Bold"/>
                <a:ea typeface="Arial Bold"/>
                <a:cs typeface="Arial Bold"/>
                <a:sym typeface="Arial Bold"/>
              </a:defRPr>
            </a:lvl1pPr>
            <a:lvl2pPr marL="768927" indent="-311727">
              <a:spcBef>
                <a:spcPts val="500"/>
              </a:spcBef>
              <a:buSzPct val="100000"/>
              <a:buFont typeface="Arial"/>
              <a:buNone/>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0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18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1800">
                <a:solidFill>
                  <a:srgbClr val="002569"/>
                </a:solidFill>
                <a:latin typeface="Arial Bold"/>
                <a:ea typeface="Arial Bold"/>
                <a:cs typeface="Arial Bold"/>
                <a:sym typeface="Arial Bold"/>
              </a:defRPr>
            </a:lvl5pPr>
            <a:lvl6pPr indent="2286000">
              <a:spcBef>
                <a:spcPts val="500"/>
              </a:spcBef>
              <a:buFont typeface="Arial"/>
              <a:defRPr sz="1800">
                <a:solidFill>
                  <a:srgbClr val="002569"/>
                </a:solidFill>
                <a:latin typeface="Arial Bold"/>
                <a:ea typeface="Arial Bold"/>
                <a:cs typeface="Arial Bold"/>
                <a:sym typeface="Arial Bold"/>
              </a:defRPr>
            </a:lvl6pPr>
            <a:lvl7pPr indent="2743200">
              <a:spcBef>
                <a:spcPts val="500"/>
              </a:spcBef>
              <a:buFont typeface="Arial"/>
              <a:defRPr sz="1800">
                <a:solidFill>
                  <a:srgbClr val="002569"/>
                </a:solidFill>
                <a:latin typeface="Arial Bold"/>
                <a:ea typeface="Arial Bold"/>
                <a:cs typeface="Arial Bold"/>
                <a:sym typeface="Arial Bold"/>
              </a:defRPr>
            </a:lvl7pPr>
            <a:lvl8pPr indent="3200400">
              <a:spcBef>
                <a:spcPts val="500"/>
              </a:spcBef>
              <a:buFont typeface="Arial"/>
              <a:defRPr sz="1800">
                <a:solidFill>
                  <a:srgbClr val="002569"/>
                </a:solidFill>
                <a:latin typeface="Arial Bold"/>
                <a:ea typeface="Arial Bold"/>
                <a:cs typeface="Arial Bold"/>
                <a:sym typeface="Arial Bold"/>
              </a:defRPr>
            </a:lvl8pPr>
            <a:lvl9pPr indent="3657600">
              <a:spcBef>
                <a:spcPts val="500"/>
              </a:spcBef>
              <a:buFont typeface="Arial"/>
              <a:defRPr sz="1800">
                <a:solidFill>
                  <a:srgbClr val="002569"/>
                </a:solidFill>
                <a:latin typeface="Arial Bold"/>
                <a:ea typeface="Arial Bold"/>
                <a:cs typeface="Arial Bold"/>
                <a:sym typeface="Arial Bold"/>
              </a:defRPr>
            </a:lvl9pPr>
          </a:lstStyle>
          <a:p>
            <a:pPr defTabSz="914400"/>
            <a:r>
              <a:rPr lang="en-US" dirty="0"/>
              <a:t>WGCV-42 Action Item Status</a:t>
            </a:r>
          </a:p>
        </p:txBody>
      </p:sp>
    </p:spTree>
    <p:extLst>
      <p:ext uri="{BB962C8B-B14F-4D97-AF65-F5344CB8AC3E}">
        <p14:creationId xmlns:p14="http://schemas.microsoft.com/office/powerpoint/2010/main" val="3569789569"/>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7C10CAE7-1B1A-5A46-ACF0-0DCDD2DCFF65}"/>
              </a:ext>
            </a:extLst>
          </p:cNvPr>
          <p:cNvGraphicFramePr>
            <a:graphicFrameLocks/>
          </p:cNvGraphicFramePr>
          <p:nvPr>
            <p:extLst>
              <p:ext uri="{D42A27DB-BD31-4B8C-83A1-F6EECF244321}">
                <p14:modId xmlns:p14="http://schemas.microsoft.com/office/powerpoint/2010/main" val="1940714973"/>
              </p:ext>
            </p:extLst>
          </p:nvPr>
        </p:nvGraphicFramePr>
        <p:xfrm>
          <a:off x="76200" y="1600200"/>
          <a:ext cx="8915400" cy="485140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429000">
                  <a:extLst>
                    <a:ext uri="{9D8B030D-6E8A-4147-A177-3AD203B41FA5}">
                      <a16:colId xmlns:a16="http://schemas.microsoft.com/office/drawing/2014/main" val="1953011306"/>
                    </a:ext>
                  </a:extLst>
                </a:gridCol>
                <a:gridCol w="1143000">
                  <a:extLst>
                    <a:ext uri="{9D8B030D-6E8A-4147-A177-3AD203B41FA5}">
                      <a16:colId xmlns:a16="http://schemas.microsoft.com/office/drawing/2014/main" val="2522264341"/>
                    </a:ext>
                  </a:extLst>
                </a:gridCol>
                <a:gridCol w="1219200">
                  <a:extLst>
                    <a:ext uri="{9D8B030D-6E8A-4147-A177-3AD203B41FA5}">
                      <a16:colId xmlns:a16="http://schemas.microsoft.com/office/drawing/2014/main" val="382822835"/>
                    </a:ext>
                  </a:extLst>
                </a:gridCol>
                <a:gridCol w="21336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548640">
                <a:tc>
                  <a:txBody>
                    <a:bodyPr/>
                    <a:lstStyle/>
                    <a:p>
                      <a:pPr marL="0" marR="0" algn="l" defTabSz="457200" rtl="0">
                        <a:spcBef>
                          <a:spcPts val="0"/>
                        </a:spcBef>
                        <a:spcAft>
                          <a:spcPts val="0"/>
                        </a:spcAft>
                      </a:pPr>
                      <a:r>
                        <a:rPr lang="en-US" sz="1800" u="none" dirty="0">
                          <a:effectLst/>
                          <a:latin typeface="Calibri" panose="020F0502020204030204" pitchFamily="34" charset="0"/>
                          <a:ea typeface="Times New Roman" panose="02020603050405020304" pitchFamily="18" charset="0"/>
                          <a:cs typeface="Times" panose="02020603050405020304" pitchFamily="18" charset="0"/>
                        </a:rPr>
                        <a:t>WGCV- 42-08</a:t>
                      </a:r>
                    </a:p>
                  </a:txBody>
                  <a:tcPr marL="53439" marR="53439" marT="0" marB="0">
                    <a:solidFill>
                      <a:srgbClr val="FFFFFF"/>
                    </a:solidFill>
                  </a:tcPr>
                </a:tc>
                <a:tc>
                  <a:txBody>
                    <a:bodyPr/>
                    <a:lstStyle/>
                    <a:p>
                      <a:pPr marL="0" marR="0" algn="l" defTabSz="457200" rtl="0">
                        <a:spcBef>
                          <a:spcPts val="0"/>
                        </a:spcBef>
                        <a:spcAft>
                          <a:spcPts val="0"/>
                        </a:spcAft>
                      </a:pPr>
                      <a:r>
                        <a:rPr lang="en-US" sz="1800" dirty="0"/>
                        <a:t>WGCV informed of </a:t>
                      </a:r>
                      <a:r>
                        <a:rPr lang="en-US" sz="1800" dirty="0" err="1"/>
                        <a:t>RadCalNet</a:t>
                      </a:r>
                      <a:r>
                        <a:rPr lang="en-US" sz="1800" dirty="0"/>
                        <a:t> Admission panel membership</a:t>
                      </a:r>
                    </a:p>
                  </a:txBody>
                  <a:tcPr marL="53439" marR="53439" marT="0" marB="0">
                    <a:solidFill>
                      <a:srgbClr val="FFFFFF"/>
                    </a:solidFill>
                  </a:tcPr>
                </a:tc>
                <a:tc>
                  <a:txBody>
                    <a:bodyPr/>
                    <a:lstStyle/>
                    <a:p>
                      <a:pPr marL="0" marR="0" algn="l" defTabSz="457200" rtl="0">
                        <a:spcBef>
                          <a:spcPts val="0"/>
                        </a:spcBef>
                        <a:spcAft>
                          <a:spcPts val="0"/>
                        </a:spcAft>
                      </a:pPr>
                      <a:r>
                        <a:rPr lang="en-US" sz="1800" u="none" dirty="0">
                          <a:effectLst/>
                          <a:latin typeface="Calibri" panose="020F0502020204030204" pitchFamily="34" charset="0"/>
                          <a:ea typeface="Times New Roman" panose="02020603050405020304" pitchFamily="18" charset="0"/>
                          <a:cs typeface="Times" panose="02020603050405020304" pitchFamily="18" charset="0"/>
                        </a:rPr>
                        <a:t>Chair, IVOS Chair</a:t>
                      </a:r>
                    </a:p>
                  </a:txBody>
                  <a:tcPr marL="53439" marR="53439" marT="0" marB="0">
                    <a:solidFill>
                      <a:srgbClr val="FFFFFF"/>
                    </a:solidFill>
                  </a:tcPr>
                </a:tc>
                <a:tc>
                  <a:txBody>
                    <a:bodyPr/>
                    <a:lstStyle/>
                    <a:p>
                      <a:pPr marL="0" marR="0" algn="l" defTabSz="457200" rtl="0">
                        <a:spcBef>
                          <a:spcPts val="0"/>
                        </a:spcBef>
                        <a:spcAft>
                          <a:spcPts val="0"/>
                        </a:spcAft>
                      </a:pPr>
                      <a:r>
                        <a:rPr lang="en-US" sz="1800" dirty="0"/>
                        <a:t>July 31, 2017</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algn="l" defTabSz="457200" rtl="0">
                        <a:spcBef>
                          <a:spcPts val="600"/>
                        </a:spcBef>
                      </a:pPr>
                      <a:r>
                        <a:rPr lang="en-US" sz="1800" dirty="0">
                          <a:solidFill>
                            <a:schemeClr val="tx1">
                              <a:lumMod val="50000"/>
                            </a:schemeClr>
                          </a:solidFill>
                          <a:latin typeface="Calibri"/>
                          <a:cs typeface="Calibri"/>
                        </a:rPr>
                        <a:t>Closed based on WGCV-43 presentation</a:t>
                      </a:r>
                    </a:p>
                  </a:txBody>
                  <a:tcPr>
                    <a:solidFill>
                      <a:srgbClr val="92D050"/>
                    </a:solidFill>
                  </a:tcPr>
                </a:tc>
                <a:extLst>
                  <a:ext uri="{0D108BD9-81ED-4DB2-BD59-A6C34878D82A}">
                    <a16:rowId xmlns:a16="http://schemas.microsoft.com/office/drawing/2014/main" val="2820489458"/>
                  </a:ext>
                </a:extLst>
              </a:tr>
              <a:tr h="5486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u="none" dirty="0">
                          <a:effectLst/>
                          <a:latin typeface="Calibri" panose="020F0502020204030204" pitchFamily="34" charset="0"/>
                          <a:ea typeface="Times New Roman" panose="02020603050405020304" pitchFamily="18" charset="0"/>
                          <a:cs typeface="Times" panose="02020603050405020304" pitchFamily="18" charset="0"/>
                        </a:rPr>
                        <a:t>WGCV- 42-09</a:t>
                      </a:r>
                    </a:p>
                  </a:txBody>
                  <a:tcPr marL="53439" marR="53439" marT="0" marB="0">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Distribute to membership the WGCV-Carbon Action items assigned during WGCV-42 for completion by WGCV-43</a:t>
                      </a:r>
                    </a:p>
                  </a:txBody>
                  <a:tcPr marL="53439" marR="53439" marT="0" marB="0">
                    <a:solidFill>
                      <a:srgbClr val="FFFFFF"/>
                    </a:solidFill>
                  </a:tcPr>
                </a:tc>
                <a:tc>
                  <a:txBody>
                    <a:bodyPr/>
                    <a:lstStyle/>
                    <a:p>
                      <a:pPr marL="0" marR="0" algn="l" defTabSz="457200" rtl="0">
                        <a:spcBef>
                          <a:spcPts val="0"/>
                        </a:spcBef>
                        <a:spcAft>
                          <a:spcPts val="0"/>
                        </a:spcAft>
                      </a:pPr>
                      <a:r>
                        <a:rPr lang="en-US" sz="1800" u="none" dirty="0">
                          <a:effectLst/>
                          <a:latin typeface="Calibri" panose="020F0502020204030204" pitchFamily="34" charset="0"/>
                          <a:ea typeface="Times New Roman" panose="02020603050405020304" pitchFamily="18" charset="0"/>
                          <a:cs typeface="Times" panose="02020603050405020304" pitchFamily="18" charset="0"/>
                        </a:rPr>
                        <a:t>Chair</a:t>
                      </a:r>
                    </a:p>
                  </a:txBody>
                  <a:tcPr marL="53439" marR="53439" marT="0" marB="0">
                    <a:solidFill>
                      <a:srgbClr val="FFFFFF"/>
                    </a:solidFill>
                  </a:tcPr>
                </a:tc>
                <a:tc>
                  <a:txBody>
                    <a:bodyPr/>
                    <a:lstStyle/>
                    <a:p>
                      <a:pPr marL="0" marR="0" algn="l" defTabSz="457200" rtl="0">
                        <a:spcBef>
                          <a:spcPts val="0"/>
                        </a:spcBef>
                        <a:spcAft>
                          <a:spcPts val="0"/>
                        </a:spcAft>
                      </a:pPr>
                      <a:r>
                        <a:rPr lang="en-US" sz="1800" dirty="0"/>
                        <a:t>June 7, 2017</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algn="l" defTabSz="457200" rtl="0">
                        <a:spcBef>
                          <a:spcPts val="600"/>
                        </a:spcBef>
                      </a:pPr>
                      <a:r>
                        <a:rPr lang="en-US" sz="1800" dirty="0">
                          <a:solidFill>
                            <a:schemeClr val="tx1">
                              <a:lumMod val="50000"/>
                            </a:schemeClr>
                          </a:solidFill>
                          <a:latin typeface="Calibri"/>
                          <a:cs typeface="Calibri"/>
                        </a:rPr>
                        <a:t>Carbon actions covered during WGCV Action Items telecons June/July 2018</a:t>
                      </a:r>
                    </a:p>
                  </a:txBody>
                  <a:tcPr>
                    <a:solidFill>
                      <a:srgbClr val="FFC000"/>
                    </a:solidFill>
                  </a:tcPr>
                </a:tc>
                <a:extLst>
                  <a:ext uri="{0D108BD9-81ED-4DB2-BD59-A6C34878D82A}">
                    <a16:rowId xmlns:a16="http://schemas.microsoft.com/office/drawing/2014/main" val="4002428186"/>
                  </a:ext>
                </a:extLst>
              </a:tr>
              <a:tr h="5486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WGCV-42-10</a:t>
                      </a:r>
                    </a:p>
                  </a:txBody>
                  <a:tcPr marL="53439" marR="53439" marT="0" marB="0">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Distribute to membership the WGCV-CA longer term items for comment</a:t>
                      </a:r>
                    </a:p>
                  </a:txBody>
                  <a:tcPr marL="53439" marR="53439" marT="0" marB="0">
                    <a:solidFill>
                      <a:srgbClr val="FFFFFF"/>
                    </a:solidFill>
                  </a:tcPr>
                </a:tc>
                <a:tc>
                  <a:txBody>
                    <a:bodyPr/>
                    <a:lstStyle/>
                    <a:p>
                      <a:pPr marL="0" marR="0" algn="l" defTabSz="457200" rtl="0">
                        <a:spcBef>
                          <a:spcPts val="0"/>
                        </a:spcBef>
                        <a:spcAft>
                          <a:spcPts val="0"/>
                        </a:spcAft>
                      </a:pPr>
                      <a:r>
                        <a:rPr lang="en-US" sz="1800" u="none" dirty="0">
                          <a:effectLst/>
                          <a:latin typeface="Calibri" panose="020F0502020204030204" pitchFamily="34" charset="0"/>
                          <a:ea typeface="Times New Roman" panose="02020603050405020304" pitchFamily="18" charset="0"/>
                          <a:cs typeface="Times" panose="02020603050405020304" pitchFamily="18" charset="0"/>
                        </a:rPr>
                        <a:t>Chair</a:t>
                      </a:r>
                    </a:p>
                  </a:txBody>
                  <a:tcPr marL="53439" marR="53439" marT="0" marB="0">
                    <a:solidFill>
                      <a:srgbClr val="FFFFFF"/>
                    </a:solidFill>
                  </a:tcPr>
                </a:tc>
                <a:tc>
                  <a:txBody>
                    <a:bodyPr/>
                    <a:lstStyle/>
                    <a:p>
                      <a:pPr marL="0" marR="0" algn="l" defTabSz="457200" rtl="0">
                        <a:spcBef>
                          <a:spcPts val="0"/>
                        </a:spcBef>
                        <a:spcAft>
                          <a:spcPts val="0"/>
                        </a:spcAft>
                      </a:pPr>
                      <a:r>
                        <a:rPr lang="en-US" sz="1800" dirty="0"/>
                        <a:t>June 14, 2017</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Carbon actions covered during WGCV Action Items telecons June/July 2018</a:t>
                      </a:r>
                    </a:p>
                  </a:txBody>
                  <a:tcPr>
                    <a:solidFill>
                      <a:srgbClr val="FFC000"/>
                    </a:solidFill>
                  </a:tcPr>
                </a:tc>
                <a:extLst>
                  <a:ext uri="{0D108BD9-81ED-4DB2-BD59-A6C34878D82A}">
                    <a16:rowId xmlns:a16="http://schemas.microsoft.com/office/drawing/2014/main" val="2143845442"/>
                  </a:ext>
                </a:extLst>
              </a:tr>
              <a:tr h="5486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WGCV-42-11</a:t>
                      </a:r>
                    </a:p>
                  </a:txBody>
                  <a:tcPr marL="53439" marR="53439" marT="0" marB="0">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Proposed approach to address DEM Task Group goals</a:t>
                      </a:r>
                    </a:p>
                  </a:txBody>
                  <a:tcPr marL="53439" marR="53439" marT="0" marB="0">
                    <a:solidFill>
                      <a:srgbClr val="FFFFFF"/>
                    </a:solidFill>
                  </a:tcPr>
                </a:tc>
                <a:tc>
                  <a:txBody>
                    <a:bodyPr/>
                    <a:lstStyle/>
                    <a:p>
                      <a:pPr marL="0" marR="0" algn="l" defTabSz="457200" rtl="0">
                        <a:spcBef>
                          <a:spcPts val="0"/>
                        </a:spcBef>
                        <a:spcAft>
                          <a:spcPts val="0"/>
                        </a:spcAft>
                      </a:pPr>
                      <a:r>
                        <a:rPr lang="en-US" sz="1800" u="none" dirty="0">
                          <a:effectLst/>
                          <a:latin typeface="Calibri" panose="020F0502020204030204" pitchFamily="34" charset="0"/>
                          <a:ea typeface="Times New Roman" panose="02020603050405020304" pitchFamily="18" charset="0"/>
                          <a:cs typeface="Times" panose="02020603050405020304" pitchFamily="18" charset="0"/>
                        </a:rPr>
                        <a:t>Chair</a:t>
                      </a:r>
                    </a:p>
                  </a:txBody>
                  <a:tcPr marL="53439" marR="53439" marT="0" marB="0">
                    <a:solidFill>
                      <a:srgbClr val="FFFFFF"/>
                    </a:solidFill>
                  </a:tcPr>
                </a:tc>
                <a:tc>
                  <a:txBody>
                    <a:bodyPr/>
                    <a:lstStyle/>
                    <a:p>
                      <a:pPr marL="0" marR="0" algn="l" defTabSz="457200" rtl="0">
                        <a:spcBef>
                          <a:spcPts val="0"/>
                        </a:spcBef>
                        <a:spcAft>
                          <a:spcPts val="0"/>
                        </a:spcAft>
                      </a:pPr>
                      <a:r>
                        <a:rPr lang="en-US" sz="1800" u="none" dirty="0">
                          <a:effectLst/>
                          <a:latin typeface="Calibri" panose="020F0502020204030204" pitchFamily="34" charset="0"/>
                          <a:ea typeface="Times New Roman" panose="02020603050405020304" pitchFamily="18" charset="0"/>
                          <a:cs typeface="Times" panose="02020603050405020304" pitchFamily="18" charset="0"/>
                        </a:rPr>
                        <a:t>WGCV-43</a:t>
                      </a:r>
                    </a:p>
                  </a:txBody>
                  <a:tcPr marL="53439" marR="53439" marT="0" marB="0">
                    <a:solidFill>
                      <a:srgbClr val="FFFFFF"/>
                    </a:solidFill>
                  </a:tcPr>
                </a:tc>
                <a:tc>
                  <a:txBody>
                    <a:bodyPr/>
                    <a:lstStyle/>
                    <a:p>
                      <a:pPr algn="l" defTabSz="457200" rtl="0">
                        <a:spcBef>
                          <a:spcPts val="600"/>
                        </a:spcBef>
                      </a:pPr>
                      <a:r>
                        <a:rPr lang="en-US" sz="1800" dirty="0">
                          <a:solidFill>
                            <a:schemeClr val="tx1">
                              <a:lumMod val="50000"/>
                            </a:schemeClr>
                          </a:solidFill>
                          <a:latin typeface="Calibri"/>
                          <a:cs typeface="Calibri"/>
                        </a:rPr>
                        <a:t>Addressed in WGCV-44 presentation</a:t>
                      </a:r>
                    </a:p>
                  </a:txBody>
                  <a:tcPr>
                    <a:solidFill>
                      <a:srgbClr val="FFC000"/>
                    </a:solidFill>
                  </a:tcPr>
                </a:tc>
                <a:extLst>
                  <a:ext uri="{0D108BD9-81ED-4DB2-BD59-A6C34878D82A}">
                    <a16:rowId xmlns:a16="http://schemas.microsoft.com/office/drawing/2014/main" val="2208388085"/>
                  </a:ext>
                </a:extLst>
              </a:tr>
            </a:tbl>
          </a:graphicData>
        </a:graphic>
      </p:graphicFrame>
      <p:sp>
        <p:nvSpPr>
          <p:cNvPr id="9" name="Content Placeholder 1">
            <a:extLst>
              <a:ext uri="{FF2B5EF4-FFF2-40B4-BE49-F238E27FC236}">
                <a16:creationId xmlns:a16="http://schemas.microsoft.com/office/drawing/2014/main" id="{C73226E1-8426-234E-99A0-1A15B683E6C4}"/>
              </a:ext>
            </a:extLst>
          </p:cNvPr>
          <p:cNvSpPr txBox="1">
            <a:spLocks/>
          </p:cNvSpPr>
          <p:nvPr/>
        </p:nvSpPr>
        <p:spPr>
          <a:xfrm>
            <a:off x="152400" y="1143000"/>
            <a:ext cx="8305800" cy="381000"/>
          </a:xfrm>
          <a:prstGeom prst="rect">
            <a:avLst/>
          </a:prstGeom>
        </p:spPr>
        <p:txBody>
          <a:bodyPr/>
          <a:lstStyle>
            <a:lvl1pPr marL="342900" indent="-342900" algn="just">
              <a:spcBef>
                <a:spcPts val="500"/>
              </a:spcBef>
              <a:buSzPct val="100000"/>
              <a:buFont typeface="Arial"/>
              <a:buNone/>
              <a:defRPr sz="2200">
                <a:solidFill>
                  <a:schemeClr val="tx1"/>
                </a:solidFill>
                <a:latin typeface="Arial Bold"/>
                <a:ea typeface="Arial Bold"/>
                <a:cs typeface="Arial Bold"/>
                <a:sym typeface="Arial Bold"/>
              </a:defRPr>
            </a:lvl1pPr>
            <a:lvl2pPr marL="768927" indent="-311727">
              <a:spcBef>
                <a:spcPts val="500"/>
              </a:spcBef>
              <a:buSzPct val="100000"/>
              <a:buFont typeface="Arial"/>
              <a:buNone/>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0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18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1800">
                <a:solidFill>
                  <a:srgbClr val="002569"/>
                </a:solidFill>
                <a:latin typeface="Arial Bold"/>
                <a:ea typeface="Arial Bold"/>
                <a:cs typeface="Arial Bold"/>
                <a:sym typeface="Arial Bold"/>
              </a:defRPr>
            </a:lvl5pPr>
            <a:lvl6pPr indent="2286000">
              <a:spcBef>
                <a:spcPts val="500"/>
              </a:spcBef>
              <a:buFont typeface="Arial"/>
              <a:defRPr sz="1800">
                <a:solidFill>
                  <a:srgbClr val="002569"/>
                </a:solidFill>
                <a:latin typeface="Arial Bold"/>
                <a:ea typeface="Arial Bold"/>
                <a:cs typeface="Arial Bold"/>
                <a:sym typeface="Arial Bold"/>
              </a:defRPr>
            </a:lvl6pPr>
            <a:lvl7pPr indent="2743200">
              <a:spcBef>
                <a:spcPts val="500"/>
              </a:spcBef>
              <a:buFont typeface="Arial"/>
              <a:defRPr sz="1800">
                <a:solidFill>
                  <a:srgbClr val="002569"/>
                </a:solidFill>
                <a:latin typeface="Arial Bold"/>
                <a:ea typeface="Arial Bold"/>
                <a:cs typeface="Arial Bold"/>
                <a:sym typeface="Arial Bold"/>
              </a:defRPr>
            </a:lvl7pPr>
            <a:lvl8pPr indent="3200400">
              <a:spcBef>
                <a:spcPts val="500"/>
              </a:spcBef>
              <a:buFont typeface="Arial"/>
              <a:defRPr sz="1800">
                <a:solidFill>
                  <a:srgbClr val="002569"/>
                </a:solidFill>
                <a:latin typeface="Arial Bold"/>
                <a:ea typeface="Arial Bold"/>
                <a:cs typeface="Arial Bold"/>
                <a:sym typeface="Arial Bold"/>
              </a:defRPr>
            </a:lvl8pPr>
            <a:lvl9pPr indent="3657600">
              <a:spcBef>
                <a:spcPts val="500"/>
              </a:spcBef>
              <a:buFont typeface="Arial"/>
              <a:defRPr sz="1800">
                <a:solidFill>
                  <a:srgbClr val="002569"/>
                </a:solidFill>
                <a:latin typeface="Arial Bold"/>
                <a:ea typeface="Arial Bold"/>
                <a:cs typeface="Arial Bold"/>
                <a:sym typeface="Arial Bold"/>
              </a:defRPr>
            </a:lvl9pPr>
          </a:lstStyle>
          <a:p>
            <a:pPr defTabSz="914400"/>
            <a:r>
              <a:rPr lang="en-US" dirty="0"/>
              <a:t>WGCV-42 Action Item Status</a:t>
            </a:r>
          </a:p>
        </p:txBody>
      </p:sp>
    </p:spTree>
    <p:extLst>
      <p:ext uri="{BB962C8B-B14F-4D97-AF65-F5344CB8AC3E}">
        <p14:creationId xmlns:p14="http://schemas.microsoft.com/office/powerpoint/2010/main" val="3090723730"/>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339B86-7FD1-E345-83AA-73ECADD86007}"/>
              </a:ext>
            </a:extLst>
          </p:cNvPr>
          <p:cNvSpPr>
            <a:spLocks noGrp="1"/>
          </p:cNvSpPr>
          <p:nvPr>
            <p:ph sz="half" idx="1"/>
          </p:nvPr>
        </p:nvSpPr>
        <p:spPr/>
        <p:txBody>
          <a:bodyPr/>
          <a:lstStyle/>
          <a:p>
            <a:pPr rtl="0"/>
            <a:r>
              <a:rPr lang="en-US" dirty="0"/>
              <a:t>WGCV-43 Action Item Status</a:t>
            </a:r>
          </a:p>
        </p:txBody>
      </p:sp>
      <p:graphicFrame>
        <p:nvGraphicFramePr>
          <p:cNvPr id="4" name="Content Placeholder 7">
            <a:extLst>
              <a:ext uri="{FF2B5EF4-FFF2-40B4-BE49-F238E27FC236}">
                <a16:creationId xmlns:a16="http://schemas.microsoft.com/office/drawing/2014/main" id="{449A04AE-3477-EF47-8E11-99B391F2D73F}"/>
              </a:ext>
            </a:extLst>
          </p:cNvPr>
          <p:cNvGraphicFramePr>
            <a:graphicFrameLocks/>
          </p:cNvGraphicFramePr>
          <p:nvPr>
            <p:extLst>
              <p:ext uri="{D42A27DB-BD31-4B8C-83A1-F6EECF244321}">
                <p14:modId xmlns:p14="http://schemas.microsoft.com/office/powerpoint/2010/main" val="1981742918"/>
              </p:ext>
            </p:extLst>
          </p:nvPr>
        </p:nvGraphicFramePr>
        <p:xfrm>
          <a:off x="76200" y="1600200"/>
          <a:ext cx="8915400" cy="229108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429000">
                  <a:extLst>
                    <a:ext uri="{9D8B030D-6E8A-4147-A177-3AD203B41FA5}">
                      <a16:colId xmlns:a16="http://schemas.microsoft.com/office/drawing/2014/main" val="1953011306"/>
                    </a:ext>
                  </a:extLst>
                </a:gridCol>
                <a:gridCol w="1524000">
                  <a:extLst>
                    <a:ext uri="{9D8B030D-6E8A-4147-A177-3AD203B41FA5}">
                      <a16:colId xmlns:a16="http://schemas.microsoft.com/office/drawing/2014/main" val="2522264341"/>
                    </a:ext>
                  </a:extLst>
                </a:gridCol>
                <a:gridCol w="1295400">
                  <a:extLst>
                    <a:ext uri="{9D8B030D-6E8A-4147-A177-3AD203B41FA5}">
                      <a16:colId xmlns:a16="http://schemas.microsoft.com/office/drawing/2014/main" val="382822835"/>
                    </a:ext>
                  </a:extLst>
                </a:gridCol>
                <a:gridCol w="16764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548640">
                <a:tc>
                  <a:txBody>
                    <a:bodyPr/>
                    <a:lstStyle/>
                    <a:p>
                      <a:pPr marL="0" marR="0" algn="l">
                        <a:spcBef>
                          <a:spcPts val="0"/>
                        </a:spcBef>
                        <a:spcAft>
                          <a:spcPts val="0"/>
                        </a:spcAft>
                      </a:pPr>
                      <a:r>
                        <a:rPr lang="en-US" sz="1800" u="none" dirty="0">
                          <a:effectLst/>
                          <a:latin typeface="Calibri" panose="020F0502020204030204" pitchFamily="34" charset="0"/>
                        </a:rPr>
                        <a:t>WGCV-43-02</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err="1"/>
                        <a:t>Telecon</a:t>
                      </a:r>
                      <a:r>
                        <a:rPr lang="en-US" sz="1800" dirty="0"/>
                        <a:t> between WGCV topic leads from WGISS/WGCV Joint session at WGCV-43 and WGISS topic leads to finalize actions, outcomes from joint meeting and possible collaborations with SST-VC and LSI-VC</a:t>
                      </a:r>
                    </a:p>
                  </a:txBody>
                  <a:tcPr marL="53439" marR="53439" marT="0" marB="0">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u="none" dirty="0" err="1">
                          <a:effectLst/>
                          <a:latin typeface="Calibri" panose="020F0502020204030204" pitchFamily="34" charset="0"/>
                          <a:ea typeface="Times New Roman" panose="02020603050405020304" pitchFamily="18" charset="0"/>
                          <a:cs typeface="Times" panose="02020603050405020304" pitchFamily="18" charset="0"/>
                        </a:rPr>
                        <a:t>Thome</a:t>
                      </a:r>
                      <a:r>
                        <a:rPr lang="en-US" sz="1800" u="none" dirty="0">
                          <a:effectLst/>
                          <a:latin typeface="Calibri" panose="020F0502020204030204" pitchFamily="34" charset="0"/>
                          <a:ea typeface="Times New Roman" panose="02020603050405020304" pitchFamily="18" charset="0"/>
                          <a:cs typeface="Times" panose="02020603050405020304" pitchFamily="18" charset="0"/>
                        </a:rPr>
                        <a:t>, Ong, Fox, </a:t>
                      </a:r>
                      <a:r>
                        <a:rPr lang="en-US" sz="1800" u="none" dirty="0" err="1">
                          <a:effectLst/>
                          <a:latin typeface="Calibri" panose="020F0502020204030204" pitchFamily="34" charset="0"/>
                          <a:ea typeface="Times New Roman" panose="02020603050405020304" pitchFamily="18" charset="0"/>
                          <a:cs typeface="Times" panose="02020603050405020304" pitchFamily="18" charset="0"/>
                        </a:rPr>
                        <a:t>Thankappan</a:t>
                      </a:r>
                      <a:r>
                        <a:rPr lang="en-US" sz="1800" u="none" dirty="0">
                          <a:effectLst/>
                          <a:latin typeface="Calibri" panose="020F0502020204030204" pitchFamily="34" charset="0"/>
                          <a:ea typeface="Times New Roman" panose="02020603050405020304" pitchFamily="18" charset="0"/>
                          <a:cs typeface="Times" panose="02020603050405020304" pitchFamily="18" charset="0"/>
                        </a:rPr>
                        <a:t>, </a:t>
                      </a:r>
                      <a:r>
                        <a:rPr lang="en-US" sz="1800" u="none" dirty="0" err="1">
                          <a:effectLst/>
                          <a:latin typeface="Calibri" panose="020F0502020204030204" pitchFamily="34" charset="0"/>
                          <a:ea typeface="Times New Roman" panose="02020603050405020304" pitchFamily="18" charset="0"/>
                          <a:cs typeface="Times" panose="02020603050405020304" pitchFamily="18" charset="0"/>
                        </a:rPr>
                        <a:t>Stensaas</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defTabSz="457200" rtl="0">
                        <a:spcBef>
                          <a:spcPts val="0"/>
                        </a:spcBef>
                        <a:spcAft>
                          <a:spcPts val="0"/>
                        </a:spcAft>
                      </a:pPr>
                      <a:r>
                        <a:rPr lang="en-US" sz="1800" u="none" dirty="0">
                          <a:effectLst/>
                          <a:latin typeface="Calibri" panose="020F0502020204030204" pitchFamily="34" charset="0"/>
                          <a:ea typeface="Times New Roman" panose="02020603050405020304" pitchFamily="18" charset="0"/>
                          <a:cs typeface="Times" panose="02020603050405020304" pitchFamily="18" charset="0"/>
                        </a:rPr>
                        <a:t>June 30, 2018</a:t>
                      </a:r>
                    </a:p>
                  </a:txBody>
                  <a:tcPr marL="53439" marR="53439" marT="0" marB="0">
                    <a:solidFill>
                      <a:srgbClr val="FFFFFF"/>
                    </a:solidFill>
                  </a:tcPr>
                </a:tc>
                <a:tc>
                  <a:txBody>
                    <a:bodyPr/>
                    <a:lstStyle/>
                    <a:p>
                      <a:pPr algn="l" defTabSz="457200" rtl="0">
                        <a:spcBef>
                          <a:spcPts val="600"/>
                        </a:spcBef>
                      </a:pPr>
                      <a:r>
                        <a:rPr lang="en-US" sz="1800" dirty="0">
                          <a:solidFill>
                            <a:schemeClr val="tx1">
                              <a:lumMod val="50000"/>
                            </a:schemeClr>
                          </a:solidFill>
                          <a:latin typeface="Calibri"/>
                          <a:cs typeface="Calibri"/>
                        </a:rPr>
                        <a:t>Closed</a:t>
                      </a:r>
                    </a:p>
                  </a:txBody>
                  <a:tcPr>
                    <a:solidFill>
                      <a:srgbClr val="00B050"/>
                    </a:solidFill>
                  </a:tcPr>
                </a:tc>
                <a:extLst>
                  <a:ext uri="{0D108BD9-81ED-4DB2-BD59-A6C34878D82A}">
                    <a16:rowId xmlns:a16="http://schemas.microsoft.com/office/drawing/2014/main" val="2820489458"/>
                  </a:ext>
                </a:extLst>
              </a:tr>
            </a:tbl>
          </a:graphicData>
        </a:graphic>
      </p:graphicFrame>
      <p:graphicFrame>
        <p:nvGraphicFramePr>
          <p:cNvPr id="5" name="Content Placeholder 7">
            <a:extLst>
              <a:ext uri="{FF2B5EF4-FFF2-40B4-BE49-F238E27FC236}">
                <a16:creationId xmlns:a16="http://schemas.microsoft.com/office/drawing/2014/main" id="{3396D942-E859-9E49-8AD5-D30D134A0C9C}"/>
              </a:ext>
            </a:extLst>
          </p:cNvPr>
          <p:cNvGraphicFramePr>
            <a:graphicFrameLocks/>
          </p:cNvGraphicFramePr>
          <p:nvPr>
            <p:extLst>
              <p:ext uri="{D42A27DB-BD31-4B8C-83A1-F6EECF244321}">
                <p14:modId xmlns:p14="http://schemas.microsoft.com/office/powerpoint/2010/main" val="62532530"/>
              </p:ext>
            </p:extLst>
          </p:nvPr>
        </p:nvGraphicFramePr>
        <p:xfrm>
          <a:off x="76200" y="3886200"/>
          <a:ext cx="8915400" cy="246888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429000">
                  <a:extLst>
                    <a:ext uri="{9D8B030D-6E8A-4147-A177-3AD203B41FA5}">
                      <a16:colId xmlns:a16="http://schemas.microsoft.com/office/drawing/2014/main" val="1953011306"/>
                    </a:ext>
                  </a:extLst>
                </a:gridCol>
                <a:gridCol w="1524000">
                  <a:extLst>
                    <a:ext uri="{9D8B030D-6E8A-4147-A177-3AD203B41FA5}">
                      <a16:colId xmlns:a16="http://schemas.microsoft.com/office/drawing/2014/main" val="2522264341"/>
                    </a:ext>
                  </a:extLst>
                </a:gridCol>
                <a:gridCol w="1295400">
                  <a:extLst>
                    <a:ext uri="{9D8B030D-6E8A-4147-A177-3AD203B41FA5}">
                      <a16:colId xmlns:a16="http://schemas.microsoft.com/office/drawing/2014/main" val="382822835"/>
                    </a:ext>
                  </a:extLst>
                </a:gridCol>
                <a:gridCol w="1676400">
                  <a:extLst>
                    <a:ext uri="{9D8B030D-6E8A-4147-A177-3AD203B41FA5}">
                      <a16:colId xmlns:a16="http://schemas.microsoft.com/office/drawing/2014/main" val="1168532494"/>
                    </a:ext>
                  </a:extLst>
                </a:gridCol>
              </a:tblGrid>
              <a:tr h="548640">
                <a:tc>
                  <a:txBody>
                    <a:bodyPr/>
                    <a:lstStyle/>
                    <a:p>
                      <a:pPr marL="0" marR="0" algn="l">
                        <a:spcBef>
                          <a:spcPts val="0"/>
                        </a:spcBef>
                        <a:spcAft>
                          <a:spcPts val="0"/>
                        </a:spcAft>
                      </a:pPr>
                      <a:r>
                        <a:rPr lang="en-US" sz="1800" b="0" u="none" dirty="0">
                          <a:solidFill>
                            <a:schemeClr val="tx1"/>
                          </a:solidFill>
                          <a:effectLst/>
                          <a:latin typeface="Calibri" panose="020F0502020204030204" pitchFamily="34" charset="0"/>
                        </a:rPr>
                        <a:t>WGCV-43-03</a:t>
                      </a:r>
                      <a:endParaRPr lang="en-US" sz="1800" b="0" u="none" dirty="0">
                        <a:solidFill>
                          <a:schemeClr val="tx1"/>
                        </a:solidFill>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b="0" dirty="0">
                          <a:solidFill>
                            <a:schemeClr val="tx1"/>
                          </a:solidFill>
                        </a:rPr>
                        <a:t>Develop set of “charts” clearly describing three WGCV collaborative activities with other CEOS VCs or WGs that becomes a template for an updateable outreach activity for the WGCV web site</a:t>
                      </a:r>
                      <a:endParaRPr lang="en-US" sz="1800" b="0" dirty="0">
                        <a:solidFill>
                          <a:schemeClr val="tx1"/>
                        </a:solidFill>
                      </a:endParaRPr>
                    </a:p>
                  </a:txBody>
                  <a:tcPr marL="53439" marR="534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l" defTabSz="457200" rtl="0">
                        <a:spcBef>
                          <a:spcPts val="0"/>
                        </a:spcBef>
                        <a:spcAft>
                          <a:spcPts val="0"/>
                        </a:spcAft>
                      </a:pPr>
                      <a:r>
                        <a:rPr lang="en-US" sz="1800" b="0" u="none" dirty="0">
                          <a:solidFill>
                            <a:schemeClr val="tx1"/>
                          </a:solidFill>
                          <a:effectLst/>
                          <a:latin typeface="Calibri" panose="020F0502020204030204" pitchFamily="34" charset="0"/>
                          <a:ea typeface="Times New Roman" panose="02020603050405020304" pitchFamily="18" charset="0"/>
                          <a:cs typeface="Times" panose="02020603050405020304" pitchFamily="18" charset="0"/>
                        </a:rPr>
                        <a:t>Thome,</a:t>
                      </a:r>
                      <a:r>
                        <a:rPr lang="en-US" sz="1800" b="0" u="none" baseline="0" dirty="0">
                          <a:solidFill>
                            <a:schemeClr val="tx1"/>
                          </a:solidFill>
                          <a:effectLst/>
                          <a:latin typeface="Calibri" panose="020F0502020204030204" pitchFamily="34" charset="0"/>
                          <a:ea typeface="Times New Roman" panose="02020603050405020304" pitchFamily="18" charset="0"/>
                          <a:cs typeface="Times" panose="02020603050405020304" pitchFamily="18" charset="0"/>
                        </a:rPr>
                        <a:t> Fox, Thankappan</a:t>
                      </a:r>
                      <a:endParaRPr lang="en-US" sz="1800" b="0" u="none" dirty="0">
                        <a:solidFill>
                          <a:schemeClr val="tx1"/>
                        </a:solidFill>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l" defTabSz="457200" rtl="0">
                        <a:spcBef>
                          <a:spcPts val="0"/>
                        </a:spcBef>
                        <a:spcAft>
                          <a:spcPts val="0"/>
                        </a:spcAft>
                      </a:pPr>
                      <a:r>
                        <a:rPr lang="en-US" sz="1800" b="0" u="none" dirty="0">
                          <a:solidFill>
                            <a:schemeClr val="tx1"/>
                          </a:solidFill>
                          <a:effectLst/>
                          <a:latin typeface="Calibri" panose="020F0502020204030204" pitchFamily="34" charset="0"/>
                          <a:ea typeface="Times New Roman" panose="02020603050405020304" pitchFamily="18" charset="0"/>
                          <a:cs typeface="Times" panose="02020603050405020304" pitchFamily="18" charset="0"/>
                        </a:rPr>
                        <a:t>July 14, 2018</a:t>
                      </a:r>
                    </a:p>
                  </a:txBody>
                  <a:tcPr marL="53439" marR="534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defTabSz="457200" rtl="0">
                        <a:spcBef>
                          <a:spcPts val="600"/>
                        </a:spcBef>
                      </a:pPr>
                      <a:r>
                        <a:rPr lang="en-US" sz="1800" b="0" dirty="0">
                          <a:solidFill>
                            <a:schemeClr val="tx1"/>
                          </a:solidFill>
                          <a:latin typeface="Calibri"/>
                          <a:cs typeface="Calibri"/>
                        </a:rPr>
                        <a:t>Update received from N. Fox on July 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2428186"/>
                  </a:ext>
                </a:extLst>
              </a:tr>
              <a:tr h="548640">
                <a:tc>
                  <a:txBody>
                    <a:bodyPr/>
                    <a:lstStyle/>
                    <a:p>
                      <a:pPr marL="0" marR="0" algn="l" defTabSz="457200" rtl="0">
                        <a:spcBef>
                          <a:spcPts val="0"/>
                        </a:spcBef>
                        <a:spcAft>
                          <a:spcPts val="0"/>
                        </a:spcAft>
                      </a:pPr>
                      <a:r>
                        <a:rPr lang="en-US" sz="1800" b="0" u="none" dirty="0">
                          <a:solidFill>
                            <a:schemeClr val="tx1"/>
                          </a:solidFill>
                          <a:effectLst/>
                          <a:latin typeface="Calibri" panose="020F0502020204030204" pitchFamily="34" charset="0"/>
                          <a:ea typeface="Times New Roman" panose="02020603050405020304" pitchFamily="18" charset="0"/>
                          <a:cs typeface="Times" panose="02020603050405020304" pitchFamily="18" charset="0"/>
                        </a:rPr>
                        <a:t>WGCV-43-04</a:t>
                      </a:r>
                    </a:p>
                  </a:txBody>
                  <a:tcPr marL="53439" marR="534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Incorporate results of WGCV-43-03 into the WGCV web site</a:t>
                      </a:r>
                    </a:p>
                  </a:txBody>
                  <a:tcPr marL="53439" marR="534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l" defTabSz="457200" rtl="0">
                        <a:spcBef>
                          <a:spcPts val="0"/>
                        </a:spcBef>
                        <a:spcAft>
                          <a:spcPts val="0"/>
                        </a:spcAft>
                      </a:pPr>
                      <a:r>
                        <a:rPr lang="en-US" sz="1800" b="0" u="none" dirty="0">
                          <a:solidFill>
                            <a:schemeClr val="tx1"/>
                          </a:solidFill>
                          <a:effectLst/>
                          <a:latin typeface="Calibri" panose="020F0502020204030204" pitchFamily="34" charset="0"/>
                          <a:ea typeface="Times New Roman" panose="02020603050405020304" pitchFamily="18" charset="0"/>
                          <a:cs typeface="Times" panose="02020603050405020304" pitchFamily="18" charset="0"/>
                        </a:rPr>
                        <a:t>WGCV Secretariat</a:t>
                      </a:r>
                    </a:p>
                  </a:txBody>
                  <a:tcPr marL="53439" marR="534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l" defTabSz="457200" rtl="0">
                        <a:spcBef>
                          <a:spcPts val="0"/>
                        </a:spcBef>
                        <a:spcAft>
                          <a:spcPts val="0"/>
                        </a:spcAft>
                      </a:pPr>
                      <a:r>
                        <a:rPr lang="en-US" sz="1800" b="0" u="none" dirty="0">
                          <a:solidFill>
                            <a:schemeClr val="tx1"/>
                          </a:solidFill>
                          <a:effectLst/>
                          <a:latin typeface="Calibri" panose="020F0502020204030204" pitchFamily="34" charset="0"/>
                          <a:ea typeface="Times New Roman" panose="02020603050405020304" pitchFamily="18" charset="0"/>
                          <a:cs typeface="Times" panose="02020603050405020304" pitchFamily="18" charset="0"/>
                        </a:rPr>
                        <a:t>14 August 2018</a:t>
                      </a:r>
                    </a:p>
                  </a:txBody>
                  <a:tcPr marL="53439" marR="534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defTabSz="457200" rtl="0">
                        <a:spcBef>
                          <a:spcPts val="600"/>
                        </a:spcBef>
                      </a:pPr>
                      <a:endParaRPr lang="en-US" sz="1800" b="0" dirty="0">
                        <a:solidFill>
                          <a:schemeClr val="tx1"/>
                        </a:solidFill>
                        <a:latin typeface="Calibri"/>
                        <a:cs typeface="Calibri"/>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302429263"/>
                  </a:ext>
                </a:extLst>
              </a:tr>
            </a:tbl>
          </a:graphicData>
        </a:graphic>
      </p:graphicFrame>
    </p:spTree>
    <p:extLst>
      <p:ext uri="{BB962C8B-B14F-4D97-AF65-F5344CB8AC3E}">
        <p14:creationId xmlns:p14="http://schemas.microsoft.com/office/powerpoint/2010/main" val="394287070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Day 1 action - DEM Task team update</a:t>
            </a:r>
          </a:p>
        </p:txBody>
      </p:sp>
      <p:sp>
        <p:nvSpPr>
          <p:cNvPr id="3" name="Content Placeholder 2"/>
          <p:cNvSpPr>
            <a:spLocks noGrp="1"/>
          </p:cNvSpPr>
          <p:nvPr>
            <p:ph sz="half" idx="11"/>
          </p:nvPr>
        </p:nvSpPr>
        <p:spPr>
          <a:xfrm>
            <a:off x="228600" y="1676400"/>
            <a:ext cx="8610600" cy="4572000"/>
          </a:xfrm>
        </p:spPr>
        <p:txBody>
          <a:bodyPr/>
          <a:lstStyle/>
          <a:p>
            <a:pPr marL="0" indent="0">
              <a:buNone/>
            </a:pPr>
            <a:r>
              <a:rPr lang="en-US" dirty="0"/>
              <a:t>Actions identified from the discussions</a:t>
            </a:r>
          </a:p>
          <a:p>
            <a:r>
              <a:rPr lang="en-US" dirty="0"/>
              <a:t>WGCV-44-02</a:t>
            </a:r>
          </a:p>
          <a:p>
            <a:pPr lvl="1"/>
            <a:r>
              <a:rPr lang="en-US" dirty="0"/>
              <a:t>Draft an approach that could quantify the geometric and radiometric uncertainties from DEMs of varying spatial postings and vertical resolutions. </a:t>
            </a:r>
          </a:p>
          <a:p>
            <a:pPr lvl="1"/>
            <a:r>
              <a:rPr lang="en-US" dirty="0" err="1"/>
              <a:t>Thome</a:t>
            </a:r>
            <a:endParaRPr lang="en-US" dirty="0"/>
          </a:p>
          <a:p>
            <a:pPr lvl="1"/>
            <a:r>
              <a:rPr lang="en-US" dirty="0"/>
              <a:t>WGCV-45</a:t>
            </a:r>
          </a:p>
          <a:p>
            <a:pPr marL="0" indent="0">
              <a:buNone/>
            </a:pPr>
            <a:endParaRPr lang="en-US" dirty="0"/>
          </a:p>
        </p:txBody>
      </p:sp>
    </p:spTree>
    <p:extLst>
      <p:ext uri="{BB962C8B-B14F-4D97-AF65-F5344CB8AC3E}">
        <p14:creationId xmlns:p14="http://schemas.microsoft.com/office/powerpoint/2010/main" val="2730608033"/>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AE1E8B9-D272-0647-B7CF-AF3A9C21CDFF}"/>
              </a:ext>
            </a:extLst>
          </p:cNvPr>
          <p:cNvSpPr>
            <a:spLocks noGrp="1"/>
          </p:cNvSpPr>
          <p:nvPr>
            <p:ph sz="half" idx="1"/>
          </p:nvPr>
        </p:nvSpPr>
        <p:spPr/>
        <p:txBody>
          <a:bodyPr/>
          <a:lstStyle/>
          <a:p>
            <a:pPr rtl="0"/>
            <a:r>
              <a:rPr lang="en-US" dirty="0"/>
              <a:t>WGCV-43 Action Item Status</a:t>
            </a:r>
          </a:p>
          <a:p>
            <a:pPr marL="342900" indent="-342900" algn="just" rtl="0">
              <a:spcBef>
                <a:spcPts val="500"/>
              </a:spcBef>
              <a:buSzPct val="100000"/>
              <a:buFont typeface="Arial"/>
              <a:buNone/>
            </a:pPr>
            <a:endParaRPr lang="en-US" dirty="0"/>
          </a:p>
        </p:txBody>
      </p:sp>
      <p:graphicFrame>
        <p:nvGraphicFramePr>
          <p:cNvPr id="4" name="Content Placeholder 7">
            <a:extLst>
              <a:ext uri="{FF2B5EF4-FFF2-40B4-BE49-F238E27FC236}">
                <a16:creationId xmlns:a16="http://schemas.microsoft.com/office/drawing/2014/main" id="{168B7462-D60E-A142-AC81-B550EA9A4CF4}"/>
              </a:ext>
            </a:extLst>
          </p:cNvPr>
          <p:cNvGraphicFramePr>
            <a:graphicFrameLocks/>
          </p:cNvGraphicFramePr>
          <p:nvPr>
            <p:extLst>
              <p:ext uri="{D42A27DB-BD31-4B8C-83A1-F6EECF244321}">
                <p14:modId xmlns:p14="http://schemas.microsoft.com/office/powerpoint/2010/main" val="2957536518"/>
              </p:ext>
            </p:extLst>
          </p:nvPr>
        </p:nvGraphicFramePr>
        <p:xfrm>
          <a:off x="152400" y="1564640"/>
          <a:ext cx="8915400" cy="366268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352800">
                  <a:extLst>
                    <a:ext uri="{9D8B030D-6E8A-4147-A177-3AD203B41FA5}">
                      <a16:colId xmlns:a16="http://schemas.microsoft.com/office/drawing/2014/main" val="1953011306"/>
                    </a:ext>
                  </a:extLst>
                </a:gridCol>
                <a:gridCol w="1447800">
                  <a:extLst>
                    <a:ext uri="{9D8B030D-6E8A-4147-A177-3AD203B41FA5}">
                      <a16:colId xmlns:a16="http://schemas.microsoft.com/office/drawing/2014/main" val="2522264341"/>
                    </a:ext>
                  </a:extLst>
                </a:gridCol>
                <a:gridCol w="1219200">
                  <a:extLst>
                    <a:ext uri="{9D8B030D-6E8A-4147-A177-3AD203B41FA5}">
                      <a16:colId xmlns:a16="http://schemas.microsoft.com/office/drawing/2014/main" val="382822835"/>
                    </a:ext>
                  </a:extLst>
                </a:gridCol>
                <a:gridCol w="19050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894080">
                <a:tc>
                  <a:txBody>
                    <a:bodyPr/>
                    <a:lstStyle/>
                    <a:p>
                      <a:pPr marL="0" marR="0" algn="l" defTabSz="457200" rtl="0">
                        <a:spcBef>
                          <a:spcPts val="0"/>
                        </a:spcBef>
                        <a:spcAft>
                          <a:spcPts val="0"/>
                        </a:spcAft>
                      </a:pP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Definitions of validation Supersites across WGCV subgroups need to be defined in a consistent fashion to allow ease of communication through the WGCV website</a:t>
                      </a:r>
                    </a:p>
                  </a:txBody>
                  <a:tcPr marL="53439" marR="53439" marT="0" marB="0">
                    <a:solidFill>
                      <a:srgbClr val="FFFFFF"/>
                    </a:solidFill>
                  </a:tcPr>
                </a:tc>
                <a:tc>
                  <a:txBody>
                    <a:bodyPr/>
                    <a:lstStyle/>
                    <a:p>
                      <a:pPr marL="0" marR="0" algn="l" defTabSz="457200" rtl="0">
                        <a:spcBef>
                          <a:spcPts val="0"/>
                        </a:spcBef>
                        <a:spcAft>
                          <a:spcPts val="0"/>
                        </a:spcAft>
                      </a:pPr>
                      <a:r>
                        <a:rPr lang="en-US" sz="1800" u="none" dirty="0">
                          <a:effectLst/>
                          <a:latin typeface="Calibri" panose="020F0502020204030204" pitchFamily="34" charset="0"/>
                          <a:ea typeface="Times New Roman" panose="02020603050405020304" pitchFamily="18" charset="0"/>
                          <a:cs typeface="Times" panose="02020603050405020304" pitchFamily="18" charset="0"/>
                        </a:rPr>
                        <a:t>LPV and IVOS chair</a:t>
                      </a:r>
                    </a:p>
                  </a:txBody>
                  <a:tcPr marL="53439" marR="53439" marT="0" marB="0">
                    <a:solidFill>
                      <a:srgbClr val="FFFFFF"/>
                    </a:solidFill>
                  </a:tcPr>
                </a:tc>
                <a:tc>
                  <a:txBody>
                    <a:bodyPr/>
                    <a:lstStyle/>
                    <a:p>
                      <a:pPr marL="0" marR="0" algn="l" defTabSz="457200" rtl="0">
                        <a:spcBef>
                          <a:spcPts val="0"/>
                        </a:spcBef>
                        <a:spcAft>
                          <a:spcPts val="0"/>
                        </a:spcAft>
                      </a:pPr>
                      <a:r>
                        <a:rPr lang="en-US" sz="1800" u="none" dirty="0">
                          <a:effectLst/>
                          <a:latin typeface="Calibri" panose="020F0502020204030204" pitchFamily="34" charset="0"/>
                          <a:ea typeface="Times New Roman" panose="02020603050405020304" pitchFamily="18" charset="0"/>
                          <a:cs typeface="Times" panose="02020603050405020304" pitchFamily="18" charset="0"/>
                        </a:rPr>
                        <a:t>WGCV-44</a:t>
                      </a:r>
                    </a:p>
                  </a:txBody>
                  <a:tcPr marL="53439" marR="53439" marT="0" marB="0">
                    <a:solidFill>
                      <a:srgbClr val="FFFFFF"/>
                    </a:solidFill>
                  </a:tcPr>
                </a:tc>
                <a:tc>
                  <a:txBody>
                    <a:bodyPr/>
                    <a:lstStyle/>
                    <a:p>
                      <a:pPr algn="l" defTabSz="457200" rtl="0">
                        <a:spcBef>
                          <a:spcPts val="600"/>
                        </a:spcBef>
                      </a:pPr>
                      <a:r>
                        <a:rPr lang="en-US" sz="1800" dirty="0">
                          <a:solidFill>
                            <a:schemeClr val="tx1">
                              <a:lumMod val="50000"/>
                            </a:schemeClr>
                          </a:solidFill>
                          <a:latin typeface="Calibri"/>
                          <a:cs typeface="Calibri"/>
                        </a:rPr>
                        <a:t>Closed via email communications between IVOS and LPV</a:t>
                      </a:r>
                    </a:p>
                  </a:txBody>
                  <a:tcPr>
                    <a:solidFill>
                      <a:srgbClr val="92D050"/>
                    </a:solidFill>
                  </a:tcPr>
                </a:tc>
                <a:extLst>
                  <a:ext uri="{0D108BD9-81ED-4DB2-BD59-A6C34878D82A}">
                    <a16:rowId xmlns:a16="http://schemas.microsoft.com/office/drawing/2014/main" val="2344204284"/>
                  </a:ext>
                </a:extLst>
              </a:tr>
              <a:tr h="894080">
                <a:tc>
                  <a:txBody>
                    <a:bodyPr/>
                    <a:lstStyle/>
                    <a:p>
                      <a:pPr marL="0" marR="0" algn="l">
                        <a:spcBef>
                          <a:spcPts val="0"/>
                        </a:spcBef>
                        <a:spcAft>
                          <a:spcPts val="0"/>
                        </a:spcAft>
                      </a:pPr>
                      <a:r>
                        <a:rPr lang="en-US" sz="1800" u="none" dirty="0">
                          <a:effectLst/>
                          <a:latin typeface="Calibri" panose="020F0502020204030204" pitchFamily="34" charset="0"/>
                        </a:rPr>
                        <a:t>WGCV-43-06</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Definitions of validation Supersites across WGCV subgroups need to be defined in a consistent fashion to allow ease of communication through the WGCV website</a:t>
                      </a:r>
                    </a:p>
                  </a:txBody>
                  <a:tcPr marL="53439" marR="53439" marT="0" marB="0">
                    <a:solidFill>
                      <a:srgbClr val="FFFFFF"/>
                    </a:solidFill>
                  </a:tcPr>
                </a:tc>
                <a:tc>
                  <a:txBody>
                    <a:bodyPr/>
                    <a:lstStyle/>
                    <a:p>
                      <a:pPr marL="0" marR="0" algn="l" defTabSz="457200" rtl="0">
                        <a:spcBef>
                          <a:spcPts val="0"/>
                        </a:spcBef>
                        <a:spcAft>
                          <a:spcPts val="0"/>
                        </a:spcAft>
                      </a:pPr>
                      <a:r>
                        <a:rPr lang="en-US" sz="1800" dirty="0"/>
                        <a:t>LPV and IVOS chair</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defTabSz="457200" rtl="0">
                        <a:spcBef>
                          <a:spcPts val="0"/>
                        </a:spcBef>
                        <a:spcAft>
                          <a:spcPts val="0"/>
                        </a:spcAft>
                      </a:pPr>
                      <a:r>
                        <a:rPr lang="en-US" sz="1800" dirty="0"/>
                        <a:t>WGCV-44</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algn="l" defTabSz="457200" rtl="0">
                        <a:spcBef>
                          <a:spcPts val="600"/>
                        </a:spcBef>
                      </a:pPr>
                      <a:r>
                        <a:rPr lang="en-US" sz="1800" dirty="0">
                          <a:solidFill>
                            <a:schemeClr val="tx1">
                              <a:lumMod val="50000"/>
                            </a:schemeClr>
                          </a:solidFill>
                          <a:latin typeface="Calibri"/>
                          <a:cs typeface="Calibri"/>
                        </a:rPr>
                        <a:t>Dialog started as result of </a:t>
                      </a:r>
                      <a:r>
                        <a:rPr lang="en-US" sz="1800" dirty="0" err="1">
                          <a:solidFill>
                            <a:schemeClr val="tx1">
                              <a:lumMod val="50000"/>
                            </a:schemeClr>
                          </a:solidFill>
                          <a:latin typeface="Calibri"/>
                          <a:cs typeface="Calibri"/>
                        </a:rPr>
                        <a:t>acition</a:t>
                      </a:r>
                      <a:r>
                        <a:rPr lang="en-US" sz="1800" dirty="0">
                          <a:solidFill>
                            <a:schemeClr val="tx1">
                              <a:lumMod val="50000"/>
                            </a:schemeClr>
                          </a:solidFill>
                          <a:latin typeface="Calibri"/>
                          <a:cs typeface="Calibri"/>
                        </a:rPr>
                        <a:t> items telecon</a:t>
                      </a:r>
                    </a:p>
                  </a:txBody>
                  <a:tcPr>
                    <a:solidFill>
                      <a:srgbClr val="FFC000"/>
                    </a:solidFill>
                  </a:tcPr>
                </a:tc>
                <a:extLst>
                  <a:ext uri="{0D108BD9-81ED-4DB2-BD59-A6C34878D82A}">
                    <a16:rowId xmlns:a16="http://schemas.microsoft.com/office/drawing/2014/main" val="4002428186"/>
                  </a:ext>
                </a:extLst>
              </a:tr>
            </a:tbl>
          </a:graphicData>
        </a:graphic>
      </p:graphicFrame>
    </p:spTree>
    <p:extLst>
      <p:ext uri="{BB962C8B-B14F-4D97-AF65-F5344CB8AC3E}">
        <p14:creationId xmlns:p14="http://schemas.microsoft.com/office/powerpoint/2010/main" val="2670737467"/>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AE1E8B9-D272-0647-B7CF-AF3A9C21CDFF}"/>
              </a:ext>
            </a:extLst>
          </p:cNvPr>
          <p:cNvSpPr>
            <a:spLocks noGrp="1"/>
          </p:cNvSpPr>
          <p:nvPr>
            <p:ph sz="half" idx="1"/>
          </p:nvPr>
        </p:nvSpPr>
        <p:spPr/>
        <p:txBody>
          <a:bodyPr/>
          <a:lstStyle/>
          <a:p>
            <a:pPr rtl="0"/>
            <a:r>
              <a:rPr lang="en-US" dirty="0"/>
              <a:t>WGCV-43 Action Item Status</a:t>
            </a:r>
          </a:p>
          <a:p>
            <a:pPr marL="342900" indent="-342900" algn="just" rtl="0">
              <a:spcBef>
                <a:spcPts val="500"/>
              </a:spcBef>
              <a:buSzPct val="100000"/>
              <a:buFont typeface="Arial"/>
              <a:buNone/>
            </a:pPr>
            <a:endParaRPr lang="en-US" dirty="0"/>
          </a:p>
        </p:txBody>
      </p:sp>
      <p:graphicFrame>
        <p:nvGraphicFramePr>
          <p:cNvPr id="4" name="Content Placeholder 7">
            <a:extLst>
              <a:ext uri="{FF2B5EF4-FFF2-40B4-BE49-F238E27FC236}">
                <a16:creationId xmlns:a16="http://schemas.microsoft.com/office/drawing/2014/main" id="{168B7462-D60E-A142-AC81-B550EA9A4CF4}"/>
              </a:ext>
            </a:extLst>
          </p:cNvPr>
          <p:cNvGraphicFramePr>
            <a:graphicFrameLocks/>
          </p:cNvGraphicFramePr>
          <p:nvPr>
            <p:extLst>
              <p:ext uri="{D42A27DB-BD31-4B8C-83A1-F6EECF244321}">
                <p14:modId xmlns:p14="http://schemas.microsoft.com/office/powerpoint/2010/main" val="2696563243"/>
              </p:ext>
            </p:extLst>
          </p:nvPr>
        </p:nvGraphicFramePr>
        <p:xfrm>
          <a:off x="152400" y="1600200"/>
          <a:ext cx="8915400" cy="201168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352800">
                  <a:extLst>
                    <a:ext uri="{9D8B030D-6E8A-4147-A177-3AD203B41FA5}">
                      <a16:colId xmlns:a16="http://schemas.microsoft.com/office/drawing/2014/main" val="1953011306"/>
                    </a:ext>
                  </a:extLst>
                </a:gridCol>
                <a:gridCol w="1828800">
                  <a:extLst>
                    <a:ext uri="{9D8B030D-6E8A-4147-A177-3AD203B41FA5}">
                      <a16:colId xmlns:a16="http://schemas.microsoft.com/office/drawing/2014/main" val="2522264341"/>
                    </a:ext>
                  </a:extLst>
                </a:gridCol>
                <a:gridCol w="1143000">
                  <a:extLst>
                    <a:ext uri="{9D8B030D-6E8A-4147-A177-3AD203B41FA5}">
                      <a16:colId xmlns:a16="http://schemas.microsoft.com/office/drawing/2014/main" val="382822835"/>
                    </a:ext>
                  </a:extLst>
                </a:gridCol>
                <a:gridCol w="16002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5486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u="none" dirty="0">
                          <a:effectLst/>
                          <a:latin typeface="Calibri" panose="020F0502020204030204" pitchFamily="34" charset="0"/>
                        </a:rPr>
                        <a:t>WGCV-43-08</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WGCV ACIX report to be submitted to WGCV for approval to be forwarded to WGCV </a:t>
                      </a:r>
                      <a:r>
                        <a:rPr lang="en-US" sz="1800" dirty="0" err="1"/>
                        <a:t>Secretartiat</a:t>
                      </a:r>
                      <a:r>
                        <a:rPr lang="en-US" sz="1800" dirty="0"/>
                        <a:t> for inclusion on the WGCV website</a:t>
                      </a:r>
                    </a:p>
                  </a:txBody>
                  <a:tcPr marL="53439" marR="53439" marT="0" marB="0">
                    <a:solidFill>
                      <a:srgbClr val="FFFFFF"/>
                    </a:solidFill>
                  </a:tcPr>
                </a:tc>
                <a:tc>
                  <a:txBody>
                    <a:bodyPr/>
                    <a:lstStyle/>
                    <a:p>
                      <a:pPr marL="0" marR="0" algn="l" defTabSz="457200" rtl="0">
                        <a:spcBef>
                          <a:spcPts val="0"/>
                        </a:spcBef>
                        <a:spcAft>
                          <a:spcPts val="0"/>
                        </a:spcAft>
                      </a:pPr>
                      <a:r>
                        <a:rPr lang="en-US" sz="1800" dirty="0"/>
                        <a:t>ACIX report leads </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defTabSz="457200" rtl="0">
                        <a:spcBef>
                          <a:spcPts val="0"/>
                        </a:spcBef>
                        <a:spcAft>
                          <a:spcPts val="0"/>
                        </a:spcAft>
                      </a:pPr>
                      <a:r>
                        <a:rPr lang="en-US" sz="1800" dirty="0"/>
                        <a:t>Aug. 01, 2017</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algn="l" defTabSz="457200" rtl="0">
                        <a:spcBef>
                          <a:spcPts val="600"/>
                        </a:spcBef>
                      </a:pPr>
                      <a:r>
                        <a:rPr lang="en-US" sz="1800" dirty="0">
                          <a:solidFill>
                            <a:schemeClr val="tx1">
                              <a:lumMod val="50000"/>
                            </a:schemeClr>
                          </a:solidFill>
                          <a:latin typeface="Calibri"/>
                          <a:cs typeface="Calibri"/>
                        </a:rPr>
                        <a:t>Report submitted to WGCV</a:t>
                      </a:r>
                    </a:p>
                  </a:txBody>
                  <a:tcPr>
                    <a:solidFill>
                      <a:srgbClr val="FFC000"/>
                    </a:solidFill>
                  </a:tcPr>
                </a:tc>
                <a:extLst>
                  <a:ext uri="{0D108BD9-81ED-4DB2-BD59-A6C34878D82A}">
                    <a16:rowId xmlns:a16="http://schemas.microsoft.com/office/drawing/2014/main" val="1297577092"/>
                  </a:ext>
                </a:extLst>
              </a:tr>
            </a:tbl>
          </a:graphicData>
        </a:graphic>
      </p:graphicFrame>
      <p:graphicFrame>
        <p:nvGraphicFramePr>
          <p:cNvPr id="5" name="Content Placeholder 7">
            <a:extLst>
              <a:ext uri="{FF2B5EF4-FFF2-40B4-BE49-F238E27FC236}">
                <a16:creationId xmlns:a16="http://schemas.microsoft.com/office/drawing/2014/main" id="{D89D7EE7-0C4C-1946-B3F0-E9799B7DFB0F}"/>
              </a:ext>
            </a:extLst>
          </p:cNvPr>
          <p:cNvGraphicFramePr>
            <a:graphicFrameLocks/>
          </p:cNvGraphicFramePr>
          <p:nvPr>
            <p:extLst>
              <p:ext uri="{D42A27DB-BD31-4B8C-83A1-F6EECF244321}">
                <p14:modId xmlns:p14="http://schemas.microsoft.com/office/powerpoint/2010/main" val="3028734028"/>
              </p:ext>
            </p:extLst>
          </p:nvPr>
        </p:nvGraphicFramePr>
        <p:xfrm>
          <a:off x="152400" y="3642360"/>
          <a:ext cx="8915400" cy="192024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352800">
                  <a:extLst>
                    <a:ext uri="{9D8B030D-6E8A-4147-A177-3AD203B41FA5}">
                      <a16:colId xmlns:a16="http://schemas.microsoft.com/office/drawing/2014/main" val="1953011306"/>
                    </a:ext>
                  </a:extLst>
                </a:gridCol>
                <a:gridCol w="1828800">
                  <a:extLst>
                    <a:ext uri="{9D8B030D-6E8A-4147-A177-3AD203B41FA5}">
                      <a16:colId xmlns:a16="http://schemas.microsoft.com/office/drawing/2014/main" val="2522264341"/>
                    </a:ext>
                  </a:extLst>
                </a:gridCol>
                <a:gridCol w="1066800">
                  <a:extLst>
                    <a:ext uri="{9D8B030D-6E8A-4147-A177-3AD203B41FA5}">
                      <a16:colId xmlns:a16="http://schemas.microsoft.com/office/drawing/2014/main" val="382822835"/>
                    </a:ext>
                  </a:extLst>
                </a:gridCol>
                <a:gridCol w="1676400">
                  <a:extLst>
                    <a:ext uri="{9D8B030D-6E8A-4147-A177-3AD203B41FA5}">
                      <a16:colId xmlns:a16="http://schemas.microsoft.com/office/drawing/2014/main" val="1168532494"/>
                    </a:ext>
                  </a:extLst>
                </a:gridCol>
              </a:tblGrid>
              <a:tr h="548640">
                <a:tc>
                  <a:txBody>
                    <a:bodyPr/>
                    <a:lstStyle/>
                    <a:p>
                      <a:pPr marL="0" marR="0" algn="l">
                        <a:spcBef>
                          <a:spcPts val="0"/>
                        </a:spcBef>
                        <a:spcAft>
                          <a:spcPts val="0"/>
                        </a:spcAft>
                      </a:pPr>
                      <a:r>
                        <a:rPr lang="en-US" sz="1800" b="0" u="none" dirty="0">
                          <a:ln>
                            <a:noFill/>
                          </a:ln>
                          <a:solidFill>
                            <a:schemeClr val="tx1"/>
                          </a:solidFill>
                          <a:effectLst/>
                          <a:latin typeface="Calibri" panose="020F0502020204030204" pitchFamily="34" charset="0"/>
                        </a:rPr>
                        <a:t>WGCV-43-10</a:t>
                      </a:r>
                      <a:endParaRPr lang="en-US" sz="1800" b="0" u="none" dirty="0">
                        <a:ln>
                          <a:noFill/>
                        </a:ln>
                        <a:solidFill>
                          <a:schemeClr val="tx1"/>
                        </a:solidFill>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dirty="0">
                          <a:ln>
                            <a:noFill/>
                          </a:ln>
                          <a:solidFill>
                            <a:schemeClr val="tx1"/>
                          </a:solidFill>
                        </a:rPr>
                        <a:t>Prepare a study task plan broadly describing WGCV activities in response to characterizing the assessment of CARD4L parameters to be distributed to WGCV members for comment</a:t>
                      </a:r>
                    </a:p>
                  </a:txBody>
                  <a:tcPr marL="53439" marR="534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dirty="0">
                          <a:ln>
                            <a:noFill/>
                          </a:ln>
                          <a:solidFill>
                            <a:schemeClr val="tx1"/>
                          </a:solidFill>
                        </a:rPr>
                        <a:t>M. </a:t>
                      </a:r>
                      <a:r>
                        <a:rPr lang="en-US" sz="1800" b="0" dirty="0" err="1">
                          <a:ln>
                            <a:noFill/>
                          </a:ln>
                          <a:solidFill>
                            <a:schemeClr val="tx1"/>
                          </a:solidFill>
                        </a:rPr>
                        <a:t>Thankappan</a:t>
                      </a:r>
                      <a:r>
                        <a:rPr lang="en-US" sz="1800" b="0" dirty="0">
                          <a:ln>
                            <a:noFill/>
                          </a:ln>
                          <a:solidFill>
                            <a:schemeClr val="tx1"/>
                          </a:solidFill>
                        </a:rPr>
                        <a:t>, K. Thome</a:t>
                      </a:r>
                    </a:p>
                  </a:txBody>
                  <a:tcPr marL="53439" marR="534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l" defTabSz="457200" rtl="0">
                        <a:spcBef>
                          <a:spcPts val="0"/>
                        </a:spcBef>
                        <a:spcAft>
                          <a:spcPts val="0"/>
                        </a:spcAft>
                      </a:pPr>
                      <a:r>
                        <a:rPr lang="en-US" sz="1800" b="0" u="none" dirty="0">
                          <a:ln>
                            <a:noFill/>
                          </a:ln>
                          <a:solidFill>
                            <a:schemeClr val="tx1"/>
                          </a:solidFill>
                          <a:effectLst/>
                          <a:latin typeface="Calibri" panose="020F0502020204030204" pitchFamily="34" charset="0"/>
                          <a:ea typeface="Times New Roman" panose="02020603050405020304" pitchFamily="18" charset="0"/>
                          <a:cs typeface="Times" panose="02020603050405020304" pitchFamily="18" charset="0"/>
                        </a:rPr>
                        <a:t>31 May 2018</a:t>
                      </a:r>
                    </a:p>
                  </a:txBody>
                  <a:tcPr marL="53439" marR="534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US" sz="1800" b="0" i="0" u="none" strike="noStrike" kern="0" cap="none" spc="0" normalizeH="0" baseline="0" noProof="0" dirty="0">
                          <a:ln>
                            <a:noFill/>
                          </a:ln>
                          <a:solidFill>
                            <a:prstClr val="black">
                              <a:lumMod val="50000"/>
                            </a:prstClr>
                          </a:solidFill>
                          <a:effectLst/>
                          <a:uLnTx/>
                          <a:uFillTx/>
                          <a:latin typeface="Calibri"/>
                          <a:cs typeface="Calibri"/>
                          <a:sym typeface="Calibri"/>
                        </a:rPr>
                        <a:t>Open</a:t>
                      </a:r>
                    </a:p>
                    <a:p>
                      <a:pPr algn="l" defTabSz="457200" rtl="0">
                        <a:spcBef>
                          <a:spcPts val="600"/>
                        </a:spcBef>
                      </a:pPr>
                      <a:endParaRPr lang="en-US" sz="1800" b="0" dirty="0">
                        <a:ln>
                          <a:noFill/>
                        </a:ln>
                        <a:solidFill>
                          <a:schemeClr val="tx1">
                            <a:lumMod val="50000"/>
                          </a:schemeClr>
                        </a:solidFill>
                        <a:latin typeface="Calibri"/>
                        <a:cs typeface="Calibri"/>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002428186"/>
                  </a:ext>
                </a:extLst>
              </a:tr>
            </a:tbl>
          </a:graphicData>
        </a:graphic>
      </p:graphicFrame>
    </p:spTree>
    <p:extLst>
      <p:ext uri="{BB962C8B-B14F-4D97-AF65-F5344CB8AC3E}">
        <p14:creationId xmlns:p14="http://schemas.microsoft.com/office/powerpoint/2010/main" val="203521900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Day 1 action - GHG validation</a:t>
            </a:r>
          </a:p>
        </p:txBody>
      </p:sp>
      <p:sp>
        <p:nvSpPr>
          <p:cNvPr id="3" name="Content Placeholder 2"/>
          <p:cNvSpPr>
            <a:spLocks noGrp="1"/>
          </p:cNvSpPr>
          <p:nvPr>
            <p:ph sz="half" idx="11"/>
          </p:nvPr>
        </p:nvSpPr>
        <p:spPr>
          <a:xfrm>
            <a:off x="228600" y="1676400"/>
            <a:ext cx="8610600" cy="4572000"/>
          </a:xfrm>
        </p:spPr>
        <p:txBody>
          <a:bodyPr/>
          <a:lstStyle/>
          <a:p>
            <a:pPr marL="0" indent="0">
              <a:buNone/>
            </a:pPr>
            <a:r>
              <a:rPr lang="en-US" dirty="0"/>
              <a:t>Actions identified from the discussions</a:t>
            </a:r>
          </a:p>
          <a:p>
            <a:r>
              <a:rPr lang="en-US" dirty="0"/>
              <a:t>WGCV-44-03</a:t>
            </a:r>
          </a:p>
          <a:p>
            <a:pPr lvl="1"/>
            <a:r>
              <a:rPr lang="en-US" dirty="0"/>
              <a:t>ACSG Chair to provide a proposed reorganized structure to ACSG to accommodate the validation of GHGs as part of the subgroup</a:t>
            </a:r>
          </a:p>
          <a:p>
            <a:pPr lvl="1"/>
            <a:r>
              <a:rPr lang="en-US" dirty="0"/>
              <a:t>ACSG Chair</a:t>
            </a:r>
          </a:p>
          <a:p>
            <a:pPr lvl="1"/>
            <a:r>
              <a:rPr lang="en-US" dirty="0"/>
              <a:t>Draft provided before close of WGCV-44 with reorganized structure provided prior to SIT-33</a:t>
            </a:r>
          </a:p>
          <a:p>
            <a:pPr marL="0" indent="0">
              <a:buNone/>
            </a:pPr>
            <a:endParaRPr lang="en-US" dirty="0"/>
          </a:p>
        </p:txBody>
      </p:sp>
    </p:spTree>
    <p:extLst>
      <p:ext uri="{BB962C8B-B14F-4D97-AF65-F5344CB8AC3E}">
        <p14:creationId xmlns:p14="http://schemas.microsoft.com/office/powerpoint/2010/main" val="167966642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Day 1 action -  </a:t>
            </a:r>
            <a:r>
              <a:rPr lang="en-US" dirty="0" err="1"/>
              <a:t>Landnet</a:t>
            </a:r>
            <a:r>
              <a:rPr lang="en-US" dirty="0"/>
              <a:t> and test site updates</a:t>
            </a:r>
          </a:p>
        </p:txBody>
      </p:sp>
      <p:sp>
        <p:nvSpPr>
          <p:cNvPr id="3" name="Content Placeholder 2"/>
          <p:cNvSpPr>
            <a:spLocks noGrp="1"/>
          </p:cNvSpPr>
          <p:nvPr>
            <p:ph sz="half" idx="11"/>
          </p:nvPr>
        </p:nvSpPr>
        <p:spPr>
          <a:xfrm>
            <a:off x="228600" y="1676400"/>
            <a:ext cx="8610600" cy="4572000"/>
          </a:xfrm>
        </p:spPr>
        <p:txBody>
          <a:bodyPr/>
          <a:lstStyle/>
          <a:p>
            <a:pPr marL="0" indent="0">
              <a:buNone/>
            </a:pPr>
            <a:r>
              <a:rPr lang="en-US" dirty="0"/>
              <a:t>Actions identified from the discussions</a:t>
            </a:r>
          </a:p>
          <a:p>
            <a:r>
              <a:rPr lang="en-US" dirty="0"/>
              <a:t>WGCV-44-04</a:t>
            </a:r>
          </a:p>
          <a:p>
            <a:pPr lvl="1"/>
            <a:r>
              <a:rPr lang="en-US" dirty="0"/>
              <a:t>A small group of WGCV membership (3 to 5) to be organized to propose a labeling and web hierarchy for WGCV test sites and provide list to Cal/Val portal and for presentation at WGCV-45. </a:t>
            </a:r>
          </a:p>
          <a:p>
            <a:pPr lvl="1"/>
            <a:r>
              <a:rPr lang="en-US" dirty="0" err="1"/>
              <a:t>Thome</a:t>
            </a:r>
            <a:endParaRPr lang="en-US" dirty="0"/>
          </a:p>
          <a:p>
            <a:pPr lvl="1"/>
            <a:r>
              <a:rPr lang="en-US" dirty="0"/>
              <a:t>WGCV-45</a:t>
            </a:r>
          </a:p>
          <a:p>
            <a:pPr marL="0" indent="0">
              <a:buNone/>
            </a:pPr>
            <a:endParaRPr lang="en-US" dirty="0"/>
          </a:p>
        </p:txBody>
      </p:sp>
    </p:spTree>
    <p:extLst>
      <p:ext uri="{BB962C8B-B14F-4D97-AF65-F5344CB8AC3E}">
        <p14:creationId xmlns:p14="http://schemas.microsoft.com/office/powerpoint/2010/main" val="216452961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Day 1 action -  </a:t>
            </a:r>
            <a:r>
              <a:rPr lang="en-US" dirty="0" err="1"/>
              <a:t>Landnet</a:t>
            </a:r>
            <a:r>
              <a:rPr lang="en-US" dirty="0"/>
              <a:t> and test site updates</a:t>
            </a:r>
          </a:p>
        </p:txBody>
      </p:sp>
      <p:sp>
        <p:nvSpPr>
          <p:cNvPr id="3" name="Content Placeholder 2"/>
          <p:cNvSpPr>
            <a:spLocks noGrp="1"/>
          </p:cNvSpPr>
          <p:nvPr>
            <p:ph sz="half" idx="11"/>
          </p:nvPr>
        </p:nvSpPr>
        <p:spPr>
          <a:xfrm>
            <a:off x="228600" y="1676400"/>
            <a:ext cx="8610600" cy="4572000"/>
          </a:xfrm>
        </p:spPr>
        <p:txBody>
          <a:bodyPr/>
          <a:lstStyle/>
          <a:p>
            <a:pPr marL="0" indent="0">
              <a:buNone/>
            </a:pPr>
            <a:r>
              <a:rPr lang="en-US" dirty="0"/>
              <a:t>Actions identified from the discussions</a:t>
            </a:r>
          </a:p>
          <a:p>
            <a:r>
              <a:rPr lang="en-US" dirty="0"/>
              <a:t>WGCV-44-06</a:t>
            </a:r>
          </a:p>
          <a:p>
            <a:pPr lvl="1"/>
            <a:r>
              <a:rPr lang="en-US" dirty="0"/>
              <a:t>A draft web hierarchy for presenting WGCV </a:t>
            </a:r>
            <a:r>
              <a:rPr lang="en-US" dirty="0" err="1"/>
              <a:t>cal</a:t>
            </a:r>
            <a:r>
              <a:rPr lang="en-US" dirty="0"/>
              <a:t>/</a:t>
            </a:r>
            <a:r>
              <a:rPr lang="en-US" dirty="0" err="1"/>
              <a:t>val</a:t>
            </a:r>
            <a:r>
              <a:rPr lang="en-US" dirty="0"/>
              <a:t> test sites on the </a:t>
            </a:r>
            <a:r>
              <a:rPr lang="en-US" dirty="0" err="1"/>
              <a:t>cal</a:t>
            </a:r>
            <a:r>
              <a:rPr lang="en-US" dirty="0"/>
              <a:t>/</a:t>
            </a:r>
            <a:r>
              <a:rPr lang="en-US" dirty="0" err="1"/>
              <a:t>val</a:t>
            </a:r>
            <a:r>
              <a:rPr lang="en-US" dirty="0"/>
              <a:t> portal will be provided to the </a:t>
            </a:r>
            <a:r>
              <a:rPr lang="en-US" dirty="0" err="1"/>
              <a:t>cal</a:t>
            </a:r>
            <a:r>
              <a:rPr lang="en-US" dirty="0"/>
              <a:t>/</a:t>
            </a:r>
            <a:r>
              <a:rPr lang="en-US" dirty="0" err="1"/>
              <a:t>val</a:t>
            </a:r>
            <a:r>
              <a:rPr lang="en-US" dirty="0"/>
              <a:t> portal administrator for inclusion on the portal and evaluation by the WGCV membership. </a:t>
            </a:r>
          </a:p>
          <a:p>
            <a:pPr lvl="1"/>
            <a:r>
              <a:rPr lang="en-US" dirty="0" err="1"/>
              <a:t>Thome</a:t>
            </a:r>
            <a:r>
              <a:rPr lang="en-US" dirty="0"/>
              <a:t> and LPV Sec.</a:t>
            </a:r>
          </a:p>
          <a:p>
            <a:pPr lvl="1"/>
            <a:r>
              <a:rPr lang="en-US" dirty="0"/>
              <a:t>Nov. 30, 2018</a:t>
            </a:r>
          </a:p>
          <a:p>
            <a:pPr marL="0" indent="0">
              <a:buNone/>
            </a:pPr>
            <a:endParaRPr lang="en-US" dirty="0"/>
          </a:p>
        </p:txBody>
      </p:sp>
    </p:spTree>
    <p:extLst>
      <p:ext uri="{BB962C8B-B14F-4D97-AF65-F5344CB8AC3E}">
        <p14:creationId xmlns:p14="http://schemas.microsoft.com/office/powerpoint/2010/main" val="214147137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Terminology communication</a:t>
            </a:r>
          </a:p>
        </p:txBody>
      </p:sp>
      <p:sp>
        <p:nvSpPr>
          <p:cNvPr id="3" name="Content Placeholder 2"/>
          <p:cNvSpPr>
            <a:spLocks noGrp="1"/>
          </p:cNvSpPr>
          <p:nvPr>
            <p:ph sz="half" idx="11"/>
          </p:nvPr>
        </p:nvSpPr>
        <p:spPr>
          <a:xfrm>
            <a:off x="228600" y="1676400"/>
            <a:ext cx="8610600" cy="4572000"/>
          </a:xfrm>
        </p:spPr>
        <p:txBody>
          <a:bodyPr/>
          <a:lstStyle/>
          <a:p>
            <a:pPr marL="0" indent="0">
              <a:buNone/>
            </a:pPr>
            <a:r>
              <a:rPr lang="en-US" dirty="0"/>
              <a:t>Actions identified from the discussions</a:t>
            </a:r>
          </a:p>
          <a:p>
            <a:r>
              <a:rPr lang="en-US" dirty="0"/>
              <a:t>WGCV-44-05</a:t>
            </a:r>
          </a:p>
          <a:p>
            <a:pPr lvl="1"/>
            <a:r>
              <a:rPr lang="en-US" dirty="0"/>
              <a:t>A small subset of selected terms from the IVOS vocabulary/thesaurus project will be provided placed on the WGCV web site for comment and editing by WGCV membership</a:t>
            </a:r>
          </a:p>
          <a:p>
            <a:pPr lvl="1"/>
            <a:r>
              <a:rPr lang="en-US" dirty="0"/>
              <a:t>IVOS Chair</a:t>
            </a:r>
          </a:p>
          <a:p>
            <a:pPr lvl="1"/>
            <a:r>
              <a:rPr lang="en-US" dirty="0"/>
              <a:t>WGCV-45</a:t>
            </a:r>
          </a:p>
          <a:p>
            <a:pPr marL="0" indent="0">
              <a:buNone/>
            </a:pPr>
            <a:endParaRPr lang="en-US" dirty="0"/>
          </a:p>
        </p:txBody>
      </p:sp>
    </p:spTree>
    <p:extLst>
      <p:ext uri="{BB962C8B-B14F-4D97-AF65-F5344CB8AC3E}">
        <p14:creationId xmlns:p14="http://schemas.microsoft.com/office/powerpoint/2010/main" val="333231919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Day 2 Actions</a:t>
            </a:r>
          </a:p>
          <a:p>
            <a:r>
              <a:rPr lang="en-US" dirty="0"/>
              <a:t>CARD4L evaluation process</a:t>
            </a:r>
          </a:p>
        </p:txBody>
      </p:sp>
      <p:sp>
        <p:nvSpPr>
          <p:cNvPr id="3" name="Content Placeholder 2"/>
          <p:cNvSpPr>
            <a:spLocks noGrp="1"/>
          </p:cNvSpPr>
          <p:nvPr>
            <p:ph sz="half" idx="11"/>
          </p:nvPr>
        </p:nvSpPr>
        <p:spPr>
          <a:xfrm>
            <a:off x="228600" y="2057400"/>
            <a:ext cx="8610600" cy="4572000"/>
          </a:xfrm>
        </p:spPr>
        <p:txBody>
          <a:bodyPr/>
          <a:lstStyle/>
          <a:p>
            <a:r>
              <a:rPr lang="en-US" dirty="0"/>
              <a:t>WGCV-44-07</a:t>
            </a:r>
          </a:p>
          <a:p>
            <a:pPr lvl="1"/>
            <a:r>
              <a:rPr lang="en-US" dirty="0"/>
              <a:t>An initial draft of a CARD4L peer review process will be provided to LSI-VC that clarifies the term “peer review” and makes clear that the process is for evaluation and approval of CARD4L products and does not carry WGCV’s (or its subgroups’) endorsement of the product or their validation but rather that the products meet the CARD4L PFS</a:t>
            </a:r>
          </a:p>
          <a:p>
            <a:pPr lvl="1"/>
            <a:r>
              <a:rPr lang="en-US" dirty="0" err="1"/>
              <a:t>Thome</a:t>
            </a:r>
            <a:endParaRPr lang="en-US" dirty="0"/>
          </a:p>
          <a:p>
            <a:pPr lvl="1"/>
            <a:r>
              <a:rPr lang="en-US" dirty="0"/>
              <a:t>Sept. 5, 2018</a:t>
            </a:r>
          </a:p>
          <a:p>
            <a:pPr marL="0" indent="0">
              <a:buNone/>
            </a:pPr>
            <a:endParaRPr lang="en-US" dirty="0"/>
          </a:p>
        </p:txBody>
      </p:sp>
    </p:spTree>
    <p:extLst>
      <p:ext uri="{BB962C8B-B14F-4D97-AF65-F5344CB8AC3E}">
        <p14:creationId xmlns:p14="http://schemas.microsoft.com/office/powerpoint/2010/main" val="60285712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CARD4L evaluation process</a:t>
            </a:r>
          </a:p>
        </p:txBody>
      </p:sp>
      <p:sp>
        <p:nvSpPr>
          <p:cNvPr id="3" name="Content Placeholder 2"/>
          <p:cNvSpPr>
            <a:spLocks noGrp="1"/>
          </p:cNvSpPr>
          <p:nvPr>
            <p:ph sz="half" idx="11"/>
          </p:nvPr>
        </p:nvSpPr>
        <p:spPr>
          <a:xfrm>
            <a:off x="228600" y="1676400"/>
            <a:ext cx="8610600" cy="4572000"/>
          </a:xfrm>
        </p:spPr>
        <p:txBody>
          <a:bodyPr/>
          <a:lstStyle/>
          <a:p>
            <a:r>
              <a:rPr lang="en-US" dirty="0"/>
              <a:t>WGCV-44-08</a:t>
            </a:r>
          </a:p>
          <a:p>
            <a:pPr lvl="1" algn="l" rtl="0"/>
            <a:r>
              <a:rPr lang="en-US" dirty="0"/>
              <a:t>A WGCV POC for the CARD4L PFS Product Alignment Assessment process will be identified and provided to LSI-VC</a:t>
            </a:r>
          </a:p>
          <a:p>
            <a:pPr lvl="1"/>
            <a:r>
              <a:rPr lang="en-US" dirty="0" err="1"/>
              <a:t>Thome</a:t>
            </a:r>
            <a:endParaRPr lang="en-US" dirty="0"/>
          </a:p>
          <a:p>
            <a:pPr lvl="1"/>
            <a:r>
              <a:rPr lang="en-US" dirty="0"/>
              <a:t>Sept. 12, 2018</a:t>
            </a:r>
          </a:p>
          <a:p>
            <a:pPr lvl="1"/>
            <a:endParaRPr lang="en-US" dirty="0"/>
          </a:p>
          <a:p>
            <a:pPr lvl="1"/>
            <a:r>
              <a:rPr lang="en-US" dirty="0"/>
              <a:t>POC is </a:t>
            </a:r>
            <a:r>
              <a:rPr lang="en-US" dirty="0" err="1"/>
              <a:t>Medhavy</a:t>
            </a:r>
            <a:r>
              <a:rPr lang="en-US" dirty="0"/>
              <a:t> </a:t>
            </a:r>
            <a:r>
              <a:rPr lang="en-US" dirty="0" err="1"/>
              <a:t>Thankappan</a:t>
            </a:r>
            <a:endParaRPr lang="en-US" dirty="0"/>
          </a:p>
          <a:p>
            <a:pPr lvl="1"/>
            <a:r>
              <a:rPr lang="en-US" dirty="0"/>
              <a:t>Action is completed</a:t>
            </a:r>
          </a:p>
          <a:p>
            <a:pPr marL="0" indent="0">
              <a:buNone/>
            </a:pPr>
            <a:endParaRPr lang="en-US" dirty="0"/>
          </a:p>
        </p:txBody>
      </p:sp>
    </p:spTree>
    <p:extLst>
      <p:ext uri="{BB962C8B-B14F-4D97-AF65-F5344CB8AC3E}">
        <p14:creationId xmlns:p14="http://schemas.microsoft.com/office/powerpoint/2010/main" val="903479212"/>
      </p:ext>
    </p:extLst>
  </p:cSld>
  <p:clrMapOvr>
    <a:masterClrMapping/>
  </p:clrMapOvr>
  <p:transition spd="med"/>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6139</TotalTime>
  <Words>2113</Words>
  <Application>Microsoft Macintosh PowerPoint</Application>
  <PresentationFormat>On-screen Show (4:3)</PresentationFormat>
  <Paragraphs>348</Paragraphs>
  <Slides>31</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31</vt:i4>
      </vt:variant>
    </vt:vector>
  </HeadingPairs>
  <TitlesOfParts>
    <vt:vector size="43" baseType="lpstr">
      <vt:lpstr>Arial Bold</vt:lpstr>
      <vt:lpstr>Droid Serif</vt:lpstr>
      <vt:lpstr>Frutiger 45 Light</vt:lpstr>
      <vt:lpstr>Proxima Nova Regular</vt:lpstr>
      <vt:lpstr>Arial</vt:lpstr>
      <vt:lpstr>Avenir Roman</vt:lpstr>
      <vt:lpstr>Calibri</vt:lpstr>
      <vt:lpstr>Century Gothic</vt:lpstr>
      <vt:lpstr>Times</vt:lpstr>
      <vt:lpstr>Times New Roman</vt:lpstr>
      <vt:lpstr>Wingdings</vt:lpstr>
      <vt:lpstr>Default</vt:lpstr>
      <vt:lpstr>Action Item Review for WGCV-44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Microsoft Office User</cp:lastModifiedBy>
  <cp:revision>182</cp:revision>
  <dcterms:modified xsi:type="dcterms:W3CDTF">2018-08-31T10:15:28Z</dcterms:modified>
</cp:coreProperties>
</file>