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382" r:id="rId3"/>
    <p:sldId id="383" r:id="rId4"/>
    <p:sldId id="384" r:id="rId5"/>
    <p:sldId id="385" r:id="rId6"/>
    <p:sldId id="387" r:id="rId7"/>
    <p:sldId id="390" r:id="rId8"/>
    <p:sldId id="386" r:id="rId9"/>
    <p:sldId id="388" r:id="rId10"/>
    <p:sldId id="391" r:id="rId11"/>
    <p:sldId id="392" r:id="rId12"/>
    <p:sldId id="393" r:id="rId13"/>
    <p:sldId id="394" r:id="rId14"/>
    <p:sldId id="395" r:id="rId15"/>
    <p:sldId id="396" r:id="rId16"/>
    <p:sldId id="397" r:id="rId17"/>
    <p:sldId id="398" r:id="rId18"/>
    <p:sldId id="399" r:id="rId19"/>
    <p:sldId id="400" r:id="rId20"/>
    <p:sldId id="389" r:id="rId21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0AF"/>
    <a:srgbClr val="074DCD"/>
    <a:srgbClr val="BEE395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42" autoAdjust="0"/>
    <p:restoredTop sz="94667" autoAdjust="0"/>
  </p:normalViewPr>
  <p:slideViewPr>
    <p:cSldViewPr>
      <p:cViewPr varScale="1">
        <p:scale>
          <a:sx n="89" d="100"/>
          <a:sy n="89" d="100"/>
        </p:scale>
        <p:origin x="81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-320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E0-4E07-B774-E964ED752326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E0-4E07-B774-E964ED75232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1080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Sheet1!$A$1:$B$1</c:f>
              <c:strCache>
                <c:ptCount val="2"/>
                <c:pt idx="0">
                  <c:v>Not Compliant</c:v>
                </c:pt>
                <c:pt idx="1">
                  <c:v>Compliant</c:v>
                </c:pt>
              </c:strCache>
            </c:strRef>
          </c:cat>
          <c:val>
            <c:numRef>
              <c:f>Sheet1!$A$2:$B$2</c:f>
              <c:numCache>
                <c:formatCode>General</c:formatCode>
                <c:ptCount val="2"/>
                <c:pt idx="0">
                  <c:v>4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E0-4E07-B774-E964ED7523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D0-424A-8454-5A14AA05EA2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0D0-424A-8454-5A14AA05EA2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1080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</c:ext>
            </c:extLst>
          </c:dLbls>
          <c:cat>
            <c:strRef>
              <c:f>Sheet1!$A$1:$B$1</c:f>
              <c:strCache>
                <c:ptCount val="2"/>
                <c:pt idx="0">
                  <c:v>Not Compliant</c:v>
                </c:pt>
                <c:pt idx="1">
                  <c:v>Compliant</c:v>
                </c:pt>
              </c:strCache>
            </c:strRef>
          </c:cat>
          <c:val>
            <c:numRef>
              <c:f>Sheet1!$A$2:$B$2</c:f>
              <c:numCache>
                <c:formatCode>General</c:formatCode>
                <c:ptCount val="2"/>
                <c:pt idx="0">
                  <c:v>3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D0-424A-8454-5A14AA05EA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8D9C-49FF-8B2B-870C1472D150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8D9C-49FF-8B2B-870C1472D1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1080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</c:ext>
            </c:extLst>
          </c:dLbls>
          <c:cat>
            <c:strRef>
              <c:f>Sheet1!$A$1:$B$1</c:f>
              <c:strCache>
                <c:ptCount val="2"/>
                <c:pt idx="0">
                  <c:v>Not Compliant</c:v>
                </c:pt>
                <c:pt idx="1">
                  <c:v>Compliant</c:v>
                </c:pt>
              </c:strCache>
            </c:strRef>
          </c:cat>
          <c:val>
            <c:numRef>
              <c:f>Sheet1!$A$2:$B$2</c:f>
              <c:numCache>
                <c:formatCode>General</c:formatCode>
                <c:ptCount val="2"/>
                <c:pt idx="0">
                  <c:v>2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9C-49FF-8B2B-870C1472D1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7EA92B-7938-47E0-950F-FCE32B215AE0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1195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7EA92B-7938-47E0-950F-FCE32B215AE0}" type="slidenum">
              <a:rPr lang="en-AU" smtClean="0"/>
              <a:pPr>
                <a:defRPr/>
              </a:pPr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9707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7EA92B-7938-47E0-950F-FCE32B215AE0}" type="slidenum">
              <a:rPr lang="en-AU" smtClean="0"/>
              <a:pPr>
                <a:defRPr/>
              </a:pPr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2158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31900" y="693738"/>
            <a:ext cx="462121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2264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31900" y="693738"/>
            <a:ext cx="462121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3089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31900" y="693738"/>
            <a:ext cx="462121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7448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7EA92B-7938-47E0-950F-FCE32B215AE0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124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7"/>
          <p:cNvSpPr txBox="1"/>
          <p:nvPr userDrawn="1"/>
        </p:nvSpPr>
        <p:spPr>
          <a:xfrm>
            <a:off x="609600" y="6172200"/>
            <a:ext cx="5257800" cy="304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800" b="1" dirty="0">
                <a:solidFill>
                  <a:srgbClr val="92D050"/>
                </a:solidFill>
                <a:effectLst/>
                <a:latin typeface="Frutiger 45 Light"/>
                <a:ea typeface="Times New Roman"/>
                <a:cs typeface="Arial"/>
              </a:rPr>
              <a:t>Working Group on Calibration and Validation</a:t>
            </a:r>
            <a:endParaRPr lang="en-US" sz="1800" dirty="0">
              <a:effectLst/>
              <a:latin typeface="Times New Roman"/>
              <a:ea typeface="Times New Roman"/>
              <a:cs typeface="Times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"/>
          <p:cNvSpPr/>
          <p:nvPr userDrawn="1"/>
        </p:nvSpPr>
        <p:spPr>
          <a:xfrm>
            <a:off x="2133600" y="0"/>
            <a:ext cx="419100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lang="en-US" sz="22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Proposed WGCV CARD4L assessment process 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2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WGCV-44</a:t>
            </a:r>
          </a:p>
        </p:txBody>
      </p:sp>
    </p:spTree>
    <p:extLst>
      <p:ext uri="{BB962C8B-B14F-4D97-AF65-F5344CB8AC3E}">
        <p14:creationId xmlns:p14="http://schemas.microsoft.com/office/powerpoint/2010/main" val="109395542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8305800" cy="762000"/>
          </a:xfrm>
          <a:prstGeom prst="rect">
            <a:avLst/>
          </a:prstGeom>
        </p:spPr>
        <p:txBody>
          <a:bodyPr/>
          <a:lstStyle>
            <a:lvl1pPr algn="just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1"/>
          </p:nvPr>
        </p:nvSpPr>
        <p:spPr>
          <a:xfrm>
            <a:off x="0" y="1905000"/>
            <a:ext cx="8839200" cy="4572000"/>
          </a:xfrm>
          <a:prstGeom prst="rect">
            <a:avLst/>
          </a:prstGeom>
        </p:spPr>
        <p:txBody>
          <a:bodyPr/>
          <a:lstStyle>
            <a:lvl1pPr>
              <a:buSzPct val="90000"/>
              <a:defRPr sz="2000" baseline="0">
                <a:solidFill>
                  <a:schemeClr val="tx1"/>
                </a:solidFill>
                <a:latin typeface="Century Gothic" pitchFamily="34" charset="0"/>
              </a:defRPr>
            </a:lvl1pPr>
            <a:lvl2pPr marL="768927" indent="-311727">
              <a:buClr>
                <a:srgbClr val="005426"/>
              </a:buClr>
              <a:buSzPct val="80000"/>
              <a:buFont typeface="Wingdings" panose="05000000000000000000" pitchFamily="2" charset="2"/>
              <a:buChar char="§"/>
              <a:defRPr sz="2000" baseline="0"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buSzPct val="60000"/>
              <a:defRPr sz="2000" baseline="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2400">
                <a:solidFill>
                  <a:srgbClr val="C00000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hape 3"/>
          <p:cNvSpPr/>
          <p:nvPr userDrawn="1"/>
        </p:nvSpPr>
        <p:spPr>
          <a:xfrm>
            <a:off x="1981200" y="76200"/>
            <a:ext cx="358140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lang="en-US" sz="22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Proposed WGCV CARD4L assessment process 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2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WGCV-44</a:t>
            </a:r>
          </a:p>
        </p:txBody>
      </p:sp>
    </p:spTree>
    <p:extLst>
      <p:ext uri="{BB962C8B-B14F-4D97-AF65-F5344CB8AC3E}">
        <p14:creationId xmlns:p14="http://schemas.microsoft.com/office/powerpoint/2010/main" val="334483844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8305800" cy="762000"/>
          </a:xfrm>
          <a:prstGeom prst="rect">
            <a:avLst/>
          </a:prstGeom>
        </p:spPr>
        <p:txBody>
          <a:bodyPr/>
          <a:lstStyle>
            <a:lvl1pPr algn="just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1"/>
          </p:nvPr>
        </p:nvSpPr>
        <p:spPr>
          <a:xfrm>
            <a:off x="0" y="1905000"/>
            <a:ext cx="8839200" cy="4572000"/>
          </a:xfrm>
          <a:prstGeom prst="rect">
            <a:avLst/>
          </a:prstGeom>
        </p:spPr>
        <p:txBody>
          <a:bodyPr/>
          <a:lstStyle>
            <a:lvl1pPr>
              <a:buSzPct val="90000"/>
              <a:defRPr sz="2000" baseline="0">
                <a:solidFill>
                  <a:schemeClr val="tx1"/>
                </a:solidFill>
                <a:latin typeface="Century Gothic" pitchFamily="34" charset="0"/>
              </a:defRPr>
            </a:lvl1pPr>
            <a:lvl2pPr marL="768927" indent="-311727">
              <a:buClr>
                <a:srgbClr val="005426"/>
              </a:buClr>
              <a:buSzPct val="80000"/>
              <a:buFont typeface="Wingdings" panose="05000000000000000000" pitchFamily="2" charset="2"/>
              <a:buChar char="§"/>
              <a:defRPr sz="2000" baseline="0"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buSzPct val="60000"/>
              <a:defRPr sz="2000" baseline="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2400">
                <a:solidFill>
                  <a:srgbClr val="C00000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hape 3"/>
          <p:cNvSpPr/>
          <p:nvPr userDrawn="1"/>
        </p:nvSpPr>
        <p:spPr>
          <a:xfrm>
            <a:off x="1981200" y="127337"/>
            <a:ext cx="358140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2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Proposed WGCV CARD4L assessment process 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2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WGCV-44</a:t>
            </a:r>
          </a:p>
        </p:txBody>
      </p:sp>
    </p:spTree>
    <p:extLst>
      <p:ext uri="{BB962C8B-B14F-4D97-AF65-F5344CB8AC3E}">
        <p14:creationId xmlns:p14="http://schemas.microsoft.com/office/powerpoint/2010/main" val="226901992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roxima Nova Regular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1117382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3963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7"/>
          <p:cNvSpPr txBox="1"/>
          <p:nvPr userDrawn="1"/>
        </p:nvSpPr>
        <p:spPr>
          <a:xfrm>
            <a:off x="3733800" y="6477000"/>
            <a:ext cx="4572000" cy="304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b="1" dirty="0">
                <a:solidFill>
                  <a:srgbClr val="92D050"/>
                </a:solidFill>
                <a:effectLst/>
                <a:latin typeface="Frutiger 45 Light"/>
                <a:ea typeface="Times New Roman"/>
                <a:cs typeface="Arial"/>
              </a:rPr>
              <a:t>Working Group on Calibration and Validation</a:t>
            </a:r>
            <a:endParaRPr lang="en-US" sz="1600" dirty="0">
              <a:effectLst/>
              <a:latin typeface="Times New Roman"/>
              <a:ea typeface="Times New Roman"/>
              <a:cs typeface="Times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8153400" y="6504801"/>
            <a:ext cx="972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D9245422-3BB8-6D4A-8024-718D9EB8D280}" type="slidenum">
              <a:rPr lang="en-US" sz="1200" smtClean="0"/>
              <a:pPr algn="r"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5" r:id="rId5"/>
    <p:sldLayoutId id="2147483656" r:id="rId6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578357" y="1752600"/>
            <a:ext cx="7575043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r>
              <a:rPr lang="en-GB" dirty="0" smtClean="0"/>
              <a:t>WGCV </a:t>
            </a:r>
            <a:r>
              <a:rPr lang="en-GB" dirty="0"/>
              <a:t>CARD4L </a:t>
            </a:r>
            <a:r>
              <a:rPr lang="en-AU" dirty="0" smtClean="0"/>
              <a:t>Peer Review</a:t>
            </a:r>
            <a:endParaRPr lang="en-US" dirty="0"/>
          </a:p>
        </p:txBody>
      </p:sp>
      <p:sp>
        <p:nvSpPr>
          <p:cNvPr id="11" name="Shape 11"/>
          <p:cNvSpPr/>
          <p:nvPr/>
        </p:nvSpPr>
        <p:spPr>
          <a:xfrm>
            <a:off x="685800" y="32004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Medhavy 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Thankappan</a:t>
            </a:r>
            <a:endParaRPr lang="en-US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WGCV-45</a:t>
            </a:r>
            <a:endParaRPr lang="en-US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July 15-19, 2019</a:t>
            </a:r>
            <a:endParaRPr lang="en-US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304800"/>
            <a:ext cx="2507906" cy="9931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578357" y="1752600"/>
            <a:ext cx="7575043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r>
              <a:rPr lang="en-GB" dirty="0"/>
              <a:t>Proposed WGCV CARD4L assessment process</a:t>
            </a:r>
            <a:r>
              <a:rPr lang="en-US" dirty="0"/>
              <a:t> </a:t>
            </a:r>
          </a:p>
        </p:txBody>
      </p:sp>
      <p:sp>
        <p:nvSpPr>
          <p:cNvPr id="11" name="Shape 11"/>
          <p:cNvSpPr/>
          <p:nvPr/>
        </p:nvSpPr>
        <p:spPr>
          <a:xfrm>
            <a:off x="685800" y="32004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K.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Thome, C.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Ong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, M.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Thankappan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/>
              <a:ea typeface="Arial Bold"/>
              <a:cs typeface="Arial Bold"/>
              <a:sym typeface="Arial Bold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NASA/CSIRO/GA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/>
              <a:ea typeface="Arial Bold"/>
              <a:cs typeface="Arial Bold"/>
              <a:sym typeface="Arial Bold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LSI VC-6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JRC,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Ispra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, Italy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Sept. 4-7, 2018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304800"/>
            <a:ext cx="2507906" cy="9931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630284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Proposed approach for </a:t>
            </a:r>
            <a:r>
              <a:rPr lang="en-US" dirty="0" smtClean="0"/>
              <a:t>CARD4L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5" t="30743" r="2792" b="18796"/>
          <a:stretch/>
        </p:blipFill>
        <p:spPr>
          <a:xfrm>
            <a:off x="914400" y="1600200"/>
            <a:ext cx="7180390" cy="14622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200400"/>
            <a:ext cx="2209800" cy="838200"/>
          </a:xfrm>
          <a:prstGeom prst="rect">
            <a:avLst/>
          </a:prstGeom>
          <a:noFill/>
          <a:ln w="381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/>
                <a:cs typeface="Calibri"/>
              </a:rPr>
              <a:t>Data provider expresses interest to LSI-VC  for product review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2800" y="3200400"/>
            <a:ext cx="1887410" cy="838200"/>
          </a:xfrm>
          <a:prstGeom prst="rect">
            <a:avLst/>
          </a:prstGeom>
          <a:noFill/>
          <a:ln w="381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/>
                <a:cs typeface="Calibri"/>
              </a:rPr>
              <a:t>LSI sends requests to </a:t>
            </a:r>
          </a:p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/>
                <a:cs typeface="Calibri"/>
              </a:rPr>
              <a:t>WGCV CARD4L Lead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9800" y="3200400"/>
            <a:ext cx="2608390" cy="838200"/>
          </a:xfrm>
          <a:prstGeom prst="rect">
            <a:avLst/>
          </a:prstGeom>
          <a:noFill/>
          <a:ln w="381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/>
                <a:cs typeface="Calibri"/>
              </a:rPr>
              <a:t>WGCV CARD4L puts Data Provider and LSI POC in contact with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/>
                <a:cs typeface="Calibri"/>
              </a:rPr>
              <a:t>WGCV evaluator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0" y="4267200"/>
            <a:ext cx="2590800" cy="838200"/>
          </a:xfrm>
          <a:prstGeom prst="rect">
            <a:avLst/>
          </a:prstGeom>
          <a:noFill/>
          <a:ln w="381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/>
                <a:cs typeface="Calibri"/>
              </a:rPr>
              <a:t>WGCV interacts with Data Provider and LSI POC on the documentation</a:t>
            </a:r>
          </a:p>
        </p:txBody>
      </p:sp>
      <p:cxnSp>
        <p:nvCxnSpPr>
          <p:cNvPr id="12" name="Straight Arrow Connector 11"/>
          <p:cNvCxnSpPr>
            <a:cxnSpLocks/>
            <a:stCxn id="5" idx="3"/>
            <a:endCxn id="6" idx="1"/>
          </p:cNvCxnSpPr>
          <p:nvPr/>
        </p:nvCxnSpPr>
        <p:spPr>
          <a:xfrm>
            <a:off x="2590800" y="3619500"/>
            <a:ext cx="762000" cy="0"/>
          </a:xfrm>
          <a:prstGeom prst="straightConnector1">
            <a:avLst/>
          </a:prstGeom>
          <a:noFill/>
          <a:ln w="25400" cap="flat">
            <a:solidFill>
              <a:schemeClr val="tx1">
                <a:lumMod val="50000"/>
              </a:schemeClr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/>
          <p:cNvCxnSpPr>
            <a:cxnSpLocks/>
            <a:stCxn id="6" idx="3"/>
            <a:endCxn id="7" idx="1"/>
          </p:cNvCxnSpPr>
          <p:nvPr/>
        </p:nvCxnSpPr>
        <p:spPr>
          <a:xfrm>
            <a:off x="5240210" y="3619500"/>
            <a:ext cx="779590" cy="0"/>
          </a:xfrm>
          <a:prstGeom prst="straightConnector1">
            <a:avLst/>
          </a:prstGeom>
          <a:noFill/>
          <a:ln w="25400" cap="flat">
            <a:solidFill>
              <a:schemeClr val="tx1">
                <a:lumMod val="50000"/>
              </a:schemeClr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Arrow Connector 16"/>
          <p:cNvCxnSpPr>
            <a:cxnSpLocks/>
            <a:stCxn id="7" idx="2"/>
            <a:endCxn id="8" idx="3"/>
          </p:cNvCxnSpPr>
          <p:nvPr/>
        </p:nvCxnSpPr>
        <p:spPr>
          <a:xfrm flipH="1">
            <a:off x="5638800" y="4038600"/>
            <a:ext cx="1685195" cy="647700"/>
          </a:xfrm>
          <a:prstGeom prst="straightConnector1">
            <a:avLst/>
          </a:prstGeom>
          <a:noFill/>
          <a:ln w="25400" cap="flat">
            <a:solidFill>
              <a:srgbClr val="001335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Arrow Connector 18"/>
          <p:cNvCxnSpPr>
            <a:cxnSpLocks/>
            <a:stCxn id="8" idx="1"/>
          </p:cNvCxnSpPr>
          <p:nvPr/>
        </p:nvCxnSpPr>
        <p:spPr>
          <a:xfrm flipH="1" flipV="1">
            <a:off x="1676400" y="4114800"/>
            <a:ext cx="1371600" cy="571500"/>
          </a:xfrm>
          <a:prstGeom prst="straightConnector1">
            <a:avLst/>
          </a:prstGeom>
          <a:noFill/>
          <a:ln w="25400" cap="flat">
            <a:solidFill>
              <a:srgbClr val="001335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1066800" y="4038600"/>
            <a:ext cx="1981200" cy="838200"/>
          </a:xfrm>
          <a:prstGeom prst="straightConnector1">
            <a:avLst/>
          </a:prstGeom>
          <a:noFill/>
          <a:ln w="25400" cap="flat">
            <a:solidFill>
              <a:srgbClr val="001335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TextBox 23"/>
          <p:cNvSpPr txBox="1"/>
          <p:nvPr/>
        </p:nvSpPr>
        <p:spPr>
          <a:xfrm>
            <a:off x="6019800" y="5257800"/>
            <a:ext cx="2438400" cy="1066800"/>
          </a:xfrm>
          <a:prstGeom prst="rect">
            <a:avLst/>
          </a:prstGeom>
          <a:noFill/>
          <a:ln w="381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/>
                <a:cs typeface="Calibri"/>
              </a:rPr>
              <a:t>Summary of Data Provider’s documentation provided to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/>
                <a:cs typeface="Calibri"/>
              </a:rPr>
              <a:t>WGCV CARD4L Review Panel</a:t>
            </a:r>
          </a:p>
        </p:txBody>
      </p:sp>
      <p:cxnSp>
        <p:nvCxnSpPr>
          <p:cNvPr id="26" name="Straight Arrow Connector 25"/>
          <p:cNvCxnSpPr>
            <a:cxnSpLocks/>
            <a:stCxn id="8" idx="3"/>
            <a:endCxn id="24" idx="0"/>
          </p:cNvCxnSpPr>
          <p:nvPr/>
        </p:nvCxnSpPr>
        <p:spPr>
          <a:xfrm>
            <a:off x="5638800" y="4686300"/>
            <a:ext cx="1600200" cy="571500"/>
          </a:xfrm>
          <a:prstGeom prst="straightConnector1">
            <a:avLst/>
          </a:prstGeom>
          <a:noFill/>
          <a:ln w="25400" cap="flat">
            <a:solidFill>
              <a:srgbClr val="001335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TextBox 26"/>
          <p:cNvSpPr txBox="1"/>
          <p:nvPr/>
        </p:nvSpPr>
        <p:spPr>
          <a:xfrm>
            <a:off x="3124200" y="5257800"/>
            <a:ext cx="2438400" cy="1066800"/>
          </a:xfrm>
          <a:prstGeom prst="rect">
            <a:avLst/>
          </a:prstGeom>
          <a:noFill/>
          <a:ln w="381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/>
                <a:cs typeface="Calibri"/>
              </a:rPr>
              <a:t>CARD4L Review Panel provides  recommendation to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/>
                <a:cs typeface="Calibri"/>
              </a:rPr>
              <a:t>WGCV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/>
                <a:cs typeface="Calibri"/>
              </a:rPr>
              <a:t> for vote</a:t>
            </a:r>
          </a:p>
        </p:txBody>
      </p:sp>
      <p:cxnSp>
        <p:nvCxnSpPr>
          <p:cNvPr id="29" name="Straight Arrow Connector 28"/>
          <p:cNvCxnSpPr>
            <a:stCxn id="24" idx="1"/>
            <a:endCxn id="27" idx="3"/>
          </p:cNvCxnSpPr>
          <p:nvPr/>
        </p:nvCxnSpPr>
        <p:spPr>
          <a:xfrm flipH="1">
            <a:off x="5562600" y="5791200"/>
            <a:ext cx="457200" cy="0"/>
          </a:xfrm>
          <a:prstGeom prst="straightConnector1">
            <a:avLst/>
          </a:prstGeom>
          <a:noFill/>
          <a:ln w="25400" cap="flat">
            <a:solidFill>
              <a:srgbClr val="001335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TextBox 29"/>
          <p:cNvSpPr txBox="1"/>
          <p:nvPr/>
        </p:nvSpPr>
        <p:spPr>
          <a:xfrm>
            <a:off x="609600" y="5257800"/>
            <a:ext cx="1676400" cy="1066800"/>
          </a:xfrm>
          <a:prstGeom prst="rect">
            <a:avLst/>
          </a:prstGeom>
          <a:noFill/>
          <a:ln w="381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/>
                <a:cs typeface="Calibri"/>
              </a:rPr>
              <a:t>LSI-VC informed by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/>
                <a:cs typeface="Calibri"/>
              </a:rPr>
              <a:t>WGCV CARD4L Lead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/>
                <a:cs typeface="Calibri"/>
              </a:rPr>
              <a:t>of peer review  outcome</a:t>
            </a:r>
          </a:p>
        </p:txBody>
      </p:sp>
      <p:cxnSp>
        <p:nvCxnSpPr>
          <p:cNvPr id="33" name="Straight Arrow Connector 32"/>
          <p:cNvCxnSpPr>
            <a:stCxn id="27" idx="1"/>
            <a:endCxn id="30" idx="3"/>
          </p:cNvCxnSpPr>
          <p:nvPr/>
        </p:nvCxnSpPr>
        <p:spPr>
          <a:xfrm flipH="1">
            <a:off x="2286000" y="5791200"/>
            <a:ext cx="838200" cy="0"/>
          </a:xfrm>
          <a:prstGeom prst="straightConnector1">
            <a:avLst/>
          </a:prstGeom>
          <a:noFill/>
          <a:ln w="25400" cap="flat">
            <a:solidFill>
              <a:srgbClr val="001335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7555697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Basic approach for proposed WGCV CARD4L peer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>
          <a:xfrm>
            <a:off x="0" y="1600200"/>
            <a:ext cx="88392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Details are provided on subsequent charts</a:t>
            </a:r>
          </a:p>
          <a:p>
            <a:pPr marL="457200" indent="-457200">
              <a:buAutoNum type="arabicParenR"/>
            </a:pPr>
            <a:r>
              <a:rPr lang="en-US" b="1" dirty="0"/>
              <a:t>Data provider </a:t>
            </a:r>
            <a:r>
              <a:rPr lang="en-US" dirty="0"/>
              <a:t>documentation is provided to a </a:t>
            </a:r>
            <a:r>
              <a:rPr lang="en-US" b="1" dirty="0"/>
              <a:t>WGCV CARD4L evaluation lead</a:t>
            </a:r>
          </a:p>
          <a:p>
            <a:pPr marL="457200" indent="-457200">
              <a:buAutoNum type="arabicParenR"/>
            </a:pPr>
            <a:r>
              <a:rPr lang="en-US" dirty="0"/>
              <a:t>CARD4L evaluation lead puts the data provider and LSI POC in touch with a </a:t>
            </a:r>
            <a:r>
              <a:rPr lang="en-US" b="1" dirty="0"/>
              <a:t>WGCV evaluator </a:t>
            </a:r>
            <a:r>
              <a:rPr lang="en-US" dirty="0"/>
              <a:t>to work with the provider and LSI POC on documenting the validation process</a:t>
            </a:r>
          </a:p>
          <a:p>
            <a:pPr marL="457200" indent="-457200">
              <a:buAutoNum type="arabicParenR"/>
            </a:pPr>
            <a:r>
              <a:rPr lang="en-US" dirty="0"/>
              <a:t>WGCV evaluator provides a summary of the data provider’s validation documentation along with the full package to a </a:t>
            </a:r>
            <a:r>
              <a:rPr lang="en-US" b="1" dirty="0"/>
              <a:t>CARD4L Review Panel </a:t>
            </a:r>
          </a:p>
          <a:p>
            <a:pPr marL="457200" indent="-457200">
              <a:buAutoNum type="arabicParenR"/>
            </a:pPr>
            <a:r>
              <a:rPr lang="en-US" dirty="0"/>
              <a:t>Panel formulates recommendation carried forward to </a:t>
            </a:r>
            <a:r>
              <a:rPr lang="en-US" b="1" dirty="0"/>
              <a:t>WGCV membership</a:t>
            </a:r>
            <a:endParaRPr lang="en-US" dirty="0"/>
          </a:p>
          <a:p>
            <a:pPr marL="457200" indent="-457200">
              <a:buAutoNum type="arabicParenR"/>
            </a:pPr>
            <a:r>
              <a:rPr lang="en-US" dirty="0"/>
              <a:t>WGCV plenary votes to approve or reject recommendation</a:t>
            </a:r>
          </a:p>
          <a:p>
            <a:pPr marL="457200" indent="-457200">
              <a:buAutoNum type="arabicParenR"/>
            </a:pPr>
            <a:r>
              <a:rPr lang="en-US" dirty="0"/>
              <a:t>CARD4L Evaluation Lead provides LSI POC and Data Provider with result of WGCV vote</a:t>
            </a:r>
          </a:p>
        </p:txBody>
      </p:sp>
    </p:spTree>
    <p:extLst>
      <p:ext uri="{BB962C8B-B14F-4D97-AF65-F5344CB8AC3E}">
        <p14:creationId xmlns:p14="http://schemas.microsoft.com/office/powerpoint/2010/main" val="39359802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1143000"/>
            <a:ext cx="3581400" cy="762000"/>
          </a:xfrm>
        </p:spPr>
        <p:txBody>
          <a:bodyPr/>
          <a:lstStyle/>
          <a:p>
            <a:pPr marL="0" indent="0" algn="ctr">
              <a:spcBef>
                <a:spcPts val="0"/>
              </a:spcBef>
            </a:pPr>
            <a:r>
              <a:rPr lang="en-US" dirty="0"/>
              <a:t>Initial contact between LSI-VC and WGCV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>
          <a:xfrm>
            <a:off x="76200" y="3429000"/>
            <a:ext cx="8839200" cy="3048000"/>
          </a:xfrm>
        </p:spPr>
        <p:txBody>
          <a:bodyPr/>
          <a:lstStyle/>
          <a:p>
            <a:r>
              <a:rPr lang="en-US" dirty="0"/>
              <a:t>WGCV CARD4L Evaluation Lead will typically also be the POC between LSI-VC and WGCV</a:t>
            </a:r>
          </a:p>
          <a:p>
            <a:pPr lvl="1"/>
            <a:r>
              <a:rPr lang="en-US" dirty="0"/>
              <a:t>CARD4L Evaluation Lead would be a WGCV member</a:t>
            </a:r>
          </a:p>
          <a:p>
            <a:pPr lvl="1"/>
            <a:r>
              <a:rPr lang="en-US" dirty="0"/>
              <a:t>Approved to a two-year term at a WGCV plenary meeting  but there would be no service limits</a:t>
            </a:r>
          </a:p>
          <a:p>
            <a:pPr lvl="1"/>
            <a:r>
              <a:rPr lang="en-US" u="sng" dirty="0">
                <a:solidFill>
                  <a:srgbClr val="800000"/>
                </a:solidFill>
              </a:rPr>
              <a:t>M. </a:t>
            </a:r>
            <a:r>
              <a:rPr lang="en-US" u="sng" dirty="0" err="1">
                <a:solidFill>
                  <a:srgbClr val="800000"/>
                </a:solidFill>
              </a:rPr>
              <a:t>Thankappan</a:t>
            </a:r>
            <a:r>
              <a:rPr lang="en-US" u="sng" dirty="0">
                <a:solidFill>
                  <a:srgbClr val="800000"/>
                </a:solidFill>
              </a:rPr>
              <a:t> was approved at WGCV-44 </a:t>
            </a:r>
            <a:r>
              <a:rPr lang="en-US" u="sng" dirty="0" smtClean="0">
                <a:solidFill>
                  <a:srgbClr val="800000"/>
                </a:solidFill>
              </a:rPr>
              <a:t>as POC between LSI-VC and WGCV</a:t>
            </a:r>
            <a:endParaRPr lang="en-US" u="sng" dirty="0">
              <a:solidFill>
                <a:srgbClr val="800000"/>
              </a:solidFill>
            </a:endParaRPr>
          </a:p>
          <a:p>
            <a:r>
              <a:rPr lang="en-US" dirty="0"/>
              <a:t>Evaluation Lead determines the best person within WGCV with the appropriate expertise to provide a detailed evaluation of the data provider’s documentation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-27584" y="1981200"/>
            <a:ext cx="4218584" cy="154249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90000"/>
              <a:buFont typeface="Arial"/>
              <a:buChar char="•"/>
              <a:defRPr sz="2000" baseline="0">
                <a:solidFill>
                  <a:schemeClr val="tx1"/>
                </a:solidFill>
                <a:latin typeface="Century Gothic" pitchFamily="34" charset="0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Clr>
                <a:srgbClr val="005426"/>
              </a:buClr>
              <a:buSzPct val="80000"/>
              <a:buFont typeface="Wingdings" panose="05000000000000000000" pitchFamily="2" charset="2"/>
              <a:buChar char="§"/>
              <a:defRPr sz="2000" baseline="0">
                <a:solidFill>
                  <a:schemeClr val="tx1"/>
                </a:solidFill>
                <a:latin typeface="Century Gothic" pitchFamily="34" charset="0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60000"/>
              <a:buFont typeface="Arial"/>
              <a:buChar char="o"/>
              <a:defRPr sz="2000" baseline="0">
                <a:solidFill>
                  <a:schemeClr val="tx1"/>
                </a:solidFill>
                <a:latin typeface="Century Gothic" pitchFamily="34" charset="0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C00000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chemeClr val="tx1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90000"/>
              <a:buFont typeface="Arial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Century Gothic" pitchFamily="34" charset="0"/>
              <a:cs typeface="Arial Bold"/>
              <a:sym typeface="Arial Bold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257800" y="1237696"/>
            <a:ext cx="1905000" cy="667303"/>
          </a:xfrm>
          <a:prstGeom prst="ellipse">
            <a:avLst/>
          </a:prstGeom>
          <a:noFill/>
          <a:ln w="25400" cap="flat">
            <a:solidFill>
              <a:srgbClr val="8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4572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2569"/>
              </a:solidFill>
              <a:effectLst/>
              <a:uLnTx/>
              <a:uFillTx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B5B5723-31B2-1B47-B88D-B4D3B2045F0D}"/>
              </a:ext>
            </a:extLst>
          </p:cNvPr>
          <p:cNvSpPr txBox="1">
            <a:spLocks/>
          </p:cNvSpPr>
          <p:nvPr/>
        </p:nvSpPr>
        <p:spPr>
          <a:xfrm>
            <a:off x="76200" y="1905000"/>
            <a:ext cx="3581400" cy="1447800"/>
          </a:xfrm>
          <a:prstGeom prst="rect">
            <a:avLst/>
          </a:prstGeom>
        </p:spPr>
        <p:txBody>
          <a:bodyPr/>
          <a:lstStyle>
            <a:lvl1pPr marL="342900" indent="-342900" algn="just">
              <a:spcBef>
                <a:spcPts val="500"/>
              </a:spcBef>
              <a:buSzPct val="100000"/>
              <a:buFont typeface="Arial"/>
              <a:buNone/>
              <a:defRPr sz="2200">
                <a:solidFill>
                  <a:schemeClr val="tx1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None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0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56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Bold"/>
                <a:cs typeface="Arial Bold"/>
                <a:sym typeface="Arial Bold"/>
              </a:rPr>
              <a:t>A single POC,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56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Bold"/>
                <a:cs typeface="Arial Bold"/>
                <a:sym typeface="Arial Bold"/>
              </a:rPr>
              <a:t>WGCV CARD4L Evaluation Lead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56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Bold"/>
                <a:cs typeface="Arial Bold"/>
                <a:sym typeface="Arial Bold"/>
              </a:rPr>
              <a:t>is used within WGCV to simplify the process for LSI-VC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CAA87D-9B7B-A14E-AB88-B4CE67C7C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295400"/>
            <a:ext cx="5257800" cy="203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264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1143000"/>
            <a:ext cx="3581400" cy="762000"/>
          </a:xfrm>
        </p:spPr>
        <p:txBody>
          <a:bodyPr/>
          <a:lstStyle/>
          <a:p>
            <a:pPr marL="0" indent="0" algn="ctr">
              <a:spcBef>
                <a:spcPts val="0"/>
              </a:spcBef>
            </a:pPr>
            <a:r>
              <a:rPr lang="en-US" dirty="0"/>
              <a:t>WGCV Evaluator does the </a:t>
            </a:r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>
          <a:xfrm>
            <a:off x="76200" y="3352800"/>
            <a:ext cx="8915400" cy="3505200"/>
          </a:xfrm>
        </p:spPr>
        <p:txBody>
          <a:bodyPr/>
          <a:lstStyle/>
          <a:p>
            <a:r>
              <a:rPr lang="en-US" dirty="0"/>
              <a:t>Evaluator could come from WGCV membership or subgroups</a:t>
            </a:r>
          </a:p>
          <a:p>
            <a:pPr lvl="1"/>
            <a:r>
              <a:rPr lang="en-US" dirty="0"/>
              <a:t>Helps to prevent the burden falling on a small number of people</a:t>
            </a:r>
          </a:p>
          <a:p>
            <a:pPr lvl="1"/>
            <a:r>
              <a:rPr lang="en-US" dirty="0"/>
              <a:t>Gives better access to necessary expertise for the assessment</a:t>
            </a:r>
          </a:p>
          <a:p>
            <a:pPr lvl="1"/>
            <a:r>
              <a:rPr lang="en-US" dirty="0"/>
              <a:t>Also a means to engage early career members with WGCV</a:t>
            </a:r>
          </a:p>
          <a:p>
            <a:r>
              <a:rPr lang="en-US" dirty="0"/>
              <a:t>The Evaluator becomes the POC from this point forward</a:t>
            </a:r>
          </a:p>
          <a:p>
            <a:pPr lvl="1"/>
            <a:r>
              <a:rPr lang="en-US" dirty="0"/>
              <a:t>May seem to add complexity but key is that initial contact for  LSI-VC is always the same person regardless of the product</a:t>
            </a:r>
          </a:p>
          <a:p>
            <a:pPr lvl="1"/>
            <a:r>
              <a:rPr lang="en-US" dirty="0"/>
              <a:t>CARD4l Evaluation Lead will also be engaged with LSI-VC activities overall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-27584" y="1981200"/>
            <a:ext cx="4218584" cy="154249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90000"/>
              <a:buFont typeface="Arial"/>
              <a:buChar char="•"/>
              <a:defRPr sz="2000" baseline="0">
                <a:solidFill>
                  <a:schemeClr val="tx1"/>
                </a:solidFill>
                <a:latin typeface="Century Gothic" pitchFamily="34" charset="0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Clr>
                <a:srgbClr val="005426"/>
              </a:buClr>
              <a:buSzPct val="80000"/>
              <a:buFont typeface="Wingdings" panose="05000000000000000000" pitchFamily="2" charset="2"/>
              <a:buChar char="§"/>
              <a:defRPr sz="2000" baseline="0">
                <a:solidFill>
                  <a:schemeClr val="tx1"/>
                </a:solidFill>
                <a:latin typeface="Century Gothic" pitchFamily="34" charset="0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60000"/>
              <a:buFont typeface="Arial"/>
              <a:buChar char="o"/>
              <a:defRPr sz="2000" baseline="0">
                <a:solidFill>
                  <a:schemeClr val="tx1"/>
                </a:solidFill>
                <a:latin typeface="Century Gothic" pitchFamily="34" charset="0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C00000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chemeClr val="tx1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90000"/>
              <a:buFont typeface="Arial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Century Gothic" pitchFamily="34" charset="0"/>
              <a:cs typeface="Arial Bold"/>
              <a:sym typeface="Arial Bold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162800" y="1237696"/>
            <a:ext cx="1905000" cy="667303"/>
          </a:xfrm>
          <a:prstGeom prst="ellipse">
            <a:avLst/>
          </a:prstGeom>
          <a:noFill/>
          <a:ln w="25400" cap="flat">
            <a:solidFill>
              <a:srgbClr val="8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4572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2569"/>
              </a:solidFill>
              <a:effectLst/>
              <a:uLnTx/>
              <a:uFillTx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B5B5723-31B2-1B47-B88D-B4D3B2045F0D}"/>
              </a:ext>
            </a:extLst>
          </p:cNvPr>
          <p:cNvSpPr txBox="1">
            <a:spLocks/>
          </p:cNvSpPr>
          <p:nvPr/>
        </p:nvSpPr>
        <p:spPr>
          <a:xfrm>
            <a:off x="76200" y="1828800"/>
            <a:ext cx="3810000" cy="1600200"/>
          </a:xfrm>
          <a:prstGeom prst="rect">
            <a:avLst/>
          </a:prstGeom>
        </p:spPr>
        <p:txBody>
          <a:bodyPr/>
          <a:lstStyle>
            <a:lvl1pPr marL="342900" indent="-342900" algn="just">
              <a:spcBef>
                <a:spcPts val="500"/>
              </a:spcBef>
              <a:buSzPct val="100000"/>
              <a:buFont typeface="Arial"/>
              <a:buNone/>
              <a:defRPr sz="2200">
                <a:solidFill>
                  <a:schemeClr val="tx1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None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0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56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Bold"/>
                <a:cs typeface="Arial Bold"/>
                <a:sym typeface="Arial Bold"/>
              </a:rPr>
              <a:t>Evaluation of the data provider’s documentation to determine if appropriate validation and uncertainty methodologies followed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DCA84E-F28E-DA4D-95FD-34DC9EADF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295400"/>
            <a:ext cx="5257800" cy="203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764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1143000"/>
            <a:ext cx="3581400" cy="762000"/>
          </a:xfrm>
        </p:spPr>
        <p:txBody>
          <a:bodyPr/>
          <a:lstStyle/>
          <a:p>
            <a:pPr marL="0" indent="0" algn="ctr">
              <a:spcBef>
                <a:spcPts val="0"/>
              </a:spcBef>
            </a:pPr>
            <a:r>
              <a:rPr lang="en-US" dirty="0"/>
              <a:t>WGCV Evaluator does the </a:t>
            </a:r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>
          <a:xfrm>
            <a:off x="76200" y="3352800"/>
            <a:ext cx="8915400" cy="3505200"/>
          </a:xfrm>
        </p:spPr>
        <p:txBody>
          <a:bodyPr/>
          <a:lstStyle/>
          <a:p>
            <a:r>
              <a:rPr lang="en-US" dirty="0"/>
              <a:t>Collaborative process much like WGCV has for </a:t>
            </a:r>
            <a:r>
              <a:rPr lang="en-US" dirty="0" err="1"/>
              <a:t>RadCalNet</a:t>
            </a:r>
            <a:endParaRPr lang="en-US" dirty="0"/>
          </a:p>
          <a:p>
            <a:pPr lvl="1"/>
            <a:r>
              <a:rPr lang="en-US" dirty="0"/>
              <a:t>Help ensure documentation follows accepted nomenclature</a:t>
            </a:r>
          </a:p>
          <a:p>
            <a:pPr lvl="1"/>
            <a:r>
              <a:rPr lang="en-US" dirty="0"/>
              <a:t>Clear demonstration of necessary quality</a:t>
            </a:r>
          </a:p>
          <a:p>
            <a:pPr lvl="1"/>
            <a:r>
              <a:rPr lang="en-US" dirty="0"/>
              <a:t>Goal is to help Data Provider move toward documentation that leads to acceptance</a:t>
            </a:r>
          </a:p>
          <a:p>
            <a:r>
              <a:rPr lang="en-US" dirty="0"/>
              <a:t>Ultimately, it is the Data Provider’s choice whether to move forward with documentation to WGCV’s </a:t>
            </a:r>
            <a:r>
              <a:rPr lang="en-US" b="1" dirty="0"/>
              <a:t>CARD4L Acceptance Review Panel</a:t>
            </a:r>
          </a:p>
          <a:p>
            <a:r>
              <a:rPr lang="en-US" dirty="0"/>
              <a:t>Documentation can move forward without the WGCV representative’s approval</a:t>
            </a:r>
          </a:p>
          <a:p>
            <a:pPr lvl="1"/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-27584" y="1981200"/>
            <a:ext cx="4218584" cy="154249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90000"/>
              <a:buFont typeface="Arial"/>
              <a:buChar char="•"/>
              <a:defRPr sz="2000" baseline="0">
                <a:solidFill>
                  <a:schemeClr val="tx1"/>
                </a:solidFill>
                <a:latin typeface="Century Gothic" pitchFamily="34" charset="0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Clr>
                <a:srgbClr val="005426"/>
              </a:buClr>
              <a:buSzPct val="80000"/>
              <a:buFont typeface="Wingdings" panose="05000000000000000000" pitchFamily="2" charset="2"/>
              <a:buChar char="§"/>
              <a:defRPr sz="2000" baseline="0">
                <a:solidFill>
                  <a:schemeClr val="tx1"/>
                </a:solidFill>
                <a:latin typeface="Century Gothic" pitchFamily="34" charset="0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60000"/>
              <a:buFont typeface="Arial"/>
              <a:buChar char="o"/>
              <a:defRPr sz="2000" baseline="0">
                <a:solidFill>
                  <a:schemeClr val="tx1"/>
                </a:solidFill>
                <a:latin typeface="Century Gothic" pitchFamily="34" charset="0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C00000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chemeClr val="tx1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90000"/>
              <a:buFont typeface="Arial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Century Gothic" pitchFamily="34" charset="0"/>
              <a:cs typeface="Arial Bold"/>
              <a:sym typeface="Arial Bold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257800" y="1923497"/>
            <a:ext cx="1905000" cy="667303"/>
          </a:xfrm>
          <a:prstGeom prst="ellipse">
            <a:avLst/>
          </a:prstGeom>
          <a:noFill/>
          <a:ln w="25400" cap="flat">
            <a:solidFill>
              <a:srgbClr val="8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4572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2569"/>
              </a:solidFill>
              <a:effectLst/>
              <a:uLnTx/>
              <a:uFillTx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B5B5723-31B2-1B47-B88D-B4D3B2045F0D}"/>
              </a:ext>
            </a:extLst>
          </p:cNvPr>
          <p:cNvSpPr txBox="1">
            <a:spLocks/>
          </p:cNvSpPr>
          <p:nvPr/>
        </p:nvSpPr>
        <p:spPr>
          <a:xfrm>
            <a:off x="76200" y="1828800"/>
            <a:ext cx="3810000" cy="1600200"/>
          </a:xfrm>
          <a:prstGeom prst="rect">
            <a:avLst/>
          </a:prstGeom>
        </p:spPr>
        <p:txBody>
          <a:bodyPr/>
          <a:lstStyle>
            <a:lvl1pPr marL="342900" indent="-342900" algn="just">
              <a:spcBef>
                <a:spcPts val="500"/>
              </a:spcBef>
              <a:buSzPct val="100000"/>
              <a:buFont typeface="Arial"/>
              <a:buNone/>
              <a:defRPr sz="2200">
                <a:solidFill>
                  <a:schemeClr val="tx1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None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0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56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Bold"/>
                <a:cs typeface="Arial Bold"/>
                <a:sym typeface="Arial Bold"/>
              </a:rPr>
              <a:t>Evaluation process is an interaction between the WGCV representative, the Data Provider, and the LSI-VC POC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DCA84E-F28E-DA4D-95FD-34DC9EADF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295400"/>
            <a:ext cx="5257800" cy="203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018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1143000"/>
            <a:ext cx="3581400" cy="762000"/>
          </a:xfrm>
        </p:spPr>
        <p:txBody>
          <a:bodyPr/>
          <a:lstStyle/>
          <a:p>
            <a:pPr marL="0" indent="0" algn="ctr">
              <a:spcBef>
                <a:spcPts val="0"/>
              </a:spcBef>
            </a:pPr>
            <a:r>
              <a:rPr lang="en-US" dirty="0"/>
              <a:t>WGCV Evaluator does the </a:t>
            </a:r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>
          <a:xfrm>
            <a:off x="76200" y="3352800"/>
            <a:ext cx="8915400" cy="3505200"/>
          </a:xfrm>
        </p:spPr>
        <p:txBody>
          <a:bodyPr/>
          <a:lstStyle/>
          <a:p>
            <a:r>
              <a:rPr lang="en-US" dirty="0"/>
              <a:t>CARD4L Review Panel consists of five members</a:t>
            </a:r>
          </a:p>
          <a:p>
            <a:pPr lvl="1"/>
            <a:r>
              <a:rPr lang="en-US" dirty="0"/>
              <a:t>WGCV CARD4L Evaluation Lead (panel lead)</a:t>
            </a:r>
          </a:p>
          <a:p>
            <a:pPr lvl="1"/>
            <a:r>
              <a:rPr lang="en-US" dirty="0"/>
              <a:t>One member from WGCV membership</a:t>
            </a:r>
          </a:p>
          <a:p>
            <a:pPr lvl="1"/>
            <a:r>
              <a:rPr lang="en-US" dirty="0"/>
              <a:t>Three members from either WGCV or subgroup</a:t>
            </a:r>
          </a:p>
          <a:p>
            <a:pPr lvl="1"/>
            <a:r>
              <a:rPr lang="en-US" dirty="0"/>
              <a:t>Not more than one subgroup volunteer from a single subgroup</a:t>
            </a:r>
          </a:p>
          <a:p>
            <a:r>
              <a:rPr lang="en-US" dirty="0"/>
              <a:t>Serve two year (TBR) terms but without service limits</a:t>
            </a:r>
          </a:p>
          <a:p>
            <a:r>
              <a:rPr lang="en-US" dirty="0"/>
              <a:t>Review panel evaluates the full documentation package with help from the evaluator’s summary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-27584" y="1981200"/>
            <a:ext cx="4218584" cy="154249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90000"/>
              <a:buFont typeface="Arial"/>
              <a:buChar char="•"/>
              <a:defRPr sz="2000" baseline="0">
                <a:solidFill>
                  <a:schemeClr val="tx1"/>
                </a:solidFill>
                <a:latin typeface="Century Gothic" pitchFamily="34" charset="0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Clr>
                <a:srgbClr val="005426"/>
              </a:buClr>
              <a:buSzPct val="80000"/>
              <a:buFont typeface="Wingdings" panose="05000000000000000000" pitchFamily="2" charset="2"/>
              <a:buChar char="§"/>
              <a:defRPr sz="2000" baseline="0">
                <a:solidFill>
                  <a:schemeClr val="tx1"/>
                </a:solidFill>
                <a:latin typeface="Century Gothic" pitchFamily="34" charset="0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60000"/>
              <a:buFont typeface="Arial"/>
              <a:buChar char="o"/>
              <a:defRPr sz="2000" baseline="0">
                <a:solidFill>
                  <a:schemeClr val="tx1"/>
                </a:solidFill>
                <a:latin typeface="Century Gothic" pitchFamily="34" charset="0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C00000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chemeClr val="tx1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90000"/>
              <a:buFont typeface="Arial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Century Gothic" pitchFamily="34" charset="0"/>
              <a:cs typeface="Arial Bold"/>
              <a:sym typeface="Arial Bold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086600" y="2609297"/>
            <a:ext cx="1905000" cy="667303"/>
          </a:xfrm>
          <a:prstGeom prst="ellipse">
            <a:avLst/>
          </a:prstGeom>
          <a:noFill/>
          <a:ln w="25400" cap="flat">
            <a:solidFill>
              <a:srgbClr val="8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4572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2569"/>
              </a:solidFill>
              <a:effectLst/>
              <a:uLnTx/>
              <a:uFillTx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B5B5723-31B2-1B47-B88D-B4D3B2045F0D}"/>
              </a:ext>
            </a:extLst>
          </p:cNvPr>
          <p:cNvSpPr txBox="1">
            <a:spLocks/>
          </p:cNvSpPr>
          <p:nvPr/>
        </p:nvSpPr>
        <p:spPr>
          <a:xfrm>
            <a:off x="76200" y="1828800"/>
            <a:ext cx="3810000" cy="1600200"/>
          </a:xfrm>
          <a:prstGeom prst="rect">
            <a:avLst/>
          </a:prstGeom>
        </p:spPr>
        <p:txBody>
          <a:bodyPr/>
          <a:lstStyle>
            <a:lvl1pPr marL="342900" indent="-342900" algn="just">
              <a:spcBef>
                <a:spcPts val="500"/>
              </a:spcBef>
              <a:buSzPct val="100000"/>
              <a:buFont typeface="Arial"/>
              <a:buNone/>
              <a:defRPr sz="2200">
                <a:solidFill>
                  <a:schemeClr val="tx1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None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0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56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Bold"/>
                <a:cs typeface="Arial Bold"/>
                <a:sym typeface="Arial Bold"/>
              </a:rPr>
              <a:t>WGCV Evaluator supplies their summary evaluation of the Data Provider’s documentation to the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56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Bold"/>
                <a:cs typeface="Arial Bold"/>
                <a:sym typeface="Arial Bold"/>
              </a:rPr>
              <a:t>CARD4L Review Panel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DCA84E-F28E-DA4D-95FD-34DC9EADF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295400"/>
            <a:ext cx="5257800" cy="203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003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1143000"/>
            <a:ext cx="3581400" cy="762000"/>
          </a:xfrm>
        </p:spPr>
        <p:txBody>
          <a:bodyPr/>
          <a:lstStyle/>
          <a:p>
            <a:pPr marL="0" indent="0" algn="ctr">
              <a:spcBef>
                <a:spcPts val="0"/>
              </a:spcBef>
            </a:pPr>
            <a:r>
              <a:rPr lang="en-US" dirty="0"/>
              <a:t>WGCV Evaluator does the </a:t>
            </a:r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>
          <a:xfrm>
            <a:off x="76200" y="3352800"/>
            <a:ext cx="8915400" cy="3505200"/>
          </a:xfrm>
        </p:spPr>
        <p:txBody>
          <a:bodyPr/>
          <a:lstStyle/>
          <a:p>
            <a:r>
              <a:rPr lang="en-US" dirty="0"/>
              <a:t>Recommendation of approval requires concurrence by majority of panel</a:t>
            </a:r>
          </a:p>
          <a:p>
            <a:r>
              <a:rPr lang="en-US" dirty="0"/>
              <a:t>Evaluation process can be done via telecons and email</a:t>
            </a:r>
          </a:p>
          <a:p>
            <a:r>
              <a:rPr lang="en-US" dirty="0"/>
              <a:t>Evaluation will take place within 6 weeks from receiving the evaluator’s summary</a:t>
            </a:r>
          </a:p>
          <a:p>
            <a:r>
              <a:rPr lang="en-US" dirty="0"/>
              <a:t>Recommendation is carried forward to the </a:t>
            </a:r>
            <a:r>
              <a:rPr lang="en-US" b="1" dirty="0"/>
              <a:t>WGCV membership</a:t>
            </a:r>
            <a:r>
              <a:rPr lang="en-US" dirty="0"/>
              <a:t> </a:t>
            </a:r>
          </a:p>
          <a:p>
            <a:r>
              <a:rPr lang="en-US" dirty="0"/>
              <a:t>Panel’s recommendation be either approval or disapproval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-27584" y="1981200"/>
            <a:ext cx="4218584" cy="154249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90000"/>
              <a:buFont typeface="Arial"/>
              <a:buChar char="•"/>
              <a:defRPr sz="2000" baseline="0">
                <a:solidFill>
                  <a:schemeClr val="tx1"/>
                </a:solidFill>
                <a:latin typeface="Century Gothic" pitchFamily="34" charset="0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Clr>
                <a:srgbClr val="005426"/>
              </a:buClr>
              <a:buSzPct val="80000"/>
              <a:buFont typeface="Wingdings" panose="05000000000000000000" pitchFamily="2" charset="2"/>
              <a:buChar char="§"/>
              <a:defRPr sz="2000" baseline="0">
                <a:solidFill>
                  <a:schemeClr val="tx1"/>
                </a:solidFill>
                <a:latin typeface="Century Gothic" pitchFamily="34" charset="0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60000"/>
              <a:buFont typeface="Arial"/>
              <a:buChar char="o"/>
              <a:defRPr sz="2000" baseline="0">
                <a:solidFill>
                  <a:schemeClr val="tx1"/>
                </a:solidFill>
                <a:latin typeface="Century Gothic" pitchFamily="34" charset="0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C00000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chemeClr val="tx1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90000"/>
              <a:buFont typeface="Arial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Century Gothic" pitchFamily="34" charset="0"/>
              <a:cs typeface="Arial Bold"/>
              <a:sym typeface="Arial Bold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181600" y="2514600"/>
            <a:ext cx="2057400" cy="838200"/>
          </a:xfrm>
          <a:prstGeom prst="ellipse">
            <a:avLst/>
          </a:prstGeom>
          <a:noFill/>
          <a:ln w="25400" cap="flat">
            <a:solidFill>
              <a:srgbClr val="8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4572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2569"/>
              </a:solidFill>
              <a:effectLst/>
              <a:uLnTx/>
              <a:uFillTx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B5B5723-31B2-1B47-B88D-B4D3B2045F0D}"/>
              </a:ext>
            </a:extLst>
          </p:cNvPr>
          <p:cNvSpPr txBox="1">
            <a:spLocks/>
          </p:cNvSpPr>
          <p:nvPr/>
        </p:nvSpPr>
        <p:spPr>
          <a:xfrm>
            <a:off x="76200" y="1828800"/>
            <a:ext cx="3810000" cy="1600200"/>
          </a:xfrm>
          <a:prstGeom prst="rect">
            <a:avLst/>
          </a:prstGeom>
        </p:spPr>
        <p:txBody>
          <a:bodyPr/>
          <a:lstStyle>
            <a:lvl1pPr marL="342900" indent="-342900" algn="just">
              <a:spcBef>
                <a:spcPts val="500"/>
              </a:spcBef>
              <a:buSzPct val="100000"/>
              <a:buFont typeface="Arial"/>
              <a:buNone/>
              <a:defRPr sz="2200">
                <a:solidFill>
                  <a:schemeClr val="tx1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None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0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56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Bold"/>
                <a:cs typeface="Arial Bold"/>
                <a:sym typeface="Arial Bold"/>
              </a:rPr>
              <a:t>CARD4L Acceptance Review Panel evaluates the summary from the WGCV evaluator and formulates a recommendation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DCA84E-F28E-DA4D-95FD-34DC9EADF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295400"/>
            <a:ext cx="5257800" cy="203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999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1143000"/>
            <a:ext cx="3581400" cy="762000"/>
          </a:xfrm>
        </p:spPr>
        <p:txBody>
          <a:bodyPr/>
          <a:lstStyle/>
          <a:p>
            <a:pPr marL="0" indent="0" algn="ctr">
              <a:spcBef>
                <a:spcPts val="0"/>
              </a:spcBef>
            </a:pPr>
            <a:r>
              <a:rPr lang="en-US" dirty="0"/>
              <a:t>WGCV Evaluator does the </a:t>
            </a:r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>
          <a:xfrm>
            <a:off x="76200" y="3352800"/>
            <a:ext cx="8915400" cy="3505200"/>
          </a:xfrm>
        </p:spPr>
        <p:txBody>
          <a:bodyPr/>
          <a:lstStyle/>
          <a:p>
            <a:r>
              <a:rPr lang="en-US" dirty="0"/>
              <a:t>Recommendation is accepted by WGCV unless</a:t>
            </a:r>
          </a:p>
          <a:p>
            <a:pPr lvl="1"/>
            <a:r>
              <a:rPr lang="en-US" dirty="0"/>
              <a:t>Three members present at WGCV Plenary indicate disapproval</a:t>
            </a:r>
          </a:p>
          <a:p>
            <a:pPr lvl="1"/>
            <a:r>
              <a:rPr lang="en-US" dirty="0"/>
              <a:t>Five members express disapproval when vote is done via email</a:t>
            </a:r>
          </a:p>
          <a:p>
            <a:r>
              <a:rPr lang="en-US" dirty="0"/>
              <a:t>Default process is to wait until next WGCV Plenary meeting unless Data Provider requests the process be done via email</a:t>
            </a:r>
          </a:p>
          <a:p>
            <a:r>
              <a:rPr lang="en-US" dirty="0"/>
              <a:t>In both cases, the documentation and panel recommendation forwarded to full WGCV membership at least a one month prior to the vote</a:t>
            </a:r>
          </a:p>
          <a:p>
            <a:r>
              <a:rPr lang="en-US" dirty="0"/>
              <a:t>Result of vote is forwarded to LSI-VC by the CARD4L Evaluation Lead</a:t>
            </a:r>
          </a:p>
        </p:txBody>
      </p:sp>
      <p:sp>
        <p:nvSpPr>
          <p:cNvPr id="23" name="Oval 22"/>
          <p:cNvSpPr/>
          <p:nvPr/>
        </p:nvSpPr>
        <p:spPr>
          <a:xfrm>
            <a:off x="3581400" y="2590800"/>
            <a:ext cx="1752600" cy="762000"/>
          </a:xfrm>
          <a:prstGeom prst="ellipse">
            <a:avLst/>
          </a:prstGeom>
          <a:noFill/>
          <a:ln w="25400" cap="flat">
            <a:solidFill>
              <a:srgbClr val="8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4572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2569"/>
              </a:solidFill>
              <a:effectLst/>
              <a:uLnTx/>
              <a:uFillTx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B5B5723-31B2-1B47-B88D-B4D3B2045F0D}"/>
              </a:ext>
            </a:extLst>
          </p:cNvPr>
          <p:cNvSpPr txBox="1">
            <a:spLocks/>
          </p:cNvSpPr>
          <p:nvPr/>
        </p:nvSpPr>
        <p:spPr>
          <a:xfrm>
            <a:off x="76200" y="1828800"/>
            <a:ext cx="3810000" cy="1600200"/>
          </a:xfrm>
          <a:prstGeom prst="rect">
            <a:avLst/>
          </a:prstGeom>
        </p:spPr>
        <p:txBody>
          <a:bodyPr/>
          <a:lstStyle>
            <a:lvl1pPr marL="342900" indent="-342900" algn="just">
              <a:spcBef>
                <a:spcPts val="500"/>
              </a:spcBef>
              <a:buSzPct val="100000"/>
              <a:buFont typeface="Arial"/>
              <a:buNone/>
              <a:defRPr sz="2200">
                <a:solidFill>
                  <a:schemeClr val="tx1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None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0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56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Bold"/>
                <a:cs typeface="Arial Bold"/>
                <a:sym typeface="Arial Bold"/>
              </a:rPr>
              <a:t>WGCV membership votes on the panel recommendation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56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Bold"/>
                <a:cs typeface="Arial Bold"/>
                <a:sym typeface="Arial Bold"/>
              </a:rPr>
              <a:t>WGCV either via email or at a WGCV meeting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DCA84E-F28E-DA4D-95FD-34DC9EADF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295400"/>
            <a:ext cx="5257800" cy="203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853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8B9726-FC37-DF46-B9DF-13E0285CCB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 algn="just" rtl="0">
              <a:spcBef>
                <a:spcPts val="500"/>
              </a:spcBef>
              <a:buSzPct val="100000"/>
              <a:buFont typeface="Arial"/>
              <a:buNone/>
            </a:pPr>
            <a:r>
              <a:rPr lang="en-US" dirty="0"/>
              <a:t>Summary and further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C5BF4-6EFA-7947-BEDF-B28523EC07A8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0" y="1676400"/>
            <a:ext cx="8839200" cy="4572000"/>
          </a:xfrm>
        </p:spPr>
        <p:txBody>
          <a:bodyPr/>
          <a:lstStyle/>
          <a:p>
            <a:pPr marL="342900" indent="-342900" algn="l" rtl="0">
              <a:spcBef>
                <a:spcPts val="500"/>
              </a:spcBef>
              <a:buSzPct val="90000"/>
              <a:buFont typeface="Arial"/>
              <a:buChar char="•"/>
            </a:pPr>
            <a:r>
              <a:rPr lang="en-US" dirty="0"/>
              <a:t>WGCV views the peer review of the CARD4L data products as a supportive </a:t>
            </a:r>
            <a:r>
              <a:rPr lang="en-US" dirty="0" smtClean="0"/>
              <a:t>process</a:t>
            </a:r>
            <a:endParaRPr lang="en-US" dirty="0"/>
          </a:p>
          <a:p>
            <a:pPr lvl="1" indent="-342900" algn="l" rtl="0">
              <a:buSzPct val="90000"/>
              <a:buFont typeface="Arial"/>
              <a:buChar char="•"/>
            </a:pPr>
            <a:r>
              <a:rPr lang="en-US" dirty="0"/>
              <a:t>Documentation work is </a:t>
            </a:r>
            <a:r>
              <a:rPr lang="en-US" dirty="0" smtClean="0"/>
              <a:t>the </a:t>
            </a:r>
            <a:r>
              <a:rPr lang="en-US" dirty="0"/>
              <a:t>responsibility of the data provider</a:t>
            </a:r>
          </a:p>
          <a:p>
            <a:pPr lvl="1" indent="-342900" algn="l" rtl="0">
              <a:buSzPct val="90000"/>
              <a:buFont typeface="Arial"/>
              <a:buChar char="•"/>
            </a:pPr>
            <a:r>
              <a:rPr lang="en-US" dirty="0"/>
              <a:t>Validation of PFS metrics is the data provider’s responsibility</a:t>
            </a:r>
          </a:p>
          <a:p>
            <a:pPr lvl="1" indent="-342900" algn="l" rtl="0">
              <a:buSzPct val="90000"/>
              <a:buFont typeface="Arial"/>
              <a:buChar char="•"/>
            </a:pPr>
            <a:r>
              <a:rPr lang="en-US" dirty="0"/>
              <a:t>WGCV </a:t>
            </a:r>
            <a:r>
              <a:rPr lang="en-US" dirty="0" smtClean="0"/>
              <a:t>process is </a:t>
            </a:r>
            <a:r>
              <a:rPr lang="en-US" smtClean="0"/>
              <a:t>an attempt </a:t>
            </a:r>
            <a:r>
              <a:rPr lang="en-US" dirty="0"/>
              <a:t>to ensure the consistency of the documentation process across providers and data product families</a:t>
            </a:r>
          </a:p>
          <a:p>
            <a:pPr marL="342900" indent="-342900" algn="l" rtl="0">
              <a:spcBef>
                <a:spcPts val="500"/>
              </a:spcBef>
              <a:buSzPct val="90000"/>
              <a:buFont typeface="Arial"/>
              <a:buChar char="•"/>
            </a:pPr>
            <a:r>
              <a:rPr lang="en-US" dirty="0"/>
              <a:t>WGCV recognizes that the initial implementations of this assessment process will (and should) lead to iterations on the PFS</a:t>
            </a:r>
          </a:p>
          <a:p>
            <a:pPr algn="l" rtl="0"/>
            <a:r>
              <a:rPr lang="en-US" dirty="0"/>
              <a:t>WGCV will offer comment and suggestions regarding the PFS in addition to the data provider’s documentation</a:t>
            </a:r>
          </a:p>
        </p:txBody>
      </p:sp>
    </p:spTree>
    <p:extLst>
      <p:ext uri="{BB962C8B-B14F-4D97-AF65-F5344CB8AC3E}">
        <p14:creationId xmlns:p14="http://schemas.microsoft.com/office/powerpoint/2010/main" val="14057104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228600"/>
            <a:ext cx="8229600" cy="460375"/>
          </a:xfrm>
        </p:spPr>
        <p:txBody>
          <a:bodyPr/>
          <a:lstStyle/>
          <a:p>
            <a:r>
              <a:rPr lang="en-AU" dirty="0" smtClean="0"/>
              <a:t>CEOS ARD for Land (CARD4L)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1484784"/>
            <a:ext cx="8712968" cy="291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u65672\Pictures\CEOS PFS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1484784"/>
            <a:ext cx="8712968" cy="322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397296" y="4874181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/>
              <a:t>ceos.org/</a:t>
            </a:r>
            <a:r>
              <a:rPr lang="en-AU" dirty="0" err="1" smtClean="0"/>
              <a:t>ard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074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Discussion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510384"/>
          </a:xfrm>
        </p:spPr>
        <p:txBody>
          <a:bodyPr/>
          <a:lstStyle/>
          <a:p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Arrangements </a:t>
            </a:r>
            <a:r>
              <a:rPr lang="en-AU" dirty="0" smtClean="0"/>
              <a:t>for setting up the WGCV Acceptance </a:t>
            </a:r>
            <a:r>
              <a:rPr lang="en-AU" dirty="0"/>
              <a:t>R</a:t>
            </a:r>
            <a:r>
              <a:rPr lang="en-AU" dirty="0" smtClean="0"/>
              <a:t>eview Panel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Communication </a:t>
            </a:r>
            <a:r>
              <a:rPr lang="en-AU" dirty="0" smtClean="0"/>
              <a:t>to the LSI-VC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19200" y="228600"/>
            <a:ext cx="5334000" cy="460375"/>
          </a:xfr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AU" dirty="0" smtClean="0"/>
              <a:t>What’s next?       </a:t>
            </a:r>
          </a:p>
          <a:p>
            <a:pPr defTabSz="91440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2815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460375"/>
          </a:xfrm>
        </p:spPr>
        <p:txBody>
          <a:bodyPr/>
          <a:lstStyle/>
          <a:p>
            <a:r>
              <a:rPr lang="en-AU" dirty="0" smtClean="0"/>
              <a:t>CARD4L framework components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5328592" cy="5364832"/>
          </a:xfrm>
        </p:spPr>
        <p:txBody>
          <a:bodyPr/>
          <a:lstStyle/>
          <a:p>
            <a:r>
              <a:rPr lang="en-AU" sz="2000" dirty="0" smtClean="0"/>
              <a:t>Three components: Definition, Product Family Specifications, and Product Alignment Assessment</a:t>
            </a:r>
          </a:p>
          <a:p>
            <a:r>
              <a:rPr lang="en-AU" sz="2000" dirty="0" smtClean="0"/>
              <a:t>‘Threshold’ and ‘Target’ requirements for candidate products in the Product family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General metadata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Per-pixel metadata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Radiometric and atmospheric correction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Geometric correction</a:t>
            </a:r>
          </a:p>
          <a:p>
            <a:r>
              <a:rPr lang="en-AU" sz="2000" dirty="0" smtClean="0"/>
              <a:t>CARD4L specifications for three initial products have been reviewed by expert community groups, and endorsed at LSI-VC7 (</a:t>
            </a:r>
            <a:r>
              <a:rPr lang="en-AU" sz="2000" dirty="0"/>
              <a:t>F</a:t>
            </a:r>
            <a:r>
              <a:rPr lang="en-AU" sz="2000" dirty="0" smtClean="0"/>
              <a:t>eb 2019)</a:t>
            </a:r>
            <a:endParaRPr lang="en-AU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676400"/>
            <a:ext cx="3277815" cy="460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3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6843"/>
            <a:ext cx="6553200" cy="830997"/>
          </a:xfrm>
        </p:spPr>
        <p:txBody>
          <a:bodyPr/>
          <a:lstStyle/>
          <a:p>
            <a:r>
              <a:rPr lang="en-AU" dirty="0" smtClean="0"/>
              <a:t>CARD4L </a:t>
            </a:r>
            <a:r>
              <a:rPr lang="en-AU" dirty="0"/>
              <a:t>p</a:t>
            </a:r>
            <a:r>
              <a:rPr lang="en-AU" dirty="0" smtClean="0"/>
              <a:t>roduct alignment assessment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24000"/>
            <a:ext cx="4392488" cy="4530834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4454730" cy="302433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A process to assess products that are CARD4L compliant has been defined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Data providers proposing products for CARD4L assessment would do a self-assessment of products against the CARD4L specs as the first step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Data providers would then approach LSI-VC for endorsement of a product as CARD4L compliant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LSI-VC would work with WGCV to assess the product against CARD4L </a:t>
            </a:r>
            <a:r>
              <a:rPr lang="en-AU" sz="2000" dirty="0" smtClean="0"/>
              <a:t>specifications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51987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7206"/>
            <a:ext cx="6096000" cy="830997"/>
          </a:xfrm>
        </p:spPr>
        <p:txBody>
          <a:bodyPr/>
          <a:lstStyle/>
          <a:p>
            <a:r>
              <a:rPr lang="en-AU" dirty="0" smtClean="0"/>
              <a:t>CARD4L </a:t>
            </a:r>
            <a:r>
              <a:rPr lang="en-AU" dirty="0" smtClean="0"/>
              <a:t>Peer Review:    WGCV </a:t>
            </a:r>
            <a:r>
              <a:rPr lang="en-AU" dirty="0" smtClean="0"/>
              <a:t>role and current status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12088" cy="302433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To assist with CARD4L product reviews, WGCV has </a:t>
            </a:r>
            <a:r>
              <a:rPr lang="en-AU" dirty="0" smtClean="0"/>
              <a:t>a </a:t>
            </a:r>
            <a:r>
              <a:rPr lang="en-AU" dirty="0"/>
              <a:t>process workflow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Self assessment of surface reflectance and radar backscatter products derived from Landsat, Sentinel-2 and ALOS were completed by: USGS, ESA, JAXA, GA and outcomes reported at LSI-VC7 (February 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Feedback provided to LSI-VC about experience with the process, description of the metadata parameters and need for clarity in some cases.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F</a:t>
            </a:r>
            <a:r>
              <a:rPr lang="en-AU" dirty="0"/>
              <a:t>eedback about CARD4L specifications for Surface Reflectance was sought from the WGCV membership - written feedback from N Fox on potential improvements.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8822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"/>
          <p:cNvSpPr/>
          <p:nvPr/>
        </p:nvSpPr>
        <p:spPr>
          <a:xfrm>
            <a:off x="3615849" y="3162250"/>
            <a:ext cx="253787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algn="l" rtl="0"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US" sz="140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“General Metadata”:</a:t>
            </a:r>
            <a:endParaRPr sz="140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9" name="Google Shape;219;p27"/>
          <p:cNvSpPr/>
          <p:nvPr/>
        </p:nvSpPr>
        <p:spPr>
          <a:xfrm>
            <a:off x="3613472" y="3651533"/>
            <a:ext cx="268855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algn="l" rtl="0"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US" sz="140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“Per-pixel metadata”:</a:t>
            </a:r>
            <a:endParaRPr sz="140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3613471" y="4140816"/>
            <a:ext cx="491512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algn="l" rtl="0"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US" sz="140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“Radiometric and atmospheric corrections”:</a:t>
            </a:r>
            <a:endParaRPr sz="140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1" name="Google Shape;221;p27"/>
          <p:cNvSpPr/>
          <p:nvPr/>
        </p:nvSpPr>
        <p:spPr>
          <a:xfrm>
            <a:off x="3613472" y="4645223"/>
            <a:ext cx="298671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algn="l" rtl="0"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US" sz="1400" b="1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“Geometric corrections”:</a:t>
            </a:r>
            <a:endParaRPr sz="1400" dirty="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2" name="Google Shape;222;p27"/>
          <p:cNvSpPr/>
          <p:nvPr/>
        </p:nvSpPr>
        <p:spPr>
          <a:xfrm>
            <a:off x="6229893" y="3177638"/>
            <a:ext cx="54854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 rtl="0"/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9/10</a:t>
            </a:r>
            <a:endParaRPr dirty="0"/>
          </a:p>
        </p:txBody>
      </p:sp>
      <p:sp>
        <p:nvSpPr>
          <p:cNvPr id="223" name="Google Shape;223;p27"/>
          <p:cNvSpPr/>
          <p:nvPr/>
        </p:nvSpPr>
        <p:spPr>
          <a:xfrm>
            <a:off x="6232625" y="3667187"/>
            <a:ext cx="45076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 rtl="0"/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7/7</a:t>
            </a:r>
            <a:endParaRPr dirty="0"/>
          </a:p>
        </p:txBody>
      </p:sp>
      <p:sp>
        <p:nvSpPr>
          <p:cNvPr id="224" name="Google Shape;224;p27"/>
          <p:cNvSpPr/>
          <p:nvPr/>
        </p:nvSpPr>
        <p:spPr>
          <a:xfrm>
            <a:off x="8528599" y="4156204"/>
            <a:ext cx="45076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 rtl="0"/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1/3</a:t>
            </a:r>
            <a:endParaRPr dirty="0"/>
          </a:p>
        </p:txBody>
      </p:sp>
      <p:sp>
        <p:nvSpPr>
          <p:cNvPr id="225" name="Google Shape;225;p27"/>
          <p:cNvSpPr/>
          <p:nvPr/>
        </p:nvSpPr>
        <p:spPr>
          <a:xfrm>
            <a:off x="6600186" y="4660611"/>
            <a:ext cx="45076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 rtl="0"/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0/1</a:t>
            </a:r>
            <a:endParaRPr dirty="0"/>
          </a:p>
        </p:txBody>
      </p:sp>
      <p:sp>
        <p:nvSpPr>
          <p:cNvPr id="13" name="Google Shape;216;p27"/>
          <p:cNvSpPr txBox="1">
            <a:spLocks noGrp="1"/>
          </p:cNvSpPr>
          <p:nvPr>
            <p:ph type="title"/>
          </p:nvPr>
        </p:nvSpPr>
        <p:spPr>
          <a:xfrm>
            <a:off x="1905000" y="17115"/>
            <a:ext cx="72007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ESA Sentinel-2 </a:t>
            </a:r>
            <a:r>
              <a:rPr lang="en-US" dirty="0" smtClean="0"/>
              <a:t>self assessment at </a:t>
            </a:r>
            <a:r>
              <a:rPr lang="en-US" dirty="0" smtClean="0"/>
              <a:t>Threshold</a:t>
            </a:r>
            <a:endParaRPr dirty="0"/>
          </a:p>
        </p:txBody>
      </p:sp>
      <p:grpSp>
        <p:nvGrpSpPr>
          <p:cNvPr id="19" name="Group 18"/>
          <p:cNvGrpSpPr/>
          <p:nvPr/>
        </p:nvGrpSpPr>
        <p:grpSpPr>
          <a:xfrm>
            <a:off x="3347864" y="3165238"/>
            <a:ext cx="287412" cy="270272"/>
            <a:chOff x="3492500" y="789384"/>
            <a:chExt cx="358778" cy="270272"/>
          </a:xfrm>
        </p:grpSpPr>
        <p:cxnSp>
          <p:nvCxnSpPr>
            <p:cNvPr id="20" name="Straight Connector 5"/>
            <p:cNvCxnSpPr>
              <a:cxnSpLocks noChangeShapeType="1"/>
            </p:cNvCxnSpPr>
            <p:nvPr/>
          </p:nvCxnSpPr>
          <p:spPr bwMode="auto">
            <a:xfrm>
              <a:off x="3492503" y="789384"/>
              <a:ext cx="358775" cy="270272"/>
            </a:xfrm>
            <a:prstGeom prst="line">
              <a:avLst/>
            </a:prstGeom>
            <a:noFill/>
            <a:ln w="635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1" name="Straight Connector 10"/>
            <p:cNvCxnSpPr>
              <a:cxnSpLocks noChangeShapeType="1"/>
            </p:cNvCxnSpPr>
            <p:nvPr/>
          </p:nvCxnSpPr>
          <p:spPr bwMode="auto">
            <a:xfrm flipH="1">
              <a:off x="3492500" y="789384"/>
              <a:ext cx="331788" cy="270272"/>
            </a:xfrm>
            <a:prstGeom prst="line">
              <a:avLst/>
            </a:prstGeom>
            <a:noFill/>
            <a:ln w="635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28" name="Group 27"/>
          <p:cNvGrpSpPr/>
          <p:nvPr/>
        </p:nvGrpSpPr>
        <p:grpSpPr>
          <a:xfrm>
            <a:off x="3347864" y="3651534"/>
            <a:ext cx="360040" cy="270272"/>
            <a:chOff x="7596188" y="789384"/>
            <a:chExt cx="476250" cy="270273"/>
          </a:xfrm>
        </p:grpSpPr>
        <p:cxnSp>
          <p:nvCxnSpPr>
            <p:cNvPr id="29" name="Straight Connector 14"/>
            <p:cNvCxnSpPr>
              <a:cxnSpLocks noChangeShapeType="1"/>
            </p:cNvCxnSpPr>
            <p:nvPr/>
          </p:nvCxnSpPr>
          <p:spPr bwMode="auto">
            <a:xfrm flipH="1">
              <a:off x="7740650" y="789384"/>
              <a:ext cx="331788" cy="270272"/>
            </a:xfrm>
            <a:prstGeom prst="line">
              <a:avLst/>
            </a:prstGeom>
            <a:noFill/>
            <a:ln w="63500" algn="ctr">
              <a:solidFill>
                <a:srgbClr val="4CE600"/>
              </a:solidFill>
              <a:round/>
              <a:headEnd/>
              <a:tailEnd/>
            </a:ln>
          </p:spPr>
        </p:cxnSp>
        <p:cxnSp>
          <p:nvCxnSpPr>
            <p:cNvPr id="30" name="Straight Connector 15"/>
            <p:cNvCxnSpPr>
              <a:cxnSpLocks noChangeShapeType="1"/>
            </p:cNvCxnSpPr>
            <p:nvPr/>
          </p:nvCxnSpPr>
          <p:spPr bwMode="auto">
            <a:xfrm>
              <a:off x="7596188" y="925117"/>
              <a:ext cx="144462" cy="134540"/>
            </a:xfrm>
            <a:prstGeom prst="line">
              <a:avLst/>
            </a:prstGeom>
            <a:noFill/>
            <a:ln w="63500" algn="ctr">
              <a:solidFill>
                <a:srgbClr val="4CE600"/>
              </a:solidFill>
              <a:round/>
              <a:headEnd/>
              <a:tailEnd/>
            </a:ln>
          </p:spPr>
        </p:cxnSp>
      </p:grpSp>
      <p:grpSp>
        <p:nvGrpSpPr>
          <p:cNvPr id="32" name="Group 31"/>
          <p:cNvGrpSpPr/>
          <p:nvPr/>
        </p:nvGrpSpPr>
        <p:grpSpPr>
          <a:xfrm>
            <a:off x="3362739" y="4178671"/>
            <a:ext cx="287412" cy="270272"/>
            <a:chOff x="3492500" y="789384"/>
            <a:chExt cx="358778" cy="270272"/>
          </a:xfrm>
        </p:grpSpPr>
        <p:cxnSp>
          <p:nvCxnSpPr>
            <p:cNvPr id="33" name="Straight Connector 5"/>
            <p:cNvCxnSpPr>
              <a:cxnSpLocks noChangeShapeType="1"/>
            </p:cNvCxnSpPr>
            <p:nvPr/>
          </p:nvCxnSpPr>
          <p:spPr bwMode="auto">
            <a:xfrm>
              <a:off x="3492503" y="789384"/>
              <a:ext cx="358775" cy="270272"/>
            </a:xfrm>
            <a:prstGeom prst="line">
              <a:avLst/>
            </a:prstGeom>
            <a:noFill/>
            <a:ln w="635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4" name="Straight Connector 10"/>
            <p:cNvCxnSpPr>
              <a:cxnSpLocks noChangeShapeType="1"/>
            </p:cNvCxnSpPr>
            <p:nvPr/>
          </p:nvCxnSpPr>
          <p:spPr bwMode="auto">
            <a:xfrm flipH="1">
              <a:off x="3492500" y="789384"/>
              <a:ext cx="331788" cy="270272"/>
            </a:xfrm>
            <a:prstGeom prst="line">
              <a:avLst/>
            </a:prstGeom>
            <a:noFill/>
            <a:ln w="635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35" name="Group 34"/>
          <p:cNvGrpSpPr/>
          <p:nvPr/>
        </p:nvGrpSpPr>
        <p:grpSpPr>
          <a:xfrm>
            <a:off x="3362739" y="4664967"/>
            <a:ext cx="287412" cy="270272"/>
            <a:chOff x="3492500" y="789384"/>
            <a:chExt cx="358778" cy="270272"/>
          </a:xfrm>
        </p:grpSpPr>
        <p:cxnSp>
          <p:nvCxnSpPr>
            <p:cNvPr id="36" name="Straight Connector 5"/>
            <p:cNvCxnSpPr>
              <a:cxnSpLocks noChangeShapeType="1"/>
            </p:cNvCxnSpPr>
            <p:nvPr/>
          </p:nvCxnSpPr>
          <p:spPr bwMode="auto">
            <a:xfrm>
              <a:off x="3492503" y="789384"/>
              <a:ext cx="358775" cy="270272"/>
            </a:xfrm>
            <a:prstGeom prst="line">
              <a:avLst/>
            </a:prstGeom>
            <a:noFill/>
            <a:ln w="635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7" name="Straight Connector 10"/>
            <p:cNvCxnSpPr>
              <a:cxnSpLocks noChangeShapeType="1"/>
            </p:cNvCxnSpPr>
            <p:nvPr/>
          </p:nvCxnSpPr>
          <p:spPr bwMode="auto">
            <a:xfrm flipH="1">
              <a:off x="3492500" y="789384"/>
              <a:ext cx="331788" cy="270272"/>
            </a:xfrm>
            <a:prstGeom prst="line">
              <a:avLst/>
            </a:prstGeom>
            <a:noFill/>
            <a:ln w="635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7129809"/>
              </p:ext>
            </p:extLst>
          </p:nvPr>
        </p:nvGraphicFramePr>
        <p:xfrm>
          <a:off x="205423" y="2591158"/>
          <a:ext cx="3087835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055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"/>
          <p:cNvSpPr/>
          <p:nvPr/>
        </p:nvSpPr>
        <p:spPr>
          <a:xfrm>
            <a:off x="3615849" y="2971800"/>
            <a:ext cx="253787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algn="l" rtl="0"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US" sz="1400" b="1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“General Metadata”:</a:t>
            </a:r>
            <a:endParaRPr sz="1400" dirty="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9" name="Google Shape;219;p27"/>
          <p:cNvSpPr/>
          <p:nvPr/>
        </p:nvSpPr>
        <p:spPr>
          <a:xfrm>
            <a:off x="3613472" y="3461083"/>
            <a:ext cx="268855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algn="l" rtl="0"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US" sz="140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“Per-pixel metadata”:</a:t>
            </a:r>
            <a:endParaRPr sz="140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3613471" y="3950366"/>
            <a:ext cx="491512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algn="l" rtl="0"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US" sz="140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“Radiometric and atmospheric corrections”:</a:t>
            </a:r>
            <a:endParaRPr sz="140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1" name="Google Shape;221;p27"/>
          <p:cNvSpPr/>
          <p:nvPr/>
        </p:nvSpPr>
        <p:spPr>
          <a:xfrm>
            <a:off x="3613472" y="4454773"/>
            <a:ext cx="298671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algn="l" rtl="0"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US" sz="140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“Geometric corrections”:</a:t>
            </a:r>
            <a:endParaRPr sz="140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2" name="Google Shape;222;p27"/>
          <p:cNvSpPr/>
          <p:nvPr/>
        </p:nvSpPr>
        <p:spPr>
          <a:xfrm>
            <a:off x="6229893" y="2987188"/>
            <a:ext cx="54854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 rtl="0"/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8/10</a:t>
            </a:r>
            <a:endParaRPr dirty="0"/>
          </a:p>
        </p:txBody>
      </p:sp>
      <p:sp>
        <p:nvSpPr>
          <p:cNvPr id="223" name="Google Shape;223;p27"/>
          <p:cNvSpPr/>
          <p:nvPr/>
        </p:nvSpPr>
        <p:spPr>
          <a:xfrm>
            <a:off x="6232625" y="3476737"/>
            <a:ext cx="45076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 rtl="0"/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6/7</a:t>
            </a:r>
            <a:endParaRPr dirty="0"/>
          </a:p>
        </p:txBody>
      </p:sp>
      <p:sp>
        <p:nvSpPr>
          <p:cNvPr id="224" name="Google Shape;224;p27"/>
          <p:cNvSpPr/>
          <p:nvPr/>
        </p:nvSpPr>
        <p:spPr>
          <a:xfrm>
            <a:off x="8528599" y="3965754"/>
            <a:ext cx="45076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 rtl="0"/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3/3</a:t>
            </a:r>
            <a:endParaRPr dirty="0"/>
          </a:p>
        </p:txBody>
      </p:sp>
      <p:sp>
        <p:nvSpPr>
          <p:cNvPr id="225" name="Google Shape;225;p27"/>
          <p:cNvSpPr/>
          <p:nvPr/>
        </p:nvSpPr>
        <p:spPr>
          <a:xfrm>
            <a:off x="6600186" y="4470161"/>
            <a:ext cx="45076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 rtl="0"/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1/1</a:t>
            </a:r>
            <a:endParaRPr dirty="0"/>
          </a:p>
        </p:txBody>
      </p:sp>
      <p:grpSp>
        <p:nvGrpSpPr>
          <p:cNvPr id="3" name="Group 2"/>
          <p:cNvGrpSpPr/>
          <p:nvPr/>
        </p:nvGrpSpPr>
        <p:grpSpPr>
          <a:xfrm>
            <a:off x="3203848" y="2974788"/>
            <a:ext cx="287412" cy="270272"/>
            <a:chOff x="3492500" y="789384"/>
            <a:chExt cx="358778" cy="270272"/>
          </a:xfrm>
        </p:grpSpPr>
        <p:cxnSp>
          <p:nvCxnSpPr>
            <p:cNvPr id="12" name="Straight Connector 5"/>
            <p:cNvCxnSpPr>
              <a:cxnSpLocks noChangeShapeType="1"/>
            </p:cNvCxnSpPr>
            <p:nvPr/>
          </p:nvCxnSpPr>
          <p:spPr bwMode="auto">
            <a:xfrm>
              <a:off x="3492503" y="789384"/>
              <a:ext cx="358775" cy="270272"/>
            </a:xfrm>
            <a:prstGeom prst="line">
              <a:avLst/>
            </a:prstGeom>
            <a:noFill/>
            <a:ln w="635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3" name="Straight Connector 10"/>
            <p:cNvCxnSpPr>
              <a:cxnSpLocks noChangeShapeType="1"/>
            </p:cNvCxnSpPr>
            <p:nvPr/>
          </p:nvCxnSpPr>
          <p:spPr bwMode="auto">
            <a:xfrm flipH="1">
              <a:off x="3492500" y="789384"/>
              <a:ext cx="331788" cy="270272"/>
            </a:xfrm>
            <a:prstGeom prst="line">
              <a:avLst/>
            </a:prstGeom>
            <a:noFill/>
            <a:ln w="635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22" name="Group 21"/>
          <p:cNvGrpSpPr/>
          <p:nvPr/>
        </p:nvGrpSpPr>
        <p:grpSpPr>
          <a:xfrm>
            <a:off x="3203848" y="3965140"/>
            <a:ext cx="360040" cy="270272"/>
            <a:chOff x="7596188" y="789384"/>
            <a:chExt cx="476250" cy="270273"/>
          </a:xfrm>
        </p:grpSpPr>
        <p:cxnSp>
          <p:nvCxnSpPr>
            <p:cNvPr id="23" name="Straight Connector 14"/>
            <p:cNvCxnSpPr>
              <a:cxnSpLocks noChangeShapeType="1"/>
            </p:cNvCxnSpPr>
            <p:nvPr/>
          </p:nvCxnSpPr>
          <p:spPr bwMode="auto">
            <a:xfrm flipH="1">
              <a:off x="7740650" y="789384"/>
              <a:ext cx="331788" cy="270272"/>
            </a:xfrm>
            <a:prstGeom prst="line">
              <a:avLst/>
            </a:prstGeom>
            <a:noFill/>
            <a:ln w="63500" algn="ctr">
              <a:solidFill>
                <a:srgbClr val="4CE600"/>
              </a:solidFill>
              <a:round/>
              <a:headEnd/>
              <a:tailEnd/>
            </a:ln>
          </p:spPr>
        </p:cxnSp>
        <p:cxnSp>
          <p:nvCxnSpPr>
            <p:cNvPr id="24" name="Straight Connector 15"/>
            <p:cNvCxnSpPr>
              <a:cxnSpLocks noChangeShapeType="1"/>
            </p:cNvCxnSpPr>
            <p:nvPr/>
          </p:nvCxnSpPr>
          <p:spPr bwMode="auto">
            <a:xfrm>
              <a:off x="7596188" y="925117"/>
              <a:ext cx="144462" cy="134540"/>
            </a:xfrm>
            <a:prstGeom prst="line">
              <a:avLst/>
            </a:prstGeom>
            <a:noFill/>
            <a:ln w="63500" algn="ctr">
              <a:solidFill>
                <a:srgbClr val="4CE600"/>
              </a:solidFill>
              <a:round/>
              <a:headEnd/>
              <a:tailEnd/>
            </a:ln>
          </p:spPr>
        </p:cxnSp>
      </p:grpSp>
      <p:grpSp>
        <p:nvGrpSpPr>
          <p:cNvPr id="25" name="Group 24"/>
          <p:cNvGrpSpPr/>
          <p:nvPr/>
        </p:nvGrpSpPr>
        <p:grpSpPr>
          <a:xfrm>
            <a:off x="3203848" y="4469196"/>
            <a:ext cx="360040" cy="270272"/>
            <a:chOff x="7596188" y="789384"/>
            <a:chExt cx="476250" cy="270273"/>
          </a:xfrm>
        </p:grpSpPr>
        <p:cxnSp>
          <p:nvCxnSpPr>
            <p:cNvPr id="26" name="Straight Connector 14"/>
            <p:cNvCxnSpPr>
              <a:cxnSpLocks noChangeShapeType="1"/>
            </p:cNvCxnSpPr>
            <p:nvPr/>
          </p:nvCxnSpPr>
          <p:spPr bwMode="auto">
            <a:xfrm flipH="1">
              <a:off x="7740650" y="789384"/>
              <a:ext cx="331788" cy="270272"/>
            </a:xfrm>
            <a:prstGeom prst="line">
              <a:avLst/>
            </a:prstGeom>
            <a:noFill/>
            <a:ln w="63500" algn="ctr">
              <a:solidFill>
                <a:srgbClr val="4CE600"/>
              </a:solidFill>
              <a:round/>
              <a:headEnd/>
              <a:tailEnd/>
            </a:ln>
          </p:spPr>
        </p:cxnSp>
        <p:cxnSp>
          <p:nvCxnSpPr>
            <p:cNvPr id="27" name="Straight Connector 15"/>
            <p:cNvCxnSpPr>
              <a:cxnSpLocks noChangeShapeType="1"/>
            </p:cNvCxnSpPr>
            <p:nvPr/>
          </p:nvCxnSpPr>
          <p:spPr bwMode="auto">
            <a:xfrm>
              <a:off x="7596188" y="925117"/>
              <a:ext cx="144462" cy="134540"/>
            </a:xfrm>
            <a:prstGeom prst="line">
              <a:avLst/>
            </a:prstGeom>
            <a:noFill/>
            <a:ln w="63500" algn="ctr">
              <a:solidFill>
                <a:srgbClr val="4CE600"/>
              </a:solidFill>
              <a:round/>
              <a:headEnd/>
              <a:tailEnd/>
            </a:ln>
          </p:spPr>
        </p:cxnSp>
      </p:grp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1214566"/>
              </p:ext>
            </p:extLst>
          </p:nvPr>
        </p:nvGraphicFramePr>
        <p:xfrm>
          <a:off x="143700" y="2593540"/>
          <a:ext cx="282021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3200400" y="3478844"/>
            <a:ext cx="287412" cy="270272"/>
            <a:chOff x="3492500" y="789384"/>
            <a:chExt cx="358778" cy="270272"/>
          </a:xfrm>
        </p:grpSpPr>
        <p:cxnSp>
          <p:nvCxnSpPr>
            <p:cNvPr id="32" name="Straight Connector 5"/>
            <p:cNvCxnSpPr>
              <a:cxnSpLocks noChangeShapeType="1"/>
            </p:cNvCxnSpPr>
            <p:nvPr/>
          </p:nvCxnSpPr>
          <p:spPr bwMode="auto">
            <a:xfrm>
              <a:off x="3492503" y="789384"/>
              <a:ext cx="358775" cy="270272"/>
            </a:xfrm>
            <a:prstGeom prst="line">
              <a:avLst/>
            </a:prstGeom>
            <a:noFill/>
            <a:ln w="635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3" name="Straight Connector 10"/>
            <p:cNvCxnSpPr>
              <a:cxnSpLocks noChangeShapeType="1"/>
            </p:cNvCxnSpPr>
            <p:nvPr/>
          </p:nvCxnSpPr>
          <p:spPr bwMode="auto">
            <a:xfrm flipH="1">
              <a:off x="3492500" y="789384"/>
              <a:ext cx="331788" cy="270272"/>
            </a:xfrm>
            <a:prstGeom prst="line">
              <a:avLst/>
            </a:prstGeom>
            <a:noFill/>
            <a:ln w="6350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28" name="Google Shape;216;p27"/>
          <p:cNvSpPr txBox="1">
            <a:spLocks/>
          </p:cNvSpPr>
          <p:nvPr/>
        </p:nvSpPr>
        <p:spPr>
          <a:xfrm>
            <a:off x="1905000" y="8021"/>
            <a:ext cx="5715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 dirty="0" smtClean="0"/>
              <a:t>         USGS Landsat SR self assessment at Threshold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192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"/>
          <p:cNvSpPr txBox="1">
            <a:spLocks noGrp="1"/>
          </p:cNvSpPr>
          <p:nvPr>
            <p:ph type="title"/>
          </p:nvPr>
        </p:nvSpPr>
        <p:spPr>
          <a:xfrm>
            <a:off x="1905000" y="8021"/>
            <a:ext cx="5715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         GA </a:t>
            </a:r>
            <a:r>
              <a:rPr lang="en-US" dirty="0" smtClean="0"/>
              <a:t>Landsat </a:t>
            </a:r>
            <a:r>
              <a:rPr lang="en-US" dirty="0" smtClean="0"/>
              <a:t>SR self assessment at </a:t>
            </a:r>
            <a:r>
              <a:rPr lang="en-US" dirty="0" smtClean="0"/>
              <a:t>Threshold</a:t>
            </a:r>
            <a:endParaRPr dirty="0"/>
          </a:p>
        </p:txBody>
      </p:sp>
      <p:sp>
        <p:nvSpPr>
          <p:cNvPr id="218" name="Google Shape;218;p27"/>
          <p:cNvSpPr/>
          <p:nvPr/>
        </p:nvSpPr>
        <p:spPr>
          <a:xfrm>
            <a:off x="3536201" y="3086050"/>
            <a:ext cx="253787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algn="l" rtl="0"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US" sz="1400" b="1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“General Metadata”:</a:t>
            </a:r>
            <a:endParaRPr sz="1400" dirty="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9" name="Google Shape;219;p27"/>
          <p:cNvSpPr/>
          <p:nvPr/>
        </p:nvSpPr>
        <p:spPr>
          <a:xfrm>
            <a:off x="3533824" y="3575333"/>
            <a:ext cx="268855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algn="l" rtl="0"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US" sz="140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“Per-pixel metadata”:</a:t>
            </a:r>
            <a:endParaRPr sz="140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3533823" y="4064616"/>
            <a:ext cx="491512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algn="l" rtl="0"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US" sz="140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“Radiometric and atmospheric corrections”:</a:t>
            </a:r>
            <a:endParaRPr sz="140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1" name="Google Shape;221;p27"/>
          <p:cNvSpPr/>
          <p:nvPr/>
        </p:nvSpPr>
        <p:spPr>
          <a:xfrm>
            <a:off x="3533824" y="4569023"/>
            <a:ext cx="298671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algn="l" rtl="0"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US" sz="140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“Geometric corrections”:</a:t>
            </a:r>
            <a:endParaRPr sz="140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2" name="Google Shape;222;p27"/>
          <p:cNvSpPr/>
          <p:nvPr/>
        </p:nvSpPr>
        <p:spPr>
          <a:xfrm>
            <a:off x="6150245" y="3101438"/>
            <a:ext cx="54854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 rtl="0"/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8/10</a:t>
            </a:r>
            <a:endParaRPr dirty="0"/>
          </a:p>
        </p:txBody>
      </p:sp>
      <p:sp>
        <p:nvSpPr>
          <p:cNvPr id="223" name="Google Shape;223;p27"/>
          <p:cNvSpPr/>
          <p:nvPr/>
        </p:nvSpPr>
        <p:spPr>
          <a:xfrm>
            <a:off x="6152977" y="3590987"/>
            <a:ext cx="45076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 rtl="0"/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7</a:t>
            </a:r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/7</a:t>
            </a:r>
            <a:endParaRPr dirty="0"/>
          </a:p>
        </p:txBody>
      </p:sp>
      <p:sp>
        <p:nvSpPr>
          <p:cNvPr id="224" name="Google Shape;224;p27"/>
          <p:cNvSpPr/>
          <p:nvPr/>
        </p:nvSpPr>
        <p:spPr>
          <a:xfrm>
            <a:off x="8448951" y="4080004"/>
            <a:ext cx="45076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 rtl="0"/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3/3</a:t>
            </a:r>
            <a:endParaRPr dirty="0"/>
          </a:p>
        </p:txBody>
      </p:sp>
      <p:sp>
        <p:nvSpPr>
          <p:cNvPr id="225" name="Google Shape;225;p27"/>
          <p:cNvSpPr/>
          <p:nvPr/>
        </p:nvSpPr>
        <p:spPr>
          <a:xfrm>
            <a:off x="6520538" y="4584411"/>
            <a:ext cx="45076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 rtl="0"/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1/1</a:t>
            </a:r>
            <a:endParaRPr dirty="0"/>
          </a:p>
        </p:txBody>
      </p:sp>
      <p:grpSp>
        <p:nvGrpSpPr>
          <p:cNvPr id="3" name="Group 2"/>
          <p:cNvGrpSpPr/>
          <p:nvPr/>
        </p:nvGrpSpPr>
        <p:grpSpPr>
          <a:xfrm>
            <a:off x="3124200" y="3089038"/>
            <a:ext cx="287412" cy="270272"/>
            <a:chOff x="3492500" y="789384"/>
            <a:chExt cx="358778" cy="270272"/>
          </a:xfrm>
        </p:grpSpPr>
        <p:cxnSp>
          <p:nvCxnSpPr>
            <p:cNvPr id="12" name="Straight Connector 5"/>
            <p:cNvCxnSpPr>
              <a:cxnSpLocks noChangeShapeType="1"/>
            </p:cNvCxnSpPr>
            <p:nvPr/>
          </p:nvCxnSpPr>
          <p:spPr bwMode="auto">
            <a:xfrm>
              <a:off x="3492503" y="789384"/>
              <a:ext cx="358775" cy="270272"/>
            </a:xfrm>
            <a:prstGeom prst="line">
              <a:avLst/>
            </a:prstGeom>
            <a:noFill/>
            <a:ln w="635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3" name="Straight Connector 10"/>
            <p:cNvCxnSpPr>
              <a:cxnSpLocks noChangeShapeType="1"/>
            </p:cNvCxnSpPr>
            <p:nvPr/>
          </p:nvCxnSpPr>
          <p:spPr bwMode="auto">
            <a:xfrm flipH="1">
              <a:off x="3492500" y="789384"/>
              <a:ext cx="331788" cy="270272"/>
            </a:xfrm>
            <a:prstGeom prst="line">
              <a:avLst/>
            </a:prstGeom>
            <a:noFill/>
            <a:ln w="635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19" name="Group 18"/>
          <p:cNvGrpSpPr/>
          <p:nvPr/>
        </p:nvGrpSpPr>
        <p:grpSpPr>
          <a:xfrm>
            <a:off x="3124200" y="3593094"/>
            <a:ext cx="360040" cy="270272"/>
            <a:chOff x="7596188" y="789384"/>
            <a:chExt cx="476250" cy="270273"/>
          </a:xfrm>
        </p:grpSpPr>
        <p:cxnSp>
          <p:nvCxnSpPr>
            <p:cNvPr id="20" name="Straight Connector 14"/>
            <p:cNvCxnSpPr>
              <a:cxnSpLocks noChangeShapeType="1"/>
            </p:cNvCxnSpPr>
            <p:nvPr/>
          </p:nvCxnSpPr>
          <p:spPr bwMode="auto">
            <a:xfrm flipH="1">
              <a:off x="7740650" y="789384"/>
              <a:ext cx="331788" cy="270272"/>
            </a:xfrm>
            <a:prstGeom prst="line">
              <a:avLst/>
            </a:prstGeom>
            <a:noFill/>
            <a:ln w="63500" algn="ctr">
              <a:solidFill>
                <a:srgbClr val="4CE600"/>
              </a:solidFill>
              <a:round/>
              <a:headEnd/>
              <a:tailEnd/>
            </a:ln>
          </p:spPr>
        </p:cxnSp>
        <p:cxnSp>
          <p:nvCxnSpPr>
            <p:cNvPr id="21" name="Straight Connector 15"/>
            <p:cNvCxnSpPr>
              <a:cxnSpLocks noChangeShapeType="1"/>
            </p:cNvCxnSpPr>
            <p:nvPr/>
          </p:nvCxnSpPr>
          <p:spPr bwMode="auto">
            <a:xfrm>
              <a:off x="7596188" y="925117"/>
              <a:ext cx="144462" cy="134540"/>
            </a:xfrm>
            <a:prstGeom prst="line">
              <a:avLst/>
            </a:prstGeom>
            <a:noFill/>
            <a:ln w="63500" algn="ctr">
              <a:solidFill>
                <a:srgbClr val="4CE600"/>
              </a:solidFill>
              <a:round/>
              <a:headEnd/>
              <a:tailEnd/>
            </a:ln>
          </p:spPr>
        </p:cxnSp>
      </p:grpSp>
      <p:grpSp>
        <p:nvGrpSpPr>
          <p:cNvPr id="22" name="Group 21"/>
          <p:cNvGrpSpPr/>
          <p:nvPr/>
        </p:nvGrpSpPr>
        <p:grpSpPr>
          <a:xfrm>
            <a:off x="3124200" y="4079390"/>
            <a:ext cx="360040" cy="270272"/>
            <a:chOff x="7596188" y="789384"/>
            <a:chExt cx="476250" cy="270273"/>
          </a:xfrm>
        </p:grpSpPr>
        <p:cxnSp>
          <p:nvCxnSpPr>
            <p:cNvPr id="23" name="Straight Connector 14"/>
            <p:cNvCxnSpPr>
              <a:cxnSpLocks noChangeShapeType="1"/>
            </p:cNvCxnSpPr>
            <p:nvPr/>
          </p:nvCxnSpPr>
          <p:spPr bwMode="auto">
            <a:xfrm flipH="1">
              <a:off x="7740650" y="789384"/>
              <a:ext cx="331788" cy="270272"/>
            </a:xfrm>
            <a:prstGeom prst="line">
              <a:avLst/>
            </a:prstGeom>
            <a:noFill/>
            <a:ln w="63500" algn="ctr">
              <a:solidFill>
                <a:srgbClr val="4CE600"/>
              </a:solidFill>
              <a:round/>
              <a:headEnd/>
              <a:tailEnd/>
            </a:ln>
          </p:spPr>
        </p:cxnSp>
        <p:cxnSp>
          <p:nvCxnSpPr>
            <p:cNvPr id="24" name="Straight Connector 15"/>
            <p:cNvCxnSpPr>
              <a:cxnSpLocks noChangeShapeType="1"/>
            </p:cNvCxnSpPr>
            <p:nvPr/>
          </p:nvCxnSpPr>
          <p:spPr bwMode="auto">
            <a:xfrm>
              <a:off x="7596188" y="925117"/>
              <a:ext cx="144462" cy="134540"/>
            </a:xfrm>
            <a:prstGeom prst="line">
              <a:avLst/>
            </a:prstGeom>
            <a:noFill/>
            <a:ln w="63500" algn="ctr">
              <a:solidFill>
                <a:srgbClr val="4CE600"/>
              </a:solidFill>
              <a:round/>
              <a:headEnd/>
              <a:tailEnd/>
            </a:ln>
          </p:spPr>
        </p:cxnSp>
      </p:grpSp>
      <p:grpSp>
        <p:nvGrpSpPr>
          <p:cNvPr id="25" name="Group 24"/>
          <p:cNvGrpSpPr/>
          <p:nvPr/>
        </p:nvGrpSpPr>
        <p:grpSpPr>
          <a:xfrm>
            <a:off x="3124200" y="4583446"/>
            <a:ext cx="360040" cy="270272"/>
            <a:chOff x="7596188" y="789384"/>
            <a:chExt cx="476250" cy="270273"/>
          </a:xfrm>
        </p:grpSpPr>
        <p:cxnSp>
          <p:nvCxnSpPr>
            <p:cNvPr id="26" name="Straight Connector 14"/>
            <p:cNvCxnSpPr>
              <a:cxnSpLocks noChangeShapeType="1"/>
            </p:cNvCxnSpPr>
            <p:nvPr/>
          </p:nvCxnSpPr>
          <p:spPr bwMode="auto">
            <a:xfrm flipH="1">
              <a:off x="7740650" y="789384"/>
              <a:ext cx="331788" cy="270272"/>
            </a:xfrm>
            <a:prstGeom prst="line">
              <a:avLst/>
            </a:prstGeom>
            <a:noFill/>
            <a:ln w="63500" algn="ctr">
              <a:solidFill>
                <a:srgbClr val="4CE600"/>
              </a:solidFill>
              <a:round/>
              <a:headEnd/>
              <a:tailEnd/>
            </a:ln>
          </p:spPr>
        </p:cxnSp>
        <p:cxnSp>
          <p:nvCxnSpPr>
            <p:cNvPr id="27" name="Straight Connector 15"/>
            <p:cNvCxnSpPr>
              <a:cxnSpLocks noChangeShapeType="1"/>
            </p:cNvCxnSpPr>
            <p:nvPr/>
          </p:nvCxnSpPr>
          <p:spPr bwMode="auto">
            <a:xfrm>
              <a:off x="7596188" y="925117"/>
              <a:ext cx="144462" cy="134540"/>
            </a:xfrm>
            <a:prstGeom prst="line">
              <a:avLst/>
            </a:prstGeom>
            <a:noFill/>
            <a:ln w="63500" algn="ctr">
              <a:solidFill>
                <a:srgbClr val="4CE600"/>
              </a:solidFill>
              <a:round/>
              <a:headEnd/>
              <a:tailEnd/>
            </a:ln>
          </p:spPr>
        </p:cxnSp>
      </p:grpSp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897592"/>
              </p:ext>
            </p:extLst>
          </p:nvPr>
        </p:nvGraphicFramePr>
        <p:xfrm>
          <a:off x="168447" y="2590800"/>
          <a:ext cx="2955751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423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543800" cy="460375"/>
          </a:xfrm>
        </p:spPr>
        <p:txBody>
          <a:bodyPr/>
          <a:lstStyle/>
          <a:p>
            <a:r>
              <a:rPr lang="en-AU" dirty="0" smtClean="0"/>
              <a:t>Steps in the peer review process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28800"/>
            <a:ext cx="4953572" cy="450249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sz="2000" dirty="0" smtClean="0"/>
              <a:t>CARD4L </a:t>
            </a:r>
            <a:r>
              <a:rPr lang="en-AU" sz="2000" dirty="0" smtClean="0"/>
              <a:t>peer review request from LSI-VC to WGCV </a:t>
            </a:r>
            <a:r>
              <a:rPr lang="en-AU" sz="2000" dirty="0" err="1" smtClean="0"/>
              <a:t>PoC</a:t>
            </a:r>
            <a:r>
              <a:rPr lang="en-AU" sz="20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sz="2000" dirty="0" smtClean="0"/>
              <a:t>WGCV Evaluation Lead nominated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sz="2000" dirty="0" smtClean="0"/>
              <a:t>Evaluation Lead verifies data provider's documentation and makes it available to the WGCV CARD4L Acceptance Review Panel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sz="2000" dirty="0" smtClean="0"/>
              <a:t>Acceptance Review Panel considers documentation and provides the final recommendation for vote to the WGCV membership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sz="2000" dirty="0" smtClean="0"/>
              <a:t>Outcome of the vote communicated to the LSI-VC </a:t>
            </a:r>
            <a:r>
              <a:rPr lang="en-AU" sz="2000" dirty="0" err="1" smtClean="0"/>
              <a:t>PoC</a:t>
            </a:r>
            <a:endParaRPr lang="en-AU" sz="2000" dirty="0" smtClean="0"/>
          </a:p>
          <a:p>
            <a:endParaRPr lang="en-AU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848FE9-F30E-4837-9A8E-FB12B2A8D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752600"/>
            <a:ext cx="3731468" cy="453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0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GA Blue Pages 13">
    <a:dk1>
      <a:srgbClr val="4D4D4F"/>
    </a:dk1>
    <a:lt1>
      <a:srgbClr val="FFFFFF"/>
    </a:lt1>
    <a:dk2>
      <a:srgbClr val="267485"/>
    </a:dk2>
    <a:lt2>
      <a:srgbClr val="808080"/>
    </a:lt2>
    <a:accent1>
      <a:srgbClr val="A0D7E4"/>
    </a:accent1>
    <a:accent2>
      <a:srgbClr val="333399"/>
    </a:accent2>
    <a:accent3>
      <a:srgbClr val="FFFFFF"/>
    </a:accent3>
    <a:accent4>
      <a:srgbClr val="404042"/>
    </a:accent4>
    <a:accent5>
      <a:srgbClr val="CDE8EF"/>
    </a:accent5>
    <a:accent6>
      <a:srgbClr val="2D2D8A"/>
    </a:accent6>
    <a:hlink>
      <a:srgbClr val="0000FF"/>
    </a:hlink>
    <a:folHlink>
      <a:srgbClr val="99CC00"/>
    </a:folHlink>
  </a:clrScheme>
  <a:fontScheme name="GA Blue Pages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GA Blue Pages 13">
    <a:dk1>
      <a:srgbClr val="4D4D4F"/>
    </a:dk1>
    <a:lt1>
      <a:srgbClr val="FFFFFF"/>
    </a:lt1>
    <a:dk2>
      <a:srgbClr val="267485"/>
    </a:dk2>
    <a:lt2>
      <a:srgbClr val="808080"/>
    </a:lt2>
    <a:accent1>
      <a:srgbClr val="A0D7E4"/>
    </a:accent1>
    <a:accent2>
      <a:srgbClr val="333399"/>
    </a:accent2>
    <a:accent3>
      <a:srgbClr val="FFFFFF"/>
    </a:accent3>
    <a:accent4>
      <a:srgbClr val="404042"/>
    </a:accent4>
    <a:accent5>
      <a:srgbClr val="CDE8EF"/>
    </a:accent5>
    <a:accent6>
      <a:srgbClr val="2D2D8A"/>
    </a:accent6>
    <a:hlink>
      <a:srgbClr val="0000FF"/>
    </a:hlink>
    <a:folHlink>
      <a:srgbClr val="99CC00"/>
    </a:folHlink>
  </a:clrScheme>
  <a:fontScheme name="GA Blue Pages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6856</TotalTime>
  <Words>1250</Words>
  <Application>Microsoft Office PowerPoint</Application>
  <PresentationFormat>On-screen Show (4:3)</PresentationFormat>
  <Paragraphs>145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Arial Bold</vt:lpstr>
      <vt:lpstr>Avenir Roman</vt:lpstr>
      <vt:lpstr>Calibri</vt:lpstr>
      <vt:lpstr>Century Gothic</vt:lpstr>
      <vt:lpstr>Courier New</vt:lpstr>
      <vt:lpstr>Droid Serif</vt:lpstr>
      <vt:lpstr>Frutiger 45 Light</vt:lpstr>
      <vt:lpstr>Proxima Nova Regular</vt:lpstr>
      <vt:lpstr>Times</vt:lpstr>
      <vt:lpstr>Times New Roman</vt:lpstr>
      <vt:lpstr>Verdana</vt:lpstr>
      <vt:lpstr>Wingdings</vt:lpstr>
      <vt:lpstr>Default</vt:lpstr>
      <vt:lpstr>WGCV CARD4L Peer Review</vt:lpstr>
      <vt:lpstr>CEOS ARD for Land (CARD4L)</vt:lpstr>
      <vt:lpstr>CARD4L framework components</vt:lpstr>
      <vt:lpstr>CARD4L product alignment assessment</vt:lpstr>
      <vt:lpstr>CARD4L Peer Review:    WGCV role and current status</vt:lpstr>
      <vt:lpstr>ESA Sentinel-2 self assessment at Threshold</vt:lpstr>
      <vt:lpstr>PowerPoint Presentation</vt:lpstr>
      <vt:lpstr>         GA Landsat SR self assessment at Threshold</vt:lpstr>
      <vt:lpstr>Steps in the peer review process</vt:lpstr>
      <vt:lpstr>Proposed WGCV CARD4L assessment process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Thankappan Medhavy</cp:lastModifiedBy>
  <cp:revision>200</cp:revision>
  <dcterms:modified xsi:type="dcterms:W3CDTF">2019-07-17T00:21:50Z</dcterms:modified>
</cp:coreProperties>
</file>