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2"/>
  </p:sldMasterIdLst>
  <p:notesMasterIdLst>
    <p:notesMasterId r:id="rId9"/>
  </p:notesMasterIdLst>
  <p:sldIdLst>
    <p:sldId id="256" r:id="rId3"/>
    <p:sldId id="355" r:id="rId4"/>
    <p:sldId id="279" r:id="rId5"/>
    <p:sldId id="367" r:id="rId6"/>
    <p:sldId id="260" r:id="rId7"/>
    <p:sldId id="261" r:id="rId8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63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23CFF-4EE8-426E-A0CB-2EFEAD9956E6}" type="datetimeFigureOut">
              <a:rPr lang="en-AU" smtClean="0"/>
              <a:t>28/10/2020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1AD14-3FF3-4A91-BBA8-E69B76F267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443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Out of</a:t>
            </a:r>
            <a:r>
              <a:rPr lang="en-AU" baseline="0" dirty="0"/>
              <a:t> a total of five CARD4L peer-review submissions to the WGCV so far, reviews for two </a:t>
            </a:r>
            <a:r>
              <a:rPr lang="en-AU" baseline="0"/>
              <a:t>products have </a:t>
            </a:r>
            <a:r>
              <a:rPr lang="en-AU" baseline="0" dirty="0"/>
              <a:t>been completed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11BCD-6F5B-C84D-8005-0C8CF2D2BA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207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Title Slide"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7"/>
          <p:cNvSpPr>
            <a:spLocks noAdjustHandles="1"/>
          </p:cNvSpPr>
          <p:nvPr userDrawn="1"/>
        </p:nvSpPr>
        <p:spPr bwMode="auto">
          <a:xfrm>
            <a:off x="609600" y="6172200"/>
            <a:ext cx="5257800" cy="304800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  <a:defRPr/>
            </a:pPr>
            <a:r>
              <a:rPr lang="en-US" sz="1800" b="1">
                <a:solidFill>
                  <a:srgbClr val="92D050"/>
                </a:solidFill>
                <a:latin typeface="Frutiger 45 Light"/>
                <a:ea typeface="Times New Roman"/>
                <a:cs typeface="Arial"/>
              </a:rPr>
              <a:t>Working Group on Calibration and Validation</a:t>
            </a:r>
            <a:endParaRPr lang="en-US" sz="1800">
              <a:latin typeface="Times New Roman"/>
              <a:ea typeface="Times New Roman"/>
              <a:cs typeface="Time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ustom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3"/>
          <p:cNvSpPr/>
          <p:nvPr userDrawn="1"/>
        </p:nvSpPr>
        <p:spPr bwMode="auto">
          <a:xfrm>
            <a:off x="1981200" y="76200"/>
            <a:ext cx="3581400" cy="33855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2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</a:rPr>
              <a:t>WGCV-47 Welcome</a:t>
            </a:r>
            <a:endParaRPr sz="220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Custom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0" y="1143000"/>
            <a:ext cx="8305800" cy="762000"/>
          </a:xfrm>
          <a:prstGeom prst="rect">
            <a:avLst/>
          </a:prstGeom>
        </p:spPr>
        <p:txBody>
          <a:bodyPr/>
          <a:lstStyle>
            <a:lvl1pPr algn="just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Content Placeholder 3"/>
          <p:cNvSpPr>
            <a:spLocks noGrp="1"/>
          </p:cNvSpPr>
          <p:nvPr>
            <p:ph sz="half" idx="11"/>
          </p:nvPr>
        </p:nvSpPr>
        <p:spPr bwMode="auto">
          <a:xfrm>
            <a:off x="0" y="1905000"/>
            <a:ext cx="8839200" cy="4572000"/>
          </a:xfrm>
          <a:prstGeom prst="rect">
            <a:avLst/>
          </a:prstGeom>
        </p:spPr>
        <p:txBody>
          <a:bodyPr/>
          <a:lstStyle>
            <a:lvl1pPr>
              <a:buSzPct val="90000"/>
              <a:defRPr sz="2000">
                <a:solidFill>
                  <a:schemeClr val="tx1"/>
                </a:solidFill>
                <a:latin typeface="Century Gothic"/>
              </a:defRPr>
            </a:lvl1pPr>
            <a:lvl2pPr marL="768927" indent="-311727">
              <a:buClr>
                <a:srgbClr val="005426"/>
              </a:buClr>
              <a:buSzPct val="80000"/>
              <a:buFont typeface="Wingdings"/>
              <a:buChar char="§"/>
              <a:defRPr sz="2000">
                <a:solidFill>
                  <a:schemeClr val="tx1"/>
                </a:solidFill>
                <a:latin typeface="Century Gothic"/>
              </a:defRPr>
            </a:lvl2pPr>
            <a:lvl3pPr>
              <a:buSzPct val="60000"/>
              <a:defRPr sz="2000">
                <a:solidFill>
                  <a:schemeClr val="tx1"/>
                </a:solidFill>
                <a:latin typeface="Century Gothic"/>
              </a:defRPr>
            </a:lvl3pPr>
            <a:lvl4pPr>
              <a:defRPr sz="2400">
                <a:solidFill>
                  <a:srgbClr val="C00000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</p:txBody>
      </p:sp>
      <p:sp>
        <p:nvSpPr>
          <p:cNvPr id="6" name="Shape 3"/>
          <p:cNvSpPr/>
          <p:nvPr userDrawn="1"/>
        </p:nvSpPr>
        <p:spPr bwMode="auto">
          <a:xfrm>
            <a:off x="1981200" y="76200"/>
            <a:ext cx="3581400" cy="33855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2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</a:rPr>
              <a:t>WGCV-47 Welcome</a:t>
            </a:r>
            <a:endParaRPr sz="220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Custom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0" y="1143000"/>
            <a:ext cx="8305800" cy="762000"/>
          </a:xfrm>
          <a:prstGeom prst="rect">
            <a:avLst/>
          </a:prstGeom>
        </p:spPr>
        <p:txBody>
          <a:bodyPr/>
          <a:lstStyle>
            <a:lvl1pPr algn="just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Content Placeholder 3"/>
          <p:cNvSpPr>
            <a:spLocks noGrp="1"/>
          </p:cNvSpPr>
          <p:nvPr>
            <p:ph sz="half" idx="11"/>
          </p:nvPr>
        </p:nvSpPr>
        <p:spPr bwMode="auto">
          <a:xfrm>
            <a:off x="0" y="1905000"/>
            <a:ext cx="8839200" cy="4572000"/>
          </a:xfrm>
          <a:prstGeom prst="rect">
            <a:avLst/>
          </a:prstGeom>
        </p:spPr>
        <p:txBody>
          <a:bodyPr/>
          <a:lstStyle>
            <a:lvl1pPr>
              <a:buSzPct val="90000"/>
              <a:defRPr sz="2000">
                <a:solidFill>
                  <a:schemeClr val="tx1"/>
                </a:solidFill>
                <a:latin typeface="Century Gothic"/>
              </a:defRPr>
            </a:lvl1pPr>
            <a:lvl2pPr marL="768927" indent="-311727">
              <a:buClr>
                <a:srgbClr val="005426"/>
              </a:buClr>
              <a:buSzPct val="80000"/>
              <a:buFont typeface="Wingdings"/>
              <a:buChar char="§"/>
              <a:defRPr sz="2000">
                <a:solidFill>
                  <a:schemeClr val="tx1"/>
                </a:solidFill>
                <a:latin typeface="Century Gothic"/>
              </a:defRPr>
            </a:lvl2pPr>
            <a:lvl3pPr>
              <a:buSzPct val="60000"/>
              <a:defRPr sz="2000">
                <a:solidFill>
                  <a:schemeClr val="tx1"/>
                </a:solidFill>
                <a:latin typeface="Century Gothic"/>
              </a:defRPr>
            </a:lvl3pPr>
            <a:lvl4pPr>
              <a:defRPr sz="2400">
                <a:solidFill>
                  <a:srgbClr val="C00000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</p:txBody>
      </p:sp>
      <p:sp>
        <p:nvSpPr>
          <p:cNvPr id="6" name="Shape 3"/>
          <p:cNvSpPr/>
          <p:nvPr userDrawn="1"/>
        </p:nvSpPr>
        <p:spPr bwMode="auto">
          <a:xfrm>
            <a:off x="1981200" y="76200"/>
            <a:ext cx="3581400" cy="33855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2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</a:rPr>
              <a:t>WGCV-47 Welcome</a:t>
            </a:r>
            <a:endParaRPr sz="220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3249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058" y="924"/>
            <a:ext cx="2011743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011743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9716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010" y="2135011"/>
            <a:ext cx="8499737" cy="1127909"/>
          </a:xfrm>
          <a:ln>
            <a:noFill/>
          </a:ln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009" y="3639009"/>
            <a:ext cx="6086546" cy="2988672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13" name="ceos_logo.png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09" y="313047"/>
            <a:ext cx="2507906" cy="132417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0"/>
          <p:cNvSpPr txBox="1">
            <a:spLocks/>
          </p:cNvSpPr>
          <p:nvPr userDrawn="1"/>
        </p:nvSpPr>
        <p:spPr>
          <a:xfrm>
            <a:off x="493010" y="1685353"/>
            <a:ext cx="2806211" cy="280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  <p:extLst>
      <p:ext uri="{BB962C8B-B14F-4D97-AF65-F5344CB8AC3E}">
        <p14:creationId xmlns:p14="http://schemas.microsoft.com/office/powerpoint/2010/main" val="2803390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4531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7"/>
          <p:cNvSpPr>
            <a:spLocks noAdjustHandles="1"/>
          </p:cNvSpPr>
          <p:nvPr userDrawn="1"/>
        </p:nvSpPr>
        <p:spPr bwMode="auto">
          <a:xfrm>
            <a:off x="3733800" y="6477000"/>
            <a:ext cx="4572000" cy="304800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  <a:defRPr/>
            </a:pPr>
            <a:r>
              <a:rPr lang="en-US" sz="1600" b="1">
                <a:solidFill>
                  <a:srgbClr val="92D050"/>
                </a:solidFill>
                <a:latin typeface="Frutiger 45 Light"/>
                <a:ea typeface="Times New Roman"/>
                <a:cs typeface="Arial"/>
              </a:rPr>
              <a:t>Working Group on Calibration and Validation</a:t>
            </a:r>
            <a:endParaRPr lang="en-US" sz="1600">
              <a:latin typeface="Times New Roman"/>
              <a:ea typeface="Times New Roman"/>
              <a:cs typeface="Times"/>
            </a:endParaRPr>
          </a:p>
        </p:txBody>
      </p:sp>
      <p:sp>
        <p:nvSpPr>
          <p:cNvPr id="5" name="Rectangle 2"/>
          <p:cNvSpPr/>
          <p:nvPr userDrawn="1"/>
        </p:nvSpPr>
        <p:spPr bwMode="auto">
          <a:xfrm>
            <a:off x="8153399" y="6504801"/>
            <a:ext cx="972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fld id="{D9245422-3BB8-6D4A-8024-718D9EB8D280}" type="slidenum">
              <a:rPr lang="en-US" sz="1200"/>
              <a:t>‹#›</a:t>
            </a:fld>
            <a:endParaRPr 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521" y="2"/>
            <a:ext cx="6155478" cy="14627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2"/>
            <a:ext cx="6155483" cy="146278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0675" y="163399"/>
            <a:ext cx="58645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53" y="1600201"/>
            <a:ext cx="8958370" cy="4871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49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2400" b="1" kern="1200">
          <a:solidFill>
            <a:srgbClr val="FFFFFF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rgbClr val="00256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256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256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00256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256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0"/>
          <p:cNvSpPr>
            <a:spLocks noGrp="1"/>
          </p:cNvSpPr>
          <p:nvPr>
            <p:ph type="title" idx="4294967295"/>
          </p:nvPr>
        </p:nvSpPr>
        <p:spPr bwMode="auto">
          <a:xfrm>
            <a:off x="578357" y="1295400"/>
            <a:ext cx="7575043" cy="12192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b="1" dirty="0">
                <a:solidFill>
                  <a:srgbClr val="FFFFFF"/>
                </a:solidFill>
              </a:rPr>
              <a:t>SIT-Workshop, CEOS Plenary, CEOS Work Plan</a:t>
            </a:r>
            <a:endParaRPr sz="4200" b="1" dirty="0">
              <a:solidFill>
                <a:srgbClr val="FFFFFF"/>
              </a:solidFill>
            </a:endParaRPr>
          </a:p>
        </p:txBody>
      </p:sp>
      <p:sp>
        <p:nvSpPr>
          <p:cNvPr id="5" name="Shape 11"/>
          <p:cNvSpPr/>
          <p:nvPr/>
        </p:nvSpPr>
        <p:spPr bwMode="auto">
          <a:xfrm>
            <a:off x="685800" y="3200400"/>
            <a:ext cx="4810858" cy="254158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</a:rPr>
              <a:t>C. Ong </a:t>
            </a:r>
            <a:endParaRPr dirty="0"/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</a:rPr>
              <a:t>CSIRO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</a:rPr>
              <a:t>WGCV # 48</a:t>
            </a:r>
            <a:endParaRPr dirty="0"/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</a:rPr>
              <a:t>Virtual Meeting</a:t>
            </a:r>
            <a:endParaRPr dirty="0"/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</a:rPr>
              <a:t>October 28, 2020</a:t>
            </a:r>
            <a:endParaRPr dirty="0"/>
          </a:p>
        </p:txBody>
      </p:sp>
      <p:pic>
        <p:nvPicPr>
          <p:cNvPr id="6" name="ceos_logo.png"/>
          <p:cNvPicPr/>
          <p:nvPr/>
        </p:nvPicPr>
        <p:blipFill>
          <a:blip r:embed="rId2"/>
          <a:stretch/>
        </p:blipFill>
        <p:spPr bwMode="auto">
          <a:xfrm>
            <a:off x="533400" y="304800"/>
            <a:ext cx="2507906" cy="9931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fr-FR" altLang="fr-FR" dirty="0"/>
          </a:p>
          <a:p>
            <a:endParaRPr lang="fr-FR" altLang="fr-FR" dirty="0"/>
          </a:p>
          <a:p>
            <a:endParaRPr lang="fr-FR" altLang="fr-FR" dirty="0"/>
          </a:p>
          <a:p>
            <a:endParaRPr lang="fr-FR" altLang="fr-FR" dirty="0"/>
          </a:p>
          <a:p>
            <a:endParaRPr lang="fr-FR" altLang="fr-FR" dirty="0"/>
          </a:p>
          <a:p>
            <a:pPr marL="0" indent="0">
              <a:buNone/>
            </a:pPr>
            <a:endParaRPr lang="fr-FR" altLang="fr-FR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ABAB24A-0F07-43AC-9CC8-A998C2E1C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dirty="0" err="1"/>
              <a:t>Uptake</a:t>
            </a:r>
            <a:r>
              <a:rPr lang="fr-FR" altLang="fr-FR" dirty="0"/>
              <a:t> of </a:t>
            </a:r>
            <a:r>
              <a:rPr lang="fr-FR" altLang="fr-FR" dirty="0" err="1"/>
              <a:t>RadCalNet</a:t>
            </a:r>
            <a:r>
              <a:rPr lang="fr-FR" altLang="fr-FR" dirty="0"/>
              <a:t> </a:t>
            </a:r>
            <a:r>
              <a:rPr lang="fr-FR" altLang="fr-FR" dirty="0" err="1"/>
              <a:t>since</a:t>
            </a:r>
            <a:r>
              <a:rPr lang="fr-FR" altLang="fr-FR" dirty="0"/>
              <a:t> </a:t>
            </a:r>
            <a:r>
              <a:rPr lang="fr-FR" altLang="fr-FR" dirty="0" err="1"/>
              <a:t>going</a:t>
            </a:r>
            <a:r>
              <a:rPr lang="fr-FR" altLang="fr-FR" dirty="0"/>
              <a:t> public</a:t>
            </a:r>
            <a:br>
              <a:rPr lang="fr-FR" altLang="fr-FR" dirty="0"/>
            </a:br>
            <a:endParaRPr lang="en-AU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0" y="5834064"/>
            <a:ext cx="2895600" cy="155575"/>
          </a:xfrm>
          <a:prstGeom prst="rect">
            <a:avLst/>
          </a:prstGeom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FFFFFF"/>
                </a:solidFill>
                <a:latin typeface="Verdana" panose="020B0604030504040204" pitchFamily="34" charset="0"/>
              </a:rPr>
              <a:t>ACTION-PPT-056-MAG</a:t>
            </a:r>
          </a:p>
        </p:txBody>
      </p:sp>
      <p:sp>
        <p:nvSpPr>
          <p:cNvPr id="512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7010400" y="5834064"/>
            <a:ext cx="2133600" cy="155575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rgbClr val="5090C8"/>
              </a:buClr>
              <a:buSzPct val="50000"/>
              <a:buFont typeface="Wingdings" panose="05000000000000000000" pitchFamily="2" charset="2"/>
              <a:buChar char="v"/>
              <a:defRPr>
                <a:solidFill>
                  <a:srgbClr val="003366"/>
                </a:solidFill>
                <a:latin typeface="Verdana" panose="020B0604030504040204" pitchFamily="34" charset="0"/>
              </a:defRPr>
            </a:lvl1pPr>
            <a:lvl2pPr marL="557213" indent="-214313">
              <a:spcBef>
                <a:spcPct val="30000"/>
              </a:spcBef>
              <a:buClr>
                <a:srgbClr val="5090C8"/>
              </a:buClr>
              <a:buSzPct val="75000"/>
              <a:buFont typeface="Wingdings" panose="05000000000000000000" pitchFamily="2" charset="2"/>
              <a:buChar char="Ø"/>
              <a:defRPr sz="1200">
                <a:solidFill>
                  <a:srgbClr val="003366"/>
                </a:solidFill>
                <a:latin typeface="Verdana" panose="020B0604030504040204" pitchFamily="34" charset="0"/>
              </a:defRPr>
            </a:lvl2pPr>
            <a:lvl3pPr marL="857250" indent="-171450">
              <a:spcBef>
                <a:spcPct val="30000"/>
              </a:spcBef>
              <a:buClr>
                <a:srgbClr val="5090C8"/>
              </a:buClr>
              <a:buSzPct val="75000"/>
              <a:buFont typeface="Wingdings 2" panose="05020102010507070707" pitchFamily="18" charset="2"/>
              <a:buChar char="ò"/>
              <a:defRPr sz="1200">
                <a:solidFill>
                  <a:srgbClr val="003366"/>
                </a:solidFill>
                <a:latin typeface="Verdana" panose="020B0604030504040204" pitchFamily="34" charset="0"/>
              </a:defRPr>
            </a:lvl3pPr>
            <a:lvl4pPr marL="1200150" indent="-171450">
              <a:spcBef>
                <a:spcPct val="30000"/>
              </a:spcBef>
              <a:buClr>
                <a:srgbClr val="5090C8"/>
              </a:buClr>
              <a:buSzPct val="75000"/>
              <a:buFont typeface="Wingdings 2" panose="05020102010507070707" pitchFamily="18" charset="2"/>
              <a:buChar char="å"/>
              <a:defRPr sz="1050">
                <a:solidFill>
                  <a:srgbClr val="003366"/>
                </a:solidFill>
                <a:latin typeface="Verdana" panose="020B0604030504040204" pitchFamily="34" charset="0"/>
              </a:defRPr>
            </a:lvl4pPr>
            <a:lvl5pPr marL="1543050" indent="-171450">
              <a:spcBef>
                <a:spcPct val="30000"/>
              </a:spcBef>
              <a:buClr>
                <a:srgbClr val="5090C8"/>
              </a:buClr>
              <a:buSzPct val="75000"/>
              <a:buFont typeface="Wingdings" panose="05000000000000000000" pitchFamily="2" charset="2"/>
              <a:buChar char="§"/>
              <a:defRPr sz="1050">
                <a:solidFill>
                  <a:srgbClr val="003366"/>
                </a:solidFill>
                <a:latin typeface="Verdana" panose="020B0604030504040204" pitchFamily="34" charset="0"/>
              </a:defRPr>
            </a:lvl5pPr>
            <a:lvl6pPr marL="1885950" indent="-1714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5090C8"/>
              </a:buClr>
              <a:buSzPct val="75000"/>
              <a:buFont typeface="Wingdings" panose="05000000000000000000" pitchFamily="2" charset="2"/>
              <a:buChar char="§"/>
              <a:defRPr sz="1050">
                <a:solidFill>
                  <a:srgbClr val="003366"/>
                </a:solidFill>
                <a:latin typeface="Verdana" panose="020B0604030504040204" pitchFamily="34" charset="0"/>
              </a:defRPr>
            </a:lvl6pPr>
            <a:lvl7pPr marL="2228850" indent="-1714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5090C8"/>
              </a:buClr>
              <a:buSzPct val="75000"/>
              <a:buFont typeface="Wingdings" panose="05000000000000000000" pitchFamily="2" charset="2"/>
              <a:buChar char="§"/>
              <a:defRPr sz="1050">
                <a:solidFill>
                  <a:srgbClr val="003366"/>
                </a:solidFill>
                <a:latin typeface="Verdana" panose="020B0604030504040204" pitchFamily="34" charset="0"/>
              </a:defRPr>
            </a:lvl7pPr>
            <a:lvl8pPr marL="2571750" indent="-1714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5090C8"/>
              </a:buClr>
              <a:buSzPct val="75000"/>
              <a:buFont typeface="Wingdings" panose="05000000000000000000" pitchFamily="2" charset="2"/>
              <a:buChar char="§"/>
              <a:defRPr sz="1050">
                <a:solidFill>
                  <a:srgbClr val="003366"/>
                </a:solidFill>
                <a:latin typeface="Verdana" panose="020B0604030504040204" pitchFamily="34" charset="0"/>
              </a:defRPr>
            </a:lvl8pPr>
            <a:lvl9pPr marL="2914650" indent="-1714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5090C8"/>
              </a:buClr>
              <a:buSzPct val="75000"/>
              <a:buFont typeface="Wingdings" panose="05000000000000000000" pitchFamily="2" charset="2"/>
              <a:buChar char="§"/>
              <a:defRPr sz="1050">
                <a:solidFill>
                  <a:srgbClr val="003366"/>
                </a:solidFill>
                <a:latin typeface="Verdana" panose="020B060403050404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C07AB674-8B87-4048-BC9E-FDDCAE864C30}" type="slidenum">
              <a:rPr lang="fr-FR" altLang="en-US">
                <a:solidFill>
                  <a:srgbClr val="FFFFFF"/>
                </a:solidFill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2</a:t>
            </a:fld>
            <a:endParaRPr lang="fr-FR"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quarter" idx="4294967295"/>
          </p:nvPr>
        </p:nvSpPr>
        <p:spPr>
          <a:xfrm>
            <a:off x="0" y="5619751"/>
            <a:ext cx="1403350" cy="131763"/>
          </a:xfrm>
          <a:prstGeom prst="rect">
            <a:avLst/>
          </a:prstGeom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FFFFFF"/>
                </a:solidFill>
                <a:latin typeface="Verdana" panose="020B0604030504040204" pitchFamily="34" charset="0"/>
              </a:rPr>
              <a:t>24/08/2020</a:t>
            </a:r>
          </a:p>
        </p:txBody>
      </p:sp>
      <p:pic>
        <p:nvPicPr>
          <p:cNvPr id="5127" name="Imag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369" y="3459269"/>
            <a:ext cx="3787378" cy="244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8122"/>
            <a:ext cx="2488406" cy="194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169" y="1984389"/>
            <a:ext cx="3141454" cy="141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764" y="2966244"/>
            <a:ext cx="2696352" cy="161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FCF032-826D-4730-B31D-B6A9019B3EDE}"/>
              </a:ext>
            </a:extLst>
          </p:cNvPr>
          <p:cNvSpPr txBox="1"/>
          <p:nvPr/>
        </p:nvSpPr>
        <p:spPr bwMode="auto">
          <a:xfrm>
            <a:off x="1907704" y="443559"/>
            <a:ext cx="5694188" cy="4616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none" rtlCol="0">
            <a:spAutoFit/>
          </a:bodyPr>
          <a:lstStyle/>
          <a:p>
            <a:r>
              <a:rPr lang="en-AU" sz="2400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RadCalNet’s</a:t>
            </a:r>
            <a:r>
              <a:rPr lang="en-AU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value as a CEOS Service</a:t>
            </a:r>
          </a:p>
        </p:txBody>
      </p:sp>
    </p:spTree>
    <p:extLst>
      <p:ext uri="{BB962C8B-B14F-4D97-AF65-F5344CB8AC3E}">
        <p14:creationId xmlns:p14="http://schemas.microsoft.com/office/powerpoint/2010/main" val="1522326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USGS Landsat Surface Reflectance (Collection 2)</a:t>
            </a:r>
          </a:p>
          <a:p>
            <a:r>
              <a:rPr lang="en-AU" dirty="0"/>
              <a:t>USGS Landsat Surface Temperature (Collection 2)</a:t>
            </a:r>
          </a:p>
          <a:p>
            <a:r>
              <a:rPr lang="en-AU" dirty="0"/>
              <a:t>ESA Sentinel-2 Surface Reflectance (for Threshold only)</a:t>
            </a:r>
          </a:p>
          <a:p>
            <a:r>
              <a:rPr lang="en-AU" dirty="0"/>
              <a:t>USGS Landsat Surface Reflectance (Collection 2 – updated PFS)</a:t>
            </a:r>
          </a:p>
          <a:p>
            <a:r>
              <a:rPr lang="en-AU" dirty="0"/>
              <a:t>USGS Landsat Surface Temperature (Collection 2 – updated PFS)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i="1" dirty="0"/>
              <a:t>Separate CARD4L Review Panels for Landsat and Sentinel-2 products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CARD4L submissions for peer-review </a:t>
            </a:r>
          </a:p>
        </p:txBody>
      </p:sp>
    </p:spTree>
    <p:extLst>
      <p:ext uri="{BB962C8B-B14F-4D97-AF65-F5344CB8AC3E}">
        <p14:creationId xmlns:p14="http://schemas.microsoft.com/office/powerpoint/2010/main" val="495813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C5E399-0787-4CCB-8E53-CA2CE6D85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3.6: CEOS WGCV LPV Biomass Validation Protocol</a:t>
            </a:r>
          </a:p>
          <a:p>
            <a:pPr lvl="1"/>
            <a:r>
              <a:rPr lang="en-AU" dirty="0"/>
              <a:t>Open for feedback until 15 December 2020;</a:t>
            </a:r>
          </a:p>
          <a:p>
            <a:pPr lvl="1"/>
            <a:r>
              <a:rPr lang="en-AU" dirty="0"/>
              <a:t>Seeking endorsement at SIT meeting March 2021;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BFAECF-8A1F-46AA-9A67-9318D03E4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For Information: CEOS WGCV LPV Biomass Validation Protocol</a:t>
            </a:r>
          </a:p>
        </p:txBody>
      </p:sp>
    </p:spTree>
    <p:extLst>
      <p:ext uri="{BB962C8B-B14F-4D97-AF65-F5344CB8AC3E}">
        <p14:creationId xmlns:p14="http://schemas.microsoft.com/office/powerpoint/2010/main" val="4070531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68136"/>
              </p:ext>
            </p:extLst>
          </p:nvPr>
        </p:nvGraphicFramePr>
        <p:xfrm>
          <a:off x="0" y="1143000"/>
          <a:ext cx="9144000" cy="5715000"/>
        </p:xfrm>
        <a:graphic>
          <a:graphicData uri="http://schemas.openxmlformats.org/drawingml/2006/table">
            <a:tbl>
              <a:tblPr/>
              <a:tblGrid>
                <a:gridCol w="1138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3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0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00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06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998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New Number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741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Old Number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741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Title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741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Status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741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Creation Year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741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Completion Date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741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77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CV-14-03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CV-3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BDC6D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Workshop on state of the art for pre-flight calibration techniques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BDC6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Open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BDC6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2014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BDC6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Arial"/>
                        </a:rPr>
                        <a:t>2021 Q2</a:t>
                      </a:r>
                      <a:endParaRPr dirty="0">
                        <a:highlight>
                          <a:srgbClr val="00FF00"/>
                        </a:highlight>
                      </a:endParaRPr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BDC6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388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CV-16-02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CV-14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BDC6D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Report on application of approaches for cloud masking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BDC6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Open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BDC6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2016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BDC6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</a:rPr>
                        <a:t>2020 Q2</a:t>
                      </a:r>
                      <a:endParaRPr dirty="0">
                        <a:highlight>
                          <a:srgbClr val="FFFF00"/>
                        </a:highlight>
                      </a:endParaRPr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BDC6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353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A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CV-17-01</a:t>
                      </a:r>
                      <a:endParaRPr dirty="0"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CV-15</a:t>
                      </a:r>
                      <a:endParaRPr dirty="0"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BDC6D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L1 top-of-atmosphere  interoperability</a:t>
                      </a:r>
                      <a:endParaRPr dirty="0"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BDC6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Open</a:t>
                      </a:r>
                      <a:endParaRPr dirty="0"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BDC6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2017</a:t>
                      </a:r>
                      <a:endParaRPr dirty="0"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BDC6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</a:rPr>
                        <a:t>2019 Q4</a:t>
                      </a:r>
                      <a:endParaRPr dirty="0">
                        <a:highlight>
                          <a:srgbClr val="FFFF00"/>
                        </a:highlight>
                      </a:endParaRPr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BDC6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194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A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CV-18-02</a:t>
                      </a:r>
                      <a:endParaRPr dirty="0"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CV-18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BDC6D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Greenhouse gas reference standards for interoperability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BDC6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Open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BDC6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2018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BDC6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Arial"/>
                        </a:rPr>
                        <a:t>2021 Q4</a:t>
                      </a:r>
                      <a:endParaRPr dirty="0">
                        <a:highlight>
                          <a:srgbClr val="00FF00"/>
                        </a:highlight>
                      </a:endParaRPr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BDC6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351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CV-18-03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CV-19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BDC6D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Biomass validation protocols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BDC6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Open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BDC6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2018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BDC6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 dirty="0">
                          <a:solidFill>
                            <a:srgbClr val="00B050"/>
                          </a:solidFill>
                          <a:latin typeface="Arial"/>
                        </a:rPr>
                        <a:t>2021 Q1</a:t>
                      </a:r>
                      <a:endParaRPr dirty="0">
                        <a:solidFill>
                          <a:srgbClr val="00B050"/>
                        </a:solidFill>
                      </a:endParaRPr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BDC6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25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A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FDA-18-05</a:t>
                      </a:r>
                      <a:endParaRPr dirty="0"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FDA-12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BDC6D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Inventory of space data product formats used by CEOS agencies.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BDC6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Open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BDC6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2018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BDC6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Arial"/>
                        </a:rPr>
                        <a:t>2021 Q4</a:t>
                      </a:r>
                      <a:endParaRPr dirty="0">
                        <a:highlight>
                          <a:srgbClr val="00FF00"/>
                        </a:highlight>
                      </a:endParaRPr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BDC6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90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734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7347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734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734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734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734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137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5361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CV-9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BDC6D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Radiometric Calibration Network (RADCALNET)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BDC6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Open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BDC6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2014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BDC6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dirty="0"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5361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2"/>
          <p:cNvSpPr>
            <a:spLocks/>
          </p:cNvSpPr>
          <p:nvPr/>
        </p:nvSpPr>
        <p:spPr bwMode="auto">
          <a:xfrm>
            <a:off x="3581400" y="586481"/>
            <a:ext cx="1775484" cy="58477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AU" sz="3200" b="1" i="0" u="none" strike="noStrike" cap="none" spc="0" dirty="0">
                <a:ln>
                  <a:noFill/>
                </a:ln>
                <a:solidFill>
                  <a:srgbClr val="FFFFFF"/>
                </a:solidFill>
              </a:rPr>
              <a:t>Ongoing</a:t>
            </a:r>
            <a:endParaRPr b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BA50A4-49B7-4775-87DE-9B2ED8E66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4FB6D8-C9D0-45E4-B518-9A5033802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526844"/>
              </p:ext>
            </p:extLst>
          </p:nvPr>
        </p:nvGraphicFramePr>
        <p:xfrm>
          <a:off x="0" y="1143000"/>
          <a:ext cx="9143999" cy="5169543"/>
        </p:xfrm>
        <a:graphic>
          <a:graphicData uri="http://schemas.openxmlformats.org/drawingml/2006/table">
            <a:tbl>
              <a:tblPr/>
              <a:tblGrid>
                <a:gridCol w="1138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3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0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00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06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895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New Number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741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Old Number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741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Title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741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Status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741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Creation Year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741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Completion Date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741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989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CV-20-01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CEB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CV-XX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CEB5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Surface Reflectance measurements Intercomparison exercise for vegetation (SRIX 4Veg)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CEB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New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CEB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2020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CEB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2022 Q4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CEB5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996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CV-20-02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CEB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CV-XX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CEB5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Biomass Retrieval Inter-comparison eXercise (BRIX-2)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CEB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New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CEB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2020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CEB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2021 Q4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CEB5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934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CV-20-03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CEB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CV-XX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CEB5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Digital Elevation Model Inter-comparision (DEMIX)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CEB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New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CEB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2020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CEB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2021 Q4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CEB5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036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CV-20-04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CEB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CV-XX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CEB5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SAR Calibration inventory and joint use assessment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CEB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New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CEB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2020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CEB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2021 Q4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CEB5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748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CV-20-05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CEB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CEB5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standards and metrics for scatterometers and wind retrievals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CEB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CEB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2020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CEB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2021 Q4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CEB5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0761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734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7347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734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734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734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dirty="0"/>
                    </a:p>
                  </a:txBody>
                  <a:tcPr marL="2642" marR="2642" marT="2642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734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2"/>
          <p:cNvSpPr>
            <a:spLocks/>
          </p:cNvSpPr>
          <p:nvPr/>
        </p:nvSpPr>
        <p:spPr bwMode="auto">
          <a:xfrm>
            <a:off x="3886200" y="558227"/>
            <a:ext cx="935510" cy="58477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AU" sz="3200" b="1" i="0" u="none" strike="noStrike" cap="none" spc="0" dirty="0">
                <a:ln>
                  <a:noFill/>
                </a:ln>
                <a:solidFill>
                  <a:srgbClr val="FFFFFF"/>
                </a:solidFill>
              </a:rPr>
              <a:t>New</a:t>
            </a:r>
            <a:endParaRPr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05F35E8-FF22-4632-AE0D-6F834C779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6DC4865-3402-4079-BBE7-2CBE44183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 bwMode="auto">
        <a:prstGeom prst="rect">
          <a:avLst/>
        </a:prstGeom>
        <a:noFill/>
        <a:ln w="25400" cap="flat">
          <a:solidFill>
            <a:srgbClr val="FF9A00"/>
          </a:solidFill>
          <a:prstDash val="solid"/>
          <a:bevel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345</Words>
  <Application>Microsoft Office PowerPoint</Application>
  <DocSecurity>0</DocSecurity>
  <PresentationFormat>On-screen Show (4:3)</PresentationFormat>
  <Paragraphs>127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Arial</vt:lpstr>
      <vt:lpstr>Arial Bold</vt:lpstr>
      <vt:lpstr>Avenir Roman</vt:lpstr>
      <vt:lpstr>Calibri</vt:lpstr>
      <vt:lpstr>Century Gothic</vt:lpstr>
      <vt:lpstr>Droid Serif</vt:lpstr>
      <vt:lpstr>Frutiger 45 Light</vt:lpstr>
      <vt:lpstr>Helvetica</vt:lpstr>
      <vt:lpstr>Proxima Nova Regular</vt:lpstr>
      <vt:lpstr>Times New Roman</vt:lpstr>
      <vt:lpstr>Verdana</vt:lpstr>
      <vt:lpstr>Wingdings</vt:lpstr>
      <vt:lpstr>Default</vt:lpstr>
      <vt:lpstr>Office Theme</vt:lpstr>
      <vt:lpstr>SIT-Workshop, CEOS Plenary, CEOS Work Plan</vt:lpstr>
      <vt:lpstr>Uptake of RadCalNet since going public </vt:lpstr>
      <vt:lpstr>CARD4L submissions for peer-review </vt:lpstr>
      <vt:lpstr>For Information: CEOS WGCV LPV Biomass Validation Protocol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subject/>
  <dc:creator>Brian R. Williams</dc:creator>
  <cp:keywords/>
  <dc:description/>
  <cp:lastModifiedBy>Ong, Cindy (Energy, Kensington WA)</cp:lastModifiedBy>
  <cp:revision>152</cp:revision>
  <dcterms:modified xsi:type="dcterms:W3CDTF">2020-10-28T09:32:10Z</dcterms:modified>
  <cp:category/>
  <dc:identifier/>
  <cp:contentStatus/>
  <dc:language/>
  <cp:version/>
</cp:coreProperties>
</file>