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28" r:id="rId4"/>
  </p:sldMasterIdLst>
  <p:notesMasterIdLst>
    <p:notesMasterId r:id="rId44"/>
  </p:notesMasterIdLst>
  <p:handoutMasterIdLst>
    <p:handoutMasterId r:id="rId45"/>
  </p:handoutMasterIdLst>
  <p:sldIdLst>
    <p:sldId id="257" r:id="rId5"/>
    <p:sldId id="330" r:id="rId6"/>
    <p:sldId id="332" r:id="rId7"/>
    <p:sldId id="331" r:id="rId8"/>
    <p:sldId id="338" r:id="rId9"/>
    <p:sldId id="339" r:id="rId10"/>
    <p:sldId id="334" r:id="rId11"/>
    <p:sldId id="340" r:id="rId12"/>
    <p:sldId id="295" r:id="rId13"/>
    <p:sldId id="317" r:id="rId14"/>
    <p:sldId id="296" r:id="rId15"/>
    <p:sldId id="297" r:id="rId16"/>
    <p:sldId id="320" r:id="rId17"/>
    <p:sldId id="298" r:id="rId18"/>
    <p:sldId id="299" r:id="rId19"/>
    <p:sldId id="300" r:id="rId20"/>
    <p:sldId id="304" r:id="rId21"/>
    <p:sldId id="336" r:id="rId22"/>
    <p:sldId id="305" r:id="rId23"/>
    <p:sldId id="306" r:id="rId24"/>
    <p:sldId id="312" r:id="rId25"/>
    <p:sldId id="314" r:id="rId26"/>
    <p:sldId id="325" r:id="rId27"/>
    <p:sldId id="311" r:id="rId28"/>
    <p:sldId id="313" r:id="rId29"/>
    <p:sldId id="327" r:id="rId30"/>
    <p:sldId id="321" r:id="rId31"/>
    <p:sldId id="326" r:id="rId32"/>
    <p:sldId id="307" r:id="rId33"/>
    <p:sldId id="335" r:id="rId34"/>
    <p:sldId id="256" r:id="rId35"/>
    <p:sldId id="258" r:id="rId36"/>
    <p:sldId id="337" r:id="rId37"/>
    <p:sldId id="308" r:id="rId38"/>
    <p:sldId id="319" r:id="rId39"/>
    <p:sldId id="328" r:id="rId40"/>
    <p:sldId id="323" r:id="rId41"/>
    <p:sldId id="315" r:id="rId42"/>
    <p:sldId id="309" r:id="rId43"/>
  </p:sldIdLst>
  <p:sldSz cx="9144000" cy="5143500" type="screen16x9"/>
  <p:notesSz cx="7023100" cy="9309100"/>
  <p:defaultTextStyle>
    <a:defPPr>
      <a:defRPr lang="en-GB"/>
    </a:defPPr>
    <a:lvl1pPr algn="l" rtl="0" fontAlgn="base">
      <a:spcBef>
        <a:spcPct val="0"/>
      </a:spcBef>
      <a:spcAft>
        <a:spcPct val="0"/>
      </a:spcAft>
      <a:defRPr sz="2400" kern="1200">
        <a:solidFill>
          <a:schemeClr val="tx1"/>
        </a:solidFill>
        <a:latin typeface="Verdana"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Verdana"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Verdana"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Verdana"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400"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400"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400"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400" kern="1200">
        <a:solidFill>
          <a:schemeClr val="tx1"/>
        </a:solidFill>
        <a:latin typeface="Verdan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278"/>
    <a:srgbClr val="1D3278"/>
    <a:srgbClr val="FF9300"/>
    <a:srgbClr val="EBEBEB"/>
    <a:srgbClr val="FFFFFF"/>
    <a:srgbClr val="D5FC79"/>
    <a:srgbClr val="047FFF"/>
    <a:srgbClr val="941651"/>
    <a:srgbClr val="FF2F92"/>
    <a:srgbClr val="74767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21" autoAdjust="0"/>
    <p:restoredTop sz="81625" autoAdjust="0"/>
  </p:normalViewPr>
  <p:slideViewPr>
    <p:cSldViewPr snapToGrid="0">
      <p:cViewPr varScale="1">
        <p:scale>
          <a:sx n="135" d="100"/>
          <a:sy n="135" d="100"/>
        </p:scale>
        <p:origin x="944" y="168"/>
      </p:cViewPr>
      <p:guideLst>
        <p:guide orient="horz" pos="1620"/>
        <p:guide pos="2880"/>
      </p:guideLst>
    </p:cSldViewPr>
  </p:slideViewPr>
  <p:outlineViewPr>
    <p:cViewPr>
      <p:scale>
        <a:sx n="33" d="100"/>
        <a:sy n="33" d="100"/>
      </p:scale>
      <p:origin x="0" y="6336"/>
    </p:cViewPr>
  </p:outlineViewPr>
  <p:notesTextViewPr>
    <p:cViewPr>
      <p:scale>
        <a:sx n="100" d="100"/>
        <a:sy n="100" d="100"/>
      </p:scale>
      <p:origin x="0" y="0"/>
    </p:cViewPr>
  </p:notesTextViewPr>
  <p:sorterViewPr>
    <p:cViewPr varScale="1">
      <p:scale>
        <a:sx n="1" d="1"/>
        <a:sy n="1" d="1"/>
      </p:scale>
      <p:origin x="0" y="-26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dirty="0">
                <a:latin typeface="Arial" pitchFamily="34" charset="0"/>
                <a:ea typeface="+mn-ea"/>
                <a:cs typeface="+mn-cs"/>
              </a:defRPr>
            </a:lvl1pPr>
          </a:lstStyle>
          <a:p>
            <a:pPr>
              <a:defRPr/>
            </a:pPr>
            <a:endParaRPr lang="it-IT"/>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dirty="0">
                <a:latin typeface="Arial" pitchFamily="34" charset="0"/>
                <a:ea typeface="+mn-ea"/>
                <a:cs typeface="+mn-cs"/>
              </a:defRPr>
            </a:lvl1pPr>
          </a:lstStyle>
          <a:p>
            <a:pPr>
              <a:defRPr/>
            </a:pPr>
            <a:endParaRPr lang="it-IT"/>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dirty="0">
                <a:latin typeface="Arial" pitchFamily="34" charset="0"/>
                <a:ea typeface="+mn-ea"/>
                <a:cs typeface="+mn-cs"/>
              </a:defRPr>
            </a:lvl1pPr>
          </a:lstStyle>
          <a:p>
            <a:pPr>
              <a:defRPr/>
            </a:pPr>
            <a:endParaRPr lang="it-IT"/>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a:latin typeface="Arial" pitchFamily="34" charset="0"/>
                <a:ea typeface="+mn-ea"/>
                <a:cs typeface="+mn-cs"/>
              </a:defRPr>
            </a:lvl1pPr>
          </a:lstStyle>
          <a:p>
            <a:pPr>
              <a:defRPr/>
            </a:pPr>
            <a:fld id="{76E93507-EFF1-A04D-ACA1-7ECCA24D64E0}" type="slidenum">
              <a:rPr lang="it-IT"/>
              <a:pPr>
                <a:defRPr/>
              </a:pPr>
              <a:t>‹#›</a:t>
            </a:fld>
            <a:endParaRPr lang="it-IT" dirty="0"/>
          </a:p>
        </p:txBody>
      </p:sp>
    </p:spTree>
    <p:extLst>
      <p:ext uri="{BB962C8B-B14F-4D97-AF65-F5344CB8AC3E}">
        <p14:creationId xmlns:p14="http://schemas.microsoft.com/office/powerpoint/2010/main" val="4813665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dirty="0">
                <a:latin typeface="Verdana" pitchFamily="34" charset="0"/>
                <a:ea typeface="+mn-ea"/>
                <a:cs typeface="+mn-cs"/>
              </a:defRPr>
            </a:lvl1pPr>
          </a:lstStyle>
          <a:p>
            <a:pPr>
              <a:defRPr/>
            </a:pPr>
            <a:endParaRPr lang="en-US"/>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a:latin typeface="Verdana" pitchFamily="34" charset="0"/>
                <a:ea typeface="+mn-ea"/>
                <a:cs typeface="+mn-cs"/>
              </a:defRPr>
            </a:lvl1pPr>
          </a:lstStyle>
          <a:p>
            <a:pPr>
              <a:defRPr/>
            </a:pPr>
            <a:fld id="{9FDFC3C5-4C6C-DD4E-ABD3-E2DF36C0DCA0}" type="datetimeFigureOut">
              <a:rPr lang="en-US"/>
              <a:pPr>
                <a:defRPr/>
              </a:pPr>
              <a:t>7/1/21</a:t>
            </a:fld>
            <a:endParaRPr lang="en-US" dirty="0"/>
          </a:p>
        </p:txBody>
      </p:sp>
      <p:sp>
        <p:nvSpPr>
          <p:cNvPr id="8196" name="Rectangle 4"/>
          <p:cNvSpPr>
            <a:spLocks noGrp="1" noRot="1" noChangeAspect="1" noChangeArrowheads="1" noTextEdit="1"/>
          </p:cNvSpPr>
          <p:nvPr>
            <p:ph type="sldImg" idx="2"/>
          </p:nvPr>
        </p:nvSpPr>
        <p:spPr bwMode="auto">
          <a:xfrm>
            <a:off x="463550" y="693738"/>
            <a:ext cx="6157913" cy="3465512"/>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dirty="0">
                <a:latin typeface="Verdana" pitchFamily="34" charset="0"/>
                <a:ea typeface="+mn-ea"/>
                <a:cs typeface="+mn-cs"/>
              </a:defRPr>
            </a:lvl1pPr>
          </a:lstStyle>
          <a:p>
            <a:pPr>
              <a:defRPr/>
            </a:pPr>
            <a:endParaRPr lang="en-US"/>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a:latin typeface="Verdana" pitchFamily="34" charset="0"/>
                <a:ea typeface="+mn-ea"/>
                <a:cs typeface="+mn-cs"/>
              </a:defRPr>
            </a:lvl1pPr>
          </a:lstStyle>
          <a:p>
            <a:pPr>
              <a:defRPr/>
            </a:pPr>
            <a:fld id="{2A539507-45D2-D44D-901E-2033D7F8313A}" type="slidenum">
              <a:rPr lang="en-US"/>
              <a:pPr>
                <a:defRPr/>
              </a:pPr>
              <a:t>‹#›</a:t>
            </a:fld>
            <a:endParaRPr lang="en-US" dirty="0"/>
          </a:p>
        </p:txBody>
      </p:sp>
    </p:spTree>
    <p:extLst>
      <p:ext uri="{BB962C8B-B14F-4D97-AF65-F5344CB8AC3E}">
        <p14:creationId xmlns:p14="http://schemas.microsoft.com/office/powerpoint/2010/main" val="333550305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Calibri"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1</a:t>
            </a:fld>
            <a:endParaRPr lang="en-US" dirty="0"/>
          </a:p>
        </p:txBody>
      </p:sp>
    </p:spTree>
    <p:extLst>
      <p:ext uri="{BB962C8B-B14F-4D97-AF65-F5344CB8AC3E}">
        <p14:creationId xmlns:p14="http://schemas.microsoft.com/office/powerpoint/2010/main" val="390018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11</a:t>
            </a:fld>
            <a:endParaRPr lang="en-US" dirty="0"/>
          </a:p>
        </p:txBody>
      </p:sp>
    </p:spTree>
    <p:extLst>
      <p:ext uri="{BB962C8B-B14F-4D97-AF65-F5344CB8AC3E}">
        <p14:creationId xmlns:p14="http://schemas.microsoft.com/office/powerpoint/2010/main" val="2518762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12</a:t>
            </a:fld>
            <a:endParaRPr lang="en-US" dirty="0"/>
          </a:p>
        </p:txBody>
      </p:sp>
    </p:spTree>
    <p:extLst>
      <p:ext uri="{BB962C8B-B14F-4D97-AF65-F5344CB8AC3E}">
        <p14:creationId xmlns:p14="http://schemas.microsoft.com/office/powerpoint/2010/main" val="3471680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13</a:t>
            </a:fld>
            <a:endParaRPr lang="en-US" dirty="0"/>
          </a:p>
        </p:txBody>
      </p:sp>
    </p:spTree>
    <p:extLst>
      <p:ext uri="{BB962C8B-B14F-4D97-AF65-F5344CB8AC3E}">
        <p14:creationId xmlns:p14="http://schemas.microsoft.com/office/powerpoint/2010/main" val="3501087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14</a:t>
            </a:fld>
            <a:endParaRPr lang="en-US" dirty="0"/>
          </a:p>
        </p:txBody>
      </p:sp>
    </p:spTree>
    <p:extLst>
      <p:ext uri="{BB962C8B-B14F-4D97-AF65-F5344CB8AC3E}">
        <p14:creationId xmlns:p14="http://schemas.microsoft.com/office/powerpoint/2010/main" val="3232937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15</a:t>
            </a:fld>
            <a:endParaRPr lang="en-US" dirty="0"/>
          </a:p>
        </p:txBody>
      </p:sp>
    </p:spTree>
    <p:extLst>
      <p:ext uri="{BB962C8B-B14F-4D97-AF65-F5344CB8AC3E}">
        <p14:creationId xmlns:p14="http://schemas.microsoft.com/office/powerpoint/2010/main" val="4207281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17</a:t>
            </a:fld>
            <a:endParaRPr lang="en-US" dirty="0"/>
          </a:p>
        </p:txBody>
      </p:sp>
    </p:spTree>
    <p:extLst>
      <p:ext uri="{BB962C8B-B14F-4D97-AF65-F5344CB8AC3E}">
        <p14:creationId xmlns:p14="http://schemas.microsoft.com/office/powerpoint/2010/main" val="542340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18</a:t>
            </a:fld>
            <a:endParaRPr lang="en-US" dirty="0"/>
          </a:p>
        </p:txBody>
      </p:sp>
    </p:spTree>
    <p:extLst>
      <p:ext uri="{BB962C8B-B14F-4D97-AF65-F5344CB8AC3E}">
        <p14:creationId xmlns:p14="http://schemas.microsoft.com/office/powerpoint/2010/main" val="863969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20</a:t>
            </a:fld>
            <a:endParaRPr lang="en-US" dirty="0"/>
          </a:p>
        </p:txBody>
      </p:sp>
    </p:spTree>
    <p:extLst>
      <p:ext uri="{BB962C8B-B14F-4D97-AF65-F5344CB8AC3E}">
        <p14:creationId xmlns:p14="http://schemas.microsoft.com/office/powerpoint/2010/main" val="1282011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24</a:t>
            </a:fld>
            <a:endParaRPr lang="en-US" dirty="0"/>
          </a:p>
        </p:txBody>
      </p:sp>
    </p:spTree>
    <p:extLst>
      <p:ext uri="{BB962C8B-B14F-4D97-AF65-F5344CB8AC3E}">
        <p14:creationId xmlns:p14="http://schemas.microsoft.com/office/powerpoint/2010/main" val="536188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26</a:t>
            </a:fld>
            <a:endParaRPr lang="en-US" dirty="0"/>
          </a:p>
        </p:txBody>
      </p:sp>
    </p:spTree>
    <p:extLst>
      <p:ext uri="{BB962C8B-B14F-4D97-AF65-F5344CB8AC3E}">
        <p14:creationId xmlns:p14="http://schemas.microsoft.com/office/powerpoint/2010/main" val="1748049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3</a:t>
            </a:fld>
            <a:endParaRPr lang="en-US" dirty="0"/>
          </a:p>
        </p:txBody>
      </p:sp>
    </p:spTree>
    <p:extLst>
      <p:ext uri="{BB962C8B-B14F-4D97-AF65-F5344CB8AC3E}">
        <p14:creationId xmlns:p14="http://schemas.microsoft.com/office/powerpoint/2010/main" val="3147633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27</a:t>
            </a:fld>
            <a:endParaRPr lang="en-US" dirty="0"/>
          </a:p>
        </p:txBody>
      </p:sp>
    </p:spTree>
    <p:extLst>
      <p:ext uri="{BB962C8B-B14F-4D97-AF65-F5344CB8AC3E}">
        <p14:creationId xmlns:p14="http://schemas.microsoft.com/office/powerpoint/2010/main" val="3682583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29</a:t>
            </a:fld>
            <a:endParaRPr lang="en-US" dirty="0"/>
          </a:p>
        </p:txBody>
      </p:sp>
    </p:spTree>
    <p:extLst>
      <p:ext uri="{BB962C8B-B14F-4D97-AF65-F5344CB8AC3E}">
        <p14:creationId xmlns:p14="http://schemas.microsoft.com/office/powerpoint/2010/main" val="1747525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33</a:t>
            </a:fld>
            <a:endParaRPr lang="en-US" dirty="0"/>
          </a:p>
        </p:txBody>
      </p:sp>
    </p:spTree>
    <p:extLst>
      <p:ext uri="{BB962C8B-B14F-4D97-AF65-F5344CB8AC3E}">
        <p14:creationId xmlns:p14="http://schemas.microsoft.com/office/powerpoint/2010/main" val="3439236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34</a:t>
            </a:fld>
            <a:endParaRPr lang="en-US" dirty="0"/>
          </a:p>
        </p:txBody>
      </p:sp>
    </p:spTree>
    <p:extLst>
      <p:ext uri="{BB962C8B-B14F-4D97-AF65-F5344CB8AC3E}">
        <p14:creationId xmlns:p14="http://schemas.microsoft.com/office/powerpoint/2010/main" val="651983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36</a:t>
            </a:fld>
            <a:endParaRPr lang="en-US" dirty="0"/>
          </a:p>
        </p:txBody>
      </p:sp>
    </p:spTree>
    <p:extLst>
      <p:ext uri="{BB962C8B-B14F-4D97-AF65-F5344CB8AC3E}">
        <p14:creationId xmlns:p14="http://schemas.microsoft.com/office/powerpoint/2010/main" val="3016373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38</a:t>
            </a:fld>
            <a:endParaRPr lang="en-US" dirty="0"/>
          </a:p>
        </p:txBody>
      </p:sp>
    </p:spTree>
    <p:extLst>
      <p:ext uri="{BB962C8B-B14F-4D97-AF65-F5344CB8AC3E}">
        <p14:creationId xmlns:p14="http://schemas.microsoft.com/office/powerpoint/2010/main" val="3445307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39</a:t>
            </a:fld>
            <a:endParaRPr lang="en-US" dirty="0"/>
          </a:p>
        </p:txBody>
      </p:sp>
    </p:spTree>
    <p:extLst>
      <p:ext uri="{BB962C8B-B14F-4D97-AF65-F5344CB8AC3E}">
        <p14:creationId xmlns:p14="http://schemas.microsoft.com/office/powerpoint/2010/main" val="3150586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4</a:t>
            </a:fld>
            <a:endParaRPr lang="en-US" dirty="0"/>
          </a:p>
        </p:txBody>
      </p:sp>
    </p:spTree>
    <p:extLst>
      <p:ext uri="{BB962C8B-B14F-4D97-AF65-F5344CB8AC3E}">
        <p14:creationId xmlns:p14="http://schemas.microsoft.com/office/powerpoint/2010/main" val="2037998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5</a:t>
            </a:fld>
            <a:endParaRPr lang="en-US" dirty="0"/>
          </a:p>
        </p:txBody>
      </p:sp>
    </p:spTree>
    <p:extLst>
      <p:ext uri="{BB962C8B-B14F-4D97-AF65-F5344CB8AC3E}">
        <p14:creationId xmlns:p14="http://schemas.microsoft.com/office/powerpoint/2010/main" val="1794943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6</a:t>
            </a:fld>
            <a:endParaRPr lang="en-US" dirty="0"/>
          </a:p>
        </p:txBody>
      </p:sp>
    </p:spTree>
    <p:extLst>
      <p:ext uri="{BB962C8B-B14F-4D97-AF65-F5344CB8AC3E}">
        <p14:creationId xmlns:p14="http://schemas.microsoft.com/office/powerpoint/2010/main" val="1567074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7</a:t>
            </a:fld>
            <a:endParaRPr lang="en-US" dirty="0"/>
          </a:p>
        </p:txBody>
      </p:sp>
    </p:spTree>
    <p:extLst>
      <p:ext uri="{BB962C8B-B14F-4D97-AF65-F5344CB8AC3E}">
        <p14:creationId xmlns:p14="http://schemas.microsoft.com/office/powerpoint/2010/main" val="3004880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8</a:t>
            </a:fld>
            <a:endParaRPr lang="en-US" dirty="0"/>
          </a:p>
        </p:txBody>
      </p:sp>
    </p:spTree>
    <p:extLst>
      <p:ext uri="{BB962C8B-B14F-4D97-AF65-F5344CB8AC3E}">
        <p14:creationId xmlns:p14="http://schemas.microsoft.com/office/powerpoint/2010/main" val="2269865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9</a:t>
            </a:fld>
            <a:endParaRPr lang="en-US" dirty="0"/>
          </a:p>
        </p:txBody>
      </p:sp>
    </p:spTree>
    <p:extLst>
      <p:ext uri="{BB962C8B-B14F-4D97-AF65-F5344CB8AC3E}">
        <p14:creationId xmlns:p14="http://schemas.microsoft.com/office/powerpoint/2010/main" val="689802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A539507-45D2-D44D-901E-2033D7F8313A}" type="slidenum">
              <a:rPr lang="en-US" smtClean="0"/>
              <a:pPr>
                <a:defRPr/>
              </a:pPr>
              <a:t>10</a:t>
            </a:fld>
            <a:endParaRPr lang="en-US" dirty="0"/>
          </a:p>
        </p:txBody>
      </p:sp>
    </p:spTree>
    <p:extLst>
      <p:ext uri="{BB962C8B-B14F-4D97-AF65-F5344CB8AC3E}">
        <p14:creationId xmlns:p14="http://schemas.microsoft.com/office/powerpoint/2010/main" val="211149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9134602-4943-0340-AB11-B91A9AD19490}"/>
              </a:ext>
            </a:extLst>
          </p:cNvPr>
          <p:cNvSpPr>
            <a:spLocks noChangeArrowheads="1"/>
          </p:cNvSpPr>
          <p:nvPr userDrawn="1"/>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Rectangle 6">
            <a:extLst>
              <a:ext uri="{FF2B5EF4-FFF2-40B4-BE49-F238E27FC236}">
                <a16:creationId xmlns:a16="http://schemas.microsoft.com/office/drawing/2014/main" id="{83C3B293-6D71-6C41-9FCC-136788C6F780}"/>
              </a:ext>
            </a:extLst>
          </p:cNvPr>
          <p:cNvSpPr>
            <a:spLocks noGrp="1" noChangeArrowheads="1"/>
          </p:cNvSpPr>
          <p:nvPr>
            <p:ph type="title"/>
          </p:nvPr>
        </p:nvSpPr>
        <p:spPr bwMode="auto">
          <a:xfrm>
            <a:off x="1122218" y="128030"/>
            <a:ext cx="7797947"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GB" noProof="0" dirty="0"/>
              <a:t>Click to edit Master title style</a:t>
            </a:r>
          </a:p>
        </p:txBody>
      </p:sp>
      <p:sp>
        <p:nvSpPr>
          <p:cNvPr id="10" name="Text Placeholder 36">
            <a:extLst>
              <a:ext uri="{FF2B5EF4-FFF2-40B4-BE49-F238E27FC236}">
                <a16:creationId xmlns:a16="http://schemas.microsoft.com/office/drawing/2014/main" id="{116DCA35-C86C-F04A-A834-769BDB929126}"/>
              </a:ext>
            </a:extLst>
          </p:cNvPr>
          <p:cNvSpPr>
            <a:spLocks noGrp="1"/>
          </p:cNvSpPr>
          <p:nvPr>
            <p:ph idx="1"/>
          </p:nvPr>
        </p:nvSpPr>
        <p:spPr bwMode="auto">
          <a:xfrm>
            <a:off x="1122218" y="1127523"/>
            <a:ext cx="7797949" cy="3799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387238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528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D9043A-B059-994D-8DD2-04B5753CE658}"/>
              </a:ext>
            </a:extLst>
          </p:cNvPr>
          <p:cNvSpPr>
            <a:spLocks noGrp="1"/>
          </p:cNvSpPr>
          <p:nvPr>
            <p:ph type="dt" sz="half" idx="10"/>
          </p:nvPr>
        </p:nvSpPr>
        <p:spPr/>
        <p:txBody>
          <a:bodyPr/>
          <a:lstStyle/>
          <a:p>
            <a:fld id="{D6013845-B5FB-7046-AB67-7DF4B5E676A6}" type="datetimeFigureOut">
              <a:rPr lang="en-US" smtClean="0"/>
              <a:t>7/1/21</a:t>
            </a:fld>
            <a:endParaRPr lang="en-US"/>
          </a:p>
        </p:txBody>
      </p:sp>
      <p:sp>
        <p:nvSpPr>
          <p:cNvPr id="3" name="Footer Placeholder 2">
            <a:extLst>
              <a:ext uri="{FF2B5EF4-FFF2-40B4-BE49-F238E27FC236}">
                <a16:creationId xmlns:a16="http://schemas.microsoft.com/office/drawing/2014/main" id="{8542E383-6B1D-AB4C-8A76-6A8664CFA7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1B99C6-A067-D543-A17C-E913E59A55AB}"/>
              </a:ext>
            </a:extLst>
          </p:cNvPr>
          <p:cNvSpPr>
            <a:spLocks noGrp="1"/>
          </p:cNvSpPr>
          <p:nvPr>
            <p:ph type="sldNum" sz="quarter" idx="12"/>
          </p:nvPr>
        </p:nvSpPr>
        <p:spPr/>
        <p:txBody>
          <a:bodyPr/>
          <a:lstStyle/>
          <a:p>
            <a:fld id="{C830F507-4C24-0446-B063-347D133CFEE4}" type="slidenum">
              <a:rPr lang="en-US" smtClean="0"/>
              <a:t>‹#›</a:t>
            </a:fld>
            <a:endParaRPr lang="en-US"/>
          </a:p>
        </p:txBody>
      </p:sp>
    </p:spTree>
    <p:extLst>
      <p:ext uri="{BB962C8B-B14F-4D97-AF65-F5344CB8AC3E}">
        <p14:creationId xmlns:p14="http://schemas.microsoft.com/office/powerpoint/2010/main" val="1041548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DG"/>
          <p:cNvSpPr txBox="1">
            <a:spLocks noChangeArrowheads="1"/>
          </p:cNvSpPr>
          <p:nvPr/>
        </p:nvSpPr>
        <p:spPr bwMode="auto">
          <a:xfrm>
            <a:off x="577850" y="251222"/>
            <a:ext cx="501650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endParaRPr lang="en-GB" sz="800"/>
          </a:p>
        </p:txBody>
      </p:sp>
      <p:sp>
        <p:nvSpPr>
          <p:cNvPr id="1032" name="Rectangle 6"/>
          <p:cNvSpPr>
            <a:spLocks noGrp="1" noChangeArrowheads="1"/>
          </p:cNvSpPr>
          <p:nvPr>
            <p:ph type="title"/>
          </p:nvPr>
        </p:nvSpPr>
        <p:spPr bwMode="auto">
          <a:xfrm>
            <a:off x="1122217" y="128030"/>
            <a:ext cx="7797949"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GB" noProof="0" dirty="0"/>
              <a:t>Click to edit Master title style</a:t>
            </a:r>
          </a:p>
        </p:txBody>
      </p:sp>
      <p:sp>
        <p:nvSpPr>
          <p:cNvPr id="33" name="Rectangle 2"/>
          <p:cNvSpPr/>
          <p:nvPr/>
        </p:nvSpPr>
        <p:spPr>
          <a:xfrm>
            <a:off x="173041" y="647701"/>
            <a:ext cx="8747125" cy="4004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it-IT" sz="1800" dirty="0">
              <a:solidFill>
                <a:schemeClr val="tx1"/>
              </a:solidFill>
            </a:endParaRPr>
          </a:p>
        </p:txBody>
      </p:sp>
      <p:pic>
        <p:nvPicPr>
          <p:cNvPr id="1034" name="Picture 36" descr="PPT_Header01" hidden="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
            <a:ext cx="9144000" cy="903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5" name="Picture 35" descr="PPT_Header02" hidden="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1"/>
            <a:ext cx="9144000" cy="903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6" name="Picture 22" descr="signature" hidden="1"/>
          <p:cNvPicPr>
            <a:picLocks noChangeAspect="1" noChangeArrowheads="1"/>
          </p:cNvPicPr>
          <p:nvPr/>
        </p:nvPicPr>
        <p:blipFill>
          <a:blip r:embed="rId7" cstate="print">
            <a:extLst>
              <a:ext uri="{28A0092B-C50C-407E-A947-70E740481C1C}">
                <a14:useLocalDpi xmlns:a14="http://schemas.microsoft.com/office/drawing/2010/main"/>
              </a:ext>
            </a:extLst>
          </a:blip>
          <a:srcRect t="-8163"/>
          <a:stretch>
            <a:fillRect/>
          </a:stretch>
        </p:blipFill>
        <p:spPr bwMode="auto">
          <a:xfrm>
            <a:off x="7705728" y="4793457"/>
            <a:ext cx="1438275" cy="189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7" name="Text Placeholder 36"/>
          <p:cNvSpPr>
            <a:spLocks noGrp="1"/>
          </p:cNvSpPr>
          <p:nvPr>
            <p:ph type="body" idx="1"/>
          </p:nvPr>
        </p:nvSpPr>
        <p:spPr bwMode="auto">
          <a:xfrm>
            <a:off x="1122217" y="647700"/>
            <a:ext cx="7797949" cy="4244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4" name="Picture 2">
            <a:extLst>
              <a:ext uri="{FF2B5EF4-FFF2-40B4-BE49-F238E27FC236}">
                <a16:creationId xmlns:a16="http://schemas.microsoft.com/office/drawing/2014/main" id="{A3BD90C1-8986-E046-81F8-DECFBEF955C2}"/>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rot="16200000">
            <a:off x="-794241" y="1045463"/>
            <a:ext cx="2632844" cy="1044362"/>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Lst>
  <p:hf sldNum="0" hdr="0" dt="0"/>
  <p:txStyles>
    <p:titleStyle>
      <a:lvl1pPr algn="l" rtl="0" eaLnBrk="1" fontAlgn="base" hangingPunct="1">
        <a:spcBef>
          <a:spcPct val="0"/>
        </a:spcBef>
        <a:spcAft>
          <a:spcPct val="0"/>
        </a:spcAft>
        <a:defRPr lang="en-GB" sz="2200" b="1" dirty="0">
          <a:solidFill>
            <a:srgbClr val="0070C0"/>
          </a:solidFill>
          <a:latin typeface="Verdana"/>
          <a:ea typeface="ＭＳ Ｐゴシック" charset="0"/>
          <a:cs typeface="Verdana"/>
        </a:defRPr>
      </a:lvl1pPr>
      <a:lvl2pPr algn="l" rtl="0" eaLnBrk="1" fontAlgn="base" hangingPunct="1">
        <a:spcBef>
          <a:spcPct val="0"/>
        </a:spcBef>
        <a:spcAft>
          <a:spcPct val="0"/>
        </a:spcAft>
        <a:defRPr sz="2200">
          <a:solidFill>
            <a:srgbClr val="0070C0"/>
          </a:solidFill>
          <a:latin typeface="Verdana" pitchFamily="34" charset="0"/>
          <a:ea typeface="ＭＳ Ｐゴシック" charset="0"/>
        </a:defRPr>
      </a:lvl2pPr>
      <a:lvl3pPr algn="l" rtl="0" eaLnBrk="1" fontAlgn="base" hangingPunct="1">
        <a:spcBef>
          <a:spcPct val="0"/>
        </a:spcBef>
        <a:spcAft>
          <a:spcPct val="0"/>
        </a:spcAft>
        <a:defRPr sz="2200">
          <a:solidFill>
            <a:srgbClr val="0070C0"/>
          </a:solidFill>
          <a:latin typeface="Verdana" pitchFamily="34" charset="0"/>
          <a:ea typeface="ＭＳ Ｐゴシック" charset="0"/>
        </a:defRPr>
      </a:lvl3pPr>
      <a:lvl4pPr algn="l" rtl="0" eaLnBrk="1" fontAlgn="base" hangingPunct="1">
        <a:spcBef>
          <a:spcPct val="0"/>
        </a:spcBef>
        <a:spcAft>
          <a:spcPct val="0"/>
        </a:spcAft>
        <a:defRPr sz="2200">
          <a:solidFill>
            <a:srgbClr val="0070C0"/>
          </a:solidFill>
          <a:latin typeface="Verdana" pitchFamily="34" charset="0"/>
          <a:ea typeface="ＭＳ Ｐゴシック" charset="0"/>
        </a:defRPr>
      </a:lvl4pPr>
      <a:lvl5pPr algn="l" rtl="0" eaLnBrk="1" fontAlgn="base" hangingPunct="1">
        <a:spcBef>
          <a:spcPct val="0"/>
        </a:spcBef>
        <a:spcAft>
          <a:spcPct val="0"/>
        </a:spcAft>
        <a:defRPr sz="2200">
          <a:solidFill>
            <a:srgbClr val="0070C0"/>
          </a:solidFill>
          <a:latin typeface="Verdana" pitchFamily="34" charset="0"/>
          <a:ea typeface="ＭＳ Ｐゴシック"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indent="-342900" algn="l" rtl="0" eaLnBrk="1" fontAlgn="base" hangingPunct="1">
        <a:lnSpc>
          <a:spcPct val="119000"/>
        </a:lnSpc>
        <a:spcBef>
          <a:spcPct val="20000"/>
        </a:spcBef>
        <a:spcAft>
          <a:spcPct val="0"/>
        </a:spcAft>
        <a:buClr>
          <a:schemeClr val="accent1"/>
        </a:buClr>
        <a:buFont typeface="Wingdings" charset="0"/>
        <a:buChar char="§"/>
        <a:defRPr sz="1600">
          <a:solidFill>
            <a:schemeClr val="tx1"/>
          </a:solidFill>
          <a:latin typeface="+mn-lt"/>
          <a:ea typeface="ＭＳ Ｐゴシック" charset="0"/>
          <a:cs typeface="ＭＳ Ｐゴシック" charset="0"/>
        </a:defRPr>
      </a:lvl1pPr>
      <a:lvl2pPr marL="809625" indent="-419100" algn="l" rtl="0" eaLnBrk="1" fontAlgn="base" hangingPunct="1">
        <a:lnSpc>
          <a:spcPct val="119000"/>
        </a:lnSpc>
        <a:spcBef>
          <a:spcPct val="20000"/>
        </a:spcBef>
        <a:spcAft>
          <a:spcPct val="0"/>
        </a:spcAft>
        <a:buClr>
          <a:schemeClr val="accent1"/>
        </a:buClr>
        <a:buFont typeface="Wingdings" charset="0"/>
        <a:buChar char="§"/>
        <a:defRPr sz="1600">
          <a:solidFill>
            <a:schemeClr val="tx1"/>
          </a:solidFill>
          <a:latin typeface="+mn-lt"/>
          <a:ea typeface="ＭＳ Ｐゴシック" charset="0"/>
        </a:defRPr>
      </a:lvl2pPr>
      <a:lvl3pPr marL="1406525" indent="-419100" algn="l" rtl="0" eaLnBrk="1" fontAlgn="base" hangingPunct="1">
        <a:lnSpc>
          <a:spcPct val="119000"/>
        </a:lnSpc>
        <a:spcBef>
          <a:spcPct val="20000"/>
        </a:spcBef>
        <a:spcAft>
          <a:spcPct val="0"/>
        </a:spcAft>
        <a:buClr>
          <a:schemeClr val="accent1"/>
        </a:buClr>
        <a:buFont typeface="Wingdings" charset="0"/>
        <a:buChar char="§"/>
        <a:defRPr sz="1600">
          <a:solidFill>
            <a:schemeClr val="tx1"/>
          </a:solidFill>
          <a:latin typeface="+mn-lt"/>
          <a:ea typeface="ＭＳ Ｐゴシック" charset="0"/>
        </a:defRPr>
      </a:lvl3pPr>
      <a:lvl4pPr marL="2005013" indent="-419100" algn="l" rtl="0" eaLnBrk="1" fontAlgn="base" hangingPunct="1">
        <a:lnSpc>
          <a:spcPct val="119000"/>
        </a:lnSpc>
        <a:spcBef>
          <a:spcPct val="20000"/>
        </a:spcBef>
        <a:spcAft>
          <a:spcPct val="0"/>
        </a:spcAft>
        <a:buClr>
          <a:schemeClr val="accent1"/>
        </a:buClr>
        <a:buFont typeface="Wingdings" charset="0"/>
        <a:buChar char="§"/>
        <a:defRPr sz="1600">
          <a:solidFill>
            <a:schemeClr val="tx1"/>
          </a:solidFill>
          <a:latin typeface="+mn-lt"/>
          <a:ea typeface="ＭＳ Ｐゴシック" charset="0"/>
        </a:defRPr>
      </a:lvl4pPr>
      <a:lvl5pPr marL="2601913" indent="-419100" algn="l" rtl="0" eaLnBrk="1" fontAlgn="base" hangingPunct="1">
        <a:lnSpc>
          <a:spcPct val="119000"/>
        </a:lnSpc>
        <a:spcBef>
          <a:spcPct val="20000"/>
        </a:spcBef>
        <a:spcAft>
          <a:spcPct val="0"/>
        </a:spcAft>
        <a:buClr>
          <a:schemeClr val="accent1"/>
        </a:buClr>
        <a:buFont typeface="Wingdings" charset="0"/>
        <a:buChar char="§"/>
        <a:defRPr sz="1600">
          <a:solidFill>
            <a:schemeClr val="tx1"/>
          </a:solidFill>
          <a:latin typeface="+mn-lt"/>
          <a:ea typeface="ＭＳ Ｐゴシック"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emf"/><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3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80286-A1AC-0A44-935B-5F747EE6EE96}"/>
              </a:ext>
            </a:extLst>
          </p:cNvPr>
          <p:cNvSpPr>
            <a:spLocks noGrp="1"/>
          </p:cNvSpPr>
          <p:nvPr>
            <p:ph type="title"/>
          </p:nvPr>
        </p:nvSpPr>
        <p:spPr>
          <a:xfrm>
            <a:off x="1847351" y="682774"/>
            <a:ext cx="5915461" cy="3775393"/>
          </a:xfrm>
        </p:spPr>
        <p:txBody>
          <a:bodyPr/>
          <a:lstStyle/>
          <a:p>
            <a:pPr algn="ctr"/>
            <a:r>
              <a:rPr lang="en-US" sz="3600" dirty="0"/>
              <a:t>CEOS WGCV SAR subgroup report</a:t>
            </a:r>
            <a:br>
              <a:rPr lang="en-US" sz="3600" dirty="0"/>
            </a:br>
            <a:br>
              <a:rPr lang="en-GB" sz="2800" b="1" dirty="0"/>
            </a:br>
            <a:r>
              <a:rPr lang="en-US" sz="1600" dirty="0"/>
              <a:t>Bruce Chapman</a:t>
            </a:r>
            <a:br>
              <a:rPr lang="en-US" sz="1600" dirty="0"/>
            </a:br>
            <a:r>
              <a:rPr lang="en-US" sz="1600" dirty="0"/>
              <a:t>Chair, CEOS WGCV - SAR subgroup</a:t>
            </a:r>
            <a:br>
              <a:rPr lang="en-US" sz="1600" dirty="0"/>
            </a:br>
            <a:br>
              <a:rPr lang="en-US" sz="1600" dirty="0"/>
            </a:br>
            <a:r>
              <a:rPr lang="en-US" sz="1600" dirty="0"/>
              <a:t>Dirk </a:t>
            </a:r>
            <a:r>
              <a:rPr lang="en-US" sz="1600" dirty="0" err="1"/>
              <a:t>Geudtner</a:t>
            </a:r>
            <a:br>
              <a:rPr lang="en-US" sz="1600" dirty="0"/>
            </a:br>
            <a:r>
              <a:rPr lang="en-US" sz="1600" dirty="0"/>
              <a:t>Co-Chair, CEOS WGCV - SAR subgroup</a:t>
            </a:r>
            <a:br>
              <a:rPr lang="en-US" sz="1600" dirty="0"/>
            </a:br>
            <a:br>
              <a:rPr lang="en-US" sz="1600" baseline="30000" dirty="0"/>
            </a:br>
            <a:br>
              <a:rPr lang="en-US" sz="1600" baseline="30000" dirty="0"/>
            </a:br>
            <a:br>
              <a:rPr lang="en-US" sz="1600" dirty="0"/>
            </a:br>
            <a:endParaRPr lang="en-GB" b="1" i="1" dirty="0"/>
          </a:p>
        </p:txBody>
      </p:sp>
    </p:spTree>
    <p:extLst>
      <p:ext uri="{BB962C8B-B14F-4D97-AF65-F5344CB8AC3E}">
        <p14:creationId xmlns:p14="http://schemas.microsoft.com/office/powerpoint/2010/main" val="531409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E5422-B7E1-3F46-BED3-EF37833FBE9F}"/>
              </a:ext>
            </a:extLst>
          </p:cNvPr>
          <p:cNvSpPr>
            <a:spLocks noGrp="1"/>
          </p:cNvSpPr>
          <p:nvPr>
            <p:ph type="title"/>
          </p:nvPr>
        </p:nvSpPr>
        <p:spPr/>
        <p:txBody>
          <a:bodyPr/>
          <a:lstStyle/>
          <a:p>
            <a:r>
              <a:rPr lang="en-US" dirty="0"/>
              <a:t>Types of image calibration</a:t>
            </a:r>
          </a:p>
        </p:txBody>
      </p:sp>
      <p:sp>
        <p:nvSpPr>
          <p:cNvPr id="3" name="Content Placeholder 2">
            <a:extLst>
              <a:ext uri="{FF2B5EF4-FFF2-40B4-BE49-F238E27FC236}">
                <a16:creationId xmlns:a16="http://schemas.microsoft.com/office/drawing/2014/main" id="{6B6D13A0-FD8A-3D43-93D7-5A3246115DB6}"/>
              </a:ext>
            </a:extLst>
          </p:cNvPr>
          <p:cNvSpPr>
            <a:spLocks noGrp="1"/>
          </p:cNvSpPr>
          <p:nvPr>
            <p:ph idx="1"/>
          </p:nvPr>
        </p:nvSpPr>
        <p:spPr>
          <a:xfrm>
            <a:off x="1122218" y="631596"/>
            <a:ext cx="7797949" cy="4383874"/>
          </a:xfrm>
        </p:spPr>
        <p:txBody>
          <a:bodyPr/>
          <a:lstStyle/>
          <a:p>
            <a:r>
              <a:rPr lang="en-US" sz="1200" dirty="0"/>
              <a:t>Radiometric calibration (both natural and artificial targets)</a:t>
            </a:r>
          </a:p>
          <a:p>
            <a:pPr lvl="1"/>
            <a:r>
              <a:rPr lang="en-US" sz="1200" dirty="0"/>
              <a:t>Corner reflectors have known brightness</a:t>
            </a:r>
          </a:p>
          <a:p>
            <a:pPr lvl="1"/>
            <a:r>
              <a:rPr lang="en-US" sz="1200" dirty="0"/>
              <a:t>Over large radar-bright uniform areas, the antenna pattern can be validated</a:t>
            </a:r>
          </a:p>
          <a:p>
            <a:r>
              <a:rPr lang="en-US" sz="1200" dirty="0"/>
              <a:t>Polarimetric (both natural and artificial targets)</a:t>
            </a:r>
          </a:p>
          <a:p>
            <a:pPr lvl="1"/>
            <a:r>
              <a:rPr lang="en-US" sz="1200" dirty="0"/>
              <a:t>Phase difference between HH and VV over CRs is well known</a:t>
            </a:r>
          </a:p>
          <a:p>
            <a:pPr lvl="1"/>
            <a:r>
              <a:rPr lang="en-US" sz="1200" dirty="0"/>
              <a:t>Channel imbalance between polarimetric channels</a:t>
            </a:r>
          </a:p>
          <a:p>
            <a:pPr lvl="1"/>
            <a:r>
              <a:rPr lang="en-US" sz="1200" dirty="0"/>
              <a:t>”cross talk” corrections</a:t>
            </a:r>
          </a:p>
          <a:p>
            <a:r>
              <a:rPr lang="en-US" sz="1200" dirty="0"/>
              <a:t>Geometric (artificial targets)</a:t>
            </a:r>
          </a:p>
          <a:p>
            <a:pPr lvl="1"/>
            <a:r>
              <a:rPr lang="en-US" sz="1200" dirty="0"/>
              <a:t>over artificial (point) targets of known position</a:t>
            </a:r>
          </a:p>
          <a:p>
            <a:r>
              <a:rPr lang="en-US" sz="1200" dirty="0"/>
              <a:t>Interferometric (ideally artificial targets)</a:t>
            </a:r>
          </a:p>
          <a:p>
            <a:pPr lvl="1"/>
            <a:r>
              <a:rPr lang="en-US" sz="1200" dirty="0"/>
              <a:t>Measure phase stability </a:t>
            </a:r>
          </a:p>
          <a:p>
            <a:r>
              <a:rPr lang="en-US" sz="1200" dirty="0"/>
              <a:t>Instrument parameters and performance (natural and artificial targets)</a:t>
            </a:r>
          </a:p>
          <a:p>
            <a:pPr lvl="1"/>
            <a:r>
              <a:rPr lang="en-US" sz="1200" dirty="0"/>
              <a:t>Impulse response (resolution, ambiguities)</a:t>
            </a:r>
          </a:p>
          <a:p>
            <a:pPr lvl="1"/>
            <a:r>
              <a:rPr lang="en-US" sz="1200" dirty="0"/>
              <a:t>Range delays</a:t>
            </a:r>
          </a:p>
          <a:p>
            <a:pPr lvl="1"/>
            <a:r>
              <a:rPr lang="en-US" sz="1200" dirty="0"/>
              <a:t>Digital beam forming</a:t>
            </a:r>
          </a:p>
          <a:p>
            <a:pPr lvl="1"/>
            <a:r>
              <a:rPr lang="en-US" sz="1200" dirty="0"/>
              <a:t>Pointing</a:t>
            </a:r>
          </a:p>
          <a:p>
            <a:pPr lvl="1"/>
            <a:r>
              <a:rPr lang="en-US" sz="1200" dirty="0"/>
              <a:t>Noise level</a:t>
            </a:r>
          </a:p>
          <a:p>
            <a:pPr lvl="1"/>
            <a:endParaRPr lang="en-US" dirty="0"/>
          </a:p>
        </p:txBody>
      </p:sp>
      <p:sp>
        <p:nvSpPr>
          <p:cNvPr id="5" name="TextBox 4">
            <a:extLst>
              <a:ext uri="{FF2B5EF4-FFF2-40B4-BE49-F238E27FC236}">
                <a16:creationId xmlns:a16="http://schemas.microsoft.com/office/drawing/2014/main" id="{B710C7AA-1DE7-774F-B7CB-AD1684DA5131}"/>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3481916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AF9F0-B9DD-D045-A38E-27029AAD6D1A}"/>
              </a:ext>
            </a:extLst>
          </p:cNvPr>
          <p:cNvSpPr>
            <a:spLocks noGrp="1"/>
          </p:cNvSpPr>
          <p:nvPr>
            <p:ph type="title"/>
          </p:nvPr>
        </p:nvSpPr>
        <p:spPr/>
        <p:txBody>
          <a:bodyPr/>
          <a:lstStyle/>
          <a:p>
            <a:r>
              <a:rPr lang="en-US" dirty="0"/>
              <a:t>Natural targets</a:t>
            </a:r>
          </a:p>
        </p:txBody>
      </p:sp>
      <p:sp>
        <p:nvSpPr>
          <p:cNvPr id="3" name="Content Placeholder 2">
            <a:extLst>
              <a:ext uri="{FF2B5EF4-FFF2-40B4-BE49-F238E27FC236}">
                <a16:creationId xmlns:a16="http://schemas.microsoft.com/office/drawing/2014/main" id="{EAF22B15-090B-E849-8F95-87197D461D36}"/>
              </a:ext>
            </a:extLst>
          </p:cNvPr>
          <p:cNvSpPr>
            <a:spLocks noGrp="1"/>
          </p:cNvSpPr>
          <p:nvPr>
            <p:ph idx="1"/>
          </p:nvPr>
        </p:nvSpPr>
        <p:spPr>
          <a:xfrm>
            <a:off x="1301572" y="929561"/>
            <a:ext cx="7439237" cy="3799201"/>
          </a:xfrm>
        </p:spPr>
        <p:txBody>
          <a:bodyPr/>
          <a:lstStyle/>
          <a:p>
            <a:r>
              <a:rPr lang="en-US" dirty="0"/>
              <a:t>Typically large, uniform SAR backscatter areas are needed</a:t>
            </a:r>
          </a:p>
          <a:p>
            <a:pPr lvl="1"/>
            <a:r>
              <a:rPr lang="en-US" dirty="0"/>
              <a:t>Spanning image swath (now often &gt; 150 km)</a:t>
            </a:r>
          </a:p>
          <a:p>
            <a:pPr lvl="1"/>
            <a:r>
              <a:rPr lang="en-US" dirty="0"/>
              <a:t>Amazon, Dome C in Antarctica, doldrums, …</a:t>
            </a:r>
          </a:p>
          <a:p>
            <a:pPr lvl="1"/>
            <a:r>
              <a:rPr lang="en-US" dirty="0"/>
              <a:t>The uniformity of the area in the SAR image may depend on the frequency band and the polarization</a:t>
            </a:r>
          </a:p>
          <a:p>
            <a:r>
              <a:rPr lang="en-US" dirty="0"/>
              <a:t>Sites such as these can be used to monitor SAR image calibration over time </a:t>
            </a:r>
          </a:p>
          <a:p>
            <a:pPr lvl="1"/>
            <a:r>
              <a:rPr lang="en-US" dirty="0"/>
              <a:t>The SAR backscatter at these sites may naturally vary with frequency band and polarization</a:t>
            </a:r>
          </a:p>
          <a:p>
            <a:pPr lvl="1"/>
            <a:r>
              <a:rPr lang="en-US" dirty="0"/>
              <a:t>Seasonality may need to be considered</a:t>
            </a:r>
          </a:p>
          <a:p>
            <a:r>
              <a:rPr lang="en-US" dirty="0"/>
              <a:t>Shapefiles to delineate each natural target area</a:t>
            </a:r>
          </a:p>
        </p:txBody>
      </p:sp>
      <p:sp>
        <p:nvSpPr>
          <p:cNvPr id="5" name="TextBox 4">
            <a:extLst>
              <a:ext uri="{FF2B5EF4-FFF2-40B4-BE49-F238E27FC236}">
                <a16:creationId xmlns:a16="http://schemas.microsoft.com/office/drawing/2014/main" id="{99A3875D-B654-A847-A6DF-163E4E7F7024}"/>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2310344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A5B6B-4DB0-AA45-873E-FA687F813144}"/>
              </a:ext>
            </a:extLst>
          </p:cNvPr>
          <p:cNvSpPr>
            <a:spLocks noGrp="1"/>
          </p:cNvSpPr>
          <p:nvPr>
            <p:ph type="title"/>
          </p:nvPr>
        </p:nvSpPr>
        <p:spPr/>
        <p:txBody>
          <a:bodyPr/>
          <a:lstStyle/>
          <a:p>
            <a:r>
              <a:rPr lang="en-US" dirty="0"/>
              <a:t>Natural targets</a:t>
            </a:r>
          </a:p>
        </p:txBody>
      </p:sp>
      <p:sp>
        <p:nvSpPr>
          <p:cNvPr id="3" name="Content Placeholder 2">
            <a:extLst>
              <a:ext uri="{FF2B5EF4-FFF2-40B4-BE49-F238E27FC236}">
                <a16:creationId xmlns:a16="http://schemas.microsoft.com/office/drawing/2014/main" id="{60580F0A-6F9E-3F49-AE19-53324C27174E}"/>
              </a:ext>
            </a:extLst>
          </p:cNvPr>
          <p:cNvSpPr>
            <a:spLocks noGrp="1"/>
          </p:cNvSpPr>
          <p:nvPr>
            <p:ph idx="1"/>
          </p:nvPr>
        </p:nvSpPr>
        <p:spPr/>
        <p:txBody>
          <a:bodyPr/>
          <a:lstStyle/>
          <a:p>
            <a:r>
              <a:rPr lang="en-US" dirty="0"/>
              <a:t>The time history of SAR backscatter measured at different frequency bands and polarizations by different instruments at “</a:t>
            </a:r>
            <a:r>
              <a:rPr lang="en-US" dirty="0" err="1"/>
              <a:t>SARCalnet</a:t>
            </a:r>
            <a:r>
              <a:rPr lang="en-US" dirty="0"/>
              <a:t> sites” should be hosted on CEOS WGCV SAR webpage but currently is not</a:t>
            </a:r>
          </a:p>
          <a:p>
            <a:r>
              <a:rPr lang="en-US" dirty="0"/>
              <a:t>In addition</a:t>
            </a:r>
          </a:p>
          <a:p>
            <a:pPr lvl="1"/>
            <a:r>
              <a:rPr lang="en-US" dirty="0"/>
              <a:t>The methods and source data used for calculating the time series results should be provided.  </a:t>
            </a:r>
          </a:p>
          <a:p>
            <a:r>
              <a:rPr lang="en-US" dirty="0"/>
              <a:t>This information, along with the specific location of the area of the target, would be useful for cross comparison of calibration results.</a:t>
            </a:r>
          </a:p>
        </p:txBody>
      </p:sp>
      <p:sp>
        <p:nvSpPr>
          <p:cNvPr id="5" name="TextBox 4">
            <a:extLst>
              <a:ext uri="{FF2B5EF4-FFF2-40B4-BE49-F238E27FC236}">
                <a16:creationId xmlns:a16="http://schemas.microsoft.com/office/drawing/2014/main" id="{49E2439C-65C5-ED42-951D-30EBFD6B7840}"/>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928153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1E775F-BC39-8643-9086-37ECA210C6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5623" y="1458722"/>
            <a:ext cx="2631958" cy="2170491"/>
          </a:xfrm>
          <a:prstGeom prst="rect">
            <a:avLst/>
          </a:prstGeom>
        </p:spPr>
      </p:pic>
      <p:pic>
        <p:nvPicPr>
          <p:cNvPr id="3" name="Picture 2">
            <a:extLst>
              <a:ext uri="{FF2B5EF4-FFF2-40B4-BE49-F238E27FC236}">
                <a16:creationId xmlns:a16="http://schemas.microsoft.com/office/drawing/2014/main" id="{790CEBF4-57CF-3941-A153-FA94CFF750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52754" y="1458722"/>
            <a:ext cx="2578743" cy="2148953"/>
          </a:xfrm>
          <a:prstGeom prst="rect">
            <a:avLst/>
          </a:prstGeom>
        </p:spPr>
      </p:pic>
      <p:pic>
        <p:nvPicPr>
          <p:cNvPr id="4" name="Picture 3">
            <a:extLst>
              <a:ext uri="{FF2B5EF4-FFF2-40B4-BE49-F238E27FC236}">
                <a16:creationId xmlns:a16="http://schemas.microsoft.com/office/drawing/2014/main" id="{EECF4BB1-BBC5-D240-B68B-ABF9420C187E}"/>
              </a:ext>
            </a:extLst>
          </p:cNvPr>
          <p:cNvPicPr>
            <a:picLocks noChangeAspect="1"/>
          </p:cNvPicPr>
          <p:nvPr/>
        </p:nvPicPr>
        <p:blipFill>
          <a:blip r:embed="rId5"/>
          <a:stretch>
            <a:fillRect/>
          </a:stretch>
        </p:blipFill>
        <p:spPr>
          <a:xfrm>
            <a:off x="1814193" y="3777252"/>
            <a:ext cx="6743147" cy="1198776"/>
          </a:xfrm>
          <a:prstGeom prst="rect">
            <a:avLst/>
          </a:prstGeom>
        </p:spPr>
      </p:pic>
      <p:pic>
        <p:nvPicPr>
          <p:cNvPr id="5" name="Picture 4">
            <a:extLst>
              <a:ext uri="{FF2B5EF4-FFF2-40B4-BE49-F238E27FC236}">
                <a16:creationId xmlns:a16="http://schemas.microsoft.com/office/drawing/2014/main" id="{337F8257-A77F-4E44-9CAE-F657E2C221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94188" y="1380309"/>
            <a:ext cx="2631958" cy="2322924"/>
          </a:xfrm>
          <a:prstGeom prst="rect">
            <a:avLst/>
          </a:prstGeom>
        </p:spPr>
      </p:pic>
      <p:sp>
        <p:nvSpPr>
          <p:cNvPr id="6" name="TextBox 5">
            <a:extLst>
              <a:ext uri="{FF2B5EF4-FFF2-40B4-BE49-F238E27FC236}">
                <a16:creationId xmlns:a16="http://schemas.microsoft.com/office/drawing/2014/main" id="{A171DD08-1B72-364F-87AF-3DF67F8BF6A6}"/>
              </a:ext>
            </a:extLst>
          </p:cNvPr>
          <p:cNvSpPr txBox="1"/>
          <p:nvPr/>
        </p:nvSpPr>
        <p:spPr>
          <a:xfrm>
            <a:off x="1191817" y="147803"/>
            <a:ext cx="7583486" cy="461665"/>
          </a:xfrm>
          <a:prstGeom prst="rect">
            <a:avLst/>
          </a:prstGeom>
          <a:noFill/>
        </p:spPr>
        <p:txBody>
          <a:bodyPr wrap="none" rtlCol="0">
            <a:spAutoFit/>
          </a:bodyPr>
          <a:lstStyle/>
          <a:p>
            <a:r>
              <a:rPr lang="en-US" dirty="0"/>
              <a:t>Sentinel-1 Noise Equivalent Sigma Zero (NESZ)</a:t>
            </a:r>
          </a:p>
        </p:txBody>
      </p:sp>
      <p:sp>
        <p:nvSpPr>
          <p:cNvPr id="7" name="TextBox 6">
            <a:extLst>
              <a:ext uri="{FF2B5EF4-FFF2-40B4-BE49-F238E27FC236}">
                <a16:creationId xmlns:a16="http://schemas.microsoft.com/office/drawing/2014/main" id="{2837AB63-4D3A-2746-8A13-A9E51DF5E1B5}"/>
              </a:ext>
            </a:extLst>
          </p:cNvPr>
          <p:cNvSpPr txBox="1"/>
          <p:nvPr/>
        </p:nvSpPr>
        <p:spPr>
          <a:xfrm>
            <a:off x="1191817" y="613792"/>
            <a:ext cx="5168900" cy="461665"/>
          </a:xfrm>
          <a:prstGeom prst="rect">
            <a:avLst/>
          </a:prstGeom>
          <a:noFill/>
        </p:spPr>
        <p:txBody>
          <a:bodyPr wrap="square" rtlCol="0">
            <a:spAutoFit/>
          </a:bodyPr>
          <a:lstStyle/>
          <a:p>
            <a:r>
              <a:rPr lang="en-US" dirty="0"/>
              <a:t>Measured over the doldrums</a:t>
            </a:r>
          </a:p>
        </p:txBody>
      </p:sp>
      <p:sp>
        <p:nvSpPr>
          <p:cNvPr id="9" name="TextBox 8">
            <a:extLst>
              <a:ext uri="{FF2B5EF4-FFF2-40B4-BE49-F238E27FC236}">
                <a16:creationId xmlns:a16="http://schemas.microsoft.com/office/drawing/2014/main" id="{67D6435F-7A8F-A741-B724-97246AD29C34}"/>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1554164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EED8E2-D67B-D249-9B42-8754C30C561A}"/>
              </a:ext>
            </a:extLst>
          </p:cNvPr>
          <p:cNvPicPr>
            <a:picLocks noChangeAspect="1"/>
          </p:cNvPicPr>
          <p:nvPr/>
        </p:nvPicPr>
        <p:blipFill>
          <a:blip r:embed="rId3"/>
          <a:stretch>
            <a:fillRect/>
          </a:stretch>
        </p:blipFill>
        <p:spPr>
          <a:xfrm>
            <a:off x="1019593" y="336355"/>
            <a:ext cx="8124407" cy="4571477"/>
          </a:xfrm>
          <a:prstGeom prst="rect">
            <a:avLst/>
          </a:prstGeom>
        </p:spPr>
      </p:pic>
      <p:sp>
        <p:nvSpPr>
          <p:cNvPr id="4" name="TextBox 3">
            <a:extLst>
              <a:ext uri="{FF2B5EF4-FFF2-40B4-BE49-F238E27FC236}">
                <a16:creationId xmlns:a16="http://schemas.microsoft.com/office/drawing/2014/main" id="{5CA2BE80-9DB8-E349-B1A0-F9BF5EA26E90}"/>
              </a:ext>
            </a:extLst>
          </p:cNvPr>
          <p:cNvSpPr txBox="1"/>
          <p:nvPr/>
        </p:nvSpPr>
        <p:spPr>
          <a:xfrm>
            <a:off x="942680" y="3355"/>
            <a:ext cx="5279009" cy="307777"/>
          </a:xfrm>
          <a:prstGeom prst="rect">
            <a:avLst/>
          </a:prstGeom>
          <a:noFill/>
        </p:spPr>
        <p:txBody>
          <a:bodyPr wrap="none" rtlCol="0">
            <a:spAutoFit/>
          </a:bodyPr>
          <a:lstStyle/>
          <a:p>
            <a:r>
              <a:rPr lang="en-US" sz="1400" dirty="0"/>
              <a:t>Incidence Angle effects: Ascending vs Descending orbits</a:t>
            </a:r>
          </a:p>
        </p:txBody>
      </p:sp>
      <p:sp>
        <p:nvSpPr>
          <p:cNvPr id="6" name="TextBox 5">
            <a:extLst>
              <a:ext uri="{FF2B5EF4-FFF2-40B4-BE49-F238E27FC236}">
                <a16:creationId xmlns:a16="http://schemas.microsoft.com/office/drawing/2014/main" id="{1BFDC3E4-E428-4F43-A831-4F0F0AC3113F}"/>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3848453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3DD4EC-E562-1E46-A5F0-BC45DAE39DF7}"/>
              </a:ext>
            </a:extLst>
          </p:cNvPr>
          <p:cNvSpPr txBox="1"/>
          <p:nvPr/>
        </p:nvSpPr>
        <p:spPr>
          <a:xfrm>
            <a:off x="1010166" y="0"/>
            <a:ext cx="5041316" cy="338554"/>
          </a:xfrm>
          <a:prstGeom prst="rect">
            <a:avLst/>
          </a:prstGeom>
          <a:noFill/>
        </p:spPr>
        <p:txBody>
          <a:bodyPr wrap="none" rtlCol="0">
            <a:spAutoFit/>
          </a:bodyPr>
          <a:lstStyle/>
          <a:p>
            <a:r>
              <a:rPr lang="en-US" sz="1600" dirty="0"/>
              <a:t>Incidence Angle effect:  near/far range overlap</a:t>
            </a:r>
          </a:p>
        </p:txBody>
      </p:sp>
      <p:pic>
        <p:nvPicPr>
          <p:cNvPr id="5" name="Picture 4">
            <a:extLst>
              <a:ext uri="{FF2B5EF4-FFF2-40B4-BE49-F238E27FC236}">
                <a16:creationId xmlns:a16="http://schemas.microsoft.com/office/drawing/2014/main" id="{B9684667-C193-2A4B-A1E0-1400934E0D68}"/>
              </a:ext>
            </a:extLst>
          </p:cNvPr>
          <p:cNvPicPr>
            <a:picLocks noChangeAspect="1"/>
          </p:cNvPicPr>
          <p:nvPr/>
        </p:nvPicPr>
        <p:blipFill>
          <a:blip r:embed="rId3"/>
          <a:stretch>
            <a:fillRect/>
          </a:stretch>
        </p:blipFill>
        <p:spPr>
          <a:xfrm>
            <a:off x="1011664" y="338554"/>
            <a:ext cx="8132336" cy="4575938"/>
          </a:xfrm>
          <a:prstGeom prst="rect">
            <a:avLst/>
          </a:prstGeom>
        </p:spPr>
      </p:pic>
      <p:cxnSp>
        <p:nvCxnSpPr>
          <p:cNvPr id="3" name="Straight Connector 2">
            <a:extLst>
              <a:ext uri="{FF2B5EF4-FFF2-40B4-BE49-F238E27FC236}">
                <a16:creationId xmlns:a16="http://schemas.microsoft.com/office/drawing/2014/main" id="{1A761DC0-5EA2-314C-A320-A2856A7D6D50}"/>
              </a:ext>
            </a:extLst>
          </p:cNvPr>
          <p:cNvCxnSpPr/>
          <p:nvPr/>
        </p:nvCxnSpPr>
        <p:spPr>
          <a:xfrm>
            <a:off x="2365420" y="3052293"/>
            <a:ext cx="373487" cy="156693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D647B4-E897-3340-94A2-8CEFE583A8E3}"/>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3193434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EBDDB9-44E6-744F-A722-D66BC7E216FA}"/>
              </a:ext>
            </a:extLst>
          </p:cNvPr>
          <p:cNvPicPr>
            <a:picLocks noChangeAspect="1"/>
          </p:cNvPicPr>
          <p:nvPr/>
        </p:nvPicPr>
        <p:blipFill>
          <a:blip r:embed="rId2"/>
          <a:stretch>
            <a:fillRect/>
          </a:stretch>
        </p:blipFill>
        <p:spPr>
          <a:xfrm>
            <a:off x="1019593" y="286011"/>
            <a:ext cx="8124407" cy="4571477"/>
          </a:xfrm>
          <a:prstGeom prst="rect">
            <a:avLst/>
          </a:prstGeom>
        </p:spPr>
      </p:pic>
      <p:sp>
        <p:nvSpPr>
          <p:cNvPr id="3" name="TextBox 2">
            <a:extLst>
              <a:ext uri="{FF2B5EF4-FFF2-40B4-BE49-F238E27FC236}">
                <a16:creationId xmlns:a16="http://schemas.microsoft.com/office/drawing/2014/main" id="{BAB28D3B-F865-0746-B920-B1361147F29F}"/>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3788024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889A49-C8A0-3447-B870-73DF6BF6DC41}"/>
              </a:ext>
            </a:extLst>
          </p:cNvPr>
          <p:cNvPicPr>
            <a:picLocks noChangeAspect="1"/>
          </p:cNvPicPr>
          <p:nvPr/>
        </p:nvPicPr>
        <p:blipFill>
          <a:blip r:embed="rId3"/>
          <a:stretch>
            <a:fillRect/>
          </a:stretch>
        </p:blipFill>
        <p:spPr>
          <a:xfrm>
            <a:off x="1029020" y="360511"/>
            <a:ext cx="8114980" cy="4566172"/>
          </a:xfrm>
          <a:prstGeom prst="rect">
            <a:avLst/>
          </a:prstGeom>
        </p:spPr>
      </p:pic>
      <p:sp>
        <p:nvSpPr>
          <p:cNvPr id="3" name="TextBox 2">
            <a:extLst>
              <a:ext uri="{FF2B5EF4-FFF2-40B4-BE49-F238E27FC236}">
                <a16:creationId xmlns:a16="http://schemas.microsoft.com/office/drawing/2014/main" id="{A81BD3DB-98C3-8842-B5A5-F2170DFA70EF}"/>
              </a:ext>
            </a:extLst>
          </p:cNvPr>
          <p:cNvSpPr txBox="1"/>
          <p:nvPr/>
        </p:nvSpPr>
        <p:spPr>
          <a:xfrm>
            <a:off x="1029020" y="35169"/>
            <a:ext cx="1778051" cy="461665"/>
          </a:xfrm>
          <a:prstGeom prst="rect">
            <a:avLst/>
          </a:prstGeom>
          <a:noFill/>
        </p:spPr>
        <p:txBody>
          <a:bodyPr wrap="none" rtlCol="0">
            <a:spAutoFit/>
          </a:bodyPr>
          <a:lstStyle/>
          <a:p>
            <a:r>
              <a:rPr lang="en-US" dirty="0"/>
              <a:t>Sentinel-1</a:t>
            </a:r>
          </a:p>
        </p:txBody>
      </p:sp>
      <p:sp>
        <p:nvSpPr>
          <p:cNvPr id="4" name="TextBox 3">
            <a:extLst>
              <a:ext uri="{FF2B5EF4-FFF2-40B4-BE49-F238E27FC236}">
                <a16:creationId xmlns:a16="http://schemas.microsoft.com/office/drawing/2014/main" id="{F98E3282-9D06-8B4E-8FDC-13541434E8CE}"/>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1648376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F8DFB-0143-4644-AED7-45D26FC4CFE0}"/>
              </a:ext>
            </a:extLst>
          </p:cNvPr>
          <p:cNvSpPr>
            <a:spLocks noGrp="1"/>
          </p:cNvSpPr>
          <p:nvPr>
            <p:ph type="title"/>
          </p:nvPr>
        </p:nvSpPr>
        <p:spPr/>
        <p:txBody>
          <a:bodyPr/>
          <a:lstStyle/>
          <a:p>
            <a:r>
              <a:rPr lang="en-US" dirty="0"/>
              <a:t>Plan for Natural Targets</a:t>
            </a:r>
          </a:p>
        </p:txBody>
      </p:sp>
      <p:sp>
        <p:nvSpPr>
          <p:cNvPr id="3" name="Content Placeholder 2">
            <a:extLst>
              <a:ext uri="{FF2B5EF4-FFF2-40B4-BE49-F238E27FC236}">
                <a16:creationId xmlns:a16="http://schemas.microsoft.com/office/drawing/2014/main" id="{B7485F30-40AA-9040-8117-503C5C788F78}"/>
              </a:ext>
            </a:extLst>
          </p:cNvPr>
          <p:cNvSpPr>
            <a:spLocks noGrp="1"/>
          </p:cNvSpPr>
          <p:nvPr>
            <p:ph idx="1"/>
          </p:nvPr>
        </p:nvSpPr>
        <p:spPr>
          <a:xfrm>
            <a:off x="1718565" y="1216269"/>
            <a:ext cx="6759513" cy="3799201"/>
          </a:xfrm>
        </p:spPr>
        <p:txBody>
          <a:bodyPr/>
          <a:lstStyle/>
          <a:p>
            <a:r>
              <a:rPr lang="en-US" dirty="0"/>
              <a:t>Develop a plan for new target database section of subgroup webpage</a:t>
            </a:r>
          </a:p>
          <a:p>
            <a:pPr lvl="1"/>
            <a:r>
              <a:rPr lang="en-US" dirty="0"/>
              <a:t>specifically defined regions defining natural target areas</a:t>
            </a:r>
          </a:p>
          <a:p>
            <a:pPr lvl="2"/>
            <a:r>
              <a:rPr lang="en-US" dirty="0"/>
              <a:t>Select a group representing different agencies to define these areas</a:t>
            </a:r>
          </a:p>
          <a:p>
            <a:pPr lvl="1"/>
            <a:r>
              <a:rPr lang="en-US" dirty="0"/>
              <a:t>monitor results from different sensors over these sites</a:t>
            </a:r>
          </a:p>
          <a:p>
            <a:pPr lvl="2"/>
            <a:r>
              <a:rPr lang="en-US" dirty="0"/>
              <a:t>Agencies with operating sensors will be responsible for this contribution</a:t>
            </a:r>
          </a:p>
          <a:p>
            <a:pPr lvl="2"/>
            <a:r>
              <a:rPr lang="en-US" dirty="0"/>
              <a:t>Include incidence angle information</a:t>
            </a:r>
          </a:p>
          <a:p>
            <a:pPr lvl="1"/>
            <a:r>
              <a:rPr lang="en-US" dirty="0"/>
              <a:t>To be discussed in greater detail at next meeting</a:t>
            </a:r>
          </a:p>
          <a:p>
            <a:pPr>
              <a:buFont typeface="Wingdings" pitchFamily="2" charset="2"/>
              <a:buChar char="Ø"/>
            </a:pPr>
            <a:r>
              <a:rPr lang="en-US" dirty="0"/>
              <a:t>Initiate monthly call with interested members to coordinate the work</a:t>
            </a:r>
          </a:p>
        </p:txBody>
      </p:sp>
    </p:spTree>
    <p:extLst>
      <p:ext uri="{BB962C8B-B14F-4D97-AF65-F5344CB8AC3E}">
        <p14:creationId xmlns:p14="http://schemas.microsoft.com/office/powerpoint/2010/main" val="1665714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256D6-9594-4743-BB45-1416DC3A9F9F}"/>
              </a:ext>
            </a:extLst>
          </p:cNvPr>
          <p:cNvSpPr>
            <a:spLocks noGrp="1"/>
          </p:cNvSpPr>
          <p:nvPr>
            <p:ph type="title"/>
          </p:nvPr>
        </p:nvSpPr>
        <p:spPr>
          <a:xfrm>
            <a:off x="1122218" y="34246"/>
            <a:ext cx="7797947" cy="430887"/>
          </a:xfrm>
        </p:spPr>
        <p:txBody>
          <a:bodyPr/>
          <a:lstStyle/>
          <a:p>
            <a:r>
              <a:rPr lang="en-US" dirty="0"/>
              <a:t>Artificial Passive Targets	</a:t>
            </a:r>
          </a:p>
        </p:txBody>
      </p:sp>
      <p:sp>
        <p:nvSpPr>
          <p:cNvPr id="3" name="Content Placeholder 2">
            <a:extLst>
              <a:ext uri="{FF2B5EF4-FFF2-40B4-BE49-F238E27FC236}">
                <a16:creationId xmlns:a16="http://schemas.microsoft.com/office/drawing/2014/main" id="{A8CD861E-D100-E547-8C6E-ABDDC7692680}"/>
              </a:ext>
            </a:extLst>
          </p:cNvPr>
          <p:cNvSpPr>
            <a:spLocks noGrp="1"/>
          </p:cNvSpPr>
          <p:nvPr>
            <p:ph idx="1"/>
          </p:nvPr>
        </p:nvSpPr>
        <p:spPr>
          <a:xfrm>
            <a:off x="1122218" y="476856"/>
            <a:ext cx="3782851" cy="4498654"/>
          </a:xfrm>
        </p:spPr>
        <p:txBody>
          <a:bodyPr/>
          <a:lstStyle/>
          <a:p>
            <a:r>
              <a:rPr lang="en-US" sz="1400" dirty="0"/>
              <a:t>These targets are point targets with known brightness</a:t>
            </a:r>
          </a:p>
          <a:p>
            <a:r>
              <a:rPr lang="en-US" sz="1400" dirty="0"/>
              <a:t>Can be used to assess image radiometric calibration, geolocation accuracy, resolution, and more</a:t>
            </a:r>
          </a:p>
          <a:p>
            <a:r>
              <a:rPr lang="en-US" sz="1400" dirty="0"/>
              <a:t>Frequency bands dictate the size and material (</a:t>
            </a:r>
            <a:r>
              <a:rPr lang="en-US" sz="1400" dirty="0" err="1"/>
              <a:t>ie</a:t>
            </a:r>
            <a:r>
              <a:rPr lang="en-US" sz="1400" dirty="0"/>
              <a:t> longer wavelengths can utilize perforated materials)</a:t>
            </a:r>
          </a:p>
          <a:p>
            <a:r>
              <a:rPr lang="en-US" sz="1400" dirty="0"/>
              <a:t>Typically deployed by a mission during their commissioning/calibration period.  They are not always kept in operation.</a:t>
            </a:r>
          </a:p>
          <a:p>
            <a:r>
              <a:rPr lang="en-US" sz="1400" dirty="0"/>
              <a:t>Persistently maintained arrays can be costly </a:t>
            </a:r>
          </a:p>
          <a:p>
            <a:pPr lvl="1"/>
            <a:r>
              <a:rPr lang="en-US" sz="1400" dirty="0"/>
              <a:t>Resurvey costs</a:t>
            </a:r>
          </a:p>
          <a:p>
            <a:pPr lvl="1"/>
            <a:r>
              <a:rPr lang="en-US" sz="1400" dirty="0"/>
              <a:t>Other maintenance</a:t>
            </a:r>
          </a:p>
          <a:p>
            <a:pPr lvl="1"/>
            <a:r>
              <a:rPr lang="en-US" sz="1400" dirty="0"/>
              <a:t>Land rights</a:t>
            </a:r>
          </a:p>
          <a:p>
            <a:pPr indent="0">
              <a:buNone/>
            </a:pPr>
            <a:endParaRPr lang="en-US" dirty="0"/>
          </a:p>
        </p:txBody>
      </p:sp>
      <p:pic>
        <p:nvPicPr>
          <p:cNvPr id="4" name="Picture 3">
            <a:extLst>
              <a:ext uri="{FF2B5EF4-FFF2-40B4-BE49-F238E27FC236}">
                <a16:creationId xmlns:a16="http://schemas.microsoft.com/office/drawing/2014/main" id="{C060DE65-5A3E-9644-BD0E-83372AE4A99B}"/>
              </a:ext>
            </a:extLst>
          </p:cNvPr>
          <p:cNvPicPr>
            <a:picLocks noChangeAspect="1"/>
          </p:cNvPicPr>
          <p:nvPr/>
        </p:nvPicPr>
        <p:blipFill>
          <a:blip r:embed="rId2"/>
          <a:stretch>
            <a:fillRect/>
          </a:stretch>
        </p:blipFill>
        <p:spPr>
          <a:xfrm>
            <a:off x="4905069" y="1104024"/>
            <a:ext cx="4128885" cy="2883514"/>
          </a:xfrm>
          <a:prstGeom prst="rect">
            <a:avLst/>
          </a:prstGeom>
        </p:spPr>
      </p:pic>
      <p:sp>
        <p:nvSpPr>
          <p:cNvPr id="5" name="TextBox 4">
            <a:extLst>
              <a:ext uri="{FF2B5EF4-FFF2-40B4-BE49-F238E27FC236}">
                <a16:creationId xmlns:a16="http://schemas.microsoft.com/office/drawing/2014/main" id="{A6A3F35B-D53B-7E48-9921-11AF8C133774}"/>
              </a:ext>
            </a:extLst>
          </p:cNvPr>
          <p:cNvSpPr txBox="1"/>
          <p:nvPr/>
        </p:nvSpPr>
        <p:spPr>
          <a:xfrm>
            <a:off x="6703917" y="950135"/>
            <a:ext cx="2216248" cy="307777"/>
          </a:xfrm>
          <a:prstGeom prst="rect">
            <a:avLst/>
          </a:prstGeom>
          <a:noFill/>
        </p:spPr>
        <p:txBody>
          <a:bodyPr wrap="none" rtlCol="0">
            <a:spAutoFit/>
          </a:bodyPr>
          <a:lstStyle/>
          <a:p>
            <a:r>
              <a:rPr lang="en-US" sz="1400" dirty="0">
                <a:latin typeface="+mn-lt"/>
              </a:rPr>
              <a:t>Garthwaite et al, 2013</a:t>
            </a:r>
          </a:p>
        </p:txBody>
      </p:sp>
      <p:sp>
        <p:nvSpPr>
          <p:cNvPr id="6" name="TextBox 5">
            <a:extLst>
              <a:ext uri="{FF2B5EF4-FFF2-40B4-BE49-F238E27FC236}">
                <a16:creationId xmlns:a16="http://schemas.microsoft.com/office/drawing/2014/main" id="{755FD871-FFB5-FE4E-8173-1672F6045936}"/>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3654658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869B0B-6C47-8743-8669-E2445BB49828}"/>
              </a:ext>
            </a:extLst>
          </p:cNvPr>
          <p:cNvSpPr>
            <a:spLocks noGrp="1"/>
          </p:cNvSpPr>
          <p:nvPr>
            <p:ph idx="1"/>
          </p:nvPr>
        </p:nvSpPr>
        <p:spPr>
          <a:xfrm>
            <a:off x="1789044" y="1137462"/>
            <a:ext cx="3925956" cy="3799201"/>
          </a:xfrm>
        </p:spPr>
        <p:txBody>
          <a:bodyPr/>
          <a:lstStyle/>
          <a:p>
            <a:r>
              <a:rPr lang="en-US" sz="2000" dirty="0"/>
              <a:t>Website status</a:t>
            </a:r>
          </a:p>
          <a:p>
            <a:r>
              <a:rPr lang="en-US" sz="2000" dirty="0"/>
              <a:t>Meetings</a:t>
            </a:r>
          </a:p>
          <a:p>
            <a:r>
              <a:rPr lang="en-US" sz="2000" dirty="0"/>
              <a:t>SAR calibration inventory and joint use assessment</a:t>
            </a:r>
          </a:p>
          <a:p>
            <a:pPr lvl="1"/>
            <a:r>
              <a:rPr lang="en-US" sz="2000" dirty="0"/>
              <a:t>SARCALNET</a:t>
            </a:r>
          </a:p>
          <a:p>
            <a:pPr lvl="1"/>
            <a:endParaRPr lang="en-US" sz="2000" dirty="0"/>
          </a:p>
        </p:txBody>
      </p:sp>
      <p:sp>
        <p:nvSpPr>
          <p:cNvPr id="4" name="TextBox 3">
            <a:extLst>
              <a:ext uri="{FF2B5EF4-FFF2-40B4-BE49-F238E27FC236}">
                <a16:creationId xmlns:a16="http://schemas.microsoft.com/office/drawing/2014/main" id="{EF95159A-B959-FC43-9CE5-9613D4B51116}"/>
              </a:ext>
            </a:extLst>
          </p:cNvPr>
          <p:cNvSpPr txBox="1"/>
          <p:nvPr/>
        </p:nvSpPr>
        <p:spPr>
          <a:xfrm>
            <a:off x="1789044" y="264587"/>
            <a:ext cx="1568058" cy="461665"/>
          </a:xfrm>
          <a:prstGeom prst="rect">
            <a:avLst/>
          </a:prstGeom>
          <a:noFill/>
        </p:spPr>
        <p:txBody>
          <a:bodyPr wrap="none" rtlCol="0">
            <a:spAutoFit/>
          </a:bodyPr>
          <a:lstStyle/>
          <a:p>
            <a:r>
              <a:rPr lang="en-US" dirty="0"/>
              <a:t>OUTLINE</a:t>
            </a:r>
          </a:p>
        </p:txBody>
      </p:sp>
    </p:spTree>
    <p:extLst>
      <p:ext uri="{BB962C8B-B14F-4D97-AF65-F5344CB8AC3E}">
        <p14:creationId xmlns:p14="http://schemas.microsoft.com/office/powerpoint/2010/main" val="1069056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256D6-9594-4743-BB45-1416DC3A9F9F}"/>
              </a:ext>
            </a:extLst>
          </p:cNvPr>
          <p:cNvSpPr>
            <a:spLocks noGrp="1"/>
          </p:cNvSpPr>
          <p:nvPr>
            <p:ph type="title"/>
          </p:nvPr>
        </p:nvSpPr>
        <p:spPr/>
        <p:txBody>
          <a:bodyPr/>
          <a:lstStyle/>
          <a:p>
            <a:r>
              <a:rPr lang="en-US" dirty="0"/>
              <a:t>Artificial Passive Targets	</a:t>
            </a:r>
          </a:p>
        </p:txBody>
      </p:sp>
      <p:sp>
        <p:nvSpPr>
          <p:cNvPr id="3" name="Content Placeholder 2">
            <a:extLst>
              <a:ext uri="{FF2B5EF4-FFF2-40B4-BE49-F238E27FC236}">
                <a16:creationId xmlns:a16="http://schemas.microsoft.com/office/drawing/2014/main" id="{A8CD861E-D100-E547-8C6E-ABDDC7692680}"/>
              </a:ext>
            </a:extLst>
          </p:cNvPr>
          <p:cNvSpPr>
            <a:spLocks noGrp="1"/>
          </p:cNvSpPr>
          <p:nvPr>
            <p:ph idx="1"/>
          </p:nvPr>
        </p:nvSpPr>
        <p:spPr/>
        <p:txBody>
          <a:bodyPr/>
          <a:lstStyle/>
          <a:p>
            <a:r>
              <a:rPr lang="en-US" dirty="0"/>
              <a:t>Characteristics vary with band</a:t>
            </a:r>
          </a:p>
          <a:p>
            <a:pPr lvl="1"/>
            <a:r>
              <a:rPr lang="en-US" dirty="0"/>
              <a:t>Size, mounts, materials</a:t>
            </a:r>
          </a:p>
          <a:p>
            <a:r>
              <a:rPr lang="en-US" dirty="0"/>
              <a:t>Typical measurements of the reflector</a:t>
            </a:r>
          </a:p>
          <a:p>
            <a:pPr lvl="1"/>
            <a:r>
              <a:rPr lang="en-US" dirty="0"/>
              <a:t>Heading, elevation angle, orthogonality, flatness, accuracy of measurements</a:t>
            </a:r>
          </a:p>
          <a:p>
            <a:r>
              <a:rPr lang="en-US" dirty="0"/>
              <a:t>Typically oriented parallel to the SAR path</a:t>
            </a:r>
          </a:p>
          <a:p>
            <a:pPr lvl="1"/>
            <a:r>
              <a:rPr lang="en-US" dirty="0"/>
              <a:t>Most targets are oriented for right looking, polar orbits, but not all</a:t>
            </a:r>
          </a:p>
          <a:p>
            <a:pPr lvl="1"/>
            <a:r>
              <a:rPr lang="en-US" dirty="0"/>
              <a:t>Depending on target type, the orientation may need to be adjusted </a:t>
            </a:r>
          </a:p>
          <a:p>
            <a:r>
              <a:rPr lang="en-US" dirty="0"/>
              <a:t>Might not be permanently deployed</a:t>
            </a:r>
          </a:p>
          <a:p>
            <a:pPr indent="0">
              <a:buNone/>
            </a:pPr>
            <a:endParaRPr lang="en-US" dirty="0"/>
          </a:p>
        </p:txBody>
      </p:sp>
      <p:sp>
        <p:nvSpPr>
          <p:cNvPr id="4" name="TextBox 3">
            <a:extLst>
              <a:ext uri="{FF2B5EF4-FFF2-40B4-BE49-F238E27FC236}">
                <a16:creationId xmlns:a16="http://schemas.microsoft.com/office/drawing/2014/main" id="{69FB3900-AC21-2D4D-BB5D-BE570CA0A898}"/>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432383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2.jpg">
            <a:extLst>
              <a:ext uri="{FF2B5EF4-FFF2-40B4-BE49-F238E27FC236}">
                <a16:creationId xmlns:a16="http://schemas.microsoft.com/office/drawing/2014/main" id="{DBB9F74B-5634-F547-A700-EF9B5C73C1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2944" y="1085287"/>
            <a:ext cx="4983618" cy="3737714"/>
          </a:xfrm>
          <a:prstGeom prst="rect">
            <a:avLst/>
          </a:prstGeom>
        </p:spPr>
      </p:pic>
      <p:sp>
        <p:nvSpPr>
          <p:cNvPr id="3" name="TextBox 2">
            <a:extLst>
              <a:ext uri="{FF2B5EF4-FFF2-40B4-BE49-F238E27FC236}">
                <a16:creationId xmlns:a16="http://schemas.microsoft.com/office/drawing/2014/main" id="{DD0159D4-1081-3C47-948F-C3B06C04A9D6}"/>
              </a:ext>
            </a:extLst>
          </p:cNvPr>
          <p:cNvSpPr txBox="1"/>
          <p:nvPr/>
        </p:nvSpPr>
        <p:spPr>
          <a:xfrm>
            <a:off x="1178350" y="258161"/>
            <a:ext cx="4534293" cy="707886"/>
          </a:xfrm>
          <a:prstGeom prst="rect">
            <a:avLst/>
          </a:prstGeom>
          <a:noFill/>
        </p:spPr>
        <p:txBody>
          <a:bodyPr wrap="square" rtlCol="0">
            <a:spAutoFit/>
          </a:bodyPr>
          <a:lstStyle/>
          <a:p>
            <a:r>
              <a:rPr lang="en-US" sz="2000" dirty="0"/>
              <a:t>JPL 0.7 m corner reflector on Rosamond Lake Bed for Ka-band</a:t>
            </a:r>
          </a:p>
        </p:txBody>
      </p:sp>
      <p:sp>
        <p:nvSpPr>
          <p:cNvPr id="4" name="TextBox 3">
            <a:extLst>
              <a:ext uri="{FF2B5EF4-FFF2-40B4-BE49-F238E27FC236}">
                <a16:creationId xmlns:a16="http://schemas.microsoft.com/office/drawing/2014/main" id="{85165363-0C76-9640-8F91-FF7B27EF547C}"/>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225600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C42BE1-4625-CF4D-BBF4-C8DFE1BA8798}"/>
              </a:ext>
            </a:extLst>
          </p:cNvPr>
          <p:cNvSpPr txBox="1"/>
          <p:nvPr/>
        </p:nvSpPr>
        <p:spPr>
          <a:xfrm>
            <a:off x="2172531" y="0"/>
            <a:ext cx="5925094" cy="830997"/>
          </a:xfrm>
          <a:prstGeom prst="rect">
            <a:avLst/>
          </a:prstGeom>
          <a:noFill/>
        </p:spPr>
        <p:txBody>
          <a:bodyPr wrap="square" rtlCol="0">
            <a:spAutoFit/>
          </a:bodyPr>
          <a:lstStyle/>
          <a:p>
            <a:r>
              <a:rPr lang="en-US" dirty="0" err="1"/>
              <a:t>AuScope</a:t>
            </a:r>
            <a:r>
              <a:rPr lang="en-US" dirty="0"/>
              <a:t> Australian Geophysical Observing System C/X-band 1.5 m </a:t>
            </a:r>
          </a:p>
        </p:txBody>
      </p:sp>
      <p:pic>
        <p:nvPicPr>
          <p:cNvPr id="2050" name="Picture 2">
            <a:extLst>
              <a:ext uri="{FF2B5EF4-FFF2-40B4-BE49-F238E27FC236}">
                <a16:creationId xmlns:a16="http://schemas.microsoft.com/office/drawing/2014/main" id="{61385C4D-8D9A-1A45-B643-A6D2B5FE38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1286" y="921400"/>
            <a:ext cx="5214687" cy="39110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A7F3C0A-DC37-8D42-9CB2-362F2F73C73A}"/>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2737259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BEB1D6-4EF8-DB48-9596-98190922DD95}"/>
              </a:ext>
            </a:extLst>
          </p:cNvPr>
          <p:cNvPicPr>
            <a:picLocks noChangeAspect="1"/>
          </p:cNvPicPr>
          <p:nvPr/>
        </p:nvPicPr>
        <p:blipFill>
          <a:blip r:embed="rId2"/>
          <a:stretch>
            <a:fillRect/>
          </a:stretch>
        </p:blipFill>
        <p:spPr>
          <a:xfrm>
            <a:off x="3460750" y="1187450"/>
            <a:ext cx="2222500" cy="2768600"/>
          </a:xfrm>
          <a:prstGeom prst="rect">
            <a:avLst/>
          </a:prstGeom>
        </p:spPr>
      </p:pic>
      <p:sp>
        <p:nvSpPr>
          <p:cNvPr id="3" name="TextBox 2">
            <a:extLst>
              <a:ext uri="{FF2B5EF4-FFF2-40B4-BE49-F238E27FC236}">
                <a16:creationId xmlns:a16="http://schemas.microsoft.com/office/drawing/2014/main" id="{4C98D3F9-8D02-8B48-A15E-5F67B412FB93}"/>
              </a:ext>
            </a:extLst>
          </p:cNvPr>
          <p:cNvSpPr txBox="1"/>
          <p:nvPr/>
        </p:nvSpPr>
        <p:spPr>
          <a:xfrm>
            <a:off x="5788057" y="3956050"/>
            <a:ext cx="3230372" cy="830997"/>
          </a:xfrm>
          <a:prstGeom prst="rect">
            <a:avLst/>
          </a:prstGeom>
          <a:noFill/>
        </p:spPr>
        <p:txBody>
          <a:bodyPr wrap="none" rtlCol="0">
            <a:spAutoFit/>
          </a:bodyPr>
          <a:lstStyle/>
          <a:p>
            <a:r>
              <a:rPr lang="en-US" dirty="0"/>
              <a:t>2.8 m DLR reflector</a:t>
            </a:r>
          </a:p>
          <a:p>
            <a:r>
              <a:rPr lang="en-US" dirty="0"/>
              <a:t>in stowed position</a:t>
            </a:r>
          </a:p>
        </p:txBody>
      </p:sp>
      <p:sp>
        <p:nvSpPr>
          <p:cNvPr id="4" name="TextBox 3">
            <a:extLst>
              <a:ext uri="{FF2B5EF4-FFF2-40B4-BE49-F238E27FC236}">
                <a16:creationId xmlns:a16="http://schemas.microsoft.com/office/drawing/2014/main" id="{76148B3A-61CF-1D42-9BD3-73AE859812CA}"/>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1094601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4603D4-FAF7-654B-8EAC-20B1B076D7A2}"/>
              </a:ext>
            </a:extLst>
          </p:cNvPr>
          <p:cNvPicPr>
            <a:picLocks noChangeAspect="1"/>
          </p:cNvPicPr>
          <p:nvPr/>
        </p:nvPicPr>
        <p:blipFill>
          <a:blip r:embed="rId3"/>
          <a:stretch>
            <a:fillRect/>
          </a:stretch>
        </p:blipFill>
        <p:spPr>
          <a:xfrm>
            <a:off x="993000" y="79900"/>
            <a:ext cx="8151000" cy="4576944"/>
          </a:xfrm>
          <a:prstGeom prst="rect">
            <a:avLst/>
          </a:prstGeom>
        </p:spPr>
      </p:pic>
      <p:sp>
        <p:nvSpPr>
          <p:cNvPr id="3" name="Rectangle 2">
            <a:extLst>
              <a:ext uri="{FF2B5EF4-FFF2-40B4-BE49-F238E27FC236}">
                <a16:creationId xmlns:a16="http://schemas.microsoft.com/office/drawing/2014/main" id="{02590C25-B5CE-694F-A9DA-2BB7D62C3BBA}"/>
              </a:ext>
            </a:extLst>
          </p:cNvPr>
          <p:cNvSpPr/>
          <p:nvPr/>
        </p:nvSpPr>
        <p:spPr>
          <a:xfrm>
            <a:off x="1084082" y="2856322"/>
            <a:ext cx="2535811" cy="1998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0BCAE75-14F5-854A-A02D-36C21BA3AF9A}"/>
              </a:ext>
            </a:extLst>
          </p:cNvPr>
          <p:cNvSpPr txBox="1"/>
          <p:nvPr/>
        </p:nvSpPr>
        <p:spPr>
          <a:xfrm>
            <a:off x="4383465" y="255823"/>
            <a:ext cx="1177117" cy="461665"/>
          </a:xfrm>
          <a:prstGeom prst="rect">
            <a:avLst/>
          </a:prstGeom>
          <a:noFill/>
        </p:spPr>
        <p:txBody>
          <a:bodyPr wrap="none" rtlCol="0">
            <a:spAutoFit/>
          </a:bodyPr>
          <a:lstStyle/>
          <a:p>
            <a:r>
              <a:rPr lang="en-US" dirty="0"/>
              <a:t>NISAR</a:t>
            </a:r>
          </a:p>
        </p:txBody>
      </p:sp>
      <p:pic>
        <p:nvPicPr>
          <p:cNvPr id="5" name="Picture 4">
            <a:extLst>
              <a:ext uri="{FF2B5EF4-FFF2-40B4-BE49-F238E27FC236}">
                <a16:creationId xmlns:a16="http://schemas.microsoft.com/office/drawing/2014/main" id="{3CCE6ACC-04A3-6546-B584-7A34A7AE2FF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3000" y="0"/>
            <a:ext cx="3098233" cy="2323674"/>
          </a:xfrm>
          <a:prstGeom prst="rect">
            <a:avLst/>
          </a:prstGeom>
        </p:spPr>
      </p:pic>
      <p:sp>
        <p:nvSpPr>
          <p:cNvPr id="6" name="TextBox 5">
            <a:extLst>
              <a:ext uri="{FF2B5EF4-FFF2-40B4-BE49-F238E27FC236}">
                <a16:creationId xmlns:a16="http://schemas.microsoft.com/office/drawing/2014/main" id="{D7C85DD9-5A42-0147-96AD-4812E0F58753}"/>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3175045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99E675-67F0-0F40-821F-EB6FBD29646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36948" y="873083"/>
            <a:ext cx="8082625" cy="3330616"/>
          </a:xfrm>
          <a:prstGeom prst="rect">
            <a:avLst/>
          </a:prstGeom>
        </p:spPr>
      </p:pic>
      <p:sp>
        <p:nvSpPr>
          <p:cNvPr id="3" name="TextBox 2">
            <a:extLst>
              <a:ext uri="{FF2B5EF4-FFF2-40B4-BE49-F238E27FC236}">
                <a16:creationId xmlns:a16="http://schemas.microsoft.com/office/drawing/2014/main" id="{525750F7-B19D-D340-AECB-9D642DFEB748}"/>
              </a:ext>
            </a:extLst>
          </p:cNvPr>
          <p:cNvSpPr txBox="1"/>
          <p:nvPr/>
        </p:nvSpPr>
        <p:spPr>
          <a:xfrm>
            <a:off x="1310325" y="280173"/>
            <a:ext cx="8038483" cy="461665"/>
          </a:xfrm>
          <a:prstGeom prst="rect">
            <a:avLst/>
          </a:prstGeom>
          <a:noFill/>
        </p:spPr>
        <p:txBody>
          <a:bodyPr wrap="none" rtlCol="0">
            <a:spAutoFit/>
          </a:bodyPr>
          <a:lstStyle/>
          <a:p>
            <a:r>
              <a:rPr lang="en-US" dirty="0"/>
              <a:t>JPL P-band reflector 4.8 m at Rosamond Dry Lake </a:t>
            </a:r>
          </a:p>
        </p:txBody>
      </p:sp>
      <p:sp>
        <p:nvSpPr>
          <p:cNvPr id="4" name="TextBox 3">
            <a:extLst>
              <a:ext uri="{FF2B5EF4-FFF2-40B4-BE49-F238E27FC236}">
                <a16:creationId xmlns:a16="http://schemas.microsoft.com/office/drawing/2014/main" id="{A47CDA71-E619-224E-9485-4C6FE9A3D460}"/>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3311635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lse-color radar image with showing how corner reflectors show up as bright white spots">
            <a:extLst>
              <a:ext uri="{FF2B5EF4-FFF2-40B4-BE49-F238E27FC236}">
                <a16:creationId xmlns:a16="http://schemas.microsoft.com/office/drawing/2014/main" id="{B8E57DFE-2D45-4343-A7BC-1AE7A2CE6D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6572" y="1364006"/>
            <a:ext cx="7851757" cy="28026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35AFB5-09B8-D248-96A7-EF4511726E2C}"/>
              </a:ext>
            </a:extLst>
          </p:cNvPr>
          <p:cNvSpPr txBox="1"/>
          <p:nvPr/>
        </p:nvSpPr>
        <p:spPr>
          <a:xfrm>
            <a:off x="1677971" y="311085"/>
            <a:ext cx="6971717" cy="830997"/>
          </a:xfrm>
          <a:prstGeom prst="rect">
            <a:avLst/>
          </a:prstGeom>
          <a:noFill/>
        </p:spPr>
        <p:txBody>
          <a:bodyPr wrap="none" rtlCol="0">
            <a:spAutoFit/>
          </a:bodyPr>
          <a:lstStyle/>
          <a:p>
            <a:r>
              <a:rPr lang="en-US" dirty="0"/>
              <a:t>NASA/JPL Rosamond Corner Reflector Array</a:t>
            </a:r>
          </a:p>
          <a:p>
            <a:r>
              <a:rPr lang="en-US" dirty="0"/>
              <a:t>Southern California</a:t>
            </a:r>
          </a:p>
        </p:txBody>
      </p:sp>
      <p:sp>
        <p:nvSpPr>
          <p:cNvPr id="3" name="TextBox 2">
            <a:extLst>
              <a:ext uri="{FF2B5EF4-FFF2-40B4-BE49-F238E27FC236}">
                <a16:creationId xmlns:a16="http://schemas.microsoft.com/office/drawing/2014/main" id="{92726785-8D2B-BF4C-A72D-7D2E010EA538}"/>
              </a:ext>
            </a:extLst>
          </p:cNvPr>
          <p:cNvSpPr txBox="1"/>
          <p:nvPr/>
        </p:nvSpPr>
        <p:spPr>
          <a:xfrm>
            <a:off x="2002174" y="1504483"/>
            <a:ext cx="1096775" cy="461665"/>
          </a:xfrm>
          <a:prstGeom prst="rect">
            <a:avLst/>
          </a:prstGeom>
          <a:noFill/>
        </p:spPr>
        <p:txBody>
          <a:bodyPr wrap="none" rtlCol="0">
            <a:spAutoFit/>
          </a:bodyPr>
          <a:lstStyle/>
          <a:p>
            <a:r>
              <a:rPr lang="en-US" dirty="0">
                <a:solidFill>
                  <a:schemeClr val="bg1"/>
                </a:solidFill>
              </a:rPr>
              <a:t>4.8 m</a:t>
            </a:r>
          </a:p>
        </p:txBody>
      </p:sp>
      <p:sp>
        <p:nvSpPr>
          <p:cNvPr id="4" name="TextBox 3">
            <a:extLst>
              <a:ext uri="{FF2B5EF4-FFF2-40B4-BE49-F238E27FC236}">
                <a16:creationId xmlns:a16="http://schemas.microsoft.com/office/drawing/2014/main" id="{64D2EFB4-D7A6-C84B-AD23-D0440587383C}"/>
              </a:ext>
            </a:extLst>
          </p:cNvPr>
          <p:cNvSpPr txBox="1"/>
          <p:nvPr/>
        </p:nvSpPr>
        <p:spPr>
          <a:xfrm>
            <a:off x="3310440" y="3384740"/>
            <a:ext cx="1096775" cy="461665"/>
          </a:xfrm>
          <a:prstGeom prst="rect">
            <a:avLst/>
          </a:prstGeom>
          <a:noFill/>
        </p:spPr>
        <p:txBody>
          <a:bodyPr wrap="none" rtlCol="0">
            <a:spAutoFit/>
          </a:bodyPr>
          <a:lstStyle/>
          <a:p>
            <a:r>
              <a:rPr lang="en-US" dirty="0">
                <a:solidFill>
                  <a:schemeClr val="bg1"/>
                </a:solidFill>
              </a:rPr>
              <a:t>2.4 m</a:t>
            </a:r>
          </a:p>
        </p:txBody>
      </p:sp>
      <p:sp>
        <p:nvSpPr>
          <p:cNvPr id="5" name="TextBox 4">
            <a:extLst>
              <a:ext uri="{FF2B5EF4-FFF2-40B4-BE49-F238E27FC236}">
                <a16:creationId xmlns:a16="http://schemas.microsoft.com/office/drawing/2014/main" id="{49A23A3F-144A-9343-8513-7606A59515F4}"/>
              </a:ext>
            </a:extLst>
          </p:cNvPr>
          <p:cNvSpPr txBox="1"/>
          <p:nvPr/>
        </p:nvSpPr>
        <p:spPr>
          <a:xfrm>
            <a:off x="6463522" y="2358123"/>
            <a:ext cx="1096775" cy="461665"/>
          </a:xfrm>
          <a:prstGeom prst="rect">
            <a:avLst/>
          </a:prstGeom>
          <a:noFill/>
        </p:spPr>
        <p:txBody>
          <a:bodyPr wrap="none" rtlCol="0">
            <a:spAutoFit/>
          </a:bodyPr>
          <a:lstStyle/>
          <a:p>
            <a:r>
              <a:rPr lang="en-US" dirty="0">
                <a:solidFill>
                  <a:schemeClr val="bg1"/>
                </a:solidFill>
              </a:rPr>
              <a:t>0.7 m</a:t>
            </a:r>
          </a:p>
        </p:txBody>
      </p:sp>
      <p:cxnSp>
        <p:nvCxnSpPr>
          <p:cNvPr id="7" name="Straight Arrow Connector 6">
            <a:extLst>
              <a:ext uri="{FF2B5EF4-FFF2-40B4-BE49-F238E27FC236}">
                <a16:creationId xmlns:a16="http://schemas.microsoft.com/office/drawing/2014/main" id="{94844F79-D7CE-4540-855F-F2DA5CDC1ADC}"/>
              </a:ext>
            </a:extLst>
          </p:cNvPr>
          <p:cNvCxnSpPr>
            <a:cxnSpLocks/>
            <a:stCxn id="3" idx="2"/>
          </p:cNvCxnSpPr>
          <p:nvPr/>
        </p:nvCxnSpPr>
        <p:spPr>
          <a:xfrm flipH="1">
            <a:off x="2234154" y="1966148"/>
            <a:ext cx="316408" cy="35284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6FE33F4-617C-3F44-A7FF-D9B444A7CD1A}"/>
              </a:ext>
            </a:extLst>
          </p:cNvPr>
          <p:cNvCxnSpPr>
            <a:cxnSpLocks/>
          </p:cNvCxnSpPr>
          <p:nvPr/>
        </p:nvCxnSpPr>
        <p:spPr>
          <a:xfrm>
            <a:off x="2605063" y="1989708"/>
            <a:ext cx="705377" cy="43810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35D17A0-DE85-F147-9B86-38C1E2A3EB2F}"/>
              </a:ext>
            </a:extLst>
          </p:cNvPr>
          <p:cNvCxnSpPr/>
          <p:nvPr/>
        </p:nvCxnSpPr>
        <p:spPr>
          <a:xfrm flipH="1">
            <a:off x="6155703" y="2571750"/>
            <a:ext cx="254524" cy="8660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54F254D-DA3F-A349-9F23-480C76D7D6BD}"/>
              </a:ext>
            </a:extLst>
          </p:cNvPr>
          <p:cNvCxnSpPr>
            <a:cxnSpLocks/>
            <a:stCxn id="4" idx="0"/>
          </p:cNvCxnSpPr>
          <p:nvPr/>
        </p:nvCxnSpPr>
        <p:spPr>
          <a:xfrm flipH="1" flipV="1">
            <a:off x="3572759" y="2997724"/>
            <a:ext cx="286069" cy="38701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54DDC2C-9DE5-6041-AE51-E5E6DAE1A7FB}"/>
              </a:ext>
            </a:extLst>
          </p:cNvPr>
          <p:cNvCxnSpPr>
            <a:stCxn id="4" idx="0"/>
          </p:cNvCxnSpPr>
          <p:nvPr/>
        </p:nvCxnSpPr>
        <p:spPr>
          <a:xfrm flipV="1">
            <a:off x="3858828" y="3120272"/>
            <a:ext cx="430368" cy="26446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217C1BF-8633-D745-9C75-73886456F318}"/>
              </a:ext>
            </a:extLst>
          </p:cNvPr>
          <p:cNvSpPr txBox="1"/>
          <p:nvPr/>
        </p:nvSpPr>
        <p:spPr>
          <a:xfrm>
            <a:off x="6282965" y="4166647"/>
            <a:ext cx="2790251" cy="369332"/>
          </a:xfrm>
          <a:prstGeom prst="rect">
            <a:avLst/>
          </a:prstGeom>
          <a:noFill/>
        </p:spPr>
        <p:txBody>
          <a:bodyPr wrap="none" rtlCol="0">
            <a:spAutoFit/>
          </a:bodyPr>
          <a:lstStyle/>
          <a:p>
            <a:r>
              <a:rPr lang="en-US" sz="1800" dirty="0"/>
              <a:t>L-band UAVSAR image</a:t>
            </a:r>
          </a:p>
        </p:txBody>
      </p:sp>
      <p:cxnSp>
        <p:nvCxnSpPr>
          <p:cNvPr id="22" name="Straight Arrow Connector 21">
            <a:extLst>
              <a:ext uri="{FF2B5EF4-FFF2-40B4-BE49-F238E27FC236}">
                <a16:creationId xmlns:a16="http://schemas.microsoft.com/office/drawing/2014/main" id="{4539E881-AB09-C843-A4B2-42C6C84C1611}"/>
              </a:ext>
            </a:extLst>
          </p:cNvPr>
          <p:cNvCxnSpPr>
            <a:cxnSpLocks/>
            <a:stCxn id="5" idx="3"/>
          </p:cNvCxnSpPr>
          <p:nvPr/>
        </p:nvCxnSpPr>
        <p:spPr>
          <a:xfrm>
            <a:off x="7560297" y="2588956"/>
            <a:ext cx="791851" cy="614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D072C52-01C2-614F-9989-CB9B50D10965}"/>
              </a:ext>
            </a:extLst>
          </p:cNvPr>
          <p:cNvSpPr txBox="1"/>
          <p:nvPr/>
        </p:nvSpPr>
        <p:spPr>
          <a:xfrm>
            <a:off x="5605470" y="3543553"/>
            <a:ext cx="575799" cy="369332"/>
          </a:xfrm>
          <a:prstGeom prst="rect">
            <a:avLst/>
          </a:prstGeom>
          <a:noFill/>
        </p:spPr>
        <p:txBody>
          <a:bodyPr wrap="none" rtlCol="0">
            <a:spAutoFit/>
          </a:bodyPr>
          <a:lstStyle/>
          <a:p>
            <a:r>
              <a:rPr lang="en-US" sz="1800" dirty="0">
                <a:solidFill>
                  <a:schemeClr val="bg1"/>
                </a:solidFill>
              </a:rPr>
              <a:t>RFI</a:t>
            </a:r>
          </a:p>
        </p:txBody>
      </p:sp>
      <p:sp>
        <p:nvSpPr>
          <p:cNvPr id="15" name="TextBox 14">
            <a:extLst>
              <a:ext uri="{FF2B5EF4-FFF2-40B4-BE49-F238E27FC236}">
                <a16:creationId xmlns:a16="http://schemas.microsoft.com/office/drawing/2014/main" id="{55466CFE-551D-1E4F-AE12-361EA836794F}"/>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3623635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5D3680-1A23-924F-9AE8-E193E7591599}"/>
              </a:ext>
            </a:extLst>
          </p:cNvPr>
          <p:cNvSpPr txBox="1"/>
          <p:nvPr/>
        </p:nvSpPr>
        <p:spPr>
          <a:xfrm>
            <a:off x="1297001" y="362737"/>
            <a:ext cx="7601902"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Example of geolocation of SAR imagery  over </a:t>
            </a:r>
            <a:r>
              <a:rPr lang="en-GB" sz="1600" b="1" i="1" dirty="0">
                <a:latin typeface="Arial" panose="020B0604020202020204" pitchFamily="34" charset="0"/>
                <a:cs typeface="Arial" panose="020B0604020202020204" pitchFamily="34" charset="0"/>
              </a:rPr>
              <a:t>Swiss corner</a:t>
            </a:r>
            <a:r>
              <a:rPr lang="en-GB" sz="1600" b="1" dirty="0">
                <a:latin typeface="Arial" panose="020B0604020202020204" pitchFamily="34" charset="0"/>
                <a:cs typeface="Arial" panose="020B0604020202020204" pitchFamily="34" charset="0"/>
              </a:rPr>
              <a:t> reflector </a:t>
            </a:r>
            <a:r>
              <a:rPr lang="en-GB" sz="1600" dirty="0">
                <a:latin typeface="Arial" panose="020B0604020202020204" pitchFamily="34" charset="0"/>
                <a:cs typeface="Arial" panose="020B0604020202020204" pitchFamily="34" charset="0"/>
              </a:rPr>
              <a:t>site</a:t>
            </a:r>
            <a:r>
              <a:rPr lang="en-GB"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by University of Zurich, RSL</a:t>
            </a:r>
            <a:endParaRPr lang="en-US" sz="16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FA332F6-5669-B947-A720-E5276A8A7E03}"/>
              </a:ext>
            </a:extLst>
          </p:cNvPr>
          <p:cNvSpPr txBox="1"/>
          <p:nvPr/>
        </p:nvSpPr>
        <p:spPr>
          <a:xfrm>
            <a:off x="1310326" y="0"/>
            <a:ext cx="1778051" cy="461665"/>
          </a:xfrm>
          <a:prstGeom prst="rect">
            <a:avLst/>
          </a:prstGeom>
          <a:noFill/>
        </p:spPr>
        <p:txBody>
          <a:bodyPr wrap="none" rtlCol="0">
            <a:spAutoFit/>
          </a:bodyPr>
          <a:lstStyle/>
          <a:p>
            <a:r>
              <a:rPr lang="en-US" dirty="0"/>
              <a:t>Sentinel-1</a:t>
            </a:r>
          </a:p>
        </p:txBody>
      </p:sp>
      <p:pic>
        <p:nvPicPr>
          <p:cNvPr id="7" name="Picture 6">
            <a:extLst>
              <a:ext uri="{FF2B5EF4-FFF2-40B4-BE49-F238E27FC236}">
                <a16:creationId xmlns:a16="http://schemas.microsoft.com/office/drawing/2014/main" id="{2833C964-19C8-5F44-93B0-B953ED58D7E7}"/>
              </a:ext>
            </a:extLst>
          </p:cNvPr>
          <p:cNvPicPr>
            <a:picLocks noChangeAspect="1"/>
          </p:cNvPicPr>
          <p:nvPr/>
        </p:nvPicPr>
        <p:blipFill rotWithShape="1">
          <a:blip r:embed="rId3"/>
          <a:srcRect l="14891" t="3187" r="6082" b="9418"/>
          <a:stretch/>
        </p:blipFill>
        <p:spPr>
          <a:xfrm>
            <a:off x="3950678" y="745446"/>
            <a:ext cx="2028092" cy="4369659"/>
          </a:xfrm>
          <a:prstGeom prst="rect">
            <a:avLst/>
          </a:prstGeom>
        </p:spPr>
      </p:pic>
      <p:sp>
        <p:nvSpPr>
          <p:cNvPr id="5" name="TextBox 4">
            <a:extLst>
              <a:ext uri="{FF2B5EF4-FFF2-40B4-BE49-F238E27FC236}">
                <a16:creationId xmlns:a16="http://schemas.microsoft.com/office/drawing/2014/main" id="{23913DBA-08C2-C049-845D-45620AF6BA41}"/>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579757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8B018F-F4B9-1543-B3E2-2F4E9C7CC094}"/>
              </a:ext>
            </a:extLst>
          </p:cNvPr>
          <p:cNvPicPr>
            <a:picLocks noChangeAspect="1"/>
          </p:cNvPicPr>
          <p:nvPr/>
        </p:nvPicPr>
        <p:blipFill>
          <a:blip r:embed="rId2"/>
          <a:stretch>
            <a:fillRect/>
          </a:stretch>
        </p:blipFill>
        <p:spPr>
          <a:xfrm>
            <a:off x="1284792" y="0"/>
            <a:ext cx="5311223" cy="5143500"/>
          </a:xfrm>
          <a:prstGeom prst="rect">
            <a:avLst/>
          </a:prstGeom>
        </p:spPr>
      </p:pic>
      <p:sp>
        <p:nvSpPr>
          <p:cNvPr id="3" name="TextBox 2">
            <a:extLst>
              <a:ext uri="{FF2B5EF4-FFF2-40B4-BE49-F238E27FC236}">
                <a16:creationId xmlns:a16="http://schemas.microsoft.com/office/drawing/2014/main" id="{19CDE3BC-7B05-2541-A139-DCFBB52A16C6}"/>
              </a:ext>
            </a:extLst>
          </p:cNvPr>
          <p:cNvSpPr txBox="1"/>
          <p:nvPr/>
        </p:nvSpPr>
        <p:spPr>
          <a:xfrm>
            <a:off x="6278252" y="4562573"/>
            <a:ext cx="2341282" cy="338554"/>
          </a:xfrm>
          <a:prstGeom prst="rect">
            <a:avLst/>
          </a:prstGeom>
          <a:noFill/>
        </p:spPr>
        <p:txBody>
          <a:bodyPr wrap="none" rtlCol="0">
            <a:spAutoFit/>
          </a:bodyPr>
          <a:lstStyle/>
          <a:p>
            <a:r>
              <a:rPr lang="en-US" sz="1600" dirty="0" err="1"/>
              <a:t>Schwerdt</a:t>
            </a:r>
            <a:r>
              <a:rPr lang="en-US" sz="1600" dirty="0"/>
              <a:t> et al, 2017</a:t>
            </a:r>
          </a:p>
        </p:txBody>
      </p:sp>
      <p:sp>
        <p:nvSpPr>
          <p:cNvPr id="4" name="TextBox 3">
            <a:extLst>
              <a:ext uri="{FF2B5EF4-FFF2-40B4-BE49-F238E27FC236}">
                <a16:creationId xmlns:a16="http://schemas.microsoft.com/office/drawing/2014/main" id="{06C37B52-A35D-2746-ADC6-1C4E19F52D70}"/>
              </a:ext>
            </a:extLst>
          </p:cNvPr>
          <p:cNvSpPr txBox="1"/>
          <p:nvPr/>
        </p:nvSpPr>
        <p:spPr>
          <a:xfrm>
            <a:off x="6629887" y="242373"/>
            <a:ext cx="1989647" cy="461665"/>
          </a:xfrm>
          <a:prstGeom prst="rect">
            <a:avLst/>
          </a:prstGeom>
          <a:noFill/>
        </p:spPr>
        <p:txBody>
          <a:bodyPr wrap="none" rtlCol="0">
            <a:spAutoFit/>
          </a:bodyPr>
          <a:lstStyle/>
          <a:p>
            <a:r>
              <a:rPr lang="en-US" dirty="0"/>
              <a:t>Sentinel-1B</a:t>
            </a:r>
          </a:p>
        </p:txBody>
      </p:sp>
      <p:sp>
        <p:nvSpPr>
          <p:cNvPr id="5" name="TextBox 4">
            <a:extLst>
              <a:ext uri="{FF2B5EF4-FFF2-40B4-BE49-F238E27FC236}">
                <a16:creationId xmlns:a16="http://schemas.microsoft.com/office/drawing/2014/main" id="{D2327304-BDC3-1948-B457-761FE81B2E5E}"/>
              </a:ext>
            </a:extLst>
          </p:cNvPr>
          <p:cNvSpPr txBox="1"/>
          <p:nvPr/>
        </p:nvSpPr>
        <p:spPr>
          <a:xfrm>
            <a:off x="6759019" y="838985"/>
            <a:ext cx="2341283" cy="923330"/>
          </a:xfrm>
          <a:prstGeom prst="rect">
            <a:avLst/>
          </a:prstGeom>
          <a:noFill/>
        </p:spPr>
        <p:txBody>
          <a:bodyPr wrap="square" rtlCol="0">
            <a:spAutoFit/>
          </a:bodyPr>
          <a:lstStyle/>
          <a:p>
            <a:r>
              <a:rPr lang="en-US" sz="1800" dirty="0"/>
              <a:t>Monitoring amplitude and phase stability</a:t>
            </a:r>
          </a:p>
        </p:txBody>
      </p:sp>
      <p:sp>
        <p:nvSpPr>
          <p:cNvPr id="6" name="TextBox 5">
            <a:extLst>
              <a:ext uri="{FF2B5EF4-FFF2-40B4-BE49-F238E27FC236}">
                <a16:creationId xmlns:a16="http://schemas.microsoft.com/office/drawing/2014/main" id="{0148F351-EC8A-8A46-92C8-A187854E7B4D}"/>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2612468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B1A9F-2C6B-EF48-8035-8A14663BA0AF}"/>
              </a:ext>
            </a:extLst>
          </p:cNvPr>
          <p:cNvSpPr>
            <a:spLocks noGrp="1"/>
          </p:cNvSpPr>
          <p:nvPr>
            <p:ph type="title"/>
          </p:nvPr>
        </p:nvSpPr>
        <p:spPr/>
        <p:txBody>
          <a:bodyPr/>
          <a:lstStyle/>
          <a:p>
            <a:r>
              <a:rPr lang="en-US" dirty="0"/>
              <a:t>Corner Reflectors</a:t>
            </a:r>
          </a:p>
        </p:txBody>
      </p:sp>
      <p:sp>
        <p:nvSpPr>
          <p:cNvPr id="3" name="Content Placeholder 2">
            <a:extLst>
              <a:ext uri="{FF2B5EF4-FFF2-40B4-BE49-F238E27FC236}">
                <a16:creationId xmlns:a16="http://schemas.microsoft.com/office/drawing/2014/main" id="{128ABBE1-492D-A247-9D39-CABBD15DB84A}"/>
              </a:ext>
            </a:extLst>
          </p:cNvPr>
          <p:cNvSpPr>
            <a:spLocks noGrp="1"/>
          </p:cNvSpPr>
          <p:nvPr>
            <p:ph idx="1"/>
          </p:nvPr>
        </p:nvSpPr>
        <p:spPr>
          <a:xfrm>
            <a:off x="1122216" y="672149"/>
            <a:ext cx="7797949" cy="3799201"/>
          </a:xfrm>
        </p:spPr>
        <p:txBody>
          <a:bodyPr/>
          <a:lstStyle/>
          <a:p>
            <a:r>
              <a:rPr lang="en-US" dirty="0"/>
              <a:t>Typically, when a reflector has been deployed and the agency responsible is open to sharing of the reflector for calibration, the size, position, and orientation is provided.</a:t>
            </a:r>
          </a:p>
          <a:p>
            <a:r>
              <a:rPr lang="en-US" dirty="0"/>
              <a:t>But in addition what is needed:</a:t>
            </a:r>
          </a:p>
          <a:p>
            <a:pPr lvl="1"/>
            <a:r>
              <a:rPr lang="en-US" dirty="0"/>
              <a:t>The measured RCS for each reflector over time by their SAR, and other SARs.</a:t>
            </a:r>
          </a:p>
          <a:p>
            <a:pPr lvl="1"/>
            <a:r>
              <a:rPr lang="en-US" dirty="0"/>
              <a:t>Survey accuracy, date of survey, deployment date, any termination date, or gap in deployment.</a:t>
            </a:r>
          </a:p>
          <a:p>
            <a:pPr lvl="1"/>
            <a:r>
              <a:rPr lang="en-US" dirty="0"/>
              <a:t>Characterization of the background SAR backscatter over time for the region, such as by their SAR and others.</a:t>
            </a:r>
          </a:p>
          <a:p>
            <a:r>
              <a:rPr lang="en-US" dirty="0"/>
              <a:t>If reflectors are deployed N/S, they may be suitable for both right and left looking observations with only minimal loss to RCS.  This will result in the reflectors being slightly less bright, but more broadly usable.</a:t>
            </a:r>
          </a:p>
          <a:p>
            <a:endParaRPr lang="en-US" dirty="0"/>
          </a:p>
        </p:txBody>
      </p:sp>
      <p:sp>
        <p:nvSpPr>
          <p:cNvPr id="4" name="TextBox 3">
            <a:extLst>
              <a:ext uri="{FF2B5EF4-FFF2-40B4-BE49-F238E27FC236}">
                <a16:creationId xmlns:a16="http://schemas.microsoft.com/office/drawing/2014/main" id="{3CFEDA1A-AC22-DD41-B1F1-4703B342A944}"/>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3303602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FB0E34-782A-7C42-94F8-6FC7A9763978}"/>
              </a:ext>
            </a:extLst>
          </p:cNvPr>
          <p:cNvPicPr>
            <a:picLocks noChangeAspect="1"/>
          </p:cNvPicPr>
          <p:nvPr/>
        </p:nvPicPr>
        <p:blipFill>
          <a:blip r:embed="rId3"/>
          <a:stretch>
            <a:fillRect/>
          </a:stretch>
        </p:blipFill>
        <p:spPr>
          <a:xfrm>
            <a:off x="2872408" y="0"/>
            <a:ext cx="4164495" cy="3630965"/>
          </a:xfrm>
          <a:prstGeom prst="rect">
            <a:avLst/>
          </a:prstGeom>
        </p:spPr>
      </p:pic>
      <p:sp>
        <p:nvSpPr>
          <p:cNvPr id="3" name="TextBox 2">
            <a:extLst>
              <a:ext uri="{FF2B5EF4-FFF2-40B4-BE49-F238E27FC236}">
                <a16:creationId xmlns:a16="http://schemas.microsoft.com/office/drawing/2014/main" id="{91D0699B-FDFD-524C-9984-AA98D301B008}"/>
              </a:ext>
            </a:extLst>
          </p:cNvPr>
          <p:cNvSpPr txBox="1"/>
          <p:nvPr/>
        </p:nvSpPr>
        <p:spPr>
          <a:xfrm>
            <a:off x="0" y="3573840"/>
            <a:ext cx="9144000" cy="1569660"/>
          </a:xfrm>
          <a:prstGeom prst="rect">
            <a:avLst/>
          </a:prstGeom>
          <a:noFill/>
        </p:spPr>
        <p:txBody>
          <a:bodyPr wrap="square" rtlCol="0">
            <a:spAutoFit/>
          </a:bodyPr>
          <a:lstStyle/>
          <a:p>
            <a:pPr algn="ctr"/>
            <a:r>
              <a:rPr lang="en-US" dirty="0"/>
              <a:t>Website has been fully ported to ESA administration, and it has been a huge improvement in terms of time required to manage it.  Many thanks are due to Paolo </a:t>
            </a:r>
            <a:r>
              <a:rPr lang="en-US" dirty="0" err="1"/>
              <a:t>Castracane</a:t>
            </a:r>
            <a:r>
              <a:rPr lang="en-US" dirty="0"/>
              <a:t> and ESA.</a:t>
            </a:r>
          </a:p>
        </p:txBody>
      </p:sp>
    </p:spTree>
    <p:extLst>
      <p:ext uri="{BB962C8B-B14F-4D97-AF65-F5344CB8AC3E}">
        <p14:creationId xmlns:p14="http://schemas.microsoft.com/office/powerpoint/2010/main" val="3546619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40D9FE-3724-F344-8AD1-6180FB710720}"/>
              </a:ext>
            </a:extLst>
          </p:cNvPr>
          <p:cNvPicPr>
            <a:picLocks noChangeAspect="1"/>
          </p:cNvPicPr>
          <p:nvPr/>
        </p:nvPicPr>
        <p:blipFill>
          <a:blip r:embed="rId2"/>
          <a:stretch>
            <a:fillRect/>
          </a:stretch>
        </p:blipFill>
        <p:spPr>
          <a:xfrm>
            <a:off x="1523999" y="7661"/>
            <a:ext cx="7558627" cy="4802878"/>
          </a:xfrm>
          <a:prstGeom prst="rect">
            <a:avLst/>
          </a:prstGeom>
        </p:spPr>
      </p:pic>
    </p:spTree>
    <p:extLst>
      <p:ext uri="{BB962C8B-B14F-4D97-AF65-F5344CB8AC3E}">
        <p14:creationId xmlns:p14="http://schemas.microsoft.com/office/powerpoint/2010/main" val="2786958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A63E55-221E-C444-945D-7388A337FA47}"/>
              </a:ext>
            </a:extLst>
          </p:cNvPr>
          <p:cNvPicPr>
            <a:picLocks noChangeAspect="1"/>
          </p:cNvPicPr>
          <p:nvPr/>
        </p:nvPicPr>
        <p:blipFill>
          <a:blip r:embed="rId2"/>
          <a:stretch>
            <a:fillRect/>
          </a:stretch>
        </p:blipFill>
        <p:spPr>
          <a:xfrm>
            <a:off x="0" y="-1"/>
            <a:ext cx="4733365" cy="3550024"/>
          </a:xfrm>
          <a:prstGeom prst="rect">
            <a:avLst/>
          </a:prstGeom>
        </p:spPr>
      </p:pic>
      <p:pic>
        <p:nvPicPr>
          <p:cNvPr id="7" name="Picture 6">
            <a:extLst>
              <a:ext uri="{FF2B5EF4-FFF2-40B4-BE49-F238E27FC236}">
                <a16:creationId xmlns:a16="http://schemas.microsoft.com/office/drawing/2014/main" id="{BE38DC44-AF6C-654E-AA73-324285E0383A}"/>
              </a:ext>
            </a:extLst>
          </p:cNvPr>
          <p:cNvPicPr>
            <a:picLocks noChangeAspect="1"/>
          </p:cNvPicPr>
          <p:nvPr/>
        </p:nvPicPr>
        <p:blipFill rotWithShape="1">
          <a:blip r:embed="rId3"/>
          <a:srcRect t="4392" r="4196"/>
          <a:stretch/>
        </p:blipFill>
        <p:spPr>
          <a:xfrm>
            <a:off x="4410634" y="1600741"/>
            <a:ext cx="4733366" cy="3542759"/>
          </a:xfrm>
          <a:prstGeom prst="rect">
            <a:avLst/>
          </a:prstGeom>
        </p:spPr>
      </p:pic>
      <p:sp>
        <p:nvSpPr>
          <p:cNvPr id="8" name="TextBox 7">
            <a:extLst>
              <a:ext uri="{FF2B5EF4-FFF2-40B4-BE49-F238E27FC236}">
                <a16:creationId xmlns:a16="http://schemas.microsoft.com/office/drawing/2014/main" id="{D3028553-CC8F-DB4A-B52D-C3334137AF36}"/>
              </a:ext>
            </a:extLst>
          </p:cNvPr>
          <p:cNvSpPr txBox="1"/>
          <p:nvPr/>
        </p:nvSpPr>
        <p:spPr>
          <a:xfrm>
            <a:off x="6529074" y="1231409"/>
            <a:ext cx="2165978" cy="369332"/>
          </a:xfrm>
          <a:prstGeom prst="rect">
            <a:avLst/>
          </a:prstGeom>
          <a:noFill/>
        </p:spPr>
        <p:txBody>
          <a:bodyPr wrap="none" rtlCol="0">
            <a:spAutoFit/>
          </a:bodyPr>
          <a:lstStyle/>
          <a:p>
            <a:r>
              <a:rPr lang="en-US" sz="1800" dirty="0"/>
              <a:t>N01K facing East</a:t>
            </a:r>
          </a:p>
        </p:txBody>
      </p:sp>
      <p:sp>
        <p:nvSpPr>
          <p:cNvPr id="9" name="TextBox 8">
            <a:extLst>
              <a:ext uri="{FF2B5EF4-FFF2-40B4-BE49-F238E27FC236}">
                <a16:creationId xmlns:a16="http://schemas.microsoft.com/office/drawing/2014/main" id="{76C139FF-D175-3040-8DA4-417B09410A3B}"/>
              </a:ext>
            </a:extLst>
          </p:cNvPr>
          <p:cNvSpPr txBox="1"/>
          <p:nvPr/>
        </p:nvSpPr>
        <p:spPr>
          <a:xfrm>
            <a:off x="1402972" y="3550023"/>
            <a:ext cx="2236446" cy="369332"/>
          </a:xfrm>
          <a:prstGeom prst="rect">
            <a:avLst/>
          </a:prstGeom>
          <a:noFill/>
        </p:spPr>
        <p:txBody>
          <a:bodyPr wrap="none" rtlCol="0">
            <a:spAutoFit/>
          </a:bodyPr>
          <a:lstStyle/>
          <a:p>
            <a:r>
              <a:rPr lang="en-US" sz="1800" dirty="0"/>
              <a:t>N03K facing West</a:t>
            </a:r>
          </a:p>
        </p:txBody>
      </p:sp>
      <p:sp>
        <p:nvSpPr>
          <p:cNvPr id="2" name="TextBox 1">
            <a:extLst>
              <a:ext uri="{FF2B5EF4-FFF2-40B4-BE49-F238E27FC236}">
                <a16:creationId xmlns:a16="http://schemas.microsoft.com/office/drawing/2014/main" id="{A156AD40-8F1F-5E4C-A3FB-3E3D502A044B}"/>
              </a:ext>
            </a:extLst>
          </p:cNvPr>
          <p:cNvSpPr txBox="1"/>
          <p:nvPr/>
        </p:nvSpPr>
        <p:spPr>
          <a:xfrm>
            <a:off x="539621" y="4497169"/>
            <a:ext cx="3393649" cy="646331"/>
          </a:xfrm>
          <a:prstGeom prst="rect">
            <a:avLst/>
          </a:prstGeom>
          <a:noFill/>
        </p:spPr>
        <p:txBody>
          <a:bodyPr wrap="square" rtlCol="0">
            <a:spAutoFit/>
          </a:bodyPr>
          <a:lstStyle/>
          <a:p>
            <a:r>
              <a:rPr lang="en-US" sz="1800" dirty="0"/>
              <a:t>Deployed in Oklahoma on June 3, 2021</a:t>
            </a:r>
          </a:p>
        </p:txBody>
      </p:sp>
    </p:spTree>
    <p:extLst>
      <p:ext uri="{BB962C8B-B14F-4D97-AF65-F5344CB8AC3E}">
        <p14:creationId xmlns:p14="http://schemas.microsoft.com/office/powerpoint/2010/main" val="107794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38FAAE-57D0-C248-8248-D3E249E16987}"/>
              </a:ext>
            </a:extLst>
          </p:cNvPr>
          <p:cNvPicPr>
            <a:picLocks noChangeAspect="1"/>
          </p:cNvPicPr>
          <p:nvPr/>
        </p:nvPicPr>
        <p:blipFill>
          <a:blip r:embed="rId2"/>
          <a:stretch>
            <a:fillRect/>
          </a:stretch>
        </p:blipFill>
        <p:spPr>
          <a:xfrm>
            <a:off x="2291717" y="1183793"/>
            <a:ext cx="5876925" cy="3590925"/>
          </a:xfrm>
          <a:prstGeom prst="rect">
            <a:avLst/>
          </a:prstGeom>
        </p:spPr>
      </p:pic>
      <p:sp>
        <p:nvSpPr>
          <p:cNvPr id="3" name="Rectangle 2">
            <a:extLst>
              <a:ext uri="{FF2B5EF4-FFF2-40B4-BE49-F238E27FC236}">
                <a16:creationId xmlns:a16="http://schemas.microsoft.com/office/drawing/2014/main" id="{3629C21F-FA5D-204E-83E5-AAA9FA271B5D}"/>
              </a:ext>
            </a:extLst>
          </p:cNvPr>
          <p:cNvSpPr/>
          <p:nvPr/>
        </p:nvSpPr>
        <p:spPr>
          <a:xfrm>
            <a:off x="2797462" y="143425"/>
            <a:ext cx="4865434" cy="923330"/>
          </a:xfrm>
          <a:prstGeom prst="rect">
            <a:avLst/>
          </a:prstGeom>
        </p:spPr>
        <p:txBody>
          <a:bodyPr wrap="none">
            <a:spAutoFit/>
          </a:bodyPr>
          <a:lstStyle/>
          <a:p>
            <a:r>
              <a:rPr lang="en-US" sz="1800" dirty="0"/>
              <a:t>Sentinel-1 ascending orbit, right looking</a:t>
            </a:r>
          </a:p>
          <a:p>
            <a:r>
              <a:rPr lang="en-US" sz="1800" dirty="0"/>
              <a:t>June 14, 2021</a:t>
            </a:r>
          </a:p>
          <a:p>
            <a:r>
              <a:rPr lang="en-US" sz="1800" dirty="0"/>
              <a:t>GRD image in Google Earth Engine</a:t>
            </a:r>
          </a:p>
        </p:txBody>
      </p:sp>
      <p:sp>
        <p:nvSpPr>
          <p:cNvPr id="4" name="TextBox 3">
            <a:extLst>
              <a:ext uri="{FF2B5EF4-FFF2-40B4-BE49-F238E27FC236}">
                <a16:creationId xmlns:a16="http://schemas.microsoft.com/office/drawing/2014/main" id="{8389A4D7-085F-AC41-9318-6798E59A3FC7}"/>
              </a:ext>
            </a:extLst>
          </p:cNvPr>
          <p:cNvSpPr txBox="1"/>
          <p:nvPr/>
        </p:nvSpPr>
        <p:spPr>
          <a:xfrm>
            <a:off x="1620078" y="4774718"/>
            <a:ext cx="2121286" cy="461665"/>
          </a:xfrm>
          <a:prstGeom prst="rect">
            <a:avLst/>
          </a:prstGeom>
          <a:noFill/>
        </p:spPr>
        <p:txBody>
          <a:bodyPr wrap="none" rtlCol="0">
            <a:spAutoFit/>
          </a:bodyPr>
          <a:lstStyle/>
          <a:p>
            <a:r>
              <a:rPr lang="en-US" dirty="0"/>
              <a:t>NISAR N03K</a:t>
            </a:r>
          </a:p>
        </p:txBody>
      </p:sp>
    </p:spTree>
    <p:extLst>
      <p:ext uri="{BB962C8B-B14F-4D97-AF65-F5344CB8AC3E}">
        <p14:creationId xmlns:p14="http://schemas.microsoft.com/office/powerpoint/2010/main" val="3184284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234BE-4C7E-FF46-A459-793764BCCB70}"/>
              </a:ext>
            </a:extLst>
          </p:cNvPr>
          <p:cNvSpPr>
            <a:spLocks noGrp="1"/>
          </p:cNvSpPr>
          <p:nvPr>
            <p:ph type="title"/>
          </p:nvPr>
        </p:nvSpPr>
        <p:spPr/>
        <p:txBody>
          <a:bodyPr/>
          <a:lstStyle/>
          <a:p>
            <a:r>
              <a:rPr lang="en-US" dirty="0"/>
              <a:t>Passive artificial targets</a:t>
            </a:r>
          </a:p>
        </p:txBody>
      </p:sp>
      <p:sp>
        <p:nvSpPr>
          <p:cNvPr id="4" name="Content Placeholder 3">
            <a:extLst>
              <a:ext uri="{FF2B5EF4-FFF2-40B4-BE49-F238E27FC236}">
                <a16:creationId xmlns:a16="http://schemas.microsoft.com/office/drawing/2014/main" id="{2E4BE886-BF3A-754E-A4DA-91533A58303C}"/>
              </a:ext>
            </a:extLst>
          </p:cNvPr>
          <p:cNvSpPr>
            <a:spLocks noGrp="1"/>
          </p:cNvSpPr>
          <p:nvPr>
            <p:ph idx="1"/>
          </p:nvPr>
        </p:nvSpPr>
        <p:spPr/>
        <p:txBody>
          <a:bodyPr/>
          <a:lstStyle/>
          <a:p>
            <a:r>
              <a:rPr lang="en-US" dirty="0"/>
              <a:t>Set standards for measurements</a:t>
            </a:r>
          </a:p>
          <a:p>
            <a:r>
              <a:rPr lang="en-US" dirty="0"/>
              <a:t>Guidelines for size and materials</a:t>
            </a:r>
          </a:p>
          <a:p>
            <a:r>
              <a:rPr lang="en-US" dirty="0"/>
              <a:t>Strategies for collaboration</a:t>
            </a:r>
          </a:p>
          <a:p>
            <a:pPr lvl="1"/>
            <a:r>
              <a:rPr lang="en-US" dirty="0"/>
              <a:t>N/S orientation for left and right looking at some latitudes</a:t>
            </a:r>
          </a:p>
          <a:p>
            <a:pPr lvl="1"/>
            <a:r>
              <a:rPr lang="en-US" dirty="0"/>
              <a:t>Sufficient and stable RCS for multiple wavelengths</a:t>
            </a:r>
          </a:p>
          <a:p>
            <a:pPr lvl="1"/>
            <a:r>
              <a:rPr lang="en-US" dirty="0"/>
              <a:t>Up to date inventories</a:t>
            </a:r>
          </a:p>
        </p:txBody>
      </p:sp>
    </p:spTree>
    <p:extLst>
      <p:ext uri="{BB962C8B-B14F-4D97-AF65-F5344CB8AC3E}">
        <p14:creationId xmlns:p14="http://schemas.microsoft.com/office/powerpoint/2010/main" val="2543794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78ED-A11D-AE45-93A2-A9B2EA56126F}"/>
              </a:ext>
            </a:extLst>
          </p:cNvPr>
          <p:cNvSpPr>
            <a:spLocks noGrp="1"/>
          </p:cNvSpPr>
          <p:nvPr>
            <p:ph type="title"/>
          </p:nvPr>
        </p:nvSpPr>
        <p:spPr/>
        <p:txBody>
          <a:bodyPr/>
          <a:lstStyle/>
          <a:p>
            <a:r>
              <a:rPr lang="en-US" dirty="0"/>
              <a:t>Artificial Active targets</a:t>
            </a:r>
          </a:p>
        </p:txBody>
      </p:sp>
      <p:sp>
        <p:nvSpPr>
          <p:cNvPr id="3" name="Content Placeholder 2">
            <a:extLst>
              <a:ext uri="{FF2B5EF4-FFF2-40B4-BE49-F238E27FC236}">
                <a16:creationId xmlns:a16="http://schemas.microsoft.com/office/drawing/2014/main" id="{DE6C4C2B-722C-574F-ABB7-848D0C825EE7}"/>
              </a:ext>
            </a:extLst>
          </p:cNvPr>
          <p:cNvSpPr>
            <a:spLocks noGrp="1"/>
          </p:cNvSpPr>
          <p:nvPr>
            <p:ph idx="1"/>
          </p:nvPr>
        </p:nvSpPr>
        <p:spPr/>
        <p:txBody>
          <a:bodyPr/>
          <a:lstStyle/>
          <a:p>
            <a:r>
              <a:rPr lang="en-US" dirty="0"/>
              <a:t>Band specific</a:t>
            </a:r>
          </a:p>
          <a:p>
            <a:r>
              <a:rPr lang="en-US" dirty="0"/>
              <a:t>Retransmits the received signal</a:t>
            </a:r>
          </a:p>
          <a:p>
            <a:r>
              <a:rPr lang="en-US" dirty="0"/>
              <a:t>Can be polarimetric</a:t>
            </a:r>
          </a:p>
          <a:p>
            <a:r>
              <a:rPr lang="en-US" dirty="0"/>
              <a:t>Requires power and needs to be powered on for the satellite overpass</a:t>
            </a:r>
          </a:p>
          <a:p>
            <a:r>
              <a:rPr lang="en-US" dirty="0"/>
              <a:t>Must be characterized</a:t>
            </a:r>
          </a:p>
          <a:p>
            <a:pPr lvl="1"/>
            <a:r>
              <a:rPr lang="en-US" dirty="0"/>
              <a:t>Stability, antenna pattern, gain</a:t>
            </a:r>
          </a:p>
          <a:p>
            <a:r>
              <a:rPr lang="en-US" dirty="0"/>
              <a:t>The costs are higher for these devices, and their availability is more limited than for passive devices.</a:t>
            </a:r>
          </a:p>
          <a:p>
            <a:endParaRPr lang="en-US" dirty="0"/>
          </a:p>
        </p:txBody>
      </p:sp>
      <p:sp>
        <p:nvSpPr>
          <p:cNvPr id="4" name="TextBox 3">
            <a:extLst>
              <a:ext uri="{FF2B5EF4-FFF2-40B4-BE49-F238E27FC236}">
                <a16:creationId xmlns:a16="http://schemas.microsoft.com/office/drawing/2014/main" id="{12581ED5-D909-994A-B282-7A7350557D25}"/>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3820822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EED882-5198-3D48-BD3C-E4203E0CF035}"/>
              </a:ext>
            </a:extLst>
          </p:cNvPr>
          <p:cNvPicPr>
            <a:picLocks noChangeAspect="1"/>
          </p:cNvPicPr>
          <p:nvPr/>
        </p:nvPicPr>
        <p:blipFill>
          <a:blip r:embed="rId2"/>
          <a:stretch>
            <a:fillRect/>
          </a:stretch>
        </p:blipFill>
        <p:spPr>
          <a:xfrm>
            <a:off x="5212050" y="492899"/>
            <a:ext cx="3894703" cy="2259727"/>
          </a:xfrm>
          <a:prstGeom prst="rect">
            <a:avLst/>
          </a:prstGeom>
        </p:spPr>
      </p:pic>
      <p:pic>
        <p:nvPicPr>
          <p:cNvPr id="3" name="Picture 2">
            <a:extLst>
              <a:ext uri="{FF2B5EF4-FFF2-40B4-BE49-F238E27FC236}">
                <a16:creationId xmlns:a16="http://schemas.microsoft.com/office/drawing/2014/main" id="{2946C840-F1B8-3D4D-9EF1-5D4966D0E632}"/>
              </a:ext>
            </a:extLst>
          </p:cNvPr>
          <p:cNvPicPr>
            <a:picLocks noChangeAspect="1"/>
          </p:cNvPicPr>
          <p:nvPr/>
        </p:nvPicPr>
        <p:blipFill>
          <a:blip r:embed="rId3"/>
          <a:stretch>
            <a:fillRect/>
          </a:stretch>
        </p:blipFill>
        <p:spPr>
          <a:xfrm>
            <a:off x="1073021" y="492899"/>
            <a:ext cx="4139030" cy="2259727"/>
          </a:xfrm>
          <a:prstGeom prst="rect">
            <a:avLst/>
          </a:prstGeom>
        </p:spPr>
      </p:pic>
      <p:pic>
        <p:nvPicPr>
          <p:cNvPr id="4" name="Picture 3">
            <a:extLst>
              <a:ext uri="{FF2B5EF4-FFF2-40B4-BE49-F238E27FC236}">
                <a16:creationId xmlns:a16="http://schemas.microsoft.com/office/drawing/2014/main" id="{26A99B75-7CC2-F940-A253-73A1FC258FC6}"/>
              </a:ext>
            </a:extLst>
          </p:cNvPr>
          <p:cNvPicPr>
            <a:picLocks noChangeAspect="1"/>
          </p:cNvPicPr>
          <p:nvPr/>
        </p:nvPicPr>
        <p:blipFill>
          <a:blip r:embed="rId4"/>
          <a:stretch>
            <a:fillRect/>
          </a:stretch>
        </p:blipFill>
        <p:spPr>
          <a:xfrm>
            <a:off x="1745256" y="2866929"/>
            <a:ext cx="6170394" cy="1896272"/>
          </a:xfrm>
          <a:prstGeom prst="rect">
            <a:avLst/>
          </a:prstGeom>
        </p:spPr>
      </p:pic>
      <p:sp>
        <p:nvSpPr>
          <p:cNvPr id="5" name="TextBox 4">
            <a:extLst>
              <a:ext uri="{FF2B5EF4-FFF2-40B4-BE49-F238E27FC236}">
                <a16:creationId xmlns:a16="http://schemas.microsoft.com/office/drawing/2014/main" id="{44AB7E29-8E63-1245-A880-7B452DB69C7F}"/>
              </a:ext>
            </a:extLst>
          </p:cNvPr>
          <p:cNvSpPr txBox="1"/>
          <p:nvPr/>
        </p:nvSpPr>
        <p:spPr>
          <a:xfrm>
            <a:off x="1376313" y="65988"/>
            <a:ext cx="7576241" cy="461665"/>
          </a:xfrm>
          <a:prstGeom prst="rect">
            <a:avLst/>
          </a:prstGeom>
          <a:noFill/>
        </p:spPr>
        <p:txBody>
          <a:bodyPr wrap="none" rtlCol="0">
            <a:spAutoFit/>
          </a:bodyPr>
          <a:lstStyle/>
          <a:p>
            <a:r>
              <a:rPr lang="en-US" dirty="0"/>
              <a:t>Impulse Response  - using 3 ESA transponders </a:t>
            </a:r>
          </a:p>
        </p:txBody>
      </p:sp>
      <p:sp>
        <p:nvSpPr>
          <p:cNvPr id="6" name="TextBox 5">
            <a:extLst>
              <a:ext uri="{FF2B5EF4-FFF2-40B4-BE49-F238E27FC236}">
                <a16:creationId xmlns:a16="http://schemas.microsoft.com/office/drawing/2014/main" id="{EF5095B9-4326-6741-8B7D-2AC86D0599BB}"/>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
        <p:nvSpPr>
          <p:cNvPr id="7" name="TextBox 6">
            <a:extLst>
              <a:ext uri="{FF2B5EF4-FFF2-40B4-BE49-F238E27FC236}">
                <a16:creationId xmlns:a16="http://schemas.microsoft.com/office/drawing/2014/main" id="{AB7E7EE4-5DC0-A44E-81B9-9FED12507877}"/>
              </a:ext>
            </a:extLst>
          </p:cNvPr>
          <p:cNvSpPr txBox="1"/>
          <p:nvPr/>
        </p:nvSpPr>
        <p:spPr>
          <a:xfrm>
            <a:off x="1745256" y="4630185"/>
            <a:ext cx="2335896" cy="338554"/>
          </a:xfrm>
          <a:prstGeom prst="rect">
            <a:avLst/>
          </a:prstGeom>
          <a:noFill/>
        </p:spPr>
        <p:txBody>
          <a:bodyPr wrap="none" rtlCol="0">
            <a:spAutoFit/>
          </a:bodyPr>
          <a:lstStyle/>
          <a:p>
            <a:r>
              <a:rPr lang="en-US" sz="1600" dirty="0" err="1"/>
              <a:t>Geudtner</a:t>
            </a:r>
            <a:r>
              <a:rPr lang="en-US" sz="1600" dirty="0"/>
              <a:t> et al, 2020</a:t>
            </a:r>
          </a:p>
        </p:txBody>
      </p:sp>
    </p:spTree>
    <p:extLst>
      <p:ext uri="{BB962C8B-B14F-4D97-AF65-F5344CB8AC3E}">
        <p14:creationId xmlns:p14="http://schemas.microsoft.com/office/powerpoint/2010/main" val="4208253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3BCA5C-7DC2-8142-9C17-B6C4C91F02F0}"/>
              </a:ext>
            </a:extLst>
          </p:cNvPr>
          <p:cNvPicPr>
            <a:picLocks noChangeAspect="1"/>
          </p:cNvPicPr>
          <p:nvPr/>
        </p:nvPicPr>
        <p:blipFill rotWithShape="1">
          <a:blip r:embed="rId3"/>
          <a:srcRect t="4166" b="50972"/>
          <a:stretch/>
        </p:blipFill>
        <p:spPr>
          <a:xfrm>
            <a:off x="1866900" y="825500"/>
            <a:ext cx="6123744" cy="3009900"/>
          </a:xfrm>
          <a:prstGeom prst="rect">
            <a:avLst/>
          </a:prstGeom>
        </p:spPr>
      </p:pic>
      <p:pic>
        <p:nvPicPr>
          <p:cNvPr id="3" name="Picture 2">
            <a:extLst>
              <a:ext uri="{FF2B5EF4-FFF2-40B4-BE49-F238E27FC236}">
                <a16:creationId xmlns:a16="http://schemas.microsoft.com/office/drawing/2014/main" id="{7E681C7C-61FE-C64A-B836-46901804709C}"/>
              </a:ext>
            </a:extLst>
          </p:cNvPr>
          <p:cNvPicPr>
            <a:picLocks noChangeAspect="1"/>
          </p:cNvPicPr>
          <p:nvPr/>
        </p:nvPicPr>
        <p:blipFill rotWithShape="1">
          <a:blip r:embed="rId4"/>
          <a:srcRect l="5183" t="5707" r="7560"/>
          <a:stretch/>
        </p:blipFill>
        <p:spPr>
          <a:xfrm>
            <a:off x="2146300" y="3835400"/>
            <a:ext cx="5130800" cy="1274844"/>
          </a:xfrm>
          <a:prstGeom prst="rect">
            <a:avLst/>
          </a:prstGeom>
        </p:spPr>
      </p:pic>
      <p:sp>
        <p:nvSpPr>
          <p:cNvPr id="4" name="TextBox 3">
            <a:extLst>
              <a:ext uri="{FF2B5EF4-FFF2-40B4-BE49-F238E27FC236}">
                <a16:creationId xmlns:a16="http://schemas.microsoft.com/office/drawing/2014/main" id="{0080875B-B650-3940-81C1-2481D60E0B31}"/>
              </a:ext>
            </a:extLst>
          </p:cNvPr>
          <p:cNvSpPr txBox="1"/>
          <p:nvPr/>
        </p:nvSpPr>
        <p:spPr>
          <a:xfrm>
            <a:off x="1028700" y="0"/>
            <a:ext cx="7874000" cy="830997"/>
          </a:xfrm>
          <a:prstGeom prst="rect">
            <a:avLst/>
          </a:prstGeom>
          <a:noFill/>
        </p:spPr>
        <p:txBody>
          <a:bodyPr wrap="square" rtlCol="0">
            <a:spAutoFit/>
          </a:bodyPr>
          <a:lstStyle/>
          <a:p>
            <a:r>
              <a:rPr lang="en-US" dirty="0"/>
              <a:t>Sentinel-1A Absolute Radiometric Accuracy from DLR C-band transponders</a:t>
            </a:r>
          </a:p>
        </p:txBody>
      </p:sp>
      <p:sp>
        <p:nvSpPr>
          <p:cNvPr id="5" name="TextBox 4">
            <a:extLst>
              <a:ext uri="{FF2B5EF4-FFF2-40B4-BE49-F238E27FC236}">
                <a16:creationId xmlns:a16="http://schemas.microsoft.com/office/drawing/2014/main" id="{44447DE3-B353-3F4F-B4FA-A4B9756AD4D8}"/>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1483332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702B65-F8B7-AD47-B1E3-97C3B9099E76}"/>
              </a:ext>
            </a:extLst>
          </p:cNvPr>
          <p:cNvSpPr txBox="1"/>
          <p:nvPr/>
        </p:nvSpPr>
        <p:spPr>
          <a:xfrm>
            <a:off x="2792567" y="3562171"/>
            <a:ext cx="1718804" cy="307777"/>
          </a:xfrm>
          <a:prstGeom prst="rect">
            <a:avLst/>
          </a:prstGeom>
          <a:noFill/>
        </p:spPr>
        <p:txBody>
          <a:bodyPr wrap="none" rtlCol="0">
            <a:spAutoFit/>
          </a:bodyPr>
          <a:lstStyle/>
          <a:p>
            <a:r>
              <a:rPr lang="en-GB" sz="1400" dirty="0"/>
              <a:t>ESA Transponder</a:t>
            </a:r>
          </a:p>
        </p:txBody>
      </p:sp>
      <p:pic>
        <p:nvPicPr>
          <p:cNvPr id="3" name="Picture 2">
            <a:extLst>
              <a:ext uri="{FF2B5EF4-FFF2-40B4-BE49-F238E27FC236}">
                <a16:creationId xmlns:a16="http://schemas.microsoft.com/office/drawing/2014/main" id="{40EEB0A9-A6FA-C346-80F5-0C1DDC49AF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57411" y="1134892"/>
            <a:ext cx="2014589" cy="2182361"/>
          </a:xfrm>
          <a:prstGeom prst="rect">
            <a:avLst/>
          </a:prstGeom>
          <a:extLst>
            <a:ext uri="{FAA26D3D-D897-4be2-8F04-BA451C77F1D7}">
              <ma14:placeholderFlag xmlns="" xmlns:ma14="http://schemas.microsoft.com/office/mac/drawingml/2011/main"/>
            </a:ext>
          </a:extLst>
        </p:spPr>
      </p:pic>
      <p:pic>
        <p:nvPicPr>
          <p:cNvPr id="4" name="Picture 3">
            <a:extLst>
              <a:ext uri="{FF2B5EF4-FFF2-40B4-BE49-F238E27FC236}">
                <a16:creationId xmlns:a16="http://schemas.microsoft.com/office/drawing/2014/main" id="{F9D0F65A-D001-B545-9C43-1DD5BC4F76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14807" y="1114428"/>
            <a:ext cx="1736495" cy="2315117"/>
          </a:xfrm>
          <a:prstGeom prst="rect">
            <a:avLst/>
          </a:prstGeom>
        </p:spPr>
      </p:pic>
      <p:sp>
        <p:nvSpPr>
          <p:cNvPr id="5" name="TextBox 4">
            <a:extLst>
              <a:ext uri="{FF2B5EF4-FFF2-40B4-BE49-F238E27FC236}">
                <a16:creationId xmlns:a16="http://schemas.microsoft.com/office/drawing/2014/main" id="{8A8C4D72-768A-0F40-938D-F637A438DF91}"/>
              </a:ext>
            </a:extLst>
          </p:cNvPr>
          <p:cNvSpPr txBox="1"/>
          <p:nvPr/>
        </p:nvSpPr>
        <p:spPr>
          <a:xfrm>
            <a:off x="5454879" y="3562171"/>
            <a:ext cx="1722138" cy="307777"/>
          </a:xfrm>
          <a:prstGeom prst="rect">
            <a:avLst/>
          </a:prstGeom>
          <a:noFill/>
        </p:spPr>
        <p:txBody>
          <a:bodyPr wrap="none" rtlCol="0">
            <a:spAutoFit/>
          </a:bodyPr>
          <a:lstStyle/>
          <a:p>
            <a:r>
              <a:rPr lang="en-GB" sz="1400" dirty="0"/>
              <a:t>DLR Transponder</a:t>
            </a:r>
          </a:p>
        </p:txBody>
      </p:sp>
      <p:sp>
        <p:nvSpPr>
          <p:cNvPr id="6" name="TextBox 5">
            <a:extLst>
              <a:ext uri="{FF2B5EF4-FFF2-40B4-BE49-F238E27FC236}">
                <a16:creationId xmlns:a16="http://schemas.microsoft.com/office/drawing/2014/main" id="{01F89432-12D6-0548-A2B7-18F185A6E8AF}"/>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653814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C1.jpg">
            <a:extLst>
              <a:ext uri="{FF2B5EF4-FFF2-40B4-BE49-F238E27FC236}">
                <a16:creationId xmlns:a16="http://schemas.microsoft.com/office/drawing/2014/main" id="{BB216C1F-1565-0F47-B9F0-78F0D851CEA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1790" y="679067"/>
            <a:ext cx="4489755" cy="3785365"/>
          </a:xfrm>
          <a:prstGeom prst="rect">
            <a:avLst/>
          </a:prstGeom>
        </p:spPr>
      </p:pic>
      <p:sp>
        <p:nvSpPr>
          <p:cNvPr id="3" name="TextBox 2">
            <a:extLst>
              <a:ext uri="{FF2B5EF4-FFF2-40B4-BE49-F238E27FC236}">
                <a16:creationId xmlns:a16="http://schemas.microsoft.com/office/drawing/2014/main" id="{ACC0B5FC-CA33-D946-8C19-3E2EE58AA7AE}"/>
              </a:ext>
            </a:extLst>
          </p:cNvPr>
          <p:cNvSpPr txBox="1"/>
          <p:nvPr/>
        </p:nvSpPr>
        <p:spPr>
          <a:xfrm>
            <a:off x="1121790" y="131975"/>
            <a:ext cx="7136441" cy="461665"/>
          </a:xfrm>
          <a:prstGeom prst="rect">
            <a:avLst/>
          </a:prstGeom>
          <a:noFill/>
        </p:spPr>
        <p:txBody>
          <a:bodyPr wrap="none" rtlCol="0">
            <a:spAutoFit/>
          </a:bodyPr>
          <a:lstStyle/>
          <a:p>
            <a:r>
              <a:rPr lang="en-US" dirty="0"/>
              <a:t>JPL L-band PARC from University of Michigan</a:t>
            </a:r>
          </a:p>
        </p:txBody>
      </p:sp>
      <p:pic>
        <p:nvPicPr>
          <p:cNvPr id="4" name="Picture 3" descr="PARC_blowup.jpg">
            <a:extLst>
              <a:ext uri="{FF2B5EF4-FFF2-40B4-BE49-F238E27FC236}">
                <a16:creationId xmlns:a16="http://schemas.microsoft.com/office/drawing/2014/main" id="{32EC610B-C0E6-7549-A62D-D5368C210B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31811" y="1061024"/>
            <a:ext cx="3343605" cy="3161235"/>
          </a:xfrm>
          <a:prstGeom prst="rect">
            <a:avLst/>
          </a:prstGeom>
        </p:spPr>
      </p:pic>
      <p:sp>
        <p:nvSpPr>
          <p:cNvPr id="5" name="TextBox 4">
            <a:extLst>
              <a:ext uri="{FF2B5EF4-FFF2-40B4-BE49-F238E27FC236}">
                <a16:creationId xmlns:a16="http://schemas.microsoft.com/office/drawing/2014/main" id="{0EC1520D-09C2-5D48-80DD-AA54D66EF3D2}"/>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3809180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A36C1-F58D-634C-87EE-1A0E54B68B05}"/>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6143A1AC-698D-9C44-B723-DB6B7F65D362}"/>
              </a:ext>
            </a:extLst>
          </p:cNvPr>
          <p:cNvSpPr>
            <a:spLocks noGrp="1"/>
          </p:cNvSpPr>
          <p:nvPr>
            <p:ph idx="1"/>
          </p:nvPr>
        </p:nvSpPr>
        <p:spPr>
          <a:xfrm>
            <a:off x="986519" y="797719"/>
            <a:ext cx="8069344" cy="4217751"/>
          </a:xfrm>
        </p:spPr>
        <p:txBody>
          <a:bodyPr/>
          <a:lstStyle/>
          <a:p>
            <a:r>
              <a:rPr lang="en-US" dirty="0"/>
              <a:t>There is a demand for well-defined calibration targets for SAR calibration</a:t>
            </a:r>
          </a:p>
          <a:p>
            <a:pPr lvl="1"/>
            <a:r>
              <a:rPr lang="en-US" dirty="0"/>
              <a:t>These targets are used to calibrate the data from these missions</a:t>
            </a:r>
          </a:p>
          <a:p>
            <a:pPr lvl="1"/>
            <a:r>
              <a:rPr lang="en-US" dirty="0"/>
              <a:t>Currently, in most cases these targets are defined differently for each SAR mission.</a:t>
            </a:r>
          </a:p>
          <a:p>
            <a:r>
              <a:rPr lang="en-US" dirty="0"/>
              <a:t>There are three main category of targets</a:t>
            </a:r>
          </a:p>
          <a:p>
            <a:pPr lvl="1"/>
            <a:r>
              <a:rPr lang="en-US" dirty="0"/>
              <a:t>Natural Targets  *** first priority</a:t>
            </a:r>
          </a:p>
          <a:p>
            <a:pPr lvl="1"/>
            <a:r>
              <a:rPr lang="en-US" dirty="0"/>
              <a:t>Artificial Passive Targets</a:t>
            </a:r>
          </a:p>
          <a:p>
            <a:pPr lvl="1"/>
            <a:r>
              <a:rPr lang="en-US" dirty="0"/>
              <a:t>Artificial Active Targets</a:t>
            </a:r>
          </a:p>
          <a:p>
            <a:r>
              <a:rPr lang="en-US" dirty="0"/>
              <a:t>“</a:t>
            </a:r>
            <a:r>
              <a:rPr lang="en-US" dirty="0" err="1"/>
              <a:t>SARcalnet</a:t>
            </a:r>
            <a:r>
              <a:rPr lang="en-US" dirty="0"/>
              <a:t>” is in the early stages of formulation by the CEOS WGCV SAR subgroup.</a:t>
            </a:r>
          </a:p>
          <a:p>
            <a:pPr lvl="1"/>
            <a:r>
              <a:rPr lang="en-US" dirty="0"/>
              <a:t>It would be an established network of calibration sites that would facilitate collaboration between sensors by using the same calibration references.</a:t>
            </a:r>
          </a:p>
          <a:p>
            <a:endParaRPr lang="en-US" dirty="0"/>
          </a:p>
          <a:p>
            <a:endParaRPr lang="en-US" dirty="0"/>
          </a:p>
        </p:txBody>
      </p:sp>
      <p:sp>
        <p:nvSpPr>
          <p:cNvPr id="4" name="TextBox 3">
            <a:extLst>
              <a:ext uri="{FF2B5EF4-FFF2-40B4-BE49-F238E27FC236}">
                <a16:creationId xmlns:a16="http://schemas.microsoft.com/office/drawing/2014/main" id="{901A68C3-035A-4144-A61C-ED507BB1CA72}"/>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3358810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78579-45E9-0A4E-A648-0DBD6D6782A5}"/>
              </a:ext>
            </a:extLst>
          </p:cNvPr>
          <p:cNvSpPr>
            <a:spLocks noGrp="1"/>
          </p:cNvSpPr>
          <p:nvPr>
            <p:ph type="title"/>
          </p:nvPr>
        </p:nvSpPr>
        <p:spPr/>
        <p:txBody>
          <a:bodyPr/>
          <a:lstStyle/>
          <a:p>
            <a:r>
              <a:rPr lang="en-US" dirty="0"/>
              <a:t>Workshop 2020</a:t>
            </a:r>
          </a:p>
        </p:txBody>
      </p:sp>
      <p:sp>
        <p:nvSpPr>
          <p:cNvPr id="3" name="Content Placeholder 2">
            <a:extLst>
              <a:ext uri="{FF2B5EF4-FFF2-40B4-BE49-F238E27FC236}">
                <a16:creationId xmlns:a16="http://schemas.microsoft.com/office/drawing/2014/main" id="{0D4DCC2C-C6FC-7144-8ADB-DFDF97A100D5}"/>
              </a:ext>
            </a:extLst>
          </p:cNvPr>
          <p:cNvSpPr>
            <a:spLocks noGrp="1"/>
          </p:cNvSpPr>
          <p:nvPr>
            <p:ph idx="1"/>
          </p:nvPr>
        </p:nvSpPr>
        <p:spPr>
          <a:xfrm>
            <a:off x="1122216" y="799532"/>
            <a:ext cx="7797949" cy="3799201"/>
          </a:xfrm>
        </p:spPr>
        <p:txBody>
          <a:bodyPr/>
          <a:lstStyle/>
          <a:p>
            <a:r>
              <a:rPr lang="en-US" dirty="0"/>
              <a:t>First virtual meeting for this group</a:t>
            </a:r>
          </a:p>
          <a:p>
            <a:r>
              <a:rPr lang="en-US" dirty="0"/>
              <a:t>October 6-8, 2020</a:t>
            </a:r>
          </a:p>
          <a:p>
            <a:r>
              <a:rPr lang="en-US" dirty="0"/>
              <a:t>Stephane Cote from CSA was a virtual host, and helped Dirk </a:t>
            </a:r>
            <a:r>
              <a:rPr lang="en-US" dirty="0" err="1"/>
              <a:t>Guedtner</a:t>
            </a:r>
            <a:r>
              <a:rPr lang="en-US" dirty="0"/>
              <a:t> and I host the meeting.</a:t>
            </a:r>
          </a:p>
          <a:p>
            <a:r>
              <a:rPr lang="en-US" dirty="0"/>
              <a:t>Three discussions sessions:</a:t>
            </a:r>
          </a:p>
          <a:p>
            <a:pPr lvl="1"/>
            <a:r>
              <a:rPr lang="en-US" dirty="0"/>
              <a:t>SAR Cal/Val Targets</a:t>
            </a:r>
          </a:p>
          <a:p>
            <a:pPr lvl="2"/>
            <a:r>
              <a:rPr lang="en-US" dirty="0"/>
              <a:t>Split into two sessions to accommodate different time zones</a:t>
            </a:r>
          </a:p>
          <a:p>
            <a:pPr lvl="1"/>
            <a:r>
              <a:rPr lang="en-US" dirty="0"/>
              <a:t>CARD4L</a:t>
            </a:r>
          </a:p>
          <a:p>
            <a:pPr lvl="2"/>
            <a:r>
              <a:rPr lang="en-US" dirty="0"/>
              <a:t>Review of specifications</a:t>
            </a:r>
          </a:p>
          <a:p>
            <a:pPr lvl="1"/>
            <a:r>
              <a:rPr lang="en-US" dirty="0"/>
              <a:t>Operating mission updates</a:t>
            </a:r>
          </a:p>
          <a:p>
            <a:r>
              <a:rPr lang="en-US" dirty="0"/>
              <a:t>Staggered times to facilitate global attendance</a:t>
            </a:r>
          </a:p>
          <a:p>
            <a:r>
              <a:rPr lang="en-US" dirty="0"/>
              <a:t>Typically 40-70 were in attendance</a:t>
            </a:r>
          </a:p>
        </p:txBody>
      </p:sp>
    </p:spTree>
    <p:extLst>
      <p:ext uri="{BB962C8B-B14F-4D97-AF65-F5344CB8AC3E}">
        <p14:creationId xmlns:p14="http://schemas.microsoft.com/office/powerpoint/2010/main" val="1306552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78579-45E9-0A4E-A648-0DBD6D6782A5}"/>
              </a:ext>
            </a:extLst>
          </p:cNvPr>
          <p:cNvSpPr>
            <a:spLocks noGrp="1"/>
          </p:cNvSpPr>
          <p:nvPr>
            <p:ph type="title"/>
          </p:nvPr>
        </p:nvSpPr>
        <p:spPr/>
        <p:txBody>
          <a:bodyPr/>
          <a:lstStyle/>
          <a:p>
            <a:r>
              <a:rPr lang="en-US" dirty="0"/>
              <a:t>Workshop 2020</a:t>
            </a:r>
          </a:p>
        </p:txBody>
      </p:sp>
      <p:sp>
        <p:nvSpPr>
          <p:cNvPr id="3" name="Content Placeholder 2">
            <a:extLst>
              <a:ext uri="{FF2B5EF4-FFF2-40B4-BE49-F238E27FC236}">
                <a16:creationId xmlns:a16="http://schemas.microsoft.com/office/drawing/2014/main" id="{0D4DCC2C-C6FC-7144-8ADB-DFDF97A100D5}"/>
              </a:ext>
            </a:extLst>
          </p:cNvPr>
          <p:cNvSpPr>
            <a:spLocks noGrp="1"/>
          </p:cNvSpPr>
          <p:nvPr>
            <p:ph idx="1"/>
          </p:nvPr>
        </p:nvSpPr>
        <p:spPr>
          <a:xfrm>
            <a:off x="1273047" y="672149"/>
            <a:ext cx="7305347" cy="4343321"/>
          </a:xfrm>
        </p:spPr>
        <p:txBody>
          <a:bodyPr/>
          <a:lstStyle/>
          <a:p>
            <a:r>
              <a:rPr lang="en-US" dirty="0"/>
              <a:t>Draft outline of “Requirements for SAR calibration targets” discussed during meeting and subsequent meetings.</a:t>
            </a:r>
          </a:p>
          <a:p>
            <a:r>
              <a:rPr lang="en-US" dirty="0"/>
              <a:t>However – this document would require a lot of work to complete.  </a:t>
            </a:r>
          </a:p>
          <a:p>
            <a:r>
              <a:rPr lang="en-US" dirty="0"/>
              <a:t>Outline:</a:t>
            </a:r>
          </a:p>
          <a:p>
            <a:pPr lvl="1"/>
            <a:r>
              <a:rPr lang="en-US" sz="1400" dirty="0"/>
              <a:t>Introduction and scope/goals</a:t>
            </a:r>
          </a:p>
          <a:p>
            <a:pPr lvl="1"/>
            <a:r>
              <a:rPr lang="en-US" sz="1400" dirty="0"/>
              <a:t>Calibration objectives</a:t>
            </a:r>
          </a:p>
          <a:p>
            <a:pPr lvl="2"/>
            <a:r>
              <a:rPr lang="en-US" sz="1400" dirty="0"/>
              <a:t>Internal calibration</a:t>
            </a:r>
          </a:p>
          <a:p>
            <a:pPr lvl="2"/>
            <a:r>
              <a:rPr lang="en-US" sz="1400" dirty="0"/>
              <a:t>Geometric calibration</a:t>
            </a:r>
          </a:p>
          <a:p>
            <a:pPr lvl="2"/>
            <a:r>
              <a:rPr lang="en-US" sz="1400" dirty="0"/>
              <a:t>Radiometric calibration</a:t>
            </a:r>
          </a:p>
          <a:p>
            <a:pPr lvl="2"/>
            <a:r>
              <a:rPr lang="en-US" sz="1400" dirty="0"/>
              <a:t>Polarimetric calibration</a:t>
            </a:r>
          </a:p>
          <a:p>
            <a:pPr lvl="2"/>
            <a:r>
              <a:rPr lang="en-US" sz="1400" dirty="0" err="1"/>
              <a:t>Insar</a:t>
            </a:r>
            <a:r>
              <a:rPr lang="en-US" sz="1400" dirty="0"/>
              <a:t> calibration</a:t>
            </a:r>
          </a:p>
          <a:p>
            <a:pPr lvl="2"/>
            <a:r>
              <a:rPr lang="en-US" sz="1400" dirty="0"/>
              <a:t>Relative calibration between sensors</a:t>
            </a:r>
          </a:p>
          <a:p>
            <a:pPr lvl="2"/>
            <a:r>
              <a:rPr lang="en-US" sz="1400" dirty="0"/>
              <a:t>Mode dependencies</a:t>
            </a:r>
          </a:p>
          <a:p>
            <a:pPr marL="390525" lvl="1" indent="0">
              <a:buNone/>
            </a:pPr>
            <a:endParaRPr lang="en-US" dirty="0"/>
          </a:p>
          <a:p>
            <a:pPr lvl="1"/>
            <a:endParaRPr lang="en-US" dirty="0"/>
          </a:p>
        </p:txBody>
      </p:sp>
    </p:spTree>
    <p:extLst>
      <p:ext uri="{BB962C8B-B14F-4D97-AF65-F5344CB8AC3E}">
        <p14:creationId xmlns:p14="http://schemas.microsoft.com/office/powerpoint/2010/main" val="2568198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78579-45E9-0A4E-A648-0DBD6D6782A5}"/>
              </a:ext>
            </a:extLst>
          </p:cNvPr>
          <p:cNvSpPr>
            <a:spLocks noGrp="1"/>
          </p:cNvSpPr>
          <p:nvPr>
            <p:ph type="title"/>
          </p:nvPr>
        </p:nvSpPr>
        <p:spPr/>
        <p:txBody>
          <a:bodyPr/>
          <a:lstStyle/>
          <a:p>
            <a:r>
              <a:rPr lang="en-US" dirty="0"/>
              <a:t>Workshop 2020</a:t>
            </a:r>
          </a:p>
        </p:txBody>
      </p:sp>
      <p:sp>
        <p:nvSpPr>
          <p:cNvPr id="3" name="Content Placeholder 2">
            <a:extLst>
              <a:ext uri="{FF2B5EF4-FFF2-40B4-BE49-F238E27FC236}">
                <a16:creationId xmlns:a16="http://schemas.microsoft.com/office/drawing/2014/main" id="{0D4DCC2C-C6FC-7144-8ADB-DFDF97A100D5}"/>
              </a:ext>
            </a:extLst>
          </p:cNvPr>
          <p:cNvSpPr>
            <a:spLocks noGrp="1"/>
          </p:cNvSpPr>
          <p:nvPr>
            <p:ph idx="1"/>
          </p:nvPr>
        </p:nvSpPr>
        <p:spPr>
          <a:xfrm>
            <a:off x="1122216" y="558917"/>
            <a:ext cx="7797949" cy="4456553"/>
          </a:xfrm>
        </p:spPr>
        <p:txBody>
          <a:bodyPr/>
          <a:lstStyle/>
          <a:p>
            <a:pPr marL="390525" lvl="1" indent="0">
              <a:buNone/>
            </a:pPr>
            <a:r>
              <a:rPr lang="en-US" sz="1400" dirty="0"/>
              <a:t>Continued:</a:t>
            </a:r>
          </a:p>
          <a:p>
            <a:pPr lvl="1"/>
            <a:r>
              <a:rPr lang="en-US" sz="1400" dirty="0"/>
              <a:t>Overview of target types</a:t>
            </a:r>
          </a:p>
          <a:p>
            <a:pPr lvl="2"/>
            <a:r>
              <a:rPr lang="en-US" sz="1400" dirty="0"/>
              <a:t>Artificial</a:t>
            </a:r>
          </a:p>
          <a:p>
            <a:pPr lvl="3"/>
            <a:r>
              <a:rPr lang="en-US" sz="1400" dirty="0"/>
              <a:t>Passive</a:t>
            </a:r>
          </a:p>
          <a:p>
            <a:pPr lvl="3"/>
            <a:r>
              <a:rPr lang="en-US" sz="1400" dirty="0"/>
              <a:t>Active</a:t>
            </a:r>
          </a:p>
          <a:p>
            <a:pPr lvl="2"/>
            <a:r>
              <a:rPr lang="en-US" sz="1400" dirty="0"/>
              <a:t>Natural</a:t>
            </a:r>
          </a:p>
          <a:p>
            <a:pPr lvl="2"/>
            <a:r>
              <a:rPr lang="en-US" sz="1400" dirty="0"/>
              <a:t>Wavelength dependencies</a:t>
            </a:r>
          </a:p>
          <a:p>
            <a:pPr lvl="1"/>
            <a:r>
              <a:rPr lang="en-US" sz="1400" dirty="0"/>
              <a:t>Properties of artificial targets</a:t>
            </a:r>
          </a:p>
          <a:p>
            <a:pPr lvl="2"/>
            <a:r>
              <a:rPr lang="en-US" sz="1400" dirty="0"/>
              <a:t>Passive</a:t>
            </a:r>
          </a:p>
          <a:p>
            <a:pPr lvl="2"/>
            <a:r>
              <a:rPr lang="en-US" sz="1400" dirty="0"/>
              <a:t>Active</a:t>
            </a:r>
          </a:p>
          <a:p>
            <a:pPr lvl="1"/>
            <a:r>
              <a:rPr lang="en-US" sz="1400" dirty="0"/>
              <a:t>Properties of natural targets</a:t>
            </a:r>
          </a:p>
          <a:p>
            <a:pPr lvl="1"/>
            <a:r>
              <a:rPr lang="en-US" sz="1400" dirty="0"/>
              <a:t>Measurement metrics for artificial targets</a:t>
            </a:r>
          </a:p>
          <a:p>
            <a:pPr lvl="1"/>
            <a:r>
              <a:rPr lang="en-US" sz="1400" dirty="0"/>
              <a:t>Propagation issues</a:t>
            </a:r>
          </a:p>
          <a:p>
            <a:pPr lvl="1"/>
            <a:r>
              <a:rPr lang="en-US" sz="1400" dirty="0"/>
              <a:t>Recommendations</a:t>
            </a:r>
          </a:p>
          <a:p>
            <a:pPr lvl="1"/>
            <a:r>
              <a:rPr lang="en-US" sz="1400" dirty="0"/>
              <a:t>References</a:t>
            </a:r>
          </a:p>
          <a:p>
            <a:pPr marL="390525" lvl="1" indent="0">
              <a:buNone/>
            </a:pPr>
            <a:endParaRPr lang="en-US" dirty="0"/>
          </a:p>
          <a:p>
            <a:pPr lvl="1"/>
            <a:endParaRPr lang="en-US" dirty="0"/>
          </a:p>
        </p:txBody>
      </p:sp>
    </p:spTree>
    <p:extLst>
      <p:ext uri="{BB962C8B-B14F-4D97-AF65-F5344CB8AC3E}">
        <p14:creationId xmlns:p14="http://schemas.microsoft.com/office/powerpoint/2010/main" val="2326222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78579-45E9-0A4E-A648-0DBD6D6782A5}"/>
              </a:ext>
            </a:extLst>
          </p:cNvPr>
          <p:cNvSpPr>
            <a:spLocks noGrp="1"/>
          </p:cNvSpPr>
          <p:nvPr>
            <p:ph type="title"/>
          </p:nvPr>
        </p:nvSpPr>
        <p:spPr/>
        <p:txBody>
          <a:bodyPr/>
          <a:lstStyle/>
          <a:p>
            <a:r>
              <a:rPr lang="en-US" dirty="0"/>
              <a:t>Workshop 2021</a:t>
            </a:r>
          </a:p>
        </p:txBody>
      </p:sp>
      <p:sp>
        <p:nvSpPr>
          <p:cNvPr id="3" name="Content Placeholder 2">
            <a:extLst>
              <a:ext uri="{FF2B5EF4-FFF2-40B4-BE49-F238E27FC236}">
                <a16:creationId xmlns:a16="http://schemas.microsoft.com/office/drawing/2014/main" id="{0D4DCC2C-C6FC-7144-8ADB-DFDF97A100D5}"/>
              </a:ext>
            </a:extLst>
          </p:cNvPr>
          <p:cNvSpPr>
            <a:spLocks noGrp="1"/>
          </p:cNvSpPr>
          <p:nvPr>
            <p:ph idx="1"/>
          </p:nvPr>
        </p:nvSpPr>
        <p:spPr/>
        <p:txBody>
          <a:bodyPr/>
          <a:lstStyle/>
          <a:p>
            <a:r>
              <a:rPr lang="en-US" dirty="0"/>
              <a:t>November 2-4, 2021</a:t>
            </a:r>
          </a:p>
          <a:p>
            <a:r>
              <a:rPr lang="en-US" dirty="0"/>
              <a:t>Stephane Cote from CSA has volunteered again to help with virtual hosting.  2022 meeting to be held in person at CSA.</a:t>
            </a:r>
          </a:p>
          <a:p>
            <a:r>
              <a:rPr lang="en-US" dirty="0"/>
              <a:t>Tentative agenda</a:t>
            </a:r>
          </a:p>
          <a:p>
            <a:pPr lvl="1"/>
            <a:r>
              <a:rPr lang="en-US" dirty="0"/>
              <a:t>SARCALNET and draft requirements for SAR calibration targets</a:t>
            </a:r>
          </a:p>
          <a:p>
            <a:pPr lvl="1"/>
            <a:r>
              <a:rPr lang="en-US" dirty="0"/>
              <a:t>Updates from operating missions</a:t>
            </a:r>
          </a:p>
          <a:p>
            <a:pPr lvl="1"/>
            <a:r>
              <a:rPr lang="en-US" dirty="0"/>
              <a:t>Upcoming mission updates</a:t>
            </a:r>
          </a:p>
        </p:txBody>
      </p:sp>
    </p:spTree>
    <p:extLst>
      <p:ext uri="{BB962C8B-B14F-4D97-AF65-F5344CB8AC3E}">
        <p14:creationId xmlns:p14="http://schemas.microsoft.com/office/powerpoint/2010/main" val="2194510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470C5-AAE8-5743-B6DD-9A8E18AE6D43}"/>
              </a:ext>
            </a:extLst>
          </p:cNvPr>
          <p:cNvSpPr>
            <a:spLocks noGrp="1"/>
          </p:cNvSpPr>
          <p:nvPr>
            <p:ph type="title"/>
          </p:nvPr>
        </p:nvSpPr>
        <p:spPr>
          <a:xfrm>
            <a:off x="1122218" y="-72025"/>
            <a:ext cx="7797947" cy="830997"/>
          </a:xfrm>
        </p:spPr>
        <p:txBody>
          <a:bodyPr/>
          <a:lstStyle/>
          <a:p>
            <a:r>
              <a:rPr lang="en-US" sz="2400" dirty="0"/>
              <a:t>SAR calibration inventory and joint use assessment</a:t>
            </a:r>
          </a:p>
        </p:txBody>
      </p:sp>
      <p:sp>
        <p:nvSpPr>
          <p:cNvPr id="3" name="Content Placeholder 2">
            <a:extLst>
              <a:ext uri="{FF2B5EF4-FFF2-40B4-BE49-F238E27FC236}">
                <a16:creationId xmlns:a16="http://schemas.microsoft.com/office/drawing/2014/main" id="{9604FFCD-98B0-FE42-B427-6153C650BA36}"/>
              </a:ext>
            </a:extLst>
          </p:cNvPr>
          <p:cNvSpPr>
            <a:spLocks noGrp="1"/>
          </p:cNvSpPr>
          <p:nvPr>
            <p:ph idx="1"/>
          </p:nvPr>
        </p:nvSpPr>
        <p:spPr/>
        <p:txBody>
          <a:bodyPr/>
          <a:lstStyle/>
          <a:p>
            <a:pPr indent="0">
              <a:buNone/>
            </a:pPr>
            <a:r>
              <a:rPr lang="en-US" dirty="0"/>
              <a:t>Existing SAR Target database:</a:t>
            </a:r>
          </a:p>
          <a:p>
            <a:pPr indent="0">
              <a:buNone/>
            </a:pPr>
            <a:endParaRPr lang="en-US" dirty="0"/>
          </a:p>
          <a:p>
            <a:r>
              <a:rPr lang="en-US" dirty="0"/>
              <a:t>Contains positions of reflectors from various agencies</a:t>
            </a:r>
          </a:p>
          <a:p>
            <a:pPr lvl="1"/>
            <a:r>
              <a:rPr lang="en-US" dirty="0"/>
              <a:t>Additional information would make this database more useful</a:t>
            </a:r>
          </a:p>
          <a:p>
            <a:r>
              <a:rPr lang="en-US" dirty="0"/>
              <a:t>Contains </a:t>
            </a:r>
            <a:r>
              <a:rPr lang="en-US" dirty="0" err="1"/>
              <a:t>Radarsat</a:t>
            </a:r>
            <a:r>
              <a:rPr lang="en-US" dirty="0"/>
              <a:t> swaths over natural targets</a:t>
            </a:r>
          </a:p>
        </p:txBody>
      </p:sp>
    </p:spTree>
    <p:extLst>
      <p:ext uri="{BB962C8B-B14F-4D97-AF65-F5344CB8AC3E}">
        <p14:creationId xmlns:p14="http://schemas.microsoft.com/office/powerpoint/2010/main" val="2725983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A5A49-3B55-7A48-B89A-45C5241FA9FC}"/>
              </a:ext>
            </a:extLst>
          </p:cNvPr>
          <p:cNvSpPr>
            <a:spLocks noGrp="1"/>
          </p:cNvSpPr>
          <p:nvPr>
            <p:ph type="title"/>
          </p:nvPr>
        </p:nvSpPr>
        <p:spPr/>
        <p:txBody>
          <a:bodyPr/>
          <a:lstStyle/>
          <a:p>
            <a:r>
              <a:rPr lang="en-US" dirty="0"/>
              <a:t>SARCALNET</a:t>
            </a:r>
          </a:p>
        </p:txBody>
      </p:sp>
      <p:sp>
        <p:nvSpPr>
          <p:cNvPr id="3" name="Content Placeholder 2">
            <a:extLst>
              <a:ext uri="{FF2B5EF4-FFF2-40B4-BE49-F238E27FC236}">
                <a16:creationId xmlns:a16="http://schemas.microsoft.com/office/drawing/2014/main" id="{5B2CDC8D-EA9B-8742-BAD2-FBF6CF050C12}"/>
              </a:ext>
            </a:extLst>
          </p:cNvPr>
          <p:cNvSpPr>
            <a:spLocks noGrp="1"/>
          </p:cNvSpPr>
          <p:nvPr>
            <p:ph idx="1"/>
          </p:nvPr>
        </p:nvSpPr>
        <p:spPr>
          <a:xfrm>
            <a:off x="1122218" y="923827"/>
            <a:ext cx="7797949" cy="3968450"/>
          </a:xfrm>
        </p:spPr>
        <p:txBody>
          <a:bodyPr/>
          <a:lstStyle/>
          <a:p>
            <a:r>
              <a:rPr lang="en-US" dirty="0"/>
              <a:t>Currently, most missions design their own external targets, typically a combination of natural and artificial calibration targets</a:t>
            </a:r>
          </a:p>
          <a:p>
            <a:r>
              <a:rPr lang="en-US" dirty="0"/>
              <a:t>Like </a:t>
            </a:r>
            <a:r>
              <a:rPr lang="en-US" dirty="0" err="1"/>
              <a:t>Radcalnet</a:t>
            </a:r>
            <a:r>
              <a:rPr lang="en-US" dirty="0"/>
              <a:t>, there is a desire to have an established network of calibration sites that would facilitate collaboration between sensors by using the same calibration references.</a:t>
            </a:r>
          </a:p>
          <a:p>
            <a:r>
              <a:rPr lang="en-US" dirty="0"/>
              <a:t>Publish calibration results to facilitate joint use and cross calibration</a:t>
            </a:r>
          </a:p>
          <a:p>
            <a:r>
              <a:rPr lang="en-US" dirty="0"/>
              <a:t>There are three types of external calibration targets used by SAR</a:t>
            </a:r>
          </a:p>
          <a:p>
            <a:pPr lvl="1"/>
            <a:r>
              <a:rPr lang="en-US" dirty="0"/>
              <a:t>Natural targets</a:t>
            </a:r>
          </a:p>
          <a:p>
            <a:pPr lvl="1"/>
            <a:r>
              <a:rPr lang="en-US" dirty="0"/>
              <a:t>Artificial passive targets</a:t>
            </a:r>
          </a:p>
          <a:p>
            <a:pPr lvl="1"/>
            <a:r>
              <a:rPr lang="en-US" dirty="0"/>
              <a:t>Artificial active targets</a:t>
            </a:r>
          </a:p>
          <a:p>
            <a:endParaRPr lang="en-US" dirty="0"/>
          </a:p>
        </p:txBody>
      </p:sp>
      <p:sp>
        <p:nvSpPr>
          <p:cNvPr id="4" name="TextBox 3">
            <a:extLst>
              <a:ext uri="{FF2B5EF4-FFF2-40B4-BE49-F238E27FC236}">
                <a16:creationId xmlns:a16="http://schemas.microsoft.com/office/drawing/2014/main" id="{E966BE32-FF43-0C4F-9849-56949F10AC9C}"/>
              </a:ext>
            </a:extLst>
          </p:cNvPr>
          <p:cNvSpPr txBox="1"/>
          <p:nvPr/>
        </p:nvSpPr>
        <p:spPr>
          <a:xfrm>
            <a:off x="7439687" y="4835723"/>
            <a:ext cx="1704313" cy="307777"/>
          </a:xfrm>
          <a:prstGeom prst="rect">
            <a:avLst/>
          </a:prstGeom>
          <a:noFill/>
        </p:spPr>
        <p:txBody>
          <a:bodyPr wrap="none" rtlCol="0">
            <a:spAutoFit/>
          </a:bodyPr>
          <a:lstStyle/>
          <a:p>
            <a:r>
              <a:rPr lang="en-US" sz="1400" dirty="0"/>
              <a:t>VH-RHODA 2021</a:t>
            </a:r>
          </a:p>
        </p:txBody>
      </p:sp>
    </p:spTree>
    <p:extLst>
      <p:ext uri="{BB962C8B-B14F-4D97-AF65-F5344CB8AC3E}">
        <p14:creationId xmlns:p14="http://schemas.microsoft.com/office/powerpoint/2010/main" val="4034222491"/>
      </p:ext>
    </p:extLst>
  </p:cSld>
  <p:clrMapOvr>
    <a:masterClrMapping/>
  </p:clrMapOvr>
</p:sld>
</file>

<file path=ppt/theme/theme1.xml><?xml version="1.0" encoding="utf-8"?>
<a:theme xmlns:a="http://schemas.openxmlformats.org/drawingml/2006/main" name="20190710 Sentinel-1 Template">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25DD4EE8-CEC2-4097-877B-2881619AB218}" vid="{3EAF496E-73B5-4530-AD30-F997BCCE29B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95F947CC68284A92DD76895F95485E" ma:contentTypeVersion="" ma:contentTypeDescription="Create a new document." ma:contentTypeScope="" ma:versionID="d2f7bac1cc6cefe942785cfbb8bae163">
  <xsd:schema xmlns:xsd="http://www.w3.org/2001/XMLSchema" xmlns:xs="http://www.w3.org/2001/XMLSchema" xmlns:p="http://schemas.microsoft.com/office/2006/metadata/properties" xmlns:ns2="f2760952-b3bb-408f-ace6-eb1e07642b86" targetNamespace="http://schemas.microsoft.com/office/2006/metadata/properties" ma:root="true" ma:fieldsID="70e6d848e258403642b2016fccd44a87" ns2:_="">
    <xsd:import namespace="f2760952-b3bb-408f-ace6-eb1e07642b86"/>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60952-b3bb-408f-ace6-eb1e07642b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582352-888A-4727-9B6A-670345A54E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60952-b3bb-408f-ace6-eb1e0764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E3F8D4-779E-482B-9027-84EA9EAEE0E0}">
  <ds:schemaRefs>
    <ds:schemaRef ds:uri="http://schemas.microsoft.com/sharepoint/v3/contenttype/forms"/>
  </ds:schemaRefs>
</ds:datastoreItem>
</file>

<file path=customXml/itemProps3.xml><?xml version="1.0" encoding="utf-8"?>
<ds:datastoreItem xmlns:ds="http://schemas.openxmlformats.org/officeDocument/2006/customXml" ds:itemID="{4DDE67DC-0345-49EC-B880-0A483B7BB2AD}">
  <ds:schemaRefs>
    <ds:schemaRef ds:uri="http://schemas.microsoft.com/office/infopath/2007/PartnerControls"/>
    <ds:schemaRef ds:uri="http://schemas.microsoft.com/office/2006/metadata/properties"/>
    <ds:schemaRef ds:uri="http://purl.org/dc/terms/"/>
    <ds:schemaRef ds:uri="f2760952-b3bb-408f-ace6-eb1e07642b86"/>
    <ds:schemaRef ds:uri="http://schemas.microsoft.com/office/2006/documentManagement/types"/>
    <ds:schemaRef ds:uri="http://schemas.openxmlformats.org/package/2006/metadata/core-propertie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20190710 Sentinel-1 Template.potx</Template>
  <TotalTime>5423</TotalTime>
  <Words>1470</Words>
  <Application>Microsoft Macintosh PowerPoint</Application>
  <PresentationFormat>On-screen Show (16:9)</PresentationFormat>
  <Paragraphs>249</Paragraphs>
  <Slides>39</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Verdana</vt:lpstr>
      <vt:lpstr>Wingdings</vt:lpstr>
      <vt:lpstr>20190710 Sentinel-1 Template</vt:lpstr>
      <vt:lpstr>CEOS WGCV SAR subgroup report  Bruce Chapman Chair, CEOS WGCV - SAR subgroup  Dirk Geudtner Co-Chair, CEOS WGCV - SAR subgroup    </vt:lpstr>
      <vt:lpstr>PowerPoint Presentation</vt:lpstr>
      <vt:lpstr>PowerPoint Presentation</vt:lpstr>
      <vt:lpstr>Workshop 2020</vt:lpstr>
      <vt:lpstr>Workshop 2020</vt:lpstr>
      <vt:lpstr>Workshop 2020</vt:lpstr>
      <vt:lpstr>Workshop 2021</vt:lpstr>
      <vt:lpstr>SAR calibration inventory and joint use assessment</vt:lpstr>
      <vt:lpstr>SARCALNET</vt:lpstr>
      <vt:lpstr>Types of image calibration</vt:lpstr>
      <vt:lpstr>Natural targets</vt:lpstr>
      <vt:lpstr>Natural targets</vt:lpstr>
      <vt:lpstr>PowerPoint Presentation</vt:lpstr>
      <vt:lpstr>PowerPoint Presentation</vt:lpstr>
      <vt:lpstr>PowerPoint Presentation</vt:lpstr>
      <vt:lpstr>PowerPoint Presentation</vt:lpstr>
      <vt:lpstr>PowerPoint Presentation</vt:lpstr>
      <vt:lpstr>Plan for Natural Targets</vt:lpstr>
      <vt:lpstr>Artificial Passive Targets </vt:lpstr>
      <vt:lpstr>Artificial Passive Targets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Corner Reflectors</vt:lpstr>
      <vt:lpstr>PowerPoint Presentation</vt:lpstr>
      <vt:lpstr>PowerPoint Presentation</vt:lpstr>
      <vt:lpstr>PowerPoint Presentation</vt:lpstr>
      <vt:lpstr>Passive artificial targets</vt:lpstr>
      <vt:lpstr>Artificial Active targets</vt:lpstr>
      <vt:lpstr>PowerPoint Presentation</vt:lpstr>
      <vt:lpstr>PowerPoint Presentation</vt:lpstr>
      <vt:lpstr>PowerPoint Presentation</vt:lpstr>
      <vt:lpstr>PowerPoint Presentation</vt:lpstr>
      <vt:lpstr>Conclusions</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subject>TITLE OF PRESENTATION</dc:subject>
  <dc:creator/>
  <cp:keywords/>
  <dc:description/>
  <cp:lastModifiedBy>Bruce Chapman</cp:lastModifiedBy>
  <cp:revision>733</cp:revision>
  <cp:lastPrinted>2008-08-26T16:26:23Z</cp:lastPrinted>
  <dcterms:created xsi:type="dcterms:W3CDTF">2009-03-03T09:28:14Z</dcterms:created>
  <dcterms:modified xsi:type="dcterms:W3CDTF">2021-07-01T15:55:18Z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0x0101008995F947CC68284A92DD76895F95485E</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ies>
</file>