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4" r:id="rId2"/>
    <p:sldId id="260" r:id="rId3"/>
    <p:sldId id="266" r:id="rId4"/>
    <p:sldId id="267" r:id="rId5"/>
    <p:sldId id="268" r:id="rId6"/>
    <p:sldId id="269" r:id="rId7"/>
    <p:sldId id="270" r:id="rId8"/>
    <p:sldId id="271" r:id="rId9"/>
    <p:sldId id="272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lizabeth Marion Rose" initials="EMR" lastIdx="1" clrIdx="0">
    <p:extLst>
      <p:ext uri="{19B8F6BF-5375-455C-9EA6-DF929625EA0E}">
        <p15:presenceInfo xmlns:p15="http://schemas.microsoft.com/office/powerpoint/2012/main" userId="Elizabeth Marion Rose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295" autoAdjust="0"/>
    <p:restoredTop sz="94660"/>
  </p:normalViewPr>
  <p:slideViewPr>
    <p:cSldViewPr snapToGrid="0">
      <p:cViewPr varScale="1">
        <p:scale>
          <a:sx n="99" d="100"/>
          <a:sy n="99" d="100"/>
        </p:scale>
        <p:origin x="110" y="1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.png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>
            <a:extLst>
              <a:ext uri="{FF2B5EF4-FFF2-40B4-BE49-F238E27FC236}">
                <a16:creationId xmlns="" xmlns:a16="http://schemas.microsoft.com/office/drawing/2014/main" id="{4AD8E1C4-9A15-4764-86FE-E1C0275FBCF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301750" y="2265730"/>
            <a:ext cx="8288157" cy="2756714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="" xmlns:a16="http://schemas.microsoft.com/office/drawing/2014/main" id="{C5250A59-E31B-4002-83F5-2CA0F10DD41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114"/>
          <a:stretch/>
        </p:blipFill>
        <p:spPr>
          <a:xfrm flipV="1">
            <a:off x="2824280" y="4824248"/>
            <a:ext cx="5391556" cy="2038097"/>
          </a:xfrm>
          <a:prstGeom prst="rect">
            <a:avLst/>
          </a:prstGeom>
        </p:spPr>
      </p:pic>
      <p:pic>
        <p:nvPicPr>
          <p:cNvPr id="19" name="Picture 18" descr="A picture containing nature&#10;&#10;Description automatically generated">
            <a:extLst>
              <a:ext uri="{FF2B5EF4-FFF2-40B4-BE49-F238E27FC236}">
                <a16:creationId xmlns="" xmlns:a16="http://schemas.microsoft.com/office/drawing/2014/main" id="{9A5D0622-33ED-4EB7-96FB-4585BC47175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477344" y="-1"/>
            <a:ext cx="3714656" cy="2686815"/>
          </a:xfrm>
          <a:prstGeom prst="rect">
            <a:avLst/>
          </a:prstGeom>
        </p:spPr>
      </p:pic>
      <p:sp>
        <p:nvSpPr>
          <p:cNvPr id="20" name="Hexagon 3">
            <a:extLst>
              <a:ext uri="{FF2B5EF4-FFF2-40B4-BE49-F238E27FC236}">
                <a16:creationId xmlns="" xmlns:a16="http://schemas.microsoft.com/office/drawing/2014/main" id="{6D2DF6DF-5332-4778-ABD2-C77C32E47F0B}"/>
              </a:ext>
            </a:extLst>
          </p:cNvPr>
          <p:cNvSpPr/>
          <p:nvPr userDrawn="1"/>
        </p:nvSpPr>
        <p:spPr>
          <a:xfrm rot="10800000" flipV="1">
            <a:off x="5456394" y="1968439"/>
            <a:ext cx="6751471" cy="4901119"/>
          </a:xfrm>
          <a:custGeom>
            <a:avLst/>
            <a:gdLst>
              <a:gd name="connsiteX0" fmla="*/ 0 w 6765758"/>
              <a:gd name="connsiteY0" fmla="*/ 4848732 h 4848732"/>
              <a:gd name="connsiteX1" fmla="*/ 0 w 6765758"/>
              <a:gd name="connsiteY1" fmla="*/ 0 h 4848732"/>
              <a:gd name="connsiteX2" fmla="*/ 6765758 w 6765758"/>
              <a:gd name="connsiteY2" fmla="*/ 4848732 h 4848732"/>
              <a:gd name="connsiteX3" fmla="*/ 0 w 6765758"/>
              <a:gd name="connsiteY3" fmla="*/ 4848732 h 4848732"/>
              <a:gd name="connsiteX0" fmla="*/ 0 w 6765758"/>
              <a:gd name="connsiteY0" fmla="*/ 4941601 h 4941601"/>
              <a:gd name="connsiteX1" fmla="*/ 0 w 6765758"/>
              <a:gd name="connsiteY1" fmla="*/ 0 h 4941601"/>
              <a:gd name="connsiteX2" fmla="*/ 6765758 w 6765758"/>
              <a:gd name="connsiteY2" fmla="*/ 4941601 h 4941601"/>
              <a:gd name="connsiteX3" fmla="*/ 0 w 6765758"/>
              <a:gd name="connsiteY3" fmla="*/ 4941601 h 4941601"/>
              <a:gd name="connsiteX0" fmla="*/ 0 w 6765758"/>
              <a:gd name="connsiteY0" fmla="*/ 4920169 h 4920169"/>
              <a:gd name="connsiteX1" fmla="*/ 2381 w 6765758"/>
              <a:gd name="connsiteY1" fmla="*/ 0 h 4920169"/>
              <a:gd name="connsiteX2" fmla="*/ 6765758 w 6765758"/>
              <a:gd name="connsiteY2" fmla="*/ 4920169 h 4920169"/>
              <a:gd name="connsiteX3" fmla="*/ 0 w 6765758"/>
              <a:gd name="connsiteY3" fmla="*/ 4920169 h 4920169"/>
              <a:gd name="connsiteX0" fmla="*/ 0 w 6751470"/>
              <a:gd name="connsiteY0" fmla="*/ 4920169 h 4920169"/>
              <a:gd name="connsiteX1" fmla="*/ 2381 w 6751470"/>
              <a:gd name="connsiteY1" fmla="*/ 0 h 4920169"/>
              <a:gd name="connsiteX2" fmla="*/ 6751470 w 6751470"/>
              <a:gd name="connsiteY2" fmla="*/ 4901119 h 4920169"/>
              <a:gd name="connsiteX3" fmla="*/ 0 w 6751470"/>
              <a:gd name="connsiteY3" fmla="*/ 4920169 h 4920169"/>
              <a:gd name="connsiteX0" fmla="*/ 26211 w 6749106"/>
              <a:gd name="connsiteY0" fmla="*/ 4891594 h 4901119"/>
              <a:gd name="connsiteX1" fmla="*/ 17 w 6749106"/>
              <a:gd name="connsiteY1" fmla="*/ 0 h 4901119"/>
              <a:gd name="connsiteX2" fmla="*/ 6749106 w 6749106"/>
              <a:gd name="connsiteY2" fmla="*/ 4901119 h 4901119"/>
              <a:gd name="connsiteX3" fmla="*/ 26211 w 6749106"/>
              <a:gd name="connsiteY3" fmla="*/ 4891594 h 4901119"/>
              <a:gd name="connsiteX0" fmla="*/ 11939 w 6749122"/>
              <a:gd name="connsiteY0" fmla="*/ 4891594 h 4901119"/>
              <a:gd name="connsiteX1" fmla="*/ 33 w 6749122"/>
              <a:gd name="connsiteY1" fmla="*/ 0 h 4901119"/>
              <a:gd name="connsiteX2" fmla="*/ 6749122 w 6749122"/>
              <a:gd name="connsiteY2" fmla="*/ 4901119 h 4901119"/>
              <a:gd name="connsiteX3" fmla="*/ 11939 w 6749122"/>
              <a:gd name="connsiteY3" fmla="*/ 4891594 h 4901119"/>
              <a:gd name="connsiteX0" fmla="*/ 11939 w 6749122"/>
              <a:gd name="connsiteY0" fmla="*/ 4891594 h 4901119"/>
              <a:gd name="connsiteX1" fmla="*/ 33 w 6749122"/>
              <a:gd name="connsiteY1" fmla="*/ 0 h 4901119"/>
              <a:gd name="connsiteX2" fmla="*/ 6749122 w 6749122"/>
              <a:gd name="connsiteY2" fmla="*/ 4901119 h 4901119"/>
              <a:gd name="connsiteX3" fmla="*/ 11939 w 6749122"/>
              <a:gd name="connsiteY3" fmla="*/ 4891594 h 4901119"/>
              <a:gd name="connsiteX0" fmla="*/ 11939 w 6749122"/>
              <a:gd name="connsiteY0" fmla="*/ 4891594 h 4901119"/>
              <a:gd name="connsiteX1" fmla="*/ 33 w 6749122"/>
              <a:gd name="connsiteY1" fmla="*/ 0 h 4901119"/>
              <a:gd name="connsiteX2" fmla="*/ 6749122 w 6749122"/>
              <a:gd name="connsiteY2" fmla="*/ 4901119 h 4901119"/>
              <a:gd name="connsiteX3" fmla="*/ 11939 w 6749122"/>
              <a:gd name="connsiteY3" fmla="*/ 4891594 h 4901119"/>
              <a:gd name="connsiteX0" fmla="*/ 11939 w 6749122"/>
              <a:gd name="connsiteY0" fmla="*/ 4891594 h 4901119"/>
              <a:gd name="connsiteX1" fmla="*/ 33 w 6749122"/>
              <a:gd name="connsiteY1" fmla="*/ 0 h 4901119"/>
              <a:gd name="connsiteX2" fmla="*/ 6749122 w 6749122"/>
              <a:gd name="connsiteY2" fmla="*/ 4901119 h 4901119"/>
              <a:gd name="connsiteX3" fmla="*/ 11939 w 6749122"/>
              <a:gd name="connsiteY3" fmla="*/ 4891594 h 4901119"/>
              <a:gd name="connsiteX0" fmla="*/ 0 w 6756233"/>
              <a:gd name="connsiteY0" fmla="*/ 4877306 h 4901119"/>
              <a:gd name="connsiteX1" fmla="*/ 7144 w 6756233"/>
              <a:gd name="connsiteY1" fmla="*/ 0 h 4901119"/>
              <a:gd name="connsiteX2" fmla="*/ 6756233 w 6756233"/>
              <a:gd name="connsiteY2" fmla="*/ 4901119 h 4901119"/>
              <a:gd name="connsiteX3" fmla="*/ 0 w 6756233"/>
              <a:gd name="connsiteY3" fmla="*/ 4877306 h 4901119"/>
              <a:gd name="connsiteX0" fmla="*/ 2487 w 6749195"/>
              <a:gd name="connsiteY0" fmla="*/ 4896356 h 4901119"/>
              <a:gd name="connsiteX1" fmla="*/ 106 w 6749195"/>
              <a:gd name="connsiteY1" fmla="*/ 0 h 4901119"/>
              <a:gd name="connsiteX2" fmla="*/ 6749195 w 6749195"/>
              <a:gd name="connsiteY2" fmla="*/ 4901119 h 4901119"/>
              <a:gd name="connsiteX3" fmla="*/ 2487 w 6749195"/>
              <a:gd name="connsiteY3" fmla="*/ 4896356 h 4901119"/>
              <a:gd name="connsiteX0" fmla="*/ 2487 w 6749195"/>
              <a:gd name="connsiteY0" fmla="*/ 4898738 h 4901119"/>
              <a:gd name="connsiteX1" fmla="*/ 106 w 6749195"/>
              <a:gd name="connsiteY1" fmla="*/ 0 h 4901119"/>
              <a:gd name="connsiteX2" fmla="*/ 6749195 w 6749195"/>
              <a:gd name="connsiteY2" fmla="*/ 4901119 h 4901119"/>
              <a:gd name="connsiteX3" fmla="*/ 2487 w 6749195"/>
              <a:gd name="connsiteY3" fmla="*/ 4898738 h 4901119"/>
              <a:gd name="connsiteX0" fmla="*/ 0 w 6751471"/>
              <a:gd name="connsiteY0" fmla="*/ 4901119 h 4901119"/>
              <a:gd name="connsiteX1" fmla="*/ 2382 w 6751471"/>
              <a:gd name="connsiteY1" fmla="*/ 0 h 4901119"/>
              <a:gd name="connsiteX2" fmla="*/ 6751471 w 6751471"/>
              <a:gd name="connsiteY2" fmla="*/ 4901119 h 4901119"/>
              <a:gd name="connsiteX3" fmla="*/ 0 w 6751471"/>
              <a:gd name="connsiteY3" fmla="*/ 4901119 h 4901119"/>
              <a:gd name="connsiteX0" fmla="*/ 0 w 6751471"/>
              <a:gd name="connsiteY0" fmla="*/ 4901119 h 4901119"/>
              <a:gd name="connsiteX1" fmla="*/ 2382 w 6751471"/>
              <a:gd name="connsiteY1" fmla="*/ 0 h 4901119"/>
              <a:gd name="connsiteX2" fmla="*/ 6751471 w 6751471"/>
              <a:gd name="connsiteY2" fmla="*/ 4901119 h 4901119"/>
              <a:gd name="connsiteX3" fmla="*/ 0 w 6751471"/>
              <a:gd name="connsiteY3" fmla="*/ 4901119 h 4901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751471" h="4901119">
                <a:moveTo>
                  <a:pt x="0" y="4901119"/>
                </a:moveTo>
                <a:cubicBezTo>
                  <a:pt x="794" y="3261063"/>
                  <a:pt x="1588" y="1640056"/>
                  <a:pt x="2382" y="0"/>
                </a:cubicBezTo>
                <a:lnTo>
                  <a:pt x="6751471" y="4901119"/>
                </a:lnTo>
                <a:lnTo>
                  <a:pt x="0" y="4901119"/>
                </a:lnTo>
                <a:close/>
              </a:path>
            </a:pathLst>
          </a:custGeom>
          <a:solidFill>
            <a:schemeClr val="accent4"/>
          </a:solidFill>
          <a:ln w="3175">
            <a:noFill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21" name="Hexagon 3">
            <a:extLst>
              <a:ext uri="{FF2B5EF4-FFF2-40B4-BE49-F238E27FC236}">
                <a16:creationId xmlns="" xmlns:a16="http://schemas.microsoft.com/office/drawing/2014/main" id="{ED1323B1-25AD-4D68-9935-331D79B300CE}"/>
              </a:ext>
            </a:extLst>
          </p:cNvPr>
          <p:cNvSpPr/>
          <p:nvPr userDrawn="1"/>
        </p:nvSpPr>
        <p:spPr>
          <a:xfrm flipH="1">
            <a:off x="-4784" y="-14542"/>
            <a:ext cx="12199164" cy="6874921"/>
          </a:xfrm>
          <a:custGeom>
            <a:avLst/>
            <a:gdLst>
              <a:gd name="connsiteX0" fmla="*/ 0 w 12192000"/>
              <a:gd name="connsiteY0" fmla="*/ 3429000 h 6858000"/>
              <a:gd name="connsiteX1" fmla="*/ 1714500 w 12192000"/>
              <a:gd name="connsiteY1" fmla="*/ 2 h 6858000"/>
              <a:gd name="connsiteX2" fmla="*/ 10477500 w 12192000"/>
              <a:gd name="connsiteY2" fmla="*/ 2 h 6858000"/>
              <a:gd name="connsiteX3" fmla="*/ 12192000 w 12192000"/>
              <a:gd name="connsiteY3" fmla="*/ 3429000 h 6858000"/>
              <a:gd name="connsiteX4" fmla="*/ 10477500 w 12192000"/>
              <a:gd name="connsiteY4" fmla="*/ 6857998 h 6858000"/>
              <a:gd name="connsiteX5" fmla="*/ 1714500 w 12192000"/>
              <a:gd name="connsiteY5" fmla="*/ 6857998 h 6858000"/>
              <a:gd name="connsiteX6" fmla="*/ 0 w 12192000"/>
              <a:gd name="connsiteY6" fmla="*/ 3429000 h 6858000"/>
              <a:gd name="connsiteX0" fmla="*/ 6016 w 12198016"/>
              <a:gd name="connsiteY0" fmla="*/ 3441030 h 6870028"/>
              <a:gd name="connsiteX1" fmla="*/ 0 w 12198016"/>
              <a:gd name="connsiteY1" fmla="*/ 0 h 6870028"/>
              <a:gd name="connsiteX2" fmla="*/ 10483516 w 12198016"/>
              <a:gd name="connsiteY2" fmla="*/ 12032 h 6870028"/>
              <a:gd name="connsiteX3" fmla="*/ 12198016 w 12198016"/>
              <a:gd name="connsiteY3" fmla="*/ 3441030 h 6870028"/>
              <a:gd name="connsiteX4" fmla="*/ 10483516 w 12198016"/>
              <a:gd name="connsiteY4" fmla="*/ 6870028 h 6870028"/>
              <a:gd name="connsiteX5" fmla="*/ 1720516 w 12198016"/>
              <a:gd name="connsiteY5" fmla="*/ 6870028 h 6870028"/>
              <a:gd name="connsiteX6" fmla="*/ 6016 w 12198016"/>
              <a:gd name="connsiteY6" fmla="*/ 3441030 h 6870028"/>
              <a:gd name="connsiteX0" fmla="*/ 6016 w 12198016"/>
              <a:gd name="connsiteY0" fmla="*/ 3441030 h 6870028"/>
              <a:gd name="connsiteX1" fmla="*/ 0 w 12198016"/>
              <a:gd name="connsiteY1" fmla="*/ 0 h 6870028"/>
              <a:gd name="connsiteX2" fmla="*/ 12192000 w 12198016"/>
              <a:gd name="connsiteY2" fmla="*/ 24063 h 6870028"/>
              <a:gd name="connsiteX3" fmla="*/ 12198016 w 12198016"/>
              <a:gd name="connsiteY3" fmla="*/ 3441030 h 6870028"/>
              <a:gd name="connsiteX4" fmla="*/ 10483516 w 12198016"/>
              <a:gd name="connsiteY4" fmla="*/ 6870028 h 6870028"/>
              <a:gd name="connsiteX5" fmla="*/ 1720516 w 12198016"/>
              <a:gd name="connsiteY5" fmla="*/ 6870028 h 6870028"/>
              <a:gd name="connsiteX6" fmla="*/ 6016 w 12198016"/>
              <a:gd name="connsiteY6" fmla="*/ 3441030 h 6870028"/>
              <a:gd name="connsiteX0" fmla="*/ 6016 w 12198016"/>
              <a:gd name="connsiteY0" fmla="*/ 3441030 h 6870028"/>
              <a:gd name="connsiteX1" fmla="*/ 0 w 12198016"/>
              <a:gd name="connsiteY1" fmla="*/ 0 h 6870028"/>
              <a:gd name="connsiteX2" fmla="*/ 12192000 w 12198016"/>
              <a:gd name="connsiteY2" fmla="*/ 24063 h 6870028"/>
              <a:gd name="connsiteX3" fmla="*/ 12198016 w 12198016"/>
              <a:gd name="connsiteY3" fmla="*/ 3441030 h 6870028"/>
              <a:gd name="connsiteX4" fmla="*/ 12179968 w 12198016"/>
              <a:gd name="connsiteY4" fmla="*/ 6845965 h 6870028"/>
              <a:gd name="connsiteX5" fmla="*/ 1720516 w 12198016"/>
              <a:gd name="connsiteY5" fmla="*/ 6870028 h 6870028"/>
              <a:gd name="connsiteX6" fmla="*/ 6016 w 12198016"/>
              <a:gd name="connsiteY6" fmla="*/ 3441030 h 6870028"/>
              <a:gd name="connsiteX0" fmla="*/ 6016 w 12198016"/>
              <a:gd name="connsiteY0" fmla="*/ 3441030 h 6857997"/>
              <a:gd name="connsiteX1" fmla="*/ 0 w 12198016"/>
              <a:gd name="connsiteY1" fmla="*/ 0 h 6857997"/>
              <a:gd name="connsiteX2" fmla="*/ 12192000 w 12198016"/>
              <a:gd name="connsiteY2" fmla="*/ 24063 h 6857997"/>
              <a:gd name="connsiteX3" fmla="*/ 12198016 w 12198016"/>
              <a:gd name="connsiteY3" fmla="*/ 3441030 h 6857997"/>
              <a:gd name="connsiteX4" fmla="*/ 12179968 w 12198016"/>
              <a:gd name="connsiteY4" fmla="*/ 6845965 h 6857997"/>
              <a:gd name="connsiteX5" fmla="*/ 7122694 w 12198016"/>
              <a:gd name="connsiteY5" fmla="*/ 6857997 h 6857997"/>
              <a:gd name="connsiteX6" fmla="*/ 6016 w 12198016"/>
              <a:gd name="connsiteY6" fmla="*/ 3441030 h 6857997"/>
              <a:gd name="connsiteX0" fmla="*/ 266 w 12204298"/>
              <a:gd name="connsiteY0" fmla="*/ 2045367 h 6857997"/>
              <a:gd name="connsiteX1" fmla="*/ 6282 w 12204298"/>
              <a:gd name="connsiteY1" fmla="*/ 0 h 6857997"/>
              <a:gd name="connsiteX2" fmla="*/ 12198282 w 12204298"/>
              <a:gd name="connsiteY2" fmla="*/ 24063 h 6857997"/>
              <a:gd name="connsiteX3" fmla="*/ 12204298 w 12204298"/>
              <a:gd name="connsiteY3" fmla="*/ 3441030 h 6857997"/>
              <a:gd name="connsiteX4" fmla="*/ 12186250 w 12204298"/>
              <a:gd name="connsiteY4" fmla="*/ 6845965 h 6857997"/>
              <a:gd name="connsiteX5" fmla="*/ 7128976 w 12204298"/>
              <a:gd name="connsiteY5" fmla="*/ 6857997 h 6857997"/>
              <a:gd name="connsiteX6" fmla="*/ 266 w 12204298"/>
              <a:gd name="connsiteY6" fmla="*/ 2045367 h 6857997"/>
              <a:gd name="connsiteX0" fmla="*/ 980573 w 12198016"/>
              <a:gd name="connsiteY0" fmla="*/ 1792704 h 6857997"/>
              <a:gd name="connsiteX1" fmla="*/ 0 w 12198016"/>
              <a:gd name="connsiteY1" fmla="*/ 0 h 6857997"/>
              <a:gd name="connsiteX2" fmla="*/ 12192000 w 12198016"/>
              <a:gd name="connsiteY2" fmla="*/ 24063 h 6857997"/>
              <a:gd name="connsiteX3" fmla="*/ 12198016 w 12198016"/>
              <a:gd name="connsiteY3" fmla="*/ 3441030 h 6857997"/>
              <a:gd name="connsiteX4" fmla="*/ 12179968 w 12198016"/>
              <a:gd name="connsiteY4" fmla="*/ 6845965 h 6857997"/>
              <a:gd name="connsiteX5" fmla="*/ 7122694 w 12198016"/>
              <a:gd name="connsiteY5" fmla="*/ 6857997 h 6857997"/>
              <a:gd name="connsiteX6" fmla="*/ 980573 w 12198016"/>
              <a:gd name="connsiteY6" fmla="*/ 1792704 h 6857997"/>
              <a:gd name="connsiteX0" fmla="*/ 266 w 12204299"/>
              <a:gd name="connsiteY0" fmla="*/ 1840831 h 6857997"/>
              <a:gd name="connsiteX1" fmla="*/ 6283 w 12204299"/>
              <a:gd name="connsiteY1" fmla="*/ 0 h 6857997"/>
              <a:gd name="connsiteX2" fmla="*/ 12198283 w 12204299"/>
              <a:gd name="connsiteY2" fmla="*/ 24063 h 6857997"/>
              <a:gd name="connsiteX3" fmla="*/ 12204299 w 12204299"/>
              <a:gd name="connsiteY3" fmla="*/ 3441030 h 6857997"/>
              <a:gd name="connsiteX4" fmla="*/ 12186251 w 12204299"/>
              <a:gd name="connsiteY4" fmla="*/ 6845965 h 6857997"/>
              <a:gd name="connsiteX5" fmla="*/ 7128977 w 12204299"/>
              <a:gd name="connsiteY5" fmla="*/ 6857997 h 6857997"/>
              <a:gd name="connsiteX6" fmla="*/ 266 w 12204299"/>
              <a:gd name="connsiteY6" fmla="*/ 1840831 h 6857997"/>
              <a:gd name="connsiteX0" fmla="*/ 7122694 w 12198016"/>
              <a:gd name="connsiteY0" fmla="*/ 6857997 h 6857997"/>
              <a:gd name="connsiteX1" fmla="*/ 0 w 12198016"/>
              <a:gd name="connsiteY1" fmla="*/ 0 h 6857997"/>
              <a:gd name="connsiteX2" fmla="*/ 12192000 w 12198016"/>
              <a:gd name="connsiteY2" fmla="*/ 24063 h 6857997"/>
              <a:gd name="connsiteX3" fmla="*/ 12198016 w 12198016"/>
              <a:gd name="connsiteY3" fmla="*/ 3441030 h 6857997"/>
              <a:gd name="connsiteX4" fmla="*/ 12179968 w 12198016"/>
              <a:gd name="connsiteY4" fmla="*/ 6845965 h 6857997"/>
              <a:gd name="connsiteX5" fmla="*/ 7122694 w 12198016"/>
              <a:gd name="connsiteY5" fmla="*/ 6857997 h 6857997"/>
              <a:gd name="connsiteX0" fmla="*/ 4818648 w 12198016"/>
              <a:gd name="connsiteY0" fmla="*/ 6870031 h 6870031"/>
              <a:gd name="connsiteX1" fmla="*/ 0 w 12198016"/>
              <a:gd name="connsiteY1" fmla="*/ 0 h 6870031"/>
              <a:gd name="connsiteX2" fmla="*/ 12192000 w 12198016"/>
              <a:gd name="connsiteY2" fmla="*/ 24063 h 6870031"/>
              <a:gd name="connsiteX3" fmla="*/ 12198016 w 12198016"/>
              <a:gd name="connsiteY3" fmla="*/ 3441030 h 6870031"/>
              <a:gd name="connsiteX4" fmla="*/ 12179968 w 12198016"/>
              <a:gd name="connsiteY4" fmla="*/ 6845965 h 6870031"/>
              <a:gd name="connsiteX5" fmla="*/ 4818648 w 12198016"/>
              <a:gd name="connsiteY5" fmla="*/ 6870031 h 6870031"/>
              <a:gd name="connsiteX0" fmla="*/ 2713121 w 10092489"/>
              <a:gd name="connsiteY0" fmla="*/ 6870031 h 6870031"/>
              <a:gd name="connsiteX1" fmla="*/ 0 w 10092489"/>
              <a:gd name="connsiteY1" fmla="*/ 0 h 6870031"/>
              <a:gd name="connsiteX2" fmla="*/ 10086473 w 10092489"/>
              <a:gd name="connsiteY2" fmla="*/ 24063 h 6870031"/>
              <a:gd name="connsiteX3" fmla="*/ 10092489 w 10092489"/>
              <a:gd name="connsiteY3" fmla="*/ 3441030 h 6870031"/>
              <a:gd name="connsiteX4" fmla="*/ 10074441 w 10092489"/>
              <a:gd name="connsiteY4" fmla="*/ 6845965 h 6870031"/>
              <a:gd name="connsiteX5" fmla="*/ 2713121 w 10092489"/>
              <a:gd name="connsiteY5" fmla="*/ 6870031 h 6870031"/>
              <a:gd name="connsiteX0" fmla="*/ 3230479 w 10092489"/>
              <a:gd name="connsiteY0" fmla="*/ 6870031 h 6870031"/>
              <a:gd name="connsiteX1" fmla="*/ 0 w 10092489"/>
              <a:gd name="connsiteY1" fmla="*/ 0 h 6870031"/>
              <a:gd name="connsiteX2" fmla="*/ 10086473 w 10092489"/>
              <a:gd name="connsiteY2" fmla="*/ 24063 h 6870031"/>
              <a:gd name="connsiteX3" fmla="*/ 10092489 w 10092489"/>
              <a:gd name="connsiteY3" fmla="*/ 3441030 h 6870031"/>
              <a:gd name="connsiteX4" fmla="*/ 10074441 w 10092489"/>
              <a:gd name="connsiteY4" fmla="*/ 6845965 h 6870031"/>
              <a:gd name="connsiteX5" fmla="*/ 3230479 w 10092489"/>
              <a:gd name="connsiteY5" fmla="*/ 6870031 h 6870031"/>
              <a:gd name="connsiteX0" fmla="*/ 5526973 w 12388983"/>
              <a:gd name="connsiteY0" fmla="*/ 6870031 h 6870031"/>
              <a:gd name="connsiteX1" fmla="*/ 0 w 12388983"/>
              <a:gd name="connsiteY1" fmla="*/ 0 h 6870031"/>
              <a:gd name="connsiteX2" fmla="*/ 12382967 w 12388983"/>
              <a:gd name="connsiteY2" fmla="*/ 24063 h 6870031"/>
              <a:gd name="connsiteX3" fmla="*/ 12388983 w 12388983"/>
              <a:gd name="connsiteY3" fmla="*/ 3441030 h 6870031"/>
              <a:gd name="connsiteX4" fmla="*/ 12370935 w 12388983"/>
              <a:gd name="connsiteY4" fmla="*/ 6845965 h 6870031"/>
              <a:gd name="connsiteX5" fmla="*/ 5526973 w 12388983"/>
              <a:gd name="connsiteY5" fmla="*/ 6870031 h 6870031"/>
              <a:gd name="connsiteX0" fmla="*/ 7840359 w 14702369"/>
              <a:gd name="connsiteY0" fmla="*/ 6845968 h 6845968"/>
              <a:gd name="connsiteX1" fmla="*/ 0 w 14702369"/>
              <a:gd name="connsiteY1" fmla="*/ 0 h 6845968"/>
              <a:gd name="connsiteX2" fmla="*/ 14696353 w 14702369"/>
              <a:gd name="connsiteY2" fmla="*/ 0 h 6845968"/>
              <a:gd name="connsiteX3" fmla="*/ 14702369 w 14702369"/>
              <a:gd name="connsiteY3" fmla="*/ 3416967 h 6845968"/>
              <a:gd name="connsiteX4" fmla="*/ 14684321 w 14702369"/>
              <a:gd name="connsiteY4" fmla="*/ 6821902 h 6845968"/>
              <a:gd name="connsiteX5" fmla="*/ 7840359 w 14702369"/>
              <a:gd name="connsiteY5" fmla="*/ 6845968 h 6845968"/>
              <a:gd name="connsiteX0" fmla="*/ 11914246 w 14702369"/>
              <a:gd name="connsiteY0" fmla="*/ 6821904 h 6821904"/>
              <a:gd name="connsiteX1" fmla="*/ 0 w 14702369"/>
              <a:gd name="connsiteY1" fmla="*/ 0 h 6821904"/>
              <a:gd name="connsiteX2" fmla="*/ 14696353 w 14702369"/>
              <a:gd name="connsiteY2" fmla="*/ 0 h 6821904"/>
              <a:gd name="connsiteX3" fmla="*/ 14702369 w 14702369"/>
              <a:gd name="connsiteY3" fmla="*/ 3416967 h 6821904"/>
              <a:gd name="connsiteX4" fmla="*/ 14684321 w 14702369"/>
              <a:gd name="connsiteY4" fmla="*/ 6821902 h 6821904"/>
              <a:gd name="connsiteX5" fmla="*/ 11914246 w 14702369"/>
              <a:gd name="connsiteY5" fmla="*/ 6821904 h 6821904"/>
              <a:gd name="connsiteX0" fmla="*/ 11303164 w 14702369"/>
              <a:gd name="connsiteY0" fmla="*/ 6833935 h 6833935"/>
              <a:gd name="connsiteX1" fmla="*/ 0 w 14702369"/>
              <a:gd name="connsiteY1" fmla="*/ 0 h 6833935"/>
              <a:gd name="connsiteX2" fmla="*/ 14696353 w 14702369"/>
              <a:gd name="connsiteY2" fmla="*/ 0 h 6833935"/>
              <a:gd name="connsiteX3" fmla="*/ 14702369 w 14702369"/>
              <a:gd name="connsiteY3" fmla="*/ 3416967 h 6833935"/>
              <a:gd name="connsiteX4" fmla="*/ 14684321 w 14702369"/>
              <a:gd name="connsiteY4" fmla="*/ 6821902 h 6833935"/>
              <a:gd name="connsiteX5" fmla="*/ 11303164 w 14702369"/>
              <a:gd name="connsiteY5" fmla="*/ 6833935 h 6833935"/>
              <a:gd name="connsiteX0" fmla="*/ 11303164 w 14702369"/>
              <a:gd name="connsiteY0" fmla="*/ 6833935 h 6833935"/>
              <a:gd name="connsiteX1" fmla="*/ 0 w 14702369"/>
              <a:gd name="connsiteY1" fmla="*/ 0 h 6833935"/>
              <a:gd name="connsiteX2" fmla="*/ 14696353 w 14702369"/>
              <a:gd name="connsiteY2" fmla="*/ 0 h 6833935"/>
              <a:gd name="connsiteX3" fmla="*/ 14702369 w 14702369"/>
              <a:gd name="connsiteY3" fmla="*/ 3416967 h 6833935"/>
              <a:gd name="connsiteX4" fmla="*/ 14698869 w 14702369"/>
              <a:gd name="connsiteY4" fmla="*/ 6833934 h 6833935"/>
              <a:gd name="connsiteX5" fmla="*/ 11303164 w 14702369"/>
              <a:gd name="connsiteY5" fmla="*/ 6833935 h 6833935"/>
              <a:gd name="connsiteX0" fmla="*/ 11356917 w 14756122"/>
              <a:gd name="connsiteY0" fmla="*/ 6833935 h 6833935"/>
              <a:gd name="connsiteX1" fmla="*/ 0 w 14756122"/>
              <a:gd name="connsiteY1" fmla="*/ 12611 h 6833935"/>
              <a:gd name="connsiteX2" fmla="*/ 14750106 w 14756122"/>
              <a:gd name="connsiteY2" fmla="*/ 0 h 6833935"/>
              <a:gd name="connsiteX3" fmla="*/ 14756122 w 14756122"/>
              <a:gd name="connsiteY3" fmla="*/ 3416967 h 6833935"/>
              <a:gd name="connsiteX4" fmla="*/ 14752622 w 14756122"/>
              <a:gd name="connsiteY4" fmla="*/ 6833934 h 6833935"/>
              <a:gd name="connsiteX5" fmla="*/ 11356917 w 14756122"/>
              <a:gd name="connsiteY5" fmla="*/ 6833935 h 6833935"/>
              <a:gd name="connsiteX0" fmla="*/ 11356917 w 14761910"/>
              <a:gd name="connsiteY0" fmla="*/ 6833935 h 6833935"/>
              <a:gd name="connsiteX1" fmla="*/ 0 w 14761910"/>
              <a:gd name="connsiteY1" fmla="*/ 12611 h 6833935"/>
              <a:gd name="connsiteX2" fmla="*/ 14761631 w 14761910"/>
              <a:gd name="connsiteY2" fmla="*/ 0 h 6833935"/>
              <a:gd name="connsiteX3" fmla="*/ 14756122 w 14761910"/>
              <a:gd name="connsiteY3" fmla="*/ 3416967 h 6833935"/>
              <a:gd name="connsiteX4" fmla="*/ 14752622 w 14761910"/>
              <a:gd name="connsiteY4" fmla="*/ 6833934 h 6833935"/>
              <a:gd name="connsiteX5" fmla="*/ 11356917 w 14761910"/>
              <a:gd name="connsiteY5" fmla="*/ 6833935 h 6833935"/>
              <a:gd name="connsiteX0" fmla="*/ 11356917 w 14761910"/>
              <a:gd name="connsiteY0" fmla="*/ 6833935 h 6833935"/>
              <a:gd name="connsiteX1" fmla="*/ 0 w 14761910"/>
              <a:gd name="connsiteY1" fmla="*/ 12611 h 6833935"/>
              <a:gd name="connsiteX2" fmla="*/ 14761631 w 14761910"/>
              <a:gd name="connsiteY2" fmla="*/ 0 h 6833935"/>
              <a:gd name="connsiteX3" fmla="*/ 14756122 w 14761910"/>
              <a:gd name="connsiteY3" fmla="*/ 3416967 h 6833935"/>
              <a:gd name="connsiteX4" fmla="*/ 14758385 w 14761910"/>
              <a:gd name="connsiteY4" fmla="*/ 6829198 h 6833935"/>
              <a:gd name="connsiteX5" fmla="*/ 11356917 w 14761910"/>
              <a:gd name="connsiteY5" fmla="*/ 6833935 h 6833935"/>
              <a:gd name="connsiteX0" fmla="*/ 11356917 w 14761910"/>
              <a:gd name="connsiteY0" fmla="*/ 6833935 h 6836301"/>
              <a:gd name="connsiteX1" fmla="*/ 0 w 14761910"/>
              <a:gd name="connsiteY1" fmla="*/ 12611 h 6836301"/>
              <a:gd name="connsiteX2" fmla="*/ 14761631 w 14761910"/>
              <a:gd name="connsiteY2" fmla="*/ 0 h 6836301"/>
              <a:gd name="connsiteX3" fmla="*/ 14756122 w 14761910"/>
              <a:gd name="connsiteY3" fmla="*/ 3416967 h 6836301"/>
              <a:gd name="connsiteX4" fmla="*/ 14758385 w 14761910"/>
              <a:gd name="connsiteY4" fmla="*/ 6836301 h 6836301"/>
              <a:gd name="connsiteX5" fmla="*/ 11356917 w 14761910"/>
              <a:gd name="connsiteY5" fmla="*/ 6833935 h 6836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761910" h="6836301">
                <a:moveTo>
                  <a:pt x="11356917" y="6833935"/>
                </a:moveTo>
                <a:lnTo>
                  <a:pt x="0" y="12611"/>
                </a:lnTo>
                <a:lnTo>
                  <a:pt x="14761631" y="0"/>
                </a:lnTo>
                <a:cubicBezTo>
                  <a:pt x="14763636" y="1138989"/>
                  <a:pt x="14754117" y="2277978"/>
                  <a:pt x="14756122" y="3416967"/>
                </a:cubicBezTo>
                <a:cubicBezTo>
                  <a:pt x="14754955" y="4555956"/>
                  <a:pt x="14759552" y="5697312"/>
                  <a:pt x="14758385" y="6836301"/>
                </a:cubicBezTo>
                <a:lnTo>
                  <a:pt x="11356917" y="6833935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outerShdw blurRad="50800" dist="38100" dir="27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pic>
        <p:nvPicPr>
          <p:cNvPr id="22" name="Picture 21">
            <a:extLst>
              <a:ext uri="{FF2B5EF4-FFF2-40B4-BE49-F238E27FC236}">
                <a16:creationId xmlns="" xmlns:a16="http://schemas.microsoft.com/office/drawing/2014/main" id="{E7A6DEE9-0B4F-409A-B59F-325723A101B6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138431" y="5311498"/>
            <a:ext cx="2738896" cy="150851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3" name="Picture 22">
            <a:extLst>
              <a:ext uri="{FF2B5EF4-FFF2-40B4-BE49-F238E27FC236}">
                <a16:creationId xmlns="" xmlns:a16="http://schemas.microsoft.com/office/drawing/2014/main" id="{E0B31207-9C3D-4B5C-B57B-2FE4DBE2141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6" cstate="hqprint">
            <a:alphaModFix amt="34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32582" t="2399" r="8554" b="-8774"/>
          <a:stretch/>
        </p:blipFill>
        <p:spPr>
          <a:xfrm rot="5400000">
            <a:off x="5734286" y="-1016167"/>
            <a:ext cx="5455273" cy="7480884"/>
          </a:xfrm>
          <a:prstGeom prst="rtTriangle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="" xmlns:a16="http://schemas.microsoft.com/office/drawing/2014/main" id="{735335CF-157D-43AA-8855-D3BF724DF97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6" cstate="hqprint">
            <a:alphaModFix amt="34000"/>
            <a:grayscl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54017" t="36082" r="11355" b="674"/>
          <a:stretch/>
        </p:blipFill>
        <p:spPr>
          <a:xfrm rot="16200000">
            <a:off x="5792642" y="4819952"/>
            <a:ext cx="1719709" cy="2366806"/>
          </a:xfrm>
          <a:prstGeom prst="rtTriangle">
            <a:avLst/>
          </a:prstGeom>
        </p:spPr>
      </p:pic>
      <p:sp>
        <p:nvSpPr>
          <p:cNvPr id="11" name="Title 15">
            <a:extLst>
              <a:ext uri="{FF2B5EF4-FFF2-40B4-BE49-F238E27FC236}">
                <a16:creationId xmlns="" xmlns:a16="http://schemas.microsoft.com/office/drawing/2014/main" id="{6D87AD77-E89F-4705-AA0A-8032DAD1D3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6047" y="175938"/>
            <a:ext cx="6157185" cy="3972645"/>
          </a:xfrm>
          <a:prstGeom prst="rect">
            <a:avLst/>
          </a:prstGeom>
        </p:spPr>
        <p:txBody>
          <a:bodyPr/>
          <a:lstStyle>
            <a:lvl1pPr>
              <a:defRPr sz="8000">
                <a:solidFill>
                  <a:schemeClr val="bg1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120188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="" xmlns:a16="http://schemas.microsoft.com/office/drawing/2014/main" id="{FC6441F9-A2B1-4BFB-87F7-B505A10AE262}"/>
              </a:ext>
            </a:extLst>
          </p:cNvPr>
          <p:cNvSpPr/>
          <p:nvPr userDrawn="1"/>
        </p:nvSpPr>
        <p:spPr>
          <a:xfrm>
            <a:off x="0" y="1"/>
            <a:ext cx="12192000" cy="103749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tx2"/>
              </a:solidFill>
            </a:endParaRPr>
          </a:p>
        </p:txBody>
      </p:sp>
      <p:pic>
        <p:nvPicPr>
          <p:cNvPr id="18" name="Picture 17">
            <a:extLst>
              <a:ext uri="{FF2B5EF4-FFF2-40B4-BE49-F238E27FC236}">
                <a16:creationId xmlns="" xmlns:a16="http://schemas.microsoft.com/office/drawing/2014/main" id="{08A801E7-BC54-4FD1-B398-A5A22D7A98B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hqprint">
            <a:alphaModFix amt="34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51339" t="39269" r="-2839" b="35419"/>
          <a:stretch/>
        </p:blipFill>
        <p:spPr>
          <a:xfrm flipH="1">
            <a:off x="9304422" y="0"/>
            <a:ext cx="2887578" cy="1037492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="" xmlns:a16="http://schemas.microsoft.com/office/drawing/2014/main" id="{355B944D-04FC-4DF5-9BF7-3BCE88FF1F77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791700" y="111656"/>
            <a:ext cx="2027900" cy="80343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20" name="Rectangle 19">
            <a:extLst>
              <a:ext uri="{FF2B5EF4-FFF2-40B4-BE49-F238E27FC236}">
                <a16:creationId xmlns="" xmlns:a16="http://schemas.microsoft.com/office/drawing/2014/main" id="{ED524ECA-AF0A-4822-81E8-1224A9767F20}"/>
              </a:ext>
            </a:extLst>
          </p:cNvPr>
          <p:cNvSpPr/>
          <p:nvPr userDrawn="1"/>
        </p:nvSpPr>
        <p:spPr>
          <a:xfrm>
            <a:off x="-1778" y="6574604"/>
            <a:ext cx="12193777" cy="28339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tx2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="" xmlns:a16="http://schemas.microsoft.com/office/drawing/2014/main" id="{EB5CD593-1634-4207-94B8-040A8F75CE1E}"/>
              </a:ext>
            </a:extLst>
          </p:cNvPr>
          <p:cNvSpPr/>
          <p:nvPr userDrawn="1"/>
        </p:nvSpPr>
        <p:spPr>
          <a:xfrm flipV="1">
            <a:off x="-4504" y="6540436"/>
            <a:ext cx="12196504" cy="5952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tx2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9D57198A-4F93-4BB0-B3E6-6EC9C206038D}"/>
              </a:ext>
            </a:extLst>
          </p:cNvPr>
          <p:cNvSpPr txBox="1"/>
          <p:nvPr userDrawn="1"/>
        </p:nvSpPr>
        <p:spPr>
          <a:xfrm>
            <a:off x="10265664" y="6574604"/>
            <a:ext cx="19254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AU" sz="1400" b="1" dirty="0">
                <a:solidFill>
                  <a:schemeClr val="accent1"/>
                </a:solidFill>
              </a:rPr>
              <a:t>Slide </a:t>
            </a:r>
            <a:fld id="{F7E43D5E-19EF-489C-A403-232B1D029F8F}" type="slidenum">
              <a:rPr lang="en-AU" sz="1400" b="1" smtClean="0">
                <a:solidFill>
                  <a:schemeClr val="accent1"/>
                </a:solidFill>
              </a:rPr>
              <a:t>‹Nº›</a:t>
            </a:fld>
            <a:endParaRPr lang="en-AU" sz="1400" b="1" dirty="0">
              <a:solidFill>
                <a:schemeClr val="accent1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A6D052B9-215F-4A65-B5BF-D9EA0B79D5DB}"/>
              </a:ext>
            </a:extLst>
          </p:cNvPr>
          <p:cNvSpPr txBox="1"/>
          <p:nvPr userDrawn="1"/>
        </p:nvSpPr>
        <p:spPr>
          <a:xfrm>
            <a:off x="-24384" y="6562799"/>
            <a:ext cx="49255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400" b="1" dirty="0">
                <a:solidFill>
                  <a:schemeClr val="accent1"/>
                </a:solidFill>
              </a:rPr>
              <a:t>CEOS Plenary, 1-4  November 2021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="" xmlns:a16="http://schemas.microsoft.com/office/drawing/2014/main" id="{329B9A96-3603-43F8-A8A8-E7ECA8F147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4233" y="1558533"/>
            <a:ext cx="11495400" cy="4662871"/>
          </a:xfrm>
          <a:prstGeom prst="rect">
            <a:avLst/>
          </a:prstGeom>
        </p:spPr>
        <p:txBody>
          <a:bodyPr/>
          <a:lstStyle>
            <a:lvl1pPr marL="228600" indent="-228600">
              <a:buFont typeface="Wingdings" panose="05000000000000000000" pitchFamily="2" charset="2"/>
              <a:buChar char="v"/>
              <a:defRPr sz="2800"/>
            </a:lvl1pPr>
            <a:lvl2pPr marL="685800" indent="-228600">
              <a:buFont typeface="Wingdings" panose="05000000000000000000" pitchFamily="2" charset="2"/>
              <a:buChar char="§"/>
              <a:defRPr sz="2400"/>
            </a:lvl2pPr>
            <a:lvl3pPr marL="1143000" indent="-228600">
              <a:buFont typeface="Courier New" panose="02070309020205020404" pitchFamily="49" charset="0"/>
              <a:buChar char="o"/>
              <a:defRPr sz="2000"/>
            </a:lvl3pPr>
            <a:lvl4pPr marL="1600200" indent="-228600">
              <a:buFont typeface="Arial" panose="020B0604020202020204" pitchFamily="34" charset="0"/>
              <a:buChar char="•"/>
              <a:defRPr sz="1800"/>
            </a:lvl4pPr>
            <a:lvl5pPr marL="2057400" indent="-228600">
              <a:buFont typeface="Arial" panose="020B0604020202020204" pitchFamily="34" charset="0"/>
              <a:buChar char="•"/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16" name="Title 15">
            <a:extLst>
              <a:ext uri="{FF2B5EF4-FFF2-40B4-BE49-F238E27FC236}">
                <a16:creationId xmlns="" xmlns:a16="http://schemas.microsoft.com/office/drawing/2014/main" id="{D23802C6-2AE7-4143-9A89-2B465ADB48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6048" y="175939"/>
            <a:ext cx="9386864" cy="77900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9839353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="" xmlns:a16="http://schemas.microsoft.com/office/drawing/2014/main" id="{8ED4F45A-79C4-451D-B770-5D9EB63F4CE9}"/>
              </a:ext>
            </a:extLst>
          </p:cNvPr>
          <p:cNvSpPr/>
          <p:nvPr userDrawn="1"/>
        </p:nvSpPr>
        <p:spPr>
          <a:xfrm>
            <a:off x="0" y="1"/>
            <a:ext cx="12192000" cy="103749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tx2"/>
              </a:solidFill>
            </a:endParaRPr>
          </a:p>
        </p:txBody>
      </p:sp>
      <p:pic>
        <p:nvPicPr>
          <p:cNvPr id="18" name="Picture 17">
            <a:extLst>
              <a:ext uri="{FF2B5EF4-FFF2-40B4-BE49-F238E27FC236}">
                <a16:creationId xmlns="" xmlns:a16="http://schemas.microsoft.com/office/drawing/2014/main" id="{D750AF94-A7F3-4BBE-BA31-C4E95B64389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hqprint">
            <a:alphaModFix amt="34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51339" t="39269" r="-2839" b="35419"/>
          <a:stretch/>
        </p:blipFill>
        <p:spPr>
          <a:xfrm flipH="1">
            <a:off x="9304422" y="0"/>
            <a:ext cx="2887578" cy="1037492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="" xmlns:a16="http://schemas.microsoft.com/office/drawing/2014/main" id="{B9F3D092-5D49-4AFB-AF3E-73F362AFFC85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791700" y="111656"/>
            <a:ext cx="2027900" cy="80343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20" name="Rectangle 19">
            <a:extLst>
              <a:ext uri="{FF2B5EF4-FFF2-40B4-BE49-F238E27FC236}">
                <a16:creationId xmlns="" xmlns:a16="http://schemas.microsoft.com/office/drawing/2014/main" id="{B71A52C8-AC58-4F93-9B83-CF6340B35704}"/>
              </a:ext>
            </a:extLst>
          </p:cNvPr>
          <p:cNvSpPr/>
          <p:nvPr userDrawn="1"/>
        </p:nvSpPr>
        <p:spPr>
          <a:xfrm>
            <a:off x="-1778" y="6574604"/>
            <a:ext cx="12193777" cy="28339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tx2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="" xmlns:a16="http://schemas.microsoft.com/office/drawing/2014/main" id="{9F8C269A-31A7-4C30-A379-B1AF6E6AC07E}"/>
              </a:ext>
            </a:extLst>
          </p:cNvPr>
          <p:cNvSpPr/>
          <p:nvPr userDrawn="1"/>
        </p:nvSpPr>
        <p:spPr>
          <a:xfrm flipV="1">
            <a:off x="-4504" y="6540436"/>
            <a:ext cx="12196504" cy="5952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tx2"/>
              </a:solidFill>
            </a:endParaRPr>
          </a:p>
        </p:txBody>
      </p:sp>
      <p:sp>
        <p:nvSpPr>
          <p:cNvPr id="8" name="Content Placeholder 2">
            <a:extLst>
              <a:ext uri="{FF2B5EF4-FFF2-40B4-BE49-F238E27FC236}">
                <a16:creationId xmlns="" xmlns:a16="http://schemas.microsoft.com/office/drawing/2014/main" id="{3DDE49C7-19A1-444C-9825-1EA2A4CF4C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6632" y="1445923"/>
            <a:ext cx="5509008" cy="4775482"/>
          </a:xfrm>
          <a:prstGeom prst="rect">
            <a:avLst/>
          </a:prstGeom>
        </p:spPr>
        <p:txBody>
          <a:bodyPr/>
          <a:lstStyle>
            <a:lvl1pPr marL="228600" indent="-228600">
              <a:buFont typeface="Wingdings" panose="05000000000000000000" pitchFamily="2" charset="2"/>
              <a:buChar char="v"/>
              <a:defRPr sz="2800"/>
            </a:lvl1pPr>
            <a:lvl2pPr marL="685800" indent="-228600">
              <a:buFont typeface="Wingdings" panose="05000000000000000000" pitchFamily="2" charset="2"/>
              <a:buChar char="§"/>
              <a:defRPr sz="2400"/>
            </a:lvl2pPr>
            <a:lvl3pPr marL="1143000" indent="-228600">
              <a:buFont typeface="Courier New" panose="02070309020205020404" pitchFamily="49" charset="0"/>
              <a:buChar char="o"/>
              <a:defRPr sz="2000"/>
            </a:lvl3pPr>
            <a:lvl4pPr marL="1600200" indent="-228600">
              <a:buFont typeface="Arial" panose="020B0604020202020204" pitchFamily="34" charset="0"/>
              <a:buChar char="•"/>
              <a:defRPr sz="1800"/>
            </a:lvl4pPr>
            <a:lvl5pPr marL="2057400" indent="-228600">
              <a:buFont typeface="Arial" panose="020B0604020202020204" pitchFamily="34" charset="0"/>
              <a:buChar char="•"/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10" name="Content Placeholder 2">
            <a:extLst>
              <a:ext uri="{FF2B5EF4-FFF2-40B4-BE49-F238E27FC236}">
                <a16:creationId xmlns="" xmlns:a16="http://schemas.microsoft.com/office/drawing/2014/main" id="{63544BA0-E96C-45E5-845D-0572CB6E19C4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6296361" y="1445923"/>
            <a:ext cx="5509008" cy="4775482"/>
          </a:xfrm>
          <a:prstGeom prst="rect">
            <a:avLst/>
          </a:prstGeom>
        </p:spPr>
        <p:txBody>
          <a:bodyPr/>
          <a:lstStyle>
            <a:lvl1pPr marL="228600" indent="-228600">
              <a:buFont typeface="Wingdings" panose="05000000000000000000" pitchFamily="2" charset="2"/>
              <a:buChar char="v"/>
              <a:defRPr sz="2800"/>
            </a:lvl1pPr>
            <a:lvl2pPr marL="685800" indent="-228600">
              <a:buFont typeface="Wingdings" panose="05000000000000000000" pitchFamily="2" charset="2"/>
              <a:buChar char="§"/>
              <a:defRPr sz="2400"/>
            </a:lvl2pPr>
            <a:lvl3pPr marL="1143000" indent="-228600">
              <a:buFont typeface="Courier New" panose="02070309020205020404" pitchFamily="49" charset="0"/>
              <a:buChar char="o"/>
              <a:defRPr sz="2000"/>
            </a:lvl3pPr>
            <a:lvl4pPr marL="1600200" indent="-228600">
              <a:buFont typeface="Arial" panose="020B0604020202020204" pitchFamily="34" charset="0"/>
              <a:buChar char="•"/>
              <a:defRPr sz="1800"/>
            </a:lvl4pPr>
            <a:lvl5pPr marL="2057400" indent="-228600">
              <a:buFont typeface="Arial" panose="020B0604020202020204" pitchFamily="34" charset="0"/>
              <a:buChar char="•"/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F6FA363F-DA93-49E9-B2AA-8F807FE83C45}"/>
              </a:ext>
            </a:extLst>
          </p:cNvPr>
          <p:cNvSpPr txBox="1"/>
          <p:nvPr userDrawn="1"/>
        </p:nvSpPr>
        <p:spPr>
          <a:xfrm>
            <a:off x="10265664" y="6574604"/>
            <a:ext cx="19254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AU" sz="1400" b="1" dirty="0">
                <a:solidFill>
                  <a:schemeClr val="accent1"/>
                </a:solidFill>
              </a:rPr>
              <a:t>Slide </a:t>
            </a:r>
            <a:fld id="{F7E43D5E-19EF-489C-A403-232B1D029F8F}" type="slidenum">
              <a:rPr lang="en-AU" sz="1400" b="1" smtClean="0">
                <a:solidFill>
                  <a:schemeClr val="accent1"/>
                </a:solidFill>
              </a:rPr>
              <a:t>‹Nº›</a:t>
            </a:fld>
            <a:endParaRPr lang="en-AU" sz="1400" b="1" dirty="0">
              <a:solidFill>
                <a:schemeClr val="accent1"/>
              </a:solidFill>
            </a:endParaRPr>
          </a:p>
        </p:txBody>
      </p:sp>
      <p:sp>
        <p:nvSpPr>
          <p:cNvPr id="15" name="Title 15">
            <a:extLst>
              <a:ext uri="{FF2B5EF4-FFF2-40B4-BE49-F238E27FC236}">
                <a16:creationId xmlns="" xmlns:a16="http://schemas.microsoft.com/office/drawing/2014/main" id="{87570EC9-0DBC-4BD7-95AA-6C73B6CD95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6048" y="175939"/>
            <a:ext cx="9386864" cy="77900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16" name="TextBox 15">
            <a:extLst>
              <a:ext uri="{FF2B5EF4-FFF2-40B4-BE49-F238E27FC236}">
                <a16:creationId xmlns="" xmlns:a16="http://schemas.microsoft.com/office/drawing/2014/main" id="{347CA0F7-C63D-4300-8BAD-A29E1BDF3EF2}"/>
              </a:ext>
            </a:extLst>
          </p:cNvPr>
          <p:cNvSpPr txBox="1"/>
          <p:nvPr userDrawn="1"/>
        </p:nvSpPr>
        <p:spPr>
          <a:xfrm>
            <a:off x="-24384" y="6562799"/>
            <a:ext cx="49255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400" b="1" dirty="0">
                <a:solidFill>
                  <a:schemeClr val="accent1"/>
                </a:solidFill>
              </a:rPr>
              <a:t>CEOS Plenary, 1-4  November 2021</a:t>
            </a:r>
          </a:p>
        </p:txBody>
      </p:sp>
    </p:spTree>
    <p:extLst>
      <p:ext uri="{BB962C8B-B14F-4D97-AF65-F5344CB8AC3E}">
        <p14:creationId xmlns:p14="http://schemas.microsoft.com/office/powerpoint/2010/main" val="19129028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="" xmlns:a16="http://schemas.microsoft.com/office/drawing/2014/main" id="{1EE8A8A5-B83C-452F-9ACA-4A3279DC36AF}"/>
              </a:ext>
            </a:extLst>
          </p:cNvPr>
          <p:cNvSpPr/>
          <p:nvPr userDrawn="1"/>
        </p:nvSpPr>
        <p:spPr>
          <a:xfrm>
            <a:off x="0" y="1"/>
            <a:ext cx="12192000" cy="103749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tx2"/>
              </a:solidFill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="" xmlns:a16="http://schemas.microsoft.com/office/drawing/2014/main" id="{1B9B4D16-20B9-4380-8EB6-9F8F7A81229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hqprint">
            <a:alphaModFix amt="34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51339" t="39269" r="-2839" b="35419"/>
          <a:stretch/>
        </p:blipFill>
        <p:spPr>
          <a:xfrm flipH="1">
            <a:off x="9304422" y="0"/>
            <a:ext cx="2887578" cy="1037492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="" xmlns:a16="http://schemas.microsoft.com/office/drawing/2014/main" id="{2DFE8BF3-E40B-493A-9AE5-A62B25D4F160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791700" y="111656"/>
            <a:ext cx="2027900" cy="80343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4" name="Rectangle 13">
            <a:extLst>
              <a:ext uri="{FF2B5EF4-FFF2-40B4-BE49-F238E27FC236}">
                <a16:creationId xmlns="" xmlns:a16="http://schemas.microsoft.com/office/drawing/2014/main" id="{9CACCEF1-20EC-4A52-A7A1-15EEEB87FBB0}"/>
              </a:ext>
            </a:extLst>
          </p:cNvPr>
          <p:cNvSpPr/>
          <p:nvPr userDrawn="1"/>
        </p:nvSpPr>
        <p:spPr>
          <a:xfrm>
            <a:off x="-1778" y="6574604"/>
            <a:ext cx="12193777" cy="28339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tx2"/>
              </a:solidFill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="" xmlns:a16="http://schemas.microsoft.com/office/drawing/2014/main" id="{BE6BB852-D706-4A9C-8904-87AD81B3C355}"/>
              </a:ext>
            </a:extLst>
          </p:cNvPr>
          <p:cNvSpPr/>
          <p:nvPr userDrawn="1"/>
        </p:nvSpPr>
        <p:spPr>
          <a:xfrm flipV="1">
            <a:off x="-4504" y="6540436"/>
            <a:ext cx="12196504" cy="5952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tx2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7C7E3A92-47B8-4167-85B4-4C55CAFC49AB}"/>
              </a:ext>
            </a:extLst>
          </p:cNvPr>
          <p:cNvSpPr txBox="1"/>
          <p:nvPr userDrawn="1"/>
        </p:nvSpPr>
        <p:spPr>
          <a:xfrm>
            <a:off x="10265664" y="6574604"/>
            <a:ext cx="19254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AU" sz="1400" b="1" dirty="0">
                <a:solidFill>
                  <a:schemeClr val="accent1"/>
                </a:solidFill>
              </a:rPr>
              <a:t>Slide </a:t>
            </a:r>
            <a:fld id="{F7E43D5E-19EF-489C-A403-232B1D029F8F}" type="slidenum">
              <a:rPr lang="en-AU" sz="1400" b="1" smtClean="0">
                <a:solidFill>
                  <a:schemeClr val="accent1"/>
                </a:solidFill>
              </a:rPr>
              <a:t>‹Nº›</a:t>
            </a:fld>
            <a:endParaRPr lang="en-AU" sz="1400" b="1" dirty="0">
              <a:solidFill>
                <a:schemeClr val="accent1"/>
              </a:solidFill>
            </a:endParaRPr>
          </a:p>
        </p:txBody>
      </p:sp>
      <p:sp>
        <p:nvSpPr>
          <p:cNvPr id="9" name="Title 15">
            <a:extLst>
              <a:ext uri="{FF2B5EF4-FFF2-40B4-BE49-F238E27FC236}">
                <a16:creationId xmlns="" xmlns:a16="http://schemas.microsoft.com/office/drawing/2014/main" id="{80E5D011-DA18-4024-AF86-86894ACB27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6048" y="175939"/>
            <a:ext cx="9386864" cy="77900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D0933C90-27D3-4335-96E2-DF82191298C9}"/>
              </a:ext>
            </a:extLst>
          </p:cNvPr>
          <p:cNvSpPr txBox="1"/>
          <p:nvPr userDrawn="1"/>
        </p:nvSpPr>
        <p:spPr>
          <a:xfrm>
            <a:off x="-24384" y="6562799"/>
            <a:ext cx="49255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400" b="1" dirty="0">
                <a:solidFill>
                  <a:schemeClr val="accent1"/>
                </a:solidFill>
              </a:rPr>
              <a:t>CEOS Plenary, 1-4  November 2021</a:t>
            </a:r>
          </a:p>
        </p:txBody>
      </p:sp>
    </p:spTree>
    <p:extLst>
      <p:ext uri="{BB962C8B-B14F-4D97-AF65-F5344CB8AC3E}">
        <p14:creationId xmlns:p14="http://schemas.microsoft.com/office/powerpoint/2010/main" val="11292683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="" xmlns:a16="http://schemas.microsoft.com/office/drawing/2014/main" id="{63EBEE52-12B2-4089-AD9F-FE36914DD282}"/>
              </a:ext>
            </a:extLst>
          </p:cNvPr>
          <p:cNvSpPr/>
          <p:nvPr userDrawn="1"/>
        </p:nvSpPr>
        <p:spPr>
          <a:xfrm>
            <a:off x="0" y="1"/>
            <a:ext cx="12192000" cy="103749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tx2"/>
              </a:solidFill>
            </a:endParaRPr>
          </a:p>
        </p:txBody>
      </p:sp>
      <p:pic>
        <p:nvPicPr>
          <p:cNvPr id="14" name="Picture 13">
            <a:extLst>
              <a:ext uri="{FF2B5EF4-FFF2-40B4-BE49-F238E27FC236}">
                <a16:creationId xmlns="" xmlns:a16="http://schemas.microsoft.com/office/drawing/2014/main" id="{2D315F3E-F0DF-4865-AC4F-47E0A13B27C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hqprint">
            <a:alphaModFix amt="34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51339" t="39269" r="-2839" b="35419"/>
          <a:stretch/>
        </p:blipFill>
        <p:spPr>
          <a:xfrm flipH="1">
            <a:off x="9304422" y="0"/>
            <a:ext cx="2887578" cy="1037492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="" xmlns:a16="http://schemas.microsoft.com/office/drawing/2014/main" id="{FB6593D5-A5A7-4DB6-A71A-5D767C08A473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791700" y="111656"/>
            <a:ext cx="2027900" cy="80343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6" name="Rectangle 15">
            <a:extLst>
              <a:ext uri="{FF2B5EF4-FFF2-40B4-BE49-F238E27FC236}">
                <a16:creationId xmlns="" xmlns:a16="http://schemas.microsoft.com/office/drawing/2014/main" id="{70C563EC-D185-47AB-844E-F7F56F0C4870}"/>
              </a:ext>
            </a:extLst>
          </p:cNvPr>
          <p:cNvSpPr/>
          <p:nvPr userDrawn="1"/>
        </p:nvSpPr>
        <p:spPr>
          <a:xfrm>
            <a:off x="-1778" y="6574604"/>
            <a:ext cx="12193777" cy="28339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tx2"/>
              </a:solidFill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="" xmlns:a16="http://schemas.microsoft.com/office/drawing/2014/main" id="{2042A08C-D712-41B9-8B6D-63E085A5C203}"/>
              </a:ext>
            </a:extLst>
          </p:cNvPr>
          <p:cNvSpPr/>
          <p:nvPr userDrawn="1"/>
        </p:nvSpPr>
        <p:spPr>
          <a:xfrm flipV="1">
            <a:off x="-4504" y="6540436"/>
            <a:ext cx="12196504" cy="5952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tx2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FF71F12C-5B09-41F4-BF5A-B51056894D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0012" y="1373852"/>
            <a:ext cx="6172200" cy="4694402"/>
          </a:xfrm>
          <a:prstGeom prst="rect">
            <a:avLst/>
          </a:prstGeom>
        </p:spPr>
        <p:txBody>
          <a:bodyPr/>
          <a:lstStyle>
            <a:lvl1pPr marL="228600" indent="-228600">
              <a:buFont typeface="Wingdings" panose="05000000000000000000" pitchFamily="2" charset="2"/>
              <a:buChar char="v"/>
              <a:defRPr sz="3200"/>
            </a:lvl1pPr>
            <a:lvl2pPr marL="685800" indent="-228600">
              <a:buFont typeface="Wingdings" panose="05000000000000000000" pitchFamily="2" charset="2"/>
              <a:buChar char="§"/>
              <a:defRPr sz="2800"/>
            </a:lvl2pPr>
            <a:lvl3pPr marL="1143000" indent="-228600">
              <a:buFont typeface="Courier New" panose="02070309020205020404" pitchFamily="49" charset="0"/>
              <a:buChar char="o"/>
              <a:defRPr sz="2400"/>
            </a:lvl3pPr>
            <a:lvl4pPr marL="1600200" indent="-228600">
              <a:buFont typeface="Arial" panose="020B0604020202020204" pitchFamily="34" charset="0"/>
              <a:buChar char="•"/>
              <a:defRPr sz="2000"/>
            </a:lvl4pPr>
            <a:lvl5pPr marL="2057400" indent="-228600">
              <a:buFont typeface="Arial" panose="020B0604020202020204" pitchFamily="34" charset="0"/>
              <a:buChar char="•"/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B9D816F0-FF8F-4A31-8300-9ACA6B5757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1373852"/>
            <a:ext cx="3932237" cy="463055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43C088C0-51B0-4546-B072-388AE9218637}"/>
              </a:ext>
            </a:extLst>
          </p:cNvPr>
          <p:cNvSpPr txBox="1"/>
          <p:nvPr userDrawn="1"/>
        </p:nvSpPr>
        <p:spPr>
          <a:xfrm>
            <a:off x="10265664" y="6574604"/>
            <a:ext cx="19254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AU" sz="1400" b="1" dirty="0">
                <a:solidFill>
                  <a:schemeClr val="accent1"/>
                </a:solidFill>
              </a:rPr>
              <a:t>Slide </a:t>
            </a:r>
            <a:fld id="{F7E43D5E-19EF-489C-A403-232B1D029F8F}" type="slidenum">
              <a:rPr lang="en-AU" sz="1400" b="1" smtClean="0">
                <a:solidFill>
                  <a:schemeClr val="accent1"/>
                </a:solidFill>
              </a:rPr>
              <a:t>‹Nº›</a:t>
            </a:fld>
            <a:endParaRPr lang="en-AU" sz="1400" b="1" dirty="0">
              <a:solidFill>
                <a:schemeClr val="accent1"/>
              </a:solidFill>
            </a:endParaRPr>
          </a:p>
        </p:txBody>
      </p:sp>
      <p:sp>
        <p:nvSpPr>
          <p:cNvPr id="11" name="Title 15">
            <a:extLst>
              <a:ext uri="{FF2B5EF4-FFF2-40B4-BE49-F238E27FC236}">
                <a16:creationId xmlns="" xmlns:a16="http://schemas.microsoft.com/office/drawing/2014/main" id="{52871787-E01A-4060-A748-A06B35391E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6048" y="175939"/>
            <a:ext cx="9386864" cy="77900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1AB93411-C6A7-4058-A682-89D0693D66D9}"/>
              </a:ext>
            </a:extLst>
          </p:cNvPr>
          <p:cNvSpPr txBox="1"/>
          <p:nvPr userDrawn="1"/>
        </p:nvSpPr>
        <p:spPr>
          <a:xfrm>
            <a:off x="-24384" y="6562799"/>
            <a:ext cx="49255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400" b="1" dirty="0">
                <a:solidFill>
                  <a:schemeClr val="accent1"/>
                </a:solidFill>
              </a:rPr>
              <a:t>CEOS Plenary, 1-4  November 2021</a:t>
            </a:r>
          </a:p>
        </p:txBody>
      </p:sp>
    </p:spTree>
    <p:extLst>
      <p:ext uri="{BB962C8B-B14F-4D97-AF65-F5344CB8AC3E}">
        <p14:creationId xmlns:p14="http://schemas.microsoft.com/office/powerpoint/2010/main" val="34589802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="" xmlns:a16="http://schemas.microsoft.com/office/drawing/2014/main" id="{2BB3F54E-9A4B-4920-8D77-4695B8ABE8DC}"/>
              </a:ext>
            </a:extLst>
          </p:cNvPr>
          <p:cNvSpPr/>
          <p:nvPr userDrawn="1"/>
        </p:nvSpPr>
        <p:spPr>
          <a:xfrm>
            <a:off x="0" y="1"/>
            <a:ext cx="12192000" cy="103749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tx2"/>
              </a:solidFill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="" xmlns:a16="http://schemas.microsoft.com/office/drawing/2014/main" id="{8A22C5D0-A59F-4D59-9AE0-98B49D48F72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7" cstate="hqprint">
            <a:alphaModFix amt="34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51339" t="39269" r="-2839" b="35419"/>
          <a:stretch/>
        </p:blipFill>
        <p:spPr>
          <a:xfrm flipH="1">
            <a:off x="9304422" y="0"/>
            <a:ext cx="2887578" cy="1037492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="" xmlns:a16="http://schemas.microsoft.com/office/drawing/2014/main" id="{D83F94B4-13EA-4151-AFBF-F80C398EB193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791700" y="111656"/>
            <a:ext cx="2027900" cy="80343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5" name="Rectangle 14">
            <a:extLst>
              <a:ext uri="{FF2B5EF4-FFF2-40B4-BE49-F238E27FC236}">
                <a16:creationId xmlns="" xmlns:a16="http://schemas.microsoft.com/office/drawing/2014/main" id="{CC0AD3EB-C7FF-4C12-981F-BF2C7DE74266}"/>
              </a:ext>
            </a:extLst>
          </p:cNvPr>
          <p:cNvSpPr/>
          <p:nvPr userDrawn="1"/>
        </p:nvSpPr>
        <p:spPr>
          <a:xfrm>
            <a:off x="-1778" y="6574604"/>
            <a:ext cx="12193777" cy="28339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tx2"/>
              </a:solidFill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="" xmlns:a16="http://schemas.microsoft.com/office/drawing/2014/main" id="{74223A0C-8F12-4568-8E11-A3F2ECF21C84}"/>
              </a:ext>
            </a:extLst>
          </p:cNvPr>
          <p:cNvSpPr/>
          <p:nvPr userDrawn="1"/>
        </p:nvSpPr>
        <p:spPr>
          <a:xfrm flipV="1">
            <a:off x="-4504" y="6540436"/>
            <a:ext cx="12196504" cy="5952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52211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6" r:id="rId3"/>
    <p:sldLayoutId id="2147483678" r:id="rId4"/>
    <p:sldLayoutId id="2147483680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="" xmlns:a16="http://schemas.microsoft.com/office/drawing/2014/main" id="{BACB7B97-9416-452B-84EA-699E6AA45B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6046" y="175938"/>
            <a:ext cx="8530291" cy="3972645"/>
          </a:xfrm>
        </p:spPr>
        <p:txBody>
          <a:bodyPr/>
          <a:lstStyle/>
          <a:p>
            <a:r>
              <a:rPr lang="en-AU" dirty="0" smtClean="0"/>
              <a:t>WGCV Vice Chair Nomination </a:t>
            </a:r>
            <a:endParaRPr lang="en-AU" dirty="0"/>
          </a:p>
        </p:txBody>
      </p:sp>
      <p:sp>
        <p:nvSpPr>
          <p:cNvPr id="6" name="Shape 11">
            <a:extLst>
              <a:ext uri="{FF2B5EF4-FFF2-40B4-BE49-F238E27FC236}">
                <a16:creationId xmlns="" xmlns:a16="http://schemas.microsoft.com/office/drawing/2014/main" id="{75A0D59D-8C5C-48CF-A49D-9DE235F8CED6}"/>
              </a:ext>
            </a:extLst>
          </p:cNvPr>
          <p:cNvSpPr/>
          <p:nvPr/>
        </p:nvSpPr>
        <p:spPr>
          <a:xfrm>
            <a:off x="7191022" y="4407878"/>
            <a:ext cx="4832943" cy="22312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lc="http://schemas.openxmlformats.org/drawingml/2006/lockedCanvas" val="1"/>
            </a:ext>
          </a:extLst>
        </p:spPr>
        <p:txBody>
          <a:bodyPr lIns="0" tIns="0" rIns="0" bIns="0"/>
          <a:lstStyle>
            <a:lvl1pPr defTabSz="457200">
              <a:defRPr>
                <a:solidFill>
                  <a:srgbClr val="002569"/>
                </a:solidFill>
              </a:defRPr>
            </a:lvl1pPr>
            <a:lvl2pPr indent="457200" defTabSz="457200">
              <a:defRPr>
                <a:solidFill>
                  <a:srgbClr val="002569"/>
                </a:solidFill>
              </a:defRPr>
            </a:lvl2pPr>
            <a:lvl3pPr indent="914400" defTabSz="457200">
              <a:defRPr>
                <a:solidFill>
                  <a:srgbClr val="002569"/>
                </a:solidFill>
              </a:defRPr>
            </a:lvl3pPr>
            <a:lvl4pPr indent="1371600" defTabSz="457200">
              <a:defRPr>
                <a:solidFill>
                  <a:srgbClr val="002569"/>
                </a:solidFill>
              </a:defRPr>
            </a:lvl4pPr>
            <a:lvl5pPr indent="1828800" defTabSz="457200">
              <a:defRPr>
                <a:solidFill>
                  <a:srgbClr val="002569"/>
                </a:solidFill>
              </a:defRPr>
            </a:lvl5pPr>
            <a:lvl6pPr indent="2286000" defTabSz="457200">
              <a:defRPr>
                <a:solidFill>
                  <a:srgbClr val="002569"/>
                </a:solidFill>
              </a:defRPr>
            </a:lvl6pPr>
            <a:lvl7pPr indent="2743200" defTabSz="457200">
              <a:defRPr>
                <a:solidFill>
                  <a:srgbClr val="002569"/>
                </a:solidFill>
              </a:defRPr>
            </a:lvl7pPr>
            <a:lvl8pPr indent="3200400" defTabSz="457200">
              <a:defRPr>
                <a:solidFill>
                  <a:srgbClr val="002569"/>
                </a:solidFill>
              </a:defRPr>
            </a:lvl8pPr>
            <a:lvl9pPr indent="3657600" defTabSz="457200">
              <a:defRPr>
                <a:solidFill>
                  <a:srgbClr val="002569"/>
                </a:solidFill>
              </a:defRPr>
            </a:lvl9pPr>
          </a:lstStyle>
          <a:p>
            <a:pPr lvl="0" algn="r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sz="2000" b="1" dirty="0" smtClean="0">
                <a:solidFill>
                  <a:schemeClr val="accent1"/>
                </a:solidFill>
                <a:latin typeface="Quire Sans" panose="020B0502040400020003" pitchFamily="34" charset="0"/>
                <a:ea typeface="Arial Bold"/>
                <a:cs typeface="Quire Sans" panose="020B0502040400020003" pitchFamily="34" charset="0"/>
                <a:sym typeface="Arial Bold"/>
              </a:rPr>
              <a:t>Matias Palomeque, CONAE</a:t>
            </a:r>
          </a:p>
          <a:p>
            <a:pPr lvl="0" algn="r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sz="2000" b="1" dirty="0" smtClean="0">
                <a:solidFill>
                  <a:schemeClr val="accent1"/>
                </a:solidFill>
                <a:latin typeface="Quire Sans" panose="020B0502040400020003" pitchFamily="34" charset="0"/>
                <a:ea typeface="Arial Bold"/>
                <a:cs typeface="Quire Sans" panose="020B0502040400020003" pitchFamily="34" charset="0"/>
                <a:sym typeface="Arial Bold"/>
              </a:rPr>
              <a:t>1.4 WGCV Vice Chair Nomination</a:t>
            </a:r>
            <a:endParaRPr lang="en-AU" sz="2000" b="1" dirty="0">
              <a:solidFill>
                <a:schemeClr val="accent1"/>
              </a:solidFill>
              <a:latin typeface="Quire Sans" panose="020B0502040400020003" pitchFamily="34" charset="0"/>
              <a:ea typeface="Arial Bold"/>
              <a:cs typeface="Quire Sans" panose="020B0502040400020003" pitchFamily="34" charset="0"/>
              <a:sym typeface="Arial Bold"/>
            </a:endParaRPr>
          </a:p>
          <a:p>
            <a:pPr lvl="0" algn="r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sz="2000" b="1" dirty="0" smtClean="0">
                <a:solidFill>
                  <a:schemeClr val="accent1"/>
                </a:solidFill>
                <a:latin typeface="Quire Sans" panose="020B0502040400020003" pitchFamily="34" charset="0"/>
                <a:ea typeface="Arial Bold"/>
                <a:cs typeface="Quire Sans" panose="020B0502040400020003" pitchFamily="34" charset="0"/>
                <a:sym typeface="Arial Bold"/>
              </a:rPr>
              <a:t>2022 CEOS WGCV-50 </a:t>
            </a:r>
            <a:endParaRPr sz="2000" b="1" dirty="0">
              <a:solidFill>
                <a:schemeClr val="accent1"/>
              </a:solidFill>
              <a:latin typeface="Quire Sans" panose="020B0502040400020003" pitchFamily="34" charset="0"/>
              <a:ea typeface="Arial Bold"/>
              <a:cs typeface="Quire Sans" panose="020B0502040400020003" pitchFamily="34" charset="0"/>
              <a:sym typeface="Arial Bold"/>
            </a:endParaRPr>
          </a:p>
          <a:p>
            <a:pPr lvl="0" algn="r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sz="2000" b="1" dirty="0">
                <a:solidFill>
                  <a:schemeClr val="accent1"/>
                </a:solidFill>
                <a:latin typeface="Quire Sans" panose="020B0502040400020003" pitchFamily="34" charset="0"/>
                <a:ea typeface="Arial Bold"/>
                <a:cs typeface="Quire Sans" panose="020B0502040400020003" pitchFamily="34" charset="0"/>
                <a:sym typeface="Arial Bold"/>
              </a:rPr>
              <a:t>Virtual Meeting</a:t>
            </a:r>
            <a:endParaRPr sz="2000" b="1" dirty="0">
              <a:solidFill>
                <a:schemeClr val="accent1"/>
              </a:solidFill>
              <a:latin typeface="Quire Sans" panose="020B0502040400020003" pitchFamily="34" charset="0"/>
              <a:ea typeface="Arial Bold"/>
              <a:cs typeface="Quire Sans" panose="020B0502040400020003" pitchFamily="34" charset="0"/>
              <a:sym typeface="Arial Bold"/>
            </a:endParaRPr>
          </a:p>
          <a:p>
            <a:pPr lvl="0" algn="r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sz="2000" b="1" dirty="0" smtClean="0">
                <a:solidFill>
                  <a:schemeClr val="accent1"/>
                </a:solidFill>
                <a:latin typeface="Quire Sans" panose="020B0502040400020003" pitchFamily="34" charset="0"/>
                <a:ea typeface="Arial Bold"/>
                <a:cs typeface="Quire Sans" panose="020B0502040400020003" pitchFamily="34" charset="0"/>
                <a:sym typeface="Arial Bold"/>
              </a:rPr>
              <a:t>22-25 March 2022</a:t>
            </a:r>
            <a:endParaRPr sz="2000" b="1" dirty="0">
              <a:solidFill>
                <a:schemeClr val="accent1"/>
              </a:solidFill>
              <a:latin typeface="Quire Sans" panose="020B0502040400020003" pitchFamily="34" charset="0"/>
              <a:ea typeface="Arial Bold"/>
              <a:cs typeface="Quire Sans" panose="020B0502040400020003" pitchFamily="34" charset="0"/>
              <a:sym typeface="Arial Bold"/>
            </a:endParaRPr>
          </a:p>
        </p:txBody>
      </p:sp>
    </p:spTree>
    <p:extLst>
      <p:ext uri="{BB962C8B-B14F-4D97-AF65-F5344CB8AC3E}">
        <p14:creationId xmlns:p14="http://schemas.microsoft.com/office/powerpoint/2010/main" val="3919538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C2F5B438-112E-4A4C-865C-78D791EE0E8E}"/>
              </a:ext>
            </a:extLst>
          </p:cNvPr>
          <p:cNvSpPr txBox="1"/>
          <p:nvPr/>
        </p:nvSpPr>
        <p:spPr>
          <a:xfrm>
            <a:off x="10265664" y="6574604"/>
            <a:ext cx="19254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AU" sz="1400" b="1" dirty="0">
                <a:solidFill>
                  <a:schemeClr val="accent1"/>
                </a:solidFill>
              </a:rPr>
              <a:t>Slide </a:t>
            </a:r>
            <a:fld id="{F7E43D5E-19EF-489C-A403-232B1D029F8F}" type="slidenum">
              <a:rPr lang="en-AU" sz="1400" b="1" smtClean="0">
                <a:solidFill>
                  <a:schemeClr val="accent1"/>
                </a:solidFill>
              </a:rPr>
              <a:t>2</a:t>
            </a:fld>
            <a:endParaRPr lang="en-AU" sz="1400" b="1" dirty="0">
              <a:solidFill>
                <a:schemeClr val="accent1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B20E0AA3-A2FF-42D7-A2B3-99CCEB187B8E}"/>
              </a:ext>
            </a:extLst>
          </p:cNvPr>
          <p:cNvSpPr txBox="1"/>
          <p:nvPr/>
        </p:nvSpPr>
        <p:spPr>
          <a:xfrm>
            <a:off x="136293" y="1081110"/>
            <a:ext cx="11737459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dirty="0" smtClean="0">
                <a:latin typeface="Quire Sans" panose="020B0502040400020003" pitchFamily="34" charset="0"/>
                <a:cs typeface="Quire Sans" panose="020B0502040400020003" pitchFamily="34" charset="0"/>
              </a:rPr>
              <a:t>Cooperate </a:t>
            </a:r>
            <a:r>
              <a:rPr lang="en-US" dirty="0" smtClean="0">
                <a:latin typeface="Quire Sans" panose="020B0502040400020003" pitchFamily="34" charset="0"/>
                <a:cs typeface="Quire Sans" panose="020B0502040400020003" pitchFamily="34" charset="0"/>
              </a:rPr>
              <a:t>with </a:t>
            </a:r>
            <a:r>
              <a:rPr lang="en-US" dirty="0">
                <a:latin typeface="Quire Sans" panose="020B0502040400020003" pitchFamily="34" charset="0"/>
                <a:cs typeface="Quire Sans" panose="020B0502040400020003" pitchFamily="34" charset="0"/>
              </a:rPr>
              <a:t>the access to </a:t>
            </a:r>
            <a:r>
              <a:rPr lang="en-US" dirty="0" smtClean="0">
                <a:latin typeface="Quire Sans" panose="020B0502040400020003" pitchFamily="34" charset="0"/>
                <a:cs typeface="Quire Sans" panose="020B0502040400020003" pitchFamily="34" charset="0"/>
              </a:rPr>
              <a:t>Cal/Val </a:t>
            </a:r>
            <a:r>
              <a:rPr lang="en-US" dirty="0">
                <a:latin typeface="Quire Sans" panose="020B0502040400020003" pitchFamily="34" charset="0"/>
                <a:cs typeface="Quire Sans" panose="020B0502040400020003" pitchFamily="34" charset="0"/>
              </a:rPr>
              <a:t>reference data, protocols, knowledge and networks, to the Earth Observation community</a:t>
            </a:r>
            <a:r>
              <a:rPr lang="en-US" dirty="0" smtClean="0">
                <a:latin typeface="Quire Sans" panose="020B0502040400020003" pitchFamily="34" charset="0"/>
                <a:cs typeface="Quire Sans" panose="020B0502040400020003" pitchFamily="34" charset="0"/>
              </a:rPr>
              <a:t>.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dirty="0" smtClean="0">
                <a:latin typeface="Quire Sans" panose="020B0502040400020003" pitchFamily="34" charset="0"/>
                <a:cs typeface="Quire Sans" panose="020B0502040400020003" pitchFamily="34" charset="0"/>
              </a:rPr>
              <a:t>Encourage </a:t>
            </a:r>
            <a:r>
              <a:rPr lang="en-US" dirty="0">
                <a:latin typeface="Quire Sans" panose="020B0502040400020003" pitchFamily="34" charset="0"/>
                <a:cs typeface="Quire Sans" panose="020B0502040400020003" pitchFamily="34" charset="0"/>
              </a:rPr>
              <a:t>the revision and update of methodologies and protocols for Cal/Val and Quality Analysis for all types of satellite sensors devoted to Earth Observation</a:t>
            </a:r>
            <a:r>
              <a:rPr lang="en-US" dirty="0" smtClean="0">
                <a:latin typeface="Quire Sans" panose="020B0502040400020003" pitchFamily="34" charset="0"/>
                <a:cs typeface="Quire Sans" panose="020B0502040400020003" pitchFamily="34" charset="0"/>
              </a:rPr>
              <a:t>.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dirty="0">
                <a:latin typeface="Quire Sans" panose="020B0502040400020003" pitchFamily="34" charset="0"/>
                <a:cs typeface="Quire Sans" panose="020B0502040400020003" pitchFamily="34" charset="0"/>
              </a:rPr>
              <a:t>Promote the information sharing between CEOS Working Group on Calibration and Validation subgroups</a:t>
            </a:r>
            <a:r>
              <a:rPr lang="en-US" dirty="0" smtClean="0">
                <a:latin typeface="Quire Sans" panose="020B0502040400020003" pitchFamily="34" charset="0"/>
                <a:cs typeface="Quire Sans" panose="020B0502040400020003" pitchFamily="34" charset="0"/>
              </a:rPr>
              <a:t>.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dirty="0" smtClean="0">
                <a:latin typeface="Quire Sans" panose="020B0502040400020003" pitchFamily="34" charset="0"/>
                <a:cs typeface="Quire Sans" panose="020B0502040400020003" pitchFamily="34" charset="0"/>
              </a:rPr>
              <a:t>Foster forums among end users for developing models to products generation as they need, and for implementing adequate validation techniques </a:t>
            </a:r>
            <a:r>
              <a:rPr lang="en-US" dirty="0">
                <a:latin typeface="Quire Sans" panose="020B0502040400020003" pitchFamily="34" charset="0"/>
                <a:cs typeface="Quire Sans" panose="020B0502040400020003" pitchFamily="34" charset="0"/>
              </a:rPr>
              <a:t>for </a:t>
            </a:r>
            <a:r>
              <a:rPr lang="en-US" dirty="0" smtClean="0">
                <a:latin typeface="Quire Sans" panose="020B0502040400020003" pitchFamily="34" charset="0"/>
                <a:cs typeface="Quire Sans" panose="020B0502040400020003" pitchFamily="34" charset="0"/>
              </a:rPr>
              <a:t>bio-geophysical </a:t>
            </a:r>
            <a:r>
              <a:rPr lang="en-US" dirty="0">
                <a:latin typeface="Quire Sans" panose="020B0502040400020003" pitchFamily="34" charset="0"/>
                <a:cs typeface="Quire Sans" panose="020B0502040400020003" pitchFamily="34" charset="0"/>
              </a:rPr>
              <a:t>parameters derived from EO satellite </a:t>
            </a:r>
            <a:r>
              <a:rPr lang="en-US" dirty="0" smtClean="0">
                <a:latin typeface="Quire Sans" panose="020B0502040400020003" pitchFamily="34" charset="0"/>
                <a:cs typeface="Quire Sans" panose="020B0502040400020003" pitchFamily="34" charset="0"/>
              </a:rPr>
              <a:t>systems.</a:t>
            </a:r>
            <a:endParaRPr lang="en-US" dirty="0" smtClean="0">
              <a:latin typeface="Quire Sans" panose="020B0502040400020003" pitchFamily="34" charset="0"/>
              <a:cs typeface="Quire Sans" panose="020B0502040400020003" pitchFamily="34" charset="0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dirty="0" smtClean="0">
                <a:latin typeface="Quire Sans" panose="020B0502040400020003" pitchFamily="34" charset="0"/>
                <a:cs typeface="Quire Sans" panose="020B0502040400020003" pitchFamily="34" charset="0"/>
              </a:rPr>
              <a:t>Promote the link and interaction among other CEOS Working </a:t>
            </a:r>
            <a:r>
              <a:rPr lang="en-US" dirty="0" smtClean="0">
                <a:latin typeface="Quire Sans" panose="020B0502040400020003" pitchFamily="34" charset="0"/>
                <a:cs typeface="Quire Sans" panose="020B0502040400020003" pitchFamily="34" charset="0"/>
              </a:rPr>
              <a:t>Groups</a:t>
            </a:r>
            <a:r>
              <a:rPr lang="en-US" dirty="0">
                <a:latin typeface="Quire Sans" panose="020B0502040400020003" pitchFamily="34" charset="0"/>
                <a:cs typeface="Quire Sans" panose="020B0502040400020003" pitchFamily="34" charset="0"/>
              </a:rPr>
              <a:t> </a:t>
            </a:r>
            <a:r>
              <a:rPr lang="en-US" dirty="0" smtClean="0">
                <a:latin typeface="Quire Sans" panose="020B0502040400020003" pitchFamily="34" charset="0"/>
                <a:cs typeface="Quire Sans" panose="020B0502040400020003" pitchFamily="34" charset="0"/>
              </a:rPr>
              <a:t>(</a:t>
            </a:r>
            <a:r>
              <a:rPr lang="en-US" dirty="0" smtClean="0">
                <a:latin typeface="Quire Sans" panose="020B0502040400020003" pitchFamily="34" charset="0"/>
                <a:cs typeface="Quire Sans" panose="020B0502040400020003" pitchFamily="34" charset="0"/>
              </a:rPr>
              <a:t>WG </a:t>
            </a:r>
            <a:r>
              <a:rPr lang="en-US" dirty="0" smtClean="0">
                <a:latin typeface="Quire Sans" panose="020B0502040400020003" pitchFamily="34" charset="0"/>
                <a:cs typeface="Quire Sans" panose="020B0502040400020003" pitchFamily="34" charset="0"/>
              </a:rPr>
              <a:t>Disasters</a:t>
            </a:r>
            <a:r>
              <a:rPr lang="en-US" dirty="0">
                <a:latin typeface="Quire Sans" panose="020B0502040400020003" pitchFamily="34" charset="0"/>
                <a:cs typeface="Quire Sans" panose="020B0502040400020003" pitchFamily="34" charset="0"/>
              </a:rPr>
              <a:t>, WGISS, </a:t>
            </a:r>
            <a:r>
              <a:rPr lang="en-US" dirty="0" smtClean="0">
                <a:latin typeface="Quire Sans" panose="020B0502040400020003" pitchFamily="34" charset="0"/>
                <a:cs typeface="Quire Sans" panose="020B0502040400020003" pitchFamily="34" charset="0"/>
              </a:rPr>
              <a:t>WG Climate</a:t>
            </a:r>
            <a:r>
              <a:rPr lang="en-US" dirty="0" smtClean="0">
                <a:latin typeface="Quire Sans" panose="020B0502040400020003" pitchFamily="34" charset="0"/>
                <a:cs typeface="Quire Sans" panose="020B0502040400020003" pitchFamily="34" charset="0"/>
              </a:rPr>
              <a:t>, Virtual Constellations</a:t>
            </a:r>
            <a:r>
              <a:rPr lang="en-US" dirty="0">
                <a:latin typeface="Quire Sans" panose="020B0502040400020003" pitchFamily="34" charset="0"/>
                <a:cs typeface="Quire Sans" panose="020B0502040400020003" pitchFamily="34" charset="0"/>
              </a:rPr>
              <a:t>, Ad Hoc </a:t>
            </a:r>
            <a:r>
              <a:rPr lang="en-US" dirty="0" smtClean="0">
                <a:latin typeface="Quire Sans" panose="020B0502040400020003" pitchFamily="34" charset="0"/>
                <a:cs typeface="Quire Sans" panose="020B0502040400020003" pitchFamily="34" charset="0"/>
              </a:rPr>
              <a:t>Teams, etc…).</a:t>
            </a:r>
            <a:endParaRPr lang="en-US" dirty="0">
              <a:latin typeface="Quire Sans" panose="020B0502040400020003" pitchFamily="34" charset="0"/>
              <a:cs typeface="Quire Sans" panose="020B0502040400020003" pitchFamily="34" charset="0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dirty="0" smtClean="0">
                <a:latin typeface="Quire Sans" panose="020B0502040400020003" pitchFamily="34" charset="0"/>
                <a:cs typeface="Quire Sans" panose="020B0502040400020003" pitchFamily="34" charset="0"/>
              </a:rPr>
              <a:t>Explore new engagements in order to increase and ensure more validation sites (e.g., for biomass)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dirty="0" smtClean="0">
                <a:latin typeface="Quire Sans" panose="020B0502040400020003" pitchFamily="34" charset="0"/>
                <a:cs typeface="Quire Sans" panose="020B0502040400020003" pitchFamily="34" charset="0"/>
              </a:rPr>
              <a:t>Continue </a:t>
            </a:r>
            <a:r>
              <a:rPr lang="en-US" dirty="0">
                <a:latin typeface="Quire Sans" panose="020B0502040400020003" pitchFamily="34" charset="0"/>
                <a:cs typeface="Quire Sans" panose="020B0502040400020003" pitchFamily="34" charset="0"/>
              </a:rPr>
              <a:t>and strengthen the current Cal/Val activities related to the </a:t>
            </a:r>
            <a:r>
              <a:rPr lang="en-US" dirty="0" smtClean="0">
                <a:latin typeface="Quire Sans" panose="020B0502040400020003" pitchFamily="34" charset="0"/>
                <a:cs typeface="Quire Sans" panose="020B0502040400020003" pitchFamily="34" charset="0"/>
              </a:rPr>
              <a:t>GEO</a:t>
            </a:r>
            <a:r>
              <a:rPr lang="en-GB" dirty="0" smtClean="0">
                <a:latin typeface="Quire Sans" panose="020B0502040400020003" pitchFamily="34" charset="0"/>
                <a:cs typeface="Quire Sans" panose="020B0502040400020003" pitchFamily="34" charset="0"/>
              </a:rPr>
              <a:t>.</a:t>
            </a:r>
            <a:endParaRPr lang="en-GB" dirty="0" smtClean="0">
              <a:latin typeface="Quire Sans" panose="020B0502040400020003" pitchFamily="34" charset="0"/>
              <a:cs typeface="Quire Sans" panose="020B0502040400020003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40BC179D-6239-4241-8FED-04230029EC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What to do?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8447765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C2F5B438-112E-4A4C-865C-78D791EE0E8E}"/>
              </a:ext>
            </a:extLst>
          </p:cNvPr>
          <p:cNvSpPr txBox="1"/>
          <p:nvPr/>
        </p:nvSpPr>
        <p:spPr>
          <a:xfrm>
            <a:off x="10265664" y="6574604"/>
            <a:ext cx="19254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AU" sz="1400" b="1" dirty="0">
                <a:solidFill>
                  <a:schemeClr val="accent1"/>
                </a:solidFill>
              </a:rPr>
              <a:t>Slide </a:t>
            </a:r>
            <a:fld id="{F7E43D5E-19EF-489C-A403-232B1D029F8F}" type="slidenum">
              <a:rPr lang="en-AU" sz="1400" b="1" smtClean="0">
                <a:solidFill>
                  <a:schemeClr val="accent1"/>
                </a:solidFill>
              </a:rPr>
              <a:t>3</a:t>
            </a:fld>
            <a:endParaRPr lang="en-AU" sz="1400" b="1" dirty="0">
              <a:solidFill>
                <a:schemeClr val="accent1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B20E0AA3-A2FF-42D7-A2B3-99CCEB187B8E}"/>
              </a:ext>
            </a:extLst>
          </p:cNvPr>
          <p:cNvSpPr txBox="1"/>
          <p:nvPr/>
        </p:nvSpPr>
        <p:spPr>
          <a:xfrm>
            <a:off x="311105" y="1282815"/>
            <a:ext cx="1110615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dirty="0">
                <a:latin typeface="Quire Sans" panose="020B0502040400020003" pitchFamily="34" charset="0"/>
                <a:cs typeface="Quire Sans" panose="020B0502040400020003" pitchFamily="34" charset="0"/>
              </a:rPr>
              <a:t>By promoting and carrying out technical </a:t>
            </a:r>
            <a:r>
              <a:rPr lang="en-US" dirty="0" smtClean="0">
                <a:latin typeface="Quire Sans" panose="020B0502040400020003" pitchFamily="34" charset="0"/>
                <a:cs typeface="Quire Sans" panose="020B0502040400020003" pitchFamily="34" charset="0"/>
              </a:rPr>
              <a:t>meetings.</a:t>
            </a:r>
            <a:endParaRPr lang="en-US" dirty="0" smtClean="0">
              <a:latin typeface="Quire Sans" panose="020B0502040400020003" pitchFamily="34" charset="0"/>
              <a:cs typeface="Quire Sans" panose="020B0502040400020003" pitchFamily="34" charset="0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dirty="0" smtClean="0">
                <a:latin typeface="Quire Sans" panose="020B0502040400020003" pitchFamily="34" charset="0"/>
                <a:cs typeface="Quire Sans" panose="020B0502040400020003" pitchFamily="34" charset="0"/>
              </a:rPr>
              <a:t>By </a:t>
            </a:r>
            <a:r>
              <a:rPr lang="en-US" dirty="0">
                <a:latin typeface="Quire Sans" panose="020B0502040400020003" pitchFamily="34" charset="0"/>
                <a:cs typeface="Quire Sans" panose="020B0502040400020003" pitchFamily="34" charset="0"/>
              </a:rPr>
              <a:t>promoting the exchange of Cal/Val data and </a:t>
            </a:r>
            <a:r>
              <a:rPr lang="en-US" dirty="0" smtClean="0">
                <a:latin typeface="Quire Sans" panose="020B0502040400020003" pitchFamily="34" charset="0"/>
                <a:cs typeface="Quire Sans" panose="020B0502040400020003" pitchFamily="34" charset="0"/>
              </a:rPr>
              <a:t>knowledge.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dirty="0" smtClean="0">
                <a:latin typeface="Quire Sans" panose="020B0502040400020003" pitchFamily="34" charset="0"/>
                <a:cs typeface="Quire Sans" panose="020B0502040400020003" pitchFamily="34" charset="0"/>
              </a:rPr>
              <a:t>By </a:t>
            </a:r>
            <a:r>
              <a:rPr lang="en-US" dirty="0">
                <a:latin typeface="Quire Sans" panose="020B0502040400020003" pitchFamily="34" charset="0"/>
                <a:cs typeface="Quire Sans" panose="020B0502040400020003" pitchFamily="34" charset="0"/>
              </a:rPr>
              <a:t>fostering the technology transfer in Cal/Val issues</a:t>
            </a:r>
            <a:r>
              <a:rPr lang="en-US" dirty="0" smtClean="0">
                <a:latin typeface="Quire Sans" panose="020B0502040400020003" pitchFamily="34" charset="0"/>
                <a:cs typeface="Quire Sans" panose="020B0502040400020003" pitchFamily="34" charset="0"/>
              </a:rPr>
              <a:t>.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dirty="0" smtClean="0">
                <a:latin typeface="Quire Sans" panose="020B0502040400020003" pitchFamily="34" charset="0"/>
                <a:cs typeface="Quire Sans" panose="020B0502040400020003" pitchFamily="34" charset="0"/>
              </a:rPr>
              <a:t>By </a:t>
            </a:r>
            <a:r>
              <a:rPr lang="en-US" dirty="0">
                <a:latin typeface="Quire Sans" panose="020B0502040400020003" pitchFamily="34" charset="0"/>
                <a:cs typeface="Quire Sans" panose="020B0502040400020003" pitchFamily="34" charset="0"/>
              </a:rPr>
              <a:t>promoting </a:t>
            </a:r>
            <a:r>
              <a:rPr lang="en-US" dirty="0" smtClean="0">
                <a:latin typeface="Quire Sans" panose="020B0502040400020003" pitchFamily="34" charset="0"/>
                <a:cs typeface="Quire Sans" panose="020B0502040400020003" pitchFamily="34" charset="0"/>
              </a:rPr>
              <a:t>joint </a:t>
            </a:r>
            <a:r>
              <a:rPr lang="en-US" dirty="0">
                <a:latin typeface="Quire Sans" panose="020B0502040400020003" pitchFamily="34" charset="0"/>
                <a:cs typeface="Quire Sans" panose="020B0502040400020003" pitchFamily="34" charset="0"/>
              </a:rPr>
              <a:t>Cal/Val activities between CEOS members</a:t>
            </a:r>
            <a:r>
              <a:rPr lang="en-US" dirty="0" smtClean="0">
                <a:latin typeface="Quire Sans" panose="020B0502040400020003" pitchFamily="34" charset="0"/>
                <a:cs typeface="Quire Sans" panose="020B0502040400020003" pitchFamily="34" charset="0"/>
              </a:rPr>
              <a:t>,</a:t>
            </a:r>
            <a:r>
              <a:rPr lang="en-US" dirty="0" smtClean="0">
                <a:solidFill>
                  <a:srgbClr val="FF0000"/>
                </a:solidFill>
                <a:latin typeface="Quire Sans" panose="020B0502040400020003" pitchFamily="34" charset="0"/>
                <a:cs typeface="Quire Sans" panose="020B0502040400020003" pitchFamily="34" charset="0"/>
              </a:rPr>
              <a:t> </a:t>
            </a:r>
            <a:r>
              <a:rPr lang="en-US" dirty="0" smtClean="0">
                <a:latin typeface="Quire Sans" panose="020B0502040400020003" pitchFamily="34" charset="0"/>
                <a:cs typeface="Quire Sans" panose="020B0502040400020003" pitchFamily="34" charset="0"/>
              </a:rPr>
              <a:t>including </a:t>
            </a:r>
            <a:r>
              <a:rPr lang="en-US" dirty="0" smtClean="0">
                <a:latin typeface="Quire Sans" panose="020B0502040400020003" pitchFamily="34" charset="0"/>
                <a:cs typeface="Quire Sans" panose="020B0502040400020003" pitchFamily="34" charset="0"/>
              </a:rPr>
              <a:t>field campaigns.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dirty="0" smtClean="0">
                <a:latin typeface="Quire Sans" panose="020B0502040400020003" pitchFamily="34" charset="0"/>
                <a:cs typeface="Quire Sans" panose="020B0502040400020003" pitchFamily="34" charset="0"/>
              </a:rPr>
              <a:t>By </a:t>
            </a:r>
            <a:r>
              <a:rPr lang="en-US" dirty="0">
                <a:latin typeface="Quire Sans" panose="020B0502040400020003" pitchFamily="34" charset="0"/>
                <a:cs typeface="Quire Sans" panose="020B0502040400020003" pitchFamily="34" charset="0"/>
              </a:rPr>
              <a:t>promoting data interoperability tasks for information sharing</a:t>
            </a:r>
            <a:r>
              <a:rPr lang="en-US" dirty="0" smtClean="0">
                <a:latin typeface="Quire Sans" panose="020B0502040400020003" pitchFamily="34" charset="0"/>
                <a:cs typeface="Quire Sans" panose="020B0502040400020003" pitchFamily="34" charset="0"/>
              </a:rPr>
              <a:t>.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GB" dirty="0">
                <a:latin typeface="Quire Sans" panose="020B0502040400020003" pitchFamily="34" charset="0"/>
                <a:cs typeface="Quire Sans" panose="020B0502040400020003" pitchFamily="34" charset="0"/>
              </a:rPr>
              <a:t>By </a:t>
            </a:r>
            <a:r>
              <a:rPr lang="en-GB" dirty="0" smtClean="0">
                <a:latin typeface="Quire Sans" panose="020B0502040400020003" pitchFamily="34" charset="0"/>
                <a:cs typeface="Quire Sans" panose="020B0502040400020003" pitchFamily="34" charset="0"/>
              </a:rPr>
              <a:t>encouraging meetings with users </a:t>
            </a:r>
            <a:r>
              <a:rPr lang="en-GB" dirty="0" smtClean="0">
                <a:latin typeface="Quire Sans" panose="020B0502040400020003" pitchFamily="34" charset="0"/>
                <a:cs typeface="Quire Sans" panose="020B0502040400020003" pitchFamily="34" charset="0"/>
              </a:rPr>
              <a:t>for </a:t>
            </a:r>
            <a:r>
              <a:rPr lang="en-US" dirty="0" smtClean="0">
                <a:latin typeface="Quire Sans" panose="020B0502040400020003" pitchFamily="34" charset="0"/>
                <a:cs typeface="Quire Sans" panose="020B0502040400020003" pitchFamily="34" charset="0"/>
              </a:rPr>
              <a:t>better understanding of high level products requirements. </a:t>
            </a:r>
            <a:endParaRPr lang="en-GB" dirty="0">
              <a:latin typeface="Quire Sans" panose="020B0502040400020003" pitchFamily="34" charset="0"/>
              <a:cs typeface="Quire Sans" panose="020B0502040400020003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40BC179D-6239-4241-8FED-04230029EC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How to do it?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0409599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C2F5B438-112E-4A4C-865C-78D791EE0E8E}"/>
              </a:ext>
            </a:extLst>
          </p:cNvPr>
          <p:cNvSpPr txBox="1"/>
          <p:nvPr/>
        </p:nvSpPr>
        <p:spPr>
          <a:xfrm>
            <a:off x="10265664" y="6574604"/>
            <a:ext cx="19254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AU" sz="1400" b="1" dirty="0">
                <a:solidFill>
                  <a:schemeClr val="accent1"/>
                </a:solidFill>
              </a:rPr>
              <a:t>Slide </a:t>
            </a:r>
            <a:fld id="{F7E43D5E-19EF-489C-A403-232B1D029F8F}" type="slidenum">
              <a:rPr lang="en-AU" sz="1400" b="1" smtClean="0">
                <a:solidFill>
                  <a:schemeClr val="accent1"/>
                </a:solidFill>
              </a:rPr>
              <a:t>4</a:t>
            </a:fld>
            <a:endParaRPr lang="en-AU" sz="1400" b="1" dirty="0">
              <a:solidFill>
                <a:schemeClr val="accent1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B20E0AA3-A2FF-42D7-A2B3-99CCEB187B8E}"/>
              </a:ext>
            </a:extLst>
          </p:cNvPr>
          <p:cNvSpPr txBox="1"/>
          <p:nvPr/>
        </p:nvSpPr>
        <p:spPr>
          <a:xfrm>
            <a:off x="311105" y="1282815"/>
            <a:ext cx="1110615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 smtClean="0">
                <a:latin typeface="Quire Sans" panose="020B0502040400020003" pitchFamily="34" charset="0"/>
                <a:cs typeface="Quire Sans" panose="020B0502040400020003" pitchFamily="34" charset="0"/>
              </a:rPr>
              <a:t>SAC-C Satellite: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Quire Sans" panose="020B0502040400020003" pitchFamily="34" charset="0"/>
                <a:cs typeface="Quire Sans" panose="020B0502040400020003" pitchFamily="34" charset="0"/>
              </a:rPr>
              <a:t>MMRS (Multi-spectral Medium resolution camera):</a:t>
            </a:r>
            <a:endParaRPr lang="en-US" sz="2400" dirty="0" smtClean="0">
              <a:latin typeface="Quire Sans" panose="020B0502040400020003" pitchFamily="34" charset="0"/>
              <a:cs typeface="Quire Sans" panose="020B0502040400020003" pitchFamily="34" charset="0"/>
            </a:endParaRP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dirty="0">
                <a:latin typeface="Quire Sans" panose="020B0502040400020003" pitchFamily="34" charset="0"/>
                <a:cs typeface="Quire Sans" panose="020B0502040400020003" pitchFamily="34" charset="0"/>
              </a:rPr>
              <a:t> D</a:t>
            </a:r>
            <a:r>
              <a:rPr lang="en-US" dirty="0" smtClean="0">
                <a:latin typeface="Quire Sans" panose="020B0502040400020003" pitchFamily="34" charset="0"/>
                <a:cs typeface="Quire Sans" panose="020B0502040400020003" pitchFamily="34" charset="0"/>
              </a:rPr>
              <a:t>esign </a:t>
            </a:r>
            <a:r>
              <a:rPr lang="en-US" dirty="0">
                <a:latin typeface="Quire Sans" panose="020B0502040400020003" pitchFamily="34" charset="0"/>
                <a:cs typeface="Quire Sans" panose="020B0502040400020003" pitchFamily="34" charset="0"/>
              </a:rPr>
              <a:t>and implementation of external calibration </a:t>
            </a:r>
            <a:r>
              <a:rPr lang="en-US" dirty="0" smtClean="0">
                <a:latin typeface="Quire Sans" panose="020B0502040400020003" pitchFamily="34" charset="0"/>
                <a:cs typeface="Quire Sans" panose="020B0502040400020003" pitchFamily="34" charset="0"/>
              </a:rPr>
              <a:t>methodologies.</a:t>
            </a:r>
            <a:endParaRPr lang="en-US" dirty="0">
              <a:latin typeface="Quire Sans" panose="020B0502040400020003" pitchFamily="34" charset="0"/>
              <a:cs typeface="Quire Sans" panose="020B0502040400020003" pitchFamily="34" charset="0"/>
            </a:endParaRP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dirty="0">
                <a:latin typeface="Quire Sans" panose="020B0502040400020003" pitchFamily="34" charset="0"/>
                <a:cs typeface="Quire Sans" panose="020B0502040400020003" pitchFamily="34" charset="0"/>
              </a:rPr>
              <a:t> I</a:t>
            </a:r>
            <a:r>
              <a:rPr lang="en-US" dirty="0" smtClean="0">
                <a:latin typeface="Quire Sans" panose="020B0502040400020003" pitchFamily="34" charset="0"/>
                <a:cs typeface="Quire Sans" panose="020B0502040400020003" pitchFamily="34" charset="0"/>
              </a:rPr>
              <a:t>mplementation </a:t>
            </a:r>
            <a:r>
              <a:rPr lang="en-US" dirty="0">
                <a:latin typeface="Quire Sans" panose="020B0502040400020003" pitchFamily="34" charset="0"/>
                <a:cs typeface="Quire Sans" panose="020B0502040400020003" pitchFamily="34" charset="0"/>
              </a:rPr>
              <a:t>of field </a:t>
            </a:r>
            <a:r>
              <a:rPr lang="en-US" dirty="0" smtClean="0">
                <a:latin typeface="Quire Sans" panose="020B0502040400020003" pitchFamily="34" charset="0"/>
                <a:cs typeface="Quire Sans" panose="020B0502040400020003" pitchFamily="34" charset="0"/>
              </a:rPr>
              <a:t>campaigns.</a:t>
            </a:r>
            <a:endParaRPr lang="en-US" dirty="0">
              <a:latin typeface="Quire Sans" panose="020B0502040400020003" pitchFamily="34" charset="0"/>
              <a:cs typeface="Quire Sans" panose="020B0502040400020003" pitchFamily="34" charset="0"/>
            </a:endParaRP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dirty="0">
                <a:latin typeface="Quire Sans" panose="020B0502040400020003" pitchFamily="34" charset="0"/>
                <a:cs typeface="Quire Sans" panose="020B0502040400020003" pitchFamily="34" charset="0"/>
              </a:rPr>
              <a:t> J</a:t>
            </a:r>
            <a:r>
              <a:rPr lang="en-US" dirty="0" smtClean="0">
                <a:latin typeface="Quire Sans" panose="020B0502040400020003" pitchFamily="34" charset="0"/>
                <a:cs typeface="Quire Sans" panose="020B0502040400020003" pitchFamily="34" charset="0"/>
              </a:rPr>
              <a:t>oint </a:t>
            </a:r>
            <a:r>
              <a:rPr lang="en-US" dirty="0">
                <a:latin typeface="Quire Sans" panose="020B0502040400020003" pitchFamily="34" charset="0"/>
                <a:cs typeface="Quire Sans" panose="020B0502040400020003" pitchFamily="34" charset="0"/>
              </a:rPr>
              <a:t>campaigns with </a:t>
            </a:r>
            <a:r>
              <a:rPr lang="en-US" dirty="0" smtClean="0">
                <a:latin typeface="Quire Sans" panose="020B0502040400020003" pitchFamily="34" charset="0"/>
                <a:cs typeface="Quire Sans" panose="020B0502040400020003" pitchFamily="34" charset="0"/>
              </a:rPr>
              <a:t>NASA </a:t>
            </a:r>
            <a:r>
              <a:rPr lang="en-US" dirty="0">
                <a:latin typeface="Quire Sans" panose="020B0502040400020003" pitchFamily="34" charset="0"/>
                <a:cs typeface="Quire Sans" panose="020B0502040400020003" pitchFamily="34" charset="0"/>
              </a:rPr>
              <a:t>for the calibration of EO-1 and </a:t>
            </a:r>
            <a:r>
              <a:rPr lang="en-US" dirty="0" smtClean="0">
                <a:latin typeface="Quire Sans" panose="020B0502040400020003" pitchFamily="34" charset="0"/>
                <a:cs typeface="Quire Sans" panose="020B0502040400020003" pitchFamily="34" charset="0"/>
              </a:rPr>
              <a:t>SAC-C </a:t>
            </a:r>
            <a:r>
              <a:rPr lang="en-US" dirty="0">
                <a:latin typeface="Quire Sans" panose="020B0502040400020003" pitchFamily="34" charset="0"/>
                <a:cs typeface="Quire Sans" panose="020B0502040400020003" pitchFamily="34" charset="0"/>
              </a:rPr>
              <a:t>sensor, having being both satellites part of the Morning </a:t>
            </a:r>
            <a:r>
              <a:rPr lang="en-US" dirty="0" smtClean="0">
                <a:latin typeface="Quire Sans" panose="020B0502040400020003" pitchFamily="34" charset="0"/>
                <a:cs typeface="Quire Sans" panose="020B0502040400020003" pitchFamily="34" charset="0"/>
              </a:rPr>
              <a:t>Constellation.</a:t>
            </a:r>
            <a:endParaRPr lang="en-US" dirty="0">
              <a:latin typeface="Quire Sans" panose="020B0502040400020003" pitchFamily="34" charset="0"/>
              <a:cs typeface="Quire Sans" panose="020B0502040400020003" pitchFamily="34" charset="0"/>
            </a:endParaRP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dirty="0">
                <a:latin typeface="Quire Sans" panose="020B0502040400020003" pitchFamily="34" charset="0"/>
                <a:cs typeface="Quire Sans" panose="020B0502040400020003" pitchFamily="34" charset="0"/>
              </a:rPr>
              <a:t> J</a:t>
            </a:r>
            <a:r>
              <a:rPr lang="en-US" dirty="0" smtClean="0">
                <a:latin typeface="Quire Sans" panose="020B0502040400020003" pitchFamily="34" charset="0"/>
                <a:cs typeface="Quire Sans" panose="020B0502040400020003" pitchFamily="34" charset="0"/>
              </a:rPr>
              <a:t>oint </a:t>
            </a:r>
            <a:r>
              <a:rPr lang="en-US" dirty="0">
                <a:latin typeface="Quire Sans" panose="020B0502040400020003" pitchFamily="34" charset="0"/>
                <a:cs typeface="Quire Sans" panose="020B0502040400020003" pitchFamily="34" charset="0"/>
              </a:rPr>
              <a:t>campaigns with NASA for AVIRIS in Argentina</a:t>
            </a:r>
            <a:r>
              <a:rPr lang="en-US" dirty="0" smtClean="0">
                <a:latin typeface="Quire Sans" panose="020B0502040400020003" pitchFamily="34" charset="0"/>
                <a:cs typeface="Quire Sans" panose="020B0502040400020003" pitchFamily="34" charset="0"/>
              </a:rPr>
              <a:t>.</a:t>
            </a:r>
          </a:p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Quire Sans" panose="020B0502040400020003" pitchFamily="34" charset="0"/>
                <a:cs typeface="Quire Sans" panose="020B0502040400020003" pitchFamily="34" charset="0"/>
              </a:rPr>
              <a:t>HSC(High sensitive camera):</a:t>
            </a:r>
            <a:endParaRPr lang="en-US" sz="2400" dirty="0">
              <a:latin typeface="Quire Sans" panose="020B0502040400020003" pitchFamily="34" charset="0"/>
              <a:cs typeface="Quire Sans" panose="020B0502040400020003" pitchFamily="34" charset="0"/>
            </a:endParaRP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dirty="0">
                <a:latin typeface="Quire Sans" panose="020B0502040400020003" pitchFamily="34" charset="0"/>
                <a:cs typeface="Quire Sans" panose="020B0502040400020003" pitchFamily="34" charset="0"/>
              </a:rPr>
              <a:t>Implementation </a:t>
            </a:r>
            <a:r>
              <a:rPr lang="en-US" dirty="0" smtClean="0">
                <a:latin typeface="Quire Sans" panose="020B0502040400020003" pitchFamily="34" charset="0"/>
                <a:cs typeface="Quire Sans" panose="020B0502040400020003" pitchFamily="34" charset="0"/>
              </a:rPr>
              <a:t>and</a:t>
            </a:r>
            <a:r>
              <a:rPr lang="en-US" dirty="0" smtClean="0">
                <a:latin typeface="Quire Sans" panose="020B0502040400020003" pitchFamily="34" charset="0"/>
                <a:cs typeface="Quire Sans" panose="020B0502040400020003" pitchFamily="34" charset="0"/>
              </a:rPr>
              <a:t> </a:t>
            </a:r>
            <a:r>
              <a:rPr lang="en-US" dirty="0">
                <a:latin typeface="Quire Sans" panose="020B0502040400020003" pitchFamily="34" charset="0"/>
                <a:cs typeface="Quire Sans" panose="020B0502040400020003" pitchFamily="34" charset="0"/>
              </a:rPr>
              <a:t>validation of ship detection models from HSC </a:t>
            </a:r>
            <a:r>
              <a:rPr lang="en-US" dirty="0" smtClean="0">
                <a:latin typeface="Quire Sans" panose="020B0502040400020003" pitchFamily="34" charset="0"/>
                <a:cs typeface="Quire Sans" panose="020B0502040400020003" pitchFamily="34" charset="0"/>
              </a:rPr>
              <a:t>Camera</a:t>
            </a:r>
            <a:endParaRPr lang="en-US" dirty="0">
              <a:latin typeface="Quire Sans" panose="020B0502040400020003" pitchFamily="34" charset="0"/>
              <a:cs typeface="Quire Sans" panose="020B0502040400020003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40BC179D-6239-4241-8FED-04230029EC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6048" y="175939"/>
            <a:ext cx="9629134" cy="779002"/>
          </a:xfrm>
        </p:spPr>
        <p:txBody>
          <a:bodyPr/>
          <a:lstStyle/>
          <a:p>
            <a:r>
              <a:rPr lang="en-AU" dirty="0" smtClean="0"/>
              <a:t>CONAE </a:t>
            </a:r>
            <a:r>
              <a:rPr lang="en-AU" dirty="0" smtClean="0"/>
              <a:t>Experience</a:t>
            </a:r>
            <a:endParaRPr lang="en-A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30007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C2F5B438-112E-4A4C-865C-78D791EE0E8E}"/>
              </a:ext>
            </a:extLst>
          </p:cNvPr>
          <p:cNvSpPr txBox="1"/>
          <p:nvPr/>
        </p:nvSpPr>
        <p:spPr>
          <a:xfrm>
            <a:off x="10265664" y="6574604"/>
            <a:ext cx="19254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AU" sz="1400" b="1" dirty="0">
                <a:solidFill>
                  <a:schemeClr val="accent1"/>
                </a:solidFill>
              </a:rPr>
              <a:t>Slide </a:t>
            </a:r>
            <a:fld id="{F7E43D5E-19EF-489C-A403-232B1D029F8F}" type="slidenum">
              <a:rPr lang="en-AU" sz="1400" b="1" smtClean="0">
                <a:solidFill>
                  <a:schemeClr val="accent1"/>
                </a:solidFill>
              </a:rPr>
              <a:t>5</a:t>
            </a:fld>
            <a:endParaRPr lang="en-AU" sz="1400" b="1" dirty="0">
              <a:solidFill>
                <a:schemeClr val="accent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40BC179D-6239-4241-8FED-04230029EC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CONAE Experience</a:t>
            </a:r>
            <a:endParaRPr lang="en-AU" dirty="0"/>
          </a:p>
        </p:txBody>
      </p:sp>
      <p:sp>
        <p:nvSpPr>
          <p:cNvPr id="5" name="TextBox 7">
            <a:extLst>
              <a:ext uri="{FF2B5EF4-FFF2-40B4-BE49-F238E27FC236}">
                <a16:creationId xmlns="" xmlns:a16="http://schemas.microsoft.com/office/drawing/2014/main" id="{B20E0AA3-A2FF-42D7-A2B3-99CCEB187B8E}"/>
              </a:ext>
            </a:extLst>
          </p:cNvPr>
          <p:cNvSpPr txBox="1"/>
          <p:nvPr/>
        </p:nvSpPr>
        <p:spPr>
          <a:xfrm>
            <a:off x="311105" y="1282815"/>
            <a:ext cx="1110615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 smtClean="0">
                <a:latin typeface="Quire Sans" panose="020B0502040400020003" pitchFamily="34" charset="0"/>
                <a:cs typeface="Quire Sans" panose="020B0502040400020003" pitchFamily="34" charset="0"/>
              </a:rPr>
              <a:t>AQUARIUS/SAC-D Laboratory:</a:t>
            </a:r>
          </a:p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Quire Sans" panose="020B0502040400020003" pitchFamily="34" charset="0"/>
                <a:cs typeface="Quire Sans" panose="020B0502040400020003" pitchFamily="34" charset="0"/>
              </a:rPr>
              <a:t>IR Camera:</a:t>
            </a:r>
            <a:endParaRPr lang="en-US" sz="2400" dirty="0">
              <a:latin typeface="Quire Sans" panose="020B0502040400020003" pitchFamily="34" charset="0"/>
              <a:cs typeface="Quire Sans" panose="020B0502040400020003" pitchFamily="34" charset="0"/>
            </a:endParaRP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dirty="0">
                <a:latin typeface="Quire Sans" panose="020B0502040400020003" pitchFamily="34" charset="0"/>
                <a:cs typeface="Quire Sans" panose="020B0502040400020003" pitchFamily="34" charset="0"/>
              </a:rPr>
              <a:t>Design, development and implementation of external calibration methodologies.</a:t>
            </a: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dirty="0">
                <a:latin typeface="Quire Sans" panose="020B0502040400020003" pitchFamily="34" charset="0"/>
                <a:cs typeface="Quire Sans" panose="020B0502040400020003" pitchFamily="34" charset="0"/>
              </a:rPr>
              <a:t> Design, development and implementation of SST computation</a:t>
            </a:r>
            <a:r>
              <a:rPr lang="en-US" dirty="0" smtClean="0">
                <a:latin typeface="Quire Sans" panose="020B0502040400020003" pitchFamily="34" charset="0"/>
                <a:cs typeface="Quire Sans" panose="020B0502040400020003" pitchFamily="34" charset="0"/>
              </a:rPr>
              <a:t>.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Quire Sans" panose="020B0502040400020003" pitchFamily="34" charset="0"/>
                <a:cs typeface="Quire Sans" panose="020B0502040400020003" pitchFamily="34" charset="0"/>
              </a:rPr>
              <a:t>MWR (Microwave radiometer):</a:t>
            </a:r>
            <a:endParaRPr lang="en-US" sz="2400" dirty="0" smtClean="0">
              <a:latin typeface="Quire Sans" panose="020B0502040400020003" pitchFamily="34" charset="0"/>
              <a:cs typeface="Quire Sans" panose="020B0502040400020003" pitchFamily="34" charset="0"/>
            </a:endParaRP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dirty="0" smtClean="0">
                <a:latin typeface="Quire Sans" panose="020B0502040400020003" pitchFamily="34" charset="0"/>
                <a:cs typeface="Quire Sans" panose="020B0502040400020003" pitchFamily="34" charset="0"/>
              </a:rPr>
              <a:t>Implementation of calibration methodologies</a:t>
            </a:r>
            <a:endParaRPr lang="en-US" dirty="0">
              <a:latin typeface="Quire Sans" panose="020B0502040400020003" pitchFamily="34" charset="0"/>
              <a:cs typeface="Quire Sans" panose="020B0502040400020003" pitchFamily="34" charset="0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endParaRPr lang="en-US" sz="2400" dirty="0" smtClean="0">
              <a:solidFill>
                <a:srgbClr val="FF0000"/>
              </a:solidFill>
              <a:latin typeface="Quire Sans" panose="020B0502040400020003" pitchFamily="34" charset="0"/>
              <a:cs typeface="Quire Sans" panose="020B05020404000200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85648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C2F5B438-112E-4A4C-865C-78D791EE0E8E}"/>
              </a:ext>
            </a:extLst>
          </p:cNvPr>
          <p:cNvSpPr txBox="1"/>
          <p:nvPr/>
        </p:nvSpPr>
        <p:spPr>
          <a:xfrm>
            <a:off x="10265664" y="6574604"/>
            <a:ext cx="19254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AU" sz="1400" b="1" dirty="0">
                <a:solidFill>
                  <a:schemeClr val="accent1"/>
                </a:solidFill>
              </a:rPr>
              <a:t>Slide </a:t>
            </a:r>
            <a:fld id="{F7E43D5E-19EF-489C-A403-232B1D029F8F}" type="slidenum">
              <a:rPr lang="en-AU" sz="1400" b="1" smtClean="0">
                <a:solidFill>
                  <a:schemeClr val="accent1"/>
                </a:solidFill>
              </a:rPr>
              <a:t>6</a:t>
            </a:fld>
            <a:endParaRPr lang="en-AU" sz="1400" b="1" dirty="0">
              <a:solidFill>
                <a:schemeClr val="accent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40BC179D-6239-4241-8FED-04230029EC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CONAE Experience</a:t>
            </a:r>
            <a:endParaRPr lang="en-AU" dirty="0"/>
          </a:p>
        </p:txBody>
      </p:sp>
      <p:sp>
        <p:nvSpPr>
          <p:cNvPr id="5" name="TextBox 7">
            <a:extLst>
              <a:ext uri="{FF2B5EF4-FFF2-40B4-BE49-F238E27FC236}">
                <a16:creationId xmlns="" xmlns:a16="http://schemas.microsoft.com/office/drawing/2014/main" id="{B20E0AA3-A2FF-42D7-A2B3-99CCEB187B8E}"/>
              </a:ext>
            </a:extLst>
          </p:cNvPr>
          <p:cNvSpPr txBox="1"/>
          <p:nvPr/>
        </p:nvSpPr>
        <p:spPr>
          <a:xfrm>
            <a:off x="311105" y="1282815"/>
            <a:ext cx="1110615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 smtClean="0">
                <a:latin typeface="Quire Sans" panose="020B0502040400020003" pitchFamily="34" charset="0"/>
                <a:cs typeface="Quire Sans" panose="020B0502040400020003" pitchFamily="34" charset="0"/>
              </a:rPr>
              <a:t>SAOCOM-1 </a:t>
            </a:r>
            <a:r>
              <a:rPr lang="en-US" sz="2400" dirty="0" smtClean="0">
                <a:latin typeface="Quire Sans" panose="020B0502040400020003" pitchFamily="34" charset="0"/>
                <a:cs typeface="Quire Sans" panose="020B0502040400020003" pitchFamily="34" charset="0"/>
              </a:rPr>
              <a:t>Constellation SAR Calibration:</a:t>
            </a: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1600" dirty="0">
                <a:latin typeface="Quire Sans" panose="020B0502040400020003" pitchFamily="34" charset="0"/>
                <a:cs typeface="Quire Sans" panose="020B0502040400020003" pitchFamily="34" charset="0"/>
              </a:rPr>
              <a:t>D</a:t>
            </a:r>
            <a:r>
              <a:rPr lang="en-US" sz="1600" dirty="0" smtClean="0">
                <a:latin typeface="Quire Sans" panose="020B0502040400020003" pitchFamily="34" charset="0"/>
                <a:cs typeface="Quire Sans" panose="020B0502040400020003" pitchFamily="34" charset="0"/>
              </a:rPr>
              <a:t>esign </a:t>
            </a:r>
            <a:r>
              <a:rPr lang="en-US" sz="1600" dirty="0">
                <a:latin typeface="Quire Sans" panose="020B0502040400020003" pitchFamily="34" charset="0"/>
                <a:cs typeface="Quire Sans" panose="020B0502040400020003" pitchFamily="34" charset="0"/>
              </a:rPr>
              <a:t>and implementation of proper protocols for SAR data and derived products calibration and </a:t>
            </a:r>
            <a:r>
              <a:rPr lang="en-US" sz="1600" dirty="0" smtClean="0">
                <a:latin typeface="Quire Sans" panose="020B0502040400020003" pitchFamily="34" charset="0"/>
                <a:cs typeface="Quire Sans" panose="020B0502040400020003" pitchFamily="34" charset="0"/>
              </a:rPr>
              <a:t>validation.</a:t>
            </a:r>
            <a:endParaRPr lang="en-US" sz="1600" dirty="0">
              <a:latin typeface="Quire Sans" panose="020B0502040400020003" pitchFamily="34" charset="0"/>
              <a:cs typeface="Quire Sans" panose="020B0502040400020003" pitchFamily="34" charset="0"/>
            </a:endParaRP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1600" dirty="0">
                <a:latin typeface="Quire Sans" panose="020B0502040400020003" pitchFamily="34" charset="0"/>
                <a:cs typeface="Quire Sans" panose="020B0502040400020003" pitchFamily="34" charset="0"/>
              </a:rPr>
              <a:t> I</a:t>
            </a:r>
            <a:r>
              <a:rPr lang="en-US" sz="1600" dirty="0" smtClean="0">
                <a:latin typeface="Quire Sans" panose="020B0502040400020003" pitchFamily="34" charset="0"/>
                <a:cs typeface="Quire Sans" panose="020B0502040400020003" pitchFamily="34" charset="0"/>
              </a:rPr>
              <a:t>mplementation </a:t>
            </a:r>
            <a:r>
              <a:rPr lang="en-US" sz="1600" dirty="0">
                <a:latin typeface="Quire Sans" panose="020B0502040400020003" pitchFamily="34" charset="0"/>
                <a:cs typeface="Quire Sans" panose="020B0502040400020003" pitchFamily="34" charset="0"/>
              </a:rPr>
              <a:t>of the related algorithms, related to both, internal and external </a:t>
            </a:r>
            <a:r>
              <a:rPr lang="en-US" sz="1600" dirty="0" smtClean="0">
                <a:latin typeface="Quire Sans" panose="020B0502040400020003" pitchFamily="34" charset="0"/>
                <a:cs typeface="Quire Sans" panose="020B0502040400020003" pitchFamily="34" charset="0"/>
              </a:rPr>
              <a:t>calibration.</a:t>
            </a:r>
            <a:endParaRPr lang="en-US" sz="1600" dirty="0">
              <a:latin typeface="Quire Sans" panose="020B0502040400020003" pitchFamily="34" charset="0"/>
              <a:cs typeface="Quire Sans" panose="020B0502040400020003" pitchFamily="34" charset="0"/>
            </a:endParaRP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1600" dirty="0">
                <a:latin typeface="Quire Sans" panose="020B0502040400020003" pitchFamily="34" charset="0"/>
                <a:cs typeface="Quire Sans" panose="020B0502040400020003" pitchFamily="34" charset="0"/>
              </a:rPr>
              <a:t> D</a:t>
            </a:r>
            <a:r>
              <a:rPr lang="en-US" sz="1600" dirty="0" smtClean="0">
                <a:latin typeface="Quire Sans" panose="020B0502040400020003" pitchFamily="34" charset="0"/>
                <a:cs typeface="Quire Sans" panose="020B0502040400020003" pitchFamily="34" charset="0"/>
              </a:rPr>
              <a:t>esign</a:t>
            </a:r>
            <a:r>
              <a:rPr lang="en-US" sz="1600" dirty="0">
                <a:latin typeface="Quire Sans" panose="020B0502040400020003" pitchFamily="34" charset="0"/>
                <a:cs typeface="Quire Sans" panose="020B0502040400020003" pitchFamily="34" charset="0"/>
              </a:rPr>
              <a:t>, implementation and maintenance of a ground measurement network for validation of higher level derived products (soil moisture</a:t>
            </a:r>
            <a:r>
              <a:rPr lang="en-US" sz="1600" dirty="0" smtClean="0">
                <a:latin typeface="Quire Sans" panose="020B0502040400020003" pitchFamily="34" charset="0"/>
                <a:cs typeface="Quire Sans" panose="020B0502040400020003" pitchFamily="34" charset="0"/>
              </a:rPr>
              <a:t>).</a:t>
            </a:r>
            <a:endParaRPr lang="en-US" sz="1600" dirty="0">
              <a:latin typeface="Quire Sans" panose="020B0502040400020003" pitchFamily="34" charset="0"/>
              <a:cs typeface="Quire Sans" panose="020B0502040400020003" pitchFamily="34" charset="0"/>
            </a:endParaRP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1600" dirty="0">
                <a:latin typeface="Quire Sans" panose="020B0502040400020003" pitchFamily="34" charset="0"/>
                <a:cs typeface="Quire Sans" panose="020B0502040400020003" pitchFamily="34" charset="0"/>
              </a:rPr>
              <a:t> D</a:t>
            </a:r>
            <a:r>
              <a:rPr lang="en-US" sz="1600" dirty="0" smtClean="0">
                <a:latin typeface="Quire Sans" panose="020B0502040400020003" pitchFamily="34" charset="0"/>
                <a:cs typeface="Quire Sans" panose="020B0502040400020003" pitchFamily="34" charset="0"/>
              </a:rPr>
              <a:t>esign</a:t>
            </a:r>
            <a:r>
              <a:rPr lang="en-US" sz="1600" dirty="0">
                <a:latin typeface="Quire Sans" panose="020B0502040400020003" pitchFamily="34" charset="0"/>
                <a:cs typeface="Quire Sans" panose="020B0502040400020003" pitchFamily="34" charset="0"/>
              </a:rPr>
              <a:t>, implementation and maintenance of many sites for SAR calibration with passive and active devices (corner reflector, PARC</a:t>
            </a:r>
            <a:r>
              <a:rPr lang="en-US" sz="1600" dirty="0" smtClean="0">
                <a:latin typeface="Quire Sans" panose="020B0502040400020003" pitchFamily="34" charset="0"/>
                <a:cs typeface="Quire Sans" panose="020B0502040400020003" pitchFamily="34" charset="0"/>
              </a:rPr>
              <a:t>).</a:t>
            </a:r>
            <a:endParaRPr lang="en-US" sz="1600" dirty="0">
              <a:latin typeface="Quire Sans" panose="020B0502040400020003" pitchFamily="34" charset="0"/>
              <a:cs typeface="Quire Sans" panose="020B0502040400020003" pitchFamily="34" charset="0"/>
            </a:endParaRP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1600" dirty="0">
                <a:latin typeface="Quire Sans" panose="020B0502040400020003" pitchFamily="34" charset="0"/>
                <a:cs typeface="Quire Sans" panose="020B0502040400020003" pitchFamily="34" charset="0"/>
              </a:rPr>
              <a:t> V</a:t>
            </a:r>
            <a:r>
              <a:rPr lang="en-US" sz="1600" dirty="0" smtClean="0">
                <a:latin typeface="Quire Sans" panose="020B0502040400020003" pitchFamily="34" charset="0"/>
                <a:cs typeface="Quire Sans" panose="020B0502040400020003" pitchFamily="34" charset="0"/>
              </a:rPr>
              <a:t>ast </a:t>
            </a:r>
            <a:r>
              <a:rPr lang="en-US" sz="1600" dirty="0">
                <a:latin typeface="Quire Sans" panose="020B0502040400020003" pitchFamily="34" charset="0"/>
                <a:cs typeface="Quire Sans" panose="020B0502040400020003" pitchFamily="34" charset="0"/>
              </a:rPr>
              <a:t>experience in carrying out field campaigns for the validation of higher level derived products (for agriculture and hydrology</a:t>
            </a:r>
            <a:r>
              <a:rPr lang="en-US" sz="1600" dirty="0" smtClean="0">
                <a:latin typeface="Quire Sans" panose="020B0502040400020003" pitchFamily="34" charset="0"/>
                <a:cs typeface="Quire Sans" panose="020B0502040400020003" pitchFamily="34" charset="0"/>
              </a:rPr>
              <a:t>).</a:t>
            </a:r>
            <a:endParaRPr lang="en-US" sz="1600" dirty="0">
              <a:latin typeface="Quire Sans" panose="020B0502040400020003" pitchFamily="34" charset="0"/>
              <a:cs typeface="Quire Sans" panose="020B0502040400020003" pitchFamily="34" charset="0"/>
            </a:endParaRP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1600" dirty="0">
                <a:latin typeface="Quire Sans" panose="020B0502040400020003" pitchFamily="34" charset="0"/>
                <a:cs typeface="Quire Sans" panose="020B0502040400020003" pitchFamily="34" charset="0"/>
              </a:rPr>
              <a:t> D</a:t>
            </a:r>
            <a:r>
              <a:rPr lang="en-US" sz="1600" dirty="0" smtClean="0">
                <a:latin typeface="Quire Sans" panose="020B0502040400020003" pitchFamily="34" charset="0"/>
                <a:cs typeface="Quire Sans" panose="020B0502040400020003" pitchFamily="34" charset="0"/>
              </a:rPr>
              <a:t>esign </a:t>
            </a:r>
            <a:r>
              <a:rPr lang="en-US" sz="1600" dirty="0">
                <a:latin typeface="Quire Sans" panose="020B0502040400020003" pitchFamily="34" charset="0"/>
                <a:cs typeface="Quire Sans" panose="020B0502040400020003" pitchFamily="34" charset="0"/>
              </a:rPr>
              <a:t>and implementation of a </a:t>
            </a:r>
            <a:r>
              <a:rPr lang="en-US" sz="1600" dirty="0" err="1">
                <a:latin typeface="Quire Sans" panose="020B0502040400020003" pitchFamily="34" charset="0"/>
                <a:cs typeface="Quire Sans" panose="020B0502040400020003" pitchFamily="34" charset="0"/>
              </a:rPr>
              <a:t>cal</a:t>
            </a:r>
            <a:r>
              <a:rPr lang="en-US" sz="1600" dirty="0">
                <a:latin typeface="Quire Sans" panose="020B0502040400020003" pitchFamily="34" charset="0"/>
                <a:cs typeface="Quire Sans" panose="020B0502040400020003" pitchFamily="34" charset="0"/>
              </a:rPr>
              <a:t>/</a:t>
            </a:r>
            <a:r>
              <a:rPr lang="en-US" sz="1600" dirty="0" err="1">
                <a:latin typeface="Quire Sans" panose="020B0502040400020003" pitchFamily="34" charset="0"/>
                <a:cs typeface="Quire Sans" panose="020B0502040400020003" pitchFamily="34" charset="0"/>
              </a:rPr>
              <a:t>val</a:t>
            </a:r>
            <a:r>
              <a:rPr lang="en-US" sz="1600" dirty="0">
                <a:latin typeface="Quire Sans" panose="020B0502040400020003" pitchFamily="34" charset="0"/>
                <a:cs typeface="Quire Sans" panose="020B0502040400020003" pitchFamily="34" charset="0"/>
              </a:rPr>
              <a:t> </a:t>
            </a:r>
            <a:r>
              <a:rPr lang="en-US" sz="1600" dirty="0" smtClean="0">
                <a:latin typeface="Quire Sans" panose="020B0502040400020003" pitchFamily="34" charset="0"/>
                <a:cs typeface="Quire Sans" panose="020B0502040400020003" pitchFamily="34" charset="0"/>
              </a:rPr>
              <a:t>facility (SECF). </a:t>
            </a: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1600" dirty="0" smtClean="0">
                <a:latin typeface="Quire Sans" panose="020B0502040400020003" pitchFamily="34" charset="0"/>
                <a:cs typeface="Quire Sans" panose="020B0502040400020003" pitchFamily="34" charset="0"/>
              </a:rPr>
              <a:t>Successful </a:t>
            </a:r>
            <a:r>
              <a:rPr lang="en-US" sz="1600" dirty="0">
                <a:latin typeface="Quire Sans" panose="020B0502040400020003" pitchFamily="34" charset="0"/>
                <a:cs typeface="Quire Sans" panose="020B0502040400020003" pitchFamily="34" charset="0"/>
              </a:rPr>
              <a:t>accomplishment of the calibration of both L-Band sensor during the </a:t>
            </a:r>
            <a:r>
              <a:rPr lang="en-US" sz="1600" dirty="0" smtClean="0">
                <a:latin typeface="Quire Sans" panose="020B0502040400020003" pitchFamily="34" charset="0"/>
                <a:cs typeface="Quire Sans" panose="020B0502040400020003" pitchFamily="34" charset="0"/>
              </a:rPr>
              <a:t>commissioning </a:t>
            </a:r>
            <a:r>
              <a:rPr lang="en-US" sz="1600" dirty="0">
                <a:latin typeface="Quire Sans" panose="020B0502040400020003" pitchFamily="34" charset="0"/>
                <a:cs typeface="Quire Sans" panose="020B0502040400020003" pitchFamily="34" charset="0"/>
              </a:rPr>
              <a:t>phases, complying with requirements.</a:t>
            </a:r>
            <a:endParaRPr lang="en-US" sz="1600" dirty="0" smtClean="0">
              <a:latin typeface="Quire Sans" panose="020B0502040400020003" pitchFamily="34" charset="0"/>
              <a:cs typeface="Quire Sans" panose="020B05020404000200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32678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C2F5B438-112E-4A4C-865C-78D791EE0E8E}"/>
              </a:ext>
            </a:extLst>
          </p:cNvPr>
          <p:cNvSpPr txBox="1"/>
          <p:nvPr/>
        </p:nvSpPr>
        <p:spPr>
          <a:xfrm>
            <a:off x="10265664" y="6574604"/>
            <a:ext cx="19254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AU" sz="1400" b="1" dirty="0">
                <a:solidFill>
                  <a:schemeClr val="accent1"/>
                </a:solidFill>
              </a:rPr>
              <a:t>Slide </a:t>
            </a:r>
            <a:fld id="{F7E43D5E-19EF-489C-A403-232B1D029F8F}" type="slidenum">
              <a:rPr lang="en-AU" sz="1400" b="1" smtClean="0">
                <a:solidFill>
                  <a:schemeClr val="accent1"/>
                </a:solidFill>
              </a:rPr>
              <a:t>7</a:t>
            </a:fld>
            <a:endParaRPr lang="en-AU" sz="1400" b="1" dirty="0">
              <a:solidFill>
                <a:schemeClr val="accent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40BC179D-6239-4241-8FED-04230029EC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CONAE Experience</a:t>
            </a:r>
            <a:endParaRPr lang="en-AU" dirty="0"/>
          </a:p>
        </p:txBody>
      </p:sp>
      <p:sp>
        <p:nvSpPr>
          <p:cNvPr id="5" name="TextBox 7">
            <a:extLst>
              <a:ext uri="{FF2B5EF4-FFF2-40B4-BE49-F238E27FC236}">
                <a16:creationId xmlns="" xmlns:a16="http://schemas.microsoft.com/office/drawing/2014/main" id="{B20E0AA3-A2FF-42D7-A2B3-99CCEB187B8E}"/>
              </a:ext>
            </a:extLst>
          </p:cNvPr>
          <p:cNvSpPr txBox="1"/>
          <p:nvPr/>
        </p:nvSpPr>
        <p:spPr>
          <a:xfrm>
            <a:off x="-1" y="863715"/>
            <a:ext cx="12191111" cy="48474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 smtClean="0">
                <a:latin typeface="Quire Sans" panose="020B0502040400020003" pitchFamily="34" charset="0"/>
                <a:cs typeface="Quire Sans" panose="020B0502040400020003" pitchFamily="34" charset="0"/>
              </a:rPr>
              <a:t>SABIA-Mar</a:t>
            </a:r>
            <a:r>
              <a:rPr lang="en-US" sz="2400" dirty="0" smtClean="0">
                <a:latin typeface="Quire Sans" panose="020B0502040400020003" pitchFamily="34" charset="0"/>
                <a:cs typeface="Quire Sans" panose="020B0502040400020003" pitchFamily="34" charset="0"/>
              </a:rPr>
              <a:t>: Launch for 2024.</a:t>
            </a:r>
            <a:endParaRPr lang="en-US" sz="2400" dirty="0" smtClean="0">
              <a:latin typeface="Quire Sans" panose="020B0502040400020003" pitchFamily="34" charset="0"/>
              <a:cs typeface="Quire Sans" panose="020B0502040400020003" pitchFamily="34" charset="0"/>
            </a:endParaRPr>
          </a:p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400" dirty="0" smtClean="0">
                <a:latin typeface="Quire Sans" panose="020B0502040400020003" pitchFamily="34" charset="0"/>
                <a:cs typeface="Quire Sans" panose="020B0502040400020003" pitchFamily="34" charset="0"/>
              </a:rPr>
              <a:t>VIS/NIR (Optical cameras):</a:t>
            </a:r>
            <a:endParaRPr lang="en-US" sz="1400" dirty="0" smtClean="0">
              <a:latin typeface="Quire Sans" panose="020B0502040400020003" pitchFamily="34" charset="0"/>
              <a:cs typeface="Quire Sans" panose="020B0502040400020003" pitchFamily="34" charset="0"/>
            </a:endParaRP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1400" dirty="0" smtClean="0">
                <a:latin typeface="Quire Sans" panose="020B0502040400020003" pitchFamily="34" charset="0"/>
                <a:cs typeface="Quire Sans" panose="020B0502040400020003" pitchFamily="34" charset="0"/>
              </a:rPr>
              <a:t>Development of protocols </a:t>
            </a:r>
            <a:r>
              <a:rPr lang="en-US" sz="1400" dirty="0">
                <a:latin typeface="Quire Sans" panose="020B0502040400020003" pitchFamily="34" charset="0"/>
                <a:cs typeface="Quire Sans" panose="020B0502040400020003" pitchFamily="34" charset="0"/>
              </a:rPr>
              <a:t>for calibration and validation of the </a:t>
            </a:r>
            <a:r>
              <a:rPr lang="en-US" sz="1400" dirty="0" smtClean="0">
                <a:latin typeface="Quire Sans" panose="020B0502040400020003" pitchFamily="34" charset="0"/>
                <a:cs typeface="Quire Sans" panose="020B0502040400020003" pitchFamily="34" charset="0"/>
              </a:rPr>
              <a:t>instrument measurements </a:t>
            </a:r>
            <a:r>
              <a:rPr lang="en-US" sz="1400" dirty="0">
                <a:latin typeface="Quire Sans" panose="020B0502040400020003" pitchFamily="34" charset="0"/>
                <a:cs typeface="Quire Sans" panose="020B0502040400020003" pitchFamily="34" charset="0"/>
              </a:rPr>
              <a:t>and ocean color </a:t>
            </a:r>
            <a:r>
              <a:rPr lang="en-US" sz="1400" dirty="0" smtClean="0">
                <a:latin typeface="Quire Sans" panose="020B0502040400020003" pitchFamily="34" charset="0"/>
                <a:cs typeface="Quire Sans" panose="020B0502040400020003" pitchFamily="34" charset="0"/>
              </a:rPr>
              <a:t>related. </a:t>
            </a: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1400" dirty="0" smtClean="0">
                <a:latin typeface="Quire Sans" panose="020B0502040400020003" pitchFamily="34" charset="0"/>
                <a:cs typeface="Quire Sans" panose="020B0502040400020003" pitchFamily="34" charset="0"/>
              </a:rPr>
              <a:t>Implementation of </a:t>
            </a:r>
            <a:r>
              <a:rPr lang="en-US" sz="1400" dirty="0">
                <a:latin typeface="Quire Sans" panose="020B0502040400020003" pitchFamily="34" charset="0"/>
                <a:cs typeface="Quire Sans" panose="020B0502040400020003" pitchFamily="34" charset="0"/>
              </a:rPr>
              <a:t>atmospheric corrections algorithms and </a:t>
            </a:r>
            <a:r>
              <a:rPr lang="en-US" sz="1400" dirty="0" smtClean="0">
                <a:latin typeface="Quire Sans" panose="020B0502040400020003" pitchFamily="34" charset="0"/>
                <a:cs typeface="Quire Sans" panose="020B0502040400020003" pitchFamily="34" charset="0"/>
              </a:rPr>
              <a:t>methodologies.</a:t>
            </a:r>
            <a:endParaRPr lang="en-US" sz="1400" dirty="0">
              <a:latin typeface="Quire Sans" panose="020B0502040400020003" pitchFamily="34" charset="0"/>
              <a:cs typeface="Quire Sans" panose="020B0502040400020003" pitchFamily="34" charset="0"/>
            </a:endParaRP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1400" dirty="0">
                <a:latin typeface="Quire Sans" panose="020B0502040400020003" pitchFamily="34" charset="0"/>
                <a:cs typeface="Quire Sans" panose="020B0502040400020003" pitchFamily="34" charset="0"/>
              </a:rPr>
              <a:t> </a:t>
            </a:r>
            <a:r>
              <a:rPr lang="en-US" sz="1400" dirty="0" smtClean="0">
                <a:latin typeface="Quire Sans" panose="020B0502040400020003" pitchFamily="34" charset="0"/>
                <a:cs typeface="Quire Sans" panose="020B0502040400020003" pitchFamily="34" charset="0"/>
              </a:rPr>
              <a:t>Development of </a:t>
            </a:r>
            <a:r>
              <a:rPr lang="en-US" sz="1400" dirty="0">
                <a:latin typeface="Quire Sans" panose="020B0502040400020003" pitchFamily="34" charset="0"/>
                <a:cs typeface="Quire Sans" panose="020B0502040400020003" pitchFamily="34" charset="0"/>
              </a:rPr>
              <a:t>methodologies </a:t>
            </a:r>
            <a:r>
              <a:rPr lang="en-US" sz="1400" dirty="0" smtClean="0">
                <a:latin typeface="Quire Sans" panose="020B0502040400020003" pitchFamily="34" charset="0"/>
                <a:cs typeface="Quire Sans" panose="020B0502040400020003" pitchFamily="34" charset="0"/>
              </a:rPr>
              <a:t>for </a:t>
            </a:r>
            <a:r>
              <a:rPr lang="en-US" sz="1400" dirty="0" smtClean="0">
                <a:latin typeface="Quire Sans" panose="020B0502040400020003" pitchFamily="34" charset="0"/>
                <a:cs typeface="Quire Sans" panose="020B0502040400020003" pitchFamily="34" charset="0"/>
              </a:rPr>
              <a:t>instruments calibration (pre and post-launch).</a:t>
            </a: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1400" dirty="0" smtClean="0">
                <a:latin typeface="Quire Sans" panose="020B0502040400020003" pitchFamily="34" charset="0"/>
                <a:cs typeface="Quire Sans" panose="020B0502040400020003" pitchFamily="34" charset="0"/>
              </a:rPr>
              <a:t> Development of instruments calibration </a:t>
            </a:r>
            <a:r>
              <a:rPr lang="en-US" sz="1400" dirty="0" smtClean="0">
                <a:latin typeface="Quire Sans" panose="020B0502040400020003" pitchFamily="34" charset="0"/>
                <a:cs typeface="Quire Sans" panose="020B0502040400020003" pitchFamily="34" charset="0"/>
              </a:rPr>
              <a:t>plan.</a:t>
            </a:r>
            <a:endParaRPr lang="en-US" sz="1400" dirty="0" smtClean="0">
              <a:latin typeface="Quire Sans" panose="020B0502040400020003" pitchFamily="34" charset="0"/>
              <a:cs typeface="Quire Sans" panose="020B0502040400020003" pitchFamily="34" charset="0"/>
            </a:endParaRP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1400" dirty="0" smtClean="0">
                <a:latin typeface="Quire Sans" panose="020B0502040400020003" pitchFamily="34" charset="0"/>
                <a:cs typeface="Quire Sans" panose="020B0502040400020003" pitchFamily="34" charset="0"/>
              </a:rPr>
              <a:t>Development of products validation </a:t>
            </a:r>
            <a:r>
              <a:rPr lang="en-US" sz="1400" dirty="0" smtClean="0">
                <a:latin typeface="Quire Sans" panose="020B0502040400020003" pitchFamily="34" charset="0"/>
                <a:cs typeface="Quire Sans" panose="020B0502040400020003" pitchFamily="34" charset="0"/>
              </a:rPr>
              <a:t>plan.</a:t>
            </a:r>
            <a:endParaRPr lang="en-US" sz="1400" strike="sngStrike" dirty="0" smtClean="0">
              <a:latin typeface="Quire Sans" panose="020B0502040400020003" pitchFamily="34" charset="0"/>
              <a:cs typeface="Quire Sans" panose="020B0502040400020003" pitchFamily="34" charset="0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400" dirty="0" smtClean="0">
                <a:latin typeface="Quire Sans" panose="020B0502040400020003" pitchFamily="34" charset="0"/>
                <a:cs typeface="Quire Sans" panose="020B0502040400020003" pitchFamily="34" charset="0"/>
              </a:rPr>
              <a:t>MAC</a:t>
            </a:r>
            <a:r>
              <a:rPr lang="en-US" sz="1400" dirty="0" smtClean="0">
                <a:latin typeface="Quire Sans" panose="020B0502040400020003" pitchFamily="34" charset="0"/>
                <a:cs typeface="Quire Sans" panose="020B0502040400020003" pitchFamily="34" charset="0"/>
              </a:rPr>
              <a:t> (Multi-spectral camera):</a:t>
            </a: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1400" dirty="0" smtClean="0">
                <a:latin typeface="Quire Sans" panose="020B0502040400020003" pitchFamily="34" charset="0"/>
                <a:cs typeface="Quire Sans" panose="020B0502040400020003" pitchFamily="34" charset="0"/>
              </a:rPr>
              <a:t>Implementation </a:t>
            </a:r>
            <a:r>
              <a:rPr lang="en-US" sz="1400" dirty="0">
                <a:latin typeface="Quire Sans" panose="020B0502040400020003" pitchFamily="34" charset="0"/>
                <a:cs typeface="Quire Sans" panose="020B0502040400020003" pitchFamily="34" charset="0"/>
              </a:rPr>
              <a:t>of validation of ship detection </a:t>
            </a:r>
            <a:r>
              <a:rPr lang="en-US" sz="1400" dirty="0" smtClean="0">
                <a:latin typeface="Quire Sans" panose="020B0502040400020003" pitchFamily="34" charset="0"/>
                <a:cs typeface="Quire Sans" panose="020B0502040400020003" pitchFamily="34" charset="0"/>
              </a:rPr>
              <a:t>models</a:t>
            </a:r>
            <a:endParaRPr lang="en-US" sz="1400" dirty="0">
              <a:latin typeface="Quire Sans" panose="020B0502040400020003" pitchFamily="34" charset="0"/>
              <a:cs typeface="Quire Sans" panose="020B0502040400020003" pitchFamily="34" charset="0"/>
            </a:endParaRPr>
          </a:p>
          <a:p>
            <a:pPr marL="3429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400" dirty="0" smtClean="0">
                <a:latin typeface="Quire Sans" panose="020B0502040400020003" pitchFamily="34" charset="0"/>
                <a:cs typeface="Quire Sans" panose="020B0502040400020003" pitchFamily="34" charset="0"/>
              </a:rPr>
              <a:t>TIR (Thermal camera):</a:t>
            </a:r>
            <a:endParaRPr lang="en-US" sz="1400" dirty="0">
              <a:latin typeface="Quire Sans" panose="020B0502040400020003" pitchFamily="34" charset="0"/>
              <a:cs typeface="Quire Sans" panose="020B0502040400020003" pitchFamily="34" charset="0"/>
            </a:endParaRP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1400" dirty="0" smtClean="0">
                <a:latin typeface="Quire Sans" panose="020B0502040400020003" pitchFamily="34" charset="0"/>
                <a:cs typeface="Quire Sans" panose="020B0502040400020003" pitchFamily="34" charset="0"/>
              </a:rPr>
              <a:t>Implementation </a:t>
            </a:r>
            <a:r>
              <a:rPr lang="en-US" sz="1400" dirty="0">
                <a:latin typeface="Quire Sans" panose="020B0502040400020003" pitchFamily="34" charset="0"/>
                <a:cs typeface="Quire Sans" panose="020B0502040400020003" pitchFamily="34" charset="0"/>
              </a:rPr>
              <a:t>of external calibration methodologies.</a:t>
            </a: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1400" dirty="0">
                <a:latin typeface="Quire Sans" panose="020B0502040400020003" pitchFamily="34" charset="0"/>
                <a:cs typeface="Quire Sans" panose="020B0502040400020003" pitchFamily="34" charset="0"/>
              </a:rPr>
              <a:t> </a:t>
            </a:r>
            <a:r>
              <a:rPr lang="en-US" sz="1400" dirty="0" smtClean="0">
                <a:latin typeface="Quire Sans" panose="020B0502040400020003" pitchFamily="34" charset="0"/>
                <a:cs typeface="Quire Sans" panose="020B0502040400020003" pitchFamily="34" charset="0"/>
              </a:rPr>
              <a:t>Development </a:t>
            </a:r>
            <a:r>
              <a:rPr lang="en-US" sz="1400" dirty="0">
                <a:latin typeface="Quire Sans" panose="020B0502040400020003" pitchFamily="34" charset="0"/>
                <a:cs typeface="Quire Sans" panose="020B0502040400020003" pitchFamily="34" charset="0"/>
              </a:rPr>
              <a:t>and implementation of SST computation.</a:t>
            </a: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1400" dirty="0">
                <a:latin typeface="Quire Sans" panose="020B0502040400020003" pitchFamily="34" charset="0"/>
                <a:cs typeface="Quire Sans" panose="020B0502040400020003" pitchFamily="34" charset="0"/>
              </a:rPr>
              <a:t>D</a:t>
            </a:r>
            <a:r>
              <a:rPr lang="en-US" sz="1400" dirty="0" smtClean="0">
                <a:latin typeface="Quire Sans" panose="020B0502040400020003" pitchFamily="34" charset="0"/>
                <a:cs typeface="Quire Sans" panose="020B0502040400020003" pitchFamily="34" charset="0"/>
              </a:rPr>
              <a:t>evelopment </a:t>
            </a:r>
            <a:r>
              <a:rPr lang="en-US" sz="1400" dirty="0">
                <a:latin typeface="Quire Sans" panose="020B0502040400020003" pitchFamily="34" charset="0"/>
                <a:cs typeface="Quire Sans" panose="020B0502040400020003" pitchFamily="34" charset="0"/>
              </a:rPr>
              <a:t>and implementation of SST error estimation models according to users needs.</a:t>
            </a: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1400" dirty="0">
                <a:latin typeface="Quire Sans" panose="020B0502040400020003" pitchFamily="34" charset="0"/>
                <a:cs typeface="Quire Sans" panose="020B0502040400020003" pitchFamily="34" charset="0"/>
              </a:rPr>
              <a:t>D</a:t>
            </a:r>
            <a:r>
              <a:rPr lang="en-US" sz="1400" dirty="0" smtClean="0">
                <a:latin typeface="Quire Sans" panose="020B0502040400020003" pitchFamily="34" charset="0"/>
                <a:cs typeface="Quire Sans" panose="020B0502040400020003" pitchFamily="34" charset="0"/>
              </a:rPr>
              <a:t>evelopment </a:t>
            </a:r>
            <a:r>
              <a:rPr lang="en-US" sz="1400" dirty="0">
                <a:latin typeface="Quire Sans" panose="020B0502040400020003" pitchFamily="34" charset="0"/>
                <a:cs typeface="Quire Sans" panose="020B0502040400020003" pitchFamily="34" charset="0"/>
              </a:rPr>
              <a:t>and implementation of SST </a:t>
            </a:r>
            <a:r>
              <a:rPr lang="en-US" sz="1400" dirty="0" smtClean="0">
                <a:latin typeface="Quire Sans" panose="020B0502040400020003" pitchFamily="34" charset="0"/>
                <a:cs typeface="Quire Sans" panose="020B0502040400020003" pitchFamily="34" charset="0"/>
              </a:rPr>
              <a:t>validation</a:t>
            </a:r>
            <a:endParaRPr lang="en-US" sz="1400" dirty="0">
              <a:latin typeface="Quire Sans" panose="020B0502040400020003" pitchFamily="34" charset="0"/>
              <a:cs typeface="Quire Sans" panose="020B05020404000200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69469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C2F5B438-112E-4A4C-865C-78D791EE0E8E}"/>
              </a:ext>
            </a:extLst>
          </p:cNvPr>
          <p:cNvSpPr txBox="1"/>
          <p:nvPr/>
        </p:nvSpPr>
        <p:spPr>
          <a:xfrm>
            <a:off x="10265664" y="6574604"/>
            <a:ext cx="19254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AU" sz="1400" b="1" dirty="0">
                <a:solidFill>
                  <a:schemeClr val="accent1"/>
                </a:solidFill>
              </a:rPr>
              <a:t>Slide </a:t>
            </a:r>
            <a:fld id="{F7E43D5E-19EF-489C-A403-232B1D029F8F}" type="slidenum">
              <a:rPr lang="en-AU" sz="1400" b="1" smtClean="0">
                <a:solidFill>
                  <a:schemeClr val="accent1"/>
                </a:solidFill>
              </a:rPr>
              <a:t>8</a:t>
            </a:fld>
            <a:endParaRPr lang="en-AU" sz="1400" b="1" dirty="0">
              <a:solidFill>
                <a:schemeClr val="accent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40BC179D-6239-4241-8FED-04230029EC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What we can offer?</a:t>
            </a:r>
            <a:endParaRPr lang="en-AU" dirty="0"/>
          </a:p>
        </p:txBody>
      </p:sp>
      <p:sp>
        <p:nvSpPr>
          <p:cNvPr id="5" name="TextBox 7">
            <a:extLst>
              <a:ext uri="{FF2B5EF4-FFF2-40B4-BE49-F238E27FC236}">
                <a16:creationId xmlns="" xmlns:a16="http://schemas.microsoft.com/office/drawing/2014/main" id="{B20E0AA3-A2FF-42D7-A2B3-99CCEB187B8E}"/>
              </a:ext>
            </a:extLst>
          </p:cNvPr>
          <p:cNvSpPr txBox="1"/>
          <p:nvPr/>
        </p:nvSpPr>
        <p:spPr>
          <a:xfrm>
            <a:off x="-435794" y="1303653"/>
            <a:ext cx="1188000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1600" dirty="0">
                <a:latin typeface="Quire Sans" panose="020B0502040400020003" pitchFamily="34" charset="0"/>
                <a:cs typeface="Quire Sans" panose="020B0502040400020003" pitchFamily="34" charset="0"/>
              </a:rPr>
              <a:t>E</a:t>
            </a:r>
            <a:r>
              <a:rPr lang="en-US" sz="1600" dirty="0" smtClean="0">
                <a:latin typeface="Quire Sans" panose="020B0502040400020003" pitchFamily="34" charset="0"/>
                <a:cs typeface="Quire Sans" panose="020B0502040400020003" pitchFamily="34" charset="0"/>
              </a:rPr>
              <a:t>xperience </a:t>
            </a:r>
            <a:r>
              <a:rPr lang="en-US" sz="1600" dirty="0">
                <a:latin typeface="Quire Sans" panose="020B0502040400020003" pitchFamily="34" charset="0"/>
                <a:cs typeface="Quire Sans" panose="020B0502040400020003" pitchFamily="34" charset="0"/>
              </a:rPr>
              <a:t>in SAR </a:t>
            </a:r>
            <a:r>
              <a:rPr lang="en-US" sz="1600" dirty="0" smtClean="0">
                <a:latin typeface="Quire Sans" panose="020B0502040400020003" pitchFamily="34" charset="0"/>
                <a:cs typeface="Quire Sans" panose="020B0502040400020003" pitchFamily="34" charset="0"/>
              </a:rPr>
              <a:t>calibration.</a:t>
            </a:r>
            <a:endParaRPr lang="en-US" sz="1600" dirty="0">
              <a:latin typeface="Quire Sans" panose="020B0502040400020003" pitchFamily="34" charset="0"/>
              <a:cs typeface="Quire Sans" panose="020B0502040400020003" pitchFamily="34" charset="0"/>
            </a:endParaRP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1600" dirty="0" smtClean="0">
                <a:latin typeface="Quire Sans" panose="020B0502040400020003" pitchFamily="34" charset="0"/>
                <a:cs typeface="Quire Sans" panose="020B0502040400020003" pitchFamily="34" charset="0"/>
              </a:rPr>
              <a:t>Interaction </a:t>
            </a:r>
            <a:r>
              <a:rPr lang="en-US" sz="1600" dirty="0" smtClean="0">
                <a:latin typeface="Quire Sans" panose="020B0502040400020003" pitchFamily="34" charset="0"/>
                <a:cs typeface="Quire Sans" panose="020B0502040400020003" pitchFamily="34" charset="0"/>
              </a:rPr>
              <a:t>for </a:t>
            </a:r>
            <a:r>
              <a:rPr lang="en-US" sz="1600" dirty="0">
                <a:latin typeface="Quire Sans" panose="020B0502040400020003" pitchFamily="34" charset="0"/>
                <a:cs typeface="Quire Sans" panose="020B0502040400020003" pitchFamily="34" charset="0"/>
              </a:rPr>
              <a:t>Ocean Color sensor </a:t>
            </a:r>
            <a:r>
              <a:rPr lang="en-US" sz="1600" dirty="0" smtClean="0">
                <a:latin typeface="Quire Sans" panose="020B0502040400020003" pitchFamily="34" charset="0"/>
                <a:cs typeface="Quire Sans" panose="020B0502040400020003" pitchFamily="34" charset="0"/>
              </a:rPr>
              <a:t>calibration.</a:t>
            </a:r>
            <a:endParaRPr lang="en-US" sz="1600" dirty="0">
              <a:latin typeface="Quire Sans" panose="020B0502040400020003" pitchFamily="34" charset="0"/>
              <a:cs typeface="Quire Sans" panose="020B0502040400020003" pitchFamily="34" charset="0"/>
            </a:endParaRP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1600" dirty="0" smtClean="0">
                <a:latin typeface="Quire Sans" panose="020B0502040400020003" pitchFamily="34" charset="0"/>
                <a:cs typeface="Quire Sans" panose="020B0502040400020003" pitchFamily="34" charset="0"/>
              </a:rPr>
              <a:t>Access </a:t>
            </a:r>
            <a:r>
              <a:rPr lang="en-US" sz="1600" dirty="0">
                <a:latin typeface="Quire Sans" panose="020B0502040400020003" pitchFamily="34" charset="0"/>
                <a:cs typeface="Quire Sans" panose="020B0502040400020003" pitchFamily="34" charset="0"/>
              </a:rPr>
              <a:t>to </a:t>
            </a:r>
            <a:r>
              <a:rPr lang="en-US" sz="1600" dirty="0" smtClean="0">
                <a:latin typeface="Quire Sans" panose="020B0502040400020003" pitchFamily="34" charset="0"/>
                <a:cs typeface="Quire Sans" panose="020B0502040400020003" pitchFamily="34" charset="0"/>
              </a:rPr>
              <a:t>the </a:t>
            </a:r>
            <a:r>
              <a:rPr lang="en-US" sz="1600" dirty="0">
                <a:latin typeface="Quire Sans" panose="020B0502040400020003" pitchFamily="34" charset="0"/>
                <a:cs typeface="Quire Sans" panose="020B0502040400020003" pitchFamily="34" charset="0"/>
              </a:rPr>
              <a:t>In-Situ Data Telemetric Network </a:t>
            </a:r>
            <a:r>
              <a:rPr lang="en-US" sz="1600" dirty="0" smtClean="0">
                <a:latin typeface="Quire Sans" panose="020B0502040400020003" pitchFamily="34" charset="0"/>
                <a:cs typeface="Quire Sans" panose="020B0502040400020003" pitchFamily="34" charset="0"/>
              </a:rPr>
              <a:t>from which we </a:t>
            </a:r>
            <a:r>
              <a:rPr lang="en-US" sz="1600" dirty="0">
                <a:latin typeface="Quire Sans" panose="020B0502040400020003" pitchFamily="34" charset="0"/>
                <a:cs typeface="Quire Sans" panose="020B0502040400020003" pitchFamily="34" charset="0"/>
              </a:rPr>
              <a:t>obtain soil moisture (some cases up to 2 m in depth), temperature and conductivity (more than 100 sensors distributed in Argentina</a:t>
            </a:r>
            <a:r>
              <a:rPr lang="en-US" sz="1600" dirty="0" smtClean="0">
                <a:latin typeface="Quire Sans" panose="020B0502040400020003" pitchFamily="34" charset="0"/>
                <a:cs typeface="Quire Sans" panose="020B0502040400020003" pitchFamily="34" charset="0"/>
              </a:rPr>
              <a:t>). </a:t>
            </a: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1600" dirty="0" smtClean="0">
                <a:latin typeface="Quire Sans" panose="020B0502040400020003" pitchFamily="34" charset="0"/>
                <a:cs typeface="Quire Sans" panose="020B0502040400020003" pitchFamily="34" charset="0"/>
              </a:rPr>
              <a:t>SAR </a:t>
            </a:r>
            <a:r>
              <a:rPr lang="en-US" sz="1600" dirty="0">
                <a:latin typeface="Quire Sans" panose="020B0502040400020003" pitchFamily="34" charset="0"/>
                <a:cs typeface="Quire Sans" panose="020B0502040400020003" pitchFamily="34" charset="0"/>
              </a:rPr>
              <a:t>calibration </a:t>
            </a:r>
            <a:r>
              <a:rPr lang="en-US" sz="1600" dirty="0" smtClean="0">
                <a:latin typeface="Quire Sans" panose="020B0502040400020003" pitchFamily="34" charset="0"/>
                <a:cs typeface="Quire Sans" panose="020B0502040400020003" pitchFamily="34" charset="0"/>
              </a:rPr>
              <a:t>sites, </a:t>
            </a:r>
            <a:r>
              <a:rPr lang="en-US" sz="1600" dirty="0" smtClean="0">
                <a:latin typeface="Quire Sans" panose="020B0502040400020003" pitchFamily="34" charset="0"/>
                <a:cs typeface="Quire Sans" panose="020B0502040400020003" pitchFamily="34" charset="0"/>
              </a:rPr>
              <a:t>available for other </a:t>
            </a:r>
            <a:r>
              <a:rPr lang="en-US" sz="1600" dirty="0">
                <a:latin typeface="Quire Sans" panose="020B0502040400020003" pitchFamily="34" charset="0"/>
                <a:cs typeface="Quire Sans" panose="020B0502040400020003" pitchFamily="34" charset="0"/>
              </a:rPr>
              <a:t>SAR </a:t>
            </a:r>
            <a:r>
              <a:rPr lang="en-US" sz="1600" dirty="0" smtClean="0">
                <a:latin typeface="Quire Sans" panose="020B0502040400020003" pitchFamily="34" charset="0"/>
                <a:cs typeface="Quire Sans" panose="020B0502040400020003" pitchFamily="34" charset="0"/>
              </a:rPr>
              <a:t>missions (as </a:t>
            </a:r>
            <a:r>
              <a:rPr lang="en-US" sz="1600" dirty="0">
                <a:latin typeface="Quire Sans" panose="020B0502040400020003" pitchFamily="34" charset="0"/>
                <a:cs typeface="Quire Sans" panose="020B0502040400020003" pitchFamily="34" charset="0"/>
              </a:rPr>
              <a:t>much as possible and without </a:t>
            </a:r>
            <a:r>
              <a:rPr lang="en-US" sz="1600" dirty="0" smtClean="0">
                <a:latin typeface="Quire Sans" panose="020B0502040400020003" pitchFamily="34" charset="0"/>
                <a:cs typeface="Quire Sans" panose="020B0502040400020003" pitchFamily="34" charset="0"/>
              </a:rPr>
              <a:t>impact </a:t>
            </a:r>
            <a:r>
              <a:rPr lang="en-US" sz="1600" dirty="0" smtClean="0">
                <a:latin typeface="Quire Sans" panose="020B0502040400020003" pitchFamily="34" charset="0"/>
                <a:cs typeface="Quire Sans" panose="020B0502040400020003" pitchFamily="34" charset="0"/>
              </a:rPr>
              <a:t>o</a:t>
            </a:r>
            <a:r>
              <a:rPr lang="en-US" sz="1600" dirty="0" smtClean="0">
                <a:latin typeface="Quire Sans" panose="020B0502040400020003" pitchFamily="34" charset="0"/>
                <a:cs typeface="Quire Sans" panose="020B0502040400020003" pitchFamily="34" charset="0"/>
              </a:rPr>
              <a:t>n device performance). </a:t>
            </a: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1600" dirty="0" smtClean="0">
                <a:latin typeface="Quire Sans" panose="020B0502040400020003" pitchFamily="34" charset="0"/>
                <a:cs typeface="Quire Sans" panose="020B0502040400020003" pitchFamily="34" charset="0"/>
              </a:rPr>
              <a:t>Spectral </a:t>
            </a:r>
            <a:r>
              <a:rPr lang="en-US" sz="1600" dirty="0" smtClean="0">
                <a:latin typeface="Quire Sans" panose="020B0502040400020003" pitchFamily="34" charset="0"/>
                <a:cs typeface="Quire Sans" panose="020B0502040400020003" pitchFamily="34" charset="0"/>
              </a:rPr>
              <a:t>measurements collection for different surface </a:t>
            </a:r>
            <a:r>
              <a:rPr lang="en-US" sz="1600" dirty="0" smtClean="0">
                <a:latin typeface="Quire Sans" panose="020B0502040400020003" pitchFamily="34" charset="0"/>
                <a:cs typeface="Quire Sans" panose="020B0502040400020003" pitchFamily="34" charset="0"/>
              </a:rPr>
              <a:t>types.</a:t>
            </a:r>
            <a:endParaRPr lang="en-US" sz="1600" dirty="0" smtClean="0">
              <a:latin typeface="Quire Sans" panose="020B0502040400020003" pitchFamily="34" charset="0"/>
              <a:cs typeface="Quire Sans" panose="020B0502040400020003" pitchFamily="34" charset="0"/>
            </a:endParaRP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1600" dirty="0">
                <a:latin typeface="Quire Sans" panose="020B0502040400020003" pitchFamily="34" charset="0"/>
                <a:cs typeface="Quire Sans" panose="020B0502040400020003" pitchFamily="34" charset="0"/>
              </a:rPr>
              <a:t>Experience in planning spectral measurement campaigns with a </a:t>
            </a:r>
            <a:r>
              <a:rPr lang="en-US" sz="1600" dirty="0" smtClean="0">
                <a:latin typeface="Quire Sans" panose="020B0502040400020003" pitchFamily="34" charset="0"/>
                <a:cs typeface="Quire Sans" panose="020B0502040400020003" pitchFamily="34" charset="0"/>
              </a:rPr>
              <a:t>radiometer. </a:t>
            </a:r>
            <a:endParaRPr lang="en-US" sz="1600" dirty="0" smtClean="0">
              <a:latin typeface="Quire Sans" panose="020B0502040400020003" pitchFamily="34" charset="0"/>
              <a:cs typeface="Quire Sans" panose="020B0502040400020003" pitchFamily="34" charset="0"/>
            </a:endParaRP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1600" dirty="0" smtClean="0">
                <a:latin typeface="Quire Sans" panose="020B0502040400020003" pitchFamily="34" charset="0"/>
                <a:cs typeface="Quire Sans" panose="020B0502040400020003" pitchFamily="34" charset="0"/>
              </a:rPr>
              <a:t>Experience </a:t>
            </a:r>
            <a:r>
              <a:rPr lang="en-US" sz="1600" dirty="0">
                <a:latin typeface="Quire Sans" panose="020B0502040400020003" pitchFamily="34" charset="0"/>
                <a:cs typeface="Quire Sans" panose="020B0502040400020003" pitchFamily="34" charset="0"/>
              </a:rPr>
              <a:t>in field </a:t>
            </a:r>
            <a:r>
              <a:rPr lang="en-US" sz="1600" dirty="0" smtClean="0">
                <a:latin typeface="Quire Sans" panose="020B0502040400020003" pitchFamily="34" charset="0"/>
                <a:cs typeface="Quire Sans" panose="020B0502040400020003" pitchFamily="34" charset="0"/>
              </a:rPr>
              <a:t>campaigns </a:t>
            </a:r>
            <a:r>
              <a:rPr lang="en-US" sz="1600" dirty="0">
                <a:latin typeface="Quire Sans" panose="020B0502040400020003" pitchFamily="34" charset="0"/>
                <a:cs typeface="Quire Sans" panose="020B0502040400020003" pitchFamily="34" charset="0"/>
              </a:rPr>
              <a:t>for calibration and </a:t>
            </a:r>
            <a:r>
              <a:rPr lang="en-US" sz="1600" dirty="0" smtClean="0">
                <a:latin typeface="Quire Sans" panose="020B0502040400020003" pitchFamily="34" charset="0"/>
                <a:cs typeface="Quire Sans" panose="020B0502040400020003" pitchFamily="34" charset="0"/>
              </a:rPr>
              <a:t>validation of </a:t>
            </a:r>
            <a:r>
              <a:rPr lang="en-US" sz="1600" dirty="0" smtClean="0">
                <a:latin typeface="Quire Sans" panose="020B0502040400020003" pitchFamily="34" charset="0"/>
                <a:cs typeface="Quire Sans" panose="020B0502040400020003" pitchFamily="34" charset="0"/>
              </a:rPr>
              <a:t>high level</a:t>
            </a:r>
            <a:r>
              <a:rPr lang="en-US" sz="1600" dirty="0" smtClean="0">
                <a:latin typeface="Quire Sans" panose="020B0502040400020003" pitchFamily="34" charset="0"/>
                <a:cs typeface="Quire Sans" panose="020B0502040400020003" pitchFamily="34" charset="0"/>
              </a:rPr>
              <a:t> products </a:t>
            </a:r>
            <a:r>
              <a:rPr lang="en-US" sz="1600" dirty="0" smtClean="0">
                <a:latin typeface="Quire Sans" panose="020B0502040400020003" pitchFamily="34" charset="0"/>
                <a:cs typeface="Quire Sans" panose="020B0502040400020003" pitchFamily="34" charset="0"/>
              </a:rPr>
              <a:t>from SAR </a:t>
            </a:r>
            <a:r>
              <a:rPr lang="en-US" sz="1600" dirty="0" smtClean="0">
                <a:latin typeface="Quire Sans" panose="020B0502040400020003" pitchFamily="34" charset="0"/>
                <a:cs typeface="Quire Sans" panose="020B0502040400020003" pitchFamily="34" charset="0"/>
              </a:rPr>
              <a:t>acquisitions.</a:t>
            </a: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1600" dirty="0" smtClean="0">
                <a:latin typeface="Quire Sans" panose="020B0502040400020003" pitchFamily="34" charset="0"/>
                <a:cs typeface="Quire Sans" panose="020B0502040400020003" pitchFamily="34" charset="0"/>
              </a:rPr>
              <a:t>Protocols, methodologies, knowledge and algorithms for instruments and products </a:t>
            </a:r>
            <a:r>
              <a:rPr lang="en-US" sz="1600" dirty="0" err="1" smtClean="0">
                <a:latin typeface="Quire Sans" panose="020B0502040400020003" pitchFamily="34" charset="0"/>
                <a:cs typeface="Quire Sans" panose="020B0502040400020003" pitchFamily="34" charset="0"/>
              </a:rPr>
              <a:t>cal</a:t>
            </a:r>
            <a:r>
              <a:rPr lang="en-US" sz="1600" dirty="0" smtClean="0">
                <a:latin typeface="Quire Sans" panose="020B0502040400020003" pitchFamily="34" charset="0"/>
                <a:cs typeface="Quire Sans" panose="020B0502040400020003" pitchFamily="34" charset="0"/>
              </a:rPr>
              <a:t>/val. </a:t>
            </a: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1600" dirty="0" smtClean="0">
                <a:latin typeface="Quire Sans" panose="020B0502040400020003" pitchFamily="34" charset="0"/>
                <a:cs typeface="Quire Sans" panose="020B0502040400020003" pitchFamily="34" charset="0"/>
              </a:rPr>
              <a:t>Experience with user </a:t>
            </a:r>
            <a:r>
              <a:rPr lang="en-US" sz="1600" dirty="0" smtClean="0">
                <a:latin typeface="Quire Sans" panose="020B0502040400020003" pitchFamily="34" charset="0"/>
                <a:cs typeface="Quire Sans" panose="020B0502040400020003" pitchFamily="34" charset="0"/>
              </a:rPr>
              <a:t>requirements for products </a:t>
            </a:r>
            <a:r>
              <a:rPr lang="en-US" sz="1600" dirty="0" smtClean="0">
                <a:latin typeface="Quire Sans" panose="020B0502040400020003" pitchFamily="34" charset="0"/>
                <a:cs typeface="Quire Sans" panose="020B0502040400020003" pitchFamily="34" charset="0"/>
              </a:rPr>
              <a:t>development.</a:t>
            </a:r>
            <a:endParaRPr lang="en-US" sz="1600" dirty="0" smtClean="0">
              <a:latin typeface="Quire Sans" panose="020B0502040400020003" pitchFamily="34" charset="0"/>
              <a:cs typeface="Quire Sans" panose="020B05020404000200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20268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C2F5B438-112E-4A4C-865C-78D791EE0E8E}"/>
              </a:ext>
            </a:extLst>
          </p:cNvPr>
          <p:cNvSpPr txBox="1"/>
          <p:nvPr/>
        </p:nvSpPr>
        <p:spPr>
          <a:xfrm>
            <a:off x="10265664" y="6574604"/>
            <a:ext cx="19254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AU" sz="1400" b="1" dirty="0">
                <a:solidFill>
                  <a:schemeClr val="accent1"/>
                </a:solidFill>
              </a:rPr>
              <a:t>Slide </a:t>
            </a:r>
            <a:fld id="{F7E43D5E-19EF-489C-A403-232B1D029F8F}" type="slidenum">
              <a:rPr lang="en-AU" sz="1400" b="1" smtClean="0">
                <a:solidFill>
                  <a:schemeClr val="accent1"/>
                </a:solidFill>
              </a:rPr>
              <a:t>9</a:t>
            </a:fld>
            <a:endParaRPr lang="en-AU" sz="1400" b="1" dirty="0">
              <a:solidFill>
                <a:schemeClr val="accent1"/>
              </a:solidFill>
            </a:endParaRPr>
          </a:p>
        </p:txBody>
      </p:sp>
      <p:sp>
        <p:nvSpPr>
          <p:cNvPr id="5" name="TextBox 7">
            <a:extLst>
              <a:ext uri="{FF2B5EF4-FFF2-40B4-BE49-F238E27FC236}">
                <a16:creationId xmlns="" xmlns:a16="http://schemas.microsoft.com/office/drawing/2014/main" id="{B20E0AA3-A2FF-42D7-A2B3-99CCEB187B8E}"/>
              </a:ext>
            </a:extLst>
          </p:cNvPr>
          <p:cNvSpPr txBox="1"/>
          <p:nvPr/>
        </p:nvSpPr>
        <p:spPr>
          <a:xfrm>
            <a:off x="3627742" y="2786151"/>
            <a:ext cx="4343950" cy="1063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>
              <a:lnSpc>
                <a:spcPct val="150000"/>
              </a:lnSpc>
            </a:pPr>
            <a:r>
              <a:rPr lang="en-US" sz="4800" dirty="0" smtClean="0">
                <a:latin typeface="Quire Sans" panose="020B0502040400020003" pitchFamily="34" charset="0"/>
                <a:cs typeface="Quire Sans" panose="020B0502040400020003" pitchFamily="34" charset="0"/>
              </a:rPr>
              <a:t>Thank You!</a:t>
            </a:r>
            <a:endParaRPr lang="en-US" sz="4800" dirty="0" smtClean="0">
              <a:solidFill>
                <a:srgbClr val="FF0000"/>
              </a:solidFill>
              <a:latin typeface="Quire Sans" panose="020B0502040400020003" pitchFamily="34" charset="0"/>
              <a:cs typeface="Quire Sans" panose="020B05020404000200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9384585"/>
      </p:ext>
    </p:extLst>
  </p:cSld>
  <p:clrMapOvr>
    <a:masterClrMapping/>
  </p:clrMapOvr>
</p:sld>
</file>

<file path=ppt/theme/theme1.xml><?xml version="1.0" encoding="utf-8"?>
<a:theme xmlns:a="http://schemas.openxmlformats.org/drawingml/2006/main" name="ceos">
  <a:themeElements>
    <a:clrScheme name="Custom 2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33445F"/>
      </a:accent1>
      <a:accent2>
        <a:srgbClr val="A3CB34"/>
      </a:accent2>
      <a:accent3>
        <a:srgbClr val="C1666B"/>
      </a:accent3>
      <a:accent4>
        <a:srgbClr val="DDDDDD"/>
      </a:accent4>
      <a:accent5>
        <a:srgbClr val="7BC0D7"/>
      </a:accent5>
      <a:accent6>
        <a:srgbClr val="D1462F"/>
      </a:accent6>
      <a:hlink>
        <a:srgbClr val="0563C1"/>
      </a:hlink>
      <a:folHlink>
        <a:srgbClr val="954F72"/>
      </a:folHlink>
    </a:clrScheme>
    <a:fontScheme name="CEOS">
      <a:majorFont>
        <a:latin typeface="Quire Sans"/>
        <a:ea typeface=""/>
        <a:cs typeface=""/>
      </a:majorFont>
      <a:minorFont>
        <a:latin typeface="Quire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os" id="{E7D9A4C2-EA9B-46A3-AF73-4DA54540FCD7}" vid="{58CD55DC-BA9F-4DF6-8B47-4DD589337F5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ceos</Template>
  <TotalTime>1669</TotalTime>
  <Words>747</Words>
  <Application>Microsoft Office PowerPoint</Application>
  <PresentationFormat>Panorámica</PresentationFormat>
  <Paragraphs>80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5" baseType="lpstr">
      <vt:lpstr>Arial</vt:lpstr>
      <vt:lpstr>Arial Bold</vt:lpstr>
      <vt:lpstr>Courier New</vt:lpstr>
      <vt:lpstr>Quire Sans</vt:lpstr>
      <vt:lpstr>Wingdings</vt:lpstr>
      <vt:lpstr>ceos</vt:lpstr>
      <vt:lpstr>WGCV Vice Chair Nomination </vt:lpstr>
      <vt:lpstr>What to do?</vt:lpstr>
      <vt:lpstr>How to do it?</vt:lpstr>
      <vt:lpstr>CONAE Experience</vt:lpstr>
      <vt:lpstr>CONAE Experience</vt:lpstr>
      <vt:lpstr>CONAE Experience</vt:lpstr>
      <vt:lpstr>CONAE Experience</vt:lpstr>
      <vt:lpstr>What we can offer?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Elizabeth Marion Rose</dc:creator>
  <cp:lastModifiedBy>Cuenta Microsoft</cp:lastModifiedBy>
  <cp:revision>81</cp:revision>
  <dcterms:created xsi:type="dcterms:W3CDTF">2021-10-07T09:33:41Z</dcterms:created>
  <dcterms:modified xsi:type="dcterms:W3CDTF">2022-03-21T19:11:33Z</dcterms:modified>
</cp:coreProperties>
</file>