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ms-office.chartcolorstyle+xml" PartName="/ppt/charts/colors1.xml"/>
  <Override ContentType="application/vnd.ms-office.chartcolorstyle+xml" PartName="/ppt/charts/colors2.xml"/>
  <Override ContentType="application/vnd.openxmlformats-officedocument.theme+xml" PartName="/ppt/theme/theme1.xml"/>
  <Override ContentType="application/vnd.openxmlformats-officedocument.theme+xml" PartName="/ppt/theme/theme2.xml"/>
  <Override ContentType="application/vnd.openxmlformats-officedocument.drawingml.chart+xml" PartName="/ppt/charts/chart2.xml"/>
  <Override ContentType="application/vnd.openxmlformats-officedocument.drawingml.chart+xml" PartName="/ppt/charts/chart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ms-office.chartstyle+xml" PartName="/ppt/charts/style1.xml"/>
  <Override ContentType="application/vnd.ms-office.chartstyle+xml" PartName="/ppt/charts/style2.xml"/>
  <Override ContentType="application/vnd.openxmlformats-officedocument.presentationml.presProps+xml" PartName="/ppt/pres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Lst>
  <p:sldSz cy="6858000" cx="12192000"/>
  <p:notesSz cx="6985000" cy="9283700"/>
  <p:embeddedFontLst>
    <p:embeddedFont>
      <p:font typeface="Helvetica Neue"/>
      <p:regular r:id="rId32"/>
      <p:bold r:id="rId33"/>
      <p:italic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36" roundtripDataSignature="AMtx7mgiH4dwIvYGOk+vhVedhdxoXXhhE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71C272D-33B1-4358-987A-1B92A26C36E0}">
  <a:tblStyle styleId="{F71C272D-33B1-4358-987A-1B92A26C36E0}" styleName="Table_0">
    <a:wholeTbl>
      <a:tcTxStyle b="off" i="off">
        <a:font>
          <a:latin typeface="Avenir Roman"/>
          <a:ea typeface="Avenir Roman"/>
          <a:cs typeface="Avenir Roman"/>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CF4"/>
          </a:solidFill>
        </a:fill>
      </a:tcStyle>
    </a:wholeTbl>
    <a:band1H>
      <a:tcTxStyle/>
      <a:tcStyle>
        <a:fill>
          <a:solidFill>
            <a:srgbClr val="CFD7E7"/>
          </a:solidFill>
        </a:fill>
      </a:tcStyle>
    </a:band1H>
    <a:band2H>
      <a:tcTxStyle/>
    </a:band2H>
    <a:band1V>
      <a:tcTxStyle/>
      <a:tcStyle>
        <a:fill>
          <a:solidFill>
            <a:srgbClr val="CFD7E7"/>
          </a:solidFill>
        </a:fill>
      </a:tcStyle>
    </a:band1V>
    <a:band2V>
      <a:tcTxStyle/>
    </a:band2V>
    <a:lastCol>
      <a:tcTxStyle b="on" i="off">
        <a:font>
          <a:latin typeface="Avenir Roman"/>
          <a:ea typeface="Avenir Roman"/>
          <a:cs typeface="Avenir Roman"/>
        </a:font>
        <a:schemeClr val="lt1"/>
      </a:tcTxStyle>
      <a:tcStyle>
        <a:fill>
          <a:solidFill>
            <a:schemeClr val="accent1"/>
          </a:solidFill>
        </a:fill>
      </a:tcStyle>
    </a:lastCol>
    <a:firstCol>
      <a:tcTxStyle b="on" i="off">
        <a:font>
          <a:latin typeface="Avenir Roman"/>
          <a:ea typeface="Avenir Roman"/>
          <a:cs typeface="Avenir Roman"/>
        </a:font>
        <a:schemeClr val="lt1"/>
      </a:tcTxStyle>
      <a:tcStyle>
        <a:fill>
          <a:solidFill>
            <a:schemeClr val="accent1"/>
          </a:solidFill>
        </a:fill>
      </a:tcStyle>
    </a:firstCol>
    <a:lastRow>
      <a:tcTxStyle b="on" i="off">
        <a:font>
          <a:latin typeface="Avenir Roman"/>
          <a:ea typeface="Avenir Roman"/>
          <a:cs typeface="Avenir Roman"/>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Avenir Roman"/>
          <a:ea typeface="Avenir Roman"/>
          <a:cs typeface="Avenir Roman"/>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HelveticaNeue-bold.fntdata"/><Relationship Id="rId10" Type="http://schemas.openxmlformats.org/officeDocument/2006/relationships/slide" Target="slides/slide5.xml"/><Relationship Id="rId32" Type="http://schemas.openxmlformats.org/officeDocument/2006/relationships/font" Target="fonts/HelveticaNeue-regular.fntdata"/><Relationship Id="rId13" Type="http://schemas.openxmlformats.org/officeDocument/2006/relationships/slide" Target="slides/slide8.xml"/><Relationship Id="rId35" Type="http://schemas.openxmlformats.org/officeDocument/2006/relationships/font" Target="fonts/HelveticaNeue-boldItalic.fntdata"/><Relationship Id="rId12" Type="http://schemas.openxmlformats.org/officeDocument/2006/relationships/slide" Target="slides/slide7.xml"/><Relationship Id="rId34" Type="http://schemas.openxmlformats.org/officeDocument/2006/relationships/font" Target="fonts/HelveticaNeue-italic.fntdata"/><Relationship Id="rId15" Type="http://schemas.openxmlformats.org/officeDocument/2006/relationships/slide" Target="slides/slide10.xml"/><Relationship Id="rId14" Type="http://schemas.openxmlformats.org/officeDocument/2006/relationships/slide" Target="slides/slide9.xml"/><Relationship Id="rId36" Type="http://customschemas.google.com/relationships/presentationmetadata" Target="meta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file:///G:\FTP\CEOS%20LPV\LPV%20Meeting\Milan%202019\Action%20Plan\CEOS%20LPV%20WP%202019-2021_210501.xlsx" TargetMode="External"/></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oleObject" Target="file:///G:\FTP\CEOS%20LPV\LPV%20Meeting\Milan%202019\Action%20Plan\CEOS%20LPV%20WP%202019-2021_21050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9911702196086264E-2"/>
          <c:y val="8.5701180240544669E-2"/>
          <c:w val="0.82720412640326035"/>
          <c:h val="0.60580667398907806"/>
        </c:manualLayout>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3937-4ACF-9379-DACD25252B4A}"/>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3937-4ACF-9379-DACD25252B4A}"/>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3937-4ACF-9379-DACD25252B4A}"/>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3937-4ACF-9379-DACD25252B4A}"/>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3937-4ACF-9379-DACD25252B4A}"/>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'CEOS LPV Action list'!$C$40:$C$44</c:f>
              <c:strCache>
                <c:ptCount val="5"/>
                <c:pt idx="0">
                  <c:v>Good Practices Protocols</c:v>
                </c:pt>
                <c:pt idx="1">
                  <c:v>Intercomparison &amp;Validation</c:v>
                </c:pt>
                <c:pt idx="2">
                  <c:v>Ground-based component</c:v>
                </c:pt>
                <c:pt idx="3">
                  <c:v>Communication &amp; Promotion</c:v>
                </c:pt>
                <c:pt idx="4">
                  <c:v>Others</c:v>
                </c:pt>
              </c:strCache>
            </c:strRef>
          </c:cat>
          <c:val>
            <c:numRef>
              <c:f>'CEOS LPV Action list'!$D$40:$D$44</c:f>
              <c:numCache>
                <c:formatCode>General</c:formatCode>
                <c:ptCount val="5"/>
                <c:pt idx="0" formatCode="0">
                  <c:v>9</c:v>
                </c:pt>
                <c:pt idx="1">
                  <c:v>6</c:v>
                </c:pt>
                <c:pt idx="2">
                  <c:v>5</c:v>
                </c:pt>
                <c:pt idx="3">
                  <c:v>10</c:v>
                </c:pt>
                <c:pt idx="4">
                  <c:v>4</c:v>
                </c:pt>
              </c:numCache>
            </c:numRef>
          </c:val>
          <c:extLst>
            <c:ext xmlns:c16="http://schemas.microsoft.com/office/drawing/2014/chart" uri="{C3380CC4-5D6E-409C-BE32-E72D297353CC}">
              <c16:uniqueId val="{0000000A-3937-4ACF-9379-DACD25252B4A}"/>
            </c:ext>
          </c:extLst>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1.3531313459928885E-2"/>
          <c:y val="0.78215424893217911"/>
          <c:w val="0.93817930187041021"/>
          <c:h val="0.2177163909423561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99524796242575"/>
          <c:y val="4.3967497033184769E-2"/>
          <c:w val="0.60711258461113415"/>
          <c:h val="0.70403999497627834"/>
        </c:manualLayout>
      </c:layout>
      <c:doughnutChart>
        <c:varyColors val="1"/>
        <c:dLbls>
          <c:showLegendKey val="0"/>
          <c:showVal val="0"/>
          <c:showCatName val="0"/>
          <c:showSerName val="0"/>
          <c:showPercent val="1"/>
          <c:showBubbleSize val="0"/>
          <c:showLeaderLines val="0"/>
        </c:dLbls>
        <c:firstSliceAng val="0"/>
        <c:holeSize val="50"/>
      </c:doughnutChart>
      <c:spPr>
        <a:noFill/>
        <a:ln>
          <a:noFill/>
        </a:ln>
        <a:effectLst/>
      </c:spPr>
    </c:plotArea>
    <c:legend>
      <c:legendPos val="t"/>
      <c:layout>
        <c:manualLayout>
          <c:xMode val="edge"/>
          <c:yMode val="edge"/>
          <c:x val="0.22456471888382373"/>
          <c:y val="0.78937790433911148"/>
          <c:w val="0.62806326840723858"/>
          <c:h val="0.19073289948199273"/>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026833" cy="465797"/>
          </a:xfrm>
          <a:prstGeom prst="rect">
            <a:avLst/>
          </a:prstGeom>
          <a:noFill/>
          <a:ln>
            <a:noFill/>
          </a:ln>
        </p:spPr>
        <p:txBody>
          <a:bodyPr anchorCtr="0" anchor="t" bIns="46475" lIns="92950" spcFirstLastPara="1" rIns="92950" wrap="square" tIns="46475">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956550" y="0"/>
            <a:ext cx="3026833" cy="465797"/>
          </a:xfrm>
          <a:prstGeom prst="rect">
            <a:avLst/>
          </a:prstGeom>
          <a:noFill/>
          <a:ln>
            <a:noFill/>
          </a:ln>
        </p:spPr>
        <p:txBody>
          <a:bodyPr anchorCtr="0" anchor="t" bIns="46475" lIns="92950" spcFirstLastPara="1" rIns="92950" wrap="square" tIns="46475">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706438" y="1160463"/>
            <a:ext cx="5572125" cy="31337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98500" y="4467781"/>
            <a:ext cx="5588000" cy="3655457"/>
          </a:xfrm>
          <a:prstGeom prst="rect">
            <a:avLst/>
          </a:prstGeom>
          <a:noFill/>
          <a:ln>
            <a:noFill/>
          </a:ln>
        </p:spPr>
        <p:txBody>
          <a:bodyPr anchorCtr="0" anchor="t" bIns="46475" lIns="92950" spcFirstLastPara="1" rIns="92950" wrap="square" tIns="46475">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817904"/>
            <a:ext cx="3026833" cy="465796"/>
          </a:xfrm>
          <a:prstGeom prst="rect">
            <a:avLst/>
          </a:prstGeom>
          <a:noFill/>
          <a:ln>
            <a:noFill/>
          </a:ln>
        </p:spPr>
        <p:txBody>
          <a:bodyPr anchorCtr="0" anchor="b" bIns="46475" lIns="92950" spcFirstLastPara="1" rIns="92950" wrap="square" tIns="46475">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956550" y="8817904"/>
            <a:ext cx="3026833" cy="465796"/>
          </a:xfrm>
          <a:prstGeom prst="rect">
            <a:avLst/>
          </a:prstGeom>
          <a:noFill/>
          <a:ln>
            <a:noFill/>
          </a:ln>
        </p:spPr>
        <p:txBody>
          <a:bodyPr anchorCtr="0" anchor="b" bIns="46475" lIns="92950" spcFirstLastPara="1" rIns="92950" wrap="square" tIns="46475">
            <a:noAutofit/>
          </a:bodyPr>
          <a:lstStyle/>
          <a:p>
            <a:pPr indent="0" lvl="0" marL="0" marR="0" rtl="0" algn="r">
              <a:spcBef>
                <a:spcPts val="0"/>
              </a:spcBef>
              <a:spcAft>
                <a:spcPts val="0"/>
              </a:spcAft>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 name="Shape 32"/>
        <p:cNvGrpSpPr/>
        <p:nvPr/>
      </p:nvGrpSpPr>
      <p:grpSpPr>
        <a:xfrm>
          <a:off x="0" y="0"/>
          <a:ext cx="0" cy="0"/>
          <a:chOff x="0" y="0"/>
          <a:chExt cx="0" cy="0"/>
        </a:xfrm>
      </p:grpSpPr>
      <p:sp>
        <p:nvSpPr>
          <p:cNvPr id="33" name="Google Shape;33;p1:notes"/>
          <p:cNvSpPr txBox="1"/>
          <p:nvPr>
            <p:ph idx="1" type="body"/>
          </p:nvPr>
        </p:nvSpPr>
        <p:spPr>
          <a:xfrm>
            <a:off x="698500" y="4467781"/>
            <a:ext cx="5588000" cy="3655457"/>
          </a:xfrm>
          <a:prstGeom prst="rect">
            <a:avLst/>
          </a:prstGeom>
        </p:spPr>
        <p:txBody>
          <a:bodyPr anchorCtr="0" anchor="t" bIns="46475" lIns="92950" spcFirstLastPara="1" rIns="92950" wrap="square" tIns="46475">
            <a:noAutofit/>
          </a:bodyPr>
          <a:lstStyle/>
          <a:p>
            <a:pPr indent="0" lvl="0" marL="0" rtl="0" algn="l">
              <a:spcBef>
                <a:spcPts val="0"/>
              </a:spcBef>
              <a:spcAft>
                <a:spcPts val="0"/>
              </a:spcAft>
              <a:buNone/>
            </a:pPr>
            <a:r>
              <a:t/>
            </a:r>
            <a:endParaRPr/>
          </a:p>
        </p:txBody>
      </p:sp>
      <p:sp>
        <p:nvSpPr>
          <p:cNvPr id="34" name="Google Shape;34;p1:notes"/>
          <p:cNvSpPr/>
          <p:nvPr>
            <p:ph idx="2" type="sldImg"/>
          </p:nvPr>
        </p:nvSpPr>
        <p:spPr>
          <a:xfrm>
            <a:off x="706438" y="1160463"/>
            <a:ext cx="5572125" cy="31337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10:notes"/>
          <p:cNvSpPr txBox="1"/>
          <p:nvPr>
            <p:ph idx="1" type="body"/>
          </p:nvPr>
        </p:nvSpPr>
        <p:spPr>
          <a:xfrm>
            <a:off x="698500" y="4467781"/>
            <a:ext cx="5588000" cy="3655457"/>
          </a:xfrm>
          <a:prstGeom prst="rect">
            <a:avLst/>
          </a:prstGeom>
        </p:spPr>
        <p:txBody>
          <a:bodyPr anchorCtr="0" anchor="t" bIns="46475" lIns="92950" spcFirstLastPara="1" rIns="92950" wrap="square" tIns="46475">
            <a:noAutofit/>
          </a:bodyPr>
          <a:lstStyle/>
          <a:p>
            <a:pPr indent="0" lvl="0" marL="0" rtl="0" algn="l">
              <a:spcBef>
                <a:spcPts val="0"/>
              </a:spcBef>
              <a:spcAft>
                <a:spcPts val="0"/>
              </a:spcAft>
              <a:buNone/>
            </a:pPr>
            <a:r>
              <a:t/>
            </a:r>
            <a:endParaRPr/>
          </a:p>
        </p:txBody>
      </p:sp>
      <p:sp>
        <p:nvSpPr>
          <p:cNvPr id="160" name="Google Shape;160;p10:notes"/>
          <p:cNvSpPr/>
          <p:nvPr>
            <p:ph idx="2" type="sldImg"/>
          </p:nvPr>
        </p:nvSpPr>
        <p:spPr>
          <a:xfrm>
            <a:off x="706438" y="1160463"/>
            <a:ext cx="5572125" cy="31337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11:notes"/>
          <p:cNvSpPr/>
          <p:nvPr>
            <p:ph idx="2" type="sldImg"/>
          </p:nvPr>
        </p:nvSpPr>
        <p:spPr>
          <a:xfrm>
            <a:off x="706438" y="1160463"/>
            <a:ext cx="5572125" cy="31337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6" name="Google Shape;176;p11:notes"/>
          <p:cNvSpPr txBox="1"/>
          <p:nvPr>
            <p:ph idx="1" type="body"/>
          </p:nvPr>
        </p:nvSpPr>
        <p:spPr>
          <a:xfrm>
            <a:off x="698500" y="4467781"/>
            <a:ext cx="5588000" cy="3655457"/>
          </a:xfrm>
          <a:prstGeom prst="rect">
            <a:avLst/>
          </a:prstGeom>
          <a:noFill/>
          <a:ln>
            <a:noFill/>
          </a:ln>
        </p:spPr>
        <p:txBody>
          <a:bodyPr anchorCtr="0" anchor="t" bIns="46475" lIns="92950" spcFirstLastPara="1" rIns="92950" wrap="square" tIns="46475">
            <a:noAutofit/>
          </a:bodyPr>
          <a:lstStyle/>
          <a:p>
            <a:pPr indent="0" lvl="0" marL="0" rtl="0" algn="l">
              <a:spcBef>
                <a:spcPts val="0"/>
              </a:spcBef>
              <a:spcAft>
                <a:spcPts val="0"/>
              </a:spcAft>
              <a:buNone/>
            </a:pPr>
            <a:r>
              <a:t/>
            </a:r>
            <a:endParaRPr/>
          </a:p>
        </p:txBody>
      </p:sp>
      <p:sp>
        <p:nvSpPr>
          <p:cNvPr id="177" name="Google Shape;177;p11:notes"/>
          <p:cNvSpPr txBox="1"/>
          <p:nvPr>
            <p:ph idx="12" type="sldNum"/>
          </p:nvPr>
        </p:nvSpPr>
        <p:spPr>
          <a:xfrm>
            <a:off x="3956550" y="8817904"/>
            <a:ext cx="3026833" cy="465796"/>
          </a:xfrm>
          <a:prstGeom prst="rect">
            <a:avLst/>
          </a:prstGeom>
          <a:noFill/>
          <a:ln>
            <a:noFill/>
          </a:ln>
        </p:spPr>
        <p:txBody>
          <a:bodyPr anchorCtr="0" anchor="b" bIns="46475" lIns="92950" spcFirstLastPara="1" rIns="92950" wrap="square" tIns="4647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12:notes"/>
          <p:cNvSpPr/>
          <p:nvPr>
            <p:ph idx="2" type="sldImg"/>
          </p:nvPr>
        </p:nvSpPr>
        <p:spPr>
          <a:xfrm>
            <a:off x="706438" y="1160463"/>
            <a:ext cx="5572125" cy="31337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0" name="Google Shape;190;p12:notes"/>
          <p:cNvSpPr txBox="1"/>
          <p:nvPr>
            <p:ph idx="1" type="body"/>
          </p:nvPr>
        </p:nvSpPr>
        <p:spPr>
          <a:xfrm>
            <a:off x="698500" y="4467781"/>
            <a:ext cx="5588000" cy="3655457"/>
          </a:xfrm>
          <a:prstGeom prst="rect">
            <a:avLst/>
          </a:prstGeom>
          <a:noFill/>
          <a:ln>
            <a:noFill/>
          </a:ln>
        </p:spPr>
        <p:txBody>
          <a:bodyPr anchorCtr="0" anchor="t" bIns="46475" lIns="92950" spcFirstLastPara="1" rIns="92950" wrap="square" tIns="46475">
            <a:noAutofit/>
          </a:bodyPr>
          <a:lstStyle/>
          <a:p>
            <a:pPr indent="0" lvl="0" marL="0" rtl="0" algn="l">
              <a:spcBef>
                <a:spcPts val="0"/>
              </a:spcBef>
              <a:spcAft>
                <a:spcPts val="0"/>
              </a:spcAft>
              <a:buNone/>
            </a:pPr>
            <a:r>
              <a:t/>
            </a:r>
            <a:endParaRPr/>
          </a:p>
        </p:txBody>
      </p:sp>
      <p:sp>
        <p:nvSpPr>
          <p:cNvPr id="191" name="Google Shape;191;p12:notes"/>
          <p:cNvSpPr txBox="1"/>
          <p:nvPr>
            <p:ph idx="12" type="sldNum"/>
          </p:nvPr>
        </p:nvSpPr>
        <p:spPr>
          <a:xfrm>
            <a:off x="3956550" y="8817904"/>
            <a:ext cx="3026833" cy="465796"/>
          </a:xfrm>
          <a:prstGeom prst="rect">
            <a:avLst/>
          </a:prstGeom>
          <a:noFill/>
          <a:ln>
            <a:noFill/>
          </a:ln>
        </p:spPr>
        <p:txBody>
          <a:bodyPr anchorCtr="0" anchor="b" bIns="46475" lIns="92950" spcFirstLastPara="1" rIns="92950" wrap="square" tIns="4647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13:notes"/>
          <p:cNvSpPr/>
          <p:nvPr>
            <p:ph idx="2" type="sldImg"/>
          </p:nvPr>
        </p:nvSpPr>
        <p:spPr>
          <a:xfrm>
            <a:off x="706438" y="1160463"/>
            <a:ext cx="5572125" cy="31337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6" name="Google Shape;206;p13:notes"/>
          <p:cNvSpPr txBox="1"/>
          <p:nvPr>
            <p:ph idx="1" type="body"/>
          </p:nvPr>
        </p:nvSpPr>
        <p:spPr>
          <a:xfrm>
            <a:off x="698500" y="4467781"/>
            <a:ext cx="5588000" cy="3655457"/>
          </a:xfrm>
          <a:prstGeom prst="rect">
            <a:avLst/>
          </a:prstGeom>
          <a:noFill/>
          <a:ln>
            <a:noFill/>
          </a:ln>
        </p:spPr>
        <p:txBody>
          <a:bodyPr anchorCtr="0" anchor="t" bIns="46475" lIns="92950" spcFirstLastPara="1" rIns="92950" wrap="square" tIns="46475">
            <a:noAutofit/>
          </a:bodyPr>
          <a:lstStyle/>
          <a:p>
            <a:pPr indent="0" lvl="0" marL="0" rtl="0" algn="l">
              <a:spcBef>
                <a:spcPts val="0"/>
              </a:spcBef>
              <a:spcAft>
                <a:spcPts val="0"/>
              </a:spcAft>
              <a:buNone/>
            </a:pPr>
            <a:r>
              <a:t/>
            </a:r>
            <a:endParaRPr/>
          </a:p>
        </p:txBody>
      </p:sp>
      <p:sp>
        <p:nvSpPr>
          <p:cNvPr id="207" name="Google Shape;207;p13:notes"/>
          <p:cNvSpPr txBox="1"/>
          <p:nvPr>
            <p:ph idx="12" type="sldNum"/>
          </p:nvPr>
        </p:nvSpPr>
        <p:spPr>
          <a:xfrm>
            <a:off x="3956550" y="8817904"/>
            <a:ext cx="3026833" cy="465796"/>
          </a:xfrm>
          <a:prstGeom prst="rect">
            <a:avLst/>
          </a:prstGeom>
          <a:noFill/>
          <a:ln>
            <a:noFill/>
          </a:ln>
        </p:spPr>
        <p:txBody>
          <a:bodyPr anchorCtr="0" anchor="b" bIns="46475" lIns="92950" spcFirstLastPara="1" rIns="92950" wrap="square" tIns="4647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14:notes"/>
          <p:cNvSpPr/>
          <p:nvPr>
            <p:ph idx="2" type="sldImg"/>
          </p:nvPr>
        </p:nvSpPr>
        <p:spPr>
          <a:xfrm>
            <a:off x="706438" y="1160463"/>
            <a:ext cx="5572125" cy="31337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5" name="Google Shape;225;p14:notes"/>
          <p:cNvSpPr txBox="1"/>
          <p:nvPr>
            <p:ph idx="1" type="body"/>
          </p:nvPr>
        </p:nvSpPr>
        <p:spPr>
          <a:xfrm>
            <a:off x="698500" y="4467781"/>
            <a:ext cx="5588000" cy="3655457"/>
          </a:xfrm>
          <a:prstGeom prst="rect">
            <a:avLst/>
          </a:prstGeom>
          <a:noFill/>
          <a:ln>
            <a:noFill/>
          </a:ln>
        </p:spPr>
        <p:txBody>
          <a:bodyPr anchorCtr="0" anchor="t" bIns="46475" lIns="92950" spcFirstLastPara="1" rIns="92950" wrap="square" tIns="46475">
            <a:noAutofit/>
          </a:bodyPr>
          <a:lstStyle/>
          <a:p>
            <a:pPr indent="0" lvl="0" marL="0" rtl="0" algn="l">
              <a:spcBef>
                <a:spcPts val="0"/>
              </a:spcBef>
              <a:spcAft>
                <a:spcPts val="0"/>
              </a:spcAft>
              <a:buNone/>
            </a:pPr>
            <a:r>
              <a:t/>
            </a:r>
            <a:endParaRPr/>
          </a:p>
        </p:txBody>
      </p:sp>
      <p:sp>
        <p:nvSpPr>
          <p:cNvPr id="226" name="Google Shape;226;p14:notes"/>
          <p:cNvSpPr txBox="1"/>
          <p:nvPr>
            <p:ph idx="12" type="sldNum"/>
          </p:nvPr>
        </p:nvSpPr>
        <p:spPr>
          <a:xfrm>
            <a:off x="3956550" y="8817904"/>
            <a:ext cx="3026833" cy="465796"/>
          </a:xfrm>
          <a:prstGeom prst="rect">
            <a:avLst/>
          </a:prstGeom>
          <a:noFill/>
          <a:ln>
            <a:noFill/>
          </a:ln>
        </p:spPr>
        <p:txBody>
          <a:bodyPr anchorCtr="0" anchor="b" bIns="46475" lIns="92950" spcFirstLastPara="1" rIns="92950" wrap="square" tIns="4647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15:notes"/>
          <p:cNvSpPr txBox="1"/>
          <p:nvPr>
            <p:ph idx="1" type="body"/>
          </p:nvPr>
        </p:nvSpPr>
        <p:spPr>
          <a:xfrm>
            <a:off x="698500" y="4467781"/>
            <a:ext cx="5588000" cy="3655457"/>
          </a:xfrm>
          <a:prstGeom prst="rect">
            <a:avLst/>
          </a:prstGeom>
        </p:spPr>
        <p:txBody>
          <a:bodyPr anchorCtr="0" anchor="t" bIns="46475" lIns="92950" spcFirstLastPara="1" rIns="92950" wrap="square" tIns="46475">
            <a:noAutofit/>
          </a:bodyPr>
          <a:lstStyle/>
          <a:p>
            <a:pPr indent="0" lvl="0" marL="0" rtl="0" algn="l">
              <a:spcBef>
                <a:spcPts val="0"/>
              </a:spcBef>
              <a:spcAft>
                <a:spcPts val="0"/>
              </a:spcAft>
              <a:buNone/>
            </a:pPr>
            <a:r>
              <a:t/>
            </a:r>
            <a:endParaRPr/>
          </a:p>
        </p:txBody>
      </p:sp>
      <p:sp>
        <p:nvSpPr>
          <p:cNvPr id="239" name="Google Shape;239;p15:notes"/>
          <p:cNvSpPr/>
          <p:nvPr>
            <p:ph idx="2" type="sldImg"/>
          </p:nvPr>
        </p:nvSpPr>
        <p:spPr>
          <a:xfrm>
            <a:off x="706438" y="1160463"/>
            <a:ext cx="5572125" cy="31337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11d5332577e_0_0:notes"/>
          <p:cNvSpPr txBox="1"/>
          <p:nvPr>
            <p:ph idx="1" type="body"/>
          </p:nvPr>
        </p:nvSpPr>
        <p:spPr>
          <a:xfrm>
            <a:off x="698500" y="4467781"/>
            <a:ext cx="5588100" cy="3655500"/>
          </a:xfrm>
          <a:prstGeom prst="rect">
            <a:avLst/>
          </a:prstGeom>
        </p:spPr>
        <p:txBody>
          <a:bodyPr anchorCtr="0" anchor="t" bIns="46475" lIns="92950" spcFirstLastPara="1" rIns="92950" wrap="square" tIns="46475">
            <a:noAutofit/>
          </a:bodyPr>
          <a:lstStyle/>
          <a:p>
            <a:pPr indent="0" lvl="0" marL="0" rtl="0" algn="l">
              <a:spcBef>
                <a:spcPts val="0"/>
              </a:spcBef>
              <a:spcAft>
                <a:spcPts val="0"/>
              </a:spcAft>
              <a:buNone/>
            </a:pPr>
            <a:r>
              <a:t/>
            </a:r>
            <a:endParaRPr/>
          </a:p>
        </p:txBody>
      </p:sp>
      <p:sp>
        <p:nvSpPr>
          <p:cNvPr id="246" name="Google Shape;246;g11d5332577e_0_0:notes"/>
          <p:cNvSpPr/>
          <p:nvPr>
            <p:ph idx="2" type="sldImg"/>
          </p:nvPr>
        </p:nvSpPr>
        <p:spPr>
          <a:xfrm>
            <a:off x="706438" y="1160463"/>
            <a:ext cx="5572200" cy="3133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11d5332577e_0_12:notes"/>
          <p:cNvSpPr txBox="1"/>
          <p:nvPr>
            <p:ph idx="1" type="body"/>
          </p:nvPr>
        </p:nvSpPr>
        <p:spPr>
          <a:xfrm>
            <a:off x="698500" y="4467781"/>
            <a:ext cx="5588100" cy="3655500"/>
          </a:xfrm>
          <a:prstGeom prst="rect">
            <a:avLst/>
          </a:prstGeom>
        </p:spPr>
        <p:txBody>
          <a:bodyPr anchorCtr="0" anchor="t" bIns="46475" lIns="92950" spcFirstLastPara="1" rIns="92950" wrap="square" tIns="46475">
            <a:noAutofit/>
          </a:bodyPr>
          <a:lstStyle/>
          <a:p>
            <a:pPr indent="0" lvl="0" marL="0" rtl="0" algn="l">
              <a:spcBef>
                <a:spcPts val="0"/>
              </a:spcBef>
              <a:spcAft>
                <a:spcPts val="0"/>
              </a:spcAft>
              <a:buNone/>
            </a:pPr>
            <a:r>
              <a:t/>
            </a:r>
            <a:endParaRPr/>
          </a:p>
        </p:txBody>
      </p:sp>
      <p:sp>
        <p:nvSpPr>
          <p:cNvPr id="253" name="Google Shape;253;g11d5332577e_0_12:notes"/>
          <p:cNvSpPr/>
          <p:nvPr>
            <p:ph idx="2" type="sldImg"/>
          </p:nvPr>
        </p:nvSpPr>
        <p:spPr>
          <a:xfrm>
            <a:off x="706438" y="1160463"/>
            <a:ext cx="5572200" cy="3133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11d5332577e_0_18:notes"/>
          <p:cNvSpPr txBox="1"/>
          <p:nvPr>
            <p:ph idx="1" type="body"/>
          </p:nvPr>
        </p:nvSpPr>
        <p:spPr>
          <a:xfrm>
            <a:off x="698500" y="4467781"/>
            <a:ext cx="5588100" cy="3655500"/>
          </a:xfrm>
          <a:prstGeom prst="rect">
            <a:avLst/>
          </a:prstGeom>
        </p:spPr>
        <p:txBody>
          <a:bodyPr anchorCtr="0" anchor="t" bIns="46475" lIns="92950" spcFirstLastPara="1" rIns="92950" wrap="square" tIns="46475">
            <a:noAutofit/>
          </a:bodyPr>
          <a:lstStyle/>
          <a:p>
            <a:pPr indent="0" lvl="0" marL="0" rtl="0" algn="l">
              <a:spcBef>
                <a:spcPts val="0"/>
              </a:spcBef>
              <a:spcAft>
                <a:spcPts val="0"/>
              </a:spcAft>
              <a:buNone/>
            </a:pPr>
            <a:r>
              <a:t/>
            </a:r>
            <a:endParaRPr/>
          </a:p>
        </p:txBody>
      </p:sp>
      <p:sp>
        <p:nvSpPr>
          <p:cNvPr id="260" name="Google Shape;260;g11d5332577e_0_18:notes"/>
          <p:cNvSpPr/>
          <p:nvPr>
            <p:ph idx="2" type="sldImg"/>
          </p:nvPr>
        </p:nvSpPr>
        <p:spPr>
          <a:xfrm>
            <a:off x="706438" y="1160463"/>
            <a:ext cx="5572200" cy="3133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11d5332577e_0_63:notes"/>
          <p:cNvSpPr txBox="1"/>
          <p:nvPr>
            <p:ph idx="1" type="body"/>
          </p:nvPr>
        </p:nvSpPr>
        <p:spPr>
          <a:xfrm>
            <a:off x="698500" y="4467781"/>
            <a:ext cx="5588100" cy="3655500"/>
          </a:xfrm>
          <a:prstGeom prst="rect">
            <a:avLst/>
          </a:prstGeom>
        </p:spPr>
        <p:txBody>
          <a:bodyPr anchorCtr="0" anchor="t" bIns="46475" lIns="92950" spcFirstLastPara="1" rIns="92950" wrap="square" tIns="46475">
            <a:noAutofit/>
          </a:bodyPr>
          <a:lstStyle/>
          <a:p>
            <a:pPr indent="0" lvl="0" marL="0" rtl="0" algn="l">
              <a:spcBef>
                <a:spcPts val="0"/>
              </a:spcBef>
              <a:spcAft>
                <a:spcPts val="0"/>
              </a:spcAft>
              <a:buNone/>
            </a:pPr>
            <a:r>
              <a:t/>
            </a:r>
            <a:endParaRPr/>
          </a:p>
        </p:txBody>
      </p:sp>
      <p:sp>
        <p:nvSpPr>
          <p:cNvPr id="267" name="Google Shape;267;g11d5332577e_0_63:notes"/>
          <p:cNvSpPr/>
          <p:nvPr>
            <p:ph idx="2" type="sldImg"/>
          </p:nvPr>
        </p:nvSpPr>
        <p:spPr>
          <a:xfrm>
            <a:off x="706438" y="1160463"/>
            <a:ext cx="5572200" cy="3133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 name="Shape 41"/>
        <p:cNvGrpSpPr/>
        <p:nvPr/>
      </p:nvGrpSpPr>
      <p:grpSpPr>
        <a:xfrm>
          <a:off x="0" y="0"/>
          <a:ext cx="0" cy="0"/>
          <a:chOff x="0" y="0"/>
          <a:chExt cx="0" cy="0"/>
        </a:xfrm>
      </p:grpSpPr>
      <p:sp>
        <p:nvSpPr>
          <p:cNvPr id="42" name="Google Shape;42;p2:notes"/>
          <p:cNvSpPr txBox="1"/>
          <p:nvPr>
            <p:ph idx="1" type="body"/>
          </p:nvPr>
        </p:nvSpPr>
        <p:spPr>
          <a:xfrm>
            <a:off x="698500" y="4467781"/>
            <a:ext cx="5588000" cy="3655457"/>
          </a:xfrm>
          <a:prstGeom prst="rect">
            <a:avLst/>
          </a:prstGeom>
          <a:noFill/>
          <a:ln>
            <a:noFill/>
          </a:ln>
        </p:spPr>
        <p:txBody>
          <a:bodyPr anchorCtr="0" anchor="t" bIns="46475" lIns="92950" spcFirstLastPara="1" rIns="92950" wrap="square" tIns="46475">
            <a:noAutofit/>
          </a:bodyPr>
          <a:lstStyle/>
          <a:p>
            <a:pPr indent="0" lvl="0" marL="0" rtl="0" algn="l">
              <a:spcBef>
                <a:spcPts val="0"/>
              </a:spcBef>
              <a:spcAft>
                <a:spcPts val="0"/>
              </a:spcAft>
              <a:buNone/>
            </a:pPr>
            <a:r>
              <a:t/>
            </a:r>
            <a:endParaRPr/>
          </a:p>
        </p:txBody>
      </p:sp>
      <p:sp>
        <p:nvSpPr>
          <p:cNvPr id="43" name="Google Shape;43;p2:notes"/>
          <p:cNvSpPr/>
          <p:nvPr>
            <p:ph idx="2" type="sldImg"/>
          </p:nvPr>
        </p:nvSpPr>
        <p:spPr>
          <a:xfrm>
            <a:off x="706438" y="1160463"/>
            <a:ext cx="5572125" cy="31337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11d5332577e_0_28:notes"/>
          <p:cNvSpPr txBox="1"/>
          <p:nvPr>
            <p:ph idx="1" type="body"/>
          </p:nvPr>
        </p:nvSpPr>
        <p:spPr>
          <a:xfrm>
            <a:off x="698500" y="4467781"/>
            <a:ext cx="5588100" cy="3655500"/>
          </a:xfrm>
          <a:prstGeom prst="rect">
            <a:avLst/>
          </a:prstGeom>
        </p:spPr>
        <p:txBody>
          <a:bodyPr anchorCtr="0" anchor="t" bIns="46475" lIns="92950" spcFirstLastPara="1" rIns="92950" wrap="square" tIns="46475">
            <a:noAutofit/>
          </a:bodyPr>
          <a:lstStyle/>
          <a:p>
            <a:pPr indent="0" lvl="0" marL="0" rtl="0" algn="l">
              <a:spcBef>
                <a:spcPts val="0"/>
              </a:spcBef>
              <a:spcAft>
                <a:spcPts val="0"/>
              </a:spcAft>
              <a:buNone/>
            </a:pPr>
            <a:r>
              <a:t/>
            </a:r>
            <a:endParaRPr/>
          </a:p>
        </p:txBody>
      </p:sp>
      <p:sp>
        <p:nvSpPr>
          <p:cNvPr id="274" name="Google Shape;274;g11d5332577e_0_28:notes"/>
          <p:cNvSpPr/>
          <p:nvPr>
            <p:ph idx="2" type="sldImg"/>
          </p:nvPr>
        </p:nvSpPr>
        <p:spPr>
          <a:xfrm>
            <a:off x="706438" y="1160463"/>
            <a:ext cx="5572200" cy="3133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11d5332577e_0_33:notes"/>
          <p:cNvSpPr txBox="1"/>
          <p:nvPr>
            <p:ph idx="1" type="body"/>
          </p:nvPr>
        </p:nvSpPr>
        <p:spPr>
          <a:xfrm>
            <a:off x="698500" y="4467781"/>
            <a:ext cx="5588100" cy="3655500"/>
          </a:xfrm>
          <a:prstGeom prst="rect">
            <a:avLst/>
          </a:prstGeom>
        </p:spPr>
        <p:txBody>
          <a:bodyPr anchorCtr="0" anchor="t" bIns="46475" lIns="92950" spcFirstLastPara="1" rIns="92950" wrap="square" tIns="46475">
            <a:noAutofit/>
          </a:bodyPr>
          <a:lstStyle/>
          <a:p>
            <a:pPr indent="0" lvl="0" marL="0" rtl="0" algn="l">
              <a:spcBef>
                <a:spcPts val="0"/>
              </a:spcBef>
              <a:spcAft>
                <a:spcPts val="0"/>
              </a:spcAft>
              <a:buNone/>
            </a:pPr>
            <a:r>
              <a:t/>
            </a:r>
            <a:endParaRPr/>
          </a:p>
        </p:txBody>
      </p:sp>
      <p:sp>
        <p:nvSpPr>
          <p:cNvPr id="283" name="Google Shape;283;g11d5332577e_0_33:notes"/>
          <p:cNvSpPr/>
          <p:nvPr>
            <p:ph idx="2" type="sldImg"/>
          </p:nvPr>
        </p:nvSpPr>
        <p:spPr>
          <a:xfrm>
            <a:off x="706438" y="1160463"/>
            <a:ext cx="5572200" cy="3133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11d5332577e_0_38:notes"/>
          <p:cNvSpPr txBox="1"/>
          <p:nvPr>
            <p:ph idx="1" type="body"/>
          </p:nvPr>
        </p:nvSpPr>
        <p:spPr>
          <a:xfrm>
            <a:off x="698500" y="4467781"/>
            <a:ext cx="5588100" cy="3655500"/>
          </a:xfrm>
          <a:prstGeom prst="rect">
            <a:avLst/>
          </a:prstGeom>
        </p:spPr>
        <p:txBody>
          <a:bodyPr anchorCtr="0" anchor="t" bIns="46475" lIns="92950" spcFirstLastPara="1" rIns="92950" wrap="square" tIns="46475">
            <a:noAutofit/>
          </a:bodyPr>
          <a:lstStyle/>
          <a:p>
            <a:pPr indent="0" lvl="0" marL="0" rtl="0" algn="l">
              <a:spcBef>
                <a:spcPts val="0"/>
              </a:spcBef>
              <a:spcAft>
                <a:spcPts val="0"/>
              </a:spcAft>
              <a:buNone/>
            </a:pPr>
            <a:r>
              <a:t/>
            </a:r>
            <a:endParaRPr/>
          </a:p>
        </p:txBody>
      </p:sp>
      <p:sp>
        <p:nvSpPr>
          <p:cNvPr id="290" name="Google Shape;290;g11d5332577e_0_38:notes"/>
          <p:cNvSpPr/>
          <p:nvPr>
            <p:ph idx="2" type="sldImg"/>
          </p:nvPr>
        </p:nvSpPr>
        <p:spPr>
          <a:xfrm>
            <a:off x="706438" y="1160463"/>
            <a:ext cx="5572200" cy="3133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11d5332577e_0_43:notes"/>
          <p:cNvSpPr txBox="1"/>
          <p:nvPr>
            <p:ph idx="1" type="body"/>
          </p:nvPr>
        </p:nvSpPr>
        <p:spPr>
          <a:xfrm>
            <a:off x="698500" y="4467781"/>
            <a:ext cx="5588100" cy="3655500"/>
          </a:xfrm>
          <a:prstGeom prst="rect">
            <a:avLst/>
          </a:prstGeom>
        </p:spPr>
        <p:txBody>
          <a:bodyPr anchorCtr="0" anchor="t" bIns="46475" lIns="92950" spcFirstLastPara="1" rIns="92950" wrap="square" tIns="46475">
            <a:noAutofit/>
          </a:bodyPr>
          <a:lstStyle/>
          <a:p>
            <a:pPr indent="0" lvl="0" marL="0" rtl="0" algn="l">
              <a:spcBef>
                <a:spcPts val="0"/>
              </a:spcBef>
              <a:spcAft>
                <a:spcPts val="0"/>
              </a:spcAft>
              <a:buNone/>
            </a:pPr>
            <a:r>
              <a:t/>
            </a:r>
            <a:endParaRPr/>
          </a:p>
        </p:txBody>
      </p:sp>
      <p:sp>
        <p:nvSpPr>
          <p:cNvPr id="297" name="Google Shape;297;g11d5332577e_0_43:notes"/>
          <p:cNvSpPr/>
          <p:nvPr>
            <p:ph idx="2" type="sldImg"/>
          </p:nvPr>
        </p:nvSpPr>
        <p:spPr>
          <a:xfrm>
            <a:off x="706438" y="1160463"/>
            <a:ext cx="5572200" cy="3133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11d5332577e_0_48:notes"/>
          <p:cNvSpPr txBox="1"/>
          <p:nvPr>
            <p:ph idx="1" type="body"/>
          </p:nvPr>
        </p:nvSpPr>
        <p:spPr>
          <a:xfrm>
            <a:off x="698500" y="4467781"/>
            <a:ext cx="5588100" cy="3655500"/>
          </a:xfrm>
          <a:prstGeom prst="rect">
            <a:avLst/>
          </a:prstGeom>
        </p:spPr>
        <p:txBody>
          <a:bodyPr anchorCtr="0" anchor="t" bIns="46475" lIns="92950" spcFirstLastPara="1" rIns="92950" wrap="square" tIns="46475">
            <a:noAutofit/>
          </a:bodyPr>
          <a:lstStyle/>
          <a:p>
            <a:pPr indent="0" lvl="0" marL="0" rtl="0" algn="l">
              <a:spcBef>
                <a:spcPts val="0"/>
              </a:spcBef>
              <a:spcAft>
                <a:spcPts val="0"/>
              </a:spcAft>
              <a:buNone/>
            </a:pPr>
            <a:r>
              <a:t/>
            </a:r>
            <a:endParaRPr/>
          </a:p>
        </p:txBody>
      </p:sp>
      <p:sp>
        <p:nvSpPr>
          <p:cNvPr id="304" name="Google Shape;304;g11d5332577e_0_48:notes"/>
          <p:cNvSpPr/>
          <p:nvPr>
            <p:ph idx="2" type="sldImg"/>
          </p:nvPr>
        </p:nvSpPr>
        <p:spPr>
          <a:xfrm>
            <a:off x="706438" y="1160463"/>
            <a:ext cx="5572200" cy="3133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11d5332577e_0_53:notes"/>
          <p:cNvSpPr txBox="1"/>
          <p:nvPr>
            <p:ph idx="1" type="body"/>
          </p:nvPr>
        </p:nvSpPr>
        <p:spPr>
          <a:xfrm>
            <a:off x="698500" y="4467781"/>
            <a:ext cx="5588100" cy="3655500"/>
          </a:xfrm>
          <a:prstGeom prst="rect">
            <a:avLst/>
          </a:prstGeom>
        </p:spPr>
        <p:txBody>
          <a:bodyPr anchorCtr="0" anchor="t" bIns="46475" lIns="92950" spcFirstLastPara="1" rIns="92950" wrap="square" tIns="46475">
            <a:noAutofit/>
          </a:bodyPr>
          <a:lstStyle/>
          <a:p>
            <a:pPr indent="0" lvl="0" marL="0" rtl="0" algn="l">
              <a:spcBef>
                <a:spcPts val="0"/>
              </a:spcBef>
              <a:spcAft>
                <a:spcPts val="0"/>
              </a:spcAft>
              <a:buNone/>
            </a:pPr>
            <a:r>
              <a:t/>
            </a:r>
            <a:endParaRPr/>
          </a:p>
        </p:txBody>
      </p:sp>
      <p:sp>
        <p:nvSpPr>
          <p:cNvPr id="311" name="Google Shape;311;g11d5332577e_0_53:notes"/>
          <p:cNvSpPr/>
          <p:nvPr>
            <p:ph idx="2" type="sldImg"/>
          </p:nvPr>
        </p:nvSpPr>
        <p:spPr>
          <a:xfrm>
            <a:off x="706438" y="1160463"/>
            <a:ext cx="5572200" cy="3133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11d8f7401cc_0_1:notes"/>
          <p:cNvSpPr/>
          <p:nvPr>
            <p:ph idx="2" type="sldImg"/>
          </p:nvPr>
        </p:nvSpPr>
        <p:spPr>
          <a:xfrm>
            <a:off x="706438" y="1160463"/>
            <a:ext cx="5572200" cy="31338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11d8f7401cc_0_1:notes"/>
          <p:cNvSpPr txBox="1"/>
          <p:nvPr>
            <p:ph idx="1" type="body"/>
          </p:nvPr>
        </p:nvSpPr>
        <p:spPr>
          <a:xfrm>
            <a:off x="698500" y="4467781"/>
            <a:ext cx="5588100" cy="3655500"/>
          </a:xfrm>
          <a:prstGeom prst="rect">
            <a:avLst/>
          </a:prstGeom>
        </p:spPr>
        <p:txBody>
          <a:bodyPr anchorCtr="0" anchor="t" bIns="46475" lIns="92950" spcFirstLastPara="1" rIns="92950" wrap="square" tIns="46475">
            <a:noAutofit/>
          </a:bodyPr>
          <a:lstStyle/>
          <a:p>
            <a:pPr indent="0" lvl="0" marL="0" rtl="0" algn="l">
              <a:spcBef>
                <a:spcPts val="0"/>
              </a:spcBef>
              <a:spcAft>
                <a:spcPts val="0"/>
              </a:spcAft>
              <a:buNone/>
            </a:pPr>
            <a:r>
              <a:t/>
            </a:r>
            <a:endParaRPr/>
          </a:p>
        </p:txBody>
      </p:sp>
      <p:sp>
        <p:nvSpPr>
          <p:cNvPr id="336" name="Google Shape;336;g11d8f7401cc_0_1:notes"/>
          <p:cNvSpPr txBox="1"/>
          <p:nvPr>
            <p:ph idx="12" type="sldNum"/>
          </p:nvPr>
        </p:nvSpPr>
        <p:spPr>
          <a:xfrm>
            <a:off x="3956550" y="8817904"/>
            <a:ext cx="3026700" cy="465900"/>
          </a:xfrm>
          <a:prstGeom prst="rect">
            <a:avLst/>
          </a:prstGeom>
        </p:spPr>
        <p:txBody>
          <a:bodyPr anchorCtr="0" anchor="b" bIns="46475" lIns="92950" spcFirstLastPara="1" rIns="92950" wrap="square" tIns="46475">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 name="Shape 48"/>
        <p:cNvGrpSpPr/>
        <p:nvPr/>
      </p:nvGrpSpPr>
      <p:grpSpPr>
        <a:xfrm>
          <a:off x="0" y="0"/>
          <a:ext cx="0" cy="0"/>
          <a:chOff x="0" y="0"/>
          <a:chExt cx="0" cy="0"/>
        </a:xfrm>
      </p:grpSpPr>
      <p:sp>
        <p:nvSpPr>
          <p:cNvPr id="49" name="Google Shape;49;p3:notes"/>
          <p:cNvSpPr txBox="1"/>
          <p:nvPr>
            <p:ph idx="1" type="body"/>
          </p:nvPr>
        </p:nvSpPr>
        <p:spPr>
          <a:xfrm>
            <a:off x="698500" y="4467781"/>
            <a:ext cx="5588000" cy="3655457"/>
          </a:xfrm>
          <a:prstGeom prst="rect">
            <a:avLst/>
          </a:prstGeom>
          <a:noFill/>
          <a:ln>
            <a:noFill/>
          </a:ln>
        </p:spPr>
        <p:txBody>
          <a:bodyPr anchorCtr="0" anchor="t" bIns="46475" lIns="92950" spcFirstLastPara="1" rIns="92950" wrap="square" tIns="46475">
            <a:noAutofit/>
          </a:bodyPr>
          <a:lstStyle/>
          <a:p>
            <a:pPr indent="0" lvl="0" marL="0" rtl="0" algn="l">
              <a:spcBef>
                <a:spcPts val="0"/>
              </a:spcBef>
              <a:spcAft>
                <a:spcPts val="0"/>
              </a:spcAft>
              <a:buNone/>
            </a:pPr>
            <a:r>
              <a:rPr lang="en-GB" sz="1200">
                <a:solidFill>
                  <a:schemeClr val="dk1"/>
                </a:solidFill>
                <a:latin typeface="Calibri"/>
                <a:ea typeface="Calibri"/>
                <a:cs typeface="Calibri"/>
                <a:sym typeface="Calibri"/>
              </a:rPr>
              <a:t>Current focus area leads are responsible for producing a validation protocol for their respective variables describing current methods and good practices within their respective communities.  Some of these documents have been produced, and the following are in the pipeline:</a:t>
            </a:r>
            <a:endParaRPr sz="1100">
              <a:solidFill>
                <a:schemeClr val="dk1"/>
              </a:solidFill>
              <a:latin typeface="Calibri"/>
              <a:ea typeface="Calibri"/>
              <a:cs typeface="Calibri"/>
              <a:sym typeface="Calibri"/>
            </a:endParaRPr>
          </a:p>
          <a:p>
            <a:pPr indent="0" lvl="1" marL="457200" rtl="0" algn="l">
              <a:spcBef>
                <a:spcPts val="0"/>
              </a:spcBef>
              <a:spcAft>
                <a:spcPts val="0"/>
              </a:spcAft>
              <a:buNone/>
            </a:pPr>
            <a:r>
              <a:rPr i="1" lang="en-GB" sz="1200">
                <a:solidFill>
                  <a:schemeClr val="dk1"/>
                </a:solidFill>
                <a:latin typeface="Calibri"/>
                <a:ea typeface="Calibri"/>
                <a:cs typeface="Calibri"/>
                <a:sym typeface="Calibri"/>
              </a:rPr>
              <a:t>Biomass</a:t>
            </a:r>
            <a:r>
              <a:rPr lang="en-GB" sz="1200">
                <a:solidFill>
                  <a:schemeClr val="dk1"/>
                </a:solidFill>
                <a:latin typeface="Calibri"/>
                <a:ea typeface="Calibri"/>
                <a:cs typeface="Calibri"/>
                <a:sym typeface="Calibri"/>
              </a:rPr>
              <a:t> protocol (contribution to CEOS CARBON strategy, CARB-16 and WGCV-19) under internal evaluation. Expected in Q4 2019.</a:t>
            </a:r>
            <a:endParaRPr sz="1100">
              <a:solidFill>
                <a:schemeClr val="dk1"/>
              </a:solidFill>
              <a:latin typeface="Calibri"/>
              <a:ea typeface="Calibri"/>
              <a:cs typeface="Calibri"/>
              <a:sym typeface="Calibri"/>
            </a:endParaRPr>
          </a:p>
          <a:p>
            <a:pPr indent="0" lvl="0" marL="0" rtl="0" algn="l">
              <a:spcBef>
                <a:spcPts val="0"/>
              </a:spcBef>
              <a:spcAft>
                <a:spcPts val="0"/>
              </a:spcAft>
              <a:buNone/>
            </a:pPr>
            <a:r>
              <a:rPr lang="en-GB" sz="1200">
                <a:solidFill>
                  <a:schemeClr val="dk1"/>
                </a:solidFill>
                <a:latin typeface="Calibri"/>
                <a:ea typeface="Calibri"/>
                <a:cs typeface="Calibri"/>
                <a:sym typeface="Calibri"/>
              </a:rPr>
              <a:t> </a:t>
            </a:r>
            <a:endParaRPr sz="1100">
              <a:solidFill>
                <a:schemeClr val="dk1"/>
              </a:solidFill>
              <a:latin typeface="Calibri"/>
              <a:ea typeface="Calibri"/>
              <a:cs typeface="Calibri"/>
              <a:sym typeface="Calibri"/>
            </a:endParaRPr>
          </a:p>
          <a:p>
            <a:pPr indent="0" lvl="1" marL="457200" rtl="0" algn="l">
              <a:spcBef>
                <a:spcPts val="0"/>
              </a:spcBef>
              <a:spcAft>
                <a:spcPts val="0"/>
              </a:spcAft>
              <a:buNone/>
            </a:pPr>
            <a:r>
              <a:rPr i="1" lang="en-GB" sz="1200">
                <a:solidFill>
                  <a:schemeClr val="dk1"/>
                </a:solidFill>
                <a:latin typeface="Calibri"/>
                <a:ea typeface="Calibri"/>
                <a:cs typeface="Calibri"/>
                <a:sym typeface="Calibri"/>
              </a:rPr>
              <a:t>Soil Moisture, Vegetation Indices, Land Cover, Active Fire and Phenology</a:t>
            </a:r>
            <a:r>
              <a:rPr lang="en-GB" sz="1200">
                <a:solidFill>
                  <a:schemeClr val="dk1"/>
                </a:solidFill>
                <a:latin typeface="Calibri"/>
                <a:ea typeface="Calibri"/>
                <a:cs typeface="Calibri"/>
                <a:sym typeface="Calibri"/>
              </a:rPr>
              <a:t> validation protocols are beginning development now. The objective is to have them ready for community review in about two years from now. </a:t>
            </a:r>
            <a:endParaRPr sz="1100">
              <a:solidFill>
                <a:schemeClr val="dk1"/>
              </a:solidFill>
              <a:latin typeface="Calibri"/>
              <a:ea typeface="Calibri"/>
              <a:cs typeface="Calibri"/>
              <a:sym typeface="Calibri"/>
            </a:endParaRPr>
          </a:p>
          <a:p>
            <a:pPr indent="0" lvl="0" marL="0" rtl="0" algn="l">
              <a:spcBef>
                <a:spcPts val="0"/>
              </a:spcBef>
              <a:spcAft>
                <a:spcPts val="0"/>
              </a:spcAft>
              <a:buNone/>
            </a:pPr>
            <a:r>
              <a:rPr lang="en-GB" sz="1200">
                <a:solidFill>
                  <a:schemeClr val="dk1"/>
                </a:solidFill>
                <a:latin typeface="Calibri"/>
                <a:ea typeface="Calibri"/>
                <a:cs typeface="Calibri"/>
                <a:sym typeface="Calibri"/>
              </a:rPr>
              <a:t> </a:t>
            </a:r>
            <a:endParaRPr sz="1100">
              <a:solidFill>
                <a:schemeClr val="dk1"/>
              </a:solidFill>
              <a:latin typeface="Calibri"/>
              <a:ea typeface="Calibri"/>
              <a:cs typeface="Calibri"/>
              <a:sym typeface="Calibri"/>
            </a:endParaRPr>
          </a:p>
          <a:p>
            <a:pPr indent="0" lvl="0" marL="0" rtl="0" algn="l">
              <a:spcBef>
                <a:spcPts val="0"/>
              </a:spcBef>
              <a:spcAft>
                <a:spcPts val="0"/>
              </a:spcAft>
              <a:buNone/>
            </a:pPr>
            <a:r>
              <a:rPr lang="en-GB" sz="600">
                <a:solidFill>
                  <a:schemeClr val="dk1"/>
                </a:solidFill>
                <a:latin typeface="Calibri"/>
                <a:ea typeface="Calibri"/>
                <a:cs typeface="Calibri"/>
                <a:sym typeface="Calibri"/>
              </a:rPr>
              <a:t> </a:t>
            </a:r>
            <a:endParaRPr sz="2000">
              <a:solidFill>
                <a:schemeClr val="dk1"/>
              </a:solidFill>
              <a:latin typeface="Calibri"/>
              <a:ea typeface="Calibri"/>
              <a:cs typeface="Calibri"/>
              <a:sym typeface="Calibri"/>
            </a:endParaRPr>
          </a:p>
          <a:p>
            <a:pPr indent="0" lvl="1" marL="457200" rtl="0" algn="l">
              <a:spcBef>
                <a:spcPts val="0"/>
              </a:spcBef>
              <a:spcAft>
                <a:spcPts val="0"/>
              </a:spcAft>
              <a:buNone/>
            </a:pPr>
            <a:r>
              <a:rPr i="1" lang="en-GB" sz="1200">
                <a:solidFill>
                  <a:schemeClr val="dk1"/>
                </a:solidFill>
                <a:latin typeface="Calibri"/>
                <a:ea typeface="Calibri"/>
                <a:cs typeface="Calibri"/>
                <a:sym typeface="Calibri"/>
              </a:rPr>
              <a:t>LAI</a:t>
            </a:r>
            <a:r>
              <a:rPr lang="en-GB" sz="1200">
                <a:solidFill>
                  <a:schemeClr val="dk1"/>
                </a:solidFill>
                <a:latin typeface="Calibri"/>
                <a:ea typeface="Calibri"/>
                <a:cs typeface="Calibri"/>
                <a:sym typeface="Calibri"/>
              </a:rPr>
              <a:t> protocol needs to be updated to cover new in-situ tools and good practices for high resolution products. The protocol document can also be updated to incorporate </a:t>
            </a:r>
            <a:r>
              <a:rPr i="1" lang="en-GB" sz="1200">
                <a:solidFill>
                  <a:schemeClr val="dk1"/>
                </a:solidFill>
                <a:latin typeface="Calibri"/>
                <a:ea typeface="Calibri"/>
                <a:cs typeface="Calibri"/>
                <a:sym typeface="Calibri"/>
              </a:rPr>
              <a:t>FAPAR</a:t>
            </a:r>
            <a:r>
              <a:rPr lang="en-GB" sz="1200">
                <a:solidFill>
                  <a:schemeClr val="dk1"/>
                </a:solidFill>
                <a:latin typeface="Calibri"/>
                <a:ea typeface="Calibri"/>
                <a:cs typeface="Calibri"/>
                <a:sym typeface="Calibri"/>
              </a:rPr>
              <a:t> as well. Expected for Q4 2021.</a:t>
            </a:r>
            <a:endParaRPr sz="1100">
              <a:solidFill>
                <a:schemeClr val="dk1"/>
              </a:solidFill>
              <a:latin typeface="Calibri"/>
              <a:ea typeface="Calibri"/>
              <a:cs typeface="Calibri"/>
              <a:sym typeface="Calibri"/>
            </a:endParaRPr>
          </a:p>
          <a:p>
            <a:pPr indent="0" lvl="0" marL="0" rtl="0" algn="l">
              <a:spcBef>
                <a:spcPts val="0"/>
              </a:spcBef>
              <a:spcAft>
                <a:spcPts val="0"/>
              </a:spcAft>
              <a:buNone/>
            </a:pPr>
            <a:r>
              <a:rPr lang="en-GB" sz="1200">
                <a:solidFill>
                  <a:schemeClr val="dk1"/>
                </a:solidFill>
                <a:latin typeface="Calibri"/>
                <a:ea typeface="Calibri"/>
                <a:cs typeface="Calibri"/>
                <a:sym typeface="Calibri"/>
              </a:rPr>
              <a:t> </a:t>
            </a:r>
            <a:endParaRPr sz="1100">
              <a:solidFill>
                <a:schemeClr val="dk1"/>
              </a:solidFill>
              <a:latin typeface="Calibri"/>
              <a:ea typeface="Calibri"/>
              <a:cs typeface="Calibri"/>
              <a:sym typeface="Calibri"/>
            </a:endParaRPr>
          </a:p>
          <a:p>
            <a:pPr indent="0" lvl="1" marL="457200" rtl="0" algn="l">
              <a:spcBef>
                <a:spcPts val="0"/>
              </a:spcBef>
              <a:spcAft>
                <a:spcPts val="0"/>
              </a:spcAft>
              <a:buNone/>
            </a:pPr>
            <a:r>
              <a:rPr i="1" lang="en-GB" sz="1200">
                <a:solidFill>
                  <a:schemeClr val="dk1"/>
                </a:solidFill>
                <a:latin typeface="Calibri"/>
                <a:ea typeface="Calibri"/>
                <a:cs typeface="Calibri"/>
                <a:sym typeface="Calibri"/>
              </a:rPr>
              <a:t>Surface Reflectance</a:t>
            </a:r>
            <a:r>
              <a:rPr lang="en-GB" sz="1200">
                <a:solidFill>
                  <a:schemeClr val="dk1"/>
                </a:solidFill>
                <a:latin typeface="Calibri"/>
                <a:ea typeface="Calibri"/>
                <a:cs typeface="Calibri"/>
                <a:sym typeface="Calibri"/>
              </a:rPr>
              <a:t> protocols need to be written. ESA is developing protocols for fiducial references and product validation under the FRM4Veg project. Similar exercises are being conducted by the Australian government. Moreover, the WGCV IVOS subgroup proposed that validation of surface reflectance to be subject of a new task force or extension of ACIX (IVOS R-2018-1). This is of strategic need also for LPV subgroup as surface reflectance is the input for most of our land products. </a:t>
            </a:r>
            <a:endParaRPr sz="11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50" name="Google Shape;50;p3:notes"/>
          <p:cNvSpPr/>
          <p:nvPr>
            <p:ph idx="2" type="sldImg"/>
          </p:nvPr>
        </p:nvSpPr>
        <p:spPr>
          <a:xfrm>
            <a:off x="706438" y="1160463"/>
            <a:ext cx="5572125" cy="31337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p4:notes"/>
          <p:cNvSpPr txBox="1"/>
          <p:nvPr>
            <p:ph idx="1" type="body"/>
          </p:nvPr>
        </p:nvSpPr>
        <p:spPr>
          <a:xfrm>
            <a:off x="698500" y="4467781"/>
            <a:ext cx="5588000" cy="3655457"/>
          </a:xfrm>
          <a:prstGeom prst="rect">
            <a:avLst/>
          </a:prstGeom>
          <a:noFill/>
          <a:ln>
            <a:noFill/>
          </a:ln>
        </p:spPr>
        <p:txBody>
          <a:bodyPr anchorCtr="0" anchor="t" bIns="46475" lIns="92950" spcFirstLastPara="1" rIns="92950" wrap="square" tIns="46475">
            <a:noAutofit/>
          </a:bodyPr>
          <a:lstStyle/>
          <a:p>
            <a:pPr indent="0" lvl="0" marL="0" rtl="0" algn="l">
              <a:spcBef>
                <a:spcPts val="0"/>
              </a:spcBef>
              <a:spcAft>
                <a:spcPts val="0"/>
              </a:spcAft>
              <a:buNone/>
            </a:pPr>
            <a:r>
              <a:rPr lang="en-GB" sz="1200">
                <a:solidFill>
                  <a:schemeClr val="dk1"/>
                </a:solidFill>
                <a:latin typeface="Calibri"/>
                <a:ea typeface="Calibri"/>
                <a:cs typeface="Calibri"/>
                <a:sym typeface="Calibri"/>
              </a:rPr>
              <a:t>Current focus area leads are responsible for producing a validation protocol for their respective variables describing current methods and good practices within their respective communities.  Some of these documents have been produced, and the following are in the pipeline:</a:t>
            </a:r>
            <a:endParaRPr sz="1100">
              <a:solidFill>
                <a:schemeClr val="dk1"/>
              </a:solidFill>
              <a:latin typeface="Calibri"/>
              <a:ea typeface="Calibri"/>
              <a:cs typeface="Calibri"/>
              <a:sym typeface="Calibri"/>
            </a:endParaRPr>
          </a:p>
          <a:p>
            <a:pPr indent="0" lvl="1" marL="457200" rtl="0" algn="l">
              <a:spcBef>
                <a:spcPts val="0"/>
              </a:spcBef>
              <a:spcAft>
                <a:spcPts val="0"/>
              </a:spcAft>
              <a:buNone/>
            </a:pPr>
            <a:r>
              <a:rPr i="1" lang="en-GB" sz="1200">
                <a:solidFill>
                  <a:schemeClr val="dk1"/>
                </a:solidFill>
                <a:latin typeface="Calibri"/>
                <a:ea typeface="Calibri"/>
                <a:cs typeface="Calibri"/>
                <a:sym typeface="Calibri"/>
              </a:rPr>
              <a:t>Biomass</a:t>
            </a:r>
            <a:r>
              <a:rPr lang="en-GB" sz="1200">
                <a:solidFill>
                  <a:schemeClr val="dk1"/>
                </a:solidFill>
                <a:latin typeface="Calibri"/>
                <a:ea typeface="Calibri"/>
                <a:cs typeface="Calibri"/>
                <a:sym typeface="Calibri"/>
              </a:rPr>
              <a:t> protocol (contribution to CEOS CARBON strategy, CARB-16 and WGCV-19) under internal evaluation. Expected in Q4 2019.</a:t>
            </a:r>
            <a:endParaRPr sz="1100">
              <a:solidFill>
                <a:schemeClr val="dk1"/>
              </a:solidFill>
              <a:latin typeface="Calibri"/>
              <a:ea typeface="Calibri"/>
              <a:cs typeface="Calibri"/>
              <a:sym typeface="Calibri"/>
            </a:endParaRPr>
          </a:p>
          <a:p>
            <a:pPr indent="0" lvl="0" marL="0" rtl="0" algn="l">
              <a:spcBef>
                <a:spcPts val="0"/>
              </a:spcBef>
              <a:spcAft>
                <a:spcPts val="0"/>
              </a:spcAft>
              <a:buNone/>
            </a:pPr>
            <a:r>
              <a:rPr lang="en-GB" sz="1200">
                <a:solidFill>
                  <a:schemeClr val="dk1"/>
                </a:solidFill>
                <a:latin typeface="Calibri"/>
                <a:ea typeface="Calibri"/>
                <a:cs typeface="Calibri"/>
                <a:sym typeface="Calibri"/>
              </a:rPr>
              <a:t> </a:t>
            </a:r>
            <a:endParaRPr sz="1100">
              <a:solidFill>
                <a:schemeClr val="dk1"/>
              </a:solidFill>
              <a:latin typeface="Calibri"/>
              <a:ea typeface="Calibri"/>
              <a:cs typeface="Calibri"/>
              <a:sym typeface="Calibri"/>
            </a:endParaRPr>
          </a:p>
          <a:p>
            <a:pPr indent="0" lvl="1" marL="457200" rtl="0" algn="l">
              <a:spcBef>
                <a:spcPts val="0"/>
              </a:spcBef>
              <a:spcAft>
                <a:spcPts val="0"/>
              </a:spcAft>
              <a:buNone/>
            </a:pPr>
            <a:r>
              <a:rPr i="1" lang="en-GB" sz="1200">
                <a:solidFill>
                  <a:schemeClr val="dk1"/>
                </a:solidFill>
                <a:latin typeface="Calibri"/>
                <a:ea typeface="Calibri"/>
                <a:cs typeface="Calibri"/>
                <a:sym typeface="Calibri"/>
              </a:rPr>
              <a:t>Soil Moisture, Vegetation Indices, Land Cover, Active Fire and Phenology</a:t>
            </a:r>
            <a:r>
              <a:rPr lang="en-GB" sz="1200">
                <a:solidFill>
                  <a:schemeClr val="dk1"/>
                </a:solidFill>
                <a:latin typeface="Calibri"/>
                <a:ea typeface="Calibri"/>
                <a:cs typeface="Calibri"/>
                <a:sym typeface="Calibri"/>
              </a:rPr>
              <a:t> validation protocols are beginning development now. The objective is to have them ready for community review in about two years from now. </a:t>
            </a:r>
            <a:endParaRPr sz="1100">
              <a:solidFill>
                <a:schemeClr val="dk1"/>
              </a:solidFill>
              <a:latin typeface="Calibri"/>
              <a:ea typeface="Calibri"/>
              <a:cs typeface="Calibri"/>
              <a:sym typeface="Calibri"/>
            </a:endParaRPr>
          </a:p>
          <a:p>
            <a:pPr indent="0" lvl="0" marL="0" rtl="0" algn="l">
              <a:spcBef>
                <a:spcPts val="0"/>
              </a:spcBef>
              <a:spcAft>
                <a:spcPts val="0"/>
              </a:spcAft>
              <a:buNone/>
            </a:pPr>
            <a:r>
              <a:rPr lang="en-GB" sz="1200">
                <a:solidFill>
                  <a:schemeClr val="dk1"/>
                </a:solidFill>
                <a:latin typeface="Calibri"/>
                <a:ea typeface="Calibri"/>
                <a:cs typeface="Calibri"/>
                <a:sym typeface="Calibri"/>
              </a:rPr>
              <a:t> </a:t>
            </a:r>
            <a:endParaRPr sz="1100">
              <a:solidFill>
                <a:schemeClr val="dk1"/>
              </a:solidFill>
              <a:latin typeface="Calibri"/>
              <a:ea typeface="Calibri"/>
              <a:cs typeface="Calibri"/>
              <a:sym typeface="Calibri"/>
            </a:endParaRPr>
          </a:p>
          <a:p>
            <a:pPr indent="0" lvl="0" marL="0" rtl="0" algn="l">
              <a:spcBef>
                <a:spcPts val="0"/>
              </a:spcBef>
              <a:spcAft>
                <a:spcPts val="0"/>
              </a:spcAft>
              <a:buNone/>
            </a:pPr>
            <a:r>
              <a:rPr lang="en-GB" sz="600">
                <a:solidFill>
                  <a:schemeClr val="dk1"/>
                </a:solidFill>
                <a:latin typeface="Calibri"/>
                <a:ea typeface="Calibri"/>
                <a:cs typeface="Calibri"/>
                <a:sym typeface="Calibri"/>
              </a:rPr>
              <a:t> </a:t>
            </a:r>
            <a:endParaRPr sz="2000">
              <a:solidFill>
                <a:schemeClr val="dk1"/>
              </a:solidFill>
              <a:latin typeface="Calibri"/>
              <a:ea typeface="Calibri"/>
              <a:cs typeface="Calibri"/>
              <a:sym typeface="Calibri"/>
            </a:endParaRPr>
          </a:p>
          <a:p>
            <a:pPr indent="0" lvl="1" marL="457200" rtl="0" algn="l">
              <a:spcBef>
                <a:spcPts val="0"/>
              </a:spcBef>
              <a:spcAft>
                <a:spcPts val="0"/>
              </a:spcAft>
              <a:buNone/>
            </a:pPr>
            <a:r>
              <a:rPr i="1" lang="en-GB" sz="1200">
                <a:solidFill>
                  <a:schemeClr val="dk1"/>
                </a:solidFill>
                <a:latin typeface="Calibri"/>
                <a:ea typeface="Calibri"/>
                <a:cs typeface="Calibri"/>
                <a:sym typeface="Calibri"/>
              </a:rPr>
              <a:t>LAI</a:t>
            </a:r>
            <a:r>
              <a:rPr lang="en-GB" sz="1200">
                <a:solidFill>
                  <a:schemeClr val="dk1"/>
                </a:solidFill>
                <a:latin typeface="Calibri"/>
                <a:ea typeface="Calibri"/>
                <a:cs typeface="Calibri"/>
                <a:sym typeface="Calibri"/>
              </a:rPr>
              <a:t> protocol needs to be updated to cover new in-situ tools and good practices for high resolution products. The protocol document can also be updated to incorporate </a:t>
            </a:r>
            <a:r>
              <a:rPr i="1" lang="en-GB" sz="1200">
                <a:solidFill>
                  <a:schemeClr val="dk1"/>
                </a:solidFill>
                <a:latin typeface="Calibri"/>
                <a:ea typeface="Calibri"/>
                <a:cs typeface="Calibri"/>
                <a:sym typeface="Calibri"/>
              </a:rPr>
              <a:t>FAPAR</a:t>
            </a:r>
            <a:r>
              <a:rPr lang="en-GB" sz="1200">
                <a:solidFill>
                  <a:schemeClr val="dk1"/>
                </a:solidFill>
                <a:latin typeface="Calibri"/>
                <a:ea typeface="Calibri"/>
                <a:cs typeface="Calibri"/>
                <a:sym typeface="Calibri"/>
              </a:rPr>
              <a:t> as well. Expected for Q4 2021.</a:t>
            </a:r>
            <a:endParaRPr sz="1100">
              <a:solidFill>
                <a:schemeClr val="dk1"/>
              </a:solidFill>
              <a:latin typeface="Calibri"/>
              <a:ea typeface="Calibri"/>
              <a:cs typeface="Calibri"/>
              <a:sym typeface="Calibri"/>
            </a:endParaRPr>
          </a:p>
          <a:p>
            <a:pPr indent="0" lvl="0" marL="0" rtl="0" algn="l">
              <a:spcBef>
                <a:spcPts val="0"/>
              </a:spcBef>
              <a:spcAft>
                <a:spcPts val="0"/>
              </a:spcAft>
              <a:buNone/>
            </a:pPr>
            <a:r>
              <a:rPr lang="en-GB" sz="1200">
                <a:solidFill>
                  <a:schemeClr val="dk1"/>
                </a:solidFill>
                <a:latin typeface="Calibri"/>
                <a:ea typeface="Calibri"/>
                <a:cs typeface="Calibri"/>
                <a:sym typeface="Calibri"/>
              </a:rPr>
              <a:t> </a:t>
            </a:r>
            <a:endParaRPr sz="1100">
              <a:solidFill>
                <a:schemeClr val="dk1"/>
              </a:solidFill>
              <a:latin typeface="Calibri"/>
              <a:ea typeface="Calibri"/>
              <a:cs typeface="Calibri"/>
              <a:sym typeface="Calibri"/>
            </a:endParaRPr>
          </a:p>
          <a:p>
            <a:pPr indent="0" lvl="1" marL="457200" rtl="0" algn="l">
              <a:spcBef>
                <a:spcPts val="0"/>
              </a:spcBef>
              <a:spcAft>
                <a:spcPts val="0"/>
              </a:spcAft>
              <a:buNone/>
            </a:pPr>
            <a:r>
              <a:rPr i="1" lang="en-GB" sz="1200">
                <a:solidFill>
                  <a:schemeClr val="dk1"/>
                </a:solidFill>
                <a:latin typeface="Calibri"/>
                <a:ea typeface="Calibri"/>
                <a:cs typeface="Calibri"/>
                <a:sym typeface="Calibri"/>
              </a:rPr>
              <a:t>Surface Reflectance</a:t>
            </a:r>
            <a:r>
              <a:rPr lang="en-GB" sz="1200">
                <a:solidFill>
                  <a:schemeClr val="dk1"/>
                </a:solidFill>
                <a:latin typeface="Calibri"/>
                <a:ea typeface="Calibri"/>
                <a:cs typeface="Calibri"/>
                <a:sym typeface="Calibri"/>
              </a:rPr>
              <a:t> protocols need to be written. ESA is developing protocols for fiducial references and product validation under the FRM4Veg project. Similar exercises are being conducted by the Australian government. Moreover, the WGCV IVOS subgroup proposed that validation of surface reflectance to be subject of a new task force or extension of ACIX (IVOS R-2018-1). This is of strategic need also for LPV subgroup as surface reflectance is the input for most of our land products. </a:t>
            </a:r>
            <a:endParaRPr sz="11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65" name="Google Shape;65;p4:notes"/>
          <p:cNvSpPr/>
          <p:nvPr>
            <p:ph idx="2" type="sldImg"/>
          </p:nvPr>
        </p:nvSpPr>
        <p:spPr>
          <a:xfrm>
            <a:off x="706438" y="1160463"/>
            <a:ext cx="5572125" cy="31337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p5:notes"/>
          <p:cNvSpPr txBox="1"/>
          <p:nvPr>
            <p:ph idx="1" type="body"/>
          </p:nvPr>
        </p:nvSpPr>
        <p:spPr>
          <a:xfrm>
            <a:off x="698500" y="4467781"/>
            <a:ext cx="5588000" cy="3655457"/>
          </a:xfrm>
          <a:prstGeom prst="rect">
            <a:avLst/>
          </a:prstGeom>
          <a:noFill/>
          <a:ln>
            <a:noFill/>
          </a:ln>
        </p:spPr>
        <p:txBody>
          <a:bodyPr anchorCtr="0" anchor="t" bIns="46475" lIns="92950" spcFirstLastPara="1" rIns="92950" wrap="square" tIns="46475">
            <a:noAutofit/>
          </a:bodyPr>
          <a:lstStyle/>
          <a:p>
            <a:pPr indent="0" lvl="0" marL="0" rtl="0" algn="l">
              <a:spcBef>
                <a:spcPts val="0"/>
              </a:spcBef>
              <a:spcAft>
                <a:spcPts val="0"/>
              </a:spcAft>
              <a:buNone/>
            </a:pPr>
            <a:r>
              <a:t/>
            </a:r>
            <a:endParaRPr/>
          </a:p>
        </p:txBody>
      </p:sp>
      <p:sp>
        <p:nvSpPr>
          <p:cNvPr id="79" name="Google Shape;79;p5:notes"/>
          <p:cNvSpPr/>
          <p:nvPr>
            <p:ph idx="2" type="sldImg"/>
          </p:nvPr>
        </p:nvSpPr>
        <p:spPr>
          <a:xfrm>
            <a:off x="706438" y="1160463"/>
            <a:ext cx="5572125" cy="31337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6:notes"/>
          <p:cNvSpPr txBox="1"/>
          <p:nvPr>
            <p:ph idx="1" type="body"/>
          </p:nvPr>
        </p:nvSpPr>
        <p:spPr>
          <a:xfrm>
            <a:off x="698500" y="4467781"/>
            <a:ext cx="5588000" cy="3655457"/>
          </a:xfrm>
          <a:prstGeom prst="rect">
            <a:avLst/>
          </a:prstGeom>
        </p:spPr>
        <p:txBody>
          <a:bodyPr anchorCtr="0" anchor="t" bIns="46475" lIns="92950" spcFirstLastPara="1" rIns="92950" wrap="square" tIns="46475">
            <a:noAutofit/>
          </a:bodyPr>
          <a:lstStyle/>
          <a:p>
            <a:pPr indent="0" lvl="0" marL="0" rtl="0" algn="l">
              <a:spcBef>
                <a:spcPts val="0"/>
              </a:spcBef>
              <a:spcAft>
                <a:spcPts val="0"/>
              </a:spcAft>
              <a:buNone/>
            </a:pPr>
            <a:r>
              <a:t/>
            </a:r>
            <a:endParaRPr/>
          </a:p>
        </p:txBody>
      </p:sp>
      <p:sp>
        <p:nvSpPr>
          <p:cNvPr id="94" name="Google Shape;94;p6:notes"/>
          <p:cNvSpPr/>
          <p:nvPr>
            <p:ph idx="2" type="sldImg"/>
          </p:nvPr>
        </p:nvSpPr>
        <p:spPr>
          <a:xfrm>
            <a:off x="706438" y="1160463"/>
            <a:ext cx="5572125" cy="31337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7:notes"/>
          <p:cNvSpPr txBox="1"/>
          <p:nvPr>
            <p:ph idx="1" type="body"/>
          </p:nvPr>
        </p:nvSpPr>
        <p:spPr>
          <a:xfrm>
            <a:off x="698500" y="4467781"/>
            <a:ext cx="5588000" cy="3655457"/>
          </a:xfrm>
          <a:prstGeom prst="rect">
            <a:avLst/>
          </a:prstGeom>
        </p:spPr>
        <p:txBody>
          <a:bodyPr anchorCtr="0" anchor="t" bIns="46475" lIns="92950" spcFirstLastPara="1" rIns="92950" wrap="square" tIns="46475">
            <a:noAutofit/>
          </a:bodyPr>
          <a:lstStyle/>
          <a:p>
            <a:pPr indent="0" lvl="0" marL="0" rtl="0" algn="l">
              <a:spcBef>
                <a:spcPts val="0"/>
              </a:spcBef>
              <a:spcAft>
                <a:spcPts val="0"/>
              </a:spcAft>
              <a:buNone/>
            </a:pPr>
            <a:r>
              <a:t/>
            </a:r>
            <a:endParaRPr/>
          </a:p>
        </p:txBody>
      </p:sp>
      <p:sp>
        <p:nvSpPr>
          <p:cNvPr id="112" name="Google Shape;112;p7:notes"/>
          <p:cNvSpPr/>
          <p:nvPr>
            <p:ph idx="2" type="sldImg"/>
          </p:nvPr>
        </p:nvSpPr>
        <p:spPr>
          <a:xfrm>
            <a:off x="706438" y="1160463"/>
            <a:ext cx="5572125" cy="31337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8:notes"/>
          <p:cNvSpPr txBox="1"/>
          <p:nvPr>
            <p:ph idx="1" type="body"/>
          </p:nvPr>
        </p:nvSpPr>
        <p:spPr>
          <a:xfrm>
            <a:off x="698500" y="4467781"/>
            <a:ext cx="5588000" cy="3655457"/>
          </a:xfrm>
          <a:prstGeom prst="rect">
            <a:avLst/>
          </a:prstGeom>
        </p:spPr>
        <p:txBody>
          <a:bodyPr anchorCtr="0" anchor="t" bIns="46475" lIns="92950" spcFirstLastPara="1" rIns="92950" wrap="square" tIns="46475">
            <a:noAutofit/>
          </a:bodyPr>
          <a:lstStyle/>
          <a:p>
            <a:pPr indent="0" lvl="0" marL="0" rtl="0" algn="l">
              <a:spcBef>
                <a:spcPts val="0"/>
              </a:spcBef>
              <a:spcAft>
                <a:spcPts val="0"/>
              </a:spcAft>
              <a:buNone/>
            </a:pPr>
            <a:r>
              <a:t/>
            </a:r>
            <a:endParaRPr/>
          </a:p>
        </p:txBody>
      </p:sp>
      <p:sp>
        <p:nvSpPr>
          <p:cNvPr id="127" name="Google Shape;127;p8:notes"/>
          <p:cNvSpPr/>
          <p:nvPr>
            <p:ph idx="2" type="sldImg"/>
          </p:nvPr>
        </p:nvSpPr>
        <p:spPr>
          <a:xfrm>
            <a:off x="706438" y="1160463"/>
            <a:ext cx="5572125" cy="31337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9:notes"/>
          <p:cNvSpPr txBox="1"/>
          <p:nvPr>
            <p:ph idx="1" type="body"/>
          </p:nvPr>
        </p:nvSpPr>
        <p:spPr>
          <a:xfrm>
            <a:off x="698500" y="4467781"/>
            <a:ext cx="5588000" cy="3655457"/>
          </a:xfrm>
          <a:prstGeom prst="rect">
            <a:avLst/>
          </a:prstGeom>
        </p:spPr>
        <p:txBody>
          <a:bodyPr anchorCtr="0" anchor="t" bIns="46475" lIns="92950" spcFirstLastPara="1" rIns="92950" wrap="square" tIns="46475">
            <a:noAutofit/>
          </a:bodyPr>
          <a:lstStyle/>
          <a:p>
            <a:pPr indent="0" lvl="0" marL="0" rtl="0" algn="l">
              <a:spcBef>
                <a:spcPts val="0"/>
              </a:spcBef>
              <a:spcAft>
                <a:spcPts val="0"/>
              </a:spcAft>
              <a:buNone/>
            </a:pPr>
            <a:r>
              <a:t/>
            </a:r>
            <a:endParaRPr/>
          </a:p>
        </p:txBody>
      </p:sp>
      <p:sp>
        <p:nvSpPr>
          <p:cNvPr id="145" name="Google Shape;145;p9:notes"/>
          <p:cNvSpPr/>
          <p:nvPr>
            <p:ph idx="2" type="sldImg"/>
          </p:nvPr>
        </p:nvSpPr>
        <p:spPr>
          <a:xfrm>
            <a:off x="706438" y="1160463"/>
            <a:ext cx="5572125" cy="31337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pic>
        <p:nvPicPr>
          <p:cNvPr id="12" name="Google Shape;12;p18"/>
          <p:cNvPicPr preferRelativeResize="0"/>
          <p:nvPr/>
        </p:nvPicPr>
        <p:blipFill rotWithShape="1">
          <a:blip r:embed="rId2">
            <a:alphaModFix/>
          </a:blip>
          <a:srcRect b="0" l="0" r="0" t="0"/>
          <a:stretch/>
        </p:blipFill>
        <p:spPr>
          <a:xfrm>
            <a:off x="6459" y="-3636"/>
            <a:ext cx="12185541" cy="6861636"/>
          </a:xfrm>
          <a:prstGeom prst="rect">
            <a:avLst/>
          </a:prstGeom>
          <a:noFill/>
          <a:ln>
            <a:noFill/>
          </a:ln>
        </p:spPr>
      </p:pic>
      <p:sp>
        <p:nvSpPr>
          <p:cNvPr id="13" name="Google Shape;13;p18"/>
          <p:cNvSpPr txBox="1"/>
          <p:nvPr>
            <p:ph type="ctrTitle"/>
          </p:nvPr>
        </p:nvSpPr>
        <p:spPr>
          <a:xfrm>
            <a:off x="830385" y="2492915"/>
            <a:ext cx="10363200" cy="722765"/>
          </a:xfrm>
          <a:prstGeom prst="rect">
            <a:avLst/>
          </a:prstGeom>
          <a:noFill/>
          <a:ln>
            <a:noFill/>
          </a:ln>
        </p:spPr>
        <p:txBody>
          <a:bodyPr anchorCtr="0" anchor="b" bIns="45700" lIns="91425" spcFirstLastPara="1" rIns="91425" wrap="square" tIns="45700">
            <a:normAutofit/>
          </a:bodyPr>
          <a:lstStyle>
            <a:lvl1pPr lvl="0" marR="0" rtl="0" algn="l">
              <a:spcBef>
                <a:spcPts val="0"/>
              </a:spcBef>
              <a:spcAft>
                <a:spcPts val="0"/>
              </a:spcAft>
              <a:buSzPts val="1400"/>
              <a:buNone/>
              <a:defRPr b="0" i="0" sz="3600" u="none" cap="none" strike="noStrike">
                <a:solidFill>
                  <a:schemeClr val="lt1"/>
                </a:solidFill>
                <a:latin typeface="Arial"/>
                <a:ea typeface="Arial"/>
                <a:cs typeface="Arial"/>
                <a:sym typeface="Arial"/>
              </a:defRPr>
            </a:lvl1pPr>
            <a:lvl2pPr lvl="1" marR="0" rtl="0" algn="r">
              <a:spcBef>
                <a:spcPts val="0"/>
              </a:spcBef>
              <a:spcAft>
                <a:spcPts val="0"/>
              </a:spcAft>
              <a:buSzPts val="1400"/>
              <a:buNone/>
              <a:defRPr b="0" i="0" sz="3200" u="none" cap="none" strike="noStrike">
                <a:solidFill>
                  <a:srgbClr val="FFFFFF"/>
                </a:solidFill>
                <a:latin typeface="Arial"/>
                <a:ea typeface="Arial"/>
                <a:cs typeface="Arial"/>
                <a:sym typeface="Arial"/>
              </a:defRPr>
            </a:lvl2pPr>
            <a:lvl3pPr lvl="2" marR="0" rtl="0" algn="r">
              <a:spcBef>
                <a:spcPts val="0"/>
              </a:spcBef>
              <a:spcAft>
                <a:spcPts val="0"/>
              </a:spcAft>
              <a:buSzPts val="1400"/>
              <a:buNone/>
              <a:defRPr b="0" i="0" sz="3200" u="none" cap="none" strike="noStrike">
                <a:solidFill>
                  <a:srgbClr val="FFFFFF"/>
                </a:solidFill>
                <a:latin typeface="Arial"/>
                <a:ea typeface="Arial"/>
                <a:cs typeface="Arial"/>
                <a:sym typeface="Arial"/>
              </a:defRPr>
            </a:lvl3pPr>
            <a:lvl4pPr lvl="3" marR="0" rtl="0" algn="r">
              <a:spcBef>
                <a:spcPts val="0"/>
              </a:spcBef>
              <a:spcAft>
                <a:spcPts val="0"/>
              </a:spcAft>
              <a:buSzPts val="1400"/>
              <a:buNone/>
              <a:defRPr b="0" i="0" sz="3200" u="none" cap="none" strike="noStrike">
                <a:solidFill>
                  <a:srgbClr val="FFFFFF"/>
                </a:solidFill>
                <a:latin typeface="Arial"/>
                <a:ea typeface="Arial"/>
                <a:cs typeface="Arial"/>
                <a:sym typeface="Arial"/>
              </a:defRPr>
            </a:lvl4pPr>
            <a:lvl5pPr lvl="4" marR="0" rtl="0" algn="r">
              <a:spcBef>
                <a:spcPts val="0"/>
              </a:spcBef>
              <a:spcAft>
                <a:spcPts val="0"/>
              </a:spcAft>
              <a:buSzPts val="1400"/>
              <a:buNone/>
              <a:defRPr b="0" i="0" sz="3200" u="none" cap="none" strike="noStrike">
                <a:solidFill>
                  <a:srgbClr val="FFFFFF"/>
                </a:solidFill>
                <a:latin typeface="Arial"/>
                <a:ea typeface="Arial"/>
                <a:cs typeface="Arial"/>
                <a:sym typeface="Arial"/>
              </a:defRPr>
            </a:lvl5pPr>
            <a:lvl6pPr lvl="5" marR="0" rtl="0" algn="r">
              <a:spcBef>
                <a:spcPts val="0"/>
              </a:spcBef>
              <a:spcAft>
                <a:spcPts val="0"/>
              </a:spcAft>
              <a:buSzPts val="1400"/>
              <a:buNone/>
              <a:defRPr b="0" i="0" sz="3200" u="none" cap="none" strike="noStrike">
                <a:solidFill>
                  <a:srgbClr val="FFFFFF"/>
                </a:solidFill>
                <a:latin typeface="Arial"/>
                <a:ea typeface="Arial"/>
                <a:cs typeface="Arial"/>
                <a:sym typeface="Arial"/>
              </a:defRPr>
            </a:lvl6pPr>
            <a:lvl7pPr lvl="6" marR="0" rtl="0" algn="r">
              <a:spcBef>
                <a:spcPts val="0"/>
              </a:spcBef>
              <a:spcAft>
                <a:spcPts val="0"/>
              </a:spcAft>
              <a:buSzPts val="1400"/>
              <a:buNone/>
              <a:defRPr b="0" i="0" sz="3200" u="none" cap="none" strike="noStrike">
                <a:solidFill>
                  <a:srgbClr val="FFFFFF"/>
                </a:solidFill>
                <a:latin typeface="Arial"/>
                <a:ea typeface="Arial"/>
                <a:cs typeface="Arial"/>
                <a:sym typeface="Arial"/>
              </a:defRPr>
            </a:lvl7pPr>
            <a:lvl8pPr lvl="7" marR="0" rtl="0" algn="r">
              <a:spcBef>
                <a:spcPts val="0"/>
              </a:spcBef>
              <a:spcAft>
                <a:spcPts val="0"/>
              </a:spcAft>
              <a:buSzPts val="1400"/>
              <a:buNone/>
              <a:defRPr b="0" i="0" sz="3200" u="none" cap="none" strike="noStrike">
                <a:solidFill>
                  <a:srgbClr val="FFFFFF"/>
                </a:solidFill>
                <a:latin typeface="Arial"/>
                <a:ea typeface="Arial"/>
                <a:cs typeface="Arial"/>
                <a:sym typeface="Arial"/>
              </a:defRPr>
            </a:lvl8pPr>
            <a:lvl9pPr lvl="8" marR="0" rtl="0" algn="r">
              <a:spcBef>
                <a:spcPts val="0"/>
              </a:spcBef>
              <a:spcAft>
                <a:spcPts val="0"/>
              </a:spcAft>
              <a:buSzPts val="1400"/>
              <a:buNone/>
              <a:defRPr b="0" i="0" sz="3200" u="none" cap="none" strike="noStrike">
                <a:solidFill>
                  <a:srgbClr val="FFFFFF"/>
                </a:solidFill>
                <a:latin typeface="Arial"/>
                <a:ea typeface="Arial"/>
                <a:cs typeface="Arial"/>
                <a:sym typeface="Arial"/>
              </a:defRPr>
            </a:lvl9pPr>
          </a:lstStyle>
          <a:p/>
        </p:txBody>
      </p:sp>
      <p:sp>
        <p:nvSpPr>
          <p:cNvPr id="14" name="Google Shape;14;p18"/>
          <p:cNvSpPr txBox="1"/>
          <p:nvPr>
            <p:ph idx="1" type="subTitle"/>
          </p:nvPr>
        </p:nvSpPr>
        <p:spPr>
          <a:xfrm>
            <a:off x="830386" y="3847065"/>
            <a:ext cx="5961633" cy="2212604"/>
          </a:xfrm>
          <a:prstGeom prst="rect">
            <a:avLst/>
          </a:prstGeom>
          <a:noFill/>
          <a:ln>
            <a:noFill/>
          </a:ln>
        </p:spPr>
        <p:txBody>
          <a:bodyPr anchorCtr="0" anchor="t" bIns="45700" lIns="91425" spcFirstLastPara="1" rIns="91425" wrap="square" tIns="45700">
            <a:normAutofit/>
          </a:bodyPr>
          <a:lstStyle>
            <a:lvl1pPr lvl="0" marR="0" rtl="0" algn="l">
              <a:spcBef>
                <a:spcPts val="5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1pPr>
            <a:lvl2pPr lvl="1" marR="0" rtl="0" algn="ctr">
              <a:spcBef>
                <a:spcPts val="500"/>
              </a:spcBef>
              <a:spcAft>
                <a:spcPts val="0"/>
              </a:spcAft>
              <a:buClr>
                <a:srgbClr val="002569"/>
              </a:buClr>
              <a:buSzPts val="2000"/>
              <a:buFont typeface="Arial"/>
              <a:buNone/>
              <a:defRPr b="0" i="0" sz="2000" u="none" cap="none" strike="noStrike">
                <a:solidFill>
                  <a:srgbClr val="002569"/>
                </a:solidFill>
                <a:latin typeface="Arial"/>
                <a:ea typeface="Arial"/>
                <a:cs typeface="Arial"/>
                <a:sym typeface="Arial"/>
              </a:defRPr>
            </a:lvl2pPr>
            <a:lvl3pPr lvl="2" marR="0" rtl="0" algn="ctr">
              <a:spcBef>
                <a:spcPts val="500"/>
              </a:spcBef>
              <a:spcAft>
                <a:spcPts val="0"/>
              </a:spcAft>
              <a:buClr>
                <a:srgbClr val="002569"/>
              </a:buClr>
              <a:buSzPts val="1800"/>
              <a:buFont typeface="Arial"/>
              <a:buNone/>
              <a:defRPr b="0" i="0" sz="1800" u="none" cap="none" strike="noStrike">
                <a:solidFill>
                  <a:srgbClr val="002569"/>
                </a:solidFill>
                <a:latin typeface="Arial"/>
                <a:ea typeface="Arial"/>
                <a:cs typeface="Arial"/>
                <a:sym typeface="Arial"/>
              </a:defRPr>
            </a:lvl3pPr>
            <a:lvl4pPr lvl="3" marR="0" rtl="0" algn="ctr">
              <a:spcBef>
                <a:spcPts val="500"/>
              </a:spcBef>
              <a:spcAft>
                <a:spcPts val="0"/>
              </a:spcAft>
              <a:buClr>
                <a:srgbClr val="002569"/>
              </a:buClr>
              <a:buSzPts val="1600"/>
              <a:buFont typeface="Arial"/>
              <a:buNone/>
              <a:defRPr b="0" i="0" sz="1600" u="none" cap="none" strike="noStrike">
                <a:solidFill>
                  <a:srgbClr val="002569"/>
                </a:solidFill>
                <a:latin typeface="Arial"/>
                <a:ea typeface="Arial"/>
                <a:cs typeface="Arial"/>
                <a:sym typeface="Arial"/>
              </a:defRPr>
            </a:lvl4pPr>
            <a:lvl5pPr lvl="4" marR="0" rtl="0" algn="ctr">
              <a:spcBef>
                <a:spcPts val="500"/>
              </a:spcBef>
              <a:spcAft>
                <a:spcPts val="0"/>
              </a:spcAft>
              <a:buClr>
                <a:srgbClr val="002569"/>
              </a:buClr>
              <a:buSzPts val="1600"/>
              <a:buFont typeface="Arial"/>
              <a:buNone/>
              <a:defRPr b="0" i="0" sz="1600" u="none" cap="none" strike="noStrike">
                <a:solidFill>
                  <a:srgbClr val="002569"/>
                </a:solidFill>
                <a:latin typeface="Arial"/>
                <a:ea typeface="Arial"/>
                <a:cs typeface="Arial"/>
                <a:sym typeface="Arial"/>
              </a:defRPr>
            </a:lvl5pPr>
            <a:lvl6pPr lvl="5" marR="0" rtl="0" algn="ctr">
              <a:spcBef>
                <a:spcPts val="500"/>
              </a:spcBef>
              <a:spcAft>
                <a:spcPts val="0"/>
              </a:spcAft>
              <a:buClr>
                <a:srgbClr val="002569"/>
              </a:buClr>
              <a:buSzPts val="1600"/>
              <a:buFont typeface="Arial"/>
              <a:buNone/>
              <a:defRPr b="0" i="0" sz="1600" u="none" cap="none" strike="noStrike">
                <a:solidFill>
                  <a:srgbClr val="002569"/>
                </a:solidFill>
                <a:latin typeface="Arial"/>
                <a:ea typeface="Arial"/>
                <a:cs typeface="Arial"/>
                <a:sym typeface="Arial"/>
              </a:defRPr>
            </a:lvl6pPr>
            <a:lvl7pPr lvl="6" marR="0" rtl="0" algn="ctr">
              <a:spcBef>
                <a:spcPts val="500"/>
              </a:spcBef>
              <a:spcAft>
                <a:spcPts val="0"/>
              </a:spcAft>
              <a:buClr>
                <a:srgbClr val="002569"/>
              </a:buClr>
              <a:buSzPts val="1600"/>
              <a:buFont typeface="Arial"/>
              <a:buNone/>
              <a:defRPr b="0" i="0" sz="1600" u="none" cap="none" strike="noStrike">
                <a:solidFill>
                  <a:srgbClr val="002569"/>
                </a:solidFill>
                <a:latin typeface="Arial"/>
                <a:ea typeface="Arial"/>
                <a:cs typeface="Arial"/>
                <a:sym typeface="Arial"/>
              </a:defRPr>
            </a:lvl7pPr>
            <a:lvl8pPr lvl="7" marR="0" rtl="0" algn="ctr">
              <a:spcBef>
                <a:spcPts val="500"/>
              </a:spcBef>
              <a:spcAft>
                <a:spcPts val="0"/>
              </a:spcAft>
              <a:buClr>
                <a:srgbClr val="002569"/>
              </a:buClr>
              <a:buSzPts val="1600"/>
              <a:buFont typeface="Arial"/>
              <a:buNone/>
              <a:defRPr b="0" i="0" sz="1600" u="none" cap="none" strike="noStrike">
                <a:solidFill>
                  <a:srgbClr val="002569"/>
                </a:solidFill>
                <a:latin typeface="Arial"/>
                <a:ea typeface="Arial"/>
                <a:cs typeface="Arial"/>
                <a:sym typeface="Arial"/>
              </a:defRPr>
            </a:lvl8pPr>
            <a:lvl9pPr lvl="8" marR="0" rtl="0" algn="ctr">
              <a:spcBef>
                <a:spcPts val="500"/>
              </a:spcBef>
              <a:spcAft>
                <a:spcPts val="0"/>
              </a:spcAft>
              <a:buClr>
                <a:srgbClr val="002569"/>
              </a:buClr>
              <a:buSzPts val="1600"/>
              <a:buFont typeface="Arial"/>
              <a:buNone/>
              <a:defRPr b="0" i="0" sz="1600" u="none" cap="none" strike="noStrike">
                <a:solidFill>
                  <a:srgbClr val="002569"/>
                </a:solidFill>
                <a:latin typeface="Arial"/>
                <a:ea typeface="Arial"/>
                <a:cs typeface="Arial"/>
                <a:sym typeface="Arial"/>
              </a:defRPr>
            </a:lvl9pPr>
          </a:lstStyle>
          <a:p/>
        </p:txBody>
      </p:sp>
      <p:sp>
        <p:nvSpPr>
          <p:cNvPr id="15" name="Google Shape;15;p18"/>
          <p:cNvSpPr txBox="1"/>
          <p:nvPr>
            <p:ph idx="10" type="dt"/>
          </p:nvPr>
        </p:nvSpPr>
        <p:spPr>
          <a:xfrm>
            <a:off x="838200" y="6474336"/>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1pPr>
            <a:lvl2pPr lvl="1"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2pPr>
            <a:lvl3pPr lvl="2"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3pPr>
            <a:lvl4pPr lvl="3"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4pPr>
            <a:lvl5pPr lvl="4"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5pPr>
            <a:lvl6pPr lvl="5"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6pPr>
            <a:lvl7pPr lvl="6"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7pPr>
            <a:lvl8pPr lvl="7"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8pPr>
            <a:lvl9pPr lvl="8"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9pPr>
          </a:lstStyle>
          <a:p/>
        </p:txBody>
      </p:sp>
      <p:sp>
        <p:nvSpPr>
          <p:cNvPr id="16" name="Google Shape;16;p18"/>
          <p:cNvSpPr txBox="1"/>
          <p:nvPr>
            <p:ph idx="11" type="ftr"/>
          </p:nvPr>
        </p:nvSpPr>
        <p:spPr>
          <a:xfrm>
            <a:off x="4038600" y="6474336"/>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1pPr>
            <a:lvl2pPr lvl="1"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2pPr>
            <a:lvl3pPr lvl="2"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3pPr>
            <a:lvl4pPr lvl="3"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4pPr>
            <a:lvl5pPr lvl="4"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5pPr>
            <a:lvl6pPr lvl="5"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6pPr>
            <a:lvl7pPr lvl="6"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7pPr>
            <a:lvl8pPr lvl="7"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8pPr>
            <a:lvl9pPr lvl="8"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9pPr>
          </a:lstStyle>
          <a:p/>
        </p:txBody>
      </p:sp>
      <p:sp>
        <p:nvSpPr>
          <p:cNvPr id="17" name="Google Shape;17;p18"/>
          <p:cNvSpPr txBox="1"/>
          <p:nvPr>
            <p:ph idx="12" type="sldNum"/>
          </p:nvPr>
        </p:nvSpPr>
        <p:spPr>
          <a:xfrm>
            <a:off x="9652000" y="6546852"/>
            <a:ext cx="2540000" cy="246221"/>
          </a:xfrm>
          <a:prstGeom prst="rect">
            <a:avLst/>
          </a:prstGeom>
          <a:noFill/>
          <a:ln>
            <a:noFill/>
          </a:ln>
        </p:spPr>
        <p:txBody>
          <a:bodyPr anchorCtr="0" anchor="t" bIns="45700" lIns="45700" spcFirstLastPara="1" rIns="45700" wrap="square" tIns="45700">
            <a:sp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pic>
        <p:nvPicPr>
          <p:cNvPr id="18" name="Google Shape;18;p18"/>
          <p:cNvPicPr preferRelativeResize="0"/>
          <p:nvPr/>
        </p:nvPicPr>
        <p:blipFill rotWithShape="1">
          <a:blip r:embed="rId3">
            <a:alphaModFix/>
          </a:blip>
          <a:srcRect b="0" l="0" r="0" t="0"/>
          <a:stretch/>
        </p:blipFill>
        <p:spPr>
          <a:xfrm>
            <a:off x="830385" y="1217405"/>
            <a:ext cx="3343875" cy="993132"/>
          </a:xfrm>
          <a:prstGeom prst="rect">
            <a:avLst/>
          </a:prstGeom>
          <a:noFill/>
          <a:ln>
            <a:noFill/>
          </a:ln>
        </p:spPr>
      </p:pic>
      <p:sp>
        <p:nvSpPr>
          <p:cNvPr id="19" name="Google Shape;19;p18"/>
          <p:cNvSpPr txBox="1"/>
          <p:nvPr/>
        </p:nvSpPr>
        <p:spPr>
          <a:xfrm>
            <a:off x="830386" y="2246635"/>
            <a:ext cx="3741615" cy="21018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0" lang="en-GB" sz="1050" u="none" cap="none" strike="noStrike">
                <a:solidFill>
                  <a:schemeClr val="lt1"/>
                </a:solidFill>
                <a:latin typeface="Helvetica Neue"/>
                <a:ea typeface="Helvetica Neue"/>
                <a:cs typeface="Helvetica Neue"/>
                <a:sym typeface="Helvetica Neue"/>
              </a:rPr>
              <a:t>Committee on Earth Observation Satellites</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0" name="Shape 20"/>
        <p:cNvGrpSpPr/>
        <p:nvPr/>
      </p:nvGrpSpPr>
      <p:grpSpPr>
        <a:xfrm>
          <a:off x="0" y="0"/>
          <a:ext cx="0" cy="0"/>
          <a:chOff x="0" y="0"/>
          <a:chExt cx="0" cy="0"/>
        </a:xfrm>
      </p:grpSpPr>
      <p:sp>
        <p:nvSpPr>
          <p:cNvPr id="21" name="Google Shape;21;p19"/>
          <p:cNvSpPr txBox="1"/>
          <p:nvPr>
            <p:ph type="title"/>
          </p:nvPr>
        </p:nvSpPr>
        <p:spPr>
          <a:xfrm>
            <a:off x="609600" y="152400"/>
            <a:ext cx="10972800" cy="9906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3200" u="none" cap="none" strike="noStrike">
                <a:solidFill>
                  <a:srgbClr val="FFFFFF"/>
                </a:solidFill>
                <a:latin typeface="Arial"/>
                <a:ea typeface="Arial"/>
                <a:cs typeface="Arial"/>
                <a:sym typeface="Arial"/>
              </a:defRPr>
            </a:lvl1pPr>
            <a:lvl2pPr lvl="1" marR="0" rtl="0" algn="r">
              <a:spcBef>
                <a:spcPts val="0"/>
              </a:spcBef>
              <a:spcAft>
                <a:spcPts val="0"/>
              </a:spcAft>
              <a:buSzPts val="1400"/>
              <a:buNone/>
              <a:defRPr b="0" i="0" sz="3200" u="none" cap="none" strike="noStrike">
                <a:solidFill>
                  <a:srgbClr val="FFFFFF"/>
                </a:solidFill>
                <a:latin typeface="Arial"/>
                <a:ea typeface="Arial"/>
                <a:cs typeface="Arial"/>
                <a:sym typeface="Arial"/>
              </a:defRPr>
            </a:lvl2pPr>
            <a:lvl3pPr lvl="2" marR="0" rtl="0" algn="r">
              <a:spcBef>
                <a:spcPts val="0"/>
              </a:spcBef>
              <a:spcAft>
                <a:spcPts val="0"/>
              </a:spcAft>
              <a:buSzPts val="1400"/>
              <a:buNone/>
              <a:defRPr b="0" i="0" sz="3200" u="none" cap="none" strike="noStrike">
                <a:solidFill>
                  <a:srgbClr val="FFFFFF"/>
                </a:solidFill>
                <a:latin typeface="Arial"/>
                <a:ea typeface="Arial"/>
                <a:cs typeface="Arial"/>
                <a:sym typeface="Arial"/>
              </a:defRPr>
            </a:lvl3pPr>
            <a:lvl4pPr lvl="3" marR="0" rtl="0" algn="r">
              <a:spcBef>
                <a:spcPts val="0"/>
              </a:spcBef>
              <a:spcAft>
                <a:spcPts val="0"/>
              </a:spcAft>
              <a:buSzPts val="1400"/>
              <a:buNone/>
              <a:defRPr b="0" i="0" sz="3200" u="none" cap="none" strike="noStrike">
                <a:solidFill>
                  <a:srgbClr val="FFFFFF"/>
                </a:solidFill>
                <a:latin typeface="Arial"/>
                <a:ea typeface="Arial"/>
                <a:cs typeface="Arial"/>
                <a:sym typeface="Arial"/>
              </a:defRPr>
            </a:lvl4pPr>
            <a:lvl5pPr lvl="4" marR="0" rtl="0" algn="r">
              <a:spcBef>
                <a:spcPts val="0"/>
              </a:spcBef>
              <a:spcAft>
                <a:spcPts val="0"/>
              </a:spcAft>
              <a:buSzPts val="1400"/>
              <a:buNone/>
              <a:defRPr b="0" i="0" sz="3200" u="none" cap="none" strike="noStrike">
                <a:solidFill>
                  <a:srgbClr val="FFFFFF"/>
                </a:solidFill>
                <a:latin typeface="Arial"/>
                <a:ea typeface="Arial"/>
                <a:cs typeface="Arial"/>
                <a:sym typeface="Arial"/>
              </a:defRPr>
            </a:lvl5pPr>
            <a:lvl6pPr lvl="5" marR="0" rtl="0" algn="r">
              <a:spcBef>
                <a:spcPts val="0"/>
              </a:spcBef>
              <a:spcAft>
                <a:spcPts val="0"/>
              </a:spcAft>
              <a:buSzPts val="1400"/>
              <a:buNone/>
              <a:defRPr b="0" i="0" sz="3200" u="none" cap="none" strike="noStrike">
                <a:solidFill>
                  <a:srgbClr val="FFFFFF"/>
                </a:solidFill>
                <a:latin typeface="Arial"/>
                <a:ea typeface="Arial"/>
                <a:cs typeface="Arial"/>
                <a:sym typeface="Arial"/>
              </a:defRPr>
            </a:lvl6pPr>
            <a:lvl7pPr lvl="6" marR="0" rtl="0" algn="r">
              <a:spcBef>
                <a:spcPts val="0"/>
              </a:spcBef>
              <a:spcAft>
                <a:spcPts val="0"/>
              </a:spcAft>
              <a:buSzPts val="1400"/>
              <a:buNone/>
              <a:defRPr b="0" i="0" sz="3200" u="none" cap="none" strike="noStrike">
                <a:solidFill>
                  <a:srgbClr val="FFFFFF"/>
                </a:solidFill>
                <a:latin typeface="Arial"/>
                <a:ea typeface="Arial"/>
                <a:cs typeface="Arial"/>
                <a:sym typeface="Arial"/>
              </a:defRPr>
            </a:lvl7pPr>
            <a:lvl8pPr lvl="7" marR="0" rtl="0" algn="r">
              <a:spcBef>
                <a:spcPts val="0"/>
              </a:spcBef>
              <a:spcAft>
                <a:spcPts val="0"/>
              </a:spcAft>
              <a:buSzPts val="1400"/>
              <a:buNone/>
              <a:defRPr b="0" i="0" sz="3200" u="none" cap="none" strike="noStrike">
                <a:solidFill>
                  <a:srgbClr val="FFFFFF"/>
                </a:solidFill>
                <a:latin typeface="Arial"/>
                <a:ea typeface="Arial"/>
                <a:cs typeface="Arial"/>
                <a:sym typeface="Arial"/>
              </a:defRPr>
            </a:lvl8pPr>
            <a:lvl9pPr lvl="8" marR="0" rtl="0" algn="r">
              <a:spcBef>
                <a:spcPts val="0"/>
              </a:spcBef>
              <a:spcAft>
                <a:spcPts val="0"/>
              </a:spcAft>
              <a:buSzPts val="1400"/>
              <a:buNone/>
              <a:defRPr b="0" i="0" sz="3200" u="none" cap="none" strike="noStrike">
                <a:solidFill>
                  <a:srgbClr val="FFFFFF"/>
                </a:solidFill>
                <a:latin typeface="Arial"/>
                <a:ea typeface="Arial"/>
                <a:cs typeface="Arial"/>
                <a:sym typeface="Arial"/>
              </a:defRPr>
            </a:lvl9pPr>
          </a:lstStyle>
          <a:p/>
        </p:txBody>
      </p:sp>
      <p:sp>
        <p:nvSpPr>
          <p:cNvPr id="22" name="Google Shape;22;p19"/>
          <p:cNvSpPr txBox="1"/>
          <p:nvPr>
            <p:ph idx="12" type="sldNum"/>
          </p:nvPr>
        </p:nvSpPr>
        <p:spPr>
          <a:xfrm>
            <a:off x="816864" y="6356352"/>
            <a:ext cx="670624" cy="276999"/>
          </a:xfrm>
          <a:prstGeom prst="rect">
            <a:avLst/>
          </a:prstGeom>
          <a:noFill/>
          <a:ln>
            <a:noFill/>
          </a:ln>
        </p:spPr>
        <p:txBody>
          <a:bodyPr anchorCtr="0" anchor="t" bIns="45700" lIns="45700" spcFirstLastPara="1" rIns="45700" wrap="square" tIns="45700">
            <a:spAutoFit/>
          </a:bodyPr>
          <a:lstStyle>
            <a:lvl1pPr indent="0" lvl="0" marL="0" algn="r">
              <a:spcBef>
                <a:spcPts val="0"/>
              </a:spcBef>
              <a:buNone/>
              <a:defRPr b="0" i="0" sz="1200" u="none" cap="none" strike="noStrike">
                <a:solidFill>
                  <a:srgbClr val="1F497D"/>
                </a:solidFill>
                <a:latin typeface="Calibri"/>
                <a:ea typeface="Calibri"/>
                <a:cs typeface="Calibri"/>
                <a:sym typeface="Calibri"/>
              </a:defRPr>
            </a:lvl1pPr>
            <a:lvl2pPr indent="0" lvl="1" marL="0" algn="r">
              <a:spcBef>
                <a:spcPts val="0"/>
              </a:spcBef>
              <a:buNone/>
              <a:defRPr b="0" i="0" sz="1200" u="none" cap="none" strike="noStrike">
                <a:solidFill>
                  <a:srgbClr val="1F497D"/>
                </a:solidFill>
                <a:latin typeface="Calibri"/>
                <a:ea typeface="Calibri"/>
                <a:cs typeface="Calibri"/>
                <a:sym typeface="Calibri"/>
              </a:defRPr>
            </a:lvl2pPr>
            <a:lvl3pPr indent="0" lvl="2" marL="0" algn="r">
              <a:spcBef>
                <a:spcPts val="0"/>
              </a:spcBef>
              <a:buNone/>
              <a:defRPr b="0" i="0" sz="1200" u="none" cap="none" strike="noStrike">
                <a:solidFill>
                  <a:srgbClr val="1F497D"/>
                </a:solidFill>
                <a:latin typeface="Calibri"/>
                <a:ea typeface="Calibri"/>
                <a:cs typeface="Calibri"/>
                <a:sym typeface="Calibri"/>
              </a:defRPr>
            </a:lvl3pPr>
            <a:lvl4pPr indent="0" lvl="3" marL="0" algn="r">
              <a:spcBef>
                <a:spcPts val="0"/>
              </a:spcBef>
              <a:buNone/>
              <a:defRPr b="0" i="0" sz="1200" u="none" cap="none" strike="noStrike">
                <a:solidFill>
                  <a:srgbClr val="1F497D"/>
                </a:solidFill>
                <a:latin typeface="Calibri"/>
                <a:ea typeface="Calibri"/>
                <a:cs typeface="Calibri"/>
                <a:sym typeface="Calibri"/>
              </a:defRPr>
            </a:lvl4pPr>
            <a:lvl5pPr indent="0" lvl="4" marL="0" algn="r">
              <a:spcBef>
                <a:spcPts val="0"/>
              </a:spcBef>
              <a:buNone/>
              <a:defRPr b="0" i="0" sz="1200" u="none" cap="none" strike="noStrike">
                <a:solidFill>
                  <a:srgbClr val="1F497D"/>
                </a:solidFill>
                <a:latin typeface="Calibri"/>
                <a:ea typeface="Calibri"/>
                <a:cs typeface="Calibri"/>
                <a:sym typeface="Calibri"/>
              </a:defRPr>
            </a:lvl5pPr>
            <a:lvl6pPr indent="0" lvl="5" marL="0" algn="r">
              <a:spcBef>
                <a:spcPts val="0"/>
              </a:spcBef>
              <a:buNone/>
              <a:defRPr b="0" i="0" sz="1200" u="none" cap="none" strike="noStrike">
                <a:solidFill>
                  <a:srgbClr val="1F497D"/>
                </a:solidFill>
                <a:latin typeface="Calibri"/>
                <a:ea typeface="Calibri"/>
                <a:cs typeface="Calibri"/>
                <a:sym typeface="Calibri"/>
              </a:defRPr>
            </a:lvl6pPr>
            <a:lvl7pPr indent="0" lvl="6" marL="0" algn="r">
              <a:spcBef>
                <a:spcPts val="0"/>
              </a:spcBef>
              <a:buNone/>
              <a:defRPr b="0" i="0" sz="1200" u="none" cap="none" strike="noStrike">
                <a:solidFill>
                  <a:srgbClr val="1F497D"/>
                </a:solidFill>
                <a:latin typeface="Calibri"/>
                <a:ea typeface="Calibri"/>
                <a:cs typeface="Calibri"/>
                <a:sym typeface="Calibri"/>
              </a:defRPr>
            </a:lvl7pPr>
            <a:lvl8pPr indent="0" lvl="7" marL="0" algn="r">
              <a:spcBef>
                <a:spcPts val="0"/>
              </a:spcBef>
              <a:buNone/>
              <a:defRPr b="0" i="0" sz="1200" u="none" cap="none" strike="noStrike">
                <a:solidFill>
                  <a:srgbClr val="1F497D"/>
                </a:solidFill>
                <a:latin typeface="Calibri"/>
                <a:ea typeface="Calibri"/>
                <a:cs typeface="Calibri"/>
                <a:sym typeface="Calibri"/>
              </a:defRPr>
            </a:lvl8pPr>
            <a:lvl9pPr indent="0" lvl="8" marL="0" algn="r">
              <a:spcBef>
                <a:spcPts val="0"/>
              </a:spcBef>
              <a:buNone/>
              <a:defRPr b="0" i="0" sz="1200" u="none" cap="none" strike="noStrike">
                <a:solidFill>
                  <a:srgbClr val="1F497D"/>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
        <p:nvSpPr>
          <p:cNvPr id="23" name="Google Shape;23;p19"/>
          <p:cNvSpPr txBox="1"/>
          <p:nvPr>
            <p:ph idx="1" type="body"/>
          </p:nvPr>
        </p:nvSpPr>
        <p:spPr>
          <a:xfrm>
            <a:off x="609600" y="1219200"/>
            <a:ext cx="10972800" cy="4937760"/>
          </a:xfrm>
          <a:prstGeom prst="rect">
            <a:avLst/>
          </a:prstGeom>
          <a:noFill/>
          <a:ln>
            <a:noFill/>
          </a:ln>
        </p:spPr>
        <p:txBody>
          <a:bodyPr anchorCtr="0" anchor="t" bIns="45700" lIns="91425" spcFirstLastPara="1" rIns="91425" wrap="square" tIns="45700">
            <a:noAutofit/>
          </a:bodyPr>
          <a:lstStyle>
            <a:lvl1pPr indent="-381000" lvl="0" marL="457200" marR="0" rtl="0" algn="l">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1pPr>
            <a:lvl2pPr indent="-381000" lvl="1" marL="914400" marR="0" rtl="0" algn="l">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2pPr>
            <a:lvl3pPr indent="-381000" lvl="2" marL="1371600" marR="0" rtl="0" algn="l">
              <a:spcBef>
                <a:spcPts val="500"/>
              </a:spcBef>
              <a:spcAft>
                <a:spcPts val="0"/>
              </a:spcAft>
              <a:buClr>
                <a:srgbClr val="002569"/>
              </a:buClr>
              <a:buSzPts val="2400"/>
              <a:buFont typeface="Arial"/>
              <a:buChar char="o"/>
              <a:defRPr b="0" i="0" sz="2400" u="none" cap="none" strike="noStrike">
                <a:solidFill>
                  <a:srgbClr val="002569"/>
                </a:solidFill>
                <a:latin typeface="Arial"/>
                <a:ea typeface="Arial"/>
                <a:cs typeface="Arial"/>
                <a:sym typeface="Arial"/>
              </a:defRPr>
            </a:lvl3pPr>
            <a:lvl4pPr indent="-381000" lvl="3" marL="1828800" marR="0" rtl="0" algn="l">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4pPr>
            <a:lvl5pPr indent="-381000" lvl="4" marL="2286000" marR="0" rtl="0" algn="l">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5pPr>
            <a:lvl6pPr indent="-228600" lvl="5" marL="2743200" marR="0" rtl="0" algn="l">
              <a:spcBef>
                <a:spcPts val="500"/>
              </a:spcBef>
              <a:spcAft>
                <a:spcPts val="0"/>
              </a:spcAft>
              <a:buSzPts val="1400"/>
              <a:buNone/>
              <a:defRPr b="0" i="0" sz="2400" u="none" cap="none" strike="noStrike">
                <a:solidFill>
                  <a:srgbClr val="002569"/>
                </a:solidFill>
                <a:latin typeface="Arial"/>
                <a:ea typeface="Arial"/>
                <a:cs typeface="Arial"/>
                <a:sym typeface="Arial"/>
              </a:defRPr>
            </a:lvl6pPr>
            <a:lvl7pPr indent="-228600" lvl="6" marL="3200400" marR="0" rtl="0" algn="l">
              <a:spcBef>
                <a:spcPts val="500"/>
              </a:spcBef>
              <a:spcAft>
                <a:spcPts val="0"/>
              </a:spcAft>
              <a:buSzPts val="1400"/>
              <a:buNone/>
              <a:defRPr b="0" i="0" sz="2400" u="none" cap="none" strike="noStrike">
                <a:solidFill>
                  <a:srgbClr val="002569"/>
                </a:solidFill>
                <a:latin typeface="Arial"/>
                <a:ea typeface="Arial"/>
                <a:cs typeface="Arial"/>
                <a:sym typeface="Arial"/>
              </a:defRPr>
            </a:lvl7pPr>
            <a:lvl8pPr indent="-228600" lvl="7" marL="3657600" marR="0" rtl="0" algn="l">
              <a:spcBef>
                <a:spcPts val="500"/>
              </a:spcBef>
              <a:spcAft>
                <a:spcPts val="0"/>
              </a:spcAft>
              <a:buSzPts val="1400"/>
              <a:buNone/>
              <a:defRPr b="0" i="0" sz="2400" u="none" cap="none" strike="noStrike">
                <a:solidFill>
                  <a:srgbClr val="002569"/>
                </a:solidFill>
                <a:latin typeface="Arial"/>
                <a:ea typeface="Arial"/>
                <a:cs typeface="Arial"/>
                <a:sym typeface="Arial"/>
              </a:defRPr>
            </a:lvl8pPr>
            <a:lvl9pPr indent="-228600" lvl="8" marL="4114800" marR="0" rtl="0" algn="l">
              <a:spcBef>
                <a:spcPts val="500"/>
              </a:spcBef>
              <a:spcAft>
                <a:spcPts val="0"/>
              </a:spcAft>
              <a:buSzPts val="1400"/>
              <a:buNone/>
              <a:defRPr b="0" i="0" sz="2400" u="none" cap="none" strike="noStrike">
                <a:solidFill>
                  <a:srgbClr val="002569"/>
                </a:solidFill>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24" name="Shape 24"/>
        <p:cNvGrpSpPr/>
        <p:nvPr/>
      </p:nvGrpSpPr>
      <p:grpSpPr>
        <a:xfrm>
          <a:off x="0" y="0"/>
          <a:ext cx="0" cy="0"/>
          <a:chOff x="0" y="0"/>
          <a:chExt cx="0" cy="0"/>
        </a:xfrm>
      </p:grpSpPr>
      <p:sp>
        <p:nvSpPr>
          <p:cNvPr id="25" name="Google Shape;25;p20"/>
          <p:cNvSpPr txBox="1"/>
          <p:nvPr>
            <p:ph type="title"/>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3200" u="none" cap="none" strike="noStrike">
                <a:solidFill>
                  <a:srgbClr val="FFFFFF"/>
                </a:solidFill>
                <a:latin typeface="Arial"/>
                <a:ea typeface="Arial"/>
                <a:cs typeface="Arial"/>
                <a:sym typeface="Arial"/>
              </a:defRPr>
            </a:lvl1pPr>
            <a:lvl2pPr lvl="1" marR="0" rtl="0" algn="r">
              <a:spcBef>
                <a:spcPts val="0"/>
              </a:spcBef>
              <a:spcAft>
                <a:spcPts val="0"/>
              </a:spcAft>
              <a:buSzPts val="1400"/>
              <a:buNone/>
              <a:defRPr b="0" i="0" sz="3200" u="none" cap="none" strike="noStrike">
                <a:solidFill>
                  <a:srgbClr val="FFFFFF"/>
                </a:solidFill>
                <a:latin typeface="Arial"/>
                <a:ea typeface="Arial"/>
                <a:cs typeface="Arial"/>
                <a:sym typeface="Arial"/>
              </a:defRPr>
            </a:lvl2pPr>
            <a:lvl3pPr lvl="2" marR="0" rtl="0" algn="r">
              <a:spcBef>
                <a:spcPts val="0"/>
              </a:spcBef>
              <a:spcAft>
                <a:spcPts val="0"/>
              </a:spcAft>
              <a:buSzPts val="1400"/>
              <a:buNone/>
              <a:defRPr b="0" i="0" sz="3200" u="none" cap="none" strike="noStrike">
                <a:solidFill>
                  <a:srgbClr val="FFFFFF"/>
                </a:solidFill>
                <a:latin typeface="Arial"/>
                <a:ea typeface="Arial"/>
                <a:cs typeface="Arial"/>
                <a:sym typeface="Arial"/>
              </a:defRPr>
            </a:lvl3pPr>
            <a:lvl4pPr lvl="3" marR="0" rtl="0" algn="r">
              <a:spcBef>
                <a:spcPts val="0"/>
              </a:spcBef>
              <a:spcAft>
                <a:spcPts val="0"/>
              </a:spcAft>
              <a:buSzPts val="1400"/>
              <a:buNone/>
              <a:defRPr b="0" i="0" sz="3200" u="none" cap="none" strike="noStrike">
                <a:solidFill>
                  <a:srgbClr val="FFFFFF"/>
                </a:solidFill>
                <a:latin typeface="Arial"/>
                <a:ea typeface="Arial"/>
                <a:cs typeface="Arial"/>
                <a:sym typeface="Arial"/>
              </a:defRPr>
            </a:lvl4pPr>
            <a:lvl5pPr lvl="4" marR="0" rtl="0" algn="r">
              <a:spcBef>
                <a:spcPts val="0"/>
              </a:spcBef>
              <a:spcAft>
                <a:spcPts val="0"/>
              </a:spcAft>
              <a:buSzPts val="1400"/>
              <a:buNone/>
              <a:defRPr b="0" i="0" sz="3200" u="none" cap="none" strike="noStrike">
                <a:solidFill>
                  <a:srgbClr val="FFFFFF"/>
                </a:solidFill>
                <a:latin typeface="Arial"/>
                <a:ea typeface="Arial"/>
                <a:cs typeface="Arial"/>
                <a:sym typeface="Arial"/>
              </a:defRPr>
            </a:lvl5pPr>
            <a:lvl6pPr lvl="5" marR="0" rtl="0" algn="r">
              <a:spcBef>
                <a:spcPts val="0"/>
              </a:spcBef>
              <a:spcAft>
                <a:spcPts val="0"/>
              </a:spcAft>
              <a:buSzPts val="1400"/>
              <a:buNone/>
              <a:defRPr b="0" i="0" sz="3200" u="none" cap="none" strike="noStrike">
                <a:solidFill>
                  <a:srgbClr val="FFFFFF"/>
                </a:solidFill>
                <a:latin typeface="Arial"/>
                <a:ea typeface="Arial"/>
                <a:cs typeface="Arial"/>
                <a:sym typeface="Arial"/>
              </a:defRPr>
            </a:lvl6pPr>
            <a:lvl7pPr lvl="6" marR="0" rtl="0" algn="r">
              <a:spcBef>
                <a:spcPts val="0"/>
              </a:spcBef>
              <a:spcAft>
                <a:spcPts val="0"/>
              </a:spcAft>
              <a:buSzPts val="1400"/>
              <a:buNone/>
              <a:defRPr b="0" i="0" sz="3200" u="none" cap="none" strike="noStrike">
                <a:solidFill>
                  <a:srgbClr val="FFFFFF"/>
                </a:solidFill>
                <a:latin typeface="Arial"/>
                <a:ea typeface="Arial"/>
                <a:cs typeface="Arial"/>
                <a:sym typeface="Arial"/>
              </a:defRPr>
            </a:lvl7pPr>
            <a:lvl8pPr lvl="7" marR="0" rtl="0" algn="r">
              <a:spcBef>
                <a:spcPts val="0"/>
              </a:spcBef>
              <a:spcAft>
                <a:spcPts val="0"/>
              </a:spcAft>
              <a:buSzPts val="1400"/>
              <a:buNone/>
              <a:defRPr b="0" i="0" sz="3200" u="none" cap="none" strike="noStrike">
                <a:solidFill>
                  <a:srgbClr val="FFFFFF"/>
                </a:solidFill>
                <a:latin typeface="Arial"/>
                <a:ea typeface="Arial"/>
                <a:cs typeface="Arial"/>
                <a:sym typeface="Arial"/>
              </a:defRPr>
            </a:lvl8pPr>
            <a:lvl9pPr lvl="8" marR="0" rtl="0" algn="r">
              <a:spcBef>
                <a:spcPts val="0"/>
              </a:spcBef>
              <a:spcAft>
                <a:spcPts val="0"/>
              </a:spcAft>
              <a:buSzPts val="1400"/>
              <a:buNone/>
              <a:defRPr b="0" i="0" sz="3200" u="none" cap="none" strike="noStrike">
                <a:solidFill>
                  <a:srgbClr val="FFFFFF"/>
                </a:solidFill>
                <a:latin typeface="Arial"/>
                <a:ea typeface="Arial"/>
                <a:cs typeface="Arial"/>
                <a:sym typeface="Arial"/>
              </a:defRPr>
            </a:lvl9pPr>
          </a:lstStyle>
          <a:p/>
        </p:txBody>
      </p:sp>
      <p:sp>
        <p:nvSpPr>
          <p:cNvPr id="26" name="Google Shape;26;p20"/>
          <p:cNvSpPr txBox="1"/>
          <p:nvPr>
            <p:ph idx="1" type="body"/>
          </p:nvPr>
        </p:nvSpPr>
        <p:spPr>
          <a:xfrm>
            <a:off x="392291" y="1479305"/>
            <a:ext cx="11444113" cy="4472234"/>
          </a:xfrm>
          <a:prstGeom prst="rect">
            <a:avLst/>
          </a:prstGeom>
          <a:noFill/>
          <a:ln>
            <a:noFill/>
          </a:ln>
        </p:spPr>
        <p:txBody>
          <a:bodyPr anchorCtr="0" anchor="t" bIns="45700" lIns="91425" spcFirstLastPara="1" rIns="91425" wrap="square" tIns="45700">
            <a:noAutofit/>
          </a:bodyPr>
          <a:lstStyle>
            <a:lvl1pPr indent="-381000" lvl="0" marL="457200" marR="0" rtl="0" algn="l">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1pPr>
            <a:lvl2pPr indent="-381000" lvl="1" marL="914400" marR="0" rtl="0" algn="l">
              <a:spcBef>
                <a:spcPts val="500"/>
              </a:spcBef>
              <a:spcAft>
                <a:spcPts val="0"/>
              </a:spcAft>
              <a:buClr>
                <a:srgbClr val="0F243E"/>
              </a:buClr>
              <a:buSzPts val="2400"/>
              <a:buFont typeface="Arial"/>
              <a:buChar char="•"/>
              <a:defRPr b="0" i="0" sz="2400" u="none" cap="none" strike="noStrike">
                <a:solidFill>
                  <a:srgbClr val="002569"/>
                </a:solidFill>
                <a:latin typeface="Arial"/>
                <a:ea typeface="Arial"/>
                <a:cs typeface="Arial"/>
                <a:sym typeface="Arial"/>
              </a:defRPr>
            </a:lvl2pPr>
            <a:lvl3pPr indent="-381000" lvl="2" marL="1371600" marR="0" rtl="0" algn="l">
              <a:spcBef>
                <a:spcPts val="500"/>
              </a:spcBef>
              <a:spcAft>
                <a:spcPts val="0"/>
              </a:spcAft>
              <a:buClr>
                <a:schemeClr val="dk2"/>
              </a:buClr>
              <a:buSzPts val="2400"/>
              <a:buFont typeface="Arial"/>
              <a:buChar char="o"/>
              <a:defRPr b="0" i="0" sz="2400" u="none" cap="none" strike="noStrike">
                <a:solidFill>
                  <a:srgbClr val="002569"/>
                </a:solidFill>
                <a:latin typeface="Arial"/>
                <a:ea typeface="Arial"/>
                <a:cs typeface="Arial"/>
                <a:sym typeface="Arial"/>
              </a:defRPr>
            </a:lvl3pPr>
            <a:lvl4pPr indent="-381000" lvl="3" marL="1828800" marR="0" rtl="0" algn="l">
              <a:spcBef>
                <a:spcPts val="500"/>
              </a:spcBef>
              <a:spcAft>
                <a:spcPts val="0"/>
              </a:spcAft>
              <a:buClr>
                <a:schemeClr val="dk2"/>
              </a:buClr>
              <a:buSzPts val="2400"/>
              <a:buFont typeface="Arial"/>
              <a:buChar char="▪"/>
              <a:defRPr b="0" i="0" sz="2400" u="none" cap="none" strike="noStrike">
                <a:solidFill>
                  <a:srgbClr val="002569"/>
                </a:solidFill>
                <a:latin typeface="Arial"/>
                <a:ea typeface="Arial"/>
                <a:cs typeface="Arial"/>
                <a:sym typeface="Arial"/>
              </a:defRPr>
            </a:lvl4pPr>
            <a:lvl5pPr indent="-381000" lvl="4" marL="2286000" marR="0" rtl="0" algn="l">
              <a:spcBef>
                <a:spcPts val="500"/>
              </a:spcBef>
              <a:spcAft>
                <a:spcPts val="0"/>
              </a:spcAft>
              <a:buClr>
                <a:schemeClr val="dk2"/>
              </a:buClr>
              <a:buSzPts val="2400"/>
              <a:buFont typeface="Arial"/>
              <a:buChar char="•"/>
              <a:defRPr b="0" i="0" sz="2400" u="none" cap="none" strike="noStrike">
                <a:solidFill>
                  <a:srgbClr val="002569"/>
                </a:solidFill>
                <a:latin typeface="Arial"/>
                <a:ea typeface="Arial"/>
                <a:cs typeface="Arial"/>
                <a:sym typeface="Arial"/>
              </a:defRPr>
            </a:lvl5pPr>
            <a:lvl6pPr indent="-228600" lvl="5" marL="2743200" marR="0" rtl="0" algn="l">
              <a:spcBef>
                <a:spcPts val="500"/>
              </a:spcBef>
              <a:spcAft>
                <a:spcPts val="0"/>
              </a:spcAft>
              <a:buSzPts val="1400"/>
              <a:buNone/>
              <a:defRPr b="0" i="0" sz="2400" u="none" cap="none" strike="noStrike">
                <a:solidFill>
                  <a:srgbClr val="002569"/>
                </a:solidFill>
                <a:latin typeface="Arial"/>
                <a:ea typeface="Arial"/>
                <a:cs typeface="Arial"/>
                <a:sym typeface="Arial"/>
              </a:defRPr>
            </a:lvl6pPr>
            <a:lvl7pPr indent="-228600" lvl="6" marL="3200400" marR="0" rtl="0" algn="l">
              <a:spcBef>
                <a:spcPts val="500"/>
              </a:spcBef>
              <a:spcAft>
                <a:spcPts val="0"/>
              </a:spcAft>
              <a:buSzPts val="1400"/>
              <a:buNone/>
              <a:defRPr b="0" i="0" sz="2400" u="none" cap="none" strike="noStrike">
                <a:solidFill>
                  <a:srgbClr val="002569"/>
                </a:solidFill>
                <a:latin typeface="Arial"/>
                <a:ea typeface="Arial"/>
                <a:cs typeface="Arial"/>
                <a:sym typeface="Arial"/>
              </a:defRPr>
            </a:lvl7pPr>
            <a:lvl8pPr indent="-228600" lvl="7" marL="3657600" marR="0" rtl="0" algn="l">
              <a:spcBef>
                <a:spcPts val="500"/>
              </a:spcBef>
              <a:spcAft>
                <a:spcPts val="0"/>
              </a:spcAft>
              <a:buSzPts val="1400"/>
              <a:buNone/>
              <a:defRPr b="0" i="0" sz="2400" u="none" cap="none" strike="noStrike">
                <a:solidFill>
                  <a:srgbClr val="002569"/>
                </a:solidFill>
                <a:latin typeface="Arial"/>
                <a:ea typeface="Arial"/>
                <a:cs typeface="Arial"/>
                <a:sym typeface="Arial"/>
              </a:defRPr>
            </a:lvl8pPr>
            <a:lvl9pPr indent="-228600" lvl="8" marL="4114800" marR="0" rtl="0" algn="l">
              <a:spcBef>
                <a:spcPts val="500"/>
              </a:spcBef>
              <a:spcAft>
                <a:spcPts val="0"/>
              </a:spcAft>
              <a:buSzPts val="1400"/>
              <a:buNone/>
              <a:defRPr b="0" i="0" sz="2400" u="none" cap="none" strike="noStrike">
                <a:solidFill>
                  <a:srgbClr val="002569"/>
                </a:solidFill>
                <a:latin typeface="Arial"/>
                <a:ea typeface="Arial"/>
                <a:cs typeface="Arial"/>
                <a:sym typeface="Arial"/>
              </a:defRPr>
            </a:lvl9pPr>
          </a:lstStyle>
          <a:p/>
        </p:txBody>
      </p:sp>
      <p:sp>
        <p:nvSpPr>
          <p:cNvPr id="27" name="Google Shape;27;p20"/>
          <p:cNvSpPr txBox="1"/>
          <p:nvPr/>
        </p:nvSpPr>
        <p:spPr>
          <a:xfrm>
            <a:off x="6781803" y="6273802"/>
            <a:ext cx="184731" cy="232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910">
              <a:solidFill>
                <a:schemeClr val="dk1"/>
              </a:solidFill>
              <a:latin typeface="Avenir"/>
              <a:ea typeface="Avenir"/>
              <a:cs typeface="Avenir"/>
              <a:sym typeface="Avenir"/>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28" name="Shape 28"/>
        <p:cNvGrpSpPr/>
        <p:nvPr/>
      </p:nvGrpSpPr>
      <p:grpSpPr>
        <a:xfrm>
          <a:off x="0" y="0"/>
          <a:ext cx="0" cy="0"/>
          <a:chOff x="0" y="0"/>
          <a:chExt cx="0" cy="0"/>
        </a:xfrm>
      </p:grpSpPr>
      <p:sp>
        <p:nvSpPr>
          <p:cNvPr id="29" name="Google Shape;29;p21"/>
          <p:cNvSpPr txBox="1"/>
          <p:nvPr>
            <p:ph idx="1" type="body"/>
          </p:nvPr>
        </p:nvSpPr>
        <p:spPr>
          <a:xfrm>
            <a:off x="101600" y="1219200"/>
            <a:ext cx="11988800" cy="5257800"/>
          </a:xfrm>
          <a:prstGeom prst="rect">
            <a:avLst/>
          </a:prstGeom>
          <a:noFill/>
          <a:ln>
            <a:noFill/>
          </a:ln>
        </p:spPr>
        <p:txBody>
          <a:bodyPr anchorCtr="0" anchor="t" bIns="45700" lIns="91425" spcFirstLastPara="1" rIns="91425" wrap="square" tIns="45700">
            <a:noAutofit/>
          </a:bodyPr>
          <a:lstStyle>
            <a:lvl1pPr indent="-355600" lvl="0" marL="457200" marR="0" rtl="0" algn="l">
              <a:spcBef>
                <a:spcPts val="500"/>
              </a:spcBef>
              <a:spcAft>
                <a:spcPts val="0"/>
              </a:spcAft>
              <a:buClr>
                <a:srgbClr val="002569"/>
              </a:buClr>
              <a:buSzPts val="2000"/>
              <a:buFont typeface="Arial"/>
              <a:buChar char="•"/>
              <a:defRPr b="1" i="0" sz="2000" u="none" cap="none" strike="noStrike">
                <a:solidFill>
                  <a:srgbClr val="002569"/>
                </a:solidFill>
                <a:latin typeface="Helvetica Neue"/>
                <a:ea typeface="Helvetica Neue"/>
                <a:cs typeface="Helvetica Neue"/>
                <a:sym typeface="Helvetica Neue"/>
              </a:defRPr>
            </a:lvl1pPr>
            <a:lvl2pPr indent="-355600" lvl="1" marL="914400" marR="0" rtl="0" algn="l">
              <a:spcBef>
                <a:spcPts val="500"/>
              </a:spcBef>
              <a:spcAft>
                <a:spcPts val="0"/>
              </a:spcAft>
              <a:buClr>
                <a:srgbClr val="002569"/>
              </a:buClr>
              <a:buSzPts val="2000"/>
              <a:buFont typeface="Courier New"/>
              <a:buChar char="o"/>
              <a:defRPr b="0" i="0" sz="2000" u="none" cap="none" strike="noStrike">
                <a:solidFill>
                  <a:srgbClr val="002569"/>
                </a:solidFill>
                <a:latin typeface="Helvetica Neue"/>
                <a:ea typeface="Helvetica Neue"/>
                <a:cs typeface="Helvetica Neue"/>
                <a:sym typeface="Helvetica Neue"/>
              </a:defRPr>
            </a:lvl2pPr>
            <a:lvl3pPr indent="-355600" lvl="2" marL="1371600" marR="0" rtl="0" algn="l">
              <a:spcBef>
                <a:spcPts val="500"/>
              </a:spcBef>
              <a:spcAft>
                <a:spcPts val="0"/>
              </a:spcAft>
              <a:buClr>
                <a:srgbClr val="002569"/>
              </a:buClr>
              <a:buSzPts val="2000"/>
              <a:buFont typeface="Noto Sans Symbols"/>
              <a:buChar char="▪"/>
              <a:defRPr b="0" i="0" sz="2000" u="none" cap="none" strike="noStrike">
                <a:solidFill>
                  <a:srgbClr val="002569"/>
                </a:solidFill>
                <a:latin typeface="Helvetica Neue"/>
                <a:ea typeface="Helvetica Neue"/>
                <a:cs typeface="Helvetica Neue"/>
                <a:sym typeface="Helvetica Neue"/>
              </a:defRPr>
            </a:lvl3pPr>
            <a:lvl4pPr indent="-355600" lvl="3" marL="1828800" marR="0" rtl="0" algn="l">
              <a:spcBef>
                <a:spcPts val="500"/>
              </a:spcBef>
              <a:spcAft>
                <a:spcPts val="0"/>
              </a:spcAft>
              <a:buClr>
                <a:srgbClr val="002569"/>
              </a:buClr>
              <a:buSzPts val="2000"/>
              <a:buFont typeface="Arial"/>
              <a:buChar char="▪"/>
              <a:defRPr b="0" i="0" sz="2000" u="none" cap="none" strike="noStrike">
                <a:solidFill>
                  <a:srgbClr val="002569"/>
                </a:solidFill>
                <a:latin typeface="Helvetica Neue"/>
                <a:ea typeface="Helvetica Neue"/>
                <a:cs typeface="Helvetica Neue"/>
                <a:sym typeface="Helvetica Neue"/>
              </a:defRPr>
            </a:lvl4pPr>
            <a:lvl5pPr indent="-355600" lvl="4" marL="2286000" marR="0" rtl="0" algn="l">
              <a:spcBef>
                <a:spcPts val="500"/>
              </a:spcBef>
              <a:spcAft>
                <a:spcPts val="0"/>
              </a:spcAft>
              <a:buClr>
                <a:srgbClr val="002569"/>
              </a:buClr>
              <a:buSzPts val="2000"/>
              <a:buFont typeface="Arial"/>
              <a:buChar char="•"/>
              <a:defRPr b="0" i="0" sz="2000" u="none" cap="none" strike="noStrike">
                <a:solidFill>
                  <a:srgbClr val="002569"/>
                </a:solidFill>
                <a:latin typeface="Helvetica Neue"/>
                <a:ea typeface="Helvetica Neue"/>
                <a:cs typeface="Helvetica Neue"/>
                <a:sym typeface="Helvetica Neue"/>
              </a:defRPr>
            </a:lvl5pPr>
            <a:lvl6pPr indent="-228600" lvl="5" marL="2743200" marR="0" rtl="0" algn="l">
              <a:spcBef>
                <a:spcPts val="500"/>
              </a:spcBef>
              <a:spcAft>
                <a:spcPts val="0"/>
              </a:spcAft>
              <a:buClr>
                <a:srgbClr val="002569"/>
              </a:buClr>
              <a:buSzPts val="1400"/>
              <a:buFont typeface="Arial"/>
              <a:buNone/>
              <a:defRPr b="0" i="0" sz="2400" u="none" cap="none" strike="noStrike">
                <a:solidFill>
                  <a:srgbClr val="002569"/>
                </a:solidFill>
                <a:latin typeface="Arial"/>
                <a:ea typeface="Arial"/>
                <a:cs typeface="Arial"/>
                <a:sym typeface="Arial"/>
              </a:defRPr>
            </a:lvl6pPr>
            <a:lvl7pPr indent="-228600" lvl="6" marL="3200400" marR="0" rtl="0" algn="l">
              <a:spcBef>
                <a:spcPts val="500"/>
              </a:spcBef>
              <a:spcAft>
                <a:spcPts val="0"/>
              </a:spcAft>
              <a:buClr>
                <a:srgbClr val="002569"/>
              </a:buClr>
              <a:buSzPts val="1400"/>
              <a:buFont typeface="Arial"/>
              <a:buNone/>
              <a:defRPr b="0" i="0" sz="2400" u="none" cap="none" strike="noStrike">
                <a:solidFill>
                  <a:srgbClr val="002569"/>
                </a:solidFill>
                <a:latin typeface="Arial"/>
                <a:ea typeface="Arial"/>
                <a:cs typeface="Arial"/>
                <a:sym typeface="Arial"/>
              </a:defRPr>
            </a:lvl7pPr>
            <a:lvl8pPr indent="-228600" lvl="7" marL="3657600" marR="0" rtl="0" algn="l">
              <a:spcBef>
                <a:spcPts val="500"/>
              </a:spcBef>
              <a:spcAft>
                <a:spcPts val="0"/>
              </a:spcAft>
              <a:buClr>
                <a:srgbClr val="002569"/>
              </a:buClr>
              <a:buSzPts val="1400"/>
              <a:buFont typeface="Arial"/>
              <a:buNone/>
              <a:defRPr b="0" i="0" sz="2400" u="none" cap="none" strike="noStrike">
                <a:solidFill>
                  <a:srgbClr val="002569"/>
                </a:solidFill>
                <a:latin typeface="Arial"/>
                <a:ea typeface="Arial"/>
                <a:cs typeface="Arial"/>
                <a:sym typeface="Arial"/>
              </a:defRPr>
            </a:lvl8pPr>
            <a:lvl9pPr indent="-228600" lvl="8" marL="4114800" marR="0" rtl="0" algn="l">
              <a:spcBef>
                <a:spcPts val="500"/>
              </a:spcBef>
              <a:spcAft>
                <a:spcPts val="0"/>
              </a:spcAft>
              <a:buClr>
                <a:srgbClr val="002569"/>
              </a:buClr>
              <a:buSzPts val="1400"/>
              <a:buFont typeface="Arial"/>
              <a:buNone/>
              <a:defRPr b="0" i="0" sz="2400" u="none" cap="none" strike="noStrike">
                <a:solidFill>
                  <a:srgbClr val="002569"/>
                </a:solidFill>
                <a:latin typeface="Arial"/>
                <a:ea typeface="Arial"/>
                <a:cs typeface="Arial"/>
                <a:sym typeface="Arial"/>
              </a:defRPr>
            </a:lvl9pPr>
          </a:lstStyle>
          <a:p/>
        </p:txBody>
      </p:sp>
      <p:sp>
        <p:nvSpPr>
          <p:cNvPr id="30" name="Google Shape;30;p21"/>
          <p:cNvSpPr txBox="1"/>
          <p:nvPr>
            <p:ph idx="2" type="body"/>
          </p:nvPr>
        </p:nvSpPr>
        <p:spPr>
          <a:xfrm>
            <a:off x="2641600" y="76200"/>
            <a:ext cx="6604000" cy="914400"/>
          </a:xfrm>
          <a:prstGeom prst="rect">
            <a:avLst/>
          </a:prstGeom>
          <a:noFill/>
          <a:ln>
            <a:noFill/>
          </a:ln>
        </p:spPr>
        <p:txBody>
          <a:bodyPr anchorCtr="0" anchor="t" bIns="45700" lIns="91425" spcFirstLastPara="1" rIns="91425" wrap="square" tIns="45700">
            <a:noAutofit/>
          </a:bodyPr>
          <a:lstStyle>
            <a:lvl1pPr indent="-228600" lvl="0" marL="457200" marR="0" rtl="0" algn="ctr">
              <a:spcBef>
                <a:spcPts val="500"/>
              </a:spcBef>
              <a:spcAft>
                <a:spcPts val="0"/>
              </a:spcAft>
              <a:buClr>
                <a:schemeClr val="lt1"/>
              </a:buClr>
              <a:buSzPts val="2800"/>
              <a:buFont typeface="Arial"/>
              <a:buNone/>
              <a:defRPr b="1" i="0" sz="2800" u="none" cap="none" strike="noStrike">
                <a:solidFill>
                  <a:schemeClr val="lt1"/>
                </a:solidFill>
                <a:latin typeface="Helvetica Neue"/>
                <a:ea typeface="Helvetica Neue"/>
                <a:cs typeface="Helvetica Neue"/>
                <a:sym typeface="Helvetica Neue"/>
              </a:defRPr>
            </a:lvl1pPr>
            <a:lvl2pPr indent="-381000" lvl="1" marL="914400" marR="0" rtl="0" algn="l">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2pPr>
            <a:lvl3pPr indent="-381000" lvl="2" marL="1371600" marR="0" rtl="0" algn="l">
              <a:spcBef>
                <a:spcPts val="500"/>
              </a:spcBef>
              <a:spcAft>
                <a:spcPts val="0"/>
              </a:spcAft>
              <a:buClr>
                <a:srgbClr val="002569"/>
              </a:buClr>
              <a:buSzPts val="2400"/>
              <a:buFont typeface="Arial"/>
              <a:buChar char="o"/>
              <a:defRPr b="0" i="0" sz="2400" u="none" cap="none" strike="noStrike">
                <a:solidFill>
                  <a:srgbClr val="002569"/>
                </a:solidFill>
                <a:latin typeface="Arial"/>
                <a:ea typeface="Arial"/>
                <a:cs typeface="Arial"/>
                <a:sym typeface="Arial"/>
              </a:defRPr>
            </a:lvl3pPr>
            <a:lvl4pPr indent="-381000" lvl="3" marL="1828800" marR="0" rtl="0" algn="l">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4pPr>
            <a:lvl5pPr indent="-381000" lvl="4" marL="2286000" marR="0" rtl="0" algn="l">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5pPr>
            <a:lvl6pPr indent="-228600" lvl="5" marL="2743200" marR="0" rtl="0" algn="l">
              <a:spcBef>
                <a:spcPts val="500"/>
              </a:spcBef>
              <a:spcAft>
                <a:spcPts val="0"/>
              </a:spcAft>
              <a:buClr>
                <a:srgbClr val="002569"/>
              </a:buClr>
              <a:buSzPts val="1400"/>
              <a:buFont typeface="Arial"/>
              <a:buNone/>
              <a:defRPr b="0" i="0" sz="2400" u="none" cap="none" strike="noStrike">
                <a:solidFill>
                  <a:srgbClr val="002569"/>
                </a:solidFill>
                <a:latin typeface="Arial"/>
                <a:ea typeface="Arial"/>
                <a:cs typeface="Arial"/>
                <a:sym typeface="Arial"/>
              </a:defRPr>
            </a:lvl6pPr>
            <a:lvl7pPr indent="-228600" lvl="6" marL="3200400" marR="0" rtl="0" algn="l">
              <a:spcBef>
                <a:spcPts val="500"/>
              </a:spcBef>
              <a:spcAft>
                <a:spcPts val="0"/>
              </a:spcAft>
              <a:buClr>
                <a:srgbClr val="002569"/>
              </a:buClr>
              <a:buSzPts val="1400"/>
              <a:buFont typeface="Arial"/>
              <a:buNone/>
              <a:defRPr b="0" i="0" sz="2400" u="none" cap="none" strike="noStrike">
                <a:solidFill>
                  <a:srgbClr val="002569"/>
                </a:solidFill>
                <a:latin typeface="Arial"/>
                <a:ea typeface="Arial"/>
                <a:cs typeface="Arial"/>
                <a:sym typeface="Arial"/>
              </a:defRPr>
            </a:lvl7pPr>
            <a:lvl8pPr indent="-228600" lvl="7" marL="3657600" marR="0" rtl="0" algn="l">
              <a:spcBef>
                <a:spcPts val="500"/>
              </a:spcBef>
              <a:spcAft>
                <a:spcPts val="0"/>
              </a:spcAft>
              <a:buClr>
                <a:srgbClr val="002569"/>
              </a:buClr>
              <a:buSzPts val="1400"/>
              <a:buFont typeface="Arial"/>
              <a:buNone/>
              <a:defRPr b="0" i="0" sz="2400" u="none" cap="none" strike="noStrike">
                <a:solidFill>
                  <a:srgbClr val="002569"/>
                </a:solidFill>
                <a:latin typeface="Arial"/>
                <a:ea typeface="Arial"/>
                <a:cs typeface="Arial"/>
                <a:sym typeface="Arial"/>
              </a:defRPr>
            </a:lvl8pPr>
            <a:lvl9pPr indent="-228600" lvl="8" marL="4114800" marR="0" rtl="0" algn="l">
              <a:spcBef>
                <a:spcPts val="500"/>
              </a:spcBef>
              <a:spcAft>
                <a:spcPts val="0"/>
              </a:spcAft>
              <a:buClr>
                <a:srgbClr val="002569"/>
              </a:buClr>
              <a:buSzPts val="1400"/>
              <a:buFont typeface="Arial"/>
              <a:buNone/>
              <a:defRPr b="0" i="0" sz="2400" u="none" cap="none" strike="noStrike">
                <a:solidFill>
                  <a:srgbClr val="002569"/>
                </a:solidFill>
                <a:latin typeface="Arial"/>
                <a:ea typeface="Arial"/>
                <a:cs typeface="Arial"/>
                <a:sym typeface="Arial"/>
              </a:defRPr>
            </a:lvl9pPr>
          </a:lstStyle>
          <a:p/>
        </p:txBody>
      </p:sp>
      <p:sp>
        <p:nvSpPr>
          <p:cNvPr id="31" name="Google Shape;31;p21"/>
          <p:cNvSpPr txBox="1"/>
          <p:nvPr>
            <p:ph idx="12" type="sldNum"/>
          </p:nvPr>
        </p:nvSpPr>
        <p:spPr>
          <a:xfrm>
            <a:off x="11358812" y="6629409"/>
            <a:ext cx="731600" cy="525000"/>
          </a:xfrm>
          <a:prstGeom prst="rect">
            <a:avLst/>
          </a:prstGeom>
          <a:noFill/>
          <a:ln>
            <a:noFill/>
          </a:ln>
        </p:spPr>
        <p:txBody>
          <a:bodyPr anchorCtr="0" anchor="t" bIns="45700" lIns="45700" spcFirstLastPara="1" rIns="45700" wrap="square" tIns="45700">
            <a:noAutofit/>
          </a:bodyPr>
          <a:lstStyle>
            <a:lvl1pPr indent="0" lvl="0" marL="0" marR="0" algn="r">
              <a:spcBef>
                <a:spcPts val="0"/>
              </a:spcBef>
              <a:buClr>
                <a:schemeClr val="dk1"/>
              </a:buClr>
              <a:buSzPts val="1000"/>
              <a:buFont typeface="Helvetica Neue"/>
              <a:buNone/>
              <a:defRPr sz="1000">
                <a:solidFill>
                  <a:schemeClr val="dk1"/>
                </a:solidFill>
                <a:latin typeface="Helvetica Neue"/>
                <a:ea typeface="Helvetica Neue"/>
                <a:cs typeface="Helvetica Neue"/>
                <a:sym typeface="Helvetica Neue"/>
              </a:defRPr>
            </a:lvl1pPr>
            <a:lvl2pPr indent="0" lvl="1" marL="0" marR="0" algn="r">
              <a:spcBef>
                <a:spcPts val="0"/>
              </a:spcBef>
              <a:buClr>
                <a:schemeClr val="dk1"/>
              </a:buClr>
              <a:buSzPts val="1000"/>
              <a:buFont typeface="Helvetica Neue"/>
              <a:buNone/>
              <a:defRPr sz="1000">
                <a:solidFill>
                  <a:schemeClr val="dk1"/>
                </a:solidFill>
                <a:latin typeface="Helvetica Neue"/>
                <a:ea typeface="Helvetica Neue"/>
                <a:cs typeface="Helvetica Neue"/>
                <a:sym typeface="Helvetica Neue"/>
              </a:defRPr>
            </a:lvl2pPr>
            <a:lvl3pPr indent="0" lvl="2" marL="0" marR="0" algn="r">
              <a:spcBef>
                <a:spcPts val="0"/>
              </a:spcBef>
              <a:buClr>
                <a:schemeClr val="dk1"/>
              </a:buClr>
              <a:buSzPts val="1000"/>
              <a:buFont typeface="Helvetica Neue"/>
              <a:buNone/>
              <a:defRPr sz="1000">
                <a:solidFill>
                  <a:schemeClr val="dk1"/>
                </a:solidFill>
                <a:latin typeface="Helvetica Neue"/>
                <a:ea typeface="Helvetica Neue"/>
                <a:cs typeface="Helvetica Neue"/>
                <a:sym typeface="Helvetica Neue"/>
              </a:defRPr>
            </a:lvl3pPr>
            <a:lvl4pPr indent="0" lvl="3" marL="0" marR="0" algn="r">
              <a:spcBef>
                <a:spcPts val="0"/>
              </a:spcBef>
              <a:buClr>
                <a:schemeClr val="dk1"/>
              </a:buClr>
              <a:buSzPts val="1000"/>
              <a:buFont typeface="Helvetica Neue"/>
              <a:buNone/>
              <a:defRPr sz="1000">
                <a:solidFill>
                  <a:schemeClr val="dk1"/>
                </a:solidFill>
                <a:latin typeface="Helvetica Neue"/>
                <a:ea typeface="Helvetica Neue"/>
                <a:cs typeface="Helvetica Neue"/>
                <a:sym typeface="Helvetica Neue"/>
              </a:defRPr>
            </a:lvl4pPr>
            <a:lvl5pPr indent="0" lvl="4" marL="0" marR="0" algn="r">
              <a:spcBef>
                <a:spcPts val="0"/>
              </a:spcBef>
              <a:buClr>
                <a:schemeClr val="dk1"/>
              </a:buClr>
              <a:buSzPts val="1000"/>
              <a:buFont typeface="Helvetica Neue"/>
              <a:buNone/>
              <a:defRPr sz="1000">
                <a:solidFill>
                  <a:schemeClr val="dk1"/>
                </a:solidFill>
                <a:latin typeface="Helvetica Neue"/>
                <a:ea typeface="Helvetica Neue"/>
                <a:cs typeface="Helvetica Neue"/>
                <a:sym typeface="Helvetica Neue"/>
              </a:defRPr>
            </a:lvl5pPr>
            <a:lvl6pPr indent="0" lvl="5" marL="0" marR="0" algn="r">
              <a:spcBef>
                <a:spcPts val="0"/>
              </a:spcBef>
              <a:buClr>
                <a:schemeClr val="dk1"/>
              </a:buClr>
              <a:buSzPts val="1000"/>
              <a:buFont typeface="Helvetica Neue"/>
              <a:buNone/>
              <a:defRPr sz="1000">
                <a:solidFill>
                  <a:schemeClr val="dk1"/>
                </a:solidFill>
                <a:latin typeface="Helvetica Neue"/>
                <a:ea typeface="Helvetica Neue"/>
                <a:cs typeface="Helvetica Neue"/>
                <a:sym typeface="Helvetica Neue"/>
              </a:defRPr>
            </a:lvl6pPr>
            <a:lvl7pPr indent="0" lvl="6" marL="0" marR="0" algn="r">
              <a:spcBef>
                <a:spcPts val="0"/>
              </a:spcBef>
              <a:buClr>
                <a:schemeClr val="dk1"/>
              </a:buClr>
              <a:buSzPts val="1000"/>
              <a:buFont typeface="Helvetica Neue"/>
              <a:buNone/>
              <a:defRPr sz="1000">
                <a:solidFill>
                  <a:schemeClr val="dk1"/>
                </a:solidFill>
                <a:latin typeface="Helvetica Neue"/>
                <a:ea typeface="Helvetica Neue"/>
                <a:cs typeface="Helvetica Neue"/>
                <a:sym typeface="Helvetica Neue"/>
              </a:defRPr>
            </a:lvl7pPr>
            <a:lvl8pPr indent="0" lvl="7" marL="0" marR="0" algn="r">
              <a:spcBef>
                <a:spcPts val="0"/>
              </a:spcBef>
              <a:buClr>
                <a:schemeClr val="dk1"/>
              </a:buClr>
              <a:buSzPts val="1000"/>
              <a:buFont typeface="Helvetica Neue"/>
              <a:buNone/>
              <a:defRPr sz="1000">
                <a:solidFill>
                  <a:schemeClr val="dk1"/>
                </a:solidFill>
                <a:latin typeface="Helvetica Neue"/>
                <a:ea typeface="Helvetica Neue"/>
                <a:cs typeface="Helvetica Neue"/>
                <a:sym typeface="Helvetica Neue"/>
              </a:defRPr>
            </a:lvl8pPr>
            <a:lvl9pPr indent="0" lvl="8" marL="0" marR="0" algn="r">
              <a:spcBef>
                <a:spcPts val="0"/>
              </a:spcBef>
              <a:buClr>
                <a:schemeClr val="dk1"/>
              </a:buClr>
              <a:buSzPts val="1000"/>
              <a:buFont typeface="Helvetica Neue"/>
              <a:buNone/>
              <a:defRPr sz="1000">
                <a:solidFill>
                  <a:schemeClr val="dk1"/>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17"/>
          <p:cNvSpPr txBox="1"/>
          <p:nvPr>
            <p:ph idx="12" type="sldNum"/>
          </p:nvPr>
        </p:nvSpPr>
        <p:spPr>
          <a:xfrm>
            <a:off x="9652000" y="6546852"/>
            <a:ext cx="2540000" cy="246221"/>
          </a:xfrm>
          <a:prstGeom prst="rect">
            <a:avLst/>
          </a:prstGeom>
          <a:noFill/>
          <a:ln>
            <a:noFill/>
          </a:ln>
        </p:spPr>
        <p:txBody>
          <a:bodyPr anchorCtr="0" anchor="t" bIns="45700" lIns="45700" spcFirstLastPara="1" rIns="45700" wrap="square" tIns="45700">
            <a:spAutoFit/>
          </a:bodyPr>
          <a:lstStyle>
            <a:lvl1pPr indent="0" lvl="0" marL="0" marR="0" rtl="0" algn="r">
              <a:spcBef>
                <a:spcPts val="0"/>
              </a:spcBef>
              <a:buNone/>
              <a:defRPr b="0" i="0" sz="1000" u="none" cap="none" strike="noStrike">
                <a:solidFill>
                  <a:srgbClr val="002569"/>
                </a:solidFill>
                <a:latin typeface="Calibri"/>
                <a:ea typeface="Calibri"/>
                <a:cs typeface="Calibri"/>
                <a:sym typeface="Calibri"/>
              </a:defRPr>
            </a:lvl1pPr>
            <a:lvl2pPr indent="0" lvl="1" marL="0" marR="0" rtl="0" algn="r">
              <a:spcBef>
                <a:spcPts val="0"/>
              </a:spcBef>
              <a:buNone/>
              <a:defRPr b="0" i="0" sz="1000" u="none" cap="none" strike="noStrike">
                <a:solidFill>
                  <a:srgbClr val="002569"/>
                </a:solidFill>
                <a:latin typeface="Calibri"/>
                <a:ea typeface="Calibri"/>
                <a:cs typeface="Calibri"/>
                <a:sym typeface="Calibri"/>
              </a:defRPr>
            </a:lvl2pPr>
            <a:lvl3pPr indent="0" lvl="2" marL="0" marR="0" rtl="0" algn="r">
              <a:spcBef>
                <a:spcPts val="0"/>
              </a:spcBef>
              <a:buNone/>
              <a:defRPr b="0" i="0" sz="1000" u="none" cap="none" strike="noStrike">
                <a:solidFill>
                  <a:srgbClr val="002569"/>
                </a:solidFill>
                <a:latin typeface="Calibri"/>
                <a:ea typeface="Calibri"/>
                <a:cs typeface="Calibri"/>
                <a:sym typeface="Calibri"/>
              </a:defRPr>
            </a:lvl3pPr>
            <a:lvl4pPr indent="0" lvl="3" marL="0" marR="0" rtl="0" algn="r">
              <a:spcBef>
                <a:spcPts val="0"/>
              </a:spcBef>
              <a:buNone/>
              <a:defRPr b="0" i="0" sz="1000" u="none" cap="none" strike="noStrike">
                <a:solidFill>
                  <a:srgbClr val="002569"/>
                </a:solidFill>
                <a:latin typeface="Calibri"/>
                <a:ea typeface="Calibri"/>
                <a:cs typeface="Calibri"/>
                <a:sym typeface="Calibri"/>
              </a:defRPr>
            </a:lvl4pPr>
            <a:lvl5pPr indent="0" lvl="4" marL="0" marR="0" rtl="0" algn="r">
              <a:spcBef>
                <a:spcPts val="0"/>
              </a:spcBef>
              <a:buNone/>
              <a:defRPr b="0" i="0" sz="1000" u="none" cap="none" strike="noStrike">
                <a:solidFill>
                  <a:srgbClr val="002569"/>
                </a:solidFill>
                <a:latin typeface="Calibri"/>
                <a:ea typeface="Calibri"/>
                <a:cs typeface="Calibri"/>
                <a:sym typeface="Calibri"/>
              </a:defRPr>
            </a:lvl5pPr>
            <a:lvl6pPr indent="0" lvl="5" marL="0" marR="0" rtl="0" algn="r">
              <a:spcBef>
                <a:spcPts val="0"/>
              </a:spcBef>
              <a:buNone/>
              <a:defRPr b="0" i="0" sz="1000" u="none" cap="none" strike="noStrike">
                <a:solidFill>
                  <a:srgbClr val="002569"/>
                </a:solidFill>
                <a:latin typeface="Calibri"/>
                <a:ea typeface="Calibri"/>
                <a:cs typeface="Calibri"/>
                <a:sym typeface="Calibri"/>
              </a:defRPr>
            </a:lvl6pPr>
            <a:lvl7pPr indent="0" lvl="6" marL="0" marR="0" rtl="0" algn="r">
              <a:spcBef>
                <a:spcPts val="0"/>
              </a:spcBef>
              <a:buNone/>
              <a:defRPr b="0" i="0" sz="1000" u="none" cap="none" strike="noStrike">
                <a:solidFill>
                  <a:srgbClr val="002569"/>
                </a:solidFill>
                <a:latin typeface="Calibri"/>
                <a:ea typeface="Calibri"/>
                <a:cs typeface="Calibri"/>
                <a:sym typeface="Calibri"/>
              </a:defRPr>
            </a:lvl7pPr>
            <a:lvl8pPr indent="0" lvl="7" marL="0" marR="0" rtl="0" algn="r">
              <a:spcBef>
                <a:spcPts val="0"/>
              </a:spcBef>
              <a:buNone/>
              <a:defRPr b="0" i="0" sz="1000" u="none" cap="none" strike="noStrike">
                <a:solidFill>
                  <a:srgbClr val="002569"/>
                </a:solidFill>
                <a:latin typeface="Calibri"/>
                <a:ea typeface="Calibri"/>
                <a:cs typeface="Calibri"/>
                <a:sym typeface="Calibri"/>
              </a:defRPr>
            </a:lvl8pPr>
            <a:lvl9pPr indent="0" lvl="8" marL="0" marR="0" rtl="0" algn="r">
              <a:spcBef>
                <a:spcPts val="0"/>
              </a:spcBef>
              <a:buNone/>
              <a:defRPr b="0" i="0" sz="1000" u="none" cap="none" strike="noStrike">
                <a:solidFill>
                  <a:srgbClr val="00256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3.png"/><Relationship Id="rId4" Type="http://schemas.openxmlformats.org/officeDocument/2006/relationships/image" Target="../media/image30.png"/><Relationship Id="rId5" Type="http://schemas.openxmlformats.org/officeDocument/2006/relationships/image" Target="../media/image28.png"/><Relationship Id="rId6" Type="http://schemas.openxmlformats.org/officeDocument/2006/relationships/image" Target="../media/image34.png"/><Relationship Id="rId7" Type="http://schemas.openxmlformats.org/officeDocument/2006/relationships/image" Target="../media/image3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6.png"/><Relationship Id="rId4" Type="http://schemas.openxmlformats.org/officeDocument/2006/relationships/image" Target="../media/image39.png"/><Relationship Id="rId5" Type="http://schemas.openxmlformats.org/officeDocument/2006/relationships/hyperlink" Target="https://calvalportal.ceos.org/data-access"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7.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42.png"/><Relationship Id="rId4" Type="http://schemas.openxmlformats.org/officeDocument/2006/relationships/image" Target="../media/image40.jpg"/><Relationship Id="rId5" Type="http://schemas.openxmlformats.org/officeDocument/2006/relationships/image" Target="../media/image41.jpg"/><Relationship Id="rId6" Type="http://schemas.openxmlformats.org/officeDocument/2006/relationships/image" Target="../media/image43.jpg"/><Relationship Id="rId7" Type="http://schemas.openxmlformats.org/officeDocument/2006/relationships/image" Target="../media/image4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5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50.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50.pn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5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50.png"/><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53.png"/><Relationship Id="rId4" Type="http://schemas.openxmlformats.org/officeDocument/2006/relationships/image" Target="../media/image50.png"/><Relationship Id="rId5" Type="http://schemas.openxmlformats.org/officeDocument/2006/relationships/image" Target="../media/image56.png"/><Relationship Id="rId6" Type="http://schemas.openxmlformats.org/officeDocument/2006/relationships/image" Target="../media/image5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50.png"/><Relationship Id="rId4" Type="http://schemas.openxmlformats.org/officeDocument/2006/relationships/image" Target="../media/image6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50.png"/><Relationship Id="rId4" Type="http://schemas.openxmlformats.org/officeDocument/2006/relationships/image" Target="../media/image6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50.png"/><Relationship Id="rId4" Type="http://schemas.openxmlformats.org/officeDocument/2006/relationships/hyperlink" Target="https://www.doi.org/10.5067/doc/ceoswgcv/lpv/sm.001" TargetMode="External"/><Relationship Id="rId5" Type="http://schemas.openxmlformats.org/officeDocument/2006/relationships/hyperlink" Target="https://www.doi.org/10.5067/doc/ceoswgcv/lpv/sm.001" TargetMode="External"/><Relationship Id="rId6" Type="http://schemas.openxmlformats.org/officeDocument/2006/relationships/hyperlink" Target="https://qa4sm.eu/" TargetMode="External"/><Relationship Id="rId7" Type="http://schemas.openxmlformats.org/officeDocument/2006/relationships/hyperlink" Target="https://qa4sm.eu"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50.png"/><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50.png"/><Relationship Id="rId4" Type="http://schemas.openxmlformats.org/officeDocument/2006/relationships/image" Target="../media/image59.png"/><Relationship Id="rId9" Type="http://schemas.openxmlformats.org/officeDocument/2006/relationships/image" Target="../media/image62.png"/><Relationship Id="rId5" Type="http://schemas.openxmlformats.org/officeDocument/2006/relationships/image" Target="../media/image55.png"/><Relationship Id="rId6" Type="http://schemas.openxmlformats.org/officeDocument/2006/relationships/image" Target="../media/image58.png"/><Relationship Id="rId7" Type="http://schemas.openxmlformats.org/officeDocument/2006/relationships/image" Target="../media/image57.png"/><Relationship Id="rId8" Type="http://schemas.openxmlformats.org/officeDocument/2006/relationships/image" Target="../media/image6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63.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s://lpvs.gsfc.nasa.gov/LPV_Meetings/LPV_plenary2019.html" TargetMode="Externa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chart" Target="../charts/chart1.xml"/><Relationship Id="rId5" Type="http://schemas.openxmlformats.org/officeDocument/2006/relationships/chart" Target="../charts/chart2.xml"/><Relationship Id="rId6"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2.png"/><Relationship Id="rId4" Type="http://schemas.openxmlformats.org/officeDocument/2006/relationships/hyperlink" Target="https://www.salval.eolab.es/" TargetMode="External"/><Relationship Id="rId5" Type="http://schemas.openxmlformats.org/officeDocument/2006/relationships/image" Target="../media/image10.png"/><Relationship Id="rId6"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7.png"/><Relationship Id="rId6" Type="http://schemas.openxmlformats.org/officeDocument/2006/relationships/image" Target="../media/image16.png"/><Relationship Id="rId7" Type="http://schemas.openxmlformats.org/officeDocument/2006/relationships/image" Target="../media/image19.png"/><Relationship Id="rId8"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5.png"/><Relationship Id="rId7"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4.png"/><Relationship Id="rId4" Type="http://schemas.openxmlformats.org/officeDocument/2006/relationships/image" Target="../media/image26.png"/><Relationship Id="rId5" Type="http://schemas.openxmlformats.org/officeDocument/2006/relationships/image" Target="../media/image29.png"/><Relationship Id="rId6" Type="http://schemas.openxmlformats.org/officeDocument/2006/relationships/image" Target="../media/image27.png"/><Relationship Id="rId7" Type="http://schemas.openxmlformats.org/officeDocument/2006/relationships/image" Target="../media/image31.png"/><Relationship Id="rId8"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 name="Shape 35"/>
        <p:cNvGrpSpPr/>
        <p:nvPr/>
      </p:nvGrpSpPr>
      <p:grpSpPr>
        <a:xfrm>
          <a:off x="0" y="0"/>
          <a:ext cx="0" cy="0"/>
          <a:chOff x="0" y="0"/>
          <a:chExt cx="0" cy="0"/>
        </a:xfrm>
      </p:grpSpPr>
      <p:sp>
        <p:nvSpPr>
          <p:cNvPr id="36" name="Google Shape;36;p1"/>
          <p:cNvSpPr txBox="1"/>
          <p:nvPr>
            <p:ph type="ctrTitle"/>
          </p:nvPr>
        </p:nvSpPr>
        <p:spPr>
          <a:xfrm>
            <a:off x="734052" y="2319878"/>
            <a:ext cx="10363200" cy="722765"/>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None/>
            </a:pPr>
            <a:r>
              <a:rPr b="1" lang="en-GB" sz="1600"/>
              <a:t>Working Group on Calibration and Validation</a:t>
            </a:r>
            <a:br>
              <a:rPr b="1" lang="en-GB"/>
            </a:br>
            <a:r>
              <a:rPr b="1" lang="en-GB" sz="1800">
                <a:latin typeface="Calibri"/>
                <a:ea typeface="Calibri"/>
                <a:cs typeface="Calibri"/>
                <a:sym typeface="Calibri"/>
              </a:rPr>
              <a:t>Land Product Validation subgroup</a:t>
            </a:r>
            <a:endParaRPr b="1"/>
          </a:p>
        </p:txBody>
      </p:sp>
      <p:sp>
        <p:nvSpPr>
          <p:cNvPr id="37" name="Google Shape;37;p1"/>
          <p:cNvSpPr txBox="1"/>
          <p:nvPr>
            <p:ph idx="1" type="subTitle"/>
          </p:nvPr>
        </p:nvSpPr>
        <p:spPr>
          <a:xfrm>
            <a:off x="734052" y="4514092"/>
            <a:ext cx="6121319" cy="1100356"/>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0"/>
              </a:spcBef>
              <a:spcAft>
                <a:spcPts val="0"/>
              </a:spcAft>
              <a:buClr>
                <a:srgbClr val="FFFFFF"/>
              </a:buClr>
              <a:buSzPts val="1800"/>
              <a:buNone/>
            </a:pPr>
            <a:r>
              <a:rPr lang="en-GB" sz="1800">
                <a:solidFill>
                  <a:srgbClr val="FFFFFF"/>
                </a:solidFill>
              </a:rPr>
              <a:t>Michael Cosh (USDA), Chair</a:t>
            </a:r>
            <a:endParaRPr/>
          </a:p>
          <a:p>
            <a:pPr indent="0" lvl="0" marL="0" rtl="0" algn="l">
              <a:lnSpc>
                <a:spcPct val="150000"/>
              </a:lnSpc>
              <a:spcBef>
                <a:spcPts val="500"/>
              </a:spcBef>
              <a:spcAft>
                <a:spcPts val="0"/>
              </a:spcAft>
              <a:buClr>
                <a:srgbClr val="FFFFFF"/>
              </a:buClr>
              <a:buSzPts val="1800"/>
              <a:buNone/>
            </a:pPr>
            <a:r>
              <a:rPr lang="en-GB" sz="1800">
                <a:solidFill>
                  <a:srgbClr val="FFFFFF"/>
                </a:solidFill>
              </a:rPr>
              <a:t>Fabrizio Niro (ESA), Vice Chair</a:t>
            </a:r>
            <a:endParaRPr/>
          </a:p>
          <a:p>
            <a:pPr indent="0" lvl="0" marL="0" rtl="0" algn="l">
              <a:lnSpc>
                <a:spcPct val="150000"/>
              </a:lnSpc>
              <a:spcBef>
                <a:spcPts val="500"/>
              </a:spcBef>
              <a:spcAft>
                <a:spcPts val="0"/>
              </a:spcAft>
              <a:buClr>
                <a:srgbClr val="FFFFFF"/>
              </a:buClr>
              <a:buSzPts val="1800"/>
              <a:buNone/>
            </a:pPr>
            <a:r>
              <a:rPr lang="en-GB" sz="1800">
                <a:solidFill>
                  <a:srgbClr val="FFFFFF"/>
                </a:solidFill>
              </a:rPr>
              <a:t>Fernando Camacho (EOLAB), Past Chair </a:t>
            </a:r>
            <a:endParaRPr/>
          </a:p>
        </p:txBody>
      </p:sp>
      <p:pic>
        <p:nvPicPr>
          <p:cNvPr id="38" name="Google Shape;38;p1"/>
          <p:cNvPicPr preferRelativeResize="0"/>
          <p:nvPr/>
        </p:nvPicPr>
        <p:blipFill rotWithShape="1">
          <a:blip r:embed="rId3">
            <a:alphaModFix/>
          </a:blip>
          <a:srcRect b="0" l="0" r="0" t="0"/>
          <a:stretch/>
        </p:blipFill>
        <p:spPr>
          <a:xfrm>
            <a:off x="9804239" y="274050"/>
            <a:ext cx="2076001" cy="1674736"/>
          </a:xfrm>
          <a:prstGeom prst="rect">
            <a:avLst/>
          </a:prstGeom>
          <a:noFill/>
          <a:ln>
            <a:noFill/>
          </a:ln>
        </p:spPr>
      </p:pic>
      <p:sp>
        <p:nvSpPr>
          <p:cNvPr id="39" name="Google Shape;39;p1"/>
          <p:cNvSpPr txBox="1"/>
          <p:nvPr/>
        </p:nvSpPr>
        <p:spPr>
          <a:xfrm>
            <a:off x="524881" y="6236520"/>
            <a:ext cx="5698042" cy="506292"/>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0" i="0" lang="en-GB" sz="2000" u="none" cap="none" strike="noStrike">
                <a:solidFill>
                  <a:srgbClr val="FFFFFF"/>
                </a:solidFill>
                <a:latin typeface="Avenir"/>
                <a:ea typeface="Avenir"/>
                <a:cs typeface="Avenir"/>
                <a:sym typeface="Avenir"/>
              </a:rPr>
              <a:t>CEOS WGCV-50  Meeting, Virtual </a:t>
            </a:r>
            <a:r>
              <a:rPr b="0" i="0" lang="en-GB" sz="2000" u="none" cap="none" strike="noStrike">
                <a:solidFill>
                  <a:schemeClr val="lt1"/>
                </a:solidFill>
                <a:latin typeface="Avenir"/>
                <a:ea typeface="Avenir"/>
                <a:cs typeface="Avenir"/>
                <a:sym typeface="Avenir"/>
              </a:rPr>
              <a:t>– 22/03/2022 </a:t>
            </a:r>
            <a:endParaRPr b="0" i="0" sz="2000" u="none" cap="none" strike="noStrike">
              <a:solidFill>
                <a:schemeClr val="lt1"/>
              </a:solidFill>
              <a:latin typeface="Avenir"/>
              <a:ea typeface="Avenir"/>
              <a:cs typeface="Avenir"/>
              <a:sym typeface="Avenir"/>
            </a:endParaRPr>
          </a:p>
        </p:txBody>
      </p:sp>
      <p:sp>
        <p:nvSpPr>
          <p:cNvPr id="40" name="Google Shape;40;p1"/>
          <p:cNvSpPr txBox="1"/>
          <p:nvPr/>
        </p:nvSpPr>
        <p:spPr>
          <a:xfrm>
            <a:off x="524881" y="3413736"/>
            <a:ext cx="8288090" cy="1100356"/>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Clr>
                <a:srgbClr val="FFFFFF"/>
              </a:buClr>
              <a:buSzPts val="3200"/>
              <a:buFont typeface="Arial"/>
              <a:buNone/>
            </a:pPr>
            <a:r>
              <a:rPr b="0" i="0" lang="en-GB" sz="3200" u="none" cap="none" strike="noStrike">
                <a:solidFill>
                  <a:srgbClr val="FFFFFF"/>
                </a:solidFill>
                <a:latin typeface="Arial"/>
                <a:ea typeface="Arial"/>
                <a:cs typeface="Arial"/>
                <a:sym typeface="Arial"/>
              </a:rPr>
              <a:t>CEOS WGCV LPV subgroup report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10"/>
          <p:cNvSpPr txBox="1"/>
          <p:nvPr>
            <p:ph type="title"/>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t/>
            </a:r>
            <a:endParaRPr/>
          </a:p>
        </p:txBody>
      </p:sp>
      <p:sp>
        <p:nvSpPr>
          <p:cNvPr id="163" name="Google Shape;163;p10"/>
          <p:cNvSpPr txBox="1"/>
          <p:nvPr/>
        </p:nvSpPr>
        <p:spPr>
          <a:xfrm>
            <a:off x="2700449" y="177583"/>
            <a:ext cx="7347318" cy="877186"/>
          </a:xfrm>
          <a:prstGeom prst="rect">
            <a:avLst/>
          </a:prstGeom>
          <a:noFill/>
          <a:ln>
            <a:noFill/>
          </a:ln>
        </p:spPr>
        <p:txBody>
          <a:bodyPr anchorCtr="0" anchor="ctr" bIns="34275" lIns="68575" spcFirstLastPara="1" rIns="68575" wrap="square" tIns="34275">
            <a:normAutofit fontScale="92500"/>
          </a:bodyPr>
          <a:lstStyle/>
          <a:p>
            <a:pPr indent="0" lvl="0" marL="0" marR="0" rtl="0" algn="ctr">
              <a:lnSpc>
                <a:spcPct val="81291"/>
              </a:lnSpc>
              <a:spcBef>
                <a:spcPts val="0"/>
              </a:spcBef>
              <a:spcAft>
                <a:spcPts val="0"/>
              </a:spcAft>
              <a:buClr>
                <a:schemeClr val="lt1"/>
              </a:buClr>
              <a:buSzPct val="100000"/>
              <a:buFont typeface="Baghdad"/>
              <a:buNone/>
            </a:pPr>
            <a:r>
              <a:rPr b="1" lang="en-GB" sz="2400">
                <a:solidFill>
                  <a:schemeClr val="lt1"/>
                </a:solidFill>
                <a:latin typeface="Baghdad"/>
                <a:ea typeface="Baghdad"/>
                <a:cs typeface="Baghdad"/>
                <a:sym typeface="Baghdad"/>
              </a:rPr>
              <a:t>SRIX4Veg (CEOS CV-20-01)  </a:t>
            </a:r>
            <a:endParaRPr/>
          </a:p>
          <a:p>
            <a:pPr indent="0" lvl="0" marL="0" marR="0" rtl="0" algn="ctr">
              <a:lnSpc>
                <a:spcPct val="81291"/>
              </a:lnSpc>
              <a:spcBef>
                <a:spcPts val="0"/>
              </a:spcBef>
              <a:spcAft>
                <a:spcPts val="0"/>
              </a:spcAft>
              <a:buClr>
                <a:schemeClr val="lt1"/>
              </a:buClr>
              <a:buSzPct val="100000"/>
              <a:buFont typeface="Trebuchet MS"/>
              <a:buNone/>
            </a:pPr>
            <a:r>
              <a:t/>
            </a:r>
            <a:endParaRPr b="1" sz="2400">
              <a:solidFill>
                <a:schemeClr val="lt1"/>
              </a:solidFill>
              <a:latin typeface="Baghdad"/>
              <a:ea typeface="Baghdad"/>
              <a:cs typeface="Baghdad"/>
              <a:sym typeface="Baghdad"/>
            </a:endParaRPr>
          </a:p>
          <a:p>
            <a:pPr indent="0" lvl="0" marL="0" marR="0" rtl="0" algn="ctr">
              <a:lnSpc>
                <a:spcPct val="81291"/>
              </a:lnSpc>
              <a:spcBef>
                <a:spcPts val="0"/>
              </a:spcBef>
              <a:spcAft>
                <a:spcPts val="0"/>
              </a:spcAft>
              <a:buClr>
                <a:schemeClr val="lt1"/>
              </a:buClr>
              <a:buSzPct val="100000"/>
              <a:buFont typeface="Baghdad"/>
              <a:buNone/>
            </a:pPr>
            <a:r>
              <a:rPr b="1" lang="en-GB" sz="2400">
                <a:solidFill>
                  <a:schemeClr val="lt1"/>
                </a:solidFill>
                <a:latin typeface="Baghdad"/>
                <a:ea typeface="Baghdad"/>
                <a:cs typeface="Baghdad"/>
                <a:sym typeface="Baghdad"/>
              </a:rPr>
              <a:t>Surface Reflectance Intercomparison for Vegetation</a:t>
            </a:r>
            <a:endParaRPr b="1" sz="2400">
              <a:solidFill>
                <a:schemeClr val="lt1"/>
              </a:solidFill>
              <a:latin typeface="Baghdad"/>
              <a:ea typeface="Baghdad"/>
              <a:cs typeface="Baghdad"/>
              <a:sym typeface="Baghdad"/>
            </a:endParaRPr>
          </a:p>
        </p:txBody>
      </p:sp>
      <p:pic>
        <p:nvPicPr>
          <p:cNvPr id="164" name="Google Shape;164;p10"/>
          <p:cNvPicPr preferRelativeResize="0"/>
          <p:nvPr/>
        </p:nvPicPr>
        <p:blipFill rotWithShape="1">
          <a:blip r:embed="rId3">
            <a:alphaModFix/>
          </a:blip>
          <a:srcRect b="27751" l="25726" r="36425" t="35349"/>
          <a:stretch/>
        </p:blipFill>
        <p:spPr>
          <a:xfrm>
            <a:off x="226246" y="2521843"/>
            <a:ext cx="7520754" cy="4124287"/>
          </a:xfrm>
          <a:prstGeom prst="rect">
            <a:avLst/>
          </a:prstGeom>
          <a:noFill/>
          <a:ln>
            <a:noFill/>
          </a:ln>
        </p:spPr>
      </p:pic>
      <p:sp>
        <p:nvSpPr>
          <p:cNvPr id="165" name="Google Shape;165;p10"/>
          <p:cNvSpPr/>
          <p:nvPr/>
        </p:nvSpPr>
        <p:spPr>
          <a:xfrm>
            <a:off x="201400" y="1320600"/>
            <a:ext cx="5465700" cy="683400"/>
          </a:xfrm>
          <a:prstGeom prst="roundRect">
            <a:avLst>
              <a:gd fmla="val 16667" name="adj"/>
            </a:avLst>
          </a:prstGeom>
          <a:solidFill>
            <a:srgbClr val="FDE9D8"/>
          </a:solidFill>
          <a:ln cap="flat" cmpd="sng" w="25400">
            <a:solidFill>
              <a:srgbClr val="FF9A00"/>
            </a:solidFill>
            <a:prstDash val="solid"/>
            <a:bevel/>
            <a:headEnd len="sm" w="sm" type="none"/>
            <a:tailEnd len="sm" w="sm" type="none"/>
          </a:ln>
        </p:spPr>
        <p:txBody>
          <a:bodyPr anchorCtr="0" anchor="ctr" bIns="45700" lIns="45700" spcFirstLastPara="1" rIns="45700" wrap="square" tIns="45700">
            <a:spAutoFit/>
          </a:bodyPr>
          <a:lstStyle/>
          <a:p>
            <a:pPr indent="0" lvl="0" marL="0" marR="0" rtl="0" algn="l">
              <a:lnSpc>
                <a:spcPct val="100000"/>
              </a:lnSpc>
              <a:spcBef>
                <a:spcPts val="0"/>
              </a:spcBef>
              <a:spcAft>
                <a:spcPts val="0"/>
              </a:spcAft>
              <a:buClr>
                <a:srgbClr val="002060"/>
              </a:buClr>
              <a:buSzPts val="1800"/>
              <a:buFont typeface="Avenir"/>
              <a:buNone/>
            </a:pPr>
            <a:r>
              <a:rPr lang="en-GB" sz="2400">
                <a:solidFill>
                  <a:srgbClr val="002060"/>
                </a:solidFill>
                <a:latin typeface="Avenir"/>
                <a:ea typeface="Avenir"/>
                <a:cs typeface="Avenir"/>
                <a:sym typeface="Avenir"/>
              </a:rPr>
              <a:t>Validation and Intercomparison exercises</a:t>
            </a:r>
            <a:endParaRPr/>
          </a:p>
        </p:txBody>
      </p:sp>
      <p:sp>
        <p:nvSpPr>
          <p:cNvPr id="166" name="Google Shape;166;p10"/>
          <p:cNvSpPr/>
          <p:nvPr/>
        </p:nvSpPr>
        <p:spPr>
          <a:xfrm>
            <a:off x="9322732" y="1437950"/>
            <a:ext cx="1980267" cy="510776"/>
          </a:xfrm>
          <a:prstGeom prst="roundRect">
            <a:avLst>
              <a:gd fmla="val 16667" name="adj"/>
            </a:avLst>
          </a:prstGeom>
          <a:solidFill>
            <a:srgbClr val="FDE9D8"/>
          </a:solidFill>
          <a:ln cap="flat" cmpd="sng" w="25400">
            <a:solidFill>
              <a:srgbClr val="FF9A00"/>
            </a:solidFill>
            <a:prstDash val="solid"/>
            <a:bevel/>
            <a:headEnd len="sm" w="sm" type="none"/>
            <a:tailEnd len="sm" w="sm" type="none"/>
          </a:ln>
        </p:spPr>
        <p:txBody>
          <a:bodyPr anchorCtr="0" anchor="ctr" bIns="45700" lIns="45700" spcFirstLastPara="1" rIns="45700" wrap="square" tIns="45700">
            <a:spAutoFit/>
          </a:bodyPr>
          <a:lstStyle/>
          <a:p>
            <a:pPr indent="0" lvl="0" marL="0" marR="0" rtl="0" algn="ctr">
              <a:lnSpc>
                <a:spcPct val="100000"/>
              </a:lnSpc>
              <a:spcBef>
                <a:spcPts val="0"/>
              </a:spcBef>
              <a:spcAft>
                <a:spcPts val="0"/>
              </a:spcAft>
              <a:buClr>
                <a:srgbClr val="002060"/>
              </a:buClr>
              <a:buSzPts val="1800"/>
              <a:buFont typeface="Avenir"/>
              <a:buNone/>
            </a:pPr>
            <a:r>
              <a:rPr lang="en-GB" sz="1800">
                <a:solidFill>
                  <a:srgbClr val="002060"/>
                </a:solidFill>
                <a:latin typeface="Avenir"/>
                <a:ea typeface="Avenir"/>
                <a:cs typeface="Avenir"/>
                <a:sym typeface="Avenir"/>
              </a:rPr>
              <a:t>  </a:t>
            </a:r>
            <a:r>
              <a:rPr lang="en-GB" sz="2400">
                <a:solidFill>
                  <a:srgbClr val="002060"/>
                </a:solidFill>
                <a:latin typeface="Avenir"/>
                <a:ea typeface="Avenir"/>
                <a:cs typeface="Avenir"/>
                <a:sym typeface="Avenir"/>
              </a:rPr>
              <a:t>On-going</a:t>
            </a:r>
            <a:endParaRPr/>
          </a:p>
        </p:txBody>
      </p:sp>
      <p:sp>
        <p:nvSpPr>
          <p:cNvPr id="167" name="Google Shape;167;p10"/>
          <p:cNvSpPr txBox="1"/>
          <p:nvPr/>
        </p:nvSpPr>
        <p:spPr>
          <a:xfrm>
            <a:off x="742318" y="3152152"/>
            <a:ext cx="5261811" cy="461665"/>
          </a:xfrm>
          <a:prstGeom prst="rect">
            <a:avLst/>
          </a:prstGeom>
          <a:solidFill>
            <a:srgbClr val="FFFF00"/>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2400">
                <a:solidFill>
                  <a:srgbClr val="003300"/>
                </a:solidFill>
                <a:latin typeface="Avenir"/>
                <a:ea typeface="Avenir"/>
                <a:cs typeface="Avenir"/>
                <a:sym typeface="Avenir"/>
              </a:rPr>
              <a:t>1</a:t>
            </a:r>
            <a:r>
              <a:rPr b="1" baseline="30000" lang="en-GB" sz="2400">
                <a:solidFill>
                  <a:srgbClr val="003300"/>
                </a:solidFill>
                <a:latin typeface="Avenir"/>
                <a:ea typeface="Avenir"/>
                <a:cs typeface="Avenir"/>
                <a:sym typeface="Avenir"/>
              </a:rPr>
              <a:t>ST</a:t>
            </a:r>
            <a:r>
              <a:rPr b="1" lang="en-GB" sz="2400">
                <a:solidFill>
                  <a:srgbClr val="003300"/>
                </a:solidFill>
                <a:latin typeface="Avenir"/>
                <a:ea typeface="Avenir"/>
                <a:cs typeface="Avenir"/>
                <a:sym typeface="Avenir"/>
              </a:rPr>
              <a:t> Workshop 28</a:t>
            </a:r>
            <a:r>
              <a:rPr b="1" baseline="30000" lang="en-GB" sz="2400">
                <a:solidFill>
                  <a:srgbClr val="003300"/>
                </a:solidFill>
                <a:latin typeface="Avenir"/>
                <a:ea typeface="Avenir"/>
                <a:cs typeface="Avenir"/>
                <a:sym typeface="Avenir"/>
              </a:rPr>
              <a:t>th</a:t>
            </a:r>
            <a:r>
              <a:rPr b="1" lang="en-GB" sz="2400">
                <a:solidFill>
                  <a:srgbClr val="003300"/>
                </a:solidFill>
                <a:latin typeface="Avenir"/>
                <a:ea typeface="Avenir"/>
                <a:cs typeface="Avenir"/>
                <a:sym typeface="Avenir"/>
              </a:rPr>
              <a:t> March 2022</a:t>
            </a:r>
            <a:endParaRPr sz="2400">
              <a:solidFill>
                <a:srgbClr val="003300"/>
              </a:solidFill>
              <a:latin typeface="Avenir"/>
              <a:ea typeface="Avenir"/>
              <a:cs typeface="Avenir"/>
              <a:sym typeface="Avenir"/>
            </a:endParaRPr>
          </a:p>
        </p:txBody>
      </p:sp>
      <p:graphicFrame>
        <p:nvGraphicFramePr>
          <p:cNvPr id="168" name="Google Shape;168;p10"/>
          <p:cNvGraphicFramePr/>
          <p:nvPr/>
        </p:nvGraphicFramePr>
        <p:xfrm>
          <a:off x="8415219" y="3382984"/>
          <a:ext cx="3000000" cy="3000000"/>
        </p:xfrm>
        <a:graphic>
          <a:graphicData uri="http://schemas.openxmlformats.org/drawingml/2006/table">
            <a:tbl>
              <a:tblPr bandRow="1" firstCol="1" firstRow="1">
                <a:noFill/>
                <a:tableStyleId>{F71C272D-33B1-4358-987A-1B92A26C36E0}</a:tableStyleId>
              </a:tblPr>
              <a:tblGrid>
                <a:gridCol w="3477800"/>
              </a:tblGrid>
              <a:tr h="320050">
                <a:tc>
                  <a:txBody>
                    <a:bodyPr/>
                    <a:lstStyle/>
                    <a:p>
                      <a:pPr indent="0" lvl="0" marL="0" marR="0" rtl="0" algn="ctr">
                        <a:spcBef>
                          <a:spcPts val="0"/>
                        </a:spcBef>
                        <a:spcAft>
                          <a:spcPts val="0"/>
                        </a:spcAft>
                        <a:buNone/>
                      </a:pPr>
                      <a:r>
                        <a:rPr lang="en-GB" sz="1600" u="none" cap="none" strike="noStrike"/>
                        <a:t>NERC Field Spectroscopy Facility (FSF)</a:t>
                      </a:r>
                      <a:endParaRPr b="1" i="0" sz="1600" u="none" cap="none" strike="noStrike">
                        <a:solidFill>
                          <a:srgbClr val="FFFFFF"/>
                        </a:solidFill>
                        <a:latin typeface="Avenir"/>
                        <a:ea typeface="Avenir"/>
                        <a:cs typeface="Avenir"/>
                        <a:sym typeface="Avenir"/>
                      </a:endParaRPr>
                    </a:p>
                  </a:txBody>
                  <a:tcPr marT="7625" marB="0" marR="7625" marL="7625" anchor="ctr"/>
                </a:tc>
              </a:tr>
              <a:tr h="320050">
                <a:tc>
                  <a:txBody>
                    <a:bodyPr/>
                    <a:lstStyle/>
                    <a:p>
                      <a:pPr indent="0" lvl="0" marL="0" marR="0" rtl="0" algn="ctr">
                        <a:spcBef>
                          <a:spcPts val="0"/>
                        </a:spcBef>
                        <a:spcAft>
                          <a:spcPts val="0"/>
                        </a:spcAft>
                        <a:buNone/>
                      </a:pPr>
                      <a:r>
                        <a:rPr lang="en-GB" sz="1600" u="none" cap="none" strike="noStrike"/>
                        <a:t>Luxembourg Institute of Science and Technolgoy</a:t>
                      </a:r>
                      <a:endParaRPr b="1" i="0" sz="1600" u="none" cap="none" strike="noStrike">
                        <a:solidFill>
                          <a:srgbClr val="FFFFFF"/>
                        </a:solidFill>
                        <a:latin typeface="Avenir"/>
                        <a:ea typeface="Avenir"/>
                        <a:cs typeface="Avenir"/>
                        <a:sym typeface="Avenir"/>
                      </a:endParaRPr>
                    </a:p>
                  </a:txBody>
                  <a:tcPr marT="7625" marB="0" marR="7625" marL="7625" anchor="ctr"/>
                </a:tc>
              </a:tr>
              <a:tr h="320050">
                <a:tc>
                  <a:txBody>
                    <a:bodyPr/>
                    <a:lstStyle/>
                    <a:p>
                      <a:pPr indent="0" lvl="0" marL="0" marR="0" rtl="0" algn="ctr">
                        <a:spcBef>
                          <a:spcPts val="0"/>
                        </a:spcBef>
                        <a:spcAft>
                          <a:spcPts val="0"/>
                        </a:spcAft>
                        <a:buNone/>
                      </a:pPr>
                      <a:r>
                        <a:rPr lang="en-GB" sz="1600" u="none" cap="none" strike="noStrike"/>
                        <a:t>Rochester Inst. of Tech. </a:t>
                      </a:r>
                      <a:endParaRPr b="1" i="0" sz="1600" u="none" cap="none" strike="noStrike">
                        <a:solidFill>
                          <a:srgbClr val="FFFFFF"/>
                        </a:solidFill>
                        <a:latin typeface="Avenir"/>
                        <a:ea typeface="Avenir"/>
                        <a:cs typeface="Avenir"/>
                        <a:sym typeface="Avenir"/>
                      </a:endParaRPr>
                    </a:p>
                  </a:txBody>
                  <a:tcPr marT="7625" marB="0" marR="7625" marL="7625" anchor="ctr"/>
                </a:tc>
              </a:tr>
              <a:tr h="320050">
                <a:tc>
                  <a:txBody>
                    <a:bodyPr/>
                    <a:lstStyle/>
                    <a:p>
                      <a:pPr indent="0" lvl="0" marL="0" marR="0" rtl="0" algn="ctr">
                        <a:spcBef>
                          <a:spcPts val="0"/>
                        </a:spcBef>
                        <a:spcAft>
                          <a:spcPts val="0"/>
                        </a:spcAft>
                        <a:buNone/>
                      </a:pPr>
                      <a:r>
                        <a:rPr lang="en-GB" sz="1600" u="none" cap="none" strike="noStrike"/>
                        <a:t>Wageningen University and Research</a:t>
                      </a:r>
                      <a:endParaRPr b="1" i="0" sz="1600" u="none" cap="none" strike="noStrike">
                        <a:solidFill>
                          <a:srgbClr val="FFFFFF"/>
                        </a:solidFill>
                        <a:latin typeface="Avenir"/>
                        <a:ea typeface="Avenir"/>
                        <a:cs typeface="Avenir"/>
                        <a:sym typeface="Avenir"/>
                      </a:endParaRPr>
                    </a:p>
                  </a:txBody>
                  <a:tcPr marT="7625" marB="0" marR="7625" marL="7625" anchor="ctr"/>
                </a:tc>
              </a:tr>
              <a:tr h="320050">
                <a:tc>
                  <a:txBody>
                    <a:bodyPr/>
                    <a:lstStyle/>
                    <a:p>
                      <a:pPr indent="0" lvl="0" marL="0" marR="0" rtl="0" algn="ctr">
                        <a:spcBef>
                          <a:spcPts val="0"/>
                        </a:spcBef>
                        <a:spcAft>
                          <a:spcPts val="0"/>
                        </a:spcAft>
                        <a:buNone/>
                      </a:pPr>
                      <a:r>
                        <a:rPr lang="en-GB" sz="1600" u="none" cap="none" strike="noStrike"/>
                        <a:t>JB Hyperspectral Devices GmbH</a:t>
                      </a:r>
                      <a:endParaRPr b="1" i="0" sz="1600" u="none" cap="none" strike="noStrike">
                        <a:solidFill>
                          <a:srgbClr val="FFFFFF"/>
                        </a:solidFill>
                        <a:latin typeface="Avenir"/>
                        <a:ea typeface="Avenir"/>
                        <a:cs typeface="Avenir"/>
                        <a:sym typeface="Avenir"/>
                      </a:endParaRPr>
                    </a:p>
                  </a:txBody>
                  <a:tcPr marT="7625" marB="0" marR="7625" marL="7625" anchor="ctr"/>
                </a:tc>
              </a:tr>
              <a:tr h="320050">
                <a:tc>
                  <a:txBody>
                    <a:bodyPr/>
                    <a:lstStyle/>
                    <a:p>
                      <a:pPr indent="0" lvl="0" marL="0" marR="0" rtl="0" algn="ctr">
                        <a:spcBef>
                          <a:spcPts val="0"/>
                        </a:spcBef>
                        <a:spcAft>
                          <a:spcPts val="0"/>
                        </a:spcAft>
                        <a:buNone/>
                      </a:pPr>
                      <a:r>
                        <a:rPr lang="en-GB" sz="1600" u="none" cap="none" strike="noStrike"/>
                        <a:t>GEO-K s.r.l.</a:t>
                      </a:r>
                      <a:endParaRPr b="1" i="0" sz="1600" u="none" cap="none" strike="noStrike">
                        <a:solidFill>
                          <a:srgbClr val="FFFFFF"/>
                        </a:solidFill>
                        <a:latin typeface="Avenir"/>
                        <a:ea typeface="Avenir"/>
                        <a:cs typeface="Avenir"/>
                        <a:sym typeface="Avenir"/>
                      </a:endParaRPr>
                    </a:p>
                  </a:txBody>
                  <a:tcPr marT="7625" marB="0" marR="7625" marL="7625" anchor="ctr"/>
                </a:tc>
              </a:tr>
              <a:tr h="320050">
                <a:tc>
                  <a:txBody>
                    <a:bodyPr/>
                    <a:lstStyle/>
                    <a:p>
                      <a:pPr indent="0" lvl="0" marL="0" marR="0" rtl="0" algn="ctr">
                        <a:spcBef>
                          <a:spcPts val="0"/>
                        </a:spcBef>
                        <a:spcAft>
                          <a:spcPts val="0"/>
                        </a:spcAft>
                        <a:buNone/>
                      </a:pPr>
                      <a:r>
                        <a:rPr lang="en-GB" sz="1600" u="none" cap="none" strike="noStrike"/>
                        <a:t>Geoscience Australia</a:t>
                      </a:r>
                      <a:endParaRPr b="1" i="0" sz="1600" u="none" cap="none" strike="noStrike">
                        <a:solidFill>
                          <a:srgbClr val="FFFFFF"/>
                        </a:solidFill>
                        <a:latin typeface="Avenir"/>
                        <a:ea typeface="Avenir"/>
                        <a:cs typeface="Avenir"/>
                        <a:sym typeface="Avenir"/>
                      </a:endParaRPr>
                    </a:p>
                  </a:txBody>
                  <a:tcPr marT="7625" marB="0" marR="7625" marL="7625" anchor="ctr"/>
                </a:tc>
              </a:tr>
              <a:tr h="320050">
                <a:tc>
                  <a:txBody>
                    <a:bodyPr/>
                    <a:lstStyle/>
                    <a:p>
                      <a:pPr indent="0" lvl="0" marL="0" marR="0" rtl="0" algn="ctr">
                        <a:spcBef>
                          <a:spcPts val="0"/>
                        </a:spcBef>
                        <a:spcAft>
                          <a:spcPts val="0"/>
                        </a:spcAft>
                        <a:buNone/>
                      </a:pPr>
                      <a:r>
                        <a:rPr lang="en-GB" sz="1600" u="none" cap="none" strike="noStrike"/>
                        <a:t>National Research Council of Canada</a:t>
                      </a:r>
                      <a:endParaRPr b="1" i="0" sz="1600" u="none" cap="none" strike="noStrike">
                        <a:solidFill>
                          <a:srgbClr val="FFFFFF"/>
                        </a:solidFill>
                        <a:latin typeface="Avenir"/>
                        <a:ea typeface="Avenir"/>
                        <a:cs typeface="Avenir"/>
                        <a:sym typeface="Avenir"/>
                      </a:endParaRPr>
                    </a:p>
                  </a:txBody>
                  <a:tcPr marT="7625" marB="0" marR="7625" marL="7625" anchor="ctr"/>
                </a:tc>
              </a:tr>
              <a:tr h="320050">
                <a:tc>
                  <a:txBody>
                    <a:bodyPr/>
                    <a:lstStyle/>
                    <a:p>
                      <a:pPr indent="0" lvl="0" marL="0" marR="0" rtl="0" algn="ctr">
                        <a:spcBef>
                          <a:spcPts val="0"/>
                        </a:spcBef>
                        <a:spcAft>
                          <a:spcPts val="0"/>
                        </a:spcAft>
                        <a:buNone/>
                      </a:pPr>
                      <a:r>
                        <a:rPr lang="en-GB" sz="1600" u="none" cap="none" strike="noStrike"/>
                        <a:t>University of Milano Bicocca</a:t>
                      </a:r>
                      <a:endParaRPr b="1" i="0" sz="1600" u="none" cap="none" strike="noStrike">
                        <a:solidFill>
                          <a:srgbClr val="FFFFFF"/>
                        </a:solidFill>
                        <a:latin typeface="Avenir"/>
                        <a:ea typeface="Avenir"/>
                        <a:cs typeface="Avenir"/>
                        <a:sym typeface="Avenir"/>
                      </a:endParaRPr>
                    </a:p>
                  </a:txBody>
                  <a:tcPr marT="7625" marB="0" marR="7625" marL="7625" anchor="ctr"/>
                </a:tc>
              </a:tr>
            </a:tbl>
          </a:graphicData>
        </a:graphic>
      </p:graphicFrame>
      <p:pic>
        <p:nvPicPr>
          <p:cNvPr id="169" name="Google Shape;169;p10"/>
          <p:cNvPicPr preferRelativeResize="0"/>
          <p:nvPr/>
        </p:nvPicPr>
        <p:blipFill rotWithShape="1">
          <a:blip r:embed="rId4">
            <a:alphaModFix/>
          </a:blip>
          <a:srcRect b="0" l="0" r="0" t="0"/>
          <a:stretch/>
        </p:blipFill>
        <p:spPr>
          <a:xfrm>
            <a:off x="4994458" y="2027084"/>
            <a:ext cx="672595" cy="616022"/>
          </a:xfrm>
          <a:prstGeom prst="rect">
            <a:avLst/>
          </a:prstGeom>
          <a:noFill/>
          <a:ln>
            <a:noFill/>
          </a:ln>
        </p:spPr>
      </p:pic>
      <p:pic>
        <p:nvPicPr>
          <p:cNvPr id="170" name="Google Shape;170;p10"/>
          <p:cNvPicPr preferRelativeResize="0"/>
          <p:nvPr/>
        </p:nvPicPr>
        <p:blipFill rotWithShape="1">
          <a:blip r:embed="rId5">
            <a:alphaModFix/>
          </a:blip>
          <a:srcRect b="0" l="0" r="0" t="0"/>
          <a:stretch/>
        </p:blipFill>
        <p:spPr>
          <a:xfrm>
            <a:off x="1160435" y="2012797"/>
            <a:ext cx="1224922" cy="523555"/>
          </a:xfrm>
          <a:prstGeom prst="rect">
            <a:avLst/>
          </a:prstGeom>
          <a:noFill/>
          <a:ln>
            <a:noFill/>
          </a:ln>
        </p:spPr>
      </p:pic>
      <p:pic>
        <p:nvPicPr>
          <p:cNvPr id="171" name="Google Shape;171;p10"/>
          <p:cNvPicPr preferRelativeResize="0"/>
          <p:nvPr/>
        </p:nvPicPr>
        <p:blipFill rotWithShape="1">
          <a:blip r:embed="rId6">
            <a:alphaModFix/>
          </a:blip>
          <a:srcRect b="0" l="0" r="0" t="0"/>
          <a:stretch/>
        </p:blipFill>
        <p:spPr>
          <a:xfrm>
            <a:off x="3873586" y="1927369"/>
            <a:ext cx="972737" cy="683447"/>
          </a:xfrm>
          <a:prstGeom prst="rect">
            <a:avLst/>
          </a:prstGeom>
          <a:noFill/>
          <a:ln>
            <a:noFill/>
          </a:ln>
        </p:spPr>
      </p:pic>
      <p:pic>
        <p:nvPicPr>
          <p:cNvPr id="172" name="Google Shape;172;p10"/>
          <p:cNvPicPr preferRelativeResize="0"/>
          <p:nvPr/>
        </p:nvPicPr>
        <p:blipFill rotWithShape="1">
          <a:blip r:embed="rId7">
            <a:alphaModFix/>
          </a:blip>
          <a:srcRect b="0" l="0" r="0" t="0"/>
          <a:stretch/>
        </p:blipFill>
        <p:spPr>
          <a:xfrm>
            <a:off x="2475581" y="2027084"/>
            <a:ext cx="1249870" cy="484018"/>
          </a:xfrm>
          <a:prstGeom prst="rect">
            <a:avLst/>
          </a:prstGeom>
          <a:noFill/>
          <a:ln>
            <a:noFill/>
          </a:ln>
        </p:spPr>
      </p:pic>
      <p:sp>
        <p:nvSpPr>
          <p:cNvPr id="173" name="Google Shape;173;p10"/>
          <p:cNvSpPr txBox="1"/>
          <p:nvPr/>
        </p:nvSpPr>
        <p:spPr>
          <a:xfrm>
            <a:off x="8359018" y="2335095"/>
            <a:ext cx="3509515" cy="646329"/>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2569"/>
              </a:buClr>
              <a:buSzPts val="1800"/>
              <a:buFont typeface="Avenir"/>
              <a:buNone/>
            </a:pPr>
            <a:r>
              <a:rPr lang="en-GB" sz="1800">
                <a:solidFill>
                  <a:srgbClr val="002569"/>
                </a:solidFill>
                <a:latin typeface="Avenir"/>
                <a:ea typeface="Avenir"/>
                <a:cs typeface="Avenir"/>
                <a:sym typeface="Avenir"/>
              </a:rPr>
              <a:t>Confirmed participants to the round robin in July 2022 (Barrax- Spain)</a:t>
            </a:r>
            <a:endParaRPr b="0" i="0" sz="1800" u="none" cap="none" strike="noStrike">
              <a:solidFill>
                <a:srgbClr val="002569"/>
              </a:solidFill>
              <a:latin typeface="Avenir"/>
              <a:ea typeface="Avenir"/>
              <a:cs typeface="Avenir"/>
              <a:sym typeface="Avenir"/>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7"/>
                                        </p:tgtEl>
                                        <p:attrNameLst>
                                          <p:attrName>style.visibility</p:attrName>
                                        </p:attrNameLst>
                                      </p:cBhvr>
                                      <p:to>
                                        <p:strVal val="visible"/>
                                      </p:to>
                                    </p:set>
                                    <p:animEffect filter="fade" transition="in">
                                      <p:cBhvr>
                                        <p:cTn dur="1000"/>
                                        <p:tgtEl>
                                          <p:spTgt spid="1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pic>
        <p:nvPicPr>
          <p:cNvPr id="179" name="Google Shape;179;p11"/>
          <p:cNvPicPr preferRelativeResize="0"/>
          <p:nvPr/>
        </p:nvPicPr>
        <p:blipFill rotWithShape="1">
          <a:blip r:embed="rId3">
            <a:alphaModFix/>
          </a:blip>
          <a:srcRect b="0" l="0" r="0" t="0"/>
          <a:stretch/>
        </p:blipFill>
        <p:spPr>
          <a:xfrm>
            <a:off x="7738871" y="1866735"/>
            <a:ext cx="3098616" cy="2307267"/>
          </a:xfrm>
          <a:prstGeom prst="rect">
            <a:avLst/>
          </a:prstGeom>
          <a:noFill/>
          <a:ln>
            <a:noFill/>
          </a:ln>
        </p:spPr>
      </p:pic>
      <p:sp>
        <p:nvSpPr>
          <p:cNvPr id="180" name="Google Shape;180;p11"/>
          <p:cNvSpPr txBox="1"/>
          <p:nvPr>
            <p:ph type="title"/>
          </p:nvPr>
        </p:nvSpPr>
        <p:spPr>
          <a:xfrm>
            <a:off x="0" y="1208962"/>
            <a:ext cx="10972800" cy="9906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GB">
                <a:solidFill>
                  <a:srgbClr val="FF0000"/>
                </a:solidFill>
              </a:rPr>
              <a:t>LPV DIRECT 2.1 </a:t>
            </a:r>
            <a:endParaRPr>
              <a:solidFill>
                <a:srgbClr val="FF0000"/>
              </a:solidFill>
            </a:endParaRPr>
          </a:p>
        </p:txBody>
      </p:sp>
      <p:sp>
        <p:nvSpPr>
          <p:cNvPr id="181" name="Google Shape;181;p11"/>
          <p:cNvSpPr txBox="1"/>
          <p:nvPr>
            <p:ph idx="12" type="sldNum"/>
          </p:nvPr>
        </p:nvSpPr>
        <p:spPr>
          <a:xfrm>
            <a:off x="9777849" y="5517276"/>
            <a:ext cx="2119275" cy="490451"/>
          </a:xfrm>
          <a:prstGeom prst="rect">
            <a:avLst/>
          </a:prstGeom>
          <a:noFill/>
          <a:ln>
            <a:noFill/>
          </a:ln>
        </p:spPr>
        <p:txBody>
          <a:bodyPr anchorCtr="0" anchor="t" bIns="45700" lIns="45700" spcFirstLastPara="1" rIns="45700" wrap="square" tIns="45700">
            <a:spAutoFit/>
          </a:bodyPr>
          <a:lstStyle/>
          <a:p>
            <a:pPr indent="0" lvl="0" marL="0" rtl="0" algn="r">
              <a:spcBef>
                <a:spcPts val="0"/>
              </a:spcBef>
              <a:spcAft>
                <a:spcPts val="0"/>
              </a:spcAft>
              <a:buNone/>
            </a:pPr>
            <a:r>
              <a:rPr lang="en-GB"/>
              <a:t>https://www.nature.com/articles/s41597-021-01024-4</a:t>
            </a:r>
            <a:endParaRPr/>
          </a:p>
        </p:txBody>
      </p:sp>
      <p:sp>
        <p:nvSpPr>
          <p:cNvPr id="182" name="Google Shape;182;p11"/>
          <p:cNvSpPr txBox="1"/>
          <p:nvPr/>
        </p:nvSpPr>
        <p:spPr>
          <a:xfrm>
            <a:off x="8037996" y="4133217"/>
            <a:ext cx="3409366" cy="830997"/>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1600"/>
              <a:buFont typeface="Arial"/>
              <a:buChar char="•"/>
            </a:pPr>
            <a:r>
              <a:rPr b="1" lang="en-GB" sz="1600">
                <a:solidFill>
                  <a:schemeClr val="dk1"/>
                </a:solidFill>
                <a:latin typeface="Avenir"/>
                <a:ea typeface="Avenir"/>
                <a:cs typeface="Avenir"/>
                <a:sym typeface="Avenir"/>
              </a:rPr>
              <a:t>From 2000 to 2021</a:t>
            </a:r>
            <a:endParaRPr/>
          </a:p>
          <a:p>
            <a:pPr indent="-342900" lvl="0" marL="342900" marR="0" rtl="0" algn="l">
              <a:spcBef>
                <a:spcPts val="0"/>
              </a:spcBef>
              <a:spcAft>
                <a:spcPts val="0"/>
              </a:spcAft>
              <a:buClr>
                <a:schemeClr val="dk1"/>
              </a:buClr>
              <a:buSzPts val="1600"/>
              <a:buFont typeface="Arial"/>
              <a:buChar char="•"/>
            </a:pPr>
            <a:r>
              <a:rPr b="1" lang="en-GB" sz="1600">
                <a:solidFill>
                  <a:schemeClr val="dk1"/>
                </a:solidFill>
                <a:latin typeface="Avenir"/>
                <a:ea typeface="Avenir"/>
                <a:cs typeface="Avenir"/>
                <a:sym typeface="Avenir"/>
              </a:rPr>
              <a:t>143 sites (7 main biome types)</a:t>
            </a:r>
            <a:endParaRPr/>
          </a:p>
          <a:p>
            <a:pPr indent="-342900" lvl="0" marL="342900" marR="0" rtl="0" algn="l">
              <a:spcBef>
                <a:spcPts val="0"/>
              </a:spcBef>
              <a:spcAft>
                <a:spcPts val="0"/>
              </a:spcAft>
              <a:buClr>
                <a:schemeClr val="dk1"/>
              </a:buClr>
              <a:buSzPts val="1600"/>
              <a:buFont typeface="Arial"/>
              <a:buChar char="•"/>
            </a:pPr>
            <a:r>
              <a:rPr b="1" lang="en-GB" sz="1600">
                <a:solidFill>
                  <a:schemeClr val="dk1"/>
                </a:solidFill>
                <a:latin typeface="Avenir"/>
                <a:ea typeface="Avenir"/>
                <a:cs typeface="Avenir"/>
                <a:sym typeface="Avenir"/>
              </a:rPr>
              <a:t>286 LAI measurements</a:t>
            </a:r>
            <a:endParaRPr b="1" sz="1600">
              <a:solidFill>
                <a:schemeClr val="dk1"/>
              </a:solidFill>
              <a:latin typeface="Avenir"/>
              <a:ea typeface="Avenir"/>
              <a:cs typeface="Avenir"/>
              <a:sym typeface="Avenir"/>
            </a:endParaRPr>
          </a:p>
        </p:txBody>
      </p:sp>
      <p:pic>
        <p:nvPicPr>
          <p:cNvPr id="183" name="Google Shape;183;p11"/>
          <p:cNvPicPr preferRelativeResize="0"/>
          <p:nvPr/>
        </p:nvPicPr>
        <p:blipFill rotWithShape="1">
          <a:blip r:embed="rId4">
            <a:alphaModFix/>
          </a:blip>
          <a:srcRect b="0" l="0" r="0" t="0"/>
          <a:stretch/>
        </p:blipFill>
        <p:spPr>
          <a:xfrm>
            <a:off x="899003" y="1694325"/>
            <a:ext cx="5940865" cy="3402412"/>
          </a:xfrm>
          <a:prstGeom prst="rect">
            <a:avLst/>
          </a:prstGeom>
          <a:noFill/>
          <a:ln>
            <a:noFill/>
          </a:ln>
        </p:spPr>
      </p:pic>
      <p:sp>
        <p:nvSpPr>
          <p:cNvPr id="184" name="Google Shape;184;p11"/>
          <p:cNvSpPr txBox="1"/>
          <p:nvPr/>
        </p:nvSpPr>
        <p:spPr>
          <a:xfrm>
            <a:off x="537209" y="5239998"/>
            <a:ext cx="10021253"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800">
                <a:solidFill>
                  <a:schemeClr val="dk1"/>
                </a:solidFill>
                <a:latin typeface="Avenir"/>
                <a:ea typeface="Avenir"/>
                <a:cs typeface="Avenir"/>
                <a:sym typeface="Avenir"/>
              </a:rPr>
              <a:t>Database of LAI and FAPAR upscaled measurements (unique for the validation of CDR since 2000).</a:t>
            </a:r>
            <a:endParaRPr/>
          </a:p>
          <a:p>
            <a:pPr indent="0" lvl="0" marL="0" marR="0" rtl="0" algn="l">
              <a:spcBef>
                <a:spcPts val="0"/>
              </a:spcBef>
              <a:spcAft>
                <a:spcPts val="0"/>
              </a:spcAft>
              <a:buNone/>
            </a:pPr>
            <a:r>
              <a:rPr lang="en-GB" sz="1800">
                <a:solidFill>
                  <a:schemeClr val="dk1"/>
                </a:solidFill>
                <a:latin typeface="Avenir"/>
                <a:ea typeface="Avenir"/>
                <a:cs typeface="Avenir"/>
                <a:sym typeface="Avenir"/>
              </a:rPr>
              <a:t>44 new sites multitemporal sampling in China ( </a:t>
            </a:r>
            <a:r>
              <a:rPr b="1" lang="en-GB" sz="1800">
                <a:solidFill>
                  <a:schemeClr val="dk1"/>
                </a:solidFill>
                <a:latin typeface="Avenir"/>
                <a:ea typeface="Avenir"/>
                <a:cs typeface="Avenir"/>
                <a:sym typeface="Avenir"/>
              </a:rPr>
              <a:t>valLAI_crop </a:t>
            </a:r>
            <a:r>
              <a:rPr lang="en-GB" sz="1800">
                <a:solidFill>
                  <a:schemeClr val="dk1"/>
                </a:solidFill>
                <a:latin typeface="Avenir"/>
                <a:ea typeface="Avenir"/>
                <a:cs typeface="Avenir"/>
                <a:sym typeface="Avenir"/>
              </a:rPr>
              <a:t>database, </a:t>
            </a:r>
            <a:r>
              <a:rPr b="1" lang="en-GB" sz="1800">
                <a:solidFill>
                  <a:schemeClr val="dk1"/>
                </a:solidFill>
                <a:latin typeface="Avenir"/>
                <a:ea typeface="Avenir"/>
                <a:cs typeface="Avenir"/>
                <a:sym typeface="Avenir"/>
              </a:rPr>
              <a:t>Chinese Academy of Science</a:t>
            </a:r>
            <a:r>
              <a:rPr lang="en-GB" sz="1800">
                <a:solidFill>
                  <a:schemeClr val="dk1"/>
                </a:solidFill>
                <a:latin typeface="Avenir"/>
                <a:ea typeface="Avenir"/>
                <a:cs typeface="Avenir"/>
                <a:sym typeface="Avenir"/>
              </a:rPr>
              <a:t>) </a:t>
            </a:r>
            <a:endParaRPr/>
          </a:p>
          <a:p>
            <a:pPr indent="0" lvl="0" marL="0" marR="0" rtl="0" algn="l">
              <a:spcBef>
                <a:spcPts val="0"/>
              </a:spcBef>
              <a:spcAft>
                <a:spcPts val="0"/>
              </a:spcAft>
              <a:buNone/>
            </a:pPr>
            <a:r>
              <a:rPr lang="en-GB" sz="1800">
                <a:solidFill>
                  <a:schemeClr val="dk1"/>
                </a:solidFill>
                <a:latin typeface="Avenir"/>
                <a:ea typeface="Avenir"/>
                <a:cs typeface="Avenir"/>
                <a:sym typeface="Avenir"/>
              </a:rPr>
              <a:t>+ 2 ESA FRM4Veg sites (with uncertainties)</a:t>
            </a:r>
            <a:endParaRPr/>
          </a:p>
        </p:txBody>
      </p:sp>
      <p:sp>
        <p:nvSpPr>
          <p:cNvPr id="185" name="Google Shape;185;p11"/>
          <p:cNvSpPr/>
          <p:nvPr/>
        </p:nvSpPr>
        <p:spPr>
          <a:xfrm>
            <a:off x="0" y="1167663"/>
            <a:ext cx="3407792" cy="510776"/>
          </a:xfrm>
          <a:prstGeom prst="roundRect">
            <a:avLst>
              <a:gd fmla="val 16667" name="adj"/>
            </a:avLst>
          </a:prstGeom>
          <a:solidFill>
            <a:srgbClr val="FDE9D8"/>
          </a:solidFill>
          <a:ln cap="flat" cmpd="sng" w="25400">
            <a:solidFill>
              <a:srgbClr val="FF9A00"/>
            </a:solidFill>
            <a:prstDash val="solid"/>
            <a:bevel/>
            <a:headEnd len="sm" w="sm" type="none"/>
            <a:tailEnd len="sm" w="sm" type="none"/>
          </a:ln>
        </p:spPr>
        <p:txBody>
          <a:bodyPr anchorCtr="0" anchor="ctr" bIns="45700" lIns="45700" spcFirstLastPara="1" rIns="45700" wrap="square" tIns="45700">
            <a:spAutoFit/>
          </a:bodyPr>
          <a:lstStyle/>
          <a:p>
            <a:pPr indent="0" lvl="0" marL="0" marR="0" rtl="0" algn="l">
              <a:lnSpc>
                <a:spcPct val="100000"/>
              </a:lnSpc>
              <a:spcBef>
                <a:spcPts val="0"/>
              </a:spcBef>
              <a:spcAft>
                <a:spcPts val="0"/>
              </a:spcAft>
              <a:buClr>
                <a:srgbClr val="002060"/>
              </a:buClr>
              <a:buSzPts val="1800"/>
              <a:buFont typeface="Avenir"/>
              <a:buNone/>
            </a:pPr>
            <a:r>
              <a:rPr lang="en-GB" sz="1800">
                <a:solidFill>
                  <a:srgbClr val="002060"/>
                </a:solidFill>
                <a:latin typeface="Avenir"/>
                <a:ea typeface="Avenir"/>
                <a:cs typeface="Avenir"/>
                <a:sym typeface="Avenir"/>
              </a:rPr>
              <a:t>   </a:t>
            </a:r>
            <a:r>
              <a:rPr lang="en-GB" sz="2400">
                <a:solidFill>
                  <a:srgbClr val="002060"/>
                </a:solidFill>
                <a:latin typeface="Avenir"/>
                <a:ea typeface="Avenir"/>
                <a:cs typeface="Avenir"/>
                <a:sym typeface="Avenir"/>
              </a:rPr>
              <a:t>Ground Reference Data</a:t>
            </a:r>
            <a:endParaRPr/>
          </a:p>
        </p:txBody>
      </p:sp>
      <p:sp>
        <p:nvSpPr>
          <p:cNvPr id="186" name="Google Shape;186;p11"/>
          <p:cNvSpPr txBox="1"/>
          <p:nvPr/>
        </p:nvSpPr>
        <p:spPr>
          <a:xfrm>
            <a:off x="2786032" y="6195101"/>
            <a:ext cx="625795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800">
                <a:solidFill>
                  <a:schemeClr val="dk1"/>
                </a:solidFill>
                <a:latin typeface="Avenir"/>
                <a:ea typeface="Avenir"/>
                <a:cs typeface="Avenir"/>
                <a:sym typeface="Avenir"/>
              </a:rPr>
              <a:t>Propose to be hosted in CEOS WGCV portal -&gt; </a:t>
            </a:r>
            <a:r>
              <a:rPr b="1" i="0" lang="en-GB" sz="1800" u="sng" strike="noStrike">
                <a:solidFill>
                  <a:srgbClr val="3F5364"/>
                </a:solidFill>
                <a:latin typeface="Verdana"/>
                <a:ea typeface="Verdana"/>
                <a:cs typeface="Verdana"/>
                <a:sym typeface="Verdana"/>
                <a:hlinkClick r:id="rId5">
                  <a:extLst>
                    <a:ext uri="{A12FA001-AC4F-418D-AE19-62706E023703}">
                      <ahyp:hlinkClr val="tx"/>
                    </a:ext>
                  </a:extLst>
                </a:hlinkClick>
              </a:rPr>
              <a:t>Cal/Val Data</a:t>
            </a:r>
            <a:endParaRPr b="1" sz="1800">
              <a:solidFill>
                <a:schemeClr val="dk1"/>
              </a:solidFill>
              <a:latin typeface="Avenir"/>
              <a:ea typeface="Avenir"/>
              <a:cs typeface="Avenir"/>
              <a:sym typeface="Avenir"/>
            </a:endParaRPr>
          </a:p>
        </p:txBody>
      </p:sp>
      <p:sp>
        <p:nvSpPr>
          <p:cNvPr id="187" name="Google Shape;187;p11"/>
          <p:cNvSpPr txBox="1"/>
          <p:nvPr/>
        </p:nvSpPr>
        <p:spPr>
          <a:xfrm>
            <a:off x="2683827" y="291415"/>
            <a:ext cx="7375357"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2800">
                <a:solidFill>
                  <a:srgbClr val="FFFFFF"/>
                </a:solidFill>
                <a:latin typeface="Arial"/>
                <a:ea typeface="Arial"/>
                <a:cs typeface="Arial"/>
                <a:sym typeface="Arial"/>
              </a:rPr>
              <a:t>LPV Action Plan (2019-2022) Wrap Up</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12"/>
          <p:cNvSpPr txBox="1"/>
          <p:nvPr>
            <p:ph type="title"/>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t/>
            </a:r>
            <a:endParaRPr/>
          </a:p>
        </p:txBody>
      </p:sp>
      <p:pic>
        <p:nvPicPr>
          <p:cNvPr id="194" name="Google Shape;194;p12"/>
          <p:cNvPicPr preferRelativeResize="0"/>
          <p:nvPr/>
        </p:nvPicPr>
        <p:blipFill rotWithShape="1">
          <a:blip r:embed="rId3">
            <a:alphaModFix/>
          </a:blip>
          <a:srcRect b="0" l="0" r="0" t="0"/>
          <a:stretch/>
        </p:blipFill>
        <p:spPr>
          <a:xfrm>
            <a:off x="231714" y="2099560"/>
            <a:ext cx="7912162" cy="4666720"/>
          </a:xfrm>
          <a:prstGeom prst="rect">
            <a:avLst/>
          </a:prstGeom>
          <a:noFill/>
          <a:ln>
            <a:noFill/>
          </a:ln>
        </p:spPr>
      </p:pic>
      <p:pic>
        <p:nvPicPr>
          <p:cNvPr id="195" name="Google Shape;195;p12"/>
          <p:cNvPicPr preferRelativeResize="0"/>
          <p:nvPr/>
        </p:nvPicPr>
        <p:blipFill rotWithShape="1">
          <a:blip r:embed="rId4">
            <a:alphaModFix/>
          </a:blip>
          <a:srcRect b="0" l="0" r="0" t="9170"/>
          <a:stretch/>
        </p:blipFill>
        <p:spPr>
          <a:xfrm>
            <a:off x="8483918" y="2588266"/>
            <a:ext cx="3317762" cy="2087880"/>
          </a:xfrm>
          <a:prstGeom prst="rect">
            <a:avLst/>
          </a:prstGeom>
          <a:noFill/>
          <a:ln>
            <a:noFill/>
          </a:ln>
        </p:spPr>
      </p:pic>
      <p:sp>
        <p:nvSpPr>
          <p:cNvPr id="196" name="Google Shape;196;p12"/>
          <p:cNvSpPr txBox="1"/>
          <p:nvPr/>
        </p:nvSpPr>
        <p:spPr>
          <a:xfrm>
            <a:off x="8764683" y="4825568"/>
            <a:ext cx="3427317"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800">
                <a:solidFill>
                  <a:schemeClr val="dk1"/>
                </a:solidFill>
                <a:latin typeface="Avenir"/>
                <a:ea typeface="Avenir"/>
                <a:cs typeface="Avenir"/>
                <a:sym typeface="Avenir"/>
              </a:rPr>
              <a:t>Raw data logger files (csv) </a:t>
            </a:r>
            <a:br>
              <a:rPr lang="en-GB" sz="1800">
                <a:solidFill>
                  <a:schemeClr val="dk1"/>
                </a:solidFill>
                <a:latin typeface="Avenir"/>
                <a:ea typeface="Avenir"/>
                <a:cs typeface="Avenir"/>
                <a:sym typeface="Avenir"/>
              </a:rPr>
            </a:br>
            <a:r>
              <a:rPr lang="en-GB" sz="1800">
                <a:solidFill>
                  <a:schemeClr val="dk1"/>
                </a:solidFill>
                <a:latin typeface="Avenir"/>
                <a:ea typeface="Avenir"/>
                <a:cs typeface="Avenir"/>
                <a:sym typeface="Avenir"/>
              </a:rPr>
              <a:t>converted to netCDF </a:t>
            </a:r>
            <a:br>
              <a:rPr lang="en-GB" sz="1800">
                <a:solidFill>
                  <a:schemeClr val="dk1"/>
                </a:solidFill>
                <a:latin typeface="Avenir"/>
                <a:ea typeface="Avenir"/>
                <a:cs typeface="Avenir"/>
                <a:sym typeface="Avenir"/>
              </a:rPr>
            </a:br>
            <a:r>
              <a:rPr lang="en-GB" sz="1800">
                <a:solidFill>
                  <a:schemeClr val="dk1"/>
                </a:solidFill>
                <a:latin typeface="Avenir"/>
                <a:ea typeface="Avenir"/>
                <a:cs typeface="Avenir"/>
                <a:sym typeface="Avenir"/>
              </a:rPr>
              <a:t>(ESA GlobTemperature)</a:t>
            </a:r>
            <a:endParaRPr/>
          </a:p>
        </p:txBody>
      </p:sp>
      <p:grpSp>
        <p:nvGrpSpPr>
          <p:cNvPr id="197" name="Google Shape;197;p12"/>
          <p:cNvGrpSpPr/>
          <p:nvPr/>
        </p:nvGrpSpPr>
        <p:grpSpPr>
          <a:xfrm>
            <a:off x="571756" y="3971923"/>
            <a:ext cx="2947955" cy="2492449"/>
            <a:chOff x="414593" y="3512820"/>
            <a:chExt cx="3243007" cy="2614344"/>
          </a:xfrm>
        </p:grpSpPr>
        <p:sp>
          <p:nvSpPr>
            <p:cNvPr id="198" name="Google Shape;198;p12"/>
            <p:cNvSpPr txBox="1"/>
            <p:nvPr/>
          </p:nvSpPr>
          <p:spPr>
            <a:xfrm>
              <a:off x="414593" y="5513792"/>
              <a:ext cx="3243007" cy="613372"/>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2060"/>
                </a:buClr>
                <a:buSzPts val="3200"/>
                <a:buFont typeface="Avenir"/>
                <a:buNone/>
              </a:pPr>
              <a:r>
                <a:rPr b="1" i="0" lang="en-GB" sz="3200" u="none" cap="none" strike="noStrike">
                  <a:solidFill>
                    <a:srgbClr val="002060"/>
                  </a:solidFill>
                  <a:latin typeface="Avenir"/>
                  <a:ea typeface="Avenir"/>
                  <a:cs typeface="Avenir"/>
                  <a:sym typeface="Avenir"/>
                </a:rPr>
                <a:t>LPV Supersites</a:t>
              </a:r>
              <a:endParaRPr b="1" i="0" sz="3200" u="none" cap="none" strike="noStrike">
                <a:solidFill>
                  <a:srgbClr val="002060"/>
                </a:solidFill>
                <a:latin typeface="Avenir"/>
                <a:ea typeface="Avenir"/>
                <a:cs typeface="Avenir"/>
                <a:sym typeface="Avenir"/>
              </a:endParaRPr>
            </a:p>
          </p:txBody>
        </p:sp>
        <p:sp>
          <p:nvSpPr>
            <p:cNvPr id="199" name="Google Shape;199;p12"/>
            <p:cNvSpPr/>
            <p:nvPr/>
          </p:nvSpPr>
          <p:spPr>
            <a:xfrm>
              <a:off x="1228725" y="5099098"/>
              <a:ext cx="357188" cy="458626"/>
            </a:xfrm>
            <a:prstGeom prst="downArrow">
              <a:avLst>
                <a:gd fmla="val 50000" name="adj1"/>
                <a:gd fmla="val 50000" name="adj2"/>
              </a:avLst>
            </a:prstGeom>
            <a:solidFill>
              <a:srgbClr val="FFFFFF"/>
            </a:solidFill>
            <a:ln cap="flat" cmpd="sng" w="25400">
              <a:solidFill>
                <a:srgbClr val="FF9A00"/>
              </a:solidFill>
              <a:prstDash val="solid"/>
              <a:bevel/>
              <a:headEnd len="sm" w="sm" type="none"/>
              <a:tailEnd len="sm" w="sm" type="none"/>
            </a:ln>
          </p:spPr>
          <p:txBody>
            <a:bodyPr anchorCtr="0" anchor="ctr" bIns="45700" lIns="45700" spcFirstLastPara="1" rIns="45700" wrap="square" tIns="45700">
              <a:spAutoFit/>
            </a:bodyPr>
            <a:lstStyle/>
            <a:p>
              <a:pPr indent="0" lvl="0" marL="0" marR="0" rtl="0" algn="l">
                <a:lnSpc>
                  <a:spcPct val="100000"/>
                </a:lnSpc>
                <a:spcBef>
                  <a:spcPts val="0"/>
                </a:spcBef>
                <a:spcAft>
                  <a:spcPts val="0"/>
                </a:spcAft>
                <a:buClr>
                  <a:schemeClr val="dk1"/>
                </a:buClr>
                <a:buSzPts val="1800"/>
                <a:buFont typeface="Avenir"/>
                <a:buNone/>
              </a:pPr>
              <a:r>
                <a:t/>
              </a:r>
              <a:endParaRPr b="0" i="0" sz="1800" u="none" cap="none" strike="noStrike">
                <a:solidFill>
                  <a:srgbClr val="002060"/>
                </a:solidFill>
                <a:latin typeface="Avenir"/>
                <a:ea typeface="Avenir"/>
                <a:cs typeface="Avenir"/>
                <a:sym typeface="Avenir"/>
              </a:endParaRPr>
            </a:p>
          </p:txBody>
        </p:sp>
        <p:sp>
          <p:nvSpPr>
            <p:cNvPr id="200" name="Google Shape;200;p12"/>
            <p:cNvSpPr txBox="1"/>
            <p:nvPr/>
          </p:nvSpPr>
          <p:spPr>
            <a:xfrm>
              <a:off x="414593" y="3512820"/>
              <a:ext cx="2346187" cy="1477325"/>
            </a:xfrm>
            <a:prstGeom prst="rect">
              <a:avLst/>
            </a:prstGeom>
            <a:noFill/>
            <a:ln cap="flat" cmpd="sng" w="38100">
              <a:solidFill>
                <a:srgbClr val="FFC000"/>
              </a:solidFill>
              <a:prstDash val="solid"/>
              <a:miter lim="400000"/>
              <a:headEnd len="sm" w="sm" type="none"/>
              <a:tailEnd len="sm" w="sm" type="none"/>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chemeClr val="dk1"/>
                </a:buClr>
                <a:buSzPts val="1800"/>
                <a:buFont typeface="Avenir"/>
                <a:buNone/>
              </a:pPr>
              <a:r>
                <a:t/>
              </a:r>
              <a:endParaRPr b="0" i="0" sz="1800" u="none" cap="none" strike="noStrike">
                <a:solidFill>
                  <a:srgbClr val="002060"/>
                </a:solidFill>
                <a:latin typeface="Avenir"/>
                <a:ea typeface="Avenir"/>
                <a:cs typeface="Avenir"/>
                <a:sym typeface="Avenir"/>
              </a:endParaRPr>
            </a:p>
            <a:p>
              <a:pPr indent="0" lvl="0" marL="0" marR="0" rtl="0" algn="l">
                <a:lnSpc>
                  <a:spcPct val="100000"/>
                </a:lnSpc>
                <a:spcBef>
                  <a:spcPts val="0"/>
                </a:spcBef>
                <a:spcAft>
                  <a:spcPts val="0"/>
                </a:spcAft>
                <a:buClr>
                  <a:schemeClr val="dk1"/>
                </a:buClr>
                <a:buSzPts val="1800"/>
                <a:buFont typeface="Avenir"/>
                <a:buNone/>
              </a:pPr>
              <a:r>
                <a:t/>
              </a:r>
              <a:endParaRPr sz="1800">
                <a:solidFill>
                  <a:srgbClr val="002060"/>
                </a:solidFill>
                <a:latin typeface="Avenir"/>
                <a:ea typeface="Avenir"/>
                <a:cs typeface="Avenir"/>
                <a:sym typeface="Avenir"/>
              </a:endParaRPr>
            </a:p>
            <a:p>
              <a:pPr indent="0" lvl="0" marL="0" marR="0" rtl="0" algn="l">
                <a:lnSpc>
                  <a:spcPct val="100000"/>
                </a:lnSpc>
                <a:spcBef>
                  <a:spcPts val="0"/>
                </a:spcBef>
                <a:spcAft>
                  <a:spcPts val="0"/>
                </a:spcAft>
                <a:buClr>
                  <a:schemeClr val="dk1"/>
                </a:buClr>
                <a:buSzPts val="1800"/>
                <a:buFont typeface="Avenir"/>
                <a:buNone/>
              </a:pPr>
              <a:r>
                <a:t/>
              </a:r>
              <a:endParaRPr b="0" i="0" sz="1800" u="none" cap="none" strike="noStrike">
                <a:solidFill>
                  <a:srgbClr val="002060"/>
                </a:solidFill>
                <a:latin typeface="Avenir"/>
                <a:ea typeface="Avenir"/>
                <a:cs typeface="Avenir"/>
                <a:sym typeface="Avenir"/>
              </a:endParaRPr>
            </a:p>
            <a:p>
              <a:pPr indent="0" lvl="0" marL="0" marR="0" rtl="0" algn="l">
                <a:lnSpc>
                  <a:spcPct val="100000"/>
                </a:lnSpc>
                <a:spcBef>
                  <a:spcPts val="0"/>
                </a:spcBef>
                <a:spcAft>
                  <a:spcPts val="0"/>
                </a:spcAft>
                <a:buClr>
                  <a:schemeClr val="dk1"/>
                </a:buClr>
                <a:buSzPts val="1800"/>
                <a:buFont typeface="Avenir"/>
                <a:buNone/>
              </a:pPr>
              <a:r>
                <a:t/>
              </a:r>
              <a:endParaRPr sz="1800">
                <a:solidFill>
                  <a:srgbClr val="002060"/>
                </a:solidFill>
                <a:latin typeface="Avenir"/>
                <a:ea typeface="Avenir"/>
                <a:cs typeface="Avenir"/>
                <a:sym typeface="Avenir"/>
              </a:endParaRPr>
            </a:p>
            <a:p>
              <a:pPr indent="0" lvl="0" marL="0" marR="0" rtl="0" algn="l">
                <a:lnSpc>
                  <a:spcPct val="100000"/>
                </a:lnSpc>
                <a:spcBef>
                  <a:spcPts val="0"/>
                </a:spcBef>
                <a:spcAft>
                  <a:spcPts val="0"/>
                </a:spcAft>
                <a:buClr>
                  <a:schemeClr val="dk1"/>
                </a:buClr>
                <a:buSzPts val="1800"/>
                <a:buFont typeface="Avenir"/>
                <a:buNone/>
              </a:pPr>
              <a:r>
                <a:t/>
              </a:r>
              <a:endParaRPr b="0" i="0" sz="1800" u="none" cap="none" strike="noStrike">
                <a:solidFill>
                  <a:srgbClr val="002060"/>
                </a:solidFill>
                <a:latin typeface="Avenir"/>
                <a:ea typeface="Avenir"/>
                <a:cs typeface="Avenir"/>
                <a:sym typeface="Avenir"/>
              </a:endParaRPr>
            </a:p>
          </p:txBody>
        </p:sp>
      </p:grpSp>
      <p:sp>
        <p:nvSpPr>
          <p:cNvPr id="201" name="Google Shape;201;p12"/>
          <p:cNvSpPr txBox="1"/>
          <p:nvPr/>
        </p:nvSpPr>
        <p:spPr>
          <a:xfrm>
            <a:off x="8764683" y="5987320"/>
            <a:ext cx="883681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800">
                <a:solidFill>
                  <a:schemeClr val="dk1"/>
                </a:solidFill>
                <a:latin typeface="Avenir"/>
                <a:ea typeface="Avenir"/>
                <a:cs typeface="Avenir"/>
                <a:sym typeface="Avenir"/>
              </a:rPr>
              <a:t>FRM LST measurements</a:t>
            </a:r>
            <a:endParaRPr/>
          </a:p>
        </p:txBody>
      </p:sp>
      <p:sp>
        <p:nvSpPr>
          <p:cNvPr id="202" name="Google Shape;202;p12"/>
          <p:cNvSpPr/>
          <p:nvPr/>
        </p:nvSpPr>
        <p:spPr>
          <a:xfrm>
            <a:off x="153700" y="1147647"/>
            <a:ext cx="4320900" cy="923400"/>
          </a:xfrm>
          <a:prstGeom prst="roundRect">
            <a:avLst>
              <a:gd fmla="val 16667" name="adj"/>
            </a:avLst>
          </a:prstGeom>
          <a:solidFill>
            <a:srgbClr val="FDE9D8"/>
          </a:solidFill>
          <a:ln cap="flat" cmpd="sng" w="25400">
            <a:solidFill>
              <a:srgbClr val="FF9A00"/>
            </a:solidFill>
            <a:prstDash val="solid"/>
            <a:bevel/>
            <a:headEnd len="sm" w="sm" type="none"/>
            <a:tailEnd len="sm" w="sm" type="none"/>
          </a:ln>
        </p:spPr>
        <p:txBody>
          <a:bodyPr anchorCtr="0" anchor="ctr" bIns="45700" lIns="45700" spcFirstLastPara="1" rIns="45700" wrap="square" tIns="45700">
            <a:spAutoFit/>
          </a:bodyPr>
          <a:lstStyle/>
          <a:p>
            <a:pPr indent="0" lvl="0" marL="0" marR="0" rtl="0" algn="l">
              <a:lnSpc>
                <a:spcPct val="100000"/>
              </a:lnSpc>
              <a:spcBef>
                <a:spcPts val="0"/>
              </a:spcBef>
              <a:spcAft>
                <a:spcPts val="0"/>
              </a:spcAft>
              <a:buClr>
                <a:srgbClr val="002060"/>
              </a:buClr>
              <a:buSzPts val="2000"/>
              <a:buFont typeface="Avenir"/>
              <a:buNone/>
            </a:pPr>
            <a:r>
              <a:rPr lang="en-GB" sz="2000">
                <a:solidFill>
                  <a:srgbClr val="002060"/>
                </a:solidFill>
                <a:latin typeface="Avenir"/>
                <a:ea typeface="Avenir"/>
                <a:cs typeface="Avenir"/>
                <a:sym typeface="Avenir"/>
              </a:rPr>
              <a:t>   </a:t>
            </a:r>
            <a:r>
              <a:rPr lang="en-GB" sz="3200">
                <a:solidFill>
                  <a:srgbClr val="002060"/>
                </a:solidFill>
                <a:latin typeface="Avenir"/>
                <a:ea typeface="Avenir"/>
                <a:cs typeface="Avenir"/>
                <a:sym typeface="Avenir"/>
              </a:rPr>
              <a:t>Ground Reference Data</a:t>
            </a:r>
            <a:endParaRPr/>
          </a:p>
        </p:txBody>
      </p:sp>
      <p:sp>
        <p:nvSpPr>
          <p:cNvPr id="203" name="Google Shape;203;p12"/>
          <p:cNvSpPr txBox="1"/>
          <p:nvPr/>
        </p:nvSpPr>
        <p:spPr>
          <a:xfrm>
            <a:off x="2683827" y="291415"/>
            <a:ext cx="7375357"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2800">
                <a:solidFill>
                  <a:srgbClr val="FFFFFF"/>
                </a:solidFill>
                <a:latin typeface="Arial"/>
                <a:ea typeface="Arial"/>
                <a:cs typeface="Arial"/>
                <a:sym typeface="Arial"/>
              </a:rPr>
              <a:t>LPV Action Plan (2019-2022) Wrap Up</a:t>
            </a:r>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13"/>
          <p:cNvSpPr txBox="1"/>
          <p:nvPr>
            <p:ph idx="12" type="sldNum"/>
          </p:nvPr>
        </p:nvSpPr>
        <p:spPr>
          <a:xfrm>
            <a:off x="816864" y="6356352"/>
            <a:ext cx="670624" cy="276999"/>
          </a:xfrm>
          <a:prstGeom prst="rect">
            <a:avLst/>
          </a:prstGeom>
          <a:noFill/>
          <a:ln>
            <a:noFill/>
          </a:ln>
        </p:spPr>
        <p:txBody>
          <a:bodyPr anchorCtr="0" anchor="t" bIns="45700" lIns="45700" spcFirstLastPara="1" rIns="45700" wrap="square" tIns="45700">
            <a:spAutoFit/>
          </a:bodyPr>
          <a:lstStyle/>
          <a:p>
            <a:pPr indent="0" lvl="0" marL="0" rtl="0" algn="r">
              <a:spcBef>
                <a:spcPts val="0"/>
              </a:spcBef>
              <a:spcAft>
                <a:spcPts val="0"/>
              </a:spcAft>
              <a:buNone/>
            </a:pPr>
            <a:fld id="{00000000-1234-1234-1234-123412341234}" type="slidenum">
              <a:rPr lang="en-GB"/>
              <a:t>‹#›</a:t>
            </a:fld>
            <a:endParaRPr/>
          </a:p>
        </p:txBody>
      </p:sp>
      <p:sp>
        <p:nvSpPr>
          <p:cNvPr id="210" name="Google Shape;210;p13"/>
          <p:cNvSpPr txBox="1"/>
          <p:nvPr>
            <p:ph type="title"/>
          </p:nvPr>
        </p:nvSpPr>
        <p:spPr>
          <a:xfrm>
            <a:off x="457200" y="1755793"/>
            <a:ext cx="11734800" cy="990600"/>
          </a:xfrm>
          <a:prstGeom prst="rect">
            <a:avLst/>
          </a:prstGeom>
          <a:noFill/>
          <a:ln>
            <a:noFill/>
          </a:ln>
        </p:spPr>
        <p:txBody>
          <a:bodyPr anchorCtr="0" anchor="ctr" bIns="34275" lIns="68575" spcFirstLastPara="1" rIns="68575" wrap="square" tIns="34275">
            <a:normAutofit/>
          </a:bodyPr>
          <a:lstStyle/>
          <a:p>
            <a:pPr indent="0" lvl="0" marL="0" marR="0" rtl="0" algn="ctr">
              <a:lnSpc>
                <a:spcPct val="100000"/>
              </a:lnSpc>
              <a:spcBef>
                <a:spcPts val="0"/>
              </a:spcBef>
              <a:spcAft>
                <a:spcPts val="0"/>
              </a:spcAft>
              <a:buClr>
                <a:srgbClr val="002569"/>
              </a:buClr>
              <a:buSzPts val="1800"/>
              <a:buFont typeface="Trebuchet MS"/>
              <a:buNone/>
            </a:pPr>
            <a:r>
              <a:rPr b="1" i="0" lang="en-GB" sz="1800" u="none" cap="none" strike="noStrike">
                <a:solidFill>
                  <a:srgbClr val="002569"/>
                </a:solidFill>
                <a:latin typeface="Trebuchet MS"/>
                <a:ea typeface="Trebuchet MS"/>
                <a:cs typeface="Trebuchet MS"/>
                <a:sym typeface="Trebuchet MS"/>
              </a:rPr>
              <a:t>Forest Biomass Reference System for Tree-by-Tree Inventory Data (GEO-TREES). Supporting coordinated collection of new high-quality reference measurements for validation of biomass products.</a:t>
            </a:r>
            <a:endParaRPr b="1" i="0" sz="1800" u="none" cap="none" strike="noStrike">
              <a:solidFill>
                <a:srgbClr val="002060"/>
              </a:solidFill>
              <a:latin typeface="Helvetica Neue"/>
              <a:ea typeface="Helvetica Neue"/>
              <a:cs typeface="Helvetica Neue"/>
              <a:sym typeface="Helvetica Neue"/>
            </a:endParaRPr>
          </a:p>
        </p:txBody>
      </p:sp>
      <p:sp>
        <p:nvSpPr>
          <p:cNvPr id="211" name="Google Shape;211;p13"/>
          <p:cNvSpPr txBox="1"/>
          <p:nvPr/>
        </p:nvSpPr>
        <p:spPr>
          <a:xfrm>
            <a:off x="89094" y="1188780"/>
            <a:ext cx="12013812" cy="9906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lang="en-GB" sz="3200">
                <a:solidFill>
                  <a:srgbClr val="C00000"/>
                </a:solidFill>
                <a:latin typeface="Arial"/>
                <a:ea typeface="Arial"/>
                <a:cs typeface="Arial"/>
                <a:sym typeface="Arial"/>
              </a:rPr>
              <a:t>  GEO-TREES  (CARB-21-03)</a:t>
            </a:r>
            <a:endParaRPr sz="3200">
              <a:solidFill>
                <a:srgbClr val="C00000"/>
              </a:solidFill>
              <a:latin typeface="Arial"/>
              <a:ea typeface="Arial"/>
              <a:cs typeface="Arial"/>
              <a:sym typeface="Arial"/>
            </a:endParaRPr>
          </a:p>
        </p:txBody>
      </p:sp>
      <p:pic>
        <p:nvPicPr>
          <p:cNvPr id="212" name="Google Shape;212;p13"/>
          <p:cNvPicPr preferRelativeResize="0"/>
          <p:nvPr/>
        </p:nvPicPr>
        <p:blipFill rotWithShape="1">
          <a:blip r:embed="rId3">
            <a:alphaModFix/>
          </a:blip>
          <a:srcRect b="0" l="0" r="0" t="0"/>
          <a:stretch/>
        </p:blipFill>
        <p:spPr>
          <a:xfrm>
            <a:off x="3739973" y="2643188"/>
            <a:ext cx="7221430" cy="3582198"/>
          </a:xfrm>
          <a:prstGeom prst="rect">
            <a:avLst/>
          </a:prstGeom>
          <a:noFill/>
          <a:ln cap="flat" cmpd="sng" w="9525">
            <a:solidFill>
              <a:schemeClr val="dk1"/>
            </a:solidFill>
            <a:prstDash val="solid"/>
            <a:round/>
            <a:headEnd len="sm" w="sm" type="none"/>
            <a:tailEnd len="sm" w="sm" type="none"/>
          </a:ln>
        </p:spPr>
      </p:pic>
      <p:grpSp>
        <p:nvGrpSpPr>
          <p:cNvPr id="213" name="Google Shape;213;p13"/>
          <p:cNvGrpSpPr/>
          <p:nvPr/>
        </p:nvGrpSpPr>
        <p:grpSpPr>
          <a:xfrm>
            <a:off x="816864" y="4659829"/>
            <a:ext cx="2157621" cy="1440895"/>
            <a:chOff x="0" y="1506404"/>
            <a:chExt cx="5845863" cy="4516932"/>
          </a:xfrm>
        </p:grpSpPr>
        <p:pic>
          <p:nvPicPr>
            <p:cNvPr id="214" name="Google Shape;214;p13"/>
            <p:cNvPicPr preferRelativeResize="0"/>
            <p:nvPr/>
          </p:nvPicPr>
          <p:blipFill rotWithShape="1">
            <a:blip r:embed="rId4">
              <a:alphaModFix/>
            </a:blip>
            <a:srcRect b="0" l="0" r="0" t="0"/>
            <a:stretch/>
          </p:blipFill>
          <p:spPr>
            <a:xfrm>
              <a:off x="0" y="1506404"/>
              <a:ext cx="2366891" cy="4516932"/>
            </a:xfrm>
            <a:prstGeom prst="rect">
              <a:avLst/>
            </a:prstGeom>
            <a:noFill/>
            <a:ln cap="flat" cmpd="sng" w="9525">
              <a:solidFill>
                <a:schemeClr val="dk1"/>
              </a:solidFill>
              <a:prstDash val="solid"/>
              <a:round/>
              <a:headEnd len="sm" w="sm" type="none"/>
              <a:tailEnd len="sm" w="sm" type="none"/>
            </a:ln>
          </p:spPr>
        </p:pic>
        <p:pic>
          <p:nvPicPr>
            <p:cNvPr id="215" name="Google Shape;215;p13"/>
            <p:cNvPicPr preferRelativeResize="0"/>
            <p:nvPr/>
          </p:nvPicPr>
          <p:blipFill rotWithShape="1">
            <a:blip r:embed="rId5">
              <a:alphaModFix/>
            </a:blip>
            <a:srcRect b="0" l="0" r="0" t="0"/>
            <a:stretch/>
          </p:blipFill>
          <p:spPr>
            <a:xfrm rot="5400000">
              <a:off x="2835258" y="1031604"/>
              <a:ext cx="2535805" cy="3485405"/>
            </a:xfrm>
            <a:prstGeom prst="rect">
              <a:avLst/>
            </a:prstGeom>
            <a:noFill/>
            <a:ln cap="flat" cmpd="sng" w="9525">
              <a:solidFill>
                <a:schemeClr val="dk1"/>
              </a:solidFill>
              <a:prstDash val="solid"/>
              <a:round/>
              <a:headEnd len="sm" w="sm" type="none"/>
              <a:tailEnd len="sm" w="sm" type="none"/>
            </a:ln>
          </p:spPr>
        </p:pic>
        <p:pic>
          <p:nvPicPr>
            <p:cNvPr id="216" name="Google Shape;216;p13"/>
            <p:cNvPicPr preferRelativeResize="0"/>
            <p:nvPr/>
          </p:nvPicPr>
          <p:blipFill rotWithShape="1">
            <a:blip r:embed="rId6">
              <a:alphaModFix/>
            </a:blip>
            <a:srcRect b="0" l="0" r="0" t="0"/>
            <a:stretch/>
          </p:blipFill>
          <p:spPr>
            <a:xfrm>
              <a:off x="2360459" y="3400863"/>
              <a:ext cx="3485404" cy="2614053"/>
            </a:xfrm>
            <a:prstGeom prst="rect">
              <a:avLst/>
            </a:prstGeom>
            <a:noFill/>
            <a:ln cap="flat" cmpd="sng" w="9525">
              <a:solidFill>
                <a:schemeClr val="dk1"/>
              </a:solidFill>
              <a:prstDash val="solid"/>
              <a:round/>
              <a:headEnd len="sm" w="sm" type="none"/>
              <a:tailEnd len="sm" w="sm" type="none"/>
            </a:ln>
          </p:spPr>
        </p:pic>
      </p:grpSp>
      <p:pic>
        <p:nvPicPr>
          <p:cNvPr id="217" name="Google Shape;217;p13"/>
          <p:cNvPicPr preferRelativeResize="0"/>
          <p:nvPr/>
        </p:nvPicPr>
        <p:blipFill rotWithShape="1">
          <a:blip r:embed="rId7">
            <a:alphaModFix/>
          </a:blip>
          <a:srcRect b="0" l="0" r="0" t="0"/>
          <a:stretch/>
        </p:blipFill>
        <p:spPr>
          <a:xfrm>
            <a:off x="764996" y="3032988"/>
            <a:ext cx="2060356" cy="1521875"/>
          </a:xfrm>
          <a:prstGeom prst="rect">
            <a:avLst/>
          </a:prstGeom>
          <a:noFill/>
          <a:ln cap="flat" cmpd="sng" w="9525">
            <a:solidFill>
              <a:schemeClr val="dk1"/>
            </a:solidFill>
            <a:prstDash val="solid"/>
            <a:round/>
            <a:headEnd len="sm" w="sm" type="none"/>
            <a:tailEnd len="sm" w="sm" type="none"/>
          </a:ln>
        </p:spPr>
      </p:pic>
      <p:sp>
        <p:nvSpPr>
          <p:cNvPr id="218" name="Google Shape;218;p13"/>
          <p:cNvSpPr txBox="1"/>
          <p:nvPr/>
        </p:nvSpPr>
        <p:spPr>
          <a:xfrm>
            <a:off x="1795174" y="6203004"/>
            <a:ext cx="10396826" cy="646329"/>
          </a:xfrm>
          <a:prstGeom prst="rect">
            <a:avLst/>
          </a:prstGeom>
          <a:noFill/>
          <a:ln>
            <a:noFill/>
          </a:ln>
        </p:spPr>
        <p:txBody>
          <a:bodyPr anchorCtr="0" anchor="t" bIns="45700" lIns="45700" spcFirstLastPara="1" rIns="45700" wrap="square" tIns="45700">
            <a:spAutoFit/>
          </a:bodyPr>
          <a:lstStyle/>
          <a:p>
            <a:pPr indent="0" lvl="0" marL="0" marR="0" rtl="0" algn="ctr">
              <a:spcBef>
                <a:spcPts val="0"/>
              </a:spcBef>
              <a:spcAft>
                <a:spcPts val="0"/>
              </a:spcAft>
              <a:buNone/>
            </a:pPr>
            <a:r>
              <a:rPr lang="en-GB" sz="1800">
                <a:solidFill>
                  <a:srgbClr val="002569"/>
                </a:solidFill>
                <a:latin typeface="Avenir"/>
                <a:ea typeface="Avenir"/>
                <a:cs typeface="Avenir"/>
                <a:sym typeface="Avenir"/>
              </a:rPr>
              <a:t>We encourage CEOS agencies to coordinate on data collection for biomass validation following recommendations from the biomass protocol (open high-quality field, TLS, and airborne lidar). </a:t>
            </a:r>
            <a:endParaRPr/>
          </a:p>
        </p:txBody>
      </p:sp>
      <p:sp>
        <p:nvSpPr>
          <p:cNvPr id="219" name="Google Shape;219;p13"/>
          <p:cNvSpPr txBox="1"/>
          <p:nvPr/>
        </p:nvSpPr>
        <p:spPr>
          <a:xfrm>
            <a:off x="10994102" y="3233464"/>
            <a:ext cx="1350298" cy="175432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800">
                <a:solidFill>
                  <a:schemeClr val="dk1"/>
                </a:solidFill>
                <a:latin typeface="Avenir"/>
                <a:ea typeface="Avenir"/>
                <a:cs typeface="Avenir"/>
                <a:sym typeface="Avenir"/>
              </a:rPr>
              <a:t>WGCV LPV LSI-VC Forests</a:t>
            </a:r>
            <a:endParaRPr/>
          </a:p>
          <a:p>
            <a:pPr indent="0" lvl="0" marL="0" marR="0" rtl="0" algn="l">
              <a:spcBef>
                <a:spcPts val="0"/>
              </a:spcBef>
              <a:spcAft>
                <a:spcPts val="0"/>
              </a:spcAft>
              <a:buNone/>
            </a:pPr>
            <a:r>
              <a:rPr lang="en-GB" sz="1800">
                <a:solidFill>
                  <a:schemeClr val="dk1"/>
                </a:solidFill>
                <a:latin typeface="Avenir"/>
                <a:ea typeface="Avenir"/>
                <a:cs typeface="Avenir"/>
                <a:sym typeface="Avenir"/>
              </a:rPr>
              <a:t>CEOS GFOI Lead </a:t>
            </a:r>
            <a:endParaRPr/>
          </a:p>
          <a:p>
            <a:pPr indent="0" lvl="0" marL="0" marR="0" rtl="0" algn="l">
              <a:spcBef>
                <a:spcPts val="0"/>
              </a:spcBef>
              <a:spcAft>
                <a:spcPts val="0"/>
              </a:spcAft>
              <a:buNone/>
            </a:pPr>
            <a:r>
              <a:rPr lang="en-GB" sz="1800">
                <a:solidFill>
                  <a:schemeClr val="dk1"/>
                </a:solidFill>
                <a:latin typeface="Avenir"/>
                <a:ea typeface="Avenir"/>
                <a:cs typeface="Avenir"/>
                <a:sym typeface="Avenir"/>
              </a:rPr>
              <a:t>SIT Chair</a:t>
            </a:r>
            <a:endParaRPr/>
          </a:p>
        </p:txBody>
      </p:sp>
      <p:sp>
        <p:nvSpPr>
          <p:cNvPr id="220" name="Google Shape;220;p13"/>
          <p:cNvSpPr/>
          <p:nvPr/>
        </p:nvSpPr>
        <p:spPr>
          <a:xfrm>
            <a:off x="89094" y="1212591"/>
            <a:ext cx="4324986" cy="578880"/>
          </a:xfrm>
          <a:prstGeom prst="roundRect">
            <a:avLst>
              <a:gd fmla="val 16667" name="adj"/>
            </a:avLst>
          </a:prstGeom>
          <a:solidFill>
            <a:srgbClr val="FDE9D8"/>
          </a:solidFill>
          <a:ln cap="flat" cmpd="sng" w="25400">
            <a:solidFill>
              <a:srgbClr val="FF9A00"/>
            </a:solidFill>
            <a:prstDash val="solid"/>
            <a:bevel/>
            <a:headEnd len="sm" w="sm" type="none"/>
            <a:tailEnd len="sm" w="sm" type="none"/>
          </a:ln>
        </p:spPr>
        <p:txBody>
          <a:bodyPr anchorCtr="0" anchor="ctr" bIns="45700" lIns="45700" spcFirstLastPara="1" rIns="45700" wrap="square" tIns="45700">
            <a:spAutoFit/>
          </a:bodyPr>
          <a:lstStyle/>
          <a:p>
            <a:pPr indent="0" lvl="0" marL="0" marR="0" rtl="0" algn="l">
              <a:lnSpc>
                <a:spcPct val="100000"/>
              </a:lnSpc>
              <a:spcBef>
                <a:spcPts val="0"/>
              </a:spcBef>
              <a:spcAft>
                <a:spcPts val="0"/>
              </a:spcAft>
              <a:buClr>
                <a:srgbClr val="002060"/>
              </a:buClr>
              <a:buSzPts val="1800"/>
              <a:buFont typeface="Avenir"/>
              <a:buNone/>
            </a:pPr>
            <a:r>
              <a:rPr lang="en-GB" sz="1800">
                <a:solidFill>
                  <a:srgbClr val="002060"/>
                </a:solidFill>
                <a:latin typeface="Avenir"/>
                <a:ea typeface="Avenir"/>
                <a:cs typeface="Avenir"/>
                <a:sym typeface="Avenir"/>
              </a:rPr>
              <a:t>   </a:t>
            </a:r>
            <a:r>
              <a:rPr lang="en-GB" sz="2800">
                <a:solidFill>
                  <a:srgbClr val="002060"/>
                </a:solidFill>
                <a:latin typeface="Avenir"/>
                <a:ea typeface="Avenir"/>
                <a:cs typeface="Avenir"/>
                <a:sym typeface="Avenir"/>
              </a:rPr>
              <a:t>Ground Reference Data</a:t>
            </a:r>
            <a:endParaRPr/>
          </a:p>
        </p:txBody>
      </p:sp>
      <p:sp>
        <p:nvSpPr>
          <p:cNvPr id="221" name="Google Shape;221;p13"/>
          <p:cNvSpPr/>
          <p:nvPr/>
        </p:nvSpPr>
        <p:spPr>
          <a:xfrm>
            <a:off x="4606637" y="1212590"/>
            <a:ext cx="2017175" cy="578880"/>
          </a:xfrm>
          <a:prstGeom prst="roundRect">
            <a:avLst>
              <a:gd fmla="val 16667" name="adj"/>
            </a:avLst>
          </a:prstGeom>
          <a:solidFill>
            <a:srgbClr val="FDE9D8"/>
          </a:solidFill>
          <a:ln cap="flat" cmpd="sng" w="25400">
            <a:solidFill>
              <a:srgbClr val="FF9A00"/>
            </a:solidFill>
            <a:prstDash val="solid"/>
            <a:bevel/>
            <a:headEnd len="sm" w="sm" type="none"/>
            <a:tailEnd len="sm" w="sm" type="none"/>
          </a:ln>
        </p:spPr>
        <p:txBody>
          <a:bodyPr anchorCtr="0" anchor="ctr" bIns="45700" lIns="45700" spcFirstLastPara="1" rIns="45700" wrap="square" tIns="45700">
            <a:spAutoFit/>
          </a:bodyPr>
          <a:lstStyle/>
          <a:p>
            <a:pPr indent="0" lvl="0" marL="0" marR="0" rtl="0" algn="l">
              <a:lnSpc>
                <a:spcPct val="100000"/>
              </a:lnSpc>
              <a:spcBef>
                <a:spcPts val="0"/>
              </a:spcBef>
              <a:spcAft>
                <a:spcPts val="0"/>
              </a:spcAft>
              <a:buClr>
                <a:srgbClr val="002060"/>
              </a:buClr>
              <a:buSzPts val="1800"/>
              <a:buFont typeface="Avenir"/>
              <a:buNone/>
            </a:pPr>
            <a:r>
              <a:rPr lang="en-GB" sz="1800">
                <a:solidFill>
                  <a:srgbClr val="002060"/>
                </a:solidFill>
                <a:latin typeface="Avenir"/>
                <a:ea typeface="Avenir"/>
                <a:cs typeface="Avenir"/>
                <a:sym typeface="Avenir"/>
              </a:rPr>
              <a:t>  </a:t>
            </a:r>
            <a:r>
              <a:rPr lang="en-GB" sz="2800">
                <a:solidFill>
                  <a:srgbClr val="002060"/>
                </a:solidFill>
                <a:latin typeface="Avenir"/>
                <a:ea typeface="Avenir"/>
                <a:cs typeface="Avenir"/>
                <a:sym typeface="Avenir"/>
              </a:rPr>
              <a:t>On-going</a:t>
            </a:r>
            <a:endParaRPr/>
          </a:p>
        </p:txBody>
      </p:sp>
      <p:sp>
        <p:nvSpPr>
          <p:cNvPr id="222" name="Google Shape;222;p13"/>
          <p:cNvSpPr txBox="1"/>
          <p:nvPr/>
        </p:nvSpPr>
        <p:spPr>
          <a:xfrm>
            <a:off x="2683827" y="291415"/>
            <a:ext cx="7375357"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2800">
                <a:solidFill>
                  <a:srgbClr val="FFFFFF"/>
                </a:solidFill>
                <a:latin typeface="Arial"/>
                <a:ea typeface="Arial"/>
                <a:cs typeface="Arial"/>
                <a:sym typeface="Arial"/>
              </a:rPr>
              <a:t>LPV Action Plan (2019-2022) Wrap Up</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14"/>
          <p:cNvSpPr txBox="1"/>
          <p:nvPr>
            <p:ph idx="12" type="sldNum"/>
          </p:nvPr>
        </p:nvSpPr>
        <p:spPr>
          <a:xfrm>
            <a:off x="816864" y="6356352"/>
            <a:ext cx="670624" cy="276999"/>
          </a:xfrm>
          <a:prstGeom prst="rect">
            <a:avLst/>
          </a:prstGeom>
          <a:noFill/>
          <a:ln>
            <a:noFill/>
          </a:ln>
        </p:spPr>
        <p:txBody>
          <a:bodyPr anchorCtr="0" anchor="t" bIns="45700" lIns="45700" spcFirstLastPara="1" rIns="45700" wrap="square" tIns="45700">
            <a:spAutoFit/>
          </a:bodyPr>
          <a:lstStyle/>
          <a:p>
            <a:pPr indent="0" lvl="0" marL="0" rtl="0" algn="r">
              <a:spcBef>
                <a:spcPts val="0"/>
              </a:spcBef>
              <a:spcAft>
                <a:spcPts val="0"/>
              </a:spcAft>
              <a:buNone/>
            </a:pPr>
            <a:fld id="{00000000-1234-1234-1234-123412341234}" type="slidenum">
              <a:rPr lang="en-GB"/>
              <a:t>‹#›</a:t>
            </a:fld>
            <a:endParaRPr/>
          </a:p>
        </p:txBody>
      </p:sp>
      <p:sp>
        <p:nvSpPr>
          <p:cNvPr id="229" name="Google Shape;229;p14"/>
          <p:cNvSpPr/>
          <p:nvPr/>
        </p:nvSpPr>
        <p:spPr>
          <a:xfrm>
            <a:off x="190722" y="1240858"/>
            <a:ext cx="3416078" cy="578880"/>
          </a:xfrm>
          <a:prstGeom prst="roundRect">
            <a:avLst>
              <a:gd fmla="val 16667" name="adj"/>
            </a:avLst>
          </a:prstGeom>
          <a:solidFill>
            <a:srgbClr val="FDE9D8"/>
          </a:solidFill>
          <a:ln cap="flat" cmpd="sng" w="25400">
            <a:solidFill>
              <a:srgbClr val="FF9A00"/>
            </a:solidFill>
            <a:prstDash val="solid"/>
            <a:bevel/>
            <a:headEnd len="sm" w="sm" type="none"/>
            <a:tailEnd len="sm" w="sm" type="none"/>
          </a:ln>
        </p:spPr>
        <p:txBody>
          <a:bodyPr anchorCtr="0" anchor="ctr" bIns="45700" lIns="45700" spcFirstLastPara="1" rIns="45700" wrap="square" tIns="45700">
            <a:spAutoFit/>
          </a:bodyPr>
          <a:lstStyle/>
          <a:p>
            <a:pPr indent="0" lvl="0" marL="0" marR="0" rtl="0" algn="l">
              <a:lnSpc>
                <a:spcPct val="100000"/>
              </a:lnSpc>
              <a:spcBef>
                <a:spcPts val="0"/>
              </a:spcBef>
              <a:spcAft>
                <a:spcPts val="0"/>
              </a:spcAft>
              <a:buClr>
                <a:srgbClr val="002060"/>
              </a:buClr>
              <a:buSzPts val="1800"/>
              <a:buFont typeface="Avenir"/>
              <a:buNone/>
            </a:pPr>
            <a:r>
              <a:rPr lang="en-GB" sz="1800">
                <a:solidFill>
                  <a:srgbClr val="002060"/>
                </a:solidFill>
                <a:latin typeface="Avenir"/>
                <a:ea typeface="Avenir"/>
                <a:cs typeface="Avenir"/>
                <a:sym typeface="Avenir"/>
              </a:rPr>
              <a:t>   </a:t>
            </a:r>
            <a:r>
              <a:rPr lang="en-GB" sz="2800">
                <a:solidFill>
                  <a:srgbClr val="002060"/>
                </a:solidFill>
                <a:latin typeface="Avenir"/>
                <a:ea typeface="Avenir"/>
                <a:cs typeface="Avenir"/>
                <a:sym typeface="Avenir"/>
              </a:rPr>
              <a:t>Communication</a:t>
            </a:r>
            <a:endParaRPr/>
          </a:p>
        </p:txBody>
      </p:sp>
      <p:sp>
        <p:nvSpPr>
          <p:cNvPr id="230" name="Google Shape;230;p14"/>
          <p:cNvSpPr/>
          <p:nvPr/>
        </p:nvSpPr>
        <p:spPr>
          <a:xfrm>
            <a:off x="9748243" y="1919212"/>
            <a:ext cx="1489363" cy="578880"/>
          </a:xfrm>
          <a:prstGeom prst="roundRect">
            <a:avLst>
              <a:gd fmla="val 16667" name="adj"/>
            </a:avLst>
          </a:prstGeom>
          <a:solidFill>
            <a:srgbClr val="FDE9D8"/>
          </a:solidFill>
          <a:ln cap="flat" cmpd="sng" w="25400">
            <a:solidFill>
              <a:srgbClr val="FF9A00"/>
            </a:solidFill>
            <a:prstDash val="solid"/>
            <a:bevel/>
            <a:headEnd len="sm" w="sm" type="none"/>
            <a:tailEnd len="sm" w="sm" type="none"/>
          </a:ln>
        </p:spPr>
        <p:txBody>
          <a:bodyPr anchorCtr="0" anchor="ctr" bIns="45700" lIns="45700" spcFirstLastPara="1" rIns="45700" wrap="square" tIns="45700">
            <a:spAutoFit/>
          </a:bodyPr>
          <a:lstStyle/>
          <a:p>
            <a:pPr indent="0" lvl="0" marL="0" marR="0" rtl="0" algn="l">
              <a:lnSpc>
                <a:spcPct val="100000"/>
              </a:lnSpc>
              <a:spcBef>
                <a:spcPts val="0"/>
              </a:spcBef>
              <a:spcAft>
                <a:spcPts val="0"/>
              </a:spcAft>
              <a:buClr>
                <a:srgbClr val="002060"/>
              </a:buClr>
              <a:buSzPts val="1800"/>
              <a:buFont typeface="Avenir"/>
              <a:buNone/>
            </a:pPr>
            <a:r>
              <a:rPr lang="en-GB" sz="1800">
                <a:solidFill>
                  <a:srgbClr val="002060"/>
                </a:solidFill>
                <a:latin typeface="Avenir"/>
                <a:ea typeface="Avenir"/>
                <a:cs typeface="Avenir"/>
                <a:sym typeface="Avenir"/>
              </a:rPr>
              <a:t>  </a:t>
            </a:r>
            <a:r>
              <a:rPr lang="en-GB" sz="2800">
                <a:solidFill>
                  <a:srgbClr val="002060"/>
                </a:solidFill>
                <a:latin typeface="Avenir"/>
                <a:ea typeface="Avenir"/>
                <a:cs typeface="Avenir"/>
                <a:sym typeface="Avenir"/>
              </a:rPr>
              <a:t>Others</a:t>
            </a:r>
            <a:endParaRPr/>
          </a:p>
        </p:txBody>
      </p:sp>
      <p:pic>
        <p:nvPicPr>
          <p:cNvPr id="231" name="Google Shape;231;p14"/>
          <p:cNvPicPr preferRelativeResize="0"/>
          <p:nvPr/>
        </p:nvPicPr>
        <p:blipFill rotWithShape="1">
          <a:blip r:embed="rId3">
            <a:alphaModFix/>
          </a:blip>
          <a:srcRect b="21852" l="28437" r="33230" t="30000"/>
          <a:stretch/>
        </p:blipFill>
        <p:spPr>
          <a:xfrm>
            <a:off x="7197168" y="2683453"/>
            <a:ext cx="4333967" cy="3512810"/>
          </a:xfrm>
          <a:prstGeom prst="rect">
            <a:avLst/>
          </a:prstGeom>
          <a:noFill/>
          <a:ln>
            <a:noFill/>
          </a:ln>
        </p:spPr>
      </p:pic>
      <p:pic>
        <p:nvPicPr>
          <p:cNvPr id="232" name="Google Shape;232;p14"/>
          <p:cNvPicPr preferRelativeResize="0"/>
          <p:nvPr/>
        </p:nvPicPr>
        <p:blipFill rotWithShape="1">
          <a:blip r:embed="rId4">
            <a:alphaModFix/>
          </a:blip>
          <a:srcRect b="0" l="0" r="0" t="0"/>
          <a:stretch/>
        </p:blipFill>
        <p:spPr>
          <a:xfrm>
            <a:off x="161140" y="3403551"/>
            <a:ext cx="5934860" cy="1411962"/>
          </a:xfrm>
          <a:prstGeom prst="rect">
            <a:avLst/>
          </a:prstGeom>
          <a:noFill/>
          <a:ln cap="flat" cmpd="sng" w="9525">
            <a:solidFill>
              <a:schemeClr val="dk1"/>
            </a:solidFill>
            <a:prstDash val="solid"/>
            <a:round/>
            <a:headEnd len="sm" w="sm" type="none"/>
            <a:tailEnd len="sm" w="sm" type="none"/>
          </a:ln>
        </p:spPr>
      </p:pic>
      <p:pic>
        <p:nvPicPr>
          <p:cNvPr id="233" name="Google Shape;233;p14"/>
          <p:cNvPicPr preferRelativeResize="0"/>
          <p:nvPr/>
        </p:nvPicPr>
        <p:blipFill rotWithShape="1">
          <a:blip r:embed="rId5">
            <a:alphaModFix/>
          </a:blip>
          <a:srcRect b="5729" l="0" r="0" t="0"/>
          <a:stretch/>
        </p:blipFill>
        <p:spPr>
          <a:xfrm>
            <a:off x="190722" y="1919212"/>
            <a:ext cx="5905278" cy="1331066"/>
          </a:xfrm>
          <a:prstGeom prst="rect">
            <a:avLst/>
          </a:prstGeom>
          <a:noFill/>
          <a:ln cap="flat" cmpd="sng" w="9525">
            <a:solidFill>
              <a:schemeClr val="dk1"/>
            </a:solidFill>
            <a:prstDash val="solid"/>
            <a:round/>
            <a:headEnd len="sm" w="sm" type="none"/>
            <a:tailEnd len="sm" w="sm" type="none"/>
          </a:ln>
        </p:spPr>
      </p:pic>
      <p:pic>
        <p:nvPicPr>
          <p:cNvPr id="234" name="Google Shape;234;p14"/>
          <p:cNvPicPr preferRelativeResize="0"/>
          <p:nvPr/>
        </p:nvPicPr>
        <p:blipFill rotWithShape="1">
          <a:blip r:embed="rId6">
            <a:alphaModFix/>
          </a:blip>
          <a:srcRect b="0" l="0" r="0" t="0"/>
          <a:stretch/>
        </p:blipFill>
        <p:spPr>
          <a:xfrm>
            <a:off x="478458" y="5448212"/>
            <a:ext cx="5617542" cy="1257387"/>
          </a:xfrm>
          <a:prstGeom prst="rect">
            <a:avLst/>
          </a:prstGeom>
          <a:noFill/>
          <a:ln cap="flat" cmpd="sng" w="9525">
            <a:solidFill>
              <a:schemeClr val="dk1"/>
            </a:solidFill>
            <a:prstDash val="solid"/>
            <a:round/>
            <a:headEnd len="sm" w="sm" type="none"/>
            <a:tailEnd len="sm" w="sm" type="none"/>
          </a:ln>
        </p:spPr>
      </p:pic>
      <p:pic>
        <p:nvPicPr>
          <p:cNvPr id="235" name="Google Shape;235;p14"/>
          <p:cNvPicPr preferRelativeResize="0"/>
          <p:nvPr/>
        </p:nvPicPr>
        <p:blipFill rotWithShape="1">
          <a:blip r:embed="rId7">
            <a:alphaModFix/>
          </a:blip>
          <a:srcRect b="0" l="0" r="0" t="0"/>
          <a:stretch/>
        </p:blipFill>
        <p:spPr>
          <a:xfrm>
            <a:off x="139767" y="4912326"/>
            <a:ext cx="5956233" cy="514350"/>
          </a:xfrm>
          <a:prstGeom prst="rect">
            <a:avLst/>
          </a:prstGeom>
          <a:noFill/>
          <a:ln cap="flat" cmpd="sng" w="9525">
            <a:solidFill>
              <a:schemeClr val="dk1"/>
            </a:solidFill>
            <a:prstDash val="solid"/>
            <a:round/>
            <a:headEnd len="sm" w="sm" type="none"/>
            <a:tailEnd len="sm" w="sm" type="none"/>
          </a:ln>
        </p:spPr>
      </p:pic>
      <p:sp>
        <p:nvSpPr>
          <p:cNvPr id="236" name="Google Shape;236;p14"/>
          <p:cNvSpPr txBox="1"/>
          <p:nvPr/>
        </p:nvSpPr>
        <p:spPr>
          <a:xfrm>
            <a:off x="2683827" y="291415"/>
            <a:ext cx="7375357"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2800">
                <a:solidFill>
                  <a:srgbClr val="FFFFFF"/>
                </a:solidFill>
                <a:latin typeface="Arial"/>
                <a:ea typeface="Arial"/>
                <a:cs typeface="Arial"/>
                <a:sym typeface="Arial"/>
              </a:rPr>
              <a:t>LPV Action Plan (2019-2022) Wrap Up</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15"/>
          <p:cNvSpPr txBox="1"/>
          <p:nvPr>
            <p:ph type="title"/>
          </p:nvPr>
        </p:nvSpPr>
        <p:spPr>
          <a:xfrm>
            <a:off x="3172950" y="301225"/>
            <a:ext cx="6707400" cy="67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Biophysical (</a:t>
            </a:r>
            <a:r>
              <a:rPr lang="en-GB"/>
              <a:t>1/2</a:t>
            </a:r>
            <a:r>
              <a:rPr lang="en-GB"/>
              <a:t>)</a:t>
            </a:r>
            <a:endParaRPr/>
          </a:p>
        </p:txBody>
      </p:sp>
      <p:pic>
        <p:nvPicPr>
          <p:cNvPr id="242" name="Google Shape;242;p15"/>
          <p:cNvPicPr preferRelativeResize="0"/>
          <p:nvPr/>
        </p:nvPicPr>
        <p:blipFill>
          <a:blip r:embed="rId3">
            <a:alphaModFix/>
          </a:blip>
          <a:stretch>
            <a:fillRect/>
          </a:stretch>
        </p:blipFill>
        <p:spPr>
          <a:xfrm>
            <a:off x="10233575" y="2047900"/>
            <a:ext cx="1802599" cy="3553199"/>
          </a:xfrm>
          <a:prstGeom prst="rect">
            <a:avLst/>
          </a:prstGeom>
          <a:noFill/>
          <a:ln>
            <a:noFill/>
          </a:ln>
        </p:spPr>
      </p:pic>
      <p:sp>
        <p:nvSpPr>
          <p:cNvPr id="243" name="Google Shape;243;p15"/>
          <p:cNvSpPr txBox="1"/>
          <p:nvPr/>
        </p:nvSpPr>
        <p:spPr>
          <a:xfrm>
            <a:off x="120500" y="1599525"/>
            <a:ext cx="9941100" cy="3940500"/>
          </a:xfrm>
          <a:prstGeom prst="rect">
            <a:avLst/>
          </a:prstGeom>
          <a:noFill/>
          <a:ln>
            <a:noFill/>
          </a:ln>
        </p:spPr>
        <p:txBody>
          <a:bodyPr anchorCtr="0" anchor="t" bIns="91425" lIns="91425" spcFirstLastPara="1" rIns="91425" wrap="square" tIns="91425">
            <a:spAutoFit/>
          </a:bodyPr>
          <a:lstStyle/>
          <a:p>
            <a:pPr indent="0" lvl="0" marL="0" rtl="0" algn="l">
              <a:lnSpc>
                <a:spcPct val="110000"/>
              </a:lnSpc>
              <a:spcBef>
                <a:spcPts val="0"/>
              </a:spcBef>
              <a:spcAft>
                <a:spcPts val="0"/>
              </a:spcAft>
              <a:buNone/>
            </a:pPr>
            <a:r>
              <a:rPr lang="en-GB" sz="2400">
                <a:solidFill>
                  <a:schemeClr val="dk1"/>
                </a:solidFill>
              </a:rPr>
              <a:t>•Beginning planning for </a:t>
            </a:r>
            <a:r>
              <a:rPr lang="en-GB" sz="2400">
                <a:solidFill>
                  <a:schemeClr val="dk1"/>
                </a:solidFill>
                <a:latin typeface="Calibri"/>
                <a:ea typeface="Calibri"/>
                <a:cs typeface="Calibri"/>
                <a:sym typeface="Calibri"/>
              </a:rPr>
              <a:t>Protocol update (discussed through telecons)</a:t>
            </a:r>
            <a:endParaRPr sz="2400">
              <a:solidFill>
                <a:schemeClr val="dk1"/>
              </a:solidFill>
              <a:latin typeface="Calibri"/>
              <a:ea typeface="Calibri"/>
              <a:cs typeface="Calibri"/>
              <a:sym typeface="Calibri"/>
            </a:endParaRPr>
          </a:p>
          <a:p>
            <a:pPr indent="0" lvl="0" marL="0" rtl="0" algn="l">
              <a:lnSpc>
                <a:spcPct val="110000"/>
              </a:lnSpc>
              <a:spcBef>
                <a:spcPts val="0"/>
              </a:spcBef>
              <a:spcAft>
                <a:spcPts val="0"/>
              </a:spcAft>
              <a:buNone/>
            </a:pPr>
            <a:r>
              <a:rPr lang="en-GB" sz="2400">
                <a:solidFill>
                  <a:schemeClr val="dk1"/>
                </a:solidFill>
              </a:rPr>
              <a:t>•</a:t>
            </a:r>
            <a:r>
              <a:rPr lang="en-GB" sz="2400">
                <a:solidFill>
                  <a:schemeClr val="dk1"/>
                </a:solidFill>
                <a:latin typeface="Calibri"/>
                <a:ea typeface="Calibri"/>
                <a:cs typeface="Calibri"/>
                <a:sym typeface="Calibri"/>
              </a:rPr>
              <a:t>Validation of the CGLS Sentinel-3, EUMETSAT EPS, NASA/NOAA VIIRS LAI and FAPAR products at GBOV-NEON sites is ongoing</a:t>
            </a:r>
            <a:endParaRPr sz="2400">
              <a:solidFill>
                <a:schemeClr val="dk1"/>
              </a:solidFill>
              <a:latin typeface="Calibri"/>
              <a:ea typeface="Calibri"/>
              <a:cs typeface="Calibri"/>
              <a:sym typeface="Calibri"/>
            </a:endParaRPr>
          </a:p>
          <a:p>
            <a:pPr indent="0" lvl="0" marL="0" rtl="0" algn="l">
              <a:lnSpc>
                <a:spcPct val="110000"/>
              </a:lnSpc>
              <a:spcBef>
                <a:spcPts val="0"/>
              </a:spcBef>
              <a:spcAft>
                <a:spcPts val="0"/>
              </a:spcAft>
              <a:buNone/>
            </a:pPr>
            <a:r>
              <a:rPr lang="en-GB" sz="2400">
                <a:solidFill>
                  <a:schemeClr val="dk1"/>
                </a:solidFill>
              </a:rPr>
              <a:t>•</a:t>
            </a:r>
            <a:r>
              <a:rPr lang="en-GB" sz="2400">
                <a:solidFill>
                  <a:schemeClr val="dk1"/>
                </a:solidFill>
                <a:latin typeface="Calibri"/>
                <a:ea typeface="Calibri"/>
                <a:cs typeface="Calibri"/>
                <a:sym typeface="Calibri"/>
              </a:rPr>
              <a:t>Updated CEOS DIRECT 2.1 database (new sites from Asia &amp; FRM4VEG)</a:t>
            </a:r>
            <a:endParaRPr sz="2400">
              <a:solidFill>
                <a:schemeClr val="dk1"/>
              </a:solidFill>
              <a:latin typeface="Calibri"/>
              <a:ea typeface="Calibri"/>
              <a:cs typeface="Calibri"/>
              <a:sym typeface="Calibri"/>
            </a:endParaRPr>
          </a:p>
          <a:p>
            <a:pPr indent="0" lvl="0" marL="0" rtl="0" algn="l">
              <a:lnSpc>
                <a:spcPct val="110000"/>
              </a:lnSpc>
              <a:spcBef>
                <a:spcPts val="0"/>
              </a:spcBef>
              <a:spcAft>
                <a:spcPts val="0"/>
              </a:spcAft>
              <a:buNone/>
            </a:pPr>
            <a:r>
              <a:rPr lang="en-GB" sz="2400">
                <a:solidFill>
                  <a:schemeClr val="dk1"/>
                </a:solidFill>
              </a:rPr>
              <a:t>•</a:t>
            </a:r>
            <a:r>
              <a:rPr lang="en-GB" sz="2400">
                <a:solidFill>
                  <a:schemeClr val="dk1"/>
                </a:solidFill>
                <a:latin typeface="Calibri"/>
                <a:ea typeface="Calibri"/>
                <a:cs typeface="Calibri"/>
                <a:sym typeface="Calibri"/>
              </a:rPr>
              <a:t>Field campaigns</a:t>
            </a:r>
            <a:endParaRPr sz="2400">
              <a:solidFill>
                <a:schemeClr val="dk1"/>
              </a:solidFill>
              <a:latin typeface="Calibri"/>
              <a:ea typeface="Calibri"/>
              <a:cs typeface="Calibri"/>
              <a:sym typeface="Calibri"/>
            </a:endParaRPr>
          </a:p>
          <a:p>
            <a:pPr indent="0" lvl="0" marL="0" rtl="0" algn="l">
              <a:lnSpc>
                <a:spcPct val="110000"/>
              </a:lnSpc>
              <a:spcBef>
                <a:spcPts val="0"/>
              </a:spcBef>
              <a:spcAft>
                <a:spcPts val="0"/>
              </a:spcAft>
              <a:buNone/>
            </a:pPr>
            <a:r>
              <a:rPr lang="en-GB" sz="2000">
                <a:solidFill>
                  <a:schemeClr val="dk1"/>
                </a:solidFill>
              </a:rPr>
              <a:t>–</a:t>
            </a:r>
            <a:r>
              <a:rPr lang="en-GB" sz="2000">
                <a:solidFill>
                  <a:schemeClr val="dk1"/>
                </a:solidFill>
                <a:latin typeface="Calibri"/>
                <a:ea typeface="Calibri"/>
                <a:cs typeface="Calibri"/>
                <a:sym typeface="Calibri"/>
              </a:rPr>
              <a:t>FRM4VEG (LAI, FAPAR, CCC) in cropland (Barrax, Sp) and forest (Wytham Woods, UK), July 2021</a:t>
            </a:r>
            <a:endParaRPr sz="2000">
              <a:solidFill>
                <a:schemeClr val="dk1"/>
              </a:solidFill>
              <a:latin typeface="Calibri"/>
              <a:ea typeface="Calibri"/>
              <a:cs typeface="Calibri"/>
              <a:sym typeface="Calibri"/>
            </a:endParaRPr>
          </a:p>
          <a:p>
            <a:pPr indent="0" lvl="0" marL="0" rtl="0" algn="l">
              <a:lnSpc>
                <a:spcPct val="110000"/>
              </a:lnSpc>
              <a:spcBef>
                <a:spcPts val="0"/>
              </a:spcBef>
              <a:spcAft>
                <a:spcPts val="0"/>
              </a:spcAft>
              <a:buNone/>
            </a:pPr>
            <a:r>
              <a:rPr lang="en-GB" sz="2000">
                <a:solidFill>
                  <a:schemeClr val="dk1"/>
                </a:solidFill>
              </a:rPr>
              <a:t>–</a:t>
            </a:r>
            <a:r>
              <a:rPr lang="en-GB" sz="2000">
                <a:solidFill>
                  <a:schemeClr val="dk1"/>
                </a:solidFill>
                <a:latin typeface="Calibri"/>
                <a:ea typeface="Calibri"/>
                <a:cs typeface="Calibri"/>
                <a:sym typeface="Calibri"/>
              </a:rPr>
              <a:t>P2S2 for the validation of S2 LAI/fAPAR (France &amp; Belgium)</a:t>
            </a:r>
            <a:endParaRPr sz="2000">
              <a:solidFill>
                <a:schemeClr val="dk1"/>
              </a:solidFill>
              <a:latin typeface="Calibri"/>
              <a:ea typeface="Calibri"/>
              <a:cs typeface="Calibri"/>
              <a:sym typeface="Calibri"/>
            </a:endParaRPr>
          </a:p>
          <a:p>
            <a:pPr indent="0" lvl="0" marL="0" rtl="0" algn="l">
              <a:lnSpc>
                <a:spcPct val="110000"/>
              </a:lnSpc>
              <a:spcBef>
                <a:spcPts val="0"/>
              </a:spcBef>
              <a:spcAft>
                <a:spcPts val="0"/>
              </a:spcAft>
              <a:buNone/>
            </a:pPr>
            <a:r>
              <a:rPr lang="en-GB" sz="2000">
                <a:solidFill>
                  <a:schemeClr val="dk1"/>
                </a:solidFill>
              </a:rPr>
              <a:t>–</a:t>
            </a:r>
            <a:r>
              <a:rPr lang="en-GB" sz="2000">
                <a:solidFill>
                  <a:schemeClr val="dk1"/>
                </a:solidFill>
                <a:latin typeface="Calibri"/>
                <a:ea typeface="Calibri"/>
                <a:cs typeface="Calibri"/>
                <a:sym typeface="Calibri"/>
              </a:rPr>
              <a:t>Vertical LAI measurement (DNF, 42.41</a:t>
            </a:r>
            <a:r>
              <a:rPr lang="en-GB" sz="2000">
                <a:solidFill>
                  <a:schemeClr val="dk1"/>
                </a:solidFill>
              </a:rPr>
              <a:t>°</a:t>
            </a:r>
            <a:r>
              <a:rPr lang="en-GB" sz="2000">
                <a:solidFill>
                  <a:schemeClr val="dk1"/>
                </a:solidFill>
                <a:latin typeface="Calibri"/>
                <a:ea typeface="Calibri"/>
                <a:cs typeface="Calibri"/>
                <a:sym typeface="Calibri"/>
              </a:rPr>
              <a:t>N, 117.31 </a:t>
            </a:r>
            <a:r>
              <a:rPr lang="en-GB" sz="2000">
                <a:solidFill>
                  <a:schemeClr val="dk1"/>
                </a:solidFill>
              </a:rPr>
              <a:t>°</a:t>
            </a:r>
            <a:r>
              <a:rPr lang="en-GB" sz="2000">
                <a:solidFill>
                  <a:schemeClr val="dk1"/>
                </a:solidFill>
                <a:latin typeface="Calibri"/>
                <a:ea typeface="Calibri"/>
                <a:cs typeface="Calibri"/>
                <a:sym typeface="Calibri"/>
              </a:rPr>
              <a:t> E, China), Apr, Jun, &amp; Sep, 2021</a:t>
            </a:r>
            <a:endParaRPr sz="2000">
              <a:solidFill>
                <a:schemeClr val="dk1"/>
              </a:solidFill>
              <a:latin typeface="Calibri"/>
              <a:ea typeface="Calibri"/>
              <a:cs typeface="Calibri"/>
              <a:sym typeface="Calibri"/>
            </a:endParaRPr>
          </a:p>
          <a:p>
            <a:pPr indent="0" lvl="0" marL="0" rtl="0" algn="l">
              <a:lnSpc>
                <a:spcPct val="110000"/>
              </a:lnSpc>
              <a:spcBef>
                <a:spcPts val="0"/>
              </a:spcBef>
              <a:spcAft>
                <a:spcPts val="0"/>
              </a:spcAft>
              <a:buNone/>
            </a:pPr>
            <a:r>
              <a:t/>
            </a:r>
            <a:endParaRPr sz="2400">
              <a:solidFill>
                <a:schemeClr val="dk1"/>
              </a:solidFill>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g11d5332577e_0_0"/>
          <p:cNvSpPr txBox="1"/>
          <p:nvPr>
            <p:ph type="title"/>
          </p:nvPr>
        </p:nvSpPr>
        <p:spPr>
          <a:xfrm>
            <a:off x="3172950" y="301225"/>
            <a:ext cx="6707400" cy="67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Biophysical (2/2)</a:t>
            </a:r>
            <a:endParaRPr/>
          </a:p>
        </p:txBody>
      </p:sp>
      <p:pic>
        <p:nvPicPr>
          <p:cNvPr id="249" name="Google Shape;249;g11d5332577e_0_0"/>
          <p:cNvPicPr preferRelativeResize="0"/>
          <p:nvPr/>
        </p:nvPicPr>
        <p:blipFill>
          <a:blip r:embed="rId3">
            <a:alphaModFix/>
          </a:blip>
          <a:stretch>
            <a:fillRect/>
          </a:stretch>
        </p:blipFill>
        <p:spPr>
          <a:xfrm>
            <a:off x="10233575" y="2047900"/>
            <a:ext cx="1802599" cy="3553199"/>
          </a:xfrm>
          <a:prstGeom prst="rect">
            <a:avLst/>
          </a:prstGeom>
          <a:noFill/>
          <a:ln>
            <a:noFill/>
          </a:ln>
        </p:spPr>
      </p:pic>
      <p:pic>
        <p:nvPicPr>
          <p:cNvPr id="250" name="Google Shape;250;g11d5332577e_0_0"/>
          <p:cNvPicPr preferRelativeResize="0"/>
          <p:nvPr/>
        </p:nvPicPr>
        <p:blipFill>
          <a:blip r:embed="rId4">
            <a:alphaModFix/>
          </a:blip>
          <a:stretch>
            <a:fillRect/>
          </a:stretch>
        </p:blipFill>
        <p:spPr>
          <a:xfrm>
            <a:off x="672750" y="1427250"/>
            <a:ext cx="9133500" cy="527835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g11d5332577e_0_12"/>
          <p:cNvSpPr txBox="1"/>
          <p:nvPr>
            <p:ph type="title"/>
          </p:nvPr>
        </p:nvSpPr>
        <p:spPr>
          <a:xfrm>
            <a:off x="3172950" y="301225"/>
            <a:ext cx="6707400" cy="67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Fire / Burn Area</a:t>
            </a:r>
            <a:endParaRPr/>
          </a:p>
        </p:txBody>
      </p:sp>
      <p:pic>
        <p:nvPicPr>
          <p:cNvPr id="256" name="Google Shape;256;g11d5332577e_0_12"/>
          <p:cNvPicPr preferRelativeResize="0"/>
          <p:nvPr/>
        </p:nvPicPr>
        <p:blipFill>
          <a:blip r:embed="rId3">
            <a:alphaModFix/>
          </a:blip>
          <a:stretch>
            <a:fillRect/>
          </a:stretch>
        </p:blipFill>
        <p:spPr>
          <a:xfrm>
            <a:off x="10233575" y="2047900"/>
            <a:ext cx="1802599" cy="3553199"/>
          </a:xfrm>
          <a:prstGeom prst="rect">
            <a:avLst/>
          </a:prstGeom>
          <a:noFill/>
          <a:ln>
            <a:noFill/>
          </a:ln>
        </p:spPr>
      </p:pic>
      <p:pic>
        <p:nvPicPr>
          <p:cNvPr id="257" name="Google Shape;257;g11d5332577e_0_12"/>
          <p:cNvPicPr preferRelativeResize="0"/>
          <p:nvPr/>
        </p:nvPicPr>
        <p:blipFill>
          <a:blip r:embed="rId4">
            <a:alphaModFix/>
          </a:blip>
          <a:stretch>
            <a:fillRect/>
          </a:stretch>
        </p:blipFill>
        <p:spPr>
          <a:xfrm>
            <a:off x="152400" y="1840025"/>
            <a:ext cx="9928775" cy="3968941"/>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g11d5332577e_0_18"/>
          <p:cNvSpPr txBox="1"/>
          <p:nvPr>
            <p:ph type="title"/>
          </p:nvPr>
        </p:nvSpPr>
        <p:spPr>
          <a:xfrm>
            <a:off x="3172950" y="301225"/>
            <a:ext cx="6707400" cy="67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Phenology</a:t>
            </a:r>
            <a:endParaRPr/>
          </a:p>
        </p:txBody>
      </p:sp>
      <p:pic>
        <p:nvPicPr>
          <p:cNvPr id="263" name="Google Shape;263;g11d5332577e_0_18"/>
          <p:cNvPicPr preferRelativeResize="0"/>
          <p:nvPr/>
        </p:nvPicPr>
        <p:blipFill>
          <a:blip r:embed="rId3">
            <a:alphaModFix/>
          </a:blip>
          <a:stretch>
            <a:fillRect/>
          </a:stretch>
        </p:blipFill>
        <p:spPr>
          <a:xfrm>
            <a:off x="10233575" y="2047900"/>
            <a:ext cx="1802599" cy="3553199"/>
          </a:xfrm>
          <a:prstGeom prst="rect">
            <a:avLst/>
          </a:prstGeom>
          <a:noFill/>
          <a:ln>
            <a:noFill/>
          </a:ln>
        </p:spPr>
      </p:pic>
      <p:sp>
        <p:nvSpPr>
          <p:cNvPr id="264" name="Google Shape;264;g11d5332577e_0_18"/>
          <p:cNvSpPr txBox="1"/>
          <p:nvPr/>
        </p:nvSpPr>
        <p:spPr>
          <a:xfrm>
            <a:off x="382400" y="1332125"/>
            <a:ext cx="9596100" cy="5411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b="1" lang="en-GB" sz="1800">
                <a:solidFill>
                  <a:schemeClr val="dk1"/>
                </a:solidFill>
              </a:rPr>
              <a:t>Accomplishments</a:t>
            </a:r>
            <a:endParaRPr b="1" sz="18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sz="1800">
                <a:solidFill>
                  <a:schemeClr val="dk1"/>
                </a:solidFill>
              </a:rPr>
              <a:t>•Website updated with operational products and recent relevant literature</a:t>
            </a:r>
            <a:endParaRPr sz="18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sz="1800">
                <a:solidFill>
                  <a:schemeClr val="dk1"/>
                </a:solidFill>
              </a:rPr>
              <a:t>•Protocol document outlined, contributors and chapter organizers contacted</a:t>
            </a:r>
            <a:endParaRPr sz="18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sz="1800">
                <a:solidFill>
                  <a:schemeClr val="dk1"/>
                </a:solidFill>
              </a:rPr>
              <a:t>•Considerable scientific progress/findings reported out in the literature (e.g. your recent review paper, our flux paper, etc.)</a:t>
            </a:r>
            <a:endParaRPr sz="18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sz="1800">
                <a:solidFill>
                  <a:schemeClr val="dk1"/>
                </a:solidFill>
              </a:rPr>
              <a:t>•Caparros-Santiago, J.A. &amp; Rodriguez-Galiano, V. Estimating LSP from MODIS: a sensitivity analysis to the choice of the vegetation index, smoothing and extraction techniques</a:t>
            </a:r>
            <a:endParaRPr sz="1800">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GB" sz="1800">
                <a:solidFill>
                  <a:schemeClr val="dk1"/>
                </a:solidFill>
              </a:rPr>
              <a:t>Goals for Coming Year</a:t>
            </a:r>
            <a:endParaRPr b="1" sz="18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sz="1800">
                <a:solidFill>
                  <a:schemeClr val="dk1"/>
                </a:solidFill>
              </a:rPr>
              <a:t>•Final protocol developed and released</a:t>
            </a:r>
            <a:endParaRPr sz="18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sz="1800">
                <a:solidFill>
                  <a:schemeClr val="dk1"/>
                </a:solidFill>
              </a:rPr>
              <a:t>•Newsletter</a:t>
            </a:r>
            <a:endParaRPr sz="18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sz="1800">
                <a:solidFill>
                  <a:schemeClr val="dk1"/>
                </a:solidFill>
              </a:rPr>
              <a:t>•Community meeting (previous goal but not possible during pandemic)</a:t>
            </a:r>
            <a:endParaRPr sz="18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sz="1800">
                <a:solidFill>
                  <a:schemeClr val="dk1"/>
                </a:solidFill>
              </a:rPr>
              <a:t>•Journal Special issue</a:t>
            </a:r>
            <a:endParaRPr sz="18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sz="1800">
                <a:solidFill>
                  <a:schemeClr val="dk1"/>
                </a:solidFill>
              </a:rPr>
              <a:t>•Workshops and special sessions in conferences</a:t>
            </a:r>
            <a:endParaRPr sz="18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sz="1800">
                <a:solidFill>
                  <a:schemeClr val="dk1"/>
                </a:solidFill>
              </a:rPr>
              <a:t>•New Developments and Applications of Land Surface Phenology (LSP) (A3.2). 44</a:t>
            </a:r>
            <a:r>
              <a:rPr baseline="30000" lang="en-GB" sz="2500">
                <a:solidFill>
                  <a:schemeClr val="dk1"/>
                </a:solidFill>
              </a:rPr>
              <a:t>th</a:t>
            </a:r>
            <a:r>
              <a:rPr lang="en-GB" sz="1800">
                <a:solidFill>
                  <a:schemeClr val="dk1"/>
                </a:solidFill>
              </a:rPr>
              <a:t> COSPAR Scientific Assembly 2022 </a:t>
            </a:r>
            <a:endParaRPr sz="1800">
              <a:solidFill>
                <a:schemeClr val="dk1"/>
              </a:solidFill>
            </a:endParaRPr>
          </a:p>
          <a:p>
            <a:pPr indent="0" lvl="0" marL="0" rtl="0" algn="l">
              <a:spcBef>
                <a:spcPts val="0"/>
              </a:spcBef>
              <a:spcAft>
                <a:spcPts val="0"/>
              </a:spcAft>
              <a:buNone/>
            </a:pPr>
            <a:r>
              <a:t/>
            </a:r>
            <a:endParaRPr sz="21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g11d5332577e_0_63"/>
          <p:cNvSpPr txBox="1"/>
          <p:nvPr>
            <p:ph type="title"/>
          </p:nvPr>
        </p:nvSpPr>
        <p:spPr>
          <a:xfrm>
            <a:off x="3172950" y="301225"/>
            <a:ext cx="6707400" cy="67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Vegetation Index</a:t>
            </a:r>
            <a:endParaRPr/>
          </a:p>
        </p:txBody>
      </p:sp>
      <p:pic>
        <p:nvPicPr>
          <p:cNvPr id="270" name="Google Shape;270;g11d5332577e_0_63"/>
          <p:cNvPicPr preferRelativeResize="0"/>
          <p:nvPr/>
        </p:nvPicPr>
        <p:blipFill>
          <a:blip r:embed="rId3">
            <a:alphaModFix/>
          </a:blip>
          <a:stretch>
            <a:fillRect/>
          </a:stretch>
        </p:blipFill>
        <p:spPr>
          <a:xfrm>
            <a:off x="10233575" y="2047900"/>
            <a:ext cx="1802599" cy="3553199"/>
          </a:xfrm>
          <a:prstGeom prst="rect">
            <a:avLst/>
          </a:prstGeom>
          <a:noFill/>
          <a:ln>
            <a:noFill/>
          </a:ln>
        </p:spPr>
      </p:pic>
      <p:pic>
        <p:nvPicPr>
          <p:cNvPr id="271" name="Google Shape;271;g11d5332577e_0_63"/>
          <p:cNvPicPr preferRelativeResize="0"/>
          <p:nvPr/>
        </p:nvPicPr>
        <p:blipFill>
          <a:blip r:embed="rId4">
            <a:alphaModFix/>
          </a:blip>
          <a:stretch>
            <a:fillRect/>
          </a:stretch>
        </p:blipFill>
        <p:spPr>
          <a:xfrm>
            <a:off x="152400" y="1407675"/>
            <a:ext cx="9928772" cy="5399511"/>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 name="Shape 44"/>
        <p:cNvGrpSpPr/>
        <p:nvPr/>
      </p:nvGrpSpPr>
      <p:grpSpPr>
        <a:xfrm>
          <a:off x="0" y="0"/>
          <a:ext cx="0" cy="0"/>
          <a:chOff x="0" y="0"/>
          <a:chExt cx="0" cy="0"/>
        </a:xfrm>
      </p:grpSpPr>
      <p:sp>
        <p:nvSpPr>
          <p:cNvPr descr="Image result for USA" id="45" name="Google Shape;45;p2"/>
          <p:cNvSpPr/>
          <p:nvPr/>
        </p:nvSpPr>
        <p:spPr>
          <a:xfrm>
            <a:off x="1679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venir"/>
              <a:ea typeface="Avenir"/>
              <a:cs typeface="Avenir"/>
              <a:sym typeface="Avenir"/>
            </a:endParaRPr>
          </a:p>
        </p:txBody>
      </p:sp>
      <p:sp>
        <p:nvSpPr>
          <p:cNvPr id="46" name="Google Shape;46;p2"/>
          <p:cNvSpPr txBox="1"/>
          <p:nvPr/>
        </p:nvSpPr>
        <p:spPr>
          <a:xfrm>
            <a:off x="-2284661" y="351682"/>
            <a:ext cx="9662924" cy="812813"/>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lang="en-GB" sz="3200" u="none">
                <a:solidFill>
                  <a:srgbClr val="FFFFFF"/>
                </a:solidFill>
                <a:latin typeface="Avenir"/>
                <a:ea typeface="Avenir"/>
                <a:cs typeface="Avenir"/>
                <a:sym typeface="Avenir"/>
              </a:rPr>
              <a:t>Outline</a:t>
            </a:r>
            <a:endParaRPr/>
          </a:p>
          <a:p>
            <a:pPr indent="0" lvl="0" marL="0" marR="0" rtl="0" algn="r">
              <a:spcBef>
                <a:spcPts val="0"/>
              </a:spcBef>
              <a:spcAft>
                <a:spcPts val="0"/>
              </a:spcAft>
              <a:buNone/>
            </a:pPr>
            <a:r>
              <a:t/>
            </a:r>
            <a:endParaRPr b="1" sz="3200" u="none">
              <a:solidFill>
                <a:srgbClr val="FFFFFF"/>
              </a:solidFill>
              <a:latin typeface="Avenir"/>
              <a:ea typeface="Avenir"/>
              <a:cs typeface="Avenir"/>
              <a:sym typeface="Avenir"/>
            </a:endParaRPr>
          </a:p>
          <a:p>
            <a:pPr indent="0" lvl="0" marL="0" marR="0" rtl="0" algn="r">
              <a:spcBef>
                <a:spcPts val="0"/>
              </a:spcBef>
              <a:spcAft>
                <a:spcPts val="0"/>
              </a:spcAft>
              <a:buNone/>
            </a:pPr>
            <a:r>
              <a:t/>
            </a:r>
            <a:endParaRPr b="1" sz="3200" u="none">
              <a:solidFill>
                <a:srgbClr val="FFFFFF"/>
              </a:solidFill>
              <a:latin typeface="Avenir"/>
              <a:ea typeface="Avenir"/>
              <a:cs typeface="Avenir"/>
              <a:sym typeface="Avenir"/>
            </a:endParaRPr>
          </a:p>
        </p:txBody>
      </p:sp>
      <p:sp>
        <p:nvSpPr>
          <p:cNvPr id="47" name="Google Shape;47;p2"/>
          <p:cNvSpPr txBox="1"/>
          <p:nvPr/>
        </p:nvSpPr>
        <p:spPr>
          <a:xfrm>
            <a:off x="734291" y="1808018"/>
            <a:ext cx="11028300" cy="5440800"/>
          </a:xfrm>
          <a:prstGeom prst="rect">
            <a:avLst/>
          </a:prstGeom>
          <a:noFill/>
          <a:ln>
            <a:noFill/>
          </a:ln>
        </p:spPr>
        <p:txBody>
          <a:bodyPr anchorCtr="0" anchor="t" bIns="45700" lIns="91425" spcFirstLastPara="1" rIns="91425" wrap="square" tIns="45700">
            <a:spAutoFit/>
          </a:bodyPr>
          <a:lstStyle/>
          <a:p>
            <a:pPr indent="0" lvl="0" marL="0" marR="0" rtl="0" algn="just">
              <a:lnSpc>
                <a:spcPct val="107000"/>
              </a:lnSpc>
              <a:spcBef>
                <a:spcPts val="0"/>
              </a:spcBef>
              <a:spcAft>
                <a:spcPts val="0"/>
              </a:spcAft>
              <a:buNone/>
            </a:pPr>
            <a:r>
              <a:rPr b="1" lang="en-GB" sz="2400">
                <a:solidFill>
                  <a:srgbClr val="002569"/>
                </a:solidFill>
                <a:latin typeface="Avenir"/>
                <a:ea typeface="Avenir"/>
                <a:cs typeface="Avenir"/>
                <a:sym typeface="Avenir"/>
              </a:rPr>
              <a:t>New Vice-Chair </a:t>
            </a:r>
            <a:endParaRPr/>
          </a:p>
          <a:p>
            <a:pPr indent="0" lvl="0" marL="0" marR="0" rtl="0" algn="just">
              <a:lnSpc>
                <a:spcPct val="107000"/>
              </a:lnSpc>
              <a:spcBef>
                <a:spcPts val="800"/>
              </a:spcBef>
              <a:spcAft>
                <a:spcPts val="0"/>
              </a:spcAft>
              <a:buNone/>
            </a:pPr>
            <a:r>
              <a:t/>
            </a:r>
            <a:endParaRPr b="1" sz="2400">
              <a:solidFill>
                <a:srgbClr val="002569"/>
              </a:solidFill>
              <a:latin typeface="Avenir"/>
              <a:ea typeface="Avenir"/>
              <a:cs typeface="Avenir"/>
              <a:sym typeface="Avenir"/>
            </a:endParaRPr>
          </a:p>
          <a:p>
            <a:pPr indent="0" lvl="0" marL="0" marR="0" rtl="0" algn="just">
              <a:lnSpc>
                <a:spcPct val="107000"/>
              </a:lnSpc>
              <a:spcBef>
                <a:spcPts val="800"/>
              </a:spcBef>
              <a:spcAft>
                <a:spcPts val="0"/>
              </a:spcAft>
              <a:buNone/>
            </a:pPr>
            <a:r>
              <a:t/>
            </a:r>
            <a:endParaRPr b="1" sz="2400">
              <a:solidFill>
                <a:srgbClr val="002569"/>
              </a:solidFill>
              <a:latin typeface="Avenir"/>
              <a:ea typeface="Avenir"/>
              <a:cs typeface="Avenir"/>
              <a:sym typeface="Avenir"/>
            </a:endParaRPr>
          </a:p>
          <a:p>
            <a:pPr indent="0" lvl="0" marL="0" marR="0" rtl="0" algn="just">
              <a:lnSpc>
                <a:spcPct val="107000"/>
              </a:lnSpc>
              <a:spcBef>
                <a:spcPts val="800"/>
              </a:spcBef>
              <a:spcAft>
                <a:spcPts val="0"/>
              </a:spcAft>
              <a:buNone/>
            </a:pPr>
            <a:r>
              <a:rPr b="1" lang="en-GB" sz="2400">
                <a:solidFill>
                  <a:srgbClr val="002569"/>
                </a:solidFill>
                <a:latin typeface="Avenir"/>
                <a:ea typeface="Avenir"/>
                <a:cs typeface="Avenir"/>
                <a:sym typeface="Avenir"/>
              </a:rPr>
              <a:t>CEOS LPV action plan (2019-2022) wrap up  (Fernando Camacho)</a:t>
            </a:r>
            <a:endParaRPr/>
          </a:p>
          <a:p>
            <a:pPr indent="0" lvl="0" marL="0" marR="0" rtl="0" algn="just">
              <a:lnSpc>
                <a:spcPct val="107000"/>
              </a:lnSpc>
              <a:spcBef>
                <a:spcPts val="800"/>
              </a:spcBef>
              <a:spcAft>
                <a:spcPts val="0"/>
              </a:spcAft>
              <a:buNone/>
            </a:pPr>
            <a:r>
              <a:t/>
            </a:r>
            <a:endParaRPr b="1" sz="2400">
              <a:solidFill>
                <a:srgbClr val="002569"/>
              </a:solidFill>
              <a:latin typeface="Avenir"/>
              <a:ea typeface="Avenir"/>
              <a:cs typeface="Avenir"/>
              <a:sym typeface="Avenir"/>
            </a:endParaRPr>
          </a:p>
          <a:p>
            <a:pPr indent="0" lvl="0" marL="0" marR="0" rtl="0" algn="just">
              <a:lnSpc>
                <a:spcPct val="107000"/>
              </a:lnSpc>
              <a:spcBef>
                <a:spcPts val="800"/>
              </a:spcBef>
              <a:spcAft>
                <a:spcPts val="0"/>
              </a:spcAft>
              <a:buNone/>
            </a:pPr>
            <a:r>
              <a:t/>
            </a:r>
            <a:endParaRPr b="1" sz="2400">
              <a:solidFill>
                <a:srgbClr val="002569"/>
              </a:solidFill>
              <a:latin typeface="Avenir"/>
              <a:ea typeface="Avenir"/>
              <a:cs typeface="Avenir"/>
              <a:sym typeface="Avenir"/>
            </a:endParaRPr>
          </a:p>
          <a:p>
            <a:pPr indent="0" lvl="0" marL="0" marR="0" rtl="0" algn="just">
              <a:lnSpc>
                <a:spcPct val="107000"/>
              </a:lnSpc>
              <a:spcBef>
                <a:spcPts val="800"/>
              </a:spcBef>
              <a:spcAft>
                <a:spcPts val="0"/>
              </a:spcAft>
              <a:buNone/>
            </a:pPr>
            <a:r>
              <a:rPr b="1" lang="en-GB" sz="2400">
                <a:solidFill>
                  <a:srgbClr val="002569"/>
                </a:solidFill>
                <a:latin typeface="Avenir"/>
                <a:ea typeface="Avenir"/>
                <a:cs typeface="Avenir"/>
                <a:sym typeface="Avenir"/>
              </a:rPr>
              <a:t>CEOS LPV on-going activities plans  (Mike Cosh)</a:t>
            </a:r>
            <a:endParaRPr/>
          </a:p>
          <a:p>
            <a:pPr indent="0" lvl="0" marL="0" marR="0" rtl="0" algn="just">
              <a:lnSpc>
                <a:spcPct val="107000"/>
              </a:lnSpc>
              <a:spcBef>
                <a:spcPts val="800"/>
              </a:spcBef>
              <a:spcAft>
                <a:spcPts val="0"/>
              </a:spcAft>
              <a:buNone/>
            </a:pPr>
            <a:r>
              <a:rPr b="1" lang="en-GB" sz="2400">
                <a:solidFill>
                  <a:srgbClr val="002569"/>
                </a:solidFill>
                <a:latin typeface="Avenir"/>
                <a:ea typeface="Avenir"/>
                <a:cs typeface="Avenir"/>
                <a:sym typeface="Avenir"/>
              </a:rPr>
              <a:t>        </a:t>
            </a:r>
            <a:endParaRPr/>
          </a:p>
          <a:p>
            <a:pPr indent="0" lvl="0" marL="0" marR="0" rtl="0" algn="just">
              <a:lnSpc>
                <a:spcPct val="107000"/>
              </a:lnSpc>
              <a:spcBef>
                <a:spcPts val="800"/>
              </a:spcBef>
              <a:spcAft>
                <a:spcPts val="0"/>
              </a:spcAft>
              <a:buNone/>
            </a:pPr>
            <a:r>
              <a:t/>
            </a:r>
            <a:endParaRPr b="1" sz="2400">
              <a:solidFill>
                <a:srgbClr val="002569"/>
              </a:solidFill>
              <a:latin typeface="Avenir"/>
              <a:ea typeface="Avenir"/>
              <a:cs typeface="Avenir"/>
              <a:sym typeface="Avenir"/>
            </a:endParaRPr>
          </a:p>
          <a:p>
            <a:pPr indent="0" lvl="0" marL="0" marR="0" rtl="0" algn="just">
              <a:lnSpc>
                <a:spcPct val="107000"/>
              </a:lnSpc>
              <a:spcBef>
                <a:spcPts val="800"/>
              </a:spcBef>
              <a:spcAft>
                <a:spcPts val="0"/>
              </a:spcAft>
              <a:buNone/>
            </a:pPr>
            <a:r>
              <a:t/>
            </a:r>
            <a:endParaRPr b="1" sz="2400">
              <a:solidFill>
                <a:srgbClr val="002569"/>
              </a:solidFill>
              <a:latin typeface="Avenir"/>
              <a:ea typeface="Avenir"/>
              <a:cs typeface="Avenir"/>
              <a:sym typeface="Avenir"/>
            </a:endParaRPr>
          </a:p>
          <a:p>
            <a:pPr indent="0" lvl="0" marL="0" marR="0" rtl="0" algn="just">
              <a:lnSpc>
                <a:spcPct val="107000"/>
              </a:lnSpc>
              <a:spcBef>
                <a:spcPts val="800"/>
              </a:spcBef>
              <a:spcAft>
                <a:spcPts val="0"/>
              </a:spcAft>
              <a:buNone/>
            </a:pPr>
            <a:r>
              <a:t/>
            </a:r>
            <a:endParaRPr b="1" sz="2400">
              <a:solidFill>
                <a:srgbClr val="002569"/>
              </a:solidFill>
              <a:latin typeface="Avenir"/>
              <a:ea typeface="Avenir"/>
              <a:cs typeface="Avenir"/>
              <a:sym typeface="Aveni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pic>
        <p:nvPicPr>
          <p:cNvPr id="276" name="Google Shape;276;g11d5332577e_0_28"/>
          <p:cNvPicPr preferRelativeResize="0"/>
          <p:nvPr/>
        </p:nvPicPr>
        <p:blipFill>
          <a:blip r:embed="rId3">
            <a:alphaModFix/>
          </a:blip>
          <a:stretch>
            <a:fillRect/>
          </a:stretch>
        </p:blipFill>
        <p:spPr>
          <a:xfrm>
            <a:off x="5485050" y="1797325"/>
            <a:ext cx="4072057" cy="5060674"/>
          </a:xfrm>
          <a:prstGeom prst="rect">
            <a:avLst/>
          </a:prstGeom>
          <a:noFill/>
          <a:ln>
            <a:noFill/>
          </a:ln>
        </p:spPr>
      </p:pic>
      <p:sp>
        <p:nvSpPr>
          <p:cNvPr id="277" name="Google Shape;277;g11d5332577e_0_28"/>
          <p:cNvSpPr txBox="1"/>
          <p:nvPr>
            <p:ph type="title"/>
          </p:nvPr>
        </p:nvSpPr>
        <p:spPr>
          <a:xfrm>
            <a:off x="3172950" y="301225"/>
            <a:ext cx="6707400" cy="67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Land Cover</a:t>
            </a:r>
            <a:endParaRPr/>
          </a:p>
        </p:txBody>
      </p:sp>
      <p:pic>
        <p:nvPicPr>
          <p:cNvPr id="278" name="Google Shape;278;g11d5332577e_0_28"/>
          <p:cNvPicPr preferRelativeResize="0"/>
          <p:nvPr/>
        </p:nvPicPr>
        <p:blipFill>
          <a:blip r:embed="rId4">
            <a:alphaModFix/>
          </a:blip>
          <a:stretch>
            <a:fillRect/>
          </a:stretch>
        </p:blipFill>
        <p:spPr>
          <a:xfrm>
            <a:off x="10233575" y="2047900"/>
            <a:ext cx="1802599" cy="3553199"/>
          </a:xfrm>
          <a:prstGeom prst="rect">
            <a:avLst/>
          </a:prstGeom>
          <a:noFill/>
          <a:ln>
            <a:noFill/>
          </a:ln>
        </p:spPr>
      </p:pic>
      <p:pic>
        <p:nvPicPr>
          <p:cNvPr id="279" name="Google Shape;279;g11d5332577e_0_28"/>
          <p:cNvPicPr preferRelativeResize="0"/>
          <p:nvPr/>
        </p:nvPicPr>
        <p:blipFill>
          <a:blip r:embed="rId5">
            <a:alphaModFix/>
          </a:blip>
          <a:stretch>
            <a:fillRect/>
          </a:stretch>
        </p:blipFill>
        <p:spPr>
          <a:xfrm>
            <a:off x="152400" y="1126525"/>
            <a:ext cx="4765046" cy="5579075"/>
          </a:xfrm>
          <a:prstGeom prst="rect">
            <a:avLst/>
          </a:prstGeom>
          <a:noFill/>
          <a:ln>
            <a:noFill/>
          </a:ln>
        </p:spPr>
      </p:pic>
      <p:pic>
        <p:nvPicPr>
          <p:cNvPr id="280" name="Google Shape;280;g11d5332577e_0_28"/>
          <p:cNvPicPr preferRelativeResize="0"/>
          <p:nvPr/>
        </p:nvPicPr>
        <p:blipFill rotWithShape="1">
          <a:blip r:embed="rId6">
            <a:alphaModFix/>
          </a:blip>
          <a:srcRect b="-12246" l="0" r="0" t="0"/>
          <a:stretch/>
        </p:blipFill>
        <p:spPr>
          <a:xfrm>
            <a:off x="4917450" y="1198600"/>
            <a:ext cx="5011326" cy="415325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g11d5332577e_0_33"/>
          <p:cNvSpPr txBox="1"/>
          <p:nvPr>
            <p:ph type="title"/>
          </p:nvPr>
        </p:nvSpPr>
        <p:spPr>
          <a:xfrm>
            <a:off x="3172950" y="301225"/>
            <a:ext cx="6707400" cy="67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Snow Cover</a:t>
            </a:r>
            <a:endParaRPr/>
          </a:p>
        </p:txBody>
      </p:sp>
      <p:pic>
        <p:nvPicPr>
          <p:cNvPr id="286" name="Google Shape;286;g11d5332577e_0_33"/>
          <p:cNvPicPr preferRelativeResize="0"/>
          <p:nvPr/>
        </p:nvPicPr>
        <p:blipFill>
          <a:blip r:embed="rId3">
            <a:alphaModFix/>
          </a:blip>
          <a:stretch>
            <a:fillRect/>
          </a:stretch>
        </p:blipFill>
        <p:spPr>
          <a:xfrm>
            <a:off x="10233575" y="2047900"/>
            <a:ext cx="1802599" cy="3553199"/>
          </a:xfrm>
          <a:prstGeom prst="rect">
            <a:avLst/>
          </a:prstGeom>
          <a:noFill/>
          <a:ln>
            <a:noFill/>
          </a:ln>
        </p:spPr>
      </p:pic>
      <p:pic>
        <p:nvPicPr>
          <p:cNvPr id="287" name="Google Shape;287;g11d5332577e_0_33"/>
          <p:cNvPicPr preferRelativeResize="0"/>
          <p:nvPr/>
        </p:nvPicPr>
        <p:blipFill>
          <a:blip r:embed="rId4">
            <a:alphaModFix/>
          </a:blip>
          <a:stretch>
            <a:fillRect/>
          </a:stretch>
        </p:blipFill>
        <p:spPr>
          <a:xfrm>
            <a:off x="227650" y="2176250"/>
            <a:ext cx="9928775" cy="329651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g11d5332577e_0_38"/>
          <p:cNvSpPr txBox="1"/>
          <p:nvPr>
            <p:ph type="title"/>
          </p:nvPr>
        </p:nvSpPr>
        <p:spPr>
          <a:xfrm>
            <a:off x="3172950" y="301225"/>
            <a:ext cx="6707400" cy="67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Surface Radiation</a:t>
            </a:r>
            <a:endParaRPr/>
          </a:p>
        </p:txBody>
      </p:sp>
      <p:pic>
        <p:nvPicPr>
          <p:cNvPr id="293" name="Google Shape;293;g11d5332577e_0_38"/>
          <p:cNvPicPr preferRelativeResize="0"/>
          <p:nvPr/>
        </p:nvPicPr>
        <p:blipFill>
          <a:blip r:embed="rId3">
            <a:alphaModFix/>
          </a:blip>
          <a:stretch>
            <a:fillRect/>
          </a:stretch>
        </p:blipFill>
        <p:spPr>
          <a:xfrm>
            <a:off x="10233575" y="2047900"/>
            <a:ext cx="1802599" cy="3553199"/>
          </a:xfrm>
          <a:prstGeom prst="rect">
            <a:avLst/>
          </a:prstGeom>
          <a:noFill/>
          <a:ln>
            <a:noFill/>
          </a:ln>
        </p:spPr>
      </p:pic>
      <p:pic>
        <p:nvPicPr>
          <p:cNvPr id="294" name="Google Shape;294;g11d5332577e_0_38"/>
          <p:cNvPicPr preferRelativeResize="0"/>
          <p:nvPr/>
        </p:nvPicPr>
        <p:blipFill>
          <a:blip r:embed="rId4">
            <a:alphaModFix/>
          </a:blip>
          <a:stretch>
            <a:fillRect/>
          </a:stretch>
        </p:blipFill>
        <p:spPr>
          <a:xfrm>
            <a:off x="123625" y="2463938"/>
            <a:ext cx="9928774" cy="272113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g11d5332577e_0_43"/>
          <p:cNvSpPr txBox="1"/>
          <p:nvPr>
            <p:ph type="title"/>
          </p:nvPr>
        </p:nvSpPr>
        <p:spPr>
          <a:xfrm>
            <a:off x="3172950" y="301225"/>
            <a:ext cx="6707400" cy="67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Soil Moisture</a:t>
            </a:r>
            <a:endParaRPr/>
          </a:p>
        </p:txBody>
      </p:sp>
      <p:pic>
        <p:nvPicPr>
          <p:cNvPr id="300" name="Google Shape;300;g11d5332577e_0_43"/>
          <p:cNvPicPr preferRelativeResize="0"/>
          <p:nvPr/>
        </p:nvPicPr>
        <p:blipFill>
          <a:blip r:embed="rId3">
            <a:alphaModFix/>
          </a:blip>
          <a:stretch>
            <a:fillRect/>
          </a:stretch>
        </p:blipFill>
        <p:spPr>
          <a:xfrm>
            <a:off x="10233575" y="2047900"/>
            <a:ext cx="1802599" cy="3553199"/>
          </a:xfrm>
          <a:prstGeom prst="rect">
            <a:avLst/>
          </a:prstGeom>
          <a:noFill/>
          <a:ln>
            <a:noFill/>
          </a:ln>
        </p:spPr>
      </p:pic>
      <p:sp>
        <p:nvSpPr>
          <p:cNvPr id="301" name="Google Shape;301;g11d5332577e_0_43"/>
          <p:cNvSpPr txBox="1"/>
          <p:nvPr/>
        </p:nvSpPr>
        <p:spPr>
          <a:xfrm>
            <a:off x="276900" y="1162800"/>
            <a:ext cx="9738900" cy="60906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None/>
            </a:pPr>
            <a:r>
              <a:rPr b="1" lang="en-GB" sz="1600">
                <a:solidFill>
                  <a:schemeClr val="dk1"/>
                </a:solidFill>
              </a:rPr>
              <a:t>Achievements:</a:t>
            </a:r>
            <a:endParaRPr b="1" sz="1600">
              <a:solidFill>
                <a:schemeClr val="dk1"/>
              </a:solidFill>
            </a:endParaRPr>
          </a:p>
          <a:p>
            <a:pPr indent="0" lvl="0" marL="0" rtl="0" algn="just">
              <a:lnSpc>
                <a:spcPct val="115000"/>
              </a:lnSpc>
              <a:spcBef>
                <a:spcPts val="0"/>
              </a:spcBef>
              <a:spcAft>
                <a:spcPts val="0"/>
              </a:spcAft>
              <a:buNone/>
            </a:pPr>
            <a:r>
              <a:rPr lang="en-GB" sz="1700">
                <a:solidFill>
                  <a:schemeClr val="dk1"/>
                </a:solidFill>
              </a:rPr>
              <a:t>Good Practices Document published: Montzka, C., M. Cosh, B. Bayat, A. Al Bitar, A. Berg, R. Bindlish, H. R. Bogena, J. D. Bolten, F. Cabot, T. Caldwell, S. Chan, A. Colliander, W. Crow, N. Das, G. De Lannoy, W. Dorigo, S. R. Evett, A. Gruber, S. Hahn, T. Jagdhuber, S. Jones, Y. Kerr, S. Kim, C. Koyama, M. Kurum, E. Lopez-Baeza, F. Mattia, K. McColl, S. Mecklenburg, B. Mohanty, P. O´Neill, D. Or, T. Pellarin, G. P. Petropoulos, M. Piles, R. H. Reichle, N. Rodriguez-Fernandez, C. Rüdiger, T. Scanlon, R. C. Schwartz, D. Spengler, P. Srivastava, S. Suman, R. van der Schalie, W. Wagner, U. Wegmüller, J.-P. Wigneron, F. Camacho, and J. Nickeson (2020): Soil Moisture Product Validation Good Practices Protocol Version 1.0. In: C. Montzka, M. Cosh, J. Nickeson, and F. Camacho (Eds.): Good Practices for Satellite Derived Land Product Validation (p. 123), Land Product Validation Subgroup (WGCV/CEOS),</a:t>
            </a:r>
            <a:r>
              <a:rPr lang="en-GB" sz="1700">
                <a:solidFill>
                  <a:schemeClr val="dk1"/>
                </a:solidFill>
                <a:uFill>
                  <a:noFill/>
                </a:uFill>
                <a:hlinkClick r:id="rId4">
                  <a:extLst>
                    <a:ext uri="{A12FA001-AC4F-418D-AE19-62706E023703}">
                      <ahyp:hlinkClr val="tx"/>
                    </a:ext>
                  </a:extLst>
                </a:hlinkClick>
              </a:rPr>
              <a:t> </a:t>
            </a:r>
            <a:r>
              <a:rPr lang="en-GB" sz="1700" u="sng">
                <a:solidFill>
                  <a:schemeClr val="hlink"/>
                </a:solidFill>
                <a:hlinkClick r:id="rId5"/>
              </a:rPr>
              <a:t>DOI:10.5067/doc/ceoswgcv/lpv/sm.001</a:t>
            </a:r>
            <a:endParaRPr sz="1700" u="sng">
              <a:solidFill>
                <a:schemeClr val="hlink"/>
              </a:solidFill>
            </a:endParaRPr>
          </a:p>
          <a:p>
            <a:pPr indent="0" lvl="0" marL="0" rtl="0" algn="just">
              <a:lnSpc>
                <a:spcPct val="115000"/>
              </a:lnSpc>
              <a:spcBef>
                <a:spcPts val="0"/>
              </a:spcBef>
              <a:spcAft>
                <a:spcPts val="0"/>
              </a:spcAft>
              <a:buNone/>
            </a:pPr>
            <a:r>
              <a:rPr lang="en-GB" sz="1700">
                <a:solidFill>
                  <a:schemeClr val="dk1"/>
                </a:solidFill>
              </a:rPr>
              <a:t>QA4SM Online validation tool published by TU Vienna,</a:t>
            </a:r>
            <a:r>
              <a:rPr lang="en-GB" sz="1700">
                <a:solidFill>
                  <a:schemeClr val="dk1"/>
                </a:solidFill>
                <a:uFill>
                  <a:noFill/>
                </a:uFill>
                <a:hlinkClick r:id="rId6">
                  <a:extLst>
                    <a:ext uri="{A12FA001-AC4F-418D-AE19-62706E023703}">
                      <ahyp:hlinkClr val="tx"/>
                    </a:ext>
                  </a:extLst>
                </a:hlinkClick>
              </a:rPr>
              <a:t> </a:t>
            </a:r>
            <a:r>
              <a:rPr lang="en-GB" sz="1700" u="sng">
                <a:solidFill>
                  <a:schemeClr val="hlink"/>
                </a:solidFill>
                <a:hlinkClick r:id="rId7"/>
              </a:rPr>
              <a:t>https://qa4sm.eu</a:t>
            </a:r>
            <a:endParaRPr sz="1700" u="sng">
              <a:solidFill>
                <a:schemeClr val="hlink"/>
              </a:solidFill>
            </a:endParaRPr>
          </a:p>
          <a:p>
            <a:pPr indent="0" lvl="0" marL="0" rtl="0" algn="just">
              <a:lnSpc>
                <a:spcPct val="115000"/>
              </a:lnSpc>
              <a:spcBef>
                <a:spcPts val="0"/>
              </a:spcBef>
              <a:spcAft>
                <a:spcPts val="0"/>
              </a:spcAft>
              <a:buNone/>
            </a:pPr>
            <a:r>
              <a:t/>
            </a:r>
            <a:endParaRPr sz="1500" u="sng">
              <a:solidFill>
                <a:schemeClr val="hlink"/>
              </a:solidFill>
            </a:endParaRPr>
          </a:p>
          <a:p>
            <a:pPr indent="0" lvl="0" marL="0" rtl="0" algn="just">
              <a:lnSpc>
                <a:spcPct val="115000"/>
              </a:lnSpc>
              <a:spcBef>
                <a:spcPts val="0"/>
              </a:spcBef>
              <a:spcAft>
                <a:spcPts val="0"/>
              </a:spcAft>
              <a:buNone/>
            </a:pPr>
            <a:r>
              <a:rPr b="1" lang="en-GB" sz="1500">
                <a:solidFill>
                  <a:schemeClr val="dk1"/>
                </a:solidFill>
              </a:rPr>
              <a:t>Goals:</a:t>
            </a:r>
            <a:endParaRPr b="1" sz="1500">
              <a:solidFill>
                <a:schemeClr val="dk1"/>
              </a:solidFill>
            </a:endParaRPr>
          </a:p>
          <a:p>
            <a:pPr indent="0" lvl="0" marL="0" rtl="0" algn="just">
              <a:lnSpc>
                <a:spcPct val="115000"/>
              </a:lnSpc>
              <a:spcBef>
                <a:spcPts val="0"/>
              </a:spcBef>
              <a:spcAft>
                <a:spcPts val="0"/>
              </a:spcAft>
              <a:buNone/>
            </a:pPr>
            <a:r>
              <a:rPr lang="en-GB" sz="1700">
                <a:solidFill>
                  <a:schemeClr val="dk1"/>
                </a:solidFill>
              </a:rPr>
              <a:t>Expand listserve and update LPV website product list and validation datasets</a:t>
            </a:r>
            <a:endParaRPr sz="1700">
              <a:solidFill>
                <a:schemeClr val="dk1"/>
              </a:solidFill>
            </a:endParaRPr>
          </a:p>
          <a:p>
            <a:pPr indent="0" lvl="0" marL="0" rtl="0" algn="just">
              <a:lnSpc>
                <a:spcPct val="115000"/>
              </a:lnSpc>
              <a:spcBef>
                <a:spcPts val="0"/>
              </a:spcBef>
              <a:spcAft>
                <a:spcPts val="0"/>
              </a:spcAft>
              <a:buNone/>
            </a:pPr>
            <a:r>
              <a:rPr lang="en-GB" sz="1700">
                <a:solidFill>
                  <a:schemeClr val="dk1"/>
                </a:solidFill>
              </a:rPr>
              <a:t>Support the soon established International Soil Moisture School (ISMS) to teach also validation good practices</a:t>
            </a:r>
            <a:endParaRPr sz="1700">
              <a:solidFill>
                <a:schemeClr val="dk1"/>
              </a:solidFill>
            </a:endParaRPr>
          </a:p>
          <a:p>
            <a:pPr indent="0" lvl="0" marL="0" rtl="0" algn="just">
              <a:lnSpc>
                <a:spcPct val="115000"/>
              </a:lnSpc>
              <a:spcBef>
                <a:spcPts val="0"/>
              </a:spcBef>
              <a:spcAft>
                <a:spcPts val="0"/>
              </a:spcAft>
              <a:buNone/>
            </a:pPr>
            <a:r>
              <a:rPr lang="en-GB" sz="1700">
                <a:solidFill>
                  <a:schemeClr val="dk1"/>
                </a:solidFill>
              </a:rPr>
              <a:t>Establish/improve cooperation with International Soil Moisture Monitoring Network (ISMN), now hosted by German Federal Institute of Hydrology (BfG)</a:t>
            </a:r>
            <a:endParaRPr sz="1700">
              <a:solidFill>
                <a:schemeClr val="dk1"/>
              </a:solidFill>
            </a:endParaRPr>
          </a:p>
          <a:p>
            <a:pPr indent="0" lvl="0" marL="0" rtl="0" algn="just">
              <a:lnSpc>
                <a:spcPct val="115000"/>
              </a:lnSpc>
              <a:spcBef>
                <a:spcPts val="0"/>
              </a:spcBef>
              <a:spcAft>
                <a:spcPts val="0"/>
              </a:spcAft>
              <a:buNone/>
            </a:pPr>
            <a:r>
              <a:t/>
            </a:r>
            <a:endParaRPr sz="1800" u="sng">
              <a:solidFill>
                <a:schemeClr val="hlink"/>
              </a:solidFil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g11d5332577e_0_48"/>
          <p:cNvSpPr txBox="1"/>
          <p:nvPr>
            <p:ph type="title"/>
          </p:nvPr>
        </p:nvSpPr>
        <p:spPr>
          <a:xfrm>
            <a:off x="3172950" y="301225"/>
            <a:ext cx="6707400" cy="67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LST &amp; Emissivity</a:t>
            </a:r>
            <a:endParaRPr/>
          </a:p>
        </p:txBody>
      </p:sp>
      <p:pic>
        <p:nvPicPr>
          <p:cNvPr id="307" name="Google Shape;307;g11d5332577e_0_48"/>
          <p:cNvPicPr preferRelativeResize="0"/>
          <p:nvPr/>
        </p:nvPicPr>
        <p:blipFill>
          <a:blip r:embed="rId3">
            <a:alphaModFix/>
          </a:blip>
          <a:stretch>
            <a:fillRect/>
          </a:stretch>
        </p:blipFill>
        <p:spPr>
          <a:xfrm>
            <a:off x="10233575" y="2047900"/>
            <a:ext cx="1802599" cy="3553199"/>
          </a:xfrm>
          <a:prstGeom prst="rect">
            <a:avLst/>
          </a:prstGeom>
          <a:noFill/>
          <a:ln>
            <a:noFill/>
          </a:ln>
        </p:spPr>
      </p:pic>
      <p:pic>
        <p:nvPicPr>
          <p:cNvPr id="308" name="Google Shape;308;g11d5332577e_0_48"/>
          <p:cNvPicPr preferRelativeResize="0"/>
          <p:nvPr/>
        </p:nvPicPr>
        <p:blipFill>
          <a:blip r:embed="rId4">
            <a:alphaModFix/>
          </a:blip>
          <a:stretch>
            <a:fillRect/>
          </a:stretch>
        </p:blipFill>
        <p:spPr>
          <a:xfrm>
            <a:off x="559425" y="1278925"/>
            <a:ext cx="9437498" cy="557907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g11d5332577e_0_53"/>
          <p:cNvSpPr txBox="1"/>
          <p:nvPr>
            <p:ph type="title"/>
          </p:nvPr>
        </p:nvSpPr>
        <p:spPr>
          <a:xfrm>
            <a:off x="3172950" y="301225"/>
            <a:ext cx="6707400" cy="67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Aboveground Biomass</a:t>
            </a:r>
            <a:endParaRPr/>
          </a:p>
        </p:txBody>
      </p:sp>
      <p:pic>
        <p:nvPicPr>
          <p:cNvPr id="314" name="Google Shape;314;g11d5332577e_0_53"/>
          <p:cNvPicPr preferRelativeResize="0"/>
          <p:nvPr/>
        </p:nvPicPr>
        <p:blipFill>
          <a:blip r:embed="rId3">
            <a:alphaModFix/>
          </a:blip>
          <a:stretch>
            <a:fillRect/>
          </a:stretch>
        </p:blipFill>
        <p:spPr>
          <a:xfrm>
            <a:off x="10233575" y="2047900"/>
            <a:ext cx="1802599" cy="3553199"/>
          </a:xfrm>
          <a:prstGeom prst="rect">
            <a:avLst/>
          </a:prstGeom>
          <a:noFill/>
          <a:ln>
            <a:noFill/>
          </a:ln>
        </p:spPr>
      </p:pic>
      <p:sp>
        <p:nvSpPr>
          <p:cNvPr id="315" name="Google Shape;315;g11d5332577e_0_53"/>
          <p:cNvSpPr txBox="1"/>
          <p:nvPr>
            <p:ph idx="4294967295" type="sldNum"/>
          </p:nvPr>
        </p:nvSpPr>
        <p:spPr>
          <a:xfrm>
            <a:off x="11358812" y="6629409"/>
            <a:ext cx="731700" cy="525000"/>
          </a:xfrm>
          <a:prstGeom prst="rect">
            <a:avLst/>
          </a:prstGeom>
          <a:noFill/>
          <a:ln>
            <a:noFill/>
          </a:ln>
        </p:spPr>
        <p:txBody>
          <a:bodyPr anchorCtr="0" anchor="t" bIns="45700" lIns="45700" spcFirstLastPara="1" rIns="45700" wrap="square" tIns="45700">
            <a:noAutofit/>
          </a:bodyPr>
          <a:lstStyle/>
          <a:p>
            <a:pPr indent="0" lvl="0" marL="0" rtl="0" algn="r">
              <a:spcBef>
                <a:spcPts val="0"/>
              </a:spcBef>
              <a:spcAft>
                <a:spcPts val="0"/>
              </a:spcAft>
              <a:buClr>
                <a:schemeClr val="dk1"/>
              </a:buClr>
              <a:buSzPts val="1000"/>
              <a:buFont typeface="Helvetica Neue"/>
              <a:buNone/>
            </a:pPr>
            <a:fld id="{00000000-1234-1234-1234-123412341234}" type="slidenum">
              <a:rPr lang="en-GB"/>
              <a:t>‹#›</a:t>
            </a:fld>
            <a:endParaRPr/>
          </a:p>
        </p:txBody>
      </p:sp>
      <p:grpSp>
        <p:nvGrpSpPr>
          <p:cNvPr id="316" name="Google Shape;316;g11d5332577e_0_53"/>
          <p:cNvGrpSpPr/>
          <p:nvPr/>
        </p:nvGrpSpPr>
        <p:grpSpPr>
          <a:xfrm>
            <a:off x="2091716" y="2161753"/>
            <a:ext cx="7820641" cy="3532140"/>
            <a:chOff x="2152084" y="1238307"/>
            <a:chExt cx="6973376" cy="3165000"/>
          </a:xfrm>
        </p:grpSpPr>
        <p:sp>
          <p:nvSpPr>
            <p:cNvPr id="317" name="Google Shape;317;g11d5332577e_0_53"/>
            <p:cNvSpPr/>
            <p:nvPr/>
          </p:nvSpPr>
          <p:spPr>
            <a:xfrm>
              <a:off x="2246811" y="1238307"/>
              <a:ext cx="6821100" cy="3165000"/>
            </a:xfrm>
            <a:prstGeom prst="rect">
              <a:avLst/>
            </a:prstGeom>
            <a:solidFill>
              <a:schemeClr val="lt1"/>
            </a:solidFill>
            <a:ln cap="flat" cmpd="sng" w="12700">
              <a:solidFill>
                <a:srgbClr val="26262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a:p>
              <a:pPr indent="0" lvl="0" marL="0" marR="0" rtl="0" algn="ctr">
                <a:spcBef>
                  <a:spcPts val="0"/>
                </a:spcBef>
                <a:spcAft>
                  <a:spcPts val="0"/>
                </a:spcAft>
                <a:buNone/>
              </a:pPr>
              <a:r>
                <a:rPr lang="en-GB" sz="1800">
                  <a:solidFill>
                    <a:schemeClr val="dk1"/>
                  </a:solidFill>
                  <a:latin typeface="Avenir"/>
                  <a:ea typeface="Avenir"/>
                  <a:cs typeface="Avenir"/>
                  <a:sym typeface="Avenir"/>
                </a:rPr>
                <a:t>Uncertainties are calculated differently between products and are scale-dependent. Harmonizing uncertainties will be challenging. </a:t>
              </a:r>
              <a:endParaRPr/>
            </a:p>
          </p:txBody>
        </p:sp>
        <p:sp>
          <p:nvSpPr>
            <p:cNvPr id="318" name="Google Shape;318;g11d5332577e_0_53"/>
            <p:cNvSpPr/>
            <p:nvPr/>
          </p:nvSpPr>
          <p:spPr>
            <a:xfrm rot="5400000">
              <a:off x="4845828" y="1875311"/>
              <a:ext cx="1269600" cy="1185000"/>
            </a:xfrm>
            <a:prstGeom prst="foldedCorner">
              <a:avLst>
                <a:gd fmla="val 16667" name="adj"/>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p:txBody>
        </p:sp>
        <p:sp>
          <p:nvSpPr>
            <p:cNvPr id="319" name="Google Shape;319;g11d5332577e_0_53"/>
            <p:cNvSpPr txBox="1"/>
            <p:nvPr/>
          </p:nvSpPr>
          <p:spPr>
            <a:xfrm>
              <a:off x="5721467" y="3102715"/>
              <a:ext cx="1470300" cy="57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1800">
                  <a:solidFill>
                    <a:schemeClr val="lt1"/>
                  </a:solidFill>
                  <a:latin typeface="Avenir"/>
                  <a:ea typeface="Avenir"/>
                  <a:cs typeface="Avenir"/>
                  <a:sym typeface="Avenir"/>
                </a:rPr>
                <a:t>GEDI Biomass</a:t>
              </a:r>
              <a:endParaRPr/>
            </a:p>
            <a:p>
              <a:pPr indent="0" lvl="0" marL="0" marR="0" rtl="0" algn="ctr">
                <a:spcBef>
                  <a:spcPts val="0"/>
                </a:spcBef>
                <a:spcAft>
                  <a:spcPts val="0"/>
                </a:spcAft>
                <a:buNone/>
              </a:pPr>
              <a:r>
                <a:rPr lang="en-GB" sz="1800">
                  <a:solidFill>
                    <a:schemeClr val="lt1"/>
                  </a:solidFill>
                  <a:latin typeface="Avenir"/>
                  <a:ea typeface="Avenir"/>
                  <a:cs typeface="Avenir"/>
                  <a:sym typeface="Avenir"/>
                </a:rPr>
                <a:t>2020</a:t>
              </a:r>
              <a:endParaRPr/>
            </a:p>
          </p:txBody>
        </p:sp>
        <p:pic>
          <p:nvPicPr>
            <p:cNvPr id="320" name="Google Shape;320;g11d5332577e_0_53"/>
            <p:cNvPicPr preferRelativeResize="0"/>
            <p:nvPr/>
          </p:nvPicPr>
          <p:blipFill rotWithShape="1">
            <a:blip r:embed="rId4">
              <a:alphaModFix/>
            </a:blip>
            <a:srcRect b="0" l="0" r="0" t="0"/>
            <a:stretch/>
          </p:blipFill>
          <p:spPr>
            <a:xfrm>
              <a:off x="2532935" y="1278338"/>
              <a:ext cx="6201969" cy="2552996"/>
            </a:xfrm>
            <a:prstGeom prst="rect">
              <a:avLst/>
            </a:prstGeom>
            <a:noFill/>
            <a:ln>
              <a:noFill/>
            </a:ln>
          </p:spPr>
        </p:pic>
        <p:sp>
          <p:nvSpPr>
            <p:cNvPr id="321" name="Google Shape;321;g11d5332577e_0_53"/>
            <p:cNvSpPr/>
            <p:nvPr/>
          </p:nvSpPr>
          <p:spPr>
            <a:xfrm>
              <a:off x="2532935" y="1278338"/>
              <a:ext cx="2561700" cy="2553000"/>
            </a:xfrm>
            <a:prstGeom prst="foldedCorner">
              <a:avLst>
                <a:gd fmla="val 50000" name="adj"/>
              </a:avLst>
            </a:prstGeom>
            <a:blipFill rotWithShape="1">
              <a:blip r:embed="rId5">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a:p>
              <a:pPr indent="0" lvl="0" marL="0" marR="0" rtl="0" algn="l">
                <a:spcBef>
                  <a:spcPts val="0"/>
                </a:spcBef>
                <a:spcAft>
                  <a:spcPts val="0"/>
                </a:spcAft>
                <a:buNone/>
              </a:pPr>
              <a:r>
                <a:rPr lang="en-GB" sz="1200">
                  <a:solidFill>
                    <a:schemeClr val="dk1"/>
                  </a:solidFill>
                  <a:latin typeface="Avenir"/>
                  <a:ea typeface="Avenir"/>
                  <a:cs typeface="Avenir"/>
                  <a:sym typeface="Avenir"/>
                </a:rPr>
                <a:t>CCI Biomass</a:t>
              </a:r>
              <a:endParaRPr/>
            </a:p>
            <a:p>
              <a:pPr indent="0" lvl="0" marL="0" marR="0" rtl="0" algn="l">
                <a:spcBef>
                  <a:spcPts val="0"/>
                </a:spcBef>
                <a:spcAft>
                  <a:spcPts val="0"/>
                </a:spcAft>
                <a:buNone/>
              </a:pPr>
              <a:r>
                <a:rPr lang="en-GB" sz="1200">
                  <a:solidFill>
                    <a:schemeClr val="dk1"/>
                  </a:solidFill>
                  <a:latin typeface="Avenir"/>
                  <a:ea typeface="Avenir"/>
                  <a:cs typeface="Avenir"/>
                  <a:sym typeface="Avenir"/>
                </a:rPr>
                <a:t>      2017</a:t>
              </a:r>
              <a:endParaRPr/>
            </a:p>
            <a:p>
              <a:pPr indent="0" lvl="0" marL="0" marR="0" rtl="0" algn="l">
                <a:spcBef>
                  <a:spcPts val="0"/>
                </a:spcBef>
                <a:spcAft>
                  <a:spcPts val="0"/>
                </a:spcAft>
                <a:buNone/>
              </a:pPr>
              <a:r>
                <a:rPr lang="en-GB" sz="1200">
                  <a:solidFill>
                    <a:schemeClr val="dk1"/>
                  </a:solidFill>
                  <a:latin typeface="Avenir"/>
                  <a:ea typeface="Avenir"/>
                  <a:cs typeface="Avenir"/>
                  <a:sym typeface="Avenir"/>
                </a:rPr>
                <a:t>  Standard </a:t>
              </a:r>
              <a:endParaRPr/>
            </a:p>
            <a:p>
              <a:pPr indent="0" lvl="0" marL="0" marR="0" rtl="0" algn="l">
                <a:spcBef>
                  <a:spcPts val="0"/>
                </a:spcBef>
                <a:spcAft>
                  <a:spcPts val="0"/>
                </a:spcAft>
                <a:buNone/>
              </a:pPr>
              <a:r>
                <a:rPr lang="en-GB" sz="1200">
                  <a:solidFill>
                    <a:schemeClr val="dk1"/>
                  </a:solidFill>
                  <a:latin typeface="Avenir"/>
                  <a:ea typeface="Avenir"/>
                  <a:cs typeface="Avenir"/>
                  <a:sym typeface="Avenir"/>
                </a:rPr>
                <a:t>Deviation (%)</a:t>
              </a:r>
              <a:endParaRPr/>
            </a:p>
          </p:txBody>
        </p:sp>
        <p:sp>
          <p:nvSpPr>
            <p:cNvPr id="322" name="Google Shape;322;g11d5332577e_0_53"/>
            <p:cNvSpPr/>
            <p:nvPr/>
          </p:nvSpPr>
          <p:spPr>
            <a:xfrm flipH="1">
              <a:off x="6923335" y="1278338"/>
              <a:ext cx="1816800" cy="2553000"/>
            </a:xfrm>
            <a:prstGeom prst="foldedCorner">
              <a:avLst>
                <a:gd fmla="val 50000" name="adj"/>
              </a:avLst>
            </a:prstGeom>
            <a:blipFill rotWithShape="1">
              <a:blip r:embed="rId6">
                <a:alphaModFix/>
              </a:blip>
              <a:stretch>
                <a:fillRect b="-6958" l="379464" r="101183" t="-30919"/>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p:txBody>
        </p:sp>
        <p:sp>
          <p:nvSpPr>
            <p:cNvPr id="323" name="Google Shape;323;g11d5332577e_0_53"/>
            <p:cNvSpPr txBox="1"/>
            <p:nvPr/>
          </p:nvSpPr>
          <p:spPr>
            <a:xfrm>
              <a:off x="6048105" y="3093424"/>
              <a:ext cx="1092000" cy="57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1200">
                  <a:solidFill>
                    <a:schemeClr val="lt1"/>
                  </a:solidFill>
                  <a:latin typeface="Avenir"/>
                  <a:ea typeface="Avenir"/>
                  <a:cs typeface="Avenir"/>
                  <a:sym typeface="Avenir"/>
                </a:rPr>
                <a:t>GEDI 2020</a:t>
              </a:r>
              <a:endParaRPr/>
            </a:p>
            <a:p>
              <a:pPr indent="0" lvl="0" marL="0" marR="0" rtl="0" algn="ctr">
                <a:spcBef>
                  <a:spcPts val="0"/>
                </a:spcBef>
                <a:spcAft>
                  <a:spcPts val="0"/>
                </a:spcAft>
                <a:buNone/>
              </a:pPr>
              <a:r>
                <a:rPr lang="en-GB" sz="1200">
                  <a:solidFill>
                    <a:schemeClr val="lt1"/>
                  </a:solidFill>
                  <a:latin typeface="Avenir"/>
                  <a:ea typeface="Avenir"/>
                  <a:cs typeface="Avenir"/>
                  <a:sym typeface="Avenir"/>
                </a:rPr>
                <a:t>Standard Error</a:t>
              </a:r>
              <a:endParaRPr/>
            </a:p>
            <a:p>
              <a:pPr indent="0" lvl="0" marL="0" marR="0" rtl="0" algn="ctr">
                <a:spcBef>
                  <a:spcPts val="0"/>
                </a:spcBef>
                <a:spcAft>
                  <a:spcPts val="0"/>
                </a:spcAft>
                <a:buNone/>
              </a:pPr>
              <a:r>
                <a:rPr lang="en-GB" sz="1200">
                  <a:solidFill>
                    <a:schemeClr val="lt1"/>
                  </a:solidFill>
                  <a:latin typeface="Avenir"/>
                  <a:ea typeface="Avenir"/>
                  <a:cs typeface="Avenir"/>
                  <a:sym typeface="Avenir"/>
                </a:rPr>
                <a:t>Mg/ha </a:t>
              </a:r>
              <a:endParaRPr/>
            </a:p>
          </p:txBody>
        </p:sp>
        <p:sp>
          <p:nvSpPr>
            <p:cNvPr id="324" name="Google Shape;324;g11d5332577e_0_53"/>
            <p:cNvSpPr txBox="1"/>
            <p:nvPr/>
          </p:nvSpPr>
          <p:spPr>
            <a:xfrm>
              <a:off x="7803518" y="1730748"/>
              <a:ext cx="917100" cy="57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1200">
                  <a:solidFill>
                    <a:schemeClr val="dk1"/>
                  </a:solidFill>
                  <a:latin typeface="Avenir"/>
                  <a:ea typeface="Avenir"/>
                  <a:cs typeface="Avenir"/>
                  <a:sym typeface="Avenir"/>
                </a:rPr>
                <a:t>JPL 2015</a:t>
              </a:r>
              <a:endParaRPr/>
            </a:p>
            <a:p>
              <a:pPr indent="0" lvl="0" marL="0" marR="0" rtl="0" algn="ctr">
                <a:spcBef>
                  <a:spcPts val="0"/>
                </a:spcBef>
                <a:spcAft>
                  <a:spcPts val="0"/>
                </a:spcAft>
                <a:buNone/>
              </a:pPr>
              <a:r>
                <a:rPr lang="en-GB" sz="1200">
                  <a:solidFill>
                    <a:schemeClr val="dk1"/>
                  </a:solidFill>
                  <a:latin typeface="Avenir"/>
                  <a:ea typeface="Avenir"/>
                  <a:cs typeface="Avenir"/>
                  <a:sym typeface="Avenir"/>
                </a:rPr>
                <a:t>Uncertainty</a:t>
              </a:r>
              <a:endParaRPr/>
            </a:p>
            <a:p>
              <a:pPr indent="0" lvl="0" marL="0" marR="0" rtl="0" algn="ctr">
                <a:spcBef>
                  <a:spcPts val="0"/>
                </a:spcBef>
                <a:spcAft>
                  <a:spcPts val="0"/>
                </a:spcAft>
                <a:buNone/>
              </a:pPr>
              <a:r>
                <a:rPr lang="en-GB" sz="1200">
                  <a:solidFill>
                    <a:schemeClr val="dk1"/>
                  </a:solidFill>
                  <a:latin typeface="Avenir"/>
                  <a:ea typeface="Avenir"/>
                  <a:cs typeface="Avenir"/>
                  <a:sym typeface="Avenir"/>
                </a:rPr>
                <a:t>Mg/ha</a:t>
              </a:r>
              <a:endParaRPr/>
            </a:p>
          </p:txBody>
        </p:sp>
        <p:pic>
          <p:nvPicPr>
            <p:cNvPr id="325" name="Google Shape;325;g11d5332577e_0_53"/>
            <p:cNvPicPr preferRelativeResize="0"/>
            <p:nvPr/>
          </p:nvPicPr>
          <p:blipFill rotWithShape="1">
            <a:blip r:embed="rId7">
              <a:alphaModFix/>
            </a:blip>
            <a:srcRect b="0" l="0" r="0" t="0"/>
            <a:stretch/>
          </p:blipFill>
          <p:spPr>
            <a:xfrm flipH="1">
              <a:off x="2387801" y="1310947"/>
              <a:ext cx="148261" cy="1386479"/>
            </a:xfrm>
            <a:prstGeom prst="rect">
              <a:avLst/>
            </a:prstGeom>
            <a:noFill/>
            <a:ln>
              <a:noFill/>
            </a:ln>
          </p:spPr>
        </p:pic>
        <p:grpSp>
          <p:nvGrpSpPr>
            <p:cNvPr id="326" name="Google Shape;326;g11d5332577e_0_53"/>
            <p:cNvGrpSpPr/>
            <p:nvPr/>
          </p:nvGrpSpPr>
          <p:grpSpPr>
            <a:xfrm rot="-5400000">
              <a:off x="8219164" y="1823355"/>
              <a:ext cx="1418406" cy="394185"/>
              <a:chOff x="4645845" y="10163934"/>
              <a:chExt cx="6892158" cy="1387488"/>
            </a:xfrm>
          </p:grpSpPr>
          <p:pic>
            <p:nvPicPr>
              <p:cNvPr id="327" name="Google Shape;327;g11d5332577e_0_53"/>
              <p:cNvPicPr preferRelativeResize="0"/>
              <p:nvPr/>
            </p:nvPicPr>
            <p:blipFill rotWithShape="1">
              <a:blip r:embed="rId8">
                <a:alphaModFix/>
              </a:blip>
              <a:srcRect b="0" l="0" r="0" t="0"/>
              <a:stretch/>
            </p:blipFill>
            <p:spPr>
              <a:xfrm>
                <a:off x="4645845" y="10163934"/>
                <a:ext cx="6892158" cy="468393"/>
              </a:xfrm>
              <a:prstGeom prst="rect">
                <a:avLst/>
              </a:prstGeom>
              <a:noFill/>
              <a:ln cap="flat" cmpd="sng" w="9525">
                <a:solidFill>
                  <a:schemeClr val="dk1"/>
                </a:solidFill>
                <a:prstDash val="solid"/>
                <a:round/>
                <a:headEnd len="sm" w="sm" type="none"/>
                <a:tailEnd len="sm" w="sm" type="none"/>
              </a:ln>
            </p:spPr>
          </p:pic>
          <p:sp>
            <p:nvSpPr>
              <p:cNvPr id="328" name="Google Shape;328;g11d5332577e_0_53"/>
              <p:cNvSpPr txBox="1"/>
              <p:nvPr/>
            </p:nvSpPr>
            <p:spPr>
              <a:xfrm>
                <a:off x="4880070" y="10488822"/>
                <a:ext cx="6613800" cy="1062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800">
                    <a:solidFill>
                      <a:schemeClr val="dk1"/>
                    </a:solidFill>
                    <a:latin typeface="Avenir"/>
                    <a:ea typeface="Avenir"/>
                    <a:cs typeface="Avenir"/>
                    <a:sym typeface="Avenir"/>
                  </a:rPr>
                  <a:t>0    20     40     60     80      100</a:t>
                </a:r>
                <a:endParaRPr/>
              </a:p>
            </p:txBody>
          </p:sp>
        </p:grpSp>
        <p:pic>
          <p:nvPicPr>
            <p:cNvPr id="329" name="Google Shape;329;g11d5332577e_0_53"/>
            <p:cNvPicPr preferRelativeResize="0"/>
            <p:nvPr/>
          </p:nvPicPr>
          <p:blipFill rotWithShape="1">
            <a:blip r:embed="rId9">
              <a:alphaModFix/>
            </a:blip>
            <a:srcRect b="0" l="0" r="0" t="0"/>
            <a:stretch/>
          </p:blipFill>
          <p:spPr>
            <a:xfrm rot="5400000">
              <a:off x="5074085" y="2766784"/>
              <a:ext cx="261202" cy="1736884"/>
            </a:xfrm>
            <a:prstGeom prst="rect">
              <a:avLst/>
            </a:prstGeom>
            <a:noFill/>
            <a:ln>
              <a:noFill/>
            </a:ln>
          </p:spPr>
        </p:pic>
        <p:sp>
          <p:nvSpPr>
            <p:cNvPr id="330" name="Google Shape;330;g11d5332577e_0_53"/>
            <p:cNvSpPr txBox="1"/>
            <p:nvPr/>
          </p:nvSpPr>
          <p:spPr>
            <a:xfrm rot="-5400000">
              <a:off x="1622284" y="1835640"/>
              <a:ext cx="1361400" cy="301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800">
                  <a:solidFill>
                    <a:schemeClr val="dk1"/>
                  </a:solidFill>
                  <a:latin typeface="Avenir"/>
                  <a:ea typeface="Avenir"/>
                  <a:cs typeface="Avenir"/>
                  <a:sym typeface="Avenir"/>
                </a:rPr>
                <a:t>0    20     40     60     80      100</a:t>
              </a:r>
              <a:endParaRPr/>
            </a:p>
          </p:txBody>
        </p:sp>
      </p:grpSp>
      <p:sp>
        <p:nvSpPr>
          <p:cNvPr id="331" name="Google Shape;331;g11d5332577e_0_53"/>
          <p:cNvSpPr txBox="1"/>
          <p:nvPr/>
        </p:nvSpPr>
        <p:spPr>
          <a:xfrm>
            <a:off x="1197790" y="1493089"/>
            <a:ext cx="8770500" cy="646500"/>
          </a:xfrm>
          <a:prstGeom prst="rect">
            <a:avLst/>
          </a:prstGeom>
          <a:noFill/>
          <a:ln>
            <a:noFill/>
          </a:ln>
        </p:spPr>
        <p:txBody>
          <a:bodyPr anchorCtr="0" anchor="t" bIns="45700" lIns="91425" spcFirstLastPara="1" rIns="91425" wrap="square" tIns="45700">
            <a:spAutoFit/>
          </a:bodyPr>
          <a:lstStyle/>
          <a:p>
            <a:pPr indent="-457200" lvl="0" marL="457200" marR="0" rtl="0" algn="l">
              <a:spcBef>
                <a:spcPts val="0"/>
              </a:spcBef>
              <a:spcAft>
                <a:spcPts val="0"/>
              </a:spcAft>
              <a:buClr>
                <a:schemeClr val="dk1"/>
              </a:buClr>
              <a:buSzPts val="1800"/>
              <a:buFont typeface="Arial"/>
              <a:buChar char="•"/>
            </a:pPr>
            <a:r>
              <a:rPr lang="en-GB" sz="1800">
                <a:solidFill>
                  <a:schemeClr val="dk1"/>
                </a:solidFill>
                <a:latin typeface="Avenir"/>
                <a:ea typeface="Avenir"/>
                <a:cs typeface="Avenir"/>
                <a:sym typeface="Avenir"/>
              </a:rPr>
              <a:t>Products will be assessed </a:t>
            </a:r>
            <a:r>
              <a:rPr b="1" lang="en-GB" sz="1800">
                <a:solidFill>
                  <a:schemeClr val="dk1"/>
                </a:solidFill>
                <a:latin typeface="Avenir"/>
                <a:ea typeface="Avenir"/>
                <a:cs typeface="Avenir"/>
                <a:sym typeface="Avenir"/>
              </a:rPr>
              <a:t>following the WGCV LPV biomass protocol </a:t>
            </a:r>
            <a:r>
              <a:rPr lang="en-GB" sz="1800">
                <a:solidFill>
                  <a:schemeClr val="dk1"/>
                </a:solidFill>
                <a:latin typeface="Avenir"/>
                <a:ea typeface="Avenir"/>
                <a:cs typeface="Avenir"/>
                <a:sym typeface="Avenir"/>
              </a:rPr>
              <a:t>using </a:t>
            </a:r>
            <a:r>
              <a:rPr b="1" lang="en-GB" sz="1800">
                <a:solidFill>
                  <a:schemeClr val="dk1"/>
                </a:solidFill>
                <a:latin typeface="Avenir"/>
                <a:ea typeface="Avenir"/>
                <a:cs typeface="Avenir"/>
                <a:sym typeface="Avenir"/>
              </a:rPr>
              <a:t>available reference data</a:t>
            </a:r>
            <a:r>
              <a:rPr lang="en-GB" sz="1800">
                <a:solidFill>
                  <a:schemeClr val="dk1"/>
                </a:solidFill>
                <a:latin typeface="Avenir"/>
                <a:ea typeface="Avenir"/>
                <a:cs typeface="Avenir"/>
                <a:sym typeface="Avenir"/>
              </a:rPr>
              <a:t> in pilot USGS SilvaCarbon countries</a:t>
            </a:r>
            <a:endParaRPr/>
          </a:p>
        </p:txBody>
      </p:sp>
      <p:sp>
        <p:nvSpPr>
          <p:cNvPr id="332" name="Google Shape;332;g11d5332577e_0_53"/>
          <p:cNvSpPr txBox="1"/>
          <p:nvPr/>
        </p:nvSpPr>
        <p:spPr>
          <a:xfrm>
            <a:off x="1506156" y="5930208"/>
            <a:ext cx="91797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1800">
                <a:solidFill>
                  <a:schemeClr val="dk1"/>
                </a:solidFill>
                <a:latin typeface="Avenir"/>
                <a:ea typeface="Avenir"/>
                <a:cs typeface="Avenir"/>
                <a:sym typeface="Avenir"/>
              </a:rPr>
              <a:t>The first goal is to have a pilot harmonization framework (and product) by COP-26 (Nov 2021)</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pic>
        <p:nvPicPr>
          <p:cNvPr id="338" name="Google Shape;338;g11d8f7401cc_0_1"/>
          <p:cNvPicPr preferRelativeResize="0"/>
          <p:nvPr/>
        </p:nvPicPr>
        <p:blipFill>
          <a:blip r:embed="rId3">
            <a:alphaModFix/>
          </a:blip>
          <a:stretch>
            <a:fillRect/>
          </a:stretch>
        </p:blipFill>
        <p:spPr>
          <a:xfrm>
            <a:off x="878075" y="0"/>
            <a:ext cx="9355500" cy="6858000"/>
          </a:xfrm>
          <a:prstGeom prst="rect">
            <a:avLst/>
          </a:prstGeom>
          <a:noFill/>
          <a:ln>
            <a:noFill/>
          </a:ln>
        </p:spPr>
      </p:pic>
      <p:pic>
        <p:nvPicPr>
          <p:cNvPr id="339" name="Google Shape;339;g11d8f7401cc_0_1"/>
          <p:cNvPicPr preferRelativeResize="0"/>
          <p:nvPr/>
        </p:nvPicPr>
        <p:blipFill>
          <a:blip r:embed="rId4">
            <a:alphaModFix/>
          </a:blip>
          <a:stretch>
            <a:fillRect/>
          </a:stretch>
        </p:blipFill>
        <p:spPr>
          <a:xfrm>
            <a:off x="10233575" y="2047900"/>
            <a:ext cx="1802599" cy="35531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 name="Shape 51"/>
        <p:cNvGrpSpPr/>
        <p:nvPr/>
      </p:nvGrpSpPr>
      <p:grpSpPr>
        <a:xfrm>
          <a:off x="0" y="0"/>
          <a:ext cx="0" cy="0"/>
          <a:chOff x="0" y="0"/>
          <a:chExt cx="0" cy="0"/>
        </a:xfrm>
      </p:grpSpPr>
      <p:sp>
        <p:nvSpPr>
          <p:cNvPr descr="Image result for USA" id="52" name="Google Shape;52;p3"/>
          <p:cNvSpPr/>
          <p:nvPr/>
        </p:nvSpPr>
        <p:spPr>
          <a:xfrm>
            <a:off x="1679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venir"/>
              <a:ea typeface="Avenir"/>
              <a:cs typeface="Avenir"/>
              <a:sym typeface="Avenir"/>
            </a:endParaRPr>
          </a:p>
        </p:txBody>
      </p:sp>
      <p:sp>
        <p:nvSpPr>
          <p:cNvPr id="53" name="Google Shape;53;p3"/>
          <p:cNvSpPr txBox="1"/>
          <p:nvPr>
            <p:ph idx="1" type="body"/>
          </p:nvPr>
        </p:nvSpPr>
        <p:spPr>
          <a:xfrm>
            <a:off x="423129" y="1349955"/>
            <a:ext cx="11695304" cy="5660315"/>
          </a:xfrm>
          <a:prstGeom prst="rect">
            <a:avLst/>
          </a:prstGeom>
          <a:noFill/>
          <a:ln>
            <a:noFill/>
          </a:ln>
        </p:spPr>
        <p:txBody>
          <a:bodyPr anchorCtr="0" anchor="t" bIns="45700" lIns="91425" spcFirstLastPara="1" rIns="91425" wrap="square" tIns="45700">
            <a:noAutofit/>
          </a:bodyPr>
          <a:lstStyle/>
          <a:p>
            <a:pPr indent="0" lvl="0" marL="0" rtl="0" algn="l">
              <a:lnSpc>
                <a:spcPct val="110000"/>
              </a:lnSpc>
              <a:spcBef>
                <a:spcPts val="0"/>
              </a:spcBef>
              <a:spcAft>
                <a:spcPts val="0"/>
              </a:spcAft>
              <a:buClr>
                <a:srgbClr val="002569"/>
              </a:buClr>
              <a:buSzPts val="2000"/>
              <a:buNone/>
            </a:pPr>
            <a:r>
              <a:rPr b="1" lang="en-GB" sz="2000">
                <a:latin typeface="Avenir"/>
                <a:ea typeface="Avenir"/>
                <a:cs typeface="Avenir"/>
                <a:sym typeface="Avenir"/>
              </a:rPr>
              <a:t>LPV Strategy (2019-2022) </a:t>
            </a:r>
            <a:r>
              <a:rPr b="1" lang="en-GB" sz="1800">
                <a:latin typeface="Avenir"/>
                <a:ea typeface="Avenir"/>
                <a:cs typeface="Avenir"/>
                <a:sym typeface="Avenir"/>
              </a:rPr>
              <a:t>agreed in Milan 2019 : </a:t>
            </a:r>
            <a:r>
              <a:rPr lang="en-GB" sz="1600" u="sng">
                <a:solidFill>
                  <a:schemeClr val="hlink"/>
                </a:solidFill>
                <a:hlinkClick r:id="rId3"/>
              </a:rPr>
              <a:t>https://lpvs.gsfc.nasa.gov/LPV_Meetings/LPV_plenary2019.html</a:t>
            </a:r>
            <a:endParaRPr sz="1600">
              <a:solidFill>
                <a:schemeClr val="dk1"/>
              </a:solidFill>
            </a:endParaRPr>
          </a:p>
          <a:p>
            <a:pPr indent="0" lvl="0" marL="0" rtl="0" algn="l">
              <a:lnSpc>
                <a:spcPct val="110000"/>
              </a:lnSpc>
              <a:spcBef>
                <a:spcPts val="0"/>
              </a:spcBef>
              <a:spcAft>
                <a:spcPts val="0"/>
              </a:spcAft>
              <a:buClr>
                <a:srgbClr val="002569"/>
              </a:buClr>
              <a:buSzPts val="1800"/>
              <a:buNone/>
            </a:pPr>
            <a:r>
              <a:t/>
            </a:r>
            <a:endParaRPr sz="1800">
              <a:latin typeface="Avenir"/>
              <a:ea typeface="Avenir"/>
              <a:cs typeface="Avenir"/>
              <a:sym typeface="Avenir"/>
            </a:endParaRPr>
          </a:p>
          <a:p>
            <a:pPr indent="0" lvl="0" marL="0" rtl="0" algn="l">
              <a:lnSpc>
                <a:spcPct val="110000"/>
              </a:lnSpc>
              <a:spcBef>
                <a:spcPts val="0"/>
              </a:spcBef>
              <a:spcAft>
                <a:spcPts val="0"/>
              </a:spcAft>
              <a:buClr>
                <a:srgbClr val="002569"/>
              </a:buClr>
              <a:buSzPts val="1800"/>
              <a:buNone/>
            </a:pPr>
            <a:r>
              <a:t/>
            </a:r>
            <a:endParaRPr sz="1800">
              <a:latin typeface="Avenir"/>
              <a:ea typeface="Avenir"/>
              <a:cs typeface="Avenir"/>
              <a:sym typeface="Avenir"/>
            </a:endParaRPr>
          </a:p>
        </p:txBody>
      </p:sp>
      <p:pic>
        <p:nvPicPr>
          <p:cNvPr id="54" name="Google Shape;54;p3"/>
          <p:cNvPicPr preferRelativeResize="0"/>
          <p:nvPr/>
        </p:nvPicPr>
        <p:blipFill rotWithShape="1">
          <a:blip r:embed="rId4">
            <a:alphaModFix/>
          </a:blip>
          <a:srcRect b="7692" l="33295" r="33407" t="17464"/>
          <a:stretch/>
        </p:blipFill>
        <p:spPr>
          <a:xfrm>
            <a:off x="223284" y="2433513"/>
            <a:ext cx="2719323" cy="3337091"/>
          </a:xfrm>
          <a:prstGeom prst="rect">
            <a:avLst/>
          </a:prstGeom>
          <a:noFill/>
          <a:ln>
            <a:noFill/>
          </a:ln>
        </p:spPr>
      </p:pic>
      <p:sp>
        <p:nvSpPr>
          <p:cNvPr id="55" name="Google Shape;55;p3"/>
          <p:cNvSpPr/>
          <p:nvPr/>
        </p:nvSpPr>
        <p:spPr>
          <a:xfrm>
            <a:off x="3471483" y="2046578"/>
            <a:ext cx="5808394" cy="919398"/>
          </a:xfrm>
          <a:prstGeom prst="roundRect">
            <a:avLst>
              <a:gd fmla="val 16667" name="adj"/>
            </a:avLst>
          </a:prstGeom>
          <a:solidFill>
            <a:srgbClr val="FDE9D8"/>
          </a:solidFill>
          <a:ln cap="flat" cmpd="sng" w="25400">
            <a:solidFill>
              <a:srgbClr val="FF9A00"/>
            </a:solidFill>
            <a:prstDash val="solid"/>
            <a:bevel/>
            <a:headEnd len="sm" w="sm" type="none"/>
            <a:tailEnd len="sm" w="sm" type="none"/>
          </a:ln>
        </p:spPr>
        <p:txBody>
          <a:bodyPr anchorCtr="0" anchor="ctr" bIns="45700" lIns="45700" spcFirstLastPara="1" rIns="45700" wrap="square" tIns="45700">
            <a:spAutoFit/>
          </a:bodyPr>
          <a:lstStyle/>
          <a:p>
            <a:pPr indent="0" lvl="0" marL="0" marR="0" rtl="0" algn="l">
              <a:lnSpc>
                <a:spcPct val="100000"/>
              </a:lnSpc>
              <a:spcBef>
                <a:spcPts val="0"/>
              </a:spcBef>
              <a:spcAft>
                <a:spcPts val="0"/>
              </a:spcAft>
              <a:buClr>
                <a:srgbClr val="002060"/>
              </a:buClr>
              <a:buSzPts val="1800"/>
              <a:buFont typeface="Avenir"/>
              <a:buNone/>
            </a:pPr>
            <a:r>
              <a:rPr lang="en-GB" sz="1800">
                <a:solidFill>
                  <a:srgbClr val="002060"/>
                </a:solidFill>
                <a:latin typeface="Avenir"/>
                <a:ea typeface="Avenir"/>
                <a:cs typeface="Avenir"/>
                <a:sym typeface="Avenir"/>
              </a:rPr>
              <a:t>  </a:t>
            </a:r>
            <a:endParaRPr/>
          </a:p>
          <a:p>
            <a:pPr indent="0" lvl="0" marL="0" marR="0" rtl="0" algn="l">
              <a:lnSpc>
                <a:spcPct val="100000"/>
              </a:lnSpc>
              <a:spcBef>
                <a:spcPts val="0"/>
              </a:spcBef>
              <a:spcAft>
                <a:spcPts val="0"/>
              </a:spcAft>
              <a:buClr>
                <a:srgbClr val="002060"/>
              </a:buClr>
              <a:buSzPts val="1800"/>
              <a:buFont typeface="Avenir"/>
              <a:buNone/>
            </a:pPr>
            <a:r>
              <a:rPr lang="en-GB" sz="1800">
                <a:solidFill>
                  <a:srgbClr val="002060"/>
                </a:solidFill>
                <a:latin typeface="Avenir"/>
                <a:ea typeface="Avenir"/>
                <a:cs typeface="Avenir"/>
                <a:sym typeface="Avenir"/>
              </a:rPr>
              <a:t> Development of Good Practices Protocols</a:t>
            </a:r>
            <a:endParaRPr/>
          </a:p>
          <a:p>
            <a:pPr indent="0" lvl="0" marL="0" marR="0" rtl="0" algn="l">
              <a:lnSpc>
                <a:spcPct val="100000"/>
              </a:lnSpc>
              <a:spcBef>
                <a:spcPts val="0"/>
              </a:spcBef>
              <a:spcAft>
                <a:spcPts val="0"/>
              </a:spcAft>
              <a:buClr>
                <a:schemeClr val="dk1"/>
              </a:buClr>
              <a:buSzPts val="1200"/>
              <a:buFont typeface="Avenir"/>
              <a:buNone/>
            </a:pPr>
            <a:r>
              <a:t/>
            </a:r>
            <a:endParaRPr b="0" i="0" sz="1200" u="none" cap="none" strike="noStrike">
              <a:solidFill>
                <a:srgbClr val="002060"/>
              </a:solidFill>
              <a:latin typeface="Avenir"/>
              <a:ea typeface="Avenir"/>
              <a:cs typeface="Avenir"/>
              <a:sym typeface="Avenir"/>
            </a:endParaRPr>
          </a:p>
        </p:txBody>
      </p:sp>
      <p:sp>
        <p:nvSpPr>
          <p:cNvPr id="56" name="Google Shape;56;p3"/>
          <p:cNvSpPr/>
          <p:nvPr/>
        </p:nvSpPr>
        <p:spPr>
          <a:xfrm>
            <a:off x="3507489" y="4300867"/>
            <a:ext cx="5808394" cy="919398"/>
          </a:xfrm>
          <a:prstGeom prst="roundRect">
            <a:avLst>
              <a:gd fmla="val 16667" name="adj"/>
            </a:avLst>
          </a:prstGeom>
          <a:solidFill>
            <a:srgbClr val="FDE9D8"/>
          </a:solidFill>
          <a:ln cap="flat" cmpd="sng" w="25400">
            <a:solidFill>
              <a:srgbClr val="FF9A00"/>
            </a:solidFill>
            <a:prstDash val="solid"/>
            <a:bevel/>
            <a:headEnd len="sm" w="sm" type="none"/>
            <a:tailEnd len="sm" w="sm" type="none"/>
          </a:ln>
        </p:spPr>
        <p:txBody>
          <a:bodyPr anchorCtr="0" anchor="ctr" bIns="45700" lIns="45700" spcFirstLastPara="1" rIns="45700" wrap="square" tIns="45700">
            <a:spAutoFit/>
          </a:bodyPr>
          <a:lstStyle/>
          <a:p>
            <a:pPr indent="0" lvl="0" marL="0" marR="0" rtl="0" algn="l">
              <a:lnSpc>
                <a:spcPct val="100000"/>
              </a:lnSpc>
              <a:spcBef>
                <a:spcPts val="0"/>
              </a:spcBef>
              <a:spcAft>
                <a:spcPts val="0"/>
              </a:spcAft>
              <a:buClr>
                <a:schemeClr val="dk1"/>
              </a:buClr>
              <a:buSzPts val="1800"/>
              <a:buFont typeface="Avenir"/>
              <a:buNone/>
            </a:pPr>
            <a:r>
              <a:rPr lang="en-GB" sz="1800">
                <a:solidFill>
                  <a:schemeClr val="dk1"/>
                </a:solidFill>
                <a:latin typeface="Avenir"/>
                <a:ea typeface="Avenir"/>
                <a:cs typeface="Avenir"/>
                <a:sym typeface="Avenir"/>
              </a:rPr>
              <a:t> </a:t>
            </a:r>
            <a:endParaRPr/>
          </a:p>
          <a:p>
            <a:pPr indent="0" lvl="0" marL="0" marR="0" rtl="0" algn="l">
              <a:lnSpc>
                <a:spcPct val="100000"/>
              </a:lnSpc>
              <a:spcBef>
                <a:spcPts val="0"/>
              </a:spcBef>
              <a:spcAft>
                <a:spcPts val="0"/>
              </a:spcAft>
              <a:buClr>
                <a:srgbClr val="002060"/>
              </a:buClr>
              <a:buSzPts val="1800"/>
              <a:buFont typeface="Avenir"/>
              <a:buNone/>
            </a:pPr>
            <a:r>
              <a:rPr lang="en-GB" sz="1800">
                <a:solidFill>
                  <a:srgbClr val="002060"/>
                </a:solidFill>
                <a:latin typeface="Avenir"/>
                <a:ea typeface="Avenir"/>
                <a:cs typeface="Avenir"/>
                <a:sym typeface="Avenir"/>
              </a:rPr>
              <a:t>Improving ground references: data, sites, uncertainties</a:t>
            </a:r>
            <a:endParaRPr/>
          </a:p>
          <a:p>
            <a:pPr indent="0" lvl="0" marL="0" marR="0" rtl="0" algn="l">
              <a:lnSpc>
                <a:spcPct val="100000"/>
              </a:lnSpc>
              <a:spcBef>
                <a:spcPts val="0"/>
              </a:spcBef>
              <a:spcAft>
                <a:spcPts val="0"/>
              </a:spcAft>
              <a:buClr>
                <a:schemeClr val="dk1"/>
              </a:buClr>
              <a:buSzPts val="1200"/>
              <a:buFont typeface="Avenir"/>
              <a:buNone/>
            </a:pPr>
            <a:r>
              <a:t/>
            </a:r>
            <a:endParaRPr sz="1200">
              <a:solidFill>
                <a:srgbClr val="002060"/>
              </a:solidFill>
              <a:latin typeface="Avenir"/>
              <a:ea typeface="Avenir"/>
              <a:cs typeface="Avenir"/>
              <a:sym typeface="Avenir"/>
            </a:endParaRPr>
          </a:p>
        </p:txBody>
      </p:sp>
      <p:sp>
        <p:nvSpPr>
          <p:cNvPr id="57" name="Google Shape;57;p3"/>
          <p:cNvSpPr/>
          <p:nvPr/>
        </p:nvSpPr>
        <p:spPr>
          <a:xfrm>
            <a:off x="3507489" y="3225516"/>
            <a:ext cx="5808394" cy="817243"/>
          </a:xfrm>
          <a:prstGeom prst="roundRect">
            <a:avLst>
              <a:gd fmla="val 16667" name="adj"/>
            </a:avLst>
          </a:prstGeom>
          <a:solidFill>
            <a:srgbClr val="FDE9D8"/>
          </a:solidFill>
          <a:ln cap="flat" cmpd="sng" w="25400">
            <a:solidFill>
              <a:srgbClr val="FF9A00"/>
            </a:solidFill>
            <a:prstDash val="solid"/>
            <a:bevel/>
            <a:headEnd len="sm" w="sm" type="none"/>
            <a:tailEnd len="sm" w="sm" type="none"/>
          </a:ln>
        </p:spPr>
        <p:txBody>
          <a:bodyPr anchorCtr="0" anchor="ctr" bIns="45700" lIns="45700" spcFirstLastPara="1" rIns="45700" wrap="square" tIns="45700">
            <a:spAutoFit/>
          </a:bodyPr>
          <a:lstStyle/>
          <a:p>
            <a:pPr indent="0" lvl="0" marL="0" marR="0" rtl="0" algn="l">
              <a:lnSpc>
                <a:spcPct val="100000"/>
              </a:lnSpc>
              <a:spcBef>
                <a:spcPts val="0"/>
              </a:spcBef>
              <a:spcAft>
                <a:spcPts val="0"/>
              </a:spcAft>
              <a:buClr>
                <a:schemeClr val="dk1"/>
              </a:buClr>
              <a:buSzPts val="1200"/>
              <a:buFont typeface="Avenir"/>
              <a:buNone/>
            </a:pPr>
            <a:r>
              <a:t/>
            </a:r>
            <a:endParaRPr sz="1200">
              <a:solidFill>
                <a:srgbClr val="002060"/>
              </a:solidFill>
              <a:latin typeface="Avenir"/>
              <a:ea typeface="Avenir"/>
              <a:cs typeface="Avenir"/>
              <a:sym typeface="Avenir"/>
            </a:endParaRPr>
          </a:p>
          <a:p>
            <a:pPr indent="0" lvl="0" marL="0" marR="0" rtl="0" algn="l">
              <a:lnSpc>
                <a:spcPct val="100000"/>
              </a:lnSpc>
              <a:spcBef>
                <a:spcPts val="0"/>
              </a:spcBef>
              <a:spcAft>
                <a:spcPts val="0"/>
              </a:spcAft>
              <a:buClr>
                <a:srgbClr val="002060"/>
              </a:buClr>
              <a:buSzPts val="1800"/>
              <a:buFont typeface="Avenir"/>
              <a:buNone/>
            </a:pPr>
            <a:r>
              <a:rPr lang="en-GB" sz="1800">
                <a:solidFill>
                  <a:srgbClr val="002060"/>
                </a:solidFill>
                <a:latin typeface="Avenir"/>
                <a:ea typeface="Avenir"/>
                <a:cs typeface="Avenir"/>
                <a:sym typeface="Avenir"/>
              </a:rPr>
              <a:t>Promoting validation and intercomparison exercises</a:t>
            </a:r>
            <a:endParaRPr/>
          </a:p>
          <a:p>
            <a:pPr indent="0" lvl="0" marL="0" marR="0" rtl="0" algn="l">
              <a:lnSpc>
                <a:spcPct val="100000"/>
              </a:lnSpc>
              <a:spcBef>
                <a:spcPts val="0"/>
              </a:spcBef>
              <a:spcAft>
                <a:spcPts val="0"/>
              </a:spcAft>
              <a:buClr>
                <a:schemeClr val="dk1"/>
              </a:buClr>
              <a:buSzPts val="1200"/>
              <a:buFont typeface="Avenir"/>
              <a:buNone/>
            </a:pPr>
            <a:r>
              <a:t/>
            </a:r>
            <a:endParaRPr sz="1200">
              <a:solidFill>
                <a:srgbClr val="002060"/>
              </a:solidFill>
              <a:latin typeface="Avenir"/>
              <a:ea typeface="Avenir"/>
              <a:cs typeface="Avenir"/>
              <a:sym typeface="Avenir"/>
            </a:endParaRPr>
          </a:p>
        </p:txBody>
      </p:sp>
      <p:sp>
        <p:nvSpPr>
          <p:cNvPr id="58" name="Google Shape;58;p3"/>
          <p:cNvSpPr/>
          <p:nvPr/>
        </p:nvSpPr>
        <p:spPr>
          <a:xfrm>
            <a:off x="3507489" y="5508045"/>
            <a:ext cx="5808394" cy="817243"/>
          </a:xfrm>
          <a:prstGeom prst="roundRect">
            <a:avLst>
              <a:gd fmla="val 16667" name="adj"/>
            </a:avLst>
          </a:prstGeom>
          <a:solidFill>
            <a:srgbClr val="FDE9D8"/>
          </a:solidFill>
          <a:ln cap="flat" cmpd="sng" w="25400">
            <a:solidFill>
              <a:srgbClr val="FF9A00"/>
            </a:solidFill>
            <a:prstDash val="solid"/>
            <a:bevel/>
            <a:headEnd len="sm" w="sm" type="none"/>
            <a:tailEnd len="sm" w="sm" type="none"/>
          </a:ln>
        </p:spPr>
        <p:txBody>
          <a:bodyPr anchorCtr="0" anchor="ctr" bIns="45700" lIns="45700" spcFirstLastPara="1" rIns="45700" wrap="square" tIns="45700">
            <a:spAutoFit/>
          </a:bodyPr>
          <a:lstStyle/>
          <a:p>
            <a:pPr indent="0" lvl="0" marL="0" marR="0" rtl="0" algn="l">
              <a:lnSpc>
                <a:spcPct val="100000"/>
              </a:lnSpc>
              <a:spcBef>
                <a:spcPts val="0"/>
              </a:spcBef>
              <a:spcAft>
                <a:spcPts val="0"/>
              </a:spcAft>
              <a:buClr>
                <a:schemeClr val="dk1"/>
              </a:buClr>
              <a:buSzPts val="1200"/>
              <a:buFont typeface="Avenir"/>
              <a:buNone/>
            </a:pPr>
            <a:r>
              <a:t/>
            </a:r>
            <a:endParaRPr sz="1200">
              <a:solidFill>
                <a:srgbClr val="002060"/>
              </a:solidFill>
              <a:latin typeface="Avenir"/>
              <a:ea typeface="Avenir"/>
              <a:cs typeface="Avenir"/>
              <a:sym typeface="Avenir"/>
            </a:endParaRPr>
          </a:p>
          <a:p>
            <a:pPr indent="0" lvl="0" marL="0" marR="0" rtl="0" algn="l">
              <a:lnSpc>
                <a:spcPct val="100000"/>
              </a:lnSpc>
              <a:spcBef>
                <a:spcPts val="0"/>
              </a:spcBef>
              <a:spcAft>
                <a:spcPts val="0"/>
              </a:spcAft>
              <a:buClr>
                <a:srgbClr val="002060"/>
              </a:buClr>
              <a:buSzPts val="1800"/>
              <a:buFont typeface="Avenir"/>
              <a:buNone/>
            </a:pPr>
            <a:r>
              <a:rPr lang="en-GB" sz="1800">
                <a:solidFill>
                  <a:srgbClr val="002060"/>
                </a:solidFill>
                <a:latin typeface="Avenir"/>
                <a:ea typeface="Avenir"/>
                <a:cs typeface="Avenir"/>
                <a:sym typeface="Avenir"/>
              </a:rPr>
              <a:t>Improving LPV communication</a:t>
            </a:r>
            <a:endParaRPr/>
          </a:p>
          <a:p>
            <a:pPr indent="0" lvl="0" marL="0" marR="0" rtl="0" algn="l">
              <a:lnSpc>
                <a:spcPct val="100000"/>
              </a:lnSpc>
              <a:spcBef>
                <a:spcPts val="0"/>
              </a:spcBef>
              <a:spcAft>
                <a:spcPts val="0"/>
              </a:spcAft>
              <a:buClr>
                <a:schemeClr val="dk1"/>
              </a:buClr>
              <a:buSzPts val="1200"/>
              <a:buFont typeface="Avenir"/>
              <a:buNone/>
            </a:pPr>
            <a:r>
              <a:t/>
            </a:r>
            <a:endParaRPr sz="1200">
              <a:solidFill>
                <a:srgbClr val="002060"/>
              </a:solidFill>
              <a:latin typeface="Avenir"/>
              <a:ea typeface="Avenir"/>
              <a:cs typeface="Avenir"/>
              <a:sym typeface="Avenir"/>
            </a:endParaRPr>
          </a:p>
        </p:txBody>
      </p:sp>
      <p:sp>
        <p:nvSpPr>
          <p:cNvPr id="59" name="Google Shape;59;p3"/>
          <p:cNvSpPr/>
          <p:nvPr/>
        </p:nvSpPr>
        <p:spPr>
          <a:xfrm>
            <a:off x="2937247" y="2323190"/>
            <a:ext cx="462224" cy="3677697"/>
          </a:xfrm>
          <a:prstGeom prst="leftBrace">
            <a:avLst>
              <a:gd fmla="val 97463" name="adj1"/>
              <a:gd fmla="val 50000" name="adj2"/>
            </a:avLst>
          </a:prstGeom>
          <a:noFill/>
          <a:ln cap="flat" cmpd="sng" w="25400">
            <a:solidFill>
              <a:srgbClr val="FF9A00"/>
            </a:solidFill>
            <a:prstDash val="solid"/>
            <a:bevel/>
            <a:headEnd len="sm" w="sm" type="none"/>
            <a:tailEnd len="sm" w="sm" type="none"/>
          </a:ln>
          <a:effectLst>
            <a:outerShdw blurRad="38100" rotWithShape="0" dir="5400000" dist="20000">
              <a:srgbClr val="000000">
                <a:alpha val="37647"/>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venir"/>
              <a:buNone/>
            </a:pPr>
            <a:r>
              <a:t/>
            </a:r>
            <a:endParaRPr b="0" i="0" sz="1800" u="none" cap="none" strike="noStrike">
              <a:solidFill>
                <a:srgbClr val="000000"/>
              </a:solidFill>
              <a:latin typeface="Avenir"/>
              <a:ea typeface="Avenir"/>
              <a:cs typeface="Avenir"/>
              <a:sym typeface="Avenir"/>
            </a:endParaRPr>
          </a:p>
        </p:txBody>
      </p:sp>
      <p:sp>
        <p:nvSpPr>
          <p:cNvPr id="60" name="Google Shape;60;p3"/>
          <p:cNvSpPr txBox="1"/>
          <p:nvPr/>
        </p:nvSpPr>
        <p:spPr>
          <a:xfrm>
            <a:off x="9942803" y="4180112"/>
            <a:ext cx="2025913" cy="1200329"/>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800">
                <a:solidFill>
                  <a:schemeClr val="dk1"/>
                </a:solidFill>
                <a:latin typeface="Avenir"/>
                <a:ea typeface="Avenir"/>
                <a:cs typeface="Avenir"/>
                <a:sym typeface="Avenir"/>
              </a:rPr>
              <a:t>34  actions: </a:t>
            </a:r>
            <a:endParaRPr/>
          </a:p>
          <a:p>
            <a:pPr indent="0" lvl="0" marL="0" marR="0" rtl="0" algn="l">
              <a:spcBef>
                <a:spcPts val="0"/>
              </a:spcBef>
              <a:spcAft>
                <a:spcPts val="0"/>
              </a:spcAft>
              <a:buNone/>
            </a:pPr>
            <a:r>
              <a:rPr b="1" lang="en-GB" sz="1800">
                <a:solidFill>
                  <a:schemeClr val="dk1"/>
                </a:solidFill>
                <a:latin typeface="Avenir"/>
                <a:ea typeface="Avenir"/>
                <a:cs typeface="Avenir"/>
                <a:sym typeface="Avenir"/>
              </a:rPr>
              <a:t> </a:t>
            </a:r>
            <a:endParaRPr/>
          </a:p>
          <a:p>
            <a:pPr indent="0" lvl="0" marL="0" marR="0" rtl="0" algn="l">
              <a:spcBef>
                <a:spcPts val="0"/>
              </a:spcBef>
              <a:spcAft>
                <a:spcPts val="0"/>
              </a:spcAft>
              <a:buNone/>
            </a:pPr>
            <a:r>
              <a:rPr b="1" lang="en-GB" sz="1800">
                <a:solidFill>
                  <a:schemeClr val="dk1"/>
                </a:solidFill>
                <a:latin typeface="Avenir"/>
                <a:ea typeface="Avenir"/>
                <a:cs typeface="Avenir"/>
                <a:sym typeface="Avenir"/>
              </a:rPr>
              <a:t>6 CEOS WP actions</a:t>
            </a:r>
            <a:endParaRPr/>
          </a:p>
          <a:p>
            <a:pPr indent="0" lvl="0" marL="0" marR="0" rtl="0" algn="l">
              <a:spcBef>
                <a:spcPts val="0"/>
              </a:spcBef>
              <a:spcAft>
                <a:spcPts val="0"/>
              </a:spcAft>
              <a:buNone/>
            </a:pPr>
            <a:r>
              <a:rPr b="1" lang="en-GB" sz="1800">
                <a:solidFill>
                  <a:schemeClr val="dk1"/>
                </a:solidFill>
                <a:latin typeface="Avenir"/>
                <a:ea typeface="Avenir"/>
                <a:cs typeface="Avenir"/>
                <a:sym typeface="Avenir"/>
              </a:rPr>
              <a:t>27 LPV actions</a:t>
            </a:r>
            <a:endParaRPr/>
          </a:p>
        </p:txBody>
      </p:sp>
      <p:sp>
        <p:nvSpPr>
          <p:cNvPr id="61" name="Google Shape;61;p3"/>
          <p:cNvSpPr/>
          <p:nvPr/>
        </p:nvSpPr>
        <p:spPr>
          <a:xfrm rot="10800000">
            <a:off x="9351889" y="2238969"/>
            <a:ext cx="462224" cy="3677697"/>
          </a:xfrm>
          <a:prstGeom prst="leftBrace">
            <a:avLst>
              <a:gd fmla="val 97463" name="adj1"/>
              <a:gd fmla="val 38576" name="adj2"/>
            </a:avLst>
          </a:prstGeom>
          <a:noFill/>
          <a:ln cap="flat" cmpd="sng" w="25400">
            <a:solidFill>
              <a:srgbClr val="FF9A00"/>
            </a:solidFill>
            <a:prstDash val="solid"/>
            <a:bevel/>
            <a:headEnd len="sm" w="sm" type="none"/>
            <a:tailEnd len="sm" w="sm" type="none"/>
          </a:ln>
          <a:effectLst>
            <a:outerShdw blurRad="38100" rotWithShape="0" dir="5400000" dist="20000">
              <a:srgbClr val="000000">
                <a:alpha val="37647"/>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venir"/>
              <a:buNone/>
            </a:pPr>
            <a:r>
              <a:t/>
            </a:r>
            <a:endParaRPr b="0" i="0" sz="1800" u="none" cap="none" strike="noStrike">
              <a:solidFill>
                <a:srgbClr val="000000"/>
              </a:solidFill>
              <a:latin typeface="Avenir"/>
              <a:ea typeface="Avenir"/>
              <a:cs typeface="Avenir"/>
              <a:sym typeface="Avenir"/>
            </a:endParaRPr>
          </a:p>
        </p:txBody>
      </p:sp>
      <p:sp>
        <p:nvSpPr>
          <p:cNvPr id="62" name="Google Shape;62;p3"/>
          <p:cNvSpPr txBox="1"/>
          <p:nvPr/>
        </p:nvSpPr>
        <p:spPr>
          <a:xfrm>
            <a:off x="2567446" y="323968"/>
            <a:ext cx="7375357"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2800">
                <a:solidFill>
                  <a:srgbClr val="FFFFFF"/>
                </a:solidFill>
                <a:latin typeface="Arial"/>
                <a:ea typeface="Arial"/>
                <a:cs typeface="Arial"/>
                <a:sym typeface="Arial"/>
              </a:rPr>
              <a:t>LPV Action Plan (2019-2022) Wrap Up</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descr="Image result for USA" id="67" name="Google Shape;67;p4"/>
          <p:cNvSpPr/>
          <p:nvPr/>
        </p:nvSpPr>
        <p:spPr>
          <a:xfrm>
            <a:off x="1679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venir"/>
              <a:ea typeface="Avenir"/>
              <a:cs typeface="Avenir"/>
              <a:sym typeface="Avenir"/>
            </a:endParaRPr>
          </a:p>
        </p:txBody>
      </p:sp>
      <p:sp>
        <p:nvSpPr>
          <p:cNvPr id="68" name="Google Shape;68;p4"/>
          <p:cNvSpPr txBox="1"/>
          <p:nvPr>
            <p:ph idx="1" type="body"/>
          </p:nvPr>
        </p:nvSpPr>
        <p:spPr>
          <a:xfrm>
            <a:off x="423129" y="1349955"/>
            <a:ext cx="11695304" cy="5660315"/>
          </a:xfrm>
          <a:prstGeom prst="rect">
            <a:avLst/>
          </a:prstGeom>
          <a:noFill/>
          <a:ln>
            <a:noFill/>
          </a:ln>
        </p:spPr>
        <p:txBody>
          <a:bodyPr anchorCtr="0" anchor="t" bIns="45700" lIns="91425" spcFirstLastPara="1" rIns="91425" wrap="square" tIns="45700">
            <a:noAutofit/>
          </a:bodyPr>
          <a:lstStyle/>
          <a:p>
            <a:pPr indent="0" lvl="0" marL="0" rtl="0" algn="l">
              <a:lnSpc>
                <a:spcPct val="110000"/>
              </a:lnSpc>
              <a:spcBef>
                <a:spcPts val="0"/>
              </a:spcBef>
              <a:spcAft>
                <a:spcPts val="0"/>
              </a:spcAft>
              <a:buClr>
                <a:srgbClr val="002569"/>
              </a:buClr>
              <a:buSzPts val="1800"/>
              <a:buNone/>
            </a:pPr>
            <a:r>
              <a:t/>
            </a:r>
            <a:endParaRPr sz="1800">
              <a:latin typeface="Avenir"/>
              <a:ea typeface="Avenir"/>
              <a:cs typeface="Avenir"/>
              <a:sym typeface="Avenir"/>
            </a:endParaRPr>
          </a:p>
          <a:p>
            <a:pPr indent="0" lvl="0" marL="0" rtl="0" algn="l">
              <a:lnSpc>
                <a:spcPct val="110000"/>
              </a:lnSpc>
              <a:spcBef>
                <a:spcPts val="0"/>
              </a:spcBef>
              <a:spcAft>
                <a:spcPts val="0"/>
              </a:spcAft>
              <a:buClr>
                <a:srgbClr val="002569"/>
              </a:buClr>
              <a:buSzPts val="1800"/>
              <a:buNone/>
            </a:pPr>
            <a:r>
              <a:t/>
            </a:r>
            <a:endParaRPr sz="1800">
              <a:latin typeface="Avenir"/>
              <a:ea typeface="Avenir"/>
              <a:cs typeface="Avenir"/>
              <a:sym typeface="Avenir"/>
            </a:endParaRPr>
          </a:p>
        </p:txBody>
      </p:sp>
      <p:pic>
        <p:nvPicPr>
          <p:cNvPr id="69" name="Google Shape;69;p4"/>
          <p:cNvPicPr preferRelativeResize="0"/>
          <p:nvPr/>
        </p:nvPicPr>
        <p:blipFill rotWithShape="1">
          <a:blip r:embed="rId3">
            <a:alphaModFix/>
          </a:blip>
          <a:srcRect b="7692" l="33295" r="33407" t="17464"/>
          <a:stretch/>
        </p:blipFill>
        <p:spPr>
          <a:xfrm>
            <a:off x="-182" y="2493670"/>
            <a:ext cx="2344344" cy="2876925"/>
          </a:xfrm>
          <a:prstGeom prst="rect">
            <a:avLst/>
          </a:prstGeom>
          <a:noFill/>
          <a:ln>
            <a:noFill/>
          </a:ln>
        </p:spPr>
      </p:pic>
      <p:sp>
        <p:nvSpPr>
          <p:cNvPr id="70" name="Google Shape;70;p4"/>
          <p:cNvSpPr/>
          <p:nvPr/>
        </p:nvSpPr>
        <p:spPr>
          <a:xfrm>
            <a:off x="2426485" y="2115377"/>
            <a:ext cx="565485" cy="3762877"/>
          </a:xfrm>
          <a:prstGeom prst="leftBrace">
            <a:avLst>
              <a:gd fmla="val 97463" name="adj1"/>
              <a:gd fmla="val 51598" name="adj2"/>
            </a:avLst>
          </a:prstGeom>
          <a:noFill/>
          <a:ln cap="flat" cmpd="sng" w="25400">
            <a:solidFill>
              <a:srgbClr val="FF9A00"/>
            </a:solidFill>
            <a:prstDash val="solid"/>
            <a:bevel/>
            <a:headEnd len="sm" w="sm" type="none"/>
            <a:tailEnd len="sm" w="sm" type="none"/>
          </a:ln>
          <a:effectLst>
            <a:outerShdw blurRad="38100" rotWithShape="0" dir="5400000" dist="20000">
              <a:srgbClr val="000000">
                <a:alpha val="37647"/>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venir"/>
              <a:buNone/>
            </a:pPr>
            <a:r>
              <a:t/>
            </a:r>
            <a:endParaRPr b="0" i="0" sz="1800" u="none" cap="none" strike="noStrike">
              <a:solidFill>
                <a:srgbClr val="000000"/>
              </a:solidFill>
              <a:latin typeface="Avenir"/>
              <a:ea typeface="Avenir"/>
              <a:cs typeface="Avenir"/>
              <a:sym typeface="Avenir"/>
            </a:endParaRPr>
          </a:p>
        </p:txBody>
      </p:sp>
      <p:graphicFrame>
        <p:nvGraphicFramePr>
          <p:cNvPr id="71" name="Google Shape;71;p4"/>
          <p:cNvGraphicFramePr/>
          <p:nvPr/>
        </p:nvGraphicFramePr>
        <p:xfrm>
          <a:off x="2781864" y="2080378"/>
          <a:ext cx="5284864" cy="3762877"/>
        </p:xfrm>
        <a:graphic>
          <a:graphicData uri="http://schemas.openxmlformats.org/drawingml/2006/chart">
            <c:chart r:id="rId4"/>
          </a:graphicData>
        </a:graphic>
      </p:graphicFrame>
      <p:graphicFrame>
        <p:nvGraphicFramePr>
          <p:cNvPr id="72" name="Google Shape;72;p4"/>
          <p:cNvGraphicFramePr/>
          <p:nvPr/>
        </p:nvGraphicFramePr>
        <p:xfrm>
          <a:off x="7856622" y="2115377"/>
          <a:ext cx="4102767" cy="3727878"/>
        </p:xfrm>
        <a:graphic>
          <a:graphicData uri="http://schemas.openxmlformats.org/drawingml/2006/chart">
            <c:chart r:id="rId5"/>
          </a:graphicData>
        </a:graphic>
      </p:graphicFrame>
      <p:sp>
        <p:nvSpPr>
          <p:cNvPr id="73" name="Google Shape;73;p4"/>
          <p:cNvSpPr txBox="1"/>
          <p:nvPr/>
        </p:nvSpPr>
        <p:spPr>
          <a:xfrm>
            <a:off x="4136038" y="2045379"/>
            <a:ext cx="613008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800">
                <a:solidFill>
                  <a:schemeClr val="dk1"/>
                </a:solidFill>
                <a:latin typeface="Avenir"/>
                <a:ea typeface="Avenir"/>
                <a:cs typeface="Avenir"/>
                <a:sym typeface="Avenir"/>
              </a:rPr>
              <a:t>34  actions</a:t>
            </a:r>
            <a:endParaRPr sz="1800">
              <a:solidFill>
                <a:schemeClr val="dk1"/>
              </a:solidFill>
              <a:latin typeface="Avenir"/>
              <a:ea typeface="Avenir"/>
              <a:cs typeface="Avenir"/>
              <a:sym typeface="Avenir"/>
            </a:endParaRPr>
          </a:p>
        </p:txBody>
      </p:sp>
      <p:pic>
        <p:nvPicPr>
          <p:cNvPr id="74" name="Google Shape;74;p4"/>
          <p:cNvPicPr preferRelativeResize="0"/>
          <p:nvPr/>
        </p:nvPicPr>
        <p:blipFill rotWithShape="1">
          <a:blip r:embed="rId6">
            <a:alphaModFix/>
          </a:blip>
          <a:srcRect b="0" l="0" r="0" t="0"/>
          <a:stretch/>
        </p:blipFill>
        <p:spPr>
          <a:xfrm>
            <a:off x="7856622" y="1898995"/>
            <a:ext cx="4039596" cy="3322710"/>
          </a:xfrm>
          <a:prstGeom prst="rect">
            <a:avLst/>
          </a:prstGeom>
          <a:noFill/>
          <a:ln>
            <a:noFill/>
          </a:ln>
        </p:spPr>
      </p:pic>
      <p:sp>
        <p:nvSpPr>
          <p:cNvPr id="75" name="Google Shape;75;p4"/>
          <p:cNvSpPr txBox="1"/>
          <p:nvPr/>
        </p:nvSpPr>
        <p:spPr>
          <a:xfrm>
            <a:off x="2583102" y="339445"/>
            <a:ext cx="7375357"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2800">
                <a:solidFill>
                  <a:srgbClr val="FFFFFF"/>
                </a:solidFill>
                <a:latin typeface="Arial"/>
                <a:ea typeface="Arial"/>
                <a:cs typeface="Arial"/>
                <a:sym typeface="Arial"/>
              </a:rPr>
              <a:t>LPV Action Plan (2019-2022) Wrap Up</a:t>
            </a:r>
            <a:endParaRPr/>
          </a:p>
        </p:txBody>
      </p:sp>
      <p:sp>
        <p:nvSpPr>
          <p:cNvPr id="76" name="Google Shape;76;p4"/>
          <p:cNvSpPr txBox="1"/>
          <p:nvPr/>
        </p:nvSpPr>
        <p:spPr>
          <a:xfrm>
            <a:off x="1984375" y="6151832"/>
            <a:ext cx="9911843"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400">
                <a:solidFill>
                  <a:schemeClr val="dk1"/>
                </a:solidFill>
                <a:latin typeface="Avenir"/>
                <a:ea typeface="Avenir"/>
                <a:cs typeface="Avenir"/>
                <a:sym typeface="Avenir"/>
              </a:rPr>
              <a:t>https://lpvs.gsfc.nasa.gov/PDF/Telecons/LPV_01Feb2022_telecon_notes.pdf</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sp>
        <p:nvSpPr>
          <p:cNvPr descr="Image result for USA" id="81" name="Google Shape;81;p5"/>
          <p:cNvSpPr/>
          <p:nvPr/>
        </p:nvSpPr>
        <p:spPr>
          <a:xfrm>
            <a:off x="1679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venir"/>
              <a:ea typeface="Avenir"/>
              <a:cs typeface="Avenir"/>
              <a:sym typeface="Avenir"/>
            </a:endParaRPr>
          </a:p>
        </p:txBody>
      </p:sp>
      <p:sp>
        <p:nvSpPr>
          <p:cNvPr id="82" name="Google Shape;82;p5"/>
          <p:cNvSpPr txBox="1"/>
          <p:nvPr>
            <p:ph idx="1" type="body"/>
          </p:nvPr>
        </p:nvSpPr>
        <p:spPr>
          <a:xfrm>
            <a:off x="423129" y="1197685"/>
            <a:ext cx="11695304" cy="5660315"/>
          </a:xfrm>
          <a:prstGeom prst="rect">
            <a:avLst/>
          </a:prstGeom>
          <a:noFill/>
          <a:ln>
            <a:noFill/>
          </a:ln>
        </p:spPr>
        <p:txBody>
          <a:bodyPr anchorCtr="0" anchor="t" bIns="45700" lIns="91425" spcFirstLastPara="1" rIns="91425" wrap="square" tIns="45700">
            <a:noAutofit/>
          </a:bodyPr>
          <a:lstStyle/>
          <a:p>
            <a:pPr indent="0" lvl="0" marL="0" rtl="0" algn="l">
              <a:lnSpc>
                <a:spcPct val="110000"/>
              </a:lnSpc>
              <a:spcBef>
                <a:spcPts val="0"/>
              </a:spcBef>
              <a:spcAft>
                <a:spcPts val="0"/>
              </a:spcAft>
              <a:buClr>
                <a:srgbClr val="002569"/>
              </a:buClr>
              <a:buSzPts val="1800"/>
              <a:buNone/>
            </a:pPr>
            <a:r>
              <a:t/>
            </a:r>
            <a:endParaRPr sz="1800">
              <a:latin typeface="Avenir"/>
              <a:ea typeface="Avenir"/>
              <a:cs typeface="Avenir"/>
              <a:sym typeface="Avenir"/>
            </a:endParaRPr>
          </a:p>
          <a:p>
            <a:pPr indent="0" lvl="0" marL="0" rtl="0" algn="l">
              <a:lnSpc>
                <a:spcPct val="110000"/>
              </a:lnSpc>
              <a:spcBef>
                <a:spcPts val="0"/>
              </a:spcBef>
              <a:spcAft>
                <a:spcPts val="0"/>
              </a:spcAft>
              <a:buClr>
                <a:srgbClr val="002569"/>
              </a:buClr>
              <a:buSzPts val="1800"/>
              <a:buNone/>
            </a:pPr>
            <a:r>
              <a:t/>
            </a:r>
            <a:endParaRPr sz="1800">
              <a:latin typeface="Avenir"/>
              <a:ea typeface="Avenir"/>
              <a:cs typeface="Avenir"/>
              <a:sym typeface="Avenir"/>
            </a:endParaRPr>
          </a:p>
        </p:txBody>
      </p:sp>
      <p:sp>
        <p:nvSpPr>
          <p:cNvPr id="83" name="Google Shape;83;p5"/>
          <p:cNvSpPr/>
          <p:nvPr/>
        </p:nvSpPr>
        <p:spPr>
          <a:xfrm>
            <a:off x="73567" y="1516122"/>
            <a:ext cx="6212933" cy="510776"/>
          </a:xfrm>
          <a:prstGeom prst="roundRect">
            <a:avLst>
              <a:gd fmla="val 16667" name="adj"/>
            </a:avLst>
          </a:prstGeom>
          <a:solidFill>
            <a:srgbClr val="FDE9D8"/>
          </a:solidFill>
          <a:ln cap="flat" cmpd="sng" w="25400">
            <a:solidFill>
              <a:srgbClr val="FF9A00"/>
            </a:solidFill>
            <a:prstDash val="solid"/>
            <a:bevel/>
            <a:headEnd len="sm" w="sm" type="none"/>
            <a:tailEnd len="sm" w="sm" type="none"/>
          </a:ln>
        </p:spPr>
        <p:txBody>
          <a:bodyPr anchorCtr="0" anchor="ctr" bIns="45700" lIns="45700" spcFirstLastPara="1" rIns="45700" wrap="square" tIns="45700">
            <a:spAutoFit/>
          </a:bodyPr>
          <a:lstStyle/>
          <a:p>
            <a:pPr indent="0" lvl="0" marL="0" marR="0" rtl="0" algn="l">
              <a:lnSpc>
                <a:spcPct val="100000"/>
              </a:lnSpc>
              <a:spcBef>
                <a:spcPts val="0"/>
              </a:spcBef>
              <a:spcAft>
                <a:spcPts val="0"/>
              </a:spcAft>
              <a:buClr>
                <a:srgbClr val="002060"/>
              </a:buClr>
              <a:buSzPts val="1800"/>
              <a:buFont typeface="Avenir"/>
              <a:buNone/>
            </a:pPr>
            <a:r>
              <a:rPr lang="en-GB" sz="1800">
                <a:solidFill>
                  <a:srgbClr val="002060"/>
                </a:solidFill>
                <a:latin typeface="Avenir"/>
                <a:ea typeface="Avenir"/>
                <a:cs typeface="Avenir"/>
                <a:sym typeface="Avenir"/>
              </a:rPr>
              <a:t>   </a:t>
            </a:r>
            <a:r>
              <a:rPr lang="en-GB" sz="2400">
                <a:solidFill>
                  <a:srgbClr val="002060"/>
                </a:solidFill>
                <a:latin typeface="Avenir"/>
                <a:ea typeface="Avenir"/>
                <a:cs typeface="Avenir"/>
                <a:sym typeface="Avenir"/>
              </a:rPr>
              <a:t>Development of Good Practices Protocols</a:t>
            </a:r>
            <a:endParaRPr/>
          </a:p>
        </p:txBody>
      </p:sp>
      <p:pic>
        <p:nvPicPr>
          <p:cNvPr id="84" name="Google Shape;84;p5"/>
          <p:cNvPicPr preferRelativeResize="0"/>
          <p:nvPr/>
        </p:nvPicPr>
        <p:blipFill rotWithShape="1">
          <a:blip r:embed="rId3">
            <a:alphaModFix/>
          </a:blip>
          <a:srcRect b="18408" l="42537" r="31156" t="19899"/>
          <a:stretch/>
        </p:blipFill>
        <p:spPr>
          <a:xfrm>
            <a:off x="366063" y="2797691"/>
            <a:ext cx="2885137" cy="3698635"/>
          </a:xfrm>
          <a:prstGeom prst="rect">
            <a:avLst/>
          </a:prstGeom>
          <a:noFill/>
          <a:ln cap="flat" cmpd="sng" w="9525">
            <a:solidFill>
              <a:schemeClr val="dk1"/>
            </a:solidFill>
            <a:prstDash val="solid"/>
            <a:round/>
            <a:headEnd len="sm" w="sm" type="none"/>
            <a:tailEnd len="sm" w="sm" type="none"/>
          </a:ln>
        </p:spPr>
      </p:pic>
      <p:pic>
        <p:nvPicPr>
          <p:cNvPr id="85" name="Google Shape;85;p5"/>
          <p:cNvPicPr preferRelativeResize="0"/>
          <p:nvPr/>
        </p:nvPicPr>
        <p:blipFill rotWithShape="1">
          <a:blip r:embed="rId4">
            <a:alphaModFix/>
          </a:blip>
          <a:srcRect b="21630" l="40424" r="30695" t="20160"/>
          <a:stretch/>
        </p:blipFill>
        <p:spPr>
          <a:xfrm>
            <a:off x="4754880" y="2549620"/>
            <a:ext cx="3142067" cy="3750348"/>
          </a:xfrm>
          <a:prstGeom prst="rect">
            <a:avLst/>
          </a:prstGeom>
          <a:noFill/>
          <a:ln cap="flat" cmpd="sng" w="9525">
            <a:solidFill>
              <a:schemeClr val="dk1"/>
            </a:solidFill>
            <a:prstDash val="solid"/>
            <a:round/>
            <a:headEnd len="sm" w="sm" type="none"/>
            <a:tailEnd len="sm" w="sm" type="none"/>
          </a:ln>
        </p:spPr>
      </p:pic>
      <p:pic>
        <p:nvPicPr>
          <p:cNvPr id="86" name="Google Shape;86;p5"/>
          <p:cNvPicPr preferRelativeResize="0"/>
          <p:nvPr/>
        </p:nvPicPr>
        <p:blipFill rotWithShape="1">
          <a:blip r:embed="rId5">
            <a:alphaModFix/>
          </a:blip>
          <a:srcRect b="17413" l="46454" r="26679" t="23085"/>
          <a:stretch/>
        </p:blipFill>
        <p:spPr>
          <a:xfrm>
            <a:off x="8515630" y="2532373"/>
            <a:ext cx="3142067" cy="3750348"/>
          </a:xfrm>
          <a:prstGeom prst="rect">
            <a:avLst/>
          </a:prstGeom>
          <a:noFill/>
          <a:ln cap="flat" cmpd="sng" w="9525">
            <a:solidFill>
              <a:schemeClr val="dk1"/>
            </a:solidFill>
            <a:prstDash val="solid"/>
            <a:round/>
            <a:headEnd len="sm" w="sm" type="none"/>
            <a:tailEnd len="sm" w="sm" type="none"/>
          </a:ln>
        </p:spPr>
      </p:pic>
      <p:sp>
        <p:nvSpPr>
          <p:cNvPr id="87" name="Google Shape;87;p5"/>
          <p:cNvSpPr txBox="1"/>
          <p:nvPr/>
        </p:nvSpPr>
        <p:spPr>
          <a:xfrm>
            <a:off x="1364029" y="2403336"/>
            <a:ext cx="2144340" cy="36933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2569"/>
              </a:buClr>
              <a:buSzPts val="1800"/>
              <a:buFont typeface="Avenir"/>
              <a:buNone/>
            </a:pPr>
            <a:r>
              <a:rPr b="0" i="0" lang="en-GB" sz="1800" u="none" cap="none" strike="noStrike">
                <a:solidFill>
                  <a:srgbClr val="002569"/>
                </a:solidFill>
                <a:latin typeface="Avenir"/>
                <a:ea typeface="Avenir"/>
                <a:cs typeface="Avenir"/>
                <a:sym typeface="Avenir"/>
              </a:rPr>
              <a:t>Endorsed in 2019</a:t>
            </a:r>
            <a:endParaRPr b="0" i="0" sz="1800" u="none" cap="none" strike="noStrike">
              <a:solidFill>
                <a:srgbClr val="002569"/>
              </a:solidFill>
              <a:latin typeface="Avenir"/>
              <a:ea typeface="Avenir"/>
              <a:cs typeface="Avenir"/>
              <a:sym typeface="Avenir"/>
            </a:endParaRPr>
          </a:p>
        </p:txBody>
      </p:sp>
      <p:sp>
        <p:nvSpPr>
          <p:cNvPr id="88" name="Google Shape;88;p5"/>
          <p:cNvSpPr txBox="1"/>
          <p:nvPr/>
        </p:nvSpPr>
        <p:spPr>
          <a:xfrm>
            <a:off x="5561341" y="2183264"/>
            <a:ext cx="2554618" cy="36933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2569"/>
              </a:buClr>
              <a:buSzPts val="1800"/>
              <a:buFont typeface="Avenir"/>
              <a:buNone/>
            </a:pPr>
            <a:r>
              <a:rPr b="0" i="0" lang="en-GB" sz="1800" u="none" cap="none" strike="noStrike">
                <a:solidFill>
                  <a:srgbClr val="002569"/>
                </a:solidFill>
                <a:latin typeface="Avenir"/>
                <a:ea typeface="Avenir"/>
                <a:cs typeface="Avenir"/>
                <a:sym typeface="Avenir"/>
              </a:rPr>
              <a:t>Endorsed in 2020</a:t>
            </a:r>
            <a:endParaRPr b="0" i="0" sz="1800" u="none" cap="none" strike="noStrike">
              <a:solidFill>
                <a:srgbClr val="002569"/>
              </a:solidFill>
              <a:latin typeface="Avenir"/>
              <a:ea typeface="Avenir"/>
              <a:cs typeface="Avenir"/>
              <a:sym typeface="Avenir"/>
            </a:endParaRPr>
          </a:p>
        </p:txBody>
      </p:sp>
      <p:sp>
        <p:nvSpPr>
          <p:cNvPr id="89" name="Google Shape;89;p5"/>
          <p:cNvSpPr txBox="1"/>
          <p:nvPr/>
        </p:nvSpPr>
        <p:spPr>
          <a:xfrm>
            <a:off x="9913377" y="2154605"/>
            <a:ext cx="2554618" cy="36933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2569"/>
              </a:buClr>
              <a:buSzPts val="1800"/>
              <a:buFont typeface="Avenir"/>
              <a:buNone/>
            </a:pPr>
            <a:r>
              <a:rPr b="0" i="0" lang="en-GB" sz="1800" u="none" cap="none" strike="noStrike">
                <a:solidFill>
                  <a:srgbClr val="002569"/>
                </a:solidFill>
                <a:latin typeface="Avenir"/>
                <a:ea typeface="Avenir"/>
                <a:cs typeface="Avenir"/>
                <a:sym typeface="Avenir"/>
              </a:rPr>
              <a:t>Endorsed in 2021</a:t>
            </a:r>
            <a:endParaRPr b="0" i="0" sz="1800" u="none" cap="none" strike="noStrike">
              <a:solidFill>
                <a:srgbClr val="002569"/>
              </a:solidFill>
              <a:latin typeface="Avenir"/>
              <a:ea typeface="Avenir"/>
              <a:cs typeface="Avenir"/>
              <a:sym typeface="Avenir"/>
            </a:endParaRPr>
          </a:p>
        </p:txBody>
      </p:sp>
      <p:sp>
        <p:nvSpPr>
          <p:cNvPr id="90" name="Google Shape;90;p5"/>
          <p:cNvSpPr txBox="1"/>
          <p:nvPr/>
        </p:nvSpPr>
        <p:spPr>
          <a:xfrm>
            <a:off x="4754880" y="6390214"/>
            <a:ext cx="8090996" cy="369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C00000"/>
              </a:buClr>
              <a:buSzPts val="1800"/>
              <a:buFont typeface="Avenir"/>
              <a:buNone/>
            </a:pPr>
            <a:r>
              <a:rPr lang="en-GB" sz="1800">
                <a:solidFill>
                  <a:srgbClr val="C00000"/>
                </a:solidFill>
                <a:latin typeface="Avenir"/>
                <a:ea typeface="Avenir"/>
                <a:cs typeface="Avenir"/>
                <a:sym typeface="Avenir"/>
              </a:rPr>
              <a:t>Good Practices Protocols for Vis, Land Cover, and Phenology on going</a:t>
            </a:r>
            <a:endParaRPr/>
          </a:p>
        </p:txBody>
      </p:sp>
      <p:sp>
        <p:nvSpPr>
          <p:cNvPr id="91" name="Google Shape;91;p5"/>
          <p:cNvSpPr txBox="1"/>
          <p:nvPr/>
        </p:nvSpPr>
        <p:spPr>
          <a:xfrm>
            <a:off x="2598821" y="325558"/>
            <a:ext cx="7375357"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2800">
                <a:solidFill>
                  <a:srgbClr val="FFFFFF"/>
                </a:solidFill>
                <a:latin typeface="Arial"/>
                <a:ea typeface="Arial"/>
                <a:cs typeface="Arial"/>
                <a:sym typeface="Arial"/>
              </a:rPr>
              <a:t>LPV Action Plan (2019-2022) Wrap Up</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6"/>
          <p:cNvSpPr txBox="1"/>
          <p:nvPr>
            <p:ph type="title"/>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t/>
            </a:r>
            <a:endParaRPr/>
          </a:p>
        </p:txBody>
      </p:sp>
      <p:sp>
        <p:nvSpPr>
          <p:cNvPr id="97" name="Google Shape;97;p6"/>
          <p:cNvSpPr txBox="1"/>
          <p:nvPr/>
        </p:nvSpPr>
        <p:spPr>
          <a:xfrm>
            <a:off x="-381890" y="57725"/>
            <a:ext cx="10239343" cy="9906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t/>
            </a:r>
            <a:endParaRPr sz="3000">
              <a:solidFill>
                <a:srgbClr val="FFFFFF"/>
              </a:solidFill>
              <a:latin typeface="Arial"/>
              <a:ea typeface="Arial"/>
              <a:cs typeface="Arial"/>
              <a:sym typeface="Arial"/>
            </a:endParaRPr>
          </a:p>
        </p:txBody>
      </p:sp>
      <p:sp>
        <p:nvSpPr>
          <p:cNvPr id="98" name="Google Shape;98;p6"/>
          <p:cNvSpPr/>
          <p:nvPr/>
        </p:nvSpPr>
        <p:spPr>
          <a:xfrm>
            <a:off x="204525" y="1234625"/>
            <a:ext cx="5558700" cy="721800"/>
          </a:xfrm>
          <a:prstGeom prst="roundRect">
            <a:avLst>
              <a:gd fmla="val 16667" name="adj"/>
            </a:avLst>
          </a:prstGeom>
          <a:solidFill>
            <a:srgbClr val="FDE9D8"/>
          </a:solidFill>
          <a:ln cap="flat" cmpd="sng" w="25400">
            <a:solidFill>
              <a:srgbClr val="FF9A00"/>
            </a:solidFill>
            <a:prstDash val="solid"/>
            <a:bevel/>
            <a:headEnd len="sm" w="sm" type="none"/>
            <a:tailEnd len="sm" w="sm" type="none"/>
          </a:ln>
        </p:spPr>
        <p:txBody>
          <a:bodyPr anchorCtr="0" anchor="ctr" bIns="45700" lIns="45700" spcFirstLastPara="1" rIns="45700" wrap="square" tIns="45700">
            <a:spAutoFit/>
          </a:bodyPr>
          <a:lstStyle/>
          <a:p>
            <a:pPr indent="0" lvl="0" marL="0" marR="0" rtl="0" algn="l">
              <a:lnSpc>
                <a:spcPct val="100000"/>
              </a:lnSpc>
              <a:spcBef>
                <a:spcPts val="0"/>
              </a:spcBef>
              <a:spcAft>
                <a:spcPts val="0"/>
              </a:spcAft>
              <a:buClr>
                <a:srgbClr val="002060"/>
              </a:buClr>
              <a:buSzPts val="1800"/>
              <a:buFont typeface="Avenir"/>
              <a:buNone/>
            </a:pPr>
            <a:r>
              <a:rPr lang="en-GB" sz="2400">
                <a:solidFill>
                  <a:srgbClr val="002060"/>
                </a:solidFill>
                <a:latin typeface="Avenir"/>
                <a:ea typeface="Avenir"/>
                <a:cs typeface="Avenir"/>
                <a:sym typeface="Avenir"/>
              </a:rPr>
              <a:t>Validation and Intercomparison exercises</a:t>
            </a:r>
            <a:endParaRPr/>
          </a:p>
        </p:txBody>
      </p:sp>
      <p:sp>
        <p:nvSpPr>
          <p:cNvPr id="99" name="Google Shape;99;p6"/>
          <p:cNvSpPr txBox="1"/>
          <p:nvPr/>
        </p:nvSpPr>
        <p:spPr>
          <a:xfrm>
            <a:off x="2683827" y="291415"/>
            <a:ext cx="7375357"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2800">
                <a:solidFill>
                  <a:srgbClr val="FFFFFF"/>
                </a:solidFill>
                <a:latin typeface="Arial"/>
                <a:ea typeface="Arial"/>
                <a:cs typeface="Arial"/>
                <a:sym typeface="Arial"/>
              </a:rPr>
              <a:t>LPV Action Plan (2019-2022) Wrap Up</a:t>
            </a:r>
            <a:endParaRPr/>
          </a:p>
        </p:txBody>
      </p:sp>
      <p:pic>
        <p:nvPicPr>
          <p:cNvPr id="100" name="Google Shape;100;p6"/>
          <p:cNvPicPr preferRelativeResize="0"/>
          <p:nvPr/>
        </p:nvPicPr>
        <p:blipFill rotWithShape="1">
          <a:blip r:embed="rId3">
            <a:alphaModFix/>
          </a:blip>
          <a:srcRect b="0" l="0" r="0" t="0"/>
          <a:stretch/>
        </p:blipFill>
        <p:spPr>
          <a:xfrm>
            <a:off x="446914" y="2027038"/>
            <a:ext cx="6967939" cy="4132462"/>
          </a:xfrm>
          <a:prstGeom prst="rect">
            <a:avLst/>
          </a:prstGeom>
          <a:noFill/>
          <a:ln>
            <a:noFill/>
          </a:ln>
        </p:spPr>
      </p:pic>
      <p:sp>
        <p:nvSpPr>
          <p:cNvPr id="101" name="Google Shape;101;p6"/>
          <p:cNvSpPr txBox="1"/>
          <p:nvPr/>
        </p:nvSpPr>
        <p:spPr>
          <a:xfrm>
            <a:off x="7679403" y="2301589"/>
            <a:ext cx="4236372" cy="378565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000">
                <a:solidFill>
                  <a:schemeClr val="dk1"/>
                </a:solidFill>
                <a:latin typeface="Avenir"/>
                <a:ea typeface="Avenir"/>
                <a:cs typeface="Avenir"/>
                <a:sym typeface="Avenir"/>
              </a:rPr>
              <a:t>Surface Albedo Validation tool (SALVAL)</a:t>
            </a:r>
            <a:r>
              <a:rPr lang="en-GB" sz="2000">
                <a:solidFill>
                  <a:schemeClr val="dk1"/>
                </a:solidFill>
                <a:latin typeface="Avenir"/>
                <a:ea typeface="Avenir"/>
                <a:cs typeface="Avenir"/>
                <a:sym typeface="Avenir"/>
              </a:rPr>
              <a:t> </a:t>
            </a:r>
            <a:endParaRPr/>
          </a:p>
          <a:p>
            <a:pPr indent="0" lvl="0" marL="0" marR="0" rtl="0" algn="l">
              <a:spcBef>
                <a:spcPts val="0"/>
              </a:spcBef>
              <a:spcAft>
                <a:spcPts val="0"/>
              </a:spcAft>
              <a:buNone/>
            </a:pPr>
            <a:r>
              <a:t/>
            </a:r>
            <a:endParaRPr sz="2000">
              <a:solidFill>
                <a:schemeClr val="dk1"/>
              </a:solidFill>
              <a:latin typeface="Avenir"/>
              <a:ea typeface="Avenir"/>
              <a:cs typeface="Avenir"/>
              <a:sym typeface="Avenir"/>
            </a:endParaRPr>
          </a:p>
          <a:p>
            <a:pPr indent="0" lvl="0" marL="0" marR="0" rtl="0" algn="l">
              <a:spcBef>
                <a:spcPts val="0"/>
              </a:spcBef>
              <a:spcAft>
                <a:spcPts val="0"/>
              </a:spcAft>
              <a:buNone/>
            </a:pPr>
            <a:r>
              <a:rPr lang="en-GB" sz="2000">
                <a:solidFill>
                  <a:schemeClr val="dk1"/>
                </a:solidFill>
                <a:latin typeface="Avenir"/>
                <a:ea typeface="Avenir"/>
                <a:cs typeface="Avenir"/>
                <a:sym typeface="Avenir"/>
              </a:rPr>
              <a:t>online tool for validation of SA products, following principles that the previous CEOS OLIVE tool</a:t>
            </a:r>
            <a:endParaRPr b="1" sz="2000">
              <a:solidFill>
                <a:schemeClr val="dk1"/>
              </a:solidFill>
              <a:latin typeface="Avenir"/>
              <a:ea typeface="Avenir"/>
              <a:cs typeface="Avenir"/>
              <a:sym typeface="Avenir"/>
            </a:endParaRPr>
          </a:p>
          <a:p>
            <a:pPr indent="0" lvl="0" marL="0" marR="0" rtl="0" algn="l">
              <a:spcBef>
                <a:spcPts val="0"/>
              </a:spcBef>
              <a:spcAft>
                <a:spcPts val="0"/>
              </a:spcAft>
              <a:buNone/>
            </a:pPr>
            <a:r>
              <a:t/>
            </a:r>
            <a:endParaRPr b="1" sz="2000">
              <a:solidFill>
                <a:schemeClr val="dk1"/>
              </a:solidFill>
              <a:latin typeface="Avenir"/>
              <a:ea typeface="Avenir"/>
              <a:cs typeface="Avenir"/>
              <a:sym typeface="Avenir"/>
            </a:endParaRPr>
          </a:p>
          <a:p>
            <a:pPr indent="0" lvl="0" marL="0" marR="0" rtl="0" algn="l">
              <a:spcBef>
                <a:spcPts val="0"/>
              </a:spcBef>
              <a:spcAft>
                <a:spcPts val="0"/>
              </a:spcAft>
              <a:buNone/>
            </a:pPr>
            <a:r>
              <a:rPr b="1" lang="en-GB" sz="2000" u="sng">
                <a:solidFill>
                  <a:schemeClr val="dk1"/>
                </a:solidFill>
                <a:latin typeface="Avenir"/>
                <a:ea typeface="Avenir"/>
                <a:cs typeface="Avenir"/>
                <a:sym typeface="Avenir"/>
                <a:hlinkClick r:id="rId4">
                  <a:extLst>
                    <a:ext uri="{A12FA001-AC4F-418D-AE19-62706E023703}">
                      <ahyp:hlinkClr val="tx"/>
                    </a:ext>
                  </a:extLst>
                </a:hlinkClick>
              </a:rPr>
              <a:t>https://www.salval.eolab.es/</a:t>
            </a:r>
            <a:endParaRPr b="1" sz="2000">
              <a:solidFill>
                <a:schemeClr val="dk1"/>
              </a:solidFill>
              <a:latin typeface="Avenir"/>
              <a:ea typeface="Avenir"/>
              <a:cs typeface="Avenir"/>
              <a:sym typeface="Avenir"/>
            </a:endParaRPr>
          </a:p>
          <a:p>
            <a:pPr indent="0" lvl="0" marL="0" marR="0" rtl="0" algn="l">
              <a:spcBef>
                <a:spcPts val="0"/>
              </a:spcBef>
              <a:spcAft>
                <a:spcPts val="0"/>
              </a:spcAft>
              <a:buNone/>
            </a:pPr>
            <a:r>
              <a:t/>
            </a:r>
            <a:endParaRPr b="1" sz="2000">
              <a:solidFill>
                <a:schemeClr val="dk1"/>
              </a:solidFill>
              <a:latin typeface="Avenir"/>
              <a:ea typeface="Avenir"/>
              <a:cs typeface="Avenir"/>
              <a:sym typeface="Avenir"/>
            </a:endParaRPr>
          </a:p>
          <a:p>
            <a:pPr indent="0" lvl="0" marL="0" marR="0" rtl="0" algn="l">
              <a:spcBef>
                <a:spcPts val="0"/>
              </a:spcBef>
              <a:spcAft>
                <a:spcPts val="0"/>
              </a:spcAft>
              <a:buNone/>
            </a:pPr>
            <a:r>
              <a:t/>
            </a:r>
            <a:endParaRPr b="1" sz="2000">
              <a:solidFill>
                <a:schemeClr val="dk1"/>
              </a:solidFill>
              <a:latin typeface="Avenir"/>
              <a:ea typeface="Avenir"/>
              <a:cs typeface="Avenir"/>
              <a:sym typeface="Avenir"/>
            </a:endParaRPr>
          </a:p>
          <a:p>
            <a:pPr indent="0" lvl="0" marL="0" marR="0" rtl="0" algn="l">
              <a:spcBef>
                <a:spcPts val="0"/>
              </a:spcBef>
              <a:spcAft>
                <a:spcPts val="0"/>
              </a:spcAft>
              <a:buNone/>
            </a:pPr>
            <a:r>
              <a:rPr b="1" lang="en-GB" sz="2000">
                <a:solidFill>
                  <a:schemeClr val="dk1"/>
                </a:solidFill>
                <a:latin typeface="Avenir"/>
                <a:ea typeface="Avenir"/>
                <a:cs typeface="Avenir"/>
                <a:sym typeface="Avenir"/>
              </a:rPr>
              <a:t>Could be hosted in WGVC cal/val portal (TBD)</a:t>
            </a:r>
            <a:endParaRPr/>
          </a:p>
        </p:txBody>
      </p:sp>
      <p:pic>
        <p:nvPicPr>
          <p:cNvPr descr="Imagen que contiene tabla, foto, pastel, hombre&#10;&#10;Descripción generada automáticamente" id="102" name="Google Shape;102;p6"/>
          <p:cNvPicPr preferRelativeResize="0"/>
          <p:nvPr/>
        </p:nvPicPr>
        <p:blipFill rotWithShape="1">
          <a:blip r:embed="rId5">
            <a:alphaModFix/>
          </a:blip>
          <a:srcRect b="0" l="0" r="0" t="0"/>
          <a:stretch/>
        </p:blipFill>
        <p:spPr>
          <a:xfrm>
            <a:off x="502069" y="2027038"/>
            <a:ext cx="827826" cy="747826"/>
          </a:xfrm>
          <a:prstGeom prst="rect">
            <a:avLst/>
          </a:prstGeom>
          <a:noFill/>
          <a:ln>
            <a:noFill/>
          </a:ln>
        </p:spPr>
      </p:pic>
      <p:pic>
        <p:nvPicPr>
          <p:cNvPr id="103" name="Google Shape;103;p6"/>
          <p:cNvPicPr preferRelativeResize="0"/>
          <p:nvPr/>
        </p:nvPicPr>
        <p:blipFill rotWithShape="1">
          <a:blip r:embed="rId6">
            <a:alphaModFix/>
          </a:blip>
          <a:srcRect b="0" l="0" r="0" t="0"/>
          <a:stretch/>
        </p:blipFill>
        <p:spPr>
          <a:xfrm>
            <a:off x="2683827" y="3525411"/>
            <a:ext cx="2651916" cy="1554589"/>
          </a:xfrm>
          <a:prstGeom prst="rect">
            <a:avLst/>
          </a:prstGeom>
          <a:noFill/>
          <a:ln>
            <a:noFill/>
          </a:ln>
        </p:spPr>
      </p:pic>
      <p:sp>
        <p:nvSpPr>
          <p:cNvPr id="104" name="Google Shape;104;p6"/>
          <p:cNvSpPr txBox="1"/>
          <p:nvPr/>
        </p:nvSpPr>
        <p:spPr>
          <a:xfrm>
            <a:off x="6888425" y="1208210"/>
            <a:ext cx="876935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800">
                <a:solidFill>
                  <a:schemeClr val="dk1"/>
                </a:solidFill>
                <a:latin typeface="Avenir"/>
                <a:ea typeface="Avenir"/>
                <a:cs typeface="Avenir"/>
                <a:sym typeface="Avenir"/>
              </a:rPr>
              <a:t>LPV Action Plan: 19-LPV-10</a:t>
            </a:r>
            <a:endParaRPr/>
          </a:p>
          <a:p>
            <a:pPr indent="0" lvl="0" marL="0" marR="0" rtl="0" algn="l">
              <a:spcBef>
                <a:spcPts val="0"/>
              </a:spcBef>
              <a:spcAft>
                <a:spcPts val="0"/>
              </a:spcAft>
              <a:buNone/>
            </a:pPr>
            <a:r>
              <a:rPr lang="en-GB" sz="1800">
                <a:solidFill>
                  <a:schemeClr val="dk1"/>
                </a:solidFill>
                <a:latin typeface="Avenir"/>
                <a:ea typeface="Avenir"/>
                <a:cs typeface="Avenir"/>
                <a:sym typeface="Avenir"/>
              </a:rPr>
              <a:t>Validation and intercomparison of Albedo products</a:t>
            </a:r>
            <a:endParaRPr/>
          </a:p>
        </p:txBody>
      </p:sp>
      <p:sp>
        <p:nvSpPr>
          <p:cNvPr id="105" name="Google Shape;105;p6"/>
          <p:cNvSpPr txBox="1"/>
          <p:nvPr/>
        </p:nvSpPr>
        <p:spPr>
          <a:xfrm>
            <a:off x="2812415" y="6230012"/>
            <a:ext cx="108585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800">
                <a:solidFill>
                  <a:schemeClr val="dk1"/>
                </a:solidFill>
                <a:latin typeface="Avenir"/>
                <a:ea typeface="Avenir"/>
                <a:cs typeface="Avenir"/>
                <a:sym typeface="Avenir"/>
              </a:rPr>
              <a:t>Standardized Outputs</a:t>
            </a:r>
            <a:endParaRPr/>
          </a:p>
        </p:txBody>
      </p:sp>
      <p:sp>
        <p:nvSpPr>
          <p:cNvPr id="106" name="Google Shape;106;p6"/>
          <p:cNvSpPr/>
          <p:nvPr/>
        </p:nvSpPr>
        <p:spPr>
          <a:xfrm>
            <a:off x="3554718" y="3095185"/>
            <a:ext cx="304727" cy="371475"/>
          </a:xfrm>
          <a:prstGeom prst="downArrow">
            <a:avLst>
              <a:gd fmla="val 50000" name="adj1"/>
              <a:gd fmla="val 50000" name="adj2"/>
            </a:avLst>
          </a:prstGeom>
          <a:solidFill>
            <a:srgbClr val="FFFFFF"/>
          </a:solidFill>
          <a:ln cap="flat" cmpd="sng" w="25400">
            <a:solidFill>
              <a:srgbClr val="FF9A00"/>
            </a:solidFill>
            <a:prstDash val="solid"/>
            <a:bevel/>
            <a:headEnd len="sm" w="sm" type="none"/>
            <a:tailEnd len="sm" w="sm" type="none"/>
          </a:ln>
        </p:spPr>
        <p:txBody>
          <a:bodyPr anchorCtr="0" anchor="ctr" bIns="45700" lIns="45700" spcFirstLastPara="1" rIns="45700" wrap="square" tIns="45700">
            <a:spAutoFit/>
          </a:bodyPr>
          <a:lstStyle/>
          <a:p>
            <a:pPr indent="0" lvl="0" marL="0" marR="0" rtl="0" algn="l">
              <a:lnSpc>
                <a:spcPct val="100000"/>
              </a:lnSpc>
              <a:spcBef>
                <a:spcPts val="0"/>
              </a:spcBef>
              <a:spcAft>
                <a:spcPts val="0"/>
              </a:spcAft>
              <a:buClr>
                <a:schemeClr val="dk1"/>
              </a:buClr>
              <a:buSzPts val="1800"/>
              <a:buFont typeface="Avenir"/>
              <a:buNone/>
            </a:pPr>
            <a:r>
              <a:t/>
            </a:r>
            <a:endParaRPr b="0" i="0" sz="1800" u="none" cap="none" strike="noStrike">
              <a:solidFill>
                <a:srgbClr val="002569"/>
              </a:solidFill>
              <a:latin typeface="Avenir"/>
              <a:ea typeface="Avenir"/>
              <a:cs typeface="Avenir"/>
              <a:sym typeface="Avenir"/>
            </a:endParaRPr>
          </a:p>
        </p:txBody>
      </p:sp>
      <p:sp>
        <p:nvSpPr>
          <p:cNvPr id="107" name="Google Shape;107;p6"/>
          <p:cNvSpPr/>
          <p:nvPr/>
        </p:nvSpPr>
        <p:spPr>
          <a:xfrm>
            <a:off x="3984052" y="3105451"/>
            <a:ext cx="304727" cy="371475"/>
          </a:xfrm>
          <a:prstGeom prst="downArrow">
            <a:avLst>
              <a:gd fmla="val 50000" name="adj1"/>
              <a:gd fmla="val 50000" name="adj2"/>
            </a:avLst>
          </a:prstGeom>
          <a:solidFill>
            <a:srgbClr val="FFFFFF"/>
          </a:solidFill>
          <a:ln cap="flat" cmpd="sng" w="25400">
            <a:solidFill>
              <a:srgbClr val="FF9A00"/>
            </a:solidFill>
            <a:prstDash val="solid"/>
            <a:bevel/>
            <a:headEnd len="sm" w="sm" type="none"/>
            <a:tailEnd len="sm" w="sm" type="none"/>
          </a:ln>
        </p:spPr>
        <p:txBody>
          <a:bodyPr anchorCtr="0" anchor="ctr" bIns="45700" lIns="45700" spcFirstLastPara="1" rIns="45700" wrap="square" tIns="45700">
            <a:spAutoFit/>
          </a:bodyPr>
          <a:lstStyle/>
          <a:p>
            <a:pPr indent="0" lvl="0" marL="0" marR="0" rtl="0" algn="l">
              <a:lnSpc>
                <a:spcPct val="100000"/>
              </a:lnSpc>
              <a:spcBef>
                <a:spcPts val="0"/>
              </a:spcBef>
              <a:spcAft>
                <a:spcPts val="0"/>
              </a:spcAft>
              <a:buClr>
                <a:schemeClr val="dk1"/>
              </a:buClr>
              <a:buSzPts val="1800"/>
              <a:buFont typeface="Avenir"/>
              <a:buNone/>
            </a:pPr>
            <a:r>
              <a:t/>
            </a:r>
            <a:endParaRPr b="0" i="0" sz="1800" u="none" cap="none" strike="noStrike">
              <a:solidFill>
                <a:srgbClr val="002569"/>
              </a:solidFill>
              <a:latin typeface="Avenir"/>
              <a:ea typeface="Avenir"/>
              <a:cs typeface="Avenir"/>
              <a:sym typeface="Avenir"/>
            </a:endParaRPr>
          </a:p>
        </p:txBody>
      </p:sp>
      <p:sp>
        <p:nvSpPr>
          <p:cNvPr id="108" name="Google Shape;108;p6"/>
          <p:cNvSpPr/>
          <p:nvPr/>
        </p:nvSpPr>
        <p:spPr>
          <a:xfrm rot="5400000">
            <a:off x="5425025" y="3755167"/>
            <a:ext cx="304727" cy="371475"/>
          </a:xfrm>
          <a:prstGeom prst="downArrow">
            <a:avLst>
              <a:gd fmla="val 50000" name="adj1"/>
              <a:gd fmla="val 50000" name="adj2"/>
            </a:avLst>
          </a:prstGeom>
          <a:solidFill>
            <a:srgbClr val="FFFFFF"/>
          </a:solidFill>
          <a:ln cap="flat" cmpd="sng" w="25400">
            <a:solidFill>
              <a:srgbClr val="FF9A00"/>
            </a:solidFill>
            <a:prstDash val="solid"/>
            <a:bevel/>
            <a:headEnd len="sm" w="sm" type="none"/>
            <a:tailEnd len="sm" w="sm" type="none"/>
          </a:ln>
        </p:spPr>
        <p:txBody>
          <a:bodyPr anchorCtr="0" anchor="ctr" bIns="45700" lIns="45700" spcFirstLastPara="1" rIns="45700" wrap="square" tIns="45700">
            <a:spAutoFit/>
          </a:bodyPr>
          <a:lstStyle/>
          <a:p>
            <a:pPr indent="0" lvl="0" marL="0" marR="0" rtl="0" algn="l">
              <a:lnSpc>
                <a:spcPct val="100000"/>
              </a:lnSpc>
              <a:spcBef>
                <a:spcPts val="0"/>
              </a:spcBef>
              <a:spcAft>
                <a:spcPts val="0"/>
              </a:spcAft>
              <a:buClr>
                <a:schemeClr val="dk1"/>
              </a:buClr>
              <a:buSzPts val="1800"/>
              <a:buFont typeface="Avenir"/>
              <a:buNone/>
            </a:pPr>
            <a:r>
              <a:t/>
            </a:r>
            <a:endParaRPr b="0" i="0" sz="1800" u="none" cap="none" strike="noStrike">
              <a:solidFill>
                <a:srgbClr val="002569"/>
              </a:solidFill>
              <a:latin typeface="Avenir"/>
              <a:ea typeface="Avenir"/>
              <a:cs typeface="Avenir"/>
              <a:sym typeface="Avenir"/>
            </a:endParaRPr>
          </a:p>
        </p:txBody>
      </p:sp>
      <p:sp>
        <p:nvSpPr>
          <p:cNvPr id="109" name="Google Shape;109;p6"/>
          <p:cNvSpPr/>
          <p:nvPr/>
        </p:nvSpPr>
        <p:spPr>
          <a:xfrm rot="-5400000">
            <a:off x="2157222" y="3339673"/>
            <a:ext cx="304727" cy="371475"/>
          </a:xfrm>
          <a:prstGeom prst="downArrow">
            <a:avLst>
              <a:gd fmla="val 50000" name="adj1"/>
              <a:gd fmla="val 50000" name="adj2"/>
            </a:avLst>
          </a:prstGeom>
          <a:solidFill>
            <a:srgbClr val="FFFFFF"/>
          </a:solidFill>
          <a:ln cap="flat" cmpd="sng" w="25400">
            <a:solidFill>
              <a:srgbClr val="FF9A00"/>
            </a:solidFill>
            <a:prstDash val="solid"/>
            <a:bevel/>
            <a:headEnd len="sm" w="sm" type="none"/>
            <a:tailEnd len="sm" w="sm" type="none"/>
          </a:ln>
        </p:spPr>
        <p:txBody>
          <a:bodyPr anchorCtr="0" anchor="ctr" bIns="45700" lIns="45700" spcFirstLastPara="1" rIns="45700" wrap="square" tIns="45700">
            <a:spAutoFit/>
          </a:bodyPr>
          <a:lstStyle/>
          <a:p>
            <a:pPr indent="0" lvl="0" marL="0" marR="0" rtl="0" algn="l">
              <a:lnSpc>
                <a:spcPct val="100000"/>
              </a:lnSpc>
              <a:spcBef>
                <a:spcPts val="0"/>
              </a:spcBef>
              <a:spcAft>
                <a:spcPts val="0"/>
              </a:spcAft>
              <a:buClr>
                <a:schemeClr val="dk1"/>
              </a:buClr>
              <a:buSzPts val="1800"/>
              <a:buFont typeface="Avenir"/>
              <a:buNone/>
            </a:pPr>
            <a:r>
              <a:t/>
            </a:r>
            <a:endParaRPr b="0" i="0" sz="1800" u="none" cap="none" strike="noStrike">
              <a:solidFill>
                <a:srgbClr val="002569"/>
              </a:solidFill>
              <a:latin typeface="Avenir"/>
              <a:ea typeface="Avenir"/>
              <a:cs typeface="Avenir"/>
              <a:sym typeface="Aveni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7"/>
          <p:cNvSpPr txBox="1"/>
          <p:nvPr>
            <p:ph type="title"/>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t/>
            </a:r>
            <a:endParaRPr/>
          </a:p>
        </p:txBody>
      </p:sp>
      <p:sp>
        <p:nvSpPr>
          <p:cNvPr id="115" name="Google Shape;115;p7"/>
          <p:cNvSpPr txBox="1"/>
          <p:nvPr/>
        </p:nvSpPr>
        <p:spPr>
          <a:xfrm>
            <a:off x="-381890" y="57725"/>
            <a:ext cx="10239343" cy="9906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t/>
            </a:r>
            <a:endParaRPr sz="3000">
              <a:solidFill>
                <a:srgbClr val="FFFFFF"/>
              </a:solidFill>
              <a:latin typeface="Arial"/>
              <a:ea typeface="Arial"/>
              <a:cs typeface="Arial"/>
              <a:sym typeface="Arial"/>
            </a:endParaRPr>
          </a:p>
        </p:txBody>
      </p:sp>
      <p:sp>
        <p:nvSpPr>
          <p:cNvPr id="116" name="Google Shape;116;p7"/>
          <p:cNvSpPr/>
          <p:nvPr/>
        </p:nvSpPr>
        <p:spPr>
          <a:xfrm>
            <a:off x="204525" y="1179775"/>
            <a:ext cx="5510400" cy="698400"/>
          </a:xfrm>
          <a:prstGeom prst="roundRect">
            <a:avLst>
              <a:gd fmla="val 16667" name="adj"/>
            </a:avLst>
          </a:prstGeom>
          <a:solidFill>
            <a:srgbClr val="FDE9D8"/>
          </a:solidFill>
          <a:ln cap="flat" cmpd="sng" w="25400">
            <a:solidFill>
              <a:srgbClr val="FF9A00"/>
            </a:solidFill>
            <a:prstDash val="solid"/>
            <a:bevel/>
            <a:headEnd len="sm" w="sm" type="none"/>
            <a:tailEnd len="sm" w="sm" type="none"/>
          </a:ln>
        </p:spPr>
        <p:txBody>
          <a:bodyPr anchorCtr="0" anchor="ctr" bIns="45700" lIns="45700" spcFirstLastPara="1" rIns="45700" wrap="square" tIns="45700">
            <a:spAutoFit/>
          </a:bodyPr>
          <a:lstStyle/>
          <a:p>
            <a:pPr indent="0" lvl="0" marL="0" marR="0" rtl="0" algn="l">
              <a:lnSpc>
                <a:spcPct val="100000"/>
              </a:lnSpc>
              <a:spcBef>
                <a:spcPts val="0"/>
              </a:spcBef>
              <a:spcAft>
                <a:spcPts val="0"/>
              </a:spcAft>
              <a:buClr>
                <a:srgbClr val="002060"/>
              </a:buClr>
              <a:buSzPts val="2400"/>
              <a:buFont typeface="Avenir"/>
              <a:buNone/>
            </a:pPr>
            <a:r>
              <a:rPr lang="en-GB" sz="2400">
                <a:solidFill>
                  <a:srgbClr val="002060"/>
                </a:solidFill>
                <a:latin typeface="Avenir"/>
                <a:ea typeface="Avenir"/>
                <a:cs typeface="Avenir"/>
                <a:sym typeface="Avenir"/>
              </a:rPr>
              <a:t>Validation and Intercomparison exercises</a:t>
            </a:r>
            <a:endParaRPr/>
          </a:p>
        </p:txBody>
      </p:sp>
      <p:sp>
        <p:nvSpPr>
          <p:cNvPr id="117" name="Google Shape;117;p7"/>
          <p:cNvSpPr txBox="1"/>
          <p:nvPr/>
        </p:nvSpPr>
        <p:spPr>
          <a:xfrm>
            <a:off x="6753727" y="1266354"/>
            <a:ext cx="4750549"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800">
                <a:solidFill>
                  <a:schemeClr val="dk1"/>
                </a:solidFill>
                <a:latin typeface="Avenir"/>
                <a:ea typeface="Avenir"/>
                <a:cs typeface="Avenir"/>
                <a:sym typeface="Avenir"/>
              </a:rPr>
              <a:t>SALVAL online tool for validation of SA products</a:t>
            </a:r>
            <a:endParaRPr/>
          </a:p>
          <a:p>
            <a:pPr indent="0" lvl="0" marL="0" marR="0" rtl="0" algn="l">
              <a:spcBef>
                <a:spcPts val="0"/>
              </a:spcBef>
              <a:spcAft>
                <a:spcPts val="0"/>
              </a:spcAft>
              <a:buNone/>
            </a:pPr>
            <a:r>
              <a:t/>
            </a:r>
            <a:endParaRPr b="1" sz="1800">
              <a:solidFill>
                <a:schemeClr val="dk1"/>
              </a:solidFill>
              <a:latin typeface="Avenir"/>
              <a:ea typeface="Avenir"/>
              <a:cs typeface="Avenir"/>
              <a:sym typeface="Avenir"/>
            </a:endParaRPr>
          </a:p>
        </p:txBody>
      </p:sp>
      <p:pic>
        <p:nvPicPr>
          <p:cNvPr id="118" name="Google Shape;118;p7"/>
          <p:cNvPicPr preferRelativeResize="0"/>
          <p:nvPr/>
        </p:nvPicPr>
        <p:blipFill rotWithShape="1">
          <a:blip r:embed="rId3">
            <a:alphaModFix/>
          </a:blip>
          <a:srcRect b="0" l="0" r="0" t="0"/>
          <a:stretch/>
        </p:blipFill>
        <p:spPr>
          <a:xfrm>
            <a:off x="223112" y="1850244"/>
            <a:ext cx="3824837" cy="2564339"/>
          </a:xfrm>
          <a:prstGeom prst="rect">
            <a:avLst/>
          </a:prstGeom>
          <a:noFill/>
          <a:ln>
            <a:noFill/>
          </a:ln>
        </p:spPr>
      </p:pic>
      <p:pic>
        <p:nvPicPr>
          <p:cNvPr id="119" name="Google Shape;119;p7"/>
          <p:cNvPicPr preferRelativeResize="0"/>
          <p:nvPr/>
        </p:nvPicPr>
        <p:blipFill rotWithShape="1">
          <a:blip r:embed="rId4">
            <a:alphaModFix/>
          </a:blip>
          <a:srcRect b="0" l="0" r="0" t="0"/>
          <a:stretch/>
        </p:blipFill>
        <p:spPr>
          <a:xfrm>
            <a:off x="4324445" y="1909015"/>
            <a:ext cx="3631821" cy="2458236"/>
          </a:xfrm>
          <a:prstGeom prst="rect">
            <a:avLst/>
          </a:prstGeom>
          <a:noFill/>
          <a:ln>
            <a:noFill/>
          </a:ln>
        </p:spPr>
      </p:pic>
      <p:pic>
        <p:nvPicPr>
          <p:cNvPr id="120" name="Google Shape;120;p7"/>
          <p:cNvPicPr preferRelativeResize="0"/>
          <p:nvPr/>
        </p:nvPicPr>
        <p:blipFill rotWithShape="1">
          <a:blip r:embed="rId5">
            <a:alphaModFix/>
          </a:blip>
          <a:srcRect b="0" l="0" r="0" t="0"/>
          <a:stretch/>
        </p:blipFill>
        <p:spPr>
          <a:xfrm>
            <a:off x="8348548" y="1849878"/>
            <a:ext cx="3793401" cy="2564339"/>
          </a:xfrm>
          <a:prstGeom prst="rect">
            <a:avLst/>
          </a:prstGeom>
          <a:noFill/>
          <a:ln>
            <a:noFill/>
          </a:ln>
        </p:spPr>
      </p:pic>
      <p:pic>
        <p:nvPicPr>
          <p:cNvPr id="121" name="Google Shape;121;p7"/>
          <p:cNvPicPr preferRelativeResize="0"/>
          <p:nvPr/>
        </p:nvPicPr>
        <p:blipFill rotWithShape="1">
          <a:blip r:embed="rId6">
            <a:alphaModFix/>
          </a:blip>
          <a:srcRect b="0" l="0" r="0" t="0"/>
          <a:stretch/>
        </p:blipFill>
        <p:spPr>
          <a:xfrm>
            <a:off x="223112" y="4451050"/>
            <a:ext cx="3552825" cy="2334919"/>
          </a:xfrm>
          <a:prstGeom prst="rect">
            <a:avLst/>
          </a:prstGeom>
          <a:noFill/>
          <a:ln>
            <a:noFill/>
          </a:ln>
        </p:spPr>
      </p:pic>
      <p:pic>
        <p:nvPicPr>
          <p:cNvPr id="122" name="Google Shape;122;p7"/>
          <p:cNvPicPr preferRelativeResize="0"/>
          <p:nvPr/>
        </p:nvPicPr>
        <p:blipFill rotWithShape="1">
          <a:blip r:embed="rId7">
            <a:alphaModFix/>
          </a:blip>
          <a:srcRect b="0" l="0" r="0" t="0"/>
          <a:stretch/>
        </p:blipFill>
        <p:spPr>
          <a:xfrm>
            <a:off x="4337593" y="4367251"/>
            <a:ext cx="3785038" cy="2481175"/>
          </a:xfrm>
          <a:prstGeom prst="rect">
            <a:avLst/>
          </a:prstGeom>
          <a:noFill/>
          <a:ln>
            <a:noFill/>
          </a:ln>
        </p:spPr>
      </p:pic>
      <p:pic>
        <p:nvPicPr>
          <p:cNvPr id="123" name="Google Shape;123;p7"/>
          <p:cNvPicPr preferRelativeResize="0"/>
          <p:nvPr/>
        </p:nvPicPr>
        <p:blipFill rotWithShape="1">
          <a:blip r:embed="rId8">
            <a:alphaModFix/>
          </a:blip>
          <a:srcRect b="0" l="0" r="0" t="0"/>
          <a:stretch/>
        </p:blipFill>
        <p:spPr>
          <a:xfrm>
            <a:off x="8493279" y="4451050"/>
            <a:ext cx="3524210" cy="2344882"/>
          </a:xfrm>
          <a:prstGeom prst="rect">
            <a:avLst/>
          </a:prstGeom>
          <a:noFill/>
          <a:ln>
            <a:noFill/>
          </a:ln>
        </p:spPr>
      </p:pic>
      <p:sp>
        <p:nvSpPr>
          <p:cNvPr id="124" name="Google Shape;124;p7"/>
          <p:cNvSpPr txBox="1"/>
          <p:nvPr/>
        </p:nvSpPr>
        <p:spPr>
          <a:xfrm>
            <a:off x="2721927" y="312577"/>
            <a:ext cx="7375357"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2800">
                <a:solidFill>
                  <a:srgbClr val="FFFFFF"/>
                </a:solidFill>
                <a:latin typeface="Arial"/>
                <a:ea typeface="Arial"/>
                <a:cs typeface="Arial"/>
                <a:sym typeface="Arial"/>
              </a:rPr>
              <a:t>LPV Action Plan (2019-2022) Wrap Up</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8"/>
          <p:cNvSpPr txBox="1"/>
          <p:nvPr>
            <p:ph type="title"/>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t/>
            </a:r>
            <a:endParaRPr/>
          </a:p>
        </p:txBody>
      </p:sp>
      <p:sp>
        <p:nvSpPr>
          <p:cNvPr id="130" name="Google Shape;130;p8"/>
          <p:cNvSpPr txBox="1"/>
          <p:nvPr/>
        </p:nvSpPr>
        <p:spPr>
          <a:xfrm>
            <a:off x="-381890" y="57725"/>
            <a:ext cx="10239343" cy="9906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t/>
            </a:r>
            <a:endParaRPr sz="3000">
              <a:solidFill>
                <a:srgbClr val="FFFFFF"/>
              </a:solidFill>
              <a:latin typeface="Arial"/>
              <a:ea typeface="Arial"/>
              <a:cs typeface="Arial"/>
              <a:sym typeface="Arial"/>
            </a:endParaRPr>
          </a:p>
        </p:txBody>
      </p:sp>
      <p:sp>
        <p:nvSpPr>
          <p:cNvPr id="131" name="Google Shape;131;p8"/>
          <p:cNvSpPr/>
          <p:nvPr/>
        </p:nvSpPr>
        <p:spPr>
          <a:xfrm>
            <a:off x="204525" y="1234625"/>
            <a:ext cx="5342100" cy="666900"/>
          </a:xfrm>
          <a:prstGeom prst="roundRect">
            <a:avLst>
              <a:gd fmla="val 16667" name="adj"/>
            </a:avLst>
          </a:prstGeom>
          <a:solidFill>
            <a:srgbClr val="FDE9D8"/>
          </a:solidFill>
          <a:ln cap="flat" cmpd="sng" w="25400">
            <a:solidFill>
              <a:srgbClr val="FF9A00"/>
            </a:solidFill>
            <a:prstDash val="solid"/>
            <a:bevel/>
            <a:headEnd len="sm" w="sm" type="none"/>
            <a:tailEnd len="sm" w="sm" type="none"/>
          </a:ln>
        </p:spPr>
        <p:txBody>
          <a:bodyPr anchorCtr="0" anchor="ctr" bIns="45700" lIns="45700" spcFirstLastPara="1" rIns="45700" wrap="square" tIns="45700">
            <a:spAutoFit/>
          </a:bodyPr>
          <a:lstStyle/>
          <a:p>
            <a:pPr indent="0" lvl="0" marL="0" marR="0" rtl="0" algn="l">
              <a:lnSpc>
                <a:spcPct val="100000"/>
              </a:lnSpc>
              <a:spcBef>
                <a:spcPts val="0"/>
              </a:spcBef>
              <a:spcAft>
                <a:spcPts val="0"/>
              </a:spcAft>
              <a:buClr>
                <a:srgbClr val="002060"/>
              </a:buClr>
              <a:buSzPts val="1800"/>
              <a:buFont typeface="Avenir"/>
              <a:buNone/>
            </a:pPr>
            <a:r>
              <a:rPr lang="en-GB" sz="2400">
                <a:solidFill>
                  <a:srgbClr val="002060"/>
                </a:solidFill>
                <a:latin typeface="Avenir"/>
                <a:ea typeface="Avenir"/>
                <a:cs typeface="Avenir"/>
                <a:sym typeface="Avenir"/>
              </a:rPr>
              <a:t>Validation and Intercomparison exercises</a:t>
            </a:r>
            <a:endParaRPr/>
          </a:p>
        </p:txBody>
      </p:sp>
      <p:sp>
        <p:nvSpPr>
          <p:cNvPr id="132" name="Google Shape;132;p8"/>
          <p:cNvSpPr txBox="1"/>
          <p:nvPr/>
        </p:nvSpPr>
        <p:spPr>
          <a:xfrm>
            <a:off x="2683827" y="291415"/>
            <a:ext cx="7375357"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2800">
                <a:solidFill>
                  <a:srgbClr val="FFFFFF"/>
                </a:solidFill>
                <a:latin typeface="Arial"/>
                <a:ea typeface="Arial"/>
                <a:cs typeface="Arial"/>
                <a:sym typeface="Arial"/>
              </a:rPr>
              <a:t>LPV Action Plan (2019-2022) Wrap Up</a:t>
            </a:r>
            <a:endParaRPr/>
          </a:p>
        </p:txBody>
      </p:sp>
      <p:pic>
        <p:nvPicPr>
          <p:cNvPr id="133" name="Google Shape;133;p8"/>
          <p:cNvPicPr preferRelativeResize="0"/>
          <p:nvPr/>
        </p:nvPicPr>
        <p:blipFill rotWithShape="1">
          <a:blip r:embed="rId3">
            <a:alphaModFix/>
          </a:blip>
          <a:srcRect b="0" l="18243" r="0" t="10219"/>
          <a:stretch/>
        </p:blipFill>
        <p:spPr>
          <a:xfrm>
            <a:off x="89711" y="2061704"/>
            <a:ext cx="4610877" cy="2446903"/>
          </a:xfrm>
          <a:prstGeom prst="rect">
            <a:avLst/>
          </a:prstGeom>
          <a:noFill/>
          <a:ln>
            <a:noFill/>
          </a:ln>
        </p:spPr>
      </p:pic>
      <p:sp>
        <p:nvSpPr>
          <p:cNvPr id="134" name="Google Shape;134;p8"/>
          <p:cNvSpPr txBox="1"/>
          <p:nvPr/>
        </p:nvSpPr>
        <p:spPr>
          <a:xfrm>
            <a:off x="89710" y="4969048"/>
            <a:ext cx="4802984" cy="175432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800">
                <a:solidFill>
                  <a:schemeClr val="dk1"/>
                </a:solidFill>
                <a:latin typeface="Avenir"/>
                <a:ea typeface="Avenir"/>
                <a:cs typeface="Avenir"/>
                <a:sym typeface="Avenir"/>
              </a:rPr>
              <a:t>99 sites analysed after visual screening</a:t>
            </a:r>
            <a:endParaRPr/>
          </a:p>
          <a:p>
            <a:pPr indent="0" lvl="0" marL="0" marR="0" rtl="0" algn="l">
              <a:spcBef>
                <a:spcPts val="0"/>
              </a:spcBef>
              <a:spcAft>
                <a:spcPts val="0"/>
              </a:spcAft>
              <a:buNone/>
            </a:pPr>
            <a:r>
              <a:t/>
            </a:r>
            <a:endParaRPr sz="1800">
              <a:solidFill>
                <a:schemeClr val="dk1"/>
              </a:solidFill>
              <a:latin typeface="Avenir"/>
              <a:ea typeface="Avenir"/>
              <a:cs typeface="Avenir"/>
              <a:sym typeface="Avenir"/>
            </a:endParaRPr>
          </a:p>
          <a:p>
            <a:pPr indent="0" lvl="0" marL="0" marR="0" rtl="0" algn="l">
              <a:spcBef>
                <a:spcPts val="0"/>
              </a:spcBef>
              <a:spcAft>
                <a:spcPts val="0"/>
              </a:spcAft>
              <a:buNone/>
            </a:pPr>
            <a:r>
              <a:rPr lang="en-GB" sz="1800">
                <a:solidFill>
                  <a:schemeClr val="dk1"/>
                </a:solidFill>
                <a:latin typeface="Avenir"/>
                <a:ea typeface="Avenir"/>
                <a:cs typeface="Avenir"/>
                <a:sym typeface="Avenir"/>
              </a:rPr>
              <a:t>73 spatially representative sites &gt; 22000 samples </a:t>
            </a:r>
            <a:endParaRPr/>
          </a:p>
          <a:p>
            <a:pPr indent="0" lvl="0" marL="0" marR="0" rtl="0" algn="l">
              <a:spcBef>
                <a:spcPts val="0"/>
              </a:spcBef>
              <a:spcAft>
                <a:spcPts val="0"/>
              </a:spcAft>
              <a:buNone/>
            </a:pPr>
            <a:r>
              <a:t/>
            </a:r>
            <a:endParaRPr sz="1800">
              <a:solidFill>
                <a:schemeClr val="dk1"/>
              </a:solidFill>
              <a:latin typeface="Avenir"/>
              <a:ea typeface="Avenir"/>
              <a:cs typeface="Avenir"/>
              <a:sym typeface="Avenir"/>
            </a:endParaRPr>
          </a:p>
          <a:p>
            <a:pPr indent="0" lvl="0" marL="0" marR="0" rtl="0" algn="l">
              <a:spcBef>
                <a:spcPts val="0"/>
              </a:spcBef>
              <a:spcAft>
                <a:spcPts val="0"/>
              </a:spcAft>
              <a:buNone/>
            </a:pPr>
            <a:r>
              <a:rPr lang="en-GB" sz="1800">
                <a:solidFill>
                  <a:schemeClr val="dk1"/>
                </a:solidFill>
                <a:latin typeface="Avenir"/>
                <a:ea typeface="Avenir"/>
                <a:cs typeface="Avenir"/>
                <a:sym typeface="Avenir"/>
              </a:rPr>
              <a:t>Period: 2000-2020</a:t>
            </a:r>
            <a:endParaRPr/>
          </a:p>
          <a:p>
            <a:pPr indent="0" lvl="0" marL="0" marR="0" rtl="0" algn="l">
              <a:spcBef>
                <a:spcPts val="0"/>
              </a:spcBef>
              <a:spcAft>
                <a:spcPts val="0"/>
              </a:spcAft>
              <a:buNone/>
            </a:pPr>
            <a:r>
              <a:t/>
            </a:r>
            <a:endParaRPr sz="1800">
              <a:solidFill>
                <a:schemeClr val="dk1"/>
              </a:solidFill>
              <a:latin typeface="Avenir"/>
              <a:ea typeface="Avenir"/>
              <a:cs typeface="Avenir"/>
              <a:sym typeface="Avenir"/>
            </a:endParaRPr>
          </a:p>
        </p:txBody>
      </p:sp>
      <p:pic>
        <p:nvPicPr>
          <p:cNvPr id="135" name="Google Shape;135;p8"/>
          <p:cNvPicPr preferRelativeResize="0"/>
          <p:nvPr/>
        </p:nvPicPr>
        <p:blipFill rotWithShape="1">
          <a:blip r:embed="rId4">
            <a:alphaModFix/>
          </a:blip>
          <a:srcRect b="0" l="0" r="0" t="0"/>
          <a:stretch/>
        </p:blipFill>
        <p:spPr>
          <a:xfrm>
            <a:off x="5732854" y="1658507"/>
            <a:ext cx="5760682" cy="3310541"/>
          </a:xfrm>
          <a:prstGeom prst="rect">
            <a:avLst/>
          </a:prstGeom>
          <a:noFill/>
          <a:ln>
            <a:noFill/>
          </a:ln>
        </p:spPr>
      </p:pic>
      <p:sp>
        <p:nvSpPr>
          <p:cNvPr id="136" name="Google Shape;136;p8"/>
          <p:cNvSpPr txBox="1"/>
          <p:nvPr/>
        </p:nvSpPr>
        <p:spPr>
          <a:xfrm>
            <a:off x="12191999" y="5043032"/>
            <a:ext cx="2527471"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800">
                <a:solidFill>
                  <a:schemeClr val="dk1"/>
                </a:solidFill>
                <a:latin typeface="Avenir"/>
                <a:ea typeface="Avenir"/>
                <a:cs typeface="Avenir"/>
                <a:sym typeface="Avenir"/>
              </a:rPr>
              <a:t>ST score = 1.5  was found a good compromise for validation</a:t>
            </a:r>
            <a:endParaRPr/>
          </a:p>
        </p:txBody>
      </p:sp>
      <p:sp>
        <p:nvSpPr>
          <p:cNvPr id="137" name="Google Shape;137;p8"/>
          <p:cNvSpPr txBox="1"/>
          <p:nvPr/>
        </p:nvSpPr>
        <p:spPr>
          <a:xfrm>
            <a:off x="5947611" y="1215191"/>
            <a:ext cx="4750549"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800">
                <a:solidFill>
                  <a:schemeClr val="dk1"/>
                </a:solidFill>
                <a:latin typeface="Avenir"/>
                <a:ea typeface="Avenir"/>
                <a:cs typeface="Avenir"/>
                <a:sym typeface="Avenir"/>
              </a:rPr>
              <a:t>SALVAL online tool for validation of SA products</a:t>
            </a:r>
            <a:endParaRPr/>
          </a:p>
          <a:p>
            <a:pPr indent="0" lvl="0" marL="0" marR="0" rtl="0" algn="l">
              <a:spcBef>
                <a:spcPts val="0"/>
              </a:spcBef>
              <a:spcAft>
                <a:spcPts val="0"/>
              </a:spcAft>
              <a:buNone/>
            </a:pPr>
            <a:r>
              <a:rPr b="1" lang="en-GB" sz="1800">
                <a:solidFill>
                  <a:schemeClr val="dk1"/>
                </a:solidFill>
                <a:latin typeface="Avenir"/>
                <a:ea typeface="Avenir"/>
                <a:cs typeface="Avenir"/>
                <a:sym typeface="Avenir"/>
              </a:rPr>
              <a:t>Direct Sites</a:t>
            </a:r>
            <a:endParaRPr/>
          </a:p>
        </p:txBody>
      </p:sp>
      <p:pic>
        <p:nvPicPr>
          <p:cNvPr id="138" name="Google Shape;138;p8"/>
          <p:cNvPicPr preferRelativeResize="0"/>
          <p:nvPr/>
        </p:nvPicPr>
        <p:blipFill rotWithShape="1">
          <a:blip r:embed="rId5">
            <a:alphaModFix/>
          </a:blip>
          <a:srcRect b="0" l="0" r="0" t="0"/>
          <a:stretch/>
        </p:blipFill>
        <p:spPr>
          <a:xfrm>
            <a:off x="4892694" y="5024062"/>
            <a:ext cx="2406611" cy="1776213"/>
          </a:xfrm>
          <a:prstGeom prst="rect">
            <a:avLst/>
          </a:prstGeom>
          <a:noFill/>
          <a:ln>
            <a:noFill/>
          </a:ln>
        </p:spPr>
      </p:pic>
      <p:pic>
        <p:nvPicPr>
          <p:cNvPr id="139" name="Google Shape;139;p8"/>
          <p:cNvPicPr preferRelativeResize="0"/>
          <p:nvPr/>
        </p:nvPicPr>
        <p:blipFill rotWithShape="1">
          <a:blip r:embed="rId6">
            <a:alphaModFix/>
          </a:blip>
          <a:srcRect b="0" l="0" r="0" t="0"/>
          <a:stretch/>
        </p:blipFill>
        <p:spPr>
          <a:xfrm>
            <a:off x="7459195" y="5068101"/>
            <a:ext cx="2406611" cy="1688134"/>
          </a:xfrm>
          <a:prstGeom prst="rect">
            <a:avLst/>
          </a:prstGeom>
          <a:noFill/>
          <a:ln>
            <a:noFill/>
          </a:ln>
        </p:spPr>
      </p:pic>
      <p:pic>
        <p:nvPicPr>
          <p:cNvPr descr="\\Lannister\data_4tb2\VALIDATION_DATA\ALBEDO\ALB_GD_20201021\ACCURACY\MCD43A3_C6\HISTOGRAMS\Number_of_sites_per_years.png" id="140" name="Google Shape;140;p8"/>
          <p:cNvPicPr preferRelativeResize="0"/>
          <p:nvPr/>
        </p:nvPicPr>
        <p:blipFill rotWithShape="1">
          <a:blip r:embed="rId7">
            <a:alphaModFix/>
          </a:blip>
          <a:srcRect b="0" l="0" r="0" t="0"/>
          <a:stretch/>
        </p:blipFill>
        <p:spPr>
          <a:xfrm>
            <a:off x="9984267" y="5024062"/>
            <a:ext cx="2118022" cy="1688135"/>
          </a:xfrm>
          <a:prstGeom prst="rect">
            <a:avLst/>
          </a:prstGeom>
          <a:noFill/>
          <a:ln>
            <a:noFill/>
          </a:ln>
        </p:spPr>
      </p:pic>
      <p:sp>
        <p:nvSpPr>
          <p:cNvPr id="141" name="Google Shape;141;p8"/>
          <p:cNvSpPr/>
          <p:nvPr/>
        </p:nvSpPr>
        <p:spPr>
          <a:xfrm>
            <a:off x="5732854" y="5253789"/>
            <a:ext cx="132348" cy="158575"/>
          </a:xfrm>
          <a:prstGeom prst="downArrow">
            <a:avLst>
              <a:gd fmla="val 50000" name="adj1"/>
              <a:gd fmla="val 50000" name="adj2"/>
            </a:avLst>
          </a:prstGeom>
          <a:solidFill>
            <a:srgbClr val="FFFFFF"/>
          </a:solidFill>
          <a:ln cap="flat" cmpd="sng" w="25400">
            <a:solidFill>
              <a:srgbClr val="FF9A00"/>
            </a:solidFill>
            <a:prstDash val="solid"/>
            <a:bevel/>
            <a:headEnd len="sm" w="sm" type="none"/>
            <a:tailEnd len="sm" w="sm" type="none"/>
          </a:ln>
        </p:spPr>
        <p:txBody>
          <a:bodyPr anchorCtr="0" anchor="ctr" bIns="45700" lIns="45700" spcFirstLastPara="1" rIns="45700" wrap="square" tIns="45700">
            <a:spAutoFit/>
          </a:bodyPr>
          <a:lstStyle/>
          <a:p>
            <a:pPr indent="0" lvl="0" marL="0" marR="0" rtl="0" algn="l">
              <a:lnSpc>
                <a:spcPct val="100000"/>
              </a:lnSpc>
              <a:spcBef>
                <a:spcPts val="0"/>
              </a:spcBef>
              <a:spcAft>
                <a:spcPts val="0"/>
              </a:spcAft>
              <a:buClr>
                <a:schemeClr val="dk1"/>
              </a:buClr>
              <a:buSzPts val="1800"/>
              <a:buFont typeface="Avenir"/>
              <a:buNone/>
            </a:pPr>
            <a:r>
              <a:t/>
            </a:r>
            <a:endParaRPr b="0" i="0" sz="1800" u="none" cap="none" strike="noStrike">
              <a:solidFill>
                <a:srgbClr val="002569"/>
              </a:solidFill>
              <a:latin typeface="Avenir"/>
              <a:ea typeface="Avenir"/>
              <a:cs typeface="Avenir"/>
              <a:sym typeface="Avenir"/>
            </a:endParaRPr>
          </a:p>
        </p:txBody>
      </p:sp>
      <p:sp>
        <p:nvSpPr>
          <p:cNvPr id="142" name="Google Shape;142;p8"/>
          <p:cNvSpPr/>
          <p:nvPr/>
        </p:nvSpPr>
        <p:spPr>
          <a:xfrm>
            <a:off x="8326176" y="5346122"/>
            <a:ext cx="132348" cy="158575"/>
          </a:xfrm>
          <a:prstGeom prst="downArrow">
            <a:avLst>
              <a:gd fmla="val 50000" name="adj1"/>
              <a:gd fmla="val 50000" name="adj2"/>
            </a:avLst>
          </a:prstGeom>
          <a:solidFill>
            <a:srgbClr val="FFFFFF"/>
          </a:solidFill>
          <a:ln cap="flat" cmpd="sng" w="25400">
            <a:solidFill>
              <a:srgbClr val="FF9A00"/>
            </a:solidFill>
            <a:prstDash val="solid"/>
            <a:bevel/>
            <a:headEnd len="sm" w="sm" type="none"/>
            <a:tailEnd len="sm" w="sm" type="none"/>
          </a:ln>
        </p:spPr>
        <p:txBody>
          <a:bodyPr anchorCtr="0" anchor="ctr" bIns="45700" lIns="45700" spcFirstLastPara="1" rIns="45700" wrap="square" tIns="45700">
            <a:spAutoFit/>
          </a:bodyPr>
          <a:lstStyle/>
          <a:p>
            <a:pPr indent="0" lvl="0" marL="0" marR="0" rtl="0" algn="l">
              <a:lnSpc>
                <a:spcPct val="100000"/>
              </a:lnSpc>
              <a:spcBef>
                <a:spcPts val="0"/>
              </a:spcBef>
              <a:spcAft>
                <a:spcPts val="0"/>
              </a:spcAft>
              <a:buClr>
                <a:schemeClr val="dk1"/>
              </a:buClr>
              <a:buSzPts val="1800"/>
              <a:buFont typeface="Avenir"/>
              <a:buNone/>
            </a:pPr>
            <a:r>
              <a:t/>
            </a:r>
            <a:endParaRPr b="0" i="0" sz="1800" u="none" cap="none" strike="noStrike">
              <a:solidFill>
                <a:srgbClr val="002569"/>
              </a:solidFill>
              <a:latin typeface="Avenir"/>
              <a:ea typeface="Avenir"/>
              <a:cs typeface="Avenir"/>
              <a:sym typeface="Aveni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9"/>
          <p:cNvSpPr txBox="1"/>
          <p:nvPr>
            <p:ph type="title"/>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t/>
            </a:r>
            <a:endParaRPr/>
          </a:p>
        </p:txBody>
      </p:sp>
      <p:sp>
        <p:nvSpPr>
          <p:cNvPr id="148" name="Google Shape;148;p9"/>
          <p:cNvSpPr txBox="1"/>
          <p:nvPr/>
        </p:nvSpPr>
        <p:spPr>
          <a:xfrm>
            <a:off x="-381890" y="57725"/>
            <a:ext cx="10239343" cy="9906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t/>
            </a:r>
            <a:endParaRPr sz="3000">
              <a:solidFill>
                <a:srgbClr val="FFFFFF"/>
              </a:solidFill>
              <a:latin typeface="Arial"/>
              <a:ea typeface="Arial"/>
              <a:cs typeface="Arial"/>
              <a:sym typeface="Arial"/>
            </a:endParaRPr>
          </a:p>
        </p:txBody>
      </p:sp>
      <p:sp>
        <p:nvSpPr>
          <p:cNvPr id="149" name="Google Shape;149;p9"/>
          <p:cNvSpPr/>
          <p:nvPr/>
        </p:nvSpPr>
        <p:spPr>
          <a:xfrm>
            <a:off x="204525" y="1234625"/>
            <a:ext cx="5378100" cy="646200"/>
          </a:xfrm>
          <a:prstGeom prst="roundRect">
            <a:avLst>
              <a:gd fmla="val 16667" name="adj"/>
            </a:avLst>
          </a:prstGeom>
          <a:solidFill>
            <a:srgbClr val="FDE9D8"/>
          </a:solidFill>
          <a:ln cap="flat" cmpd="sng" w="25400">
            <a:solidFill>
              <a:srgbClr val="FF9A00"/>
            </a:solidFill>
            <a:prstDash val="solid"/>
            <a:bevel/>
            <a:headEnd len="sm" w="sm" type="none"/>
            <a:tailEnd len="sm" w="sm" type="none"/>
          </a:ln>
        </p:spPr>
        <p:txBody>
          <a:bodyPr anchorCtr="0" anchor="ctr" bIns="45700" lIns="45700" spcFirstLastPara="1" rIns="45700" wrap="square" tIns="45700">
            <a:spAutoFit/>
          </a:bodyPr>
          <a:lstStyle/>
          <a:p>
            <a:pPr indent="0" lvl="0" marL="0" marR="0" rtl="0" algn="l">
              <a:lnSpc>
                <a:spcPct val="100000"/>
              </a:lnSpc>
              <a:spcBef>
                <a:spcPts val="0"/>
              </a:spcBef>
              <a:spcAft>
                <a:spcPts val="0"/>
              </a:spcAft>
              <a:buClr>
                <a:srgbClr val="002060"/>
              </a:buClr>
              <a:buSzPts val="1800"/>
              <a:buFont typeface="Avenir"/>
              <a:buNone/>
            </a:pPr>
            <a:r>
              <a:rPr lang="en-GB" sz="2400">
                <a:solidFill>
                  <a:srgbClr val="002060"/>
                </a:solidFill>
                <a:latin typeface="Avenir"/>
                <a:ea typeface="Avenir"/>
                <a:cs typeface="Avenir"/>
                <a:sym typeface="Avenir"/>
              </a:rPr>
              <a:t>Validation and Intercomparison exercises</a:t>
            </a:r>
            <a:endParaRPr/>
          </a:p>
        </p:txBody>
      </p:sp>
      <p:pic>
        <p:nvPicPr>
          <p:cNvPr id="150" name="Google Shape;150;p9"/>
          <p:cNvPicPr preferRelativeResize="0"/>
          <p:nvPr/>
        </p:nvPicPr>
        <p:blipFill rotWithShape="1">
          <a:blip r:embed="rId3">
            <a:alphaModFix/>
          </a:blip>
          <a:srcRect b="0" l="0" r="0" t="0"/>
          <a:stretch/>
        </p:blipFill>
        <p:spPr>
          <a:xfrm>
            <a:off x="5021295" y="4385326"/>
            <a:ext cx="3678808" cy="2276952"/>
          </a:xfrm>
          <a:prstGeom prst="rect">
            <a:avLst/>
          </a:prstGeom>
          <a:noFill/>
          <a:ln>
            <a:noFill/>
          </a:ln>
        </p:spPr>
      </p:pic>
      <p:sp>
        <p:nvSpPr>
          <p:cNvPr id="151" name="Google Shape;151;p9"/>
          <p:cNvSpPr txBox="1"/>
          <p:nvPr/>
        </p:nvSpPr>
        <p:spPr>
          <a:xfrm>
            <a:off x="2683827" y="291415"/>
            <a:ext cx="7375357"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2800">
                <a:solidFill>
                  <a:srgbClr val="FFFFFF"/>
                </a:solidFill>
                <a:latin typeface="Arial"/>
                <a:ea typeface="Arial"/>
                <a:cs typeface="Arial"/>
                <a:sym typeface="Arial"/>
              </a:rPr>
              <a:t>LPV Action Plan (2019-2022) Wrap Up</a:t>
            </a:r>
            <a:endParaRPr/>
          </a:p>
        </p:txBody>
      </p:sp>
      <p:pic>
        <p:nvPicPr>
          <p:cNvPr id="152" name="Google Shape;152;p9"/>
          <p:cNvPicPr preferRelativeResize="0"/>
          <p:nvPr/>
        </p:nvPicPr>
        <p:blipFill rotWithShape="1">
          <a:blip r:embed="rId4">
            <a:alphaModFix/>
          </a:blip>
          <a:srcRect b="0" l="0" r="0" t="0"/>
          <a:stretch/>
        </p:blipFill>
        <p:spPr>
          <a:xfrm>
            <a:off x="136516" y="4623154"/>
            <a:ext cx="4930118" cy="2066139"/>
          </a:xfrm>
          <a:prstGeom prst="rect">
            <a:avLst/>
          </a:prstGeom>
          <a:noFill/>
          <a:ln>
            <a:noFill/>
          </a:ln>
        </p:spPr>
      </p:pic>
      <p:pic>
        <p:nvPicPr>
          <p:cNvPr id="153" name="Google Shape;153;p9"/>
          <p:cNvPicPr preferRelativeResize="0"/>
          <p:nvPr/>
        </p:nvPicPr>
        <p:blipFill rotWithShape="1">
          <a:blip r:embed="rId5">
            <a:alphaModFix/>
          </a:blip>
          <a:srcRect b="0" l="0" r="0" t="0"/>
          <a:stretch/>
        </p:blipFill>
        <p:spPr>
          <a:xfrm>
            <a:off x="5021295" y="1821521"/>
            <a:ext cx="3793096" cy="2468112"/>
          </a:xfrm>
          <a:prstGeom prst="rect">
            <a:avLst/>
          </a:prstGeom>
          <a:noFill/>
          <a:ln>
            <a:noFill/>
          </a:ln>
        </p:spPr>
      </p:pic>
      <p:pic>
        <p:nvPicPr>
          <p:cNvPr id="154" name="Google Shape;154;p9"/>
          <p:cNvPicPr preferRelativeResize="0"/>
          <p:nvPr/>
        </p:nvPicPr>
        <p:blipFill rotWithShape="1">
          <a:blip r:embed="rId6">
            <a:alphaModFix/>
          </a:blip>
          <a:srcRect b="0" l="0" r="0" t="0"/>
          <a:stretch/>
        </p:blipFill>
        <p:spPr>
          <a:xfrm>
            <a:off x="8991391" y="2021134"/>
            <a:ext cx="3064093" cy="2130502"/>
          </a:xfrm>
          <a:prstGeom prst="rect">
            <a:avLst/>
          </a:prstGeom>
          <a:noFill/>
          <a:ln>
            <a:noFill/>
          </a:ln>
        </p:spPr>
      </p:pic>
      <p:pic>
        <p:nvPicPr>
          <p:cNvPr id="155" name="Google Shape;155;p9"/>
          <p:cNvPicPr preferRelativeResize="0"/>
          <p:nvPr/>
        </p:nvPicPr>
        <p:blipFill rotWithShape="1">
          <a:blip r:embed="rId7">
            <a:alphaModFix/>
          </a:blip>
          <a:srcRect b="0" l="0" r="0" t="0"/>
          <a:stretch/>
        </p:blipFill>
        <p:spPr>
          <a:xfrm>
            <a:off x="9036729" y="4385326"/>
            <a:ext cx="3018755" cy="2206989"/>
          </a:xfrm>
          <a:prstGeom prst="rect">
            <a:avLst/>
          </a:prstGeom>
          <a:noFill/>
          <a:ln>
            <a:noFill/>
          </a:ln>
        </p:spPr>
      </p:pic>
      <p:pic>
        <p:nvPicPr>
          <p:cNvPr id="156" name="Google Shape;156;p9"/>
          <p:cNvPicPr preferRelativeResize="0"/>
          <p:nvPr/>
        </p:nvPicPr>
        <p:blipFill rotWithShape="1">
          <a:blip r:embed="rId8">
            <a:alphaModFix/>
          </a:blip>
          <a:srcRect b="0" l="0" r="0" t="0"/>
          <a:stretch/>
        </p:blipFill>
        <p:spPr>
          <a:xfrm>
            <a:off x="136516" y="2021134"/>
            <a:ext cx="4661501" cy="2543434"/>
          </a:xfrm>
          <a:prstGeom prst="rect">
            <a:avLst/>
          </a:prstGeom>
          <a:noFill/>
          <a:ln>
            <a:noFill/>
          </a:ln>
        </p:spPr>
      </p:pic>
      <p:sp>
        <p:nvSpPr>
          <p:cNvPr id="157" name="Google Shape;157;p9"/>
          <p:cNvSpPr txBox="1"/>
          <p:nvPr/>
        </p:nvSpPr>
        <p:spPr>
          <a:xfrm>
            <a:off x="5795557" y="1166848"/>
            <a:ext cx="4750549"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800">
                <a:solidFill>
                  <a:schemeClr val="dk1"/>
                </a:solidFill>
                <a:latin typeface="Avenir"/>
                <a:ea typeface="Avenir"/>
                <a:cs typeface="Avenir"/>
                <a:sym typeface="Avenir"/>
              </a:rPr>
              <a:t>SALVAL online tool for validation of SA products</a:t>
            </a:r>
            <a:endParaRPr/>
          </a:p>
          <a:p>
            <a:pPr indent="0" lvl="0" marL="0" marR="0" rtl="0" algn="l">
              <a:spcBef>
                <a:spcPts val="0"/>
              </a:spcBef>
              <a:spcAft>
                <a:spcPts val="0"/>
              </a:spcAft>
              <a:buNone/>
            </a:pPr>
            <a:r>
              <a:rPr b="1" lang="en-GB" sz="1800">
                <a:solidFill>
                  <a:schemeClr val="dk1"/>
                </a:solidFill>
                <a:latin typeface="Avenir"/>
                <a:ea typeface="Avenir"/>
                <a:cs typeface="Avenir"/>
                <a:sym typeface="Avenir"/>
              </a:rPr>
              <a:t>Standardized Outputs</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Default">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2017-04-07T17:29:45Z</dcterms:created>
  <dc:creator>MARGOLIS, HANK A. (HQ-DK000)</dc:creator>
</cp:coreProperties>
</file>