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73" r:id="rId2"/>
    <p:sldId id="471" r:id="rId3"/>
    <p:sldId id="470" r:id="rId4"/>
    <p:sldId id="468" r:id="rId5"/>
    <p:sldId id="32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Doxani" initials="GD" lastIdx="1" clrIdx="0">
    <p:extLst>
      <p:ext uri="{19B8F6BF-5375-455C-9EA6-DF929625EA0E}">
        <p15:presenceInfo xmlns:p15="http://schemas.microsoft.com/office/powerpoint/2012/main" userId="Georgia Dox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7AA9-5D29-5549-834A-529B5BE1357A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4B5A-3A12-6A4D-9765-CC60C12C5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98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1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0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92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61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5687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3592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5" indent="-333367">
              <a:spcBef>
                <a:spcPts val="600"/>
              </a:spcBef>
              <a:defRPr sz="2800"/>
            </a:lvl2pPr>
            <a:lvl3pPr marL="1234408" indent="-320031">
              <a:spcBef>
                <a:spcPts val="600"/>
              </a:spcBef>
              <a:defRPr sz="2800"/>
            </a:lvl3pPr>
            <a:lvl4pPr marL="1727156" indent="-355590">
              <a:spcBef>
                <a:spcPts val="600"/>
              </a:spcBef>
              <a:defRPr sz="2800"/>
            </a:lvl4pPr>
            <a:lvl5pPr marL="2184345" indent="-35559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6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3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7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3369" y="1535113"/>
            <a:ext cx="5389035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4695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175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4864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2389716" y="4800601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9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7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4166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9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1" descr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11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3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9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890" marR="0" indent="-3428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52" marR="0" indent="-32656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168" marR="0" indent="-30479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16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05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693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882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070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259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alvalportal.ceos.org/cmix" TargetMode="External"/><Relationship Id="rId3" Type="http://schemas.openxmlformats.org/officeDocument/2006/relationships/hyperlink" Target="https://www.sciencedirect.com/science/article/pii/S0034425722001043" TargetMode="External"/><Relationship Id="rId7" Type="http://schemas.openxmlformats.org/officeDocument/2006/relationships/hyperlink" Target="https://calvalportal.ceos.org/cmix-si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lvalportal.ceos.org/cmix-processors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doi.org/10.1016/j.rse.2022.112990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lportal.ceos.org/acix-ii-processo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calvalportal.ceos.org/acix-ii-lan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esa.int/eogateway/events/1st-workshop-of-acix-iii-land-aqua-and-cmix-i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tiff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5BAD707-3034-6C41-A1D8-B7D9C5FCB27A}"/>
              </a:ext>
            </a:extLst>
          </p:cNvPr>
          <p:cNvSpPr/>
          <p:nvPr/>
        </p:nvSpPr>
        <p:spPr>
          <a:xfrm>
            <a:off x="452726" y="1826475"/>
            <a:ext cx="5986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paper has been published in Remote Sensing of Environment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Cloud Mask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Intercomparison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eXercise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(CMIX): An evaluation of cloud masking algorithms for Landsat 8 and Sentinel-2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– </a:t>
            </a:r>
            <a:r>
              <a:rPr lang="en-GB" sz="105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ScienceDirect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sz="1100" dirty="0">
                <a:hlinkClick r:id="rId4" tooltip="Persistent link using digital object identifier"/>
              </a:rPr>
              <a:t>https://doi.org/10.1016/j.rse.2022.112990</a:t>
            </a:r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CEB11F-0945-9543-826A-3BF54BA836A0}"/>
              </a:ext>
            </a:extLst>
          </p:cNvPr>
          <p:cNvSpPr txBox="1"/>
          <p:nvPr/>
        </p:nvSpPr>
        <p:spPr>
          <a:xfrm>
            <a:off x="362575" y="1541199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Book" panose="02000503020000020003" pitchFamily="2" charset="0"/>
              </a:rPr>
              <a:t>&gt;&gt;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CMIX - Scientific publication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E139D7-8C73-1340-8E14-0CBD3A6C48ED}"/>
              </a:ext>
            </a:extLst>
          </p:cNvPr>
          <p:cNvSpPr txBox="1"/>
          <p:nvPr/>
        </p:nvSpPr>
        <p:spPr>
          <a:xfrm>
            <a:off x="362575" y="2701004"/>
            <a:ext cx="3310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&gt;&gt; CMIX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page in CEOS Cal/Val portal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BD06F677-DDC6-2547-807B-45E61663EC85}"/>
              </a:ext>
            </a:extLst>
          </p:cNvPr>
          <p:cNvSpPr txBox="1"/>
          <p:nvPr/>
        </p:nvSpPr>
        <p:spPr>
          <a:xfrm>
            <a:off x="362575" y="3497844"/>
            <a:ext cx="543753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sz="2800" dirty="0"/>
              <a:t> </a:t>
            </a:r>
            <a:r>
              <a:rPr lang="en-GB" sz="2000" b="1" dirty="0">
                <a:latin typeface="Avenir Book" panose="02000503020000020003" pitchFamily="2" charset="0"/>
              </a:rPr>
              <a:t>CMIX: main conclusions</a:t>
            </a:r>
          </a:p>
        </p:txBody>
      </p:sp>
      <p:sp>
        <p:nvSpPr>
          <p:cNvPr id="49" name="Straight Connector 10">
            <a:extLst>
              <a:ext uri="{FF2B5EF4-FFF2-40B4-BE49-F238E27FC236}">
                <a16:creationId xmlns:a16="http://schemas.microsoft.com/office/drawing/2014/main" id="{CBF5409D-9755-3C4C-B89A-2A5DBC05A03E}"/>
              </a:ext>
            </a:extLst>
          </p:cNvPr>
          <p:cNvSpPr/>
          <p:nvPr/>
        </p:nvSpPr>
        <p:spPr>
          <a:xfrm flipV="1">
            <a:off x="362575" y="4006144"/>
            <a:ext cx="2834511" cy="1415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 sz="160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174D6E9-9E31-2A4E-AB3C-AB53B80FDA3D}"/>
              </a:ext>
            </a:extLst>
          </p:cNvPr>
          <p:cNvSpPr txBox="1"/>
          <p:nvPr/>
        </p:nvSpPr>
        <p:spPr>
          <a:xfrm>
            <a:off x="262546" y="910366"/>
            <a:ext cx="543753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lang="en-US" sz="2800" dirty="0"/>
              <a:t> </a:t>
            </a:r>
            <a:r>
              <a:rPr lang="en-US" sz="2000" b="1" dirty="0">
                <a:latin typeface="Avenir Book" panose="02000503020000020003" pitchFamily="2" charset="0"/>
              </a:rPr>
              <a:t>CMIX: </a:t>
            </a:r>
            <a:r>
              <a:rPr lang="en-GB" sz="2000" b="1" dirty="0">
                <a:latin typeface="Avenir Book" panose="02000503020000020003" pitchFamily="2" charset="0"/>
              </a:rPr>
              <a:t>status</a:t>
            </a:r>
          </a:p>
        </p:txBody>
      </p:sp>
      <p:sp>
        <p:nvSpPr>
          <p:cNvPr id="15" name="Straight Connector 10">
            <a:extLst>
              <a:ext uri="{FF2B5EF4-FFF2-40B4-BE49-F238E27FC236}">
                <a16:creationId xmlns:a16="http://schemas.microsoft.com/office/drawing/2014/main" id="{3E5CF030-C9EE-474B-A0C3-D41ADBA98CA3}"/>
              </a:ext>
            </a:extLst>
          </p:cNvPr>
          <p:cNvSpPr/>
          <p:nvPr/>
        </p:nvSpPr>
        <p:spPr>
          <a:xfrm flipV="1">
            <a:off x="362575" y="1439577"/>
            <a:ext cx="2834511" cy="1415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 sz="16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504085-0056-C04A-A834-8BD767D9B9F1}"/>
              </a:ext>
            </a:extLst>
          </p:cNvPr>
          <p:cNvGrpSpPr/>
          <p:nvPr/>
        </p:nvGrpSpPr>
        <p:grpSpPr>
          <a:xfrm>
            <a:off x="10825129" y="1014791"/>
            <a:ext cx="819525" cy="810000"/>
            <a:chOff x="10825129" y="1014791"/>
            <a:chExt cx="819525" cy="81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2F1FBE-8091-DA4E-94A3-13E9451B0EF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4654" y="1014791"/>
              <a:ext cx="810000" cy="810000"/>
            </a:xfrm>
            <a:prstGeom prst="ellipse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F9C747-5A00-A442-A6D5-C3CD18402AFA}"/>
                </a:ext>
              </a:extLst>
            </p:cNvPr>
            <p:cNvSpPr/>
            <p:nvPr/>
          </p:nvSpPr>
          <p:spPr>
            <a:xfrm>
              <a:off x="10825129" y="1308546"/>
              <a:ext cx="819525" cy="253916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kern="0" dirty="0">
                  <a:latin typeface="Avenir Roman"/>
                  <a:cs typeface="Avenir Roman"/>
                </a:rPr>
                <a:t>CMIX </a:t>
              </a:r>
              <a:endParaRPr lang="en-GB" sz="1050" b="1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441F5F1-BC13-0646-9BC6-79BE45F353A4}"/>
              </a:ext>
            </a:extLst>
          </p:cNvPr>
          <p:cNvSpPr/>
          <p:nvPr/>
        </p:nvSpPr>
        <p:spPr>
          <a:xfrm>
            <a:off x="452726" y="2935569"/>
            <a:ext cx="33360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Information,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participants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[10 processors],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validation datasets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and report in </a:t>
            </a:r>
            <a:r>
              <a:rPr lang="en-GB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GB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GB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calvalportal.ceos.org/cmix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5B5D6655-6B7D-9F45-8B6A-2EC7D807D34B}"/>
              </a:ext>
            </a:extLst>
          </p:cNvPr>
          <p:cNvSpPr txBox="1">
            <a:spLocks/>
          </p:cNvSpPr>
          <p:nvPr/>
        </p:nvSpPr>
        <p:spPr>
          <a:xfrm>
            <a:off x="148500" y="4181648"/>
            <a:ext cx="10842270" cy="3081218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5 validation datasets (VD) have different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results vary depending on the validation dataset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Subjectivity of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detecting/photo-interpreting clouds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especially thin clouds, in VD should be minimized, e.g. use of a network of sky images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superiority of any methodology 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(Spectral tests vs. AI, mono vs. multitemporal)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 strong influence on the validation results --&gt;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buffer = better results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semi-transparent clouds 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boundaries 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 issue for mostly all algorithms. -&gt; How to define a transparent cloud? boundary of a cloud?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validation dataset and methods do not allow for detecting </a:t>
            </a:r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657" y="1070634"/>
            <a:ext cx="4114011" cy="305056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8128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7440" y="1637773"/>
            <a:ext cx="6303480" cy="1377635"/>
            <a:chOff x="362575" y="1541199"/>
            <a:chExt cx="6303480" cy="137763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BAD707-3034-6C41-A1D8-B7D9C5FCB27A}"/>
                </a:ext>
              </a:extLst>
            </p:cNvPr>
            <p:cNvSpPr/>
            <p:nvPr/>
          </p:nvSpPr>
          <p:spPr>
            <a:xfrm>
              <a:off x="806759" y="1914880"/>
              <a:ext cx="426430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The draft manuscript is being prepared together with the participants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CEB11F-0945-9543-826A-3BF54BA836A0}"/>
                </a:ext>
              </a:extLst>
            </p:cNvPr>
            <p:cNvSpPr txBox="1"/>
            <p:nvPr/>
          </p:nvSpPr>
          <p:spPr>
            <a:xfrm>
              <a:off x="362575" y="1541199"/>
              <a:ext cx="3183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&gt;&gt; ACIX-II Land - </a:t>
              </a: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(Scientific publication)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C7FB95-02E6-3340-8029-E642A3647EBF}"/>
                </a:ext>
              </a:extLst>
            </p:cNvPr>
            <p:cNvSpPr/>
            <p:nvPr/>
          </p:nvSpPr>
          <p:spPr>
            <a:xfrm>
              <a:off x="806759" y="2664918"/>
              <a:ext cx="585929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Information, </a:t>
              </a: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participants</a:t>
              </a: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 [12 processors] and results in </a:t>
              </a:r>
              <a:r>
                <a:rPr lang="en-GB" sz="1050" dirty="0">
                  <a:solidFill>
                    <a:srgbClr val="0563C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</a:t>
              </a:r>
              <a:r>
                <a:rPr lang="en-GB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://</a:t>
              </a:r>
              <a:r>
                <a:rPr lang="en-GB" sz="1050" dirty="0">
                  <a:solidFill>
                    <a:srgbClr val="0563C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calvalportal.ceos.org/acix-ii-land  </a:t>
              </a:r>
              <a:endParaRPr lang="en-GB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2E139D7-8C73-1340-8E14-0CBD3A6C48ED}"/>
                </a:ext>
              </a:extLst>
            </p:cNvPr>
            <p:cNvSpPr txBox="1"/>
            <p:nvPr/>
          </p:nvSpPr>
          <p:spPr>
            <a:xfrm>
              <a:off x="362575" y="2285330"/>
              <a:ext cx="3102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&gt;&gt; ACIX-II Land </a:t>
              </a: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page in CEOS Cal/Val portal</a:t>
              </a:r>
              <a:endParaRPr lang="en-GB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BD06F677-DDC6-2547-807B-45E61663EC85}"/>
              </a:ext>
            </a:extLst>
          </p:cNvPr>
          <p:cNvSpPr txBox="1"/>
          <p:nvPr/>
        </p:nvSpPr>
        <p:spPr>
          <a:xfrm>
            <a:off x="262546" y="3102484"/>
            <a:ext cx="543753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sz="2800" dirty="0"/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ACIX-II Land: main conclusions</a:t>
            </a:r>
          </a:p>
        </p:txBody>
      </p:sp>
      <p:sp>
        <p:nvSpPr>
          <p:cNvPr id="49" name="Straight Connector 10">
            <a:extLst>
              <a:ext uri="{FF2B5EF4-FFF2-40B4-BE49-F238E27FC236}">
                <a16:creationId xmlns:a16="http://schemas.microsoft.com/office/drawing/2014/main" id="{CBF5409D-9755-3C4C-B89A-2A5DBC05A03E}"/>
              </a:ext>
            </a:extLst>
          </p:cNvPr>
          <p:cNvSpPr/>
          <p:nvPr/>
        </p:nvSpPr>
        <p:spPr>
          <a:xfrm flipV="1">
            <a:off x="362575" y="3635960"/>
            <a:ext cx="2834511" cy="1415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 sz="160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174D6E9-9E31-2A4E-AB3C-AB53B80FDA3D}"/>
              </a:ext>
            </a:extLst>
          </p:cNvPr>
          <p:cNvSpPr txBox="1"/>
          <p:nvPr/>
        </p:nvSpPr>
        <p:spPr>
          <a:xfrm>
            <a:off x="262546" y="910366"/>
            <a:ext cx="543753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lang="en-US" sz="2800" dirty="0"/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ACIX-II Land: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15" name="Straight Connector 10">
            <a:extLst>
              <a:ext uri="{FF2B5EF4-FFF2-40B4-BE49-F238E27FC236}">
                <a16:creationId xmlns:a16="http://schemas.microsoft.com/office/drawing/2014/main" id="{3E5CF030-C9EE-474B-A0C3-D41ADBA98CA3}"/>
              </a:ext>
            </a:extLst>
          </p:cNvPr>
          <p:cNvSpPr/>
          <p:nvPr/>
        </p:nvSpPr>
        <p:spPr>
          <a:xfrm flipV="1">
            <a:off x="362575" y="1439577"/>
            <a:ext cx="2834511" cy="1415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 sz="1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72CD60-7300-2B47-A222-9AB78CFBDC8C}"/>
              </a:ext>
            </a:extLst>
          </p:cNvPr>
          <p:cNvGrpSpPr/>
          <p:nvPr/>
        </p:nvGrpSpPr>
        <p:grpSpPr>
          <a:xfrm>
            <a:off x="10836000" y="1015200"/>
            <a:ext cx="828527" cy="810000"/>
            <a:chOff x="10213903" y="1060521"/>
            <a:chExt cx="828527" cy="81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6DB469-8D25-3543-B3AD-421D29B4D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430" y="1060521"/>
              <a:ext cx="810000" cy="810000"/>
            </a:xfrm>
            <a:prstGeom prst="ellipse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AB653-ECC6-5F4C-9D00-F4500D92E17F}"/>
                </a:ext>
              </a:extLst>
            </p:cNvPr>
            <p:cNvSpPr/>
            <p:nvPr/>
          </p:nvSpPr>
          <p:spPr>
            <a:xfrm>
              <a:off x="10213903" y="1252908"/>
              <a:ext cx="823312" cy="41549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kern="0" dirty="0">
                  <a:latin typeface="Avenir Roman"/>
                  <a:cs typeface="Avenir Roman"/>
                </a:rPr>
                <a:t>ACIX-Land</a:t>
              </a:r>
              <a:endParaRPr lang="en-GB" sz="105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B330F70-444A-6741-952B-047FD5B1A06F}"/>
              </a:ext>
            </a:extLst>
          </p:cNvPr>
          <p:cNvSpPr txBox="1"/>
          <p:nvPr/>
        </p:nvSpPr>
        <p:spPr>
          <a:xfrm>
            <a:off x="828269" y="5501810"/>
            <a:ext cx="3669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Book" panose="02000503020000020003" pitchFamily="2" charset="0"/>
                <a:ea typeface="+mj-ea"/>
                <a:cs typeface="+mj-cs"/>
                <a:sym typeface="Calibri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1270D4-9A88-4046-8566-CC1A8FE1FD86}"/>
              </a:ext>
            </a:extLst>
          </p:cNvPr>
          <p:cNvSpPr txBox="1"/>
          <p:nvPr/>
        </p:nvSpPr>
        <p:spPr>
          <a:xfrm>
            <a:off x="828269" y="5157429"/>
            <a:ext cx="3669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Book" panose="02000503020000020003" pitchFamily="2" charset="0"/>
                <a:ea typeface="+mj-ea"/>
                <a:cs typeface="+mj-cs"/>
                <a:sym typeface="Calibri"/>
              </a:rPr>
              <a:t>-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2169" y="3846615"/>
            <a:ext cx="6331937" cy="2692190"/>
            <a:chOff x="795637" y="3724716"/>
            <a:chExt cx="10856092" cy="269219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E81306-03A8-7B4B-981A-B206D4D6BA32}"/>
                </a:ext>
              </a:extLst>
            </p:cNvPr>
            <p:cNvSpPr/>
            <p:nvPr/>
          </p:nvSpPr>
          <p:spPr>
            <a:xfrm>
              <a:off x="795637" y="3724716"/>
              <a:ext cx="10856092" cy="529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AOD retrievals: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mostly in moderate agreement with the AERONET reference values, </a:t>
              </a:r>
              <a:endParaRPr lang="en-US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∼ 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0.65  &lt; R</a:t>
              </a:r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&lt; 0.775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∼ 0.115 &lt; RMSE &lt; 0.2</a:t>
              </a:r>
              <a:r>
                <a:rPr lang="en-IT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293939-555A-7D4B-9620-1BEB9B360C1B}"/>
                </a:ext>
              </a:extLst>
            </p:cNvPr>
            <p:cNvSpPr/>
            <p:nvPr/>
          </p:nvSpPr>
          <p:spPr>
            <a:xfrm>
              <a:off x="810578" y="4391097"/>
              <a:ext cx="10674587" cy="275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WV retrievals</a:t>
              </a: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strong correlations with the AERONET data, ﻿ 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  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&gt; 0.9 and RMSE &lt;0.25</a:t>
              </a:r>
              <a:endParaRPr lang="en-IT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9E6951-5834-8348-9DD1-3D1264A2646F}"/>
                </a:ext>
              </a:extLst>
            </p:cNvPr>
            <p:cNvSpPr/>
            <p:nvPr/>
          </p:nvSpPr>
          <p:spPr>
            <a:xfrm>
              <a:off x="828269" y="4836694"/>
              <a:ext cx="10674587" cy="275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SR retrievals</a:t>
              </a: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: No clear superiority 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71CFE2-387D-1344-AC4C-BFAF6B0EACA4}"/>
                </a:ext>
              </a:extLst>
            </p:cNvPr>
            <p:cNvSpPr/>
            <p:nvPr/>
          </p:nvSpPr>
          <p:spPr>
            <a:xfrm>
              <a:off x="1137057" y="5689491"/>
              <a:ext cx="10454275" cy="292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Simulation reference </a:t>
              </a: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using </a:t>
              </a:r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6SV and AERONET </a:t>
              </a: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: Variation in the results amongst processors, but overall the results are improving from VNIR to SWIR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36516-47C3-454F-ABC4-2ADE426F0D2D}"/>
                </a:ext>
              </a:extLst>
            </p:cNvPr>
            <p:cNvSpPr/>
            <p:nvPr/>
          </p:nvSpPr>
          <p:spPr>
            <a:xfrm>
              <a:off x="1182666" y="5144979"/>
              <a:ext cx="10243924" cy="947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Similar results for most processors in the SR comparison with </a:t>
              </a:r>
              <a:r>
                <a:rPr lang="en-US" sz="1100" b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RadCal</a:t>
              </a:r>
              <a:r>
                <a:rPr lang="en-US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Net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measurements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[La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Crau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Gobabeb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  <a:p>
              <a:pPr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7A5ADB-08CC-DE42-931C-4C2483FF33D2}"/>
                </a:ext>
              </a:extLst>
            </p:cNvPr>
            <p:cNvSpPr/>
            <p:nvPr/>
          </p:nvSpPr>
          <p:spPr>
            <a:xfrm>
              <a:off x="1137057" y="6155296"/>
              <a:ext cx="57086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t-IT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More in situ SR </a:t>
              </a:r>
              <a:r>
                <a:rPr lang="it-IT" sz="110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measurements</a:t>
              </a:r>
              <a:r>
                <a:rPr lang="it-IT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 are </a:t>
              </a:r>
              <a:r>
                <a:rPr lang="it-IT" sz="110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needed</a:t>
              </a:r>
              <a:r>
                <a:rPr lang="it-IT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, i.e., CESBIO </a:t>
              </a:r>
              <a:r>
                <a:rPr lang="en-GB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agricultural</a:t>
              </a:r>
              <a:r>
                <a:rPr lang="it-IT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 site, </a:t>
              </a:r>
              <a:r>
                <a:rPr lang="it-IT" sz="110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HyperNet</a:t>
              </a:r>
              <a:r>
                <a:rPr lang="it-IT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, etc.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6AA8266-ABAC-8F4F-997C-4D79F53AD2F4}"/>
              </a:ext>
            </a:extLst>
          </p:cNvPr>
          <p:cNvSpPr txBox="1"/>
          <p:nvPr/>
        </p:nvSpPr>
        <p:spPr>
          <a:xfrm>
            <a:off x="806759" y="6151951"/>
            <a:ext cx="3669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Book" panose="02000503020000020003" pitchFamily="2" charset="0"/>
                <a:ea typeface="+mj-ea"/>
                <a:cs typeface="+mj-cs"/>
                <a:sym typeface="Calibri"/>
              </a:rPr>
              <a:t>-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660" y="1899383"/>
            <a:ext cx="5154210" cy="42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C8CEB11F-0945-9543-826A-3BF54BA836A0}"/>
              </a:ext>
            </a:extLst>
          </p:cNvPr>
          <p:cNvSpPr txBox="1"/>
          <p:nvPr/>
        </p:nvSpPr>
        <p:spPr>
          <a:xfrm>
            <a:off x="571297" y="2127601"/>
            <a:ext cx="5905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&gt;&gt; 	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20-21 June, ESA/ESRIN (Frascati, Italy)</a:t>
            </a: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BD06F677-DDC6-2547-807B-45E61663EC85}"/>
              </a:ext>
            </a:extLst>
          </p:cNvPr>
          <p:cNvSpPr txBox="1"/>
          <p:nvPr/>
        </p:nvSpPr>
        <p:spPr>
          <a:xfrm>
            <a:off x="403114" y="1205358"/>
            <a:ext cx="689883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ACIX-III Land, Aqua and CMIX-II: status</a:t>
            </a:r>
          </a:p>
          <a:p>
            <a:pPr>
              <a:defRPr sz="2800">
                <a:solidFill>
                  <a:srgbClr val="00338D"/>
                </a:solidFill>
              </a:defRPr>
            </a:pPr>
            <a:endParaRPr lang="en-GB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traight Connector 10">
            <a:extLst>
              <a:ext uri="{FF2B5EF4-FFF2-40B4-BE49-F238E27FC236}">
                <a16:creationId xmlns:a16="http://schemas.microsoft.com/office/drawing/2014/main" id="{CBF5409D-9755-3C4C-B89A-2A5DBC05A03E}"/>
              </a:ext>
            </a:extLst>
          </p:cNvPr>
          <p:cNvSpPr/>
          <p:nvPr/>
        </p:nvSpPr>
        <p:spPr>
          <a:xfrm flipV="1">
            <a:off x="571297" y="1894601"/>
            <a:ext cx="2834511" cy="14151"/>
          </a:xfrm>
          <a:prstGeom prst="line">
            <a:avLst/>
          </a:prstGeom>
          <a:ln w="69850">
            <a:solidFill>
              <a:schemeClr val="accent3">
                <a:lumMod val="75000"/>
              </a:schemeClr>
            </a:solidFill>
          </a:ln>
        </p:spPr>
        <p:txBody>
          <a:bodyPr lIns="45719" rIns="45719"/>
          <a:lstStyle/>
          <a:p>
            <a:endParaRPr dirty="0">
              <a:highlight>
                <a:srgbClr val="8000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FF9B5-0FF0-1443-B5BD-2632BE508397}"/>
              </a:ext>
            </a:extLst>
          </p:cNvPr>
          <p:cNvSpPr/>
          <p:nvPr/>
        </p:nvSpPr>
        <p:spPr>
          <a:xfrm>
            <a:off x="1576606" y="2587098"/>
            <a:ext cx="9409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and registration: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https://earth.esa.int/eogateway/events/1st-workshop-of-acix-iii-land-aqua-and-cmix-ii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76CAB-5DE1-8949-8BD8-4A2C2DA7DC28}"/>
              </a:ext>
            </a:extLst>
          </p:cNvPr>
          <p:cNvSpPr/>
          <p:nvPr/>
        </p:nvSpPr>
        <p:spPr>
          <a:xfrm>
            <a:off x="1576606" y="3790889"/>
            <a:ext cx="88130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30" dirty="0">
                <a:solidFill>
                  <a:srgbClr val="003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To ACIXs And CMIX Is Open To All The Developers Who:</a:t>
            </a:r>
          </a:p>
          <a:p>
            <a:endParaRPr lang="en-US" sz="1100" spc="30" dirty="0">
              <a:solidFill>
                <a:srgbClr val="003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5736C-76C7-6F4F-8C2C-58C67D63076C}"/>
              </a:ext>
            </a:extLst>
          </p:cNvPr>
          <p:cNvSpPr/>
          <p:nvPr/>
        </p:nvSpPr>
        <p:spPr>
          <a:xfrm>
            <a:off x="1576606" y="4237165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>
                <a:solidFill>
                  <a:srgbClr val="000000"/>
                </a:solidFill>
                <a:latin typeface="Avenir Book" panose="02000503020000020003" pitchFamily="2" charset="0"/>
                <a:sym typeface="Calibri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19243-CE9F-C845-A205-7EE060CFD516}"/>
              </a:ext>
            </a:extLst>
          </p:cNvPr>
          <p:cNvSpPr/>
          <p:nvPr/>
        </p:nvSpPr>
        <p:spPr>
          <a:xfrm>
            <a:off x="1953632" y="4233635"/>
            <a:ext cx="6294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original developers of the atmospheric correction and/or cloud-masking processor to be inter-compared,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955F2-6314-DF43-950D-3E5681956E7B}"/>
              </a:ext>
            </a:extLst>
          </p:cNvPr>
          <p:cNvSpPr/>
          <p:nvPr/>
        </p:nvSpPr>
        <p:spPr>
          <a:xfrm>
            <a:off x="1576606" y="4893973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>
                <a:solidFill>
                  <a:srgbClr val="000000"/>
                </a:solidFill>
                <a:latin typeface="Avenir Book" panose="02000503020000020003" pitchFamily="2" charset="0"/>
                <a:sym typeface="Calibri"/>
              </a:rPr>
              <a:t>2.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943419-5BA2-3A4E-9F8B-3233A30EF06F}"/>
              </a:ext>
            </a:extLst>
          </p:cNvPr>
          <p:cNvSpPr/>
          <p:nvPr/>
        </p:nvSpPr>
        <p:spPr>
          <a:xfrm>
            <a:off x="1953632" y="4890443"/>
            <a:ext cx="6294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authorized by the original developer to run the AC/CM processor on their behalf,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B569C2-A04E-AA45-AC94-CCB567ED8AB3}"/>
              </a:ext>
            </a:extLst>
          </p:cNvPr>
          <p:cNvSpPr/>
          <p:nvPr/>
        </p:nvSpPr>
        <p:spPr>
          <a:xfrm>
            <a:off x="1576606" y="5567541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>
                <a:solidFill>
                  <a:srgbClr val="000000"/>
                </a:solidFill>
                <a:latin typeface="Avenir Book" panose="02000503020000020003" pitchFamily="2" charset="0"/>
                <a:sym typeface="Calibri"/>
              </a:rPr>
              <a:t>3.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B10884-FCA0-A644-9768-0F3C013B2426}"/>
              </a:ext>
            </a:extLst>
          </p:cNvPr>
          <p:cNvSpPr/>
          <p:nvPr/>
        </p:nvSpPr>
        <p:spPr>
          <a:xfrm>
            <a:off x="1953632" y="5564011"/>
            <a:ext cx="6294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on submitting the AC/CM processing results within the required constraints (deadline, format, etc.).</a:t>
            </a:r>
          </a:p>
        </p:txBody>
      </p:sp>
    </p:spTree>
    <p:extLst>
      <p:ext uri="{BB962C8B-B14F-4D97-AF65-F5344CB8AC3E}">
        <p14:creationId xmlns:p14="http://schemas.microsoft.com/office/powerpoint/2010/main" val="3691581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Freeform 19">
            <a:extLst>
              <a:ext uri="{FF2B5EF4-FFF2-40B4-BE49-F238E27FC236}">
                <a16:creationId xmlns:a16="http://schemas.microsoft.com/office/drawing/2014/main" id="{DC6A1B22-8492-A64B-B26D-8EC44453B994}"/>
              </a:ext>
            </a:extLst>
          </p:cNvPr>
          <p:cNvGrpSpPr/>
          <p:nvPr/>
        </p:nvGrpSpPr>
        <p:grpSpPr>
          <a:xfrm>
            <a:off x="2977723" y="2770530"/>
            <a:ext cx="2052001" cy="712306"/>
            <a:chOff x="0" y="0"/>
            <a:chExt cx="2051999" cy="712305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111AA44-58B7-224B-99AE-BF89FF70C26C}"/>
                </a:ext>
              </a:extLst>
            </p:cNvPr>
            <p:cNvSpPr/>
            <p:nvPr/>
          </p:nvSpPr>
          <p:spPr>
            <a:xfrm>
              <a:off x="0" y="20059"/>
              <a:ext cx="2052000" cy="67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endParaRPr>
            </a:p>
          </p:txBody>
        </p:sp>
        <p:sp>
          <p:nvSpPr>
            <p:cNvPr id="32" name="Atmospheric Correction…">
              <a:extLst>
                <a:ext uri="{FF2B5EF4-FFF2-40B4-BE49-F238E27FC236}">
                  <a16:creationId xmlns:a16="http://schemas.microsoft.com/office/drawing/2014/main" id="{0BB41AFC-9E09-B04E-973C-EC6F3617ADAC}"/>
                </a:ext>
              </a:extLst>
            </p:cNvPr>
            <p:cNvSpPr txBox="1"/>
            <p:nvPr/>
          </p:nvSpPr>
          <p:spPr>
            <a:xfrm>
              <a:off x="12700" y="0"/>
              <a:ext cx="2026601" cy="712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Atmospheric </a:t>
              </a:r>
              <a:r>
                <a: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Correction</a:t>
              </a:r>
              <a:r>
                <a: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 </a:t>
              </a:r>
            </a:p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Inter-comparison</a:t>
              </a:r>
            </a:p>
          </p:txBody>
        </p:sp>
      </p:grpSp>
      <p:sp>
        <p:nvSpPr>
          <p:cNvPr id="133" name="Rectangle 18"/>
          <p:cNvSpPr/>
          <p:nvPr/>
        </p:nvSpPr>
        <p:spPr>
          <a:xfrm>
            <a:off x="7950541" y="1977139"/>
            <a:ext cx="2700001" cy="4448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marL="0" marR="0" lvl="0" indent="0" algn="ctr" defTabSz="685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rPr>
              <a:t>CMIX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rPr>
              <a:t>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rPr>
              <a:t>II</a:t>
            </a:r>
          </a:p>
        </p:txBody>
      </p:sp>
      <p:grpSp>
        <p:nvGrpSpPr>
          <p:cNvPr id="139" name="Freeform 20"/>
          <p:cNvGrpSpPr/>
          <p:nvPr/>
        </p:nvGrpSpPr>
        <p:grpSpPr>
          <a:xfrm>
            <a:off x="4430474" y="3640112"/>
            <a:ext cx="2052001" cy="595637"/>
            <a:chOff x="0" y="27474"/>
            <a:chExt cx="2052000" cy="595635"/>
          </a:xfrm>
        </p:grpSpPr>
        <p:sp>
          <p:nvSpPr>
            <p:cNvPr id="137" name="Shape"/>
            <p:cNvSpPr/>
            <p:nvPr/>
          </p:nvSpPr>
          <p:spPr>
            <a:xfrm>
              <a:off x="0" y="41337"/>
              <a:ext cx="2052000" cy="56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sym typeface="Avenir Roman"/>
              </a:endParaRPr>
            </a:p>
          </p:txBody>
        </p:sp>
        <p:sp>
          <p:nvSpPr>
            <p:cNvPr id="138" name="Processors over…"/>
            <p:cNvSpPr txBox="1"/>
            <p:nvPr/>
          </p:nvSpPr>
          <p:spPr>
            <a:xfrm>
              <a:off x="12700" y="27474"/>
              <a:ext cx="2026601" cy="595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Processors over </a:t>
              </a:r>
            </a:p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AQUATIC sites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sym typeface="Avenir Roman"/>
              </a:endParaRPr>
            </a:p>
          </p:txBody>
        </p:sp>
      </p:grpSp>
      <p:grpSp>
        <p:nvGrpSpPr>
          <p:cNvPr id="142" name="Freeform 21"/>
          <p:cNvGrpSpPr/>
          <p:nvPr/>
        </p:nvGrpSpPr>
        <p:grpSpPr>
          <a:xfrm>
            <a:off x="8211008" y="3008138"/>
            <a:ext cx="2179067" cy="856880"/>
            <a:chOff x="0" y="0"/>
            <a:chExt cx="2179066" cy="856879"/>
          </a:xfrm>
        </p:grpSpPr>
        <p:sp>
          <p:nvSpPr>
            <p:cNvPr id="140" name="Shape"/>
            <p:cNvSpPr/>
            <p:nvPr/>
          </p:nvSpPr>
          <p:spPr>
            <a:xfrm>
              <a:off x="-1" y="0"/>
              <a:ext cx="2179067" cy="8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1" name="Cloud Masking…"/>
            <p:cNvSpPr txBox="1"/>
            <p:nvPr/>
          </p:nvSpPr>
          <p:spPr>
            <a:xfrm>
              <a:off x="12699" y="72286"/>
              <a:ext cx="2153668" cy="712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Cloud Masking</a:t>
              </a:r>
            </a:p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Inter-comparison</a:t>
              </a:r>
            </a:p>
          </p:txBody>
        </p:sp>
      </p:grpSp>
      <p:grpSp>
        <p:nvGrpSpPr>
          <p:cNvPr id="145" name="Freeform 22"/>
          <p:cNvGrpSpPr/>
          <p:nvPr/>
        </p:nvGrpSpPr>
        <p:grpSpPr>
          <a:xfrm>
            <a:off x="1363790" y="3633605"/>
            <a:ext cx="2052002" cy="595637"/>
            <a:chOff x="0" y="27474"/>
            <a:chExt cx="2052000" cy="595635"/>
          </a:xfrm>
        </p:grpSpPr>
        <p:sp>
          <p:nvSpPr>
            <p:cNvPr id="143" name="Shape"/>
            <p:cNvSpPr/>
            <p:nvPr/>
          </p:nvSpPr>
          <p:spPr>
            <a:xfrm>
              <a:off x="0" y="41337"/>
              <a:ext cx="2052000" cy="56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sym typeface="Avenir Roman"/>
              </a:endParaRPr>
            </a:p>
          </p:txBody>
        </p:sp>
        <p:sp>
          <p:nvSpPr>
            <p:cNvPr id="144" name="Processors over…"/>
            <p:cNvSpPr txBox="1"/>
            <p:nvPr/>
          </p:nvSpPr>
          <p:spPr>
            <a:xfrm>
              <a:off x="12700" y="27474"/>
              <a:ext cx="2026601" cy="595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Processors over </a:t>
              </a:r>
            </a:p>
            <a:p>
              <a:pPr marL="0" marR="0" lvl="0" indent="0" algn="ctr" defTabSz="700087" rtl="0" eaLnBrk="1" fontAlgn="auto" latinLnBrk="0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Roman"/>
                  <a:sym typeface="Avenir Roman"/>
                </a:rPr>
                <a:t>LAND sites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Roman"/>
                <a:sym typeface="Avenir Roman"/>
              </a:endParaRPr>
            </a:p>
          </p:txBody>
        </p:sp>
      </p:grpSp>
      <p:sp>
        <p:nvSpPr>
          <p:cNvPr id="146" name="TextBox 24"/>
          <p:cNvSpPr txBox="1"/>
          <p:nvPr/>
        </p:nvSpPr>
        <p:spPr>
          <a:xfrm>
            <a:off x="1403443" y="5058211"/>
            <a:ext cx="1829666" cy="369332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/>
            </a:lvl1pPr>
          </a:lstStyle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PRISMA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7" name="TextBox 27"/>
          <p:cNvSpPr txBox="1"/>
          <p:nvPr/>
        </p:nvSpPr>
        <p:spPr>
          <a:xfrm>
            <a:off x="4443174" y="4892683"/>
            <a:ext cx="2236234" cy="646331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/>
            </a:lvl1pPr>
          </a:lstStyle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Sentinel-2, Landsat-8 &amp; PRISMA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8" name="TextBox 29"/>
          <p:cNvSpPr txBox="1"/>
          <p:nvPr/>
        </p:nvSpPr>
        <p:spPr>
          <a:xfrm>
            <a:off x="8177226" y="4816910"/>
            <a:ext cx="2246629" cy="646331"/>
          </a:xfrm>
          <a:prstGeom prst="rect">
            <a:avLst/>
          </a:prstGeom>
          <a:ln w="12700">
            <a:solidFill>
              <a:srgbClr val="25406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/>
            </a:lvl1pPr>
          </a:lstStyle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Sentinel-2, Landsat-8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&amp;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PRISMA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9" name="Straight Arrow Connector 30"/>
          <p:cNvSpPr/>
          <p:nvPr/>
        </p:nvSpPr>
        <p:spPr>
          <a:xfrm flipH="1">
            <a:off x="9300540" y="3836443"/>
            <a:ext cx="0" cy="981346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1" name="Straight Arrow Connector 33"/>
          <p:cNvSpPr/>
          <p:nvPr/>
        </p:nvSpPr>
        <p:spPr>
          <a:xfrm>
            <a:off x="9300542" y="2428545"/>
            <a:ext cx="0" cy="579592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3" name="Straight Arrow Connector 39"/>
          <p:cNvSpPr/>
          <p:nvPr/>
        </p:nvSpPr>
        <p:spPr>
          <a:xfrm flipH="1">
            <a:off x="2481909" y="3462777"/>
            <a:ext cx="1502401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4" name="Straight Arrow Connector 42"/>
          <p:cNvSpPr/>
          <p:nvPr/>
        </p:nvSpPr>
        <p:spPr>
          <a:xfrm>
            <a:off x="3984309" y="3462777"/>
            <a:ext cx="1583333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5" name="Straight Arrow Connector 45"/>
          <p:cNvSpPr/>
          <p:nvPr/>
        </p:nvSpPr>
        <p:spPr>
          <a:xfrm>
            <a:off x="2365731" y="4205939"/>
            <a:ext cx="0" cy="810935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6" name="Straight Arrow Connector 48"/>
          <p:cNvSpPr/>
          <p:nvPr/>
        </p:nvSpPr>
        <p:spPr>
          <a:xfrm>
            <a:off x="5567641" y="4197246"/>
            <a:ext cx="1" cy="695439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64BEEF80-3CA2-D045-BCAA-13A556EBE032}"/>
              </a:ext>
            </a:extLst>
          </p:cNvPr>
          <p:cNvSpPr/>
          <p:nvPr/>
        </p:nvSpPr>
        <p:spPr>
          <a:xfrm>
            <a:off x="2655103" y="1974237"/>
            <a:ext cx="2700001" cy="4448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marL="0" marR="0" lvl="0" indent="0" algn="ctr" defTabSz="685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rPr>
              <a:t>ACIX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rPr>
              <a:t>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venir Roman"/>
                <a:sym typeface="Avenir Roman"/>
              </a:rPr>
              <a:t>III </a:t>
            </a:r>
          </a:p>
        </p:txBody>
      </p:sp>
      <p:sp>
        <p:nvSpPr>
          <p:cNvPr id="33" name="Straight Arrow Connector 36">
            <a:extLst>
              <a:ext uri="{FF2B5EF4-FFF2-40B4-BE49-F238E27FC236}">
                <a16:creationId xmlns:a16="http://schemas.microsoft.com/office/drawing/2014/main" id="{30D6FD17-C38C-9D46-8B89-D9AEB9A72BFF}"/>
              </a:ext>
            </a:extLst>
          </p:cNvPr>
          <p:cNvSpPr/>
          <p:nvPr/>
        </p:nvSpPr>
        <p:spPr>
          <a:xfrm>
            <a:off x="3984309" y="2459577"/>
            <a:ext cx="0" cy="3453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A7779-6FB3-3C4A-9F59-94BD8280B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E8488-7F4D-BF4C-82AD-5AB5879F062D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With the support of: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094B-0E9B-5846-BC9E-9D4D72C04920}"/>
              </a:ext>
            </a:extLst>
          </p:cNvPr>
          <p:cNvSpPr txBox="1"/>
          <p:nvPr/>
        </p:nvSpPr>
        <p:spPr>
          <a:xfrm>
            <a:off x="193164" y="6320123"/>
            <a:ext cx="897136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*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PRISMA ad-hoc acquisitions over the selected set of sites for each of the exercises will be provided by ASI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335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575378" y="713429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A7779-6FB3-3C4A-9F59-94BD8280B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E8488-7F4D-BF4C-82AD-5AB5879F062D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495208F1-9166-B149-ABEF-827BABB8568F}"/>
              </a:ext>
            </a:extLst>
          </p:cNvPr>
          <p:cNvSpPr/>
          <p:nvPr/>
        </p:nvSpPr>
        <p:spPr>
          <a:xfrm>
            <a:off x="2615347" y="1851012"/>
            <a:ext cx="2700001" cy="4448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ACIX III 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1FE153D-7B3D-4142-BE69-065440ED4D10}"/>
              </a:ext>
            </a:extLst>
          </p:cNvPr>
          <p:cNvSpPr/>
          <p:nvPr/>
        </p:nvSpPr>
        <p:spPr>
          <a:xfrm>
            <a:off x="8374259" y="1851012"/>
            <a:ext cx="2700001" cy="4448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CMIX II</a:t>
            </a:r>
          </a:p>
        </p:txBody>
      </p:sp>
      <p:grpSp>
        <p:nvGrpSpPr>
          <p:cNvPr id="36" name="Freeform 19">
            <a:extLst>
              <a:ext uri="{FF2B5EF4-FFF2-40B4-BE49-F238E27FC236}">
                <a16:creationId xmlns:a16="http://schemas.microsoft.com/office/drawing/2014/main" id="{DFD04D2D-5664-044E-919A-B3DBAF43FCC0}"/>
              </a:ext>
            </a:extLst>
          </p:cNvPr>
          <p:cNvGrpSpPr/>
          <p:nvPr/>
        </p:nvGrpSpPr>
        <p:grpSpPr>
          <a:xfrm>
            <a:off x="2937967" y="2668545"/>
            <a:ext cx="2052002" cy="672190"/>
            <a:chOff x="0" y="20059"/>
            <a:chExt cx="2052000" cy="672189"/>
          </a:xfrm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4003D22C-7E6B-BC4F-AE88-CCF2F6984A48}"/>
                </a:ext>
              </a:extLst>
            </p:cNvPr>
            <p:cNvSpPr/>
            <p:nvPr/>
          </p:nvSpPr>
          <p:spPr>
            <a:xfrm>
              <a:off x="0" y="20059"/>
              <a:ext cx="2052000" cy="67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8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38" name="Atmospheric Correction…">
              <a:extLst>
                <a:ext uri="{FF2B5EF4-FFF2-40B4-BE49-F238E27FC236}">
                  <a16:creationId xmlns:a16="http://schemas.microsoft.com/office/drawing/2014/main" id="{E1FCD841-FC6A-9E49-952E-B87485C48BD6}"/>
                </a:ext>
              </a:extLst>
            </p:cNvPr>
            <p:cNvSpPr txBox="1"/>
            <p:nvPr/>
          </p:nvSpPr>
          <p:spPr>
            <a:xfrm>
              <a:off x="12700" y="37560"/>
              <a:ext cx="2026601" cy="637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Atmospheric </a:t>
              </a:r>
              <a:r>
                <a:rPr sz="1200"/>
                <a:t>Correction</a:t>
              </a:r>
              <a:r>
                <a:t> </a:t>
              </a:r>
            </a:p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Inter-comparison</a:t>
              </a:r>
            </a:p>
          </p:txBody>
        </p:sp>
      </p:grpSp>
      <p:sp>
        <p:nvSpPr>
          <p:cNvPr id="39" name="Straight Arrow Connector 33">
            <a:extLst>
              <a:ext uri="{FF2B5EF4-FFF2-40B4-BE49-F238E27FC236}">
                <a16:creationId xmlns:a16="http://schemas.microsoft.com/office/drawing/2014/main" id="{22DE8A39-7E4C-BF4A-8E80-FD4268B0E5C2}"/>
              </a:ext>
            </a:extLst>
          </p:cNvPr>
          <p:cNvSpPr/>
          <p:nvPr/>
        </p:nvSpPr>
        <p:spPr>
          <a:xfrm>
            <a:off x="9724260" y="2302418"/>
            <a:ext cx="0" cy="380415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sp>
        <p:nvSpPr>
          <p:cNvPr id="40" name="Straight Arrow Connector 36">
            <a:extLst>
              <a:ext uri="{FF2B5EF4-FFF2-40B4-BE49-F238E27FC236}">
                <a16:creationId xmlns:a16="http://schemas.microsoft.com/office/drawing/2014/main" id="{CACCE474-0BF6-F64D-9BBC-D643311F3EC0}"/>
              </a:ext>
            </a:extLst>
          </p:cNvPr>
          <p:cNvSpPr/>
          <p:nvPr/>
        </p:nvSpPr>
        <p:spPr>
          <a:xfrm>
            <a:off x="3944553" y="2337533"/>
            <a:ext cx="0" cy="3453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sp>
        <p:nvSpPr>
          <p:cNvPr id="41" name="Straight Arrow Connector 39">
            <a:extLst>
              <a:ext uri="{FF2B5EF4-FFF2-40B4-BE49-F238E27FC236}">
                <a16:creationId xmlns:a16="http://schemas.microsoft.com/office/drawing/2014/main" id="{94207468-3D13-C84C-B765-53E53661BC60}"/>
              </a:ext>
            </a:extLst>
          </p:cNvPr>
          <p:cNvSpPr/>
          <p:nvPr/>
        </p:nvSpPr>
        <p:spPr>
          <a:xfrm flipH="1">
            <a:off x="2442153" y="3340733"/>
            <a:ext cx="1502401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sp>
        <p:nvSpPr>
          <p:cNvPr id="42" name="Straight Arrow Connector 42">
            <a:extLst>
              <a:ext uri="{FF2B5EF4-FFF2-40B4-BE49-F238E27FC236}">
                <a16:creationId xmlns:a16="http://schemas.microsoft.com/office/drawing/2014/main" id="{61C41ABB-30EE-CC45-A321-2A127048ADE8}"/>
              </a:ext>
            </a:extLst>
          </p:cNvPr>
          <p:cNvSpPr/>
          <p:nvPr/>
        </p:nvSpPr>
        <p:spPr>
          <a:xfrm>
            <a:off x="3944553" y="3340733"/>
            <a:ext cx="1583333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pic>
        <p:nvPicPr>
          <p:cNvPr id="43" name="Picture 42" descr="NASA_logo.svg_.png">
            <a:extLst>
              <a:ext uri="{FF2B5EF4-FFF2-40B4-BE49-F238E27FC236}">
                <a16:creationId xmlns:a16="http://schemas.microsoft.com/office/drawing/2014/main" id="{A1BD2191-6570-ED49-BA06-FE47524067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75" y="4666969"/>
            <a:ext cx="477106" cy="396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3A2B98D-267A-B147-B2FF-4C13FB3F99DC}"/>
              </a:ext>
            </a:extLst>
          </p:cNvPr>
          <p:cNvSpPr/>
          <p:nvPr/>
        </p:nvSpPr>
        <p:spPr>
          <a:xfrm>
            <a:off x="4489585" y="5730344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Claudia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Giardino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8390AA-5882-4642-8B3E-88332EF8C122}"/>
              </a:ext>
            </a:extLst>
          </p:cNvPr>
          <p:cNvSpPr/>
          <p:nvPr/>
        </p:nvSpPr>
        <p:spPr>
          <a:xfrm>
            <a:off x="5762197" y="5730344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Nima</a:t>
            </a: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 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Pahlevan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AC0E3B0-DF5C-154D-9E31-C2B9820DE07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1" b="15703"/>
          <a:stretch/>
        </p:blipFill>
        <p:spPr>
          <a:xfrm>
            <a:off x="6173777" y="5080450"/>
            <a:ext cx="720000" cy="720000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4FD833-1FDB-EC47-8B6D-C6C491E77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558" y="4756969"/>
            <a:ext cx="602527" cy="216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6FF5ACA-E92C-4240-BB22-5AF7EEC9A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513" y="5083370"/>
            <a:ext cx="720000" cy="720000"/>
          </a:xfrm>
          <a:prstGeom prst="ellipse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94896D3-88C5-1640-B320-666A97C9EF19}"/>
              </a:ext>
            </a:extLst>
          </p:cNvPr>
          <p:cNvSpPr/>
          <p:nvPr/>
        </p:nvSpPr>
        <p:spPr>
          <a:xfrm>
            <a:off x="4523375" y="4377939"/>
            <a:ext cx="2700935" cy="170948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1103E72E-7828-614E-A1FA-96B9018EE01A}"/>
              </a:ext>
            </a:extLst>
          </p:cNvPr>
          <p:cNvSpPr/>
          <p:nvPr/>
        </p:nvSpPr>
        <p:spPr>
          <a:xfrm>
            <a:off x="4523376" y="3600670"/>
            <a:ext cx="2700936" cy="98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42" y="0"/>
                  <a:pt x="764" y="0"/>
                </a:cubicBezTo>
                <a:lnTo>
                  <a:pt x="20836" y="0"/>
                </a:lnTo>
                <a:cubicBezTo>
                  <a:pt x="2125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58" y="21600"/>
                  <a:pt x="20836" y="21600"/>
                </a:cubicBezTo>
                <a:lnTo>
                  <a:pt x="764" y="21600"/>
                </a:lnTo>
                <a:cubicBezTo>
                  <a:pt x="34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accent3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700087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Processors over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AQUATIC sites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b="1" dirty="0">
                <a:solidFill>
                  <a:srgbClr val="002060"/>
                </a:solidFill>
                <a:latin typeface="Avenir Roman" panose="02000503020000020003" pitchFamily="2" charset="0"/>
              </a:rPr>
              <a:t>Task Coordinators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9AC128-9FBC-9447-923B-92D534D38575}"/>
              </a:ext>
            </a:extLst>
          </p:cNvPr>
          <p:cNvSpPr/>
          <p:nvPr/>
        </p:nvSpPr>
        <p:spPr>
          <a:xfrm>
            <a:off x="-14270" y="5730893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Ferran</a:t>
            </a: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 Gascon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586F47-9E12-7C4E-ADFF-089F0BC40A65}"/>
              </a:ext>
            </a:extLst>
          </p:cNvPr>
          <p:cNvSpPr/>
          <p:nvPr/>
        </p:nvSpPr>
        <p:spPr>
          <a:xfrm>
            <a:off x="2710184" y="5763075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Phil Townsend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77D9579-C234-6542-A3DD-063748AF1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52" y="4689286"/>
            <a:ext cx="602527" cy="216000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BD18793-2560-764D-ACAD-F082EB16C66A}"/>
              </a:ext>
            </a:extLst>
          </p:cNvPr>
          <p:cNvSpPr/>
          <p:nvPr/>
        </p:nvSpPr>
        <p:spPr>
          <a:xfrm>
            <a:off x="179788" y="4377939"/>
            <a:ext cx="4029167" cy="170948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645A4113-5D67-C944-8A68-B2180D782F9D}"/>
              </a:ext>
            </a:extLst>
          </p:cNvPr>
          <p:cNvSpPr/>
          <p:nvPr/>
        </p:nvSpPr>
        <p:spPr>
          <a:xfrm>
            <a:off x="948310" y="3600670"/>
            <a:ext cx="2700936" cy="98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42" y="0"/>
                  <a:pt x="764" y="0"/>
                </a:cubicBezTo>
                <a:lnTo>
                  <a:pt x="20836" y="0"/>
                </a:lnTo>
                <a:cubicBezTo>
                  <a:pt x="2125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58" y="21600"/>
                  <a:pt x="20836" y="21600"/>
                </a:cubicBezTo>
                <a:lnTo>
                  <a:pt x="764" y="21600"/>
                </a:lnTo>
                <a:cubicBezTo>
                  <a:pt x="34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accent3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700087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Processors over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dirty="0">
                <a:solidFill>
                  <a:srgbClr val="FFFFFF"/>
                </a:solidFill>
                <a:latin typeface="Avenir Roman"/>
              </a:rPr>
              <a:t>LAND sites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b="1" dirty="0">
                <a:solidFill>
                  <a:srgbClr val="002060"/>
                </a:solidFill>
                <a:latin typeface="Avenir Roman" panose="02000503020000020003" pitchFamily="2" charset="0"/>
              </a:rPr>
              <a:t>Task Coordinators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31946DE-7FA2-354E-8911-81CF4FAA21A2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16186" t="-153" r="17574" b="42036"/>
          <a:stretch/>
        </p:blipFill>
        <p:spPr>
          <a:xfrm>
            <a:off x="372139" y="5030787"/>
            <a:ext cx="720000" cy="720000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6423B6-F5F8-044F-B3F8-8E99DCBC7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7000" y="5062969"/>
            <a:ext cx="720000" cy="720000"/>
          </a:xfrm>
          <a:prstGeom prst="ellipse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69232C7-2E73-5A43-AE8A-428BE228A1EE}"/>
              </a:ext>
            </a:extLst>
          </p:cNvPr>
          <p:cNvSpPr/>
          <p:nvPr/>
        </p:nvSpPr>
        <p:spPr>
          <a:xfrm>
            <a:off x="7538730" y="3441316"/>
            <a:ext cx="4525884" cy="1987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C51C9870-2007-F44B-9B98-4130EA03AFDE}"/>
              </a:ext>
            </a:extLst>
          </p:cNvPr>
          <p:cNvSpPr/>
          <p:nvPr/>
        </p:nvSpPr>
        <p:spPr>
          <a:xfrm>
            <a:off x="8451204" y="2707203"/>
            <a:ext cx="2700936" cy="98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42" y="0"/>
                  <a:pt x="764" y="0"/>
                </a:cubicBezTo>
                <a:lnTo>
                  <a:pt x="20836" y="0"/>
                </a:lnTo>
                <a:cubicBezTo>
                  <a:pt x="2125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58" y="21600"/>
                  <a:pt x="20836" y="21600"/>
                </a:cubicBezTo>
                <a:lnTo>
                  <a:pt x="764" y="21600"/>
                </a:lnTo>
                <a:cubicBezTo>
                  <a:pt x="34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accent2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Cloud Masking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Inter-comparison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b="1" dirty="0">
                <a:solidFill>
                  <a:srgbClr val="002060"/>
                </a:solidFill>
                <a:latin typeface="Avenir Roman" panose="02000503020000020003" pitchFamily="2" charset="0"/>
              </a:rPr>
              <a:t>Task Coordinators</a:t>
            </a:r>
          </a:p>
        </p:txBody>
      </p:sp>
      <p:pic>
        <p:nvPicPr>
          <p:cNvPr id="60" name="Picture 59" descr="NASA_logo.svg_.png">
            <a:extLst>
              <a:ext uri="{FF2B5EF4-FFF2-40B4-BE49-F238E27FC236}">
                <a16:creationId xmlns:a16="http://schemas.microsoft.com/office/drawing/2014/main" id="{032BACB4-B5F4-044E-8FD4-7A6B0257D7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22" y="3787508"/>
            <a:ext cx="477106" cy="396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061D0B2-3BD6-AA45-8ABF-D55E2A7DA911}"/>
              </a:ext>
            </a:extLst>
          </p:cNvPr>
          <p:cNvSpPr/>
          <p:nvPr/>
        </p:nvSpPr>
        <p:spPr>
          <a:xfrm>
            <a:off x="9679691" y="4942867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Eric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Vermote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FCE44D3-1718-A149-B369-807983348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257" y="3857095"/>
            <a:ext cx="602527" cy="216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29DC5-B307-A646-B037-E309DC1CA9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0824" y="4219307"/>
            <a:ext cx="720000" cy="720000"/>
          </a:xfrm>
          <a:prstGeom prst="ellipse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ACBF021-0C71-FF48-8AC3-E4BD9ECCAD21}"/>
              </a:ext>
            </a:extLst>
          </p:cNvPr>
          <p:cNvSpPr/>
          <p:nvPr/>
        </p:nvSpPr>
        <p:spPr>
          <a:xfrm>
            <a:off x="7596017" y="4941865"/>
            <a:ext cx="1249614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Carsten </a:t>
            </a:r>
            <a:endParaRPr lang="el-GR" sz="1200" b="1" dirty="0">
              <a:solidFill>
                <a:srgbClr val="404026"/>
              </a:solidFill>
              <a:latin typeface="Avenir Roman"/>
              <a:cs typeface="Avenir Roman"/>
            </a:endParaRPr>
          </a:p>
          <a:p>
            <a:pPr algn="ctr" defTabSz="914400">
              <a:defRPr/>
            </a:pP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Brockmann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7DDE4-E1D2-2749-BF97-347DA81D27F9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23660" t="19038" r="23851" b="43248"/>
          <a:stretch/>
        </p:blipFill>
        <p:spPr>
          <a:xfrm>
            <a:off x="10079470" y="4237075"/>
            <a:ext cx="720000" cy="720000"/>
          </a:xfrm>
          <a:prstGeom prst="ellipse">
            <a:avLst/>
          </a:prstGeom>
        </p:spPr>
      </p:pic>
      <p:pic>
        <p:nvPicPr>
          <p:cNvPr id="66" name="Picture 65" descr="NASA_logo.svg_.png">
            <a:extLst>
              <a:ext uri="{FF2B5EF4-FFF2-40B4-BE49-F238E27FC236}">
                <a16:creationId xmlns:a16="http://schemas.microsoft.com/office/drawing/2014/main" id="{D9489621-1DCE-3B49-8C2C-7024A1D7C0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62" y="4699700"/>
            <a:ext cx="477106" cy="396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48DA7041-92F6-9243-B0FC-70469D9A316F}"/>
              </a:ext>
            </a:extLst>
          </p:cNvPr>
          <p:cNvSpPr/>
          <p:nvPr/>
        </p:nvSpPr>
        <p:spPr>
          <a:xfrm>
            <a:off x="1167870" y="5745894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Georgia Doxani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15D2A2D-BE41-5A41-9418-23BE3BABDF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455" t="3699" r="7831" b="12711"/>
          <a:stretch/>
        </p:blipFill>
        <p:spPr>
          <a:xfrm>
            <a:off x="1496948" y="5026671"/>
            <a:ext cx="720000" cy="720000"/>
          </a:xfrm>
          <a:prstGeom prst="ellipse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2A04EB8-4704-F846-9AB0-73B43D8D0323}"/>
              </a:ext>
            </a:extLst>
          </p:cNvPr>
          <p:cNvSpPr/>
          <p:nvPr/>
        </p:nvSpPr>
        <p:spPr>
          <a:xfrm>
            <a:off x="10704277" y="4921262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kern="0" dirty="0" err="1">
                <a:solidFill>
                  <a:srgbClr val="404026"/>
                </a:solidFill>
                <a:latin typeface="Avenir Roman"/>
                <a:cs typeface="Avenir Roman"/>
              </a:rPr>
              <a:t>Sergii</a:t>
            </a:r>
            <a:r>
              <a:rPr lang="en-US" sz="1200" b="1" kern="0" dirty="0">
                <a:solidFill>
                  <a:srgbClr val="404026"/>
                </a:solidFill>
                <a:latin typeface="Avenir Roman"/>
                <a:cs typeface="Avenir Roman"/>
              </a:rPr>
              <a:t> </a:t>
            </a:r>
            <a:r>
              <a:rPr lang="en-US" sz="1200" b="1" kern="0" dirty="0" err="1">
                <a:solidFill>
                  <a:srgbClr val="404026"/>
                </a:solidFill>
                <a:latin typeface="Avenir Roman"/>
                <a:cs typeface="Avenir Roman"/>
              </a:rPr>
              <a:t>Skakun</a:t>
            </a:r>
            <a:endParaRPr lang="en-GB" sz="1200" b="1" kern="0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95D1755-CC6F-C744-9E80-4C01C437FCE5}"/>
              </a:ext>
            </a:extLst>
          </p:cNvPr>
          <p:cNvPicPr>
            <a:picLocks/>
          </p:cNvPicPr>
          <p:nvPr/>
        </p:nvPicPr>
        <p:blipFill rotWithShape="1">
          <a:blip r:embed="rId13"/>
          <a:srcRect l="-274" t="7073" b="11465"/>
          <a:stretch/>
        </p:blipFill>
        <p:spPr>
          <a:xfrm>
            <a:off x="11136903" y="4237075"/>
            <a:ext cx="720000" cy="720000"/>
          </a:xfrm>
          <a:prstGeom prst="ellipse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F344EE9-F26E-B74B-8955-A32FBB0A4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1732" y="4183508"/>
            <a:ext cx="719071" cy="719071"/>
          </a:xfrm>
          <a:prstGeom prst="ellipse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4AC0B351-F411-7C4F-9136-939ABED1754F}"/>
              </a:ext>
            </a:extLst>
          </p:cNvPr>
          <p:cNvSpPr/>
          <p:nvPr/>
        </p:nvSpPr>
        <p:spPr>
          <a:xfrm>
            <a:off x="8636335" y="4952474"/>
            <a:ext cx="1116866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Jan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Wevers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70D024CD-80E1-1A41-BE64-E14963577B59}"/>
              </a:ext>
            </a:extLst>
          </p:cNvPr>
          <p:cNvSpPr txBox="1">
            <a:spLocks/>
          </p:cNvSpPr>
          <p:nvPr/>
        </p:nvSpPr>
        <p:spPr>
          <a:xfrm>
            <a:off x="11838136" y="6113594"/>
            <a:ext cx="17087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IT" smtClean="0"/>
              <a:pPr algn="ctr"/>
              <a:t>5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880019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89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Book</vt:lpstr>
      <vt:lpstr>Avenir Roman</vt:lpstr>
      <vt:lpstr>Calibri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Grandis, Erminia</dc:creator>
  <cp:lastModifiedBy>Philippe Goryl</cp:lastModifiedBy>
  <cp:revision>65</cp:revision>
  <dcterms:created xsi:type="dcterms:W3CDTF">2020-06-03T09:24:29Z</dcterms:created>
  <dcterms:modified xsi:type="dcterms:W3CDTF">2022-03-23T08:14:49Z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52753f-f27f-4308-b0ca-90b591d58f16_Enabled">
    <vt:lpwstr>True</vt:lpwstr>
  </property>
  <property fmtid="{D5CDD505-2E9C-101B-9397-08002B2CF9AE}" pid="3" name="MSIP_Label_9052753f-f27f-4308-b0ca-90b591d58f16_SiteId">
    <vt:lpwstr>f93616dd-45a6-40c8-9e29-adab2fb5f25c</vt:lpwstr>
  </property>
  <property fmtid="{D5CDD505-2E9C-101B-9397-08002B2CF9AE}" pid="4" name="MSIP_Label_9052753f-f27f-4308-b0ca-90b591d58f16_Ref">
    <vt:lpwstr>https://api.informationprotection.azure.com/api/f93616dd-45a6-40c8-9e29-adab2fb5f25c</vt:lpwstr>
  </property>
  <property fmtid="{D5CDD505-2E9C-101B-9397-08002B2CF9AE}" pid="5" name="MSIP_Label_9052753f-f27f-4308-b0ca-90b591d58f16_SetBy">
    <vt:lpwstr>Erminia.Degrandis@serco.com</vt:lpwstr>
  </property>
  <property fmtid="{D5CDD505-2E9C-101B-9397-08002B2CF9AE}" pid="6" name="MSIP_Label_9052753f-f27f-4308-b0ca-90b591d58f16_SetDate">
    <vt:lpwstr>2020-06-03T13:01:03.9877181+02:00</vt:lpwstr>
  </property>
  <property fmtid="{D5CDD505-2E9C-101B-9397-08002B2CF9AE}" pid="7" name="MSIP_Label_9052753f-f27f-4308-b0ca-90b591d58f16_Name">
    <vt:lpwstr>SB</vt:lpwstr>
  </property>
  <property fmtid="{D5CDD505-2E9C-101B-9397-08002B2CF9AE}" pid="8" name="MSIP_Label_9052753f-f27f-4308-b0ca-90b591d58f16_Application">
    <vt:lpwstr>Microsoft Azure Information Protection</vt:lpwstr>
  </property>
  <property fmtid="{D5CDD505-2E9C-101B-9397-08002B2CF9AE}" pid="9" name="MSIP_Label_9052753f-f27f-4308-b0ca-90b591d58f16_Extended_MSFT_Method">
    <vt:lpwstr>Manual</vt:lpwstr>
  </property>
  <property fmtid="{D5CDD505-2E9C-101B-9397-08002B2CF9AE}" pid="10" name="MSIP_Label_95ab244d-2efe-4b62-a769-ecef4db8e899_Enabled">
    <vt:lpwstr>True</vt:lpwstr>
  </property>
  <property fmtid="{D5CDD505-2E9C-101B-9397-08002B2CF9AE}" pid="11" name="MSIP_Label_95ab244d-2efe-4b62-a769-ecef4db8e899_SiteId">
    <vt:lpwstr>f93616dd-45a6-40c8-9e29-adab2fb5f25c</vt:lpwstr>
  </property>
  <property fmtid="{D5CDD505-2E9C-101B-9397-08002B2CF9AE}" pid="12" name="MSIP_Label_95ab244d-2efe-4b62-a769-ecef4db8e899_Ref">
    <vt:lpwstr>https://api.informationprotection.azure.com/api/f93616dd-45a6-40c8-9e29-adab2fb5f25c</vt:lpwstr>
  </property>
  <property fmtid="{D5CDD505-2E9C-101B-9397-08002B2CF9AE}" pid="13" name="MSIP_Label_95ab244d-2efe-4b62-a769-ecef4db8e899_SetBy">
    <vt:lpwstr>Erminia.Degrandis@serco.com</vt:lpwstr>
  </property>
  <property fmtid="{D5CDD505-2E9C-101B-9397-08002B2CF9AE}" pid="14" name="MSIP_Label_95ab244d-2efe-4b62-a769-ecef4db8e899_SetDate">
    <vt:lpwstr>2020-06-03T13:01:03.9877181+02:00</vt:lpwstr>
  </property>
  <property fmtid="{D5CDD505-2E9C-101B-9397-08002B2CF9AE}" pid="15" name="MSIP_Label_95ab244d-2efe-4b62-a769-ecef4db8e899_Name">
    <vt:lpwstr>Serco Business - Unmarked</vt:lpwstr>
  </property>
  <property fmtid="{D5CDD505-2E9C-101B-9397-08002B2CF9AE}" pid="16" name="MSIP_Label_95ab244d-2efe-4b62-a769-ecef4db8e899_Application">
    <vt:lpwstr>Microsoft Azure Information Protection</vt:lpwstr>
  </property>
  <property fmtid="{D5CDD505-2E9C-101B-9397-08002B2CF9AE}" pid="17" name="MSIP_Label_95ab244d-2efe-4b62-a769-ecef4db8e899_Extended_MSFT_Method">
    <vt:lpwstr>Manual</vt:lpwstr>
  </property>
  <property fmtid="{D5CDD505-2E9C-101B-9397-08002B2CF9AE}" pid="18" name="MSIP_Label_95ab244d-2efe-4b62-a769-ecef4db8e899_Parent">
    <vt:lpwstr>9052753f-f27f-4308-b0ca-90b591d58f16</vt:lpwstr>
  </property>
  <property fmtid="{D5CDD505-2E9C-101B-9397-08002B2CF9AE}" pid="19" name="Sensitivity">
    <vt:lpwstr>SB Serco Business - Unmarked</vt:lpwstr>
  </property>
</Properties>
</file>