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2"/>
  </p:notesMasterIdLst>
  <p:sldIdLst>
    <p:sldId id="266" r:id="rId4"/>
    <p:sldId id="365" r:id="rId5"/>
    <p:sldId id="428" r:id="rId6"/>
    <p:sldId id="403" r:id="rId7"/>
    <p:sldId id="405" r:id="rId8"/>
    <p:sldId id="408" r:id="rId9"/>
    <p:sldId id="380" r:id="rId10"/>
    <p:sldId id="445" r:id="rId11"/>
    <p:sldId id="411" r:id="rId12"/>
    <p:sldId id="443" r:id="rId13"/>
    <p:sldId id="438" r:id="rId14"/>
    <p:sldId id="439" r:id="rId15"/>
    <p:sldId id="444" r:id="rId16"/>
    <p:sldId id="446" r:id="rId17"/>
    <p:sldId id="435" r:id="rId18"/>
    <p:sldId id="436" r:id="rId19"/>
    <p:sldId id="437" r:id="rId20"/>
    <p:sldId id="426" r:id="rId21"/>
  </p:sldIdLst>
  <p:sldSz cx="14630400" cy="8229600"/>
  <p:notesSz cx="6858000" cy="9144000"/>
  <p:defaultTextStyle>
    <a:defPPr>
      <a:defRPr lang="en-US"/>
    </a:defPPr>
    <a:lvl1pPr marL="0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145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2295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3439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4585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5736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6879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18031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49176" algn="l" defTabSz="146229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3">
          <p15:clr>
            <a:srgbClr val="A4A3A4"/>
          </p15:clr>
        </p15:guide>
        <p15:guide id="2" pos="16129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  <p15:guide id="5" pos="161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7D"/>
    <a:srgbClr val="FF40FF"/>
    <a:srgbClr val="C623F9"/>
    <a:srgbClr val="FF9300"/>
    <a:srgbClr val="996219"/>
    <a:srgbClr val="942092"/>
    <a:srgbClr val="2857A1"/>
    <a:srgbClr val="3CB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4" autoAdjust="0"/>
    <p:restoredTop sz="91200" autoAdjust="0"/>
  </p:normalViewPr>
  <p:slideViewPr>
    <p:cSldViewPr snapToGrid="0">
      <p:cViewPr varScale="1">
        <p:scale>
          <a:sx n="37" d="100"/>
          <a:sy n="37" d="100"/>
        </p:scale>
        <p:origin x="80" y="316"/>
      </p:cViewPr>
      <p:guideLst>
        <p:guide orient="horz" pos="9073"/>
        <p:guide pos="16129"/>
        <p:guide orient="horz" pos="2592"/>
        <p:guide pos="4608"/>
        <p:guide pos="161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4BFA0-5F4C-4BD2-B64B-DA2EC9D69234}" type="datetimeFigureOut">
              <a:rPr lang="en-CA" smtClean="0"/>
              <a:t>2022-03-22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FCF25-D9B3-443D-83B2-420EE164598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627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90140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580272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870415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160555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450687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740826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030966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321103" algn="l" defTabSz="58027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12" tIns="13061" rIns="26112" bIns="13061" anchor="ctr" anchorCtr="0"/>
          <a:lstStyle>
            <a:lvl1pPr>
              <a:defRPr lang="en-US" sz="39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822960"/>
            <a:ext cx="13411200" cy="1188720"/>
          </a:xfrm>
        </p:spPr>
        <p:txBody>
          <a:bodyPr/>
          <a:lstStyle>
            <a:lvl1pPr algn="ctr">
              <a:buNone/>
              <a:defRPr sz="3400">
                <a:solidFill>
                  <a:srgbClr val="C00000"/>
                </a:solidFill>
              </a:defRPr>
            </a:lvl1pPr>
            <a:lvl2pPr>
              <a:buNone/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03120"/>
            <a:ext cx="13167360" cy="5303520"/>
          </a:xfrm>
        </p:spPr>
        <p:txBody>
          <a:bodyPr/>
          <a:lstStyle>
            <a:lvl1pPr>
              <a:buSzPct val="60000"/>
              <a:defRPr sz="2900" baseline="0">
                <a:latin typeface="Century Gothic" pitchFamily="34" charset="0"/>
              </a:defRPr>
            </a:lvl1pPr>
            <a:lvl2pPr>
              <a:buClr>
                <a:srgbClr val="005426"/>
              </a:buClr>
              <a:buSzPct val="60000"/>
              <a:defRPr sz="2900" baseline="0">
                <a:solidFill>
                  <a:srgbClr val="005426"/>
                </a:solidFill>
                <a:latin typeface="Century Gothic" pitchFamily="34" charset="0"/>
              </a:defRPr>
            </a:lvl2pPr>
            <a:lvl3pPr>
              <a:buSzPct val="60000"/>
              <a:defRPr sz="2900" baseline="0">
                <a:latin typeface="Century Gothic" pitchFamily="34" charset="0"/>
              </a:defRPr>
            </a:lvl3pPr>
            <a:lvl4pPr>
              <a:defRPr sz="2900">
                <a:solidFill>
                  <a:srgbClr val="C00000"/>
                </a:solidFill>
              </a:defRPr>
            </a:lvl4pPr>
            <a:lvl5pPr>
              <a:defRPr sz="2900">
                <a:solidFill>
                  <a:schemeClr val="tx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0A70C-30E3-40CA-B349-1E2D3F2F561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9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93378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080B3-6FDB-4243-92FA-4BD88EC56AE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305303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5F17-C335-476F-9D1D-BD1FAA9AC6A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294357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4D949-7017-4E1E-AF91-D1FAA91327C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2064204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5104-656C-4B3F-8E98-98F8F69624AB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3755230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6E33-3D7C-4A9A-982F-A6CFE6CEA6D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392837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435081" y="0"/>
            <a:ext cx="3022600" cy="774382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62200" y="0"/>
            <a:ext cx="8829040" cy="774382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C6D0F-5660-4D5E-BBFD-6A8C382D5E8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421888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9134602-4943-0340-AB11-B91A9AD194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-430885"/>
            <a:ext cx="29553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6304" tIns="73152" rIns="146304" bIns="73152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464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C3B293-6D71-6C41-9FCC-136788C6F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95550" y="232548"/>
            <a:ext cx="1247671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id="{116DCA35-C86C-F04A-A834-769BDB92912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95550" y="1036321"/>
            <a:ext cx="12476718" cy="67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194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5520" y="2007870"/>
            <a:ext cx="6223002" cy="5181600"/>
          </a:xfrm>
        </p:spPr>
        <p:txBody>
          <a:bodyPr/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2357" y="2007870"/>
            <a:ext cx="6220800" cy="5181600"/>
          </a:xfrm>
        </p:spPr>
        <p:txBody>
          <a:bodyPr/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864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  <a:prstGeom prst="rect">
            <a:avLst/>
          </a:prstGeom>
          <a:gradFill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</a:gradFill>
        </p:spPr>
        <p:txBody>
          <a:bodyPr lIns="26112" tIns="13061" rIns="26112" bIns="13061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03120"/>
            <a:ext cx="13167360" cy="5303520"/>
          </a:xfrm>
        </p:spPr>
        <p:txBody>
          <a:bodyPr/>
          <a:lstStyle>
            <a:lvl1pPr>
              <a:buSzPct val="60000"/>
              <a:defRPr sz="2900"/>
            </a:lvl1pPr>
            <a:lvl2pPr>
              <a:buClr>
                <a:srgbClr val="005426"/>
              </a:buClr>
              <a:buSzPct val="70000"/>
              <a:defRPr sz="2900">
                <a:solidFill>
                  <a:srgbClr val="005426"/>
                </a:solidFill>
              </a:defRPr>
            </a:lvl2pPr>
            <a:lvl3pPr>
              <a:buSzPct val="60000"/>
              <a:defRPr sz="2900"/>
            </a:lvl3pPr>
            <a:lvl4pPr>
              <a:defRPr sz="2900">
                <a:solidFill>
                  <a:srgbClr val="C00000"/>
                </a:solidFill>
              </a:defRPr>
            </a:lvl4pPr>
            <a:lvl5pPr>
              <a:defRPr sz="2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  <a:prstGeom prst="rect">
            <a:avLst/>
          </a:prstGeom>
          <a:gradFill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</a:gradFill>
        </p:spPr>
        <p:txBody>
          <a:bodyPr lIns="26112" tIns="13061" rIns="26112" bIns="13061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90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645642" cy="824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3" y="182880"/>
            <a:ext cx="5387341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487680" y="1737360"/>
            <a:ext cx="12070080" cy="2194560"/>
          </a:xfrm>
          <a:prstGeom prst="rect">
            <a:avLst/>
          </a:prstGeom>
        </p:spPr>
        <p:txBody>
          <a:bodyPr lIns="26112" tIns="13061" rIns="26112" bIns="13061"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206240"/>
            <a:ext cx="10850880" cy="118872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A4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535680" y="6766560"/>
            <a:ext cx="10850880" cy="822960"/>
          </a:xfrm>
        </p:spPr>
        <p:txBody>
          <a:bodyPr/>
          <a:lstStyle>
            <a:lvl1pPr>
              <a:buNone/>
              <a:defRPr sz="210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dirty="0"/>
              <a:t>Affiliations</a:t>
            </a:r>
          </a:p>
        </p:txBody>
      </p:sp>
      <p:pic>
        <p:nvPicPr>
          <p:cNvPr id="8" name="Picture 25" descr="312312main_nasameatball_226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3120" y="4"/>
            <a:ext cx="1097280" cy="8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" y="7928610"/>
            <a:ext cx="1851661" cy="33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3F514-ECAD-4ED4-84F3-2F168827103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100790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" y="7928610"/>
            <a:ext cx="1851661" cy="33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0AE9-3EFA-4293-8481-E69C39F4EA6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47787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D02D9-0886-40C6-96DF-74A78DBCD5F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319495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62200" y="1003936"/>
            <a:ext cx="5925821" cy="673989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531862" y="1003936"/>
            <a:ext cx="5925819" cy="673989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E4051-C858-42A0-A92F-33BAA4BC120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</p:spTree>
    <p:extLst>
      <p:ext uri="{BB962C8B-B14F-4D97-AF65-F5344CB8AC3E}">
        <p14:creationId xmlns:p14="http://schemas.microsoft.com/office/powerpoint/2010/main" val="67412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heme" Target="../theme/them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316736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6112" tIns="13061" rIns="26112" bIns="13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4090476" y="7903031"/>
            <a:ext cx="431077" cy="241821"/>
          </a:xfrm>
          <a:prstGeom prst="rect">
            <a:avLst/>
          </a:prstGeom>
          <a:noFill/>
        </p:spPr>
        <p:txBody>
          <a:bodyPr wrap="square" lIns="26112" tIns="13061" rIns="26112" bIns="13061" rtlCol="0">
            <a:spAutoFit/>
          </a:bodyPr>
          <a:lstStyle/>
          <a:p>
            <a:pPr defTabSz="1096732"/>
            <a:fld id="{7C7E43AF-24BE-496F-8B53-C248C238CD36}" type="slidenum">
              <a:rPr lang="en-US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defTabSz="1096732"/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NASALogo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2" y="7640452"/>
            <a:ext cx="594360" cy="59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53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5pPr>
      <a:lvl6pPr marL="548368" algn="l" rtl="0" fontAlgn="base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6pPr>
      <a:lvl7pPr marL="1096732" algn="l" rtl="0" fontAlgn="base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7pPr>
      <a:lvl8pPr marL="1645096" algn="l" rtl="0" fontAlgn="base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8pPr>
      <a:lvl9pPr marL="2193460" algn="l" rtl="0" fontAlgn="base">
        <a:spcBef>
          <a:spcPct val="0"/>
        </a:spcBef>
        <a:spcAft>
          <a:spcPct val="0"/>
        </a:spcAft>
        <a:defRPr sz="3900" b="1">
          <a:solidFill>
            <a:srgbClr val="0000BE"/>
          </a:solidFill>
          <a:latin typeface="Arial" charset="0"/>
        </a:defRPr>
      </a:lvl9pPr>
    </p:titleStyle>
    <p:bodyStyle>
      <a:lvl1pPr marL="411278" indent="-41127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n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891097" indent="-342729" algn="l" rtl="0" eaLnBrk="0" fontAlgn="base" hangingPunct="0">
        <a:spcBef>
          <a:spcPct val="20000"/>
        </a:spcBef>
        <a:spcAft>
          <a:spcPct val="0"/>
        </a:spcAft>
        <a:buClr>
          <a:srgbClr val="008A3E"/>
        </a:buClr>
        <a:buSzPct val="90000"/>
        <a:buFont typeface="Wingdings" pitchFamily="2" charset="2"/>
        <a:buChar char="l"/>
        <a:defRPr sz="2900">
          <a:solidFill>
            <a:srgbClr val="008A3E"/>
          </a:solidFill>
          <a:latin typeface="+mn-lt"/>
        </a:defRPr>
      </a:lvl2pPr>
      <a:lvl3pPr marL="1370914" indent="-274185" algn="l" rtl="0" eaLnBrk="0" fontAlgn="base" hangingPunct="0">
        <a:spcBef>
          <a:spcPct val="20000"/>
        </a:spcBef>
        <a:spcAft>
          <a:spcPct val="0"/>
        </a:spcAft>
        <a:buClr>
          <a:srgbClr val="0000BE"/>
        </a:buClr>
        <a:buFont typeface="Wingdings" pitchFamily="2" charset="2"/>
        <a:buChar char="w"/>
        <a:defRPr sz="2900">
          <a:solidFill>
            <a:srgbClr val="0000BE"/>
          </a:solidFill>
          <a:latin typeface="+mn-lt"/>
        </a:defRPr>
      </a:lvl3pPr>
      <a:lvl4pPr marL="1919283" indent="-274185" algn="l" rtl="0" eaLnBrk="0" fontAlgn="base" hangingPunct="0">
        <a:spcBef>
          <a:spcPct val="20000"/>
        </a:spcBef>
        <a:spcAft>
          <a:spcPct val="0"/>
        </a:spcAft>
        <a:buClr>
          <a:srgbClr val="69235C"/>
        </a:buClr>
        <a:buSzPct val="80000"/>
        <a:buFont typeface="Wingdings" pitchFamily="2" charset="2"/>
        <a:buChar char="¨"/>
        <a:defRPr sz="2900">
          <a:solidFill>
            <a:srgbClr val="C00000"/>
          </a:solidFill>
          <a:latin typeface="+mn-lt"/>
        </a:defRPr>
      </a:lvl4pPr>
      <a:lvl5pPr marL="2467648" indent="-27418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900">
          <a:solidFill>
            <a:schemeClr val="tx1"/>
          </a:solidFill>
          <a:latin typeface="+mn-lt"/>
        </a:defRPr>
      </a:lvl5pPr>
      <a:lvl6pPr marL="3016018" indent="-274185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900">
          <a:solidFill>
            <a:schemeClr val="bg2"/>
          </a:solidFill>
          <a:latin typeface="+mn-lt"/>
        </a:defRPr>
      </a:lvl6pPr>
      <a:lvl7pPr marL="3564377" indent="-274185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900">
          <a:solidFill>
            <a:schemeClr val="bg2"/>
          </a:solidFill>
          <a:latin typeface="+mn-lt"/>
        </a:defRPr>
      </a:lvl7pPr>
      <a:lvl8pPr marL="4112743" indent="-274185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900">
          <a:solidFill>
            <a:schemeClr val="bg2"/>
          </a:solidFill>
          <a:latin typeface="+mn-lt"/>
        </a:defRPr>
      </a:lvl8pPr>
      <a:lvl9pPr marL="4661111" indent="-274185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9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368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732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096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3460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1829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0197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562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6922" algn="l" defTabSz="10967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ChangeArrowheads="1"/>
          </p:cNvSpPr>
          <p:nvPr/>
        </p:nvSpPr>
        <p:spPr bwMode="auto">
          <a:xfrm>
            <a:off x="2362201" y="1089661"/>
            <a:ext cx="12095480" cy="673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7800" indent="-1778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5090C8"/>
              </a:buClr>
              <a:buSzPct val="50000"/>
              <a:buFont typeface="Wingdings" pitchFamily="2" charset="2"/>
              <a:buChar char="v"/>
              <a:defRPr/>
            </a:pPr>
            <a:r>
              <a:rPr lang="fr-FR" altLang="fr-FR" sz="2160">
                <a:solidFill>
                  <a:srgbClr val="003366"/>
                </a:solidFill>
                <a:cs typeface="+mn-cs"/>
              </a:rPr>
              <a:t>Cliquez pour modifier les styles du texte du masque</a:t>
            </a:r>
          </a:p>
          <a:p>
            <a:pPr eaLnBrk="1" hangingPunct="1">
              <a:spcBef>
                <a:spcPct val="20000"/>
              </a:spcBef>
              <a:buClr>
                <a:srgbClr val="5090C8"/>
              </a:buClr>
              <a:buSzPct val="50000"/>
              <a:buFont typeface="Wingdings" pitchFamily="2" charset="2"/>
              <a:buChar char="v"/>
              <a:defRPr/>
            </a:pPr>
            <a:r>
              <a:rPr lang="fr-FR" altLang="fr-FR" sz="2160">
                <a:solidFill>
                  <a:srgbClr val="003366"/>
                </a:solidFill>
                <a:cs typeface="+mn-cs"/>
              </a:rPr>
              <a:t>Deuxième niveau</a:t>
            </a:r>
          </a:p>
          <a:p>
            <a:pPr eaLnBrk="1" hangingPunct="1">
              <a:spcBef>
                <a:spcPct val="20000"/>
              </a:spcBef>
              <a:buClr>
                <a:srgbClr val="5090C8"/>
              </a:buClr>
              <a:buSzPct val="50000"/>
              <a:buFont typeface="Wingdings" pitchFamily="2" charset="2"/>
              <a:buChar char="v"/>
              <a:defRPr/>
            </a:pPr>
            <a:r>
              <a:rPr lang="fr-FR" altLang="fr-FR" sz="2160">
                <a:solidFill>
                  <a:srgbClr val="003366"/>
                </a:solidFill>
                <a:cs typeface="+mn-cs"/>
              </a:rPr>
              <a:t>Troisième niveau</a:t>
            </a:r>
          </a:p>
          <a:p>
            <a:pPr eaLnBrk="1" hangingPunct="1">
              <a:spcBef>
                <a:spcPct val="20000"/>
              </a:spcBef>
              <a:buClr>
                <a:srgbClr val="5090C8"/>
              </a:buClr>
              <a:buSzPct val="50000"/>
              <a:buFont typeface="Wingdings" pitchFamily="2" charset="2"/>
              <a:buChar char="v"/>
              <a:defRPr/>
            </a:pPr>
            <a:r>
              <a:rPr lang="fr-FR" altLang="fr-FR" sz="2160">
                <a:solidFill>
                  <a:srgbClr val="003366"/>
                </a:solidFill>
                <a:cs typeface="+mn-cs"/>
              </a:rPr>
              <a:t>Quatrième niveau</a:t>
            </a:r>
          </a:p>
          <a:p>
            <a:pPr eaLnBrk="1" hangingPunct="1">
              <a:spcBef>
                <a:spcPct val="20000"/>
              </a:spcBef>
              <a:buClr>
                <a:srgbClr val="5090C8"/>
              </a:buClr>
              <a:buSzPct val="50000"/>
              <a:buFont typeface="Wingdings" pitchFamily="2" charset="2"/>
              <a:buChar char="v"/>
              <a:defRPr/>
            </a:pPr>
            <a:r>
              <a:rPr lang="fr-FR" altLang="fr-FR" sz="2160">
                <a:solidFill>
                  <a:srgbClr val="003366"/>
                </a:solidFill>
                <a:cs typeface="+mn-cs"/>
              </a:rPr>
              <a:t>Cinquième niveau</a:t>
            </a:r>
          </a:p>
        </p:txBody>
      </p:sp>
      <p:pic>
        <p:nvPicPr>
          <p:cNvPr id="1027" name="Picture 24" descr="Image3 te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420" y="-32385"/>
            <a:ext cx="14688821" cy="829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362201" y="0"/>
            <a:ext cx="12095480" cy="8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30067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962900"/>
            <a:ext cx="4632960" cy="24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40" b="1" dirty="0" smtClean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ACTION-PPT-073-MAG</a:t>
            </a:r>
          </a:p>
        </p:txBody>
      </p:sp>
      <p:sp>
        <p:nvSpPr>
          <p:cNvPr id="130068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17581" y="7962900"/>
            <a:ext cx="3413760" cy="24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4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BD71714-8242-45BF-8084-72A3B7784DE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130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620001"/>
            <a:ext cx="224536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40" b="1" dirty="0" smtClean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16/12/2021</a:t>
            </a:r>
          </a:p>
        </p:txBody>
      </p:sp>
      <p:sp>
        <p:nvSpPr>
          <p:cNvPr id="103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1" y="1003936"/>
            <a:ext cx="12095480" cy="673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130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5pPr>
      <a:lvl6pPr marL="548640" algn="r" rtl="0" fontAlgn="base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6pPr>
      <a:lvl7pPr marL="1097280" algn="r" rtl="0" fontAlgn="base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7pPr>
      <a:lvl8pPr marL="1645920" algn="r" rtl="0" fontAlgn="base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8pPr>
      <a:lvl9pPr marL="2194560" algn="r" rtl="0" fontAlgn="base">
        <a:spcBef>
          <a:spcPct val="0"/>
        </a:spcBef>
        <a:spcAft>
          <a:spcPct val="0"/>
        </a:spcAft>
        <a:defRPr sz="3360">
          <a:solidFill>
            <a:srgbClr val="3399FF"/>
          </a:solidFill>
          <a:latin typeface="Butter" pitchFamily="2" charset="0"/>
        </a:defRPr>
      </a:lvl9pPr>
    </p:titleStyle>
    <p:bodyStyle>
      <a:lvl1pPr marL="213360" indent="-213360" algn="l" rtl="0" eaLnBrk="0" fontAlgn="base" hangingPunct="0">
        <a:spcBef>
          <a:spcPct val="20000"/>
        </a:spcBef>
        <a:spcAft>
          <a:spcPct val="0"/>
        </a:spcAft>
        <a:buClr>
          <a:srgbClr val="5090C8"/>
        </a:buClr>
        <a:buSzPct val="50000"/>
        <a:buFont typeface="Wingdings" panose="05000000000000000000" pitchFamily="2" charset="2"/>
        <a:buChar char="v"/>
        <a:defRPr>
          <a:solidFill>
            <a:srgbClr val="003366"/>
          </a:solidFill>
          <a:latin typeface="+mn-lt"/>
          <a:ea typeface="+mn-ea"/>
          <a:cs typeface="+mn-cs"/>
        </a:defRPr>
      </a:lvl1pPr>
      <a:lvl2pPr marL="792480" indent="-243840" algn="l" rtl="0" eaLnBrk="0" fontAlgn="base" hangingPunct="0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" panose="05000000000000000000" pitchFamily="2" charset="2"/>
        <a:buChar char="Ø"/>
        <a:defRPr sz="1920">
          <a:solidFill>
            <a:srgbClr val="003366"/>
          </a:solidFill>
          <a:latin typeface="+mn-lt"/>
        </a:defRPr>
      </a:lvl2pPr>
      <a:lvl3pPr marL="1341120" indent="-243840" algn="l" rtl="0" eaLnBrk="0" fontAlgn="base" hangingPunct="0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 2" panose="05020102010507070707" pitchFamily="18" charset="2"/>
        <a:buChar char="ò"/>
        <a:defRPr sz="1920">
          <a:solidFill>
            <a:srgbClr val="003366"/>
          </a:solidFill>
          <a:latin typeface="+mn-lt"/>
        </a:defRPr>
      </a:lvl3pPr>
      <a:lvl4pPr marL="1874520" indent="-228600" algn="l" rtl="0" eaLnBrk="0" fontAlgn="base" hangingPunct="0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 2" panose="05020102010507070707" pitchFamily="18" charset="2"/>
        <a:buChar char="å"/>
        <a:defRPr sz="1680">
          <a:solidFill>
            <a:srgbClr val="003366"/>
          </a:solidFill>
          <a:latin typeface="+mn-lt"/>
        </a:defRPr>
      </a:lvl4pPr>
      <a:lvl5pPr marL="2392680" indent="-198120" algn="l" rtl="0" eaLnBrk="0" fontAlgn="base" hangingPunct="0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" panose="05000000000000000000" pitchFamily="2" charset="2"/>
        <a:buChar char="§"/>
        <a:defRPr sz="1680">
          <a:solidFill>
            <a:srgbClr val="003366"/>
          </a:solidFill>
          <a:latin typeface="+mn-lt"/>
        </a:defRPr>
      </a:lvl5pPr>
      <a:lvl6pPr marL="2941320" indent="-198120" algn="l" rtl="0" fontAlgn="base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" pitchFamily="2" charset="2"/>
        <a:buChar char="§"/>
        <a:defRPr sz="1680">
          <a:solidFill>
            <a:srgbClr val="003366"/>
          </a:solidFill>
          <a:latin typeface="+mn-lt"/>
        </a:defRPr>
      </a:lvl6pPr>
      <a:lvl7pPr marL="3489960" indent="-198120" algn="l" rtl="0" fontAlgn="base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" pitchFamily="2" charset="2"/>
        <a:buChar char="§"/>
        <a:defRPr sz="1680">
          <a:solidFill>
            <a:srgbClr val="003366"/>
          </a:solidFill>
          <a:latin typeface="+mn-lt"/>
        </a:defRPr>
      </a:lvl7pPr>
      <a:lvl8pPr marL="4038600" indent="-198120" algn="l" rtl="0" fontAlgn="base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" pitchFamily="2" charset="2"/>
        <a:buChar char="§"/>
        <a:defRPr sz="1680">
          <a:solidFill>
            <a:srgbClr val="003366"/>
          </a:solidFill>
          <a:latin typeface="+mn-lt"/>
        </a:defRPr>
      </a:lvl8pPr>
      <a:lvl9pPr marL="4587240" indent="-198120" algn="l" rtl="0" fontAlgn="base">
        <a:spcBef>
          <a:spcPct val="30000"/>
        </a:spcBef>
        <a:spcAft>
          <a:spcPct val="0"/>
        </a:spcAft>
        <a:buClr>
          <a:srgbClr val="5090C8"/>
        </a:buClr>
        <a:buSzPct val="75000"/>
        <a:buFont typeface="Wingdings" pitchFamily="2" charset="2"/>
        <a:buChar char="§"/>
        <a:defRPr sz="1680">
          <a:solidFill>
            <a:srgbClr val="003366"/>
          </a:solidFill>
          <a:latin typeface="+mn-lt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DG"/>
          <p:cNvSpPr txBox="1">
            <a:spLocks noChangeArrowheads="1"/>
          </p:cNvSpPr>
          <p:nvPr/>
        </p:nvSpPr>
        <p:spPr bwMode="auto">
          <a:xfrm>
            <a:off x="924560" y="401955"/>
            <a:ext cx="8026400" cy="28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280"/>
          </a:p>
        </p:txBody>
      </p:sp>
      <p:sp>
        <p:nvSpPr>
          <p:cNvPr id="1028" name="Text Box 34"/>
          <p:cNvSpPr txBox="1">
            <a:spLocks noChangeAspect="1" noChangeArrowheads="1"/>
          </p:cNvSpPr>
          <p:nvPr/>
        </p:nvSpPr>
        <p:spPr bwMode="auto">
          <a:xfrm>
            <a:off x="9363455" y="7867456"/>
            <a:ext cx="5038344" cy="32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sz="1280" noProof="1">
                <a:solidFill>
                  <a:schemeClr val="bg2"/>
                </a:solidFill>
              </a:rPr>
              <a:t>1st RadCalNet User Workshop 2021</a:t>
            </a:r>
            <a:r>
              <a:rPr sz="1280" noProof="1">
                <a:solidFill>
                  <a:schemeClr val="bg2"/>
                </a:solidFill>
              </a:rPr>
              <a:t> | </a:t>
            </a:r>
            <a:r>
              <a:rPr lang="en-US" sz="1280" noProof="1">
                <a:solidFill>
                  <a:schemeClr val="bg2"/>
                </a:solidFill>
              </a:rPr>
              <a:t>9 June 2021</a:t>
            </a:r>
            <a:r>
              <a:rPr sz="1280" noProof="1">
                <a:solidFill>
                  <a:schemeClr val="bg2"/>
                </a:solidFill>
              </a:rPr>
              <a:t> | Slide  </a:t>
            </a:r>
            <a:fld id="{C88B7A73-586E-C142-A020-4F7DFB8DF9E7}" type="slidenum">
              <a:rPr sz="1280" noProof="1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sz="1280" noProof="1">
              <a:solidFill>
                <a:schemeClr val="bg2"/>
              </a:solidFill>
            </a:endParaRP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95548" y="232548"/>
            <a:ext cx="12476718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33" name="Rectangle 2"/>
          <p:cNvSpPr/>
          <p:nvPr/>
        </p:nvSpPr>
        <p:spPr>
          <a:xfrm>
            <a:off x="276866" y="1036322"/>
            <a:ext cx="13995400" cy="6406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sz="2880" dirty="0">
              <a:solidFill>
                <a:schemeClr val="tx1"/>
              </a:solidFill>
            </a:endParaRPr>
          </a:p>
        </p:txBody>
      </p:sp>
      <p:pic>
        <p:nvPicPr>
          <p:cNvPr id="1034" name="Picture 36" descr="PPT_Header01" hidden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4630400" cy="144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5" descr="PPT_Header02" hidden="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4630400" cy="144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2" descr="signature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12329166" y="7669531"/>
            <a:ext cx="2301240" cy="30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Text Placeholder 36"/>
          <p:cNvSpPr>
            <a:spLocks noGrp="1"/>
          </p:cNvSpPr>
          <p:nvPr>
            <p:ph type="body" idx="1"/>
          </p:nvPr>
        </p:nvSpPr>
        <p:spPr bwMode="auto">
          <a:xfrm>
            <a:off x="1795548" y="1036321"/>
            <a:ext cx="12476718" cy="67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3" name="Picture 12" descr="RADCALNET-LOGO-COMPLET.png">
            <a:extLst>
              <a:ext uri="{FF2B5EF4-FFF2-40B4-BE49-F238E27FC236}">
                <a16:creationId xmlns:a16="http://schemas.microsoft.com/office/drawing/2014/main" id="{D629DAA0-9029-A344-B023-31CE24AD6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121" y="426720"/>
            <a:ext cx="3879080" cy="930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6BE6D0-2678-7D4F-A400-1A349EAD41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0752" y="40640"/>
            <a:ext cx="1436768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520" b="1" dirty="0">
          <a:solidFill>
            <a:srgbClr val="0070C0"/>
          </a:solidFill>
          <a:latin typeface="Verdana"/>
          <a:ea typeface="ＭＳ Ｐゴシック" charset="0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20">
          <a:solidFill>
            <a:srgbClr val="0070C0"/>
          </a:solidFill>
          <a:latin typeface="Verdana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20">
          <a:solidFill>
            <a:srgbClr val="0070C0"/>
          </a:solidFill>
          <a:latin typeface="Verdana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20">
          <a:solidFill>
            <a:srgbClr val="0070C0"/>
          </a:solidFill>
          <a:latin typeface="Verdana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20">
          <a:solidFill>
            <a:srgbClr val="0070C0"/>
          </a:solidFill>
          <a:latin typeface="Verdana" pitchFamily="34" charset="0"/>
          <a:ea typeface="ＭＳ Ｐゴシック" charset="0"/>
        </a:defRPr>
      </a:lvl5pPr>
      <a:lvl6pPr marL="731520" algn="l" rtl="0" eaLnBrk="1" fontAlgn="base" hangingPunct="1">
        <a:spcBef>
          <a:spcPct val="0"/>
        </a:spcBef>
        <a:spcAft>
          <a:spcPct val="0"/>
        </a:spcAft>
        <a:defRPr sz="3520" b="1">
          <a:solidFill>
            <a:schemeClr val="bg1"/>
          </a:solidFill>
          <a:latin typeface="Verdana" pitchFamily="34" charset="0"/>
        </a:defRPr>
      </a:lvl6pPr>
      <a:lvl7pPr marL="1463040" algn="l" rtl="0" eaLnBrk="1" fontAlgn="base" hangingPunct="1">
        <a:spcBef>
          <a:spcPct val="0"/>
        </a:spcBef>
        <a:spcAft>
          <a:spcPct val="0"/>
        </a:spcAft>
        <a:defRPr sz="3520" b="1">
          <a:solidFill>
            <a:schemeClr val="bg1"/>
          </a:solidFill>
          <a:latin typeface="Verdana" pitchFamily="34" charset="0"/>
        </a:defRPr>
      </a:lvl7pPr>
      <a:lvl8pPr marL="2194560" algn="l" rtl="0" eaLnBrk="1" fontAlgn="base" hangingPunct="1">
        <a:spcBef>
          <a:spcPct val="0"/>
        </a:spcBef>
        <a:spcAft>
          <a:spcPct val="0"/>
        </a:spcAft>
        <a:defRPr sz="3520" b="1">
          <a:solidFill>
            <a:schemeClr val="bg1"/>
          </a:solidFill>
          <a:latin typeface="Verdana" pitchFamily="34" charset="0"/>
        </a:defRPr>
      </a:lvl8pPr>
      <a:lvl9pPr marL="2926080" algn="l" rtl="0" eaLnBrk="1" fontAlgn="base" hangingPunct="1">
        <a:spcBef>
          <a:spcPct val="0"/>
        </a:spcBef>
        <a:spcAft>
          <a:spcPct val="0"/>
        </a:spcAft>
        <a:defRPr sz="3520" b="1">
          <a:solidFill>
            <a:schemeClr val="bg1"/>
          </a:solidFill>
          <a:latin typeface="Verdana" pitchFamily="34" charset="0"/>
        </a:defRPr>
      </a:lvl9pPr>
    </p:titleStyle>
    <p:bodyStyle>
      <a:lvl1pPr indent="-54864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56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95400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560">
          <a:solidFill>
            <a:schemeClr val="tx1"/>
          </a:solidFill>
          <a:latin typeface="+mn-lt"/>
          <a:ea typeface="ＭＳ Ｐゴシック" charset="0"/>
        </a:defRPr>
      </a:lvl2pPr>
      <a:lvl3pPr marL="2250440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560">
          <a:solidFill>
            <a:schemeClr val="tx1"/>
          </a:solidFill>
          <a:latin typeface="+mn-lt"/>
          <a:ea typeface="ＭＳ Ｐゴシック" charset="0"/>
        </a:defRPr>
      </a:lvl3pPr>
      <a:lvl4pPr marL="3208021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560">
          <a:solidFill>
            <a:schemeClr val="tx1"/>
          </a:solidFill>
          <a:latin typeface="+mn-lt"/>
          <a:ea typeface="ＭＳ Ｐゴシック" charset="0"/>
        </a:defRPr>
      </a:lvl4pPr>
      <a:lvl5pPr marL="4163061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560">
          <a:solidFill>
            <a:schemeClr val="tx1"/>
          </a:solidFill>
          <a:latin typeface="+mn-lt"/>
          <a:ea typeface="ＭＳ Ｐゴシック" charset="0"/>
        </a:defRPr>
      </a:lvl5pPr>
      <a:lvl6pPr marL="5567680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60">
          <a:solidFill>
            <a:schemeClr val="bg2"/>
          </a:solidFill>
          <a:latin typeface="+mn-lt"/>
        </a:defRPr>
      </a:lvl6pPr>
      <a:lvl7pPr marL="6299200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60">
          <a:solidFill>
            <a:schemeClr val="bg2"/>
          </a:solidFill>
          <a:latin typeface="+mn-lt"/>
        </a:defRPr>
      </a:lvl7pPr>
      <a:lvl8pPr marL="7030720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60">
          <a:solidFill>
            <a:schemeClr val="bg2"/>
          </a:solidFill>
          <a:latin typeface="+mn-lt"/>
        </a:defRPr>
      </a:lvl8pPr>
      <a:lvl9pPr marL="7762240" indent="-67056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56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7" Type="http://schemas.openxmlformats.org/officeDocument/2006/relationships/image" Target="../media/image6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76.jp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23.png"/><Relationship Id="rId9" Type="http://schemas.openxmlformats.org/officeDocument/2006/relationships/image" Target="../media/image74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g.optica.org/ao/issue.cfm?volume=61&amp;issue=6" TargetMode="External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s://doi.org/10.1364/AO.44217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7680" y="1737359"/>
            <a:ext cx="12070080" cy="2468883"/>
          </a:xfrm>
        </p:spPr>
        <p:txBody>
          <a:bodyPr>
            <a:normAutofit/>
          </a:bodyPr>
          <a:lstStyle/>
          <a:p>
            <a:r>
              <a:rPr lang="en-US" sz="4900" dirty="0">
                <a:solidFill>
                  <a:srgbClr val="C00000"/>
                </a:solidFill>
              </a:rPr>
              <a:t>Radiometric calibration network for vicarious calibration of Earth observing imagers in the reflected solar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299548"/>
            <a:ext cx="10850880" cy="200752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900" dirty="0">
                <a:solidFill>
                  <a:schemeClr val="tx1"/>
                </a:solidFill>
              </a:rPr>
              <a:t>K. Thome</a:t>
            </a:r>
          </a:p>
          <a:p>
            <a:pPr eaLnBrk="1" hangingPunct="1">
              <a:lnSpc>
                <a:spcPct val="80000"/>
              </a:lnSpc>
            </a:pPr>
            <a:endParaRPr lang="en-US" sz="39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39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6224E-9F01-0A4F-BF33-BA53C75499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9696" y="4916135"/>
            <a:ext cx="10850880" cy="1161826"/>
          </a:xfrm>
        </p:spPr>
        <p:txBody>
          <a:bodyPr>
            <a:normAutofit/>
          </a:bodyPr>
          <a:lstStyle/>
          <a:p>
            <a:pPr marL="0" indent="0"/>
            <a:r>
              <a:rPr lang="en-US" sz="2400" dirty="0"/>
              <a:t>NASA/GSFC</a:t>
            </a:r>
          </a:p>
        </p:txBody>
      </p:sp>
      <p:pic>
        <p:nvPicPr>
          <p:cNvPr id="5" name="Picture 4" descr="RADCALNET-LOGO-COMPLET.png">
            <a:extLst>
              <a:ext uri="{FF2B5EF4-FFF2-40B4-BE49-F238E27FC236}">
                <a16:creationId xmlns:a16="http://schemas.microsoft.com/office/drawing/2014/main" id="{C3CDBAE6-4800-C84F-931F-DD8257F7C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24" y="5698014"/>
            <a:ext cx="533585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43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5A05-5700-EB4D-95A9-84A752F0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05B11-53B8-514E-A9EB-92B4E3AD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22960"/>
            <a:ext cx="4340344" cy="4172133"/>
          </a:xfrm>
        </p:spPr>
        <p:txBody>
          <a:bodyPr/>
          <a:lstStyle/>
          <a:p>
            <a:r>
              <a:rPr lang="en-US" dirty="0"/>
              <a:t>Temporal evolution of </a:t>
            </a:r>
            <a:r>
              <a:rPr lang="en-US" dirty="0" err="1"/>
              <a:t>reflectances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RVUS site</a:t>
            </a:r>
          </a:p>
          <a:p>
            <a:pPr lvl="1"/>
            <a:r>
              <a:rPr lang="en-US" dirty="0"/>
              <a:t>LCFE site</a:t>
            </a:r>
          </a:p>
          <a:p>
            <a:r>
              <a:rPr lang="fr-FR" dirty="0" err="1"/>
              <a:t>Annual</a:t>
            </a:r>
            <a:r>
              <a:rPr lang="fr-FR" dirty="0"/>
              <a:t> BOA </a:t>
            </a:r>
            <a:r>
              <a:rPr lang="fr-FR" dirty="0" err="1"/>
              <a:t>reflectances</a:t>
            </a:r>
            <a:r>
              <a:rPr lang="fr-FR" dirty="0"/>
              <a:t> </a:t>
            </a:r>
            <a:r>
              <a:rPr lang="fr-FR" dirty="0" err="1"/>
              <a:t>histogram</a:t>
            </a: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EA5DFC47-DFD3-EF48-8F4D-DE44192E0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05326"/>
            <a:ext cx="5064498" cy="3924274"/>
          </a:xfrm>
          <a:prstGeom prst="rect">
            <a:avLst/>
          </a:prstGeom>
        </p:spPr>
      </p:pic>
      <p:pic>
        <p:nvPicPr>
          <p:cNvPr id="6" name="Image 10">
            <a:extLst>
              <a:ext uri="{FF2B5EF4-FFF2-40B4-BE49-F238E27FC236}">
                <a16:creationId xmlns:a16="http://schemas.microsoft.com/office/drawing/2014/main" id="{DEC875EB-925B-2247-B112-E0EB1E4C2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-14197"/>
            <a:ext cx="5232367" cy="3924274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51E0507D-05E0-F040-967F-65FF93F41F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498" y="4298944"/>
            <a:ext cx="5232367" cy="3930656"/>
          </a:xfrm>
          <a:prstGeom prst="rect">
            <a:avLst/>
          </a:prstGeom>
          <a:ln>
            <a:solidFill>
              <a:srgbClr val="FFCCFF"/>
            </a:solidFill>
          </a:ln>
        </p:spPr>
      </p:pic>
      <p:sp>
        <p:nvSpPr>
          <p:cNvPr id="9" name="ZoneTexte 19">
            <a:extLst>
              <a:ext uri="{FF2B5EF4-FFF2-40B4-BE49-F238E27FC236}">
                <a16:creationId xmlns:a16="http://schemas.microsoft.com/office/drawing/2014/main" id="{32F22127-4BEE-1842-A370-7E869CFD5696}"/>
              </a:ext>
            </a:extLst>
          </p:cNvPr>
          <p:cNvSpPr txBox="1"/>
          <p:nvPr/>
        </p:nvSpPr>
        <p:spPr>
          <a:xfrm>
            <a:off x="6973828" y="4681161"/>
            <a:ext cx="706853" cy="3139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4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2100</a:t>
            </a:r>
            <a:endParaRPr lang="en-US" sz="144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9121028C-2302-5B49-85A3-3220CFB596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42645" y="0"/>
            <a:ext cx="5230368" cy="392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7">
            <a:extLst>
              <a:ext uri="{FF2B5EF4-FFF2-40B4-BE49-F238E27FC236}">
                <a16:creationId xmlns:a16="http://schemas.microsoft.com/office/drawing/2014/main" id="{3F6E4229-7A1F-8A4B-9DB6-5D8B1E55DE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0397" y="4113603"/>
            <a:ext cx="2743200" cy="2060745"/>
          </a:xfrm>
          <a:prstGeom prst="rect">
            <a:avLst/>
          </a:prstGeom>
          <a:ln>
            <a:solidFill>
              <a:srgbClr val="FFCCFF"/>
            </a:solidFill>
          </a:ln>
        </p:spPr>
      </p:pic>
      <p:sp>
        <p:nvSpPr>
          <p:cNvPr id="13" name="ZoneTexte 14">
            <a:extLst>
              <a:ext uri="{FF2B5EF4-FFF2-40B4-BE49-F238E27FC236}">
                <a16:creationId xmlns:a16="http://schemas.microsoft.com/office/drawing/2014/main" id="{CCD885F7-89C7-2F40-9F85-926EA88F2648}"/>
              </a:ext>
            </a:extLst>
          </p:cNvPr>
          <p:cNvSpPr txBox="1"/>
          <p:nvPr/>
        </p:nvSpPr>
        <p:spPr>
          <a:xfrm>
            <a:off x="12819152" y="4428993"/>
            <a:ext cx="537937" cy="3139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4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550</a:t>
            </a:r>
            <a:endParaRPr lang="en-US" sz="144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Espace réservé du contenu 6">
            <a:extLst>
              <a:ext uri="{FF2B5EF4-FFF2-40B4-BE49-F238E27FC236}">
                <a16:creationId xmlns:a16="http://schemas.microsoft.com/office/drawing/2014/main" id="{DF6069ED-E023-9A42-8BD7-B95276BA0D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37197" y="4067770"/>
            <a:ext cx="2743200" cy="2060745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15" name="Image 9">
            <a:extLst>
              <a:ext uri="{FF2B5EF4-FFF2-40B4-BE49-F238E27FC236}">
                <a16:creationId xmlns:a16="http://schemas.microsoft.com/office/drawing/2014/main" id="{05237015-5EFE-E942-A368-520688DDE5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197" y="6140291"/>
            <a:ext cx="2743200" cy="2060745"/>
          </a:xfrm>
          <a:prstGeom prst="rect">
            <a:avLst/>
          </a:prstGeom>
          <a:ln>
            <a:solidFill>
              <a:srgbClr val="FFCCFF"/>
            </a:solidFill>
          </a:ln>
        </p:spPr>
      </p:pic>
      <p:pic>
        <p:nvPicPr>
          <p:cNvPr id="16" name="Image 11">
            <a:extLst>
              <a:ext uri="{FF2B5EF4-FFF2-40B4-BE49-F238E27FC236}">
                <a16:creationId xmlns:a16="http://schemas.microsoft.com/office/drawing/2014/main" id="{504BC939-7502-8B47-92E7-9B367A5789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0397" y="6174348"/>
            <a:ext cx="2743200" cy="2060745"/>
          </a:xfrm>
          <a:prstGeom prst="rect">
            <a:avLst/>
          </a:prstGeom>
          <a:ln>
            <a:solidFill>
              <a:srgbClr val="FFCCFF"/>
            </a:solidFill>
          </a:ln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2B6B2A9B-10BE-C848-867F-210B5CC1BE28}"/>
              </a:ext>
            </a:extLst>
          </p:cNvPr>
          <p:cNvSpPr txBox="1"/>
          <p:nvPr/>
        </p:nvSpPr>
        <p:spPr>
          <a:xfrm>
            <a:off x="10155370" y="4294223"/>
            <a:ext cx="706853" cy="3139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4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440</a:t>
            </a:r>
            <a:endParaRPr lang="en-US" sz="144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A12EA6B7-86DA-3543-8AB0-103DC975E8C5}"/>
              </a:ext>
            </a:extLst>
          </p:cNvPr>
          <p:cNvSpPr txBox="1"/>
          <p:nvPr/>
        </p:nvSpPr>
        <p:spPr>
          <a:xfrm>
            <a:off x="10104853" y="6505244"/>
            <a:ext cx="706853" cy="3139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4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870</a:t>
            </a:r>
            <a:endParaRPr lang="en-US" sz="144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2BD3B21-2ECF-D845-804F-01F347C35251}"/>
              </a:ext>
            </a:extLst>
          </p:cNvPr>
          <p:cNvSpPr txBox="1"/>
          <p:nvPr/>
        </p:nvSpPr>
        <p:spPr>
          <a:xfrm>
            <a:off x="12898570" y="6537612"/>
            <a:ext cx="706853" cy="3139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40" dirty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1600</a:t>
            </a:r>
            <a:endParaRPr lang="en-US" sz="1440" dirty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5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</p:spPr>
        <p:txBody>
          <a:bodyPr/>
          <a:lstStyle/>
          <a:p>
            <a:r>
              <a:rPr lang="en-US" dirty="0"/>
              <a:t>Collection 2022 Preparation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9870" y="877188"/>
            <a:ext cx="13655040" cy="6858000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Lessons learned from past three years led to decision to reprocess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Input files revised/updated at site owner’s discretion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BTCN, BSCN – instrument temperature correction applied ~2021-present 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GONA, LCFR – new calibration applied ~2020-present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RVUS – now uses MODTRAN 6, reprocessed entire archive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Output files reprocessed to new version: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Radiative Transfer Code changed to MODTRAN 6.0.2r2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Atmospheric CO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amount no longer treated as constant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800" dirty="0">
              <a:latin typeface="+mj-lt"/>
              <a:cs typeface="Calibri" panose="020F0502020204030204" pitchFamily="34" charset="0"/>
            </a:endParaRPr>
          </a:p>
          <a:p>
            <a:pPr lvl="1"/>
            <a:endParaRPr lang="en-US" sz="2800" dirty="0">
              <a:latin typeface="+mj-lt"/>
              <a:cs typeface="Calibri" panose="020F0502020204030204" pitchFamily="34" charset="0"/>
            </a:endParaRPr>
          </a:p>
          <a:p>
            <a:pPr lvl="2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4D2E24-7B64-9B45-B9A4-90C4CCA26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81429"/>
              </p:ext>
            </p:extLst>
          </p:nvPr>
        </p:nvGraphicFramePr>
        <p:xfrm>
          <a:off x="3045649" y="5128634"/>
          <a:ext cx="6700073" cy="3048000"/>
        </p:xfrm>
        <a:graphic>
          <a:graphicData uri="http://schemas.openxmlformats.org/drawingml/2006/table">
            <a:tbl>
              <a:tblPr/>
              <a:tblGrid>
                <a:gridCol w="1137473">
                  <a:extLst>
                    <a:ext uri="{9D8B030D-6E8A-4147-A177-3AD203B41FA5}">
                      <a16:colId xmlns:a16="http://schemas.microsoft.com/office/drawing/2014/main" val="3735355311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18777052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390062266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539643928"/>
                    </a:ext>
                  </a:extLst>
                </a:gridCol>
              </a:tblGrid>
              <a:tr h="2392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Date Range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134106"/>
                  </a:ext>
                </a:extLst>
              </a:tr>
              <a:tr h="4784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BSCN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v00.03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v00.04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2017_177 – 2020_287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2020_290 – 2021_332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v04.03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v04.04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968377"/>
                  </a:ext>
                </a:extLst>
              </a:tr>
              <a:tr h="4784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BTCN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v00.03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v00.04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2016_096 – 2020_263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2021_097 – 2021_332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v04.03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v04.04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355221"/>
                  </a:ext>
                </a:extLst>
              </a:tr>
              <a:tr h="4784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GONA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v00.04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v00.06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2017_200 – 2020_064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2020_068 – 2022_056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v04.04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v04.06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970920"/>
                  </a:ext>
                </a:extLst>
              </a:tr>
              <a:tr h="4784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LCFR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v00.02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v00.04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2015_006 – 2019_260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2019_283 – 2021_300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v04.02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v04.04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990045"/>
                  </a:ext>
                </a:extLst>
              </a:tr>
              <a:tr h="2392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RVUS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v00.05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2013_091 – 2022_058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v04.05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718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96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</p:spPr>
        <p:txBody>
          <a:bodyPr/>
          <a:lstStyle/>
          <a:p>
            <a:r>
              <a:rPr lang="en-US" dirty="0"/>
              <a:t>RadCalNet Data Re-Processing Status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FBE04B-7880-B947-8F00-9D3F1A06D813}"/>
              </a:ext>
            </a:extLst>
          </p:cNvPr>
          <p:cNvSpPr txBox="1">
            <a:spLocks/>
          </p:cNvSpPr>
          <p:nvPr/>
        </p:nvSpPr>
        <p:spPr bwMode="auto">
          <a:xfrm>
            <a:off x="838200" y="963929"/>
            <a:ext cx="12428550" cy="309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1940" indent="-281940" algn="l" rtl="0" eaLnBrk="1" fontAlgn="base" hangingPunct="1">
              <a:spcBef>
                <a:spcPts val="360"/>
              </a:spcBef>
              <a:spcAft>
                <a:spcPct val="0"/>
              </a:spcAft>
              <a:buChar char="•"/>
              <a:defRPr lang="en-US" sz="28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0580" indent="-281940" algn="l" rtl="0" eaLnBrk="1" fontAlgn="base" hangingPunct="1">
              <a:spcBef>
                <a:spcPts val="360"/>
              </a:spcBef>
              <a:spcAft>
                <a:spcPct val="0"/>
              </a:spcAft>
              <a:buChar char="–"/>
              <a:defRPr lang="en-US" sz="2880" baseline="0">
                <a:solidFill>
                  <a:srgbClr val="007434"/>
                </a:solidFill>
                <a:latin typeface="+mn-lt"/>
                <a:ea typeface="+mn-ea"/>
                <a:cs typeface="+mn-cs"/>
              </a:defRPr>
            </a:lvl2pPr>
            <a:lvl3pPr marL="1371600" indent="-274320" algn="l" rtl="0" eaLnBrk="1" fontAlgn="base" hangingPunct="1">
              <a:spcBef>
                <a:spcPts val="36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lang="en-US" sz="2880" baseline="0">
                <a:solidFill>
                  <a:srgbClr val="8B4583"/>
                </a:solidFill>
                <a:latin typeface="+mn-lt"/>
                <a:ea typeface="+mn-ea"/>
                <a:cs typeface="+mn-cs"/>
              </a:defRPr>
            </a:lvl3pPr>
            <a:lvl4pPr marL="192024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lang="en-US" sz="28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2146" indent="-274320" algn="l" rtl="0" eaLnBrk="1" fontAlgn="base" hangingPunct="1">
              <a:spcBef>
                <a:spcPts val="360"/>
              </a:spcBef>
              <a:spcAft>
                <a:spcPct val="0"/>
              </a:spcAft>
              <a:buNone/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20">
                <a:solidFill>
                  <a:schemeClr val="tx1"/>
                </a:solidFill>
                <a:latin typeface="+mn-lt"/>
              </a:defRPr>
            </a:lvl6pPr>
            <a:lvl7pPr marL="356616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20">
                <a:solidFill>
                  <a:schemeClr val="tx1"/>
                </a:solidFill>
                <a:latin typeface="+mn-lt"/>
              </a:defRPr>
            </a:lvl7pPr>
            <a:lvl8pPr marL="411480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20">
                <a:solidFill>
                  <a:schemeClr val="tx1"/>
                </a:solidFill>
                <a:latin typeface="+mn-lt"/>
              </a:defRPr>
            </a:lvl8pPr>
            <a:lvl9pPr marL="466344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2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Reprocessing to v04 output of entire data archive is complete and under review by the RadCalNet working group</a:t>
            </a:r>
          </a:p>
          <a:p>
            <a:pPr lvl="1"/>
            <a:r>
              <a:rPr lang="en-US" sz="2800" kern="0" dirty="0" err="1"/>
              <a:t>RadCalNet</a:t>
            </a:r>
            <a:r>
              <a:rPr lang="en-US" sz="2800" kern="0" dirty="0"/>
              <a:t> Working Group meeting April 14 to evaluate progress of re-processing</a:t>
            </a:r>
          </a:p>
          <a:p>
            <a:r>
              <a:rPr lang="en-US" sz="2800" kern="0" dirty="0"/>
              <a:t>Expected release to public in late April 2022</a:t>
            </a:r>
          </a:p>
          <a:p>
            <a:r>
              <a:rPr lang="en-US" sz="2800" kern="0" dirty="0"/>
              <a:t>Current v04 processing totals (as of March 18, 2022)</a:t>
            </a:r>
          </a:p>
          <a:p>
            <a:pPr marL="0" indent="0">
              <a:buNone/>
            </a:pPr>
            <a:endParaRPr lang="en-US" sz="2800" kern="0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53E1C97-FBF9-2243-A0CD-41A5DC8503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7081515"/>
              </p:ext>
            </p:extLst>
          </p:nvPr>
        </p:nvGraphicFramePr>
        <p:xfrm>
          <a:off x="838200" y="4169985"/>
          <a:ext cx="12649200" cy="292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192675574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515572477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4287600827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8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Site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2013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2017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2018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2019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2021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RVUS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193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237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263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48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2194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LCFR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117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139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151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887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BTCN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108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453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GONA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1039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BSCN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73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250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301102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90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4B89-FA7B-8B4E-960A-4F933AEC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Documentation Updates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EED5F-B3A3-D14C-8FAA-6636D58E3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52237"/>
            <a:ext cx="7233715" cy="2468880"/>
          </a:xfrm>
        </p:spPr>
        <p:txBody>
          <a:bodyPr/>
          <a:lstStyle/>
          <a:p>
            <a:r>
              <a:rPr lang="en-US" dirty="0">
                <a:hlinkClick r:id="" action="ppaction://noaction"/>
              </a:rPr>
              <a:t>G5-RadCalNetGuidance-Peer-ReviewAndComparison_V2.pdf</a:t>
            </a:r>
          </a:p>
          <a:p>
            <a:r>
              <a:rPr lang="fr-FR" dirty="0"/>
              <a:t>Has been </a:t>
            </a:r>
            <a:r>
              <a:rPr lang="fr-FR" dirty="0" err="1"/>
              <a:t>uploaded</a:t>
            </a:r>
            <a:r>
              <a:rPr lang="fr-FR" dirty="0"/>
              <a:t> on the portal</a:t>
            </a:r>
          </a:p>
          <a:p>
            <a:pPr lvl="1"/>
            <a:r>
              <a:rPr lang="en-US" sz="2800" dirty="0"/>
              <a:t>https://</a:t>
            </a:r>
            <a:r>
              <a:rPr lang="en-US" sz="2800" dirty="0" err="1"/>
              <a:t>www.radcalnet.org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0AE74DA2-CDD9-F146-BF11-83C46F86B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315" y="822960"/>
            <a:ext cx="6787085" cy="704553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BD643563-2901-EE4E-BFA1-96BE0C89D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073" y="3124843"/>
            <a:ext cx="8417496" cy="51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32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0C96-E20A-3E41-919C-C0506A2C4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process for new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DD0BC-6B7D-A34A-819D-394CDAAB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42" y="822960"/>
            <a:ext cx="8437180" cy="1838259"/>
          </a:xfrm>
        </p:spPr>
        <p:txBody>
          <a:bodyPr/>
          <a:lstStyle/>
          <a:p>
            <a:pPr marL="342901" indent="-342901" defTabSz="1463040">
              <a:buClr>
                <a:srgbClr val="0098DB"/>
              </a:buClr>
              <a:buFont typeface="Arial"/>
              <a:buChar char="•"/>
            </a:pPr>
            <a:r>
              <a:rPr lang="en-US" sz="2800" dirty="0" err="1">
                <a:solidFill>
                  <a:srgbClr val="4D4F53"/>
                </a:solidFill>
                <a:latin typeface="Verdana"/>
              </a:rPr>
              <a:t>RadCalNet</a:t>
            </a:r>
            <a:r>
              <a:rPr lang="en-US" sz="2800" dirty="0">
                <a:solidFill>
                  <a:srgbClr val="4D4F53"/>
                </a:solidFill>
                <a:latin typeface="Verdana"/>
              </a:rPr>
              <a:t> WG members contribute to the review </a:t>
            </a:r>
          </a:p>
          <a:p>
            <a:pPr marL="342901" indent="-342901" defTabSz="1463040">
              <a:buClr>
                <a:srgbClr val="0098DB"/>
              </a:buClr>
              <a:buFont typeface="Arial"/>
              <a:buChar char="•"/>
            </a:pPr>
            <a:r>
              <a:rPr lang="en-US" sz="2800" dirty="0">
                <a:solidFill>
                  <a:srgbClr val="4D4F53"/>
                </a:solidFill>
                <a:latin typeface="Verdana"/>
              </a:rPr>
              <a:t>Process overseen by WGCV</a:t>
            </a:r>
          </a:p>
          <a:p>
            <a:pPr marL="342901" indent="-342901" defTabSz="1463040">
              <a:buClr>
                <a:srgbClr val="0098DB"/>
              </a:buClr>
              <a:buFont typeface="Arial"/>
              <a:buChar char="•"/>
            </a:pPr>
            <a:r>
              <a:rPr lang="en-US" sz="2800" dirty="0">
                <a:solidFill>
                  <a:srgbClr val="4D4F53"/>
                </a:solidFill>
                <a:latin typeface="Verdana"/>
              </a:rPr>
              <a:t>Through an acceptance panel reporting to WGCV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A43F6-ACB6-4949-9A8E-5B4E3372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84" y="2661219"/>
            <a:ext cx="4475380" cy="558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9E26B-7AE0-F740-947A-0ADB7C29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928" y="0"/>
            <a:ext cx="5927340" cy="84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3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</p:spPr>
        <p:txBody>
          <a:bodyPr/>
          <a:lstStyle/>
          <a:p>
            <a:pPr algn="ctr"/>
            <a:r>
              <a:rPr lang="en-US" dirty="0"/>
              <a:t>RadCalNet – New Candidate sites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AC302-EBCF-E64B-AC67-7871BA6475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630400" cy="8229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19" tIns="13061" rIns="26119" bIns="13061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9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5pPr>
            <a:lvl6pPr marL="548504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6pPr>
            <a:lvl7pPr marL="1097007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7pPr>
            <a:lvl8pPr marL="1645509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8pPr>
            <a:lvl9pPr marL="219401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Pinnacles, Australia (CSIRO)</a:t>
            </a:r>
          </a:p>
        </p:txBody>
      </p:sp>
      <p:pic>
        <p:nvPicPr>
          <p:cNvPr id="8" name="Picture 7" descr="Screen Shot 2015-11-10 at 17.04.12 .png">
            <a:extLst>
              <a:ext uri="{FF2B5EF4-FFF2-40B4-BE49-F238E27FC236}">
                <a16:creationId xmlns:a16="http://schemas.microsoft.com/office/drawing/2014/main" id="{7FBEE4D6-30ED-0847-9106-3AEE30BA1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300" y="1146279"/>
            <a:ext cx="3644900" cy="2526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F7E0C-A050-0D4F-ABB9-34A0DC9C1F74}"/>
              </a:ext>
            </a:extLst>
          </p:cNvPr>
          <p:cNvSpPr txBox="1"/>
          <p:nvPr/>
        </p:nvSpPr>
        <p:spPr>
          <a:xfrm>
            <a:off x="9251558" y="7306525"/>
            <a:ext cx="16002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0" dirty="0">
                <a:solidFill>
                  <a:schemeClr val="bg1"/>
                </a:solidFill>
              </a:rPr>
              <a:t>Baotou, China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A24C8C-B0B2-8646-B3BB-2169B1C87236}"/>
              </a:ext>
            </a:extLst>
          </p:cNvPr>
          <p:cNvGrpSpPr>
            <a:grpSpLocks noChangeAspect="1"/>
          </p:cNvGrpSpPr>
          <p:nvPr/>
        </p:nvGrpSpPr>
        <p:grpSpPr>
          <a:xfrm>
            <a:off x="6665829" y="3321190"/>
            <a:ext cx="7547738" cy="4712203"/>
            <a:chOff x="32" y="2549938"/>
            <a:chExt cx="8453255" cy="5277535"/>
          </a:xfrm>
        </p:grpSpPr>
        <p:pic>
          <p:nvPicPr>
            <p:cNvPr id="25" name="Picture 24" descr="piau01.tiff">
              <a:extLst>
                <a:ext uri="{FF2B5EF4-FFF2-40B4-BE49-F238E27FC236}">
                  <a16:creationId xmlns:a16="http://schemas.microsoft.com/office/drawing/2014/main" id="{B05FC4C6-94A1-454F-87AE-7C61ECADA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59" t="10459" r="26860" b="19553"/>
            <a:stretch/>
          </p:blipFill>
          <p:spPr>
            <a:xfrm>
              <a:off x="32" y="2549938"/>
              <a:ext cx="4812159" cy="4564064"/>
            </a:xfrm>
            <a:prstGeom prst="rect">
              <a:avLst/>
            </a:prstGeom>
          </p:spPr>
        </p:pic>
        <p:pic>
          <p:nvPicPr>
            <p:cNvPr id="26" name="Picture 25" descr="piau02.tiff">
              <a:extLst>
                <a:ext uri="{FF2B5EF4-FFF2-40B4-BE49-F238E27FC236}">
                  <a16:creationId xmlns:a16="http://schemas.microsoft.com/office/drawing/2014/main" id="{A23217D9-BB35-8E4E-930E-4FE654BE7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4691" y="4169873"/>
              <a:ext cx="4208596" cy="36576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BE7DAA-32C6-0A4C-A8CF-7417ECD81990}"/>
                </a:ext>
              </a:extLst>
            </p:cNvPr>
            <p:cNvSpPr/>
            <p:nvPr/>
          </p:nvSpPr>
          <p:spPr bwMode="auto">
            <a:xfrm>
              <a:off x="1658061" y="4136297"/>
              <a:ext cx="643821" cy="72319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8D76CE1-3839-9747-917A-08DDFCAC276F}"/>
                </a:ext>
              </a:extLst>
            </p:cNvPr>
            <p:cNvCxnSpPr/>
            <p:nvPr/>
          </p:nvCxnSpPr>
          <p:spPr bwMode="auto">
            <a:xfrm>
              <a:off x="2284243" y="4136297"/>
              <a:ext cx="1957923" cy="529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12F121-0FAA-8446-BFE6-AF2DFA61C0B2}"/>
                </a:ext>
              </a:extLst>
            </p:cNvPr>
            <p:cNvCxnSpPr/>
            <p:nvPr/>
          </p:nvCxnSpPr>
          <p:spPr bwMode="auto">
            <a:xfrm>
              <a:off x="1684519" y="4850668"/>
              <a:ext cx="2592924" cy="29456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5-Point Star 2">
            <a:extLst>
              <a:ext uri="{FF2B5EF4-FFF2-40B4-BE49-F238E27FC236}">
                <a16:creationId xmlns:a16="http://schemas.microsoft.com/office/drawing/2014/main" id="{24046285-9472-B04B-8A46-63A8E729C19A}"/>
              </a:ext>
            </a:extLst>
          </p:cNvPr>
          <p:cNvSpPr/>
          <p:nvPr/>
        </p:nvSpPr>
        <p:spPr bwMode="auto">
          <a:xfrm>
            <a:off x="6538862" y="2755900"/>
            <a:ext cx="126967" cy="12649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 descr="DSCN8060.JPG">
            <a:extLst>
              <a:ext uri="{FF2B5EF4-FFF2-40B4-BE49-F238E27FC236}">
                <a16:creationId xmlns:a16="http://schemas.microsoft.com/office/drawing/2014/main" id="{3A0942A2-67A4-7647-80F9-F0CBB61C29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903" y="4586"/>
            <a:ext cx="3465497" cy="4620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3B2F6D-E0E4-934E-A76B-7904B3A83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4" y="2251018"/>
            <a:ext cx="5029362" cy="284268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CB86BDC-7A6D-DF42-BE3B-C1FBCDA7A2DF}"/>
              </a:ext>
            </a:extLst>
          </p:cNvPr>
          <p:cNvSpPr/>
          <p:nvPr/>
        </p:nvSpPr>
        <p:spPr>
          <a:xfrm>
            <a:off x="7494561" y="486466"/>
            <a:ext cx="3333358" cy="3155324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pPr marL="342816" indent="-342816">
              <a:buFont typeface="Arial"/>
              <a:buChar char="•"/>
            </a:pPr>
            <a:r>
              <a:rPr lang="en-US" altLang="zh-CN" sz="2000" dirty="0"/>
              <a:t>Planned installation of sun photometer similar to La </a:t>
            </a:r>
            <a:r>
              <a:rPr lang="en-US" altLang="zh-CN" sz="2000" dirty="0" err="1"/>
              <a:t>Crau</a:t>
            </a:r>
            <a:r>
              <a:rPr lang="en-US" altLang="zh-CN" sz="2000" dirty="0"/>
              <a:t>) and met station</a:t>
            </a:r>
          </a:p>
          <a:p>
            <a:pPr marL="342816" indent="-342816">
              <a:buFont typeface="Arial"/>
              <a:buChar char="•"/>
            </a:pPr>
            <a:r>
              <a:rPr lang="en-US" sz="2000" dirty="0"/>
              <a:t>CSIRO team is in contact with NPL and CNES related to data processing and data quality assessment</a:t>
            </a:r>
            <a:endParaRPr lang="en-US" altLang="zh-CN" sz="2000" dirty="0"/>
          </a:p>
          <a:p>
            <a:pPr marL="342816" indent="-342816">
              <a:buFont typeface="Arial"/>
              <a:buChar char="•"/>
            </a:pPr>
            <a:endParaRPr lang="en-US" altLang="zh-CN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B86BDC-7A6D-DF42-BE3B-C1FBCDA7A2DF}"/>
              </a:ext>
            </a:extLst>
          </p:cNvPr>
          <p:cNvSpPr/>
          <p:nvPr/>
        </p:nvSpPr>
        <p:spPr>
          <a:xfrm>
            <a:off x="170783" y="987258"/>
            <a:ext cx="3333358" cy="1000888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r>
              <a:rPr lang="en-US" altLang="zh-CN" sz="2000" dirty="0"/>
              <a:t>Sand dunes in Nambung National Park, north of Perth, Australia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95568" y="5103144"/>
            <a:ext cx="4233036" cy="317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</p:spPr>
        <p:txBody>
          <a:bodyPr/>
          <a:lstStyle/>
          <a:p>
            <a:pPr algn="ctr"/>
            <a:r>
              <a:rPr lang="en-US" dirty="0"/>
              <a:t>RadCalNet – New Candidate sites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AC302-EBCF-E64B-AC67-7871BA6475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630400" cy="8229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19" tIns="13061" rIns="26119" bIns="13061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9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5pPr>
            <a:lvl6pPr marL="548504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6pPr>
            <a:lvl7pPr marL="1097007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7pPr>
            <a:lvl8pPr marL="1645509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8pPr>
            <a:lvl9pPr marL="219401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Dunhuang, China (CMA)</a:t>
            </a:r>
          </a:p>
        </p:txBody>
      </p:sp>
      <p:pic>
        <p:nvPicPr>
          <p:cNvPr id="8" name="Picture 7" descr="Screen Shot 2015-11-10 at 17.04.12 .png">
            <a:extLst>
              <a:ext uri="{FF2B5EF4-FFF2-40B4-BE49-F238E27FC236}">
                <a16:creationId xmlns:a16="http://schemas.microsoft.com/office/drawing/2014/main" id="{7FBEE4D6-30ED-0847-9106-3AEE30BA1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664" y="948003"/>
            <a:ext cx="3644900" cy="2526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F7E0C-A050-0D4F-ABB9-34A0DC9C1F74}"/>
              </a:ext>
            </a:extLst>
          </p:cNvPr>
          <p:cNvSpPr txBox="1"/>
          <p:nvPr/>
        </p:nvSpPr>
        <p:spPr>
          <a:xfrm>
            <a:off x="9251558" y="7306525"/>
            <a:ext cx="16002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0" dirty="0">
                <a:solidFill>
                  <a:schemeClr val="bg1"/>
                </a:solidFill>
              </a:rPr>
              <a:t>Baotou, China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24046285-9472-B04B-8A46-63A8E729C19A}"/>
              </a:ext>
            </a:extLst>
          </p:cNvPr>
          <p:cNvSpPr/>
          <p:nvPr/>
        </p:nvSpPr>
        <p:spPr bwMode="auto">
          <a:xfrm>
            <a:off x="5656158" y="1658135"/>
            <a:ext cx="126967" cy="12649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B86BDC-7A6D-DF42-BE3B-C1FBCDA7A2DF}"/>
              </a:ext>
            </a:extLst>
          </p:cNvPr>
          <p:cNvSpPr/>
          <p:nvPr/>
        </p:nvSpPr>
        <p:spPr>
          <a:xfrm>
            <a:off x="7107433" y="823662"/>
            <a:ext cx="3333358" cy="1887284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pPr marL="342816" indent="-342816">
              <a:buFont typeface="Arial"/>
              <a:buChar char="•"/>
            </a:pPr>
            <a:r>
              <a:rPr lang="en-US" altLang="zh-CN" sz="1680" dirty="0"/>
              <a:t>Radiometers, sun photometer, met station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30x30 km area of Gobi Desert covered with sandy soil and gravel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Used for vicarious calibration since 2008</a:t>
            </a: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34798F-D961-DC48-8548-052AD60A8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90" y="3788634"/>
            <a:ext cx="4669548" cy="418102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8AEF0DB-BEE3-564D-ABFD-8951CB327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756"/>
          <a:stretch/>
        </p:blipFill>
        <p:spPr bwMode="auto">
          <a:xfrm>
            <a:off x="3754045" y="3663591"/>
            <a:ext cx="3261827" cy="31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AE62D-A788-5E44-8B88-766D554D0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06" y="1162439"/>
            <a:ext cx="2019300" cy="3136900"/>
          </a:xfrm>
          <a:prstGeom prst="rect">
            <a:avLst/>
          </a:prstGeom>
        </p:spPr>
      </p:pic>
      <p:pic>
        <p:nvPicPr>
          <p:cNvPr id="33" name="Picture 2" descr="ATR01">
            <a:extLst>
              <a:ext uri="{FF2B5EF4-FFF2-40B4-BE49-F238E27FC236}">
                <a16:creationId xmlns:a16="http://schemas.microsoft.com/office/drawing/2014/main" id="{6B366C8A-58FE-F44B-8E22-D798B3AA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495" y="229004"/>
            <a:ext cx="3378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3DD96E65-E818-C046-9D31-C45D37F8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576" y="4114799"/>
            <a:ext cx="5616692" cy="412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75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</p:spPr>
        <p:txBody>
          <a:bodyPr/>
          <a:lstStyle/>
          <a:p>
            <a:pPr algn="ctr"/>
            <a:r>
              <a:rPr lang="en-US" dirty="0"/>
              <a:t>RadCalNet – New Candidate sites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AC302-EBCF-E64B-AC67-7871BA6475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630400" cy="8229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19" tIns="13061" rIns="26119" bIns="13061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9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5pPr>
            <a:lvl6pPr marL="548504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6pPr>
            <a:lvl7pPr marL="1097007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7pPr>
            <a:lvl8pPr marL="1645509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8pPr>
            <a:lvl9pPr marL="219401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err="1"/>
              <a:t>Golmud</a:t>
            </a:r>
            <a:r>
              <a:rPr lang="en-US" kern="0" dirty="0"/>
              <a:t>, China (AIR/CAS)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9F7E0C-A050-0D4F-ABB9-34A0DC9C1F74}"/>
              </a:ext>
            </a:extLst>
          </p:cNvPr>
          <p:cNvSpPr txBox="1"/>
          <p:nvPr/>
        </p:nvSpPr>
        <p:spPr>
          <a:xfrm>
            <a:off x="9251558" y="7306525"/>
            <a:ext cx="16002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0" dirty="0">
                <a:solidFill>
                  <a:schemeClr val="bg1"/>
                </a:solidFill>
              </a:rPr>
              <a:t>Baotou, China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486290-8481-DC46-9DBF-D1C1D7B958E8}"/>
              </a:ext>
            </a:extLst>
          </p:cNvPr>
          <p:cNvGrpSpPr/>
          <p:nvPr/>
        </p:nvGrpSpPr>
        <p:grpSpPr>
          <a:xfrm>
            <a:off x="498494" y="1549310"/>
            <a:ext cx="3644900" cy="2526080"/>
            <a:chOff x="290531" y="941884"/>
            <a:chExt cx="3644900" cy="2526080"/>
          </a:xfrm>
        </p:grpSpPr>
        <p:pic>
          <p:nvPicPr>
            <p:cNvPr id="8" name="Picture 7" descr="Screen Shot 2015-11-10 at 17.04.12 .png">
              <a:extLst>
                <a:ext uri="{FF2B5EF4-FFF2-40B4-BE49-F238E27FC236}">
                  <a16:creationId xmlns:a16="http://schemas.microsoft.com/office/drawing/2014/main" id="{7FBEE4D6-30ED-0847-9106-3AEE30BA1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31" y="941884"/>
              <a:ext cx="3644900" cy="2526080"/>
            </a:xfrm>
            <a:prstGeom prst="rect">
              <a:avLst/>
            </a:prstGeom>
          </p:spPr>
        </p:pic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24046285-9472-B04B-8A46-63A8E729C19A}"/>
                </a:ext>
              </a:extLst>
            </p:cNvPr>
            <p:cNvSpPr/>
            <p:nvPr/>
          </p:nvSpPr>
          <p:spPr bwMode="auto">
            <a:xfrm>
              <a:off x="2859747" y="1670912"/>
              <a:ext cx="126967" cy="12649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" name="图片 31">
            <a:extLst>
              <a:ext uri="{FF2B5EF4-FFF2-40B4-BE49-F238E27FC236}">
                <a16:creationId xmlns:a16="http://schemas.microsoft.com/office/drawing/2014/main" id="{967C87CA-9EC9-B844-9A8C-72F246B0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79" t="36644" r="11206" b="4173"/>
          <a:stretch>
            <a:fillRect/>
          </a:stretch>
        </p:blipFill>
        <p:spPr bwMode="auto">
          <a:xfrm>
            <a:off x="165119" y="5114701"/>
            <a:ext cx="62484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46">
            <a:extLst>
              <a:ext uri="{FF2B5EF4-FFF2-40B4-BE49-F238E27FC236}">
                <a16:creationId xmlns:a16="http://schemas.microsoft.com/office/drawing/2014/main" id="{103D99C3-AA53-3A43-96CF-878CECC5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81" y="5128989"/>
            <a:ext cx="24717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34427329-185E-5C42-B590-2ACC67A52B75}"/>
              </a:ext>
            </a:extLst>
          </p:cNvPr>
          <p:cNvSpPr/>
          <p:nvPr/>
        </p:nvSpPr>
        <p:spPr>
          <a:xfrm>
            <a:off x="1884381" y="6983189"/>
            <a:ext cx="457200" cy="579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9" name="直接箭头连接符 3">
            <a:extLst>
              <a:ext uri="{FF2B5EF4-FFF2-40B4-BE49-F238E27FC236}">
                <a16:creationId xmlns:a16="http://schemas.microsoft.com/office/drawing/2014/main" id="{4DD03098-6576-684B-A8B5-B0878A8A2A3C}"/>
              </a:ext>
            </a:extLst>
          </p:cNvPr>
          <p:cNvCxnSpPr/>
          <p:nvPr/>
        </p:nvCxnSpPr>
        <p:spPr>
          <a:xfrm flipV="1">
            <a:off x="2341581" y="5128989"/>
            <a:ext cx="4114800" cy="18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9">
            <a:extLst>
              <a:ext uri="{FF2B5EF4-FFF2-40B4-BE49-F238E27FC236}">
                <a16:creationId xmlns:a16="http://schemas.microsoft.com/office/drawing/2014/main" id="{185CD7C1-58C0-5148-818F-D6AF7BE704D0}"/>
              </a:ext>
            </a:extLst>
          </p:cNvPr>
          <p:cNvCxnSpPr/>
          <p:nvPr/>
        </p:nvCxnSpPr>
        <p:spPr>
          <a:xfrm flipV="1">
            <a:off x="2320944" y="6983189"/>
            <a:ext cx="4135437" cy="56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9E8A07-D0FD-974E-816F-2F3793A316DF}"/>
              </a:ext>
            </a:extLst>
          </p:cNvPr>
          <p:cNvSpPr/>
          <p:nvPr/>
        </p:nvSpPr>
        <p:spPr>
          <a:xfrm>
            <a:off x="4722607" y="1519814"/>
            <a:ext cx="3448719" cy="1887284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pPr marL="342816" indent="-342816">
              <a:buFont typeface="Arial"/>
              <a:buChar char="•"/>
            </a:pPr>
            <a:r>
              <a:rPr lang="en-US" altLang="zh-CN" sz="1680" dirty="0"/>
              <a:t>Initial field campaigns completed. Automated instrumentation to be deployed.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5x5 km area of Gobi Desert covered with sandy soil and gravel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67F8F7FE-9091-2947-A8A7-6DB68862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7885" y="4453837"/>
            <a:ext cx="4936546" cy="32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18550949-922B-EF4D-AEC5-782BB406B2B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029355" y="5954854"/>
            <a:ext cx="2829262" cy="2064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0800" b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 dirty="0"/>
              <a:t>Radiance / W m-2 um-1 sr-1</a:t>
            </a:r>
            <a:endParaRPr lang="zh-CN" altLang="en-US" sz="1200" dirty="0"/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7BDEE97B-B682-1A41-A4A8-F4E683A88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1524" y="7306525"/>
            <a:ext cx="1527343" cy="2673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 dirty="0"/>
              <a:t>Wavelength / nm</a:t>
            </a:r>
            <a:endParaRPr lang="zh-CN" altLang="en-US" sz="1200" dirty="0"/>
          </a:p>
        </p:txBody>
      </p:sp>
      <p:pic>
        <p:nvPicPr>
          <p:cNvPr id="34" name="图片 1">
            <a:extLst>
              <a:ext uri="{FF2B5EF4-FFF2-40B4-BE49-F238E27FC236}">
                <a16:creationId xmlns:a16="http://schemas.microsoft.com/office/drawing/2014/main" id="{3C9394AD-D705-2244-BE55-D720AFEF9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8870" y="941884"/>
            <a:ext cx="250825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2">
            <a:extLst>
              <a:ext uri="{FF2B5EF4-FFF2-40B4-BE49-F238E27FC236}">
                <a16:creationId xmlns:a16="http://schemas.microsoft.com/office/drawing/2014/main" id="{75B3FEFB-79AF-2E4B-8CF4-0B9E8EBE86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7170" y="941884"/>
            <a:ext cx="247332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E9C-CEA4-D044-B441-17EF4F02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</a:t>
            </a:r>
            <a:r>
              <a:rPr lang="en-US" dirty="0" err="1"/>
              <a:t>RadCalNet</a:t>
            </a:r>
            <a:r>
              <a:rPr lang="en-US" dirty="0"/>
              <a:t> Team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D8FE69-55A8-DB44-8F5A-F1811CC22296}"/>
              </a:ext>
            </a:extLst>
          </p:cNvPr>
          <p:cNvGrpSpPr/>
          <p:nvPr/>
        </p:nvGrpSpPr>
        <p:grpSpPr>
          <a:xfrm>
            <a:off x="3086995" y="822960"/>
            <a:ext cx="8456410" cy="5303520"/>
            <a:chOff x="540464" y="15633147"/>
            <a:chExt cx="10426725" cy="74173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1C2B0F-335C-5648-ACC7-D6FC875D2FEA}"/>
                </a:ext>
              </a:extLst>
            </p:cNvPr>
            <p:cNvGrpSpPr/>
            <p:nvPr/>
          </p:nvGrpSpPr>
          <p:grpSpPr>
            <a:xfrm>
              <a:off x="540464" y="15633147"/>
              <a:ext cx="10426725" cy="7417353"/>
              <a:chOff x="540464" y="15633147"/>
              <a:chExt cx="10426725" cy="741735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A84C68E-A14A-664E-8D60-AD2BAA9A08F2}"/>
                  </a:ext>
                </a:extLst>
              </p:cNvPr>
              <p:cNvGrpSpPr/>
              <p:nvPr/>
            </p:nvGrpSpPr>
            <p:grpSpPr>
              <a:xfrm>
                <a:off x="540464" y="15633147"/>
                <a:ext cx="10426725" cy="7417353"/>
                <a:chOff x="769064" y="13194747"/>
                <a:chExt cx="10426725" cy="7417353"/>
              </a:xfrm>
            </p:grpSpPr>
            <p:pic>
              <p:nvPicPr>
                <p:cNvPr id="12" name="Picture 11" descr="Screen Shot 2015-11-10 at 17.04.12 .png">
                  <a:extLst>
                    <a:ext uri="{FF2B5EF4-FFF2-40B4-BE49-F238E27FC236}">
                      <a16:creationId xmlns:a16="http://schemas.microsoft.com/office/drawing/2014/main" id="{C118E7EF-9F39-714E-865B-B9CBE9D7B0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7600" y="16078200"/>
                  <a:ext cx="5277578" cy="2743200"/>
                </a:xfrm>
                <a:prstGeom prst="rect">
                  <a:avLst/>
                </a:prstGeom>
              </p:spPr>
            </p:pic>
            <p:pic>
              <p:nvPicPr>
                <p:cNvPr id="13" name="Picture 12" descr="gbnm.jpeg">
                  <a:extLst>
                    <a:ext uri="{FF2B5EF4-FFF2-40B4-BE49-F238E27FC236}">
                      <a16:creationId xmlns:a16="http://schemas.microsoft.com/office/drawing/2014/main" id="{20413890-5466-3446-AFCF-1AA924BC1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7162" y="17710256"/>
                  <a:ext cx="2470801" cy="2901844"/>
                </a:xfrm>
                <a:prstGeom prst="rect">
                  <a:avLst/>
                </a:prstGeom>
              </p:spPr>
            </p:pic>
            <p:pic>
              <p:nvPicPr>
                <p:cNvPr id="14" name="Picture 13" descr="Screen Shot 2015-11-13 at 09.04.16 .png">
                  <a:extLst>
                    <a:ext uri="{FF2B5EF4-FFF2-40B4-BE49-F238E27FC236}">
                      <a16:creationId xmlns:a16="http://schemas.microsoft.com/office/drawing/2014/main" id="{857E227E-9476-034B-8995-F28953430D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712" b="33847"/>
                <a:stretch/>
              </p:blipFill>
              <p:spPr>
                <a:xfrm>
                  <a:off x="5211625" y="13194747"/>
                  <a:ext cx="3515136" cy="2963374"/>
                </a:xfrm>
                <a:prstGeom prst="rect">
                  <a:avLst/>
                </a:prstGeom>
              </p:spPr>
            </p:pic>
            <p:pic>
              <p:nvPicPr>
                <p:cNvPr id="15" name="Picture 3">
                  <a:extLst>
                    <a:ext uri="{FF2B5EF4-FFF2-40B4-BE49-F238E27FC236}">
                      <a16:creationId xmlns:a16="http://schemas.microsoft.com/office/drawing/2014/main" id="{A0B5F066-C6FE-CC4F-BBDA-4457F37247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81290" y="17501006"/>
                  <a:ext cx="3314499" cy="23264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" name="Picture 15" descr="Screen Shot 2015-11-13 at 09.06.36 .png">
                  <a:extLst>
                    <a:ext uri="{FF2B5EF4-FFF2-40B4-BE49-F238E27FC236}">
                      <a16:creationId xmlns:a16="http://schemas.microsoft.com/office/drawing/2014/main" id="{8B38A001-5002-5744-8A3D-BBDD5B1D44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9064" y="13491122"/>
                  <a:ext cx="3494793" cy="2927502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7825C9-F348-664A-A100-548F79CF1A9A}"/>
                  </a:ext>
                </a:extLst>
              </p:cNvPr>
              <p:cNvSpPr txBox="1"/>
              <p:nvPr/>
            </p:nvSpPr>
            <p:spPr>
              <a:xfrm>
                <a:off x="8153400" y="22555200"/>
                <a:ext cx="213360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>
                    <a:solidFill>
                      <a:schemeClr val="bg1"/>
                    </a:solidFill>
                  </a:rPr>
                  <a:t>Baotou, China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C3E88B8-92CD-534B-8161-EA306930E000}"/>
                </a:ext>
              </a:extLst>
            </p:cNvPr>
            <p:cNvCxnSpPr/>
            <p:nvPr/>
          </p:nvCxnSpPr>
          <p:spPr bwMode="auto">
            <a:xfrm flipH="1">
              <a:off x="5668682" y="20246788"/>
              <a:ext cx="609600" cy="381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A4550F3-F502-6D4B-A9EA-652E4C7A6DEE}"/>
                </a:ext>
              </a:extLst>
            </p:cNvPr>
            <p:cNvCxnSpPr/>
            <p:nvPr/>
          </p:nvCxnSpPr>
          <p:spPr bwMode="auto">
            <a:xfrm flipV="1">
              <a:off x="6142318" y="18745200"/>
              <a:ext cx="45720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AB7AEB6-893F-0D4C-BBBC-5AF66F3FFA62}"/>
                </a:ext>
              </a:extLst>
            </p:cNvPr>
            <p:cNvCxnSpPr/>
            <p:nvPr/>
          </p:nvCxnSpPr>
          <p:spPr bwMode="auto">
            <a:xfrm>
              <a:off x="7560236" y="19332388"/>
              <a:ext cx="22860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1FABBC5-1579-8348-BD7B-E790512C9C2C}"/>
                </a:ext>
              </a:extLst>
            </p:cNvPr>
            <p:cNvCxnSpPr/>
            <p:nvPr/>
          </p:nvCxnSpPr>
          <p:spPr bwMode="auto">
            <a:xfrm flipH="1" flipV="1">
              <a:off x="4116293" y="18812434"/>
              <a:ext cx="38100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CCFDBFB-649F-7E43-A329-CC3E0A5F8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658" y="5563658"/>
            <a:ext cx="1339914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37659A-312F-7446-A155-6BF6D7D338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50" y="779440"/>
            <a:ext cx="1097280" cy="1097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182C6E-4268-9641-A8BB-6B81F294C3F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814" y="5176732"/>
            <a:ext cx="1523999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FC25F7-903C-C749-8C2D-79E98A7178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182" y="1034873"/>
            <a:ext cx="975360" cy="10972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A68F3D-296B-6146-80E6-0DFC3F2A9A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513" y="7394013"/>
            <a:ext cx="2006600" cy="736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21D70B-25B0-1B46-8557-D3F02AC1E5D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239" y="7083142"/>
            <a:ext cx="1034891" cy="8564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07AB40C-FDB1-1A4C-A06D-367D76521097}"/>
              </a:ext>
            </a:extLst>
          </p:cNvPr>
          <p:cNvSpPr txBox="1"/>
          <p:nvPr/>
        </p:nvSpPr>
        <p:spPr>
          <a:xfrm>
            <a:off x="10749609" y="7156425"/>
            <a:ext cx="241604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Wenny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09B4F4-3C9F-5244-9CC0-CFA34B093C67}"/>
              </a:ext>
            </a:extLst>
          </p:cNvPr>
          <p:cNvSpPr txBox="1"/>
          <p:nvPr/>
        </p:nvSpPr>
        <p:spPr>
          <a:xfrm>
            <a:off x="4101044" y="7199304"/>
            <a:ext cx="517802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Nigel Fox, Emma </a:t>
            </a:r>
            <a:r>
              <a:rPr lang="en-US" dirty="0" err="1"/>
              <a:t>Woolliams</a:t>
            </a:r>
            <a:r>
              <a:rPr lang="en-US" dirty="0"/>
              <a:t>,</a:t>
            </a:r>
          </a:p>
          <a:p>
            <a:r>
              <a:rPr lang="en-US" dirty="0"/>
              <a:t> Agnieszka </a:t>
            </a:r>
            <a:r>
              <a:rPr lang="en-US" dirty="0" err="1"/>
              <a:t>Bialek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F49C8D-A1CE-E64A-95E2-DDD657E30DF7}"/>
              </a:ext>
            </a:extLst>
          </p:cNvPr>
          <p:cNvSpPr txBox="1"/>
          <p:nvPr/>
        </p:nvSpPr>
        <p:spPr>
          <a:xfrm>
            <a:off x="10577832" y="810747"/>
            <a:ext cx="323518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Aime</a:t>
            </a:r>
            <a:r>
              <a:rPr lang="en-US" dirty="0"/>
              <a:t> </a:t>
            </a:r>
            <a:r>
              <a:rPr lang="en-US" dirty="0" err="1"/>
              <a:t>Meygret</a:t>
            </a:r>
            <a:r>
              <a:rPr lang="en-US" dirty="0"/>
              <a:t>, </a:t>
            </a:r>
          </a:p>
          <a:p>
            <a:r>
              <a:rPr lang="en-US" dirty="0"/>
              <a:t>Patrice Henry, </a:t>
            </a:r>
          </a:p>
          <a:p>
            <a:r>
              <a:rPr lang="en-US" dirty="0"/>
              <a:t>Sebastien </a:t>
            </a:r>
            <a:r>
              <a:rPr lang="en-US" dirty="0" err="1"/>
              <a:t>Marcq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E4B4FC-9570-8E4C-A087-2853BE232086}"/>
              </a:ext>
            </a:extLst>
          </p:cNvPr>
          <p:cNvSpPr txBox="1"/>
          <p:nvPr/>
        </p:nvSpPr>
        <p:spPr>
          <a:xfrm>
            <a:off x="130040" y="4872268"/>
            <a:ext cx="391966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Marc Bouvet (Chair)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Philippe Goryl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AA7533-CB61-0649-91DF-3F1432CE2BD0}"/>
              </a:ext>
            </a:extLst>
          </p:cNvPr>
          <p:cNvSpPr txBox="1"/>
          <p:nvPr/>
        </p:nvSpPr>
        <p:spPr>
          <a:xfrm>
            <a:off x="177308" y="2129530"/>
            <a:ext cx="291458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Jeffrey </a:t>
            </a:r>
            <a:r>
              <a:rPr lang="en-US" dirty="0" err="1"/>
              <a:t>Czapla</a:t>
            </a:r>
            <a:r>
              <a:rPr lang="en-US" dirty="0"/>
              <a:t>-</a:t>
            </a:r>
          </a:p>
          <a:p>
            <a:r>
              <a:rPr lang="en-US" dirty="0"/>
              <a:t>Myers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0A4413-52D2-F844-B9EC-39B405022D51}"/>
              </a:ext>
            </a:extLst>
          </p:cNvPr>
          <p:cNvSpPr txBox="1"/>
          <p:nvPr/>
        </p:nvSpPr>
        <p:spPr>
          <a:xfrm>
            <a:off x="10260617" y="5600261"/>
            <a:ext cx="25987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Lingling</a:t>
            </a:r>
            <a:r>
              <a:rPr lang="en-US" dirty="0"/>
              <a:t> Ma</a:t>
            </a:r>
          </a:p>
          <a:p>
            <a:r>
              <a:rPr lang="en-US" dirty="0" err="1"/>
              <a:t>Chuanrong</a:t>
            </a:r>
            <a:r>
              <a:rPr lang="en-US" dirty="0"/>
              <a:t> Li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A702D45-4D5D-F947-A419-A145CCC2BD0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010" y="6294213"/>
            <a:ext cx="1423498" cy="8229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4D5812D-1B30-B342-99BA-B820B65F8A89}"/>
              </a:ext>
            </a:extLst>
          </p:cNvPr>
          <p:cNvSpPr txBox="1"/>
          <p:nvPr/>
        </p:nvSpPr>
        <p:spPr>
          <a:xfrm>
            <a:off x="4221668" y="6507215"/>
            <a:ext cx="339708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Beatrice Berthelot</a:t>
            </a:r>
          </a:p>
        </p:txBody>
      </p:sp>
      <p:pic>
        <p:nvPicPr>
          <p:cNvPr id="41" name="Picture 40" descr="RADCALNET-LOGO-COMPLET.png">
            <a:extLst>
              <a:ext uri="{FF2B5EF4-FFF2-40B4-BE49-F238E27FC236}">
                <a16:creationId xmlns:a16="http://schemas.microsoft.com/office/drawing/2014/main" id="{F4242EED-8941-AF49-A124-D7DDEF26F6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5" y="3617576"/>
            <a:ext cx="5120640" cy="12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8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289" y="1258080"/>
            <a:ext cx="2459062" cy="1633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RadCalNet</a:t>
            </a:r>
            <a:r>
              <a:rPr lang="en-US" dirty="0"/>
              <a:t> architecture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2873520"/>
            <a:ext cx="7552681" cy="44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7" y="2549121"/>
            <a:ext cx="2407053" cy="1829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2351" y="751704"/>
            <a:ext cx="9988201" cy="206208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en-US" sz="3200" dirty="0">
                <a:solidFill>
                  <a:srgbClr val="1818FF"/>
                </a:solidFill>
              </a:rPr>
              <a:t>Architecture developed has three main parts</a:t>
            </a:r>
          </a:p>
          <a:p>
            <a:r>
              <a:rPr lang="en-US" sz="3200" dirty="0">
                <a:solidFill>
                  <a:srgbClr val="1818FF"/>
                </a:solidFill>
              </a:rPr>
              <a:t>   </a:t>
            </a:r>
            <a:r>
              <a:rPr lang="en-US" sz="3200" dirty="0">
                <a:solidFill>
                  <a:srgbClr val="C00000"/>
                </a:solidFill>
              </a:rPr>
              <a:t>1) Test sites provide data to </a:t>
            </a:r>
            <a:r>
              <a:rPr lang="en-US" sz="3200" dirty="0" err="1">
                <a:solidFill>
                  <a:srgbClr val="C00000"/>
                </a:solidFill>
              </a:rPr>
              <a:t>RadCalNet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1818FF"/>
                </a:solidFill>
              </a:rPr>
              <a:t>   </a:t>
            </a:r>
            <a:r>
              <a:rPr lang="en-US" sz="3200" dirty="0">
                <a:solidFill>
                  <a:srgbClr val="7030A0"/>
                </a:solidFill>
              </a:rPr>
              <a:t>2) Centralized processing of data</a:t>
            </a:r>
          </a:p>
          <a:p>
            <a:r>
              <a:rPr lang="en-US" sz="3200" dirty="0">
                <a:solidFill>
                  <a:srgbClr val="1818FF"/>
                </a:solidFill>
              </a:rPr>
              <a:t>   </a:t>
            </a:r>
            <a:r>
              <a:rPr lang="en-US" sz="3200" dirty="0">
                <a:solidFill>
                  <a:srgbClr val="FF9300"/>
                </a:solidFill>
              </a:rPr>
              <a:t>3) Distribution of top-of-atmosphere reflectance</a:t>
            </a:r>
          </a:p>
        </p:txBody>
      </p:sp>
      <p:pic>
        <p:nvPicPr>
          <p:cNvPr id="10" name="Picture 9" descr="LaCrau.png">
            <a:extLst>
              <a:ext uri="{FF2B5EF4-FFF2-40B4-BE49-F238E27FC236}">
                <a16:creationId xmlns:a16="http://schemas.microsoft.com/office/drawing/2014/main" id="{781FD5F6-F0CB-43EF-A579-4B76FB0C84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7" y="4685047"/>
            <a:ext cx="2793313" cy="1184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930A59-1A86-419F-8F01-7BFB4435AC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5702842"/>
            <a:ext cx="1968500" cy="21244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103F7-3D75-4279-8469-5C0145BF41D7}"/>
              </a:ext>
            </a:extLst>
          </p:cNvPr>
          <p:cNvSpPr/>
          <p:nvPr/>
        </p:nvSpPr>
        <p:spPr>
          <a:xfrm>
            <a:off x="3276823" y="7499664"/>
            <a:ext cx="9382945" cy="53859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RadCalNet</a:t>
            </a:r>
            <a:r>
              <a:rPr lang="en-US" b="1" dirty="0">
                <a:solidFill>
                  <a:srgbClr val="C00000"/>
                </a:solidFill>
              </a:rPr>
              <a:t> - Radiometric Calibration Network</a:t>
            </a:r>
          </a:p>
        </p:txBody>
      </p:sp>
      <p:pic>
        <p:nvPicPr>
          <p:cNvPr id="13" name="Picture 12" descr="Screen Shot 2015-11-17 at 22.26.09 .png">
            <a:extLst>
              <a:ext uri="{FF2B5EF4-FFF2-40B4-BE49-F238E27FC236}">
                <a16:creationId xmlns:a16="http://schemas.microsoft.com/office/drawing/2014/main" id="{4999BCB9-4575-CE43-AF2E-921578F4AA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394" y="3754495"/>
            <a:ext cx="4233350" cy="24335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F3DDCF1-06A1-B44E-B3AB-511E3E011A47}"/>
              </a:ext>
            </a:extLst>
          </p:cNvPr>
          <p:cNvSpPr/>
          <p:nvPr/>
        </p:nvSpPr>
        <p:spPr bwMode="auto">
          <a:xfrm>
            <a:off x="2457374" y="3968496"/>
            <a:ext cx="1634469" cy="9144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91B189-8A44-894E-8ED9-B72DA79117F1}"/>
              </a:ext>
            </a:extLst>
          </p:cNvPr>
          <p:cNvSpPr/>
          <p:nvPr/>
        </p:nvSpPr>
        <p:spPr bwMode="auto">
          <a:xfrm>
            <a:off x="5704390" y="4125384"/>
            <a:ext cx="2459061" cy="1661172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37011E-2CE7-964D-A1EB-FB6D4C1F33AC}"/>
              </a:ext>
            </a:extLst>
          </p:cNvPr>
          <p:cNvSpPr/>
          <p:nvPr/>
        </p:nvSpPr>
        <p:spPr bwMode="auto">
          <a:xfrm>
            <a:off x="10200707" y="3424136"/>
            <a:ext cx="4429693" cy="3334988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D0A78D-BDAB-F246-9017-C621EFD3A73A}"/>
              </a:ext>
            </a:extLst>
          </p:cNvPr>
          <p:cNvSpPr/>
          <p:nvPr/>
        </p:nvSpPr>
        <p:spPr bwMode="auto">
          <a:xfrm>
            <a:off x="2468044" y="4967007"/>
            <a:ext cx="1634469" cy="9144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RADCALNET-LOGO-COMPLET.png">
            <a:extLst>
              <a:ext uri="{FF2B5EF4-FFF2-40B4-BE49-F238E27FC236}">
                <a16:creationId xmlns:a16="http://schemas.microsoft.com/office/drawing/2014/main" id="{67B10A2C-75C5-8F4A-99C0-6B47AEC307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127" y="7646204"/>
            <a:ext cx="2424425" cy="5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822960"/>
          </a:xfrm>
        </p:spPr>
        <p:txBody>
          <a:bodyPr/>
          <a:lstStyle/>
          <a:p>
            <a:pPr algn="ctr"/>
            <a:r>
              <a:rPr lang="en-US" dirty="0"/>
              <a:t>RadCalNet – New Candidate sites</a:t>
            </a:r>
          </a:p>
        </p:txBody>
      </p:sp>
      <p:pic>
        <p:nvPicPr>
          <p:cNvPr id="4" name="Picture 3" descr="DR-Namibia (2012-09)-N26663_pano (Kopie).jpg">
            <a:extLst>
              <a:ext uri="{FF2B5EF4-FFF2-40B4-BE49-F238E27FC236}">
                <a16:creationId xmlns:a16="http://schemas.microsoft.com/office/drawing/2014/main" id="{F497201B-397E-3348-BD9F-38186770D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49" y="5378164"/>
            <a:ext cx="5289792" cy="10328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FAC302-EBCF-E64B-AC67-7871BA6475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630400" cy="8229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19" tIns="13061" rIns="26119" bIns="13061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9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5pPr>
            <a:lvl6pPr marL="548504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6pPr>
            <a:lvl7pPr marL="1097007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7pPr>
            <a:lvl8pPr marL="1645509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8pPr>
            <a:lvl9pPr marL="219401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BE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/>
              <a:t>Current RadCalNet Sites</a:t>
            </a:r>
          </a:p>
        </p:txBody>
      </p:sp>
      <p:pic>
        <p:nvPicPr>
          <p:cNvPr id="8" name="Picture 7" descr="Screen Shot 2015-11-10 at 17.04.12 .png">
            <a:extLst>
              <a:ext uri="{FF2B5EF4-FFF2-40B4-BE49-F238E27FC236}">
                <a16:creationId xmlns:a16="http://schemas.microsoft.com/office/drawing/2014/main" id="{7FBEE4D6-30ED-0847-9106-3AEE30BA1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689" y="2856813"/>
            <a:ext cx="5729890" cy="3971072"/>
          </a:xfrm>
          <a:prstGeom prst="rect">
            <a:avLst/>
          </a:prstGeom>
        </p:spPr>
      </p:pic>
      <p:pic>
        <p:nvPicPr>
          <p:cNvPr id="9" name="Picture 8" descr="gbnm.jpeg">
            <a:extLst>
              <a:ext uri="{FF2B5EF4-FFF2-40B4-BE49-F238E27FC236}">
                <a16:creationId xmlns:a16="http://schemas.microsoft.com/office/drawing/2014/main" id="{533600BB-ED45-574B-9BFE-707C96A29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629" y="5162393"/>
            <a:ext cx="1853101" cy="2901844"/>
          </a:xfrm>
          <a:prstGeom prst="rect">
            <a:avLst/>
          </a:prstGeom>
        </p:spPr>
      </p:pic>
      <p:pic>
        <p:nvPicPr>
          <p:cNvPr id="10" name="Picture 9" descr="Screen Shot 2015-11-13 at 09.04.16 .png">
            <a:extLst>
              <a:ext uri="{FF2B5EF4-FFF2-40B4-BE49-F238E27FC236}">
                <a16:creationId xmlns:a16="http://schemas.microsoft.com/office/drawing/2014/main" id="{87B3A0FA-07BC-7D46-A995-D14B64E5C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2" b="33847"/>
          <a:stretch/>
        </p:blipFill>
        <p:spPr>
          <a:xfrm>
            <a:off x="8265872" y="107505"/>
            <a:ext cx="2636352" cy="296337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68D3FB7-B5E6-F34F-A6B2-A1925608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5852" y="4061728"/>
            <a:ext cx="2481751" cy="232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Screen Shot 2015-11-13 at 09.06.36 .png">
            <a:extLst>
              <a:ext uri="{FF2B5EF4-FFF2-40B4-BE49-F238E27FC236}">
                <a16:creationId xmlns:a16="http://schemas.microsoft.com/office/drawing/2014/main" id="{D4ADA915-D69B-D04F-A3EE-F9A966314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893" y="650665"/>
            <a:ext cx="2621095" cy="2927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F7E0C-A050-0D4F-ABB9-34A0DC9C1F74}"/>
              </a:ext>
            </a:extLst>
          </p:cNvPr>
          <p:cNvSpPr txBox="1"/>
          <p:nvPr/>
        </p:nvSpPr>
        <p:spPr>
          <a:xfrm>
            <a:off x="9251558" y="7306525"/>
            <a:ext cx="16002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0" dirty="0">
                <a:solidFill>
                  <a:schemeClr val="bg1"/>
                </a:solidFill>
              </a:rPr>
              <a:t>Baotou, China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A78367-6537-1448-B19A-12E0E3582812}"/>
              </a:ext>
            </a:extLst>
          </p:cNvPr>
          <p:cNvCxnSpPr>
            <a:cxnSpLocks/>
          </p:cNvCxnSpPr>
          <p:nvPr/>
        </p:nvCxnSpPr>
        <p:spPr bwMode="auto">
          <a:xfrm flipH="1">
            <a:off x="6908337" y="5371657"/>
            <a:ext cx="833763" cy="2235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BEDAC1-DE32-E14B-B7CE-0577CF1FEC6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38567" y="3271757"/>
            <a:ext cx="818258" cy="669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ACB8D9-7194-BC47-B883-E4B439A19E8D}"/>
              </a:ext>
            </a:extLst>
          </p:cNvPr>
          <p:cNvCxnSpPr>
            <a:cxnSpLocks/>
          </p:cNvCxnSpPr>
          <p:nvPr/>
        </p:nvCxnSpPr>
        <p:spPr bwMode="auto">
          <a:xfrm>
            <a:off x="9173699" y="3988370"/>
            <a:ext cx="706971" cy="3042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D93410-EF11-5442-891A-36DD550641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90939" y="3929958"/>
            <a:ext cx="731526" cy="1317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17" descr="Screen Shot 2015-11-13 at 09.08.29 .png">
            <a:extLst>
              <a:ext uri="{FF2B5EF4-FFF2-40B4-BE49-F238E27FC236}">
                <a16:creationId xmlns:a16="http://schemas.microsoft.com/office/drawing/2014/main" id="{A452B040-0FE9-7743-A9C3-C8D30A646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95" y="991195"/>
            <a:ext cx="1671623" cy="20698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8A92B8-FD98-2E40-B5F5-724311377CFB}"/>
              </a:ext>
            </a:extLst>
          </p:cNvPr>
          <p:cNvSpPr/>
          <p:nvPr/>
        </p:nvSpPr>
        <p:spPr>
          <a:xfrm>
            <a:off x="265651" y="3578539"/>
            <a:ext cx="3868651" cy="1628752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r>
              <a:rPr lang="en-US" altLang="zh-CN" sz="1680" b="1" dirty="0">
                <a:solidFill>
                  <a:schemeClr val="bg2"/>
                </a:solidFill>
              </a:rPr>
              <a:t>Railroad Valley Playa, USA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&gt;20 years working experience on site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6 radiometers, sun photometer, met station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Dry lakebed</a:t>
            </a:r>
          </a:p>
        </p:txBody>
      </p:sp>
      <p:pic>
        <p:nvPicPr>
          <p:cNvPr id="20" name="Picture 19" descr="LaCrau.png">
            <a:extLst>
              <a:ext uri="{FF2B5EF4-FFF2-40B4-BE49-F238E27FC236}">
                <a16:creationId xmlns:a16="http://schemas.microsoft.com/office/drawing/2014/main" id="{4637AD6B-7833-5748-99B3-20FCEEC7D3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0398" y="2026126"/>
            <a:ext cx="2781991" cy="15727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193B03-B4E5-F447-B284-E2A9D9FE3342}"/>
              </a:ext>
            </a:extLst>
          </p:cNvPr>
          <p:cNvSpPr/>
          <p:nvPr/>
        </p:nvSpPr>
        <p:spPr>
          <a:xfrm>
            <a:off x="10932613" y="363766"/>
            <a:ext cx="3728176" cy="1628752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r>
              <a:rPr lang="en-US" altLang="zh-CN" sz="1680" b="1" dirty="0">
                <a:solidFill>
                  <a:schemeClr val="bg2"/>
                </a:solidFill>
              </a:rPr>
              <a:t>La </a:t>
            </a:r>
            <a:r>
              <a:rPr lang="en-US" altLang="zh-CN" sz="1680" b="1" dirty="0" err="1">
                <a:solidFill>
                  <a:schemeClr val="bg2"/>
                </a:solidFill>
              </a:rPr>
              <a:t>Crau</a:t>
            </a:r>
            <a:r>
              <a:rPr lang="en-US" altLang="zh-CN" sz="1680" b="1" dirty="0">
                <a:solidFill>
                  <a:schemeClr val="bg2"/>
                </a:solidFill>
              </a:rPr>
              <a:t>, France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CIMEL photometer (12 bands) 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Pebbles and low vegetation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Site used since 1987 for calibration and instrumented since 1997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05BE65-3C1D-FB4E-8C76-D7C84D4FA086}"/>
              </a:ext>
            </a:extLst>
          </p:cNvPr>
          <p:cNvSpPr/>
          <p:nvPr/>
        </p:nvSpPr>
        <p:spPr>
          <a:xfrm>
            <a:off x="9880670" y="6484746"/>
            <a:ext cx="4897787" cy="1628752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r>
              <a:rPr lang="en-US" altLang="zh-CN" sz="1680" b="1" dirty="0">
                <a:solidFill>
                  <a:schemeClr val="bg2"/>
                </a:solidFill>
              </a:rPr>
              <a:t>Baotou, China (two </a:t>
            </a:r>
            <a:r>
              <a:rPr lang="en-US" altLang="zh-CN" sz="1680" b="1" dirty="0" err="1">
                <a:solidFill>
                  <a:schemeClr val="bg2"/>
                </a:solidFill>
              </a:rPr>
              <a:t>sitest</a:t>
            </a:r>
            <a:r>
              <a:rPr lang="en-US" altLang="zh-CN" sz="1680" b="1" dirty="0">
                <a:solidFill>
                  <a:schemeClr val="bg2"/>
                </a:solidFill>
              </a:rPr>
              <a:t>)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Three automated spectrometers + sun photometer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b="1" dirty="0">
                <a:solidFill>
                  <a:srgbClr val="00007D"/>
                </a:solidFill>
              </a:rPr>
              <a:t>Artificial target (white, black, and gray)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Operational since 2015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b="1" dirty="0">
                <a:solidFill>
                  <a:srgbClr val="00007D"/>
                </a:solidFill>
              </a:rPr>
              <a:t>Sandy desert site added in 2017</a:t>
            </a:r>
          </a:p>
        </p:txBody>
      </p:sp>
      <p:pic>
        <p:nvPicPr>
          <p:cNvPr id="23" name="图片 31">
            <a:extLst>
              <a:ext uri="{FF2B5EF4-FFF2-40B4-BE49-F238E27FC236}">
                <a16:creationId xmlns:a16="http://schemas.microsoft.com/office/drawing/2014/main" id="{42FA0E70-6B84-AA43-89CD-FD525104A9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37391" y="4396403"/>
            <a:ext cx="1824024" cy="16164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C497953-7F87-5543-992C-92ABA3F23990}"/>
              </a:ext>
            </a:extLst>
          </p:cNvPr>
          <p:cNvSpPr/>
          <p:nvPr/>
        </p:nvSpPr>
        <p:spPr>
          <a:xfrm>
            <a:off x="126949" y="6592650"/>
            <a:ext cx="4065049" cy="1370220"/>
          </a:xfrm>
          <a:prstGeom prst="rect">
            <a:avLst/>
          </a:prstGeom>
        </p:spPr>
        <p:txBody>
          <a:bodyPr wrap="square" lIns="76806" tIns="38404" rIns="76806" bIns="38404">
            <a:spAutoFit/>
          </a:bodyPr>
          <a:lstStyle/>
          <a:p>
            <a:r>
              <a:rPr lang="en-US" altLang="zh-CN" sz="1680" b="1" dirty="0" err="1">
                <a:solidFill>
                  <a:schemeClr val="bg2"/>
                </a:solidFill>
              </a:rPr>
              <a:t>Gobabeb</a:t>
            </a:r>
            <a:r>
              <a:rPr lang="en-US" altLang="zh-CN" sz="1680" b="1" dirty="0">
                <a:solidFill>
                  <a:schemeClr val="bg2"/>
                </a:solidFill>
              </a:rPr>
              <a:t>, Namibia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Sun photometer similar to La </a:t>
            </a:r>
            <a:r>
              <a:rPr lang="en-US" altLang="zh-CN" sz="1680" dirty="0" err="1"/>
              <a:t>Crau</a:t>
            </a:r>
            <a:r>
              <a:rPr lang="en-US" altLang="zh-CN" sz="1680" dirty="0"/>
              <a:t>) and met station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Sparse dry grass and gravel/sand</a:t>
            </a:r>
          </a:p>
          <a:p>
            <a:pPr marL="342816" indent="-342816">
              <a:buFont typeface="Arial"/>
              <a:buChar char="•"/>
            </a:pPr>
            <a:r>
              <a:rPr lang="en-US" altLang="zh-CN" sz="1680" dirty="0"/>
              <a:t>Operational since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6CDCF-9131-DE44-A099-182709049C8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554" y="5666596"/>
            <a:ext cx="2381048" cy="23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1C73DE-FA11-4F55-B7A5-95577F4E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97" y="878686"/>
            <a:ext cx="10740103" cy="7255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4A345-E890-4A8F-9261-C3EDFEF3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sites provide pre-processed input data to </a:t>
            </a:r>
            <a:r>
              <a:rPr lang="en-US" dirty="0" err="1"/>
              <a:t>RadCalNet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8DA70-ACCA-45EA-BEAE-CAE8F66D59E6}"/>
              </a:ext>
            </a:extLst>
          </p:cNvPr>
          <p:cNvSpPr/>
          <p:nvPr/>
        </p:nvSpPr>
        <p:spPr>
          <a:xfrm>
            <a:off x="2052388" y="5187792"/>
            <a:ext cx="802506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Standardized </a:t>
            </a:r>
            <a:r>
              <a:rPr lang="en-US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RadCalNet</a:t>
            </a:r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processing stream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64BDC-262D-45D6-AD13-7D05DFA75742}"/>
              </a:ext>
            </a:extLst>
          </p:cNvPr>
          <p:cNvSpPr/>
          <p:nvPr/>
        </p:nvSpPr>
        <p:spPr>
          <a:xfrm>
            <a:off x="11889808" y="2861287"/>
            <a:ext cx="2667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857A1"/>
                </a:solidFill>
              </a:rPr>
              <a:t>Standardized output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4FE1B-25D7-4637-9EA4-08FBB7865C85}"/>
              </a:ext>
            </a:extLst>
          </p:cNvPr>
          <p:cNvSpPr/>
          <p:nvPr/>
        </p:nvSpPr>
        <p:spPr>
          <a:xfrm>
            <a:off x="9615238" y="985289"/>
            <a:ext cx="360807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2771A"/>
                </a:solidFill>
              </a:rPr>
              <a:t>Site-specific output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577D6A-A3FC-464C-8D13-567FEC15F227}"/>
              </a:ext>
            </a:extLst>
          </p:cNvPr>
          <p:cNvSpPr/>
          <p:nvPr/>
        </p:nvSpPr>
        <p:spPr>
          <a:xfrm>
            <a:off x="9615238" y="7204506"/>
            <a:ext cx="360807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20000"/>
                </a:solidFill>
              </a:rPr>
              <a:t>Site-specific output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1EFC0D-3435-4949-9521-A76055E29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3608" y="3869011"/>
            <a:ext cx="2740592" cy="18192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4CFA2D-CA3A-40B9-8A69-C768E23967AB}"/>
              </a:ext>
            </a:extLst>
          </p:cNvPr>
          <p:cNvSpPr/>
          <p:nvPr/>
        </p:nvSpPr>
        <p:spPr>
          <a:xfrm>
            <a:off x="96518" y="3265170"/>
            <a:ext cx="258953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Standardized input from </a:t>
            </a:r>
            <a:r>
              <a:rPr lang="en-US" b="1" dirty="0" err="1">
                <a:solidFill>
                  <a:srgbClr val="FF40FF"/>
                </a:solidFill>
              </a:rPr>
              <a:t>RadCalNet</a:t>
            </a:r>
            <a:r>
              <a:rPr lang="en-US" b="1" dirty="0">
                <a:solidFill>
                  <a:srgbClr val="FF40FF"/>
                </a:solidFill>
              </a:rPr>
              <a:t> sites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F1C69-2537-47B1-AD78-BCD93A0A35F6}"/>
              </a:ext>
            </a:extLst>
          </p:cNvPr>
          <p:cNvSpPr/>
          <p:nvPr/>
        </p:nvSpPr>
        <p:spPr>
          <a:xfrm>
            <a:off x="2930652" y="6898625"/>
            <a:ext cx="569236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623F9"/>
                </a:solidFill>
              </a:rPr>
              <a:t>Sites  perform QA on their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F50CB7-DA2F-F041-B608-16BD83C100C6}"/>
              </a:ext>
            </a:extLst>
          </p:cNvPr>
          <p:cNvSpPr/>
          <p:nvPr/>
        </p:nvSpPr>
        <p:spPr>
          <a:xfrm>
            <a:off x="356938" y="957908"/>
            <a:ext cx="733926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623F9"/>
                </a:solidFill>
              </a:rPr>
              <a:t>RadCalNet</a:t>
            </a:r>
            <a:r>
              <a:rPr lang="en-US" dirty="0">
                <a:solidFill>
                  <a:srgbClr val="C623F9"/>
                </a:solidFill>
              </a:rPr>
              <a:t> does not standardize collection and processing schemes of sites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8DF66-B8DE-FD46-894F-32B3FEC5AFAD}"/>
              </a:ext>
            </a:extLst>
          </p:cNvPr>
          <p:cNvSpPr/>
          <p:nvPr/>
        </p:nvSpPr>
        <p:spPr>
          <a:xfrm>
            <a:off x="9427566" y="5665948"/>
            <a:ext cx="518149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623F9"/>
                </a:solidFill>
              </a:rPr>
              <a:t>Sites  have developed additional </a:t>
            </a:r>
            <a:r>
              <a:rPr lang="en-US" dirty="0" err="1">
                <a:solidFill>
                  <a:srgbClr val="C623F9"/>
                </a:solidFill>
              </a:rPr>
              <a:t>RadCalNet</a:t>
            </a:r>
            <a:r>
              <a:rPr lang="en-US" dirty="0">
                <a:solidFill>
                  <a:srgbClr val="C623F9"/>
                </a:solidFill>
              </a:rPr>
              <a:t> dedicated processing</a:t>
            </a:r>
          </a:p>
        </p:txBody>
      </p:sp>
      <p:pic>
        <p:nvPicPr>
          <p:cNvPr id="15" name="Picture 14" descr="RADCALNET-LOGO-COMPLET.png">
            <a:extLst>
              <a:ext uri="{FF2B5EF4-FFF2-40B4-BE49-F238E27FC236}">
                <a16:creationId xmlns:a16="http://schemas.microsoft.com/office/drawing/2014/main" id="{67F6EA92-451C-9745-9534-6F0D4DDC4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127" y="7646204"/>
            <a:ext cx="2424425" cy="5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1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C046-3DC4-42FE-8A5F-A45C0C7F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nadir-viewing top-of-atmosphere reflectance and uncertainties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8862B6B-242B-4E05-B071-F9C7BFCAC0FA}"/>
              </a:ext>
            </a:extLst>
          </p:cNvPr>
          <p:cNvSpPr/>
          <p:nvPr/>
        </p:nvSpPr>
        <p:spPr>
          <a:xfrm>
            <a:off x="447723" y="1175627"/>
            <a:ext cx="1574800" cy="990600"/>
          </a:xfrm>
          <a:prstGeom prst="cloud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Calibration</a:t>
            </a:r>
          </a:p>
          <a:p>
            <a:pPr algn="ctr"/>
            <a:r>
              <a:rPr lang="en-US" sz="1200" dirty="0"/>
              <a:t>&amp; QC</a:t>
            </a:r>
          </a:p>
          <a:p>
            <a:pPr algn="ctr"/>
            <a:r>
              <a:rPr lang="en-US" sz="1200" dirty="0"/>
              <a:t>&amp; Processing</a:t>
            </a:r>
          </a:p>
        </p:txBody>
      </p:sp>
      <p:sp>
        <p:nvSpPr>
          <p:cNvPr id="5" name="Can 36">
            <a:extLst>
              <a:ext uri="{FF2B5EF4-FFF2-40B4-BE49-F238E27FC236}">
                <a16:creationId xmlns:a16="http://schemas.microsoft.com/office/drawing/2014/main" id="{BC54C9BB-6725-4043-A706-7CC2439681A1}"/>
              </a:ext>
            </a:extLst>
          </p:cNvPr>
          <p:cNvSpPr/>
          <p:nvPr/>
        </p:nvSpPr>
        <p:spPr>
          <a:xfrm flipH="1">
            <a:off x="2390822" y="1486311"/>
            <a:ext cx="406400" cy="381855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0896CA-742D-47B8-9874-5C88FF683ECB}"/>
              </a:ext>
            </a:extLst>
          </p:cNvPr>
          <p:cNvCxnSpPr>
            <a:stCxn id="4" idx="0"/>
            <a:endCxn id="5" idx="4"/>
          </p:cNvCxnSpPr>
          <p:nvPr/>
        </p:nvCxnSpPr>
        <p:spPr>
          <a:xfrm>
            <a:off x="2021211" y="1670927"/>
            <a:ext cx="369611" cy="6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loud 7">
            <a:extLst>
              <a:ext uri="{FF2B5EF4-FFF2-40B4-BE49-F238E27FC236}">
                <a16:creationId xmlns:a16="http://schemas.microsoft.com/office/drawing/2014/main" id="{A705F60C-F4B3-43E3-B4BE-B8497835667E}"/>
              </a:ext>
            </a:extLst>
          </p:cNvPr>
          <p:cNvSpPr/>
          <p:nvPr/>
        </p:nvSpPr>
        <p:spPr>
          <a:xfrm>
            <a:off x="3102023" y="1175627"/>
            <a:ext cx="1574800" cy="990600"/>
          </a:xfrm>
          <a:prstGeom prst="cloud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QC</a:t>
            </a:r>
          </a:p>
          <a:p>
            <a:pPr algn="ctr"/>
            <a:r>
              <a:rPr lang="en-US" sz="1200" dirty="0"/>
              <a:t>&amp; Processing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027C70-1E99-440C-9E10-7F1F46051F8F}"/>
              </a:ext>
            </a:extLst>
          </p:cNvPr>
          <p:cNvCxnSpPr>
            <a:stCxn id="5" idx="2"/>
            <a:endCxn id="8" idx="2"/>
          </p:cNvCxnSpPr>
          <p:nvPr/>
        </p:nvCxnSpPr>
        <p:spPr>
          <a:xfrm flipV="1">
            <a:off x="2797222" y="1670927"/>
            <a:ext cx="309686" cy="6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4C42B7-A2D6-41DE-8C56-0A1BAA9F474A}"/>
              </a:ext>
            </a:extLst>
          </p:cNvPr>
          <p:cNvCxnSpPr>
            <a:stCxn id="8" idx="0"/>
            <a:endCxn id="11" idx="4"/>
          </p:cNvCxnSpPr>
          <p:nvPr/>
        </p:nvCxnSpPr>
        <p:spPr>
          <a:xfrm flipV="1">
            <a:off x="4675511" y="1664539"/>
            <a:ext cx="369611" cy="6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73">
            <a:extLst>
              <a:ext uri="{FF2B5EF4-FFF2-40B4-BE49-F238E27FC236}">
                <a16:creationId xmlns:a16="http://schemas.microsoft.com/office/drawing/2014/main" id="{E9B07317-2235-470A-BC3C-C94ECD3D610B}"/>
              </a:ext>
            </a:extLst>
          </p:cNvPr>
          <p:cNvSpPr/>
          <p:nvPr/>
        </p:nvSpPr>
        <p:spPr>
          <a:xfrm flipH="1">
            <a:off x="5045122" y="1473611"/>
            <a:ext cx="431800" cy="381855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L2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38E61E8-2FEF-40F3-8E68-8B000E3BC6BE}"/>
              </a:ext>
            </a:extLst>
          </p:cNvPr>
          <p:cNvSpPr/>
          <p:nvPr/>
        </p:nvSpPr>
        <p:spPr>
          <a:xfrm>
            <a:off x="409623" y="2200928"/>
            <a:ext cx="1574800" cy="990600"/>
          </a:xfrm>
          <a:prstGeom prst="cloud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Calibration</a:t>
            </a:r>
          </a:p>
          <a:p>
            <a:pPr algn="ctr"/>
            <a:r>
              <a:rPr lang="en-US" sz="1200" dirty="0"/>
              <a:t>&amp; QC</a:t>
            </a:r>
          </a:p>
          <a:p>
            <a:pPr algn="ctr"/>
            <a:r>
              <a:rPr lang="en-US" sz="1200" dirty="0"/>
              <a:t>&amp; Processing</a:t>
            </a:r>
          </a:p>
        </p:txBody>
      </p:sp>
      <p:sp>
        <p:nvSpPr>
          <p:cNvPr id="15" name="Can 81">
            <a:extLst>
              <a:ext uri="{FF2B5EF4-FFF2-40B4-BE49-F238E27FC236}">
                <a16:creationId xmlns:a16="http://schemas.microsoft.com/office/drawing/2014/main" id="{54EE8A5E-A03C-4BEE-B5B6-352DEE2D9187}"/>
              </a:ext>
            </a:extLst>
          </p:cNvPr>
          <p:cNvSpPr/>
          <p:nvPr/>
        </p:nvSpPr>
        <p:spPr>
          <a:xfrm flipH="1">
            <a:off x="2352722" y="2511612"/>
            <a:ext cx="419100" cy="381855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E57B25-48FD-4D95-A534-6A4FF6DBE7FF}"/>
              </a:ext>
            </a:extLst>
          </p:cNvPr>
          <p:cNvCxnSpPr>
            <a:stCxn id="13" idx="0"/>
            <a:endCxn id="15" idx="4"/>
          </p:cNvCxnSpPr>
          <p:nvPr/>
        </p:nvCxnSpPr>
        <p:spPr>
          <a:xfrm>
            <a:off x="1983111" y="2696228"/>
            <a:ext cx="369611" cy="6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loud 18">
            <a:extLst>
              <a:ext uri="{FF2B5EF4-FFF2-40B4-BE49-F238E27FC236}">
                <a16:creationId xmlns:a16="http://schemas.microsoft.com/office/drawing/2014/main" id="{80982CA6-4B96-40B7-A3DC-A1B40D3D5010}"/>
              </a:ext>
            </a:extLst>
          </p:cNvPr>
          <p:cNvSpPr/>
          <p:nvPr/>
        </p:nvSpPr>
        <p:spPr>
          <a:xfrm>
            <a:off x="3063923" y="2200928"/>
            <a:ext cx="1574800" cy="990600"/>
          </a:xfrm>
          <a:prstGeom prst="cloud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QC</a:t>
            </a:r>
          </a:p>
          <a:p>
            <a:pPr algn="ctr"/>
            <a:r>
              <a:rPr lang="en-US" sz="1200" dirty="0"/>
              <a:t>&amp; Processing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51E37B-6AC0-4A54-9FA7-1576E098B73A}"/>
              </a:ext>
            </a:extLst>
          </p:cNvPr>
          <p:cNvCxnSpPr>
            <a:stCxn id="15" idx="2"/>
            <a:endCxn id="19" idx="2"/>
          </p:cNvCxnSpPr>
          <p:nvPr/>
        </p:nvCxnSpPr>
        <p:spPr>
          <a:xfrm flipV="1">
            <a:off x="2771822" y="2696228"/>
            <a:ext cx="296986" cy="6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EE214A-74A6-4B14-8815-9EECAFE1566E}"/>
              </a:ext>
            </a:extLst>
          </p:cNvPr>
          <p:cNvCxnSpPr>
            <a:stCxn id="19" idx="0"/>
            <a:endCxn id="22" idx="4"/>
          </p:cNvCxnSpPr>
          <p:nvPr/>
        </p:nvCxnSpPr>
        <p:spPr>
          <a:xfrm>
            <a:off x="4637411" y="2696228"/>
            <a:ext cx="369611" cy="6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n 89">
            <a:extLst>
              <a:ext uri="{FF2B5EF4-FFF2-40B4-BE49-F238E27FC236}">
                <a16:creationId xmlns:a16="http://schemas.microsoft.com/office/drawing/2014/main" id="{73BA22B4-F4EC-4AC2-BF4A-BD79045351F7}"/>
              </a:ext>
            </a:extLst>
          </p:cNvPr>
          <p:cNvSpPr/>
          <p:nvPr/>
        </p:nvSpPr>
        <p:spPr>
          <a:xfrm flipH="1">
            <a:off x="5007022" y="2511612"/>
            <a:ext cx="469900" cy="381855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L2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D7BAA3C0-8FF3-48FE-ADC3-E09767843994}"/>
              </a:ext>
            </a:extLst>
          </p:cNvPr>
          <p:cNvSpPr txBox="1">
            <a:spLocks/>
          </p:cNvSpPr>
          <p:nvPr/>
        </p:nvSpPr>
        <p:spPr>
          <a:xfrm>
            <a:off x="147661" y="3173070"/>
            <a:ext cx="5544012" cy="5056529"/>
          </a:xfrm>
          <a:prstGeom prst="rect">
            <a:avLst/>
          </a:prstGeom>
        </p:spPr>
        <p:txBody>
          <a:bodyPr lIns="91427" tIns="45713" rIns="91427" bIns="45713"/>
          <a:lstStyle>
            <a:lvl1pPr marL="411459" indent="-41145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495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A3E"/>
              </a:buClr>
              <a:buSzPct val="90000"/>
              <a:buFont typeface="Wingdings" pitchFamily="2" charset="2"/>
              <a:buChar char="l"/>
              <a:defRPr sz="2900">
                <a:solidFill>
                  <a:srgbClr val="008A3E"/>
                </a:solidFill>
                <a:latin typeface="+mn-lt"/>
              </a:defRPr>
            </a:lvl2pPr>
            <a:lvl3pPr marL="1371531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BE"/>
              </a:buClr>
              <a:buFont typeface="Wingdings" pitchFamily="2" charset="2"/>
              <a:buChar char="w"/>
              <a:defRPr sz="2900">
                <a:solidFill>
                  <a:srgbClr val="0000BE"/>
                </a:solidFill>
                <a:latin typeface="+mn-lt"/>
              </a:defRPr>
            </a:lvl3pPr>
            <a:lvl4pPr marL="1920144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235C"/>
              </a:buClr>
              <a:buSzPct val="80000"/>
              <a:buFont typeface="Wingdings" pitchFamily="2" charset="2"/>
              <a:buChar char="¨"/>
              <a:defRPr sz="2900">
                <a:solidFill>
                  <a:srgbClr val="C00000"/>
                </a:solidFill>
                <a:latin typeface="+mn-lt"/>
              </a:defRPr>
            </a:lvl4pPr>
            <a:lvl5pPr marL="2468757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+mn-lt"/>
              </a:defRPr>
            </a:lvl5pPr>
            <a:lvl6pPr marL="3017369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6pPr>
            <a:lvl7pPr marL="3565982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7pPr>
            <a:lvl8pPr marL="4114594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8pPr>
            <a:lvl9pPr marL="4663207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dirty="0"/>
              <a:t>S</a:t>
            </a:r>
            <a:r>
              <a:rPr lang="en-GB" sz="2000" u="sng" dirty="0"/>
              <a:t>urface Reflectance </a:t>
            </a:r>
          </a:p>
          <a:p>
            <a:pPr>
              <a:buFont typeface="Arial"/>
              <a:buChar char="•"/>
            </a:pPr>
            <a:r>
              <a:rPr lang="en-US" sz="2000" dirty="0"/>
              <a:t>30 minute intervals</a:t>
            </a:r>
          </a:p>
          <a:p>
            <a:pPr>
              <a:buFont typeface="Arial"/>
              <a:buChar char="•"/>
            </a:pPr>
            <a:r>
              <a:rPr lang="en-US" sz="2000" dirty="0"/>
              <a:t>9 am to 3 pm local standard time</a:t>
            </a:r>
          </a:p>
          <a:p>
            <a:pPr>
              <a:buFont typeface="Arial"/>
              <a:buChar char="•"/>
            </a:pPr>
            <a:r>
              <a:rPr lang="en-US" sz="2000" dirty="0"/>
              <a:t>Nadir view</a:t>
            </a:r>
          </a:p>
          <a:p>
            <a:pPr>
              <a:buFont typeface="Arial"/>
              <a:buChar char="•"/>
            </a:pPr>
            <a:r>
              <a:rPr lang="en-US" sz="2000" dirty="0"/>
              <a:t>10 nm intervals from 400 nm to 1000 nm</a:t>
            </a:r>
            <a:endParaRPr lang="en-US" sz="2000" u="sng" dirty="0"/>
          </a:p>
          <a:p>
            <a:pPr marL="0" indent="0">
              <a:buNone/>
            </a:pPr>
            <a:r>
              <a:rPr lang="en-US" sz="2000" u="sng" dirty="0"/>
              <a:t>Atmospheric Data</a:t>
            </a:r>
          </a:p>
          <a:p>
            <a:pPr>
              <a:buFont typeface="Arial"/>
              <a:buChar char="•"/>
            </a:pPr>
            <a:r>
              <a:rPr lang="en-US" sz="2000" dirty="0"/>
              <a:t>Pressure</a:t>
            </a:r>
          </a:p>
          <a:p>
            <a:pPr>
              <a:buFont typeface="Arial"/>
              <a:buChar char="•"/>
            </a:pPr>
            <a:r>
              <a:rPr lang="en-US" sz="2000" dirty="0"/>
              <a:t>Temperature</a:t>
            </a:r>
          </a:p>
          <a:p>
            <a:pPr>
              <a:buFont typeface="Arial"/>
              <a:buChar char="•"/>
            </a:pPr>
            <a:r>
              <a:rPr lang="en-US" sz="2000" dirty="0"/>
              <a:t>Aerosol</a:t>
            </a:r>
          </a:p>
          <a:p>
            <a:pPr>
              <a:buFont typeface="Arial"/>
              <a:buChar char="•"/>
            </a:pPr>
            <a:r>
              <a:rPr lang="en-US" sz="2000" dirty="0"/>
              <a:t>Water Vapor</a:t>
            </a:r>
          </a:p>
          <a:p>
            <a:pPr>
              <a:buFont typeface="Arial"/>
              <a:buChar char="•"/>
            </a:pPr>
            <a:r>
              <a:rPr lang="en-US" sz="2000" dirty="0"/>
              <a:t>Ozone</a:t>
            </a:r>
          </a:p>
          <a:p>
            <a:pPr marL="0" indent="0">
              <a:buNone/>
            </a:pPr>
            <a:r>
              <a:rPr lang="en-US" sz="2000" b="1" u="sng" dirty="0">
                <a:solidFill>
                  <a:srgbClr val="800000"/>
                </a:solidFill>
              </a:rPr>
              <a:t>Uncertainty</a:t>
            </a:r>
          </a:p>
        </p:txBody>
      </p:sp>
      <p:pic>
        <p:nvPicPr>
          <p:cNvPr id="24" name="Picture 23" descr="Screen Shot 2015-11-17 at 22.28.30 .png">
            <a:extLst>
              <a:ext uri="{FF2B5EF4-FFF2-40B4-BE49-F238E27FC236}">
                <a16:creationId xmlns:a16="http://schemas.microsoft.com/office/drawing/2014/main" id="{DCF1EF74-DA3D-4E55-B3AD-78495DC66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998" y="5713088"/>
            <a:ext cx="4163689" cy="24170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FF6EDCA-4F68-4143-933F-8D4306257C4A}"/>
              </a:ext>
            </a:extLst>
          </p:cNvPr>
          <p:cNvSpPr/>
          <p:nvPr/>
        </p:nvSpPr>
        <p:spPr>
          <a:xfrm>
            <a:off x="929689" y="664556"/>
            <a:ext cx="360807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A20000"/>
                </a:solidFill>
              </a:rPr>
              <a:t>RadCalNet</a:t>
            </a:r>
            <a:r>
              <a:rPr lang="en-US" b="1" dirty="0">
                <a:solidFill>
                  <a:srgbClr val="A20000"/>
                </a:solidFill>
              </a:rPr>
              <a:t> Inputs</a:t>
            </a:r>
          </a:p>
        </p:txBody>
      </p:sp>
      <p:sp>
        <p:nvSpPr>
          <p:cNvPr id="26" name="Striped Right Arrow 75">
            <a:extLst>
              <a:ext uri="{FF2B5EF4-FFF2-40B4-BE49-F238E27FC236}">
                <a16:creationId xmlns:a16="http://schemas.microsoft.com/office/drawing/2014/main" id="{2290F8D2-026E-49F9-B832-2A4297F997DF}"/>
              </a:ext>
            </a:extLst>
          </p:cNvPr>
          <p:cNvSpPr/>
          <p:nvPr/>
        </p:nvSpPr>
        <p:spPr>
          <a:xfrm>
            <a:off x="6708823" y="6095963"/>
            <a:ext cx="702429" cy="121832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7" name="Striped Right Arrow 76">
            <a:extLst>
              <a:ext uri="{FF2B5EF4-FFF2-40B4-BE49-F238E27FC236}">
                <a16:creationId xmlns:a16="http://schemas.microsoft.com/office/drawing/2014/main" id="{6F8D9786-2468-49B7-8290-E8A72B1E2748}"/>
              </a:ext>
            </a:extLst>
          </p:cNvPr>
          <p:cNvSpPr/>
          <p:nvPr/>
        </p:nvSpPr>
        <p:spPr>
          <a:xfrm>
            <a:off x="9210723" y="6070563"/>
            <a:ext cx="702429" cy="121832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65B03B40-C613-4503-A83F-D80AD0573B7E}"/>
              </a:ext>
            </a:extLst>
          </p:cNvPr>
          <p:cNvSpPr/>
          <p:nvPr/>
        </p:nvSpPr>
        <p:spPr>
          <a:xfrm>
            <a:off x="7445423" y="6197563"/>
            <a:ext cx="1714500" cy="9906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RADCALNET </a:t>
            </a:r>
          </a:p>
          <a:p>
            <a:pPr algn="ctr"/>
            <a:r>
              <a:rPr lang="en-US" sz="1200" dirty="0"/>
              <a:t>QC</a:t>
            </a:r>
          </a:p>
          <a:p>
            <a:pPr algn="ctr"/>
            <a:r>
              <a:rPr lang="en-US" sz="1200" dirty="0"/>
              <a:t>&amp; Processing</a:t>
            </a:r>
          </a:p>
        </p:txBody>
      </p:sp>
      <p:sp>
        <p:nvSpPr>
          <p:cNvPr id="29" name="Striped Right Arrow 83">
            <a:extLst>
              <a:ext uri="{FF2B5EF4-FFF2-40B4-BE49-F238E27FC236}">
                <a16:creationId xmlns:a16="http://schemas.microsoft.com/office/drawing/2014/main" id="{6955DF16-3A33-4DE6-8E29-FB94ABAA6A5A}"/>
              </a:ext>
            </a:extLst>
          </p:cNvPr>
          <p:cNvSpPr/>
          <p:nvPr/>
        </p:nvSpPr>
        <p:spPr>
          <a:xfrm>
            <a:off x="8938729" y="4139055"/>
            <a:ext cx="1875885" cy="16129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RADCALNET portal</a:t>
            </a:r>
          </a:p>
        </p:txBody>
      </p:sp>
      <p:sp>
        <p:nvSpPr>
          <p:cNvPr id="30" name="Can 92">
            <a:extLst>
              <a:ext uri="{FF2B5EF4-FFF2-40B4-BE49-F238E27FC236}">
                <a16:creationId xmlns:a16="http://schemas.microsoft.com/office/drawing/2014/main" id="{394BDA42-C079-4561-B984-25D9D592804E}"/>
              </a:ext>
            </a:extLst>
          </p:cNvPr>
          <p:cNvSpPr/>
          <p:nvPr/>
        </p:nvSpPr>
        <p:spPr>
          <a:xfrm flipH="1">
            <a:off x="7706830" y="4075555"/>
            <a:ext cx="1276112" cy="1612900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Hyperspectral TOA reflectance @ 30 min interval for nadir 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2BC429-2534-48B0-A4F4-1B9F25220C42}"/>
              </a:ext>
            </a:extLst>
          </p:cNvPr>
          <p:cNvSpPr/>
          <p:nvPr/>
        </p:nvSpPr>
        <p:spPr>
          <a:xfrm>
            <a:off x="7445424" y="743758"/>
            <a:ext cx="3961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RadCalNet</a:t>
            </a:r>
            <a:r>
              <a:rPr lang="en-US" sz="3200" b="1" dirty="0">
                <a:solidFill>
                  <a:srgbClr val="C00000"/>
                </a:solidFill>
              </a:rPr>
              <a:t> Outputs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C2911040-374B-4354-A0B1-406293A371E8}"/>
              </a:ext>
            </a:extLst>
          </p:cNvPr>
          <p:cNvSpPr txBox="1">
            <a:spLocks/>
          </p:cNvSpPr>
          <p:nvPr/>
        </p:nvSpPr>
        <p:spPr>
          <a:xfrm>
            <a:off x="6575625" y="1385267"/>
            <a:ext cx="7907114" cy="2804802"/>
          </a:xfrm>
          <a:prstGeom prst="rect">
            <a:avLst/>
          </a:prstGeom>
        </p:spPr>
        <p:txBody>
          <a:bodyPr lIns="91427" tIns="45713" rIns="91427" bIns="45713"/>
          <a:lstStyle>
            <a:lvl1pPr marL="411459" indent="-41145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495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A3E"/>
              </a:buClr>
              <a:buSzPct val="90000"/>
              <a:buFont typeface="Wingdings" pitchFamily="2" charset="2"/>
              <a:buChar char="l"/>
              <a:defRPr sz="2900">
                <a:solidFill>
                  <a:srgbClr val="008A3E"/>
                </a:solidFill>
                <a:latin typeface="+mn-lt"/>
              </a:defRPr>
            </a:lvl2pPr>
            <a:lvl3pPr marL="1371531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BE"/>
              </a:buClr>
              <a:buFont typeface="Wingdings" pitchFamily="2" charset="2"/>
              <a:buChar char="w"/>
              <a:defRPr sz="2900">
                <a:solidFill>
                  <a:srgbClr val="0000BE"/>
                </a:solidFill>
                <a:latin typeface="+mn-lt"/>
              </a:defRPr>
            </a:lvl3pPr>
            <a:lvl4pPr marL="1920144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235C"/>
              </a:buClr>
              <a:buSzPct val="80000"/>
              <a:buFont typeface="Wingdings" pitchFamily="2" charset="2"/>
              <a:buChar char="¨"/>
              <a:defRPr sz="2900">
                <a:solidFill>
                  <a:srgbClr val="C00000"/>
                </a:solidFill>
                <a:latin typeface="+mn-lt"/>
              </a:defRPr>
            </a:lvl4pPr>
            <a:lvl5pPr marL="2468757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+mn-lt"/>
              </a:defRPr>
            </a:lvl5pPr>
            <a:lvl6pPr marL="3017369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6pPr>
            <a:lvl7pPr marL="3565982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7pPr>
            <a:lvl8pPr marL="4114594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8pPr>
            <a:lvl9pPr marL="4663207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3000" b="1" u="sng" dirty="0">
                <a:solidFill>
                  <a:srgbClr val="C00000"/>
                </a:solidFill>
              </a:rPr>
              <a:t>TOA Reflectance with Uncertainties</a:t>
            </a:r>
            <a:endParaRPr lang="en-GB" sz="3000" b="1" dirty="0">
              <a:solidFill>
                <a:srgbClr val="C00000"/>
              </a:solidFill>
            </a:endParaRPr>
          </a:p>
          <a:p>
            <a:pPr>
              <a:buFont typeface="Arial"/>
              <a:buChar char="•"/>
            </a:pPr>
            <a:r>
              <a:rPr lang="en-US" sz="3000" b="1" dirty="0">
                <a:solidFill>
                  <a:srgbClr val="C00000"/>
                </a:solidFill>
              </a:rPr>
              <a:t>30 minute intervals</a:t>
            </a:r>
          </a:p>
          <a:p>
            <a:pPr>
              <a:buFont typeface="Arial"/>
              <a:buChar char="•"/>
            </a:pPr>
            <a:r>
              <a:rPr lang="en-US" sz="3000" b="1" dirty="0">
                <a:solidFill>
                  <a:srgbClr val="C00000"/>
                </a:solidFill>
              </a:rPr>
              <a:t>9 am to 3 pm local standard time</a:t>
            </a:r>
          </a:p>
          <a:p>
            <a:pPr>
              <a:buFont typeface="Arial"/>
              <a:buChar char="•"/>
            </a:pPr>
            <a:r>
              <a:rPr lang="en-US" sz="3000" b="1" dirty="0">
                <a:solidFill>
                  <a:srgbClr val="C00000"/>
                </a:solidFill>
              </a:rPr>
              <a:t>Nadir view</a:t>
            </a:r>
          </a:p>
          <a:p>
            <a:pPr>
              <a:buFont typeface="Arial"/>
              <a:buChar char="•"/>
            </a:pPr>
            <a:r>
              <a:rPr lang="en-US" sz="3000" b="1" dirty="0">
                <a:solidFill>
                  <a:srgbClr val="C00000"/>
                </a:solidFill>
              </a:rPr>
              <a:t>10 nm intervals from 400 nm to 1000 nm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33" name="Picture 32" descr="Screen Shot 2015-11-17 at 22.26.09 .png">
            <a:extLst>
              <a:ext uri="{FF2B5EF4-FFF2-40B4-BE49-F238E27FC236}">
                <a16:creationId xmlns:a16="http://schemas.microsoft.com/office/drawing/2014/main" id="{1BEC2A85-400C-42D7-A285-AC6552D52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033" y="5719821"/>
            <a:ext cx="4233350" cy="24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7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51FA0-7910-4B45-B857-B6D08F3B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45" y="2719370"/>
            <a:ext cx="6870152" cy="4138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A00AE-0A90-4286-BB91-742E6E1C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 work to evaluate SI-traceability and error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B6CE-8F78-41E3-BB0B-54084176F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984738"/>
            <a:ext cx="6666892" cy="7211061"/>
          </a:xfrm>
        </p:spPr>
        <p:txBody>
          <a:bodyPr/>
          <a:lstStyle/>
          <a:p>
            <a:pPr algn="just"/>
            <a:r>
              <a:rPr lang="en-US" dirty="0"/>
              <a:t>Relying on process outlined in NPL </a:t>
            </a:r>
            <a:r>
              <a:rPr lang="en-US" i="1" dirty="0"/>
              <a:t>Uncertainty Analysis for Earth Observation</a:t>
            </a:r>
            <a:r>
              <a:rPr lang="en-US" dirty="0"/>
              <a:t> course (</a:t>
            </a:r>
            <a:r>
              <a:rPr lang="en-US" dirty="0" err="1"/>
              <a:t>www.meteoc.org</a:t>
            </a:r>
            <a:r>
              <a:rPr lang="en-US" dirty="0"/>
              <a:t>/</a:t>
            </a:r>
            <a:r>
              <a:rPr lang="en-US" dirty="0" err="1"/>
              <a:t>training.html</a:t>
            </a:r>
            <a:r>
              <a:rPr lang="en-US" dirty="0"/>
              <a:t>)</a:t>
            </a:r>
          </a:p>
          <a:p>
            <a:pPr algn="just"/>
            <a:r>
              <a:rPr lang="en-GB" dirty="0"/>
              <a:t>Sites have responsibility for their own quality assurance and providing uncertainties for inputs</a:t>
            </a:r>
          </a:p>
          <a:p>
            <a:r>
              <a:rPr lang="en-US" dirty="0"/>
              <a:t>Uncertainty budgets include: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Instrumentation effects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Data sources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Spatial homogeneity of site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Radiative transfer code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Sampling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Processing assumptions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1200" y="6764639"/>
            <a:ext cx="7569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Analysis performed using a combination of literature, laboratory results, Monte Carlo analysis, image analyses</a:t>
            </a:r>
          </a:p>
        </p:txBody>
      </p:sp>
      <p:pic>
        <p:nvPicPr>
          <p:cNvPr id="7" name="Picture 6" descr="DR-Namibia (2012-09)-N26663_pano (Kopie).jpg">
            <a:extLst>
              <a:ext uri="{FF2B5EF4-FFF2-40B4-BE49-F238E27FC236}">
                <a16:creationId xmlns:a16="http://schemas.microsoft.com/office/drawing/2014/main" id="{E050D845-1433-3C4E-9B0A-FB2AF65521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509" y="735471"/>
            <a:ext cx="7788542" cy="1140535"/>
          </a:xfrm>
          <a:prstGeom prst="rect">
            <a:avLst/>
          </a:prstGeom>
        </p:spPr>
      </p:pic>
      <p:pic>
        <p:nvPicPr>
          <p:cNvPr id="8" name="Picture 7" descr="Screen Shot 2015-11-13 at 09.08.29 .png">
            <a:extLst>
              <a:ext uri="{FF2B5EF4-FFF2-40B4-BE49-F238E27FC236}">
                <a16:creationId xmlns:a16="http://schemas.microsoft.com/office/drawing/2014/main" id="{21A21273-C647-E54C-B8F6-4A93BB4076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1055" y="1624790"/>
            <a:ext cx="1880118" cy="1746021"/>
          </a:xfrm>
          <a:prstGeom prst="rect">
            <a:avLst/>
          </a:prstGeom>
        </p:spPr>
      </p:pic>
      <p:pic>
        <p:nvPicPr>
          <p:cNvPr id="9" name="Picture 8" descr="LaCrau.png">
            <a:extLst>
              <a:ext uri="{FF2B5EF4-FFF2-40B4-BE49-F238E27FC236}">
                <a16:creationId xmlns:a16="http://schemas.microsoft.com/office/drawing/2014/main" id="{D425766A-4DC7-104D-9AF0-9A92993365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472" y="1446465"/>
            <a:ext cx="2733699" cy="11591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48363E6C-B410-BE4B-A5E5-4DF509A00D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80199" y="1300953"/>
            <a:ext cx="1591193" cy="18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2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26098" cy="822960"/>
          </a:xfrm>
        </p:spPr>
        <p:txBody>
          <a:bodyPr/>
          <a:lstStyle/>
          <a:p>
            <a:r>
              <a:rPr lang="en-US" dirty="0"/>
              <a:t>Per data point uncertainties</a:t>
            </a:r>
          </a:p>
        </p:txBody>
      </p:sp>
      <p:pic>
        <p:nvPicPr>
          <p:cNvPr id="8" name="Picture 7" descr="toa_hiaod.tiff">
            <a:extLst>
              <a:ext uri="{FF2B5EF4-FFF2-40B4-BE49-F238E27FC236}">
                <a16:creationId xmlns:a16="http://schemas.microsoft.com/office/drawing/2014/main" id="{DB1494E2-D00E-4DCD-8E42-FFD38A70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54459"/>
            <a:ext cx="9774178" cy="47895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DDE578-7E19-45DB-8425-D7A30A11BEE6}"/>
              </a:ext>
            </a:extLst>
          </p:cNvPr>
          <p:cNvSpPr/>
          <p:nvPr/>
        </p:nvSpPr>
        <p:spPr>
          <a:xfrm>
            <a:off x="1" y="822960"/>
            <a:ext cx="10389476" cy="143114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Monte Carlo results based on input uncertainties to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radiative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transfer code modeling of predicted top-of-atmosphere radiance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11E57-E869-4A71-B3A3-3EC11637E888}"/>
              </a:ext>
            </a:extLst>
          </p:cNvPr>
          <p:cNvSpPr txBox="1"/>
          <p:nvPr/>
        </p:nvSpPr>
        <p:spPr>
          <a:xfrm>
            <a:off x="2179061" y="4906623"/>
            <a:ext cx="7570696" cy="1431147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High aerosol loading with large sized aerosols for small solar zenith angle and six surface reflectance values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592DD5-49E9-9E45-9B0D-3FCD5FB46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05912" y="6921062"/>
            <a:ext cx="4880643" cy="1277006"/>
          </a:xfrm>
        </p:spPr>
        <p:txBody>
          <a:bodyPr/>
          <a:lstStyle/>
          <a:p>
            <a:r>
              <a:rPr lang="en-US" sz="2000" b="1" dirty="0">
                <a:solidFill>
                  <a:srgbClr val="7030A0"/>
                </a:solidFill>
              </a:rPr>
              <a:t>Applied Optics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Vol. 61, </a:t>
            </a:r>
            <a:r>
              <a:rPr lang="en-US" sz="20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Issue 6</a:t>
            </a:r>
            <a:r>
              <a:rPr lang="en-US" sz="2000" dirty="0">
                <a:solidFill>
                  <a:srgbClr val="7030A0"/>
                </a:solidFill>
              </a:rPr>
              <a:t>, pp. 1357-1368 (2022)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 </a:t>
            </a:r>
            <a:r>
              <a:rPr lang="en-US" sz="2000" dirty="0">
                <a:solidFill>
                  <a:srgbClr val="6666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n-US" sz="20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://doi.org/10.1364/AO.442170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53556-5D7D-BD48-A023-5A69CDB15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098" y="42229"/>
            <a:ext cx="4738088" cy="69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58F3F-1B60-094D-8B31-61FD0276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CAFC7-1A9C-CC47-ACCD-24368DB84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91" y="1078362"/>
            <a:ext cx="3808435" cy="5303520"/>
          </a:xfrm>
        </p:spPr>
        <p:txBody>
          <a:bodyPr/>
          <a:lstStyle/>
          <a:p>
            <a:r>
              <a:rPr lang="en-US" dirty="0"/>
              <a:t>Recent drop in number of users due to need for users to update their information</a:t>
            </a:r>
          </a:p>
          <a:p>
            <a:endParaRPr lang="en-US" dirty="0"/>
          </a:p>
        </p:txBody>
      </p:sp>
      <p:pic>
        <p:nvPicPr>
          <p:cNvPr id="4" name="Image 11">
            <a:extLst>
              <a:ext uri="{FF2B5EF4-FFF2-40B4-BE49-F238E27FC236}">
                <a16:creationId xmlns:a16="http://schemas.microsoft.com/office/drawing/2014/main" id="{0147883F-1EB9-E546-B7A8-22F5E7C2A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228" y="822960"/>
            <a:ext cx="10667171" cy="3542382"/>
          </a:xfrm>
          <a:prstGeom prst="rect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9A096B15-4D24-E04F-BC39-76B404953B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227" y="4365342"/>
            <a:ext cx="10512382" cy="35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8D52-156C-45B1-9BCB-B782732C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RadCalNet</a:t>
            </a:r>
            <a:r>
              <a:rPr lang="en-US" dirty="0"/>
              <a:t> data has been openly available since Summer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16BCE-724C-C84C-A25F-2745B43B6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993" y="7078717"/>
            <a:ext cx="13621406" cy="1090938"/>
          </a:xfrm>
        </p:spPr>
        <p:txBody>
          <a:bodyPr/>
          <a:lstStyle/>
          <a:p>
            <a:r>
              <a:rPr lang="en-US" dirty="0"/>
              <a:t>Currently 418 users with numbers continuing to increase</a:t>
            </a:r>
          </a:p>
          <a:p>
            <a:r>
              <a:rPr lang="en-US" dirty="0"/>
              <a:t>Global distribution</a:t>
            </a:r>
          </a:p>
          <a:p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7BAA3C0-8FF3-48FE-ADC3-E09767843994}"/>
              </a:ext>
            </a:extLst>
          </p:cNvPr>
          <p:cNvSpPr txBox="1">
            <a:spLocks/>
          </p:cNvSpPr>
          <p:nvPr/>
        </p:nvSpPr>
        <p:spPr>
          <a:xfrm>
            <a:off x="147660" y="927608"/>
            <a:ext cx="5846739" cy="7137399"/>
          </a:xfrm>
          <a:prstGeom prst="rect">
            <a:avLst/>
          </a:prstGeom>
        </p:spPr>
        <p:txBody>
          <a:bodyPr lIns="91427" tIns="45713" rIns="91427" bIns="45713"/>
          <a:lstStyle>
            <a:lvl1pPr marL="411459" indent="-41145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495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A3E"/>
              </a:buClr>
              <a:buSzPct val="90000"/>
              <a:buFont typeface="Wingdings" pitchFamily="2" charset="2"/>
              <a:buChar char="l"/>
              <a:defRPr sz="2900">
                <a:solidFill>
                  <a:srgbClr val="008A3E"/>
                </a:solidFill>
                <a:latin typeface="+mn-lt"/>
              </a:defRPr>
            </a:lvl2pPr>
            <a:lvl3pPr marL="1371531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BE"/>
              </a:buClr>
              <a:buFont typeface="Wingdings" pitchFamily="2" charset="2"/>
              <a:buChar char="w"/>
              <a:defRPr sz="2900">
                <a:solidFill>
                  <a:srgbClr val="0000BE"/>
                </a:solidFill>
                <a:latin typeface="+mn-lt"/>
              </a:defRPr>
            </a:lvl3pPr>
            <a:lvl4pPr marL="1920144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235C"/>
              </a:buClr>
              <a:buSzPct val="80000"/>
              <a:buFont typeface="Wingdings" pitchFamily="2" charset="2"/>
              <a:buChar char="¨"/>
              <a:defRPr sz="2900">
                <a:solidFill>
                  <a:srgbClr val="C00000"/>
                </a:solidFill>
                <a:latin typeface="+mn-lt"/>
              </a:defRPr>
            </a:lvl4pPr>
            <a:lvl5pPr marL="2468757" indent="-27430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+mn-lt"/>
              </a:defRPr>
            </a:lvl5pPr>
            <a:lvl6pPr marL="3017369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6pPr>
            <a:lvl7pPr marL="3565982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7pPr>
            <a:lvl8pPr marL="4114594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8pPr>
            <a:lvl9pPr marL="4663207" indent="-274306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¡"/>
              <a:defRPr sz="29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800" dirty="0"/>
          </a:p>
        </p:txBody>
      </p:sp>
      <p:pic>
        <p:nvPicPr>
          <p:cNvPr id="7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5228" y="-2473326"/>
            <a:ext cx="6442213" cy="126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3665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Custom 1">
      <a:majorFont>
        <a:latin typeface="Calibri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7_Conception personnalisée">
  <a:themeElements>
    <a:clrScheme name="27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Conception personnalisée">
      <a:majorFont>
        <a:latin typeface="Butter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7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190710 Sentinel-1 Template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25DD4EE8-CEC2-4097-877B-2881619AB218}" vid="{3EAF496E-73B5-4530-AD30-F997BCCE29B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47561</TotalTime>
  <Words>970</Words>
  <Application>Microsoft Office PowerPoint</Application>
  <PresentationFormat>Custom</PresentationFormat>
  <Paragraphs>274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ＭＳ Ｐゴシック</vt:lpstr>
      <vt:lpstr>宋体</vt:lpstr>
      <vt:lpstr>Arial</vt:lpstr>
      <vt:lpstr>Butter</vt:lpstr>
      <vt:lpstr>Calibri</vt:lpstr>
      <vt:lpstr>Century Gothic</vt:lpstr>
      <vt:lpstr>Times New Roman</vt:lpstr>
      <vt:lpstr>Verdana</vt:lpstr>
      <vt:lpstr>Wingdings</vt:lpstr>
      <vt:lpstr>Wingdings 2</vt:lpstr>
      <vt:lpstr>Pixel</vt:lpstr>
      <vt:lpstr>27_Conception personnalisée</vt:lpstr>
      <vt:lpstr>20190710 Sentinel-1 Template</vt:lpstr>
      <vt:lpstr>Radiometric calibration network for vicarious calibration of Earth observing imagers in the reflected solar</vt:lpstr>
      <vt:lpstr>RadCalNet architecture overview</vt:lpstr>
      <vt:lpstr>RadCalNet – New Candidate sites</vt:lpstr>
      <vt:lpstr>Test sites provide pre-processed input data to RadCalNet</vt:lpstr>
      <vt:lpstr>Predict nadir-viewing top-of-atmosphere reflectance and uncertainties</vt:lpstr>
      <vt:lpstr>Teams work to evaluate SI-traceability and error budgets</vt:lpstr>
      <vt:lpstr>Per data point uncertainties</vt:lpstr>
      <vt:lpstr>User statistics</vt:lpstr>
      <vt:lpstr>RadCalNet data has been openly available since Summer 2018</vt:lpstr>
      <vt:lpstr>Data quality control</vt:lpstr>
      <vt:lpstr>Collection 2022 Preparation</vt:lpstr>
      <vt:lpstr>RadCalNet Data Re-Processing Status</vt:lpstr>
      <vt:lpstr>Documentation Updates</vt:lpstr>
      <vt:lpstr>Acceptance process for new sites</vt:lpstr>
      <vt:lpstr>RadCalNet – New Candidate sites</vt:lpstr>
      <vt:lpstr>RadCalNet – New Candidate sites</vt:lpstr>
      <vt:lpstr>RadCalNet – New Candidate sites</vt:lpstr>
      <vt:lpstr>Thank you to RadCalNet Team</vt:lpstr>
    </vt:vector>
  </TitlesOfParts>
  <Company>ASC-CSA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Heynen, Denis (ASC/CSA)</dc:creator>
  <cp:lastModifiedBy>Thome, Kurtis J. (GSFC-6180)</cp:lastModifiedBy>
  <cp:revision>913</cp:revision>
  <dcterms:created xsi:type="dcterms:W3CDTF">2016-06-07T18:36:13Z</dcterms:created>
  <dcterms:modified xsi:type="dcterms:W3CDTF">2022-03-22T17:48:32Z</dcterms:modified>
</cp:coreProperties>
</file>