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handoutMasterIdLst>
    <p:handoutMasterId r:id="rId14"/>
  </p:handoutMasterIdLst>
  <p:sldIdLst>
    <p:sldId id="278" r:id="rId5"/>
    <p:sldId id="286" r:id="rId6"/>
    <p:sldId id="290" r:id="rId7"/>
    <p:sldId id="293" r:id="rId8"/>
    <p:sldId id="294" r:id="rId9"/>
    <p:sldId id="295" r:id="rId10"/>
    <p:sldId id="289" r:id="rId11"/>
    <p:sldId id="281" r:id="rId12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94" autoAdjust="0"/>
    <p:restoredTop sz="96405"/>
  </p:normalViewPr>
  <p:slideViewPr>
    <p:cSldViewPr snapToGrid="0">
      <p:cViewPr varScale="1">
        <p:scale>
          <a:sx n="108" d="100"/>
          <a:sy n="108" d="100"/>
        </p:scale>
        <p:origin x="224" y="5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07A036E6-6D54-4B78-9ABB-4FE2E18E96D0}" type="datetimeFigureOut">
              <a:rPr lang="en-US" smtClean="0"/>
              <a:t>3/24/22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8B128B93-BF90-4BB9-B0C9-762176D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50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F322F5E1-5195-4792-A0E3-42DC695AF7AF}" type="datetimeFigureOut">
              <a:rPr lang="en-US" smtClean="0"/>
              <a:t>3/24/22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B0D5600F-4168-42E9-9FE7-11DD5B8FE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9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5600F-4168-42E9-9FE7-11DD5B8FE0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77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5600F-4168-42E9-9FE7-11DD5B8FE0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71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5600F-4168-42E9-9FE7-11DD5B8FE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05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5600F-4168-42E9-9FE7-11DD5B8FE0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22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385" y="2492915"/>
            <a:ext cx="10363200" cy="7227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0386" y="3847065"/>
            <a:ext cx="5961633" cy="22126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74336"/>
            <a:ext cx="2743200" cy="365125"/>
          </a:xfrm>
          <a:prstGeom prst="rect">
            <a:avLst/>
          </a:prstGeom>
        </p:spPr>
        <p:txBody>
          <a:bodyPr/>
          <a:lstStyle/>
          <a:p>
            <a:fld id="{0AA59793-C156-499B-A27C-B13B45B618E6}" type="datetime1">
              <a:rPr lang="en-US" smtClean="0"/>
              <a:t>3/24/22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74336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CEOS AC-VC June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91C9-1069-47C8-BF2F-DC125323CA9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ceos_logo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830385" y="1217405"/>
            <a:ext cx="3343875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0"/>
          <p:cNvSpPr txBox="1">
            <a:spLocks/>
          </p:cNvSpPr>
          <p:nvPr userDrawn="1"/>
        </p:nvSpPr>
        <p:spPr>
          <a:xfrm>
            <a:off x="830386" y="2246635"/>
            <a:ext cx="3741615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5"/>
          <a:stretch/>
        </p:blipFill>
        <p:spPr>
          <a:xfrm>
            <a:off x="0" y="-68240"/>
            <a:ext cx="12192000" cy="6926239"/>
          </a:xfrm>
          <a:prstGeom prst="rect">
            <a:avLst/>
          </a:prstGeom>
        </p:spPr>
      </p:pic>
      <p:pic>
        <p:nvPicPr>
          <p:cNvPr id="12" name="ceos_logo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0"/>
          <p:cNvSpPr txBox="1">
            <a:spLocks/>
          </p:cNvSpPr>
          <p:nvPr userDrawn="1"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  <p:sp>
        <p:nvSpPr>
          <p:cNvPr id="14" name="Shape 10"/>
          <p:cNvSpPr txBox="1">
            <a:spLocks/>
          </p:cNvSpPr>
          <p:nvPr userDrawn="1"/>
        </p:nvSpPr>
        <p:spPr>
          <a:xfrm>
            <a:off x="622789" y="2514600"/>
            <a:ext cx="5746243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4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Shape 11"/>
          <p:cNvSpPr/>
          <p:nvPr userDrawn="1"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75309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86CB4B4D-7CA3-9044-876B-883B54F8677D}" type="slidenum">
              <a:rPr lang="en-US" kern="0" smtClean="0">
                <a:solidFill>
                  <a:srgbClr val="002569"/>
                </a:solidFill>
              </a:rPr>
              <a:pPr defTabSz="457200"/>
              <a:t>‹#›</a:t>
            </a:fld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03566" y="152400"/>
            <a:ext cx="7733211" cy="990600"/>
          </a:xfrm>
          <a:prstGeom prst="rect">
            <a:avLst/>
          </a:prstGeom>
        </p:spPr>
        <p:txBody>
          <a:bodyPr anchor="ctr"/>
          <a:lstStyle>
            <a:lvl1pPr algn="l">
              <a:defRPr sz="2800">
                <a:latin typeface="+mj-lt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091653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1684000" y="6629403"/>
            <a:ext cx="4064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en-US">
                <a:solidFill>
                  <a:srgbClr val="1F497D"/>
                </a:solidFill>
              </a:rPr>
              <a:pPr defTabSz="914400"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6255" y="1402773"/>
            <a:ext cx="11845636" cy="510193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743200" y="304800"/>
            <a:ext cx="6604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0339981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52092-82D1-461F-807E-84F5B15DC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6E5D17-F33D-4327-A7B8-A6331A0F7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5489" y="6545722"/>
            <a:ext cx="1141291" cy="283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0F9F7EA0-3F56-4C7E-9B2D-3423B3AF02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A4D5ED7-4916-4EF5-9B14-DD6D0EE6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09" y="55285"/>
            <a:ext cx="10515600" cy="765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724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02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9652000" y="6546852"/>
            <a:ext cx="2540000" cy="36933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457200"/>
            <a:fld id="{86CB4B4D-7CA3-9044-876B-883B54F8677D}" type="slidenum">
              <a:rPr lang="en-US" kern="0" smtClean="0">
                <a:solidFill>
                  <a:srgbClr val="002569"/>
                </a:solidFill>
              </a:rPr>
              <a:pPr defTabSz="457200"/>
              <a:t>‹#›</a:t>
            </a:fld>
            <a:endParaRPr lang="en-US" kern="0">
              <a:solidFill>
                <a:srgbClr val="002569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12192000" cy="1266667"/>
            <a:chOff x="0" y="1156447"/>
            <a:chExt cx="12192000" cy="1266667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22"/>
            <a:stretch/>
          </p:blipFill>
          <p:spPr>
            <a:xfrm>
              <a:off x="0" y="1156447"/>
              <a:ext cx="8364071" cy="126666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57"/>
            <a:stretch/>
          </p:blipFill>
          <p:spPr>
            <a:xfrm>
              <a:off x="7958571" y="1156447"/>
              <a:ext cx="4233429" cy="1266667"/>
            </a:xfrm>
            <a:prstGeom prst="rect">
              <a:avLst/>
            </a:prstGeom>
          </p:spPr>
        </p:pic>
      </p:grpSp>
      <p:sp>
        <p:nvSpPr>
          <p:cNvPr id="9" name="Shape 3"/>
          <p:cNvSpPr/>
          <p:nvPr userDrawn="1"/>
        </p:nvSpPr>
        <p:spPr>
          <a:xfrm>
            <a:off x="101600" y="6629401"/>
            <a:ext cx="31496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WGCV50 virtual meeting March 22 - 25 2022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6C953D5-F445-CA4F-A0C9-7E1D0CE823B2}"/>
              </a:ext>
            </a:extLst>
          </p:cNvPr>
          <p:cNvSpPr txBox="1"/>
          <p:nvPr userDrawn="1"/>
        </p:nvSpPr>
        <p:spPr>
          <a:xfrm>
            <a:off x="5592416" y="6546573"/>
            <a:ext cx="406842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4199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7" r:id="rId4"/>
    <p:sldLayoutId id="2147483668" r:id="rId5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eusurvey/runner/WGCV-TMSG_membership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veZA4O1rU28" TargetMode="External"/><Relationship Id="rId5" Type="http://schemas.openxmlformats.org/officeDocument/2006/relationships/hyperlink" Target="https://doi.org/10.5194/isprs-archives-XLIII-B4-2021-395-2021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hyperlink" Target="https://doi.org/10.3390/rs1318358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30386" y="3847065"/>
            <a:ext cx="6374281" cy="2212604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+mj-lt"/>
              </a:rPr>
              <a:t>TMSG &amp; DEMIX progress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Peter Strobl, EC-JRC, WGCV</a:t>
            </a:r>
          </a:p>
          <a:p>
            <a:r>
              <a:rPr lang="en-US" dirty="0">
                <a:latin typeface="+mj-lt"/>
              </a:rPr>
              <a:t>CEOS WGCV #50, Virtual Meeting</a:t>
            </a:r>
          </a:p>
          <a:p>
            <a:r>
              <a:rPr lang="en-US" dirty="0">
                <a:latin typeface="+mj-lt"/>
              </a:rPr>
              <a:t>24 March 2022</a:t>
            </a:r>
          </a:p>
        </p:txBody>
      </p:sp>
      <p:sp>
        <p:nvSpPr>
          <p:cNvPr id="8" name="Shape 10"/>
          <p:cNvSpPr txBox="1">
            <a:spLocks/>
          </p:cNvSpPr>
          <p:nvPr/>
        </p:nvSpPr>
        <p:spPr>
          <a:xfrm>
            <a:off x="622789" y="2514600"/>
            <a:ext cx="9823800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3200" kern="0" dirty="0">
                <a:solidFill>
                  <a:schemeClr val="bg1"/>
                </a:solidFill>
                <a:latin typeface="+mj-lt"/>
              </a:rPr>
              <a:t>Working Group Calibration &amp; Validation</a:t>
            </a:r>
          </a:p>
        </p:txBody>
      </p:sp>
    </p:spTree>
    <p:extLst>
      <p:ext uri="{BB962C8B-B14F-4D97-AF65-F5344CB8AC3E}">
        <p14:creationId xmlns:p14="http://schemas.microsoft.com/office/powerpoint/2010/main" val="2670166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en-US" smtClean="0">
                <a:solidFill>
                  <a:srgbClr val="1F497D"/>
                </a:solidFill>
              </a:rPr>
              <a:pPr defTabSz="914400"/>
              <a:t>2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78CE27D-23B6-744F-A516-8C2DE66A7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TMSG status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1403350"/>
            <a:ext cx="11845925" cy="5100638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Proceedings of the Terrain Mapping </a:t>
            </a:r>
            <a:r>
              <a:rPr lang="en-AU" dirty="0" err="1"/>
              <a:t>SubGroup</a:t>
            </a:r>
            <a:r>
              <a:rPr lang="en-AU" dirty="0"/>
              <a:t> (TMSG)</a:t>
            </a:r>
          </a:p>
          <a:p>
            <a:pPr lvl="1"/>
            <a:r>
              <a:rPr lang="en-AU" dirty="0"/>
              <a:t>Re-activated early 2020</a:t>
            </a:r>
          </a:p>
          <a:p>
            <a:pPr lvl="1"/>
            <a:r>
              <a:rPr lang="en-AU" dirty="0"/>
              <a:t>as of Feb 28</a:t>
            </a:r>
            <a:r>
              <a:rPr lang="en-AU" baseline="30000" dirty="0"/>
              <a:t>th</a:t>
            </a:r>
            <a:r>
              <a:rPr lang="en-AU" dirty="0"/>
              <a:t> 2022:</a:t>
            </a:r>
          </a:p>
          <a:p>
            <a:pPr lvl="2"/>
            <a:r>
              <a:rPr lang="en-AU" dirty="0"/>
              <a:t>62 subscriptions (+4)</a:t>
            </a:r>
          </a:p>
          <a:p>
            <a:pPr lvl="2"/>
            <a:r>
              <a:rPr lang="en-AU" dirty="0"/>
              <a:t>14 countries</a:t>
            </a:r>
          </a:p>
          <a:p>
            <a:pPr lvl="2"/>
            <a:r>
              <a:rPr lang="en-AU" dirty="0"/>
              <a:t>~50% with CEOS background</a:t>
            </a:r>
          </a:p>
          <a:p>
            <a:pPr lvl="2"/>
            <a:r>
              <a:rPr lang="en-AU" dirty="0"/>
              <a:t>~30% </a:t>
            </a:r>
            <a:r>
              <a:rPr lang="en-AU" dirty="0" err="1"/>
              <a:t>Geomorphometry.org</a:t>
            </a:r>
            <a:endParaRPr lang="en-AU" dirty="0"/>
          </a:p>
          <a:p>
            <a:pPr lvl="2"/>
            <a:r>
              <a:rPr lang="en-AU" dirty="0"/>
              <a:t>~35 expressed interest in the intercomparison exercise DEMIX</a:t>
            </a:r>
          </a:p>
          <a:p>
            <a:pPr lvl="1"/>
            <a:r>
              <a:rPr lang="en-AU" dirty="0"/>
              <a:t>plenary envisaged for Q3 2021 postponed (waiting for DEMIX results) on the agenda now for Q2 2022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5796A-6B34-EE43-8EC4-E365D3A58CD4}"/>
              </a:ext>
            </a:extLst>
          </p:cNvPr>
          <p:cNvSpPr txBox="1"/>
          <p:nvPr/>
        </p:nvSpPr>
        <p:spPr>
          <a:xfrm>
            <a:off x="352915" y="5959156"/>
            <a:ext cx="11300941" cy="369330"/>
          </a:xfrm>
          <a:prstGeom prst="rect">
            <a:avLst/>
          </a:prstGeom>
          <a:noFill/>
          <a:ln w="12700" cap="flat" cmpd="dbl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457200" latinLnBrk="1" hangingPunct="0"/>
            <a:r>
              <a:rPr lang="en-GB" dirty="0">
                <a:solidFill>
                  <a:srgbClr val="FF0000"/>
                </a:solidFill>
              </a:rPr>
              <a:t>Subscription page: </a:t>
            </a:r>
            <a:r>
              <a:rPr lang="en-GB" dirty="0">
                <a:solidFill>
                  <a:srgbClr val="FF0000"/>
                </a:solidFill>
                <a:hlinkClick r:id="rId2"/>
              </a:rPr>
              <a:t>https://ec.europa.eu/eusurvey/runner/WGCV-</a:t>
            </a:r>
            <a:r>
              <a:rPr lang="en-GB" dirty="0" err="1">
                <a:solidFill>
                  <a:srgbClr val="FF0000"/>
                </a:solidFill>
                <a:hlinkClick r:id="rId2"/>
              </a:rPr>
              <a:t>TMSG_membership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1354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7611E7-3120-0C43-BABC-F0ACB7CFC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0665">
            <a:off x="6954592" y="3074151"/>
            <a:ext cx="3310379" cy="1735095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6B9C5EF-BA46-4E4C-AE15-D94B5AA44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551">
            <a:off x="6565924" y="2972531"/>
            <a:ext cx="5095755" cy="318694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en-US" smtClean="0">
                <a:solidFill>
                  <a:srgbClr val="1F497D"/>
                </a:solidFill>
              </a:rPr>
              <a:pPr defTabSz="914400"/>
              <a:t>3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6255" y="1402773"/>
            <a:ext cx="11517745" cy="5615544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Status:</a:t>
            </a:r>
          </a:p>
          <a:p>
            <a:r>
              <a:rPr lang="en-AU" dirty="0"/>
              <a:t>DEMIX call for participation issued 5 May 2020</a:t>
            </a:r>
          </a:p>
          <a:p>
            <a:r>
              <a:rPr lang="en-AU" dirty="0"/>
              <a:t>Kick-off meeting held with 26 participants on 26&amp;30 June 2020</a:t>
            </a:r>
          </a:p>
          <a:p>
            <a:r>
              <a:rPr lang="en-AU" dirty="0"/>
              <a:t>~25 participants active (CAS, DLR, EC, ESA, ISRO, JAXA, NASA, USGS) + domain experts &amp; industry</a:t>
            </a:r>
          </a:p>
          <a:p>
            <a:pPr marL="0" indent="0">
              <a:buNone/>
            </a:pPr>
            <a:r>
              <a:rPr lang="en-AU" dirty="0"/>
              <a:t>Progress: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Sub-groups currently active: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terminology and analytical basis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GB" dirty="0"/>
              <a:t>algorithms and software – open source tool box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GB" dirty="0"/>
              <a:t>platforms and processing</a:t>
            </a:r>
          </a:p>
          <a:p>
            <a:pPr marL="488373" indent="-457200">
              <a:buFont typeface="Arial" panose="020B0604020202020204" pitchFamily="34" charset="0"/>
              <a:buChar char="•"/>
            </a:pPr>
            <a:r>
              <a:rPr lang="en-AU" dirty="0"/>
              <a:t>TEAMS channel (thanks USGS!)</a:t>
            </a:r>
          </a:p>
          <a:p>
            <a:pPr lvl="1">
              <a:buFont typeface="Wingdings" pitchFamily="2" charset="2"/>
              <a:buChar char="v"/>
            </a:pPr>
            <a:r>
              <a:rPr lang="en-AU" dirty="0"/>
              <a:t>biweekly meetings of subgroups 2&amp;3 on Teams</a:t>
            </a:r>
          </a:p>
          <a:p>
            <a:pPr lvl="1">
              <a:buFont typeface="Wingdings" pitchFamily="2" charset="2"/>
              <a:buChar char="v"/>
            </a:pPr>
            <a:r>
              <a:rPr lang="en-AU" dirty="0"/>
              <a:t>document sharing and via Teams cloud</a:t>
            </a:r>
          </a:p>
          <a:p>
            <a:pPr lvl="1">
              <a:buFont typeface="Wingdings" pitchFamily="2" charset="2"/>
              <a:buChar char="v"/>
            </a:pPr>
            <a:r>
              <a:rPr lang="en-AU" dirty="0">
                <a:hlinkClick r:id="rId5"/>
              </a:rPr>
              <a:t>ISPRS2021 conference paper</a:t>
            </a:r>
            <a:r>
              <a:rPr lang="en-AU" dirty="0"/>
              <a:t> and </a:t>
            </a:r>
            <a:r>
              <a:rPr lang="en-AU" dirty="0">
                <a:hlinkClick r:id="rId6"/>
              </a:rPr>
              <a:t>10 minute introductory video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AU" dirty="0"/>
              <a:t>Digital Elevation Inter-Comparison (DEMIX)</a:t>
            </a:r>
          </a:p>
        </p:txBody>
      </p:sp>
    </p:spTree>
    <p:extLst>
      <p:ext uri="{BB962C8B-B14F-4D97-AF65-F5344CB8AC3E}">
        <p14:creationId xmlns:p14="http://schemas.microsoft.com/office/powerpoint/2010/main" val="429492969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en-US" smtClean="0">
                <a:solidFill>
                  <a:srgbClr val="1F497D"/>
                </a:solidFill>
              </a:rPr>
              <a:pPr defTabSz="914400"/>
              <a:t>4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AU" dirty="0"/>
              <a:t>Subgroup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295330-B980-3E43-ADEF-4E2983FB9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56706">
            <a:off x="524614" y="4110901"/>
            <a:ext cx="3517900" cy="134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085416-985B-D242-AFC5-C5D8B5D44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00" y="4784002"/>
            <a:ext cx="6785987" cy="17830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9EE2CF-8AD9-BE4A-9E90-B65CFECB1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178" y="1402772"/>
            <a:ext cx="2914022" cy="5163819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F077026-19D6-4248-9DBC-E4670A7677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5565">
            <a:off x="2481058" y="3136916"/>
            <a:ext cx="6795818" cy="22958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6255" y="1402773"/>
            <a:ext cx="11845636" cy="2891601"/>
          </a:xfrm>
        </p:spPr>
        <p:txBody>
          <a:bodyPr/>
          <a:lstStyle/>
          <a:p>
            <a:pPr marL="0" indent="0">
              <a:buNone/>
            </a:pPr>
            <a:r>
              <a:rPr lang="en-AU" sz="3200" dirty="0"/>
              <a:t>Progress:</a:t>
            </a:r>
          </a:p>
          <a:p>
            <a:r>
              <a:rPr lang="en-AU" sz="3200" dirty="0"/>
              <a:t>Revised terminology and comprehensive</a:t>
            </a:r>
            <a:br>
              <a:rPr lang="en-AU" sz="3200" dirty="0"/>
            </a:br>
            <a:r>
              <a:rPr lang="en-AU" sz="3200" dirty="0"/>
              <a:t> definitions (glossary) finished</a:t>
            </a:r>
          </a:p>
          <a:p>
            <a:r>
              <a:rPr lang="en-AU" sz="3200" dirty="0"/>
              <a:t>Peer reviewed paper published:</a:t>
            </a:r>
            <a:br>
              <a:rPr lang="en-AU" sz="3200" dirty="0"/>
            </a:br>
            <a:r>
              <a:rPr lang="en-AU" sz="3200" dirty="0"/>
              <a:t>					</a:t>
            </a:r>
            <a:r>
              <a:rPr lang="en-AU" sz="3200" dirty="0" err="1">
                <a:hlinkClick r:id="rId7"/>
              </a:rPr>
              <a:t>Guth</a:t>
            </a:r>
            <a:r>
              <a:rPr lang="en-AU" sz="3200" dirty="0">
                <a:hlinkClick r:id="rId7"/>
              </a:rPr>
              <a:t> et. al. 2021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147203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E663ECE-9098-D14F-9561-51BAF1836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261">
            <a:off x="9412529" y="1460626"/>
            <a:ext cx="2397479" cy="34305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B76A32-2EC1-E34E-A983-CEB20ED7B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29" y="5593216"/>
            <a:ext cx="3133498" cy="9812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1479EC-3853-0B48-8639-82BE42B8B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77" y="4284713"/>
            <a:ext cx="3654714" cy="22199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A026DC-A9C0-8344-8B43-FB5542D939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512">
            <a:off x="6724667" y="4045292"/>
            <a:ext cx="1825870" cy="244944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en-US" smtClean="0">
                <a:solidFill>
                  <a:srgbClr val="1F497D"/>
                </a:solidFill>
              </a:rPr>
              <a:pPr defTabSz="914400"/>
              <a:t>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6255" y="1402774"/>
            <a:ext cx="11845636" cy="4819896"/>
          </a:xfrm>
        </p:spPr>
        <p:txBody>
          <a:bodyPr/>
          <a:lstStyle/>
          <a:p>
            <a:pPr marL="0" indent="0">
              <a:buNone/>
            </a:pPr>
            <a:r>
              <a:rPr lang="en-AU" sz="3200" dirty="0"/>
              <a:t>Progress:</a:t>
            </a:r>
          </a:p>
          <a:p>
            <a:r>
              <a:rPr lang="en-AU" sz="3200" dirty="0"/>
              <a:t>Extensive test of algorithms and tools </a:t>
            </a:r>
          </a:p>
          <a:p>
            <a:r>
              <a:rPr lang="en-AU" sz="3200" dirty="0"/>
              <a:t>Criteria categories and catalogue set-up</a:t>
            </a:r>
          </a:p>
          <a:p>
            <a:r>
              <a:rPr lang="en-AU" sz="3200" dirty="0"/>
              <a:t>Criteria Consensus Documents agreed</a:t>
            </a:r>
          </a:p>
          <a:p>
            <a:r>
              <a:rPr lang="en-AU" sz="3200" dirty="0"/>
              <a:t>Reference data preparation protocols developed</a:t>
            </a:r>
          </a:p>
          <a:p>
            <a:r>
              <a:rPr lang="en-AU" sz="3200" dirty="0"/>
              <a:t>Implementation of ‘wine contest’ concept using</a:t>
            </a:r>
            <a:br>
              <a:rPr lang="en-AU" sz="3200" dirty="0"/>
            </a:br>
            <a:r>
              <a:rPr lang="en-AU" sz="3200" dirty="0"/>
              <a:t>Jupyter notebooks</a:t>
            </a:r>
          </a:p>
          <a:p>
            <a:r>
              <a:rPr lang="en-AU" sz="3200" dirty="0"/>
              <a:t>Peer reviewed paper on methods </a:t>
            </a:r>
            <a:br>
              <a:rPr lang="en-AU" sz="3200" dirty="0"/>
            </a:br>
            <a:r>
              <a:rPr lang="en-AU" sz="3200" dirty="0"/>
              <a:t>and results in preparation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AU" dirty="0"/>
              <a:t>Subgroup 2</a:t>
            </a:r>
          </a:p>
        </p:txBody>
      </p:sp>
    </p:spTree>
    <p:extLst>
      <p:ext uri="{BB962C8B-B14F-4D97-AF65-F5344CB8AC3E}">
        <p14:creationId xmlns:p14="http://schemas.microsoft.com/office/powerpoint/2010/main" val="349700236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en-US" smtClean="0">
                <a:solidFill>
                  <a:srgbClr val="1F497D"/>
                </a:solidFill>
              </a:rPr>
              <a:pPr defTabSz="914400"/>
              <a:t>6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3200" dirty="0"/>
              <a:t>Progress:</a:t>
            </a:r>
          </a:p>
          <a:p>
            <a:r>
              <a:rPr lang="en-AU" sz="3200" dirty="0"/>
              <a:t>Major support by ESA (through </a:t>
            </a:r>
            <a:r>
              <a:rPr lang="en-AU" sz="3200" dirty="0" err="1"/>
              <a:t>VtWeb</a:t>
            </a:r>
            <a:r>
              <a:rPr lang="en-AU" sz="3200" dirty="0"/>
              <a:t>) Much appreciated!</a:t>
            </a:r>
          </a:p>
          <a:p>
            <a:r>
              <a:rPr lang="en-AU" sz="3200" dirty="0"/>
              <a:t>Contacts to CEOS Earth Analytics Interoperability Lab (EAIL)</a:t>
            </a:r>
          </a:p>
          <a:p>
            <a:r>
              <a:rPr lang="en-AU" sz="3200" dirty="0"/>
              <a:t>Ensuring easy and consistent access to test data</a:t>
            </a:r>
          </a:p>
          <a:p>
            <a:r>
              <a:rPr lang="en-AU" sz="3200" dirty="0"/>
              <a:t>Global master grid agreed</a:t>
            </a:r>
          </a:p>
          <a:p>
            <a:r>
              <a:rPr lang="en-AU" sz="3200" dirty="0"/>
              <a:t>Preparations for roll out of tests to</a:t>
            </a:r>
            <a:br>
              <a:rPr lang="en-AU" sz="3200" dirty="0"/>
            </a:br>
            <a:r>
              <a:rPr lang="en-AU" sz="3200" dirty="0"/>
              <a:t>continental/global scale</a:t>
            </a:r>
          </a:p>
          <a:p>
            <a:pPr>
              <a:buFont typeface="Arial" panose="020B0604020202020204" pitchFamily="34" charset="0"/>
              <a:buChar char="•"/>
            </a:pPr>
            <a:endParaRPr lang="en-AU" sz="3200" dirty="0"/>
          </a:p>
          <a:p>
            <a:pPr>
              <a:buFont typeface="Arial" panose="020B0604020202020204" pitchFamily="34" charset="0"/>
              <a:buChar char="•"/>
            </a:pPr>
            <a:endParaRPr lang="en-AU" sz="3200" dirty="0"/>
          </a:p>
          <a:p>
            <a:pPr>
              <a:buFont typeface="Arial" panose="020B0604020202020204" pitchFamily="34" charset="0"/>
              <a:buChar char="•"/>
            </a:pPr>
            <a:endParaRPr lang="en-AU" sz="3200" dirty="0"/>
          </a:p>
          <a:p>
            <a:pPr>
              <a:buFont typeface="Arial" panose="020B0604020202020204" pitchFamily="34" charset="0"/>
              <a:buChar char="•"/>
            </a:pPr>
            <a:endParaRPr lang="en-AU" sz="3200" dirty="0"/>
          </a:p>
          <a:p>
            <a:endParaRPr lang="en-AU" sz="3200" dirty="0"/>
          </a:p>
          <a:p>
            <a:endParaRPr lang="en-AU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AU" dirty="0"/>
              <a:t>Subgroup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DD7DED-15BE-884D-9BAB-849B24F7D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45" y="5074200"/>
            <a:ext cx="2643973" cy="1492856"/>
          </a:xfrm>
          <a:prstGeom prst="rect">
            <a:avLst/>
          </a:prstGeom>
        </p:spPr>
      </p:pic>
      <p:pic>
        <p:nvPicPr>
          <p:cNvPr id="8" name="Picture 7" descr="Chart, calendar&#10;&#10;Description automatically generated">
            <a:extLst>
              <a:ext uri="{FF2B5EF4-FFF2-40B4-BE49-F238E27FC236}">
                <a16:creationId xmlns:a16="http://schemas.microsoft.com/office/drawing/2014/main" id="{ECC2FB47-7A9E-5949-82EF-7B080F2BE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2211">
            <a:off x="8097904" y="3950020"/>
            <a:ext cx="3908029" cy="2204772"/>
          </a:xfrm>
          <a:prstGeom prst="rect">
            <a:avLst/>
          </a:prstGeom>
        </p:spPr>
      </p:pic>
      <p:pic>
        <p:nvPicPr>
          <p:cNvPr id="11" name="Picture 10" descr="A picture containing shoji&#10;&#10;Description automatically generated">
            <a:extLst>
              <a:ext uri="{FF2B5EF4-FFF2-40B4-BE49-F238E27FC236}">
                <a16:creationId xmlns:a16="http://schemas.microsoft.com/office/drawing/2014/main" id="{94650438-7BEE-9A44-9BB2-9B06715F9B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301" y="4659037"/>
            <a:ext cx="3642854" cy="19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871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en-US" smtClean="0">
                <a:solidFill>
                  <a:srgbClr val="1F497D"/>
                </a:solidFill>
              </a:rPr>
              <a:pPr defTabSz="914400"/>
              <a:t>7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AU" sz="1800" dirty="0"/>
              <a:t>DEMIX  to be performed in 4 phases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AU" sz="1600" dirty="0"/>
              <a:t>General agreement among main contributors (data owners) on approach &amp; scope; Call for expression of interest to further partners (commercial </a:t>
            </a:r>
            <a:r>
              <a:rPr lang="en-AU" sz="1600" dirty="0" err="1"/>
              <a:t>tbd</a:t>
            </a:r>
            <a:r>
              <a:rPr lang="en-AU" sz="1600" dirty="0"/>
              <a:t>); circulation of JRC Workshop report (in preparation) &amp; selection of base (△x, △y, △z) &amp; extended (slope, aspect, morphology) testing methods and algorithms; Identification of suitable test areas (at least 1 per continent);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AU" sz="1600" dirty="0"/>
              <a:t>Cross-comparison of all participating data sets on test areas and, if feasible, identification of a reference dataset (at DGED L1). If available and where applicable cross-comparison to suitable </a:t>
            </a:r>
            <a:r>
              <a:rPr lang="en-AU" sz="1600" dirty="0" err="1"/>
              <a:t>orthorectified</a:t>
            </a:r>
            <a:r>
              <a:rPr lang="en-AU" sz="1600" dirty="0"/>
              <a:t> (reference?) imagery (Sentinel-2?); Workshop to exchange experiences from the test areas and agree on details of an eventual global roll-out;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AU" sz="1600" dirty="0"/>
              <a:t>Feasibility testing &amp; potential global roll out of at least base tests &amp; determination of suitable aggregation scale for reporting;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AU" sz="1600" dirty="0"/>
              <a:t>Calculation of agreed comparison metrics for all candidates and publication of results.</a:t>
            </a:r>
          </a:p>
          <a:p>
            <a:pPr marL="0" indent="0">
              <a:buNone/>
            </a:pPr>
            <a:endParaRPr lang="en-AU" sz="1600" dirty="0"/>
          </a:p>
          <a:p>
            <a:r>
              <a:rPr lang="en-AU" sz="1800" dirty="0"/>
              <a:t>Timeline</a:t>
            </a:r>
          </a:p>
          <a:p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AU" dirty="0"/>
              <a:t>Digital Elevation Inter-Comparison (DEMIX)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269362"/>
              </p:ext>
            </p:extLst>
          </p:nvPr>
        </p:nvGraphicFramePr>
        <p:xfrm>
          <a:off x="1046491" y="5084806"/>
          <a:ext cx="9530893" cy="1432614"/>
        </p:xfrm>
        <a:graphic>
          <a:graphicData uri="http://schemas.openxmlformats.org/drawingml/2006/table">
            <a:tbl>
              <a:tblPr firstRow="1" firstCol="1" bandRow="1"/>
              <a:tblGrid>
                <a:gridCol w="436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9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45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10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46886">
                  <a:extLst>
                    <a:ext uri="{9D8B030D-6E8A-4147-A177-3AD203B41FA5}">
                      <a16:colId xmlns:a16="http://schemas.microsoft.com/office/drawing/2014/main" val="2751531942"/>
                    </a:ext>
                  </a:extLst>
                </a:gridCol>
                <a:gridCol w="8155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50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7802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Q3 2020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Q1</a:t>
                      </a:r>
                      <a:r>
                        <a:rPr lang="en-A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Q3 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Q4 2020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defTabSz="45720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Q4 2021</a:t>
                      </a:r>
                      <a:endParaRPr lang="en-GB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Q2 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4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A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dirty="0"/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647"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14630" algn="l"/>
                        </a:tabLst>
                      </a:pP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II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647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III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647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IV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026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85600" y="6629400"/>
            <a:ext cx="406400" cy="187325"/>
          </a:xfrm>
        </p:spPr>
        <p:txBody>
          <a:bodyPr/>
          <a:lstStyle/>
          <a:p>
            <a:pPr defTabSz="914400"/>
            <a:fld id="{86CB4B4D-7CA3-9044-876B-883B54F8677D}" type="slidenum">
              <a:rPr lang="en-US" smtClean="0">
                <a:solidFill>
                  <a:srgbClr val="1F497D"/>
                </a:solidFill>
              </a:rPr>
              <a:pPr defTabSz="914400"/>
              <a:t>8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037C45B-288A-1742-A4F3-1C34C0395657}"/>
              </a:ext>
            </a:extLst>
          </p:cNvPr>
          <p:cNvSpPr txBox="1">
            <a:spLocks/>
          </p:cNvSpPr>
          <p:nvPr/>
        </p:nvSpPr>
        <p:spPr>
          <a:xfrm>
            <a:off x="1417938" y="2496066"/>
            <a:ext cx="8343900" cy="2446638"/>
          </a:xfrm>
          <a:prstGeom prst="rect">
            <a:avLst/>
          </a:prstGeom>
        </p:spPr>
        <p:txBody>
          <a:bodyPr anchor="ctr"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3200" i="1" dirty="0">
                <a:solidFill>
                  <a:schemeClr val="tx1"/>
                </a:solidFill>
              </a:rPr>
              <a:t>Thank you for your attention!</a:t>
            </a:r>
          </a:p>
          <a:p>
            <a:pPr marL="0" indent="0" defTabSz="91440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3200" i="1" dirty="0">
                <a:solidFill>
                  <a:schemeClr val="tx1"/>
                </a:solidFill>
              </a:rPr>
              <a:t>Any questions?</a:t>
            </a:r>
          </a:p>
          <a:p>
            <a:pPr marL="0" indent="0" defTabSz="914400">
              <a:spcBef>
                <a:spcPts val="600"/>
              </a:spcBef>
              <a:spcAft>
                <a:spcPts val="600"/>
              </a:spcAft>
              <a:buNone/>
            </a:pPr>
            <a:endParaRPr lang="en-AU" sz="3200" i="1" dirty="0">
              <a:solidFill>
                <a:schemeClr val="tx1"/>
              </a:solidFill>
            </a:endParaRPr>
          </a:p>
          <a:p>
            <a:pPr marL="0" indent="0" defTabSz="91440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2400" i="1" dirty="0" err="1">
                <a:solidFill>
                  <a:schemeClr val="tx1"/>
                </a:solidFill>
              </a:rPr>
              <a:t>Peter.Strobl@ec.europa.eu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11036-A952-4740-8486-D2D50537F2AE}"/>
              </a:ext>
            </a:extLst>
          </p:cNvPr>
          <p:cNvSpPr txBox="1"/>
          <p:nvPr/>
        </p:nvSpPr>
        <p:spPr>
          <a:xfrm rot="879110">
            <a:off x="4726378" y="3939932"/>
            <a:ext cx="7760813" cy="2062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Bradley Hand" pitchFamily="2" charset="77"/>
              </a:rPr>
              <a:t>Big thanks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Bradley Hand" pitchFamily="2" charset="77"/>
              </a:rPr>
              <a:t> to all active volunteers!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Bradley Hand" pitchFamily="2" charset="77"/>
              </a:rPr>
              <a:t>In particular the </a:t>
            </a: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Bradley Hand" pitchFamily="2" charset="77"/>
              </a:rPr>
              <a:t>sub-group leaders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Bradley Hand" pitchFamily="2" charset="77"/>
              </a:rPr>
              <a:t>:</a:t>
            </a:r>
            <a:b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Bradley Hand" pitchFamily="2" charset="77"/>
              </a:rPr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Bradley Hand" pitchFamily="2" charset="77"/>
              </a:rPr>
              <a:t>Peter </a:t>
            </a:r>
            <a:r>
              <a:rPr kumimoji="0" lang="en-GB" sz="3200" b="0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Bradley Hand" pitchFamily="2" charset="77"/>
              </a:rPr>
              <a:t>Guth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Bradley Hand" pitchFamily="2" charset="77"/>
              </a:rPr>
              <a:t>, Carlos Grohman,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Bradley Hand" pitchFamily="2" charset="77"/>
              </a:rPr>
              <a:t>Conrad Bielski, Serge </a:t>
            </a:r>
            <a:r>
              <a:rPr kumimoji="0" lang="en-GB" sz="3200" b="0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Bradley Hand" pitchFamily="2" charset="77"/>
              </a:rPr>
              <a:t>Riazanoff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85187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D5D6EE138A004AB995AEEED5A5F060" ma:contentTypeVersion="9" ma:contentTypeDescription="Create a new document." ma:contentTypeScope="" ma:versionID="9258d07aa667c3705f5c3a0d0e42273f">
  <xsd:schema xmlns:xsd="http://www.w3.org/2001/XMLSchema" xmlns:xs="http://www.w3.org/2001/XMLSchema" xmlns:p="http://schemas.microsoft.com/office/2006/metadata/properties" xmlns:ns3="74470756-9a4f-4b06-bf25-65d2ab5828b3" xmlns:ns4="306a32c3-258c-4523-a766-ac593a1ad2d0" targetNamespace="http://schemas.microsoft.com/office/2006/metadata/properties" ma:root="true" ma:fieldsID="f099a2a27a911abf9b73df83c41f0b4b" ns3:_="" ns4:_="">
    <xsd:import namespace="74470756-9a4f-4b06-bf25-65d2ab5828b3"/>
    <xsd:import namespace="306a32c3-258c-4523-a766-ac593a1ad2d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470756-9a4f-4b06-bf25-65d2ab5828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a32c3-258c-4523-a766-ac593a1ad2d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AC46B5-9C0E-42B0-AF25-512B7BC01DF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306a32c3-258c-4523-a766-ac593a1ad2d0"/>
    <ds:schemaRef ds:uri="74470756-9a4f-4b06-bf25-65d2ab5828b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C7B891C-D7E4-471B-9F89-5904435268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E6D9A2-F2D0-4E69-B4AC-DE8DBD123F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470756-9a4f-4b06-bf25-65d2ab5828b3"/>
    <ds:schemaRef ds:uri="306a32c3-258c-4523-a766-ac593a1ad2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4992</TotalTime>
  <Words>603</Words>
  <Application>Microsoft Macintosh PowerPoint</Application>
  <PresentationFormat>Widescreen</PresentationFormat>
  <Paragraphs>107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</vt:lpstr>
      <vt:lpstr>Arial Bold</vt:lpstr>
      <vt:lpstr>Avenir Roman</vt:lpstr>
      <vt:lpstr>Bradley Hand</vt:lpstr>
      <vt:lpstr>Calibri</vt:lpstr>
      <vt:lpstr>Courier New</vt:lpstr>
      <vt:lpstr>Frutiger 45 Light</vt:lpstr>
      <vt:lpstr>Helvetica</vt:lpstr>
      <vt:lpstr>Lato</vt:lpstr>
      <vt:lpstr>Times New Roman</vt:lpstr>
      <vt:lpstr>Wingdings</vt:lpstr>
      <vt:lpstr>Default</vt:lpstr>
      <vt:lpstr>PowerPoint Presentation</vt:lpstr>
      <vt:lpstr>TMSG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EC-JRC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WGCV46 TMSG update</dc:title>
  <dc:subject/>
  <dc:creator>Peter STROBL</dc:creator>
  <cp:keywords/>
  <dc:description/>
  <cp:lastModifiedBy>P. Strobl, EC-JRC</cp:lastModifiedBy>
  <cp:revision>202</cp:revision>
  <cp:lastPrinted>2017-08-23T16:50:31Z</cp:lastPrinted>
  <dcterms:created xsi:type="dcterms:W3CDTF">2017-04-07T17:29:45Z</dcterms:created>
  <dcterms:modified xsi:type="dcterms:W3CDTF">2022-03-24T12:35:46Z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0x01010037D5D6EE138A004AB995AEEED5A5F060</vt:lpwstr>
  </property>
</Properties>
</file>