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8" r:id="rId5"/>
    <p:sldId id="4694" r:id="rId6"/>
    <p:sldId id="4695" r:id="rId7"/>
    <p:sldId id="4696" r:id="rId8"/>
    <p:sldId id="281" r:id="rId9"/>
    <p:sldId id="4688" r:id="rId10"/>
    <p:sldId id="4691" r:id="rId11"/>
    <p:sldId id="4692" r:id="rId12"/>
    <p:sldId id="4693" r:id="rId13"/>
    <p:sldId id="4697" r:id="rId14"/>
    <p:sldId id="4698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CAA"/>
    <a:srgbClr val="00256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AA762-CFB5-0DCF-2DCC-1E8787C54E2E}" v="10" dt="2022-03-22T11:43:43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OBL Peter (JRC-ISPRA)" userId="S::peter.strobl@ec.europa.eu::1d8b0d45-df0c-427b-a9b5-d17621ec49c1" providerId="AD" clId="Web-{AF0AA762-CFB5-0DCF-2DCC-1E8787C54E2E}"/>
    <pc:docChg chg="modSld">
      <pc:chgData name="STROBL Peter (JRC-ISPRA)" userId="S::peter.strobl@ec.europa.eu::1d8b0d45-df0c-427b-a9b5-d17621ec49c1" providerId="AD" clId="Web-{AF0AA762-CFB5-0DCF-2DCC-1E8787C54E2E}" dt="2022-03-22T11:43:43.255" v="4" actId="20577"/>
      <pc:docMkLst>
        <pc:docMk/>
      </pc:docMkLst>
      <pc:sldChg chg="modSp">
        <pc:chgData name="STROBL Peter (JRC-ISPRA)" userId="S::peter.strobl@ec.europa.eu::1d8b0d45-df0c-427b-a9b5-d17621ec49c1" providerId="AD" clId="Web-{AF0AA762-CFB5-0DCF-2DCC-1E8787C54E2E}" dt="2022-03-22T11:43:43.255" v="4" actId="20577"/>
        <pc:sldMkLst>
          <pc:docMk/>
          <pc:sldMk cId="1151710440" sldId="4697"/>
        </pc:sldMkLst>
        <pc:spChg chg="mod">
          <ac:chgData name="STROBL Peter (JRC-ISPRA)" userId="S::peter.strobl@ec.europa.eu::1d8b0d45-df0c-427b-a9b5-d17621ec49c1" providerId="AD" clId="Web-{AF0AA762-CFB5-0DCF-2DCC-1E8787C54E2E}" dt="2022-03-22T11:43:43.255" v="4" actId="20577"/>
          <ac:spMkLst>
            <pc:docMk/>
            <pc:sldMk cId="1151710440" sldId="4697"/>
            <ac:spMk id="5" creationId="{220ECBED-F8E2-4418-AC34-389A567B3E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calvalportal.ceos.org/ca/t-d_wik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otc211.geolexica.org/concep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eos.org/document_management/Working_Groups/WGISS/Meetings/WGISS-52/3.Thursday/2021.10.21_12.00_CEOS%20Common%20Online%20Dictionary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6374281" cy="221260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CEOS Common Terminology Group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CEOS WGISS #53 &amp; WGCV #49</a:t>
            </a:r>
          </a:p>
          <a:p>
            <a:r>
              <a:rPr lang="en-US" dirty="0">
                <a:latin typeface="+mj-lt"/>
              </a:rPr>
              <a:t>Virtual Meeting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23/24 March 2022</a:t>
            </a: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9823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200" kern="0">
                <a:solidFill>
                  <a:schemeClr val="bg1"/>
                </a:solidFill>
                <a:latin typeface="+mj-lt"/>
              </a:rPr>
              <a:t>Common Online Dictionary Initiative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14E81-5B75-40A2-972F-2BAA39A5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A439C-6C4F-4ABB-91BF-1A4B2E8CB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10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84E8F-2677-41E8-95FF-5EB100F7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Processing Levels re-consideration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ECBED-F8E2-4418-AC34-389A567B3E79}"/>
              </a:ext>
            </a:extLst>
          </p:cNvPr>
          <p:cNvSpPr txBox="1"/>
          <p:nvPr/>
        </p:nvSpPr>
        <p:spPr>
          <a:xfrm>
            <a:off x="762000" y="1792941"/>
            <a:ext cx="1086522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>
                <a:solidFill>
                  <a:srgbClr val="002569"/>
                </a:solidFill>
              </a:rPr>
              <a:t>Processing Levels were so far defined as a more or less generic chain of refinement regarding the radiometry (or more general the 'measurand') and the geometry of the (satellite) observation data.</a:t>
            </a:r>
            <a:endParaRPr lang="en-US" dirty="0"/>
          </a:p>
          <a:p>
            <a:pPr defTabSz="457200"/>
            <a:endParaRPr lang="en-US" dirty="0">
              <a:solidFill>
                <a:srgbClr val="002569"/>
              </a:solidFill>
            </a:endParaRPr>
          </a:p>
          <a:p>
            <a:pPr defTabSz="457200"/>
            <a:r>
              <a:rPr lang="en-US" dirty="0">
                <a:solidFill>
                  <a:srgbClr val="002569"/>
                </a:solidFill>
              </a:rPr>
              <a:t>If one considers these two types of refinements separate, a matrix could be built in which classical Processing Levels would (roughly) appear as below: 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E0B71E38-3010-4E26-867A-09314D1F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5" y="3301888"/>
            <a:ext cx="10964007" cy="25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04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A439C-6C4F-4ABB-91BF-1A4B2E8CB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11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84E8F-2677-41E8-95FF-5EB100F7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Processing Levels re-consideration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ECBED-F8E2-4418-AC34-389A567B3E79}"/>
              </a:ext>
            </a:extLst>
          </p:cNvPr>
          <p:cNvSpPr txBox="1"/>
          <p:nvPr/>
        </p:nvSpPr>
        <p:spPr>
          <a:xfrm>
            <a:off x="762000" y="1792941"/>
            <a:ext cx="1086522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>
                <a:solidFill>
                  <a:srgbClr val="002569"/>
                </a:solidFill>
              </a:rPr>
              <a:t>For the discussion of 'Analysis Readiness' of data a clearer separation of these two 'dimensions' of processing yields a chance to obtain a transparent scheme in which also recommendations about best possible paths (processing sequences) are feasible. This would be advantageous for defining 'Analysis Ready Data' standards at different processing Levels.</a:t>
            </a:r>
          </a:p>
          <a:p>
            <a:pPr defTabSz="457200"/>
            <a:r>
              <a:rPr lang="en-US" dirty="0">
                <a:solidFill>
                  <a:srgbClr val="FF0000"/>
                </a:solidFill>
              </a:rPr>
              <a:t>Is there interest in WGISS to follow this up?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E0B71E38-3010-4E26-867A-09314D1F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5" y="3301888"/>
            <a:ext cx="10964007" cy="2584184"/>
          </a:xfrm>
          <a:prstGeom prst="rect">
            <a:avLst/>
          </a:prstGeom>
        </p:spPr>
      </p:pic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DC2907E4-0E4B-46A6-98A9-8AA59570D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5" y="3323787"/>
            <a:ext cx="10993314" cy="32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5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AE827C9C-B44E-4FD2-B78B-91EC4280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7448004" y="5381794"/>
            <a:ext cx="1585546" cy="7247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BDCCB-B79A-4764-976F-F21AE33B3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64077" y="6546852"/>
            <a:ext cx="2627923" cy="369332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471E3-9AF3-45BC-B816-56F38935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  <a:endParaRPr lang="en-1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8B964C-B0EE-4A26-9F9A-11814F21A59B}"/>
              </a:ext>
            </a:extLst>
          </p:cNvPr>
          <p:cNvGrpSpPr/>
          <p:nvPr/>
        </p:nvGrpSpPr>
        <p:grpSpPr>
          <a:xfrm>
            <a:off x="9136431" y="4974771"/>
            <a:ext cx="3032568" cy="1856958"/>
            <a:chOff x="8289911" y="4483989"/>
            <a:chExt cx="2986016" cy="18897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4D2839-C3CC-4266-AAF9-CCC67AA1D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94"/>
            <a:stretch/>
          </p:blipFill>
          <p:spPr>
            <a:xfrm>
              <a:off x="8289911" y="4483989"/>
              <a:ext cx="2986016" cy="16801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68C718-B277-46AC-86E1-77EBBB8EBC1E}"/>
                </a:ext>
              </a:extLst>
            </p:cNvPr>
            <p:cNvSpPr/>
            <p:nvPr/>
          </p:nvSpPr>
          <p:spPr>
            <a:xfrm>
              <a:off x="8294623" y="6096749"/>
              <a:ext cx="29799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3F5CAA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http://calvalportal.ceos.org/ca/t-d_wiki</a:t>
              </a:r>
              <a:r>
                <a:rPr lang="en-US" sz="1200" b="1">
                  <a:solidFill>
                    <a:srgbClr val="3F5CAA"/>
                  </a:solidFill>
                </a:rPr>
                <a:t> </a:t>
              </a:r>
              <a:endParaRPr lang="en-150" sz="1200" b="1">
                <a:solidFill>
                  <a:srgbClr val="3F5CAA"/>
                </a:solidFill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D35140-0E47-4314-A848-AC2272EC6168}"/>
              </a:ext>
            </a:extLst>
          </p:cNvPr>
          <p:cNvSpPr txBox="1">
            <a:spLocks/>
          </p:cNvSpPr>
          <p:nvPr/>
        </p:nvSpPr>
        <p:spPr>
          <a:xfrm>
            <a:off x="271304" y="1373065"/>
            <a:ext cx="11871080" cy="5484324"/>
          </a:xfrm>
        </p:spPr>
        <p:txBody>
          <a:bodyPr lIns="91440" tIns="45720" rIns="91440" bIns="45720" anchor="t">
            <a:normAutofit fontScale="8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b="1" dirty="0"/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Joint initiative of CEOS WGCV, CEOS WGISS, and CEOS LSI-VC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Mandate: CEOS WGCV </a:t>
            </a:r>
            <a:r>
              <a:rPr lang="en-US" kern="0" dirty="0"/>
              <a:t>Action Item 49-06 (</a:t>
            </a:r>
            <a:r>
              <a:rPr lang="en-GB" dirty="0"/>
              <a:t>June 2021)</a:t>
            </a:r>
            <a:r>
              <a:rPr lang="en-US" kern="0" dirty="0"/>
              <a:t> “[…] to advance the idea of a CEOS common online dictionary, with a view to eventually reaching out to launch a broader community effort”</a:t>
            </a:r>
          </a:p>
          <a:p>
            <a:pPr marL="31115" indent="0">
              <a:buNone/>
            </a:pPr>
            <a:endParaRPr lang="en-US" b="1" dirty="0"/>
          </a:p>
          <a:p>
            <a:pPr marL="31115" indent="0">
              <a:buNone/>
            </a:pPr>
            <a:r>
              <a:rPr lang="en-US" b="1" dirty="0"/>
              <a:t>Status of activities</a:t>
            </a:r>
            <a:endParaRPr lang="en-US" dirty="0"/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dirty="0"/>
              <a:t>CEOS Common Terminology group established August 2021</a:t>
            </a:r>
            <a:endParaRPr lang="en-US" kern="0" dirty="0"/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Workplan drafted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Integrated WGISS Data Stewardship Glossary (pdf) </a:t>
            </a:r>
            <a:r>
              <a:rPr lang="en-US" kern="0"/>
              <a:t>and NOAA NESDIS </a:t>
            </a:r>
            <a:br>
              <a:rPr lang="en-US" kern="0"/>
            </a:br>
            <a:r>
              <a:rPr lang="en-US" kern="0"/>
              <a:t>Data </a:t>
            </a:r>
            <a:r>
              <a:rPr lang="en-US" kern="0" dirty="0"/>
              <a:t>Management Lexicon (pdf) into existing WGCV ‘Terms and Definitions’ Wiki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Discussing categorization of terms (see next </a:t>
            </a:r>
            <a:r>
              <a:rPr lang="en-US" kern="0"/>
              <a:t>slide) - </a:t>
            </a:r>
            <a:r>
              <a:rPr lang="en-US" kern="0" dirty="0"/>
              <a:t> </a:t>
            </a:r>
            <a:br>
              <a:rPr lang="en-US" kern="0" dirty="0"/>
            </a:br>
            <a:r>
              <a:rPr lang="en-US" kern="0" dirty="0"/>
              <a:t>prototyping approach using </a:t>
            </a:r>
            <a:r>
              <a:rPr lang="en-US" b="1" kern="0" dirty="0"/>
              <a:t>base </a:t>
            </a:r>
            <a:r>
              <a:rPr lang="en-US" kern="0" dirty="0"/>
              <a:t>terms and </a:t>
            </a:r>
            <a:r>
              <a:rPr lang="en-US" b="1" kern="0" dirty="0"/>
              <a:t>high impact</a:t>
            </a:r>
            <a:r>
              <a:rPr lang="en-US" kern="0" dirty="0"/>
              <a:t> terms – ongoing</a:t>
            </a:r>
            <a:endParaRPr lang="en-US" dirty="0"/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Discussing governance - ongoing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Reaching out to promote initiative – ongoing</a:t>
            </a:r>
            <a:br>
              <a:rPr lang="en-US" kern="0" dirty="0"/>
            </a:br>
            <a:r>
              <a:rPr lang="en-US" kern="0" dirty="0"/>
              <a:t>internally with focus on WGISS, WGCV, LSI-VC</a:t>
            </a:r>
            <a:br>
              <a:rPr lang="en-US" kern="0" dirty="0"/>
            </a:br>
            <a:r>
              <a:rPr lang="en-US" kern="0" dirty="0"/>
              <a:t>externally with ISO/OGC (see slide)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Discussing target infrastructure – upcoming – support needed!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B21733-E91C-419E-B88A-2200AF131C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4634" y="3222171"/>
            <a:ext cx="406122" cy="404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7D20E8-BD0D-4F02-B427-D6FF512F08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4709" y="3577876"/>
            <a:ext cx="406122" cy="404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25166D-C8A8-4E14-A44F-8BEE6836C2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4586" y="4132901"/>
            <a:ext cx="406122" cy="404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79FC33-8D8E-49DC-98B4-8FF9A8E0FF9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20151">
            <a:off x="9902986" y="2892911"/>
            <a:ext cx="1868896" cy="10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82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67AA6-DA4A-75E0-A79A-4567911F9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3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5E75C-C5F2-427D-2412-07AF347B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Terminology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1DAEA-83F1-D75F-CF6E-DE5444257522}"/>
              </a:ext>
            </a:extLst>
          </p:cNvPr>
          <p:cNvSpPr txBox="1"/>
          <p:nvPr/>
        </p:nvSpPr>
        <p:spPr>
          <a:xfrm>
            <a:off x="762000" y="2692570"/>
            <a:ext cx="5112000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srgbClr val="002569"/>
                </a:solidFill>
                <a:latin typeface="Arial Bold"/>
              </a:rPr>
              <a:t>BASE terms 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illustrate the fundamental concepts, they should use understandable, unambiguous language and be built only on other base terms. </a:t>
            </a:r>
            <a:r>
              <a:rPr lang="en-US">
                <a:solidFill>
                  <a:srgbClr val="002569"/>
                </a:solidFill>
                <a:latin typeface="Arial Bold"/>
              </a:rPr>
              <a:t> </a:t>
            </a:r>
          </a:p>
          <a:p>
            <a:pPr defTabSz="457200"/>
            <a:endParaRPr lang="en-US">
              <a:solidFill>
                <a:srgbClr val="002569"/>
              </a:solidFill>
              <a:latin typeface="Arial Bold"/>
            </a:endParaRPr>
          </a:p>
          <a:p>
            <a:pPr defTabSz="457200"/>
            <a:r>
              <a:rPr lang="en-US">
                <a:solidFill>
                  <a:srgbClr val="002569"/>
                </a:solidFill>
                <a:latin typeface="Arial Bold"/>
              </a:rPr>
              <a:t>Examples:</a:t>
            </a:r>
            <a:endParaRPr lang="en-US" dirty="0">
              <a:solidFill>
                <a:srgbClr val="002569"/>
              </a:solidFill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Phenomenon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Data</a:t>
            </a:r>
            <a:endParaRPr lang="en-US" dirty="0"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Observation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Sample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2CFC6-C1BE-82CA-F669-37644C716A36}"/>
              </a:ext>
            </a:extLst>
          </p:cNvPr>
          <p:cNvSpPr txBox="1"/>
          <p:nvPr/>
        </p:nvSpPr>
        <p:spPr>
          <a:xfrm>
            <a:off x="6382870" y="2692570"/>
            <a:ext cx="5112000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srgbClr val="002569"/>
                </a:solidFill>
                <a:latin typeface="Arial Bold"/>
              </a:rPr>
              <a:t>HIGH IMPACT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 </a:t>
            </a:r>
            <a:r>
              <a:rPr lang="en-US" b="1" dirty="0">
                <a:solidFill>
                  <a:srgbClr val="002569"/>
                </a:solidFill>
                <a:latin typeface="Arial Bold"/>
              </a:rPr>
              <a:t>terms 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refer to expressions used within a domain to define more complex concepts or make important distinctions.</a:t>
            </a:r>
            <a:endParaRPr lang="en-US" dirty="0">
              <a:latin typeface="Arial Bold"/>
            </a:endParaRPr>
          </a:p>
          <a:p>
            <a:pPr defTabSz="457200"/>
            <a:endParaRPr lang="en-US">
              <a:solidFill>
                <a:srgbClr val="002569"/>
              </a:solidFill>
              <a:latin typeface="Arial Bold"/>
            </a:endParaRPr>
          </a:p>
          <a:p>
            <a:pPr defTabSz="457200"/>
            <a:r>
              <a:rPr lang="en-US">
                <a:solidFill>
                  <a:srgbClr val="002569"/>
                </a:solidFill>
                <a:latin typeface="Arial Bold"/>
              </a:rPr>
              <a:t>Examples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:</a:t>
            </a:r>
            <a:endParaRPr lang="en-US" dirty="0"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In-situ Observation</a:t>
            </a:r>
            <a:endParaRPr lang="en-US" dirty="0"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Remote Sensing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Land Cover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Processing Levels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srgbClr val="002569"/>
              </a:solidFill>
              <a:latin typeface="Arial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8C20F-BA16-1D57-C710-053A13D0D4E0}"/>
              </a:ext>
            </a:extLst>
          </p:cNvPr>
          <p:cNvSpPr txBox="1"/>
          <p:nvPr/>
        </p:nvSpPr>
        <p:spPr>
          <a:xfrm>
            <a:off x="663389" y="5715857"/>
            <a:ext cx="1086522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dirty="0">
                <a:solidFill>
                  <a:srgbClr val="FF0000"/>
                </a:solidFill>
                <a:latin typeface="Arial Bold"/>
              </a:rPr>
              <a:t>For both </a:t>
            </a:r>
            <a:r>
              <a:rPr lang="en-US">
                <a:solidFill>
                  <a:srgbClr val="FF0000"/>
                </a:solidFill>
                <a:latin typeface="Arial Bold"/>
              </a:rPr>
              <a:t>categories we are starting to assemble candidate lists. </a:t>
            </a:r>
          </a:p>
          <a:p>
            <a:pPr algn="ctr" defTabSz="457200"/>
            <a:r>
              <a:rPr lang="en-US">
                <a:solidFill>
                  <a:srgbClr val="FF0000"/>
                </a:solidFill>
                <a:latin typeface="Arial Bold"/>
              </a:rPr>
              <a:t>Proposals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are </a:t>
            </a:r>
            <a:r>
              <a:rPr lang="en-US">
                <a:solidFill>
                  <a:srgbClr val="FF0000"/>
                </a:solidFill>
                <a:latin typeface="Arial Bold"/>
              </a:rPr>
              <a:t>highly welcome - with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or without a definition! </a:t>
            </a:r>
            <a:br>
              <a:rPr lang="en-US" dirty="0">
                <a:solidFill>
                  <a:srgbClr val="FF0000"/>
                </a:solidFill>
                <a:latin typeface="Arial Bold"/>
              </a:rPr>
            </a:br>
            <a:r>
              <a:rPr lang="en-US" dirty="0">
                <a:solidFill>
                  <a:srgbClr val="FF0000"/>
                </a:solidFill>
                <a:latin typeface="Arial Bold"/>
              </a:rPr>
              <a:t>Send </a:t>
            </a:r>
            <a:r>
              <a:rPr lang="en-US">
                <a:solidFill>
                  <a:srgbClr val="FF0000"/>
                </a:solidFill>
                <a:latin typeface="Arial Bold"/>
              </a:rPr>
              <a:t>your input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to: katrin.molch@dlr</a:t>
            </a:r>
            <a:r>
              <a:rPr lang="en-US">
                <a:solidFill>
                  <a:srgbClr val="FF0000"/>
                </a:solidFill>
                <a:latin typeface="Arial Bold"/>
              </a:rPr>
              <a:t>.de</a:t>
            </a:r>
            <a:endParaRPr lang="en-US" dirty="0">
              <a:latin typeface="Arial Bold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55F5AE6-9677-3FE1-88CF-C6E0C840ACA5}"/>
              </a:ext>
            </a:extLst>
          </p:cNvPr>
          <p:cNvSpPr txBox="1"/>
          <p:nvPr/>
        </p:nvSpPr>
        <p:spPr>
          <a:xfrm>
            <a:off x="762000" y="1792941"/>
            <a:ext cx="1086522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>
                <a:solidFill>
                  <a:srgbClr val="002569"/>
                </a:solidFill>
                <a:latin typeface="Arial Bold"/>
              </a:rPr>
              <a:t>In order to combine advance on fundamental terminology with raising awareness of the relevance of the topic and attracting more participation, two lists with terms are proposed: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srgbClr val="002569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8075347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050DAC95-47F7-8344-8E1C-F9DC52683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63" y="1828147"/>
            <a:ext cx="6872253" cy="47187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6D2BE-5959-E8BB-938F-1EE3C834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CBE495-A461-13FF-DA7F-BBCCC3B9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Relation to international standards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207BC-4554-2F02-5AAC-17BE68676B16}"/>
              </a:ext>
            </a:extLst>
          </p:cNvPr>
          <p:cNvSpPr txBox="1"/>
          <p:nvPr/>
        </p:nvSpPr>
        <p:spPr>
          <a:xfrm>
            <a:off x="268941" y="1556389"/>
            <a:ext cx="4523125" cy="5463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Reached out to ISO and OGC to align approach and learn about most recent standard developments (e.g. ISO 19156)</a:t>
            </a:r>
            <a:endParaRPr lang="en-US" dirty="0">
              <a:latin typeface="Arial Bold"/>
            </a:endParaRP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ISO maintains a comprehensive glossary called the '</a:t>
            </a:r>
            <a:r>
              <a:rPr lang="en-US" dirty="0" err="1">
                <a:solidFill>
                  <a:srgbClr val="002569"/>
                </a:solidFill>
                <a:latin typeface="Arial Bold"/>
              </a:rPr>
              <a:t>Geolexika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' (</a:t>
            </a:r>
            <a:r>
              <a:rPr lang="en-US" dirty="0">
                <a:solidFill>
                  <a:srgbClr val="000000"/>
                </a:solidFill>
                <a:latin typeface="Arial Bold"/>
                <a:hlinkClick r:id="rId3"/>
              </a:rPr>
              <a:t>https://isotc211.geolexica.org/concepts/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)</a:t>
            </a: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Several related ISO standards (e.g. 19124) are currently under review but close to being </a:t>
            </a:r>
            <a:r>
              <a:rPr lang="en-US" dirty="0" err="1">
                <a:solidFill>
                  <a:srgbClr val="002569"/>
                </a:solidFill>
                <a:latin typeface="Arial Bold"/>
              </a:rPr>
              <a:t>finalised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we are late in the game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!</a:t>
            </a: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CEOS should make sure that ISO terminology is fit for own purposes, also in the foreseeable future, especially regarding '</a:t>
            </a:r>
            <a:r>
              <a:rPr lang="en-US" b="1" dirty="0">
                <a:solidFill>
                  <a:srgbClr val="002569"/>
                </a:solidFill>
                <a:latin typeface="Arial Bold"/>
              </a:rPr>
              <a:t>high impact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' terms which often even within CEOS suffer clear concepts see e.g. 'in-situ' vs. 'remote'</a:t>
            </a: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Arial Bold"/>
              </a:rPr>
              <a:t>Feedback needed!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srgbClr val="002569"/>
              </a:solidFill>
              <a:latin typeface="Arial Bold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F40C26-D869-4C9E-9C18-871AFB9EE344}"/>
              </a:ext>
            </a:extLst>
          </p:cNvPr>
          <p:cNvGrpSpPr/>
          <p:nvPr/>
        </p:nvGrpSpPr>
        <p:grpSpPr>
          <a:xfrm>
            <a:off x="5053431" y="1723073"/>
            <a:ext cx="2128839" cy="838689"/>
            <a:chOff x="4768362" y="1548493"/>
            <a:chExt cx="2171701" cy="876789"/>
          </a:xfrm>
        </p:grpSpPr>
        <p:pic>
          <p:nvPicPr>
            <p:cNvPr id="7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D120C01-A585-4FA9-B50B-76AB1EDC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8362" y="1548493"/>
              <a:ext cx="2171701" cy="4126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4F3E66-0476-4086-812E-1966EA51695C}"/>
                </a:ext>
              </a:extLst>
            </p:cNvPr>
            <p:cNvSpPr txBox="1"/>
            <p:nvPr/>
          </p:nvSpPr>
          <p:spPr>
            <a:xfrm>
              <a:off x="4768362" y="1932842"/>
              <a:ext cx="2171700" cy="492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300" dirty="0">
                  <a:ea typeface="+mn-lt"/>
                  <a:cs typeface="+mn-lt"/>
                </a:rPr>
                <a:t>ISO/TC 211 Multi-Lingual Glossary of Terms (MLGT)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1346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080D1-87A2-2A45-8F6D-3D48F3AC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486">
            <a:off x="5532437" y="2143936"/>
            <a:ext cx="6044456" cy="39498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1417938" y="2506114"/>
            <a:ext cx="8343900" cy="2446638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>
                <a:solidFill>
                  <a:schemeClr val="tx1"/>
                </a:solidFill>
              </a:rPr>
              <a:t>For questions please contact</a:t>
            </a:r>
          </a:p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>
                <a:solidFill>
                  <a:schemeClr val="tx1"/>
                </a:solidFill>
              </a:rPr>
              <a:t>WGCV – Peter</a:t>
            </a:r>
            <a:r>
              <a:rPr lang="en-AU" sz="3200" i="1" err="1">
                <a:solidFill>
                  <a:schemeClr val="tx1"/>
                </a:solidFill>
              </a:rPr>
              <a:t>.Strobl@ec.europa.</a:t>
            </a:r>
            <a:r>
              <a:rPr lang="en-AU" sz="3200" i="1">
                <a:solidFill>
                  <a:schemeClr val="tx1"/>
                </a:solidFill>
              </a:rPr>
              <a:t>eu</a:t>
            </a:r>
          </a:p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i="1">
                <a:solidFill>
                  <a:schemeClr val="tx1"/>
                </a:solidFill>
              </a:rPr>
              <a:t>LSI-VC - labahn@usgs.gov</a:t>
            </a:r>
          </a:p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i="1">
                <a:solidFill>
                  <a:schemeClr val="tx1"/>
                </a:solidFill>
              </a:rPr>
              <a:t>WGISS - Katrin.Molch@dlr.de</a:t>
            </a: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1417938" y="2506114"/>
            <a:ext cx="8343900" cy="2446638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chemeClr val="tx1"/>
                </a:solidFill>
              </a:rPr>
              <a:t>Additional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6ADC9-B544-45F1-A029-B1093D0DB427}"/>
              </a:ext>
            </a:extLst>
          </p:cNvPr>
          <p:cNvSpPr txBox="1"/>
          <p:nvPr/>
        </p:nvSpPr>
        <p:spPr>
          <a:xfrm>
            <a:off x="4390931" y="6260070"/>
            <a:ext cx="68524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457200" latinLnBrk="1" hangingPunct="0"/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hlinkClick r:id="rId2"/>
              </a:rPr>
              <a:t>See also presentation CEOS WGISS #52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97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5EC7C-2480-4460-8B51-AFFD883E0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89729" y="6556667"/>
            <a:ext cx="2540000" cy="349702"/>
          </a:xfrm>
        </p:spPr>
        <p:txBody>
          <a:bodyPr lIns="36000" tIns="36000" rIns="36000" bIns="36000" anchor="ctr" anchorCtr="0"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7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91D47-FA82-4E2A-A5FB-878D496F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/>
              <a:t>Points of discussion 1: </a:t>
            </a:r>
            <a:br>
              <a:rPr lang="en-GB"/>
            </a:br>
            <a:r>
              <a:rPr lang="en-GB"/>
              <a:t>Hierarchy of terms</a:t>
            </a:r>
          </a:p>
        </p:txBody>
      </p:sp>
      <p:pic>
        <p:nvPicPr>
          <p:cNvPr id="4" name="Picture 3" descr="The Earth from space">
            <a:extLst>
              <a:ext uri="{FF2B5EF4-FFF2-40B4-BE49-F238E27FC236}">
                <a16:creationId xmlns:a16="http://schemas.microsoft.com/office/drawing/2014/main" id="{BA7B8C10-7CF9-418A-9339-75FB887F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3" y="3130342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5B5EC-EEBA-4EF0-83FE-F6651993B380}"/>
              </a:ext>
            </a:extLst>
          </p:cNvPr>
          <p:cNvSpPr txBox="1"/>
          <p:nvPr/>
        </p:nvSpPr>
        <p:spPr>
          <a:xfrm>
            <a:off x="232733" y="2761012"/>
            <a:ext cx="13571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Phenomenon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98C0B7-BC91-41A1-ACB0-5C844CF16449}"/>
              </a:ext>
            </a:extLst>
          </p:cNvPr>
          <p:cNvSpPr/>
          <p:nvPr/>
        </p:nvSpPr>
        <p:spPr>
          <a:xfrm>
            <a:off x="754529" y="3439887"/>
            <a:ext cx="156754" cy="156754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1962E-A684-4DF1-AC7F-A4104AEBC786}"/>
              </a:ext>
            </a:extLst>
          </p:cNvPr>
          <p:cNvSpPr txBox="1"/>
          <p:nvPr/>
        </p:nvSpPr>
        <p:spPr>
          <a:xfrm>
            <a:off x="2523740" y="2761012"/>
            <a:ext cx="90774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Property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9B30CF0-3F84-4AEB-A302-EDDA8FA4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444" y="1606342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D2B191-C0C6-4411-9F99-2D04B99467B0}"/>
              </a:ext>
            </a:extLst>
          </p:cNvPr>
          <p:cNvGrpSpPr/>
          <p:nvPr/>
        </p:nvGrpSpPr>
        <p:grpSpPr>
          <a:xfrm>
            <a:off x="2161582" y="3130342"/>
            <a:ext cx="1524000" cy="1537068"/>
            <a:chOff x="2228675" y="3211286"/>
            <a:chExt cx="1497875" cy="152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B5A088-34EB-43D2-94CE-AE378BC89923}"/>
                </a:ext>
              </a:extLst>
            </p:cNvPr>
            <p:cNvSpPr/>
            <p:nvPr/>
          </p:nvSpPr>
          <p:spPr>
            <a:xfrm>
              <a:off x="2228675" y="3211286"/>
              <a:ext cx="1497875" cy="1524000"/>
            </a:xfrm>
            <a:prstGeom prst="ellipse">
              <a:avLst/>
            </a:prstGeom>
            <a:solidFill>
              <a:schemeClr val="bg1"/>
            </a:solidFill>
            <a:ln w="635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94E51F-8A9A-4A44-9D5C-55192C9419B8}"/>
                    </a:ext>
                  </a:extLst>
                </p:cNvPr>
                <p:cNvSpPr txBox="1"/>
                <p:nvPr/>
              </p:nvSpPr>
              <p:spPr>
                <a:xfrm>
                  <a:off x="2557978" y="3778746"/>
                  <a:ext cx="839267" cy="3890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56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56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GB" sz="18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56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</a:rPr>
                              <m:t>Earth</m:t>
                            </m:r>
                          </m:sub>
                        </m:sSub>
                      </m:oMath>
                    </m:oMathPara>
                  </a14:m>
                  <a:endParaRPr kumimoji="0" lang="en-GB" sz="1800" b="0" i="0" u="none" strike="noStrike" cap="none" spc="0" normalizeH="0" baseline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94E51F-8A9A-4A44-9D5C-55192C941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978" y="3778746"/>
                  <a:ext cx="839267" cy="389079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7A7FD99-DA91-473E-8B4F-7E2F1821E63F}"/>
              </a:ext>
            </a:extLst>
          </p:cNvPr>
          <p:cNvSpPr txBox="1"/>
          <p:nvPr/>
        </p:nvSpPr>
        <p:spPr>
          <a:xfrm rot="18565806">
            <a:off x="3475724" y="2671529"/>
            <a:ext cx="14160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Observation /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rgbClr val="002569"/>
                </a:solidFill>
              </a:rPr>
              <a:t>Measurement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28480-1F4C-48CF-B414-A5BB7ACCCB00}"/>
              </a:ext>
            </a:extLst>
          </p:cNvPr>
          <p:cNvSpPr txBox="1"/>
          <p:nvPr/>
        </p:nvSpPr>
        <p:spPr>
          <a:xfrm rot="1953323">
            <a:off x="3652965" y="4522101"/>
            <a:ext cx="10381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Modelling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34AC9-2C1E-40D4-B2C6-A2108011FAF6}"/>
              </a:ext>
            </a:extLst>
          </p:cNvPr>
          <p:cNvSpPr txBox="1"/>
          <p:nvPr/>
        </p:nvSpPr>
        <p:spPr>
          <a:xfrm>
            <a:off x="4856058" y="1237012"/>
            <a:ext cx="16857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Measured values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AD2D990E-897E-4CF9-9650-2A9FF8D00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444" y="4654342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25B7CC-9B51-4B73-9A45-47316EBA0BC3}"/>
              </a:ext>
            </a:extLst>
          </p:cNvPr>
          <p:cNvSpPr txBox="1"/>
          <p:nvPr/>
        </p:nvSpPr>
        <p:spPr>
          <a:xfrm>
            <a:off x="4856058" y="6223245"/>
            <a:ext cx="16358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Modelled values</a:t>
            </a:r>
          </a:p>
        </p:txBody>
      </p:sp>
      <p:pic>
        <p:nvPicPr>
          <p:cNvPr id="19" name="Picture 18" descr="A picture containing photo, front, looking, person&#10;&#10;Description automatically generated">
            <a:extLst>
              <a:ext uri="{FF2B5EF4-FFF2-40B4-BE49-F238E27FC236}">
                <a16:creationId xmlns:a16="http://schemas.microsoft.com/office/drawing/2014/main" id="{2F17009D-DF51-44C8-A3B1-C360D27E5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897" y="3032853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415AC4-A17F-4ACF-ABB1-D1B42C0DA44A}"/>
              </a:ext>
            </a:extLst>
          </p:cNvPr>
          <p:cNvSpPr txBox="1"/>
          <p:nvPr/>
        </p:nvSpPr>
        <p:spPr>
          <a:xfrm rot="1974361">
            <a:off x="6597935" y="2576346"/>
            <a:ext cx="528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FE4342-67B3-474D-A196-36D832979E3D}"/>
              </a:ext>
            </a:extLst>
          </p:cNvPr>
          <p:cNvSpPr txBox="1"/>
          <p:nvPr/>
        </p:nvSpPr>
        <p:spPr>
          <a:xfrm>
            <a:off x="7551649" y="2714006"/>
            <a:ext cx="12044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rgbClr val="002569"/>
                </a:solidFill>
              </a:rPr>
              <a:t>Information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5D24FF-906F-40A9-8AE5-959B1775FA54}"/>
              </a:ext>
            </a:extLst>
          </p:cNvPr>
          <p:cNvSpPr txBox="1"/>
          <p:nvPr/>
        </p:nvSpPr>
        <p:spPr>
          <a:xfrm rot="18928240">
            <a:off x="6705214" y="4689047"/>
            <a:ext cx="528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B8049D-A21B-495B-8D0C-B4340CC06CC5}"/>
              </a:ext>
            </a:extLst>
          </p:cNvPr>
          <p:cNvSpPr txBox="1"/>
          <p:nvPr/>
        </p:nvSpPr>
        <p:spPr>
          <a:xfrm rot="20669859">
            <a:off x="61776" y="1366898"/>
            <a:ext cx="2429692" cy="369330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ysClr val="windowText" lastClr="000000"/>
                </a:solidFill>
              </a:rPr>
              <a:t>Very early draft of ideas!</a:t>
            </a:r>
            <a:endParaRPr kumimoji="0" lang="en-GB" sz="1800" b="1" i="0" u="none" strike="noStrike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F96463-5B02-4936-B587-04F1C72F2EB3}"/>
              </a:ext>
            </a:extLst>
          </p:cNvPr>
          <p:cNvGrpSpPr/>
          <p:nvPr/>
        </p:nvGrpSpPr>
        <p:grpSpPr>
          <a:xfrm>
            <a:off x="9589729" y="1751528"/>
            <a:ext cx="2523820" cy="4852153"/>
            <a:chOff x="9589729" y="1751528"/>
            <a:chExt cx="2523820" cy="48521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AE883B-CA69-4401-B7AF-860E7E95EA44}"/>
                </a:ext>
              </a:extLst>
            </p:cNvPr>
            <p:cNvSpPr txBox="1"/>
            <p:nvPr/>
          </p:nvSpPr>
          <p:spPr>
            <a:xfrm>
              <a:off x="9589729" y="1751528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Phenomenon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FDDA4C-5342-4A48-AD06-783FEB29B417}"/>
                </a:ext>
              </a:extLst>
            </p:cNvPr>
            <p:cNvSpPr txBox="1"/>
            <p:nvPr/>
          </p:nvSpPr>
          <p:spPr>
            <a:xfrm>
              <a:off x="9589729" y="2054211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FF0000"/>
                  </a:solidFill>
                </a:rPr>
                <a:t>Has a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4BF0D6-BEA5-4CDD-9760-BD88F67FF2BE}"/>
                </a:ext>
              </a:extLst>
            </p:cNvPr>
            <p:cNvSpPr txBox="1"/>
            <p:nvPr/>
          </p:nvSpPr>
          <p:spPr>
            <a:xfrm>
              <a:off x="9589729" y="2356894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Property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1E37B8-3796-4178-8DF8-B2130A999471}"/>
                </a:ext>
              </a:extLst>
            </p:cNvPr>
            <p:cNvSpPr txBox="1"/>
            <p:nvPr/>
          </p:nvSpPr>
          <p:spPr>
            <a:xfrm>
              <a:off x="9589729" y="2659577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FF0000"/>
                  </a:solidFill>
                </a:rPr>
                <a:t>Which we can either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34404-EB4A-4D31-9AC4-6581DBF6EC68}"/>
                </a:ext>
              </a:extLst>
            </p:cNvPr>
            <p:cNvSpPr txBox="1"/>
            <p:nvPr/>
          </p:nvSpPr>
          <p:spPr>
            <a:xfrm>
              <a:off x="9589729" y="2962260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Observe or Model.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801992-AAAA-405F-9E04-2EB7E80E080D}"/>
                </a:ext>
              </a:extLst>
            </p:cNvPr>
            <p:cNvSpPr txBox="1"/>
            <p:nvPr/>
          </p:nvSpPr>
          <p:spPr>
            <a:xfrm>
              <a:off x="9589729" y="3264943"/>
              <a:ext cx="252382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chemeClr val="tx2"/>
                  </a:solidFill>
                </a:rPr>
                <a:t>Quantitative observation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Is 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D0AF65-F39E-4BDA-A9FB-9BC3E10B2823}"/>
                </a:ext>
              </a:extLst>
            </p:cNvPr>
            <p:cNvSpPr txBox="1"/>
            <p:nvPr/>
          </p:nvSpPr>
          <p:spPr>
            <a:xfrm>
              <a:off x="9589729" y="3864253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Measurement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A2DE51-98A6-4A27-9161-542B6A926112}"/>
                </a:ext>
              </a:extLst>
            </p:cNvPr>
            <p:cNvSpPr txBox="1"/>
            <p:nvPr/>
          </p:nvSpPr>
          <p:spPr>
            <a:xfrm>
              <a:off x="9589729" y="4166936"/>
              <a:ext cx="2523820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FF0000"/>
                  </a:solidFill>
                </a:rPr>
                <a:t>Giving us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0A5CDF-3C4E-425B-904E-348B28E8FD8B}"/>
                </a:ext>
              </a:extLst>
            </p:cNvPr>
            <p:cNvSpPr txBox="1"/>
            <p:nvPr/>
          </p:nvSpPr>
          <p:spPr>
            <a:xfrm>
              <a:off x="9589729" y="4469619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Data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C72B29-40B3-443E-8284-4A46831B7E60}"/>
                </a:ext>
              </a:extLst>
            </p:cNvPr>
            <p:cNvSpPr/>
            <p:nvPr/>
          </p:nvSpPr>
          <p:spPr>
            <a:xfrm>
              <a:off x="9589729" y="4772302"/>
              <a:ext cx="1417558" cy="349702"/>
            </a:xfrm>
            <a:prstGeom prst="rect">
              <a:avLst/>
            </a:prstGeom>
          </p:spPr>
          <p:txBody>
            <a:bodyPr wrap="none" lIns="36000" tIns="36000" rIns="36000" bIns="36000" anchor="ctr" anchorCtr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in the form of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BE4F79-20A1-4696-A514-D0DDD46ED166}"/>
                </a:ext>
              </a:extLst>
            </p:cNvPr>
            <p:cNvSpPr txBox="1"/>
            <p:nvPr/>
          </p:nvSpPr>
          <p:spPr>
            <a:xfrm>
              <a:off x="9589729" y="5074985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Measured values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BDE0D-532F-4EC3-B7A5-98F6B1A84612}"/>
                </a:ext>
              </a:extLst>
            </p:cNvPr>
            <p:cNvSpPr/>
            <p:nvPr/>
          </p:nvSpPr>
          <p:spPr>
            <a:xfrm>
              <a:off x="9589729" y="5377668"/>
              <a:ext cx="2523820" cy="923330"/>
            </a:xfrm>
            <a:prstGeom prst="rect">
              <a:avLst/>
            </a:prstGeom>
          </p:spPr>
          <p:txBody>
            <a:bodyPr wrap="square" lIns="36000" tIns="36000" rIns="36000" bIns="36000" anchor="ctr" anchorCtr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That we can combine with other data and interpret to give 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1F19D0-BE65-4FEE-88A6-EDF1CA12D3BC}"/>
                </a:ext>
              </a:extLst>
            </p:cNvPr>
            <p:cNvSpPr txBox="1"/>
            <p:nvPr/>
          </p:nvSpPr>
          <p:spPr>
            <a:xfrm>
              <a:off x="9589729" y="6253979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Information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3642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D034A-EB6D-49B9-81CA-6C3ED6256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8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FE1C2E-66FE-426E-8FF2-6561863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Points of discussion 2: </a:t>
            </a:r>
            <a:br>
              <a:rPr lang="en-GB"/>
            </a:br>
            <a:r>
              <a:rPr lang="en-GB"/>
              <a:t>Classifications or scales?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39049-E994-4CE7-82D4-F9F524B5FE27}"/>
              </a:ext>
            </a:extLst>
          </p:cNvPr>
          <p:cNvSpPr/>
          <p:nvPr/>
        </p:nvSpPr>
        <p:spPr>
          <a:xfrm>
            <a:off x="5770485" y="2032986"/>
            <a:ext cx="5397624" cy="50428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 w="12700" cap="flat">
            <a:solidFill>
              <a:schemeClr val="tx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379C7-ED2D-4275-9BE4-F801CC6B62F3}"/>
              </a:ext>
            </a:extLst>
          </p:cNvPr>
          <p:cNvSpPr txBox="1"/>
          <p:nvPr/>
        </p:nvSpPr>
        <p:spPr>
          <a:xfrm>
            <a:off x="5797511" y="2100464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Modelled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CF135-1D84-415A-8E8D-555037AF833F}"/>
              </a:ext>
            </a:extLst>
          </p:cNvPr>
          <p:cNvSpPr txBox="1"/>
          <p:nvPr/>
        </p:nvSpPr>
        <p:spPr>
          <a:xfrm>
            <a:off x="9829099" y="2100464"/>
            <a:ext cx="13160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Measured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88EFF-10E5-4874-BC36-229310BE8B0C}"/>
              </a:ext>
            </a:extLst>
          </p:cNvPr>
          <p:cNvCxnSpPr>
            <a:cxnSpLocks/>
          </p:cNvCxnSpPr>
          <p:nvPr/>
        </p:nvCxnSpPr>
        <p:spPr>
          <a:xfrm>
            <a:off x="8923283" y="1890944"/>
            <a:ext cx="0" cy="311736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D86C58-F7FB-4A65-A0D7-AE89E7D7F73B}"/>
              </a:ext>
            </a:extLst>
          </p:cNvPr>
          <p:cNvSpPr txBox="1"/>
          <p:nvPr/>
        </p:nvSpPr>
        <p:spPr>
          <a:xfrm>
            <a:off x="8068210" y="1571169"/>
            <a:ext cx="17101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SST from satellite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5BBD2-24FC-4BBE-B421-03306CD0B656}"/>
              </a:ext>
            </a:extLst>
          </p:cNvPr>
          <p:cNvSpPr/>
          <p:nvPr/>
        </p:nvSpPr>
        <p:spPr>
          <a:xfrm>
            <a:off x="5770485" y="2814425"/>
            <a:ext cx="5397624" cy="50428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solidFill>
              <a:schemeClr val="tx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2FB77-2A04-43AB-9AE7-E29672E7A963}"/>
              </a:ext>
            </a:extLst>
          </p:cNvPr>
          <p:cNvSpPr txBox="1"/>
          <p:nvPr/>
        </p:nvSpPr>
        <p:spPr>
          <a:xfrm>
            <a:off x="5797511" y="2881903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Analogue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71BD4-CFE4-4FE3-83E6-7193175F2B92}"/>
              </a:ext>
            </a:extLst>
          </p:cNvPr>
          <p:cNvSpPr txBox="1"/>
          <p:nvPr/>
        </p:nvSpPr>
        <p:spPr>
          <a:xfrm>
            <a:off x="10073717" y="2881903"/>
            <a:ext cx="10714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Digital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A685A-A9C6-4C98-A2EB-DF7D178196F1}"/>
              </a:ext>
            </a:extLst>
          </p:cNvPr>
          <p:cNvSpPr/>
          <p:nvPr/>
        </p:nvSpPr>
        <p:spPr>
          <a:xfrm>
            <a:off x="5770485" y="3638176"/>
            <a:ext cx="5397624" cy="50428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 w="12700" cap="flat">
            <a:solidFill>
              <a:schemeClr val="tx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FEE05-528B-40BC-80B2-AF5AD6BF9FF3}"/>
              </a:ext>
            </a:extLst>
          </p:cNvPr>
          <p:cNvSpPr txBox="1"/>
          <p:nvPr/>
        </p:nvSpPr>
        <p:spPr>
          <a:xfrm>
            <a:off x="5799239" y="3711703"/>
            <a:ext cx="14478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Quantitative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67407C-614D-4B87-A652-6CA9D21E4718}"/>
              </a:ext>
            </a:extLst>
          </p:cNvPr>
          <p:cNvSpPr txBox="1"/>
          <p:nvPr/>
        </p:nvSpPr>
        <p:spPr>
          <a:xfrm>
            <a:off x="9829098" y="3705654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Qualitative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904C41-44AD-496A-B063-859F001A0656}"/>
              </a:ext>
            </a:extLst>
          </p:cNvPr>
          <p:cNvSpPr/>
          <p:nvPr/>
        </p:nvSpPr>
        <p:spPr>
          <a:xfrm>
            <a:off x="7754593" y="2780567"/>
            <a:ext cx="1429407" cy="613938"/>
          </a:xfrm>
          <a:prstGeom prst="rect">
            <a:avLst/>
          </a:prstGeom>
          <a:solidFill>
            <a:srgbClr val="F6F6F6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75D73A-6500-4884-8C42-379B99868880}"/>
              </a:ext>
            </a:extLst>
          </p:cNvPr>
          <p:cNvSpPr/>
          <p:nvPr/>
        </p:nvSpPr>
        <p:spPr>
          <a:xfrm>
            <a:off x="7381475" y="3603817"/>
            <a:ext cx="2270525" cy="613938"/>
          </a:xfrm>
          <a:prstGeom prst="rect">
            <a:avLst/>
          </a:prstGeom>
          <a:solidFill>
            <a:srgbClr val="F0F0F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7CE8A5-9C64-4F92-8B91-CEB984D66393}"/>
              </a:ext>
            </a:extLst>
          </p:cNvPr>
          <p:cNvCxnSpPr/>
          <p:nvPr/>
        </p:nvCxnSpPr>
        <p:spPr>
          <a:xfrm flipV="1">
            <a:off x="7577959" y="4561490"/>
            <a:ext cx="0" cy="1303282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48D086-C401-4B2A-8DEB-7F9D12FCB268}"/>
              </a:ext>
            </a:extLst>
          </p:cNvPr>
          <p:cNvSpPr txBox="1"/>
          <p:nvPr/>
        </p:nvSpPr>
        <p:spPr>
          <a:xfrm>
            <a:off x="6493657" y="5647842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</a:rPr>
              <a:t>Modelled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D5B1AF-E126-43C7-AB76-A4B4BD6E0D3B}"/>
              </a:ext>
            </a:extLst>
          </p:cNvPr>
          <p:cNvSpPr txBox="1"/>
          <p:nvPr/>
        </p:nvSpPr>
        <p:spPr>
          <a:xfrm>
            <a:off x="6127412" y="4521956"/>
            <a:ext cx="13160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</a:rPr>
              <a:t>Measured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6942A5-1BEB-4C5F-83E0-88D49DC4C2DF}"/>
              </a:ext>
            </a:extLst>
          </p:cNvPr>
          <p:cNvCxnSpPr>
            <a:cxnSpLocks/>
          </p:cNvCxnSpPr>
          <p:nvPr/>
        </p:nvCxnSpPr>
        <p:spPr>
          <a:xfrm>
            <a:off x="7602193" y="5832507"/>
            <a:ext cx="1581807" cy="0"/>
          </a:xfrm>
          <a:prstGeom prst="straightConnector1">
            <a:avLst/>
          </a:prstGeom>
          <a:noFill/>
          <a:ln w="76200" cap="flat">
            <a:solidFill>
              <a:schemeClr val="accent3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17C6ED-113D-40A7-BDF1-8154AB9172FF}"/>
              </a:ext>
            </a:extLst>
          </p:cNvPr>
          <p:cNvSpPr txBox="1"/>
          <p:nvPr/>
        </p:nvSpPr>
        <p:spPr>
          <a:xfrm>
            <a:off x="7437742" y="5924105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</a:rPr>
              <a:t>Analogue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08C88A-44BA-4FCF-830A-A17F6720B9AB}"/>
              </a:ext>
            </a:extLst>
          </p:cNvPr>
          <p:cNvSpPr txBox="1"/>
          <p:nvPr/>
        </p:nvSpPr>
        <p:spPr>
          <a:xfrm>
            <a:off x="8698678" y="5924105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</a:rPr>
              <a:t>Digital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1D4480-754C-4601-BEBC-5EC0F0328E6C}"/>
              </a:ext>
            </a:extLst>
          </p:cNvPr>
          <p:cNvCxnSpPr>
            <a:cxnSpLocks/>
          </p:cNvCxnSpPr>
          <p:nvPr/>
        </p:nvCxnSpPr>
        <p:spPr>
          <a:xfrm flipV="1">
            <a:off x="7602193" y="4803228"/>
            <a:ext cx="1205476" cy="1022010"/>
          </a:xfrm>
          <a:prstGeom prst="straightConnector1">
            <a:avLst/>
          </a:prstGeom>
          <a:noFill/>
          <a:ln w="76200" cap="flat">
            <a:solidFill>
              <a:schemeClr val="accent4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76B4D0B-FE21-4F87-9EAA-AAD218CDF8FC}"/>
              </a:ext>
            </a:extLst>
          </p:cNvPr>
          <p:cNvSpPr txBox="1"/>
          <p:nvPr/>
        </p:nvSpPr>
        <p:spPr>
          <a:xfrm>
            <a:off x="6202029" y="5924105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FillTx/>
              </a:rPr>
              <a:t>Quantitative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D925F1-B582-4763-8A01-B995CAE3C16B}"/>
              </a:ext>
            </a:extLst>
          </p:cNvPr>
          <p:cNvSpPr txBox="1"/>
          <p:nvPr/>
        </p:nvSpPr>
        <p:spPr>
          <a:xfrm>
            <a:off x="8685909" y="4663954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FillTx/>
              </a:rPr>
              <a:t>Qualitative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14F384A-62C4-4E0E-ACA9-6222041277FE}"/>
              </a:ext>
            </a:extLst>
          </p:cNvPr>
          <p:cNvSpPr txBox="1">
            <a:spLocks/>
          </p:cNvSpPr>
          <p:nvPr/>
        </p:nvSpPr>
        <p:spPr>
          <a:xfrm>
            <a:off x="271304" y="1373065"/>
            <a:ext cx="5234579" cy="5249863"/>
          </a:xfr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/>
              <a:t>Data are: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Modelled or measured (or a bit of both)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Analogue or Digital (or perhaps a bit of both depending on the resolution of the digitisation)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Quantitative or Qualitative (can this also be a bit of both? E.g. some classifications)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0F6D95-B2E4-4276-9544-45A13DEA095B}"/>
              </a:ext>
            </a:extLst>
          </p:cNvPr>
          <p:cNvSpPr txBox="1"/>
          <p:nvPr/>
        </p:nvSpPr>
        <p:spPr>
          <a:xfrm rot="20669859">
            <a:off x="61776" y="1366898"/>
            <a:ext cx="2429692" cy="369330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ysClr val="windowText" lastClr="000000"/>
                </a:solidFill>
              </a:rPr>
              <a:t>Very early draft of ideas!</a:t>
            </a:r>
            <a:endParaRPr kumimoji="0" lang="en-GB" sz="1800" b="1" i="0" u="none" strike="noStrike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96328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863A95-031B-488E-9F5C-8A29C4E37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DF46C-AB6E-4271-8EF3-16A22205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Points of discussion 3: </a:t>
            </a:r>
            <a:br>
              <a:rPr lang="en-GB"/>
            </a:br>
            <a:r>
              <a:rPr lang="en-GB"/>
              <a:t>Words that need to keep multiple meanings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B4810A-8A91-4EFB-AAA2-52FCAB69AB21}"/>
              </a:ext>
            </a:extLst>
          </p:cNvPr>
          <p:cNvSpPr txBox="1">
            <a:spLocks/>
          </p:cNvSpPr>
          <p:nvPr/>
        </p:nvSpPr>
        <p:spPr>
          <a:xfrm>
            <a:off x="271304" y="1373065"/>
            <a:ext cx="11390610" cy="5249863"/>
          </a:xfrm>
        </p:spPr>
        <p:txBody>
          <a:bodyPr>
            <a:normAutofit fontScale="70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Terms that have different meanings in different communities, but we can make that clear with an additional </a:t>
            </a:r>
            <a:br>
              <a:rPr lang="en-US"/>
            </a:br>
            <a:r>
              <a:rPr lang="en-US"/>
              <a:t>adjective, e.g.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Traceability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Metrological Traceability = having an unbroken chain of calibrations to the SI (international system of units)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Documentary Traceability = have clear metadata describing where the dataset has come from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 marL="0" indent="0">
              <a:buNone/>
            </a:pPr>
            <a:r>
              <a:rPr lang="en-US" b="1"/>
              <a:t>Interoperability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Metrological Interoperability = Comes with sufficient metrological traceability, comparison and uncertainty, analysis information to be able to understand the likely size of biases and expected differences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Data Interoperability = Data sets able to be used by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ARD Interoperability = 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 marL="0" indent="0">
              <a:buNone/>
            </a:pPr>
            <a:r>
              <a:rPr lang="en-US" b="1"/>
              <a:t>However, in these cases, is there an overarching definition that is able to encompass both?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E.g. Interoperability = the characteristic of a system that enables it to work with other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FC7BC-1775-4468-8C5F-66DFCEF454C1}"/>
              </a:ext>
            </a:extLst>
          </p:cNvPr>
          <p:cNvSpPr txBox="1"/>
          <p:nvPr/>
        </p:nvSpPr>
        <p:spPr>
          <a:xfrm rot="20669859">
            <a:off x="61776" y="1366898"/>
            <a:ext cx="2429692" cy="369330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ysClr val="windowText" lastClr="000000"/>
                </a:solidFill>
              </a:rPr>
              <a:t>Very early draft of ideas!</a:t>
            </a:r>
            <a:endParaRPr kumimoji="0" lang="en-GB" sz="1800" b="1" i="0" u="none" strike="noStrike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37677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61CDEE72A644C89B9A1DF04C47A1E" ma:contentTypeVersion="7" ma:contentTypeDescription="Create a new document." ma:contentTypeScope="" ma:versionID="dac1efeefb9a8432ef56426aed51686e">
  <xsd:schema xmlns:xsd="http://www.w3.org/2001/XMLSchema" xmlns:xs="http://www.w3.org/2001/XMLSchema" xmlns:p="http://schemas.microsoft.com/office/2006/metadata/properties" xmlns:ns2="e6ee3247-8b46-474f-a038-b5373d9ae335" targetNamespace="http://schemas.microsoft.com/office/2006/metadata/properties" ma:root="true" ma:fieldsID="6d5daf3909779601c4a281d06ec37416" ns2:_="">
    <xsd:import namespace="e6ee3247-8b46-474f-a038-b5373d9ae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e3247-8b46-474f-a038-b5373d9ae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5A8E11-59D4-44BB-8936-662D3931D0D7}">
  <ds:schemaRefs>
    <ds:schemaRef ds:uri="e6ee3247-8b46-474f-a038-b5373d9ae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7B891C-D7E4-471B-9F89-590443526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C46B5-9C0E-42B0-AF25-512B7BC01DF0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e6ee3247-8b46-474f-a038-b5373d9ae33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942</Words>
  <Application>Microsoft Macintosh PowerPoint</Application>
  <PresentationFormat>Widescreen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Cambria Math</vt:lpstr>
      <vt:lpstr>Helvetica</vt:lpstr>
      <vt:lpstr>Wingdings</vt:lpstr>
      <vt:lpstr>Default</vt:lpstr>
      <vt:lpstr>PowerPoint Presentation</vt:lpstr>
      <vt:lpstr>Executive summary</vt:lpstr>
      <vt:lpstr>Terminology groups</vt:lpstr>
      <vt:lpstr>Relation to international standards</vt:lpstr>
      <vt:lpstr>PowerPoint Presentation</vt:lpstr>
      <vt:lpstr>PowerPoint Presentation</vt:lpstr>
      <vt:lpstr>Points of discussion 1:  Hierarchy of terms</vt:lpstr>
      <vt:lpstr>Points of discussion 2:  Classifications or scales?</vt:lpstr>
      <vt:lpstr>Points of discussion 3:  Words that need to keep multiple meanings</vt:lpstr>
      <vt:lpstr>Processing Levels re-consideration</vt:lpstr>
      <vt:lpstr>Processing Levels re-consideration</vt:lpstr>
    </vt:vector>
  </TitlesOfParts>
  <Manager/>
  <Company>EC-JRC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WGCV46 TMSG update</dc:title>
  <dc:subject/>
  <dc:creator>Peter STROBL</dc:creator>
  <cp:keywords/>
  <dc:description/>
  <cp:lastModifiedBy>P. Strobl, EC-JRC</cp:lastModifiedBy>
  <cp:revision>392</cp:revision>
  <cp:lastPrinted>2017-08-23T16:50:31Z</cp:lastPrinted>
  <dcterms:created xsi:type="dcterms:W3CDTF">2017-04-07T17:29:45Z</dcterms:created>
  <dcterms:modified xsi:type="dcterms:W3CDTF">2022-03-24T12:50:33Z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0x01010089561CDEE72A644C89B9A1DF04C47A1E</vt:lpwstr>
  </property>
</Properties>
</file>