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57" r:id="rId4"/>
    <p:sldId id="261" r:id="rId5"/>
    <p:sldId id="262" r:id="rId6"/>
    <p:sldId id="263" r:id="rId7"/>
    <p:sldId id="264" r:id="rId8"/>
    <p:sldId id="265" r:id="rId9"/>
    <p:sldId id="260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66CC"/>
    <a:srgbClr val="FF3399"/>
    <a:srgbClr val="FF0066"/>
    <a:srgbClr val="FF0000"/>
    <a:srgbClr val="FF6600"/>
    <a:srgbClr val="FF9900"/>
    <a:srgbClr val="FFCC00"/>
    <a:srgbClr val="99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396A3-7BF0-4FD1-90E1-EC118032534D}" type="datetimeFigureOut">
              <a:rPr lang="fr-FR" smtClean="0"/>
              <a:t>24/03/2022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3F457-5444-44BA-BB33-93385FE36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683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63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14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37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409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09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50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WGCV</a:t>
            </a:r>
            <a:r>
              <a:rPr lang="en-GB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-50</a:t>
            </a:r>
            <a:r>
              <a:rPr lang="en-GB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March 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8713651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12" name="Picture 3" descr="D:\Utilisateurs\henryp\Documents\CEOS\2015_05 WGCV Berlin\Logo Horizontal blanc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32" y="305392"/>
            <a:ext cx="606180" cy="6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trishna.cnes.fr/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labo.obs-mip.fr/multitemp/trishna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92016" y="313961"/>
            <a:ext cx="7056407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/>
              <a:t>A Network </a:t>
            </a:r>
            <a:r>
              <a:rPr lang="en-US" sz="4400" dirty="0"/>
              <a:t>of </a:t>
            </a:r>
            <a:r>
              <a:rPr lang="en-US" sz="4400" dirty="0" smtClean="0"/>
              <a:t>Sites </a:t>
            </a:r>
            <a:r>
              <a:rPr lang="en-US" sz="4400" dirty="0"/>
              <a:t>for Land Surface Temperature (</a:t>
            </a:r>
            <a:r>
              <a:rPr lang="en-US" sz="4400" dirty="0" err="1"/>
              <a:t>LST</a:t>
            </a:r>
            <a:r>
              <a:rPr lang="en-US" sz="4400" dirty="0"/>
              <a:t>) </a:t>
            </a:r>
            <a:r>
              <a:rPr lang="en-US" sz="4400" dirty="0" smtClean="0"/>
              <a:t>Measurements </a:t>
            </a:r>
            <a:r>
              <a:rPr lang="en-US" sz="4400" dirty="0"/>
              <a:t>based on </a:t>
            </a:r>
            <a:r>
              <a:rPr lang="en-US" sz="4400" dirty="0" smtClean="0"/>
              <a:t>Thermal </a:t>
            </a:r>
            <a:r>
              <a:rPr lang="en-US" sz="4400" dirty="0"/>
              <a:t>IR </a:t>
            </a:r>
            <a:r>
              <a:rPr lang="en-US" sz="4400" dirty="0" smtClean="0"/>
              <a:t>sensors</a:t>
            </a:r>
            <a:endParaRPr sz="7500" dirty="0"/>
          </a:p>
        </p:txBody>
      </p:sp>
      <p:sp>
        <p:nvSpPr>
          <p:cNvPr id="67" name="Google Shape;67;p7"/>
          <p:cNvSpPr/>
          <p:nvPr/>
        </p:nvSpPr>
        <p:spPr>
          <a:xfrm>
            <a:off x="8913962" y="4505724"/>
            <a:ext cx="3197525" cy="219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Aimé MEYGRET and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Patrice HENRY, CNES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 50</a:t>
            </a:r>
            <a:r>
              <a:rPr lang="en-GB" dirty="0" smtClean="0"/>
              <a:t> - </a:t>
            </a:r>
            <a:r>
              <a:rPr lang="en-GB" sz="18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Meeting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March 25, 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4000" dirty="0"/>
              <a:t>The </a:t>
            </a:r>
            <a:r>
              <a:rPr lang="en-GB" sz="4000" dirty="0" err="1" smtClean="0"/>
              <a:t>TRISHNA</a:t>
            </a:r>
            <a:r>
              <a:rPr lang="en-GB" sz="4000" dirty="0" smtClean="0"/>
              <a:t> </a:t>
            </a:r>
            <a:r>
              <a:rPr lang="en-GB" sz="4000" dirty="0"/>
              <a:t>mission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endParaRPr dirty="0"/>
          </a:p>
        </p:txBody>
      </p:sp>
      <p:sp>
        <p:nvSpPr>
          <p:cNvPr id="5" name="ZoneTexte 4"/>
          <p:cNvSpPr txBox="1"/>
          <p:nvPr/>
        </p:nvSpPr>
        <p:spPr>
          <a:xfrm>
            <a:off x="1897472" y="1082282"/>
            <a:ext cx="7955946" cy="4803879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dirty="0" err="1" smtClean="0"/>
              <a:t>ISRO</a:t>
            </a:r>
            <a:r>
              <a:rPr lang="fr-FR" sz="1800" dirty="0" smtClean="0"/>
              <a:t>/CNES </a:t>
            </a:r>
            <a:r>
              <a:rPr lang="fr-FR" sz="1800" dirty="0" err="1" smtClean="0"/>
              <a:t>cooperation</a:t>
            </a:r>
            <a:r>
              <a:rPr lang="fr-FR" sz="1800" dirty="0" smtClean="0"/>
              <a:t>, </a:t>
            </a:r>
            <a:r>
              <a:rPr lang="fr-FR" sz="1800" dirty="0" err="1" smtClean="0"/>
              <a:t>launch</a:t>
            </a:r>
            <a:r>
              <a:rPr lang="fr-FR" sz="1800" dirty="0" smtClean="0"/>
              <a:t> in 2025, 5-year </a:t>
            </a:r>
            <a:r>
              <a:rPr lang="fr-FR" sz="1800" dirty="0" err="1" smtClean="0"/>
              <a:t>lifetime</a:t>
            </a:r>
            <a:endParaRPr lang="fr-FR" sz="1800" dirty="0" smtClean="0"/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dirty="0" smtClean="0">
                <a:solidFill>
                  <a:srgbClr val="C00000"/>
                </a:solidFill>
              </a:rPr>
              <a:t>Scientific </a:t>
            </a:r>
            <a:r>
              <a:rPr lang="fr-FR" sz="1800" dirty="0">
                <a:solidFill>
                  <a:srgbClr val="C00000"/>
                </a:solidFill>
              </a:rPr>
              <a:t>&amp; </a:t>
            </a:r>
            <a:r>
              <a:rPr lang="fr-FR" sz="1800" dirty="0" err="1">
                <a:solidFill>
                  <a:srgbClr val="C00000"/>
                </a:solidFill>
              </a:rPr>
              <a:t>operational</a:t>
            </a:r>
            <a:r>
              <a:rPr lang="fr-FR" sz="1800" dirty="0">
                <a:solidFill>
                  <a:srgbClr val="C00000"/>
                </a:solidFill>
              </a:rPr>
              <a:t> applications</a:t>
            </a: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dirty="0"/>
              <a:t>Focus on </a:t>
            </a:r>
            <a:r>
              <a:rPr lang="fr-FR" sz="1800" b="1" u="sng" dirty="0" err="1"/>
              <a:t>ecosystem</a:t>
            </a:r>
            <a:r>
              <a:rPr lang="fr-FR" sz="1800" b="1" u="sng" dirty="0"/>
              <a:t> stress and water use</a:t>
            </a:r>
            <a:r>
              <a:rPr lang="fr-FR" sz="1800" b="1" dirty="0"/>
              <a:t> + </a:t>
            </a:r>
            <a:r>
              <a:rPr lang="fr-FR" sz="1800" b="1" u="sng" dirty="0" err="1"/>
              <a:t>coastal</a:t>
            </a:r>
            <a:r>
              <a:rPr lang="fr-FR" sz="1800" b="1" u="sng" dirty="0"/>
              <a:t> &amp; </a:t>
            </a:r>
            <a:r>
              <a:rPr lang="fr-FR" sz="1800" b="1" u="sng" dirty="0" err="1"/>
              <a:t>inland</a:t>
            </a:r>
            <a:r>
              <a:rPr lang="fr-FR" sz="1800" b="1" u="sng" dirty="0"/>
              <a:t> waters</a:t>
            </a: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C00000"/>
                </a:solidFill>
              </a:rPr>
              <a:t>Global </a:t>
            </a:r>
            <a:r>
              <a:rPr lang="fr-FR" sz="1800" dirty="0" err="1">
                <a:solidFill>
                  <a:srgbClr val="C00000"/>
                </a:solidFill>
              </a:rPr>
              <a:t>coverage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b="1" dirty="0"/>
              <a:t>4 TIR bands + 5 VNIR bands + 2 SWIR bands</a:t>
            </a:r>
            <a:endParaRPr lang="fr-FR" sz="1800" b="1" dirty="0">
              <a:solidFill>
                <a:srgbClr val="C00000"/>
              </a:solidFill>
            </a:endParaRP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dirty="0" err="1">
                <a:solidFill>
                  <a:srgbClr val="C00000"/>
                </a:solidFill>
              </a:rPr>
              <a:t>Revisit</a:t>
            </a:r>
            <a:r>
              <a:rPr lang="fr-FR" sz="1800" dirty="0">
                <a:solidFill>
                  <a:srgbClr val="C00000"/>
                </a:solidFill>
              </a:rPr>
              <a:t> : 3 acquisitions at </a:t>
            </a:r>
            <a:r>
              <a:rPr lang="fr-FR" sz="1800" dirty="0" err="1">
                <a:solidFill>
                  <a:srgbClr val="C00000"/>
                </a:solidFill>
              </a:rPr>
              <a:t>equator</a:t>
            </a:r>
            <a:r>
              <a:rPr lang="fr-FR" sz="1800" dirty="0">
                <a:solidFill>
                  <a:srgbClr val="C00000"/>
                </a:solidFill>
              </a:rPr>
              <a:t> per 8 </a:t>
            </a:r>
            <a:r>
              <a:rPr lang="fr-FR" sz="1800" dirty="0" err="1" smtClean="0">
                <a:solidFill>
                  <a:srgbClr val="C00000"/>
                </a:solidFill>
              </a:rPr>
              <a:t>day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period</a:t>
            </a:r>
            <a:endParaRPr lang="fr-FR" sz="1800" dirty="0">
              <a:solidFill>
                <a:srgbClr val="C00000"/>
              </a:solidFill>
            </a:endParaRPr>
          </a:p>
          <a:p>
            <a:pPr marL="164307" lvl="1" algn="just">
              <a:spcBef>
                <a:spcPts val="500"/>
              </a:spcBef>
            </a:pPr>
            <a:r>
              <a:rPr lang="fr-FR" sz="1800" dirty="0" smtClean="0">
                <a:solidFill>
                  <a:srgbClr val="C00000"/>
                </a:solidFill>
              </a:rPr>
              <a:t>      761km-8 </a:t>
            </a:r>
            <a:r>
              <a:rPr lang="fr-FR" sz="1800" dirty="0" err="1" smtClean="0">
                <a:solidFill>
                  <a:srgbClr val="C00000"/>
                </a:solidFill>
              </a:rPr>
              <a:t>day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orbit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reducing</a:t>
            </a:r>
            <a:r>
              <a:rPr lang="fr-FR" sz="1800" dirty="0">
                <a:solidFill>
                  <a:srgbClr val="C00000"/>
                </a:solidFill>
              </a:rPr>
              <a:t> hot spot </a:t>
            </a:r>
            <a:r>
              <a:rPr lang="fr-FR" sz="1800" dirty="0" err="1">
                <a:solidFill>
                  <a:srgbClr val="C00000"/>
                </a:solidFill>
              </a:rPr>
              <a:t>constraints</a:t>
            </a:r>
            <a:r>
              <a:rPr lang="fr-FR" sz="1800" dirty="0">
                <a:solidFill>
                  <a:srgbClr val="C00000"/>
                </a:solidFill>
              </a:rPr>
              <a:t> in intertropical zone</a:t>
            </a: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dirty="0">
                <a:sym typeface="Symbol" panose="05050102010706020507" pitchFamily="18" charset="2"/>
              </a:rPr>
              <a:t> 34° scan angle, </a:t>
            </a:r>
            <a:r>
              <a:rPr lang="fr-FR" sz="1800" dirty="0" smtClean="0">
                <a:sym typeface="Symbol" panose="05050102010706020507" pitchFamily="18" charset="2"/>
              </a:rPr>
              <a:t>1030 km </a:t>
            </a:r>
            <a:r>
              <a:rPr lang="fr-FR" sz="1800" dirty="0" err="1">
                <a:sym typeface="Symbol" panose="05050102010706020507" pitchFamily="18" charset="2"/>
              </a:rPr>
              <a:t>swath</a:t>
            </a:r>
            <a:endParaRPr lang="fr-FR" sz="1800" dirty="0"/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C00000"/>
                </a:solidFill>
              </a:rPr>
              <a:t>Nadir spatial </a:t>
            </a:r>
            <a:r>
              <a:rPr lang="fr-FR" sz="1800" dirty="0" err="1">
                <a:solidFill>
                  <a:srgbClr val="C00000"/>
                </a:solidFill>
              </a:rPr>
              <a:t>resolution</a:t>
            </a:r>
            <a:r>
              <a:rPr lang="fr-FR" sz="1800" dirty="0">
                <a:solidFill>
                  <a:srgbClr val="C00000"/>
                </a:solidFill>
              </a:rPr>
              <a:t> (VIS-NIR-SWIR-TIR):</a:t>
            </a:r>
          </a:p>
          <a:p>
            <a:pPr marL="142875" lvl="1" algn="just">
              <a:spcBef>
                <a:spcPts val="500"/>
              </a:spcBef>
            </a:pPr>
            <a:r>
              <a:rPr lang="fr-FR" sz="1800" b="1" dirty="0" smtClean="0">
                <a:solidFill>
                  <a:srgbClr val="C00000"/>
                </a:solidFill>
              </a:rPr>
              <a:t>     57 </a:t>
            </a:r>
            <a:r>
              <a:rPr lang="fr-FR" sz="1800" b="1" dirty="0">
                <a:solidFill>
                  <a:srgbClr val="C00000"/>
                </a:solidFill>
              </a:rPr>
              <a:t>m</a:t>
            </a:r>
            <a:r>
              <a:rPr lang="fr-FR" sz="1800" dirty="0">
                <a:solidFill>
                  <a:srgbClr val="C00000"/>
                </a:solidFill>
              </a:rPr>
              <a:t> for continental and </a:t>
            </a:r>
            <a:r>
              <a:rPr lang="fr-FR" sz="1800" dirty="0" err="1">
                <a:solidFill>
                  <a:srgbClr val="C00000"/>
                </a:solidFill>
              </a:rPr>
              <a:t>coastal</a:t>
            </a:r>
            <a:r>
              <a:rPr lang="fr-FR" sz="1800" dirty="0">
                <a:solidFill>
                  <a:srgbClr val="C00000"/>
                </a:solidFill>
              </a:rPr>
              <a:t> areas, </a:t>
            </a:r>
            <a:r>
              <a:rPr lang="fr-FR" sz="1800" dirty="0" err="1">
                <a:solidFill>
                  <a:srgbClr val="C00000"/>
                </a:solidFill>
              </a:rPr>
              <a:t>binned</a:t>
            </a:r>
            <a:r>
              <a:rPr lang="fr-FR" sz="1800" dirty="0">
                <a:solidFill>
                  <a:srgbClr val="C00000"/>
                </a:solidFill>
              </a:rPr>
              <a:t> at 1 km over open </a:t>
            </a:r>
            <a:r>
              <a:rPr lang="fr-FR" sz="1800" dirty="0" err="1">
                <a:solidFill>
                  <a:srgbClr val="C00000"/>
                </a:solidFill>
              </a:rPr>
              <a:t>ocean</a:t>
            </a:r>
            <a:endParaRPr lang="fr-FR" sz="1800" dirty="0">
              <a:solidFill>
                <a:srgbClr val="C00000"/>
              </a:solidFill>
            </a:endParaRP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dirty="0" err="1"/>
              <a:t>Overpass</a:t>
            </a:r>
            <a:r>
              <a:rPr lang="fr-FR" sz="1800" dirty="0"/>
              <a:t> time : 1 PM (LTDN)</a:t>
            </a: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dirty="0" err="1">
                <a:solidFill>
                  <a:srgbClr val="C00000"/>
                </a:solidFill>
              </a:rPr>
              <a:t>NeDT</a:t>
            </a:r>
            <a:r>
              <a:rPr lang="fr-FR" sz="1800" dirty="0">
                <a:solidFill>
                  <a:srgbClr val="C00000"/>
                </a:solidFill>
              </a:rPr>
              <a:t> 0.2K</a:t>
            </a:r>
          </a:p>
          <a:p>
            <a:pPr marL="285750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dirty="0"/>
              <a:t>Indo-French(*) Joint Science </a:t>
            </a:r>
            <a:r>
              <a:rPr lang="fr-FR" sz="1800" dirty="0" smtClean="0"/>
              <a:t>Team</a:t>
            </a:r>
            <a:r>
              <a:rPr lang="fr-FR" sz="1800" dirty="0"/>
              <a:t> </a:t>
            </a:r>
            <a:r>
              <a:rPr lang="fr-FR" sz="1800" dirty="0" smtClean="0"/>
              <a:t>                                  </a:t>
            </a:r>
            <a:r>
              <a:rPr lang="fr-FR" sz="1200" dirty="0" smtClean="0"/>
              <a:t>(*)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other</a:t>
            </a:r>
            <a:r>
              <a:rPr lang="fr-FR" sz="1200" dirty="0"/>
              <a:t> </a:t>
            </a:r>
            <a:r>
              <a:rPr lang="fr-FR" sz="1200" dirty="0" err="1"/>
              <a:t>contributors</a:t>
            </a:r>
            <a:endParaRPr lang="fr-FR" sz="1200" dirty="0"/>
          </a:p>
          <a:p>
            <a:pPr marL="285750" lvl="1" indent="-285750" algn="just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C00000"/>
                </a:solidFill>
              </a:rPr>
              <a:t>Free and open data </a:t>
            </a:r>
            <a:r>
              <a:rPr lang="fr-FR" sz="1800" dirty="0" err="1">
                <a:solidFill>
                  <a:srgbClr val="C00000"/>
                </a:solidFill>
              </a:rPr>
              <a:t>policy</a:t>
            </a:r>
            <a:r>
              <a:rPr lang="fr-FR" sz="1800" dirty="0">
                <a:solidFill>
                  <a:srgbClr val="C00000"/>
                </a:solidFill>
              </a:rPr>
              <a:t> for </a:t>
            </a:r>
            <a:r>
              <a:rPr lang="fr-FR" sz="1800" dirty="0" err="1">
                <a:solidFill>
                  <a:srgbClr val="C00000"/>
                </a:solidFill>
              </a:rPr>
              <a:t>worldwide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scientific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community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57" y="1027982"/>
            <a:ext cx="2049254" cy="15369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e 6"/>
          <p:cNvGrpSpPr/>
          <p:nvPr/>
        </p:nvGrpSpPr>
        <p:grpSpPr>
          <a:xfrm>
            <a:off x="4212" y="1027982"/>
            <a:ext cx="1531982" cy="5505090"/>
            <a:chOff x="632850" y="996952"/>
            <a:chExt cx="902114" cy="4086839"/>
          </a:xfrm>
        </p:grpSpPr>
        <p:pic>
          <p:nvPicPr>
            <p:cNvPr id="8" name="Image 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851" y="996952"/>
              <a:ext cx="902113" cy="684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9" name="Image 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851" y="1668841"/>
              <a:ext cx="902113" cy="684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0" name="Image 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850" y="2353677"/>
              <a:ext cx="902113" cy="684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1" name="Image 10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851" y="3709833"/>
              <a:ext cx="902113" cy="684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2" name="Image 11"/>
            <p:cNvPicPr preferRelativeResize="0"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851" y="3025833"/>
              <a:ext cx="902113" cy="684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3" name="Image 12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851" y="4399791"/>
              <a:ext cx="902113" cy="684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9650" y="5944684"/>
            <a:ext cx="1623461" cy="5464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43111" y="5894756"/>
            <a:ext cx="3048000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/>
              <a:t>Learn more about TRISHNA !</a:t>
            </a:r>
          </a:p>
          <a:p>
            <a:r>
              <a:rPr lang="en-US" sz="1200" i="1" dirty="0">
                <a:solidFill>
                  <a:srgbClr val="015496"/>
                </a:solidFill>
                <a:hlinkClick r:id="rId11"/>
              </a:rPr>
              <a:t>https://labo.obs-mip.fr/multitemp/trishna</a:t>
            </a:r>
            <a:endParaRPr lang="en-US" sz="1200" i="1" dirty="0">
              <a:solidFill>
                <a:srgbClr val="015496"/>
              </a:solidFill>
            </a:endParaRPr>
          </a:p>
          <a:p>
            <a:r>
              <a:rPr lang="en-US" sz="1200" i="1" dirty="0">
                <a:solidFill>
                  <a:srgbClr val="015496"/>
                </a:solidFill>
                <a:hlinkClick r:id="rId12"/>
              </a:rPr>
              <a:t>https://trishna.cnes.fr/en</a:t>
            </a:r>
            <a:endParaRPr lang="en-US" sz="1200" i="1" dirty="0">
              <a:solidFill>
                <a:srgbClr val="01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1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299603" y="1397834"/>
            <a:ext cx="1110615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Several </a:t>
            </a:r>
            <a:r>
              <a:rPr lang="en-US" sz="2000" dirty="0" err="1">
                <a:solidFill>
                  <a:schemeClr val="dk1"/>
                </a:solidFill>
              </a:rPr>
              <a:t>TIR</a:t>
            </a:r>
            <a:r>
              <a:rPr lang="en-US" sz="2000" dirty="0">
                <a:solidFill>
                  <a:schemeClr val="dk1"/>
                </a:solidFill>
              </a:rPr>
              <a:t> operational missions: </a:t>
            </a:r>
            <a:r>
              <a:rPr lang="en-US" sz="2000" dirty="0" err="1">
                <a:solidFill>
                  <a:schemeClr val="dk1"/>
                </a:solidFill>
              </a:rPr>
              <a:t>ECOSTRESS</a:t>
            </a:r>
            <a:r>
              <a:rPr lang="en-US" sz="2000" dirty="0">
                <a:solidFill>
                  <a:schemeClr val="dk1"/>
                </a:solidFill>
              </a:rPr>
              <a:t>, ASTER, LANDSAT-8&amp;9, MODIS, </a:t>
            </a:r>
            <a:r>
              <a:rPr lang="en-US" sz="2000" dirty="0" err="1">
                <a:solidFill>
                  <a:schemeClr val="dk1"/>
                </a:solidFill>
              </a:rPr>
              <a:t>VIIRS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SLSTR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SEVIRI</a:t>
            </a:r>
            <a:r>
              <a:rPr lang="en-US" sz="2000" dirty="0">
                <a:solidFill>
                  <a:schemeClr val="dk1"/>
                </a:solidFill>
              </a:rPr>
              <a:t>…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Noto Sans Symbols"/>
              <a:buChar char="❖"/>
            </a:pPr>
            <a:endParaRPr lang="en-US" sz="2000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 err="1">
                <a:solidFill>
                  <a:schemeClr val="dk1"/>
                </a:solidFill>
              </a:rPr>
              <a:t>TIR</a:t>
            </a:r>
            <a:r>
              <a:rPr lang="en-US" sz="2000" dirty="0">
                <a:solidFill>
                  <a:schemeClr val="dk1"/>
                </a:solidFill>
              </a:rPr>
              <a:t> future missions with increased spatial resolution: </a:t>
            </a:r>
            <a:r>
              <a:rPr lang="en-US" sz="2000" dirty="0" err="1">
                <a:solidFill>
                  <a:schemeClr val="dk1"/>
                </a:solidFill>
              </a:rPr>
              <a:t>TRISHNA</a:t>
            </a:r>
            <a:r>
              <a:rPr lang="en-US" sz="2000" dirty="0">
                <a:solidFill>
                  <a:schemeClr val="dk1"/>
                </a:solidFill>
              </a:rPr>
              <a:t>, LSTM, </a:t>
            </a:r>
            <a:r>
              <a:rPr lang="en-US" sz="2000" dirty="0" err="1">
                <a:solidFill>
                  <a:schemeClr val="dk1"/>
                </a:solidFill>
              </a:rPr>
              <a:t>SBG</a:t>
            </a:r>
            <a:r>
              <a:rPr lang="en-US" sz="2000" dirty="0">
                <a:solidFill>
                  <a:schemeClr val="dk1"/>
                </a:solidFill>
              </a:rPr>
              <a:t>,…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Noto Sans Symbols"/>
              <a:buChar char="❖"/>
            </a:pPr>
            <a:endParaRPr lang="en-US" sz="2000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More and more demanding </a:t>
            </a:r>
            <a:r>
              <a:rPr lang="en-US" sz="2000" dirty="0" err="1">
                <a:solidFill>
                  <a:schemeClr val="dk1"/>
                </a:solidFill>
              </a:rPr>
              <a:t>LST</a:t>
            </a:r>
            <a:r>
              <a:rPr lang="en-US" sz="2000" dirty="0">
                <a:solidFill>
                  <a:schemeClr val="dk1"/>
                </a:solidFill>
              </a:rPr>
              <a:t> accuracy requirements (better than 0.1K for climate studies)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Noto Sans Symbols"/>
              <a:buChar char="❖"/>
            </a:pPr>
            <a:endParaRPr lang="en-US" sz="2000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Importance of vicarious calibration for the validation of on-board calibration systems (black bodies) or direct calibration</a:t>
            </a: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Noto Sans Symbols"/>
              <a:buChar char="❖"/>
            </a:pPr>
            <a:endParaRPr lang="en-US" sz="2000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L2 products (temperature, emissivity) validation need</a:t>
            </a: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 smtClean="0"/>
              <a:t>Context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299603" y="1219555"/>
            <a:ext cx="11106150" cy="544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</a:pPr>
            <a:r>
              <a:rPr lang="en-GB" sz="2400" dirty="0"/>
              <a:t>Why a new network of instrumented sites dedicated to the radiometric calibration of </a:t>
            </a:r>
            <a:r>
              <a:rPr lang="en-GB" sz="2400" dirty="0" smtClean="0"/>
              <a:t>Earth Observation Thermal IR </a:t>
            </a:r>
            <a:r>
              <a:rPr lang="en-GB" sz="2400" dirty="0"/>
              <a:t>optical sensors?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 smtClean="0">
                <a:solidFill>
                  <a:schemeClr val="dk1"/>
                </a:solidFill>
              </a:rPr>
              <a:t>To </a:t>
            </a:r>
            <a:r>
              <a:rPr lang="en-US" sz="2000" dirty="0">
                <a:solidFill>
                  <a:schemeClr val="dk1"/>
                </a:solidFill>
              </a:rPr>
              <a:t>collect surface temperature and emissivity, and atmospheric data necessary for the simulation of observations by </a:t>
            </a:r>
            <a:r>
              <a:rPr lang="en-US" sz="2000" dirty="0" err="1">
                <a:solidFill>
                  <a:schemeClr val="dk1"/>
                </a:solidFill>
              </a:rPr>
              <a:t>TIR</a:t>
            </a:r>
            <a:r>
              <a:rPr lang="en-US" sz="2000" dirty="0">
                <a:solidFill>
                  <a:schemeClr val="dk1"/>
                </a:solidFill>
              </a:rPr>
              <a:t> optical sensors and thus verify their radiometric </a:t>
            </a:r>
            <a:r>
              <a:rPr lang="en-US" sz="2000" dirty="0" smtClean="0">
                <a:solidFill>
                  <a:schemeClr val="dk1"/>
                </a:solidFill>
              </a:rPr>
              <a:t>calibration</a:t>
            </a:r>
            <a:endParaRPr lang="en-US" sz="2000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 To increase the number of matchups between in-situ measurements and space sensor observations and reduce the overall uncertainties, and reduce the efforts of individual agencies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 To ensure traceability of the space sensor radiometry to the “</a:t>
            </a:r>
            <a:r>
              <a:rPr lang="en-US" sz="2000" dirty="0" err="1">
                <a:solidFill>
                  <a:schemeClr val="dk1"/>
                </a:solidFill>
              </a:rPr>
              <a:t>Système</a:t>
            </a:r>
            <a:r>
              <a:rPr lang="en-US" sz="2000" dirty="0">
                <a:solidFill>
                  <a:schemeClr val="dk1"/>
                </a:solidFill>
              </a:rPr>
              <a:t> International” (SI)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 To support the establishment of the Global Earth Observation System of Systems by providing measurements to verify the radiometric consistency between </a:t>
            </a:r>
            <a:r>
              <a:rPr lang="en-US" sz="2000" dirty="0" err="1">
                <a:solidFill>
                  <a:schemeClr val="dk1"/>
                </a:solidFill>
              </a:rPr>
              <a:t>EO</a:t>
            </a:r>
            <a:r>
              <a:rPr lang="en-US" sz="2000" dirty="0">
                <a:solidFill>
                  <a:schemeClr val="dk1"/>
                </a:solidFill>
              </a:rPr>
              <a:t> space sensors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 The success and experience return from </a:t>
            </a:r>
            <a:r>
              <a:rPr lang="en-US" sz="2000" dirty="0" err="1">
                <a:solidFill>
                  <a:schemeClr val="dk1"/>
                </a:solidFill>
              </a:rPr>
              <a:t>RadCalNet</a:t>
            </a:r>
            <a:r>
              <a:rPr lang="en-US" sz="2000" dirty="0">
                <a:solidFill>
                  <a:schemeClr val="dk1"/>
                </a:solidFill>
              </a:rPr>
              <a:t> network dedicated to </a:t>
            </a:r>
            <a:r>
              <a:rPr lang="en-US" sz="2000" dirty="0" err="1">
                <a:solidFill>
                  <a:schemeClr val="dk1"/>
                </a:solidFill>
              </a:rPr>
              <a:t>VNIR-SWIR</a:t>
            </a:r>
            <a:r>
              <a:rPr lang="en-US" sz="2000" dirty="0">
                <a:solidFill>
                  <a:schemeClr val="dk1"/>
                </a:solidFill>
              </a:rPr>
              <a:t> optical sensors </a:t>
            </a:r>
            <a:r>
              <a:rPr lang="en-US" sz="2000" dirty="0" err="1">
                <a:solidFill>
                  <a:schemeClr val="dk1"/>
                </a:solidFill>
              </a:rPr>
              <a:t>cal</a:t>
            </a:r>
            <a:r>
              <a:rPr lang="en-US" sz="2000" dirty="0">
                <a:solidFill>
                  <a:schemeClr val="dk1"/>
                </a:solidFill>
              </a:rPr>
              <a:t>/</a:t>
            </a:r>
            <a:r>
              <a:rPr lang="en-US" sz="2000" dirty="0" err="1">
                <a:solidFill>
                  <a:schemeClr val="dk1"/>
                </a:solidFill>
              </a:rPr>
              <a:t>val</a:t>
            </a:r>
            <a:endParaRPr lang="en-US" sz="2000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Noto Sans Symbols"/>
              <a:buChar char="❖"/>
            </a:pP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dirty="0" smtClean="0"/>
              <a:t>Objectives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7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299603" y="1219555"/>
            <a:ext cx="11106150" cy="132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</a:pPr>
            <a:r>
              <a:rPr lang="en-US" sz="2000" dirty="0"/>
              <a:t>Reference to the excellent work performed by WGCV/</a:t>
            </a:r>
            <a:r>
              <a:rPr lang="en-US" sz="2000" dirty="0" err="1"/>
              <a:t>LPV</a:t>
            </a:r>
            <a:r>
              <a:rPr lang="en-US" sz="2000" dirty="0"/>
              <a:t> subgroup and dedicated to Land Surface Temperature Product Validation Best Practice Protocol (</a:t>
            </a:r>
            <a:r>
              <a:rPr lang="en-US" sz="2000" dirty="0" err="1"/>
              <a:t>jan.</a:t>
            </a:r>
            <a:r>
              <a:rPr lang="en-US" sz="2000" dirty="0"/>
              <a:t> 2018) which identifies the existing networks and their </a:t>
            </a:r>
            <a:r>
              <a:rPr lang="en-US" sz="2000" dirty="0" smtClean="0"/>
              <a:t>limitations</a:t>
            </a:r>
            <a:endParaRPr lang="en-US" sz="2000" dirty="0"/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dirty="0" smtClean="0"/>
              <a:t>Existing “Networks</a:t>
            </a:r>
            <a:r>
              <a:rPr lang="en-GB" dirty="0"/>
              <a:t>”</a:t>
            </a:r>
            <a:br>
              <a:rPr lang="en-GB" dirty="0"/>
            </a:br>
            <a:endParaRPr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76" y="2479926"/>
            <a:ext cx="5952553" cy="2847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2990" y="5259441"/>
            <a:ext cx="5344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GoudyOldStyleT-Regular"/>
              </a:rPr>
              <a:t>Location of ground observational networks currently used to validate standard LST products derived </a:t>
            </a:r>
            <a:r>
              <a:rPr lang="en-US" sz="1600" dirty="0" smtClean="0">
                <a:latin typeface="GoudyOldStyleT-Regular"/>
              </a:rPr>
              <a:t>from US </a:t>
            </a:r>
            <a:r>
              <a:rPr lang="en-US" sz="1600" dirty="0">
                <a:latin typeface="GoudyOldStyleT-Regular"/>
              </a:rPr>
              <a:t>and European </a:t>
            </a:r>
            <a:r>
              <a:rPr lang="en-US" sz="1600" dirty="0" err="1">
                <a:latin typeface="GoudyOldStyleT-Regular"/>
              </a:rPr>
              <a:t>spaceborne</a:t>
            </a:r>
            <a:r>
              <a:rPr lang="en-US" sz="1600" dirty="0">
                <a:latin typeface="GoudyOldStyleT-Regular"/>
              </a:rPr>
              <a:t> instruments.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7379535" y="2599842"/>
            <a:ext cx="4026218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kumimoji="0" lang="fr-FR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SURFRAD: Surface Radiation,</a:t>
            </a:r>
            <a:r>
              <a:rPr lang="fr-FR" dirty="0"/>
              <a:t> </a:t>
            </a:r>
            <a:r>
              <a:rPr kumimoji="0" lang="fr-FR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NOAA</a:t>
            </a:r>
          </a:p>
          <a:p>
            <a:pPr algn="l" rtl="0" latinLnBrk="1" hangingPunct="0"/>
            <a:r>
              <a:rPr kumimoji="0" lang="fr-FR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GCU:</a:t>
            </a:r>
            <a:r>
              <a:rPr kumimoji="0" lang="fr-FR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lang="en-US" dirty="0"/>
              <a:t>Global Change </a:t>
            </a:r>
            <a:r>
              <a:rPr lang="en-US" dirty="0" smtClean="0"/>
              <a:t>Unit, University </a:t>
            </a:r>
            <a:r>
              <a:rPr lang="en-US" dirty="0"/>
              <a:t>of </a:t>
            </a:r>
            <a:r>
              <a:rPr lang="en-US" dirty="0" smtClean="0"/>
              <a:t>Valencia</a:t>
            </a:r>
          </a:p>
          <a:p>
            <a:pPr algn="l" rtl="0" latinLnBrk="1" hangingPunct="0"/>
            <a:r>
              <a:rPr lang="en-US" baseline="0" dirty="0" smtClean="0"/>
              <a:t>KIT (</a:t>
            </a:r>
            <a:r>
              <a:rPr lang="fr-FR" dirty="0" smtClean="0"/>
              <a:t>Karlsruhe </a:t>
            </a:r>
            <a:r>
              <a:rPr lang="fr-FR" dirty="0"/>
              <a:t>Institute of </a:t>
            </a:r>
            <a:r>
              <a:rPr lang="fr-FR" dirty="0" err="1" smtClean="0"/>
              <a:t>Technology</a:t>
            </a:r>
            <a:r>
              <a:rPr lang="fr-FR" dirty="0" smtClean="0"/>
              <a:t>) stations</a:t>
            </a:r>
          </a:p>
          <a:p>
            <a:pPr algn="l" rtl="0" latinLnBrk="1" hangingPunct="0"/>
            <a:r>
              <a:rPr lang="fr-FR" dirty="0" smtClean="0"/>
              <a:t>JPL network</a:t>
            </a:r>
          </a:p>
          <a:p>
            <a:pPr algn="l" rtl="0" latinLnBrk="1" hangingPunct="0"/>
            <a:endParaRPr lang="fr-FR" dirty="0" smtClean="0"/>
          </a:p>
          <a:p>
            <a:pPr algn="l" rtl="0" latinLnBrk="1" hangingPunct="0"/>
            <a:r>
              <a:rPr lang="en-US" dirty="0"/>
              <a:t>USCRN: US Climate Reference network</a:t>
            </a:r>
          </a:p>
          <a:p>
            <a:pPr algn="l" rtl="0" latinLnBrk="1" hangingPunct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165" y="4049049"/>
            <a:ext cx="3370221" cy="21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4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299603" y="1219555"/>
            <a:ext cx="11106150" cy="514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</a:pPr>
            <a:r>
              <a:rPr lang="en-US" sz="2400" dirty="0"/>
              <a:t>Limitations of existing ground based measurements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 smtClean="0">
                <a:solidFill>
                  <a:schemeClr val="dk1"/>
                </a:solidFill>
              </a:rPr>
              <a:t>Spatial </a:t>
            </a:r>
            <a:r>
              <a:rPr lang="en-US" sz="2000" dirty="0">
                <a:solidFill>
                  <a:schemeClr val="dk1"/>
                </a:solidFill>
              </a:rPr>
              <a:t>representativeness of the in situ reference measurements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Directional effects 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Lack of emissivity measurements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Data access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Data harmonization 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Do not provide TOA radiances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Data quality assurance (error budget traceable to SI)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In situ instruments calibration quality and traceability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Needs for the development of denser ground-based reference </a:t>
            </a:r>
            <a:r>
              <a:rPr lang="en-US" sz="2000" dirty="0" smtClean="0">
                <a:solidFill>
                  <a:schemeClr val="dk1"/>
                </a:solidFill>
              </a:rPr>
              <a:t>Network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dirty="0" smtClean="0"/>
              <a:t>Limitations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871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299603" y="1139041"/>
            <a:ext cx="11106150" cy="16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</a:pPr>
            <a:r>
              <a:rPr lang="en-US" sz="2400" dirty="0" smtClean="0"/>
              <a:t>What is proposed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 smtClean="0">
                <a:solidFill>
                  <a:schemeClr val="dk1"/>
                </a:solidFill>
              </a:rPr>
              <a:t>A </a:t>
            </a:r>
            <a:r>
              <a:rPr lang="en-US" sz="2000" dirty="0">
                <a:solidFill>
                  <a:schemeClr val="dk1"/>
                </a:solidFill>
              </a:rPr>
              <a:t>network to set up jointly between IVOS and </a:t>
            </a:r>
            <a:r>
              <a:rPr lang="en-US" sz="2000" dirty="0" err="1">
                <a:solidFill>
                  <a:schemeClr val="dk1"/>
                </a:solidFill>
              </a:rPr>
              <a:t>LPV</a:t>
            </a:r>
            <a:r>
              <a:rPr lang="en-US" sz="2000" dirty="0">
                <a:solidFill>
                  <a:schemeClr val="dk1"/>
                </a:solidFill>
              </a:rPr>
              <a:t> subgroups</a:t>
            </a:r>
          </a:p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00" dirty="0">
                <a:solidFill>
                  <a:schemeClr val="dk1"/>
                </a:solidFill>
              </a:rPr>
              <a:t>A dedicated working group including sites owners</a:t>
            </a: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dirty="0" smtClean="0"/>
              <a:t>Next Step?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518" y="2961835"/>
            <a:ext cx="1303442" cy="23624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07" y="2905309"/>
            <a:ext cx="1183422" cy="211915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37276" y="5324322"/>
            <a:ext cx="136992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KIT, </a:t>
            </a:r>
            <a:r>
              <a:rPr kumimoji="0" lang="fr-FR" sz="16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Gobabeb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7795" y="5023341"/>
            <a:ext cx="208807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U.</a:t>
            </a:r>
            <a:r>
              <a:rPr lang="fr-FR" sz="1600" dirty="0" smtClean="0"/>
              <a:t> of Valencia, </a:t>
            </a:r>
            <a:r>
              <a:rPr lang="fr-FR" sz="1600" dirty="0" err="1"/>
              <a:t>B</a:t>
            </a:r>
            <a:r>
              <a:rPr lang="fr-FR" sz="1600" dirty="0" err="1" smtClean="0"/>
              <a:t>arrax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866" y="2754799"/>
            <a:ext cx="1717681" cy="22845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8978" y="5039313"/>
            <a:ext cx="1972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JPL, Russell </a:t>
            </a:r>
            <a:r>
              <a:rPr lang="fr-FR" sz="1600" dirty="0" smtClean="0"/>
              <a:t>Ranch</a:t>
            </a:r>
            <a:endParaRPr lang="fr-FR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154" y="2481681"/>
            <a:ext cx="3071318" cy="199254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682823" y="4474230"/>
            <a:ext cx="216501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US CRN, Riley station 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Google Shape;73;p8"/>
          <p:cNvSpPr txBox="1"/>
          <p:nvPr/>
        </p:nvSpPr>
        <p:spPr>
          <a:xfrm>
            <a:off x="299603" y="5855611"/>
            <a:ext cx="11106150" cy="55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dirty="0" smtClean="0">
                <a:solidFill>
                  <a:srgbClr val="002060"/>
                </a:solidFill>
              </a:rPr>
              <a:t>First discussions between CNES and ESA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1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213415" y="1134283"/>
            <a:ext cx="11708368" cy="66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  <a:buClr>
                <a:schemeClr val="dk1"/>
              </a:buClr>
              <a:buSzPts val="1800"/>
            </a:pPr>
            <a:r>
              <a:rPr lang="en-US" sz="2400" dirty="0"/>
              <a:t>CNES first site dedicated to </a:t>
            </a:r>
            <a:r>
              <a:rPr lang="en-US" sz="2400" dirty="0" err="1"/>
              <a:t>TIR</a:t>
            </a:r>
            <a:r>
              <a:rPr lang="en-US" sz="2400" dirty="0"/>
              <a:t> </a:t>
            </a:r>
            <a:r>
              <a:rPr lang="en-US" sz="2400" dirty="0" err="1"/>
              <a:t>cal</a:t>
            </a:r>
            <a:r>
              <a:rPr lang="en-US" sz="2400" dirty="0"/>
              <a:t>/</a:t>
            </a:r>
            <a:r>
              <a:rPr lang="en-US" sz="2400" dirty="0" err="1"/>
              <a:t>val</a:t>
            </a:r>
            <a:r>
              <a:rPr lang="en-US" sz="2400" dirty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</a:t>
            </a:r>
            <a:r>
              <a:rPr lang="en-US" sz="2400" dirty="0" smtClean="0"/>
              <a:t> </a:t>
            </a:r>
            <a:r>
              <a:rPr lang="en-US" sz="2400" dirty="0"/>
              <a:t>a beta tester on </a:t>
            </a:r>
            <a:r>
              <a:rPr lang="en-US" sz="2400" dirty="0" smtClean="0"/>
              <a:t>“how </a:t>
            </a:r>
            <a:r>
              <a:rPr lang="en-US" sz="2400" dirty="0"/>
              <a:t>to join the N</a:t>
            </a:r>
            <a:r>
              <a:rPr lang="en-US" sz="2400" dirty="0" smtClean="0"/>
              <a:t>etwork”?</a:t>
            </a:r>
            <a:endParaRPr lang="en-US" sz="2400" dirty="0"/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dirty="0" smtClean="0"/>
              <a:t>A CNES Site?</a:t>
            </a:r>
            <a:endParaRPr dirty="0"/>
          </a:p>
        </p:txBody>
      </p:sp>
      <p:grpSp>
        <p:nvGrpSpPr>
          <p:cNvPr id="13" name="Groupe 12"/>
          <p:cNvGrpSpPr/>
          <p:nvPr/>
        </p:nvGrpSpPr>
        <p:grpSpPr>
          <a:xfrm>
            <a:off x="1463530" y="1602698"/>
            <a:ext cx="8935452" cy="4900179"/>
            <a:chOff x="-37466" y="1957821"/>
            <a:chExt cx="8935452" cy="4900179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02621"/>
              <a:ext cx="2868243" cy="2592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-37466" y="4977026"/>
              <a:ext cx="34664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La Crau </a:t>
              </a:r>
              <a:r>
                <a:rPr lang="fr-FR" b="1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fr-FR" b="1" dirty="0" err="1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RadCalNet</a:t>
              </a:r>
              <a:r>
                <a:rPr lang="fr-FR" b="1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 site) </a:t>
              </a:r>
              <a:r>
                <a:rPr lang="fr-FR" b="1" dirty="0" err="1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region</a:t>
              </a:r>
              <a:r>
                <a:rPr lang="fr-FR" b="1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fr-FR" b="1" dirty="0" err="1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is</a:t>
              </a:r>
              <a:r>
                <a:rPr lang="fr-FR" b="1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 a good candidate</a:t>
              </a:r>
              <a:endParaRPr lang="fr-FR" dirty="0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6546136" y="2449642"/>
              <a:ext cx="2351850" cy="4408358"/>
              <a:chOff x="6546136" y="2449642"/>
              <a:chExt cx="2351850" cy="4408358"/>
            </a:xfrm>
          </p:grpSpPr>
          <p:grpSp>
            <p:nvGrpSpPr>
              <p:cNvPr id="20" name="Groupe 19"/>
              <p:cNvGrpSpPr/>
              <p:nvPr/>
            </p:nvGrpSpPr>
            <p:grpSpPr>
              <a:xfrm>
                <a:off x="6553200" y="2449642"/>
                <a:ext cx="2327769" cy="2209995"/>
                <a:chOff x="9190198" y="1533917"/>
                <a:chExt cx="2971067" cy="2592000"/>
              </a:xfrm>
            </p:grpSpPr>
            <p:pic>
              <p:nvPicPr>
                <p:cNvPr id="24" name="Image 2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90198" y="1533917"/>
                  <a:ext cx="2971067" cy="2592000"/>
                </a:xfrm>
                <a:prstGeom prst="rect">
                  <a:avLst/>
                </a:prstGeom>
              </p:spPr>
            </p:pic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9481118" y="1838810"/>
                  <a:ext cx="805381" cy="6562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160"/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6546136" y="4648005"/>
                <a:ext cx="2351850" cy="2209995"/>
                <a:chOff x="9124717" y="4139560"/>
                <a:chExt cx="3001802" cy="2592000"/>
              </a:xfrm>
            </p:grpSpPr>
            <p:pic>
              <p:nvPicPr>
                <p:cNvPr id="22" name="Image 2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24717" y="4139560"/>
                  <a:ext cx="3001802" cy="2592000"/>
                </a:xfrm>
                <a:prstGeom prst="rect">
                  <a:avLst/>
                </a:prstGeom>
              </p:spPr>
            </p:pic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>
                  <a:off x="9466729" y="4466103"/>
                  <a:ext cx="798208" cy="6223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sz="2160"/>
                </a:p>
              </p:txBody>
            </p:sp>
          </p:grpSp>
        </p:grpSp>
        <p:sp>
          <p:nvSpPr>
            <p:cNvPr id="17" name="Rectangle 16"/>
            <p:cNvSpPr/>
            <p:nvPr/>
          </p:nvSpPr>
          <p:spPr>
            <a:xfrm>
              <a:off x="4343400" y="2054978"/>
              <a:ext cx="3743325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80" b="1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Estimation of Spatial </a:t>
              </a:r>
              <a:r>
                <a:rPr lang="en-US" sz="1680" b="1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Homogeneity</a:t>
              </a:r>
            </a:p>
            <a:p>
              <a:r>
                <a:rPr lang="en-US" sz="1680" b="1" dirty="0" smtClean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on </a:t>
              </a:r>
              <a:r>
                <a:rPr lang="en-US" sz="1680" b="1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a L8 TIRS image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02190" y="1957821"/>
              <a:ext cx="1463862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80" b="1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Cloud </a:t>
              </a:r>
              <a:r>
                <a:rPr lang="fr-FR" sz="1680" b="1" dirty="0" err="1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Cover</a:t>
              </a:r>
              <a:endParaRPr lang="fr-FR" sz="168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1449" y="2942388"/>
              <a:ext cx="3417732" cy="2029722"/>
            </a:xfrm>
            <a:prstGeom prst="rect">
              <a:avLst/>
            </a:prstGeom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51" y="4621358"/>
            <a:ext cx="1310096" cy="174679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379431" y="5968251"/>
            <a:ext cx="137633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 err="1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</a:rPr>
              <a:t>Telescopic</a:t>
            </a:r>
            <a:r>
              <a:rPr kumimoji="0" lang="fr-FR" sz="11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</a:rPr>
              <a:t> </a:t>
            </a:r>
            <a:r>
              <a:rPr kumimoji="0" lang="fr-FR" sz="1100" b="0" i="0" u="none" strike="noStrike" cap="none" spc="0" normalizeH="0" baseline="0" dirty="0" err="1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</a:rPr>
              <a:t>mast</a:t>
            </a:r>
            <a:r>
              <a:rPr kumimoji="0" lang="fr-FR" sz="11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</a:rPr>
              <a:t> test</a:t>
            </a:r>
            <a:endParaRPr kumimoji="0" lang="fr-FR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98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07" y="1028190"/>
            <a:ext cx="9791326" cy="5507621"/>
          </a:xfrm>
          <a:prstGeom prst="rect">
            <a:avLst/>
          </a:prstGeom>
        </p:spPr>
      </p:pic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3825188" y="4639147"/>
            <a:ext cx="11495400" cy="104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  <a:scene3d>
              <a:camera prst="perspectiveContrastingRightFacing"/>
              <a:lightRig rig="threePt" dir="t"/>
            </a:scene3d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fr-FR" sz="7200" dirty="0" err="1" smtClean="0">
                <a:solidFill>
                  <a:srgbClr val="7030A0"/>
                </a:solidFill>
                <a:latin typeface="Brush Script MT" panose="03060802040406070304" pitchFamily="66" charset="0"/>
              </a:rPr>
              <a:t>T</a:t>
            </a:r>
            <a:r>
              <a:rPr lang="fr-FR" sz="7200" dirty="0" err="1" smtClean="0">
                <a:solidFill>
                  <a:srgbClr val="002060"/>
                </a:solidFill>
                <a:latin typeface="Brush Script MT" panose="03060802040406070304" pitchFamily="66" charset="0"/>
              </a:rPr>
              <a:t>h</a:t>
            </a:r>
            <a:r>
              <a:rPr lang="fr-FR" sz="7200" dirty="0" err="1" smtClean="0">
                <a:solidFill>
                  <a:srgbClr val="0070C0"/>
                </a:solidFill>
                <a:latin typeface="Brush Script MT" panose="03060802040406070304" pitchFamily="66" charset="0"/>
              </a:rPr>
              <a:t>a</a:t>
            </a:r>
            <a:r>
              <a:rPr lang="fr-FR" sz="7200" dirty="0" err="1" smtClean="0">
                <a:solidFill>
                  <a:srgbClr val="00B0F0"/>
                </a:solidFill>
                <a:latin typeface="Brush Script MT" panose="03060802040406070304" pitchFamily="66" charset="0"/>
              </a:rPr>
              <a:t>n</a:t>
            </a:r>
            <a:r>
              <a:rPr lang="fr-FR" sz="7200" dirty="0" err="1" smtClean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k</a:t>
            </a:r>
            <a:r>
              <a:rPr lang="fr-FR" sz="7200" dirty="0" err="1" smtClean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s</a:t>
            </a:r>
            <a:r>
              <a:rPr lang="fr-FR" sz="72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fr-FR" sz="7200" dirty="0" smtClean="0">
                <a:solidFill>
                  <a:schemeClr val="accent2">
                    <a:lumMod val="75000"/>
                  </a:schemeClr>
                </a:solidFill>
                <a:latin typeface="Brush Script MT" panose="03060802040406070304" pitchFamily="66" charset="0"/>
              </a:rPr>
              <a:t>f</a:t>
            </a:r>
            <a:r>
              <a:rPr lang="fr-FR" sz="7200" dirty="0" smtClean="0">
                <a:solidFill>
                  <a:srgbClr val="99FF33"/>
                </a:solidFill>
                <a:latin typeface="Brush Script MT" panose="03060802040406070304" pitchFamily="66" charset="0"/>
              </a:rPr>
              <a:t>o</a:t>
            </a:r>
            <a:r>
              <a:rPr lang="fr-FR" sz="7200" dirty="0" smtClean="0">
                <a:solidFill>
                  <a:srgbClr val="FFFF99"/>
                </a:solidFill>
                <a:latin typeface="Brush Script MT" panose="03060802040406070304" pitchFamily="66" charset="0"/>
              </a:rPr>
              <a:t>r</a:t>
            </a:r>
            <a:r>
              <a:rPr lang="fr-FR" sz="72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fr-FR" sz="7200" dirty="0" err="1" smtClean="0">
                <a:solidFill>
                  <a:srgbClr val="FFFF00"/>
                </a:solidFill>
                <a:latin typeface="Brush Script MT" panose="03060802040406070304" pitchFamily="66" charset="0"/>
              </a:rPr>
              <a:t>y</a:t>
            </a:r>
            <a:r>
              <a:rPr lang="fr-FR" sz="7200" dirty="0" err="1" smtClean="0">
                <a:solidFill>
                  <a:srgbClr val="FFC000"/>
                </a:solidFill>
                <a:latin typeface="Brush Script MT" panose="03060802040406070304" pitchFamily="66" charset="0"/>
              </a:rPr>
              <a:t>o</a:t>
            </a:r>
            <a:r>
              <a:rPr lang="fr-FR" sz="7200" dirty="0" err="1" smtClean="0">
                <a:solidFill>
                  <a:srgbClr val="FF9900"/>
                </a:solidFill>
                <a:latin typeface="Brush Script MT" panose="03060802040406070304" pitchFamily="66" charset="0"/>
              </a:rPr>
              <a:t>u</a:t>
            </a:r>
            <a:r>
              <a:rPr lang="fr-FR" sz="7200" dirty="0" err="1" smtClean="0">
                <a:solidFill>
                  <a:srgbClr val="FF6600"/>
                </a:solidFill>
                <a:latin typeface="Brush Script MT" panose="03060802040406070304" pitchFamily="66" charset="0"/>
              </a:rPr>
              <a:t>r</a:t>
            </a:r>
            <a:r>
              <a:rPr lang="fr-FR" sz="72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 </a:t>
            </a:r>
            <a:r>
              <a:rPr lang="fr-FR" sz="72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at</a:t>
            </a:r>
            <a:r>
              <a:rPr lang="fr-FR" sz="7200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t</a:t>
            </a:r>
            <a:r>
              <a:rPr lang="fr-FR" sz="7200" dirty="0" smtClean="0">
                <a:solidFill>
                  <a:srgbClr val="FF0066"/>
                </a:solidFill>
                <a:latin typeface="Brush Script MT" panose="03060802040406070304" pitchFamily="66" charset="0"/>
              </a:rPr>
              <a:t>e</a:t>
            </a:r>
            <a:r>
              <a:rPr lang="fr-FR" sz="7200" dirty="0" smtClean="0">
                <a:solidFill>
                  <a:srgbClr val="FF3399"/>
                </a:solidFill>
                <a:latin typeface="Brush Script MT" panose="03060802040406070304" pitchFamily="66" charset="0"/>
              </a:rPr>
              <a:t>n</a:t>
            </a:r>
            <a:r>
              <a:rPr lang="fr-FR" sz="7200" dirty="0" smtClean="0">
                <a:solidFill>
                  <a:srgbClr val="FF66CC"/>
                </a:solidFill>
                <a:latin typeface="Brush Script MT" panose="03060802040406070304" pitchFamily="66" charset="0"/>
              </a:rPr>
              <a:t>t</a:t>
            </a:r>
            <a:r>
              <a:rPr lang="fr-FR" sz="7200" dirty="0" smtClean="0">
                <a:solidFill>
                  <a:srgbClr val="CC0099"/>
                </a:solidFill>
                <a:latin typeface="Brush Script MT" panose="03060802040406070304" pitchFamily="66" charset="0"/>
              </a:rPr>
              <a:t>i</a:t>
            </a:r>
            <a:r>
              <a:rPr lang="fr-FR" sz="7200" dirty="0" smtClean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o</a:t>
            </a:r>
            <a:r>
              <a:rPr lang="fr-FR" sz="7200" dirty="0" smtClean="0">
                <a:solidFill>
                  <a:schemeClr val="accent6">
                    <a:lumMod val="50000"/>
                  </a:schemeClr>
                </a:solidFill>
                <a:latin typeface="Brush Script MT" panose="03060802040406070304" pitchFamily="66" charset="0"/>
              </a:rPr>
              <a:t>n</a:t>
            </a:r>
            <a:endParaRPr sz="72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634</Words>
  <Application>Microsoft Office PowerPoint</Application>
  <PresentationFormat>Grand écran</PresentationFormat>
  <Paragraphs>84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Brush Script MT</vt:lpstr>
      <vt:lpstr>Courier New</vt:lpstr>
      <vt:lpstr>GoudyOldStyleT-Regular</vt:lpstr>
      <vt:lpstr>Noto Sans Symbols</vt:lpstr>
      <vt:lpstr>Symbol</vt:lpstr>
      <vt:lpstr>Wingdings</vt:lpstr>
      <vt:lpstr>ceos</vt:lpstr>
      <vt:lpstr>A Network of Sites for Land Surface Temperature (LST) Measurements based on Thermal IR sensors</vt:lpstr>
      <vt:lpstr>The TRISHNA mission  </vt:lpstr>
      <vt:lpstr>Context</vt:lpstr>
      <vt:lpstr>Objectives</vt:lpstr>
      <vt:lpstr>Existing “Networks” </vt:lpstr>
      <vt:lpstr>Limitations</vt:lpstr>
      <vt:lpstr>Next Step?</vt:lpstr>
      <vt:lpstr>A CNES Site?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SIT-37 Presentation Template and Guidance</dc:title>
  <dc:creator>Henry Patrice</dc:creator>
  <cp:lastModifiedBy>Henry Patrice</cp:lastModifiedBy>
  <cp:revision>13</cp:revision>
  <dcterms:modified xsi:type="dcterms:W3CDTF">2022-03-24T18:03:59Z</dcterms:modified>
</cp:coreProperties>
</file>