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sldIdLst>
    <p:sldId id="558" r:id="rId2"/>
    <p:sldId id="549" r:id="rId3"/>
    <p:sldId id="550" r:id="rId4"/>
    <p:sldId id="552" r:id="rId5"/>
    <p:sldId id="553" r:id="rId6"/>
    <p:sldId id="554" r:id="rId7"/>
    <p:sldId id="555" r:id="rId8"/>
    <p:sldId id="556" r:id="rId9"/>
    <p:sldId id="551" r:id="rId10"/>
    <p:sldId id="559" r:id="rId11"/>
  </p:sldIdLst>
  <p:sldSz cx="14630400" cy="8229600"/>
  <p:notesSz cx="6858000" cy="9144000"/>
  <p:defaultTextStyle>
    <a:defPPr>
      <a:defRPr lang="en-US"/>
    </a:defPPr>
    <a:lvl1pPr marL="0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72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150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219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292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370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439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520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590" algn="l" defTabSz="14621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>
          <p15:clr>
            <a:srgbClr val="A4A3A4"/>
          </p15:clr>
        </p15:guide>
        <p15:guide id="2" pos="16129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  <p15:guide id="5" pos="16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A8600"/>
    <a:srgbClr val="FF9300"/>
    <a:srgbClr val="996219"/>
    <a:srgbClr val="D8650E"/>
    <a:srgbClr val="942092"/>
    <a:srgbClr val="2857A1"/>
    <a:srgbClr val="3C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7" autoAdjust="0"/>
    <p:restoredTop sz="91360" autoAdjust="0"/>
  </p:normalViewPr>
  <p:slideViewPr>
    <p:cSldViewPr snapToGrid="0">
      <p:cViewPr varScale="1">
        <p:scale>
          <a:sx n="58" d="100"/>
          <a:sy n="58" d="100"/>
        </p:scale>
        <p:origin x="104" y="40"/>
      </p:cViewPr>
      <p:guideLst>
        <p:guide orient="horz" pos="9073"/>
        <p:guide pos="16129"/>
        <p:guide orient="horz" pos="2592"/>
        <p:guide pos="4608"/>
        <p:guide pos="16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A5B99-44AA-F840-B24D-4E1ACE2CE3EF}" type="doc">
      <dgm:prSet loTypeId="urn:microsoft.com/office/officeart/2009/3/layout/StepUpProcess" loCatId="" qsTypeId="urn:microsoft.com/office/officeart/2005/8/quickstyle/simple1" qsCatId="simple" csTypeId="urn:microsoft.com/office/officeart/2005/8/colors/colorful5" csCatId="colorful" phldr="1"/>
      <dgm:spPr/>
    </dgm:pt>
    <dgm:pt modelId="{922DA7D9-182C-7A4E-B1A5-0E24D7FD55BE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2007: Decadal Survey Recommended CLARREO as Tier 1 Mission</a:t>
          </a:r>
        </a:p>
      </dgm:t>
    </dgm:pt>
    <dgm:pt modelId="{FB83B8A8-6896-8E4F-BBFA-67378A6A1235}" type="parTrans" cxnId="{342E37CF-BB56-B840-A82F-1F6EEA23B7E2}">
      <dgm:prSet/>
      <dgm:spPr/>
      <dgm:t>
        <a:bodyPr/>
        <a:lstStyle/>
        <a:p>
          <a:endParaRPr lang="en-US"/>
        </a:p>
      </dgm:t>
    </dgm:pt>
    <dgm:pt modelId="{727FC5A7-3488-8E40-8A14-891A84D66789}" type="sibTrans" cxnId="{342E37CF-BB56-B840-A82F-1F6EEA23B7E2}">
      <dgm:prSet/>
      <dgm:spPr/>
      <dgm:t>
        <a:bodyPr/>
        <a:lstStyle/>
        <a:p>
          <a:endParaRPr lang="en-US"/>
        </a:p>
      </dgm:t>
    </dgm:pt>
    <dgm:pt modelId="{1802766F-D586-4544-AFA6-7D0F9C2C2DA1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2010: CLARREO passed Mission Concept Review</a:t>
          </a:r>
        </a:p>
      </dgm:t>
    </dgm:pt>
    <dgm:pt modelId="{E43C0771-B74C-7243-B29D-D02C117FE514}" type="parTrans" cxnId="{DA7BA67F-6728-C44E-84E1-30D881421944}">
      <dgm:prSet/>
      <dgm:spPr/>
      <dgm:t>
        <a:bodyPr/>
        <a:lstStyle/>
        <a:p>
          <a:endParaRPr lang="en-US"/>
        </a:p>
      </dgm:t>
    </dgm:pt>
    <dgm:pt modelId="{F9739120-5409-3B4C-ABEE-3398B4CBB981}" type="sibTrans" cxnId="{DA7BA67F-6728-C44E-84E1-30D881421944}">
      <dgm:prSet/>
      <dgm:spPr/>
      <dgm:t>
        <a:bodyPr/>
        <a:lstStyle/>
        <a:p>
          <a:endParaRPr lang="en-US"/>
        </a:p>
      </dgm:t>
    </dgm:pt>
    <dgm:pt modelId="{40F4A1B6-54B1-D442-A7D2-0F8C28CB1AEA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2011: CLARREO Mission was pulled back into Pre-formulation “indefinitely”</a:t>
          </a:r>
        </a:p>
      </dgm:t>
    </dgm:pt>
    <dgm:pt modelId="{2560198E-8D92-4C40-B779-1B138D461F4E}" type="parTrans" cxnId="{A02CDB09-25D1-8844-9616-A39BAF44BBA6}">
      <dgm:prSet/>
      <dgm:spPr/>
      <dgm:t>
        <a:bodyPr/>
        <a:lstStyle/>
        <a:p>
          <a:endParaRPr lang="en-US"/>
        </a:p>
      </dgm:t>
    </dgm:pt>
    <dgm:pt modelId="{00C05FFA-E4DC-3941-B464-6CBF45A88CBB}" type="sibTrans" cxnId="{A02CDB09-25D1-8844-9616-A39BAF44BBA6}">
      <dgm:prSet/>
      <dgm:spPr/>
      <dgm:t>
        <a:bodyPr/>
        <a:lstStyle/>
        <a:p>
          <a:endParaRPr lang="en-US"/>
        </a:p>
      </dgm:t>
    </dgm:pt>
    <dgm:pt modelId="{4B3D1D92-3B4A-C747-8FE4-9BDF5EB8F0EC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2016: RS CLARREO Pathfinder on ISS mission started!</a:t>
          </a:r>
        </a:p>
      </dgm:t>
    </dgm:pt>
    <dgm:pt modelId="{2DB49B83-1558-9446-9550-5524BAEE9989}" type="parTrans" cxnId="{E1AEB6B3-06B2-C343-993A-470C069D704D}">
      <dgm:prSet/>
      <dgm:spPr/>
      <dgm:t>
        <a:bodyPr/>
        <a:lstStyle/>
        <a:p>
          <a:endParaRPr lang="en-US"/>
        </a:p>
      </dgm:t>
    </dgm:pt>
    <dgm:pt modelId="{839F36C9-6B61-E04F-8A0A-DB7C36227924}" type="sibTrans" cxnId="{E1AEB6B3-06B2-C343-993A-470C069D704D}">
      <dgm:prSet/>
      <dgm:spPr/>
      <dgm:t>
        <a:bodyPr/>
        <a:lstStyle/>
        <a:p>
          <a:endParaRPr lang="en-US"/>
        </a:p>
      </dgm:t>
    </dgm:pt>
    <dgm:pt modelId="{5D7F64A0-876F-A44A-BD59-1C558B5245E7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2017: 2nd Decadal Survey supported continuation of CPF</a:t>
          </a:r>
        </a:p>
      </dgm:t>
    </dgm:pt>
    <dgm:pt modelId="{145BBB64-FF68-9D48-A0D4-7D8A8DAAAD4F}" type="parTrans" cxnId="{C29BF88C-C1E8-3E41-88D2-D88967AF3ED5}">
      <dgm:prSet/>
      <dgm:spPr/>
      <dgm:t>
        <a:bodyPr/>
        <a:lstStyle/>
        <a:p>
          <a:endParaRPr lang="en-US"/>
        </a:p>
      </dgm:t>
    </dgm:pt>
    <dgm:pt modelId="{24ADB698-3372-A843-BF67-D2C26D3BCB67}" type="sibTrans" cxnId="{C29BF88C-C1E8-3E41-88D2-D88967AF3ED5}">
      <dgm:prSet/>
      <dgm:spPr/>
      <dgm:t>
        <a:bodyPr/>
        <a:lstStyle/>
        <a:p>
          <a:endParaRPr lang="en-US"/>
        </a:p>
      </dgm:t>
    </dgm:pt>
    <dgm:pt modelId="{59F6F1A2-1522-A74B-A54D-F0776935A0F1}" type="pres">
      <dgm:prSet presAssocID="{877A5B99-44AA-F840-B24D-4E1ACE2CE3EF}" presName="rootnode" presStyleCnt="0">
        <dgm:presLayoutVars>
          <dgm:chMax/>
          <dgm:chPref/>
          <dgm:dir/>
          <dgm:animLvl val="lvl"/>
        </dgm:presLayoutVars>
      </dgm:prSet>
      <dgm:spPr/>
    </dgm:pt>
    <dgm:pt modelId="{C898F749-2C42-CF45-BB28-E4E71CCD2907}" type="pres">
      <dgm:prSet presAssocID="{922DA7D9-182C-7A4E-B1A5-0E24D7FD55BE}" presName="composite" presStyleCnt="0"/>
      <dgm:spPr/>
    </dgm:pt>
    <dgm:pt modelId="{15F03E87-7B26-7C4C-A917-20E034B1D4CD}" type="pres">
      <dgm:prSet presAssocID="{922DA7D9-182C-7A4E-B1A5-0E24D7FD55BE}" presName="LShape" presStyleLbl="alignNode1" presStyleIdx="0" presStyleCnt="9"/>
      <dgm:spPr/>
    </dgm:pt>
    <dgm:pt modelId="{D9B06744-F55A-DE44-B0D4-7563A1AA8801}" type="pres">
      <dgm:prSet presAssocID="{922DA7D9-182C-7A4E-B1A5-0E24D7FD55B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D3EF5-360D-0541-9183-C46333F24131}" type="pres">
      <dgm:prSet presAssocID="{922DA7D9-182C-7A4E-B1A5-0E24D7FD55BE}" presName="Triangle" presStyleLbl="alignNode1" presStyleIdx="1" presStyleCnt="9"/>
      <dgm:spPr/>
    </dgm:pt>
    <dgm:pt modelId="{DE3BBA4D-B11F-2145-863A-7B44711F51B0}" type="pres">
      <dgm:prSet presAssocID="{727FC5A7-3488-8E40-8A14-891A84D66789}" presName="sibTrans" presStyleCnt="0"/>
      <dgm:spPr/>
    </dgm:pt>
    <dgm:pt modelId="{E65479A0-0629-1E40-A633-1E6518A41BF0}" type="pres">
      <dgm:prSet presAssocID="{727FC5A7-3488-8E40-8A14-891A84D66789}" presName="space" presStyleCnt="0"/>
      <dgm:spPr/>
    </dgm:pt>
    <dgm:pt modelId="{7F198185-8EF6-0040-AE3B-937DB652F2FF}" type="pres">
      <dgm:prSet presAssocID="{1802766F-D586-4544-AFA6-7D0F9C2C2DA1}" presName="composite" presStyleCnt="0"/>
      <dgm:spPr/>
    </dgm:pt>
    <dgm:pt modelId="{FF8E2D9C-0A91-8548-A266-F1F2E1CCC10E}" type="pres">
      <dgm:prSet presAssocID="{1802766F-D586-4544-AFA6-7D0F9C2C2DA1}" presName="LShape" presStyleLbl="alignNode1" presStyleIdx="2" presStyleCnt="9"/>
      <dgm:spPr/>
    </dgm:pt>
    <dgm:pt modelId="{4F0EA381-C741-E748-A2A5-09C38B1F7E73}" type="pres">
      <dgm:prSet presAssocID="{1802766F-D586-4544-AFA6-7D0F9C2C2DA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B289E-640B-A54A-B79E-E1B2447EC8D6}" type="pres">
      <dgm:prSet presAssocID="{1802766F-D586-4544-AFA6-7D0F9C2C2DA1}" presName="Triangle" presStyleLbl="alignNode1" presStyleIdx="3" presStyleCnt="9"/>
      <dgm:spPr/>
    </dgm:pt>
    <dgm:pt modelId="{B58475CD-FE39-DC46-9DA2-2A078A1A9103}" type="pres">
      <dgm:prSet presAssocID="{F9739120-5409-3B4C-ABEE-3398B4CBB981}" presName="sibTrans" presStyleCnt="0"/>
      <dgm:spPr/>
    </dgm:pt>
    <dgm:pt modelId="{0F91B93C-118A-0F4E-9D01-E4C1F2C9EEBB}" type="pres">
      <dgm:prSet presAssocID="{F9739120-5409-3B4C-ABEE-3398B4CBB981}" presName="space" presStyleCnt="0"/>
      <dgm:spPr/>
    </dgm:pt>
    <dgm:pt modelId="{9FB60F22-B2CD-6245-A322-52DC58A25C57}" type="pres">
      <dgm:prSet presAssocID="{40F4A1B6-54B1-D442-A7D2-0F8C28CB1AEA}" presName="composite" presStyleCnt="0"/>
      <dgm:spPr/>
    </dgm:pt>
    <dgm:pt modelId="{CDD147BD-F73F-9F48-A2A5-09E4E0BD171F}" type="pres">
      <dgm:prSet presAssocID="{40F4A1B6-54B1-D442-A7D2-0F8C28CB1AEA}" presName="LShape" presStyleLbl="alignNode1" presStyleIdx="4" presStyleCnt="9"/>
      <dgm:spPr/>
    </dgm:pt>
    <dgm:pt modelId="{CFA8F66A-96B5-3048-AF0E-5A3FA93CD56A}" type="pres">
      <dgm:prSet presAssocID="{40F4A1B6-54B1-D442-A7D2-0F8C28CB1AE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BF8CC-53F0-7849-8A8D-CCC85A4052DD}" type="pres">
      <dgm:prSet presAssocID="{40F4A1B6-54B1-D442-A7D2-0F8C28CB1AEA}" presName="Triangle" presStyleLbl="alignNode1" presStyleIdx="5" presStyleCnt="9"/>
      <dgm:spPr/>
    </dgm:pt>
    <dgm:pt modelId="{EF868C5E-9B06-8943-ABBF-C6FF18BE7C36}" type="pres">
      <dgm:prSet presAssocID="{00C05FFA-E4DC-3941-B464-6CBF45A88CBB}" presName="sibTrans" presStyleCnt="0"/>
      <dgm:spPr/>
    </dgm:pt>
    <dgm:pt modelId="{FF45BE4F-1626-1A45-8A4C-AB1F991E9BAA}" type="pres">
      <dgm:prSet presAssocID="{00C05FFA-E4DC-3941-B464-6CBF45A88CBB}" presName="space" presStyleCnt="0"/>
      <dgm:spPr/>
    </dgm:pt>
    <dgm:pt modelId="{94CD484D-A74B-2E4F-94D0-D533CCFB076C}" type="pres">
      <dgm:prSet presAssocID="{4B3D1D92-3B4A-C747-8FE4-9BDF5EB8F0EC}" presName="composite" presStyleCnt="0"/>
      <dgm:spPr/>
    </dgm:pt>
    <dgm:pt modelId="{B8754139-EADF-A54F-A580-80C324EAE25A}" type="pres">
      <dgm:prSet presAssocID="{4B3D1D92-3B4A-C747-8FE4-9BDF5EB8F0EC}" presName="LShape" presStyleLbl="alignNode1" presStyleIdx="6" presStyleCnt="9"/>
      <dgm:spPr/>
    </dgm:pt>
    <dgm:pt modelId="{F5403868-38A1-524D-B245-0F18985C8F90}" type="pres">
      <dgm:prSet presAssocID="{4B3D1D92-3B4A-C747-8FE4-9BDF5EB8F0E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047A3-E5D5-E64A-92FB-171F53EFFB25}" type="pres">
      <dgm:prSet presAssocID="{4B3D1D92-3B4A-C747-8FE4-9BDF5EB8F0EC}" presName="Triangle" presStyleLbl="alignNode1" presStyleIdx="7" presStyleCnt="9"/>
      <dgm:spPr/>
    </dgm:pt>
    <dgm:pt modelId="{88B4AD02-719D-1042-B246-F0BB405ACED3}" type="pres">
      <dgm:prSet presAssocID="{839F36C9-6B61-E04F-8A0A-DB7C36227924}" presName="sibTrans" presStyleCnt="0"/>
      <dgm:spPr/>
    </dgm:pt>
    <dgm:pt modelId="{322FF6EA-E651-C540-A0AC-D1FFDB59C54E}" type="pres">
      <dgm:prSet presAssocID="{839F36C9-6B61-E04F-8A0A-DB7C36227924}" presName="space" presStyleCnt="0"/>
      <dgm:spPr/>
    </dgm:pt>
    <dgm:pt modelId="{A1369293-232D-ED42-A1D5-9566EB96821D}" type="pres">
      <dgm:prSet presAssocID="{5D7F64A0-876F-A44A-BD59-1C558B5245E7}" presName="composite" presStyleCnt="0"/>
      <dgm:spPr/>
    </dgm:pt>
    <dgm:pt modelId="{ED7428A2-8E79-F24C-9E2A-D9CF8F36A1BA}" type="pres">
      <dgm:prSet presAssocID="{5D7F64A0-876F-A44A-BD59-1C558B5245E7}" presName="LShape" presStyleLbl="alignNode1" presStyleIdx="8" presStyleCnt="9"/>
      <dgm:spPr/>
    </dgm:pt>
    <dgm:pt modelId="{6ED7C126-0BBA-DA40-B269-632E317244C5}" type="pres">
      <dgm:prSet presAssocID="{5D7F64A0-876F-A44A-BD59-1C558B5245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9DCE3-19E8-D94A-8E1B-69EA4C9031A3}" type="presOf" srcId="{922DA7D9-182C-7A4E-B1A5-0E24D7FD55BE}" destId="{D9B06744-F55A-DE44-B0D4-7563A1AA8801}" srcOrd="0" destOrd="0" presId="urn:microsoft.com/office/officeart/2009/3/layout/StepUpProcess"/>
    <dgm:cxn modelId="{E1AEB6B3-06B2-C343-993A-470C069D704D}" srcId="{877A5B99-44AA-F840-B24D-4E1ACE2CE3EF}" destId="{4B3D1D92-3B4A-C747-8FE4-9BDF5EB8F0EC}" srcOrd="3" destOrd="0" parTransId="{2DB49B83-1558-9446-9550-5524BAEE9989}" sibTransId="{839F36C9-6B61-E04F-8A0A-DB7C36227924}"/>
    <dgm:cxn modelId="{C29BF88C-C1E8-3E41-88D2-D88967AF3ED5}" srcId="{877A5B99-44AA-F840-B24D-4E1ACE2CE3EF}" destId="{5D7F64A0-876F-A44A-BD59-1C558B5245E7}" srcOrd="4" destOrd="0" parTransId="{145BBB64-FF68-9D48-A0D4-7D8A8DAAAD4F}" sibTransId="{24ADB698-3372-A843-BF67-D2C26D3BCB67}"/>
    <dgm:cxn modelId="{DA7BA67F-6728-C44E-84E1-30D881421944}" srcId="{877A5B99-44AA-F840-B24D-4E1ACE2CE3EF}" destId="{1802766F-D586-4544-AFA6-7D0F9C2C2DA1}" srcOrd="1" destOrd="0" parTransId="{E43C0771-B74C-7243-B29D-D02C117FE514}" sibTransId="{F9739120-5409-3B4C-ABEE-3398B4CBB981}"/>
    <dgm:cxn modelId="{30510A55-0A4C-0B44-A178-0BF797FE5C71}" type="presOf" srcId="{1802766F-D586-4544-AFA6-7D0F9C2C2DA1}" destId="{4F0EA381-C741-E748-A2A5-09C38B1F7E73}" srcOrd="0" destOrd="0" presId="urn:microsoft.com/office/officeart/2009/3/layout/StepUpProcess"/>
    <dgm:cxn modelId="{81018088-4C3E-B342-9901-02F335A8D99A}" type="presOf" srcId="{5D7F64A0-876F-A44A-BD59-1C558B5245E7}" destId="{6ED7C126-0BBA-DA40-B269-632E317244C5}" srcOrd="0" destOrd="0" presId="urn:microsoft.com/office/officeart/2009/3/layout/StepUpProcess"/>
    <dgm:cxn modelId="{A02CDB09-25D1-8844-9616-A39BAF44BBA6}" srcId="{877A5B99-44AA-F840-B24D-4E1ACE2CE3EF}" destId="{40F4A1B6-54B1-D442-A7D2-0F8C28CB1AEA}" srcOrd="2" destOrd="0" parTransId="{2560198E-8D92-4C40-B779-1B138D461F4E}" sibTransId="{00C05FFA-E4DC-3941-B464-6CBF45A88CBB}"/>
    <dgm:cxn modelId="{20011C17-A4AC-174D-BD37-00EA0CD9F328}" type="presOf" srcId="{4B3D1D92-3B4A-C747-8FE4-9BDF5EB8F0EC}" destId="{F5403868-38A1-524D-B245-0F18985C8F90}" srcOrd="0" destOrd="0" presId="urn:microsoft.com/office/officeart/2009/3/layout/StepUpProcess"/>
    <dgm:cxn modelId="{15090172-5903-D04C-B2B9-F0502B7929C7}" type="presOf" srcId="{40F4A1B6-54B1-D442-A7D2-0F8C28CB1AEA}" destId="{CFA8F66A-96B5-3048-AF0E-5A3FA93CD56A}" srcOrd="0" destOrd="0" presId="urn:microsoft.com/office/officeart/2009/3/layout/StepUpProcess"/>
    <dgm:cxn modelId="{DAEA016F-3D6C-1846-B5C5-D75490350EF4}" type="presOf" srcId="{877A5B99-44AA-F840-B24D-4E1ACE2CE3EF}" destId="{59F6F1A2-1522-A74B-A54D-F0776935A0F1}" srcOrd="0" destOrd="0" presId="urn:microsoft.com/office/officeart/2009/3/layout/StepUpProcess"/>
    <dgm:cxn modelId="{342E37CF-BB56-B840-A82F-1F6EEA23B7E2}" srcId="{877A5B99-44AA-F840-B24D-4E1ACE2CE3EF}" destId="{922DA7D9-182C-7A4E-B1A5-0E24D7FD55BE}" srcOrd="0" destOrd="0" parTransId="{FB83B8A8-6896-8E4F-BBFA-67378A6A1235}" sibTransId="{727FC5A7-3488-8E40-8A14-891A84D66789}"/>
    <dgm:cxn modelId="{22A33F53-128C-F646-AD8C-582A494EC02D}" type="presParOf" srcId="{59F6F1A2-1522-A74B-A54D-F0776935A0F1}" destId="{C898F749-2C42-CF45-BB28-E4E71CCD2907}" srcOrd="0" destOrd="0" presId="urn:microsoft.com/office/officeart/2009/3/layout/StepUpProcess"/>
    <dgm:cxn modelId="{0106029E-6C0F-A447-B52C-A5810A520D74}" type="presParOf" srcId="{C898F749-2C42-CF45-BB28-E4E71CCD2907}" destId="{15F03E87-7B26-7C4C-A917-20E034B1D4CD}" srcOrd="0" destOrd="0" presId="urn:microsoft.com/office/officeart/2009/3/layout/StepUpProcess"/>
    <dgm:cxn modelId="{8EC4EAE8-7736-CC48-BA8C-BA497BC0B825}" type="presParOf" srcId="{C898F749-2C42-CF45-BB28-E4E71CCD2907}" destId="{D9B06744-F55A-DE44-B0D4-7563A1AA8801}" srcOrd="1" destOrd="0" presId="urn:microsoft.com/office/officeart/2009/3/layout/StepUpProcess"/>
    <dgm:cxn modelId="{8D9B1670-062A-6D43-B87D-D7EC81AB498C}" type="presParOf" srcId="{C898F749-2C42-CF45-BB28-E4E71CCD2907}" destId="{947D3EF5-360D-0541-9183-C46333F24131}" srcOrd="2" destOrd="0" presId="urn:microsoft.com/office/officeart/2009/3/layout/StepUpProcess"/>
    <dgm:cxn modelId="{1DDBA279-CA8E-5C42-94EF-A88EF897E8B3}" type="presParOf" srcId="{59F6F1A2-1522-A74B-A54D-F0776935A0F1}" destId="{DE3BBA4D-B11F-2145-863A-7B44711F51B0}" srcOrd="1" destOrd="0" presId="urn:microsoft.com/office/officeart/2009/3/layout/StepUpProcess"/>
    <dgm:cxn modelId="{F5556127-B5F2-C44F-99E5-FF0E6AA08BEB}" type="presParOf" srcId="{DE3BBA4D-B11F-2145-863A-7B44711F51B0}" destId="{E65479A0-0629-1E40-A633-1E6518A41BF0}" srcOrd="0" destOrd="0" presId="urn:microsoft.com/office/officeart/2009/3/layout/StepUpProcess"/>
    <dgm:cxn modelId="{23FBCAAC-6662-B04E-8CD5-A9F6473307CA}" type="presParOf" srcId="{59F6F1A2-1522-A74B-A54D-F0776935A0F1}" destId="{7F198185-8EF6-0040-AE3B-937DB652F2FF}" srcOrd="2" destOrd="0" presId="urn:microsoft.com/office/officeart/2009/3/layout/StepUpProcess"/>
    <dgm:cxn modelId="{C1D16622-E708-0C4D-81EC-958DDF729297}" type="presParOf" srcId="{7F198185-8EF6-0040-AE3B-937DB652F2FF}" destId="{FF8E2D9C-0A91-8548-A266-F1F2E1CCC10E}" srcOrd="0" destOrd="0" presId="urn:microsoft.com/office/officeart/2009/3/layout/StepUpProcess"/>
    <dgm:cxn modelId="{0A5B54BD-D521-A348-BA85-BD49DF5A1FA0}" type="presParOf" srcId="{7F198185-8EF6-0040-AE3B-937DB652F2FF}" destId="{4F0EA381-C741-E748-A2A5-09C38B1F7E73}" srcOrd="1" destOrd="0" presId="urn:microsoft.com/office/officeart/2009/3/layout/StepUpProcess"/>
    <dgm:cxn modelId="{8A066A14-EB91-A84A-81C1-5B8696E6557F}" type="presParOf" srcId="{7F198185-8EF6-0040-AE3B-937DB652F2FF}" destId="{7EDB289E-640B-A54A-B79E-E1B2447EC8D6}" srcOrd="2" destOrd="0" presId="urn:microsoft.com/office/officeart/2009/3/layout/StepUpProcess"/>
    <dgm:cxn modelId="{56CCF1AF-BADC-D040-903A-16161B148791}" type="presParOf" srcId="{59F6F1A2-1522-A74B-A54D-F0776935A0F1}" destId="{B58475CD-FE39-DC46-9DA2-2A078A1A9103}" srcOrd="3" destOrd="0" presId="urn:microsoft.com/office/officeart/2009/3/layout/StepUpProcess"/>
    <dgm:cxn modelId="{93C07240-B852-E94E-B965-A649971F4A0D}" type="presParOf" srcId="{B58475CD-FE39-DC46-9DA2-2A078A1A9103}" destId="{0F91B93C-118A-0F4E-9D01-E4C1F2C9EEBB}" srcOrd="0" destOrd="0" presId="urn:microsoft.com/office/officeart/2009/3/layout/StepUpProcess"/>
    <dgm:cxn modelId="{074D1A8E-83B7-6840-AB53-F4A482AA6818}" type="presParOf" srcId="{59F6F1A2-1522-A74B-A54D-F0776935A0F1}" destId="{9FB60F22-B2CD-6245-A322-52DC58A25C57}" srcOrd="4" destOrd="0" presId="urn:microsoft.com/office/officeart/2009/3/layout/StepUpProcess"/>
    <dgm:cxn modelId="{9BCB6E06-B762-A146-BEFA-1D460CCA5095}" type="presParOf" srcId="{9FB60F22-B2CD-6245-A322-52DC58A25C57}" destId="{CDD147BD-F73F-9F48-A2A5-09E4E0BD171F}" srcOrd="0" destOrd="0" presId="urn:microsoft.com/office/officeart/2009/3/layout/StepUpProcess"/>
    <dgm:cxn modelId="{DC8ED730-D0EF-8440-AAFC-E321AFE44DDD}" type="presParOf" srcId="{9FB60F22-B2CD-6245-A322-52DC58A25C57}" destId="{CFA8F66A-96B5-3048-AF0E-5A3FA93CD56A}" srcOrd="1" destOrd="0" presId="urn:microsoft.com/office/officeart/2009/3/layout/StepUpProcess"/>
    <dgm:cxn modelId="{4AD5BE5C-9CF2-E947-AF57-E059EE85D010}" type="presParOf" srcId="{9FB60F22-B2CD-6245-A322-52DC58A25C57}" destId="{2B1BF8CC-53F0-7849-8A8D-CCC85A4052DD}" srcOrd="2" destOrd="0" presId="urn:microsoft.com/office/officeart/2009/3/layout/StepUpProcess"/>
    <dgm:cxn modelId="{C64307E2-5530-1B40-8D9B-F8651F401F3B}" type="presParOf" srcId="{59F6F1A2-1522-A74B-A54D-F0776935A0F1}" destId="{EF868C5E-9B06-8943-ABBF-C6FF18BE7C36}" srcOrd="5" destOrd="0" presId="urn:microsoft.com/office/officeart/2009/3/layout/StepUpProcess"/>
    <dgm:cxn modelId="{B3AA0A29-1469-824C-A100-DCF8BD45F38C}" type="presParOf" srcId="{EF868C5E-9B06-8943-ABBF-C6FF18BE7C36}" destId="{FF45BE4F-1626-1A45-8A4C-AB1F991E9BAA}" srcOrd="0" destOrd="0" presId="urn:microsoft.com/office/officeart/2009/3/layout/StepUpProcess"/>
    <dgm:cxn modelId="{06CCDD1C-C524-1043-853C-8A5BC9F5DF92}" type="presParOf" srcId="{59F6F1A2-1522-A74B-A54D-F0776935A0F1}" destId="{94CD484D-A74B-2E4F-94D0-D533CCFB076C}" srcOrd="6" destOrd="0" presId="urn:microsoft.com/office/officeart/2009/3/layout/StepUpProcess"/>
    <dgm:cxn modelId="{FA380B97-9EFB-6340-854C-32B8181070AA}" type="presParOf" srcId="{94CD484D-A74B-2E4F-94D0-D533CCFB076C}" destId="{B8754139-EADF-A54F-A580-80C324EAE25A}" srcOrd="0" destOrd="0" presId="urn:microsoft.com/office/officeart/2009/3/layout/StepUpProcess"/>
    <dgm:cxn modelId="{95CF597F-387C-054E-8E80-FACBEF2720E7}" type="presParOf" srcId="{94CD484D-A74B-2E4F-94D0-D533CCFB076C}" destId="{F5403868-38A1-524D-B245-0F18985C8F90}" srcOrd="1" destOrd="0" presId="urn:microsoft.com/office/officeart/2009/3/layout/StepUpProcess"/>
    <dgm:cxn modelId="{9959C82C-2BD2-3A4B-99F7-A99E40CCB237}" type="presParOf" srcId="{94CD484D-A74B-2E4F-94D0-D533CCFB076C}" destId="{D86047A3-E5D5-E64A-92FB-171F53EFFB25}" srcOrd="2" destOrd="0" presId="urn:microsoft.com/office/officeart/2009/3/layout/StepUpProcess"/>
    <dgm:cxn modelId="{41F54E4D-C1A2-9048-90AB-4919D0328121}" type="presParOf" srcId="{59F6F1A2-1522-A74B-A54D-F0776935A0F1}" destId="{88B4AD02-719D-1042-B246-F0BB405ACED3}" srcOrd="7" destOrd="0" presId="urn:microsoft.com/office/officeart/2009/3/layout/StepUpProcess"/>
    <dgm:cxn modelId="{DE28B0EE-97BE-CD40-9643-8AAA28BE7711}" type="presParOf" srcId="{88B4AD02-719D-1042-B246-F0BB405ACED3}" destId="{322FF6EA-E651-C540-A0AC-D1FFDB59C54E}" srcOrd="0" destOrd="0" presId="urn:microsoft.com/office/officeart/2009/3/layout/StepUpProcess"/>
    <dgm:cxn modelId="{8B8410CD-5E6A-2141-9470-0433E70A3F98}" type="presParOf" srcId="{59F6F1A2-1522-A74B-A54D-F0776935A0F1}" destId="{A1369293-232D-ED42-A1D5-9566EB96821D}" srcOrd="8" destOrd="0" presId="urn:microsoft.com/office/officeart/2009/3/layout/StepUpProcess"/>
    <dgm:cxn modelId="{F537D57F-7874-7B41-9238-E093AA3FC179}" type="presParOf" srcId="{A1369293-232D-ED42-A1D5-9566EB96821D}" destId="{ED7428A2-8E79-F24C-9E2A-D9CF8F36A1BA}" srcOrd="0" destOrd="0" presId="urn:microsoft.com/office/officeart/2009/3/layout/StepUpProcess"/>
    <dgm:cxn modelId="{C9A92395-FD54-6040-81C7-9F65AF6F5588}" type="presParOf" srcId="{A1369293-232D-ED42-A1D5-9566EB96821D}" destId="{6ED7C126-0BBA-DA40-B269-632E317244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03E87-7B26-7C4C-A917-20E034B1D4CD}">
      <dsp:nvSpPr>
        <dsp:cNvPr id="0" name=""/>
        <dsp:cNvSpPr/>
      </dsp:nvSpPr>
      <dsp:spPr>
        <a:xfrm rot="5400000">
          <a:off x="475880" y="2260568"/>
          <a:ext cx="1425502" cy="2372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6744-F55A-DE44-B0D4-7563A1AA8801}">
      <dsp:nvSpPr>
        <dsp:cNvPr id="0" name=""/>
        <dsp:cNvSpPr/>
      </dsp:nvSpPr>
      <dsp:spPr>
        <a:xfrm>
          <a:off x="237928" y="2969286"/>
          <a:ext cx="2141459" cy="187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venir Next" panose="020B0503020202020204" pitchFamily="34" charset="0"/>
            </a:rPr>
            <a:t>2007: Decadal Survey Recommended CLARREO as Tier 1 Mission</a:t>
          </a:r>
        </a:p>
      </dsp:txBody>
      <dsp:txXfrm>
        <a:off x="237928" y="2969286"/>
        <a:ext cx="2141459" cy="1877114"/>
      </dsp:txXfrm>
    </dsp:sp>
    <dsp:sp modelId="{947D3EF5-360D-0541-9183-C46333F24131}">
      <dsp:nvSpPr>
        <dsp:cNvPr id="0" name=""/>
        <dsp:cNvSpPr/>
      </dsp:nvSpPr>
      <dsp:spPr>
        <a:xfrm>
          <a:off x="1975339" y="2085938"/>
          <a:ext cx="404048" cy="404048"/>
        </a:xfrm>
        <a:prstGeom prst="triangle">
          <a:avLst>
            <a:gd name="adj" fmla="val 100000"/>
          </a:avLst>
        </a:prstGeom>
        <a:solidFill>
          <a:schemeClr val="accent5">
            <a:hueOff val="349298"/>
            <a:satOff val="-2927"/>
            <a:lumOff val="2868"/>
            <a:alphaOff val="0"/>
          </a:schemeClr>
        </a:solidFill>
        <a:ln w="12700" cap="flat" cmpd="sng" algn="ctr">
          <a:solidFill>
            <a:schemeClr val="accent5">
              <a:hueOff val="349298"/>
              <a:satOff val="-2927"/>
              <a:lumOff val="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E2D9C-0A91-8548-A266-F1F2E1CCC10E}">
      <dsp:nvSpPr>
        <dsp:cNvPr id="0" name=""/>
        <dsp:cNvSpPr/>
      </dsp:nvSpPr>
      <dsp:spPr>
        <a:xfrm rot="5400000">
          <a:off x="3097445" y="1611859"/>
          <a:ext cx="1425502" cy="2372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98595"/>
            <a:satOff val="-5853"/>
            <a:lumOff val="5736"/>
            <a:alphaOff val="0"/>
          </a:schemeClr>
        </a:solidFill>
        <a:ln w="12700" cap="flat" cmpd="sng" algn="ctr">
          <a:solidFill>
            <a:schemeClr val="accent5">
              <a:hueOff val="698595"/>
              <a:satOff val="-5853"/>
              <a:lumOff val="5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EA381-C741-E748-A2A5-09C38B1F7E73}">
      <dsp:nvSpPr>
        <dsp:cNvPr id="0" name=""/>
        <dsp:cNvSpPr/>
      </dsp:nvSpPr>
      <dsp:spPr>
        <a:xfrm>
          <a:off x="2859493" y="2320578"/>
          <a:ext cx="2141459" cy="187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venir Next" panose="020B0503020202020204" pitchFamily="34" charset="0"/>
            </a:rPr>
            <a:t>2010: CLARREO passed Mission Concept Review</a:t>
          </a:r>
        </a:p>
      </dsp:txBody>
      <dsp:txXfrm>
        <a:off x="2859493" y="2320578"/>
        <a:ext cx="2141459" cy="1877114"/>
      </dsp:txXfrm>
    </dsp:sp>
    <dsp:sp modelId="{7EDB289E-640B-A54A-B79E-E1B2447EC8D6}">
      <dsp:nvSpPr>
        <dsp:cNvPr id="0" name=""/>
        <dsp:cNvSpPr/>
      </dsp:nvSpPr>
      <dsp:spPr>
        <a:xfrm>
          <a:off x="4596903" y="1437230"/>
          <a:ext cx="404048" cy="404048"/>
        </a:xfrm>
        <a:prstGeom prst="triangle">
          <a:avLst>
            <a:gd name="adj" fmla="val 100000"/>
          </a:avLst>
        </a:prstGeom>
        <a:solidFill>
          <a:schemeClr val="accent5">
            <a:hueOff val="1047893"/>
            <a:satOff val="-8780"/>
            <a:lumOff val="8603"/>
            <a:alphaOff val="0"/>
          </a:schemeClr>
        </a:solidFill>
        <a:ln w="12700" cap="flat" cmpd="sng" algn="ctr">
          <a:solidFill>
            <a:schemeClr val="accent5">
              <a:hueOff val="1047893"/>
              <a:satOff val="-8780"/>
              <a:lumOff val="8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47BD-F73F-9F48-A2A5-09E4E0BD171F}">
      <dsp:nvSpPr>
        <dsp:cNvPr id="0" name=""/>
        <dsp:cNvSpPr/>
      </dsp:nvSpPr>
      <dsp:spPr>
        <a:xfrm rot="5400000">
          <a:off x="5719009" y="963150"/>
          <a:ext cx="1425502" cy="2372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397190"/>
            <a:satOff val="-11706"/>
            <a:lumOff val="11471"/>
            <a:alphaOff val="0"/>
          </a:schemeClr>
        </a:solidFill>
        <a:ln w="12700" cap="flat" cmpd="sng" algn="ctr">
          <a:solidFill>
            <a:schemeClr val="accent5">
              <a:hueOff val="1397190"/>
              <a:satOff val="-11706"/>
              <a:lumOff val="1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F66A-96B5-3048-AF0E-5A3FA93CD56A}">
      <dsp:nvSpPr>
        <dsp:cNvPr id="0" name=""/>
        <dsp:cNvSpPr/>
      </dsp:nvSpPr>
      <dsp:spPr>
        <a:xfrm>
          <a:off x="5481057" y="1671869"/>
          <a:ext cx="2141459" cy="187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venir Next" panose="020B0503020202020204" pitchFamily="34" charset="0"/>
            </a:rPr>
            <a:t>2011: CLARREO Mission was pulled back into Pre-formulation “indefinitely”</a:t>
          </a:r>
        </a:p>
      </dsp:txBody>
      <dsp:txXfrm>
        <a:off x="5481057" y="1671869"/>
        <a:ext cx="2141459" cy="1877114"/>
      </dsp:txXfrm>
    </dsp:sp>
    <dsp:sp modelId="{2B1BF8CC-53F0-7849-8A8D-CCC85A4052DD}">
      <dsp:nvSpPr>
        <dsp:cNvPr id="0" name=""/>
        <dsp:cNvSpPr/>
      </dsp:nvSpPr>
      <dsp:spPr>
        <a:xfrm>
          <a:off x="7218468" y="788521"/>
          <a:ext cx="404048" cy="404048"/>
        </a:xfrm>
        <a:prstGeom prst="triangle">
          <a:avLst>
            <a:gd name="adj" fmla="val 100000"/>
          </a:avLst>
        </a:prstGeom>
        <a:solidFill>
          <a:schemeClr val="accent5">
            <a:hueOff val="1746488"/>
            <a:satOff val="-14633"/>
            <a:lumOff val="14339"/>
            <a:alphaOff val="0"/>
          </a:schemeClr>
        </a:solidFill>
        <a:ln w="12700" cap="flat" cmpd="sng" algn="ctr">
          <a:solidFill>
            <a:schemeClr val="accent5">
              <a:hueOff val="1746488"/>
              <a:satOff val="-14633"/>
              <a:lumOff val="14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4139-EADF-A54F-A580-80C324EAE25A}">
      <dsp:nvSpPr>
        <dsp:cNvPr id="0" name=""/>
        <dsp:cNvSpPr/>
      </dsp:nvSpPr>
      <dsp:spPr>
        <a:xfrm rot="5400000">
          <a:off x="8340574" y="314442"/>
          <a:ext cx="1425502" cy="2372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095785"/>
            <a:satOff val="-17559"/>
            <a:lumOff val="17207"/>
            <a:alphaOff val="0"/>
          </a:schemeClr>
        </a:solidFill>
        <a:ln w="12700" cap="flat" cmpd="sng" algn="ctr">
          <a:solidFill>
            <a:schemeClr val="accent5">
              <a:hueOff val="2095785"/>
              <a:satOff val="-17559"/>
              <a:lumOff val="17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03868-38A1-524D-B245-0F18985C8F90}">
      <dsp:nvSpPr>
        <dsp:cNvPr id="0" name=""/>
        <dsp:cNvSpPr/>
      </dsp:nvSpPr>
      <dsp:spPr>
        <a:xfrm>
          <a:off x="8102622" y="1023160"/>
          <a:ext cx="2141459" cy="187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venir Next" panose="020B0503020202020204" pitchFamily="34" charset="0"/>
            </a:rPr>
            <a:t>2016: RS CLARREO Pathfinder on ISS mission started!</a:t>
          </a:r>
        </a:p>
      </dsp:txBody>
      <dsp:txXfrm>
        <a:off x="8102622" y="1023160"/>
        <a:ext cx="2141459" cy="1877114"/>
      </dsp:txXfrm>
    </dsp:sp>
    <dsp:sp modelId="{D86047A3-E5D5-E64A-92FB-171F53EFFB25}">
      <dsp:nvSpPr>
        <dsp:cNvPr id="0" name=""/>
        <dsp:cNvSpPr/>
      </dsp:nvSpPr>
      <dsp:spPr>
        <a:xfrm>
          <a:off x="9840032" y="139812"/>
          <a:ext cx="404048" cy="404048"/>
        </a:xfrm>
        <a:prstGeom prst="triangle">
          <a:avLst>
            <a:gd name="adj" fmla="val 100000"/>
          </a:avLst>
        </a:prstGeom>
        <a:solidFill>
          <a:schemeClr val="accent5">
            <a:hueOff val="2445083"/>
            <a:satOff val="-20486"/>
            <a:lumOff val="20074"/>
            <a:alphaOff val="0"/>
          </a:schemeClr>
        </a:solidFill>
        <a:ln w="12700" cap="flat" cmpd="sng" algn="ctr">
          <a:solidFill>
            <a:schemeClr val="accent5">
              <a:hueOff val="2445083"/>
              <a:satOff val="-20486"/>
              <a:lumOff val="20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428A2-8E79-F24C-9E2A-D9CF8F36A1BA}">
      <dsp:nvSpPr>
        <dsp:cNvPr id="0" name=""/>
        <dsp:cNvSpPr/>
      </dsp:nvSpPr>
      <dsp:spPr>
        <a:xfrm rot="5400000">
          <a:off x="10962138" y="-334266"/>
          <a:ext cx="1425502" cy="2372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794380"/>
            <a:satOff val="-23412"/>
            <a:lumOff val="22942"/>
            <a:alphaOff val="0"/>
          </a:schemeClr>
        </a:solidFill>
        <a:ln w="12700" cap="flat" cmpd="sng" algn="ctr">
          <a:solidFill>
            <a:schemeClr val="accent5">
              <a:hueOff val="2794380"/>
              <a:satOff val="-23412"/>
              <a:lumOff val="2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C126-0BBA-DA40-B269-632E317244C5}">
      <dsp:nvSpPr>
        <dsp:cNvPr id="0" name=""/>
        <dsp:cNvSpPr/>
      </dsp:nvSpPr>
      <dsp:spPr>
        <a:xfrm>
          <a:off x="10724186" y="374451"/>
          <a:ext cx="2141459" cy="187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venir Next" panose="020B0503020202020204" pitchFamily="34" charset="0"/>
            </a:rPr>
            <a:t>2017: 2nd Decadal Survey supported continuation of CPF</a:t>
          </a:r>
        </a:p>
      </dsp:txBody>
      <dsp:txXfrm>
        <a:off x="10724186" y="374451"/>
        <a:ext cx="2141459" cy="187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BFA0-5F4C-4BD2-B64B-DA2EC9D69234}" type="datetimeFigureOut">
              <a:rPr lang="en-CA" smtClean="0"/>
              <a:t>2022-03-24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CF25-D9B3-443D-83B2-420EE16459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2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90111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80212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870328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160441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50543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740652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030763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320871" algn="l" defTabSz="5802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6AF15-B157-8A4F-8E2F-429EBE360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3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6AF15-B157-8A4F-8E2F-429EBE360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87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E7996-7333-CF40-AAEB-64C378305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6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E7996-7333-CF40-AAEB-64C378305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9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6AF15-B157-8A4F-8E2F-429EBE360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17E62-0FA2-5846-B95B-9D5E1EAFC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3D683BD0-7211-45F9-AAC7-4600E29A2D1D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F03E28-5EDC-4444-A67B-7BBBEFB6D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CF60CE-9D57-DA41-A8C3-48A26E63E729}"/>
              </a:ext>
            </a:extLst>
          </p:cNvPr>
          <p:cNvCxnSpPr>
            <a:cxnSpLocks/>
          </p:cNvCxnSpPr>
          <p:nvPr userDrawn="1"/>
        </p:nvCxnSpPr>
        <p:spPr>
          <a:xfrm>
            <a:off x="13167360" y="270510"/>
            <a:ext cx="0" cy="767716"/>
          </a:xfrm>
          <a:prstGeom prst="line">
            <a:avLst/>
          </a:prstGeom>
          <a:ln w="9525">
            <a:solidFill>
              <a:srgbClr val="BBC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>
            <a:extLst>
              <a:ext uri="{FF2B5EF4-FFF2-40B4-BE49-F238E27FC236}">
                <a16:creationId xmlns:a16="http://schemas.microsoft.com/office/drawing/2014/main" id="{7699301A-FE27-1445-8D16-8561A81E01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3300" y="451485"/>
            <a:ext cx="191071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60" dirty="0">
                <a:solidFill>
                  <a:srgbClr val="607584"/>
                </a:solidFill>
              </a:rPr>
              <a:t>National Aeronautics and</a:t>
            </a:r>
          </a:p>
          <a:p>
            <a:pPr algn="r" eaLnBrk="1" hangingPunct="1"/>
            <a:r>
              <a:rPr lang="en-US" altLang="en-US" sz="960" dirty="0">
                <a:solidFill>
                  <a:srgbClr val="607584"/>
                </a:solidFill>
              </a:rPr>
              <a:t>Space Administration</a:t>
            </a:r>
          </a:p>
        </p:txBody>
      </p:sp>
      <p:pic>
        <p:nvPicPr>
          <p:cNvPr id="11" name="Picture 10" descr="lasp-logo.color_.no-subtext.transp-bg.vector.pdf">
            <a:extLst>
              <a:ext uri="{FF2B5EF4-FFF2-40B4-BE49-F238E27FC236}">
                <a16:creationId xmlns:a16="http://schemas.microsoft.com/office/drawing/2014/main" id="{4AA5C10D-A7EF-D240-8A5B-92FE87913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02" y="7551153"/>
            <a:ext cx="2712916" cy="5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D1E03F-AFE5-4338-97F2-4D944C6D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23F0-9BD8-414E-8CC1-1DF0099DE2A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D38CA3-DEC9-4262-89B0-BB73E39A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CAE7F6-A7AB-41C9-AC4D-79ED60D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10B2-BC60-427C-A77D-8B4AC3D0F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84909"/>
            <a:ext cx="4718684" cy="128397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68F5B5-18B0-4DCE-A712-AC2C3415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83F2-F88C-459A-B641-75E0766D3CD7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75D1C-4C68-4512-964E-17A53E75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8F695-7478-42DD-87A0-2E8ED9A5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620-A120-4D61-A9B6-105BE913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84909"/>
            <a:ext cx="4718684" cy="128397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589A8-1EA9-4310-A842-D628593E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DEED-6FEC-4F50-8ABD-8AEF03DF1B6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5FD56-9366-4F57-9EAA-2D25DEE4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CC0A8A-F9A9-489F-BBC5-88081452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483A-B062-4FEA-A0E3-D6AD0A42A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1A934217-F115-433D-8179-9307E611A6DD}"/>
              </a:ext>
            </a:extLst>
          </p:cNvPr>
          <p:cNvSpPr/>
          <p:nvPr userDrawn="1"/>
        </p:nvSpPr>
        <p:spPr>
          <a:xfrm>
            <a:off x="822960" y="1356360"/>
            <a:ext cx="8229600" cy="1889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8" y="154439"/>
            <a:ext cx="10603609" cy="1041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05840" y="1531620"/>
            <a:ext cx="7772400" cy="14954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32408" y="3670936"/>
            <a:ext cx="7245832" cy="3594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39C6852-9B66-42FF-BAC6-80F5F3BA0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EC26-CE88-432C-8369-1D4CA5342204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D999E70-E799-4C93-A70D-3A89F71172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D3327A-A476-42C6-AECE-7BF19DE85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EE82-CEDF-4ACC-AEB8-8B45E5C3C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FC6BC42-0C97-4F2B-80E9-A9FA372EA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1188720"/>
            <a:ext cx="65074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6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54" y="131674"/>
            <a:ext cx="10510522" cy="87782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840" y="1371600"/>
            <a:ext cx="6144768" cy="5760720"/>
          </a:xfrm>
        </p:spPr>
        <p:txBody>
          <a:bodyPr>
            <a:normAutofit/>
          </a:bodyPr>
          <a:lstStyle>
            <a:lvl1pPr>
              <a:spcBef>
                <a:spcPts val="1920"/>
              </a:spcBef>
              <a:defRPr sz="240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1713" y="1371600"/>
            <a:ext cx="6144768" cy="5760720"/>
          </a:xfrm>
        </p:spPr>
        <p:txBody>
          <a:bodyPr>
            <a:normAutofit/>
          </a:bodyPr>
          <a:lstStyle>
            <a:lvl1pPr>
              <a:spcBef>
                <a:spcPts val="1920"/>
              </a:spcBef>
              <a:defRPr sz="240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87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466C9-D152-4542-BEA9-E378F800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E662-2B24-4C79-841B-B4DC67A0A37C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FCE1-E350-42D3-844F-F0374E67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DA3E-ACE1-4337-9CE4-56B01784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BF15-C672-4185-BBCD-4762C0892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163830"/>
            <a:ext cx="10670651" cy="1041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475653"/>
            <a:ext cx="12618720" cy="593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66FB1-A094-4111-80BE-8D7E55E6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D3EB-FDC0-4F0C-A243-36AC179C725B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0DA0-2A93-4FEF-9F11-F1355B10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54C3-6888-4253-B430-4D421F8F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DF3F-EBCB-4E5C-8676-80154D348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ar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22A353C-A583-4E3A-AF4A-16DD14B1E0F9}"/>
              </a:ext>
            </a:extLst>
          </p:cNvPr>
          <p:cNvSpPr/>
          <p:nvPr userDrawn="1"/>
        </p:nvSpPr>
        <p:spPr>
          <a:xfrm>
            <a:off x="1834516" y="7046596"/>
            <a:ext cx="12795884" cy="69151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8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EFF02-99E6-4A84-9ABA-ABA88580B81B}"/>
              </a:ext>
            </a:extLst>
          </p:cNvPr>
          <p:cNvSpPr/>
          <p:nvPr userDrawn="1"/>
        </p:nvSpPr>
        <p:spPr>
          <a:xfrm>
            <a:off x="9784080" y="7046596"/>
            <a:ext cx="4846320" cy="691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5840" y="1467016"/>
            <a:ext cx="12618720" cy="5307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24292" y="7208464"/>
            <a:ext cx="12447994" cy="35899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FB9B1A-F2AC-4182-A299-EFCA097300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5386" y="7926706"/>
            <a:ext cx="329184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63D3F-A085-4EA3-99CA-8349733B74F6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179EA0-98A3-4A5C-8D39-F2D45D36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15866" y="7926706"/>
            <a:ext cx="493776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79FB8F-0857-4842-AC5F-730304B3B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02266" y="7926706"/>
            <a:ext cx="329184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8D0E-42C6-46CE-A8E6-DF9CAF24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Bar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6AAFDAF-78C2-498B-A453-67DE5ED77414}"/>
              </a:ext>
            </a:extLst>
          </p:cNvPr>
          <p:cNvSpPr/>
          <p:nvPr userDrawn="1"/>
        </p:nvSpPr>
        <p:spPr>
          <a:xfrm>
            <a:off x="1834516" y="7046596"/>
            <a:ext cx="12795884" cy="69151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9E176-F115-4620-9C85-5354B4980399}"/>
              </a:ext>
            </a:extLst>
          </p:cNvPr>
          <p:cNvSpPr/>
          <p:nvPr userDrawn="1"/>
        </p:nvSpPr>
        <p:spPr>
          <a:xfrm>
            <a:off x="9784080" y="7046596"/>
            <a:ext cx="4846320" cy="691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91" y="232681"/>
            <a:ext cx="10607720" cy="8752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97159" y="1816187"/>
            <a:ext cx="5410723" cy="5059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24292" y="7208464"/>
            <a:ext cx="12447994" cy="35899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64850" y="1816187"/>
            <a:ext cx="7510496" cy="5059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63930" y="1247776"/>
            <a:ext cx="13243560" cy="37909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0DF8FC3-A2EB-4328-BA8C-36B6D12243D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175386" y="7926706"/>
            <a:ext cx="329184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90A7-1417-4E4F-95DA-14C29606C792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EEEF655-A69B-4FCC-8747-A8491625C7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15866" y="7926706"/>
            <a:ext cx="493776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23C1CE7-201D-49A4-B614-160DD30EF56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502266" y="7926706"/>
            <a:ext cx="3291840" cy="215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5933-B949-422C-AF07-2F56CD2F0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CD3C-D341-45BE-ABC1-C558EFEE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1F9-E443-4D65-A743-25A7A35081F5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3A78-0795-45BF-A5A0-623F404B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2C029-B7B6-458A-A7EF-025C1B52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295-3167-47AE-A980-652810518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89" y="135519"/>
            <a:ext cx="10567968" cy="1041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6470169"/>
            <a:ext cx="6217920" cy="942186"/>
          </a:xfrm>
        </p:spPr>
        <p:txBody>
          <a:bodyPr>
            <a:normAutofit/>
          </a:bodyPr>
          <a:lstStyle>
            <a:lvl1pPr marL="0" indent="0">
              <a:buNone/>
              <a:defRPr sz="216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3117" y="6470169"/>
            <a:ext cx="6217920" cy="942186"/>
          </a:xfrm>
        </p:spPr>
        <p:txBody>
          <a:bodyPr>
            <a:normAutofit/>
          </a:bodyPr>
          <a:lstStyle>
            <a:lvl1pPr marL="0" indent="0">
              <a:buNone/>
              <a:defRPr sz="216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05840" y="1645921"/>
            <a:ext cx="6217920" cy="963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005840" y="2819400"/>
            <a:ext cx="6217920" cy="344233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93117" y="1639088"/>
            <a:ext cx="6217920" cy="963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993117" y="2812568"/>
            <a:ext cx="6217920" cy="344233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0F8EB4-87C1-4F13-8270-ADBBEDD88B2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7D72-C36B-4CCF-97FD-7A4E60AFA310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4287224-C6D5-40D9-A5FD-57A9A13901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747AF88-02FF-44C7-8DE5-9518A73A05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876B-EF93-484D-BD9F-74CFF468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163830"/>
            <a:ext cx="10646796" cy="10961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459994"/>
            <a:ext cx="6189344" cy="77723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437259"/>
            <a:ext cx="6189344" cy="4990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459994"/>
            <a:ext cx="6219826" cy="77723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437257"/>
            <a:ext cx="6219826" cy="4990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05ADC3-ABD8-4153-B13F-CCDD3155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7500-39AC-4093-9B65-D4064C2EB830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64C3C6-4980-4FE4-BCEA-02A3EE27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56F99-FEE6-4E3B-8998-F9F3103B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1CA3-F9E3-4745-BED8-71DCEE04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8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9B4326-1C07-4A5E-8D94-38B1F365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A33B-E778-457F-A0EE-C85CB723C39C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44ACCB-E11E-4EA7-A0DD-162944E5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6990B7-EB96-4925-949F-B6A34208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0CE0-DA4A-425F-9EBC-9FB9395E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79232B73-42BE-4C08-AC78-E75AC3E63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6160" y="3566160"/>
            <a:ext cx="8229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5CCB9B9-6BE2-4D2D-9C18-221F0D527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51759" y="150082"/>
            <a:ext cx="10702291" cy="10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5693DF9-60BC-482C-8C7F-C10B3AE06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840" y="1407381"/>
            <a:ext cx="12618720" cy="60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0D30-BC04-42D5-AF35-9D60E541B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3D683BD0-7211-45F9-AAC7-4600E29A2D1D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E317-D22B-426B-BD05-A865D0E45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451C1-EDCB-49A2-8314-73BD8053E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A34EF465-9734-43FC-8B52-E6DD85579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>
            <a:extLst>
              <a:ext uri="{FF2B5EF4-FFF2-40B4-BE49-F238E27FC236}">
                <a16:creationId xmlns:a16="http://schemas.microsoft.com/office/drawing/2014/main" id="{93F393FD-3A36-413B-99DF-F721C6EF1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133350"/>
            <a:ext cx="2146934" cy="10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87552-7195-2B44-97C4-546CDB4D1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270510"/>
            <a:ext cx="937260" cy="76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7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5pPr>
      <a:lvl6pPr marL="5486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6pPr>
      <a:lvl7pPr marL="10972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7pPr>
      <a:lvl8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8pPr>
      <a:lvl9pPr marL="21945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822960" indent="-27432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371600" indent="-27432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920240" indent="-27432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468880" indent="-27432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https://clarreo-pathfinder.larc.nas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reo-pathfinder.larc.nasa.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clarreo-pathfinder.larc.nas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https://clarreo-pathfinder.larc.nasa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34EC-A911-0B4E-9026-D08FF9F65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CLARREO Pathfinder Mission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11233-C24B-2248-9C62-9D474867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Thome with inputs from</a:t>
            </a:r>
          </a:p>
          <a:p>
            <a:r>
              <a:rPr lang="en-US" dirty="0" smtClean="0"/>
              <a:t>Yolanda </a:t>
            </a:r>
            <a:r>
              <a:rPr lang="en-US" dirty="0"/>
              <a:t>Shea (</a:t>
            </a:r>
            <a:r>
              <a:rPr lang="en-US" i="1" dirty="0"/>
              <a:t>CPF Project Scientist</a:t>
            </a:r>
            <a:r>
              <a:rPr lang="en-US" dirty="0"/>
              <a:t>) </a:t>
            </a:r>
          </a:p>
          <a:p>
            <a:r>
              <a:rPr lang="en-US" dirty="0"/>
              <a:t>&amp; CPF Team</a:t>
            </a:r>
          </a:p>
          <a:p>
            <a:r>
              <a:rPr lang="en-US" dirty="0" smtClean="0"/>
              <a:t>March 25,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5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2213-A4AB-E24D-8ABF-14FEEC49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History: The Path to Pathfinder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9BB3A-CBA3-2443-AB1D-492A301B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8191C09B-9854-43A0-94F0-8733B89D12C4}" type="slidenum">
              <a:rPr lang="en-US" sz="3840">
                <a:solidFill>
                  <a:prstClr val="white">
                    <a:tint val="75000"/>
                  </a:prstClr>
                </a:solidFill>
                <a:latin typeface="Avenir Next" panose="020B0503020202020204" pitchFamily="34" charset="0"/>
              </a:rPr>
              <a:pPr defTabSz="1097280">
                <a:defRPr/>
              </a:pPr>
              <a:t>2</a:t>
            </a:fld>
            <a:endParaRPr lang="en-US" sz="3840">
              <a:solidFill>
                <a:prstClr val="white">
                  <a:tint val="75000"/>
                </a:prstClr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43C4F01-4444-1D40-8DD1-CF2BBC97EC75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36435" y="1569043"/>
          <a:ext cx="12868276" cy="498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Earth Science and Applications from Space DS Cover.jpg">
            <a:extLst>
              <a:ext uri="{FF2B5EF4-FFF2-40B4-BE49-F238E27FC236}">
                <a16:creationId xmlns:a16="http://schemas.microsoft.com/office/drawing/2014/main" id="{9C881DF5-58A3-7148-B031-03C78537F641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54859" y="1235891"/>
            <a:ext cx="2194560" cy="2874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97789-8ED7-904E-8F9A-A82BD5BAAE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0217" y="3865074"/>
            <a:ext cx="2474494" cy="3203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3F62A4-126A-774E-AA5C-AF4095915200}"/>
              </a:ext>
            </a:extLst>
          </p:cNvPr>
          <p:cNvSpPr txBox="1"/>
          <p:nvPr/>
        </p:nvSpPr>
        <p:spPr>
          <a:xfrm>
            <a:off x="2412732" y="1130420"/>
            <a:ext cx="108773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US" sz="2880" dirty="0">
                <a:solidFill>
                  <a:prstClr val="black"/>
                </a:solidFill>
                <a:latin typeface="Avenir Next" panose="020B0503020202020204" pitchFamily="34" charset="0"/>
              </a:rPr>
              <a:t>Climate Absolute Radiance and Refractivity Observatory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DF338-24CB-4F44-9037-9EBFE38E2C4E}"/>
              </a:ext>
            </a:extLst>
          </p:cNvPr>
          <p:cNvSpPr/>
          <p:nvPr/>
        </p:nvSpPr>
        <p:spPr>
          <a:xfrm>
            <a:off x="1212143" y="6336781"/>
            <a:ext cx="8238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2160" b="1" dirty="0">
                <a:solidFill>
                  <a:prstClr val="black"/>
                </a:solidFill>
                <a:latin typeface="Avenir Next" panose="020B0503020202020204" pitchFamily="34" charset="0"/>
              </a:rPr>
              <a:t>Full CLARREO Purpose: </a:t>
            </a:r>
            <a:r>
              <a:rPr lang="en-US" sz="2160" dirty="0">
                <a:solidFill>
                  <a:prstClr val="black"/>
                </a:solidFill>
                <a:latin typeface="Avenir Next" panose="020B0503020202020204" pitchFamily="34" charset="0"/>
              </a:rPr>
              <a:t>To address critical need for high accuracy climate change observations and establish a climate benchmark. </a:t>
            </a:r>
          </a:p>
          <a:p>
            <a:pPr marL="548640" lvl="1" defTabSz="1097280">
              <a:defRPr/>
            </a:pPr>
            <a:r>
              <a:rPr lang="en-US" sz="2160" b="1" dirty="0">
                <a:solidFill>
                  <a:prstClr val="black"/>
                </a:solidFill>
                <a:latin typeface="Avenir Next" panose="020B0503020202020204" pitchFamily="34" charset="0"/>
              </a:rPr>
              <a:t>Scope: </a:t>
            </a:r>
            <a:r>
              <a:rPr lang="en-US" sz="2160" dirty="0">
                <a:solidFill>
                  <a:prstClr val="black"/>
                </a:solidFill>
                <a:latin typeface="Avenir Next" panose="020B0503020202020204" pitchFamily="34" charset="0"/>
              </a:rPr>
              <a:t>5-year mission with RS and IR spectrometers, GNSS-RO receivers for climate benchmarking and inter-calibration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DB7173-EED4-9D49-A852-82602A2333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2" y="4301242"/>
            <a:ext cx="2474492" cy="22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18"/>
    </mc:Choice>
    <mc:Fallback xmlns="">
      <p:transition spd="slow" advTm="2552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D7E4-5F80-FD47-BB15-043FEEE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40"/>
              <a:t>CLARREO Pathfinder on ISS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38F7-0AEB-0842-97E8-D0E4F2CB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77" y="1502353"/>
            <a:ext cx="9397062" cy="614157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720"/>
              </a:spcAft>
            </a:pPr>
            <a:r>
              <a:rPr lang="en-US" sz="2640" b="1" dirty="0"/>
              <a:t>Core Mission Objectives:</a:t>
            </a:r>
            <a:r>
              <a:rPr lang="en-US" sz="2640" dirty="0"/>
              <a:t> Demonstrate ability to achieve climate-critical high accuracy measurements of Earth reflectance and to inter-calibrate with CERES (broadband) &amp; VIIRS (multi-spectral)</a:t>
            </a:r>
          </a:p>
          <a:p>
            <a:pPr>
              <a:spcBef>
                <a:spcPts val="0"/>
              </a:spcBef>
              <a:spcAft>
                <a:spcPts val="720"/>
              </a:spcAft>
            </a:pPr>
            <a:r>
              <a:rPr lang="en-US" sz="2640" dirty="0"/>
              <a:t>LASP-Led Payload &amp; Reflected Solar Spectrometer (350 – 2300 nm)</a:t>
            </a:r>
          </a:p>
          <a:p>
            <a:pPr>
              <a:spcBef>
                <a:spcPts val="0"/>
              </a:spcBef>
              <a:spcAft>
                <a:spcPts val="720"/>
              </a:spcAft>
            </a:pPr>
            <a:r>
              <a:rPr lang="en-US" sz="2640" b="1" i="1" dirty="0"/>
              <a:t>Nominal</a:t>
            </a:r>
            <a:r>
              <a:rPr lang="en-US" sz="2640" dirty="0"/>
              <a:t> 1-year mission operations + 1-year science data analysis</a:t>
            </a:r>
          </a:p>
          <a:p>
            <a:pPr>
              <a:spcBef>
                <a:spcPts val="0"/>
              </a:spcBef>
              <a:spcAft>
                <a:spcPts val="720"/>
              </a:spcAft>
            </a:pPr>
            <a:r>
              <a:rPr lang="en-US" sz="2640" dirty="0"/>
              <a:t>Currently in Phase C – Passed [Virtual] CDR in March 2020</a:t>
            </a:r>
          </a:p>
          <a:p>
            <a:pPr>
              <a:spcBef>
                <a:spcPts val="0"/>
              </a:spcBef>
              <a:spcAft>
                <a:spcPts val="720"/>
              </a:spcAft>
            </a:pPr>
            <a:r>
              <a:rPr lang="en-US" sz="2640" dirty="0"/>
              <a:t>Launch Estimated in Late CY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EDF4-4E3A-8847-9A55-4624DBD5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8191C09B-9854-43A0-94F0-8733B89D12C4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1097280"/>
              <a:t>3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D3EC8-184C-DF4F-AFD9-AE3E9A820F0D}"/>
              </a:ext>
            </a:extLst>
          </p:cNvPr>
          <p:cNvSpPr txBox="1"/>
          <p:nvPr/>
        </p:nvSpPr>
        <p:spPr>
          <a:xfrm>
            <a:off x="9930050" y="2195076"/>
            <a:ext cx="410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EE9E3E"/>
                </a:solidFill>
                <a:latin typeface="Avenir Next Demi Bold" panose="020B0503020202020204" pitchFamily="34" charset="0"/>
              </a:rPr>
              <a:t>Spectrally-Resolved Earth Reflectance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A602B-89F6-2E44-8949-F11249C4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744" y="3361509"/>
            <a:ext cx="4597021" cy="3629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5D6E35-C5AE-2742-BEC8-DB067213570F}"/>
              </a:ext>
            </a:extLst>
          </p:cNvPr>
          <p:cNvSpPr txBox="1"/>
          <p:nvPr/>
        </p:nvSpPr>
        <p:spPr>
          <a:xfrm>
            <a:off x="6682429" y="7546512"/>
            <a:ext cx="65650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srgbClr val="000000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https://clarreo-pathfinder.larc.nasa.gov/</a:t>
            </a:r>
            <a:endParaRPr lang="en-US" sz="288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 descr="lasp-logo.color_.no-subtext.transp-bg.vector.pdf">
            <a:extLst>
              <a:ext uri="{FF2B5EF4-FFF2-40B4-BE49-F238E27FC236}">
                <a16:creationId xmlns:a16="http://schemas.microsoft.com/office/drawing/2014/main" id="{9CC566F4-C7CE-7A45-8B26-68562DAC5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" y="7600712"/>
            <a:ext cx="2712916" cy="5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7"/>
    </mc:Choice>
    <mc:Fallback xmlns="">
      <p:transition spd="slow" advTm="230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7A57-7417-4B42-ABE6-A77F39F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60" dirty="0"/>
              <a:t>LASP Leadership: CLARREO Pathfinder Payload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3A6FCE-29E4-CC4F-89F8-980110847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" y="1926144"/>
            <a:ext cx="6920705" cy="5271110"/>
          </a:xfr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9A01EE8-B444-C245-9881-3C367CC7BE1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621968" y="2821069"/>
          <a:ext cx="6123782" cy="367432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891">
                  <a:extLst>
                    <a:ext uri="{9D8B030D-6E8A-4147-A177-3AD203B41FA5}">
                      <a16:colId xmlns:a16="http://schemas.microsoft.com/office/drawing/2014/main" val="4055230633"/>
                    </a:ext>
                  </a:extLst>
                </a:gridCol>
                <a:gridCol w="3061891">
                  <a:extLst>
                    <a:ext uri="{9D8B030D-6E8A-4147-A177-3AD203B41FA5}">
                      <a16:colId xmlns:a16="http://schemas.microsoft.com/office/drawing/2014/main" val="1949084572"/>
                    </a:ext>
                  </a:extLst>
                </a:gridCol>
              </a:tblGrid>
              <a:tr h="851039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Radiometric Uncertainty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venir Next" panose="020B0503020202020204" pitchFamily="34" charset="0"/>
                        </a:rPr>
                        <a:t>0.3% (1-sigma)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222989020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Spectral Range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venir Next" panose="020B0503020202020204" pitchFamily="34" charset="0"/>
                        </a:rPr>
                        <a:t>350 nm – 2300 nm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116733329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Spectral Sampling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venir Next" panose="020B0503020202020204" pitchFamily="34" charset="0"/>
                        </a:rPr>
                        <a:t>3 nm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962540182"/>
                  </a:ext>
                </a:extLst>
              </a:tr>
              <a:tr h="851039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Swath Width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venir Next" panose="020B0503020202020204" pitchFamily="34" charset="0"/>
                        </a:rPr>
                        <a:t>10° (70 km nadir)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437498570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Spatial Sampling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venir Next" panose="020B0503020202020204" pitchFamily="34" charset="0"/>
                        </a:rPr>
                        <a:t>0.5 km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584855859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r>
                        <a:rPr lang="en-US" sz="2200">
                          <a:latin typeface="Avenir Next" panose="020B0503020202020204" pitchFamily="34" charset="0"/>
                        </a:rPr>
                        <a:t>Sampling Rate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venir Next" panose="020B0503020202020204" pitchFamily="34" charset="0"/>
                        </a:rPr>
                        <a:t>15 Hz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2410541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958B-A358-7C4C-A793-52812204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8191C09B-9854-43A0-94F0-8733B89D12C4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1097280"/>
              <a:t>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5A67E-25CE-0140-B8FD-88CE27286F63}"/>
              </a:ext>
            </a:extLst>
          </p:cNvPr>
          <p:cNvSpPr txBox="1"/>
          <p:nvPr/>
        </p:nvSpPr>
        <p:spPr>
          <a:xfrm>
            <a:off x="3000092" y="1372147"/>
            <a:ext cx="92437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 err="1">
                <a:solidFill>
                  <a:srgbClr val="000000"/>
                </a:solidFill>
                <a:latin typeface="Helvetica" panose="020B0604020202020204" pitchFamily="34" charset="0"/>
              </a:rPr>
              <a:t>HySICS</a:t>
            </a:r>
            <a:r>
              <a:rPr lang="en-US" sz="2880" dirty="0">
                <a:solidFill>
                  <a:srgbClr val="000000"/>
                </a:solidFill>
                <a:latin typeface="Helvetica" panose="020B0604020202020204" pitchFamily="34" charset="0"/>
              </a:rPr>
              <a:t>: Hyperspectral Imager for Climate Science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FCE90-7A5B-C741-8B8A-88C30AE52BBC}"/>
              </a:ext>
            </a:extLst>
          </p:cNvPr>
          <p:cNvSpPr txBox="1"/>
          <p:nvPr/>
        </p:nvSpPr>
        <p:spPr>
          <a:xfrm>
            <a:off x="7651455" y="7620377"/>
            <a:ext cx="5507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https://clarreo-pathfinder.larc.nasa.gov/</a:t>
            </a:r>
            <a:endParaRPr 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Picture 10" descr="lasp-logo.color_.no-subtext.transp-bg.vector.pdf">
            <a:extLst>
              <a:ext uri="{FF2B5EF4-FFF2-40B4-BE49-F238E27FC236}">
                <a16:creationId xmlns:a16="http://schemas.microsoft.com/office/drawing/2014/main" id="{F6D3220C-FF79-B648-9EC5-283271D9D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" y="7600712"/>
            <a:ext cx="2712916" cy="5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D7E4-5F80-FD47-BB15-043FEEE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CPF Science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EDF4-4E3A-8847-9A55-4624DBD5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8191C09B-9854-43A0-94F0-8733B89D12C4}" type="slidenum">
              <a:rPr lang="en-US" sz="384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1097280">
                <a:defRPr/>
              </a:pPr>
              <a:t>5</a:t>
            </a:fld>
            <a:endParaRPr lang="en-US" sz="384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DFCAEC-A67C-A646-8674-75203969F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8" y="1999703"/>
            <a:ext cx="4059936" cy="2777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D67CD0-6C50-FC4C-8D0B-C49FD6015938}"/>
              </a:ext>
            </a:extLst>
          </p:cNvPr>
          <p:cNvSpPr/>
          <p:nvPr/>
        </p:nvSpPr>
        <p:spPr>
          <a:xfrm>
            <a:off x="4840465" y="2172232"/>
            <a:ext cx="30242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2160">
                <a:solidFill>
                  <a:prstClr val="black"/>
                </a:solidFill>
                <a:latin typeface="Avenir Next" panose="020B0503020202020204" pitchFamily="34" charset="0"/>
              </a:rPr>
              <a:t>Demonstrate on-orbit calibration ability to reduce reflectance uncertainty </a:t>
            </a:r>
            <a:r>
              <a:rPr lang="en-US" sz="2160">
                <a:solidFill>
                  <a:prstClr val="black"/>
                </a:solidFill>
                <a:latin typeface="Avenir Next" panose="020B0503020202020204" pitchFamily="34" charset="0"/>
                <a:cs typeface="Avenir Book"/>
              </a:rPr>
              <a:t>by a factor of </a:t>
            </a:r>
            <a:r>
              <a:rPr lang="en-US" sz="2160" b="1" i="1">
                <a:solidFill>
                  <a:prstClr val="black"/>
                </a:solidFill>
                <a:latin typeface="Avenir Next" panose="020B0503020202020204" pitchFamily="34" charset="0"/>
              </a:rPr>
              <a:t>5-10 times </a:t>
            </a:r>
            <a:r>
              <a:rPr lang="en-US" sz="2160">
                <a:solidFill>
                  <a:prstClr val="black"/>
                </a:solidFill>
                <a:latin typeface="Avenir Next" panose="020B0503020202020204" pitchFamily="34" charset="0"/>
              </a:rPr>
              <a:t>compared to</a:t>
            </a:r>
            <a:r>
              <a:rPr lang="en-US" sz="2160" b="1" i="1">
                <a:solidFill>
                  <a:prstClr val="black"/>
                </a:solidFill>
                <a:latin typeface="Avenir Next" panose="020B0503020202020204" pitchFamily="34" charset="0"/>
              </a:rPr>
              <a:t> </a:t>
            </a:r>
            <a:r>
              <a:rPr lang="en-US" sz="2160">
                <a:solidFill>
                  <a:prstClr val="black"/>
                </a:solidFill>
                <a:latin typeface="Avenir Next" panose="020B0503020202020204" pitchFamily="34" charset="0"/>
              </a:rPr>
              <a:t>the best operational sensors on orbit.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95059-154B-AF44-9B26-588428FD6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50" y="1999703"/>
            <a:ext cx="3130948" cy="27708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770DCB-3A10-0345-89BF-8BB892CADDB7}"/>
              </a:ext>
            </a:extLst>
          </p:cNvPr>
          <p:cNvSpPr/>
          <p:nvPr/>
        </p:nvSpPr>
        <p:spPr>
          <a:xfrm>
            <a:off x="11983013" y="1999703"/>
            <a:ext cx="240039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2160">
                <a:solidFill>
                  <a:prstClr val="black"/>
                </a:solidFill>
                <a:latin typeface="Avenir Book"/>
                <a:cs typeface="Avenir Book"/>
              </a:rPr>
              <a:t>Demonstrate ability to transfer calibration other key RS satellite sensors by inter-calibrating with CERES &amp; VIIRS.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4CB99-CB2C-7148-A8CA-23BF813EA5D4}"/>
              </a:ext>
            </a:extLst>
          </p:cNvPr>
          <p:cNvSpPr txBox="1"/>
          <p:nvPr/>
        </p:nvSpPr>
        <p:spPr>
          <a:xfrm>
            <a:off x="8302447" y="1183525"/>
            <a:ext cx="627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US" sz="2400" u="sng" dirty="0">
                <a:solidFill>
                  <a:prstClr val="black"/>
                </a:solidFill>
                <a:latin typeface="Avenir Book"/>
                <a:cs typeface="Avenir Book"/>
              </a:rPr>
              <a:t>Objective #2:</a:t>
            </a:r>
            <a:r>
              <a:rPr lang="en-US" sz="24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venir Heavy"/>
                <a:cs typeface="Avenir Heavy"/>
              </a:rPr>
              <a:t>Inter-Calibration 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7C201-2D61-6246-9169-2D865E6F7B89}"/>
              </a:ext>
            </a:extLst>
          </p:cNvPr>
          <p:cNvSpPr txBox="1"/>
          <p:nvPr/>
        </p:nvSpPr>
        <p:spPr>
          <a:xfrm>
            <a:off x="1346325" y="1194758"/>
            <a:ext cx="627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US" sz="2400" u="sng" dirty="0">
                <a:solidFill>
                  <a:prstClr val="black"/>
                </a:solidFill>
                <a:latin typeface="Avenir Next" panose="020B0503020202020204" pitchFamily="34" charset="0"/>
                <a:cs typeface="Avenir Book"/>
              </a:rPr>
              <a:t>Objective #1:</a:t>
            </a:r>
            <a:r>
              <a:rPr lang="en-US" sz="2400" dirty="0">
                <a:solidFill>
                  <a:prstClr val="black"/>
                </a:solidFill>
                <a:latin typeface="Avenir Next" panose="020B0503020202020204" pitchFamily="34" charset="0"/>
                <a:cs typeface="Avenir Book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venir Heavy"/>
                <a:cs typeface="Avenir Heavy"/>
              </a:rPr>
              <a:t>High Accuracy SI-Traceable Reflectance Measurements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B9AA82-7EE9-A74C-8015-1BBD46FF38F9}"/>
              </a:ext>
            </a:extLst>
          </p:cNvPr>
          <p:cNvGraphicFramePr>
            <a:graphicFrameLocks noGrp="1"/>
          </p:cNvGraphicFramePr>
          <p:nvPr/>
        </p:nvGraphicFramePr>
        <p:xfrm>
          <a:off x="150634" y="5230540"/>
          <a:ext cx="14282081" cy="208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336">
                  <a:extLst>
                    <a:ext uri="{9D8B030D-6E8A-4147-A177-3AD203B41FA5}">
                      <a16:colId xmlns:a16="http://schemas.microsoft.com/office/drawing/2014/main" val="2217758833"/>
                    </a:ext>
                  </a:extLst>
                </a:gridCol>
                <a:gridCol w="637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kern="1200">
                        <a:solidFill>
                          <a:schemeClr val="lt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chemeClr val="lt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Objective #1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latin typeface="Avenir Next" panose="020B0503020202020204" pitchFamily="34" charset="0"/>
                        </a:rPr>
                        <a:t>Objective #2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r>
                        <a:rPr lang="en-US" sz="1900" b="1">
                          <a:latin typeface="Avenir Next" panose="020B0503020202020204" pitchFamily="34" charset="0"/>
                        </a:rPr>
                        <a:t>Uncertainty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b="0">
                          <a:latin typeface="Avenir Next" panose="020B0503020202020204" pitchFamily="34" charset="0"/>
                        </a:rPr>
                        <a:t>Spectrally-resolved &amp; broadband reflectance: </a:t>
                      </a:r>
                      <a:r>
                        <a:rPr lang="en-US" sz="1900">
                          <a:latin typeface="Avenir Next" panose="020B0503020202020204" pitchFamily="34" charset="0"/>
                        </a:rPr>
                        <a:t>≤</a:t>
                      </a:r>
                      <a:r>
                        <a:rPr lang="en-US" sz="1900" b="0">
                          <a:latin typeface="Avenir Next" panose="020B0503020202020204" pitchFamily="34" charset="0"/>
                        </a:rPr>
                        <a:t>0.3% (1σ)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latin typeface="Avenir Next" panose="020B0503020202020204" pitchFamily="34" charset="0"/>
                        </a:rPr>
                        <a:t>Intercalibration Methodology Uncertainty: ≤</a:t>
                      </a:r>
                      <a:r>
                        <a:rPr lang="en-US" sz="1900" b="0" dirty="0">
                          <a:latin typeface="Avenir Next" panose="020B0503020202020204" pitchFamily="34" charset="0"/>
                        </a:rPr>
                        <a:t>0.3% (1σ)</a:t>
                      </a:r>
                      <a:endParaRPr lang="en-US" sz="1900" dirty="0">
                        <a:latin typeface="Avenir Next" panose="020B0503020202020204" pitchFamily="34" charset="0"/>
                      </a:endParaRP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r>
                        <a:rPr lang="en-US" sz="1900" b="1">
                          <a:latin typeface="Avenir Next" panose="020B0503020202020204" pitchFamily="34" charset="0"/>
                        </a:rPr>
                        <a:t>Data Product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b="0">
                          <a:latin typeface="Avenir Next"/>
                        </a:rPr>
                        <a:t>Level 1A: Highest accuracy, best for inter-</a:t>
                      </a:r>
                      <a:r>
                        <a:rPr lang="en-US" sz="1900" b="0" err="1">
                          <a:latin typeface="Avenir Next"/>
                        </a:rPr>
                        <a:t>cal</a:t>
                      </a:r>
                      <a:r>
                        <a:rPr lang="en-US" sz="1900" b="0">
                          <a:latin typeface="Avenir Next"/>
                        </a:rPr>
                        <a:t>, lunar </a:t>
                      </a:r>
                      <a:r>
                        <a:rPr lang="en-US" sz="1900" b="0" err="1">
                          <a:latin typeface="Avenir Next"/>
                        </a:rPr>
                        <a:t>obs</a:t>
                      </a:r>
                      <a:endParaRPr lang="en-US" sz="1900" b="0">
                        <a:latin typeface="Avenir Next"/>
                      </a:endParaRPr>
                    </a:p>
                    <a:p>
                      <a:r>
                        <a:rPr lang="en-US" sz="1900" b="0">
                          <a:latin typeface="Avenir Next" panose="020B0503020202020204" pitchFamily="34" charset="0"/>
                        </a:rPr>
                        <a:t>Level 1B: Approx. consistent spectral &amp; spatial sampling, best for science studies using nadir spectra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dirty="0">
                          <a:latin typeface="Avenir Next"/>
                        </a:rPr>
                        <a:t>Level 4: One each for CPF-VIIRS &amp; CPF-CERES inter-cal. Merged data products including all required info for inter-</a:t>
                      </a:r>
                      <a:r>
                        <a:rPr lang="en-US" sz="1900" dirty="0" err="1">
                          <a:latin typeface="Avenir Next"/>
                        </a:rPr>
                        <a:t>cal</a:t>
                      </a:r>
                      <a:r>
                        <a:rPr lang="en-US" sz="1900" dirty="0">
                          <a:latin typeface="Avenir Next"/>
                        </a:rPr>
                        <a:t> analysis </a:t>
                      </a:r>
                      <a:endParaRPr lang="en-US" sz="1900" dirty="0">
                        <a:latin typeface="Avenir Next" panose="020B0503020202020204" pitchFamily="34" charset="0"/>
                      </a:endParaRP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B141D3-07E0-DA4B-A04F-440ACF7284AD}"/>
              </a:ext>
            </a:extLst>
          </p:cNvPr>
          <p:cNvCxnSpPr>
            <a:cxnSpLocks/>
          </p:cNvCxnSpPr>
          <p:nvPr/>
        </p:nvCxnSpPr>
        <p:spPr>
          <a:xfrm flipH="1" flipV="1">
            <a:off x="8302447" y="1185609"/>
            <a:ext cx="30480" cy="384376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18" descr="lasp-logo.color_.no-subtext.transp-bg.vector.pdf">
            <a:extLst>
              <a:ext uri="{FF2B5EF4-FFF2-40B4-BE49-F238E27FC236}">
                <a16:creationId xmlns:a16="http://schemas.microsoft.com/office/drawing/2014/main" id="{588A7544-EAC7-4748-BB8A-870CF4937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" y="7600712"/>
            <a:ext cx="2712916" cy="5910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974AAE-0AD5-2A4F-B40D-BC8EC2CBBBE0}"/>
              </a:ext>
            </a:extLst>
          </p:cNvPr>
          <p:cNvSpPr txBox="1"/>
          <p:nvPr/>
        </p:nvSpPr>
        <p:spPr>
          <a:xfrm>
            <a:off x="6682429" y="7546512"/>
            <a:ext cx="65650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srgbClr val="000000"/>
                </a:solidFill>
                <a:latin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https://clarreo-pathfinder.larc.nasa.gov/</a:t>
            </a:r>
            <a:endParaRPr lang="en-US" sz="288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24"/>
    </mc:Choice>
    <mc:Fallback xmlns="">
      <p:transition spd="slow" advTm="1294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8486-FA80-9749-9548-4548548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60" dirty="0"/>
              <a:t>CLARREO Pathfinder is Critical for Observing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9D52-F549-2A42-A654-3EF77C2E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2092192"/>
            <a:ext cx="6992476" cy="601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High Accuracy Benefits (</a:t>
            </a:r>
            <a:r>
              <a:rPr lang="en-US" sz="2400" b="1" i="1" dirty="0">
                <a:latin typeface="+mj-lt"/>
              </a:rPr>
              <a:t>5-10x</a:t>
            </a:r>
            <a:r>
              <a:rPr lang="en-US" sz="2400" b="1" dirty="0">
                <a:latin typeface="+mj-lt"/>
              </a:rPr>
              <a:t> better than current sensors)</a:t>
            </a:r>
          </a:p>
          <a:p>
            <a:pPr>
              <a:spcBef>
                <a:spcPts val="360"/>
              </a:spcBef>
            </a:pPr>
            <a:r>
              <a:rPr lang="en-US" sz="2160" dirty="0">
                <a:latin typeface="News Gothic MT" panose="020B0503020103020203" pitchFamily="34" charset="0"/>
              </a:rPr>
              <a:t>Provides an on-orbit reference for other sensors (via Inter-calibration)</a:t>
            </a:r>
          </a:p>
          <a:p>
            <a:pPr>
              <a:spcBef>
                <a:spcPts val="360"/>
              </a:spcBef>
            </a:pPr>
            <a:r>
              <a:rPr lang="en-US" sz="2160" dirty="0">
                <a:latin typeface="+mj-lt"/>
              </a:rPr>
              <a:t>Gap Resistance for Earth observations </a:t>
            </a:r>
          </a:p>
          <a:p>
            <a:pPr lvl="1">
              <a:spcBef>
                <a:spcPts val="360"/>
              </a:spcBef>
            </a:pPr>
            <a:r>
              <a:rPr lang="en-US" sz="1920" dirty="0">
                <a:latin typeface="+mj-lt"/>
              </a:rPr>
              <a:t>Calibration with SI-traceability reduces risks of potential gaps in monitoring Earth’s climate</a:t>
            </a:r>
          </a:p>
          <a:p>
            <a:pPr>
              <a:spcBef>
                <a:spcPts val="360"/>
              </a:spcBef>
            </a:pPr>
            <a:r>
              <a:rPr lang="en-US" sz="2160" dirty="0">
                <a:latin typeface="+mj-lt"/>
              </a:rPr>
              <a:t>Enables the beginning of climate benchmark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Inter-calibration Benefits</a:t>
            </a:r>
          </a:p>
          <a:p>
            <a:pPr>
              <a:spcBef>
                <a:spcPts val="360"/>
              </a:spcBef>
            </a:pPr>
            <a:r>
              <a:rPr lang="en-US" sz="2160" dirty="0"/>
              <a:t>Studies show that </a:t>
            </a:r>
            <a:r>
              <a:rPr lang="en-US" sz="2160" i="1" dirty="0"/>
              <a:t>CPF + Imager </a:t>
            </a:r>
            <a:r>
              <a:rPr lang="en-US" sz="2160" dirty="0"/>
              <a:t>Inter-calibration enables</a:t>
            </a:r>
            <a:r>
              <a:rPr lang="en-US" sz="2160" b="1" i="1" dirty="0"/>
              <a:t> faster detection of essential climate variable trends</a:t>
            </a:r>
            <a:r>
              <a:rPr lang="en-US" sz="2160" dirty="0"/>
              <a:t> as shown on the right (e.g.)</a:t>
            </a:r>
            <a:endParaRPr lang="en-US" sz="2160" dirty="0">
              <a:latin typeface="+mj-lt"/>
            </a:endParaRPr>
          </a:p>
          <a:p>
            <a:pPr>
              <a:spcBef>
                <a:spcPts val="360"/>
              </a:spcBef>
            </a:pPr>
            <a:r>
              <a:rPr lang="en-US" sz="2160" dirty="0">
                <a:latin typeface="+mj-lt"/>
              </a:rPr>
              <a:t>Enables reduced on-orbit calibration uncertainty of other Earth-observing instruments, thus offering the potential to also improve their data product 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489-7F1E-674F-8E70-84145278FDCF}"/>
              </a:ext>
            </a:extLst>
          </p:cNvPr>
          <p:cNvSpPr txBox="1"/>
          <p:nvPr/>
        </p:nvSpPr>
        <p:spPr>
          <a:xfrm>
            <a:off x="1125100" y="1212176"/>
            <a:ext cx="12380202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US" sz="2160" dirty="0">
                <a:solidFill>
                  <a:prstClr val="black"/>
                </a:solidFill>
                <a:latin typeface="News Gothic MT"/>
              </a:rPr>
              <a:t>High accuracy, information-packed measurements are critical for both detecting climate change and identifying what is driving Earth’s changing climate.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50907E-3B1C-D14C-B777-1C6952A58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7170" y="1987774"/>
            <a:ext cx="6992476" cy="5384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4BA7E-414B-E348-9DBC-1C258E0B271B}"/>
              </a:ext>
            </a:extLst>
          </p:cNvPr>
          <p:cNvGrpSpPr/>
          <p:nvPr/>
        </p:nvGrpSpPr>
        <p:grpSpPr>
          <a:xfrm>
            <a:off x="8973060" y="6530087"/>
            <a:ext cx="2296130" cy="1715474"/>
            <a:chOff x="2448159" y="5273573"/>
            <a:chExt cx="2014264" cy="15240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4B41CA-FC93-5046-A88B-B25887ABD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853" y="6626123"/>
              <a:ext cx="173736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E829C4-5C39-EC43-A10F-0B9656264AD6}"/>
                </a:ext>
              </a:extLst>
            </p:cNvPr>
            <p:cNvGrpSpPr/>
            <p:nvPr/>
          </p:nvGrpSpPr>
          <p:grpSpPr>
            <a:xfrm>
              <a:off x="2448159" y="5273573"/>
              <a:ext cx="2014264" cy="1524000"/>
              <a:chOff x="2190728" y="5168900"/>
              <a:chExt cx="2014264" cy="152400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FF68281-9BD7-FE47-B87A-5A82CDEB98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25148" y="5168900"/>
                <a:ext cx="0" cy="13843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8A5A873-8909-D74E-B422-F912F44E5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7500" y="5168900"/>
                <a:ext cx="0" cy="13843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A59D13D-3548-124A-A9C6-2BBCF91A30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0728" y="5861050"/>
                <a:ext cx="2014264" cy="83185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charset="0"/>
                  <a:buChar char="Ø"/>
                  <a:defRPr sz="2100" b="1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pitchFamily="-109" charset="-128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charset="0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  <a:cs typeface="ＭＳ Ｐゴシック" pitchFamily="-105" charset="-128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Courier New" charset="0"/>
                  <a:buChar char="o"/>
                  <a:defRPr kern="12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ヒラギノ角ゴ Pro W3" charset="-128"/>
                    <a:cs typeface="ヒラギノ角ゴ Pro W3" charset="-128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097280">
                  <a:spcBef>
                    <a:spcPts val="0"/>
                  </a:spcBef>
                  <a:buNone/>
                  <a:defRPr/>
                </a:pPr>
                <a:r>
                  <a:rPr lang="en-US" sz="2400" i="1" dirty="0">
                    <a:solidFill>
                      <a:srgbClr val="000000"/>
                    </a:solidFill>
                    <a:latin typeface="Arial" panose="020B0604020202020204"/>
                  </a:rPr>
                  <a:t>20 Years Faster</a:t>
                </a:r>
              </a:p>
              <a:p>
                <a:pPr marL="0" indent="0" algn="ctr" defTabSz="1097280">
                  <a:spcBef>
                    <a:spcPts val="0"/>
                  </a:spcBef>
                  <a:buNone/>
                  <a:defRPr/>
                </a:pPr>
                <a:r>
                  <a:rPr lang="en-US" sz="2400" i="1" dirty="0">
                    <a:solidFill>
                      <a:srgbClr val="000000"/>
                    </a:solidFill>
                    <a:latin typeface="Arial" panose="020B0604020202020204"/>
                  </a:rPr>
                  <a:t>with CPF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D93A1B-375E-3A4C-BA81-081B1C69DEB4}"/>
              </a:ext>
            </a:extLst>
          </p:cNvPr>
          <p:cNvSpPr txBox="1"/>
          <p:nvPr/>
        </p:nvSpPr>
        <p:spPr>
          <a:xfrm>
            <a:off x="12316885" y="7221569"/>
            <a:ext cx="18149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80" i="1" dirty="0">
                <a:solidFill>
                  <a:srgbClr val="000000"/>
                </a:solidFill>
                <a:latin typeface="Helvetica" panose="020B0604020202020204" pitchFamily="34" charset="0"/>
              </a:rPr>
              <a:t>Shea et al.</a:t>
            </a:r>
            <a:r>
              <a:rPr lang="en-US" sz="1680" dirty="0">
                <a:solidFill>
                  <a:srgbClr val="000000"/>
                </a:solidFill>
                <a:latin typeface="Helvetica" panose="020B060402020202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78098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8486-FA80-9749-9548-4548548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40" dirty="0"/>
              <a:t>Nadir CPF Hyperspectral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8336-FA2F-2C49-AF40-6DD67D95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8191C09B-9854-43A0-94F0-8733B89D12C4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1097280"/>
              <a:t>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489-7F1E-674F-8E70-84145278FDCF}"/>
              </a:ext>
            </a:extLst>
          </p:cNvPr>
          <p:cNvSpPr txBox="1"/>
          <p:nvPr/>
        </p:nvSpPr>
        <p:spPr>
          <a:xfrm>
            <a:off x="1125100" y="1212176"/>
            <a:ext cx="12380202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dirty="0">
                <a:solidFill>
                  <a:srgbClr val="000000"/>
                </a:solidFill>
                <a:latin typeface="Helvetica" panose="020B0604020202020204" pitchFamily="34" charset="0"/>
              </a:rPr>
              <a:t>High accuracy, information-packed measurements are critical for both detecting climate change and identifying what is driving Earth’s changing climate.</a:t>
            </a:r>
          </a:p>
        </p:txBody>
      </p:sp>
      <p:pic>
        <p:nvPicPr>
          <p:cNvPr id="6" name="Picture 2" descr="C:\Documents and Settings\roberts\My Documents\Dropbox\Research\NASA\YolandaPP4dechoplot.png">
            <a:extLst>
              <a:ext uri="{FF2B5EF4-FFF2-40B4-BE49-F238E27FC236}">
                <a16:creationId xmlns:a16="http://schemas.microsoft.com/office/drawing/2014/main" id="{698F7707-C02C-934D-8369-76630B51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19" y="1356987"/>
            <a:ext cx="5283200" cy="704468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9D52-F549-2A42-A654-3EF77C2E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2192"/>
            <a:ext cx="7315200" cy="60135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/>
              <a:t>Hyperspectral Benefits (350-2300 nm)</a:t>
            </a:r>
          </a:p>
          <a:p>
            <a:pPr>
              <a:spcBef>
                <a:spcPts val="360"/>
              </a:spcBef>
            </a:pPr>
            <a:r>
              <a:rPr lang="en-US" sz="2400" dirty="0"/>
              <a:t>Several key geophysical variables have slowly varying spectral signatures</a:t>
            </a:r>
          </a:p>
          <a:p>
            <a:pPr>
              <a:spcBef>
                <a:spcPts val="360"/>
              </a:spcBef>
            </a:pPr>
            <a:r>
              <a:rPr lang="en-US" sz="2400" dirty="0"/>
              <a:t>The spectral information enables novel studies</a:t>
            </a:r>
          </a:p>
          <a:p>
            <a:pPr lvl="1">
              <a:spcBef>
                <a:spcPts val="360"/>
              </a:spcBef>
            </a:pPr>
            <a:r>
              <a:rPr lang="en-US" sz="2160" dirty="0"/>
              <a:t>Develop hyperspectral geophysical retrieval algorithms (e.g. getting vertical info of cloud effective particle size [</a:t>
            </a:r>
            <a:r>
              <a:rPr lang="en-US" sz="2160" i="1" dirty="0"/>
              <a:t>Zhang &amp; </a:t>
            </a:r>
            <a:r>
              <a:rPr lang="en-US" sz="2160" i="1" dirty="0" err="1"/>
              <a:t>Platnick</a:t>
            </a:r>
            <a:r>
              <a:rPr lang="en-US" sz="2160" dirty="0"/>
              <a:t>, 2011])</a:t>
            </a:r>
          </a:p>
          <a:p>
            <a:pPr lvl="1">
              <a:spcBef>
                <a:spcPts val="360"/>
              </a:spcBef>
            </a:pPr>
            <a:r>
              <a:rPr lang="en-US" sz="2160" dirty="0"/>
              <a:t>Augment Information in existing retrieval algorithms [</a:t>
            </a:r>
            <a:r>
              <a:rPr lang="en-US" sz="2160" i="1" dirty="0"/>
              <a:t>Coddington et al.,</a:t>
            </a:r>
            <a:r>
              <a:rPr lang="en-US" sz="2160" dirty="0"/>
              <a:t> 2012; 2017]</a:t>
            </a:r>
          </a:p>
          <a:p>
            <a:pPr lvl="1">
              <a:spcBef>
                <a:spcPts val="360"/>
              </a:spcBef>
            </a:pPr>
            <a:r>
              <a:rPr lang="en-US" sz="2160" dirty="0"/>
              <a:t>TOA Hyperspectral Scene Classification Studies [e.g. </a:t>
            </a:r>
            <a:r>
              <a:rPr lang="en-US" sz="2160" i="1" dirty="0"/>
              <a:t>Roberts et al.</a:t>
            </a:r>
            <a:r>
              <a:rPr lang="en-US" sz="2160" dirty="0"/>
              <a:t>, 2011]</a:t>
            </a:r>
          </a:p>
          <a:p>
            <a:pPr lvl="1">
              <a:spcBef>
                <a:spcPts val="360"/>
              </a:spcBef>
            </a:pPr>
            <a:r>
              <a:rPr lang="en-US" sz="2160" dirty="0"/>
              <a:t>Development of a climate benchmark prototype</a:t>
            </a:r>
          </a:p>
        </p:txBody>
      </p:sp>
    </p:spTree>
    <p:extLst>
      <p:ext uri="{BB962C8B-B14F-4D97-AF65-F5344CB8AC3E}">
        <p14:creationId xmlns:p14="http://schemas.microsoft.com/office/powerpoint/2010/main" val="258890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2BB3-4E7C-4640-91DD-820691F8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60"/>
              <a:t>GSFC Partnership: CPF Independent Calibration Effort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24D3-21DE-864B-9033-14E35870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81" y="1288869"/>
            <a:ext cx="8305576" cy="6355058"/>
          </a:xfrm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Supports demonstration that the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</a:rPr>
              <a:t>HySICS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 ratioing radiometer approach provides CLARREO-level accuracy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An independent calibration traceability relying on the traditional pathway using a laboratory &amp; detector-based absolute radiometric calibration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Provides an independent test of CPF's calibrated product with minimal cost and schedule impact to project</a:t>
            </a:r>
          </a:p>
          <a:p>
            <a:pPr lvl="1"/>
            <a:r>
              <a:rPr lang="en-US" sz="2160" dirty="0">
                <a:latin typeface="Avenir Next" panose="020B0503020202020204" pitchFamily="34" charset="0"/>
              </a:rPr>
              <a:t>Strong collaborative effort between instrument developer (CU/LASP) and project</a:t>
            </a:r>
          </a:p>
          <a:p>
            <a:pPr lvl="1"/>
            <a:r>
              <a:rPr lang="en-US" sz="2160" dirty="0">
                <a:latin typeface="Avenir Next" panose="020B0503020202020204" pitchFamily="34" charset="0"/>
              </a:rPr>
              <a:t>Requires a multi-agency and multi-center efforts to be successful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EA0DA-7AD5-6047-BDCB-300133E7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8191C09B-9854-43A0-94F0-8733B89D12C4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1097280"/>
              <a:t>8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E2345-C7EC-3A46-876E-6276A1A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5005" r="7795" b="6389"/>
          <a:stretch/>
        </p:blipFill>
        <p:spPr>
          <a:xfrm>
            <a:off x="9069941" y="1237565"/>
            <a:ext cx="5257178" cy="6406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F10F5-4F74-BE47-AE3C-442A254D2A96}"/>
              </a:ext>
            </a:extLst>
          </p:cNvPr>
          <p:cNvSpPr txBox="1"/>
          <p:nvPr/>
        </p:nvSpPr>
        <p:spPr>
          <a:xfrm>
            <a:off x="7651455" y="7620377"/>
            <a:ext cx="5507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https://clarreo-pathfinder.larc.nasa.gov/</a:t>
            </a:r>
            <a:endParaRPr 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 descr="lasp-logo.color_.no-subtext.transp-bg.vector.pdf">
            <a:extLst>
              <a:ext uri="{FF2B5EF4-FFF2-40B4-BE49-F238E27FC236}">
                <a16:creationId xmlns:a16="http://schemas.microsoft.com/office/drawing/2014/main" id="{79492454-93AD-AC44-BF36-DFC2178FE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" y="7600712"/>
            <a:ext cx="2712916" cy="5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6D58-C7A4-A947-8A8D-3CDAA157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CLARREO Pathfinder Schedule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54D5E87-99F5-7248-96D5-F34CB7153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5" r="76770" b="85291"/>
          <a:stretch/>
        </p:blipFill>
        <p:spPr>
          <a:xfrm>
            <a:off x="598781" y="2108836"/>
            <a:ext cx="2555899" cy="358330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CFBC14-0476-6C4B-BEBB-2F668666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25"/>
          <a:stretch/>
        </p:blipFill>
        <p:spPr>
          <a:xfrm>
            <a:off x="3315308" y="905232"/>
            <a:ext cx="4687596" cy="73243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9697A-B99D-0F49-8343-37FE901A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33" y="1192116"/>
            <a:ext cx="5461027" cy="6220240"/>
          </a:xfrm>
        </p:spPr>
        <p:txBody>
          <a:bodyPr anchor="ctr"/>
          <a:lstStyle/>
          <a:p>
            <a:r>
              <a:rPr lang="en-US" dirty="0"/>
              <a:t>Key Dates – Prime Mission</a:t>
            </a:r>
          </a:p>
          <a:p>
            <a:pPr lvl="1"/>
            <a:r>
              <a:rPr lang="en-US" dirty="0"/>
              <a:t>~December 2023: Launch!</a:t>
            </a:r>
          </a:p>
          <a:p>
            <a:pPr lvl="1"/>
            <a:r>
              <a:rPr lang="en-US" dirty="0"/>
              <a:t>February 2024: Start Science Operations</a:t>
            </a:r>
          </a:p>
          <a:p>
            <a:pPr lvl="1"/>
            <a:r>
              <a:rPr lang="en-US" dirty="0"/>
              <a:t>October 2024: Beta L1 Data Products Available</a:t>
            </a:r>
          </a:p>
          <a:p>
            <a:pPr lvl="1"/>
            <a:r>
              <a:rPr lang="en-US" dirty="0"/>
              <a:t>December 2024: Beta L4 Data Products Available</a:t>
            </a:r>
          </a:p>
          <a:p>
            <a:pPr lvl="1"/>
            <a:r>
              <a:rPr lang="en-US" dirty="0"/>
              <a:t>December 2024: Estimated start timeframe of CPF Science Team</a:t>
            </a:r>
          </a:p>
          <a:p>
            <a:r>
              <a:rPr lang="en-US" dirty="0"/>
              <a:t>Possible Extended Mission</a:t>
            </a:r>
          </a:p>
          <a:p>
            <a:pPr lvl="1"/>
            <a:r>
              <a:rPr lang="en-US" dirty="0"/>
              <a:t>ISS Occupancy through 2027</a:t>
            </a:r>
          </a:p>
          <a:p>
            <a:pPr lvl="1"/>
            <a:r>
              <a:rPr lang="en-US" dirty="0"/>
              <a:t>Tentative ISS Occupancy through 2030</a:t>
            </a:r>
          </a:p>
        </p:txBody>
      </p:sp>
      <p:pic>
        <p:nvPicPr>
          <p:cNvPr id="6" name="Picture 5" descr="lasp-logo.color_.no-subtext.transp-bg.vector.pdf">
            <a:extLst>
              <a:ext uri="{FF2B5EF4-FFF2-40B4-BE49-F238E27FC236}">
                <a16:creationId xmlns:a16="http://schemas.microsoft.com/office/drawing/2014/main" id="{FD0D5B92-24E0-014C-991B-C00F7CB6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" y="7600712"/>
            <a:ext cx="2712916" cy="5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5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8"/>
</p:tagLst>
</file>

<file path=ppt/theme/theme1.xml><?xml version="1.0" encoding="utf-8"?>
<a:theme xmlns:a="http://schemas.openxmlformats.org/drawingml/2006/main" name="Office Theme">
  <a:themeElements>
    <a:clrScheme name="CLARREO Pathfinder">
      <a:dk1>
        <a:srgbClr val="000000"/>
      </a:dk1>
      <a:lt1>
        <a:srgbClr val="FFFFFF"/>
      </a:lt1>
      <a:dk2>
        <a:srgbClr val="1F5076"/>
      </a:dk2>
      <a:lt2>
        <a:srgbClr val="E7E6E6"/>
      </a:lt2>
      <a:accent1>
        <a:srgbClr val="EE9E3E"/>
      </a:accent1>
      <a:accent2>
        <a:srgbClr val="3C80B3"/>
      </a:accent2>
      <a:accent3>
        <a:srgbClr val="EABF1D"/>
      </a:accent3>
      <a:accent4>
        <a:srgbClr val="98C23C"/>
      </a:accent4>
      <a:accent5>
        <a:srgbClr val="CD7D1F"/>
      </a:accent5>
      <a:accent6>
        <a:srgbClr val="BFD889"/>
      </a:accent6>
      <a:hlink>
        <a:srgbClr val="EE9E3E"/>
      </a:hlink>
      <a:folHlink>
        <a:srgbClr val="CD7D1F"/>
      </a:folHlink>
    </a:clrScheme>
    <a:fontScheme name="CPF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REO_Pathfinder_Slide_Design_Guide" id="{48BD396A-5430-8D43-B91D-71D3438F9F24}" vid="{782ACB58-9A2D-BE4A-845A-230900A3CD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45365</TotalTime>
  <Words>776</Words>
  <Application>Microsoft Office PowerPoint</Application>
  <PresentationFormat>Custom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Avenir Book</vt:lpstr>
      <vt:lpstr>Avenir Heavy</vt:lpstr>
      <vt:lpstr>Avenir Next</vt:lpstr>
      <vt:lpstr>Avenir Next Demi Bold</vt:lpstr>
      <vt:lpstr>Calibri</vt:lpstr>
      <vt:lpstr>Helvetica</vt:lpstr>
      <vt:lpstr>Helvetica Light</vt:lpstr>
      <vt:lpstr>News Gothic MT</vt:lpstr>
      <vt:lpstr>Wingdings</vt:lpstr>
      <vt:lpstr>ヒラギノ角ゴ Pro W3</vt:lpstr>
      <vt:lpstr>Office Theme</vt:lpstr>
      <vt:lpstr>CLARREO Pathfinder Mission Update</vt:lpstr>
      <vt:lpstr>A Brief History: The Path to Pathfinder</vt:lpstr>
      <vt:lpstr>CLARREO Pathfinder on ISS Summary</vt:lpstr>
      <vt:lpstr>LASP Leadership: CLARREO Pathfinder Payload</vt:lpstr>
      <vt:lpstr>CPF Science Objectives</vt:lpstr>
      <vt:lpstr>CLARREO Pathfinder is Critical for Observing Climate</vt:lpstr>
      <vt:lpstr>Nadir CPF Hyperspectral Measurements</vt:lpstr>
      <vt:lpstr>GSFC Partnership: CPF Independent Calibration Effort</vt:lpstr>
      <vt:lpstr>CLARREO Pathfinder Schedule</vt:lpstr>
      <vt:lpstr>PowerPoint Presentation</vt:lpstr>
    </vt:vector>
  </TitlesOfParts>
  <Company>ASC-CSA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Heynen, Denis (ASC/CSA)</dc:creator>
  <cp:lastModifiedBy>Thome, Kurtis J. (GSFC-6180)</cp:lastModifiedBy>
  <cp:revision>882</cp:revision>
  <dcterms:created xsi:type="dcterms:W3CDTF">2016-06-07T18:36:13Z</dcterms:created>
  <dcterms:modified xsi:type="dcterms:W3CDTF">2022-03-24T20:45:02Z</dcterms:modified>
</cp:coreProperties>
</file>