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0" r:id="rId7"/>
    <p:sldId id="268" r:id="rId8"/>
    <p:sldId id="269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0503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186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1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5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3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9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10/5/2022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10/5/2022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6" y="1777185"/>
            <a:ext cx="7353126" cy="1589129"/>
          </a:xfrm>
        </p:spPr>
        <p:txBody>
          <a:bodyPr anchor="t">
            <a:normAutofit/>
          </a:bodyPr>
          <a:lstStyle/>
          <a:p>
            <a:pPr lvl="0"/>
            <a:r>
              <a:rPr lang="en-US" altLang="ja-JP" sz="3600" b="1" dirty="0"/>
              <a:t>WGISS</a:t>
            </a:r>
            <a:br>
              <a:rPr lang="en-US" altLang="ja-JP" sz="3600" dirty="0"/>
            </a:br>
            <a:r>
              <a:rPr lang="en-US" altLang="ja-JP" sz="2800" dirty="0"/>
              <a:t>WG on Information Systems and Services</a:t>
            </a:r>
            <a:br>
              <a:rPr lang="en-US" altLang="ja-JP" sz="2800" dirty="0"/>
            </a:br>
            <a:r>
              <a:rPr lang="en-US" altLang="ja-JP" sz="2800" b="1" dirty="0"/>
              <a:t>Overview</a:t>
            </a:r>
            <a:endParaRPr lang="fr-FR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576737"/>
            <a:ext cx="5634665" cy="1249391"/>
          </a:xfrm>
        </p:spPr>
        <p:txBody>
          <a:bodyPr anchor="ctr">
            <a:normAutofit lnSpcReduction="10000"/>
          </a:bodyPr>
          <a:lstStyle/>
          <a:p>
            <a:r>
              <a:rPr lang="en-GB" sz="1400" dirty="0"/>
              <a:t>Makoto NATSUISAKA (WGISS, JAXA)</a:t>
            </a:r>
          </a:p>
          <a:p>
            <a:r>
              <a:rPr lang="en-GB" sz="1400" dirty="0"/>
              <a:t>Tom SOHRE (WGISS, USGS)</a:t>
            </a:r>
          </a:p>
          <a:p>
            <a:endParaRPr lang="en-GB" sz="1400" dirty="0"/>
          </a:p>
          <a:p>
            <a:r>
              <a:rPr lang="en-GB" sz="1400" dirty="0"/>
              <a:t>WGISS-54, 6</a:t>
            </a:r>
            <a:r>
              <a:rPr lang="en-GB" sz="1400" baseline="30000" dirty="0"/>
              <a:t>th</a:t>
            </a:r>
            <a:r>
              <a:rPr lang="en-GB" sz="1400" dirty="0"/>
              <a:t> WGISS-WGCV joint meeting</a:t>
            </a:r>
          </a:p>
          <a:p>
            <a:r>
              <a:rPr lang="en-GB" sz="1400" dirty="0"/>
              <a:t>5</a:t>
            </a:r>
            <a:r>
              <a:rPr lang="en-GB" sz="1400" baseline="30000" dirty="0"/>
              <a:t>th</a:t>
            </a:r>
            <a:r>
              <a:rPr lang="en-GB" sz="1400" dirty="0"/>
              <a:t> Oct. 2022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WGISS (the Working Group on Information Systems and Services) </a:t>
            </a:r>
            <a:endParaRPr lang="en-GB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1C8164-7954-4137-A730-83422FBC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4" y="1349779"/>
            <a:ext cx="8512233" cy="35796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altLang="ja-JP" sz="2000" b="1" u="sng" dirty="0">
                <a:solidFill>
                  <a:srgbClr val="0000CC"/>
                </a:solidFill>
              </a:rPr>
              <a:t>W</a:t>
            </a:r>
            <a:r>
              <a:rPr lang="en-US" altLang="ja-JP" sz="2000" dirty="0"/>
              <a:t>orking </a:t>
            </a:r>
            <a:r>
              <a:rPr lang="en-US" altLang="ja-JP" sz="2000" b="1" u="sng" dirty="0">
                <a:solidFill>
                  <a:srgbClr val="0000CC"/>
                </a:solidFill>
              </a:rPr>
              <a:t>G</a:t>
            </a:r>
            <a:r>
              <a:rPr lang="en-US" altLang="ja-JP" sz="2000" dirty="0"/>
              <a:t>roup on </a:t>
            </a:r>
            <a:r>
              <a:rPr lang="en-US" altLang="ja-JP" sz="2000" b="1" u="sng" dirty="0">
                <a:solidFill>
                  <a:srgbClr val="0000CC"/>
                </a:solidFill>
              </a:rPr>
              <a:t>I</a:t>
            </a:r>
            <a:r>
              <a:rPr lang="en-US" altLang="ja-JP" sz="2000" dirty="0"/>
              <a:t>nformation </a:t>
            </a:r>
            <a:r>
              <a:rPr lang="en-US" altLang="ja-JP" sz="2000" b="1" u="sng" dirty="0">
                <a:solidFill>
                  <a:srgbClr val="0000CC"/>
                </a:solidFill>
              </a:rPr>
              <a:t>S</a:t>
            </a:r>
            <a:r>
              <a:rPr lang="en-US" altLang="ja-JP" sz="2000" dirty="0"/>
              <a:t>ystems and </a:t>
            </a:r>
            <a:r>
              <a:rPr lang="en-US" altLang="ja-JP" sz="2000" b="1" u="sng" dirty="0">
                <a:solidFill>
                  <a:srgbClr val="0000CC"/>
                </a:solidFill>
              </a:rPr>
              <a:t>S</a:t>
            </a:r>
            <a:r>
              <a:rPr lang="en-US" altLang="ja-JP" sz="2000" dirty="0"/>
              <a:t>ervices. </a:t>
            </a:r>
          </a:p>
          <a:p>
            <a:endParaRPr lang="en-US" altLang="ja-JP" sz="2000" dirty="0"/>
          </a:p>
          <a:p>
            <a:r>
              <a:rPr lang="en-US" altLang="ja-JP" sz="1800" dirty="0"/>
              <a:t>WGISS promotes collaboration in the development of systems and services that manage and supply Earth observation data as a working group of CEOS. </a:t>
            </a:r>
          </a:p>
          <a:p>
            <a:endParaRPr lang="en-US" altLang="ja-JP" sz="1800" dirty="0"/>
          </a:p>
          <a:p>
            <a:r>
              <a:rPr lang="en-US" altLang="ja-JP" sz="1800" dirty="0"/>
              <a:t>The activities and expertise of WGISS span </a:t>
            </a:r>
            <a:r>
              <a:rPr lang="en-US" altLang="ja-JP" sz="1800" dirty="0">
                <a:solidFill>
                  <a:srgbClr val="FF0000"/>
                </a:solidFill>
              </a:rPr>
              <a:t>the information life cycle </a:t>
            </a:r>
            <a:r>
              <a:rPr lang="en-US" altLang="ja-JP" sz="1800" dirty="0"/>
              <a:t>by enabling:</a:t>
            </a:r>
          </a:p>
          <a:p>
            <a:pPr lvl="1"/>
            <a:r>
              <a:rPr lang="en-US" sz="1800" dirty="0"/>
              <a:t>the sharing of CEOS agency learned relating </a:t>
            </a:r>
            <a:r>
              <a:rPr lang="en-US" altLang="ja-JP" sz="1800" dirty="0"/>
              <a:t>investigations, developments, experiences and lessons </a:t>
            </a:r>
            <a:r>
              <a:rPr lang="en-US" sz="1800" dirty="0"/>
              <a:t>o </a:t>
            </a:r>
            <a:r>
              <a:rPr lang="en-US" sz="1800" dirty="0">
                <a:solidFill>
                  <a:srgbClr val="FF0000"/>
                </a:solidFill>
              </a:rPr>
              <a:t>EO data stewardship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discovery, access, preservation </a:t>
            </a:r>
            <a:r>
              <a:rPr lang="en-US" sz="1800" dirty="0"/>
              <a:t>and use of CEOS agency data.</a:t>
            </a:r>
          </a:p>
          <a:p>
            <a:pPr lvl="1"/>
            <a:r>
              <a:rPr lang="en-US" sz="1800" dirty="0"/>
              <a:t>the exchange of technical information and lessons-learned about </a:t>
            </a:r>
            <a:r>
              <a:rPr lang="en-US" sz="1800" dirty="0">
                <a:solidFill>
                  <a:srgbClr val="FF0000"/>
                </a:solidFill>
              </a:rPr>
              <a:t>current and trending software technologies and services</a:t>
            </a:r>
            <a:r>
              <a:rPr lang="en-US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086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WGISS Interest Groups</a:t>
            </a:r>
            <a:endParaRPr lang="en-GB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B4103D-2DBF-44E7-96D3-120A0A404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"/>
          <a:stretch/>
        </p:blipFill>
        <p:spPr>
          <a:xfrm>
            <a:off x="1088967" y="1309904"/>
            <a:ext cx="6979227" cy="335834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C043E4-919E-466E-BD93-8008407DC727}"/>
              </a:ext>
            </a:extLst>
          </p:cNvPr>
          <p:cNvSpPr txBox="1"/>
          <p:nvPr/>
        </p:nvSpPr>
        <p:spPr>
          <a:xfrm>
            <a:off x="1088967" y="4754038"/>
            <a:ext cx="6425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https://ceos.org/ourwork/workinggroups/wgiss/</a:t>
            </a:r>
          </a:p>
        </p:txBody>
      </p:sp>
    </p:spTree>
    <p:extLst>
      <p:ext uri="{BB962C8B-B14F-4D97-AF65-F5344CB8AC3E}">
        <p14:creationId xmlns:p14="http://schemas.microsoft.com/office/powerpoint/2010/main" val="338452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Activities</a:t>
            </a:r>
            <a:endParaRPr lang="en-GB" b="1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F5CD217-84B4-4FE4-82CA-2F4F1BFB2219}"/>
              </a:ext>
            </a:extLst>
          </p:cNvPr>
          <p:cNvSpPr txBox="1">
            <a:spLocks/>
          </p:cNvSpPr>
          <p:nvPr/>
        </p:nvSpPr>
        <p:spPr>
          <a:xfrm>
            <a:off x="532014" y="1711031"/>
            <a:ext cx="7589519" cy="308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/>
              <a:t>WGISS Meetings … WGISS-54, Oct. 3-7, Tokyo JAPAN</a:t>
            </a:r>
          </a:p>
          <a:p>
            <a:r>
              <a:rPr lang="en-US" altLang="ja-JP" sz="1800" b="1" dirty="0"/>
              <a:t>WGISS Exec Meetings … Monthly</a:t>
            </a:r>
          </a:p>
          <a:p>
            <a:r>
              <a:rPr lang="en-US" altLang="ja-JP" sz="1800" b="1" dirty="0"/>
              <a:t>Interest Group Meetings … Monthly</a:t>
            </a:r>
          </a:p>
          <a:p>
            <a:r>
              <a:rPr lang="en-US" altLang="ja-JP" sz="1800" b="1" dirty="0"/>
              <a:t>WGISS Webinar … Jupyter Notebook Day Planned in Oct. </a:t>
            </a:r>
          </a:p>
          <a:p>
            <a:pPr marL="0" indent="0">
              <a:buFont typeface="Arial"/>
              <a:buNone/>
            </a:pPr>
            <a:endParaRPr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6848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Topics</a:t>
            </a:r>
            <a:endParaRPr lang="en-GB" b="1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F5CD217-84B4-4FE4-82CA-2F4F1BFB2219}"/>
              </a:ext>
            </a:extLst>
          </p:cNvPr>
          <p:cNvSpPr txBox="1">
            <a:spLocks/>
          </p:cNvSpPr>
          <p:nvPr/>
        </p:nvSpPr>
        <p:spPr>
          <a:xfrm>
            <a:off x="532014" y="1560011"/>
            <a:ext cx="7872153" cy="339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/>
              <a:t>Data Integrity and Authenticity on Cloud -&gt; under discussions</a:t>
            </a:r>
          </a:p>
          <a:p>
            <a:r>
              <a:rPr lang="en-US" altLang="ja-JP" sz="1800" b="1" dirty="0"/>
              <a:t>Data Quality Assessment and Indicators, and DMSMM Maturity Matrix -&gt; Best Practice</a:t>
            </a:r>
          </a:p>
          <a:p>
            <a:r>
              <a:rPr lang="en-US" altLang="ja-JP" sz="1800" b="1" dirty="0"/>
              <a:t>WGISS Connected Data Assets -&gt; in operation</a:t>
            </a:r>
          </a:p>
          <a:p>
            <a:r>
              <a:rPr lang="en-US" altLang="ja-JP" sz="1800" b="1" dirty="0"/>
              <a:t>STAC -&gt; Best Practice</a:t>
            </a:r>
          </a:p>
          <a:p>
            <a:r>
              <a:rPr lang="en-US" altLang="ja-JP" sz="1800" b="1" dirty="0"/>
              <a:t>Service Discovery -&gt; Best Practice</a:t>
            </a:r>
          </a:p>
          <a:p>
            <a:r>
              <a:rPr lang="en-US" altLang="ja-JP" sz="1800" b="1" dirty="0"/>
              <a:t>CEOS Common Online Dictionary -&gt; Online Dictionary</a:t>
            </a:r>
          </a:p>
          <a:p>
            <a:r>
              <a:rPr lang="en-US" altLang="ja-JP" sz="1800" b="1" dirty="0"/>
              <a:t>EAIL (Earth Analytics Interoperability Lab.) -&gt; EAIL</a:t>
            </a:r>
          </a:p>
          <a:p>
            <a:r>
              <a:rPr lang="en-US" altLang="ja-JP" sz="1800" b="1" dirty="0"/>
              <a:t>Jupyter Notebooks Initiative -&gt; Best Practice and Webinar</a:t>
            </a:r>
          </a:p>
          <a:p>
            <a:r>
              <a:rPr lang="en-US" altLang="ja-JP" sz="1800" b="1" dirty="0"/>
              <a:t>Machine Learning, Data Learning, Artificial Intelligence -&gt; White Paper</a:t>
            </a:r>
            <a:endParaRPr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1524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Cooperation with Other Entities</a:t>
            </a:r>
            <a:endParaRPr lang="en-GB" b="1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F5CD217-84B4-4FE4-82CA-2F4F1BFB2219}"/>
              </a:ext>
            </a:extLst>
          </p:cNvPr>
          <p:cNvSpPr txBox="1">
            <a:spLocks/>
          </p:cNvSpPr>
          <p:nvPr/>
        </p:nvSpPr>
        <p:spPr>
          <a:xfrm>
            <a:off x="267218" y="1499106"/>
            <a:ext cx="8609563" cy="3580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/>
              <a:t>CEOS ARD Oversight Group … CEOS SIT, VCs, WGs</a:t>
            </a:r>
          </a:p>
          <a:p>
            <a:r>
              <a:rPr lang="en-US" altLang="ja-JP" sz="1800" b="1" dirty="0"/>
              <a:t>CEOS Ocean Coordination Group … CEOS SIT, VCs, WGs</a:t>
            </a:r>
          </a:p>
          <a:p>
            <a:r>
              <a:rPr lang="en-US" altLang="ja-JP" sz="1800" b="1" dirty="0"/>
              <a:t>CEOS Interoperability Framework</a:t>
            </a:r>
            <a:r>
              <a:rPr lang="ja-JP" altLang="en-US" sz="1800" b="1" dirty="0"/>
              <a:t> </a:t>
            </a:r>
            <a:r>
              <a:rPr lang="en-US" altLang="ja-JP" sz="1800" b="1" dirty="0"/>
              <a:t>… LSI-VC</a:t>
            </a:r>
          </a:p>
          <a:p>
            <a:r>
              <a:rPr lang="en-US" altLang="ja-JP" sz="1800" b="1" dirty="0"/>
              <a:t>CEOS Engagement with Standard Organizations … LSI-VC</a:t>
            </a:r>
          </a:p>
          <a:p>
            <a:r>
              <a:rPr lang="en-US" altLang="ja-JP" sz="1800" b="1" dirty="0"/>
              <a:t>EAIL initiative … SEO, WGDisaster (Flood Pilot Project), </a:t>
            </a:r>
            <a:r>
              <a:rPr lang="en-US" altLang="ja-JP" sz="1800" b="1" dirty="0">
                <a:solidFill>
                  <a:srgbClr val="FF0000"/>
                </a:solidFill>
              </a:rPr>
              <a:t>WGCV </a:t>
            </a:r>
            <a:r>
              <a:rPr lang="en-US" altLang="ja-JP" sz="1800" b="1" dirty="0"/>
              <a:t>(DEMIX), COAST, Rice Monitoring Community</a:t>
            </a:r>
          </a:p>
          <a:p>
            <a:r>
              <a:rPr lang="en-US" altLang="ja-JP" sz="1800" b="1" dirty="0"/>
              <a:t>Jupyter Notebook initiative … SEO, WGCapD</a:t>
            </a:r>
          </a:p>
          <a:p>
            <a:r>
              <a:rPr lang="en-US" altLang="ja-JP" sz="1800" b="1" dirty="0"/>
              <a:t>Common Maturity Metrics … </a:t>
            </a:r>
            <a:r>
              <a:rPr lang="en-US" altLang="ja-JP" sz="1800" b="1" dirty="0">
                <a:solidFill>
                  <a:srgbClr val="FF0000"/>
                </a:solidFill>
              </a:rPr>
              <a:t>WGCV</a:t>
            </a:r>
            <a:r>
              <a:rPr lang="en-US" altLang="ja-JP" sz="1800" b="1" dirty="0"/>
              <a:t>, CGMS</a:t>
            </a:r>
          </a:p>
          <a:p>
            <a:r>
              <a:rPr lang="en-US" altLang="ja-JP" sz="1800" b="1" dirty="0"/>
              <a:t>Common On-line Dictionary … </a:t>
            </a:r>
            <a:r>
              <a:rPr lang="en-US" altLang="ja-JP" sz="1800" b="1" dirty="0">
                <a:solidFill>
                  <a:srgbClr val="FF0000"/>
                </a:solidFill>
              </a:rPr>
              <a:t>WGCV</a:t>
            </a:r>
          </a:p>
          <a:p>
            <a:r>
              <a:rPr lang="en-US" altLang="ja-JP" sz="1800" b="1" dirty="0"/>
              <a:t>AI/ML White Paper … WGDisaster</a:t>
            </a:r>
          </a:p>
          <a:p>
            <a:r>
              <a:rPr lang="en-US" altLang="ja-JP" sz="1800" b="1" dirty="0"/>
              <a:t>Service Discovery … WGDisaster</a:t>
            </a:r>
          </a:p>
        </p:txBody>
      </p:sp>
    </p:spTree>
    <p:extLst>
      <p:ext uri="{BB962C8B-B14F-4D97-AF65-F5344CB8AC3E}">
        <p14:creationId xmlns:p14="http://schemas.microsoft.com/office/powerpoint/2010/main" val="1792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95434-1A37-4BC4-84EA-B02B9A5EC490}">
  <ds:schemaRefs>
    <ds:schemaRef ds:uri="36d3bf13-fdfe-447d-9435-66e50636fcb0"/>
    <ds:schemaRef ds:uri="000eed9a-0c4c-4d54-8c19-89a2de332603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22C641-E692-491F-8466-80D679116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43A420-5903-43AB-83F0-B58CCDE486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358</Words>
  <Application>Microsoft Office PowerPoint</Application>
  <PresentationFormat>画面に合わせる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Arial Bold</vt:lpstr>
      <vt:lpstr>Calibri</vt:lpstr>
      <vt:lpstr>Helvetica</vt:lpstr>
      <vt:lpstr>Office Theme</vt:lpstr>
      <vt:lpstr>WGISS WG on Information Systems and Services Overview</vt:lpstr>
      <vt:lpstr>WGISS (the Working Group on Information Systems and Services) </vt:lpstr>
      <vt:lpstr>WGISS Interest Groups</vt:lpstr>
      <vt:lpstr>Recent Activities</vt:lpstr>
      <vt:lpstr>Recent Topics</vt:lpstr>
      <vt:lpstr>Cooperation with Other Entities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夏井坂　誠</cp:lastModifiedBy>
  <cp:revision>48</cp:revision>
  <cp:lastPrinted>2016-11-11T04:37:28Z</cp:lastPrinted>
  <dcterms:created xsi:type="dcterms:W3CDTF">2016-11-10T19:18:14Z</dcterms:created>
  <dcterms:modified xsi:type="dcterms:W3CDTF">2022-10-04T21:58:20Z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</Properties>
</file>