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gjwwOX5cga9D5TMRtL5+ch8OM+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5d25ec1841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15d25ec1841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d25ec1841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5d25ec1841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d25ec1841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5d25ec184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c16b08b15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15c16b08b15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5d25ec1841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15d25ec1841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10.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0"/>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2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SIT-TW, 13-15 September 2022</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21"/>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8" name="Google Shape;38;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22"/>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SIT-TW, 13-15 September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2" name="Google Shape;42;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3" name="Google Shape;43;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4" name="Google Shape;44;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5" name="Google Shape;45;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6" name="Google Shape;46;p23"/>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 name="Google Shape;47;p23"/>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23"/>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SIT-TW, 13-15 September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2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2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2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2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SIT-TW, 13-15 September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9"/>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9"/>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ceos.org/document_management/Meetings/SIT/SIT-37/Documents/CEOS%20ARD%20Oversight%20Group%20Terms%20of%20Reference%20v1.0%2015%20March%202022.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hyperlink" Target="https://ceos.org/document_management/Meetings/Plenary/34/Documents/CEOS_Interoperability_Terminology_Report.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hyperlink" Target="https://ceos.org/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Status of CEOS-ARD Activities</a:t>
            </a:r>
            <a:endParaRPr i="1" sz="4000"/>
          </a:p>
        </p:txBody>
      </p:sp>
      <p:sp>
        <p:nvSpPr>
          <p:cNvPr id="67" name="Google Shape;67;p1"/>
          <p:cNvSpPr/>
          <p:nvPr/>
        </p:nvSpPr>
        <p:spPr>
          <a:xfrm>
            <a:off x="7222284" y="4100282"/>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000"/>
              <a:buFont typeface="Arial"/>
              <a:buNone/>
            </a:pPr>
            <a:r>
              <a:t/>
            </a:r>
            <a:endParaRPr b="1" i="0" sz="20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000"/>
              <a:buFont typeface="Arial"/>
              <a:buNone/>
            </a:pPr>
            <a:r>
              <a:rPr b="1" i="0" lang="en-GB" sz="2000" u="none" cap="none" strike="noStrike">
                <a:solidFill>
                  <a:schemeClr val="accent1"/>
                </a:solidFill>
                <a:latin typeface="Arial"/>
                <a:ea typeface="Arial"/>
                <a:cs typeface="Arial"/>
                <a:sym typeface="Arial"/>
              </a:rPr>
              <a:t>Ferran Gascon, ESA</a:t>
            </a:r>
            <a:endParaRPr b="1" i="0" sz="20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000"/>
              <a:buFont typeface="Arial"/>
              <a:buNone/>
            </a:pPr>
            <a:r>
              <a:rPr b="1" i="0" lang="en-GB" sz="2000" u="none" cap="none" strike="noStrike">
                <a:solidFill>
                  <a:schemeClr val="accent1"/>
                </a:solidFill>
                <a:latin typeface="Arial"/>
                <a:ea typeface="Arial"/>
                <a:cs typeface="Arial"/>
                <a:sym typeface="Arial"/>
              </a:rPr>
              <a:t>CEOS-ARD Oversight Group Lead</a:t>
            </a:r>
            <a:endParaRPr b="1" i="0" sz="20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000"/>
              <a:buFont typeface="Arial"/>
              <a:buNone/>
            </a:pPr>
            <a:r>
              <a:rPr b="1" lang="en-GB" sz="2000">
                <a:solidFill>
                  <a:schemeClr val="accent1"/>
                </a:solidFill>
              </a:rPr>
              <a:t>WGCV-WGISS Joint Meeting</a:t>
            </a:r>
            <a:endParaRPr b="1" sz="2000">
              <a:solidFill>
                <a:schemeClr val="accent1"/>
              </a:solidFill>
            </a:endParaRPr>
          </a:p>
          <a:p>
            <a:pPr indent="0" lvl="0" marL="0" marR="0" rtl="0" algn="r">
              <a:lnSpc>
                <a:spcPct val="150000"/>
              </a:lnSpc>
              <a:spcBef>
                <a:spcPts val="0"/>
              </a:spcBef>
              <a:spcAft>
                <a:spcPts val="0"/>
              </a:spcAft>
              <a:buClr>
                <a:srgbClr val="000000"/>
              </a:buClr>
              <a:buSzPts val="2000"/>
              <a:buFont typeface="Arial"/>
              <a:buNone/>
            </a:pPr>
            <a:r>
              <a:rPr b="1" lang="en-GB" sz="2000">
                <a:solidFill>
                  <a:schemeClr val="accent1"/>
                </a:solidFill>
              </a:rPr>
              <a:t>Tokyo</a:t>
            </a:r>
            <a:endParaRPr b="1" sz="2000">
              <a:solidFill>
                <a:schemeClr val="accent1"/>
              </a:solidFill>
            </a:endParaRPr>
          </a:p>
          <a:p>
            <a:pPr indent="0" lvl="0" marL="0" marR="0" rtl="0" algn="r">
              <a:lnSpc>
                <a:spcPct val="150000"/>
              </a:lnSpc>
              <a:spcBef>
                <a:spcPts val="0"/>
              </a:spcBef>
              <a:spcAft>
                <a:spcPts val="0"/>
              </a:spcAft>
              <a:buClr>
                <a:srgbClr val="000000"/>
              </a:buClr>
              <a:buSzPts val="2000"/>
              <a:buFont typeface="Arial"/>
              <a:buNone/>
            </a:pPr>
            <a:r>
              <a:rPr b="1" lang="en-GB" sz="2000">
                <a:solidFill>
                  <a:schemeClr val="accent1"/>
                </a:solidFill>
              </a:rPr>
              <a:t>5 October 2022</a:t>
            </a:r>
            <a:endParaRPr b="1" i="0" sz="20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idx="1" type="body"/>
          </p:nvPr>
        </p:nvSpPr>
        <p:spPr>
          <a:xfrm>
            <a:off x="243675" y="1097550"/>
            <a:ext cx="11495400" cy="4662900"/>
          </a:xfrm>
          <a:prstGeom prst="rect">
            <a:avLst/>
          </a:prstGeom>
          <a:noFill/>
          <a:ln>
            <a:noFill/>
          </a:ln>
        </p:spPr>
        <p:txBody>
          <a:bodyPr anchorCtr="0" anchor="t" bIns="45700" lIns="91425" spcFirstLastPara="1" rIns="91425" wrap="square" tIns="45700">
            <a:noAutofit/>
          </a:bodyPr>
          <a:lstStyle/>
          <a:p>
            <a:pPr indent="-400050" lvl="0" marL="457200" rtl="0" algn="just">
              <a:lnSpc>
                <a:spcPct val="90000"/>
              </a:lnSpc>
              <a:spcBef>
                <a:spcPts val="1000"/>
              </a:spcBef>
              <a:spcAft>
                <a:spcPts val="0"/>
              </a:spcAft>
              <a:buSzPts val="2700"/>
              <a:buChar char="❖"/>
            </a:pPr>
            <a:r>
              <a:rPr lang="en-GB" sz="2700"/>
              <a:t>Enabling interoperability of all these (+ CEOS!) datasets </a:t>
            </a:r>
            <a:endParaRPr sz="2700"/>
          </a:p>
          <a:p>
            <a:pPr indent="-374650" lvl="1" marL="914400" rtl="0" algn="just">
              <a:lnSpc>
                <a:spcPct val="90000"/>
              </a:lnSpc>
              <a:spcBef>
                <a:spcPts val="1000"/>
              </a:spcBef>
              <a:spcAft>
                <a:spcPts val="0"/>
              </a:spcAft>
              <a:buSzPts val="2300"/>
              <a:buChar char="▪"/>
            </a:pPr>
            <a:r>
              <a:rPr lang="en-GB" sz="2300">
                <a:solidFill>
                  <a:schemeClr val="dk1"/>
                </a:solidFill>
              </a:rPr>
              <a:t>In an ‘open’ way, </a:t>
            </a:r>
            <a:r>
              <a:rPr lang="en-GB" sz="2300"/>
              <a:t>i.e., direct from the data providers – not relying on others downstream to do the interoperability steps</a:t>
            </a:r>
            <a:endParaRPr sz="2300"/>
          </a:p>
          <a:p>
            <a:pPr indent="-374650" lvl="1" marL="914400" rtl="0" algn="just">
              <a:lnSpc>
                <a:spcPct val="90000"/>
              </a:lnSpc>
              <a:spcBef>
                <a:spcPts val="1000"/>
              </a:spcBef>
              <a:spcAft>
                <a:spcPts val="0"/>
              </a:spcAft>
              <a:buSzPts val="2300"/>
              <a:buChar char="▪"/>
            </a:pPr>
            <a:r>
              <a:rPr lang="en-GB" sz="2300"/>
              <a:t>Maximimise impact for all users, avoid platform dependency</a:t>
            </a:r>
            <a:endParaRPr sz="2300"/>
          </a:p>
          <a:p>
            <a:pPr indent="-374650" lvl="1" marL="914400" rtl="0" algn="just">
              <a:lnSpc>
                <a:spcPct val="90000"/>
              </a:lnSpc>
              <a:spcBef>
                <a:spcPts val="1000"/>
              </a:spcBef>
              <a:spcAft>
                <a:spcPts val="0"/>
              </a:spcAft>
              <a:buSzPts val="2300"/>
              <a:buChar char="▪"/>
            </a:pPr>
            <a:r>
              <a:rPr lang="en-GB" sz="2300"/>
              <a:t>Avoid unsuitable downstream handling of data / different approaches</a:t>
            </a:r>
            <a:endParaRPr sz="2300"/>
          </a:p>
          <a:p>
            <a:pPr indent="-349250" lvl="2" marL="1371600" rtl="0" algn="just">
              <a:lnSpc>
                <a:spcPct val="90000"/>
              </a:lnSpc>
              <a:spcBef>
                <a:spcPts val="1000"/>
              </a:spcBef>
              <a:spcAft>
                <a:spcPts val="0"/>
              </a:spcAft>
              <a:buSzPts val="1900"/>
              <a:buChar char="o"/>
            </a:pPr>
            <a:r>
              <a:rPr lang="en-GB" sz="1900" u="sng"/>
              <a:t>Undermines idea of interoperability!</a:t>
            </a:r>
            <a:endParaRPr sz="1900" u="sng"/>
          </a:p>
          <a:p>
            <a:pPr indent="-400050" lvl="0" marL="457200" rtl="0" algn="just">
              <a:lnSpc>
                <a:spcPct val="90000"/>
              </a:lnSpc>
              <a:spcBef>
                <a:spcPts val="1000"/>
              </a:spcBef>
              <a:spcAft>
                <a:spcPts val="0"/>
              </a:spcAft>
              <a:buSzPts val="2700"/>
              <a:buChar char="❖"/>
            </a:pPr>
            <a:r>
              <a:rPr lang="en-GB" sz="2700"/>
              <a:t>CEOS-ARD concepts are the first key step, but also need:</a:t>
            </a:r>
            <a:endParaRPr sz="2700"/>
          </a:p>
          <a:p>
            <a:pPr indent="-374650" lvl="1" marL="914400" rtl="0" algn="just">
              <a:lnSpc>
                <a:spcPct val="90000"/>
              </a:lnSpc>
              <a:spcBef>
                <a:spcPts val="1000"/>
              </a:spcBef>
              <a:spcAft>
                <a:spcPts val="0"/>
              </a:spcAft>
              <a:buSzPts val="2300"/>
              <a:buChar char="▪"/>
            </a:pPr>
            <a:r>
              <a:rPr lang="en-GB" sz="2300"/>
              <a:t>Gridding</a:t>
            </a:r>
            <a:endParaRPr sz="2300"/>
          </a:p>
          <a:p>
            <a:pPr indent="-374650" lvl="1" marL="914400" rtl="0" algn="just">
              <a:lnSpc>
                <a:spcPct val="90000"/>
              </a:lnSpc>
              <a:spcBef>
                <a:spcPts val="1000"/>
              </a:spcBef>
              <a:spcAft>
                <a:spcPts val="0"/>
              </a:spcAft>
              <a:buSzPts val="2300"/>
              <a:buChar char="▪"/>
            </a:pPr>
            <a:r>
              <a:rPr lang="en-GB" sz="2300"/>
              <a:t>Cloud-optimisation</a:t>
            </a:r>
            <a:endParaRPr sz="2300"/>
          </a:p>
          <a:p>
            <a:pPr indent="-374650" lvl="1" marL="914400" rtl="0" algn="just">
              <a:lnSpc>
                <a:spcPct val="90000"/>
              </a:lnSpc>
              <a:spcBef>
                <a:spcPts val="1000"/>
              </a:spcBef>
              <a:spcAft>
                <a:spcPts val="0"/>
              </a:spcAft>
              <a:buSzPts val="2300"/>
              <a:buChar char="▪"/>
            </a:pPr>
            <a:r>
              <a:rPr lang="en-GB" sz="2300"/>
              <a:t>Discoverability (STAC)</a:t>
            </a:r>
            <a:endParaRPr sz="2300"/>
          </a:p>
          <a:p>
            <a:pPr indent="-374650" lvl="1" marL="914400" rtl="0" algn="just">
              <a:lnSpc>
                <a:spcPct val="90000"/>
              </a:lnSpc>
              <a:spcBef>
                <a:spcPts val="1000"/>
              </a:spcBef>
              <a:spcAft>
                <a:spcPts val="0"/>
              </a:spcAft>
              <a:buSzPts val="2300"/>
              <a:buChar char="▪"/>
            </a:pPr>
            <a:r>
              <a:rPr lang="en-GB" sz="2300"/>
              <a:t>Consistent terminology</a:t>
            </a:r>
            <a:endParaRPr sz="2300"/>
          </a:p>
          <a:p>
            <a:pPr indent="-374650" lvl="1" marL="914400" rtl="0" algn="just">
              <a:lnSpc>
                <a:spcPct val="90000"/>
              </a:lnSpc>
              <a:spcBef>
                <a:spcPts val="1000"/>
              </a:spcBef>
              <a:spcAft>
                <a:spcPts val="600"/>
              </a:spcAft>
              <a:buSzPts val="2300"/>
              <a:buChar char="▪"/>
            </a:pPr>
            <a:r>
              <a:rPr lang="en-GB" sz="2300"/>
              <a:t>Consistent radiometric &amp; geometric references and traceability</a:t>
            </a:r>
            <a:endParaRPr sz="2300"/>
          </a:p>
        </p:txBody>
      </p:sp>
      <p:sp>
        <p:nvSpPr>
          <p:cNvPr id="130" name="Google Shape;130;p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4000"/>
              <a:t>Motivations</a:t>
            </a:r>
            <a:endParaRPr sz="5600"/>
          </a:p>
        </p:txBody>
      </p:sp>
      <p:sp>
        <p:nvSpPr>
          <p:cNvPr id="131" name="Google Shape;131;p8"/>
          <p:cNvSpPr/>
          <p:nvPr/>
        </p:nvSpPr>
        <p:spPr>
          <a:xfrm>
            <a:off x="843750" y="4560575"/>
            <a:ext cx="3276900" cy="3924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0000"/>
                </a:solidFill>
              </a:rPr>
              <a:t> </a:t>
            </a:r>
            <a:endParaRPr>
              <a:solidFill>
                <a:srgbClr val="CC0000"/>
              </a:solidFill>
            </a:endParaRPr>
          </a:p>
        </p:txBody>
      </p:sp>
      <p:sp>
        <p:nvSpPr>
          <p:cNvPr id="132" name="Google Shape;132;p8"/>
          <p:cNvSpPr/>
          <p:nvPr/>
        </p:nvSpPr>
        <p:spPr>
          <a:xfrm>
            <a:off x="843750" y="5017775"/>
            <a:ext cx="3512400" cy="3924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0000"/>
                </a:solidFill>
              </a:rPr>
              <a:t> </a:t>
            </a:r>
            <a:endParaRPr>
              <a:solidFill>
                <a:srgbClr val="CC0000"/>
              </a:solidFill>
            </a:endParaRPr>
          </a:p>
        </p:txBody>
      </p:sp>
      <p:sp>
        <p:nvSpPr>
          <p:cNvPr id="133" name="Google Shape;133;p8"/>
          <p:cNvSpPr/>
          <p:nvPr/>
        </p:nvSpPr>
        <p:spPr>
          <a:xfrm>
            <a:off x="843750" y="5474975"/>
            <a:ext cx="3512400" cy="3924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134" name="Google Shape;134;p8"/>
          <p:cNvSpPr txBox="1"/>
          <p:nvPr/>
        </p:nvSpPr>
        <p:spPr>
          <a:xfrm>
            <a:off x="5101425" y="4706100"/>
            <a:ext cx="6137700" cy="93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100"/>
              <a:buFont typeface="Arial"/>
              <a:buNone/>
            </a:pPr>
            <a:r>
              <a:rPr b="1" i="0" lang="en-GB" sz="2700" u="none" cap="none" strike="noStrike">
                <a:solidFill>
                  <a:srgbClr val="CC0000"/>
                </a:solidFill>
                <a:latin typeface="Arial"/>
                <a:ea typeface="Arial"/>
                <a:cs typeface="Arial"/>
                <a:sym typeface="Arial"/>
              </a:rPr>
              <a:t>➤ </a:t>
            </a:r>
            <a:r>
              <a:rPr b="1" lang="en-GB" sz="2700">
                <a:solidFill>
                  <a:srgbClr val="CC0000"/>
                </a:solidFill>
              </a:rPr>
              <a:t>Critical role for WGCV &amp; WGISS in CEOS Interoperability Framework </a:t>
            </a:r>
            <a:endParaRPr b="1" i="0" sz="2700" u="none" cap="none" strike="noStrike">
              <a:solidFill>
                <a:srgbClr val="CC0000"/>
              </a:solidFill>
              <a:latin typeface="Arial"/>
              <a:ea typeface="Arial"/>
              <a:cs typeface="Arial"/>
              <a:sym typeface="Arial"/>
            </a:endParaRPr>
          </a:p>
        </p:txBody>
      </p:sp>
      <p:sp>
        <p:nvSpPr>
          <p:cNvPr id="135" name="Google Shape;135;p8"/>
          <p:cNvSpPr/>
          <p:nvPr/>
        </p:nvSpPr>
        <p:spPr>
          <a:xfrm>
            <a:off x="843750" y="5932175"/>
            <a:ext cx="8584800" cy="3924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Arial"/>
                <a:ea typeface="Arial"/>
                <a:cs typeface="Arial"/>
                <a:sym typeface="Arial"/>
              </a:rPr>
              <a:t>ARD Standards</a:t>
            </a:r>
            <a:endParaRPr b="0" i="0" sz="1500" u="none" cap="none" strike="noStrike">
              <a:solidFill>
                <a:srgbClr val="000000"/>
              </a:solidFill>
              <a:latin typeface="Arial"/>
              <a:ea typeface="Arial"/>
              <a:cs typeface="Arial"/>
              <a:sym typeface="Arial"/>
            </a:endParaRPr>
          </a:p>
        </p:txBody>
      </p:sp>
      <p:sp>
        <p:nvSpPr>
          <p:cNvPr id="141" name="Google Shape;141;p10"/>
          <p:cNvSpPr txBox="1"/>
          <p:nvPr/>
        </p:nvSpPr>
        <p:spPr>
          <a:xfrm>
            <a:off x="367205" y="1920740"/>
            <a:ext cx="11112000" cy="3546300"/>
          </a:xfrm>
          <a:prstGeom prst="rect">
            <a:avLst/>
          </a:prstGeom>
          <a:noFill/>
          <a:ln>
            <a:noFill/>
          </a:ln>
        </p:spPr>
        <p:txBody>
          <a:bodyPr anchorCtr="0" anchor="t" bIns="45700" lIns="91425" spcFirstLastPara="1" rIns="91425" wrap="square" tIns="45700">
            <a:spAutoFit/>
          </a:bodyPr>
          <a:lstStyle/>
          <a:p>
            <a:pPr indent="-444500" lvl="0" marL="609600" marR="0" rtl="0" algn="just">
              <a:lnSpc>
                <a:spcPct val="115000"/>
              </a:lnSpc>
              <a:spcBef>
                <a:spcPts val="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Overwhelming feedback from industry: </a:t>
            </a:r>
            <a:r>
              <a:rPr b="1" i="0" lang="en-GB" sz="2200" u="none" cap="none" strike="noStrike">
                <a:solidFill>
                  <a:schemeClr val="dk1"/>
                </a:solidFill>
                <a:latin typeface="Arial"/>
                <a:ea typeface="Arial"/>
                <a:cs typeface="Arial"/>
                <a:sym typeface="Arial"/>
              </a:rPr>
              <a:t>formal standards are needed for ‘ARD’</a:t>
            </a:r>
            <a:endParaRPr b="1" i="0" sz="2200" u="none" cap="none" strike="noStrike">
              <a:solidFill>
                <a:schemeClr val="dk1"/>
              </a:solidFill>
              <a:latin typeface="Arial"/>
              <a:ea typeface="Arial"/>
              <a:cs typeface="Arial"/>
              <a:sym typeface="Arial"/>
            </a:endParaRPr>
          </a:p>
          <a:p>
            <a:pPr indent="-444500" lvl="1" marL="1219200" marR="0" rtl="0" algn="just">
              <a:lnSpc>
                <a:spcPct val="115000"/>
              </a:lnSpc>
              <a:spcBef>
                <a:spcPts val="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Without a standard: difficult to implement CEOS-ARD into operational workflows and to ensure products interoperability.</a:t>
            </a:r>
            <a:endParaRPr b="0" i="0" sz="2200" u="none" cap="none" strike="noStrike">
              <a:solidFill>
                <a:schemeClr val="dk1"/>
              </a:solidFill>
              <a:latin typeface="Arial"/>
              <a:ea typeface="Arial"/>
              <a:cs typeface="Arial"/>
              <a:sym typeface="Arial"/>
            </a:endParaRPr>
          </a:p>
          <a:p>
            <a:pPr indent="-444500" lvl="1" marL="1219200" marR="0" rtl="0" algn="just">
              <a:lnSpc>
                <a:spcPct val="115000"/>
              </a:lnSpc>
              <a:spcBef>
                <a:spcPts val="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Government and commercial sectors will likely not reference documents unless they have gone through an open standard process.</a:t>
            </a:r>
            <a:endParaRPr b="0" i="0" sz="2200" u="none" cap="none" strike="noStrike">
              <a:solidFill>
                <a:schemeClr val="dk1"/>
              </a:solidFill>
              <a:latin typeface="Arial"/>
              <a:ea typeface="Arial"/>
              <a:cs typeface="Arial"/>
              <a:sym typeface="Arial"/>
            </a:endParaRPr>
          </a:p>
          <a:p>
            <a:pPr indent="-444500" lvl="1" marL="1219200" marR="0" rtl="0" algn="just">
              <a:lnSpc>
                <a:spcPct val="115000"/>
              </a:lnSpc>
              <a:spcBef>
                <a:spcPts val="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Standards built on the foundation of CEOS-ARD would be helpful</a:t>
            </a:r>
            <a:endParaRPr b="0" i="0" sz="22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444500" lvl="0" marL="609600" marR="0" rtl="0" algn="just">
              <a:lnSpc>
                <a:spcPct val="115000"/>
              </a:lnSpc>
              <a:spcBef>
                <a:spcPts val="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Increase reach of the concepts of CEOS-ARD</a:t>
            </a:r>
            <a:endParaRPr b="0" i="0" sz="22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5d25ec1841_0_35"/>
          <p:cNvSpPr txBox="1"/>
          <p:nvPr/>
        </p:nvSpPr>
        <p:spPr>
          <a:xfrm>
            <a:off x="94025" y="103250"/>
            <a:ext cx="9452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rPr>
              <a:t>SIT TW Action re: ARD standards</a:t>
            </a:r>
            <a:endParaRPr b="0" i="0" sz="1500" u="none" cap="none" strike="noStrike">
              <a:solidFill>
                <a:srgbClr val="000000"/>
              </a:solidFill>
              <a:latin typeface="Arial"/>
              <a:ea typeface="Arial"/>
              <a:cs typeface="Arial"/>
              <a:sym typeface="Arial"/>
            </a:endParaRPr>
          </a:p>
        </p:txBody>
      </p:sp>
      <p:pic>
        <p:nvPicPr>
          <p:cNvPr id="147" name="Google Shape;147;g15d25ec1841_0_35"/>
          <p:cNvPicPr preferRelativeResize="0"/>
          <p:nvPr/>
        </p:nvPicPr>
        <p:blipFill>
          <a:blip r:embed="rId3">
            <a:alphaModFix/>
          </a:blip>
          <a:stretch>
            <a:fillRect/>
          </a:stretch>
        </p:blipFill>
        <p:spPr>
          <a:xfrm>
            <a:off x="1580638" y="1388175"/>
            <a:ext cx="9030725" cy="3462910"/>
          </a:xfrm>
          <a:prstGeom prst="rect">
            <a:avLst/>
          </a:prstGeom>
          <a:noFill/>
          <a:ln>
            <a:noFill/>
          </a:ln>
        </p:spPr>
      </p:pic>
      <p:sp>
        <p:nvSpPr>
          <p:cNvPr id="148" name="Google Shape;148;g15d25ec1841_0_35"/>
          <p:cNvSpPr txBox="1"/>
          <p:nvPr/>
        </p:nvSpPr>
        <p:spPr>
          <a:xfrm>
            <a:off x="592880" y="5325215"/>
            <a:ext cx="11112000" cy="820500"/>
          </a:xfrm>
          <a:prstGeom prst="rect">
            <a:avLst/>
          </a:prstGeom>
          <a:noFill/>
          <a:ln>
            <a:noFill/>
          </a:ln>
        </p:spPr>
        <p:txBody>
          <a:bodyPr anchorCtr="0" anchor="t" bIns="45700" lIns="91425" spcFirstLastPara="1" rIns="91425" wrap="square" tIns="45700">
            <a:spAutoFit/>
          </a:bodyPr>
          <a:lstStyle/>
          <a:p>
            <a:pPr indent="-368300" lvl="0" marL="457200" marR="0" rtl="0" algn="just">
              <a:lnSpc>
                <a:spcPct val="115000"/>
              </a:lnSpc>
              <a:spcBef>
                <a:spcPts val="0"/>
              </a:spcBef>
              <a:spcAft>
                <a:spcPts val="0"/>
              </a:spcAft>
              <a:buClr>
                <a:schemeClr val="dk1"/>
              </a:buClr>
              <a:buSzPts val="2200"/>
              <a:buChar char="●"/>
            </a:pPr>
            <a:r>
              <a:rPr lang="en-GB" sz="2200">
                <a:solidFill>
                  <a:schemeClr val="dk1"/>
                </a:solidFill>
              </a:rPr>
              <a:t>OGC meeting this week</a:t>
            </a:r>
            <a:endParaRPr sz="2200">
              <a:solidFill>
                <a:schemeClr val="dk1"/>
              </a:solidFill>
            </a:endParaRPr>
          </a:p>
          <a:p>
            <a:pPr indent="-368300" lvl="0" marL="457200" marR="0" rtl="0" algn="just">
              <a:lnSpc>
                <a:spcPct val="115000"/>
              </a:lnSpc>
              <a:spcBef>
                <a:spcPts val="0"/>
              </a:spcBef>
              <a:spcAft>
                <a:spcPts val="0"/>
              </a:spcAft>
              <a:buClr>
                <a:schemeClr val="dk1"/>
              </a:buClr>
              <a:buSzPts val="2200"/>
              <a:buChar char="●"/>
            </a:pPr>
            <a:r>
              <a:rPr lang="en-GB" sz="2200">
                <a:solidFill>
                  <a:schemeClr val="dk1"/>
                </a:solidFill>
              </a:rPr>
              <a:t>CEOS representation: … </a:t>
            </a:r>
            <a:endParaRPr sz="2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5d25ec1841_0_58"/>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355600" lvl="0" marL="457200" rtl="0" algn="just">
              <a:lnSpc>
                <a:spcPct val="90000"/>
              </a:lnSpc>
              <a:spcBef>
                <a:spcPts val="1200"/>
              </a:spcBef>
              <a:spcAft>
                <a:spcPts val="0"/>
              </a:spcAft>
              <a:buSzPts val="2000"/>
              <a:buChar char="❖"/>
            </a:pPr>
            <a:r>
              <a:rPr lang="en-GB" sz="2000"/>
              <a:t>Encourage r</a:t>
            </a:r>
            <a:r>
              <a:rPr lang="en-GB" sz="2000"/>
              <a:t>eprocessing to CEOS-ARD for older missions</a:t>
            </a:r>
            <a:endParaRPr sz="2000"/>
          </a:p>
          <a:p>
            <a:pPr indent="-355600" lvl="0" marL="457200" rtl="0" algn="just">
              <a:lnSpc>
                <a:spcPct val="90000"/>
              </a:lnSpc>
              <a:spcBef>
                <a:spcPts val="1200"/>
              </a:spcBef>
              <a:spcAft>
                <a:spcPts val="0"/>
              </a:spcAft>
              <a:buSzPts val="2000"/>
              <a:buChar char="❖"/>
            </a:pPr>
            <a:r>
              <a:rPr lang="en-GB" sz="2000"/>
              <a:t>Participation in standardisation effort of ARD</a:t>
            </a:r>
            <a:endParaRPr sz="2000"/>
          </a:p>
          <a:p>
            <a:pPr indent="-355600" lvl="1" marL="914400" rtl="0" algn="just">
              <a:lnSpc>
                <a:spcPct val="90000"/>
              </a:lnSpc>
              <a:spcBef>
                <a:spcPts val="1200"/>
              </a:spcBef>
              <a:spcAft>
                <a:spcPts val="0"/>
              </a:spcAft>
              <a:buSzPts val="2000"/>
              <a:buChar char="▪"/>
            </a:pPr>
            <a:r>
              <a:rPr lang="en-GB" sz="2000"/>
              <a:t>Ensure sufficient resources to engage</a:t>
            </a:r>
            <a:endParaRPr sz="2000"/>
          </a:p>
          <a:p>
            <a:pPr indent="-355600" lvl="1" marL="914400" rtl="0" algn="just">
              <a:lnSpc>
                <a:spcPct val="90000"/>
              </a:lnSpc>
              <a:spcBef>
                <a:spcPts val="1200"/>
              </a:spcBef>
              <a:spcAft>
                <a:spcPts val="0"/>
              </a:spcAft>
              <a:buSzPts val="2000"/>
              <a:buChar char="▪"/>
            </a:pPr>
            <a:r>
              <a:rPr lang="en-GB" sz="2000"/>
              <a:t>CEOS-ARD as basis</a:t>
            </a:r>
            <a:endParaRPr sz="2000"/>
          </a:p>
          <a:p>
            <a:pPr indent="-355600" lvl="0" marL="457200" rtl="0" algn="just">
              <a:spcBef>
                <a:spcPts val="1200"/>
              </a:spcBef>
              <a:spcAft>
                <a:spcPts val="0"/>
              </a:spcAft>
              <a:buSzPts val="2000"/>
              <a:buChar char="❖"/>
            </a:pPr>
            <a:r>
              <a:rPr lang="en-GB" sz="2000"/>
              <a:t>Promote and support to commercial and new space sector to meet CEOS-ARD specifications</a:t>
            </a:r>
            <a:endParaRPr sz="2000"/>
          </a:p>
          <a:p>
            <a:pPr indent="-355600" lvl="0" marL="457200" rtl="0" algn="just">
              <a:lnSpc>
                <a:spcPct val="90000"/>
              </a:lnSpc>
              <a:spcBef>
                <a:spcPts val="1200"/>
              </a:spcBef>
              <a:spcAft>
                <a:spcPts val="0"/>
              </a:spcAft>
              <a:buSzPts val="2000"/>
              <a:buChar char="❖"/>
            </a:pPr>
            <a:r>
              <a:rPr lang="en-GB" sz="2000"/>
              <a:t>Seek to evolve CEOS datasets along the interoperability spectrum - working on the additional components needed:</a:t>
            </a:r>
            <a:endParaRPr sz="2000"/>
          </a:p>
          <a:p>
            <a:pPr indent="-355600" lvl="1" marL="914400" rtl="0" algn="just">
              <a:lnSpc>
                <a:spcPct val="90000"/>
              </a:lnSpc>
              <a:spcBef>
                <a:spcPts val="1200"/>
              </a:spcBef>
              <a:spcAft>
                <a:spcPts val="0"/>
              </a:spcAft>
              <a:buSzPts val="2000"/>
              <a:buChar char="▪"/>
            </a:pPr>
            <a:r>
              <a:rPr lang="en-GB" sz="2000"/>
              <a:t>CEOS Interoperability Framework</a:t>
            </a:r>
            <a:endParaRPr sz="2000"/>
          </a:p>
          <a:p>
            <a:pPr indent="-355600" lvl="1" marL="914400" rtl="0" algn="just">
              <a:lnSpc>
                <a:spcPct val="90000"/>
              </a:lnSpc>
              <a:spcBef>
                <a:spcPts val="1200"/>
              </a:spcBef>
              <a:spcAft>
                <a:spcPts val="0"/>
              </a:spcAft>
              <a:buSzPts val="2000"/>
              <a:buChar char="▪"/>
            </a:pPr>
            <a:r>
              <a:rPr lang="en-GB" sz="2000"/>
              <a:t>Data quality and Cal-Val</a:t>
            </a:r>
            <a:endParaRPr sz="2000"/>
          </a:p>
          <a:p>
            <a:pPr indent="-355600" lvl="0" marL="457200" rtl="0" algn="just">
              <a:lnSpc>
                <a:spcPct val="90000"/>
              </a:lnSpc>
              <a:spcBef>
                <a:spcPts val="1200"/>
              </a:spcBef>
              <a:spcAft>
                <a:spcPts val="1200"/>
              </a:spcAft>
              <a:buSzPts val="2000"/>
              <a:buChar char="❖"/>
            </a:pPr>
            <a:r>
              <a:rPr lang="en-GB" sz="2000"/>
              <a:t>Continued support of CEOS-ARD Oversight Group and ARD activities</a:t>
            </a:r>
            <a:endParaRPr sz="2000"/>
          </a:p>
        </p:txBody>
      </p:sp>
      <p:sp>
        <p:nvSpPr>
          <p:cNvPr id="154" name="Google Shape;154;g15d25ec1841_0_5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WGCV &amp; WGISS </a:t>
            </a:r>
            <a:r>
              <a:rPr lang="en-GB"/>
              <a:t>Support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5"/>
          <p:cNvSpPr txBox="1"/>
          <p:nvPr>
            <p:ph type="title"/>
          </p:nvPr>
        </p:nvSpPr>
        <p:spPr>
          <a:xfrm>
            <a:off x="176051" y="175950"/>
            <a:ext cx="91047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CEOS-ARD OG Members</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sp>
        <p:nvSpPr>
          <p:cNvPr id="160" name="Google Shape;160;p15"/>
          <p:cNvSpPr txBox="1"/>
          <p:nvPr/>
        </p:nvSpPr>
        <p:spPr>
          <a:xfrm>
            <a:off x="1411050" y="1287525"/>
            <a:ext cx="9369900" cy="4386900"/>
          </a:xfrm>
          <a:prstGeom prst="rect">
            <a:avLst/>
          </a:prstGeom>
          <a:noFill/>
          <a:ln>
            <a:noFill/>
          </a:ln>
        </p:spPr>
        <p:txBody>
          <a:bodyPr anchorCtr="0" anchor="t" bIns="91425" lIns="91425" spcFirstLastPara="1" rIns="91425" wrap="square" tIns="91425">
            <a:spAutoFit/>
          </a:bodyPr>
          <a:lstStyle/>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Ferran Gascon (Lead)					SIT Chair Team</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chemeClr val="dk1"/>
              </a:buClr>
              <a:buSzPts val="1100"/>
              <a:buFont typeface="Arial"/>
              <a:buNone/>
            </a:pPr>
            <a:r>
              <a:rPr b="0" i="0" lang="en-GB" sz="2100" u="none" cap="none" strike="noStrike">
                <a:solidFill>
                  <a:schemeClr val="dk1"/>
                </a:solidFill>
                <a:latin typeface="Calibri"/>
                <a:ea typeface="Calibri"/>
                <a:cs typeface="Calibri"/>
                <a:sym typeface="Calibri"/>
              </a:rPr>
              <a:t>Matthew Steventon						Secretariat</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Andreia Siqueira						LSI-VC</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Steve Labahn							LSI-VC</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Peter Strobl								LSI-VC</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Maycira Costa							OCR-VC</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Mark Higgins							OST-VC</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Ed Armstrong							SST-VC</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chemeClr val="dk1"/>
              </a:buClr>
              <a:buSzPts val="1100"/>
              <a:buFont typeface="Arial"/>
              <a:buNone/>
            </a:pPr>
            <a:r>
              <a:rPr b="0" i="0" lang="en-GB" sz="2100" u="none" cap="none" strike="noStrike">
                <a:solidFill>
                  <a:schemeClr val="dk1"/>
                </a:solidFill>
                <a:latin typeface="Calibri"/>
                <a:ea typeface="Calibri"/>
                <a:cs typeface="Calibri"/>
                <a:sym typeface="Calibri"/>
              </a:rPr>
              <a:t>Chris Kidd								P-VC</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Medhavy Thankappan					WGCV</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Philippe Goryl							WGCV</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Makoto Natsuisaka						WGISS</a:t>
            </a:r>
            <a:endParaRPr b="0" i="0" sz="21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100"/>
              <a:buFont typeface="Arial"/>
              <a:buNone/>
            </a:pPr>
            <a:r>
              <a:rPr b="0" i="0" lang="en-GB" sz="2100" u="none" cap="none" strike="noStrike">
                <a:solidFill>
                  <a:schemeClr val="dk1"/>
                </a:solidFill>
                <a:latin typeface="Calibri"/>
                <a:ea typeface="Calibri"/>
                <a:cs typeface="Calibri"/>
                <a:sym typeface="Calibri"/>
              </a:rPr>
              <a:t>Jorge Del Rio Vera						WGCapD</a:t>
            </a:r>
            <a:endParaRPr b="0" i="0" sz="2100" u="none" cap="none" strike="noStrike">
              <a:solidFill>
                <a:schemeClr val="dk1"/>
              </a:solidFill>
              <a:latin typeface="Calibri"/>
              <a:ea typeface="Calibri"/>
              <a:cs typeface="Calibri"/>
              <a:sym typeface="Calibri"/>
            </a:endParaRPr>
          </a:p>
        </p:txBody>
      </p:sp>
      <p:sp>
        <p:nvSpPr>
          <p:cNvPr id="161" name="Google Shape;161;p15"/>
          <p:cNvSpPr txBox="1"/>
          <p:nvPr/>
        </p:nvSpPr>
        <p:spPr>
          <a:xfrm>
            <a:off x="1411050" y="5879200"/>
            <a:ext cx="92127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chemeClr val="dk1"/>
                </a:solidFill>
                <a:latin typeface="Calibri"/>
                <a:ea typeface="Calibri"/>
                <a:cs typeface="Calibri"/>
                <a:sym typeface="Calibri"/>
              </a:rPr>
              <a:t>Mailing list: ard-oversight-group@lists.ceos.org</a:t>
            </a:r>
            <a:endParaRPr b="1" i="0" sz="2300" u="none" cap="none" strike="noStrike">
              <a:solidFill>
                <a:schemeClr val="dk1"/>
              </a:solidFill>
              <a:latin typeface="Calibri"/>
              <a:ea typeface="Calibri"/>
              <a:cs typeface="Calibri"/>
              <a:sym typeface="Calibri"/>
            </a:endParaRPr>
          </a:p>
        </p:txBody>
      </p:sp>
      <p:sp>
        <p:nvSpPr>
          <p:cNvPr id="162" name="Google Shape;162;p15"/>
          <p:cNvSpPr/>
          <p:nvPr/>
        </p:nvSpPr>
        <p:spPr>
          <a:xfrm>
            <a:off x="1815075" y="4218825"/>
            <a:ext cx="5778900" cy="1030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163" name="Google Shape;163;p15"/>
          <p:cNvSpPr txBox="1"/>
          <p:nvPr/>
        </p:nvSpPr>
        <p:spPr>
          <a:xfrm>
            <a:off x="7858725" y="4472325"/>
            <a:ext cx="2178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rgbClr val="FF0000"/>
                </a:solidFill>
              </a:rPr>
              <a:t>Thank you!!</a:t>
            </a:r>
            <a:endParaRPr b="1" sz="220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5d25ec1841_0_67"/>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Thanks!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Questions?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3"/>
          <p:cNvSpPr txBox="1"/>
          <p:nvPr>
            <p:ph type="title"/>
          </p:nvPr>
        </p:nvSpPr>
        <p:spPr>
          <a:xfrm>
            <a:off x="176051" y="175950"/>
            <a:ext cx="72705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8000"/>
              <a:buNone/>
            </a:pPr>
            <a:r>
              <a:rPr lang="en-GB" sz="6500"/>
              <a:t>CEOS-ARD Oversight Group: Reference / Backup Slides</a:t>
            </a:r>
            <a:endParaRPr sz="6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txBox="1"/>
          <p:nvPr>
            <p:ph idx="1" type="body"/>
          </p:nvPr>
        </p:nvSpPr>
        <p:spPr>
          <a:xfrm>
            <a:off x="101600" y="990600"/>
            <a:ext cx="11988900" cy="5257800"/>
          </a:xfrm>
          <a:prstGeom prst="rect">
            <a:avLst/>
          </a:prstGeom>
          <a:noFill/>
          <a:ln>
            <a:noFill/>
          </a:ln>
        </p:spPr>
        <p:txBody>
          <a:bodyPr anchorCtr="0" anchor="ctr" bIns="91425" lIns="91425" spcFirstLastPara="1" rIns="91425" wrap="square" tIns="91425">
            <a:noAutofit/>
          </a:bodyPr>
          <a:lstStyle/>
          <a:p>
            <a:pPr indent="-374650" lvl="0" marL="457200" marR="0" rtl="0" algn="l">
              <a:lnSpc>
                <a:spcPct val="100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Identified as a core component of the CEOS-ARD Governance Framework.</a:t>
            </a:r>
            <a:endParaRPr b="0" i="0" sz="2300" u="none" cap="none" strike="noStrike">
              <a:solidFill>
                <a:srgbClr val="000000"/>
              </a:solidFill>
              <a:latin typeface="Arial"/>
              <a:ea typeface="Arial"/>
              <a:cs typeface="Arial"/>
              <a:sym typeface="Arial"/>
            </a:endParaRPr>
          </a:p>
          <a:p>
            <a:pPr indent="-374650" lvl="0" marL="457200" marR="0" rtl="0" algn="l">
              <a:lnSpc>
                <a:spcPct val="100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Act as a forum for all matters related to CEOS-ARD.</a:t>
            </a:r>
            <a:endParaRPr b="0" i="0" sz="2300" u="none" cap="none" strike="noStrike">
              <a:solidFill>
                <a:srgbClr val="000000"/>
              </a:solidFill>
              <a:latin typeface="Arial"/>
              <a:ea typeface="Arial"/>
              <a:cs typeface="Arial"/>
              <a:sym typeface="Arial"/>
            </a:endParaRPr>
          </a:p>
          <a:p>
            <a:pPr indent="-374650" lvl="0" marL="457200" marR="0" rtl="0" algn="l">
              <a:lnSpc>
                <a:spcPct val="100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Representatives from the CEOS Virtual Constellations are integral to the effort going forward, as these are the CEOS entities with the technical expertise to recommend, develop and maintain Product Family Specifications.</a:t>
            </a:r>
            <a:endParaRPr b="0" i="0" sz="2300" u="none" cap="none" strike="noStrike">
              <a:solidFill>
                <a:srgbClr val="000000"/>
              </a:solidFill>
              <a:latin typeface="Arial"/>
              <a:ea typeface="Arial"/>
              <a:cs typeface="Arial"/>
              <a:sym typeface="Arial"/>
            </a:endParaRPr>
          </a:p>
          <a:p>
            <a:pPr indent="-374650" lvl="0" marL="457200" marR="0" rtl="0" algn="l">
              <a:lnSpc>
                <a:spcPct val="100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Also provide:</a:t>
            </a:r>
            <a:endParaRPr b="0" i="0" sz="2300" u="none" cap="none" strike="noStrike">
              <a:solidFill>
                <a:srgbClr val="000000"/>
              </a:solidFill>
              <a:latin typeface="Arial"/>
              <a:ea typeface="Arial"/>
              <a:cs typeface="Arial"/>
              <a:sym typeface="Arial"/>
            </a:endParaRPr>
          </a:p>
          <a:p>
            <a:pPr indent="-374650" lvl="1" marL="914400" marR="0" rtl="0" algn="l">
              <a:lnSpc>
                <a:spcPct val="100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Strong coordination across CEOS</a:t>
            </a:r>
            <a:endParaRPr b="0" i="0" sz="2300" u="none" cap="none" strike="noStrike">
              <a:solidFill>
                <a:srgbClr val="000000"/>
              </a:solidFill>
              <a:latin typeface="Arial"/>
              <a:ea typeface="Arial"/>
              <a:cs typeface="Arial"/>
              <a:sym typeface="Arial"/>
            </a:endParaRPr>
          </a:p>
          <a:p>
            <a:pPr indent="-374650" lvl="1" marL="914400" marR="0" rtl="0" algn="l">
              <a:lnSpc>
                <a:spcPct val="100000"/>
              </a:lnSpc>
              <a:spcBef>
                <a:spcPts val="1200"/>
              </a:spcBef>
              <a:spcAft>
                <a:spcPts val="120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Promote CEOS-ARD in a unified way</a:t>
            </a:r>
            <a:endParaRPr b="0" i="0" sz="2300" u="none" cap="none" strike="noStrike">
              <a:solidFill>
                <a:srgbClr val="000000"/>
              </a:solidFill>
              <a:latin typeface="Arial"/>
              <a:ea typeface="Arial"/>
              <a:cs typeface="Arial"/>
              <a:sym typeface="Arial"/>
            </a:endParaRPr>
          </a:p>
        </p:txBody>
      </p:sp>
      <p:sp>
        <p:nvSpPr>
          <p:cNvPr id="179" name="Google Shape;179;p14"/>
          <p:cNvSpPr txBox="1"/>
          <p:nvPr>
            <p:ph type="title"/>
          </p:nvPr>
        </p:nvSpPr>
        <p:spPr>
          <a:xfrm>
            <a:off x="176050" y="175950"/>
            <a:ext cx="94191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CEOS-ARD Oversight Group</a:t>
            </a:r>
            <a:endParaRPr/>
          </a:p>
          <a:p>
            <a:pPr indent="0" lvl="0" marL="0" rtl="0" algn="l">
              <a:lnSpc>
                <a:spcPct val="90000"/>
              </a:lnSpc>
              <a:spcBef>
                <a:spcPts val="0"/>
              </a:spcBef>
              <a:spcAft>
                <a:spcPts val="0"/>
              </a:spcAft>
              <a:buSzPts val="4400"/>
              <a:buNone/>
            </a:pPr>
            <a:r>
              <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6"/>
          <p:cNvSpPr txBox="1"/>
          <p:nvPr>
            <p:ph idx="1" type="body"/>
          </p:nvPr>
        </p:nvSpPr>
        <p:spPr>
          <a:xfrm>
            <a:off x="101600" y="1463200"/>
            <a:ext cx="9415200" cy="4639800"/>
          </a:xfrm>
          <a:prstGeom prst="rect">
            <a:avLst/>
          </a:prstGeom>
          <a:noFill/>
          <a:ln>
            <a:noFill/>
          </a:ln>
        </p:spPr>
        <p:txBody>
          <a:bodyPr anchorCtr="0" anchor="ctr" bIns="91425" lIns="91425" spcFirstLastPara="1" rIns="91425" wrap="square" tIns="91425">
            <a:noAutofit/>
          </a:bodyPr>
          <a:lstStyle/>
          <a:p>
            <a:pPr indent="-400050" lvl="0" marL="457200" marR="0" rtl="0" algn="l">
              <a:lnSpc>
                <a:spcPct val="100000"/>
              </a:lnSpc>
              <a:spcBef>
                <a:spcPts val="1200"/>
              </a:spcBef>
              <a:spcAft>
                <a:spcPts val="0"/>
              </a:spcAft>
              <a:buClr>
                <a:srgbClr val="000000"/>
              </a:buClr>
              <a:buSzPts val="2700"/>
              <a:buFont typeface="Arial"/>
              <a:buChar char="●"/>
            </a:pPr>
            <a:r>
              <a:rPr b="0" i="0" lang="en-GB" sz="2700" u="none" cap="none" strike="noStrike">
                <a:solidFill>
                  <a:srgbClr val="000000"/>
                </a:solidFill>
                <a:latin typeface="Arial"/>
                <a:ea typeface="Arial"/>
                <a:cs typeface="Arial"/>
                <a:sym typeface="Arial"/>
              </a:rPr>
              <a:t>Terms of Reference for CEOS-ARD OG Endorsed at SIT-37</a:t>
            </a:r>
            <a:endParaRPr b="0" i="0" sz="2700" u="none" cap="none" strike="noStrike">
              <a:solidFill>
                <a:srgbClr val="000000"/>
              </a:solidFill>
              <a:latin typeface="Arial"/>
              <a:ea typeface="Arial"/>
              <a:cs typeface="Arial"/>
              <a:sym typeface="Arial"/>
            </a:endParaRPr>
          </a:p>
          <a:p>
            <a:pPr indent="-400050" lvl="0" marL="457200" marR="0" rtl="0" algn="l">
              <a:lnSpc>
                <a:spcPct val="100000"/>
              </a:lnSpc>
              <a:spcBef>
                <a:spcPts val="1200"/>
              </a:spcBef>
              <a:spcAft>
                <a:spcPts val="0"/>
              </a:spcAft>
              <a:buClr>
                <a:srgbClr val="000000"/>
              </a:buClr>
              <a:buSzPts val="2700"/>
              <a:buFont typeface="Arial"/>
              <a:buChar char="●"/>
            </a:pPr>
            <a:r>
              <a:rPr b="0" i="0" lang="en-GB" sz="2700" u="none" cap="none" strike="noStrike">
                <a:solidFill>
                  <a:srgbClr val="000000"/>
                </a:solidFill>
                <a:latin typeface="Arial"/>
                <a:ea typeface="Arial"/>
                <a:cs typeface="Arial"/>
                <a:sym typeface="Arial"/>
              </a:rPr>
              <a:t>Elaborates and clarifies the role of the group beyond what appears in the CEOS-ARD Governance Framework</a:t>
            </a:r>
            <a:endParaRPr b="0" i="0" sz="2700" u="none" cap="none" strike="noStrike">
              <a:solidFill>
                <a:srgbClr val="000000"/>
              </a:solidFill>
              <a:latin typeface="Arial"/>
              <a:ea typeface="Arial"/>
              <a:cs typeface="Arial"/>
              <a:sym typeface="Arial"/>
            </a:endParaRPr>
          </a:p>
          <a:p>
            <a:pPr indent="-400050" lvl="0" marL="457200" marR="0" rtl="0" algn="l">
              <a:lnSpc>
                <a:spcPct val="100000"/>
              </a:lnSpc>
              <a:spcBef>
                <a:spcPts val="1200"/>
              </a:spcBef>
              <a:spcAft>
                <a:spcPts val="0"/>
              </a:spcAft>
              <a:buClr>
                <a:srgbClr val="000000"/>
              </a:buClr>
              <a:buSzPts val="2700"/>
              <a:buFont typeface="Arial"/>
              <a:buChar char="●"/>
            </a:pPr>
            <a:r>
              <a:rPr b="0" i="0" lang="en-GB" sz="2700" u="none" cap="none" strike="noStrike">
                <a:solidFill>
                  <a:srgbClr val="000000"/>
                </a:solidFill>
                <a:latin typeface="Arial"/>
                <a:ea typeface="Arial"/>
                <a:cs typeface="Arial"/>
                <a:sym typeface="Arial"/>
              </a:rPr>
              <a:t>Document </a:t>
            </a:r>
            <a:r>
              <a:rPr b="0" i="0" lang="en-GB" sz="2700" u="sng" cap="none" strike="noStrike">
                <a:solidFill>
                  <a:schemeClr val="hlink"/>
                </a:solidFill>
                <a:latin typeface="Arial"/>
                <a:ea typeface="Arial"/>
                <a:cs typeface="Arial"/>
                <a:sym typeface="Arial"/>
                <a:hlinkClick r:id="rId3"/>
              </a:rPr>
              <a:t>here</a:t>
            </a:r>
            <a:endParaRPr b="0" i="0" sz="2700" u="none" cap="none" strike="noStrike">
              <a:solidFill>
                <a:srgbClr val="000000"/>
              </a:solidFill>
              <a:latin typeface="Arial"/>
              <a:ea typeface="Arial"/>
              <a:cs typeface="Arial"/>
              <a:sym typeface="Arial"/>
            </a:endParaRPr>
          </a:p>
          <a:p>
            <a:pPr indent="-400050" lvl="0" marL="457200" marR="0" rtl="0" algn="l">
              <a:lnSpc>
                <a:spcPct val="100000"/>
              </a:lnSpc>
              <a:spcBef>
                <a:spcPts val="1200"/>
              </a:spcBef>
              <a:spcAft>
                <a:spcPts val="0"/>
              </a:spcAft>
              <a:buClr>
                <a:srgbClr val="000000"/>
              </a:buClr>
              <a:buSzPts val="2700"/>
              <a:buFont typeface="Arial"/>
              <a:buChar char="●"/>
            </a:pPr>
            <a:r>
              <a:rPr b="0" i="0" lang="en-GB" sz="2700" u="none" cap="none" strike="noStrike">
                <a:solidFill>
                  <a:srgbClr val="000000"/>
                </a:solidFill>
                <a:latin typeface="Arial"/>
                <a:ea typeface="Arial"/>
                <a:cs typeface="Arial"/>
                <a:sym typeface="Arial"/>
              </a:rPr>
              <a:t>Covers: Mission Statement, Scope of Activities, Membership and Leadership, Meetings</a:t>
            </a:r>
            <a:endParaRPr b="0" i="0" sz="2700" u="none" cap="none" strike="noStrike">
              <a:solidFill>
                <a:srgbClr val="000000"/>
              </a:solidFill>
              <a:latin typeface="Arial"/>
              <a:ea typeface="Arial"/>
              <a:cs typeface="Arial"/>
              <a:sym typeface="Arial"/>
            </a:endParaRPr>
          </a:p>
        </p:txBody>
      </p:sp>
      <p:sp>
        <p:nvSpPr>
          <p:cNvPr id="185" name="Google Shape;185;p16"/>
          <p:cNvSpPr txBox="1"/>
          <p:nvPr>
            <p:ph type="title"/>
          </p:nvPr>
        </p:nvSpPr>
        <p:spPr>
          <a:xfrm>
            <a:off x="176050" y="175950"/>
            <a:ext cx="98433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3500"/>
              <a:t>CEOS-ARD Oversight Group</a:t>
            </a:r>
            <a:endParaRPr sz="3500"/>
          </a:p>
          <a:p>
            <a:pPr indent="0" lvl="0" marL="0" rtl="0" algn="l">
              <a:lnSpc>
                <a:spcPct val="90000"/>
              </a:lnSpc>
              <a:spcBef>
                <a:spcPts val="0"/>
              </a:spcBef>
              <a:spcAft>
                <a:spcPts val="0"/>
              </a:spcAft>
              <a:buClr>
                <a:schemeClr val="dk1"/>
              </a:buClr>
              <a:buSzPts val="1100"/>
              <a:buFont typeface="Arial"/>
              <a:buNone/>
            </a:pPr>
            <a:r>
              <a:t/>
            </a:r>
            <a:endParaRPr sz="3500"/>
          </a:p>
          <a:p>
            <a:pPr indent="0" lvl="0" marL="0" rtl="0" algn="l">
              <a:lnSpc>
                <a:spcPct val="90000"/>
              </a:lnSpc>
              <a:spcBef>
                <a:spcPts val="0"/>
              </a:spcBef>
              <a:spcAft>
                <a:spcPts val="0"/>
              </a:spcAft>
              <a:buClr>
                <a:schemeClr val="dk1"/>
              </a:buClr>
              <a:buSzPts val="1100"/>
              <a:buFont typeface="Arial"/>
              <a:buNone/>
            </a:pPr>
            <a:r>
              <a:t/>
            </a:r>
            <a:endParaRPr sz="3500"/>
          </a:p>
          <a:p>
            <a:pPr indent="0" lvl="0" marL="0" rtl="0" algn="l">
              <a:lnSpc>
                <a:spcPct val="90000"/>
              </a:lnSpc>
              <a:spcBef>
                <a:spcPts val="0"/>
              </a:spcBef>
              <a:spcAft>
                <a:spcPts val="0"/>
              </a:spcAft>
              <a:buClr>
                <a:schemeClr val="dk1"/>
              </a:buClr>
              <a:buSzPts val="1100"/>
              <a:buFont typeface="Arial"/>
              <a:buNone/>
            </a:pPr>
            <a:r>
              <a:t/>
            </a:r>
            <a:endParaRPr sz="3500"/>
          </a:p>
          <a:p>
            <a:pPr indent="0" lvl="0" marL="0" rtl="0" algn="l">
              <a:lnSpc>
                <a:spcPct val="90000"/>
              </a:lnSpc>
              <a:spcBef>
                <a:spcPts val="0"/>
              </a:spcBef>
              <a:spcAft>
                <a:spcPts val="0"/>
              </a:spcAft>
              <a:buClr>
                <a:schemeClr val="dk1"/>
              </a:buClr>
              <a:buSzPts val="1100"/>
              <a:buFont typeface="Arial"/>
              <a:buNone/>
            </a:pPr>
            <a:r>
              <a:t/>
            </a:r>
            <a:endParaRPr sz="3500"/>
          </a:p>
          <a:p>
            <a:pPr indent="0" lvl="0" marL="0" rtl="0" algn="l">
              <a:lnSpc>
                <a:spcPct val="90000"/>
              </a:lnSpc>
              <a:spcBef>
                <a:spcPts val="0"/>
              </a:spcBef>
              <a:spcAft>
                <a:spcPts val="0"/>
              </a:spcAft>
              <a:buSzPts val="4400"/>
              <a:buNone/>
            </a:pPr>
            <a:r>
              <a:t/>
            </a:r>
            <a:endParaRPr sz="3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7"/>
          <p:cNvSpPr txBox="1"/>
          <p:nvPr>
            <p:ph idx="1" type="body"/>
          </p:nvPr>
        </p:nvSpPr>
        <p:spPr>
          <a:xfrm>
            <a:off x="101600" y="1423150"/>
            <a:ext cx="11232300" cy="4908600"/>
          </a:xfrm>
          <a:prstGeom prst="rect">
            <a:avLst/>
          </a:prstGeom>
          <a:noFill/>
          <a:ln>
            <a:noFill/>
          </a:ln>
        </p:spPr>
        <p:txBody>
          <a:bodyPr anchorCtr="0" anchor="ctr" bIns="91425" lIns="91425" spcFirstLastPara="1" rIns="91425" wrap="square" tIns="91425">
            <a:noAutofit/>
          </a:bodyPr>
          <a:lstStyle/>
          <a:p>
            <a:pPr indent="-336550" lvl="0" marL="457200" marR="0" rtl="0" algn="l">
              <a:lnSpc>
                <a:spcPct val="100000"/>
              </a:lnSpc>
              <a:spcBef>
                <a:spcPts val="0"/>
              </a:spcBef>
              <a:spcAft>
                <a:spcPts val="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CEOS coordination on ARD</a:t>
            </a:r>
            <a:endParaRPr b="0" i="0" sz="1700" u="none" cap="none" strike="noStrike">
              <a:solidFill>
                <a:srgbClr val="000000"/>
              </a:solidFill>
              <a:latin typeface="Arial"/>
              <a:ea typeface="Arial"/>
              <a:cs typeface="Arial"/>
              <a:sym typeface="Arial"/>
            </a:endParaRPr>
          </a:p>
          <a:p>
            <a:pPr indent="-336550" lvl="0" marL="457200" marR="0" rtl="0" algn="l">
              <a:lnSpc>
                <a:spcPct val="100000"/>
              </a:lnSpc>
              <a:spcBef>
                <a:spcPts val="500"/>
              </a:spcBef>
              <a:spcAft>
                <a:spcPts val="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Maintenance of the CEOS-ARD Strategy and CEOS-ARD Governance Framework</a:t>
            </a:r>
            <a:endParaRPr b="0" i="0" sz="1700" u="none" cap="none" strike="noStrike">
              <a:solidFill>
                <a:srgbClr val="000000"/>
              </a:solidFill>
              <a:latin typeface="Arial"/>
              <a:ea typeface="Arial"/>
              <a:cs typeface="Arial"/>
              <a:sym typeface="Arial"/>
            </a:endParaRPr>
          </a:p>
          <a:p>
            <a:pPr indent="-336550" lvl="0" marL="457200" marR="0" rtl="0" algn="l">
              <a:lnSpc>
                <a:spcPct val="100000"/>
              </a:lnSpc>
              <a:spcBef>
                <a:spcPts val="500"/>
              </a:spcBef>
              <a:spcAft>
                <a:spcPts val="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Support and guidance to data providers</a:t>
            </a:r>
            <a:endParaRPr b="0" i="0" sz="1700" u="none" cap="none" strike="noStrike">
              <a:solidFill>
                <a:srgbClr val="000000"/>
              </a:solidFill>
              <a:latin typeface="Arial"/>
              <a:ea typeface="Arial"/>
              <a:cs typeface="Arial"/>
              <a:sym typeface="Arial"/>
            </a:endParaRPr>
          </a:p>
          <a:p>
            <a:pPr indent="-336550" lvl="0" marL="457200" marR="0" rtl="0" algn="l">
              <a:lnSpc>
                <a:spcPct val="100000"/>
              </a:lnSpc>
              <a:spcBef>
                <a:spcPts val="500"/>
              </a:spcBef>
              <a:spcAft>
                <a:spcPts val="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Coordination of CEOS-ARD Product Family Specifications (PFS)</a:t>
            </a:r>
            <a:endParaRPr b="0" i="0" sz="1700" u="none" cap="none" strike="noStrike">
              <a:solidFill>
                <a:srgbClr val="000000"/>
              </a:solidFill>
              <a:latin typeface="Arial"/>
              <a:ea typeface="Arial"/>
              <a:cs typeface="Arial"/>
              <a:sym typeface="Arial"/>
            </a:endParaRPr>
          </a:p>
          <a:p>
            <a:pPr indent="-336550" lvl="0" marL="457200" marR="0" rtl="0" algn="l">
              <a:lnSpc>
                <a:spcPct val="100000"/>
              </a:lnSpc>
              <a:spcBef>
                <a:spcPts val="500"/>
              </a:spcBef>
              <a:spcAft>
                <a:spcPts val="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Template PFS</a:t>
            </a:r>
            <a:endParaRPr b="0" i="0" sz="1700" u="none" cap="none" strike="noStrike">
              <a:solidFill>
                <a:srgbClr val="000000"/>
              </a:solidFill>
              <a:latin typeface="Arial"/>
              <a:ea typeface="Arial"/>
              <a:cs typeface="Arial"/>
              <a:sym typeface="Arial"/>
            </a:endParaRPr>
          </a:p>
          <a:p>
            <a:pPr indent="-336550" lvl="0" marL="457200" marR="0" rtl="0" algn="l">
              <a:lnSpc>
                <a:spcPct val="100000"/>
              </a:lnSpc>
              <a:spcBef>
                <a:spcPts val="500"/>
              </a:spcBef>
              <a:spcAft>
                <a:spcPts val="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Technical topics related to CEOS-ARD: accessibility and utilisation, data discovery mechanisms, data and metadata formats, STAC, pilots, etc.</a:t>
            </a:r>
            <a:endParaRPr b="0" i="0" sz="1700" u="none" cap="none" strike="noStrike">
              <a:solidFill>
                <a:srgbClr val="000000"/>
              </a:solidFill>
              <a:latin typeface="Arial"/>
              <a:ea typeface="Arial"/>
              <a:cs typeface="Arial"/>
              <a:sym typeface="Arial"/>
            </a:endParaRPr>
          </a:p>
          <a:p>
            <a:pPr indent="-336550" lvl="0" marL="457200" marR="0" rtl="0" algn="l">
              <a:lnSpc>
                <a:spcPct val="100000"/>
              </a:lnSpc>
              <a:spcBef>
                <a:spcPts val="500"/>
              </a:spcBef>
              <a:spcAft>
                <a:spcPts val="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CEOS-ARD representation to broader community</a:t>
            </a:r>
            <a:endParaRPr b="0" i="0" sz="1700" u="none" cap="none" strike="noStrike">
              <a:solidFill>
                <a:srgbClr val="000000"/>
              </a:solidFill>
              <a:latin typeface="Arial"/>
              <a:ea typeface="Arial"/>
              <a:cs typeface="Arial"/>
              <a:sym typeface="Arial"/>
            </a:endParaRPr>
          </a:p>
          <a:p>
            <a:pPr indent="-336550" lvl="0" marL="457200" marR="0" rtl="0" algn="l">
              <a:lnSpc>
                <a:spcPct val="100000"/>
              </a:lnSpc>
              <a:spcBef>
                <a:spcPts val="500"/>
              </a:spcBef>
              <a:spcAft>
                <a:spcPts val="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Coordination of outreach activities: webinars, conference representation, promotion and information resources (CEOS-ARD website, presentations, flyers/brochures, etc.)</a:t>
            </a:r>
            <a:endParaRPr b="0" i="0" sz="1700" u="none" cap="none" strike="noStrike">
              <a:solidFill>
                <a:srgbClr val="000000"/>
              </a:solidFill>
              <a:latin typeface="Arial"/>
              <a:ea typeface="Arial"/>
              <a:cs typeface="Arial"/>
              <a:sym typeface="Arial"/>
            </a:endParaRPr>
          </a:p>
          <a:p>
            <a:pPr indent="-336550" lvl="0" marL="457200" marR="0" rtl="0" algn="l">
              <a:lnSpc>
                <a:spcPct val="100000"/>
              </a:lnSpc>
              <a:spcBef>
                <a:spcPts val="500"/>
              </a:spcBef>
              <a:spcAft>
                <a:spcPts val="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Championing the ARD concept and providing guidance for the community</a:t>
            </a:r>
            <a:endParaRPr b="0" i="0" sz="1700" u="none" cap="none" strike="noStrike">
              <a:solidFill>
                <a:srgbClr val="000000"/>
              </a:solidFill>
              <a:latin typeface="Arial"/>
              <a:ea typeface="Arial"/>
              <a:cs typeface="Arial"/>
              <a:sym typeface="Arial"/>
            </a:endParaRPr>
          </a:p>
          <a:p>
            <a:pPr indent="-336550" lvl="0" marL="457200" marR="0" rtl="0" algn="l">
              <a:lnSpc>
                <a:spcPct val="100000"/>
              </a:lnSpc>
              <a:spcBef>
                <a:spcPts val="500"/>
              </a:spcBef>
              <a:spcAft>
                <a:spcPts val="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Primary external focal point for CEOS on matters related to ARD</a:t>
            </a:r>
            <a:endParaRPr b="0" i="0" sz="1700" u="none" cap="none" strike="noStrike">
              <a:solidFill>
                <a:srgbClr val="000000"/>
              </a:solidFill>
              <a:latin typeface="Arial"/>
              <a:ea typeface="Arial"/>
              <a:cs typeface="Arial"/>
              <a:sym typeface="Arial"/>
            </a:endParaRPr>
          </a:p>
          <a:p>
            <a:pPr indent="-336550" lvl="0" marL="457200" marR="0" rtl="0" algn="l">
              <a:lnSpc>
                <a:spcPct val="100000"/>
              </a:lnSpc>
              <a:spcBef>
                <a:spcPts val="500"/>
              </a:spcBef>
              <a:spcAft>
                <a:spcPts val="500"/>
              </a:spcAft>
              <a:buClr>
                <a:srgbClr val="000000"/>
              </a:buClr>
              <a:buSzPts val="1700"/>
              <a:buFont typeface="Arial"/>
              <a:buChar char="●"/>
            </a:pPr>
            <a:r>
              <a:rPr b="0" i="0" lang="en-GB" sz="1700" u="none" cap="none" strike="noStrike">
                <a:solidFill>
                  <a:srgbClr val="000000"/>
                </a:solidFill>
                <a:latin typeface="Arial"/>
                <a:ea typeface="Arial"/>
                <a:cs typeface="Arial"/>
                <a:sym typeface="Arial"/>
              </a:rPr>
              <a:t>Represent CEOS on matters related to the further standardisation of ARD in the wider community</a:t>
            </a:r>
            <a:endParaRPr b="1" i="0" sz="2000" u="none" cap="none" strike="noStrike">
              <a:solidFill>
                <a:srgbClr val="CC0000"/>
              </a:solidFill>
              <a:latin typeface="Arial"/>
              <a:ea typeface="Arial"/>
              <a:cs typeface="Arial"/>
              <a:sym typeface="Arial"/>
            </a:endParaRPr>
          </a:p>
        </p:txBody>
      </p:sp>
      <p:sp>
        <p:nvSpPr>
          <p:cNvPr id="191" name="Google Shape;191;p17"/>
          <p:cNvSpPr txBox="1"/>
          <p:nvPr>
            <p:ph type="title"/>
          </p:nvPr>
        </p:nvSpPr>
        <p:spPr>
          <a:xfrm>
            <a:off x="176050" y="175950"/>
            <a:ext cx="9843300" cy="581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3500"/>
              <a:t>CEOS-ARD OG Activities</a:t>
            </a:r>
            <a:endParaRPr sz="3500"/>
          </a:p>
          <a:p>
            <a:pPr indent="0" lvl="0" marL="0" rtl="0" algn="l">
              <a:lnSpc>
                <a:spcPct val="90000"/>
              </a:lnSpc>
              <a:spcBef>
                <a:spcPts val="0"/>
              </a:spcBef>
              <a:spcAft>
                <a:spcPts val="0"/>
              </a:spcAft>
              <a:buClr>
                <a:schemeClr val="dk1"/>
              </a:buClr>
              <a:buSzPts val="1100"/>
              <a:buFont typeface="Arial"/>
              <a:buNone/>
            </a:pPr>
            <a:r>
              <a:t/>
            </a:r>
            <a:endParaRPr sz="3500"/>
          </a:p>
          <a:p>
            <a:pPr indent="0" lvl="0" marL="0" rtl="0" algn="l">
              <a:lnSpc>
                <a:spcPct val="90000"/>
              </a:lnSpc>
              <a:spcBef>
                <a:spcPts val="0"/>
              </a:spcBef>
              <a:spcAft>
                <a:spcPts val="0"/>
              </a:spcAft>
              <a:buSzPts val="4400"/>
              <a:buNone/>
            </a:pPr>
            <a:r>
              <a:t/>
            </a:r>
            <a:endParaRPr sz="3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348300" y="1360441"/>
            <a:ext cx="11495400" cy="4280956"/>
          </a:xfrm>
          <a:prstGeom prst="rect">
            <a:avLst/>
          </a:prstGeom>
          <a:noFill/>
          <a:ln>
            <a:noFill/>
          </a:ln>
        </p:spPr>
        <p:txBody>
          <a:bodyPr anchorCtr="0" anchor="t" bIns="45700" lIns="91425" spcFirstLastPara="1" rIns="91425" wrap="square" tIns="45700">
            <a:noAutofit/>
          </a:bodyPr>
          <a:lstStyle/>
          <a:p>
            <a:pPr indent="-387350" lvl="0" marL="457200" rtl="0" algn="just">
              <a:lnSpc>
                <a:spcPct val="90000"/>
              </a:lnSpc>
              <a:spcBef>
                <a:spcPts val="1000"/>
              </a:spcBef>
              <a:spcAft>
                <a:spcPts val="0"/>
              </a:spcAft>
              <a:buSzPts val="2500"/>
              <a:buChar char="❖"/>
            </a:pPr>
            <a:r>
              <a:rPr lang="en-GB" sz="2400"/>
              <a:t>Facilitate data usage by reducing data processing burden on users.</a:t>
            </a:r>
            <a:endParaRPr/>
          </a:p>
          <a:p>
            <a:pPr indent="-387350" lvl="0" marL="457200" rtl="0" algn="just">
              <a:lnSpc>
                <a:spcPct val="90000"/>
              </a:lnSpc>
              <a:spcBef>
                <a:spcPts val="1000"/>
              </a:spcBef>
              <a:spcAft>
                <a:spcPts val="0"/>
              </a:spcAft>
              <a:buSzPts val="2500"/>
              <a:buChar char="❖"/>
            </a:pPr>
            <a:r>
              <a:rPr lang="en-GB" sz="2400"/>
              <a:t>A future of sensor-agnostic Earth data.</a:t>
            </a:r>
            <a:endParaRPr/>
          </a:p>
          <a:p>
            <a:pPr indent="-387350" lvl="0" marL="457200" rtl="0" algn="just">
              <a:lnSpc>
                <a:spcPct val="90000"/>
              </a:lnSpc>
              <a:spcBef>
                <a:spcPts val="1800"/>
              </a:spcBef>
              <a:spcAft>
                <a:spcPts val="0"/>
              </a:spcAft>
              <a:buSzPts val="2500"/>
              <a:buChar char="❖"/>
            </a:pPr>
            <a:r>
              <a:rPr lang="en-GB" sz="2400"/>
              <a:t>Maximise the uptake and impact of all data sources for societal benefit.</a:t>
            </a:r>
            <a:endParaRPr/>
          </a:p>
          <a:p>
            <a:pPr indent="0" lvl="0" marL="914400" rtl="0" algn="l">
              <a:lnSpc>
                <a:spcPct val="90000"/>
              </a:lnSpc>
              <a:spcBef>
                <a:spcPts val="0"/>
              </a:spcBef>
              <a:spcAft>
                <a:spcPts val="0"/>
              </a:spcAft>
              <a:buSzPts val="2800"/>
              <a:buNone/>
            </a:pPr>
            <a:r>
              <a:t/>
            </a:r>
            <a:endParaRPr sz="2400"/>
          </a:p>
          <a:p>
            <a:pPr indent="-406400" lvl="0" marL="457200" rtl="0" algn="l">
              <a:lnSpc>
                <a:spcPct val="90000"/>
              </a:lnSpc>
              <a:spcBef>
                <a:spcPts val="0"/>
              </a:spcBef>
              <a:spcAft>
                <a:spcPts val="0"/>
              </a:spcAft>
              <a:buSzPts val="2800"/>
              <a:buChar char="❖"/>
            </a:pPr>
            <a:r>
              <a:rPr lang="en-GB" sz="2400"/>
              <a:t>CEOS-ARD is a key step within the ‘interoperability spectrum’:</a:t>
            </a:r>
            <a:endParaRPr sz="2400"/>
          </a:p>
        </p:txBody>
      </p:sp>
      <p:sp>
        <p:nvSpPr>
          <p:cNvPr id="73" name="Google Shape;73;p2"/>
          <p:cNvSpPr txBox="1"/>
          <p:nvPr>
            <p:ph type="title"/>
          </p:nvPr>
        </p:nvSpPr>
        <p:spPr>
          <a:xfrm>
            <a:off x="167039" y="108373"/>
            <a:ext cx="9571500" cy="86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CEOS-ARD Vision / Motivation</a:t>
            </a:r>
            <a:endParaRPr/>
          </a:p>
        </p:txBody>
      </p:sp>
      <p:pic>
        <p:nvPicPr>
          <p:cNvPr id="74" name="Google Shape;74;p2"/>
          <p:cNvPicPr preferRelativeResize="0"/>
          <p:nvPr/>
        </p:nvPicPr>
        <p:blipFill rotWithShape="1">
          <a:blip r:embed="rId3">
            <a:alphaModFix/>
          </a:blip>
          <a:srcRect b="0" l="0" r="0" t="0"/>
          <a:stretch/>
        </p:blipFill>
        <p:spPr>
          <a:xfrm>
            <a:off x="1952091" y="3866991"/>
            <a:ext cx="8075162" cy="2161874"/>
          </a:xfrm>
          <a:prstGeom prst="rect">
            <a:avLst/>
          </a:prstGeom>
          <a:noFill/>
          <a:ln>
            <a:noFill/>
          </a:ln>
        </p:spPr>
      </p:pic>
      <p:sp>
        <p:nvSpPr>
          <p:cNvPr id="75" name="Google Shape;75;p2"/>
          <p:cNvSpPr txBox="1"/>
          <p:nvPr/>
        </p:nvSpPr>
        <p:spPr>
          <a:xfrm>
            <a:off x="3050460" y="6076328"/>
            <a:ext cx="68946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From WGISS &amp; LSI developed </a:t>
            </a:r>
            <a:r>
              <a:rPr b="1" i="0" lang="en-GB" sz="1100" u="sng" cap="none" strike="noStrike">
                <a:solidFill>
                  <a:schemeClr val="dk1"/>
                </a:solidFill>
                <a:latin typeface="Arial"/>
                <a:ea typeface="Arial"/>
                <a:cs typeface="Arial"/>
                <a:sym typeface="Arial"/>
                <a:hlinkClick r:id="rId4">
                  <a:extLst>
                    <a:ext uri="{A12FA001-AC4F-418D-AE19-62706E023703}">
                      <ahyp:hlinkClr val="tx"/>
                    </a:ext>
                  </a:extLst>
                </a:hlinkClick>
              </a:rPr>
              <a:t>CEOS Interoperability Terminology Report (2020)</a:t>
            </a:r>
            <a:endParaRPr b="1" i="0" sz="11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8"/>
          <p:cNvPicPr preferRelativeResize="0"/>
          <p:nvPr/>
        </p:nvPicPr>
        <p:blipFill rotWithShape="1">
          <a:blip r:embed="rId3">
            <a:alphaModFix/>
          </a:blip>
          <a:srcRect b="0" l="0" r="0" t="0"/>
          <a:stretch/>
        </p:blipFill>
        <p:spPr>
          <a:xfrm>
            <a:off x="176050" y="1467289"/>
            <a:ext cx="6686550" cy="1466850"/>
          </a:xfrm>
          <a:prstGeom prst="rect">
            <a:avLst/>
          </a:prstGeom>
          <a:noFill/>
          <a:ln>
            <a:noFill/>
          </a:ln>
        </p:spPr>
      </p:pic>
      <p:pic>
        <p:nvPicPr>
          <p:cNvPr id="197" name="Google Shape;197;p18"/>
          <p:cNvPicPr preferRelativeResize="0"/>
          <p:nvPr/>
        </p:nvPicPr>
        <p:blipFill rotWithShape="1">
          <a:blip r:embed="rId4">
            <a:alphaModFix/>
          </a:blip>
          <a:srcRect b="0" l="0" r="0" t="0"/>
          <a:stretch/>
        </p:blipFill>
        <p:spPr>
          <a:xfrm>
            <a:off x="176050" y="3150739"/>
            <a:ext cx="6686550" cy="1466850"/>
          </a:xfrm>
          <a:prstGeom prst="rect">
            <a:avLst/>
          </a:prstGeom>
          <a:noFill/>
          <a:ln>
            <a:noFill/>
          </a:ln>
        </p:spPr>
      </p:pic>
      <p:pic>
        <p:nvPicPr>
          <p:cNvPr id="198" name="Google Shape;198;p18"/>
          <p:cNvPicPr preferRelativeResize="0"/>
          <p:nvPr/>
        </p:nvPicPr>
        <p:blipFill rotWithShape="1">
          <a:blip r:embed="rId5">
            <a:alphaModFix/>
          </a:blip>
          <a:srcRect b="0" l="0" r="0" t="0"/>
          <a:stretch/>
        </p:blipFill>
        <p:spPr>
          <a:xfrm>
            <a:off x="67300" y="4727189"/>
            <a:ext cx="6562725" cy="1466850"/>
          </a:xfrm>
          <a:prstGeom prst="rect">
            <a:avLst/>
          </a:prstGeom>
          <a:noFill/>
          <a:ln>
            <a:noFill/>
          </a:ln>
        </p:spPr>
      </p:pic>
      <p:sp>
        <p:nvSpPr>
          <p:cNvPr id="199" name="Google Shape;199;p18"/>
          <p:cNvSpPr txBox="1"/>
          <p:nvPr>
            <p:ph idx="1" type="body"/>
          </p:nvPr>
        </p:nvSpPr>
        <p:spPr>
          <a:xfrm>
            <a:off x="7109175" y="1482325"/>
            <a:ext cx="4710300" cy="4662900"/>
          </a:xfrm>
          <a:prstGeom prst="rect">
            <a:avLst/>
          </a:prstGeom>
          <a:noFill/>
          <a:ln>
            <a:noFill/>
          </a:ln>
        </p:spPr>
        <p:txBody>
          <a:bodyPr anchorCtr="0" anchor="t" bIns="45700" lIns="91425" spcFirstLastPara="1" rIns="91425" wrap="square" tIns="45700">
            <a:noAutofit/>
          </a:bodyPr>
          <a:lstStyle/>
          <a:p>
            <a:pPr indent="-355600" lvl="0" marL="457200" rtl="0" algn="just">
              <a:lnSpc>
                <a:spcPct val="90000"/>
              </a:lnSpc>
              <a:spcBef>
                <a:spcPts val="1000"/>
              </a:spcBef>
              <a:spcAft>
                <a:spcPts val="0"/>
              </a:spcAft>
              <a:buSzPts val="2000"/>
              <a:buChar char="❖"/>
            </a:pPr>
            <a:r>
              <a:rPr lang="en-GB" sz="2000"/>
              <a:t>If using different starting points/Levels for data, and different platform specific approaches for interoperability, will we achieve true interoperability at all?</a:t>
            </a:r>
            <a:endParaRPr sz="2000"/>
          </a:p>
          <a:p>
            <a:pPr indent="-355600" lvl="1" marL="914400" rtl="0" algn="just">
              <a:lnSpc>
                <a:spcPct val="90000"/>
              </a:lnSpc>
              <a:spcBef>
                <a:spcPts val="1000"/>
              </a:spcBef>
              <a:spcAft>
                <a:spcPts val="0"/>
              </a:spcAft>
              <a:buSzPts val="2000"/>
              <a:buChar char="▪"/>
            </a:pPr>
            <a:r>
              <a:rPr lang="en-GB" sz="2000"/>
              <a:t>Fragmented</a:t>
            </a:r>
            <a:endParaRPr sz="2000"/>
          </a:p>
          <a:p>
            <a:pPr indent="-355600" lvl="1" marL="914400" rtl="0" algn="just">
              <a:lnSpc>
                <a:spcPct val="90000"/>
              </a:lnSpc>
              <a:spcBef>
                <a:spcPts val="1000"/>
              </a:spcBef>
              <a:spcAft>
                <a:spcPts val="0"/>
              </a:spcAft>
              <a:buSzPts val="2000"/>
              <a:buChar char="▪"/>
            </a:pPr>
            <a:r>
              <a:rPr lang="en-GB" sz="2000"/>
              <a:t>Will not maximise impact of EO for societal benefit</a:t>
            </a:r>
            <a:endParaRPr sz="2000"/>
          </a:p>
          <a:p>
            <a:pPr indent="0" lvl="0" marL="0" rtl="0" algn="just">
              <a:lnSpc>
                <a:spcPct val="90000"/>
              </a:lnSpc>
              <a:spcBef>
                <a:spcPts val="1000"/>
              </a:spcBef>
              <a:spcAft>
                <a:spcPts val="0"/>
              </a:spcAft>
              <a:buSzPts val="2800"/>
              <a:buNone/>
            </a:pPr>
            <a:r>
              <a:t/>
            </a:r>
            <a:endParaRPr sz="2000"/>
          </a:p>
          <a:p>
            <a:pPr indent="0" lvl="0" marL="0" rtl="0" algn="just">
              <a:lnSpc>
                <a:spcPct val="90000"/>
              </a:lnSpc>
              <a:spcBef>
                <a:spcPts val="1000"/>
              </a:spcBef>
              <a:spcAft>
                <a:spcPts val="0"/>
              </a:spcAft>
              <a:buSzPts val="2800"/>
              <a:buNone/>
            </a:pPr>
            <a:r>
              <a:t/>
            </a:r>
            <a:endParaRPr sz="2000"/>
          </a:p>
          <a:p>
            <a:pPr indent="-355600" lvl="0" marL="457200" rtl="0" algn="just">
              <a:lnSpc>
                <a:spcPct val="90000"/>
              </a:lnSpc>
              <a:spcBef>
                <a:spcPts val="1000"/>
              </a:spcBef>
              <a:spcAft>
                <a:spcPts val="600"/>
              </a:spcAft>
              <a:buSzPts val="2000"/>
              <a:buChar char="❖"/>
            </a:pPr>
            <a:r>
              <a:rPr lang="en-GB" sz="2000"/>
              <a:t>CEOS-ARD helps in providing a common starting point</a:t>
            </a:r>
            <a:endParaRPr sz="2000"/>
          </a:p>
        </p:txBody>
      </p:sp>
      <p:sp>
        <p:nvSpPr>
          <p:cNvPr id="200" name="Google Shape;200;p1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4000"/>
              <a:t>Motivations</a:t>
            </a:r>
            <a:endParaRPr sz="5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idx="1" type="body"/>
          </p:nvPr>
        </p:nvSpPr>
        <p:spPr>
          <a:xfrm>
            <a:off x="348300" y="1246028"/>
            <a:ext cx="11495400" cy="4662900"/>
          </a:xfrm>
          <a:prstGeom prst="rect">
            <a:avLst/>
          </a:prstGeom>
          <a:noFill/>
          <a:ln>
            <a:noFill/>
          </a:ln>
        </p:spPr>
        <p:txBody>
          <a:bodyPr anchorCtr="0" anchor="t" bIns="45700" lIns="91425" spcFirstLastPara="1" rIns="91425" wrap="square" tIns="45700">
            <a:noAutofit/>
          </a:bodyPr>
          <a:lstStyle/>
          <a:p>
            <a:pPr indent="-387350" lvl="0" marL="457200" rtl="0" algn="just">
              <a:lnSpc>
                <a:spcPct val="90000"/>
              </a:lnSpc>
              <a:spcBef>
                <a:spcPts val="1000"/>
              </a:spcBef>
              <a:spcAft>
                <a:spcPts val="0"/>
              </a:spcAft>
              <a:buSzPts val="2500"/>
              <a:buChar char="❖"/>
            </a:pPr>
            <a:r>
              <a:rPr lang="en-GB" sz="2500"/>
              <a:t>Increasing engagement with private sector/new space on CEOS-ARD</a:t>
            </a:r>
            <a:endParaRPr sz="2500"/>
          </a:p>
          <a:p>
            <a:pPr indent="-361950" lvl="1" marL="914400" rtl="0" algn="just">
              <a:lnSpc>
                <a:spcPct val="90000"/>
              </a:lnSpc>
              <a:spcBef>
                <a:spcPts val="1000"/>
              </a:spcBef>
              <a:spcAft>
                <a:spcPts val="0"/>
              </a:spcAft>
              <a:buSzPts val="2100"/>
              <a:buChar char="▪"/>
            </a:pPr>
            <a:r>
              <a:rPr lang="en-GB" sz="2100" u="sng"/>
              <a:t>Sinergise:</a:t>
            </a:r>
            <a:r>
              <a:rPr lang="en-GB" sz="2100"/>
              <a:t> Produced the first Normalised Radar Backscatter CEOS-ARD – Sentinel-1 RTC for Digital Earth Africa</a:t>
            </a:r>
            <a:endParaRPr sz="2100"/>
          </a:p>
          <a:p>
            <a:pPr indent="-361950" lvl="1" marL="914400" rtl="0" algn="just">
              <a:lnSpc>
                <a:spcPct val="90000"/>
              </a:lnSpc>
              <a:spcBef>
                <a:spcPts val="1000"/>
              </a:spcBef>
              <a:spcAft>
                <a:spcPts val="0"/>
              </a:spcAft>
              <a:buSzPts val="2100"/>
              <a:buChar char="▪"/>
            </a:pPr>
            <a:r>
              <a:rPr lang="en-GB" sz="2100" u="sng"/>
              <a:t>Satellogic:</a:t>
            </a:r>
            <a:r>
              <a:rPr lang="en-GB" sz="2100"/>
              <a:t> Presented to LSI-VC, will consider CEOS-ARD PFS, currently developing their Surface Reflectance product – potential for CEOS-ARD from outset </a:t>
            </a:r>
            <a:endParaRPr sz="2100"/>
          </a:p>
          <a:p>
            <a:pPr indent="-361950" lvl="1" marL="914400" rtl="0" algn="just">
              <a:lnSpc>
                <a:spcPct val="90000"/>
              </a:lnSpc>
              <a:spcBef>
                <a:spcPts val="1000"/>
              </a:spcBef>
              <a:spcAft>
                <a:spcPts val="0"/>
              </a:spcAft>
              <a:buSzPts val="2100"/>
              <a:buChar char="▪"/>
            </a:pPr>
            <a:r>
              <a:rPr lang="en-GB" sz="2100" u="sng"/>
              <a:t>Capella:</a:t>
            </a:r>
            <a:r>
              <a:rPr lang="en-GB" sz="2100"/>
              <a:t> Free SAR imagery via the Registry of Open Data on AWS, CEOS-ARD Oversight Group engaged with them on possibility of CEOS-ARD assessment of products.</a:t>
            </a:r>
            <a:endParaRPr sz="2100"/>
          </a:p>
          <a:p>
            <a:pPr indent="-387350" lvl="0" marL="457200" rtl="0" algn="just">
              <a:lnSpc>
                <a:spcPct val="90000"/>
              </a:lnSpc>
              <a:spcBef>
                <a:spcPts val="1000"/>
              </a:spcBef>
              <a:spcAft>
                <a:spcPts val="0"/>
              </a:spcAft>
              <a:buSzPts val="2500"/>
              <a:buChar char="❖"/>
            </a:pPr>
            <a:r>
              <a:rPr lang="en-GB" sz="2500"/>
              <a:t>Earlier CARD4L PFS dialogue w/ Planet, PCI Geomatics, and Maxar in 2020</a:t>
            </a:r>
            <a:endParaRPr sz="2500"/>
          </a:p>
          <a:p>
            <a:pPr indent="-387350" lvl="0" marL="457200" rtl="0" algn="just">
              <a:lnSpc>
                <a:spcPct val="90000"/>
              </a:lnSpc>
              <a:spcBef>
                <a:spcPts val="1000"/>
              </a:spcBef>
              <a:spcAft>
                <a:spcPts val="0"/>
              </a:spcAft>
              <a:buSzPts val="2500"/>
              <a:buChar char="❖"/>
            </a:pPr>
            <a:r>
              <a:rPr lang="en-GB" sz="2500"/>
              <a:t>All </a:t>
            </a:r>
            <a:r>
              <a:rPr i="1" lang="en-GB" sz="2500"/>
              <a:t>ad hoc</a:t>
            </a:r>
            <a:r>
              <a:rPr lang="en-GB" sz="2500"/>
              <a:t>, past relationships, engagement of opportunity, etc.</a:t>
            </a:r>
            <a:endParaRPr sz="2500"/>
          </a:p>
          <a:p>
            <a:pPr indent="-387350" lvl="0" marL="457200" rtl="0" algn="just">
              <a:lnSpc>
                <a:spcPct val="90000"/>
              </a:lnSpc>
              <a:spcBef>
                <a:spcPts val="1000"/>
              </a:spcBef>
              <a:spcAft>
                <a:spcPts val="1000"/>
              </a:spcAft>
              <a:buSzPts val="2500"/>
              <a:buChar char="❖"/>
            </a:pPr>
            <a:r>
              <a:rPr lang="en-GB" sz="2500"/>
              <a:t>Proposed update of Commercial (incl. New Space) Engagement Strategy in LSI-VC – increase engagement coordination</a:t>
            </a:r>
            <a:endParaRPr sz="2500"/>
          </a:p>
        </p:txBody>
      </p:sp>
      <p:sp>
        <p:nvSpPr>
          <p:cNvPr id="206" name="Google Shape;206;p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‘New Space’ Engagement so far…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3"/>
          <p:cNvPicPr preferRelativeResize="0"/>
          <p:nvPr/>
        </p:nvPicPr>
        <p:blipFill rotWithShape="1">
          <a:blip r:embed="rId3">
            <a:alphaModFix/>
          </a:blip>
          <a:srcRect b="0" l="0" r="0" t="0"/>
          <a:stretch/>
        </p:blipFill>
        <p:spPr>
          <a:xfrm>
            <a:off x="7817358" y="1322557"/>
            <a:ext cx="3095499" cy="2083010"/>
          </a:xfrm>
          <a:prstGeom prst="rect">
            <a:avLst/>
          </a:prstGeom>
          <a:noFill/>
          <a:ln>
            <a:noFill/>
          </a:ln>
        </p:spPr>
      </p:pic>
      <p:sp>
        <p:nvSpPr>
          <p:cNvPr id="81" name="Google Shape;81;p3"/>
          <p:cNvSpPr txBox="1"/>
          <p:nvPr>
            <p:ph idx="1" type="body"/>
          </p:nvPr>
        </p:nvSpPr>
        <p:spPr>
          <a:xfrm>
            <a:off x="454149" y="1428100"/>
            <a:ext cx="6040800" cy="3777600"/>
          </a:xfrm>
          <a:prstGeom prst="rect">
            <a:avLst/>
          </a:prstGeom>
          <a:noFill/>
          <a:ln>
            <a:noFill/>
          </a:ln>
        </p:spPr>
        <p:txBody>
          <a:bodyPr anchorCtr="0" anchor="t" bIns="45700" lIns="91425" spcFirstLastPara="1" rIns="91425" wrap="square" tIns="45700">
            <a:noAutofit/>
          </a:bodyPr>
          <a:lstStyle/>
          <a:p>
            <a:pPr indent="-387350" lvl="0" marL="457200" rtl="0" algn="just">
              <a:lnSpc>
                <a:spcPct val="90000"/>
              </a:lnSpc>
              <a:spcBef>
                <a:spcPts val="1800"/>
              </a:spcBef>
              <a:spcAft>
                <a:spcPts val="0"/>
              </a:spcAft>
              <a:buSzPts val="2500"/>
              <a:buChar char="❖"/>
            </a:pPr>
            <a:r>
              <a:rPr lang="en-GB" sz="2500"/>
              <a:t>Products assessed and compliant to CEOS-ARD specifications are known by the community to meet the high standards set by CEOS space agencies.</a:t>
            </a:r>
            <a:endParaRPr sz="2500"/>
          </a:p>
          <a:p>
            <a:pPr indent="-387350" lvl="0" marL="457200" rtl="0" algn="just">
              <a:lnSpc>
                <a:spcPct val="90000"/>
              </a:lnSpc>
              <a:spcBef>
                <a:spcPts val="1800"/>
              </a:spcBef>
              <a:spcAft>
                <a:spcPts val="0"/>
              </a:spcAft>
              <a:buSzPts val="2500"/>
              <a:buChar char="❖"/>
            </a:pPr>
            <a:r>
              <a:rPr lang="en-GB" sz="2500"/>
              <a:t>Compliant products can be branded as such with the CEOS-ARD logo, and will be listed on </a:t>
            </a:r>
            <a:r>
              <a:rPr lang="en-GB" sz="2500">
                <a:solidFill>
                  <a:srgbClr val="3AA0C2"/>
                </a:solidFill>
              </a:rPr>
              <a:t>ceos.org/ard</a:t>
            </a:r>
            <a:r>
              <a:rPr lang="en-GB" sz="2500"/>
              <a:t>. </a:t>
            </a:r>
            <a:endParaRPr sz="2500"/>
          </a:p>
          <a:p>
            <a:pPr indent="-387350" lvl="0" marL="457200" rtl="0" algn="just">
              <a:lnSpc>
                <a:spcPct val="90000"/>
              </a:lnSpc>
              <a:spcBef>
                <a:spcPts val="1800"/>
              </a:spcBef>
              <a:spcAft>
                <a:spcPts val="0"/>
              </a:spcAft>
              <a:buSzPts val="2500"/>
              <a:buChar char="❖"/>
            </a:pPr>
            <a:r>
              <a:rPr lang="en-GB" sz="2500"/>
              <a:t>Assessments increase confidence and expand the reach and uptake of datasets.</a:t>
            </a:r>
            <a:endParaRPr sz="2500"/>
          </a:p>
        </p:txBody>
      </p:sp>
      <p:sp>
        <p:nvSpPr>
          <p:cNvPr id="82" name="Google Shape;82;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CEOS-ARD Compliance</a:t>
            </a:r>
            <a:endParaRPr/>
          </a:p>
        </p:txBody>
      </p:sp>
      <p:pic>
        <p:nvPicPr>
          <p:cNvPr id="83" name="Google Shape;83;p3"/>
          <p:cNvPicPr preferRelativeResize="0"/>
          <p:nvPr/>
        </p:nvPicPr>
        <p:blipFill rotWithShape="1">
          <a:blip r:embed="rId4">
            <a:alphaModFix/>
          </a:blip>
          <a:srcRect b="0" l="0" r="0" t="0"/>
          <a:stretch/>
        </p:blipFill>
        <p:spPr>
          <a:xfrm>
            <a:off x="7874475" y="3773075"/>
            <a:ext cx="3197352" cy="2280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idx="1" type="body"/>
          </p:nvPr>
        </p:nvSpPr>
        <p:spPr>
          <a:xfrm>
            <a:off x="375596" y="2140838"/>
            <a:ext cx="5250000" cy="3558373"/>
          </a:xfrm>
          <a:prstGeom prst="rect">
            <a:avLst/>
          </a:prstGeom>
          <a:noFill/>
          <a:ln>
            <a:noFill/>
          </a:ln>
        </p:spPr>
        <p:txBody>
          <a:bodyPr anchorCtr="0" anchor="t" bIns="45700" lIns="91425" spcFirstLastPara="1" rIns="91425" wrap="square" tIns="45700">
            <a:noAutofit/>
          </a:bodyPr>
          <a:lstStyle/>
          <a:p>
            <a:pPr indent="-457200" lvl="0" marL="457200" rtl="0" algn="just">
              <a:lnSpc>
                <a:spcPct val="90000"/>
              </a:lnSpc>
              <a:spcBef>
                <a:spcPts val="1000"/>
              </a:spcBef>
              <a:spcAft>
                <a:spcPts val="0"/>
              </a:spcAft>
              <a:buSzPts val="2800"/>
              <a:buChar char="❖"/>
            </a:pPr>
            <a:r>
              <a:rPr lang="en-GB" sz="2400"/>
              <a:t>The CEOS-ARD Product Family Specifications (PFS) define parameters which facilitate interoperability</a:t>
            </a:r>
            <a:endParaRPr sz="2400"/>
          </a:p>
          <a:p>
            <a:pPr indent="-279400" lvl="0" marL="457200" rtl="0" algn="just">
              <a:lnSpc>
                <a:spcPct val="90000"/>
              </a:lnSpc>
              <a:spcBef>
                <a:spcPts val="1000"/>
              </a:spcBef>
              <a:spcAft>
                <a:spcPts val="0"/>
              </a:spcAft>
              <a:buSzPts val="2800"/>
              <a:buNone/>
            </a:pPr>
            <a:r>
              <a:t/>
            </a:r>
            <a:endParaRPr sz="2400"/>
          </a:p>
          <a:p>
            <a:pPr indent="-457200" lvl="0" marL="457200" rtl="0" algn="just">
              <a:lnSpc>
                <a:spcPct val="90000"/>
              </a:lnSpc>
              <a:spcBef>
                <a:spcPts val="1000"/>
              </a:spcBef>
              <a:spcAft>
                <a:spcPts val="0"/>
              </a:spcAft>
              <a:buSzPts val="2800"/>
              <a:buChar char="❖"/>
            </a:pPr>
            <a:r>
              <a:rPr lang="en-GB" sz="2400"/>
              <a:t>A subset of what is needed to achieve full interoperability</a:t>
            </a:r>
            <a:endParaRPr sz="2400"/>
          </a:p>
          <a:p>
            <a:pPr indent="-107950" lvl="0" marL="285750" rtl="0" algn="just">
              <a:lnSpc>
                <a:spcPct val="90000"/>
              </a:lnSpc>
              <a:spcBef>
                <a:spcPts val="1000"/>
              </a:spcBef>
              <a:spcAft>
                <a:spcPts val="0"/>
              </a:spcAft>
              <a:buSzPts val="2800"/>
              <a:buNone/>
            </a:pPr>
            <a:r>
              <a:t/>
            </a:r>
            <a:endParaRPr b="1" sz="2400">
              <a:solidFill>
                <a:srgbClr val="CC0000"/>
              </a:solidFill>
            </a:endParaRPr>
          </a:p>
        </p:txBody>
      </p:sp>
      <p:sp>
        <p:nvSpPr>
          <p:cNvPr id="89" name="Google Shape;89;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Product Family Specifications (PFS)</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pic>
        <p:nvPicPr>
          <p:cNvPr id="90" name="Google Shape;90;p5"/>
          <p:cNvPicPr preferRelativeResize="0"/>
          <p:nvPr/>
        </p:nvPicPr>
        <p:blipFill rotWithShape="1">
          <a:blip r:embed="rId3">
            <a:alphaModFix/>
          </a:blip>
          <a:srcRect b="0" l="0" r="0" t="0"/>
          <a:stretch/>
        </p:blipFill>
        <p:spPr>
          <a:xfrm>
            <a:off x="8883329" y="1479479"/>
            <a:ext cx="2603179" cy="4338314"/>
          </a:xfrm>
          <a:prstGeom prst="rect">
            <a:avLst/>
          </a:prstGeom>
          <a:noFill/>
          <a:ln>
            <a:noFill/>
          </a:ln>
        </p:spPr>
      </p:pic>
      <p:pic>
        <p:nvPicPr>
          <p:cNvPr id="91" name="Google Shape;91;p5"/>
          <p:cNvPicPr preferRelativeResize="0"/>
          <p:nvPr/>
        </p:nvPicPr>
        <p:blipFill rotWithShape="1">
          <a:blip r:embed="rId4">
            <a:alphaModFix/>
          </a:blip>
          <a:srcRect b="0" l="0" r="0" t="0"/>
          <a:stretch/>
        </p:blipFill>
        <p:spPr>
          <a:xfrm>
            <a:off x="6096000" y="1715784"/>
            <a:ext cx="2482921" cy="39834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5c16b08b15_0_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3600"/>
              <a:t>Current </a:t>
            </a:r>
            <a:r>
              <a:rPr lang="en-GB" sz="3600"/>
              <a:t>Product Family Specifications (PFS)</a:t>
            </a:r>
            <a:endParaRPr sz="3600"/>
          </a:p>
          <a:p>
            <a:pPr indent="0" lvl="0" marL="0" rtl="0" algn="l">
              <a:lnSpc>
                <a:spcPct val="90000"/>
              </a:lnSpc>
              <a:spcBef>
                <a:spcPts val="0"/>
              </a:spcBef>
              <a:spcAft>
                <a:spcPts val="0"/>
              </a:spcAft>
              <a:buClr>
                <a:schemeClr val="dk1"/>
              </a:buClr>
              <a:buSzPts val="1100"/>
              <a:buFont typeface="Arial"/>
              <a:buNone/>
            </a:pPr>
            <a:r>
              <a:t/>
            </a:r>
            <a:endParaRPr sz="3600"/>
          </a:p>
          <a:p>
            <a:pPr indent="0" lvl="0" marL="0" rtl="0" algn="l">
              <a:lnSpc>
                <a:spcPct val="90000"/>
              </a:lnSpc>
              <a:spcBef>
                <a:spcPts val="0"/>
              </a:spcBef>
              <a:spcAft>
                <a:spcPts val="0"/>
              </a:spcAft>
              <a:buSzPts val="4400"/>
              <a:buNone/>
            </a:pPr>
            <a:r>
              <a:t/>
            </a:r>
            <a:endParaRPr sz="3600"/>
          </a:p>
        </p:txBody>
      </p:sp>
      <p:pic>
        <p:nvPicPr>
          <p:cNvPr id="97" name="Google Shape;97;g15c16b08b15_0_3"/>
          <p:cNvPicPr preferRelativeResize="0"/>
          <p:nvPr/>
        </p:nvPicPr>
        <p:blipFill>
          <a:blip r:embed="rId3">
            <a:alphaModFix/>
          </a:blip>
          <a:stretch>
            <a:fillRect/>
          </a:stretch>
        </p:blipFill>
        <p:spPr>
          <a:xfrm>
            <a:off x="274725" y="3"/>
            <a:ext cx="8889436" cy="6857999"/>
          </a:xfrm>
          <a:prstGeom prst="rect">
            <a:avLst/>
          </a:prstGeom>
          <a:noFill/>
          <a:ln>
            <a:noFill/>
          </a:ln>
        </p:spPr>
      </p:pic>
      <p:sp>
        <p:nvSpPr>
          <p:cNvPr id="98" name="Google Shape;98;g15c16b08b15_0_3"/>
          <p:cNvSpPr/>
          <p:nvPr/>
        </p:nvSpPr>
        <p:spPr>
          <a:xfrm>
            <a:off x="883000" y="3198450"/>
            <a:ext cx="7996200" cy="392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99" name="Google Shape;99;g15c16b08b15_0_3"/>
          <p:cNvSpPr/>
          <p:nvPr/>
        </p:nvSpPr>
        <p:spPr>
          <a:xfrm>
            <a:off x="883000" y="3579450"/>
            <a:ext cx="7996200" cy="392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15c16b08b15_0_3"/>
          <p:cNvSpPr txBox="1"/>
          <p:nvPr/>
        </p:nvSpPr>
        <p:spPr>
          <a:xfrm>
            <a:off x="9379475" y="3325975"/>
            <a:ext cx="2178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0000"/>
                </a:solidFill>
              </a:rPr>
              <a:t>NEW! </a:t>
            </a:r>
            <a:endParaRPr b="1">
              <a:solidFill>
                <a:srgbClr val="FF0000"/>
              </a:solidFill>
            </a:endParaRPr>
          </a:p>
          <a:p>
            <a:pPr indent="0" lvl="0" marL="0" rtl="0" algn="l">
              <a:spcBef>
                <a:spcPts val="0"/>
              </a:spcBef>
              <a:spcAft>
                <a:spcPts val="0"/>
              </a:spcAft>
              <a:buNone/>
            </a:pPr>
            <a:r>
              <a:t/>
            </a:r>
            <a:endParaRPr b="1">
              <a:solidFill>
                <a:srgbClr val="FF0000"/>
              </a:solidFill>
            </a:endParaRPr>
          </a:p>
          <a:p>
            <a:pPr indent="0" lvl="0" marL="0" rtl="0" algn="l">
              <a:spcBef>
                <a:spcPts val="0"/>
              </a:spcBef>
              <a:spcAft>
                <a:spcPts val="0"/>
              </a:spcAft>
              <a:buNone/>
            </a:pPr>
            <a:r>
              <a:rPr b="1" lang="en-GB">
                <a:solidFill>
                  <a:srgbClr val="FF0000"/>
                </a:solidFill>
              </a:rPr>
              <a:t>Endorsed Sept. 2022 </a:t>
            </a:r>
            <a:endParaRPr b="1">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CEOS-ARD Products</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pic>
        <p:nvPicPr>
          <p:cNvPr id="106" name="Google Shape;106;p4"/>
          <p:cNvPicPr preferRelativeResize="0"/>
          <p:nvPr/>
        </p:nvPicPr>
        <p:blipFill>
          <a:blip r:embed="rId3">
            <a:alphaModFix/>
          </a:blip>
          <a:stretch>
            <a:fillRect/>
          </a:stretch>
        </p:blipFill>
        <p:spPr>
          <a:xfrm>
            <a:off x="527838" y="1082700"/>
            <a:ext cx="10734675" cy="545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5d25ec1841_0_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CEOS-ARD Products</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pic>
        <p:nvPicPr>
          <p:cNvPr id="112" name="Google Shape;112;g15d25ec1841_0_6"/>
          <p:cNvPicPr preferRelativeResize="0"/>
          <p:nvPr/>
        </p:nvPicPr>
        <p:blipFill>
          <a:blip r:embed="rId3">
            <a:alphaModFix/>
          </a:blip>
          <a:stretch>
            <a:fillRect/>
          </a:stretch>
        </p:blipFill>
        <p:spPr>
          <a:xfrm>
            <a:off x="627500" y="1385700"/>
            <a:ext cx="10858500" cy="3790950"/>
          </a:xfrm>
          <a:prstGeom prst="rect">
            <a:avLst/>
          </a:prstGeom>
          <a:noFill/>
          <a:ln>
            <a:noFill/>
          </a:ln>
        </p:spPr>
      </p:pic>
      <p:sp>
        <p:nvSpPr>
          <p:cNvPr id="113" name="Google Shape;113;g15d25ec1841_0_6"/>
          <p:cNvSpPr txBox="1"/>
          <p:nvPr/>
        </p:nvSpPr>
        <p:spPr>
          <a:xfrm>
            <a:off x="5248975" y="5474625"/>
            <a:ext cx="62370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0000"/>
              </a:buClr>
              <a:buSzPts val="2000"/>
              <a:buChar char="+"/>
            </a:pPr>
            <a:r>
              <a:rPr b="1" lang="en-GB" sz="2000">
                <a:solidFill>
                  <a:srgbClr val="FF0000"/>
                </a:solidFill>
              </a:rPr>
              <a:t>Many more under development see: </a:t>
            </a:r>
            <a:r>
              <a:rPr b="1" lang="en-GB" sz="2000" u="sng">
                <a:solidFill>
                  <a:schemeClr val="hlink"/>
                </a:solidFill>
                <a:hlinkClick r:id="rId4"/>
              </a:rPr>
              <a:t>ceos.org/ard</a:t>
            </a:r>
            <a:endParaRPr b="1" sz="20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idx="1" type="body"/>
          </p:nvPr>
        </p:nvSpPr>
        <p:spPr>
          <a:xfrm>
            <a:off x="262588" y="1252877"/>
            <a:ext cx="11495400" cy="4662900"/>
          </a:xfrm>
          <a:prstGeom prst="rect">
            <a:avLst/>
          </a:prstGeom>
          <a:noFill/>
          <a:ln>
            <a:noFill/>
          </a:ln>
        </p:spPr>
        <p:txBody>
          <a:bodyPr anchorCtr="0" anchor="t" bIns="45700" lIns="91425" spcFirstLastPara="1" rIns="91425" wrap="square" tIns="45700">
            <a:noAutofit/>
          </a:bodyPr>
          <a:lstStyle/>
          <a:p>
            <a:pPr indent="-406400" lvl="0" marL="457200" rtl="0" algn="just">
              <a:lnSpc>
                <a:spcPct val="90000"/>
              </a:lnSpc>
              <a:spcBef>
                <a:spcPts val="1000"/>
              </a:spcBef>
              <a:spcAft>
                <a:spcPts val="0"/>
              </a:spcAft>
              <a:buSzPts val="2800"/>
              <a:buChar char="❖"/>
            </a:pPr>
            <a:r>
              <a:rPr lang="en-GB"/>
              <a:t>Much activity and talk in the community around ‘Analysis Ready Data’</a:t>
            </a:r>
            <a:endParaRPr/>
          </a:p>
          <a:p>
            <a:pPr indent="-228600" lvl="0" marL="457200" rtl="0" algn="just">
              <a:lnSpc>
                <a:spcPct val="90000"/>
              </a:lnSpc>
              <a:spcBef>
                <a:spcPts val="1200"/>
              </a:spcBef>
              <a:spcAft>
                <a:spcPts val="0"/>
              </a:spcAft>
              <a:buSzPts val="2800"/>
              <a:buNone/>
            </a:pPr>
            <a:r>
              <a:t/>
            </a:r>
            <a:endParaRPr/>
          </a:p>
          <a:p>
            <a:pPr indent="-406400" lvl="0" marL="457200" rtl="0" algn="just">
              <a:lnSpc>
                <a:spcPct val="90000"/>
              </a:lnSpc>
              <a:spcBef>
                <a:spcPts val="1200"/>
              </a:spcBef>
              <a:spcAft>
                <a:spcPts val="0"/>
              </a:spcAft>
              <a:buSzPts val="2800"/>
              <a:buChar char="❖"/>
            </a:pPr>
            <a:r>
              <a:rPr lang="en-GB"/>
              <a:t>CEOS, with its long heritage, experience and expertise has a key role to play in defining ARD for the community</a:t>
            </a:r>
            <a:endParaRPr/>
          </a:p>
          <a:p>
            <a:pPr indent="-381000" lvl="1" marL="914400" rtl="0" algn="just">
              <a:lnSpc>
                <a:spcPct val="90000"/>
              </a:lnSpc>
              <a:spcBef>
                <a:spcPts val="1200"/>
              </a:spcBef>
              <a:spcAft>
                <a:spcPts val="0"/>
              </a:spcAft>
              <a:buSzPts val="2400"/>
              <a:buChar char="▪"/>
            </a:pPr>
            <a:r>
              <a:rPr lang="en-GB" sz="2800"/>
              <a:t>Incl. ‘New Space’</a:t>
            </a:r>
            <a:endParaRPr sz="2800"/>
          </a:p>
          <a:p>
            <a:pPr indent="-228600" lvl="0" marL="457200" rtl="0" algn="just">
              <a:lnSpc>
                <a:spcPct val="90000"/>
              </a:lnSpc>
              <a:spcBef>
                <a:spcPts val="1200"/>
              </a:spcBef>
              <a:spcAft>
                <a:spcPts val="0"/>
              </a:spcAft>
              <a:buSzPts val="2800"/>
              <a:buNone/>
            </a:pPr>
            <a:r>
              <a:t/>
            </a:r>
            <a:endParaRPr/>
          </a:p>
          <a:p>
            <a:pPr indent="-406400" lvl="0" marL="457200" rtl="0" algn="just">
              <a:lnSpc>
                <a:spcPct val="90000"/>
              </a:lnSpc>
              <a:spcBef>
                <a:spcPts val="1200"/>
              </a:spcBef>
              <a:spcAft>
                <a:spcPts val="0"/>
              </a:spcAft>
              <a:buSzPts val="2800"/>
              <a:buChar char="❖"/>
            </a:pPr>
            <a:r>
              <a:rPr lang="en-GB"/>
              <a:t>Led the way with Land Surface Imaging (by LSI-VC), while </a:t>
            </a:r>
            <a:r>
              <a:rPr lang="en-GB" sz="2800"/>
              <a:t>CEOS-ARD Oversight Group is now extending to other domains.</a:t>
            </a:r>
            <a:endParaRPr sz="2800"/>
          </a:p>
        </p:txBody>
      </p:sp>
      <p:sp>
        <p:nvSpPr>
          <p:cNvPr id="119" name="Google Shape;119;p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CEOS Role in ARD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7"/>
          <p:cNvPicPr preferRelativeResize="0"/>
          <p:nvPr/>
        </p:nvPicPr>
        <p:blipFill rotWithShape="1">
          <a:blip r:embed="rId3">
            <a:alphaModFix/>
          </a:blip>
          <a:srcRect b="0" l="3676" r="2523" t="17904"/>
          <a:stretch/>
        </p:blipFill>
        <p:spPr>
          <a:xfrm>
            <a:off x="0" y="0"/>
            <a:ext cx="12192000" cy="60021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