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4"/>
  </p:notesMasterIdLst>
  <p:sldIdLst>
    <p:sldId id="256" r:id="rId2"/>
    <p:sldId id="808" r:id="rId3"/>
    <p:sldId id="812" r:id="rId4"/>
    <p:sldId id="802" r:id="rId5"/>
    <p:sldId id="323" r:id="rId6"/>
    <p:sldId id="370" r:id="rId7"/>
    <p:sldId id="815" r:id="rId8"/>
    <p:sldId id="371" r:id="rId9"/>
    <p:sldId id="813" r:id="rId10"/>
    <p:sldId id="816" r:id="rId11"/>
    <p:sldId id="817" r:id="rId12"/>
    <p:sldId id="818" r:id="rId13"/>
    <p:sldId id="819" r:id="rId14"/>
    <p:sldId id="820" r:id="rId15"/>
    <p:sldId id="821" r:id="rId16"/>
    <p:sldId id="822" r:id="rId17"/>
    <p:sldId id="823" r:id="rId18"/>
    <p:sldId id="825" r:id="rId19"/>
    <p:sldId id="824" r:id="rId20"/>
    <p:sldId id="826" r:id="rId21"/>
    <p:sldId id="827" r:id="rId22"/>
    <p:sldId id="829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5B6F1-86EA-6246-BDDC-AA8C351AA82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805B3FAA-857A-D147-BAEA-DBAE337DE24A}">
      <dgm:prSet phldrT="[Text]" custT="1"/>
      <dgm:spPr/>
      <dgm:t>
        <a:bodyPr/>
        <a:lstStyle/>
        <a:p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MM for Long-Term Scientific Data Stewardship </a:t>
          </a:r>
        </a:p>
      </dgm:t>
    </dgm:pt>
    <dgm:pt modelId="{A50CE721-2081-D94C-89A9-5A1D0F1155C8}" type="parTrans" cxnId="{3F256424-89EF-ED4F-9DA1-F167235AA9B0}">
      <dgm:prSet/>
      <dgm:spPr/>
      <dgm:t>
        <a:bodyPr/>
        <a:lstStyle/>
        <a:p>
          <a:endParaRPr lang="en-US"/>
        </a:p>
      </dgm:t>
    </dgm:pt>
    <dgm:pt modelId="{45350D6B-7A26-D34B-9377-7799AFF4B4CA}" type="sibTrans" cxnId="{3F256424-89EF-ED4F-9DA1-F167235AA9B0}">
      <dgm:prSet/>
      <dgm:spPr/>
      <dgm:t>
        <a:bodyPr/>
        <a:lstStyle/>
        <a:p>
          <a:endParaRPr lang="en-US"/>
        </a:p>
      </dgm:t>
    </dgm:pt>
    <dgm:pt modelId="{98E106EA-BEEE-FD48-A0BB-E11AD61D5765}">
      <dgm:prSet phldrT="[Text]" custT="1"/>
      <dgm:spPr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RDA FAIR Data Maturity Model</a:t>
          </a:r>
        </a:p>
      </dgm:t>
    </dgm:pt>
    <dgm:pt modelId="{421C3925-BC56-D044-973E-1156A56692E3}" type="sibTrans" cxnId="{9AD0FB92-FDAE-114F-A5F1-B24A166D174D}">
      <dgm:prSet/>
      <dgm:spPr/>
      <dgm:t>
        <a:bodyPr/>
        <a:lstStyle/>
        <a:p>
          <a:endParaRPr lang="en-US"/>
        </a:p>
      </dgm:t>
    </dgm:pt>
    <dgm:pt modelId="{9CF33C4C-276A-B448-91FF-27D1BEE87B8D}" type="parTrans" cxnId="{9AD0FB92-FDAE-114F-A5F1-B24A166D174D}">
      <dgm:prSet/>
      <dgm:spPr/>
      <dgm:t>
        <a:bodyPr/>
        <a:lstStyle/>
        <a:p>
          <a:endParaRPr lang="en-US"/>
        </a:p>
      </dgm:t>
    </dgm:pt>
    <dgm:pt modelId="{B68FA98D-3E13-1141-970D-6143C1C4F7FE}">
      <dgm:prSet phldrT="[Text]" custT="1"/>
      <dgm:spPr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r>
            <a:rPr lang="en-US" sz="1100" dirty="0"/>
            <a:t>WMO Stewardship MM for Climate Data</a:t>
          </a:r>
        </a:p>
      </dgm:t>
    </dgm:pt>
    <dgm:pt modelId="{629CCAEC-AF12-B542-97D3-FA579A0A8F54}" type="parTrans" cxnId="{B7E15D49-8773-4240-9AB8-AE2D05865A42}">
      <dgm:prSet/>
      <dgm:spPr/>
      <dgm:t>
        <a:bodyPr/>
        <a:lstStyle/>
        <a:p>
          <a:endParaRPr lang="en-US"/>
        </a:p>
      </dgm:t>
    </dgm:pt>
    <dgm:pt modelId="{C87F291C-5B18-E549-9FE4-B6DD29864331}" type="sibTrans" cxnId="{B7E15D49-8773-4240-9AB8-AE2D05865A42}">
      <dgm:prSet/>
      <dgm:spPr/>
      <dgm:t>
        <a:bodyPr/>
        <a:lstStyle/>
        <a:p>
          <a:endParaRPr lang="en-US"/>
        </a:p>
      </dgm:t>
    </dgm:pt>
    <dgm:pt modelId="{446BF295-3912-0441-92B8-68FEDF95A848}">
      <dgm:prSet phldrT="[Text]" custT="1"/>
      <dgm:spPr/>
      <dgm:t>
        <a:bodyPr/>
        <a:lstStyle/>
        <a:p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ESA Earthnet Quality Data Assessment Pilot</a:t>
          </a:r>
        </a:p>
      </dgm:t>
    </dgm:pt>
    <dgm:pt modelId="{450A5BF0-617A-344F-A574-4DD9BBB5E1AB}" type="parTrans" cxnId="{B2F353A9-19E7-D94F-8663-4AE984017218}">
      <dgm:prSet/>
      <dgm:spPr/>
      <dgm:t>
        <a:bodyPr/>
        <a:lstStyle/>
        <a:p>
          <a:endParaRPr lang="en-US"/>
        </a:p>
      </dgm:t>
    </dgm:pt>
    <dgm:pt modelId="{B217EFBD-554C-E147-A110-40B0AEAEE267}" type="sibTrans" cxnId="{B2F353A9-19E7-D94F-8663-4AE984017218}">
      <dgm:prSet/>
      <dgm:spPr/>
      <dgm:t>
        <a:bodyPr/>
        <a:lstStyle/>
        <a:p>
          <a:endParaRPr lang="en-US"/>
        </a:p>
      </dgm:t>
    </dgm:pt>
    <dgm:pt modelId="{B271D992-B4B6-D44C-A3C6-31110C140A78}">
      <dgm:prSet phldrT="[Text]" custT="1"/>
      <dgm:spPr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GEOSS</a:t>
          </a:r>
          <a:r>
            <a:rPr lang="en-US" sz="1100" kern="1200" dirty="0"/>
            <a:t> Data Management Principles</a:t>
          </a:r>
        </a:p>
      </dgm:t>
    </dgm:pt>
    <dgm:pt modelId="{0227A274-A89D-D141-9817-04C59B635B03}" type="sibTrans" cxnId="{1D4B069E-287C-DF4D-BABF-A7093244A0F0}">
      <dgm:prSet/>
      <dgm:spPr/>
      <dgm:t>
        <a:bodyPr/>
        <a:lstStyle/>
        <a:p>
          <a:endParaRPr lang="en-US"/>
        </a:p>
      </dgm:t>
    </dgm:pt>
    <dgm:pt modelId="{7C1D49F1-34FD-554A-A1FF-EE6A92D561DB}" type="parTrans" cxnId="{1D4B069E-287C-DF4D-BABF-A7093244A0F0}">
      <dgm:prSet/>
      <dgm:spPr/>
      <dgm:t>
        <a:bodyPr/>
        <a:lstStyle/>
        <a:p>
          <a:endParaRPr lang="en-US"/>
        </a:p>
      </dgm:t>
    </dgm:pt>
    <dgm:pt modelId="{3E0A916E-3D75-5C40-9E1E-AC6BA0958C4D}" type="pres">
      <dgm:prSet presAssocID="{2465B6F1-86EA-6246-BDDC-AA8C351AA826}" presName="Name0" presStyleCnt="0">
        <dgm:presLayoutVars>
          <dgm:dir/>
          <dgm:animLvl val="lvl"/>
          <dgm:resizeHandles val="exact"/>
        </dgm:presLayoutVars>
      </dgm:prSet>
      <dgm:spPr/>
    </dgm:pt>
    <dgm:pt modelId="{77E6EB80-D190-BF41-BD7B-7DE44D0513CD}" type="pres">
      <dgm:prSet presAssocID="{805B3FAA-857A-D147-BAEA-DBAE337DE24A}" presName="parTxOnly" presStyleLbl="node1" presStyleIdx="0" presStyleCnt="5" custScaleX="189849" custScaleY="177132" custLinFactNeighborX="36883">
        <dgm:presLayoutVars>
          <dgm:chMax val="0"/>
          <dgm:chPref val="0"/>
          <dgm:bulletEnabled val="1"/>
        </dgm:presLayoutVars>
      </dgm:prSet>
      <dgm:spPr/>
    </dgm:pt>
    <dgm:pt modelId="{FCC22EE6-CBD3-154A-9E22-A1D12384A1E8}" type="pres">
      <dgm:prSet presAssocID="{45350D6B-7A26-D34B-9377-7799AFF4B4CA}" presName="parTxOnlySpace" presStyleCnt="0"/>
      <dgm:spPr/>
    </dgm:pt>
    <dgm:pt modelId="{ABFF2575-6330-B144-B081-69E7B0CDEB8E}" type="pres">
      <dgm:prSet presAssocID="{B271D992-B4B6-D44C-A3C6-31110C140A78}" presName="parTxOnly" presStyleLbl="node1" presStyleIdx="1" presStyleCnt="5" custScaleX="176208" custScaleY="166882">
        <dgm:presLayoutVars>
          <dgm:chMax val="0"/>
          <dgm:chPref val="0"/>
          <dgm:bulletEnabled val="1"/>
        </dgm:presLayoutVars>
      </dgm:prSet>
      <dgm:spPr>
        <a:xfrm>
          <a:off x="1887168" y="1972674"/>
          <a:ext cx="2092656" cy="568827"/>
        </a:xfrm>
        <a:prstGeom prst="chevron">
          <a:avLst/>
        </a:prstGeom>
      </dgm:spPr>
    </dgm:pt>
    <dgm:pt modelId="{60CCFBE7-D828-BE48-8490-7473966795B7}" type="pres">
      <dgm:prSet presAssocID="{0227A274-A89D-D141-9817-04C59B635B03}" presName="parTxOnlySpace" presStyleCnt="0"/>
      <dgm:spPr/>
    </dgm:pt>
    <dgm:pt modelId="{77E2CF04-152E-1C4B-A5F8-9B36CB55B28A}" type="pres">
      <dgm:prSet presAssocID="{98E106EA-BEEE-FD48-A0BB-E11AD61D5765}" presName="parTxOnly" presStyleLbl="node1" presStyleIdx="2" presStyleCnt="5" custScaleX="183812" custScaleY="171293">
        <dgm:presLayoutVars>
          <dgm:chMax val="0"/>
          <dgm:chPref val="0"/>
          <dgm:bulletEnabled val="1"/>
        </dgm:presLayoutVars>
      </dgm:prSet>
      <dgm:spPr>
        <a:xfrm>
          <a:off x="3909380" y="1840706"/>
          <a:ext cx="2639923" cy="832762"/>
        </a:xfrm>
        <a:prstGeom prst="chevron">
          <a:avLst/>
        </a:prstGeom>
      </dgm:spPr>
    </dgm:pt>
    <dgm:pt modelId="{2077DF65-B5D9-744E-B423-8533ACEE7785}" type="pres">
      <dgm:prSet presAssocID="{421C3925-BC56-D044-973E-1156A56692E3}" presName="parTxOnlySpace" presStyleCnt="0"/>
      <dgm:spPr/>
    </dgm:pt>
    <dgm:pt modelId="{7C196FBB-1561-DB4D-A2EC-AA546EBEA9B9}" type="pres">
      <dgm:prSet presAssocID="{B68FA98D-3E13-1141-970D-6143C1C4F7FE}" presName="parTxOnly" presStyleLbl="node1" presStyleIdx="3" presStyleCnt="5" custScaleX="201171" custScaleY="176218" custLinFactNeighborX="-54640">
        <dgm:presLayoutVars>
          <dgm:chMax val="0"/>
          <dgm:chPref val="0"/>
          <dgm:bulletEnabled val="1"/>
        </dgm:presLayoutVars>
      </dgm:prSet>
      <dgm:spPr>
        <a:xfrm>
          <a:off x="6378451" y="2105697"/>
          <a:ext cx="756950" cy="302780"/>
        </a:xfrm>
        <a:prstGeom prst="chevron">
          <a:avLst/>
        </a:prstGeom>
      </dgm:spPr>
    </dgm:pt>
    <dgm:pt modelId="{E973B820-6DF9-3347-BE2B-BBDD6A6EA2C1}" type="pres">
      <dgm:prSet presAssocID="{C87F291C-5B18-E549-9FE4-B6DD29864331}" presName="parTxOnlySpace" presStyleCnt="0"/>
      <dgm:spPr/>
    </dgm:pt>
    <dgm:pt modelId="{7050FE90-E04B-FE42-A5B2-51ED3417B6B6}" type="pres">
      <dgm:prSet presAssocID="{446BF295-3912-0441-92B8-68FEDF95A848}" presName="parTxOnly" presStyleLbl="node1" presStyleIdx="4" presStyleCnt="5" custScaleX="176204" custScaleY="179210" custLinFactNeighborX="-76496">
        <dgm:presLayoutVars>
          <dgm:chMax val="0"/>
          <dgm:chPref val="0"/>
          <dgm:bulletEnabled val="1"/>
        </dgm:presLayoutVars>
      </dgm:prSet>
      <dgm:spPr/>
    </dgm:pt>
  </dgm:ptLst>
  <dgm:cxnLst>
    <dgm:cxn modelId="{E368F70F-72E2-AF41-A165-031902F2EB1A}" type="presOf" srcId="{B68FA98D-3E13-1141-970D-6143C1C4F7FE}" destId="{7C196FBB-1561-DB4D-A2EC-AA546EBEA9B9}" srcOrd="0" destOrd="0" presId="urn:microsoft.com/office/officeart/2005/8/layout/chevron1"/>
    <dgm:cxn modelId="{3F256424-89EF-ED4F-9DA1-F167235AA9B0}" srcId="{2465B6F1-86EA-6246-BDDC-AA8C351AA826}" destId="{805B3FAA-857A-D147-BAEA-DBAE337DE24A}" srcOrd="0" destOrd="0" parTransId="{A50CE721-2081-D94C-89A9-5A1D0F1155C8}" sibTransId="{45350D6B-7A26-D34B-9377-7799AFF4B4CA}"/>
    <dgm:cxn modelId="{1495CD35-91CB-EC49-B0D1-225F12734998}" type="presOf" srcId="{446BF295-3912-0441-92B8-68FEDF95A848}" destId="{7050FE90-E04B-FE42-A5B2-51ED3417B6B6}" srcOrd="0" destOrd="0" presId="urn:microsoft.com/office/officeart/2005/8/layout/chevron1"/>
    <dgm:cxn modelId="{B7E15D49-8773-4240-9AB8-AE2D05865A42}" srcId="{2465B6F1-86EA-6246-BDDC-AA8C351AA826}" destId="{B68FA98D-3E13-1141-970D-6143C1C4F7FE}" srcOrd="3" destOrd="0" parTransId="{629CCAEC-AF12-B542-97D3-FA579A0A8F54}" sibTransId="{C87F291C-5B18-E549-9FE4-B6DD29864331}"/>
    <dgm:cxn modelId="{9F022F51-7AA7-4544-BD88-CA2CCD2DC286}" type="presOf" srcId="{B271D992-B4B6-D44C-A3C6-31110C140A78}" destId="{ABFF2575-6330-B144-B081-69E7B0CDEB8E}" srcOrd="0" destOrd="0" presId="urn:microsoft.com/office/officeart/2005/8/layout/chevron1"/>
    <dgm:cxn modelId="{9AD0FB92-FDAE-114F-A5F1-B24A166D174D}" srcId="{2465B6F1-86EA-6246-BDDC-AA8C351AA826}" destId="{98E106EA-BEEE-FD48-A0BB-E11AD61D5765}" srcOrd="2" destOrd="0" parTransId="{9CF33C4C-276A-B448-91FF-27D1BEE87B8D}" sibTransId="{421C3925-BC56-D044-973E-1156A56692E3}"/>
    <dgm:cxn modelId="{1D567C99-818B-F944-BD40-013FB5E4144E}" type="presOf" srcId="{98E106EA-BEEE-FD48-A0BB-E11AD61D5765}" destId="{77E2CF04-152E-1C4B-A5F8-9B36CB55B28A}" srcOrd="0" destOrd="0" presId="urn:microsoft.com/office/officeart/2005/8/layout/chevron1"/>
    <dgm:cxn modelId="{1D4B069E-287C-DF4D-BABF-A7093244A0F0}" srcId="{2465B6F1-86EA-6246-BDDC-AA8C351AA826}" destId="{B271D992-B4B6-D44C-A3C6-31110C140A78}" srcOrd="1" destOrd="0" parTransId="{7C1D49F1-34FD-554A-A1FF-EE6A92D561DB}" sibTransId="{0227A274-A89D-D141-9817-04C59B635B03}"/>
    <dgm:cxn modelId="{04B3ADA3-403B-C84A-8793-8BB50B54A716}" type="presOf" srcId="{2465B6F1-86EA-6246-BDDC-AA8C351AA826}" destId="{3E0A916E-3D75-5C40-9E1E-AC6BA0958C4D}" srcOrd="0" destOrd="0" presId="urn:microsoft.com/office/officeart/2005/8/layout/chevron1"/>
    <dgm:cxn modelId="{B2F353A9-19E7-D94F-8663-4AE984017218}" srcId="{2465B6F1-86EA-6246-BDDC-AA8C351AA826}" destId="{446BF295-3912-0441-92B8-68FEDF95A848}" srcOrd="4" destOrd="0" parTransId="{450A5BF0-617A-344F-A574-4DD9BBB5E1AB}" sibTransId="{B217EFBD-554C-E147-A110-40B0AEAEE267}"/>
    <dgm:cxn modelId="{A9E23EF4-2612-5A49-9B3A-7DAAC1113966}" type="presOf" srcId="{805B3FAA-857A-D147-BAEA-DBAE337DE24A}" destId="{77E6EB80-D190-BF41-BD7B-7DE44D0513CD}" srcOrd="0" destOrd="0" presId="urn:microsoft.com/office/officeart/2005/8/layout/chevron1"/>
    <dgm:cxn modelId="{5E7AA78C-2945-7849-AABB-054FE9922BAD}" type="presParOf" srcId="{3E0A916E-3D75-5C40-9E1E-AC6BA0958C4D}" destId="{77E6EB80-D190-BF41-BD7B-7DE44D0513CD}" srcOrd="0" destOrd="0" presId="urn:microsoft.com/office/officeart/2005/8/layout/chevron1"/>
    <dgm:cxn modelId="{EAE89BF1-ABD7-FD44-B919-875C8B8E94EB}" type="presParOf" srcId="{3E0A916E-3D75-5C40-9E1E-AC6BA0958C4D}" destId="{FCC22EE6-CBD3-154A-9E22-A1D12384A1E8}" srcOrd="1" destOrd="0" presId="urn:microsoft.com/office/officeart/2005/8/layout/chevron1"/>
    <dgm:cxn modelId="{973C979A-A9E2-0948-A951-7E9B9043AD68}" type="presParOf" srcId="{3E0A916E-3D75-5C40-9E1E-AC6BA0958C4D}" destId="{ABFF2575-6330-B144-B081-69E7B0CDEB8E}" srcOrd="2" destOrd="0" presId="urn:microsoft.com/office/officeart/2005/8/layout/chevron1"/>
    <dgm:cxn modelId="{7C015C31-E640-6B4A-9F2F-BB5830F2270F}" type="presParOf" srcId="{3E0A916E-3D75-5C40-9E1E-AC6BA0958C4D}" destId="{60CCFBE7-D828-BE48-8490-7473966795B7}" srcOrd="3" destOrd="0" presId="urn:microsoft.com/office/officeart/2005/8/layout/chevron1"/>
    <dgm:cxn modelId="{F0F39976-1F47-4D4C-A9E4-251A332C8245}" type="presParOf" srcId="{3E0A916E-3D75-5C40-9E1E-AC6BA0958C4D}" destId="{77E2CF04-152E-1C4B-A5F8-9B36CB55B28A}" srcOrd="4" destOrd="0" presId="urn:microsoft.com/office/officeart/2005/8/layout/chevron1"/>
    <dgm:cxn modelId="{4E9A3EF6-CD6B-8844-936A-72DF5363B3A6}" type="presParOf" srcId="{3E0A916E-3D75-5C40-9E1E-AC6BA0958C4D}" destId="{2077DF65-B5D9-744E-B423-8533ACEE7785}" srcOrd="5" destOrd="0" presId="urn:microsoft.com/office/officeart/2005/8/layout/chevron1"/>
    <dgm:cxn modelId="{04C4C6A1-F210-134D-B7A0-CFA88797A894}" type="presParOf" srcId="{3E0A916E-3D75-5C40-9E1E-AC6BA0958C4D}" destId="{7C196FBB-1561-DB4D-A2EC-AA546EBEA9B9}" srcOrd="6" destOrd="0" presId="urn:microsoft.com/office/officeart/2005/8/layout/chevron1"/>
    <dgm:cxn modelId="{C12FC835-4EB1-364E-96B6-F2FAE9D5DA14}" type="presParOf" srcId="{3E0A916E-3D75-5C40-9E1E-AC6BA0958C4D}" destId="{E973B820-6DF9-3347-BE2B-BBDD6A6EA2C1}" srcOrd="7" destOrd="0" presId="urn:microsoft.com/office/officeart/2005/8/layout/chevron1"/>
    <dgm:cxn modelId="{9E6249AF-0973-EF4A-BB2F-EA3C8E670BA7}" type="presParOf" srcId="{3E0A916E-3D75-5C40-9E1E-AC6BA0958C4D}" destId="{7050FE90-E04B-FE42-A5B2-51ED3417B6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6EB80-D190-BF41-BD7B-7DE44D0513CD}">
      <dsp:nvSpPr>
        <dsp:cNvPr id="0" name=""/>
        <dsp:cNvSpPr/>
      </dsp:nvSpPr>
      <dsp:spPr>
        <a:xfrm>
          <a:off x="52702" y="1921273"/>
          <a:ext cx="2607924" cy="9732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MM for Long-Term Scientific Data Stewardship </a:t>
          </a:r>
        </a:p>
      </dsp:txBody>
      <dsp:txXfrm>
        <a:off x="539349" y="1921273"/>
        <a:ext cx="1634631" cy="973293"/>
      </dsp:txXfrm>
    </dsp:sp>
    <dsp:sp modelId="{ABFF2575-6330-B144-B081-69E7B0CDEB8E}">
      <dsp:nvSpPr>
        <dsp:cNvPr id="0" name=""/>
        <dsp:cNvSpPr/>
      </dsp:nvSpPr>
      <dsp:spPr>
        <a:xfrm>
          <a:off x="2472593" y="1949433"/>
          <a:ext cx="2420540" cy="916972"/>
        </a:xfrm>
        <a:prstGeom prst="chevron">
          <a:avLst/>
        </a:prstGeom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GEOSS</a:t>
          </a:r>
          <a:r>
            <a:rPr lang="en-US" sz="1100" kern="1200" dirty="0"/>
            <a:t> Data Management Principles</a:t>
          </a:r>
        </a:p>
      </dsp:txBody>
      <dsp:txXfrm>
        <a:off x="2931079" y="1949433"/>
        <a:ext cx="1503568" cy="916972"/>
      </dsp:txXfrm>
    </dsp:sp>
    <dsp:sp modelId="{77E2CF04-152E-1C4B-A5F8-9B36CB55B28A}">
      <dsp:nvSpPr>
        <dsp:cNvPr id="0" name=""/>
        <dsp:cNvSpPr/>
      </dsp:nvSpPr>
      <dsp:spPr>
        <a:xfrm>
          <a:off x="4755765" y="1937315"/>
          <a:ext cx="2524995" cy="941209"/>
        </a:xfrm>
        <a:prstGeom prst="chevron">
          <a:avLst/>
        </a:prstGeom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RDA FAIR Data Maturity Model</a:t>
          </a:r>
        </a:p>
      </dsp:txBody>
      <dsp:txXfrm>
        <a:off x="5226370" y="1937315"/>
        <a:ext cx="1583786" cy="941209"/>
      </dsp:txXfrm>
    </dsp:sp>
    <dsp:sp modelId="{7C196FBB-1561-DB4D-A2EC-AA546EBEA9B9}">
      <dsp:nvSpPr>
        <dsp:cNvPr id="0" name=""/>
        <dsp:cNvSpPr/>
      </dsp:nvSpPr>
      <dsp:spPr>
        <a:xfrm>
          <a:off x="7068334" y="1923784"/>
          <a:ext cx="2763453" cy="968271"/>
        </a:xfrm>
        <a:prstGeom prst="chevron">
          <a:avLst/>
        </a:prstGeom>
        <a:solidFill>
          <a:srgbClr val="0098D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WMO Stewardship MM for Climate Data</a:t>
          </a:r>
        </a:p>
      </dsp:txBody>
      <dsp:txXfrm>
        <a:off x="7552470" y="1923784"/>
        <a:ext cx="1795182" cy="968271"/>
      </dsp:txXfrm>
    </dsp:sp>
    <dsp:sp modelId="{7050FE90-E04B-FE42-A5B2-51ED3417B6B6}">
      <dsp:nvSpPr>
        <dsp:cNvPr id="0" name=""/>
        <dsp:cNvSpPr/>
      </dsp:nvSpPr>
      <dsp:spPr>
        <a:xfrm>
          <a:off x="9664395" y="1915564"/>
          <a:ext cx="2420485" cy="984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ESA Earthnet Quality Data Assessment Pilot</a:t>
          </a:r>
        </a:p>
      </dsp:txBody>
      <dsp:txXfrm>
        <a:off x="10156751" y="1915564"/>
        <a:ext cx="1435774" cy="98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02" y="8685559"/>
            <a:ext cx="2971801" cy="4569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DE6C7F-2D6A-43CA-B515-688D548889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1" y="198867"/>
            <a:ext cx="5872784" cy="574516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0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673225"/>
            <a:ext cx="5185835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184000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237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Working_Groups/WGISS/Interest_Groups/Data_Stewardship/White_Papers/WGISS%20Data%20Management%20and%20Stewardship%20Maturity%20Matrix.pdf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400" dirty="0"/>
              <a:t>WGISS-54 -  </a:t>
            </a:r>
            <a:r>
              <a:rPr lang="en-US" sz="4400" dirty="0"/>
              <a:t>Data Management and Stewardship Maturity Matrix: introduction, background and definitions</a:t>
            </a:r>
            <a:endParaRPr sz="44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I.Maggio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Rhea GROUP for ESA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2022.10.</a:t>
            </a:r>
            <a:r>
              <a:rPr lang="en-GB" sz="1800" b="1" dirty="0">
                <a:solidFill>
                  <a:schemeClr val="accent1"/>
                </a:solidFill>
              </a:rPr>
              <a:t>05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_15.20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</a:t>
            </a:r>
            <a:r>
              <a:rPr lang="en-GB" sz="1800" b="1" dirty="0">
                <a:solidFill>
                  <a:schemeClr val="accent1"/>
                </a:solidFill>
              </a:rPr>
              <a:t>Octo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2022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8E386-ACA0-460A-81D4-D698DAA4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92" y="718699"/>
            <a:ext cx="3708635" cy="5741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10128876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For each component go through the checklist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60349-74C6-4C82-A6B5-C7C69257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60" y="692572"/>
            <a:ext cx="3708635" cy="5741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2508069" y="1265868"/>
            <a:ext cx="2970433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9478571" y="1933302"/>
            <a:ext cx="2581156" cy="738664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Perform a verification for </a:t>
            </a:r>
          </a:p>
          <a:p>
            <a:r>
              <a:rPr lang="en-US" dirty="0"/>
              <a:t>each task putting in green the </a:t>
            </a:r>
          </a:p>
          <a:p>
            <a:r>
              <a:rPr lang="en-US" dirty="0"/>
              <a:t>tasks already implemented.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9C8E2-E181-4BB7-9E23-1B3BA35294D9}"/>
              </a:ext>
            </a:extLst>
          </p:cNvPr>
          <p:cNvSpPr txBox="1"/>
          <p:nvPr/>
        </p:nvSpPr>
        <p:spPr>
          <a:xfrm>
            <a:off x="69669" y="1588956"/>
            <a:ext cx="487680" cy="397031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19618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10128876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For each component go through the checklist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60349-74C6-4C82-A6B5-C7C69257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6" y="691352"/>
            <a:ext cx="3708635" cy="5741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9202561" y="1934328"/>
            <a:ext cx="2682145" cy="738664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Perform this kind of verification </a:t>
            </a:r>
          </a:p>
          <a:p>
            <a:r>
              <a:rPr lang="en-US" dirty="0"/>
              <a:t>for each task in the maturity</a:t>
            </a:r>
          </a:p>
          <a:p>
            <a:r>
              <a:rPr lang="en-US" dirty="0"/>
              <a:t>level under analysis.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A9B73-8C57-4ADE-9A26-1CBF7DED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75" y="648856"/>
            <a:ext cx="3736085" cy="57841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2577738" y="1265868"/>
            <a:ext cx="2848511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934DC-D26B-4EFE-8692-54DC9B05398E}"/>
              </a:ext>
            </a:extLst>
          </p:cNvPr>
          <p:cNvSpPr txBox="1"/>
          <p:nvPr/>
        </p:nvSpPr>
        <p:spPr>
          <a:xfrm>
            <a:off x="69669" y="1588956"/>
            <a:ext cx="487680" cy="397031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132132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10128876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For each component go through the checklist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9120405" y="2242971"/>
            <a:ext cx="3001926" cy="95410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all tasks in the </a:t>
            </a:r>
            <a:r>
              <a:rPr lang="en-US" dirty="0" err="1"/>
              <a:t>analysed</a:t>
            </a:r>
            <a:r>
              <a:rPr lang="en-US" dirty="0"/>
              <a:t> </a:t>
            </a:r>
          </a:p>
          <a:p>
            <a:r>
              <a:rPr lang="en-US" dirty="0"/>
              <a:t>maturity level are fully covered, fill with a </a:t>
            </a:r>
            <a:r>
              <a:rPr lang="en-US" dirty="0" err="1"/>
              <a:t>colour</a:t>
            </a:r>
            <a:r>
              <a:rPr lang="en-US" dirty="0"/>
              <a:t> the whole cell in green.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A9B73-8C57-4ADE-9A26-1CBF7DED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99" y="683690"/>
            <a:ext cx="3736085" cy="57841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3D4D64-35D8-47C1-8764-68DF8C76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20" y="683689"/>
            <a:ext cx="3736085" cy="57841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2464525" y="1265868"/>
            <a:ext cx="2961723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151DB-003C-4B04-8C7D-987FAD893D2A}"/>
              </a:ext>
            </a:extLst>
          </p:cNvPr>
          <p:cNvSpPr txBox="1"/>
          <p:nvPr/>
        </p:nvSpPr>
        <p:spPr>
          <a:xfrm>
            <a:off x="69669" y="1588956"/>
            <a:ext cx="487680" cy="397031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53295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10128876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For each component go through the checklist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9120406" y="2242971"/>
            <a:ext cx="2989921" cy="523220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The analysis continues going on to </a:t>
            </a:r>
          </a:p>
          <a:p>
            <a:r>
              <a:rPr lang="en-US" dirty="0"/>
              <a:t>the next level of maturity.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3D4D64-35D8-47C1-8764-68DF8C76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8" y="692397"/>
            <a:ext cx="3736085" cy="57841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551FB-8310-499D-8B38-172B84BD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81" y="648213"/>
            <a:ext cx="3764624" cy="5828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2420790" y="2150792"/>
            <a:ext cx="2994519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F844E-462E-4F49-8A58-520F5F7FCEEE}"/>
              </a:ext>
            </a:extLst>
          </p:cNvPr>
          <p:cNvSpPr txBox="1"/>
          <p:nvPr/>
        </p:nvSpPr>
        <p:spPr>
          <a:xfrm>
            <a:off x="69669" y="1588956"/>
            <a:ext cx="487680" cy="397031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5146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C3312-ACB2-4904-AF6B-5BD52716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10128876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For each component go through the checklist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E6186-1C89-448F-B559-5E1E3D23B724}"/>
              </a:ext>
            </a:extLst>
          </p:cNvPr>
          <p:cNvSpPr txBox="1"/>
          <p:nvPr/>
        </p:nvSpPr>
        <p:spPr>
          <a:xfrm>
            <a:off x="9120406" y="2242971"/>
            <a:ext cx="2800767" cy="954107"/>
          </a:xfrm>
          <a:prstGeom prst="rect">
            <a:avLst/>
          </a:prstGeom>
          <a:noFill/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When a task is not already </a:t>
            </a:r>
          </a:p>
          <a:p>
            <a:r>
              <a:rPr lang="en-US" dirty="0"/>
              <a:t>implemented it remains in black</a:t>
            </a:r>
          </a:p>
          <a:p>
            <a:r>
              <a:rPr lang="en-US" dirty="0"/>
              <a:t>and at the end the cell, partially </a:t>
            </a:r>
          </a:p>
          <a:p>
            <a:r>
              <a:rPr lang="en-US" dirty="0"/>
              <a:t>covered, becomes in light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551FB-8310-499D-8B38-172B84BD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1" y="683048"/>
            <a:ext cx="3764624" cy="5828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01CE7-420B-44B7-B544-DA4105819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643" y="683049"/>
            <a:ext cx="3714368" cy="57504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54C31B-662E-4AD9-8C94-12052DBAABB6}"/>
              </a:ext>
            </a:extLst>
          </p:cNvPr>
          <p:cNvSpPr/>
          <p:nvPr/>
        </p:nvSpPr>
        <p:spPr>
          <a:xfrm>
            <a:off x="4069453" y="2371856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D709A-4C26-4C3C-BF1F-0D449AAEF9D4}"/>
              </a:ext>
            </a:extLst>
          </p:cNvPr>
          <p:cNvSpPr txBox="1"/>
          <p:nvPr/>
        </p:nvSpPr>
        <p:spPr>
          <a:xfrm>
            <a:off x="69669" y="1588956"/>
            <a:ext cx="487680" cy="397031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76040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F8ED-942B-408A-9C5C-7CC67303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Score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311A1-0ED0-4EAB-A97D-74C06ADF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61" y="710513"/>
            <a:ext cx="3714368" cy="57504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4A271-CA37-4BE3-A95D-5750D27A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10" y="4188340"/>
            <a:ext cx="6045644" cy="55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B5583-1C41-45A8-ACE8-E24203E791C6}"/>
              </a:ext>
            </a:extLst>
          </p:cNvPr>
          <p:cNvSpPr txBox="1"/>
          <p:nvPr/>
        </p:nvSpPr>
        <p:spPr>
          <a:xfrm>
            <a:off x="7915668" y="3620609"/>
            <a:ext cx="635725" cy="42056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/>
              <a:t>L0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F3CD1-088E-424D-A1A1-4EF3AFEB1F89}"/>
              </a:ext>
            </a:extLst>
          </p:cNvPr>
          <p:cNvSpPr txBox="1"/>
          <p:nvPr/>
        </p:nvSpPr>
        <p:spPr>
          <a:xfrm>
            <a:off x="8798563" y="3620609"/>
            <a:ext cx="635725" cy="42056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/>
              <a:t>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F3C53-3CC7-4E51-B6B3-12659150D60D}"/>
              </a:ext>
            </a:extLst>
          </p:cNvPr>
          <p:cNvSpPr txBox="1"/>
          <p:nvPr/>
        </p:nvSpPr>
        <p:spPr>
          <a:xfrm>
            <a:off x="9593946" y="3601730"/>
            <a:ext cx="635725" cy="42056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/>
              <a:t>L2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79D69-4BB1-4F6B-8421-9AEFCBE3A500}"/>
              </a:ext>
            </a:extLst>
          </p:cNvPr>
          <p:cNvSpPr txBox="1"/>
          <p:nvPr/>
        </p:nvSpPr>
        <p:spPr>
          <a:xfrm>
            <a:off x="10398036" y="3601730"/>
            <a:ext cx="635725" cy="42056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/>
              <a:t>L3</a:t>
            </a:r>
          </a:p>
        </p:txBody>
      </p:sp>
      <p:sp>
        <p:nvSpPr>
          <p:cNvPr id="10" name="6-Point Star 49">
            <a:extLst>
              <a:ext uri="{FF2B5EF4-FFF2-40B4-BE49-F238E27FC236}">
                <a16:creationId xmlns:a16="http://schemas.microsoft.com/office/drawing/2014/main" id="{C500AA0B-CB77-4945-98AC-1531A0B505FE}"/>
              </a:ext>
            </a:extLst>
          </p:cNvPr>
          <p:cNvSpPr/>
          <p:nvPr/>
        </p:nvSpPr>
        <p:spPr>
          <a:xfrm>
            <a:off x="8019746" y="4246434"/>
            <a:ext cx="531647" cy="551939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67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6-Point Star 50">
            <a:extLst>
              <a:ext uri="{FF2B5EF4-FFF2-40B4-BE49-F238E27FC236}">
                <a16:creationId xmlns:a16="http://schemas.microsoft.com/office/drawing/2014/main" id="{68EA6155-DE4B-8C46-8844-B45A30AA8F04}"/>
              </a:ext>
            </a:extLst>
          </p:cNvPr>
          <p:cNvSpPr/>
          <p:nvPr/>
        </p:nvSpPr>
        <p:spPr>
          <a:xfrm>
            <a:off x="8885619" y="4246435"/>
            <a:ext cx="548669" cy="551939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67"/>
          </a:p>
        </p:txBody>
      </p:sp>
      <p:sp>
        <p:nvSpPr>
          <p:cNvPr id="12" name="6-Point Star 51">
            <a:extLst>
              <a:ext uri="{FF2B5EF4-FFF2-40B4-BE49-F238E27FC236}">
                <a16:creationId xmlns:a16="http://schemas.microsoft.com/office/drawing/2014/main" id="{2F08ED89-8674-9B4A-B3EE-173BC0EF4F07}"/>
              </a:ext>
            </a:extLst>
          </p:cNvPr>
          <p:cNvSpPr/>
          <p:nvPr/>
        </p:nvSpPr>
        <p:spPr>
          <a:xfrm>
            <a:off x="10544470" y="4246435"/>
            <a:ext cx="543097" cy="551939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67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5DE4522-60A1-4699-8A2F-39084C29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9583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67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56DA81-8B9A-4425-BF20-7F8F2F7B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04383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67"/>
          </a:p>
        </p:txBody>
      </p:sp>
      <p:sp>
        <p:nvSpPr>
          <p:cNvPr id="20" name="6-Point Star 51">
            <a:extLst>
              <a:ext uri="{FF2B5EF4-FFF2-40B4-BE49-F238E27FC236}">
                <a16:creationId xmlns:a16="http://schemas.microsoft.com/office/drawing/2014/main" id="{DF358F7D-0CDB-46AD-941B-6FBBA112E3EC}"/>
              </a:ext>
            </a:extLst>
          </p:cNvPr>
          <p:cNvSpPr/>
          <p:nvPr/>
        </p:nvSpPr>
        <p:spPr>
          <a:xfrm>
            <a:off x="9749087" y="4246435"/>
            <a:ext cx="480584" cy="551939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67"/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14784F9A-BAAF-466A-82C9-628D13468280}"/>
              </a:ext>
            </a:extLst>
          </p:cNvPr>
          <p:cNvSpPr/>
          <p:nvPr/>
        </p:nvSpPr>
        <p:spPr>
          <a:xfrm rot="611439">
            <a:off x="3350981" y="1322303"/>
            <a:ext cx="5898519" cy="16307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CB460-C86B-4CDA-9384-6113ED0D09E4}"/>
              </a:ext>
            </a:extLst>
          </p:cNvPr>
          <p:cNvSpPr txBox="1"/>
          <p:nvPr/>
        </p:nvSpPr>
        <p:spPr>
          <a:xfrm>
            <a:off x="69669" y="1588956"/>
            <a:ext cx="487680" cy="397031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315530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A54-0661-40BE-99C0-CE17170F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-26835"/>
            <a:ext cx="9545401" cy="1025921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Example of final view of the DMSMM and Score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9DA29-6742-417D-9106-E1762A63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0" y="1251635"/>
            <a:ext cx="7674376" cy="4356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A20B4-108E-4F5B-BAB0-DD62293A5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014" y="1362306"/>
            <a:ext cx="3853436" cy="41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5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D1E46-1D0D-21B0-8ACB-371F4D92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7763-8EE6-807B-980F-4E1AB1618ED6}"/>
              </a:ext>
            </a:extLst>
          </p:cNvPr>
          <p:cNvSpPr txBox="1"/>
          <p:nvPr/>
        </p:nvSpPr>
        <p:spPr>
          <a:xfrm>
            <a:off x="1900802" y="2367171"/>
            <a:ext cx="78133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AVHRR DMSMM Use Cases and </a:t>
            </a:r>
          </a:p>
          <a:p>
            <a:pPr algn="ctr"/>
            <a:r>
              <a:rPr lang="en-US" sz="44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DISCUSSION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6189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13EA-8FD8-30A6-758B-AE0E3709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05" y="0"/>
            <a:ext cx="9353045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DMSMM Assessment performed before starting AVHRR curation project (2017)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55CE-1D6B-CE53-2768-A852263A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8516D3-8CB6-5B68-5985-3AA13CABF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59626"/>
              </p:ext>
            </p:extLst>
          </p:nvPr>
        </p:nvGraphicFramePr>
        <p:xfrm>
          <a:off x="134105" y="1269909"/>
          <a:ext cx="11923789" cy="46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393440" imgH="8810640" progId="PBrush">
                  <p:embed/>
                </p:oleObj>
              </mc:Choice>
              <mc:Fallback>
                <p:oleObj name="Bitmap Image" r:id="rId2" imgW="22393440" imgH="881064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8516D3-8CB6-5B68-5985-3AA13CABF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05" y="1269909"/>
                        <a:ext cx="11923789" cy="469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AEDB083-1094-5DFD-00C3-472E1F030139}"/>
              </a:ext>
            </a:extLst>
          </p:cNvPr>
          <p:cNvSpPr/>
          <p:nvPr/>
        </p:nvSpPr>
        <p:spPr>
          <a:xfrm>
            <a:off x="634701" y="1677951"/>
            <a:ext cx="699247" cy="61868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160E8-7EA3-E0D5-1A25-95E9743FD1A1}"/>
              </a:ext>
            </a:extLst>
          </p:cNvPr>
          <p:cNvSpPr/>
          <p:nvPr/>
        </p:nvSpPr>
        <p:spPr>
          <a:xfrm>
            <a:off x="1368521" y="1688950"/>
            <a:ext cx="699247" cy="607683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25E4C-B7C6-DF3F-209E-2483629F65EC}"/>
              </a:ext>
            </a:extLst>
          </p:cNvPr>
          <p:cNvSpPr/>
          <p:nvPr/>
        </p:nvSpPr>
        <p:spPr>
          <a:xfrm>
            <a:off x="2033195" y="1677951"/>
            <a:ext cx="699247" cy="1639408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1265B-6B42-49EF-5688-5C9E85DE2D00}"/>
              </a:ext>
            </a:extLst>
          </p:cNvPr>
          <p:cNvSpPr/>
          <p:nvPr/>
        </p:nvSpPr>
        <p:spPr>
          <a:xfrm>
            <a:off x="2732442" y="1688951"/>
            <a:ext cx="614979" cy="60768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D626A-712D-F0AC-5C65-3CBC539F1ACB}"/>
              </a:ext>
            </a:extLst>
          </p:cNvPr>
          <p:cNvSpPr/>
          <p:nvPr/>
        </p:nvSpPr>
        <p:spPr>
          <a:xfrm>
            <a:off x="3347421" y="1688951"/>
            <a:ext cx="614979" cy="163940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C37A4-06C7-2B29-27A0-D5054E02F5D8}"/>
              </a:ext>
            </a:extLst>
          </p:cNvPr>
          <p:cNvSpPr/>
          <p:nvPr/>
        </p:nvSpPr>
        <p:spPr>
          <a:xfrm>
            <a:off x="11248845" y="1700261"/>
            <a:ext cx="739369" cy="60737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AE475-0E57-69C0-9C5A-D06C28080B6D}"/>
              </a:ext>
            </a:extLst>
          </p:cNvPr>
          <p:cNvSpPr/>
          <p:nvPr/>
        </p:nvSpPr>
        <p:spPr>
          <a:xfrm>
            <a:off x="9543826" y="1699951"/>
            <a:ext cx="1705019" cy="60768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4B830-818A-94F7-D0A5-E37AF5A4F15B}"/>
              </a:ext>
            </a:extLst>
          </p:cNvPr>
          <p:cNvSpPr/>
          <p:nvPr/>
        </p:nvSpPr>
        <p:spPr>
          <a:xfrm>
            <a:off x="8873916" y="1688950"/>
            <a:ext cx="614979" cy="60768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CF641-4AAD-731A-AECF-F3F054FE21DF}"/>
              </a:ext>
            </a:extLst>
          </p:cNvPr>
          <p:cNvSpPr/>
          <p:nvPr/>
        </p:nvSpPr>
        <p:spPr>
          <a:xfrm>
            <a:off x="8134547" y="1688951"/>
            <a:ext cx="675459" cy="163940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07A02-8DA1-2DE7-CF1A-5909016160B2}"/>
              </a:ext>
            </a:extLst>
          </p:cNvPr>
          <p:cNvSpPr/>
          <p:nvPr/>
        </p:nvSpPr>
        <p:spPr>
          <a:xfrm>
            <a:off x="7395178" y="1688951"/>
            <a:ext cx="678917" cy="163940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0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13EA-8FD8-30A6-758B-AE0E3709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DMSMM objectives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55CE-1D6B-CE53-2768-A852263A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8516D3-8CB6-5B68-5985-3AA13CABF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105" y="1301806"/>
          <a:ext cx="11923789" cy="46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393440" imgH="8810640" progId="PBrush">
                  <p:embed/>
                </p:oleObj>
              </mc:Choice>
              <mc:Fallback>
                <p:oleObj name="Bitmap Image" r:id="rId2" imgW="22393440" imgH="881064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8516D3-8CB6-5B68-5985-3AA13CABF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05" y="1301806"/>
                        <a:ext cx="11923789" cy="469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2627728-E331-8858-7DF0-4BDE4776D967}"/>
              </a:ext>
            </a:extLst>
          </p:cNvPr>
          <p:cNvGrpSpPr/>
          <p:nvPr/>
        </p:nvGrpSpPr>
        <p:grpSpPr>
          <a:xfrm>
            <a:off x="634701" y="1688950"/>
            <a:ext cx="11347749" cy="4220143"/>
            <a:chOff x="634701" y="1688950"/>
            <a:chExt cx="11353513" cy="42201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EDB083-1094-5DFD-00C3-472E1F030139}"/>
                </a:ext>
              </a:extLst>
            </p:cNvPr>
            <p:cNvSpPr/>
            <p:nvPr/>
          </p:nvSpPr>
          <p:spPr>
            <a:xfrm>
              <a:off x="634701" y="1688951"/>
              <a:ext cx="699247" cy="4220142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7160E8-7EA3-E0D5-1A25-95E9743FD1A1}"/>
                </a:ext>
              </a:extLst>
            </p:cNvPr>
            <p:cNvSpPr/>
            <p:nvPr/>
          </p:nvSpPr>
          <p:spPr>
            <a:xfrm>
              <a:off x="1333948" y="1688950"/>
              <a:ext cx="699247" cy="4220143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C25E4C-B7C6-DF3F-209E-2483629F65EC}"/>
                </a:ext>
              </a:extLst>
            </p:cNvPr>
            <p:cNvSpPr/>
            <p:nvPr/>
          </p:nvSpPr>
          <p:spPr>
            <a:xfrm>
              <a:off x="2033195" y="1688950"/>
              <a:ext cx="699247" cy="2969315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71265B-6B42-49EF-5688-5C9E85DE2D00}"/>
                </a:ext>
              </a:extLst>
            </p:cNvPr>
            <p:cNvSpPr/>
            <p:nvPr/>
          </p:nvSpPr>
          <p:spPr>
            <a:xfrm>
              <a:off x="2732442" y="1699950"/>
              <a:ext cx="614979" cy="2958004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D626A-712D-F0AC-5C65-3CBC539F1ACB}"/>
                </a:ext>
              </a:extLst>
            </p:cNvPr>
            <p:cNvSpPr/>
            <p:nvPr/>
          </p:nvSpPr>
          <p:spPr>
            <a:xfrm>
              <a:off x="3347421" y="1699951"/>
              <a:ext cx="614979" cy="2947313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BC37A4-06C7-2B29-27A0-D5054E02F5D8}"/>
                </a:ext>
              </a:extLst>
            </p:cNvPr>
            <p:cNvSpPr/>
            <p:nvPr/>
          </p:nvSpPr>
          <p:spPr>
            <a:xfrm>
              <a:off x="11248845" y="1700261"/>
              <a:ext cx="739369" cy="2958004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AE475-0E57-69C0-9C5A-D06C28080B6D}"/>
                </a:ext>
              </a:extLst>
            </p:cNvPr>
            <p:cNvSpPr/>
            <p:nvPr/>
          </p:nvSpPr>
          <p:spPr>
            <a:xfrm>
              <a:off x="9543826" y="1699950"/>
              <a:ext cx="1705019" cy="1690950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34B830-818A-94F7-D0A5-E37AF5A4F15B}"/>
                </a:ext>
              </a:extLst>
            </p:cNvPr>
            <p:cNvSpPr/>
            <p:nvPr/>
          </p:nvSpPr>
          <p:spPr>
            <a:xfrm>
              <a:off x="8873916" y="1688950"/>
              <a:ext cx="614979" cy="1701950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0CF641-4AAD-731A-AECF-F3F054FE21DF}"/>
                </a:ext>
              </a:extLst>
            </p:cNvPr>
            <p:cNvSpPr/>
            <p:nvPr/>
          </p:nvSpPr>
          <p:spPr>
            <a:xfrm>
              <a:off x="8134547" y="1699951"/>
              <a:ext cx="675459" cy="2958004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607A02-8DA1-2DE7-CF1A-5909016160B2}"/>
                </a:ext>
              </a:extLst>
            </p:cNvPr>
            <p:cNvSpPr/>
            <p:nvPr/>
          </p:nvSpPr>
          <p:spPr>
            <a:xfrm>
              <a:off x="7395178" y="1699951"/>
              <a:ext cx="678917" cy="4209142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46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9BA9B5-E7AA-3E41-9B27-0C5480F8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45" y="1626762"/>
            <a:ext cx="11174308" cy="4048263"/>
          </a:xfrm>
        </p:spPr>
        <p:txBody>
          <a:bodyPr>
            <a:normAutofit/>
          </a:bodyPr>
          <a:lstStyle/>
          <a:p>
            <a:pPr marL="380990" indent="-38099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concepts of the WGISS Data Management &amp; Stewardship Maturity Matrix</a:t>
            </a:r>
          </a:p>
          <a:p>
            <a:pPr marL="380990" indent="-38099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by Step in using the DMSMM</a:t>
            </a:r>
          </a:p>
          <a:p>
            <a:pPr marL="380990" indent="-38099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read the final result of DMSMM</a:t>
            </a:r>
          </a:p>
          <a:p>
            <a:pPr>
              <a:buClr>
                <a:schemeClr val="tx1"/>
              </a:buClr>
            </a:pPr>
            <a:endParaRPr lang="en-GB" sz="3200" dirty="0">
              <a:solidFill>
                <a:schemeClr val="tx1"/>
              </a:solidFill>
            </a:endParaRPr>
          </a:p>
          <a:p>
            <a:endParaRPr lang="en-GB" sz="37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B0D2A-F5A9-474F-BF68-9C67BF9F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5872784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1952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8516D3-8CB6-5B68-5985-3AA13CABF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105" y="1301806"/>
          <a:ext cx="11923789" cy="46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393440" imgH="8810640" progId="PBrush">
                  <p:embed/>
                </p:oleObj>
              </mc:Choice>
              <mc:Fallback>
                <p:oleObj name="Bitmap Image" r:id="rId2" imgW="22393440" imgH="881064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8516D3-8CB6-5B68-5985-3AA13CABF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05" y="1301806"/>
                        <a:ext cx="11923789" cy="469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8C13EA-8FD8-30A6-758B-AE0E3709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4" y="105385"/>
            <a:ext cx="9136099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DIFF(AS-IS and Objectives) - Tasks to be performed to reach the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55CE-1D6B-CE53-2768-A852263A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DB083-1094-5DFD-00C3-472E1F030139}"/>
              </a:ext>
            </a:extLst>
          </p:cNvPr>
          <p:cNvSpPr/>
          <p:nvPr/>
        </p:nvSpPr>
        <p:spPr>
          <a:xfrm>
            <a:off x="634701" y="1699950"/>
            <a:ext cx="659125" cy="619738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160E8-7EA3-E0D5-1A25-95E9743FD1A1}"/>
              </a:ext>
            </a:extLst>
          </p:cNvPr>
          <p:cNvSpPr/>
          <p:nvPr/>
        </p:nvSpPr>
        <p:spPr>
          <a:xfrm>
            <a:off x="1333948" y="1688951"/>
            <a:ext cx="699247" cy="663865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25E4C-B7C6-DF3F-209E-2483629F65EC}"/>
              </a:ext>
            </a:extLst>
          </p:cNvPr>
          <p:cNvSpPr/>
          <p:nvPr/>
        </p:nvSpPr>
        <p:spPr>
          <a:xfrm>
            <a:off x="2033195" y="1688950"/>
            <a:ext cx="699247" cy="174004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1265B-6B42-49EF-5688-5C9E85DE2D00}"/>
              </a:ext>
            </a:extLst>
          </p:cNvPr>
          <p:cNvSpPr/>
          <p:nvPr/>
        </p:nvSpPr>
        <p:spPr>
          <a:xfrm>
            <a:off x="2732442" y="1699950"/>
            <a:ext cx="614979" cy="619737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D626A-712D-F0AC-5C65-3CBC539F1ACB}"/>
              </a:ext>
            </a:extLst>
          </p:cNvPr>
          <p:cNvSpPr/>
          <p:nvPr/>
        </p:nvSpPr>
        <p:spPr>
          <a:xfrm>
            <a:off x="3347421" y="1699951"/>
            <a:ext cx="614979" cy="174004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C37A4-06C7-2B29-27A0-D5054E02F5D8}"/>
              </a:ext>
            </a:extLst>
          </p:cNvPr>
          <p:cNvSpPr/>
          <p:nvPr/>
        </p:nvSpPr>
        <p:spPr>
          <a:xfrm>
            <a:off x="11248845" y="1700261"/>
            <a:ext cx="739369" cy="710004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AE475-0E57-69C0-9C5A-D06C28080B6D}"/>
              </a:ext>
            </a:extLst>
          </p:cNvPr>
          <p:cNvSpPr/>
          <p:nvPr/>
        </p:nvSpPr>
        <p:spPr>
          <a:xfrm>
            <a:off x="9543826" y="1699951"/>
            <a:ext cx="1705019" cy="710004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4B830-818A-94F7-D0A5-E37AF5A4F15B}"/>
              </a:ext>
            </a:extLst>
          </p:cNvPr>
          <p:cNvSpPr/>
          <p:nvPr/>
        </p:nvSpPr>
        <p:spPr>
          <a:xfrm>
            <a:off x="8873916" y="1688950"/>
            <a:ext cx="614979" cy="710004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CF641-4AAD-731A-AECF-F3F054FE21DF}"/>
              </a:ext>
            </a:extLst>
          </p:cNvPr>
          <p:cNvSpPr/>
          <p:nvPr/>
        </p:nvSpPr>
        <p:spPr>
          <a:xfrm>
            <a:off x="8134547" y="1699951"/>
            <a:ext cx="675459" cy="174004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07A02-8DA1-2DE7-CF1A-5909016160B2}"/>
              </a:ext>
            </a:extLst>
          </p:cNvPr>
          <p:cNvSpPr/>
          <p:nvPr/>
        </p:nvSpPr>
        <p:spPr>
          <a:xfrm>
            <a:off x="7395178" y="1699951"/>
            <a:ext cx="678917" cy="174004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5CED48-F17B-8C35-E85A-80FA7A55EB1E}"/>
              </a:ext>
            </a:extLst>
          </p:cNvPr>
          <p:cNvGrpSpPr/>
          <p:nvPr/>
        </p:nvGrpSpPr>
        <p:grpSpPr>
          <a:xfrm>
            <a:off x="634701" y="1677949"/>
            <a:ext cx="11347749" cy="4220143"/>
            <a:chOff x="634701" y="1688950"/>
            <a:chExt cx="11353513" cy="422014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CDCF35-86CC-E2EA-334F-9BEFFEDF9429}"/>
                </a:ext>
              </a:extLst>
            </p:cNvPr>
            <p:cNvSpPr/>
            <p:nvPr/>
          </p:nvSpPr>
          <p:spPr>
            <a:xfrm>
              <a:off x="634701" y="1688951"/>
              <a:ext cx="699247" cy="4220142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A50084-A344-2401-B08D-88FBAE129780}"/>
                </a:ext>
              </a:extLst>
            </p:cNvPr>
            <p:cNvSpPr/>
            <p:nvPr/>
          </p:nvSpPr>
          <p:spPr>
            <a:xfrm>
              <a:off x="1333948" y="1688950"/>
              <a:ext cx="699247" cy="4220143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3C7024-9763-0029-F2A4-402456160E6B}"/>
                </a:ext>
              </a:extLst>
            </p:cNvPr>
            <p:cNvSpPr/>
            <p:nvPr/>
          </p:nvSpPr>
          <p:spPr>
            <a:xfrm>
              <a:off x="2033195" y="1688950"/>
              <a:ext cx="699247" cy="2969315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CA6045-BE36-DD31-449B-B88F3344571A}"/>
                </a:ext>
              </a:extLst>
            </p:cNvPr>
            <p:cNvSpPr/>
            <p:nvPr/>
          </p:nvSpPr>
          <p:spPr>
            <a:xfrm>
              <a:off x="2732442" y="1699950"/>
              <a:ext cx="614979" cy="2958004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E17A97-ECDE-4295-8EB1-452B64591498}"/>
                </a:ext>
              </a:extLst>
            </p:cNvPr>
            <p:cNvSpPr/>
            <p:nvPr/>
          </p:nvSpPr>
          <p:spPr>
            <a:xfrm>
              <a:off x="3347421" y="1699951"/>
              <a:ext cx="614979" cy="2947313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53DF9D-B476-CED6-7DB7-3BB32EE2DDD9}"/>
                </a:ext>
              </a:extLst>
            </p:cNvPr>
            <p:cNvSpPr/>
            <p:nvPr/>
          </p:nvSpPr>
          <p:spPr>
            <a:xfrm>
              <a:off x="11248845" y="1700261"/>
              <a:ext cx="739369" cy="2958004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99E54E-FEDC-0E64-B027-8EB4071275D5}"/>
                </a:ext>
              </a:extLst>
            </p:cNvPr>
            <p:cNvSpPr/>
            <p:nvPr/>
          </p:nvSpPr>
          <p:spPr>
            <a:xfrm>
              <a:off x="9543826" y="1699950"/>
              <a:ext cx="1705019" cy="1690950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4DA058-555E-A6F2-669C-4BCAE7074188}"/>
                </a:ext>
              </a:extLst>
            </p:cNvPr>
            <p:cNvSpPr/>
            <p:nvPr/>
          </p:nvSpPr>
          <p:spPr>
            <a:xfrm>
              <a:off x="8873916" y="1688950"/>
              <a:ext cx="614979" cy="1701950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459B27-9F3F-C5E9-2EFD-A98D7779BC7C}"/>
                </a:ext>
              </a:extLst>
            </p:cNvPr>
            <p:cNvSpPr/>
            <p:nvPr/>
          </p:nvSpPr>
          <p:spPr>
            <a:xfrm>
              <a:off x="8134547" y="1699951"/>
              <a:ext cx="675459" cy="2958004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0DCECE-0666-7362-E57B-4674C200AA44}"/>
                </a:ext>
              </a:extLst>
            </p:cNvPr>
            <p:cNvSpPr/>
            <p:nvPr/>
          </p:nvSpPr>
          <p:spPr>
            <a:xfrm>
              <a:off x="7395178" y="1699951"/>
              <a:ext cx="678917" cy="4209142"/>
            </a:xfrm>
            <a:prstGeom prst="rect">
              <a:avLst/>
            </a:prstGeom>
            <a:noFill/>
            <a:ln w="666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C866C2-8B50-BA37-7FE6-E6B1CBD94988}"/>
              </a:ext>
            </a:extLst>
          </p:cNvPr>
          <p:cNvGrpSpPr/>
          <p:nvPr/>
        </p:nvGrpSpPr>
        <p:grpSpPr>
          <a:xfrm>
            <a:off x="635412" y="2381916"/>
            <a:ext cx="11343581" cy="3527177"/>
            <a:chOff x="635412" y="2381916"/>
            <a:chExt cx="11343581" cy="35271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670604-EA77-17D8-D715-99E2974D9C67}"/>
                </a:ext>
              </a:extLst>
            </p:cNvPr>
            <p:cNvSpPr/>
            <p:nvPr/>
          </p:nvSpPr>
          <p:spPr>
            <a:xfrm>
              <a:off x="635412" y="2390910"/>
              <a:ext cx="698892" cy="3461044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DE9215-6297-43DA-C844-B17F1A40851A}"/>
                </a:ext>
              </a:extLst>
            </p:cNvPr>
            <p:cNvSpPr/>
            <p:nvPr/>
          </p:nvSpPr>
          <p:spPr>
            <a:xfrm>
              <a:off x="1334303" y="2409955"/>
              <a:ext cx="698892" cy="344199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5DEF09-9034-6491-2704-EA34A49DAE78}"/>
                </a:ext>
              </a:extLst>
            </p:cNvPr>
            <p:cNvSpPr/>
            <p:nvPr/>
          </p:nvSpPr>
          <p:spPr>
            <a:xfrm>
              <a:off x="2746980" y="2381916"/>
              <a:ext cx="649472" cy="226534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C05BD4-9A05-B7F7-EBD7-A2547CB03BF5}"/>
                </a:ext>
              </a:extLst>
            </p:cNvPr>
            <p:cNvSpPr/>
            <p:nvPr/>
          </p:nvSpPr>
          <p:spPr>
            <a:xfrm>
              <a:off x="2057689" y="3438528"/>
              <a:ext cx="698892" cy="1270965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ACC61C-029C-A2B7-32D5-69B03043DB72}"/>
                </a:ext>
              </a:extLst>
            </p:cNvPr>
            <p:cNvSpPr/>
            <p:nvPr/>
          </p:nvSpPr>
          <p:spPr>
            <a:xfrm>
              <a:off x="3334646" y="3438528"/>
              <a:ext cx="626065" cy="120873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E854A4-2946-9863-71EA-D1906DDB3FC1}"/>
                </a:ext>
              </a:extLst>
            </p:cNvPr>
            <p:cNvSpPr/>
            <p:nvPr/>
          </p:nvSpPr>
          <p:spPr>
            <a:xfrm>
              <a:off x="7442154" y="3441077"/>
              <a:ext cx="589463" cy="246801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44BD41F-5980-0B3C-D941-C29E6040B56F}"/>
                </a:ext>
              </a:extLst>
            </p:cNvPr>
            <p:cNvSpPr/>
            <p:nvPr/>
          </p:nvSpPr>
          <p:spPr>
            <a:xfrm>
              <a:off x="11280101" y="2409955"/>
              <a:ext cx="698892" cy="224799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C58D66-CC80-747E-49E4-6F5FF63655FE}"/>
                </a:ext>
              </a:extLst>
            </p:cNvPr>
            <p:cNvSpPr/>
            <p:nvPr/>
          </p:nvSpPr>
          <p:spPr>
            <a:xfrm>
              <a:off x="8893644" y="2409955"/>
              <a:ext cx="589379" cy="980945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A8D6648-A976-B72A-2B11-7BB37C8E6F8F}"/>
                </a:ext>
              </a:extLst>
            </p:cNvPr>
            <p:cNvSpPr/>
            <p:nvPr/>
          </p:nvSpPr>
          <p:spPr>
            <a:xfrm>
              <a:off x="8180785" y="3438528"/>
              <a:ext cx="589379" cy="120873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D780FF6-5D8C-4031-3DEF-AC508E9846DC}"/>
                </a:ext>
              </a:extLst>
            </p:cNvPr>
            <p:cNvSpPr/>
            <p:nvPr/>
          </p:nvSpPr>
          <p:spPr>
            <a:xfrm>
              <a:off x="9557830" y="2457584"/>
              <a:ext cx="1624823" cy="93331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8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8516D3-8CB6-5B68-5985-3AA13CABF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105" y="1301806"/>
          <a:ext cx="11923789" cy="46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393440" imgH="8810640" progId="PBrush">
                  <p:embed/>
                </p:oleObj>
              </mc:Choice>
              <mc:Fallback>
                <p:oleObj name="Bitmap Image" r:id="rId2" imgW="22393440" imgH="881064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8516D3-8CB6-5B68-5985-3AA13CABF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05" y="1301806"/>
                        <a:ext cx="11923789" cy="469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8C13EA-8FD8-30A6-758B-AE0E3709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12" y="80554"/>
            <a:ext cx="9534132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DMSMM assessment performed  after the end of AVHRR curation project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55CE-1D6B-CE53-2768-A852263A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DB083-1094-5DFD-00C3-472E1F030139}"/>
              </a:ext>
            </a:extLst>
          </p:cNvPr>
          <p:cNvSpPr/>
          <p:nvPr/>
        </p:nvSpPr>
        <p:spPr>
          <a:xfrm>
            <a:off x="634701" y="1699950"/>
            <a:ext cx="659125" cy="420914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160E8-7EA3-E0D5-1A25-95E9743FD1A1}"/>
              </a:ext>
            </a:extLst>
          </p:cNvPr>
          <p:cNvSpPr/>
          <p:nvPr/>
        </p:nvSpPr>
        <p:spPr>
          <a:xfrm>
            <a:off x="1333948" y="1688951"/>
            <a:ext cx="699247" cy="4220141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25E4C-B7C6-DF3F-209E-2483629F65EC}"/>
              </a:ext>
            </a:extLst>
          </p:cNvPr>
          <p:cNvSpPr/>
          <p:nvPr/>
        </p:nvSpPr>
        <p:spPr>
          <a:xfrm>
            <a:off x="2033195" y="1688950"/>
            <a:ext cx="699247" cy="296005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1265B-6B42-49EF-5688-5C9E85DE2D00}"/>
              </a:ext>
            </a:extLst>
          </p:cNvPr>
          <p:cNvSpPr/>
          <p:nvPr/>
        </p:nvSpPr>
        <p:spPr>
          <a:xfrm>
            <a:off x="2732442" y="1699950"/>
            <a:ext cx="614979" cy="294905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D626A-712D-F0AC-5C65-3CBC539F1ACB}"/>
              </a:ext>
            </a:extLst>
          </p:cNvPr>
          <p:cNvSpPr/>
          <p:nvPr/>
        </p:nvSpPr>
        <p:spPr>
          <a:xfrm>
            <a:off x="3347421" y="1699951"/>
            <a:ext cx="614979" cy="2960051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C37A4-06C7-2B29-27A0-D5054E02F5D8}"/>
              </a:ext>
            </a:extLst>
          </p:cNvPr>
          <p:cNvSpPr/>
          <p:nvPr/>
        </p:nvSpPr>
        <p:spPr>
          <a:xfrm>
            <a:off x="11248845" y="1700260"/>
            <a:ext cx="739369" cy="172873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AE475-0E57-69C0-9C5A-D06C28080B6D}"/>
              </a:ext>
            </a:extLst>
          </p:cNvPr>
          <p:cNvSpPr/>
          <p:nvPr/>
        </p:nvSpPr>
        <p:spPr>
          <a:xfrm>
            <a:off x="9543826" y="1699951"/>
            <a:ext cx="1705019" cy="710004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4B830-818A-94F7-D0A5-E37AF5A4F15B}"/>
              </a:ext>
            </a:extLst>
          </p:cNvPr>
          <p:cNvSpPr/>
          <p:nvPr/>
        </p:nvSpPr>
        <p:spPr>
          <a:xfrm>
            <a:off x="8873916" y="1688950"/>
            <a:ext cx="614979" cy="1740050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CF641-4AAD-731A-AECF-F3F054FE21DF}"/>
              </a:ext>
            </a:extLst>
          </p:cNvPr>
          <p:cNvSpPr/>
          <p:nvPr/>
        </p:nvSpPr>
        <p:spPr>
          <a:xfrm>
            <a:off x="8134547" y="1699951"/>
            <a:ext cx="675459" cy="2960051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07A02-8DA1-2DE7-CF1A-5909016160B2}"/>
              </a:ext>
            </a:extLst>
          </p:cNvPr>
          <p:cNvSpPr/>
          <p:nvPr/>
        </p:nvSpPr>
        <p:spPr>
          <a:xfrm>
            <a:off x="7395178" y="1699951"/>
            <a:ext cx="678917" cy="3003193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E1508-9FDC-5D54-E2C3-BBAB5A2F7AFD}"/>
              </a:ext>
            </a:extLst>
          </p:cNvPr>
          <p:cNvSpPr/>
          <p:nvPr/>
        </p:nvSpPr>
        <p:spPr>
          <a:xfrm>
            <a:off x="8074095" y="4703144"/>
            <a:ext cx="735911" cy="1205947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966E0-4538-FBD3-BEC5-8304787197C8}"/>
              </a:ext>
            </a:extLst>
          </p:cNvPr>
          <p:cNvSpPr/>
          <p:nvPr/>
        </p:nvSpPr>
        <p:spPr>
          <a:xfrm>
            <a:off x="8807915" y="3475626"/>
            <a:ext cx="675459" cy="1205947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A338FE-9681-727A-7B8C-AFDD929271A3}"/>
              </a:ext>
            </a:extLst>
          </p:cNvPr>
          <p:cNvSpPr/>
          <p:nvPr/>
        </p:nvSpPr>
        <p:spPr>
          <a:xfrm>
            <a:off x="9543826" y="2409955"/>
            <a:ext cx="1699498" cy="1019045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1A4C25-A9A4-F4CA-566B-5A34196022A8}"/>
              </a:ext>
            </a:extLst>
          </p:cNvPr>
          <p:cNvSpPr/>
          <p:nvPr/>
        </p:nvSpPr>
        <p:spPr>
          <a:xfrm>
            <a:off x="11223473" y="3446478"/>
            <a:ext cx="735911" cy="1205947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8516D3-8CB6-5B68-5985-3AA13CABF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105" y="1301806"/>
          <a:ext cx="11923789" cy="46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393440" imgH="8810640" progId="PBrush">
                  <p:embed/>
                </p:oleObj>
              </mc:Choice>
              <mc:Fallback>
                <p:oleObj name="Bitmap Image" r:id="rId2" imgW="22393440" imgH="881064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8516D3-8CB6-5B68-5985-3AA13CABF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05" y="1301806"/>
                        <a:ext cx="11923789" cy="469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8C13EA-8FD8-30A6-758B-AE0E3709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12" y="80554"/>
            <a:ext cx="9534132" cy="574516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DMSMM last verification using last version of Maturity Matrix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55CE-1D6B-CE53-2768-A852263A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DB083-1094-5DFD-00C3-472E1F030139}"/>
              </a:ext>
            </a:extLst>
          </p:cNvPr>
          <p:cNvSpPr/>
          <p:nvPr/>
        </p:nvSpPr>
        <p:spPr>
          <a:xfrm>
            <a:off x="634701" y="1699950"/>
            <a:ext cx="659125" cy="420914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160E8-7EA3-E0D5-1A25-95E9743FD1A1}"/>
              </a:ext>
            </a:extLst>
          </p:cNvPr>
          <p:cNvSpPr/>
          <p:nvPr/>
        </p:nvSpPr>
        <p:spPr>
          <a:xfrm>
            <a:off x="1333948" y="1688951"/>
            <a:ext cx="699247" cy="4220141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25E4C-B7C6-DF3F-209E-2483629F65EC}"/>
              </a:ext>
            </a:extLst>
          </p:cNvPr>
          <p:cNvSpPr/>
          <p:nvPr/>
        </p:nvSpPr>
        <p:spPr>
          <a:xfrm>
            <a:off x="2033195" y="1688950"/>
            <a:ext cx="699247" cy="296005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1265B-6B42-49EF-5688-5C9E85DE2D00}"/>
              </a:ext>
            </a:extLst>
          </p:cNvPr>
          <p:cNvSpPr/>
          <p:nvPr/>
        </p:nvSpPr>
        <p:spPr>
          <a:xfrm>
            <a:off x="2732442" y="1699950"/>
            <a:ext cx="614979" cy="4220140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D626A-712D-F0AC-5C65-3CBC539F1ACB}"/>
              </a:ext>
            </a:extLst>
          </p:cNvPr>
          <p:cNvSpPr/>
          <p:nvPr/>
        </p:nvSpPr>
        <p:spPr>
          <a:xfrm>
            <a:off x="3347421" y="1699951"/>
            <a:ext cx="614979" cy="422013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C37A4-06C7-2B29-27A0-D5054E02F5D8}"/>
              </a:ext>
            </a:extLst>
          </p:cNvPr>
          <p:cNvSpPr/>
          <p:nvPr/>
        </p:nvSpPr>
        <p:spPr>
          <a:xfrm>
            <a:off x="11248845" y="1700259"/>
            <a:ext cx="739369" cy="4219829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AE475-0E57-69C0-9C5A-D06C28080B6D}"/>
              </a:ext>
            </a:extLst>
          </p:cNvPr>
          <p:cNvSpPr/>
          <p:nvPr/>
        </p:nvSpPr>
        <p:spPr>
          <a:xfrm>
            <a:off x="9543826" y="1699951"/>
            <a:ext cx="1705019" cy="3003194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4B830-818A-94F7-D0A5-E37AF5A4F15B}"/>
              </a:ext>
            </a:extLst>
          </p:cNvPr>
          <p:cNvSpPr/>
          <p:nvPr/>
        </p:nvSpPr>
        <p:spPr>
          <a:xfrm>
            <a:off x="8873916" y="1688950"/>
            <a:ext cx="614979" cy="4193070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CF641-4AAD-731A-AECF-F3F054FE21DF}"/>
              </a:ext>
            </a:extLst>
          </p:cNvPr>
          <p:cNvSpPr/>
          <p:nvPr/>
        </p:nvSpPr>
        <p:spPr>
          <a:xfrm>
            <a:off x="8134547" y="1699951"/>
            <a:ext cx="675459" cy="2960051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07A02-8DA1-2DE7-CF1A-5909016160B2}"/>
              </a:ext>
            </a:extLst>
          </p:cNvPr>
          <p:cNvSpPr/>
          <p:nvPr/>
        </p:nvSpPr>
        <p:spPr>
          <a:xfrm>
            <a:off x="7395178" y="1699952"/>
            <a:ext cx="678917" cy="297813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E1508-9FDC-5D54-E2C3-BBAB5A2F7AFD}"/>
              </a:ext>
            </a:extLst>
          </p:cNvPr>
          <p:cNvSpPr/>
          <p:nvPr/>
        </p:nvSpPr>
        <p:spPr>
          <a:xfrm>
            <a:off x="8074095" y="4703144"/>
            <a:ext cx="735911" cy="1205947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1F3CD-AF7F-2A77-F78A-319CEC43F72C}"/>
              </a:ext>
            </a:extLst>
          </p:cNvPr>
          <p:cNvSpPr/>
          <p:nvPr/>
        </p:nvSpPr>
        <p:spPr>
          <a:xfrm>
            <a:off x="2091584" y="4703144"/>
            <a:ext cx="614979" cy="1178876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9C175F-2CFC-50CA-23D7-920998598BED}"/>
              </a:ext>
            </a:extLst>
          </p:cNvPr>
          <p:cNvSpPr/>
          <p:nvPr/>
        </p:nvSpPr>
        <p:spPr>
          <a:xfrm>
            <a:off x="3977578" y="1703442"/>
            <a:ext cx="1074862" cy="297813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4C6B7D-97D6-61DB-50AB-0B982FE91425}"/>
              </a:ext>
            </a:extLst>
          </p:cNvPr>
          <p:cNvSpPr/>
          <p:nvPr/>
        </p:nvSpPr>
        <p:spPr>
          <a:xfrm>
            <a:off x="5107371" y="1681870"/>
            <a:ext cx="2293356" cy="2978132"/>
          </a:xfrm>
          <a:prstGeom prst="rect">
            <a:avLst/>
          </a:prstGeom>
          <a:noFill/>
          <a:ln w="666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E1B36F-C13F-B6E9-D287-D3C66F4796B9}"/>
              </a:ext>
            </a:extLst>
          </p:cNvPr>
          <p:cNvGrpSpPr/>
          <p:nvPr/>
        </p:nvGrpSpPr>
        <p:grpSpPr>
          <a:xfrm>
            <a:off x="2043538" y="1740906"/>
            <a:ext cx="9944677" cy="4141114"/>
            <a:chOff x="2043538" y="1740906"/>
            <a:chExt cx="9944677" cy="41411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B42D1C-8276-E10B-BE6E-01B82583F27C}"/>
                </a:ext>
              </a:extLst>
            </p:cNvPr>
            <p:cNvSpPr/>
            <p:nvPr/>
          </p:nvSpPr>
          <p:spPr>
            <a:xfrm>
              <a:off x="2043538" y="4703143"/>
              <a:ext cx="688904" cy="113072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D28FE5-5219-B305-E93F-BC6AD3F1AC98}"/>
                </a:ext>
              </a:extLst>
            </p:cNvPr>
            <p:cNvSpPr/>
            <p:nvPr/>
          </p:nvSpPr>
          <p:spPr>
            <a:xfrm>
              <a:off x="2754609" y="4715605"/>
              <a:ext cx="592812" cy="113072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044BA8-EDCD-EB1C-47EC-C05C9D8ACD79}"/>
                </a:ext>
              </a:extLst>
            </p:cNvPr>
            <p:cNvSpPr/>
            <p:nvPr/>
          </p:nvSpPr>
          <p:spPr>
            <a:xfrm>
              <a:off x="3369588" y="4703143"/>
              <a:ext cx="570645" cy="113072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4CA2F1-2EA0-AF17-C3E2-E454E0753FA3}"/>
                </a:ext>
              </a:extLst>
            </p:cNvPr>
            <p:cNvSpPr/>
            <p:nvPr/>
          </p:nvSpPr>
          <p:spPr>
            <a:xfrm>
              <a:off x="4013761" y="1740906"/>
              <a:ext cx="1006488" cy="290809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88942-619E-3748-0B09-6CDD83DEFF23}"/>
                </a:ext>
              </a:extLst>
            </p:cNvPr>
            <p:cNvSpPr/>
            <p:nvPr/>
          </p:nvSpPr>
          <p:spPr>
            <a:xfrm>
              <a:off x="5134027" y="1757264"/>
              <a:ext cx="2228960" cy="289173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305865-412D-D6BB-7F6C-584F4CB7E353}"/>
                </a:ext>
              </a:extLst>
            </p:cNvPr>
            <p:cNvSpPr/>
            <p:nvPr/>
          </p:nvSpPr>
          <p:spPr>
            <a:xfrm>
              <a:off x="8875967" y="3429000"/>
              <a:ext cx="583591" cy="245302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D99618-BACC-358B-25A2-65003D2C9640}"/>
                </a:ext>
              </a:extLst>
            </p:cNvPr>
            <p:cNvSpPr/>
            <p:nvPr/>
          </p:nvSpPr>
          <p:spPr>
            <a:xfrm>
              <a:off x="9589791" y="2366681"/>
              <a:ext cx="1629717" cy="2348923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06B330-614B-D7B9-A0D0-B86192BCBA00}"/>
                </a:ext>
              </a:extLst>
            </p:cNvPr>
            <p:cNvSpPr/>
            <p:nvPr/>
          </p:nvSpPr>
          <p:spPr>
            <a:xfrm>
              <a:off x="11278182" y="3380851"/>
              <a:ext cx="710033" cy="245302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2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04B-695C-434D-A1C2-619AC1E2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370" y="1804031"/>
            <a:ext cx="7245820" cy="1107996"/>
          </a:xfrm>
        </p:spPr>
        <p:txBody>
          <a:bodyPr/>
          <a:lstStyle/>
          <a:p>
            <a:pPr algn="ctr"/>
            <a:r>
              <a:rPr lang="en-US" sz="6400" b="1" dirty="0"/>
              <a:t>Main Concepts</a:t>
            </a:r>
          </a:p>
        </p:txBody>
      </p:sp>
    </p:spTree>
    <p:extLst>
      <p:ext uri="{BB962C8B-B14F-4D97-AF65-F5344CB8AC3E}">
        <p14:creationId xmlns:p14="http://schemas.microsoft.com/office/powerpoint/2010/main" val="38391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81705"/>
            <a:ext cx="10343107" cy="1025921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Data Management and Stewardship Maturity Matrix (DMSMM): Main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DA02A-C331-A04E-8B5A-196FF45D7FD5}"/>
              </a:ext>
            </a:extLst>
          </p:cNvPr>
          <p:cNvSpPr txBox="1"/>
          <p:nvPr/>
        </p:nvSpPr>
        <p:spPr>
          <a:xfrm>
            <a:off x="428928" y="3864415"/>
            <a:ext cx="11308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Data stewardship </a:t>
            </a:r>
            <a:r>
              <a:rPr lang="en-US" sz="1600" dirty="0"/>
              <a:t>“encompasses all activities that preserve and improve the information content, accessibility, and usability of data and metadata” (National Research Council 2007). </a:t>
            </a:r>
          </a:p>
          <a:p>
            <a:pPr algn="just"/>
            <a:r>
              <a:rPr lang="en-US" sz="1600" dirty="0"/>
              <a:t> </a:t>
            </a:r>
          </a:p>
          <a:p>
            <a:pPr algn="just"/>
            <a:r>
              <a:rPr lang="en-US" sz="1600" b="1" dirty="0"/>
              <a:t>Data management </a:t>
            </a:r>
            <a:r>
              <a:rPr lang="en-US" sz="1600" dirty="0"/>
              <a:t>includes all activities for “planning, execution and oversight of policies, practices and projects that acquire, control, protect, deliver and enhance the value of data and information assets.” (</a:t>
            </a:r>
            <a:r>
              <a:rPr lang="en-US" sz="1600" dirty="0" err="1"/>
              <a:t>Mosely</a:t>
            </a:r>
            <a:r>
              <a:rPr lang="en-US" sz="1600" dirty="0"/>
              <a:t> et al. 2009).</a:t>
            </a:r>
          </a:p>
          <a:p>
            <a:pPr algn="just"/>
            <a:r>
              <a:rPr lang="en-US" sz="1600" dirty="0"/>
              <a:t> </a:t>
            </a:r>
          </a:p>
          <a:p>
            <a:pPr algn="just"/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8E1275-94BB-E040-B9A0-DC18FF35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763320"/>
            <a:ext cx="11800436" cy="3054657"/>
          </a:xfrm>
        </p:spPr>
        <p:txBody>
          <a:bodyPr/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DMSMM defines all activities needed to preserve and improve the information content, quality, accessibility, and usability of data and metadata.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4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93D4470-A1A9-404A-98B8-FE6D8845F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805653"/>
              </p:ext>
            </p:extLst>
          </p:nvPr>
        </p:nvGraphicFramePr>
        <p:xfrm>
          <a:off x="0" y="523784"/>
          <a:ext cx="12192000" cy="48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19" y="220282"/>
            <a:ext cx="7960491" cy="492443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Starting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FA1FF-D0D1-1841-B390-70BFCBC5B8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272" y="4199967"/>
            <a:ext cx="2152185" cy="126392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F61CAF-2406-2948-BCBE-97CEF4B3B0C2}"/>
              </a:ext>
            </a:extLst>
          </p:cNvPr>
          <p:cNvSpPr txBox="1">
            <a:spLocks/>
          </p:cNvSpPr>
          <p:nvPr/>
        </p:nvSpPr>
        <p:spPr bwMode="auto">
          <a:xfrm>
            <a:off x="823077" y="1394108"/>
            <a:ext cx="10112317" cy="57445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933" dirty="0"/>
              <a:t>CEOS WGISS DMSMM: Generation process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222CD6-E978-FA4D-86D3-11C379DB5A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156045"/>
            <a:ext cx="2466521" cy="1351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64F74-F20E-4A4D-A19C-542E92E0E9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3331" y="4199967"/>
            <a:ext cx="2029776" cy="1263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771B0C-FD87-9A41-95EE-8FBD83DC1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1550" y="4156047"/>
            <a:ext cx="2447239" cy="135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D952EF-1366-4542-98F8-E7CE387F3C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658" y="4199967"/>
            <a:ext cx="2385473" cy="1351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55811E-2678-FB45-9CD1-2D30EE89EE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6086" y="5703923"/>
            <a:ext cx="858485" cy="102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E11FC9-3DF1-F64B-9B84-F441CA6B6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2678" y="5683478"/>
            <a:ext cx="858485" cy="10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417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3A52-AFCB-7F45-B971-54030DD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239903"/>
            <a:ext cx="10952707" cy="492443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CEOS WGISS Data Management &amp; Stewardship Maturity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E7BE0-ED2F-B342-9EA0-7C2334DC9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0658" y="924118"/>
            <a:ext cx="9957673" cy="4776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442" y="5700813"/>
            <a:ext cx="11418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8DB"/>
                </a:solidFill>
                <a:hlinkClick r:id="rId3"/>
              </a:rPr>
              <a:t>http://ceos.org/document_management/Working_Groups/WGISS/Interest_Groups/Data_Stewardship/White_Papers/WGISS%20Data%20Management%20and%20Stewardship%20Maturity%20Matrix.pdf</a:t>
            </a:r>
            <a:endParaRPr lang="en-US" dirty="0">
              <a:solidFill>
                <a:srgbClr val="0098DB"/>
              </a:solidFill>
            </a:endParaRPr>
          </a:p>
          <a:p>
            <a:endParaRPr lang="en-US" dirty="0">
              <a:solidFill>
                <a:srgbClr val="0098D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7C130-7DFD-CFF5-75CF-19671AF23178}"/>
              </a:ext>
            </a:extLst>
          </p:cNvPr>
          <p:cNvSpPr txBox="1"/>
          <p:nvPr/>
        </p:nvSpPr>
        <p:spPr>
          <a:xfrm rot="854777">
            <a:off x="1153087" y="2570248"/>
            <a:ext cx="1011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BE UPDATED AFTER JOINT DISCUSSION</a:t>
            </a:r>
          </a:p>
        </p:txBody>
      </p:sp>
    </p:spTree>
    <p:extLst>
      <p:ext uri="{BB962C8B-B14F-4D97-AF65-F5344CB8AC3E}">
        <p14:creationId xmlns:p14="http://schemas.microsoft.com/office/powerpoint/2010/main" val="120301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A447-4528-4D30-9FC3-D063C986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WGISS DMSMM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9307-C1A2-4266-8406-A781CF23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85" y="1473692"/>
            <a:ext cx="5360679" cy="5097600"/>
          </a:xfrm>
        </p:spPr>
        <p:txBody>
          <a:bodyPr/>
          <a:lstStyle/>
          <a:p>
            <a:r>
              <a:rPr lang="en-US" sz="2133" b="1" dirty="0">
                <a:solidFill>
                  <a:schemeClr val="bg2"/>
                </a:solidFill>
                <a:latin typeface="Verdana"/>
                <a:ea typeface="+mn-ea"/>
              </a:rPr>
              <a:t>5 Areas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Discoverability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</a:rPr>
              <a:t>Accessibility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D050"/>
                </a:solidFill>
              </a:rPr>
              <a:t>Usability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9300"/>
                </a:solidFill>
              </a:rPr>
              <a:t>Preservation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Curation</a:t>
            </a:r>
          </a:p>
          <a:p>
            <a:endParaRPr lang="en-US" sz="1800" dirty="0"/>
          </a:p>
          <a:p>
            <a:r>
              <a:rPr lang="en-US" sz="2133" b="1" dirty="0">
                <a:solidFill>
                  <a:schemeClr val="bg2"/>
                </a:solidFill>
                <a:latin typeface="Verdana"/>
                <a:ea typeface="+mn-ea"/>
              </a:rPr>
              <a:t>4 Level of Maturity</a:t>
            </a:r>
          </a:p>
          <a:p>
            <a:endParaRPr lang="en-US" sz="2133" b="1" dirty="0">
              <a:solidFill>
                <a:schemeClr val="bg2"/>
              </a:solidFill>
              <a:latin typeface="Verdana"/>
              <a:ea typeface="+mn-ea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L0 Not Managed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L1 Partially Managed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L2 Managed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L3 Fully Managed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E3C636-95C7-46CD-8390-E6441E5FA9C9}"/>
              </a:ext>
            </a:extLst>
          </p:cNvPr>
          <p:cNvSpPr txBox="1">
            <a:spLocks/>
          </p:cNvSpPr>
          <p:nvPr/>
        </p:nvSpPr>
        <p:spPr bwMode="auto">
          <a:xfrm>
            <a:off x="6209407" y="972460"/>
            <a:ext cx="5360679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133" b="1" dirty="0"/>
              <a:t>12 Components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accent1">
                    <a:lumMod val="75000"/>
                  </a:schemeClr>
                </a:solidFill>
              </a:rPr>
              <a:t>Metadata for Discovery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FFC000"/>
                </a:solidFill>
              </a:rPr>
              <a:t>Online Access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92D050"/>
                </a:solidFill>
              </a:rPr>
              <a:t>Data encoding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92D050"/>
                </a:solidFill>
              </a:rPr>
              <a:t>Data Documentation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92D050"/>
                </a:solidFill>
              </a:rPr>
              <a:t>Data Traceability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92D050"/>
                </a:solidFill>
              </a:rPr>
              <a:t>Data Validation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92D050"/>
                </a:solidFill>
              </a:rPr>
              <a:t>Data Metrology (e.g. Uncertainty)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92D050"/>
                </a:solidFill>
              </a:rPr>
              <a:t>Data Quality Control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FF9300"/>
                </a:solidFill>
              </a:rPr>
              <a:t>Product Details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FF9300"/>
                </a:solidFill>
              </a:rPr>
              <a:t>Data Preservation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FF9300"/>
                </a:solidFill>
              </a:rPr>
              <a:t>Data Verification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Data Processing/Reprocessing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Persistent &amp; Resolvable Identifier</a:t>
            </a:r>
          </a:p>
          <a:p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95669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3A52-AFCB-7F45-B971-54030DD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2" y="-26835"/>
            <a:ext cx="10112317" cy="1025921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Data Management &amp; Stewardship Maturity Matrix - Scope</a:t>
            </a:r>
          </a:p>
        </p:txBody>
      </p:sp>
      <p:pic>
        <p:nvPicPr>
          <p:cNvPr id="7" name="Picture 6" descr="55843.gif">
            <a:extLst>
              <a:ext uri="{FF2B5EF4-FFF2-40B4-BE49-F238E27FC236}">
                <a16:creationId xmlns:a16="http://schemas.microsoft.com/office/drawing/2014/main" id="{3D29F062-6F2C-A543-B016-D8D07B92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07" y="2174948"/>
            <a:ext cx="2252133" cy="1744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CE505-A7E0-9E43-86CD-F23D3A591F27}"/>
              </a:ext>
            </a:extLst>
          </p:cNvPr>
          <p:cNvSpPr txBox="1"/>
          <p:nvPr/>
        </p:nvSpPr>
        <p:spPr>
          <a:xfrm>
            <a:off x="745781" y="5005644"/>
            <a:ext cx="1091683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1867" dirty="0"/>
              <a:t>A way to measure the status of the Agency Data Stewardship processes in place</a:t>
            </a:r>
          </a:p>
          <a:p>
            <a:pPr marL="380990" indent="-380990">
              <a:buFont typeface="Arial"/>
              <a:buChar char="•"/>
            </a:pPr>
            <a:endParaRPr lang="en-US" sz="1867" dirty="0"/>
          </a:p>
          <a:p>
            <a:pPr marL="380990" indent="-380990">
              <a:buFont typeface="Arial"/>
              <a:buChar char="•"/>
            </a:pPr>
            <a:r>
              <a:rPr lang="en-US" sz="1867" dirty="0"/>
              <a:t>A way to plan goals of Data Stewardship processes and projects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854C9-0204-B946-BDA2-E2F76F22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33" y="1275198"/>
            <a:ext cx="5815568" cy="33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04B-695C-434D-A1C2-619AC1E2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7" y="1878087"/>
            <a:ext cx="7245820" cy="2092880"/>
          </a:xfrm>
        </p:spPr>
        <p:txBody>
          <a:bodyPr/>
          <a:lstStyle/>
          <a:p>
            <a:pPr algn="ctr"/>
            <a:r>
              <a:rPr lang="en-US" sz="6400" b="1" dirty="0"/>
              <a:t>Step by step in DMSMM</a:t>
            </a:r>
          </a:p>
        </p:txBody>
      </p:sp>
    </p:spTree>
    <p:extLst>
      <p:ext uri="{BB962C8B-B14F-4D97-AF65-F5344CB8AC3E}">
        <p14:creationId xmlns:p14="http://schemas.microsoft.com/office/powerpoint/2010/main" val="374919316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596</Words>
  <Application>Microsoft Office PowerPoint</Application>
  <PresentationFormat>Widescreen</PresentationFormat>
  <Paragraphs>203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Noto Sans Symbols</vt:lpstr>
      <vt:lpstr>Open Sans</vt:lpstr>
      <vt:lpstr>Verdana</vt:lpstr>
      <vt:lpstr>ceos</vt:lpstr>
      <vt:lpstr>Bitmap Image</vt:lpstr>
      <vt:lpstr>WGISS-54 -  Data Management and Stewardship Maturity Matrix: introduction, background and definitions</vt:lpstr>
      <vt:lpstr>Executive Summary</vt:lpstr>
      <vt:lpstr>Main Concepts</vt:lpstr>
      <vt:lpstr>Data Management and Stewardship Maturity Matrix (DMSMM): Main concepts</vt:lpstr>
      <vt:lpstr>Starting Points</vt:lpstr>
      <vt:lpstr>CEOS WGISS Data Management &amp; Stewardship Maturity Matrix</vt:lpstr>
      <vt:lpstr>WGISS DMSMM pillars</vt:lpstr>
      <vt:lpstr>Data Management &amp; Stewardship Maturity Matrix - Scope</vt:lpstr>
      <vt:lpstr>Step by step in DMSMM</vt:lpstr>
      <vt:lpstr>For each component go through the checklist </vt:lpstr>
      <vt:lpstr>For each component go through the checklist </vt:lpstr>
      <vt:lpstr>For each component go through the checklist </vt:lpstr>
      <vt:lpstr>For each component go through the checklist </vt:lpstr>
      <vt:lpstr>For each component go through the checklist </vt:lpstr>
      <vt:lpstr>Score compilation</vt:lpstr>
      <vt:lpstr>Example of final view of the DMSMM and Score</vt:lpstr>
      <vt:lpstr>PowerPoint Presentation</vt:lpstr>
      <vt:lpstr>DMSMM Assessment performed before starting AVHRR curation project (2017) </vt:lpstr>
      <vt:lpstr>DMSMM objectives definition</vt:lpstr>
      <vt:lpstr>DIFF(AS-IS and Objectives) - Tasks to be performed to reach the objectives </vt:lpstr>
      <vt:lpstr>DMSMM assessment performed  after the end of AVHRR curation project (2018)</vt:lpstr>
      <vt:lpstr>DMSMM last verification using last version of Maturity Matrix (2022)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Iolanda maggio</cp:lastModifiedBy>
  <cp:revision>14</cp:revision>
  <dcterms:modified xsi:type="dcterms:W3CDTF">2022-09-30T08:43:55Z</dcterms:modified>
</cp:coreProperties>
</file>