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6" r:id="rId11"/>
    <p:sldId id="270" r:id="rId12"/>
    <p:sldId id="267" r:id="rId13"/>
    <p:sldId id="268" r:id="rId14"/>
    <p:sldId id="269" r:id="rId15"/>
    <p:sldId id="265"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FAFB25-AD4A-4740-B159-4E6E042ABBB2}" v="26" dt="2022-09-30T08:09:54.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p:restoredTop sz="94694"/>
  </p:normalViewPr>
  <p:slideViewPr>
    <p:cSldViewPr snapToGrid="0">
      <p:cViewPr varScale="1">
        <p:scale>
          <a:sx n="117" d="100"/>
          <a:sy n="117" d="100"/>
        </p:scale>
        <p:origin x="4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o Castracane" userId="79409e68-a20d-42e3-af0c-ad1c5702f6f2" providerId="ADAL" clId="{E6FAFB25-AD4A-4740-B159-4E6E042ABBB2}"/>
    <pc:docChg chg="undo custSel addSld modSld sldOrd">
      <pc:chgData name="Paolo Castracane" userId="79409e68-a20d-42e3-af0c-ad1c5702f6f2" providerId="ADAL" clId="{E6FAFB25-AD4A-4740-B159-4E6E042ABBB2}" dt="2022-09-30T08:20:36.732" v="2526" actId="1076"/>
      <pc:docMkLst>
        <pc:docMk/>
      </pc:docMkLst>
      <pc:sldChg chg="modSp mod">
        <pc:chgData name="Paolo Castracane" userId="79409e68-a20d-42e3-af0c-ad1c5702f6f2" providerId="ADAL" clId="{E6FAFB25-AD4A-4740-B159-4E6E042ABBB2}" dt="2022-09-30T07:52:22.154" v="2224" actId="1076"/>
        <pc:sldMkLst>
          <pc:docMk/>
          <pc:sldMk cId="0" sldId="256"/>
        </pc:sldMkLst>
        <pc:spChg chg="mod">
          <ac:chgData name="Paolo Castracane" userId="79409e68-a20d-42e3-af0c-ad1c5702f6f2" providerId="ADAL" clId="{E6FAFB25-AD4A-4740-B159-4E6E042ABBB2}" dt="2022-09-14T15:06:45.564" v="29" actId="255"/>
          <ac:spMkLst>
            <pc:docMk/>
            <pc:sldMk cId="0" sldId="256"/>
            <ac:spMk id="66" creationId="{00000000-0000-0000-0000-000000000000}"/>
          </ac:spMkLst>
        </pc:spChg>
        <pc:spChg chg="mod">
          <ac:chgData name="Paolo Castracane" userId="79409e68-a20d-42e3-af0c-ad1c5702f6f2" providerId="ADAL" clId="{E6FAFB25-AD4A-4740-B159-4E6E042ABBB2}" dt="2022-09-30T07:52:22.154" v="2224" actId="1076"/>
          <ac:spMkLst>
            <pc:docMk/>
            <pc:sldMk cId="0" sldId="256"/>
            <ac:spMk id="67" creationId="{00000000-0000-0000-0000-000000000000}"/>
          </ac:spMkLst>
        </pc:spChg>
      </pc:sldChg>
      <pc:sldChg chg="addSp delSp modSp mod">
        <pc:chgData name="Paolo Castracane" userId="79409e68-a20d-42e3-af0c-ad1c5702f6f2" providerId="ADAL" clId="{E6FAFB25-AD4A-4740-B159-4E6E042ABBB2}" dt="2022-09-26T09:01:59.514" v="384" actId="255"/>
        <pc:sldMkLst>
          <pc:docMk/>
          <pc:sldMk cId="0" sldId="257"/>
        </pc:sldMkLst>
        <pc:spChg chg="add mod">
          <ac:chgData name="Paolo Castracane" userId="79409e68-a20d-42e3-af0c-ad1c5702f6f2" providerId="ADAL" clId="{E6FAFB25-AD4A-4740-B159-4E6E042ABBB2}" dt="2022-09-26T09:01:59.514" v="384" actId="255"/>
          <ac:spMkLst>
            <pc:docMk/>
            <pc:sldMk cId="0" sldId="257"/>
            <ac:spMk id="2" creationId="{B1C716AF-3A01-40AC-6818-81F9321407A0}"/>
          </ac:spMkLst>
        </pc:spChg>
        <pc:spChg chg="mod">
          <ac:chgData name="Paolo Castracane" userId="79409e68-a20d-42e3-af0c-ad1c5702f6f2" providerId="ADAL" clId="{E6FAFB25-AD4A-4740-B159-4E6E042ABBB2}" dt="2022-09-14T15:09:11.063" v="84" actId="1076"/>
          <ac:spMkLst>
            <pc:docMk/>
            <pc:sldMk cId="0" sldId="257"/>
            <ac:spMk id="72" creationId="{00000000-0000-0000-0000-000000000000}"/>
          </ac:spMkLst>
        </pc:spChg>
        <pc:spChg chg="del mod">
          <ac:chgData name="Paolo Castracane" userId="79409e68-a20d-42e3-af0c-ad1c5702f6f2" providerId="ADAL" clId="{E6FAFB25-AD4A-4740-B159-4E6E042ABBB2}" dt="2022-09-14T15:09:20.491" v="86" actId="478"/>
          <ac:spMkLst>
            <pc:docMk/>
            <pc:sldMk cId="0" sldId="257"/>
            <ac:spMk id="74" creationId="{00000000-0000-0000-0000-000000000000}"/>
          </ac:spMkLst>
        </pc:spChg>
      </pc:sldChg>
      <pc:sldChg chg="addSp delSp modSp mod">
        <pc:chgData name="Paolo Castracane" userId="79409e68-a20d-42e3-af0c-ad1c5702f6f2" providerId="ADAL" clId="{E6FAFB25-AD4A-4740-B159-4E6E042ABBB2}" dt="2022-09-30T07:56:08.259" v="2225" actId="20577"/>
        <pc:sldMkLst>
          <pc:docMk/>
          <pc:sldMk cId="0" sldId="258"/>
        </pc:sldMkLst>
        <pc:spChg chg="add mod">
          <ac:chgData name="Paolo Castracane" userId="79409e68-a20d-42e3-af0c-ad1c5702f6f2" providerId="ADAL" clId="{E6FAFB25-AD4A-4740-B159-4E6E042ABBB2}" dt="2022-09-14T15:10:13.515" v="104" actId="20577"/>
          <ac:spMkLst>
            <pc:docMk/>
            <pc:sldMk cId="0" sldId="258"/>
            <ac:spMk id="2" creationId="{C763A719-9D69-003D-8FE8-2730AB14B635}"/>
          </ac:spMkLst>
        </pc:spChg>
        <pc:spChg chg="add mod">
          <ac:chgData name="Paolo Castracane" userId="79409e68-a20d-42e3-af0c-ad1c5702f6f2" providerId="ADAL" clId="{E6FAFB25-AD4A-4740-B159-4E6E042ABBB2}" dt="2022-09-30T07:56:08.259" v="2225" actId="20577"/>
          <ac:spMkLst>
            <pc:docMk/>
            <pc:sldMk cId="0" sldId="258"/>
            <ac:spMk id="3" creationId="{4CB3D574-F552-855B-74A2-DD11AF9EBCEA}"/>
          </ac:spMkLst>
        </pc:spChg>
        <pc:spChg chg="del mod">
          <ac:chgData name="Paolo Castracane" userId="79409e68-a20d-42e3-af0c-ad1c5702f6f2" providerId="ADAL" clId="{E6FAFB25-AD4A-4740-B159-4E6E042ABBB2}" dt="2022-09-14T15:10:02.614" v="94" actId="478"/>
          <ac:spMkLst>
            <pc:docMk/>
            <pc:sldMk cId="0" sldId="258"/>
            <ac:spMk id="79" creationId="{00000000-0000-0000-0000-000000000000}"/>
          </ac:spMkLst>
        </pc:spChg>
        <pc:spChg chg="del">
          <ac:chgData name="Paolo Castracane" userId="79409e68-a20d-42e3-af0c-ad1c5702f6f2" providerId="ADAL" clId="{E6FAFB25-AD4A-4740-B159-4E6E042ABBB2}" dt="2022-09-14T15:10:25.971" v="105" actId="478"/>
          <ac:spMkLst>
            <pc:docMk/>
            <pc:sldMk cId="0" sldId="258"/>
            <ac:spMk id="81" creationId="{00000000-0000-0000-0000-000000000000}"/>
          </ac:spMkLst>
        </pc:spChg>
      </pc:sldChg>
      <pc:sldChg chg="addSp delSp modSp mod modNotes">
        <pc:chgData name="Paolo Castracane" userId="79409e68-a20d-42e3-af0c-ad1c5702f6f2" providerId="ADAL" clId="{E6FAFB25-AD4A-4740-B159-4E6E042ABBB2}" dt="2022-09-30T08:06:04.218" v="2316" actId="1076"/>
        <pc:sldMkLst>
          <pc:docMk/>
          <pc:sldMk cId="0" sldId="259"/>
        </pc:sldMkLst>
        <pc:spChg chg="add mod">
          <ac:chgData name="Paolo Castracane" userId="79409e68-a20d-42e3-af0c-ad1c5702f6f2" providerId="ADAL" clId="{E6FAFB25-AD4A-4740-B159-4E6E042ABBB2}" dt="2022-09-30T08:06:04.218" v="2316" actId="1076"/>
          <ac:spMkLst>
            <pc:docMk/>
            <pc:sldMk cId="0" sldId="259"/>
            <ac:spMk id="2" creationId="{EE8CD7D1-94E4-7643-2B34-68F3D35CF8D1}"/>
          </ac:spMkLst>
        </pc:spChg>
        <pc:spChg chg="add mod">
          <ac:chgData name="Paolo Castracane" userId="79409e68-a20d-42e3-af0c-ad1c5702f6f2" providerId="ADAL" clId="{E6FAFB25-AD4A-4740-B159-4E6E042ABBB2}" dt="2022-09-30T08:05:56.448" v="2315" actId="1076"/>
          <ac:spMkLst>
            <pc:docMk/>
            <pc:sldMk cId="0" sldId="259"/>
            <ac:spMk id="3" creationId="{3CBDE59B-71CB-41AA-EFE1-70FE6C7E2AAC}"/>
          </ac:spMkLst>
        </pc:spChg>
        <pc:spChg chg="del">
          <ac:chgData name="Paolo Castracane" userId="79409e68-a20d-42e3-af0c-ad1c5702f6f2" providerId="ADAL" clId="{E6FAFB25-AD4A-4740-B159-4E6E042ABBB2}" dt="2022-09-14T15:14:21.501" v="149" actId="478"/>
          <ac:spMkLst>
            <pc:docMk/>
            <pc:sldMk cId="0" sldId="259"/>
            <ac:spMk id="86" creationId="{00000000-0000-0000-0000-000000000000}"/>
          </ac:spMkLst>
        </pc:spChg>
        <pc:spChg chg="del">
          <ac:chgData name="Paolo Castracane" userId="79409e68-a20d-42e3-af0c-ad1c5702f6f2" providerId="ADAL" clId="{E6FAFB25-AD4A-4740-B159-4E6E042ABBB2}" dt="2022-09-14T15:13:47.888" v="125"/>
          <ac:spMkLst>
            <pc:docMk/>
            <pc:sldMk cId="0" sldId="259"/>
            <ac:spMk id="87" creationId="{00000000-0000-0000-0000-000000000000}"/>
          </ac:spMkLst>
        </pc:spChg>
      </pc:sldChg>
      <pc:sldChg chg="addSp modSp new mod">
        <pc:chgData name="Paolo Castracane" userId="79409e68-a20d-42e3-af0c-ad1c5702f6f2" providerId="ADAL" clId="{E6FAFB25-AD4A-4740-B159-4E6E042ABBB2}" dt="2022-09-14T15:21:29.255" v="234" actId="179"/>
        <pc:sldMkLst>
          <pc:docMk/>
          <pc:sldMk cId="1540335571" sldId="260"/>
        </pc:sldMkLst>
        <pc:spChg chg="mod">
          <ac:chgData name="Paolo Castracane" userId="79409e68-a20d-42e3-af0c-ad1c5702f6f2" providerId="ADAL" clId="{E6FAFB25-AD4A-4740-B159-4E6E042ABBB2}" dt="2022-09-14T15:21:29.255" v="234" actId="179"/>
          <ac:spMkLst>
            <pc:docMk/>
            <pc:sldMk cId="1540335571" sldId="260"/>
            <ac:spMk id="2" creationId="{FCE29285-E0B8-6E4C-9A77-11BA6D8142A2}"/>
          </ac:spMkLst>
        </pc:spChg>
        <pc:spChg chg="mod">
          <ac:chgData name="Paolo Castracane" userId="79409e68-a20d-42e3-af0c-ad1c5702f6f2" providerId="ADAL" clId="{E6FAFB25-AD4A-4740-B159-4E6E042ABBB2}" dt="2022-09-14T15:18:24.347" v="205" actId="14100"/>
          <ac:spMkLst>
            <pc:docMk/>
            <pc:sldMk cId="1540335571" sldId="260"/>
            <ac:spMk id="3" creationId="{67B9A978-6585-ED00-1C59-9D01E71C807B}"/>
          </ac:spMkLst>
        </pc:spChg>
        <pc:picChg chg="add mod">
          <ac:chgData name="Paolo Castracane" userId="79409e68-a20d-42e3-af0c-ad1c5702f6f2" providerId="ADAL" clId="{E6FAFB25-AD4A-4740-B159-4E6E042ABBB2}" dt="2022-09-14T15:19:01.524" v="213" actId="14100"/>
          <ac:picMkLst>
            <pc:docMk/>
            <pc:sldMk cId="1540335571" sldId="260"/>
            <ac:picMk id="4" creationId="{F5C25E39-F9B3-3B82-B13A-0B492CC4D16E}"/>
          </ac:picMkLst>
        </pc:picChg>
      </pc:sldChg>
      <pc:sldChg chg="addSp modSp new mod">
        <pc:chgData name="Paolo Castracane" userId="79409e68-a20d-42e3-af0c-ad1c5702f6f2" providerId="ADAL" clId="{E6FAFB25-AD4A-4740-B159-4E6E042ABBB2}" dt="2022-09-14T15:44:09.202" v="381" actId="20577"/>
        <pc:sldMkLst>
          <pc:docMk/>
          <pc:sldMk cId="3854486558" sldId="261"/>
        </pc:sldMkLst>
        <pc:spChg chg="mod">
          <ac:chgData name="Paolo Castracane" userId="79409e68-a20d-42e3-af0c-ad1c5702f6f2" providerId="ADAL" clId="{E6FAFB25-AD4A-4740-B159-4E6E042ABBB2}" dt="2022-09-14T15:39:45.217" v="342" actId="123"/>
          <ac:spMkLst>
            <pc:docMk/>
            <pc:sldMk cId="3854486558" sldId="261"/>
            <ac:spMk id="2" creationId="{8B16A6D8-1932-AE8D-C54C-02774E9CA279}"/>
          </ac:spMkLst>
        </pc:spChg>
        <pc:spChg chg="mod">
          <ac:chgData name="Paolo Castracane" userId="79409e68-a20d-42e3-af0c-ad1c5702f6f2" providerId="ADAL" clId="{E6FAFB25-AD4A-4740-B159-4E6E042ABBB2}" dt="2022-09-14T15:44:09.202" v="381" actId="20577"/>
          <ac:spMkLst>
            <pc:docMk/>
            <pc:sldMk cId="3854486558" sldId="261"/>
            <ac:spMk id="3" creationId="{B0FCDD23-F371-3A46-208E-A9CD6ACE0EFE}"/>
          </ac:spMkLst>
        </pc:spChg>
        <pc:picChg chg="add mod">
          <ac:chgData name="Paolo Castracane" userId="79409e68-a20d-42e3-af0c-ad1c5702f6f2" providerId="ADAL" clId="{E6FAFB25-AD4A-4740-B159-4E6E042ABBB2}" dt="2022-09-14T15:44:03.447" v="380" actId="1076"/>
          <ac:picMkLst>
            <pc:docMk/>
            <pc:sldMk cId="3854486558" sldId="261"/>
            <ac:picMk id="5" creationId="{AC94B26F-C092-3A07-A2D4-D12F22C6F951}"/>
          </ac:picMkLst>
        </pc:picChg>
      </pc:sldChg>
      <pc:sldChg chg="addSp modSp new mod">
        <pc:chgData name="Paolo Castracane" userId="79409e68-a20d-42e3-af0c-ad1c5702f6f2" providerId="ADAL" clId="{E6FAFB25-AD4A-4740-B159-4E6E042ABBB2}" dt="2022-09-14T15:31:22.350" v="266" actId="123"/>
        <pc:sldMkLst>
          <pc:docMk/>
          <pc:sldMk cId="1811653604" sldId="262"/>
        </pc:sldMkLst>
        <pc:spChg chg="mod">
          <ac:chgData name="Paolo Castracane" userId="79409e68-a20d-42e3-af0c-ad1c5702f6f2" providerId="ADAL" clId="{E6FAFB25-AD4A-4740-B159-4E6E042ABBB2}" dt="2022-09-14T15:31:22.350" v="266" actId="123"/>
          <ac:spMkLst>
            <pc:docMk/>
            <pc:sldMk cId="1811653604" sldId="262"/>
            <ac:spMk id="2" creationId="{4C9DD914-542C-350D-3155-EE7C479F3923}"/>
          </ac:spMkLst>
        </pc:spChg>
        <pc:spChg chg="mod">
          <ac:chgData name="Paolo Castracane" userId="79409e68-a20d-42e3-af0c-ad1c5702f6f2" providerId="ADAL" clId="{E6FAFB25-AD4A-4740-B159-4E6E042ABBB2}" dt="2022-09-14T15:23:57.551" v="243" actId="113"/>
          <ac:spMkLst>
            <pc:docMk/>
            <pc:sldMk cId="1811653604" sldId="262"/>
            <ac:spMk id="3" creationId="{DCDF00F6-F44E-382B-0812-971D5A48DB2A}"/>
          </ac:spMkLst>
        </pc:spChg>
        <pc:picChg chg="add mod">
          <ac:chgData name="Paolo Castracane" userId="79409e68-a20d-42e3-af0c-ad1c5702f6f2" providerId="ADAL" clId="{E6FAFB25-AD4A-4740-B159-4E6E042ABBB2}" dt="2022-09-14T15:24:16.263" v="248" actId="1076"/>
          <ac:picMkLst>
            <pc:docMk/>
            <pc:sldMk cId="1811653604" sldId="262"/>
            <ac:picMk id="4" creationId="{AC77168E-DC24-90FF-D274-0B468CABC918}"/>
          </ac:picMkLst>
        </pc:picChg>
      </pc:sldChg>
      <pc:sldChg chg="addSp modSp new mod">
        <pc:chgData name="Paolo Castracane" userId="79409e68-a20d-42e3-af0c-ad1c5702f6f2" providerId="ADAL" clId="{E6FAFB25-AD4A-4740-B159-4E6E042ABBB2}" dt="2022-09-14T15:34:06.259" v="292" actId="123"/>
        <pc:sldMkLst>
          <pc:docMk/>
          <pc:sldMk cId="272743734" sldId="263"/>
        </pc:sldMkLst>
        <pc:spChg chg="mod">
          <ac:chgData name="Paolo Castracane" userId="79409e68-a20d-42e3-af0c-ad1c5702f6f2" providerId="ADAL" clId="{E6FAFB25-AD4A-4740-B159-4E6E042ABBB2}" dt="2022-09-14T15:34:06.259" v="292" actId="123"/>
          <ac:spMkLst>
            <pc:docMk/>
            <pc:sldMk cId="272743734" sldId="263"/>
            <ac:spMk id="2" creationId="{B39F613C-D79A-FE19-8E73-44A9EEB724AB}"/>
          </ac:spMkLst>
        </pc:spChg>
        <pc:spChg chg="mod">
          <ac:chgData name="Paolo Castracane" userId="79409e68-a20d-42e3-af0c-ad1c5702f6f2" providerId="ADAL" clId="{E6FAFB25-AD4A-4740-B159-4E6E042ABBB2}" dt="2022-09-14T15:31:55.382" v="268"/>
          <ac:spMkLst>
            <pc:docMk/>
            <pc:sldMk cId="272743734" sldId="263"/>
            <ac:spMk id="3" creationId="{59335BDC-E825-D37C-AA35-40F94FFFFEB2}"/>
          </ac:spMkLst>
        </pc:spChg>
        <pc:picChg chg="add mod">
          <ac:chgData name="Paolo Castracane" userId="79409e68-a20d-42e3-af0c-ad1c5702f6f2" providerId="ADAL" clId="{E6FAFB25-AD4A-4740-B159-4E6E042ABBB2}" dt="2022-09-14T15:33:48.972" v="289" actId="1076"/>
          <ac:picMkLst>
            <pc:docMk/>
            <pc:sldMk cId="272743734" sldId="263"/>
            <ac:picMk id="4" creationId="{215F2DBE-9E49-A001-0CBF-79EDC5E9BC3F}"/>
          </ac:picMkLst>
        </pc:picChg>
      </pc:sldChg>
      <pc:sldChg chg="addSp delSp modSp new mod">
        <pc:chgData name="Paolo Castracane" userId="79409e68-a20d-42e3-af0c-ad1c5702f6f2" providerId="ADAL" clId="{E6FAFB25-AD4A-4740-B159-4E6E042ABBB2}" dt="2022-09-14T15:37:12.037" v="321" actId="1076"/>
        <pc:sldMkLst>
          <pc:docMk/>
          <pc:sldMk cId="2901453811" sldId="264"/>
        </pc:sldMkLst>
        <pc:spChg chg="add del mod">
          <ac:chgData name="Paolo Castracane" userId="79409e68-a20d-42e3-af0c-ad1c5702f6f2" providerId="ADAL" clId="{E6FAFB25-AD4A-4740-B159-4E6E042ABBB2}" dt="2022-09-14T15:37:12.037" v="321" actId="1076"/>
          <ac:spMkLst>
            <pc:docMk/>
            <pc:sldMk cId="2901453811" sldId="264"/>
            <ac:spMk id="2" creationId="{81F9C466-ACF6-1FF4-4544-4D909F4B7177}"/>
          </ac:spMkLst>
        </pc:spChg>
        <pc:spChg chg="mod">
          <ac:chgData name="Paolo Castracane" userId="79409e68-a20d-42e3-af0c-ad1c5702f6f2" providerId="ADAL" clId="{E6FAFB25-AD4A-4740-B159-4E6E042ABBB2}" dt="2022-09-14T15:34:55.727" v="297" actId="255"/>
          <ac:spMkLst>
            <pc:docMk/>
            <pc:sldMk cId="2901453811" sldId="264"/>
            <ac:spMk id="3" creationId="{4600D743-B4B0-C97E-34E1-A9A6834AE513}"/>
          </ac:spMkLst>
        </pc:spChg>
        <pc:grpChg chg="add mod">
          <ac:chgData name="Paolo Castracane" userId="79409e68-a20d-42e3-af0c-ad1c5702f6f2" providerId="ADAL" clId="{E6FAFB25-AD4A-4740-B159-4E6E042ABBB2}" dt="2022-09-14T15:37:08.419" v="320" actId="1076"/>
          <ac:grpSpMkLst>
            <pc:docMk/>
            <pc:sldMk cId="2901453811" sldId="264"/>
            <ac:grpSpMk id="7" creationId="{AF8568A2-CDA1-D3CB-F06C-EBA878A69E17}"/>
          </ac:grpSpMkLst>
        </pc:grpChg>
        <pc:picChg chg="add mod">
          <ac:chgData name="Paolo Castracane" userId="79409e68-a20d-42e3-af0c-ad1c5702f6f2" providerId="ADAL" clId="{E6FAFB25-AD4A-4740-B159-4E6E042ABBB2}" dt="2022-09-14T15:36:28.711" v="310" actId="164"/>
          <ac:picMkLst>
            <pc:docMk/>
            <pc:sldMk cId="2901453811" sldId="264"/>
            <ac:picMk id="4" creationId="{17758B32-8A2A-BF93-1E17-C37F57F042CD}"/>
          </ac:picMkLst>
        </pc:picChg>
        <pc:picChg chg="add mod">
          <ac:chgData name="Paolo Castracane" userId="79409e68-a20d-42e3-af0c-ad1c5702f6f2" providerId="ADAL" clId="{E6FAFB25-AD4A-4740-B159-4E6E042ABBB2}" dt="2022-09-14T15:36:28.711" v="310" actId="164"/>
          <ac:picMkLst>
            <pc:docMk/>
            <pc:sldMk cId="2901453811" sldId="264"/>
            <ac:picMk id="5" creationId="{1D32484E-C21F-A869-5615-631432EEFBC8}"/>
          </ac:picMkLst>
        </pc:picChg>
        <pc:picChg chg="add mod">
          <ac:chgData name="Paolo Castracane" userId="79409e68-a20d-42e3-af0c-ad1c5702f6f2" providerId="ADAL" clId="{E6FAFB25-AD4A-4740-B159-4E6E042ABBB2}" dt="2022-09-14T15:36:28.711" v="310" actId="164"/>
          <ac:picMkLst>
            <pc:docMk/>
            <pc:sldMk cId="2901453811" sldId="264"/>
            <ac:picMk id="6" creationId="{F8F27877-56C2-376B-5DB9-E67B13E3F983}"/>
          </ac:picMkLst>
        </pc:picChg>
      </pc:sldChg>
      <pc:sldChg chg="addSp modSp new mod">
        <pc:chgData name="Paolo Castracane" userId="79409e68-a20d-42e3-af0c-ad1c5702f6f2" providerId="ADAL" clId="{E6FAFB25-AD4A-4740-B159-4E6E042ABBB2}" dt="2022-09-30T08:20:36.732" v="2526" actId="1076"/>
        <pc:sldMkLst>
          <pc:docMk/>
          <pc:sldMk cId="3944068347" sldId="265"/>
        </pc:sldMkLst>
        <pc:spChg chg="mod">
          <ac:chgData name="Paolo Castracane" userId="79409e68-a20d-42e3-af0c-ad1c5702f6f2" providerId="ADAL" clId="{E6FAFB25-AD4A-4740-B159-4E6E042ABBB2}" dt="2022-09-30T08:20:05.103" v="2525" actId="14100"/>
          <ac:spMkLst>
            <pc:docMk/>
            <pc:sldMk cId="3944068347" sldId="265"/>
            <ac:spMk id="2" creationId="{4AE8D54F-1FFB-8327-A720-317530E4AC58}"/>
          </ac:spMkLst>
        </pc:spChg>
        <pc:spChg chg="mod">
          <ac:chgData name="Paolo Castracane" userId="79409e68-a20d-42e3-af0c-ad1c5702f6f2" providerId="ADAL" clId="{E6FAFB25-AD4A-4740-B159-4E6E042ABBB2}" dt="2022-09-14T15:37:46.566" v="323"/>
          <ac:spMkLst>
            <pc:docMk/>
            <pc:sldMk cId="3944068347" sldId="265"/>
            <ac:spMk id="3" creationId="{6ADEF445-B553-6D52-DBF4-195D06E008E6}"/>
          </ac:spMkLst>
        </pc:spChg>
        <pc:picChg chg="add mod">
          <ac:chgData name="Paolo Castracane" userId="79409e68-a20d-42e3-af0c-ad1c5702f6f2" providerId="ADAL" clId="{E6FAFB25-AD4A-4740-B159-4E6E042ABBB2}" dt="2022-09-30T08:20:36.732" v="2526" actId="1076"/>
          <ac:picMkLst>
            <pc:docMk/>
            <pc:sldMk cId="3944068347" sldId="265"/>
            <ac:picMk id="4" creationId="{6ECE0714-25DD-BEE1-5C02-6C570929CC1D}"/>
          </ac:picMkLst>
        </pc:picChg>
      </pc:sldChg>
      <pc:sldChg chg="addSp delSp modSp new mod ord modAnim">
        <pc:chgData name="Paolo Castracane" userId="79409e68-a20d-42e3-af0c-ad1c5702f6f2" providerId="ADAL" clId="{E6FAFB25-AD4A-4740-B159-4E6E042ABBB2}" dt="2022-09-26T13:04:56.152" v="988" actId="14100"/>
        <pc:sldMkLst>
          <pc:docMk/>
          <pc:sldMk cId="2456750607" sldId="266"/>
        </pc:sldMkLst>
        <pc:spChg chg="del mod">
          <ac:chgData name="Paolo Castracane" userId="79409e68-a20d-42e3-af0c-ad1c5702f6f2" providerId="ADAL" clId="{E6FAFB25-AD4A-4740-B159-4E6E042ABBB2}" dt="2022-09-26T12:23:24.816" v="469" actId="478"/>
          <ac:spMkLst>
            <pc:docMk/>
            <pc:sldMk cId="2456750607" sldId="266"/>
            <ac:spMk id="2" creationId="{60BD9C26-F559-8E5A-7B5F-A439AE1D6899}"/>
          </ac:spMkLst>
        </pc:spChg>
        <pc:spChg chg="mod">
          <ac:chgData name="Paolo Castracane" userId="79409e68-a20d-42e3-af0c-ad1c5702f6f2" providerId="ADAL" clId="{E6FAFB25-AD4A-4740-B159-4E6E042ABBB2}" dt="2022-09-26T13:04:46.310" v="986" actId="1037"/>
          <ac:spMkLst>
            <pc:docMk/>
            <pc:sldMk cId="2456750607" sldId="266"/>
            <ac:spMk id="3" creationId="{52DB8589-A6A4-F67E-CB29-D7B98C0B39B1}"/>
          </ac:spMkLst>
        </pc:spChg>
        <pc:spChg chg="add mod">
          <ac:chgData name="Paolo Castracane" userId="79409e68-a20d-42e3-af0c-ad1c5702f6f2" providerId="ADAL" clId="{E6FAFB25-AD4A-4740-B159-4E6E042ABBB2}" dt="2022-09-26T13:01:51.780" v="907"/>
          <ac:spMkLst>
            <pc:docMk/>
            <pc:sldMk cId="2456750607" sldId="266"/>
            <ac:spMk id="8" creationId="{5A45E8E1-E8D7-DB7B-54B7-1F17A8BFFFBE}"/>
          </ac:spMkLst>
        </pc:spChg>
        <pc:picChg chg="add mod">
          <ac:chgData name="Paolo Castracane" userId="79409e68-a20d-42e3-af0c-ad1c5702f6f2" providerId="ADAL" clId="{E6FAFB25-AD4A-4740-B159-4E6E042ABBB2}" dt="2022-09-26T13:04:21.966" v="973" actId="1036"/>
          <ac:picMkLst>
            <pc:docMk/>
            <pc:sldMk cId="2456750607" sldId="266"/>
            <ac:picMk id="5" creationId="{F5B49DF2-D70F-B01A-FD75-835914B94749}"/>
          </ac:picMkLst>
        </pc:picChg>
        <pc:picChg chg="add mod">
          <ac:chgData name="Paolo Castracane" userId="79409e68-a20d-42e3-af0c-ad1c5702f6f2" providerId="ADAL" clId="{E6FAFB25-AD4A-4740-B159-4E6E042ABBB2}" dt="2022-09-26T13:04:21.966" v="973" actId="1036"/>
          <ac:picMkLst>
            <pc:docMk/>
            <pc:sldMk cId="2456750607" sldId="266"/>
            <ac:picMk id="7" creationId="{63D13D33-7547-CB72-3883-EFCC70E058F4}"/>
          </ac:picMkLst>
        </pc:picChg>
        <pc:picChg chg="add mod">
          <ac:chgData name="Paolo Castracane" userId="79409e68-a20d-42e3-af0c-ad1c5702f6f2" providerId="ADAL" clId="{E6FAFB25-AD4A-4740-B159-4E6E042ABBB2}" dt="2022-09-26T13:04:56.152" v="988" actId="14100"/>
          <ac:picMkLst>
            <pc:docMk/>
            <pc:sldMk cId="2456750607" sldId="266"/>
            <ac:picMk id="10" creationId="{9B95727C-E108-FB24-82B5-6D5DDF3C2E53}"/>
          </ac:picMkLst>
        </pc:picChg>
      </pc:sldChg>
      <pc:sldChg chg="addSp delSp modSp new mod">
        <pc:chgData name="Paolo Castracane" userId="79409e68-a20d-42e3-af0c-ad1c5702f6f2" providerId="ADAL" clId="{E6FAFB25-AD4A-4740-B159-4E6E042ABBB2}" dt="2022-09-26T13:35:26.463" v="1294" actId="5793"/>
        <pc:sldMkLst>
          <pc:docMk/>
          <pc:sldMk cId="667314584" sldId="267"/>
        </pc:sldMkLst>
        <pc:spChg chg="mod">
          <ac:chgData name="Paolo Castracane" userId="79409e68-a20d-42e3-af0c-ad1c5702f6f2" providerId="ADAL" clId="{E6FAFB25-AD4A-4740-B159-4E6E042ABBB2}" dt="2022-09-26T13:35:26.463" v="1294" actId="5793"/>
          <ac:spMkLst>
            <pc:docMk/>
            <pc:sldMk cId="667314584" sldId="267"/>
            <ac:spMk id="2" creationId="{FDA3942F-DAA9-1868-59A9-114B0C42A841}"/>
          </ac:spMkLst>
        </pc:spChg>
        <pc:spChg chg="mod">
          <ac:chgData name="Paolo Castracane" userId="79409e68-a20d-42e3-af0c-ad1c5702f6f2" providerId="ADAL" clId="{E6FAFB25-AD4A-4740-B159-4E6E042ABBB2}" dt="2022-09-26T13:05:44.633" v="1018" actId="20577"/>
          <ac:spMkLst>
            <pc:docMk/>
            <pc:sldMk cId="667314584" sldId="267"/>
            <ac:spMk id="3" creationId="{A089D10F-ECE7-5EFF-B987-72C3F538AE2F}"/>
          </ac:spMkLst>
        </pc:spChg>
        <pc:graphicFrameChg chg="add del mod modGraphic">
          <ac:chgData name="Paolo Castracane" userId="79409e68-a20d-42e3-af0c-ad1c5702f6f2" providerId="ADAL" clId="{E6FAFB25-AD4A-4740-B159-4E6E042ABBB2}" dt="2022-09-26T13:34:12.323" v="1246" actId="478"/>
          <ac:graphicFrameMkLst>
            <pc:docMk/>
            <pc:sldMk cId="667314584" sldId="267"/>
            <ac:graphicFrameMk id="4" creationId="{E10EAF3A-ECA9-A0D1-A48A-2000E2EC63A5}"/>
          </ac:graphicFrameMkLst>
        </pc:graphicFrameChg>
      </pc:sldChg>
      <pc:sldChg chg="addSp delSp modSp new mod">
        <pc:chgData name="Paolo Castracane" userId="79409e68-a20d-42e3-af0c-ad1c5702f6f2" providerId="ADAL" clId="{E6FAFB25-AD4A-4740-B159-4E6E042ABBB2}" dt="2022-09-26T13:41:21.606" v="1390" actId="20577"/>
        <pc:sldMkLst>
          <pc:docMk/>
          <pc:sldMk cId="1211907966" sldId="268"/>
        </pc:sldMkLst>
        <pc:spChg chg="del mod">
          <ac:chgData name="Paolo Castracane" userId="79409e68-a20d-42e3-af0c-ad1c5702f6f2" providerId="ADAL" clId="{E6FAFB25-AD4A-4740-B159-4E6E042ABBB2}" dt="2022-09-26T13:35:37.097" v="1295"/>
          <ac:spMkLst>
            <pc:docMk/>
            <pc:sldMk cId="1211907966" sldId="268"/>
            <ac:spMk id="2" creationId="{7AD83B84-0BE1-7342-908B-37A2698D75F9}"/>
          </ac:spMkLst>
        </pc:spChg>
        <pc:spChg chg="mod">
          <ac:chgData name="Paolo Castracane" userId="79409e68-a20d-42e3-af0c-ad1c5702f6f2" providerId="ADAL" clId="{E6FAFB25-AD4A-4740-B159-4E6E042ABBB2}" dt="2022-09-26T13:06:26.400" v="1058" actId="255"/>
          <ac:spMkLst>
            <pc:docMk/>
            <pc:sldMk cId="1211907966" sldId="268"/>
            <ac:spMk id="3" creationId="{928E78C1-3C98-A3BF-ECE3-7D0B4601EA12}"/>
          </ac:spMkLst>
        </pc:spChg>
        <pc:spChg chg="add mod">
          <ac:chgData name="Paolo Castracane" userId="79409e68-a20d-42e3-af0c-ad1c5702f6f2" providerId="ADAL" clId="{E6FAFB25-AD4A-4740-B159-4E6E042ABBB2}" dt="2022-09-26T13:41:21.606" v="1390" actId="20577"/>
          <ac:spMkLst>
            <pc:docMk/>
            <pc:sldMk cId="1211907966" sldId="268"/>
            <ac:spMk id="4" creationId="{27A83569-FE7B-25FD-14FD-0B9ABF3A69D3}"/>
          </ac:spMkLst>
        </pc:spChg>
      </pc:sldChg>
      <pc:sldChg chg="modSp new mod">
        <pc:chgData name="Paolo Castracane" userId="79409e68-a20d-42e3-af0c-ad1c5702f6f2" providerId="ADAL" clId="{E6FAFB25-AD4A-4740-B159-4E6E042ABBB2}" dt="2022-09-27T08:14:26.260" v="2014" actId="113"/>
        <pc:sldMkLst>
          <pc:docMk/>
          <pc:sldMk cId="1780544806" sldId="269"/>
        </pc:sldMkLst>
        <pc:spChg chg="mod">
          <ac:chgData name="Paolo Castracane" userId="79409e68-a20d-42e3-af0c-ad1c5702f6f2" providerId="ADAL" clId="{E6FAFB25-AD4A-4740-B159-4E6E042ABBB2}" dt="2022-09-27T08:14:26.260" v="2014" actId="113"/>
          <ac:spMkLst>
            <pc:docMk/>
            <pc:sldMk cId="1780544806" sldId="269"/>
            <ac:spMk id="2" creationId="{FD30F6C4-F7D2-C9EB-CD91-AAA83285DC4C}"/>
          </ac:spMkLst>
        </pc:spChg>
        <pc:spChg chg="mod">
          <ac:chgData name="Paolo Castracane" userId="79409e68-a20d-42e3-af0c-ad1c5702f6f2" providerId="ADAL" clId="{E6FAFB25-AD4A-4740-B159-4E6E042ABBB2}" dt="2022-09-27T07:53:24.715" v="1552" actId="255"/>
          <ac:spMkLst>
            <pc:docMk/>
            <pc:sldMk cId="1780544806" sldId="269"/>
            <ac:spMk id="3" creationId="{9C1ED703-6FE0-E2FF-0A9F-6E01B9D20247}"/>
          </ac:spMkLst>
        </pc:spChg>
      </pc:sldChg>
      <pc:sldChg chg="addSp delSp modSp new mod">
        <pc:chgData name="Paolo Castracane" userId="79409e68-a20d-42e3-af0c-ad1c5702f6f2" providerId="ADAL" clId="{E6FAFB25-AD4A-4740-B159-4E6E042ABBB2}" dt="2022-09-30T08:10:08.919" v="2379" actId="1076"/>
        <pc:sldMkLst>
          <pc:docMk/>
          <pc:sldMk cId="3857502486" sldId="270"/>
        </pc:sldMkLst>
        <pc:spChg chg="del">
          <ac:chgData name="Paolo Castracane" userId="79409e68-a20d-42e3-af0c-ad1c5702f6f2" providerId="ADAL" clId="{E6FAFB25-AD4A-4740-B159-4E6E042ABBB2}" dt="2022-09-30T08:07:50.861" v="2358" actId="478"/>
          <ac:spMkLst>
            <pc:docMk/>
            <pc:sldMk cId="3857502486" sldId="270"/>
            <ac:spMk id="2" creationId="{BF1D0E5E-7365-6C01-68B5-0F1DEE7466C6}"/>
          </ac:spMkLst>
        </pc:spChg>
        <pc:spChg chg="mod">
          <ac:chgData name="Paolo Castracane" userId="79409e68-a20d-42e3-af0c-ad1c5702f6f2" providerId="ADAL" clId="{E6FAFB25-AD4A-4740-B159-4E6E042ABBB2}" dt="2022-09-30T08:07:46.836" v="2357" actId="20577"/>
          <ac:spMkLst>
            <pc:docMk/>
            <pc:sldMk cId="3857502486" sldId="270"/>
            <ac:spMk id="3" creationId="{10E5A5D4-885C-D4B7-6231-B8912B96BFD0}"/>
          </ac:spMkLst>
        </pc:spChg>
        <pc:picChg chg="add mod">
          <ac:chgData name="Paolo Castracane" userId="79409e68-a20d-42e3-af0c-ad1c5702f6f2" providerId="ADAL" clId="{E6FAFB25-AD4A-4740-B159-4E6E042ABBB2}" dt="2022-09-30T08:09:44.166" v="2369" actId="1076"/>
          <ac:picMkLst>
            <pc:docMk/>
            <pc:sldMk cId="3857502486" sldId="270"/>
            <ac:picMk id="5" creationId="{14B63B8E-20ED-22B8-FE5B-B5691AEDF89F}"/>
          </ac:picMkLst>
        </pc:picChg>
        <pc:picChg chg="add del mod">
          <ac:chgData name="Paolo Castracane" userId="79409e68-a20d-42e3-af0c-ad1c5702f6f2" providerId="ADAL" clId="{E6FAFB25-AD4A-4740-B159-4E6E042ABBB2}" dt="2022-09-30T08:09:50.224" v="2371" actId="478"/>
          <ac:picMkLst>
            <pc:docMk/>
            <pc:sldMk cId="3857502486" sldId="270"/>
            <ac:picMk id="7" creationId="{90D9C03D-19DC-4026-80C5-26CC13B1EFAC}"/>
          </ac:picMkLst>
        </pc:picChg>
        <pc:picChg chg="add mod">
          <ac:chgData name="Paolo Castracane" userId="79409e68-a20d-42e3-af0c-ad1c5702f6f2" providerId="ADAL" clId="{E6FAFB25-AD4A-4740-B159-4E6E042ABBB2}" dt="2022-09-30T08:10:08.919" v="2379" actId="1076"/>
          <ac:picMkLst>
            <pc:docMk/>
            <pc:sldMk cId="3857502486" sldId="270"/>
            <ac:picMk id="9" creationId="{8F25051F-62AD-74EC-68AB-7E5170E160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66629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336038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2836640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rPr>
              <a:t>WGCV</a:t>
            </a:r>
            <a:r>
              <a:rPr lang="en-GB" sz="1400" b="1" i="0" u="none" strike="noStrike" cap="none">
                <a:solidFill>
                  <a:schemeClr val="accent1"/>
                </a:solidFill>
                <a:latin typeface="Arial"/>
                <a:ea typeface="Arial"/>
                <a:cs typeface="Arial"/>
                <a:sym typeface="Arial"/>
              </a:rPr>
              <a:t>-</a:t>
            </a:r>
            <a:r>
              <a:rPr lang="en-GB" b="1">
                <a:solidFill>
                  <a:schemeClr val="accent1"/>
                </a:solidFill>
              </a:rPr>
              <a:t>51</a:t>
            </a:r>
            <a:r>
              <a:rPr lang="en-GB" sz="1400" b="1" i="0" u="none" strike="noStrike" cap="none">
                <a:solidFill>
                  <a:schemeClr val="accent1"/>
                </a:solidFill>
                <a:latin typeface="Arial"/>
                <a:ea typeface="Arial"/>
                <a:cs typeface="Arial"/>
                <a:sym typeface="Arial"/>
              </a:rPr>
              <a:t>, </a:t>
            </a:r>
            <a:r>
              <a:rPr lang="en-GB" b="1">
                <a:solidFill>
                  <a:schemeClr val="accent1"/>
                </a:solidFill>
              </a:rPr>
              <a:t>3-6 October 2022</a:t>
            </a:r>
            <a:endParaRPr b="1">
              <a:solidFill>
                <a:schemeClr val="accent1"/>
              </a:solidFill>
            </a:endParaRPr>
          </a:p>
          <a:p>
            <a:pPr marL="0" marR="0" lvl="0" indent="0" algn="l" rtl="0">
              <a:spcBef>
                <a:spcPts val="0"/>
              </a:spcBef>
              <a:spcAft>
                <a:spcPts val="0"/>
              </a:spcAft>
              <a:buClr>
                <a:schemeClr val="dk1"/>
              </a:buClr>
              <a:buSzPts val="1100"/>
              <a:buFont typeface="Arial"/>
              <a:buNone/>
            </a:pPr>
            <a:endParaRPr b="1">
              <a:solidFill>
                <a:schemeClr val="accent1"/>
              </a:solidFill>
            </a:endParaRPr>
          </a:p>
          <a:p>
            <a:pPr marL="0" marR="0" lvl="0" indent="0" algn="l" rtl="0">
              <a:spcBef>
                <a:spcPts val="0"/>
              </a:spcBef>
              <a:spcAft>
                <a:spcPts val="0"/>
              </a:spcAft>
              <a:buNone/>
            </a:pPr>
            <a:endParaRPr b="1">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rapid.imd.gov.in/r2v/" TargetMode="External"/><Relationship Id="rId4" Type="http://schemas.openxmlformats.org/officeDocument/2006/relationships/hyperlink" Target="http://gsics.atmos.umd.edu/wiki/Hom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alvalportal.ceos.org/tsis-1-hs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alvalportal.ceos.org/ws2022" TargetMode="External"/><Relationship Id="rId4" Type="http://schemas.openxmlformats.org/officeDocument/2006/relationships/hyperlink" Target="https://calvalportal.ceos.org/t-d_wiki"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alval.eolab.es/index.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doi.org/doi:%2010.5067/DOC/CEOSWGCV/LPV/ALBEDO.00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lasp.colorado.edu/lisird/data/tsis1_hsrs" TargetMode="External"/><Relationship Id="rId2" Type="http://schemas.openxmlformats.org/officeDocument/2006/relationships/hyperlink" Target="https://doi.org/10.1029/2020GL091709"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mailto:fernando.camacho@eolab.es?subject=mail%20to" TargetMode="External"/><Relationship Id="rId2" Type="http://schemas.openxmlformats.org/officeDocument/2006/relationships/hyperlink" Target="https://calvalportal.ceos.org/documents/10136/844617/CEOS_LPV_OLIVE_DIRECTV2.1.xlsx/75245750-5496-44f1-b723-8544090ea809"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613636"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WGCV-51</a:t>
            </a:r>
            <a:br>
              <a:rPr lang="en-GB" sz="7500" dirty="0"/>
            </a:br>
            <a:br>
              <a:rPr lang="en-GB" sz="7500" dirty="0"/>
            </a:br>
            <a:r>
              <a:rPr lang="en-GB" sz="5400" b="0" i="0" u="none" strike="noStrike" dirty="0">
                <a:solidFill>
                  <a:schemeClr val="bg1"/>
                </a:solidFill>
                <a:effectLst/>
                <a:latin typeface="Calibri" panose="020F0502020204030204" pitchFamily="34" charset="0"/>
              </a:rPr>
              <a:t>CEOS Cal/Val Portal </a:t>
            </a:r>
            <a:br>
              <a:rPr lang="en-GB" sz="5400" b="0" i="0" u="none" strike="noStrike" dirty="0">
                <a:solidFill>
                  <a:schemeClr val="bg1"/>
                </a:solidFill>
                <a:effectLst/>
                <a:latin typeface="Calibri" panose="020F0502020204030204" pitchFamily="34" charset="0"/>
              </a:rPr>
            </a:br>
            <a:r>
              <a:rPr lang="en-GB" sz="5400" b="0" i="0" u="none" strike="noStrike" dirty="0">
                <a:solidFill>
                  <a:schemeClr val="bg1"/>
                </a:solidFill>
                <a:effectLst/>
                <a:latin typeface="Calibri" panose="020F0502020204030204" pitchFamily="34" charset="0"/>
              </a:rPr>
              <a:t>Specific Tasks and </a:t>
            </a:r>
            <a:br>
              <a:rPr lang="en-GB" sz="5400" b="0" i="0" u="none" strike="noStrike" dirty="0">
                <a:solidFill>
                  <a:schemeClr val="bg1"/>
                </a:solidFill>
                <a:effectLst/>
                <a:latin typeface="Calibri" panose="020F0502020204030204" pitchFamily="34" charset="0"/>
              </a:rPr>
            </a:br>
            <a:r>
              <a:rPr lang="en-GB" sz="5400" b="0" i="0" u="none" strike="noStrike" dirty="0">
                <a:solidFill>
                  <a:schemeClr val="bg1"/>
                </a:solidFill>
                <a:effectLst/>
                <a:latin typeface="Calibri" panose="020F0502020204030204" pitchFamily="34" charset="0"/>
              </a:rPr>
              <a:t>Inputs / Discussion</a:t>
            </a:r>
            <a:endParaRPr sz="5400" i="1" dirty="0">
              <a:solidFill>
                <a:schemeClr val="bg1"/>
              </a:solidFill>
            </a:endParaRPr>
          </a:p>
        </p:txBody>
      </p:sp>
      <p:sp>
        <p:nvSpPr>
          <p:cNvPr id="67" name="Google Shape;67;p7"/>
          <p:cNvSpPr/>
          <p:nvPr/>
        </p:nvSpPr>
        <p:spPr>
          <a:xfrm>
            <a:off x="7183010" y="3769582"/>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Paolo </a:t>
            </a:r>
            <a:r>
              <a:rPr lang="en-GB" sz="2200" b="1" i="0" u="none" strike="noStrike" cap="none" dirty="0" err="1">
                <a:solidFill>
                  <a:schemeClr val="accent1"/>
                </a:solidFill>
                <a:latin typeface="Arial"/>
                <a:ea typeface="Arial"/>
                <a:cs typeface="Arial"/>
                <a:sym typeface="Arial"/>
              </a:rPr>
              <a:t>Castracane</a:t>
            </a:r>
            <a:r>
              <a:rPr lang="en-GB" sz="2200" b="1" i="0" u="none" strike="noStrike" cap="none" dirty="0">
                <a:solidFill>
                  <a:schemeClr val="accent1"/>
                </a:solidFill>
                <a:latin typeface="Arial"/>
                <a:ea typeface="Arial"/>
                <a:cs typeface="Arial"/>
                <a:sym typeface="Arial"/>
              </a:rPr>
              <a:t>, </a:t>
            </a:r>
          </a:p>
          <a:p>
            <a:pPr marL="0" marR="0" lvl="0" indent="0" algn="r" rtl="0">
              <a:lnSpc>
                <a:spcPct val="150000"/>
              </a:lnSpc>
              <a:spcBef>
                <a:spcPts val="0"/>
              </a:spcBef>
              <a:spcAft>
                <a:spcPts val="0"/>
              </a:spcAft>
              <a:buNone/>
            </a:pPr>
            <a:r>
              <a:rPr lang="en-GB" sz="2200" b="1" dirty="0">
                <a:solidFill>
                  <a:schemeClr val="accent1"/>
                </a:solidFill>
              </a:rPr>
              <a:t>Rhea System for </a:t>
            </a:r>
            <a:r>
              <a:rPr lang="en-GB" sz="2200" b="1" i="0" u="none" strike="noStrike" cap="none" dirty="0">
                <a:solidFill>
                  <a:schemeClr val="accent1"/>
                </a:solidFill>
                <a:latin typeface="Arial"/>
                <a:ea typeface="Arial"/>
                <a:cs typeface="Arial"/>
                <a:sym typeface="Arial"/>
              </a:rPr>
              <a:t>ESA/ESRIN</a:t>
            </a:r>
            <a:endParaRPr dirty="0"/>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Agenda Item 3.8</a:t>
            </a:r>
            <a:endParaRPr dirty="0"/>
          </a:p>
          <a:p>
            <a:pPr marL="0" marR="0" lvl="0" indent="0" algn="r" rtl="0">
              <a:lnSpc>
                <a:spcPct val="150000"/>
              </a:lnSpc>
              <a:spcBef>
                <a:spcPts val="0"/>
              </a:spcBef>
              <a:spcAft>
                <a:spcPts val="0"/>
              </a:spcAft>
              <a:buNone/>
            </a:pPr>
            <a:r>
              <a:rPr lang="en-GB" sz="2200" b="1" dirty="0">
                <a:solidFill>
                  <a:schemeClr val="accent1"/>
                </a:solidFill>
              </a:rPr>
              <a:t>WGCV-51, Tokyo, Japan</a:t>
            </a:r>
            <a:endParaRPr sz="22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GB" sz="2200" b="1" dirty="0">
                <a:solidFill>
                  <a:schemeClr val="accent1"/>
                </a:solidFill>
              </a:rPr>
              <a:t>3rd - 6th October 2022</a:t>
            </a:r>
            <a:endParaRPr sz="22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B8589-A6A4-F67E-CB29-D7B98C0B39B1}"/>
              </a:ext>
            </a:extLst>
          </p:cNvPr>
          <p:cNvSpPr>
            <a:spLocks noGrp="1"/>
          </p:cNvSpPr>
          <p:nvPr>
            <p:ph type="title"/>
          </p:nvPr>
        </p:nvSpPr>
        <p:spPr>
          <a:xfrm>
            <a:off x="9018" y="152077"/>
            <a:ext cx="9386864" cy="779002"/>
          </a:xfrm>
        </p:spPr>
        <p:txBody>
          <a:bodyPr/>
          <a:lstStyle/>
          <a:p>
            <a:r>
              <a:rPr lang="en-IT" dirty="0"/>
              <a:t>GSICS tools – links</a:t>
            </a:r>
          </a:p>
        </p:txBody>
      </p:sp>
      <p:pic>
        <p:nvPicPr>
          <p:cNvPr id="5" name="Picture 4" descr="Graphical user interface, text, website&#10;&#10;Description automatically generated">
            <a:extLst>
              <a:ext uri="{FF2B5EF4-FFF2-40B4-BE49-F238E27FC236}">
                <a16:creationId xmlns:a16="http://schemas.microsoft.com/office/drawing/2014/main" id="{F5B49DF2-D70F-B01A-FD75-835914B94749}"/>
              </a:ext>
            </a:extLst>
          </p:cNvPr>
          <p:cNvPicPr>
            <a:picLocks noChangeAspect="1"/>
          </p:cNvPicPr>
          <p:nvPr/>
        </p:nvPicPr>
        <p:blipFill>
          <a:blip r:embed="rId2"/>
          <a:stretch>
            <a:fillRect/>
          </a:stretch>
        </p:blipFill>
        <p:spPr>
          <a:xfrm>
            <a:off x="5218841" y="1514463"/>
            <a:ext cx="6797111" cy="2794368"/>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63D13D33-7547-CB72-3883-EFCC70E058F4}"/>
              </a:ext>
            </a:extLst>
          </p:cNvPr>
          <p:cNvPicPr>
            <a:picLocks noChangeAspect="1"/>
          </p:cNvPicPr>
          <p:nvPr/>
        </p:nvPicPr>
        <p:blipFill>
          <a:blip r:embed="rId3"/>
          <a:stretch>
            <a:fillRect/>
          </a:stretch>
        </p:blipFill>
        <p:spPr>
          <a:xfrm>
            <a:off x="5218841" y="4538253"/>
            <a:ext cx="6797111" cy="1214055"/>
          </a:xfrm>
          <a:prstGeom prst="rect">
            <a:avLst/>
          </a:prstGeom>
        </p:spPr>
      </p:pic>
      <p:sp>
        <p:nvSpPr>
          <p:cNvPr id="8" name="TextBox 7">
            <a:extLst>
              <a:ext uri="{FF2B5EF4-FFF2-40B4-BE49-F238E27FC236}">
                <a16:creationId xmlns:a16="http://schemas.microsoft.com/office/drawing/2014/main" id="{5A45E8E1-E8D7-DB7B-54B7-1F17A8BFFFBE}"/>
              </a:ext>
            </a:extLst>
          </p:cNvPr>
          <p:cNvSpPr txBox="1"/>
          <p:nvPr/>
        </p:nvSpPr>
        <p:spPr>
          <a:xfrm>
            <a:off x="176048" y="1455174"/>
            <a:ext cx="4386120" cy="3785652"/>
          </a:xfrm>
          <a:prstGeom prst="rect">
            <a:avLst/>
          </a:prstGeom>
          <a:noFill/>
        </p:spPr>
        <p:txBody>
          <a:bodyPr wrap="square" rtlCol="0">
            <a:spAutoFit/>
          </a:bodyPr>
          <a:lstStyle/>
          <a:p>
            <a:pPr algn="just"/>
            <a:r>
              <a:rPr lang="en-IT" sz="1600" dirty="0"/>
              <a:t>In the contex of </a:t>
            </a:r>
            <a:r>
              <a:rPr lang="en-IT" sz="1600" dirty="0">
                <a:hlinkClick r:id="rId4"/>
              </a:rPr>
              <a:t>GSICS</a:t>
            </a:r>
            <a:r>
              <a:rPr lang="en-IT" sz="1600" dirty="0"/>
              <a:t> Group Data – relevant links to GSICS scripts and notebooks have been included in the Tools section – as well as – the link to </a:t>
            </a:r>
            <a:r>
              <a:rPr lang="en-IT" sz="1600" dirty="0">
                <a:hlinkClick r:id="rId5"/>
              </a:rPr>
              <a:t>RAPID</a:t>
            </a:r>
            <a:r>
              <a:rPr lang="en-IT" sz="1600" dirty="0"/>
              <a:t> (</a:t>
            </a:r>
            <a:r>
              <a:rPr lang="en-GB" sz="1600" dirty="0"/>
              <a:t>by Satellite Application Centre (SAC), ISRO in collaboration with India Meteorological Department  IMD ).</a:t>
            </a:r>
          </a:p>
          <a:p>
            <a:pPr algn="just"/>
            <a:endParaRPr lang="en-GB" sz="1600" dirty="0"/>
          </a:p>
          <a:p>
            <a:pPr algn="just"/>
            <a:r>
              <a:rPr lang="en-IT" sz="1600" dirty="0"/>
              <a:t>– a </a:t>
            </a:r>
            <a:r>
              <a:rPr lang="en-GB" sz="1600" b="0" i="0" dirty="0">
                <a:solidFill>
                  <a:srgbClr val="000000"/>
                </a:solidFill>
                <a:effectLst/>
                <a:latin typeface="Verdana" panose="020B0604030504040204" pitchFamily="34" charset="0"/>
              </a:rPr>
              <a:t>web-based data analysis and visualization platform integrating all kinds of Observational Platforms and NWP Model data.</a:t>
            </a:r>
          </a:p>
          <a:p>
            <a:pPr algn="just"/>
            <a:endParaRPr lang="en-GB" sz="1600" dirty="0">
              <a:latin typeface="Verdana" panose="020B0604030504040204" pitchFamily="34" charset="0"/>
            </a:endParaRPr>
          </a:p>
          <a:p>
            <a:pPr algn="just"/>
            <a:r>
              <a:rPr lang="en-GB" sz="1600" dirty="0">
                <a:latin typeface="Verdana" panose="020B0604030504040204" pitchFamily="34" charset="0"/>
              </a:rPr>
              <a:t>The Cal/Val portal hosts notebooks via Google </a:t>
            </a:r>
            <a:r>
              <a:rPr lang="en-GB" sz="1600" dirty="0" err="1">
                <a:latin typeface="Verdana" panose="020B0604030504040204" pitchFamily="34" charset="0"/>
              </a:rPr>
              <a:t>Colab</a:t>
            </a:r>
            <a:r>
              <a:rPr lang="en-GB" sz="1600" dirty="0">
                <a:latin typeface="Verdana" panose="020B0604030504040204" pitchFamily="34" charset="0"/>
              </a:rPr>
              <a:t> for demos/exercises (in progress) </a:t>
            </a:r>
            <a:endParaRPr lang="en-GB" sz="1600" b="0" i="0" dirty="0">
              <a:solidFill>
                <a:srgbClr val="000000"/>
              </a:solidFill>
              <a:effectLst/>
              <a:latin typeface="Verdana" panose="020B0604030504040204" pitchFamily="34" charset="0"/>
            </a:endParaRPr>
          </a:p>
        </p:txBody>
      </p:sp>
      <p:pic>
        <p:nvPicPr>
          <p:cNvPr id="10" name="Picture 9" descr="Graphical user interface, application&#10;&#10;Description automatically generated">
            <a:extLst>
              <a:ext uri="{FF2B5EF4-FFF2-40B4-BE49-F238E27FC236}">
                <a16:creationId xmlns:a16="http://schemas.microsoft.com/office/drawing/2014/main" id="{9B95727C-E108-FB24-82B5-6D5DDF3C2E53}"/>
              </a:ext>
            </a:extLst>
          </p:cNvPr>
          <p:cNvPicPr>
            <a:picLocks noChangeAspect="1"/>
          </p:cNvPicPr>
          <p:nvPr/>
        </p:nvPicPr>
        <p:blipFill>
          <a:blip r:embed="rId6"/>
          <a:stretch>
            <a:fillRect/>
          </a:stretch>
        </p:blipFill>
        <p:spPr>
          <a:xfrm>
            <a:off x="5053979" y="88489"/>
            <a:ext cx="7088047" cy="6223821"/>
          </a:xfrm>
          <a:prstGeom prst="rect">
            <a:avLst/>
          </a:prstGeom>
        </p:spPr>
      </p:pic>
    </p:spTree>
    <p:extLst>
      <p:ext uri="{BB962C8B-B14F-4D97-AF65-F5344CB8AC3E}">
        <p14:creationId xmlns:p14="http://schemas.microsoft.com/office/powerpoint/2010/main" val="245675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E5A5D4-885C-D4B7-6231-B8912B96BFD0}"/>
              </a:ext>
            </a:extLst>
          </p:cNvPr>
          <p:cNvSpPr>
            <a:spLocks noGrp="1"/>
          </p:cNvSpPr>
          <p:nvPr>
            <p:ph type="title"/>
          </p:nvPr>
        </p:nvSpPr>
        <p:spPr/>
        <p:txBody>
          <a:bodyPr/>
          <a:lstStyle/>
          <a:p>
            <a:r>
              <a:rPr lang="en-IT" dirty="0"/>
              <a:t>CEOS SAR Subgroup </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14B63B8E-20ED-22B8-FE5B-B5691AEDF89F}"/>
              </a:ext>
            </a:extLst>
          </p:cNvPr>
          <p:cNvPicPr>
            <a:picLocks noChangeAspect="1"/>
          </p:cNvPicPr>
          <p:nvPr/>
        </p:nvPicPr>
        <p:blipFill>
          <a:blip r:embed="rId2"/>
          <a:stretch>
            <a:fillRect/>
          </a:stretch>
        </p:blipFill>
        <p:spPr>
          <a:xfrm>
            <a:off x="381000" y="1319524"/>
            <a:ext cx="5490713" cy="4759473"/>
          </a:xfrm>
          <a:prstGeom prst="rect">
            <a:avLst/>
          </a:prstGeom>
        </p:spPr>
      </p:pic>
      <p:pic>
        <p:nvPicPr>
          <p:cNvPr id="9" name="Picture 8" descr="Graphical user interface, text, application, website&#10;&#10;Description automatically generated">
            <a:extLst>
              <a:ext uri="{FF2B5EF4-FFF2-40B4-BE49-F238E27FC236}">
                <a16:creationId xmlns:a16="http://schemas.microsoft.com/office/drawing/2014/main" id="{8F25051F-62AD-74EC-68AB-7E5170E16046}"/>
              </a:ext>
            </a:extLst>
          </p:cNvPr>
          <p:cNvPicPr>
            <a:picLocks noChangeAspect="1"/>
          </p:cNvPicPr>
          <p:nvPr/>
        </p:nvPicPr>
        <p:blipFill>
          <a:blip r:embed="rId3"/>
          <a:stretch>
            <a:fillRect/>
          </a:stretch>
        </p:blipFill>
        <p:spPr>
          <a:xfrm>
            <a:off x="6130757" y="1319524"/>
            <a:ext cx="5680243" cy="4759473"/>
          </a:xfrm>
          <a:prstGeom prst="rect">
            <a:avLst/>
          </a:prstGeom>
        </p:spPr>
      </p:pic>
    </p:spTree>
    <p:extLst>
      <p:ext uri="{BB962C8B-B14F-4D97-AF65-F5344CB8AC3E}">
        <p14:creationId xmlns:p14="http://schemas.microsoft.com/office/powerpoint/2010/main" val="3857502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A3942F-DAA9-1868-59A9-114B0C42A841}"/>
              </a:ext>
            </a:extLst>
          </p:cNvPr>
          <p:cNvSpPr>
            <a:spLocks noGrp="1"/>
          </p:cNvSpPr>
          <p:nvPr>
            <p:ph type="body" idx="1"/>
          </p:nvPr>
        </p:nvSpPr>
        <p:spPr>
          <a:xfrm>
            <a:off x="334064" y="1372868"/>
            <a:ext cx="10982865" cy="4662871"/>
          </a:xfrm>
        </p:spPr>
        <p:txBody>
          <a:bodyPr/>
          <a:lstStyle/>
          <a:p>
            <a:pPr marL="50800" indent="0">
              <a:buNone/>
            </a:pPr>
            <a:r>
              <a:rPr lang="en-IT" sz="2400" dirty="0">
                <a:latin typeface="Arial" panose="020B0604020202020204" pitchFamily="34" charset="0"/>
                <a:cs typeface="Arial" panose="020B0604020202020204" pitchFamily="34" charset="0"/>
              </a:rPr>
              <a:t>Reffering to </a:t>
            </a:r>
            <a:r>
              <a:rPr lang="en-GB" sz="2400" dirty="0">
                <a:latin typeface="Arial" panose="020B0604020202020204" pitchFamily="34" charset="0"/>
                <a:cs typeface="Arial" panose="020B0604020202020204" pitchFamily="34" charset="0"/>
              </a:rPr>
              <a:t>WGCV-50-ACT-08</a:t>
            </a:r>
            <a:r>
              <a:rPr lang="en-IT" sz="2400" dirty="0">
                <a:latin typeface="Arial" panose="020B0604020202020204" pitchFamily="34" charset="0"/>
                <a:cs typeface="Arial" panose="020B0604020202020204" pitchFamily="34" charset="0"/>
              </a:rPr>
              <a:t> ([…] </a:t>
            </a:r>
            <a:r>
              <a:rPr lang="en-GB" sz="2400" dirty="0">
                <a:solidFill>
                  <a:srgbClr val="000000"/>
                </a:solidFill>
                <a:effectLst/>
                <a:latin typeface="Arial" panose="020B0604020202020204" pitchFamily="34" charset="0"/>
                <a:cs typeface="Arial" panose="020B0604020202020204" pitchFamily="34" charset="0"/>
              </a:rPr>
              <a:t>to discuss increased MSSG representation on the WGCV Cal/Val portal)</a:t>
            </a:r>
          </a:p>
          <a:p>
            <a:pPr marL="50800" indent="0">
              <a:buNone/>
            </a:pPr>
            <a:endParaRPr lang="en-IT" sz="2400" dirty="0">
              <a:latin typeface="Arial" panose="020B0604020202020204" pitchFamily="34" charset="0"/>
              <a:cs typeface="Arial" panose="020B0604020202020204" pitchFamily="34" charset="0"/>
            </a:endParaRPr>
          </a:p>
          <a:p>
            <a:pPr marL="50800" indent="0">
              <a:buNone/>
            </a:pPr>
            <a:r>
              <a:rPr lang="en-IT" sz="2400" dirty="0">
                <a:latin typeface="Arial" panose="020B0604020202020204" pitchFamily="34" charset="0"/>
                <a:cs typeface="Arial" panose="020B0604020202020204" pitchFamily="34" charset="0"/>
              </a:rPr>
              <a:t>Input received from Prof. </a:t>
            </a:r>
            <a:r>
              <a:rPr lang="en-GB" sz="2400" b="0" i="0" u="none" strike="noStrike"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Xiaolong</a:t>
            </a:r>
            <a:r>
              <a:rPr lang="en-GB" sz="2400" b="0" i="0" u="none" strike="noStrike" dirty="0">
                <a:solidFill>
                  <a:srgbClr val="000000"/>
                </a:solidFill>
                <a:effectLst/>
                <a:latin typeface="Arial" panose="020B0604020202020204" pitchFamily="34" charset="0"/>
                <a:ea typeface="SimSun" panose="02010600030101010101" pitchFamily="2" charset="-122"/>
                <a:cs typeface="Arial" panose="020B0604020202020204" pitchFamily="34" charset="0"/>
              </a:rPr>
              <a:t> Dong</a:t>
            </a:r>
          </a:p>
          <a:p>
            <a:pPr>
              <a:buFont typeface="Arial" panose="020B0604020202020204" pitchFamily="34" charset="0"/>
              <a:buChar char="•"/>
            </a:pPr>
            <a:r>
              <a:rPr lang="en-IT" sz="2400" dirty="0">
                <a:latin typeface="Arial" panose="020B0604020202020204" pitchFamily="34" charset="0"/>
                <a:cs typeface="Arial" panose="020B0604020202020204" pitchFamily="34" charset="0"/>
              </a:rPr>
              <a:t>Project Summary</a:t>
            </a:r>
          </a:p>
          <a:p>
            <a:pPr>
              <a:buFont typeface="Arial" panose="020B0604020202020204" pitchFamily="34" charset="0"/>
              <a:buChar char="•"/>
            </a:pPr>
            <a:r>
              <a:rPr lang="en-IT" sz="2400" dirty="0">
                <a:latin typeface="Arial" panose="020B0604020202020204" pitchFamily="34" charset="0"/>
                <a:cs typeface="Arial" panose="020B0604020202020204" pitchFamily="34" charset="0"/>
              </a:rPr>
              <a:t>Work Plan Outlines</a:t>
            </a:r>
          </a:p>
          <a:p>
            <a:pPr>
              <a:buFont typeface="Arial" panose="020B0604020202020204" pitchFamily="34" charset="0"/>
              <a:buChar char="•"/>
            </a:pPr>
            <a:r>
              <a:rPr lang="en-IT" sz="2400" dirty="0">
                <a:latin typeface="Arial" panose="020B0604020202020204" pitchFamily="34" charset="0"/>
                <a:cs typeface="Arial" panose="020B0604020202020204" pitchFamily="34" charset="0"/>
              </a:rPr>
              <a:t>Scatterometers and Wind Retieval Practices</a:t>
            </a:r>
          </a:p>
          <a:p>
            <a:pPr>
              <a:buFont typeface="Arial" panose="020B0604020202020204" pitchFamily="34" charset="0"/>
              <a:buChar char="•"/>
            </a:pPr>
            <a:r>
              <a:rPr lang="en-IT" sz="2400" dirty="0">
                <a:latin typeface="Arial" panose="020B0604020202020204" pitchFamily="34" charset="0"/>
                <a:cs typeface="Arial" panose="020B0604020202020204" pitchFamily="34" charset="0"/>
              </a:rPr>
              <a:t>Scatterometer Biographies</a:t>
            </a:r>
          </a:p>
          <a:p>
            <a:pPr>
              <a:buFont typeface="Arial" panose="020B0604020202020204" pitchFamily="34" charset="0"/>
              <a:buChar char="•"/>
            </a:pPr>
            <a:endParaRPr lang="en-IT" sz="2400" dirty="0">
              <a:latin typeface="Arial" panose="020B0604020202020204" pitchFamily="34" charset="0"/>
              <a:cs typeface="Arial" panose="020B0604020202020204" pitchFamily="34" charset="0"/>
            </a:endParaRPr>
          </a:p>
          <a:p>
            <a:pPr marL="50800" indent="0">
              <a:buNone/>
            </a:pPr>
            <a:r>
              <a:rPr lang="en-IT" sz="2400" dirty="0">
                <a:latin typeface="Arial" panose="020B0604020202020204" pitchFamily="34" charset="0"/>
                <a:cs typeface="Arial" panose="020B0604020202020204" pitchFamily="34" charset="0"/>
              </a:rPr>
              <a:t>Implementation in progress</a:t>
            </a:r>
          </a:p>
        </p:txBody>
      </p:sp>
      <p:sp>
        <p:nvSpPr>
          <p:cNvPr id="3" name="Title 2">
            <a:extLst>
              <a:ext uri="{FF2B5EF4-FFF2-40B4-BE49-F238E27FC236}">
                <a16:creationId xmlns:a16="http://schemas.microsoft.com/office/drawing/2014/main" id="{A089D10F-ECE7-5EFF-B987-72C3F538AE2F}"/>
              </a:ext>
            </a:extLst>
          </p:cNvPr>
          <p:cNvSpPr>
            <a:spLocks noGrp="1"/>
          </p:cNvSpPr>
          <p:nvPr>
            <p:ph type="title"/>
          </p:nvPr>
        </p:nvSpPr>
        <p:spPr/>
        <p:txBody>
          <a:bodyPr/>
          <a:lstStyle/>
          <a:p>
            <a:r>
              <a:rPr lang="en-IT" dirty="0"/>
              <a:t>Microwave Subgroup MSSG</a:t>
            </a:r>
          </a:p>
        </p:txBody>
      </p:sp>
    </p:spTree>
    <p:extLst>
      <p:ext uri="{BB962C8B-B14F-4D97-AF65-F5344CB8AC3E}">
        <p14:creationId xmlns:p14="http://schemas.microsoft.com/office/powerpoint/2010/main" val="667314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8E78C1-3C98-A3BF-ECE3-7D0B4601EA12}"/>
              </a:ext>
            </a:extLst>
          </p:cNvPr>
          <p:cNvSpPr>
            <a:spLocks noGrp="1"/>
          </p:cNvSpPr>
          <p:nvPr>
            <p:ph type="title"/>
          </p:nvPr>
        </p:nvSpPr>
        <p:spPr/>
        <p:txBody>
          <a:bodyPr/>
          <a:lstStyle/>
          <a:p>
            <a:r>
              <a:rPr lang="en-IT" sz="3600" dirty="0"/>
              <a:t>Atmospheric Composition Subgroup ACSG</a:t>
            </a:r>
          </a:p>
        </p:txBody>
      </p:sp>
      <p:sp>
        <p:nvSpPr>
          <p:cNvPr id="4" name="Text Placeholder 1">
            <a:extLst>
              <a:ext uri="{FF2B5EF4-FFF2-40B4-BE49-F238E27FC236}">
                <a16:creationId xmlns:a16="http://schemas.microsoft.com/office/drawing/2014/main" id="{27A83569-FE7B-25FD-14FD-0B9ABF3A69D3}"/>
              </a:ext>
            </a:extLst>
          </p:cNvPr>
          <p:cNvSpPr>
            <a:spLocks noGrp="1"/>
          </p:cNvSpPr>
          <p:nvPr>
            <p:ph type="body" idx="1"/>
          </p:nvPr>
        </p:nvSpPr>
        <p:spPr/>
        <p:txBody>
          <a:bodyPr/>
          <a:lstStyle/>
          <a:p>
            <a:pPr marL="50800" indent="0">
              <a:buNone/>
            </a:pPr>
            <a:r>
              <a:rPr lang="en-IT" sz="2400" dirty="0">
                <a:latin typeface="Arial" panose="020B0604020202020204" pitchFamily="34" charset="0"/>
                <a:cs typeface="Arial" panose="020B0604020202020204" pitchFamily="34" charset="0"/>
              </a:rPr>
              <a:t>Reffering to </a:t>
            </a:r>
            <a:r>
              <a:rPr lang="en-GB" sz="2400" dirty="0">
                <a:latin typeface="Arial" panose="020B0604020202020204" pitchFamily="34" charset="0"/>
                <a:cs typeface="Arial" panose="020B0604020202020204" pitchFamily="34" charset="0"/>
              </a:rPr>
              <a:t>WGCV-50-ACT-05</a:t>
            </a:r>
            <a:r>
              <a:rPr lang="en-IT" sz="2400" dirty="0">
                <a:latin typeface="Arial" panose="020B0604020202020204" pitchFamily="34" charset="0"/>
                <a:cs typeface="Arial" panose="020B0604020202020204" pitchFamily="34" charset="0"/>
              </a:rPr>
              <a:t> (</a:t>
            </a:r>
            <a:r>
              <a:rPr lang="en-GB" sz="1600" b="0" i="0" u="none" strike="noStrike" dirty="0">
                <a:solidFill>
                  <a:srgbClr val="000000"/>
                </a:solidFill>
                <a:effectLst/>
                <a:latin typeface="Arial" panose="020B0604020202020204" pitchFamily="34" charset="0"/>
                <a:cs typeface="Arial" panose="020B0604020202020204" pitchFamily="34" charset="0"/>
              </a:rPr>
              <a:t>the addition of a specific resource section on the CEOS Cal/Val Portal for surface-related validation activities for atmospheric missions, and </a:t>
            </a:r>
            <a:r>
              <a:rPr lang="en-GB" sz="1600" b="0" i="0" u="none" strike="noStrike" dirty="0">
                <a:solidFill>
                  <a:srgbClr val="070706"/>
                </a:solidFill>
                <a:effectLst/>
                <a:latin typeface="Arial" panose="020B0604020202020204" pitchFamily="34" charset="0"/>
                <a:cs typeface="Arial" panose="020B0604020202020204" pitchFamily="34" charset="0"/>
              </a:rPr>
              <a:t>to</a:t>
            </a:r>
            <a:r>
              <a:rPr lang="en-GB" sz="1600" b="0" i="0" u="none" strike="noStrike" dirty="0">
                <a:solidFill>
                  <a:srgbClr val="000000"/>
                </a:solidFill>
                <a:effectLst/>
                <a:latin typeface="Arial" panose="020B0604020202020204" pitchFamily="34" charset="0"/>
                <a:cs typeface="Arial" panose="020B0604020202020204" pitchFamily="34" charset="0"/>
              </a:rPr>
              <a:t> explore support for / synergies with NDACC resources</a:t>
            </a:r>
            <a:r>
              <a:rPr lang="en-GB" sz="1600" b="0" i="0" u="none" strike="noStrike" dirty="0">
                <a:solidFill>
                  <a:srgbClr val="000000"/>
                </a:solidFill>
                <a:effectLst/>
                <a:latin typeface="Calibri" panose="020F0502020204030204" pitchFamily="34" charset="0"/>
              </a:rPr>
              <a:t>.</a:t>
            </a:r>
            <a:r>
              <a:rPr lang="en-GB" sz="2400" dirty="0">
                <a:solidFill>
                  <a:srgbClr val="000000"/>
                </a:solidFill>
                <a:effectLst/>
                <a:latin typeface="Arial" panose="020B0604020202020204" pitchFamily="34" charset="0"/>
                <a:cs typeface="Arial" panose="020B0604020202020204" pitchFamily="34" charset="0"/>
              </a:rPr>
              <a:t>)</a:t>
            </a:r>
          </a:p>
          <a:p>
            <a:pPr marL="50800" indent="0">
              <a:buNone/>
            </a:pPr>
            <a:endParaRPr lang="en-IT" sz="2400" dirty="0">
              <a:latin typeface="Arial" panose="020B0604020202020204" pitchFamily="34" charset="0"/>
              <a:cs typeface="Arial" panose="020B0604020202020204" pitchFamily="34" charset="0"/>
            </a:endParaRPr>
          </a:p>
          <a:p>
            <a:pPr marL="50800" indent="0">
              <a:buNone/>
            </a:pPr>
            <a:r>
              <a:rPr lang="en-IT" sz="2400" dirty="0">
                <a:latin typeface="Arial" panose="020B0604020202020204" pitchFamily="34" charset="0"/>
                <a:cs typeface="Arial" panose="020B0604020202020204" pitchFamily="34" charset="0"/>
              </a:rPr>
              <a:t>Input received from </a:t>
            </a:r>
            <a:r>
              <a:rPr lang="en-US" sz="2400" dirty="0">
                <a:latin typeface="Arial" panose="020B0604020202020204" pitchFamily="34" charset="0"/>
                <a:cs typeface="Arial" panose="020B0604020202020204" pitchFamily="34" charset="0"/>
              </a:rPr>
              <a:t>Jean-Christopher Lambert:</a:t>
            </a:r>
            <a:endParaRPr lang="en-GB" sz="2400" b="0" i="0" u="none" strike="noStrike"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a:buFont typeface="Arial" panose="020B0604020202020204" pitchFamily="34" charset="0"/>
              <a:buChar char="•"/>
            </a:pPr>
            <a:r>
              <a:rPr lang="en-GB" sz="2400" dirty="0">
                <a:latin typeface="Arial" panose="020B0604020202020204" pitchFamily="34" charset="0"/>
                <a:cs typeface="Arial" panose="020B0604020202020204" pitchFamily="34" charset="0"/>
              </a:rPr>
              <a:t>"Use of PICS for calibration evaluation for atmospheric sounders".</a:t>
            </a:r>
          </a:p>
          <a:p>
            <a:pPr>
              <a:buFont typeface="Arial" panose="020B0604020202020204" pitchFamily="34" charset="0"/>
              <a:buChar char="•"/>
            </a:pPr>
            <a:r>
              <a:rPr lang="en-IT" sz="2400" dirty="0">
                <a:latin typeface="Arial" panose="020B0604020202020204" pitchFamily="34" charset="0"/>
                <a:cs typeface="Arial" panose="020B0604020202020204" pitchFamily="34" charset="0"/>
              </a:rPr>
              <a:t>ACSG website </a:t>
            </a:r>
          </a:p>
          <a:p>
            <a:pPr>
              <a:buFont typeface="Arial" panose="020B0604020202020204" pitchFamily="34" charset="0"/>
              <a:buChar char="•"/>
            </a:pPr>
            <a:r>
              <a:rPr lang="en-IT" sz="2400" dirty="0">
                <a:latin typeface="Arial" panose="020B0604020202020204" pitchFamily="34" charset="0"/>
                <a:cs typeface="Arial" panose="020B0604020202020204" pitchFamily="34" charset="0"/>
              </a:rPr>
              <a:t>Relevant links</a:t>
            </a:r>
          </a:p>
          <a:p>
            <a:pPr>
              <a:buFont typeface="Arial" panose="020B0604020202020204" pitchFamily="34" charset="0"/>
              <a:buChar char="•"/>
            </a:pPr>
            <a:r>
              <a:rPr lang="en-IT" sz="2400" dirty="0">
                <a:latin typeface="Arial" panose="020B0604020202020204" pitchFamily="34" charset="0"/>
                <a:cs typeface="Arial" panose="020B0604020202020204" pitchFamily="34" charset="0"/>
              </a:rPr>
              <a:t>Updates on Cal/Val Sites; Projects</a:t>
            </a:r>
          </a:p>
          <a:p>
            <a:pPr>
              <a:buFont typeface="Arial" panose="020B0604020202020204" pitchFamily="34" charset="0"/>
              <a:buChar char="•"/>
            </a:pPr>
            <a:endParaRPr lang="en-IT" sz="2400" dirty="0">
              <a:latin typeface="Arial" panose="020B0604020202020204" pitchFamily="34" charset="0"/>
              <a:cs typeface="Arial" panose="020B0604020202020204" pitchFamily="34" charset="0"/>
            </a:endParaRPr>
          </a:p>
          <a:p>
            <a:pPr marL="50800" indent="0">
              <a:buNone/>
            </a:pPr>
            <a:r>
              <a:rPr lang="en-IT" sz="2400" dirty="0">
                <a:latin typeface="Arial" panose="020B0604020202020204" pitchFamily="34" charset="0"/>
                <a:cs typeface="Arial" panose="020B0604020202020204" pitchFamily="34" charset="0"/>
              </a:rPr>
              <a:t>Implementation in progress</a:t>
            </a:r>
          </a:p>
        </p:txBody>
      </p:sp>
    </p:spTree>
    <p:extLst>
      <p:ext uri="{BB962C8B-B14F-4D97-AF65-F5344CB8AC3E}">
        <p14:creationId xmlns:p14="http://schemas.microsoft.com/office/powerpoint/2010/main" val="1211907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30F6C4-F7D2-C9EB-CD91-AAA83285DC4C}"/>
              </a:ext>
            </a:extLst>
          </p:cNvPr>
          <p:cNvSpPr>
            <a:spLocks noGrp="1"/>
          </p:cNvSpPr>
          <p:nvPr>
            <p:ph type="body" idx="1"/>
          </p:nvPr>
        </p:nvSpPr>
        <p:spPr>
          <a:xfrm>
            <a:off x="176048" y="1097564"/>
            <a:ext cx="11495400" cy="4662871"/>
          </a:xfrm>
        </p:spPr>
        <p:txBody>
          <a:bodyPr/>
          <a:lstStyle/>
          <a:p>
            <a:pPr marL="50800" indent="0">
              <a:buNone/>
            </a:pPr>
            <a:r>
              <a:rPr lang="en-IT" dirty="0"/>
              <a:t>Action in progress.</a:t>
            </a:r>
          </a:p>
          <a:p>
            <a:pPr marL="50800" indent="0">
              <a:buNone/>
            </a:pPr>
            <a:r>
              <a:rPr lang="en-IT" dirty="0"/>
              <a:t>IDEAS QA4EO Task 2 teams have been contacted and they provided material. In particular:</a:t>
            </a:r>
          </a:p>
          <a:p>
            <a:pPr>
              <a:buFont typeface="Arial" panose="020B0604020202020204" pitchFamily="34" charset="0"/>
              <a:buChar char="•"/>
            </a:pPr>
            <a:r>
              <a:rPr lang="en-IT" b="1" dirty="0"/>
              <a:t>UAV for BRDF </a:t>
            </a:r>
            <a:r>
              <a:rPr lang="en-IT" dirty="0"/>
              <a:t>- GOE-K and University of Tor Vergata (Italy)</a:t>
            </a:r>
          </a:p>
          <a:p>
            <a:pPr>
              <a:buFont typeface="Arial" panose="020B0604020202020204" pitchFamily="34" charset="0"/>
              <a:buChar char="•"/>
            </a:pPr>
            <a:r>
              <a:rPr lang="en-IT" b="1" dirty="0"/>
              <a:t>Land Validation Forest and UAV for SR </a:t>
            </a:r>
            <a:r>
              <a:rPr lang="en-IT" dirty="0"/>
              <a:t>- WUR (Netherlands) and GFZ (Germany)</a:t>
            </a:r>
          </a:p>
          <a:p>
            <a:pPr>
              <a:buFont typeface="Arial" panose="020B0604020202020204" pitchFamily="34" charset="0"/>
              <a:buChar char="•"/>
            </a:pPr>
            <a:r>
              <a:rPr lang="en-IT" b="1" dirty="0"/>
              <a:t>Land Validation Mer Bleue </a:t>
            </a:r>
            <a:r>
              <a:rPr lang="en-IT" dirty="0"/>
              <a:t>(NRC CNRC, Canada)</a:t>
            </a:r>
          </a:p>
          <a:p>
            <a:pPr>
              <a:buFont typeface="Arial" panose="020B0604020202020204" pitchFamily="34" charset="0"/>
              <a:buChar char="•"/>
            </a:pPr>
            <a:r>
              <a:rPr lang="en-IT" b="1" dirty="0"/>
              <a:t>Snow Cover Validation </a:t>
            </a:r>
            <a:r>
              <a:rPr lang="en-IT" dirty="0"/>
              <a:t>- FMI (Finland)</a:t>
            </a:r>
          </a:p>
          <a:p>
            <a:pPr>
              <a:buFont typeface="Arial" panose="020B0604020202020204" pitchFamily="34" charset="0"/>
              <a:buChar char="•"/>
            </a:pPr>
            <a:r>
              <a:rPr lang="en-IT" b="1" dirty="0"/>
              <a:t>Metrology an Campaigns for Aerosols </a:t>
            </a:r>
            <a:r>
              <a:rPr lang="en-IT" dirty="0"/>
              <a:t>– CNRS LOA Univ. of Lille, France</a:t>
            </a:r>
          </a:p>
        </p:txBody>
      </p:sp>
      <p:sp>
        <p:nvSpPr>
          <p:cNvPr id="3" name="Title 2">
            <a:extLst>
              <a:ext uri="{FF2B5EF4-FFF2-40B4-BE49-F238E27FC236}">
                <a16:creationId xmlns:a16="http://schemas.microsoft.com/office/drawing/2014/main" id="{9C1ED703-6FE0-E2FF-0A9F-6E01B9D20247}"/>
              </a:ext>
            </a:extLst>
          </p:cNvPr>
          <p:cNvSpPr>
            <a:spLocks noGrp="1"/>
          </p:cNvSpPr>
          <p:nvPr>
            <p:ph type="title"/>
          </p:nvPr>
        </p:nvSpPr>
        <p:spPr/>
        <p:txBody>
          <a:bodyPr/>
          <a:lstStyle/>
          <a:p>
            <a:r>
              <a:rPr lang="en-GB" sz="4000" dirty="0"/>
              <a:t>I</a:t>
            </a:r>
            <a:r>
              <a:rPr lang="en-IT" sz="4000" dirty="0"/>
              <a:t>nput from IDEAS-QA4EO ESA projects</a:t>
            </a:r>
          </a:p>
        </p:txBody>
      </p:sp>
    </p:spTree>
    <p:extLst>
      <p:ext uri="{BB962C8B-B14F-4D97-AF65-F5344CB8AC3E}">
        <p14:creationId xmlns:p14="http://schemas.microsoft.com/office/powerpoint/2010/main" val="1780544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E8D54F-1FFB-8327-A720-317530E4AC58}"/>
              </a:ext>
            </a:extLst>
          </p:cNvPr>
          <p:cNvSpPr>
            <a:spLocks noGrp="1"/>
          </p:cNvSpPr>
          <p:nvPr>
            <p:ph type="body" idx="1"/>
          </p:nvPr>
        </p:nvSpPr>
        <p:spPr>
          <a:xfrm>
            <a:off x="271071" y="1175658"/>
            <a:ext cx="11495400" cy="4933786"/>
          </a:xfrm>
        </p:spPr>
        <p:txBody>
          <a:bodyPr/>
          <a:lstStyle/>
          <a:p>
            <a:pPr marL="285750" indent="-285750">
              <a:buFont typeface="Arial" panose="020B0604020202020204" pitchFamily="34" charset="0"/>
              <a:buChar char="•"/>
            </a:pPr>
            <a:r>
              <a:rPr lang="en-GB" sz="2400" dirty="0"/>
              <a:t>To implement actions in progress: </a:t>
            </a:r>
          </a:p>
          <a:p>
            <a:pPr marL="800100" lvl="1" indent="-342900">
              <a:buFont typeface="Wingdings" pitchFamily="2" charset="2"/>
              <a:buChar char="Ø"/>
            </a:pPr>
            <a:r>
              <a:rPr lang="en-GB" sz="2000" dirty="0"/>
              <a:t>MSSG input</a:t>
            </a:r>
          </a:p>
          <a:p>
            <a:pPr marL="800100" lvl="1" indent="-342900">
              <a:buFont typeface="Wingdings" pitchFamily="2" charset="2"/>
              <a:buChar char="Ø"/>
            </a:pPr>
            <a:r>
              <a:rPr lang="en-GB" sz="2000" dirty="0"/>
              <a:t>ACSG input</a:t>
            </a:r>
          </a:p>
          <a:p>
            <a:pPr marL="800100" lvl="1" indent="-342900">
              <a:buFont typeface="Wingdings" pitchFamily="2" charset="2"/>
              <a:buChar char="Ø"/>
            </a:pPr>
            <a:r>
              <a:rPr lang="en-IT" sz="2000" dirty="0"/>
              <a:t>ESA IDEAS/QA4EO Cal/Val data and activities.</a:t>
            </a:r>
          </a:p>
          <a:p>
            <a:pPr marL="285750" indent="-285750">
              <a:buFont typeface="Arial" panose="020B0604020202020204" pitchFamily="34" charset="0"/>
              <a:buChar char="•"/>
            </a:pPr>
            <a:r>
              <a:rPr lang="en-GB" sz="2400" dirty="0"/>
              <a:t>CCN1 finalization – KO and PM technical </a:t>
            </a:r>
            <a:r>
              <a:rPr lang="en-GB" sz="2400" dirty="0" err="1"/>
              <a:t>teleconf</a:t>
            </a:r>
            <a:r>
              <a:rPr lang="en-GB" sz="2400" dirty="0"/>
              <a:t> (by end of this year)</a:t>
            </a:r>
          </a:p>
          <a:p>
            <a:pPr marL="357188" indent="0">
              <a:buNone/>
            </a:pPr>
            <a:r>
              <a:rPr lang="en-GB" sz="2400" dirty="0"/>
              <a:t>(this includes CEOS Cal/Val Portal maintenance/support and the new </a:t>
            </a:r>
            <a:r>
              <a:rPr lang="en-GB" sz="2400" dirty="0" err="1"/>
              <a:t>SARCalNet</a:t>
            </a:r>
            <a:r>
              <a:rPr lang="en-GB" sz="2400" dirty="0"/>
              <a:t> website)</a:t>
            </a:r>
          </a:p>
          <a:p>
            <a:pPr marL="0" indent="0">
              <a:buNone/>
            </a:pPr>
            <a:r>
              <a:rPr lang="en-GB" sz="2400" dirty="0"/>
              <a:t>Proposals:</a:t>
            </a:r>
          </a:p>
          <a:p>
            <a:pPr marL="285750" indent="-285750">
              <a:buFont typeface="Arial" panose="020B0604020202020204" pitchFamily="34" charset="0"/>
              <a:buChar char="•"/>
            </a:pPr>
            <a:r>
              <a:rPr lang="en-GB" sz="2400" dirty="0"/>
              <a:t>Latest updates and news - every two months – email to WGCV </a:t>
            </a:r>
            <a:r>
              <a:rPr lang="en-GB" sz="2400" dirty="0" err="1"/>
              <a:t>comunity</a:t>
            </a:r>
            <a:endParaRPr lang="en-GB" sz="2400" dirty="0"/>
          </a:p>
          <a:p>
            <a:pPr marL="285750" indent="-285750">
              <a:buFont typeface="Arial" panose="020B0604020202020204" pitchFamily="34" charset="0"/>
              <a:buChar char="•"/>
            </a:pPr>
            <a:r>
              <a:rPr lang="en-GB" sz="2400" dirty="0"/>
              <a:t>Periodic Newsletter – 9 months (after WGCV plenary)</a:t>
            </a:r>
          </a:p>
          <a:p>
            <a:pPr marL="285750" indent="-285750">
              <a:buFont typeface="Arial" panose="020B0604020202020204" pitchFamily="34" charset="0"/>
              <a:buChar char="•"/>
            </a:pPr>
            <a:r>
              <a:rPr lang="en-GB" sz="2400" dirty="0"/>
              <a:t>To increase activities on twitter account:  @CEOS_WGCV </a:t>
            </a:r>
          </a:p>
          <a:p>
            <a:pPr marL="50800" indent="0">
              <a:buNone/>
            </a:pPr>
            <a:endParaRPr lang="en-IT" dirty="0"/>
          </a:p>
        </p:txBody>
      </p:sp>
      <p:sp>
        <p:nvSpPr>
          <p:cNvPr id="3" name="Title 2">
            <a:extLst>
              <a:ext uri="{FF2B5EF4-FFF2-40B4-BE49-F238E27FC236}">
                <a16:creationId xmlns:a16="http://schemas.microsoft.com/office/drawing/2014/main" id="{6ADEF445-B553-6D52-DBF4-195D06E008E6}"/>
              </a:ext>
            </a:extLst>
          </p:cNvPr>
          <p:cNvSpPr>
            <a:spLocks noGrp="1"/>
          </p:cNvSpPr>
          <p:nvPr>
            <p:ph type="title"/>
          </p:nvPr>
        </p:nvSpPr>
        <p:spPr/>
        <p:txBody>
          <a:bodyPr/>
          <a:lstStyle/>
          <a:p>
            <a:r>
              <a:rPr lang="en-GB" dirty="0"/>
              <a:t>Next Steps and Plan</a:t>
            </a:r>
            <a:endParaRPr lang="en-IT" dirty="0"/>
          </a:p>
        </p:txBody>
      </p:sp>
      <p:pic>
        <p:nvPicPr>
          <p:cNvPr id="4" name="Picture 3">
            <a:extLst>
              <a:ext uri="{FF2B5EF4-FFF2-40B4-BE49-F238E27FC236}">
                <a16:creationId xmlns:a16="http://schemas.microsoft.com/office/drawing/2014/main" id="{6ECE0714-25DD-BEE1-5C02-6C570929CC1D}"/>
              </a:ext>
            </a:extLst>
          </p:cNvPr>
          <p:cNvPicPr>
            <a:picLocks noChangeAspect="1"/>
          </p:cNvPicPr>
          <p:nvPr/>
        </p:nvPicPr>
        <p:blipFill>
          <a:blip r:embed="rId3"/>
          <a:stretch>
            <a:fillRect/>
          </a:stretch>
        </p:blipFill>
        <p:spPr>
          <a:xfrm>
            <a:off x="8539886" y="5286993"/>
            <a:ext cx="540370" cy="540370"/>
          </a:xfrm>
          <a:prstGeom prst="rect">
            <a:avLst/>
          </a:prstGeom>
        </p:spPr>
      </p:pic>
    </p:spTree>
    <p:extLst>
      <p:ext uri="{BB962C8B-B14F-4D97-AF65-F5344CB8AC3E}">
        <p14:creationId xmlns:p14="http://schemas.microsoft.com/office/powerpoint/2010/main" val="3944068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8"/>
          <p:cNvSpPr txBox="1"/>
          <p:nvPr/>
        </p:nvSpPr>
        <p:spPr>
          <a:xfrm>
            <a:off x="125552" y="148063"/>
            <a:ext cx="866851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Arial"/>
                <a:ea typeface="Arial"/>
                <a:cs typeface="Arial"/>
                <a:sym typeface="Arial"/>
              </a:rPr>
              <a:t>CEOS Cal/Val Portal </a:t>
            </a:r>
            <a:endParaRPr dirty="0"/>
          </a:p>
        </p:txBody>
      </p:sp>
      <p:sp>
        <p:nvSpPr>
          <p:cNvPr id="73" name="Google Shape;73;p8"/>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2</a:t>
            </a:fld>
            <a:endParaRPr sz="1400" b="1">
              <a:solidFill>
                <a:schemeClr val="accent1"/>
              </a:solidFill>
              <a:latin typeface="Arial"/>
              <a:ea typeface="Arial"/>
              <a:cs typeface="Arial"/>
              <a:sym typeface="Arial"/>
            </a:endParaRPr>
          </a:p>
        </p:txBody>
      </p:sp>
      <p:sp>
        <p:nvSpPr>
          <p:cNvPr id="2" name="Content Placeholder 2">
            <a:extLst>
              <a:ext uri="{FF2B5EF4-FFF2-40B4-BE49-F238E27FC236}">
                <a16:creationId xmlns:a16="http://schemas.microsoft.com/office/drawing/2014/main" id="{B1C716AF-3A01-40AC-6818-81F9321407A0}"/>
              </a:ext>
            </a:extLst>
          </p:cNvPr>
          <p:cNvSpPr txBox="1">
            <a:spLocks/>
          </p:cNvSpPr>
          <p:nvPr/>
        </p:nvSpPr>
        <p:spPr>
          <a:xfrm>
            <a:off x="719873" y="1833753"/>
            <a:ext cx="8748000" cy="3823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50800" indent="0">
              <a:buNone/>
            </a:pPr>
            <a:r>
              <a:rPr lang="en-US" sz="2400" b="1" dirty="0"/>
              <a:t>Table of Contents:</a:t>
            </a:r>
          </a:p>
          <a:p>
            <a:endParaRPr lang="en-US" sz="2000" b="1" dirty="0"/>
          </a:p>
          <a:p>
            <a:pPr>
              <a:buFont typeface="+mj-lt"/>
              <a:buAutoNum type="arabicPeriod"/>
            </a:pPr>
            <a:r>
              <a:rPr lang="en-US" dirty="0"/>
              <a:t>CEOS Cal/Val Portal status and latest updates </a:t>
            </a:r>
          </a:p>
          <a:p>
            <a:pPr>
              <a:buFont typeface="+mj-lt"/>
              <a:buAutoNum type="arabicPeriod"/>
            </a:pPr>
            <a:r>
              <a:rPr lang="en-US" dirty="0"/>
              <a:t>Next steps and plan</a:t>
            </a:r>
          </a:p>
          <a:p>
            <a:endParaRPr lang="en-US" dirty="0"/>
          </a:p>
          <a:p>
            <a:endParaRPr lang="en-US" dirty="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3</a:t>
            </a:fld>
            <a:endParaRPr sz="1400" b="1">
              <a:solidFill>
                <a:schemeClr val="accent1"/>
              </a:solidFill>
              <a:latin typeface="Arial"/>
              <a:ea typeface="Arial"/>
              <a:cs typeface="Arial"/>
              <a:sym typeface="Arial"/>
            </a:endParaRPr>
          </a:p>
        </p:txBody>
      </p:sp>
      <p:sp>
        <p:nvSpPr>
          <p:cNvPr id="2" name="Google Shape;72;p8">
            <a:extLst>
              <a:ext uri="{FF2B5EF4-FFF2-40B4-BE49-F238E27FC236}">
                <a16:creationId xmlns:a16="http://schemas.microsoft.com/office/drawing/2014/main" id="{C763A719-9D69-003D-8FE8-2730AB14B635}"/>
              </a:ext>
            </a:extLst>
          </p:cNvPr>
          <p:cNvSpPr txBox="1"/>
          <p:nvPr/>
        </p:nvSpPr>
        <p:spPr>
          <a:xfrm>
            <a:off x="125878" y="113799"/>
            <a:ext cx="866851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Arial"/>
                <a:ea typeface="Arial"/>
                <a:cs typeface="Arial"/>
                <a:sym typeface="Arial"/>
              </a:rPr>
              <a:t>CEOS Cal/Val Portal: numbers </a:t>
            </a:r>
            <a:endParaRPr dirty="0"/>
          </a:p>
        </p:txBody>
      </p:sp>
      <p:sp>
        <p:nvSpPr>
          <p:cNvPr id="3" name="Content Placeholder 2">
            <a:extLst>
              <a:ext uri="{FF2B5EF4-FFF2-40B4-BE49-F238E27FC236}">
                <a16:creationId xmlns:a16="http://schemas.microsoft.com/office/drawing/2014/main" id="{4CB3D574-F552-855B-74A2-DD11AF9EBCEA}"/>
              </a:ext>
            </a:extLst>
          </p:cNvPr>
          <p:cNvSpPr txBox="1">
            <a:spLocks/>
          </p:cNvSpPr>
          <p:nvPr/>
        </p:nvSpPr>
        <p:spPr>
          <a:xfrm>
            <a:off x="125878" y="1392299"/>
            <a:ext cx="11763827" cy="3823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50800" indent="0">
              <a:buNone/>
            </a:pPr>
            <a:r>
              <a:rPr lang="en-GB" sz="2000" b="1" u="sng" dirty="0"/>
              <a:t>https://</a:t>
            </a:r>
            <a:r>
              <a:rPr lang="en-GB" sz="2000" b="1" u="sng" dirty="0" err="1"/>
              <a:t>calvalportal.ceos.org</a:t>
            </a:r>
            <a:endParaRPr lang="en-GB" sz="2000" b="1" u="sng" dirty="0"/>
          </a:p>
          <a:p>
            <a:pPr marL="50800" indent="0">
              <a:buNone/>
            </a:pPr>
            <a:r>
              <a:rPr lang="en-GB" sz="2000" dirty="0"/>
              <a:t>Some numbers:  26</a:t>
            </a:r>
            <a:r>
              <a:rPr lang="en-GB" sz="2000" baseline="30000" dirty="0"/>
              <a:t>th</a:t>
            </a:r>
            <a:r>
              <a:rPr lang="en-GB" sz="2000" dirty="0"/>
              <a:t> September 2022:</a:t>
            </a:r>
          </a:p>
          <a:p>
            <a:pPr marL="50800" indent="0">
              <a:buNone/>
            </a:pPr>
            <a:r>
              <a:rPr lang="en-GB" sz="2000" b="1" dirty="0"/>
              <a:t>Users</a:t>
            </a:r>
          </a:p>
          <a:p>
            <a:pPr marL="50800" indent="0">
              <a:buNone/>
            </a:pPr>
            <a:r>
              <a:rPr lang="en-GB" sz="2000" dirty="0"/>
              <a:t>1069 Registered Users</a:t>
            </a:r>
          </a:p>
          <a:p>
            <a:pPr marL="50800" indent="0">
              <a:buNone/>
            </a:pPr>
            <a:r>
              <a:rPr lang="en-GB" sz="2000" dirty="0"/>
              <a:t>155 CEOS WGCV SAR Subgroup and 3 super-users</a:t>
            </a:r>
          </a:p>
          <a:p>
            <a:pPr marL="50800" indent="0">
              <a:buNone/>
            </a:pPr>
            <a:r>
              <a:rPr lang="en-GB" sz="2000" dirty="0"/>
              <a:t>25 MTF Members</a:t>
            </a:r>
          </a:p>
          <a:p>
            <a:pPr marL="50800" indent="0">
              <a:buNone/>
            </a:pPr>
            <a:r>
              <a:rPr lang="en-GB" sz="2000" dirty="0"/>
              <a:t>6 Cal/Val Doc Repository (rights for editing)</a:t>
            </a:r>
          </a:p>
          <a:p>
            <a:pPr marL="50800" indent="0">
              <a:buNone/>
            </a:pPr>
            <a:r>
              <a:rPr lang="en-GB" sz="2000" dirty="0"/>
              <a:t>21 Terms and Definitions (rights for editing)</a:t>
            </a:r>
          </a:p>
          <a:p>
            <a:pPr marL="50800" indent="0">
              <a:buNone/>
            </a:pPr>
            <a:r>
              <a:rPr lang="en-GB" sz="2000" b="1" dirty="0"/>
              <a:t>System availability</a:t>
            </a:r>
          </a:p>
          <a:p>
            <a:pPr marL="50800" indent="0">
              <a:buNone/>
            </a:pPr>
            <a:r>
              <a:rPr lang="en-GB" sz="2000" dirty="0"/>
              <a:t>BC uses Nagios (http://</a:t>
            </a:r>
            <a:r>
              <a:rPr lang="en-GB" sz="2000" dirty="0" err="1"/>
              <a:t>www.nagios.org</a:t>
            </a:r>
            <a:r>
              <a:rPr lang="en-GB" sz="2000" dirty="0"/>
              <a:t>/) for monitoring the IT services. </a:t>
            </a:r>
          </a:p>
          <a:p>
            <a:pPr marL="50800" indent="0">
              <a:buNone/>
            </a:pPr>
            <a:r>
              <a:rPr lang="en-GB" sz="2000" dirty="0"/>
              <a:t>The availability of the Cal/Val Portal is close to 100%.</a:t>
            </a:r>
            <a:endParaRPr lang="en-IT" sz="2000" dirty="0"/>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 name="Google Shape;72;p8">
            <a:extLst>
              <a:ext uri="{FF2B5EF4-FFF2-40B4-BE49-F238E27FC236}">
                <a16:creationId xmlns:a16="http://schemas.microsoft.com/office/drawing/2014/main" id="{EE8CD7D1-94E4-7643-2B34-68F3D35CF8D1}"/>
              </a:ext>
            </a:extLst>
          </p:cNvPr>
          <p:cNvSpPr txBox="1">
            <a:spLocks noGrp="1"/>
          </p:cNvSpPr>
          <p:nvPr>
            <p:ph type="title"/>
          </p:nvPr>
        </p:nvSpPr>
        <p:spPr>
          <a:xfrm>
            <a:off x="80061" y="186212"/>
            <a:ext cx="9572625" cy="7016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Arial"/>
                <a:ea typeface="Arial"/>
                <a:cs typeface="Arial"/>
                <a:sym typeface="Arial"/>
              </a:rPr>
              <a:t>Latest Updates </a:t>
            </a:r>
            <a:endParaRPr dirty="0"/>
          </a:p>
        </p:txBody>
      </p:sp>
      <p:sp>
        <p:nvSpPr>
          <p:cNvPr id="3" name="Content Placeholder 2">
            <a:extLst>
              <a:ext uri="{FF2B5EF4-FFF2-40B4-BE49-F238E27FC236}">
                <a16:creationId xmlns:a16="http://schemas.microsoft.com/office/drawing/2014/main" id="{3CBDE59B-71CB-41AA-EFE1-70FE6C7E2AAC}"/>
              </a:ext>
            </a:extLst>
          </p:cNvPr>
          <p:cNvSpPr txBox="1">
            <a:spLocks/>
          </p:cNvSpPr>
          <p:nvPr/>
        </p:nvSpPr>
        <p:spPr>
          <a:xfrm>
            <a:off x="221347" y="1003698"/>
            <a:ext cx="11570861" cy="39975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50800" indent="0">
              <a:buNone/>
            </a:pPr>
            <a:r>
              <a:rPr lang="en-GB" sz="2000" dirty="0"/>
              <a:t>There have been some updates in the portal, beyond maintenance and routine ones, the most relevant are: </a:t>
            </a:r>
          </a:p>
          <a:p>
            <a:pPr marL="50800" indent="0">
              <a:buNone/>
            </a:pPr>
            <a:br>
              <a:rPr lang="en-GB" sz="1400" dirty="0"/>
            </a:br>
            <a:r>
              <a:rPr lang="en-GB" sz="1400" b="1" dirty="0"/>
              <a:t>CCN1 </a:t>
            </a:r>
            <a:r>
              <a:rPr lang="en-GB" sz="1400" dirty="0"/>
              <a:t>CEOS Cal/Val Portal and </a:t>
            </a:r>
            <a:r>
              <a:rPr lang="en-GB" sz="1400" dirty="0" err="1"/>
              <a:t>MySPPA</a:t>
            </a:r>
            <a:r>
              <a:rPr lang="en-GB" sz="1400" dirty="0"/>
              <a:t> maintenance and support (for 2 years starting from 2023) - SoW: </a:t>
            </a:r>
            <a:r>
              <a:rPr lang="it-IT" sz="1400" dirty="0"/>
              <a:t>ESA-EOPG-EOPGMQ-SOW-52</a:t>
            </a:r>
            <a:r>
              <a:rPr lang="it-IT" sz="1400" b="1" dirty="0"/>
              <a:t> </a:t>
            </a:r>
            <a:r>
              <a:rPr lang="en-US" sz="1400" dirty="0"/>
              <a:t>(July 2022) proposal in-progress</a:t>
            </a:r>
          </a:p>
          <a:p>
            <a:pPr marL="50800" indent="0">
              <a:buNone/>
            </a:pPr>
            <a:r>
              <a:rPr lang="en-GB" sz="1400" dirty="0"/>
              <a:t>New pages:</a:t>
            </a:r>
          </a:p>
          <a:p>
            <a:pPr marL="50800" indent="0">
              <a:buNone/>
            </a:pPr>
            <a:r>
              <a:rPr lang="en-GB" sz="1400" b="1" dirty="0"/>
              <a:t>SALVAL (Surface Albedo </a:t>
            </a:r>
            <a:r>
              <a:rPr lang="en-GB" sz="1400" b="1" dirty="0" err="1"/>
              <a:t>VALidation</a:t>
            </a:r>
            <a:r>
              <a:rPr lang="en-GB" sz="1400" b="1" dirty="0"/>
              <a:t>) </a:t>
            </a:r>
            <a:r>
              <a:rPr lang="en-GB" sz="1400" dirty="0"/>
              <a:t>(https://</a:t>
            </a:r>
            <a:r>
              <a:rPr lang="en-GB" sz="1400" dirty="0" err="1"/>
              <a:t>calvalportal.ceos.org</a:t>
            </a:r>
            <a:r>
              <a:rPr lang="en-GB" sz="1400" dirty="0"/>
              <a:t>/</a:t>
            </a:r>
            <a:r>
              <a:rPr lang="en-GB" sz="1400" dirty="0" err="1"/>
              <a:t>salval</a:t>
            </a:r>
            <a:r>
              <a:rPr lang="en-GB" sz="1400" dirty="0"/>
              <a:t>) - June 2022</a:t>
            </a:r>
          </a:p>
          <a:p>
            <a:pPr marL="50800" indent="0">
              <a:buNone/>
            </a:pPr>
            <a:r>
              <a:rPr lang="en-GB" sz="1400" b="1" dirty="0"/>
              <a:t>TSIS-1 Hybrid Solar Reference Spectrum </a:t>
            </a:r>
            <a:r>
              <a:rPr lang="en-GB" sz="1400" dirty="0"/>
              <a:t>(</a:t>
            </a:r>
            <a:r>
              <a:rPr lang="en-GB" sz="1400" dirty="0">
                <a:hlinkClick r:id="rId3"/>
              </a:rPr>
              <a:t>https://calvalportal.ceos.org/tsis-1-hsrs</a:t>
            </a:r>
            <a:r>
              <a:rPr lang="en-GB" sz="1400" dirty="0"/>
              <a:t>) – June 2022 (to be finalized)</a:t>
            </a:r>
          </a:p>
          <a:p>
            <a:pPr marL="50800" indent="0">
              <a:buNone/>
            </a:pPr>
            <a:r>
              <a:rPr lang="en-GB" sz="1400" b="1" dirty="0"/>
              <a:t>LPV DIRECT V2.1 database </a:t>
            </a:r>
            <a:r>
              <a:rPr lang="en-GB" sz="1400" dirty="0"/>
              <a:t>(https://</a:t>
            </a:r>
            <a:r>
              <a:rPr lang="en-GB" sz="1400" dirty="0" err="1"/>
              <a:t>calvalportal.ceos.org</a:t>
            </a:r>
            <a:r>
              <a:rPr lang="en-GB" sz="1400" dirty="0"/>
              <a:t>/lpv-direct-v2.1) - April 2022</a:t>
            </a:r>
          </a:p>
          <a:p>
            <a:pPr marL="50800" indent="0">
              <a:buNone/>
            </a:pPr>
            <a:r>
              <a:rPr lang="en-GB" sz="1400" b="1" dirty="0"/>
              <a:t>Terms and Definitions Wiki </a:t>
            </a:r>
            <a:r>
              <a:rPr lang="en-GB" sz="1400" dirty="0"/>
              <a:t>–(</a:t>
            </a:r>
            <a:r>
              <a:rPr lang="en-GB" sz="1400" dirty="0">
                <a:hlinkClick r:id="rId4"/>
              </a:rPr>
              <a:t>https://calvalportal.ceos.org/t-d_wiki</a:t>
            </a:r>
            <a:r>
              <a:rPr lang="en-GB" sz="1400" dirty="0"/>
              <a:t>) in continuous progress</a:t>
            </a:r>
          </a:p>
          <a:p>
            <a:pPr marL="50800" indent="0">
              <a:buNone/>
            </a:pPr>
            <a:r>
              <a:rPr lang="en-GB" sz="1400" b="1" dirty="0"/>
              <a:t>QA4SM Evolution in FRM4SM </a:t>
            </a:r>
            <a:r>
              <a:rPr lang="en-GB" sz="1400" dirty="0"/>
              <a:t>in NEWS, Tools and (FRM4SM) in Project – June 2022</a:t>
            </a:r>
          </a:p>
          <a:p>
            <a:pPr marL="50800" indent="0">
              <a:buNone/>
            </a:pPr>
            <a:r>
              <a:rPr lang="en-GB" sz="1400" b="1" dirty="0"/>
              <a:t>GSICS Tools – Links </a:t>
            </a:r>
            <a:r>
              <a:rPr lang="en-GB" sz="1400" dirty="0"/>
              <a:t>– Aug 2022</a:t>
            </a:r>
          </a:p>
          <a:p>
            <a:pPr marL="50800" indent="0">
              <a:buNone/>
            </a:pPr>
            <a:r>
              <a:rPr lang="en-GB" sz="1400" b="1" dirty="0"/>
              <a:t>CEOS SAR Subgroup</a:t>
            </a:r>
            <a:r>
              <a:rPr lang="en-GB" sz="1400" dirty="0"/>
              <a:t> Workshop 2022 Announcement, Program and materials (</a:t>
            </a:r>
            <a:r>
              <a:rPr lang="en-GB" sz="1400" dirty="0">
                <a:hlinkClick r:id="rId5"/>
              </a:rPr>
              <a:t>https://calvalportal.ceos.org/ws2022</a:t>
            </a:r>
            <a:r>
              <a:rPr lang="en-GB" sz="1400" dirty="0"/>
              <a:t>) – July to Sept. 2022</a:t>
            </a:r>
          </a:p>
          <a:p>
            <a:pPr marL="50800" indent="0">
              <a:buNone/>
            </a:pPr>
            <a:endParaRPr lang="en-GB" sz="1400" b="1" dirty="0"/>
          </a:p>
          <a:p>
            <a:pPr marL="50800" indent="0">
              <a:buNone/>
            </a:pPr>
            <a:r>
              <a:rPr lang="en-GB" sz="1400" b="1" dirty="0"/>
              <a:t>ACIX-II Land</a:t>
            </a:r>
            <a:r>
              <a:rPr lang="en-GB" sz="1400" dirty="0"/>
              <a:t> (https://</a:t>
            </a:r>
            <a:r>
              <a:rPr lang="en-GB" sz="1400" dirty="0" err="1"/>
              <a:t>calvalportal.ceos.org</a:t>
            </a:r>
            <a:r>
              <a:rPr lang="en-GB" sz="1400" dirty="0"/>
              <a:t>/</a:t>
            </a:r>
            <a:r>
              <a:rPr lang="en-GB" sz="1400" dirty="0" err="1"/>
              <a:t>acix</a:t>
            </a:r>
            <a:r>
              <a:rPr lang="en-GB" sz="1400" dirty="0"/>
              <a:t>-ii-land)  - Jan. 2022</a:t>
            </a:r>
          </a:p>
          <a:p>
            <a:pPr marL="50800" indent="0">
              <a:buNone/>
            </a:pPr>
            <a:r>
              <a:rPr lang="en-GB" sz="1400" b="1" dirty="0"/>
              <a:t>ACIX-II Aqua </a:t>
            </a:r>
            <a:r>
              <a:rPr lang="en-GB" sz="1400" dirty="0"/>
              <a:t>(https://</a:t>
            </a:r>
            <a:r>
              <a:rPr lang="en-GB" sz="1400" dirty="0" err="1"/>
              <a:t>calvalportal.ceos.org</a:t>
            </a:r>
            <a:r>
              <a:rPr lang="en-GB" sz="1400" dirty="0"/>
              <a:t>/</a:t>
            </a:r>
            <a:r>
              <a:rPr lang="en-GB" sz="1400" dirty="0" err="1"/>
              <a:t>acix</a:t>
            </a:r>
            <a:r>
              <a:rPr lang="en-GB" sz="1400" dirty="0"/>
              <a:t>-ii-aqua)  - Jan. 2022</a:t>
            </a:r>
          </a:p>
          <a:p>
            <a:pPr marL="50800" indent="0">
              <a:buNone/>
            </a:pPr>
            <a:r>
              <a:rPr lang="en-GB" sz="1400" b="1" dirty="0"/>
              <a:t>CMIX </a:t>
            </a:r>
            <a:r>
              <a:rPr lang="en-GB" sz="1400" dirty="0"/>
              <a:t>(https://</a:t>
            </a:r>
            <a:r>
              <a:rPr lang="en-GB" sz="1400" dirty="0" err="1"/>
              <a:t>calvalportal.ceos.org</a:t>
            </a:r>
            <a:r>
              <a:rPr lang="en-GB" sz="1400" dirty="0"/>
              <a:t>/cmix) - Jan. 2022</a:t>
            </a:r>
          </a:p>
          <a:p>
            <a:endParaRPr lang="en-GB" sz="1000" dirty="0"/>
          </a:p>
          <a:p>
            <a:endParaRPr lang="en-GB" sz="1100" dirty="0"/>
          </a:p>
          <a:p>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29285-E0B8-6E4C-9A77-11BA6D8142A2}"/>
              </a:ext>
            </a:extLst>
          </p:cNvPr>
          <p:cNvSpPr>
            <a:spLocks noGrp="1"/>
          </p:cNvSpPr>
          <p:nvPr>
            <p:ph type="body" idx="1"/>
          </p:nvPr>
        </p:nvSpPr>
        <p:spPr>
          <a:xfrm>
            <a:off x="285732" y="1256666"/>
            <a:ext cx="5989940" cy="4662871"/>
          </a:xfrm>
        </p:spPr>
        <p:txBody>
          <a:bodyPr/>
          <a:lstStyle/>
          <a:p>
            <a:pPr marL="50800" indent="0">
              <a:buNone/>
            </a:pPr>
            <a:r>
              <a:rPr lang="en-GB" sz="1400" dirty="0"/>
              <a:t>The </a:t>
            </a:r>
            <a:r>
              <a:rPr lang="en-GB" sz="1400" b="1" dirty="0">
                <a:hlinkClick r:id="rId3"/>
              </a:rPr>
              <a:t>SALVAL (Surface Albedo VALidation) tool</a:t>
            </a:r>
            <a:r>
              <a:rPr lang="en-GB" sz="1400" dirty="0"/>
              <a:t> provides the user with:</a:t>
            </a:r>
          </a:p>
          <a:p>
            <a:pPr marL="136525" indent="-136525" algn="just">
              <a:buSzPct val="100000"/>
              <a:buFont typeface="Arial" panose="020B0604020202020204" pitchFamily="34" charset="0"/>
              <a:buChar char="•"/>
            </a:pPr>
            <a:r>
              <a:rPr lang="en-GB" sz="1400" dirty="0"/>
              <a:t>A user-friendly interface for comparison of new satellite-based land surface albedo data products against ground reference data and existing validated land surface albedo products.</a:t>
            </a:r>
          </a:p>
          <a:p>
            <a:pPr marL="136525" indent="-136525" algn="just">
              <a:buSzPct val="100000"/>
              <a:buFont typeface="Arial" panose="020B0604020202020204" pitchFamily="34" charset="0"/>
              <a:buChar char="•"/>
            </a:pPr>
            <a:r>
              <a:rPr lang="en-GB" sz="1400" dirty="0"/>
              <a:t>A traceable, transparent, and consistent methodology following the CEOS WGCV LPV Surface Albedo validation good practices protocol for conducting the validation exercise.</a:t>
            </a:r>
          </a:p>
          <a:p>
            <a:pPr marL="136525" indent="-136525" algn="just">
              <a:buSzPct val="100000"/>
              <a:buFont typeface="Arial" panose="020B0604020202020204" pitchFamily="34" charset="0"/>
              <a:buChar char="•"/>
            </a:pPr>
            <a:r>
              <a:rPr lang="en-GB" sz="1400" dirty="0"/>
              <a:t>A flexible tool that allows for setting up the exercise with user defined requirements, albedo quantities, extents, or periods of interest to analyse results either interactively (via graphs and maps) or creating a standardized validation report in pdf format.</a:t>
            </a:r>
          </a:p>
          <a:p>
            <a:pPr marL="136525" indent="-136525" algn="just">
              <a:buSzPct val="100000"/>
              <a:buFont typeface="Arial" panose="020B0604020202020204" pitchFamily="34" charset="0"/>
              <a:buChar char="•"/>
            </a:pPr>
            <a:r>
              <a:rPr lang="en-GB" sz="1400" dirty="0"/>
              <a:t>A tool to benchmark new products, update product validation results or add new ground reference data.</a:t>
            </a:r>
          </a:p>
          <a:p>
            <a:pPr marL="50800" indent="0">
              <a:buNone/>
            </a:pPr>
            <a:br>
              <a:rPr lang="en-GB" sz="1400" dirty="0"/>
            </a:br>
            <a:r>
              <a:rPr lang="en-GB" sz="1400" b="1" dirty="0"/>
              <a:t>References:</a:t>
            </a:r>
            <a:endParaRPr lang="en-GB" sz="1400" dirty="0"/>
          </a:p>
          <a:p>
            <a:pPr marL="50800" indent="0" algn="just">
              <a:buNone/>
            </a:pPr>
            <a:r>
              <a:rPr lang="en-GB" sz="1400" dirty="0"/>
              <a:t>Wang, Z., et. al., Best Practice for Satellite Derived Land Product Validation (p. 45): Land Product Validation Subgroup (WGCV/CEOS), </a:t>
            </a:r>
            <a:r>
              <a:rPr lang="en-GB" sz="1400" dirty="0" err="1"/>
              <a:t>doi</a:t>
            </a:r>
            <a:r>
              <a:rPr lang="en-GB" sz="1400" dirty="0"/>
              <a:t>: 10.5067/DOC/C [WWW Document]. </a:t>
            </a:r>
            <a:r>
              <a:rPr lang="en-GB" sz="1400" dirty="0">
                <a:hlinkClick r:id="rId4"/>
              </a:rPr>
              <a:t>https://doi.org/doi: 10.5067/DOC/CEOSWGCV/LPV/ALBEDO.001</a:t>
            </a:r>
            <a:endParaRPr lang="en-GB" sz="1400" dirty="0"/>
          </a:p>
          <a:p>
            <a:pPr marL="50800" indent="0">
              <a:buNone/>
            </a:pPr>
            <a:endParaRPr lang="en-IT" sz="1400" dirty="0"/>
          </a:p>
        </p:txBody>
      </p:sp>
      <p:sp>
        <p:nvSpPr>
          <p:cNvPr id="3" name="Title 2">
            <a:extLst>
              <a:ext uri="{FF2B5EF4-FFF2-40B4-BE49-F238E27FC236}">
                <a16:creationId xmlns:a16="http://schemas.microsoft.com/office/drawing/2014/main" id="{67B9A978-6585-ED00-1C59-9D01E71C807B}"/>
              </a:ext>
            </a:extLst>
          </p:cNvPr>
          <p:cNvSpPr>
            <a:spLocks noGrp="1"/>
          </p:cNvSpPr>
          <p:nvPr>
            <p:ph type="title"/>
          </p:nvPr>
        </p:nvSpPr>
        <p:spPr>
          <a:xfrm>
            <a:off x="176047" y="175939"/>
            <a:ext cx="9612845" cy="779002"/>
          </a:xfrm>
        </p:spPr>
        <p:txBody>
          <a:bodyPr/>
          <a:lstStyle/>
          <a:p>
            <a:r>
              <a:rPr lang="en-GB" dirty="0"/>
              <a:t>SALVAL (Surface Albedo </a:t>
            </a:r>
            <a:r>
              <a:rPr lang="en-GB" dirty="0" err="1"/>
              <a:t>VALidation</a:t>
            </a:r>
            <a:r>
              <a:rPr lang="en-GB" dirty="0"/>
              <a:t>)</a:t>
            </a:r>
            <a:endParaRPr lang="en-IT" dirty="0"/>
          </a:p>
        </p:txBody>
      </p:sp>
      <p:pic>
        <p:nvPicPr>
          <p:cNvPr id="4" name="Content Placeholder 4" descr="Graphical user interface, application&#10;&#10;Description automatically generated">
            <a:extLst>
              <a:ext uri="{FF2B5EF4-FFF2-40B4-BE49-F238E27FC236}">
                <a16:creationId xmlns:a16="http://schemas.microsoft.com/office/drawing/2014/main" id="{F5C25E39-F9B3-3B82-B13A-0B492CC4D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155" y="1481531"/>
            <a:ext cx="5568556" cy="4438006"/>
          </a:xfrm>
          <a:prstGeom prst="rect">
            <a:avLst/>
          </a:prstGeom>
          <a:noFill/>
          <a:ln>
            <a:noFill/>
          </a:ln>
        </p:spPr>
      </p:pic>
    </p:spTree>
    <p:extLst>
      <p:ext uri="{BB962C8B-B14F-4D97-AF65-F5344CB8AC3E}">
        <p14:creationId xmlns:p14="http://schemas.microsoft.com/office/powerpoint/2010/main" val="1540335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6A6D8-1932-AE8D-C54C-02774E9CA279}"/>
              </a:ext>
            </a:extLst>
          </p:cNvPr>
          <p:cNvSpPr>
            <a:spLocks noGrp="1"/>
          </p:cNvSpPr>
          <p:nvPr>
            <p:ph type="body" idx="1"/>
          </p:nvPr>
        </p:nvSpPr>
        <p:spPr>
          <a:xfrm>
            <a:off x="324233" y="1234069"/>
            <a:ext cx="5604619" cy="4662871"/>
          </a:xfrm>
        </p:spPr>
        <p:txBody>
          <a:bodyPr/>
          <a:lstStyle/>
          <a:p>
            <a:pPr marL="50800" indent="0">
              <a:buNone/>
            </a:pPr>
            <a:r>
              <a:rPr lang="en-GB" sz="1600" b="1" dirty="0"/>
              <a:t>References</a:t>
            </a:r>
          </a:p>
          <a:p>
            <a:pPr marL="50800" indent="0">
              <a:buNone/>
            </a:pPr>
            <a:r>
              <a:rPr lang="en-GB" sz="1600" b="1" dirty="0"/>
              <a:t>Title</a:t>
            </a:r>
            <a:r>
              <a:rPr lang="en-GB" sz="1600" dirty="0"/>
              <a:t>: The TSIS-1 Hybrid Solar Reference Spectrum</a:t>
            </a:r>
          </a:p>
          <a:p>
            <a:pPr marL="50800" indent="0">
              <a:buNone/>
            </a:pPr>
            <a:r>
              <a:rPr lang="en-GB" sz="1600" b="1" dirty="0"/>
              <a:t>Authors</a:t>
            </a:r>
            <a:r>
              <a:rPr lang="en-GB" sz="1600" dirty="0"/>
              <a:t>: Coddington, O. M., Richard, E. C., </a:t>
            </a:r>
            <a:r>
              <a:rPr lang="en-GB" sz="1600" dirty="0" err="1"/>
              <a:t>Harber</a:t>
            </a:r>
            <a:r>
              <a:rPr lang="en-GB" sz="1600" dirty="0"/>
              <a:t>, D., </a:t>
            </a:r>
            <a:r>
              <a:rPr lang="en-GB" sz="1600" dirty="0" err="1"/>
              <a:t>Pilewskie</a:t>
            </a:r>
            <a:r>
              <a:rPr lang="en-GB" sz="1600" dirty="0"/>
              <a:t>, P., Woods, T. N., Chance, K., et al. (2021).</a:t>
            </a:r>
          </a:p>
          <a:p>
            <a:pPr marL="50800" indent="0">
              <a:buNone/>
            </a:pPr>
            <a:r>
              <a:rPr lang="en-GB" sz="1600" b="1" dirty="0"/>
              <a:t>Geophysical Research Letters</a:t>
            </a:r>
            <a:r>
              <a:rPr lang="en-GB" sz="1600" dirty="0"/>
              <a:t>, 48, e2020GL091709. </a:t>
            </a:r>
            <a:r>
              <a:rPr lang="en-GB" sz="1600" dirty="0">
                <a:hlinkClick r:id="rId2"/>
              </a:rPr>
              <a:t>https://doi.org/10.1029/2020GL091709</a:t>
            </a:r>
            <a:endParaRPr lang="en-GB" sz="1600" dirty="0"/>
          </a:p>
          <a:p>
            <a:pPr marL="50800" indent="0">
              <a:buNone/>
            </a:pPr>
            <a:r>
              <a:rPr lang="en-GB" sz="1600" b="1" dirty="0"/>
              <a:t>URL</a:t>
            </a:r>
            <a:r>
              <a:rPr lang="en-GB" sz="1600" dirty="0"/>
              <a:t>: </a:t>
            </a:r>
            <a:r>
              <a:rPr lang="en-GB" sz="1600" dirty="0">
                <a:hlinkClick r:id="rId3"/>
              </a:rPr>
              <a:t>https://lasp.colorado.edu/lisird/data/tsis1_hsrs</a:t>
            </a:r>
            <a:endParaRPr lang="en-GB" sz="1600" dirty="0"/>
          </a:p>
          <a:p>
            <a:endParaRPr lang="en-GB" sz="1600" dirty="0"/>
          </a:p>
          <a:p>
            <a:pPr marL="50800" indent="0">
              <a:buNone/>
            </a:pPr>
            <a:r>
              <a:rPr lang="en-GB" sz="1600" b="1" dirty="0"/>
              <a:t>CEOS WGCV recommendation </a:t>
            </a:r>
          </a:p>
          <a:p>
            <a:pPr marL="50800" indent="0" algn="just">
              <a:buNone/>
            </a:pPr>
            <a:r>
              <a:rPr lang="en-GB" sz="1600" dirty="0"/>
              <a:t>In March 2022, the TSIS-1 HSRS was recommended as the new solar irradiance reference spectrum by the Committee on Earth Observation Satellites (CEOS) Working Group on Calibration and Validation (WGCV).</a:t>
            </a:r>
          </a:p>
          <a:p>
            <a:pPr marL="50800" indent="0">
              <a:buNone/>
            </a:pPr>
            <a:endParaRPr lang="en-IT" sz="1600" dirty="0"/>
          </a:p>
        </p:txBody>
      </p:sp>
      <p:sp>
        <p:nvSpPr>
          <p:cNvPr id="3" name="Title 2">
            <a:extLst>
              <a:ext uri="{FF2B5EF4-FFF2-40B4-BE49-F238E27FC236}">
                <a16:creationId xmlns:a16="http://schemas.microsoft.com/office/drawing/2014/main" id="{B0FCDD23-F371-3A46-208E-A9CD6ACE0EFE}"/>
              </a:ext>
            </a:extLst>
          </p:cNvPr>
          <p:cNvSpPr>
            <a:spLocks noGrp="1"/>
          </p:cNvSpPr>
          <p:nvPr>
            <p:ph type="title"/>
          </p:nvPr>
        </p:nvSpPr>
        <p:spPr>
          <a:xfrm>
            <a:off x="88403" y="19665"/>
            <a:ext cx="9386864" cy="779002"/>
          </a:xfrm>
        </p:spPr>
        <p:txBody>
          <a:bodyPr/>
          <a:lstStyle/>
          <a:p>
            <a:r>
              <a:rPr lang="en-GB" sz="3600" dirty="0"/>
              <a:t>TSIS-1 Hybrid Solar Reference Spectrum  (CEOS endorsed)</a:t>
            </a:r>
            <a:endParaRPr lang="en-IT" sz="3600" dirty="0"/>
          </a:p>
        </p:txBody>
      </p:sp>
      <p:pic>
        <p:nvPicPr>
          <p:cNvPr id="5" name="Picture 4" descr="Text&#10;&#10;Description automatically generated">
            <a:extLst>
              <a:ext uri="{FF2B5EF4-FFF2-40B4-BE49-F238E27FC236}">
                <a16:creationId xmlns:a16="http://schemas.microsoft.com/office/drawing/2014/main" id="{AC94B26F-C092-3A07-A2D4-D12F22C6F951}"/>
              </a:ext>
            </a:extLst>
          </p:cNvPr>
          <p:cNvPicPr>
            <a:picLocks noChangeAspect="1"/>
          </p:cNvPicPr>
          <p:nvPr/>
        </p:nvPicPr>
        <p:blipFill>
          <a:blip r:embed="rId4"/>
          <a:stretch>
            <a:fillRect/>
          </a:stretch>
        </p:blipFill>
        <p:spPr>
          <a:xfrm>
            <a:off x="6736406" y="914400"/>
            <a:ext cx="5455594" cy="5623890"/>
          </a:xfrm>
          <a:prstGeom prst="rect">
            <a:avLst/>
          </a:prstGeom>
        </p:spPr>
      </p:pic>
    </p:spTree>
    <p:extLst>
      <p:ext uri="{BB962C8B-B14F-4D97-AF65-F5344CB8AC3E}">
        <p14:creationId xmlns:p14="http://schemas.microsoft.com/office/powerpoint/2010/main" val="3854486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9DD914-542C-350D-3155-EE7C479F3923}"/>
              </a:ext>
            </a:extLst>
          </p:cNvPr>
          <p:cNvSpPr>
            <a:spLocks noGrp="1"/>
          </p:cNvSpPr>
          <p:nvPr>
            <p:ph type="body" idx="1"/>
          </p:nvPr>
        </p:nvSpPr>
        <p:spPr>
          <a:xfrm>
            <a:off x="324233" y="1558533"/>
            <a:ext cx="5044180" cy="4662871"/>
          </a:xfrm>
        </p:spPr>
        <p:txBody>
          <a:bodyPr/>
          <a:lstStyle/>
          <a:p>
            <a:pPr marL="50800" indent="0">
              <a:buNone/>
            </a:pPr>
            <a:r>
              <a:rPr lang="en-GB" sz="1600" dirty="0"/>
              <a:t>Please download here the </a:t>
            </a:r>
            <a:r>
              <a:rPr lang="en-GB" sz="1600" b="1" i="1" dirty="0">
                <a:hlinkClick r:id="rId2"/>
              </a:rPr>
              <a:t>DIRECT V2.1 database</a:t>
            </a:r>
            <a:endParaRPr lang="en-GB" sz="1600" dirty="0"/>
          </a:p>
          <a:p>
            <a:endParaRPr lang="en-GB" sz="1600" b="1" dirty="0"/>
          </a:p>
          <a:p>
            <a:pPr marL="50800" indent="0">
              <a:buNone/>
            </a:pPr>
            <a:r>
              <a:rPr lang="en-GB" sz="1600" b="1" dirty="0"/>
              <a:t>Contact:</a:t>
            </a:r>
            <a:endParaRPr lang="en-GB" sz="1600" dirty="0"/>
          </a:p>
          <a:p>
            <a:pPr marL="50800" indent="0">
              <a:buNone/>
            </a:pPr>
            <a:r>
              <a:rPr lang="en-GB" sz="1600" dirty="0"/>
              <a:t>Fernando Camacho </a:t>
            </a:r>
            <a:r>
              <a:rPr lang="en-GB" sz="1600" dirty="0">
                <a:hlinkClick r:id="rId3"/>
              </a:rPr>
              <a:t>fernando.camacho@eolab.es</a:t>
            </a:r>
            <a:endParaRPr lang="en-GB" sz="1600" dirty="0"/>
          </a:p>
          <a:p>
            <a:endParaRPr lang="en-GB" sz="1600" b="1" dirty="0"/>
          </a:p>
          <a:p>
            <a:pPr marL="50800" indent="0" algn="just">
              <a:buNone/>
            </a:pPr>
            <a:r>
              <a:rPr lang="en-GB" sz="1600" b="0" i="0" dirty="0">
                <a:solidFill>
                  <a:srgbClr val="000000"/>
                </a:solidFill>
                <a:effectLst/>
                <a:latin typeface="Arial" panose="020B0604020202020204" pitchFamily="34" charset="0"/>
                <a:cs typeface="Arial" panose="020B0604020202020204" pitchFamily="34" charset="0"/>
              </a:rPr>
              <a:t>The CEOS WGCV LPV DIRECT V2.1 database constitutes a major effort of the international community to provide ground reference for the validation of LAI and FAPAR ECVs, with a total of 176 sites around the world (7 main biome types) and 280 LAI values, 128 FAPAR and 122 FCOVER values covering the period from 2000 to 2021.</a:t>
            </a:r>
            <a:endParaRPr lang="en-IT" sz="16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CDF00F6-F44E-382B-0812-971D5A48DB2A}"/>
              </a:ext>
            </a:extLst>
          </p:cNvPr>
          <p:cNvSpPr>
            <a:spLocks noGrp="1"/>
          </p:cNvSpPr>
          <p:nvPr>
            <p:ph type="title"/>
          </p:nvPr>
        </p:nvSpPr>
        <p:spPr/>
        <p:txBody>
          <a:bodyPr/>
          <a:lstStyle/>
          <a:p>
            <a:r>
              <a:rPr lang="en-GB" sz="4400" dirty="0"/>
              <a:t>LPV DIRECT V2.1 database</a:t>
            </a:r>
            <a:endParaRPr lang="en-IT" dirty="0"/>
          </a:p>
        </p:txBody>
      </p:sp>
      <p:pic>
        <p:nvPicPr>
          <p:cNvPr id="4" name="Content Placeholder 4" descr="Graphical user interface, text&#10;&#10;Description automatically generated">
            <a:extLst>
              <a:ext uri="{FF2B5EF4-FFF2-40B4-BE49-F238E27FC236}">
                <a16:creationId xmlns:a16="http://schemas.microsoft.com/office/drawing/2014/main" id="{AC77168E-DC24-90FF-D274-0B468CABC91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91502" y="1262612"/>
            <a:ext cx="6367246" cy="4958792"/>
          </a:xfrm>
        </p:spPr>
      </p:pic>
    </p:spTree>
    <p:extLst>
      <p:ext uri="{BB962C8B-B14F-4D97-AF65-F5344CB8AC3E}">
        <p14:creationId xmlns:p14="http://schemas.microsoft.com/office/powerpoint/2010/main" val="1811653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9F613C-D79A-FE19-8E73-44A9EEB724AB}"/>
              </a:ext>
            </a:extLst>
          </p:cNvPr>
          <p:cNvSpPr>
            <a:spLocks noGrp="1"/>
          </p:cNvSpPr>
          <p:nvPr>
            <p:ph type="body" idx="1"/>
          </p:nvPr>
        </p:nvSpPr>
        <p:spPr>
          <a:xfrm>
            <a:off x="324232" y="1558533"/>
            <a:ext cx="5683277" cy="4662871"/>
          </a:xfrm>
        </p:spPr>
        <p:txBody>
          <a:bodyPr/>
          <a:lstStyle/>
          <a:p>
            <a:pPr marL="50800" indent="0" algn="just">
              <a:buNone/>
            </a:pPr>
            <a:r>
              <a:rPr lang="en-GB" sz="2000" dirty="0"/>
              <a:t>The Terms and Definitions are in </a:t>
            </a:r>
            <a:r>
              <a:rPr lang="en-GB" sz="2000" dirty="0" err="1"/>
              <a:t>continuos</a:t>
            </a:r>
            <a:r>
              <a:rPr lang="en-GB" sz="2000" dirty="0"/>
              <a:t> progress thanks to the “Terms and Definitions” specific group. The webpage is accessible with the following differences:</a:t>
            </a:r>
          </a:p>
          <a:p>
            <a:pPr algn="just"/>
            <a:endParaRPr lang="en-GB" sz="2000" dirty="0"/>
          </a:p>
          <a:p>
            <a:pPr marL="285750" indent="-285750" algn="just">
              <a:buSzPct val="100000"/>
              <a:buFont typeface="Arial" panose="020B0604020202020204" pitchFamily="34" charset="0"/>
              <a:buChar char="•"/>
            </a:pPr>
            <a:r>
              <a:rPr lang="en-GB" sz="2000" dirty="0"/>
              <a:t>Guests can view all the definitions;</a:t>
            </a:r>
          </a:p>
          <a:p>
            <a:pPr marL="285750" indent="-285750" algn="just">
              <a:buSzPct val="100000"/>
              <a:buFont typeface="Arial" panose="020B0604020202020204" pitchFamily="34" charset="0"/>
              <a:buChar char="•"/>
            </a:pPr>
            <a:r>
              <a:rPr lang="en-GB" sz="2000" dirty="0"/>
              <a:t>Site members (i.e. registered users) can view, vote and provide comments;</a:t>
            </a:r>
          </a:p>
          <a:p>
            <a:pPr marL="285750" indent="-285750" algn="just">
              <a:buSzPct val="100000"/>
              <a:buFont typeface="Arial" panose="020B0604020202020204" pitchFamily="34" charset="0"/>
              <a:buChar char="•"/>
            </a:pPr>
            <a:r>
              <a:rPr lang="en-GB" sz="2000" dirty="0"/>
              <a:t>Members of “Terms and Definitions group” can, in addition, edit the definitions.</a:t>
            </a:r>
          </a:p>
          <a:p>
            <a:pPr marL="50800" indent="0" algn="just">
              <a:buNone/>
            </a:pPr>
            <a:endParaRPr lang="en-GB" sz="2000" dirty="0"/>
          </a:p>
          <a:p>
            <a:pPr marL="50800" indent="0" algn="just">
              <a:buNone/>
            </a:pPr>
            <a:r>
              <a:rPr lang="en-GB" sz="2000" dirty="0"/>
              <a:t>Feedback is welcome!</a:t>
            </a:r>
          </a:p>
          <a:p>
            <a:pPr marL="50800" indent="0">
              <a:buNone/>
            </a:pPr>
            <a:endParaRPr lang="en-IT" sz="1600" dirty="0"/>
          </a:p>
        </p:txBody>
      </p:sp>
      <p:sp>
        <p:nvSpPr>
          <p:cNvPr id="3" name="Title 2">
            <a:extLst>
              <a:ext uri="{FF2B5EF4-FFF2-40B4-BE49-F238E27FC236}">
                <a16:creationId xmlns:a16="http://schemas.microsoft.com/office/drawing/2014/main" id="{59335BDC-E825-D37C-AA35-40F94FFFFEB2}"/>
              </a:ext>
            </a:extLst>
          </p:cNvPr>
          <p:cNvSpPr>
            <a:spLocks noGrp="1"/>
          </p:cNvSpPr>
          <p:nvPr>
            <p:ph type="title"/>
          </p:nvPr>
        </p:nvSpPr>
        <p:spPr/>
        <p:txBody>
          <a:bodyPr/>
          <a:lstStyle/>
          <a:p>
            <a:r>
              <a:rPr lang="en-GB" sz="4400" dirty="0"/>
              <a:t>Terms and Definitions Wiki</a:t>
            </a:r>
            <a:endParaRPr lang="en-IT" dirty="0"/>
          </a:p>
        </p:txBody>
      </p:sp>
      <p:pic>
        <p:nvPicPr>
          <p:cNvPr id="4" name="Picture 3" descr="Text&#10;&#10;Description automatically generated">
            <a:extLst>
              <a:ext uri="{FF2B5EF4-FFF2-40B4-BE49-F238E27FC236}">
                <a16:creationId xmlns:a16="http://schemas.microsoft.com/office/drawing/2014/main" id="{215F2DBE-9E49-A001-0CBF-79EDC5E9B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0138" y="0"/>
            <a:ext cx="4297629" cy="6380579"/>
          </a:xfrm>
          <a:prstGeom prst="rect">
            <a:avLst/>
          </a:prstGeom>
        </p:spPr>
      </p:pic>
    </p:spTree>
    <p:extLst>
      <p:ext uri="{BB962C8B-B14F-4D97-AF65-F5344CB8AC3E}">
        <p14:creationId xmlns:p14="http://schemas.microsoft.com/office/powerpoint/2010/main" val="272743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F9C466-ACF6-1FF4-4544-4D909F4B7177}"/>
              </a:ext>
            </a:extLst>
          </p:cNvPr>
          <p:cNvSpPr>
            <a:spLocks noGrp="1"/>
          </p:cNvSpPr>
          <p:nvPr>
            <p:ph type="body" idx="1"/>
          </p:nvPr>
        </p:nvSpPr>
        <p:spPr>
          <a:xfrm>
            <a:off x="348300" y="1401217"/>
            <a:ext cx="11495400" cy="1430473"/>
          </a:xfrm>
        </p:spPr>
        <p:txBody>
          <a:bodyPr/>
          <a:lstStyle/>
          <a:p>
            <a:pPr marL="50800" indent="0" algn="just">
              <a:buNone/>
            </a:pPr>
            <a:r>
              <a:rPr lang="en-IT" sz="2400" dirty="0"/>
              <a:t>Webpages are available for Atmospheric Correction Inter-comparison eXercises (Land and Aqua) and for Cloud Masking Inter-comparison eXercise. Description of the projects, processors, sites, reference data, metrics as well as results have been included</a:t>
            </a:r>
            <a:r>
              <a:rPr lang="en-IT" sz="2800" dirty="0"/>
              <a:t>. </a:t>
            </a:r>
          </a:p>
          <a:p>
            <a:pPr marL="50800" indent="0">
              <a:buNone/>
            </a:pPr>
            <a:endParaRPr lang="en-IT" dirty="0"/>
          </a:p>
        </p:txBody>
      </p:sp>
      <p:sp>
        <p:nvSpPr>
          <p:cNvPr id="3" name="Title 2">
            <a:extLst>
              <a:ext uri="{FF2B5EF4-FFF2-40B4-BE49-F238E27FC236}">
                <a16:creationId xmlns:a16="http://schemas.microsoft.com/office/drawing/2014/main" id="{4600D743-B4B0-C97E-34E1-A9A6834AE513}"/>
              </a:ext>
            </a:extLst>
          </p:cNvPr>
          <p:cNvSpPr>
            <a:spLocks noGrp="1"/>
          </p:cNvSpPr>
          <p:nvPr>
            <p:ph type="title"/>
          </p:nvPr>
        </p:nvSpPr>
        <p:spPr/>
        <p:txBody>
          <a:bodyPr/>
          <a:lstStyle/>
          <a:p>
            <a:r>
              <a:rPr lang="en-GB" sz="3800" dirty="0"/>
              <a:t>ACIX-II Land, Aqua and CMIX webpages</a:t>
            </a:r>
            <a:endParaRPr lang="en-IT" sz="3800" dirty="0"/>
          </a:p>
        </p:txBody>
      </p:sp>
      <p:grpSp>
        <p:nvGrpSpPr>
          <p:cNvPr id="7" name="Group 6">
            <a:extLst>
              <a:ext uri="{FF2B5EF4-FFF2-40B4-BE49-F238E27FC236}">
                <a16:creationId xmlns:a16="http://schemas.microsoft.com/office/drawing/2014/main" id="{AF8568A2-CDA1-D3CB-F06C-EBA878A69E17}"/>
              </a:ext>
            </a:extLst>
          </p:cNvPr>
          <p:cNvGrpSpPr/>
          <p:nvPr/>
        </p:nvGrpSpPr>
        <p:grpSpPr>
          <a:xfrm>
            <a:off x="806244" y="3429000"/>
            <a:ext cx="10766324" cy="2558845"/>
            <a:chOff x="2005292" y="3442656"/>
            <a:chExt cx="7557620" cy="1700757"/>
          </a:xfrm>
        </p:grpSpPr>
        <p:pic>
          <p:nvPicPr>
            <p:cNvPr id="4" name="Picture 3" descr="Graphical user interface&#10;&#10;Description automatically generated">
              <a:extLst>
                <a:ext uri="{FF2B5EF4-FFF2-40B4-BE49-F238E27FC236}">
                  <a16:creationId xmlns:a16="http://schemas.microsoft.com/office/drawing/2014/main" id="{17758B32-8A2A-BF93-1E17-C37F57F04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92" y="3448234"/>
              <a:ext cx="2427127" cy="1689602"/>
            </a:xfrm>
            <a:prstGeom prst="rect">
              <a:avLst/>
            </a:prstGeom>
          </p:spPr>
        </p:pic>
        <p:pic>
          <p:nvPicPr>
            <p:cNvPr id="5" name="Picture 4" descr="A screenshot of a video game&#10;&#10;Description automatically generated with medium confidence">
              <a:extLst>
                <a:ext uri="{FF2B5EF4-FFF2-40B4-BE49-F238E27FC236}">
                  <a16:creationId xmlns:a16="http://schemas.microsoft.com/office/drawing/2014/main" id="{1D32484E-C21F-A869-5615-631432EEF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596" y="3448234"/>
              <a:ext cx="2602298" cy="1695179"/>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F8F27877-56C2-376B-5DB9-E67B13E3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071" y="3442656"/>
              <a:ext cx="2121841" cy="1695179"/>
            </a:xfrm>
            <a:prstGeom prst="rect">
              <a:avLst/>
            </a:prstGeom>
          </p:spPr>
        </p:pic>
      </p:grpSp>
    </p:spTree>
    <p:extLst>
      <p:ext uri="{BB962C8B-B14F-4D97-AF65-F5344CB8AC3E}">
        <p14:creationId xmlns:p14="http://schemas.microsoft.com/office/powerpoint/2010/main" val="2901453811"/>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TotalTime>
  <Words>1310</Words>
  <Application>Microsoft Macintosh PowerPoint</Application>
  <PresentationFormat>Widescreen</PresentationFormat>
  <Paragraphs>123</Paragraphs>
  <Slides>15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Courier New</vt:lpstr>
      <vt:lpstr>Noto Sans Symbols</vt:lpstr>
      <vt:lpstr>Verdana</vt:lpstr>
      <vt:lpstr>Wingdings</vt:lpstr>
      <vt:lpstr>ceos</vt:lpstr>
      <vt:lpstr>WGCV-51  CEOS Cal/Val Portal  Specific Tasks and  Inputs / Discussion</vt:lpstr>
      <vt:lpstr>PowerPoint Presentation</vt:lpstr>
      <vt:lpstr>PowerPoint Presentation</vt:lpstr>
      <vt:lpstr>Latest Updates </vt:lpstr>
      <vt:lpstr>SALVAL (Surface Albedo VALidation)</vt:lpstr>
      <vt:lpstr>TSIS-1 Hybrid Solar Reference Spectrum  (CEOS endorsed)</vt:lpstr>
      <vt:lpstr>LPV DIRECT V2.1 database</vt:lpstr>
      <vt:lpstr>Terms and Definitions Wiki</vt:lpstr>
      <vt:lpstr>ACIX-II Land, Aqua and CMIX webpages</vt:lpstr>
      <vt:lpstr>GSICS tools – links</vt:lpstr>
      <vt:lpstr>CEOS SAR Subgroup </vt:lpstr>
      <vt:lpstr>Microwave Subgroup MSSG</vt:lpstr>
      <vt:lpstr>Atmospheric Composition Subgroup ACSG</vt:lpstr>
      <vt:lpstr>Input from IDEAS-QA4EO ESA projects</vt:lpstr>
      <vt:lpstr>Next Steps and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WGCV-51  CEOS Cal/Val Portal  Specific Tasks and  Inputs / Discussion</dc:title>
  <cp:lastModifiedBy>Paolo Castracane</cp:lastModifiedBy>
  <cp:revision>1</cp:revision>
  <dcterms:modified xsi:type="dcterms:W3CDTF">2022-09-30T08:20:46Z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76fa30-1907-4356-8241-62ea5e1c0256_Enabled">
    <vt:lpwstr>true</vt:lpwstr>
  </property>
  <property fmtid="{D5CDD505-2E9C-101B-9397-08002B2CF9AE}" pid="3" name="MSIP_Label_3976fa30-1907-4356-8241-62ea5e1c0256_SetDate">
    <vt:lpwstr>2022-09-14T15:03:41Z</vt:lpwstr>
  </property>
  <property fmtid="{D5CDD505-2E9C-101B-9397-08002B2CF9AE}" pid="4" name="MSIP_Label_3976fa30-1907-4356-8241-62ea5e1c0256_Method">
    <vt:lpwstr>Standard</vt:lpwstr>
  </property>
  <property fmtid="{D5CDD505-2E9C-101B-9397-08002B2CF9AE}" pid="5" name="MSIP_Label_3976fa30-1907-4356-8241-62ea5e1c0256_Name">
    <vt:lpwstr>ESA UNCLASSIFIED – For ESA Official Use Only</vt:lpwstr>
  </property>
  <property fmtid="{D5CDD505-2E9C-101B-9397-08002B2CF9AE}" pid="6" name="MSIP_Label_3976fa30-1907-4356-8241-62ea5e1c0256_SiteId">
    <vt:lpwstr>9a5cacd0-2bef-4dd7-ac5c-7ebe1f54f495</vt:lpwstr>
  </property>
  <property fmtid="{D5CDD505-2E9C-101B-9397-08002B2CF9AE}" pid="7" name="MSIP_Label_3976fa30-1907-4356-8241-62ea5e1c0256_ActionId">
    <vt:lpwstr>6dd98691-7005-47e6-9b57-196cc8a63f3d</vt:lpwstr>
  </property>
  <property fmtid="{D5CDD505-2E9C-101B-9397-08002B2CF9AE}" pid="8" name="MSIP_Label_3976fa30-1907-4356-8241-62ea5e1c0256_ContentBits">
    <vt:lpwstr>0</vt:lpwstr>
  </property>
</Properties>
</file>