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4"/>
  </p:sldMasterIdLst>
  <p:notesMasterIdLst>
    <p:notesMasterId r:id="rId15"/>
  </p:notesMasterIdLst>
  <p:sldIdLst>
    <p:sldId id="256" r:id="rId5"/>
    <p:sldId id="372" r:id="rId6"/>
    <p:sldId id="367" r:id="rId7"/>
    <p:sldId id="370" r:id="rId8"/>
    <p:sldId id="373" r:id="rId9"/>
    <p:sldId id="378" r:id="rId10"/>
    <p:sldId id="275" r:id="rId11"/>
    <p:sldId id="286" r:id="rId12"/>
    <p:sldId id="281" r:id="rId13"/>
    <p:sldId id="377"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202137-0AAD-6A4A-A928-194A11412040}" v="7" dt="2023-05-30T11:07:44.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p:cViewPr varScale="1">
        <p:scale>
          <a:sx n="91" d="100"/>
          <a:sy n="91" d="100"/>
        </p:scale>
        <p:origin x="12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Claire Greening" userId="ca53f1d0-a626-4bbd-86bc-dbeb45709ece" providerId="ADAL" clId="{69202137-0AAD-6A4A-A928-194A11412040}"/>
    <pc:docChg chg="undo custSel addSld delSld modSld">
      <pc:chgData name="Marie-Claire Greening" userId="ca53f1d0-a626-4bbd-86bc-dbeb45709ece" providerId="ADAL" clId="{69202137-0AAD-6A4A-A928-194A11412040}" dt="2023-05-30T11:44:12.231" v="154" actId="2696"/>
      <pc:docMkLst>
        <pc:docMk/>
      </pc:docMkLst>
      <pc:sldChg chg="modSp mod">
        <pc:chgData name="Marie-Claire Greening" userId="ca53f1d0-a626-4bbd-86bc-dbeb45709ece" providerId="ADAL" clId="{69202137-0AAD-6A4A-A928-194A11412040}" dt="2023-05-30T10:52:56.950" v="72" actId="20577"/>
        <pc:sldMkLst>
          <pc:docMk/>
          <pc:sldMk cId="0" sldId="256"/>
        </pc:sldMkLst>
        <pc:spChg chg="mod">
          <ac:chgData name="Marie-Claire Greening" userId="ca53f1d0-a626-4bbd-86bc-dbeb45709ece" providerId="ADAL" clId="{69202137-0AAD-6A4A-A928-194A11412040}" dt="2023-05-30T10:52:29.956" v="21" actId="20577"/>
          <ac:spMkLst>
            <pc:docMk/>
            <pc:sldMk cId="0" sldId="256"/>
            <ac:spMk id="66" creationId="{00000000-0000-0000-0000-000000000000}"/>
          </ac:spMkLst>
        </pc:spChg>
        <pc:spChg chg="mod">
          <ac:chgData name="Marie-Claire Greening" userId="ca53f1d0-a626-4bbd-86bc-dbeb45709ece" providerId="ADAL" clId="{69202137-0AAD-6A4A-A928-194A11412040}" dt="2023-05-30T10:52:56.950" v="72" actId="20577"/>
          <ac:spMkLst>
            <pc:docMk/>
            <pc:sldMk cId="0" sldId="256"/>
            <ac:spMk id="67" creationId="{00000000-0000-0000-0000-000000000000}"/>
          </ac:spMkLst>
        </pc:spChg>
      </pc:sldChg>
      <pc:sldChg chg="del">
        <pc:chgData name="Marie-Claire Greening" userId="ca53f1d0-a626-4bbd-86bc-dbeb45709ece" providerId="ADAL" clId="{69202137-0AAD-6A4A-A928-194A11412040}" dt="2023-05-30T11:44:12.231" v="154" actId="2696"/>
        <pc:sldMkLst>
          <pc:docMk/>
          <pc:sldMk cId="0" sldId="257"/>
        </pc:sldMkLst>
      </pc:sldChg>
      <pc:sldChg chg="del">
        <pc:chgData name="Marie-Claire Greening" userId="ca53f1d0-a626-4bbd-86bc-dbeb45709ece" providerId="ADAL" clId="{69202137-0AAD-6A4A-A928-194A11412040}" dt="2023-05-30T11:09:12.610" v="146" actId="2696"/>
        <pc:sldMkLst>
          <pc:docMk/>
          <pc:sldMk cId="0" sldId="258"/>
        </pc:sldMkLst>
      </pc:sldChg>
      <pc:sldChg chg="del">
        <pc:chgData name="Marie-Claire Greening" userId="ca53f1d0-a626-4bbd-86bc-dbeb45709ece" providerId="ADAL" clId="{69202137-0AAD-6A4A-A928-194A11412040}" dt="2023-05-30T11:09:10.831" v="145" actId="2696"/>
        <pc:sldMkLst>
          <pc:docMk/>
          <pc:sldMk cId="0" sldId="259"/>
        </pc:sldMkLst>
      </pc:sldChg>
      <pc:sldChg chg="new del">
        <pc:chgData name="Marie-Claire Greening" userId="ca53f1d0-a626-4bbd-86bc-dbeb45709ece" providerId="ADAL" clId="{69202137-0AAD-6A4A-A928-194A11412040}" dt="2023-05-30T11:09:18.647" v="148" actId="2696"/>
        <pc:sldMkLst>
          <pc:docMk/>
          <pc:sldMk cId="2346813852" sldId="260"/>
        </pc:sldMkLst>
      </pc:sldChg>
      <pc:sldChg chg="new del">
        <pc:chgData name="Marie-Claire Greening" userId="ca53f1d0-a626-4bbd-86bc-dbeb45709ece" providerId="ADAL" clId="{69202137-0AAD-6A4A-A928-194A11412040}" dt="2023-05-30T11:09:16.985" v="147" actId="2696"/>
        <pc:sldMkLst>
          <pc:docMk/>
          <pc:sldMk cId="1975689157" sldId="261"/>
        </pc:sldMkLst>
      </pc:sldChg>
      <pc:sldChg chg="add">
        <pc:chgData name="Marie-Claire Greening" userId="ca53f1d0-a626-4bbd-86bc-dbeb45709ece" providerId="ADAL" clId="{69202137-0AAD-6A4A-A928-194A11412040}" dt="2023-05-30T10:58:49.896" v="75"/>
        <pc:sldMkLst>
          <pc:docMk/>
          <pc:sldMk cId="2075007483" sldId="275"/>
        </pc:sldMkLst>
      </pc:sldChg>
      <pc:sldChg chg="addSp delSp modSp add mod">
        <pc:chgData name="Marie-Claire Greening" userId="ca53f1d0-a626-4bbd-86bc-dbeb45709ece" providerId="ADAL" clId="{69202137-0AAD-6A4A-A928-194A11412040}" dt="2023-05-30T11:07:47.780" v="134" actId="1038"/>
        <pc:sldMkLst>
          <pc:docMk/>
          <pc:sldMk cId="2926501215" sldId="281"/>
        </pc:sldMkLst>
        <pc:picChg chg="del">
          <ac:chgData name="Marie-Claire Greening" userId="ca53f1d0-a626-4bbd-86bc-dbeb45709ece" providerId="ADAL" clId="{69202137-0AAD-6A4A-A928-194A11412040}" dt="2023-05-30T11:03:52.256" v="101" actId="478"/>
          <ac:picMkLst>
            <pc:docMk/>
            <pc:sldMk cId="2926501215" sldId="281"/>
            <ac:picMk id="2" creationId="{E9339E48-B596-912E-5D49-87F4E7090725}"/>
          </ac:picMkLst>
        </pc:picChg>
        <pc:picChg chg="add del mod">
          <ac:chgData name="Marie-Claire Greening" userId="ca53f1d0-a626-4bbd-86bc-dbeb45709ece" providerId="ADAL" clId="{69202137-0AAD-6A4A-A928-194A11412040}" dt="2023-05-30T11:07:13.134" v="104" actId="478"/>
          <ac:picMkLst>
            <pc:docMk/>
            <pc:sldMk cId="2926501215" sldId="281"/>
            <ac:picMk id="5" creationId="{2EDCF994-5DB3-D1BE-6F44-A51303EF97A2}"/>
          </ac:picMkLst>
        </pc:picChg>
        <pc:picChg chg="add del mod">
          <ac:chgData name="Marie-Claire Greening" userId="ca53f1d0-a626-4bbd-86bc-dbeb45709ece" providerId="ADAL" clId="{69202137-0AAD-6A4A-A928-194A11412040}" dt="2023-05-30T11:07:43.589" v="119" actId="478"/>
          <ac:picMkLst>
            <pc:docMk/>
            <pc:sldMk cId="2926501215" sldId="281"/>
            <ac:picMk id="6" creationId="{D4A41EFB-E7A7-5EB4-47BB-798861FE6256}"/>
          </ac:picMkLst>
        </pc:picChg>
        <pc:picChg chg="add mod">
          <ac:chgData name="Marie-Claire Greening" userId="ca53f1d0-a626-4bbd-86bc-dbeb45709ece" providerId="ADAL" clId="{69202137-0AAD-6A4A-A928-194A11412040}" dt="2023-05-30T11:07:47.780" v="134" actId="1038"/>
          <ac:picMkLst>
            <pc:docMk/>
            <pc:sldMk cId="2926501215" sldId="281"/>
            <ac:picMk id="7" creationId="{F54FB332-541F-4CA0-69D3-304264E0BED4}"/>
          </ac:picMkLst>
        </pc:picChg>
      </pc:sldChg>
      <pc:sldChg chg="addSp delSp modSp add mod">
        <pc:chgData name="Marie-Claire Greening" userId="ca53f1d0-a626-4bbd-86bc-dbeb45709ece" providerId="ADAL" clId="{69202137-0AAD-6A4A-A928-194A11412040}" dt="2023-05-30T11:00:31.044" v="89" actId="255"/>
        <pc:sldMkLst>
          <pc:docMk/>
          <pc:sldMk cId="4238864056" sldId="286"/>
        </pc:sldMkLst>
        <pc:spChg chg="add del mod">
          <ac:chgData name="Marie-Claire Greening" userId="ca53f1d0-a626-4bbd-86bc-dbeb45709ece" providerId="ADAL" clId="{69202137-0AAD-6A4A-A928-194A11412040}" dt="2023-05-30T11:00:31.044" v="89" actId="255"/>
          <ac:spMkLst>
            <pc:docMk/>
            <pc:sldMk cId="4238864056" sldId="286"/>
            <ac:spMk id="2" creationId="{0716B09C-1CF8-33B0-7D72-A2E3B91433C9}"/>
          </ac:spMkLst>
        </pc:spChg>
      </pc:sldChg>
      <pc:sldChg chg="add">
        <pc:chgData name="Marie-Claire Greening" userId="ca53f1d0-a626-4bbd-86bc-dbeb45709ece" providerId="ADAL" clId="{69202137-0AAD-6A4A-A928-194A11412040}" dt="2023-05-30T10:58:49.896" v="75"/>
        <pc:sldMkLst>
          <pc:docMk/>
          <pc:sldMk cId="4073135574" sldId="367"/>
        </pc:sldMkLst>
      </pc:sldChg>
      <pc:sldChg chg="add">
        <pc:chgData name="Marie-Claire Greening" userId="ca53f1d0-a626-4bbd-86bc-dbeb45709ece" providerId="ADAL" clId="{69202137-0AAD-6A4A-A928-194A11412040}" dt="2023-05-30T10:58:49.896" v="75"/>
        <pc:sldMkLst>
          <pc:docMk/>
          <pc:sldMk cId="1127496048" sldId="370"/>
        </pc:sldMkLst>
      </pc:sldChg>
      <pc:sldChg chg="add del">
        <pc:chgData name="Marie-Claire Greening" userId="ca53f1d0-a626-4bbd-86bc-dbeb45709ece" providerId="ADAL" clId="{69202137-0AAD-6A4A-A928-194A11412040}" dt="2023-05-30T10:59:56.785" v="82" actId="2696"/>
        <pc:sldMkLst>
          <pc:docMk/>
          <pc:sldMk cId="1091359195" sldId="371"/>
        </pc:sldMkLst>
      </pc:sldChg>
      <pc:sldChg chg="modSp add mod">
        <pc:chgData name="Marie-Claire Greening" userId="ca53f1d0-a626-4bbd-86bc-dbeb45709ece" providerId="ADAL" clId="{69202137-0AAD-6A4A-A928-194A11412040}" dt="2023-05-30T11:42:45.956" v="153" actId="20577"/>
        <pc:sldMkLst>
          <pc:docMk/>
          <pc:sldMk cId="124766870" sldId="372"/>
        </pc:sldMkLst>
        <pc:spChg chg="mod">
          <ac:chgData name="Marie-Claire Greening" userId="ca53f1d0-a626-4bbd-86bc-dbeb45709ece" providerId="ADAL" clId="{69202137-0AAD-6A4A-A928-194A11412040}" dt="2023-05-30T11:42:45.956" v="153" actId="20577"/>
          <ac:spMkLst>
            <pc:docMk/>
            <pc:sldMk cId="124766870" sldId="372"/>
            <ac:spMk id="2" creationId="{2F3068E7-C135-9643-8CD2-7B78FA1E12D1}"/>
          </ac:spMkLst>
        </pc:spChg>
      </pc:sldChg>
      <pc:sldChg chg="add">
        <pc:chgData name="Marie-Claire Greening" userId="ca53f1d0-a626-4bbd-86bc-dbeb45709ece" providerId="ADAL" clId="{69202137-0AAD-6A4A-A928-194A11412040}" dt="2023-05-30T10:58:49.896" v="75"/>
        <pc:sldMkLst>
          <pc:docMk/>
          <pc:sldMk cId="0" sldId="373"/>
        </pc:sldMkLst>
      </pc:sldChg>
      <pc:sldChg chg="add del">
        <pc:chgData name="Marie-Claire Greening" userId="ca53f1d0-a626-4bbd-86bc-dbeb45709ece" providerId="ADAL" clId="{69202137-0AAD-6A4A-A928-194A11412040}" dt="2023-05-30T11:04:12.580" v="103" actId="2696"/>
        <pc:sldMkLst>
          <pc:docMk/>
          <pc:sldMk cId="184635681" sldId="375"/>
        </pc:sldMkLst>
      </pc:sldChg>
      <pc:sldChg chg="add">
        <pc:chgData name="Marie-Claire Greening" userId="ca53f1d0-a626-4bbd-86bc-dbeb45709ece" providerId="ADAL" clId="{69202137-0AAD-6A4A-A928-194A11412040}" dt="2023-05-30T10:58:49.896" v="75"/>
        <pc:sldMkLst>
          <pc:docMk/>
          <pc:sldMk cId="1818834953" sldId="377"/>
        </pc:sldMkLst>
      </pc:sldChg>
      <pc:sldChg chg="modSp add mod">
        <pc:chgData name="Marie-Claire Greening" userId="ca53f1d0-a626-4bbd-86bc-dbeb45709ece" providerId="ADAL" clId="{69202137-0AAD-6A4A-A928-194A11412040}" dt="2023-05-30T11:08:39.946" v="144" actId="1035"/>
        <pc:sldMkLst>
          <pc:docMk/>
          <pc:sldMk cId="1718003503" sldId="378"/>
        </pc:sldMkLst>
        <pc:spChg chg="mod">
          <ac:chgData name="Marie-Claire Greening" userId="ca53f1d0-a626-4bbd-86bc-dbeb45709ece" providerId="ADAL" clId="{69202137-0AAD-6A4A-A928-194A11412040}" dt="2023-05-30T11:08:39.946" v="144" actId="1035"/>
          <ac:spMkLst>
            <pc:docMk/>
            <pc:sldMk cId="1718003503" sldId="378"/>
            <ac:spMk id="2" creationId="{4AD97F9F-764E-9543-AD90-F485072AADF1}"/>
          </ac:spMkLst>
        </pc:spChg>
      </pc:sldChg>
      <pc:sldChg chg="addSp delSp modSp new del mod">
        <pc:chgData name="Marie-Claire Greening" userId="ca53f1d0-a626-4bbd-86bc-dbeb45709ece" providerId="ADAL" clId="{69202137-0AAD-6A4A-A928-194A11412040}" dt="2023-05-30T11:04:11.796" v="102" actId="2696"/>
        <pc:sldMkLst>
          <pc:docMk/>
          <pc:sldMk cId="3737542091" sldId="379"/>
        </pc:sldMkLst>
        <pc:spChg chg="del">
          <ac:chgData name="Marie-Claire Greening" userId="ca53f1d0-a626-4bbd-86bc-dbeb45709ece" providerId="ADAL" clId="{69202137-0AAD-6A4A-A928-194A11412040}" dt="2023-05-30T11:03:16.451" v="92" actId="478"/>
          <ac:spMkLst>
            <pc:docMk/>
            <pc:sldMk cId="3737542091" sldId="379"/>
            <ac:spMk id="2" creationId="{FC7854EA-E982-88C9-0525-357E1645CE23}"/>
          </ac:spMkLst>
        </pc:spChg>
        <pc:picChg chg="add del mod">
          <ac:chgData name="Marie-Claire Greening" userId="ca53f1d0-a626-4bbd-86bc-dbeb45709ece" providerId="ADAL" clId="{69202137-0AAD-6A4A-A928-194A11412040}" dt="2023-05-30T11:03:27.975" v="94" actId="21"/>
          <ac:picMkLst>
            <pc:docMk/>
            <pc:sldMk cId="3737542091" sldId="379"/>
            <ac:picMk id="4" creationId="{0E2B03E5-451A-8935-3F2B-C8639FC03A5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f70bdddb32_1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g1f70bdddb32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37839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33350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0100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p:nvSpPr>
        <p:spPr>
          <a:xfrm>
            <a:off x="-24384" y="6562799"/>
            <a:ext cx="49257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accent1"/>
                </a:solidFill>
              </a:rPr>
              <a:t>WGCV</a:t>
            </a:r>
            <a:r>
              <a:rPr lang="en-GB" sz="1400" b="1" i="0" u="none" strike="noStrike" cap="none">
                <a:solidFill>
                  <a:schemeClr val="accent1"/>
                </a:solidFill>
                <a:latin typeface="Arial"/>
                <a:ea typeface="Arial"/>
                <a:cs typeface="Arial"/>
                <a:sym typeface="Arial"/>
              </a:rPr>
              <a:t>-</a:t>
            </a:r>
            <a:r>
              <a:rPr lang="en-GB" b="1">
                <a:solidFill>
                  <a:schemeClr val="accent1"/>
                </a:solidFill>
              </a:rPr>
              <a:t>52</a:t>
            </a:r>
            <a:r>
              <a:rPr lang="en-GB" sz="1400" b="1" i="0" u="none" strike="noStrike" cap="none">
                <a:solidFill>
                  <a:schemeClr val="accent1"/>
                </a:solidFill>
                <a:latin typeface="Arial"/>
                <a:ea typeface="Arial"/>
                <a:cs typeface="Arial"/>
                <a:sym typeface="Arial"/>
              </a:rPr>
              <a:t>, </a:t>
            </a:r>
            <a:r>
              <a:rPr lang="en-GB" b="1">
                <a:solidFill>
                  <a:schemeClr val="accent1"/>
                </a:solidFill>
              </a:rPr>
              <a:t>5-9 June 2023</a:t>
            </a:r>
            <a:endParaRPr b="1">
              <a:solidFill>
                <a:schemeClr val="accent1"/>
              </a:solidFill>
            </a:endParaRPr>
          </a:p>
          <a:p>
            <a:pPr marL="0" marR="0" lvl="0" indent="0" algn="l" rtl="0">
              <a:spcBef>
                <a:spcPts val="0"/>
              </a:spcBef>
              <a:spcAft>
                <a:spcPts val="0"/>
              </a:spcAft>
              <a:buClr>
                <a:schemeClr val="dk1"/>
              </a:buClr>
              <a:buSzPts val="1100"/>
              <a:buFont typeface="Arial"/>
              <a:buNone/>
            </a:pPr>
            <a:endParaRPr b="1">
              <a:solidFill>
                <a:schemeClr val="accent1"/>
              </a:solidFill>
            </a:endParaRPr>
          </a:p>
          <a:p>
            <a:pPr marL="0" marR="0" lvl="0" indent="0" algn="l" rtl="0">
              <a:spcBef>
                <a:spcPts val="0"/>
              </a:spcBef>
              <a:spcAft>
                <a:spcPts val="0"/>
              </a:spcAft>
              <a:buNone/>
            </a:pPr>
            <a:endParaRPr b="1">
              <a:solidFill>
                <a:schemeClr val="accent1"/>
              </a:solidFill>
            </a:endParaRPr>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4"/>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WGCV-52, 5-9 June 2023</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5"/>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WGCV-52, 5-9 June 2023</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WGCV-52, 5-9 June 2023</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ceos.org/document_management/Publications/Governing_Docs/CEOS_Terms-of-Reference_Nov2013.pdf" TargetMode="External"/><Relationship Id="rId7" Type="http://schemas.openxmlformats.org/officeDocument/2006/relationships/hyperlink" Target="http://deliverables.ceo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eos.org/document_management/Publications/CEOS_Work-Plans/CEOS_2021-2023-Work-Plan_Mar2021.pdf" TargetMode="External"/><Relationship Id="rId5" Type="http://schemas.openxmlformats.org/officeDocument/2006/relationships/hyperlink" Target="http://ceos.org/document_management/Publications/Governing_Docs/CEOS_Governance_and_Processes_rev1.1-2019.pdf" TargetMode="External"/><Relationship Id="rId4" Type="http://schemas.openxmlformats.org/officeDocument/2006/relationships/hyperlink" Target="http://ceos.org/document_management/Publications/Governing_Docs/CEOS_Strategic-Guidance_Nov2013.pdf" TargetMode="Externa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7500" dirty="0"/>
              <a:t>WGCV-52</a:t>
            </a:r>
            <a:br>
              <a:rPr lang="en-GB" sz="7500" dirty="0"/>
            </a:br>
            <a:endParaRPr sz="7500" dirty="0"/>
          </a:p>
          <a:p>
            <a:pPr marL="0" lvl="0" indent="0" algn="l" rtl="0">
              <a:lnSpc>
                <a:spcPct val="90000"/>
              </a:lnSpc>
              <a:spcBef>
                <a:spcPts val="0"/>
              </a:spcBef>
              <a:spcAft>
                <a:spcPts val="0"/>
              </a:spcAft>
              <a:buClr>
                <a:schemeClr val="lt1"/>
              </a:buClr>
              <a:buSzPts val="8000"/>
              <a:buFont typeface="Arial"/>
              <a:buNone/>
            </a:pPr>
            <a:r>
              <a:rPr lang="en-GB" sz="4000" i="1" dirty="0"/>
              <a:t>CEOS Work Plan Review</a:t>
            </a:r>
            <a:endParaRPr sz="4000" i="1" dirty="0"/>
          </a:p>
        </p:txBody>
      </p:sp>
      <p:sp>
        <p:nvSpPr>
          <p:cNvPr id="67" name="Google Shape;67;p7"/>
          <p:cNvSpPr/>
          <p:nvPr/>
        </p:nvSpPr>
        <p:spPr>
          <a:xfrm>
            <a:off x="7222284" y="4252682"/>
            <a:ext cx="4832943" cy="2605318"/>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r>
              <a:rPr lang="en-GB" sz="2200" b="1" i="0" u="none" strike="noStrike" cap="none" dirty="0">
                <a:solidFill>
                  <a:schemeClr val="accent1"/>
                </a:solidFill>
                <a:latin typeface="Arial"/>
                <a:ea typeface="Arial"/>
                <a:cs typeface="Arial"/>
                <a:sym typeface="Arial"/>
              </a:rPr>
              <a:t>Marie-Claire Greening</a:t>
            </a:r>
          </a:p>
          <a:p>
            <a:pPr marL="0" marR="0" lvl="0" indent="0" algn="r" rtl="0">
              <a:lnSpc>
                <a:spcPct val="150000"/>
              </a:lnSpc>
              <a:spcBef>
                <a:spcPts val="0"/>
              </a:spcBef>
              <a:spcAft>
                <a:spcPts val="0"/>
              </a:spcAft>
              <a:buNone/>
            </a:pPr>
            <a:r>
              <a:rPr lang="en-GB" sz="2200" b="1" dirty="0">
                <a:solidFill>
                  <a:schemeClr val="accent1"/>
                </a:solidFill>
              </a:rPr>
              <a:t>CEOS Executive Officer</a:t>
            </a:r>
            <a:endParaRPr dirty="0"/>
          </a:p>
          <a:p>
            <a:pPr marL="0" marR="0" lvl="0" indent="0" algn="r" rtl="0">
              <a:lnSpc>
                <a:spcPct val="150000"/>
              </a:lnSpc>
              <a:spcBef>
                <a:spcPts val="0"/>
              </a:spcBef>
              <a:spcAft>
                <a:spcPts val="0"/>
              </a:spcAft>
              <a:buNone/>
            </a:pPr>
            <a:r>
              <a:rPr lang="en-GB" sz="2200" b="1" i="0" u="none" strike="noStrike" cap="none" dirty="0">
                <a:solidFill>
                  <a:schemeClr val="accent1"/>
                </a:solidFill>
                <a:latin typeface="Arial"/>
                <a:ea typeface="Arial"/>
                <a:cs typeface="Arial"/>
                <a:sym typeface="Arial"/>
              </a:rPr>
              <a:t>Agenda Item 1.4</a:t>
            </a:r>
            <a:endParaRPr dirty="0"/>
          </a:p>
          <a:p>
            <a:pPr marL="0" marR="0" lvl="0" indent="0" algn="r" rtl="0">
              <a:lnSpc>
                <a:spcPct val="150000"/>
              </a:lnSpc>
              <a:spcBef>
                <a:spcPts val="0"/>
              </a:spcBef>
              <a:spcAft>
                <a:spcPts val="0"/>
              </a:spcAft>
              <a:buNone/>
            </a:pPr>
            <a:r>
              <a:rPr lang="en-GB" sz="2200" b="1" dirty="0">
                <a:solidFill>
                  <a:schemeClr val="accent1"/>
                </a:solidFill>
              </a:rPr>
              <a:t>WGCV-52, ESA/ESRIN, Italy</a:t>
            </a:r>
            <a:endParaRPr sz="22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GB" sz="2200" b="1" dirty="0">
                <a:solidFill>
                  <a:schemeClr val="accent1"/>
                </a:solidFill>
              </a:rPr>
              <a:t>5th - 9th June 2023</a:t>
            </a:r>
            <a:endParaRPr sz="2200" b="1" i="0" u="none" strike="noStrike" cap="none" dirty="0">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47" y="2123271"/>
            <a:ext cx="6157185"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7500" dirty="0"/>
              <a:t>Thank you!</a:t>
            </a:r>
            <a:endParaRPr sz="7500" dirty="0"/>
          </a:p>
        </p:txBody>
      </p:sp>
    </p:spTree>
    <p:extLst>
      <p:ext uri="{BB962C8B-B14F-4D97-AF65-F5344CB8AC3E}">
        <p14:creationId xmlns:p14="http://schemas.microsoft.com/office/powerpoint/2010/main" val="1818834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3068E7-C135-9643-8CD2-7B78FA1E12D1}"/>
              </a:ext>
            </a:extLst>
          </p:cNvPr>
          <p:cNvSpPr>
            <a:spLocks noGrp="1"/>
          </p:cNvSpPr>
          <p:nvPr>
            <p:ph idx="1"/>
          </p:nvPr>
        </p:nvSpPr>
        <p:spPr/>
        <p:txBody>
          <a:bodyPr/>
          <a:lstStyle/>
          <a:p>
            <a:r>
              <a:rPr lang="en-US" dirty="0"/>
              <a:t>CEOS Mission &amp; Objectives</a:t>
            </a:r>
          </a:p>
          <a:p>
            <a:pPr lvl="1"/>
            <a:r>
              <a:rPr lang="en-US" dirty="0"/>
              <a:t>CEOS Long-term Priorities</a:t>
            </a:r>
          </a:p>
          <a:p>
            <a:pPr lvl="1"/>
            <a:r>
              <a:rPr lang="en-US" dirty="0"/>
              <a:t>GISTDA CEOS Chair Priorities 2023</a:t>
            </a:r>
          </a:p>
          <a:p>
            <a:pPr lvl="1"/>
            <a:r>
              <a:rPr lang="en-US" dirty="0"/>
              <a:t>WGCV Mission &amp; Objectives</a:t>
            </a:r>
          </a:p>
          <a:p>
            <a:r>
              <a:rPr lang="en-US" dirty="0"/>
              <a:t>CEOS Governance &amp; Work Planning</a:t>
            </a:r>
          </a:p>
          <a:p>
            <a:pPr lvl="1"/>
            <a:r>
              <a:rPr lang="en-US" dirty="0"/>
              <a:t>2023 – 2025 CEOS Work Plan</a:t>
            </a:r>
          </a:p>
          <a:p>
            <a:pPr lvl="1"/>
            <a:r>
              <a:rPr lang="en-US" dirty="0"/>
              <a:t>WGCV Deliverables</a:t>
            </a:r>
          </a:p>
        </p:txBody>
      </p:sp>
      <p:sp>
        <p:nvSpPr>
          <p:cNvPr id="3" name="Title 2">
            <a:extLst>
              <a:ext uri="{FF2B5EF4-FFF2-40B4-BE49-F238E27FC236}">
                <a16:creationId xmlns:a16="http://schemas.microsoft.com/office/drawing/2014/main" id="{75AEB387-51D3-0546-BAAC-B1DACA6327D5}"/>
              </a:ext>
            </a:extLst>
          </p:cNvPr>
          <p:cNvSpPr>
            <a:spLocks noGrp="1"/>
          </p:cNvSpPr>
          <p:nvPr>
            <p:ph type="title"/>
          </p:nvPr>
        </p:nvSpPr>
        <p:spPr/>
        <p:txBody>
          <a:bodyPr/>
          <a:lstStyle/>
          <a:p>
            <a:r>
              <a:rPr lang="en-US" dirty="0"/>
              <a:t>Executive Summary</a:t>
            </a:r>
          </a:p>
        </p:txBody>
      </p:sp>
    </p:spTree>
    <p:extLst>
      <p:ext uri="{BB962C8B-B14F-4D97-AF65-F5344CB8AC3E}">
        <p14:creationId xmlns:p14="http://schemas.microsoft.com/office/powerpoint/2010/main" val="12476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B01C49-B700-834C-8FB4-22C34F0562B1}"/>
              </a:ext>
            </a:extLst>
          </p:cNvPr>
          <p:cNvSpPr>
            <a:spLocks noGrp="1"/>
          </p:cNvSpPr>
          <p:nvPr>
            <p:ph idx="1"/>
          </p:nvPr>
        </p:nvSpPr>
        <p:spPr>
          <a:xfrm>
            <a:off x="324233" y="3472753"/>
            <a:ext cx="11495400" cy="2748651"/>
          </a:xfrm>
        </p:spPr>
        <p:txBody>
          <a:bodyPr/>
          <a:lstStyle/>
          <a:p>
            <a:pPr marL="11113" lvl="1" indent="0">
              <a:buNone/>
            </a:pPr>
            <a:r>
              <a:rPr lang="en-GB" b="1" dirty="0"/>
              <a:t>Primary Objectives:</a:t>
            </a:r>
          </a:p>
          <a:p>
            <a:pPr marL="11113" lvl="1" indent="0">
              <a:buNone/>
            </a:pPr>
            <a:endParaRPr lang="en-GB" dirty="0"/>
          </a:p>
          <a:p>
            <a:pPr marL="454025" indent="-454025"/>
            <a:r>
              <a:rPr lang="en-GB" sz="2600" dirty="0"/>
              <a:t>To optimise the benefits of space-based Earth observation </a:t>
            </a:r>
          </a:p>
          <a:p>
            <a:pPr marL="454025" indent="-454025"/>
            <a:r>
              <a:rPr lang="en-GB" sz="2600" dirty="0"/>
              <a:t>To serve as the focal point for international coordination of space-based Earth observation activities</a:t>
            </a:r>
          </a:p>
          <a:p>
            <a:pPr marL="454025" indent="-454025"/>
            <a:r>
              <a:rPr lang="en-GB" sz="2600" dirty="0"/>
              <a:t>To encourage complementarity and compatibility</a:t>
            </a:r>
          </a:p>
        </p:txBody>
      </p:sp>
      <p:sp>
        <p:nvSpPr>
          <p:cNvPr id="3" name="Title 2">
            <a:extLst>
              <a:ext uri="{FF2B5EF4-FFF2-40B4-BE49-F238E27FC236}">
                <a16:creationId xmlns:a16="http://schemas.microsoft.com/office/drawing/2014/main" id="{42B8BB5E-3376-5B46-B745-46EB5317BE3A}"/>
              </a:ext>
            </a:extLst>
          </p:cNvPr>
          <p:cNvSpPr>
            <a:spLocks noGrp="1"/>
          </p:cNvSpPr>
          <p:nvPr>
            <p:ph type="title"/>
          </p:nvPr>
        </p:nvSpPr>
        <p:spPr/>
        <p:txBody>
          <a:bodyPr/>
          <a:lstStyle/>
          <a:p>
            <a:r>
              <a:rPr lang="en-US" dirty="0"/>
              <a:t>CEOS Mission &amp; Objectives</a:t>
            </a:r>
            <a:br>
              <a:rPr lang="en-US" dirty="0"/>
            </a:br>
            <a:endParaRPr lang="en-US" dirty="0"/>
          </a:p>
        </p:txBody>
      </p:sp>
      <p:pic>
        <p:nvPicPr>
          <p:cNvPr id="4" name="Picture 3">
            <a:extLst>
              <a:ext uri="{FF2B5EF4-FFF2-40B4-BE49-F238E27FC236}">
                <a16:creationId xmlns:a16="http://schemas.microsoft.com/office/drawing/2014/main" id="{0B4C36A6-A220-2A4A-A71D-A9683BAC33F8}"/>
              </a:ext>
            </a:extLst>
          </p:cNvPr>
          <p:cNvPicPr>
            <a:picLocks noChangeAspect="1"/>
          </p:cNvPicPr>
          <p:nvPr/>
        </p:nvPicPr>
        <p:blipFill>
          <a:blip r:embed="rId2"/>
          <a:stretch>
            <a:fillRect/>
          </a:stretch>
        </p:blipFill>
        <p:spPr>
          <a:xfrm>
            <a:off x="558470" y="1143779"/>
            <a:ext cx="11068203" cy="2012400"/>
          </a:xfrm>
          <a:prstGeom prst="rect">
            <a:avLst/>
          </a:prstGeom>
        </p:spPr>
      </p:pic>
    </p:spTree>
    <p:extLst>
      <p:ext uri="{BB962C8B-B14F-4D97-AF65-F5344CB8AC3E}">
        <p14:creationId xmlns:p14="http://schemas.microsoft.com/office/powerpoint/2010/main" val="4073135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CFE12-ABE0-C441-AEBD-8DD842BC8BF1}"/>
              </a:ext>
            </a:extLst>
          </p:cNvPr>
          <p:cNvSpPr>
            <a:spLocks noGrp="1"/>
          </p:cNvSpPr>
          <p:nvPr>
            <p:ph type="title"/>
          </p:nvPr>
        </p:nvSpPr>
        <p:spPr>
          <a:xfrm>
            <a:off x="929640" y="175939"/>
            <a:ext cx="8633272" cy="779002"/>
          </a:xfrm>
        </p:spPr>
        <p:txBody>
          <a:bodyPr/>
          <a:lstStyle/>
          <a:p>
            <a:r>
              <a:rPr lang="en-US" dirty="0"/>
              <a:t>CEOS Long-term Priorities</a:t>
            </a:r>
          </a:p>
        </p:txBody>
      </p:sp>
      <p:sp>
        <p:nvSpPr>
          <p:cNvPr id="4" name="Text Placeholder 2">
            <a:extLst>
              <a:ext uri="{FF2B5EF4-FFF2-40B4-BE49-F238E27FC236}">
                <a16:creationId xmlns:a16="http://schemas.microsoft.com/office/drawing/2014/main" id="{B7054D61-BD60-D445-8A03-7990D50B768A}"/>
              </a:ext>
            </a:extLst>
          </p:cNvPr>
          <p:cNvSpPr txBox="1">
            <a:spLocks/>
          </p:cNvSpPr>
          <p:nvPr/>
        </p:nvSpPr>
        <p:spPr>
          <a:xfrm>
            <a:off x="1417309" y="1227814"/>
            <a:ext cx="10402323" cy="5142452"/>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v"/>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401638" indent="-401638"/>
            <a:r>
              <a:rPr lang="en-GB" sz="2200" dirty="0"/>
              <a:t>Ensure that climate observation requirements identified by the Global Climate Observing System (GCOS) – and implications of the Paris Climate Agreement – are addressed. </a:t>
            </a:r>
          </a:p>
          <a:p>
            <a:pPr marL="401638" indent="-401638">
              <a:buFont typeface="Wingdings" panose="05000000000000000000" pitchFamily="2" charset="2"/>
              <a:buNone/>
            </a:pPr>
            <a:endParaRPr lang="en-GB" sz="1800" dirty="0"/>
          </a:p>
          <a:p>
            <a:pPr marL="401638" indent="-401638"/>
            <a:r>
              <a:rPr lang="en-GB" sz="2200" dirty="0"/>
              <a:t>Ensure, in the context of the Sendai Framework for Disaster Risk Reduction 2015-2030, that CEOS Agency data are made available in support of disaster risk reduction and that CEOS continues engagement with UN agencies and authorities. </a:t>
            </a:r>
          </a:p>
          <a:p>
            <a:pPr marL="401638" indent="-401638">
              <a:buFont typeface="Wingdings" panose="05000000000000000000" pitchFamily="2" charset="2"/>
              <a:buNone/>
            </a:pPr>
            <a:endParaRPr lang="en-GB" sz="1800" dirty="0"/>
          </a:p>
          <a:p>
            <a:pPr marL="401638" indent="-401638"/>
            <a:r>
              <a:rPr lang="en-GB" sz="2200" dirty="0"/>
              <a:t>Ensure that space-based Earth observations support the success of the next decade of the Group on Earth Observations (GEO), and that CEOS engagement in GEO governance and leadership is enhanced.</a:t>
            </a:r>
          </a:p>
          <a:p>
            <a:pPr marL="401638" indent="-401638"/>
            <a:endParaRPr lang="en-GB" sz="1800" dirty="0"/>
          </a:p>
          <a:p>
            <a:pPr marL="401638" indent="-401638"/>
            <a:r>
              <a:rPr lang="en-GB" sz="2200" dirty="0"/>
              <a:t>Proactively engage in global discussions on the critical challenges that face society, in support of the UN 2030 Agenda for Sustainable Development. </a:t>
            </a:r>
          </a:p>
        </p:txBody>
      </p:sp>
      <p:pic>
        <p:nvPicPr>
          <p:cNvPr id="5" name="Picture 4">
            <a:extLst>
              <a:ext uri="{FF2B5EF4-FFF2-40B4-BE49-F238E27FC236}">
                <a16:creationId xmlns:a16="http://schemas.microsoft.com/office/drawing/2014/main" id="{4F1A91D9-13ED-1C4B-B6CE-FC80577528DD}"/>
              </a:ext>
            </a:extLst>
          </p:cNvPr>
          <p:cNvPicPr>
            <a:picLocks noChangeAspect="1"/>
          </p:cNvPicPr>
          <p:nvPr/>
        </p:nvPicPr>
        <p:blipFill>
          <a:blip r:embed="rId2"/>
          <a:stretch>
            <a:fillRect/>
          </a:stretch>
        </p:blipFill>
        <p:spPr>
          <a:xfrm>
            <a:off x="450967" y="2603163"/>
            <a:ext cx="869399" cy="767763"/>
          </a:xfrm>
          <a:prstGeom prst="rect">
            <a:avLst/>
          </a:prstGeom>
        </p:spPr>
      </p:pic>
      <p:pic>
        <p:nvPicPr>
          <p:cNvPr id="6" name="Picture 5">
            <a:extLst>
              <a:ext uri="{FF2B5EF4-FFF2-40B4-BE49-F238E27FC236}">
                <a16:creationId xmlns:a16="http://schemas.microsoft.com/office/drawing/2014/main" id="{EA581D61-E49A-4844-8743-F9AA00D75912}"/>
              </a:ext>
            </a:extLst>
          </p:cNvPr>
          <p:cNvPicPr>
            <a:picLocks noChangeAspect="1"/>
          </p:cNvPicPr>
          <p:nvPr/>
        </p:nvPicPr>
        <p:blipFill>
          <a:blip r:embed="rId3"/>
          <a:stretch>
            <a:fillRect/>
          </a:stretch>
        </p:blipFill>
        <p:spPr>
          <a:xfrm>
            <a:off x="190647" y="4297892"/>
            <a:ext cx="1119649" cy="444634"/>
          </a:xfrm>
          <a:prstGeom prst="rect">
            <a:avLst/>
          </a:prstGeom>
        </p:spPr>
      </p:pic>
      <p:pic>
        <p:nvPicPr>
          <p:cNvPr id="7" name="Picture 6">
            <a:extLst>
              <a:ext uri="{FF2B5EF4-FFF2-40B4-BE49-F238E27FC236}">
                <a16:creationId xmlns:a16="http://schemas.microsoft.com/office/drawing/2014/main" id="{922B8B0A-0621-F04A-BD41-9D55291ADD53}"/>
              </a:ext>
            </a:extLst>
          </p:cNvPr>
          <p:cNvPicPr>
            <a:picLocks noChangeAspect="1"/>
          </p:cNvPicPr>
          <p:nvPr/>
        </p:nvPicPr>
        <p:blipFill>
          <a:blip r:embed="rId4"/>
          <a:stretch>
            <a:fillRect/>
          </a:stretch>
        </p:blipFill>
        <p:spPr>
          <a:xfrm>
            <a:off x="431246" y="5574963"/>
            <a:ext cx="902258" cy="767763"/>
          </a:xfrm>
          <a:prstGeom prst="rect">
            <a:avLst/>
          </a:prstGeom>
        </p:spPr>
      </p:pic>
      <p:pic>
        <p:nvPicPr>
          <p:cNvPr id="8" name="Picture 7">
            <a:extLst>
              <a:ext uri="{FF2B5EF4-FFF2-40B4-BE49-F238E27FC236}">
                <a16:creationId xmlns:a16="http://schemas.microsoft.com/office/drawing/2014/main" id="{F1F298EC-BE6F-6A43-ACF8-ED9F637D169B}"/>
              </a:ext>
            </a:extLst>
          </p:cNvPr>
          <p:cNvPicPr>
            <a:picLocks noChangeAspect="1"/>
          </p:cNvPicPr>
          <p:nvPr/>
        </p:nvPicPr>
        <p:blipFill>
          <a:blip r:embed="rId5"/>
          <a:stretch>
            <a:fillRect/>
          </a:stretch>
        </p:blipFill>
        <p:spPr>
          <a:xfrm>
            <a:off x="176047" y="1251245"/>
            <a:ext cx="1166955" cy="367081"/>
          </a:xfrm>
          <a:prstGeom prst="rect">
            <a:avLst/>
          </a:prstGeom>
        </p:spPr>
      </p:pic>
      <p:pic>
        <p:nvPicPr>
          <p:cNvPr id="11" name="Picture 10">
            <a:extLst>
              <a:ext uri="{FF2B5EF4-FFF2-40B4-BE49-F238E27FC236}">
                <a16:creationId xmlns:a16="http://schemas.microsoft.com/office/drawing/2014/main" id="{A76CEAA8-8274-C04E-9BDD-4D3CC2FE440B}"/>
              </a:ext>
            </a:extLst>
          </p:cNvPr>
          <p:cNvPicPr>
            <a:picLocks noChangeAspect="1"/>
          </p:cNvPicPr>
          <p:nvPr/>
        </p:nvPicPr>
        <p:blipFill>
          <a:blip r:embed="rId6"/>
          <a:stretch>
            <a:fillRect/>
          </a:stretch>
        </p:blipFill>
        <p:spPr>
          <a:xfrm>
            <a:off x="80695" y="103659"/>
            <a:ext cx="855553" cy="8232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127496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cxnSp>
        <p:nvCxnSpPr>
          <p:cNvPr id="130" name="Google Shape;130;p14"/>
          <p:cNvCxnSpPr/>
          <p:nvPr/>
        </p:nvCxnSpPr>
        <p:spPr>
          <a:xfrm>
            <a:off x="2801650" y="1056375"/>
            <a:ext cx="2100" cy="5480100"/>
          </a:xfrm>
          <a:prstGeom prst="straightConnector1">
            <a:avLst/>
          </a:prstGeom>
          <a:noFill/>
          <a:ln w="28575" cap="flat" cmpd="sng">
            <a:solidFill>
              <a:srgbClr val="EEEEEE"/>
            </a:solidFill>
            <a:prstDash val="solid"/>
            <a:round/>
            <a:headEnd type="none" w="sm" len="sm"/>
            <a:tailEnd type="none" w="sm" len="sm"/>
          </a:ln>
        </p:spPr>
      </p:cxnSp>
      <p:grpSp>
        <p:nvGrpSpPr>
          <p:cNvPr id="131" name="Google Shape;131;p14"/>
          <p:cNvGrpSpPr/>
          <p:nvPr/>
        </p:nvGrpSpPr>
        <p:grpSpPr>
          <a:xfrm>
            <a:off x="1487950" y="4047950"/>
            <a:ext cx="9774925" cy="1364486"/>
            <a:chOff x="1487964" y="3805138"/>
            <a:chExt cx="9774925" cy="1059137"/>
          </a:xfrm>
        </p:grpSpPr>
        <p:sp>
          <p:nvSpPr>
            <p:cNvPr id="132" name="Google Shape;132;p14"/>
            <p:cNvSpPr/>
            <p:nvPr/>
          </p:nvSpPr>
          <p:spPr>
            <a:xfrm>
              <a:off x="2819689" y="4013475"/>
              <a:ext cx="8443200" cy="8508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3" name="Google Shape;133;p14"/>
            <p:cNvGrpSpPr/>
            <p:nvPr/>
          </p:nvGrpSpPr>
          <p:grpSpPr>
            <a:xfrm>
              <a:off x="1487964" y="3805138"/>
              <a:ext cx="1750725" cy="850850"/>
              <a:chOff x="1487976" y="4093513"/>
              <a:chExt cx="1315543" cy="850850"/>
            </a:xfrm>
          </p:grpSpPr>
          <p:sp>
            <p:nvSpPr>
              <p:cNvPr id="134" name="Google Shape;134;p14"/>
              <p:cNvSpPr/>
              <p:nvPr/>
            </p:nvSpPr>
            <p:spPr>
              <a:xfrm>
                <a:off x="1487976" y="4093571"/>
                <a:ext cx="1315543" cy="850792"/>
              </a:xfrm>
              <a:prstGeom prst="flowChartProcess">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4"/>
              <p:cNvSpPr txBox="1"/>
              <p:nvPr/>
            </p:nvSpPr>
            <p:spPr>
              <a:xfrm>
                <a:off x="1665144" y="4093513"/>
                <a:ext cx="961200" cy="85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GB" sz="6000" b="1" i="0" u="none" strike="noStrike" cap="none">
                    <a:solidFill>
                      <a:schemeClr val="lt1"/>
                    </a:solidFill>
                    <a:latin typeface="Arial"/>
                    <a:ea typeface="Arial"/>
                    <a:cs typeface="Arial"/>
                    <a:sym typeface="Arial"/>
                  </a:rPr>
                  <a:t>2</a:t>
                </a:r>
                <a:endParaRPr sz="6000" b="1" i="0" u="none" strike="noStrike" cap="none">
                  <a:solidFill>
                    <a:schemeClr val="lt1"/>
                  </a:solidFill>
                  <a:latin typeface="Arial"/>
                  <a:ea typeface="Arial"/>
                  <a:cs typeface="Arial"/>
                  <a:sym typeface="Arial"/>
                </a:endParaRPr>
              </a:p>
            </p:txBody>
          </p:sp>
        </p:grpSp>
      </p:grpSp>
      <p:grpSp>
        <p:nvGrpSpPr>
          <p:cNvPr id="136" name="Google Shape;136;p14"/>
          <p:cNvGrpSpPr/>
          <p:nvPr/>
        </p:nvGrpSpPr>
        <p:grpSpPr>
          <a:xfrm>
            <a:off x="1487934" y="1634150"/>
            <a:ext cx="9774966" cy="1361825"/>
            <a:chOff x="1487934" y="1634150"/>
            <a:chExt cx="9774966" cy="1361825"/>
          </a:xfrm>
        </p:grpSpPr>
        <p:sp>
          <p:nvSpPr>
            <p:cNvPr id="137" name="Google Shape;137;p14"/>
            <p:cNvSpPr/>
            <p:nvPr/>
          </p:nvSpPr>
          <p:spPr>
            <a:xfrm>
              <a:off x="2819700" y="1810375"/>
              <a:ext cx="8443200" cy="1185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8" name="Google Shape;138;p14"/>
            <p:cNvGrpSpPr/>
            <p:nvPr/>
          </p:nvGrpSpPr>
          <p:grpSpPr>
            <a:xfrm>
              <a:off x="1487934" y="1634150"/>
              <a:ext cx="1748239" cy="1185550"/>
              <a:chOff x="1487975" y="1826400"/>
              <a:chExt cx="1313675" cy="1185550"/>
            </a:xfrm>
          </p:grpSpPr>
          <p:sp>
            <p:nvSpPr>
              <p:cNvPr id="139" name="Google Shape;139;p14"/>
              <p:cNvSpPr/>
              <p:nvPr/>
            </p:nvSpPr>
            <p:spPr>
              <a:xfrm>
                <a:off x="1487975" y="1826400"/>
                <a:ext cx="1313675" cy="1185550"/>
              </a:xfrm>
              <a:prstGeom prst="flowChartProcess">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4"/>
              <p:cNvSpPr txBox="1"/>
              <p:nvPr/>
            </p:nvSpPr>
            <p:spPr>
              <a:xfrm>
                <a:off x="1666175" y="1865075"/>
                <a:ext cx="961200" cy="1108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GB" sz="6000" b="1" i="0" u="none" strike="noStrike" cap="none">
                    <a:solidFill>
                      <a:schemeClr val="lt1"/>
                    </a:solidFill>
                    <a:latin typeface="Arial"/>
                    <a:ea typeface="Arial"/>
                    <a:cs typeface="Arial"/>
                    <a:sym typeface="Arial"/>
                  </a:rPr>
                  <a:t>1</a:t>
                </a:r>
                <a:endParaRPr sz="6000" b="1" i="0" u="none" strike="noStrike" cap="none">
                  <a:solidFill>
                    <a:schemeClr val="lt1"/>
                  </a:solidFill>
                  <a:latin typeface="Arial"/>
                  <a:ea typeface="Arial"/>
                  <a:cs typeface="Arial"/>
                  <a:sym typeface="Arial"/>
                </a:endParaRPr>
              </a:p>
            </p:txBody>
          </p:sp>
        </p:grpSp>
      </p:grpSp>
      <p:sp>
        <p:nvSpPr>
          <p:cNvPr id="141" name="Google Shape;141;p14"/>
          <p:cNvSpPr/>
          <p:nvPr/>
        </p:nvSpPr>
        <p:spPr>
          <a:xfrm rot="5406319">
            <a:off x="2942550" y="2699550"/>
            <a:ext cx="163200" cy="428700"/>
          </a:xfrm>
          <a:prstGeom prst="rtTriangle">
            <a:avLst/>
          </a:pr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4"/>
          <p:cNvSpPr/>
          <p:nvPr/>
        </p:nvSpPr>
        <p:spPr>
          <a:xfrm rot="5403854">
            <a:off x="2890350" y="5072675"/>
            <a:ext cx="267600" cy="411900"/>
          </a:xfrm>
          <a:prstGeom prst="rtTriangle">
            <a:avLst/>
          </a:prstGeom>
          <a:solidFill>
            <a:srgbClr val="CCCCCC"/>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4"/>
          <p:cNvSpPr txBox="1"/>
          <p:nvPr/>
        </p:nvSpPr>
        <p:spPr>
          <a:xfrm>
            <a:off x="3451100" y="1868663"/>
            <a:ext cx="7701300" cy="1050600"/>
          </a:xfrm>
          <a:prstGeom prst="rect">
            <a:avLst/>
          </a:prstGeom>
          <a:noFill/>
          <a:ln>
            <a:noFill/>
          </a:ln>
        </p:spPr>
        <p:txBody>
          <a:bodyPr spcFirstLastPara="1" wrap="square" lIns="91425" tIns="91425" rIns="91425" bIns="91425" anchor="t" anchorCtr="0">
            <a:spAutoFit/>
          </a:bodyPr>
          <a:lstStyle/>
          <a:p>
            <a:pPr marL="0" marR="0" lvl="0" indent="0" algn="l" rtl="0">
              <a:lnSpc>
                <a:spcPct val="125000"/>
              </a:lnSpc>
              <a:spcBef>
                <a:spcPts val="0"/>
              </a:spcBef>
              <a:spcAft>
                <a:spcPts val="0"/>
              </a:spcAft>
              <a:buClr>
                <a:srgbClr val="000000"/>
              </a:buClr>
              <a:buSzPts val="2500"/>
              <a:buFont typeface="Arial"/>
              <a:buNone/>
            </a:pPr>
            <a:r>
              <a:rPr lang="en-GB" sz="2500" b="0" i="0" u="none" strike="noStrike" cap="none">
                <a:solidFill>
                  <a:schemeClr val="dk1"/>
                </a:solidFill>
                <a:latin typeface="Roboto"/>
                <a:ea typeface="Roboto"/>
                <a:cs typeface="Roboto"/>
                <a:sym typeface="Roboto"/>
              </a:rPr>
              <a:t>Supporting CEOS Preparations and Inputs to the Global Stocktake of the UNFCCC Paris Agreement</a:t>
            </a:r>
            <a:endParaRPr sz="1300" b="0" i="0" u="none" strike="noStrike" cap="none">
              <a:solidFill>
                <a:schemeClr val="dk1"/>
              </a:solidFill>
              <a:latin typeface="Roboto"/>
              <a:ea typeface="Roboto"/>
              <a:cs typeface="Roboto"/>
              <a:sym typeface="Roboto"/>
            </a:endParaRPr>
          </a:p>
        </p:txBody>
      </p:sp>
      <p:sp>
        <p:nvSpPr>
          <p:cNvPr id="144" name="Google Shape;144;p14"/>
          <p:cNvSpPr txBox="1"/>
          <p:nvPr/>
        </p:nvSpPr>
        <p:spPr>
          <a:xfrm>
            <a:off x="3451100" y="4396625"/>
            <a:ext cx="78117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25000"/>
              </a:lnSpc>
              <a:spcBef>
                <a:spcPts val="0"/>
              </a:spcBef>
              <a:spcAft>
                <a:spcPts val="0"/>
              </a:spcAft>
              <a:buClr>
                <a:srgbClr val="000000"/>
              </a:buClr>
              <a:buSzPts val="2400"/>
              <a:buFont typeface="Arial"/>
              <a:buNone/>
            </a:pPr>
            <a:r>
              <a:rPr lang="en-GB" sz="2400" b="0" i="0" u="none" strike="noStrike" cap="none">
                <a:solidFill>
                  <a:schemeClr val="dk1"/>
                </a:solidFill>
                <a:latin typeface="Roboto"/>
                <a:ea typeface="Roboto"/>
                <a:cs typeface="Roboto"/>
                <a:sym typeface="Roboto"/>
              </a:rPr>
              <a:t>Supporting Exploration of New Geometries for Space Agencies and CEOS with New Space</a:t>
            </a:r>
            <a:endParaRPr sz="2400" b="0" i="0" u="none" strike="noStrike" cap="none">
              <a:solidFill>
                <a:schemeClr val="dk1"/>
              </a:solidFill>
              <a:latin typeface="Roboto"/>
              <a:ea typeface="Roboto"/>
              <a:cs typeface="Roboto"/>
              <a:sym typeface="Roboto"/>
            </a:endParaRPr>
          </a:p>
        </p:txBody>
      </p:sp>
      <p:sp>
        <p:nvSpPr>
          <p:cNvPr id="6" name="Title 2">
            <a:extLst>
              <a:ext uri="{FF2B5EF4-FFF2-40B4-BE49-F238E27FC236}">
                <a16:creationId xmlns:a16="http://schemas.microsoft.com/office/drawing/2014/main" id="{9F4FB13A-DA21-8E5A-1F41-FF6D5928BF25}"/>
              </a:ext>
            </a:extLst>
          </p:cNvPr>
          <p:cNvSpPr txBox="1">
            <a:spLocks/>
          </p:cNvSpPr>
          <p:nvPr/>
        </p:nvSpPr>
        <p:spPr>
          <a:xfrm>
            <a:off x="1051559" y="112203"/>
            <a:ext cx="8502343" cy="848409"/>
          </a:xfrm>
          <a:prstGeom prst="rect">
            <a:avLst/>
          </a:prstGeom>
        </p:spPr>
        <p:txBody>
          <a:bodyPr/>
          <a:lstStyle>
            <a:lvl1pPr algn="l" defTabSz="914400" rtl="0" eaLnBrk="1" latinLnBrk="0" hangingPunct="1">
              <a:lnSpc>
                <a:spcPct val="90000"/>
              </a:lnSpc>
              <a:spcBef>
                <a:spcPct val="0"/>
              </a:spcBef>
              <a:buNone/>
              <a:defRPr sz="4400" kern="1200">
                <a:solidFill>
                  <a:schemeClr val="bg1"/>
                </a:solidFill>
                <a:effectLst>
                  <a:outerShdw blurRad="50800" dist="38100" algn="l" rotWithShape="0">
                    <a:prstClr val="black">
                      <a:alpha val="40000"/>
                    </a:prstClr>
                  </a:outerShdw>
                </a:effectLst>
                <a:latin typeface="+mj-lt"/>
                <a:ea typeface="+mj-ea"/>
                <a:cs typeface="+mj-cs"/>
              </a:defRPr>
            </a:lvl1pPr>
          </a:lstStyle>
          <a:p>
            <a:r>
              <a:rPr lang="en-GB" sz="3200" dirty="0"/>
              <a:t>GISTDA CEOS Chair Priorities 2023</a:t>
            </a:r>
            <a:br>
              <a:rPr lang="en-GB" dirty="0"/>
            </a:br>
            <a:r>
              <a:rPr lang="en-GB" sz="2000" i="1" dirty="0">
                <a:effectLst/>
                <a:latin typeface="Calibri" panose="020F0502020204030204" pitchFamily="34" charset="0"/>
                <a:ea typeface="Calibri" panose="020F0502020204030204" pitchFamily="34" charset="0"/>
              </a:rPr>
              <a:t>Space Technology for Better Environments, Economies, and Humanity</a:t>
            </a:r>
            <a:r>
              <a:rPr lang="en-GB" sz="2000" dirty="0">
                <a:effectLst/>
              </a:rPr>
              <a:t> </a:t>
            </a:r>
            <a:endParaRPr lang="en-AU" sz="2000" dirty="0"/>
          </a:p>
        </p:txBody>
      </p:sp>
      <p:pic>
        <p:nvPicPr>
          <p:cNvPr id="7" name="Picture 6">
            <a:extLst>
              <a:ext uri="{FF2B5EF4-FFF2-40B4-BE49-F238E27FC236}">
                <a16:creationId xmlns:a16="http://schemas.microsoft.com/office/drawing/2014/main" id="{F3A8AAD9-FF3A-9FF9-FC43-4C9533463A14}"/>
              </a:ext>
            </a:extLst>
          </p:cNvPr>
          <p:cNvPicPr>
            <a:picLocks noChangeAspect="1"/>
          </p:cNvPicPr>
          <p:nvPr/>
        </p:nvPicPr>
        <p:blipFill>
          <a:blip r:embed="rId3"/>
          <a:stretch>
            <a:fillRect/>
          </a:stretch>
        </p:blipFill>
        <p:spPr>
          <a:xfrm>
            <a:off x="80695" y="103659"/>
            <a:ext cx="855553" cy="8232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D97F9F-764E-9543-AD90-F485072AADF1}"/>
              </a:ext>
            </a:extLst>
          </p:cNvPr>
          <p:cNvSpPr>
            <a:spLocks noGrp="1"/>
          </p:cNvSpPr>
          <p:nvPr>
            <p:ph idx="1"/>
          </p:nvPr>
        </p:nvSpPr>
        <p:spPr>
          <a:xfrm>
            <a:off x="348300" y="2533247"/>
            <a:ext cx="11495400" cy="3215640"/>
          </a:xfrm>
        </p:spPr>
        <p:txBody>
          <a:bodyPr/>
          <a:lstStyle/>
          <a:p>
            <a:pPr marL="0" indent="0">
              <a:buNone/>
            </a:pPr>
            <a:r>
              <a:rPr lang="en-US" dirty="0"/>
              <a:t>Objectives:</a:t>
            </a:r>
          </a:p>
          <a:p>
            <a:r>
              <a:rPr lang="en-GB" sz="2200" dirty="0"/>
              <a:t>To enhance coordination and complementarity, to promote international cooperation and to focus activities in the calibration and validation of Earth observations for the benefit of the CEOS membership, the Group on Earth Observation (GEO), and the international user community. </a:t>
            </a:r>
          </a:p>
          <a:p>
            <a:r>
              <a:rPr lang="en-GB" sz="2200" dirty="0"/>
              <a:t>Specific objectives include: 	</a:t>
            </a:r>
          </a:p>
          <a:p>
            <a:pPr lvl="1"/>
            <a:r>
              <a:rPr lang="en-GB" sz="1800" b="1" dirty="0"/>
              <a:t>Sensor-specific calibration and validation</a:t>
            </a:r>
            <a:br>
              <a:rPr lang="en-GB" sz="1800" dirty="0"/>
            </a:br>
            <a:r>
              <a:rPr lang="en-GB" sz="1800" i="1" dirty="0"/>
              <a:t>to document and establish forums for the assessment, recommendation and implementation of current techniques and standards for pre- and post-launch characterisation, calibration and validation</a:t>
            </a:r>
            <a:r>
              <a:rPr lang="en-GB" sz="1800" dirty="0"/>
              <a:t>.</a:t>
            </a:r>
          </a:p>
          <a:p>
            <a:pPr lvl="1"/>
            <a:r>
              <a:rPr lang="en-GB" sz="1800" b="1" dirty="0"/>
              <a:t>Bio-geophysical validation</a:t>
            </a:r>
            <a:br>
              <a:rPr lang="en-GB" sz="1800" dirty="0"/>
            </a:br>
            <a:r>
              <a:rPr lang="en-GB" sz="1800" i="1" dirty="0"/>
              <a:t>to document and establish forums for the assessment, recommendation and implementation of techniques for validation of bio-geophysical parameters derived from EO satellite systems.</a:t>
            </a:r>
          </a:p>
        </p:txBody>
      </p:sp>
      <p:sp>
        <p:nvSpPr>
          <p:cNvPr id="3" name="Title 2">
            <a:extLst>
              <a:ext uri="{FF2B5EF4-FFF2-40B4-BE49-F238E27FC236}">
                <a16:creationId xmlns:a16="http://schemas.microsoft.com/office/drawing/2014/main" id="{2E8683D8-6C83-9748-93AF-3269A7D4A068}"/>
              </a:ext>
            </a:extLst>
          </p:cNvPr>
          <p:cNvSpPr>
            <a:spLocks noGrp="1"/>
          </p:cNvSpPr>
          <p:nvPr>
            <p:ph type="title"/>
          </p:nvPr>
        </p:nvSpPr>
        <p:spPr>
          <a:xfrm>
            <a:off x="1142998" y="175939"/>
            <a:ext cx="8465633" cy="779002"/>
          </a:xfrm>
        </p:spPr>
        <p:txBody>
          <a:bodyPr/>
          <a:lstStyle/>
          <a:p>
            <a:r>
              <a:rPr lang="en-US" dirty="0"/>
              <a:t>WGCV Mission &amp; Objectives</a:t>
            </a:r>
          </a:p>
        </p:txBody>
      </p:sp>
      <p:sp>
        <p:nvSpPr>
          <p:cNvPr id="7" name="TextBox 6">
            <a:extLst>
              <a:ext uri="{FF2B5EF4-FFF2-40B4-BE49-F238E27FC236}">
                <a16:creationId xmlns:a16="http://schemas.microsoft.com/office/drawing/2014/main" id="{58BF0A9B-20A8-1441-BB1E-1E17A74A763D}"/>
              </a:ext>
            </a:extLst>
          </p:cNvPr>
          <p:cNvSpPr txBox="1"/>
          <p:nvPr/>
        </p:nvSpPr>
        <p:spPr>
          <a:xfrm>
            <a:off x="532982" y="1204167"/>
            <a:ext cx="11094720" cy="1364372"/>
          </a:xfrm>
          <a:prstGeom prst="rect">
            <a:avLst/>
          </a:prstGeom>
          <a:solidFill>
            <a:srgbClr val="415670"/>
          </a:solidFill>
        </p:spPr>
        <p:txBody>
          <a:bodyPr wrap="square" rtlCol="0" anchor="ctr" anchorCtr="0">
            <a:noAutofit/>
          </a:bodyPr>
          <a:lstStyle/>
          <a:p>
            <a:pPr algn="ctr" fontAlgn="base"/>
            <a:r>
              <a:rPr lang="en-GB" sz="2200" dirty="0">
                <a:solidFill>
                  <a:schemeClr val="bg1"/>
                </a:solidFill>
              </a:rPr>
              <a:t>Mission: To ensure long-term confidence in the accuracy and quality of satellite-based Earth observation data and products and provide a forum for the exchange of information about calibration and validation and associated coordination, and cooperative activities.</a:t>
            </a:r>
          </a:p>
        </p:txBody>
      </p:sp>
      <p:pic>
        <p:nvPicPr>
          <p:cNvPr id="4" name="Picture 3">
            <a:extLst>
              <a:ext uri="{FF2B5EF4-FFF2-40B4-BE49-F238E27FC236}">
                <a16:creationId xmlns:a16="http://schemas.microsoft.com/office/drawing/2014/main" id="{429FD127-F8A0-8C44-B844-327DD21A9454}"/>
              </a:ext>
            </a:extLst>
          </p:cNvPr>
          <p:cNvPicPr>
            <a:picLocks noChangeAspect="1"/>
          </p:cNvPicPr>
          <p:nvPr/>
        </p:nvPicPr>
        <p:blipFill>
          <a:blip r:embed="rId2"/>
          <a:stretch>
            <a:fillRect/>
          </a:stretch>
        </p:blipFill>
        <p:spPr>
          <a:xfrm>
            <a:off x="108573" y="112400"/>
            <a:ext cx="848817" cy="82199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718003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184B89-B62B-554D-A8F4-DC67B2E5916D}"/>
              </a:ext>
            </a:extLst>
          </p:cNvPr>
          <p:cNvSpPr>
            <a:spLocks noGrp="1"/>
          </p:cNvSpPr>
          <p:nvPr>
            <p:ph type="title"/>
          </p:nvPr>
        </p:nvSpPr>
        <p:spPr>
          <a:xfrm>
            <a:off x="1080654" y="175939"/>
            <a:ext cx="9892145" cy="779002"/>
          </a:xfrm>
        </p:spPr>
        <p:txBody>
          <a:bodyPr/>
          <a:lstStyle/>
          <a:p>
            <a:r>
              <a:rPr lang="en-GB" dirty="0"/>
              <a:t>Governance &amp; Work Planning</a:t>
            </a:r>
            <a:br>
              <a:rPr lang="en-GB" dirty="0"/>
            </a:br>
            <a:endParaRPr lang="en-US" dirty="0"/>
          </a:p>
        </p:txBody>
      </p:sp>
      <p:sp>
        <p:nvSpPr>
          <p:cNvPr id="81" name="Content Placeholder 1">
            <a:extLst>
              <a:ext uri="{FF2B5EF4-FFF2-40B4-BE49-F238E27FC236}">
                <a16:creationId xmlns:a16="http://schemas.microsoft.com/office/drawing/2014/main" id="{EFCFC778-A6E7-D040-A476-D6C977E8B645}"/>
              </a:ext>
            </a:extLst>
          </p:cNvPr>
          <p:cNvSpPr>
            <a:spLocks noGrp="1"/>
          </p:cNvSpPr>
          <p:nvPr>
            <p:ph idx="1"/>
          </p:nvPr>
        </p:nvSpPr>
        <p:spPr>
          <a:xfrm>
            <a:off x="348300" y="1158152"/>
            <a:ext cx="11495400" cy="4662871"/>
          </a:xfrm>
        </p:spPr>
        <p:txBody>
          <a:bodyPr/>
          <a:lstStyle/>
          <a:p>
            <a:pPr marL="558800" indent="-457200"/>
            <a:r>
              <a:rPr lang="en-GB" sz="2400" dirty="0"/>
              <a:t>Four key governing documents primarily guide the work of CEOS:</a:t>
            </a:r>
          </a:p>
          <a:p>
            <a:pPr marL="1016000" lvl="1" indent="-457200">
              <a:buFont typeface="+mj-lt"/>
              <a:buAutoNum type="arabicPeriod"/>
            </a:pPr>
            <a:r>
              <a:rPr lang="en-GB" dirty="0">
                <a:hlinkClick r:id="rId3"/>
              </a:rPr>
              <a:t>CEOS Terms of Reference</a:t>
            </a:r>
            <a:r>
              <a:rPr lang="en-GB" dirty="0"/>
              <a:t> defines the mission and scope of CEOS activities</a:t>
            </a:r>
          </a:p>
          <a:p>
            <a:pPr marL="1016000" lvl="1" indent="-457200">
              <a:buFont typeface="+mj-lt"/>
              <a:buAutoNum type="arabicPeriod"/>
            </a:pPr>
            <a:r>
              <a:rPr lang="en-GB" dirty="0">
                <a:hlinkClick r:id="rId4"/>
              </a:rPr>
              <a:t>CEOS Strategic Guidance document</a:t>
            </a:r>
            <a:r>
              <a:rPr lang="en-GB" dirty="0"/>
              <a:t> articulates the overarching long-term (7-10 years) purpose and goals of CEOS</a:t>
            </a:r>
          </a:p>
          <a:p>
            <a:pPr marL="1016000" lvl="1" indent="-457200">
              <a:buFont typeface="+mj-lt"/>
              <a:buAutoNum type="arabicPeriod"/>
            </a:pPr>
            <a:r>
              <a:rPr lang="en-GB" dirty="0">
                <a:hlinkClick r:id="rId5"/>
              </a:rPr>
              <a:t>CEOS Governance and Processes</a:t>
            </a:r>
            <a:r>
              <a:rPr lang="en-GB" dirty="0"/>
              <a:t> document provides</a:t>
            </a:r>
          </a:p>
          <a:p>
            <a:pPr marL="947738" lvl="1" indent="84138">
              <a:buNone/>
            </a:pPr>
            <a:r>
              <a:rPr lang="en-GB" dirty="0"/>
              <a:t>guidelines on the structure, operations, and processes</a:t>
            </a:r>
          </a:p>
          <a:p>
            <a:pPr marL="947738" lvl="1" indent="84138">
              <a:buNone/>
            </a:pPr>
            <a:r>
              <a:rPr lang="en-GB" dirty="0"/>
              <a:t>CEOS employs to achieve its goals</a:t>
            </a:r>
          </a:p>
          <a:p>
            <a:pPr marL="947738" lvl="1" indent="-388938">
              <a:buNone/>
            </a:pPr>
            <a:r>
              <a:rPr lang="en-GB" dirty="0"/>
              <a:t>4. </a:t>
            </a:r>
            <a:r>
              <a:rPr lang="en-GB" dirty="0">
                <a:hlinkClick r:id="rId6"/>
              </a:rPr>
              <a:t>CEOS Work Plan</a:t>
            </a:r>
            <a:r>
              <a:rPr lang="en-GB" dirty="0"/>
              <a:t> (3-year rolling) sets forth near-term</a:t>
            </a:r>
          </a:p>
          <a:p>
            <a:pPr marL="947738" lvl="1" indent="134938">
              <a:buNone/>
            </a:pPr>
            <a:r>
              <a:rPr lang="en-GB" dirty="0"/>
              <a:t>actions to achieve the goals outlined in the CEOS</a:t>
            </a:r>
          </a:p>
          <a:p>
            <a:pPr marL="947738" lvl="1" indent="134938">
              <a:buNone/>
            </a:pPr>
            <a:r>
              <a:rPr lang="en-GB" dirty="0"/>
              <a:t>Strategic Guidance document. </a:t>
            </a:r>
            <a:r>
              <a:rPr lang="en-GB" sz="2400" dirty="0"/>
              <a:t>Detailed work defined</a:t>
            </a:r>
          </a:p>
          <a:p>
            <a:pPr marL="947738" lvl="1" indent="134938">
              <a:buNone/>
            </a:pPr>
            <a:r>
              <a:rPr lang="en-GB" sz="2400" dirty="0"/>
              <a:t>as </a:t>
            </a:r>
            <a:r>
              <a:rPr lang="en-GB" sz="2400" i="1" dirty="0"/>
              <a:t>deliverables:</a:t>
            </a:r>
            <a:r>
              <a:rPr lang="en-GB" sz="2400" dirty="0"/>
              <a:t> outlined in the WP, reconciled and</a:t>
            </a:r>
          </a:p>
          <a:p>
            <a:pPr marL="947738" lvl="1" indent="134938">
              <a:buNone/>
            </a:pPr>
            <a:r>
              <a:rPr lang="en-GB" sz="2400" dirty="0"/>
              <a:t>tracked in </a:t>
            </a:r>
            <a:r>
              <a:rPr lang="en-GB" sz="2400" dirty="0">
                <a:hlinkClick r:id="rId7"/>
              </a:rPr>
              <a:t>CEOS deliverable tracking tool</a:t>
            </a:r>
            <a:endParaRPr lang="en-GB" sz="2400" dirty="0"/>
          </a:p>
          <a:p>
            <a:pPr marL="947738" lvl="1" indent="134938">
              <a:buNone/>
            </a:pPr>
            <a:endParaRPr lang="en-GB" dirty="0"/>
          </a:p>
        </p:txBody>
      </p:sp>
      <p:pic>
        <p:nvPicPr>
          <p:cNvPr id="85" name="Image 4">
            <a:extLst>
              <a:ext uri="{FF2B5EF4-FFF2-40B4-BE49-F238E27FC236}">
                <a16:creationId xmlns:a16="http://schemas.microsoft.com/office/drawing/2014/main" id="{1CA5DDE9-4D3D-E340-AB18-3BE83A512E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8547" y="143878"/>
            <a:ext cx="942107" cy="79150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2" name="Google Shape;145;p3">
            <a:extLst>
              <a:ext uri="{FF2B5EF4-FFF2-40B4-BE49-F238E27FC236}">
                <a16:creationId xmlns:a16="http://schemas.microsoft.com/office/drawing/2014/main" id="{0C5B15DD-58A5-B0AA-E773-EA2B6F4AE350}"/>
              </a:ext>
            </a:extLst>
          </p:cNvPr>
          <p:cNvPicPr preferRelativeResize="0"/>
          <p:nvPr/>
        </p:nvPicPr>
        <p:blipFill rotWithShape="1">
          <a:blip r:embed="rId9">
            <a:alphaModFix/>
          </a:blip>
          <a:srcRect/>
          <a:stretch/>
        </p:blipFill>
        <p:spPr>
          <a:xfrm>
            <a:off x="9187500" y="3420133"/>
            <a:ext cx="2179467" cy="2807297"/>
          </a:xfrm>
          <a:prstGeom prst="rect">
            <a:avLst/>
          </a:prstGeom>
          <a:noFill/>
          <a:ln>
            <a:noFill/>
          </a:ln>
        </p:spPr>
      </p:pic>
    </p:spTree>
    <p:extLst>
      <p:ext uri="{BB962C8B-B14F-4D97-AF65-F5344CB8AC3E}">
        <p14:creationId xmlns:p14="http://schemas.microsoft.com/office/powerpoint/2010/main" val="2075007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7EBAFB0A-31AF-6A4B-BB57-6E57EA100DA8}"/>
              </a:ext>
            </a:extLst>
          </p:cNvPr>
          <p:cNvGraphicFramePr>
            <a:graphicFrameLocks noGrp="1"/>
          </p:cNvGraphicFramePr>
          <p:nvPr/>
        </p:nvGraphicFramePr>
        <p:xfrm>
          <a:off x="136610" y="850576"/>
          <a:ext cx="11820880" cy="5634068"/>
        </p:xfrm>
        <a:graphic>
          <a:graphicData uri="http://schemas.openxmlformats.org/drawingml/2006/table">
            <a:tbl>
              <a:tblPr firstRow="1" bandRow="1">
                <a:tableStyleId>{5C22544A-7EE6-4342-B048-85BDC9FD1C3A}</a:tableStyleId>
              </a:tblPr>
              <a:tblGrid>
                <a:gridCol w="744862">
                  <a:extLst>
                    <a:ext uri="{9D8B030D-6E8A-4147-A177-3AD203B41FA5}">
                      <a16:colId xmlns:a16="http://schemas.microsoft.com/office/drawing/2014/main" val="742419266"/>
                    </a:ext>
                  </a:extLst>
                </a:gridCol>
                <a:gridCol w="6796626">
                  <a:extLst>
                    <a:ext uri="{9D8B030D-6E8A-4147-A177-3AD203B41FA5}">
                      <a16:colId xmlns:a16="http://schemas.microsoft.com/office/drawing/2014/main" val="2128511458"/>
                    </a:ext>
                  </a:extLst>
                </a:gridCol>
                <a:gridCol w="4279392">
                  <a:extLst>
                    <a:ext uri="{9D8B030D-6E8A-4147-A177-3AD203B41FA5}">
                      <a16:colId xmlns:a16="http://schemas.microsoft.com/office/drawing/2014/main" val="1959347307"/>
                    </a:ext>
                  </a:extLst>
                </a:gridCol>
              </a:tblGrid>
              <a:tr h="371178">
                <a:tc>
                  <a:txBody>
                    <a:bodyPr/>
                    <a:lstStyle/>
                    <a:p>
                      <a:endParaRPr lang="en-US" sz="1800" dirty="0"/>
                    </a:p>
                  </a:txBody>
                  <a:tcPr/>
                </a:tc>
                <a:tc>
                  <a:txBody>
                    <a:bodyPr/>
                    <a:lstStyle/>
                    <a:p>
                      <a:r>
                        <a:rPr lang="en-US" sz="1800" dirty="0"/>
                        <a:t>Chapter in Work Plan</a:t>
                      </a:r>
                    </a:p>
                  </a:txBody>
                  <a:tcPr/>
                </a:tc>
                <a:tc>
                  <a:txBody>
                    <a:bodyPr/>
                    <a:lstStyle/>
                    <a:p>
                      <a:r>
                        <a:rPr lang="en-US" sz="1800" dirty="0"/>
                        <a:t>Responsible</a:t>
                      </a:r>
                    </a:p>
                  </a:txBody>
                  <a:tcPr/>
                </a:tc>
                <a:extLst>
                  <a:ext uri="{0D108BD9-81ED-4DB2-BD59-A6C34878D82A}">
                    <a16:rowId xmlns:a16="http://schemas.microsoft.com/office/drawing/2014/main" val="3874198876"/>
                  </a:ext>
                </a:extLst>
              </a:tr>
              <a:tr h="370840">
                <a:tc>
                  <a:txBody>
                    <a:bodyPr/>
                    <a:lstStyle/>
                    <a:p>
                      <a:r>
                        <a:rPr lang="en-US" sz="1800" dirty="0">
                          <a:solidFill>
                            <a:srgbClr val="FF0000"/>
                          </a:solidFill>
                        </a:rPr>
                        <a:t>1</a:t>
                      </a:r>
                    </a:p>
                  </a:txBody>
                  <a:tcPr/>
                </a:tc>
                <a:tc>
                  <a:txBody>
                    <a:bodyPr/>
                    <a:lstStyle/>
                    <a:p>
                      <a:r>
                        <a:rPr lang="en-GB" sz="1800" dirty="0">
                          <a:solidFill>
                            <a:srgbClr val="FF0000"/>
                          </a:solidFill>
                        </a:rPr>
                        <a:t>Climate Monitoring, Research, and Services</a:t>
                      </a:r>
                      <a:endParaRPr lang="en-US" sz="1800" dirty="0">
                        <a:solidFill>
                          <a:srgbClr val="FF0000"/>
                        </a:solidFill>
                      </a:endParaRPr>
                    </a:p>
                  </a:txBody>
                  <a:tcPr/>
                </a:tc>
                <a:tc>
                  <a:txBody>
                    <a:bodyPr/>
                    <a:lstStyle/>
                    <a:p>
                      <a:pPr marL="0" marR="0" lvl="0" indent="0" algn="l" rtl="0">
                        <a:lnSpc>
                          <a:spcPct val="100000"/>
                        </a:lnSpc>
                        <a:spcBef>
                          <a:spcPts val="0"/>
                        </a:spcBef>
                        <a:spcAft>
                          <a:spcPts val="0"/>
                        </a:spcAft>
                        <a:buNone/>
                      </a:pPr>
                      <a:r>
                        <a:rPr lang="en-US" sz="1800" u="none" strike="noStrike" cap="none" dirty="0" err="1">
                          <a:solidFill>
                            <a:srgbClr val="FF0000"/>
                          </a:solidFill>
                          <a:latin typeface="Arial"/>
                          <a:ea typeface="Arial"/>
                          <a:cs typeface="Arial"/>
                          <a:sym typeface="Arial"/>
                        </a:rPr>
                        <a:t>WGClimate</a:t>
                      </a:r>
                      <a:endParaRPr sz="1800" u="none" strike="noStrike" cap="none" dirty="0">
                        <a:solidFill>
                          <a:srgbClr val="FF0000"/>
                        </a:solidFill>
                        <a:latin typeface="Arial"/>
                        <a:ea typeface="Arial"/>
                        <a:cs typeface="Arial"/>
                        <a:sym typeface="Arial"/>
                      </a:endParaRPr>
                    </a:p>
                  </a:txBody>
                  <a:tcPr marL="91450" marR="91450" marT="45725" marB="45725"/>
                </a:tc>
                <a:extLst>
                  <a:ext uri="{0D108BD9-81ED-4DB2-BD59-A6C34878D82A}">
                    <a16:rowId xmlns:a16="http://schemas.microsoft.com/office/drawing/2014/main" val="3202066148"/>
                  </a:ext>
                </a:extLst>
              </a:tr>
              <a:tr h="370840">
                <a:tc>
                  <a:txBody>
                    <a:bodyPr/>
                    <a:lstStyle/>
                    <a:p>
                      <a:r>
                        <a:rPr lang="en-US" sz="1800" dirty="0"/>
                        <a:t>2</a:t>
                      </a:r>
                    </a:p>
                  </a:txBody>
                  <a:tcPr/>
                </a:tc>
                <a:tc>
                  <a:txBody>
                    <a:bodyPr/>
                    <a:lstStyle/>
                    <a:p>
                      <a:r>
                        <a:rPr lang="en-GB" sz="1800" dirty="0"/>
                        <a:t>Carbon Observations in Support of Climate Science and Policy</a:t>
                      </a:r>
                      <a:endParaRPr lang="en-US" sz="1800" dirty="0"/>
                    </a:p>
                  </a:txBody>
                  <a:tcPr/>
                </a:tc>
                <a:tc>
                  <a:txBody>
                    <a:bodyPr/>
                    <a:lstStyle/>
                    <a:p>
                      <a:pPr marL="0" marR="0" lvl="0" indent="0" algn="l" rtl="0">
                        <a:lnSpc>
                          <a:spcPct val="100000"/>
                        </a:lnSpc>
                        <a:spcBef>
                          <a:spcPts val="0"/>
                        </a:spcBef>
                        <a:spcAft>
                          <a:spcPts val="0"/>
                        </a:spcAft>
                        <a:buNone/>
                      </a:pPr>
                      <a:r>
                        <a:rPr lang="en-US" sz="1800" u="none" strike="noStrike" cap="none" dirty="0">
                          <a:solidFill>
                            <a:srgbClr val="0070C0"/>
                          </a:solidFill>
                          <a:latin typeface="Arial"/>
                          <a:ea typeface="Arial"/>
                          <a:cs typeface="Arial"/>
                          <a:sym typeface="Arial"/>
                        </a:rPr>
                        <a:t>GHG Task Team</a:t>
                      </a:r>
                      <a:r>
                        <a:rPr lang="en-US" sz="1800" u="none" strike="noStrike" cap="none" dirty="0">
                          <a:latin typeface="Arial"/>
                          <a:ea typeface="Arial"/>
                          <a:cs typeface="Arial"/>
                          <a:sym typeface="Arial"/>
                        </a:rPr>
                        <a:t>, GFOI, AFOLU</a:t>
                      </a:r>
                      <a:endParaRPr sz="1800" dirty="0"/>
                    </a:p>
                  </a:txBody>
                  <a:tcPr marL="91450" marR="91450" marT="45725" marB="45725"/>
                </a:tc>
                <a:extLst>
                  <a:ext uri="{0D108BD9-81ED-4DB2-BD59-A6C34878D82A}">
                    <a16:rowId xmlns:a16="http://schemas.microsoft.com/office/drawing/2014/main" val="637059288"/>
                  </a:ext>
                </a:extLst>
              </a:tr>
              <a:tr h="370840">
                <a:tc>
                  <a:txBody>
                    <a:bodyPr/>
                    <a:lstStyle/>
                    <a:p>
                      <a:r>
                        <a:rPr lang="en-US" sz="1800" dirty="0">
                          <a:solidFill>
                            <a:schemeClr val="tx1"/>
                          </a:solidFill>
                        </a:rPr>
                        <a:t>3</a:t>
                      </a:r>
                    </a:p>
                  </a:txBody>
                  <a:tcPr/>
                </a:tc>
                <a:tc>
                  <a:txBody>
                    <a:bodyPr/>
                    <a:lstStyle/>
                    <a:p>
                      <a:r>
                        <a:rPr lang="en-GB" sz="1800" dirty="0">
                          <a:solidFill>
                            <a:schemeClr val="tx1"/>
                          </a:solidFill>
                        </a:rPr>
                        <a:t>Observations in Support of the Global Stocktake of the UNFCCC</a:t>
                      </a:r>
                      <a:endParaRPr lang="en-US" sz="1800" dirty="0">
                        <a:solidFill>
                          <a:schemeClr val="tx1"/>
                        </a:solidFill>
                      </a:endParaRPr>
                    </a:p>
                  </a:txBody>
                  <a:tcPr/>
                </a:tc>
                <a:tc>
                  <a:txBody>
                    <a:bodyPr/>
                    <a:lstStyle/>
                    <a:p>
                      <a:pPr marL="0" marR="0" lvl="0" indent="0" algn="l" rtl="0">
                        <a:lnSpc>
                          <a:spcPct val="100000"/>
                        </a:lnSpc>
                        <a:spcBef>
                          <a:spcPts val="0"/>
                        </a:spcBef>
                        <a:spcAft>
                          <a:spcPts val="0"/>
                        </a:spcAft>
                        <a:buNone/>
                      </a:pPr>
                      <a:r>
                        <a:rPr lang="en-US" sz="1800" u="none" strike="noStrike" cap="none" dirty="0">
                          <a:latin typeface="Arial"/>
                          <a:ea typeface="Arial"/>
                          <a:cs typeface="Arial"/>
                          <a:sym typeface="Arial"/>
                        </a:rPr>
                        <a:t>UNFCCC</a:t>
                      </a:r>
                      <a:endParaRPr sz="1800" dirty="0"/>
                    </a:p>
                  </a:txBody>
                  <a:tcPr marL="91450" marR="91450" marT="45725" marB="45725"/>
                </a:tc>
                <a:extLst>
                  <a:ext uri="{0D108BD9-81ED-4DB2-BD59-A6C34878D82A}">
                    <a16:rowId xmlns:a16="http://schemas.microsoft.com/office/drawing/2014/main" val="3194297346"/>
                  </a:ext>
                </a:extLst>
              </a:tr>
              <a:tr h="370840">
                <a:tc>
                  <a:txBody>
                    <a:bodyPr/>
                    <a:lstStyle/>
                    <a:p>
                      <a:r>
                        <a:rPr lang="en-US" sz="18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Observations for Agriculture</a:t>
                      </a:r>
                    </a:p>
                  </a:txBody>
                  <a:tcPr/>
                </a:tc>
                <a:tc>
                  <a:txBody>
                    <a:bodyPr/>
                    <a:lstStyle/>
                    <a:p>
                      <a:pPr marL="0" marR="0" lvl="0" indent="0" algn="l" rtl="0">
                        <a:lnSpc>
                          <a:spcPct val="100000"/>
                        </a:lnSpc>
                        <a:spcBef>
                          <a:spcPts val="0"/>
                        </a:spcBef>
                        <a:spcAft>
                          <a:spcPts val="0"/>
                        </a:spcAft>
                        <a:buNone/>
                      </a:pPr>
                      <a:r>
                        <a:rPr lang="en-US" sz="1800" u="none" strike="noStrike" cap="none" dirty="0">
                          <a:latin typeface="Arial"/>
                          <a:ea typeface="Arial"/>
                          <a:cs typeface="Arial"/>
                          <a:sym typeface="Arial"/>
                        </a:rPr>
                        <a:t>GEOGLAM, AFOLU</a:t>
                      </a:r>
                      <a:endParaRPr sz="1800" dirty="0"/>
                    </a:p>
                  </a:txBody>
                  <a:tcPr marL="91450" marR="91450" marT="45725" marB="45725"/>
                </a:tc>
                <a:extLst>
                  <a:ext uri="{0D108BD9-81ED-4DB2-BD59-A6C34878D82A}">
                    <a16:rowId xmlns:a16="http://schemas.microsoft.com/office/drawing/2014/main" val="2692626025"/>
                  </a:ext>
                </a:extLst>
              </a:tr>
              <a:tr h="370840">
                <a:tc>
                  <a:txBody>
                    <a:bodyPr/>
                    <a:lstStyle/>
                    <a:p>
                      <a:r>
                        <a:rPr lang="en-US" sz="1800" dirty="0">
                          <a:solidFill>
                            <a:srgbClr val="FF0000"/>
                          </a:solidFill>
                        </a:rPr>
                        <a:t>5</a:t>
                      </a:r>
                    </a:p>
                  </a:txBody>
                  <a:tcPr/>
                </a:tc>
                <a:tc>
                  <a:txBody>
                    <a:bodyPr/>
                    <a:lstStyle/>
                    <a:p>
                      <a:r>
                        <a:rPr lang="en-GB" sz="1800" dirty="0">
                          <a:solidFill>
                            <a:srgbClr val="FF0000"/>
                          </a:solidFill>
                        </a:rPr>
                        <a:t>Observations for Disasters</a:t>
                      </a:r>
                      <a:endParaRPr lang="en-US" sz="1800" dirty="0">
                        <a:solidFill>
                          <a:srgbClr val="FF0000"/>
                        </a:solidFill>
                      </a:endParaRPr>
                    </a:p>
                  </a:txBody>
                  <a:tcPr/>
                </a:tc>
                <a:tc>
                  <a:txBody>
                    <a:bodyPr/>
                    <a:lstStyle/>
                    <a:p>
                      <a:pPr marL="0" marR="0" lvl="0" indent="0" algn="l" rtl="0">
                        <a:lnSpc>
                          <a:spcPct val="100000"/>
                        </a:lnSpc>
                        <a:spcBef>
                          <a:spcPts val="0"/>
                        </a:spcBef>
                        <a:spcAft>
                          <a:spcPts val="0"/>
                        </a:spcAft>
                        <a:buNone/>
                      </a:pPr>
                      <a:r>
                        <a:rPr lang="en-US" sz="1800" u="none" strike="noStrike" cap="none" dirty="0" err="1">
                          <a:solidFill>
                            <a:srgbClr val="FF0000"/>
                          </a:solidFill>
                          <a:latin typeface="Arial"/>
                          <a:ea typeface="Arial"/>
                          <a:cs typeface="Arial"/>
                          <a:sym typeface="Arial"/>
                        </a:rPr>
                        <a:t>WGDisasters</a:t>
                      </a:r>
                      <a:endParaRPr sz="1800" u="none" strike="noStrike" cap="none" dirty="0">
                        <a:solidFill>
                          <a:srgbClr val="FF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280186919"/>
                  </a:ext>
                </a:extLst>
              </a:tr>
              <a:tr h="370840">
                <a:tc>
                  <a:txBody>
                    <a:bodyPr/>
                    <a:lstStyle/>
                    <a:p>
                      <a:r>
                        <a:rPr lang="en-US" sz="1800" dirty="0"/>
                        <a:t>6</a:t>
                      </a:r>
                    </a:p>
                  </a:txBody>
                  <a:tcPr/>
                </a:tc>
                <a:tc>
                  <a:txBody>
                    <a:bodyPr/>
                    <a:lstStyle/>
                    <a:p>
                      <a:r>
                        <a:rPr lang="en-GB" sz="1800" dirty="0"/>
                        <a:t>Observations for Water</a:t>
                      </a:r>
                      <a:endParaRPr lang="en-US" sz="1800" dirty="0"/>
                    </a:p>
                  </a:txBody>
                  <a:tcPr/>
                </a:tc>
                <a:tc>
                  <a:txBody>
                    <a:bodyPr/>
                    <a:lstStyle/>
                    <a:p>
                      <a:pPr marL="0" marR="0" lvl="0" indent="0" algn="l" rtl="0">
                        <a:lnSpc>
                          <a:spcPct val="100000"/>
                        </a:lnSpc>
                        <a:spcBef>
                          <a:spcPts val="0"/>
                        </a:spcBef>
                        <a:spcAft>
                          <a:spcPts val="0"/>
                        </a:spcAft>
                        <a:buNone/>
                      </a:pPr>
                      <a:r>
                        <a:rPr lang="en-US" sz="1800" i="0" u="none" strike="noStrike" cap="none" dirty="0">
                          <a:latin typeface="Arial"/>
                          <a:ea typeface="Arial"/>
                          <a:cs typeface="Arial"/>
                          <a:sym typeface="Arial"/>
                        </a:rPr>
                        <a:t>GEO </a:t>
                      </a:r>
                      <a:r>
                        <a:rPr lang="en-US" sz="1800" i="0" u="none" strike="noStrike" cap="none" dirty="0" err="1">
                          <a:latin typeface="Arial"/>
                          <a:ea typeface="Arial"/>
                          <a:cs typeface="Arial"/>
                          <a:sym typeface="Arial"/>
                        </a:rPr>
                        <a:t>AquaWatch</a:t>
                      </a:r>
                      <a:endParaRPr sz="1800" i="0" u="none" strike="noStrike" cap="none" dirty="0">
                        <a:latin typeface="Arial"/>
                        <a:ea typeface="Arial"/>
                        <a:cs typeface="Arial"/>
                        <a:sym typeface="Arial"/>
                      </a:endParaRPr>
                    </a:p>
                  </a:txBody>
                  <a:tcPr marL="91450" marR="91450" marT="45725" marB="45725"/>
                </a:tc>
                <a:extLst>
                  <a:ext uri="{0D108BD9-81ED-4DB2-BD59-A6C34878D82A}">
                    <a16:rowId xmlns:a16="http://schemas.microsoft.com/office/drawing/2014/main" val="2771835490"/>
                  </a:ext>
                </a:extLst>
              </a:tr>
              <a:tr h="370840">
                <a:tc>
                  <a:txBody>
                    <a:bodyPr/>
                    <a:lstStyle/>
                    <a:p>
                      <a:r>
                        <a:rPr lang="en-US" sz="1800" dirty="0">
                          <a:solidFill>
                            <a:srgbClr val="FF0000"/>
                          </a:solidFill>
                        </a:rPr>
                        <a:t>7</a:t>
                      </a:r>
                    </a:p>
                  </a:txBody>
                  <a:tcPr/>
                </a:tc>
                <a:tc>
                  <a:txBody>
                    <a:bodyPr/>
                    <a:lstStyle/>
                    <a:p>
                      <a:r>
                        <a:rPr lang="en-GB" sz="1800" dirty="0">
                          <a:solidFill>
                            <a:srgbClr val="FF0000"/>
                          </a:solidFill>
                        </a:rPr>
                        <a:t>Data Quality</a:t>
                      </a:r>
                      <a:endParaRPr lang="en-US" sz="1800" dirty="0">
                        <a:solidFill>
                          <a:srgbClr val="FF0000"/>
                        </a:solidFill>
                      </a:endParaRPr>
                    </a:p>
                  </a:txBody>
                  <a:tcPr/>
                </a:tc>
                <a:tc>
                  <a:txBody>
                    <a:bodyPr/>
                    <a:lstStyle/>
                    <a:p>
                      <a:pPr marL="0" marR="0" lvl="0" indent="0" algn="l" rtl="0">
                        <a:lnSpc>
                          <a:spcPct val="100000"/>
                        </a:lnSpc>
                        <a:spcBef>
                          <a:spcPts val="0"/>
                        </a:spcBef>
                        <a:spcAft>
                          <a:spcPts val="0"/>
                        </a:spcAft>
                        <a:buNone/>
                      </a:pPr>
                      <a:r>
                        <a:rPr lang="en-US" sz="1800" u="none" strike="noStrike" cap="none" dirty="0">
                          <a:solidFill>
                            <a:srgbClr val="FF0000"/>
                          </a:solidFill>
                          <a:latin typeface="Arial"/>
                          <a:ea typeface="Arial"/>
                          <a:cs typeface="Arial"/>
                          <a:sym typeface="Arial"/>
                        </a:rPr>
                        <a:t>WGCV</a:t>
                      </a:r>
                      <a:endParaRPr sz="1800" dirty="0"/>
                    </a:p>
                  </a:txBody>
                  <a:tcPr marL="91450" marR="91450" marT="45725" marB="45725"/>
                </a:tc>
                <a:extLst>
                  <a:ext uri="{0D108BD9-81ED-4DB2-BD59-A6C34878D82A}">
                    <a16:rowId xmlns:a16="http://schemas.microsoft.com/office/drawing/2014/main" val="1534374179"/>
                  </a:ext>
                </a:extLst>
              </a:tr>
              <a:tr h="370840">
                <a:tc>
                  <a:txBody>
                    <a:bodyPr/>
                    <a:lstStyle/>
                    <a:p>
                      <a:r>
                        <a:rPr lang="en-US" sz="1800" dirty="0">
                          <a:solidFill>
                            <a:srgbClr val="FF0000"/>
                          </a:solidFill>
                        </a:rPr>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rPr>
                        <a:t>Capacity Building and Data Democracy</a:t>
                      </a:r>
                    </a:p>
                  </a:txBody>
                  <a:tcPr/>
                </a:tc>
                <a:tc>
                  <a:txBody>
                    <a:bodyPr/>
                    <a:lstStyle/>
                    <a:p>
                      <a:pPr marL="0" marR="0" lvl="0" indent="0" algn="l" rtl="0">
                        <a:lnSpc>
                          <a:spcPct val="100000"/>
                        </a:lnSpc>
                        <a:spcBef>
                          <a:spcPts val="0"/>
                        </a:spcBef>
                        <a:spcAft>
                          <a:spcPts val="0"/>
                        </a:spcAft>
                        <a:buNone/>
                      </a:pPr>
                      <a:r>
                        <a:rPr lang="en-US" sz="1800" u="none" strike="noStrike" cap="none" dirty="0" err="1">
                          <a:solidFill>
                            <a:srgbClr val="FF0000"/>
                          </a:solidFill>
                          <a:latin typeface="Arial"/>
                          <a:ea typeface="Arial"/>
                          <a:cs typeface="Arial"/>
                          <a:sym typeface="Arial"/>
                        </a:rPr>
                        <a:t>WGCapD</a:t>
                      </a:r>
                      <a:endParaRPr sz="1800" u="none" strike="noStrike" cap="none" dirty="0">
                        <a:solidFill>
                          <a:srgbClr val="FF0000"/>
                        </a:solidFill>
                        <a:latin typeface="Arial"/>
                        <a:ea typeface="Arial"/>
                        <a:cs typeface="Arial"/>
                        <a:sym typeface="Arial"/>
                      </a:endParaRPr>
                    </a:p>
                  </a:txBody>
                  <a:tcPr marL="91450" marR="91450" marT="45725" marB="45725"/>
                </a:tc>
                <a:extLst>
                  <a:ext uri="{0D108BD9-81ED-4DB2-BD59-A6C34878D82A}">
                    <a16:rowId xmlns:a16="http://schemas.microsoft.com/office/drawing/2014/main" val="2269756471"/>
                  </a:ext>
                </a:extLst>
              </a:tr>
              <a:tr h="370840">
                <a:tc>
                  <a:txBody>
                    <a:bodyPr/>
                    <a:lstStyle/>
                    <a:p>
                      <a:r>
                        <a:rPr lang="en-US" sz="1800" dirty="0">
                          <a:solidFill>
                            <a:srgbClr val="FF0000"/>
                          </a:solidFill>
                        </a:rPr>
                        <a:t>9</a:t>
                      </a:r>
                    </a:p>
                  </a:txBody>
                  <a:tcPr/>
                </a:tc>
                <a:tc>
                  <a:txBody>
                    <a:bodyPr/>
                    <a:lstStyle/>
                    <a:p>
                      <a:r>
                        <a:rPr lang="en-GB" sz="1800" dirty="0">
                          <a:solidFill>
                            <a:srgbClr val="FF0000"/>
                          </a:solidFill>
                        </a:rPr>
                        <a:t>Data Discovery, Access, Preservation, Usability and Exploitation: approaches, systems, tools and technologies</a:t>
                      </a:r>
                      <a:endParaRPr lang="en-US" sz="1800" dirty="0">
                        <a:solidFill>
                          <a:srgbClr val="FF0000"/>
                        </a:solidFill>
                      </a:endParaRPr>
                    </a:p>
                  </a:txBody>
                  <a:tcPr/>
                </a:tc>
                <a:tc>
                  <a:txBody>
                    <a:bodyPr/>
                    <a:lstStyle/>
                    <a:p>
                      <a:pPr marL="0" marR="0" lvl="0" indent="0" algn="l" rtl="0">
                        <a:lnSpc>
                          <a:spcPct val="100000"/>
                        </a:lnSpc>
                        <a:spcBef>
                          <a:spcPts val="0"/>
                        </a:spcBef>
                        <a:spcAft>
                          <a:spcPts val="0"/>
                        </a:spcAft>
                        <a:buNone/>
                      </a:pPr>
                      <a:r>
                        <a:rPr lang="en-US" sz="1800" u="none" strike="noStrike" cap="none" dirty="0">
                          <a:solidFill>
                            <a:srgbClr val="FF0000"/>
                          </a:solidFill>
                          <a:latin typeface="Arial"/>
                          <a:ea typeface="Arial"/>
                          <a:cs typeface="Arial"/>
                          <a:sym typeface="Arial"/>
                        </a:rPr>
                        <a:t>WGISS</a:t>
                      </a:r>
                      <a:endParaRPr sz="1800" dirty="0"/>
                    </a:p>
                  </a:txBody>
                  <a:tcPr marL="91450" marR="91450" marT="45725" marB="45725"/>
                </a:tc>
                <a:extLst>
                  <a:ext uri="{0D108BD9-81ED-4DB2-BD59-A6C34878D82A}">
                    <a16:rowId xmlns:a16="http://schemas.microsoft.com/office/drawing/2014/main" val="3561629383"/>
                  </a:ext>
                </a:extLst>
              </a:tr>
              <a:tr h="370840">
                <a:tc>
                  <a:txBody>
                    <a:bodyPr/>
                    <a:lstStyle/>
                    <a:p>
                      <a:r>
                        <a:rPr lang="en-US" sz="1800" dirty="0">
                          <a:solidFill>
                            <a:srgbClr val="00B050"/>
                          </a:solidFill>
                        </a:rPr>
                        <a:t>10</a:t>
                      </a:r>
                    </a:p>
                  </a:txBody>
                  <a:tcPr/>
                </a:tc>
                <a:tc>
                  <a:txBody>
                    <a:bodyPr/>
                    <a:lstStyle/>
                    <a:p>
                      <a:r>
                        <a:rPr lang="en-GB" sz="1800" dirty="0">
                          <a:solidFill>
                            <a:srgbClr val="00B050"/>
                          </a:solidFill>
                        </a:rPr>
                        <a:t>Advancement of the CEOS Virtual Constellations</a:t>
                      </a:r>
                      <a:endParaRPr lang="en-US" sz="1800" dirty="0">
                        <a:solidFill>
                          <a:srgbClr val="00B050"/>
                        </a:solidFill>
                      </a:endParaRPr>
                    </a:p>
                  </a:txBody>
                  <a:tcPr/>
                </a:tc>
                <a:tc>
                  <a:txBody>
                    <a:bodyPr/>
                    <a:lstStyle/>
                    <a:p>
                      <a:pPr marL="0" marR="0" lvl="0" indent="0" algn="l" rtl="0">
                        <a:lnSpc>
                          <a:spcPct val="100000"/>
                        </a:lnSpc>
                        <a:spcBef>
                          <a:spcPts val="0"/>
                        </a:spcBef>
                        <a:spcAft>
                          <a:spcPts val="0"/>
                        </a:spcAft>
                        <a:buNone/>
                      </a:pPr>
                      <a:r>
                        <a:rPr lang="en-US" sz="1800" u="none" strike="noStrike" cap="none" dirty="0">
                          <a:solidFill>
                            <a:srgbClr val="00B050"/>
                          </a:solidFill>
                          <a:latin typeface="Arial"/>
                          <a:ea typeface="Arial"/>
                          <a:cs typeface="Arial"/>
                          <a:sym typeface="Arial"/>
                        </a:rPr>
                        <a:t>VCs</a:t>
                      </a:r>
                      <a:r>
                        <a:rPr lang="en-US" sz="1800" u="none" strike="noStrike" cap="none" dirty="0">
                          <a:solidFill>
                            <a:schemeClr val="dk1"/>
                          </a:solidFill>
                          <a:latin typeface="Arial"/>
                          <a:ea typeface="Arial"/>
                          <a:cs typeface="Arial"/>
                          <a:sym typeface="Arial"/>
                        </a:rPr>
                        <a:t>,</a:t>
                      </a:r>
                      <a:r>
                        <a:rPr lang="en-US" sz="1800" u="none" strike="noStrike" cap="none" dirty="0">
                          <a:solidFill>
                            <a:srgbClr val="00B050"/>
                          </a:solidFill>
                          <a:latin typeface="Arial"/>
                          <a:ea typeface="Arial"/>
                          <a:cs typeface="Arial"/>
                          <a:sym typeface="Arial"/>
                        </a:rPr>
                        <a:t> </a:t>
                      </a:r>
                      <a:r>
                        <a:rPr lang="en-US" sz="1800" u="none" strike="noStrike" cap="none" dirty="0">
                          <a:solidFill>
                            <a:srgbClr val="0070C0"/>
                          </a:solidFill>
                          <a:latin typeface="Arial"/>
                          <a:ea typeface="Arial"/>
                          <a:cs typeface="Arial"/>
                          <a:sym typeface="Arial"/>
                        </a:rPr>
                        <a:t>ARD Oversight Group</a:t>
                      </a:r>
                      <a:endParaRPr sz="1800" u="none" strike="noStrike" cap="none" dirty="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2684733525"/>
                  </a:ext>
                </a:extLst>
              </a:tr>
              <a:tr h="370840">
                <a:tc>
                  <a:txBody>
                    <a:bodyPr/>
                    <a:lstStyle/>
                    <a:p>
                      <a:r>
                        <a:rPr lang="en-US" sz="1800" dirty="0">
                          <a:solidFill>
                            <a:srgbClr val="0070C0"/>
                          </a:solidFill>
                        </a:rPr>
                        <a:t>11</a:t>
                      </a:r>
                    </a:p>
                  </a:txBody>
                  <a:tcPr/>
                </a:tc>
                <a:tc>
                  <a:txBody>
                    <a:bodyPr/>
                    <a:lstStyle/>
                    <a:p>
                      <a:r>
                        <a:rPr lang="en-GB" sz="1800" dirty="0">
                          <a:solidFill>
                            <a:srgbClr val="0070C0"/>
                          </a:solidFill>
                        </a:rPr>
                        <a:t>Support to Other Key Stakeholder Initiatives</a:t>
                      </a:r>
                      <a:endParaRPr lang="en-US" sz="1800" dirty="0">
                        <a:solidFill>
                          <a:srgbClr val="0070C0"/>
                        </a:solidFill>
                      </a:endParaRPr>
                    </a:p>
                  </a:txBody>
                  <a:tcPr/>
                </a:tc>
                <a:tc>
                  <a:txBody>
                    <a:bodyPr/>
                    <a:lstStyle/>
                    <a:p>
                      <a:pPr marL="0" marR="0" lvl="0" indent="0" algn="l" rtl="0">
                        <a:lnSpc>
                          <a:spcPct val="100000"/>
                        </a:lnSpc>
                        <a:spcBef>
                          <a:spcPts val="0"/>
                        </a:spcBef>
                        <a:spcAft>
                          <a:spcPts val="0"/>
                        </a:spcAft>
                        <a:buNone/>
                      </a:pPr>
                      <a:r>
                        <a:rPr lang="en-US" sz="1800" u="none" strike="noStrike" cap="none" dirty="0">
                          <a:solidFill>
                            <a:srgbClr val="0070C0"/>
                          </a:solidFill>
                          <a:latin typeface="Arial"/>
                          <a:ea typeface="Arial"/>
                          <a:cs typeface="Arial"/>
                          <a:sym typeface="Arial"/>
                        </a:rPr>
                        <a:t>SDG Coordination Group, NSTT, EETT, COVERAGE, COAST AHT</a:t>
                      </a:r>
                      <a:r>
                        <a:rPr lang="en-US" sz="1800" u="none" strike="noStrike" cap="none" dirty="0">
                          <a:solidFill>
                            <a:schemeClr val="dk1"/>
                          </a:solidFill>
                          <a:latin typeface="Arial"/>
                          <a:ea typeface="Arial"/>
                          <a:cs typeface="Arial"/>
                          <a:sym typeface="Arial"/>
                        </a:rPr>
                        <a:t>, UN SDGs, GEOBON, GEO Blue Planet, MBON</a:t>
                      </a:r>
                      <a:endParaRPr sz="1800" dirty="0"/>
                    </a:p>
                  </a:txBody>
                  <a:tcPr marL="91450" marR="91450" marT="45725" marB="45725"/>
                </a:tc>
                <a:extLst>
                  <a:ext uri="{0D108BD9-81ED-4DB2-BD59-A6C34878D82A}">
                    <a16:rowId xmlns:a16="http://schemas.microsoft.com/office/drawing/2014/main" val="1527188688"/>
                  </a:ext>
                </a:extLst>
              </a:tr>
              <a:tr h="370840">
                <a:tc>
                  <a:txBody>
                    <a:bodyPr/>
                    <a:lstStyle/>
                    <a:p>
                      <a:r>
                        <a:rPr lang="en-US" sz="1800" dirty="0"/>
                        <a:t>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CEOS Services</a:t>
                      </a:r>
                    </a:p>
                  </a:txBody>
                  <a:tcPr/>
                </a:tc>
                <a:tc>
                  <a:txBody>
                    <a:bodyPr/>
                    <a:lstStyle/>
                    <a:p>
                      <a:endParaRPr lang="en-US" sz="1800" dirty="0"/>
                    </a:p>
                  </a:txBody>
                  <a:tcPr/>
                </a:tc>
                <a:extLst>
                  <a:ext uri="{0D108BD9-81ED-4DB2-BD59-A6C34878D82A}">
                    <a16:rowId xmlns:a16="http://schemas.microsoft.com/office/drawing/2014/main" val="1233360485"/>
                  </a:ext>
                </a:extLst>
              </a:tr>
            </a:tbl>
          </a:graphicData>
        </a:graphic>
      </p:graphicFrame>
      <p:sp>
        <p:nvSpPr>
          <p:cNvPr id="10" name="Title 2">
            <a:extLst>
              <a:ext uri="{FF2B5EF4-FFF2-40B4-BE49-F238E27FC236}">
                <a16:creationId xmlns:a16="http://schemas.microsoft.com/office/drawing/2014/main" id="{39524AF6-6F95-634B-891E-18A79BE747CE}"/>
              </a:ext>
            </a:extLst>
          </p:cNvPr>
          <p:cNvSpPr>
            <a:spLocks noGrp="1"/>
          </p:cNvSpPr>
          <p:nvPr>
            <p:ph type="title"/>
          </p:nvPr>
        </p:nvSpPr>
        <p:spPr>
          <a:xfrm>
            <a:off x="1004139" y="165358"/>
            <a:ext cx="9386864" cy="779002"/>
          </a:xfrm>
        </p:spPr>
        <p:txBody>
          <a:bodyPr/>
          <a:lstStyle/>
          <a:p>
            <a:r>
              <a:rPr lang="en-US" dirty="0"/>
              <a:t>2023 – 2025 CEOS Work Plan</a:t>
            </a:r>
          </a:p>
        </p:txBody>
      </p:sp>
      <p:pic>
        <p:nvPicPr>
          <p:cNvPr id="11" name="Image 7">
            <a:extLst>
              <a:ext uri="{FF2B5EF4-FFF2-40B4-BE49-F238E27FC236}">
                <a16:creationId xmlns:a16="http://schemas.microsoft.com/office/drawing/2014/main" id="{41E87B52-7467-F148-89CD-B77E699DB617}"/>
              </a:ext>
            </a:extLst>
          </p:cNvPr>
          <p:cNvPicPr>
            <a:picLocks noChangeAspect="1"/>
          </p:cNvPicPr>
          <p:nvPr/>
        </p:nvPicPr>
        <p:blipFill rotWithShape="1">
          <a:blip r:embed="rId3">
            <a:extLst>
              <a:ext uri="{28A0092B-C50C-407E-A947-70E740481C1C}">
                <a14:useLocalDpi xmlns:a14="http://schemas.microsoft.com/office/drawing/2010/main" val="0"/>
              </a:ext>
            </a:extLst>
          </a:blip>
          <a:srcRect l="18329" t="10530" r="18329" b="6144"/>
          <a:stretch/>
        </p:blipFill>
        <p:spPr>
          <a:xfrm>
            <a:off x="136610" y="41565"/>
            <a:ext cx="706582" cy="9589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TextBox 1">
            <a:extLst>
              <a:ext uri="{FF2B5EF4-FFF2-40B4-BE49-F238E27FC236}">
                <a16:creationId xmlns:a16="http://schemas.microsoft.com/office/drawing/2014/main" id="{0716B09C-1CF8-33B0-7D72-A2E3B91433C9}"/>
              </a:ext>
            </a:extLst>
          </p:cNvPr>
          <p:cNvSpPr txBox="1"/>
          <p:nvPr/>
        </p:nvSpPr>
        <p:spPr>
          <a:xfrm>
            <a:off x="136610" y="3429000"/>
            <a:ext cx="9753600" cy="400110"/>
          </a:xfrm>
          <a:prstGeom prst="rect">
            <a:avLst/>
          </a:prstGeom>
          <a:noFill/>
          <a:ln w="38100">
            <a:solidFill>
              <a:schemeClr val="accent1"/>
            </a:solidFill>
          </a:ln>
        </p:spPr>
        <p:txBody>
          <a:bodyPr wrap="square" rtlCol="0">
            <a:spAutoFit/>
          </a:bodyPr>
          <a:lstStyle/>
          <a:p>
            <a:endParaRPr lang="en-GB" sz="2000" dirty="0"/>
          </a:p>
        </p:txBody>
      </p:sp>
    </p:spTree>
    <p:extLst>
      <p:ext uri="{BB962C8B-B14F-4D97-AF65-F5344CB8AC3E}">
        <p14:creationId xmlns:p14="http://schemas.microsoft.com/office/powerpoint/2010/main" val="4238864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44585C-3FE0-F841-B0F7-6A4122063112}"/>
              </a:ext>
            </a:extLst>
          </p:cNvPr>
          <p:cNvSpPr>
            <a:spLocks noGrp="1"/>
          </p:cNvSpPr>
          <p:nvPr>
            <p:ph type="title"/>
          </p:nvPr>
        </p:nvSpPr>
        <p:spPr>
          <a:xfrm>
            <a:off x="1186248" y="175939"/>
            <a:ext cx="8376663" cy="779002"/>
          </a:xfrm>
        </p:spPr>
        <p:txBody>
          <a:bodyPr/>
          <a:lstStyle/>
          <a:p>
            <a:r>
              <a:rPr lang="en-US" dirty="0"/>
              <a:t>WGCV Deliverables</a:t>
            </a:r>
          </a:p>
        </p:txBody>
      </p:sp>
      <p:pic>
        <p:nvPicPr>
          <p:cNvPr id="4" name="Picture 3">
            <a:extLst>
              <a:ext uri="{FF2B5EF4-FFF2-40B4-BE49-F238E27FC236}">
                <a16:creationId xmlns:a16="http://schemas.microsoft.com/office/drawing/2014/main" id="{1288C24D-9C97-F212-4823-192F8289F89B}"/>
              </a:ext>
            </a:extLst>
          </p:cNvPr>
          <p:cNvPicPr>
            <a:picLocks noChangeAspect="1"/>
          </p:cNvPicPr>
          <p:nvPr/>
        </p:nvPicPr>
        <p:blipFill>
          <a:blip r:embed="rId2"/>
          <a:stretch>
            <a:fillRect/>
          </a:stretch>
        </p:blipFill>
        <p:spPr>
          <a:xfrm>
            <a:off x="108573" y="112400"/>
            <a:ext cx="848817" cy="82199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7" name="Picture 6">
            <a:extLst>
              <a:ext uri="{FF2B5EF4-FFF2-40B4-BE49-F238E27FC236}">
                <a16:creationId xmlns:a16="http://schemas.microsoft.com/office/drawing/2014/main" id="{F54FB332-541F-4CA0-69D3-304264E0BED4}"/>
              </a:ext>
            </a:extLst>
          </p:cNvPr>
          <p:cNvPicPr>
            <a:picLocks noChangeAspect="1"/>
          </p:cNvPicPr>
          <p:nvPr/>
        </p:nvPicPr>
        <p:blipFill>
          <a:blip r:embed="rId3"/>
          <a:stretch>
            <a:fillRect/>
          </a:stretch>
        </p:blipFill>
        <p:spPr>
          <a:xfrm>
            <a:off x="2237936" y="1180530"/>
            <a:ext cx="7772400" cy="5256596"/>
          </a:xfrm>
          <a:prstGeom prst="rect">
            <a:avLst/>
          </a:prstGeom>
        </p:spPr>
      </p:pic>
    </p:spTree>
    <p:extLst>
      <p:ext uri="{BB962C8B-B14F-4D97-AF65-F5344CB8AC3E}">
        <p14:creationId xmlns:p14="http://schemas.microsoft.com/office/powerpoint/2010/main" val="2926501215"/>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70FBBFFCD15449839570E9C06B93E3" ma:contentTypeVersion="16" ma:contentTypeDescription="Create a new document." ma:contentTypeScope="" ma:versionID="556cf6d4f93498bfeecd804fef4d1033">
  <xsd:schema xmlns:xsd="http://www.w3.org/2001/XMLSchema" xmlns:xs="http://www.w3.org/2001/XMLSchema" xmlns:p="http://schemas.microsoft.com/office/2006/metadata/properties" xmlns:ns2="72c27b34-1b25-4250-b328-5bf8e959a2eb" xmlns:ns3="692a242a-a3b0-43b2-b81a-576b104cf8b0" targetNamespace="http://schemas.microsoft.com/office/2006/metadata/properties" ma:root="true" ma:fieldsID="01ba9dfcf9754ccc23af77b7fac476ec" ns2:_="" ns3:_="">
    <xsd:import namespace="72c27b34-1b25-4250-b328-5bf8e959a2eb"/>
    <xsd:import namespace="692a242a-a3b0-43b2-b81a-576b104cf8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c27b34-1b25-4250-b328-5bf8e959a2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e19eb1-911f-4d1b-90a6-c7d5047e868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2a242a-a3b0-43b2-b81a-576b104cf8b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1120871-c191-4b92-8506-6a011a618937}" ma:internalName="TaxCatchAll" ma:showField="CatchAllData" ma:web="692a242a-a3b0-43b2-b81a-576b104cf8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92a242a-a3b0-43b2-b81a-576b104cf8b0" xsi:nil="true"/>
    <lcf76f155ced4ddcb4097134ff3c332f xmlns="72c27b34-1b25-4250-b328-5bf8e959a2e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A1B460-20C5-4266-8790-0BA4DB930B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c27b34-1b25-4250-b328-5bf8e959a2eb"/>
    <ds:schemaRef ds:uri="692a242a-a3b0-43b2-b81a-576b104cf8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E16BF3-3E86-4951-9BA4-35A7A0CC2DBB}">
  <ds:schemaRefs>
    <ds:schemaRef ds:uri="http://purl.org/dc/dcmitype/"/>
    <ds:schemaRef ds:uri="692a242a-a3b0-43b2-b81a-576b104cf8b0"/>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purl.org/dc/elements/1.1/"/>
    <ds:schemaRef ds:uri="72c27b34-1b25-4250-b328-5bf8e959a2eb"/>
  </ds:schemaRefs>
</ds:datastoreItem>
</file>

<file path=customXml/itemProps3.xml><?xml version="1.0" encoding="utf-8"?>
<ds:datastoreItem xmlns:ds="http://schemas.openxmlformats.org/officeDocument/2006/customXml" ds:itemID="{F61C251B-0CC0-4506-9140-4B463D5C70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TotalTime>
  <Words>675</Words>
  <Application>Microsoft Macintosh PowerPoint</Application>
  <PresentationFormat>Widescreen</PresentationFormat>
  <Paragraphs>93</Paragraphs>
  <Slides>10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Courier New</vt:lpstr>
      <vt:lpstr>Noto Sans Symbols</vt:lpstr>
      <vt:lpstr>Roboto</vt:lpstr>
      <vt:lpstr>Wingdings</vt:lpstr>
      <vt:lpstr>ceos</vt:lpstr>
      <vt:lpstr>WGCV-52  CEOS Work Plan Review</vt:lpstr>
      <vt:lpstr>Executive Summary</vt:lpstr>
      <vt:lpstr>CEOS Mission &amp; Objectives </vt:lpstr>
      <vt:lpstr>CEOS Long-term Priorities</vt:lpstr>
      <vt:lpstr>PowerPoint Presentation</vt:lpstr>
      <vt:lpstr>WGCV Mission &amp; Objectives</vt:lpstr>
      <vt:lpstr>Governance &amp; Work Planning </vt:lpstr>
      <vt:lpstr>2023 – 2025 CEOS Work Plan</vt:lpstr>
      <vt:lpstr>WGCV Deliverables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WGCV-52 Presentation Template and Guidance</dc:title>
  <cp:lastModifiedBy>Marie-Claire Greening</cp:lastModifiedBy>
  <cp:revision>1</cp:revision>
  <dcterms:modified xsi:type="dcterms:W3CDTF">2023-05-30T11:44:16Z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0x0101005970FBBFFCD15449839570E9C06B93E3</vt:lpwstr>
  </property>
  <property fmtid="{D5CDD505-2E9C-101B-9397-08002B2CF9AE}" pid="3" name="MediaServiceImageTags">
    <vt:lpwstr/>
  </property>
</Properties>
</file>